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725" r:id="rId2"/>
    <p:sldMasterId id="2147483727" r:id="rId3"/>
    <p:sldMasterId id="2147483728" r:id="rId4"/>
  </p:sldMasterIdLst>
  <p:notesMasterIdLst>
    <p:notesMasterId r:id="rId129"/>
  </p:notesMasterIdLst>
  <p:handoutMasterIdLst>
    <p:handoutMasterId r:id="rId130"/>
  </p:handoutMasterIdLst>
  <p:sldIdLst>
    <p:sldId id="464" r:id="rId5"/>
    <p:sldId id="524" r:id="rId6"/>
    <p:sldId id="518" r:id="rId7"/>
    <p:sldId id="529" r:id="rId8"/>
    <p:sldId id="515" r:id="rId9"/>
    <p:sldId id="516" r:id="rId10"/>
    <p:sldId id="517" r:id="rId11"/>
    <p:sldId id="375" r:id="rId12"/>
    <p:sldId id="310" r:id="rId13"/>
    <p:sldId id="259" r:id="rId14"/>
    <p:sldId id="465" r:id="rId15"/>
    <p:sldId id="565" r:id="rId16"/>
    <p:sldId id="564" r:id="rId17"/>
    <p:sldId id="268" r:id="rId18"/>
    <p:sldId id="366" r:id="rId19"/>
    <p:sldId id="369" r:id="rId20"/>
    <p:sldId id="533" r:id="rId21"/>
    <p:sldId id="468" r:id="rId22"/>
    <p:sldId id="371" r:id="rId23"/>
    <p:sldId id="469" r:id="rId24"/>
    <p:sldId id="470" r:id="rId25"/>
    <p:sldId id="365" r:id="rId26"/>
    <p:sldId id="519" r:id="rId27"/>
    <p:sldId id="471" r:id="rId28"/>
    <p:sldId id="270" r:id="rId29"/>
    <p:sldId id="298" r:id="rId30"/>
    <p:sldId id="311" r:id="rId31"/>
    <p:sldId id="530" r:id="rId32"/>
    <p:sldId id="368" r:id="rId33"/>
    <p:sldId id="300" r:id="rId34"/>
    <p:sldId id="271" r:id="rId35"/>
    <p:sldId id="367" r:id="rId36"/>
    <p:sldId id="481" r:id="rId37"/>
    <p:sldId id="263" r:id="rId38"/>
    <p:sldId id="274" r:id="rId39"/>
    <p:sldId id="275" r:id="rId40"/>
    <p:sldId id="276" r:id="rId41"/>
    <p:sldId id="472" r:id="rId42"/>
    <p:sldId id="473" r:id="rId43"/>
    <p:sldId id="474" r:id="rId44"/>
    <p:sldId id="280" r:id="rId45"/>
    <p:sldId id="372" r:id="rId46"/>
    <p:sldId id="475" r:id="rId47"/>
    <p:sldId id="281" r:id="rId48"/>
    <p:sldId id="542" r:id="rId49"/>
    <p:sldId id="541" r:id="rId50"/>
    <p:sldId id="482" r:id="rId51"/>
    <p:sldId id="476" r:id="rId52"/>
    <p:sldId id="380" r:id="rId53"/>
    <p:sldId id="381" r:id="rId54"/>
    <p:sldId id="383" r:id="rId55"/>
    <p:sldId id="384" r:id="rId56"/>
    <p:sldId id="385" r:id="rId57"/>
    <p:sldId id="387" r:id="rId58"/>
    <p:sldId id="388" r:id="rId59"/>
    <p:sldId id="390" r:id="rId60"/>
    <p:sldId id="391" r:id="rId61"/>
    <p:sldId id="392" r:id="rId62"/>
    <p:sldId id="393" r:id="rId63"/>
    <p:sldId id="460" r:id="rId64"/>
    <p:sldId id="479" r:id="rId65"/>
    <p:sldId id="427" r:id="rId66"/>
    <p:sldId id="483" r:id="rId67"/>
    <p:sldId id="395" r:id="rId68"/>
    <p:sldId id="396" r:id="rId69"/>
    <p:sldId id="423" r:id="rId70"/>
    <p:sldId id="484" r:id="rId71"/>
    <p:sldId id="424" r:id="rId72"/>
    <p:sldId id="485" r:id="rId73"/>
    <p:sldId id="486" r:id="rId74"/>
    <p:sldId id="403" r:id="rId75"/>
    <p:sldId id="404" r:id="rId76"/>
    <p:sldId id="402" r:id="rId77"/>
    <p:sldId id="405" r:id="rId78"/>
    <p:sldId id="406" r:id="rId79"/>
    <p:sldId id="407" r:id="rId80"/>
    <p:sldId id="408" r:id="rId81"/>
    <p:sldId id="409" r:id="rId82"/>
    <p:sldId id="487" r:id="rId83"/>
    <p:sldId id="488" r:id="rId84"/>
    <p:sldId id="489" r:id="rId85"/>
    <p:sldId id="490" r:id="rId86"/>
    <p:sldId id="412" r:id="rId87"/>
    <p:sldId id="413" r:id="rId88"/>
    <p:sldId id="432" r:id="rId89"/>
    <p:sldId id="433" r:id="rId90"/>
    <p:sldId id="434" r:id="rId91"/>
    <p:sldId id="435" r:id="rId92"/>
    <p:sldId id="436" r:id="rId93"/>
    <p:sldId id="437" r:id="rId94"/>
    <p:sldId id="548" r:id="rId95"/>
    <p:sldId id="547" r:id="rId96"/>
    <p:sldId id="549" r:id="rId97"/>
    <p:sldId id="535" r:id="rId98"/>
    <p:sldId id="563" r:id="rId99"/>
    <p:sldId id="561" r:id="rId100"/>
    <p:sldId id="532" r:id="rId101"/>
    <p:sldId id="531" r:id="rId102"/>
    <p:sldId id="494" r:id="rId103"/>
    <p:sldId id="495" r:id="rId104"/>
    <p:sldId id="496" r:id="rId105"/>
    <p:sldId id="498" r:id="rId106"/>
    <p:sldId id="537" r:id="rId107"/>
    <p:sldId id="499" r:id="rId108"/>
    <p:sldId id="538" r:id="rId109"/>
    <p:sldId id="539" r:id="rId110"/>
    <p:sldId id="502" r:id="rId111"/>
    <p:sldId id="540" r:id="rId112"/>
    <p:sldId id="507" r:id="rId113"/>
    <p:sldId id="506" r:id="rId114"/>
    <p:sldId id="508" r:id="rId115"/>
    <p:sldId id="550" r:id="rId116"/>
    <p:sldId id="551" r:id="rId117"/>
    <p:sldId id="557" r:id="rId118"/>
    <p:sldId id="553" r:id="rId119"/>
    <p:sldId id="554" r:id="rId120"/>
    <p:sldId id="513" r:id="rId121"/>
    <p:sldId id="514" r:id="rId122"/>
    <p:sldId id="562" r:id="rId123"/>
    <p:sldId id="555" r:id="rId124"/>
    <p:sldId id="568" r:id="rId125"/>
    <p:sldId id="567" r:id="rId126"/>
    <p:sldId id="570" r:id="rId127"/>
    <p:sldId id="569" r:id="rId128"/>
  </p:sldIdLst>
  <p:sldSz cx="9144000" cy="6858000" type="screen4x3"/>
  <p:notesSz cx="6648450" cy="9782175"/>
  <p:defaultTextStyle>
    <a:defPPr>
      <a:defRPr lang="zh-CN"/>
    </a:defPPr>
    <a:lvl1pPr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33CC"/>
    <a:srgbClr val="FF7C80"/>
    <a:srgbClr val="969696"/>
    <a:srgbClr val="7EF3FC"/>
    <a:srgbClr val="65FFD7"/>
    <a:srgbClr val="FF99FF"/>
    <a:srgbClr val="FFEA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07" autoAdjust="0"/>
    <p:restoredTop sz="82540" autoAdjust="0"/>
  </p:normalViewPr>
  <p:slideViewPr>
    <p:cSldViewPr>
      <p:cViewPr varScale="1">
        <p:scale>
          <a:sx n="71" d="100"/>
          <a:sy n="71" d="100"/>
        </p:scale>
        <p:origin x="1660"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7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tableStyles" Target="tableStyle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notesMaster" Target="notesMasters/notesMaster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handoutMaster" Target="handoutMasters/handoutMaster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viewProps" Target="view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4.wmf"/><Relationship Id="rId1" Type="http://schemas.openxmlformats.org/officeDocument/2006/relationships/image" Target="../media/image63.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4.wmf"/><Relationship Id="rId1" Type="http://schemas.openxmlformats.org/officeDocument/2006/relationships/image" Target="../media/image6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0" y="0"/>
            <a:ext cx="2881313"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宋体" pitchFamily="2" charset="-122"/>
              </a:defRPr>
            </a:lvl1pPr>
          </a:lstStyle>
          <a:p>
            <a:pPr>
              <a:defRPr/>
            </a:pPr>
            <a:endParaRPr lang="en-US" altLang="zh-CN"/>
          </a:p>
        </p:txBody>
      </p:sp>
      <p:sp>
        <p:nvSpPr>
          <p:cNvPr id="135171" name="Rectangle 3"/>
          <p:cNvSpPr>
            <a:spLocks noGrp="1" noChangeArrowheads="1"/>
          </p:cNvSpPr>
          <p:nvPr>
            <p:ph type="dt" sz="quarter" idx="1"/>
          </p:nvPr>
        </p:nvSpPr>
        <p:spPr bwMode="auto">
          <a:xfrm>
            <a:off x="3765550" y="0"/>
            <a:ext cx="2881313"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宋体" pitchFamily="2" charset="-122"/>
              </a:defRPr>
            </a:lvl1pPr>
          </a:lstStyle>
          <a:p>
            <a:pPr>
              <a:defRPr/>
            </a:pPr>
            <a:endParaRPr lang="en-US" altLang="zh-CN"/>
          </a:p>
        </p:txBody>
      </p:sp>
      <p:sp>
        <p:nvSpPr>
          <p:cNvPr id="135172" name="Rectangle 4"/>
          <p:cNvSpPr>
            <a:spLocks noGrp="1" noChangeArrowheads="1"/>
          </p:cNvSpPr>
          <p:nvPr>
            <p:ph type="ftr" sz="quarter" idx="2"/>
          </p:nvPr>
        </p:nvSpPr>
        <p:spPr bwMode="auto">
          <a:xfrm>
            <a:off x="0" y="9291638"/>
            <a:ext cx="2881313"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宋体" pitchFamily="2" charset="-122"/>
              </a:defRPr>
            </a:lvl1pPr>
          </a:lstStyle>
          <a:p>
            <a:pPr>
              <a:defRPr/>
            </a:pPr>
            <a:endParaRPr lang="en-US" altLang="zh-CN"/>
          </a:p>
        </p:txBody>
      </p:sp>
      <p:sp>
        <p:nvSpPr>
          <p:cNvPr id="135173" name="Rectangle 5"/>
          <p:cNvSpPr>
            <a:spLocks noGrp="1" noChangeArrowheads="1"/>
          </p:cNvSpPr>
          <p:nvPr>
            <p:ph type="sldNum" sz="quarter" idx="3"/>
          </p:nvPr>
        </p:nvSpPr>
        <p:spPr bwMode="auto">
          <a:xfrm>
            <a:off x="3765550" y="9291638"/>
            <a:ext cx="2881313"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4266289D-A244-42B1-80AC-C6F097DE5F28}" type="slidenum">
              <a:rPr lang="en-US" altLang="zh-CN"/>
              <a:pPr/>
              <a:t>‹#›</a:t>
            </a:fld>
            <a:endParaRPr lang="en-US" altLang="zh-CN"/>
          </a:p>
        </p:txBody>
      </p:sp>
    </p:spTree>
    <p:extLst>
      <p:ext uri="{BB962C8B-B14F-4D97-AF65-F5344CB8AC3E}">
        <p14:creationId xmlns:p14="http://schemas.microsoft.com/office/powerpoint/2010/main" val="1998908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0" y="0"/>
            <a:ext cx="2881313"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宋体" pitchFamily="2" charset="-122"/>
              </a:defRPr>
            </a:lvl1pPr>
          </a:lstStyle>
          <a:p>
            <a:pPr>
              <a:defRPr/>
            </a:pPr>
            <a:endParaRPr lang="en-US" altLang="zh-CN"/>
          </a:p>
        </p:txBody>
      </p:sp>
      <p:sp>
        <p:nvSpPr>
          <p:cNvPr id="131075" name="Rectangle 3"/>
          <p:cNvSpPr>
            <a:spLocks noGrp="1" noChangeArrowheads="1"/>
          </p:cNvSpPr>
          <p:nvPr>
            <p:ph type="dt" idx="1"/>
          </p:nvPr>
        </p:nvSpPr>
        <p:spPr bwMode="auto">
          <a:xfrm>
            <a:off x="3767138" y="0"/>
            <a:ext cx="2881312"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宋体" pitchFamily="2" charset="-122"/>
              </a:defRPr>
            </a:lvl1pPr>
          </a:lstStyle>
          <a:p>
            <a:pPr>
              <a:defRPr/>
            </a:pPr>
            <a:endParaRPr lang="en-US" altLang="zh-CN"/>
          </a:p>
        </p:txBody>
      </p:sp>
      <p:sp>
        <p:nvSpPr>
          <p:cNvPr id="124932" name="Rectangle 4"/>
          <p:cNvSpPr>
            <a:spLocks noGrp="1" noRot="1" noChangeAspect="1" noChangeArrowheads="1" noTextEdit="1"/>
          </p:cNvSpPr>
          <p:nvPr>
            <p:ph type="sldImg" idx="2"/>
          </p:nvPr>
        </p:nvSpPr>
        <p:spPr bwMode="auto">
          <a:xfrm>
            <a:off x="879475" y="733425"/>
            <a:ext cx="4891088" cy="36687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7" name="Rectangle 5"/>
          <p:cNvSpPr>
            <a:spLocks noGrp="1" noChangeArrowheads="1"/>
          </p:cNvSpPr>
          <p:nvPr>
            <p:ph type="body" sz="quarter" idx="3"/>
          </p:nvPr>
        </p:nvSpPr>
        <p:spPr bwMode="auto">
          <a:xfrm>
            <a:off x="885825" y="4646613"/>
            <a:ext cx="4876800" cy="44021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31078" name="Rectangle 6"/>
          <p:cNvSpPr>
            <a:spLocks noGrp="1" noChangeArrowheads="1"/>
          </p:cNvSpPr>
          <p:nvPr>
            <p:ph type="ftr" sz="quarter" idx="4"/>
          </p:nvPr>
        </p:nvSpPr>
        <p:spPr bwMode="auto">
          <a:xfrm>
            <a:off x="0" y="9293225"/>
            <a:ext cx="2881313"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宋体" pitchFamily="2" charset="-122"/>
              </a:defRPr>
            </a:lvl1pPr>
          </a:lstStyle>
          <a:p>
            <a:pPr>
              <a:defRPr/>
            </a:pPr>
            <a:endParaRPr lang="en-US" altLang="zh-CN"/>
          </a:p>
        </p:txBody>
      </p:sp>
      <p:sp>
        <p:nvSpPr>
          <p:cNvPr id="131079" name="Rectangle 7"/>
          <p:cNvSpPr>
            <a:spLocks noGrp="1" noChangeArrowheads="1"/>
          </p:cNvSpPr>
          <p:nvPr>
            <p:ph type="sldNum" sz="quarter" idx="5"/>
          </p:nvPr>
        </p:nvSpPr>
        <p:spPr bwMode="auto">
          <a:xfrm>
            <a:off x="3767138" y="9293225"/>
            <a:ext cx="2881312"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386169D-4FD8-4278-957A-F687E0ECB0BD}" type="slidenum">
              <a:rPr lang="en-US" altLang="zh-CN"/>
              <a:pPr/>
              <a:t>‹#›</a:t>
            </a:fld>
            <a:endParaRPr lang="en-US" altLang="zh-CN"/>
          </a:p>
        </p:txBody>
      </p:sp>
    </p:spTree>
    <p:extLst>
      <p:ext uri="{BB962C8B-B14F-4D97-AF65-F5344CB8AC3E}">
        <p14:creationId xmlns:p14="http://schemas.microsoft.com/office/powerpoint/2010/main" val="8232419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Internet</a:t>
            </a:r>
            <a:r>
              <a:rPr lang="zh-CN" altLang="en-US" dirty="0" smtClean="0"/>
              <a:t>是分层的，不同层对路由器的分组转发能力要求不同，越往上层，对路由器的分组转发能力要求越强，从下往上，分别是接入、汇聚、核心，对应着的路由器是接入路由器、汇聚路由器、核心骨干路由器，分组转发能力也是逐渐增强。</a:t>
            </a:r>
            <a:endParaRPr lang="zh-CN" altLang="en-US" dirty="0"/>
          </a:p>
        </p:txBody>
      </p:sp>
      <p:sp>
        <p:nvSpPr>
          <p:cNvPr id="4" name="灯片编号占位符 3"/>
          <p:cNvSpPr>
            <a:spLocks noGrp="1"/>
          </p:cNvSpPr>
          <p:nvPr>
            <p:ph type="sldNum" sz="quarter" idx="10"/>
          </p:nvPr>
        </p:nvSpPr>
        <p:spPr/>
        <p:txBody>
          <a:bodyPr/>
          <a:lstStyle/>
          <a:p>
            <a:fld id="{F386169D-4FD8-4278-957A-F687E0ECB0BD}" type="slidenum">
              <a:rPr lang="en-US" altLang="zh-CN" smtClean="0"/>
              <a:pPr/>
              <a:t>3</a:t>
            </a:fld>
            <a:endParaRPr lang="en-US" altLang="zh-CN"/>
          </a:p>
        </p:txBody>
      </p:sp>
    </p:spTree>
    <p:extLst>
      <p:ext uri="{BB962C8B-B14F-4D97-AF65-F5344CB8AC3E}">
        <p14:creationId xmlns:p14="http://schemas.microsoft.com/office/powerpoint/2010/main" val="3275377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148EE2C5-CC1E-4501-9D47-B66834BF504F}" type="slidenum">
              <a:rPr lang="en-US" altLang="zh-CN"/>
              <a:pPr eaLnBrk="1" hangingPunct="1"/>
              <a:t>14</a:t>
            </a:fld>
            <a:endParaRPr lang="en-US" altLang="zh-CN"/>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extLst>
      <p:ext uri="{BB962C8B-B14F-4D97-AF65-F5344CB8AC3E}">
        <p14:creationId xmlns:p14="http://schemas.microsoft.com/office/powerpoint/2010/main" val="4076005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BD6E4642-1A2D-41AD-98B6-9FC5D93CC274}" type="slidenum">
              <a:rPr lang="en-US" altLang="zh-CN"/>
              <a:pPr eaLnBrk="1" hangingPunct="1"/>
              <a:t>15</a:t>
            </a:fld>
            <a:endParaRPr lang="en-US" altLang="zh-CN"/>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latin typeface="Arial" panose="020B0604020202020204" pitchFamily="34" charset="0"/>
            </a:endParaRPr>
          </a:p>
        </p:txBody>
      </p:sp>
    </p:spTree>
    <p:extLst>
      <p:ext uri="{BB962C8B-B14F-4D97-AF65-F5344CB8AC3E}">
        <p14:creationId xmlns:p14="http://schemas.microsoft.com/office/powerpoint/2010/main" val="3693332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7BDE6C06-1520-4C48-8103-FC0BD4B7A0D4}" type="slidenum">
              <a:rPr lang="en-US" altLang="zh-CN"/>
              <a:pPr eaLnBrk="1" hangingPunct="1"/>
              <a:t>16</a:t>
            </a:fld>
            <a:endParaRPr lang="en-US" altLang="zh-CN"/>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extLst>
      <p:ext uri="{BB962C8B-B14F-4D97-AF65-F5344CB8AC3E}">
        <p14:creationId xmlns:p14="http://schemas.microsoft.com/office/powerpoint/2010/main" val="2310022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5380FE38-EC0C-4393-A2B3-F1F10BCF1481}" type="slidenum">
              <a:rPr lang="en-US" altLang="zh-CN"/>
              <a:pPr eaLnBrk="1" hangingPunct="1"/>
              <a:t>19</a:t>
            </a:fld>
            <a:endParaRPr lang="en-US" altLang="zh-CN"/>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extLst>
      <p:ext uri="{BB962C8B-B14F-4D97-AF65-F5344CB8AC3E}">
        <p14:creationId xmlns:p14="http://schemas.microsoft.com/office/powerpoint/2010/main" val="3136569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txBox="1">
            <a:spLocks noGrp="1" noChangeArrowheads="1"/>
          </p:cNvSpPr>
          <p:nvPr/>
        </p:nvSpPr>
        <p:spPr bwMode="auto">
          <a:xfrm>
            <a:off x="3767138" y="9293225"/>
            <a:ext cx="288131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D8BFB050-4341-4765-BD9D-A942BE234DAA}" type="slidenum">
              <a:rPr lang="en-US" altLang="zh-CN" sz="1200"/>
              <a:pPr algn="r" eaLnBrk="1" hangingPunct="1"/>
              <a:t>21</a:t>
            </a:fld>
            <a:endParaRPr lang="en-US" altLang="zh-CN" sz="12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dirty="0" smtClean="0">
                <a:latin typeface="Arial" panose="020B0604020202020204" pitchFamily="34" charset="0"/>
              </a:rPr>
              <a:t>Internet</a:t>
            </a:r>
            <a:r>
              <a:rPr lang="zh-CN" altLang="en-US" dirty="0" smtClean="0">
                <a:latin typeface="Arial" panose="020B0604020202020204" pitchFamily="34" charset="0"/>
              </a:rPr>
              <a:t>中的路由器基于</a:t>
            </a:r>
            <a:r>
              <a:rPr lang="en-US" altLang="zh-CN" dirty="0" smtClean="0">
                <a:latin typeface="Arial" panose="020B0604020202020204" pitchFamily="34" charset="0"/>
              </a:rPr>
              <a:t>IP</a:t>
            </a:r>
            <a:r>
              <a:rPr lang="zh-CN" altLang="en-US" dirty="0" smtClean="0">
                <a:latin typeface="Arial" panose="020B0604020202020204" pitchFamily="34" charset="0"/>
              </a:rPr>
              <a:t>地址将分组从一个网络转发到另外一个网络，路由器使用</a:t>
            </a:r>
            <a:r>
              <a:rPr lang="en-US" altLang="zh-CN" dirty="0" smtClean="0">
                <a:latin typeface="Arial" panose="020B0604020202020204" pitchFamily="34" charset="0"/>
              </a:rPr>
              <a:t>IP</a:t>
            </a:r>
            <a:r>
              <a:rPr lang="zh-CN" altLang="en-US" dirty="0" smtClean="0">
                <a:latin typeface="Arial" panose="020B0604020202020204" pitchFamily="34" charset="0"/>
              </a:rPr>
              <a:t>分组目的</a:t>
            </a:r>
            <a:r>
              <a:rPr lang="en-US" altLang="zh-CN" dirty="0" smtClean="0">
                <a:latin typeface="Arial" panose="020B0604020202020204" pitchFamily="34" charset="0"/>
              </a:rPr>
              <a:t>IP</a:t>
            </a:r>
            <a:r>
              <a:rPr lang="zh-CN" altLang="en-US" dirty="0" smtClean="0">
                <a:latin typeface="Arial" panose="020B0604020202020204" pitchFamily="34" charset="0"/>
              </a:rPr>
              <a:t>地址查找路由表，确定分组要转发的下一跳，而要把分组发送到下一跳，需要通过链路层寻址。这里关键是如何建立</a:t>
            </a:r>
            <a:r>
              <a:rPr lang="en-US" altLang="zh-CN" dirty="0" smtClean="0">
                <a:latin typeface="Arial" panose="020B0604020202020204" pitchFamily="34" charset="0"/>
              </a:rPr>
              <a:t>IP</a:t>
            </a:r>
            <a:r>
              <a:rPr lang="zh-CN" altLang="en-US" dirty="0" smtClean="0">
                <a:latin typeface="Arial" panose="020B0604020202020204" pitchFamily="34" charset="0"/>
              </a:rPr>
              <a:t>地址到链路层地址也就是</a:t>
            </a:r>
            <a:r>
              <a:rPr lang="en-US" altLang="zh-CN" dirty="0" smtClean="0">
                <a:latin typeface="Arial" panose="020B0604020202020204" pitchFamily="34" charset="0"/>
              </a:rPr>
              <a:t>MAC</a:t>
            </a:r>
            <a:r>
              <a:rPr lang="zh-CN" altLang="en-US" dirty="0" smtClean="0">
                <a:latin typeface="Arial" panose="020B0604020202020204" pitchFamily="34" charset="0"/>
              </a:rPr>
              <a:t>地址之间的映射关系，这个功能由地址解析协议来完成。地址解析协议对</a:t>
            </a:r>
            <a:r>
              <a:rPr lang="en-US" altLang="zh-CN" dirty="0" smtClean="0">
                <a:latin typeface="Arial" panose="020B0604020202020204" pitchFamily="34" charset="0"/>
              </a:rPr>
              <a:t>IP</a:t>
            </a:r>
            <a:r>
              <a:rPr lang="zh-CN" altLang="en-US" dirty="0" smtClean="0">
                <a:latin typeface="Arial" panose="020B0604020202020204" pitchFamily="34" charset="0"/>
              </a:rPr>
              <a:t>网络来说非常重要，如果不能正常工作，就没有办法进行链路层寻址，即使网络路由正常，也没有办法进行数据传输。</a:t>
            </a:r>
            <a:endParaRPr lang="zh-CN" altLang="zh-CN" dirty="0" smtClean="0">
              <a:latin typeface="Arial" panose="020B0604020202020204" pitchFamily="34" charset="0"/>
            </a:endParaRPr>
          </a:p>
        </p:txBody>
      </p:sp>
    </p:spTree>
    <p:extLst>
      <p:ext uri="{BB962C8B-B14F-4D97-AF65-F5344CB8AC3E}">
        <p14:creationId xmlns:p14="http://schemas.microsoft.com/office/powerpoint/2010/main" val="1046090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2D7B5E37-5867-4F61-9BDD-3F67F309DB71}" type="slidenum">
              <a:rPr lang="en-US" altLang="zh-CN"/>
              <a:pPr eaLnBrk="1" hangingPunct="1"/>
              <a:t>22</a:t>
            </a:fld>
            <a:endParaRPr lang="en-US" altLang="zh-CN"/>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dirty="0" smtClean="0">
                <a:latin typeface="Arial" panose="020B0604020202020204" pitchFamily="34" charset="0"/>
              </a:rPr>
              <a:t>网络是由链路组成的，所以网络寻址是建立在链路寻址的基础之上的。</a:t>
            </a:r>
            <a:endParaRPr lang="zh-CN" altLang="zh-CN" dirty="0" smtClean="0">
              <a:latin typeface="Arial" panose="020B0604020202020204" pitchFamily="34" charset="0"/>
            </a:endParaRPr>
          </a:p>
        </p:txBody>
      </p:sp>
    </p:spTree>
    <p:extLst>
      <p:ext uri="{BB962C8B-B14F-4D97-AF65-F5344CB8AC3E}">
        <p14:creationId xmlns:p14="http://schemas.microsoft.com/office/powerpoint/2010/main" val="2001788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5BE3BA4F-B914-46A3-943F-E58ADB418127}" type="slidenum">
              <a:rPr lang="en-US" altLang="zh-CN"/>
              <a:pPr eaLnBrk="1" hangingPunct="1"/>
              <a:t>25</a:t>
            </a:fld>
            <a:endParaRPr lang="en-US" altLang="zh-CN"/>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extLst>
      <p:ext uri="{BB962C8B-B14F-4D97-AF65-F5344CB8AC3E}">
        <p14:creationId xmlns:p14="http://schemas.microsoft.com/office/powerpoint/2010/main" val="113197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DBFAEDC9-6AED-40C4-A699-A104E3819DB1}" type="slidenum">
              <a:rPr lang="en-US" altLang="zh-CN"/>
              <a:pPr eaLnBrk="1" hangingPunct="1"/>
              <a:t>26</a:t>
            </a:fld>
            <a:endParaRPr lang="en-US" altLang="zh-CN"/>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extLst>
      <p:ext uri="{BB962C8B-B14F-4D97-AF65-F5344CB8AC3E}">
        <p14:creationId xmlns:p14="http://schemas.microsoft.com/office/powerpoint/2010/main" val="4278539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B66AAF0C-B85A-4BE4-A017-82AA7997395C}" type="slidenum">
              <a:rPr lang="en-US" altLang="zh-CN"/>
              <a:pPr eaLnBrk="1" hangingPunct="1"/>
              <a:t>27</a:t>
            </a:fld>
            <a:endParaRPr lang="en-US" altLang="zh-CN"/>
          </a:p>
        </p:txBody>
      </p:sp>
      <p:sp>
        <p:nvSpPr>
          <p:cNvPr id="139267" name="Rectangle 2"/>
          <p:cNvSpPr>
            <a:spLocks noGrp="1" noChangeArrowheads="1"/>
          </p:cNvSpPr>
          <p:nvPr>
            <p:ph type="body" idx="1"/>
          </p:nvPr>
        </p:nvSpPr>
        <p:spPr>
          <a:xfrm>
            <a:off x="882650" y="4646613"/>
            <a:ext cx="4879975" cy="4403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2" tIns="46031" rIns="92062" bIns="46031"/>
          <a:lstStyle/>
          <a:p>
            <a:pPr eaLnBrk="1" hangingPunct="1"/>
            <a:endParaRPr lang="zh-CN" altLang="zh-CN" smtClean="0">
              <a:latin typeface="Arial" panose="020B0604020202020204" pitchFamily="34" charset="0"/>
            </a:endParaRPr>
          </a:p>
        </p:txBody>
      </p:sp>
      <p:sp>
        <p:nvSpPr>
          <p:cNvPr id="139268" name="Rectangle 3"/>
          <p:cNvSpPr>
            <a:spLocks noGrp="1" noRot="1" noChangeAspect="1" noChangeArrowheads="1" noTextEdit="1"/>
          </p:cNvSpPr>
          <p:nvPr>
            <p:ph type="sldImg"/>
          </p:nvPr>
        </p:nvSpPr>
        <p:spPr>
          <a:xfrm>
            <a:off x="885825" y="739775"/>
            <a:ext cx="4875213" cy="3656013"/>
          </a:xfrm>
          <a:ln w="12700" cap="flat">
            <a:solidFill>
              <a:schemeClr val="tx1"/>
            </a:solidFill>
          </a:ln>
        </p:spPr>
      </p:sp>
    </p:spTree>
    <p:extLst>
      <p:ext uri="{BB962C8B-B14F-4D97-AF65-F5344CB8AC3E}">
        <p14:creationId xmlns:p14="http://schemas.microsoft.com/office/powerpoint/2010/main" val="3160678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0FA6EF76-51F7-4D3A-B163-9E1819356250}" type="slidenum">
              <a:rPr lang="en-US" altLang="zh-CN"/>
              <a:pPr eaLnBrk="1" hangingPunct="1"/>
              <a:t>29</a:t>
            </a:fld>
            <a:endParaRPr lang="en-US" altLang="zh-CN"/>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extLst>
      <p:ext uri="{BB962C8B-B14F-4D97-AF65-F5344CB8AC3E}">
        <p14:creationId xmlns:p14="http://schemas.microsoft.com/office/powerpoint/2010/main" val="448688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除了路由器，</a:t>
            </a:r>
            <a:r>
              <a:rPr lang="en-US" altLang="zh-CN" dirty="0" smtClean="0"/>
              <a:t>Internet</a:t>
            </a:r>
            <a:r>
              <a:rPr lang="zh-CN" altLang="en-US" dirty="0" smtClean="0"/>
              <a:t>上还有其它各种设备，可以分配网络侧设备和用户侧设备。</a:t>
            </a:r>
            <a:endParaRPr lang="zh-CN" altLang="en-US" dirty="0"/>
          </a:p>
        </p:txBody>
      </p:sp>
      <p:sp>
        <p:nvSpPr>
          <p:cNvPr id="4" name="灯片编号占位符 3"/>
          <p:cNvSpPr>
            <a:spLocks noGrp="1"/>
          </p:cNvSpPr>
          <p:nvPr>
            <p:ph type="sldNum" sz="quarter" idx="10"/>
          </p:nvPr>
        </p:nvSpPr>
        <p:spPr/>
        <p:txBody>
          <a:bodyPr/>
          <a:lstStyle/>
          <a:p>
            <a:fld id="{F386169D-4FD8-4278-957A-F687E0ECB0BD}" type="slidenum">
              <a:rPr lang="en-US" altLang="zh-CN" smtClean="0"/>
              <a:pPr/>
              <a:t>4</a:t>
            </a:fld>
            <a:endParaRPr lang="en-US" altLang="zh-CN"/>
          </a:p>
        </p:txBody>
      </p:sp>
    </p:spTree>
    <p:extLst>
      <p:ext uri="{BB962C8B-B14F-4D97-AF65-F5344CB8AC3E}">
        <p14:creationId xmlns:p14="http://schemas.microsoft.com/office/powerpoint/2010/main" val="4227800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6179127E-8B2F-491A-93F8-B373AD5255C4}" type="slidenum">
              <a:rPr lang="en-US" altLang="zh-CN"/>
              <a:pPr eaLnBrk="1" hangingPunct="1"/>
              <a:t>30</a:t>
            </a:fld>
            <a:endParaRPr lang="en-US" altLang="zh-CN"/>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extLst>
      <p:ext uri="{BB962C8B-B14F-4D97-AF65-F5344CB8AC3E}">
        <p14:creationId xmlns:p14="http://schemas.microsoft.com/office/powerpoint/2010/main" val="2171687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859C1403-7FB4-4515-A168-0B79DDEE745D}" type="slidenum">
              <a:rPr lang="en-US" altLang="zh-CN"/>
              <a:pPr eaLnBrk="1" hangingPunct="1"/>
              <a:t>31</a:t>
            </a:fld>
            <a:endParaRPr lang="en-US" altLang="zh-CN"/>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dirty="0" smtClean="0">
                <a:latin typeface="Arial" panose="020B0604020202020204" pitchFamily="34" charset="0"/>
              </a:rPr>
              <a:t>每帧报文的格式由前同步符</a:t>
            </a:r>
            <a:r>
              <a:rPr lang="en-US" altLang="zh-CN" dirty="0" smtClean="0">
                <a:latin typeface="Arial" panose="020B0604020202020204" pitchFamily="34" charset="0"/>
              </a:rPr>
              <a:t>(</a:t>
            </a:r>
            <a:r>
              <a:rPr lang="en-US" altLang="zh-CN" i="1" u="sng" dirty="0" smtClean="0">
                <a:latin typeface="Arial" panose="020B0604020202020204" pitchFamily="34" charset="0"/>
              </a:rPr>
              <a:t>preamble</a:t>
            </a:r>
            <a:r>
              <a:rPr lang="en-US" altLang="zh-CN" dirty="0" smtClean="0">
                <a:latin typeface="Arial" panose="020B0604020202020204" pitchFamily="34" charset="0"/>
              </a:rPr>
              <a:t>)</a:t>
            </a:r>
            <a:r>
              <a:rPr lang="zh-CN" altLang="en-US" dirty="0" smtClean="0">
                <a:latin typeface="Arial" panose="020B0604020202020204" pitchFamily="34" charset="0"/>
              </a:rPr>
              <a:t>、首定界符</a:t>
            </a:r>
            <a:r>
              <a:rPr lang="en-US" altLang="zh-CN" dirty="0" smtClean="0">
                <a:latin typeface="Arial" panose="020B0604020202020204" pitchFamily="34" charset="0"/>
              </a:rPr>
              <a:t>(</a:t>
            </a:r>
            <a:r>
              <a:rPr lang="en-US" altLang="zh-CN" i="1" u="sng" dirty="0" smtClean="0">
                <a:latin typeface="Arial" panose="020B0604020202020204" pitchFamily="34" charset="0"/>
              </a:rPr>
              <a:t>start delimiter</a:t>
            </a:r>
            <a:r>
              <a:rPr lang="en-US" altLang="zh-CN" dirty="0" smtClean="0">
                <a:latin typeface="Arial" panose="020B0604020202020204" pitchFamily="34" charset="0"/>
              </a:rPr>
              <a:t>)</a:t>
            </a:r>
            <a:r>
              <a:rPr lang="zh-CN" altLang="en-US" dirty="0" smtClean="0">
                <a:latin typeface="Arial" panose="020B0604020202020204" pitchFamily="34" charset="0"/>
              </a:rPr>
              <a:t>、数据段和尾定界符</a:t>
            </a:r>
            <a:r>
              <a:rPr lang="en-US" altLang="zh-CN" dirty="0" smtClean="0">
                <a:latin typeface="Arial" panose="020B0604020202020204" pitchFamily="34" charset="0"/>
              </a:rPr>
              <a:t>( end delimiter)</a:t>
            </a:r>
            <a:r>
              <a:rPr lang="zh-CN" altLang="en-US" dirty="0" smtClean="0">
                <a:latin typeface="Arial" panose="020B0604020202020204" pitchFamily="34" charset="0"/>
              </a:rPr>
              <a:t>四部分组成 </a:t>
            </a:r>
            <a:r>
              <a:rPr lang="en-US" altLang="zh-CN" dirty="0" smtClean="0">
                <a:latin typeface="Arial" panose="020B0604020202020204" pitchFamily="34" charset="0"/>
              </a:rPr>
              <a:t>.</a:t>
            </a:r>
            <a:r>
              <a:rPr lang="zh-CN" altLang="en-US" dirty="0" smtClean="0">
                <a:latin typeface="Arial" panose="020B0604020202020204" pitchFamily="34" charset="0"/>
              </a:rPr>
              <a:t>前同步符相当于电话信号中的振铃信号</a:t>
            </a:r>
            <a:r>
              <a:rPr lang="en-US" altLang="zh-CN" dirty="0" smtClean="0">
                <a:latin typeface="Arial" panose="020B0604020202020204" pitchFamily="34" charset="0"/>
              </a:rPr>
              <a:t>,</a:t>
            </a:r>
            <a:r>
              <a:rPr lang="zh-CN" altLang="en-US" dirty="0" smtClean="0">
                <a:latin typeface="Arial" panose="020B0604020202020204" pitchFamily="34" charset="0"/>
              </a:rPr>
              <a:t>用于唤醒接收设备</a:t>
            </a:r>
            <a:r>
              <a:rPr lang="en-US" altLang="zh-CN" dirty="0" smtClean="0">
                <a:latin typeface="Arial" panose="020B0604020202020204" pitchFamily="34" charset="0"/>
              </a:rPr>
              <a:t>,</a:t>
            </a:r>
            <a:r>
              <a:rPr lang="zh-CN" altLang="en-US" dirty="0" smtClean="0">
                <a:latin typeface="Arial" panose="020B0604020202020204" pitchFamily="34" charset="0"/>
              </a:rPr>
              <a:t>并使之与发送设备保持同步 </a:t>
            </a:r>
          </a:p>
        </p:txBody>
      </p:sp>
    </p:spTree>
    <p:extLst>
      <p:ext uri="{BB962C8B-B14F-4D97-AF65-F5344CB8AC3E}">
        <p14:creationId xmlns:p14="http://schemas.microsoft.com/office/powerpoint/2010/main" val="2005603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2785FE66-012E-43D0-B0DD-94CECEA372C8}" type="slidenum">
              <a:rPr lang="en-US" altLang="zh-CN"/>
              <a:pPr eaLnBrk="1" hangingPunct="1"/>
              <a:t>32</a:t>
            </a:fld>
            <a:endParaRPr lang="en-US" altLang="zh-CN"/>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mtClean="0">
                <a:latin typeface="Arial" panose="020B0604020202020204" pitchFamily="34" charset="0"/>
              </a:rPr>
              <a:t>对于特殊情况下的映射关系，则采取这种方式</a:t>
            </a:r>
          </a:p>
        </p:txBody>
      </p:sp>
    </p:spTree>
    <p:extLst>
      <p:ext uri="{BB962C8B-B14F-4D97-AF65-F5344CB8AC3E}">
        <p14:creationId xmlns:p14="http://schemas.microsoft.com/office/powerpoint/2010/main" val="22525719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767138" y="9293225"/>
            <a:ext cx="288131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692B4B10-C9FD-4BA3-A24D-4B07C57582D1}" type="slidenum">
              <a:rPr lang="en-US" altLang="zh-CN" sz="1200"/>
              <a:pPr algn="r" eaLnBrk="1" hangingPunct="1"/>
              <a:t>33</a:t>
            </a:fld>
            <a:endParaRPr lang="en-US" altLang="zh-CN" sz="120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extLst>
      <p:ext uri="{BB962C8B-B14F-4D97-AF65-F5344CB8AC3E}">
        <p14:creationId xmlns:p14="http://schemas.microsoft.com/office/powerpoint/2010/main" val="1480443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064F392E-87C7-4764-B3C6-D302DF8B40DA}" type="slidenum">
              <a:rPr lang="en-US" altLang="zh-CN"/>
              <a:pPr eaLnBrk="1" hangingPunct="1"/>
              <a:t>34</a:t>
            </a:fld>
            <a:endParaRPr lang="en-US" altLang="zh-CN"/>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mtClean="0">
                <a:latin typeface="Arial" panose="020B0604020202020204" pitchFamily="34" charset="0"/>
              </a:rPr>
              <a:t>IP</a:t>
            </a:r>
            <a:r>
              <a:rPr lang="zh-CN" altLang="en-US" smtClean="0">
                <a:latin typeface="Arial" panose="020B0604020202020204" pitchFamily="34" charset="0"/>
              </a:rPr>
              <a:t>是</a:t>
            </a:r>
            <a:r>
              <a:rPr lang="en-US" altLang="zh-CN" smtClean="0">
                <a:latin typeface="Arial" panose="020B0604020202020204" pitchFamily="34" charset="0"/>
              </a:rPr>
              <a:t>TCP/IP</a:t>
            </a:r>
            <a:r>
              <a:rPr lang="zh-CN" altLang="en-US" smtClean="0">
                <a:latin typeface="Arial" panose="020B0604020202020204" pitchFamily="34" charset="0"/>
              </a:rPr>
              <a:t>最为核心的协议，所有的</a:t>
            </a:r>
            <a:r>
              <a:rPr lang="en-US" altLang="zh-CN" smtClean="0">
                <a:latin typeface="Arial" panose="020B0604020202020204" pitchFamily="34" charset="0"/>
              </a:rPr>
              <a:t>TCP</a:t>
            </a:r>
            <a:r>
              <a:rPr lang="zh-CN" altLang="en-US" smtClean="0">
                <a:latin typeface="Arial" panose="020B0604020202020204" pitchFamily="34" charset="0"/>
              </a:rPr>
              <a:t>、</a:t>
            </a:r>
            <a:r>
              <a:rPr lang="en-US" altLang="zh-CN" smtClean="0">
                <a:latin typeface="Arial" panose="020B0604020202020204" pitchFamily="34" charset="0"/>
              </a:rPr>
              <a:t>UDP</a:t>
            </a:r>
            <a:r>
              <a:rPr lang="zh-CN" altLang="en-US" smtClean="0">
                <a:latin typeface="Arial" panose="020B0604020202020204" pitchFamily="34" charset="0"/>
              </a:rPr>
              <a:t>、</a:t>
            </a:r>
            <a:r>
              <a:rPr lang="en-US" altLang="zh-CN" smtClean="0">
                <a:latin typeface="Arial" panose="020B0604020202020204" pitchFamily="34" charset="0"/>
              </a:rPr>
              <a:t>ICMP</a:t>
            </a:r>
            <a:r>
              <a:rPr lang="zh-CN" altLang="en-US" smtClean="0">
                <a:latin typeface="Arial" panose="020B0604020202020204" pitchFamily="34" charset="0"/>
              </a:rPr>
              <a:t>、</a:t>
            </a:r>
            <a:r>
              <a:rPr lang="en-US" altLang="zh-CN" smtClean="0">
                <a:latin typeface="Arial" panose="020B0604020202020204" pitchFamily="34" charset="0"/>
              </a:rPr>
              <a:t>IGMP</a:t>
            </a:r>
            <a:r>
              <a:rPr lang="zh-CN" altLang="en-US" smtClean="0">
                <a:latin typeface="Arial" panose="020B0604020202020204" pitchFamily="34" charset="0"/>
              </a:rPr>
              <a:t>都是以</a:t>
            </a:r>
            <a:r>
              <a:rPr lang="en-US" altLang="zh-CN" smtClean="0">
                <a:latin typeface="Arial" panose="020B0604020202020204" pitchFamily="34" charset="0"/>
              </a:rPr>
              <a:t>IP</a:t>
            </a:r>
            <a:r>
              <a:rPr lang="zh-CN" altLang="en-US" smtClean="0">
                <a:latin typeface="Arial" panose="020B0604020202020204" pitchFamily="34" charset="0"/>
              </a:rPr>
              <a:t>数据报格式传输，提供不可靠的、无连接的服务。</a:t>
            </a:r>
          </a:p>
          <a:p>
            <a:pPr eaLnBrk="1" hangingPunct="1"/>
            <a:r>
              <a:rPr lang="zh-CN" altLang="en-US" smtClean="0">
                <a:latin typeface="Arial" panose="020B0604020202020204" pitchFamily="34" charset="0"/>
              </a:rPr>
              <a:t>首部包含</a:t>
            </a:r>
            <a:r>
              <a:rPr lang="en-US" altLang="zh-CN" smtClean="0">
                <a:latin typeface="Arial" panose="020B0604020202020204" pitchFamily="34" charset="0"/>
              </a:rPr>
              <a:t>20</a:t>
            </a:r>
            <a:r>
              <a:rPr lang="zh-CN" altLang="en-US" smtClean="0">
                <a:latin typeface="Arial" panose="020B0604020202020204" pitchFamily="34" charset="0"/>
              </a:rPr>
              <a:t>个字节，除非有选项，选项同样属于头部。</a:t>
            </a:r>
          </a:p>
          <a:p>
            <a:pPr eaLnBrk="1" hangingPunct="1"/>
            <a:endParaRPr lang="zh-CN" altLang="en-US" smtClean="0">
              <a:latin typeface="Arial" panose="020B0604020202020204" pitchFamily="34" charset="0"/>
            </a:endParaRPr>
          </a:p>
        </p:txBody>
      </p:sp>
    </p:spTree>
    <p:extLst>
      <p:ext uri="{BB962C8B-B14F-4D97-AF65-F5344CB8AC3E}">
        <p14:creationId xmlns:p14="http://schemas.microsoft.com/office/powerpoint/2010/main" val="25067501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4267868D-A305-4398-9B38-B1CA9EE38485}" type="slidenum">
              <a:rPr lang="en-US" altLang="zh-CN"/>
              <a:pPr eaLnBrk="1" hangingPunct="1"/>
              <a:t>35</a:t>
            </a:fld>
            <a:endParaRPr lang="en-US" altLang="zh-CN"/>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extLst>
      <p:ext uri="{BB962C8B-B14F-4D97-AF65-F5344CB8AC3E}">
        <p14:creationId xmlns:p14="http://schemas.microsoft.com/office/powerpoint/2010/main" val="2317763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11704FD0-B316-4F8C-BB4E-BB6539A4973A}" type="slidenum">
              <a:rPr lang="en-US" altLang="zh-CN"/>
              <a:pPr eaLnBrk="1" hangingPunct="1"/>
              <a:t>36</a:t>
            </a:fld>
            <a:endParaRPr lang="en-US" altLang="zh-CN"/>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extLst>
      <p:ext uri="{BB962C8B-B14F-4D97-AF65-F5344CB8AC3E}">
        <p14:creationId xmlns:p14="http://schemas.microsoft.com/office/powerpoint/2010/main" val="9052994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16D7A278-B700-4E39-A5D3-0F2ECC35B5D4}" type="slidenum">
              <a:rPr lang="en-US" altLang="zh-CN"/>
              <a:pPr eaLnBrk="1" hangingPunct="1"/>
              <a:t>37</a:t>
            </a:fld>
            <a:endParaRPr lang="en-US" altLang="zh-CN"/>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mtClean="0">
                <a:latin typeface="Arial" panose="020B0604020202020204" pitchFamily="34" charset="0"/>
              </a:rPr>
              <a:t>这里的总长度将修改为分片后每片的首部长度与数据长度的总和。</a:t>
            </a:r>
            <a:endParaRPr lang="zh-CN" altLang="zh-CN" smtClean="0">
              <a:latin typeface="Arial" panose="020B0604020202020204" pitchFamily="34" charset="0"/>
            </a:endParaRPr>
          </a:p>
        </p:txBody>
      </p:sp>
    </p:spTree>
    <p:extLst>
      <p:ext uri="{BB962C8B-B14F-4D97-AF65-F5344CB8AC3E}">
        <p14:creationId xmlns:p14="http://schemas.microsoft.com/office/powerpoint/2010/main" val="13501584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CE90F738-E6B9-4774-B5A4-498599C833C8}" type="slidenum">
              <a:rPr lang="en-US" altLang="zh-CN"/>
              <a:pPr eaLnBrk="1" hangingPunct="1"/>
              <a:t>41</a:t>
            </a:fld>
            <a:endParaRPr lang="en-US" altLang="zh-CN"/>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b="1" smtClean="0">
              <a:latin typeface="Arial" panose="020B0604020202020204" pitchFamily="34" charset="0"/>
            </a:endParaRPr>
          </a:p>
        </p:txBody>
      </p:sp>
    </p:spTree>
    <p:extLst>
      <p:ext uri="{BB962C8B-B14F-4D97-AF65-F5344CB8AC3E}">
        <p14:creationId xmlns:p14="http://schemas.microsoft.com/office/powerpoint/2010/main" val="36651185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4FE3BC70-1137-4440-AAA4-70FA17A4F4A4}" type="slidenum">
              <a:rPr lang="en-US" altLang="zh-CN"/>
              <a:pPr eaLnBrk="1" hangingPunct="1"/>
              <a:t>42</a:t>
            </a:fld>
            <a:endParaRPr lang="en-US" altLang="zh-CN"/>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mtClean="0">
                <a:latin typeface="Arial" panose="020B0604020202020204" pitchFamily="34" charset="0"/>
              </a:rPr>
              <a:t>首先校验和字段置</a:t>
            </a:r>
            <a:r>
              <a:rPr lang="en-US" altLang="zh-CN" smtClean="0">
                <a:latin typeface="Arial" panose="020B0604020202020204" pitchFamily="34" charset="0"/>
              </a:rPr>
              <a:t>0</a:t>
            </a:r>
            <a:r>
              <a:rPr lang="zh-CN" altLang="en-US" smtClean="0">
                <a:latin typeface="Arial" panose="020B0604020202020204" pitchFamily="34" charset="0"/>
              </a:rPr>
              <a:t>，再头部</a:t>
            </a:r>
            <a:r>
              <a:rPr lang="en-US" altLang="zh-CN" smtClean="0">
                <a:latin typeface="Arial" panose="020B0604020202020204" pitchFamily="34" charset="0"/>
              </a:rPr>
              <a:t>16bits</a:t>
            </a:r>
            <a:r>
              <a:rPr lang="zh-CN" altLang="en-US" smtClean="0">
                <a:latin typeface="Arial" panose="020B0604020202020204" pitchFamily="34" charset="0"/>
              </a:rPr>
              <a:t>进行二进制反码求和，结果存在校验和字段中。收到后再进行二进制反码求和，应该为全</a:t>
            </a:r>
            <a:r>
              <a:rPr lang="en-US" altLang="zh-CN" smtClean="0">
                <a:latin typeface="Arial" panose="020B0604020202020204" pitchFamily="34" charset="0"/>
              </a:rPr>
              <a:t>1.</a:t>
            </a:r>
            <a:r>
              <a:rPr lang="zh-CN" altLang="en-US" smtClean="0">
                <a:latin typeface="Arial" panose="020B0604020202020204" pitchFamily="34" charset="0"/>
              </a:rPr>
              <a:t>这里无需再取反。</a:t>
            </a:r>
          </a:p>
        </p:txBody>
      </p:sp>
    </p:spTree>
    <p:extLst>
      <p:ext uri="{BB962C8B-B14F-4D97-AF65-F5344CB8AC3E}">
        <p14:creationId xmlns:p14="http://schemas.microsoft.com/office/powerpoint/2010/main" val="811663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Internet</a:t>
            </a:r>
            <a:r>
              <a:rPr lang="zh-CN" altLang="en-US" dirty="0" smtClean="0"/>
              <a:t>协议族以</a:t>
            </a:r>
            <a:r>
              <a:rPr lang="en-US" altLang="zh-CN" dirty="0" smtClean="0"/>
              <a:t>TCP/IP</a:t>
            </a:r>
            <a:r>
              <a:rPr lang="zh-CN" altLang="en-US" dirty="0" smtClean="0"/>
              <a:t>为核心协议，</a:t>
            </a:r>
            <a:r>
              <a:rPr lang="en-US" altLang="zh-CN" dirty="0" smtClean="0"/>
              <a:t>TCP</a:t>
            </a:r>
            <a:r>
              <a:rPr lang="zh-CN" altLang="en-US" dirty="0" smtClean="0"/>
              <a:t>协议是传输层协议，与应用相关，主要运行在用户侧设备上。从网络互连的角度来说，最主要的就是</a:t>
            </a:r>
            <a:r>
              <a:rPr lang="en-US" altLang="zh-CN" dirty="0" smtClean="0"/>
              <a:t>IP</a:t>
            </a:r>
            <a:r>
              <a:rPr lang="zh-CN" altLang="en-US" dirty="0" smtClean="0"/>
              <a:t>协议。</a:t>
            </a:r>
            <a:r>
              <a:rPr lang="en-US" altLang="zh-CN" dirty="0" smtClean="0"/>
              <a:t>Internet</a:t>
            </a:r>
            <a:r>
              <a:rPr lang="zh-CN" altLang="en-US" dirty="0" smtClean="0"/>
              <a:t>上所有的网络都是通过</a:t>
            </a:r>
            <a:r>
              <a:rPr lang="en-US" altLang="zh-CN" dirty="0" smtClean="0"/>
              <a:t>IP</a:t>
            </a:r>
            <a:r>
              <a:rPr lang="zh-CN" altLang="en-US" dirty="0" smtClean="0"/>
              <a:t>协议互连起来的。</a:t>
            </a:r>
            <a:endParaRPr lang="zh-CN" altLang="en-US" dirty="0"/>
          </a:p>
        </p:txBody>
      </p:sp>
      <p:sp>
        <p:nvSpPr>
          <p:cNvPr id="4" name="灯片编号占位符 3"/>
          <p:cNvSpPr>
            <a:spLocks noGrp="1"/>
          </p:cNvSpPr>
          <p:nvPr>
            <p:ph type="sldNum" sz="quarter" idx="10"/>
          </p:nvPr>
        </p:nvSpPr>
        <p:spPr/>
        <p:txBody>
          <a:bodyPr/>
          <a:lstStyle/>
          <a:p>
            <a:fld id="{F386169D-4FD8-4278-957A-F687E0ECB0BD}" type="slidenum">
              <a:rPr lang="en-US" altLang="zh-CN" smtClean="0"/>
              <a:pPr/>
              <a:t>6</a:t>
            </a:fld>
            <a:endParaRPr lang="en-US" altLang="zh-CN"/>
          </a:p>
        </p:txBody>
      </p:sp>
    </p:spTree>
    <p:extLst>
      <p:ext uri="{BB962C8B-B14F-4D97-AF65-F5344CB8AC3E}">
        <p14:creationId xmlns:p14="http://schemas.microsoft.com/office/powerpoint/2010/main" val="37490181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EB13ED17-EA92-49CA-A1E2-F07C95169378}" type="slidenum">
              <a:rPr lang="en-US" altLang="zh-CN"/>
              <a:pPr eaLnBrk="1" hangingPunct="1"/>
              <a:t>44</a:t>
            </a:fld>
            <a:endParaRPr lang="en-US" altLang="zh-CN"/>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mtClean="0">
                <a:latin typeface="Arial" panose="020B0604020202020204" pitchFamily="34" charset="0"/>
              </a:rPr>
              <a:t>均为</a:t>
            </a:r>
            <a:r>
              <a:rPr lang="en-US" altLang="zh-CN" smtClean="0">
                <a:latin typeface="Arial" panose="020B0604020202020204" pitchFamily="34" charset="0"/>
              </a:rPr>
              <a:t>32bits</a:t>
            </a:r>
            <a:r>
              <a:rPr lang="zh-CN" altLang="en-US" smtClean="0">
                <a:latin typeface="Arial" panose="020B0604020202020204" pitchFamily="34" charset="0"/>
              </a:rPr>
              <a:t>为界，不够插入</a:t>
            </a:r>
            <a:r>
              <a:rPr lang="en-US" altLang="zh-CN" smtClean="0">
                <a:latin typeface="Arial" panose="020B0604020202020204" pitchFamily="34" charset="0"/>
              </a:rPr>
              <a:t>0</a:t>
            </a:r>
            <a:r>
              <a:rPr lang="zh-CN" altLang="en-US" smtClean="0">
                <a:latin typeface="Arial" panose="020B0604020202020204" pitchFamily="34" charset="0"/>
              </a:rPr>
              <a:t>补位。</a:t>
            </a:r>
          </a:p>
        </p:txBody>
      </p:sp>
    </p:spTree>
    <p:extLst>
      <p:ext uri="{BB962C8B-B14F-4D97-AF65-F5344CB8AC3E}">
        <p14:creationId xmlns:p14="http://schemas.microsoft.com/office/powerpoint/2010/main" val="2401322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767138" y="9293225"/>
            <a:ext cx="288131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4AC39939-0485-4865-8307-7111E2DDCEAA}" type="slidenum">
              <a:rPr lang="en-US" altLang="zh-CN" sz="1200"/>
              <a:pPr algn="r" eaLnBrk="1" hangingPunct="1"/>
              <a:t>47</a:t>
            </a:fld>
            <a:endParaRPr lang="en-US" altLang="zh-CN" sz="120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extLst>
      <p:ext uri="{BB962C8B-B14F-4D97-AF65-F5344CB8AC3E}">
        <p14:creationId xmlns:p14="http://schemas.microsoft.com/office/powerpoint/2010/main" val="42643866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A7502E2B-CC2E-4D42-9CDD-9DEDBD85931A}" type="slidenum">
              <a:rPr lang="en-US" altLang="zh-CN"/>
              <a:pPr eaLnBrk="1" hangingPunct="1"/>
              <a:t>49</a:t>
            </a:fld>
            <a:endParaRPr lang="en-US" altLang="zh-CN"/>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smtClean="0">
              <a:latin typeface="Arial" panose="020B0604020202020204" pitchFamily="34" charset="0"/>
            </a:endParaRPr>
          </a:p>
        </p:txBody>
      </p:sp>
    </p:spTree>
    <p:extLst>
      <p:ext uri="{BB962C8B-B14F-4D97-AF65-F5344CB8AC3E}">
        <p14:creationId xmlns:p14="http://schemas.microsoft.com/office/powerpoint/2010/main" val="29663040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189DFFA9-4B2F-4593-A2E7-63C00E805A74}" type="slidenum">
              <a:rPr lang="en-US" altLang="zh-CN"/>
              <a:pPr eaLnBrk="1" hangingPunct="1"/>
              <a:t>50</a:t>
            </a:fld>
            <a:endParaRPr lang="en-US" altLang="zh-CN"/>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extLst>
      <p:ext uri="{BB962C8B-B14F-4D97-AF65-F5344CB8AC3E}">
        <p14:creationId xmlns:p14="http://schemas.microsoft.com/office/powerpoint/2010/main" val="30907434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B0A1C27E-EE39-4186-899A-F4D55225869F}" type="slidenum">
              <a:rPr lang="en-US" altLang="zh-CN"/>
              <a:pPr eaLnBrk="1" hangingPunct="1"/>
              <a:t>51</a:t>
            </a:fld>
            <a:endParaRPr lang="en-US" altLang="zh-CN"/>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extLst>
      <p:ext uri="{BB962C8B-B14F-4D97-AF65-F5344CB8AC3E}">
        <p14:creationId xmlns:p14="http://schemas.microsoft.com/office/powerpoint/2010/main" val="31026945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6B2E982C-91DA-4B14-A302-B0A375F40731}" type="slidenum">
              <a:rPr lang="en-US" altLang="zh-CN"/>
              <a:pPr eaLnBrk="1" hangingPunct="1"/>
              <a:t>52</a:t>
            </a:fld>
            <a:endParaRPr lang="en-US" altLang="zh-CN"/>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extLst>
      <p:ext uri="{BB962C8B-B14F-4D97-AF65-F5344CB8AC3E}">
        <p14:creationId xmlns:p14="http://schemas.microsoft.com/office/powerpoint/2010/main" val="17900459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274BB253-07F7-4D24-96A6-232AEDD957A8}" type="slidenum">
              <a:rPr lang="en-US" altLang="zh-CN"/>
              <a:pPr eaLnBrk="1" hangingPunct="1"/>
              <a:t>53</a:t>
            </a:fld>
            <a:endParaRPr lang="en-US" altLang="zh-CN"/>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smtClean="0">
              <a:latin typeface="Arial" panose="020B0604020202020204" pitchFamily="34" charset="0"/>
            </a:endParaRPr>
          </a:p>
        </p:txBody>
      </p:sp>
    </p:spTree>
    <p:extLst>
      <p:ext uri="{BB962C8B-B14F-4D97-AF65-F5344CB8AC3E}">
        <p14:creationId xmlns:p14="http://schemas.microsoft.com/office/powerpoint/2010/main" val="28913971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5229682C-EFE1-4122-83BF-DF4EBC3DD7FA}" type="slidenum">
              <a:rPr lang="en-US" altLang="zh-CN"/>
              <a:pPr eaLnBrk="1" hangingPunct="1"/>
              <a:t>54</a:t>
            </a:fld>
            <a:endParaRPr lang="en-US" altLang="zh-CN"/>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dirty="0" smtClean="0">
                <a:latin typeface="Arial" panose="020B0604020202020204" pitchFamily="34" charset="0"/>
              </a:rPr>
              <a:t>Internet不是处于一个管理实体之下的网络，而是由多个管理实体的网络互联而成，可以看作是一个松散的网络“联盟”，每个网络都由各种的管理实体来管理，称为一个自治系统。为了保证自治系统内部及自治系统之间的数据传输，需要在运行路由协议来生成路由表，</a:t>
            </a:r>
            <a:r>
              <a:rPr lang="en-US" altLang="zh-CN" dirty="0" smtClean="0">
                <a:latin typeface="Arial" panose="020B0604020202020204" pitchFamily="34" charset="0"/>
              </a:rPr>
              <a:t>IP</a:t>
            </a:r>
            <a:r>
              <a:rPr lang="zh-CN" altLang="en-US" dirty="0" smtClean="0">
                <a:latin typeface="Arial" panose="020B0604020202020204" pitchFamily="34" charset="0"/>
              </a:rPr>
              <a:t>网络中分组的转发依赖于路由表。</a:t>
            </a:r>
            <a:endParaRPr lang="zh-CN" altLang="zh-CN" dirty="0" smtClean="0">
              <a:latin typeface="Arial" panose="020B0604020202020204" pitchFamily="34" charset="0"/>
            </a:endParaRPr>
          </a:p>
        </p:txBody>
      </p:sp>
    </p:spTree>
    <p:extLst>
      <p:ext uri="{BB962C8B-B14F-4D97-AF65-F5344CB8AC3E}">
        <p14:creationId xmlns:p14="http://schemas.microsoft.com/office/powerpoint/2010/main" val="287287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F427C543-EDD0-4E62-A676-7807E2BF3AAB}" type="slidenum">
              <a:rPr lang="en-US" altLang="zh-CN"/>
              <a:pPr eaLnBrk="1" hangingPunct="1"/>
              <a:t>55</a:t>
            </a:fld>
            <a:endParaRPr lang="en-US" altLang="zh-CN"/>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extLst>
      <p:ext uri="{BB962C8B-B14F-4D97-AF65-F5344CB8AC3E}">
        <p14:creationId xmlns:p14="http://schemas.microsoft.com/office/powerpoint/2010/main" val="29746115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DB8751FE-750E-4282-B7C3-3F8ABF9C706E}" type="slidenum">
              <a:rPr lang="en-US" altLang="zh-CN"/>
              <a:pPr eaLnBrk="1" hangingPunct="1"/>
              <a:t>56</a:t>
            </a:fld>
            <a:endParaRPr lang="en-US" altLang="zh-CN"/>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extLst>
      <p:ext uri="{BB962C8B-B14F-4D97-AF65-F5344CB8AC3E}">
        <p14:creationId xmlns:p14="http://schemas.microsoft.com/office/powerpoint/2010/main" val="1714491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31704311-FCC0-46AC-B8DE-21841E46FC07}" type="slidenum">
              <a:rPr lang="en-US" altLang="zh-CN"/>
              <a:pPr eaLnBrk="1" hangingPunct="1"/>
              <a:t>8</a:t>
            </a:fld>
            <a:endParaRPr lang="en-US" altLang="zh-CN"/>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extLst>
      <p:ext uri="{BB962C8B-B14F-4D97-AF65-F5344CB8AC3E}">
        <p14:creationId xmlns:p14="http://schemas.microsoft.com/office/powerpoint/2010/main" val="24302106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6B588360-122C-4AA0-85C2-8B4FBF05E40B}" type="slidenum">
              <a:rPr lang="en-US" altLang="zh-CN"/>
              <a:pPr eaLnBrk="1" hangingPunct="1"/>
              <a:t>57</a:t>
            </a:fld>
            <a:endParaRPr lang="en-US" altLang="zh-CN"/>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extLst>
      <p:ext uri="{BB962C8B-B14F-4D97-AF65-F5344CB8AC3E}">
        <p14:creationId xmlns:p14="http://schemas.microsoft.com/office/powerpoint/2010/main" val="35745803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6A5F92BC-B034-41DF-87DC-CD695483493F}" type="slidenum">
              <a:rPr lang="en-US" altLang="zh-CN"/>
              <a:pPr eaLnBrk="1" hangingPunct="1"/>
              <a:t>58</a:t>
            </a:fld>
            <a:endParaRPr lang="en-US" altLang="zh-CN"/>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dirty="0" smtClean="0"/>
              <a:t>RIP</a:t>
            </a:r>
            <a:r>
              <a:rPr lang="zh-CN" altLang="en-US" dirty="0" smtClean="0"/>
              <a:t>分组使用</a:t>
            </a:r>
            <a:r>
              <a:rPr lang="en-US" altLang="zh-CN" dirty="0" smtClean="0"/>
              <a:t>UDP</a:t>
            </a:r>
            <a:r>
              <a:rPr lang="zh-CN" altLang="en-US" dirty="0" smtClean="0"/>
              <a:t>协议来承载。</a:t>
            </a:r>
            <a:endParaRPr lang="en-US" altLang="zh-CN" dirty="0" smtClean="0"/>
          </a:p>
          <a:p>
            <a:pPr eaLnBrk="1" hangingPunct="1"/>
            <a:r>
              <a:rPr lang="en-US" altLang="zh-CN" dirty="0" smtClean="0"/>
              <a:t>The purpose of the Next Hop field is to eliminate packets being routed through extra hops in the system. It is particularly useful when RIP is not being run on all of the routers on a network.</a:t>
            </a:r>
            <a:r>
              <a:rPr lang="en-US" altLang="zh-CN" baseline="0" dirty="0" smtClean="0"/>
              <a:t> </a:t>
            </a:r>
            <a:r>
              <a:rPr lang="en-US" altLang="zh-CN" dirty="0" smtClean="0"/>
              <a:t>Note that Next Hop is an "advisory" field. That is, if the provided information is ignored, a possibly sub-optimal, but absolutely valid, route may be taken. If the received Next Hop is not directly reachable, it should be treated as 0.0.0.0. </a:t>
            </a:r>
            <a:endParaRPr lang="zh-CN" altLang="en-US" dirty="0" smtClean="0">
              <a:latin typeface="Arial" panose="020B0604020202020204" pitchFamily="34" charset="0"/>
            </a:endParaRPr>
          </a:p>
        </p:txBody>
      </p:sp>
    </p:spTree>
    <p:extLst>
      <p:ext uri="{BB962C8B-B14F-4D97-AF65-F5344CB8AC3E}">
        <p14:creationId xmlns:p14="http://schemas.microsoft.com/office/powerpoint/2010/main" val="25259581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DD97CA00-C1BF-44DA-B168-0F8549DBBD24}" type="slidenum">
              <a:rPr lang="en-US" altLang="zh-CN"/>
              <a:pPr eaLnBrk="1" hangingPunct="1"/>
              <a:t>59</a:t>
            </a:fld>
            <a:endParaRPr lang="en-US" altLang="zh-CN"/>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dirty="0" smtClean="0">
                <a:latin typeface="Arial" panose="020B0604020202020204" pitchFamily="34" charset="0"/>
              </a:rPr>
              <a:t>区域将网络中的路由器在逻辑上分组并以区域为单位向网络的其余部分发送汇聚路由信息。 </a:t>
            </a:r>
            <a:endParaRPr lang="zh-CN" altLang="zh-CN" dirty="0" smtClean="0">
              <a:latin typeface="Arial" panose="020B0604020202020204" pitchFamily="34" charset="0"/>
            </a:endParaRPr>
          </a:p>
        </p:txBody>
      </p:sp>
    </p:spTree>
    <p:extLst>
      <p:ext uri="{BB962C8B-B14F-4D97-AF65-F5344CB8AC3E}">
        <p14:creationId xmlns:p14="http://schemas.microsoft.com/office/powerpoint/2010/main" val="10848770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OSPF</a:t>
            </a:r>
            <a:r>
              <a:rPr lang="zh-CN" altLang="en-US" dirty="0" smtClean="0"/>
              <a:t>分组封装在</a:t>
            </a:r>
            <a:r>
              <a:rPr lang="en-US" altLang="zh-CN" dirty="0" smtClean="0"/>
              <a:t>IP</a:t>
            </a:r>
            <a:r>
              <a:rPr lang="zh-CN" altLang="en-US" dirty="0" smtClean="0"/>
              <a:t>分组中</a:t>
            </a:r>
            <a:endParaRPr lang="zh-CN" altLang="en-US" dirty="0"/>
          </a:p>
        </p:txBody>
      </p:sp>
      <p:sp>
        <p:nvSpPr>
          <p:cNvPr id="4" name="灯片编号占位符 3"/>
          <p:cNvSpPr>
            <a:spLocks noGrp="1"/>
          </p:cNvSpPr>
          <p:nvPr>
            <p:ph type="sldNum" sz="quarter" idx="10"/>
          </p:nvPr>
        </p:nvSpPr>
        <p:spPr/>
        <p:txBody>
          <a:bodyPr/>
          <a:lstStyle/>
          <a:p>
            <a:fld id="{F386169D-4FD8-4278-957A-F687E0ECB0BD}" type="slidenum">
              <a:rPr lang="en-US" altLang="zh-CN" smtClean="0"/>
              <a:pPr/>
              <a:t>60</a:t>
            </a:fld>
            <a:endParaRPr lang="en-US" altLang="zh-CN"/>
          </a:p>
        </p:txBody>
      </p:sp>
    </p:spTree>
    <p:extLst>
      <p:ext uri="{BB962C8B-B14F-4D97-AF65-F5344CB8AC3E}">
        <p14:creationId xmlns:p14="http://schemas.microsoft.com/office/powerpoint/2010/main" val="21841378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940DAA2C-02AB-4394-8BDF-305784630306}" type="slidenum">
              <a:rPr lang="en-US" altLang="zh-CN"/>
              <a:pPr eaLnBrk="1" hangingPunct="1"/>
              <a:t>62</a:t>
            </a:fld>
            <a:endParaRPr lang="en-US" altLang="zh-CN"/>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extLst>
      <p:ext uri="{BB962C8B-B14F-4D97-AF65-F5344CB8AC3E}">
        <p14:creationId xmlns:p14="http://schemas.microsoft.com/office/powerpoint/2010/main" val="1871928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txBox="1">
            <a:spLocks noGrp="1" noChangeArrowheads="1"/>
          </p:cNvSpPr>
          <p:nvPr/>
        </p:nvSpPr>
        <p:spPr bwMode="auto">
          <a:xfrm>
            <a:off x="3767138" y="9293225"/>
            <a:ext cx="288131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7D0F7809-83CD-4B07-AC0E-5879B0DB2B39}" type="slidenum">
              <a:rPr lang="en-US" altLang="zh-CN" sz="1200"/>
              <a:pPr algn="r" eaLnBrk="1" hangingPunct="1"/>
              <a:t>63</a:t>
            </a:fld>
            <a:endParaRPr lang="en-US" altLang="zh-CN" sz="120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extLst>
      <p:ext uri="{BB962C8B-B14F-4D97-AF65-F5344CB8AC3E}">
        <p14:creationId xmlns:p14="http://schemas.microsoft.com/office/powerpoint/2010/main" val="42217700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057410B4-1B30-4239-9FC3-0AD02E9ED33E}" type="slidenum">
              <a:rPr lang="en-US" altLang="zh-CN"/>
              <a:pPr eaLnBrk="1" hangingPunct="1"/>
              <a:t>64</a:t>
            </a:fld>
            <a:endParaRPr lang="en-US" altLang="zh-CN"/>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extLst>
      <p:ext uri="{BB962C8B-B14F-4D97-AF65-F5344CB8AC3E}">
        <p14:creationId xmlns:p14="http://schemas.microsoft.com/office/powerpoint/2010/main" val="12323626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D7CA7370-5CB0-42E4-B2C3-22DAA0134D9C}" type="slidenum">
              <a:rPr lang="en-US" altLang="zh-CN"/>
              <a:pPr eaLnBrk="1" hangingPunct="1"/>
              <a:t>65</a:t>
            </a:fld>
            <a:endParaRPr lang="en-US" altLang="zh-CN"/>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extLst>
      <p:ext uri="{BB962C8B-B14F-4D97-AF65-F5344CB8AC3E}">
        <p14:creationId xmlns:p14="http://schemas.microsoft.com/office/powerpoint/2010/main" val="10315309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60A3EAF9-A5F9-414B-9567-C285ABD0079A}" type="slidenum">
              <a:rPr lang="en-US" altLang="zh-CN"/>
              <a:pPr eaLnBrk="1" hangingPunct="1"/>
              <a:t>66</a:t>
            </a:fld>
            <a:endParaRPr lang="en-US" altLang="zh-CN"/>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extLst>
      <p:ext uri="{BB962C8B-B14F-4D97-AF65-F5344CB8AC3E}">
        <p14:creationId xmlns:p14="http://schemas.microsoft.com/office/powerpoint/2010/main" val="19860752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77C35470-12B0-4A6B-B6FC-EB08A1ABDE95}" type="slidenum">
              <a:rPr lang="en-US" altLang="zh-CN"/>
              <a:pPr eaLnBrk="1" hangingPunct="1"/>
              <a:t>68</a:t>
            </a:fld>
            <a:endParaRPr lang="en-US" altLang="zh-CN"/>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extLst>
      <p:ext uri="{BB962C8B-B14F-4D97-AF65-F5344CB8AC3E}">
        <p14:creationId xmlns:p14="http://schemas.microsoft.com/office/powerpoint/2010/main" val="1842931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80C96A22-4BB4-43D8-AACA-EEBE8B637ABB}" type="slidenum">
              <a:rPr lang="en-US" altLang="zh-CN"/>
              <a:pPr eaLnBrk="1" hangingPunct="1"/>
              <a:t>9</a:t>
            </a:fld>
            <a:endParaRPr lang="en-US" altLang="zh-CN"/>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extLst>
      <p:ext uri="{BB962C8B-B14F-4D97-AF65-F5344CB8AC3E}">
        <p14:creationId xmlns:p14="http://schemas.microsoft.com/office/powerpoint/2010/main" val="1935139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txBox="1">
            <a:spLocks noGrp="1" noChangeArrowheads="1"/>
          </p:cNvSpPr>
          <p:nvPr/>
        </p:nvSpPr>
        <p:spPr bwMode="auto">
          <a:xfrm>
            <a:off x="3767138" y="9293225"/>
            <a:ext cx="288131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3B908883-3831-4AEF-9FBB-B4D35CD35C59}" type="slidenum">
              <a:rPr lang="en-US" altLang="zh-CN" sz="1200"/>
              <a:pPr algn="r" eaLnBrk="1" hangingPunct="1"/>
              <a:t>70</a:t>
            </a:fld>
            <a:endParaRPr lang="en-US" altLang="zh-CN" sz="120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extLst>
      <p:ext uri="{BB962C8B-B14F-4D97-AF65-F5344CB8AC3E}">
        <p14:creationId xmlns:p14="http://schemas.microsoft.com/office/powerpoint/2010/main" val="42785630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C4CA9E5B-0C3D-4215-AD89-3C4C7B7715ED}" type="slidenum">
              <a:rPr lang="en-US" altLang="zh-CN"/>
              <a:pPr eaLnBrk="1" hangingPunct="1"/>
              <a:t>71</a:t>
            </a:fld>
            <a:endParaRPr lang="en-US" altLang="zh-CN"/>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extLst>
      <p:ext uri="{BB962C8B-B14F-4D97-AF65-F5344CB8AC3E}">
        <p14:creationId xmlns:p14="http://schemas.microsoft.com/office/powerpoint/2010/main" val="527550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907A6969-08A2-406F-9C8F-2F3FF5CB9FE2}" type="slidenum">
              <a:rPr lang="en-US" altLang="zh-CN"/>
              <a:pPr eaLnBrk="1" hangingPunct="1"/>
              <a:t>72</a:t>
            </a:fld>
            <a:endParaRPr lang="en-US" altLang="zh-CN"/>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extLst>
      <p:ext uri="{BB962C8B-B14F-4D97-AF65-F5344CB8AC3E}">
        <p14:creationId xmlns:p14="http://schemas.microsoft.com/office/powerpoint/2010/main" val="39523538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D7A4C5A0-71C0-46D8-993D-3CDE890D096E}" type="slidenum">
              <a:rPr lang="en-US" altLang="zh-CN"/>
              <a:pPr eaLnBrk="1" hangingPunct="1"/>
              <a:t>73</a:t>
            </a:fld>
            <a:endParaRPr lang="en-US" altLang="zh-CN"/>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extLst>
      <p:ext uri="{BB962C8B-B14F-4D97-AF65-F5344CB8AC3E}">
        <p14:creationId xmlns:p14="http://schemas.microsoft.com/office/powerpoint/2010/main" val="32127008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E49C2CA0-F76F-4C51-8D48-A411234333EB}" type="slidenum">
              <a:rPr lang="en-US" altLang="zh-CN"/>
              <a:pPr eaLnBrk="1" hangingPunct="1"/>
              <a:t>74</a:t>
            </a:fld>
            <a:endParaRPr lang="en-US" altLang="zh-CN"/>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extLst>
      <p:ext uri="{BB962C8B-B14F-4D97-AF65-F5344CB8AC3E}">
        <p14:creationId xmlns:p14="http://schemas.microsoft.com/office/powerpoint/2010/main" val="19284846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429FDCDF-ACE6-4B88-9824-EEC8BEC60059}" type="slidenum">
              <a:rPr lang="en-US" altLang="zh-CN"/>
              <a:pPr eaLnBrk="1" hangingPunct="1"/>
              <a:t>75</a:t>
            </a:fld>
            <a:endParaRPr lang="en-US" altLang="zh-CN"/>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extLst>
      <p:ext uri="{BB962C8B-B14F-4D97-AF65-F5344CB8AC3E}">
        <p14:creationId xmlns:p14="http://schemas.microsoft.com/office/powerpoint/2010/main" val="29463227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2357B946-3D64-44AB-8E72-0E2AADA666FF}" type="slidenum">
              <a:rPr lang="en-US" altLang="zh-CN"/>
              <a:pPr eaLnBrk="1" hangingPunct="1"/>
              <a:t>76</a:t>
            </a:fld>
            <a:endParaRPr lang="en-US" altLang="zh-CN"/>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dirty="0" smtClean="0">
                <a:latin typeface="Arial" panose="020B0604020202020204" pitchFamily="34" charset="0"/>
              </a:rPr>
              <a:t>PIM</a:t>
            </a:r>
            <a:r>
              <a:rPr lang="zh-CN" altLang="en-US" dirty="0" smtClean="0">
                <a:latin typeface="Arial" panose="020B0604020202020204" pitchFamily="34" charset="0"/>
              </a:rPr>
              <a:t>：协议无关是指与下面的单播路由协议无关，组播路由协议一般是建立在单播路由协议基础之上的。</a:t>
            </a:r>
            <a:endParaRPr lang="en-US" altLang="zh-CN" dirty="0" smtClean="0">
              <a:latin typeface="Arial" panose="020B0604020202020204" pitchFamily="34" charset="0"/>
            </a:endParaRPr>
          </a:p>
          <a:p>
            <a:pPr eaLnBrk="1" hangingPunct="1"/>
            <a:r>
              <a:rPr lang="en-US" altLang="zh-CN" dirty="0" smtClean="0">
                <a:latin typeface="Arial" panose="020B0604020202020204" pitchFamily="34" charset="0"/>
              </a:rPr>
              <a:t>PIM-DM</a:t>
            </a:r>
            <a:r>
              <a:rPr lang="zh-CN" altLang="en-US" dirty="0" smtClean="0">
                <a:latin typeface="Arial" panose="020B0604020202020204" pitchFamily="34" charset="0"/>
              </a:rPr>
              <a:t>：一般以源（发送方）为根来构造组播树，小规模组播，假设每个局域网都有组播接收者</a:t>
            </a:r>
            <a:r>
              <a:rPr lang="en-US" altLang="zh-CN" dirty="0" smtClean="0">
                <a:latin typeface="Arial" panose="020B0604020202020204" pitchFamily="34" charset="0"/>
              </a:rPr>
              <a:t/>
            </a:r>
            <a:br>
              <a:rPr lang="en-US" altLang="zh-CN" dirty="0" smtClean="0">
                <a:latin typeface="Arial" panose="020B0604020202020204" pitchFamily="34" charset="0"/>
              </a:rPr>
            </a:br>
            <a:r>
              <a:rPr lang="en-US" altLang="zh-CN" dirty="0" smtClean="0">
                <a:latin typeface="Arial" panose="020B0604020202020204" pitchFamily="34" charset="0"/>
              </a:rPr>
              <a:t>PIM-SM</a:t>
            </a:r>
            <a:r>
              <a:rPr lang="zh-CN" altLang="en-US" dirty="0" smtClean="0">
                <a:latin typeface="Arial" panose="020B0604020202020204" pitchFamily="34" charset="0"/>
              </a:rPr>
              <a:t>：一般使用共享树，大规模组播，假设组播接收者很稀疏</a:t>
            </a:r>
            <a:endParaRPr lang="zh-CN" altLang="zh-CN" dirty="0" smtClean="0">
              <a:latin typeface="Arial" panose="020B0604020202020204" pitchFamily="34" charset="0"/>
            </a:endParaRPr>
          </a:p>
        </p:txBody>
      </p:sp>
    </p:spTree>
    <p:extLst>
      <p:ext uri="{BB962C8B-B14F-4D97-AF65-F5344CB8AC3E}">
        <p14:creationId xmlns:p14="http://schemas.microsoft.com/office/powerpoint/2010/main" val="40891120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D826EC50-7BC7-4DF2-94C3-A748C030B11C}" type="slidenum">
              <a:rPr lang="en-US" altLang="zh-CN"/>
              <a:pPr eaLnBrk="1" hangingPunct="1"/>
              <a:t>77</a:t>
            </a:fld>
            <a:endParaRPr lang="en-US" altLang="zh-CN"/>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extLst>
      <p:ext uri="{BB962C8B-B14F-4D97-AF65-F5344CB8AC3E}">
        <p14:creationId xmlns:p14="http://schemas.microsoft.com/office/powerpoint/2010/main" val="10801570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52AD8335-79A4-4741-9DB6-D829781D8D00}" type="slidenum">
              <a:rPr lang="en-US" altLang="zh-CN"/>
              <a:pPr eaLnBrk="1" hangingPunct="1"/>
              <a:t>78</a:t>
            </a:fld>
            <a:endParaRPr lang="en-US" altLang="zh-CN"/>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extLst>
      <p:ext uri="{BB962C8B-B14F-4D97-AF65-F5344CB8AC3E}">
        <p14:creationId xmlns:p14="http://schemas.microsoft.com/office/powerpoint/2010/main" val="3837942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txBox="1">
            <a:spLocks noGrp="1" noChangeArrowheads="1"/>
          </p:cNvSpPr>
          <p:nvPr/>
        </p:nvSpPr>
        <p:spPr bwMode="auto">
          <a:xfrm>
            <a:off x="3767138" y="9293225"/>
            <a:ext cx="288131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1C9C6B6B-A29E-4715-B72A-A36F23ACB7EE}" type="slidenum">
              <a:rPr lang="en-US" altLang="zh-CN" sz="1200"/>
              <a:pPr algn="r" eaLnBrk="1" hangingPunct="1"/>
              <a:t>79</a:t>
            </a:fld>
            <a:endParaRPr lang="en-US" altLang="zh-CN" sz="120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extLst>
      <p:ext uri="{BB962C8B-B14F-4D97-AF65-F5344CB8AC3E}">
        <p14:creationId xmlns:p14="http://schemas.microsoft.com/office/powerpoint/2010/main" val="227052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26DE0B33-EB9C-4AEB-AC3B-D9223CBB3CC9}" type="slidenum">
              <a:rPr lang="en-US" altLang="zh-CN"/>
              <a:pPr eaLnBrk="1" hangingPunct="1"/>
              <a:t>10</a:t>
            </a:fld>
            <a:endParaRPr lang="en-US" altLang="zh-CN"/>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extLst>
      <p:ext uri="{BB962C8B-B14F-4D97-AF65-F5344CB8AC3E}">
        <p14:creationId xmlns:p14="http://schemas.microsoft.com/office/powerpoint/2010/main" val="42882148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幻灯片图像占位符 1"/>
          <p:cNvSpPr>
            <a:spLocks noGrp="1" noRot="1" noChangeAspect="1" noTextEdit="1"/>
          </p:cNvSpPr>
          <p:nvPr>
            <p:ph type="sldImg"/>
          </p:nvPr>
        </p:nvSpPr>
        <p:spPr>
          <a:ln/>
        </p:spPr>
      </p:sp>
      <p:sp>
        <p:nvSpPr>
          <p:cNvPr id="18125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smtClean="0">
                <a:latin typeface="Arial" panose="020B0604020202020204" pitchFamily="34" charset="0"/>
              </a:rPr>
              <a:t>表项越多，所需的存储空间越多，路由查找时间越长，降低吞吐量，路由协议开销越大，核心网上的路由器的路由表表项数量超过</a:t>
            </a:r>
            <a:r>
              <a:rPr lang="en-US" altLang="zh-CN" dirty="0" smtClean="0">
                <a:latin typeface="Arial" panose="020B0604020202020204" pitchFamily="34" charset="0"/>
              </a:rPr>
              <a:t>100</a:t>
            </a:r>
            <a:r>
              <a:rPr lang="zh-CN" altLang="en-US" dirty="0" smtClean="0">
                <a:latin typeface="Arial" panose="020B0604020202020204" pitchFamily="34" charset="0"/>
              </a:rPr>
              <a:t>万条。</a:t>
            </a:r>
          </a:p>
        </p:txBody>
      </p:sp>
      <p:sp>
        <p:nvSpPr>
          <p:cNvPr id="18125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C44F8432-9E0E-4123-919E-286B76DA6BE9}" type="slidenum">
              <a:rPr lang="en-US" altLang="zh-CN"/>
              <a:pPr eaLnBrk="1" hangingPunct="1"/>
              <a:t>81</a:t>
            </a:fld>
            <a:endParaRPr lang="en-US" altLang="zh-CN"/>
          </a:p>
        </p:txBody>
      </p:sp>
    </p:spTree>
    <p:extLst>
      <p:ext uri="{BB962C8B-B14F-4D97-AF65-F5344CB8AC3E}">
        <p14:creationId xmlns:p14="http://schemas.microsoft.com/office/powerpoint/2010/main" val="18892068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9F4F8E96-6589-48C9-93C9-E0FE2BBD4149}" type="slidenum">
              <a:rPr lang="en-US" altLang="zh-CN"/>
              <a:pPr eaLnBrk="1" hangingPunct="1"/>
              <a:t>83</a:t>
            </a:fld>
            <a:endParaRPr lang="en-US" altLang="zh-CN"/>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extLst>
      <p:ext uri="{BB962C8B-B14F-4D97-AF65-F5344CB8AC3E}">
        <p14:creationId xmlns:p14="http://schemas.microsoft.com/office/powerpoint/2010/main" val="21073827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01A4E7D1-58F5-4D5F-A17C-01ABE7FBAB70}" type="slidenum">
              <a:rPr lang="en-US" altLang="zh-CN"/>
              <a:pPr eaLnBrk="1" hangingPunct="1"/>
              <a:t>84</a:t>
            </a:fld>
            <a:endParaRPr lang="en-US" altLang="zh-CN"/>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extLst>
      <p:ext uri="{BB962C8B-B14F-4D97-AF65-F5344CB8AC3E}">
        <p14:creationId xmlns:p14="http://schemas.microsoft.com/office/powerpoint/2010/main" val="25959799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6F4113D1-2FD9-48D4-A2DE-8CA41FAB7AA2}" type="slidenum">
              <a:rPr lang="en-US" altLang="zh-CN"/>
              <a:pPr eaLnBrk="1" hangingPunct="1"/>
              <a:t>85</a:t>
            </a:fld>
            <a:endParaRPr lang="en-US" altLang="zh-CN"/>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extLst>
      <p:ext uri="{BB962C8B-B14F-4D97-AF65-F5344CB8AC3E}">
        <p14:creationId xmlns:p14="http://schemas.microsoft.com/office/powerpoint/2010/main" val="17249614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74283EC6-F5EC-42BE-AFC8-44E39BD9F062}" type="slidenum">
              <a:rPr lang="en-US" altLang="zh-CN"/>
              <a:pPr eaLnBrk="1" hangingPunct="1"/>
              <a:t>86</a:t>
            </a:fld>
            <a:endParaRPr lang="en-US" altLang="zh-CN"/>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extLst>
      <p:ext uri="{BB962C8B-B14F-4D97-AF65-F5344CB8AC3E}">
        <p14:creationId xmlns:p14="http://schemas.microsoft.com/office/powerpoint/2010/main" val="15124174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5BEC5FB4-249C-4802-88F8-4C0D26CBEAC8}" type="slidenum">
              <a:rPr lang="en-US" altLang="zh-CN"/>
              <a:pPr eaLnBrk="1" hangingPunct="1"/>
              <a:t>87</a:t>
            </a:fld>
            <a:endParaRPr lang="en-US" altLang="zh-CN"/>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mtClean="0"/>
              <a:t>这些小的地址快可以用子网号来表示，并且不同的地址块的交集为空，所有地址块的合集为划分前地址块</a:t>
            </a:r>
            <a:endParaRPr lang="zh-CN" altLang="zh-CN" smtClean="0"/>
          </a:p>
        </p:txBody>
      </p:sp>
    </p:spTree>
    <p:extLst>
      <p:ext uri="{BB962C8B-B14F-4D97-AF65-F5344CB8AC3E}">
        <p14:creationId xmlns:p14="http://schemas.microsoft.com/office/powerpoint/2010/main" val="31517202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7CF3653C-13ED-42F4-AFBE-40AEC42B205A}" type="slidenum">
              <a:rPr lang="en-US" altLang="zh-CN"/>
              <a:pPr eaLnBrk="1" hangingPunct="1"/>
              <a:t>88</a:t>
            </a:fld>
            <a:endParaRPr lang="en-US" altLang="zh-CN"/>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extLst>
      <p:ext uri="{BB962C8B-B14F-4D97-AF65-F5344CB8AC3E}">
        <p14:creationId xmlns:p14="http://schemas.microsoft.com/office/powerpoint/2010/main" val="35892400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5A769DFC-0862-4365-A700-871F77F02E84}" type="slidenum">
              <a:rPr lang="en-US" altLang="zh-CN"/>
              <a:pPr eaLnBrk="1" hangingPunct="1"/>
              <a:t>89</a:t>
            </a:fld>
            <a:endParaRPr lang="en-US" altLang="zh-CN"/>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extLst>
      <p:ext uri="{BB962C8B-B14F-4D97-AF65-F5344CB8AC3E}">
        <p14:creationId xmlns:p14="http://schemas.microsoft.com/office/powerpoint/2010/main" val="37407003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C8C425FC-627B-46C9-AACE-8F69F7CD56CB}" type="slidenum">
              <a:rPr lang="en-US" altLang="zh-CN"/>
              <a:pPr eaLnBrk="1" hangingPunct="1"/>
              <a:t>90</a:t>
            </a:fld>
            <a:endParaRPr lang="en-US" altLang="zh-CN"/>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extLst>
      <p:ext uri="{BB962C8B-B14F-4D97-AF65-F5344CB8AC3E}">
        <p14:creationId xmlns:p14="http://schemas.microsoft.com/office/powerpoint/2010/main" val="12344530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smtClean="0"/>
              <a:t>一定要注意前面说的前提条件</a:t>
            </a:r>
          </a:p>
        </p:txBody>
      </p:sp>
      <p:sp>
        <p:nvSpPr>
          <p:cNvPr id="266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fld id="{E35E1E5C-77D2-42DE-BF72-BC04F4CEFEAC}" type="slidenum">
              <a:rPr lang="zh-CN" altLang="en-US" b="0">
                <a:latin typeface="Calibri" panose="020F0502020204030204" pitchFamily="34" charset="0"/>
              </a:rPr>
              <a:pPr/>
              <a:t>95</a:t>
            </a:fld>
            <a:endParaRPr lang="zh-CN" altLang="en-US" b="0">
              <a:latin typeface="Calibri" panose="020F0502020204030204" pitchFamily="34" charset="0"/>
            </a:endParaRPr>
          </a:p>
        </p:txBody>
      </p:sp>
    </p:spTree>
    <p:extLst>
      <p:ext uri="{BB962C8B-B14F-4D97-AF65-F5344CB8AC3E}">
        <p14:creationId xmlns:p14="http://schemas.microsoft.com/office/powerpoint/2010/main" val="3727915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767138" y="9293225"/>
            <a:ext cx="288131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E520275B-51AC-4160-9A27-876C5A1678FF}" type="slidenum">
              <a:rPr lang="en-US" altLang="zh-CN" sz="1200"/>
              <a:pPr algn="r" eaLnBrk="1" hangingPunct="1"/>
              <a:t>11</a:t>
            </a:fld>
            <a:endParaRPr lang="en-US" altLang="zh-CN" sz="12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extLst>
      <p:ext uri="{BB962C8B-B14F-4D97-AF65-F5344CB8AC3E}">
        <p14:creationId xmlns:p14="http://schemas.microsoft.com/office/powerpoint/2010/main" val="717448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前面讲的前缀汇聚针对的都是要汇聚的前缀具有相同路由的情况，在某些情况下，前缀分配不一定严格层次化，因此，在要汇聚的前缀中，有些前缀具有与其它前缀不同的路由，如图所示。在这些情况下，要进行前缀汇聚，需要引入前缀最长匹配规则。</a:t>
            </a:r>
            <a:endParaRPr lang="en-US" altLang="zh-CN" dirty="0" smtClean="0"/>
          </a:p>
          <a:p>
            <a:r>
              <a:rPr lang="zh-CN" altLang="en-US" dirty="0" smtClean="0"/>
              <a:t>引入前缀最长匹配规则以后，可以将某些具有不同路由的前缀作为例外加到路由表中，而其它前缀可以进行汇聚。</a:t>
            </a:r>
          </a:p>
        </p:txBody>
      </p:sp>
      <p:sp>
        <p:nvSpPr>
          <p:cNvPr id="4" name="灯片编号占位符 3"/>
          <p:cNvSpPr>
            <a:spLocks noGrp="1"/>
          </p:cNvSpPr>
          <p:nvPr>
            <p:ph type="sldNum" sz="quarter" idx="10"/>
          </p:nvPr>
        </p:nvSpPr>
        <p:spPr/>
        <p:txBody>
          <a:bodyPr/>
          <a:lstStyle/>
          <a:p>
            <a:fld id="{F386169D-4FD8-4278-957A-F687E0ECB0BD}" type="slidenum">
              <a:rPr lang="en-US" altLang="zh-CN" smtClean="0"/>
              <a:pPr/>
              <a:t>96</a:t>
            </a:fld>
            <a:endParaRPr lang="en-US" altLang="zh-CN"/>
          </a:p>
        </p:txBody>
      </p:sp>
    </p:spTree>
    <p:extLst>
      <p:ext uri="{BB962C8B-B14F-4D97-AF65-F5344CB8AC3E}">
        <p14:creationId xmlns:p14="http://schemas.microsoft.com/office/powerpoint/2010/main" val="399950229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txBox="1">
            <a:spLocks noGrp="1" noChangeArrowheads="1"/>
          </p:cNvSpPr>
          <p:nvPr/>
        </p:nvSpPr>
        <p:spPr bwMode="auto">
          <a:xfrm>
            <a:off x="3767138" y="9293225"/>
            <a:ext cx="288131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D34D79BF-4893-4684-92A3-E2EFC6926E65}" type="slidenum">
              <a:rPr lang="en-US" altLang="zh-CN" sz="1200"/>
              <a:pPr algn="r" eaLnBrk="1" hangingPunct="1"/>
              <a:t>110</a:t>
            </a:fld>
            <a:endParaRPr lang="en-US" altLang="zh-CN" sz="120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extLst>
      <p:ext uri="{BB962C8B-B14F-4D97-AF65-F5344CB8AC3E}">
        <p14:creationId xmlns:p14="http://schemas.microsoft.com/office/powerpoint/2010/main" val="176381019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Tree>
    <p:extLst>
      <p:ext uri="{BB962C8B-B14F-4D97-AF65-F5344CB8AC3E}">
        <p14:creationId xmlns:p14="http://schemas.microsoft.com/office/powerpoint/2010/main" val="623467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88CB363F-BCA4-42D5-84C5-3A1BCB04B586}" type="slidenum">
              <a:rPr lang="en-US" altLang="zh-CN"/>
              <a:pPr eaLnBrk="1" hangingPunct="1"/>
              <a:t>12</a:t>
            </a:fld>
            <a:endParaRPr lang="en-US" altLang="zh-CN"/>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extLst>
      <p:ext uri="{BB962C8B-B14F-4D97-AF65-F5344CB8AC3E}">
        <p14:creationId xmlns:p14="http://schemas.microsoft.com/office/powerpoint/2010/main" val="401652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88CB363F-BCA4-42D5-84C5-3A1BCB04B586}" type="slidenum">
              <a:rPr lang="en-US" altLang="zh-CN"/>
              <a:pPr eaLnBrk="1" hangingPunct="1"/>
              <a:t>13</a:t>
            </a:fld>
            <a:endParaRPr lang="en-US" altLang="zh-CN"/>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extLst>
      <p:ext uri="{BB962C8B-B14F-4D97-AF65-F5344CB8AC3E}">
        <p14:creationId xmlns:p14="http://schemas.microsoft.com/office/powerpoint/2010/main" val="599388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zh-CN" alt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zh-CN" alt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zh-CN" alt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zh-CN" alt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zh-CN" altLang="en-US"/>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zh-CN" alt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zh-CN" altLang="en-US"/>
            </a:p>
          </p:txBody>
        </p:sp>
      </p:grpSp>
      <p:sp>
        <p:nvSpPr>
          <p:cNvPr id="15372" name="Rectangle 12"/>
          <p:cNvSpPr>
            <a:spLocks noGrp="1" noChangeArrowheads="1"/>
          </p:cNvSpPr>
          <p:nvPr>
            <p:ph type="ctrTitle"/>
          </p:nvPr>
        </p:nvSpPr>
        <p:spPr>
          <a:xfrm>
            <a:off x="990600" y="1676400"/>
            <a:ext cx="7772400" cy="1462088"/>
          </a:xfrm>
        </p:spPr>
        <p:txBody>
          <a:bodyPr/>
          <a:lstStyle>
            <a:lvl1pPr>
              <a:defRPr/>
            </a:lvl1pPr>
          </a:lstStyle>
          <a:p>
            <a:r>
              <a:rPr lang="zh-CN" altLang="en-US"/>
              <a:t>单击此处编辑母版标题样式</a:t>
            </a:r>
          </a:p>
        </p:txBody>
      </p:sp>
      <p:sp>
        <p:nvSpPr>
          <p:cNvPr id="1537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CN" altLang="en-US"/>
              <a:t>单击此处编辑母版副标题样式</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ltLang="zh-CN"/>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zh-CN"/>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fld id="{9BF8A953-4123-4A7F-BA0B-92EBE664AD84}" type="slidenum">
              <a:rPr lang="en-US" altLang="zh-CN"/>
              <a:pPr/>
              <a:t>‹#›</a:t>
            </a:fld>
            <a:endParaRPr lang="en-US" altLang="zh-CN"/>
          </a:p>
        </p:txBody>
      </p:sp>
    </p:spTree>
    <p:extLst>
      <p:ext uri="{BB962C8B-B14F-4D97-AF65-F5344CB8AC3E}">
        <p14:creationId xmlns:p14="http://schemas.microsoft.com/office/powerpoint/2010/main" val="3090053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546D916D-EE6C-40BC-83E3-75DCDD6A4EE9}" type="slidenum">
              <a:rPr lang="en-US" altLang="zh-CN"/>
              <a:pPr/>
              <a:t>‹#›</a:t>
            </a:fld>
            <a:endParaRPr lang="en-US" altLang="zh-CN"/>
          </a:p>
        </p:txBody>
      </p:sp>
    </p:spTree>
    <p:extLst>
      <p:ext uri="{BB962C8B-B14F-4D97-AF65-F5344CB8AC3E}">
        <p14:creationId xmlns:p14="http://schemas.microsoft.com/office/powerpoint/2010/main" val="8289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0" y="214313"/>
            <a:ext cx="1951038" cy="5918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150938" y="214313"/>
            <a:ext cx="5700712" cy="5918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514097FE-2733-4AD5-B667-F8145B57AEA2}" type="slidenum">
              <a:rPr lang="en-US" altLang="zh-CN"/>
              <a:pPr/>
              <a:t>‹#›</a:t>
            </a:fld>
            <a:endParaRPr lang="en-US" altLang="zh-CN"/>
          </a:p>
        </p:txBody>
      </p:sp>
    </p:spTree>
    <p:extLst>
      <p:ext uri="{BB962C8B-B14F-4D97-AF65-F5344CB8AC3E}">
        <p14:creationId xmlns:p14="http://schemas.microsoft.com/office/powerpoint/2010/main" val="3926399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150938" y="214313"/>
            <a:ext cx="7793037" cy="1462087"/>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1182688" y="2017713"/>
            <a:ext cx="7772400" cy="4114800"/>
          </a:xfrm>
        </p:spPr>
        <p:txBody>
          <a:bodyPr/>
          <a:lstStyle/>
          <a:p>
            <a:pPr lvl="0"/>
            <a:endParaRPr lang="zh-CN" altLang="en-US"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92215552-2845-440D-BADF-4C1A4B582969}" type="slidenum">
              <a:rPr lang="en-US" altLang="zh-CN"/>
              <a:pPr/>
              <a:t>‹#›</a:t>
            </a:fld>
            <a:endParaRPr lang="en-US" altLang="zh-CN"/>
          </a:p>
        </p:txBody>
      </p:sp>
    </p:spTree>
    <p:extLst>
      <p:ext uri="{BB962C8B-B14F-4D97-AF65-F5344CB8AC3E}">
        <p14:creationId xmlns:p14="http://schemas.microsoft.com/office/powerpoint/2010/main" val="1501996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150938" y="214313"/>
            <a:ext cx="7793037" cy="1462087"/>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1182688" y="2017713"/>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145088" y="2017713"/>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DFED0DFE-EFD5-4A28-AEAE-5A41AC8DC363}" type="slidenum">
              <a:rPr lang="en-US" altLang="zh-CN"/>
              <a:pPr/>
              <a:t>‹#›</a:t>
            </a:fld>
            <a:endParaRPr lang="en-US" altLang="zh-CN"/>
          </a:p>
        </p:txBody>
      </p:sp>
    </p:spTree>
    <p:extLst>
      <p:ext uri="{BB962C8B-B14F-4D97-AF65-F5344CB8AC3E}">
        <p14:creationId xmlns:p14="http://schemas.microsoft.com/office/powerpoint/2010/main" val="250207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1150938" y="214313"/>
            <a:ext cx="7793037" cy="1462087"/>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82688" y="2017713"/>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5145088" y="2017713"/>
            <a:ext cx="3810000" cy="1981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5145088" y="4151313"/>
            <a:ext cx="3810000" cy="1981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7"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8" name="Rectangle 13"/>
          <p:cNvSpPr>
            <a:spLocks noGrp="1" noChangeArrowheads="1"/>
          </p:cNvSpPr>
          <p:nvPr>
            <p:ph type="sldNum" sz="quarter" idx="12"/>
          </p:nvPr>
        </p:nvSpPr>
        <p:spPr>
          <a:ln/>
        </p:spPr>
        <p:txBody>
          <a:bodyPr/>
          <a:lstStyle>
            <a:lvl1pPr>
              <a:defRPr/>
            </a:lvl1pPr>
          </a:lstStyle>
          <a:p>
            <a:fld id="{E20F0716-F9CC-4EA8-95E6-6713BF5A97E5}" type="slidenum">
              <a:rPr lang="en-US" altLang="zh-CN"/>
              <a:pPr/>
              <a:t>‹#›</a:t>
            </a:fld>
            <a:endParaRPr lang="en-US" altLang="zh-CN"/>
          </a:p>
        </p:txBody>
      </p:sp>
    </p:spTree>
    <p:extLst>
      <p:ext uri="{BB962C8B-B14F-4D97-AF65-F5344CB8AC3E}">
        <p14:creationId xmlns:p14="http://schemas.microsoft.com/office/powerpoint/2010/main" val="282074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1150938" y="214313"/>
            <a:ext cx="7804150" cy="5918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3"/>
          <p:cNvSpPr>
            <a:spLocks noGrp="1" noChangeArrowheads="1"/>
          </p:cNvSpPr>
          <p:nvPr>
            <p:ph type="sldNum" sz="quarter" idx="12"/>
          </p:nvPr>
        </p:nvSpPr>
        <p:spPr>
          <a:ln/>
        </p:spPr>
        <p:txBody>
          <a:bodyPr/>
          <a:lstStyle>
            <a:lvl1pPr>
              <a:defRPr/>
            </a:lvl1pPr>
          </a:lstStyle>
          <a:p>
            <a:fld id="{B69AD7C3-EF59-4C9B-9507-CE300BE68116}" type="slidenum">
              <a:rPr lang="en-US" altLang="zh-CN"/>
              <a:pPr/>
              <a:t>‹#›</a:t>
            </a:fld>
            <a:endParaRPr lang="en-US" altLang="zh-CN"/>
          </a:p>
        </p:txBody>
      </p:sp>
    </p:spTree>
    <p:extLst>
      <p:ext uri="{BB962C8B-B14F-4D97-AF65-F5344CB8AC3E}">
        <p14:creationId xmlns:p14="http://schemas.microsoft.com/office/powerpoint/2010/main" val="3545116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555D341B-CCF3-4F97-A571-6554FF0E7D21}" type="slidenum">
              <a:rPr lang="en-US" altLang="zh-CN"/>
              <a:pPr/>
              <a:t>‹#›</a:t>
            </a:fld>
            <a:endParaRPr lang="en-US" altLang="zh-CN"/>
          </a:p>
        </p:txBody>
      </p:sp>
    </p:spTree>
    <p:extLst>
      <p:ext uri="{BB962C8B-B14F-4D97-AF65-F5344CB8AC3E}">
        <p14:creationId xmlns:p14="http://schemas.microsoft.com/office/powerpoint/2010/main" val="4180728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zh-CN" alt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zh-CN" altLang="en-US"/>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zh-CN" altLang="en-US"/>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zh-CN" alt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zh-CN" altLang="en-US"/>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zh-CN" alt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zh-CN" altLang="en-US"/>
            </a:p>
          </p:txBody>
        </p:sp>
      </p:grpSp>
      <p:sp>
        <p:nvSpPr>
          <p:cNvPr id="241676" name="Rectangle 12"/>
          <p:cNvSpPr>
            <a:spLocks noGrp="1" noChangeArrowheads="1"/>
          </p:cNvSpPr>
          <p:nvPr>
            <p:ph type="ctrTitle"/>
          </p:nvPr>
        </p:nvSpPr>
        <p:spPr>
          <a:xfrm>
            <a:off x="990600" y="1676400"/>
            <a:ext cx="7772400" cy="1462088"/>
          </a:xfrm>
        </p:spPr>
        <p:txBody>
          <a:bodyPr/>
          <a:lstStyle>
            <a:lvl1pPr>
              <a:defRPr/>
            </a:lvl1pPr>
          </a:lstStyle>
          <a:p>
            <a:r>
              <a:rPr lang="zh-CN" altLang="en-US"/>
              <a:t>单击此处编辑母版标题样式</a:t>
            </a:r>
          </a:p>
        </p:txBody>
      </p:sp>
      <p:sp>
        <p:nvSpPr>
          <p:cNvPr id="24167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CN" altLang="en-US"/>
              <a:t>单击此处编辑母版副标题样式</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fld id="{8B86DBF4-16E2-4B12-A50F-908E2FA12226}" type="datetimeFigureOut">
              <a:rPr lang="zh-CN" altLang="en-US"/>
              <a:pPr>
                <a:defRPr/>
              </a:pPr>
              <a:t>2024/11/14</a:t>
            </a:fld>
            <a:endParaRPr lang="en-US" altLang="zh-CN"/>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zh-CN"/>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fld id="{AF0FF7C5-46CD-44ED-AFD9-C6592AAFFA5C}" type="slidenum">
              <a:rPr lang="zh-CN" altLang="en-US"/>
              <a:pPr/>
              <a:t>‹#›</a:t>
            </a:fld>
            <a:endParaRPr lang="en-US" altLang="zh-CN"/>
          </a:p>
        </p:txBody>
      </p:sp>
    </p:spTree>
    <p:extLst>
      <p:ext uri="{BB962C8B-B14F-4D97-AF65-F5344CB8AC3E}">
        <p14:creationId xmlns:p14="http://schemas.microsoft.com/office/powerpoint/2010/main" val="3460268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1"/>
          <p:cNvSpPr>
            <a:spLocks noGrp="1" noChangeArrowheads="1"/>
          </p:cNvSpPr>
          <p:nvPr>
            <p:ph type="dt" sz="half" idx="10"/>
          </p:nvPr>
        </p:nvSpPr>
        <p:spPr>
          <a:ln/>
        </p:spPr>
        <p:txBody>
          <a:bodyPr/>
          <a:lstStyle>
            <a:lvl1pPr>
              <a:defRPr/>
            </a:lvl1pPr>
          </a:lstStyle>
          <a:p>
            <a:pPr>
              <a:defRPr/>
            </a:pPr>
            <a:fld id="{0E3D8894-1716-4F6C-B178-BED909616217}" type="datetimeFigureOut">
              <a:rPr lang="zh-CN" altLang="en-US"/>
              <a:pPr>
                <a:defRPr/>
              </a:pPr>
              <a:t>2024/11/14</a:t>
            </a:fld>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F5BB2C29-F111-4580-90E4-B9FEDBA35D7E}" type="slidenum">
              <a:rPr lang="zh-CN" altLang="en-US"/>
              <a:pPr/>
              <a:t>‹#›</a:t>
            </a:fld>
            <a:endParaRPr lang="en-US" altLang="zh-CN"/>
          </a:p>
        </p:txBody>
      </p:sp>
    </p:spTree>
    <p:extLst>
      <p:ext uri="{BB962C8B-B14F-4D97-AF65-F5344CB8AC3E}">
        <p14:creationId xmlns:p14="http://schemas.microsoft.com/office/powerpoint/2010/main" val="4059683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11"/>
          <p:cNvSpPr>
            <a:spLocks noGrp="1" noChangeArrowheads="1"/>
          </p:cNvSpPr>
          <p:nvPr>
            <p:ph type="dt" sz="half" idx="10"/>
          </p:nvPr>
        </p:nvSpPr>
        <p:spPr>
          <a:ln/>
        </p:spPr>
        <p:txBody>
          <a:bodyPr/>
          <a:lstStyle>
            <a:lvl1pPr>
              <a:defRPr/>
            </a:lvl1pPr>
          </a:lstStyle>
          <a:p>
            <a:pPr>
              <a:defRPr/>
            </a:pPr>
            <a:fld id="{8B8C4CB6-5D48-4AE4-9580-83B48F9EB4D3}" type="datetimeFigureOut">
              <a:rPr lang="zh-CN" altLang="en-US"/>
              <a:pPr>
                <a:defRPr/>
              </a:pPr>
              <a:t>2024/11/14</a:t>
            </a:fld>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4947D7D3-1045-44EA-820B-7A83EB9FA14D}" type="slidenum">
              <a:rPr lang="zh-CN" altLang="en-US"/>
              <a:pPr/>
              <a:t>‹#›</a:t>
            </a:fld>
            <a:endParaRPr lang="en-US" altLang="zh-CN"/>
          </a:p>
        </p:txBody>
      </p:sp>
    </p:spTree>
    <p:extLst>
      <p:ext uri="{BB962C8B-B14F-4D97-AF65-F5344CB8AC3E}">
        <p14:creationId xmlns:p14="http://schemas.microsoft.com/office/powerpoint/2010/main" val="2313314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8ED44DB7-B4BB-488E-80C0-9E7628D09BE7}" type="slidenum">
              <a:rPr lang="en-US" altLang="zh-CN"/>
              <a:pPr/>
              <a:t>‹#›</a:t>
            </a:fld>
            <a:endParaRPr lang="en-US" altLang="zh-CN"/>
          </a:p>
        </p:txBody>
      </p:sp>
    </p:spTree>
    <p:extLst>
      <p:ext uri="{BB962C8B-B14F-4D97-AF65-F5344CB8AC3E}">
        <p14:creationId xmlns:p14="http://schemas.microsoft.com/office/powerpoint/2010/main" val="604094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1"/>
          <p:cNvSpPr>
            <a:spLocks noGrp="1" noChangeArrowheads="1"/>
          </p:cNvSpPr>
          <p:nvPr>
            <p:ph type="dt" sz="half" idx="10"/>
          </p:nvPr>
        </p:nvSpPr>
        <p:spPr>
          <a:ln/>
        </p:spPr>
        <p:txBody>
          <a:bodyPr/>
          <a:lstStyle>
            <a:lvl1pPr>
              <a:defRPr/>
            </a:lvl1pPr>
          </a:lstStyle>
          <a:p>
            <a:pPr>
              <a:defRPr/>
            </a:pPr>
            <a:fld id="{5AC1431B-2182-4325-8D44-DDAC3074C758}" type="datetimeFigureOut">
              <a:rPr lang="zh-CN" altLang="en-US"/>
              <a:pPr>
                <a:defRPr/>
              </a:pPr>
              <a:t>2024/11/14</a:t>
            </a:fld>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4E583F59-1A62-4447-A9D2-CD58175C5D2B}" type="slidenum">
              <a:rPr lang="zh-CN" altLang="en-US"/>
              <a:pPr/>
              <a:t>‹#›</a:t>
            </a:fld>
            <a:endParaRPr lang="en-US" altLang="zh-CN"/>
          </a:p>
        </p:txBody>
      </p:sp>
    </p:spTree>
    <p:extLst>
      <p:ext uri="{BB962C8B-B14F-4D97-AF65-F5344CB8AC3E}">
        <p14:creationId xmlns:p14="http://schemas.microsoft.com/office/powerpoint/2010/main" val="41490211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11"/>
          <p:cNvSpPr>
            <a:spLocks noGrp="1" noChangeArrowheads="1"/>
          </p:cNvSpPr>
          <p:nvPr>
            <p:ph type="dt" sz="half" idx="10"/>
          </p:nvPr>
        </p:nvSpPr>
        <p:spPr>
          <a:ln/>
        </p:spPr>
        <p:txBody>
          <a:bodyPr/>
          <a:lstStyle>
            <a:lvl1pPr>
              <a:defRPr/>
            </a:lvl1pPr>
          </a:lstStyle>
          <a:p>
            <a:pPr>
              <a:defRPr/>
            </a:pPr>
            <a:fld id="{D7BCE1AE-F749-4E84-A062-AAC7AE314BAD}" type="datetimeFigureOut">
              <a:rPr lang="zh-CN" altLang="en-US"/>
              <a:pPr>
                <a:defRPr/>
              </a:pPr>
              <a:t>2024/11/14</a:t>
            </a:fld>
            <a:endParaRPr lang="en-US" altLang="zh-CN"/>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3"/>
          <p:cNvSpPr>
            <a:spLocks noGrp="1" noChangeArrowheads="1"/>
          </p:cNvSpPr>
          <p:nvPr>
            <p:ph type="sldNum" sz="quarter" idx="12"/>
          </p:nvPr>
        </p:nvSpPr>
        <p:spPr>
          <a:ln/>
        </p:spPr>
        <p:txBody>
          <a:bodyPr/>
          <a:lstStyle>
            <a:lvl1pPr>
              <a:defRPr/>
            </a:lvl1pPr>
          </a:lstStyle>
          <a:p>
            <a:fld id="{2CEE38FD-33CB-418F-AF97-B71DD954808E}" type="slidenum">
              <a:rPr lang="zh-CN" altLang="en-US"/>
              <a:pPr/>
              <a:t>‹#›</a:t>
            </a:fld>
            <a:endParaRPr lang="en-US" altLang="zh-CN"/>
          </a:p>
        </p:txBody>
      </p:sp>
    </p:spTree>
    <p:extLst>
      <p:ext uri="{BB962C8B-B14F-4D97-AF65-F5344CB8AC3E}">
        <p14:creationId xmlns:p14="http://schemas.microsoft.com/office/powerpoint/2010/main" val="2342266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11"/>
          <p:cNvSpPr>
            <a:spLocks noGrp="1" noChangeArrowheads="1"/>
          </p:cNvSpPr>
          <p:nvPr>
            <p:ph type="dt" sz="half" idx="10"/>
          </p:nvPr>
        </p:nvSpPr>
        <p:spPr>
          <a:ln/>
        </p:spPr>
        <p:txBody>
          <a:bodyPr/>
          <a:lstStyle>
            <a:lvl1pPr>
              <a:defRPr/>
            </a:lvl1pPr>
          </a:lstStyle>
          <a:p>
            <a:pPr>
              <a:defRPr/>
            </a:pPr>
            <a:fld id="{5DF74A8D-AA59-4C0C-8EB8-A81002CA4EC0}" type="datetimeFigureOut">
              <a:rPr lang="zh-CN" altLang="en-US"/>
              <a:pPr>
                <a:defRPr/>
              </a:pPr>
              <a:t>2024/11/14</a:t>
            </a:fld>
            <a:endParaRPr lang="en-US" altLang="zh-CN"/>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3"/>
          <p:cNvSpPr>
            <a:spLocks noGrp="1" noChangeArrowheads="1"/>
          </p:cNvSpPr>
          <p:nvPr>
            <p:ph type="sldNum" sz="quarter" idx="12"/>
          </p:nvPr>
        </p:nvSpPr>
        <p:spPr>
          <a:ln/>
        </p:spPr>
        <p:txBody>
          <a:bodyPr/>
          <a:lstStyle>
            <a:lvl1pPr>
              <a:defRPr/>
            </a:lvl1pPr>
          </a:lstStyle>
          <a:p>
            <a:fld id="{47CB51CC-8D1E-430F-B52A-2D8EBF4AD424}" type="slidenum">
              <a:rPr lang="zh-CN" altLang="en-US"/>
              <a:pPr/>
              <a:t>‹#›</a:t>
            </a:fld>
            <a:endParaRPr lang="en-US" altLang="zh-CN"/>
          </a:p>
        </p:txBody>
      </p:sp>
    </p:spTree>
    <p:extLst>
      <p:ext uri="{BB962C8B-B14F-4D97-AF65-F5344CB8AC3E}">
        <p14:creationId xmlns:p14="http://schemas.microsoft.com/office/powerpoint/2010/main" val="2286068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3B3AF58C-3203-4587-AF6B-0FF3C7E5C763}" type="datetimeFigureOut">
              <a:rPr lang="zh-CN" altLang="en-US"/>
              <a:pPr>
                <a:defRPr/>
              </a:pPr>
              <a:t>2024/11/14</a:t>
            </a:fld>
            <a:endParaRPr lang="en-US" altLang="zh-CN"/>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3"/>
          <p:cNvSpPr>
            <a:spLocks noGrp="1" noChangeArrowheads="1"/>
          </p:cNvSpPr>
          <p:nvPr>
            <p:ph type="sldNum" sz="quarter" idx="12"/>
          </p:nvPr>
        </p:nvSpPr>
        <p:spPr>
          <a:ln/>
        </p:spPr>
        <p:txBody>
          <a:bodyPr/>
          <a:lstStyle>
            <a:lvl1pPr>
              <a:defRPr/>
            </a:lvl1pPr>
          </a:lstStyle>
          <a:p>
            <a:fld id="{DA387737-1A6A-4984-B56E-2F9574915ACF}" type="slidenum">
              <a:rPr lang="zh-CN" altLang="en-US"/>
              <a:pPr/>
              <a:t>‹#›</a:t>
            </a:fld>
            <a:endParaRPr lang="en-US" altLang="zh-CN"/>
          </a:p>
        </p:txBody>
      </p:sp>
    </p:spTree>
    <p:extLst>
      <p:ext uri="{BB962C8B-B14F-4D97-AF65-F5344CB8AC3E}">
        <p14:creationId xmlns:p14="http://schemas.microsoft.com/office/powerpoint/2010/main" val="5615761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fld id="{F6A60CF2-DED6-4CA7-94AC-62A970302937}" type="datetimeFigureOut">
              <a:rPr lang="zh-CN" altLang="en-US"/>
              <a:pPr>
                <a:defRPr/>
              </a:pPr>
              <a:t>2024/11/14</a:t>
            </a:fld>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2B7BD1A8-A1E3-46FD-867C-2493BFD1C214}" type="slidenum">
              <a:rPr lang="zh-CN" altLang="en-US"/>
              <a:pPr/>
              <a:t>‹#›</a:t>
            </a:fld>
            <a:endParaRPr lang="en-US" altLang="zh-CN"/>
          </a:p>
        </p:txBody>
      </p:sp>
    </p:spTree>
    <p:extLst>
      <p:ext uri="{BB962C8B-B14F-4D97-AF65-F5344CB8AC3E}">
        <p14:creationId xmlns:p14="http://schemas.microsoft.com/office/powerpoint/2010/main" val="4593949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fld id="{A0F10AC8-9653-4CA8-B030-22C2A355AA3E}" type="datetimeFigureOut">
              <a:rPr lang="zh-CN" altLang="en-US"/>
              <a:pPr>
                <a:defRPr/>
              </a:pPr>
              <a:t>2024/11/14</a:t>
            </a:fld>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21C71489-0993-4094-B7B8-F44389941141}" type="slidenum">
              <a:rPr lang="zh-CN" altLang="en-US"/>
              <a:pPr/>
              <a:t>‹#›</a:t>
            </a:fld>
            <a:endParaRPr lang="en-US" altLang="zh-CN"/>
          </a:p>
        </p:txBody>
      </p:sp>
    </p:spTree>
    <p:extLst>
      <p:ext uri="{BB962C8B-B14F-4D97-AF65-F5344CB8AC3E}">
        <p14:creationId xmlns:p14="http://schemas.microsoft.com/office/powerpoint/2010/main" val="9502755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1"/>
          <p:cNvSpPr>
            <a:spLocks noGrp="1" noChangeArrowheads="1"/>
          </p:cNvSpPr>
          <p:nvPr>
            <p:ph type="dt" sz="half" idx="10"/>
          </p:nvPr>
        </p:nvSpPr>
        <p:spPr>
          <a:ln/>
        </p:spPr>
        <p:txBody>
          <a:bodyPr/>
          <a:lstStyle>
            <a:lvl1pPr>
              <a:defRPr/>
            </a:lvl1pPr>
          </a:lstStyle>
          <a:p>
            <a:pPr>
              <a:defRPr/>
            </a:pPr>
            <a:fld id="{C6153296-EA74-4F1E-A083-A59AD848BADB}" type="datetimeFigureOut">
              <a:rPr lang="zh-CN" altLang="en-US"/>
              <a:pPr>
                <a:defRPr/>
              </a:pPr>
              <a:t>2024/11/14</a:t>
            </a:fld>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F954AC5C-8B76-4810-AD3A-CC2BDEDE6673}" type="slidenum">
              <a:rPr lang="zh-CN" altLang="en-US"/>
              <a:pPr/>
              <a:t>‹#›</a:t>
            </a:fld>
            <a:endParaRPr lang="en-US" altLang="zh-CN"/>
          </a:p>
        </p:txBody>
      </p:sp>
    </p:spTree>
    <p:extLst>
      <p:ext uri="{BB962C8B-B14F-4D97-AF65-F5344CB8AC3E}">
        <p14:creationId xmlns:p14="http://schemas.microsoft.com/office/powerpoint/2010/main" val="5599766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0" y="214313"/>
            <a:ext cx="1951038" cy="5918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150938" y="214313"/>
            <a:ext cx="5700712" cy="5918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1"/>
          <p:cNvSpPr>
            <a:spLocks noGrp="1" noChangeArrowheads="1"/>
          </p:cNvSpPr>
          <p:nvPr>
            <p:ph type="dt" sz="half" idx="10"/>
          </p:nvPr>
        </p:nvSpPr>
        <p:spPr>
          <a:ln/>
        </p:spPr>
        <p:txBody>
          <a:bodyPr/>
          <a:lstStyle>
            <a:lvl1pPr>
              <a:defRPr/>
            </a:lvl1pPr>
          </a:lstStyle>
          <a:p>
            <a:pPr>
              <a:defRPr/>
            </a:pPr>
            <a:fld id="{7C5B48F7-71C5-4042-A538-A30341366F6B}" type="datetimeFigureOut">
              <a:rPr lang="zh-CN" altLang="en-US"/>
              <a:pPr>
                <a:defRPr/>
              </a:pPr>
              <a:t>2024/11/14</a:t>
            </a:fld>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CAA3D182-58CA-4D2B-B05B-BC89ECF9255F}" type="slidenum">
              <a:rPr lang="zh-CN" altLang="en-US"/>
              <a:pPr/>
              <a:t>‹#›</a:t>
            </a:fld>
            <a:endParaRPr lang="en-US" altLang="zh-CN"/>
          </a:p>
        </p:txBody>
      </p:sp>
    </p:spTree>
    <p:extLst>
      <p:ext uri="{BB962C8B-B14F-4D97-AF65-F5344CB8AC3E}">
        <p14:creationId xmlns:p14="http://schemas.microsoft.com/office/powerpoint/2010/main" val="18710509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9A09F0F7-9FD2-4C70-87C1-F5C471618CB3}" type="slidenum">
              <a:rPr lang="en-US" altLang="zh-CN"/>
              <a:pPr/>
              <a:t>‹#›</a:t>
            </a:fld>
            <a:endParaRPr lang="en-US" altLang="zh-CN"/>
          </a:p>
        </p:txBody>
      </p:sp>
    </p:spTree>
    <p:extLst>
      <p:ext uri="{BB962C8B-B14F-4D97-AF65-F5344CB8AC3E}">
        <p14:creationId xmlns:p14="http://schemas.microsoft.com/office/powerpoint/2010/main" val="28218472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04482775-A990-4BF4-B869-7C6D12AF9EDB}" type="slidenum">
              <a:rPr lang="en-US" altLang="zh-CN"/>
              <a:pPr/>
              <a:t>‹#›</a:t>
            </a:fld>
            <a:endParaRPr lang="en-US" altLang="zh-CN"/>
          </a:p>
        </p:txBody>
      </p:sp>
    </p:spTree>
    <p:extLst>
      <p:ext uri="{BB962C8B-B14F-4D97-AF65-F5344CB8AC3E}">
        <p14:creationId xmlns:p14="http://schemas.microsoft.com/office/powerpoint/2010/main" val="12555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CA0AEA74-C922-44E5-929B-59B78234613D}" type="slidenum">
              <a:rPr lang="en-US" altLang="zh-CN"/>
              <a:pPr/>
              <a:t>‹#›</a:t>
            </a:fld>
            <a:endParaRPr lang="en-US" altLang="zh-CN"/>
          </a:p>
        </p:txBody>
      </p:sp>
    </p:spTree>
    <p:extLst>
      <p:ext uri="{BB962C8B-B14F-4D97-AF65-F5344CB8AC3E}">
        <p14:creationId xmlns:p14="http://schemas.microsoft.com/office/powerpoint/2010/main" val="206567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03A67A7B-3003-45B5-8954-AC708A63640A}" type="slidenum">
              <a:rPr lang="en-US" altLang="zh-CN"/>
              <a:pPr/>
              <a:t>‹#›</a:t>
            </a:fld>
            <a:endParaRPr lang="en-US" altLang="zh-CN"/>
          </a:p>
        </p:txBody>
      </p:sp>
    </p:spTree>
    <p:extLst>
      <p:ext uri="{BB962C8B-B14F-4D97-AF65-F5344CB8AC3E}">
        <p14:creationId xmlns:p14="http://schemas.microsoft.com/office/powerpoint/2010/main" val="26404559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403350" y="1905000"/>
            <a:ext cx="3643313"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199063" y="1905000"/>
            <a:ext cx="3643312"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B1FF4E94-CABB-496A-9FCB-9090935A062D}" type="slidenum">
              <a:rPr lang="en-US" altLang="zh-CN"/>
              <a:pPr/>
              <a:t>‹#›</a:t>
            </a:fld>
            <a:endParaRPr lang="en-US" altLang="zh-CN"/>
          </a:p>
        </p:txBody>
      </p:sp>
    </p:spTree>
    <p:extLst>
      <p:ext uri="{BB962C8B-B14F-4D97-AF65-F5344CB8AC3E}">
        <p14:creationId xmlns:p14="http://schemas.microsoft.com/office/powerpoint/2010/main" val="4653640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fld id="{A781FDC1-2CB9-403A-98C5-6F82C87BFCF7}" type="slidenum">
              <a:rPr lang="en-US" altLang="zh-CN"/>
              <a:pPr/>
              <a:t>‹#›</a:t>
            </a:fld>
            <a:endParaRPr lang="en-US" altLang="zh-CN"/>
          </a:p>
        </p:txBody>
      </p:sp>
    </p:spTree>
    <p:extLst>
      <p:ext uri="{BB962C8B-B14F-4D97-AF65-F5344CB8AC3E}">
        <p14:creationId xmlns:p14="http://schemas.microsoft.com/office/powerpoint/2010/main" val="1429865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fld id="{FD034334-33CA-468C-9592-78B09F04D149}" type="slidenum">
              <a:rPr lang="en-US" altLang="zh-CN"/>
              <a:pPr/>
              <a:t>‹#›</a:t>
            </a:fld>
            <a:endParaRPr lang="en-US" altLang="zh-CN"/>
          </a:p>
        </p:txBody>
      </p:sp>
    </p:spTree>
    <p:extLst>
      <p:ext uri="{BB962C8B-B14F-4D97-AF65-F5344CB8AC3E}">
        <p14:creationId xmlns:p14="http://schemas.microsoft.com/office/powerpoint/2010/main" val="21682731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fld id="{2DBE2A3D-D8F7-49B9-8A1B-6A2240D4E6D5}" type="slidenum">
              <a:rPr lang="en-US" altLang="zh-CN"/>
              <a:pPr/>
              <a:t>‹#›</a:t>
            </a:fld>
            <a:endParaRPr lang="en-US" altLang="zh-CN"/>
          </a:p>
        </p:txBody>
      </p:sp>
    </p:spTree>
    <p:extLst>
      <p:ext uri="{BB962C8B-B14F-4D97-AF65-F5344CB8AC3E}">
        <p14:creationId xmlns:p14="http://schemas.microsoft.com/office/powerpoint/2010/main" val="24068149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2FE3C13F-250E-4D0F-919F-7E4EF7612024}" type="slidenum">
              <a:rPr lang="en-US" altLang="zh-CN"/>
              <a:pPr/>
              <a:t>‹#›</a:t>
            </a:fld>
            <a:endParaRPr lang="en-US" altLang="zh-CN"/>
          </a:p>
        </p:txBody>
      </p:sp>
    </p:spTree>
    <p:extLst>
      <p:ext uri="{BB962C8B-B14F-4D97-AF65-F5344CB8AC3E}">
        <p14:creationId xmlns:p14="http://schemas.microsoft.com/office/powerpoint/2010/main" val="24836871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689E605F-EC00-4A10-A897-C335CCC3FAC0}" type="slidenum">
              <a:rPr lang="en-US" altLang="zh-CN"/>
              <a:pPr/>
              <a:t>‹#›</a:t>
            </a:fld>
            <a:endParaRPr lang="en-US" altLang="zh-CN"/>
          </a:p>
        </p:txBody>
      </p:sp>
    </p:spTree>
    <p:extLst>
      <p:ext uri="{BB962C8B-B14F-4D97-AF65-F5344CB8AC3E}">
        <p14:creationId xmlns:p14="http://schemas.microsoft.com/office/powerpoint/2010/main" val="41442406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A71A5BA6-129F-42A1-A4CE-734D232C7088}" type="slidenum">
              <a:rPr lang="en-US" altLang="zh-CN"/>
              <a:pPr/>
              <a:t>‹#›</a:t>
            </a:fld>
            <a:endParaRPr lang="en-US" altLang="zh-CN"/>
          </a:p>
        </p:txBody>
      </p:sp>
    </p:spTree>
    <p:extLst>
      <p:ext uri="{BB962C8B-B14F-4D97-AF65-F5344CB8AC3E}">
        <p14:creationId xmlns:p14="http://schemas.microsoft.com/office/powerpoint/2010/main" val="33695721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94488" y="609600"/>
            <a:ext cx="2147887" cy="54895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0825" y="609600"/>
            <a:ext cx="6291263" cy="548957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1877882A-A7A7-4763-B71A-329A52987EC7}" type="slidenum">
              <a:rPr lang="en-US" altLang="zh-CN"/>
              <a:pPr/>
              <a:t>‹#›</a:t>
            </a:fld>
            <a:endParaRPr lang="en-US" altLang="zh-CN"/>
          </a:p>
        </p:txBody>
      </p:sp>
    </p:spTree>
    <p:extLst>
      <p:ext uri="{BB962C8B-B14F-4D97-AF65-F5344CB8AC3E}">
        <p14:creationId xmlns:p14="http://schemas.microsoft.com/office/powerpoint/2010/main" val="6785398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0825" y="609600"/>
            <a:ext cx="8591550" cy="5489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fld id="{5A1A876D-B800-4FF8-80B8-19944B9288B0}" type="slidenum">
              <a:rPr lang="en-US" altLang="zh-CN"/>
              <a:pPr/>
              <a:t>‹#›</a:t>
            </a:fld>
            <a:endParaRPr lang="en-US" altLang="zh-CN"/>
          </a:p>
        </p:txBody>
      </p:sp>
    </p:spTree>
    <p:extLst>
      <p:ext uri="{BB962C8B-B14F-4D97-AF65-F5344CB8AC3E}">
        <p14:creationId xmlns:p14="http://schemas.microsoft.com/office/powerpoint/2010/main" val="3002970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576AA6FC-FE91-48A4-8017-CA62CC081096}" type="slidenum">
              <a:rPr lang="en-US" altLang="zh-CN"/>
              <a:pPr/>
              <a:t>‹#›</a:t>
            </a:fld>
            <a:endParaRPr lang="en-US" altLang="zh-CN"/>
          </a:p>
        </p:txBody>
      </p:sp>
    </p:spTree>
    <p:extLst>
      <p:ext uri="{BB962C8B-B14F-4D97-AF65-F5344CB8AC3E}">
        <p14:creationId xmlns:p14="http://schemas.microsoft.com/office/powerpoint/2010/main" val="12514157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页脚占位符 4"/>
          <p:cNvSpPr>
            <a:spLocks noGrp="1"/>
          </p:cNvSpPr>
          <p:nvPr>
            <p:ph type="ftr" sz="quarter" idx="10"/>
          </p:nvPr>
        </p:nvSpPr>
        <p:spPr/>
        <p:txBody>
          <a:bodyPr/>
          <a:lstStyle>
            <a:lvl1pPr>
              <a:defRPr/>
            </a:lvl1pPr>
          </a:lstStyle>
          <a:p>
            <a:pPr>
              <a:defRPr/>
            </a:pPr>
            <a:endParaRPr lang="zh-CN" altLang="en-US"/>
          </a:p>
        </p:txBody>
      </p:sp>
      <p:sp>
        <p:nvSpPr>
          <p:cNvPr id="5" name="灯片编号占位符 5"/>
          <p:cNvSpPr>
            <a:spLocks noGrp="1"/>
          </p:cNvSpPr>
          <p:nvPr>
            <p:ph type="sldNum" sz="quarter" idx="11"/>
          </p:nvPr>
        </p:nvSpPr>
        <p:spPr/>
        <p:txBody>
          <a:bodyPr/>
          <a:lstStyle>
            <a:lvl1pPr>
              <a:defRPr/>
            </a:lvl1pPr>
          </a:lstStyle>
          <a:p>
            <a:fld id="{312A9EB8-E1CF-452E-9183-6E1DC809D6F6}" type="slidenum">
              <a:rPr lang="zh-CN" altLang="en-US"/>
              <a:pPr/>
              <a:t>‹#›</a:t>
            </a:fld>
            <a:endParaRPr lang="zh-CN" altLang="en-US"/>
          </a:p>
        </p:txBody>
      </p:sp>
    </p:spTree>
    <p:extLst>
      <p:ext uri="{BB962C8B-B14F-4D97-AF65-F5344CB8AC3E}">
        <p14:creationId xmlns:p14="http://schemas.microsoft.com/office/powerpoint/2010/main" val="29764610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4"/>
          <p:cNvSpPr>
            <a:spLocks noGrp="1"/>
          </p:cNvSpPr>
          <p:nvPr>
            <p:ph type="ftr" sz="quarter" idx="10"/>
          </p:nvPr>
        </p:nvSpPr>
        <p:spPr/>
        <p:txBody>
          <a:bodyPr/>
          <a:lstStyle>
            <a:lvl1pPr>
              <a:defRPr/>
            </a:lvl1pPr>
          </a:lstStyle>
          <a:p>
            <a:pPr>
              <a:defRPr/>
            </a:pPr>
            <a:endParaRPr lang="zh-CN" altLang="en-US"/>
          </a:p>
        </p:txBody>
      </p:sp>
      <p:sp>
        <p:nvSpPr>
          <p:cNvPr id="5" name="灯片编号占位符 5"/>
          <p:cNvSpPr>
            <a:spLocks noGrp="1"/>
          </p:cNvSpPr>
          <p:nvPr>
            <p:ph type="sldNum" sz="quarter" idx="11"/>
          </p:nvPr>
        </p:nvSpPr>
        <p:spPr/>
        <p:txBody>
          <a:bodyPr/>
          <a:lstStyle>
            <a:lvl1pPr>
              <a:defRPr/>
            </a:lvl1pPr>
          </a:lstStyle>
          <a:p>
            <a:fld id="{97412476-F3BC-4DF3-B60C-CFC29EE928D3}" type="slidenum">
              <a:rPr lang="zh-CN" altLang="en-US"/>
              <a:pPr/>
              <a:t>‹#›</a:t>
            </a:fld>
            <a:endParaRPr lang="zh-CN" altLang="en-US"/>
          </a:p>
        </p:txBody>
      </p:sp>
    </p:spTree>
    <p:extLst>
      <p:ext uri="{BB962C8B-B14F-4D97-AF65-F5344CB8AC3E}">
        <p14:creationId xmlns:p14="http://schemas.microsoft.com/office/powerpoint/2010/main" val="23198125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页脚占位符 4"/>
          <p:cNvSpPr>
            <a:spLocks noGrp="1"/>
          </p:cNvSpPr>
          <p:nvPr>
            <p:ph type="ftr" sz="quarter" idx="10"/>
          </p:nvPr>
        </p:nvSpPr>
        <p:spPr/>
        <p:txBody>
          <a:bodyPr/>
          <a:lstStyle>
            <a:lvl1pPr>
              <a:defRPr/>
            </a:lvl1pPr>
          </a:lstStyle>
          <a:p>
            <a:pPr>
              <a:defRPr/>
            </a:pPr>
            <a:endParaRPr lang="zh-CN" altLang="en-US"/>
          </a:p>
        </p:txBody>
      </p:sp>
      <p:sp>
        <p:nvSpPr>
          <p:cNvPr id="5" name="灯片编号占位符 5"/>
          <p:cNvSpPr>
            <a:spLocks noGrp="1"/>
          </p:cNvSpPr>
          <p:nvPr>
            <p:ph type="sldNum" sz="quarter" idx="11"/>
          </p:nvPr>
        </p:nvSpPr>
        <p:spPr/>
        <p:txBody>
          <a:bodyPr/>
          <a:lstStyle>
            <a:lvl1pPr>
              <a:defRPr/>
            </a:lvl1pPr>
          </a:lstStyle>
          <a:p>
            <a:fld id="{4DF21D7E-5D53-4642-8E50-001664E4C2C6}" type="slidenum">
              <a:rPr lang="zh-CN" altLang="en-US"/>
              <a:pPr/>
              <a:t>‹#›</a:t>
            </a:fld>
            <a:endParaRPr lang="zh-CN" altLang="en-US"/>
          </a:p>
        </p:txBody>
      </p:sp>
    </p:spTree>
    <p:extLst>
      <p:ext uri="{BB962C8B-B14F-4D97-AF65-F5344CB8AC3E}">
        <p14:creationId xmlns:p14="http://schemas.microsoft.com/office/powerpoint/2010/main" val="8495767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257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257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p:txBody>
          <a:bodyPr/>
          <a:lstStyle>
            <a:lvl1pPr>
              <a:defRPr/>
            </a:lvl1pPr>
          </a:lstStyle>
          <a:p>
            <a:pPr>
              <a:defRPr/>
            </a:pPr>
            <a:endParaRPr lang="zh-CN" altLang="en-US"/>
          </a:p>
        </p:txBody>
      </p:sp>
      <p:sp>
        <p:nvSpPr>
          <p:cNvPr id="6" name="灯片编号占位符 5"/>
          <p:cNvSpPr>
            <a:spLocks noGrp="1"/>
          </p:cNvSpPr>
          <p:nvPr>
            <p:ph type="sldNum" sz="quarter" idx="11"/>
          </p:nvPr>
        </p:nvSpPr>
        <p:spPr/>
        <p:txBody>
          <a:bodyPr/>
          <a:lstStyle>
            <a:lvl1pPr>
              <a:defRPr/>
            </a:lvl1pPr>
          </a:lstStyle>
          <a:p>
            <a:fld id="{1C09DADC-7CAC-499C-994A-84036E7F8233}" type="slidenum">
              <a:rPr lang="zh-CN" altLang="en-US"/>
              <a:pPr/>
              <a:t>‹#›</a:t>
            </a:fld>
            <a:endParaRPr lang="zh-CN" altLang="en-US"/>
          </a:p>
        </p:txBody>
      </p:sp>
    </p:spTree>
    <p:extLst>
      <p:ext uri="{BB962C8B-B14F-4D97-AF65-F5344CB8AC3E}">
        <p14:creationId xmlns:p14="http://schemas.microsoft.com/office/powerpoint/2010/main" val="21025089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4"/>
          <p:cNvSpPr>
            <a:spLocks noGrp="1"/>
          </p:cNvSpPr>
          <p:nvPr>
            <p:ph type="ftr" sz="quarter" idx="10"/>
          </p:nvPr>
        </p:nvSpPr>
        <p:spPr/>
        <p:txBody>
          <a:bodyPr/>
          <a:lstStyle>
            <a:lvl1pPr>
              <a:defRPr/>
            </a:lvl1pPr>
          </a:lstStyle>
          <a:p>
            <a:pPr>
              <a:defRPr/>
            </a:pPr>
            <a:endParaRPr lang="zh-CN" altLang="en-US"/>
          </a:p>
        </p:txBody>
      </p:sp>
      <p:sp>
        <p:nvSpPr>
          <p:cNvPr id="8" name="灯片编号占位符 5"/>
          <p:cNvSpPr>
            <a:spLocks noGrp="1"/>
          </p:cNvSpPr>
          <p:nvPr>
            <p:ph type="sldNum" sz="quarter" idx="11"/>
          </p:nvPr>
        </p:nvSpPr>
        <p:spPr/>
        <p:txBody>
          <a:bodyPr/>
          <a:lstStyle>
            <a:lvl1pPr>
              <a:defRPr/>
            </a:lvl1pPr>
          </a:lstStyle>
          <a:p>
            <a:fld id="{F18841BD-A320-426A-8B6D-C51DB5906691}" type="slidenum">
              <a:rPr lang="zh-CN" altLang="en-US"/>
              <a:pPr/>
              <a:t>‹#›</a:t>
            </a:fld>
            <a:endParaRPr lang="zh-CN" altLang="en-US"/>
          </a:p>
        </p:txBody>
      </p:sp>
    </p:spTree>
    <p:extLst>
      <p:ext uri="{BB962C8B-B14F-4D97-AF65-F5344CB8AC3E}">
        <p14:creationId xmlns:p14="http://schemas.microsoft.com/office/powerpoint/2010/main" val="31946420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页脚占位符 4"/>
          <p:cNvSpPr>
            <a:spLocks noGrp="1"/>
          </p:cNvSpPr>
          <p:nvPr>
            <p:ph type="ftr" sz="quarter" idx="10"/>
          </p:nvPr>
        </p:nvSpPr>
        <p:spPr/>
        <p:txBody>
          <a:bodyPr/>
          <a:lstStyle>
            <a:lvl1pPr>
              <a:defRPr/>
            </a:lvl1pPr>
          </a:lstStyle>
          <a:p>
            <a:pPr>
              <a:defRPr/>
            </a:pPr>
            <a:endParaRPr lang="zh-CN" altLang="en-US"/>
          </a:p>
        </p:txBody>
      </p:sp>
      <p:sp>
        <p:nvSpPr>
          <p:cNvPr id="4" name="灯片编号占位符 5"/>
          <p:cNvSpPr>
            <a:spLocks noGrp="1"/>
          </p:cNvSpPr>
          <p:nvPr>
            <p:ph type="sldNum" sz="quarter" idx="11"/>
          </p:nvPr>
        </p:nvSpPr>
        <p:spPr/>
        <p:txBody>
          <a:bodyPr/>
          <a:lstStyle>
            <a:lvl1pPr>
              <a:defRPr/>
            </a:lvl1pPr>
          </a:lstStyle>
          <a:p>
            <a:fld id="{354BB7A9-CEED-4986-8637-5E48D97F9969}" type="slidenum">
              <a:rPr lang="zh-CN" altLang="en-US"/>
              <a:pPr/>
              <a:t>‹#›</a:t>
            </a:fld>
            <a:endParaRPr lang="zh-CN" altLang="en-US"/>
          </a:p>
        </p:txBody>
      </p:sp>
    </p:spTree>
    <p:extLst>
      <p:ext uri="{BB962C8B-B14F-4D97-AF65-F5344CB8AC3E}">
        <p14:creationId xmlns:p14="http://schemas.microsoft.com/office/powerpoint/2010/main" val="3119877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4"/>
          <p:cNvSpPr>
            <a:spLocks noGrp="1"/>
          </p:cNvSpPr>
          <p:nvPr>
            <p:ph type="ftr" sz="quarter" idx="10"/>
          </p:nvPr>
        </p:nvSpPr>
        <p:spPr/>
        <p:txBody>
          <a:bodyPr/>
          <a:lstStyle>
            <a:lvl1pPr>
              <a:defRPr/>
            </a:lvl1pPr>
          </a:lstStyle>
          <a:p>
            <a:pPr>
              <a:defRPr/>
            </a:pPr>
            <a:endParaRPr lang="zh-CN" altLang="en-US"/>
          </a:p>
        </p:txBody>
      </p:sp>
      <p:sp>
        <p:nvSpPr>
          <p:cNvPr id="3" name="灯片编号占位符 5"/>
          <p:cNvSpPr>
            <a:spLocks noGrp="1"/>
          </p:cNvSpPr>
          <p:nvPr>
            <p:ph type="sldNum" sz="quarter" idx="11"/>
          </p:nvPr>
        </p:nvSpPr>
        <p:spPr/>
        <p:txBody>
          <a:bodyPr/>
          <a:lstStyle>
            <a:lvl1pPr>
              <a:defRPr/>
            </a:lvl1pPr>
          </a:lstStyle>
          <a:p>
            <a:fld id="{2E6F441D-B4B2-45D0-8CB3-F43604A11C13}" type="slidenum">
              <a:rPr lang="zh-CN" altLang="en-US"/>
              <a:pPr/>
              <a:t>‹#›</a:t>
            </a:fld>
            <a:endParaRPr lang="zh-CN" altLang="en-US"/>
          </a:p>
        </p:txBody>
      </p:sp>
    </p:spTree>
    <p:extLst>
      <p:ext uri="{BB962C8B-B14F-4D97-AF65-F5344CB8AC3E}">
        <p14:creationId xmlns:p14="http://schemas.microsoft.com/office/powerpoint/2010/main" val="14082406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pPr>
              <a:defRPr/>
            </a:pPr>
            <a:endParaRPr lang="zh-CN" altLang="en-US"/>
          </a:p>
        </p:txBody>
      </p:sp>
      <p:sp>
        <p:nvSpPr>
          <p:cNvPr id="6" name="灯片编号占位符 5"/>
          <p:cNvSpPr>
            <a:spLocks noGrp="1"/>
          </p:cNvSpPr>
          <p:nvPr>
            <p:ph type="sldNum" sz="quarter" idx="11"/>
          </p:nvPr>
        </p:nvSpPr>
        <p:spPr/>
        <p:txBody>
          <a:bodyPr/>
          <a:lstStyle>
            <a:lvl1pPr>
              <a:defRPr/>
            </a:lvl1pPr>
          </a:lstStyle>
          <a:p>
            <a:fld id="{93690186-F8B3-4481-864A-869B84C9AD22}" type="slidenum">
              <a:rPr lang="zh-CN" altLang="en-US"/>
              <a:pPr/>
              <a:t>‹#›</a:t>
            </a:fld>
            <a:endParaRPr lang="zh-CN" altLang="en-US"/>
          </a:p>
        </p:txBody>
      </p:sp>
    </p:spTree>
    <p:extLst>
      <p:ext uri="{BB962C8B-B14F-4D97-AF65-F5344CB8AC3E}">
        <p14:creationId xmlns:p14="http://schemas.microsoft.com/office/powerpoint/2010/main" val="1961752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pPr>
              <a:defRPr/>
            </a:pPr>
            <a:endParaRPr lang="zh-CN" altLang="en-US"/>
          </a:p>
        </p:txBody>
      </p:sp>
      <p:sp>
        <p:nvSpPr>
          <p:cNvPr id="6" name="灯片编号占位符 5"/>
          <p:cNvSpPr>
            <a:spLocks noGrp="1"/>
          </p:cNvSpPr>
          <p:nvPr>
            <p:ph type="sldNum" sz="quarter" idx="11"/>
          </p:nvPr>
        </p:nvSpPr>
        <p:spPr/>
        <p:txBody>
          <a:bodyPr/>
          <a:lstStyle>
            <a:lvl1pPr>
              <a:defRPr/>
            </a:lvl1pPr>
          </a:lstStyle>
          <a:p>
            <a:fld id="{1F46A345-7790-454A-BBBC-9AD6A22FE7FD}" type="slidenum">
              <a:rPr lang="zh-CN" altLang="en-US"/>
              <a:pPr/>
              <a:t>‹#›</a:t>
            </a:fld>
            <a:endParaRPr lang="zh-CN" altLang="en-US"/>
          </a:p>
        </p:txBody>
      </p:sp>
    </p:spTree>
    <p:extLst>
      <p:ext uri="{BB962C8B-B14F-4D97-AF65-F5344CB8AC3E}">
        <p14:creationId xmlns:p14="http://schemas.microsoft.com/office/powerpoint/2010/main" val="22871990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4"/>
          <p:cNvSpPr>
            <a:spLocks noGrp="1"/>
          </p:cNvSpPr>
          <p:nvPr>
            <p:ph type="ftr" sz="quarter" idx="10"/>
          </p:nvPr>
        </p:nvSpPr>
        <p:spPr/>
        <p:txBody>
          <a:bodyPr/>
          <a:lstStyle>
            <a:lvl1pPr>
              <a:defRPr/>
            </a:lvl1pPr>
          </a:lstStyle>
          <a:p>
            <a:pPr>
              <a:defRPr/>
            </a:pPr>
            <a:endParaRPr lang="zh-CN" altLang="en-US"/>
          </a:p>
        </p:txBody>
      </p:sp>
      <p:sp>
        <p:nvSpPr>
          <p:cNvPr id="5" name="灯片编号占位符 5"/>
          <p:cNvSpPr>
            <a:spLocks noGrp="1"/>
          </p:cNvSpPr>
          <p:nvPr>
            <p:ph type="sldNum" sz="quarter" idx="11"/>
          </p:nvPr>
        </p:nvSpPr>
        <p:spPr/>
        <p:txBody>
          <a:bodyPr/>
          <a:lstStyle>
            <a:lvl1pPr>
              <a:defRPr/>
            </a:lvl1pPr>
          </a:lstStyle>
          <a:p>
            <a:fld id="{D8EC88E3-7C70-405A-9E4F-C74017F0B150}" type="slidenum">
              <a:rPr lang="zh-CN" altLang="en-US"/>
              <a:pPr/>
              <a:t>‹#›</a:t>
            </a:fld>
            <a:endParaRPr lang="zh-CN" altLang="en-US"/>
          </a:p>
        </p:txBody>
      </p:sp>
    </p:spTree>
    <p:extLst>
      <p:ext uri="{BB962C8B-B14F-4D97-AF65-F5344CB8AC3E}">
        <p14:creationId xmlns:p14="http://schemas.microsoft.com/office/powerpoint/2010/main" val="811793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3"/>
          <p:cNvSpPr>
            <a:spLocks noGrp="1" noChangeArrowheads="1"/>
          </p:cNvSpPr>
          <p:nvPr>
            <p:ph type="sldNum" sz="quarter" idx="12"/>
          </p:nvPr>
        </p:nvSpPr>
        <p:spPr>
          <a:ln/>
        </p:spPr>
        <p:txBody>
          <a:bodyPr/>
          <a:lstStyle>
            <a:lvl1pPr>
              <a:defRPr/>
            </a:lvl1pPr>
          </a:lstStyle>
          <a:p>
            <a:fld id="{DF42BBA6-C780-4979-B1D7-EDB2CCA7BB4B}" type="slidenum">
              <a:rPr lang="en-US" altLang="zh-CN"/>
              <a:pPr/>
              <a:t>‹#›</a:t>
            </a:fld>
            <a:endParaRPr lang="en-US" altLang="zh-CN"/>
          </a:p>
        </p:txBody>
      </p:sp>
    </p:spTree>
    <p:extLst>
      <p:ext uri="{BB962C8B-B14F-4D97-AF65-F5344CB8AC3E}">
        <p14:creationId xmlns:p14="http://schemas.microsoft.com/office/powerpoint/2010/main" val="36459750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785813"/>
            <a:ext cx="2057400" cy="50720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785813"/>
            <a:ext cx="6019800" cy="50720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4"/>
          <p:cNvSpPr>
            <a:spLocks noGrp="1"/>
          </p:cNvSpPr>
          <p:nvPr>
            <p:ph type="ftr" sz="quarter" idx="10"/>
          </p:nvPr>
        </p:nvSpPr>
        <p:spPr/>
        <p:txBody>
          <a:bodyPr/>
          <a:lstStyle>
            <a:lvl1pPr>
              <a:defRPr/>
            </a:lvl1pPr>
          </a:lstStyle>
          <a:p>
            <a:pPr>
              <a:defRPr/>
            </a:pPr>
            <a:endParaRPr lang="zh-CN" altLang="en-US"/>
          </a:p>
        </p:txBody>
      </p:sp>
      <p:sp>
        <p:nvSpPr>
          <p:cNvPr id="5" name="灯片编号占位符 5"/>
          <p:cNvSpPr>
            <a:spLocks noGrp="1"/>
          </p:cNvSpPr>
          <p:nvPr>
            <p:ph type="sldNum" sz="quarter" idx="11"/>
          </p:nvPr>
        </p:nvSpPr>
        <p:spPr/>
        <p:txBody>
          <a:bodyPr/>
          <a:lstStyle>
            <a:lvl1pPr>
              <a:defRPr/>
            </a:lvl1pPr>
          </a:lstStyle>
          <a:p>
            <a:fld id="{CB729534-1CDE-4BC4-BB36-5CCCE6A2098E}" type="slidenum">
              <a:rPr lang="zh-CN" altLang="en-US"/>
              <a:pPr/>
              <a:t>‹#›</a:t>
            </a:fld>
            <a:endParaRPr lang="zh-CN" altLang="en-US"/>
          </a:p>
        </p:txBody>
      </p:sp>
    </p:spTree>
    <p:extLst>
      <p:ext uri="{BB962C8B-B14F-4D97-AF65-F5344CB8AC3E}">
        <p14:creationId xmlns:p14="http://schemas.microsoft.com/office/powerpoint/2010/main" val="3060755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3"/>
          <p:cNvSpPr>
            <a:spLocks noGrp="1" noChangeArrowheads="1"/>
          </p:cNvSpPr>
          <p:nvPr>
            <p:ph type="sldNum" sz="quarter" idx="12"/>
          </p:nvPr>
        </p:nvSpPr>
        <p:spPr>
          <a:ln/>
        </p:spPr>
        <p:txBody>
          <a:bodyPr/>
          <a:lstStyle>
            <a:lvl1pPr>
              <a:defRPr/>
            </a:lvl1pPr>
          </a:lstStyle>
          <a:p>
            <a:fld id="{CB04F7C8-6B97-4E5B-9FC0-D12BF4294ABB}" type="slidenum">
              <a:rPr lang="en-US" altLang="zh-CN"/>
              <a:pPr/>
              <a:t>‹#›</a:t>
            </a:fld>
            <a:endParaRPr lang="en-US" altLang="zh-CN"/>
          </a:p>
        </p:txBody>
      </p:sp>
    </p:spTree>
    <p:extLst>
      <p:ext uri="{BB962C8B-B14F-4D97-AF65-F5344CB8AC3E}">
        <p14:creationId xmlns:p14="http://schemas.microsoft.com/office/powerpoint/2010/main" val="666012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3"/>
          <p:cNvSpPr>
            <a:spLocks noGrp="1" noChangeArrowheads="1"/>
          </p:cNvSpPr>
          <p:nvPr>
            <p:ph type="sldNum" sz="quarter" idx="12"/>
          </p:nvPr>
        </p:nvSpPr>
        <p:spPr>
          <a:ln/>
        </p:spPr>
        <p:txBody>
          <a:bodyPr/>
          <a:lstStyle>
            <a:lvl1pPr>
              <a:defRPr/>
            </a:lvl1pPr>
          </a:lstStyle>
          <a:p>
            <a:fld id="{B26162E4-0B36-4B4D-8AAA-9623C9D0CEE3}" type="slidenum">
              <a:rPr lang="en-US" altLang="zh-CN"/>
              <a:pPr/>
              <a:t>‹#›</a:t>
            </a:fld>
            <a:endParaRPr lang="en-US" altLang="zh-CN"/>
          </a:p>
        </p:txBody>
      </p:sp>
    </p:spTree>
    <p:extLst>
      <p:ext uri="{BB962C8B-B14F-4D97-AF65-F5344CB8AC3E}">
        <p14:creationId xmlns:p14="http://schemas.microsoft.com/office/powerpoint/2010/main" val="3041385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5AAD6366-4165-4882-9663-5CCCC2257D3E}" type="slidenum">
              <a:rPr lang="en-US" altLang="zh-CN"/>
              <a:pPr/>
              <a:t>‹#›</a:t>
            </a:fld>
            <a:endParaRPr lang="en-US" altLang="zh-CN"/>
          </a:p>
        </p:txBody>
      </p:sp>
    </p:spTree>
    <p:extLst>
      <p:ext uri="{BB962C8B-B14F-4D97-AF65-F5344CB8AC3E}">
        <p14:creationId xmlns:p14="http://schemas.microsoft.com/office/powerpoint/2010/main" val="3982478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5E920C7E-B1FE-41AC-BB84-9E17D37DD675}" type="slidenum">
              <a:rPr lang="en-US" altLang="zh-CN"/>
              <a:pPr/>
              <a:t>‹#›</a:t>
            </a:fld>
            <a:endParaRPr lang="en-US" altLang="zh-CN"/>
          </a:p>
        </p:txBody>
      </p:sp>
    </p:spTree>
    <p:extLst>
      <p:ext uri="{BB962C8B-B14F-4D97-AF65-F5344CB8AC3E}">
        <p14:creationId xmlns:p14="http://schemas.microsoft.com/office/powerpoint/2010/main" val="3502038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2.jpe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zh-CN" altLang="zh-CN" sz="2400" b="1"/>
          </a:p>
        </p:txBody>
      </p:sp>
      <p:sp>
        <p:nvSpPr>
          <p:cNvPr id="14339"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zh-CN" altLang="zh-CN" sz="2400" b="1"/>
          </a:p>
        </p:txBody>
      </p:sp>
      <p:sp>
        <p:nvSpPr>
          <p:cNvPr id="14340"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zh-CN" altLang="zh-CN" sz="2400" b="1"/>
          </a:p>
        </p:txBody>
      </p:sp>
      <p:sp>
        <p:nvSpPr>
          <p:cNvPr id="14341"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zh-CN" altLang="zh-CN" sz="2400" b="1"/>
          </a:p>
        </p:txBody>
      </p:sp>
      <p:sp>
        <p:nvSpPr>
          <p:cNvPr id="14342"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zh-CN" altLang="zh-CN" sz="2400" b="1"/>
          </a:p>
        </p:txBody>
      </p:sp>
      <p:sp>
        <p:nvSpPr>
          <p:cNvPr id="14343"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zh-CN" altLang="zh-CN" sz="2400" b="1"/>
          </a:p>
        </p:txBody>
      </p:sp>
      <p:sp>
        <p:nvSpPr>
          <p:cNvPr id="14344"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zh-CN" altLang="zh-CN" sz="2400" b="1"/>
          </a:p>
        </p:txBody>
      </p:sp>
      <p:sp>
        <p:nvSpPr>
          <p:cNvPr id="23561"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23562"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4347"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1">
                <a:ea typeface="宋体" pitchFamily="2" charset="-122"/>
              </a:defRPr>
            </a:lvl1pPr>
          </a:lstStyle>
          <a:p>
            <a:pPr>
              <a:defRPr/>
            </a:pPr>
            <a:endParaRPr lang="en-US" altLang="zh-CN"/>
          </a:p>
        </p:txBody>
      </p:sp>
      <p:sp>
        <p:nvSpPr>
          <p:cNvPr id="14348"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1">
                <a:ea typeface="宋体" pitchFamily="2" charset="-122"/>
              </a:defRPr>
            </a:lvl1pPr>
          </a:lstStyle>
          <a:p>
            <a:pPr>
              <a:defRPr/>
            </a:pPr>
            <a:endParaRPr lang="en-US" altLang="zh-CN"/>
          </a:p>
        </p:txBody>
      </p:sp>
      <p:sp>
        <p:nvSpPr>
          <p:cNvPr id="1434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1"/>
            </a:lvl1pPr>
          </a:lstStyle>
          <a:p>
            <a:fld id="{7866641B-2CBE-4623-9BE5-95371F357A76}"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4920" r:id="rId1"/>
    <p:sldLayoutId id="2147484872" r:id="rId2"/>
    <p:sldLayoutId id="2147484873" r:id="rId3"/>
    <p:sldLayoutId id="2147484874" r:id="rId4"/>
    <p:sldLayoutId id="2147484875" r:id="rId5"/>
    <p:sldLayoutId id="2147484876" r:id="rId6"/>
    <p:sldLayoutId id="2147484877" r:id="rId7"/>
    <p:sldLayoutId id="2147484878" r:id="rId8"/>
    <p:sldLayoutId id="2147484879" r:id="rId9"/>
    <p:sldLayoutId id="2147484880" r:id="rId10"/>
    <p:sldLayoutId id="2147484881" r:id="rId11"/>
    <p:sldLayoutId id="2147484882" r:id="rId12"/>
    <p:sldLayoutId id="2147484883" r:id="rId13"/>
    <p:sldLayoutId id="2147484884" r:id="rId14"/>
    <p:sldLayoutId id="2147484885" r:id="rId15"/>
    <p:sldLayoutId id="2147484886" r:id="rId16"/>
  </p:sldLayoutIdLst>
  <p:hf hdr="0" ftr="0" dt="0"/>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ea typeface="宋体" pitchFamily="2" charset="-122"/>
        </a:defRPr>
      </a:lvl2pPr>
      <a:lvl3pPr algn="l" rtl="0" eaLnBrk="0" fontAlgn="base" hangingPunct="0">
        <a:spcBef>
          <a:spcPct val="0"/>
        </a:spcBef>
        <a:spcAft>
          <a:spcPct val="0"/>
        </a:spcAft>
        <a:defRPr sz="4400" b="1">
          <a:solidFill>
            <a:schemeClr val="tx2"/>
          </a:solidFill>
          <a:latin typeface="Tahoma" pitchFamily="34" charset="0"/>
          <a:ea typeface="宋体" pitchFamily="2" charset="-122"/>
        </a:defRPr>
      </a:lvl3pPr>
      <a:lvl4pPr algn="l" rtl="0" eaLnBrk="0" fontAlgn="base" hangingPunct="0">
        <a:spcBef>
          <a:spcPct val="0"/>
        </a:spcBef>
        <a:spcAft>
          <a:spcPct val="0"/>
        </a:spcAft>
        <a:defRPr sz="4400" b="1">
          <a:solidFill>
            <a:schemeClr val="tx2"/>
          </a:solidFill>
          <a:latin typeface="Tahoma" pitchFamily="34" charset="0"/>
          <a:ea typeface="宋体" pitchFamily="2" charset="-122"/>
        </a:defRPr>
      </a:lvl4pPr>
      <a:lvl5pPr algn="l" rtl="0" eaLnBrk="0" fontAlgn="base" hangingPunct="0">
        <a:spcBef>
          <a:spcPct val="0"/>
        </a:spcBef>
        <a:spcAft>
          <a:spcPct val="0"/>
        </a:spcAft>
        <a:defRPr sz="4400" b="1">
          <a:solidFill>
            <a:schemeClr val="tx2"/>
          </a:solidFill>
          <a:latin typeface="Tahoma" pitchFamily="34" charset="0"/>
          <a:ea typeface="宋体" pitchFamily="2" charset="-122"/>
        </a:defRPr>
      </a:lvl5pPr>
      <a:lvl6pPr marL="457200" algn="l" rtl="0" fontAlgn="base">
        <a:spcBef>
          <a:spcPct val="0"/>
        </a:spcBef>
        <a:spcAft>
          <a:spcPct val="0"/>
        </a:spcAft>
        <a:defRPr sz="4400" b="1">
          <a:solidFill>
            <a:schemeClr val="tx2"/>
          </a:solidFill>
          <a:latin typeface="Tahoma" pitchFamily="34" charset="0"/>
          <a:ea typeface="宋体" pitchFamily="2" charset="-122"/>
        </a:defRPr>
      </a:lvl6pPr>
      <a:lvl7pPr marL="914400" algn="l" rtl="0" fontAlgn="base">
        <a:spcBef>
          <a:spcPct val="0"/>
        </a:spcBef>
        <a:spcAft>
          <a:spcPct val="0"/>
        </a:spcAft>
        <a:defRPr sz="4400" b="1">
          <a:solidFill>
            <a:schemeClr val="tx2"/>
          </a:solidFill>
          <a:latin typeface="Tahoma" pitchFamily="34" charset="0"/>
          <a:ea typeface="宋体" pitchFamily="2" charset="-122"/>
        </a:defRPr>
      </a:lvl7pPr>
      <a:lvl8pPr marL="1371600" algn="l" rtl="0" fontAlgn="base">
        <a:spcBef>
          <a:spcPct val="0"/>
        </a:spcBef>
        <a:spcAft>
          <a:spcPct val="0"/>
        </a:spcAft>
        <a:defRPr sz="4400" b="1">
          <a:solidFill>
            <a:schemeClr val="tx2"/>
          </a:solidFill>
          <a:latin typeface="Tahoma" pitchFamily="34" charset="0"/>
          <a:ea typeface="宋体" pitchFamily="2" charset="-122"/>
        </a:defRPr>
      </a:lvl8pPr>
      <a:lvl9pPr marL="1828800" algn="l" rtl="0" fontAlgn="base">
        <a:spcBef>
          <a:spcPct val="0"/>
        </a:spcBef>
        <a:spcAft>
          <a:spcPct val="0"/>
        </a:spcAft>
        <a:defRPr sz="4400" b="1">
          <a:solidFill>
            <a:schemeClr val="tx2"/>
          </a:solidFill>
          <a:latin typeface="Tahoma" pitchFamily="34" charset="0"/>
          <a:ea typeface="宋体"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b="1">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b="1">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b="1">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0642"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zh-CN" altLang="en-US" sz="2400"/>
          </a:p>
        </p:txBody>
      </p:sp>
      <p:sp>
        <p:nvSpPr>
          <p:cNvPr id="240643"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zh-CN" altLang="en-US" sz="2400"/>
          </a:p>
        </p:txBody>
      </p:sp>
      <p:sp>
        <p:nvSpPr>
          <p:cNvPr id="240644"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zh-CN" altLang="en-US" sz="2400"/>
          </a:p>
        </p:txBody>
      </p:sp>
      <p:sp>
        <p:nvSpPr>
          <p:cNvPr id="240645"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zh-CN" altLang="en-US" sz="2400"/>
          </a:p>
        </p:txBody>
      </p:sp>
      <p:sp>
        <p:nvSpPr>
          <p:cNvPr id="240646"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zh-CN" altLang="en-US" sz="2400"/>
          </a:p>
        </p:txBody>
      </p:sp>
      <p:sp>
        <p:nvSpPr>
          <p:cNvPr id="240647"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zh-CN" altLang="en-US" sz="2400"/>
          </a:p>
        </p:txBody>
      </p:sp>
      <p:sp>
        <p:nvSpPr>
          <p:cNvPr id="240648"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zh-CN" altLang="en-US" sz="2400"/>
          </a:p>
        </p:txBody>
      </p:sp>
      <p:sp>
        <p:nvSpPr>
          <p:cNvPr id="24585"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24586"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40651"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a typeface="宋体" pitchFamily="2" charset="-122"/>
              </a:defRPr>
            </a:lvl1pPr>
          </a:lstStyle>
          <a:p>
            <a:pPr>
              <a:defRPr/>
            </a:pPr>
            <a:fld id="{F51220BB-EAF4-4B9F-8B0A-09DF5DB9F138}" type="datetimeFigureOut">
              <a:rPr lang="zh-CN" altLang="en-US"/>
              <a:pPr>
                <a:defRPr/>
              </a:pPr>
              <a:t>2024/11/14</a:t>
            </a:fld>
            <a:endParaRPr lang="en-US" altLang="zh-CN"/>
          </a:p>
        </p:txBody>
      </p:sp>
      <p:sp>
        <p:nvSpPr>
          <p:cNvPr id="240652"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a typeface="宋体" pitchFamily="2" charset="-122"/>
              </a:defRPr>
            </a:lvl1pPr>
          </a:lstStyle>
          <a:p>
            <a:pPr>
              <a:defRPr/>
            </a:pPr>
            <a:endParaRPr lang="en-US" altLang="zh-CN"/>
          </a:p>
        </p:txBody>
      </p:sp>
      <p:sp>
        <p:nvSpPr>
          <p:cNvPr id="240653"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C401B1F9-E453-47A7-9687-7B7CDEA81765}" type="slidenum">
              <a:rPr lang="zh-CN" altLang="en-US"/>
              <a:pPr/>
              <a:t>‹#›</a:t>
            </a:fld>
            <a:endParaRPr lang="en-US" altLang="zh-CN"/>
          </a:p>
        </p:txBody>
      </p:sp>
    </p:spTree>
  </p:cSld>
  <p:clrMap bg1="lt1" tx1="dk1" bg2="lt2" tx2="dk2" accent1="accent1" accent2="accent2" accent3="accent3" accent4="accent4" accent5="accent5" accent6="accent6" hlink="hlink" folHlink="folHlink"/>
  <p:sldLayoutIdLst>
    <p:sldLayoutId id="2147484921" r:id="rId1"/>
    <p:sldLayoutId id="2147484887" r:id="rId2"/>
    <p:sldLayoutId id="2147484888" r:id="rId3"/>
    <p:sldLayoutId id="2147484889" r:id="rId4"/>
    <p:sldLayoutId id="2147484890" r:id="rId5"/>
    <p:sldLayoutId id="2147484891" r:id="rId6"/>
    <p:sldLayoutId id="2147484892" r:id="rId7"/>
    <p:sldLayoutId id="2147484893" r:id="rId8"/>
    <p:sldLayoutId id="2147484894" r:id="rId9"/>
    <p:sldLayoutId id="2147484895" r:id="rId10"/>
    <p:sldLayoutId id="2147484896"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bwMode="auto">
          <a:xfrm>
            <a:off x="250825" y="609600"/>
            <a:ext cx="859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5603" name="Rectangle 3"/>
          <p:cNvSpPr>
            <a:spLocks noGrp="1" noRot="1" noChangeArrowheads="1"/>
          </p:cNvSpPr>
          <p:nvPr>
            <p:ph type="body" idx="1"/>
          </p:nvPr>
        </p:nvSpPr>
        <p:spPr bwMode="auto">
          <a:xfrm>
            <a:off x="1403350" y="1905000"/>
            <a:ext cx="7439025"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3316" name="Rectangle 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1">
                <a:latin typeface="+mn-lt"/>
                <a:ea typeface="宋体" pitchFamily="2" charset="-122"/>
              </a:defRPr>
            </a:lvl1pPr>
          </a:lstStyle>
          <a:p>
            <a:pPr>
              <a:defRPr/>
            </a:pPr>
            <a:endParaRPr lang="en-US" altLang="zh-CN"/>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latin typeface="+mn-lt"/>
                <a:ea typeface="宋体" pitchFamily="2" charset="-122"/>
              </a:defRPr>
            </a:lvl1pPr>
          </a:lstStyle>
          <a:p>
            <a:pPr>
              <a:defRPr/>
            </a:pPr>
            <a:endParaRPr lang="en-US" altLang="zh-CN"/>
          </a:p>
        </p:txBody>
      </p:sp>
      <p:sp>
        <p:nvSpPr>
          <p:cNvPr id="13318" name="Rectangle 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latin typeface="Arial" panose="020B0604020202020204" pitchFamily="34" charset="0"/>
              </a:defRPr>
            </a:lvl1pPr>
          </a:lstStyle>
          <a:p>
            <a:fld id="{68825C6D-57A1-41B2-93CE-D005B2F79AFF}" type="slidenum">
              <a:rPr lang="en-US" altLang="zh-CN"/>
              <a:pPr/>
              <a:t>‹#›</a:t>
            </a:fld>
            <a:endParaRPr lang="en-US" altLang="zh-CN"/>
          </a:p>
        </p:txBody>
      </p:sp>
      <p:sp>
        <p:nvSpPr>
          <p:cNvPr id="13319" name="Text Box 7"/>
          <p:cNvSpPr txBox="1">
            <a:spLocks noChangeArrowheads="1"/>
          </p:cNvSpPr>
          <p:nvPr userDrawn="1"/>
        </p:nvSpPr>
        <p:spPr bwMode="auto">
          <a:xfrm>
            <a:off x="0" y="0"/>
            <a:ext cx="9144000" cy="366713"/>
          </a:xfrm>
          <a:prstGeom prst="rect">
            <a:avLst/>
          </a:prstGeom>
          <a:noFill/>
          <a:ln w="9525">
            <a:noFill/>
            <a:miter lim="800000"/>
            <a:headEnd/>
            <a:tailEnd/>
          </a:ln>
          <a:effectLst/>
        </p:spPr>
        <p:txBody>
          <a:bodyPr>
            <a:spAutoFit/>
          </a:bodyPr>
          <a:lstStyle/>
          <a:p>
            <a:pPr algn="ctr">
              <a:spcBef>
                <a:spcPct val="50000"/>
              </a:spcBef>
              <a:defRPr/>
            </a:pPr>
            <a:r>
              <a:rPr lang="zh-CN" altLang="en-US" b="1">
                <a:latin typeface="Arial" charset="0"/>
              </a:rPr>
              <a:t>工程硕士课程：信息网络与技术</a:t>
            </a:r>
          </a:p>
        </p:txBody>
      </p:sp>
      <p:sp>
        <p:nvSpPr>
          <p:cNvPr id="13325" name="Line 13"/>
          <p:cNvSpPr>
            <a:spLocks noChangeShapeType="1"/>
          </p:cNvSpPr>
          <p:nvPr userDrawn="1"/>
        </p:nvSpPr>
        <p:spPr bwMode="auto">
          <a:xfrm>
            <a:off x="179388" y="1844675"/>
            <a:ext cx="8713787" cy="0"/>
          </a:xfrm>
          <a:prstGeom prst="line">
            <a:avLst/>
          </a:prstGeom>
          <a:noFill/>
          <a:ln w="28575">
            <a:solidFill>
              <a:schemeClr val="tx1"/>
            </a:solidFill>
            <a:round/>
            <a:headEnd/>
            <a:tailEnd/>
          </a:ln>
          <a:effectLst/>
        </p:spPr>
        <p:txBody>
          <a:bodyPr/>
          <a:lstStyle/>
          <a:p>
            <a:pPr algn="ctr">
              <a:defRPr/>
            </a:pPr>
            <a:endParaRPr lang="zh-CN" altLang="en-US">
              <a:latin typeface="Arial" pitchFamily="34" charset="0"/>
            </a:endParaRPr>
          </a:p>
        </p:txBody>
      </p:sp>
      <p:sp>
        <p:nvSpPr>
          <p:cNvPr id="13326" name="Line 14"/>
          <p:cNvSpPr>
            <a:spLocks noChangeShapeType="1"/>
          </p:cNvSpPr>
          <p:nvPr userDrawn="1"/>
        </p:nvSpPr>
        <p:spPr bwMode="auto">
          <a:xfrm>
            <a:off x="1187450" y="1844675"/>
            <a:ext cx="0" cy="4464050"/>
          </a:xfrm>
          <a:prstGeom prst="line">
            <a:avLst/>
          </a:prstGeom>
          <a:noFill/>
          <a:ln w="28575">
            <a:solidFill>
              <a:schemeClr val="tx1"/>
            </a:solidFill>
            <a:round/>
            <a:headEnd/>
            <a:tailEnd/>
          </a:ln>
          <a:effectLst/>
        </p:spPr>
        <p:txBody>
          <a:bodyPr/>
          <a:lstStyle/>
          <a:p>
            <a:pPr algn="ctr">
              <a:defRPr/>
            </a:pPr>
            <a:endParaRPr lang="zh-CN" altLang="en-US">
              <a:latin typeface="Arial" pitchFamily="34" charset="0"/>
            </a:endParaRPr>
          </a:p>
        </p:txBody>
      </p:sp>
    </p:spTree>
  </p:cSld>
  <p:clrMap bg1="lt1" tx1="dk1" bg2="lt2" tx2="dk2" accent1="accent1" accent2="accent2" accent3="accent3" accent4="accent4" accent5="accent5" accent6="accent6" hlink="hlink" folHlink="folHlink"/>
  <p:sldLayoutIdLst>
    <p:sldLayoutId id="2147484897" r:id="rId1"/>
    <p:sldLayoutId id="2147484898" r:id="rId2"/>
    <p:sldLayoutId id="2147484899" r:id="rId3"/>
    <p:sldLayoutId id="2147484900" r:id="rId4"/>
    <p:sldLayoutId id="2147484901" r:id="rId5"/>
    <p:sldLayoutId id="2147484902" r:id="rId6"/>
    <p:sldLayoutId id="2147484903" r:id="rId7"/>
    <p:sldLayoutId id="2147484904" r:id="rId8"/>
    <p:sldLayoutId id="2147484905" r:id="rId9"/>
    <p:sldLayoutId id="2147484906" r:id="rId10"/>
    <p:sldLayoutId id="2147484907" r:id="rId11"/>
    <p:sldLayoutId id="2147484908" r:id="rId12"/>
  </p:sldLayoutIdLst>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charset="0"/>
          <a:ea typeface="宋体" pitchFamily="2" charset="-122"/>
        </a:defRPr>
      </a:lvl2pPr>
      <a:lvl3pPr algn="l" rtl="0" eaLnBrk="0" fontAlgn="base" hangingPunct="0">
        <a:spcBef>
          <a:spcPct val="0"/>
        </a:spcBef>
        <a:spcAft>
          <a:spcPct val="0"/>
        </a:spcAft>
        <a:defRPr sz="4400" b="1">
          <a:solidFill>
            <a:schemeClr val="tx2"/>
          </a:solidFill>
          <a:latin typeface="Arial" charset="0"/>
          <a:ea typeface="宋体" pitchFamily="2" charset="-122"/>
        </a:defRPr>
      </a:lvl3pPr>
      <a:lvl4pPr algn="l" rtl="0" eaLnBrk="0" fontAlgn="base" hangingPunct="0">
        <a:spcBef>
          <a:spcPct val="0"/>
        </a:spcBef>
        <a:spcAft>
          <a:spcPct val="0"/>
        </a:spcAft>
        <a:defRPr sz="4400" b="1">
          <a:solidFill>
            <a:schemeClr val="tx2"/>
          </a:solidFill>
          <a:latin typeface="Arial" charset="0"/>
          <a:ea typeface="宋体" pitchFamily="2" charset="-122"/>
        </a:defRPr>
      </a:lvl4pPr>
      <a:lvl5pPr algn="l" rtl="0" eaLnBrk="0" fontAlgn="base" hangingPunct="0">
        <a:spcBef>
          <a:spcPct val="0"/>
        </a:spcBef>
        <a:spcAft>
          <a:spcPct val="0"/>
        </a:spcAft>
        <a:defRPr sz="4400" b="1">
          <a:solidFill>
            <a:schemeClr val="tx2"/>
          </a:solidFill>
          <a:latin typeface="Arial" charset="0"/>
          <a:ea typeface="宋体" pitchFamily="2" charset="-122"/>
        </a:defRPr>
      </a:lvl5pPr>
      <a:lvl6pPr marL="457200" algn="l" rtl="0" fontAlgn="base">
        <a:spcBef>
          <a:spcPct val="0"/>
        </a:spcBef>
        <a:spcAft>
          <a:spcPct val="0"/>
        </a:spcAft>
        <a:defRPr sz="4400" b="1">
          <a:solidFill>
            <a:schemeClr val="tx2"/>
          </a:solidFill>
          <a:latin typeface="Arial" charset="0"/>
          <a:ea typeface="宋体" pitchFamily="2" charset="-122"/>
        </a:defRPr>
      </a:lvl6pPr>
      <a:lvl7pPr marL="914400" algn="l" rtl="0" fontAlgn="base">
        <a:spcBef>
          <a:spcPct val="0"/>
        </a:spcBef>
        <a:spcAft>
          <a:spcPct val="0"/>
        </a:spcAft>
        <a:defRPr sz="4400" b="1">
          <a:solidFill>
            <a:schemeClr val="tx2"/>
          </a:solidFill>
          <a:latin typeface="Arial" charset="0"/>
          <a:ea typeface="宋体" pitchFamily="2" charset="-122"/>
        </a:defRPr>
      </a:lvl7pPr>
      <a:lvl8pPr marL="1371600" algn="l" rtl="0" fontAlgn="base">
        <a:spcBef>
          <a:spcPct val="0"/>
        </a:spcBef>
        <a:spcAft>
          <a:spcPct val="0"/>
        </a:spcAft>
        <a:defRPr sz="4400" b="1">
          <a:solidFill>
            <a:schemeClr val="tx2"/>
          </a:solidFill>
          <a:latin typeface="Arial" charset="0"/>
          <a:ea typeface="宋体" pitchFamily="2" charset="-122"/>
        </a:defRPr>
      </a:lvl8pPr>
      <a:lvl9pPr marL="1828800" algn="l" rtl="0" fontAlgn="base">
        <a:spcBef>
          <a:spcPct val="0"/>
        </a:spcBef>
        <a:spcAft>
          <a:spcPct val="0"/>
        </a:spcAft>
        <a:defRPr sz="4400" b="1">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lr>
          <a:schemeClr val="hlink"/>
        </a:buClr>
        <a:buSzPct val="75000"/>
        <a:buFont typeface="Wingdings" panose="05000000000000000000" pitchFamily="2" charset="2"/>
        <a:buChar char="v"/>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5000"/>
        <a:buFont typeface="Wingdings" panose="05000000000000000000" pitchFamily="2" charset="2"/>
        <a:buChar char=""/>
        <a:defRPr sz="2800" b="1">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5000"/>
        <a:buFont typeface="Wingdings" panose="05000000000000000000" pitchFamily="2" charset="2"/>
        <a:buChar char="v"/>
        <a:defRPr sz="2400" b="1">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90000"/>
        <a:buFont typeface="Wingdings" panose="05000000000000000000" pitchFamily="2" charset="2"/>
        <a:buChar char=""/>
        <a:defRPr sz="2000" b="1">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85000"/>
        <a:buFont typeface="Wingdings" panose="05000000000000000000" pitchFamily="2" charset="2"/>
        <a:buChar char="v"/>
        <a:defRPr sz="2000" b="1">
          <a:solidFill>
            <a:schemeClr val="tx1"/>
          </a:solidFill>
          <a:latin typeface="+mn-lt"/>
          <a:ea typeface="+mn-ea"/>
        </a:defRPr>
      </a:lvl5pPr>
      <a:lvl6pPr marL="2514600" indent="-228600" algn="l" rtl="0" fontAlgn="base">
        <a:spcBef>
          <a:spcPct val="20000"/>
        </a:spcBef>
        <a:spcAft>
          <a:spcPct val="0"/>
        </a:spcAft>
        <a:buClr>
          <a:schemeClr val="hlink"/>
        </a:buClr>
        <a:buSzPct val="85000"/>
        <a:buFont typeface="Wingdings" pitchFamily="2" charset="2"/>
        <a:buChar char="v"/>
        <a:defRPr sz="2000" b="1">
          <a:solidFill>
            <a:schemeClr val="tx1"/>
          </a:solidFill>
          <a:latin typeface="+mn-lt"/>
          <a:ea typeface="+mn-ea"/>
        </a:defRPr>
      </a:lvl6pPr>
      <a:lvl7pPr marL="2971800" indent="-228600" algn="l" rtl="0" fontAlgn="base">
        <a:spcBef>
          <a:spcPct val="20000"/>
        </a:spcBef>
        <a:spcAft>
          <a:spcPct val="0"/>
        </a:spcAft>
        <a:buClr>
          <a:schemeClr val="hlink"/>
        </a:buClr>
        <a:buSzPct val="85000"/>
        <a:buFont typeface="Wingdings" pitchFamily="2" charset="2"/>
        <a:buChar char="v"/>
        <a:defRPr sz="2000" b="1">
          <a:solidFill>
            <a:schemeClr val="tx1"/>
          </a:solidFill>
          <a:latin typeface="+mn-lt"/>
          <a:ea typeface="+mn-ea"/>
        </a:defRPr>
      </a:lvl7pPr>
      <a:lvl8pPr marL="3429000" indent="-228600" algn="l" rtl="0" fontAlgn="base">
        <a:spcBef>
          <a:spcPct val="20000"/>
        </a:spcBef>
        <a:spcAft>
          <a:spcPct val="0"/>
        </a:spcAft>
        <a:buClr>
          <a:schemeClr val="hlink"/>
        </a:buClr>
        <a:buSzPct val="85000"/>
        <a:buFont typeface="Wingdings" pitchFamily="2" charset="2"/>
        <a:buChar char="v"/>
        <a:defRPr sz="2000" b="1">
          <a:solidFill>
            <a:schemeClr val="tx1"/>
          </a:solidFill>
          <a:latin typeface="+mn-lt"/>
          <a:ea typeface="+mn-ea"/>
        </a:defRPr>
      </a:lvl8pPr>
      <a:lvl9pPr marL="3886200" indent="-228600" algn="l" rtl="0" fontAlgn="base">
        <a:spcBef>
          <a:spcPct val="20000"/>
        </a:spcBef>
        <a:spcAft>
          <a:spcPct val="0"/>
        </a:spcAft>
        <a:buClr>
          <a:schemeClr val="hlink"/>
        </a:buClr>
        <a:buSzPct val="85000"/>
        <a:buFont typeface="Wingdings" pitchFamily="2" charset="2"/>
        <a:buChar char="v"/>
        <a:defRPr sz="20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标题占位符 1"/>
          <p:cNvSpPr>
            <a:spLocks noGrp="1"/>
          </p:cNvSpPr>
          <p:nvPr>
            <p:ph type="title"/>
          </p:nvPr>
        </p:nvSpPr>
        <p:spPr bwMode="auto">
          <a:xfrm>
            <a:off x="457200" y="785813"/>
            <a:ext cx="82296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6627" name="文本占位符 2"/>
          <p:cNvSpPr>
            <a:spLocks noGrp="1"/>
          </p:cNvSpPr>
          <p:nvPr>
            <p:ph type="body" idx="1"/>
          </p:nvPr>
        </p:nvSpPr>
        <p:spPr bwMode="auto">
          <a:xfrm>
            <a:off x="457200" y="1600200"/>
            <a:ext cx="82296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 name="页脚占位符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b="1">
                <a:solidFill>
                  <a:srgbClr val="898989"/>
                </a:solidFill>
                <a:latin typeface="+mn-lt"/>
                <a:ea typeface="宋体" pitchFamily="2" charset="-122"/>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b="1">
                <a:latin typeface="Calibri" panose="020F0502020204030204" pitchFamily="34" charset="0"/>
              </a:defRPr>
            </a:lvl1pPr>
          </a:lstStyle>
          <a:p>
            <a:fld id="{7F075D7A-196A-48DE-ADD4-215E20DABC6F}" type="slidenum">
              <a:rPr lang="zh-CN" altLang="en-US"/>
              <a:pPr/>
              <a:t>‹#›</a:t>
            </a:fld>
            <a:endParaRPr lang="zh-CN" altLang="en-US"/>
          </a:p>
        </p:txBody>
      </p:sp>
      <p:sp>
        <p:nvSpPr>
          <p:cNvPr id="7" name="TextBox 6"/>
          <p:cNvSpPr txBox="1"/>
          <p:nvPr userDrawn="1"/>
        </p:nvSpPr>
        <p:spPr>
          <a:xfrm>
            <a:off x="7019925" y="82550"/>
            <a:ext cx="2124075" cy="396875"/>
          </a:xfrm>
          <a:prstGeom prst="rect">
            <a:avLst/>
          </a:prstGeom>
          <a:noFill/>
        </p:spPr>
        <p:txBody>
          <a:bodyPr>
            <a:spAutoFit/>
          </a:bodyPr>
          <a:lstStyle/>
          <a:p>
            <a:pPr>
              <a:defRPr/>
            </a:pPr>
            <a:r>
              <a:rPr lang="en-US" altLang="zh-CN" sz="2000" b="1">
                <a:solidFill>
                  <a:schemeClr val="bg2"/>
                </a:solidFill>
                <a:latin typeface="方正舒体" pitchFamily="2" charset="-122"/>
                <a:ea typeface="方正舒体" pitchFamily="2" charset="-122"/>
              </a:rPr>
              <a:t> </a:t>
            </a:r>
            <a:r>
              <a:rPr lang="zh-CN" altLang="en-US" sz="2000" b="1">
                <a:solidFill>
                  <a:schemeClr val="bg2"/>
                </a:solidFill>
                <a:latin typeface="方正舒体" pitchFamily="2" charset="-122"/>
                <a:ea typeface="方正舒体" pitchFamily="2" charset="-122"/>
              </a:rPr>
              <a:t>信息网络与协议</a:t>
            </a:r>
          </a:p>
        </p:txBody>
      </p:sp>
      <p:sp>
        <p:nvSpPr>
          <p:cNvPr id="24584" name="Line 8"/>
          <p:cNvSpPr>
            <a:spLocks noChangeShapeType="1"/>
          </p:cNvSpPr>
          <p:nvPr userDrawn="1"/>
        </p:nvSpPr>
        <p:spPr bwMode="auto">
          <a:xfrm>
            <a:off x="468313" y="1484313"/>
            <a:ext cx="8280400" cy="0"/>
          </a:xfrm>
          <a:prstGeom prst="line">
            <a:avLst/>
          </a:prstGeom>
          <a:noFill/>
          <a:ln w="9525">
            <a:solidFill>
              <a:schemeClr val="tx1"/>
            </a:solidFill>
            <a:round/>
            <a:headEnd/>
            <a:tailEnd/>
          </a:ln>
          <a:effectLst/>
        </p:spPr>
        <p:txBody>
          <a:bodyPr anchor="ctr"/>
          <a:lstStyle/>
          <a:p>
            <a:pPr algn="ctr">
              <a:defRPr/>
            </a:pPr>
            <a:endParaRPr lang="zh-CN" altLang="en-US" b="1">
              <a:latin typeface="Arial" pitchFamily="34" charset="0"/>
            </a:endParaRPr>
          </a:p>
        </p:txBody>
      </p:sp>
    </p:spTree>
  </p:cSld>
  <p:clrMap bg1="lt1" tx1="dk1" bg2="lt2" tx2="dk2" accent1="accent1" accent2="accent2" accent3="accent3" accent4="accent4" accent5="accent5" accent6="accent6" hlink="hlink" folHlink="folHlink"/>
  <p:sldLayoutIdLst>
    <p:sldLayoutId id="2147484909" r:id="rId1"/>
    <p:sldLayoutId id="2147484910" r:id="rId2"/>
    <p:sldLayoutId id="2147484911" r:id="rId3"/>
    <p:sldLayoutId id="2147484912" r:id="rId4"/>
    <p:sldLayoutId id="2147484913" r:id="rId5"/>
    <p:sldLayoutId id="2147484914" r:id="rId6"/>
    <p:sldLayoutId id="2147484915" r:id="rId7"/>
    <p:sldLayoutId id="2147484916" r:id="rId8"/>
    <p:sldLayoutId id="2147484917" r:id="rId9"/>
    <p:sldLayoutId id="2147484918" r:id="rId10"/>
    <p:sldLayoutId id="2147484919" r:id="rId11"/>
  </p:sldLayoutIdLst>
  <p:timing>
    <p:tnLst>
      <p:par>
        <p:cTn id="1" dur="indefinite" restart="never" nodeType="tmRoot"/>
      </p:par>
    </p:tnLst>
  </p:timing>
  <p:hf hdr="0" ftr="0"/>
  <p:txStyles>
    <p:titleStyle>
      <a:lvl1pPr algn="l" rtl="0" eaLnBrk="0" fontAlgn="base" hangingPunct="0">
        <a:spcBef>
          <a:spcPct val="0"/>
        </a:spcBef>
        <a:spcAft>
          <a:spcPct val="0"/>
        </a:spcAft>
        <a:defRPr sz="4400" b="1">
          <a:solidFill>
            <a:schemeClr val="tx1"/>
          </a:solidFill>
          <a:latin typeface="+mj-lt"/>
          <a:ea typeface="+mj-ea"/>
          <a:cs typeface="+mj-cs"/>
        </a:defRPr>
      </a:lvl1pPr>
      <a:lvl2pPr algn="l" rtl="0" eaLnBrk="0" fontAlgn="base" hangingPunct="0">
        <a:spcBef>
          <a:spcPct val="0"/>
        </a:spcBef>
        <a:spcAft>
          <a:spcPct val="0"/>
        </a:spcAft>
        <a:defRPr sz="4400" b="1">
          <a:solidFill>
            <a:schemeClr val="tx1"/>
          </a:solidFill>
          <a:latin typeface="Calibri" pitchFamily="34" charset="0"/>
          <a:ea typeface="宋体" pitchFamily="2" charset="-122"/>
        </a:defRPr>
      </a:lvl2pPr>
      <a:lvl3pPr algn="l" rtl="0" eaLnBrk="0" fontAlgn="base" hangingPunct="0">
        <a:spcBef>
          <a:spcPct val="0"/>
        </a:spcBef>
        <a:spcAft>
          <a:spcPct val="0"/>
        </a:spcAft>
        <a:defRPr sz="4400" b="1">
          <a:solidFill>
            <a:schemeClr val="tx1"/>
          </a:solidFill>
          <a:latin typeface="Calibri" pitchFamily="34" charset="0"/>
          <a:ea typeface="宋体" pitchFamily="2" charset="-122"/>
        </a:defRPr>
      </a:lvl3pPr>
      <a:lvl4pPr algn="l" rtl="0" eaLnBrk="0" fontAlgn="base" hangingPunct="0">
        <a:spcBef>
          <a:spcPct val="0"/>
        </a:spcBef>
        <a:spcAft>
          <a:spcPct val="0"/>
        </a:spcAft>
        <a:defRPr sz="4400" b="1">
          <a:solidFill>
            <a:schemeClr val="tx1"/>
          </a:solidFill>
          <a:latin typeface="Calibri" pitchFamily="34" charset="0"/>
          <a:ea typeface="宋体" pitchFamily="2" charset="-122"/>
        </a:defRPr>
      </a:lvl4pPr>
      <a:lvl5pPr algn="l" rtl="0" eaLnBrk="0" fontAlgn="base" hangingPunct="0">
        <a:spcBef>
          <a:spcPct val="0"/>
        </a:spcBef>
        <a:spcAft>
          <a:spcPct val="0"/>
        </a:spcAft>
        <a:defRPr sz="4400" b="1">
          <a:solidFill>
            <a:schemeClr val="tx1"/>
          </a:solidFill>
          <a:latin typeface="Calibri" pitchFamily="34" charset="0"/>
          <a:ea typeface="宋体" pitchFamily="2" charset="-122"/>
        </a:defRPr>
      </a:lvl5pPr>
      <a:lvl6pPr marL="457200" algn="l" rtl="0" fontAlgn="base">
        <a:spcBef>
          <a:spcPct val="0"/>
        </a:spcBef>
        <a:spcAft>
          <a:spcPct val="0"/>
        </a:spcAft>
        <a:defRPr sz="4400" b="1">
          <a:solidFill>
            <a:schemeClr val="tx1"/>
          </a:solidFill>
          <a:latin typeface="Calibri" pitchFamily="34" charset="0"/>
          <a:ea typeface="宋体" pitchFamily="2" charset="-122"/>
        </a:defRPr>
      </a:lvl6pPr>
      <a:lvl7pPr marL="914400" algn="l" rtl="0" fontAlgn="base">
        <a:spcBef>
          <a:spcPct val="0"/>
        </a:spcBef>
        <a:spcAft>
          <a:spcPct val="0"/>
        </a:spcAft>
        <a:defRPr sz="4400" b="1">
          <a:solidFill>
            <a:schemeClr val="tx1"/>
          </a:solidFill>
          <a:latin typeface="Calibri" pitchFamily="34" charset="0"/>
          <a:ea typeface="宋体" pitchFamily="2" charset="-122"/>
        </a:defRPr>
      </a:lvl7pPr>
      <a:lvl8pPr marL="1371600" algn="l" rtl="0" fontAlgn="base">
        <a:spcBef>
          <a:spcPct val="0"/>
        </a:spcBef>
        <a:spcAft>
          <a:spcPct val="0"/>
        </a:spcAft>
        <a:defRPr sz="4400" b="1">
          <a:solidFill>
            <a:schemeClr val="tx1"/>
          </a:solidFill>
          <a:latin typeface="Calibri" pitchFamily="34" charset="0"/>
          <a:ea typeface="宋体" pitchFamily="2" charset="-122"/>
        </a:defRPr>
      </a:lvl8pPr>
      <a:lvl9pPr marL="1828800" algn="l" rtl="0" fontAlgn="base">
        <a:spcBef>
          <a:spcPct val="0"/>
        </a:spcBef>
        <a:spcAft>
          <a:spcPct val="0"/>
        </a:spcAft>
        <a:defRPr sz="4400" b="1">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b="1">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b="1">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b="1">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b="1">
          <a:solidFill>
            <a:schemeClr val="tx1"/>
          </a:solidFill>
          <a:latin typeface="+mn-lt"/>
          <a:ea typeface="+mn-ea"/>
        </a:defRPr>
      </a:lvl5pPr>
      <a:lvl6pPr marL="2514600" indent="-228600" algn="l" rtl="0" fontAlgn="base">
        <a:spcBef>
          <a:spcPct val="20000"/>
        </a:spcBef>
        <a:spcAft>
          <a:spcPct val="0"/>
        </a:spcAft>
        <a:buFont typeface="Arial" charset="0"/>
        <a:buChar char="»"/>
        <a:defRPr sz="2000" b="1">
          <a:solidFill>
            <a:schemeClr val="tx1"/>
          </a:solidFill>
          <a:latin typeface="+mn-lt"/>
          <a:ea typeface="+mn-ea"/>
        </a:defRPr>
      </a:lvl6pPr>
      <a:lvl7pPr marL="2971800" indent="-228600" algn="l" rtl="0" fontAlgn="base">
        <a:spcBef>
          <a:spcPct val="20000"/>
        </a:spcBef>
        <a:spcAft>
          <a:spcPct val="0"/>
        </a:spcAft>
        <a:buFont typeface="Arial" charset="0"/>
        <a:buChar char="»"/>
        <a:defRPr sz="2000" b="1">
          <a:solidFill>
            <a:schemeClr val="tx1"/>
          </a:solidFill>
          <a:latin typeface="+mn-lt"/>
          <a:ea typeface="+mn-ea"/>
        </a:defRPr>
      </a:lvl7pPr>
      <a:lvl8pPr marL="3429000" indent="-228600" algn="l" rtl="0" fontAlgn="base">
        <a:spcBef>
          <a:spcPct val="20000"/>
        </a:spcBef>
        <a:spcAft>
          <a:spcPct val="0"/>
        </a:spcAft>
        <a:buFont typeface="Arial" charset="0"/>
        <a:buChar char="»"/>
        <a:defRPr sz="2000" b="1">
          <a:solidFill>
            <a:schemeClr val="tx1"/>
          </a:solidFill>
          <a:latin typeface="+mn-lt"/>
          <a:ea typeface="+mn-ea"/>
        </a:defRPr>
      </a:lvl8pPr>
      <a:lvl9pPr marL="3886200" indent="-228600" algn="l" rtl="0" fontAlgn="base">
        <a:spcBef>
          <a:spcPct val="20000"/>
        </a:spcBef>
        <a:spcAft>
          <a:spcPct val="0"/>
        </a:spcAft>
        <a:buFont typeface="Arial" charset="0"/>
        <a:buChar char="»"/>
        <a:defRPr sz="20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34.xml"/><Relationship Id="rId1" Type="http://schemas.openxmlformats.org/officeDocument/2006/relationships/vmlDrawing" Target="../drawings/vmlDrawing20.vml"/><Relationship Id="rId6" Type="http://schemas.openxmlformats.org/officeDocument/2006/relationships/image" Target="../media/image63.wmf"/><Relationship Id="rId5" Type="http://schemas.openxmlformats.org/officeDocument/2006/relationships/oleObject" Target="../embeddings/oleObject21.bin"/><Relationship Id="rId10" Type="http://schemas.openxmlformats.org/officeDocument/2006/relationships/image" Target="../media/image64.wmf"/><Relationship Id="rId4" Type="http://schemas.openxmlformats.org/officeDocument/2006/relationships/image" Target="../media/image62.wmf"/><Relationship Id="rId9" Type="http://schemas.openxmlformats.org/officeDocument/2006/relationships/oleObject" Target="../embeddings/oleObject24.bin"/></Relationships>
</file>

<file path=ppt/slides/_rels/slide10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oleObject" Target="../embeddings/oleObject25.bin"/><Relationship Id="rId7"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27.bin"/><Relationship Id="rId5" Type="http://schemas.openxmlformats.org/officeDocument/2006/relationships/oleObject" Target="../embeddings/oleObject26.bin"/><Relationship Id="rId10" Type="http://schemas.openxmlformats.org/officeDocument/2006/relationships/image" Target="../media/image62.wmf"/><Relationship Id="rId4" Type="http://schemas.openxmlformats.org/officeDocument/2006/relationships/image" Target="../media/image63.wmf"/><Relationship Id="rId9" Type="http://schemas.openxmlformats.org/officeDocument/2006/relationships/oleObject" Target="../embeddings/oleObject29.bin"/></Relationships>
</file>

<file path=ppt/slides/_rels/slide106.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oleObject" Target="../embeddings/oleObject30.bin"/><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32.bin"/><Relationship Id="rId5" Type="http://schemas.openxmlformats.org/officeDocument/2006/relationships/oleObject" Target="../embeddings/oleObject31.bin"/><Relationship Id="rId10" Type="http://schemas.openxmlformats.org/officeDocument/2006/relationships/image" Target="../media/image62.wmf"/><Relationship Id="rId4" Type="http://schemas.openxmlformats.org/officeDocument/2006/relationships/image" Target="../media/image63.wmf"/><Relationship Id="rId9" Type="http://schemas.openxmlformats.org/officeDocument/2006/relationships/oleObject" Target="../embeddings/oleObject34.bin"/></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http://ipv6.he.net/statistics/" TargetMode="External"/><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5.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41.xml"/></Relationships>
</file>

<file path=ppt/slides/_rels/slide116.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png"/><Relationship Id="rId1" Type="http://schemas.openxmlformats.org/officeDocument/2006/relationships/slideLayout" Target="../slideLayouts/slideLayout4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7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4.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wmf"/><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23.png"/><Relationship Id="rId4" Type="http://schemas.openxmlformats.org/officeDocument/2006/relationships/image" Target="../media/image20.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4.e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5.emf"/><Relationship Id="rId4" Type="http://schemas.openxmlformats.org/officeDocument/2006/relationships/oleObject" Target="../embeddings/oleObject4.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7.png"/><Relationship Id="rId4" Type="http://schemas.openxmlformats.org/officeDocument/2006/relationships/oleObject" Target="../embeddings/oleObject5.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image" Target="../media/image27.png"/><Relationship Id="rId4" Type="http://schemas.openxmlformats.org/officeDocument/2006/relationships/oleObject" Target="../embeddings/oleObject6.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8.png"/><Relationship Id="rId4" Type="http://schemas.openxmlformats.org/officeDocument/2006/relationships/oleObject" Target="../embeddings/oleObject7.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9.xml"/><Relationship Id="rId1" Type="http://schemas.openxmlformats.org/officeDocument/2006/relationships/vmlDrawing" Target="../drawings/vmlDrawing8.vml"/><Relationship Id="rId4" Type="http://schemas.openxmlformats.org/officeDocument/2006/relationships/image" Target="../media/image29.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9.xml"/><Relationship Id="rId1" Type="http://schemas.openxmlformats.org/officeDocument/2006/relationships/vmlDrawing" Target="../drawings/vmlDrawing9.v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vmlDrawing" Target="../drawings/vmlDrawing11.vml"/><Relationship Id="rId5" Type="http://schemas.openxmlformats.org/officeDocument/2006/relationships/image" Target="../media/image31.png"/><Relationship Id="rId4" Type="http://schemas.openxmlformats.org/officeDocument/2006/relationships/oleObject" Target="../embeddings/oleObject11.bin"/></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notesSlide" Target="../notesSlides/notesSlide36.xml"/><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19.png"/><Relationship Id="rId5" Type="http://schemas.openxmlformats.org/officeDocument/2006/relationships/image" Target="../media/image15.png"/><Relationship Id="rId4" Type="http://schemas.openxmlformats.org/officeDocument/2006/relationships/image" Target="../media/image34.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35.emf"/><Relationship Id="rId4" Type="http://schemas.openxmlformats.org/officeDocument/2006/relationships/oleObject" Target="../embeddings/oleObject13.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36.emf"/><Relationship Id="rId4" Type="http://schemas.openxmlformats.org/officeDocument/2006/relationships/oleObject" Target="../embeddings/oleObject14.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37.emf"/><Relationship Id="rId4" Type="http://schemas.openxmlformats.org/officeDocument/2006/relationships/oleObject" Target="../embeddings/oleObject15.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38.wmf"/><Relationship Id="rId4" Type="http://schemas.openxmlformats.org/officeDocument/2006/relationships/oleObject" Target="../embeddings/oleObject16.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40.emf"/><Relationship Id="rId4" Type="http://schemas.openxmlformats.org/officeDocument/2006/relationships/oleObject" Target="../embeddings/oleObject17.bin"/></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51.xml"/><Relationship Id="rId1" Type="http://schemas.openxmlformats.org/officeDocument/2006/relationships/slideLayout" Target="../slideLayouts/slideLayout6.xml"/><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8.wmf"/></Relationships>
</file>

<file path=ppt/slides/_rels/slide72.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52.xml"/><Relationship Id="rId1" Type="http://schemas.openxmlformats.org/officeDocument/2006/relationships/slideLayout" Target="../slideLayouts/slideLayout6.xml"/><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8.wmf"/></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47.wmf"/></Relationships>
</file>

<file path=ppt/slides/_rels/slide75.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7.wmf"/></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50.wmf"/></Relationships>
</file>

<file path=ppt/slides/_rels/slide78.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50.wmf"/></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53.png"/><Relationship Id="rId5" Type="http://schemas.openxmlformats.org/officeDocument/2006/relationships/image" Target="../media/image54.emf"/><Relationship Id="rId4" Type="http://schemas.openxmlformats.org/officeDocument/2006/relationships/oleObject" Target="../embeddings/oleObject18.bin"/></Relationships>
</file>

<file path=ppt/slides/_rels/slide8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57.emf"/></Relationships>
</file>

<file path=ppt/slides/_rels/slide94.x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8.wmf"/><Relationship Id="rId1" Type="http://schemas.openxmlformats.org/officeDocument/2006/relationships/slideLayout" Target="../slideLayouts/slideLayout2.xml"/><Relationship Id="rId4" Type="http://schemas.openxmlformats.org/officeDocument/2006/relationships/image" Target="../media/image6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p:txBody>
          <a:bodyPr/>
          <a:lstStyle/>
          <a:p>
            <a:pPr eaLnBrk="1" hangingPunct="1"/>
            <a:r>
              <a:rPr lang="en-US" altLang="zh-CN" smtClean="0"/>
              <a:t>Chapter 6 Internet Protocol</a:t>
            </a:r>
            <a:endParaRPr lang="zh-CN" altLang="en-US" smtClean="0"/>
          </a:p>
        </p:txBody>
      </p:sp>
      <p:sp>
        <p:nvSpPr>
          <p:cNvPr id="29699" name="Text Box 6"/>
          <p:cNvSpPr txBox="1">
            <a:spLocks noChangeArrowheads="1"/>
          </p:cNvSpPr>
          <p:nvPr/>
        </p:nvSpPr>
        <p:spPr bwMode="auto">
          <a:xfrm>
            <a:off x="1116013" y="3357563"/>
            <a:ext cx="5400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i="1"/>
              <a:t>IP over Everything, Everything over IP</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E3F3E1BA-AE59-489D-9146-18B40529F36D}" type="slidenum">
              <a:rPr lang="en-US" altLang="zh-CN"/>
              <a:pPr eaLnBrk="1" hangingPunct="1"/>
              <a:t>10</a:t>
            </a:fld>
            <a:endParaRPr lang="en-US" altLang="zh-CN"/>
          </a:p>
        </p:txBody>
      </p:sp>
      <p:sp>
        <p:nvSpPr>
          <p:cNvPr id="38915" name="Rectangle 2"/>
          <p:cNvSpPr>
            <a:spLocks noGrp="1" noChangeArrowheads="1"/>
          </p:cNvSpPr>
          <p:nvPr>
            <p:ph type="title"/>
          </p:nvPr>
        </p:nvSpPr>
        <p:spPr>
          <a:xfrm>
            <a:off x="1116013" y="188913"/>
            <a:ext cx="8027987" cy="1462087"/>
          </a:xfrm>
        </p:spPr>
        <p:txBody>
          <a:bodyPr/>
          <a:lstStyle/>
          <a:p>
            <a:pPr eaLnBrk="1" hangingPunct="1"/>
            <a:r>
              <a:rPr lang="en-US" altLang="zh-CN" smtClean="0"/>
              <a:t>Chapter 6 Internet Protocol</a:t>
            </a:r>
          </a:p>
        </p:txBody>
      </p:sp>
      <p:sp>
        <p:nvSpPr>
          <p:cNvPr id="38916" name="Rectangle 5"/>
          <p:cNvSpPr>
            <a:spLocks noGrp="1" noChangeArrowheads="1"/>
          </p:cNvSpPr>
          <p:nvPr>
            <p:ph type="body" idx="1"/>
          </p:nvPr>
        </p:nvSpPr>
        <p:spPr>
          <a:xfrm>
            <a:off x="1182688" y="2017713"/>
            <a:ext cx="7772400" cy="4535487"/>
          </a:xfrm>
        </p:spPr>
        <p:txBody>
          <a:bodyPr/>
          <a:lstStyle/>
          <a:p>
            <a:pPr eaLnBrk="1" hangingPunct="1">
              <a:lnSpc>
                <a:spcPct val="90000"/>
              </a:lnSpc>
            </a:pPr>
            <a:r>
              <a:rPr lang="en-US" altLang="zh-CN" smtClean="0"/>
              <a:t>6.1 IP</a:t>
            </a:r>
            <a:r>
              <a:rPr lang="zh-CN" altLang="en-US" smtClean="0"/>
              <a:t>地址</a:t>
            </a:r>
          </a:p>
          <a:p>
            <a:pPr eaLnBrk="1" hangingPunct="1">
              <a:lnSpc>
                <a:spcPct val="90000"/>
              </a:lnSpc>
            </a:pPr>
            <a:r>
              <a:rPr lang="en-US" altLang="zh-CN" smtClean="0"/>
              <a:t>6.2 </a:t>
            </a:r>
            <a:r>
              <a:rPr lang="zh-CN" altLang="en-US" smtClean="0"/>
              <a:t>地址解析协议</a:t>
            </a:r>
          </a:p>
          <a:p>
            <a:pPr eaLnBrk="1" hangingPunct="1">
              <a:lnSpc>
                <a:spcPct val="90000"/>
              </a:lnSpc>
            </a:pPr>
            <a:r>
              <a:rPr lang="en-US" altLang="zh-CN" smtClean="0"/>
              <a:t>6.3 IP</a:t>
            </a:r>
            <a:r>
              <a:rPr lang="zh-CN" altLang="en-US" smtClean="0"/>
              <a:t>协议</a:t>
            </a:r>
          </a:p>
          <a:p>
            <a:pPr eaLnBrk="1" hangingPunct="1">
              <a:lnSpc>
                <a:spcPct val="90000"/>
              </a:lnSpc>
            </a:pPr>
            <a:r>
              <a:rPr lang="en-US" altLang="zh-CN" smtClean="0"/>
              <a:t>6.4 IP</a:t>
            </a:r>
            <a:r>
              <a:rPr lang="zh-CN" altLang="en-US" smtClean="0"/>
              <a:t>路由和转发</a:t>
            </a:r>
          </a:p>
          <a:p>
            <a:pPr eaLnBrk="1" hangingPunct="1">
              <a:lnSpc>
                <a:spcPct val="90000"/>
              </a:lnSpc>
            </a:pPr>
            <a:r>
              <a:rPr lang="en-US" altLang="zh-CN" smtClean="0"/>
              <a:t>6.5 ICMP</a:t>
            </a:r>
            <a:r>
              <a:rPr lang="zh-CN" altLang="en-US" smtClean="0"/>
              <a:t>协议</a:t>
            </a:r>
          </a:p>
          <a:p>
            <a:pPr eaLnBrk="1" hangingPunct="1">
              <a:lnSpc>
                <a:spcPct val="90000"/>
              </a:lnSpc>
            </a:pPr>
            <a:r>
              <a:rPr lang="en-US" altLang="zh-CN" smtClean="0"/>
              <a:t>6.6 IP</a:t>
            </a:r>
            <a:r>
              <a:rPr lang="zh-CN" altLang="en-US" smtClean="0"/>
              <a:t>组播</a:t>
            </a:r>
          </a:p>
          <a:p>
            <a:pPr eaLnBrk="1" hangingPunct="1">
              <a:lnSpc>
                <a:spcPct val="90000"/>
              </a:lnSpc>
            </a:pPr>
            <a:r>
              <a:rPr lang="en-US" altLang="zh-CN" smtClean="0"/>
              <a:t>6.7 IPv4</a:t>
            </a:r>
            <a:r>
              <a:rPr lang="zh-CN" altLang="en-US" smtClean="0"/>
              <a:t>的可扩展性</a:t>
            </a:r>
          </a:p>
          <a:p>
            <a:pPr eaLnBrk="1" hangingPunct="1">
              <a:lnSpc>
                <a:spcPct val="90000"/>
              </a:lnSpc>
            </a:pPr>
            <a:r>
              <a:rPr lang="en-US" altLang="zh-CN" smtClean="0"/>
              <a:t>6.8 IPv6</a:t>
            </a:r>
            <a:r>
              <a:rPr lang="zh-CN" altLang="en-US" smtClean="0"/>
              <a:t>协议</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zh-CN" altLang="en-US" smtClean="0"/>
              <a:t>网络地址转换</a:t>
            </a:r>
            <a:r>
              <a:rPr lang="en-US" altLang="zh-CN" smtClean="0"/>
              <a:t>—</a:t>
            </a:r>
            <a:r>
              <a:rPr lang="zh-CN" altLang="en-US" smtClean="0"/>
              <a:t>私有</a:t>
            </a:r>
            <a:r>
              <a:rPr lang="en-US" altLang="zh-CN" smtClean="0"/>
              <a:t>IP</a:t>
            </a:r>
            <a:r>
              <a:rPr lang="zh-CN" altLang="en-US" smtClean="0"/>
              <a:t>地址</a:t>
            </a:r>
          </a:p>
        </p:txBody>
      </p:sp>
      <p:sp>
        <p:nvSpPr>
          <p:cNvPr id="110595" name="Rectangle 3"/>
          <p:cNvSpPr>
            <a:spLocks noGrp="1" noChangeArrowheads="1"/>
          </p:cNvSpPr>
          <p:nvPr>
            <p:ph type="body" idx="1"/>
          </p:nvPr>
        </p:nvSpPr>
        <p:spPr/>
        <p:txBody>
          <a:bodyPr/>
          <a:lstStyle/>
          <a:p>
            <a:r>
              <a:rPr lang="en-US" altLang="zh-CN" smtClean="0"/>
              <a:t>10.0.0.0 - 10.255.255.255</a:t>
            </a:r>
          </a:p>
          <a:p>
            <a:pPr lvl="1">
              <a:buFont typeface="Wingdings" panose="05000000000000000000" pitchFamily="2" charset="2"/>
              <a:buNone/>
            </a:pPr>
            <a:r>
              <a:rPr lang="en-US" altLang="zh-CN" smtClean="0"/>
              <a:t>	A single Class A network </a:t>
            </a:r>
          </a:p>
          <a:p>
            <a:r>
              <a:rPr lang="en-US" altLang="zh-CN" smtClean="0"/>
              <a:t>172.16 .0.0- 172.31 .255.255  </a:t>
            </a:r>
          </a:p>
          <a:p>
            <a:pPr lvl="1">
              <a:buFont typeface="Wingdings" panose="05000000000000000000" pitchFamily="2" charset="2"/>
              <a:buNone/>
            </a:pPr>
            <a:r>
              <a:rPr lang="en-US" altLang="zh-CN" smtClean="0"/>
              <a:t>	16 contiguous Class B networks </a:t>
            </a:r>
          </a:p>
          <a:p>
            <a:r>
              <a:rPr lang="en-US" altLang="zh-CN" smtClean="0"/>
              <a:t>192.168.0.0 - 192.168.255 .255 </a:t>
            </a:r>
          </a:p>
          <a:p>
            <a:pPr lvl="1">
              <a:buFont typeface="Wingdings" panose="05000000000000000000" pitchFamily="2" charset="2"/>
              <a:buNone/>
            </a:pPr>
            <a:r>
              <a:rPr lang="en-US" altLang="zh-CN" smtClean="0"/>
              <a:t>	256 contiguous Class C networks</a:t>
            </a:r>
            <a:endParaRPr lang="zh-CN" altLang="en-US"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zh-CN" altLang="en-US" smtClean="0"/>
              <a:t>网络地址转换</a:t>
            </a:r>
            <a:r>
              <a:rPr lang="en-US" altLang="zh-CN" smtClean="0"/>
              <a:t>—</a:t>
            </a:r>
            <a:r>
              <a:rPr lang="zh-CN" altLang="en-US" smtClean="0"/>
              <a:t>原理</a:t>
            </a:r>
          </a:p>
        </p:txBody>
      </p:sp>
      <p:sp>
        <p:nvSpPr>
          <p:cNvPr id="111619" name="Rectangle 51"/>
          <p:cNvSpPr>
            <a:spLocks noGrp="1"/>
          </p:cNvSpPr>
          <p:nvPr>
            <p:ph type="body" idx="1"/>
          </p:nvPr>
        </p:nvSpPr>
        <p:spPr>
          <a:xfrm>
            <a:off x="457200" y="2060575"/>
            <a:ext cx="8229600" cy="460375"/>
          </a:xfrm>
          <a:noFill/>
        </p:spPr>
        <p:txBody>
          <a:bodyPr/>
          <a:lstStyle/>
          <a:p>
            <a:pPr eaLnBrk="1" hangingPunct="1">
              <a:lnSpc>
                <a:spcPct val="80000"/>
              </a:lnSpc>
              <a:spcBef>
                <a:spcPct val="50000"/>
              </a:spcBef>
              <a:buFontTx/>
              <a:buNone/>
            </a:pPr>
            <a:r>
              <a:rPr lang="zh-CN" altLang="en-US" sz="2800" smtClean="0">
                <a:solidFill>
                  <a:srgbClr val="0C0500"/>
                </a:solidFill>
                <a:latin typeface="Arial" panose="020B0604020202020204" pitchFamily="34" charset="0"/>
              </a:rPr>
              <a:t>最简单的</a:t>
            </a:r>
            <a:r>
              <a:rPr lang="en-US" altLang="zh-CN" sz="2800" smtClean="0">
                <a:solidFill>
                  <a:srgbClr val="0C0500"/>
                </a:solidFill>
                <a:latin typeface="Arial" panose="020B0604020202020204" pitchFamily="34" charset="0"/>
              </a:rPr>
              <a:t>NAT</a:t>
            </a:r>
            <a:r>
              <a:rPr lang="zh-CN" altLang="en-US" sz="2800" smtClean="0">
                <a:solidFill>
                  <a:srgbClr val="0C0500"/>
                </a:solidFill>
                <a:latin typeface="Arial" panose="020B0604020202020204" pitchFamily="34" charset="0"/>
              </a:rPr>
              <a:t>：只使用</a:t>
            </a:r>
            <a:r>
              <a:rPr lang="en-US" altLang="zh-CN" sz="2800" smtClean="0">
                <a:solidFill>
                  <a:srgbClr val="0C0500"/>
                </a:solidFill>
                <a:latin typeface="Arial" panose="020B0604020202020204" pitchFamily="34" charset="0"/>
              </a:rPr>
              <a:t>IP</a:t>
            </a:r>
            <a:r>
              <a:rPr lang="zh-CN" altLang="en-US" sz="2800" smtClean="0">
                <a:solidFill>
                  <a:srgbClr val="0C0500"/>
                </a:solidFill>
                <a:latin typeface="Arial" panose="020B0604020202020204" pitchFamily="34" charset="0"/>
              </a:rPr>
              <a:t>地址信息</a:t>
            </a:r>
          </a:p>
        </p:txBody>
      </p:sp>
      <p:grpSp>
        <p:nvGrpSpPr>
          <p:cNvPr id="2" name="Group 9"/>
          <p:cNvGrpSpPr>
            <a:grpSpLocks/>
          </p:cNvGrpSpPr>
          <p:nvPr/>
        </p:nvGrpSpPr>
        <p:grpSpPr bwMode="auto">
          <a:xfrm>
            <a:off x="4211638" y="2708275"/>
            <a:ext cx="2736850" cy="336550"/>
            <a:chOff x="3107" y="1570"/>
            <a:chExt cx="1724" cy="212"/>
          </a:xfrm>
        </p:grpSpPr>
        <p:sp>
          <p:nvSpPr>
            <p:cNvPr id="111665" name="Line 10"/>
            <p:cNvSpPr>
              <a:spLocks noChangeShapeType="1"/>
            </p:cNvSpPr>
            <p:nvPr/>
          </p:nvSpPr>
          <p:spPr bwMode="auto">
            <a:xfrm>
              <a:off x="3198" y="1751"/>
              <a:ext cx="1406" cy="0"/>
            </a:xfrm>
            <a:prstGeom prst="line">
              <a:avLst/>
            </a:prstGeom>
            <a:noFill/>
            <a:ln w="9525">
              <a:solidFill>
                <a:srgbClr val="007A77"/>
              </a:solidFill>
              <a:round/>
              <a:headEnd type="triangle" w="med" len="me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111666" name="Text Box 11"/>
            <p:cNvSpPr txBox="1">
              <a:spLocks noChangeArrowheads="1"/>
            </p:cNvSpPr>
            <p:nvPr/>
          </p:nvSpPr>
          <p:spPr bwMode="auto">
            <a:xfrm>
              <a:off x="3107" y="1570"/>
              <a:ext cx="17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1600" b="1">
                  <a:solidFill>
                    <a:srgbClr val="000000"/>
                  </a:solidFill>
                  <a:latin typeface="Arial" panose="020B0604020202020204" pitchFamily="34" charset="0"/>
                </a:rPr>
                <a:t>源</a:t>
              </a:r>
              <a:r>
                <a:rPr lang="en-US" altLang="zh-CN" sz="1600" b="1">
                  <a:solidFill>
                    <a:srgbClr val="000000"/>
                  </a:solidFill>
                  <a:latin typeface="Arial" panose="020B0604020202020204" pitchFamily="34" charset="0"/>
                </a:rPr>
                <a:t>IP</a:t>
              </a:r>
              <a:r>
                <a:rPr lang="zh-CN" altLang="en-US" sz="1600" b="1">
                  <a:solidFill>
                    <a:srgbClr val="000000"/>
                  </a:solidFill>
                  <a:latin typeface="Arial" panose="020B0604020202020204" pitchFamily="34" charset="0"/>
                </a:rPr>
                <a:t>地址：</a:t>
              </a:r>
              <a:r>
                <a:rPr lang="en-US" altLang="zh-CN" sz="1600" b="1">
                  <a:solidFill>
                    <a:srgbClr val="000000"/>
                  </a:solidFill>
                  <a:latin typeface="Arial" panose="020B0604020202020204" pitchFamily="34" charset="0"/>
                </a:rPr>
                <a:t>10.0.0.1</a:t>
              </a:r>
            </a:p>
          </p:txBody>
        </p:sp>
      </p:grpSp>
      <p:grpSp>
        <p:nvGrpSpPr>
          <p:cNvPr id="3" name="Group 12"/>
          <p:cNvGrpSpPr>
            <a:grpSpLocks/>
          </p:cNvGrpSpPr>
          <p:nvPr/>
        </p:nvGrpSpPr>
        <p:grpSpPr bwMode="auto">
          <a:xfrm>
            <a:off x="4211638" y="3498850"/>
            <a:ext cx="2736850" cy="336550"/>
            <a:chOff x="3107" y="2068"/>
            <a:chExt cx="1724" cy="212"/>
          </a:xfrm>
        </p:grpSpPr>
        <p:sp>
          <p:nvSpPr>
            <p:cNvPr id="111663" name="Line 13"/>
            <p:cNvSpPr>
              <a:spLocks noChangeShapeType="1"/>
            </p:cNvSpPr>
            <p:nvPr/>
          </p:nvSpPr>
          <p:spPr bwMode="auto">
            <a:xfrm flipH="1">
              <a:off x="3198" y="2068"/>
              <a:ext cx="1361" cy="0"/>
            </a:xfrm>
            <a:prstGeom prst="line">
              <a:avLst/>
            </a:prstGeom>
            <a:noFill/>
            <a:ln w="9525">
              <a:solidFill>
                <a:srgbClr val="007A77"/>
              </a:solidFill>
              <a:round/>
              <a:headEnd type="triangle" w="med" len="me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111664" name="Text Box 14"/>
            <p:cNvSpPr txBox="1">
              <a:spLocks noChangeArrowheads="1"/>
            </p:cNvSpPr>
            <p:nvPr/>
          </p:nvSpPr>
          <p:spPr bwMode="auto">
            <a:xfrm>
              <a:off x="3107" y="2068"/>
              <a:ext cx="17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1600" b="1">
                  <a:solidFill>
                    <a:srgbClr val="000000"/>
                  </a:solidFill>
                  <a:latin typeface="Arial" panose="020B0604020202020204" pitchFamily="34" charset="0"/>
                </a:rPr>
                <a:t>目的</a:t>
              </a:r>
              <a:r>
                <a:rPr lang="en-US" altLang="zh-CN" sz="1600" b="1">
                  <a:solidFill>
                    <a:srgbClr val="000000"/>
                  </a:solidFill>
                  <a:latin typeface="Arial" panose="020B0604020202020204" pitchFamily="34" charset="0"/>
                </a:rPr>
                <a:t>IP</a:t>
              </a:r>
              <a:r>
                <a:rPr lang="zh-CN" altLang="en-US" sz="1600" b="1">
                  <a:solidFill>
                    <a:srgbClr val="000000"/>
                  </a:solidFill>
                  <a:latin typeface="Arial" panose="020B0604020202020204" pitchFamily="34" charset="0"/>
                </a:rPr>
                <a:t>地址：</a:t>
              </a:r>
              <a:r>
                <a:rPr lang="en-US" altLang="zh-CN" sz="1600" b="1">
                  <a:solidFill>
                    <a:srgbClr val="000000"/>
                  </a:solidFill>
                  <a:latin typeface="Arial" panose="020B0604020202020204" pitchFamily="34" charset="0"/>
                </a:rPr>
                <a:t>10.0.0.1</a:t>
              </a:r>
            </a:p>
          </p:txBody>
        </p:sp>
      </p:grpSp>
      <p:grpSp>
        <p:nvGrpSpPr>
          <p:cNvPr id="4" name="Group 15"/>
          <p:cNvGrpSpPr>
            <a:grpSpLocks/>
          </p:cNvGrpSpPr>
          <p:nvPr/>
        </p:nvGrpSpPr>
        <p:grpSpPr bwMode="auto">
          <a:xfrm>
            <a:off x="898525" y="2708275"/>
            <a:ext cx="2736850" cy="336550"/>
            <a:chOff x="1020" y="1570"/>
            <a:chExt cx="1724" cy="212"/>
          </a:xfrm>
        </p:grpSpPr>
        <p:sp>
          <p:nvSpPr>
            <p:cNvPr id="111661" name="Line 16"/>
            <p:cNvSpPr>
              <a:spLocks noChangeShapeType="1"/>
            </p:cNvSpPr>
            <p:nvPr/>
          </p:nvSpPr>
          <p:spPr bwMode="auto">
            <a:xfrm flipH="1">
              <a:off x="1201" y="1751"/>
              <a:ext cx="1361" cy="0"/>
            </a:xfrm>
            <a:prstGeom prst="line">
              <a:avLst/>
            </a:prstGeom>
            <a:noFill/>
            <a:ln w="9525">
              <a:solidFill>
                <a:srgbClr val="007A77"/>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p>
          </p:txBody>
        </p:sp>
        <p:sp>
          <p:nvSpPr>
            <p:cNvPr id="111662" name="Text Box 17"/>
            <p:cNvSpPr txBox="1">
              <a:spLocks noChangeArrowheads="1"/>
            </p:cNvSpPr>
            <p:nvPr/>
          </p:nvSpPr>
          <p:spPr bwMode="auto">
            <a:xfrm>
              <a:off x="1020" y="1570"/>
              <a:ext cx="17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1600" b="1">
                  <a:solidFill>
                    <a:srgbClr val="000000"/>
                  </a:solidFill>
                  <a:latin typeface="Arial" panose="020B0604020202020204" pitchFamily="34" charset="0"/>
                </a:rPr>
                <a:t>源</a:t>
              </a:r>
              <a:r>
                <a:rPr lang="en-US" altLang="zh-CN" sz="1600" b="1">
                  <a:solidFill>
                    <a:srgbClr val="000000"/>
                  </a:solidFill>
                  <a:latin typeface="Arial" panose="020B0604020202020204" pitchFamily="34" charset="0"/>
                </a:rPr>
                <a:t>IP</a:t>
              </a:r>
              <a:r>
                <a:rPr lang="zh-CN" altLang="en-US" sz="1600" b="1">
                  <a:solidFill>
                    <a:srgbClr val="000000"/>
                  </a:solidFill>
                  <a:latin typeface="Arial" panose="020B0604020202020204" pitchFamily="34" charset="0"/>
                </a:rPr>
                <a:t>地址：</a:t>
              </a:r>
              <a:r>
                <a:rPr lang="en-US" altLang="zh-CN" sz="1600" b="1">
                  <a:solidFill>
                    <a:srgbClr val="000000"/>
                  </a:solidFill>
                  <a:latin typeface="Arial" panose="020B0604020202020204" pitchFamily="34" charset="0"/>
                </a:rPr>
                <a:t>202.38.75.11</a:t>
              </a:r>
            </a:p>
          </p:txBody>
        </p:sp>
      </p:grpSp>
      <p:grpSp>
        <p:nvGrpSpPr>
          <p:cNvPr id="5" name="Group 18"/>
          <p:cNvGrpSpPr>
            <a:grpSpLocks/>
          </p:cNvGrpSpPr>
          <p:nvPr/>
        </p:nvGrpSpPr>
        <p:grpSpPr bwMode="auto">
          <a:xfrm>
            <a:off x="1042988" y="3571875"/>
            <a:ext cx="2736850" cy="360363"/>
            <a:chOff x="1111" y="2114"/>
            <a:chExt cx="1724" cy="227"/>
          </a:xfrm>
        </p:grpSpPr>
        <p:sp>
          <p:nvSpPr>
            <p:cNvPr id="111659" name="Line 19"/>
            <p:cNvSpPr>
              <a:spLocks noChangeShapeType="1"/>
            </p:cNvSpPr>
            <p:nvPr/>
          </p:nvSpPr>
          <p:spPr bwMode="auto">
            <a:xfrm>
              <a:off x="1247" y="2114"/>
              <a:ext cx="1316" cy="0"/>
            </a:xfrm>
            <a:prstGeom prst="line">
              <a:avLst/>
            </a:prstGeom>
            <a:noFill/>
            <a:ln w="9525">
              <a:solidFill>
                <a:srgbClr val="007A77"/>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p>
          </p:txBody>
        </p:sp>
        <p:sp>
          <p:nvSpPr>
            <p:cNvPr id="111660" name="Text Box 20"/>
            <p:cNvSpPr txBox="1">
              <a:spLocks noChangeArrowheads="1"/>
            </p:cNvSpPr>
            <p:nvPr/>
          </p:nvSpPr>
          <p:spPr bwMode="auto">
            <a:xfrm>
              <a:off x="1111" y="2129"/>
              <a:ext cx="17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1600" b="1">
                  <a:solidFill>
                    <a:srgbClr val="000000"/>
                  </a:solidFill>
                  <a:latin typeface="Arial" panose="020B0604020202020204" pitchFamily="34" charset="0"/>
                </a:rPr>
                <a:t>目的</a:t>
              </a:r>
              <a:r>
                <a:rPr lang="en-US" altLang="zh-CN" sz="1600" b="1">
                  <a:solidFill>
                    <a:srgbClr val="000000"/>
                  </a:solidFill>
                  <a:latin typeface="Arial" panose="020B0604020202020204" pitchFamily="34" charset="0"/>
                </a:rPr>
                <a:t>IP</a:t>
              </a:r>
              <a:r>
                <a:rPr lang="zh-CN" altLang="en-US" sz="1600" b="1">
                  <a:solidFill>
                    <a:srgbClr val="000000"/>
                  </a:solidFill>
                  <a:latin typeface="Arial" panose="020B0604020202020204" pitchFamily="34" charset="0"/>
                </a:rPr>
                <a:t>地址：</a:t>
              </a:r>
              <a:r>
                <a:rPr lang="en-US" altLang="zh-CN" sz="1600" b="1">
                  <a:solidFill>
                    <a:srgbClr val="000000"/>
                  </a:solidFill>
                  <a:latin typeface="Arial" panose="020B0604020202020204" pitchFamily="34" charset="0"/>
                </a:rPr>
                <a:t>202.38.75.11</a:t>
              </a:r>
            </a:p>
          </p:txBody>
        </p:sp>
      </p:grpSp>
      <p:sp>
        <p:nvSpPr>
          <p:cNvPr id="353302" name="Line 22"/>
          <p:cNvSpPr>
            <a:spLocks noChangeShapeType="1"/>
          </p:cNvSpPr>
          <p:nvPr/>
        </p:nvSpPr>
        <p:spPr bwMode="auto">
          <a:xfrm>
            <a:off x="3851275" y="3427413"/>
            <a:ext cx="1079500" cy="863600"/>
          </a:xfrm>
          <a:prstGeom prst="line">
            <a:avLst/>
          </a:prstGeom>
          <a:noFill/>
          <a:ln w="9525">
            <a:solidFill>
              <a:srgbClr val="007A77"/>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p>
        </p:txBody>
      </p:sp>
      <p:graphicFrame>
        <p:nvGraphicFramePr>
          <p:cNvPr id="353303" name="Group 23"/>
          <p:cNvGraphicFramePr>
            <a:graphicFrameLocks noGrp="1"/>
          </p:cNvGraphicFramePr>
          <p:nvPr/>
        </p:nvGraphicFramePr>
        <p:xfrm>
          <a:off x="2051050" y="4364038"/>
          <a:ext cx="6048375" cy="1066801"/>
        </p:xfrm>
        <a:graphic>
          <a:graphicData uri="http://schemas.openxmlformats.org/drawingml/2006/table">
            <a:tbl>
              <a:tblPr/>
              <a:tblGrid>
                <a:gridCol w="1262063"/>
                <a:gridCol w="1323975"/>
                <a:gridCol w="1881187"/>
                <a:gridCol w="1581150"/>
              </a:tblGrid>
              <a:tr h="360363">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dirty="0" smtClean="0">
                          <a:ln>
                            <a:noFill/>
                          </a:ln>
                          <a:solidFill>
                            <a:srgbClr val="000000"/>
                          </a:solidFill>
                          <a:effectLst/>
                          <a:latin typeface="Tahoma" pitchFamily="34" charset="0"/>
                          <a:ea typeface="宋体" pitchFamily="2" charset="-122"/>
                        </a:rPr>
                        <a:t>Direction</a:t>
                      </a:r>
                    </a:p>
                  </a:txBody>
                  <a:tcPr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28575"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smtClean="0">
                          <a:ln>
                            <a:noFill/>
                          </a:ln>
                          <a:solidFill>
                            <a:srgbClr val="000000"/>
                          </a:solidFill>
                          <a:effectLst/>
                          <a:latin typeface="Tahoma" pitchFamily="34" charset="0"/>
                          <a:ea typeface="宋体" pitchFamily="2" charset="-122"/>
                        </a:rPr>
                        <a:t>Field</a:t>
                      </a:r>
                    </a:p>
                  </a:txBody>
                  <a:tcPr horzOverflow="overflow">
                    <a:lnL w="12700"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28575"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smtClean="0">
                          <a:ln>
                            <a:noFill/>
                          </a:ln>
                          <a:solidFill>
                            <a:srgbClr val="000000"/>
                          </a:solidFill>
                          <a:effectLst/>
                          <a:latin typeface="Tahoma" pitchFamily="34" charset="0"/>
                          <a:ea typeface="宋体" pitchFamily="2" charset="-122"/>
                        </a:rPr>
                        <a:t>Old Value</a:t>
                      </a:r>
                    </a:p>
                  </a:txBody>
                  <a:tcPr horzOverflow="overflow">
                    <a:lnL w="12700"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28575"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smtClean="0">
                          <a:ln>
                            <a:noFill/>
                          </a:ln>
                          <a:solidFill>
                            <a:srgbClr val="000000"/>
                          </a:solidFill>
                          <a:effectLst/>
                          <a:latin typeface="Tahoma" pitchFamily="34" charset="0"/>
                          <a:ea typeface="宋体" pitchFamily="2" charset="-122"/>
                        </a:rPr>
                        <a:t>New Value</a:t>
                      </a:r>
                    </a:p>
                  </a:txBody>
                  <a:tcPr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28575"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tr>
              <a:tr h="358775">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smtClean="0">
                          <a:ln>
                            <a:noFill/>
                          </a:ln>
                          <a:solidFill>
                            <a:srgbClr val="000000"/>
                          </a:solidFill>
                          <a:effectLst/>
                          <a:latin typeface="Tahoma" pitchFamily="34" charset="0"/>
                          <a:ea typeface="宋体" pitchFamily="2" charset="-122"/>
                        </a:rPr>
                        <a:t>out</a:t>
                      </a:r>
                    </a:p>
                  </a:txBody>
                  <a:tcPr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zh-CN" altLang="en-US" sz="1600" b="1" i="0" u="none" strike="noStrike" cap="none" normalizeH="0" baseline="0" smtClean="0">
                          <a:ln>
                            <a:noFill/>
                          </a:ln>
                          <a:solidFill>
                            <a:srgbClr val="000000"/>
                          </a:solidFill>
                          <a:effectLst/>
                          <a:latin typeface="Tahoma" pitchFamily="34" charset="0"/>
                          <a:ea typeface="宋体" pitchFamily="2" charset="-122"/>
                        </a:rPr>
                        <a:t>源</a:t>
                      </a:r>
                      <a:r>
                        <a:rPr kumimoji="0" lang="en-US" altLang="zh-CN" sz="1600" b="1" i="0" u="none" strike="noStrike" cap="none" normalizeH="0" baseline="0" smtClean="0">
                          <a:ln>
                            <a:noFill/>
                          </a:ln>
                          <a:solidFill>
                            <a:srgbClr val="000000"/>
                          </a:solidFill>
                          <a:effectLst/>
                          <a:latin typeface="Tahoma" pitchFamily="34" charset="0"/>
                          <a:ea typeface="宋体" pitchFamily="2" charset="-122"/>
                        </a:rPr>
                        <a:t>IP</a:t>
                      </a:r>
                      <a:r>
                        <a:rPr kumimoji="0" lang="zh-CN" altLang="en-US" sz="1600" b="1" i="0" u="none" strike="noStrike" cap="none" normalizeH="0" baseline="0" smtClean="0">
                          <a:ln>
                            <a:noFill/>
                          </a:ln>
                          <a:solidFill>
                            <a:srgbClr val="000000"/>
                          </a:solidFill>
                          <a:effectLst/>
                          <a:latin typeface="Tahoma" pitchFamily="34" charset="0"/>
                          <a:ea typeface="宋体" pitchFamily="2" charset="-122"/>
                        </a:rPr>
                        <a:t>地址</a:t>
                      </a:r>
                    </a:p>
                  </a:txBody>
                  <a:tcPr horzOverflow="overflow">
                    <a:lnL w="12700"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smtClean="0">
                          <a:ln>
                            <a:noFill/>
                          </a:ln>
                          <a:solidFill>
                            <a:srgbClr val="000000"/>
                          </a:solidFill>
                          <a:effectLst/>
                          <a:latin typeface="Tahoma" pitchFamily="34" charset="0"/>
                          <a:ea typeface="宋体" pitchFamily="2" charset="-122"/>
                        </a:rPr>
                        <a:t>10.0.0.1</a:t>
                      </a:r>
                    </a:p>
                  </a:txBody>
                  <a:tcPr horzOverflow="overflow">
                    <a:lnL w="12700"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dirty="0" smtClean="0">
                          <a:ln>
                            <a:noFill/>
                          </a:ln>
                          <a:solidFill>
                            <a:srgbClr val="000000"/>
                          </a:solidFill>
                          <a:effectLst/>
                          <a:latin typeface="Tahoma" pitchFamily="34" charset="0"/>
                          <a:ea typeface="宋体" pitchFamily="2" charset="-122"/>
                        </a:rPr>
                        <a:t>202.38.75.11</a:t>
                      </a:r>
                    </a:p>
                  </a:txBody>
                  <a:tcPr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tr>
              <a:tr h="347663">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smtClean="0">
                          <a:ln>
                            <a:noFill/>
                          </a:ln>
                          <a:solidFill>
                            <a:srgbClr val="000000"/>
                          </a:solidFill>
                          <a:effectLst/>
                          <a:latin typeface="Tahoma" pitchFamily="34" charset="0"/>
                          <a:ea typeface="宋体" pitchFamily="2" charset="-122"/>
                        </a:rPr>
                        <a:t>In</a:t>
                      </a:r>
                    </a:p>
                  </a:txBody>
                  <a:tcPr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28575" cap="flat" cmpd="sng" algn="ctr">
                      <a:solidFill>
                        <a:srgbClr val="007A77"/>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zh-CN" altLang="en-US" sz="1600" b="1" i="0" u="none" strike="noStrike" cap="none" normalizeH="0" baseline="0" smtClean="0">
                          <a:ln>
                            <a:noFill/>
                          </a:ln>
                          <a:solidFill>
                            <a:srgbClr val="000000"/>
                          </a:solidFill>
                          <a:effectLst/>
                          <a:latin typeface="Tahoma" pitchFamily="34" charset="0"/>
                          <a:ea typeface="宋体" pitchFamily="2" charset="-122"/>
                        </a:rPr>
                        <a:t>目的</a:t>
                      </a:r>
                      <a:r>
                        <a:rPr kumimoji="0" lang="en-US" altLang="zh-CN" sz="1600" b="1" i="0" u="none" strike="noStrike" cap="none" normalizeH="0" baseline="0" smtClean="0">
                          <a:ln>
                            <a:noFill/>
                          </a:ln>
                          <a:solidFill>
                            <a:srgbClr val="000000"/>
                          </a:solidFill>
                          <a:effectLst/>
                          <a:latin typeface="Tahoma" pitchFamily="34" charset="0"/>
                          <a:ea typeface="宋体" pitchFamily="2" charset="-122"/>
                        </a:rPr>
                        <a:t>IP</a:t>
                      </a:r>
                      <a:r>
                        <a:rPr kumimoji="0" lang="zh-CN" altLang="en-US" sz="1600" b="1" i="0" u="none" strike="noStrike" cap="none" normalizeH="0" baseline="0" smtClean="0">
                          <a:ln>
                            <a:noFill/>
                          </a:ln>
                          <a:solidFill>
                            <a:srgbClr val="000000"/>
                          </a:solidFill>
                          <a:effectLst/>
                          <a:latin typeface="Tahoma" pitchFamily="34" charset="0"/>
                          <a:ea typeface="宋体" pitchFamily="2" charset="-122"/>
                        </a:rPr>
                        <a:t>地址</a:t>
                      </a:r>
                    </a:p>
                  </a:txBody>
                  <a:tcPr horzOverflow="overflow">
                    <a:lnL w="12700"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28575" cap="flat" cmpd="sng" algn="ctr">
                      <a:solidFill>
                        <a:srgbClr val="007A77"/>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dirty="0" smtClean="0">
                          <a:ln>
                            <a:noFill/>
                          </a:ln>
                          <a:solidFill>
                            <a:srgbClr val="000000"/>
                          </a:solidFill>
                          <a:effectLst/>
                          <a:latin typeface="Tahoma" pitchFamily="34" charset="0"/>
                          <a:ea typeface="宋体" pitchFamily="2" charset="-122"/>
                        </a:rPr>
                        <a:t>202.38.75.11</a:t>
                      </a:r>
                    </a:p>
                  </a:txBody>
                  <a:tcPr horzOverflow="overflow">
                    <a:lnL w="12700"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28575" cap="flat" cmpd="sng" algn="ctr">
                      <a:solidFill>
                        <a:srgbClr val="007A77"/>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smtClean="0">
                          <a:ln>
                            <a:noFill/>
                          </a:ln>
                          <a:solidFill>
                            <a:srgbClr val="000000"/>
                          </a:solidFill>
                          <a:effectLst/>
                          <a:latin typeface="Tahoma" pitchFamily="34" charset="0"/>
                          <a:ea typeface="宋体" pitchFamily="2" charset="-122"/>
                        </a:rPr>
                        <a:t>10.0.0.1</a:t>
                      </a:r>
                    </a:p>
                  </a:txBody>
                  <a:tcPr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28575" cap="flat" cmpd="sng" algn="ctr">
                      <a:solidFill>
                        <a:srgbClr val="007A77"/>
                      </a:solidFill>
                      <a:prstDash val="solid"/>
                      <a:round/>
                      <a:headEnd type="none" w="med" len="med"/>
                      <a:tailEnd type="none" w="med" len="med"/>
                    </a:lnB>
                    <a:lnTlToBr>
                      <a:noFill/>
                    </a:lnTlToBr>
                    <a:lnBlToTr>
                      <a:noFill/>
                    </a:lnBlToTr>
                    <a:noFill/>
                  </a:tcPr>
                </a:tc>
              </a:tr>
            </a:tbl>
          </a:graphicData>
        </a:graphic>
      </p:graphicFrame>
      <p:sp>
        <p:nvSpPr>
          <p:cNvPr id="353326" name="Line 46"/>
          <p:cNvSpPr>
            <a:spLocks noChangeShapeType="1"/>
          </p:cNvSpPr>
          <p:nvPr/>
        </p:nvSpPr>
        <p:spPr bwMode="auto">
          <a:xfrm flipH="1">
            <a:off x="3130550" y="3427413"/>
            <a:ext cx="720725" cy="1008062"/>
          </a:xfrm>
          <a:prstGeom prst="line">
            <a:avLst/>
          </a:prstGeom>
          <a:noFill/>
          <a:ln w="9525">
            <a:solidFill>
              <a:srgbClr val="007A77"/>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p>
        </p:txBody>
      </p:sp>
      <p:sp>
        <p:nvSpPr>
          <p:cNvPr id="353327" name="Text Box 47"/>
          <p:cNvSpPr txBox="1">
            <a:spLocks noChangeArrowheads="1"/>
          </p:cNvSpPr>
          <p:nvPr/>
        </p:nvSpPr>
        <p:spPr bwMode="auto">
          <a:xfrm>
            <a:off x="2411413" y="5443538"/>
            <a:ext cx="5184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b="1">
                <a:solidFill>
                  <a:srgbClr val="000000"/>
                </a:solidFill>
                <a:latin typeface="Arial" panose="020B0604020202020204" pitchFamily="34" charset="0"/>
              </a:rPr>
              <a:t>转换表</a:t>
            </a:r>
            <a:r>
              <a:rPr lang="en-US" altLang="zh-CN" b="1">
                <a:solidFill>
                  <a:srgbClr val="000000"/>
                </a:solidFill>
                <a:latin typeface="Arial" panose="020B0604020202020204" pitchFamily="34" charset="0"/>
              </a:rPr>
              <a:t>(</a:t>
            </a:r>
            <a:r>
              <a:rPr lang="zh-CN" altLang="en-US" b="1">
                <a:solidFill>
                  <a:srgbClr val="000000"/>
                </a:solidFill>
                <a:latin typeface="Arial" panose="020B0604020202020204" pitchFamily="34" charset="0"/>
              </a:rPr>
              <a:t>自动生成</a:t>
            </a:r>
            <a:r>
              <a:rPr lang="en-US" altLang="zh-CN" b="1">
                <a:solidFill>
                  <a:srgbClr val="000000"/>
                </a:solidFill>
                <a:latin typeface="Arial" panose="020B0604020202020204" pitchFamily="34" charset="0"/>
              </a:rPr>
              <a:t>)</a:t>
            </a:r>
          </a:p>
        </p:txBody>
      </p:sp>
      <p:grpSp>
        <p:nvGrpSpPr>
          <p:cNvPr id="6" name="Group 89"/>
          <p:cNvGrpSpPr>
            <a:grpSpLocks/>
          </p:cNvGrpSpPr>
          <p:nvPr/>
        </p:nvGrpSpPr>
        <p:grpSpPr bwMode="auto">
          <a:xfrm>
            <a:off x="395288" y="2492375"/>
            <a:ext cx="7632700" cy="1150938"/>
            <a:chOff x="703" y="1884"/>
            <a:chExt cx="4808" cy="725"/>
          </a:xfrm>
        </p:grpSpPr>
        <p:sp>
          <p:nvSpPr>
            <p:cNvPr id="111651" name="Rectangle 5"/>
            <p:cNvSpPr>
              <a:spLocks noChangeArrowheads="1"/>
            </p:cNvSpPr>
            <p:nvPr/>
          </p:nvSpPr>
          <p:spPr bwMode="auto">
            <a:xfrm>
              <a:off x="2698" y="2247"/>
              <a:ext cx="454" cy="226"/>
            </a:xfrm>
            <a:prstGeom prst="rect">
              <a:avLst/>
            </a:prstGeom>
            <a:solidFill>
              <a:srgbClr val="EBF7FF"/>
            </a:solidFill>
            <a:ln w="9525" algn="ctr">
              <a:solidFill>
                <a:srgbClr val="007A77"/>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b="1">
                  <a:solidFill>
                    <a:srgbClr val="000000"/>
                  </a:solidFill>
                </a:rPr>
                <a:t>NAT</a:t>
              </a:r>
            </a:p>
          </p:txBody>
        </p:sp>
        <p:grpSp>
          <p:nvGrpSpPr>
            <p:cNvPr id="111652" name="Group 91"/>
            <p:cNvGrpSpPr>
              <a:grpSpLocks/>
            </p:cNvGrpSpPr>
            <p:nvPr/>
          </p:nvGrpSpPr>
          <p:grpSpPr bwMode="auto">
            <a:xfrm>
              <a:off x="703" y="1884"/>
              <a:ext cx="4808" cy="725"/>
              <a:chOff x="703" y="1884"/>
              <a:chExt cx="4808" cy="725"/>
            </a:xfrm>
          </p:grpSpPr>
          <p:sp>
            <p:nvSpPr>
              <p:cNvPr id="111653" name="Line 4"/>
              <p:cNvSpPr>
                <a:spLocks noChangeShapeType="1"/>
              </p:cNvSpPr>
              <p:nvPr/>
            </p:nvSpPr>
            <p:spPr bwMode="auto">
              <a:xfrm flipV="1">
                <a:off x="1202" y="2382"/>
                <a:ext cx="1542" cy="1"/>
              </a:xfrm>
              <a:prstGeom prst="line">
                <a:avLst/>
              </a:prstGeom>
              <a:noFill/>
              <a:ln w="9525">
                <a:solidFill>
                  <a:srgbClr val="007A77"/>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111654" name="Line 6"/>
              <p:cNvSpPr>
                <a:spLocks noChangeShapeType="1"/>
              </p:cNvSpPr>
              <p:nvPr/>
            </p:nvSpPr>
            <p:spPr bwMode="auto">
              <a:xfrm>
                <a:off x="3152" y="2382"/>
                <a:ext cx="1543" cy="0"/>
              </a:xfrm>
              <a:prstGeom prst="line">
                <a:avLst/>
              </a:prstGeom>
              <a:noFill/>
              <a:ln w="9525">
                <a:solidFill>
                  <a:srgbClr val="007A77"/>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111655" name="Text Box 7"/>
              <p:cNvSpPr txBox="1">
                <a:spLocks noChangeArrowheads="1"/>
              </p:cNvSpPr>
              <p:nvPr/>
            </p:nvSpPr>
            <p:spPr bwMode="auto">
              <a:xfrm>
                <a:off x="703" y="2161"/>
                <a:ext cx="72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b="1">
                    <a:solidFill>
                      <a:srgbClr val="000000"/>
                    </a:solidFill>
                    <a:latin typeface="Arial" panose="020B0604020202020204" pitchFamily="34" charset="0"/>
                  </a:rPr>
                  <a:t>到</a:t>
                </a:r>
                <a:r>
                  <a:rPr lang="en-US" altLang="zh-CN" b="1">
                    <a:solidFill>
                      <a:srgbClr val="000000"/>
                    </a:solidFill>
                    <a:latin typeface="Arial" panose="020B0604020202020204" pitchFamily="34" charset="0"/>
                  </a:rPr>
                  <a:t>Internet</a:t>
                </a:r>
              </a:p>
            </p:txBody>
          </p:sp>
          <p:sp>
            <p:nvSpPr>
              <p:cNvPr id="111656" name="Text Box 8"/>
              <p:cNvSpPr txBox="1">
                <a:spLocks noChangeArrowheads="1"/>
              </p:cNvSpPr>
              <p:nvPr/>
            </p:nvSpPr>
            <p:spPr bwMode="auto">
              <a:xfrm>
                <a:off x="4604" y="2205"/>
                <a:ext cx="907"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b="1">
                    <a:solidFill>
                      <a:srgbClr val="000000"/>
                    </a:solidFill>
                    <a:latin typeface="Arial" panose="020B0604020202020204" pitchFamily="34" charset="0"/>
                  </a:rPr>
                  <a:t>到</a:t>
                </a:r>
                <a:br>
                  <a:rPr lang="zh-CN" altLang="en-US" b="1">
                    <a:solidFill>
                      <a:srgbClr val="000000"/>
                    </a:solidFill>
                    <a:latin typeface="Arial" panose="020B0604020202020204" pitchFamily="34" charset="0"/>
                  </a:rPr>
                </a:br>
                <a:r>
                  <a:rPr lang="zh-CN" altLang="en-US" b="1">
                    <a:solidFill>
                      <a:srgbClr val="000000"/>
                    </a:solidFill>
                    <a:latin typeface="Arial" panose="020B0604020202020204" pitchFamily="34" charset="0"/>
                  </a:rPr>
                  <a:t>内部网络</a:t>
                </a:r>
              </a:p>
            </p:txBody>
          </p:sp>
          <p:sp>
            <p:nvSpPr>
              <p:cNvPr id="111657" name="Line 21"/>
              <p:cNvSpPr>
                <a:spLocks noChangeShapeType="1"/>
              </p:cNvSpPr>
              <p:nvPr/>
            </p:nvSpPr>
            <p:spPr bwMode="auto">
              <a:xfrm>
                <a:off x="2608" y="2065"/>
                <a:ext cx="90" cy="272"/>
              </a:xfrm>
              <a:prstGeom prst="line">
                <a:avLst/>
              </a:prstGeom>
              <a:noFill/>
              <a:ln w="9525">
                <a:solidFill>
                  <a:srgbClr val="007A77"/>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p>
            </p:txBody>
          </p:sp>
          <p:sp>
            <p:nvSpPr>
              <p:cNvPr id="111658" name="Text Box 48"/>
              <p:cNvSpPr txBox="1">
                <a:spLocks noChangeArrowheads="1"/>
              </p:cNvSpPr>
              <p:nvPr/>
            </p:nvSpPr>
            <p:spPr bwMode="auto">
              <a:xfrm>
                <a:off x="1882" y="1884"/>
                <a:ext cx="122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solidFill>
                      <a:srgbClr val="000000"/>
                    </a:solidFill>
                    <a:latin typeface="Arial" panose="020B0604020202020204" pitchFamily="34" charset="0"/>
                  </a:rPr>
                  <a:t>202.38.75.11</a:t>
                </a:r>
              </a:p>
            </p:txBody>
          </p:sp>
        </p:grpSp>
      </p:grpSp>
      <p:sp>
        <p:nvSpPr>
          <p:cNvPr id="108595" name="Rectangle 51"/>
          <p:cNvSpPr>
            <a:spLocks noChangeArrowheads="1"/>
          </p:cNvSpPr>
          <p:nvPr/>
        </p:nvSpPr>
        <p:spPr bwMode="auto">
          <a:xfrm>
            <a:off x="468313" y="5876925"/>
            <a:ext cx="8135937" cy="908050"/>
          </a:xfrm>
          <a:prstGeom prst="rect">
            <a:avLst/>
          </a:prstGeom>
          <a:solidFill>
            <a:schemeClr val="bg1"/>
          </a:solidFill>
          <a:ln w="9525">
            <a:solidFill>
              <a:schemeClr val="tx1"/>
            </a:solidFill>
            <a:miter lim="800000"/>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2400" b="1"/>
              <a:t>NAT</a:t>
            </a:r>
            <a:r>
              <a:rPr lang="zh-CN" altLang="en-US" sz="2400" b="1"/>
              <a:t>设备上需维护一个全局</a:t>
            </a:r>
            <a:r>
              <a:rPr lang="en-US" altLang="zh-CN" sz="2400" b="1"/>
              <a:t>IP</a:t>
            </a:r>
            <a:r>
              <a:rPr lang="zh-CN" altLang="en-US" sz="2400" b="1"/>
              <a:t>地址池，对于每个访问外部网络的内部主机，都需要使用一个全局的</a:t>
            </a:r>
            <a:r>
              <a:rPr lang="en-US" altLang="zh-CN" sz="2400" b="1"/>
              <a:t>IP</a:t>
            </a:r>
            <a:r>
              <a:rPr lang="zh-CN" altLang="en-US" sz="2400" b="1"/>
              <a:t>地址</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53303"/>
                                        </p:tgtEl>
                                        <p:attrNameLst>
                                          <p:attrName>style.visibility</p:attrName>
                                        </p:attrNameLst>
                                      </p:cBhvr>
                                      <p:to>
                                        <p:strVal val="visible"/>
                                      </p:to>
                                    </p:set>
                                    <p:animEffect transition="in" filter="blinds(horizontal)">
                                      <p:cBhvr>
                                        <p:cTn id="17" dur="500"/>
                                        <p:tgtEl>
                                          <p:spTgt spid="353303"/>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53326"/>
                                        </p:tgtEl>
                                        <p:attrNameLst>
                                          <p:attrName>style.visibility</p:attrName>
                                        </p:attrNameLst>
                                      </p:cBhvr>
                                      <p:to>
                                        <p:strVal val="visible"/>
                                      </p:to>
                                    </p:set>
                                    <p:animEffect transition="in" filter="blinds(horizontal)">
                                      <p:cBhvr>
                                        <p:cTn id="20" dur="500"/>
                                        <p:tgtEl>
                                          <p:spTgt spid="35332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53302"/>
                                        </p:tgtEl>
                                        <p:attrNameLst>
                                          <p:attrName>style.visibility</p:attrName>
                                        </p:attrNameLst>
                                      </p:cBhvr>
                                      <p:to>
                                        <p:strVal val="visible"/>
                                      </p:to>
                                    </p:set>
                                    <p:animEffect transition="in" filter="blinds(horizontal)">
                                      <p:cBhvr>
                                        <p:cTn id="23" dur="500"/>
                                        <p:tgtEl>
                                          <p:spTgt spid="35330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53327"/>
                                        </p:tgtEl>
                                        <p:attrNameLst>
                                          <p:attrName>style.visibility</p:attrName>
                                        </p:attrNameLst>
                                      </p:cBhvr>
                                      <p:to>
                                        <p:strVal val="visible"/>
                                      </p:to>
                                    </p:set>
                                    <p:animEffect transition="in" filter="blinds(horizontal)">
                                      <p:cBhvr>
                                        <p:cTn id="26" dur="500"/>
                                        <p:tgtEl>
                                          <p:spTgt spid="35332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right)">
                                      <p:cBhvr>
                                        <p:cTn id="31" dur="500"/>
                                        <p:tgtEl>
                                          <p:spTgt spid="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08595"/>
                                        </p:tgtEl>
                                        <p:attrNameLst>
                                          <p:attrName>style.visibility</p:attrName>
                                        </p:attrNameLst>
                                      </p:cBhvr>
                                      <p:to>
                                        <p:strVal val="visible"/>
                                      </p:to>
                                    </p:set>
                                    <p:animEffect transition="in" filter="blinds(horizontal)">
                                      <p:cBhvr>
                                        <p:cTn id="46" dur="500"/>
                                        <p:tgtEl>
                                          <p:spTgt spid="108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302" grpId="0" animBg="1"/>
      <p:bldP spid="353326" grpId="0" animBg="1"/>
      <p:bldP spid="353327" grpId="0"/>
      <p:bldP spid="108595"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2"/>
          <p:cNvSpPr>
            <a:spLocks noChangeArrowheads="1"/>
          </p:cNvSpPr>
          <p:nvPr/>
        </p:nvSpPr>
        <p:spPr bwMode="auto">
          <a:xfrm>
            <a:off x="0" y="0"/>
            <a:ext cx="9144000" cy="6858000"/>
          </a:xfrm>
          <a:prstGeom prst="rect">
            <a:avLst/>
          </a:prstGeom>
          <a:solidFill>
            <a:schemeClr val="accent1"/>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295940" name="AutoShape 3"/>
          <p:cNvSpPr>
            <a:spLocks noChangeArrowheads="1"/>
          </p:cNvSpPr>
          <p:nvPr/>
        </p:nvSpPr>
        <p:spPr bwMode="auto">
          <a:xfrm>
            <a:off x="395288" y="215900"/>
            <a:ext cx="8496300" cy="1773238"/>
          </a:xfrm>
          <a:prstGeom prst="horizontalScroll">
            <a:avLst>
              <a:gd name="adj" fmla="val 12500"/>
            </a:avLst>
          </a:prstGeom>
          <a:solidFill>
            <a:srgbClr val="EBF7FF"/>
          </a:solidFill>
          <a:ln w="9525">
            <a:solidFill>
              <a:srgbClr val="007A77"/>
            </a:solidFill>
            <a:round/>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400" b="1">
                <a:solidFill>
                  <a:srgbClr val="0C0500"/>
                </a:solidFill>
                <a:latin typeface="Arial" panose="020B0604020202020204" pitchFamily="34" charset="0"/>
              </a:rPr>
              <a:t>问题：如果只使用</a:t>
            </a:r>
            <a:r>
              <a:rPr lang="en-US" altLang="zh-CN" sz="2400" b="1">
                <a:solidFill>
                  <a:srgbClr val="0C0500"/>
                </a:solidFill>
                <a:latin typeface="Arial" panose="020B0604020202020204" pitchFamily="34" charset="0"/>
              </a:rPr>
              <a:t>IP</a:t>
            </a:r>
            <a:r>
              <a:rPr lang="zh-CN" altLang="en-US" sz="2400" b="1">
                <a:solidFill>
                  <a:srgbClr val="0C0500"/>
                </a:solidFill>
                <a:latin typeface="Arial" panose="020B0604020202020204" pitchFamily="34" charset="0"/>
              </a:rPr>
              <a:t>地址信息，在只有一个全局</a:t>
            </a:r>
            <a:r>
              <a:rPr lang="en-US" altLang="zh-CN" sz="2400" b="1">
                <a:solidFill>
                  <a:srgbClr val="0C0500"/>
                </a:solidFill>
                <a:latin typeface="Arial" panose="020B0604020202020204" pitchFamily="34" charset="0"/>
              </a:rPr>
              <a:t>IP</a:t>
            </a:r>
            <a:r>
              <a:rPr lang="zh-CN" altLang="en-US" sz="2400" b="1">
                <a:solidFill>
                  <a:srgbClr val="0C0500"/>
                </a:solidFill>
                <a:latin typeface="Arial" panose="020B0604020202020204" pitchFamily="34" charset="0"/>
              </a:rPr>
              <a:t>地址的情况下，对于从</a:t>
            </a:r>
            <a:r>
              <a:rPr lang="en-US" altLang="zh-CN" sz="2400" b="1">
                <a:solidFill>
                  <a:srgbClr val="0C0500"/>
                </a:solidFill>
                <a:latin typeface="Arial" panose="020B0604020202020204" pitchFamily="34" charset="0"/>
              </a:rPr>
              <a:t>Internet</a:t>
            </a:r>
            <a:r>
              <a:rPr lang="zh-CN" altLang="en-US" sz="2400" b="1">
                <a:solidFill>
                  <a:srgbClr val="0C0500"/>
                </a:solidFill>
                <a:latin typeface="Arial" panose="020B0604020202020204" pitchFamily="34" charset="0"/>
              </a:rPr>
              <a:t>到内部网络上的分组，</a:t>
            </a:r>
            <a:r>
              <a:rPr lang="en-US" altLang="zh-CN" sz="2400" b="1">
                <a:solidFill>
                  <a:srgbClr val="0C0500"/>
                </a:solidFill>
                <a:latin typeface="Arial" panose="020B0604020202020204" pitchFamily="34" charset="0"/>
              </a:rPr>
              <a:t>NAT</a:t>
            </a:r>
            <a:r>
              <a:rPr lang="zh-CN" altLang="en-US" sz="2400" b="1">
                <a:solidFill>
                  <a:srgbClr val="0C0500"/>
                </a:solidFill>
                <a:latin typeface="Arial" panose="020B0604020202020204" pitchFamily="34" charset="0"/>
              </a:rPr>
              <a:t>设备无法知道分组所对应的内部主机</a:t>
            </a:r>
          </a:p>
        </p:txBody>
      </p:sp>
      <p:sp>
        <p:nvSpPr>
          <p:cNvPr id="354332" name="Text Box 28"/>
          <p:cNvSpPr txBox="1">
            <a:spLocks noChangeArrowheads="1"/>
          </p:cNvSpPr>
          <p:nvPr/>
        </p:nvSpPr>
        <p:spPr bwMode="auto">
          <a:xfrm>
            <a:off x="3408363" y="3292475"/>
            <a:ext cx="28194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1400" b="1">
                <a:solidFill>
                  <a:srgbClr val="0C0500"/>
                </a:solidFill>
              </a:rPr>
              <a:t>10.0.0.1</a:t>
            </a:r>
            <a:r>
              <a:rPr lang="zh-CN" altLang="en-US" sz="1400" b="1">
                <a:solidFill>
                  <a:srgbClr val="0C0500"/>
                </a:solidFill>
              </a:rPr>
              <a:t>，</a:t>
            </a:r>
            <a:r>
              <a:rPr lang="en-US" altLang="zh-CN" sz="1400" b="1">
                <a:solidFill>
                  <a:srgbClr val="0C0500"/>
                </a:solidFill>
              </a:rPr>
              <a:t>10.0.0.2</a:t>
            </a:r>
            <a:r>
              <a:rPr lang="zh-CN" altLang="en-US" sz="1400" b="1">
                <a:solidFill>
                  <a:srgbClr val="0C0500"/>
                </a:solidFill>
              </a:rPr>
              <a:t>，</a:t>
            </a:r>
            <a:r>
              <a:rPr lang="en-US" altLang="zh-CN" sz="1400" b="1">
                <a:solidFill>
                  <a:srgbClr val="0C0500"/>
                </a:solidFill>
              </a:rPr>
              <a:t>10.0.0.3</a:t>
            </a:r>
          </a:p>
          <a:p>
            <a:pPr>
              <a:spcBef>
                <a:spcPct val="50000"/>
              </a:spcBef>
            </a:pPr>
            <a:r>
              <a:rPr lang="en-US" altLang="zh-CN" sz="1400" b="1">
                <a:solidFill>
                  <a:srgbClr val="0C0500"/>
                </a:solidFill>
              </a:rPr>
              <a:t>mapped to 202.38.75.11</a:t>
            </a:r>
          </a:p>
        </p:txBody>
      </p:sp>
      <p:sp>
        <p:nvSpPr>
          <p:cNvPr id="295942" name="Text Box 29"/>
          <p:cNvSpPr txBox="1">
            <a:spLocks noChangeArrowheads="1"/>
          </p:cNvSpPr>
          <p:nvPr/>
        </p:nvSpPr>
        <p:spPr bwMode="auto">
          <a:xfrm>
            <a:off x="6089650" y="2060575"/>
            <a:ext cx="2514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1400" b="1">
                <a:solidFill>
                  <a:srgbClr val="0C0500"/>
                </a:solidFill>
              </a:rPr>
              <a:t>Request received and accepted.  </a:t>
            </a:r>
          </a:p>
        </p:txBody>
      </p:sp>
      <p:sp>
        <p:nvSpPr>
          <p:cNvPr id="354334" name="Line 30"/>
          <p:cNvSpPr>
            <a:spLocks noChangeShapeType="1"/>
          </p:cNvSpPr>
          <p:nvPr/>
        </p:nvSpPr>
        <p:spPr bwMode="auto">
          <a:xfrm flipV="1">
            <a:off x="5640388" y="2762250"/>
            <a:ext cx="1828800" cy="1447800"/>
          </a:xfrm>
          <a:prstGeom prst="line">
            <a:avLst/>
          </a:prstGeom>
          <a:noFill/>
          <a:ln w="28575">
            <a:solidFill>
              <a:srgbClr val="E2061B"/>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4335" name="Line 31"/>
          <p:cNvSpPr>
            <a:spLocks noChangeShapeType="1"/>
          </p:cNvSpPr>
          <p:nvPr/>
        </p:nvSpPr>
        <p:spPr bwMode="auto">
          <a:xfrm flipH="1">
            <a:off x="5295900" y="3314700"/>
            <a:ext cx="2881313" cy="1800225"/>
          </a:xfrm>
          <a:prstGeom prst="line">
            <a:avLst/>
          </a:prstGeom>
          <a:noFill/>
          <a:ln w="28575">
            <a:solidFill>
              <a:srgbClr val="007A77"/>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54338" name="Text Box 34"/>
          <p:cNvSpPr txBox="1">
            <a:spLocks noChangeArrowheads="1"/>
          </p:cNvSpPr>
          <p:nvPr/>
        </p:nvSpPr>
        <p:spPr bwMode="auto">
          <a:xfrm>
            <a:off x="5583238" y="4827588"/>
            <a:ext cx="2660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b="1">
                <a:solidFill>
                  <a:srgbClr val="0C0500"/>
                </a:solidFill>
              </a:rPr>
              <a:t>Destination: 202.38.75.11</a:t>
            </a:r>
          </a:p>
        </p:txBody>
      </p:sp>
      <p:grpSp>
        <p:nvGrpSpPr>
          <p:cNvPr id="2" name="Group 10"/>
          <p:cNvGrpSpPr>
            <a:grpSpLocks/>
          </p:cNvGrpSpPr>
          <p:nvPr/>
        </p:nvGrpSpPr>
        <p:grpSpPr bwMode="auto">
          <a:xfrm>
            <a:off x="1155700" y="2060575"/>
            <a:ext cx="7812088" cy="4494213"/>
            <a:chOff x="728" y="1298"/>
            <a:chExt cx="4921" cy="2831"/>
          </a:xfrm>
        </p:grpSpPr>
        <p:graphicFrame>
          <p:nvGraphicFramePr>
            <p:cNvPr id="20482" name="Object 9"/>
            <p:cNvGraphicFramePr>
              <a:graphicFrameLocks noChangeAspect="1"/>
            </p:cNvGraphicFramePr>
            <p:nvPr/>
          </p:nvGraphicFramePr>
          <p:xfrm>
            <a:off x="5169" y="1298"/>
            <a:ext cx="300" cy="528"/>
          </p:xfrm>
          <a:graphic>
            <a:graphicData uri="http://schemas.openxmlformats.org/presentationml/2006/ole">
              <mc:AlternateContent xmlns:mc="http://schemas.openxmlformats.org/markup-compatibility/2006">
                <mc:Choice xmlns:v="urn:schemas-microsoft-com:vml" Requires="v">
                  <p:oleObj spid="_x0000_s21403" name="Clip" r:id="rId3" imgW="1927225" imgH="3382963" progId="">
                    <p:embed/>
                  </p:oleObj>
                </mc:Choice>
                <mc:Fallback>
                  <p:oleObj name="Clip" r:id="rId3" imgW="1927225" imgH="3382963" progId="">
                    <p:embed/>
                    <p:pic>
                      <p:nvPicPr>
                        <p:cNvPr id="0" name="Picture 3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9" y="1298"/>
                          <a:ext cx="300" cy="5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0499" name="Group 12"/>
            <p:cNvGrpSpPr>
              <a:grpSpLocks/>
            </p:cNvGrpSpPr>
            <p:nvPr/>
          </p:nvGrpSpPr>
          <p:grpSpPr bwMode="auto">
            <a:xfrm>
              <a:off x="728" y="1538"/>
              <a:ext cx="4921" cy="2591"/>
              <a:chOff x="728" y="1538"/>
              <a:chExt cx="4921" cy="2591"/>
            </a:xfrm>
          </p:grpSpPr>
          <p:sp>
            <p:nvSpPr>
              <p:cNvPr id="20500" name="Text Box 26"/>
              <p:cNvSpPr txBox="1">
                <a:spLocks noChangeArrowheads="1"/>
              </p:cNvSpPr>
              <p:nvPr/>
            </p:nvSpPr>
            <p:spPr bwMode="auto">
              <a:xfrm>
                <a:off x="3154" y="2632"/>
                <a:ext cx="8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1400" b="1">
                    <a:solidFill>
                      <a:srgbClr val="0C0500"/>
                    </a:solidFill>
                  </a:rPr>
                  <a:t>202.38.75.11</a:t>
                </a:r>
                <a:endParaRPr lang="en-US" altLang="zh-CN" sz="3000" b="1">
                  <a:solidFill>
                    <a:srgbClr val="0C0500"/>
                  </a:solidFill>
                </a:endParaRPr>
              </a:p>
            </p:txBody>
          </p:sp>
          <p:sp>
            <p:nvSpPr>
              <p:cNvPr id="20501" name="Text Box 4"/>
              <p:cNvSpPr txBox="1">
                <a:spLocks noChangeArrowheads="1"/>
              </p:cNvSpPr>
              <p:nvPr/>
            </p:nvSpPr>
            <p:spPr bwMode="auto">
              <a:xfrm>
                <a:off x="3798" y="1785"/>
                <a:ext cx="65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20000"/>
                  </a:spcBef>
                </a:pPr>
                <a:r>
                  <a:rPr lang="en-US" altLang="zh-CN" sz="1600" b="1">
                    <a:solidFill>
                      <a:srgbClr val="0C0500"/>
                    </a:solidFill>
                  </a:rPr>
                  <a:t>Internet</a:t>
                </a:r>
              </a:p>
            </p:txBody>
          </p:sp>
          <p:graphicFrame>
            <p:nvGraphicFramePr>
              <p:cNvPr id="20483" name="Object 5"/>
              <p:cNvGraphicFramePr>
                <a:graphicFrameLocks noChangeAspect="1"/>
              </p:cNvGraphicFramePr>
              <p:nvPr/>
            </p:nvGraphicFramePr>
            <p:xfrm>
              <a:off x="801" y="1826"/>
              <a:ext cx="624" cy="479"/>
            </p:xfrm>
            <a:graphic>
              <a:graphicData uri="http://schemas.openxmlformats.org/presentationml/2006/ole">
                <mc:AlternateContent xmlns:mc="http://schemas.openxmlformats.org/markup-compatibility/2006">
                  <mc:Choice xmlns:v="urn:schemas-microsoft-com:vml" Requires="v">
                    <p:oleObj spid="_x0000_s21404" name="Clip" r:id="rId5" imgW="4183063" imgH="3216275" progId="">
                      <p:embed/>
                    </p:oleObj>
                  </mc:Choice>
                  <mc:Fallback>
                    <p:oleObj name="Clip" r:id="rId5" imgW="4183063" imgH="3216275" progId="">
                      <p:embed/>
                      <p:pic>
                        <p:nvPicPr>
                          <p:cNvPr id="0" name="Picture 3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 y="1826"/>
                            <a:ext cx="624" cy="4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4" name="Object 6"/>
              <p:cNvGraphicFramePr>
                <a:graphicFrameLocks noChangeAspect="1"/>
              </p:cNvGraphicFramePr>
              <p:nvPr/>
            </p:nvGraphicFramePr>
            <p:xfrm>
              <a:off x="801" y="2738"/>
              <a:ext cx="624" cy="479"/>
            </p:xfrm>
            <a:graphic>
              <a:graphicData uri="http://schemas.openxmlformats.org/presentationml/2006/ole">
                <mc:AlternateContent xmlns:mc="http://schemas.openxmlformats.org/markup-compatibility/2006">
                  <mc:Choice xmlns:v="urn:schemas-microsoft-com:vml" Requires="v">
                    <p:oleObj spid="_x0000_s21405" name="Clip" r:id="rId7" imgW="4183063" imgH="3216275" progId="">
                      <p:embed/>
                    </p:oleObj>
                  </mc:Choice>
                  <mc:Fallback>
                    <p:oleObj name="Clip" r:id="rId7" imgW="4183063" imgH="3216275" progId="">
                      <p:embed/>
                      <p:pic>
                        <p:nvPicPr>
                          <p:cNvPr id="0" name="Picture 39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 y="2738"/>
                            <a:ext cx="624" cy="4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5" name="Object 7"/>
              <p:cNvGraphicFramePr>
                <a:graphicFrameLocks noChangeAspect="1"/>
              </p:cNvGraphicFramePr>
              <p:nvPr/>
            </p:nvGraphicFramePr>
            <p:xfrm>
              <a:off x="801" y="3650"/>
              <a:ext cx="624" cy="479"/>
            </p:xfrm>
            <a:graphic>
              <a:graphicData uri="http://schemas.openxmlformats.org/presentationml/2006/ole">
                <mc:AlternateContent xmlns:mc="http://schemas.openxmlformats.org/markup-compatibility/2006">
                  <mc:Choice xmlns:v="urn:schemas-microsoft-com:vml" Requires="v">
                    <p:oleObj spid="_x0000_s21406" name="Clip" r:id="rId8" imgW="4183063" imgH="3216275" progId="">
                      <p:embed/>
                    </p:oleObj>
                  </mc:Choice>
                  <mc:Fallback>
                    <p:oleObj name="Clip" r:id="rId8" imgW="4183063" imgH="3216275" progId="">
                      <p:embed/>
                      <p:pic>
                        <p:nvPicPr>
                          <p:cNvPr id="0" name="Picture 39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 y="3650"/>
                            <a:ext cx="624" cy="4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6" name="Object 8"/>
              <p:cNvGraphicFramePr>
                <a:graphicFrameLocks noChangeAspect="1"/>
              </p:cNvGraphicFramePr>
              <p:nvPr/>
            </p:nvGraphicFramePr>
            <p:xfrm>
              <a:off x="2665" y="2498"/>
              <a:ext cx="515" cy="720"/>
            </p:xfrm>
            <a:graphic>
              <a:graphicData uri="http://schemas.openxmlformats.org/presentationml/2006/ole">
                <mc:AlternateContent xmlns:mc="http://schemas.openxmlformats.org/markup-compatibility/2006">
                  <mc:Choice xmlns:v="urn:schemas-microsoft-com:vml" Requires="v">
                    <p:oleObj spid="_x0000_s21407" name="Clip" r:id="rId9" imgW="2735263" imgH="3825875" progId="">
                      <p:embed/>
                    </p:oleObj>
                  </mc:Choice>
                  <mc:Fallback>
                    <p:oleObj name="Clip" r:id="rId9" imgW="2735263" imgH="3825875" progId="">
                      <p:embed/>
                      <p:pic>
                        <p:nvPicPr>
                          <p:cNvPr id="0" name="Picture 39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65" y="2498"/>
                            <a:ext cx="515" cy="7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02" name="Line 10"/>
              <p:cNvSpPr>
                <a:spLocks noChangeShapeType="1"/>
              </p:cNvSpPr>
              <p:nvPr/>
            </p:nvSpPr>
            <p:spPr bwMode="auto">
              <a:xfrm flipV="1">
                <a:off x="1377" y="2066"/>
                <a:ext cx="624" cy="0"/>
              </a:xfrm>
              <a:prstGeom prst="line">
                <a:avLst/>
              </a:prstGeom>
              <a:noFill/>
              <a:ln w="9525">
                <a:solidFill>
                  <a:srgbClr val="007A77"/>
                </a:solidFill>
                <a:miter lim="800000"/>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03" name="Line 11"/>
              <p:cNvSpPr>
                <a:spLocks noChangeShapeType="1"/>
              </p:cNvSpPr>
              <p:nvPr/>
            </p:nvSpPr>
            <p:spPr bwMode="auto">
              <a:xfrm flipV="1">
                <a:off x="2001" y="2834"/>
                <a:ext cx="624" cy="0"/>
              </a:xfrm>
              <a:prstGeom prst="line">
                <a:avLst/>
              </a:prstGeom>
              <a:noFill/>
              <a:ln w="9525">
                <a:solidFill>
                  <a:srgbClr val="007A77"/>
                </a:solidFill>
                <a:miter lim="800000"/>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04" name="Line 12"/>
              <p:cNvSpPr>
                <a:spLocks noChangeShapeType="1"/>
              </p:cNvSpPr>
              <p:nvPr/>
            </p:nvSpPr>
            <p:spPr bwMode="auto">
              <a:xfrm flipV="1">
                <a:off x="1377" y="3890"/>
                <a:ext cx="624" cy="0"/>
              </a:xfrm>
              <a:prstGeom prst="line">
                <a:avLst/>
              </a:prstGeom>
              <a:noFill/>
              <a:ln w="9525">
                <a:solidFill>
                  <a:srgbClr val="007A77"/>
                </a:solidFill>
                <a:miter lim="800000"/>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05" name="Line 13"/>
              <p:cNvSpPr>
                <a:spLocks noChangeShapeType="1"/>
              </p:cNvSpPr>
              <p:nvPr/>
            </p:nvSpPr>
            <p:spPr bwMode="auto">
              <a:xfrm flipV="1">
                <a:off x="1377" y="2930"/>
                <a:ext cx="624" cy="0"/>
              </a:xfrm>
              <a:prstGeom prst="line">
                <a:avLst/>
              </a:prstGeom>
              <a:noFill/>
              <a:ln w="9525">
                <a:solidFill>
                  <a:srgbClr val="007A77"/>
                </a:solidFill>
                <a:miter lim="800000"/>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06" name="Line 14"/>
              <p:cNvSpPr>
                <a:spLocks noChangeShapeType="1"/>
              </p:cNvSpPr>
              <p:nvPr/>
            </p:nvSpPr>
            <p:spPr bwMode="auto">
              <a:xfrm>
                <a:off x="2001" y="2066"/>
                <a:ext cx="0" cy="1824"/>
              </a:xfrm>
              <a:prstGeom prst="line">
                <a:avLst/>
              </a:prstGeom>
              <a:noFill/>
              <a:ln w="9525">
                <a:solidFill>
                  <a:srgbClr val="007A77"/>
                </a:solidFill>
                <a:miter lim="800000"/>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07" name="Line 15"/>
              <p:cNvSpPr>
                <a:spLocks noChangeShapeType="1"/>
              </p:cNvSpPr>
              <p:nvPr/>
            </p:nvSpPr>
            <p:spPr bwMode="auto">
              <a:xfrm flipV="1">
                <a:off x="3153" y="2018"/>
                <a:ext cx="864" cy="816"/>
              </a:xfrm>
              <a:prstGeom prst="line">
                <a:avLst/>
              </a:prstGeom>
              <a:noFill/>
              <a:ln w="38100" cap="rnd">
                <a:solidFill>
                  <a:srgbClr val="C0C0C0"/>
                </a:solidFill>
                <a:prstDash val="sysDot"/>
                <a:miter lim="800000"/>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08" name="Line 16"/>
              <p:cNvSpPr>
                <a:spLocks noChangeShapeType="1"/>
              </p:cNvSpPr>
              <p:nvPr/>
            </p:nvSpPr>
            <p:spPr bwMode="auto">
              <a:xfrm flipV="1">
                <a:off x="4305" y="1538"/>
                <a:ext cx="864" cy="288"/>
              </a:xfrm>
              <a:prstGeom prst="line">
                <a:avLst/>
              </a:prstGeom>
              <a:noFill/>
              <a:ln w="38100" cap="rnd">
                <a:solidFill>
                  <a:srgbClr val="C0C0C0"/>
                </a:solidFill>
                <a:prstDash val="sysDot"/>
                <a:miter lim="800000"/>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09" name="Text Box 17"/>
              <p:cNvSpPr txBox="1">
                <a:spLocks noChangeArrowheads="1"/>
              </p:cNvSpPr>
              <p:nvPr/>
            </p:nvSpPr>
            <p:spPr bwMode="auto">
              <a:xfrm>
                <a:off x="1975" y="2834"/>
                <a:ext cx="8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1400" b="1">
                    <a:solidFill>
                      <a:srgbClr val="0C0500"/>
                    </a:solidFill>
                  </a:rPr>
                  <a:t>10.0.0.254</a:t>
                </a:r>
                <a:endParaRPr lang="en-US" altLang="zh-CN" sz="3000" b="1">
                  <a:solidFill>
                    <a:srgbClr val="0C0500"/>
                  </a:solidFill>
                </a:endParaRPr>
              </a:p>
            </p:txBody>
          </p:sp>
          <p:sp>
            <p:nvSpPr>
              <p:cNvPr id="20510" name="Text Box 18"/>
              <p:cNvSpPr txBox="1">
                <a:spLocks noChangeArrowheads="1"/>
              </p:cNvSpPr>
              <p:nvPr/>
            </p:nvSpPr>
            <p:spPr bwMode="auto">
              <a:xfrm>
                <a:off x="1329" y="3698"/>
                <a:ext cx="7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1400" b="1">
                    <a:solidFill>
                      <a:srgbClr val="0C0500"/>
                    </a:solidFill>
                  </a:rPr>
                  <a:t>10.0.0.3</a:t>
                </a:r>
                <a:endParaRPr lang="en-US" altLang="zh-CN" sz="3000" b="1">
                  <a:solidFill>
                    <a:srgbClr val="0C0500"/>
                  </a:solidFill>
                </a:endParaRPr>
              </a:p>
            </p:txBody>
          </p:sp>
          <p:sp>
            <p:nvSpPr>
              <p:cNvPr id="20511" name="Text Box 19"/>
              <p:cNvSpPr txBox="1">
                <a:spLocks noChangeArrowheads="1"/>
              </p:cNvSpPr>
              <p:nvPr/>
            </p:nvSpPr>
            <p:spPr bwMode="auto">
              <a:xfrm>
                <a:off x="1329" y="2930"/>
                <a:ext cx="78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1400" b="1">
                    <a:solidFill>
                      <a:srgbClr val="0C0500"/>
                    </a:solidFill>
                  </a:rPr>
                  <a:t>10.0.0.2</a:t>
                </a:r>
                <a:endParaRPr lang="en-US" altLang="zh-CN" sz="3000" b="1">
                  <a:solidFill>
                    <a:srgbClr val="0C0500"/>
                  </a:solidFill>
                </a:endParaRPr>
              </a:p>
            </p:txBody>
          </p:sp>
          <p:sp>
            <p:nvSpPr>
              <p:cNvPr id="20512" name="Text Box 20"/>
              <p:cNvSpPr txBox="1">
                <a:spLocks noChangeArrowheads="1"/>
              </p:cNvSpPr>
              <p:nvPr/>
            </p:nvSpPr>
            <p:spPr bwMode="auto">
              <a:xfrm>
                <a:off x="1329" y="2066"/>
                <a:ext cx="7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1400" b="1">
                    <a:solidFill>
                      <a:srgbClr val="0C0500"/>
                    </a:solidFill>
                  </a:rPr>
                  <a:t>10.0.0.1</a:t>
                </a:r>
                <a:endParaRPr lang="en-US" altLang="zh-CN" sz="3000" b="1">
                  <a:solidFill>
                    <a:srgbClr val="0C0500"/>
                  </a:solidFill>
                </a:endParaRPr>
              </a:p>
            </p:txBody>
          </p:sp>
          <p:sp>
            <p:nvSpPr>
              <p:cNvPr id="20513" name="Text Box 21"/>
              <p:cNvSpPr txBox="1">
                <a:spLocks noChangeArrowheads="1"/>
              </p:cNvSpPr>
              <p:nvPr/>
            </p:nvSpPr>
            <p:spPr bwMode="auto">
              <a:xfrm>
                <a:off x="4830" y="1826"/>
                <a:ext cx="81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1400" b="1">
                    <a:solidFill>
                      <a:srgbClr val="0C0500"/>
                    </a:solidFill>
                  </a:rPr>
                  <a:t>Web server</a:t>
                </a:r>
              </a:p>
            </p:txBody>
          </p:sp>
          <p:sp>
            <p:nvSpPr>
              <p:cNvPr id="20514" name="Text Box 22"/>
              <p:cNvSpPr txBox="1">
                <a:spLocks noChangeArrowheads="1"/>
              </p:cNvSpPr>
              <p:nvPr/>
            </p:nvSpPr>
            <p:spPr bwMode="auto">
              <a:xfrm>
                <a:off x="728" y="1826"/>
                <a:ext cx="1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spcBef>
                    <a:spcPct val="50000"/>
                  </a:spcBef>
                </a:pPr>
                <a:r>
                  <a:rPr lang="en-US" altLang="zh-CN" sz="2000" b="1">
                    <a:solidFill>
                      <a:srgbClr val="0C0500"/>
                    </a:solidFill>
                  </a:rPr>
                  <a:t>a</a:t>
                </a:r>
              </a:p>
            </p:txBody>
          </p:sp>
          <p:sp>
            <p:nvSpPr>
              <p:cNvPr id="20515" name="Text Box 23"/>
              <p:cNvSpPr txBox="1">
                <a:spLocks noChangeArrowheads="1"/>
              </p:cNvSpPr>
              <p:nvPr/>
            </p:nvSpPr>
            <p:spPr bwMode="auto">
              <a:xfrm>
                <a:off x="776" y="2738"/>
                <a:ext cx="15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spcBef>
                    <a:spcPct val="50000"/>
                  </a:spcBef>
                </a:pPr>
                <a:r>
                  <a:rPr lang="en-US" altLang="zh-CN" sz="2000" b="1">
                    <a:solidFill>
                      <a:srgbClr val="0C0500"/>
                    </a:solidFill>
                  </a:rPr>
                  <a:t>b</a:t>
                </a:r>
              </a:p>
            </p:txBody>
          </p:sp>
          <p:sp>
            <p:nvSpPr>
              <p:cNvPr id="20516" name="Text Box 24"/>
              <p:cNvSpPr txBox="1">
                <a:spLocks noChangeArrowheads="1"/>
              </p:cNvSpPr>
              <p:nvPr/>
            </p:nvSpPr>
            <p:spPr bwMode="auto">
              <a:xfrm>
                <a:off x="728" y="3650"/>
                <a:ext cx="1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spcBef>
                    <a:spcPct val="50000"/>
                  </a:spcBef>
                </a:pPr>
                <a:r>
                  <a:rPr lang="en-US" altLang="zh-CN" sz="2000" b="1">
                    <a:solidFill>
                      <a:srgbClr val="0C0500"/>
                    </a:solidFill>
                  </a:rPr>
                  <a:t>c</a:t>
                </a:r>
              </a:p>
            </p:txBody>
          </p:sp>
          <p:sp>
            <p:nvSpPr>
              <p:cNvPr id="20517" name="Text Box 25"/>
              <p:cNvSpPr txBox="1">
                <a:spLocks noChangeArrowheads="1"/>
              </p:cNvSpPr>
              <p:nvPr/>
            </p:nvSpPr>
            <p:spPr bwMode="auto">
              <a:xfrm>
                <a:off x="2865" y="2546"/>
                <a:ext cx="3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spcBef>
                    <a:spcPct val="50000"/>
                  </a:spcBef>
                </a:pPr>
                <a:r>
                  <a:rPr lang="en-US" altLang="zh-CN" sz="1200" b="1">
                    <a:solidFill>
                      <a:srgbClr val="0C0500"/>
                    </a:solidFill>
                  </a:rPr>
                  <a:t>NAT</a:t>
                </a:r>
                <a:endParaRPr lang="en-US" altLang="zh-CN" sz="1400" b="1">
                  <a:solidFill>
                    <a:srgbClr val="0C0500"/>
                  </a:solidFill>
                </a:endParaRPr>
              </a:p>
            </p:txBody>
          </p:sp>
        </p:grpSp>
      </p:grpSp>
      <p:sp>
        <p:nvSpPr>
          <p:cNvPr id="295971" name="Line 27"/>
          <p:cNvSpPr>
            <a:spLocks noChangeShapeType="1"/>
          </p:cNvSpPr>
          <p:nvPr/>
        </p:nvSpPr>
        <p:spPr bwMode="auto">
          <a:xfrm flipV="1">
            <a:off x="2871788" y="4956175"/>
            <a:ext cx="1371600" cy="1447800"/>
          </a:xfrm>
          <a:prstGeom prst="line">
            <a:avLst/>
          </a:prstGeom>
          <a:noFill/>
          <a:ln w="9525">
            <a:solidFill>
              <a:srgbClr val="0C0500"/>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95972" name="Line 32"/>
          <p:cNvSpPr>
            <a:spLocks noChangeShapeType="1"/>
          </p:cNvSpPr>
          <p:nvPr/>
        </p:nvSpPr>
        <p:spPr bwMode="auto">
          <a:xfrm flipV="1">
            <a:off x="2544763" y="4922838"/>
            <a:ext cx="1439862" cy="71437"/>
          </a:xfrm>
          <a:prstGeom prst="line">
            <a:avLst/>
          </a:prstGeom>
          <a:noFill/>
          <a:ln w="9525">
            <a:solidFill>
              <a:srgbClr val="007A77"/>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95973" name="Line 33"/>
          <p:cNvSpPr>
            <a:spLocks noChangeShapeType="1"/>
          </p:cNvSpPr>
          <p:nvPr/>
        </p:nvSpPr>
        <p:spPr bwMode="auto">
          <a:xfrm>
            <a:off x="2616200" y="3625850"/>
            <a:ext cx="1439863" cy="576263"/>
          </a:xfrm>
          <a:prstGeom prst="line">
            <a:avLst/>
          </a:prstGeom>
          <a:noFill/>
          <a:ln w="9525">
            <a:solidFill>
              <a:srgbClr val="007A77"/>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54339" name="Text Box 35"/>
          <p:cNvSpPr txBox="1">
            <a:spLocks noChangeArrowheads="1"/>
          </p:cNvSpPr>
          <p:nvPr/>
        </p:nvSpPr>
        <p:spPr bwMode="auto">
          <a:xfrm>
            <a:off x="4705350" y="5067300"/>
            <a:ext cx="287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2400" b="1">
                <a:solidFill>
                  <a:srgbClr val="0C05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5940"/>
                                        </p:tgtEl>
                                        <p:attrNameLst>
                                          <p:attrName>style.visibility</p:attrName>
                                        </p:attrNameLst>
                                      </p:cBhvr>
                                      <p:to>
                                        <p:strVal val="visible"/>
                                      </p:to>
                                    </p:set>
                                    <p:animEffect transition="in" filter="blinds(horizontal)">
                                      <p:cBhvr>
                                        <p:cTn id="7" dur="500"/>
                                        <p:tgtEl>
                                          <p:spTgt spid="2959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295973"/>
                                        </p:tgtEl>
                                        <p:attrNameLst>
                                          <p:attrName>style.visibility</p:attrName>
                                        </p:attrNameLst>
                                      </p:cBhvr>
                                      <p:to>
                                        <p:strVal val="visible"/>
                                      </p:to>
                                    </p:set>
                                    <p:animEffect transition="in" filter="strips(upRight)">
                                      <p:cBhvr>
                                        <p:cTn id="17" dur="500"/>
                                        <p:tgtEl>
                                          <p:spTgt spid="295973"/>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95972"/>
                                        </p:tgtEl>
                                        <p:attrNameLst>
                                          <p:attrName>style.visibility</p:attrName>
                                        </p:attrNameLst>
                                      </p:cBhvr>
                                      <p:to>
                                        <p:strVal val="visible"/>
                                      </p:to>
                                    </p:set>
                                    <p:animEffect transition="in" filter="strips(upRight)">
                                      <p:cBhvr>
                                        <p:cTn id="20" dur="500"/>
                                        <p:tgtEl>
                                          <p:spTgt spid="295972"/>
                                        </p:tgtEl>
                                      </p:cBhvr>
                                    </p:animEffect>
                                  </p:childTnLst>
                                </p:cTn>
                              </p:par>
                              <p:par>
                                <p:cTn id="21" presetID="18" presetClass="entr" presetSubtype="3" fill="hold" grpId="0" nodeType="withEffect">
                                  <p:stCondLst>
                                    <p:cond delay="0"/>
                                  </p:stCondLst>
                                  <p:childTnLst>
                                    <p:set>
                                      <p:cBhvr>
                                        <p:cTn id="22" dur="1" fill="hold">
                                          <p:stCondLst>
                                            <p:cond delay="0"/>
                                          </p:stCondLst>
                                        </p:cTn>
                                        <p:tgtEl>
                                          <p:spTgt spid="295971"/>
                                        </p:tgtEl>
                                        <p:attrNameLst>
                                          <p:attrName>style.visibility</p:attrName>
                                        </p:attrNameLst>
                                      </p:cBhvr>
                                      <p:to>
                                        <p:strVal val="visible"/>
                                      </p:to>
                                    </p:set>
                                    <p:animEffect transition="in" filter="strips(upRight)">
                                      <p:cBhvr>
                                        <p:cTn id="23" dur="500"/>
                                        <p:tgtEl>
                                          <p:spTgt spid="29597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54332"/>
                                        </p:tgtEl>
                                        <p:attrNameLst>
                                          <p:attrName>style.visibility</p:attrName>
                                        </p:attrNameLst>
                                      </p:cBhvr>
                                      <p:to>
                                        <p:strVal val="visible"/>
                                      </p:to>
                                    </p:set>
                                    <p:animEffect transition="in" filter="blinds(horizontal)">
                                      <p:cBhvr>
                                        <p:cTn id="28" dur="500"/>
                                        <p:tgtEl>
                                          <p:spTgt spid="35433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3" fill="hold" grpId="0" nodeType="clickEffect">
                                  <p:stCondLst>
                                    <p:cond delay="0"/>
                                  </p:stCondLst>
                                  <p:childTnLst>
                                    <p:set>
                                      <p:cBhvr>
                                        <p:cTn id="32" dur="1" fill="hold">
                                          <p:stCondLst>
                                            <p:cond delay="0"/>
                                          </p:stCondLst>
                                        </p:cTn>
                                        <p:tgtEl>
                                          <p:spTgt spid="354334"/>
                                        </p:tgtEl>
                                        <p:attrNameLst>
                                          <p:attrName>style.visibility</p:attrName>
                                        </p:attrNameLst>
                                      </p:cBhvr>
                                      <p:to>
                                        <p:strVal val="visible"/>
                                      </p:to>
                                    </p:set>
                                    <p:animEffect transition="in" filter="strips(upRight)">
                                      <p:cBhvr>
                                        <p:cTn id="33" dur="500"/>
                                        <p:tgtEl>
                                          <p:spTgt spid="35433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95942"/>
                                        </p:tgtEl>
                                        <p:attrNameLst>
                                          <p:attrName>style.visibility</p:attrName>
                                        </p:attrNameLst>
                                      </p:cBhvr>
                                      <p:to>
                                        <p:strVal val="visible"/>
                                      </p:to>
                                    </p:set>
                                    <p:animEffect transition="in" filter="blinds(horizontal)">
                                      <p:cBhvr>
                                        <p:cTn id="38" dur="500"/>
                                        <p:tgtEl>
                                          <p:spTgt spid="29594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8" presetClass="entr" presetSubtype="9" fill="hold" grpId="0" nodeType="clickEffect">
                                  <p:stCondLst>
                                    <p:cond delay="0"/>
                                  </p:stCondLst>
                                  <p:childTnLst>
                                    <p:set>
                                      <p:cBhvr>
                                        <p:cTn id="42" dur="1" fill="hold">
                                          <p:stCondLst>
                                            <p:cond delay="0"/>
                                          </p:stCondLst>
                                        </p:cTn>
                                        <p:tgtEl>
                                          <p:spTgt spid="354335"/>
                                        </p:tgtEl>
                                        <p:attrNameLst>
                                          <p:attrName>style.visibility</p:attrName>
                                        </p:attrNameLst>
                                      </p:cBhvr>
                                      <p:to>
                                        <p:strVal val="visible"/>
                                      </p:to>
                                    </p:set>
                                    <p:animEffect transition="in" filter="strips(upLeft)">
                                      <p:cBhvr>
                                        <p:cTn id="43" dur="500"/>
                                        <p:tgtEl>
                                          <p:spTgt spid="354335"/>
                                        </p:tgtEl>
                                      </p:cBhvr>
                                    </p:animEffect>
                                  </p:childTnLst>
                                </p:cTn>
                              </p:par>
                              <p:par>
                                <p:cTn id="44" presetID="18" presetClass="entr" presetSubtype="9" fill="hold" grpId="0" nodeType="withEffect">
                                  <p:stCondLst>
                                    <p:cond delay="0"/>
                                  </p:stCondLst>
                                  <p:childTnLst>
                                    <p:set>
                                      <p:cBhvr>
                                        <p:cTn id="45" dur="1" fill="hold">
                                          <p:stCondLst>
                                            <p:cond delay="0"/>
                                          </p:stCondLst>
                                        </p:cTn>
                                        <p:tgtEl>
                                          <p:spTgt spid="354338"/>
                                        </p:tgtEl>
                                        <p:attrNameLst>
                                          <p:attrName>style.visibility</p:attrName>
                                        </p:attrNameLst>
                                      </p:cBhvr>
                                      <p:to>
                                        <p:strVal val="visible"/>
                                      </p:to>
                                    </p:set>
                                    <p:animEffect transition="in" filter="strips(upLeft)">
                                      <p:cBhvr>
                                        <p:cTn id="46" dur="500"/>
                                        <p:tgtEl>
                                          <p:spTgt spid="35433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354339"/>
                                        </p:tgtEl>
                                        <p:attrNameLst>
                                          <p:attrName>style.visibility</p:attrName>
                                        </p:attrNameLst>
                                      </p:cBhvr>
                                      <p:to>
                                        <p:strVal val="visible"/>
                                      </p:to>
                                    </p:set>
                                    <p:animEffect transition="in" filter="blinds(horizontal)">
                                      <p:cBhvr>
                                        <p:cTn id="51" dur="500"/>
                                        <p:tgtEl>
                                          <p:spTgt spid="35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0" grpId="0" animBg="1"/>
      <p:bldP spid="354332" grpId="0"/>
      <p:bldP spid="295942" grpId="0"/>
      <p:bldP spid="354334" grpId="0" animBg="1"/>
      <p:bldP spid="354335" grpId="0" animBg="1"/>
      <p:bldP spid="354338" grpId="0"/>
      <p:bldP spid="295971" grpId="0" animBg="1"/>
      <p:bldP spid="295972" grpId="0" animBg="1"/>
      <p:bldP spid="295973" grpId="0" animBg="1"/>
      <p:bldP spid="354339"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7"/>
          <p:cNvSpPr>
            <a:spLocks noChangeArrowheads="1"/>
          </p:cNvSpPr>
          <p:nvPr/>
        </p:nvSpPr>
        <p:spPr bwMode="auto">
          <a:xfrm>
            <a:off x="0" y="0"/>
            <a:ext cx="9144000" cy="6858000"/>
          </a:xfrm>
          <a:prstGeom prst="rect">
            <a:avLst/>
          </a:prstGeom>
          <a:solidFill>
            <a:schemeClr val="bg1"/>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b="1"/>
          </a:p>
        </p:txBody>
      </p:sp>
      <p:sp>
        <p:nvSpPr>
          <p:cNvPr id="6" name="Rectangle 2"/>
          <p:cNvSpPr>
            <a:spLocks noChangeArrowheads="1"/>
          </p:cNvSpPr>
          <p:nvPr/>
        </p:nvSpPr>
        <p:spPr bwMode="auto">
          <a:xfrm>
            <a:off x="177800" y="5643563"/>
            <a:ext cx="8786813" cy="792162"/>
          </a:xfrm>
          <a:prstGeom prst="rect">
            <a:avLst/>
          </a:prstGeom>
          <a:solidFill>
            <a:srgbClr val="EBF7FF"/>
          </a:solidFill>
          <a:ln w="9525" algn="ctr">
            <a:solidFill>
              <a:srgbClr val="007A77"/>
            </a:solidFill>
            <a:miter lim="800000"/>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000" b="1">
                <a:solidFill>
                  <a:srgbClr val="E2061B"/>
                </a:solidFill>
              </a:rPr>
              <a:t>解决方法：在</a:t>
            </a:r>
            <a:r>
              <a:rPr lang="en-US" altLang="zh-CN" sz="2000" b="1">
                <a:solidFill>
                  <a:srgbClr val="E2061B"/>
                </a:solidFill>
              </a:rPr>
              <a:t>NAT</a:t>
            </a:r>
            <a:r>
              <a:rPr lang="zh-CN" altLang="en-US" sz="2000" b="1">
                <a:solidFill>
                  <a:srgbClr val="E2061B"/>
                </a:solidFill>
              </a:rPr>
              <a:t>中引入协议（</a:t>
            </a:r>
            <a:r>
              <a:rPr lang="en-US" altLang="zh-CN" sz="2000" b="1">
                <a:solidFill>
                  <a:srgbClr val="E2061B"/>
                </a:solidFill>
              </a:rPr>
              <a:t>TCP</a:t>
            </a:r>
            <a:r>
              <a:rPr lang="zh-CN" altLang="en-US" sz="2000" b="1">
                <a:solidFill>
                  <a:srgbClr val="E2061B"/>
                </a:solidFill>
              </a:rPr>
              <a:t>或者</a:t>
            </a:r>
            <a:r>
              <a:rPr lang="en-US" altLang="zh-CN" sz="2000" b="1">
                <a:solidFill>
                  <a:srgbClr val="E2061B"/>
                </a:solidFill>
              </a:rPr>
              <a:t>UDP</a:t>
            </a:r>
            <a:r>
              <a:rPr lang="zh-CN" altLang="en-US" sz="2000" b="1">
                <a:solidFill>
                  <a:srgbClr val="E2061B"/>
                </a:solidFill>
              </a:rPr>
              <a:t>等）和端口号，也就是说</a:t>
            </a:r>
            <a:r>
              <a:rPr lang="en-US" altLang="zh-CN" sz="2000" b="1">
                <a:solidFill>
                  <a:srgbClr val="E2061B"/>
                </a:solidFill>
              </a:rPr>
              <a:t>NAT</a:t>
            </a:r>
            <a:r>
              <a:rPr lang="zh-CN" altLang="en-US" sz="2000" b="1">
                <a:solidFill>
                  <a:srgbClr val="E2061B"/>
                </a:solidFill>
              </a:rPr>
              <a:t>的依据不再仅仅是</a:t>
            </a:r>
            <a:r>
              <a:rPr lang="en-US" altLang="zh-CN" sz="2000" b="1">
                <a:solidFill>
                  <a:srgbClr val="E2061B"/>
                </a:solidFill>
              </a:rPr>
              <a:t>IP</a:t>
            </a:r>
            <a:r>
              <a:rPr lang="zh-CN" altLang="en-US" sz="2000" b="1">
                <a:solidFill>
                  <a:srgbClr val="E2061B"/>
                </a:solidFill>
              </a:rPr>
              <a:t>地址，还包括</a:t>
            </a:r>
            <a:r>
              <a:rPr lang="en-US" altLang="zh-CN" sz="2000" b="1">
                <a:solidFill>
                  <a:srgbClr val="E2061B"/>
                </a:solidFill>
              </a:rPr>
              <a:t>TCP</a:t>
            </a:r>
            <a:r>
              <a:rPr lang="zh-CN" altLang="en-US" sz="2000" b="1">
                <a:solidFill>
                  <a:srgbClr val="E2061B"/>
                </a:solidFill>
              </a:rPr>
              <a:t>或者</a:t>
            </a:r>
            <a:r>
              <a:rPr lang="en-US" altLang="zh-CN" sz="2000" b="1">
                <a:solidFill>
                  <a:srgbClr val="E2061B"/>
                </a:solidFill>
              </a:rPr>
              <a:t>UDP</a:t>
            </a:r>
            <a:r>
              <a:rPr lang="zh-CN" altLang="en-US" sz="2000" b="1">
                <a:solidFill>
                  <a:srgbClr val="E2061B"/>
                </a:solidFill>
              </a:rPr>
              <a:t>端口号</a:t>
            </a:r>
          </a:p>
        </p:txBody>
      </p:sp>
      <p:sp>
        <p:nvSpPr>
          <p:cNvPr id="112644" name="Text Box 19"/>
          <p:cNvSpPr txBox="1">
            <a:spLocks noChangeArrowheads="1"/>
          </p:cNvSpPr>
          <p:nvPr/>
        </p:nvSpPr>
        <p:spPr bwMode="auto">
          <a:xfrm>
            <a:off x="323850" y="115888"/>
            <a:ext cx="73437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b="1"/>
              <a:t>我们观察到：</a:t>
            </a:r>
          </a:p>
          <a:p>
            <a:pPr eaLnBrk="1" hangingPunct="1">
              <a:spcBef>
                <a:spcPct val="50000"/>
              </a:spcBef>
            </a:pPr>
            <a:r>
              <a:rPr lang="zh-CN" altLang="en-US" sz="2000" b="1"/>
              <a:t>（</a:t>
            </a:r>
            <a:r>
              <a:rPr lang="en-US" altLang="zh-CN" sz="2000" b="1"/>
              <a:t>1</a:t>
            </a:r>
            <a:r>
              <a:rPr lang="zh-CN" altLang="en-US" sz="2000" b="1"/>
              <a:t>）</a:t>
            </a:r>
            <a:r>
              <a:rPr lang="en-US" altLang="zh-CN" sz="2000" b="1"/>
              <a:t>Internet</a:t>
            </a:r>
            <a:r>
              <a:rPr lang="zh-CN" altLang="en-US" sz="2000" b="1"/>
              <a:t>上的大部分应用都是基于</a:t>
            </a:r>
            <a:r>
              <a:rPr lang="en-US" altLang="zh-CN" sz="2000" b="1"/>
              <a:t>TCP</a:t>
            </a:r>
            <a:r>
              <a:rPr lang="zh-CN" altLang="en-US" sz="2000" b="1"/>
              <a:t>或者</a:t>
            </a:r>
            <a:r>
              <a:rPr lang="en-US" altLang="zh-CN" sz="2000" b="1"/>
              <a:t>UDP</a:t>
            </a:r>
          </a:p>
          <a:p>
            <a:pPr eaLnBrk="1" hangingPunct="1">
              <a:spcBef>
                <a:spcPct val="50000"/>
              </a:spcBef>
            </a:pPr>
            <a:r>
              <a:rPr lang="zh-CN" altLang="en-US" sz="2000" b="1"/>
              <a:t>（</a:t>
            </a:r>
            <a:r>
              <a:rPr lang="en-US" altLang="zh-CN" sz="2000" b="1"/>
              <a:t>2</a:t>
            </a:r>
            <a:r>
              <a:rPr lang="zh-CN" altLang="en-US" sz="2000" b="1"/>
              <a:t>）大部分的应用会话可以用</a:t>
            </a:r>
            <a:r>
              <a:rPr lang="en-US" altLang="zh-CN" sz="2000" b="1"/>
              <a:t>&lt;</a:t>
            </a:r>
            <a:r>
              <a:rPr lang="zh-CN" altLang="en-US" sz="2000" b="1"/>
              <a:t>源</a:t>
            </a:r>
            <a:r>
              <a:rPr lang="en-US" altLang="zh-CN" sz="2000" b="1"/>
              <a:t>IP</a:t>
            </a:r>
            <a:r>
              <a:rPr lang="zh-CN" altLang="en-US" sz="2000" b="1"/>
              <a:t>地址、目的</a:t>
            </a:r>
            <a:r>
              <a:rPr lang="en-US" altLang="zh-CN" sz="2000" b="1"/>
              <a:t>IP</a:t>
            </a:r>
            <a:r>
              <a:rPr lang="zh-CN" altLang="en-US" sz="2000" b="1"/>
              <a:t>地址、源端口号、目的端口号、协议</a:t>
            </a:r>
            <a:r>
              <a:rPr lang="en-US" altLang="zh-CN" sz="2000" b="1"/>
              <a:t>&gt;</a:t>
            </a:r>
            <a:r>
              <a:rPr lang="zh-CN" altLang="en-US" sz="2000" b="1"/>
              <a:t>这样一个五元组来标识</a:t>
            </a:r>
          </a:p>
        </p:txBody>
      </p:sp>
      <p:pic>
        <p:nvPicPr>
          <p:cNvPr id="112645" name="Picture 16" descr="TCP_UDP_head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700213"/>
            <a:ext cx="698500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6" name="Rectangle 8"/>
          <p:cNvSpPr>
            <a:spLocks noChangeArrowheads="1"/>
          </p:cNvSpPr>
          <p:nvPr/>
        </p:nvSpPr>
        <p:spPr bwMode="auto">
          <a:xfrm>
            <a:off x="1979613" y="2349500"/>
            <a:ext cx="6192837" cy="215900"/>
          </a:xfrm>
          <a:prstGeom prst="rect">
            <a:avLst/>
          </a:prstGeom>
          <a:noFill/>
          <a:ln w="28575" algn="ctr">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12647" name="Rectangle 9"/>
          <p:cNvSpPr>
            <a:spLocks noChangeArrowheads="1"/>
          </p:cNvSpPr>
          <p:nvPr/>
        </p:nvSpPr>
        <p:spPr bwMode="auto">
          <a:xfrm>
            <a:off x="2022475" y="4922838"/>
            <a:ext cx="6192838" cy="215900"/>
          </a:xfrm>
          <a:prstGeom prst="rect">
            <a:avLst/>
          </a:prstGeom>
          <a:noFill/>
          <a:ln w="28575" algn="ctr">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zh-CN" altLang="en-US" smtClean="0"/>
              <a:t>网络地址转换</a:t>
            </a:r>
            <a:r>
              <a:rPr lang="en-US" altLang="zh-CN" smtClean="0"/>
              <a:t>—</a:t>
            </a:r>
            <a:r>
              <a:rPr lang="zh-CN" altLang="en-US" smtClean="0"/>
              <a:t>原理</a:t>
            </a:r>
          </a:p>
        </p:txBody>
      </p:sp>
      <p:sp>
        <p:nvSpPr>
          <p:cNvPr id="113667" name="Rectangle 3"/>
          <p:cNvSpPr>
            <a:spLocks noGrp="1" noChangeArrowheads="1"/>
          </p:cNvSpPr>
          <p:nvPr>
            <p:ph type="body" idx="1"/>
          </p:nvPr>
        </p:nvSpPr>
        <p:spPr/>
        <p:txBody>
          <a:bodyPr/>
          <a:lstStyle/>
          <a:p>
            <a:pPr>
              <a:lnSpc>
                <a:spcPct val="80000"/>
              </a:lnSpc>
            </a:pPr>
            <a:r>
              <a:rPr lang="zh-CN" altLang="en-US" sz="2800" smtClean="0"/>
              <a:t>网络地址和端口转换</a:t>
            </a:r>
            <a:r>
              <a:rPr lang="en-US" altLang="zh-CN" sz="2800" smtClean="0"/>
              <a:t>NAPT</a:t>
            </a:r>
            <a:r>
              <a:rPr lang="zh-CN" altLang="en-US" sz="2800" smtClean="0"/>
              <a:t>：</a:t>
            </a:r>
            <a:r>
              <a:rPr lang="en-US" altLang="zh-CN" sz="2800" smtClean="0"/>
              <a:t>Network Address and Port Translation</a:t>
            </a:r>
          </a:p>
          <a:p>
            <a:pPr lvl="1">
              <a:lnSpc>
                <a:spcPct val="80000"/>
              </a:lnSpc>
            </a:pPr>
            <a:r>
              <a:rPr lang="zh-CN" altLang="en-US" sz="2400" smtClean="0"/>
              <a:t>最常用的一种</a:t>
            </a:r>
            <a:r>
              <a:rPr lang="en-US" altLang="zh-CN" sz="2400" smtClean="0"/>
              <a:t>NAT</a:t>
            </a:r>
            <a:r>
              <a:rPr lang="zh-CN" altLang="en-US" sz="2400" smtClean="0"/>
              <a:t>方式</a:t>
            </a:r>
          </a:p>
          <a:p>
            <a:pPr lvl="1">
              <a:lnSpc>
                <a:spcPct val="80000"/>
              </a:lnSpc>
            </a:pPr>
            <a:r>
              <a:rPr lang="zh-CN" altLang="en-US" sz="2400" smtClean="0"/>
              <a:t>使用</a:t>
            </a:r>
            <a:r>
              <a:rPr lang="en-US" altLang="zh-CN" sz="2400" smtClean="0"/>
              <a:t>IP</a:t>
            </a:r>
            <a:r>
              <a:rPr lang="zh-CN" altLang="en-US" sz="2400" smtClean="0"/>
              <a:t>地址和</a:t>
            </a:r>
            <a:r>
              <a:rPr lang="en-US" altLang="zh-CN" sz="2400" smtClean="0"/>
              <a:t>TCP/UDP</a:t>
            </a:r>
            <a:r>
              <a:rPr lang="zh-CN" altLang="en-US" sz="2400" smtClean="0"/>
              <a:t>端口号</a:t>
            </a:r>
          </a:p>
          <a:p>
            <a:pPr lvl="2">
              <a:lnSpc>
                <a:spcPct val="80000"/>
              </a:lnSpc>
            </a:pPr>
            <a:r>
              <a:rPr lang="zh-CN" altLang="en-US" sz="2000" smtClean="0"/>
              <a:t>端口号标识了同一台主机上不同的应用，例如</a:t>
            </a:r>
            <a:r>
              <a:rPr lang="en-US" altLang="zh-CN" sz="2000" smtClean="0"/>
              <a:t>FTP</a:t>
            </a:r>
            <a:r>
              <a:rPr lang="zh-CN" altLang="en-US" sz="2000" smtClean="0"/>
              <a:t>服务器进程一般运行在</a:t>
            </a:r>
            <a:r>
              <a:rPr lang="en-US" altLang="zh-CN" sz="2000" smtClean="0"/>
              <a:t>21</a:t>
            </a:r>
            <a:r>
              <a:rPr lang="zh-CN" altLang="en-US" sz="2000" smtClean="0"/>
              <a:t>号端口，</a:t>
            </a:r>
            <a:r>
              <a:rPr lang="en-US" altLang="zh-CN" sz="2000" smtClean="0"/>
              <a:t>web</a:t>
            </a:r>
            <a:r>
              <a:rPr lang="zh-CN" altLang="en-US" sz="2000" smtClean="0"/>
              <a:t>服务进程一般运行在</a:t>
            </a:r>
            <a:r>
              <a:rPr lang="en-US" altLang="zh-CN" sz="2000" smtClean="0"/>
              <a:t>80</a:t>
            </a:r>
            <a:r>
              <a:rPr lang="zh-CN" altLang="en-US" sz="2000" smtClean="0"/>
              <a:t>号端口，</a:t>
            </a:r>
            <a:r>
              <a:rPr lang="en-US" altLang="zh-CN" sz="2000" smtClean="0"/>
              <a:t>TCP/UDP</a:t>
            </a:r>
            <a:r>
              <a:rPr lang="zh-CN" altLang="en-US" sz="2000" smtClean="0"/>
              <a:t>根据端口号将数据投递给相应的应用进程</a:t>
            </a:r>
          </a:p>
          <a:p>
            <a:pPr>
              <a:lnSpc>
                <a:spcPct val="80000"/>
              </a:lnSpc>
            </a:pPr>
            <a:r>
              <a:rPr lang="en-US" altLang="zh-CN" sz="2800" smtClean="0"/>
              <a:t>NAPT</a:t>
            </a:r>
            <a:r>
              <a:rPr lang="zh-CN" altLang="en-US" sz="2800" smtClean="0"/>
              <a:t>操作不仅仅要修改分组的</a:t>
            </a:r>
            <a:r>
              <a:rPr lang="en-US" altLang="zh-CN" sz="2800" smtClean="0"/>
              <a:t>IP</a:t>
            </a:r>
            <a:r>
              <a:rPr lang="zh-CN" altLang="en-US" sz="2800" smtClean="0"/>
              <a:t>头标，还要修改</a:t>
            </a:r>
            <a:r>
              <a:rPr lang="en-US" altLang="zh-CN" sz="2800" smtClean="0"/>
              <a:t>TCP/UDP</a:t>
            </a:r>
            <a:r>
              <a:rPr lang="zh-CN" altLang="en-US" sz="2800" smtClean="0"/>
              <a:t>头标中的端口号</a:t>
            </a:r>
          </a:p>
          <a:p>
            <a:pPr lvl="1">
              <a:lnSpc>
                <a:spcPct val="80000"/>
              </a:lnSpc>
            </a:pPr>
            <a:r>
              <a:rPr lang="zh-CN" altLang="en-US" sz="2400" smtClean="0"/>
              <a:t>在</a:t>
            </a:r>
            <a:r>
              <a:rPr lang="en-US" altLang="zh-CN" sz="2400" smtClean="0"/>
              <a:t>NAT</a:t>
            </a:r>
            <a:r>
              <a:rPr lang="zh-CN" altLang="en-US" sz="2400" smtClean="0"/>
              <a:t>设备上，虽然内部网络所有的主机共享同一个全局</a:t>
            </a:r>
            <a:r>
              <a:rPr lang="en-US" altLang="zh-CN" sz="2400" smtClean="0"/>
              <a:t>IP</a:t>
            </a:r>
            <a:r>
              <a:rPr lang="zh-CN" altLang="en-US" sz="2400" smtClean="0"/>
              <a:t>地址，但是它们所使用的端口号不同</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Rectangle 2"/>
          <p:cNvSpPr>
            <a:spLocks noChangeArrowheads="1"/>
          </p:cNvSpPr>
          <p:nvPr/>
        </p:nvSpPr>
        <p:spPr bwMode="auto">
          <a:xfrm>
            <a:off x="0" y="0"/>
            <a:ext cx="9144000" cy="6858000"/>
          </a:xfrm>
          <a:prstGeom prst="rect">
            <a:avLst/>
          </a:prstGeom>
          <a:solidFill>
            <a:schemeClr val="bg1"/>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21512" name="Text Box 2"/>
          <p:cNvSpPr txBox="1">
            <a:spLocks noChangeArrowheads="1"/>
          </p:cNvSpPr>
          <p:nvPr/>
        </p:nvSpPr>
        <p:spPr bwMode="auto">
          <a:xfrm>
            <a:off x="5929313" y="2879725"/>
            <a:ext cx="1041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20000"/>
              </a:spcBef>
            </a:pPr>
            <a:r>
              <a:rPr lang="en-US" altLang="zh-CN" sz="1600" b="1">
                <a:solidFill>
                  <a:srgbClr val="0C0500"/>
                </a:solidFill>
              </a:rPr>
              <a:t>Internet</a:t>
            </a:r>
          </a:p>
        </p:txBody>
      </p:sp>
      <p:graphicFrame>
        <p:nvGraphicFramePr>
          <p:cNvPr id="21506" name="Object 3"/>
          <p:cNvGraphicFramePr>
            <a:graphicFrameLocks noChangeAspect="1"/>
          </p:cNvGraphicFramePr>
          <p:nvPr/>
        </p:nvGraphicFramePr>
        <p:xfrm>
          <a:off x="1128713" y="2879725"/>
          <a:ext cx="990600" cy="760413"/>
        </p:xfrm>
        <a:graphic>
          <a:graphicData uri="http://schemas.openxmlformats.org/presentationml/2006/ole">
            <mc:AlternateContent xmlns:mc="http://schemas.openxmlformats.org/markup-compatibility/2006">
              <mc:Choice xmlns:v="urn:schemas-microsoft-com:vml" Requires="v">
                <p:oleObj spid="_x0000_s22435" name="Clip" r:id="rId3" imgW="4183063" imgH="3216275" progId="">
                  <p:embed/>
                </p:oleObj>
              </mc:Choice>
              <mc:Fallback>
                <p:oleObj name="Clip" r:id="rId3" imgW="4183063" imgH="3216275" progId="">
                  <p:embed/>
                  <p:pic>
                    <p:nvPicPr>
                      <p:cNvPr id="0" name="Picture 3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713" y="2879725"/>
                        <a:ext cx="990600" cy="760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7" name="Object 4"/>
          <p:cNvGraphicFramePr>
            <a:graphicFrameLocks noChangeAspect="1"/>
          </p:cNvGraphicFramePr>
          <p:nvPr/>
        </p:nvGraphicFramePr>
        <p:xfrm>
          <a:off x="1128713" y="4327525"/>
          <a:ext cx="990600" cy="760413"/>
        </p:xfrm>
        <a:graphic>
          <a:graphicData uri="http://schemas.openxmlformats.org/presentationml/2006/ole">
            <mc:AlternateContent xmlns:mc="http://schemas.openxmlformats.org/markup-compatibility/2006">
              <mc:Choice xmlns:v="urn:schemas-microsoft-com:vml" Requires="v">
                <p:oleObj spid="_x0000_s22436" name="Clip" r:id="rId5" imgW="4183063" imgH="3216275" progId="">
                  <p:embed/>
                </p:oleObj>
              </mc:Choice>
              <mc:Fallback>
                <p:oleObj name="Clip" r:id="rId5" imgW="4183063" imgH="3216275" progId="">
                  <p:embed/>
                  <p:pic>
                    <p:nvPicPr>
                      <p:cNvPr id="0" name="Picture 3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713" y="4327525"/>
                        <a:ext cx="990600" cy="760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8" name="Object 5"/>
          <p:cNvGraphicFramePr>
            <a:graphicFrameLocks noChangeAspect="1"/>
          </p:cNvGraphicFramePr>
          <p:nvPr/>
        </p:nvGraphicFramePr>
        <p:xfrm>
          <a:off x="1128713" y="5775325"/>
          <a:ext cx="990600" cy="760413"/>
        </p:xfrm>
        <a:graphic>
          <a:graphicData uri="http://schemas.openxmlformats.org/presentationml/2006/ole">
            <mc:AlternateContent xmlns:mc="http://schemas.openxmlformats.org/markup-compatibility/2006">
              <mc:Choice xmlns:v="urn:schemas-microsoft-com:vml" Requires="v">
                <p:oleObj spid="_x0000_s22437" name="Clip" r:id="rId6" imgW="4183063" imgH="3216275" progId="">
                  <p:embed/>
                </p:oleObj>
              </mc:Choice>
              <mc:Fallback>
                <p:oleObj name="Clip" r:id="rId6" imgW="4183063" imgH="3216275" progId="">
                  <p:embed/>
                  <p:pic>
                    <p:nvPicPr>
                      <p:cNvPr id="0" name="Picture 3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713" y="5775325"/>
                        <a:ext cx="990600" cy="760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9" name="Object 6"/>
          <p:cNvGraphicFramePr>
            <a:graphicFrameLocks noChangeAspect="1"/>
          </p:cNvGraphicFramePr>
          <p:nvPr/>
        </p:nvGraphicFramePr>
        <p:xfrm>
          <a:off x="4087813" y="3946525"/>
          <a:ext cx="817562" cy="1143000"/>
        </p:xfrm>
        <a:graphic>
          <a:graphicData uri="http://schemas.openxmlformats.org/presentationml/2006/ole">
            <mc:AlternateContent xmlns:mc="http://schemas.openxmlformats.org/markup-compatibility/2006">
              <mc:Choice xmlns:v="urn:schemas-microsoft-com:vml" Requires="v">
                <p:oleObj spid="_x0000_s22438" name="Clip" r:id="rId7" imgW="2735263" imgH="3825875" progId="">
                  <p:embed/>
                </p:oleObj>
              </mc:Choice>
              <mc:Fallback>
                <p:oleObj name="Clip" r:id="rId7" imgW="2735263" imgH="3825875" progId="">
                  <p:embed/>
                  <p:pic>
                    <p:nvPicPr>
                      <p:cNvPr id="0" name="Picture 39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87813" y="3946525"/>
                        <a:ext cx="817562"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10" name="Object 7"/>
          <p:cNvGraphicFramePr>
            <a:graphicFrameLocks noChangeAspect="1"/>
          </p:cNvGraphicFramePr>
          <p:nvPr/>
        </p:nvGraphicFramePr>
        <p:xfrm>
          <a:off x="8062913" y="2041525"/>
          <a:ext cx="476250" cy="838200"/>
        </p:xfrm>
        <a:graphic>
          <a:graphicData uri="http://schemas.openxmlformats.org/presentationml/2006/ole">
            <mc:AlternateContent xmlns:mc="http://schemas.openxmlformats.org/markup-compatibility/2006">
              <mc:Choice xmlns:v="urn:schemas-microsoft-com:vml" Requires="v">
                <p:oleObj spid="_x0000_s22439" name="Clip" r:id="rId9" imgW="1927225" imgH="3382963" progId="">
                  <p:embed/>
                </p:oleObj>
              </mc:Choice>
              <mc:Fallback>
                <p:oleObj name="Clip" r:id="rId9" imgW="1927225" imgH="3382963" progId="">
                  <p:embed/>
                  <p:pic>
                    <p:nvPicPr>
                      <p:cNvPr id="0" name="Picture 40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62913" y="2041525"/>
                        <a:ext cx="47625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3" name="Line 8"/>
          <p:cNvSpPr>
            <a:spLocks noChangeShapeType="1"/>
          </p:cNvSpPr>
          <p:nvPr/>
        </p:nvSpPr>
        <p:spPr bwMode="auto">
          <a:xfrm flipV="1">
            <a:off x="2043113" y="3260725"/>
            <a:ext cx="9906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14" name="Line 9"/>
          <p:cNvSpPr>
            <a:spLocks noChangeShapeType="1"/>
          </p:cNvSpPr>
          <p:nvPr/>
        </p:nvSpPr>
        <p:spPr bwMode="auto">
          <a:xfrm flipV="1">
            <a:off x="3033713" y="4479925"/>
            <a:ext cx="9906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15" name="Line 10"/>
          <p:cNvSpPr>
            <a:spLocks noChangeShapeType="1"/>
          </p:cNvSpPr>
          <p:nvPr/>
        </p:nvSpPr>
        <p:spPr bwMode="auto">
          <a:xfrm flipV="1">
            <a:off x="2043113" y="6156325"/>
            <a:ext cx="9906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16" name="Line 11"/>
          <p:cNvSpPr>
            <a:spLocks noChangeShapeType="1"/>
          </p:cNvSpPr>
          <p:nvPr/>
        </p:nvSpPr>
        <p:spPr bwMode="auto">
          <a:xfrm flipV="1">
            <a:off x="2043113" y="4632325"/>
            <a:ext cx="9906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17" name="Line 12"/>
          <p:cNvSpPr>
            <a:spLocks noChangeShapeType="1"/>
          </p:cNvSpPr>
          <p:nvPr/>
        </p:nvSpPr>
        <p:spPr bwMode="auto">
          <a:xfrm>
            <a:off x="3033713" y="3260725"/>
            <a:ext cx="0" cy="28956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18" name="Line 13"/>
          <p:cNvSpPr>
            <a:spLocks noChangeShapeType="1"/>
          </p:cNvSpPr>
          <p:nvPr/>
        </p:nvSpPr>
        <p:spPr bwMode="auto">
          <a:xfrm flipV="1">
            <a:off x="4862513" y="3184525"/>
            <a:ext cx="1371600" cy="1295400"/>
          </a:xfrm>
          <a:prstGeom prst="line">
            <a:avLst/>
          </a:prstGeom>
          <a:noFill/>
          <a:ln w="19050" cap="rnd">
            <a:solidFill>
              <a:schemeClr val="bg2"/>
            </a:solidFill>
            <a:prstDash val="sysDot"/>
            <a:miter lim="800000"/>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19" name="Line 14"/>
          <p:cNvSpPr>
            <a:spLocks noChangeShapeType="1"/>
          </p:cNvSpPr>
          <p:nvPr/>
        </p:nvSpPr>
        <p:spPr bwMode="auto">
          <a:xfrm flipV="1">
            <a:off x="6691313" y="2422525"/>
            <a:ext cx="1371600" cy="457200"/>
          </a:xfrm>
          <a:prstGeom prst="line">
            <a:avLst/>
          </a:prstGeom>
          <a:noFill/>
          <a:ln w="19050" cap="rnd">
            <a:solidFill>
              <a:schemeClr val="bg2"/>
            </a:solidFill>
            <a:prstDash val="sysDot"/>
            <a:miter lim="800000"/>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20" name="Text Box 15"/>
          <p:cNvSpPr txBox="1">
            <a:spLocks noChangeArrowheads="1"/>
          </p:cNvSpPr>
          <p:nvPr/>
        </p:nvSpPr>
        <p:spPr bwMode="auto">
          <a:xfrm>
            <a:off x="3060700" y="4479925"/>
            <a:ext cx="1366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1400" b="1">
                <a:solidFill>
                  <a:srgbClr val="0C0500"/>
                </a:solidFill>
              </a:rPr>
              <a:t>10.0.0.254</a:t>
            </a:r>
            <a:endParaRPr lang="en-US" altLang="zh-CN" sz="3000" b="1">
              <a:solidFill>
                <a:srgbClr val="0C0500"/>
              </a:solidFill>
            </a:endParaRPr>
          </a:p>
        </p:txBody>
      </p:sp>
      <p:sp>
        <p:nvSpPr>
          <p:cNvPr id="21521" name="Text Box 16"/>
          <p:cNvSpPr txBox="1">
            <a:spLocks noChangeArrowheads="1"/>
          </p:cNvSpPr>
          <p:nvPr/>
        </p:nvSpPr>
        <p:spPr bwMode="auto">
          <a:xfrm>
            <a:off x="1966913" y="5851525"/>
            <a:ext cx="10207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1400" b="1">
                <a:solidFill>
                  <a:srgbClr val="0C0500"/>
                </a:solidFill>
              </a:rPr>
              <a:t>10.0.0.3</a:t>
            </a:r>
            <a:endParaRPr lang="en-US" altLang="zh-CN" sz="3000" b="1">
              <a:solidFill>
                <a:srgbClr val="0C0500"/>
              </a:solidFill>
            </a:endParaRPr>
          </a:p>
        </p:txBody>
      </p:sp>
      <p:sp>
        <p:nvSpPr>
          <p:cNvPr id="21522" name="Text Box 17"/>
          <p:cNvSpPr txBox="1">
            <a:spLocks noChangeArrowheads="1"/>
          </p:cNvSpPr>
          <p:nvPr/>
        </p:nvSpPr>
        <p:spPr bwMode="auto">
          <a:xfrm>
            <a:off x="1966913" y="4632325"/>
            <a:ext cx="94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1400" b="1">
                <a:solidFill>
                  <a:srgbClr val="0C0500"/>
                </a:solidFill>
              </a:rPr>
              <a:t>10.0.0.2</a:t>
            </a:r>
            <a:endParaRPr lang="en-US" altLang="zh-CN" sz="3000" b="1">
              <a:solidFill>
                <a:srgbClr val="0C0500"/>
              </a:solidFill>
            </a:endParaRPr>
          </a:p>
        </p:txBody>
      </p:sp>
      <p:sp>
        <p:nvSpPr>
          <p:cNvPr id="21523" name="Text Box 18"/>
          <p:cNvSpPr txBox="1">
            <a:spLocks noChangeArrowheads="1"/>
          </p:cNvSpPr>
          <p:nvPr/>
        </p:nvSpPr>
        <p:spPr bwMode="auto">
          <a:xfrm>
            <a:off x="1966913" y="3260725"/>
            <a:ext cx="94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1400" b="1">
                <a:solidFill>
                  <a:srgbClr val="0C0500"/>
                </a:solidFill>
              </a:rPr>
              <a:t>10.0.0.1</a:t>
            </a:r>
            <a:endParaRPr lang="en-US" altLang="zh-CN" sz="3000" b="1">
              <a:solidFill>
                <a:srgbClr val="0C0500"/>
              </a:solidFill>
            </a:endParaRPr>
          </a:p>
        </p:txBody>
      </p:sp>
      <p:sp>
        <p:nvSpPr>
          <p:cNvPr id="21524" name="Text Box 19"/>
          <p:cNvSpPr txBox="1">
            <a:spLocks noChangeArrowheads="1"/>
          </p:cNvSpPr>
          <p:nvPr/>
        </p:nvSpPr>
        <p:spPr bwMode="auto">
          <a:xfrm>
            <a:off x="7448550" y="2857500"/>
            <a:ext cx="1516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1600" b="1">
                <a:solidFill>
                  <a:srgbClr val="0C0500"/>
                </a:solidFill>
              </a:rPr>
              <a:t>Web server</a:t>
            </a:r>
          </a:p>
        </p:txBody>
      </p:sp>
      <p:sp>
        <p:nvSpPr>
          <p:cNvPr id="21525" name="Text Box 20"/>
          <p:cNvSpPr txBox="1">
            <a:spLocks noChangeArrowheads="1"/>
          </p:cNvSpPr>
          <p:nvPr/>
        </p:nvSpPr>
        <p:spPr bwMode="auto">
          <a:xfrm>
            <a:off x="900113" y="2879725"/>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a:solidFill>
                  <a:srgbClr val="0C0500"/>
                </a:solidFill>
              </a:rPr>
              <a:t>a</a:t>
            </a:r>
          </a:p>
        </p:txBody>
      </p:sp>
      <p:sp>
        <p:nvSpPr>
          <p:cNvPr id="21526" name="Text Box 21"/>
          <p:cNvSpPr txBox="1">
            <a:spLocks noChangeArrowheads="1"/>
          </p:cNvSpPr>
          <p:nvPr/>
        </p:nvSpPr>
        <p:spPr bwMode="auto">
          <a:xfrm>
            <a:off x="976313" y="4327525"/>
            <a:ext cx="244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a:solidFill>
                  <a:srgbClr val="0C0500"/>
                </a:solidFill>
              </a:rPr>
              <a:t>b</a:t>
            </a:r>
          </a:p>
        </p:txBody>
      </p:sp>
      <p:sp>
        <p:nvSpPr>
          <p:cNvPr id="21527" name="Text Box 22"/>
          <p:cNvSpPr txBox="1">
            <a:spLocks noChangeArrowheads="1"/>
          </p:cNvSpPr>
          <p:nvPr/>
        </p:nvSpPr>
        <p:spPr bwMode="auto">
          <a:xfrm>
            <a:off x="900113" y="5775325"/>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a:solidFill>
                  <a:srgbClr val="0C0500"/>
                </a:solidFill>
              </a:rPr>
              <a:t>c</a:t>
            </a:r>
          </a:p>
        </p:txBody>
      </p:sp>
      <p:sp>
        <p:nvSpPr>
          <p:cNvPr id="21528" name="Text Box 23"/>
          <p:cNvSpPr txBox="1">
            <a:spLocks noChangeArrowheads="1"/>
          </p:cNvSpPr>
          <p:nvPr/>
        </p:nvSpPr>
        <p:spPr bwMode="auto">
          <a:xfrm>
            <a:off x="4405313" y="4022725"/>
            <a:ext cx="533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1200" b="1">
                <a:solidFill>
                  <a:srgbClr val="0C0500"/>
                </a:solidFill>
              </a:rPr>
              <a:t>NAT</a:t>
            </a:r>
            <a:endParaRPr lang="en-US" altLang="zh-CN" sz="1400" b="1">
              <a:solidFill>
                <a:srgbClr val="0C0500"/>
              </a:solidFill>
            </a:endParaRPr>
          </a:p>
        </p:txBody>
      </p:sp>
      <p:sp>
        <p:nvSpPr>
          <p:cNvPr id="21529" name="Text Box 24"/>
          <p:cNvSpPr txBox="1">
            <a:spLocks noChangeArrowheads="1"/>
          </p:cNvSpPr>
          <p:nvPr/>
        </p:nvSpPr>
        <p:spPr bwMode="auto">
          <a:xfrm>
            <a:off x="4862513" y="4403725"/>
            <a:ext cx="1797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1600" b="1">
                <a:solidFill>
                  <a:srgbClr val="0C0500"/>
                </a:solidFill>
              </a:rPr>
              <a:t>202.38.75.11</a:t>
            </a:r>
          </a:p>
        </p:txBody>
      </p:sp>
      <p:sp>
        <p:nvSpPr>
          <p:cNvPr id="28" name="Text Box 25"/>
          <p:cNvSpPr txBox="1">
            <a:spLocks noChangeArrowheads="1"/>
          </p:cNvSpPr>
          <p:nvPr/>
        </p:nvSpPr>
        <p:spPr bwMode="auto">
          <a:xfrm>
            <a:off x="1979613" y="6242050"/>
            <a:ext cx="4024312"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1400" b="1">
                <a:solidFill>
                  <a:srgbClr val="0C0500"/>
                </a:solidFill>
              </a:rPr>
              <a:t>Connection request to port 80 from ‘c‘ to &lt;web server&gt; source 10.0.0.3, port 2000.</a:t>
            </a:r>
          </a:p>
        </p:txBody>
      </p:sp>
      <p:sp>
        <p:nvSpPr>
          <p:cNvPr id="29" name="Line 26"/>
          <p:cNvSpPr>
            <a:spLocks noChangeShapeType="1"/>
          </p:cNvSpPr>
          <p:nvPr/>
        </p:nvSpPr>
        <p:spPr bwMode="auto">
          <a:xfrm flipV="1">
            <a:off x="2728913" y="4937125"/>
            <a:ext cx="1371600" cy="1447800"/>
          </a:xfrm>
          <a:prstGeom prst="line">
            <a:avLst/>
          </a:prstGeom>
          <a:noFill/>
          <a:ln w="2857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0" name="Text Box 27"/>
          <p:cNvSpPr txBox="1">
            <a:spLocks noChangeArrowheads="1"/>
          </p:cNvSpPr>
          <p:nvPr/>
        </p:nvSpPr>
        <p:spPr bwMode="auto">
          <a:xfrm>
            <a:off x="3348038" y="3429000"/>
            <a:ext cx="2449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1400" b="1">
                <a:solidFill>
                  <a:srgbClr val="FF0000"/>
                </a:solidFill>
              </a:rPr>
              <a:t>&lt;10.0.0.3, 2000&gt;</a:t>
            </a:r>
            <a:r>
              <a:rPr lang="en-US" altLang="zh-CN" sz="1400" b="1">
                <a:solidFill>
                  <a:srgbClr val="FF0000"/>
                </a:solidFill>
                <a:sym typeface="Wingdings" panose="05000000000000000000" pitchFamily="2" charset="2"/>
              </a:rPr>
              <a:t> map to</a:t>
            </a:r>
            <a:br>
              <a:rPr lang="en-US" altLang="zh-CN" sz="1400" b="1">
                <a:solidFill>
                  <a:srgbClr val="FF0000"/>
                </a:solidFill>
                <a:sym typeface="Wingdings" panose="05000000000000000000" pitchFamily="2" charset="2"/>
              </a:rPr>
            </a:br>
            <a:r>
              <a:rPr lang="en-US" altLang="zh-CN" sz="1400" b="1">
                <a:solidFill>
                  <a:srgbClr val="FF0000"/>
                </a:solidFill>
                <a:sym typeface="Wingdings" panose="05000000000000000000" pitchFamily="2" charset="2"/>
              </a:rPr>
              <a:t>&lt;202.38.75.11,2000&gt;</a:t>
            </a:r>
            <a:endParaRPr lang="en-US" altLang="zh-CN" sz="1400" b="1">
              <a:solidFill>
                <a:srgbClr val="FF0000"/>
              </a:solidFill>
            </a:endParaRPr>
          </a:p>
        </p:txBody>
      </p:sp>
      <p:sp>
        <p:nvSpPr>
          <p:cNvPr id="31" name="Text Box 28"/>
          <p:cNvSpPr txBox="1">
            <a:spLocks noChangeArrowheads="1"/>
          </p:cNvSpPr>
          <p:nvPr/>
        </p:nvSpPr>
        <p:spPr bwMode="auto">
          <a:xfrm>
            <a:off x="4643438" y="4941888"/>
            <a:ext cx="4535487" cy="523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1400" b="1">
                <a:solidFill>
                  <a:srgbClr val="0C0500"/>
                </a:solidFill>
              </a:rPr>
              <a:t>Connection request from ‘c’ forwarded to </a:t>
            </a:r>
            <a:br>
              <a:rPr lang="en-US" altLang="zh-CN" sz="1400" b="1">
                <a:solidFill>
                  <a:srgbClr val="0C0500"/>
                </a:solidFill>
              </a:rPr>
            </a:br>
            <a:r>
              <a:rPr lang="en-US" altLang="zh-CN" sz="1400" b="1">
                <a:solidFill>
                  <a:srgbClr val="0C0500"/>
                </a:solidFill>
              </a:rPr>
              <a:t>&lt;web server&gt;  source 202.38.75.11, port 2000.</a:t>
            </a:r>
          </a:p>
        </p:txBody>
      </p:sp>
      <p:sp>
        <p:nvSpPr>
          <p:cNvPr id="32" name="Line 29"/>
          <p:cNvSpPr>
            <a:spLocks noChangeShapeType="1"/>
          </p:cNvSpPr>
          <p:nvPr/>
        </p:nvSpPr>
        <p:spPr bwMode="auto">
          <a:xfrm flipV="1">
            <a:off x="5776913" y="2955925"/>
            <a:ext cx="1828800" cy="1447800"/>
          </a:xfrm>
          <a:prstGeom prst="line">
            <a:avLst/>
          </a:prstGeom>
          <a:noFill/>
          <a:ln w="28575">
            <a:solidFill>
              <a:srgbClr val="E2061B"/>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2" name="Group 65"/>
          <p:cNvGrpSpPr>
            <a:grpSpLocks/>
          </p:cNvGrpSpPr>
          <p:nvPr/>
        </p:nvGrpSpPr>
        <p:grpSpPr bwMode="auto">
          <a:xfrm>
            <a:off x="323850" y="1123950"/>
            <a:ext cx="8280400" cy="431800"/>
            <a:chOff x="567" y="3249"/>
            <a:chExt cx="5216" cy="272"/>
          </a:xfrm>
        </p:grpSpPr>
        <p:sp>
          <p:nvSpPr>
            <p:cNvPr id="21546" name="Rectangle 66"/>
            <p:cNvSpPr>
              <a:spLocks noChangeArrowheads="1"/>
            </p:cNvSpPr>
            <p:nvPr/>
          </p:nvSpPr>
          <p:spPr bwMode="auto">
            <a:xfrm>
              <a:off x="567" y="3249"/>
              <a:ext cx="635" cy="272"/>
            </a:xfrm>
            <a:prstGeom prst="rect">
              <a:avLst/>
            </a:prstGeom>
            <a:solidFill>
              <a:srgbClr val="FFCC99"/>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a:t>Out</a:t>
              </a:r>
            </a:p>
          </p:txBody>
        </p:sp>
        <p:sp>
          <p:nvSpPr>
            <p:cNvPr id="21547" name="Rectangle 67"/>
            <p:cNvSpPr>
              <a:spLocks noChangeArrowheads="1"/>
            </p:cNvSpPr>
            <p:nvPr/>
          </p:nvSpPr>
          <p:spPr bwMode="auto">
            <a:xfrm>
              <a:off x="1202" y="3249"/>
              <a:ext cx="1769" cy="272"/>
            </a:xfrm>
            <a:prstGeom prst="rect">
              <a:avLst/>
            </a:prstGeom>
            <a:solidFill>
              <a:srgbClr val="FFCC99"/>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1600" b="1"/>
                <a:t>源</a:t>
              </a:r>
              <a:r>
                <a:rPr lang="en-US" altLang="zh-CN" sz="1600" b="1"/>
                <a:t>IP</a:t>
              </a:r>
              <a:r>
                <a:rPr lang="zh-CN" altLang="en-US" sz="1600" b="1"/>
                <a:t>地址：协议：源端口号</a:t>
              </a:r>
              <a:endParaRPr lang="en-US" altLang="zh-CN" sz="1600" b="1"/>
            </a:p>
          </p:txBody>
        </p:sp>
        <p:sp>
          <p:nvSpPr>
            <p:cNvPr id="21548" name="Rectangle 68"/>
            <p:cNvSpPr>
              <a:spLocks noChangeArrowheads="1"/>
            </p:cNvSpPr>
            <p:nvPr/>
          </p:nvSpPr>
          <p:spPr bwMode="auto">
            <a:xfrm>
              <a:off x="2971" y="3249"/>
              <a:ext cx="1406" cy="272"/>
            </a:xfrm>
            <a:prstGeom prst="rect">
              <a:avLst/>
            </a:prstGeom>
            <a:solidFill>
              <a:srgbClr val="FFCC99"/>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zh-CN" sz="1600" b="1"/>
                <a:t>10.0.0.3:TCP:2000</a:t>
              </a:r>
              <a:endParaRPr lang="en-US" altLang="zh-CN" sz="1600" b="1"/>
            </a:p>
          </p:txBody>
        </p:sp>
        <p:sp>
          <p:nvSpPr>
            <p:cNvPr id="21549" name="Rectangle 69"/>
            <p:cNvSpPr>
              <a:spLocks noChangeArrowheads="1"/>
            </p:cNvSpPr>
            <p:nvPr/>
          </p:nvSpPr>
          <p:spPr bwMode="auto">
            <a:xfrm>
              <a:off x="4377" y="3249"/>
              <a:ext cx="1406" cy="272"/>
            </a:xfrm>
            <a:prstGeom prst="rect">
              <a:avLst/>
            </a:prstGeom>
            <a:solidFill>
              <a:srgbClr val="FFCC99"/>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zh-CN" sz="1400" b="1"/>
                <a:t>202.38.75.11:TCP:2000</a:t>
              </a:r>
              <a:endParaRPr lang="en-US" altLang="zh-CN" sz="1400" b="1"/>
            </a:p>
          </p:txBody>
        </p:sp>
      </p:grpSp>
      <p:grpSp>
        <p:nvGrpSpPr>
          <p:cNvPr id="21536" name="Group 70"/>
          <p:cNvGrpSpPr>
            <a:grpSpLocks/>
          </p:cNvGrpSpPr>
          <p:nvPr/>
        </p:nvGrpSpPr>
        <p:grpSpPr bwMode="auto">
          <a:xfrm>
            <a:off x="323850" y="692150"/>
            <a:ext cx="8280400" cy="431800"/>
            <a:chOff x="567" y="3249"/>
            <a:chExt cx="5216" cy="272"/>
          </a:xfrm>
        </p:grpSpPr>
        <p:sp>
          <p:nvSpPr>
            <p:cNvPr id="21542" name="Rectangle 71"/>
            <p:cNvSpPr>
              <a:spLocks noChangeArrowheads="1"/>
            </p:cNvSpPr>
            <p:nvPr/>
          </p:nvSpPr>
          <p:spPr bwMode="auto">
            <a:xfrm>
              <a:off x="567" y="3249"/>
              <a:ext cx="635" cy="272"/>
            </a:xfrm>
            <a:prstGeom prst="rect">
              <a:avLst/>
            </a:prstGeom>
            <a:solidFill>
              <a:schemeClr val="bg1"/>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a:t>Direction</a:t>
              </a:r>
            </a:p>
          </p:txBody>
        </p:sp>
        <p:sp>
          <p:nvSpPr>
            <p:cNvPr id="21543" name="Rectangle 72"/>
            <p:cNvSpPr>
              <a:spLocks noChangeArrowheads="1"/>
            </p:cNvSpPr>
            <p:nvPr/>
          </p:nvSpPr>
          <p:spPr bwMode="auto">
            <a:xfrm>
              <a:off x="1202" y="3249"/>
              <a:ext cx="1769" cy="272"/>
            </a:xfrm>
            <a:prstGeom prst="rect">
              <a:avLst/>
            </a:prstGeom>
            <a:solidFill>
              <a:schemeClr val="bg1"/>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a:t>Fields</a:t>
              </a:r>
            </a:p>
          </p:txBody>
        </p:sp>
        <p:sp>
          <p:nvSpPr>
            <p:cNvPr id="21544" name="Rectangle 73"/>
            <p:cNvSpPr>
              <a:spLocks noChangeArrowheads="1"/>
            </p:cNvSpPr>
            <p:nvPr/>
          </p:nvSpPr>
          <p:spPr bwMode="auto">
            <a:xfrm>
              <a:off x="2971" y="3249"/>
              <a:ext cx="1406" cy="272"/>
            </a:xfrm>
            <a:prstGeom prst="rect">
              <a:avLst/>
            </a:prstGeom>
            <a:solidFill>
              <a:schemeClr val="bg1"/>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1600" b="1"/>
                <a:t>O</a:t>
              </a:r>
              <a:r>
                <a:rPr lang="en-US" altLang="zh-CN" sz="1600" b="1"/>
                <a:t>ld Values</a:t>
              </a:r>
            </a:p>
          </p:txBody>
        </p:sp>
        <p:sp>
          <p:nvSpPr>
            <p:cNvPr id="21545" name="Rectangle 74"/>
            <p:cNvSpPr>
              <a:spLocks noChangeArrowheads="1"/>
            </p:cNvSpPr>
            <p:nvPr/>
          </p:nvSpPr>
          <p:spPr bwMode="auto">
            <a:xfrm>
              <a:off x="4377" y="3249"/>
              <a:ext cx="1406" cy="272"/>
            </a:xfrm>
            <a:prstGeom prst="rect">
              <a:avLst/>
            </a:prstGeom>
            <a:solidFill>
              <a:schemeClr val="bg1"/>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1600" b="1"/>
                <a:t>N</a:t>
              </a:r>
              <a:r>
                <a:rPr lang="en-US" altLang="zh-CN" sz="1600" b="1"/>
                <a:t>ew Values</a:t>
              </a:r>
            </a:p>
          </p:txBody>
        </p:sp>
      </p:grpSp>
      <p:grpSp>
        <p:nvGrpSpPr>
          <p:cNvPr id="4" name="Group 75"/>
          <p:cNvGrpSpPr>
            <a:grpSpLocks/>
          </p:cNvGrpSpPr>
          <p:nvPr/>
        </p:nvGrpSpPr>
        <p:grpSpPr bwMode="auto">
          <a:xfrm>
            <a:off x="323850" y="1557338"/>
            <a:ext cx="8280400" cy="431800"/>
            <a:chOff x="567" y="3249"/>
            <a:chExt cx="5216" cy="272"/>
          </a:xfrm>
        </p:grpSpPr>
        <p:sp>
          <p:nvSpPr>
            <p:cNvPr id="21538" name="Rectangle 76"/>
            <p:cNvSpPr>
              <a:spLocks noChangeArrowheads="1"/>
            </p:cNvSpPr>
            <p:nvPr/>
          </p:nvSpPr>
          <p:spPr bwMode="auto">
            <a:xfrm>
              <a:off x="567" y="3249"/>
              <a:ext cx="635" cy="272"/>
            </a:xfrm>
            <a:prstGeom prst="rect">
              <a:avLst/>
            </a:prstGeom>
            <a:solidFill>
              <a:srgbClr val="DBB7FF"/>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a:t>In</a:t>
              </a:r>
            </a:p>
          </p:txBody>
        </p:sp>
        <p:sp>
          <p:nvSpPr>
            <p:cNvPr id="21539" name="Rectangle 77"/>
            <p:cNvSpPr>
              <a:spLocks noChangeArrowheads="1"/>
            </p:cNvSpPr>
            <p:nvPr/>
          </p:nvSpPr>
          <p:spPr bwMode="auto">
            <a:xfrm>
              <a:off x="1202" y="3249"/>
              <a:ext cx="1769" cy="272"/>
            </a:xfrm>
            <a:prstGeom prst="rect">
              <a:avLst/>
            </a:prstGeom>
            <a:solidFill>
              <a:srgbClr val="DBB7FF"/>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1600" b="1"/>
                <a:t>目的</a:t>
              </a:r>
              <a:r>
                <a:rPr lang="en-US" altLang="zh-CN" sz="1600" b="1"/>
                <a:t>IP</a:t>
              </a:r>
              <a:r>
                <a:rPr lang="zh-CN" altLang="en-US" sz="1600" b="1"/>
                <a:t>地址：协议：目的端口号</a:t>
              </a:r>
              <a:endParaRPr lang="en-US" altLang="zh-CN" sz="1600" b="1"/>
            </a:p>
          </p:txBody>
        </p:sp>
        <p:sp>
          <p:nvSpPr>
            <p:cNvPr id="21540" name="Rectangle 78"/>
            <p:cNvSpPr>
              <a:spLocks noChangeArrowheads="1"/>
            </p:cNvSpPr>
            <p:nvPr/>
          </p:nvSpPr>
          <p:spPr bwMode="auto">
            <a:xfrm>
              <a:off x="2971" y="3249"/>
              <a:ext cx="1406" cy="272"/>
            </a:xfrm>
            <a:prstGeom prst="rect">
              <a:avLst/>
            </a:prstGeom>
            <a:solidFill>
              <a:srgbClr val="DBB7FF"/>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zh-CN" sz="1400" b="1"/>
                <a:t>202.38.75.11:TCP:2000</a:t>
              </a:r>
              <a:endParaRPr lang="en-US" altLang="zh-CN" sz="1400" b="1"/>
            </a:p>
          </p:txBody>
        </p:sp>
        <p:sp>
          <p:nvSpPr>
            <p:cNvPr id="21541" name="Rectangle 79"/>
            <p:cNvSpPr>
              <a:spLocks noChangeArrowheads="1"/>
            </p:cNvSpPr>
            <p:nvPr/>
          </p:nvSpPr>
          <p:spPr bwMode="auto">
            <a:xfrm>
              <a:off x="4377" y="3249"/>
              <a:ext cx="1406" cy="272"/>
            </a:xfrm>
            <a:prstGeom prst="rect">
              <a:avLst/>
            </a:prstGeom>
            <a:solidFill>
              <a:srgbClr val="DBB7FF"/>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zh-CN" sz="1600" b="1"/>
                <a:t>10.0.0.3:TCP:2000</a:t>
              </a:r>
              <a:endParaRPr lang="en-US" altLang="zh-CN" sz="1600" b="1"/>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strips(upRight)">
                                      <p:cBhvr>
                                        <p:cTn id="12" dur="500"/>
                                        <p:tgtEl>
                                          <p:spTgt spid="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par>
                                <p:cTn id="23" presetID="3" presetClass="entr" presetSubtype="1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6" presetClass="emph" presetSubtype="0" fill="hold" nodeType="clickEffect">
                                  <p:stCondLst>
                                    <p:cond delay="0"/>
                                  </p:stCondLst>
                                  <p:childTnLst>
                                    <p:animEffect transition="out" filter="fade">
                                      <p:cBhvr>
                                        <p:cTn id="29" dur="500" tmFilter="0, 0; .2, .5; .8, .5; 1, 0"/>
                                        <p:tgtEl>
                                          <p:spTgt spid="2"/>
                                        </p:tgtEl>
                                      </p:cBhvr>
                                    </p:animEffect>
                                    <p:animScale>
                                      <p:cBhvr>
                                        <p:cTn id="30" dur="250" autoRev="1" fill="hold"/>
                                        <p:tgtEl>
                                          <p:spTgt spid="2"/>
                                        </p:tgtEl>
                                      </p:cBhvr>
                                      <p:by x="105000" y="105000"/>
                                    </p:animScale>
                                  </p:childTnLst>
                                </p:cTn>
                              </p:par>
                            </p:childTnLst>
                          </p:cTn>
                        </p:par>
                        <p:par>
                          <p:cTn id="31" fill="hold" nodeType="afterGroup">
                            <p:stCondLst>
                              <p:cond delay="500"/>
                            </p:stCondLst>
                            <p:childTnLst>
                              <p:par>
                                <p:cTn id="32" presetID="3" presetClass="entr" presetSubtype="10"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blinds(horizontal)">
                                      <p:cBhvr>
                                        <p:cTn id="34" dur="500"/>
                                        <p:tgtEl>
                                          <p:spTgt spid="3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ntr" presetSubtype="3"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strips(upRight)">
                                      <p:cBhvr>
                                        <p:cTn id="3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p:bldP spid="31" grpId="0" animBg="1"/>
      <p:bldP spid="32"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5" name="Rectangle 2"/>
          <p:cNvSpPr>
            <a:spLocks noChangeArrowheads="1"/>
          </p:cNvSpPr>
          <p:nvPr/>
        </p:nvSpPr>
        <p:spPr bwMode="auto">
          <a:xfrm>
            <a:off x="0" y="0"/>
            <a:ext cx="9144000" cy="6858000"/>
          </a:xfrm>
          <a:prstGeom prst="rect">
            <a:avLst/>
          </a:prstGeom>
          <a:solidFill>
            <a:schemeClr val="bg1"/>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22536" name="Text Box 2"/>
          <p:cNvSpPr txBox="1">
            <a:spLocks noChangeArrowheads="1"/>
          </p:cNvSpPr>
          <p:nvPr/>
        </p:nvSpPr>
        <p:spPr bwMode="auto">
          <a:xfrm>
            <a:off x="5929313" y="2879725"/>
            <a:ext cx="1041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20000"/>
              </a:spcBef>
            </a:pPr>
            <a:r>
              <a:rPr lang="en-US" altLang="zh-CN" sz="1600" b="1">
                <a:solidFill>
                  <a:srgbClr val="0C0500"/>
                </a:solidFill>
              </a:rPr>
              <a:t>Internet</a:t>
            </a:r>
          </a:p>
        </p:txBody>
      </p:sp>
      <p:graphicFrame>
        <p:nvGraphicFramePr>
          <p:cNvPr id="22530" name="Object 3"/>
          <p:cNvGraphicFramePr>
            <a:graphicFrameLocks noChangeAspect="1"/>
          </p:cNvGraphicFramePr>
          <p:nvPr/>
        </p:nvGraphicFramePr>
        <p:xfrm>
          <a:off x="1128713" y="2879725"/>
          <a:ext cx="990600" cy="760413"/>
        </p:xfrm>
        <a:graphic>
          <a:graphicData uri="http://schemas.openxmlformats.org/presentationml/2006/ole">
            <mc:AlternateContent xmlns:mc="http://schemas.openxmlformats.org/markup-compatibility/2006">
              <mc:Choice xmlns:v="urn:schemas-microsoft-com:vml" Requires="v">
                <p:oleObj spid="_x0000_s23470" name="Clip" r:id="rId3" imgW="4183063" imgH="3216275" progId="">
                  <p:embed/>
                </p:oleObj>
              </mc:Choice>
              <mc:Fallback>
                <p:oleObj name="Clip" r:id="rId3" imgW="4183063" imgH="3216275" progId="">
                  <p:embed/>
                  <p:pic>
                    <p:nvPicPr>
                      <p:cNvPr id="0" name="Picture 4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713" y="2879725"/>
                        <a:ext cx="990600" cy="760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1" name="Object 4"/>
          <p:cNvGraphicFramePr>
            <a:graphicFrameLocks noChangeAspect="1"/>
          </p:cNvGraphicFramePr>
          <p:nvPr/>
        </p:nvGraphicFramePr>
        <p:xfrm>
          <a:off x="1128713" y="4327525"/>
          <a:ext cx="990600" cy="760413"/>
        </p:xfrm>
        <a:graphic>
          <a:graphicData uri="http://schemas.openxmlformats.org/presentationml/2006/ole">
            <mc:AlternateContent xmlns:mc="http://schemas.openxmlformats.org/markup-compatibility/2006">
              <mc:Choice xmlns:v="urn:schemas-microsoft-com:vml" Requires="v">
                <p:oleObj spid="_x0000_s23471" name="Clip" r:id="rId5" imgW="4183063" imgH="3216275" progId="">
                  <p:embed/>
                </p:oleObj>
              </mc:Choice>
              <mc:Fallback>
                <p:oleObj name="Clip" r:id="rId5" imgW="4183063" imgH="3216275" progId="">
                  <p:embed/>
                  <p:pic>
                    <p:nvPicPr>
                      <p:cNvPr id="0" name="Picture 4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713" y="4327525"/>
                        <a:ext cx="990600" cy="760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2" name="Object 5"/>
          <p:cNvGraphicFramePr>
            <a:graphicFrameLocks noChangeAspect="1"/>
          </p:cNvGraphicFramePr>
          <p:nvPr/>
        </p:nvGraphicFramePr>
        <p:xfrm>
          <a:off x="1128713" y="5775325"/>
          <a:ext cx="990600" cy="760413"/>
        </p:xfrm>
        <a:graphic>
          <a:graphicData uri="http://schemas.openxmlformats.org/presentationml/2006/ole">
            <mc:AlternateContent xmlns:mc="http://schemas.openxmlformats.org/markup-compatibility/2006">
              <mc:Choice xmlns:v="urn:schemas-microsoft-com:vml" Requires="v">
                <p:oleObj spid="_x0000_s23472" name="Clip" r:id="rId6" imgW="4183063" imgH="3216275" progId="">
                  <p:embed/>
                </p:oleObj>
              </mc:Choice>
              <mc:Fallback>
                <p:oleObj name="Clip" r:id="rId6" imgW="4183063" imgH="3216275" progId="">
                  <p:embed/>
                  <p:pic>
                    <p:nvPicPr>
                      <p:cNvPr id="0" name="Picture 4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713" y="5775325"/>
                        <a:ext cx="990600" cy="760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3" name="Object 6"/>
          <p:cNvGraphicFramePr>
            <a:graphicFrameLocks noChangeAspect="1"/>
          </p:cNvGraphicFramePr>
          <p:nvPr/>
        </p:nvGraphicFramePr>
        <p:xfrm>
          <a:off x="4087813" y="3946525"/>
          <a:ext cx="817562" cy="1143000"/>
        </p:xfrm>
        <a:graphic>
          <a:graphicData uri="http://schemas.openxmlformats.org/presentationml/2006/ole">
            <mc:AlternateContent xmlns:mc="http://schemas.openxmlformats.org/markup-compatibility/2006">
              <mc:Choice xmlns:v="urn:schemas-microsoft-com:vml" Requires="v">
                <p:oleObj spid="_x0000_s23473" name="Clip" r:id="rId7" imgW="2735263" imgH="3825875" progId="">
                  <p:embed/>
                </p:oleObj>
              </mc:Choice>
              <mc:Fallback>
                <p:oleObj name="Clip" r:id="rId7" imgW="2735263" imgH="3825875" progId="">
                  <p:embed/>
                  <p:pic>
                    <p:nvPicPr>
                      <p:cNvPr id="0" name="Picture 4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87813" y="3946525"/>
                        <a:ext cx="817562"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4" name="Object 7"/>
          <p:cNvGraphicFramePr>
            <a:graphicFrameLocks noChangeAspect="1"/>
          </p:cNvGraphicFramePr>
          <p:nvPr/>
        </p:nvGraphicFramePr>
        <p:xfrm>
          <a:off x="8062913" y="2041525"/>
          <a:ext cx="476250" cy="838200"/>
        </p:xfrm>
        <a:graphic>
          <a:graphicData uri="http://schemas.openxmlformats.org/presentationml/2006/ole">
            <mc:AlternateContent xmlns:mc="http://schemas.openxmlformats.org/markup-compatibility/2006">
              <mc:Choice xmlns:v="urn:schemas-microsoft-com:vml" Requires="v">
                <p:oleObj spid="_x0000_s23474" name="Clip" r:id="rId9" imgW="1927225" imgH="3382963" progId="">
                  <p:embed/>
                </p:oleObj>
              </mc:Choice>
              <mc:Fallback>
                <p:oleObj name="Clip" r:id="rId9" imgW="1927225" imgH="3382963" progId="">
                  <p:embed/>
                  <p:pic>
                    <p:nvPicPr>
                      <p:cNvPr id="0" name="Picture 4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62913" y="2041525"/>
                        <a:ext cx="47625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37" name="Line 8"/>
          <p:cNvSpPr>
            <a:spLocks noChangeShapeType="1"/>
          </p:cNvSpPr>
          <p:nvPr/>
        </p:nvSpPr>
        <p:spPr bwMode="auto">
          <a:xfrm flipV="1">
            <a:off x="2043113" y="3260725"/>
            <a:ext cx="9906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2538" name="Line 9"/>
          <p:cNvSpPr>
            <a:spLocks noChangeShapeType="1"/>
          </p:cNvSpPr>
          <p:nvPr/>
        </p:nvSpPr>
        <p:spPr bwMode="auto">
          <a:xfrm flipV="1">
            <a:off x="3033713" y="4479925"/>
            <a:ext cx="9906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2539" name="Line 10"/>
          <p:cNvSpPr>
            <a:spLocks noChangeShapeType="1"/>
          </p:cNvSpPr>
          <p:nvPr/>
        </p:nvSpPr>
        <p:spPr bwMode="auto">
          <a:xfrm flipV="1">
            <a:off x="2043113" y="6156325"/>
            <a:ext cx="9906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2540" name="Line 11"/>
          <p:cNvSpPr>
            <a:spLocks noChangeShapeType="1"/>
          </p:cNvSpPr>
          <p:nvPr/>
        </p:nvSpPr>
        <p:spPr bwMode="auto">
          <a:xfrm flipV="1">
            <a:off x="2043113" y="4632325"/>
            <a:ext cx="9906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2541" name="Line 12"/>
          <p:cNvSpPr>
            <a:spLocks noChangeShapeType="1"/>
          </p:cNvSpPr>
          <p:nvPr/>
        </p:nvSpPr>
        <p:spPr bwMode="auto">
          <a:xfrm>
            <a:off x="3033713" y="3260725"/>
            <a:ext cx="0" cy="28956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2542" name="Line 13"/>
          <p:cNvSpPr>
            <a:spLocks noChangeShapeType="1"/>
          </p:cNvSpPr>
          <p:nvPr/>
        </p:nvSpPr>
        <p:spPr bwMode="auto">
          <a:xfrm flipV="1">
            <a:off x="4862513" y="3184525"/>
            <a:ext cx="1371600" cy="1295400"/>
          </a:xfrm>
          <a:prstGeom prst="line">
            <a:avLst/>
          </a:prstGeom>
          <a:noFill/>
          <a:ln w="19050" cap="rnd">
            <a:solidFill>
              <a:schemeClr val="bg2"/>
            </a:solidFill>
            <a:prstDash val="sysDot"/>
            <a:miter lim="800000"/>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2543" name="Line 14"/>
          <p:cNvSpPr>
            <a:spLocks noChangeShapeType="1"/>
          </p:cNvSpPr>
          <p:nvPr/>
        </p:nvSpPr>
        <p:spPr bwMode="auto">
          <a:xfrm flipV="1">
            <a:off x="6691313" y="2422525"/>
            <a:ext cx="1371600" cy="457200"/>
          </a:xfrm>
          <a:prstGeom prst="line">
            <a:avLst/>
          </a:prstGeom>
          <a:noFill/>
          <a:ln w="19050" cap="rnd">
            <a:solidFill>
              <a:schemeClr val="bg2"/>
            </a:solidFill>
            <a:prstDash val="sysDot"/>
            <a:miter lim="800000"/>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2544" name="Text Box 15"/>
          <p:cNvSpPr txBox="1">
            <a:spLocks noChangeArrowheads="1"/>
          </p:cNvSpPr>
          <p:nvPr/>
        </p:nvSpPr>
        <p:spPr bwMode="auto">
          <a:xfrm>
            <a:off x="3060700" y="4479925"/>
            <a:ext cx="1366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1400" b="1">
                <a:solidFill>
                  <a:srgbClr val="0C0500"/>
                </a:solidFill>
              </a:rPr>
              <a:t>10.0.0.254</a:t>
            </a:r>
            <a:endParaRPr lang="en-US" altLang="zh-CN" sz="3000" b="1">
              <a:solidFill>
                <a:srgbClr val="0C0500"/>
              </a:solidFill>
            </a:endParaRPr>
          </a:p>
        </p:txBody>
      </p:sp>
      <p:sp>
        <p:nvSpPr>
          <p:cNvPr id="22545" name="Text Box 16"/>
          <p:cNvSpPr txBox="1">
            <a:spLocks noChangeArrowheads="1"/>
          </p:cNvSpPr>
          <p:nvPr/>
        </p:nvSpPr>
        <p:spPr bwMode="auto">
          <a:xfrm>
            <a:off x="1966913" y="5851525"/>
            <a:ext cx="10207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1400" b="1">
                <a:solidFill>
                  <a:srgbClr val="0C0500"/>
                </a:solidFill>
              </a:rPr>
              <a:t>10.0.0.3</a:t>
            </a:r>
            <a:endParaRPr lang="en-US" altLang="zh-CN" sz="3000" b="1">
              <a:solidFill>
                <a:srgbClr val="0C0500"/>
              </a:solidFill>
            </a:endParaRPr>
          </a:p>
        </p:txBody>
      </p:sp>
      <p:sp>
        <p:nvSpPr>
          <p:cNvPr id="22546" name="Text Box 17"/>
          <p:cNvSpPr txBox="1">
            <a:spLocks noChangeArrowheads="1"/>
          </p:cNvSpPr>
          <p:nvPr/>
        </p:nvSpPr>
        <p:spPr bwMode="auto">
          <a:xfrm>
            <a:off x="1966913" y="4632325"/>
            <a:ext cx="94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1400" b="1">
                <a:solidFill>
                  <a:srgbClr val="0C0500"/>
                </a:solidFill>
              </a:rPr>
              <a:t>10.0.0.2</a:t>
            </a:r>
            <a:endParaRPr lang="en-US" altLang="zh-CN" sz="3000" b="1">
              <a:solidFill>
                <a:srgbClr val="0C0500"/>
              </a:solidFill>
            </a:endParaRPr>
          </a:p>
        </p:txBody>
      </p:sp>
      <p:sp>
        <p:nvSpPr>
          <p:cNvPr id="22547" name="Text Box 18"/>
          <p:cNvSpPr txBox="1">
            <a:spLocks noChangeArrowheads="1"/>
          </p:cNvSpPr>
          <p:nvPr/>
        </p:nvSpPr>
        <p:spPr bwMode="auto">
          <a:xfrm>
            <a:off x="1966913" y="3260725"/>
            <a:ext cx="94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1400" b="1">
                <a:solidFill>
                  <a:srgbClr val="0C0500"/>
                </a:solidFill>
              </a:rPr>
              <a:t>10.0.0.1</a:t>
            </a:r>
            <a:endParaRPr lang="en-US" altLang="zh-CN" sz="3000" b="1">
              <a:solidFill>
                <a:srgbClr val="0C0500"/>
              </a:solidFill>
            </a:endParaRPr>
          </a:p>
        </p:txBody>
      </p:sp>
      <p:sp>
        <p:nvSpPr>
          <p:cNvPr id="22548" name="Text Box 19"/>
          <p:cNvSpPr txBox="1">
            <a:spLocks noChangeArrowheads="1"/>
          </p:cNvSpPr>
          <p:nvPr/>
        </p:nvSpPr>
        <p:spPr bwMode="auto">
          <a:xfrm>
            <a:off x="7448550" y="2857500"/>
            <a:ext cx="1516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1600" b="1">
                <a:solidFill>
                  <a:srgbClr val="0C0500"/>
                </a:solidFill>
              </a:rPr>
              <a:t>Web server</a:t>
            </a:r>
          </a:p>
        </p:txBody>
      </p:sp>
      <p:sp>
        <p:nvSpPr>
          <p:cNvPr id="22549" name="Text Box 20"/>
          <p:cNvSpPr txBox="1">
            <a:spLocks noChangeArrowheads="1"/>
          </p:cNvSpPr>
          <p:nvPr/>
        </p:nvSpPr>
        <p:spPr bwMode="auto">
          <a:xfrm>
            <a:off x="900113" y="2879725"/>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a:solidFill>
                  <a:srgbClr val="0C0500"/>
                </a:solidFill>
              </a:rPr>
              <a:t>a</a:t>
            </a:r>
          </a:p>
        </p:txBody>
      </p:sp>
      <p:sp>
        <p:nvSpPr>
          <p:cNvPr id="22550" name="Text Box 21"/>
          <p:cNvSpPr txBox="1">
            <a:spLocks noChangeArrowheads="1"/>
          </p:cNvSpPr>
          <p:nvPr/>
        </p:nvSpPr>
        <p:spPr bwMode="auto">
          <a:xfrm>
            <a:off x="976313" y="4327525"/>
            <a:ext cx="244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a:solidFill>
                  <a:srgbClr val="0C0500"/>
                </a:solidFill>
              </a:rPr>
              <a:t>b</a:t>
            </a:r>
          </a:p>
        </p:txBody>
      </p:sp>
      <p:sp>
        <p:nvSpPr>
          <p:cNvPr id="22551" name="Text Box 22"/>
          <p:cNvSpPr txBox="1">
            <a:spLocks noChangeArrowheads="1"/>
          </p:cNvSpPr>
          <p:nvPr/>
        </p:nvSpPr>
        <p:spPr bwMode="auto">
          <a:xfrm>
            <a:off x="900113" y="5775325"/>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a:solidFill>
                  <a:srgbClr val="0C0500"/>
                </a:solidFill>
              </a:rPr>
              <a:t>c</a:t>
            </a:r>
          </a:p>
        </p:txBody>
      </p:sp>
      <p:sp>
        <p:nvSpPr>
          <p:cNvPr id="22552" name="Text Box 23"/>
          <p:cNvSpPr txBox="1">
            <a:spLocks noChangeArrowheads="1"/>
          </p:cNvSpPr>
          <p:nvPr/>
        </p:nvSpPr>
        <p:spPr bwMode="auto">
          <a:xfrm>
            <a:off x="4405313" y="4022725"/>
            <a:ext cx="533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1200" b="1">
                <a:solidFill>
                  <a:srgbClr val="0C0500"/>
                </a:solidFill>
              </a:rPr>
              <a:t>NAT</a:t>
            </a:r>
            <a:endParaRPr lang="en-US" altLang="zh-CN" sz="1400" b="1">
              <a:solidFill>
                <a:srgbClr val="0C0500"/>
              </a:solidFill>
            </a:endParaRPr>
          </a:p>
        </p:txBody>
      </p:sp>
      <p:sp>
        <p:nvSpPr>
          <p:cNvPr id="27" name="Text Box 56"/>
          <p:cNvSpPr txBox="1">
            <a:spLocks noChangeArrowheads="1"/>
          </p:cNvSpPr>
          <p:nvPr/>
        </p:nvSpPr>
        <p:spPr bwMode="auto">
          <a:xfrm>
            <a:off x="7092950" y="3222625"/>
            <a:ext cx="1943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1400" b="1">
                <a:solidFill>
                  <a:srgbClr val="0C0500"/>
                </a:solidFill>
              </a:rPr>
              <a:t>响应发往  </a:t>
            </a:r>
            <a:r>
              <a:rPr lang="en-US" altLang="zh-CN" sz="1400" b="1">
                <a:solidFill>
                  <a:srgbClr val="0C0500"/>
                </a:solidFill>
              </a:rPr>
              <a:t>202.38.75.11:2000 </a:t>
            </a:r>
          </a:p>
        </p:txBody>
      </p:sp>
      <p:sp>
        <p:nvSpPr>
          <p:cNvPr id="28" name="Line 57"/>
          <p:cNvSpPr>
            <a:spLocks noChangeShapeType="1"/>
          </p:cNvSpPr>
          <p:nvPr/>
        </p:nvSpPr>
        <p:spPr bwMode="auto">
          <a:xfrm flipH="1">
            <a:off x="5240338" y="3806825"/>
            <a:ext cx="1995487" cy="115411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9" name="Text Box 58"/>
          <p:cNvSpPr txBox="1">
            <a:spLocks noChangeArrowheads="1"/>
          </p:cNvSpPr>
          <p:nvPr/>
        </p:nvSpPr>
        <p:spPr bwMode="auto">
          <a:xfrm>
            <a:off x="3729038" y="5119688"/>
            <a:ext cx="2282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1400" b="1">
                <a:solidFill>
                  <a:srgbClr val="0C0500"/>
                </a:solidFill>
              </a:rPr>
              <a:t>将</a:t>
            </a:r>
            <a:r>
              <a:rPr lang="en-US" altLang="zh-CN" sz="1400" b="1">
                <a:solidFill>
                  <a:srgbClr val="FF0000"/>
                </a:solidFill>
              </a:rPr>
              <a:t>202.38.75.11: 2000</a:t>
            </a:r>
            <a:r>
              <a:rPr lang="zh-CN" altLang="en-US" sz="1400" b="1">
                <a:solidFill>
                  <a:srgbClr val="0C0500"/>
                </a:solidFill>
              </a:rPr>
              <a:t>转换为 </a:t>
            </a:r>
            <a:r>
              <a:rPr lang="en-US" altLang="zh-CN" sz="1400" b="1">
                <a:solidFill>
                  <a:srgbClr val="FF0000"/>
                </a:solidFill>
              </a:rPr>
              <a:t>10.0.0.3:2000</a:t>
            </a:r>
          </a:p>
        </p:txBody>
      </p:sp>
      <p:sp>
        <p:nvSpPr>
          <p:cNvPr id="30" name="Line 59"/>
          <p:cNvSpPr>
            <a:spLocks noChangeShapeType="1"/>
          </p:cNvSpPr>
          <p:nvPr/>
        </p:nvSpPr>
        <p:spPr bwMode="auto">
          <a:xfrm flipH="1">
            <a:off x="2420938" y="5722938"/>
            <a:ext cx="1905000" cy="533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22557" name="Group 61"/>
          <p:cNvGrpSpPr>
            <a:grpSpLocks/>
          </p:cNvGrpSpPr>
          <p:nvPr/>
        </p:nvGrpSpPr>
        <p:grpSpPr bwMode="auto">
          <a:xfrm>
            <a:off x="323850" y="1123950"/>
            <a:ext cx="8280400" cy="431800"/>
            <a:chOff x="567" y="3249"/>
            <a:chExt cx="5216" cy="272"/>
          </a:xfrm>
        </p:grpSpPr>
        <p:sp>
          <p:nvSpPr>
            <p:cNvPr id="22581" name="Rectangle 62"/>
            <p:cNvSpPr>
              <a:spLocks noChangeArrowheads="1"/>
            </p:cNvSpPr>
            <p:nvPr/>
          </p:nvSpPr>
          <p:spPr bwMode="auto">
            <a:xfrm>
              <a:off x="567" y="3249"/>
              <a:ext cx="635" cy="272"/>
            </a:xfrm>
            <a:prstGeom prst="rect">
              <a:avLst/>
            </a:prstGeom>
            <a:solidFill>
              <a:srgbClr val="FFCC99"/>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a:t>Out</a:t>
              </a:r>
            </a:p>
          </p:txBody>
        </p:sp>
        <p:sp>
          <p:nvSpPr>
            <p:cNvPr id="22582" name="Rectangle 63"/>
            <p:cNvSpPr>
              <a:spLocks noChangeArrowheads="1"/>
            </p:cNvSpPr>
            <p:nvPr/>
          </p:nvSpPr>
          <p:spPr bwMode="auto">
            <a:xfrm>
              <a:off x="1202" y="3249"/>
              <a:ext cx="1769" cy="272"/>
            </a:xfrm>
            <a:prstGeom prst="rect">
              <a:avLst/>
            </a:prstGeom>
            <a:solidFill>
              <a:srgbClr val="FFCC99"/>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1600" b="1"/>
                <a:t>源</a:t>
              </a:r>
              <a:r>
                <a:rPr lang="en-US" altLang="zh-CN" sz="1600" b="1"/>
                <a:t>IP</a:t>
              </a:r>
              <a:r>
                <a:rPr lang="zh-CN" altLang="en-US" sz="1600" b="1"/>
                <a:t>地址：协议：源端口号</a:t>
              </a:r>
              <a:endParaRPr lang="en-US" altLang="zh-CN" sz="1600" b="1"/>
            </a:p>
          </p:txBody>
        </p:sp>
        <p:sp>
          <p:nvSpPr>
            <p:cNvPr id="22583" name="Rectangle 64"/>
            <p:cNvSpPr>
              <a:spLocks noChangeArrowheads="1"/>
            </p:cNvSpPr>
            <p:nvPr/>
          </p:nvSpPr>
          <p:spPr bwMode="auto">
            <a:xfrm>
              <a:off x="2971" y="3249"/>
              <a:ext cx="1406" cy="272"/>
            </a:xfrm>
            <a:prstGeom prst="rect">
              <a:avLst/>
            </a:prstGeom>
            <a:solidFill>
              <a:srgbClr val="FFCC99"/>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zh-CN" sz="1600" b="1"/>
                <a:t>10.0.0.3:TCP:</a:t>
              </a:r>
              <a:r>
                <a:rPr lang="zh-CN" altLang="zh-CN" sz="1600" b="1">
                  <a:solidFill>
                    <a:srgbClr val="FF0000"/>
                  </a:solidFill>
                </a:rPr>
                <a:t>2000</a:t>
              </a:r>
              <a:endParaRPr lang="en-US" altLang="zh-CN" sz="1600" b="1">
                <a:solidFill>
                  <a:srgbClr val="FF0000"/>
                </a:solidFill>
              </a:endParaRPr>
            </a:p>
          </p:txBody>
        </p:sp>
        <p:sp>
          <p:nvSpPr>
            <p:cNvPr id="22584" name="Rectangle 65"/>
            <p:cNvSpPr>
              <a:spLocks noChangeArrowheads="1"/>
            </p:cNvSpPr>
            <p:nvPr/>
          </p:nvSpPr>
          <p:spPr bwMode="auto">
            <a:xfrm>
              <a:off x="4377" y="3249"/>
              <a:ext cx="1406" cy="272"/>
            </a:xfrm>
            <a:prstGeom prst="rect">
              <a:avLst/>
            </a:prstGeom>
            <a:solidFill>
              <a:srgbClr val="FFCC99"/>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zh-CN" sz="1400" b="1"/>
                <a:t>202.38.75.11:TCP:</a:t>
              </a:r>
              <a:r>
                <a:rPr lang="zh-CN" altLang="zh-CN" sz="1400" b="1">
                  <a:solidFill>
                    <a:srgbClr val="FF0000"/>
                  </a:solidFill>
                </a:rPr>
                <a:t>2000</a:t>
              </a:r>
              <a:endParaRPr lang="en-US" altLang="zh-CN" sz="1400" b="1">
                <a:solidFill>
                  <a:srgbClr val="FF0000"/>
                </a:solidFill>
              </a:endParaRPr>
            </a:p>
          </p:txBody>
        </p:sp>
      </p:grpSp>
      <p:grpSp>
        <p:nvGrpSpPr>
          <p:cNvPr id="22558" name="Group 66"/>
          <p:cNvGrpSpPr>
            <a:grpSpLocks/>
          </p:cNvGrpSpPr>
          <p:nvPr/>
        </p:nvGrpSpPr>
        <p:grpSpPr bwMode="auto">
          <a:xfrm>
            <a:off x="323850" y="692150"/>
            <a:ext cx="8280400" cy="431800"/>
            <a:chOff x="567" y="3249"/>
            <a:chExt cx="5216" cy="272"/>
          </a:xfrm>
        </p:grpSpPr>
        <p:sp>
          <p:nvSpPr>
            <p:cNvPr id="22577" name="Rectangle 67"/>
            <p:cNvSpPr>
              <a:spLocks noChangeArrowheads="1"/>
            </p:cNvSpPr>
            <p:nvPr/>
          </p:nvSpPr>
          <p:spPr bwMode="auto">
            <a:xfrm>
              <a:off x="567" y="3249"/>
              <a:ext cx="635" cy="272"/>
            </a:xfrm>
            <a:prstGeom prst="rect">
              <a:avLst/>
            </a:prstGeom>
            <a:solidFill>
              <a:schemeClr val="bg1"/>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a:t>Direction</a:t>
              </a:r>
            </a:p>
          </p:txBody>
        </p:sp>
        <p:sp>
          <p:nvSpPr>
            <p:cNvPr id="22578" name="Rectangle 68"/>
            <p:cNvSpPr>
              <a:spLocks noChangeArrowheads="1"/>
            </p:cNvSpPr>
            <p:nvPr/>
          </p:nvSpPr>
          <p:spPr bwMode="auto">
            <a:xfrm>
              <a:off x="1202" y="3249"/>
              <a:ext cx="1769" cy="272"/>
            </a:xfrm>
            <a:prstGeom prst="rect">
              <a:avLst/>
            </a:prstGeom>
            <a:solidFill>
              <a:schemeClr val="bg1"/>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a:t>Fields</a:t>
              </a:r>
            </a:p>
          </p:txBody>
        </p:sp>
        <p:sp>
          <p:nvSpPr>
            <p:cNvPr id="22579" name="Rectangle 69"/>
            <p:cNvSpPr>
              <a:spLocks noChangeArrowheads="1"/>
            </p:cNvSpPr>
            <p:nvPr/>
          </p:nvSpPr>
          <p:spPr bwMode="auto">
            <a:xfrm>
              <a:off x="2971" y="3249"/>
              <a:ext cx="1406" cy="272"/>
            </a:xfrm>
            <a:prstGeom prst="rect">
              <a:avLst/>
            </a:prstGeom>
            <a:solidFill>
              <a:schemeClr val="bg1"/>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1600" b="1"/>
                <a:t>O</a:t>
              </a:r>
              <a:r>
                <a:rPr lang="en-US" altLang="zh-CN" sz="1600" b="1"/>
                <a:t>ld Values</a:t>
              </a:r>
            </a:p>
          </p:txBody>
        </p:sp>
        <p:sp>
          <p:nvSpPr>
            <p:cNvPr id="22580" name="Rectangle 70"/>
            <p:cNvSpPr>
              <a:spLocks noChangeArrowheads="1"/>
            </p:cNvSpPr>
            <p:nvPr/>
          </p:nvSpPr>
          <p:spPr bwMode="auto">
            <a:xfrm>
              <a:off x="4377" y="3249"/>
              <a:ext cx="1406" cy="272"/>
            </a:xfrm>
            <a:prstGeom prst="rect">
              <a:avLst/>
            </a:prstGeom>
            <a:solidFill>
              <a:schemeClr val="bg1"/>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1600" b="1"/>
                <a:t>N</a:t>
              </a:r>
              <a:r>
                <a:rPr lang="en-US" altLang="zh-CN" sz="1600" b="1"/>
                <a:t>ew Values</a:t>
              </a:r>
            </a:p>
          </p:txBody>
        </p:sp>
      </p:grpSp>
      <p:grpSp>
        <p:nvGrpSpPr>
          <p:cNvPr id="4" name="Group 71"/>
          <p:cNvGrpSpPr>
            <a:grpSpLocks/>
          </p:cNvGrpSpPr>
          <p:nvPr/>
        </p:nvGrpSpPr>
        <p:grpSpPr bwMode="auto">
          <a:xfrm>
            <a:off x="323850" y="1557338"/>
            <a:ext cx="8280400" cy="431800"/>
            <a:chOff x="567" y="3249"/>
            <a:chExt cx="5216" cy="272"/>
          </a:xfrm>
        </p:grpSpPr>
        <p:sp>
          <p:nvSpPr>
            <p:cNvPr id="22573" name="Rectangle 72"/>
            <p:cNvSpPr>
              <a:spLocks noChangeArrowheads="1"/>
            </p:cNvSpPr>
            <p:nvPr/>
          </p:nvSpPr>
          <p:spPr bwMode="auto">
            <a:xfrm>
              <a:off x="567" y="3249"/>
              <a:ext cx="635" cy="272"/>
            </a:xfrm>
            <a:prstGeom prst="rect">
              <a:avLst/>
            </a:prstGeom>
            <a:solidFill>
              <a:srgbClr val="DBB7FF"/>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a:t>In</a:t>
              </a:r>
            </a:p>
          </p:txBody>
        </p:sp>
        <p:sp>
          <p:nvSpPr>
            <p:cNvPr id="22574" name="Rectangle 73"/>
            <p:cNvSpPr>
              <a:spLocks noChangeArrowheads="1"/>
            </p:cNvSpPr>
            <p:nvPr/>
          </p:nvSpPr>
          <p:spPr bwMode="auto">
            <a:xfrm>
              <a:off x="1202" y="3249"/>
              <a:ext cx="1769" cy="272"/>
            </a:xfrm>
            <a:prstGeom prst="rect">
              <a:avLst/>
            </a:prstGeom>
            <a:solidFill>
              <a:srgbClr val="DBB7FF"/>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1600" b="1"/>
                <a:t>目的</a:t>
              </a:r>
              <a:r>
                <a:rPr lang="en-US" altLang="zh-CN" sz="1600" b="1"/>
                <a:t>IP</a:t>
              </a:r>
              <a:r>
                <a:rPr lang="zh-CN" altLang="en-US" sz="1600" b="1"/>
                <a:t>地址：协议：目的端口号</a:t>
              </a:r>
              <a:endParaRPr lang="en-US" altLang="zh-CN" sz="1600" b="1"/>
            </a:p>
          </p:txBody>
        </p:sp>
        <p:sp>
          <p:nvSpPr>
            <p:cNvPr id="22575" name="Rectangle 74"/>
            <p:cNvSpPr>
              <a:spLocks noChangeArrowheads="1"/>
            </p:cNvSpPr>
            <p:nvPr/>
          </p:nvSpPr>
          <p:spPr bwMode="auto">
            <a:xfrm>
              <a:off x="2971" y="3249"/>
              <a:ext cx="1406" cy="272"/>
            </a:xfrm>
            <a:prstGeom prst="rect">
              <a:avLst/>
            </a:prstGeom>
            <a:solidFill>
              <a:srgbClr val="DBB7FF"/>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zh-CN" sz="1400" b="1"/>
                <a:t>202.38.75.11:TCP:</a:t>
              </a:r>
              <a:r>
                <a:rPr lang="zh-CN" altLang="zh-CN" sz="1400" b="1">
                  <a:solidFill>
                    <a:srgbClr val="FF0000"/>
                  </a:solidFill>
                </a:rPr>
                <a:t>2000</a:t>
              </a:r>
              <a:endParaRPr lang="en-US" altLang="zh-CN" sz="1400" b="1">
                <a:solidFill>
                  <a:srgbClr val="FF0000"/>
                </a:solidFill>
              </a:endParaRPr>
            </a:p>
          </p:txBody>
        </p:sp>
        <p:sp>
          <p:nvSpPr>
            <p:cNvPr id="22576" name="Rectangle 75"/>
            <p:cNvSpPr>
              <a:spLocks noChangeArrowheads="1"/>
            </p:cNvSpPr>
            <p:nvPr/>
          </p:nvSpPr>
          <p:spPr bwMode="auto">
            <a:xfrm>
              <a:off x="4377" y="3249"/>
              <a:ext cx="1406" cy="272"/>
            </a:xfrm>
            <a:prstGeom prst="rect">
              <a:avLst/>
            </a:prstGeom>
            <a:solidFill>
              <a:srgbClr val="DBB7FF"/>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zh-CN" sz="1600" b="1"/>
                <a:t>10.0.0.3:TCP:</a:t>
              </a:r>
              <a:r>
                <a:rPr lang="zh-CN" altLang="zh-CN" sz="1600" b="1">
                  <a:solidFill>
                    <a:srgbClr val="FF0000"/>
                  </a:solidFill>
                </a:rPr>
                <a:t>2000</a:t>
              </a:r>
              <a:endParaRPr lang="en-US" altLang="zh-CN" sz="1600" b="1">
                <a:solidFill>
                  <a:srgbClr val="FF0000"/>
                </a:solidFill>
              </a:endParaRPr>
            </a:p>
          </p:txBody>
        </p:sp>
      </p:grpSp>
      <p:grpSp>
        <p:nvGrpSpPr>
          <p:cNvPr id="5" name="Group 76"/>
          <p:cNvGrpSpPr>
            <a:grpSpLocks/>
          </p:cNvGrpSpPr>
          <p:nvPr/>
        </p:nvGrpSpPr>
        <p:grpSpPr bwMode="auto">
          <a:xfrm>
            <a:off x="323850" y="1989138"/>
            <a:ext cx="8280400" cy="431800"/>
            <a:chOff x="567" y="3249"/>
            <a:chExt cx="5216" cy="272"/>
          </a:xfrm>
        </p:grpSpPr>
        <p:sp>
          <p:nvSpPr>
            <p:cNvPr id="22569" name="Rectangle 77"/>
            <p:cNvSpPr>
              <a:spLocks noChangeArrowheads="1"/>
            </p:cNvSpPr>
            <p:nvPr/>
          </p:nvSpPr>
          <p:spPr bwMode="auto">
            <a:xfrm>
              <a:off x="567" y="3249"/>
              <a:ext cx="635" cy="272"/>
            </a:xfrm>
            <a:prstGeom prst="rect">
              <a:avLst/>
            </a:prstGeom>
            <a:solidFill>
              <a:srgbClr val="FFCC99"/>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a:t>Out</a:t>
              </a:r>
            </a:p>
          </p:txBody>
        </p:sp>
        <p:sp>
          <p:nvSpPr>
            <p:cNvPr id="22570" name="Rectangle 78"/>
            <p:cNvSpPr>
              <a:spLocks noChangeArrowheads="1"/>
            </p:cNvSpPr>
            <p:nvPr/>
          </p:nvSpPr>
          <p:spPr bwMode="auto">
            <a:xfrm>
              <a:off x="1202" y="3249"/>
              <a:ext cx="1769" cy="272"/>
            </a:xfrm>
            <a:prstGeom prst="rect">
              <a:avLst/>
            </a:prstGeom>
            <a:solidFill>
              <a:srgbClr val="FFCC99"/>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1600" b="1"/>
                <a:t>源</a:t>
              </a:r>
              <a:r>
                <a:rPr lang="en-US" altLang="zh-CN" sz="1600" b="1"/>
                <a:t>IP</a:t>
              </a:r>
              <a:r>
                <a:rPr lang="zh-CN" altLang="en-US" sz="1600" b="1"/>
                <a:t>地址：协议：源端口号</a:t>
              </a:r>
              <a:endParaRPr lang="en-US" altLang="zh-CN" sz="1600" b="1"/>
            </a:p>
          </p:txBody>
        </p:sp>
        <p:sp>
          <p:nvSpPr>
            <p:cNvPr id="22571" name="Rectangle 79"/>
            <p:cNvSpPr>
              <a:spLocks noChangeArrowheads="1"/>
            </p:cNvSpPr>
            <p:nvPr/>
          </p:nvSpPr>
          <p:spPr bwMode="auto">
            <a:xfrm>
              <a:off x="2971" y="3249"/>
              <a:ext cx="1406" cy="272"/>
            </a:xfrm>
            <a:prstGeom prst="rect">
              <a:avLst/>
            </a:prstGeom>
            <a:solidFill>
              <a:srgbClr val="FFCC99"/>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zh-CN" sz="1600" b="1"/>
                <a:t>10.0.0.</a:t>
              </a:r>
              <a:r>
                <a:rPr lang="zh-CN" altLang="en-US" sz="1600" b="1"/>
                <a:t>2</a:t>
              </a:r>
              <a:r>
                <a:rPr lang="zh-CN" altLang="zh-CN" sz="1600" b="1"/>
                <a:t>:TCP:</a:t>
              </a:r>
              <a:r>
                <a:rPr lang="zh-CN" altLang="zh-CN" sz="1600" b="1">
                  <a:solidFill>
                    <a:srgbClr val="FF0000"/>
                  </a:solidFill>
                </a:rPr>
                <a:t>2000</a:t>
              </a:r>
              <a:endParaRPr lang="en-US" altLang="zh-CN" sz="1600" b="1">
                <a:solidFill>
                  <a:srgbClr val="FF0000"/>
                </a:solidFill>
              </a:endParaRPr>
            </a:p>
          </p:txBody>
        </p:sp>
        <p:sp>
          <p:nvSpPr>
            <p:cNvPr id="22572" name="Rectangle 80"/>
            <p:cNvSpPr>
              <a:spLocks noChangeArrowheads="1"/>
            </p:cNvSpPr>
            <p:nvPr/>
          </p:nvSpPr>
          <p:spPr bwMode="auto">
            <a:xfrm>
              <a:off x="4377" y="3249"/>
              <a:ext cx="1406" cy="272"/>
            </a:xfrm>
            <a:prstGeom prst="rect">
              <a:avLst/>
            </a:prstGeom>
            <a:solidFill>
              <a:srgbClr val="FFCC99"/>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zh-CN" sz="1400" b="1"/>
                <a:t>202.38.75.11:TCP:</a:t>
              </a:r>
              <a:r>
                <a:rPr lang="zh-CN" altLang="zh-CN" sz="1400" b="1">
                  <a:solidFill>
                    <a:srgbClr val="FF0000"/>
                  </a:solidFill>
                </a:rPr>
                <a:t>20</a:t>
              </a:r>
              <a:r>
                <a:rPr lang="zh-CN" altLang="en-US" sz="1400" b="1">
                  <a:solidFill>
                    <a:srgbClr val="FF0000"/>
                  </a:solidFill>
                </a:rPr>
                <a:t>1</a:t>
              </a:r>
              <a:r>
                <a:rPr lang="zh-CN" altLang="zh-CN" sz="1400" b="1">
                  <a:solidFill>
                    <a:srgbClr val="FF0000"/>
                  </a:solidFill>
                </a:rPr>
                <a:t>0</a:t>
              </a:r>
              <a:endParaRPr lang="en-US" altLang="zh-CN" sz="1400" b="1">
                <a:solidFill>
                  <a:srgbClr val="FF0000"/>
                </a:solidFill>
              </a:endParaRPr>
            </a:p>
          </p:txBody>
        </p:sp>
      </p:grpSp>
      <p:grpSp>
        <p:nvGrpSpPr>
          <p:cNvPr id="6" name="Group 81"/>
          <p:cNvGrpSpPr>
            <a:grpSpLocks/>
          </p:cNvGrpSpPr>
          <p:nvPr/>
        </p:nvGrpSpPr>
        <p:grpSpPr bwMode="auto">
          <a:xfrm>
            <a:off x="323850" y="2422525"/>
            <a:ext cx="8280400" cy="431800"/>
            <a:chOff x="567" y="3249"/>
            <a:chExt cx="5216" cy="272"/>
          </a:xfrm>
        </p:grpSpPr>
        <p:sp>
          <p:nvSpPr>
            <p:cNvPr id="22565" name="Rectangle 82"/>
            <p:cNvSpPr>
              <a:spLocks noChangeArrowheads="1"/>
            </p:cNvSpPr>
            <p:nvPr/>
          </p:nvSpPr>
          <p:spPr bwMode="auto">
            <a:xfrm>
              <a:off x="567" y="3249"/>
              <a:ext cx="635" cy="272"/>
            </a:xfrm>
            <a:prstGeom prst="rect">
              <a:avLst/>
            </a:prstGeom>
            <a:solidFill>
              <a:srgbClr val="DBB7FF"/>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a:t>In</a:t>
              </a:r>
            </a:p>
          </p:txBody>
        </p:sp>
        <p:sp>
          <p:nvSpPr>
            <p:cNvPr id="22566" name="Rectangle 83"/>
            <p:cNvSpPr>
              <a:spLocks noChangeArrowheads="1"/>
            </p:cNvSpPr>
            <p:nvPr/>
          </p:nvSpPr>
          <p:spPr bwMode="auto">
            <a:xfrm>
              <a:off x="1202" y="3249"/>
              <a:ext cx="1769" cy="272"/>
            </a:xfrm>
            <a:prstGeom prst="rect">
              <a:avLst/>
            </a:prstGeom>
            <a:solidFill>
              <a:srgbClr val="DBB7FF"/>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1600" b="1"/>
                <a:t>目的</a:t>
              </a:r>
              <a:r>
                <a:rPr lang="en-US" altLang="zh-CN" sz="1600" b="1"/>
                <a:t>IP</a:t>
              </a:r>
              <a:r>
                <a:rPr lang="zh-CN" altLang="en-US" sz="1600" b="1"/>
                <a:t>地址：协议：目的端口号</a:t>
              </a:r>
              <a:endParaRPr lang="en-US" altLang="zh-CN" sz="1600" b="1"/>
            </a:p>
          </p:txBody>
        </p:sp>
        <p:sp>
          <p:nvSpPr>
            <p:cNvPr id="22567" name="Rectangle 84"/>
            <p:cNvSpPr>
              <a:spLocks noChangeArrowheads="1"/>
            </p:cNvSpPr>
            <p:nvPr/>
          </p:nvSpPr>
          <p:spPr bwMode="auto">
            <a:xfrm>
              <a:off x="2971" y="3249"/>
              <a:ext cx="1406" cy="272"/>
            </a:xfrm>
            <a:prstGeom prst="rect">
              <a:avLst/>
            </a:prstGeom>
            <a:solidFill>
              <a:srgbClr val="DBB7FF"/>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zh-CN" sz="1400" b="1"/>
                <a:t>202.38.75.11:TCP:</a:t>
              </a:r>
              <a:r>
                <a:rPr lang="zh-CN" altLang="zh-CN" sz="1400" b="1">
                  <a:solidFill>
                    <a:srgbClr val="FF0000"/>
                  </a:solidFill>
                </a:rPr>
                <a:t>20</a:t>
              </a:r>
              <a:r>
                <a:rPr lang="en-US" altLang="zh-CN" sz="1400" b="1">
                  <a:solidFill>
                    <a:srgbClr val="FF0000"/>
                  </a:solidFill>
                </a:rPr>
                <a:t>1</a:t>
              </a:r>
              <a:r>
                <a:rPr lang="zh-CN" altLang="zh-CN" sz="1400" b="1">
                  <a:solidFill>
                    <a:srgbClr val="FF0000"/>
                  </a:solidFill>
                </a:rPr>
                <a:t>0</a:t>
              </a:r>
              <a:endParaRPr lang="en-US" altLang="zh-CN" sz="1400" b="1">
                <a:solidFill>
                  <a:srgbClr val="FF0000"/>
                </a:solidFill>
              </a:endParaRPr>
            </a:p>
          </p:txBody>
        </p:sp>
        <p:sp>
          <p:nvSpPr>
            <p:cNvPr id="22568" name="Rectangle 85"/>
            <p:cNvSpPr>
              <a:spLocks noChangeArrowheads="1"/>
            </p:cNvSpPr>
            <p:nvPr/>
          </p:nvSpPr>
          <p:spPr bwMode="auto">
            <a:xfrm>
              <a:off x="4377" y="3249"/>
              <a:ext cx="1406" cy="272"/>
            </a:xfrm>
            <a:prstGeom prst="rect">
              <a:avLst/>
            </a:prstGeom>
            <a:solidFill>
              <a:srgbClr val="DBB7FF"/>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zh-CN" sz="1600" b="1"/>
                <a:t>10.0.0.</a:t>
              </a:r>
              <a:r>
                <a:rPr lang="zh-CN" altLang="en-US" sz="1600" b="1"/>
                <a:t>2</a:t>
              </a:r>
              <a:r>
                <a:rPr lang="zh-CN" altLang="zh-CN" sz="1600" b="1"/>
                <a:t>:TCP:</a:t>
              </a:r>
              <a:r>
                <a:rPr lang="zh-CN" altLang="zh-CN" sz="1600" b="1">
                  <a:solidFill>
                    <a:srgbClr val="FF0000"/>
                  </a:solidFill>
                </a:rPr>
                <a:t>20</a:t>
              </a:r>
              <a:r>
                <a:rPr lang="en-US" altLang="zh-CN" sz="1600" b="1">
                  <a:solidFill>
                    <a:srgbClr val="FF0000"/>
                  </a:solidFill>
                </a:rPr>
                <a:t>0</a:t>
              </a:r>
              <a:r>
                <a:rPr lang="zh-CN" altLang="zh-CN" sz="1600" b="1">
                  <a:solidFill>
                    <a:srgbClr val="FF0000"/>
                  </a:solidFill>
                </a:rPr>
                <a:t>0</a:t>
              </a:r>
              <a:endParaRPr lang="en-US" altLang="zh-CN" sz="1600" b="1">
                <a:solidFill>
                  <a:srgbClr val="FF0000"/>
                </a:solidFill>
              </a:endParaRPr>
            </a:p>
          </p:txBody>
        </p:sp>
      </p:grpSp>
      <p:sp>
        <p:nvSpPr>
          <p:cNvPr id="56" name="Line 87"/>
          <p:cNvSpPr>
            <a:spLocks noChangeShapeType="1"/>
          </p:cNvSpPr>
          <p:nvPr/>
        </p:nvSpPr>
        <p:spPr bwMode="auto">
          <a:xfrm flipV="1">
            <a:off x="2124075" y="4221163"/>
            <a:ext cx="1943100" cy="287337"/>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7" name="Line 88"/>
          <p:cNvSpPr>
            <a:spLocks noChangeShapeType="1"/>
          </p:cNvSpPr>
          <p:nvPr/>
        </p:nvSpPr>
        <p:spPr bwMode="auto">
          <a:xfrm flipV="1">
            <a:off x="5003800" y="2997200"/>
            <a:ext cx="2160588" cy="1152525"/>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8" name="Text Box 27"/>
          <p:cNvSpPr txBox="1">
            <a:spLocks noChangeArrowheads="1"/>
          </p:cNvSpPr>
          <p:nvPr/>
        </p:nvSpPr>
        <p:spPr bwMode="auto">
          <a:xfrm>
            <a:off x="3348038" y="3429000"/>
            <a:ext cx="2449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1400" b="1">
                <a:solidFill>
                  <a:srgbClr val="FF0000"/>
                </a:solidFill>
              </a:rPr>
              <a:t>&lt;10.0.0.2, 2000&gt;</a:t>
            </a:r>
            <a:r>
              <a:rPr lang="en-US" altLang="zh-CN" sz="1400" b="1">
                <a:solidFill>
                  <a:srgbClr val="FF0000"/>
                </a:solidFill>
                <a:sym typeface="Wingdings" panose="05000000000000000000" pitchFamily="2" charset="2"/>
              </a:rPr>
              <a:t> map to</a:t>
            </a:r>
            <a:br>
              <a:rPr lang="en-US" altLang="zh-CN" sz="1400" b="1">
                <a:solidFill>
                  <a:srgbClr val="FF0000"/>
                </a:solidFill>
                <a:sym typeface="Wingdings" panose="05000000000000000000" pitchFamily="2" charset="2"/>
              </a:rPr>
            </a:br>
            <a:r>
              <a:rPr lang="en-US" altLang="zh-CN" sz="1400" b="1">
                <a:solidFill>
                  <a:srgbClr val="FF0000"/>
                </a:solidFill>
                <a:sym typeface="Wingdings" panose="05000000000000000000" pitchFamily="2" charset="2"/>
              </a:rPr>
              <a:t>&lt;202.38.75.11,2010&gt;</a:t>
            </a:r>
            <a:endParaRPr lang="en-US" altLang="zh-CN" sz="1400" b="1">
              <a:solidFill>
                <a:srgbClr val="FF0000"/>
              </a:solidFill>
            </a:endParaRPr>
          </a:p>
        </p:txBody>
      </p:sp>
      <p:sp>
        <p:nvSpPr>
          <p:cNvPr id="2" name="矩形 1"/>
          <p:cNvSpPr/>
          <p:nvPr/>
        </p:nvSpPr>
        <p:spPr>
          <a:xfrm>
            <a:off x="3707904" y="6045770"/>
            <a:ext cx="5328718" cy="695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rgbClr val="FF0000"/>
                </a:solidFill>
              </a:rPr>
              <a:t>NAT</a:t>
            </a:r>
            <a:r>
              <a:rPr lang="zh-CN" altLang="en-US" sz="2400" b="1" dirty="0" smtClean="0">
                <a:solidFill>
                  <a:srgbClr val="FF0000"/>
                </a:solidFill>
              </a:rPr>
              <a:t>操作以五元组标识的会话为单位！</a:t>
            </a:r>
            <a:endParaRPr lang="zh-CN" alt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strips(downLeft)">
                                      <p:cBhvr>
                                        <p:cTn id="12" dur="500"/>
                                        <p:tgtEl>
                                          <p:spTgt spid="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4"/>
                                        </p:tgtEl>
                                      </p:cBhvr>
                                    </p:animEffect>
                                    <p:animScale>
                                      <p:cBhvr>
                                        <p:cTn id="17" dur="250" autoRev="1" fill="hold"/>
                                        <p:tgtEl>
                                          <p:spTgt spid="4"/>
                                        </p:tgtEl>
                                      </p:cBhvr>
                                      <p:by x="105000" y="105000"/>
                                    </p:animScale>
                                  </p:childTnLst>
                                </p:cTn>
                              </p:par>
                            </p:childTnLst>
                          </p:cTn>
                        </p:par>
                        <p:par>
                          <p:cTn id="18" fill="hold" nodeType="afterGroup">
                            <p:stCondLst>
                              <p:cond delay="500"/>
                            </p:stCondLst>
                            <p:childTnLst>
                              <p:par>
                                <p:cTn id="19" presetID="3" presetClass="entr" presetSubtype="10"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linds(horizontal)">
                                      <p:cBhvr>
                                        <p:cTn id="21" dur="500"/>
                                        <p:tgtEl>
                                          <p:spTgt spid="2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strips(downLeft)">
                                      <p:cBhvr>
                                        <p:cTn id="26" dur="500"/>
                                        <p:tgtEl>
                                          <p:spTgt spid="3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3" fill="hold" grpId="0" nodeType="click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strips(upRight)">
                                      <p:cBhvr>
                                        <p:cTn id="31" dur="500"/>
                                        <p:tgtEl>
                                          <p:spTgt spid="5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blinds(horizontal)">
                                      <p:cBhvr>
                                        <p:cTn id="36" dur="500"/>
                                        <p:tgtEl>
                                          <p:spTgt spid="58"/>
                                        </p:tgtEl>
                                      </p:cBhvr>
                                    </p:animEffect>
                                  </p:childTnLst>
                                </p:cTn>
                              </p:par>
                            </p:childTnLst>
                          </p:cTn>
                        </p:par>
                        <p:par>
                          <p:cTn id="37" fill="hold" nodeType="afterGroup">
                            <p:stCondLst>
                              <p:cond delay="500"/>
                            </p:stCondLst>
                            <p:childTnLst>
                              <p:par>
                                <p:cTn id="38" presetID="3" presetClass="entr" presetSubtype="10"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linds(horizontal)">
                                      <p:cBhvr>
                                        <p:cTn id="40" dur="500"/>
                                        <p:tgtEl>
                                          <p:spTgt spid="5"/>
                                        </p:tgtEl>
                                      </p:cBhvr>
                                    </p:animEffect>
                                  </p:childTnLst>
                                </p:cTn>
                              </p:par>
                              <p:par>
                                <p:cTn id="41" presetID="3" presetClass="entr" presetSubtype="1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blinds(horizontal)">
                                      <p:cBhvr>
                                        <p:cTn id="43" dur="500"/>
                                        <p:tgtEl>
                                          <p:spTgt spid="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8" presetClass="entr" presetSubtype="3" fill="hold" grpId="0" nodeType="click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strips(upRight)">
                                      <p:cBhvr>
                                        <p:cTn id="48" dur="500"/>
                                        <p:tgtEl>
                                          <p:spTgt spid="57"/>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p:bldP spid="30" grpId="0" animBg="1"/>
      <p:bldP spid="56" grpId="0" animBg="1"/>
      <p:bldP spid="57" grpId="0" animBg="1"/>
      <p:bldP spid="58" grpId="0"/>
      <p:bldP spid="2"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zh-CN" altLang="en-US" smtClean="0"/>
              <a:t>网络地址转换</a:t>
            </a:r>
            <a:r>
              <a:rPr lang="en-US" altLang="zh-CN" smtClean="0"/>
              <a:t>—</a:t>
            </a:r>
            <a:r>
              <a:rPr lang="zh-CN" altLang="en-US" smtClean="0"/>
              <a:t>局限性</a:t>
            </a:r>
          </a:p>
        </p:txBody>
      </p:sp>
      <p:sp>
        <p:nvSpPr>
          <p:cNvPr id="110595" name="Rectangle 3"/>
          <p:cNvSpPr>
            <a:spLocks noGrp="1" noChangeArrowheads="1"/>
          </p:cNvSpPr>
          <p:nvPr>
            <p:ph type="body" idx="1"/>
          </p:nvPr>
        </p:nvSpPr>
        <p:spPr>
          <a:xfrm>
            <a:off x="179388" y="2017713"/>
            <a:ext cx="8775700" cy="4435475"/>
          </a:xfrm>
        </p:spPr>
        <p:txBody>
          <a:bodyPr>
            <a:normAutofit fontScale="77500" lnSpcReduction="20000"/>
          </a:bodyPr>
          <a:lstStyle/>
          <a:p>
            <a:pPr>
              <a:defRPr/>
            </a:pPr>
            <a:r>
              <a:rPr lang="zh-CN" altLang="en-US" dirty="0" smtClean="0"/>
              <a:t>地址和端口转换将带来比较大的开销</a:t>
            </a:r>
          </a:p>
          <a:p>
            <a:pPr>
              <a:defRPr/>
            </a:pPr>
            <a:r>
              <a:rPr lang="en-US" altLang="zh-CN" dirty="0" smtClean="0"/>
              <a:t>IP</a:t>
            </a:r>
            <a:r>
              <a:rPr lang="zh-CN" altLang="en-US" dirty="0" smtClean="0"/>
              <a:t>地址和端口号可能存在于载荷的任何位置，因此需要软件针对具体的应用做额外的处理</a:t>
            </a:r>
          </a:p>
          <a:p>
            <a:pPr lvl="1">
              <a:defRPr/>
            </a:pPr>
            <a:r>
              <a:rPr lang="zh-CN" altLang="en-US" dirty="0" smtClean="0"/>
              <a:t>例如，</a:t>
            </a:r>
            <a:r>
              <a:rPr lang="en-US" altLang="zh-CN" dirty="0" smtClean="0"/>
              <a:t>FTP</a:t>
            </a:r>
            <a:r>
              <a:rPr lang="zh-CN" altLang="en-US" dirty="0" smtClean="0"/>
              <a:t>在</a:t>
            </a:r>
            <a:r>
              <a:rPr lang="en-US" altLang="zh-CN" dirty="0" smtClean="0"/>
              <a:t>PORT</a:t>
            </a:r>
            <a:r>
              <a:rPr lang="zh-CN" altLang="en-US" dirty="0" smtClean="0"/>
              <a:t>命令的</a:t>
            </a:r>
            <a:r>
              <a:rPr lang="en-US" altLang="zh-CN" dirty="0" smtClean="0"/>
              <a:t>FTP</a:t>
            </a:r>
            <a:r>
              <a:rPr lang="zh-CN" altLang="en-US" dirty="0" smtClean="0"/>
              <a:t>头标中包含有十进制表示的</a:t>
            </a:r>
            <a:r>
              <a:rPr lang="en-US" altLang="zh-CN" dirty="0" smtClean="0"/>
              <a:t>IPv4</a:t>
            </a:r>
            <a:r>
              <a:rPr lang="zh-CN" altLang="en-US" dirty="0" smtClean="0"/>
              <a:t>地址，如果不处理则将导致连接问题</a:t>
            </a:r>
          </a:p>
          <a:p>
            <a:pPr>
              <a:defRPr/>
            </a:pPr>
            <a:r>
              <a:rPr lang="zh-CN" altLang="en-US" dirty="0" smtClean="0"/>
              <a:t>并不是说有的数据都是使用</a:t>
            </a:r>
            <a:r>
              <a:rPr lang="en-US" altLang="zh-CN" dirty="0" smtClean="0"/>
              <a:t>UDP</a:t>
            </a:r>
            <a:r>
              <a:rPr lang="zh-CN" altLang="en-US" dirty="0" smtClean="0"/>
              <a:t>或者</a:t>
            </a:r>
            <a:r>
              <a:rPr lang="en-US" altLang="zh-CN" dirty="0" smtClean="0"/>
              <a:t>TCP</a:t>
            </a:r>
            <a:r>
              <a:rPr lang="zh-CN" altLang="en-US" dirty="0" smtClean="0"/>
              <a:t>来传输</a:t>
            </a:r>
          </a:p>
          <a:p>
            <a:pPr lvl="1">
              <a:defRPr/>
            </a:pPr>
            <a:r>
              <a:rPr lang="en-US" altLang="zh-CN" dirty="0" smtClean="0"/>
              <a:t>PPTP</a:t>
            </a:r>
            <a:r>
              <a:rPr lang="zh-CN" altLang="en-US" dirty="0" smtClean="0"/>
              <a:t>（</a:t>
            </a:r>
            <a:r>
              <a:rPr lang="en-US" altLang="zh-CN" dirty="0" smtClean="0"/>
              <a:t>Point-to-Point Tunneling </a:t>
            </a:r>
            <a:r>
              <a:rPr lang="en-US" altLang="zh-CN" dirty="0" err="1" smtClean="0"/>
              <a:t>Protcol</a:t>
            </a:r>
            <a:r>
              <a:rPr lang="zh-CN" altLang="en-US" dirty="0" smtClean="0"/>
              <a:t>）使用</a:t>
            </a:r>
            <a:r>
              <a:rPr lang="en-US" altLang="zh-CN" dirty="0" smtClean="0"/>
              <a:t>GRE</a:t>
            </a:r>
            <a:r>
              <a:rPr lang="zh-CN" altLang="en-US" dirty="0" smtClean="0"/>
              <a:t>（</a:t>
            </a:r>
            <a:r>
              <a:rPr lang="en-US" altLang="zh-CN" dirty="0" smtClean="0"/>
              <a:t>Generic Routing Encapsulation</a:t>
            </a:r>
            <a:r>
              <a:rPr lang="zh-CN" altLang="en-US" dirty="0" smtClean="0"/>
              <a:t>）封装数据，使用</a:t>
            </a:r>
            <a:r>
              <a:rPr lang="en-US" altLang="zh-CN" dirty="0" smtClean="0"/>
              <a:t>GRE</a:t>
            </a:r>
            <a:r>
              <a:rPr lang="zh-CN" altLang="en-US" dirty="0" smtClean="0"/>
              <a:t>头标中</a:t>
            </a:r>
            <a:r>
              <a:rPr lang="en-US" altLang="zh-CN" dirty="0" smtClean="0"/>
              <a:t>Call ID</a:t>
            </a:r>
            <a:r>
              <a:rPr lang="zh-CN" altLang="en-US" dirty="0" smtClean="0"/>
              <a:t>域来标识一个数据流，因此需要</a:t>
            </a:r>
            <a:r>
              <a:rPr lang="en-US" altLang="zh-CN" dirty="0" smtClean="0"/>
              <a:t>NAT</a:t>
            </a:r>
            <a:r>
              <a:rPr lang="zh-CN" altLang="en-US" dirty="0" smtClean="0"/>
              <a:t>设备对</a:t>
            </a:r>
            <a:r>
              <a:rPr lang="en-US" altLang="zh-CN" dirty="0" smtClean="0"/>
              <a:t>GRE</a:t>
            </a:r>
            <a:r>
              <a:rPr lang="zh-CN" altLang="en-US" dirty="0" smtClean="0"/>
              <a:t>头标中的</a:t>
            </a:r>
            <a:r>
              <a:rPr lang="en-US" altLang="zh-CN" dirty="0" smtClean="0"/>
              <a:t>Call ID</a:t>
            </a:r>
            <a:r>
              <a:rPr lang="zh-CN" altLang="en-US" dirty="0" smtClean="0"/>
              <a:t>进行转换处理</a:t>
            </a:r>
            <a:endParaRPr lang="en-US" altLang="zh-CN" dirty="0" smtClean="0"/>
          </a:p>
          <a:p>
            <a:pPr lvl="1">
              <a:defRPr/>
            </a:pPr>
            <a:r>
              <a:rPr lang="en-US" altLang="zh-CN" dirty="0" smtClean="0"/>
              <a:t>ping</a:t>
            </a:r>
            <a:r>
              <a:rPr lang="zh-CN" altLang="en-US" dirty="0" smtClean="0"/>
              <a:t>使用</a:t>
            </a:r>
            <a:r>
              <a:rPr lang="en-US" altLang="zh-CN" dirty="0" smtClean="0"/>
              <a:t>ICMP</a:t>
            </a:r>
          </a:p>
          <a:p>
            <a:pPr lvl="1">
              <a:buFont typeface="Wingdings" panose="05000000000000000000" pitchFamily="2" charset="2"/>
              <a:buNone/>
              <a:defRPr/>
            </a:pPr>
            <a:r>
              <a:rPr lang="en-US" altLang="zh-CN" dirty="0" smtClean="0"/>
              <a:t>……</a:t>
            </a:r>
            <a:endParaRPr lang="zh-CN" altLang="en-US" dirty="0" smtClean="0"/>
          </a:p>
          <a:p>
            <a:pPr>
              <a:defRPr/>
            </a:pPr>
            <a:r>
              <a:rPr lang="zh-CN" altLang="en-US" dirty="0" smtClean="0"/>
              <a:t>破坏了原有的主机到主机的通信模型</a:t>
            </a:r>
            <a:endParaRPr lang="zh-CN" altLang="en-US" sz="2400" dirty="0"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620713"/>
            <a:ext cx="6481763"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5715" name="Text Box 9"/>
          <p:cNvSpPr txBox="1">
            <a:spLocks noChangeArrowheads="1"/>
          </p:cNvSpPr>
          <p:nvPr/>
        </p:nvSpPr>
        <p:spPr bwMode="auto">
          <a:xfrm>
            <a:off x="3851275" y="765175"/>
            <a:ext cx="3889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2000" b="1">
                <a:solidFill>
                  <a:srgbClr val="0C0500"/>
                </a:solidFill>
              </a:rPr>
              <a:t>NAT</a:t>
            </a:r>
            <a:r>
              <a:rPr lang="zh-CN" altLang="en-US" sz="2000" b="1">
                <a:solidFill>
                  <a:srgbClr val="0C0500"/>
                </a:solidFill>
              </a:rPr>
              <a:t>和</a:t>
            </a:r>
            <a:r>
              <a:rPr lang="en-US" altLang="zh-CN" sz="2000" b="1">
                <a:solidFill>
                  <a:srgbClr val="0C0500"/>
                </a:solidFill>
              </a:rPr>
              <a:t>P2P</a:t>
            </a:r>
            <a:r>
              <a:rPr lang="zh-CN" altLang="en-US" sz="2000" b="1">
                <a:solidFill>
                  <a:srgbClr val="0C0500"/>
                </a:solidFill>
              </a:rPr>
              <a:t>应用</a:t>
            </a:r>
          </a:p>
        </p:txBody>
      </p:sp>
      <p:sp>
        <p:nvSpPr>
          <p:cNvPr id="7" name="AutoShape 10"/>
          <p:cNvSpPr>
            <a:spLocks noChangeArrowheads="1"/>
          </p:cNvSpPr>
          <p:nvPr/>
        </p:nvSpPr>
        <p:spPr bwMode="auto">
          <a:xfrm>
            <a:off x="1331913" y="4652963"/>
            <a:ext cx="7632700" cy="2016125"/>
          </a:xfrm>
          <a:prstGeom prst="roundRect">
            <a:avLst>
              <a:gd name="adj" fmla="val 16667"/>
            </a:avLst>
          </a:prstGeom>
          <a:solidFill>
            <a:srgbClr val="EBF7FF"/>
          </a:solidFill>
          <a:ln w="9525" algn="ctr">
            <a:solidFill>
              <a:srgbClr val="007A77"/>
            </a:solidFill>
            <a:round/>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000" b="1">
                <a:solidFill>
                  <a:srgbClr val="0C0500"/>
                </a:solidFill>
              </a:rPr>
              <a:t>在所有主机上运行</a:t>
            </a:r>
            <a:r>
              <a:rPr lang="en-US" altLang="zh-CN" sz="2000" b="1">
                <a:solidFill>
                  <a:srgbClr val="0C0500"/>
                </a:solidFill>
              </a:rPr>
              <a:t>P2P</a:t>
            </a:r>
            <a:r>
              <a:rPr lang="zh-CN" altLang="en-US" sz="2000" b="1">
                <a:solidFill>
                  <a:srgbClr val="0C0500"/>
                </a:solidFill>
              </a:rPr>
              <a:t>应用的情况下，</a:t>
            </a:r>
            <a:r>
              <a:rPr lang="en-US" altLang="zh-CN" sz="2000" b="1">
                <a:solidFill>
                  <a:srgbClr val="0C0500"/>
                </a:solidFill>
              </a:rPr>
              <a:t>A</a:t>
            </a:r>
            <a:r>
              <a:rPr lang="zh-CN" altLang="en-US" sz="2000" b="1">
                <a:solidFill>
                  <a:srgbClr val="0C0500"/>
                </a:solidFill>
              </a:rPr>
              <a:t>能够发起到</a:t>
            </a:r>
            <a:r>
              <a:rPr lang="en-US" altLang="zh-CN" sz="2000" b="1">
                <a:solidFill>
                  <a:srgbClr val="0C0500"/>
                </a:solidFill>
              </a:rPr>
              <a:t>B</a:t>
            </a:r>
            <a:r>
              <a:rPr lang="zh-CN" altLang="en-US" sz="2000" b="1">
                <a:solidFill>
                  <a:srgbClr val="0C0500"/>
                </a:solidFill>
              </a:rPr>
              <a:t>或者</a:t>
            </a:r>
            <a:r>
              <a:rPr lang="en-US" altLang="zh-CN" sz="2000" b="1">
                <a:solidFill>
                  <a:srgbClr val="0C0500"/>
                </a:solidFill>
              </a:rPr>
              <a:t>C</a:t>
            </a:r>
            <a:r>
              <a:rPr lang="zh-CN" altLang="en-US" sz="2000" b="1">
                <a:solidFill>
                  <a:srgbClr val="0C0500"/>
                </a:solidFill>
              </a:rPr>
              <a:t>的会话，但是：</a:t>
            </a:r>
          </a:p>
          <a:p>
            <a:pPr eaLnBrk="1" hangingPunct="1"/>
            <a:r>
              <a:rPr lang="en-US" altLang="zh-CN" sz="2000" b="1">
                <a:solidFill>
                  <a:srgbClr val="0C0500"/>
                </a:solidFill>
              </a:rPr>
              <a:t>1</a:t>
            </a:r>
            <a:r>
              <a:rPr lang="zh-CN" altLang="en-US" sz="2000" b="1">
                <a:solidFill>
                  <a:srgbClr val="0C0500"/>
                </a:solidFill>
              </a:rPr>
              <a:t>）</a:t>
            </a:r>
            <a:r>
              <a:rPr lang="en-US" altLang="zh-CN" sz="2000" b="1">
                <a:solidFill>
                  <a:srgbClr val="0C0500"/>
                </a:solidFill>
              </a:rPr>
              <a:t>A</a:t>
            </a:r>
            <a:r>
              <a:rPr lang="zh-CN" altLang="en-US" sz="2000" b="1">
                <a:solidFill>
                  <a:srgbClr val="0C0500"/>
                </a:solidFill>
              </a:rPr>
              <a:t>不能够告诉</a:t>
            </a:r>
            <a:r>
              <a:rPr lang="en-US" altLang="zh-CN" sz="2000" b="1">
                <a:solidFill>
                  <a:srgbClr val="0C0500"/>
                </a:solidFill>
              </a:rPr>
              <a:t>C</a:t>
            </a:r>
            <a:r>
              <a:rPr lang="zh-CN" altLang="en-US" sz="2000" b="1">
                <a:solidFill>
                  <a:srgbClr val="0C0500"/>
                </a:solidFill>
              </a:rPr>
              <a:t>关于</a:t>
            </a:r>
            <a:r>
              <a:rPr lang="en-US" altLang="zh-CN" sz="2000" b="1">
                <a:solidFill>
                  <a:srgbClr val="0C0500"/>
                </a:solidFill>
              </a:rPr>
              <a:t>B</a:t>
            </a:r>
            <a:r>
              <a:rPr lang="zh-CN" altLang="en-US" sz="2000" b="1">
                <a:solidFill>
                  <a:srgbClr val="0C0500"/>
                </a:solidFill>
              </a:rPr>
              <a:t>的全局</a:t>
            </a:r>
            <a:r>
              <a:rPr lang="en-US" altLang="zh-CN" sz="2000" b="1">
                <a:solidFill>
                  <a:srgbClr val="0C0500"/>
                </a:solidFill>
              </a:rPr>
              <a:t>IP</a:t>
            </a:r>
            <a:r>
              <a:rPr lang="zh-CN" altLang="en-US" sz="2000" b="1">
                <a:solidFill>
                  <a:srgbClr val="0C0500"/>
                </a:solidFill>
              </a:rPr>
              <a:t>地址和端口号信息</a:t>
            </a:r>
          </a:p>
          <a:p>
            <a:pPr eaLnBrk="1" hangingPunct="1"/>
            <a:r>
              <a:rPr lang="en-US" altLang="zh-CN" b="1">
                <a:solidFill>
                  <a:srgbClr val="0C0500"/>
                </a:solidFill>
              </a:rPr>
              <a:t>2</a:t>
            </a:r>
            <a:r>
              <a:rPr lang="zh-CN" altLang="en-US" b="1">
                <a:solidFill>
                  <a:srgbClr val="0C0500"/>
                </a:solidFill>
              </a:rPr>
              <a:t>）</a:t>
            </a:r>
            <a:r>
              <a:rPr lang="en-US" altLang="zh-CN" sz="2000" b="1">
                <a:solidFill>
                  <a:srgbClr val="0C0500"/>
                </a:solidFill>
              </a:rPr>
              <a:t>C不能主动发起到A或者B的会话，因为如果转换表中没有相应的表项，会话请求会被NAT设备丢弃</a:t>
            </a:r>
            <a:endParaRPr lang="zh-CN" altLang="en-US" sz="2000" b="1">
              <a:solidFill>
                <a:srgbClr val="0C0500"/>
              </a:solidFill>
            </a:endParaRPr>
          </a:p>
          <a:p>
            <a:pPr eaLnBrk="1" hangingPunct="1"/>
            <a:r>
              <a:rPr lang="zh-CN" altLang="en-US" sz="2000" b="1">
                <a:solidFill>
                  <a:srgbClr val="FF0000"/>
                </a:solidFill>
              </a:rPr>
              <a:t>更复杂的情况：</a:t>
            </a:r>
            <a:r>
              <a:rPr lang="en-US" altLang="zh-CN" sz="2000" b="1">
                <a:solidFill>
                  <a:srgbClr val="FF0000"/>
                </a:solidFill>
              </a:rPr>
              <a:t>A</a:t>
            </a:r>
            <a:r>
              <a:rPr lang="zh-CN" altLang="en-US" sz="2000" b="1">
                <a:solidFill>
                  <a:srgbClr val="FF0000"/>
                </a:solidFill>
              </a:rPr>
              <a:t>、</a:t>
            </a:r>
            <a:r>
              <a:rPr lang="en-US" altLang="zh-CN" sz="2000" b="1">
                <a:solidFill>
                  <a:srgbClr val="FF0000"/>
                </a:solidFill>
              </a:rPr>
              <a:t>B</a:t>
            </a:r>
            <a:r>
              <a:rPr lang="zh-CN" altLang="en-US" sz="2000" b="1">
                <a:solidFill>
                  <a:srgbClr val="FF0000"/>
                </a:solidFill>
              </a:rPr>
              <a:t>、</a:t>
            </a:r>
            <a:r>
              <a:rPr lang="en-US" altLang="zh-CN" sz="2000" b="1">
                <a:solidFill>
                  <a:srgbClr val="FF0000"/>
                </a:solidFill>
              </a:rPr>
              <a:t>C</a:t>
            </a:r>
            <a:r>
              <a:rPr lang="zh-CN" altLang="en-US" sz="2000" b="1">
                <a:solidFill>
                  <a:srgbClr val="FF0000"/>
                </a:solidFill>
              </a:rPr>
              <a:t>都位于</a:t>
            </a:r>
            <a:r>
              <a:rPr lang="en-US" altLang="zh-CN" sz="2000" b="1">
                <a:solidFill>
                  <a:srgbClr val="FF0000"/>
                </a:solidFill>
              </a:rPr>
              <a:t>NAT</a:t>
            </a:r>
            <a:r>
              <a:rPr lang="zh-CN" altLang="en-US" sz="2000" b="1">
                <a:solidFill>
                  <a:srgbClr val="FF0000"/>
                </a:solidFill>
              </a:rPr>
              <a:t>设备之后！</a:t>
            </a:r>
          </a:p>
        </p:txBody>
      </p:sp>
      <p:sp>
        <p:nvSpPr>
          <p:cNvPr id="8" name="Freeform 11"/>
          <p:cNvSpPr>
            <a:spLocks/>
          </p:cNvSpPr>
          <p:nvPr/>
        </p:nvSpPr>
        <p:spPr bwMode="auto">
          <a:xfrm>
            <a:off x="2195513" y="1546225"/>
            <a:ext cx="528637" cy="2098675"/>
          </a:xfrm>
          <a:custGeom>
            <a:avLst/>
            <a:gdLst>
              <a:gd name="T0" fmla="*/ 2147483647 w 333"/>
              <a:gd name="T1" fmla="*/ 2147483647 h 1322"/>
              <a:gd name="T2" fmla="*/ 2147483647 w 333"/>
              <a:gd name="T3" fmla="*/ 2147483647 h 1322"/>
              <a:gd name="T4" fmla="*/ 2147483647 w 333"/>
              <a:gd name="T5" fmla="*/ 2147483647 h 1322"/>
              <a:gd name="T6" fmla="*/ 2147483647 w 333"/>
              <a:gd name="T7" fmla="*/ 2147483647 h 1322"/>
              <a:gd name="T8" fmla="*/ 2147483647 w 333"/>
              <a:gd name="T9" fmla="*/ 2147483647 h 1322"/>
              <a:gd name="T10" fmla="*/ 2147483647 w 333"/>
              <a:gd name="T11" fmla="*/ 2147483647 h 1322"/>
              <a:gd name="T12" fmla="*/ 0 w 333"/>
              <a:gd name="T13" fmla="*/ 2147483647 h 1322"/>
              <a:gd name="T14" fmla="*/ 0 60000 65536"/>
              <a:gd name="T15" fmla="*/ 0 60000 65536"/>
              <a:gd name="T16" fmla="*/ 0 60000 65536"/>
              <a:gd name="T17" fmla="*/ 0 60000 65536"/>
              <a:gd name="T18" fmla="*/ 0 60000 65536"/>
              <a:gd name="T19" fmla="*/ 0 60000 65536"/>
              <a:gd name="T20" fmla="*/ 0 60000 65536"/>
              <a:gd name="T21" fmla="*/ 0 w 333"/>
              <a:gd name="T22" fmla="*/ 0 h 1322"/>
              <a:gd name="T23" fmla="*/ 333 w 333"/>
              <a:gd name="T24" fmla="*/ 1322 h 13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3" h="1322">
                <a:moveTo>
                  <a:pt x="91" y="7"/>
                </a:moveTo>
                <a:cubicBezTo>
                  <a:pt x="140" y="3"/>
                  <a:pt x="189" y="0"/>
                  <a:pt x="227" y="7"/>
                </a:cubicBezTo>
                <a:cubicBezTo>
                  <a:pt x="265" y="14"/>
                  <a:pt x="303" y="7"/>
                  <a:pt x="318" y="52"/>
                </a:cubicBezTo>
                <a:cubicBezTo>
                  <a:pt x="333" y="97"/>
                  <a:pt x="318" y="98"/>
                  <a:pt x="318" y="279"/>
                </a:cubicBezTo>
                <a:cubicBezTo>
                  <a:pt x="318" y="460"/>
                  <a:pt x="326" y="975"/>
                  <a:pt x="318" y="1141"/>
                </a:cubicBezTo>
                <a:cubicBezTo>
                  <a:pt x="310" y="1307"/>
                  <a:pt x="325" y="1247"/>
                  <a:pt x="272" y="1277"/>
                </a:cubicBezTo>
                <a:cubicBezTo>
                  <a:pt x="219" y="1307"/>
                  <a:pt x="109" y="1314"/>
                  <a:pt x="0" y="1322"/>
                </a:cubicBezTo>
              </a:path>
            </a:pathLst>
          </a:custGeom>
          <a:noFill/>
          <a:ln w="2857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 name="Freeform 12"/>
          <p:cNvSpPr>
            <a:spLocks/>
          </p:cNvSpPr>
          <p:nvPr/>
        </p:nvSpPr>
        <p:spPr bwMode="auto">
          <a:xfrm>
            <a:off x="2195513" y="1246188"/>
            <a:ext cx="4968875" cy="1270000"/>
          </a:xfrm>
          <a:custGeom>
            <a:avLst/>
            <a:gdLst>
              <a:gd name="T0" fmla="*/ 0 w 3130"/>
              <a:gd name="T1" fmla="*/ 2147483647 h 800"/>
              <a:gd name="T2" fmla="*/ 2147483647 w 3130"/>
              <a:gd name="T3" fmla="*/ 2147483647 h 800"/>
              <a:gd name="T4" fmla="*/ 2147483647 w 3130"/>
              <a:gd name="T5" fmla="*/ 2147483647 h 800"/>
              <a:gd name="T6" fmla="*/ 2147483647 w 3130"/>
              <a:gd name="T7" fmla="*/ 2147483647 h 800"/>
              <a:gd name="T8" fmla="*/ 2147483647 w 3130"/>
              <a:gd name="T9" fmla="*/ 2147483647 h 800"/>
              <a:gd name="T10" fmla="*/ 2147483647 w 3130"/>
              <a:gd name="T11" fmla="*/ 2147483647 h 800"/>
              <a:gd name="T12" fmla="*/ 2147483647 w 3130"/>
              <a:gd name="T13" fmla="*/ 2147483647 h 800"/>
              <a:gd name="T14" fmla="*/ 2147483647 w 3130"/>
              <a:gd name="T15" fmla="*/ 2147483647 h 800"/>
              <a:gd name="T16" fmla="*/ 0 60000 65536"/>
              <a:gd name="T17" fmla="*/ 0 60000 65536"/>
              <a:gd name="T18" fmla="*/ 0 60000 65536"/>
              <a:gd name="T19" fmla="*/ 0 60000 65536"/>
              <a:gd name="T20" fmla="*/ 0 60000 65536"/>
              <a:gd name="T21" fmla="*/ 0 60000 65536"/>
              <a:gd name="T22" fmla="*/ 0 60000 65536"/>
              <a:gd name="T23" fmla="*/ 0 60000 65536"/>
              <a:gd name="T24" fmla="*/ 0 w 3130"/>
              <a:gd name="T25" fmla="*/ 0 h 800"/>
              <a:gd name="T26" fmla="*/ 3130 w 3130"/>
              <a:gd name="T27" fmla="*/ 800 h 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30" h="800">
                <a:moveTo>
                  <a:pt x="0" y="14"/>
                </a:moveTo>
                <a:cubicBezTo>
                  <a:pt x="75" y="10"/>
                  <a:pt x="151" y="6"/>
                  <a:pt x="227" y="14"/>
                </a:cubicBezTo>
                <a:cubicBezTo>
                  <a:pt x="303" y="22"/>
                  <a:pt x="416" y="0"/>
                  <a:pt x="454" y="60"/>
                </a:cubicBezTo>
                <a:cubicBezTo>
                  <a:pt x="492" y="120"/>
                  <a:pt x="454" y="271"/>
                  <a:pt x="454" y="377"/>
                </a:cubicBezTo>
                <a:cubicBezTo>
                  <a:pt x="454" y="483"/>
                  <a:pt x="424" y="627"/>
                  <a:pt x="454" y="695"/>
                </a:cubicBezTo>
                <a:cubicBezTo>
                  <a:pt x="484" y="763"/>
                  <a:pt x="476" y="770"/>
                  <a:pt x="635" y="785"/>
                </a:cubicBezTo>
                <a:cubicBezTo>
                  <a:pt x="794" y="800"/>
                  <a:pt x="990" y="785"/>
                  <a:pt x="1406" y="785"/>
                </a:cubicBezTo>
                <a:cubicBezTo>
                  <a:pt x="1822" y="785"/>
                  <a:pt x="2476" y="785"/>
                  <a:pt x="3130" y="785"/>
                </a:cubicBezTo>
              </a:path>
            </a:pathLst>
          </a:custGeom>
          <a:noFill/>
          <a:ln w="28575">
            <a:solidFill>
              <a:schemeClr val="hlink"/>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 name="Freeform 13"/>
          <p:cNvSpPr>
            <a:spLocks/>
          </p:cNvSpPr>
          <p:nvPr/>
        </p:nvSpPr>
        <p:spPr bwMode="auto">
          <a:xfrm>
            <a:off x="4427538" y="2852738"/>
            <a:ext cx="2736850" cy="1587"/>
          </a:xfrm>
          <a:custGeom>
            <a:avLst/>
            <a:gdLst>
              <a:gd name="T0" fmla="*/ 2147483647 w 1724"/>
              <a:gd name="T1" fmla="*/ 0 h 1"/>
              <a:gd name="T2" fmla="*/ 0 w 1724"/>
              <a:gd name="T3" fmla="*/ 0 h 1"/>
              <a:gd name="T4" fmla="*/ 0 60000 65536"/>
              <a:gd name="T5" fmla="*/ 0 60000 65536"/>
              <a:gd name="T6" fmla="*/ 0 w 1724"/>
              <a:gd name="T7" fmla="*/ 0 h 1"/>
              <a:gd name="T8" fmla="*/ 1724 w 1724"/>
              <a:gd name="T9" fmla="*/ 1 h 1"/>
            </a:gdLst>
            <a:ahLst/>
            <a:cxnLst>
              <a:cxn ang="T4">
                <a:pos x="T0" y="T1"/>
              </a:cxn>
              <a:cxn ang="T5">
                <a:pos x="T2" y="T3"/>
              </a:cxn>
            </a:cxnLst>
            <a:rect l="T6" t="T7" r="T8" b="T9"/>
            <a:pathLst>
              <a:path w="1724" h="1">
                <a:moveTo>
                  <a:pt x="1724" y="0"/>
                </a:moveTo>
                <a:cubicBezTo>
                  <a:pt x="1724" y="0"/>
                  <a:pt x="862" y="0"/>
                  <a:pt x="0" y="0"/>
                </a:cubicBezTo>
              </a:path>
            </a:pathLst>
          </a:custGeom>
          <a:noFill/>
          <a:ln w="28575">
            <a:solidFill>
              <a:srgbClr val="68C46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 name="Text Box 14"/>
          <p:cNvSpPr txBox="1">
            <a:spLocks noChangeArrowheads="1"/>
          </p:cNvSpPr>
          <p:nvPr/>
        </p:nvSpPr>
        <p:spPr bwMode="auto">
          <a:xfrm>
            <a:off x="4067175" y="2636838"/>
            <a:ext cx="7207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600" b="1"/>
              <a:t>？</a:t>
            </a:r>
            <a:r>
              <a:rPr lang="en-US" altLang="zh-CN" sz="1600" b="1"/>
              <a:t>Drop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trips(downRight)">
                                      <p:cBhvr>
                                        <p:cTn id="7" dur="500"/>
                                        <p:tgtEl>
                                          <p:spTgt spid="7">
                                            <p:txEl>
                                              <p:pRg st="0" end="0"/>
                                            </p:txEl>
                                          </p:spTgt>
                                        </p:tgtEl>
                                      </p:cBhvr>
                                    </p:animEffect>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trips(downLeft)">
                                      <p:cBhvr>
                                        <p:cTn id="11" dur="500"/>
                                        <p:tgtEl>
                                          <p:spTgt spid="8"/>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Right)">
                                      <p:cBhvr>
                                        <p:cTn id="15" dur="500"/>
                                        <p:tgtEl>
                                          <p:spTgt spid="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strips(downRight)">
                                      <p:cBhvr>
                                        <p:cTn id="20" dur="500"/>
                                        <p:tgtEl>
                                          <p:spTgt spid="7">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6"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strips(downRight)">
                                      <p:cBhvr>
                                        <p:cTn id="25" dur="500"/>
                                        <p:tgtEl>
                                          <p:spTgt spid="7">
                                            <p:txEl>
                                              <p:pRg st="2" end="2"/>
                                            </p:txEl>
                                          </p:spTgt>
                                        </p:tgtEl>
                                      </p:cBhvr>
                                    </p:animEffect>
                                  </p:childTnLst>
                                </p:cTn>
                              </p:par>
                            </p:childTnLst>
                          </p:cTn>
                        </p:par>
                        <p:par>
                          <p:cTn id="26" fill="hold" nodeType="afterGroup">
                            <p:stCondLst>
                              <p:cond delay="500"/>
                            </p:stCondLst>
                            <p:childTnLst>
                              <p:par>
                                <p:cTn id="27" presetID="18" presetClass="entr" presetSubtype="1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strips(downLeft)">
                                      <p:cBhvr>
                                        <p:cTn id="29" dur="500"/>
                                        <p:tgtEl>
                                          <p:spTgt spid="11"/>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strips(downLeft)">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strips(downRight)">
                                      <p:cBhvr>
                                        <p:cTn id="3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13346" name="Rectangle 2"/>
          <p:cNvSpPr>
            <a:spLocks noChangeArrowheads="1"/>
          </p:cNvSpPr>
          <p:nvPr/>
        </p:nvSpPr>
        <p:spPr bwMode="auto">
          <a:xfrm>
            <a:off x="107950" y="115888"/>
            <a:ext cx="8785225" cy="1081087"/>
          </a:xfrm>
          <a:prstGeom prst="rect">
            <a:avLst/>
          </a:prstGeom>
          <a:solidFill>
            <a:srgbClr val="EBF7FF"/>
          </a:solidFill>
          <a:ln w="9525" algn="ctr">
            <a:solidFill>
              <a:srgbClr val="007A77"/>
            </a:solidFill>
            <a:miter lim="800000"/>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2000" b="1" dirty="0">
                <a:solidFill>
                  <a:srgbClr val="FF0000"/>
                </a:solidFill>
                <a:latin typeface="Arial" panose="020B0604020202020204" pitchFamily="34" charset="0"/>
              </a:rPr>
              <a:t>IPv4</a:t>
            </a:r>
            <a:r>
              <a:rPr lang="zh-CN" altLang="en-US" sz="2000" b="1" dirty="0">
                <a:solidFill>
                  <a:srgbClr val="FF0000"/>
                </a:solidFill>
                <a:latin typeface="Arial" panose="020B0604020202020204" pitchFamily="34" charset="0"/>
              </a:rPr>
              <a:t>地址长度只有</a:t>
            </a:r>
            <a:r>
              <a:rPr lang="en-US" altLang="zh-CN" sz="2000" b="1" dirty="0">
                <a:solidFill>
                  <a:srgbClr val="FF0000"/>
                </a:solidFill>
                <a:latin typeface="Arial" panose="020B0604020202020204" pitchFamily="34" charset="0"/>
              </a:rPr>
              <a:t>32</a:t>
            </a:r>
            <a:r>
              <a:rPr lang="zh-CN" altLang="en-US" sz="2000" b="1" dirty="0">
                <a:solidFill>
                  <a:srgbClr val="FF0000"/>
                </a:solidFill>
                <a:latin typeface="Arial" panose="020B0604020202020204" pitchFamily="34" charset="0"/>
              </a:rPr>
              <a:t>比特！</a:t>
            </a:r>
          </a:p>
          <a:p>
            <a:pPr eaLnBrk="1" hangingPunct="1"/>
            <a:r>
              <a:rPr lang="zh-CN" altLang="en-US" sz="2000" b="1" dirty="0">
                <a:solidFill>
                  <a:srgbClr val="FF0000"/>
                </a:solidFill>
                <a:latin typeface="Arial" panose="020B0604020202020204" pitchFamily="34" charset="0"/>
              </a:rPr>
              <a:t>      不论是</a:t>
            </a:r>
            <a:r>
              <a:rPr lang="en-US" altLang="zh-CN" sz="2000" b="1" dirty="0">
                <a:solidFill>
                  <a:srgbClr val="FF0000"/>
                </a:solidFill>
                <a:latin typeface="Arial" panose="020B0604020202020204" pitchFamily="34" charset="0"/>
              </a:rPr>
              <a:t>CIDR</a:t>
            </a:r>
            <a:r>
              <a:rPr lang="zh-CN" altLang="en-US" sz="2000" b="1" dirty="0">
                <a:solidFill>
                  <a:srgbClr val="FF0000"/>
                </a:solidFill>
                <a:latin typeface="Arial" panose="020B0604020202020204" pitchFamily="34" charset="0"/>
              </a:rPr>
              <a:t>，还是</a:t>
            </a:r>
            <a:r>
              <a:rPr lang="en-US" altLang="zh-CN" sz="2000" b="1" dirty="0">
                <a:solidFill>
                  <a:srgbClr val="FF0000"/>
                </a:solidFill>
                <a:latin typeface="Arial" panose="020B0604020202020204" pitchFamily="34" charset="0"/>
              </a:rPr>
              <a:t>NAT</a:t>
            </a:r>
            <a:r>
              <a:rPr lang="zh-CN" altLang="en-US" sz="2000" b="1" dirty="0">
                <a:solidFill>
                  <a:srgbClr val="FF0000"/>
                </a:solidFill>
                <a:latin typeface="Arial" panose="020B0604020202020204" pitchFamily="34" charset="0"/>
              </a:rPr>
              <a:t>，都只能延缓</a:t>
            </a:r>
            <a:r>
              <a:rPr lang="en-US" altLang="zh-CN" sz="2000" b="1" dirty="0">
                <a:solidFill>
                  <a:srgbClr val="FF0000"/>
                </a:solidFill>
                <a:latin typeface="Arial" panose="020B0604020202020204" pitchFamily="34" charset="0"/>
              </a:rPr>
              <a:t>IPv4</a:t>
            </a:r>
            <a:r>
              <a:rPr lang="zh-CN" altLang="en-US" sz="2000" b="1" dirty="0">
                <a:solidFill>
                  <a:srgbClr val="FF0000"/>
                </a:solidFill>
                <a:latin typeface="Arial" panose="020B0604020202020204" pitchFamily="34" charset="0"/>
              </a:rPr>
              <a:t>地址空间的耗尽速度，而不能从根本上解决</a:t>
            </a:r>
            <a:r>
              <a:rPr lang="en-US" altLang="zh-CN" sz="2000" b="1" dirty="0">
                <a:solidFill>
                  <a:srgbClr val="FF0000"/>
                </a:solidFill>
                <a:latin typeface="Arial" panose="020B0604020202020204" pitchFamily="34" charset="0"/>
              </a:rPr>
              <a:t>IPv4</a:t>
            </a:r>
            <a:r>
              <a:rPr lang="zh-CN" altLang="en-US" sz="2000" b="1" dirty="0">
                <a:solidFill>
                  <a:srgbClr val="FF0000"/>
                </a:solidFill>
                <a:latin typeface="Arial" panose="020B0604020202020204" pitchFamily="34" charset="0"/>
              </a:rPr>
              <a:t>地址不足的问题</a:t>
            </a:r>
          </a:p>
        </p:txBody>
      </p:sp>
      <p:sp>
        <p:nvSpPr>
          <p:cNvPr id="313348" name="AutoShape 4"/>
          <p:cNvSpPr>
            <a:spLocks noChangeArrowheads="1"/>
          </p:cNvSpPr>
          <p:nvPr/>
        </p:nvSpPr>
        <p:spPr bwMode="auto">
          <a:xfrm>
            <a:off x="71438" y="6165850"/>
            <a:ext cx="8964612" cy="476250"/>
          </a:xfrm>
          <a:prstGeom prst="roundRect">
            <a:avLst>
              <a:gd name="adj" fmla="val 16667"/>
            </a:avLst>
          </a:prstGeom>
          <a:solidFill>
            <a:srgbClr val="EBF7FF"/>
          </a:solidFill>
          <a:ln w="9525" algn="ctr">
            <a:solidFill>
              <a:srgbClr val="007A77"/>
            </a:solidFill>
            <a:round/>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000" b="1" dirty="0">
                <a:solidFill>
                  <a:srgbClr val="FF0000"/>
                </a:solidFill>
                <a:latin typeface="Arial" panose="020B0604020202020204" pitchFamily="34" charset="0"/>
              </a:rPr>
              <a:t>根本的解决方法就是增加</a:t>
            </a:r>
            <a:r>
              <a:rPr lang="en-US" altLang="zh-CN" sz="2000" b="1" dirty="0">
                <a:solidFill>
                  <a:srgbClr val="FF0000"/>
                </a:solidFill>
                <a:latin typeface="Arial" panose="020B0604020202020204" pitchFamily="34" charset="0"/>
              </a:rPr>
              <a:t>IP</a:t>
            </a:r>
            <a:r>
              <a:rPr lang="zh-CN" altLang="en-US" sz="2000" b="1" dirty="0">
                <a:solidFill>
                  <a:srgbClr val="FF0000"/>
                </a:solidFill>
                <a:latin typeface="Arial" panose="020B0604020202020204" pitchFamily="34" charset="0"/>
              </a:rPr>
              <a:t>地址的长度，从而扩展地址空间，也就是采用</a:t>
            </a:r>
            <a:r>
              <a:rPr lang="en-US" altLang="zh-CN" sz="2000" b="1" dirty="0">
                <a:solidFill>
                  <a:srgbClr val="FF0000"/>
                </a:solidFill>
                <a:latin typeface="Arial" panose="020B0604020202020204" pitchFamily="34" charset="0"/>
              </a:rPr>
              <a:t>IPv6</a:t>
            </a:r>
          </a:p>
        </p:txBody>
      </p:sp>
      <p:pic>
        <p:nvPicPr>
          <p:cNvPr id="3133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268413"/>
            <a:ext cx="6408738"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3347" name="Text Box 3"/>
          <p:cNvSpPr txBox="1">
            <a:spLocks noChangeArrowheads="1"/>
          </p:cNvSpPr>
          <p:nvPr/>
        </p:nvSpPr>
        <p:spPr bwMode="auto">
          <a:xfrm>
            <a:off x="539552" y="5805488"/>
            <a:ext cx="8531225" cy="336550"/>
          </a:xfrm>
          <a:prstGeom prst="rect">
            <a:avLst/>
          </a:prstGeom>
          <a:solidFill>
            <a:srgbClr val="EBF7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spcBef>
                <a:spcPct val="50000"/>
              </a:spcBef>
            </a:pPr>
            <a:r>
              <a:rPr lang="en-US" altLang="zh-CN" sz="1600" b="1" dirty="0">
                <a:solidFill>
                  <a:srgbClr val="0C0500"/>
                </a:solidFill>
                <a:latin typeface="Arial" panose="020B0604020202020204" pitchFamily="34" charset="0"/>
              </a:rPr>
              <a:t>From</a:t>
            </a:r>
            <a:r>
              <a:rPr lang="zh-CN" altLang="en-US" sz="1600" b="1" dirty="0">
                <a:solidFill>
                  <a:srgbClr val="0C0500"/>
                </a:solidFill>
                <a:latin typeface="Arial" panose="020B0604020202020204" pitchFamily="34" charset="0"/>
              </a:rPr>
              <a:t>：</a:t>
            </a:r>
            <a:r>
              <a:rPr lang="en-US" altLang="zh-CN" sz="1600" b="1" dirty="0">
                <a:solidFill>
                  <a:srgbClr val="0C0500"/>
                </a:solidFill>
                <a:latin typeface="Arial" panose="020B0604020202020204" pitchFamily="34" charset="0"/>
                <a:hlinkClick r:id="rId3"/>
              </a:rPr>
              <a:t>http://ipv6.he.net/statistics/</a:t>
            </a:r>
            <a:r>
              <a:rPr lang="en-US" altLang="zh-CN" sz="1600" b="1" dirty="0">
                <a:solidFill>
                  <a:srgbClr val="0C0500"/>
                </a:solidFill>
                <a:latin typeface="Arial" panose="020B0604020202020204" pitchFamily="34" charset="0"/>
              </a:rPr>
              <a:t>   Date</a:t>
            </a:r>
            <a:r>
              <a:rPr lang="zh-CN" altLang="en-US" sz="1600" b="1" dirty="0">
                <a:solidFill>
                  <a:srgbClr val="0C0500"/>
                </a:solidFill>
                <a:latin typeface="Arial" panose="020B0604020202020204" pitchFamily="34" charset="0"/>
              </a:rPr>
              <a:t>： </a:t>
            </a:r>
            <a:r>
              <a:rPr lang="en-US" altLang="zh-CN" sz="1600" b="1" dirty="0" smtClean="0">
                <a:solidFill>
                  <a:srgbClr val="0C0500"/>
                </a:solidFill>
                <a:latin typeface="Arial" panose="020B0604020202020204" pitchFamily="34" charset="0"/>
              </a:rPr>
              <a:t>2021.11.23</a:t>
            </a:r>
            <a:endParaRPr lang="zh-CN" altLang="en-US" sz="1600" b="1" dirty="0">
              <a:solidFill>
                <a:srgbClr val="0C0500"/>
              </a:solidFill>
              <a:latin typeface="Arial" panose="020B0604020202020204" pitchFamily="34" charset="0"/>
            </a:endParaRPr>
          </a:p>
        </p:txBody>
      </p:sp>
      <p:pic>
        <p:nvPicPr>
          <p:cNvPr id="2" name="图片 1"/>
          <p:cNvPicPr>
            <a:picLocks noChangeAspect="1"/>
          </p:cNvPicPr>
          <p:nvPr/>
        </p:nvPicPr>
        <p:blipFill>
          <a:blip r:embed="rId4"/>
          <a:stretch>
            <a:fillRect/>
          </a:stretch>
        </p:blipFill>
        <p:spPr>
          <a:xfrm>
            <a:off x="6838950" y="1268412"/>
            <a:ext cx="2054225" cy="451326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灯片编号占位符 5"/>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22C534CE-23CF-4DC0-B2BA-2D5836A4587D}" type="slidenum">
              <a:rPr lang="en-US" altLang="zh-CN" sz="1400" b="1"/>
              <a:pPr algn="r" eaLnBrk="1" hangingPunct="1"/>
              <a:t>11</a:t>
            </a:fld>
            <a:endParaRPr lang="en-US" altLang="zh-CN" sz="1400" b="1"/>
          </a:p>
        </p:txBody>
      </p:sp>
      <p:sp>
        <p:nvSpPr>
          <p:cNvPr id="39939" name="Rectangle 2"/>
          <p:cNvSpPr>
            <a:spLocks noGrp="1" noChangeArrowheads="1"/>
          </p:cNvSpPr>
          <p:nvPr>
            <p:ph type="title" idx="4294967295"/>
          </p:nvPr>
        </p:nvSpPr>
        <p:spPr>
          <a:xfrm>
            <a:off x="1116013" y="188913"/>
            <a:ext cx="8027987" cy="1462087"/>
          </a:xfrm>
        </p:spPr>
        <p:txBody>
          <a:bodyPr/>
          <a:lstStyle/>
          <a:p>
            <a:pPr eaLnBrk="1" hangingPunct="1"/>
            <a:r>
              <a:rPr lang="en-US" altLang="zh-CN" smtClean="0"/>
              <a:t>Chapter 6 Internet Protocol</a:t>
            </a:r>
          </a:p>
        </p:txBody>
      </p:sp>
      <p:sp>
        <p:nvSpPr>
          <p:cNvPr id="39940" name="Rectangle 5"/>
          <p:cNvSpPr>
            <a:spLocks noGrp="1" noChangeArrowheads="1"/>
          </p:cNvSpPr>
          <p:nvPr>
            <p:ph type="body" idx="4294967295"/>
          </p:nvPr>
        </p:nvSpPr>
        <p:spPr>
          <a:xfrm>
            <a:off x="1182688" y="2017713"/>
            <a:ext cx="7772400" cy="4535487"/>
          </a:xfrm>
        </p:spPr>
        <p:txBody>
          <a:bodyPr/>
          <a:lstStyle/>
          <a:p>
            <a:pPr eaLnBrk="1" hangingPunct="1">
              <a:lnSpc>
                <a:spcPct val="90000"/>
              </a:lnSpc>
            </a:pPr>
            <a:r>
              <a:rPr lang="en-US" altLang="zh-CN" smtClean="0">
                <a:solidFill>
                  <a:schemeClr val="hlink"/>
                </a:solidFill>
              </a:rPr>
              <a:t>6.1 IP</a:t>
            </a:r>
            <a:r>
              <a:rPr lang="zh-CN" altLang="en-US" smtClean="0">
                <a:solidFill>
                  <a:schemeClr val="hlink"/>
                </a:solidFill>
              </a:rPr>
              <a:t>地址</a:t>
            </a:r>
          </a:p>
          <a:p>
            <a:pPr eaLnBrk="1" hangingPunct="1">
              <a:lnSpc>
                <a:spcPct val="90000"/>
              </a:lnSpc>
            </a:pPr>
            <a:r>
              <a:rPr lang="en-US" altLang="zh-CN" smtClean="0"/>
              <a:t>6.2 </a:t>
            </a:r>
            <a:r>
              <a:rPr lang="zh-CN" altLang="en-US" smtClean="0"/>
              <a:t>地址解析协议</a:t>
            </a:r>
          </a:p>
          <a:p>
            <a:pPr eaLnBrk="1" hangingPunct="1">
              <a:lnSpc>
                <a:spcPct val="90000"/>
              </a:lnSpc>
            </a:pPr>
            <a:r>
              <a:rPr lang="en-US" altLang="zh-CN" smtClean="0"/>
              <a:t>6.3 IP</a:t>
            </a:r>
            <a:r>
              <a:rPr lang="zh-CN" altLang="en-US" smtClean="0"/>
              <a:t>协议</a:t>
            </a:r>
          </a:p>
          <a:p>
            <a:pPr eaLnBrk="1" hangingPunct="1">
              <a:lnSpc>
                <a:spcPct val="90000"/>
              </a:lnSpc>
            </a:pPr>
            <a:r>
              <a:rPr lang="en-US" altLang="zh-CN" smtClean="0"/>
              <a:t>6.4 IP</a:t>
            </a:r>
            <a:r>
              <a:rPr lang="zh-CN" altLang="en-US" smtClean="0"/>
              <a:t>路由和转发</a:t>
            </a:r>
          </a:p>
          <a:p>
            <a:pPr eaLnBrk="1" hangingPunct="1">
              <a:lnSpc>
                <a:spcPct val="90000"/>
              </a:lnSpc>
            </a:pPr>
            <a:r>
              <a:rPr lang="en-US" altLang="zh-CN" smtClean="0"/>
              <a:t>6.5 ICMP</a:t>
            </a:r>
            <a:r>
              <a:rPr lang="zh-CN" altLang="en-US" smtClean="0"/>
              <a:t>协议</a:t>
            </a:r>
          </a:p>
          <a:p>
            <a:pPr eaLnBrk="1" hangingPunct="1">
              <a:lnSpc>
                <a:spcPct val="90000"/>
              </a:lnSpc>
            </a:pPr>
            <a:r>
              <a:rPr lang="en-US" altLang="zh-CN" smtClean="0"/>
              <a:t>6.6 IP</a:t>
            </a:r>
            <a:r>
              <a:rPr lang="zh-CN" altLang="en-US" smtClean="0"/>
              <a:t>组播</a:t>
            </a:r>
          </a:p>
          <a:p>
            <a:pPr eaLnBrk="1" hangingPunct="1">
              <a:lnSpc>
                <a:spcPct val="90000"/>
              </a:lnSpc>
            </a:pPr>
            <a:r>
              <a:rPr lang="en-US" altLang="zh-CN" smtClean="0"/>
              <a:t>6.7 IPv4</a:t>
            </a:r>
            <a:r>
              <a:rPr lang="zh-CN" altLang="en-US" smtClean="0"/>
              <a:t>的可扩展性</a:t>
            </a:r>
          </a:p>
          <a:p>
            <a:pPr eaLnBrk="1" hangingPunct="1">
              <a:lnSpc>
                <a:spcPct val="90000"/>
              </a:lnSpc>
            </a:pPr>
            <a:r>
              <a:rPr lang="en-US" altLang="zh-CN" smtClean="0"/>
              <a:t>6.8 IPv6</a:t>
            </a:r>
            <a:r>
              <a:rPr lang="zh-CN" altLang="en-US" smtClean="0"/>
              <a:t>协议</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灯片编号占位符 5"/>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1258D1FD-4F82-4512-AA49-BB11CAF0E80A}" type="slidenum">
              <a:rPr lang="en-US" altLang="zh-CN" sz="1400" b="1"/>
              <a:pPr algn="r" eaLnBrk="1" hangingPunct="1"/>
              <a:t>110</a:t>
            </a:fld>
            <a:endParaRPr lang="en-US" altLang="zh-CN" sz="1400" b="1"/>
          </a:p>
        </p:txBody>
      </p:sp>
      <p:sp>
        <p:nvSpPr>
          <p:cNvPr id="117763" name="Rectangle 2"/>
          <p:cNvSpPr>
            <a:spLocks noGrp="1" noChangeArrowheads="1"/>
          </p:cNvSpPr>
          <p:nvPr>
            <p:ph type="title" idx="4294967295"/>
          </p:nvPr>
        </p:nvSpPr>
        <p:spPr>
          <a:xfrm>
            <a:off x="1116013" y="188913"/>
            <a:ext cx="8027987" cy="1462087"/>
          </a:xfrm>
        </p:spPr>
        <p:txBody>
          <a:bodyPr/>
          <a:lstStyle/>
          <a:p>
            <a:pPr eaLnBrk="1" hangingPunct="1"/>
            <a:r>
              <a:rPr lang="en-US" altLang="zh-CN" smtClean="0"/>
              <a:t>Chapter 6 Internet Protocol</a:t>
            </a:r>
          </a:p>
        </p:txBody>
      </p:sp>
      <p:sp>
        <p:nvSpPr>
          <p:cNvPr id="117764" name="Rectangle 5"/>
          <p:cNvSpPr>
            <a:spLocks noGrp="1" noChangeArrowheads="1"/>
          </p:cNvSpPr>
          <p:nvPr>
            <p:ph type="body" idx="4294967295"/>
          </p:nvPr>
        </p:nvSpPr>
        <p:spPr>
          <a:xfrm>
            <a:off x="1182688" y="2017713"/>
            <a:ext cx="7772400" cy="4535487"/>
          </a:xfrm>
        </p:spPr>
        <p:txBody>
          <a:bodyPr/>
          <a:lstStyle/>
          <a:p>
            <a:pPr eaLnBrk="1" hangingPunct="1">
              <a:lnSpc>
                <a:spcPct val="90000"/>
              </a:lnSpc>
            </a:pPr>
            <a:r>
              <a:rPr lang="en-US" altLang="zh-CN" smtClean="0"/>
              <a:t>6.1 IP</a:t>
            </a:r>
            <a:r>
              <a:rPr lang="zh-CN" altLang="en-US" smtClean="0"/>
              <a:t>地址</a:t>
            </a:r>
          </a:p>
          <a:p>
            <a:pPr eaLnBrk="1" hangingPunct="1">
              <a:lnSpc>
                <a:spcPct val="90000"/>
              </a:lnSpc>
            </a:pPr>
            <a:r>
              <a:rPr lang="en-US" altLang="zh-CN" smtClean="0"/>
              <a:t>6.2 </a:t>
            </a:r>
            <a:r>
              <a:rPr lang="zh-CN" altLang="en-US" smtClean="0"/>
              <a:t>地址解析协议</a:t>
            </a:r>
          </a:p>
          <a:p>
            <a:pPr eaLnBrk="1" hangingPunct="1">
              <a:lnSpc>
                <a:spcPct val="90000"/>
              </a:lnSpc>
            </a:pPr>
            <a:r>
              <a:rPr lang="en-US" altLang="zh-CN" smtClean="0"/>
              <a:t>6.3 IP</a:t>
            </a:r>
            <a:r>
              <a:rPr lang="zh-CN" altLang="en-US" smtClean="0"/>
              <a:t>协议</a:t>
            </a:r>
          </a:p>
          <a:p>
            <a:pPr eaLnBrk="1" hangingPunct="1">
              <a:lnSpc>
                <a:spcPct val="90000"/>
              </a:lnSpc>
            </a:pPr>
            <a:r>
              <a:rPr lang="en-US" altLang="zh-CN" smtClean="0"/>
              <a:t>6.4 IP</a:t>
            </a:r>
            <a:r>
              <a:rPr lang="zh-CN" altLang="en-US" smtClean="0"/>
              <a:t>路由和转发</a:t>
            </a:r>
          </a:p>
          <a:p>
            <a:pPr eaLnBrk="1" hangingPunct="1">
              <a:lnSpc>
                <a:spcPct val="90000"/>
              </a:lnSpc>
            </a:pPr>
            <a:r>
              <a:rPr lang="en-US" altLang="zh-CN" smtClean="0"/>
              <a:t>6.5 ICMP</a:t>
            </a:r>
            <a:r>
              <a:rPr lang="zh-CN" altLang="en-US" smtClean="0"/>
              <a:t>协议</a:t>
            </a:r>
          </a:p>
          <a:p>
            <a:pPr eaLnBrk="1" hangingPunct="1">
              <a:lnSpc>
                <a:spcPct val="90000"/>
              </a:lnSpc>
            </a:pPr>
            <a:r>
              <a:rPr lang="en-US" altLang="zh-CN" smtClean="0"/>
              <a:t>6.6 IP</a:t>
            </a:r>
            <a:r>
              <a:rPr lang="zh-CN" altLang="en-US" smtClean="0"/>
              <a:t>组播</a:t>
            </a:r>
          </a:p>
          <a:p>
            <a:pPr eaLnBrk="1" hangingPunct="1">
              <a:lnSpc>
                <a:spcPct val="90000"/>
              </a:lnSpc>
            </a:pPr>
            <a:r>
              <a:rPr lang="en-US" altLang="zh-CN" smtClean="0"/>
              <a:t>6.7 IPv4</a:t>
            </a:r>
            <a:r>
              <a:rPr lang="zh-CN" altLang="en-US" smtClean="0"/>
              <a:t>的可扩展性</a:t>
            </a:r>
          </a:p>
          <a:p>
            <a:pPr eaLnBrk="1" hangingPunct="1">
              <a:lnSpc>
                <a:spcPct val="90000"/>
              </a:lnSpc>
            </a:pPr>
            <a:r>
              <a:rPr lang="en-US" altLang="zh-CN" smtClean="0">
                <a:solidFill>
                  <a:schemeClr val="hlink"/>
                </a:solidFill>
              </a:rPr>
              <a:t>6.8 IPv6</a:t>
            </a:r>
            <a:r>
              <a:rPr lang="zh-CN" altLang="en-US" smtClean="0">
                <a:solidFill>
                  <a:schemeClr val="hlink"/>
                </a:solidFill>
              </a:rPr>
              <a:t>协议</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altLang="zh-CN" smtClean="0"/>
              <a:t>IPv6</a:t>
            </a:r>
            <a:r>
              <a:rPr lang="zh-CN" altLang="en-US" smtClean="0"/>
              <a:t>的优势</a:t>
            </a:r>
          </a:p>
        </p:txBody>
      </p:sp>
      <p:sp>
        <p:nvSpPr>
          <p:cNvPr id="14" name="Rectangle 3"/>
          <p:cNvSpPr txBox="1">
            <a:spLocks/>
          </p:cNvSpPr>
          <p:nvPr/>
        </p:nvSpPr>
        <p:spPr bwMode="auto">
          <a:xfrm>
            <a:off x="468313" y="2032000"/>
            <a:ext cx="6635750" cy="4565650"/>
          </a:xfrm>
          <a:prstGeom prst="rect">
            <a:avLst/>
          </a:prstGeom>
          <a:noFill/>
          <a:ln w="9525">
            <a:noFill/>
            <a:miter lim="800000"/>
            <a:headEnd/>
            <a:tailEnd/>
          </a:ln>
        </p:spPr>
        <p:txBody>
          <a:bodyPr/>
          <a:lstStyle/>
          <a:p>
            <a:pPr marL="342900" indent="-342900" eaLnBrk="0" hangingPunct="0">
              <a:spcBef>
                <a:spcPct val="20000"/>
              </a:spcBef>
              <a:buFont typeface="Arial" charset="0"/>
              <a:buChar char="•"/>
              <a:defRPr/>
            </a:pPr>
            <a:r>
              <a:rPr lang="zh-CN" altLang="en-US" sz="2000" b="1" kern="0" dirty="0">
                <a:solidFill>
                  <a:srgbClr val="FF0000"/>
                </a:solidFill>
                <a:latin typeface="Calibri"/>
                <a:ea typeface="宋体"/>
              </a:rPr>
              <a:t>扩展地址空间</a:t>
            </a:r>
            <a:r>
              <a:rPr lang="zh-CN" altLang="en-US" sz="2000" b="1" kern="0" dirty="0">
                <a:solidFill>
                  <a:srgbClr val="000000"/>
                </a:solidFill>
                <a:latin typeface="Calibri"/>
                <a:ea typeface="宋体"/>
              </a:rPr>
              <a:t>：地址长度长达</a:t>
            </a:r>
            <a:r>
              <a:rPr lang="en-US" altLang="zh-CN" sz="2000" b="1" kern="0" dirty="0">
                <a:solidFill>
                  <a:srgbClr val="000000"/>
                </a:solidFill>
                <a:latin typeface="Calibri"/>
                <a:ea typeface="宋体"/>
              </a:rPr>
              <a:t>128</a:t>
            </a:r>
            <a:r>
              <a:rPr lang="zh-CN" altLang="en-US" sz="2000" b="1" kern="0" dirty="0">
                <a:solidFill>
                  <a:srgbClr val="000000"/>
                </a:solidFill>
                <a:latin typeface="Calibri"/>
                <a:ea typeface="宋体"/>
              </a:rPr>
              <a:t>比特！！！</a:t>
            </a:r>
          </a:p>
          <a:p>
            <a:pPr marL="342900" indent="-342900" eaLnBrk="0" hangingPunct="0">
              <a:spcBef>
                <a:spcPct val="20000"/>
              </a:spcBef>
              <a:buFont typeface="Arial" charset="0"/>
              <a:buChar char="•"/>
              <a:defRPr/>
            </a:pPr>
            <a:r>
              <a:rPr lang="zh-CN" altLang="en-US" sz="2000" b="1" kern="0" dirty="0">
                <a:solidFill>
                  <a:srgbClr val="FF0000"/>
                </a:solidFill>
                <a:latin typeface="Calibri"/>
                <a:ea typeface="宋体"/>
              </a:rPr>
              <a:t>层次化地址分配</a:t>
            </a:r>
            <a:r>
              <a:rPr lang="zh-CN" altLang="en-US" sz="2000" b="1" kern="0" dirty="0">
                <a:solidFill>
                  <a:srgbClr val="000000"/>
                </a:solidFill>
                <a:latin typeface="Calibri"/>
                <a:ea typeface="宋体"/>
              </a:rPr>
              <a:t>：与</a:t>
            </a:r>
            <a:r>
              <a:rPr lang="en-US" altLang="zh-CN" sz="2000" b="1" kern="0" dirty="0">
                <a:solidFill>
                  <a:srgbClr val="000000"/>
                </a:solidFill>
                <a:latin typeface="Calibri"/>
                <a:ea typeface="宋体"/>
              </a:rPr>
              <a:t>CIDR</a:t>
            </a:r>
            <a:r>
              <a:rPr lang="zh-CN" altLang="en-US" sz="2000" b="1" kern="0" dirty="0">
                <a:solidFill>
                  <a:srgbClr val="000000"/>
                </a:solidFill>
                <a:latin typeface="Calibri"/>
                <a:ea typeface="宋体"/>
              </a:rPr>
              <a:t>类似，通过前缀汇聚减少了路由表（转发表）表项</a:t>
            </a:r>
          </a:p>
          <a:p>
            <a:pPr marL="342900" indent="-342900" eaLnBrk="0" hangingPunct="0">
              <a:spcBef>
                <a:spcPct val="20000"/>
              </a:spcBef>
              <a:buFont typeface="Arial" charset="0"/>
              <a:buChar char="•"/>
              <a:defRPr/>
            </a:pPr>
            <a:r>
              <a:rPr lang="zh-CN" altLang="en-US" sz="2000" b="1" kern="0" dirty="0">
                <a:solidFill>
                  <a:srgbClr val="FF0000"/>
                </a:solidFill>
                <a:latin typeface="Calibri"/>
                <a:ea typeface="宋体"/>
              </a:rPr>
              <a:t>简化头标</a:t>
            </a:r>
            <a:r>
              <a:rPr lang="zh-CN" altLang="en-US" sz="2000" b="1" kern="0" dirty="0">
                <a:solidFill>
                  <a:srgbClr val="000000"/>
                </a:solidFill>
                <a:latin typeface="Calibri"/>
                <a:ea typeface="宋体"/>
              </a:rPr>
              <a:t>：去掉了校验和、分段等</a:t>
            </a:r>
            <a:r>
              <a:rPr lang="en-US" altLang="zh-CN" sz="2000" b="1" kern="0" dirty="0">
                <a:solidFill>
                  <a:srgbClr val="000000"/>
                </a:solidFill>
                <a:latin typeface="Calibri"/>
                <a:ea typeface="宋体"/>
              </a:rPr>
              <a:t>IPv4</a:t>
            </a:r>
            <a:r>
              <a:rPr lang="zh-CN" altLang="en-US" sz="2000" b="1" kern="0" dirty="0">
                <a:solidFill>
                  <a:srgbClr val="000000"/>
                </a:solidFill>
                <a:latin typeface="Calibri"/>
                <a:ea typeface="宋体"/>
              </a:rPr>
              <a:t>网络中的路由器操作，提高路由器处理效率</a:t>
            </a:r>
          </a:p>
          <a:p>
            <a:pPr marL="342900" indent="-342900" eaLnBrk="0" hangingPunct="0">
              <a:spcBef>
                <a:spcPct val="20000"/>
              </a:spcBef>
              <a:buFont typeface="Arial" charset="0"/>
              <a:buNone/>
              <a:defRPr/>
            </a:pPr>
            <a:endParaRPr lang="zh-CN" altLang="en-US" sz="2000" b="1" kern="0" dirty="0">
              <a:solidFill>
                <a:srgbClr val="000000"/>
              </a:solidFill>
              <a:latin typeface="Calibri"/>
              <a:ea typeface="宋体"/>
            </a:endParaRPr>
          </a:p>
          <a:p>
            <a:pPr marL="342900" indent="-342900" eaLnBrk="0" hangingPunct="0">
              <a:spcBef>
                <a:spcPct val="20000"/>
              </a:spcBef>
              <a:buFont typeface="Arial" charset="0"/>
              <a:buNone/>
              <a:defRPr/>
            </a:pPr>
            <a:endParaRPr lang="zh-CN" altLang="en-US" sz="2000" b="1" kern="0" dirty="0">
              <a:solidFill>
                <a:srgbClr val="000000"/>
              </a:solidFill>
              <a:latin typeface="Calibri"/>
              <a:ea typeface="宋体"/>
            </a:endParaRPr>
          </a:p>
          <a:p>
            <a:pPr marL="342900" indent="-342900" eaLnBrk="0" hangingPunct="0">
              <a:spcBef>
                <a:spcPct val="20000"/>
              </a:spcBef>
              <a:buFont typeface="Arial" charset="0"/>
              <a:buNone/>
              <a:defRPr/>
            </a:pPr>
            <a:r>
              <a:rPr lang="zh-CN" altLang="en-US" sz="2000" b="1" kern="0" dirty="0">
                <a:solidFill>
                  <a:srgbClr val="000000"/>
                </a:solidFill>
                <a:latin typeface="Calibri"/>
                <a:ea typeface="宋体"/>
              </a:rPr>
              <a:t>根据网络通信技术和应用需求的发展，增强新的功能：</a:t>
            </a:r>
          </a:p>
          <a:p>
            <a:pPr marL="342900" indent="-342900" eaLnBrk="0" hangingPunct="0">
              <a:spcBef>
                <a:spcPct val="20000"/>
              </a:spcBef>
              <a:buFont typeface="Arial" charset="0"/>
              <a:buChar char="•"/>
              <a:defRPr/>
            </a:pPr>
            <a:r>
              <a:rPr lang="zh-CN" altLang="en-US" sz="2000" b="1" kern="0" dirty="0">
                <a:solidFill>
                  <a:srgbClr val="0000FF"/>
                </a:solidFill>
                <a:latin typeface="Calibri"/>
                <a:ea typeface="宋体"/>
              </a:rPr>
              <a:t>增强自动配置：</a:t>
            </a:r>
            <a:r>
              <a:rPr lang="en-US" altLang="zh-CN" sz="2000" b="1" kern="0" dirty="0">
                <a:solidFill>
                  <a:srgbClr val="000000"/>
                </a:solidFill>
                <a:latin typeface="Calibri"/>
                <a:ea typeface="宋体"/>
              </a:rPr>
              <a:t>IPv6</a:t>
            </a:r>
            <a:r>
              <a:rPr lang="zh-CN" altLang="en-US" sz="2000" b="1" kern="0" dirty="0">
                <a:solidFill>
                  <a:srgbClr val="000000"/>
                </a:solidFill>
                <a:latin typeface="Calibri"/>
                <a:ea typeface="宋体"/>
              </a:rPr>
              <a:t>地址甚至网络前缀自动配置</a:t>
            </a:r>
          </a:p>
          <a:p>
            <a:pPr marL="342900" indent="-342900" eaLnBrk="0" hangingPunct="0">
              <a:spcBef>
                <a:spcPct val="20000"/>
              </a:spcBef>
              <a:buFont typeface="Arial" charset="0"/>
              <a:buChar char="•"/>
              <a:defRPr/>
            </a:pPr>
            <a:r>
              <a:rPr lang="zh-CN" altLang="en-US" sz="2000" b="1" kern="0" dirty="0">
                <a:solidFill>
                  <a:srgbClr val="0000FF"/>
                </a:solidFill>
                <a:latin typeface="Calibri"/>
                <a:ea typeface="宋体"/>
              </a:rPr>
              <a:t>增加移动性支持：移动性支持已成为协议的组成部分</a:t>
            </a:r>
            <a:endParaRPr lang="en-US" altLang="zh-CN" sz="2000" b="1" kern="0" dirty="0">
              <a:solidFill>
                <a:srgbClr val="000000"/>
              </a:solidFill>
              <a:latin typeface="Calibri"/>
              <a:ea typeface="宋体"/>
            </a:endParaRPr>
          </a:p>
          <a:p>
            <a:pPr marL="342900" indent="-342900" eaLnBrk="0" hangingPunct="0">
              <a:spcBef>
                <a:spcPct val="20000"/>
              </a:spcBef>
              <a:buFont typeface="Arial" charset="0"/>
              <a:buChar char="•"/>
              <a:defRPr/>
            </a:pPr>
            <a:r>
              <a:rPr lang="zh-CN" altLang="en-US" sz="2000" b="1" kern="0" dirty="0">
                <a:solidFill>
                  <a:srgbClr val="0000FF"/>
                </a:solidFill>
                <a:latin typeface="Calibri"/>
                <a:ea typeface="宋体"/>
              </a:rPr>
              <a:t>更高的安全性：</a:t>
            </a:r>
            <a:r>
              <a:rPr lang="en-US" altLang="zh-CN" sz="2000" b="1" kern="0" dirty="0">
                <a:solidFill>
                  <a:srgbClr val="000000"/>
                </a:solidFill>
                <a:latin typeface="Calibri"/>
                <a:ea typeface="宋体"/>
              </a:rPr>
              <a:t>IPsec</a:t>
            </a:r>
            <a:r>
              <a:rPr lang="zh-CN" altLang="en-US" sz="2000" b="1" kern="0" dirty="0">
                <a:solidFill>
                  <a:srgbClr val="000000"/>
                </a:solidFill>
                <a:latin typeface="Calibri"/>
                <a:ea typeface="宋体"/>
              </a:rPr>
              <a:t>（实现认证、加密传输以及这些操作所需的密钥管理）成为协议的强制要求实现部分</a:t>
            </a:r>
          </a:p>
        </p:txBody>
      </p:sp>
      <p:sp>
        <p:nvSpPr>
          <p:cNvPr id="15" name="AutoShape 5"/>
          <p:cNvSpPr>
            <a:spLocks/>
          </p:cNvSpPr>
          <p:nvPr/>
        </p:nvSpPr>
        <p:spPr bwMode="auto">
          <a:xfrm>
            <a:off x="7535863" y="2133600"/>
            <a:ext cx="215900" cy="1366838"/>
          </a:xfrm>
          <a:prstGeom prst="rightBrace">
            <a:avLst>
              <a:gd name="adj1" fmla="val 52757"/>
              <a:gd name="adj2" fmla="val 50000"/>
            </a:avLst>
          </a:prstGeom>
          <a:noFill/>
          <a:ln w="9525">
            <a:solidFill>
              <a:srgbClr val="000000"/>
            </a:solidFill>
            <a:round/>
            <a:headEnd/>
            <a:tailEnd/>
          </a:ln>
        </p:spPr>
        <p:txBody>
          <a:bodyPr wrap="none" anchor="ctr"/>
          <a:lstStyle/>
          <a:p>
            <a:pPr fontAlgn="auto">
              <a:spcBef>
                <a:spcPts val="0"/>
              </a:spcBef>
              <a:spcAft>
                <a:spcPts val="0"/>
              </a:spcAft>
              <a:defRPr/>
            </a:pPr>
            <a:endParaRPr lang="zh-CN" altLang="en-US" b="1" kern="0">
              <a:solidFill>
                <a:sysClr val="windowText" lastClr="000000"/>
              </a:solidFill>
              <a:ea typeface="宋体" charset="-122"/>
            </a:endParaRPr>
          </a:p>
        </p:txBody>
      </p:sp>
      <p:sp>
        <p:nvSpPr>
          <p:cNvPr id="16" name="Text Box 6"/>
          <p:cNvSpPr txBox="1">
            <a:spLocks noChangeArrowheads="1"/>
          </p:cNvSpPr>
          <p:nvPr/>
        </p:nvSpPr>
        <p:spPr bwMode="auto">
          <a:xfrm>
            <a:off x="7751763" y="2349500"/>
            <a:ext cx="1068387" cy="922338"/>
          </a:xfrm>
          <a:prstGeom prst="rect">
            <a:avLst/>
          </a:prstGeom>
          <a:noFill/>
          <a:ln w="9525" algn="ctr">
            <a:noFill/>
            <a:miter lim="800000"/>
            <a:headEnd/>
            <a:tailEnd/>
          </a:ln>
        </p:spPr>
        <p:txBody>
          <a:bodyPr>
            <a:spAutoFit/>
          </a:bodyPr>
          <a:lstStyle/>
          <a:p>
            <a:pPr fontAlgn="auto">
              <a:spcBef>
                <a:spcPct val="50000"/>
              </a:spcBef>
              <a:spcAft>
                <a:spcPts val="0"/>
              </a:spcAft>
              <a:defRPr/>
            </a:pPr>
            <a:r>
              <a:rPr lang="zh-CN" altLang="en-US" b="1" kern="0" dirty="0">
                <a:solidFill>
                  <a:sysClr val="windowText" lastClr="000000"/>
                </a:solidFill>
                <a:ea typeface="宋体" charset="-122"/>
              </a:rPr>
              <a:t>主要针对</a:t>
            </a:r>
            <a:r>
              <a:rPr lang="en-US" altLang="zh-CN" b="1" kern="0" dirty="0">
                <a:solidFill>
                  <a:sysClr val="windowText" lastClr="000000"/>
                </a:solidFill>
                <a:ea typeface="宋体" charset="-122"/>
              </a:rPr>
              <a:t>IPv4</a:t>
            </a:r>
            <a:r>
              <a:rPr lang="zh-CN" altLang="en-US" b="1" kern="0" dirty="0">
                <a:solidFill>
                  <a:sysClr val="windowText" lastClr="000000"/>
                </a:solidFill>
                <a:ea typeface="宋体" charset="-122"/>
              </a:rPr>
              <a:t>的不足</a:t>
            </a:r>
          </a:p>
        </p:txBody>
      </p:sp>
      <p:sp>
        <p:nvSpPr>
          <p:cNvPr id="17" name="Text Box 8"/>
          <p:cNvSpPr txBox="1">
            <a:spLocks noChangeArrowheads="1"/>
          </p:cNvSpPr>
          <p:nvPr/>
        </p:nvSpPr>
        <p:spPr bwMode="auto">
          <a:xfrm>
            <a:off x="6815138" y="4819650"/>
            <a:ext cx="1368425" cy="366713"/>
          </a:xfrm>
          <a:prstGeom prst="rect">
            <a:avLst/>
          </a:prstGeom>
          <a:noFill/>
          <a:ln w="9525" algn="ctr">
            <a:noFill/>
            <a:miter lim="800000"/>
            <a:headEnd/>
            <a:tailEnd/>
          </a:ln>
        </p:spPr>
        <p:txBody>
          <a:bodyPr>
            <a:spAutoFit/>
          </a:bodyPr>
          <a:lstStyle/>
          <a:p>
            <a:pPr fontAlgn="auto">
              <a:spcBef>
                <a:spcPct val="50000"/>
              </a:spcBef>
              <a:spcAft>
                <a:spcPts val="0"/>
              </a:spcAft>
              <a:defRPr/>
            </a:pPr>
            <a:r>
              <a:rPr lang="zh-CN" altLang="en-US" b="1" kern="0">
                <a:solidFill>
                  <a:srgbClr val="800080"/>
                </a:solidFill>
                <a:ea typeface="宋体" charset="-122"/>
              </a:rPr>
              <a:t>更多的设备</a:t>
            </a:r>
            <a:endParaRPr lang="en-US" altLang="zh-CN" b="1" kern="0">
              <a:solidFill>
                <a:srgbClr val="800080"/>
              </a:solidFill>
              <a:ea typeface="宋体" charset="-122"/>
            </a:endParaRPr>
          </a:p>
        </p:txBody>
      </p:sp>
      <p:sp>
        <p:nvSpPr>
          <p:cNvPr id="18" name="AutoShape 9"/>
          <p:cNvSpPr>
            <a:spLocks noChangeArrowheads="1"/>
          </p:cNvSpPr>
          <p:nvPr/>
        </p:nvSpPr>
        <p:spPr bwMode="auto">
          <a:xfrm>
            <a:off x="6311900" y="4868863"/>
            <a:ext cx="574675" cy="288925"/>
          </a:xfrm>
          <a:prstGeom prst="rightArrow">
            <a:avLst>
              <a:gd name="adj1" fmla="val 50000"/>
              <a:gd name="adj2" fmla="val 49725"/>
            </a:avLst>
          </a:prstGeom>
          <a:solidFill>
            <a:srgbClr val="DBB7FF"/>
          </a:solidFill>
          <a:ln w="9525" algn="ctr">
            <a:solidFill>
              <a:srgbClr val="000000"/>
            </a:solidFill>
            <a:miter lim="800000"/>
            <a:headEnd/>
            <a:tailEnd/>
          </a:ln>
        </p:spPr>
        <p:txBody>
          <a:bodyPr wrap="none" anchor="ctr"/>
          <a:lstStyle/>
          <a:p>
            <a:pPr fontAlgn="auto">
              <a:spcBef>
                <a:spcPts val="0"/>
              </a:spcBef>
              <a:spcAft>
                <a:spcPts val="0"/>
              </a:spcAft>
              <a:defRPr/>
            </a:pPr>
            <a:endParaRPr lang="zh-CN" altLang="en-US" b="1" kern="0">
              <a:solidFill>
                <a:sysClr val="windowText" lastClr="000000"/>
              </a:solidFill>
              <a:ea typeface="宋体" charset="-122"/>
            </a:endParaRPr>
          </a:p>
        </p:txBody>
      </p:sp>
      <p:sp>
        <p:nvSpPr>
          <p:cNvPr id="19" name="AutoShape 10"/>
          <p:cNvSpPr>
            <a:spLocks noChangeArrowheads="1"/>
          </p:cNvSpPr>
          <p:nvPr/>
        </p:nvSpPr>
        <p:spPr bwMode="auto">
          <a:xfrm>
            <a:off x="6835775" y="5245100"/>
            <a:ext cx="574675" cy="288925"/>
          </a:xfrm>
          <a:prstGeom prst="rightArrow">
            <a:avLst>
              <a:gd name="adj1" fmla="val 50000"/>
              <a:gd name="adj2" fmla="val 49725"/>
            </a:avLst>
          </a:prstGeom>
          <a:solidFill>
            <a:srgbClr val="DBB7FF"/>
          </a:solidFill>
          <a:ln w="9525" algn="ctr">
            <a:solidFill>
              <a:srgbClr val="000000"/>
            </a:solidFill>
            <a:miter lim="800000"/>
            <a:headEnd/>
            <a:tailEnd/>
          </a:ln>
        </p:spPr>
        <p:txBody>
          <a:bodyPr wrap="none" anchor="ctr"/>
          <a:lstStyle/>
          <a:p>
            <a:pPr fontAlgn="auto">
              <a:spcBef>
                <a:spcPts val="0"/>
              </a:spcBef>
              <a:spcAft>
                <a:spcPts val="0"/>
              </a:spcAft>
              <a:defRPr/>
            </a:pPr>
            <a:endParaRPr lang="zh-CN" altLang="en-US" b="1" kern="0">
              <a:solidFill>
                <a:sysClr val="windowText" lastClr="000000"/>
              </a:solidFill>
              <a:ea typeface="宋体" charset="-122"/>
            </a:endParaRPr>
          </a:p>
        </p:txBody>
      </p:sp>
      <p:sp>
        <p:nvSpPr>
          <p:cNvPr id="20" name="Text Box 11"/>
          <p:cNvSpPr txBox="1">
            <a:spLocks noChangeArrowheads="1"/>
          </p:cNvSpPr>
          <p:nvPr/>
        </p:nvSpPr>
        <p:spPr bwMode="auto">
          <a:xfrm>
            <a:off x="7327900" y="5219700"/>
            <a:ext cx="1800225" cy="366713"/>
          </a:xfrm>
          <a:prstGeom prst="rect">
            <a:avLst/>
          </a:prstGeom>
          <a:noFill/>
          <a:ln w="9525" algn="ctr">
            <a:noFill/>
            <a:miter lim="800000"/>
            <a:headEnd/>
            <a:tailEnd/>
          </a:ln>
        </p:spPr>
        <p:txBody>
          <a:bodyPr>
            <a:spAutoFit/>
          </a:bodyPr>
          <a:lstStyle/>
          <a:p>
            <a:pPr fontAlgn="auto">
              <a:spcBef>
                <a:spcPct val="50000"/>
              </a:spcBef>
              <a:spcAft>
                <a:spcPts val="0"/>
              </a:spcAft>
              <a:defRPr/>
            </a:pPr>
            <a:r>
              <a:rPr lang="zh-CN" altLang="en-US" b="1" kern="0">
                <a:solidFill>
                  <a:srgbClr val="800080"/>
                </a:solidFill>
                <a:ea typeface="宋体" charset="-122"/>
              </a:rPr>
              <a:t>更好地支持无线</a:t>
            </a:r>
            <a:endParaRPr lang="en-US" altLang="zh-CN" b="1" kern="0">
              <a:solidFill>
                <a:srgbClr val="800080"/>
              </a:solidFill>
              <a:ea typeface="宋体" charset="-122"/>
            </a:endParaRPr>
          </a:p>
        </p:txBody>
      </p:sp>
      <p:sp>
        <p:nvSpPr>
          <p:cNvPr id="21" name="AutoShape 12"/>
          <p:cNvSpPr>
            <a:spLocks noChangeArrowheads="1"/>
          </p:cNvSpPr>
          <p:nvPr/>
        </p:nvSpPr>
        <p:spPr bwMode="auto">
          <a:xfrm>
            <a:off x="6888163" y="5803900"/>
            <a:ext cx="574675" cy="288925"/>
          </a:xfrm>
          <a:prstGeom prst="rightArrow">
            <a:avLst>
              <a:gd name="adj1" fmla="val 50000"/>
              <a:gd name="adj2" fmla="val 49725"/>
            </a:avLst>
          </a:prstGeom>
          <a:solidFill>
            <a:srgbClr val="DBB7FF"/>
          </a:solidFill>
          <a:ln w="9525" algn="ctr">
            <a:solidFill>
              <a:srgbClr val="000000"/>
            </a:solidFill>
            <a:miter lim="800000"/>
            <a:headEnd/>
            <a:tailEnd/>
          </a:ln>
        </p:spPr>
        <p:txBody>
          <a:bodyPr wrap="none" anchor="ctr"/>
          <a:lstStyle/>
          <a:p>
            <a:pPr fontAlgn="auto">
              <a:spcBef>
                <a:spcPts val="0"/>
              </a:spcBef>
              <a:spcAft>
                <a:spcPts val="0"/>
              </a:spcAft>
              <a:defRPr/>
            </a:pPr>
            <a:endParaRPr lang="zh-CN" altLang="en-US" b="1" kern="0">
              <a:solidFill>
                <a:sysClr val="windowText" lastClr="000000"/>
              </a:solidFill>
              <a:ea typeface="宋体" charset="-122"/>
            </a:endParaRPr>
          </a:p>
        </p:txBody>
      </p:sp>
      <p:sp>
        <p:nvSpPr>
          <p:cNvPr id="22" name="Text Box 13"/>
          <p:cNvSpPr txBox="1">
            <a:spLocks noChangeArrowheads="1"/>
          </p:cNvSpPr>
          <p:nvPr/>
        </p:nvSpPr>
        <p:spPr bwMode="auto">
          <a:xfrm>
            <a:off x="7381875" y="5799138"/>
            <a:ext cx="1727200" cy="366712"/>
          </a:xfrm>
          <a:prstGeom prst="rect">
            <a:avLst/>
          </a:prstGeom>
          <a:noFill/>
          <a:ln w="9525" algn="ctr">
            <a:noFill/>
            <a:miter lim="800000"/>
            <a:headEnd/>
            <a:tailEnd/>
          </a:ln>
        </p:spPr>
        <p:txBody>
          <a:bodyPr>
            <a:spAutoFit/>
          </a:bodyPr>
          <a:lstStyle/>
          <a:p>
            <a:pPr fontAlgn="auto">
              <a:spcBef>
                <a:spcPct val="50000"/>
              </a:spcBef>
              <a:spcAft>
                <a:spcPts val="0"/>
              </a:spcAft>
              <a:defRPr/>
            </a:pPr>
            <a:r>
              <a:rPr lang="zh-CN" altLang="en-US" b="1" kern="0" dirty="0">
                <a:solidFill>
                  <a:srgbClr val="800080"/>
                </a:solidFill>
                <a:ea typeface="宋体" charset="-122"/>
              </a:rPr>
              <a:t>更广泛的应用</a:t>
            </a:r>
            <a:endParaRPr lang="en-US" altLang="zh-CN" b="1" kern="0" dirty="0">
              <a:solidFill>
                <a:srgbClr val="800080"/>
              </a:solidFill>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strips(downRight)">
                                      <p:cBhvr>
                                        <p:cTn id="7" dur="500"/>
                                        <p:tgtEl>
                                          <p:spTgt spid="14">
                                            <p:txEl>
                                              <p:pRg st="0" end="0"/>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strips(downRight)">
                                      <p:cBhvr>
                                        <p:cTn id="10" dur="500"/>
                                        <p:tgtEl>
                                          <p:spTgt spid="14">
                                            <p:txEl>
                                              <p:pRg st="1" end="1"/>
                                            </p:txEl>
                                          </p:spTgt>
                                        </p:tgtEl>
                                      </p:cBhvr>
                                    </p:animEffect>
                                  </p:childTnLst>
                                </p:cTn>
                              </p:par>
                              <p:par>
                                <p:cTn id="11" presetID="18" presetClass="entr" presetSubtype="6" fill="hold"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Effect transition="in" filter="strips(downRight)">
                                      <p:cBhvr>
                                        <p:cTn id="13" dur="500"/>
                                        <p:tgtEl>
                                          <p:spTgt spid="14">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6" fill="hold" nodeType="clickEffect">
                                  <p:stCondLst>
                                    <p:cond delay="0"/>
                                  </p:stCondLst>
                                  <p:childTnLst>
                                    <p:set>
                                      <p:cBhvr>
                                        <p:cTn id="25" dur="1" fill="hold">
                                          <p:stCondLst>
                                            <p:cond delay="0"/>
                                          </p:stCondLst>
                                        </p:cTn>
                                        <p:tgtEl>
                                          <p:spTgt spid="14">
                                            <p:txEl>
                                              <p:pRg st="5" end="5"/>
                                            </p:txEl>
                                          </p:spTgt>
                                        </p:tgtEl>
                                        <p:attrNameLst>
                                          <p:attrName>style.visibility</p:attrName>
                                        </p:attrNameLst>
                                      </p:cBhvr>
                                      <p:to>
                                        <p:strVal val="visible"/>
                                      </p:to>
                                    </p:set>
                                    <p:animEffect transition="in" filter="strips(downRight)">
                                      <p:cBhvr>
                                        <p:cTn id="26" dur="500"/>
                                        <p:tgtEl>
                                          <p:spTgt spid="14">
                                            <p:txEl>
                                              <p:pRg st="5" end="5"/>
                                            </p:txEl>
                                          </p:spTgt>
                                        </p:tgtEl>
                                      </p:cBhvr>
                                    </p:animEffect>
                                  </p:childTnLst>
                                </p:cTn>
                              </p:par>
                            </p:childTnLst>
                          </p:cTn>
                        </p:par>
                        <p:par>
                          <p:cTn id="27" fill="hold" nodeType="afterGroup">
                            <p:stCondLst>
                              <p:cond delay="500"/>
                            </p:stCondLst>
                            <p:childTnLst>
                              <p:par>
                                <p:cTn id="28" presetID="18" presetClass="entr" presetSubtype="6" fill="hold" nodeType="afterEffect">
                                  <p:stCondLst>
                                    <p:cond delay="0"/>
                                  </p:stCondLst>
                                  <p:childTnLst>
                                    <p:set>
                                      <p:cBhvr>
                                        <p:cTn id="29" dur="1" fill="hold">
                                          <p:stCondLst>
                                            <p:cond delay="0"/>
                                          </p:stCondLst>
                                        </p:cTn>
                                        <p:tgtEl>
                                          <p:spTgt spid="14">
                                            <p:txEl>
                                              <p:pRg st="6" end="6"/>
                                            </p:txEl>
                                          </p:spTgt>
                                        </p:tgtEl>
                                        <p:attrNameLst>
                                          <p:attrName>style.visibility</p:attrName>
                                        </p:attrNameLst>
                                      </p:cBhvr>
                                      <p:to>
                                        <p:strVal val="visible"/>
                                      </p:to>
                                    </p:set>
                                    <p:animEffect transition="in" filter="strips(downRight)">
                                      <p:cBhvr>
                                        <p:cTn id="30" dur="500"/>
                                        <p:tgtEl>
                                          <p:spTgt spid="14">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6"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strips(downRight)">
                                      <p:cBhvr>
                                        <p:cTn id="35" dur="500"/>
                                        <p:tgtEl>
                                          <p:spTgt spid="18"/>
                                        </p:tgtEl>
                                      </p:cBhvr>
                                    </p:animEffect>
                                  </p:childTnLst>
                                </p:cTn>
                              </p:par>
                              <p:par>
                                <p:cTn id="36" presetID="18" presetClass="entr" presetSubtype="6"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strips(downRight)">
                                      <p:cBhvr>
                                        <p:cTn id="38" dur="500"/>
                                        <p:tgtEl>
                                          <p:spTgt spid="1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8" presetClass="entr" presetSubtype="6" fill="hold" nodeType="clickEffect">
                                  <p:stCondLst>
                                    <p:cond delay="0"/>
                                  </p:stCondLst>
                                  <p:childTnLst>
                                    <p:set>
                                      <p:cBhvr>
                                        <p:cTn id="42" dur="1" fill="hold">
                                          <p:stCondLst>
                                            <p:cond delay="0"/>
                                          </p:stCondLst>
                                        </p:cTn>
                                        <p:tgtEl>
                                          <p:spTgt spid="14">
                                            <p:txEl>
                                              <p:pRg st="7" end="7"/>
                                            </p:txEl>
                                          </p:spTgt>
                                        </p:tgtEl>
                                        <p:attrNameLst>
                                          <p:attrName>style.visibility</p:attrName>
                                        </p:attrNameLst>
                                      </p:cBhvr>
                                      <p:to>
                                        <p:strVal val="visible"/>
                                      </p:to>
                                    </p:set>
                                    <p:animEffect transition="in" filter="strips(downRight)">
                                      <p:cBhvr>
                                        <p:cTn id="43" dur="500"/>
                                        <p:tgtEl>
                                          <p:spTgt spid="14">
                                            <p:txEl>
                                              <p:pRg st="7" end="7"/>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8" presetClass="entr" presetSubtype="6"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strips(downRight)">
                                      <p:cBhvr>
                                        <p:cTn id="48" dur="500"/>
                                        <p:tgtEl>
                                          <p:spTgt spid="19"/>
                                        </p:tgtEl>
                                      </p:cBhvr>
                                    </p:animEffect>
                                  </p:childTnLst>
                                </p:cTn>
                              </p:par>
                              <p:par>
                                <p:cTn id="49" presetID="18" presetClass="entr" presetSubtype="6"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strips(downRight)">
                                      <p:cBhvr>
                                        <p:cTn id="51" dur="500"/>
                                        <p:tgtEl>
                                          <p:spTgt spid="2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8" presetClass="entr" presetSubtype="6" fill="hold" nodeType="clickEffect">
                                  <p:stCondLst>
                                    <p:cond delay="0"/>
                                  </p:stCondLst>
                                  <p:childTnLst>
                                    <p:set>
                                      <p:cBhvr>
                                        <p:cTn id="55" dur="1" fill="hold">
                                          <p:stCondLst>
                                            <p:cond delay="0"/>
                                          </p:stCondLst>
                                        </p:cTn>
                                        <p:tgtEl>
                                          <p:spTgt spid="14">
                                            <p:txEl>
                                              <p:pRg st="8" end="8"/>
                                            </p:txEl>
                                          </p:spTgt>
                                        </p:tgtEl>
                                        <p:attrNameLst>
                                          <p:attrName>style.visibility</p:attrName>
                                        </p:attrNameLst>
                                      </p:cBhvr>
                                      <p:to>
                                        <p:strVal val="visible"/>
                                      </p:to>
                                    </p:set>
                                    <p:animEffect transition="in" filter="strips(downRight)">
                                      <p:cBhvr>
                                        <p:cTn id="56" dur="500"/>
                                        <p:tgtEl>
                                          <p:spTgt spid="14">
                                            <p:txEl>
                                              <p:pRg st="8" end="8"/>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8" presetClass="entr" presetSubtype="6"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strips(downRight)">
                                      <p:cBhvr>
                                        <p:cTn id="61" dur="500"/>
                                        <p:tgtEl>
                                          <p:spTgt spid="21"/>
                                        </p:tgtEl>
                                      </p:cBhvr>
                                    </p:animEffect>
                                  </p:childTnLst>
                                </p:cTn>
                              </p:par>
                              <p:par>
                                <p:cTn id="62" presetID="18" presetClass="entr" presetSubtype="6"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strips(downRight)">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animBg="1"/>
      <p:bldP spid="19" grpId="0" animBg="1"/>
      <p:bldP spid="20" grpId="0"/>
      <p:bldP spid="21" grpId="0" animBg="1"/>
      <p:bldP spid="22"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89013" y="534070"/>
            <a:ext cx="7793037" cy="767680"/>
          </a:xfrm>
        </p:spPr>
        <p:txBody>
          <a:bodyPr/>
          <a:lstStyle/>
          <a:p>
            <a:r>
              <a:rPr lang="zh-CN" altLang="en-US" dirty="0"/>
              <a:t>中国大力推进</a:t>
            </a:r>
            <a:r>
              <a:rPr lang="en-US" altLang="zh-CN" dirty="0"/>
              <a:t>IPv6</a:t>
            </a:r>
            <a:r>
              <a:rPr lang="zh-CN" altLang="en-US" dirty="0"/>
              <a:t>部署</a:t>
            </a:r>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8ED44DB7-B4BB-488E-80C0-9E7628D09BE7}" type="slidenum">
              <a:rPr lang="en-US" altLang="zh-CN" smtClean="0"/>
              <a:pPr/>
              <a:t>112</a:t>
            </a:fld>
            <a:endParaRPr lang="en-US" altLang="zh-CN"/>
          </a:p>
        </p:txBody>
      </p:sp>
      <p:sp>
        <p:nvSpPr>
          <p:cNvPr id="10" name="灯片编号占位符 3"/>
          <p:cNvSpPr txBox="1">
            <a:spLocks/>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zh-CN"/>
            </a:defPPr>
            <a:lvl1pPr algn="r" rtl="0" eaLnBrk="1" fontAlgn="base" hangingPunct="1">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742950" indent="-285750" algn="l" rtl="0" eaLnBrk="0" fontAlgn="base"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2pPr>
            <a:lvl3pPr marL="1143000" indent="-228600" algn="l" rtl="0" eaLnBrk="0" fontAlgn="base"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3pPr>
            <a:lvl4pPr marL="1600200" indent="-228600" algn="l" rtl="0" eaLnBrk="0" fontAlgn="base"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4pPr>
            <a:lvl5pPr marL="2057400" indent="-228600" algn="l" rtl="0" eaLnBrk="0" fontAlgn="base"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9pPr>
          </a:lstStyle>
          <a:p>
            <a:fld id="{AFCDDB0C-658B-4F74-9D9D-3906C99AC2D8}" type="slidenum">
              <a:rPr lang="zh-CN" altLang="en-US" smtClean="0">
                <a:solidFill>
                  <a:srgbClr val="000000"/>
                </a:solidFill>
                <a:latin typeface="Calibri" panose="020F0502020204030204" pitchFamily="34" charset="0"/>
              </a:rPr>
              <a:pPr/>
              <a:t>112</a:t>
            </a:fld>
            <a:endParaRPr lang="zh-CN" altLang="en-US" smtClean="0">
              <a:solidFill>
                <a:srgbClr val="000000"/>
              </a:solidFill>
              <a:latin typeface="Calibri" panose="020F0502020204030204" pitchFamily="34" charset="0"/>
            </a:endParaRPr>
          </a:p>
        </p:txBody>
      </p:sp>
      <p:pic>
        <p:nvPicPr>
          <p:cNvPr id="11"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412875"/>
            <a:ext cx="7489825"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表格 11"/>
          <p:cNvGraphicFramePr>
            <a:graphicFrameLocks noGrp="1"/>
          </p:cNvGraphicFramePr>
          <p:nvPr/>
        </p:nvGraphicFramePr>
        <p:xfrm>
          <a:off x="142875" y="2571750"/>
          <a:ext cx="8858251" cy="4241800"/>
        </p:xfrm>
        <a:graphic>
          <a:graphicData uri="http://schemas.openxmlformats.org/drawingml/2006/table">
            <a:tbl>
              <a:tblPr firstRow="1" bandRow="1"/>
              <a:tblGrid>
                <a:gridCol w="1116284"/>
                <a:gridCol w="4105043"/>
                <a:gridCol w="3636924"/>
              </a:tblGrid>
              <a:tr h="370840">
                <a:tc>
                  <a:txBody>
                    <a:bodyPr/>
                    <a:lstStyle>
                      <a:lvl1pPr marL="0" algn="l" defTabSz="914400" rtl="0" eaLnBrk="1" latinLnBrk="0" hangingPunct="1">
                        <a:defRPr sz="1800" b="1" kern="1200">
                          <a:solidFill>
                            <a:schemeClr val="lt1"/>
                          </a:solidFill>
                          <a:latin typeface="Calibri"/>
                          <a:ea typeface="宋体"/>
                          <a:cs typeface=""/>
                        </a:defRPr>
                      </a:lvl1pPr>
                      <a:lvl2pPr marL="457200" algn="l" defTabSz="914400" rtl="0" eaLnBrk="1" latinLnBrk="0" hangingPunct="1">
                        <a:defRPr sz="1800" b="1" kern="1200">
                          <a:solidFill>
                            <a:schemeClr val="lt1"/>
                          </a:solidFill>
                          <a:latin typeface="Calibri"/>
                          <a:ea typeface="宋体"/>
                          <a:cs typeface=""/>
                        </a:defRPr>
                      </a:lvl2pPr>
                      <a:lvl3pPr marL="914400" algn="l" defTabSz="914400" rtl="0" eaLnBrk="1" latinLnBrk="0" hangingPunct="1">
                        <a:defRPr sz="1800" b="1" kern="1200">
                          <a:solidFill>
                            <a:schemeClr val="lt1"/>
                          </a:solidFill>
                          <a:latin typeface="Calibri"/>
                          <a:ea typeface="宋体"/>
                          <a:cs typeface=""/>
                        </a:defRPr>
                      </a:lvl3pPr>
                      <a:lvl4pPr marL="1371600" algn="l" defTabSz="914400" rtl="0" eaLnBrk="1" latinLnBrk="0" hangingPunct="1">
                        <a:defRPr sz="1800" b="1" kern="1200">
                          <a:solidFill>
                            <a:schemeClr val="lt1"/>
                          </a:solidFill>
                          <a:latin typeface="Calibri"/>
                          <a:ea typeface="宋体"/>
                          <a:cs typeface=""/>
                        </a:defRPr>
                      </a:lvl4pPr>
                      <a:lvl5pPr marL="1828800" algn="l" defTabSz="914400" rtl="0" eaLnBrk="1" latinLnBrk="0" hangingPunct="1">
                        <a:defRPr sz="1800" b="1" kern="1200">
                          <a:solidFill>
                            <a:schemeClr val="lt1"/>
                          </a:solidFill>
                          <a:latin typeface="Calibri"/>
                          <a:ea typeface="宋体"/>
                          <a:cs typeface=""/>
                        </a:defRPr>
                      </a:lvl5pPr>
                      <a:lvl6pPr marL="2286000" algn="l" defTabSz="914400" rtl="0" eaLnBrk="1" latinLnBrk="0" hangingPunct="1">
                        <a:defRPr sz="1800" b="1" kern="1200">
                          <a:solidFill>
                            <a:schemeClr val="lt1"/>
                          </a:solidFill>
                          <a:latin typeface="Calibri"/>
                          <a:ea typeface="宋体"/>
                          <a:cs typeface=""/>
                        </a:defRPr>
                      </a:lvl6pPr>
                      <a:lvl7pPr marL="2743200" algn="l" defTabSz="914400" rtl="0" eaLnBrk="1" latinLnBrk="0" hangingPunct="1">
                        <a:defRPr sz="1800" b="1" kern="1200">
                          <a:solidFill>
                            <a:schemeClr val="lt1"/>
                          </a:solidFill>
                          <a:latin typeface="Calibri"/>
                          <a:ea typeface="宋体"/>
                          <a:cs typeface=""/>
                        </a:defRPr>
                      </a:lvl7pPr>
                      <a:lvl8pPr marL="3200400" algn="l" defTabSz="914400" rtl="0" eaLnBrk="1" latinLnBrk="0" hangingPunct="1">
                        <a:defRPr sz="1800" b="1" kern="1200">
                          <a:solidFill>
                            <a:schemeClr val="lt1"/>
                          </a:solidFill>
                          <a:latin typeface="Calibri"/>
                          <a:ea typeface="宋体"/>
                          <a:cs typeface=""/>
                        </a:defRPr>
                      </a:lvl8pPr>
                      <a:lvl9pPr marL="3657600" algn="l" defTabSz="914400" rtl="0" eaLnBrk="1" latinLnBrk="0" hangingPunct="1">
                        <a:defRPr sz="1800" b="1" kern="1200">
                          <a:solidFill>
                            <a:schemeClr val="lt1"/>
                          </a:solidFill>
                          <a:latin typeface="Calibri"/>
                          <a:ea typeface="宋体"/>
                          <a:cs typeface=""/>
                        </a:defRPr>
                      </a:lvl9pPr>
                    </a:lstStyle>
                    <a:p>
                      <a:r>
                        <a:rPr lang="zh-CN" altLang="en-US" dirty="0" smtClean="0"/>
                        <a:t>具体实施</a:t>
                      </a:r>
                      <a:endParaRPr lang="zh-CN" altLang="en-US" dirty="0"/>
                    </a:p>
                  </a:txBody>
                  <a:tcPr marL="91453" marR="91453">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宋体"/>
                          <a:cs typeface=""/>
                        </a:defRPr>
                      </a:lvl1pPr>
                      <a:lvl2pPr marL="457200" algn="l" defTabSz="914400" rtl="0" eaLnBrk="1" latinLnBrk="0" hangingPunct="1">
                        <a:defRPr sz="1800" b="1" kern="1200">
                          <a:solidFill>
                            <a:schemeClr val="lt1"/>
                          </a:solidFill>
                          <a:latin typeface="Calibri"/>
                          <a:ea typeface="宋体"/>
                          <a:cs typeface=""/>
                        </a:defRPr>
                      </a:lvl2pPr>
                      <a:lvl3pPr marL="914400" algn="l" defTabSz="914400" rtl="0" eaLnBrk="1" latinLnBrk="0" hangingPunct="1">
                        <a:defRPr sz="1800" b="1" kern="1200">
                          <a:solidFill>
                            <a:schemeClr val="lt1"/>
                          </a:solidFill>
                          <a:latin typeface="Calibri"/>
                          <a:ea typeface="宋体"/>
                          <a:cs typeface=""/>
                        </a:defRPr>
                      </a:lvl3pPr>
                      <a:lvl4pPr marL="1371600" algn="l" defTabSz="914400" rtl="0" eaLnBrk="1" latinLnBrk="0" hangingPunct="1">
                        <a:defRPr sz="1800" b="1" kern="1200">
                          <a:solidFill>
                            <a:schemeClr val="lt1"/>
                          </a:solidFill>
                          <a:latin typeface="Calibri"/>
                          <a:ea typeface="宋体"/>
                          <a:cs typeface=""/>
                        </a:defRPr>
                      </a:lvl4pPr>
                      <a:lvl5pPr marL="1828800" algn="l" defTabSz="914400" rtl="0" eaLnBrk="1" latinLnBrk="0" hangingPunct="1">
                        <a:defRPr sz="1800" b="1" kern="1200">
                          <a:solidFill>
                            <a:schemeClr val="lt1"/>
                          </a:solidFill>
                          <a:latin typeface="Calibri"/>
                          <a:ea typeface="宋体"/>
                          <a:cs typeface=""/>
                        </a:defRPr>
                      </a:lvl5pPr>
                      <a:lvl6pPr marL="2286000" algn="l" defTabSz="914400" rtl="0" eaLnBrk="1" latinLnBrk="0" hangingPunct="1">
                        <a:defRPr sz="1800" b="1" kern="1200">
                          <a:solidFill>
                            <a:schemeClr val="lt1"/>
                          </a:solidFill>
                          <a:latin typeface="Calibri"/>
                          <a:ea typeface="宋体"/>
                          <a:cs typeface=""/>
                        </a:defRPr>
                      </a:lvl6pPr>
                      <a:lvl7pPr marL="2743200" algn="l" defTabSz="914400" rtl="0" eaLnBrk="1" latinLnBrk="0" hangingPunct="1">
                        <a:defRPr sz="1800" b="1" kern="1200">
                          <a:solidFill>
                            <a:schemeClr val="lt1"/>
                          </a:solidFill>
                          <a:latin typeface="Calibri"/>
                          <a:ea typeface="宋体"/>
                          <a:cs typeface=""/>
                        </a:defRPr>
                      </a:lvl7pPr>
                      <a:lvl8pPr marL="3200400" algn="l" defTabSz="914400" rtl="0" eaLnBrk="1" latinLnBrk="0" hangingPunct="1">
                        <a:defRPr sz="1800" b="1" kern="1200">
                          <a:solidFill>
                            <a:schemeClr val="lt1"/>
                          </a:solidFill>
                          <a:latin typeface="Calibri"/>
                          <a:ea typeface="宋体"/>
                          <a:cs typeface=""/>
                        </a:defRPr>
                      </a:lvl8pPr>
                      <a:lvl9pPr marL="3657600" algn="l" defTabSz="914400" rtl="0" eaLnBrk="1" latinLnBrk="0" hangingPunct="1">
                        <a:defRPr sz="1800" b="1" kern="1200">
                          <a:solidFill>
                            <a:schemeClr val="lt1"/>
                          </a:solidFill>
                          <a:latin typeface="Calibri"/>
                          <a:ea typeface="宋体"/>
                          <a:cs typeface=""/>
                        </a:defRPr>
                      </a:lvl9pPr>
                    </a:lstStyle>
                    <a:p>
                      <a:r>
                        <a:rPr lang="en-US" altLang="zh-CN" dirty="0" smtClean="0"/>
                        <a:t>2017-2018</a:t>
                      </a:r>
                      <a:r>
                        <a:rPr lang="zh-CN" altLang="en-US" dirty="0" smtClean="0"/>
                        <a:t>重点工作</a:t>
                      </a:r>
                      <a:endParaRPr lang="zh-CN" altLang="en-US" dirty="0"/>
                    </a:p>
                  </a:txBody>
                  <a:tcPr marL="91453" marR="91453">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宋体"/>
                          <a:cs typeface=""/>
                        </a:defRPr>
                      </a:lvl1pPr>
                      <a:lvl2pPr marL="457200" algn="l" defTabSz="914400" rtl="0" eaLnBrk="1" latinLnBrk="0" hangingPunct="1">
                        <a:defRPr sz="1800" b="1" kern="1200">
                          <a:solidFill>
                            <a:schemeClr val="lt1"/>
                          </a:solidFill>
                          <a:latin typeface="Calibri"/>
                          <a:ea typeface="宋体"/>
                          <a:cs typeface=""/>
                        </a:defRPr>
                      </a:lvl2pPr>
                      <a:lvl3pPr marL="914400" algn="l" defTabSz="914400" rtl="0" eaLnBrk="1" latinLnBrk="0" hangingPunct="1">
                        <a:defRPr sz="1800" b="1" kern="1200">
                          <a:solidFill>
                            <a:schemeClr val="lt1"/>
                          </a:solidFill>
                          <a:latin typeface="Calibri"/>
                          <a:ea typeface="宋体"/>
                          <a:cs typeface=""/>
                        </a:defRPr>
                      </a:lvl3pPr>
                      <a:lvl4pPr marL="1371600" algn="l" defTabSz="914400" rtl="0" eaLnBrk="1" latinLnBrk="0" hangingPunct="1">
                        <a:defRPr sz="1800" b="1" kern="1200">
                          <a:solidFill>
                            <a:schemeClr val="lt1"/>
                          </a:solidFill>
                          <a:latin typeface="Calibri"/>
                          <a:ea typeface="宋体"/>
                          <a:cs typeface=""/>
                        </a:defRPr>
                      </a:lvl4pPr>
                      <a:lvl5pPr marL="1828800" algn="l" defTabSz="914400" rtl="0" eaLnBrk="1" latinLnBrk="0" hangingPunct="1">
                        <a:defRPr sz="1800" b="1" kern="1200">
                          <a:solidFill>
                            <a:schemeClr val="lt1"/>
                          </a:solidFill>
                          <a:latin typeface="Calibri"/>
                          <a:ea typeface="宋体"/>
                          <a:cs typeface=""/>
                        </a:defRPr>
                      </a:lvl5pPr>
                      <a:lvl6pPr marL="2286000" algn="l" defTabSz="914400" rtl="0" eaLnBrk="1" latinLnBrk="0" hangingPunct="1">
                        <a:defRPr sz="1800" b="1" kern="1200">
                          <a:solidFill>
                            <a:schemeClr val="lt1"/>
                          </a:solidFill>
                          <a:latin typeface="Calibri"/>
                          <a:ea typeface="宋体"/>
                          <a:cs typeface=""/>
                        </a:defRPr>
                      </a:lvl6pPr>
                      <a:lvl7pPr marL="2743200" algn="l" defTabSz="914400" rtl="0" eaLnBrk="1" latinLnBrk="0" hangingPunct="1">
                        <a:defRPr sz="1800" b="1" kern="1200">
                          <a:solidFill>
                            <a:schemeClr val="lt1"/>
                          </a:solidFill>
                          <a:latin typeface="Calibri"/>
                          <a:ea typeface="宋体"/>
                          <a:cs typeface=""/>
                        </a:defRPr>
                      </a:lvl7pPr>
                      <a:lvl8pPr marL="3200400" algn="l" defTabSz="914400" rtl="0" eaLnBrk="1" latinLnBrk="0" hangingPunct="1">
                        <a:defRPr sz="1800" b="1" kern="1200">
                          <a:solidFill>
                            <a:schemeClr val="lt1"/>
                          </a:solidFill>
                          <a:latin typeface="Calibri"/>
                          <a:ea typeface="宋体"/>
                          <a:cs typeface=""/>
                        </a:defRPr>
                      </a:lvl8pPr>
                      <a:lvl9pPr marL="3657600" algn="l" defTabSz="914400" rtl="0" eaLnBrk="1" latinLnBrk="0" hangingPunct="1">
                        <a:defRPr sz="1800" b="1" kern="1200">
                          <a:solidFill>
                            <a:schemeClr val="lt1"/>
                          </a:solidFill>
                          <a:latin typeface="Calibri"/>
                          <a:ea typeface="宋体"/>
                          <a:cs typeface=""/>
                        </a:defRPr>
                      </a:lvl9pPr>
                    </a:lstStyle>
                    <a:p>
                      <a:r>
                        <a:rPr lang="en-US" altLang="zh-CN" dirty="0" smtClean="0"/>
                        <a:t>2019-2020</a:t>
                      </a:r>
                      <a:r>
                        <a:rPr lang="zh-CN" altLang="en-US" dirty="0" smtClean="0"/>
                        <a:t>重点工作</a:t>
                      </a:r>
                      <a:endParaRPr lang="zh-CN" altLang="en-US" dirty="0"/>
                    </a:p>
                  </a:txBody>
                  <a:tcPr marL="91453" marR="91453">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F81BD"/>
                    </a:solidFill>
                  </a:tcPr>
                </a:tc>
              </a:tr>
              <a:tr h="370840">
                <a:tc>
                  <a:txBody>
                    <a:bodyPr/>
                    <a:lstStyle>
                      <a:lvl1pPr marL="0" algn="l" defTabSz="914400" rtl="0" eaLnBrk="1" latinLnBrk="0" hangingPunct="1">
                        <a:defRPr sz="1800" kern="1200">
                          <a:solidFill>
                            <a:schemeClr val="dk1"/>
                          </a:solidFill>
                          <a:latin typeface="Calibri"/>
                          <a:ea typeface="宋体"/>
                          <a:cs typeface=""/>
                        </a:defRPr>
                      </a:lvl1pPr>
                      <a:lvl2pPr marL="457200" algn="l" defTabSz="914400" rtl="0" eaLnBrk="1" latinLnBrk="0" hangingPunct="1">
                        <a:defRPr sz="1800" kern="1200">
                          <a:solidFill>
                            <a:schemeClr val="dk1"/>
                          </a:solidFill>
                          <a:latin typeface="Calibri"/>
                          <a:ea typeface="宋体"/>
                          <a:cs typeface=""/>
                        </a:defRPr>
                      </a:lvl2pPr>
                      <a:lvl3pPr marL="914400" algn="l" defTabSz="914400" rtl="0" eaLnBrk="1" latinLnBrk="0" hangingPunct="1">
                        <a:defRPr sz="1800" kern="1200">
                          <a:solidFill>
                            <a:schemeClr val="dk1"/>
                          </a:solidFill>
                          <a:latin typeface="Calibri"/>
                          <a:ea typeface="宋体"/>
                          <a:cs typeface=""/>
                        </a:defRPr>
                      </a:lvl3pPr>
                      <a:lvl4pPr marL="1371600" algn="l" defTabSz="914400" rtl="0" eaLnBrk="1" latinLnBrk="0" hangingPunct="1">
                        <a:defRPr sz="1800" kern="1200">
                          <a:solidFill>
                            <a:schemeClr val="dk1"/>
                          </a:solidFill>
                          <a:latin typeface="Calibri"/>
                          <a:ea typeface="宋体"/>
                          <a:cs typeface=""/>
                        </a:defRPr>
                      </a:lvl4pPr>
                      <a:lvl5pPr marL="1828800" algn="l" defTabSz="914400" rtl="0" eaLnBrk="1" latinLnBrk="0" hangingPunct="1">
                        <a:defRPr sz="1800" kern="1200">
                          <a:solidFill>
                            <a:schemeClr val="dk1"/>
                          </a:solidFill>
                          <a:latin typeface="Calibri"/>
                          <a:ea typeface="宋体"/>
                          <a:cs typeface=""/>
                        </a:defRPr>
                      </a:lvl5pPr>
                      <a:lvl6pPr marL="2286000" algn="l" defTabSz="914400" rtl="0" eaLnBrk="1" latinLnBrk="0" hangingPunct="1">
                        <a:defRPr sz="1800" kern="1200">
                          <a:solidFill>
                            <a:schemeClr val="dk1"/>
                          </a:solidFill>
                          <a:latin typeface="Calibri"/>
                          <a:ea typeface="宋体"/>
                          <a:cs typeface=""/>
                        </a:defRPr>
                      </a:lvl6pPr>
                      <a:lvl7pPr marL="2743200" algn="l" defTabSz="914400" rtl="0" eaLnBrk="1" latinLnBrk="0" hangingPunct="1">
                        <a:defRPr sz="1800" kern="1200">
                          <a:solidFill>
                            <a:schemeClr val="dk1"/>
                          </a:solidFill>
                          <a:latin typeface="Calibri"/>
                          <a:ea typeface="宋体"/>
                          <a:cs typeface=""/>
                        </a:defRPr>
                      </a:lvl7pPr>
                      <a:lvl8pPr marL="3200400" algn="l" defTabSz="914400" rtl="0" eaLnBrk="1" latinLnBrk="0" hangingPunct="1">
                        <a:defRPr sz="1800" kern="1200">
                          <a:solidFill>
                            <a:schemeClr val="dk1"/>
                          </a:solidFill>
                          <a:latin typeface="Calibri"/>
                          <a:ea typeface="宋体"/>
                          <a:cs typeface=""/>
                        </a:defRPr>
                      </a:lvl8pPr>
                      <a:lvl9pPr marL="3657600" algn="l" defTabSz="914400" rtl="0" eaLnBrk="1" latinLnBrk="0" hangingPunct="1">
                        <a:defRPr sz="1800" kern="1200">
                          <a:solidFill>
                            <a:schemeClr val="dk1"/>
                          </a:solidFill>
                          <a:latin typeface="Calibri"/>
                          <a:ea typeface="宋体"/>
                          <a:cs typeface=""/>
                        </a:defRPr>
                      </a:lvl9pPr>
                    </a:lstStyle>
                    <a:p>
                      <a:r>
                        <a:rPr lang="zh-CN" altLang="en-US" dirty="0" smtClean="0"/>
                        <a:t>互联网应用</a:t>
                      </a:r>
                      <a:endParaRPr lang="zh-CN" altLang="en-US" dirty="0"/>
                    </a:p>
                  </a:txBody>
                  <a:tcPr marL="91453" marR="91453">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宋体"/>
                          <a:cs typeface=""/>
                        </a:defRPr>
                      </a:lvl1pPr>
                      <a:lvl2pPr marL="457200" algn="l" defTabSz="914400" rtl="0" eaLnBrk="1" latinLnBrk="0" hangingPunct="1">
                        <a:defRPr sz="1800" kern="1200">
                          <a:solidFill>
                            <a:schemeClr val="dk1"/>
                          </a:solidFill>
                          <a:latin typeface="Calibri"/>
                          <a:ea typeface="宋体"/>
                          <a:cs typeface=""/>
                        </a:defRPr>
                      </a:lvl2pPr>
                      <a:lvl3pPr marL="914400" algn="l" defTabSz="914400" rtl="0" eaLnBrk="1" latinLnBrk="0" hangingPunct="1">
                        <a:defRPr sz="1800" kern="1200">
                          <a:solidFill>
                            <a:schemeClr val="dk1"/>
                          </a:solidFill>
                          <a:latin typeface="Calibri"/>
                          <a:ea typeface="宋体"/>
                          <a:cs typeface=""/>
                        </a:defRPr>
                      </a:lvl3pPr>
                      <a:lvl4pPr marL="1371600" algn="l" defTabSz="914400" rtl="0" eaLnBrk="1" latinLnBrk="0" hangingPunct="1">
                        <a:defRPr sz="1800" kern="1200">
                          <a:solidFill>
                            <a:schemeClr val="dk1"/>
                          </a:solidFill>
                          <a:latin typeface="Calibri"/>
                          <a:ea typeface="宋体"/>
                          <a:cs typeface=""/>
                        </a:defRPr>
                      </a:lvl4pPr>
                      <a:lvl5pPr marL="1828800" algn="l" defTabSz="914400" rtl="0" eaLnBrk="1" latinLnBrk="0" hangingPunct="1">
                        <a:defRPr sz="1800" kern="1200">
                          <a:solidFill>
                            <a:schemeClr val="dk1"/>
                          </a:solidFill>
                          <a:latin typeface="Calibri"/>
                          <a:ea typeface="宋体"/>
                          <a:cs typeface=""/>
                        </a:defRPr>
                      </a:lvl5pPr>
                      <a:lvl6pPr marL="2286000" algn="l" defTabSz="914400" rtl="0" eaLnBrk="1" latinLnBrk="0" hangingPunct="1">
                        <a:defRPr sz="1800" kern="1200">
                          <a:solidFill>
                            <a:schemeClr val="dk1"/>
                          </a:solidFill>
                          <a:latin typeface="Calibri"/>
                          <a:ea typeface="宋体"/>
                          <a:cs typeface=""/>
                        </a:defRPr>
                      </a:lvl6pPr>
                      <a:lvl7pPr marL="2743200" algn="l" defTabSz="914400" rtl="0" eaLnBrk="1" latinLnBrk="0" hangingPunct="1">
                        <a:defRPr sz="1800" kern="1200">
                          <a:solidFill>
                            <a:schemeClr val="dk1"/>
                          </a:solidFill>
                          <a:latin typeface="Calibri"/>
                          <a:ea typeface="宋体"/>
                          <a:cs typeface=""/>
                        </a:defRPr>
                      </a:lvl7pPr>
                      <a:lvl8pPr marL="3200400" algn="l" defTabSz="914400" rtl="0" eaLnBrk="1" latinLnBrk="0" hangingPunct="1">
                        <a:defRPr sz="1800" kern="1200">
                          <a:solidFill>
                            <a:schemeClr val="dk1"/>
                          </a:solidFill>
                          <a:latin typeface="Calibri"/>
                          <a:ea typeface="宋体"/>
                          <a:cs typeface=""/>
                        </a:defRPr>
                      </a:lvl8pPr>
                      <a:lvl9pPr marL="3657600" algn="l" defTabSz="914400" rtl="0" eaLnBrk="1" latinLnBrk="0" hangingPunct="1">
                        <a:defRPr sz="1800" kern="1200">
                          <a:solidFill>
                            <a:schemeClr val="dk1"/>
                          </a:solidFill>
                          <a:latin typeface="Calibri"/>
                          <a:ea typeface="宋体"/>
                          <a:cs typeface=""/>
                        </a:defRPr>
                      </a:lvl9pPr>
                    </a:lstStyle>
                    <a:p>
                      <a:r>
                        <a:rPr lang="zh-CN" altLang="en-US" sz="1400" b="0" i="0" kern="1200" dirty="0" smtClean="0">
                          <a:solidFill>
                            <a:schemeClr val="dk1"/>
                          </a:solidFill>
                          <a:effectLst/>
                          <a:latin typeface="+mn-lt"/>
                          <a:ea typeface="+mn-ea"/>
                          <a:cs typeface="+mn-cs"/>
                        </a:rPr>
                        <a:t>典型互联网应用升级，新上线和新版本的移动互联网应用必须支持</a:t>
                      </a:r>
                      <a:r>
                        <a:rPr lang="en-US" altLang="zh-CN" sz="1400" b="0" i="0" kern="1200" dirty="0" smtClean="0">
                          <a:solidFill>
                            <a:schemeClr val="dk1"/>
                          </a:solidFill>
                          <a:effectLst/>
                          <a:latin typeface="+mn-lt"/>
                          <a:ea typeface="+mn-ea"/>
                          <a:cs typeface="+mn-cs"/>
                        </a:rPr>
                        <a:t>IPv6</a:t>
                      </a:r>
                      <a:r>
                        <a:rPr lang="zh-CN" altLang="en-US" sz="1400" b="0" i="0" kern="1200" dirty="0" smtClean="0">
                          <a:solidFill>
                            <a:schemeClr val="dk1"/>
                          </a:solidFill>
                          <a:effectLst/>
                          <a:latin typeface="+mn-lt"/>
                          <a:ea typeface="+mn-ea"/>
                          <a:cs typeface="+mn-cs"/>
                        </a:rPr>
                        <a:t>。在</a:t>
                      </a:r>
                      <a:r>
                        <a:rPr lang="en-US" altLang="zh-CN" sz="1400" b="0" i="0" kern="1200" dirty="0" smtClean="0">
                          <a:solidFill>
                            <a:schemeClr val="dk1"/>
                          </a:solidFill>
                          <a:effectLst/>
                          <a:latin typeface="+mn-lt"/>
                          <a:ea typeface="+mn-ea"/>
                          <a:cs typeface="+mn-cs"/>
                        </a:rPr>
                        <a:t>IPv4/IPv6</a:t>
                      </a:r>
                      <a:r>
                        <a:rPr lang="zh-CN" altLang="en-US" sz="1400" b="0" i="0" kern="1200" dirty="0" smtClean="0">
                          <a:solidFill>
                            <a:schemeClr val="dk1"/>
                          </a:solidFill>
                          <a:effectLst/>
                          <a:latin typeface="+mn-lt"/>
                          <a:ea typeface="+mn-ea"/>
                          <a:cs typeface="+mn-cs"/>
                        </a:rPr>
                        <a:t>双栈连接的情况下，应用均需优先采用</a:t>
                      </a:r>
                      <a:r>
                        <a:rPr lang="en-US" altLang="zh-CN" sz="1400" b="0" i="0" kern="1200" dirty="0" smtClean="0">
                          <a:solidFill>
                            <a:schemeClr val="dk1"/>
                          </a:solidFill>
                          <a:effectLst/>
                          <a:latin typeface="+mn-lt"/>
                          <a:ea typeface="+mn-ea"/>
                          <a:cs typeface="+mn-cs"/>
                        </a:rPr>
                        <a:t>IPv6</a:t>
                      </a:r>
                      <a:r>
                        <a:rPr lang="zh-CN" altLang="en-US" sz="1400" b="0" i="0" kern="1200" dirty="0" smtClean="0">
                          <a:solidFill>
                            <a:schemeClr val="dk1"/>
                          </a:solidFill>
                          <a:effectLst/>
                          <a:latin typeface="+mn-lt"/>
                          <a:ea typeface="+mn-ea"/>
                          <a:cs typeface="+mn-cs"/>
                        </a:rPr>
                        <a:t>连接访问；省部级以上政府网站</a:t>
                      </a:r>
                      <a:r>
                        <a:rPr lang="en-US" altLang="zh-CN" sz="1400" b="0" i="0" kern="1200" dirty="0" smtClean="0">
                          <a:solidFill>
                            <a:schemeClr val="dk1"/>
                          </a:solidFill>
                          <a:effectLst/>
                          <a:latin typeface="+mn-lt"/>
                          <a:ea typeface="+mn-ea"/>
                          <a:cs typeface="+mn-cs"/>
                        </a:rPr>
                        <a:t>IPv6</a:t>
                      </a:r>
                      <a:r>
                        <a:rPr lang="zh-CN" altLang="en-US" sz="1400" b="0" i="0" kern="1200" dirty="0" smtClean="0">
                          <a:solidFill>
                            <a:schemeClr val="dk1"/>
                          </a:solidFill>
                          <a:effectLst/>
                          <a:latin typeface="+mn-lt"/>
                          <a:ea typeface="+mn-ea"/>
                          <a:cs typeface="+mn-cs"/>
                        </a:rPr>
                        <a:t>改造；中央企业网站</a:t>
                      </a:r>
                      <a:r>
                        <a:rPr lang="en-US" altLang="zh-CN" sz="1400" b="0" i="0" kern="1200" dirty="0" smtClean="0">
                          <a:solidFill>
                            <a:schemeClr val="dk1"/>
                          </a:solidFill>
                          <a:effectLst/>
                          <a:latin typeface="+mn-lt"/>
                          <a:ea typeface="+mn-ea"/>
                          <a:cs typeface="+mn-cs"/>
                        </a:rPr>
                        <a:t>IPv6</a:t>
                      </a:r>
                      <a:r>
                        <a:rPr lang="zh-CN" altLang="en-US" sz="1400" b="0" i="0" kern="1200" dirty="0" smtClean="0">
                          <a:solidFill>
                            <a:schemeClr val="dk1"/>
                          </a:solidFill>
                          <a:effectLst/>
                          <a:latin typeface="+mn-lt"/>
                          <a:ea typeface="+mn-ea"/>
                          <a:cs typeface="+mn-cs"/>
                        </a:rPr>
                        <a:t>改造</a:t>
                      </a:r>
                      <a:endParaRPr lang="zh-CN" altLang="en-US" sz="1400" b="0" i="0" kern="1200" dirty="0">
                        <a:solidFill>
                          <a:schemeClr val="dk1"/>
                        </a:solidFill>
                        <a:effectLst/>
                        <a:latin typeface="+mn-lt"/>
                        <a:ea typeface="+mn-ea"/>
                        <a:cs typeface="+mn-cs"/>
                      </a:endParaRPr>
                    </a:p>
                  </a:txBody>
                  <a:tcPr marL="91453" marR="91453">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宋体"/>
                          <a:cs typeface=""/>
                        </a:defRPr>
                      </a:lvl1pPr>
                      <a:lvl2pPr marL="457200" algn="l" defTabSz="914400" rtl="0" eaLnBrk="1" latinLnBrk="0" hangingPunct="1">
                        <a:defRPr sz="1800" kern="1200">
                          <a:solidFill>
                            <a:schemeClr val="dk1"/>
                          </a:solidFill>
                          <a:latin typeface="Calibri"/>
                          <a:ea typeface="宋体"/>
                          <a:cs typeface=""/>
                        </a:defRPr>
                      </a:lvl2pPr>
                      <a:lvl3pPr marL="914400" algn="l" defTabSz="914400" rtl="0" eaLnBrk="1" latinLnBrk="0" hangingPunct="1">
                        <a:defRPr sz="1800" kern="1200">
                          <a:solidFill>
                            <a:schemeClr val="dk1"/>
                          </a:solidFill>
                          <a:latin typeface="Calibri"/>
                          <a:ea typeface="宋体"/>
                          <a:cs typeface=""/>
                        </a:defRPr>
                      </a:lvl3pPr>
                      <a:lvl4pPr marL="1371600" algn="l" defTabSz="914400" rtl="0" eaLnBrk="1" latinLnBrk="0" hangingPunct="1">
                        <a:defRPr sz="1800" kern="1200">
                          <a:solidFill>
                            <a:schemeClr val="dk1"/>
                          </a:solidFill>
                          <a:latin typeface="Calibri"/>
                          <a:ea typeface="宋体"/>
                          <a:cs typeface=""/>
                        </a:defRPr>
                      </a:lvl4pPr>
                      <a:lvl5pPr marL="1828800" algn="l" defTabSz="914400" rtl="0" eaLnBrk="1" latinLnBrk="0" hangingPunct="1">
                        <a:defRPr sz="1800" kern="1200">
                          <a:solidFill>
                            <a:schemeClr val="dk1"/>
                          </a:solidFill>
                          <a:latin typeface="Calibri"/>
                          <a:ea typeface="宋体"/>
                          <a:cs typeface=""/>
                        </a:defRPr>
                      </a:lvl5pPr>
                      <a:lvl6pPr marL="2286000" algn="l" defTabSz="914400" rtl="0" eaLnBrk="1" latinLnBrk="0" hangingPunct="1">
                        <a:defRPr sz="1800" kern="1200">
                          <a:solidFill>
                            <a:schemeClr val="dk1"/>
                          </a:solidFill>
                          <a:latin typeface="Calibri"/>
                          <a:ea typeface="宋体"/>
                          <a:cs typeface=""/>
                        </a:defRPr>
                      </a:lvl6pPr>
                      <a:lvl7pPr marL="2743200" algn="l" defTabSz="914400" rtl="0" eaLnBrk="1" latinLnBrk="0" hangingPunct="1">
                        <a:defRPr sz="1800" kern="1200">
                          <a:solidFill>
                            <a:schemeClr val="dk1"/>
                          </a:solidFill>
                          <a:latin typeface="Calibri"/>
                          <a:ea typeface="宋体"/>
                          <a:cs typeface=""/>
                        </a:defRPr>
                      </a:lvl7pPr>
                      <a:lvl8pPr marL="3200400" algn="l" defTabSz="914400" rtl="0" eaLnBrk="1" latinLnBrk="0" hangingPunct="1">
                        <a:defRPr sz="1800" kern="1200">
                          <a:solidFill>
                            <a:schemeClr val="dk1"/>
                          </a:solidFill>
                          <a:latin typeface="Calibri"/>
                          <a:ea typeface="宋体"/>
                          <a:cs typeface=""/>
                        </a:defRPr>
                      </a:lvl8pPr>
                      <a:lvl9pPr marL="3657600" algn="l" defTabSz="914400" rtl="0" eaLnBrk="1" latinLnBrk="0" hangingPunct="1">
                        <a:defRPr sz="1800" kern="1200">
                          <a:solidFill>
                            <a:schemeClr val="dk1"/>
                          </a:solidFill>
                          <a:latin typeface="Calibri"/>
                          <a:ea typeface="宋体"/>
                          <a:cs typeface=""/>
                        </a:defRPr>
                      </a:lvl9pPr>
                    </a:lstStyle>
                    <a:p>
                      <a:r>
                        <a:rPr lang="zh-CN" altLang="en-US" sz="1400" dirty="0" smtClean="0"/>
                        <a:t>互联网应用升级（滚动）；市地级以上政府网站</a:t>
                      </a:r>
                      <a:r>
                        <a:rPr lang="en-US" altLang="zh-CN" sz="1400" dirty="0" smtClean="0"/>
                        <a:t>IPv6</a:t>
                      </a:r>
                      <a:r>
                        <a:rPr lang="zh-CN" altLang="en-US" sz="1400" dirty="0" smtClean="0"/>
                        <a:t>改造；市地级以上新闻及广播电视媒体网站</a:t>
                      </a:r>
                      <a:r>
                        <a:rPr lang="en-US" altLang="zh-CN" sz="1400" dirty="0" smtClean="0"/>
                        <a:t>IPv6</a:t>
                      </a:r>
                      <a:r>
                        <a:rPr lang="zh-CN" altLang="en-US" sz="1400" dirty="0" smtClean="0"/>
                        <a:t>改造</a:t>
                      </a:r>
                      <a:endParaRPr lang="zh-CN" altLang="en-US" sz="1400" dirty="0"/>
                    </a:p>
                  </a:txBody>
                  <a:tcPr marL="91453" marR="91453">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r>
              <a:tr h="370840">
                <a:tc>
                  <a:txBody>
                    <a:bodyPr/>
                    <a:lstStyle>
                      <a:lvl1pPr marL="0" algn="l" defTabSz="914400" rtl="0" eaLnBrk="1" latinLnBrk="0" hangingPunct="1">
                        <a:defRPr sz="1800" kern="1200">
                          <a:solidFill>
                            <a:schemeClr val="dk1"/>
                          </a:solidFill>
                          <a:latin typeface="Calibri"/>
                          <a:ea typeface="宋体"/>
                          <a:cs typeface=""/>
                        </a:defRPr>
                      </a:lvl1pPr>
                      <a:lvl2pPr marL="457200" algn="l" defTabSz="914400" rtl="0" eaLnBrk="1" latinLnBrk="0" hangingPunct="1">
                        <a:defRPr sz="1800" kern="1200">
                          <a:solidFill>
                            <a:schemeClr val="dk1"/>
                          </a:solidFill>
                          <a:latin typeface="Calibri"/>
                          <a:ea typeface="宋体"/>
                          <a:cs typeface=""/>
                        </a:defRPr>
                      </a:lvl2pPr>
                      <a:lvl3pPr marL="914400" algn="l" defTabSz="914400" rtl="0" eaLnBrk="1" latinLnBrk="0" hangingPunct="1">
                        <a:defRPr sz="1800" kern="1200">
                          <a:solidFill>
                            <a:schemeClr val="dk1"/>
                          </a:solidFill>
                          <a:latin typeface="Calibri"/>
                          <a:ea typeface="宋体"/>
                          <a:cs typeface=""/>
                        </a:defRPr>
                      </a:lvl3pPr>
                      <a:lvl4pPr marL="1371600" algn="l" defTabSz="914400" rtl="0" eaLnBrk="1" latinLnBrk="0" hangingPunct="1">
                        <a:defRPr sz="1800" kern="1200">
                          <a:solidFill>
                            <a:schemeClr val="dk1"/>
                          </a:solidFill>
                          <a:latin typeface="Calibri"/>
                          <a:ea typeface="宋体"/>
                          <a:cs typeface=""/>
                        </a:defRPr>
                      </a:lvl4pPr>
                      <a:lvl5pPr marL="1828800" algn="l" defTabSz="914400" rtl="0" eaLnBrk="1" latinLnBrk="0" hangingPunct="1">
                        <a:defRPr sz="1800" kern="1200">
                          <a:solidFill>
                            <a:schemeClr val="dk1"/>
                          </a:solidFill>
                          <a:latin typeface="Calibri"/>
                          <a:ea typeface="宋体"/>
                          <a:cs typeface=""/>
                        </a:defRPr>
                      </a:lvl5pPr>
                      <a:lvl6pPr marL="2286000" algn="l" defTabSz="914400" rtl="0" eaLnBrk="1" latinLnBrk="0" hangingPunct="1">
                        <a:defRPr sz="1800" kern="1200">
                          <a:solidFill>
                            <a:schemeClr val="dk1"/>
                          </a:solidFill>
                          <a:latin typeface="Calibri"/>
                          <a:ea typeface="宋体"/>
                          <a:cs typeface=""/>
                        </a:defRPr>
                      </a:lvl6pPr>
                      <a:lvl7pPr marL="2743200" algn="l" defTabSz="914400" rtl="0" eaLnBrk="1" latinLnBrk="0" hangingPunct="1">
                        <a:defRPr sz="1800" kern="1200">
                          <a:solidFill>
                            <a:schemeClr val="dk1"/>
                          </a:solidFill>
                          <a:latin typeface="Calibri"/>
                          <a:ea typeface="宋体"/>
                          <a:cs typeface=""/>
                        </a:defRPr>
                      </a:lvl7pPr>
                      <a:lvl8pPr marL="3200400" algn="l" defTabSz="914400" rtl="0" eaLnBrk="1" latinLnBrk="0" hangingPunct="1">
                        <a:defRPr sz="1800" kern="1200">
                          <a:solidFill>
                            <a:schemeClr val="dk1"/>
                          </a:solidFill>
                          <a:latin typeface="Calibri"/>
                          <a:ea typeface="宋体"/>
                          <a:cs typeface=""/>
                        </a:defRPr>
                      </a:lvl8pPr>
                      <a:lvl9pPr marL="3657600" algn="l" defTabSz="914400" rtl="0" eaLnBrk="1" latinLnBrk="0" hangingPunct="1">
                        <a:defRPr sz="1800" kern="1200">
                          <a:solidFill>
                            <a:schemeClr val="dk1"/>
                          </a:solidFill>
                          <a:latin typeface="Calibri"/>
                          <a:ea typeface="宋体"/>
                          <a:cs typeface=""/>
                        </a:defRPr>
                      </a:lvl9pPr>
                    </a:lstStyle>
                    <a:p>
                      <a:r>
                        <a:rPr lang="zh-CN" altLang="en-US" sz="1800" b="0" i="0" kern="1200" dirty="0" smtClean="0">
                          <a:solidFill>
                            <a:schemeClr val="dk1"/>
                          </a:solidFill>
                          <a:effectLst/>
                          <a:latin typeface="+mn-lt"/>
                          <a:ea typeface="+mn-ea"/>
                          <a:cs typeface="+mn-cs"/>
                        </a:rPr>
                        <a:t>网络基础设施</a:t>
                      </a:r>
                      <a:endParaRPr lang="zh-CN" altLang="en-US" dirty="0"/>
                    </a:p>
                  </a:txBody>
                  <a:tcPr marL="91453" marR="9145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宋体"/>
                          <a:cs typeface=""/>
                        </a:defRPr>
                      </a:lvl1pPr>
                      <a:lvl2pPr marL="457200" algn="l" defTabSz="914400" rtl="0" eaLnBrk="1" latinLnBrk="0" hangingPunct="1">
                        <a:defRPr sz="1800" kern="1200">
                          <a:solidFill>
                            <a:schemeClr val="dk1"/>
                          </a:solidFill>
                          <a:latin typeface="Calibri"/>
                          <a:ea typeface="宋体"/>
                          <a:cs typeface=""/>
                        </a:defRPr>
                      </a:lvl2pPr>
                      <a:lvl3pPr marL="914400" algn="l" defTabSz="914400" rtl="0" eaLnBrk="1" latinLnBrk="0" hangingPunct="1">
                        <a:defRPr sz="1800" kern="1200">
                          <a:solidFill>
                            <a:schemeClr val="dk1"/>
                          </a:solidFill>
                          <a:latin typeface="Calibri"/>
                          <a:ea typeface="宋体"/>
                          <a:cs typeface=""/>
                        </a:defRPr>
                      </a:lvl3pPr>
                      <a:lvl4pPr marL="1371600" algn="l" defTabSz="914400" rtl="0" eaLnBrk="1" latinLnBrk="0" hangingPunct="1">
                        <a:defRPr sz="1800" kern="1200">
                          <a:solidFill>
                            <a:schemeClr val="dk1"/>
                          </a:solidFill>
                          <a:latin typeface="Calibri"/>
                          <a:ea typeface="宋体"/>
                          <a:cs typeface=""/>
                        </a:defRPr>
                      </a:lvl4pPr>
                      <a:lvl5pPr marL="1828800" algn="l" defTabSz="914400" rtl="0" eaLnBrk="1" latinLnBrk="0" hangingPunct="1">
                        <a:defRPr sz="1800" kern="1200">
                          <a:solidFill>
                            <a:schemeClr val="dk1"/>
                          </a:solidFill>
                          <a:latin typeface="Calibri"/>
                          <a:ea typeface="宋体"/>
                          <a:cs typeface=""/>
                        </a:defRPr>
                      </a:lvl5pPr>
                      <a:lvl6pPr marL="2286000" algn="l" defTabSz="914400" rtl="0" eaLnBrk="1" latinLnBrk="0" hangingPunct="1">
                        <a:defRPr sz="1800" kern="1200">
                          <a:solidFill>
                            <a:schemeClr val="dk1"/>
                          </a:solidFill>
                          <a:latin typeface="Calibri"/>
                          <a:ea typeface="宋体"/>
                          <a:cs typeface=""/>
                        </a:defRPr>
                      </a:lvl6pPr>
                      <a:lvl7pPr marL="2743200" algn="l" defTabSz="914400" rtl="0" eaLnBrk="1" latinLnBrk="0" hangingPunct="1">
                        <a:defRPr sz="1800" kern="1200">
                          <a:solidFill>
                            <a:schemeClr val="dk1"/>
                          </a:solidFill>
                          <a:latin typeface="Calibri"/>
                          <a:ea typeface="宋体"/>
                          <a:cs typeface=""/>
                        </a:defRPr>
                      </a:lvl7pPr>
                      <a:lvl8pPr marL="3200400" algn="l" defTabSz="914400" rtl="0" eaLnBrk="1" latinLnBrk="0" hangingPunct="1">
                        <a:defRPr sz="1800" kern="1200">
                          <a:solidFill>
                            <a:schemeClr val="dk1"/>
                          </a:solidFill>
                          <a:latin typeface="Calibri"/>
                          <a:ea typeface="宋体"/>
                          <a:cs typeface=""/>
                        </a:defRPr>
                      </a:lvl8pPr>
                      <a:lvl9pPr marL="3657600" algn="l" defTabSz="914400" rtl="0" eaLnBrk="1" latinLnBrk="0" hangingPunct="1">
                        <a:defRPr sz="1800" kern="1200">
                          <a:solidFill>
                            <a:schemeClr val="dk1"/>
                          </a:solidFill>
                          <a:latin typeface="Calibri"/>
                          <a:ea typeface="宋体"/>
                          <a:cs typeface=""/>
                        </a:defRPr>
                      </a:lvl9pPr>
                    </a:lstStyle>
                    <a:p>
                      <a:r>
                        <a:rPr lang="zh-CN" altLang="en-US" sz="1400" dirty="0" smtClean="0"/>
                        <a:t>移动互联网</a:t>
                      </a:r>
                      <a:r>
                        <a:rPr lang="en-US" altLang="zh-CN" sz="1400" dirty="0" smtClean="0"/>
                        <a:t>IPv6</a:t>
                      </a:r>
                      <a:r>
                        <a:rPr lang="zh-CN" altLang="en-US" sz="1400" dirty="0" smtClean="0"/>
                        <a:t>用户规模不少于</a:t>
                      </a:r>
                      <a:r>
                        <a:rPr lang="en-US" altLang="zh-CN" sz="1400" dirty="0" smtClean="0"/>
                        <a:t>5000</a:t>
                      </a:r>
                      <a:r>
                        <a:rPr lang="zh-CN" altLang="en-US" sz="1400" dirty="0" smtClean="0"/>
                        <a:t>万户；基于</a:t>
                      </a:r>
                      <a:r>
                        <a:rPr lang="en-US" altLang="zh-CN" sz="1400" dirty="0" smtClean="0"/>
                        <a:t>IPv6</a:t>
                      </a:r>
                      <a:r>
                        <a:rPr lang="zh-CN" altLang="en-US" sz="1400" dirty="0" smtClean="0"/>
                        <a:t>的网间互联带宽达到</a:t>
                      </a:r>
                      <a:r>
                        <a:rPr lang="en-US" altLang="zh-CN" sz="1400" dirty="0" smtClean="0"/>
                        <a:t>1Tbps</a:t>
                      </a:r>
                      <a:r>
                        <a:rPr lang="zh-CN" altLang="en-US" sz="1400" dirty="0" smtClean="0"/>
                        <a:t>；基础电信企业完成城域网和接入网的</a:t>
                      </a:r>
                      <a:r>
                        <a:rPr lang="en-US" altLang="zh-CN" sz="1400" dirty="0" smtClean="0"/>
                        <a:t>IPv6</a:t>
                      </a:r>
                      <a:r>
                        <a:rPr lang="zh-CN" altLang="en-US" sz="1400" dirty="0" smtClean="0"/>
                        <a:t>升级改造；基础电信企业集采的移动终端和固定终端全面支持</a:t>
                      </a:r>
                      <a:r>
                        <a:rPr lang="en-US" altLang="zh-CN" sz="1400" dirty="0" smtClean="0"/>
                        <a:t>IPv6</a:t>
                      </a:r>
                      <a:endParaRPr lang="zh-CN" altLang="en-US" sz="1400" dirty="0"/>
                    </a:p>
                  </a:txBody>
                  <a:tcPr marL="91453" marR="9145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宋体"/>
                          <a:cs typeface=""/>
                        </a:defRPr>
                      </a:lvl1pPr>
                      <a:lvl2pPr marL="457200" algn="l" defTabSz="914400" rtl="0" eaLnBrk="1" latinLnBrk="0" hangingPunct="1">
                        <a:defRPr sz="1800" kern="1200">
                          <a:solidFill>
                            <a:schemeClr val="dk1"/>
                          </a:solidFill>
                          <a:latin typeface="Calibri"/>
                          <a:ea typeface="宋体"/>
                          <a:cs typeface=""/>
                        </a:defRPr>
                      </a:lvl2pPr>
                      <a:lvl3pPr marL="914400" algn="l" defTabSz="914400" rtl="0" eaLnBrk="1" latinLnBrk="0" hangingPunct="1">
                        <a:defRPr sz="1800" kern="1200">
                          <a:solidFill>
                            <a:schemeClr val="dk1"/>
                          </a:solidFill>
                          <a:latin typeface="Calibri"/>
                          <a:ea typeface="宋体"/>
                          <a:cs typeface=""/>
                        </a:defRPr>
                      </a:lvl3pPr>
                      <a:lvl4pPr marL="1371600" algn="l" defTabSz="914400" rtl="0" eaLnBrk="1" latinLnBrk="0" hangingPunct="1">
                        <a:defRPr sz="1800" kern="1200">
                          <a:solidFill>
                            <a:schemeClr val="dk1"/>
                          </a:solidFill>
                          <a:latin typeface="Calibri"/>
                          <a:ea typeface="宋体"/>
                          <a:cs typeface=""/>
                        </a:defRPr>
                      </a:lvl4pPr>
                      <a:lvl5pPr marL="1828800" algn="l" defTabSz="914400" rtl="0" eaLnBrk="1" latinLnBrk="0" hangingPunct="1">
                        <a:defRPr sz="1800" kern="1200">
                          <a:solidFill>
                            <a:schemeClr val="dk1"/>
                          </a:solidFill>
                          <a:latin typeface="Calibri"/>
                          <a:ea typeface="宋体"/>
                          <a:cs typeface=""/>
                        </a:defRPr>
                      </a:lvl5pPr>
                      <a:lvl6pPr marL="2286000" algn="l" defTabSz="914400" rtl="0" eaLnBrk="1" latinLnBrk="0" hangingPunct="1">
                        <a:defRPr sz="1800" kern="1200">
                          <a:solidFill>
                            <a:schemeClr val="dk1"/>
                          </a:solidFill>
                          <a:latin typeface="Calibri"/>
                          <a:ea typeface="宋体"/>
                          <a:cs typeface=""/>
                        </a:defRPr>
                      </a:lvl6pPr>
                      <a:lvl7pPr marL="2743200" algn="l" defTabSz="914400" rtl="0" eaLnBrk="1" latinLnBrk="0" hangingPunct="1">
                        <a:defRPr sz="1800" kern="1200">
                          <a:solidFill>
                            <a:schemeClr val="dk1"/>
                          </a:solidFill>
                          <a:latin typeface="Calibri"/>
                          <a:ea typeface="宋体"/>
                          <a:cs typeface=""/>
                        </a:defRPr>
                      </a:lvl7pPr>
                      <a:lvl8pPr marL="3200400" algn="l" defTabSz="914400" rtl="0" eaLnBrk="1" latinLnBrk="0" hangingPunct="1">
                        <a:defRPr sz="1800" kern="1200">
                          <a:solidFill>
                            <a:schemeClr val="dk1"/>
                          </a:solidFill>
                          <a:latin typeface="Calibri"/>
                          <a:ea typeface="宋体"/>
                          <a:cs typeface=""/>
                        </a:defRPr>
                      </a:lvl8pPr>
                      <a:lvl9pPr marL="3657600" algn="l" defTabSz="914400" rtl="0" eaLnBrk="1" latinLnBrk="0" hangingPunct="1">
                        <a:defRPr sz="1800" kern="1200">
                          <a:solidFill>
                            <a:schemeClr val="dk1"/>
                          </a:solidFill>
                          <a:latin typeface="Calibri"/>
                          <a:ea typeface="宋体"/>
                          <a:cs typeface=""/>
                        </a:defRPr>
                      </a:lvl9pPr>
                    </a:lstStyle>
                    <a:p>
                      <a:r>
                        <a:rPr lang="en-US" altLang="zh-CN" sz="1400" dirty="0" smtClean="0"/>
                        <a:t>IPv6</a:t>
                      </a:r>
                      <a:r>
                        <a:rPr lang="zh-CN" altLang="en-US" sz="1400" dirty="0" smtClean="0"/>
                        <a:t>互联带宽达到</a:t>
                      </a:r>
                      <a:r>
                        <a:rPr lang="en-US" altLang="zh-CN" sz="1400" dirty="0" smtClean="0"/>
                        <a:t>5Tbps</a:t>
                      </a:r>
                      <a:r>
                        <a:rPr lang="zh-CN" altLang="en-US" sz="1400" dirty="0" smtClean="0"/>
                        <a:t>；基本实现广播电视内容、平台、网络、终端全流程</a:t>
                      </a:r>
                      <a:r>
                        <a:rPr lang="en-US" altLang="zh-CN" sz="1400" dirty="0" smtClean="0"/>
                        <a:t>IPv6</a:t>
                      </a:r>
                      <a:r>
                        <a:rPr lang="zh-CN" altLang="en-US" sz="1400" dirty="0" smtClean="0"/>
                        <a:t>部署；全面部署支持</a:t>
                      </a:r>
                      <a:r>
                        <a:rPr lang="en-US" altLang="zh-CN" sz="1400" dirty="0" smtClean="0"/>
                        <a:t>IPv6</a:t>
                      </a:r>
                      <a:r>
                        <a:rPr lang="zh-CN" altLang="en-US" sz="1400" dirty="0" smtClean="0"/>
                        <a:t>的终端</a:t>
                      </a:r>
                      <a:endParaRPr lang="zh-CN" altLang="en-US" sz="1400" dirty="0"/>
                    </a:p>
                  </a:txBody>
                  <a:tcPr marL="91453" marR="9145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r>
              <a:tr h="370840">
                <a:tc>
                  <a:txBody>
                    <a:bodyPr/>
                    <a:lstStyle>
                      <a:lvl1pPr marL="0" algn="l" defTabSz="914400" rtl="0" eaLnBrk="1" latinLnBrk="0" hangingPunct="1">
                        <a:defRPr sz="1800" kern="1200">
                          <a:solidFill>
                            <a:schemeClr val="dk1"/>
                          </a:solidFill>
                          <a:latin typeface="Calibri"/>
                          <a:ea typeface="宋体"/>
                          <a:cs typeface=""/>
                        </a:defRPr>
                      </a:lvl1pPr>
                      <a:lvl2pPr marL="457200" algn="l" defTabSz="914400" rtl="0" eaLnBrk="1" latinLnBrk="0" hangingPunct="1">
                        <a:defRPr sz="1800" kern="1200">
                          <a:solidFill>
                            <a:schemeClr val="dk1"/>
                          </a:solidFill>
                          <a:latin typeface="Calibri"/>
                          <a:ea typeface="宋体"/>
                          <a:cs typeface=""/>
                        </a:defRPr>
                      </a:lvl2pPr>
                      <a:lvl3pPr marL="914400" algn="l" defTabSz="914400" rtl="0" eaLnBrk="1" latinLnBrk="0" hangingPunct="1">
                        <a:defRPr sz="1800" kern="1200">
                          <a:solidFill>
                            <a:schemeClr val="dk1"/>
                          </a:solidFill>
                          <a:latin typeface="Calibri"/>
                          <a:ea typeface="宋体"/>
                          <a:cs typeface=""/>
                        </a:defRPr>
                      </a:lvl3pPr>
                      <a:lvl4pPr marL="1371600" algn="l" defTabSz="914400" rtl="0" eaLnBrk="1" latinLnBrk="0" hangingPunct="1">
                        <a:defRPr sz="1800" kern="1200">
                          <a:solidFill>
                            <a:schemeClr val="dk1"/>
                          </a:solidFill>
                          <a:latin typeface="Calibri"/>
                          <a:ea typeface="宋体"/>
                          <a:cs typeface=""/>
                        </a:defRPr>
                      </a:lvl4pPr>
                      <a:lvl5pPr marL="1828800" algn="l" defTabSz="914400" rtl="0" eaLnBrk="1" latinLnBrk="0" hangingPunct="1">
                        <a:defRPr sz="1800" kern="1200">
                          <a:solidFill>
                            <a:schemeClr val="dk1"/>
                          </a:solidFill>
                          <a:latin typeface="Calibri"/>
                          <a:ea typeface="宋体"/>
                          <a:cs typeface=""/>
                        </a:defRPr>
                      </a:lvl5pPr>
                      <a:lvl6pPr marL="2286000" algn="l" defTabSz="914400" rtl="0" eaLnBrk="1" latinLnBrk="0" hangingPunct="1">
                        <a:defRPr sz="1800" kern="1200">
                          <a:solidFill>
                            <a:schemeClr val="dk1"/>
                          </a:solidFill>
                          <a:latin typeface="Calibri"/>
                          <a:ea typeface="宋体"/>
                          <a:cs typeface=""/>
                        </a:defRPr>
                      </a:lvl6pPr>
                      <a:lvl7pPr marL="2743200" algn="l" defTabSz="914400" rtl="0" eaLnBrk="1" latinLnBrk="0" hangingPunct="1">
                        <a:defRPr sz="1800" kern="1200">
                          <a:solidFill>
                            <a:schemeClr val="dk1"/>
                          </a:solidFill>
                          <a:latin typeface="Calibri"/>
                          <a:ea typeface="宋体"/>
                          <a:cs typeface=""/>
                        </a:defRPr>
                      </a:lvl7pPr>
                      <a:lvl8pPr marL="3200400" algn="l" defTabSz="914400" rtl="0" eaLnBrk="1" latinLnBrk="0" hangingPunct="1">
                        <a:defRPr sz="1800" kern="1200">
                          <a:solidFill>
                            <a:schemeClr val="dk1"/>
                          </a:solidFill>
                          <a:latin typeface="Calibri"/>
                          <a:ea typeface="宋体"/>
                          <a:cs typeface=""/>
                        </a:defRPr>
                      </a:lvl8pPr>
                      <a:lvl9pPr marL="3657600" algn="l" defTabSz="914400" rtl="0" eaLnBrk="1" latinLnBrk="0" hangingPunct="1">
                        <a:defRPr sz="1800" kern="1200">
                          <a:solidFill>
                            <a:schemeClr val="dk1"/>
                          </a:solidFill>
                          <a:latin typeface="Calibri"/>
                          <a:ea typeface="宋体"/>
                          <a:cs typeface=""/>
                        </a:defRPr>
                      </a:lvl9pPr>
                    </a:lstStyle>
                    <a:p>
                      <a:r>
                        <a:rPr lang="zh-CN" altLang="en-US" sz="1800" b="0" i="0" kern="1200" dirty="0" smtClean="0">
                          <a:solidFill>
                            <a:schemeClr val="dk1"/>
                          </a:solidFill>
                          <a:effectLst/>
                          <a:latin typeface="+mn-lt"/>
                          <a:ea typeface="+mn-ea"/>
                          <a:cs typeface="+mn-cs"/>
                        </a:rPr>
                        <a:t>应用基础设施</a:t>
                      </a:r>
                      <a:endParaRPr lang="zh-CN" altLang="en-US" dirty="0"/>
                    </a:p>
                  </a:txBody>
                  <a:tcPr marL="91453" marR="9145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宋体"/>
                          <a:cs typeface=""/>
                        </a:defRPr>
                      </a:lvl1pPr>
                      <a:lvl2pPr marL="457200" algn="l" defTabSz="914400" rtl="0" eaLnBrk="1" latinLnBrk="0" hangingPunct="1">
                        <a:defRPr sz="1800" kern="1200">
                          <a:solidFill>
                            <a:schemeClr val="dk1"/>
                          </a:solidFill>
                          <a:latin typeface="Calibri"/>
                          <a:ea typeface="宋体"/>
                          <a:cs typeface=""/>
                        </a:defRPr>
                      </a:lvl2pPr>
                      <a:lvl3pPr marL="914400" algn="l" defTabSz="914400" rtl="0" eaLnBrk="1" latinLnBrk="0" hangingPunct="1">
                        <a:defRPr sz="1800" kern="1200">
                          <a:solidFill>
                            <a:schemeClr val="dk1"/>
                          </a:solidFill>
                          <a:latin typeface="Calibri"/>
                          <a:ea typeface="宋体"/>
                          <a:cs typeface=""/>
                        </a:defRPr>
                      </a:lvl3pPr>
                      <a:lvl4pPr marL="1371600" algn="l" defTabSz="914400" rtl="0" eaLnBrk="1" latinLnBrk="0" hangingPunct="1">
                        <a:defRPr sz="1800" kern="1200">
                          <a:solidFill>
                            <a:schemeClr val="dk1"/>
                          </a:solidFill>
                          <a:latin typeface="Calibri"/>
                          <a:ea typeface="宋体"/>
                          <a:cs typeface=""/>
                        </a:defRPr>
                      </a:lvl4pPr>
                      <a:lvl5pPr marL="1828800" algn="l" defTabSz="914400" rtl="0" eaLnBrk="1" latinLnBrk="0" hangingPunct="1">
                        <a:defRPr sz="1800" kern="1200">
                          <a:solidFill>
                            <a:schemeClr val="dk1"/>
                          </a:solidFill>
                          <a:latin typeface="Calibri"/>
                          <a:ea typeface="宋体"/>
                          <a:cs typeface=""/>
                        </a:defRPr>
                      </a:lvl5pPr>
                      <a:lvl6pPr marL="2286000" algn="l" defTabSz="914400" rtl="0" eaLnBrk="1" latinLnBrk="0" hangingPunct="1">
                        <a:defRPr sz="1800" kern="1200">
                          <a:solidFill>
                            <a:schemeClr val="dk1"/>
                          </a:solidFill>
                          <a:latin typeface="Calibri"/>
                          <a:ea typeface="宋体"/>
                          <a:cs typeface=""/>
                        </a:defRPr>
                      </a:lvl6pPr>
                      <a:lvl7pPr marL="2743200" algn="l" defTabSz="914400" rtl="0" eaLnBrk="1" latinLnBrk="0" hangingPunct="1">
                        <a:defRPr sz="1800" kern="1200">
                          <a:solidFill>
                            <a:schemeClr val="dk1"/>
                          </a:solidFill>
                          <a:latin typeface="Calibri"/>
                          <a:ea typeface="宋体"/>
                          <a:cs typeface=""/>
                        </a:defRPr>
                      </a:lvl7pPr>
                      <a:lvl8pPr marL="3200400" algn="l" defTabSz="914400" rtl="0" eaLnBrk="1" latinLnBrk="0" hangingPunct="1">
                        <a:defRPr sz="1800" kern="1200">
                          <a:solidFill>
                            <a:schemeClr val="dk1"/>
                          </a:solidFill>
                          <a:latin typeface="Calibri"/>
                          <a:ea typeface="宋体"/>
                          <a:cs typeface=""/>
                        </a:defRPr>
                      </a:lvl8pPr>
                      <a:lvl9pPr marL="3657600" algn="l" defTabSz="914400" rtl="0" eaLnBrk="1" latinLnBrk="0" hangingPunct="1">
                        <a:defRPr sz="1800" kern="1200">
                          <a:solidFill>
                            <a:schemeClr val="dk1"/>
                          </a:solidFill>
                          <a:latin typeface="Calibri"/>
                          <a:ea typeface="宋体"/>
                          <a:cs typeface=""/>
                        </a:defRPr>
                      </a:lvl9pPr>
                    </a:lstStyle>
                    <a:p>
                      <a:r>
                        <a:rPr lang="zh-CN" altLang="en-US" sz="1400" dirty="0" smtClean="0"/>
                        <a:t>排名前</a:t>
                      </a:r>
                      <a:r>
                        <a:rPr lang="en-US" altLang="zh-CN" sz="1400" dirty="0" smtClean="0"/>
                        <a:t>5</a:t>
                      </a:r>
                      <a:r>
                        <a:rPr lang="zh-CN" altLang="en-US" sz="1400" dirty="0" smtClean="0"/>
                        <a:t>位的内容分发网络和排名前</a:t>
                      </a:r>
                      <a:r>
                        <a:rPr lang="en-US" altLang="zh-CN" sz="1400" dirty="0" smtClean="0"/>
                        <a:t>10</a:t>
                      </a:r>
                      <a:r>
                        <a:rPr lang="zh-CN" altLang="en-US" sz="1400" dirty="0" smtClean="0"/>
                        <a:t>位的云服务平台的</a:t>
                      </a:r>
                      <a:r>
                        <a:rPr lang="en-US" altLang="zh-CN" sz="1400" dirty="0" smtClean="0"/>
                        <a:t>50%</a:t>
                      </a:r>
                      <a:r>
                        <a:rPr lang="zh-CN" altLang="en-US" sz="1400" dirty="0" smtClean="0"/>
                        <a:t>云产品完成升级改造；推动域名系统全面支持</a:t>
                      </a:r>
                      <a:r>
                        <a:rPr lang="en-US" altLang="zh-CN" sz="1400" dirty="0" smtClean="0"/>
                        <a:t>IPv6</a:t>
                      </a:r>
                      <a:r>
                        <a:rPr lang="zh-CN" altLang="en-US" sz="1400" dirty="0" smtClean="0"/>
                        <a:t>访问与解析</a:t>
                      </a:r>
                      <a:endParaRPr lang="zh-CN" altLang="en-US" sz="1400" dirty="0"/>
                    </a:p>
                  </a:txBody>
                  <a:tcPr marL="91453" marR="9145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宋体"/>
                          <a:cs typeface=""/>
                        </a:defRPr>
                      </a:lvl1pPr>
                      <a:lvl2pPr marL="457200" algn="l" defTabSz="914400" rtl="0" eaLnBrk="1" latinLnBrk="0" hangingPunct="1">
                        <a:defRPr sz="1800" kern="1200">
                          <a:solidFill>
                            <a:schemeClr val="dk1"/>
                          </a:solidFill>
                          <a:latin typeface="Calibri"/>
                          <a:ea typeface="宋体"/>
                          <a:cs typeface=""/>
                        </a:defRPr>
                      </a:lvl2pPr>
                      <a:lvl3pPr marL="914400" algn="l" defTabSz="914400" rtl="0" eaLnBrk="1" latinLnBrk="0" hangingPunct="1">
                        <a:defRPr sz="1800" kern="1200">
                          <a:solidFill>
                            <a:schemeClr val="dk1"/>
                          </a:solidFill>
                          <a:latin typeface="Calibri"/>
                          <a:ea typeface="宋体"/>
                          <a:cs typeface=""/>
                        </a:defRPr>
                      </a:lvl3pPr>
                      <a:lvl4pPr marL="1371600" algn="l" defTabSz="914400" rtl="0" eaLnBrk="1" latinLnBrk="0" hangingPunct="1">
                        <a:defRPr sz="1800" kern="1200">
                          <a:solidFill>
                            <a:schemeClr val="dk1"/>
                          </a:solidFill>
                          <a:latin typeface="Calibri"/>
                          <a:ea typeface="宋体"/>
                          <a:cs typeface=""/>
                        </a:defRPr>
                      </a:lvl4pPr>
                      <a:lvl5pPr marL="1828800" algn="l" defTabSz="914400" rtl="0" eaLnBrk="1" latinLnBrk="0" hangingPunct="1">
                        <a:defRPr sz="1800" kern="1200">
                          <a:solidFill>
                            <a:schemeClr val="dk1"/>
                          </a:solidFill>
                          <a:latin typeface="Calibri"/>
                          <a:ea typeface="宋体"/>
                          <a:cs typeface=""/>
                        </a:defRPr>
                      </a:lvl5pPr>
                      <a:lvl6pPr marL="2286000" algn="l" defTabSz="914400" rtl="0" eaLnBrk="1" latinLnBrk="0" hangingPunct="1">
                        <a:defRPr sz="1800" kern="1200">
                          <a:solidFill>
                            <a:schemeClr val="dk1"/>
                          </a:solidFill>
                          <a:latin typeface="Calibri"/>
                          <a:ea typeface="宋体"/>
                          <a:cs typeface=""/>
                        </a:defRPr>
                      </a:lvl6pPr>
                      <a:lvl7pPr marL="2743200" algn="l" defTabSz="914400" rtl="0" eaLnBrk="1" latinLnBrk="0" hangingPunct="1">
                        <a:defRPr sz="1800" kern="1200">
                          <a:solidFill>
                            <a:schemeClr val="dk1"/>
                          </a:solidFill>
                          <a:latin typeface="Calibri"/>
                          <a:ea typeface="宋体"/>
                          <a:cs typeface=""/>
                        </a:defRPr>
                      </a:lvl7pPr>
                      <a:lvl8pPr marL="3200400" algn="l" defTabSz="914400" rtl="0" eaLnBrk="1" latinLnBrk="0" hangingPunct="1">
                        <a:defRPr sz="1800" kern="1200">
                          <a:solidFill>
                            <a:schemeClr val="dk1"/>
                          </a:solidFill>
                          <a:latin typeface="Calibri"/>
                          <a:ea typeface="宋体"/>
                          <a:cs typeface=""/>
                        </a:defRPr>
                      </a:lvl8pPr>
                      <a:lvl9pPr marL="3657600" algn="l" defTabSz="914400" rtl="0" eaLnBrk="1" latinLnBrk="0" hangingPunct="1">
                        <a:defRPr sz="1800" kern="1200">
                          <a:solidFill>
                            <a:schemeClr val="dk1"/>
                          </a:solidFill>
                          <a:latin typeface="Calibri"/>
                          <a:ea typeface="宋体"/>
                          <a:cs typeface=""/>
                        </a:defRPr>
                      </a:lvl9pPr>
                    </a:lstStyle>
                    <a:p>
                      <a:r>
                        <a:rPr lang="zh-CN" altLang="en-US" sz="1400" dirty="0" smtClean="0"/>
                        <a:t>排名前</a:t>
                      </a:r>
                      <a:r>
                        <a:rPr lang="en-US" altLang="zh-CN" sz="1400" dirty="0" smtClean="0"/>
                        <a:t>10</a:t>
                      </a:r>
                      <a:r>
                        <a:rPr lang="zh-CN" altLang="en-US" sz="1400" dirty="0" smtClean="0"/>
                        <a:t>位的内容分发网络和排名前</a:t>
                      </a:r>
                      <a:r>
                        <a:rPr lang="en-US" altLang="zh-CN" sz="1400" dirty="0" smtClean="0"/>
                        <a:t>10</a:t>
                      </a:r>
                      <a:r>
                        <a:rPr lang="zh-CN" altLang="en-US" sz="1400" dirty="0" smtClean="0"/>
                        <a:t>位的云服务平台全部云产品改造</a:t>
                      </a:r>
                      <a:endParaRPr lang="zh-CN" altLang="en-US" sz="1400" dirty="0"/>
                    </a:p>
                  </a:txBody>
                  <a:tcPr marL="91453" marR="9145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r>
              <a:tr h="370840">
                <a:tc>
                  <a:txBody>
                    <a:bodyPr/>
                    <a:lstStyle>
                      <a:lvl1pPr marL="0" algn="l" defTabSz="914400" rtl="0" eaLnBrk="1" latinLnBrk="0" hangingPunct="1">
                        <a:defRPr sz="1800" kern="1200">
                          <a:solidFill>
                            <a:schemeClr val="dk1"/>
                          </a:solidFill>
                          <a:latin typeface="Calibri"/>
                          <a:ea typeface="宋体"/>
                          <a:cs typeface=""/>
                        </a:defRPr>
                      </a:lvl1pPr>
                      <a:lvl2pPr marL="457200" algn="l" defTabSz="914400" rtl="0" eaLnBrk="1" latinLnBrk="0" hangingPunct="1">
                        <a:defRPr sz="1800" kern="1200">
                          <a:solidFill>
                            <a:schemeClr val="dk1"/>
                          </a:solidFill>
                          <a:latin typeface="Calibri"/>
                          <a:ea typeface="宋体"/>
                          <a:cs typeface=""/>
                        </a:defRPr>
                      </a:lvl2pPr>
                      <a:lvl3pPr marL="914400" algn="l" defTabSz="914400" rtl="0" eaLnBrk="1" latinLnBrk="0" hangingPunct="1">
                        <a:defRPr sz="1800" kern="1200">
                          <a:solidFill>
                            <a:schemeClr val="dk1"/>
                          </a:solidFill>
                          <a:latin typeface="Calibri"/>
                          <a:ea typeface="宋体"/>
                          <a:cs typeface=""/>
                        </a:defRPr>
                      </a:lvl3pPr>
                      <a:lvl4pPr marL="1371600" algn="l" defTabSz="914400" rtl="0" eaLnBrk="1" latinLnBrk="0" hangingPunct="1">
                        <a:defRPr sz="1800" kern="1200">
                          <a:solidFill>
                            <a:schemeClr val="dk1"/>
                          </a:solidFill>
                          <a:latin typeface="Calibri"/>
                          <a:ea typeface="宋体"/>
                          <a:cs typeface=""/>
                        </a:defRPr>
                      </a:lvl4pPr>
                      <a:lvl5pPr marL="1828800" algn="l" defTabSz="914400" rtl="0" eaLnBrk="1" latinLnBrk="0" hangingPunct="1">
                        <a:defRPr sz="1800" kern="1200">
                          <a:solidFill>
                            <a:schemeClr val="dk1"/>
                          </a:solidFill>
                          <a:latin typeface="Calibri"/>
                          <a:ea typeface="宋体"/>
                          <a:cs typeface=""/>
                        </a:defRPr>
                      </a:lvl5pPr>
                      <a:lvl6pPr marL="2286000" algn="l" defTabSz="914400" rtl="0" eaLnBrk="1" latinLnBrk="0" hangingPunct="1">
                        <a:defRPr sz="1800" kern="1200">
                          <a:solidFill>
                            <a:schemeClr val="dk1"/>
                          </a:solidFill>
                          <a:latin typeface="Calibri"/>
                          <a:ea typeface="宋体"/>
                          <a:cs typeface=""/>
                        </a:defRPr>
                      </a:lvl6pPr>
                      <a:lvl7pPr marL="2743200" algn="l" defTabSz="914400" rtl="0" eaLnBrk="1" latinLnBrk="0" hangingPunct="1">
                        <a:defRPr sz="1800" kern="1200">
                          <a:solidFill>
                            <a:schemeClr val="dk1"/>
                          </a:solidFill>
                          <a:latin typeface="Calibri"/>
                          <a:ea typeface="宋体"/>
                          <a:cs typeface=""/>
                        </a:defRPr>
                      </a:lvl7pPr>
                      <a:lvl8pPr marL="3200400" algn="l" defTabSz="914400" rtl="0" eaLnBrk="1" latinLnBrk="0" hangingPunct="1">
                        <a:defRPr sz="1800" kern="1200">
                          <a:solidFill>
                            <a:schemeClr val="dk1"/>
                          </a:solidFill>
                          <a:latin typeface="Calibri"/>
                          <a:ea typeface="宋体"/>
                          <a:cs typeface=""/>
                        </a:defRPr>
                      </a:lvl8pPr>
                      <a:lvl9pPr marL="3657600" algn="l" defTabSz="914400" rtl="0" eaLnBrk="1" latinLnBrk="0" hangingPunct="1">
                        <a:defRPr sz="1800" kern="1200">
                          <a:solidFill>
                            <a:schemeClr val="dk1"/>
                          </a:solidFill>
                          <a:latin typeface="Calibri"/>
                          <a:ea typeface="宋体"/>
                          <a:cs typeface=""/>
                        </a:defRPr>
                      </a:lvl9pPr>
                    </a:lstStyle>
                    <a:p>
                      <a:r>
                        <a:rPr lang="zh-CN" altLang="en-US" sz="1800" b="0" i="0" kern="1200" dirty="0" smtClean="0">
                          <a:solidFill>
                            <a:schemeClr val="dk1"/>
                          </a:solidFill>
                          <a:effectLst/>
                          <a:latin typeface="+mn-lt"/>
                          <a:ea typeface="+mn-ea"/>
                          <a:cs typeface="+mn-cs"/>
                        </a:rPr>
                        <a:t>网络安全</a:t>
                      </a:r>
                      <a:endParaRPr lang="zh-CN" altLang="en-US" dirty="0"/>
                    </a:p>
                  </a:txBody>
                  <a:tcPr marL="91453" marR="9145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宋体"/>
                          <a:cs typeface=""/>
                        </a:defRPr>
                      </a:lvl1pPr>
                      <a:lvl2pPr marL="457200" algn="l" defTabSz="914400" rtl="0" eaLnBrk="1" latinLnBrk="0" hangingPunct="1">
                        <a:defRPr sz="1800" kern="1200">
                          <a:solidFill>
                            <a:schemeClr val="dk1"/>
                          </a:solidFill>
                          <a:latin typeface="Calibri"/>
                          <a:ea typeface="宋体"/>
                          <a:cs typeface=""/>
                        </a:defRPr>
                      </a:lvl2pPr>
                      <a:lvl3pPr marL="914400" algn="l" defTabSz="914400" rtl="0" eaLnBrk="1" latinLnBrk="0" hangingPunct="1">
                        <a:defRPr sz="1800" kern="1200">
                          <a:solidFill>
                            <a:schemeClr val="dk1"/>
                          </a:solidFill>
                          <a:latin typeface="Calibri"/>
                          <a:ea typeface="宋体"/>
                          <a:cs typeface=""/>
                        </a:defRPr>
                      </a:lvl3pPr>
                      <a:lvl4pPr marL="1371600" algn="l" defTabSz="914400" rtl="0" eaLnBrk="1" latinLnBrk="0" hangingPunct="1">
                        <a:defRPr sz="1800" kern="1200">
                          <a:solidFill>
                            <a:schemeClr val="dk1"/>
                          </a:solidFill>
                          <a:latin typeface="Calibri"/>
                          <a:ea typeface="宋体"/>
                          <a:cs typeface=""/>
                        </a:defRPr>
                      </a:lvl4pPr>
                      <a:lvl5pPr marL="1828800" algn="l" defTabSz="914400" rtl="0" eaLnBrk="1" latinLnBrk="0" hangingPunct="1">
                        <a:defRPr sz="1800" kern="1200">
                          <a:solidFill>
                            <a:schemeClr val="dk1"/>
                          </a:solidFill>
                          <a:latin typeface="Calibri"/>
                          <a:ea typeface="宋体"/>
                          <a:cs typeface=""/>
                        </a:defRPr>
                      </a:lvl5pPr>
                      <a:lvl6pPr marL="2286000" algn="l" defTabSz="914400" rtl="0" eaLnBrk="1" latinLnBrk="0" hangingPunct="1">
                        <a:defRPr sz="1800" kern="1200">
                          <a:solidFill>
                            <a:schemeClr val="dk1"/>
                          </a:solidFill>
                          <a:latin typeface="Calibri"/>
                          <a:ea typeface="宋体"/>
                          <a:cs typeface=""/>
                        </a:defRPr>
                      </a:lvl6pPr>
                      <a:lvl7pPr marL="2743200" algn="l" defTabSz="914400" rtl="0" eaLnBrk="1" latinLnBrk="0" hangingPunct="1">
                        <a:defRPr sz="1800" kern="1200">
                          <a:solidFill>
                            <a:schemeClr val="dk1"/>
                          </a:solidFill>
                          <a:latin typeface="Calibri"/>
                          <a:ea typeface="宋体"/>
                          <a:cs typeface=""/>
                        </a:defRPr>
                      </a:lvl7pPr>
                      <a:lvl8pPr marL="3200400" algn="l" defTabSz="914400" rtl="0" eaLnBrk="1" latinLnBrk="0" hangingPunct="1">
                        <a:defRPr sz="1800" kern="1200">
                          <a:solidFill>
                            <a:schemeClr val="dk1"/>
                          </a:solidFill>
                          <a:latin typeface="Calibri"/>
                          <a:ea typeface="宋体"/>
                          <a:cs typeface=""/>
                        </a:defRPr>
                      </a:lvl8pPr>
                      <a:lvl9pPr marL="3657600" algn="l" defTabSz="914400" rtl="0" eaLnBrk="1" latinLnBrk="0" hangingPunct="1">
                        <a:defRPr sz="1800" kern="1200">
                          <a:solidFill>
                            <a:schemeClr val="dk1"/>
                          </a:solidFill>
                          <a:latin typeface="Calibri"/>
                          <a:ea typeface="宋体"/>
                          <a:cs typeface=""/>
                        </a:defRPr>
                      </a:lvl9pPr>
                    </a:lstStyle>
                    <a:p>
                      <a:r>
                        <a:rPr lang="zh-CN" altLang="en-US" sz="1400" dirty="0" smtClean="0"/>
                        <a:t>升级改造现有网络安全保障系统，提升对</a:t>
                      </a:r>
                      <a:r>
                        <a:rPr lang="en-US" altLang="zh-CN" sz="1400" dirty="0" smtClean="0"/>
                        <a:t>IPv6</a:t>
                      </a:r>
                      <a:r>
                        <a:rPr lang="zh-CN" altLang="en-US" sz="1400" dirty="0" smtClean="0"/>
                        <a:t>地址和网络环境的支持能力</a:t>
                      </a:r>
                      <a:endParaRPr lang="zh-CN" altLang="en-US" sz="1400" dirty="0"/>
                    </a:p>
                  </a:txBody>
                  <a:tcPr marL="91453" marR="9145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宋体"/>
                          <a:cs typeface=""/>
                        </a:defRPr>
                      </a:lvl1pPr>
                      <a:lvl2pPr marL="457200" algn="l" defTabSz="914400" rtl="0" eaLnBrk="1" latinLnBrk="0" hangingPunct="1">
                        <a:defRPr sz="1800" kern="1200">
                          <a:solidFill>
                            <a:schemeClr val="dk1"/>
                          </a:solidFill>
                          <a:latin typeface="Calibri"/>
                          <a:ea typeface="宋体"/>
                          <a:cs typeface=""/>
                        </a:defRPr>
                      </a:lvl2pPr>
                      <a:lvl3pPr marL="914400" algn="l" defTabSz="914400" rtl="0" eaLnBrk="1" latinLnBrk="0" hangingPunct="1">
                        <a:defRPr sz="1800" kern="1200">
                          <a:solidFill>
                            <a:schemeClr val="dk1"/>
                          </a:solidFill>
                          <a:latin typeface="Calibri"/>
                          <a:ea typeface="宋体"/>
                          <a:cs typeface=""/>
                        </a:defRPr>
                      </a:lvl3pPr>
                      <a:lvl4pPr marL="1371600" algn="l" defTabSz="914400" rtl="0" eaLnBrk="1" latinLnBrk="0" hangingPunct="1">
                        <a:defRPr sz="1800" kern="1200">
                          <a:solidFill>
                            <a:schemeClr val="dk1"/>
                          </a:solidFill>
                          <a:latin typeface="Calibri"/>
                          <a:ea typeface="宋体"/>
                          <a:cs typeface=""/>
                        </a:defRPr>
                      </a:lvl4pPr>
                      <a:lvl5pPr marL="1828800" algn="l" defTabSz="914400" rtl="0" eaLnBrk="1" latinLnBrk="0" hangingPunct="1">
                        <a:defRPr sz="1800" kern="1200">
                          <a:solidFill>
                            <a:schemeClr val="dk1"/>
                          </a:solidFill>
                          <a:latin typeface="Calibri"/>
                          <a:ea typeface="宋体"/>
                          <a:cs typeface=""/>
                        </a:defRPr>
                      </a:lvl5pPr>
                      <a:lvl6pPr marL="2286000" algn="l" defTabSz="914400" rtl="0" eaLnBrk="1" latinLnBrk="0" hangingPunct="1">
                        <a:defRPr sz="1800" kern="1200">
                          <a:solidFill>
                            <a:schemeClr val="dk1"/>
                          </a:solidFill>
                          <a:latin typeface="Calibri"/>
                          <a:ea typeface="宋体"/>
                          <a:cs typeface=""/>
                        </a:defRPr>
                      </a:lvl6pPr>
                      <a:lvl7pPr marL="2743200" algn="l" defTabSz="914400" rtl="0" eaLnBrk="1" latinLnBrk="0" hangingPunct="1">
                        <a:defRPr sz="1800" kern="1200">
                          <a:solidFill>
                            <a:schemeClr val="dk1"/>
                          </a:solidFill>
                          <a:latin typeface="Calibri"/>
                          <a:ea typeface="宋体"/>
                          <a:cs typeface=""/>
                        </a:defRPr>
                      </a:lvl7pPr>
                      <a:lvl8pPr marL="3200400" algn="l" defTabSz="914400" rtl="0" eaLnBrk="1" latinLnBrk="0" hangingPunct="1">
                        <a:defRPr sz="1800" kern="1200">
                          <a:solidFill>
                            <a:schemeClr val="dk1"/>
                          </a:solidFill>
                          <a:latin typeface="Calibri"/>
                          <a:ea typeface="宋体"/>
                          <a:cs typeface=""/>
                        </a:defRPr>
                      </a:lvl8pPr>
                      <a:lvl9pPr marL="3657600" algn="l" defTabSz="914400" rtl="0" eaLnBrk="1" latinLnBrk="0" hangingPunct="1">
                        <a:defRPr sz="1800" kern="1200">
                          <a:solidFill>
                            <a:schemeClr val="dk1"/>
                          </a:solidFill>
                          <a:latin typeface="Calibri"/>
                          <a:ea typeface="宋体"/>
                          <a:cs typeface=""/>
                        </a:defRPr>
                      </a:lvl9pPr>
                    </a:lstStyle>
                    <a:p>
                      <a:r>
                        <a:rPr lang="zh-CN" altLang="en-US" sz="1400" dirty="0" smtClean="0"/>
                        <a:t>持续升级改造相关网络安全保障系统</a:t>
                      </a:r>
                      <a:endParaRPr lang="zh-CN" altLang="en-US" sz="1400" dirty="0"/>
                    </a:p>
                  </a:txBody>
                  <a:tcPr marL="91453" marR="9145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r>
              <a:tr h="370840">
                <a:tc>
                  <a:txBody>
                    <a:bodyPr/>
                    <a:lstStyle>
                      <a:lvl1pPr marL="0" algn="l" defTabSz="914400" rtl="0" eaLnBrk="1" latinLnBrk="0" hangingPunct="1">
                        <a:defRPr sz="1800" kern="1200">
                          <a:solidFill>
                            <a:schemeClr val="dk1"/>
                          </a:solidFill>
                          <a:latin typeface="Calibri"/>
                          <a:ea typeface="宋体"/>
                          <a:cs typeface=""/>
                        </a:defRPr>
                      </a:lvl1pPr>
                      <a:lvl2pPr marL="457200" algn="l" defTabSz="914400" rtl="0" eaLnBrk="1" latinLnBrk="0" hangingPunct="1">
                        <a:defRPr sz="1800" kern="1200">
                          <a:solidFill>
                            <a:schemeClr val="dk1"/>
                          </a:solidFill>
                          <a:latin typeface="Calibri"/>
                          <a:ea typeface="宋体"/>
                          <a:cs typeface=""/>
                        </a:defRPr>
                      </a:lvl2pPr>
                      <a:lvl3pPr marL="914400" algn="l" defTabSz="914400" rtl="0" eaLnBrk="1" latinLnBrk="0" hangingPunct="1">
                        <a:defRPr sz="1800" kern="1200">
                          <a:solidFill>
                            <a:schemeClr val="dk1"/>
                          </a:solidFill>
                          <a:latin typeface="Calibri"/>
                          <a:ea typeface="宋体"/>
                          <a:cs typeface=""/>
                        </a:defRPr>
                      </a:lvl3pPr>
                      <a:lvl4pPr marL="1371600" algn="l" defTabSz="914400" rtl="0" eaLnBrk="1" latinLnBrk="0" hangingPunct="1">
                        <a:defRPr sz="1800" kern="1200">
                          <a:solidFill>
                            <a:schemeClr val="dk1"/>
                          </a:solidFill>
                          <a:latin typeface="Calibri"/>
                          <a:ea typeface="宋体"/>
                          <a:cs typeface=""/>
                        </a:defRPr>
                      </a:lvl4pPr>
                      <a:lvl5pPr marL="1828800" algn="l" defTabSz="914400" rtl="0" eaLnBrk="1" latinLnBrk="0" hangingPunct="1">
                        <a:defRPr sz="1800" kern="1200">
                          <a:solidFill>
                            <a:schemeClr val="dk1"/>
                          </a:solidFill>
                          <a:latin typeface="Calibri"/>
                          <a:ea typeface="宋体"/>
                          <a:cs typeface=""/>
                        </a:defRPr>
                      </a:lvl5pPr>
                      <a:lvl6pPr marL="2286000" algn="l" defTabSz="914400" rtl="0" eaLnBrk="1" latinLnBrk="0" hangingPunct="1">
                        <a:defRPr sz="1800" kern="1200">
                          <a:solidFill>
                            <a:schemeClr val="dk1"/>
                          </a:solidFill>
                          <a:latin typeface="Calibri"/>
                          <a:ea typeface="宋体"/>
                          <a:cs typeface=""/>
                        </a:defRPr>
                      </a:lvl6pPr>
                      <a:lvl7pPr marL="2743200" algn="l" defTabSz="914400" rtl="0" eaLnBrk="1" latinLnBrk="0" hangingPunct="1">
                        <a:defRPr sz="1800" kern="1200">
                          <a:solidFill>
                            <a:schemeClr val="dk1"/>
                          </a:solidFill>
                          <a:latin typeface="Calibri"/>
                          <a:ea typeface="宋体"/>
                          <a:cs typeface=""/>
                        </a:defRPr>
                      </a:lvl7pPr>
                      <a:lvl8pPr marL="3200400" algn="l" defTabSz="914400" rtl="0" eaLnBrk="1" latinLnBrk="0" hangingPunct="1">
                        <a:defRPr sz="1800" kern="1200">
                          <a:solidFill>
                            <a:schemeClr val="dk1"/>
                          </a:solidFill>
                          <a:latin typeface="Calibri"/>
                          <a:ea typeface="宋体"/>
                          <a:cs typeface=""/>
                        </a:defRPr>
                      </a:lvl8pPr>
                      <a:lvl9pPr marL="3657600" algn="l" defTabSz="914400" rtl="0" eaLnBrk="1" latinLnBrk="0" hangingPunct="1">
                        <a:defRPr sz="1800" kern="1200">
                          <a:solidFill>
                            <a:schemeClr val="dk1"/>
                          </a:solidFill>
                          <a:latin typeface="Calibri"/>
                          <a:ea typeface="宋体"/>
                          <a:cs typeface=""/>
                        </a:defRPr>
                      </a:lvl9pPr>
                    </a:lstStyle>
                    <a:p>
                      <a:r>
                        <a:rPr lang="zh-CN" altLang="en-US" dirty="0" smtClean="0"/>
                        <a:t>关键前沿技术</a:t>
                      </a:r>
                      <a:endParaRPr lang="zh-CN" altLang="en-US" dirty="0"/>
                    </a:p>
                  </a:txBody>
                  <a:tcPr marL="91453" marR="9145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宋体"/>
                          <a:cs typeface=""/>
                        </a:defRPr>
                      </a:lvl1pPr>
                      <a:lvl2pPr marL="457200" algn="l" defTabSz="914400" rtl="0" eaLnBrk="1" latinLnBrk="0" hangingPunct="1">
                        <a:defRPr sz="1800" kern="1200">
                          <a:solidFill>
                            <a:schemeClr val="dk1"/>
                          </a:solidFill>
                          <a:latin typeface="Calibri"/>
                          <a:ea typeface="宋体"/>
                          <a:cs typeface=""/>
                        </a:defRPr>
                      </a:lvl2pPr>
                      <a:lvl3pPr marL="914400" algn="l" defTabSz="914400" rtl="0" eaLnBrk="1" latinLnBrk="0" hangingPunct="1">
                        <a:defRPr sz="1800" kern="1200">
                          <a:solidFill>
                            <a:schemeClr val="dk1"/>
                          </a:solidFill>
                          <a:latin typeface="Calibri"/>
                          <a:ea typeface="宋体"/>
                          <a:cs typeface=""/>
                        </a:defRPr>
                      </a:lvl3pPr>
                      <a:lvl4pPr marL="1371600" algn="l" defTabSz="914400" rtl="0" eaLnBrk="1" latinLnBrk="0" hangingPunct="1">
                        <a:defRPr sz="1800" kern="1200">
                          <a:solidFill>
                            <a:schemeClr val="dk1"/>
                          </a:solidFill>
                          <a:latin typeface="Calibri"/>
                          <a:ea typeface="宋体"/>
                          <a:cs typeface=""/>
                        </a:defRPr>
                      </a:lvl4pPr>
                      <a:lvl5pPr marL="1828800" algn="l" defTabSz="914400" rtl="0" eaLnBrk="1" latinLnBrk="0" hangingPunct="1">
                        <a:defRPr sz="1800" kern="1200">
                          <a:solidFill>
                            <a:schemeClr val="dk1"/>
                          </a:solidFill>
                          <a:latin typeface="Calibri"/>
                          <a:ea typeface="宋体"/>
                          <a:cs typeface=""/>
                        </a:defRPr>
                      </a:lvl5pPr>
                      <a:lvl6pPr marL="2286000" algn="l" defTabSz="914400" rtl="0" eaLnBrk="1" latinLnBrk="0" hangingPunct="1">
                        <a:defRPr sz="1800" kern="1200">
                          <a:solidFill>
                            <a:schemeClr val="dk1"/>
                          </a:solidFill>
                          <a:latin typeface="Calibri"/>
                          <a:ea typeface="宋体"/>
                          <a:cs typeface=""/>
                        </a:defRPr>
                      </a:lvl6pPr>
                      <a:lvl7pPr marL="2743200" algn="l" defTabSz="914400" rtl="0" eaLnBrk="1" latinLnBrk="0" hangingPunct="1">
                        <a:defRPr sz="1800" kern="1200">
                          <a:solidFill>
                            <a:schemeClr val="dk1"/>
                          </a:solidFill>
                          <a:latin typeface="Calibri"/>
                          <a:ea typeface="宋体"/>
                          <a:cs typeface=""/>
                        </a:defRPr>
                      </a:lvl7pPr>
                      <a:lvl8pPr marL="3200400" algn="l" defTabSz="914400" rtl="0" eaLnBrk="1" latinLnBrk="0" hangingPunct="1">
                        <a:defRPr sz="1800" kern="1200">
                          <a:solidFill>
                            <a:schemeClr val="dk1"/>
                          </a:solidFill>
                          <a:latin typeface="Calibri"/>
                          <a:ea typeface="宋体"/>
                          <a:cs typeface=""/>
                        </a:defRPr>
                      </a:lvl8pPr>
                      <a:lvl9pPr marL="3657600" algn="l" defTabSz="914400" rtl="0" eaLnBrk="1" latinLnBrk="0" hangingPunct="1">
                        <a:defRPr sz="1800" kern="1200">
                          <a:solidFill>
                            <a:schemeClr val="dk1"/>
                          </a:solidFill>
                          <a:latin typeface="Calibri"/>
                          <a:ea typeface="宋体"/>
                          <a:cs typeface=""/>
                        </a:defRPr>
                      </a:lvl9pPr>
                    </a:lstStyle>
                    <a:p>
                      <a:r>
                        <a:rPr lang="zh-CN" altLang="en-US" sz="1400" dirty="0" smtClean="0"/>
                        <a:t>加强基于</a:t>
                      </a:r>
                      <a:r>
                        <a:rPr lang="en-US" altLang="zh-CN" sz="1400" dirty="0" smtClean="0"/>
                        <a:t>IPv6</a:t>
                      </a:r>
                      <a:r>
                        <a:rPr lang="zh-CN" altLang="en-US" sz="1400" dirty="0" smtClean="0"/>
                        <a:t>的网络路由、网络过渡、网络管理、网络智能化、网络虚拟化及网络安全等核心技术研发</a:t>
                      </a:r>
                      <a:endParaRPr lang="zh-CN" altLang="en-US" sz="1400" dirty="0"/>
                    </a:p>
                  </a:txBody>
                  <a:tcPr marL="91453" marR="9145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宋体"/>
                          <a:cs typeface=""/>
                        </a:defRPr>
                      </a:lvl1pPr>
                      <a:lvl2pPr marL="457200" algn="l" defTabSz="914400" rtl="0" eaLnBrk="1" latinLnBrk="0" hangingPunct="1">
                        <a:defRPr sz="1800" kern="1200">
                          <a:solidFill>
                            <a:schemeClr val="dk1"/>
                          </a:solidFill>
                          <a:latin typeface="Calibri"/>
                          <a:ea typeface="宋体"/>
                          <a:cs typeface=""/>
                        </a:defRPr>
                      </a:lvl2pPr>
                      <a:lvl3pPr marL="914400" algn="l" defTabSz="914400" rtl="0" eaLnBrk="1" latinLnBrk="0" hangingPunct="1">
                        <a:defRPr sz="1800" kern="1200">
                          <a:solidFill>
                            <a:schemeClr val="dk1"/>
                          </a:solidFill>
                          <a:latin typeface="Calibri"/>
                          <a:ea typeface="宋体"/>
                          <a:cs typeface=""/>
                        </a:defRPr>
                      </a:lvl3pPr>
                      <a:lvl4pPr marL="1371600" algn="l" defTabSz="914400" rtl="0" eaLnBrk="1" latinLnBrk="0" hangingPunct="1">
                        <a:defRPr sz="1800" kern="1200">
                          <a:solidFill>
                            <a:schemeClr val="dk1"/>
                          </a:solidFill>
                          <a:latin typeface="Calibri"/>
                          <a:ea typeface="宋体"/>
                          <a:cs typeface=""/>
                        </a:defRPr>
                      </a:lvl4pPr>
                      <a:lvl5pPr marL="1828800" algn="l" defTabSz="914400" rtl="0" eaLnBrk="1" latinLnBrk="0" hangingPunct="1">
                        <a:defRPr sz="1800" kern="1200">
                          <a:solidFill>
                            <a:schemeClr val="dk1"/>
                          </a:solidFill>
                          <a:latin typeface="Calibri"/>
                          <a:ea typeface="宋体"/>
                          <a:cs typeface=""/>
                        </a:defRPr>
                      </a:lvl5pPr>
                      <a:lvl6pPr marL="2286000" algn="l" defTabSz="914400" rtl="0" eaLnBrk="1" latinLnBrk="0" hangingPunct="1">
                        <a:defRPr sz="1800" kern="1200">
                          <a:solidFill>
                            <a:schemeClr val="dk1"/>
                          </a:solidFill>
                          <a:latin typeface="Calibri"/>
                          <a:ea typeface="宋体"/>
                          <a:cs typeface=""/>
                        </a:defRPr>
                      </a:lvl6pPr>
                      <a:lvl7pPr marL="2743200" algn="l" defTabSz="914400" rtl="0" eaLnBrk="1" latinLnBrk="0" hangingPunct="1">
                        <a:defRPr sz="1800" kern="1200">
                          <a:solidFill>
                            <a:schemeClr val="dk1"/>
                          </a:solidFill>
                          <a:latin typeface="Calibri"/>
                          <a:ea typeface="宋体"/>
                          <a:cs typeface=""/>
                        </a:defRPr>
                      </a:lvl7pPr>
                      <a:lvl8pPr marL="3200400" algn="l" defTabSz="914400" rtl="0" eaLnBrk="1" latinLnBrk="0" hangingPunct="1">
                        <a:defRPr sz="1800" kern="1200">
                          <a:solidFill>
                            <a:schemeClr val="dk1"/>
                          </a:solidFill>
                          <a:latin typeface="Calibri"/>
                          <a:ea typeface="宋体"/>
                          <a:cs typeface=""/>
                        </a:defRPr>
                      </a:lvl8pPr>
                      <a:lvl9pPr marL="3657600" algn="l" defTabSz="914400" rtl="0" eaLnBrk="1" latinLnBrk="0" hangingPunct="1">
                        <a:defRPr sz="1800" kern="1200">
                          <a:solidFill>
                            <a:schemeClr val="dk1"/>
                          </a:solidFill>
                          <a:latin typeface="Calibri"/>
                          <a:ea typeface="宋体"/>
                          <a:cs typeface=""/>
                        </a:defRPr>
                      </a:lvl9pPr>
                    </a:lstStyle>
                    <a:p>
                      <a:r>
                        <a:rPr lang="zh-CN" altLang="en-US" sz="1400" dirty="0" smtClean="0"/>
                        <a:t>持续开展支持</a:t>
                      </a:r>
                      <a:r>
                        <a:rPr lang="en-US" altLang="zh-CN" sz="1400" dirty="0" smtClean="0"/>
                        <a:t>IPv6</a:t>
                      </a:r>
                      <a:r>
                        <a:rPr lang="zh-CN" altLang="en-US" sz="1400" dirty="0" smtClean="0"/>
                        <a:t>的芯片、操作系统、终端及网络设备等技术攻关和产业化。进一步加快互联网新型体系结构和前沿基础技术创新</a:t>
                      </a:r>
                      <a:endParaRPr lang="zh-CN" altLang="en-US" sz="1400" dirty="0"/>
                    </a:p>
                  </a:txBody>
                  <a:tcPr marL="91453" marR="9145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r>
            </a:tbl>
          </a:graphicData>
        </a:graphic>
      </p:graphicFrame>
      <p:sp>
        <p:nvSpPr>
          <p:cNvPr id="13" name="文本框 9"/>
          <p:cNvSpPr txBox="1">
            <a:spLocks noChangeArrowheads="1"/>
          </p:cNvSpPr>
          <p:nvPr/>
        </p:nvSpPr>
        <p:spPr bwMode="auto">
          <a:xfrm>
            <a:off x="107950" y="2195513"/>
            <a:ext cx="1943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1800" b="1"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rPr>
              <a:t>2017.11.26</a:t>
            </a:r>
            <a:r>
              <a:rPr kumimoji="0" lang="zh-CN" altLang="en-US" sz="1800" b="1"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rPr>
              <a:t>发布</a:t>
            </a:r>
          </a:p>
        </p:txBody>
      </p:sp>
      <p:sp>
        <p:nvSpPr>
          <p:cNvPr id="14" name="矩形 13"/>
          <p:cNvSpPr/>
          <p:nvPr/>
        </p:nvSpPr>
        <p:spPr>
          <a:xfrm>
            <a:off x="428625" y="4500563"/>
            <a:ext cx="8353425" cy="785812"/>
          </a:xfrm>
          <a:prstGeom prst="rect">
            <a:avLst/>
          </a:prstGeom>
          <a:solidFill>
            <a:srgbClr val="4F81BD"/>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rgbClr val="FFFFFF"/>
                </a:solidFill>
                <a:effectLst/>
                <a:uLnTx/>
                <a:uFillTx/>
                <a:latin typeface="Calibri"/>
                <a:ea typeface="宋体"/>
              </a:rPr>
              <a:t>据统计中国最大的网络运营商中国电信的 </a:t>
            </a:r>
            <a:r>
              <a:rPr kumimoji="0" lang="en-US" altLang="zh-CN" sz="2000" b="1" i="0" u="none" strike="noStrike" kern="0" cap="none" spc="0" normalizeH="0" baseline="0" noProof="0" dirty="0">
                <a:ln>
                  <a:noFill/>
                </a:ln>
                <a:solidFill>
                  <a:srgbClr val="FFFFFF"/>
                </a:solidFill>
                <a:effectLst/>
                <a:uLnTx/>
                <a:uFillTx/>
                <a:latin typeface="Calibri"/>
                <a:ea typeface="宋体"/>
              </a:rPr>
              <a:t>IPv6 </a:t>
            </a:r>
            <a:r>
              <a:rPr kumimoji="0" lang="zh-CN" altLang="en-US" sz="2000" b="1" i="0" u="none" strike="noStrike" kern="0" cap="none" spc="0" normalizeH="0" baseline="0" noProof="0" dirty="0">
                <a:ln>
                  <a:noFill/>
                </a:ln>
                <a:solidFill>
                  <a:srgbClr val="FFFFFF"/>
                </a:solidFill>
                <a:effectLst/>
                <a:uLnTx/>
                <a:uFillTx/>
                <a:latin typeface="Calibri"/>
                <a:ea typeface="宋体"/>
              </a:rPr>
              <a:t>的部署率仅为 </a:t>
            </a:r>
            <a:r>
              <a:rPr kumimoji="0" lang="en-US" altLang="zh-CN" sz="2000" b="1" i="0" u="none" strike="noStrike" kern="0" cap="none" spc="0" normalizeH="0" baseline="0" noProof="0" dirty="0">
                <a:ln>
                  <a:noFill/>
                </a:ln>
                <a:solidFill>
                  <a:srgbClr val="FFFFFF"/>
                </a:solidFill>
                <a:effectLst/>
                <a:uLnTx/>
                <a:uFillTx/>
                <a:latin typeface="Calibri"/>
                <a:ea typeface="宋体"/>
              </a:rPr>
              <a:t>0.96%</a:t>
            </a:r>
          </a:p>
          <a:p>
            <a:pPr marL="0" marR="0" lvl="0" indent="0" defTabSz="914400" eaLnBrk="0" fontAlgn="auto" latinLnBrk="0" hangingPunct="0">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rgbClr val="FFFFFF"/>
                </a:solidFill>
                <a:effectLst/>
                <a:uLnTx/>
                <a:uFillTx/>
                <a:latin typeface="Calibri"/>
                <a:ea typeface="宋体"/>
              </a:rPr>
              <a:t>邬贺铨院士：</a:t>
            </a:r>
            <a:r>
              <a:rPr kumimoji="0" lang="en-US" altLang="zh-CN" sz="2000" b="1" i="0" u="none" strike="noStrike" kern="0" cap="none" spc="0" normalizeH="0" baseline="0" noProof="0" dirty="0">
                <a:ln>
                  <a:noFill/>
                </a:ln>
                <a:solidFill>
                  <a:srgbClr val="FFFFFF"/>
                </a:solidFill>
                <a:effectLst/>
                <a:uLnTx/>
                <a:uFillTx/>
                <a:latin typeface="Calibri"/>
                <a:ea typeface="宋体"/>
              </a:rPr>
              <a:t>2017</a:t>
            </a:r>
            <a:r>
              <a:rPr kumimoji="0" lang="zh-CN" altLang="en-US" sz="2000" b="1" i="0" u="none" strike="noStrike" kern="0" cap="none" spc="0" normalizeH="0" baseline="0" noProof="0" dirty="0">
                <a:ln>
                  <a:noFill/>
                </a:ln>
                <a:solidFill>
                  <a:srgbClr val="FFFFFF"/>
                </a:solidFill>
                <a:effectLst/>
                <a:uLnTx/>
                <a:uFillTx/>
                <a:latin typeface="Calibri"/>
                <a:ea typeface="宋体"/>
              </a:rPr>
              <a:t>年底中国</a:t>
            </a:r>
            <a:r>
              <a:rPr kumimoji="0" lang="en-US" altLang="zh-CN" sz="2000" b="1" i="0" u="none" strike="noStrike" kern="0" cap="none" spc="0" normalizeH="0" baseline="0" noProof="0" dirty="0">
                <a:ln>
                  <a:noFill/>
                </a:ln>
                <a:solidFill>
                  <a:srgbClr val="FFFFFF"/>
                </a:solidFill>
                <a:effectLst/>
                <a:uLnTx/>
                <a:uFillTx/>
                <a:latin typeface="Calibri"/>
                <a:ea typeface="宋体"/>
              </a:rPr>
              <a:t>IPv6</a:t>
            </a:r>
            <a:r>
              <a:rPr kumimoji="0" lang="zh-CN" altLang="en-US" sz="2000" b="1" i="0" u="none" strike="noStrike" kern="0" cap="none" spc="0" normalizeH="0" baseline="0" noProof="0" dirty="0">
                <a:ln>
                  <a:noFill/>
                </a:ln>
                <a:solidFill>
                  <a:srgbClr val="FFFFFF"/>
                </a:solidFill>
                <a:effectLst/>
                <a:uLnTx/>
                <a:uFillTx/>
                <a:latin typeface="Calibri"/>
                <a:ea typeface="宋体"/>
              </a:rPr>
              <a:t>用户占全国互联网用户的比例为</a:t>
            </a:r>
            <a:r>
              <a:rPr kumimoji="0" lang="en-US" altLang="zh-CN" sz="2000" b="1" i="0" u="none" strike="noStrike" kern="0" cap="none" spc="0" normalizeH="0" baseline="0" noProof="0" dirty="0">
                <a:ln>
                  <a:noFill/>
                </a:ln>
                <a:solidFill>
                  <a:srgbClr val="FFFFFF"/>
                </a:solidFill>
                <a:effectLst/>
                <a:uLnTx/>
                <a:uFillTx/>
                <a:latin typeface="Calibri"/>
                <a:ea typeface="宋体"/>
              </a:rPr>
              <a:t>0.3%</a:t>
            </a:r>
          </a:p>
        </p:txBody>
      </p:sp>
    </p:spTree>
    <p:extLst>
      <p:ext uri="{BB962C8B-B14F-4D97-AF65-F5344CB8AC3E}">
        <p14:creationId xmlns:p14="http://schemas.microsoft.com/office/powerpoint/2010/main" val="190539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8ED44DB7-B4BB-488E-80C0-9E7628D09BE7}" type="slidenum">
              <a:rPr lang="en-US" altLang="zh-CN" smtClean="0"/>
              <a:pPr/>
              <a:t>113</a:t>
            </a:fld>
            <a:endParaRPr lang="en-US" altLang="zh-CN"/>
          </a:p>
        </p:txBody>
      </p:sp>
      <p:pic>
        <p:nvPicPr>
          <p:cNvPr id="10"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96975"/>
            <a:ext cx="4721225"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3800" y="1277938"/>
            <a:ext cx="41052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941888"/>
            <a:ext cx="4105275"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2088" y="4868863"/>
            <a:ext cx="407987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32363" y="4941888"/>
            <a:ext cx="4103687"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543159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4"/>
          <p:cNvSpPr>
            <a:spLocks noChangeArrowheads="1"/>
          </p:cNvSpPr>
          <p:nvPr/>
        </p:nvSpPr>
        <p:spPr bwMode="auto">
          <a:xfrm>
            <a:off x="142875" y="548680"/>
            <a:ext cx="9001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dirty="0"/>
              <a:t>截至</a:t>
            </a:r>
            <a:r>
              <a:rPr lang="en-US" altLang="zh-CN" sz="2800" b="1" dirty="0"/>
              <a:t>2024</a:t>
            </a:r>
            <a:r>
              <a:rPr lang="zh-CN" altLang="en-US" sz="2800" b="1" dirty="0"/>
              <a:t>年</a:t>
            </a:r>
            <a:r>
              <a:rPr lang="en-US" altLang="zh-CN" sz="2800" b="1" dirty="0"/>
              <a:t>10</a:t>
            </a:r>
            <a:r>
              <a:rPr lang="zh-CN" altLang="en-US" sz="2800" b="1" dirty="0"/>
              <a:t>月</a:t>
            </a:r>
          </a:p>
        </p:txBody>
      </p:sp>
      <p:sp>
        <p:nvSpPr>
          <p:cNvPr id="5" name="TextBox 6"/>
          <p:cNvSpPr txBox="1">
            <a:spLocks noChangeArrowheads="1"/>
          </p:cNvSpPr>
          <p:nvPr/>
        </p:nvSpPr>
        <p:spPr bwMode="auto">
          <a:xfrm>
            <a:off x="142875" y="1097754"/>
            <a:ext cx="75723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ea typeface="宋体" charset="-122"/>
              </a:defRPr>
            </a:lvl1pPr>
            <a:lvl2pPr marL="742950" indent="-285750">
              <a:defRPr b="1">
                <a:solidFill>
                  <a:schemeClr val="tx1"/>
                </a:solidFill>
                <a:latin typeface="Arial" charset="0"/>
                <a:ea typeface="宋体" charset="-122"/>
              </a:defRPr>
            </a:lvl2pPr>
            <a:lvl3pPr marL="1143000" indent="-228600">
              <a:defRPr b="1">
                <a:solidFill>
                  <a:schemeClr val="tx1"/>
                </a:solidFill>
                <a:latin typeface="Arial" charset="0"/>
                <a:ea typeface="宋体" charset="-122"/>
              </a:defRPr>
            </a:lvl3pPr>
            <a:lvl4pPr marL="1600200" indent="-228600">
              <a:defRPr b="1">
                <a:solidFill>
                  <a:schemeClr val="tx1"/>
                </a:solidFill>
                <a:latin typeface="Arial" charset="0"/>
                <a:ea typeface="宋体" charset="-122"/>
              </a:defRPr>
            </a:lvl4pPr>
            <a:lvl5pPr marL="2057400" indent="-228600">
              <a:defRPr b="1">
                <a:solidFill>
                  <a:schemeClr val="tx1"/>
                </a:solidFill>
                <a:latin typeface="Arial" charset="0"/>
                <a:ea typeface="宋体" charset="-122"/>
              </a:defRPr>
            </a:lvl5pPr>
            <a:lvl6pPr marL="2514600" indent="-228600" eaLnBrk="0" fontAlgn="base" hangingPunct="0">
              <a:spcBef>
                <a:spcPct val="0"/>
              </a:spcBef>
              <a:spcAft>
                <a:spcPct val="0"/>
              </a:spcAft>
              <a:defRPr b="1">
                <a:solidFill>
                  <a:schemeClr val="tx1"/>
                </a:solidFill>
                <a:latin typeface="Arial" charset="0"/>
                <a:ea typeface="宋体" charset="-122"/>
              </a:defRPr>
            </a:lvl6pPr>
            <a:lvl7pPr marL="2971800" indent="-228600" eaLnBrk="0" fontAlgn="base" hangingPunct="0">
              <a:spcBef>
                <a:spcPct val="0"/>
              </a:spcBef>
              <a:spcAft>
                <a:spcPct val="0"/>
              </a:spcAft>
              <a:defRPr b="1">
                <a:solidFill>
                  <a:schemeClr val="tx1"/>
                </a:solidFill>
                <a:latin typeface="Arial" charset="0"/>
                <a:ea typeface="宋体" charset="-122"/>
              </a:defRPr>
            </a:lvl7pPr>
            <a:lvl8pPr marL="3429000" indent="-228600" eaLnBrk="0" fontAlgn="base" hangingPunct="0">
              <a:spcBef>
                <a:spcPct val="0"/>
              </a:spcBef>
              <a:spcAft>
                <a:spcPct val="0"/>
              </a:spcAft>
              <a:defRPr b="1">
                <a:solidFill>
                  <a:schemeClr val="tx1"/>
                </a:solidFill>
                <a:latin typeface="Arial" charset="0"/>
                <a:ea typeface="宋体" charset="-122"/>
              </a:defRPr>
            </a:lvl8pPr>
            <a:lvl9pPr marL="3886200" indent="-228600" eaLnBrk="0" fontAlgn="base" hangingPunct="0">
              <a:spcBef>
                <a:spcPct val="0"/>
              </a:spcBef>
              <a:spcAft>
                <a:spcPct val="0"/>
              </a:spcAft>
              <a:defRPr b="1">
                <a:solidFill>
                  <a:schemeClr val="tx1"/>
                </a:solidFill>
                <a:latin typeface="Arial" charset="0"/>
                <a:ea typeface="宋体" charset="-122"/>
              </a:defRPr>
            </a:lvl9pPr>
          </a:lstStyle>
          <a:p>
            <a:r>
              <a:rPr lang="zh-CN" altLang="en-US" dirty="0">
                <a:latin typeface="Arial" panose="020B0604020202020204" pitchFamily="34" charset="0"/>
              </a:rPr>
              <a:t>数据来源：国家</a:t>
            </a:r>
            <a:r>
              <a:rPr lang="en-US" altLang="zh-CN" dirty="0">
                <a:latin typeface="Arial" panose="020B0604020202020204" pitchFamily="34" charset="0"/>
              </a:rPr>
              <a:t>IPv6</a:t>
            </a:r>
            <a:r>
              <a:rPr lang="zh-CN" altLang="en-US" dirty="0">
                <a:latin typeface="Arial" panose="020B0604020202020204" pitchFamily="34" charset="0"/>
              </a:rPr>
              <a:t>发展监测平台 </a:t>
            </a:r>
            <a:r>
              <a:rPr lang="en-US" altLang="zh-CN" dirty="0">
                <a:latin typeface="Arial" panose="020B0604020202020204" pitchFamily="34" charset="0"/>
              </a:rPr>
              <a:t>https://www.china-ipv6.cn/</a:t>
            </a:r>
          </a:p>
        </p:txBody>
      </p:sp>
      <p:sp>
        <p:nvSpPr>
          <p:cNvPr id="6" name="TextBox 7"/>
          <p:cNvSpPr txBox="1">
            <a:spLocks noChangeArrowheads="1"/>
          </p:cNvSpPr>
          <p:nvPr/>
        </p:nvSpPr>
        <p:spPr bwMode="auto">
          <a:xfrm>
            <a:off x="142875" y="1844824"/>
            <a:ext cx="8929687" cy="3886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ea typeface="宋体" charset="-122"/>
              </a:defRPr>
            </a:lvl1pPr>
            <a:lvl2pPr marL="742950" indent="-285750">
              <a:defRPr b="1">
                <a:solidFill>
                  <a:schemeClr val="tx1"/>
                </a:solidFill>
                <a:latin typeface="Arial" charset="0"/>
                <a:ea typeface="宋体" charset="-122"/>
              </a:defRPr>
            </a:lvl2pPr>
            <a:lvl3pPr marL="1143000" indent="-228600">
              <a:defRPr b="1">
                <a:solidFill>
                  <a:schemeClr val="tx1"/>
                </a:solidFill>
                <a:latin typeface="Arial" charset="0"/>
                <a:ea typeface="宋体" charset="-122"/>
              </a:defRPr>
            </a:lvl3pPr>
            <a:lvl4pPr marL="1600200" indent="-228600">
              <a:defRPr b="1">
                <a:solidFill>
                  <a:schemeClr val="tx1"/>
                </a:solidFill>
                <a:latin typeface="Arial" charset="0"/>
                <a:ea typeface="宋体" charset="-122"/>
              </a:defRPr>
            </a:lvl4pPr>
            <a:lvl5pPr marL="2057400" indent="-228600">
              <a:defRPr b="1">
                <a:solidFill>
                  <a:schemeClr val="tx1"/>
                </a:solidFill>
                <a:latin typeface="Arial" charset="0"/>
                <a:ea typeface="宋体" charset="-122"/>
              </a:defRPr>
            </a:lvl5pPr>
            <a:lvl6pPr marL="2514600" indent="-228600" eaLnBrk="0" fontAlgn="base" hangingPunct="0">
              <a:spcBef>
                <a:spcPct val="0"/>
              </a:spcBef>
              <a:spcAft>
                <a:spcPct val="0"/>
              </a:spcAft>
              <a:defRPr b="1">
                <a:solidFill>
                  <a:schemeClr val="tx1"/>
                </a:solidFill>
                <a:latin typeface="Arial" charset="0"/>
                <a:ea typeface="宋体" charset="-122"/>
              </a:defRPr>
            </a:lvl6pPr>
            <a:lvl7pPr marL="2971800" indent="-228600" eaLnBrk="0" fontAlgn="base" hangingPunct="0">
              <a:spcBef>
                <a:spcPct val="0"/>
              </a:spcBef>
              <a:spcAft>
                <a:spcPct val="0"/>
              </a:spcAft>
              <a:defRPr b="1">
                <a:solidFill>
                  <a:schemeClr val="tx1"/>
                </a:solidFill>
                <a:latin typeface="Arial" charset="0"/>
                <a:ea typeface="宋体" charset="-122"/>
              </a:defRPr>
            </a:lvl7pPr>
            <a:lvl8pPr marL="3429000" indent="-228600" eaLnBrk="0" fontAlgn="base" hangingPunct="0">
              <a:spcBef>
                <a:spcPct val="0"/>
              </a:spcBef>
              <a:spcAft>
                <a:spcPct val="0"/>
              </a:spcAft>
              <a:defRPr b="1">
                <a:solidFill>
                  <a:schemeClr val="tx1"/>
                </a:solidFill>
                <a:latin typeface="Arial" charset="0"/>
                <a:ea typeface="宋体" charset="-122"/>
              </a:defRPr>
            </a:lvl8pPr>
            <a:lvl9pPr marL="3886200" indent="-228600" eaLnBrk="0" fontAlgn="base" hangingPunct="0">
              <a:spcBef>
                <a:spcPct val="0"/>
              </a:spcBef>
              <a:spcAft>
                <a:spcPct val="0"/>
              </a:spcAft>
              <a:defRPr b="1">
                <a:solidFill>
                  <a:schemeClr val="tx1"/>
                </a:solidFill>
                <a:latin typeface="Arial" charset="0"/>
                <a:ea typeface="宋体" charset="-122"/>
              </a:defRPr>
            </a:lvl9pPr>
          </a:lstStyle>
          <a:p>
            <a:pPr lvl="0" eaLnBrk="0" hangingPunct="0">
              <a:lnSpc>
                <a:spcPct val="150000"/>
              </a:lnSpc>
            </a:pPr>
            <a:r>
              <a:rPr lang="en-US" altLang="zh-CN" sz="2800" dirty="0">
                <a:solidFill>
                  <a:srgbClr val="000000"/>
                </a:solidFill>
                <a:latin typeface="Arial" panose="020B0604020202020204" pitchFamily="34" charset="0"/>
                <a:ea typeface="宋体" panose="02010600030101010101" pitchFamily="2" charset="-122"/>
              </a:rPr>
              <a:t>IPv6</a:t>
            </a:r>
            <a:r>
              <a:rPr lang="zh-CN" altLang="en-US" sz="2800" dirty="0">
                <a:solidFill>
                  <a:srgbClr val="000000"/>
                </a:solidFill>
                <a:latin typeface="Arial" panose="020B0604020202020204" pitchFamily="34" charset="0"/>
                <a:ea typeface="宋体" panose="02010600030101010101" pitchFamily="2" charset="-122"/>
              </a:rPr>
              <a:t>活跃用户数为</a:t>
            </a:r>
            <a:r>
              <a:rPr lang="en-US" altLang="zh-CN" sz="2800" dirty="0">
                <a:solidFill>
                  <a:srgbClr val="FF0000"/>
                </a:solidFill>
                <a:latin typeface="Arial" panose="020B0604020202020204" pitchFamily="34" charset="0"/>
                <a:ea typeface="宋体" panose="02010600030101010101" pitchFamily="2" charset="-122"/>
              </a:rPr>
              <a:t>8.107</a:t>
            </a:r>
            <a:r>
              <a:rPr lang="zh-CN" altLang="en-US" sz="2800" dirty="0">
                <a:solidFill>
                  <a:srgbClr val="FF0000"/>
                </a:solidFill>
                <a:latin typeface="Arial" panose="020B0604020202020204" pitchFamily="34" charset="0"/>
                <a:ea typeface="宋体" panose="02010600030101010101" pitchFamily="2" charset="-122"/>
              </a:rPr>
              <a:t>亿</a:t>
            </a:r>
            <a:r>
              <a:rPr lang="zh-CN" altLang="en-US" sz="2800" dirty="0">
                <a:solidFill>
                  <a:srgbClr val="000000"/>
                </a:solidFill>
                <a:latin typeface="Arial" panose="020B0604020202020204" pitchFamily="34" charset="0"/>
                <a:ea typeface="宋体" panose="02010600030101010101" pitchFamily="2" charset="-122"/>
              </a:rPr>
              <a:t>，占比达</a:t>
            </a:r>
            <a:r>
              <a:rPr lang="en-US" altLang="zh-CN" sz="2800" dirty="0">
                <a:solidFill>
                  <a:srgbClr val="FF0000"/>
                </a:solidFill>
                <a:latin typeface="Arial" panose="020B0604020202020204" pitchFamily="34" charset="0"/>
                <a:ea typeface="宋体" panose="02010600030101010101" pitchFamily="2" charset="-122"/>
              </a:rPr>
              <a:t>73.76%</a:t>
            </a:r>
          </a:p>
          <a:p>
            <a:pPr lvl="0" eaLnBrk="0" hangingPunct="0">
              <a:lnSpc>
                <a:spcPct val="150000"/>
              </a:lnSpc>
            </a:pPr>
            <a:r>
              <a:rPr lang="zh-CN" altLang="en-US" sz="2800" dirty="0">
                <a:solidFill>
                  <a:srgbClr val="000000"/>
                </a:solidFill>
                <a:latin typeface="Arial" panose="020B0604020202020204" pitchFamily="34" charset="0"/>
                <a:ea typeface="宋体" panose="02010600030101010101" pitchFamily="2" charset="-122"/>
              </a:rPr>
              <a:t>已申请</a:t>
            </a:r>
            <a:r>
              <a:rPr lang="en-US" altLang="zh-CN" sz="2800" dirty="0">
                <a:solidFill>
                  <a:srgbClr val="000000"/>
                </a:solidFill>
                <a:latin typeface="Arial" panose="020B0604020202020204" pitchFamily="34" charset="0"/>
                <a:ea typeface="宋体" panose="02010600030101010101" pitchFamily="2" charset="-122"/>
              </a:rPr>
              <a:t>IPv6</a:t>
            </a:r>
            <a:r>
              <a:rPr lang="zh-CN" altLang="en-US" sz="2800" dirty="0">
                <a:solidFill>
                  <a:srgbClr val="000000"/>
                </a:solidFill>
                <a:latin typeface="Arial" panose="020B0604020202020204" pitchFamily="34" charset="0"/>
                <a:ea typeface="宋体" panose="02010600030101010101" pitchFamily="2" charset="-122"/>
              </a:rPr>
              <a:t>地址资源总量达到</a:t>
            </a:r>
            <a:r>
              <a:rPr lang="en-US" altLang="zh-CN" sz="2800" dirty="0">
                <a:solidFill>
                  <a:srgbClr val="FF0000"/>
                </a:solidFill>
                <a:latin typeface="Arial" panose="020B0604020202020204" pitchFamily="34" charset="0"/>
                <a:ea typeface="宋体" panose="02010600030101010101" pitchFamily="2" charset="-122"/>
              </a:rPr>
              <a:t>67484</a:t>
            </a:r>
            <a:r>
              <a:rPr lang="zh-CN" altLang="en-US" sz="2800" dirty="0">
                <a:solidFill>
                  <a:srgbClr val="FF0000"/>
                </a:solidFill>
                <a:latin typeface="Arial" panose="020B0604020202020204" pitchFamily="34" charset="0"/>
                <a:ea typeface="宋体" panose="02010600030101010101" pitchFamily="2" charset="-122"/>
              </a:rPr>
              <a:t>块</a:t>
            </a:r>
            <a:r>
              <a:rPr lang="zh-CN" altLang="en-US" sz="2800" dirty="0">
                <a:solidFill>
                  <a:srgbClr val="000000"/>
                </a:solidFill>
                <a:latin typeface="Arial" panose="020B0604020202020204" pitchFamily="34" charset="0"/>
                <a:ea typeface="宋体" panose="02010600030101010101" pitchFamily="2" charset="-122"/>
              </a:rPr>
              <a:t>（</a:t>
            </a:r>
            <a:r>
              <a:rPr lang="en-US" altLang="zh-CN" sz="2800" dirty="0">
                <a:solidFill>
                  <a:srgbClr val="000000"/>
                </a:solidFill>
                <a:latin typeface="Arial" panose="020B0604020202020204" pitchFamily="34" charset="0"/>
                <a:ea typeface="宋体" panose="02010600030101010101" pitchFamily="2" charset="-122"/>
              </a:rPr>
              <a:t>/32</a:t>
            </a:r>
            <a:r>
              <a:rPr lang="zh-CN" altLang="en-US" sz="2800" dirty="0">
                <a:solidFill>
                  <a:srgbClr val="000000"/>
                </a:solidFill>
                <a:latin typeface="Arial" panose="020B0604020202020204" pitchFamily="34" charset="0"/>
                <a:ea typeface="宋体" panose="02010600030101010101" pitchFamily="2" charset="-122"/>
              </a:rPr>
              <a:t>），位居</a:t>
            </a:r>
            <a:r>
              <a:rPr lang="zh-CN" altLang="en-US" sz="2800" dirty="0">
                <a:solidFill>
                  <a:srgbClr val="FF0000"/>
                </a:solidFill>
                <a:latin typeface="Arial" panose="020B0604020202020204" pitchFamily="34" charset="0"/>
                <a:ea typeface="宋体" panose="02010600030101010101" pitchFamily="2" charset="-122"/>
              </a:rPr>
              <a:t>全球第二</a:t>
            </a:r>
            <a:endParaRPr lang="en-US" altLang="zh-CN" sz="2800" dirty="0">
              <a:solidFill>
                <a:srgbClr val="FF0000"/>
              </a:solidFill>
              <a:latin typeface="Arial" panose="020B0604020202020204" pitchFamily="34" charset="0"/>
              <a:ea typeface="宋体" panose="02010600030101010101" pitchFamily="2" charset="-122"/>
            </a:endParaRPr>
          </a:p>
          <a:p>
            <a:pPr lvl="0" eaLnBrk="0" hangingPunct="0">
              <a:lnSpc>
                <a:spcPct val="150000"/>
              </a:lnSpc>
            </a:pPr>
            <a:r>
              <a:rPr lang="zh-CN" altLang="en-US" sz="2800" dirty="0">
                <a:solidFill>
                  <a:srgbClr val="000000"/>
                </a:solidFill>
                <a:latin typeface="Arial" panose="020B0604020202020204" pitchFamily="34" charset="0"/>
                <a:ea typeface="宋体" panose="02010600030101010101" pitchFamily="2" charset="-122"/>
              </a:rPr>
              <a:t>通告</a:t>
            </a:r>
            <a:r>
              <a:rPr lang="en-US" altLang="zh-CN" sz="2800" dirty="0">
                <a:solidFill>
                  <a:srgbClr val="000000"/>
                </a:solidFill>
                <a:latin typeface="Arial" panose="020B0604020202020204" pitchFamily="34" charset="0"/>
                <a:ea typeface="宋体" panose="02010600030101010101" pitchFamily="2" charset="-122"/>
              </a:rPr>
              <a:t>IPv6</a:t>
            </a:r>
            <a:r>
              <a:rPr lang="zh-CN" altLang="en-US" sz="2800" dirty="0">
                <a:solidFill>
                  <a:srgbClr val="000000"/>
                </a:solidFill>
                <a:latin typeface="Arial" panose="020B0604020202020204" pitchFamily="34" charset="0"/>
                <a:ea typeface="宋体" panose="02010600030101010101" pitchFamily="2" charset="-122"/>
              </a:rPr>
              <a:t>自治域（</a:t>
            </a:r>
            <a:r>
              <a:rPr lang="en-US" altLang="zh-CN" sz="2800" dirty="0">
                <a:solidFill>
                  <a:srgbClr val="000000"/>
                </a:solidFill>
                <a:latin typeface="Arial" panose="020B0604020202020204" pitchFamily="34" charset="0"/>
                <a:ea typeface="宋体" panose="02010600030101010101" pitchFamily="2" charset="-122"/>
              </a:rPr>
              <a:t>AS</a:t>
            </a:r>
            <a:r>
              <a:rPr lang="zh-CN" altLang="en-US" sz="2800" dirty="0">
                <a:solidFill>
                  <a:srgbClr val="000000"/>
                </a:solidFill>
                <a:latin typeface="Arial" panose="020B0604020202020204" pitchFamily="34" charset="0"/>
                <a:ea typeface="宋体" panose="02010600030101010101" pitchFamily="2" charset="-122"/>
              </a:rPr>
              <a:t>）数量</a:t>
            </a:r>
            <a:r>
              <a:rPr lang="en-US" altLang="zh-CN" sz="2800" dirty="0">
                <a:solidFill>
                  <a:srgbClr val="FF0000"/>
                </a:solidFill>
                <a:latin typeface="Arial" panose="020B0604020202020204" pitchFamily="34" charset="0"/>
                <a:ea typeface="宋体" panose="02010600030101010101" pitchFamily="2" charset="-122"/>
              </a:rPr>
              <a:t>4816</a:t>
            </a:r>
            <a:r>
              <a:rPr lang="zh-CN" altLang="en-US" sz="2800" dirty="0">
                <a:solidFill>
                  <a:srgbClr val="FF0000"/>
                </a:solidFill>
                <a:latin typeface="Arial" panose="020B0604020202020204" pitchFamily="34" charset="0"/>
                <a:ea typeface="宋体" panose="02010600030101010101" pitchFamily="2" charset="-122"/>
              </a:rPr>
              <a:t>个</a:t>
            </a:r>
            <a:r>
              <a:rPr lang="zh-CN" altLang="en-US" sz="2800" dirty="0">
                <a:solidFill>
                  <a:srgbClr val="000000"/>
                </a:solidFill>
                <a:latin typeface="Arial" panose="020B0604020202020204" pitchFamily="34" charset="0"/>
                <a:ea typeface="宋体" panose="02010600030101010101" pitchFamily="2" charset="-122"/>
              </a:rPr>
              <a:t>，占比</a:t>
            </a:r>
            <a:r>
              <a:rPr lang="en-US" altLang="zh-CN" sz="2800" dirty="0">
                <a:solidFill>
                  <a:srgbClr val="FF0000"/>
                </a:solidFill>
                <a:latin typeface="Arial" panose="020B0604020202020204" pitchFamily="34" charset="0"/>
                <a:ea typeface="宋体" panose="02010600030101010101" pitchFamily="2" charset="-122"/>
              </a:rPr>
              <a:t>70.40%</a:t>
            </a:r>
            <a:endParaRPr lang="zh-CN" altLang="en-US" sz="2800" dirty="0">
              <a:solidFill>
                <a:srgbClr val="FF0000"/>
              </a:solidFill>
              <a:latin typeface="Arial" panose="020B0604020202020204" pitchFamily="34" charset="0"/>
              <a:ea typeface="宋体" panose="02010600030101010101" pitchFamily="2" charset="-122"/>
            </a:endParaRPr>
          </a:p>
          <a:p>
            <a:pPr lvl="0" eaLnBrk="0" hangingPunct="0">
              <a:lnSpc>
                <a:spcPct val="150000"/>
              </a:lnSpc>
            </a:pPr>
            <a:r>
              <a:rPr lang="en-US" altLang="zh-CN" sz="2800" dirty="0">
                <a:solidFill>
                  <a:srgbClr val="000000"/>
                </a:solidFill>
                <a:latin typeface="Arial" panose="020B0604020202020204" pitchFamily="34" charset="0"/>
                <a:ea typeface="宋体" panose="02010600030101010101" pitchFamily="2" charset="-122"/>
              </a:rPr>
              <a:t>TOP100</a:t>
            </a:r>
            <a:r>
              <a:rPr lang="zh-CN" altLang="en-US" sz="2800" dirty="0">
                <a:solidFill>
                  <a:srgbClr val="000000"/>
                </a:solidFill>
                <a:latin typeface="Arial" panose="020B0604020202020204" pitchFamily="34" charset="0"/>
                <a:ea typeface="宋体" panose="02010600030101010101" pitchFamily="2" charset="-122"/>
              </a:rPr>
              <a:t>移动互联网应用（</a:t>
            </a:r>
            <a:r>
              <a:rPr lang="en-US" altLang="zh-CN" sz="2800" dirty="0">
                <a:solidFill>
                  <a:srgbClr val="000000"/>
                </a:solidFill>
                <a:latin typeface="Arial" panose="020B0604020202020204" pitchFamily="34" charset="0"/>
                <a:ea typeface="宋体" panose="02010600030101010101" pitchFamily="2" charset="-122"/>
              </a:rPr>
              <a:t>APP</a:t>
            </a:r>
            <a:r>
              <a:rPr lang="zh-CN" altLang="en-US" sz="2800" dirty="0">
                <a:solidFill>
                  <a:srgbClr val="000000"/>
                </a:solidFill>
                <a:latin typeface="Arial" panose="020B0604020202020204" pitchFamily="34" charset="0"/>
                <a:ea typeface="宋体" panose="02010600030101010101" pitchFamily="2" charset="-122"/>
              </a:rPr>
              <a:t>）对</a:t>
            </a:r>
            <a:r>
              <a:rPr lang="en-US" altLang="zh-CN" sz="2800" dirty="0">
                <a:solidFill>
                  <a:srgbClr val="000000"/>
                </a:solidFill>
                <a:latin typeface="Arial" panose="020B0604020202020204" pitchFamily="34" charset="0"/>
                <a:ea typeface="宋体" panose="02010600030101010101" pitchFamily="2" charset="-122"/>
              </a:rPr>
              <a:t>IPv6</a:t>
            </a:r>
            <a:r>
              <a:rPr lang="zh-CN" altLang="en-US" sz="2800" dirty="0">
                <a:solidFill>
                  <a:srgbClr val="000000"/>
                </a:solidFill>
                <a:latin typeface="Arial" panose="020B0604020202020204" pitchFamily="34" charset="0"/>
                <a:ea typeface="宋体" panose="02010600030101010101" pitchFamily="2" charset="-122"/>
              </a:rPr>
              <a:t>的支持率为</a:t>
            </a:r>
            <a:r>
              <a:rPr lang="en-US" altLang="zh-CN" sz="2800" dirty="0">
                <a:solidFill>
                  <a:srgbClr val="FF0000"/>
                </a:solidFill>
                <a:latin typeface="Arial" panose="020B0604020202020204" pitchFamily="34" charset="0"/>
                <a:ea typeface="宋体" panose="02010600030101010101" pitchFamily="2" charset="-122"/>
              </a:rPr>
              <a:t>99%</a:t>
            </a:r>
            <a:r>
              <a:rPr lang="zh-CN" altLang="en-US" sz="2800" dirty="0">
                <a:solidFill>
                  <a:srgbClr val="000000"/>
                </a:solidFill>
                <a:latin typeface="Arial" panose="020B0604020202020204" pitchFamily="34" charset="0"/>
                <a:ea typeface="宋体" panose="02010600030101010101" pitchFamily="2" charset="-122"/>
              </a:rPr>
              <a:t>，其中只有</a:t>
            </a:r>
            <a:r>
              <a:rPr lang="en-US" altLang="zh-CN" sz="2800" dirty="0">
                <a:solidFill>
                  <a:srgbClr val="000000"/>
                </a:solidFill>
                <a:latin typeface="Arial" panose="020B0604020202020204" pitchFamily="34" charset="0"/>
                <a:ea typeface="宋体" panose="02010600030101010101" pitchFamily="2" charset="-122"/>
              </a:rPr>
              <a:t>360</a:t>
            </a:r>
            <a:r>
              <a:rPr lang="zh-CN" altLang="en-US" sz="2800" dirty="0">
                <a:solidFill>
                  <a:srgbClr val="000000"/>
                </a:solidFill>
                <a:latin typeface="Arial" panose="020B0604020202020204" pitchFamily="34" charset="0"/>
                <a:ea typeface="宋体" panose="02010600030101010101" pitchFamily="2" charset="-122"/>
              </a:rPr>
              <a:t>搜索不支持</a:t>
            </a:r>
            <a:r>
              <a:rPr lang="en-US" altLang="zh-CN" sz="2800" dirty="0">
                <a:solidFill>
                  <a:srgbClr val="000000"/>
                </a:solidFill>
                <a:latin typeface="Arial" panose="020B0604020202020204" pitchFamily="34" charset="0"/>
                <a:ea typeface="宋体" panose="02010600030101010101" pitchFamily="2" charset="-122"/>
              </a:rPr>
              <a:t>IPv6</a:t>
            </a:r>
          </a:p>
        </p:txBody>
      </p:sp>
    </p:spTree>
    <p:extLst>
      <p:ext uri="{BB962C8B-B14F-4D97-AF65-F5344CB8AC3E}">
        <p14:creationId xmlns:p14="http://schemas.microsoft.com/office/powerpoint/2010/main" val="174463035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p:cNvSpPr>
          <p:nvPr>
            <p:ph type="title"/>
          </p:nvPr>
        </p:nvSpPr>
        <p:spPr>
          <a:xfrm>
            <a:off x="457200" y="785813"/>
            <a:ext cx="8229600" cy="631825"/>
          </a:xfrm>
        </p:spPr>
        <p:txBody>
          <a:bodyPr/>
          <a:lstStyle/>
          <a:p>
            <a:r>
              <a:rPr lang="en-US" altLang="zh-CN" sz="4000" dirty="0" smtClean="0"/>
              <a:t>IPv6</a:t>
            </a:r>
            <a:r>
              <a:rPr lang="zh-CN" altLang="en-US" sz="4000" dirty="0" smtClean="0"/>
              <a:t>地址：表示</a:t>
            </a:r>
          </a:p>
        </p:txBody>
      </p:sp>
      <p:pic>
        <p:nvPicPr>
          <p:cNvPr id="6"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3" y="1400175"/>
            <a:ext cx="9180513"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2"/>
          <p:cNvSpPr>
            <a:spLocks noChangeArrowheads="1"/>
          </p:cNvSpPr>
          <p:nvPr/>
        </p:nvSpPr>
        <p:spPr bwMode="auto">
          <a:xfrm>
            <a:off x="4343400" y="882650"/>
            <a:ext cx="45720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lnSpc>
                <a:spcPct val="80000"/>
              </a:lnSpc>
            </a:pPr>
            <a:r>
              <a:rPr lang="en-US" altLang="zh-CN" dirty="0"/>
              <a:t>IPv6</a:t>
            </a:r>
            <a:r>
              <a:rPr lang="zh-CN" altLang="en-US" dirty="0"/>
              <a:t>地址长度为</a:t>
            </a:r>
            <a:r>
              <a:rPr lang="en-US" altLang="zh-CN" dirty="0"/>
              <a:t>128</a:t>
            </a:r>
            <a:r>
              <a:rPr lang="zh-CN" altLang="en-US" dirty="0"/>
              <a:t>比特，地址数量大约为</a:t>
            </a:r>
            <a:r>
              <a:rPr lang="en-US" altLang="zh-CN" dirty="0"/>
              <a:t>3.4×10</a:t>
            </a:r>
            <a:r>
              <a:rPr lang="en-US" altLang="zh-CN" baseline="30000" dirty="0"/>
              <a:t>38</a:t>
            </a:r>
          </a:p>
        </p:txBody>
      </p:sp>
      <p:sp>
        <p:nvSpPr>
          <p:cNvPr id="8" name="矩形 3"/>
          <p:cNvSpPr>
            <a:spLocks noChangeArrowheads="1"/>
          </p:cNvSpPr>
          <p:nvPr/>
        </p:nvSpPr>
        <p:spPr bwMode="auto">
          <a:xfrm>
            <a:off x="0" y="1935163"/>
            <a:ext cx="274161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lnSpc>
                <a:spcPct val="80000"/>
              </a:lnSpc>
            </a:pPr>
            <a:r>
              <a:rPr lang="zh-CN" altLang="en-US"/>
              <a:t>采用十六进制冒号分割法</a:t>
            </a:r>
          </a:p>
        </p:txBody>
      </p:sp>
    </p:spTree>
    <p:extLst>
      <p:ext uri="{BB962C8B-B14F-4D97-AF65-F5344CB8AC3E}">
        <p14:creationId xmlns:p14="http://schemas.microsoft.com/office/powerpoint/2010/main" val="120740405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0" y="0"/>
            <a:ext cx="9144000" cy="631825"/>
          </a:xfrm>
          <a:solidFill>
            <a:schemeClr val="bg1"/>
          </a:solidFill>
        </p:spPr>
        <p:txBody>
          <a:bodyPr/>
          <a:lstStyle/>
          <a:p>
            <a:r>
              <a:rPr lang="zh-CN" altLang="en-US" sz="2000" smtClean="0"/>
              <a:t>连续的</a:t>
            </a:r>
            <a:r>
              <a:rPr lang="en-US" altLang="zh-CN" sz="2000" smtClean="0"/>
              <a:t>0</a:t>
            </a:r>
            <a:r>
              <a:rPr lang="zh-CN" altLang="en-US" sz="2000" smtClean="0"/>
              <a:t>可以省略（只能是一处）</a:t>
            </a:r>
            <a:br>
              <a:rPr lang="zh-CN" altLang="en-US" sz="2000" smtClean="0"/>
            </a:br>
            <a:endParaRPr lang="zh-CN" altLang="en-US" sz="2000" smtClean="0"/>
          </a:p>
        </p:txBody>
      </p:sp>
      <p:sp>
        <p:nvSpPr>
          <p:cNvPr id="6" name="灯片编号占位符 3"/>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fld id="{5499CA02-0C66-4DBD-8168-8F829FCB47DC}" type="slidenum">
              <a:rPr lang="zh-CN" altLang="en-US">
                <a:latin typeface="Calibri" panose="020F0502020204030204" pitchFamily="34" charset="0"/>
              </a:rPr>
              <a:pPr/>
              <a:t>116</a:t>
            </a:fld>
            <a:endParaRPr lang="zh-CN" altLang="en-US">
              <a:latin typeface="Calibri" panose="020F0502020204030204" pitchFamily="34" charset="0"/>
            </a:endParaRPr>
          </a:p>
        </p:txBody>
      </p:sp>
      <p:pic>
        <p:nvPicPr>
          <p:cNvPr id="7" name="Picture 12" descr="add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439738"/>
            <a:ext cx="917098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6"/>
          <p:cNvSpPr>
            <a:spLocks noChangeArrowheads="1"/>
          </p:cNvSpPr>
          <p:nvPr/>
        </p:nvSpPr>
        <p:spPr bwMode="auto">
          <a:xfrm>
            <a:off x="179388" y="4076700"/>
            <a:ext cx="496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r>
              <a:rPr lang="en-US" altLang="zh-CN"/>
              <a:t>2001:0000:0000:00A1:0000:0000:0000:1E2A</a:t>
            </a:r>
            <a:endParaRPr lang="zh-CN" altLang="en-US"/>
          </a:p>
        </p:txBody>
      </p:sp>
      <p:sp>
        <p:nvSpPr>
          <p:cNvPr id="9" name="矩形 7"/>
          <p:cNvSpPr>
            <a:spLocks noChangeArrowheads="1"/>
          </p:cNvSpPr>
          <p:nvPr/>
        </p:nvSpPr>
        <p:spPr bwMode="auto">
          <a:xfrm>
            <a:off x="5867400" y="4076700"/>
            <a:ext cx="2211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r>
              <a:rPr lang="en-US" altLang="zh-CN"/>
              <a:t>2001:0:0:A1::1E2A</a:t>
            </a:r>
            <a:endParaRPr lang="zh-CN" altLang="en-US"/>
          </a:p>
        </p:txBody>
      </p:sp>
      <p:sp>
        <p:nvSpPr>
          <p:cNvPr id="10" name="右箭头 9"/>
          <p:cNvSpPr/>
          <p:nvPr/>
        </p:nvSpPr>
        <p:spPr>
          <a:xfrm>
            <a:off x="5148263" y="4149725"/>
            <a:ext cx="576262" cy="22542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3" y="4518025"/>
            <a:ext cx="87122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962664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ltLang="zh-CN" smtClean="0"/>
              <a:t>IPv6</a:t>
            </a:r>
            <a:r>
              <a:rPr lang="zh-CN" altLang="en-US" smtClean="0"/>
              <a:t>地址前缀</a:t>
            </a:r>
          </a:p>
        </p:txBody>
      </p:sp>
      <p:sp>
        <p:nvSpPr>
          <p:cNvPr id="121859" name="Rectangle 3"/>
          <p:cNvSpPr>
            <a:spLocks noGrp="1" noChangeArrowheads="1"/>
          </p:cNvSpPr>
          <p:nvPr>
            <p:ph type="body" idx="1"/>
          </p:nvPr>
        </p:nvSpPr>
        <p:spPr>
          <a:xfrm>
            <a:off x="1182688" y="2017713"/>
            <a:ext cx="7772400" cy="2851150"/>
          </a:xfrm>
        </p:spPr>
        <p:txBody>
          <a:bodyPr/>
          <a:lstStyle/>
          <a:p>
            <a:r>
              <a:rPr lang="en-US" altLang="zh-CN" sz="2800" smtClean="0"/>
              <a:t>IPv6</a:t>
            </a:r>
            <a:r>
              <a:rPr lang="zh-CN" altLang="en-US" sz="2800" smtClean="0"/>
              <a:t>前缀是指地址中定义子网或者汇聚路由（地址范围）的比特</a:t>
            </a:r>
          </a:p>
          <a:p>
            <a:r>
              <a:rPr lang="en-US" altLang="zh-CN" sz="2800" smtClean="0"/>
              <a:t>IPv6</a:t>
            </a:r>
            <a:r>
              <a:rPr lang="zh-CN" altLang="en-US" sz="2800" smtClean="0"/>
              <a:t>前缀表示方法</a:t>
            </a:r>
          </a:p>
          <a:p>
            <a:pPr lvl="1"/>
            <a:r>
              <a:rPr lang="en-US" altLang="zh-CN" sz="2400" b="0" i="1" smtClean="0"/>
              <a:t>Address/prefix-length</a:t>
            </a:r>
          </a:p>
          <a:p>
            <a:pPr lvl="1"/>
            <a:r>
              <a:rPr lang="zh-CN" altLang="en-US" sz="2400" smtClean="0"/>
              <a:t>子网前缀：</a:t>
            </a:r>
            <a:r>
              <a:rPr lang="en-US" altLang="zh-CN" sz="2400" smtClean="0"/>
              <a:t>2001:DB8:2A0:2F3B::/64</a:t>
            </a:r>
          </a:p>
          <a:p>
            <a:pPr lvl="1"/>
            <a:r>
              <a:rPr lang="zh-CN" altLang="en-US" sz="2400" smtClean="0"/>
              <a:t>汇聚路由前缀（地址范围）：</a:t>
            </a:r>
            <a:r>
              <a:rPr lang="en-US" altLang="zh-CN" sz="2400" smtClean="0"/>
              <a:t>2001:DB8:3F::/48</a:t>
            </a:r>
            <a:endParaRPr lang="zh-CN" altLang="en-US" sz="2400" smtClean="0"/>
          </a:p>
        </p:txBody>
      </p:sp>
      <p:sp>
        <p:nvSpPr>
          <p:cNvPr id="322564" name="AutoShape 4"/>
          <p:cNvSpPr>
            <a:spLocks noChangeArrowheads="1"/>
          </p:cNvSpPr>
          <p:nvPr/>
        </p:nvSpPr>
        <p:spPr bwMode="auto">
          <a:xfrm>
            <a:off x="1042988" y="4941888"/>
            <a:ext cx="7056437" cy="792162"/>
          </a:xfrm>
          <a:prstGeom prst="roundRect">
            <a:avLst>
              <a:gd name="adj" fmla="val 16667"/>
            </a:avLst>
          </a:prstGeom>
          <a:solidFill>
            <a:srgbClr val="EBF7FF"/>
          </a:solidFill>
          <a:ln w="9525" algn="ctr">
            <a:solidFill>
              <a:srgbClr val="007A77"/>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2800" b="1">
                <a:solidFill>
                  <a:srgbClr val="FF0000"/>
                </a:solidFill>
                <a:latin typeface="Arial" panose="020B0604020202020204" pitchFamily="34" charset="0"/>
              </a:rPr>
              <a:t>目前所有</a:t>
            </a:r>
            <a:r>
              <a:rPr lang="en-US" altLang="zh-CN" sz="2800" b="1">
                <a:solidFill>
                  <a:srgbClr val="FF0000"/>
                </a:solidFill>
                <a:latin typeface="Arial" panose="020B0604020202020204" pitchFamily="34" charset="0"/>
              </a:rPr>
              <a:t>IPv6</a:t>
            </a:r>
            <a:r>
              <a:rPr lang="zh-CN" altLang="en-US" sz="2800" b="1">
                <a:solidFill>
                  <a:srgbClr val="FF0000"/>
                </a:solidFill>
                <a:latin typeface="Arial" panose="020B0604020202020204" pitchFamily="34" charset="0"/>
              </a:rPr>
              <a:t>子网的前缀长度都是</a:t>
            </a:r>
            <a:r>
              <a:rPr lang="en-US" altLang="zh-CN" sz="2800" b="1">
                <a:solidFill>
                  <a:srgbClr val="FF0000"/>
                </a:solidFill>
                <a:latin typeface="Arial" panose="020B0604020202020204" pitchFamily="34" charset="0"/>
              </a:rPr>
              <a:t>64</a:t>
            </a:r>
            <a:r>
              <a:rPr lang="zh-CN" altLang="en-US" sz="2800" b="1">
                <a:solidFill>
                  <a:srgbClr val="FF0000"/>
                </a:solidFill>
                <a:latin typeface="Arial" panose="020B0604020202020204" pitchFamily="34" charset="0"/>
              </a:rPr>
              <a:t>比特！</a:t>
            </a:r>
          </a:p>
        </p:txBody>
      </p:sp>
      <p:sp>
        <p:nvSpPr>
          <p:cNvPr id="322565" name="AutoShape 5"/>
          <p:cNvSpPr>
            <a:spLocks noChangeArrowheads="1"/>
          </p:cNvSpPr>
          <p:nvPr/>
        </p:nvSpPr>
        <p:spPr bwMode="auto">
          <a:xfrm>
            <a:off x="1042988" y="5878513"/>
            <a:ext cx="7056437" cy="790575"/>
          </a:xfrm>
          <a:prstGeom prst="roundRect">
            <a:avLst>
              <a:gd name="adj" fmla="val 16667"/>
            </a:avLst>
          </a:prstGeom>
          <a:solidFill>
            <a:srgbClr val="EBF7FF"/>
          </a:solidFill>
          <a:ln w="9525" algn="ctr">
            <a:solidFill>
              <a:srgbClr val="007A77"/>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2800" b="1">
                <a:solidFill>
                  <a:srgbClr val="FF0000"/>
                </a:solidFill>
                <a:latin typeface="Arial" panose="020B0604020202020204" pitchFamily="34" charset="0"/>
              </a:rPr>
              <a:t>IPv6</a:t>
            </a:r>
            <a:r>
              <a:rPr lang="zh-CN" altLang="en-US" sz="2800" b="1">
                <a:solidFill>
                  <a:srgbClr val="FF0000"/>
                </a:solidFill>
                <a:latin typeface="Arial" panose="020B0604020202020204" pitchFamily="34" charset="0"/>
              </a:rPr>
              <a:t>地址表示时可以不用指出前缀长度！</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2564"/>
                                        </p:tgtEl>
                                        <p:attrNameLst>
                                          <p:attrName>style.visibility</p:attrName>
                                        </p:attrNameLst>
                                      </p:cBhvr>
                                      <p:to>
                                        <p:strVal val="visible"/>
                                      </p:to>
                                    </p:set>
                                    <p:animEffect transition="in" filter="blinds(horizontal)">
                                      <p:cBhvr>
                                        <p:cTn id="7" dur="500"/>
                                        <p:tgtEl>
                                          <p:spTgt spid="3225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2565"/>
                                        </p:tgtEl>
                                        <p:attrNameLst>
                                          <p:attrName>style.visibility</p:attrName>
                                        </p:attrNameLst>
                                      </p:cBhvr>
                                      <p:to>
                                        <p:strVal val="visible"/>
                                      </p:to>
                                    </p:set>
                                    <p:animEffect transition="in" filter="blinds(horizontal)">
                                      <p:cBhvr>
                                        <p:cTn id="12" dur="500"/>
                                        <p:tgtEl>
                                          <p:spTgt spid="322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4" grpId="0" animBg="1"/>
      <p:bldP spid="322565"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ltLang="zh-CN" dirty="0" smtClean="0"/>
              <a:t>IPv6</a:t>
            </a:r>
            <a:r>
              <a:rPr lang="zh-CN" altLang="en-US" dirty="0" smtClean="0"/>
              <a:t>地址类型</a:t>
            </a:r>
          </a:p>
        </p:txBody>
      </p:sp>
      <p:sp>
        <p:nvSpPr>
          <p:cNvPr id="122883" name="Rectangle 3"/>
          <p:cNvSpPr>
            <a:spLocks noGrp="1" noChangeArrowheads="1"/>
          </p:cNvSpPr>
          <p:nvPr>
            <p:ph type="body" idx="1"/>
          </p:nvPr>
        </p:nvSpPr>
        <p:spPr>
          <a:xfrm>
            <a:off x="1182688" y="2017712"/>
            <a:ext cx="7772400" cy="4579639"/>
          </a:xfrm>
        </p:spPr>
        <p:txBody>
          <a:bodyPr>
            <a:normAutofit fontScale="85000" lnSpcReduction="20000"/>
          </a:bodyPr>
          <a:lstStyle/>
          <a:p>
            <a:pPr eaLnBrk="1" hangingPunct="1">
              <a:lnSpc>
                <a:spcPct val="110000"/>
              </a:lnSpc>
            </a:pPr>
            <a:r>
              <a:rPr lang="zh-CN" altLang="en-US" sz="2700" dirty="0" smtClean="0">
                <a:sym typeface="Wingdings" panose="05000000000000000000" pitchFamily="2" charset="2"/>
              </a:rPr>
              <a:t>单播地址</a:t>
            </a:r>
            <a:r>
              <a:rPr lang="en-US" altLang="zh-CN" sz="2700" dirty="0" smtClean="0">
                <a:sym typeface="Wingdings" panose="05000000000000000000" pitchFamily="2" charset="2"/>
              </a:rPr>
              <a:t>(Unicast)</a:t>
            </a:r>
          </a:p>
          <a:p>
            <a:pPr lvl="1" eaLnBrk="1" hangingPunct="1">
              <a:lnSpc>
                <a:spcPct val="110000"/>
              </a:lnSpc>
            </a:pPr>
            <a:r>
              <a:rPr lang="zh-CN" altLang="en-US" sz="2100" dirty="0" smtClean="0">
                <a:sym typeface="Wingdings" panose="05000000000000000000" pitchFamily="2" charset="2"/>
              </a:rPr>
              <a:t>分配给节点上的某个特定网络接口</a:t>
            </a:r>
            <a:r>
              <a:rPr lang="en-US" altLang="zh-CN" sz="2100" dirty="0" smtClean="0">
                <a:sym typeface="Wingdings" panose="05000000000000000000" pitchFamily="2" charset="2"/>
              </a:rPr>
              <a:t>,</a:t>
            </a:r>
            <a:r>
              <a:rPr lang="zh-CN" altLang="en-US" sz="2100" dirty="0" smtClean="0">
                <a:sym typeface="Wingdings" panose="05000000000000000000" pitchFamily="2" charset="2"/>
              </a:rPr>
              <a:t>目的地为单播地址的分组被转发到该接口上</a:t>
            </a:r>
          </a:p>
          <a:p>
            <a:pPr eaLnBrk="1" hangingPunct="1">
              <a:lnSpc>
                <a:spcPct val="110000"/>
              </a:lnSpc>
            </a:pPr>
            <a:r>
              <a:rPr lang="zh-CN" altLang="en-US" sz="2700" dirty="0" smtClean="0">
                <a:sym typeface="Wingdings" panose="05000000000000000000" pitchFamily="2" charset="2"/>
              </a:rPr>
              <a:t>组播地址</a:t>
            </a:r>
            <a:r>
              <a:rPr lang="en-US" altLang="zh-CN" sz="2700" dirty="0" smtClean="0">
                <a:sym typeface="Wingdings" panose="05000000000000000000" pitchFamily="2" charset="2"/>
              </a:rPr>
              <a:t>(Multicast)</a:t>
            </a:r>
          </a:p>
          <a:p>
            <a:pPr lvl="1" eaLnBrk="1" hangingPunct="1">
              <a:lnSpc>
                <a:spcPct val="110000"/>
              </a:lnSpc>
            </a:pPr>
            <a:r>
              <a:rPr lang="zh-CN" altLang="en-US" sz="2400" dirty="0" smtClean="0">
                <a:sym typeface="Wingdings" panose="05000000000000000000" pitchFamily="2" charset="2"/>
              </a:rPr>
              <a:t>分配给一组网络接口，这些网络接口一般位于不同的节点，目的地为组播地址被转发到这组接口上</a:t>
            </a:r>
            <a:endParaRPr lang="en-US" altLang="zh-CN" sz="2400" dirty="0" smtClean="0">
              <a:sym typeface="Wingdings" panose="05000000000000000000" pitchFamily="2" charset="2"/>
            </a:endParaRPr>
          </a:p>
          <a:p>
            <a:pPr lvl="1" eaLnBrk="1" hangingPunct="1">
              <a:lnSpc>
                <a:spcPct val="110000"/>
              </a:lnSpc>
            </a:pPr>
            <a:endParaRPr lang="en-US" altLang="zh-CN" sz="2400" dirty="0">
              <a:sym typeface="Wingdings" panose="05000000000000000000" pitchFamily="2" charset="2"/>
            </a:endParaRPr>
          </a:p>
          <a:p>
            <a:pPr lvl="1" eaLnBrk="1" hangingPunct="1">
              <a:lnSpc>
                <a:spcPct val="110000"/>
              </a:lnSpc>
            </a:pPr>
            <a:endParaRPr lang="en-US" altLang="zh-CN" sz="2400" dirty="0" smtClean="0">
              <a:sym typeface="Wingdings" panose="05000000000000000000" pitchFamily="2" charset="2"/>
            </a:endParaRPr>
          </a:p>
          <a:p>
            <a:pPr lvl="1" eaLnBrk="1" hangingPunct="1">
              <a:lnSpc>
                <a:spcPct val="110000"/>
              </a:lnSpc>
            </a:pPr>
            <a:endParaRPr lang="zh-CN" altLang="en-US" sz="2400" dirty="0" smtClean="0">
              <a:sym typeface="Wingdings" panose="05000000000000000000" pitchFamily="2" charset="2"/>
            </a:endParaRPr>
          </a:p>
          <a:p>
            <a:pPr eaLnBrk="1" hangingPunct="1">
              <a:lnSpc>
                <a:spcPct val="110000"/>
              </a:lnSpc>
            </a:pPr>
            <a:r>
              <a:rPr lang="zh-CN" altLang="en-US" sz="2700" dirty="0" smtClean="0">
                <a:sym typeface="Wingdings" panose="05000000000000000000" pitchFamily="2" charset="2"/>
              </a:rPr>
              <a:t>任播地址</a:t>
            </a:r>
            <a:r>
              <a:rPr lang="en-US" altLang="zh-CN" sz="2700" dirty="0" smtClean="0">
                <a:sym typeface="Wingdings" panose="05000000000000000000" pitchFamily="2" charset="2"/>
              </a:rPr>
              <a:t>(</a:t>
            </a:r>
            <a:r>
              <a:rPr lang="en-US" altLang="zh-CN" sz="2700" dirty="0" err="1" smtClean="0">
                <a:sym typeface="Wingdings" panose="05000000000000000000" pitchFamily="2" charset="2"/>
              </a:rPr>
              <a:t>Anycast</a:t>
            </a:r>
            <a:r>
              <a:rPr lang="en-US" altLang="zh-CN" sz="2700" dirty="0" smtClean="0">
                <a:sym typeface="Wingdings" panose="05000000000000000000" pitchFamily="2" charset="2"/>
              </a:rPr>
              <a:t>)</a:t>
            </a:r>
          </a:p>
          <a:p>
            <a:pPr lvl="1" eaLnBrk="1" hangingPunct="1">
              <a:lnSpc>
                <a:spcPct val="110000"/>
              </a:lnSpc>
            </a:pPr>
            <a:r>
              <a:rPr lang="zh-CN" altLang="en-US" sz="2400" dirty="0" smtClean="0">
                <a:sym typeface="Wingdings" panose="05000000000000000000" pitchFamily="2" charset="2"/>
              </a:rPr>
              <a:t>分配给一组网络接口</a:t>
            </a:r>
            <a:r>
              <a:rPr lang="en-US" altLang="zh-CN" sz="2400" dirty="0" smtClean="0">
                <a:sym typeface="Wingdings" panose="05000000000000000000" pitchFamily="2" charset="2"/>
              </a:rPr>
              <a:t>,</a:t>
            </a:r>
            <a:r>
              <a:rPr lang="zh-CN" altLang="en-US" sz="2400" dirty="0" smtClean="0">
                <a:sym typeface="Wingdings" panose="05000000000000000000" pitchFamily="2" charset="2"/>
              </a:rPr>
              <a:t>这些网络接口一般位于不同的网络节点，目的地为任播地址的分组被转发到该组接口中距离发送主机最近的节点</a:t>
            </a:r>
            <a:r>
              <a:rPr lang="en-US" altLang="zh-CN" sz="2400" dirty="0" smtClean="0">
                <a:sym typeface="Wingdings" panose="05000000000000000000" pitchFamily="2" charset="2"/>
              </a:rPr>
              <a:t>(</a:t>
            </a:r>
            <a:r>
              <a:rPr lang="zh-CN" altLang="en-US" sz="2400" dirty="0" smtClean="0">
                <a:sym typeface="Wingdings" panose="05000000000000000000" pitchFamily="2" charset="2"/>
              </a:rPr>
              <a:t>依据路由协议度量的最近距离</a:t>
            </a:r>
            <a:r>
              <a:rPr lang="en-US" altLang="zh-CN" sz="2400" dirty="0" smtClean="0">
                <a:sym typeface="Wingdings" panose="05000000000000000000" pitchFamily="2" charset="2"/>
              </a:rPr>
              <a:t>)</a:t>
            </a:r>
            <a:endParaRPr lang="zh-CN" altLang="en-US" sz="2400" dirty="0" smtClean="0"/>
          </a:p>
        </p:txBody>
      </p:sp>
      <p:sp>
        <p:nvSpPr>
          <p:cNvPr id="5" name="Text Box 4"/>
          <p:cNvSpPr txBox="1">
            <a:spLocks noChangeArrowheads="1"/>
          </p:cNvSpPr>
          <p:nvPr/>
        </p:nvSpPr>
        <p:spPr bwMode="auto">
          <a:xfrm>
            <a:off x="1403648" y="4086274"/>
            <a:ext cx="76692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2000" b="1" i="0" u="none" strike="noStrike" kern="0" cap="none" spc="0" normalizeH="0" baseline="0" noProof="0" dirty="0" smtClean="0">
                <a:ln>
                  <a:noFill/>
                </a:ln>
                <a:solidFill>
                  <a:srgbClr val="FF0000"/>
                </a:solidFill>
                <a:effectLst/>
                <a:uLnTx/>
                <a:uFillTx/>
                <a:latin typeface="Arial" panose="020B0604020202020204" pitchFamily="34" charset="0"/>
                <a:ea typeface="宋体" panose="02010600030101010101" pitchFamily="2" charset="-122"/>
              </a:rPr>
              <a:t>IPv6</a:t>
            </a:r>
            <a:r>
              <a:rPr kumimoji="0" lang="zh-CN" altLang="en-US" sz="2000" b="1" i="0" u="none" strike="noStrike" kern="0" cap="none" spc="0" normalizeH="0" baseline="0" noProof="0" dirty="0" smtClean="0">
                <a:ln>
                  <a:noFill/>
                </a:ln>
                <a:solidFill>
                  <a:srgbClr val="FF0000"/>
                </a:solidFill>
                <a:effectLst/>
                <a:uLnTx/>
                <a:uFillTx/>
                <a:latin typeface="Arial" panose="020B0604020202020204" pitchFamily="34" charset="0"/>
                <a:ea typeface="宋体" panose="02010600030101010101" pitchFamily="2" charset="-122"/>
              </a:rPr>
              <a:t>中没有了广播的概念，原来</a:t>
            </a:r>
            <a:r>
              <a:rPr kumimoji="0" lang="en-US" altLang="zh-CN" sz="2000" b="1" i="0" u="none" strike="noStrike" kern="0" cap="none" spc="0" normalizeH="0" baseline="0" noProof="0" dirty="0" smtClean="0">
                <a:ln>
                  <a:noFill/>
                </a:ln>
                <a:solidFill>
                  <a:srgbClr val="FF0000"/>
                </a:solidFill>
                <a:effectLst/>
                <a:uLnTx/>
                <a:uFillTx/>
                <a:latin typeface="Arial" panose="020B0604020202020204" pitchFamily="34" charset="0"/>
                <a:ea typeface="宋体" panose="02010600030101010101" pitchFamily="2" charset="-122"/>
              </a:rPr>
              <a:t>IPv4</a:t>
            </a:r>
            <a:r>
              <a:rPr kumimoji="0" lang="zh-CN" altLang="en-US" sz="2000" b="1" i="0" u="none" strike="noStrike" kern="0" cap="none" spc="0" normalizeH="0" baseline="0" noProof="0" dirty="0" smtClean="0">
                <a:ln>
                  <a:noFill/>
                </a:ln>
                <a:solidFill>
                  <a:srgbClr val="FF0000"/>
                </a:solidFill>
                <a:effectLst/>
                <a:uLnTx/>
                <a:uFillTx/>
                <a:latin typeface="Arial" panose="020B0604020202020204" pitchFamily="34" charset="0"/>
                <a:ea typeface="宋体" panose="02010600030101010101" pitchFamily="2" charset="-122"/>
              </a:rPr>
              <a:t>中的一些需要广播实现的功能通过</a:t>
            </a:r>
            <a:r>
              <a:rPr kumimoji="0" lang="en-US" altLang="zh-CN" sz="2000" b="1" i="0" u="none" strike="noStrike" kern="0" cap="none" spc="0" normalizeH="0" baseline="0" noProof="0" dirty="0" smtClean="0">
                <a:ln>
                  <a:noFill/>
                </a:ln>
                <a:solidFill>
                  <a:srgbClr val="FF0000"/>
                </a:solidFill>
                <a:effectLst/>
                <a:uLnTx/>
                <a:uFillTx/>
                <a:latin typeface="Arial" panose="020B0604020202020204" pitchFamily="34" charset="0"/>
                <a:ea typeface="宋体" panose="02010600030101010101" pitchFamily="2" charset="-122"/>
              </a:rPr>
              <a:t>IPv6</a:t>
            </a:r>
            <a:r>
              <a:rPr kumimoji="0" lang="zh-CN" altLang="en-US" sz="2000" b="1" i="0" u="none" strike="noStrike" kern="0" cap="none" spc="0" normalizeH="0" baseline="0" noProof="0" dirty="0" smtClean="0">
                <a:ln>
                  <a:noFill/>
                </a:ln>
                <a:solidFill>
                  <a:srgbClr val="FF0000"/>
                </a:solidFill>
                <a:effectLst/>
                <a:uLnTx/>
                <a:uFillTx/>
                <a:latin typeface="Arial" panose="020B0604020202020204" pitchFamily="34" charset="0"/>
                <a:ea typeface="宋体" panose="02010600030101010101" pitchFamily="2" charset="-122"/>
              </a:rPr>
              <a:t>组播</a:t>
            </a:r>
            <a:r>
              <a:rPr kumimoji="0" lang="en-US" altLang="zh-CN" sz="2000" b="1" i="0" u="none" strike="noStrike" kern="0" cap="none" spc="0" normalizeH="0" baseline="0" noProof="0" dirty="0" smtClean="0">
                <a:ln>
                  <a:noFill/>
                </a:ln>
                <a:solidFill>
                  <a:srgbClr val="FF0000"/>
                </a:solidFill>
                <a:effectLst/>
                <a:uLnTx/>
                <a:uFillTx/>
                <a:latin typeface="Arial" panose="020B0604020202020204" pitchFamily="34" charset="0"/>
                <a:ea typeface="宋体" panose="02010600030101010101" pitchFamily="2" charset="-122"/>
              </a:rPr>
              <a:t>/</a:t>
            </a:r>
            <a:r>
              <a:rPr kumimoji="0" lang="zh-CN" altLang="en-US" sz="2000" b="1" i="0" u="none" strike="noStrike" kern="0" cap="none" spc="0" normalizeH="0" baseline="0" noProof="0" dirty="0" smtClean="0">
                <a:ln>
                  <a:noFill/>
                </a:ln>
                <a:solidFill>
                  <a:srgbClr val="FF0000"/>
                </a:solidFill>
                <a:effectLst/>
                <a:uLnTx/>
                <a:uFillTx/>
                <a:latin typeface="Arial" panose="020B0604020202020204" pitchFamily="34" charset="0"/>
                <a:ea typeface="宋体" panose="02010600030101010101" pitchFamily="2" charset="-122"/>
              </a:rPr>
              <a:t>多播来实现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8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25" y="1903413"/>
            <a:ext cx="9105900"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021388"/>
            <a:ext cx="62007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标题 1"/>
          <p:cNvSpPr>
            <a:spLocks noGrp="1"/>
          </p:cNvSpPr>
          <p:nvPr>
            <p:ph type="title"/>
          </p:nvPr>
        </p:nvSpPr>
        <p:spPr>
          <a:xfrm>
            <a:off x="1150938" y="214313"/>
            <a:ext cx="7793037" cy="1462087"/>
          </a:xfrm>
        </p:spPr>
        <p:txBody>
          <a:bodyPr/>
          <a:lstStyle/>
          <a:p>
            <a:r>
              <a:rPr lang="en-US" altLang="zh-CN" dirty="0"/>
              <a:t>IPv6</a:t>
            </a:r>
            <a:r>
              <a:rPr lang="zh-CN" altLang="en-US" dirty="0"/>
              <a:t>地址</a:t>
            </a:r>
            <a:r>
              <a:rPr lang="zh-CN" altLang="en-US" dirty="0" smtClean="0"/>
              <a:t>：任播地址</a:t>
            </a:r>
            <a:endParaRPr lang="zh-CN" altLang="en-US" dirty="0"/>
          </a:p>
        </p:txBody>
      </p:sp>
    </p:spTree>
    <p:extLst>
      <p:ext uri="{BB962C8B-B14F-4D97-AF65-F5344CB8AC3E}">
        <p14:creationId xmlns:p14="http://schemas.microsoft.com/office/powerpoint/2010/main" val="23517821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zh-CN" smtClean="0"/>
              <a:t>IP</a:t>
            </a:r>
            <a:r>
              <a:rPr lang="zh-CN" altLang="en-US" smtClean="0"/>
              <a:t>地址格式</a:t>
            </a:r>
          </a:p>
        </p:txBody>
      </p:sp>
      <p:sp>
        <p:nvSpPr>
          <p:cNvPr id="162972" name="Rectangle 156"/>
          <p:cNvSpPr>
            <a:spLocks noChangeArrowheads="1"/>
          </p:cNvSpPr>
          <p:nvPr/>
        </p:nvSpPr>
        <p:spPr bwMode="auto">
          <a:xfrm>
            <a:off x="1750368" y="3107481"/>
            <a:ext cx="1371600" cy="536575"/>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600" b="1">
                <a:solidFill>
                  <a:srgbClr val="000000"/>
                </a:solidFill>
                <a:latin typeface="Arial" pitchFamily="34" charset="0"/>
              </a:rPr>
              <a:t>10101010</a:t>
            </a:r>
          </a:p>
        </p:txBody>
      </p:sp>
      <p:sp>
        <p:nvSpPr>
          <p:cNvPr id="162973" name="Rectangle 157"/>
          <p:cNvSpPr>
            <a:spLocks noChangeArrowheads="1"/>
          </p:cNvSpPr>
          <p:nvPr/>
        </p:nvSpPr>
        <p:spPr bwMode="auto">
          <a:xfrm>
            <a:off x="3502968" y="3107481"/>
            <a:ext cx="1371600" cy="536575"/>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600" b="1">
                <a:solidFill>
                  <a:srgbClr val="000000"/>
                </a:solidFill>
                <a:latin typeface="Arial" pitchFamily="34" charset="0"/>
              </a:rPr>
              <a:t>01010101</a:t>
            </a:r>
          </a:p>
        </p:txBody>
      </p:sp>
      <p:sp>
        <p:nvSpPr>
          <p:cNvPr id="162974" name="Rectangle 158"/>
          <p:cNvSpPr>
            <a:spLocks noChangeArrowheads="1"/>
          </p:cNvSpPr>
          <p:nvPr/>
        </p:nvSpPr>
        <p:spPr bwMode="auto">
          <a:xfrm>
            <a:off x="5255568" y="3107481"/>
            <a:ext cx="1371600" cy="536575"/>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600" b="1">
                <a:solidFill>
                  <a:srgbClr val="000000"/>
                </a:solidFill>
                <a:latin typeface="Arial" pitchFamily="34" charset="0"/>
              </a:rPr>
              <a:t>00110011</a:t>
            </a:r>
          </a:p>
        </p:txBody>
      </p:sp>
      <p:sp>
        <p:nvSpPr>
          <p:cNvPr id="162975" name="Rectangle 159"/>
          <p:cNvSpPr>
            <a:spLocks noChangeArrowheads="1"/>
          </p:cNvSpPr>
          <p:nvPr/>
        </p:nvSpPr>
        <p:spPr bwMode="auto">
          <a:xfrm>
            <a:off x="7008168" y="3107481"/>
            <a:ext cx="1371600" cy="536575"/>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600" b="1">
                <a:solidFill>
                  <a:srgbClr val="000000"/>
                </a:solidFill>
                <a:latin typeface="Arial" pitchFamily="34" charset="0"/>
              </a:rPr>
              <a:t>11001100</a:t>
            </a:r>
          </a:p>
        </p:txBody>
      </p:sp>
      <p:sp>
        <p:nvSpPr>
          <p:cNvPr id="40972" name="Oval 160"/>
          <p:cNvSpPr>
            <a:spLocks noChangeArrowheads="1"/>
          </p:cNvSpPr>
          <p:nvPr/>
        </p:nvSpPr>
        <p:spPr bwMode="auto">
          <a:xfrm>
            <a:off x="3274368" y="3307506"/>
            <a:ext cx="152400" cy="120650"/>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Arial" panose="020B0604020202020204" pitchFamily="34" charset="0"/>
            </a:endParaRPr>
          </a:p>
        </p:txBody>
      </p:sp>
      <p:sp>
        <p:nvSpPr>
          <p:cNvPr id="40973" name="Oval 161"/>
          <p:cNvSpPr>
            <a:spLocks noChangeArrowheads="1"/>
          </p:cNvSpPr>
          <p:nvPr/>
        </p:nvSpPr>
        <p:spPr bwMode="auto">
          <a:xfrm>
            <a:off x="5026968" y="3307506"/>
            <a:ext cx="152400" cy="120650"/>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Arial" panose="020B0604020202020204" pitchFamily="34" charset="0"/>
            </a:endParaRPr>
          </a:p>
        </p:txBody>
      </p:sp>
      <p:sp>
        <p:nvSpPr>
          <p:cNvPr id="40974" name="Oval 162"/>
          <p:cNvSpPr>
            <a:spLocks noChangeArrowheads="1"/>
          </p:cNvSpPr>
          <p:nvPr/>
        </p:nvSpPr>
        <p:spPr bwMode="auto">
          <a:xfrm>
            <a:off x="6779568" y="3307506"/>
            <a:ext cx="152400" cy="120650"/>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Arial" panose="020B0604020202020204" pitchFamily="34" charset="0"/>
            </a:endParaRPr>
          </a:p>
        </p:txBody>
      </p:sp>
      <p:sp>
        <p:nvSpPr>
          <p:cNvPr id="40975" name="Line 163"/>
          <p:cNvSpPr>
            <a:spLocks noChangeShapeType="1"/>
          </p:cNvSpPr>
          <p:nvPr/>
        </p:nvSpPr>
        <p:spPr bwMode="auto">
          <a:xfrm>
            <a:off x="1750368" y="2986831"/>
            <a:ext cx="129540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0976" name="Text Box 164"/>
          <p:cNvSpPr txBox="1">
            <a:spLocks noChangeArrowheads="1"/>
          </p:cNvSpPr>
          <p:nvPr/>
        </p:nvSpPr>
        <p:spPr bwMode="auto">
          <a:xfrm>
            <a:off x="2131368" y="2723306"/>
            <a:ext cx="7159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sz="1600" b="1">
                <a:solidFill>
                  <a:srgbClr val="000000"/>
                </a:solidFill>
                <a:latin typeface="Arial" panose="020B0604020202020204" pitchFamily="34" charset="0"/>
              </a:rPr>
              <a:t>8 bits</a:t>
            </a:r>
          </a:p>
        </p:txBody>
      </p:sp>
      <p:sp>
        <p:nvSpPr>
          <p:cNvPr id="162983" name="Rectangle 167"/>
          <p:cNvSpPr>
            <a:spLocks noChangeArrowheads="1"/>
          </p:cNvSpPr>
          <p:nvPr/>
        </p:nvSpPr>
        <p:spPr bwMode="auto">
          <a:xfrm>
            <a:off x="1750368" y="3899644"/>
            <a:ext cx="1371600" cy="536575"/>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600" b="1" dirty="0">
                <a:solidFill>
                  <a:srgbClr val="000000"/>
                </a:solidFill>
                <a:latin typeface="Arial" pitchFamily="34" charset="0"/>
              </a:rPr>
              <a:t>170</a:t>
            </a:r>
          </a:p>
        </p:txBody>
      </p:sp>
      <p:sp>
        <p:nvSpPr>
          <p:cNvPr id="162984" name="Rectangle 168"/>
          <p:cNvSpPr>
            <a:spLocks noChangeArrowheads="1"/>
          </p:cNvSpPr>
          <p:nvPr/>
        </p:nvSpPr>
        <p:spPr bwMode="auto">
          <a:xfrm>
            <a:off x="3502968" y="3899644"/>
            <a:ext cx="1371600" cy="536575"/>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600" b="1">
                <a:solidFill>
                  <a:srgbClr val="000000"/>
                </a:solidFill>
                <a:latin typeface="Arial" pitchFamily="34" charset="0"/>
              </a:rPr>
              <a:t>85</a:t>
            </a:r>
          </a:p>
        </p:txBody>
      </p:sp>
      <p:sp>
        <p:nvSpPr>
          <p:cNvPr id="162985" name="Rectangle 169"/>
          <p:cNvSpPr>
            <a:spLocks noChangeArrowheads="1"/>
          </p:cNvSpPr>
          <p:nvPr/>
        </p:nvSpPr>
        <p:spPr bwMode="auto">
          <a:xfrm>
            <a:off x="5255568" y="3899644"/>
            <a:ext cx="1371600" cy="536575"/>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600" b="1">
                <a:solidFill>
                  <a:srgbClr val="000000"/>
                </a:solidFill>
                <a:latin typeface="Arial" pitchFamily="34" charset="0"/>
              </a:rPr>
              <a:t>51</a:t>
            </a:r>
          </a:p>
        </p:txBody>
      </p:sp>
      <p:sp>
        <p:nvSpPr>
          <p:cNvPr id="162986" name="Rectangle 170"/>
          <p:cNvSpPr>
            <a:spLocks noChangeArrowheads="1"/>
          </p:cNvSpPr>
          <p:nvPr/>
        </p:nvSpPr>
        <p:spPr bwMode="auto">
          <a:xfrm>
            <a:off x="7008168" y="3899644"/>
            <a:ext cx="1371600" cy="536575"/>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600" b="1">
                <a:solidFill>
                  <a:srgbClr val="000000"/>
                </a:solidFill>
                <a:latin typeface="Arial" pitchFamily="34" charset="0"/>
              </a:rPr>
              <a:t>204</a:t>
            </a:r>
          </a:p>
        </p:txBody>
      </p:sp>
      <p:sp>
        <p:nvSpPr>
          <p:cNvPr id="40983" name="Oval 171"/>
          <p:cNvSpPr>
            <a:spLocks noChangeArrowheads="1"/>
          </p:cNvSpPr>
          <p:nvPr/>
        </p:nvSpPr>
        <p:spPr bwMode="auto">
          <a:xfrm>
            <a:off x="3274368" y="4101256"/>
            <a:ext cx="152400" cy="119063"/>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Arial" panose="020B0604020202020204" pitchFamily="34" charset="0"/>
            </a:endParaRPr>
          </a:p>
        </p:txBody>
      </p:sp>
      <p:sp>
        <p:nvSpPr>
          <p:cNvPr id="40984" name="Oval 172"/>
          <p:cNvSpPr>
            <a:spLocks noChangeArrowheads="1"/>
          </p:cNvSpPr>
          <p:nvPr/>
        </p:nvSpPr>
        <p:spPr bwMode="auto">
          <a:xfrm>
            <a:off x="5026968" y="4101256"/>
            <a:ext cx="152400" cy="119063"/>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Arial" panose="020B0604020202020204" pitchFamily="34" charset="0"/>
            </a:endParaRPr>
          </a:p>
        </p:txBody>
      </p:sp>
      <p:sp>
        <p:nvSpPr>
          <p:cNvPr id="40985" name="Oval 173"/>
          <p:cNvSpPr>
            <a:spLocks noChangeArrowheads="1"/>
          </p:cNvSpPr>
          <p:nvPr/>
        </p:nvSpPr>
        <p:spPr bwMode="auto">
          <a:xfrm>
            <a:off x="6779568" y="4101256"/>
            <a:ext cx="152400" cy="119063"/>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Arial" panose="020B0604020202020204" pitchFamily="34" charset="0"/>
            </a:endParaRPr>
          </a:p>
        </p:txBody>
      </p:sp>
      <p:sp>
        <p:nvSpPr>
          <p:cNvPr id="40986" name="Text Box 174"/>
          <p:cNvSpPr txBox="1">
            <a:spLocks noChangeArrowheads="1"/>
          </p:cNvSpPr>
          <p:nvPr/>
        </p:nvSpPr>
        <p:spPr bwMode="auto">
          <a:xfrm>
            <a:off x="683568" y="3899644"/>
            <a:ext cx="10779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sz="1600" b="1">
                <a:solidFill>
                  <a:srgbClr val="000000"/>
                </a:solidFill>
                <a:latin typeface="Arial" panose="020B0604020202020204" pitchFamily="34" charset="0"/>
              </a:rPr>
              <a:t>Dotted</a:t>
            </a:r>
          </a:p>
          <a:p>
            <a:r>
              <a:rPr lang="en-GB" altLang="zh-CN" sz="1600" b="1">
                <a:solidFill>
                  <a:srgbClr val="000000"/>
                </a:solidFill>
                <a:latin typeface="Arial" panose="020B0604020202020204" pitchFamily="34" charset="0"/>
              </a:rPr>
              <a:t>notation</a:t>
            </a:r>
          </a:p>
          <a:p>
            <a:r>
              <a:rPr lang="en-GB" altLang="zh-CN" sz="1600" b="1">
                <a:solidFill>
                  <a:srgbClr val="000000"/>
                </a:solidFill>
                <a:latin typeface="Arial" panose="020B0604020202020204" pitchFamily="34" charset="0"/>
              </a:rPr>
              <a:t>(</a:t>
            </a:r>
            <a:r>
              <a:rPr lang="en-GB" altLang="zh-CN" sz="1600" b="1" i="1">
                <a:solidFill>
                  <a:srgbClr val="000000"/>
                </a:solidFill>
                <a:latin typeface="Arial" panose="020B0604020202020204" pitchFamily="34" charset="0"/>
              </a:rPr>
              <a:t>W</a:t>
            </a:r>
            <a:r>
              <a:rPr lang="en-GB" altLang="zh-CN" sz="1600" b="1">
                <a:solidFill>
                  <a:srgbClr val="000000"/>
                </a:solidFill>
                <a:latin typeface="Arial" panose="020B0604020202020204" pitchFamily="34" charset="0"/>
              </a:rPr>
              <a:t>.</a:t>
            </a:r>
            <a:r>
              <a:rPr lang="en-GB" altLang="zh-CN" sz="1600" b="1" i="1">
                <a:solidFill>
                  <a:srgbClr val="000000"/>
                </a:solidFill>
                <a:latin typeface="Arial" panose="020B0604020202020204" pitchFamily="34" charset="0"/>
              </a:rPr>
              <a:t>X</a:t>
            </a:r>
            <a:r>
              <a:rPr lang="en-GB" altLang="zh-CN" sz="1600" b="1">
                <a:solidFill>
                  <a:srgbClr val="000000"/>
                </a:solidFill>
                <a:latin typeface="Arial" panose="020B0604020202020204" pitchFamily="34" charset="0"/>
              </a:rPr>
              <a:t>.</a:t>
            </a:r>
            <a:r>
              <a:rPr lang="en-GB" altLang="zh-CN" sz="1600" b="1" i="1">
                <a:solidFill>
                  <a:srgbClr val="000000"/>
                </a:solidFill>
                <a:latin typeface="Arial" panose="020B0604020202020204" pitchFamily="34" charset="0"/>
              </a:rPr>
              <a:t>Y</a:t>
            </a:r>
            <a:r>
              <a:rPr lang="en-GB" altLang="zh-CN" sz="1600" b="1">
                <a:solidFill>
                  <a:srgbClr val="000000"/>
                </a:solidFill>
                <a:latin typeface="Arial" panose="020B0604020202020204" pitchFamily="34" charset="0"/>
              </a:rPr>
              <a:t>.</a:t>
            </a:r>
            <a:r>
              <a:rPr lang="en-GB" altLang="zh-CN" sz="1600" b="1" i="1">
                <a:solidFill>
                  <a:srgbClr val="000000"/>
                </a:solidFill>
                <a:latin typeface="Arial" panose="020B0604020202020204" pitchFamily="34" charset="0"/>
              </a:rPr>
              <a:t>Z</a:t>
            </a:r>
            <a:r>
              <a:rPr lang="en-GB" altLang="zh-CN" sz="1600" b="1">
                <a:solidFill>
                  <a:srgbClr val="000000"/>
                </a:solidFill>
                <a:latin typeface="Arial" panose="020B0604020202020204" pitchFamily="34" charset="0"/>
              </a:rPr>
              <a:t>)</a:t>
            </a:r>
          </a:p>
        </p:txBody>
      </p:sp>
      <p:sp>
        <p:nvSpPr>
          <p:cNvPr id="40987" name="Text Box 175"/>
          <p:cNvSpPr txBox="1">
            <a:spLocks noChangeArrowheads="1"/>
          </p:cNvSpPr>
          <p:nvPr/>
        </p:nvSpPr>
        <p:spPr bwMode="auto">
          <a:xfrm>
            <a:off x="683568" y="3226544"/>
            <a:ext cx="9858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sz="1600" b="1">
                <a:solidFill>
                  <a:srgbClr val="000000"/>
                </a:solidFill>
                <a:latin typeface="Arial" panose="020B0604020202020204" pitchFamily="34" charset="0"/>
              </a:rPr>
              <a:t>Binary</a:t>
            </a:r>
          </a:p>
          <a:p>
            <a:r>
              <a:rPr lang="en-GB" altLang="zh-CN" sz="1600" b="1">
                <a:solidFill>
                  <a:srgbClr val="000000"/>
                </a:solidFill>
                <a:latin typeface="Arial" panose="020B0604020202020204" pitchFamily="34" charset="0"/>
              </a:rPr>
              <a:t>notation</a:t>
            </a:r>
          </a:p>
        </p:txBody>
      </p:sp>
      <p:grpSp>
        <p:nvGrpSpPr>
          <p:cNvPr id="2" name="组合 1"/>
          <p:cNvGrpSpPr/>
          <p:nvPr/>
        </p:nvGrpSpPr>
        <p:grpSpPr>
          <a:xfrm>
            <a:off x="1116049" y="4856347"/>
            <a:ext cx="7814808" cy="2088831"/>
            <a:chOff x="2362200" y="1008382"/>
            <a:chExt cx="7814808" cy="2088831"/>
          </a:xfrm>
        </p:grpSpPr>
        <p:sp>
          <p:nvSpPr>
            <p:cNvPr id="162967" name="Rectangle 151"/>
            <p:cNvSpPr>
              <a:spLocks noChangeArrowheads="1"/>
            </p:cNvSpPr>
            <p:nvPr/>
          </p:nvSpPr>
          <p:spPr bwMode="auto">
            <a:xfrm>
              <a:off x="2362200" y="2262188"/>
              <a:ext cx="6629400" cy="536575"/>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a:defRPr/>
              </a:pPr>
              <a:endParaRPr lang="zh-CN" altLang="en-US">
                <a:latin typeface="Arial" pitchFamily="34" charset="0"/>
              </a:endParaRPr>
            </a:p>
          </p:txBody>
        </p:sp>
        <p:sp>
          <p:nvSpPr>
            <p:cNvPr id="40964" name="Line 152"/>
            <p:cNvSpPr>
              <a:spLocks noChangeShapeType="1"/>
            </p:cNvSpPr>
            <p:nvPr/>
          </p:nvSpPr>
          <p:spPr bwMode="auto">
            <a:xfrm>
              <a:off x="2362200" y="2143125"/>
              <a:ext cx="6629400" cy="0"/>
            </a:xfrm>
            <a:prstGeom prst="line">
              <a:avLst/>
            </a:prstGeom>
            <a:noFill/>
            <a:ln w="9525">
              <a:solidFill>
                <a:srgbClr val="000000"/>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zh-CN" altLang="en-US"/>
            </a:p>
          </p:txBody>
        </p:sp>
        <p:sp>
          <p:nvSpPr>
            <p:cNvPr id="40965" name="Text Box 153"/>
            <p:cNvSpPr txBox="1">
              <a:spLocks noChangeArrowheads="1"/>
            </p:cNvSpPr>
            <p:nvPr/>
          </p:nvSpPr>
          <p:spPr bwMode="auto">
            <a:xfrm>
              <a:off x="5389563" y="1844675"/>
              <a:ext cx="828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sz="1600" b="1">
                  <a:solidFill>
                    <a:srgbClr val="000000"/>
                  </a:solidFill>
                  <a:latin typeface="Arial" panose="020B0604020202020204" pitchFamily="34" charset="0"/>
                </a:rPr>
                <a:t>32 bits</a:t>
              </a:r>
            </a:p>
          </p:txBody>
        </p:sp>
        <p:sp>
          <p:nvSpPr>
            <p:cNvPr id="40966" name="Text Box 154"/>
            <p:cNvSpPr txBox="1">
              <a:spLocks noChangeArrowheads="1"/>
            </p:cNvSpPr>
            <p:nvPr/>
          </p:nvSpPr>
          <p:spPr bwMode="auto">
            <a:xfrm>
              <a:off x="2374900" y="2405063"/>
              <a:ext cx="3240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zh-CN" altLang="en-GB" sz="1600" b="1">
                  <a:solidFill>
                    <a:srgbClr val="000000"/>
                  </a:solidFill>
                  <a:latin typeface="Arial" panose="020B0604020202020204" pitchFamily="34" charset="0"/>
                </a:rPr>
                <a:t>网络号</a:t>
              </a:r>
            </a:p>
          </p:txBody>
        </p:sp>
        <p:sp>
          <p:nvSpPr>
            <p:cNvPr id="40967" name="Text Box 155"/>
            <p:cNvSpPr txBox="1">
              <a:spLocks noChangeArrowheads="1"/>
            </p:cNvSpPr>
            <p:nvPr/>
          </p:nvSpPr>
          <p:spPr bwMode="auto">
            <a:xfrm>
              <a:off x="5614988" y="2405063"/>
              <a:ext cx="3384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zh-CN" altLang="en-GB" sz="1600" b="1">
                  <a:solidFill>
                    <a:srgbClr val="000000"/>
                  </a:solidFill>
                  <a:latin typeface="Arial" panose="020B0604020202020204" pitchFamily="34" charset="0"/>
                </a:rPr>
                <a:t>主机号</a:t>
              </a:r>
            </a:p>
          </p:txBody>
        </p:sp>
        <p:sp>
          <p:nvSpPr>
            <p:cNvPr id="40977" name="Line 165"/>
            <p:cNvSpPr>
              <a:spLocks noChangeShapeType="1"/>
            </p:cNvSpPr>
            <p:nvPr/>
          </p:nvSpPr>
          <p:spPr bwMode="auto">
            <a:xfrm>
              <a:off x="5638800" y="2262188"/>
              <a:ext cx="0" cy="83502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978" name="Line 166"/>
            <p:cNvSpPr>
              <a:spLocks noChangeShapeType="1"/>
            </p:cNvSpPr>
            <p:nvPr/>
          </p:nvSpPr>
          <p:spPr bwMode="auto">
            <a:xfrm>
              <a:off x="5373688" y="2854325"/>
              <a:ext cx="45720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4012" name="AutoShape 220"/>
            <p:cNvSpPr>
              <a:spLocks/>
            </p:cNvSpPr>
            <p:nvPr/>
          </p:nvSpPr>
          <p:spPr bwMode="auto">
            <a:xfrm>
              <a:off x="3150068" y="1052512"/>
              <a:ext cx="3077695" cy="720726"/>
            </a:xfrm>
            <a:prstGeom prst="borderCallout1">
              <a:avLst>
                <a:gd name="adj1" fmla="val 98698"/>
                <a:gd name="adj2" fmla="val 41772"/>
                <a:gd name="adj3" fmla="val 166921"/>
                <a:gd name="adj4" fmla="val 24164"/>
              </a:avLst>
            </a:prstGeom>
            <a:solidFill>
              <a:srgbClr val="EBF7FF"/>
            </a:solidFill>
            <a:ln w="9525" algn="ctr">
              <a:solidFill>
                <a:srgbClr val="007A77"/>
              </a:solidFill>
              <a:miter lim="800000"/>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dirty="0">
                  <a:solidFill>
                    <a:srgbClr val="0C0500"/>
                  </a:solidFill>
                  <a:latin typeface="Arial" panose="020B0604020202020204" pitchFamily="34" charset="0"/>
                </a:rPr>
                <a:t>标识</a:t>
              </a:r>
              <a:r>
                <a:rPr lang="en-US" altLang="zh-CN" b="1" dirty="0">
                  <a:solidFill>
                    <a:srgbClr val="0C0500"/>
                  </a:solidFill>
                  <a:latin typeface="Arial" panose="020B0604020202020204" pitchFamily="34" charset="0"/>
                </a:rPr>
                <a:t>IP</a:t>
              </a:r>
              <a:r>
                <a:rPr lang="zh-CN" altLang="en-US" b="1" dirty="0">
                  <a:solidFill>
                    <a:srgbClr val="0C0500"/>
                  </a:solidFill>
                  <a:latin typeface="Arial" panose="020B0604020202020204" pitchFamily="34" charset="0"/>
                </a:rPr>
                <a:t>地址所对应节点所在的网络，也被称为</a:t>
              </a:r>
              <a:r>
                <a:rPr lang="zh-CN" altLang="en-US" b="1" dirty="0">
                  <a:solidFill>
                    <a:srgbClr val="FF0000"/>
                  </a:solidFill>
                  <a:latin typeface="Arial" panose="020B0604020202020204" pitchFamily="34" charset="0"/>
                </a:rPr>
                <a:t>网络前缀</a:t>
              </a:r>
            </a:p>
          </p:txBody>
        </p:sp>
        <p:sp>
          <p:nvSpPr>
            <p:cNvPr id="34013" name="AutoShape 221"/>
            <p:cNvSpPr>
              <a:spLocks/>
            </p:cNvSpPr>
            <p:nvPr/>
          </p:nvSpPr>
          <p:spPr bwMode="auto">
            <a:xfrm>
              <a:off x="6488601" y="1008382"/>
              <a:ext cx="3688407" cy="782638"/>
            </a:xfrm>
            <a:prstGeom prst="borderCallout1">
              <a:avLst>
                <a:gd name="adj1" fmla="val 104324"/>
                <a:gd name="adj2" fmla="val 40374"/>
                <a:gd name="adj3" fmla="val 155893"/>
                <a:gd name="adj4" fmla="val 24988"/>
              </a:avLst>
            </a:prstGeom>
            <a:solidFill>
              <a:srgbClr val="EBF7FF"/>
            </a:solidFill>
            <a:ln w="9525" algn="ctr">
              <a:solidFill>
                <a:srgbClr val="007A77"/>
              </a:solidFill>
              <a:miter lim="800000"/>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dirty="0">
                  <a:solidFill>
                    <a:srgbClr val="0C0500"/>
                  </a:solidFill>
                  <a:latin typeface="Arial" panose="020B0604020202020204" pitchFamily="34" charset="0"/>
                </a:rPr>
                <a:t>在网络号所指定的网络中标识</a:t>
              </a:r>
              <a:r>
                <a:rPr lang="en-US" altLang="zh-CN" b="1" dirty="0">
                  <a:solidFill>
                    <a:srgbClr val="0C0500"/>
                  </a:solidFill>
                  <a:latin typeface="Arial" panose="020B0604020202020204" pitchFamily="34" charset="0"/>
                </a:rPr>
                <a:t>IP</a:t>
              </a:r>
              <a:r>
                <a:rPr lang="zh-CN" altLang="en-US" b="1" dirty="0">
                  <a:solidFill>
                    <a:srgbClr val="0C0500"/>
                  </a:solidFill>
                  <a:latin typeface="Arial" panose="020B0604020202020204" pitchFamily="34" charset="0"/>
                </a:rPr>
                <a:t>地址所对应的节点，</a:t>
              </a:r>
              <a:r>
                <a:rPr lang="zh-CN" altLang="en-US" b="1" dirty="0">
                  <a:solidFill>
                    <a:srgbClr val="FF0000"/>
                  </a:solidFill>
                  <a:latin typeface="Arial" panose="020B0604020202020204" pitchFamily="34" charset="0"/>
                </a:rPr>
                <a:t>主机号的长度决定了网络所能容纳节点的数量</a:t>
              </a:r>
              <a:r>
                <a:rPr lang="zh-CN" altLang="en-US" b="1" dirty="0">
                  <a:solidFill>
                    <a:schemeClr val="hlink"/>
                  </a:solidFill>
                  <a:latin typeface="Arial" panose="020B0604020202020204" pitchFamily="34" charset="0"/>
                </a:rPr>
                <a:t>！</a:t>
              </a:r>
            </a:p>
          </p:txBody>
        </p:sp>
      </p:grpSp>
      <p:sp>
        <p:nvSpPr>
          <p:cNvPr id="4" name="矩形 3"/>
          <p:cNvSpPr/>
          <p:nvPr/>
        </p:nvSpPr>
        <p:spPr>
          <a:xfrm>
            <a:off x="917035" y="1977971"/>
            <a:ext cx="7915065" cy="683264"/>
          </a:xfrm>
          <a:prstGeom prst="rect">
            <a:avLst/>
          </a:prstGeom>
        </p:spPr>
        <p:txBody>
          <a:bodyPr wrap="square">
            <a:spAutoFit/>
          </a:bodyPr>
          <a:lstStyle/>
          <a:p>
            <a:pPr marL="342900" lvl="0" indent="-342900">
              <a:lnSpc>
                <a:spcPct val="80000"/>
              </a:lnSpc>
              <a:spcBef>
                <a:spcPct val="20000"/>
              </a:spcBef>
              <a:buClr>
                <a:srgbClr val="3333CC"/>
              </a:buClr>
              <a:buSzPct val="60000"/>
              <a:buFont typeface="Wingdings" panose="05000000000000000000" pitchFamily="2" charset="2"/>
              <a:buChar char="n"/>
            </a:pPr>
            <a:r>
              <a:rPr lang="en-US" altLang="zh-CN" sz="2400" b="1" kern="0" dirty="0">
                <a:solidFill>
                  <a:srgbClr val="000000"/>
                </a:solidFill>
                <a:latin typeface="Tahoma"/>
                <a:ea typeface="宋体"/>
              </a:rPr>
              <a:t>IPv4</a:t>
            </a:r>
            <a:r>
              <a:rPr lang="zh-CN" altLang="en-US" sz="2400" b="1" kern="0" dirty="0">
                <a:solidFill>
                  <a:srgbClr val="000000"/>
                </a:solidFill>
                <a:latin typeface="Tahoma"/>
                <a:ea typeface="宋体"/>
              </a:rPr>
              <a:t>地址由</a:t>
            </a:r>
            <a:r>
              <a:rPr lang="en-US" altLang="zh-CN" sz="2400" b="1" kern="0" dirty="0">
                <a:solidFill>
                  <a:srgbClr val="000000"/>
                </a:solidFill>
                <a:latin typeface="Tahoma"/>
                <a:ea typeface="宋体"/>
              </a:rPr>
              <a:t>4</a:t>
            </a:r>
            <a:r>
              <a:rPr lang="zh-CN" altLang="en-US" sz="2400" b="1" kern="0" dirty="0">
                <a:solidFill>
                  <a:srgbClr val="000000"/>
                </a:solidFill>
                <a:latin typeface="Tahoma"/>
                <a:ea typeface="宋体"/>
              </a:rPr>
              <a:t>个字节（</a:t>
            </a:r>
            <a:r>
              <a:rPr lang="en-US" altLang="zh-CN" sz="2400" b="1" kern="0" dirty="0">
                <a:solidFill>
                  <a:srgbClr val="000000"/>
                </a:solidFill>
                <a:latin typeface="Tahoma"/>
                <a:ea typeface="宋体"/>
              </a:rPr>
              <a:t>32</a:t>
            </a:r>
            <a:r>
              <a:rPr lang="zh-CN" altLang="en-US" sz="2400" b="1" kern="0" dirty="0">
                <a:solidFill>
                  <a:srgbClr val="000000"/>
                </a:solidFill>
                <a:latin typeface="Tahoma"/>
                <a:ea typeface="宋体"/>
              </a:rPr>
              <a:t>位）组成，每个字节之间由点号分割，用十进制表示，称为点分十进制表示</a:t>
            </a:r>
          </a:p>
        </p:txBody>
      </p:sp>
    </p:spTree>
    <p:extLst>
      <p:ext uri="{BB962C8B-B14F-4D97-AF65-F5344CB8AC3E}">
        <p14:creationId xmlns:p14="http://schemas.microsoft.com/office/powerpoint/2010/main" val="33047739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IPv6</a:t>
            </a:r>
            <a:r>
              <a:rPr lang="zh-CN" altLang="en-US" dirty="0"/>
              <a:t>地址：单播地址</a:t>
            </a:r>
          </a:p>
        </p:txBody>
      </p:sp>
      <p:sp>
        <p:nvSpPr>
          <p:cNvPr id="4" name="灯片编号占位符 3"/>
          <p:cNvSpPr>
            <a:spLocks noGrp="1"/>
          </p:cNvSpPr>
          <p:nvPr>
            <p:ph type="sldNum" sz="quarter" idx="12"/>
          </p:nvPr>
        </p:nvSpPr>
        <p:spPr/>
        <p:txBody>
          <a:bodyPr/>
          <a:lstStyle/>
          <a:p>
            <a:fld id="{8ED44DB7-B4BB-488E-80C0-9E7628D09BE7}" type="slidenum">
              <a:rPr lang="en-US" altLang="zh-CN" smtClean="0"/>
              <a:pPr/>
              <a:t>120</a:t>
            </a:fld>
            <a:endParaRPr lang="en-US" altLang="zh-CN"/>
          </a:p>
        </p:txBody>
      </p:sp>
      <p:grpSp>
        <p:nvGrpSpPr>
          <p:cNvPr id="5" name="Group 19"/>
          <p:cNvGrpSpPr>
            <a:grpSpLocks/>
          </p:cNvGrpSpPr>
          <p:nvPr/>
        </p:nvGrpSpPr>
        <p:grpSpPr bwMode="auto">
          <a:xfrm>
            <a:off x="1474788" y="2705372"/>
            <a:ext cx="5903912" cy="2520950"/>
            <a:chOff x="1156" y="1207"/>
            <a:chExt cx="3719" cy="1588"/>
          </a:xfrm>
        </p:grpSpPr>
        <p:sp>
          <p:nvSpPr>
            <p:cNvPr id="6" name="Oval 4"/>
            <p:cNvSpPr>
              <a:spLocks noChangeArrowheads="1"/>
            </p:cNvSpPr>
            <p:nvPr/>
          </p:nvSpPr>
          <p:spPr bwMode="auto">
            <a:xfrm>
              <a:off x="1156" y="1207"/>
              <a:ext cx="3719" cy="1588"/>
            </a:xfrm>
            <a:prstGeom prst="ellipse">
              <a:avLst/>
            </a:prstGeom>
            <a:solidFill>
              <a:srgbClr val="99CCFF"/>
            </a:solidFill>
            <a:ln w="12700">
              <a:solidFill>
                <a:srgbClr val="007A77"/>
              </a:solidFill>
              <a:round/>
              <a:headEnd/>
              <a:tailEnd/>
            </a:ln>
          </p:spPr>
          <p:txBody>
            <a:bodyPr wrap="none"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buFont typeface="Wingdings" panose="05000000000000000000" pitchFamily="2" charset="2"/>
                <a:buNone/>
              </a:pPr>
              <a:endParaRPr lang="zh-CN" altLang="en-US"/>
            </a:p>
          </p:txBody>
        </p:sp>
        <p:sp>
          <p:nvSpPr>
            <p:cNvPr id="7" name="Rectangle 9"/>
            <p:cNvSpPr>
              <a:spLocks noChangeArrowheads="1"/>
            </p:cNvSpPr>
            <p:nvPr/>
          </p:nvSpPr>
          <p:spPr bwMode="auto">
            <a:xfrm>
              <a:off x="1344" y="1865"/>
              <a:ext cx="564" cy="231"/>
            </a:xfrm>
            <a:prstGeom prst="rect">
              <a:avLst/>
            </a:prstGeom>
            <a:noFill/>
            <a:ln w="9525">
              <a:noFill/>
              <a:miter lim="800000"/>
              <a:headEnd/>
              <a:tailEnd/>
            </a:ln>
            <a:effectLst/>
          </p:spPr>
          <p:txBody>
            <a:bodyPr wrap="none" lIns="92075" tIns="46038" rIns="92075" bIns="46038">
              <a:spAutoFit/>
            </a:bodyPr>
            <a:lstStyle/>
            <a:p>
              <a:pPr eaLnBrk="1" hangingPunct="1">
                <a:buFont typeface="Wingdings" pitchFamily="2" charset="2"/>
                <a:buNone/>
                <a:defRPr/>
              </a:pPr>
              <a:r>
                <a:rPr lang="en-GB" dirty="0">
                  <a:solidFill>
                    <a:schemeClr val="accent1">
                      <a:lumMod val="10000"/>
                    </a:schemeClr>
                  </a:solidFill>
                  <a:latin typeface="Arial" charset="0"/>
                </a:rPr>
                <a:t>Global</a:t>
              </a:r>
            </a:p>
          </p:txBody>
        </p:sp>
      </p:grpSp>
      <p:grpSp>
        <p:nvGrpSpPr>
          <p:cNvPr id="8" name="Group 34"/>
          <p:cNvGrpSpPr>
            <a:grpSpLocks/>
          </p:cNvGrpSpPr>
          <p:nvPr/>
        </p:nvGrpSpPr>
        <p:grpSpPr bwMode="auto">
          <a:xfrm>
            <a:off x="3059113" y="2995885"/>
            <a:ext cx="4303712" cy="1936750"/>
            <a:chOff x="2164" y="1391"/>
            <a:chExt cx="2711" cy="1220"/>
          </a:xfrm>
        </p:grpSpPr>
        <p:sp>
          <p:nvSpPr>
            <p:cNvPr id="9" name="Oval 5"/>
            <p:cNvSpPr>
              <a:spLocks noChangeArrowheads="1"/>
            </p:cNvSpPr>
            <p:nvPr/>
          </p:nvSpPr>
          <p:spPr bwMode="auto">
            <a:xfrm>
              <a:off x="2164" y="1391"/>
              <a:ext cx="2711" cy="1220"/>
            </a:xfrm>
            <a:prstGeom prst="ellipse">
              <a:avLst/>
            </a:prstGeom>
            <a:solidFill>
              <a:srgbClr val="FFCC66"/>
            </a:solidFill>
            <a:ln w="12700">
              <a:solidFill>
                <a:srgbClr val="007A77"/>
              </a:solidFill>
              <a:round/>
              <a:headEnd/>
              <a:tailEnd/>
            </a:ln>
          </p:spPr>
          <p:txBody>
            <a:bodyPr wrap="none"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buFont typeface="Wingdings" panose="05000000000000000000" pitchFamily="2" charset="2"/>
                <a:buNone/>
              </a:pPr>
              <a:endParaRPr lang="zh-CN" altLang="en-US"/>
            </a:p>
          </p:txBody>
        </p:sp>
        <p:sp>
          <p:nvSpPr>
            <p:cNvPr id="10" name="Rectangle 8"/>
            <p:cNvSpPr>
              <a:spLocks noChangeArrowheads="1"/>
            </p:cNvSpPr>
            <p:nvPr/>
          </p:nvSpPr>
          <p:spPr bwMode="auto">
            <a:xfrm>
              <a:off x="2300" y="1865"/>
              <a:ext cx="804" cy="231"/>
            </a:xfrm>
            <a:prstGeom prst="rect">
              <a:avLst/>
            </a:prstGeom>
            <a:noFill/>
            <a:ln w="9525">
              <a:noFill/>
              <a:miter lim="800000"/>
              <a:headEnd/>
              <a:tailEnd/>
            </a:ln>
            <a:effectLst/>
          </p:spPr>
          <p:txBody>
            <a:bodyPr wrap="none" lIns="92075" tIns="46038" rIns="92075" bIns="46038">
              <a:spAutoFit/>
            </a:bodyPr>
            <a:lstStyle/>
            <a:p>
              <a:pPr eaLnBrk="1" hangingPunct="1">
                <a:buFont typeface="Wingdings" pitchFamily="2" charset="2"/>
                <a:buNone/>
                <a:defRPr/>
              </a:pPr>
              <a:r>
                <a:rPr lang="en-GB" dirty="0">
                  <a:solidFill>
                    <a:schemeClr val="accent1">
                      <a:lumMod val="10000"/>
                    </a:schemeClr>
                  </a:solidFill>
                  <a:latin typeface="Arial" charset="0"/>
                </a:rPr>
                <a:t>Site-Local</a:t>
              </a:r>
            </a:p>
          </p:txBody>
        </p:sp>
      </p:grpSp>
      <p:sp>
        <p:nvSpPr>
          <p:cNvPr id="11" name="Rectangle 28"/>
          <p:cNvSpPr>
            <a:spLocks noChangeArrowheads="1"/>
          </p:cNvSpPr>
          <p:nvPr/>
        </p:nvSpPr>
        <p:spPr bwMode="auto">
          <a:xfrm>
            <a:off x="682625" y="5372372"/>
            <a:ext cx="7921625" cy="1296988"/>
          </a:xfrm>
          <a:prstGeom prst="rect">
            <a:avLst/>
          </a:prstGeom>
          <a:solidFill>
            <a:schemeClr val="bg1"/>
          </a:solidFill>
          <a:ln w="9525" algn="ctr">
            <a:solidFill>
              <a:srgbClr val="007A77"/>
            </a:solidFill>
            <a:miter lim="800000"/>
            <a:headEnd/>
            <a:tailEnd/>
          </a:ln>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FF0000"/>
                </a:solidFill>
              </a:rPr>
              <a:t>链路局部地址（</a:t>
            </a:r>
            <a:r>
              <a:rPr lang="en-US" altLang="zh-CN" sz="2000">
                <a:solidFill>
                  <a:srgbClr val="FF0000"/>
                </a:solidFill>
              </a:rPr>
              <a:t>Link-Local</a:t>
            </a:r>
            <a:r>
              <a:rPr lang="zh-CN" altLang="en-US" sz="2000">
                <a:solidFill>
                  <a:srgbClr val="FF0000"/>
                </a:solidFill>
              </a:rPr>
              <a:t>）：作用范围为链路，在链路范围内分配</a:t>
            </a:r>
          </a:p>
          <a:p>
            <a:pPr eaLnBrk="1" hangingPunct="1"/>
            <a:r>
              <a:rPr lang="zh-CN" altLang="en-US" sz="2000">
                <a:solidFill>
                  <a:srgbClr val="0C0500"/>
                </a:solidFill>
              </a:rPr>
              <a:t>唯一本地地址（</a:t>
            </a:r>
            <a:r>
              <a:rPr lang="en-US" altLang="zh-CN" sz="2000">
                <a:solidFill>
                  <a:srgbClr val="0C0500"/>
                </a:solidFill>
              </a:rPr>
              <a:t>Unique Local</a:t>
            </a:r>
            <a:r>
              <a:rPr lang="zh-CN" altLang="en-US" sz="2000">
                <a:solidFill>
                  <a:srgbClr val="0C0500"/>
                </a:solidFill>
              </a:rPr>
              <a:t>）：与</a:t>
            </a:r>
            <a:r>
              <a:rPr lang="en-US" altLang="zh-CN" sz="2000">
                <a:solidFill>
                  <a:srgbClr val="0C0500"/>
                </a:solidFill>
              </a:rPr>
              <a:t>IPv4</a:t>
            </a:r>
            <a:r>
              <a:rPr lang="zh-CN" altLang="en-US" sz="2000">
                <a:solidFill>
                  <a:srgbClr val="0C0500"/>
                </a:solidFill>
              </a:rPr>
              <a:t>私有地址类似，一般限制在组织机构内部使用，但不会被转换成全局单播地址</a:t>
            </a:r>
          </a:p>
          <a:p>
            <a:pPr eaLnBrk="1" hangingPunct="1"/>
            <a:r>
              <a:rPr lang="zh-CN" altLang="en-US" sz="2000">
                <a:solidFill>
                  <a:srgbClr val="FF0000"/>
                </a:solidFill>
              </a:rPr>
              <a:t>全局（</a:t>
            </a:r>
            <a:r>
              <a:rPr lang="en-US" altLang="zh-CN" sz="2000">
                <a:solidFill>
                  <a:srgbClr val="FF0000"/>
                </a:solidFill>
              </a:rPr>
              <a:t>Global</a:t>
            </a:r>
            <a:r>
              <a:rPr lang="zh-CN" altLang="en-US" sz="2000">
                <a:solidFill>
                  <a:srgbClr val="FF0000"/>
                </a:solidFill>
              </a:rPr>
              <a:t>）：作用范围为全局，在全局范围进行分配</a:t>
            </a:r>
          </a:p>
        </p:txBody>
      </p:sp>
      <p:sp>
        <p:nvSpPr>
          <p:cNvPr id="12" name="AutoShape 45"/>
          <p:cNvSpPr>
            <a:spLocks noChangeArrowheads="1"/>
          </p:cNvSpPr>
          <p:nvPr/>
        </p:nvSpPr>
        <p:spPr bwMode="auto">
          <a:xfrm>
            <a:off x="3275013" y="3497535"/>
            <a:ext cx="1008062" cy="86518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endParaRPr lang="zh-CN" altLang="en-US"/>
          </a:p>
        </p:txBody>
      </p:sp>
      <p:grpSp>
        <p:nvGrpSpPr>
          <p:cNvPr id="13" name="Group 22"/>
          <p:cNvGrpSpPr>
            <a:grpSpLocks/>
          </p:cNvGrpSpPr>
          <p:nvPr/>
        </p:nvGrpSpPr>
        <p:grpSpPr bwMode="auto">
          <a:xfrm>
            <a:off x="2627313" y="2995885"/>
            <a:ext cx="4751387" cy="1938337"/>
            <a:chOff x="2164" y="1391"/>
            <a:chExt cx="2711" cy="1220"/>
          </a:xfrm>
        </p:grpSpPr>
        <p:sp>
          <p:nvSpPr>
            <p:cNvPr id="14" name="Oval 5"/>
            <p:cNvSpPr>
              <a:spLocks noChangeArrowheads="1"/>
            </p:cNvSpPr>
            <p:nvPr/>
          </p:nvSpPr>
          <p:spPr bwMode="auto">
            <a:xfrm>
              <a:off x="2164" y="1391"/>
              <a:ext cx="2711" cy="1220"/>
            </a:xfrm>
            <a:prstGeom prst="ellipse">
              <a:avLst/>
            </a:prstGeom>
            <a:solidFill>
              <a:srgbClr val="FF6600"/>
            </a:solidFill>
            <a:ln w="12700">
              <a:solidFill>
                <a:srgbClr val="007A77"/>
              </a:solidFill>
              <a:round/>
              <a:headEnd/>
              <a:tailEnd/>
            </a:ln>
          </p:spPr>
          <p:txBody>
            <a:bodyPr wrap="none"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buFont typeface="Wingdings" panose="05000000000000000000" pitchFamily="2" charset="2"/>
                <a:buNone/>
              </a:pPr>
              <a:endParaRPr lang="zh-CN" altLang="en-US"/>
            </a:p>
          </p:txBody>
        </p:sp>
        <p:sp>
          <p:nvSpPr>
            <p:cNvPr id="15" name="Rectangle 8"/>
            <p:cNvSpPr>
              <a:spLocks noChangeArrowheads="1"/>
            </p:cNvSpPr>
            <p:nvPr/>
          </p:nvSpPr>
          <p:spPr bwMode="auto">
            <a:xfrm>
              <a:off x="2300" y="1865"/>
              <a:ext cx="93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None/>
              </a:pPr>
              <a:r>
                <a:rPr lang="en-GB" altLang="zh-CN">
                  <a:solidFill>
                    <a:srgbClr val="001D31"/>
                  </a:solidFill>
                </a:rPr>
                <a:t>Unique-Local</a:t>
              </a:r>
            </a:p>
          </p:txBody>
        </p:sp>
      </p:grpSp>
      <p:grpSp>
        <p:nvGrpSpPr>
          <p:cNvPr id="16" name="Group 25"/>
          <p:cNvGrpSpPr>
            <a:grpSpLocks/>
          </p:cNvGrpSpPr>
          <p:nvPr/>
        </p:nvGrpSpPr>
        <p:grpSpPr bwMode="auto">
          <a:xfrm>
            <a:off x="5073650" y="3211785"/>
            <a:ext cx="2306638" cy="1447800"/>
            <a:chOff x="3422" y="1514"/>
            <a:chExt cx="1453" cy="912"/>
          </a:xfrm>
        </p:grpSpPr>
        <p:sp>
          <p:nvSpPr>
            <p:cNvPr id="17" name="Oval 6"/>
            <p:cNvSpPr>
              <a:spLocks noChangeArrowheads="1"/>
            </p:cNvSpPr>
            <p:nvPr/>
          </p:nvSpPr>
          <p:spPr bwMode="auto">
            <a:xfrm>
              <a:off x="3422" y="1514"/>
              <a:ext cx="1453" cy="912"/>
            </a:xfrm>
            <a:prstGeom prst="ellipse">
              <a:avLst/>
            </a:prstGeom>
            <a:solidFill>
              <a:srgbClr val="99CC00"/>
            </a:solidFill>
            <a:ln w="12700">
              <a:solidFill>
                <a:srgbClr val="99CC00"/>
              </a:solidFill>
              <a:round/>
              <a:headEnd/>
              <a:tailEnd/>
            </a:ln>
          </p:spPr>
          <p:txBody>
            <a:bodyPr wrap="none"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buFont typeface="Wingdings" panose="05000000000000000000" pitchFamily="2" charset="2"/>
                <a:buNone/>
              </a:pPr>
              <a:endParaRPr lang="zh-CN" altLang="en-US"/>
            </a:p>
          </p:txBody>
        </p:sp>
        <p:sp>
          <p:nvSpPr>
            <p:cNvPr id="18" name="Rectangle 7"/>
            <p:cNvSpPr>
              <a:spLocks noChangeArrowheads="1"/>
            </p:cNvSpPr>
            <p:nvPr/>
          </p:nvSpPr>
          <p:spPr bwMode="auto">
            <a:xfrm>
              <a:off x="3600" y="1855"/>
              <a:ext cx="836" cy="231"/>
            </a:xfrm>
            <a:prstGeom prst="rect">
              <a:avLst/>
            </a:prstGeom>
            <a:noFill/>
            <a:ln w="9525">
              <a:noFill/>
              <a:miter lim="800000"/>
              <a:headEnd/>
              <a:tailEnd/>
            </a:ln>
            <a:effectLst/>
          </p:spPr>
          <p:txBody>
            <a:bodyPr wrap="none" lIns="92075" tIns="46038" rIns="92075" bIns="46038">
              <a:spAutoFit/>
            </a:bodyPr>
            <a:lstStyle/>
            <a:p>
              <a:pPr eaLnBrk="1" hangingPunct="1">
                <a:buFont typeface="Wingdings" pitchFamily="2" charset="2"/>
                <a:buNone/>
                <a:defRPr/>
              </a:pPr>
              <a:r>
                <a:rPr lang="en-GB">
                  <a:solidFill>
                    <a:schemeClr val="accent1">
                      <a:lumMod val="10000"/>
                    </a:schemeClr>
                  </a:solidFill>
                  <a:latin typeface="Arial" charset="0"/>
                </a:rPr>
                <a:t>Link-Local</a:t>
              </a:r>
            </a:p>
          </p:txBody>
        </p:sp>
      </p:grpSp>
      <p:sp>
        <p:nvSpPr>
          <p:cNvPr id="19" name="Text Box 37"/>
          <p:cNvSpPr txBox="1">
            <a:spLocks noChangeArrowheads="1"/>
          </p:cNvSpPr>
          <p:nvPr/>
        </p:nvSpPr>
        <p:spPr bwMode="auto">
          <a:xfrm>
            <a:off x="395288" y="1984647"/>
            <a:ext cx="8569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000" dirty="0">
                <a:solidFill>
                  <a:srgbClr val="FF0000"/>
                </a:solidFill>
              </a:rPr>
              <a:t>有些机制，特别是自动配置机制，所需的信息在子网范围内都可以获得，例如获取目标的</a:t>
            </a:r>
            <a:r>
              <a:rPr lang="en-US" altLang="zh-CN" sz="2000" dirty="0">
                <a:solidFill>
                  <a:srgbClr val="FF0000"/>
                </a:solidFill>
              </a:rPr>
              <a:t>MAC</a:t>
            </a:r>
            <a:r>
              <a:rPr lang="zh-CN" altLang="en-US" sz="2000" dirty="0">
                <a:solidFill>
                  <a:srgbClr val="FF0000"/>
                </a:solidFill>
              </a:rPr>
              <a:t>地址、获取子网前缀等，不需要全局的</a:t>
            </a:r>
            <a:r>
              <a:rPr lang="en-US" altLang="zh-CN" sz="2000" dirty="0">
                <a:solidFill>
                  <a:srgbClr val="FF0000"/>
                </a:solidFill>
              </a:rPr>
              <a:t>IPv6</a:t>
            </a:r>
            <a:r>
              <a:rPr lang="zh-CN" altLang="en-US" sz="2000" dirty="0">
                <a:solidFill>
                  <a:srgbClr val="FF0000"/>
                </a:solidFill>
              </a:rPr>
              <a:t>地址</a:t>
            </a:r>
          </a:p>
        </p:txBody>
      </p:sp>
    </p:spTree>
    <p:extLst>
      <p:ext uri="{BB962C8B-B14F-4D97-AF65-F5344CB8AC3E}">
        <p14:creationId xmlns:p14="http://schemas.microsoft.com/office/powerpoint/2010/main" val="417571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bg/>
                                          </p:spTgt>
                                        </p:tgtEl>
                                        <p:attrNameLst>
                                          <p:attrName>style.visibility</p:attrName>
                                        </p:attrNameLst>
                                      </p:cBhvr>
                                      <p:to>
                                        <p:strVal val="visible"/>
                                      </p:to>
                                    </p:set>
                                    <p:animEffect transition="in" filter="blinds(horizontal)">
                                      <p:cBhvr>
                                        <p:cTn id="12" dur="500"/>
                                        <p:tgtEl>
                                          <p:spTgt spid="11">
                                            <p:bg/>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blinds(horizontal)">
                                      <p:cBhvr>
                                        <p:cTn id="15" dur="500"/>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animEffect transition="in" filter="blinds(horizontal)">
                                      <p:cBhvr>
                                        <p:cTn id="35" dur="500"/>
                                        <p:tgtEl>
                                          <p:spTgt spid="11">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linds(horizontal)">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1">
                                            <p:txEl>
                                              <p:pRg st="2" end="2"/>
                                            </p:txEl>
                                          </p:spTgt>
                                        </p:tgtEl>
                                        <p:attrNameLst>
                                          <p:attrName>style.visibility</p:attrName>
                                        </p:attrNameLst>
                                      </p:cBhvr>
                                      <p:to>
                                        <p:strVal val="visible"/>
                                      </p:to>
                                    </p:set>
                                    <p:animEffect transition="in" filter="blinds(horizontal)">
                                      <p:cBhvr>
                                        <p:cTn id="45"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animBg="1"/>
      <p:bldP spid="12"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IPv6</a:t>
            </a:r>
            <a:r>
              <a:rPr lang="zh-CN" altLang="en-US" dirty="0"/>
              <a:t>地址：单播地址</a:t>
            </a:r>
          </a:p>
        </p:txBody>
      </p:sp>
      <p:sp>
        <p:nvSpPr>
          <p:cNvPr id="4" name="灯片编号占位符 3"/>
          <p:cNvSpPr>
            <a:spLocks noGrp="1"/>
          </p:cNvSpPr>
          <p:nvPr>
            <p:ph type="sldNum" sz="quarter" idx="12"/>
          </p:nvPr>
        </p:nvSpPr>
        <p:spPr/>
        <p:txBody>
          <a:bodyPr/>
          <a:lstStyle/>
          <a:p>
            <a:fld id="{8ED44DB7-B4BB-488E-80C0-9E7628D09BE7}" type="slidenum">
              <a:rPr lang="en-US" altLang="zh-CN" smtClean="0"/>
              <a:pPr/>
              <a:t>121</a:t>
            </a:fld>
            <a:endParaRPr lang="en-US" altLang="zh-CN"/>
          </a:p>
        </p:txBody>
      </p:sp>
      <p:sp>
        <p:nvSpPr>
          <p:cNvPr id="5" name="Rectangle 3"/>
          <p:cNvSpPr txBox="1">
            <a:spLocks/>
          </p:cNvSpPr>
          <p:nvPr/>
        </p:nvSpPr>
        <p:spPr bwMode="auto">
          <a:xfrm>
            <a:off x="457200" y="2132856"/>
            <a:ext cx="82296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b="1">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b="1">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b="1">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9pPr>
          </a:lstStyle>
          <a:p>
            <a:pPr>
              <a:lnSpc>
                <a:spcPct val="80000"/>
              </a:lnSpc>
            </a:pPr>
            <a:r>
              <a:rPr lang="zh-CN" altLang="en-US" sz="2400" kern="0" smtClean="0"/>
              <a:t>链路局部地址（</a:t>
            </a:r>
            <a:r>
              <a:rPr lang="en-US" altLang="zh-CN" sz="2400" kern="0" smtClean="0"/>
              <a:t>Link-Local Address</a:t>
            </a:r>
            <a:r>
              <a:rPr lang="zh-CN" altLang="en-US" sz="2400" kern="0" smtClean="0"/>
              <a:t>）</a:t>
            </a:r>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2718644"/>
            <a:ext cx="9001125"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Rectangle 7"/>
          <p:cNvSpPr>
            <a:spLocks noChangeArrowheads="1"/>
          </p:cNvSpPr>
          <p:nvPr/>
        </p:nvSpPr>
        <p:spPr bwMode="auto">
          <a:xfrm>
            <a:off x="252413" y="5041156"/>
            <a:ext cx="8496300" cy="1223963"/>
          </a:xfrm>
          <a:prstGeom prst="rect">
            <a:avLst/>
          </a:prstGeom>
          <a:solidFill>
            <a:srgbClr val="EBF7FF"/>
          </a:solidFill>
          <a:ln w="9525" algn="ctr">
            <a:solidFill>
              <a:srgbClr val="007A77"/>
            </a:solidFill>
            <a:miter lim="800000"/>
            <a:headEnd/>
            <a:tailEnd/>
          </a:ln>
        </p:spPr>
        <p:txBody>
          <a:bodyPr anchor="ctr"/>
          <a:lstStyle>
            <a:lvl1pPr>
              <a:spcBef>
                <a:spcPct val="20000"/>
              </a:spcBef>
              <a:buFont typeface="Arial" panose="020B0604020202020204" pitchFamily="34" charset="0"/>
              <a:buChar char="•"/>
              <a:defRPr sz="3200" b="1">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b="1">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b="1">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b="1">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b="1">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Wingdings" panose="05000000000000000000" pitchFamily="2" charset="2"/>
              <a:buChar char="l"/>
            </a:pPr>
            <a:r>
              <a:rPr lang="zh-CN" altLang="en-US" sz="1800">
                <a:solidFill>
                  <a:srgbClr val="0C0500"/>
                </a:solidFill>
                <a:latin typeface="Arial" panose="020B0604020202020204" pitchFamily="34" charset="0"/>
              </a:rPr>
              <a:t>前面</a:t>
            </a:r>
            <a:r>
              <a:rPr lang="en-US" altLang="zh-CN" sz="1800">
                <a:solidFill>
                  <a:srgbClr val="0C0500"/>
                </a:solidFill>
                <a:latin typeface="Arial" panose="020B0604020202020204" pitchFamily="34" charset="0"/>
              </a:rPr>
              <a:t>10</a:t>
            </a:r>
            <a:r>
              <a:rPr lang="zh-CN" altLang="en-US" sz="1800">
                <a:solidFill>
                  <a:srgbClr val="0C0500"/>
                </a:solidFill>
                <a:latin typeface="Arial" panose="020B0604020202020204" pitchFamily="34" charset="0"/>
              </a:rPr>
              <a:t>比特固定为</a:t>
            </a:r>
            <a:r>
              <a:rPr lang="en-US" altLang="zh-CN" sz="1800">
                <a:solidFill>
                  <a:srgbClr val="0C0500"/>
                </a:solidFill>
                <a:latin typeface="Arial" panose="020B0604020202020204" pitchFamily="34" charset="0"/>
              </a:rPr>
              <a:t>1111 1110 10</a:t>
            </a:r>
            <a:r>
              <a:rPr lang="zh-CN" altLang="en-US" sz="1800">
                <a:solidFill>
                  <a:srgbClr val="0C0500"/>
                </a:solidFill>
                <a:latin typeface="Arial" panose="020B0604020202020204" pitchFamily="34" charset="0"/>
              </a:rPr>
              <a:t>，接下来为</a:t>
            </a:r>
            <a:r>
              <a:rPr lang="en-US" altLang="zh-CN" sz="1800">
                <a:solidFill>
                  <a:srgbClr val="0C0500"/>
                </a:solidFill>
                <a:latin typeface="Arial" panose="020B0604020202020204" pitchFamily="34" charset="0"/>
              </a:rPr>
              <a:t>54</a:t>
            </a:r>
            <a:r>
              <a:rPr lang="zh-CN" altLang="en-US" sz="1800">
                <a:solidFill>
                  <a:srgbClr val="0C0500"/>
                </a:solidFill>
                <a:latin typeface="Arial" panose="020B0604020202020204" pitchFamily="34" charset="0"/>
              </a:rPr>
              <a:t>比特的</a:t>
            </a:r>
            <a:r>
              <a:rPr lang="en-US" altLang="zh-CN" sz="1800">
                <a:solidFill>
                  <a:srgbClr val="0C0500"/>
                </a:solidFill>
                <a:latin typeface="Arial" panose="020B0604020202020204" pitchFamily="34" charset="0"/>
              </a:rPr>
              <a:t>0</a:t>
            </a:r>
            <a:r>
              <a:rPr lang="zh-CN" altLang="en-US" sz="1800">
                <a:solidFill>
                  <a:srgbClr val="0C0500"/>
                </a:solidFill>
                <a:latin typeface="Arial" panose="020B0604020202020204" pitchFamily="34" charset="0"/>
              </a:rPr>
              <a:t>，具有形式</a:t>
            </a:r>
            <a:r>
              <a:rPr lang="en-US" altLang="zh-CN" sz="2000">
                <a:solidFill>
                  <a:srgbClr val="0C0500"/>
                </a:solidFill>
                <a:latin typeface="Arial" panose="020B0604020202020204" pitchFamily="34" charset="0"/>
              </a:rPr>
              <a:t>FE80:/64</a:t>
            </a:r>
            <a:endParaRPr lang="zh-CN" altLang="en-US" sz="1800">
              <a:solidFill>
                <a:srgbClr val="0C0500"/>
              </a:solidFill>
              <a:latin typeface="Arial" panose="020B0604020202020204" pitchFamily="34" charset="0"/>
            </a:endParaRPr>
          </a:p>
          <a:p>
            <a:pPr eaLnBrk="1" hangingPunct="1">
              <a:spcBef>
                <a:spcPct val="0"/>
              </a:spcBef>
              <a:buFont typeface="Wingdings" panose="05000000000000000000" pitchFamily="2" charset="2"/>
              <a:buChar char="l"/>
            </a:pPr>
            <a:r>
              <a:rPr lang="en-US" altLang="zh-CN" sz="1800">
                <a:solidFill>
                  <a:srgbClr val="0C0500"/>
                </a:solidFill>
                <a:latin typeface="Arial" panose="020B0604020202020204" pitchFamily="34" charset="0"/>
              </a:rPr>
              <a:t>Interface ID</a:t>
            </a:r>
            <a:r>
              <a:rPr lang="zh-CN" altLang="en-US" sz="1800">
                <a:solidFill>
                  <a:srgbClr val="0C0500"/>
                </a:solidFill>
                <a:latin typeface="Arial" panose="020B0604020202020204" pitchFamily="34" charset="0"/>
              </a:rPr>
              <a:t>：标识主机上的特定接口 </a:t>
            </a:r>
          </a:p>
          <a:p>
            <a:pPr eaLnBrk="1" hangingPunct="1">
              <a:spcBef>
                <a:spcPct val="0"/>
              </a:spcBef>
              <a:buFont typeface="Wingdings" panose="05000000000000000000" pitchFamily="2" charset="2"/>
              <a:buChar char="l"/>
            </a:pPr>
            <a:r>
              <a:rPr lang="zh-CN" altLang="en-US" sz="1800">
                <a:solidFill>
                  <a:srgbClr val="0C0500"/>
                </a:solidFill>
                <a:latin typeface="Arial" panose="020B0604020202020204" pitchFamily="34" charset="0"/>
              </a:rPr>
              <a:t>链路局部地址总是自动配置，只用于链路范围内的数据传输</a:t>
            </a:r>
          </a:p>
        </p:txBody>
      </p:sp>
    </p:spTree>
    <p:extLst>
      <p:ext uri="{BB962C8B-B14F-4D97-AF65-F5344CB8AC3E}">
        <p14:creationId xmlns:p14="http://schemas.microsoft.com/office/powerpoint/2010/main" val="253476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Effect transition="in" filter="blinds(horizontal)">
                                      <p:cBhvr>
                                        <p:cTn id="12" dur="500"/>
                                        <p:tgtEl>
                                          <p:spTgt spid="7">
                                            <p:bg/>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blinds(horizontal)">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blinds(horizontal)">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blinds(horizontal)">
                                      <p:cBhvr>
                                        <p:cTn id="2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IPv6</a:t>
            </a:r>
            <a:r>
              <a:rPr lang="zh-CN" altLang="en-US" dirty="0"/>
              <a:t>地址：单播地址</a:t>
            </a:r>
          </a:p>
        </p:txBody>
      </p:sp>
      <p:sp>
        <p:nvSpPr>
          <p:cNvPr id="4" name="灯片编号占位符 3"/>
          <p:cNvSpPr>
            <a:spLocks noGrp="1"/>
          </p:cNvSpPr>
          <p:nvPr>
            <p:ph type="sldNum" sz="quarter" idx="12"/>
          </p:nvPr>
        </p:nvSpPr>
        <p:spPr/>
        <p:txBody>
          <a:bodyPr/>
          <a:lstStyle/>
          <a:p>
            <a:fld id="{8ED44DB7-B4BB-488E-80C0-9E7628D09BE7}" type="slidenum">
              <a:rPr lang="en-US" altLang="zh-CN" smtClean="0"/>
              <a:pPr/>
              <a:t>122</a:t>
            </a:fld>
            <a:endParaRPr lang="en-US" altLang="zh-CN"/>
          </a:p>
        </p:txBody>
      </p:sp>
      <p:sp>
        <p:nvSpPr>
          <p:cNvPr id="5" name="Rectangle 3"/>
          <p:cNvSpPr txBox="1">
            <a:spLocks/>
          </p:cNvSpPr>
          <p:nvPr/>
        </p:nvSpPr>
        <p:spPr bwMode="auto">
          <a:xfrm>
            <a:off x="457200" y="2060848"/>
            <a:ext cx="82296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b="1">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b="1">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b="1">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9pPr>
          </a:lstStyle>
          <a:p>
            <a:pPr eaLnBrk="1" hangingPunct="1">
              <a:lnSpc>
                <a:spcPct val="80000"/>
              </a:lnSpc>
            </a:pPr>
            <a:r>
              <a:rPr lang="zh-CN" altLang="en-US" sz="2400" kern="0" smtClean="0"/>
              <a:t>全局地址（</a:t>
            </a:r>
            <a:r>
              <a:rPr lang="en-US" altLang="zh-CN" sz="2400" kern="0" smtClean="0"/>
              <a:t>GUA: Global Unicast Address</a:t>
            </a:r>
            <a:r>
              <a:rPr lang="zh-CN" altLang="en-US" sz="2400" kern="0" smtClean="0"/>
              <a:t>）</a:t>
            </a:r>
            <a:endParaRPr lang="zh-CN" altLang="en-US" sz="2400" kern="0" dirty="0" smtClean="0"/>
          </a:p>
        </p:txBody>
      </p:sp>
      <p:sp>
        <p:nvSpPr>
          <p:cNvPr id="6" name="Rectangle 7"/>
          <p:cNvSpPr>
            <a:spLocks noChangeArrowheads="1"/>
          </p:cNvSpPr>
          <p:nvPr/>
        </p:nvSpPr>
        <p:spPr bwMode="auto">
          <a:xfrm>
            <a:off x="250825" y="5258073"/>
            <a:ext cx="8569325" cy="1511300"/>
          </a:xfrm>
          <a:prstGeom prst="rect">
            <a:avLst/>
          </a:prstGeom>
          <a:solidFill>
            <a:srgbClr val="EBF7FF"/>
          </a:solidFill>
          <a:ln w="9525" algn="ctr">
            <a:solidFill>
              <a:srgbClr val="007A77"/>
            </a:solidFill>
            <a:miter lim="800000"/>
            <a:headEnd/>
            <a:tailEnd/>
          </a:ln>
        </p:spPr>
        <p:txBody>
          <a:bodyPr anchor="ctr"/>
          <a:lstStyle>
            <a:lvl1pPr>
              <a:spcBef>
                <a:spcPct val="20000"/>
              </a:spcBef>
              <a:buFont typeface="Arial" panose="020B0604020202020204" pitchFamily="34" charset="0"/>
              <a:buChar char="•"/>
              <a:defRPr sz="3200" b="1">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b="1">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b="1">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b="1">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b="1">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Wingdings" panose="05000000000000000000" pitchFamily="2" charset="2"/>
              <a:buChar char="l"/>
            </a:pPr>
            <a:r>
              <a:rPr lang="zh-CN" altLang="en-US" sz="1800">
                <a:solidFill>
                  <a:srgbClr val="0C0500"/>
                </a:solidFill>
                <a:latin typeface="Arial" panose="020B0604020202020204" pitchFamily="34" charset="0"/>
              </a:rPr>
              <a:t>前面</a:t>
            </a:r>
            <a:r>
              <a:rPr lang="en-US" altLang="zh-CN" sz="1800">
                <a:solidFill>
                  <a:srgbClr val="0C0500"/>
                </a:solidFill>
                <a:latin typeface="Arial" panose="020B0604020202020204" pitchFamily="34" charset="0"/>
              </a:rPr>
              <a:t>3</a:t>
            </a:r>
            <a:r>
              <a:rPr lang="zh-CN" altLang="en-US" sz="1800">
                <a:solidFill>
                  <a:srgbClr val="0C0500"/>
                </a:solidFill>
                <a:latin typeface="Arial" panose="020B0604020202020204" pitchFamily="34" charset="0"/>
              </a:rPr>
              <a:t>比特固定为</a:t>
            </a:r>
            <a:r>
              <a:rPr lang="en-US" altLang="zh-CN" sz="1800">
                <a:solidFill>
                  <a:srgbClr val="0C0500"/>
                </a:solidFill>
                <a:latin typeface="Arial" panose="020B0604020202020204" pitchFamily="34" charset="0"/>
              </a:rPr>
              <a:t>001</a:t>
            </a:r>
            <a:r>
              <a:rPr lang="zh-CN" altLang="en-US" sz="1800">
                <a:solidFill>
                  <a:srgbClr val="0C0500"/>
                </a:solidFill>
                <a:latin typeface="Arial" panose="020B0604020202020204" pitchFamily="34" charset="0"/>
              </a:rPr>
              <a:t>，第</a:t>
            </a:r>
            <a:r>
              <a:rPr lang="en-US" altLang="zh-CN" sz="1800">
                <a:solidFill>
                  <a:srgbClr val="0C0500"/>
                </a:solidFill>
                <a:latin typeface="Arial" panose="020B0604020202020204" pitchFamily="34" charset="0"/>
              </a:rPr>
              <a:t>1</a:t>
            </a:r>
            <a:r>
              <a:rPr lang="zh-CN" altLang="en-US" sz="1800">
                <a:solidFill>
                  <a:srgbClr val="0C0500"/>
                </a:solidFill>
                <a:latin typeface="Arial" panose="020B0604020202020204" pitchFamily="34" charset="0"/>
              </a:rPr>
              <a:t>个</a:t>
            </a:r>
            <a:r>
              <a:rPr lang="en-US" altLang="zh-CN" sz="1800">
                <a:solidFill>
                  <a:srgbClr val="0C0500"/>
                </a:solidFill>
                <a:latin typeface="Arial" panose="020B0604020202020204" pitchFamily="34" charset="0"/>
              </a:rPr>
              <a:t>16</a:t>
            </a:r>
            <a:r>
              <a:rPr lang="zh-CN" altLang="en-US" sz="1800">
                <a:solidFill>
                  <a:srgbClr val="0C0500"/>
                </a:solidFill>
                <a:latin typeface="Arial" panose="020B0604020202020204" pitchFamily="34" charset="0"/>
              </a:rPr>
              <a:t>比特为</a:t>
            </a:r>
            <a:r>
              <a:rPr lang="en-US" altLang="zh-CN" sz="1800">
                <a:solidFill>
                  <a:srgbClr val="0C0500"/>
                </a:solidFill>
                <a:latin typeface="Arial" panose="020B0604020202020204" pitchFamily="34" charset="0"/>
              </a:rPr>
              <a:t>2000</a:t>
            </a:r>
            <a:r>
              <a:rPr lang="zh-CN" altLang="en-US" sz="1800">
                <a:solidFill>
                  <a:srgbClr val="0C0500"/>
                </a:solidFill>
                <a:latin typeface="Arial" panose="020B0604020202020204" pitchFamily="34" charset="0"/>
              </a:rPr>
              <a:t>到</a:t>
            </a:r>
            <a:r>
              <a:rPr lang="en-US" altLang="zh-CN" sz="1800">
                <a:solidFill>
                  <a:srgbClr val="0C0500"/>
                </a:solidFill>
                <a:latin typeface="Arial" panose="020B0604020202020204" pitchFamily="34" charset="0"/>
              </a:rPr>
              <a:t>3FFF</a:t>
            </a:r>
            <a:endParaRPr lang="zh-CN" altLang="en-US" sz="1800">
              <a:solidFill>
                <a:srgbClr val="0C0500"/>
              </a:solidFill>
              <a:latin typeface="Arial" panose="020B0604020202020204" pitchFamily="34" charset="0"/>
            </a:endParaRPr>
          </a:p>
          <a:p>
            <a:pPr eaLnBrk="1" hangingPunct="1">
              <a:spcBef>
                <a:spcPct val="0"/>
              </a:spcBef>
              <a:buFont typeface="Wingdings" panose="05000000000000000000" pitchFamily="2" charset="2"/>
              <a:buChar char="l"/>
            </a:pPr>
            <a:r>
              <a:rPr lang="en-US" altLang="zh-CN" sz="1800">
                <a:solidFill>
                  <a:srgbClr val="0C0500"/>
                </a:solidFill>
                <a:latin typeface="Arial" panose="020B0604020202020204" pitchFamily="34" charset="0"/>
              </a:rPr>
              <a:t>Global Routing Prefix</a:t>
            </a:r>
            <a:r>
              <a:rPr lang="zh-CN" altLang="en-US" sz="1800">
                <a:solidFill>
                  <a:srgbClr val="0C0500"/>
                </a:solidFill>
                <a:latin typeface="Arial" panose="020B0604020202020204" pitchFamily="34" charset="0"/>
              </a:rPr>
              <a:t>：全局路由前缀，由服务提供商</a:t>
            </a:r>
            <a:r>
              <a:rPr lang="en-US" altLang="zh-CN" sz="1800">
                <a:solidFill>
                  <a:srgbClr val="0C0500"/>
                </a:solidFill>
                <a:latin typeface="Arial" panose="020B0604020202020204" pitchFamily="34" charset="0"/>
              </a:rPr>
              <a:t>(ISP)</a:t>
            </a:r>
            <a:r>
              <a:rPr lang="zh-CN" altLang="en-US" sz="1800">
                <a:solidFill>
                  <a:srgbClr val="0C0500"/>
                </a:solidFill>
                <a:latin typeface="Arial" panose="020B0604020202020204" pitchFamily="34" charset="0"/>
              </a:rPr>
              <a:t>分配给用户站点（</a:t>
            </a:r>
            <a:r>
              <a:rPr lang="en-US" altLang="zh-CN" sz="1800">
                <a:solidFill>
                  <a:srgbClr val="0C0500"/>
                </a:solidFill>
                <a:latin typeface="Arial" panose="020B0604020202020204" pitchFamily="34" charset="0"/>
              </a:rPr>
              <a:t>Site</a:t>
            </a:r>
            <a:r>
              <a:rPr lang="zh-CN" altLang="en-US" sz="1800">
                <a:solidFill>
                  <a:srgbClr val="0C0500"/>
                </a:solidFill>
                <a:latin typeface="Arial" panose="020B0604020202020204" pitchFamily="34" charset="0"/>
              </a:rPr>
              <a:t>）的前缀</a:t>
            </a:r>
            <a:endParaRPr lang="en-US" altLang="zh-CN" sz="1800">
              <a:solidFill>
                <a:srgbClr val="0C0500"/>
              </a:solidFill>
              <a:latin typeface="Arial" panose="020B0604020202020204" pitchFamily="34" charset="0"/>
            </a:endParaRPr>
          </a:p>
          <a:p>
            <a:pPr eaLnBrk="1" hangingPunct="1">
              <a:spcBef>
                <a:spcPct val="0"/>
              </a:spcBef>
              <a:buFont typeface="Wingdings" panose="05000000000000000000" pitchFamily="2" charset="2"/>
              <a:buChar char="l"/>
            </a:pPr>
            <a:r>
              <a:rPr lang="en-US" altLang="zh-CN" sz="1800">
                <a:solidFill>
                  <a:srgbClr val="0C0500"/>
                </a:solidFill>
                <a:latin typeface="Arial" panose="020B0604020202020204" pitchFamily="34" charset="0"/>
              </a:rPr>
              <a:t>Subnet ID</a:t>
            </a:r>
            <a:r>
              <a:rPr lang="zh-CN" altLang="en-US" sz="1800">
                <a:solidFill>
                  <a:srgbClr val="0C0500"/>
                </a:solidFill>
                <a:latin typeface="Arial" panose="020B0604020202020204" pitchFamily="34" charset="0"/>
              </a:rPr>
              <a:t>：标识特定的子网，一个站点中可能有多个子网</a:t>
            </a:r>
          </a:p>
          <a:p>
            <a:pPr eaLnBrk="1" hangingPunct="1">
              <a:spcBef>
                <a:spcPct val="0"/>
              </a:spcBef>
              <a:buFont typeface="Wingdings" panose="05000000000000000000" pitchFamily="2" charset="2"/>
              <a:buChar char="l"/>
            </a:pPr>
            <a:r>
              <a:rPr lang="en-US" altLang="zh-CN" sz="1800">
                <a:solidFill>
                  <a:srgbClr val="0C0500"/>
                </a:solidFill>
                <a:latin typeface="Arial" panose="020B0604020202020204" pitchFamily="34" charset="0"/>
              </a:rPr>
              <a:t>Interface ID</a:t>
            </a:r>
            <a:r>
              <a:rPr lang="zh-CN" altLang="en-US" sz="1800">
                <a:solidFill>
                  <a:srgbClr val="0C0500"/>
                </a:solidFill>
                <a:latin typeface="Arial" panose="020B0604020202020204" pitchFamily="34" charset="0"/>
              </a:rPr>
              <a:t>：标识主机上的特定接口，大多数情况下长度为</a:t>
            </a:r>
            <a:r>
              <a:rPr lang="en-US" altLang="zh-CN" sz="1800">
                <a:solidFill>
                  <a:srgbClr val="0C0500"/>
                </a:solidFill>
                <a:latin typeface="Arial" panose="020B0604020202020204" pitchFamily="34" charset="0"/>
              </a:rPr>
              <a:t>64</a:t>
            </a:r>
            <a:endParaRPr lang="zh-CN" altLang="en-US" sz="1800">
              <a:solidFill>
                <a:srgbClr val="0C0500"/>
              </a:solidFill>
              <a:latin typeface="Arial" panose="020B0604020202020204" pitchFamily="34" charset="0"/>
            </a:endParaRPr>
          </a:p>
        </p:txBody>
      </p:sp>
      <p:pic>
        <p:nvPicPr>
          <p:cNvPr id="7"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150" y="2629173"/>
            <a:ext cx="89503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896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blinds(horizontal)">
                                      <p:cBhvr>
                                        <p:cTn id="7" dur="500"/>
                                        <p:tgtEl>
                                          <p:spTgt spid="6">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linds(horizontal)">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linds(horizontal)">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blinds(horizontal)">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blinds(horizontal)">
                                      <p:cBhvr>
                                        <p:cTn id="2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3" y="2339429"/>
            <a:ext cx="9121775"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直接连接符 10"/>
          <p:cNvCxnSpPr/>
          <p:nvPr/>
        </p:nvCxnSpPr>
        <p:spPr>
          <a:xfrm>
            <a:off x="395288" y="3923754"/>
            <a:ext cx="76327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95288" y="4500016"/>
            <a:ext cx="76327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3"/>
          <p:cNvSpPr txBox="1">
            <a:spLocks/>
          </p:cNvSpPr>
          <p:nvPr/>
        </p:nvSpPr>
        <p:spPr bwMode="auto">
          <a:xfrm>
            <a:off x="158824" y="116632"/>
            <a:ext cx="8661648" cy="2222797"/>
          </a:xfrm>
          <a:prstGeom prst="rect">
            <a:avLst/>
          </a:prstGeom>
          <a:solidFill>
            <a:schemeClr val="bg1"/>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b="1">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b="1">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b="1">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9pPr>
          </a:lstStyle>
          <a:p>
            <a:pPr>
              <a:buFont typeface="Arial" panose="020B0604020202020204" pitchFamily="34" charset="0"/>
              <a:buNone/>
            </a:pPr>
            <a:r>
              <a:rPr lang="zh-CN" altLang="en-US" sz="2400" kern="0" smtClean="0"/>
              <a:t>单播地址的组成</a:t>
            </a:r>
          </a:p>
        </p:txBody>
      </p:sp>
      <p:sp>
        <p:nvSpPr>
          <p:cNvPr id="14" name="Rectangle 4"/>
          <p:cNvSpPr>
            <a:spLocks noChangeArrowheads="1"/>
          </p:cNvSpPr>
          <p:nvPr/>
        </p:nvSpPr>
        <p:spPr bwMode="auto">
          <a:xfrm>
            <a:off x="1898387" y="548432"/>
            <a:ext cx="2653298" cy="715357"/>
          </a:xfrm>
          <a:prstGeom prst="rect">
            <a:avLst/>
          </a:prstGeom>
          <a:solidFill>
            <a:schemeClr val="bg1"/>
          </a:solidFill>
          <a:ln w="9525" algn="ctr">
            <a:solidFill>
              <a:schemeClr val="tx1"/>
            </a:solidFill>
            <a:miter lim="800000"/>
            <a:headEnd/>
            <a:tailEnd/>
          </a:ln>
        </p:spPr>
        <p:txBody>
          <a:bodyPr wrap="none" anchor="ctr"/>
          <a:lstStyle>
            <a:lvl1pPr>
              <a:spcBef>
                <a:spcPct val="20000"/>
              </a:spcBef>
              <a:buFont typeface="Arial" panose="020B0604020202020204" pitchFamily="34" charset="0"/>
              <a:buChar char="•"/>
              <a:defRPr sz="3200" b="1">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b="1">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b="1">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b="1">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b="1">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1800">
                <a:latin typeface="Arial" panose="020B0604020202020204" pitchFamily="34" charset="0"/>
              </a:rPr>
              <a:t>前缀</a:t>
            </a:r>
          </a:p>
        </p:txBody>
      </p:sp>
      <p:sp>
        <p:nvSpPr>
          <p:cNvPr id="15" name="Rectangle 5"/>
          <p:cNvSpPr>
            <a:spLocks noChangeArrowheads="1"/>
          </p:cNvSpPr>
          <p:nvPr/>
        </p:nvSpPr>
        <p:spPr bwMode="auto">
          <a:xfrm>
            <a:off x="4419337" y="548432"/>
            <a:ext cx="2653298" cy="715357"/>
          </a:xfrm>
          <a:prstGeom prst="rect">
            <a:avLst/>
          </a:prstGeom>
          <a:solidFill>
            <a:schemeClr val="bg1"/>
          </a:solidFill>
          <a:ln w="9525" algn="ctr">
            <a:solidFill>
              <a:schemeClr val="tx1"/>
            </a:solidFill>
            <a:miter lim="800000"/>
            <a:headEnd/>
            <a:tailEnd/>
          </a:ln>
        </p:spPr>
        <p:txBody>
          <a:bodyPr wrap="none" anchor="ctr"/>
          <a:lstStyle>
            <a:lvl1pPr>
              <a:spcBef>
                <a:spcPct val="20000"/>
              </a:spcBef>
              <a:buFont typeface="Arial" panose="020B0604020202020204" pitchFamily="34" charset="0"/>
              <a:buChar char="•"/>
              <a:defRPr sz="3200" b="1">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b="1">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b="1">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b="1">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b="1">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800">
                <a:latin typeface="Arial" panose="020B0604020202020204" pitchFamily="34" charset="0"/>
              </a:rPr>
              <a:t>Interface ID</a:t>
            </a:r>
          </a:p>
        </p:txBody>
      </p:sp>
      <p:sp>
        <p:nvSpPr>
          <p:cNvPr id="16" name="Text Box 6"/>
          <p:cNvSpPr txBox="1">
            <a:spLocks noChangeArrowheads="1"/>
          </p:cNvSpPr>
          <p:nvPr/>
        </p:nvSpPr>
        <p:spPr bwMode="auto">
          <a:xfrm>
            <a:off x="2035108" y="1378385"/>
            <a:ext cx="2349205" cy="923330"/>
          </a:xfrm>
          <a:prstGeom prst="rect">
            <a:avLst/>
          </a:prstGeom>
          <a:solidFill>
            <a:schemeClr val="bg1"/>
          </a:solidFill>
          <a:ln>
            <a:noFill/>
          </a:ln>
          <a:extLst/>
        </p:spPr>
        <p:txBody>
          <a:bodyPr wrap="square">
            <a:spAutoFit/>
          </a:bodyPr>
          <a:lstStyle>
            <a:lvl1pPr>
              <a:spcBef>
                <a:spcPct val="20000"/>
              </a:spcBef>
              <a:buFont typeface="Arial" panose="020B0604020202020204" pitchFamily="34" charset="0"/>
              <a:buChar char="•"/>
              <a:defRPr sz="3200" b="1">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b="1">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b="1">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b="1">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b="1">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Tx/>
              <a:buNone/>
            </a:pPr>
            <a:r>
              <a:rPr lang="zh-CN" altLang="en-US" sz="1800" dirty="0">
                <a:latin typeface="Arial" panose="020B0604020202020204" pitchFamily="34" charset="0"/>
              </a:rPr>
              <a:t>标识子网或者特定的含义例如链路</a:t>
            </a:r>
            <a:r>
              <a:rPr lang="en-US" altLang="zh-CN" sz="1800" dirty="0">
                <a:latin typeface="Arial" panose="020B0604020202020204" pitchFamily="34" charset="0"/>
              </a:rPr>
              <a:t>FE80::/64</a:t>
            </a:r>
          </a:p>
        </p:txBody>
      </p:sp>
      <p:sp>
        <p:nvSpPr>
          <p:cNvPr id="17" name="Text Box 7"/>
          <p:cNvSpPr txBox="1">
            <a:spLocks noChangeArrowheads="1"/>
          </p:cNvSpPr>
          <p:nvPr/>
        </p:nvSpPr>
        <p:spPr bwMode="auto">
          <a:xfrm>
            <a:off x="4723430" y="1404967"/>
            <a:ext cx="2349205" cy="646331"/>
          </a:xfrm>
          <a:prstGeom prst="rect">
            <a:avLst/>
          </a:prstGeom>
          <a:solidFill>
            <a:schemeClr val="bg1"/>
          </a:solidFill>
          <a:ln>
            <a:noFill/>
          </a:ln>
          <a:extLst/>
        </p:spPr>
        <p:txBody>
          <a:bodyPr wrap="square">
            <a:spAutoFit/>
          </a:bodyPr>
          <a:lstStyle>
            <a:lvl1pPr>
              <a:spcBef>
                <a:spcPct val="20000"/>
              </a:spcBef>
              <a:buFont typeface="Arial" panose="020B0604020202020204" pitchFamily="34" charset="0"/>
              <a:buChar char="•"/>
              <a:defRPr sz="3200" b="1">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b="1">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b="1">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b="1">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b="1">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Tx/>
              <a:buNone/>
            </a:pPr>
            <a:r>
              <a:rPr lang="zh-CN" altLang="en-US" sz="1800" dirty="0">
                <a:latin typeface="Arial" panose="020B0604020202020204" pitchFamily="34" charset="0"/>
              </a:rPr>
              <a:t>在子网或者链路内唯一地标识主机</a:t>
            </a:r>
          </a:p>
        </p:txBody>
      </p:sp>
    </p:spTree>
    <p:extLst>
      <p:ext uri="{BB962C8B-B14F-4D97-AF65-F5344CB8AC3E}">
        <p14:creationId xmlns:p14="http://schemas.microsoft.com/office/powerpoint/2010/main" val="392525852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作业</a:t>
            </a:r>
            <a:endParaRPr lang="zh-CN" altLang="en-US" dirty="0"/>
          </a:p>
        </p:txBody>
      </p:sp>
      <p:sp>
        <p:nvSpPr>
          <p:cNvPr id="3" name="内容占位符 2"/>
          <p:cNvSpPr>
            <a:spLocks noGrp="1"/>
          </p:cNvSpPr>
          <p:nvPr>
            <p:ph idx="1"/>
          </p:nvPr>
        </p:nvSpPr>
        <p:spPr/>
        <p:txBody>
          <a:bodyPr/>
          <a:lstStyle/>
          <a:p>
            <a:r>
              <a:rPr lang="en-US" altLang="zh-CN" dirty="0" smtClean="0"/>
              <a:t>P381~383</a:t>
            </a:r>
          </a:p>
          <a:p>
            <a:pPr lvl="1"/>
            <a:r>
              <a:rPr lang="en-US" altLang="zh-CN" dirty="0" smtClean="0"/>
              <a:t>3</a:t>
            </a:r>
            <a:r>
              <a:rPr lang="zh-CN" altLang="en-US" dirty="0" smtClean="0"/>
              <a:t>、</a:t>
            </a:r>
            <a:r>
              <a:rPr lang="en-US" altLang="zh-CN" dirty="0" smtClean="0"/>
              <a:t>7</a:t>
            </a:r>
            <a:r>
              <a:rPr lang="zh-CN" altLang="en-US" dirty="0" smtClean="0"/>
              <a:t>、</a:t>
            </a:r>
            <a:r>
              <a:rPr lang="en-US" altLang="zh-CN" dirty="0" smtClean="0"/>
              <a:t>14</a:t>
            </a:r>
            <a:r>
              <a:rPr lang="zh-CN" altLang="en-US" dirty="0" smtClean="0"/>
              <a:t>、</a:t>
            </a:r>
            <a:r>
              <a:rPr lang="en-US" altLang="zh-CN" dirty="0" smtClean="0"/>
              <a:t>23</a:t>
            </a:r>
            <a:r>
              <a:rPr lang="zh-CN" altLang="en-US" dirty="0" smtClean="0"/>
              <a:t>、</a:t>
            </a:r>
            <a:r>
              <a:rPr lang="en-US" altLang="zh-CN" dirty="0" smtClean="0"/>
              <a:t>27</a:t>
            </a:r>
            <a:r>
              <a:rPr lang="zh-CN" altLang="en-US" dirty="0" smtClean="0"/>
              <a:t>、</a:t>
            </a:r>
            <a:r>
              <a:rPr lang="en-US" altLang="zh-CN" dirty="0" smtClean="0"/>
              <a:t>35</a:t>
            </a:r>
            <a:r>
              <a:rPr lang="zh-CN" altLang="en-US" dirty="0" smtClean="0"/>
              <a:t>、</a:t>
            </a:r>
            <a:r>
              <a:rPr lang="en-US" altLang="zh-CN" dirty="0" smtClean="0"/>
              <a:t>36</a:t>
            </a:r>
            <a:r>
              <a:rPr lang="zh-CN" altLang="en-US" dirty="0" smtClean="0"/>
              <a:t>、</a:t>
            </a:r>
            <a:r>
              <a:rPr lang="en-US" altLang="zh-CN" dirty="0" smtClean="0"/>
              <a:t>37</a:t>
            </a:r>
            <a:endParaRPr lang="zh-CN" altLang="en-US" dirty="0"/>
          </a:p>
        </p:txBody>
      </p:sp>
      <p:sp>
        <p:nvSpPr>
          <p:cNvPr id="4" name="灯片编号占位符 3"/>
          <p:cNvSpPr>
            <a:spLocks noGrp="1"/>
          </p:cNvSpPr>
          <p:nvPr>
            <p:ph type="sldNum" sz="quarter" idx="12"/>
          </p:nvPr>
        </p:nvSpPr>
        <p:spPr/>
        <p:txBody>
          <a:bodyPr/>
          <a:lstStyle/>
          <a:p>
            <a:fld id="{8ED44DB7-B4BB-488E-80C0-9E7628D09BE7}" type="slidenum">
              <a:rPr lang="en-US" altLang="zh-CN" smtClean="0"/>
              <a:pPr/>
              <a:t>124</a:t>
            </a:fld>
            <a:endParaRPr lang="en-US" altLang="zh-CN"/>
          </a:p>
        </p:txBody>
      </p:sp>
    </p:spTree>
    <p:extLst>
      <p:ext uri="{BB962C8B-B14F-4D97-AF65-F5344CB8AC3E}">
        <p14:creationId xmlns:p14="http://schemas.microsoft.com/office/powerpoint/2010/main" val="31377486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992" name="Rectangle 176"/>
          <p:cNvSpPr>
            <a:spLocks noChangeArrowheads="1"/>
          </p:cNvSpPr>
          <p:nvPr/>
        </p:nvSpPr>
        <p:spPr bwMode="auto">
          <a:xfrm>
            <a:off x="2946400" y="4176613"/>
            <a:ext cx="1371600" cy="357187"/>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00000"/>
                </a:solidFill>
                <a:latin typeface="Arial" pitchFamily="34" charset="0"/>
              </a:rPr>
              <a:t>HOST</a:t>
            </a:r>
          </a:p>
        </p:txBody>
      </p:sp>
      <p:sp>
        <p:nvSpPr>
          <p:cNvPr id="162993" name="Rectangle 177"/>
          <p:cNvSpPr>
            <a:spLocks noChangeArrowheads="1"/>
          </p:cNvSpPr>
          <p:nvPr/>
        </p:nvSpPr>
        <p:spPr bwMode="auto">
          <a:xfrm>
            <a:off x="4699000" y="4176613"/>
            <a:ext cx="1371600" cy="357187"/>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00000"/>
                </a:solidFill>
                <a:latin typeface="Arial" pitchFamily="34" charset="0"/>
              </a:rPr>
              <a:t>HOST</a:t>
            </a:r>
          </a:p>
        </p:txBody>
      </p:sp>
      <p:sp>
        <p:nvSpPr>
          <p:cNvPr id="162994" name="Rectangle 178"/>
          <p:cNvSpPr>
            <a:spLocks noChangeArrowheads="1"/>
          </p:cNvSpPr>
          <p:nvPr/>
        </p:nvSpPr>
        <p:spPr bwMode="auto">
          <a:xfrm>
            <a:off x="6451600" y="4176613"/>
            <a:ext cx="1371600" cy="357187"/>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00000"/>
                </a:solidFill>
                <a:latin typeface="Arial" pitchFamily="34" charset="0"/>
              </a:rPr>
              <a:t>HOST</a:t>
            </a:r>
          </a:p>
        </p:txBody>
      </p:sp>
      <p:sp>
        <p:nvSpPr>
          <p:cNvPr id="40991" name="Oval 179"/>
          <p:cNvSpPr>
            <a:spLocks noChangeArrowheads="1"/>
          </p:cNvSpPr>
          <p:nvPr/>
        </p:nvSpPr>
        <p:spPr bwMode="auto">
          <a:xfrm>
            <a:off x="2717800" y="4329013"/>
            <a:ext cx="152400" cy="119062"/>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Arial" panose="020B0604020202020204" pitchFamily="34" charset="0"/>
            </a:endParaRPr>
          </a:p>
        </p:txBody>
      </p:sp>
      <p:sp>
        <p:nvSpPr>
          <p:cNvPr id="40992" name="Oval 180"/>
          <p:cNvSpPr>
            <a:spLocks noChangeArrowheads="1"/>
          </p:cNvSpPr>
          <p:nvPr/>
        </p:nvSpPr>
        <p:spPr bwMode="auto">
          <a:xfrm>
            <a:off x="4470400" y="4329013"/>
            <a:ext cx="152400" cy="119062"/>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Arial" panose="020B0604020202020204" pitchFamily="34" charset="0"/>
            </a:endParaRPr>
          </a:p>
        </p:txBody>
      </p:sp>
      <p:sp>
        <p:nvSpPr>
          <p:cNvPr id="40993" name="Oval 181"/>
          <p:cNvSpPr>
            <a:spLocks noChangeArrowheads="1"/>
          </p:cNvSpPr>
          <p:nvPr/>
        </p:nvSpPr>
        <p:spPr bwMode="auto">
          <a:xfrm>
            <a:off x="6223000" y="4329013"/>
            <a:ext cx="152400" cy="119062"/>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Arial" panose="020B0604020202020204" pitchFamily="34" charset="0"/>
            </a:endParaRPr>
          </a:p>
        </p:txBody>
      </p:sp>
      <p:sp>
        <p:nvSpPr>
          <p:cNvPr id="40994" name="Rectangle 182"/>
          <p:cNvSpPr>
            <a:spLocks noChangeArrowheads="1"/>
          </p:cNvSpPr>
          <p:nvPr/>
        </p:nvSpPr>
        <p:spPr bwMode="auto">
          <a:xfrm>
            <a:off x="7843838" y="4536975"/>
            <a:ext cx="1116012" cy="358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200" b="1">
                <a:solidFill>
                  <a:srgbClr val="000000"/>
                </a:solidFill>
                <a:latin typeface="Arial" panose="020B0604020202020204" pitchFamily="34" charset="0"/>
              </a:rPr>
              <a:t> (128 </a:t>
            </a:r>
            <a:r>
              <a:rPr lang="en-GB" altLang="zh-CN" sz="1200" b="1">
                <a:solidFill>
                  <a:srgbClr val="000000"/>
                </a:solidFill>
                <a:latin typeface="Arial" panose="020B0604020202020204" pitchFamily="34" charset="0"/>
                <a:cs typeface="Arial" panose="020B0604020202020204" pitchFamily="34" charset="0"/>
              </a:rPr>
              <a:t>–</a:t>
            </a:r>
            <a:r>
              <a:rPr lang="en-GB" altLang="zh-CN" sz="1200" b="1">
                <a:solidFill>
                  <a:srgbClr val="000000"/>
                </a:solidFill>
                <a:latin typeface="Arial" panose="020B0604020202020204" pitchFamily="34" charset="0"/>
              </a:rPr>
              <a:t> 191)</a:t>
            </a:r>
          </a:p>
        </p:txBody>
      </p:sp>
      <p:sp>
        <p:nvSpPr>
          <p:cNvPr id="162999" name="Rectangle 183"/>
          <p:cNvSpPr>
            <a:spLocks noChangeArrowheads="1"/>
          </p:cNvSpPr>
          <p:nvPr/>
        </p:nvSpPr>
        <p:spPr bwMode="auto">
          <a:xfrm>
            <a:off x="2946400" y="4533800"/>
            <a:ext cx="1371600" cy="358775"/>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00000"/>
                </a:solidFill>
                <a:latin typeface="Arial" pitchFamily="34" charset="0"/>
              </a:rPr>
              <a:t>NET</a:t>
            </a:r>
          </a:p>
        </p:txBody>
      </p:sp>
      <p:sp>
        <p:nvSpPr>
          <p:cNvPr id="163000" name="Rectangle 184"/>
          <p:cNvSpPr>
            <a:spLocks noChangeArrowheads="1"/>
          </p:cNvSpPr>
          <p:nvPr/>
        </p:nvSpPr>
        <p:spPr bwMode="auto">
          <a:xfrm>
            <a:off x="4699000" y="4533800"/>
            <a:ext cx="1371600" cy="358775"/>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00000"/>
                </a:solidFill>
                <a:latin typeface="Arial" pitchFamily="34" charset="0"/>
              </a:rPr>
              <a:t>HOST</a:t>
            </a:r>
          </a:p>
        </p:txBody>
      </p:sp>
      <p:sp>
        <p:nvSpPr>
          <p:cNvPr id="163001" name="Rectangle 185"/>
          <p:cNvSpPr>
            <a:spLocks noChangeArrowheads="1"/>
          </p:cNvSpPr>
          <p:nvPr/>
        </p:nvSpPr>
        <p:spPr bwMode="auto">
          <a:xfrm>
            <a:off x="6451600" y="4533800"/>
            <a:ext cx="1371600" cy="358775"/>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00000"/>
                </a:solidFill>
                <a:latin typeface="Arial" pitchFamily="34" charset="0"/>
              </a:rPr>
              <a:t>HOST</a:t>
            </a:r>
          </a:p>
        </p:txBody>
      </p:sp>
      <p:sp>
        <p:nvSpPr>
          <p:cNvPr id="40998" name="Oval 186"/>
          <p:cNvSpPr>
            <a:spLocks noChangeArrowheads="1"/>
          </p:cNvSpPr>
          <p:nvPr/>
        </p:nvSpPr>
        <p:spPr bwMode="auto">
          <a:xfrm>
            <a:off x="2717800" y="4686200"/>
            <a:ext cx="152400" cy="120650"/>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Arial" panose="020B0604020202020204" pitchFamily="34" charset="0"/>
            </a:endParaRPr>
          </a:p>
        </p:txBody>
      </p:sp>
      <p:sp>
        <p:nvSpPr>
          <p:cNvPr id="40999" name="Oval 187"/>
          <p:cNvSpPr>
            <a:spLocks noChangeArrowheads="1"/>
          </p:cNvSpPr>
          <p:nvPr/>
        </p:nvSpPr>
        <p:spPr bwMode="auto">
          <a:xfrm>
            <a:off x="4470400" y="4686200"/>
            <a:ext cx="152400" cy="120650"/>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Arial" panose="020B0604020202020204" pitchFamily="34" charset="0"/>
            </a:endParaRPr>
          </a:p>
        </p:txBody>
      </p:sp>
      <p:sp>
        <p:nvSpPr>
          <p:cNvPr id="41000" name="Oval 188"/>
          <p:cNvSpPr>
            <a:spLocks noChangeArrowheads="1"/>
          </p:cNvSpPr>
          <p:nvPr/>
        </p:nvSpPr>
        <p:spPr bwMode="auto">
          <a:xfrm>
            <a:off x="6223000" y="4686200"/>
            <a:ext cx="152400" cy="120650"/>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Arial" panose="020B0604020202020204" pitchFamily="34" charset="0"/>
            </a:endParaRPr>
          </a:p>
        </p:txBody>
      </p:sp>
      <p:sp>
        <p:nvSpPr>
          <p:cNvPr id="41001" name="Rectangle 189"/>
          <p:cNvSpPr>
            <a:spLocks noChangeArrowheads="1"/>
          </p:cNvSpPr>
          <p:nvPr/>
        </p:nvSpPr>
        <p:spPr bwMode="auto">
          <a:xfrm>
            <a:off x="7843838" y="4897338"/>
            <a:ext cx="118745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200" b="1">
                <a:solidFill>
                  <a:srgbClr val="000000"/>
                </a:solidFill>
                <a:latin typeface="Arial" panose="020B0604020202020204" pitchFamily="34" charset="0"/>
              </a:rPr>
              <a:t> (192 </a:t>
            </a:r>
            <a:r>
              <a:rPr lang="en-GB" altLang="zh-CN" sz="1200" b="1">
                <a:solidFill>
                  <a:srgbClr val="000000"/>
                </a:solidFill>
                <a:latin typeface="Arial" panose="020B0604020202020204" pitchFamily="34" charset="0"/>
                <a:cs typeface="Arial" panose="020B0604020202020204" pitchFamily="34" charset="0"/>
              </a:rPr>
              <a:t>–</a:t>
            </a:r>
            <a:r>
              <a:rPr lang="en-GB" altLang="zh-CN" sz="1200" b="1">
                <a:solidFill>
                  <a:srgbClr val="000000"/>
                </a:solidFill>
                <a:latin typeface="Arial" panose="020B0604020202020204" pitchFamily="34" charset="0"/>
              </a:rPr>
              <a:t> 223)</a:t>
            </a:r>
          </a:p>
        </p:txBody>
      </p:sp>
      <p:sp>
        <p:nvSpPr>
          <p:cNvPr id="163006" name="Rectangle 190"/>
          <p:cNvSpPr>
            <a:spLocks noChangeArrowheads="1"/>
          </p:cNvSpPr>
          <p:nvPr/>
        </p:nvSpPr>
        <p:spPr bwMode="auto">
          <a:xfrm>
            <a:off x="2946400" y="4892575"/>
            <a:ext cx="1371600" cy="357188"/>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00000"/>
                </a:solidFill>
                <a:latin typeface="Arial" pitchFamily="34" charset="0"/>
              </a:rPr>
              <a:t>NET</a:t>
            </a:r>
          </a:p>
        </p:txBody>
      </p:sp>
      <p:sp>
        <p:nvSpPr>
          <p:cNvPr id="163007" name="Rectangle 191"/>
          <p:cNvSpPr>
            <a:spLocks noChangeArrowheads="1"/>
          </p:cNvSpPr>
          <p:nvPr/>
        </p:nvSpPr>
        <p:spPr bwMode="auto">
          <a:xfrm>
            <a:off x="4699000" y="4892575"/>
            <a:ext cx="1371600" cy="357188"/>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00000"/>
                </a:solidFill>
                <a:latin typeface="Arial" pitchFamily="34" charset="0"/>
              </a:rPr>
              <a:t>NET</a:t>
            </a:r>
          </a:p>
        </p:txBody>
      </p:sp>
      <p:sp>
        <p:nvSpPr>
          <p:cNvPr id="163008" name="Rectangle 192"/>
          <p:cNvSpPr>
            <a:spLocks noChangeArrowheads="1"/>
          </p:cNvSpPr>
          <p:nvPr/>
        </p:nvSpPr>
        <p:spPr bwMode="auto">
          <a:xfrm>
            <a:off x="6451600" y="4892575"/>
            <a:ext cx="1371600" cy="357188"/>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00000"/>
                </a:solidFill>
                <a:latin typeface="Arial" pitchFamily="34" charset="0"/>
              </a:rPr>
              <a:t>HOST</a:t>
            </a:r>
          </a:p>
        </p:txBody>
      </p:sp>
      <p:sp>
        <p:nvSpPr>
          <p:cNvPr id="41005" name="Oval 193"/>
          <p:cNvSpPr>
            <a:spLocks noChangeArrowheads="1"/>
          </p:cNvSpPr>
          <p:nvPr/>
        </p:nvSpPr>
        <p:spPr bwMode="auto">
          <a:xfrm>
            <a:off x="2717800" y="5044975"/>
            <a:ext cx="152400" cy="119063"/>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Arial" panose="020B0604020202020204" pitchFamily="34" charset="0"/>
            </a:endParaRPr>
          </a:p>
        </p:txBody>
      </p:sp>
      <p:sp>
        <p:nvSpPr>
          <p:cNvPr id="41006" name="Oval 194"/>
          <p:cNvSpPr>
            <a:spLocks noChangeArrowheads="1"/>
          </p:cNvSpPr>
          <p:nvPr/>
        </p:nvSpPr>
        <p:spPr bwMode="auto">
          <a:xfrm>
            <a:off x="4470400" y="5044975"/>
            <a:ext cx="152400" cy="119063"/>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Arial" panose="020B0604020202020204" pitchFamily="34" charset="0"/>
            </a:endParaRPr>
          </a:p>
        </p:txBody>
      </p:sp>
      <p:sp>
        <p:nvSpPr>
          <p:cNvPr id="41007" name="Oval 195"/>
          <p:cNvSpPr>
            <a:spLocks noChangeArrowheads="1"/>
          </p:cNvSpPr>
          <p:nvPr/>
        </p:nvSpPr>
        <p:spPr bwMode="auto">
          <a:xfrm>
            <a:off x="6223000" y="5044975"/>
            <a:ext cx="152400" cy="119063"/>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Arial" panose="020B0604020202020204" pitchFamily="34" charset="0"/>
            </a:endParaRPr>
          </a:p>
        </p:txBody>
      </p:sp>
      <p:sp>
        <p:nvSpPr>
          <p:cNvPr id="41008" name="Text Box 196"/>
          <p:cNvSpPr txBox="1">
            <a:spLocks noChangeArrowheads="1"/>
          </p:cNvSpPr>
          <p:nvPr/>
        </p:nvSpPr>
        <p:spPr bwMode="auto">
          <a:xfrm>
            <a:off x="127000" y="4235350"/>
            <a:ext cx="928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sz="1600" b="1">
                <a:solidFill>
                  <a:srgbClr val="000000"/>
                </a:solidFill>
                <a:latin typeface="Arial" panose="020B0604020202020204" pitchFamily="34" charset="0"/>
              </a:rPr>
              <a:t>Class A</a:t>
            </a:r>
          </a:p>
        </p:txBody>
      </p:sp>
      <p:sp>
        <p:nvSpPr>
          <p:cNvPr id="41009" name="Text Box 197"/>
          <p:cNvSpPr txBox="1">
            <a:spLocks noChangeArrowheads="1"/>
          </p:cNvSpPr>
          <p:nvPr/>
        </p:nvSpPr>
        <p:spPr bwMode="auto">
          <a:xfrm>
            <a:off x="127000" y="4568725"/>
            <a:ext cx="928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sz="1600" b="1">
                <a:solidFill>
                  <a:srgbClr val="000000"/>
                </a:solidFill>
                <a:latin typeface="Arial" panose="020B0604020202020204" pitchFamily="34" charset="0"/>
              </a:rPr>
              <a:t>Class B</a:t>
            </a:r>
          </a:p>
        </p:txBody>
      </p:sp>
      <p:sp>
        <p:nvSpPr>
          <p:cNvPr id="41010" name="Text Box 198"/>
          <p:cNvSpPr txBox="1">
            <a:spLocks noChangeArrowheads="1"/>
          </p:cNvSpPr>
          <p:nvPr/>
        </p:nvSpPr>
        <p:spPr bwMode="auto">
          <a:xfrm>
            <a:off x="127000" y="4925913"/>
            <a:ext cx="928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sz="1600" b="1">
                <a:solidFill>
                  <a:srgbClr val="000000"/>
                </a:solidFill>
                <a:latin typeface="Arial" panose="020B0604020202020204" pitchFamily="34" charset="0"/>
              </a:rPr>
              <a:t>Class C</a:t>
            </a:r>
          </a:p>
        </p:txBody>
      </p:sp>
      <p:sp>
        <p:nvSpPr>
          <p:cNvPr id="41011" name="Rectangle 199"/>
          <p:cNvSpPr>
            <a:spLocks noChangeArrowheads="1"/>
          </p:cNvSpPr>
          <p:nvPr/>
        </p:nvSpPr>
        <p:spPr bwMode="auto">
          <a:xfrm>
            <a:off x="7986713" y="4251225"/>
            <a:ext cx="795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sz="1200" b="1">
                <a:solidFill>
                  <a:srgbClr val="000000"/>
                </a:solidFill>
              </a:rPr>
              <a:t>(0</a:t>
            </a:r>
            <a:r>
              <a:rPr lang="en-GB" altLang="zh-CN" sz="1200" b="1">
                <a:solidFill>
                  <a:srgbClr val="000000"/>
                </a:solidFill>
                <a:latin typeface="Arial" panose="020B0604020202020204" pitchFamily="34" charset="0"/>
              </a:rPr>
              <a:t>–</a:t>
            </a:r>
            <a:r>
              <a:rPr lang="en-GB" altLang="zh-CN" sz="1200" b="1">
                <a:solidFill>
                  <a:srgbClr val="000000"/>
                </a:solidFill>
              </a:rPr>
              <a:t>127)</a:t>
            </a:r>
          </a:p>
        </p:txBody>
      </p:sp>
      <p:sp>
        <p:nvSpPr>
          <p:cNvPr id="163016" name="Rectangle 200"/>
          <p:cNvSpPr>
            <a:spLocks noChangeArrowheads="1"/>
          </p:cNvSpPr>
          <p:nvPr/>
        </p:nvSpPr>
        <p:spPr bwMode="auto">
          <a:xfrm>
            <a:off x="1146175" y="4176613"/>
            <a:ext cx="1371600" cy="357187"/>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00000"/>
                </a:solidFill>
                <a:latin typeface="Arial" pitchFamily="34" charset="0"/>
              </a:rPr>
              <a:t>0          NET     </a:t>
            </a:r>
          </a:p>
        </p:txBody>
      </p:sp>
      <p:sp>
        <p:nvSpPr>
          <p:cNvPr id="163017" name="Rectangle 201"/>
          <p:cNvSpPr>
            <a:spLocks noChangeArrowheads="1"/>
          </p:cNvSpPr>
          <p:nvPr/>
        </p:nvSpPr>
        <p:spPr bwMode="auto">
          <a:xfrm>
            <a:off x="1146175" y="4533800"/>
            <a:ext cx="1371600" cy="358775"/>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00000"/>
                </a:solidFill>
                <a:latin typeface="Arial" pitchFamily="34" charset="0"/>
              </a:rPr>
              <a:t>10        NET     </a:t>
            </a:r>
          </a:p>
        </p:txBody>
      </p:sp>
      <p:sp>
        <p:nvSpPr>
          <p:cNvPr id="163018" name="Rectangle 202"/>
          <p:cNvSpPr>
            <a:spLocks noChangeArrowheads="1"/>
          </p:cNvSpPr>
          <p:nvPr/>
        </p:nvSpPr>
        <p:spPr bwMode="auto">
          <a:xfrm>
            <a:off x="1146175" y="4892575"/>
            <a:ext cx="1371600" cy="357188"/>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00000"/>
                </a:solidFill>
                <a:latin typeface="Arial" pitchFamily="34" charset="0"/>
              </a:rPr>
              <a:t>110      NET    </a:t>
            </a:r>
          </a:p>
        </p:txBody>
      </p:sp>
      <p:sp>
        <p:nvSpPr>
          <p:cNvPr id="41015" name="Text Box 203"/>
          <p:cNvSpPr txBox="1">
            <a:spLocks noChangeArrowheads="1"/>
          </p:cNvSpPr>
          <p:nvPr/>
        </p:nvSpPr>
        <p:spPr bwMode="auto">
          <a:xfrm>
            <a:off x="107950" y="5256113"/>
            <a:ext cx="928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sz="1600" b="1">
                <a:solidFill>
                  <a:srgbClr val="000000"/>
                </a:solidFill>
                <a:latin typeface="Arial" panose="020B0604020202020204" pitchFamily="34" charset="0"/>
              </a:rPr>
              <a:t>Class D</a:t>
            </a:r>
          </a:p>
        </p:txBody>
      </p:sp>
      <p:sp>
        <p:nvSpPr>
          <p:cNvPr id="41016" name="Text Box 204"/>
          <p:cNvSpPr txBox="1">
            <a:spLocks noChangeArrowheads="1"/>
          </p:cNvSpPr>
          <p:nvPr/>
        </p:nvSpPr>
        <p:spPr bwMode="auto">
          <a:xfrm>
            <a:off x="107950" y="5568850"/>
            <a:ext cx="917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sz="1600" b="1">
                <a:solidFill>
                  <a:srgbClr val="000000"/>
                </a:solidFill>
                <a:latin typeface="Arial" panose="020B0604020202020204" pitchFamily="34" charset="0"/>
              </a:rPr>
              <a:t>Class E</a:t>
            </a:r>
          </a:p>
        </p:txBody>
      </p:sp>
      <p:sp>
        <p:nvSpPr>
          <p:cNvPr id="163021" name="Rectangle 205"/>
          <p:cNvSpPr>
            <a:spLocks noChangeArrowheads="1"/>
          </p:cNvSpPr>
          <p:nvPr/>
        </p:nvSpPr>
        <p:spPr bwMode="auto">
          <a:xfrm>
            <a:off x="2946400" y="5305325"/>
            <a:ext cx="1371600" cy="358775"/>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zh-CN" altLang="en-GB" sz="1400" b="1">
                <a:solidFill>
                  <a:srgbClr val="000000"/>
                </a:solidFill>
                <a:latin typeface="Arial" pitchFamily="34" charset="0"/>
              </a:rPr>
              <a:t>播</a:t>
            </a:r>
          </a:p>
        </p:txBody>
      </p:sp>
      <p:sp>
        <p:nvSpPr>
          <p:cNvPr id="163022" name="Rectangle 206"/>
          <p:cNvSpPr>
            <a:spLocks noChangeArrowheads="1"/>
          </p:cNvSpPr>
          <p:nvPr/>
        </p:nvSpPr>
        <p:spPr bwMode="auto">
          <a:xfrm>
            <a:off x="4699000" y="5305325"/>
            <a:ext cx="1371600" cy="358775"/>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zh-CN" altLang="en-GB" sz="1400" b="1">
                <a:solidFill>
                  <a:srgbClr val="000000"/>
                </a:solidFill>
                <a:latin typeface="Arial" pitchFamily="34" charset="0"/>
              </a:rPr>
              <a:t>地</a:t>
            </a:r>
          </a:p>
        </p:txBody>
      </p:sp>
      <p:sp>
        <p:nvSpPr>
          <p:cNvPr id="41019" name="Oval 207"/>
          <p:cNvSpPr>
            <a:spLocks noChangeArrowheads="1"/>
          </p:cNvSpPr>
          <p:nvPr/>
        </p:nvSpPr>
        <p:spPr bwMode="auto">
          <a:xfrm>
            <a:off x="2717800" y="5457725"/>
            <a:ext cx="152400" cy="120650"/>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Arial" panose="020B0604020202020204" pitchFamily="34" charset="0"/>
            </a:endParaRPr>
          </a:p>
        </p:txBody>
      </p:sp>
      <p:sp>
        <p:nvSpPr>
          <p:cNvPr id="41020" name="Oval 208"/>
          <p:cNvSpPr>
            <a:spLocks noChangeArrowheads="1"/>
          </p:cNvSpPr>
          <p:nvPr/>
        </p:nvSpPr>
        <p:spPr bwMode="auto">
          <a:xfrm>
            <a:off x="4470400" y="5457725"/>
            <a:ext cx="152400" cy="120650"/>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Arial" panose="020B0604020202020204" pitchFamily="34" charset="0"/>
            </a:endParaRPr>
          </a:p>
        </p:txBody>
      </p:sp>
      <p:sp>
        <p:nvSpPr>
          <p:cNvPr id="41021" name="Oval 209"/>
          <p:cNvSpPr>
            <a:spLocks noChangeArrowheads="1"/>
          </p:cNvSpPr>
          <p:nvPr/>
        </p:nvSpPr>
        <p:spPr bwMode="auto">
          <a:xfrm>
            <a:off x="6223000" y="5457725"/>
            <a:ext cx="152400" cy="120650"/>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Arial" panose="020B0604020202020204" pitchFamily="34" charset="0"/>
            </a:endParaRPr>
          </a:p>
        </p:txBody>
      </p:sp>
      <p:sp>
        <p:nvSpPr>
          <p:cNvPr id="163026" name="Rectangle 210"/>
          <p:cNvSpPr>
            <a:spLocks noChangeArrowheads="1"/>
          </p:cNvSpPr>
          <p:nvPr/>
        </p:nvSpPr>
        <p:spPr bwMode="auto">
          <a:xfrm>
            <a:off x="2946400" y="5664100"/>
            <a:ext cx="1371600" cy="357188"/>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zh-CN" altLang="en-GB" sz="1400" b="1">
                <a:solidFill>
                  <a:srgbClr val="000000"/>
                </a:solidFill>
                <a:latin typeface="Arial" pitchFamily="34" charset="0"/>
              </a:rPr>
              <a:t>留</a:t>
            </a:r>
          </a:p>
        </p:txBody>
      </p:sp>
      <p:sp>
        <p:nvSpPr>
          <p:cNvPr id="163027" name="Rectangle 211"/>
          <p:cNvSpPr>
            <a:spLocks noChangeArrowheads="1"/>
          </p:cNvSpPr>
          <p:nvPr/>
        </p:nvSpPr>
        <p:spPr bwMode="auto">
          <a:xfrm>
            <a:off x="4699000" y="5664100"/>
            <a:ext cx="1371600" cy="357188"/>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zh-CN" altLang="en-GB" sz="1400" b="1">
                <a:solidFill>
                  <a:srgbClr val="000000"/>
                </a:solidFill>
                <a:latin typeface="Arial" pitchFamily="34" charset="0"/>
              </a:rPr>
              <a:t>地</a:t>
            </a:r>
          </a:p>
        </p:txBody>
      </p:sp>
      <p:sp>
        <p:nvSpPr>
          <p:cNvPr id="41024" name="Oval 212"/>
          <p:cNvSpPr>
            <a:spLocks noChangeArrowheads="1"/>
          </p:cNvSpPr>
          <p:nvPr/>
        </p:nvSpPr>
        <p:spPr bwMode="auto">
          <a:xfrm>
            <a:off x="2717800" y="5816500"/>
            <a:ext cx="152400" cy="119063"/>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Arial" panose="020B0604020202020204" pitchFamily="34" charset="0"/>
            </a:endParaRPr>
          </a:p>
        </p:txBody>
      </p:sp>
      <p:sp>
        <p:nvSpPr>
          <p:cNvPr id="41025" name="Oval 213"/>
          <p:cNvSpPr>
            <a:spLocks noChangeArrowheads="1"/>
          </p:cNvSpPr>
          <p:nvPr/>
        </p:nvSpPr>
        <p:spPr bwMode="auto">
          <a:xfrm>
            <a:off x="4470400" y="5816500"/>
            <a:ext cx="152400" cy="119063"/>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Arial" panose="020B0604020202020204" pitchFamily="34" charset="0"/>
            </a:endParaRPr>
          </a:p>
        </p:txBody>
      </p:sp>
      <p:sp>
        <p:nvSpPr>
          <p:cNvPr id="41026" name="Oval 214"/>
          <p:cNvSpPr>
            <a:spLocks noChangeArrowheads="1"/>
          </p:cNvSpPr>
          <p:nvPr/>
        </p:nvSpPr>
        <p:spPr bwMode="auto">
          <a:xfrm>
            <a:off x="6223000" y="5816500"/>
            <a:ext cx="152400" cy="119063"/>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Arial" panose="020B0604020202020204" pitchFamily="34" charset="0"/>
            </a:endParaRPr>
          </a:p>
        </p:txBody>
      </p:sp>
      <p:sp>
        <p:nvSpPr>
          <p:cNvPr id="163031" name="Rectangle 215"/>
          <p:cNvSpPr>
            <a:spLocks noChangeArrowheads="1"/>
          </p:cNvSpPr>
          <p:nvPr/>
        </p:nvSpPr>
        <p:spPr bwMode="auto">
          <a:xfrm>
            <a:off x="1146175" y="5305325"/>
            <a:ext cx="1371600" cy="358775"/>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dirty="0">
                <a:solidFill>
                  <a:srgbClr val="000000"/>
                </a:solidFill>
                <a:latin typeface="Arial" pitchFamily="34" charset="0"/>
              </a:rPr>
              <a:t>1110               </a:t>
            </a:r>
          </a:p>
        </p:txBody>
      </p:sp>
      <p:sp>
        <p:nvSpPr>
          <p:cNvPr id="163032" name="Rectangle 216"/>
          <p:cNvSpPr>
            <a:spLocks noChangeArrowheads="1"/>
          </p:cNvSpPr>
          <p:nvPr/>
        </p:nvSpPr>
        <p:spPr bwMode="auto">
          <a:xfrm>
            <a:off x="1146175" y="5664100"/>
            <a:ext cx="1371600" cy="357188"/>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00000"/>
                </a:solidFill>
                <a:latin typeface="Arial" pitchFamily="34" charset="0"/>
              </a:rPr>
              <a:t>11110     </a:t>
            </a:r>
            <a:r>
              <a:rPr lang="zh-CN" altLang="en-GB" sz="1400" b="1">
                <a:solidFill>
                  <a:srgbClr val="000000"/>
                </a:solidFill>
                <a:latin typeface="Arial" pitchFamily="34" charset="0"/>
              </a:rPr>
              <a:t>保    </a:t>
            </a:r>
          </a:p>
        </p:txBody>
      </p:sp>
      <p:sp>
        <p:nvSpPr>
          <p:cNvPr id="41029" name="Text Box 217"/>
          <p:cNvSpPr txBox="1">
            <a:spLocks noChangeArrowheads="1"/>
          </p:cNvSpPr>
          <p:nvPr/>
        </p:nvSpPr>
        <p:spPr bwMode="auto">
          <a:xfrm>
            <a:off x="7915275" y="5329138"/>
            <a:ext cx="11874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200" b="1">
                <a:solidFill>
                  <a:srgbClr val="000000"/>
                </a:solidFill>
              </a:rPr>
              <a:t>（</a:t>
            </a:r>
            <a:r>
              <a:rPr lang="en-US" altLang="zh-CN" sz="1200" b="1">
                <a:solidFill>
                  <a:srgbClr val="000000"/>
                </a:solidFill>
              </a:rPr>
              <a:t>224-239</a:t>
            </a:r>
            <a:r>
              <a:rPr lang="zh-CN" altLang="en-US" sz="1200" b="1">
                <a:solidFill>
                  <a:srgbClr val="000000"/>
                </a:solidFill>
              </a:rPr>
              <a:t>）</a:t>
            </a:r>
          </a:p>
        </p:txBody>
      </p:sp>
      <p:sp>
        <p:nvSpPr>
          <p:cNvPr id="41030" name="Text Box 218"/>
          <p:cNvSpPr txBox="1">
            <a:spLocks noChangeArrowheads="1"/>
          </p:cNvSpPr>
          <p:nvPr/>
        </p:nvSpPr>
        <p:spPr bwMode="auto">
          <a:xfrm>
            <a:off x="7915275" y="5746650"/>
            <a:ext cx="1187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200" b="1">
                <a:solidFill>
                  <a:srgbClr val="000000"/>
                </a:solidFill>
              </a:rPr>
              <a:t>（</a:t>
            </a:r>
            <a:r>
              <a:rPr lang="en-US" altLang="zh-CN" sz="1200" b="1">
                <a:solidFill>
                  <a:srgbClr val="000000"/>
                </a:solidFill>
              </a:rPr>
              <a:t>240-247</a:t>
            </a:r>
            <a:r>
              <a:rPr lang="zh-CN" altLang="en-US" sz="1200" b="1">
                <a:solidFill>
                  <a:srgbClr val="000000"/>
                </a:solidFill>
              </a:rPr>
              <a:t>）</a:t>
            </a:r>
          </a:p>
        </p:txBody>
      </p:sp>
      <p:sp>
        <p:nvSpPr>
          <p:cNvPr id="41031" name="Rectangle 219"/>
          <p:cNvSpPr>
            <a:spLocks noChangeArrowheads="1"/>
          </p:cNvSpPr>
          <p:nvPr/>
        </p:nvSpPr>
        <p:spPr bwMode="auto">
          <a:xfrm>
            <a:off x="1722438" y="5329138"/>
            <a:ext cx="7207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zh-CN" altLang="en-GB" sz="1400" b="1">
                <a:solidFill>
                  <a:srgbClr val="000000"/>
                </a:solidFill>
                <a:latin typeface="Arial" panose="020B0604020202020204" pitchFamily="34" charset="0"/>
              </a:rPr>
              <a:t>组</a:t>
            </a:r>
          </a:p>
        </p:txBody>
      </p:sp>
      <p:sp>
        <p:nvSpPr>
          <p:cNvPr id="163036" name="Rectangle 220"/>
          <p:cNvSpPr>
            <a:spLocks noChangeArrowheads="1"/>
          </p:cNvSpPr>
          <p:nvPr/>
        </p:nvSpPr>
        <p:spPr bwMode="auto">
          <a:xfrm>
            <a:off x="6475413" y="5305325"/>
            <a:ext cx="1371600" cy="358775"/>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zh-CN" altLang="en-GB" sz="1400" b="1">
                <a:solidFill>
                  <a:srgbClr val="000000"/>
                </a:solidFill>
                <a:latin typeface="Arial" pitchFamily="34" charset="0"/>
              </a:rPr>
              <a:t>址</a:t>
            </a:r>
          </a:p>
        </p:txBody>
      </p:sp>
      <p:sp>
        <p:nvSpPr>
          <p:cNvPr id="163037" name="Rectangle 221"/>
          <p:cNvSpPr>
            <a:spLocks noChangeArrowheads="1"/>
          </p:cNvSpPr>
          <p:nvPr/>
        </p:nvSpPr>
        <p:spPr bwMode="auto">
          <a:xfrm>
            <a:off x="6475413" y="5664100"/>
            <a:ext cx="1371600" cy="357188"/>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zh-CN" altLang="en-GB" sz="1400" b="1">
                <a:solidFill>
                  <a:srgbClr val="000000"/>
                </a:solidFill>
                <a:latin typeface="Arial" pitchFamily="34" charset="0"/>
              </a:rPr>
              <a:t>址</a:t>
            </a:r>
          </a:p>
        </p:txBody>
      </p:sp>
      <p:sp>
        <p:nvSpPr>
          <p:cNvPr id="82" name="Rectangle 3"/>
          <p:cNvSpPr txBox="1">
            <a:spLocks noChangeArrowheads="1"/>
          </p:cNvSpPr>
          <p:nvPr/>
        </p:nvSpPr>
        <p:spPr bwMode="auto">
          <a:xfrm>
            <a:off x="1038796" y="46632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b="1">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b="1">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b="1">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9pPr>
          </a:lstStyle>
          <a:p>
            <a:pPr eaLnBrk="1" hangingPunct="1">
              <a:lnSpc>
                <a:spcPct val="80000"/>
              </a:lnSpc>
            </a:pPr>
            <a:r>
              <a:rPr lang="en-US" altLang="zh-CN" sz="2400" kern="0" smtClean="0"/>
              <a:t>IPv4</a:t>
            </a:r>
            <a:r>
              <a:rPr lang="zh-CN" altLang="en-US" sz="2400" kern="0" smtClean="0"/>
              <a:t>地址分为</a:t>
            </a:r>
            <a:r>
              <a:rPr lang="en-US" altLang="zh-CN" sz="2400" kern="0" smtClean="0"/>
              <a:t>5</a:t>
            </a:r>
            <a:r>
              <a:rPr lang="zh-CN" altLang="en-US" sz="2400" kern="0" smtClean="0"/>
              <a:t>类</a:t>
            </a:r>
          </a:p>
          <a:p>
            <a:pPr lvl="1" eaLnBrk="1" hangingPunct="1">
              <a:lnSpc>
                <a:spcPct val="80000"/>
              </a:lnSpc>
            </a:pPr>
            <a:r>
              <a:rPr lang="en-US" altLang="zh-CN" sz="2000" kern="0" smtClean="0"/>
              <a:t>A</a:t>
            </a:r>
            <a:r>
              <a:rPr lang="zh-CN" altLang="en-US" sz="2000" kern="0" smtClean="0"/>
              <a:t>类：最高位为</a:t>
            </a:r>
            <a:r>
              <a:rPr lang="en-US" altLang="zh-CN" sz="2000" kern="0" smtClean="0"/>
              <a:t>0</a:t>
            </a:r>
            <a:r>
              <a:rPr lang="zh-CN" altLang="en-US" sz="2000" kern="0" smtClean="0"/>
              <a:t>，随后</a:t>
            </a:r>
            <a:r>
              <a:rPr lang="en-US" altLang="zh-CN" sz="2000" kern="0" smtClean="0"/>
              <a:t>7</a:t>
            </a:r>
            <a:r>
              <a:rPr lang="zh-CN" altLang="en-US" sz="2000" kern="0" smtClean="0"/>
              <a:t>位为网络号，最后</a:t>
            </a:r>
            <a:r>
              <a:rPr lang="en-US" altLang="zh-CN" sz="2000" kern="0" smtClean="0"/>
              <a:t>24</a:t>
            </a:r>
            <a:r>
              <a:rPr lang="zh-CN" altLang="en-US" sz="2000" kern="0" smtClean="0"/>
              <a:t>位表示主机号。可以标识</a:t>
            </a:r>
            <a:r>
              <a:rPr lang="en-US" altLang="zh-CN" sz="2000" kern="0" smtClean="0"/>
              <a:t>126</a:t>
            </a:r>
            <a:r>
              <a:rPr lang="zh-CN" altLang="en-US" sz="2000" kern="0" smtClean="0"/>
              <a:t>个</a:t>
            </a:r>
            <a:r>
              <a:rPr lang="en-US" altLang="zh-CN" sz="2000" kern="0" smtClean="0"/>
              <a:t>A</a:t>
            </a:r>
            <a:r>
              <a:rPr lang="zh-CN" altLang="en-US" sz="2000" kern="0" smtClean="0"/>
              <a:t>类网络，每个网络可以有</a:t>
            </a:r>
            <a:r>
              <a:rPr lang="en-US" altLang="zh-CN" sz="2000" kern="0" smtClean="0"/>
              <a:t>2</a:t>
            </a:r>
            <a:r>
              <a:rPr lang="en-US" altLang="zh-CN" sz="2000" kern="0" baseline="30000" smtClean="0"/>
              <a:t>24</a:t>
            </a:r>
            <a:r>
              <a:rPr lang="en-US" altLang="zh-CN" sz="2000" kern="0" smtClean="0">
                <a:solidFill>
                  <a:srgbClr val="FF0000"/>
                </a:solidFill>
              </a:rPr>
              <a:t>-2</a:t>
            </a:r>
            <a:r>
              <a:rPr lang="zh-CN" altLang="en-US" sz="2000" kern="0" smtClean="0"/>
              <a:t>（约</a:t>
            </a:r>
            <a:r>
              <a:rPr lang="en-US" altLang="zh-CN" sz="2000" kern="0" smtClean="0"/>
              <a:t>1600</a:t>
            </a:r>
            <a:r>
              <a:rPr lang="zh-CN" altLang="en-US" sz="2000" kern="0" smtClean="0"/>
              <a:t>万）个主机</a:t>
            </a:r>
          </a:p>
          <a:p>
            <a:pPr lvl="1" eaLnBrk="1" hangingPunct="1">
              <a:lnSpc>
                <a:spcPct val="80000"/>
              </a:lnSpc>
            </a:pPr>
            <a:r>
              <a:rPr lang="en-US" altLang="zh-CN" sz="2000" kern="0" smtClean="0"/>
              <a:t>B</a:t>
            </a:r>
            <a:r>
              <a:rPr lang="zh-CN" altLang="en-US" sz="2000" kern="0" smtClean="0"/>
              <a:t>类：最高两位</a:t>
            </a:r>
            <a:r>
              <a:rPr lang="en-US" altLang="zh-CN" sz="2000" kern="0" smtClean="0"/>
              <a:t>10</a:t>
            </a:r>
            <a:r>
              <a:rPr lang="zh-CN" altLang="en-US" sz="2000" kern="0" smtClean="0"/>
              <a:t>，随后</a:t>
            </a:r>
            <a:r>
              <a:rPr lang="en-US" altLang="zh-CN" sz="2000" kern="0" smtClean="0"/>
              <a:t>14</a:t>
            </a:r>
            <a:r>
              <a:rPr lang="zh-CN" altLang="en-US" sz="2000" kern="0" smtClean="0"/>
              <a:t>位为网络号，最后</a:t>
            </a:r>
            <a:r>
              <a:rPr lang="en-US" altLang="zh-CN" sz="2000" kern="0" smtClean="0"/>
              <a:t>16</a:t>
            </a:r>
            <a:r>
              <a:rPr lang="zh-CN" altLang="en-US" sz="2000" kern="0" smtClean="0"/>
              <a:t>位表示主机号。可以标识</a:t>
            </a:r>
            <a:r>
              <a:rPr lang="en-US" altLang="zh-CN" sz="2000" kern="0" smtClean="0"/>
              <a:t>2</a:t>
            </a:r>
            <a:r>
              <a:rPr lang="en-US" altLang="zh-CN" sz="2000" kern="0" baseline="30000" smtClean="0"/>
              <a:t>14</a:t>
            </a:r>
            <a:r>
              <a:rPr lang="en-US" altLang="zh-CN" sz="2000" kern="0" smtClean="0"/>
              <a:t>-2</a:t>
            </a:r>
            <a:r>
              <a:rPr lang="zh-CN" altLang="en-US" sz="2000" kern="0" smtClean="0"/>
              <a:t>（约</a:t>
            </a:r>
            <a:r>
              <a:rPr lang="en-US" altLang="zh-CN" sz="2000" kern="0" smtClean="0"/>
              <a:t>16000</a:t>
            </a:r>
            <a:r>
              <a:rPr lang="zh-CN" altLang="en-US" sz="2000" kern="0" smtClean="0"/>
              <a:t>）个</a:t>
            </a:r>
            <a:r>
              <a:rPr lang="en-US" altLang="zh-CN" sz="2000" kern="0" smtClean="0"/>
              <a:t>B</a:t>
            </a:r>
            <a:r>
              <a:rPr lang="zh-CN" altLang="en-US" sz="2000" kern="0" smtClean="0"/>
              <a:t>类网络，每个网络可以有</a:t>
            </a:r>
            <a:r>
              <a:rPr lang="en-US" altLang="zh-CN" sz="2000" kern="0" smtClean="0"/>
              <a:t>2</a:t>
            </a:r>
            <a:r>
              <a:rPr lang="en-US" altLang="zh-CN" sz="2000" kern="0" baseline="30000" smtClean="0"/>
              <a:t>16</a:t>
            </a:r>
            <a:r>
              <a:rPr lang="en-US" altLang="zh-CN" sz="2000" kern="0" smtClean="0">
                <a:solidFill>
                  <a:srgbClr val="FF0000"/>
                </a:solidFill>
              </a:rPr>
              <a:t>-2</a:t>
            </a:r>
            <a:r>
              <a:rPr lang="zh-CN" altLang="en-US" sz="2000" kern="0" smtClean="0"/>
              <a:t>（约</a:t>
            </a:r>
            <a:r>
              <a:rPr lang="en-US" altLang="zh-CN" sz="2000" kern="0" smtClean="0"/>
              <a:t>65000</a:t>
            </a:r>
            <a:r>
              <a:rPr lang="zh-CN" altLang="en-US" sz="2000" kern="0" smtClean="0"/>
              <a:t>）个主机</a:t>
            </a:r>
          </a:p>
          <a:p>
            <a:pPr lvl="1" eaLnBrk="1" hangingPunct="1">
              <a:lnSpc>
                <a:spcPct val="80000"/>
              </a:lnSpc>
            </a:pPr>
            <a:r>
              <a:rPr lang="en-US" altLang="zh-CN" sz="2000" kern="0" smtClean="0">
                <a:solidFill>
                  <a:schemeClr val="hlink"/>
                </a:solidFill>
              </a:rPr>
              <a:t>C</a:t>
            </a:r>
            <a:r>
              <a:rPr lang="zh-CN" altLang="en-US" sz="2000" kern="0" smtClean="0">
                <a:solidFill>
                  <a:schemeClr val="hlink"/>
                </a:solidFill>
              </a:rPr>
              <a:t>类：最高三位为</a:t>
            </a:r>
            <a:r>
              <a:rPr lang="en-US" altLang="zh-CN" sz="2000" kern="0" smtClean="0">
                <a:solidFill>
                  <a:schemeClr val="hlink"/>
                </a:solidFill>
              </a:rPr>
              <a:t>110</a:t>
            </a:r>
            <a:r>
              <a:rPr lang="zh-CN" altLang="en-US" sz="2000" kern="0" smtClean="0">
                <a:solidFill>
                  <a:schemeClr val="hlink"/>
                </a:solidFill>
              </a:rPr>
              <a:t>，随后</a:t>
            </a:r>
            <a:r>
              <a:rPr lang="en-US" altLang="zh-CN" sz="2000" kern="0" smtClean="0">
                <a:solidFill>
                  <a:schemeClr val="hlink"/>
                </a:solidFill>
              </a:rPr>
              <a:t>21</a:t>
            </a:r>
            <a:r>
              <a:rPr lang="zh-CN" altLang="en-US" sz="2000" kern="0" smtClean="0">
                <a:solidFill>
                  <a:schemeClr val="hlink"/>
                </a:solidFill>
              </a:rPr>
              <a:t>位为网络号，剩下</a:t>
            </a:r>
            <a:r>
              <a:rPr lang="en-US" altLang="zh-CN" sz="2000" kern="0" smtClean="0">
                <a:solidFill>
                  <a:schemeClr val="hlink"/>
                </a:solidFill>
              </a:rPr>
              <a:t>8</a:t>
            </a:r>
            <a:r>
              <a:rPr lang="zh-CN" altLang="en-US" sz="2000" kern="0" smtClean="0">
                <a:solidFill>
                  <a:schemeClr val="hlink"/>
                </a:solidFill>
              </a:rPr>
              <a:t>位为主机号。可以标识</a:t>
            </a:r>
            <a:r>
              <a:rPr lang="en-US" altLang="zh-CN" sz="2000" kern="0" smtClean="0">
                <a:solidFill>
                  <a:schemeClr val="hlink"/>
                </a:solidFill>
              </a:rPr>
              <a:t>200</a:t>
            </a:r>
            <a:r>
              <a:rPr lang="zh-CN" altLang="en-US" sz="2000" kern="0" smtClean="0">
                <a:solidFill>
                  <a:schemeClr val="hlink"/>
                </a:solidFill>
              </a:rPr>
              <a:t>万个</a:t>
            </a:r>
            <a:r>
              <a:rPr lang="en-US" altLang="zh-CN" sz="2000" kern="0" smtClean="0">
                <a:solidFill>
                  <a:schemeClr val="hlink"/>
                </a:solidFill>
              </a:rPr>
              <a:t>C</a:t>
            </a:r>
            <a:r>
              <a:rPr lang="zh-CN" altLang="en-US" sz="2000" kern="0" smtClean="0">
                <a:solidFill>
                  <a:schemeClr val="hlink"/>
                </a:solidFill>
              </a:rPr>
              <a:t>类网络，每个网络最多只能有</a:t>
            </a:r>
            <a:r>
              <a:rPr lang="en-US" altLang="zh-CN" sz="2000" kern="0" smtClean="0">
                <a:solidFill>
                  <a:schemeClr val="hlink"/>
                </a:solidFill>
              </a:rPr>
              <a:t>2</a:t>
            </a:r>
            <a:r>
              <a:rPr lang="en-US" altLang="zh-CN" sz="2000" kern="0" baseline="30000" smtClean="0">
                <a:solidFill>
                  <a:schemeClr val="hlink"/>
                </a:solidFill>
              </a:rPr>
              <a:t>8</a:t>
            </a:r>
            <a:r>
              <a:rPr lang="en-US" altLang="zh-CN" sz="2000" kern="0" smtClean="0">
                <a:solidFill>
                  <a:schemeClr val="hlink"/>
                </a:solidFill>
              </a:rPr>
              <a:t>-2</a:t>
            </a:r>
            <a:r>
              <a:rPr lang="zh-CN" altLang="en-US" sz="2000" kern="0" smtClean="0">
                <a:solidFill>
                  <a:schemeClr val="hlink"/>
                </a:solidFill>
              </a:rPr>
              <a:t>（</a:t>
            </a:r>
            <a:r>
              <a:rPr lang="en-US" altLang="zh-CN" sz="2000" kern="0" smtClean="0">
                <a:solidFill>
                  <a:schemeClr val="hlink"/>
                </a:solidFill>
              </a:rPr>
              <a:t>254</a:t>
            </a:r>
            <a:r>
              <a:rPr lang="zh-CN" altLang="en-US" sz="2000" kern="0" smtClean="0">
                <a:solidFill>
                  <a:schemeClr val="hlink"/>
                </a:solidFill>
              </a:rPr>
              <a:t>）个主机</a:t>
            </a:r>
          </a:p>
          <a:p>
            <a:pPr lvl="1" eaLnBrk="1" hangingPunct="1">
              <a:lnSpc>
                <a:spcPct val="80000"/>
              </a:lnSpc>
            </a:pPr>
            <a:r>
              <a:rPr lang="en-US" altLang="zh-CN" sz="2000" kern="0" smtClean="0"/>
              <a:t>D</a:t>
            </a:r>
            <a:r>
              <a:rPr lang="zh-CN" altLang="en-US" sz="2000" kern="0" smtClean="0"/>
              <a:t>类：最高四位为</a:t>
            </a:r>
            <a:r>
              <a:rPr lang="en-US" altLang="zh-CN" sz="2000" kern="0" smtClean="0"/>
              <a:t>1110</a:t>
            </a:r>
            <a:r>
              <a:rPr lang="zh-CN" altLang="en-US" sz="2000" kern="0" smtClean="0"/>
              <a:t>，是组播地址，标识一个组的地址。</a:t>
            </a:r>
          </a:p>
          <a:p>
            <a:pPr lvl="1" eaLnBrk="1" hangingPunct="1">
              <a:lnSpc>
                <a:spcPct val="80000"/>
              </a:lnSpc>
            </a:pPr>
            <a:r>
              <a:rPr lang="en-US" altLang="zh-CN" sz="2000" kern="0" smtClean="0"/>
              <a:t>E</a:t>
            </a:r>
            <a:r>
              <a:rPr lang="zh-CN" altLang="en-US" sz="2000" kern="0" smtClean="0"/>
              <a:t>类：最高五位为</a:t>
            </a:r>
            <a:r>
              <a:rPr lang="en-US" altLang="zh-CN" sz="2000" kern="0" smtClean="0"/>
              <a:t>11110</a:t>
            </a:r>
            <a:r>
              <a:rPr lang="zh-CN" altLang="en-US" sz="2000" kern="0" smtClean="0"/>
              <a:t>，是保留地址</a:t>
            </a:r>
            <a:endParaRPr lang="zh-CN" altLang="en-US" kern="0" dirty="0" smtClean="0"/>
          </a:p>
        </p:txBody>
      </p:sp>
      <p:sp>
        <p:nvSpPr>
          <p:cNvPr id="83" name="左大括号 82"/>
          <p:cNvSpPr/>
          <p:nvPr/>
        </p:nvSpPr>
        <p:spPr>
          <a:xfrm>
            <a:off x="1130871" y="1016595"/>
            <a:ext cx="333375" cy="1652587"/>
          </a:xfrm>
          <a:prstGeom prst="leftBrace">
            <a:avLst>
              <a:gd name="adj1" fmla="val 8333"/>
              <a:gd name="adj2" fmla="val 5046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84" name="TextBox 5"/>
          <p:cNvSpPr txBox="1">
            <a:spLocks noChangeArrowheads="1"/>
          </p:cNvSpPr>
          <p:nvPr/>
        </p:nvSpPr>
        <p:spPr bwMode="auto">
          <a:xfrm>
            <a:off x="746696" y="1302345"/>
            <a:ext cx="3571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a:t>单播地址</a:t>
            </a:r>
          </a:p>
        </p:txBody>
      </p:sp>
      <p:cxnSp>
        <p:nvCxnSpPr>
          <p:cNvPr id="85" name="直接箭头连接符 84"/>
          <p:cNvCxnSpPr/>
          <p:nvPr/>
        </p:nvCxnSpPr>
        <p:spPr>
          <a:xfrm>
            <a:off x="1107058" y="3453407"/>
            <a:ext cx="35718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6" name="TextBox 8"/>
          <p:cNvSpPr txBox="1">
            <a:spLocks noChangeArrowheads="1"/>
          </p:cNvSpPr>
          <p:nvPr/>
        </p:nvSpPr>
        <p:spPr bwMode="auto">
          <a:xfrm>
            <a:off x="35496" y="3239095"/>
            <a:ext cx="12144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a:t>组播地址</a:t>
            </a:r>
          </a:p>
        </p:txBody>
      </p:sp>
    </p:spTree>
    <p:extLst>
      <p:ext uri="{BB962C8B-B14F-4D97-AF65-F5344CB8AC3E}">
        <p14:creationId xmlns:p14="http://schemas.microsoft.com/office/powerpoint/2010/main" val="1479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blinds(horizontal)">
                                      <p:cBhvr>
                                        <p:cTn id="7" dur="500"/>
                                        <p:tgtEl>
                                          <p:spTgt spid="8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blinds(horizontal)">
                                      <p:cBhvr>
                                        <p:cTn id="10" dur="500"/>
                                        <p:tgtEl>
                                          <p:spTgt spid="8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blinds(horizontal)">
                                      <p:cBhvr>
                                        <p:cTn id="15" dur="500"/>
                                        <p:tgtEl>
                                          <p:spTgt spid="86"/>
                                        </p:tgtEl>
                                      </p:cBhvr>
                                    </p:animEffect>
                                  </p:childTnLst>
                                </p:cTn>
                              </p:par>
                              <p:par>
                                <p:cTn id="16" presetID="3" presetClass="entr" presetSubtype="10" fill="hold" nodeType="withEffect">
                                  <p:stCondLst>
                                    <p:cond delay="0"/>
                                  </p:stCondLst>
                                  <p:childTnLst>
                                    <p:set>
                                      <p:cBhvr>
                                        <p:cTn id="17" dur="1" fill="hold">
                                          <p:stCondLst>
                                            <p:cond delay="0"/>
                                          </p:stCondLst>
                                        </p:cTn>
                                        <p:tgtEl>
                                          <p:spTgt spid="85"/>
                                        </p:tgtEl>
                                        <p:attrNameLst>
                                          <p:attrName>style.visibility</p:attrName>
                                        </p:attrNameLst>
                                      </p:cBhvr>
                                      <p:to>
                                        <p:strVal val="visible"/>
                                      </p:to>
                                    </p:set>
                                    <p:animEffect transition="in" filter="blinds(horizontal)">
                                      <p:cBhvr>
                                        <p:cTn id="18"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C6B7D55C-CCC8-4C62-A6EB-A23A8998DC0D}" type="slidenum">
              <a:rPr lang="en-US" altLang="zh-CN"/>
              <a:pPr eaLnBrk="1" hangingPunct="1"/>
              <a:t>14</a:t>
            </a:fld>
            <a:endParaRPr lang="en-US" altLang="zh-CN"/>
          </a:p>
        </p:txBody>
      </p:sp>
      <p:sp>
        <p:nvSpPr>
          <p:cNvPr id="43011" name="Rectangle 2"/>
          <p:cNvSpPr>
            <a:spLocks noGrp="1" noChangeArrowheads="1"/>
          </p:cNvSpPr>
          <p:nvPr>
            <p:ph type="title"/>
          </p:nvPr>
        </p:nvSpPr>
        <p:spPr/>
        <p:txBody>
          <a:bodyPr/>
          <a:lstStyle/>
          <a:p>
            <a:pPr eaLnBrk="1" hangingPunct="1"/>
            <a:r>
              <a:rPr lang="zh-CN" altLang="en-US" smtClean="0"/>
              <a:t>特殊</a:t>
            </a:r>
            <a:r>
              <a:rPr lang="en-US" altLang="zh-CN" smtClean="0"/>
              <a:t>IP</a:t>
            </a:r>
            <a:r>
              <a:rPr lang="zh-CN" altLang="en-US" smtClean="0"/>
              <a:t>地址</a:t>
            </a:r>
          </a:p>
        </p:txBody>
      </p:sp>
      <p:sp>
        <p:nvSpPr>
          <p:cNvPr id="43012" name="Rectangle 3"/>
          <p:cNvSpPr>
            <a:spLocks noGrp="1" noChangeArrowheads="1"/>
          </p:cNvSpPr>
          <p:nvPr>
            <p:ph type="body" idx="1"/>
          </p:nvPr>
        </p:nvSpPr>
        <p:spPr>
          <a:xfrm>
            <a:off x="1182688" y="2017713"/>
            <a:ext cx="7772400" cy="1050925"/>
          </a:xfrm>
        </p:spPr>
        <p:txBody>
          <a:bodyPr/>
          <a:lstStyle/>
          <a:p>
            <a:pPr eaLnBrk="1" hangingPunct="1"/>
            <a:r>
              <a:rPr lang="en-US" altLang="zh-CN" sz="2000" smtClean="0"/>
              <a:t>IP</a:t>
            </a:r>
            <a:r>
              <a:rPr lang="zh-CN" altLang="en-US" sz="2000" smtClean="0"/>
              <a:t>地址中网络号或主机号为全</a:t>
            </a:r>
            <a:r>
              <a:rPr lang="en-US" altLang="zh-CN" sz="2000" smtClean="0"/>
              <a:t>0</a:t>
            </a:r>
            <a:r>
              <a:rPr lang="zh-CN" altLang="en-US" sz="2000" smtClean="0"/>
              <a:t>或全</a:t>
            </a:r>
            <a:r>
              <a:rPr lang="en-US" altLang="zh-CN" sz="2000" smtClean="0"/>
              <a:t>1</a:t>
            </a:r>
            <a:r>
              <a:rPr lang="zh-CN" altLang="en-US" sz="2000" smtClean="0"/>
              <a:t>的一般用做特殊处理，不用来标识网络或主机。</a:t>
            </a:r>
          </a:p>
          <a:p>
            <a:pPr eaLnBrk="1" hangingPunct="1"/>
            <a:r>
              <a:rPr lang="zh-CN" altLang="en-US" sz="1800" smtClean="0"/>
              <a:t>如：</a:t>
            </a:r>
          </a:p>
        </p:txBody>
      </p:sp>
      <p:sp>
        <p:nvSpPr>
          <p:cNvPr id="43013" name="Rectangle 4"/>
          <p:cNvSpPr>
            <a:spLocks noChangeArrowheads="1"/>
          </p:cNvSpPr>
          <p:nvPr/>
        </p:nvSpPr>
        <p:spPr bwMode="auto">
          <a:xfrm>
            <a:off x="3563938" y="3141663"/>
            <a:ext cx="5040312"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t>全</a:t>
            </a:r>
            <a:r>
              <a:rPr lang="en-US" altLang="zh-CN" b="1"/>
              <a:t>1</a:t>
            </a:r>
          </a:p>
        </p:txBody>
      </p:sp>
      <p:sp>
        <p:nvSpPr>
          <p:cNvPr id="43014" name="Text Box 5"/>
          <p:cNvSpPr txBox="1">
            <a:spLocks noChangeArrowheads="1"/>
          </p:cNvSpPr>
          <p:nvPr/>
        </p:nvSpPr>
        <p:spPr bwMode="auto">
          <a:xfrm>
            <a:off x="2051050" y="3141663"/>
            <a:ext cx="1296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b="1"/>
              <a:t>有限广播</a:t>
            </a:r>
          </a:p>
        </p:txBody>
      </p:sp>
      <p:sp>
        <p:nvSpPr>
          <p:cNvPr id="43015" name="Text Box 6"/>
          <p:cNvSpPr txBox="1">
            <a:spLocks noChangeArrowheads="1"/>
          </p:cNvSpPr>
          <p:nvPr/>
        </p:nvSpPr>
        <p:spPr bwMode="auto">
          <a:xfrm>
            <a:off x="3563938" y="3933825"/>
            <a:ext cx="2376487" cy="406400"/>
          </a:xfrm>
          <a:prstGeom prst="rect">
            <a:avLst/>
          </a:prstGeom>
          <a:solidFill>
            <a:schemeClr val="accent2"/>
          </a:solidFill>
          <a:ln w="9525">
            <a:solidFill>
              <a:schemeClr val="tx1"/>
            </a:solidFill>
            <a:miter lim="800000"/>
            <a:headEnd/>
            <a:tailEnd/>
          </a:ln>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2000" b="1"/>
              <a:t>网络号</a:t>
            </a:r>
          </a:p>
        </p:txBody>
      </p:sp>
      <p:sp>
        <p:nvSpPr>
          <p:cNvPr id="43016" name="Text Box 7"/>
          <p:cNvSpPr txBox="1">
            <a:spLocks noChangeArrowheads="1"/>
          </p:cNvSpPr>
          <p:nvPr/>
        </p:nvSpPr>
        <p:spPr bwMode="auto">
          <a:xfrm>
            <a:off x="5940425" y="3933825"/>
            <a:ext cx="2663825" cy="406400"/>
          </a:xfrm>
          <a:prstGeom prst="rect">
            <a:avLst/>
          </a:prstGeom>
          <a:solidFill>
            <a:schemeClr val="accent2"/>
          </a:solidFill>
          <a:ln w="9525">
            <a:solidFill>
              <a:schemeClr val="tx1"/>
            </a:solidFill>
            <a:miter lim="800000"/>
            <a:headEnd/>
            <a:tailEnd/>
          </a:ln>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2000" b="1"/>
              <a:t>全</a:t>
            </a:r>
            <a:r>
              <a:rPr lang="en-US" altLang="zh-CN" sz="2000" b="1"/>
              <a:t>1</a:t>
            </a:r>
          </a:p>
        </p:txBody>
      </p:sp>
      <p:sp>
        <p:nvSpPr>
          <p:cNvPr id="43017" name="Text Box 9"/>
          <p:cNvSpPr txBox="1">
            <a:spLocks noChangeArrowheads="1"/>
          </p:cNvSpPr>
          <p:nvPr/>
        </p:nvSpPr>
        <p:spPr bwMode="auto">
          <a:xfrm>
            <a:off x="3563938" y="4652963"/>
            <a:ext cx="1512887" cy="406400"/>
          </a:xfrm>
          <a:prstGeom prst="rect">
            <a:avLst/>
          </a:prstGeom>
          <a:solidFill>
            <a:schemeClr val="accent2"/>
          </a:solidFill>
          <a:ln w="9525">
            <a:solidFill>
              <a:schemeClr val="tx1"/>
            </a:solidFill>
            <a:miter lim="800000"/>
            <a:headEnd/>
            <a:tailEnd/>
          </a:ln>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2000" b="1"/>
              <a:t>127</a:t>
            </a:r>
          </a:p>
        </p:txBody>
      </p:sp>
      <p:sp>
        <p:nvSpPr>
          <p:cNvPr id="43018" name="Text Box 10"/>
          <p:cNvSpPr txBox="1">
            <a:spLocks noChangeArrowheads="1"/>
          </p:cNvSpPr>
          <p:nvPr/>
        </p:nvSpPr>
        <p:spPr bwMode="auto">
          <a:xfrm>
            <a:off x="5076825" y="4652963"/>
            <a:ext cx="3527425" cy="406400"/>
          </a:xfrm>
          <a:prstGeom prst="rect">
            <a:avLst/>
          </a:prstGeom>
          <a:solidFill>
            <a:schemeClr val="accent2"/>
          </a:solidFill>
          <a:ln w="9525">
            <a:solidFill>
              <a:schemeClr val="tx1"/>
            </a:solidFill>
            <a:miter lim="800000"/>
            <a:headEnd/>
            <a:tailEnd/>
          </a:ln>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2000" b="1"/>
              <a:t>任意</a:t>
            </a:r>
          </a:p>
        </p:txBody>
      </p:sp>
      <p:sp>
        <p:nvSpPr>
          <p:cNvPr id="43019" name="Text Box 11"/>
          <p:cNvSpPr txBox="1">
            <a:spLocks noChangeArrowheads="1"/>
          </p:cNvSpPr>
          <p:nvPr/>
        </p:nvSpPr>
        <p:spPr bwMode="auto">
          <a:xfrm>
            <a:off x="3563938" y="5445125"/>
            <a:ext cx="2376487" cy="406400"/>
          </a:xfrm>
          <a:prstGeom prst="rect">
            <a:avLst/>
          </a:prstGeom>
          <a:solidFill>
            <a:schemeClr val="accent2"/>
          </a:solidFill>
          <a:ln w="9525">
            <a:solidFill>
              <a:schemeClr val="tx1"/>
            </a:solidFill>
            <a:miter lim="800000"/>
            <a:headEnd/>
            <a:tailEnd/>
          </a:ln>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2000" b="1"/>
              <a:t>全</a:t>
            </a:r>
            <a:r>
              <a:rPr lang="en-US" altLang="zh-CN" sz="2000" b="1"/>
              <a:t>0</a:t>
            </a:r>
          </a:p>
        </p:txBody>
      </p:sp>
      <p:sp>
        <p:nvSpPr>
          <p:cNvPr id="43020" name="Text Box 12"/>
          <p:cNvSpPr txBox="1">
            <a:spLocks noChangeArrowheads="1"/>
          </p:cNvSpPr>
          <p:nvPr/>
        </p:nvSpPr>
        <p:spPr bwMode="auto">
          <a:xfrm>
            <a:off x="5940425" y="5445125"/>
            <a:ext cx="2663825" cy="406400"/>
          </a:xfrm>
          <a:prstGeom prst="rect">
            <a:avLst/>
          </a:prstGeom>
          <a:solidFill>
            <a:schemeClr val="accent2"/>
          </a:solidFill>
          <a:ln w="9525">
            <a:solidFill>
              <a:schemeClr val="tx1"/>
            </a:solidFill>
            <a:miter lim="800000"/>
            <a:headEnd/>
            <a:tailEnd/>
          </a:ln>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2000" b="1"/>
              <a:t>主机号</a:t>
            </a:r>
          </a:p>
        </p:txBody>
      </p:sp>
      <p:sp>
        <p:nvSpPr>
          <p:cNvPr id="43021" name="Rectangle 13"/>
          <p:cNvSpPr>
            <a:spLocks noChangeArrowheads="1"/>
          </p:cNvSpPr>
          <p:nvPr/>
        </p:nvSpPr>
        <p:spPr bwMode="auto">
          <a:xfrm>
            <a:off x="3563938" y="6092825"/>
            <a:ext cx="5040312"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t>全</a:t>
            </a:r>
            <a:r>
              <a:rPr lang="en-US" altLang="zh-CN" b="1"/>
              <a:t>0</a:t>
            </a:r>
          </a:p>
        </p:txBody>
      </p:sp>
      <p:sp>
        <p:nvSpPr>
          <p:cNvPr id="43022" name="Text Box 14"/>
          <p:cNvSpPr txBox="1">
            <a:spLocks noChangeArrowheads="1"/>
          </p:cNvSpPr>
          <p:nvPr/>
        </p:nvSpPr>
        <p:spPr bwMode="auto">
          <a:xfrm>
            <a:off x="2051050" y="5661025"/>
            <a:ext cx="1223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b="1"/>
              <a:t>用做测试</a:t>
            </a:r>
          </a:p>
        </p:txBody>
      </p:sp>
      <p:sp>
        <p:nvSpPr>
          <p:cNvPr id="43023" name="Text Box 15"/>
          <p:cNvSpPr txBox="1">
            <a:spLocks noChangeArrowheads="1"/>
          </p:cNvSpPr>
          <p:nvPr/>
        </p:nvSpPr>
        <p:spPr bwMode="auto">
          <a:xfrm>
            <a:off x="2051050" y="3933825"/>
            <a:ext cx="1296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b="1"/>
              <a:t>定向广播</a:t>
            </a:r>
          </a:p>
        </p:txBody>
      </p:sp>
      <p:sp>
        <p:nvSpPr>
          <p:cNvPr id="43024" name="Text Box 16"/>
          <p:cNvSpPr txBox="1">
            <a:spLocks noChangeArrowheads="1"/>
          </p:cNvSpPr>
          <p:nvPr/>
        </p:nvSpPr>
        <p:spPr bwMode="auto">
          <a:xfrm>
            <a:off x="1835150" y="4508500"/>
            <a:ext cx="165576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2000" b="1"/>
              <a:t>回还地址</a:t>
            </a:r>
          </a:p>
          <a:p>
            <a:pPr algn="ctr" eaLnBrk="1" hangingPunct="1">
              <a:spcBef>
                <a:spcPct val="50000"/>
              </a:spcBef>
            </a:pPr>
            <a:r>
              <a:rPr lang="zh-CN" altLang="en-US" sz="2000" b="1"/>
              <a:t>（</a:t>
            </a:r>
            <a:r>
              <a:rPr lang="en-US" altLang="zh-CN" sz="2000" b="1"/>
              <a:t>loopback)</a:t>
            </a:r>
          </a:p>
        </p:txBody>
      </p:sp>
      <p:sp>
        <p:nvSpPr>
          <p:cNvPr id="43025" name="AutoShape 17"/>
          <p:cNvSpPr>
            <a:spLocks/>
          </p:cNvSpPr>
          <p:nvPr/>
        </p:nvSpPr>
        <p:spPr bwMode="auto">
          <a:xfrm>
            <a:off x="3348038" y="5661025"/>
            <a:ext cx="71437" cy="576263"/>
          </a:xfrm>
          <a:prstGeom prst="leftBrace">
            <a:avLst>
              <a:gd name="adj1" fmla="val 6722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8" name="左大括号 17"/>
          <p:cNvSpPr/>
          <p:nvPr/>
        </p:nvSpPr>
        <p:spPr>
          <a:xfrm>
            <a:off x="1928813" y="3286125"/>
            <a:ext cx="142875" cy="85725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43027" name="TextBox 18"/>
          <p:cNvSpPr txBox="1">
            <a:spLocks noChangeArrowheads="1"/>
          </p:cNvSpPr>
          <p:nvPr/>
        </p:nvSpPr>
        <p:spPr bwMode="auto">
          <a:xfrm>
            <a:off x="1571625" y="3143250"/>
            <a:ext cx="3571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a:t>广播地址</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85EE284A-0F50-42BA-A8F9-F0F12812156C}" type="slidenum">
              <a:rPr lang="en-US" altLang="zh-CN"/>
              <a:pPr eaLnBrk="1" hangingPunct="1"/>
              <a:t>15</a:t>
            </a:fld>
            <a:endParaRPr lang="en-US" altLang="zh-CN"/>
          </a:p>
        </p:txBody>
      </p:sp>
      <p:sp>
        <p:nvSpPr>
          <p:cNvPr id="44035" name="标题 1"/>
          <p:cNvSpPr>
            <a:spLocks noGrp="1"/>
          </p:cNvSpPr>
          <p:nvPr>
            <p:ph type="title" idx="4294967295"/>
          </p:nvPr>
        </p:nvSpPr>
        <p:spPr/>
        <p:txBody>
          <a:bodyPr/>
          <a:lstStyle/>
          <a:p>
            <a:pPr eaLnBrk="1" hangingPunct="1"/>
            <a:r>
              <a:rPr lang="en-US" altLang="zh-CN" smtClean="0"/>
              <a:t>IP</a:t>
            </a:r>
            <a:r>
              <a:rPr lang="zh-CN" altLang="en-US" smtClean="0"/>
              <a:t>地址分配</a:t>
            </a:r>
          </a:p>
        </p:txBody>
      </p:sp>
      <p:sp>
        <p:nvSpPr>
          <p:cNvPr id="44036" name="内容占位符 2"/>
          <p:cNvSpPr>
            <a:spLocks noGrp="1"/>
          </p:cNvSpPr>
          <p:nvPr>
            <p:ph idx="4294967295"/>
          </p:nvPr>
        </p:nvSpPr>
        <p:spPr>
          <a:xfrm>
            <a:off x="755650" y="2017713"/>
            <a:ext cx="7839075" cy="3859212"/>
          </a:xfrm>
        </p:spPr>
        <p:txBody>
          <a:bodyPr>
            <a:normAutofit fontScale="85000" lnSpcReduction="10000"/>
          </a:bodyPr>
          <a:lstStyle/>
          <a:p>
            <a:pPr eaLnBrk="1" hangingPunct="1">
              <a:lnSpc>
                <a:spcPct val="110000"/>
              </a:lnSpc>
            </a:pPr>
            <a:r>
              <a:rPr lang="en-US" altLang="zh-CN" sz="2600" dirty="0" smtClean="0"/>
              <a:t>Internet</a:t>
            </a:r>
            <a:r>
              <a:rPr lang="zh-CN" altLang="en-US" sz="2600" dirty="0" smtClean="0"/>
              <a:t>上的</a:t>
            </a:r>
            <a:r>
              <a:rPr lang="en-US" altLang="zh-CN" sz="2600" dirty="0" smtClean="0"/>
              <a:t>IP</a:t>
            </a:r>
            <a:r>
              <a:rPr lang="zh-CN" altLang="en-US" sz="2600" dirty="0" smtClean="0"/>
              <a:t>地址由</a:t>
            </a:r>
            <a:r>
              <a:rPr lang="en-US" altLang="zh-CN" sz="2600" dirty="0" smtClean="0"/>
              <a:t>IANA(Internet Assigned Numbers Authority )</a:t>
            </a:r>
            <a:r>
              <a:rPr lang="zh-CN" altLang="en-US" sz="2600" dirty="0" smtClean="0"/>
              <a:t>负责分配和管理</a:t>
            </a:r>
          </a:p>
          <a:p>
            <a:pPr lvl="1" eaLnBrk="1" hangingPunct="1">
              <a:lnSpc>
                <a:spcPct val="110000"/>
              </a:lnSpc>
            </a:pPr>
            <a:r>
              <a:rPr lang="zh-CN" altLang="en-US" sz="2400" dirty="0" smtClean="0">
                <a:solidFill>
                  <a:schemeClr val="hlink"/>
                </a:solidFill>
              </a:rPr>
              <a:t>地区级（</a:t>
            </a:r>
            <a:r>
              <a:rPr lang="en-US" altLang="zh-CN" sz="2400" dirty="0" smtClean="0">
                <a:solidFill>
                  <a:schemeClr val="hlink"/>
                </a:solidFill>
              </a:rPr>
              <a:t>RIR</a:t>
            </a:r>
            <a:r>
              <a:rPr lang="zh-CN" altLang="en-US" sz="2400" dirty="0" smtClean="0">
                <a:solidFill>
                  <a:schemeClr val="hlink"/>
                </a:solidFill>
              </a:rPr>
              <a:t>）</a:t>
            </a:r>
            <a:r>
              <a:rPr lang="en-US" altLang="zh-CN" sz="2400" dirty="0" smtClean="0"/>
              <a:t>: </a:t>
            </a:r>
            <a:r>
              <a:rPr lang="zh-CN" altLang="en-US" sz="2400" dirty="0" smtClean="0"/>
              <a:t>范围为一个指定的地理区域，例如亚太网络信息中心（</a:t>
            </a:r>
            <a:r>
              <a:rPr lang="en-US" altLang="zh-CN" sz="2400" dirty="0" smtClean="0"/>
              <a:t>APNIC</a:t>
            </a:r>
            <a:r>
              <a:rPr lang="zh-CN" altLang="en-US" sz="2400" dirty="0" smtClean="0"/>
              <a:t>：</a:t>
            </a:r>
            <a:r>
              <a:rPr lang="en-US" altLang="zh-CN" sz="2400" dirty="0" smtClean="0"/>
              <a:t>Asia Pacific Network Information Center</a:t>
            </a:r>
            <a:r>
              <a:rPr lang="zh-CN" altLang="en-US" sz="2400" dirty="0" smtClean="0"/>
              <a:t>）、 </a:t>
            </a:r>
            <a:r>
              <a:rPr lang="en-US" altLang="zh-CN" sz="2400" dirty="0" smtClean="0"/>
              <a:t>ARIN</a:t>
            </a:r>
            <a:r>
              <a:rPr lang="zh-CN" altLang="en-US" sz="2400" dirty="0" smtClean="0"/>
              <a:t>、 </a:t>
            </a:r>
            <a:r>
              <a:rPr lang="en-US" altLang="zh-CN" sz="2400" dirty="0" smtClean="0"/>
              <a:t>RIPE NCC</a:t>
            </a:r>
            <a:r>
              <a:rPr lang="zh-CN" altLang="en-US" sz="2400" dirty="0" smtClean="0"/>
              <a:t>、 </a:t>
            </a:r>
            <a:r>
              <a:rPr lang="en-US" altLang="zh-CN" sz="2400" dirty="0" err="1" smtClean="0"/>
              <a:t>AfriNIC</a:t>
            </a:r>
            <a:r>
              <a:rPr lang="zh-CN" altLang="en-US" sz="2400" dirty="0" smtClean="0"/>
              <a:t>、 </a:t>
            </a:r>
            <a:r>
              <a:rPr lang="en-US" altLang="zh-CN" sz="2400" dirty="0" smtClean="0"/>
              <a:t>LACNIC</a:t>
            </a:r>
            <a:endParaRPr lang="zh-CN" altLang="en-US" sz="2400" dirty="0" smtClean="0"/>
          </a:p>
          <a:p>
            <a:pPr lvl="1" eaLnBrk="1" hangingPunct="1">
              <a:lnSpc>
                <a:spcPct val="110000"/>
              </a:lnSpc>
            </a:pPr>
            <a:r>
              <a:rPr lang="zh-CN" altLang="en-US" sz="2400" dirty="0" smtClean="0">
                <a:solidFill>
                  <a:schemeClr val="hlink"/>
                </a:solidFill>
              </a:rPr>
              <a:t>国家级（</a:t>
            </a:r>
            <a:r>
              <a:rPr lang="en-US" altLang="zh-CN" sz="2400" dirty="0" smtClean="0">
                <a:solidFill>
                  <a:schemeClr val="hlink"/>
                </a:solidFill>
              </a:rPr>
              <a:t>NIR</a:t>
            </a:r>
            <a:r>
              <a:rPr lang="zh-CN" altLang="en-US" sz="2400" dirty="0" smtClean="0">
                <a:solidFill>
                  <a:schemeClr val="hlink"/>
                </a:solidFill>
              </a:rPr>
              <a:t>）</a:t>
            </a:r>
            <a:r>
              <a:rPr lang="zh-CN" altLang="en-US" sz="2400" dirty="0" smtClean="0"/>
              <a:t>：范围为一个国家或者特定的经济区域，例如中国互联网中心（</a:t>
            </a:r>
            <a:r>
              <a:rPr lang="en-US" altLang="zh-CN" sz="2400" dirty="0" smtClean="0"/>
              <a:t>CNNIC</a:t>
            </a:r>
            <a:r>
              <a:rPr lang="zh-CN" altLang="en-US" sz="2400" dirty="0" smtClean="0"/>
              <a:t>： </a:t>
            </a:r>
            <a:r>
              <a:rPr lang="en-US" altLang="zh-CN" sz="2400" dirty="0" smtClean="0"/>
              <a:t>China Internet Network Information Center</a:t>
            </a:r>
            <a:r>
              <a:rPr lang="zh-CN" altLang="en-US" sz="2400" dirty="0" smtClean="0"/>
              <a:t>）</a:t>
            </a:r>
          </a:p>
          <a:p>
            <a:pPr lvl="1" eaLnBrk="1" hangingPunct="1">
              <a:lnSpc>
                <a:spcPct val="110000"/>
              </a:lnSpc>
            </a:pPr>
            <a:r>
              <a:rPr lang="zh-CN" altLang="en-US" sz="2400" dirty="0" smtClean="0">
                <a:solidFill>
                  <a:schemeClr val="hlink"/>
                </a:solidFill>
              </a:rPr>
              <a:t>本地级（</a:t>
            </a:r>
            <a:r>
              <a:rPr lang="en-US" altLang="zh-CN" sz="2400" dirty="0" smtClean="0">
                <a:solidFill>
                  <a:schemeClr val="hlink"/>
                </a:solidFill>
              </a:rPr>
              <a:t>LIR</a:t>
            </a:r>
            <a:r>
              <a:rPr lang="zh-CN" altLang="en-US" sz="2400" dirty="0" smtClean="0">
                <a:solidFill>
                  <a:schemeClr val="hlink"/>
                </a:solidFill>
              </a:rPr>
              <a:t>）</a:t>
            </a:r>
            <a:r>
              <a:rPr lang="zh-CN" altLang="en-US" sz="2400" dirty="0" smtClean="0"/>
              <a:t>：通常为</a:t>
            </a:r>
            <a:r>
              <a:rPr lang="en-US" altLang="zh-CN" sz="2400" dirty="0" smtClean="0"/>
              <a:t>Internet</a:t>
            </a:r>
            <a:r>
              <a:rPr lang="zh-CN" altLang="en-US" sz="2400" dirty="0" smtClean="0"/>
              <a:t>服务提供商（</a:t>
            </a:r>
            <a:r>
              <a:rPr lang="en-US" altLang="zh-CN" sz="2400" dirty="0" smtClean="0"/>
              <a:t>ISP</a:t>
            </a:r>
            <a:r>
              <a:rPr lang="zh-CN" altLang="en-US" sz="2400" dirty="0" smtClean="0"/>
              <a:t>：</a:t>
            </a:r>
            <a:r>
              <a:rPr lang="en-US" altLang="zh-CN" sz="2400" dirty="0"/>
              <a:t>Internet Service Provider </a:t>
            </a:r>
            <a:r>
              <a:rPr lang="zh-CN" altLang="en-US" sz="2400" dirty="0" smtClean="0"/>
              <a:t>），包括可进一步进行地址分配的下游</a:t>
            </a:r>
            <a:r>
              <a:rPr lang="en-US" altLang="zh-CN" sz="2400" dirty="0" smtClean="0"/>
              <a:t>ISP</a:t>
            </a:r>
          </a:p>
        </p:txBody>
      </p:sp>
      <p:sp>
        <p:nvSpPr>
          <p:cNvPr id="44037" name="灯片编号占位符 3"/>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C0738BB4-9AF3-41F0-BCCD-ECDFBA0F9911}" type="slidenum">
              <a:rPr lang="en-US" altLang="zh-CN" sz="1400"/>
              <a:pPr algn="r" eaLnBrk="1" hangingPunct="1"/>
              <a:t>15</a:t>
            </a:fld>
            <a:endParaRPr lang="en-US" altLang="zh-CN" sz="1400"/>
          </a:p>
        </p:txBody>
      </p:sp>
      <p:sp>
        <p:nvSpPr>
          <p:cNvPr id="36874" name="AutoShape 10"/>
          <p:cNvSpPr>
            <a:spLocks noChangeArrowheads="1"/>
          </p:cNvSpPr>
          <p:nvPr/>
        </p:nvSpPr>
        <p:spPr bwMode="auto">
          <a:xfrm>
            <a:off x="4419137" y="5733256"/>
            <a:ext cx="647700" cy="431800"/>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6875" name="Text Box 11"/>
          <p:cNvSpPr txBox="1">
            <a:spLocks noChangeArrowheads="1"/>
          </p:cNvSpPr>
          <p:nvPr/>
        </p:nvSpPr>
        <p:spPr bwMode="auto">
          <a:xfrm>
            <a:off x="1606591" y="6237312"/>
            <a:ext cx="6407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2400" b="1" dirty="0">
                <a:solidFill>
                  <a:schemeClr val="hlink"/>
                </a:solidFill>
              </a:rPr>
              <a:t>用户（</a:t>
            </a:r>
            <a:r>
              <a:rPr lang="en-US" altLang="zh-CN" sz="2400" b="1" dirty="0">
                <a:solidFill>
                  <a:schemeClr val="hlink"/>
                </a:solidFill>
              </a:rPr>
              <a:t>Customer</a:t>
            </a:r>
            <a:r>
              <a:rPr lang="zh-CN" altLang="en-US" sz="2400" b="1" dirty="0">
                <a:solidFill>
                  <a:schemeClr val="hlink"/>
                </a:solidFill>
              </a:rPr>
              <a:t>）</a:t>
            </a:r>
            <a:r>
              <a:rPr lang="zh-CN" altLang="en-US" sz="2400" b="1" dirty="0"/>
              <a:t>：单个用户、企业、机构</a:t>
            </a:r>
          </a:p>
        </p:txBody>
      </p:sp>
      <p:pic>
        <p:nvPicPr>
          <p:cNvPr id="8" name="Picture 7" descr="rir-map-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4025" y="202"/>
            <a:ext cx="4207259" cy="2246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1E09FB07-6DEA-44BD-A20F-DE998A902FE6}" type="slidenum">
              <a:rPr lang="en-US" altLang="zh-CN"/>
              <a:pPr eaLnBrk="1" hangingPunct="1"/>
              <a:t>16</a:t>
            </a:fld>
            <a:endParaRPr lang="en-US" altLang="zh-CN"/>
          </a:p>
        </p:txBody>
      </p:sp>
      <p:sp>
        <p:nvSpPr>
          <p:cNvPr id="45059" name="Rectangle 2"/>
          <p:cNvSpPr>
            <a:spLocks noGrp="1" noChangeArrowheads="1"/>
          </p:cNvSpPr>
          <p:nvPr>
            <p:ph type="title"/>
          </p:nvPr>
        </p:nvSpPr>
        <p:spPr/>
        <p:txBody>
          <a:bodyPr/>
          <a:lstStyle/>
          <a:p>
            <a:pPr eaLnBrk="1" hangingPunct="1"/>
            <a:r>
              <a:rPr lang="en-US" altLang="zh-CN" smtClean="0"/>
              <a:t>IP</a:t>
            </a:r>
            <a:r>
              <a:rPr lang="zh-CN" altLang="en-US" smtClean="0"/>
              <a:t>地址配置</a:t>
            </a:r>
          </a:p>
        </p:txBody>
      </p:sp>
      <p:sp>
        <p:nvSpPr>
          <p:cNvPr id="45060" name="Rectangle 3"/>
          <p:cNvSpPr>
            <a:spLocks noGrp="1" noChangeArrowheads="1"/>
          </p:cNvSpPr>
          <p:nvPr>
            <p:ph type="body" idx="1"/>
          </p:nvPr>
        </p:nvSpPr>
        <p:spPr>
          <a:xfrm>
            <a:off x="755576" y="2017712"/>
            <a:ext cx="8352928" cy="4507631"/>
          </a:xfrm>
        </p:spPr>
        <p:txBody>
          <a:bodyPr>
            <a:normAutofit lnSpcReduction="10000"/>
          </a:bodyPr>
          <a:lstStyle/>
          <a:p>
            <a:pPr eaLnBrk="1" hangingPunct="1"/>
            <a:r>
              <a:rPr lang="zh-CN" altLang="en-US" sz="2800" dirty="0" smtClean="0"/>
              <a:t>手动配置</a:t>
            </a:r>
          </a:p>
          <a:p>
            <a:pPr eaLnBrk="1" hangingPunct="1"/>
            <a:r>
              <a:rPr lang="zh-CN" altLang="en-US" sz="2800" dirty="0" smtClean="0"/>
              <a:t>拨号用户通过</a:t>
            </a:r>
            <a:r>
              <a:rPr lang="en-US" altLang="zh-CN" sz="2800" dirty="0" smtClean="0"/>
              <a:t>PPP</a:t>
            </a:r>
            <a:r>
              <a:rPr lang="zh-CN" altLang="en-US" sz="2800" dirty="0" smtClean="0"/>
              <a:t>协议分配</a:t>
            </a:r>
          </a:p>
          <a:p>
            <a:pPr eaLnBrk="1" hangingPunct="1"/>
            <a:r>
              <a:rPr lang="zh-CN" altLang="en-US" sz="2800" dirty="0" smtClean="0">
                <a:solidFill>
                  <a:srgbClr val="FF0000"/>
                </a:solidFill>
              </a:rPr>
              <a:t>基于</a:t>
            </a:r>
            <a:r>
              <a:rPr lang="en-US" altLang="zh-CN" sz="2800" dirty="0" smtClean="0">
                <a:solidFill>
                  <a:srgbClr val="FF0000"/>
                </a:solidFill>
              </a:rPr>
              <a:t>DHCP</a:t>
            </a:r>
            <a:r>
              <a:rPr lang="zh-CN" altLang="en-US" sz="2800" dirty="0" smtClean="0">
                <a:solidFill>
                  <a:srgbClr val="FF0000"/>
                </a:solidFill>
              </a:rPr>
              <a:t>（</a:t>
            </a:r>
            <a:r>
              <a:rPr lang="en-US" altLang="zh-CN" sz="2800" dirty="0" smtClean="0">
                <a:solidFill>
                  <a:srgbClr val="FF0000"/>
                </a:solidFill>
              </a:rPr>
              <a:t>Dynamic Host Configuration Protocol</a:t>
            </a:r>
            <a:r>
              <a:rPr lang="zh-CN" altLang="en-US" sz="2800" dirty="0" smtClean="0">
                <a:solidFill>
                  <a:srgbClr val="FF0000"/>
                </a:solidFill>
              </a:rPr>
              <a:t>）的配置</a:t>
            </a:r>
            <a:endParaRPr lang="en-US" altLang="zh-CN" sz="2800" dirty="0" smtClean="0">
              <a:solidFill>
                <a:srgbClr val="FF0000"/>
              </a:solidFill>
            </a:endParaRPr>
          </a:p>
          <a:p>
            <a:pPr lvl="1" eaLnBrk="1" hangingPunct="1"/>
            <a:r>
              <a:rPr lang="en-US" altLang="zh-CN" sz="2400" b="0" dirty="0"/>
              <a:t>RFC 2131</a:t>
            </a:r>
            <a:endParaRPr lang="zh-CN" altLang="en-US" sz="2400" b="0" dirty="0"/>
          </a:p>
          <a:p>
            <a:pPr lvl="1" eaLnBrk="1" hangingPunct="1"/>
            <a:r>
              <a:rPr lang="zh-CN" altLang="en-US" sz="2400" dirty="0" smtClean="0"/>
              <a:t>采用客户</a:t>
            </a:r>
            <a:r>
              <a:rPr lang="en-US" altLang="zh-CN" sz="2400" dirty="0" smtClean="0"/>
              <a:t>/</a:t>
            </a:r>
            <a:r>
              <a:rPr lang="zh-CN" altLang="en-US" sz="2400" dirty="0" smtClean="0"/>
              <a:t>服务器模式</a:t>
            </a:r>
          </a:p>
          <a:p>
            <a:pPr lvl="1" eaLnBrk="1" hangingPunct="1"/>
            <a:r>
              <a:rPr lang="en-US" altLang="zh-CN" sz="2400" dirty="0" smtClean="0"/>
              <a:t>IP</a:t>
            </a:r>
            <a:r>
              <a:rPr lang="zh-CN" altLang="en-US" sz="2400" dirty="0" smtClean="0"/>
              <a:t>地址分配机制</a:t>
            </a:r>
          </a:p>
          <a:p>
            <a:pPr lvl="2" eaLnBrk="1" hangingPunct="1"/>
            <a:r>
              <a:rPr lang="zh-CN" altLang="en-US" sz="2000" dirty="0" smtClean="0"/>
              <a:t>自动分配：</a:t>
            </a:r>
            <a:r>
              <a:rPr lang="en-US" altLang="zh-CN" sz="2000" dirty="0" smtClean="0"/>
              <a:t>DHCP</a:t>
            </a:r>
            <a:r>
              <a:rPr lang="zh-CN" altLang="en-US" sz="2000" dirty="0" smtClean="0"/>
              <a:t>给客户端分配一个永久的</a:t>
            </a:r>
            <a:r>
              <a:rPr lang="en-US" altLang="zh-CN" sz="2000" dirty="0" smtClean="0"/>
              <a:t>IP</a:t>
            </a:r>
            <a:r>
              <a:rPr lang="zh-CN" altLang="en-US" sz="2000" dirty="0" smtClean="0"/>
              <a:t>地址</a:t>
            </a:r>
          </a:p>
          <a:p>
            <a:pPr lvl="2" eaLnBrk="1" hangingPunct="1"/>
            <a:r>
              <a:rPr lang="zh-CN" altLang="en-US" sz="2000" dirty="0" smtClean="0">
                <a:solidFill>
                  <a:srgbClr val="FF0000"/>
                </a:solidFill>
              </a:rPr>
              <a:t>动态分配</a:t>
            </a:r>
            <a:r>
              <a:rPr lang="zh-CN" altLang="en-US" sz="2000" dirty="0" smtClean="0"/>
              <a:t>：</a:t>
            </a:r>
            <a:r>
              <a:rPr lang="en-US" altLang="zh-CN" sz="2000" dirty="0" smtClean="0"/>
              <a:t>DHCP</a:t>
            </a:r>
            <a:r>
              <a:rPr lang="zh-CN" altLang="en-US" sz="2000" dirty="0" smtClean="0"/>
              <a:t>给客户端分配一个一段时间内有效的</a:t>
            </a:r>
            <a:r>
              <a:rPr lang="en-US" altLang="zh-CN" sz="2000" dirty="0" smtClean="0"/>
              <a:t>IP</a:t>
            </a:r>
            <a:r>
              <a:rPr lang="zh-CN" altLang="en-US" sz="2000" dirty="0" smtClean="0"/>
              <a:t>地址</a:t>
            </a:r>
          </a:p>
          <a:p>
            <a:pPr lvl="2" eaLnBrk="1" hangingPunct="1"/>
            <a:r>
              <a:rPr lang="zh-CN" altLang="en-US" sz="2000" dirty="0" smtClean="0"/>
              <a:t>手动分配：客户端</a:t>
            </a:r>
            <a:r>
              <a:rPr lang="en-US" altLang="zh-CN" sz="2000" dirty="0" smtClean="0"/>
              <a:t>IP</a:t>
            </a:r>
            <a:r>
              <a:rPr lang="zh-CN" altLang="en-US" sz="2000" dirty="0" smtClean="0"/>
              <a:t>地址由网络管理员分配，</a:t>
            </a:r>
            <a:r>
              <a:rPr lang="en-US" altLang="zh-CN" sz="2000" dirty="0" smtClean="0"/>
              <a:t>DHCP</a:t>
            </a:r>
            <a:r>
              <a:rPr lang="zh-CN" altLang="en-US" sz="2000" dirty="0" smtClean="0"/>
              <a:t>仅用来将分配的地址通报给客户端</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标题 1"/>
          <p:cNvSpPr>
            <a:spLocks noGrp="1"/>
          </p:cNvSpPr>
          <p:nvPr>
            <p:ph type="title"/>
          </p:nvPr>
        </p:nvSpPr>
        <p:spPr/>
        <p:txBody>
          <a:bodyPr/>
          <a:lstStyle/>
          <a:p>
            <a:r>
              <a:rPr lang="en-US" altLang="zh-CN" smtClean="0"/>
              <a:t>DHCP</a:t>
            </a:r>
            <a:r>
              <a:rPr lang="zh-CN" altLang="en-US" smtClean="0"/>
              <a:t>协议：关键点</a:t>
            </a:r>
          </a:p>
        </p:txBody>
      </p:sp>
      <p:sp>
        <p:nvSpPr>
          <p:cNvPr id="3" name="内容占位符 2"/>
          <p:cNvSpPr>
            <a:spLocks noGrp="1"/>
          </p:cNvSpPr>
          <p:nvPr>
            <p:ph idx="1"/>
          </p:nvPr>
        </p:nvSpPr>
        <p:spPr>
          <a:xfrm>
            <a:off x="683568" y="1842219"/>
            <a:ext cx="8343528" cy="4683125"/>
          </a:xfrm>
        </p:spPr>
        <p:txBody>
          <a:bodyPr>
            <a:normAutofit/>
          </a:bodyPr>
          <a:lstStyle/>
          <a:p>
            <a:pPr>
              <a:defRPr/>
            </a:pPr>
            <a:r>
              <a:rPr lang="zh-CN" altLang="en-US" dirty="0" smtClean="0"/>
              <a:t>客户：请求</a:t>
            </a:r>
            <a:r>
              <a:rPr lang="en-US" altLang="zh-CN" dirty="0" smtClean="0"/>
              <a:t>IP</a:t>
            </a:r>
            <a:r>
              <a:rPr lang="zh-CN" altLang="en-US" dirty="0" smtClean="0"/>
              <a:t>地址的用户终端</a:t>
            </a:r>
            <a:endParaRPr lang="en-US" altLang="zh-CN" dirty="0" smtClean="0"/>
          </a:p>
          <a:p>
            <a:pPr>
              <a:defRPr/>
            </a:pPr>
            <a:r>
              <a:rPr lang="en-US" altLang="zh-CN" dirty="0" smtClean="0"/>
              <a:t>DHCP</a:t>
            </a:r>
            <a:r>
              <a:rPr lang="zh-CN" altLang="en-US" dirty="0" smtClean="0"/>
              <a:t>服务器：管理和分配</a:t>
            </a:r>
            <a:r>
              <a:rPr lang="en-US" altLang="zh-CN" dirty="0" smtClean="0"/>
              <a:t>IP</a:t>
            </a:r>
            <a:r>
              <a:rPr lang="zh-CN" altLang="en-US" dirty="0" smtClean="0"/>
              <a:t>地址的服务器</a:t>
            </a:r>
            <a:endParaRPr lang="en-US" altLang="zh-CN" dirty="0" smtClean="0"/>
          </a:p>
          <a:p>
            <a:pPr marL="514350" indent="-514350">
              <a:buFont typeface="+mj-lt"/>
              <a:buAutoNum type="arabicPeriod"/>
              <a:defRPr/>
            </a:pPr>
            <a:r>
              <a:rPr lang="zh-CN" altLang="en-US" dirty="0" smtClean="0"/>
              <a:t>如何确保</a:t>
            </a:r>
            <a:r>
              <a:rPr lang="en-US" altLang="zh-CN" dirty="0" smtClean="0"/>
              <a:t>IP</a:t>
            </a:r>
            <a:r>
              <a:rPr lang="zh-CN" altLang="en-US" dirty="0" smtClean="0"/>
              <a:t>地址的唯一性？</a:t>
            </a:r>
            <a:r>
              <a:rPr lang="en-US" altLang="zh-CN" dirty="0" smtClean="0"/>
              <a:t>DHCP</a:t>
            </a:r>
            <a:r>
              <a:rPr lang="zh-CN" altLang="en-US" dirty="0" smtClean="0"/>
              <a:t>服务器统一管理和分配</a:t>
            </a:r>
            <a:endParaRPr lang="en-US" altLang="zh-CN" dirty="0" smtClean="0"/>
          </a:p>
          <a:p>
            <a:pPr marL="514350" indent="-514350">
              <a:buFont typeface="+mj-lt"/>
              <a:buAutoNum type="arabicPeriod"/>
              <a:defRPr/>
            </a:pPr>
            <a:r>
              <a:rPr lang="zh-CN" altLang="en-US" dirty="0" smtClean="0"/>
              <a:t>客户端最开始如何标识？使用</a:t>
            </a:r>
            <a:r>
              <a:rPr lang="en-US" altLang="zh-CN" dirty="0" smtClean="0"/>
              <a:t>MAC</a:t>
            </a:r>
            <a:r>
              <a:rPr lang="zh-CN" altLang="en-US" dirty="0" smtClean="0"/>
              <a:t>地址，</a:t>
            </a:r>
            <a:r>
              <a:rPr lang="en-US" altLang="zh-CN" dirty="0" smtClean="0"/>
              <a:t>IP</a:t>
            </a:r>
            <a:r>
              <a:rPr lang="zh-CN" altLang="en-US" dirty="0" smtClean="0"/>
              <a:t>地址使用</a:t>
            </a:r>
            <a:r>
              <a:rPr lang="en-US" altLang="zh-CN" dirty="0" smtClean="0"/>
              <a:t>0.0.0.0</a:t>
            </a:r>
          </a:p>
          <a:p>
            <a:pPr marL="514350" indent="-514350">
              <a:buFont typeface="+mj-lt"/>
              <a:buAutoNum type="arabicPeriod"/>
              <a:defRPr/>
            </a:pPr>
            <a:r>
              <a:rPr lang="zh-CN" altLang="en-US" dirty="0" smtClean="0"/>
              <a:t>如何找到</a:t>
            </a:r>
            <a:r>
              <a:rPr lang="en-US" altLang="zh-CN" dirty="0" smtClean="0"/>
              <a:t>DHCP</a:t>
            </a:r>
            <a:r>
              <a:rPr lang="zh-CN" altLang="en-US" dirty="0" smtClean="0"/>
              <a:t>服务器？通过广播</a:t>
            </a:r>
            <a:endParaRPr lang="en-US" altLang="zh-CN" dirty="0" smtClean="0"/>
          </a:p>
          <a:p>
            <a:pPr marL="514350" indent="-514350">
              <a:buFont typeface="+mj-lt"/>
              <a:buAutoNum type="arabicPeriod"/>
              <a:defRPr/>
            </a:pPr>
            <a:r>
              <a:rPr lang="zh-CN" altLang="en-US" dirty="0" smtClean="0"/>
              <a:t>多个</a:t>
            </a:r>
            <a:r>
              <a:rPr lang="en-US" altLang="zh-CN" dirty="0" smtClean="0"/>
              <a:t>DHCP</a:t>
            </a:r>
            <a:r>
              <a:rPr lang="zh-CN" altLang="en-US" dirty="0" smtClean="0"/>
              <a:t>服务器如何处理？客户端选择</a:t>
            </a:r>
            <a:endParaRPr lang="zh-CN" altLang="en-US" dirty="0"/>
          </a:p>
        </p:txBody>
      </p:sp>
      <p:sp>
        <p:nvSpPr>
          <p:cNvPr id="46084"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D1AEFF21-DF04-4CE4-8471-C72071DA36E2}" type="slidenum">
              <a:rPr lang="en-US" altLang="zh-CN"/>
              <a:pPr eaLnBrk="1" hangingPunct="1"/>
              <a:t>17</a:t>
            </a:fld>
            <a:endParaRPr lang="en-US" altLang="zh-CN"/>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0" y="0"/>
            <a:ext cx="9144000" cy="6858000"/>
          </a:xfrm>
          <a:prstGeom prst="rect">
            <a:avLst/>
          </a:prstGeom>
          <a:solidFill>
            <a:schemeClr val="bg1"/>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55331" name="Rectangle 3"/>
          <p:cNvSpPr>
            <a:spLocks noRot="1" noChangeArrowheads="1"/>
          </p:cNvSpPr>
          <p:nvPr/>
        </p:nvSpPr>
        <p:spPr bwMode="auto">
          <a:xfrm>
            <a:off x="107950" y="836613"/>
            <a:ext cx="4319588"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80000"/>
              </a:lnSpc>
              <a:spcBef>
                <a:spcPct val="20000"/>
              </a:spcBef>
              <a:spcAft>
                <a:spcPts val="400"/>
              </a:spcAft>
              <a:buClr>
                <a:schemeClr val="folHlink"/>
              </a:buClr>
              <a:buSzPct val="60000"/>
              <a:buFont typeface="Wingdings" panose="05000000000000000000" pitchFamily="2" charset="2"/>
              <a:buNone/>
            </a:pPr>
            <a:r>
              <a:rPr lang="en-US" altLang="zh-CN" b="1" dirty="0"/>
              <a:t>1</a:t>
            </a:r>
            <a:r>
              <a:rPr lang="zh-CN" altLang="en-US" b="1" dirty="0"/>
              <a:t>）</a:t>
            </a:r>
            <a:r>
              <a:rPr lang="zh-CN" altLang="en-US" b="1" dirty="0" smtClean="0"/>
              <a:t>客户端广播</a:t>
            </a:r>
            <a:r>
              <a:rPr lang="en-US" altLang="zh-CN" b="1" dirty="0">
                <a:solidFill>
                  <a:schemeClr val="hlink"/>
                </a:solidFill>
              </a:rPr>
              <a:t>DHCPDISCOVER</a:t>
            </a:r>
            <a:r>
              <a:rPr lang="zh-CN" altLang="en-US" b="1" dirty="0"/>
              <a:t>消息</a:t>
            </a:r>
            <a:endParaRPr lang="en-US" altLang="zh-CN" b="1" dirty="0"/>
          </a:p>
          <a:p>
            <a:pPr eaLnBrk="1" hangingPunct="1">
              <a:lnSpc>
                <a:spcPct val="80000"/>
              </a:lnSpc>
              <a:spcBef>
                <a:spcPct val="20000"/>
              </a:spcBef>
              <a:spcAft>
                <a:spcPts val="400"/>
              </a:spcAft>
              <a:buClr>
                <a:schemeClr val="folHlink"/>
              </a:buClr>
              <a:buSzPct val="60000"/>
              <a:buFont typeface="Wingdings" panose="05000000000000000000" pitchFamily="2" charset="2"/>
              <a:buNone/>
            </a:pPr>
            <a:r>
              <a:rPr lang="en-US" altLang="zh-CN" b="1" dirty="0"/>
              <a:t>      </a:t>
            </a:r>
            <a:r>
              <a:rPr lang="zh-CN" altLang="en-US" b="1" dirty="0"/>
              <a:t>源</a:t>
            </a:r>
            <a:r>
              <a:rPr lang="en-US" altLang="zh-CN" b="1" dirty="0"/>
              <a:t>IP</a:t>
            </a:r>
            <a:r>
              <a:rPr lang="zh-CN" altLang="en-US" b="1" dirty="0"/>
              <a:t>地址为</a:t>
            </a:r>
            <a:r>
              <a:rPr lang="en-US" altLang="zh-CN" b="1" dirty="0">
                <a:solidFill>
                  <a:schemeClr val="hlink"/>
                </a:solidFill>
              </a:rPr>
              <a:t>0.0.0.0</a:t>
            </a:r>
          </a:p>
          <a:p>
            <a:pPr eaLnBrk="1" hangingPunct="1">
              <a:lnSpc>
                <a:spcPct val="80000"/>
              </a:lnSpc>
              <a:spcBef>
                <a:spcPct val="20000"/>
              </a:spcBef>
              <a:spcAft>
                <a:spcPts val="400"/>
              </a:spcAft>
              <a:buClr>
                <a:schemeClr val="folHlink"/>
              </a:buClr>
              <a:buSzPct val="60000"/>
              <a:buFont typeface="Wingdings" panose="05000000000000000000" pitchFamily="2" charset="2"/>
              <a:buNone/>
            </a:pPr>
            <a:r>
              <a:rPr lang="en-US" altLang="zh-CN" b="1" dirty="0"/>
              <a:t>      </a:t>
            </a:r>
            <a:r>
              <a:rPr lang="zh-CN" altLang="en-US" b="1" dirty="0"/>
              <a:t>目的</a:t>
            </a:r>
            <a:r>
              <a:rPr lang="en-US" altLang="zh-CN" b="1" dirty="0"/>
              <a:t>IP</a:t>
            </a:r>
            <a:r>
              <a:rPr lang="zh-CN" altLang="en-US" b="1" dirty="0"/>
              <a:t>地址为</a:t>
            </a:r>
            <a:r>
              <a:rPr lang="en-US" altLang="zh-CN" b="1" dirty="0">
                <a:solidFill>
                  <a:schemeClr val="hlink"/>
                </a:solidFill>
              </a:rPr>
              <a:t>255.255.255.255</a:t>
            </a:r>
            <a:r>
              <a:rPr lang="zh-CN" altLang="en-US" b="1" dirty="0"/>
              <a:t>，   使用</a:t>
            </a:r>
            <a:r>
              <a:rPr lang="en-US" altLang="zh-CN" b="1" dirty="0"/>
              <a:t>MAC</a:t>
            </a:r>
            <a:r>
              <a:rPr lang="zh-CN" altLang="en-US" b="1" dirty="0"/>
              <a:t>地址来标识客户端</a:t>
            </a:r>
          </a:p>
          <a:p>
            <a:pPr eaLnBrk="1" hangingPunct="1">
              <a:lnSpc>
                <a:spcPct val="80000"/>
              </a:lnSpc>
              <a:spcBef>
                <a:spcPct val="20000"/>
              </a:spcBef>
              <a:spcAft>
                <a:spcPts val="400"/>
              </a:spcAft>
              <a:buClr>
                <a:schemeClr val="folHlink"/>
              </a:buClr>
              <a:buSzPct val="60000"/>
              <a:buFont typeface="Wingdings" panose="05000000000000000000" pitchFamily="2" charset="2"/>
              <a:buNone/>
            </a:pPr>
            <a:r>
              <a:rPr lang="en-US" altLang="zh-CN" b="1" dirty="0"/>
              <a:t>2</a:t>
            </a:r>
            <a:r>
              <a:rPr lang="zh-CN" altLang="en-US" b="1" dirty="0"/>
              <a:t>）</a:t>
            </a:r>
            <a:r>
              <a:rPr lang="en-US" altLang="zh-CN" b="1" dirty="0"/>
              <a:t>DHCP</a:t>
            </a:r>
            <a:r>
              <a:rPr lang="zh-CN" altLang="en-US" b="1" dirty="0"/>
              <a:t>服务器回应</a:t>
            </a:r>
            <a:r>
              <a:rPr lang="en-US" altLang="zh-CN" b="1" dirty="0">
                <a:solidFill>
                  <a:schemeClr val="hlink"/>
                </a:solidFill>
              </a:rPr>
              <a:t>DHCPOFFER</a:t>
            </a:r>
            <a:r>
              <a:rPr lang="zh-CN" altLang="en-US" b="1" dirty="0"/>
              <a:t>消息给客户端，其中包含分配的</a:t>
            </a:r>
            <a:r>
              <a:rPr lang="en-US" altLang="zh-CN" b="1" dirty="0"/>
              <a:t>IP</a:t>
            </a:r>
            <a:r>
              <a:rPr lang="zh-CN" altLang="en-US" b="1" dirty="0"/>
              <a:t>地址、租用期限和其它配置参数</a:t>
            </a:r>
          </a:p>
          <a:p>
            <a:pPr eaLnBrk="1" hangingPunct="1">
              <a:lnSpc>
                <a:spcPct val="80000"/>
              </a:lnSpc>
              <a:spcBef>
                <a:spcPct val="20000"/>
              </a:spcBef>
              <a:spcAft>
                <a:spcPts val="400"/>
              </a:spcAft>
              <a:buClr>
                <a:schemeClr val="folHlink"/>
              </a:buClr>
              <a:buSzPct val="60000"/>
              <a:buFont typeface="Wingdings" panose="05000000000000000000" pitchFamily="2" charset="2"/>
              <a:buNone/>
            </a:pPr>
            <a:r>
              <a:rPr lang="en-US" altLang="zh-CN" b="1" dirty="0"/>
              <a:t>3</a:t>
            </a:r>
            <a:r>
              <a:rPr lang="zh-CN" altLang="en-US" b="1" dirty="0"/>
              <a:t>）客户端选择一个</a:t>
            </a:r>
            <a:r>
              <a:rPr lang="en-US" altLang="zh-CN" b="1" dirty="0"/>
              <a:t>DHCP</a:t>
            </a:r>
            <a:r>
              <a:rPr lang="zh-CN" altLang="en-US" b="1" dirty="0"/>
              <a:t>服务器并且在整个网络上广播</a:t>
            </a:r>
            <a:r>
              <a:rPr lang="en-US" altLang="zh-CN" b="1" dirty="0">
                <a:solidFill>
                  <a:schemeClr val="hlink"/>
                </a:solidFill>
              </a:rPr>
              <a:t>DHCPREQUEST</a:t>
            </a:r>
            <a:r>
              <a:rPr lang="zh-CN" altLang="en-US" b="1" dirty="0"/>
              <a:t>消息，告诉其它</a:t>
            </a:r>
            <a:r>
              <a:rPr lang="en-US" altLang="zh-CN" b="1" dirty="0"/>
              <a:t>DHCP</a:t>
            </a:r>
            <a:r>
              <a:rPr lang="zh-CN" altLang="en-US" b="1" dirty="0"/>
              <a:t>服务器它选择哪个服务器提供的</a:t>
            </a:r>
            <a:r>
              <a:rPr lang="en-US" altLang="zh-CN" b="1" dirty="0"/>
              <a:t>IP</a:t>
            </a:r>
            <a:r>
              <a:rPr lang="zh-CN" altLang="en-US" b="1" dirty="0"/>
              <a:t>地址</a:t>
            </a:r>
          </a:p>
          <a:p>
            <a:pPr eaLnBrk="1" hangingPunct="1">
              <a:lnSpc>
                <a:spcPct val="80000"/>
              </a:lnSpc>
              <a:spcBef>
                <a:spcPct val="20000"/>
              </a:spcBef>
              <a:spcAft>
                <a:spcPts val="400"/>
              </a:spcAft>
              <a:buClr>
                <a:schemeClr val="folHlink"/>
              </a:buClr>
              <a:buSzPct val="60000"/>
              <a:buFont typeface="Wingdings" panose="05000000000000000000" pitchFamily="2" charset="2"/>
              <a:buNone/>
            </a:pPr>
            <a:r>
              <a:rPr lang="en-US" altLang="zh-CN" b="1" dirty="0"/>
              <a:t>4</a:t>
            </a:r>
            <a:r>
              <a:rPr lang="zh-CN" altLang="en-US" b="1" dirty="0"/>
              <a:t>）</a:t>
            </a:r>
            <a:r>
              <a:rPr lang="en-US" altLang="zh-CN" b="1" dirty="0"/>
              <a:t>DHCPREQUEST</a:t>
            </a:r>
            <a:r>
              <a:rPr lang="zh-CN" altLang="en-US" b="1" dirty="0"/>
              <a:t>选定的服务器给客户端回应</a:t>
            </a:r>
            <a:r>
              <a:rPr lang="en-US" altLang="zh-CN" b="1" dirty="0">
                <a:solidFill>
                  <a:schemeClr val="hlink"/>
                </a:solidFill>
              </a:rPr>
              <a:t>DHCPACK</a:t>
            </a:r>
            <a:r>
              <a:rPr lang="zh-CN" altLang="en-US" b="1" dirty="0"/>
              <a:t>，其中包含有配置参数</a:t>
            </a:r>
          </a:p>
          <a:p>
            <a:pPr eaLnBrk="1" hangingPunct="1">
              <a:lnSpc>
                <a:spcPct val="80000"/>
              </a:lnSpc>
              <a:spcBef>
                <a:spcPct val="20000"/>
              </a:spcBef>
              <a:spcAft>
                <a:spcPts val="400"/>
              </a:spcAft>
              <a:buClr>
                <a:schemeClr val="folHlink"/>
              </a:buClr>
              <a:buSzPct val="60000"/>
              <a:buFont typeface="Wingdings" panose="05000000000000000000" pitchFamily="2" charset="2"/>
              <a:buNone/>
            </a:pPr>
            <a:r>
              <a:rPr lang="en-US" altLang="zh-CN" b="1" dirty="0"/>
              <a:t>5</a:t>
            </a:r>
            <a:r>
              <a:rPr lang="zh-CN" altLang="en-US" b="1" dirty="0"/>
              <a:t>）客户端接收到</a:t>
            </a:r>
            <a:r>
              <a:rPr lang="en-US" altLang="zh-CN" b="1" dirty="0"/>
              <a:t>DHCPACK</a:t>
            </a:r>
            <a:r>
              <a:rPr lang="zh-CN" altLang="en-US" b="1" dirty="0"/>
              <a:t>后，应该对参数进行最后的检查</a:t>
            </a:r>
            <a:endParaRPr lang="en-US" altLang="zh-CN" b="1" dirty="0"/>
          </a:p>
          <a:p>
            <a:pPr eaLnBrk="1" hangingPunct="1">
              <a:lnSpc>
                <a:spcPct val="80000"/>
              </a:lnSpc>
              <a:spcBef>
                <a:spcPct val="20000"/>
              </a:spcBef>
              <a:spcAft>
                <a:spcPts val="400"/>
              </a:spcAft>
              <a:buClr>
                <a:schemeClr val="folHlink"/>
              </a:buClr>
              <a:buSzPct val="60000"/>
              <a:buFont typeface="Wingdings" panose="05000000000000000000" pitchFamily="2" charset="2"/>
              <a:buNone/>
            </a:pPr>
            <a:r>
              <a:rPr lang="zh-CN" altLang="en-US" b="1" dirty="0">
                <a:solidFill>
                  <a:schemeClr val="hlink"/>
                </a:solidFill>
              </a:rPr>
              <a:t>然后才能开始使用分配的</a:t>
            </a:r>
            <a:r>
              <a:rPr lang="en-US" altLang="zh-CN" b="1" dirty="0">
                <a:solidFill>
                  <a:schemeClr val="hlink"/>
                </a:solidFill>
              </a:rPr>
              <a:t>IP</a:t>
            </a:r>
            <a:r>
              <a:rPr lang="zh-CN" altLang="en-US" b="1" dirty="0">
                <a:solidFill>
                  <a:schemeClr val="hlink"/>
                </a:solidFill>
              </a:rPr>
              <a:t>地址</a:t>
            </a:r>
          </a:p>
          <a:p>
            <a:pPr eaLnBrk="1" hangingPunct="1">
              <a:lnSpc>
                <a:spcPct val="80000"/>
              </a:lnSpc>
              <a:spcBef>
                <a:spcPct val="20000"/>
              </a:spcBef>
              <a:spcAft>
                <a:spcPts val="400"/>
              </a:spcAft>
              <a:buClr>
                <a:schemeClr val="folHlink"/>
              </a:buClr>
              <a:buSzPct val="60000"/>
              <a:buFont typeface="Wingdings" panose="05000000000000000000" pitchFamily="2" charset="2"/>
              <a:buNone/>
            </a:pPr>
            <a:r>
              <a:rPr lang="en-US" altLang="zh-CN" b="1" dirty="0"/>
              <a:t>6</a:t>
            </a:r>
            <a:r>
              <a:rPr lang="zh-CN" altLang="en-US" b="1" dirty="0"/>
              <a:t>）客户端可以通过向</a:t>
            </a:r>
            <a:r>
              <a:rPr lang="en-US" altLang="zh-CN" b="1" dirty="0"/>
              <a:t>DHCP</a:t>
            </a:r>
            <a:r>
              <a:rPr lang="zh-CN" altLang="en-US" b="1" dirty="0"/>
              <a:t>服务器发送</a:t>
            </a:r>
            <a:r>
              <a:rPr lang="en-US" altLang="zh-CN" b="1" dirty="0">
                <a:solidFill>
                  <a:schemeClr val="hlink"/>
                </a:solidFill>
              </a:rPr>
              <a:t>DHCPRELEASE</a:t>
            </a:r>
            <a:r>
              <a:rPr lang="zh-CN" altLang="en-US" b="1" dirty="0"/>
              <a:t>消息来释放对</a:t>
            </a:r>
            <a:r>
              <a:rPr lang="en-US" altLang="zh-CN" b="1" dirty="0"/>
              <a:t>IP</a:t>
            </a:r>
            <a:r>
              <a:rPr lang="zh-CN" altLang="en-US" b="1" dirty="0"/>
              <a:t>地址的租用，其中包含有客户端的</a:t>
            </a:r>
            <a:r>
              <a:rPr lang="en-US" altLang="zh-CN" b="1" dirty="0"/>
              <a:t>MAC</a:t>
            </a:r>
            <a:r>
              <a:rPr lang="zh-CN" altLang="en-US" b="1" dirty="0"/>
              <a:t>地址和租用</a:t>
            </a:r>
            <a:r>
              <a:rPr lang="en-US" altLang="zh-CN" b="1" dirty="0"/>
              <a:t>IP</a:t>
            </a:r>
            <a:r>
              <a:rPr lang="zh-CN" altLang="en-US" b="1" dirty="0"/>
              <a:t>地址</a:t>
            </a:r>
          </a:p>
        </p:txBody>
      </p:sp>
      <p:pic>
        <p:nvPicPr>
          <p:cNvPr id="47108" name="Picture 5" descr="DHC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0"/>
            <a:ext cx="4716462"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 Box 5"/>
          <p:cNvSpPr txBox="1">
            <a:spLocks noChangeArrowheads="1"/>
          </p:cNvSpPr>
          <p:nvPr/>
        </p:nvSpPr>
        <p:spPr bwMode="auto">
          <a:xfrm>
            <a:off x="71438" y="173038"/>
            <a:ext cx="4140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2800" b="1">
                <a:latin typeface="Arial" panose="020B0604020202020204" pitchFamily="34" charset="0"/>
              </a:rPr>
              <a:t>IP</a:t>
            </a:r>
            <a:r>
              <a:rPr lang="zh-CN" altLang="en-US" sz="2800" b="1">
                <a:latin typeface="Arial" panose="020B0604020202020204" pitchFamily="34" charset="0"/>
              </a:rPr>
              <a:t>地址配置：</a:t>
            </a:r>
            <a:r>
              <a:rPr lang="en-US" altLang="zh-CN" sz="2800" b="1">
                <a:latin typeface="Arial" panose="020B0604020202020204" pitchFamily="34" charset="0"/>
              </a:rPr>
              <a:t>DHCP</a:t>
            </a:r>
            <a:r>
              <a:rPr lang="zh-CN" altLang="en-US" sz="2800" b="1">
                <a:latin typeface="Arial" panose="020B0604020202020204" pitchFamily="34" charset="0"/>
              </a:rPr>
              <a:t>过程</a:t>
            </a:r>
          </a:p>
        </p:txBody>
      </p:sp>
      <p:grpSp>
        <p:nvGrpSpPr>
          <p:cNvPr id="2" name="Group 9"/>
          <p:cNvGrpSpPr>
            <a:grpSpLocks/>
          </p:cNvGrpSpPr>
          <p:nvPr/>
        </p:nvGrpSpPr>
        <p:grpSpPr bwMode="auto">
          <a:xfrm>
            <a:off x="5076825" y="1052513"/>
            <a:ext cx="1727200" cy="431800"/>
            <a:chOff x="3198" y="663"/>
            <a:chExt cx="1088" cy="272"/>
          </a:xfrm>
        </p:grpSpPr>
        <p:sp>
          <p:nvSpPr>
            <p:cNvPr id="47150" name="Line 6"/>
            <p:cNvSpPr>
              <a:spLocks noChangeShapeType="1"/>
            </p:cNvSpPr>
            <p:nvPr/>
          </p:nvSpPr>
          <p:spPr bwMode="auto">
            <a:xfrm flipH="1">
              <a:off x="4150" y="663"/>
              <a:ext cx="136" cy="136"/>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7151" name="Line 7"/>
            <p:cNvSpPr>
              <a:spLocks noChangeShapeType="1"/>
            </p:cNvSpPr>
            <p:nvPr/>
          </p:nvSpPr>
          <p:spPr bwMode="auto">
            <a:xfrm flipH="1">
              <a:off x="3334" y="799"/>
              <a:ext cx="816"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7152" name="Line 8"/>
            <p:cNvSpPr>
              <a:spLocks noChangeShapeType="1"/>
            </p:cNvSpPr>
            <p:nvPr/>
          </p:nvSpPr>
          <p:spPr bwMode="auto">
            <a:xfrm flipH="1">
              <a:off x="3198" y="799"/>
              <a:ext cx="136" cy="136"/>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3" name="Group 14"/>
          <p:cNvGrpSpPr>
            <a:grpSpLocks/>
          </p:cNvGrpSpPr>
          <p:nvPr/>
        </p:nvGrpSpPr>
        <p:grpSpPr bwMode="auto">
          <a:xfrm>
            <a:off x="6804025" y="1125538"/>
            <a:ext cx="1655763" cy="358775"/>
            <a:chOff x="4286" y="709"/>
            <a:chExt cx="1043" cy="226"/>
          </a:xfrm>
        </p:grpSpPr>
        <p:sp>
          <p:nvSpPr>
            <p:cNvPr id="47147" name="Line 11"/>
            <p:cNvSpPr>
              <a:spLocks noChangeShapeType="1"/>
            </p:cNvSpPr>
            <p:nvPr/>
          </p:nvSpPr>
          <p:spPr bwMode="auto">
            <a:xfrm flipH="1" flipV="1">
              <a:off x="4286" y="709"/>
              <a:ext cx="91" cy="9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7148" name="Line 12"/>
            <p:cNvSpPr>
              <a:spLocks noChangeShapeType="1"/>
            </p:cNvSpPr>
            <p:nvPr/>
          </p:nvSpPr>
          <p:spPr bwMode="auto">
            <a:xfrm>
              <a:off x="4377" y="799"/>
              <a:ext cx="862"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7149" name="Line 13"/>
            <p:cNvSpPr>
              <a:spLocks noChangeShapeType="1"/>
            </p:cNvSpPr>
            <p:nvPr/>
          </p:nvSpPr>
          <p:spPr bwMode="auto">
            <a:xfrm>
              <a:off x="5239" y="799"/>
              <a:ext cx="90" cy="136"/>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247823" name="Rectangle 15"/>
          <p:cNvSpPr>
            <a:spLocks noChangeArrowheads="1"/>
          </p:cNvSpPr>
          <p:nvPr/>
        </p:nvSpPr>
        <p:spPr bwMode="auto">
          <a:xfrm>
            <a:off x="4500563" y="1570038"/>
            <a:ext cx="1150937" cy="503237"/>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247824" name="Rectangle 16"/>
          <p:cNvSpPr>
            <a:spLocks noChangeArrowheads="1"/>
          </p:cNvSpPr>
          <p:nvPr/>
        </p:nvSpPr>
        <p:spPr bwMode="auto">
          <a:xfrm>
            <a:off x="7935913" y="1582738"/>
            <a:ext cx="1150937" cy="503237"/>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grpSp>
        <p:nvGrpSpPr>
          <p:cNvPr id="4" name="Group 20"/>
          <p:cNvGrpSpPr>
            <a:grpSpLocks/>
          </p:cNvGrpSpPr>
          <p:nvPr/>
        </p:nvGrpSpPr>
        <p:grpSpPr bwMode="auto">
          <a:xfrm>
            <a:off x="5076825" y="2060575"/>
            <a:ext cx="1582738" cy="792163"/>
            <a:chOff x="3198" y="1298"/>
            <a:chExt cx="997" cy="499"/>
          </a:xfrm>
        </p:grpSpPr>
        <p:sp>
          <p:nvSpPr>
            <p:cNvPr id="47144" name="Line 17"/>
            <p:cNvSpPr>
              <a:spLocks noChangeShapeType="1"/>
            </p:cNvSpPr>
            <p:nvPr/>
          </p:nvSpPr>
          <p:spPr bwMode="auto">
            <a:xfrm>
              <a:off x="3198" y="1298"/>
              <a:ext cx="136" cy="272"/>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7145" name="Line 18"/>
            <p:cNvSpPr>
              <a:spLocks noChangeShapeType="1"/>
            </p:cNvSpPr>
            <p:nvPr/>
          </p:nvSpPr>
          <p:spPr bwMode="auto">
            <a:xfrm>
              <a:off x="3334" y="1570"/>
              <a:ext cx="816"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7146" name="Line 19"/>
            <p:cNvSpPr>
              <a:spLocks noChangeShapeType="1"/>
            </p:cNvSpPr>
            <p:nvPr/>
          </p:nvSpPr>
          <p:spPr bwMode="auto">
            <a:xfrm>
              <a:off x="4150" y="1570"/>
              <a:ext cx="45" cy="227"/>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5" name="Group 24"/>
          <p:cNvGrpSpPr>
            <a:grpSpLocks/>
          </p:cNvGrpSpPr>
          <p:nvPr/>
        </p:nvGrpSpPr>
        <p:grpSpPr bwMode="auto">
          <a:xfrm>
            <a:off x="6804025" y="1989138"/>
            <a:ext cx="1655763" cy="576262"/>
            <a:chOff x="4286" y="1253"/>
            <a:chExt cx="1043" cy="363"/>
          </a:xfrm>
        </p:grpSpPr>
        <p:sp>
          <p:nvSpPr>
            <p:cNvPr id="47141" name="Line 21"/>
            <p:cNvSpPr>
              <a:spLocks noChangeShapeType="1"/>
            </p:cNvSpPr>
            <p:nvPr/>
          </p:nvSpPr>
          <p:spPr bwMode="auto">
            <a:xfrm flipH="1">
              <a:off x="5239" y="1253"/>
              <a:ext cx="90" cy="91"/>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7142" name="Line 22"/>
            <p:cNvSpPr>
              <a:spLocks noChangeShapeType="1"/>
            </p:cNvSpPr>
            <p:nvPr/>
          </p:nvSpPr>
          <p:spPr bwMode="auto">
            <a:xfrm flipH="1">
              <a:off x="4377" y="1344"/>
              <a:ext cx="862"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7143" name="Line 23"/>
            <p:cNvSpPr>
              <a:spLocks noChangeShapeType="1"/>
            </p:cNvSpPr>
            <p:nvPr/>
          </p:nvSpPr>
          <p:spPr bwMode="auto">
            <a:xfrm flipH="1">
              <a:off x="4286" y="1344"/>
              <a:ext cx="91" cy="272"/>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247833" name="Rectangle 25"/>
          <p:cNvSpPr>
            <a:spLocks noChangeArrowheads="1"/>
          </p:cNvSpPr>
          <p:nvPr/>
        </p:nvSpPr>
        <p:spPr bwMode="auto">
          <a:xfrm>
            <a:off x="6011863" y="2781300"/>
            <a:ext cx="1728787" cy="574675"/>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grpSp>
        <p:nvGrpSpPr>
          <p:cNvPr id="6" name="Group 30"/>
          <p:cNvGrpSpPr>
            <a:grpSpLocks/>
          </p:cNvGrpSpPr>
          <p:nvPr/>
        </p:nvGrpSpPr>
        <p:grpSpPr bwMode="auto">
          <a:xfrm>
            <a:off x="5076825" y="3395663"/>
            <a:ext cx="1668463" cy="371475"/>
            <a:chOff x="3198" y="2139"/>
            <a:chExt cx="1051" cy="234"/>
          </a:xfrm>
        </p:grpSpPr>
        <p:sp>
          <p:nvSpPr>
            <p:cNvPr id="47138" name="Line 26"/>
            <p:cNvSpPr>
              <a:spLocks noChangeShapeType="1"/>
            </p:cNvSpPr>
            <p:nvPr/>
          </p:nvSpPr>
          <p:spPr bwMode="auto">
            <a:xfrm flipH="1">
              <a:off x="4158" y="2139"/>
              <a:ext cx="91" cy="9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7139" name="Line 27"/>
            <p:cNvSpPr>
              <a:spLocks noChangeShapeType="1"/>
            </p:cNvSpPr>
            <p:nvPr/>
          </p:nvSpPr>
          <p:spPr bwMode="auto">
            <a:xfrm flipH="1">
              <a:off x="3334" y="2235"/>
              <a:ext cx="816"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7140" name="Line 28"/>
            <p:cNvSpPr>
              <a:spLocks noChangeShapeType="1"/>
            </p:cNvSpPr>
            <p:nvPr/>
          </p:nvSpPr>
          <p:spPr bwMode="auto">
            <a:xfrm flipH="1">
              <a:off x="3198" y="2237"/>
              <a:ext cx="136" cy="136"/>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7" name="Group 34"/>
          <p:cNvGrpSpPr>
            <a:grpSpLocks/>
          </p:cNvGrpSpPr>
          <p:nvPr/>
        </p:nvGrpSpPr>
        <p:grpSpPr bwMode="auto">
          <a:xfrm>
            <a:off x="6816725" y="3344863"/>
            <a:ext cx="1643063" cy="371475"/>
            <a:chOff x="4294" y="2107"/>
            <a:chExt cx="1035" cy="234"/>
          </a:xfrm>
        </p:grpSpPr>
        <p:sp>
          <p:nvSpPr>
            <p:cNvPr id="47135" name="Line 31"/>
            <p:cNvSpPr>
              <a:spLocks noChangeShapeType="1"/>
            </p:cNvSpPr>
            <p:nvPr/>
          </p:nvSpPr>
          <p:spPr bwMode="auto">
            <a:xfrm>
              <a:off x="4294" y="2107"/>
              <a:ext cx="91" cy="136"/>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7136" name="Line 32"/>
            <p:cNvSpPr>
              <a:spLocks noChangeShapeType="1"/>
            </p:cNvSpPr>
            <p:nvPr/>
          </p:nvSpPr>
          <p:spPr bwMode="auto">
            <a:xfrm>
              <a:off x="4377" y="2235"/>
              <a:ext cx="862"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7137" name="Line 33"/>
            <p:cNvSpPr>
              <a:spLocks noChangeShapeType="1"/>
            </p:cNvSpPr>
            <p:nvPr/>
          </p:nvSpPr>
          <p:spPr bwMode="auto">
            <a:xfrm>
              <a:off x="5239" y="2251"/>
              <a:ext cx="90" cy="9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247843" name="Rectangle 35"/>
          <p:cNvSpPr>
            <a:spLocks noChangeArrowheads="1"/>
          </p:cNvSpPr>
          <p:nvPr/>
        </p:nvSpPr>
        <p:spPr bwMode="auto">
          <a:xfrm>
            <a:off x="7918450" y="3792538"/>
            <a:ext cx="1187450" cy="479425"/>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grpSp>
        <p:nvGrpSpPr>
          <p:cNvPr id="8" name="Group 39"/>
          <p:cNvGrpSpPr>
            <a:grpSpLocks/>
          </p:cNvGrpSpPr>
          <p:nvPr/>
        </p:nvGrpSpPr>
        <p:grpSpPr bwMode="auto">
          <a:xfrm>
            <a:off x="6804025" y="4292600"/>
            <a:ext cx="1655763" cy="360363"/>
            <a:chOff x="4286" y="2704"/>
            <a:chExt cx="1043" cy="227"/>
          </a:xfrm>
        </p:grpSpPr>
        <p:sp>
          <p:nvSpPr>
            <p:cNvPr id="47132" name="Line 36"/>
            <p:cNvSpPr>
              <a:spLocks noChangeShapeType="1"/>
            </p:cNvSpPr>
            <p:nvPr/>
          </p:nvSpPr>
          <p:spPr bwMode="auto">
            <a:xfrm flipH="1">
              <a:off x="5239" y="2704"/>
              <a:ext cx="90" cy="91"/>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7133" name="Line 37"/>
            <p:cNvSpPr>
              <a:spLocks noChangeShapeType="1"/>
            </p:cNvSpPr>
            <p:nvPr/>
          </p:nvSpPr>
          <p:spPr bwMode="auto">
            <a:xfrm flipH="1">
              <a:off x="4422" y="2795"/>
              <a:ext cx="817"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7134" name="Line 38"/>
            <p:cNvSpPr>
              <a:spLocks noChangeShapeType="1"/>
            </p:cNvSpPr>
            <p:nvPr/>
          </p:nvSpPr>
          <p:spPr bwMode="auto">
            <a:xfrm flipH="1">
              <a:off x="4286" y="2795"/>
              <a:ext cx="136" cy="136"/>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247848" name="Rectangle 40"/>
          <p:cNvSpPr>
            <a:spLocks noChangeArrowheads="1"/>
          </p:cNvSpPr>
          <p:nvPr/>
        </p:nvSpPr>
        <p:spPr bwMode="auto">
          <a:xfrm>
            <a:off x="5953125" y="4729163"/>
            <a:ext cx="1728788" cy="288925"/>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grpSp>
        <p:nvGrpSpPr>
          <p:cNvPr id="9" name="Group 41"/>
          <p:cNvGrpSpPr>
            <a:grpSpLocks/>
          </p:cNvGrpSpPr>
          <p:nvPr/>
        </p:nvGrpSpPr>
        <p:grpSpPr bwMode="auto">
          <a:xfrm>
            <a:off x="6804025" y="5734050"/>
            <a:ext cx="1655763" cy="396875"/>
            <a:chOff x="4286" y="709"/>
            <a:chExt cx="1043" cy="226"/>
          </a:xfrm>
        </p:grpSpPr>
        <p:sp>
          <p:nvSpPr>
            <p:cNvPr id="47129" name="Line 42"/>
            <p:cNvSpPr>
              <a:spLocks noChangeShapeType="1"/>
            </p:cNvSpPr>
            <p:nvPr/>
          </p:nvSpPr>
          <p:spPr bwMode="auto">
            <a:xfrm flipH="1" flipV="1">
              <a:off x="4286" y="709"/>
              <a:ext cx="91" cy="9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7130" name="Line 43"/>
            <p:cNvSpPr>
              <a:spLocks noChangeShapeType="1"/>
            </p:cNvSpPr>
            <p:nvPr/>
          </p:nvSpPr>
          <p:spPr bwMode="auto">
            <a:xfrm>
              <a:off x="4377" y="799"/>
              <a:ext cx="862"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7131" name="Line 44"/>
            <p:cNvSpPr>
              <a:spLocks noChangeShapeType="1"/>
            </p:cNvSpPr>
            <p:nvPr/>
          </p:nvSpPr>
          <p:spPr bwMode="auto">
            <a:xfrm>
              <a:off x="5239" y="799"/>
              <a:ext cx="90" cy="136"/>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247853" name="Rectangle 45"/>
          <p:cNvSpPr>
            <a:spLocks noChangeArrowheads="1"/>
          </p:cNvSpPr>
          <p:nvPr/>
        </p:nvSpPr>
        <p:spPr bwMode="auto">
          <a:xfrm>
            <a:off x="6049963" y="5457825"/>
            <a:ext cx="1584325" cy="288925"/>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247854" name="Rectangle 46"/>
          <p:cNvSpPr>
            <a:spLocks noChangeArrowheads="1"/>
          </p:cNvSpPr>
          <p:nvPr/>
        </p:nvSpPr>
        <p:spPr bwMode="auto">
          <a:xfrm>
            <a:off x="7918450" y="6165850"/>
            <a:ext cx="1187450" cy="479425"/>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247855" name="Rectangle 47"/>
          <p:cNvSpPr>
            <a:spLocks noChangeArrowheads="1"/>
          </p:cNvSpPr>
          <p:nvPr/>
        </p:nvSpPr>
        <p:spPr bwMode="auto">
          <a:xfrm>
            <a:off x="6011863" y="765175"/>
            <a:ext cx="1584325" cy="215900"/>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6" name="矩形 45"/>
          <p:cNvSpPr/>
          <p:nvPr/>
        </p:nvSpPr>
        <p:spPr>
          <a:xfrm>
            <a:off x="4572000" y="333375"/>
            <a:ext cx="1079500" cy="2159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a:p>
        </p:txBody>
      </p:sp>
      <p:sp>
        <p:nvSpPr>
          <p:cNvPr id="47" name="矩形 46"/>
          <p:cNvSpPr/>
          <p:nvPr/>
        </p:nvSpPr>
        <p:spPr>
          <a:xfrm>
            <a:off x="8027988" y="333375"/>
            <a:ext cx="1081087" cy="2159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a:p>
        </p:txBody>
      </p:sp>
      <p:sp>
        <p:nvSpPr>
          <p:cNvPr id="48" name="矩形 47"/>
          <p:cNvSpPr/>
          <p:nvPr/>
        </p:nvSpPr>
        <p:spPr>
          <a:xfrm>
            <a:off x="107950" y="6381750"/>
            <a:ext cx="7559675" cy="368300"/>
          </a:xfrm>
          <a:prstGeom prst="rect">
            <a:avLst/>
          </a:prstGeom>
          <a:solidFill>
            <a:schemeClr val="bg1">
              <a:lumMod val="95000"/>
            </a:schemeClr>
          </a:solidFill>
        </p:spPr>
        <p:txBody>
          <a:bodyPr>
            <a:spAutoFit/>
          </a:bodyPr>
          <a:lstStyle/>
          <a:p>
            <a:pPr>
              <a:defRPr/>
            </a:pPr>
            <a:r>
              <a:rPr lang="en-US" altLang="zh-CN" b="1" dirty="0">
                <a:ea typeface="宋体" charset="-122"/>
              </a:rPr>
              <a:t>More Details: https://support.microsoft.com/en-us/kb/169289</a:t>
            </a:r>
            <a:endParaRPr lang="zh-CN" altLang="en-US" b="1" dirty="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47855"/>
                                        </p:tgtEl>
                                        <p:attrNameLst>
                                          <p:attrName>style.visibility</p:attrName>
                                        </p:attrNameLst>
                                      </p:cBhvr>
                                      <p:to>
                                        <p:strVal val="visible"/>
                                      </p:to>
                                    </p:set>
                                    <p:animEffect transition="in" filter="strips(downRight)">
                                      <p:cBhvr>
                                        <p:cTn id="7" dur="500"/>
                                        <p:tgtEl>
                                          <p:spTgt spid="247855"/>
                                        </p:tgtEl>
                                      </p:cBhvr>
                                    </p:animEffect>
                                  </p:childTnLst>
                                </p:cTn>
                              </p:par>
                            </p:childTnLst>
                          </p:cTn>
                        </p:par>
                        <p:par>
                          <p:cTn id="8" fill="hold" nodeType="afterGroup">
                            <p:stCondLst>
                              <p:cond delay="500"/>
                            </p:stCondLst>
                            <p:childTnLst>
                              <p:par>
                                <p:cTn id="9" presetID="18" presetClass="entr" presetSubtype="1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Left)">
                                      <p:cBhvr>
                                        <p:cTn id="11" dur="500"/>
                                        <p:tgtEl>
                                          <p:spTgt spid="2"/>
                                        </p:tgtEl>
                                      </p:cBhvr>
                                    </p:animEffect>
                                  </p:childTnLst>
                                </p:cTn>
                              </p:par>
                              <p:par>
                                <p:cTn id="12" presetID="18" presetClass="entr" presetSubtype="1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trips(downLeft)">
                                      <p:cBhvr>
                                        <p:cTn id="14" dur="500"/>
                                        <p:tgtEl>
                                          <p:spTgt spid="3"/>
                                        </p:tgtEl>
                                      </p:cBhvr>
                                    </p:animEffect>
                                  </p:childTnLst>
                                </p:cTn>
                              </p:par>
                              <p:par>
                                <p:cTn id="15" presetID="18" presetClass="entr" presetSubtype="6" fill="hold" nodeType="withEffect">
                                  <p:stCondLst>
                                    <p:cond delay="0"/>
                                  </p:stCondLst>
                                  <p:childTnLst>
                                    <p:set>
                                      <p:cBhvr>
                                        <p:cTn id="16" dur="1" fill="hold">
                                          <p:stCondLst>
                                            <p:cond delay="0"/>
                                          </p:stCondLst>
                                        </p:cTn>
                                        <p:tgtEl>
                                          <p:spTgt spid="355331">
                                            <p:txEl>
                                              <p:pRg st="0" end="0"/>
                                            </p:txEl>
                                          </p:spTgt>
                                        </p:tgtEl>
                                        <p:attrNameLst>
                                          <p:attrName>style.visibility</p:attrName>
                                        </p:attrNameLst>
                                      </p:cBhvr>
                                      <p:to>
                                        <p:strVal val="visible"/>
                                      </p:to>
                                    </p:set>
                                    <p:animEffect transition="in" filter="strips(downRight)">
                                      <p:cBhvr>
                                        <p:cTn id="17" dur="500"/>
                                        <p:tgtEl>
                                          <p:spTgt spid="355331">
                                            <p:txEl>
                                              <p:pRg st="0" end="0"/>
                                            </p:txEl>
                                          </p:spTgt>
                                        </p:tgtEl>
                                      </p:cBhvr>
                                    </p:animEffect>
                                  </p:childTnLst>
                                </p:cTn>
                              </p:par>
                              <p:par>
                                <p:cTn id="18" presetID="18" presetClass="entr" presetSubtype="6" fill="hold" nodeType="withEffect">
                                  <p:stCondLst>
                                    <p:cond delay="0"/>
                                  </p:stCondLst>
                                  <p:childTnLst>
                                    <p:set>
                                      <p:cBhvr>
                                        <p:cTn id="19" dur="1" fill="hold">
                                          <p:stCondLst>
                                            <p:cond delay="0"/>
                                          </p:stCondLst>
                                        </p:cTn>
                                        <p:tgtEl>
                                          <p:spTgt spid="355331">
                                            <p:txEl>
                                              <p:pRg st="1" end="1"/>
                                            </p:txEl>
                                          </p:spTgt>
                                        </p:tgtEl>
                                        <p:attrNameLst>
                                          <p:attrName>style.visibility</p:attrName>
                                        </p:attrNameLst>
                                      </p:cBhvr>
                                      <p:to>
                                        <p:strVal val="visible"/>
                                      </p:to>
                                    </p:set>
                                    <p:animEffect transition="in" filter="strips(downRight)">
                                      <p:cBhvr>
                                        <p:cTn id="20" dur="500"/>
                                        <p:tgtEl>
                                          <p:spTgt spid="355331">
                                            <p:txEl>
                                              <p:pRg st="1" end="1"/>
                                            </p:txEl>
                                          </p:spTgt>
                                        </p:tgtEl>
                                      </p:cBhvr>
                                    </p:animEffect>
                                  </p:childTnLst>
                                </p:cTn>
                              </p:par>
                              <p:par>
                                <p:cTn id="21" presetID="18" presetClass="entr" presetSubtype="6" fill="hold" nodeType="withEffect">
                                  <p:stCondLst>
                                    <p:cond delay="0"/>
                                  </p:stCondLst>
                                  <p:childTnLst>
                                    <p:set>
                                      <p:cBhvr>
                                        <p:cTn id="22" dur="1" fill="hold">
                                          <p:stCondLst>
                                            <p:cond delay="0"/>
                                          </p:stCondLst>
                                        </p:cTn>
                                        <p:tgtEl>
                                          <p:spTgt spid="355331">
                                            <p:txEl>
                                              <p:pRg st="2" end="2"/>
                                            </p:txEl>
                                          </p:spTgt>
                                        </p:tgtEl>
                                        <p:attrNameLst>
                                          <p:attrName>style.visibility</p:attrName>
                                        </p:attrNameLst>
                                      </p:cBhvr>
                                      <p:to>
                                        <p:strVal val="visible"/>
                                      </p:to>
                                    </p:set>
                                    <p:animEffect transition="in" filter="strips(downRight)">
                                      <p:cBhvr>
                                        <p:cTn id="23" dur="500"/>
                                        <p:tgtEl>
                                          <p:spTgt spid="35533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247824"/>
                                        </p:tgtEl>
                                        <p:attrNameLst>
                                          <p:attrName>style.visibility</p:attrName>
                                        </p:attrNameLst>
                                      </p:cBhvr>
                                      <p:to>
                                        <p:strVal val="visible"/>
                                      </p:to>
                                    </p:set>
                                    <p:animEffect transition="in" filter="strips(downRight)">
                                      <p:cBhvr>
                                        <p:cTn id="28" dur="500"/>
                                        <p:tgtEl>
                                          <p:spTgt spid="247824"/>
                                        </p:tgtEl>
                                      </p:cBhvr>
                                    </p:animEffect>
                                  </p:childTnLst>
                                </p:cTn>
                              </p:par>
                            </p:childTnLst>
                          </p:cTn>
                        </p:par>
                        <p:par>
                          <p:cTn id="29" fill="hold" nodeType="afterGroup">
                            <p:stCondLst>
                              <p:cond delay="500"/>
                            </p:stCondLst>
                            <p:childTnLst>
                              <p:par>
                                <p:cTn id="30" presetID="18" presetClass="entr" presetSubtype="6" fill="hold" grpId="0" nodeType="afterEffect">
                                  <p:stCondLst>
                                    <p:cond delay="0"/>
                                  </p:stCondLst>
                                  <p:childTnLst>
                                    <p:set>
                                      <p:cBhvr>
                                        <p:cTn id="31" dur="1" fill="hold">
                                          <p:stCondLst>
                                            <p:cond delay="0"/>
                                          </p:stCondLst>
                                        </p:cTn>
                                        <p:tgtEl>
                                          <p:spTgt spid="247823"/>
                                        </p:tgtEl>
                                        <p:attrNameLst>
                                          <p:attrName>style.visibility</p:attrName>
                                        </p:attrNameLst>
                                      </p:cBhvr>
                                      <p:to>
                                        <p:strVal val="visible"/>
                                      </p:to>
                                    </p:set>
                                    <p:animEffect transition="in" filter="strips(downRight)">
                                      <p:cBhvr>
                                        <p:cTn id="32" dur="500"/>
                                        <p:tgtEl>
                                          <p:spTgt spid="247823"/>
                                        </p:tgtEl>
                                      </p:cBhvr>
                                    </p:animEffect>
                                  </p:childTnLst>
                                </p:cTn>
                              </p:par>
                              <p:par>
                                <p:cTn id="33" presetID="18" presetClass="entr" presetSubtype="12"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strips(downLeft)">
                                      <p:cBhvr>
                                        <p:cTn id="35" dur="500"/>
                                        <p:tgtEl>
                                          <p:spTgt spid="5"/>
                                        </p:tgtEl>
                                      </p:cBhvr>
                                    </p:animEffect>
                                  </p:childTnLst>
                                </p:cTn>
                              </p:par>
                            </p:childTnLst>
                          </p:cTn>
                        </p:par>
                        <p:par>
                          <p:cTn id="36" fill="hold" nodeType="afterGroup">
                            <p:stCondLst>
                              <p:cond delay="1000"/>
                            </p:stCondLst>
                            <p:childTnLst>
                              <p:par>
                                <p:cTn id="37" presetID="18" presetClass="entr" presetSubtype="6"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strips(downRight)">
                                      <p:cBhvr>
                                        <p:cTn id="39" dur="500"/>
                                        <p:tgtEl>
                                          <p:spTgt spid="4"/>
                                        </p:tgtEl>
                                      </p:cBhvr>
                                    </p:animEffect>
                                  </p:childTnLst>
                                </p:cTn>
                              </p:par>
                              <p:par>
                                <p:cTn id="40" presetID="18" presetClass="entr" presetSubtype="6" fill="hold" nodeType="withEffect">
                                  <p:stCondLst>
                                    <p:cond delay="0"/>
                                  </p:stCondLst>
                                  <p:childTnLst>
                                    <p:set>
                                      <p:cBhvr>
                                        <p:cTn id="41" dur="1" fill="hold">
                                          <p:stCondLst>
                                            <p:cond delay="0"/>
                                          </p:stCondLst>
                                        </p:cTn>
                                        <p:tgtEl>
                                          <p:spTgt spid="355331">
                                            <p:txEl>
                                              <p:pRg st="3" end="3"/>
                                            </p:txEl>
                                          </p:spTgt>
                                        </p:tgtEl>
                                        <p:attrNameLst>
                                          <p:attrName>style.visibility</p:attrName>
                                        </p:attrNameLst>
                                      </p:cBhvr>
                                      <p:to>
                                        <p:strVal val="visible"/>
                                      </p:to>
                                    </p:set>
                                    <p:animEffect transition="in" filter="strips(downRight)">
                                      <p:cBhvr>
                                        <p:cTn id="42" dur="500"/>
                                        <p:tgtEl>
                                          <p:spTgt spid="355331">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3" fill="hold" grpId="0" nodeType="clickEffect">
                                  <p:stCondLst>
                                    <p:cond delay="0"/>
                                  </p:stCondLst>
                                  <p:childTnLst>
                                    <p:set>
                                      <p:cBhvr>
                                        <p:cTn id="46" dur="1" fill="hold">
                                          <p:stCondLst>
                                            <p:cond delay="0"/>
                                          </p:stCondLst>
                                        </p:cTn>
                                        <p:tgtEl>
                                          <p:spTgt spid="247833"/>
                                        </p:tgtEl>
                                        <p:attrNameLst>
                                          <p:attrName>style.visibility</p:attrName>
                                        </p:attrNameLst>
                                      </p:cBhvr>
                                      <p:to>
                                        <p:strVal val="visible"/>
                                      </p:to>
                                    </p:set>
                                    <p:animEffect transition="in" filter="strips(upRight)">
                                      <p:cBhvr>
                                        <p:cTn id="47" dur="500"/>
                                        <p:tgtEl>
                                          <p:spTgt spid="247833"/>
                                        </p:tgtEl>
                                      </p:cBhvr>
                                    </p:animEffect>
                                  </p:childTnLst>
                                </p:cTn>
                              </p:par>
                            </p:childTnLst>
                          </p:cTn>
                        </p:par>
                        <p:par>
                          <p:cTn id="48" fill="hold" nodeType="afterGroup">
                            <p:stCondLst>
                              <p:cond delay="500"/>
                            </p:stCondLst>
                            <p:childTnLst>
                              <p:par>
                                <p:cTn id="49" presetID="18" presetClass="entr" presetSubtype="12"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strips(downLeft)">
                                      <p:cBhvr>
                                        <p:cTn id="51" dur="500"/>
                                        <p:tgtEl>
                                          <p:spTgt spid="6"/>
                                        </p:tgtEl>
                                      </p:cBhvr>
                                    </p:animEffect>
                                  </p:childTnLst>
                                </p:cTn>
                              </p:par>
                              <p:par>
                                <p:cTn id="52" presetID="18" presetClass="entr" presetSubtype="3"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strips(upRight)">
                                      <p:cBhvr>
                                        <p:cTn id="54" dur="500"/>
                                        <p:tgtEl>
                                          <p:spTgt spid="7"/>
                                        </p:tgtEl>
                                      </p:cBhvr>
                                    </p:animEffect>
                                  </p:childTnLst>
                                </p:cTn>
                              </p:par>
                              <p:par>
                                <p:cTn id="55" presetID="18" presetClass="entr" presetSubtype="6" fill="hold" nodeType="withEffect">
                                  <p:stCondLst>
                                    <p:cond delay="0"/>
                                  </p:stCondLst>
                                  <p:childTnLst>
                                    <p:set>
                                      <p:cBhvr>
                                        <p:cTn id="56" dur="1" fill="hold">
                                          <p:stCondLst>
                                            <p:cond delay="0"/>
                                          </p:stCondLst>
                                        </p:cTn>
                                        <p:tgtEl>
                                          <p:spTgt spid="355331">
                                            <p:txEl>
                                              <p:pRg st="4" end="4"/>
                                            </p:txEl>
                                          </p:spTgt>
                                        </p:tgtEl>
                                        <p:attrNameLst>
                                          <p:attrName>style.visibility</p:attrName>
                                        </p:attrNameLst>
                                      </p:cBhvr>
                                      <p:to>
                                        <p:strVal val="visible"/>
                                      </p:to>
                                    </p:set>
                                    <p:animEffect transition="in" filter="strips(downRight)">
                                      <p:cBhvr>
                                        <p:cTn id="57" dur="500"/>
                                        <p:tgtEl>
                                          <p:spTgt spid="355331">
                                            <p:txEl>
                                              <p:pRg st="4" end="4"/>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xit" presetSubtype="10" fill="hold" grpId="0" nodeType="clickEffect">
                                  <p:stCondLst>
                                    <p:cond delay="0"/>
                                  </p:stCondLst>
                                  <p:childTnLst>
                                    <p:animEffect transition="out" filter="blinds(horizontal)">
                                      <p:cBhvr>
                                        <p:cTn id="61" dur="500"/>
                                        <p:tgtEl>
                                          <p:spTgt spid="47"/>
                                        </p:tgtEl>
                                      </p:cBhvr>
                                    </p:animEffect>
                                    <p:set>
                                      <p:cBhvr>
                                        <p:cTn id="62" dur="1" fill="hold">
                                          <p:stCondLst>
                                            <p:cond delay="499"/>
                                          </p:stCondLst>
                                        </p:cTn>
                                        <p:tgtEl>
                                          <p:spTgt spid="47"/>
                                        </p:tgtEl>
                                        <p:attrNameLst>
                                          <p:attrName>style.visibility</p:attrName>
                                        </p:attrNameLst>
                                      </p:cBhvr>
                                      <p:to>
                                        <p:strVal val="hidden"/>
                                      </p:to>
                                    </p:set>
                                  </p:childTnLst>
                                </p:cTn>
                              </p:par>
                              <p:par>
                                <p:cTn id="63" presetID="3" presetClass="exit" presetSubtype="10" fill="hold" grpId="0" nodeType="withEffect">
                                  <p:stCondLst>
                                    <p:cond delay="0"/>
                                  </p:stCondLst>
                                  <p:childTnLst>
                                    <p:animEffect transition="out" filter="blinds(horizontal)">
                                      <p:cBhvr>
                                        <p:cTn id="64" dur="500"/>
                                        <p:tgtEl>
                                          <p:spTgt spid="46"/>
                                        </p:tgtEl>
                                      </p:cBhvr>
                                    </p:animEffect>
                                    <p:set>
                                      <p:cBhvr>
                                        <p:cTn id="65" dur="1" fill="hold">
                                          <p:stCondLst>
                                            <p:cond delay="499"/>
                                          </p:stCondLst>
                                        </p:cTn>
                                        <p:tgtEl>
                                          <p:spTgt spid="46"/>
                                        </p:tgtEl>
                                        <p:attrNameLst>
                                          <p:attrName>style.visibility</p:attrName>
                                        </p:attrNameLst>
                                      </p:cBhvr>
                                      <p:to>
                                        <p:strVal val="hidden"/>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8" presetClass="entr" presetSubtype="6" fill="hold" grpId="0" nodeType="clickEffect">
                                  <p:stCondLst>
                                    <p:cond delay="0"/>
                                  </p:stCondLst>
                                  <p:childTnLst>
                                    <p:set>
                                      <p:cBhvr>
                                        <p:cTn id="69" dur="1" fill="hold">
                                          <p:stCondLst>
                                            <p:cond delay="0"/>
                                          </p:stCondLst>
                                        </p:cTn>
                                        <p:tgtEl>
                                          <p:spTgt spid="247843"/>
                                        </p:tgtEl>
                                        <p:attrNameLst>
                                          <p:attrName>style.visibility</p:attrName>
                                        </p:attrNameLst>
                                      </p:cBhvr>
                                      <p:to>
                                        <p:strVal val="visible"/>
                                      </p:to>
                                    </p:set>
                                    <p:animEffect transition="in" filter="strips(downRight)">
                                      <p:cBhvr>
                                        <p:cTn id="70" dur="500"/>
                                        <p:tgtEl>
                                          <p:spTgt spid="247843"/>
                                        </p:tgtEl>
                                      </p:cBhvr>
                                    </p:animEffect>
                                  </p:childTnLst>
                                </p:cTn>
                              </p:par>
                            </p:childTnLst>
                          </p:cTn>
                        </p:par>
                        <p:par>
                          <p:cTn id="71" fill="hold" nodeType="afterGroup">
                            <p:stCondLst>
                              <p:cond delay="500"/>
                            </p:stCondLst>
                            <p:childTnLst>
                              <p:par>
                                <p:cTn id="72" presetID="18" presetClass="entr" presetSubtype="12" fill="hold" nodeType="after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strips(downLeft)">
                                      <p:cBhvr>
                                        <p:cTn id="74" dur="500"/>
                                        <p:tgtEl>
                                          <p:spTgt spid="8"/>
                                        </p:tgtEl>
                                      </p:cBhvr>
                                    </p:animEffect>
                                  </p:childTnLst>
                                </p:cTn>
                              </p:par>
                              <p:par>
                                <p:cTn id="75" presetID="18" presetClass="entr" presetSubtype="6" fill="hold" nodeType="withEffect">
                                  <p:stCondLst>
                                    <p:cond delay="0"/>
                                  </p:stCondLst>
                                  <p:childTnLst>
                                    <p:set>
                                      <p:cBhvr>
                                        <p:cTn id="76" dur="1" fill="hold">
                                          <p:stCondLst>
                                            <p:cond delay="0"/>
                                          </p:stCondLst>
                                        </p:cTn>
                                        <p:tgtEl>
                                          <p:spTgt spid="355331">
                                            <p:txEl>
                                              <p:pRg st="5" end="5"/>
                                            </p:txEl>
                                          </p:spTgt>
                                        </p:tgtEl>
                                        <p:attrNameLst>
                                          <p:attrName>style.visibility</p:attrName>
                                        </p:attrNameLst>
                                      </p:cBhvr>
                                      <p:to>
                                        <p:strVal val="visible"/>
                                      </p:to>
                                    </p:set>
                                    <p:animEffect transition="in" filter="strips(downRight)">
                                      <p:cBhvr>
                                        <p:cTn id="77" dur="500"/>
                                        <p:tgtEl>
                                          <p:spTgt spid="355331">
                                            <p:txEl>
                                              <p:pRg st="5" end="5"/>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8" presetClass="entr" presetSubtype="6" fill="hold" nodeType="clickEffect">
                                  <p:stCondLst>
                                    <p:cond delay="0"/>
                                  </p:stCondLst>
                                  <p:childTnLst>
                                    <p:set>
                                      <p:cBhvr>
                                        <p:cTn id="81" dur="1" fill="hold">
                                          <p:stCondLst>
                                            <p:cond delay="0"/>
                                          </p:stCondLst>
                                        </p:cTn>
                                        <p:tgtEl>
                                          <p:spTgt spid="355331">
                                            <p:txEl>
                                              <p:pRg st="6" end="6"/>
                                            </p:txEl>
                                          </p:spTgt>
                                        </p:tgtEl>
                                        <p:attrNameLst>
                                          <p:attrName>style.visibility</p:attrName>
                                        </p:attrNameLst>
                                      </p:cBhvr>
                                      <p:to>
                                        <p:strVal val="visible"/>
                                      </p:to>
                                    </p:set>
                                    <p:animEffect transition="in" filter="strips(downRight)">
                                      <p:cBhvr>
                                        <p:cTn id="82" dur="500"/>
                                        <p:tgtEl>
                                          <p:spTgt spid="355331">
                                            <p:txEl>
                                              <p:pRg st="6" end="6"/>
                                            </p:txEl>
                                          </p:spTgt>
                                        </p:tgtEl>
                                      </p:cBhvr>
                                    </p:animEffect>
                                  </p:childTnLst>
                                </p:cTn>
                              </p:par>
                            </p:childTnLst>
                          </p:cTn>
                        </p:par>
                        <p:par>
                          <p:cTn id="83" fill="hold" nodeType="afterGroup">
                            <p:stCondLst>
                              <p:cond delay="500"/>
                            </p:stCondLst>
                            <p:childTnLst>
                              <p:par>
                                <p:cTn id="84" presetID="18" presetClass="entr" presetSubtype="6" fill="hold" grpId="0" nodeType="afterEffect">
                                  <p:stCondLst>
                                    <p:cond delay="0"/>
                                  </p:stCondLst>
                                  <p:childTnLst>
                                    <p:set>
                                      <p:cBhvr>
                                        <p:cTn id="85" dur="1" fill="hold">
                                          <p:stCondLst>
                                            <p:cond delay="0"/>
                                          </p:stCondLst>
                                        </p:cTn>
                                        <p:tgtEl>
                                          <p:spTgt spid="247848"/>
                                        </p:tgtEl>
                                        <p:attrNameLst>
                                          <p:attrName>style.visibility</p:attrName>
                                        </p:attrNameLst>
                                      </p:cBhvr>
                                      <p:to>
                                        <p:strVal val="visible"/>
                                      </p:to>
                                    </p:set>
                                    <p:animEffect transition="in" filter="strips(downRight)">
                                      <p:cBhvr>
                                        <p:cTn id="86" dur="500"/>
                                        <p:tgtEl>
                                          <p:spTgt spid="247848"/>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8" presetClass="entr" presetSubtype="6" fill="hold" nodeType="clickEffect">
                                  <p:stCondLst>
                                    <p:cond delay="0"/>
                                  </p:stCondLst>
                                  <p:childTnLst>
                                    <p:set>
                                      <p:cBhvr>
                                        <p:cTn id="90" dur="1" fill="hold">
                                          <p:stCondLst>
                                            <p:cond delay="0"/>
                                          </p:stCondLst>
                                        </p:cTn>
                                        <p:tgtEl>
                                          <p:spTgt spid="355331">
                                            <p:txEl>
                                              <p:pRg st="7" end="7"/>
                                            </p:txEl>
                                          </p:spTgt>
                                        </p:tgtEl>
                                        <p:attrNameLst>
                                          <p:attrName>style.visibility</p:attrName>
                                        </p:attrNameLst>
                                      </p:cBhvr>
                                      <p:to>
                                        <p:strVal val="visible"/>
                                      </p:to>
                                    </p:set>
                                    <p:animEffect transition="in" filter="strips(downRight)">
                                      <p:cBhvr>
                                        <p:cTn id="91" dur="500"/>
                                        <p:tgtEl>
                                          <p:spTgt spid="355331">
                                            <p:txEl>
                                              <p:pRg st="7" end="7"/>
                                            </p:txEl>
                                          </p:spTgt>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8" presetClass="entr" presetSubtype="6" fill="hold" grpId="0" nodeType="clickEffect">
                                  <p:stCondLst>
                                    <p:cond delay="0"/>
                                  </p:stCondLst>
                                  <p:childTnLst>
                                    <p:set>
                                      <p:cBhvr>
                                        <p:cTn id="95" dur="1" fill="hold">
                                          <p:stCondLst>
                                            <p:cond delay="0"/>
                                          </p:stCondLst>
                                        </p:cTn>
                                        <p:tgtEl>
                                          <p:spTgt spid="247853"/>
                                        </p:tgtEl>
                                        <p:attrNameLst>
                                          <p:attrName>style.visibility</p:attrName>
                                        </p:attrNameLst>
                                      </p:cBhvr>
                                      <p:to>
                                        <p:strVal val="visible"/>
                                      </p:to>
                                    </p:set>
                                    <p:animEffect transition="in" filter="strips(downRight)">
                                      <p:cBhvr>
                                        <p:cTn id="96" dur="500"/>
                                        <p:tgtEl>
                                          <p:spTgt spid="247853"/>
                                        </p:tgtEl>
                                      </p:cBhvr>
                                    </p:animEffect>
                                  </p:childTnLst>
                                </p:cTn>
                              </p:par>
                            </p:childTnLst>
                          </p:cTn>
                        </p:par>
                        <p:par>
                          <p:cTn id="97" fill="hold" nodeType="afterGroup">
                            <p:stCondLst>
                              <p:cond delay="500"/>
                            </p:stCondLst>
                            <p:childTnLst>
                              <p:par>
                                <p:cTn id="98" presetID="18" presetClass="entr" presetSubtype="6" fill="hold" nodeType="afterEffect">
                                  <p:stCondLst>
                                    <p:cond delay="0"/>
                                  </p:stCondLst>
                                  <p:childTnLst>
                                    <p:set>
                                      <p:cBhvr>
                                        <p:cTn id="99" dur="1" fill="hold">
                                          <p:stCondLst>
                                            <p:cond delay="0"/>
                                          </p:stCondLst>
                                        </p:cTn>
                                        <p:tgtEl>
                                          <p:spTgt spid="9"/>
                                        </p:tgtEl>
                                        <p:attrNameLst>
                                          <p:attrName>style.visibility</p:attrName>
                                        </p:attrNameLst>
                                      </p:cBhvr>
                                      <p:to>
                                        <p:strVal val="visible"/>
                                      </p:to>
                                    </p:set>
                                    <p:animEffect transition="in" filter="strips(downRight)">
                                      <p:cBhvr>
                                        <p:cTn id="100" dur="500"/>
                                        <p:tgtEl>
                                          <p:spTgt spid="9"/>
                                        </p:tgtEl>
                                      </p:cBhvr>
                                    </p:animEffect>
                                  </p:childTnLst>
                                </p:cTn>
                              </p:par>
                              <p:par>
                                <p:cTn id="101" presetID="18" presetClass="entr" presetSubtype="6" fill="hold" nodeType="withEffect">
                                  <p:stCondLst>
                                    <p:cond delay="0"/>
                                  </p:stCondLst>
                                  <p:childTnLst>
                                    <p:set>
                                      <p:cBhvr>
                                        <p:cTn id="102" dur="1" fill="hold">
                                          <p:stCondLst>
                                            <p:cond delay="0"/>
                                          </p:stCondLst>
                                        </p:cTn>
                                        <p:tgtEl>
                                          <p:spTgt spid="355331">
                                            <p:txEl>
                                              <p:pRg st="8" end="8"/>
                                            </p:txEl>
                                          </p:spTgt>
                                        </p:tgtEl>
                                        <p:attrNameLst>
                                          <p:attrName>style.visibility</p:attrName>
                                        </p:attrNameLst>
                                      </p:cBhvr>
                                      <p:to>
                                        <p:strVal val="visible"/>
                                      </p:to>
                                    </p:set>
                                    <p:animEffect transition="in" filter="strips(downRight)">
                                      <p:cBhvr>
                                        <p:cTn id="103" dur="500"/>
                                        <p:tgtEl>
                                          <p:spTgt spid="355331">
                                            <p:txEl>
                                              <p:pRg st="8" end="8"/>
                                            </p:txEl>
                                          </p:spTgt>
                                        </p:tgtEl>
                                      </p:cBhvr>
                                    </p:animEffect>
                                  </p:childTnLst>
                                </p:cTn>
                              </p:par>
                            </p:childTnLst>
                          </p:cTn>
                        </p:par>
                        <p:par>
                          <p:cTn id="104" fill="hold" nodeType="afterGroup">
                            <p:stCondLst>
                              <p:cond delay="1000"/>
                            </p:stCondLst>
                            <p:childTnLst>
                              <p:par>
                                <p:cTn id="105" presetID="18" presetClass="entr" presetSubtype="6" fill="hold" grpId="0" nodeType="afterEffect">
                                  <p:stCondLst>
                                    <p:cond delay="0"/>
                                  </p:stCondLst>
                                  <p:childTnLst>
                                    <p:set>
                                      <p:cBhvr>
                                        <p:cTn id="106" dur="1" fill="hold">
                                          <p:stCondLst>
                                            <p:cond delay="0"/>
                                          </p:stCondLst>
                                        </p:cTn>
                                        <p:tgtEl>
                                          <p:spTgt spid="247854"/>
                                        </p:tgtEl>
                                        <p:attrNameLst>
                                          <p:attrName>style.visibility</p:attrName>
                                        </p:attrNameLst>
                                      </p:cBhvr>
                                      <p:to>
                                        <p:strVal val="visible"/>
                                      </p:to>
                                    </p:set>
                                    <p:animEffect transition="in" filter="strips(downRight)">
                                      <p:cBhvr>
                                        <p:cTn id="107" dur="500"/>
                                        <p:tgtEl>
                                          <p:spTgt spid="247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23" grpId="0" animBg="1"/>
      <p:bldP spid="247824" grpId="0" animBg="1"/>
      <p:bldP spid="247833" grpId="0" animBg="1"/>
      <p:bldP spid="247843" grpId="0" animBg="1"/>
      <p:bldP spid="247848" grpId="0" animBg="1"/>
      <p:bldP spid="247853" grpId="0" animBg="1"/>
      <p:bldP spid="247854" grpId="0" animBg="1"/>
      <p:bldP spid="247855" grpId="0" animBg="1"/>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04E1854A-CDF0-40E3-B317-0CC53D0B32C9}" type="slidenum">
              <a:rPr lang="en-US" altLang="zh-CN"/>
              <a:pPr eaLnBrk="1" hangingPunct="1"/>
              <a:t>19</a:t>
            </a:fld>
            <a:endParaRPr lang="en-US" altLang="zh-CN"/>
          </a:p>
        </p:txBody>
      </p:sp>
      <p:sp>
        <p:nvSpPr>
          <p:cNvPr id="1028" name="Rectangle 2"/>
          <p:cNvSpPr>
            <a:spLocks noGrp="1" noChangeArrowheads="1"/>
          </p:cNvSpPr>
          <p:nvPr>
            <p:ph type="title"/>
          </p:nvPr>
        </p:nvSpPr>
        <p:spPr/>
        <p:txBody>
          <a:bodyPr/>
          <a:lstStyle/>
          <a:p>
            <a:pPr eaLnBrk="1" hangingPunct="1"/>
            <a:r>
              <a:rPr lang="en-US" altLang="zh-CN" smtClean="0"/>
              <a:t>DHCP</a:t>
            </a:r>
            <a:r>
              <a:rPr lang="zh-CN" altLang="en-US" smtClean="0"/>
              <a:t>中继</a:t>
            </a:r>
          </a:p>
        </p:txBody>
      </p:sp>
      <p:graphicFrame>
        <p:nvGraphicFramePr>
          <p:cNvPr id="1026" name="Object 4"/>
          <p:cNvGraphicFramePr>
            <a:graphicFrameLocks noChangeAspect="1"/>
          </p:cNvGraphicFramePr>
          <p:nvPr/>
        </p:nvGraphicFramePr>
        <p:xfrm>
          <a:off x="179388" y="2095500"/>
          <a:ext cx="8675687" cy="4213225"/>
        </p:xfrm>
        <a:graphic>
          <a:graphicData uri="http://schemas.openxmlformats.org/presentationml/2006/ole">
            <mc:AlternateContent xmlns:mc="http://schemas.openxmlformats.org/markup-compatibility/2006">
              <mc:Choice xmlns:v="urn:schemas-microsoft-com:vml" Requires="v">
                <p:oleObj spid="_x0000_s1206" name="Visio" r:id="rId4" imgW="4186725" imgH="2001813" progId="Visio.Drawing.11">
                  <p:embed/>
                </p:oleObj>
              </mc:Choice>
              <mc:Fallback>
                <p:oleObj name="Visio" r:id="rId4" imgW="4186725" imgH="2001813" progId="Visio.Drawing.11">
                  <p:embed/>
                  <p:pic>
                    <p:nvPicPr>
                      <p:cNvPr id="0" name="Picture 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2095500"/>
                        <a:ext cx="8675687" cy="421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File:Internet map 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8352928" cy="42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5"/>
          <p:cNvSpPr txBox="1">
            <a:spLocks noChangeArrowheads="1"/>
          </p:cNvSpPr>
          <p:nvPr/>
        </p:nvSpPr>
        <p:spPr bwMode="auto">
          <a:xfrm>
            <a:off x="467544" y="4398668"/>
            <a:ext cx="831691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2000" b="1" dirty="0">
                <a:solidFill>
                  <a:srgbClr val="000000"/>
                </a:solidFill>
              </a:rPr>
              <a:t>Internet</a:t>
            </a:r>
            <a:r>
              <a:rPr lang="zh-CN" altLang="en-US" sz="2000" b="1" dirty="0">
                <a:solidFill>
                  <a:srgbClr val="000000"/>
                </a:solidFill>
              </a:rPr>
              <a:t>是由千千万万个网络组成，</a:t>
            </a:r>
            <a:r>
              <a:rPr lang="zh-CN" altLang="en-US" sz="2000" b="1" dirty="0"/>
              <a:t>这些网络运行共同的</a:t>
            </a:r>
            <a:r>
              <a:rPr lang="en-US" altLang="zh-CN" sz="2000" b="1" dirty="0">
                <a:solidFill>
                  <a:srgbClr val="FF0000"/>
                </a:solidFill>
              </a:rPr>
              <a:t>IP</a:t>
            </a:r>
            <a:r>
              <a:rPr lang="zh-CN" altLang="en-US" sz="2000" b="1" dirty="0">
                <a:solidFill>
                  <a:srgbClr val="FF0000"/>
                </a:solidFill>
              </a:rPr>
              <a:t>协议</a:t>
            </a:r>
            <a:r>
              <a:rPr lang="zh-CN" altLang="en-US" sz="2000" b="1" dirty="0">
                <a:solidFill>
                  <a:srgbClr val="000000"/>
                </a:solidFill>
              </a:rPr>
              <a:t>，通过</a:t>
            </a:r>
            <a:r>
              <a:rPr lang="zh-CN" altLang="en-US" sz="2000" b="1" dirty="0">
                <a:solidFill>
                  <a:srgbClr val="FF0000"/>
                </a:solidFill>
              </a:rPr>
              <a:t>路由器</a:t>
            </a:r>
            <a:r>
              <a:rPr lang="zh-CN" altLang="en-US" sz="2000" b="1" dirty="0">
                <a:solidFill>
                  <a:srgbClr val="000000"/>
                </a:solidFill>
              </a:rPr>
              <a:t>互联起来。</a:t>
            </a:r>
            <a:endParaRPr lang="en-US" altLang="zh-CN" sz="2000" b="1" dirty="0">
              <a:solidFill>
                <a:srgbClr val="000000"/>
              </a:solidFill>
            </a:endParaRPr>
          </a:p>
          <a:p>
            <a:pPr eaLnBrk="1" hangingPunct="1">
              <a:spcBef>
                <a:spcPct val="50000"/>
              </a:spcBef>
            </a:pPr>
            <a:r>
              <a:rPr lang="en-US" altLang="zh-CN" sz="2000" b="1" dirty="0">
                <a:solidFill>
                  <a:srgbClr val="000000"/>
                </a:solidFill>
                <a:latin typeface="Arial" panose="020B0604020202020204" pitchFamily="34" charset="0"/>
              </a:rPr>
              <a:t>Internet</a:t>
            </a:r>
            <a:r>
              <a:rPr lang="zh-CN" altLang="en-US" sz="2000" b="1" dirty="0">
                <a:solidFill>
                  <a:srgbClr val="000000"/>
                </a:solidFill>
                <a:latin typeface="Arial" panose="020B0604020202020204" pitchFamily="34" charset="0"/>
              </a:rPr>
              <a:t>是开放的，任何接入</a:t>
            </a:r>
            <a:r>
              <a:rPr lang="en-US" altLang="zh-CN" sz="2000" b="1" dirty="0">
                <a:solidFill>
                  <a:srgbClr val="000000"/>
                </a:solidFill>
                <a:latin typeface="Arial" panose="020B0604020202020204" pitchFamily="34" charset="0"/>
              </a:rPr>
              <a:t>Internet</a:t>
            </a:r>
            <a:r>
              <a:rPr lang="zh-CN" altLang="en-US" sz="2000" b="1" dirty="0">
                <a:solidFill>
                  <a:srgbClr val="000000"/>
                </a:solidFill>
                <a:latin typeface="Arial" panose="020B0604020202020204" pitchFamily="34" charset="0"/>
              </a:rPr>
              <a:t>设备</a:t>
            </a:r>
            <a:r>
              <a:rPr lang="zh-CN" altLang="en-US" sz="2000" b="1" dirty="0">
                <a:solidFill>
                  <a:srgbClr val="FF0000"/>
                </a:solidFill>
                <a:latin typeface="Arial" panose="020B0604020202020204" pitchFamily="34" charset="0"/>
              </a:rPr>
              <a:t>都必须运行</a:t>
            </a:r>
            <a:r>
              <a:rPr lang="en-US" altLang="zh-CN" sz="2000" b="1" dirty="0">
                <a:solidFill>
                  <a:srgbClr val="FF0000"/>
                </a:solidFill>
                <a:latin typeface="Arial" panose="020B0604020202020204" pitchFamily="34" charset="0"/>
              </a:rPr>
              <a:t>IP</a:t>
            </a:r>
            <a:r>
              <a:rPr lang="zh-CN" altLang="en-US" sz="2000" b="1" dirty="0" smtClean="0">
                <a:solidFill>
                  <a:srgbClr val="FF0000"/>
                </a:solidFill>
                <a:latin typeface="Arial" panose="020B0604020202020204" pitchFamily="34" charset="0"/>
              </a:rPr>
              <a:t>协议</a:t>
            </a:r>
            <a:r>
              <a:rPr lang="zh-CN" altLang="en-US" sz="2000" b="1" dirty="0" smtClean="0">
                <a:solidFill>
                  <a:srgbClr val="0000FF"/>
                </a:solidFill>
                <a:latin typeface="Arial" panose="020B0604020202020204" pitchFamily="34" charset="0"/>
              </a:rPr>
              <a:t>，</a:t>
            </a:r>
            <a:r>
              <a:rPr lang="en-US" altLang="zh-CN" sz="2000" b="1" dirty="0">
                <a:solidFill>
                  <a:srgbClr val="000000"/>
                </a:solidFill>
                <a:latin typeface="Arial" panose="020B0604020202020204" pitchFamily="34" charset="0"/>
              </a:rPr>
              <a:t>Internet</a:t>
            </a:r>
            <a:r>
              <a:rPr lang="zh-CN" altLang="en-US" sz="2000" b="1" dirty="0">
                <a:solidFill>
                  <a:srgbClr val="000000"/>
                </a:solidFill>
                <a:latin typeface="Arial" panose="020B0604020202020204" pitchFamily="34" charset="0"/>
              </a:rPr>
              <a:t>是世界上最大的</a:t>
            </a:r>
            <a:r>
              <a:rPr lang="en-US" altLang="zh-CN" sz="2000" b="1" dirty="0">
                <a:solidFill>
                  <a:srgbClr val="000000"/>
                </a:solidFill>
                <a:latin typeface="Arial" panose="020B0604020202020204" pitchFamily="34" charset="0"/>
              </a:rPr>
              <a:t>IP</a:t>
            </a:r>
            <a:r>
              <a:rPr lang="zh-CN" altLang="en-US" sz="2000" b="1" dirty="0" smtClean="0">
                <a:solidFill>
                  <a:srgbClr val="000000"/>
                </a:solidFill>
                <a:latin typeface="Arial" panose="020B0604020202020204" pitchFamily="34" charset="0"/>
              </a:rPr>
              <a:t>网络</a:t>
            </a:r>
            <a:endParaRPr lang="en-US" altLang="zh-CN" sz="2000" b="1" dirty="0" smtClean="0">
              <a:solidFill>
                <a:srgbClr val="000000"/>
              </a:solidFill>
              <a:latin typeface="Arial" panose="020B0604020202020204" pitchFamily="34" charset="0"/>
            </a:endParaRPr>
          </a:p>
          <a:p>
            <a:pPr eaLnBrk="1" hangingPunct="1">
              <a:spcBef>
                <a:spcPct val="50000"/>
              </a:spcBef>
            </a:pPr>
            <a:r>
              <a:rPr lang="en-US" altLang="zh-CN" sz="2000" b="1" dirty="0" smtClean="0">
                <a:solidFill>
                  <a:srgbClr val="000000"/>
                </a:solidFill>
                <a:latin typeface="Arial" panose="020B0604020202020204" pitchFamily="34" charset="0"/>
              </a:rPr>
              <a:t>Internet</a:t>
            </a:r>
            <a:r>
              <a:rPr lang="zh-CN" altLang="en-US" sz="2000" b="1" dirty="0" smtClean="0">
                <a:solidFill>
                  <a:srgbClr val="000000"/>
                </a:solidFill>
                <a:latin typeface="Arial" panose="020B0604020202020204" pitchFamily="34" charset="0"/>
              </a:rPr>
              <a:t>支持各种各样的业务，所有的业务都使用</a:t>
            </a:r>
            <a:r>
              <a:rPr lang="en-US" altLang="zh-CN" sz="2000" b="1" dirty="0" smtClean="0">
                <a:solidFill>
                  <a:srgbClr val="000000"/>
                </a:solidFill>
                <a:latin typeface="Arial" panose="020B0604020202020204" pitchFamily="34" charset="0"/>
              </a:rPr>
              <a:t>IP</a:t>
            </a:r>
            <a:r>
              <a:rPr lang="zh-CN" altLang="en-US" sz="2000" b="1" dirty="0" smtClean="0">
                <a:solidFill>
                  <a:srgbClr val="000000"/>
                </a:solidFill>
                <a:latin typeface="Arial" panose="020B0604020202020204" pitchFamily="34" charset="0"/>
              </a:rPr>
              <a:t>来承载</a:t>
            </a:r>
            <a:endParaRPr lang="en-US" altLang="zh-CN" sz="2000" b="1" dirty="0">
              <a:solidFill>
                <a:srgbClr val="000000"/>
              </a:solidFill>
            </a:endParaRPr>
          </a:p>
        </p:txBody>
      </p:sp>
      <p:sp>
        <p:nvSpPr>
          <p:cNvPr id="5" name="Rectangle 4"/>
          <p:cNvSpPr>
            <a:spLocks noChangeArrowheads="1"/>
          </p:cNvSpPr>
          <p:nvPr/>
        </p:nvSpPr>
        <p:spPr bwMode="auto">
          <a:xfrm>
            <a:off x="2483768" y="6455253"/>
            <a:ext cx="4652963" cy="369888"/>
          </a:xfrm>
          <a:prstGeom prst="rect">
            <a:avLst/>
          </a:prstGeom>
          <a:noFill/>
          <a:ln w="9525" algn="ctr">
            <a:noFill/>
            <a:miter lim="800000"/>
            <a:headEnd/>
            <a:tailEnd/>
          </a:ln>
        </p:spPr>
        <p:txBody>
          <a:bodyPr wrap="none">
            <a:spAutoFit/>
          </a:bodyPr>
          <a:lstStyle/>
          <a:p>
            <a:pPr fontAlgn="auto">
              <a:spcBef>
                <a:spcPts val="0"/>
              </a:spcBef>
              <a:spcAft>
                <a:spcPts val="0"/>
              </a:spcAft>
              <a:defRPr/>
            </a:pPr>
            <a:r>
              <a:rPr lang="en-US" altLang="zh-CN" b="1" kern="0" dirty="0">
                <a:solidFill>
                  <a:sysClr val="windowText" lastClr="000000"/>
                </a:solidFill>
                <a:ea typeface="宋体" charset="-122"/>
              </a:rPr>
              <a:t>IP over Everything, Everything over IP</a:t>
            </a:r>
            <a:endParaRPr lang="zh-CN" altLang="en-US" b="1" kern="0" dirty="0">
              <a:solidFill>
                <a:srgbClr val="0000FF"/>
              </a:solidFill>
              <a:ea typeface="宋体"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en-US" altLang="zh-CN" smtClean="0"/>
              <a:t>IP</a:t>
            </a:r>
            <a:r>
              <a:rPr lang="zh-CN" altLang="en-US" smtClean="0"/>
              <a:t>地址和</a:t>
            </a:r>
            <a:r>
              <a:rPr lang="en-US" altLang="zh-CN" smtClean="0"/>
              <a:t>MAC</a:t>
            </a:r>
            <a:r>
              <a:rPr lang="zh-CN" altLang="en-US" smtClean="0"/>
              <a:t>地址</a:t>
            </a:r>
          </a:p>
        </p:txBody>
      </p:sp>
      <p:sp>
        <p:nvSpPr>
          <p:cNvPr id="248835" name="Rectangle 3"/>
          <p:cNvSpPr>
            <a:spLocks noGrp="1" noChangeArrowheads="1"/>
          </p:cNvSpPr>
          <p:nvPr>
            <p:ph type="body" idx="1"/>
          </p:nvPr>
        </p:nvSpPr>
        <p:spPr>
          <a:xfrm>
            <a:off x="0" y="4975270"/>
            <a:ext cx="9067230" cy="1766098"/>
          </a:xfrm>
        </p:spPr>
        <p:txBody>
          <a:bodyPr>
            <a:normAutofit fontScale="92500"/>
          </a:bodyPr>
          <a:lstStyle/>
          <a:p>
            <a:r>
              <a:rPr lang="zh-CN" altLang="en-US" sz="2200" dirty="0" smtClean="0">
                <a:solidFill>
                  <a:srgbClr val="FF0000"/>
                </a:solidFill>
              </a:rPr>
              <a:t>作用范围不同</a:t>
            </a:r>
            <a:r>
              <a:rPr lang="zh-CN" altLang="en-US" sz="2200" dirty="0" smtClean="0"/>
              <a:t>：</a:t>
            </a:r>
            <a:r>
              <a:rPr lang="en-US" altLang="zh-CN" sz="2200" dirty="0" smtClean="0"/>
              <a:t>IP</a:t>
            </a:r>
            <a:r>
              <a:rPr lang="zh-CN" altLang="en-US" sz="2200" dirty="0" smtClean="0"/>
              <a:t>地址在整个网络中标识不同的节点，而</a:t>
            </a:r>
            <a:r>
              <a:rPr lang="en-US" altLang="zh-CN" sz="2200" dirty="0" smtClean="0"/>
              <a:t>MAC</a:t>
            </a:r>
            <a:r>
              <a:rPr lang="zh-CN" altLang="en-US" sz="2200" dirty="0" smtClean="0"/>
              <a:t>地址在链路或者局域网内标识不同的节点</a:t>
            </a:r>
          </a:p>
          <a:p>
            <a:r>
              <a:rPr lang="zh-CN" altLang="en-US" sz="2200" dirty="0" smtClean="0">
                <a:solidFill>
                  <a:srgbClr val="FF0000"/>
                </a:solidFill>
              </a:rPr>
              <a:t>作用不同</a:t>
            </a:r>
            <a:r>
              <a:rPr lang="zh-CN" altLang="en-US" sz="2200" dirty="0" smtClean="0"/>
              <a:t>：</a:t>
            </a:r>
            <a:r>
              <a:rPr lang="en-US" altLang="zh-CN" sz="2200" dirty="0" smtClean="0"/>
              <a:t>IP</a:t>
            </a:r>
            <a:r>
              <a:rPr lang="zh-CN" altLang="en-US" sz="2200" dirty="0" smtClean="0"/>
              <a:t>地址同时具备身份标识和位置标识的作用，</a:t>
            </a:r>
            <a:r>
              <a:rPr lang="en-US" altLang="zh-CN" sz="2200" dirty="0" smtClean="0"/>
              <a:t>IP</a:t>
            </a:r>
            <a:r>
              <a:rPr lang="zh-CN" altLang="en-US" sz="2200" dirty="0" smtClean="0"/>
              <a:t>地址包含有网络号（前缀），因此节点配置的</a:t>
            </a:r>
            <a:r>
              <a:rPr lang="en-US" altLang="zh-CN" sz="2200" dirty="0" smtClean="0"/>
              <a:t>IP</a:t>
            </a:r>
            <a:r>
              <a:rPr lang="zh-CN" altLang="en-US" sz="2200" dirty="0" smtClean="0"/>
              <a:t>地址与其所在的网络相关，而</a:t>
            </a:r>
            <a:r>
              <a:rPr lang="en-US" altLang="zh-CN" sz="2200" dirty="0" smtClean="0"/>
              <a:t>MAC</a:t>
            </a:r>
            <a:r>
              <a:rPr lang="zh-CN" altLang="en-US" sz="2200" dirty="0" smtClean="0"/>
              <a:t>地址只是用于身份标识，所以</a:t>
            </a:r>
            <a:r>
              <a:rPr lang="en-US" altLang="zh-CN" sz="2200" dirty="0" smtClean="0"/>
              <a:t>MAC</a:t>
            </a:r>
            <a:r>
              <a:rPr lang="zh-CN" altLang="en-US" sz="2200" dirty="0" smtClean="0"/>
              <a:t>地址与节点位置无关，一般事先固化在网络设备中</a:t>
            </a:r>
          </a:p>
        </p:txBody>
      </p:sp>
      <p:graphicFrame>
        <p:nvGraphicFramePr>
          <p:cNvPr id="2050" name="Object 37"/>
          <p:cNvGraphicFramePr>
            <a:graphicFrameLocks noChangeAspect="1"/>
          </p:cNvGraphicFramePr>
          <p:nvPr/>
        </p:nvGraphicFramePr>
        <p:xfrm>
          <a:off x="1908175" y="1916113"/>
          <a:ext cx="6048375" cy="2881312"/>
        </p:xfrm>
        <a:graphic>
          <a:graphicData uri="http://schemas.openxmlformats.org/presentationml/2006/ole">
            <mc:AlternateContent xmlns:mc="http://schemas.openxmlformats.org/markup-compatibility/2006">
              <mc:Choice xmlns:v="urn:schemas-microsoft-com:vml" Requires="v">
                <p:oleObj spid="_x0000_s2234" name="Visio" r:id="rId3" imgW="2854809" imgH="1772265" progId="Visio.Drawing.11">
                  <p:embed/>
                </p:oleObj>
              </mc:Choice>
              <mc:Fallback>
                <p:oleObj name="Visio" r:id="rId3" imgW="2854809" imgH="1772265" progId="Visio.Drawing.11">
                  <p:embed/>
                  <p:pic>
                    <p:nvPicPr>
                      <p:cNvPr id="0" name="Picture 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1916113"/>
                        <a:ext cx="6048375" cy="288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3" name="Rectangle 6"/>
          <p:cNvSpPr>
            <a:spLocks noChangeArrowheads="1"/>
          </p:cNvSpPr>
          <p:nvPr/>
        </p:nvSpPr>
        <p:spPr bwMode="auto">
          <a:xfrm>
            <a:off x="2051050" y="1844675"/>
            <a:ext cx="3744913" cy="2879725"/>
          </a:xfrm>
          <a:prstGeom prst="rect">
            <a:avLst/>
          </a:prstGeom>
          <a:solidFill>
            <a:schemeClr val="accent1">
              <a:alpha val="10196"/>
            </a:schemeClr>
          </a:solidFill>
          <a:ln w="9525">
            <a:solidFill>
              <a:schemeClr val="tx1"/>
            </a:solidFill>
            <a:prstDash val="dash"/>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2054" name="Text Box 7"/>
          <p:cNvSpPr txBox="1">
            <a:spLocks noChangeArrowheads="1"/>
          </p:cNvSpPr>
          <p:nvPr/>
        </p:nvSpPr>
        <p:spPr bwMode="auto">
          <a:xfrm>
            <a:off x="3635375" y="4437063"/>
            <a:ext cx="10080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t>网络</a:t>
            </a:r>
            <a:r>
              <a:rPr lang="en-US" altLang="zh-CN" b="1"/>
              <a:t>1</a:t>
            </a:r>
          </a:p>
        </p:txBody>
      </p:sp>
      <p:sp>
        <p:nvSpPr>
          <p:cNvPr id="2055" name="Rectangle 8"/>
          <p:cNvSpPr>
            <a:spLocks noChangeArrowheads="1"/>
          </p:cNvSpPr>
          <p:nvPr/>
        </p:nvSpPr>
        <p:spPr bwMode="auto">
          <a:xfrm>
            <a:off x="6948488" y="1844675"/>
            <a:ext cx="1439862" cy="2879725"/>
          </a:xfrm>
          <a:prstGeom prst="rect">
            <a:avLst/>
          </a:prstGeom>
          <a:solidFill>
            <a:schemeClr val="accent2">
              <a:alpha val="7059"/>
            </a:schemeClr>
          </a:solidFill>
          <a:ln w="9525">
            <a:solidFill>
              <a:schemeClr val="tx1"/>
            </a:solidFill>
            <a:prstDash val="dash"/>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2056" name="Text Box 9"/>
          <p:cNvSpPr txBox="1">
            <a:spLocks noChangeArrowheads="1"/>
          </p:cNvSpPr>
          <p:nvPr/>
        </p:nvSpPr>
        <p:spPr bwMode="auto">
          <a:xfrm>
            <a:off x="7667625" y="4430713"/>
            <a:ext cx="10080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t>网络</a:t>
            </a:r>
            <a:r>
              <a:rPr lang="en-US" altLang="zh-CN" b="1"/>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48835">
                                            <p:txEl>
                                              <p:pRg st="0" end="0"/>
                                            </p:txEl>
                                          </p:spTgt>
                                        </p:tgtEl>
                                        <p:attrNameLst>
                                          <p:attrName>style.visibility</p:attrName>
                                        </p:attrNameLst>
                                      </p:cBhvr>
                                      <p:to>
                                        <p:strVal val="visible"/>
                                      </p:to>
                                    </p:set>
                                    <p:animEffect transition="in" filter="strips(downRight)">
                                      <p:cBhvr>
                                        <p:cTn id="7" dur="500"/>
                                        <p:tgtEl>
                                          <p:spTgt spid="2488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248835">
                                            <p:txEl>
                                              <p:pRg st="1" end="1"/>
                                            </p:txEl>
                                          </p:spTgt>
                                        </p:tgtEl>
                                        <p:attrNameLst>
                                          <p:attrName>style.visibility</p:attrName>
                                        </p:attrNameLst>
                                      </p:cBhvr>
                                      <p:to>
                                        <p:strVal val="visible"/>
                                      </p:to>
                                    </p:set>
                                    <p:animEffect transition="in" filter="strips(downRight)">
                                      <p:cBhvr>
                                        <p:cTn id="12" dur="500"/>
                                        <p:tgtEl>
                                          <p:spTgt spid="2488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灯片编号占位符 5"/>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2EB4A451-43E0-49E1-85AC-5F6CD1BB6231}" type="slidenum">
              <a:rPr lang="en-US" altLang="zh-CN" sz="1400" b="1"/>
              <a:pPr algn="r" eaLnBrk="1" hangingPunct="1"/>
              <a:t>21</a:t>
            </a:fld>
            <a:endParaRPr lang="en-US" altLang="zh-CN" sz="1400" b="1"/>
          </a:p>
        </p:txBody>
      </p:sp>
      <p:sp>
        <p:nvSpPr>
          <p:cNvPr id="48131" name="Rectangle 2"/>
          <p:cNvSpPr>
            <a:spLocks noGrp="1" noChangeArrowheads="1"/>
          </p:cNvSpPr>
          <p:nvPr>
            <p:ph type="title" idx="4294967295"/>
          </p:nvPr>
        </p:nvSpPr>
        <p:spPr>
          <a:xfrm>
            <a:off x="1116013" y="188913"/>
            <a:ext cx="8027987" cy="1462087"/>
          </a:xfrm>
        </p:spPr>
        <p:txBody>
          <a:bodyPr/>
          <a:lstStyle/>
          <a:p>
            <a:pPr eaLnBrk="1" hangingPunct="1"/>
            <a:r>
              <a:rPr lang="en-US" altLang="zh-CN" smtClean="0"/>
              <a:t>Chapter 6 Internet Protocol</a:t>
            </a:r>
          </a:p>
        </p:txBody>
      </p:sp>
      <p:sp>
        <p:nvSpPr>
          <p:cNvPr id="48132" name="Rectangle 5"/>
          <p:cNvSpPr>
            <a:spLocks noGrp="1" noChangeArrowheads="1"/>
          </p:cNvSpPr>
          <p:nvPr>
            <p:ph type="body" idx="4294967295"/>
          </p:nvPr>
        </p:nvSpPr>
        <p:spPr>
          <a:xfrm>
            <a:off x="1182688" y="2017713"/>
            <a:ext cx="7772400" cy="4535487"/>
          </a:xfrm>
        </p:spPr>
        <p:txBody>
          <a:bodyPr/>
          <a:lstStyle/>
          <a:p>
            <a:pPr eaLnBrk="1" hangingPunct="1">
              <a:lnSpc>
                <a:spcPct val="90000"/>
              </a:lnSpc>
            </a:pPr>
            <a:r>
              <a:rPr lang="en-US" altLang="zh-CN" smtClean="0"/>
              <a:t>6.1 IP</a:t>
            </a:r>
            <a:r>
              <a:rPr lang="zh-CN" altLang="en-US" smtClean="0"/>
              <a:t>地址</a:t>
            </a:r>
          </a:p>
          <a:p>
            <a:pPr eaLnBrk="1" hangingPunct="1">
              <a:lnSpc>
                <a:spcPct val="90000"/>
              </a:lnSpc>
            </a:pPr>
            <a:r>
              <a:rPr lang="en-US" altLang="zh-CN" smtClean="0">
                <a:solidFill>
                  <a:schemeClr val="hlink"/>
                </a:solidFill>
              </a:rPr>
              <a:t>6.2 </a:t>
            </a:r>
            <a:r>
              <a:rPr lang="zh-CN" altLang="en-US" smtClean="0">
                <a:solidFill>
                  <a:schemeClr val="hlink"/>
                </a:solidFill>
              </a:rPr>
              <a:t>地址解析协议</a:t>
            </a:r>
          </a:p>
          <a:p>
            <a:pPr eaLnBrk="1" hangingPunct="1">
              <a:lnSpc>
                <a:spcPct val="90000"/>
              </a:lnSpc>
            </a:pPr>
            <a:r>
              <a:rPr lang="en-US" altLang="zh-CN" smtClean="0"/>
              <a:t>6.3 IP</a:t>
            </a:r>
            <a:r>
              <a:rPr lang="zh-CN" altLang="en-US" smtClean="0"/>
              <a:t>协议</a:t>
            </a:r>
          </a:p>
          <a:p>
            <a:pPr eaLnBrk="1" hangingPunct="1">
              <a:lnSpc>
                <a:spcPct val="90000"/>
              </a:lnSpc>
            </a:pPr>
            <a:r>
              <a:rPr lang="en-US" altLang="zh-CN" smtClean="0"/>
              <a:t>6.4 IP</a:t>
            </a:r>
            <a:r>
              <a:rPr lang="zh-CN" altLang="en-US" smtClean="0"/>
              <a:t>路由和转发</a:t>
            </a:r>
          </a:p>
          <a:p>
            <a:pPr eaLnBrk="1" hangingPunct="1">
              <a:lnSpc>
                <a:spcPct val="90000"/>
              </a:lnSpc>
            </a:pPr>
            <a:r>
              <a:rPr lang="en-US" altLang="zh-CN" smtClean="0"/>
              <a:t>6.5 ICMP</a:t>
            </a:r>
            <a:r>
              <a:rPr lang="zh-CN" altLang="en-US" smtClean="0"/>
              <a:t>协议</a:t>
            </a:r>
          </a:p>
          <a:p>
            <a:pPr eaLnBrk="1" hangingPunct="1">
              <a:lnSpc>
                <a:spcPct val="90000"/>
              </a:lnSpc>
            </a:pPr>
            <a:r>
              <a:rPr lang="en-US" altLang="zh-CN" smtClean="0"/>
              <a:t>6.6 IP</a:t>
            </a:r>
            <a:r>
              <a:rPr lang="zh-CN" altLang="en-US" smtClean="0"/>
              <a:t>组播</a:t>
            </a:r>
          </a:p>
          <a:p>
            <a:pPr eaLnBrk="1" hangingPunct="1">
              <a:lnSpc>
                <a:spcPct val="90000"/>
              </a:lnSpc>
            </a:pPr>
            <a:r>
              <a:rPr lang="en-US" altLang="zh-CN" smtClean="0"/>
              <a:t>6.7 IPv4</a:t>
            </a:r>
            <a:r>
              <a:rPr lang="zh-CN" altLang="en-US" smtClean="0"/>
              <a:t>的可扩展性</a:t>
            </a:r>
          </a:p>
          <a:p>
            <a:pPr eaLnBrk="1" hangingPunct="1">
              <a:lnSpc>
                <a:spcPct val="90000"/>
              </a:lnSpc>
            </a:pPr>
            <a:r>
              <a:rPr lang="en-US" altLang="zh-CN" smtClean="0"/>
              <a:t>6.8 IPv6</a:t>
            </a:r>
            <a:r>
              <a:rPr lang="zh-CN" altLang="en-US" smtClean="0"/>
              <a:t>协议</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307E9226-A965-4547-9E11-9E0548124509}" type="slidenum">
              <a:rPr lang="en-US" altLang="zh-CN"/>
              <a:pPr eaLnBrk="1" hangingPunct="1"/>
              <a:t>22</a:t>
            </a:fld>
            <a:endParaRPr lang="en-US" altLang="zh-CN"/>
          </a:p>
        </p:txBody>
      </p:sp>
      <p:sp>
        <p:nvSpPr>
          <p:cNvPr id="49155" name="Rectangle 2"/>
          <p:cNvSpPr>
            <a:spLocks noGrp="1" noChangeArrowheads="1"/>
          </p:cNvSpPr>
          <p:nvPr>
            <p:ph type="title"/>
          </p:nvPr>
        </p:nvSpPr>
        <p:spPr/>
        <p:txBody>
          <a:bodyPr/>
          <a:lstStyle/>
          <a:p>
            <a:pPr eaLnBrk="1" hangingPunct="1"/>
            <a:r>
              <a:rPr lang="zh-CN" altLang="en-US" sz="3600" dirty="0" smtClean="0"/>
              <a:t>网络寻址与链路寻址</a:t>
            </a:r>
          </a:p>
        </p:txBody>
      </p:sp>
      <p:sp>
        <p:nvSpPr>
          <p:cNvPr id="49156" name="内容占位符 2"/>
          <p:cNvSpPr>
            <a:spLocks/>
          </p:cNvSpPr>
          <p:nvPr/>
        </p:nvSpPr>
        <p:spPr bwMode="auto">
          <a:xfrm>
            <a:off x="1000100" y="1928802"/>
            <a:ext cx="7772400" cy="164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80000"/>
              </a:lnSpc>
              <a:spcBef>
                <a:spcPct val="20000"/>
              </a:spcBef>
              <a:buClr>
                <a:schemeClr val="folHlink"/>
              </a:buClr>
              <a:buSzPct val="60000"/>
              <a:buFont typeface="Wingdings" panose="05000000000000000000" pitchFamily="2" charset="2"/>
              <a:buChar char="n"/>
            </a:pPr>
            <a:r>
              <a:rPr lang="zh-CN" altLang="en-US" sz="2000" b="1" dirty="0" smtClean="0"/>
              <a:t>网络寻址：数据跨网络传输基于</a:t>
            </a:r>
            <a:r>
              <a:rPr lang="en-US" altLang="zh-CN" sz="2000" b="1" dirty="0" smtClean="0"/>
              <a:t>IP</a:t>
            </a:r>
            <a:r>
              <a:rPr lang="zh-CN" altLang="en-US" sz="2000" b="1" dirty="0" smtClean="0"/>
              <a:t>地址</a:t>
            </a:r>
            <a:endParaRPr lang="en-US" altLang="zh-CN" sz="2000" b="1" dirty="0" smtClean="0"/>
          </a:p>
          <a:p>
            <a:pPr lvl="1" eaLnBrk="1" hangingPunct="1">
              <a:lnSpc>
                <a:spcPct val="80000"/>
              </a:lnSpc>
              <a:spcBef>
                <a:spcPct val="20000"/>
              </a:spcBef>
              <a:buClr>
                <a:schemeClr val="folHlink"/>
              </a:buClr>
              <a:buSzPct val="60000"/>
              <a:buFont typeface="Wingdings" panose="05000000000000000000" pitchFamily="2" charset="2"/>
              <a:buChar char="n"/>
            </a:pPr>
            <a:r>
              <a:rPr lang="zh-CN" altLang="en-US" sz="2000" b="1" dirty="0" smtClean="0"/>
              <a:t>路由器基于</a:t>
            </a:r>
            <a:r>
              <a:rPr lang="en-US" altLang="zh-CN" sz="2000" b="1" dirty="0" smtClean="0"/>
              <a:t>IP</a:t>
            </a:r>
            <a:r>
              <a:rPr lang="zh-CN" altLang="en-US" sz="2000" b="1" dirty="0" smtClean="0"/>
              <a:t>地址将分组从一个网络转发到另一个网络</a:t>
            </a:r>
            <a:endParaRPr lang="en-US" altLang="zh-CN" sz="2000" b="1" dirty="0" smtClean="0"/>
          </a:p>
          <a:p>
            <a:pPr eaLnBrk="1" hangingPunct="1">
              <a:lnSpc>
                <a:spcPct val="80000"/>
              </a:lnSpc>
              <a:spcBef>
                <a:spcPct val="20000"/>
              </a:spcBef>
              <a:buClr>
                <a:schemeClr val="folHlink"/>
              </a:buClr>
              <a:buSzPct val="60000"/>
              <a:buFont typeface="Wingdings" panose="05000000000000000000" pitchFamily="2" charset="2"/>
              <a:buChar char="n"/>
            </a:pPr>
            <a:r>
              <a:rPr lang="zh-CN" altLang="en-US" sz="2000" b="1" dirty="0" smtClean="0"/>
              <a:t>链路寻址：数据在网络内传输基于</a:t>
            </a:r>
            <a:r>
              <a:rPr lang="en-US" altLang="zh-CN" sz="2000" b="1" dirty="0" smtClean="0"/>
              <a:t>MAC</a:t>
            </a:r>
            <a:r>
              <a:rPr lang="zh-CN" altLang="en-US" sz="2000" b="1" dirty="0" smtClean="0"/>
              <a:t>地址</a:t>
            </a:r>
            <a:endParaRPr lang="en-US" altLang="zh-CN" sz="2000" b="1" dirty="0" smtClean="0"/>
          </a:p>
          <a:p>
            <a:pPr lvl="1" eaLnBrk="1" hangingPunct="1">
              <a:lnSpc>
                <a:spcPct val="80000"/>
              </a:lnSpc>
              <a:spcBef>
                <a:spcPct val="20000"/>
              </a:spcBef>
              <a:buClr>
                <a:schemeClr val="folHlink"/>
              </a:buClr>
              <a:buSzPct val="60000"/>
              <a:buFont typeface="Wingdings" panose="05000000000000000000" pitchFamily="2" charset="2"/>
              <a:buChar char="n"/>
            </a:pPr>
            <a:r>
              <a:rPr lang="en-US" altLang="zh-CN" sz="2000" b="1" dirty="0" smtClean="0"/>
              <a:t>L2</a:t>
            </a:r>
            <a:r>
              <a:rPr lang="zh-CN" altLang="en-US" sz="2000" b="1" dirty="0" smtClean="0"/>
              <a:t>交换机基于</a:t>
            </a:r>
            <a:r>
              <a:rPr lang="en-US" altLang="zh-CN" sz="2000" b="1" dirty="0" smtClean="0"/>
              <a:t>MAC</a:t>
            </a:r>
            <a:r>
              <a:rPr lang="zh-CN" altLang="en-US" sz="2000" b="1" dirty="0" smtClean="0"/>
              <a:t>地址将分组从一条物理链路转发到另一条物理链路（这两条物理链路属于同一个网络中）</a:t>
            </a:r>
            <a:endParaRPr lang="en-US" altLang="zh-CN" sz="2000" b="1" dirty="0" smtClean="0"/>
          </a:p>
        </p:txBody>
      </p:sp>
      <p:sp>
        <p:nvSpPr>
          <p:cNvPr id="49157" name="Rectangle 5"/>
          <p:cNvSpPr>
            <a:spLocks noChangeArrowheads="1"/>
          </p:cNvSpPr>
          <p:nvPr/>
        </p:nvSpPr>
        <p:spPr bwMode="auto">
          <a:xfrm>
            <a:off x="2079625" y="4005263"/>
            <a:ext cx="1295400" cy="431800"/>
          </a:xfrm>
          <a:prstGeom prst="rect">
            <a:avLst/>
          </a:prstGeom>
          <a:solidFill>
            <a:schemeClr val="accent1"/>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b="1"/>
              <a:t>IP</a:t>
            </a:r>
          </a:p>
        </p:txBody>
      </p:sp>
      <p:sp>
        <p:nvSpPr>
          <p:cNvPr id="49158" name="Rectangle 6"/>
          <p:cNvSpPr>
            <a:spLocks noChangeArrowheads="1"/>
          </p:cNvSpPr>
          <p:nvPr/>
        </p:nvSpPr>
        <p:spPr bwMode="auto">
          <a:xfrm>
            <a:off x="2079625" y="4797425"/>
            <a:ext cx="1295400" cy="431800"/>
          </a:xfrm>
          <a:prstGeom prst="rect">
            <a:avLst/>
          </a:prstGeom>
          <a:solidFill>
            <a:schemeClr val="accent1"/>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a:t>数据链路层</a:t>
            </a:r>
          </a:p>
        </p:txBody>
      </p:sp>
      <p:sp>
        <p:nvSpPr>
          <p:cNvPr id="49159" name="Text Box 8"/>
          <p:cNvSpPr txBox="1">
            <a:spLocks noChangeArrowheads="1"/>
          </p:cNvSpPr>
          <p:nvPr/>
        </p:nvSpPr>
        <p:spPr bwMode="auto">
          <a:xfrm>
            <a:off x="1331913" y="4005263"/>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t>IPA1</a:t>
            </a:r>
          </a:p>
        </p:txBody>
      </p:sp>
      <p:sp>
        <p:nvSpPr>
          <p:cNvPr id="49160" name="Text Box 9"/>
          <p:cNvSpPr txBox="1">
            <a:spLocks noChangeArrowheads="1"/>
          </p:cNvSpPr>
          <p:nvPr/>
        </p:nvSpPr>
        <p:spPr bwMode="auto">
          <a:xfrm>
            <a:off x="1358900" y="4797425"/>
            <a:ext cx="86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t>MA1</a:t>
            </a:r>
          </a:p>
        </p:txBody>
      </p:sp>
      <p:sp>
        <p:nvSpPr>
          <p:cNvPr id="49161" name="Rectangle 10"/>
          <p:cNvSpPr>
            <a:spLocks noChangeArrowheads="1"/>
          </p:cNvSpPr>
          <p:nvPr/>
        </p:nvSpPr>
        <p:spPr bwMode="auto">
          <a:xfrm>
            <a:off x="4383088" y="4005263"/>
            <a:ext cx="1439862" cy="431800"/>
          </a:xfrm>
          <a:prstGeom prst="rect">
            <a:avLst/>
          </a:prstGeom>
          <a:solidFill>
            <a:schemeClr val="accent1"/>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b="1"/>
              <a:t>IP</a:t>
            </a:r>
          </a:p>
        </p:txBody>
      </p:sp>
      <p:sp>
        <p:nvSpPr>
          <p:cNvPr id="49162" name="Rectangle 11"/>
          <p:cNvSpPr>
            <a:spLocks noChangeArrowheads="1"/>
          </p:cNvSpPr>
          <p:nvPr/>
        </p:nvSpPr>
        <p:spPr bwMode="auto">
          <a:xfrm>
            <a:off x="4456113" y="4797425"/>
            <a:ext cx="1439862" cy="431800"/>
          </a:xfrm>
          <a:prstGeom prst="rect">
            <a:avLst/>
          </a:prstGeom>
          <a:solidFill>
            <a:schemeClr val="accent1"/>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a:t>数据链路层</a:t>
            </a:r>
          </a:p>
        </p:txBody>
      </p:sp>
      <p:sp>
        <p:nvSpPr>
          <p:cNvPr id="49163" name="Text Box 12"/>
          <p:cNvSpPr txBox="1">
            <a:spLocks noChangeArrowheads="1"/>
          </p:cNvSpPr>
          <p:nvPr/>
        </p:nvSpPr>
        <p:spPr bwMode="auto">
          <a:xfrm>
            <a:off x="3635375" y="4005263"/>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t>IPA2</a:t>
            </a:r>
          </a:p>
        </p:txBody>
      </p:sp>
      <p:sp>
        <p:nvSpPr>
          <p:cNvPr id="49164" name="Text Box 13"/>
          <p:cNvSpPr txBox="1">
            <a:spLocks noChangeArrowheads="1"/>
          </p:cNvSpPr>
          <p:nvPr/>
        </p:nvSpPr>
        <p:spPr bwMode="auto">
          <a:xfrm>
            <a:off x="3662363" y="4797425"/>
            <a:ext cx="8651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t>MA21</a:t>
            </a:r>
          </a:p>
        </p:txBody>
      </p:sp>
      <p:sp>
        <p:nvSpPr>
          <p:cNvPr id="49165" name="Rectangle 14"/>
          <p:cNvSpPr>
            <a:spLocks noChangeArrowheads="1"/>
          </p:cNvSpPr>
          <p:nvPr/>
        </p:nvSpPr>
        <p:spPr bwMode="auto">
          <a:xfrm>
            <a:off x="7480300" y="4005263"/>
            <a:ext cx="1150938" cy="431800"/>
          </a:xfrm>
          <a:prstGeom prst="rect">
            <a:avLst/>
          </a:prstGeom>
          <a:solidFill>
            <a:schemeClr val="accent1"/>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b="1"/>
              <a:t>IP</a:t>
            </a:r>
          </a:p>
        </p:txBody>
      </p:sp>
      <p:sp>
        <p:nvSpPr>
          <p:cNvPr id="49166" name="Rectangle 15"/>
          <p:cNvSpPr>
            <a:spLocks noChangeArrowheads="1"/>
          </p:cNvSpPr>
          <p:nvPr/>
        </p:nvSpPr>
        <p:spPr bwMode="auto">
          <a:xfrm>
            <a:off x="7480300" y="4797425"/>
            <a:ext cx="1223963" cy="431800"/>
          </a:xfrm>
          <a:prstGeom prst="rect">
            <a:avLst/>
          </a:prstGeom>
          <a:solidFill>
            <a:schemeClr val="accent1"/>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a:t>数据链路层</a:t>
            </a:r>
          </a:p>
        </p:txBody>
      </p:sp>
      <p:sp>
        <p:nvSpPr>
          <p:cNvPr id="49167" name="Text Box 16"/>
          <p:cNvSpPr txBox="1">
            <a:spLocks noChangeArrowheads="1"/>
          </p:cNvSpPr>
          <p:nvPr/>
        </p:nvSpPr>
        <p:spPr bwMode="auto">
          <a:xfrm>
            <a:off x="6732588" y="4070350"/>
            <a:ext cx="1152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t>IPA3</a:t>
            </a:r>
          </a:p>
        </p:txBody>
      </p:sp>
      <p:sp>
        <p:nvSpPr>
          <p:cNvPr id="49168" name="Text Box 17"/>
          <p:cNvSpPr txBox="1">
            <a:spLocks noChangeArrowheads="1"/>
          </p:cNvSpPr>
          <p:nvPr/>
        </p:nvSpPr>
        <p:spPr bwMode="auto">
          <a:xfrm>
            <a:off x="6804025" y="4797425"/>
            <a:ext cx="1152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t>MA3</a:t>
            </a:r>
          </a:p>
        </p:txBody>
      </p:sp>
      <p:sp>
        <p:nvSpPr>
          <p:cNvPr id="49169" name="Text Box 18"/>
          <p:cNvSpPr txBox="1">
            <a:spLocks noChangeArrowheads="1"/>
          </p:cNvSpPr>
          <p:nvPr/>
        </p:nvSpPr>
        <p:spPr bwMode="auto">
          <a:xfrm>
            <a:off x="5867400" y="4797425"/>
            <a:ext cx="8651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t>MA22</a:t>
            </a:r>
          </a:p>
        </p:txBody>
      </p:sp>
      <p:sp>
        <p:nvSpPr>
          <p:cNvPr id="49170" name="Line 19"/>
          <p:cNvSpPr>
            <a:spLocks noChangeShapeType="1"/>
          </p:cNvSpPr>
          <p:nvPr/>
        </p:nvSpPr>
        <p:spPr bwMode="auto">
          <a:xfrm>
            <a:off x="2654300" y="4437063"/>
            <a:ext cx="0"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p>
        </p:txBody>
      </p:sp>
      <p:sp>
        <p:nvSpPr>
          <p:cNvPr id="49171" name="Line 20"/>
          <p:cNvSpPr>
            <a:spLocks noChangeShapeType="1"/>
          </p:cNvSpPr>
          <p:nvPr/>
        </p:nvSpPr>
        <p:spPr bwMode="auto">
          <a:xfrm>
            <a:off x="2654300" y="5229225"/>
            <a:ext cx="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49172" name="Line 21"/>
          <p:cNvSpPr>
            <a:spLocks noChangeShapeType="1"/>
          </p:cNvSpPr>
          <p:nvPr/>
        </p:nvSpPr>
        <p:spPr bwMode="auto">
          <a:xfrm>
            <a:off x="2654300" y="5589588"/>
            <a:ext cx="2016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49173" name="Line 22"/>
          <p:cNvSpPr>
            <a:spLocks noChangeShapeType="1"/>
          </p:cNvSpPr>
          <p:nvPr/>
        </p:nvSpPr>
        <p:spPr bwMode="auto">
          <a:xfrm flipV="1">
            <a:off x="4670425" y="5229225"/>
            <a:ext cx="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p>
        </p:txBody>
      </p:sp>
      <p:sp>
        <p:nvSpPr>
          <p:cNvPr id="49174" name="Line 23"/>
          <p:cNvSpPr>
            <a:spLocks noChangeShapeType="1"/>
          </p:cNvSpPr>
          <p:nvPr/>
        </p:nvSpPr>
        <p:spPr bwMode="auto">
          <a:xfrm flipV="1">
            <a:off x="4670425" y="4437063"/>
            <a:ext cx="0"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p>
        </p:txBody>
      </p:sp>
      <p:sp>
        <p:nvSpPr>
          <p:cNvPr id="49175" name="Line 24"/>
          <p:cNvSpPr>
            <a:spLocks noChangeShapeType="1"/>
          </p:cNvSpPr>
          <p:nvPr/>
        </p:nvSpPr>
        <p:spPr bwMode="auto">
          <a:xfrm>
            <a:off x="5462588" y="4437063"/>
            <a:ext cx="0"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p>
        </p:txBody>
      </p:sp>
      <p:sp>
        <p:nvSpPr>
          <p:cNvPr id="49176" name="Line 25"/>
          <p:cNvSpPr>
            <a:spLocks noChangeShapeType="1"/>
          </p:cNvSpPr>
          <p:nvPr/>
        </p:nvSpPr>
        <p:spPr bwMode="auto">
          <a:xfrm>
            <a:off x="5462588" y="5229225"/>
            <a:ext cx="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49177" name="Line 26"/>
          <p:cNvSpPr>
            <a:spLocks noChangeShapeType="1"/>
          </p:cNvSpPr>
          <p:nvPr/>
        </p:nvSpPr>
        <p:spPr bwMode="auto">
          <a:xfrm>
            <a:off x="5462588" y="5589588"/>
            <a:ext cx="26654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49178" name="Line 27"/>
          <p:cNvSpPr>
            <a:spLocks noChangeShapeType="1"/>
          </p:cNvSpPr>
          <p:nvPr/>
        </p:nvSpPr>
        <p:spPr bwMode="auto">
          <a:xfrm flipV="1">
            <a:off x="8128000" y="5229225"/>
            <a:ext cx="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p>
        </p:txBody>
      </p:sp>
      <p:sp>
        <p:nvSpPr>
          <p:cNvPr id="49179" name="Line 28"/>
          <p:cNvSpPr>
            <a:spLocks noChangeShapeType="1"/>
          </p:cNvSpPr>
          <p:nvPr/>
        </p:nvSpPr>
        <p:spPr bwMode="auto">
          <a:xfrm flipV="1">
            <a:off x="8054975" y="4437063"/>
            <a:ext cx="0"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p>
        </p:txBody>
      </p:sp>
      <p:sp>
        <p:nvSpPr>
          <p:cNvPr id="49180" name="Line 29"/>
          <p:cNvSpPr>
            <a:spLocks noChangeShapeType="1"/>
          </p:cNvSpPr>
          <p:nvPr/>
        </p:nvSpPr>
        <p:spPr bwMode="auto">
          <a:xfrm>
            <a:off x="2654300" y="3644900"/>
            <a:ext cx="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p>
        </p:txBody>
      </p:sp>
      <p:sp>
        <p:nvSpPr>
          <p:cNvPr id="49181" name="Line 30"/>
          <p:cNvSpPr>
            <a:spLocks noChangeShapeType="1"/>
          </p:cNvSpPr>
          <p:nvPr/>
        </p:nvSpPr>
        <p:spPr bwMode="auto">
          <a:xfrm>
            <a:off x="7983538" y="3716338"/>
            <a:ext cx="0"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p>
        </p:txBody>
      </p:sp>
      <p:sp>
        <p:nvSpPr>
          <p:cNvPr id="43039" name="AutoShape 7"/>
          <p:cNvSpPr>
            <a:spLocks noChangeArrowheads="1"/>
          </p:cNvSpPr>
          <p:nvPr/>
        </p:nvSpPr>
        <p:spPr bwMode="auto">
          <a:xfrm>
            <a:off x="1258888" y="5661025"/>
            <a:ext cx="7705725" cy="1123950"/>
          </a:xfrm>
          <a:prstGeom prst="horizontalScroll">
            <a:avLst>
              <a:gd name="adj" fmla="val 12500"/>
            </a:avLst>
          </a:prstGeom>
          <a:solidFill>
            <a:srgbClr val="FFFFFF"/>
          </a:solidFill>
          <a:ln w="9525">
            <a:solidFill>
              <a:schemeClr val="tx1"/>
            </a:solidFill>
            <a:round/>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400" b="1"/>
              <a:t>数据帧在不同链路上传输时，源和目的</a:t>
            </a:r>
            <a:r>
              <a:rPr lang="en-US" altLang="zh-CN" sz="2400" b="1"/>
              <a:t>MAC</a:t>
            </a:r>
            <a:r>
              <a:rPr lang="zh-CN" altLang="en-US" sz="2400" b="1"/>
              <a:t>地址变化，而源和目的</a:t>
            </a:r>
            <a:r>
              <a:rPr lang="en-US" altLang="zh-CN" sz="2400" b="1"/>
              <a:t>IP</a:t>
            </a:r>
            <a:r>
              <a:rPr lang="zh-CN" altLang="en-US" sz="2400" b="1"/>
              <a:t>地址不变</a:t>
            </a:r>
          </a:p>
        </p:txBody>
      </p:sp>
      <p:sp>
        <p:nvSpPr>
          <p:cNvPr id="49183" name="Rectangle 33"/>
          <p:cNvSpPr>
            <a:spLocks noChangeArrowheads="1"/>
          </p:cNvSpPr>
          <p:nvPr/>
        </p:nvSpPr>
        <p:spPr bwMode="auto">
          <a:xfrm>
            <a:off x="3563938" y="3644900"/>
            <a:ext cx="3095625" cy="1800225"/>
          </a:xfrm>
          <a:prstGeom prst="rect">
            <a:avLst/>
          </a:prstGeom>
          <a:solidFill>
            <a:srgbClr val="3366FF">
              <a:alpha val="23921"/>
            </a:srgbClr>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9184" name="Text Box 34"/>
          <p:cNvSpPr txBox="1">
            <a:spLocks noChangeArrowheads="1"/>
          </p:cNvSpPr>
          <p:nvPr/>
        </p:nvSpPr>
        <p:spPr bwMode="auto">
          <a:xfrm>
            <a:off x="5795963" y="3638550"/>
            <a:ext cx="936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t>路由器</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3039"/>
                                        </p:tgtEl>
                                        <p:attrNameLst>
                                          <p:attrName>style.visibility</p:attrName>
                                        </p:attrNameLst>
                                      </p:cBhvr>
                                      <p:to>
                                        <p:strVal val="visible"/>
                                      </p:to>
                                    </p:set>
                                    <p:animEffect transition="in" filter="strips(downRight)">
                                      <p:cBhvr>
                                        <p:cTn id="7" dur="500"/>
                                        <p:tgtEl>
                                          <p:spTgt spid="43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3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pic>
        <p:nvPicPr>
          <p:cNvPr id="50179" name="Picture 25" descr="通用路由器"/>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788" y="1700213"/>
            <a:ext cx="71913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31" descr="服务器终端"/>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9538" y="2852738"/>
            <a:ext cx="7461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Line 7"/>
          <p:cNvSpPr>
            <a:spLocks noChangeShapeType="1"/>
          </p:cNvSpPr>
          <p:nvPr/>
        </p:nvSpPr>
        <p:spPr bwMode="auto">
          <a:xfrm>
            <a:off x="5765800" y="3286125"/>
            <a:ext cx="9350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0182" name="Line 35"/>
          <p:cNvSpPr>
            <a:spLocks noChangeShapeType="1"/>
          </p:cNvSpPr>
          <p:nvPr/>
        </p:nvSpPr>
        <p:spPr bwMode="auto">
          <a:xfrm>
            <a:off x="6700838" y="3284538"/>
            <a:ext cx="13827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0183" name="Line 36"/>
          <p:cNvSpPr>
            <a:spLocks noChangeShapeType="1"/>
          </p:cNvSpPr>
          <p:nvPr/>
        </p:nvSpPr>
        <p:spPr bwMode="auto">
          <a:xfrm flipH="1">
            <a:off x="7142163" y="3040063"/>
            <a:ext cx="138112"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0184" name="Line 37"/>
          <p:cNvSpPr>
            <a:spLocks noChangeShapeType="1"/>
          </p:cNvSpPr>
          <p:nvPr/>
        </p:nvSpPr>
        <p:spPr bwMode="auto">
          <a:xfrm flipV="1">
            <a:off x="7689850" y="3032125"/>
            <a:ext cx="111125" cy="2524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50185" name="Group 38"/>
          <p:cNvGrpSpPr>
            <a:grpSpLocks/>
          </p:cNvGrpSpPr>
          <p:nvPr/>
        </p:nvGrpSpPr>
        <p:grpSpPr bwMode="auto">
          <a:xfrm>
            <a:off x="7075488" y="2711450"/>
            <a:ext cx="354012" cy="493713"/>
            <a:chOff x="2976" y="3264"/>
            <a:chExt cx="720" cy="577"/>
          </a:xfrm>
        </p:grpSpPr>
        <p:grpSp>
          <p:nvGrpSpPr>
            <p:cNvPr id="50241" name="Group 39"/>
            <p:cNvGrpSpPr>
              <a:grpSpLocks/>
            </p:cNvGrpSpPr>
            <p:nvPr/>
          </p:nvGrpSpPr>
          <p:grpSpPr bwMode="auto">
            <a:xfrm>
              <a:off x="2976" y="3616"/>
              <a:ext cx="720" cy="225"/>
              <a:chOff x="2304" y="2166"/>
              <a:chExt cx="288" cy="90"/>
            </a:xfrm>
          </p:grpSpPr>
          <p:sp>
            <p:nvSpPr>
              <p:cNvPr id="50257" name="Oval 40"/>
              <p:cNvSpPr>
                <a:spLocks noChangeArrowheads="1"/>
              </p:cNvSpPr>
              <p:nvPr/>
            </p:nvSpPr>
            <p:spPr bwMode="auto">
              <a:xfrm>
                <a:off x="2304" y="2170"/>
                <a:ext cx="288" cy="86"/>
              </a:xfrm>
              <a:prstGeom prst="ellipse">
                <a:avLst/>
              </a:prstGeom>
              <a:gradFill rotWithShape="0">
                <a:gsLst>
                  <a:gs pos="0">
                    <a:srgbClr val="00AFD8"/>
                  </a:gs>
                  <a:gs pos="50000">
                    <a:srgbClr val="7575AD"/>
                  </a:gs>
                  <a:gs pos="100000">
                    <a:srgbClr val="00AFD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Times New Roman" panose="02020603050405020304" pitchFamily="18" charset="0"/>
                  <a:ea typeface="华文新魏" panose="02010800040101010101" pitchFamily="2" charset="-122"/>
                </a:endParaRPr>
              </a:p>
            </p:txBody>
          </p:sp>
          <p:sp>
            <p:nvSpPr>
              <p:cNvPr id="50258" name="Oval 41"/>
              <p:cNvSpPr>
                <a:spLocks noChangeArrowheads="1"/>
              </p:cNvSpPr>
              <p:nvPr/>
            </p:nvSpPr>
            <p:spPr bwMode="auto">
              <a:xfrm>
                <a:off x="2304" y="2166"/>
                <a:ext cx="288" cy="76"/>
              </a:xfrm>
              <a:prstGeom prst="ellipse">
                <a:avLst/>
              </a:prstGeom>
              <a:gradFill rotWithShape="0">
                <a:gsLst>
                  <a:gs pos="0">
                    <a:srgbClr val="57DFFF"/>
                  </a:gs>
                  <a:gs pos="50000">
                    <a:srgbClr val="00AFD8"/>
                  </a:gs>
                  <a:gs pos="100000">
                    <a:srgbClr val="57D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Times New Roman" panose="02020603050405020304" pitchFamily="18" charset="0"/>
                  <a:ea typeface="华文新魏" panose="02010800040101010101" pitchFamily="2" charset="-122"/>
                </a:endParaRPr>
              </a:p>
            </p:txBody>
          </p:sp>
        </p:grpSp>
        <p:grpSp>
          <p:nvGrpSpPr>
            <p:cNvPr id="50242" name="Group 42"/>
            <p:cNvGrpSpPr>
              <a:grpSpLocks/>
            </p:cNvGrpSpPr>
            <p:nvPr/>
          </p:nvGrpSpPr>
          <p:grpSpPr bwMode="auto">
            <a:xfrm>
              <a:off x="2976" y="3552"/>
              <a:ext cx="720" cy="225"/>
              <a:chOff x="2304" y="2166"/>
              <a:chExt cx="288" cy="90"/>
            </a:xfrm>
          </p:grpSpPr>
          <p:sp>
            <p:nvSpPr>
              <p:cNvPr id="50255" name="Oval 43"/>
              <p:cNvSpPr>
                <a:spLocks noChangeArrowheads="1"/>
              </p:cNvSpPr>
              <p:nvPr/>
            </p:nvSpPr>
            <p:spPr bwMode="auto">
              <a:xfrm>
                <a:off x="2304" y="2170"/>
                <a:ext cx="288" cy="86"/>
              </a:xfrm>
              <a:prstGeom prst="ellipse">
                <a:avLst/>
              </a:prstGeom>
              <a:gradFill rotWithShape="0">
                <a:gsLst>
                  <a:gs pos="0">
                    <a:srgbClr val="00AFD8"/>
                  </a:gs>
                  <a:gs pos="50000">
                    <a:srgbClr val="7575AD"/>
                  </a:gs>
                  <a:gs pos="100000">
                    <a:srgbClr val="00AFD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Times New Roman" panose="02020603050405020304" pitchFamily="18" charset="0"/>
                  <a:ea typeface="华文新魏" panose="02010800040101010101" pitchFamily="2" charset="-122"/>
                </a:endParaRPr>
              </a:p>
            </p:txBody>
          </p:sp>
          <p:sp>
            <p:nvSpPr>
              <p:cNvPr id="50256" name="Oval 44"/>
              <p:cNvSpPr>
                <a:spLocks noChangeArrowheads="1"/>
              </p:cNvSpPr>
              <p:nvPr/>
            </p:nvSpPr>
            <p:spPr bwMode="auto">
              <a:xfrm>
                <a:off x="2304" y="2166"/>
                <a:ext cx="288" cy="76"/>
              </a:xfrm>
              <a:prstGeom prst="ellipse">
                <a:avLst/>
              </a:prstGeom>
              <a:gradFill rotWithShape="0">
                <a:gsLst>
                  <a:gs pos="0">
                    <a:srgbClr val="57DFFF"/>
                  </a:gs>
                  <a:gs pos="50000">
                    <a:srgbClr val="00AFD8"/>
                  </a:gs>
                  <a:gs pos="100000">
                    <a:srgbClr val="57D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Times New Roman" panose="02020603050405020304" pitchFamily="18" charset="0"/>
                  <a:ea typeface="华文新魏" panose="02010800040101010101" pitchFamily="2" charset="-122"/>
                </a:endParaRPr>
              </a:p>
            </p:txBody>
          </p:sp>
        </p:grpSp>
        <p:grpSp>
          <p:nvGrpSpPr>
            <p:cNvPr id="50243" name="Group 45"/>
            <p:cNvGrpSpPr>
              <a:grpSpLocks/>
            </p:cNvGrpSpPr>
            <p:nvPr/>
          </p:nvGrpSpPr>
          <p:grpSpPr bwMode="auto">
            <a:xfrm>
              <a:off x="2976" y="3489"/>
              <a:ext cx="720" cy="225"/>
              <a:chOff x="2304" y="2166"/>
              <a:chExt cx="288" cy="90"/>
            </a:xfrm>
          </p:grpSpPr>
          <p:sp>
            <p:nvSpPr>
              <p:cNvPr id="50253" name="Oval 46"/>
              <p:cNvSpPr>
                <a:spLocks noChangeArrowheads="1"/>
              </p:cNvSpPr>
              <p:nvPr/>
            </p:nvSpPr>
            <p:spPr bwMode="auto">
              <a:xfrm>
                <a:off x="2304" y="2170"/>
                <a:ext cx="288" cy="86"/>
              </a:xfrm>
              <a:prstGeom prst="ellipse">
                <a:avLst/>
              </a:prstGeom>
              <a:gradFill rotWithShape="0">
                <a:gsLst>
                  <a:gs pos="0">
                    <a:srgbClr val="00AFD8"/>
                  </a:gs>
                  <a:gs pos="50000">
                    <a:srgbClr val="7575AD"/>
                  </a:gs>
                  <a:gs pos="100000">
                    <a:srgbClr val="00AFD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Times New Roman" panose="02020603050405020304" pitchFamily="18" charset="0"/>
                  <a:ea typeface="华文新魏" panose="02010800040101010101" pitchFamily="2" charset="-122"/>
                </a:endParaRPr>
              </a:p>
            </p:txBody>
          </p:sp>
          <p:sp>
            <p:nvSpPr>
              <p:cNvPr id="50254" name="Oval 47"/>
              <p:cNvSpPr>
                <a:spLocks noChangeArrowheads="1"/>
              </p:cNvSpPr>
              <p:nvPr/>
            </p:nvSpPr>
            <p:spPr bwMode="auto">
              <a:xfrm>
                <a:off x="2304" y="2166"/>
                <a:ext cx="288" cy="76"/>
              </a:xfrm>
              <a:prstGeom prst="ellipse">
                <a:avLst/>
              </a:prstGeom>
              <a:gradFill rotWithShape="0">
                <a:gsLst>
                  <a:gs pos="0">
                    <a:srgbClr val="57DFFF"/>
                  </a:gs>
                  <a:gs pos="50000">
                    <a:srgbClr val="00AFD8"/>
                  </a:gs>
                  <a:gs pos="100000">
                    <a:srgbClr val="57D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Times New Roman" panose="02020603050405020304" pitchFamily="18" charset="0"/>
                  <a:ea typeface="华文新魏" panose="02010800040101010101" pitchFamily="2" charset="-122"/>
                </a:endParaRPr>
              </a:p>
            </p:txBody>
          </p:sp>
        </p:grpSp>
        <p:grpSp>
          <p:nvGrpSpPr>
            <p:cNvPr id="50244" name="Group 48"/>
            <p:cNvGrpSpPr>
              <a:grpSpLocks/>
            </p:cNvGrpSpPr>
            <p:nvPr/>
          </p:nvGrpSpPr>
          <p:grpSpPr bwMode="auto">
            <a:xfrm>
              <a:off x="2976" y="3419"/>
              <a:ext cx="720" cy="225"/>
              <a:chOff x="2304" y="2166"/>
              <a:chExt cx="288" cy="90"/>
            </a:xfrm>
          </p:grpSpPr>
          <p:sp>
            <p:nvSpPr>
              <p:cNvPr id="50251" name="Oval 49"/>
              <p:cNvSpPr>
                <a:spLocks noChangeArrowheads="1"/>
              </p:cNvSpPr>
              <p:nvPr/>
            </p:nvSpPr>
            <p:spPr bwMode="auto">
              <a:xfrm>
                <a:off x="2304" y="2170"/>
                <a:ext cx="288" cy="86"/>
              </a:xfrm>
              <a:prstGeom prst="ellipse">
                <a:avLst/>
              </a:prstGeom>
              <a:gradFill rotWithShape="0">
                <a:gsLst>
                  <a:gs pos="0">
                    <a:srgbClr val="00AFD8"/>
                  </a:gs>
                  <a:gs pos="50000">
                    <a:srgbClr val="7575AD"/>
                  </a:gs>
                  <a:gs pos="100000">
                    <a:srgbClr val="00AFD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Times New Roman" panose="02020603050405020304" pitchFamily="18" charset="0"/>
                  <a:ea typeface="华文新魏" panose="02010800040101010101" pitchFamily="2" charset="-122"/>
                </a:endParaRPr>
              </a:p>
            </p:txBody>
          </p:sp>
          <p:sp>
            <p:nvSpPr>
              <p:cNvPr id="50252" name="Oval 50"/>
              <p:cNvSpPr>
                <a:spLocks noChangeArrowheads="1"/>
              </p:cNvSpPr>
              <p:nvPr/>
            </p:nvSpPr>
            <p:spPr bwMode="auto">
              <a:xfrm>
                <a:off x="2304" y="2166"/>
                <a:ext cx="288" cy="76"/>
              </a:xfrm>
              <a:prstGeom prst="ellipse">
                <a:avLst/>
              </a:prstGeom>
              <a:gradFill rotWithShape="0">
                <a:gsLst>
                  <a:gs pos="0">
                    <a:srgbClr val="57DFFF"/>
                  </a:gs>
                  <a:gs pos="50000">
                    <a:srgbClr val="00AFD8"/>
                  </a:gs>
                  <a:gs pos="100000">
                    <a:srgbClr val="57D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Times New Roman" panose="02020603050405020304" pitchFamily="18" charset="0"/>
                  <a:ea typeface="华文新魏" panose="02010800040101010101" pitchFamily="2" charset="-122"/>
                </a:endParaRPr>
              </a:p>
            </p:txBody>
          </p:sp>
        </p:grpSp>
        <p:grpSp>
          <p:nvGrpSpPr>
            <p:cNvPr id="50245" name="Group 51"/>
            <p:cNvGrpSpPr>
              <a:grpSpLocks/>
            </p:cNvGrpSpPr>
            <p:nvPr/>
          </p:nvGrpSpPr>
          <p:grpSpPr bwMode="auto">
            <a:xfrm>
              <a:off x="2976" y="3349"/>
              <a:ext cx="720" cy="225"/>
              <a:chOff x="2304" y="2166"/>
              <a:chExt cx="288" cy="90"/>
            </a:xfrm>
          </p:grpSpPr>
          <p:sp>
            <p:nvSpPr>
              <p:cNvPr id="50249" name="Oval 52"/>
              <p:cNvSpPr>
                <a:spLocks noChangeArrowheads="1"/>
              </p:cNvSpPr>
              <p:nvPr/>
            </p:nvSpPr>
            <p:spPr bwMode="auto">
              <a:xfrm>
                <a:off x="2304" y="2170"/>
                <a:ext cx="288" cy="86"/>
              </a:xfrm>
              <a:prstGeom prst="ellipse">
                <a:avLst/>
              </a:prstGeom>
              <a:gradFill rotWithShape="0">
                <a:gsLst>
                  <a:gs pos="0">
                    <a:srgbClr val="00AFD8"/>
                  </a:gs>
                  <a:gs pos="50000">
                    <a:srgbClr val="7575AD"/>
                  </a:gs>
                  <a:gs pos="100000">
                    <a:srgbClr val="00AFD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Times New Roman" panose="02020603050405020304" pitchFamily="18" charset="0"/>
                  <a:ea typeface="华文新魏" panose="02010800040101010101" pitchFamily="2" charset="-122"/>
                </a:endParaRPr>
              </a:p>
            </p:txBody>
          </p:sp>
          <p:sp>
            <p:nvSpPr>
              <p:cNvPr id="50250" name="Oval 53"/>
              <p:cNvSpPr>
                <a:spLocks noChangeArrowheads="1"/>
              </p:cNvSpPr>
              <p:nvPr/>
            </p:nvSpPr>
            <p:spPr bwMode="auto">
              <a:xfrm>
                <a:off x="2304" y="2166"/>
                <a:ext cx="288" cy="76"/>
              </a:xfrm>
              <a:prstGeom prst="ellipse">
                <a:avLst/>
              </a:prstGeom>
              <a:gradFill rotWithShape="0">
                <a:gsLst>
                  <a:gs pos="0">
                    <a:srgbClr val="57DFFF"/>
                  </a:gs>
                  <a:gs pos="50000">
                    <a:srgbClr val="00AFD8"/>
                  </a:gs>
                  <a:gs pos="100000">
                    <a:srgbClr val="57D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Times New Roman" panose="02020603050405020304" pitchFamily="18" charset="0"/>
                  <a:ea typeface="华文新魏" panose="02010800040101010101" pitchFamily="2" charset="-122"/>
                </a:endParaRPr>
              </a:p>
            </p:txBody>
          </p:sp>
        </p:grpSp>
        <p:grpSp>
          <p:nvGrpSpPr>
            <p:cNvPr id="50246" name="Group 54"/>
            <p:cNvGrpSpPr>
              <a:grpSpLocks/>
            </p:cNvGrpSpPr>
            <p:nvPr/>
          </p:nvGrpSpPr>
          <p:grpSpPr bwMode="auto">
            <a:xfrm>
              <a:off x="2976" y="3264"/>
              <a:ext cx="720" cy="225"/>
              <a:chOff x="2304" y="2112"/>
              <a:chExt cx="288" cy="90"/>
            </a:xfrm>
          </p:grpSpPr>
          <p:sp>
            <p:nvSpPr>
              <p:cNvPr id="50247" name="Oval 55"/>
              <p:cNvSpPr>
                <a:spLocks noChangeArrowheads="1"/>
              </p:cNvSpPr>
              <p:nvPr/>
            </p:nvSpPr>
            <p:spPr bwMode="auto">
              <a:xfrm>
                <a:off x="2304" y="2116"/>
                <a:ext cx="288" cy="86"/>
              </a:xfrm>
              <a:prstGeom prst="ellipse">
                <a:avLst/>
              </a:prstGeom>
              <a:gradFill rotWithShape="0">
                <a:gsLst>
                  <a:gs pos="0">
                    <a:srgbClr val="57DFFF"/>
                  </a:gs>
                  <a:gs pos="50000">
                    <a:srgbClr val="008EB0"/>
                  </a:gs>
                  <a:gs pos="100000">
                    <a:srgbClr val="57D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Times New Roman" panose="02020603050405020304" pitchFamily="18" charset="0"/>
                  <a:ea typeface="华文新魏" panose="02010800040101010101" pitchFamily="2" charset="-122"/>
                </a:endParaRPr>
              </a:p>
            </p:txBody>
          </p:sp>
          <p:sp>
            <p:nvSpPr>
              <p:cNvPr id="50248" name="Oval 56"/>
              <p:cNvSpPr>
                <a:spLocks noChangeArrowheads="1"/>
              </p:cNvSpPr>
              <p:nvPr/>
            </p:nvSpPr>
            <p:spPr bwMode="auto">
              <a:xfrm>
                <a:off x="2304" y="2112"/>
                <a:ext cx="288" cy="76"/>
              </a:xfrm>
              <a:prstGeom prst="ellipse">
                <a:avLst/>
              </a:prstGeom>
              <a:gradFill rotWithShape="0">
                <a:gsLst>
                  <a:gs pos="0">
                    <a:srgbClr val="CCFFFF"/>
                  </a:gs>
                  <a:gs pos="50000">
                    <a:srgbClr val="57DFFF"/>
                  </a:gs>
                  <a:gs pos="100000">
                    <a:srgbClr val="CC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Times New Roman" panose="02020603050405020304" pitchFamily="18" charset="0"/>
                  <a:ea typeface="华文新魏" panose="02010800040101010101" pitchFamily="2" charset="-122"/>
                </a:endParaRPr>
              </a:p>
            </p:txBody>
          </p:sp>
        </p:grpSp>
      </p:grpSp>
      <p:grpSp>
        <p:nvGrpSpPr>
          <p:cNvPr id="50186" name="Group 57"/>
          <p:cNvGrpSpPr>
            <a:grpSpLocks/>
          </p:cNvGrpSpPr>
          <p:nvPr/>
        </p:nvGrpSpPr>
        <p:grpSpPr bwMode="auto">
          <a:xfrm>
            <a:off x="7997825" y="2492375"/>
            <a:ext cx="822325" cy="917575"/>
            <a:chOff x="3960" y="12396"/>
            <a:chExt cx="614" cy="690"/>
          </a:xfrm>
        </p:grpSpPr>
        <p:pic>
          <p:nvPicPr>
            <p:cNvPr id="50239" name="Picture 58" descr="serve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66" y="12396"/>
              <a:ext cx="408" cy="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40" name="Picture 59" descr="PC Blu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0" y="12710"/>
              <a:ext cx="368"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7" name="Group 60"/>
          <p:cNvGrpSpPr>
            <a:grpSpLocks/>
          </p:cNvGrpSpPr>
          <p:nvPr/>
        </p:nvGrpSpPr>
        <p:grpSpPr bwMode="auto">
          <a:xfrm>
            <a:off x="7583488" y="2711450"/>
            <a:ext cx="376237" cy="458788"/>
            <a:chOff x="432" y="3360"/>
            <a:chExt cx="432" cy="468"/>
          </a:xfrm>
        </p:grpSpPr>
        <p:grpSp>
          <p:nvGrpSpPr>
            <p:cNvPr id="50221" name="Group 61"/>
            <p:cNvGrpSpPr>
              <a:grpSpLocks/>
            </p:cNvGrpSpPr>
            <p:nvPr/>
          </p:nvGrpSpPr>
          <p:grpSpPr bwMode="auto">
            <a:xfrm>
              <a:off x="432" y="3600"/>
              <a:ext cx="432" cy="228"/>
              <a:chOff x="432" y="288"/>
              <a:chExt cx="1488" cy="372"/>
            </a:xfrm>
          </p:grpSpPr>
          <p:sp>
            <p:nvSpPr>
              <p:cNvPr id="50237" name="Oval 62"/>
              <p:cNvSpPr>
                <a:spLocks noChangeArrowheads="1"/>
              </p:cNvSpPr>
              <p:nvPr/>
            </p:nvSpPr>
            <p:spPr bwMode="auto">
              <a:xfrm>
                <a:off x="432" y="324"/>
                <a:ext cx="1488" cy="336"/>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Times New Roman" panose="02020603050405020304" pitchFamily="18" charset="0"/>
                  <a:ea typeface="华文新魏" panose="02010800040101010101" pitchFamily="2" charset="-122"/>
                </a:endParaRPr>
              </a:p>
            </p:txBody>
          </p:sp>
          <p:sp>
            <p:nvSpPr>
              <p:cNvPr id="274495" name="Oval 63"/>
              <p:cNvSpPr>
                <a:spLocks noChangeArrowheads="1"/>
              </p:cNvSpPr>
              <p:nvPr/>
            </p:nvSpPr>
            <p:spPr bwMode="auto">
              <a:xfrm>
                <a:off x="432" y="287"/>
                <a:ext cx="1488" cy="336"/>
              </a:xfrm>
              <a:prstGeom prst="ellipse">
                <a:avLst/>
              </a:prstGeom>
              <a:gradFill rotWithShape="0">
                <a:gsLst>
                  <a:gs pos="0">
                    <a:schemeClr val="folHlink"/>
                  </a:gs>
                  <a:gs pos="100000">
                    <a:schemeClr val="folHlink">
                      <a:gamma/>
                      <a:shade val="66275"/>
                      <a:invGamma/>
                    </a:schemeClr>
                  </a:gs>
                </a:gsLst>
                <a:lin ang="2700000" scaled="1"/>
              </a:gradFill>
              <a:ln w="9525">
                <a:noFill/>
                <a:round/>
                <a:headEnd/>
                <a:tailEnd/>
              </a:ln>
              <a:effectLst/>
            </p:spPr>
            <p:txBody>
              <a:bodyPr wrap="none" anchor="ctr"/>
              <a:lstStyle/>
              <a:p>
                <a:pPr algn="just">
                  <a:defRPr/>
                </a:pPr>
                <a:endParaRPr lang="zh-CN" altLang="en-US" sz="3200" b="1">
                  <a:solidFill>
                    <a:schemeClr val="folHlink"/>
                  </a:solidFill>
                  <a:latin typeface="Times New Roman" pitchFamily="18" charset="0"/>
                  <a:ea typeface="华文新魏" pitchFamily="2" charset="-122"/>
                </a:endParaRPr>
              </a:p>
            </p:txBody>
          </p:sp>
        </p:grpSp>
        <p:grpSp>
          <p:nvGrpSpPr>
            <p:cNvPr id="50222" name="Group 64"/>
            <p:cNvGrpSpPr>
              <a:grpSpLocks/>
            </p:cNvGrpSpPr>
            <p:nvPr/>
          </p:nvGrpSpPr>
          <p:grpSpPr bwMode="auto">
            <a:xfrm>
              <a:off x="432" y="3552"/>
              <a:ext cx="432" cy="228"/>
              <a:chOff x="432" y="288"/>
              <a:chExt cx="1488" cy="372"/>
            </a:xfrm>
          </p:grpSpPr>
          <p:sp>
            <p:nvSpPr>
              <p:cNvPr id="50235" name="Oval 65"/>
              <p:cNvSpPr>
                <a:spLocks noChangeArrowheads="1"/>
              </p:cNvSpPr>
              <p:nvPr/>
            </p:nvSpPr>
            <p:spPr bwMode="auto">
              <a:xfrm>
                <a:off x="432" y="324"/>
                <a:ext cx="1488" cy="336"/>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Times New Roman" panose="02020603050405020304" pitchFamily="18" charset="0"/>
                  <a:ea typeface="华文新魏" panose="02010800040101010101" pitchFamily="2" charset="-122"/>
                </a:endParaRPr>
              </a:p>
            </p:txBody>
          </p:sp>
          <p:sp>
            <p:nvSpPr>
              <p:cNvPr id="274498" name="Oval 66"/>
              <p:cNvSpPr>
                <a:spLocks noChangeArrowheads="1"/>
              </p:cNvSpPr>
              <p:nvPr/>
            </p:nvSpPr>
            <p:spPr bwMode="auto">
              <a:xfrm>
                <a:off x="432" y="289"/>
                <a:ext cx="1488" cy="333"/>
              </a:xfrm>
              <a:prstGeom prst="ellipse">
                <a:avLst/>
              </a:prstGeom>
              <a:gradFill rotWithShape="0">
                <a:gsLst>
                  <a:gs pos="0">
                    <a:schemeClr val="folHlink"/>
                  </a:gs>
                  <a:gs pos="100000">
                    <a:schemeClr val="folHlink">
                      <a:gamma/>
                      <a:shade val="66275"/>
                      <a:invGamma/>
                    </a:schemeClr>
                  </a:gs>
                </a:gsLst>
                <a:lin ang="2700000" scaled="1"/>
              </a:gradFill>
              <a:ln w="9525">
                <a:noFill/>
                <a:round/>
                <a:headEnd/>
                <a:tailEnd/>
              </a:ln>
              <a:effectLst/>
            </p:spPr>
            <p:txBody>
              <a:bodyPr wrap="none" anchor="ctr"/>
              <a:lstStyle/>
              <a:p>
                <a:pPr algn="just">
                  <a:defRPr/>
                </a:pPr>
                <a:endParaRPr lang="zh-CN" altLang="en-US" sz="3200" b="1">
                  <a:solidFill>
                    <a:schemeClr val="folHlink"/>
                  </a:solidFill>
                  <a:latin typeface="Times New Roman" pitchFamily="18" charset="0"/>
                  <a:ea typeface="华文新魏" pitchFamily="2" charset="-122"/>
                </a:endParaRPr>
              </a:p>
            </p:txBody>
          </p:sp>
        </p:grpSp>
        <p:grpSp>
          <p:nvGrpSpPr>
            <p:cNvPr id="50223" name="Group 67"/>
            <p:cNvGrpSpPr>
              <a:grpSpLocks/>
            </p:cNvGrpSpPr>
            <p:nvPr/>
          </p:nvGrpSpPr>
          <p:grpSpPr bwMode="auto">
            <a:xfrm>
              <a:off x="432" y="3504"/>
              <a:ext cx="432" cy="228"/>
              <a:chOff x="432" y="288"/>
              <a:chExt cx="1488" cy="372"/>
            </a:xfrm>
          </p:grpSpPr>
          <p:sp>
            <p:nvSpPr>
              <p:cNvPr id="50233" name="Oval 68"/>
              <p:cNvSpPr>
                <a:spLocks noChangeArrowheads="1"/>
              </p:cNvSpPr>
              <p:nvPr/>
            </p:nvSpPr>
            <p:spPr bwMode="auto">
              <a:xfrm>
                <a:off x="432" y="324"/>
                <a:ext cx="1488" cy="336"/>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Times New Roman" panose="02020603050405020304" pitchFamily="18" charset="0"/>
                  <a:ea typeface="华文新魏" panose="02010800040101010101" pitchFamily="2" charset="-122"/>
                </a:endParaRPr>
              </a:p>
            </p:txBody>
          </p:sp>
          <p:sp>
            <p:nvSpPr>
              <p:cNvPr id="274501" name="Oval 69"/>
              <p:cNvSpPr>
                <a:spLocks noChangeArrowheads="1"/>
              </p:cNvSpPr>
              <p:nvPr/>
            </p:nvSpPr>
            <p:spPr bwMode="auto">
              <a:xfrm>
                <a:off x="432" y="288"/>
                <a:ext cx="1488" cy="336"/>
              </a:xfrm>
              <a:prstGeom prst="ellipse">
                <a:avLst/>
              </a:prstGeom>
              <a:gradFill rotWithShape="0">
                <a:gsLst>
                  <a:gs pos="0">
                    <a:schemeClr val="folHlink"/>
                  </a:gs>
                  <a:gs pos="100000">
                    <a:schemeClr val="folHlink">
                      <a:gamma/>
                      <a:shade val="66275"/>
                      <a:invGamma/>
                    </a:schemeClr>
                  </a:gs>
                </a:gsLst>
                <a:lin ang="2700000" scaled="1"/>
              </a:gradFill>
              <a:ln w="9525">
                <a:noFill/>
                <a:round/>
                <a:headEnd/>
                <a:tailEnd/>
              </a:ln>
              <a:effectLst/>
            </p:spPr>
            <p:txBody>
              <a:bodyPr wrap="none" anchor="ctr"/>
              <a:lstStyle/>
              <a:p>
                <a:pPr algn="just">
                  <a:defRPr/>
                </a:pPr>
                <a:endParaRPr lang="zh-CN" altLang="en-US" sz="3200" b="1">
                  <a:solidFill>
                    <a:schemeClr val="folHlink"/>
                  </a:solidFill>
                  <a:latin typeface="Times New Roman" pitchFamily="18" charset="0"/>
                  <a:ea typeface="华文新魏" pitchFamily="2" charset="-122"/>
                </a:endParaRPr>
              </a:p>
            </p:txBody>
          </p:sp>
        </p:grpSp>
        <p:grpSp>
          <p:nvGrpSpPr>
            <p:cNvPr id="50224" name="Group 70"/>
            <p:cNvGrpSpPr>
              <a:grpSpLocks/>
            </p:cNvGrpSpPr>
            <p:nvPr/>
          </p:nvGrpSpPr>
          <p:grpSpPr bwMode="auto">
            <a:xfrm>
              <a:off x="432" y="3456"/>
              <a:ext cx="432" cy="228"/>
              <a:chOff x="432" y="288"/>
              <a:chExt cx="1488" cy="372"/>
            </a:xfrm>
          </p:grpSpPr>
          <p:sp>
            <p:nvSpPr>
              <p:cNvPr id="50231" name="Oval 71"/>
              <p:cNvSpPr>
                <a:spLocks noChangeArrowheads="1"/>
              </p:cNvSpPr>
              <p:nvPr/>
            </p:nvSpPr>
            <p:spPr bwMode="auto">
              <a:xfrm>
                <a:off x="432" y="324"/>
                <a:ext cx="1488" cy="336"/>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Times New Roman" panose="02020603050405020304" pitchFamily="18" charset="0"/>
                  <a:ea typeface="华文新魏" panose="02010800040101010101" pitchFamily="2" charset="-122"/>
                </a:endParaRPr>
              </a:p>
            </p:txBody>
          </p:sp>
          <p:sp>
            <p:nvSpPr>
              <p:cNvPr id="274504" name="Oval 72"/>
              <p:cNvSpPr>
                <a:spLocks noChangeArrowheads="1"/>
              </p:cNvSpPr>
              <p:nvPr/>
            </p:nvSpPr>
            <p:spPr bwMode="auto">
              <a:xfrm>
                <a:off x="432" y="287"/>
                <a:ext cx="1488" cy="336"/>
              </a:xfrm>
              <a:prstGeom prst="ellipse">
                <a:avLst/>
              </a:prstGeom>
              <a:gradFill rotWithShape="0">
                <a:gsLst>
                  <a:gs pos="0">
                    <a:schemeClr val="folHlink"/>
                  </a:gs>
                  <a:gs pos="100000">
                    <a:schemeClr val="folHlink">
                      <a:gamma/>
                      <a:shade val="66275"/>
                      <a:invGamma/>
                    </a:schemeClr>
                  </a:gs>
                </a:gsLst>
                <a:lin ang="2700000" scaled="1"/>
              </a:gradFill>
              <a:ln w="9525">
                <a:noFill/>
                <a:round/>
                <a:headEnd/>
                <a:tailEnd/>
              </a:ln>
              <a:effectLst/>
            </p:spPr>
            <p:txBody>
              <a:bodyPr wrap="none" anchor="ctr"/>
              <a:lstStyle/>
              <a:p>
                <a:pPr algn="just">
                  <a:defRPr/>
                </a:pPr>
                <a:endParaRPr lang="zh-CN" altLang="en-US" sz="3200" b="1">
                  <a:solidFill>
                    <a:schemeClr val="folHlink"/>
                  </a:solidFill>
                  <a:latin typeface="Times New Roman" pitchFamily="18" charset="0"/>
                  <a:ea typeface="华文新魏" pitchFamily="2" charset="-122"/>
                </a:endParaRPr>
              </a:p>
            </p:txBody>
          </p:sp>
        </p:grpSp>
        <p:grpSp>
          <p:nvGrpSpPr>
            <p:cNvPr id="50225" name="Group 73"/>
            <p:cNvGrpSpPr>
              <a:grpSpLocks/>
            </p:cNvGrpSpPr>
            <p:nvPr/>
          </p:nvGrpSpPr>
          <p:grpSpPr bwMode="auto">
            <a:xfrm>
              <a:off x="432" y="3408"/>
              <a:ext cx="432" cy="228"/>
              <a:chOff x="432" y="288"/>
              <a:chExt cx="1488" cy="372"/>
            </a:xfrm>
          </p:grpSpPr>
          <p:sp>
            <p:nvSpPr>
              <p:cNvPr id="50229" name="Oval 74"/>
              <p:cNvSpPr>
                <a:spLocks noChangeArrowheads="1"/>
              </p:cNvSpPr>
              <p:nvPr/>
            </p:nvSpPr>
            <p:spPr bwMode="auto">
              <a:xfrm>
                <a:off x="432" y="324"/>
                <a:ext cx="1488" cy="336"/>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Times New Roman" panose="02020603050405020304" pitchFamily="18" charset="0"/>
                  <a:ea typeface="华文新魏" panose="02010800040101010101" pitchFamily="2" charset="-122"/>
                </a:endParaRPr>
              </a:p>
            </p:txBody>
          </p:sp>
          <p:sp>
            <p:nvSpPr>
              <p:cNvPr id="274507" name="Oval 75"/>
              <p:cNvSpPr>
                <a:spLocks noChangeArrowheads="1"/>
              </p:cNvSpPr>
              <p:nvPr/>
            </p:nvSpPr>
            <p:spPr bwMode="auto">
              <a:xfrm>
                <a:off x="432" y="289"/>
                <a:ext cx="1488" cy="333"/>
              </a:xfrm>
              <a:prstGeom prst="ellipse">
                <a:avLst/>
              </a:prstGeom>
              <a:gradFill rotWithShape="0">
                <a:gsLst>
                  <a:gs pos="0">
                    <a:schemeClr val="folHlink"/>
                  </a:gs>
                  <a:gs pos="100000">
                    <a:schemeClr val="folHlink">
                      <a:gamma/>
                      <a:shade val="66275"/>
                      <a:invGamma/>
                    </a:schemeClr>
                  </a:gs>
                </a:gsLst>
                <a:lin ang="2700000" scaled="1"/>
              </a:gradFill>
              <a:ln w="9525">
                <a:noFill/>
                <a:round/>
                <a:headEnd/>
                <a:tailEnd/>
              </a:ln>
              <a:effectLst/>
            </p:spPr>
            <p:txBody>
              <a:bodyPr wrap="none" anchor="ctr"/>
              <a:lstStyle/>
              <a:p>
                <a:pPr algn="just">
                  <a:defRPr/>
                </a:pPr>
                <a:endParaRPr lang="zh-CN" altLang="en-US" sz="3200" b="1">
                  <a:solidFill>
                    <a:schemeClr val="folHlink"/>
                  </a:solidFill>
                  <a:latin typeface="Times New Roman" pitchFamily="18" charset="0"/>
                  <a:ea typeface="华文新魏" pitchFamily="2" charset="-122"/>
                </a:endParaRPr>
              </a:p>
            </p:txBody>
          </p:sp>
        </p:grpSp>
        <p:grpSp>
          <p:nvGrpSpPr>
            <p:cNvPr id="50226" name="Group 76"/>
            <p:cNvGrpSpPr>
              <a:grpSpLocks/>
            </p:cNvGrpSpPr>
            <p:nvPr/>
          </p:nvGrpSpPr>
          <p:grpSpPr bwMode="auto">
            <a:xfrm>
              <a:off x="432" y="3360"/>
              <a:ext cx="432" cy="228"/>
              <a:chOff x="432" y="288"/>
              <a:chExt cx="1488" cy="372"/>
            </a:xfrm>
          </p:grpSpPr>
          <p:sp>
            <p:nvSpPr>
              <p:cNvPr id="50227" name="Oval 77"/>
              <p:cNvSpPr>
                <a:spLocks noChangeArrowheads="1"/>
              </p:cNvSpPr>
              <p:nvPr/>
            </p:nvSpPr>
            <p:spPr bwMode="auto">
              <a:xfrm>
                <a:off x="432" y="324"/>
                <a:ext cx="1488" cy="336"/>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Times New Roman" panose="02020603050405020304" pitchFamily="18" charset="0"/>
                  <a:ea typeface="华文新魏" panose="02010800040101010101" pitchFamily="2" charset="-122"/>
                </a:endParaRPr>
              </a:p>
            </p:txBody>
          </p:sp>
          <p:sp>
            <p:nvSpPr>
              <p:cNvPr id="274510" name="Oval 78"/>
              <p:cNvSpPr>
                <a:spLocks noChangeArrowheads="1"/>
              </p:cNvSpPr>
              <p:nvPr/>
            </p:nvSpPr>
            <p:spPr bwMode="auto">
              <a:xfrm>
                <a:off x="432" y="288"/>
                <a:ext cx="1488" cy="336"/>
              </a:xfrm>
              <a:prstGeom prst="ellipse">
                <a:avLst/>
              </a:prstGeom>
              <a:gradFill rotWithShape="0">
                <a:gsLst>
                  <a:gs pos="0">
                    <a:schemeClr val="folHlink"/>
                  </a:gs>
                  <a:gs pos="100000">
                    <a:schemeClr val="folHlink">
                      <a:gamma/>
                      <a:shade val="66275"/>
                      <a:invGamma/>
                    </a:schemeClr>
                  </a:gs>
                </a:gsLst>
                <a:lin ang="2700000" scaled="1"/>
              </a:gradFill>
              <a:ln w="9525">
                <a:noFill/>
                <a:round/>
                <a:headEnd/>
                <a:tailEnd/>
              </a:ln>
              <a:effectLst/>
            </p:spPr>
            <p:txBody>
              <a:bodyPr wrap="none" anchor="ctr"/>
              <a:lstStyle/>
              <a:p>
                <a:pPr algn="just">
                  <a:defRPr/>
                </a:pPr>
                <a:endParaRPr lang="zh-CN" altLang="en-US" sz="3200" b="1">
                  <a:solidFill>
                    <a:schemeClr val="folHlink"/>
                  </a:solidFill>
                  <a:latin typeface="Times New Roman" pitchFamily="18" charset="0"/>
                  <a:ea typeface="华文新魏" pitchFamily="2" charset="-122"/>
                </a:endParaRPr>
              </a:p>
            </p:txBody>
          </p:sp>
        </p:grpSp>
      </p:grpSp>
      <p:sp>
        <p:nvSpPr>
          <p:cNvPr id="242740" name="Rectangle 52"/>
          <p:cNvSpPr>
            <a:spLocks noChangeArrowheads="1"/>
          </p:cNvSpPr>
          <p:nvPr/>
        </p:nvSpPr>
        <p:spPr bwMode="auto">
          <a:xfrm>
            <a:off x="2484438" y="2420938"/>
            <a:ext cx="2303462" cy="504825"/>
          </a:xfrm>
          <a:prstGeom prst="rect">
            <a:avLst/>
          </a:prstGeom>
          <a:solidFill>
            <a:srgbClr val="CCFFFF"/>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latin typeface="Arial" panose="020B0604020202020204" pitchFamily="34" charset="0"/>
              </a:rPr>
              <a:t>发送数据给</a:t>
            </a:r>
            <a:r>
              <a:rPr lang="en-US" altLang="zh-CN" b="1">
                <a:latin typeface="Arial" panose="020B0604020202020204" pitchFamily="34" charset="0"/>
              </a:rPr>
              <a:t>197.1.1.1</a:t>
            </a:r>
          </a:p>
        </p:txBody>
      </p:sp>
      <p:sp>
        <p:nvSpPr>
          <p:cNvPr id="242741" name="Rectangle 53"/>
          <p:cNvSpPr>
            <a:spLocks noChangeArrowheads="1"/>
          </p:cNvSpPr>
          <p:nvPr/>
        </p:nvSpPr>
        <p:spPr bwMode="auto">
          <a:xfrm>
            <a:off x="2555875" y="3211513"/>
            <a:ext cx="2305050" cy="504825"/>
          </a:xfrm>
          <a:prstGeom prst="rect">
            <a:avLst/>
          </a:prstGeom>
          <a:solidFill>
            <a:srgbClr val="CCFFFF"/>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latin typeface="Arial" panose="020B0604020202020204" pitchFamily="34" charset="0"/>
              </a:rPr>
              <a:t>查找转发表</a:t>
            </a:r>
          </a:p>
        </p:txBody>
      </p:sp>
      <p:sp>
        <p:nvSpPr>
          <p:cNvPr id="242742" name="Rectangle 54"/>
          <p:cNvSpPr>
            <a:spLocks noChangeArrowheads="1"/>
          </p:cNvSpPr>
          <p:nvPr/>
        </p:nvSpPr>
        <p:spPr bwMode="auto">
          <a:xfrm>
            <a:off x="1763713" y="4005263"/>
            <a:ext cx="3960812" cy="647700"/>
          </a:xfrm>
          <a:prstGeom prst="rect">
            <a:avLst/>
          </a:prstGeom>
          <a:solidFill>
            <a:srgbClr val="CCFFFF"/>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latin typeface="Arial" panose="020B0604020202020204" pitchFamily="34" charset="0"/>
              </a:rPr>
              <a:t>转发分组的下一跳</a:t>
            </a:r>
            <a:r>
              <a:rPr lang="en-US" altLang="zh-CN" b="1">
                <a:latin typeface="Arial" panose="020B0604020202020204" pitchFamily="34" charset="0"/>
              </a:rPr>
              <a:t>IP</a:t>
            </a:r>
            <a:r>
              <a:rPr lang="zh-CN" altLang="en-US" b="1">
                <a:latin typeface="Arial" panose="020B0604020202020204" pitchFamily="34" charset="0"/>
              </a:rPr>
              <a:t>地址为</a:t>
            </a:r>
            <a:r>
              <a:rPr lang="en-US" altLang="zh-CN" b="1">
                <a:solidFill>
                  <a:schemeClr val="hlink"/>
                </a:solidFill>
                <a:latin typeface="Arial" panose="020B0604020202020204" pitchFamily="34" charset="0"/>
              </a:rPr>
              <a:t>202.1.3</a:t>
            </a:r>
            <a:r>
              <a:rPr lang="en-US" altLang="zh-CN" b="1">
                <a:latin typeface="Arial" panose="020B0604020202020204" pitchFamily="34" charset="0"/>
              </a:rPr>
              <a:t>.1</a:t>
            </a:r>
          </a:p>
        </p:txBody>
      </p:sp>
      <p:sp>
        <p:nvSpPr>
          <p:cNvPr id="50191" name="Line 55"/>
          <p:cNvSpPr>
            <a:spLocks noChangeShapeType="1"/>
          </p:cNvSpPr>
          <p:nvPr/>
        </p:nvSpPr>
        <p:spPr bwMode="auto">
          <a:xfrm>
            <a:off x="6661150" y="2205038"/>
            <a:ext cx="0" cy="1079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50192" name="Picture 37" descr="网云"/>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7050" y="692150"/>
            <a:ext cx="186055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3" name="Line 57"/>
          <p:cNvSpPr>
            <a:spLocks noChangeShapeType="1"/>
          </p:cNvSpPr>
          <p:nvPr/>
        </p:nvSpPr>
        <p:spPr bwMode="auto">
          <a:xfrm flipH="1">
            <a:off x="7019925" y="1628775"/>
            <a:ext cx="576263"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50194" name="Picture 2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92725" y="65088"/>
            <a:ext cx="846138"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0195" name="Line 59"/>
          <p:cNvSpPr>
            <a:spLocks noChangeShapeType="1"/>
          </p:cNvSpPr>
          <p:nvPr/>
        </p:nvSpPr>
        <p:spPr bwMode="auto">
          <a:xfrm flipH="1" flipV="1">
            <a:off x="6156325" y="549275"/>
            <a:ext cx="86360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0196" name="Text Box 60"/>
          <p:cNvSpPr txBox="1">
            <a:spLocks noChangeArrowheads="1"/>
          </p:cNvSpPr>
          <p:nvPr/>
        </p:nvSpPr>
        <p:spPr bwMode="auto">
          <a:xfrm>
            <a:off x="4140200" y="476250"/>
            <a:ext cx="12239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b="1">
                <a:latin typeface="Arial" panose="020B0604020202020204" pitchFamily="34" charset="0"/>
              </a:rPr>
              <a:t>W</a:t>
            </a:r>
            <a:br>
              <a:rPr lang="en-US" altLang="zh-CN" b="1">
                <a:latin typeface="Arial" panose="020B0604020202020204" pitchFamily="34" charset="0"/>
              </a:rPr>
            </a:br>
            <a:r>
              <a:rPr lang="en-US" altLang="zh-CN" b="1">
                <a:latin typeface="Arial" panose="020B0604020202020204" pitchFamily="34" charset="0"/>
              </a:rPr>
              <a:t>197.1.1.1</a:t>
            </a:r>
          </a:p>
        </p:txBody>
      </p:sp>
      <p:sp>
        <p:nvSpPr>
          <p:cNvPr id="50197" name="Text Box 61"/>
          <p:cNvSpPr txBox="1">
            <a:spLocks noChangeArrowheads="1"/>
          </p:cNvSpPr>
          <p:nvPr/>
        </p:nvSpPr>
        <p:spPr bwMode="auto">
          <a:xfrm>
            <a:off x="6588125" y="21986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solidFill>
                  <a:schemeClr val="hlink"/>
                </a:solidFill>
                <a:latin typeface="Arial" panose="020B0604020202020204" pitchFamily="34" charset="0"/>
              </a:rPr>
              <a:t>202.1.3.1</a:t>
            </a:r>
          </a:p>
        </p:txBody>
      </p:sp>
      <p:sp>
        <p:nvSpPr>
          <p:cNvPr id="50198" name="Text Box 62"/>
          <p:cNvSpPr txBox="1">
            <a:spLocks noChangeArrowheads="1"/>
          </p:cNvSpPr>
          <p:nvPr/>
        </p:nvSpPr>
        <p:spPr bwMode="auto">
          <a:xfrm>
            <a:off x="4932363" y="2276475"/>
            <a:ext cx="12239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b="1">
                <a:latin typeface="Arial" panose="020B0604020202020204" pitchFamily="34" charset="0"/>
              </a:rPr>
              <a:t>H</a:t>
            </a:r>
            <a:br>
              <a:rPr lang="en-US" altLang="zh-CN" b="1">
                <a:latin typeface="Arial" panose="020B0604020202020204" pitchFamily="34" charset="0"/>
              </a:rPr>
            </a:br>
            <a:r>
              <a:rPr lang="en-US" altLang="zh-CN" b="1">
                <a:latin typeface="Arial" panose="020B0604020202020204" pitchFamily="34" charset="0"/>
              </a:rPr>
              <a:t>202.1.3.2</a:t>
            </a:r>
          </a:p>
        </p:txBody>
      </p:sp>
      <p:grpSp>
        <p:nvGrpSpPr>
          <p:cNvPr id="17" name="Group 63"/>
          <p:cNvGrpSpPr>
            <a:grpSpLocks/>
          </p:cNvGrpSpPr>
          <p:nvPr/>
        </p:nvGrpSpPr>
        <p:grpSpPr bwMode="auto">
          <a:xfrm>
            <a:off x="250825" y="1484313"/>
            <a:ext cx="1978025" cy="720725"/>
            <a:chOff x="204" y="3430"/>
            <a:chExt cx="2086" cy="749"/>
          </a:xfrm>
        </p:grpSpPr>
        <p:grpSp>
          <p:nvGrpSpPr>
            <p:cNvPr id="50214" name="Group 64"/>
            <p:cNvGrpSpPr>
              <a:grpSpLocks/>
            </p:cNvGrpSpPr>
            <p:nvPr/>
          </p:nvGrpSpPr>
          <p:grpSpPr bwMode="auto">
            <a:xfrm>
              <a:off x="204" y="3430"/>
              <a:ext cx="2086" cy="499"/>
              <a:chOff x="204" y="3430"/>
              <a:chExt cx="1178" cy="364"/>
            </a:xfrm>
          </p:grpSpPr>
          <p:sp>
            <p:nvSpPr>
              <p:cNvPr id="50217" name="Rectangle 65"/>
              <p:cNvSpPr>
                <a:spLocks noChangeArrowheads="1"/>
              </p:cNvSpPr>
              <p:nvPr/>
            </p:nvSpPr>
            <p:spPr bwMode="auto">
              <a:xfrm>
                <a:off x="204" y="3430"/>
                <a:ext cx="589" cy="182"/>
              </a:xfrm>
              <a:prstGeom prst="rect">
                <a:avLst/>
              </a:prstGeom>
              <a:solidFill>
                <a:srgbClr val="FFFFCC"/>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600" b="1" dirty="0">
                    <a:latin typeface="Arial" panose="020B0604020202020204" pitchFamily="34" charset="0"/>
                  </a:rPr>
                  <a:t>网络号</a:t>
                </a:r>
              </a:p>
            </p:txBody>
          </p:sp>
          <p:sp>
            <p:nvSpPr>
              <p:cNvPr id="50218" name="Rectangle 66"/>
              <p:cNvSpPr>
                <a:spLocks noChangeArrowheads="1"/>
              </p:cNvSpPr>
              <p:nvPr/>
            </p:nvSpPr>
            <p:spPr bwMode="auto">
              <a:xfrm>
                <a:off x="793" y="3430"/>
                <a:ext cx="589" cy="182"/>
              </a:xfrm>
              <a:prstGeom prst="rect">
                <a:avLst/>
              </a:prstGeom>
              <a:solidFill>
                <a:srgbClr val="FFFFCC"/>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600" b="1">
                    <a:latin typeface="Arial" panose="020B0604020202020204" pitchFamily="34" charset="0"/>
                  </a:rPr>
                  <a:t>下一跳</a:t>
                </a:r>
              </a:p>
            </p:txBody>
          </p:sp>
          <p:sp>
            <p:nvSpPr>
              <p:cNvPr id="50219" name="Rectangle 67"/>
              <p:cNvSpPr>
                <a:spLocks noChangeArrowheads="1"/>
              </p:cNvSpPr>
              <p:nvPr/>
            </p:nvSpPr>
            <p:spPr bwMode="auto">
              <a:xfrm>
                <a:off x="204" y="3612"/>
                <a:ext cx="589" cy="182"/>
              </a:xfrm>
              <a:prstGeom prst="rect">
                <a:avLst/>
              </a:prstGeom>
              <a:solidFill>
                <a:srgbClr val="FFFFCC"/>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600" b="1">
                    <a:latin typeface="Arial" panose="020B0604020202020204" pitchFamily="34" charset="0"/>
                  </a:rPr>
                  <a:t>202.1.3.0</a:t>
                </a:r>
              </a:p>
            </p:txBody>
          </p:sp>
          <p:sp>
            <p:nvSpPr>
              <p:cNvPr id="50220" name="Rectangle 68"/>
              <p:cNvSpPr>
                <a:spLocks noChangeArrowheads="1"/>
              </p:cNvSpPr>
              <p:nvPr/>
            </p:nvSpPr>
            <p:spPr bwMode="auto">
              <a:xfrm>
                <a:off x="793" y="3612"/>
                <a:ext cx="589" cy="182"/>
              </a:xfrm>
              <a:prstGeom prst="rect">
                <a:avLst/>
              </a:prstGeom>
              <a:solidFill>
                <a:srgbClr val="FFFFCC"/>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600" b="1">
                    <a:latin typeface="Arial" panose="020B0604020202020204" pitchFamily="34" charset="0"/>
                  </a:rPr>
                  <a:t>onlink</a:t>
                </a:r>
              </a:p>
            </p:txBody>
          </p:sp>
        </p:grpSp>
        <p:sp>
          <p:nvSpPr>
            <p:cNvPr id="50215" name="Rectangle 69"/>
            <p:cNvSpPr>
              <a:spLocks noChangeArrowheads="1"/>
            </p:cNvSpPr>
            <p:nvPr/>
          </p:nvSpPr>
          <p:spPr bwMode="auto">
            <a:xfrm>
              <a:off x="204" y="3929"/>
              <a:ext cx="1043" cy="250"/>
            </a:xfrm>
            <a:prstGeom prst="rect">
              <a:avLst/>
            </a:prstGeom>
            <a:solidFill>
              <a:srgbClr val="FFFFCC"/>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600" b="1">
                  <a:latin typeface="Arial" panose="020B0604020202020204" pitchFamily="34" charset="0"/>
                </a:rPr>
                <a:t>0.0.0.0/0</a:t>
              </a:r>
            </a:p>
          </p:txBody>
        </p:sp>
        <p:sp>
          <p:nvSpPr>
            <p:cNvPr id="50216" name="Rectangle 70"/>
            <p:cNvSpPr>
              <a:spLocks noChangeArrowheads="1"/>
            </p:cNvSpPr>
            <p:nvPr/>
          </p:nvSpPr>
          <p:spPr bwMode="auto">
            <a:xfrm>
              <a:off x="1247" y="3929"/>
              <a:ext cx="1043" cy="250"/>
            </a:xfrm>
            <a:prstGeom prst="rect">
              <a:avLst/>
            </a:prstGeom>
            <a:solidFill>
              <a:srgbClr val="FFFFCC"/>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600" b="1">
                  <a:latin typeface="Arial" panose="020B0604020202020204" pitchFamily="34" charset="0"/>
                </a:rPr>
                <a:t>202.1.3.1</a:t>
              </a:r>
            </a:p>
          </p:txBody>
        </p:sp>
      </p:grpSp>
      <p:sp>
        <p:nvSpPr>
          <p:cNvPr id="50200" name="Text Box 71"/>
          <p:cNvSpPr txBox="1">
            <a:spLocks noChangeArrowheads="1"/>
          </p:cNvSpPr>
          <p:nvPr/>
        </p:nvSpPr>
        <p:spPr bwMode="auto">
          <a:xfrm>
            <a:off x="6372225" y="1333500"/>
            <a:ext cx="3603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latin typeface="Arial" panose="020B0604020202020204" pitchFamily="34" charset="0"/>
              </a:rPr>
              <a:t>R</a:t>
            </a:r>
          </a:p>
        </p:txBody>
      </p:sp>
      <p:sp>
        <p:nvSpPr>
          <p:cNvPr id="242760" name="Rectangle 72"/>
          <p:cNvSpPr>
            <a:spLocks noChangeArrowheads="1"/>
          </p:cNvSpPr>
          <p:nvPr/>
        </p:nvSpPr>
        <p:spPr bwMode="auto">
          <a:xfrm>
            <a:off x="1692275" y="5372050"/>
            <a:ext cx="3960813" cy="647700"/>
          </a:xfrm>
          <a:prstGeom prst="rect">
            <a:avLst/>
          </a:prstGeom>
          <a:solidFill>
            <a:srgbClr val="CC99FF"/>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b="1">
                <a:latin typeface="Arial" panose="020B0604020202020204" pitchFamily="34" charset="0"/>
              </a:rPr>
              <a:t>IP</a:t>
            </a:r>
            <a:r>
              <a:rPr lang="zh-CN" altLang="en-US" b="1">
                <a:latin typeface="Arial" panose="020B0604020202020204" pitchFamily="34" charset="0"/>
              </a:rPr>
              <a:t>分组封装成链路层帧</a:t>
            </a:r>
          </a:p>
        </p:txBody>
      </p:sp>
      <p:sp>
        <p:nvSpPr>
          <p:cNvPr id="242761" name="Rectangle 73"/>
          <p:cNvSpPr>
            <a:spLocks noChangeArrowheads="1"/>
          </p:cNvSpPr>
          <p:nvPr/>
        </p:nvSpPr>
        <p:spPr bwMode="auto">
          <a:xfrm>
            <a:off x="6156325" y="5373637"/>
            <a:ext cx="2520950" cy="647700"/>
          </a:xfrm>
          <a:prstGeom prst="rect">
            <a:avLst/>
          </a:prstGeom>
          <a:solidFill>
            <a:srgbClr val="CC99FF"/>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latin typeface="Arial" panose="020B0604020202020204" pitchFamily="34" charset="0"/>
              </a:rPr>
              <a:t>帧的目的</a:t>
            </a:r>
            <a:r>
              <a:rPr lang="en-US" altLang="zh-CN" b="1">
                <a:latin typeface="Arial" panose="020B0604020202020204" pitchFamily="34" charset="0"/>
              </a:rPr>
              <a:t>MAC</a:t>
            </a:r>
            <a:r>
              <a:rPr lang="zh-CN" altLang="en-US" b="1">
                <a:latin typeface="Arial" panose="020B0604020202020204" pitchFamily="34" charset="0"/>
              </a:rPr>
              <a:t>地址？</a:t>
            </a:r>
          </a:p>
        </p:txBody>
      </p:sp>
      <p:sp>
        <p:nvSpPr>
          <p:cNvPr id="242762" name="Rectangle 74"/>
          <p:cNvSpPr>
            <a:spLocks noChangeArrowheads="1"/>
          </p:cNvSpPr>
          <p:nvPr/>
        </p:nvSpPr>
        <p:spPr bwMode="auto">
          <a:xfrm>
            <a:off x="6156201" y="6165304"/>
            <a:ext cx="2808287" cy="647700"/>
          </a:xfrm>
          <a:prstGeom prst="rect">
            <a:avLst/>
          </a:prstGeom>
          <a:solidFill>
            <a:srgbClr val="CC99FF"/>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b="1">
                <a:latin typeface="Arial" panose="020B0604020202020204" pitchFamily="34" charset="0"/>
              </a:rPr>
              <a:t> 202.1.3.1</a:t>
            </a:r>
            <a:r>
              <a:rPr lang="zh-CN" altLang="en-US" b="1">
                <a:latin typeface="Arial" panose="020B0604020202020204" pitchFamily="34" charset="0"/>
              </a:rPr>
              <a:t>对应的</a:t>
            </a:r>
            <a:r>
              <a:rPr lang="en-US" altLang="zh-CN" b="1">
                <a:latin typeface="Arial" panose="020B0604020202020204" pitchFamily="34" charset="0"/>
              </a:rPr>
              <a:t>MAC</a:t>
            </a:r>
            <a:r>
              <a:rPr lang="zh-CN" altLang="en-US" b="1">
                <a:latin typeface="Arial" panose="020B0604020202020204" pitchFamily="34" charset="0"/>
              </a:rPr>
              <a:t>地址？</a:t>
            </a:r>
          </a:p>
        </p:txBody>
      </p:sp>
      <p:sp>
        <p:nvSpPr>
          <p:cNvPr id="242763" name="AutoShape 75"/>
          <p:cNvSpPr>
            <a:spLocks noChangeArrowheads="1"/>
          </p:cNvSpPr>
          <p:nvPr/>
        </p:nvSpPr>
        <p:spPr bwMode="auto">
          <a:xfrm>
            <a:off x="3348038" y="2946400"/>
            <a:ext cx="576262" cy="217488"/>
          </a:xfrm>
          <a:prstGeom prst="downArrow">
            <a:avLst>
              <a:gd name="adj1" fmla="val 50000"/>
              <a:gd name="adj2" fmla="val 25000"/>
            </a:avLst>
          </a:prstGeom>
          <a:solidFill>
            <a:srgbClr val="000000"/>
          </a:solidFill>
          <a:ln w="9525">
            <a:solidFill>
              <a:schemeClr val="tx1"/>
            </a:solidFill>
            <a:miter lim="800000"/>
            <a:headEnd/>
            <a:tailEnd/>
          </a:ln>
        </p:spPr>
        <p:txBody>
          <a:bodyPr vert="eaVert"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242764" name="AutoShape 76"/>
          <p:cNvSpPr>
            <a:spLocks noChangeArrowheads="1"/>
          </p:cNvSpPr>
          <p:nvPr/>
        </p:nvSpPr>
        <p:spPr bwMode="auto">
          <a:xfrm>
            <a:off x="3397250" y="3749675"/>
            <a:ext cx="576263" cy="217488"/>
          </a:xfrm>
          <a:prstGeom prst="downArrow">
            <a:avLst>
              <a:gd name="adj1" fmla="val 50000"/>
              <a:gd name="adj2" fmla="val 25000"/>
            </a:avLst>
          </a:prstGeom>
          <a:solidFill>
            <a:srgbClr val="000000"/>
          </a:solidFill>
          <a:ln w="9525">
            <a:solidFill>
              <a:schemeClr val="tx1"/>
            </a:solidFill>
            <a:miter lim="800000"/>
            <a:headEnd/>
            <a:tailEnd/>
          </a:ln>
        </p:spPr>
        <p:txBody>
          <a:bodyPr vert="eaVert"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242765" name="AutoShape 77"/>
          <p:cNvSpPr>
            <a:spLocks noChangeArrowheads="1"/>
          </p:cNvSpPr>
          <p:nvPr/>
        </p:nvSpPr>
        <p:spPr bwMode="auto">
          <a:xfrm>
            <a:off x="3492500" y="4691063"/>
            <a:ext cx="576263" cy="680987"/>
          </a:xfrm>
          <a:prstGeom prst="downArrow">
            <a:avLst>
              <a:gd name="adj1" fmla="val 50000"/>
              <a:gd name="adj2" fmla="val 25000"/>
            </a:avLst>
          </a:prstGeom>
          <a:solidFill>
            <a:srgbClr val="000000"/>
          </a:solidFill>
          <a:ln w="9525">
            <a:solidFill>
              <a:schemeClr val="tx1"/>
            </a:solidFill>
            <a:miter lim="800000"/>
            <a:headEnd/>
            <a:tailEnd/>
          </a:ln>
        </p:spPr>
        <p:txBody>
          <a:bodyPr vert="eaVert"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242766" name="AutoShape 78"/>
          <p:cNvSpPr>
            <a:spLocks noChangeArrowheads="1"/>
          </p:cNvSpPr>
          <p:nvPr/>
        </p:nvSpPr>
        <p:spPr bwMode="auto">
          <a:xfrm rot="-5400000">
            <a:off x="5634037" y="5533975"/>
            <a:ext cx="576263" cy="325438"/>
          </a:xfrm>
          <a:prstGeom prst="downArrow">
            <a:avLst>
              <a:gd name="adj1" fmla="val 50000"/>
              <a:gd name="adj2" fmla="val 25000"/>
            </a:avLst>
          </a:prstGeom>
          <a:solidFill>
            <a:srgbClr val="000000"/>
          </a:solidFill>
          <a:ln w="9525">
            <a:solidFill>
              <a:schemeClr val="tx1"/>
            </a:solidFill>
            <a:miter lim="800000"/>
            <a:headEnd/>
            <a:tailEnd/>
          </a:ln>
        </p:spPr>
        <p:txBody>
          <a:bodyPr vert="eaVert"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242767" name="Line 79"/>
          <p:cNvSpPr>
            <a:spLocks noChangeShapeType="1"/>
          </p:cNvSpPr>
          <p:nvPr/>
        </p:nvSpPr>
        <p:spPr bwMode="auto">
          <a:xfrm flipH="1" flipV="1">
            <a:off x="1403350" y="2205038"/>
            <a:ext cx="1152525" cy="12239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0209" name="Text Box 80"/>
          <p:cNvSpPr txBox="1">
            <a:spLocks noChangeArrowheads="1"/>
          </p:cNvSpPr>
          <p:nvPr/>
        </p:nvSpPr>
        <p:spPr bwMode="auto">
          <a:xfrm>
            <a:off x="7596188" y="3357563"/>
            <a:ext cx="12239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b="1">
                <a:latin typeface="Arial" panose="020B0604020202020204" pitchFamily="34" charset="0"/>
              </a:rPr>
              <a:t>M</a:t>
            </a:r>
            <a:br>
              <a:rPr lang="en-US" altLang="zh-CN" b="1">
                <a:latin typeface="Arial" panose="020B0604020202020204" pitchFamily="34" charset="0"/>
              </a:rPr>
            </a:br>
            <a:r>
              <a:rPr lang="en-US" altLang="zh-CN" b="1">
                <a:latin typeface="Arial" panose="020B0604020202020204" pitchFamily="34" charset="0"/>
              </a:rPr>
              <a:t>202.1.3.3</a:t>
            </a:r>
          </a:p>
        </p:txBody>
      </p:sp>
      <p:sp>
        <p:nvSpPr>
          <p:cNvPr id="50210" name="Oval 80"/>
          <p:cNvSpPr>
            <a:spLocks noChangeArrowheads="1"/>
          </p:cNvSpPr>
          <p:nvPr/>
        </p:nvSpPr>
        <p:spPr bwMode="auto">
          <a:xfrm>
            <a:off x="4932363" y="2060575"/>
            <a:ext cx="1511300" cy="180022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50211" name="Text Box 61"/>
          <p:cNvSpPr txBox="1">
            <a:spLocks noChangeArrowheads="1"/>
          </p:cNvSpPr>
          <p:nvPr/>
        </p:nvSpPr>
        <p:spPr bwMode="auto">
          <a:xfrm>
            <a:off x="6948488" y="17668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latin typeface="Arial" panose="020B0604020202020204" pitchFamily="34" charset="0"/>
              </a:rPr>
              <a:t>210.2.1.1</a:t>
            </a:r>
          </a:p>
        </p:txBody>
      </p:sp>
      <p:sp>
        <p:nvSpPr>
          <p:cNvPr id="47192" name="Line 88"/>
          <p:cNvSpPr>
            <a:spLocks noChangeShapeType="1"/>
          </p:cNvSpPr>
          <p:nvPr/>
        </p:nvSpPr>
        <p:spPr bwMode="auto">
          <a:xfrm>
            <a:off x="323850" y="2205038"/>
            <a:ext cx="180022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7193" name="Text Box 89"/>
          <p:cNvSpPr txBox="1">
            <a:spLocks noChangeArrowheads="1"/>
          </p:cNvSpPr>
          <p:nvPr/>
        </p:nvSpPr>
        <p:spPr bwMode="auto">
          <a:xfrm>
            <a:off x="2268538" y="1700213"/>
            <a:ext cx="30956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600" b="1"/>
              <a:t>缺省路由，和所有的</a:t>
            </a:r>
            <a:r>
              <a:rPr lang="en-US" altLang="zh-CN" sz="1600" b="1"/>
              <a:t>IP</a:t>
            </a:r>
            <a:r>
              <a:rPr lang="zh-CN" altLang="en-US" sz="1600" b="1"/>
              <a:t>地址都会匹配上，也可以表示为</a:t>
            </a:r>
            <a:r>
              <a:rPr lang="en-US" altLang="zh-CN" sz="1600" b="1"/>
              <a:t>default</a:t>
            </a:r>
          </a:p>
        </p:txBody>
      </p:sp>
      <p:sp>
        <p:nvSpPr>
          <p:cNvPr id="2" name="文本框 1"/>
          <p:cNvSpPr txBox="1"/>
          <p:nvPr/>
        </p:nvSpPr>
        <p:spPr>
          <a:xfrm>
            <a:off x="0" y="253425"/>
            <a:ext cx="4535486" cy="584775"/>
          </a:xfrm>
          <a:prstGeom prst="rect">
            <a:avLst/>
          </a:prstGeom>
          <a:noFill/>
        </p:spPr>
        <p:txBody>
          <a:bodyPr wrap="square" rtlCol="0">
            <a:spAutoFit/>
          </a:bodyPr>
          <a:lstStyle/>
          <a:p>
            <a:r>
              <a:rPr lang="zh-CN" altLang="en-US" sz="1600" b="1" dirty="0" smtClean="0"/>
              <a:t>路由器：路由算法</a:t>
            </a:r>
            <a:r>
              <a:rPr lang="en-US" altLang="zh-CN" sz="1600" b="1" dirty="0" smtClean="0">
                <a:sym typeface="Wingdings" panose="05000000000000000000" pitchFamily="2" charset="2"/>
              </a:rPr>
              <a:t></a:t>
            </a:r>
            <a:r>
              <a:rPr lang="zh-CN" altLang="en-US" sz="1600" b="1" dirty="0" smtClean="0">
                <a:sym typeface="Wingdings" panose="05000000000000000000" pitchFamily="2" charset="2"/>
              </a:rPr>
              <a:t>路由表</a:t>
            </a:r>
            <a:r>
              <a:rPr lang="en-US" altLang="zh-CN" sz="1600" b="1" dirty="0" smtClean="0">
                <a:sym typeface="Wingdings" panose="05000000000000000000" pitchFamily="2" charset="2"/>
              </a:rPr>
              <a:t></a:t>
            </a:r>
            <a:r>
              <a:rPr lang="zh-CN" altLang="en-US" sz="1600" b="1" dirty="0" smtClean="0">
                <a:sym typeface="Wingdings" panose="05000000000000000000" pitchFamily="2" charset="2"/>
              </a:rPr>
              <a:t>转发表</a:t>
            </a:r>
            <a:endParaRPr lang="en-US" altLang="zh-CN" sz="1600" b="1" dirty="0" smtClean="0">
              <a:sym typeface="Wingdings" panose="05000000000000000000" pitchFamily="2" charset="2"/>
            </a:endParaRPr>
          </a:p>
          <a:p>
            <a:r>
              <a:rPr lang="zh-CN" altLang="en-US" sz="1600" b="1" dirty="0" smtClean="0">
                <a:sym typeface="Wingdings" panose="05000000000000000000" pitchFamily="2" charset="2"/>
              </a:rPr>
              <a:t>主机：</a:t>
            </a:r>
            <a:r>
              <a:rPr lang="zh-CN" altLang="en-US" sz="1600" b="1" dirty="0">
                <a:sym typeface="Wingdings" panose="05000000000000000000" pitchFamily="2" charset="2"/>
              </a:rPr>
              <a:t>手动或者</a:t>
            </a:r>
            <a:r>
              <a:rPr lang="zh-CN" altLang="en-US" sz="1600" b="1" dirty="0" smtClean="0">
                <a:sym typeface="Wingdings" panose="05000000000000000000" pitchFamily="2" charset="2"/>
              </a:rPr>
              <a:t>地址自动配置时配置转发表</a:t>
            </a:r>
            <a:endParaRPr lang="zh-CN" altLang="en-US" sz="1600" b="1" dirty="0"/>
          </a:p>
        </p:txBody>
      </p:sp>
      <p:cxnSp>
        <p:nvCxnSpPr>
          <p:cNvPr id="4" name="直接箭头连接符 3"/>
          <p:cNvCxnSpPr/>
          <p:nvPr/>
        </p:nvCxnSpPr>
        <p:spPr>
          <a:xfrm flipH="1">
            <a:off x="1043608" y="871588"/>
            <a:ext cx="270359" cy="5411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956202" y="4706006"/>
            <a:ext cx="2536298" cy="523220"/>
          </a:xfrm>
          <a:prstGeom prst="rect">
            <a:avLst/>
          </a:prstGeom>
          <a:noFill/>
        </p:spPr>
        <p:txBody>
          <a:bodyPr wrap="square" rtlCol="0">
            <a:spAutoFit/>
          </a:bodyPr>
          <a:lstStyle/>
          <a:p>
            <a:r>
              <a:rPr lang="zh-CN" altLang="en-US" sz="1400" b="1" dirty="0" smtClean="0"/>
              <a:t>基于转发表进行得到下一跳，数据传到下一跳使用链路寻址</a:t>
            </a:r>
            <a:endParaRPr lang="zh-CN" altLang="en-US" sz="14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2740"/>
                                        </p:tgtEl>
                                        <p:attrNameLst>
                                          <p:attrName>style.visibility</p:attrName>
                                        </p:attrNameLst>
                                      </p:cBhvr>
                                      <p:to>
                                        <p:strVal val="visible"/>
                                      </p:to>
                                    </p:set>
                                    <p:animEffect transition="in" filter="blinds(horizontal)">
                                      <p:cBhvr>
                                        <p:cTn id="7" dur="500"/>
                                        <p:tgtEl>
                                          <p:spTgt spid="2427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2763"/>
                                        </p:tgtEl>
                                        <p:attrNameLst>
                                          <p:attrName>style.visibility</p:attrName>
                                        </p:attrNameLst>
                                      </p:cBhvr>
                                      <p:to>
                                        <p:strVal val="visible"/>
                                      </p:to>
                                    </p:set>
                                    <p:animEffect transition="in" filter="blinds(horizontal)">
                                      <p:cBhvr>
                                        <p:cTn id="12" dur="500"/>
                                        <p:tgtEl>
                                          <p:spTgt spid="24276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42741"/>
                                        </p:tgtEl>
                                        <p:attrNameLst>
                                          <p:attrName>style.visibility</p:attrName>
                                        </p:attrNameLst>
                                      </p:cBhvr>
                                      <p:to>
                                        <p:strVal val="visible"/>
                                      </p:to>
                                    </p:set>
                                    <p:animEffect transition="in" filter="blinds(horizontal)">
                                      <p:cBhvr>
                                        <p:cTn id="15" dur="500"/>
                                        <p:tgtEl>
                                          <p:spTgt spid="24274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par>
                                <p:cTn id="24" presetID="3" presetClass="entr" presetSubtype="10" fill="hold" grpId="0" nodeType="withEffect">
                                  <p:stCondLst>
                                    <p:cond delay="0"/>
                                  </p:stCondLst>
                                  <p:childTnLst>
                                    <p:set>
                                      <p:cBhvr>
                                        <p:cTn id="25" dur="1" fill="hold">
                                          <p:stCondLst>
                                            <p:cond delay="0"/>
                                          </p:stCondLst>
                                        </p:cTn>
                                        <p:tgtEl>
                                          <p:spTgt spid="242767"/>
                                        </p:tgtEl>
                                        <p:attrNameLst>
                                          <p:attrName>style.visibility</p:attrName>
                                        </p:attrNameLst>
                                      </p:cBhvr>
                                      <p:to>
                                        <p:strVal val="visible"/>
                                      </p:to>
                                    </p:set>
                                    <p:animEffect transition="in" filter="blinds(horizontal)">
                                      <p:cBhvr>
                                        <p:cTn id="26" dur="500"/>
                                        <p:tgtEl>
                                          <p:spTgt spid="242767"/>
                                        </p:tgtEl>
                                      </p:cBhvr>
                                    </p:animEffect>
                                  </p:childTnLst>
                                </p:cTn>
                              </p:par>
                              <p:par>
                                <p:cTn id="27" presetID="3" presetClass="entr" presetSubtype="1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linds(horizontal)">
                                      <p:cBhvr>
                                        <p:cTn id="29" dur="500"/>
                                        <p:tgtEl>
                                          <p:spTgt spid="17"/>
                                        </p:tgtEl>
                                      </p:cBhvr>
                                    </p:animEffect>
                                  </p:childTnLst>
                                </p:cTn>
                              </p:par>
                            </p:childTnLst>
                          </p:cTn>
                        </p:par>
                        <p:par>
                          <p:cTn id="30" fill="hold">
                            <p:stCondLst>
                              <p:cond delay="500"/>
                            </p:stCondLst>
                            <p:childTnLst>
                              <p:par>
                                <p:cTn id="31" presetID="3" presetClass="entr" presetSubtype="10" fill="hold" grpId="0" nodeType="afterEffect">
                                  <p:stCondLst>
                                    <p:cond delay="0"/>
                                  </p:stCondLst>
                                  <p:childTnLst>
                                    <p:set>
                                      <p:cBhvr>
                                        <p:cTn id="32" dur="1" fill="hold">
                                          <p:stCondLst>
                                            <p:cond delay="0"/>
                                          </p:stCondLst>
                                        </p:cTn>
                                        <p:tgtEl>
                                          <p:spTgt spid="47192"/>
                                        </p:tgtEl>
                                        <p:attrNameLst>
                                          <p:attrName>style.visibility</p:attrName>
                                        </p:attrNameLst>
                                      </p:cBhvr>
                                      <p:to>
                                        <p:strVal val="visible"/>
                                      </p:to>
                                    </p:set>
                                    <p:animEffect transition="in" filter="blinds(horizontal)">
                                      <p:cBhvr>
                                        <p:cTn id="33" dur="500"/>
                                        <p:tgtEl>
                                          <p:spTgt spid="47192"/>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47193"/>
                                        </p:tgtEl>
                                        <p:attrNameLst>
                                          <p:attrName>style.visibility</p:attrName>
                                        </p:attrNameLst>
                                      </p:cBhvr>
                                      <p:to>
                                        <p:strVal val="visible"/>
                                      </p:to>
                                    </p:set>
                                    <p:animEffect transition="in" filter="blinds(horizontal)">
                                      <p:cBhvr>
                                        <p:cTn id="36" dur="500"/>
                                        <p:tgtEl>
                                          <p:spTgt spid="47193"/>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242764"/>
                                        </p:tgtEl>
                                        <p:attrNameLst>
                                          <p:attrName>style.visibility</p:attrName>
                                        </p:attrNameLst>
                                      </p:cBhvr>
                                      <p:to>
                                        <p:strVal val="visible"/>
                                      </p:to>
                                    </p:set>
                                    <p:animEffect transition="in" filter="blinds(horizontal)">
                                      <p:cBhvr>
                                        <p:cTn id="41" dur="500"/>
                                        <p:tgtEl>
                                          <p:spTgt spid="242764"/>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42742"/>
                                        </p:tgtEl>
                                        <p:attrNameLst>
                                          <p:attrName>style.visibility</p:attrName>
                                        </p:attrNameLst>
                                      </p:cBhvr>
                                      <p:to>
                                        <p:strVal val="visible"/>
                                      </p:to>
                                    </p:set>
                                    <p:animEffect transition="in" filter="blinds(horizontal)">
                                      <p:cBhvr>
                                        <p:cTn id="44" dur="500"/>
                                        <p:tgtEl>
                                          <p:spTgt spid="242742"/>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242765"/>
                                        </p:tgtEl>
                                        <p:attrNameLst>
                                          <p:attrName>style.visibility</p:attrName>
                                        </p:attrNameLst>
                                      </p:cBhvr>
                                      <p:to>
                                        <p:strVal val="visible"/>
                                      </p:to>
                                    </p:set>
                                    <p:animEffect transition="in" filter="blinds(horizontal)">
                                      <p:cBhvr>
                                        <p:cTn id="53" dur="500"/>
                                        <p:tgtEl>
                                          <p:spTgt spid="242765"/>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42760"/>
                                        </p:tgtEl>
                                        <p:attrNameLst>
                                          <p:attrName>style.visibility</p:attrName>
                                        </p:attrNameLst>
                                      </p:cBhvr>
                                      <p:to>
                                        <p:strVal val="visible"/>
                                      </p:to>
                                    </p:set>
                                    <p:animEffect transition="in" filter="blinds(horizontal)">
                                      <p:cBhvr>
                                        <p:cTn id="56" dur="500"/>
                                        <p:tgtEl>
                                          <p:spTgt spid="242760"/>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242766"/>
                                        </p:tgtEl>
                                        <p:attrNameLst>
                                          <p:attrName>style.visibility</p:attrName>
                                        </p:attrNameLst>
                                      </p:cBhvr>
                                      <p:to>
                                        <p:strVal val="visible"/>
                                      </p:to>
                                    </p:set>
                                    <p:animEffect transition="in" filter="blinds(horizontal)">
                                      <p:cBhvr>
                                        <p:cTn id="61" dur="500"/>
                                        <p:tgtEl>
                                          <p:spTgt spid="242766"/>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42761"/>
                                        </p:tgtEl>
                                        <p:attrNameLst>
                                          <p:attrName>style.visibility</p:attrName>
                                        </p:attrNameLst>
                                      </p:cBhvr>
                                      <p:to>
                                        <p:strVal val="visible"/>
                                      </p:to>
                                    </p:set>
                                    <p:animEffect transition="in" filter="blinds(horizontal)">
                                      <p:cBhvr>
                                        <p:cTn id="64" dur="500"/>
                                        <p:tgtEl>
                                          <p:spTgt spid="242761"/>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242762"/>
                                        </p:tgtEl>
                                        <p:attrNameLst>
                                          <p:attrName>style.visibility</p:attrName>
                                        </p:attrNameLst>
                                      </p:cBhvr>
                                      <p:to>
                                        <p:strVal val="visible"/>
                                      </p:to>
                                    </p:set>
                                    <p:animEffect transition="in" filter="blinds(horizontal)">
                                      <p:cBhvr>
                                        <p:cTn id="69" dur="500"/>
                                        <p:tgtEl>
                                          <p:spTgt spid="242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740" grpId="0" animBg="1"/>
      <p:bldP spid="242741" grpId="0" animBg="1"/>
      <p:bldP spid="242742" grpId="0" animBg="1"/>
      <p:bldP spid="242760" grpId="0" animBg="1"/>
      <p:bldP spid="242761" grpId="0" animBg="1"/>
      <p:bldP spid="242762" grpId="0" animBg="1"/>
      <p:bldP spid="242763" grpId="0" animBg="1"/>
      <p:bldP spid="242764" grpId="0" animBg="1"/>
      <p:bldP spid="242765" grpId="0" animBg="1"/>
      <p:bldP spid="242766" grpId="0" animBg="1"/>
      <p:bldP spid="242767" grpId="0" animBg="1"/>
      <p:bldP spid="47192" grpId="0" animBg="1"/>
      <p:bldP spid="47193" grpId="0"/>
      <p:bldP spid="2"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zh-CN" altLang="en-US" smtClean="0"/>
              <a:t>地址解析功能</a:t>
            </a:r>
          </a:p>
        </p:txBody>
      </p:sp>
      <p:grpSp>
        <p:nvGrpSpPr>
          <p:cNvPr id="51203" name="Group 39"/>
          <p:cNvGrpSpPr>
            <a:grpSpLocks/>
          </p:cNvGrpSpPr>
          <p:nvPr/>
        </p:nvGrpSpPr>
        <p:grpSpPr bwMode="auto">
          <a:xfrm>
            <a:off x="639763" y="1268413"/>
            <a:ext cx="8108950" cy="3721100"/>
            <a:chOff x="403" y="1903"/>
            <a:chExt cx="5108" cy="2344"/>
          </a:xfrm>
        </p:grpSpPr>
        <p:sp>
          <p:nvSpPr>
            <p:cNvPr id="51211" name="Rectangle 5"/>
            <p:cNvSpPr>
              <a:spLocks noChangeArrowheads="1"/>
            </p:cNvSpPr>
            <p:nvPr/>
          </p:nvSpPr>
          <p:spPr bwMode="auto">
            <a:xfrm>
              <a:off x="3609" y="3589"/>
              <a:ext cx="365" cy="161"/>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US" altLang="zh-CN" sz="1400" b="1">
                  <a:latin typeface="Gill Sans MT" panose="020B0502020104020203" pitchFamily="34" charset="0"/>
                </a:rPr>
                <a:t>IP</a:t>
              </a:r>
              <a:endParaRPr lang="en-US" altLang="zh-CN" sz="2400" b="1">
                <a:latin typeface="Times New Roman" panose="02020603050405020304" pitchFamily="18" charset="0"/>
              </a:endParaRPr>
            </a:p>
          </p:txBody>
        </p:sp>
        <p:sp>
          <p:nvSpPr>
            <p:cNvPr id="51212" name="Rectangle 6"/>
            <p:cNvSpPr>
              <a:spLocks noChangeArrowheads="1"/>
            </p:cNvSpPr>
            <p:nvPr/>
          </p:nvSpPr>
          <p:spPr bwMode="auto">
            <a:xfrm>
              <a:off x="3974" y="3589"/>
              <a:ext cx="366" cy="161"/>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US" altLang="zh-CN" sz="1400" b="1">
                  <a:latin typeface="Gill Sans MT" panose="020B0502020104020203" pitchFamily="34" charset="0"/>
                </a:rPr>
                <a:t>TCP</a:t>
              </a:r>
              <a:endParaRPr lang="en-US" altLang="zh-CN" sz="2400" b="1">
                <a:latin typeface="Times New Roman" panose="02020603050405020304" pitchFamily="18" charset="0"/>
              </a:endParaRPr>
            </a:p>
          </p:txBody>
        </p:sp>
        <p:sp>
          <p:nvSpPr>
            <p:cNvPr id="51213" name="Rectangle 7"/>
            <p:cNvSpPr>
              <a:spLocks noChangeArrowheads="1"/>
            </p:cNvSpPr>
            <p:nvPr/>
          </p:nvSpPr>
          <p:spPr bwMode="auto">
            <a:xfrm>
              <a:off x="4340" y="3589"/>
              <a:ext cx="426" cy="161"/>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US" altLang="zh-CN" sz="1400" b="1">
                  <a:latin typeface="Gill Sans MT" panose="020B0502020104020203" pitchFamily="34" charset="0"/>
                </a:rPr>
                <a:t>HTTP</a:t>
              </a:r>
              <a:endParaRPr lang="en-US" altLang="zh-CN" sz="2400" b="1">
                <a:latin typeface="Times New Roman" panose="02020603050405020304" pitchFamily="18" charset="0"/>
              </a:endParaRPr>
            </a:p>
          </p:txBody>
        </p:sp>
        <p:sp>
          <p:nvSpPr>
            <p:cNvPr id="51214" name="Rectangle 8"/>
            <p:cNvSpPr>
              <a:spLocks noChangeArrowheads="1"/>
            </p:cNvSpPr>
            <p:nvPr/>
          </p:nvSpPr>
          <p:spPr bwMode="auto">
            <a:xfrm>
              <a:off x="4732" y="3589"/>
              <a:ext cx="609" cy="161"/>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US" altLang="zh-CN" sz="1400" b="1">
                  <a:latin typeface="Gill Sans MT" panose="020B0502020104020203" pitchFamily="34" charset="0"/>
                </a:rPr>
                <a:t>Data</a:t>
              </a:r>
              <a:endParaRPr lang="en-US" altLang="zh-CN" sz="2400" b="1">
                <a:latin typeface="Times New Roman" panose="02020603050405020304" pitchFamily="18" charset="0"/>
              </a:endParaRPr>
            </a:p>
          </p:txBody>
        </p:sp>
        <p:sp>
          <p:nvSpPr>
            <p:cNvPr id="51215" name="Text Box 9"/>
            <p:cNvSpPr txBox="1">
              <a:spLocks noChangeArrowheads="1"/>
            </p:cNvSpPr>
            <p:nvPr/>
          </p:nvSpPr>
          <p:spPr bwMode="auto">
            <a:xfrm>
              <a:off x="3267" y="3535"/>
              <a:ext cx="30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1400" b="1">
                  <a:latin typeface="Gill Sans MT" panose="020B0502020104020203" pitchFamily="34" charset="0"/>
                </a:rPr>
                <a:t>E.g.</a:t>
              </a:r>
              <a:endParaRPr lang="en-US" altLang="zh-CN" sz="2400" b="1">
                <a:latin typeface="Times New Roman" panose="02020603050405020304" pitchFamily="18" charset="0"/>
              </a:endParaRPr>
            </a:p>
          </p:txBody>
        </p:sp>
        <p:sp>
          <p:nvSpPr>
            <p:cNvPr id="51216" name="Rectangle 10"/>
            <p:cNvSpPr>
              <a:spLocks noChangeArrowheads="1"/>
            </p:cNvSpPr>
            <p:nvPr/>
          </p:nvSpPr>
          <p:spPr bwMode="auto">
            <a:xfrm>
              <a:off x="403" y="2867"/>
              <a:ext cx="792" cy="375"/>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400" b="1">
                  <a:latin typeface="Arial" panose="020B0604020202020204" pitchFamily="34" charset="0"/>
                </a:rPr>
                <a:t>PA</a:t>
              </a:r>
            </a:p>
            <a:p>
              <a:pPr algn="ctr"/>
              <a:r>
                <a:rPr lang="en-GB" altLang="zh-CN" sz="1400" b="1">
                  <a:latin typeface="Arial" panose="020B0604020202020204" pitchFamily="34" charset="0"/>
                </a:rPr>
                <a:t>(7B)</a:t>
              </a:r>
            </a:p>
          </p:txBody>
        </p:sp>
        <p:sp>
          <p:nvSpPr>
            <p:cNvPr id="51217" name="Rectangle 11"/>
            <p:cNvSpPr>
              <a:spLocks noChangeArrowheads="1"/>
            </p:cNvSpPr>
            <p:nvPr/>
          </p:nvSpPr>
          <p:spPr bwMode="auto">
            <a:xfrm>
              <a:off x="1195" y="2867"/>
              <a:ext cx="1035" cy="375"/>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400" b="1">
                  <a:latin typeface="Arial" panose="020B0604020202020204" pitchFamily="34" charset="0"/>
                </a:rPr>
                <a:t>SFD</a:t>
              </a:r>
            </a:p>
            <a:p>
              <a:pPr algn="ctr"/>
              <a:r>
                <a:rPr lang="en-GB" altLang="zh-CN" sz="1400" b="1">
                  <a:latin typeface="Arial" panose="020B0604020202020204" pitchFamily="34" charset="0"/>
                </a:rPr>
                <a:t> (1B)</a:t>
              </a:r>
            </a:p>
          </p:txBody>
        </p:sp>
        <p:sp>
          <p:nvSpPr>
            <p:cNvPr id="51218" name="Rectangle 12"/>
            <p:cNvSpPr>
              <a:spLocks noChangeArrowheads="1"/>
            </p:cNvSpPr>
            <p:nvPr/>
          </p:nvSpPr>
          <p:spPr bwMode="auto">
            <a:xfrm>
              <a:off x="2230" y="2867"/>
              <a:ext cx="853" cy="375"/>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400" b="1">
                  <a:latin typeface="Arial" panose="020B0604020202020204" pitchFamily="34" charset="0"/>
                </a:rPr>
                <a:t>DA</a:t>
              </a:r>
            </a:p>
            <a:p>
              <a:pPr algn="ctr"/>
              <a:r>
                <a:rPr lang="en-GB" altLang="zh-CN" sz="1400" b="1">
                  <a:latin typeface="Arial" panose="020B0604020202020204" pitchFamily="34" charset="0"/>
                </a:rPr>
                <a:t> (6B)</a:t>
              </a:r>
            </a:p>
          </p:txBody>
        </p:sp>
        <p:sp>
          <p:nvSpPr>
            <p:cNvPr id="51219" name="Rectangle 13"/>
            <p:cNvSpPr>
              <a:spLocks noChangeArrowheads="1"/>
            </p:cNvSpPr>
            <p:nvPr/>
          </p:nvSpPr>
          <p:spPr bwMode="auto">
            <a:xfrm>
              <a:off x="3083" y="2867"/>
              <a:ext cx="853" cy="375"/>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400" b="1">
                  <a:latin typeface="Arial" panose="020B0604020202020204" pitchFamily="34" charset="0"/>
                </a:rPr>
                <a:t>SA</a:t>
              </a:r>
            </a:p>
            <a:p>
              <a:pPr algn="ctr"/>
              <a:r>
                <a:rPr lang="en-GB" altLang="zh-CN" sz="1400" b="1">
                  <a:latin typeface="Arial" panose="020B0604020202020204" pitchFamily="34" charset="0"/>
                </a:rPr>
                <a:t> (6B)</a:t>
              </a:r>
            </a:p>
          </p:txBody>
        </p:sp>
        <p:sp>
          <p:nvSpPr>
            <p:cNvPr id="51220" name="Rectangle 14"/>
            <p:cNvSpPr>
              <a:spLocks noChangeArrowheads="1"/>
            </p:cNvSpPr>
            <p:nvPr/>
          </p:nvSpPr>
          <p:spPr bwMode="auto">
            <a:xfrm>
              <a:off x="3936" y="2867"/>
              <a:ext cx="366" cy="375"/>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400" b="1">
                  <a:latin typeface="Arial" panose="020B0604020202020204" pitchFamily="34" charset="0"/>
                </a:rPr>
                <a:t>LEN</a:t>
              </a:r>
            </a:p>
            <a:p>
              <a:pPr algn="ctr"/>
              <a:r>
                <a:rPr lang="en-GB" altLang="zh-CN" sz="1400" b="1">
                  <a:latin typeface="Arial" panose="020B0604020202020204" pitchFamily="34" charset="0"/>
                </a:rPr>
                <a:t>(2B)</a:t>
              </a:r>
            </a:p>
          </p:txBody>
        </p:sp>
        <p:sp>
          <p:nvSpPr>
            <p:cNvPr id="51221" name="Rectangle 15"/>
            <p:cNvSpPr>
              <a:spLocks noChangeArrowheads="1"/>
            </p:cNvSpPr>
            <p:nvPr/>
          </p:nvSpPr>
          <p:spPr bwMode="auto">
            <a:xfrm>
              <a:off x="4789" y="2867"/>
              <a:ext cx="365" cy="399"/>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400" b="1">
                  <a:latin typeface="Arial" panose="020B0604020202020204" pitchFamily="34" charset="0"/>
                </a:rPr>
                <a:t>PAD</a:t>
              </a:r>
            </a:p>
            <a:p>
              <a:pPr algn="ctr"/>
              <a:endParaRPr lang="en-GB" altLang="zh-CN" sz="1400" b="1">
                <a:latin typeface="Arial" panose="020B0604020202020204" pitchFamily="34" charset="0"/>
              </a:endParaRPr>
            </a:p>
          </p:txBody>
        </p:sp>
        <p:sp>
          <p:nvSpPr>
            <p:cNvPr id="51222" name="Rectangle 16"/>
            <p:cNvSpPr>
              <a:spLocks noChangeArrowheads="1"/>
            </p:cNvSpPr>
            <p:nvPr/>
          </p:nvSpPr>
          <p:spPr bwMode="auto">
            <a:xfrm>
              <a:off x="3324" y="2203"/>
              <a:ext cx="1889" cy="375"/>
            </a:xfrm>
            <a:prstGeom prst="rect">
              <a:avLst/>
            </a:prstGeom>
            <a:solidFill>
              <a:srgbClr val="CCFFCC"/>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600" b="1">
                  <a:latin typeface="Arial" panose="020B0604020202020204" pitchFamily="34" charset="0"/>
                </a:rPr>
                <a:t>LLC PDU</a:t>
              </a:r>
            </a:p>
          </p:txBody>
        </p:sp>
        <p:sp>
          <p:nvSpPr>
            <p:cNvPr id="51223" name="Line 17"/>
            <p:cNvSpPr>
              <a:spLocks noChangeShapeType="1"/>
            </p:cNvSpPr>
            <p:nvPr/>
          </p:nvSpPr>
          <p:spPr bwMode="auto">
            <a:xfrm>
              <a:off x="3324" y="2102"/>
              <a:ext cx="1889"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1224" name="Text Box 18"/>
            <p:cNvSpPr txBox="1">
              <a:spLocks noChangeArrowheads="1"/>
            </p:cNvSpPr>
            <p:nvPr/>
          </p:nvSpPr>
          <p:spPr bwMode="auto">
            <a:xfrm>
              <a:off x="3722" y="1903"/>
              <a:ext cx="14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sz="1600" b="1">
                  <a:latin typeface="Arial" panose="020B0604020202020204" pitchFamily="34" charset="0"/>
                </a:rPr>
                <a:t>0 to 1500 bytes</a:t>
              </a:r>
            </a:p>
          </p:txBody>
        </p:sp>
        <p:sp>
          <p:nvSpPr>
            <p:cNvPr id="51225" name="Line 19"/>
            <p:cNvSpPr>
              <a:spLocks noChangeShapeType="1"/>
            </p:cNvSpPr>
            <p:nvPr/>
          </p:nvSpPr>
          <p:spPr bwMode="auto">
            <a:xfrm flipH="1" flipV="1">
              <a:off x="3324" y="2557"/>
              <a:ext cx="978" cy="3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226" name="Line 20"/>
            <p:cNvSpPr>
              <a:spLocks noChangeShapeType="1"/>
            </p:cNvSpPr>
            <p:nvPr/>
          </p:nvSpPr>
          <p:spPr bwMode="auto">
            <a:xfrm flipH="1">
              <a:off x="4821" y="2557"/>
              <a:ext cx="403" cy="3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227" name="Line 21"/>
            <p:cNvSpPr>
              <a:spLocks noChangeShapeType="1"/>
            </p:cNvSpPr>
            <p:nvPr/>
          </p:nvSpPr>
          <p:spPr bwMode="auto">
            <a:xfrm flipV="1">
              <a:off x="3554" y="3236"/>
              <a:ext cx="749" cy="3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228" name="Line 22"/>
            <p:cNvSpPr>
              <a:spLocks noChangeShapeType="1"/>
            </p:cNvSpPr>
            <p:nvPr/>
          </p:nvSpPr>
          <p:spPr bwMode="auto">
            <a:xfrm>
              <a:off x="4764" y="3236"/>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229" name="Line 23"/>
            <p:cNvSpPr>
              <a:spLocks noChangeShapeType="1"/>
            </p:cNvSpPr>
            <p:nvPr/>
          </p:nvSpPr>
          <p:spPr bwMode="auto">
            <a:xfrm>
              <a:off x="4793" y="3265"/>
              <a:ext cx="575" cy="3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230" name="Line 24"/>
            <p:cNvSpPr>
              <a:spLocks noChangeShapeType="1"/>
            </p:cNvSpPr>
            <p:nvPr/>
          </p:nvSpPr>
          <p:spPr bwMode="auto">
            <a:xfrm flipH="1">
              <a:off x="2518" y="3741"/>
              <a:ext cx="1036" cy="2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231" name="Line 25"/>
            <p:cNvSpPr>
              <a:spLocks noChangeShapeType="1"/>
            </p:cNvSpPr>
            <p:nvPr/>
          </p:nvSpPr>
          <p:spPr bwMode="auto">
            <a:xfrm>
              <a:off x="3899" y="3741"/>
              <a:ext cx="1267" cy="2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232" name="Rectangle 26"/>
            <p:cNvSpPr>
              <a:spLocks noChangeArrowheads="1"/>
            </p:cNvSpPr>
            <p:nvPr/>
          </p:nvSpPr>
          <p:spPr bwMode="auto">
            <a:xfrm>
              <a:off x="3324" y="3994"/>
              <a:ext cx="691" cy="253"/>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b="1"/>
                <a:t>Src.IP</a:t>
              </a:r>
            </a:p>
          </p:txBody>
        </p:sp>
        <p:sp>
          <p:nvSpPr>
            <p:cNvPr id="51233" name="Rectangle 27"/>
            <p:cNvSpPr>
              <a:spLocks noChangeArrowheads="1"/>
            </p:cNvSpPr>
            <p:nvPr/>
          </p:nvSpPr>
          <p:spPr bwMode="auto">
            <a:xfrm>
              <a:off x="4015" y="3994"/>
              <a:ext cx="690" cy="253"/>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b="1"/>
                <a:t>Dest.IP</a:t>
              </a:r>
            </a:p>
          </p:txBody>
        </p:sp>
        <p:sp>
          <p:nvSpPr>
            <p:cNvPr id="51234" name="Rectangle 28"/>
            <p:cNvSpPr>
              <a:spLocks noChangeArrowheads="1"/>
            </p:cNvSpPr>
            <p:nvPr/>
          </p:nvSpPr>
          <p:spPr bwMode="auto">
            <a:xfrm>
              <a:off x="2518" y="3994"/>
              <a:ext cx="808" cy="253"/>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b="1">
                  <a:latin typeface="Arial" panose="020B0604020202020204" pitchFamily="34" charset="0"/>
                </a:rPr>
                <a:t>……</a:t>
              </a:r>
              <a:endParaRPr lang="en-US" altLang="zh-CN" b="1"/>
            </a:p>
          </p:txBody>
        </p:sp>
        <p:sp>
          <p:nvSpPr>
            <p:cNvPr id="51235" name="Rectangle 29"/>
            <p:cNvSpPr>
              <a:spLocks noChangeArrowheads="1"/>
            </p:cNvSpPr>
            <p:nvPr/>
          </p:nvSpPr>
          <p:spPr bwMode="auto">
            <a:xfrm>
              <a:off x="4705" y="3994"/>
              <a:ext cx="461" cy="253"/>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Arial" panose="020B0604020202020204" pitchFamily="34" charset="0"/>
              </a:endParaRPr>
            </a:p>
          </p:txBody>
        </p:sp>
        <p:sp>
          <p:nvSpPr>
            <p:cNvPr id="51236" name="Freeform 30"/>
            <p:cNvSpPr>
              <a:spLocks/>
            </p:cNvSpPr>
            <p:nvPr/>
          </p:nvSpPr>
          <p:spPr bwMode="auto">
            <a:xfrm>
              <a:off x="2460" y="3286"/>
              <a:ext cx="1843" cy="708"/>
            </a:xfrm>
            <a:custGeom>
              <a:avLst/>
              <a:gdLst>
                <a:gd name="T0" fmla="*/ 0 w 1452"/>
                <a:gd name="T1" fmla="*/ 0 h 635"/>
                <a:gd name="T2" fmla="*/ 2147483647 w 1452"/>
                <a:gd name="T3" fmla="*/ 2147483647 h 635"/>
                <a:gd name="T4" fmla="*/ 2147483647 w 1452"/>
                <a:gd name="T5" fmla="*/ 2147483647 h 635"/>
                <a:gd name="T6" fmla="*/ 2147483647 w 1452"/>
                <a:gd name="T7" fmla="*/ 2147483647 h 635"/>
                <a:gd name="T8" fmla="*/ 0 60000 65536"/>
                <a:gd name="T9" fmla="*/ 0 60000 65536"/>
                <a:gd name="T10" fmla="*/ 0 60000 65536"/>
                <a:gd name="T11" fmla="*/ 0 60000 65536"/>
                <a:gd name="T12" fmla="*/ 0 w 1452"/>
                <a:gd name="T13" fmla="*/ 0 h 635"/>
                <a:gd name="T14" fmla="*/ 1452 w 1452"/>
                <a:gd name="T15" fmla="*/ 635 h 635"/>
              </a:gdLst>
              <a:ahLst/>
              <a:cxnLst>
                <a:cxn ang="T8">
                  <a:pos x="T0" y="T1"/>
                </a:cxn>
                <a:cxn ang="T9">
                  <a:pos x="T2" y="T3"/>
                </a:cxn>
                <a:cxn ang="T10">
                  <a:pos x="T4" y="T5"/>
                </a:cxn>
                <a:cxn ang="T11">
                  <a:pos x="T6" y="T7"/>
                </a:cxn>
              </a:cxnLst>
              <a:rect l="T12" t="T13" r="T14" b="T15"/>
              <a:pathLst>
                <a:path w="1452" h="635">
                  <a:moveTo>
                    <a:pt x="0" y="0"/>
                  </a:moveTo>
                  <a:cubicBezTo>
                    <a:pt x="155" y="162"/>
                    <a:pt x="310" y="325"/>
                    <a:pt x="499" y="408"/>
                  </a:cubicBezTo>
                  <a:cubicBezTo>
                    <a:pt x="688" y="491"/>
                    <a:pt x="975" y="461"/>
                    <a:pt x="1134" y="499"/>
                  </a:cubicBezTo>
                  <a:cubicBezTo>
                    <a:pt x="1293" y="537"/>
                    <a:pt x="1399" y="612"/>
                    <a:pt x="1452" y="635"/>
                  </a:cubicBezTo>
                </a:path>
              </a:pathLst>
            </a:custGeom>
            <a:noFill/>
            <a:ln w="9525">
              <a:solidFill>
                <a:schemeClr val="hlink"/>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237" name="Text Box 31"/>
            <p:cNvSpPr txBox="1">
              <a:spLocks noChangeArrowheads="1"/>
            </p:cNvSpPr>
            <p:nvPr/>
          </p:nvSpPr>
          <p:spPr bwMode="auto">
            <a:xfrm>
              <a:off x="2287" y="3236"/>
              <a:ext cx="17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t>？</a:t>
              </a:r>
            </a:p>
          </p:txBody>
        </p:sp>
        <p:sp>
          <p:nvSpPr>
            <p:cNvPr id="51238" name="Rectangle 35"/>
            <p:cNvSpPr>
              <a:spLocks noChangeArrowheads="1"/>
            </p:cNvSpPr>
            <p:nvPr/>
          </p:nvSpPr>
          <p:spPr bwMode="auto">
            <a:xfrm>
              <a:off x="5146" y="2869"/>
              <a:ext cx="365" cy="397"/>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400" b="1">
                  <a:latin typeface="Arial" panose="020B0604020202020204" pitchFamily="34" charset="0"/>
                </a:rPr>
                <a:t>FCS</a:t>
              </a:r>
            </a:p>
            <a:p>
              <a:pPr algn="ctr"/>
              <a:r>
                <a:rPr lang="en-GB" altLang="zh-CN" sz="1400" b="1">
                  <a:latin typeface="Arial" panose="020B0604020202020204" pitchFamily="34" charset="0"/>
                </a:rPr>
                <a:t>(4 B)</a:t>
              </a:r>
            </a:p>
          </p:txBody>
        </p:sp>
      </p:grpSp>
      <p:sp>
        <p:nvSpPr>
          <p:cNvPr id="51204" name="Rectangle 36"/>
          <p:cNvSpPr>
            <a:spLocks noChangeArrowheads="1"/>
          </p:cNvSpPr>
          <p:nvPr/>
        </p:nvSpPr>
        <p:spPr bwMode="auto">
          <a:xfrm>
            <a:off x="468313" y="3716338"/>
            <a:ext cx="3024187" cy="936625"/>
          </a:xfrm>
          <a:prstGeom prst="rect">
            <a:avLst/>
          </a:prstGeom>
          <a:solidFill>
            <a:schemeClr val="bg1"/>
          </a:solidFill>
          <a:ln w="9525" algn="ctr">
            <a:solidFill>
              <a:schemeClr val="tx1"/>
            </a:solidFill>
            <a:miter lim="800000"/>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latin typeface="Arial" panose="020B0604020202020204" pitchFamily="34" charset="0"/>
              </a:rPr>
              <a:t>分组的目的</a:t>
            </a:r>
            <a:r>
              <a:rPr lang="en-US" altLang="zh-CN" b="1">
                <a:latin typeface="Arial" panose="020B0604020202020204" pitchFamily="34" charset="0"/>
              </a:rPr>
              <a:t>IP</a:t>
            </a:r>
            <a:r>
              <a:rPr lang="zh-CN" altLang="en-US" b="1">
                <a:latin typeface="Arial" panose="020B0604020202020204" pitchFamily="34" charset="0"/>
              </a:rPr>
              <a:t>地址由发送主机指定，封装分组的数据帧的目的</a:t>
            </a:r>
            <a:r>
              <a:rPr lang="en-US" altLang="zh-CN" b="1">
                <a:latin typeface="Arial" panose="020B0604020202020204" pitchFamily="34" charset="0"/>
              </a:rPr>
              <a:t>MAC</a:t>
            </a:r>
            <a:r>
              <a:rPr lang="zh-CN" altLang="en-US" b="1">
                <a:latin typeface="Arial" panose="020B0604020202020204" pitchFamily="34" charset="0"/>
              </a:rPr>
              <a:t>地址如何确定？</a:t>
            </a:r>
          </a:p>
        </p:txBody>
      </p:sp>
      <p:sp>
        <p:nvSpPr>
          <p:cNvPr id="51205" name="Text Box 33"/>
          <p:cNvSpPr txBox="1">
            <a:spLocks noChangeArrowheads="1"/>
          </p:cNvSpPr>
          <p:nvPr/>
        </p:nvSpPr>
        <p:spPr bwMode="auto">
          <a:xfrm>
            <a:off x="395288" y="5300663"/>
            <a:ext cx="2089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400" b="1"/>
              <a:t>给定</a:t>
            </a:r>
            <a:r>
              <a:rPr lang="en-US" altLang="zh-CN" sz="2400" b="1"/>
              <a:t>IP</a:t>
            </a:r>
            <a:r>
              <a:rPr lang="zh-CN" altLang="en-US" sz="2400" b="1"/>
              <a:t>地址</a:t>
            </a:r>
          </a:p>
        </p:txBody>
      </p:sp>
      <p:sp>
        <p:nvSpPr>
          <p:cNvPr id="51206" name="Line 34"/>
          <p:cNvSpPr>
            <a:spLocks noChangeShapeType="1"/>
          </p:cNvSpPr>
          <p:nvPr/>
        </p:nvSpPr>
        <p:spPr bwMode="auto">
          <a:xfrm>
            <a:off x="2628900" y="5522913"/>
            <a:ext cx="3455988" cy="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1207" name="Rectangle 40"/>
          <p:cNvSpPr>
            <a:spLocks noChangeArrowheads="1"/>
          </p:cNvSpPr>
          <p:nvPr/>
        </p:nvSpPr>
        <p:spPr bwMode="auto">
          <a:xfrm>
            <a:off x="6659563" y="5084763"/>
            <a:ext cx="22336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2400" b="1"/>
              <a:t>IP</a:t>
            </a:r>
            <a:r>
              <a:rPr lang="zh-CN" altLang="en-US" sz="2400" b="1"/>
              <a:t>地址对应节点的</a:t>
            </a:r>
            <a:r>
              <a:rPr lang="en-US" altLang="zh-CN" sz="2400" b="1"/>
              <a:t>MAC</a:t>
            </a:r>
            <a:r>
              <a:rPr lang="zh-CN" altLang="en-US" sz="2400" b="1"/>
              <a:t>地址</a:t>
            </a:r>
          </a:p>
        </p:txBody>
      </p:sp>
      <p:sp>
        <p:nvSpPr>
          <p:cNvPr id="51208" name="Rectangle 41"/>
          <p:cNvSpPr>
            <a:spLocks noChangeArrowheads="1"/>
          </p:cNvSpPr>
          <p:nvPr/>
        </p:nvSpPr>
        <p:spPr bwMode="auto">
          <a:xfrm>
            <a:off x="3201988" y="5091113"/>
            <a:ext cx="25193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000" b="1">
                <a:solidFill>
                  <a:schemeClr val="hlink"/>
                </a:solidFill>
              </a:rPr>
              <a:t>地址解析协议</a:t>
            </a:r>
            <a:r>
              <a:rPr lang="en-US" altLang="zh-CN" sz="2000" b="1">
                <a:solidFill>
                  <a:schemeClr val="hlink"/>
                </a:solidFill>
              </a:rPr>
              <a:t>ARP</a:t>
            </a:r>
            <a:endParaRPr lang="zh-CN" altLang="en-US" sz="2000" b="1">
              <a:solidFill>
                <a:schemeClr val="hlink"/>
              </a:solidFill>
            </a:endParaRPr>
          </a:p>
        </p:txBody>
      </p:sp>
      <p:sp>
        <p:nvSpPr>
          <p:cNvPr id="51209" name="Rectangle 42"/>
          <p:cNvSpPr>
            <a:spLocks noChangeArrowheads="1"/>
          </p:cNvSpPr>
          <p:nvPr/>
        </p:nvSpPr>
        <p:spPr bwMode="auto">
          <a:xfrm>
            <a:off x="1692275" y="5229225"/>
            <a:ext cx="5111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en-US" altLang="zh-CN" b="1">
              <a:solidFill>
                <a:schemeClr val="hlink"/>
              </a:solidFill>
            </a:endParaRPr>
          </a:p>
          <a:p>
            <a:pPr lvl="1" eaLnBrk="1" hangingPunct="1"/>
            <a:r>
              <a:rPr lang="en-US" altLang="zh-CN" b="1">
                <a:solidFill>
                  <a:schemeClr val="hlink"/>
                </a:solidFill>
              </a:rPr>
              <a:t>RFC 826:</a:t>
            </a:r>
            <a:r>
              <a:rPr lang="zh-CN" altLang="en-US" b="1">
                <a:solidFill>
                  <a:schemeClr val="hlink"/>
                </a:solidFill>
              </a:rPr>
              <a:t> </a:t>
            </a:r>
            <a:r>
              <a:rPr lang="en-US" altLang="zh-CN" b="1">
                <a:solidFill>
                  <a:schemeClr val="hlink"/>
                </a:solidFill>
              </a:rPr>
              <a:t>Address Resolution Protocol</a:t>
            </a:r>
            <a:endParaRPr lang="zh-CN" altLang="en-US" b="1">
              <a:solidFill>
                <a:schemeClr val="hlink"/>
              </a:solidFill>
            </a:endParaRPr>
          </a:p>
        </p:txBody>
      </p:sp>
      <p:sp>
        <p:nvSpPr>
          <p:cNvPr id="252973" name="Rectangle 45"/>
          <p:cNvSpPr>
            <a:spLocks noChangeArrowheads="1"/>
          </p:cNvSpPr>
          <p:nvPr/>
        </p:nvSpPr>
        <p:spPr bwMode="auto">
          <a:xfrm>
            <a:off x="179388" y="5949950"/>
            <a:ext cx="8785225" cy="836613"/>
          </a:xfrm>
          <a:prstGeom prst="rect">
            <a:avLst/>
          </a:prstGeom>
          <a:solidFill>
            <a:schemeClr val="bg1"/>
          </a:solidFill>
          <a:ln w="9525">
            <a:solidFill>
              <a:schemeClr val="tx1"/>
            </a:solidFill>
            <a:miter lim="800000"/>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i="1">
                <a:solidFill>
                  <a:srgbClr val="FF0000"/>
                </a:solidFill>
              </a:rPr>
              <a:t>注：帧的目的</a:t>
            </a:r>
            <a:r>
              <a:rPr lang="en-US" altLang="zh-CN" b="1" i="1">
                <a:solidFill>
                  <a:srgbClr val="FF0000"/>
                </a:solidFill>
              </a:rPr>
              <a:t>MAC</a:t>
            </a:r>
            <a:r>
              <a:rPr lang="zh-CN" altLang="en-US" b="1" i="1">
                <a:solidFill>
                  <a:srgbClr val="FF0000"/>
                </a:solidFill>
              </a:rPr>
              <a:t>地址始终为转发</a:t>
            </a:r>
            <a:r>
              <a:rPr lang="en-US" altLang="zh-CN" b="1" i="1">
                <a:solidFill>
                  <a:srgbClr val="FF0000"/>
                </a:solidFill>
              </a:rPr>
              <a:t>IP</a:t>
            </a:r>
            <a:r>
              <a:rPr lang="zh-CN" altLang="en-US" b="1" i="1">
                <a:solidFill>
                  <a:srgbClr val="FF0000"/>
                </a:solidFill>
              </a:rPr>
              <a:t>分组的下一跳网络节点的</a:t>
            </a:r>
            <a:r>
              <a:rPr lang="en-US" altLang="zh-CN" b="1" i="1">
                <a:solidFill>
                  <a:srgbClr val="FF0000"/>
                </a:solidFill>
              </a:rPr>
              <a:t>MAC</a:t>
            </a:r>
            <a:r>
              <a:rPr lang="zh-CN" altLang="en-US" b="1" i="1">
                <a:solidFill>
                  <a:srgbClr val="FF0000"/>
                </a:solidFill>
              </a:rPr>
              <a:t>地址，因此在执行</a:t>
            </a:r>
            <a:r>
              <a:rPr lang="en-US" altLang="zh-CN" b="1" i="1">
                <a:solidFill>
                  <a:srgbClr val="FF0000"/>
                </a:solidFill>
              </a:rPr>
              <a:t>ARP</a:t>
            </a:r>
            <a:r>
              <a:rPr lang="zh-CN" altLang="en-US" b="1" i="1">
                <a:solidFill>
                  <a:srgbClr val="FF0000"/>
                </a:solidFill>
              </a:rPr>
              <a:t>协议之前首先要查找转发表，得到下一跳网络节点的目的</a:t>
            </a:r>
            <a:r>
              <a:rPr lang="en-US" altLang="zh-CN" b="1" i="1">
                <a:solidFill>
                  <a:srgbClr val="FF0000"/>
                </a:solidFill>
              </a:rPr>
              <a:t>IP</a:t>
            </a:r>
            <a:r>
              <a:rPr lang="zh-CN" altLang="en-US" b="1" i="1">
                <a:solidFill>
                  <a:srgbClr val="FF0000"/>
                </a:solidFill>
              </a:rPr>
              <a:t>地址，下一跳网络节点可能为目的主机，也可能为路由器，然后再执行</a:t>
            </a:r>
            <a:r>
              <a:rPr lang="en-US" altLang="zh-CN" b="1" i="1">
                <a:solidFill>
                  <a:srgbClr val="FF0000"/>
                </a:solidFill>
              </a:rPr>
              <a:t>ARP</a:t>
            </a:r>
            <a:r>
              <a:rPr lang="zh-CN" altLang="en-US" b="1" i="1">
                <a:solidFill>
                  <a:srgbClr val="FF0000"/>
                </a:solidFill>
              </a:rPr>
              <a:t>过程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2973"/>
                                        </p:tgtEl>
                                        <p:attrNameLst>
                                          <p:attrName>style.visibility</p:attrName>
                                        </p:attrNameLst>
                                      </p:cBhvr>
                                      <p:to>
                                        <p:strVal val="visible"/>
                                      </p:to>
                                    </p:set>
                                    <p:animEffect transition="in" filter="blinds(horizontal)">
                                      <p:cBhvr>
                                        <p:cTn id="7" dur="500"/>
                                        <p:tgtEl>
                                          <p:spTgt spid="252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灯片编号占位符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B17EE9CF-EB7C-4499-895B-6D355EFCFE25}" type="slidenum">
              <a:rPr lang="en-US" altLang="zh-CN"/>
              <a:pPr eaLnBrk="1" hangingPunct="1"/>
              <a:t>25</a:t>
            </a:fld>
            <a:endParaRPr lang="en-US" altLang="zh-CN"/>
          </a:p>
        </p:txBody>
      </p:sp>
      <p:sp>
        <p:nvSpPr>
          <p:cNvPr id="52227" name="Rectangle 2"/>
          <p:cNvSpPr>
            <a:spLocks noGrp="1" noChangeArrowheads="1"/>
          </p:cNvSpPr>
          <p:nvPr>
            <p:ph type="title"/>
          </p:nvPr>
        </p:nvSpPr>
        <p:spPr/>
        <p:txBody>
          <a:bodyPr/>
          <a:lstStyle/>
          <a:p>
            <a:pPr eaLnBrk="1" hangingPunct="1"/>
            <a:r>
              <a:rPr lang="zh-CN" altLang="en-US" smtClean="0"/>
              <a:t>地址解析过程</a:t>
            </a:r>
          </a:p>
        </p:txBody>
      </p:sp>
      <p:sp>
        <p:nvSpPr>
          <p:cNvPr id="45060" name="Rectangle 12"/>
          <p:cNvSpPr>
            <a:spLocks noGrp="1" noRot="1" noChangeArrowheads="1"/>
          </p:cNvSpPr>
          <p:nvPr>
            <p:ph type="body" idx="1"/>
          </p:nvPr>
        </p:nvSpPr>
        <p:spPr>
          <a:xfrm>
            <a:off x="107504" y="2552701"/>
            <a:ext cx="3960812" cy="3690937"/>
          </a:xfrm>
          <a:noFill/>
        </p:spPr>
        <p:txBody>
          <a:bodyPr/>
          <a:lstStyle/>
          <a:p>
            <a:pPr eaLnBrk="1" hangingPunct="1"/>
            <a:r>
              <a:rPr lang="zh-CN" altLang="en-US" sz="2000" dirty="0" smtClean="0"/>
              <a:t>首先，每个主机都有</a:t>
            </a:r>
            <a:r>
              <a:rPr lang="en-US" altLang="zh-CN" sz="2000" dirty="0" smtClean="0">
                <a:solidFill>
                  <a:schemeClr val="hlink"/>
                </a:solidFill>
              </a:rPr>
              <a:t>ARP</a:t>
            </a:r>
            <a:r>
              <a:rPr lang="zh-CN" altLang="en-US" sz="2000" dirty="0" smtClean="0">
                <a:solidFill>
                  <a:schemeClr val="hlink"/>
                </a:solidFill>
              </a:rPr>
              <a:t>缓存</a:t>
            </a:r>
            <a:r>
              <a:rPr lang="zh-CN" altLang="en-US" sz="2000" dirty="0" smtClean="0"/>
              <a:t>，用来存放一些</a:t>
            </a:r>
            <a:r>
              <a:rPr lang="en-US" altLang="zh-CN" sz="2000" dirty="0" smtClean="0"/>
              <a:t>IP</a:t>
            </a:r>
            <a:r>
              <a:rPr lang="zh-CN" altLang="en-US" sz="2000" dirty="0" smtClean="0"/>
              <a:t>地址与</a:t>
            </a:r>
            <a:r>
              <a:rPr lang="en-US" altLang="zh-CN" sz="2000" dirty="0" smtClean="0"/>
              <a:t>MAC</a:t>
            </a:r>
            <a:r>
              <a:rPr lang="zh-CN" altLang="en-US" sz="2000" dirty="0" smtClean="0"/>
              <a:t>地址的对应关系。主机根据分组头上的目的</a:t>
            </a:r>
            <a:r>
              <a:rPr lang="en-US" altLang="zh-CN" sz="2000" dirty="0" smtClean="0"/>
              <a:t>IP</a:t>
            </a:r>
            <a:r>
              <a:rPr lang="zh-CN" altLang="en-US" sz="2000" dirty="0" smtClean="0"/>
              <a:t>地址查阅自己的</a:t>
            </a:r>
            <a:r>
              <a:rPr lang="en-US" altLang="zh-CN" sz="2000" dirty="0" smtClean="0"/>
              <a:t>ARP</a:t>
            </a:r>
            <a:r>
              <a:rPr lang="zh-CN" altLang="en-US" sz="2000" dirty="0" smtClean="0"/>
              <a:t>缓存，如果没查到，就向广播地址发送</a:t>
            </a:r>
            <a:r>
              <a:rPr lang="en-US" altLang="zh-CN" sz="2000" dirty="0" smtClean="0"/>
              <a:t>ARP</a:t>
            </a:r>
            <a:r>
              <a:rPr lang="zh-CN" altLang="en-US" sz="2000" dirty="0" smtClean="0"/>
              <a:t>请求。</a:t>
            </a:r>
          </a:p>
          <a:p>
            <a:pPr eaLnBrk="1" hangingPunct="1"/>
            <a:r>
              <a:rPr lang="zh-CN" altLang="en-US" sz="2000" dirty="0" smtClean="0"/>
              <a:t>被请求的</a:t>
            </a:r>
            <a:r>
              <a:rPr lang="en-US" altLang="zh-CN" sz="2000" dirty="0" smtClean="0"/>
              <a:t>IP</a:t>
            </a:r>
            <a:r>
              <a:rPr lang="zh-CN" altLang="en-US" sz="2000" dirty="0" smtClean="0"/>
              <a:t>地址所对应的主机返回一个</a:t>
            </a:r>
            <a:r>
              <a:rPr lang="en-US" altLang="zh-CN" sz="2000" dirty="0" smtClean="0"/>
              <a:t>ARP</a:t>
            </a:r>
            <a:r>
              <a:rPr lang="zh-CN" altLang="en-US" sz="2000" dirty="0" smtClean="0"/>
              <a:t>响应。</a:t>
            </a:r>
          </a:p>
          <a:p>
            <a:pPr eaLnBrk="1" hangingPunct="1"/>
            <a:r>
              <a:rPr lang="zh-CN" altLang="en-US" sz="2000" dirty="0" smtClean="0"/>
              <a:t>主机收到响应后，就可发送数据帧，并将该</a:t>
            </a:r>
            <a:r>
              <a:rPr lang="en-US" altLang="zh-CN" sz="2000" dirty="0" smtClean="0"/>
              <a:t>IP</a:t>
            </a:r>
            <a:r>
              <a:rPr lang="zh-CN" altLang="en-US" sz="2000" dirty="0" smtClean="0"/>
              <a:t>地址与</a:t>
            </a:r>
            <a:r>
              <a:rPr lang="en-US" altLang="zh-CN" sz="2000" dirty="0" smtClean="0"/>
              <a:t>MAC</a:t>
            </a:r>
            <a:r>
              <a:rPr lang="zh-CN" altLang="en-US" sz="2000" dirty="0" smtClean="0"/>
              <a:t>地址对存放在</a:t>
            </a:r>
            <a:r>
              <a:rPr lang="en-US" altLang="zh-CN" sz="2000" dirty="0" smtClean="0"/>
              <a:t>ARP</a:t>
            </a:r>
            <a:r>
              <a:rPr lang="zh-CN" altLang="en-US" sz="2000" dirty="0" smtClean="0"/>
              <a:t>缓存中</a:t>
            </a:r>
          </a:p>
        </p:txBody>
      </p:sp>
      <p:pic>
        <p:nvPicPr>
          <p:cNvPr id="5222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2708275"/>
            <a:ext cx="52197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Rectangle 14"/>
          <p:cNvSpPr>
            <a:spLocks noChangeArrowheads="1"/>
          </p:cNvSpPr>
          <p:nvPr/>
        </p:nvSpPr>
        <p:spPr bwMode="auto">
          <a:xfrm>
            <a:off x="468313" y="1916113"/>
            <a:ext cx="8424862" cy="647700"/>
          </a:xfrm>
          <a:prstGeom prst="rect">
            <a:avLst/>
          </a:prstGeom>
          <a:solidFill>
            <a:srgbClr val="EBF7FF"/>
          </a:solidFill>
          <a:ln w="9525" algn="ctr">
            <a:solidFill>
              <a:srgbClr val="007A77"/>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2400" b="1">
                <a:solidFill>
                  <a:schemeClr val="hlink"/>
                </a:solidFill>
                <a:latin typeface="Arial" panose="020B0604020202020204" pitchFamily="34" charset="0"/>
              </a:rPr>
              <a:t>情况</a:t>
            </a:r>
            <a:r>
              <a:rPr lang="en-US" altLang="zh-CN" sz="2400" b="1">
                <a:solidFill>
                  <a:schemeClr val="hlink"/>
                </a:solidFill>
                <a:latin typeface="Arial" panose="020B0604020202020204" pitchFamily="34" charset="0"/>
              </a:rPr>
              <a:t>1</a:t>
            </a:r>
            <a:r>
              <a:rPr lang="zh-CN" altLang="en-US" sz="2400" b="1">
                <a:solidFill>
                  <a:schemeClr val="hlink"/>
                </a:solidFill>
                <a:latin typeface="Arial" panose="020B0604020202020204" pitchFamily="34" charset="0"/>
              </a:rPr>
              <a:t>：目的</a:t>
            </a:r>
            <a:r>
              <a:rPr lang="en-US" altLang="zh-CN" sz="2400" b="1">
                <a:solidFill>
                  <a:schemeClr val="hlink"/>
                </a:solidFill>
                <a:latin typeface="Arial" panose="020B0604020202020204" pitchFamily="34" charset="0"/>
              </a:rPr>
              <a:t>IP</a:t>
            </a:r>
            <a:r>
              <a:rPr lang="zh-CN" altLang="en-US" sz="2400" b="1">
                <a:solidFill>
                  <a:schemeClr val="hlink"/>
                </a:solidFill>
                <a:latin typeface="Arial" panose="020B0604020202020204" pitchFamily="34" charset="0"/>
              </a:rPr>
              <a:t>地址所对应的主机和发送主机在同一个网络内</a:t>
            </a:r>
          </a:p>
        </p:txBody>
      </p:sp>
      <p:sp>
        <p:nvSpPr>
          <p:cNvPr id="49160" name="AutoShape 23"/>
          <p:cNvSpPr>
            <a:spLocks noChangeArrowheads="1"/>
          </p:cNvSpPr>
          <p:nvPr/>
        </p:nvSpPr>
        <p:spPr bwMode="auto">
          <a:xfrm>
            <a:off x="611188" y="6021288"/>
            <a:ext cx="8353425" cy="862683"/>
          </a:xfrm>
          <a:prstGeom prst="horizontalScroll">
            <a:avLst>
              <a:gd name="adj" fmla="val 12500"/>
            </a:avLst>
          </a:prstGeom>
          <a:solidFill>
            <a:srgbClr val="EBF7FF"/>
          </a:solidFill>
          <a:ln w="9525">
            <a:solidFill>
              <a:srgbClr val="007A77"/>
            </a:solidFill>
            <a:round/>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000" b="1" dirty="0">
                <a:latin typeface="Arial" panose="020B0604020202020204" pitchFamily="34" charset="0"/>
              </a:rPr>
              <a:t>每个节点一般都维护</a:t>
            </a:r>
            <a:r>
              <a:rPr lang="en-US" altLang="zh-CN" sz="2000" b="1" dirty="0">
                <a:solidFill>
                  <a:schemeClr val="hlink"/>
                </a:solidFill>
                <a:latin typeface="Arial" panose="020B0604020202020204" pitchFamily="34" charset="0"/>
              </a:rPr>
              <a:t>ARP</a:t>
            </a:r>
            <a:r>
              <a:rPr lang="zh-CN" altLang="en-US" sz="2000" b="1" dirty="0">
                <a:solidFill>
                  <a:schemeClr val="hlink"/>
                </a:solidFill>
                <a:latin typeface="Arial" panose="020B0604020202020204" pitchFamily="34" charset="0"/>
              </a:rPr>
              <a:t>缓存</a:t>
            </a:r>
            <a:r>
              <a:rPr lang="zh-CN" altLang="en-US" sz="2000" b="1" dirty="0">
                <a:latin typeface="Arial" panose="020B0604020202020204" pitchFamily="34" charset="0"/>
              </a:rPr>
              <a:t>，通过</a:t>
            </a:r>
            <a:r>
              <a:rPr lang="en-US" altLang="zh-CN" sz="2000" b="1" dirty="0">
                <a:latin typeface="Arial" panose="020B0604020202020204" pitchFamily="34" charset="0"/>
              </a:rPr>
              <a:t>ARP</a:t>
            </a:r>
            <a:r>
              <a:rPr lang="zh-CN" altLang="en-US" sz="2000" b="1" dirty="0">
                <a:latin typeface="Arial" panose="020B0604020202020204" pitchFamily="34" charset="0"/>
              </a:rPr>
              <a:t>缓存可以减少频繁的</a:t>
            </a:r>
            <a:r>
              <a:rPr lang="en-US" altLang="zh-CN" sz="2000" b="1" dirty="0">
                <a:latin typeface="Arial" panose="020B0604020202020204" pitchFamily="34" charset="0"/>
              </a:rPr>
              <a:t>ARP</a:t>
            </a:r>
            <a:r>
              <a:rPr lang="zh-CN" altLang="en-US" sz="2000" b="1" dirty="0">
                <a:latin typeface="Arial" panose="020B0604020202020204" pitchFamily="34" charset="0"/>
              </a:rPr>
              <a:t>操作，从而减少网络开销，提高性能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45060">
                                            <p:txEl>
                                              <p:pRg st="0" end="0"/>
                                            </p:txEl>
                                          </p:spTgt>
                                        </p:tgtEl>
                                        <p:attrNameLst>
                                          <p:attrName>style.visibility</p:attrName>
                                        </p:attrNameLst>
                                      </p:cBhvr>
                                      <p:to>
                                        <p:strVal val="visible"/>
                                      </p:to>
                                    </p:set>
                                    <p:animEffect transition="in" filter="strips(downRight)">
                                      <p:cBhvr>
                                        <p:cTn id="7" dur="500"/>
                                        <p:tgtEl>
                                          <p:spTgt spid="4506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9160"/>
                                        </p:tgtEl>
                                        <p:attrNameLst>
                                          <p:attrName>style.visibility</p:attrName>
                                        </p:attrNameLst>
                                      </p:cBhvr>
                                      <p:to>
                                        <p:strVal val="visible"/>
                                      </p:to>
                                    </p:set>
                                    <p:animEffect transition="in" filter="blinds(horizontal)">
                                      <p:cBhvr>
                                        <p:cTn id="12" dur="500"/>
                                        <p:tgtEl>
                                          <p:spTgt spid="491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45060">
                                            <p:txEl>
                                              <p:pRg st="1" end="1"/>
                                            </p:txEl>
                                          </p:spTgt>
                                        </p:tgtEl>
                                        <p:attrNameLst>
                                          <p:attrName>style.visibility</p:attrName>
                                        </p:attrNameLst>
                                      </p:cBhvr>
                                      <p:to>
                                        <p:strVal val="visible"/>
                                      </p:to>
                                    </p:set>
                                    <p:animEffect transition="in" filter="strips(downRight)">
                                      <p:cBhvr>
                                        <p:cTn id="17" dur="500"/>
                                        <p:tgtEl>
                                          <p:spTgt spid="4506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45060">
                                            <p:txEl>
                                              <p:pRg st="2" end="2"/>
                                            </p:txEl>
                                          </p:spTgt>
                                        </p:tgtEl>
                                        <p:attrNameLst>
                                          <p:attrName>style.visibility</p:attrName>
                                        </p:attrNameLst>
                                      </p:cBhvr>
                                      <p:to>
                                        <p:strVal val="visible"/>
                                      </p:to>
                                    </p:set>
                                    <p:animEffect transition="in" filter="strips(downRight)">
                                      <p:cBhvr>
                                        <p:cTn id="22" dur="500"/>
                                        <p:tgtEl>
                                          <p:spTgt spid="450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灯片编号占位符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E7286596-9E3A-4538-86FF-4D84E4BA5194}" type="slidenum">
              <a:rPr lang="en-US" altLang="zh-CN"/>
              <a:pPr eaLnBrk="1" hangingPunct="1"/>
              <a:t>26</a:t>
            </a:fld>
            <a:endParaRPr lang="en-US" altLang="zh-CN"/>
          </a:p>
        </p:txBody>
      </p:sp>
      <p:sp>
        <p:nvSpPr>
          <p:cNvPr id="53251" name="Rectangle 8"/>
          <p:cNvSpPr>
            <a:spLocks noGrp="1" noChangeArrowheads="1"/>
          </p:cNvSpPr>
          <p:nvPr>
            <p:ph type="title"/>
          </p:nvPr>
        </p:nvSpPr>
        <p:spPr/>
        <p:txBody>
          <a:bodyPr/>
          <a:lstStyle/>
          <a:p>
            <a:pPr eaLnBrk="1" hangingPunct="1"/>
            <a:r>
              <a:rPr lang="zh-CN" altLang="en-US" smtClean="0"/>
              <a:t>地址解析过程</a:t>
            </a:r>
          </a:p>
        </p:txBody>
      </p:sp>
      <p:sp>
        <p:nvSpPr>
          <p:cNvPr id="53252" name="Rectangle 21"/>
          <p:cNvSpPr>
            <a:spLocks noRot="1" noChangeArrowheads="1"/>
          </p:cNvSpPr>
          <p:nvPr/>
        </p:nvSpPr>
        <p:spPr bwMode="auto">
          <a:xfrm>
            <a:off x="179388" y="2420938"/>
            <a:ext cx="8713787"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80000"/>
              </a:lnSpc>
              <a:spcBef>
                <a:spcPct val="20000"/>
              </a:spcBef>
              <a:buClr>
                <a:schemeClr val="folHlink"/>
              </a:buClr>
              <a:buSzPct val="60000"/>
              <a:buFont typeface="Wingdings" panose="05000000000000000000" pitchFamily="2" charset="2"/>
              <a:buChar char="n"/>
            </a:pPr>
            <a:r>
              <a:rPr lang="zh-CN" altLang="en-US" sz="2200" b="1"/>
              <a:t>发送主机通过查找转发表得到转发的下一跳网络节点</a:t>
            </a:r>
            <a:r>
              <a:rPr lang="en-US" altLang="zh-CN" sz="2200" b="1"/>
              <a:t>IP</a:t>
            </a:r>
            <a:r>
              <a:rPr lang="zh-CN" altLang="en-US" sz="2200" b="1"/>
              <a:t>地址（第一跳路由器），对该</a:t>
            </a:r>
            <a:r>
              <a:rPr lang="en-US" altLang="zh-CN" sz="2200" b="1"/>
              <a:t>IP</a:t>
            </a:r>
            <a:r>
              <a:rPr lang="zh-CN" altLang="en-US" sz="2200" b="1"/>
              <a:t>地址执行</a:t>
            </a:r>
            <a:r>
              <a:rPr lang="en-US" altLang="zh-CN" sz="2200" b="1"/>
              <a:t>ARP</a:t>
            </a:r>
            <a:r>
              <a:rPr lang="zh-CN" altLang="en-US" sz="2200" b="1"/>
              <a:t>过程，然后发送数据</a:t>
            </a:r>
          </a:p>
          <a:p>
            <a:pPr eaLnBrk="1" hangingPunct="1">
              <a:lnSpc>
                <a:spcPct val="80000"/>
              </a:lnSpc>
              <a:spcBef>
                <a:spcPct val="20000"/>
              </a:spcBef>
              <a:buClr>
                <a:schemeClr val="folHlink"/>
              </a:buClr>
              <a:buSzPct val="60000"/>
              <a:buFont typeface="Wingdings" panose="05000000000000000000" pitchFamily="2" charset="2"/>
              <a:buChar char="n"/>
            </a:pPr>
            <a:r>
              <a:rPr lang="zh-CN" altLang="en-US" sz="2200" b="1"/>
              <a:t>第一跳路由器查找转发表得到第二跳路由器的</a:t>
            </a:r>
            <a:r>
              <a:rPr lang="en-US" altLang="zh-CN" sz="2200" b="1"/>
              <a:t>IP</a:t>
            </a:r>
            <a:r>
              <a:rPr lang="zh-CN" altLang="en-US" sz="2200" b="1"/>
              <a:t>地址，对该</a:t>
            </a:r>
            <a:r>
              <a:rPr lang="en-US" altLang="zh-CN" sz="2200" b="1"/>
              <a:t>IP</a:t>
            </a:r>
            <a:r>
              <a:rPr lang="zh-CN" altLang="en-US" sz="2200" b="1"/>
              <a:t>地址执行</a:t>
            </a:r>
            <a:r>
              <a:rPr lang="en-US" altLang="zh-CN" sz="2200" b="1"/>
              <a:t>ARP</a:t>
            </a:r>
            <a:r>
              <a:rPr lang="zh-CN" altLang="en-US" sz="2200" b="1"/>
              <a:t>过程，然后发送数据</a:t>
            </a:r>
            <a:endParaRPr lang="en-US" altLang="zh-CN" sz="2200" b="1"/>
          </a:p>
          <a:p>
            <a:pPr eaLnBrk="1" hangingPunct="1">
              <a:lnSpc>
                <a:spcPct val="80000"/>
              </a:lnSpc>
              <a:spcBef>
                <a:spcPct val="20000"/>
              </a:spcBef>
              <a:buClr>
                <a:schemeClr val="folHlink"/>
              </a:buClr>
              <a:buSzPct val="60000"/>
              <a:buFont typeface="Wingdings" panose="05000000000000000000" pitchFamily="2" charset="2"/>
              <a:buNone/>
            </a:pPr>
            <a:r>
              <a:rPr lang="en-US" altLang="zh-CN" sz="2200" b="1"/>
              <a:t>.........</a:t>
            </a:r>
          </a:p>
          <a:p>
            <a:pPr eaLnBrk="1" hangingPunct="1">
              <a:lnSpc>
                <a:spcPct val="80000"/>
              </a:lnSpc>
              <a:spcBef>
                <a:spcPct val="20000"/>
              </a:spcBef>
              <a:buClr>
                <a:schemeClr val="folHlink"/>
              </a:buClr>
              <a:buSzPct val="60000"/>
              <a:buFont typeface="Wingdings" panose="05000000000000000000" pitchFamily="2" charset="2"/>
              <a:buChar char="n"/>
            </a:pPr>
            <a:r>
              <a:rPr lang="zh-CN" altLang="en-US" sz="2200" b="1"/>
              <a:t>目的网络的路由器查找转发表知道目的节点和自己在同一个网络中，对目的</a:t>
            </a:r>
            <a:r>
              <a:rPr lang="en-US" altLang="zh-CN" sz="2200" b="1"/>
              <a:t>IP</a:t>
            </a:r>
            <a:r>
              <a:rPr lang="zh-CN" altLang="en-US" sz="2200" b="1"/>
              <a:t>地址执行</a:t>
            </a:r>
            <a:r>
              <a:rPr lang="en-US" altLang="zh-CN" sz="2200" b="1"/>
              <a:t>ARP</a:t>
            </a:r>
            <a:r>
              <a:rPr lang="zh-CN" altLang="en-US" sz="2200" b="1"/>
              <a:t>过程，然后将数据发送到目的节点</a:t>
            </a:r>
          </a:p>
        </p:txBody>
      </p:sp>
      <p:sp>
        <p:nvSpPr>
          <p:cNvPr id="50181" name="AutoShape 23"/>
          <p:cNvSpPr>
            <a:spLocks noChangeArrowheads="1"/>
          </p:cNvSpPr>
          <p:nvPr/>
        </p:nvSpPr>
        <p:spPr bwMode="auto">
          <a:xfrm>
            <a:off x="107950" y="5516563"/>
            <a:ext cx="8893175" cy="1296987"/>
          </a:xfrm>
          <a:prstGeom prst="horizontalScroll">
            <a:avLst>
              <a:gd name="adj" fmla="val 12500"/>
            </a:avLst>
          </a:prstGeom>
          <a:solidFill>
            <a:srgbClr val="EBF7FF"/>
          </a:solidFill>
          <a:ln w="9525">
            <a:solidFill>
              <a:srgbClr val="007A77"/>
            </a:solidFill>
            <a:round/>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2000" b="1">
                <a:latin typeface="Arial" panose="020B0604020202020204" pitchFamily="34" charset="0"/>
              </a:rPr>
              <a:t>ARP</a:t>
            </a:r>
            <a:r>
              <a:rPr lang="zh-CN" altLang="en-US" sz="2000" b="1">
                <a:latin typeface="Arial" panose="020B0604020202020204" pitchFamily="34" charset="0"/>
              </a:rPr>
              <a:t>过程被限制在链路范围</a:t>
            </a:r>
            <a:r>
              <a:rPr lang="en-US" altLang="zh-CN" sz="2000" b="1">
                <a:latin typeface="Arial" panose="020B0604020202020204" pitchFamily="34" charset="0"/>
              </a:rPr>
              <a:t>(</a:t>
            </a:r>
            <a:r>
              <a:rPr lang="zh-CN" altLang="en-US" sz="2000" b="1">
                <a:latin typeface="Arial" panose="020B0604020202020204" pitchFamily="34" charset="0"/>
              </a:rPr>
              <a:t>同一个网络</a:t>
            </a:r>
            <a:r>
              <a:rPr lang="en-US" altLang="zh-CN" sz="2000" b="1">
                <a:latin typeface="Arial" panose="020B0604020202020204" pitchFamily="34" charset="0"/>
              </a:rPr>
              <a:t>)</a:t>
            </a:r>
            <a:r>
              <a:rPr lang="zh-CN" altLang="en-US" sz="2000" b="1">
                <a:latin typeface="Arial" panose="020B0604020202020204" pitchFamily="34" charset="0"/>
              </a:rPr>
              <a:t>内，始终是查找转发表得到转发的下一跳节点的</a:t>
            </a:r>
            <a:r>
              <a:rPr lang="en-US" altLang="zh-CN" sz="2000" b="1">
                <a:latin typeface="Arial" panose="020B0604020202020204" pitchFamily="34" charset="0"/>
              </a:rPr>
              <a:t>IP</a:t>
            </a:r>
            <a:r>
              <a:rPr lang="zh-CN" altLang="en-US" sz="2000" b="1">
                <a:latin typeface="Arial" panose="020B0604020202020204" pitchFamily="34" charset="0"/>
              </a:rPr>
              <a:t>地址，然后对该</a:t>
            </a:r>
            <a:r>
              <a:rPr lang="en-US" altLang="zh-CN" sz="2000" b="1">
                <a:latin typeface="Arial" panose="020B0604020202020204" pitchFamily="34" charset="0"/>
              </a:rPr>
              <a:t>IP</a:t>
            </a:r>
            <a:r>
              <a:rPr lang="zh-CN" altLang="en-US" sz="2000" b="1">
                <a:latin typeface="Arial" panose="020B0604020202020204" pitchFamily="34" charset="0"/>
              </a:rPr>
              <a:t>地址做</a:t>
            </a:r>
            <a:r>
              <a:rPr lang="en-US" altLang="zh-CN" sz="2000" b="1">
                <a:latin typeface="Arial" panose="020B0604020202020204" pitchFamily="34" charset="0"/>
              </a:rPr>
              <a:t>ARP</a:t>
            </a:r>
            <a:r>
              <a:rPr lang="zh-CN" altLang="en-US" sz="2000" b="1">
                <a:latin typeface="Arial" panose="020B0604020202020204" pitchFamily="34" charset="0"/>
              </a:rPr>
              <a:t>。</a:t>
            </a:r>
            <a:r>
              <a:rPr lang="zh-CN" altLang="en-US" sz="2000" b="1">
                <a:solidFill>
                  <a:schemeClr val="hlink"/>
                </a:solidFill>
                <a:latin typeface="Arial" panose="020B0604020202020204" pitchFamily="34" charset="0"/>
              </a:rPr>
              <a:t>在数据传输频繁时，</a:t>
            </a:r>
            <a:r>
              <a:rPr lang="en-US" altLang="zh-CN" sz="2000" b="1">
                <a:solidFill>
                  <a:schemeClr val="hlink"/>
                </a:solidFill>
                <a:latin typeface="Arial" panose="020B0604020202020204" pitchFamily="34" charset="0"/>
              </a:rPr>
              <a:t>ARP</a:t>
            </a:r>
            <a:r>
              <a:rPr lang="zh-CN" altLang="en-US" sz="2000" b="1">
                <a:solidFill>
                  <a:schemeClr val="hlink"/>
                </a:solidFill>
                <a:latin typeface="Arial" panose="020B0604020202020204" pitchFamily="34" charset="0"/>
              </a:rPr>
              <a:t>缓存表中一般有对应的表项，节点间不需要交互</a:t>
            </a:r>
            <a:r>
              <a:rPr lang="en-US" altLang="zh-CN" sz="2000" b="1">
                <a:solidFill>
                  <a:schemeClr val="hlink"/>
                </a:solidFill>
                <a:latin typeface="Arial" panose="020B0604020202020204" pitchFamily="34" charset="0"/>
              </a:rPr>
              <a:t>ARP</a:t>
            </a:r>
            <a:r>
              <a:rPr lang="zh-CN" altLang="en-US" sz="2000" b="1">
                <a:solidFill>
                  <a:schemeClr val="hlink"/>
                </a:solidFill>
                <a:latin typeface="Arial" panose="020B0604020202020204" pitchFamily="34" charset="0"/>
              </a:rPr>
              <a:t>过程</a:t>
            </a:r>
          </a:p>
        </p:txBody>
      </p:sp>
      <p:sp>
        <p:nvSpPr>
          <p:cNvPr id="53254" name="Rectangle 14"/>
          <p:cNvSpPr>
            <a:spLocks noChangeArrowheads="1"/>
          </p:cNvSpPr>
          <p:nvPr/>
        </p:nvSpPr>
        <p:spPr bwMode="auto">
          <a:xfrm>
            <a:off x="107950" y="1773238"/>
            <a:ext cx="8893175" cy="647700"/>
          </a:xfrm>
          <a:prstGeom prst="rect">
            <a:avLst/>
          </a:prstGeom>
          <a:solidFill>
            <a:srgbClr val="EBF7FF"/>
          </a:solidFill>
          <a:ln w="9525" algn="ctr">
            <a:solidFill>
              <a:srgbClr val="007A77"/>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2400" b="1">
                <a:solidFill>
                  <a:schemeClr val="hlink"/>
                </a:solidFill>
                <a:latin typeface="Arial" panose="020B0604020202020204" pitchFamily="34" charset="0"/>
              </a:rPr>
              <a:t>情况</a:t>
            </a:r>
            <a:r>
              <a:rPr lang="en-US" altLang="zh-CN" sz="2400" b="1">
                <a:solidFill>
                  <a:schemeClr val="hlink"/>
                </a:solidFill>
                <a:latin typeface="Arial" panose="020B0604020202020204" pitchFamily="34" charset="0"/>
              </a:rPr>
              <a:t>2</a:t>
            </a:r>
            <a:r>
              <a:rPr lang="zh-CN" altLang="en-US" sz="2400" b="1">
                <a:solidFill>
                  <a:schemeClr val="hlink"/>
                </a:solidFill>
                <a:latin typeface="Arial" panose="020B0604020202020204" pitchFamily="34" charset="0"/>
              </a:rPr>
              <a:t>：目的</a:t>
            </a:r>
            <a:r>
              <a:rPr lang="en-US" altLang="zh-CN" sz="2400" b="1">
                <a:solidFill>
                  <a:schemeClr val="hlink"/>
                </a:solidFill>
                <a:latin typeface="Arial" panose="020B0604020202020204" pitchFamily="34" charset="0"/>
              </a:rPr>
              <a:t>IP</a:t>
            </a:r>
            <a:r>
              <a:rPr lang="zh-CN" altLang="en-US" sz="2400" b="1">
                <a:solidFill>
                  <a:schemeClr val="hlink"/>
                </a:solidFill>
                <a:latin typeface="Arial" panose="020B0604020202020204" pitchFamily="34" charset="0"/>
              </a:rPr>
              <a:t>地址所对应的主机和发送主机在两个不同的网络内</a:t>
            </a:r>
          </a:p>
        </p:txBody>
      </p:sp>
      <p:pic>
        <p:nvPicPr>
          <p:cNvPr id="53255" name="Picture 31" descr="服务器终端"/>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88" y="5073650"/>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8388" y="4927600"/>
            <a:ext cx="5984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3257" name="Picture 25" descr="通用路由器"/>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28788" y="5145088"/>
            <a:ext cx="576262"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8" name="Line 15"/>
          <p:cNvSpPr>
            <a:spLocks noChangeShapeType="1"/>
          </p:cNvSpPr>
          <p:nvPr/>
        </p:nvSpPr>
        <p:spPr bwMode="auto">
          <a:xfrm>
            <a:off x="1296988" y="5360988"/>
            <a:ext cx="43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53259" name="Picture 37" descr="网云"/>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92388" y="5073650"/>
            <a:ext cx="10795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0" name="Picture 25" descr="通用路由器"/>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2250" y="5145088"/>
            <a:ext cx="576263"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1" name="Line 18"/>
          <p:cNvSpPr>
            <a:spLocks noChangeShapeType="1"/>
          </p:cNvSpPr>
          <p:nvPr/>
        </p:nvSpPr>
        <p:spPr bwMode="auto">
          <a:xfrm>
            <a:off x="2303463" y="5360988"/>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3262" name="Line 19"/>
          <p:cNvSpPr>
            <a:spLocks noChangeShapeType="1"/>
          </p:cNvSpPr>
          <p:nvPr/>
        </p:nvSpPr>
        <p:spPr bwMode="auto">
          <a:xfrm>
            <a:off x="3600450" y="5360988"/>
            <a:ext cx="43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53263" name="Picture 37" descr="网云"/>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68875" y="5073650"/>
            <a:ext cx="10795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4" name="Picture 25" descr="通用路由器"/>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7300" y="5145088"/>
            <a:ext cx="576263"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5" name="Line 22"/>
          <p:cNvSpPr>
            <a:spLocks noChangeShapeType="1"/>
          </p:cNvSpPr>
          <p:nvPr/>
        </p:nvSpPr>
        <p:spPr bwMode="auto">
          <a:xfrm>
            <a:off x="4610100" y="5360988"/>
            <a:ext cx="3603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3266" name="Line 23"/>
          <p:cNvSpPr>
            <a:spLocks noChangeShapeType="1"/>
          </p:cNvSpPr>
          <p:nvPr/>
        </p:nvSpPr>
        <p:spPr bwMode="auto">
          <a:xfrm>
            <a:off x="5905500" y="5360988"/>
            <a:ext cx="43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3267" name="Line 24"/>
          <p:cNvSpPr>
            <a:spLocks noChangeShapeType="1"/>
          </p:cNvSpPr>
          <p:nvPr/>
        </p:nvSpPr>
        <p:spPr bwMode="auto">
          <a:xfrm>
            <a:off x="6913563" y="5360988"/>
            <a:ext cx="5762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3268" name="Freeform 27"/>
          <p:cNvSpPr>
            <a:spLocks/>
          </p:cNvSpPr>
          <p:nvPr/>
        </p:nvSpPr>
        <p:spPr bwMode="auto">
          <a:xfrm>
            <a:off x="1187450" y="5002213"/>
            <a:ext cx="576263" cy="215900"/>
          </a:xfrm>
          <a:custGeom>
            <a:avLst/>
            <a:gdLst>
              <a:gd name="T0" fmla="*/ 0 w 363"/>
              <a:gd name="T1" fmla="*/ 2147483647 h 136"/>
              <a:gd name="T2" fmla="*/ 2147483647 w 363"/>
              <a:gd name="T3" fmla="*/ 0 h 136"/>
              <a:gd name="T4" fmla="*/ 2147483647 w 363"/>
              <a:gd name="T5" fmla="*/ 2147483647 h 136"/>
              <a:gd name="T6" fmla="*/ 0 60000 65536"/>
              <a:gd name="T7" fmla="*/ 0 60000 65536"/>
              <a:gd name="T8" fmla="*/ 0 60000 65536"/>
              <a:gd name="T9" fmla="*/ 0 w 363"/>
              <a:gd name="T10" fmla="*/ 0 h 136"/>
              <a:gd name="T11" fmla="*/ 363 w 363"/>
              <a:gd name="T12" fmla="*/ 136 h 136"/>
            </a:gdLst>
            <a:ahLst/>
            <a:cxnLst>
              <a:cxn ang="T6">
                <a:pos x="T0" y="T1"/>
              </a:cxn>
              <a:cxn ang="T7">
                <a:pos x="T2" y="T3"/>
              </a:cxn>
              <a:cxn ang="T8">
                <a:pos x="T4" y="T5"/>
              </a:cxn>
            </a:cxnLst>
            <a:rect l="T9" t="T10" r="T11" b="T12"/>
            <a:pathLst>
              <a:path w="363" h="136">
                <a:moveTo>
                  <a:pt x="0" y="136"/>
                </a:moveTo>
                <a:cubicBezTo>
                  <a:pt x="38" y="68"/>
                  <a:pt x="76" y="0"/>
                  <a:pt x="136" y="0"/>
                </a:cubicBezTo>
                <a:cubicBezTo>
                  <a:pt x="196" y="0"/>
                  <a:pt x="279" y="68"/>
                  <a:pt x="363" y="136"/>
                </a:cubicBezTo>
              </a:path>
            </a:pathLst>
          </a:custGeom>
          <a:noFill/>
          <a:ln w="38100" cap="flat" cmpd="sng">
            <a:solidFill>
              <a:srgbClr val="FF33CC"/>
            </a:solidFill>
            <a:prstDash val="sysDot"/>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3269" name="Freeform 28"/>
          <p:cNvSpPr>
            <a:spLocks/>
          </p:cNvSpPr>
          <p:nvPr/>
        </p:nvSpPr>
        <p:spPr bwMode="auto">
          <a:xfrm>
            <a:off x="2124075" y="4916488"/>
            <a:ext cx="1943100" cy="301625"/>
          </a:xfrm>
          <a:custGeom>
            <a:avLst/>
            <a:gdLst>
              <a:gd name="T0" fmla="*/ 0 w 1224"/>
              <a:gd name="T1" fmla="*/ 2147483647 h 190"/>
              <a:gd name="T2" fmla="*/ 2147483647 w 1224"/>
              <a:gd name="T3" fmla="*/ 2147483647 h 190"/>
              <a:gd name="T4" fmla="*/ 2147483647 w 1224"/>
              <a:gd name="T5" fmla="*/ 2147483647 h 190"/>
              <a:gd name="T6" fmla="*/ 0 60000 65536"/>
              <a:gd name="T7" fmla="*/ 0 60000 65536"/>
              <a:gd name="T8" fmla="*/ 0 60000 65536"/>
              <a:gd name="T9" fmla="*/ 0 w 1224"/>
              <a:gd name="T10" fmla="*/ 0 h 190"/>
              <a:gd name="T11" fmla="*/ 1224 w 1224"/>
              <a:gd name="T12" fmla="*/ 190 h 190"/>
            </a:gdLst>
            <a:ahLst/>
            <a:cxnLst>
              <a:cxn ang="T6">
                <a:pos x="T0" y="T1"/>
              </a:cxn>
              <a:cxn ang="T7">
                <a:pos x="T2" y="T3"/>
              </a:cxn>
              <a:cxn ang="T8">
                <a:pos x="T4" y="T5"/>
              </a:cxn>
            </a:cxnLst>
            <a:rect l="T9" t="T10" r="T11" b="T12"/>
            <a:pathLst>
              <a:path w="1224" h="190">
                <a:moveTo>
                  <a:pt x="0" y="144"/>
                </a:moveTo>
                <a:cubicBezTo>
                  <a:pt x="170" y="72"/>
                  <a:pt x="340" y="0"/>
                  <a:pt x="544" y="8"/>
                </a:cubicBezTo>
                <a:cubicBezTo>
                  <a:pt x="748" y="16"/>
                  <a:pt x="986" y="103"/>
                  <a:pt x="1224" y="190"/>
                </a:cubicBezTo>
              </a:path>
            </a:pathLst>
          </a:custGeom>
          <a:noFill/>
          <a:ln w="38100" cap="flat" cmpd="sng">
            <a:solidFill>
              <a:srgbClr val="FF33CC"/>
            </a:solidFill>
            <a:prstDash val="sysDot"/>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3270" name="Freeform 29"/>
          <p:cNvSpPr>
            <a:spLocks/>
          </p:cNvSpPr>
          <p:nvPr/>
        </p:nvSpPr>
        <p:spPr bwMode="auto">
          <a:xfrm>
            <a:off x="4498975" y="4857750"/>
            <a:ext cx="1944688" cy="287338"/>
          </a:xfrm>
          <a:custGeom>
            <a:avLst/>
            <a:gdLst>
              <a:gd name="T0" fmla="*/ 0 w 1225"/>
              <a:gd name="T1" fmla="*/ 2147483647 h 181"/>
              <a:gd name="T2" fmla="*/ 2147483647 w 1225"/>
              <a:gd name="T3" fmla="*/ 0 h 181"/>
              <a:gd name="T4" fmla="*/ 2147483647 w 1225"/>
              <a:gd name="T5" fmla="*/ 2147483647 h 181"/>
              <a:gd name="T6" fmla="*/ 0 60000 65536"/>
              <a:gd name="T7" fmla="*/ 0 60000 65536"/>
              <a:gd name="T8" fmla="*/ 0 60000 65536"/>
              <a:gd name="T9" fmla="*/ 0 w 1225"/>
              <a:gd name="T10" fmla="*/ 0 h 181"/>
              <a:gd name="T11" fmla="*/ 1225 w 1225"/>
              <a:gd name="T12" fmla="*/ 181 h 181"/>
            </a:gdLst>
            <a:ahLst/>
            <a:cxnLst>
              <a:cxn ang="T6">
                <a:pos x="T0" y="T1"/>
              </a:cxn>
              <a:cxn ang="T7">
                <a:pos x="T2" y="T3"/>
              </a:cxn>
              <a:cxn ang="T8">
                <a:pos x="T4" y="T5"/>
              </a:cxn>
            </a:cxnLst>
            <a:rect l="T9" t="T10" r="T11" b="T12"/>
            <a:pathLst>
              <a:path w="1225" h="181">
                <a:moveTo>
                  <a:pt x="0" y="181"/>
                </a:moveTo>
                <a:cubicBezTo>
                  <a:pt x="215" y="90"/>
                  <a:pt x="431" y="0"/>
                  <a:pt x="635" y="0"/>
                </a:cubicBezTo>
                <a:cubicBezTo>
                  <a:pt x="839" y="0"/>
                  <a:pt x="1032" y="90"/>
                  <a:pt x="1225" y="181"/>
                </a:cubicBezTo>
              </a:path>
            </a:pathLst>
          </a:custGeom>
          <a:noFill/>
          <a:ln w="38100" cap="flat" cmpd="sng">
            <a:solidFill>
              <a:srgbClr val="FF33CC"/>
            </a:solidFill>
            <a:prstDash val="sysDot"/>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3271" name="Freeform 30"/>
          <p:cNvSpPr>
            <a:spLocks/>
          </p:cNvSpPr>
          <p:nvPr/>
        </p:nvSpPr>
        <p:spPr bwMode="auto">
          <a:xfrm>
            <a:off x="6804025" y="5002213"/>
            <a:ext cx="576263" cy="142875"/>
          </a:xfrm>
          <a:custGeom>
            <a:avLst/>
            <a:gdLst>
              <a:gd name="T0" fmla="*/ 0 w 363"/>
              <a:gd name="T1" fmla="*/ 2147483647 h 90"/>
              <a:gd name="T2" fmla="*/ 2147483647 w 363"/>
              <a:gd name="T3" fmla="*/ 0 h 90"/>
              <a:gd name="T4" fmla="*/ 2147483647 w 363"/>
              <a:gd name="T5" fmla="*/ 2147483647 h 90"/>
              <a:gd name="T6" fmla="*/ 0 60000 65536"/>
              <a:gd name="T7" fmla="*/ 0 60000 65536"/>
              <a:gd name="T8" fmla="*/ 0 60000 65536"/>
              <a:gd name="T9" fmla="*/ 0 w 363"/>
              <a:gd name="T10" fmla="*/ 0 h 90"/>
              <a:gd name="T11" fmla="*/ 363 w 363"/>
              <a:gd name="T12" fmla="*/ 90 h 90"/>
            </a:gdLst>
            <a:ahLst/>
            <a:cxnLst>
              <a:cxn ang="T6">
                <a:pos x="T0" y="T1"/>
              </a:cxn>
              <a:cxn ang="T7">
                <a:pos x="T2" y="T3"/>
              </a:cxn>
              <a:cxn ang="T8">
                <a:pos x="T4" y="T5"/>
              </a:cxn>
            </a:cxnLst>
            <a:rect l="T9" t="T10" r="T11" b="T12"/>
            <a:pathLst>
              <a:path w="363" h="90">
                <a:moveTo>
                  <a:pt x="0" y="90"/>
                </a:moveTo>
                <a:cubicBezTo>
                  <a:pt x="38" y="45"/>
                  <a:pt x="76" y="0"/>
                  <a:pt x="136" y="0"/>
                </a:cubicBezTo>
                <a:cubicBezTo>
                  <a:pt x="196" y="0"/>
                  <a:pt x="279" y="45"/>
                  <a:pt x="363" y="90"/>
                </a:cubicBezTo>
              </a:path>
            </a:pathLst>
          </a:custGeom>
          <a:noFill/>
          <a:ln w="38100" cap="flat" cmpd="sng">
            <a:solidFill>
              <a:srgbClr val="FF33CC"/>
            </a:solidFill>
            <a:prstDash val="sysDot"/>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3272" name="Text Box 31"/>
          <p:cNvSpPr txBox="1">
            <a:spLocks noChangeArrowheads="1"/>
          </p:cNvSpPr>
          <p:nvPr/>
        </p:nvSpPr>
        <p:spPr bwMode="auto">
          <a:xfrm>
            <a:off x="1187450" y="4713288"/>
            <a:ext cx="720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a:t>ARP</a:t>
            </a:r>
          </a:p>
        </p:txBody>
      </p:sp>
      <p:sp>
        <p:nvSpPr>
          <p:cNvPr id="53273" name="Text Box 32"/>
          <p:cNvSpPr txBox="1">
            <a:spLocks noChangeArrowheads="1"/>
          </p:cNvSpPr>
          <p:nvPr/>
        </p:nvSpPr>
        <p:spPr bwMode="auto">
          <a:xfrm>
            <a:off x="2771775" y="4646613"/>
            <a:ext cx="720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a:t>ARP</a:t>
            </a:r>
          </a:p>
        </p:txBody>
      </p:sp>
      <p:sp>
        <p:nvSpPr>
          <p:cNvPr id="53274" name="Text Box 33"/>
          <p:cNvSpPr txBox="1">
            <a:spLocks noChangeArrowheads="1"/>
          </p:cNvSpPr>
          <p:nvPr/>
        </p:nvSpPr>
        <p:spPr bwMode="auto">
          <a:xfrm>
            <a:off x="5580063" y="4652963"/>
            <a:ext cx="720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a:t>ARP</a:t>
            </a:r>
          </a:p>
        </p:txBody>
      </p:sp>
      <p:sp>
        <p:nvSpPr>
          <p:cNvPr id="53275" name="Text Box 34"/>
          <p:cNvSpPr txBox="1">
            <a:spLocks noChangeArrowheads="1"/>
          </p:cNvSpPr>
          <p:nvPr/>
        </p:nvSpPr>
        <p:spPr bwMode="auto">
          <a:xfrm>
            <a:off x="6804025" y="4652963"/>
            <a:ext cx="720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a:t>ARP</a:t>
            </a:r>
          </a:p>
        </p:txBody>
      </p:sp>
      <p:sp>
        <p:nvSpPr>
          <p:cNvPr id="53276" name="Text Box 35"/>
          <p:cNvSpPr txBox="1">
            <a:spLocks noChangeArrowheads="1"/>
          </p:cNvSpPr>
          <p:nvPr/>
        </p:nvSpPr>
        <p:spPr bwMode="auto">
          <a:xfrm>
            <a:off x="34925" y="5108575"/>
            <a:ext cx="1081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600" b="1"/>
              <a:t>发送主机</a:t>
            </a:r>
          </a:p>
        </p:txBody>
      </p:sp>
      <p:sp>
        <p:nvSpPr>
          <p:cNvPr id="53277" name="Text Box 36"/>
          <p:cNvSpPr txBox="1">
            <a:spLocks noChangeArrowheads="1"/>
          </p:cNvSpPr>
          <p:nvPr/>
        </p:nvSpPr>
        <p:spPr bwMode="auto">
          <a:xfrm>
            <a:off x="7956550" y="5013325"/>
            <a:ext cx="1081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600" b="1"/>
              <a:t>目的主机</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181"/>
                                        </p:tgtEl>
                                        <p:attrNameLst>
                                          <p:attrName>style.visibility</p:attrName>
                                        </p:attrNameLst>
                                      </p:cBhvr>
                                      <p:to>
                                        <p:strVal val="visible"/>
                                      </p:to>
                                    </p:set>
                                    <p:animEffect transition="in" filter="blinds(horizontal)">
                                      <p:cBhvr>
                                        <p:cTn id="7" dur="500"/>
                                        <p:tgtEl>
                                          <p:spTgt spid="50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灯片编号占位符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F7BB50A0-6677-45F6-8332-6AF35C8EF470}" type="slidenum">
              <a:rPr lang="en-US" altLang="zh-CN"/>
              <a:pPr eaLnBrk="1" hangingPunct="1"/>
              <a:t>27</a:t>
            </a:fld>
            <a:endParaRPr lang="en-US" altLang="zh-CN"/>
          </a:p>
        </p:txBody>
      </p:sp>
      <p:sp>
        <p:nvSpPr>
          <p:cNvPr id="54275" name="Rectangle 1042"/>
          <p:cNvSpPr>
            <a:spLocks noGrp="1" noChangeArrowheads="1"/>
          </p:cNvSpPr>
          <p:nvPr>
            <p:ph type="title"/>
          </p:nvPr>
        </p:nvSpPr>
        <p:spPr/>
        <p:txBody>
          <a:bodyPr/>
          <a:lstStyle/>
          <a:p>
            <a:pPr eaLnBrk="1" hangingPunct="1"/>
            <a:r>
              <a:rPr lang="zh-CN" altLang="en-US" smtClean="0"/>
              <a:t>地址解析实例</a:t>
            </a:r>
          </a:p>
        </p:txBody>
      </p:sp>
      <p:sp>
        <p:nvSpPr>
          <p:cNvPr id="54276" name="Rectangle 1079"/>
          <p:cNvSpPr>
            <a:spLocks noRot="1" noChangeArrowheads="1"/>
          </p:cNvSpPr>
          <p:nvPr/>
        </p:nvSpPr>
        <p:spPr bwMode="auto">
          <a:xfrm>
            <a:off x="179388" y="4148138"/>
            <a:ext cx="8748712"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80000"/>
              </a:lnSpc>
              <a:spcBef>
                <a:spcPct val="20000"/>
              </a:spcBef>
              <a:buClr>
                <a:schemeClr val="hlink"/>
              </a:buClr>
              <a:buSzPct val="55000"/>
              <a:buFont typeface="Wingdings" panose="05000000000000000000" pitchFamily="2" charset="2"/>
              <a:buChar char="n"/>
            </a:pPr>
            <a:r>
              <a:rPr lang="en-US" altLang="zh-CN" sz="2200" b="1"/>
              <a:t>B</a:t>
            </a:r>
            <a:r>
              <a:rPr lang="zh-CN" altLang="en-US" sz="2200" b="1"/>
              <a:t>根据</a:t>
            </a:r>
            <a:r>
              <a:rPr lang="en-US" altLang="zh-CN" sz="2200" b="1"/>
              <a:t>D</a:t>
            </a:r>
            <a:r>
              <a:rPr lang="zh-CN" altLang="en-US" sz="2200" b="1"/>
              <a:t>的</a:t>
            </a:r>
            <a:r>
              <a:rPr lang="en-US" altLang="zh-CN" sz="2200" b="1"/>
              <a:t>IP</a:t>
            </a:r>
            <a:r>
              <a:rPr lang="zh-CN" altLang="en-US" sz="2200" b="1"/>
              <a:t>地址的网络号知道它不属于</a:t>
            </a:r>
            <a:r>
              <a:rPr lang="en-US" altLang="zh-CN" sz="2200" b="1"/>
              <a:t>NET N1</a:t>
            </a:r>
            <a:r>
              <a:rPr lang="zh-CN" altLang="en-US" sz="2200" b="1"/>
              <a:t>，直接将分组发送到缺省路由器</a:t>
            </a:r>
            <a:r>
              <a:rPr lang="en-US" altLang="zh-CN" sz="2200" b="1"/>
              <a:t>R1(</a:t>
            </a:r>
            <a:r>
              <a:rPr lang="zh-CN" altLang="en-US" sz="2200" b="1"/>
              <a:t>如果在</a:t>
            </a:r>
            <a:r>
              <a:rPr lang="en-US" altLang="zh-CN" sz="2200" b="1"/>
              <a:t>ARP Cache</a:t>
            </a:r>
            <a:r>
              <a:rPr lang="zh-CN" altLang="en-US" sz="2200" b="1"/>
              <a:t>中没有缺省路由器的</a:t>
            </a:r>
            <a:r>
              <a:rPr lang="en-US" altLang="zh-CN" sz="2200" b="1"/>
              <a:t>MAC</a:t>
            </a:r>
            <a:r>
              <a:rPr lang="zh-CN" altLang="en-US" sz="2200" b="1"/>
              <a:t>，则需要通过</a:t>
            </a:r>
            <a:r>
              <a:rPr lang="en-US" altLang="zh-CN" sz="2200" b="1"/>
              <a:t>ARP</a:t>
            </a:r>
            <a:r>
              <a:rPr lang="zh-CN" altLang="en-US" sz="2200" b="1"/>
              <a:t>过程来获取，</a:t>
            </a:r>
            <a:r>
              <a:rPr lang="en-US" altLang="zh-CN" sz="2200" b="1"/>
              <a:t>ARP</a:t>
            </a:r>
            <a:r>
              <a:rPr lang="zh-CN" altLang="en-US" sz="2200" b="1"/>
              <a:t>过程使用路由器的</a:t>
            </a:r>
            <a:r>
              <a:rPr lang="en-US" altLang="zh-CN" sz="2200" b="1"/>
              <a:t>IP</a:t>
            </a:r>
            <a:r>
              <a:rPr lang="zh-CN" altLang="en-US" sz="2200" b="1"/>
              <a:t>地址</a:t>
            </a:r>
            <a:r>
              <a:rPr lang="en-US" altLang="zh-CN" sz="2200" b="1"/>
              <a:t>)</a:t>
            </a:r>
          </a:p>
          <a:p>
            <a:pPr eaLnBrk="1" hangingPunct="1">
              <a:lnSpc>
                <a:spcPct val="80000"/>
              </a:lnSpc>
              <a:spcBef>
                <a:spcPct val="20000"/>
              </a:spcBef>
              <a:buClr>
                <a:schemeClr val="hlink"/>
              </a:buClr>
              <a:buSzPct val="55000"/>
              <a:buFont typeface="Wingdings" panose="05000000000000000000" pitchFamily="2" charset="2"/>
              <a:buChar char="n"/>
            </a:pPr>
            <a:r>
              <a:rPr lang="en-US" altLang="zh-CN" sz="2200" b="1"/>
              <a:t>B</a:t>
            </a:r>
            <a:r>
              <a:rPr lang="zh-CN" altLang="en-US" sz="2200" b="1"/>
              <a:t>发送帧到路由器，帧的</a:t>
            </a:r>
            <a:r>
              <a:rPr lang="en-US" altLang="zh-CN" sz="2200" b="1"/>
              <a:t>SrcMAC=MB</a:t>
            </a:r>
            <a:r>
              <a:rPr lang="zh-CN" altLang="en-US" sz="2200" b="1"/>
              <a:t>，</a:t>
            </a:r>
            <a:r>
              <a:rPr lang="en-US" altLang="zh-CN" sz="2200" b="1"/>
              <a:t>SrcIP=N1B</a:t>
            </a:r>
            <a:r>
              <a:rPr lang="zh-CN" altLang="en-US" sz="2200" b="1"/>
              <a:t>，</a:t>
            </a:r>
            <a:r>
              <a:rPr lang="en-US" altLang="zh-CN" sz="2200" b="1"/>
              <a:t>DstMAC=R1</a:t>
            </a:r>
            <a:r>
              <a:rPr lang="zh-CN" altLang="en-US" sz="2200" b="1"/>
              <a:t>，</a:t>
            </a:r>
            <a:r>
              <a:rPr lang="en-US" altLang="zh-CN" sz="2200" b="1"/>
              <a:t>DstIP=N2D</a:t>
            </a:r>
          </a:p>
          <a:p>
            <a:pPr eaLnBrk="1" hangingPunct="1">
              <a:lnSpc>
                <a:spcPct val="80000"/>
              </a:lnSpc>
              <a:spcBef>
                <a:spcPct val="20000"/>
              </a:spcBef>
              <a:buClr>
                <a:schemeClr val="hlink"/>
              </a:buClr>
              <a:buSzPct val="55000"/>
              <a:buFont typeface="Wingdings" panose="05000000000000000000" pitchFamily="2" charset="2"/>
              <a:buChar char="n"/>
            </a:pPr>
            <a:r>
              <a:rPr lang="zh-CN" altLang="en-US" sz="2200" b="1"/>
              <a:t>路由器查找自己的</a:t>
            </a:r>
            <a:r>
              <a:rPr lang="en-US" altLang="zh-CN" sz="2200" b="1"/>
              <a:t>ARP Cache</a:t>
            </a:r>
            <a:r>
              <a:rPr lang="zh-CN" altLang="en-US" sz="2200" b="1"/>
              <a:t>，获得</a:t>
            </a:r>
            <a:r>
              <a:rPr lang="en-US" altLang="zh-CN" sz="2200" b="1"/>
              <a:t>D</a:t>
            </a:r>
            <a:r>
              <a:rPr lang="zh-CN" altLang="en-US" sz="2200" b="1"/>
              <a:t>的</a:t>
            </a:r>
            <a:r>
              <a:rPr lang="en-US" altLang="zh-CN" sz="2200" b="1"/>
              <a:t>MAC</a:t>
            </a:r>
            <a:r>
              <a:rPr lang="zh-CN" altLang="en-US" sz="2200" b="1"/>
              <a:t>地址，将分组向</a:t>
            </a:r>
            <a:r>
              <a:rPr lang="en-US" altLang="zh-CN" sz="2200" b="1"/>
              <a:t>D</a:t>
            </a:r>
            <a:r>
              <a:rPr lang="zh-CN" altLang="en-US" sz="2200" b="1"/>
              <a:t>转发，在</a:t>
            </a:r>
            <a:r>
              <a:rPr lang="en-US" altLang="zh-CN" sz="2200" b="1"/>
              <a:t>N2</a:t>
            </a:r>
            <a:r>
              <a:rPr lang="zh-CN" altLang="en-US" sz="2200" b="1"/>
              <a:t>网络上的帧的</a:t>
            </a:r>
            <a:r>
              <a:rPr lang="en-US" altLang="zh-CN" sz="2200" b="1"/>
              <a:t>SrcMAC=R2</a:t>
            </a:r>
            <a:r>
              <a:rPr lang="zh-CN" altLang="en-US" sz="2200" b="1"/>
              <a:t>，</a:t>
            </a:r>
            <a:r>
              <a:rPr lang="en-US" altLang="zh-CN" sz="2200" b="1"/>
              <a:t>SrcIP=N1B</a:t>
            </a:r>
            <a:r>
              <a:rPr lang="zh-CN" altLang="en-US" sz="2200" b="1"/>
              <a:t>，</a:t>
            </a:r>
            <a:r>
              <a:rPr lang="en-US" altLang="zh-CN" sz="2200" b="1"/>
              <a:t>DstMAC=MD</a:t>
            </a:r>
            <a:r>
              <a:rPr lang="zh-CN" altLang="en-US" sz="2200" b="1"/>
              <a:t>，</a:t>
            </a:r>
            <a:r>
              <a:rPr lang="en-US" altLang="zh-CN" sz="2200" b="1"/>
              <a:t>DstIP=N2D</a:t>
            </a:r>
          </a:p>
        </p:txBody>
      </p:sp>
      <p:grpSp>
        <p:nvGrpSpPr>
          <p:cNvPr id="54277" name="Group 1080"/>
          <p:cNvGrpSpPr>
            <a:grpSpLocks/>
          </p:cNvGrpSpPr>
          <p:nvPr/>
        </p:nvGrpSpPr>
        <p:grpSpPr bwMode="auto">
          <a:xfrm>
            <a:off x="1358900" y="2060575"/>
            <a:ext cx="7315200" cy="2033588"/>
            <a:chOff x="856" y="1361"/>
            <a:chExt cx="4608" cy="1495"/>
          </a:xfrm>
        </p:grpSpPr>
        <p:grpSp>
          <p:nvGrpSpPr>
            <p:cNvPr id="54278" name="Group 1081"/>
            <p:cNvGrpSpPr>
              <a:grpSpLocks/>
            </p:cNvGrpSpPr>
            <p:nvPr/>
          </p:nvGrpSpPr>
          <p:grpSpPr bwMode="auto">
            <a:xfrm>
              <a:off x="856" y="1361"/>
              <a:ext cx="4608" cy="1144"/>
              <a:chOff x="624" y="1348"/>
              <a:chExt cx="4608" cy="1144"/>
            </a:xfrm>
          </p:grpSpPr>
          <p:sp>
            <p:nvSpPr>
              <p:cNvPr id="54282" name="Rectangle 1082"/>
              <p:cNvSpPr>
                <a:spLocks noChangeArrowheads="1"/>
              </p:cNvSpPr>
              <p:nvPr/>
            </p:nvSpPr>
            <p:spPr bwMode="auto">
              <a:xfrm>
                <a:off x="1972" y="1396"/>
                <a:ext cx="1912" cy="1096"/>
              </a:xfrm>
              <a:prstGeom prst="rect">
                <a:avLst/>
              </a:prstGeom>
              <a:solidFill>
                <a:srgbClr val="FDD900"/>
              </a:solidFill>
              <a:ln w="12700">
                <a:solidFill>
                  <a:srgbClr val="007A77"/>
                </a:solidFill>
                <a:miter lim="800000"/>
                <a:headEnd/>
                <a:tailEnd/>
              </a:ln>
            </p:spPr>
            <p:txBody>
              <a:bodyPr wrap="none" lIns="92075" tIns="46038" rIns="92075" bIns="46038"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zh-CN" altLang="en-US" sz="1600" b="1">
                    <a:latin typeface="Arial" panose="020B0604020202020204" pitchFamily="34" charset="0"/>
                  </a:rPr>
                  <a:t>路由器</a:t>
                </a:r>
              </a:p>
            </p:txBody>
          </p:sp>
          <p:sp>
            <p:nvSpPr>
              <p:cNvPr id="54283" name="Line 1083"/>
              <p:cNvSpPr>
                <a:spLocks noChangeShapeType="1"/>
              </p:cNvSpPr>
              <p:nvPr/>
            </p:nvSpPr>
            <p:spPr bwMode="auto">
              <a:xfrm flipH="1">
                <a:off x="624" y="2208"/>
                <a:ext cx="1344" cy="0"/>
              </a:xfrm>
              <a:prstGeom prst="line">
                <a:avLst/>
              </a:prstGeom>
              <a:noFill/>
              <a:ln w="50800">
                <a:solidFill>
                  <a:srgbClr val="007A77"/>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4284" name="Line 1084"/>
              <p:cNvSpPr>
                <a:spLocks noChangeShapeType="1"/>
              </p:cNvSpPr>
              <p:nvPr/>
            </p:nvSpPr>
            <p:spPr bwMode="auto">
              <a:xfrm flipH="1">
                <a:off x="3888" y="2208"/>
                <a:ext cx="1344" cy="0"/>
              </a:xfrm>
              <a:prstGeom prst="line">
                <a:avLst/>
              </a:prstGeom>
              <a:noFill/>
              <a:ln w="50800">
                <a:solidFill>
                  <a:srgbClr val="007A77"/>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4285" name="Rectangle 1085"/>
              <p:cNvSpPr>
                <a:spLocks noChangeArrowheads="1"/>
              </p:cNvSpPr>
              <p:nvPr/>
            </p:nvSpPr>
            <p:spPr bwMode="auto">
              <a:xfrm>
                <a:off x="676" y="1348"/>
                <a:ext cx="472" cy="376"/>
              </a:xfrm>
              <a:prstGeom prst="rect">
                <a:avLst/>
              </a:prstGeom>
              <a:solidFill>
                <a:srgbClr val="FDD900"/>
              </a:solidFill>
              <a:ln w="12700">
                <a:solidFill>
                  <a:srgbClr val="007A77"/>
                </a:solidFill>
                <a:miter lim="800000"/>
                <a:headEnd/>
                <a:tailEnd/>
              </a:ln>
            </p:spPr>
            <p:txBody>
              <a:bodyPr wrap="none" lIns="92075" tIns="46038" rIns="92075" bIns="46038"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zh-CN" altLang="en-US" sz="1600" b="1">
                    <a:latin typeface="Arial" panose="020B0604020202020204" pitchFamily="34" charset="0"/>
                  </a:rPr>
                  <a:t>主机</a:t>
                </a:r>
              </a:p>
              <a:p>
                <a:pPr algn="ctr"/>
                <a:r>
                  <a:rPr lang="en-US" altLang="zh-CN" sz="1600" b="1">
                    <a:latin typeface="Arial" panose="020B0604020202020204" pitchFamily="34" charset="0"/>
                  </a:rPr>
                  <a:t>A</a:t>
                </a:r>
              </a:p>
            </p:txBody>
          </p:sp>
          <p:sp>
            <p:nvSpPr>
              <p:cNvPr id="54286" name="Rectangle 1086"/>
              <p:cNvSpPr>
                <a:spLocks noChangeArrowheads="1"/>
              </p:cNvSpPr>
              <p:nvPr/>
            </p:nvSpPr>
            <p:spPr bwMode="auto">
              <a:xfrm>
                <a:off x="1396" y="1348"/>
                <a:ext cx="472" cy="376"/>
              </a:xfrm>
              <a:prstGeom prst="rect">
                <a:avLst/>
              </a:prstGeom>
              <a:solidFill>
                <a:schemeClr val="accent1"/>
              </a:solidFill>
              <a:ln w="12700">
                <a:solidFill>
                  <a:srgbClr val="007A77"/>
                </a:solidFill>
                <a:miter lim="800000"/>
                <a:headEnd/>
                <a:tailEnd/>
              </a:ln>
            </p:spPr>
            <p:txBody>
              <a:bodyPr wrap="none" lIns="92075" tIns="46038" rIns="92075" bIns="46038"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zh-CN" altLang="en-US" sz="1600" b="1">
                    <a:latin typeface="Arial" panose="020B0604020202020204" pitchFamily="34" charset="0"/>
                  </a:rPr>
                  <a:t>主机</a:t>
                </a:r>
              </a:p>
              <a:p>
                <a:pPr algn="ctr"/>
                <a:r>
                  <a:rPr lang="en-US" altLang="zh-CN" sz="1600" b="1">
                    <a:latin typeface="Arial" panose="020B0604020202020204" pitchFamily="34" charset="0"/>
                  </a:rPr>
                  <a:t>B</a:t>
                </a:r>
              </a:p>
            </p:txBody>
          </p:sp>
          <p:sp>
            <p:nvSpPr>
              <p:cNvPr id="54287" name="Rectangle 1087"/>
              <p:cNvSpPr>
                <a:spLocks noChangeArrowheads="1"/>
              </p:cNvSpPr>
              <p:nvPr/>
            </p:nvSpPr>
            <p:spPr bwMode="auto">
              <a:xfrm>
                <a:off x="4660" y="1348"/>
                <a:ext cx="472" cy="376"/>
              </a:xfrm>
              <a:prstGeom prst="rect">
                <a:avLst/>
              </a:prstGeom>
              <a:solidFill>
                <a:srgbClr val="CCFFFF"/>
              </a:solidFill>
              <a:ln w="12700">
                <a:solidFill>
                  <a:srgbClr val="007A77"/>
                </a:solidFill>
                <a:miter lim="800000"/>
                <a:headEnd/>
                <a:tailEnd/>
              </a:ln>
            </p:spPr>
            <p:txBody>
              <a:bodyPr wrap="none" lIns="92075" tIns="46038" rIns="92075" bIns="46038"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zh-CN" altLang="en-US" sz="1600" b="1">
                    <a:latin typeface="Arial" panose="020B0604020202020204" pitchFamily="34" charset="0"/>
                  </a:rPr>
                  <a:t>主机</a:t>
                </a:r>
              </a:p>
              <a:p>
                <a:pPr algn="ctr"/>
                <a:r>
                  <a:rPr lang="en-US" altLang="zh-CN" sz="1600" b="1">
                    <a:latin typeface="Arial" panose="020B0604020202020204" pitchFamily="34" charset="0"/>
                  </a:rPr>
                  <a:t>D</a:t>
                </a:r>
              </a:p>
            </p:txBody>
          </p:sp>
          <p:sp>
            <p:nvSpPr>
              <p:cNvPr id="54288" name="Rectangle 1088"/>
              <p:cNvSpPr>
                <a:spLocks noChangeArrowheads="1"/>
              </p:cNvSpPr>
              <p:nvPr/>
            </p:nvSpPr>
            <p:spPr bwMode="auto">
              <a:xfrm>
                <a:off x="3988" y="1348"/>
                <a:ext cx="472" cy="376"/>
              </a:xfrm>
              <a:prstGeom prst="rect">
                <a:avLst/>
              </a:prstGeom>
              <a:solidFill>
                <a:srgbClr val="FDD900"/>
              </a:solidFill>
              <a:ln w="12700">
                <a:solidFill>
                  <a:srgbClr val="007A77"/>
                </a:solidFill>
                <a:miter lim="800000"/>
                <a:headEnd/>
                <a:tailEnd/>
              </a:ln>
            </p:spPr>
            <p:txBody>
              <a:bodyPr wrap="none" lIns="92075" tIns="46038" rIns="92075" bIns="46038"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zh-CN" altLang="en-US" sz="1600" b="1">
                    <a:latin typeface="Arial" panose="020B0604020202020204" pitchFamily="34" charset="0"/>
                  </a:rPr>
                  <a:t>主机</a:t>
                </a:r>
              </a:p>
              <a:p>
                <a:pPr algn="ctr"/>
                <a:r>
                  <a:rPr lang="en-US" altLang="zh-CN" sz="1600" b="1">
                    <a:latin typeface="Arial" panose="020B0604020202020204" pitchFamily="34" charset="0"/>
                  </a:rPr>
                  <a:t>C</a:t>
                </a:r>
              </a:p>
            </p:txBody>
          </p:sp>
          <p:sp>
            <p:nvSpPr>
              <p:cNvPr id="54289" name="Line 1089"/>
              <p:cNvSpPr>
                <a:spLocks noChangeShapeType="1"/>
              </p:cNvSpPr>
              <p:nvPr/>
            </p:nvSpPr>
            <p:spPr bwMode="auto">
              <a:xfrm>
                <a:off x="912" y="1728"/>
                <a:ext cx="0" cy="480"/>
              </a:xfrm>
              <a:prstGeom prst="line">
                <a:avLst/>
              </a:prstGeom>
              <a:noFill/>
              <a:ln w="50800">
                <a:solidFill>
                  <a:srgbClr val="007A77"/>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4290" name="Line 1090"/>
              <p:cNvSpPr>
                <a:spLocks noChangeShapeType="1"/>
              </p:cNvSpPr>
              <p:nvPr/>
            </p:nvSpPr>
            <p:spPr bwMode="auto">
              <a:xfrm>
                <a:off x="1632" y="1728"/>
                <a:ext cx="0" cy="480"/>
              </a:xfrm>
              <a:prstGeom prst="line">
                <a:avLst/>
              </a:prstGeom>
              <a:noFill/>
              <a:ln w="50800">
                <a:solidFill>
                  <a:srgbClr val="007A77"/>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4291" name="Line 1091"/>
              <p:cNvSpPr>
                <a:spLocks noChangeShapeType="1"/>
              </p:cNvSpPr>
              <p:nvPr/>
            </p:nvSpPr>
            <p:spPr bwMode="auto">
              <a:xfrm>
                <a:off x="4224" y="1728"/>
                <a:ext cx="0" cy="480"/>
              </a:xfrm>
              <a:prstGeom prst="line">
                <a:avLst/>
              </a:prstGeom>
              <a:noFill/>
              <a:ln w="50800">
                <a:solidFill>
                  <a:srgbClr val="007A77"/>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4292" name="Line 1092"/>
              <p:cNvSpPr>
                <a:spLocks noChangeShapeType="1"/>
              </p:cNvSpPr>
              <p:nvPr/>
            </p:nvSpPr>
            <p:spPr bwMode="auto">
              <a:xfrm>
                <a:off x="4896" y="1728"/>
                <a:ext cx="0" cy="480"/>
              </a:xfrm>
              <a:prstGeom prst="line">
                <a:avLst/>
              </a:prstGeom>
              <a:noFill/>
              <a:ln w="50800">
                <a:solidFill>
                  <a:srgbClr val="007A77"/>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54279" name="Rectangle 1093"/>
            <p:cNvSpPr>
              <a:spLocks noChangeArrowheads="1"/>
            </p:cNvSpPr>
            <p:nvPr/>
          </p:nvSpPr>
          <p:spPr bwMode="auto">
            <a:xfrm>
              <a:off x="2238" y="2109"/>
              <a:ext cx="606"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1600" b="1">
                  <a:latin typeface="Arial" panose="020B0604020202020204" pitchFamily="34" charset="0"/>
                </a:rPr>
                <a:t>MAC R1</a:t>
              </a:r>
            </a:p>
            <a:p>
              <a:r>
                <a:rPr lang="en-US" altLang="zh-CN" sz="1600" b="1">
                  <a:latin typeface="Arial" panose="020B0604020202020204" pitchFamily="34" charset="0"/>
                </a:rPr>
                <a:t>NET N1</a:t>
              </a:r>
            </a:p>
          </p:txBody>
        </p:sp>
        <p:sp>
          <p:nvSpPr>
            <p:cNvPr id="54280" name="Rectangle 1094"/>
            <p:cNvSpPr>
              <a:spLocks noChangeArrowheads="1"/>
            </p:cNvSpPr>
            <p:nvPr/>
          </p:nvSpPr>
          <p:spPr bwMode="auto">
            <a:xfrm>
              <a:off x="3438" y="2109"/>
              <a:ext cx="606"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1600" b="1">
                  <a:latin typeface="Arial" panose="020B0604020202020204" pitchFamily="34" charset="0"/>
                </a:rPr>
                <a:t>MAC R2</a:t>
              </a:r>
            </a:p>
            <a:p>
              <a:r>
                <a:rPr lang="en-US" altLang="zh-CN" sz="1600" b="1">
                  <a:latin typeface="Arial" panose="020B0604020202020204" pitchFamily="34" charset="0"/>
                </a:rPr>
                <a:t>NET N2</a:t>
              </a:r>
            </a:p>
          </p:txBody>
        </p:sp>
        <p:sp>
          <p:nvSpPr>
            <p:cNvPr id="54281" name="Rectangle 1095"/>
            <p:cNvSpPr>
              <a:spLocks noChangeArrowheads="1"/>
            </p:cNvSpPr>
            <p:nvPr/>
          </p:nvSpPr>
          <p:spPr bwMode="auto">
            <a:xfrm>
              <a:off x="2617" y="2609"/>
              <a:ext cx="1012"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US" altLang="zh-CN" sz="1600" b="1">
                  <a:latin typeface="Arial" panose="020B0604020202020204" pitchFamily="34" charset="0"/>
                </a:rPr>
                <a:t>B </a:t>
              </a:r>
              <a:r>
                <a:rPr lang="zh-CN" altLang="en-US" sz="1600" b="1">
                  <a:latin typeface="Arial" panose="020B0604020202020204" pitchFamily="34" charset="0"/>
                </a:rPr>
                <a:t>发送分组给 </a:t>
              </a:r>
              <a:r>
                <a:rPr lang="en-US" altLang="zh-CN" sz="1600" b="1">
                  <a:latin typeface="Arial" panose="020B0604020202020204" pitchFamily="34" charset="0"/>
                </a:rPr>
                <a:t>D</a:t>
              </a:r>
            </a:p>
          </p:txBody>
        </p:sp>
      </p:grpSp>
      <p:sp>
        <p:nvSpPr>
          <p:cNvPr id="2" name="文本框 1"/>
          <p:cNvSpPr txBox="1"/>
          <p:nvPr/>
        </p:nvSpPr>
        <p:spPr>
          <a:xfrm>
            <a:off x="3479800" y="2800467"/>
            <a:ext cx="882650" cy="369332"/>
          </a:xfrm>
          <a:prstGeom prst="rect">
            <a:avLst/>
          </a:prstGeom>
          <a:noFill/>
        </p:spPr>
        <p:txBody>
          <a:bodyPr wrap="square" rtlCol="0">
            <a:spAutoFit/>
          </a:bodyPr>
          <a:lstStyle/>
          <a:p>
            <a:r>
              <a:rPr lang="zh-CN" altLang="en-US" b="1" dirty="0" smtClean="0"/>
              <a:t>端口</a:t>
            </a:r>
            <a:r>
              <a:rPr lang="en-US" altLang="zh-CN" b="1" dirty="0" smtClean="0"/>
              <a:t>0</a:t>
            </a:r>
            <a:endParaRPr lang="zh-CN" altLang="en-US" b="1" dirty="0"/>
          </a:p>
        </p:txBody>
      </p:sp>
      <p:sp>
        <p:nvSpPr>
          <p:cNvPr id="22" name="文本框 21"/>
          <p:cNvSpPr txBox="1"/>
          <p:nvPr/>
        </p:nvSpPr>
        <p:spPr>
          <a:xfrm>
            <a:off x="5678714" y="2811417"/>
            <a:ext cx="882650" cy="369332"/>
          </a:xfrm>
          <a:prstGeom prst="rect">
            <a:avLst/>
          </a:prstGeom>
          <a:noFill/>
        </p:spPr>
        <p:txBody>
          <a:bodyPr wrap="square" rtlCol="0">
            <a:spAutoFit/>
          </a:bodyPr>
          <a:lstStyle/>
          <a:p>
            <a:r>
              <a:rPr lang="zh-CN" altLang="en-US" b="1" dirty="0" smtClean="0"/>
              <a:t>端口</a:t>
            </a:r>
            <a:r>
              <a:rPr lang="en-US" altLang="zh-CN" b="1" dirty="0" smtClean="0"/>
              <a:t>1</a:t>
            </a:r>
            <a:endParaRPr lang="zh-CN" altLang="en-US" b="1"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idx="1"/>
          </p:nvPr>
        </p:nvSpPr>
        <p:spPr/>
        <p:txBody>
          <a:bodyPr/>
          <a:lstStyle/>
          <a:p>
            <a:r>
              <a:rPr lang="en-US" altLang="zh-CN" smtClean="0"/>
              <a:t>ARP</a:t>
            </a:r>
            <a:r>
              <a:rPr lang="zh-CN" altLang="en-US" smtClean="0"/>
              <a:t>非常重要，它决定了在链路上，封装</a:t>
            </a:r>
            <a:r>
              <a:rPr lang="en-US" altLang="zh-CN" smtClean="0"/>
              <a:t>IP</a:t>
            </a:r>
            <a:r>
              <a:rPr lang="zh-CN" altLang="en-US" smtClean="0"/>
              <a:t>分组的帧会被哪个网络接口接收</a:t>
            </a:r>
          </a:p>
          <a:p>
            <a:r>
              <a:rPr lang="zh-CN" altLang="en-US" smtClean="0"/>
              <a:t>安全问题：在链路层次上窃听数据</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43203077-D1B1-4C92-86BB-293A47D6709A}" type="slidenum">
              <a:rPr lang="en-US" altLang="zh-CN"/>
              <a:pPr eaLnBrk="1" hangingPunct="1"/>
              <a:t>29</a:t>
            </a:fld>
            <a:endParaRPr lang="en-US" altLang="zh-CN"/>
          </a:p>
        </p:txBody>
      </p:sp>
      <p:sp>
        <p:nvSpPr>
          <p:cNvPr id="3076" name="Rectangle 2"/>
          <p:cNvSpPr>
            <a:spLocks noGrp="1" noChangeArrowheads="1"/>
          </p:cNvSpPr>
          <p:nvPr>
            <p:ph type="title"/>
          </p:nvPr>
        </p:nvSpPr>
        <p:spPr/>
        <p:txBody>
          <a:bodyPr/>
          <a:lstStyle/>
          <a:p>
            <a:pPr eaLnBrk="1" hangingPunct="1"/>
            <a:r>
              <a:rPr lang="en-US" altLang="zh-CN" smtClean="0"/>
              <a:t>ARP Spoofing</a:t>
            </a:r>
          </a:p>
        </p:txBody>
      </p:sp>
      <p:sp>
        <p:nvSpPr>
          <p:cNvPr id="3077" name="Rectangle 6"/>
          <p:cNvSpPr>
            <a:spLocks noGrp="1" noRot="1" noChangeArrowheads="1"/>
          </p:cNvSpPr>
          <p:nvPr>
            <p:ph type="body" idx="1"/>
          </p:nvPr>
        </p:nvSpPr>
        <p:spPr>
          <a:xfrm>
            <a:off x="5111750" y="2060575"/>
            <a:ext cx="3924300" cy="4176713"/>
          </a:xfrm>
          <a:noFill/>
        </p:spPr>
        <p:txBody>
          <a:bodyPr/>
          <a:lstStyle/>
          <a:p>
            <a:pPr eaLnBrk="1" hangingPunct="1">
              <a:lnSpc>
                <a:spcPct val="90000"/>
              </a:lnSpc>
            </a:pPr>
            <a:r>
              <a:rPr lang="zh-CN" altLang="en-US" sz="2800" smtClean="0"/>
              <a:t>防范措施</a:t>
            </a:r>
          </a:p>
          <a:p>
            <a:pPr lvl="1" eaLnBrk="1" hangingPunct="1">
              <a:lnSpc>
                <a:spcPct val="90000"/>
              </a:lnSpc>
            </a:pPr>
            <a:r>
              <a:rPr lang="zh-CN" altLang="en-US" sz="2400" smtClean="0"/>
              <a:t>监测可疑的</a:t>
            </a:r>
            <a:r>
              <a:rPr lang="en-US" altLang="zh-CN" sz="2400" smtClean="0"/>
              <a:t>ARP</a:t>
            </a:r>
            <a:r>
              <a:rPr lang="zh-CN" altLang="en-US" sz="2400" smtClean="0"/>
              <a:t>流量，特别是路由器等关键设备的</a:t>
            </a:r>
            <a:r>
              <a:rPr lang="en-US" altLang="zh-CN" sz="2400" smtClean="0"/>
              <a:t>MAC</a:t>
            </a:r>
            <a:r>
              <a:rPr lang="zh-CN" altLang="en-US" sz="2400" smtClean="0"/>
              <a:t>地址的变化。</a:t>
            </a:r>
          </a:p>
          <a:p>
            <a:pPr lvl="1" eaLnBrk="1" hangingPunct="1">
              <a:lnSpc>
                <a:spcPct val="90000"/>
              </a:lnSpc>
            </a:pPr>
            <a:r>
              <a:rPr lang="zh-CN" altLang="en-US" sz="2400" smtClean="0"/>
              <a:t>通过划分子网、</a:t>
            </a:r>
            <a:r>
              <a:rPr lang="en-US" altLang="zh-CN" sz="2400" smtClean="0"/>
              <a:t>VLAN</a:t>
            </a:r>
            <a:r>
              <a:rPr lang="zh-CN" altLang="en-US" sz="2400" smtClean="0"/>
              <a:t>等措施限制</a:t>
            </a:r>
            <a:r>
              <a:rPr lang="en-US" altLang="zh-CN" sz="2400" smtClean="0"/>
              <a:t>ARP</a:t>
            </a:r>
            <a:r>
              <a:rPr lang="zh-CN" altLang="en-US" sz="2400" smtClean="0"/>
              <a:t>的广播域</a:t>
            </a:r>
          </a:p>
          <a:p>
            <a:pPr lvl="1" eaLnBrk="1" hangingPunct="1">
              <a:lnSpc>
                <a:spcPct val="90000"/>
              </a:lnSpc>
            </a:pPr>
            <a:r>
              <a:rPr lang="zh-CN" altLang="en-US" sz="2400" smtClean="0">
                <a:solidFill>
                  <a:schemeClr val="hlink"/>
                </a:solidFill>
              </a:rPr>
              <a:t>在</a:t>
            </a:r>
            <a:r>
              <a:rPr lang="en-US" altLang="zh-CN" sz="2400" smtClean="0">
                <a:solidFill>
                  <a:schemeClr val="hlink"/>
                </a:solidFill>
              </a:rPr>
              <a:t>ARP Cache</a:t>
            </a:r>
            <a:r>
              <a:rPr lang="zh-CN" altLang="en-US" sz="2400" smtClean="0">
                <a:solidFill>
                  <a:schemeClr val="hlink"/>
                </a:solidFill>
              </a:rPr>
              <a:t>中静态配置</a:t>
            </a:r>
            <a:r>
              <a:rPr lang="en-US" altLang="zh-CN" sz="2400" smtClean="0">
                <a:solidFill>
                  <a:schemeClr val="hlink"/>
                </a:solidFill>
              </a:rPr>
              <a:t>IP</a:t>
            </a:r>
            <a:r>
              <a:rPr lang="zh-CN" altLang="en-US" sz="2400" smtClean="0">
                <a:solidFill>
                  <a:schemeClr val="hlink"/>
                </a:solidFill>
              </a:rPr>
              <a:t>和</a:t>
            </a:r>
            <a:r>
              <a:rPr lang="en-US" altLang="zh-CN" sz="2400" smtClean="0">
                <a:solidFill>
                  <a:schemeClr val="hlink"/>
                </a:solidFill>
              </a:rPr>
              <a:t>MAC</a:t>
            </a:r>
            <a:r>
              <a:rPr lang="zh-CN" altLang="en-US" sz="2400" smtClean="0">
                <a:solidFill>
                  <a:schemeClr val="hlink"/>
                </a:solidFill>
              </a:rPr>
              <a:t>地址的映射表项</a:t>
            </a:r>
          </a:p>
        </p:txBody>
      </p:sp>
      <p:graphicFrame>
        <p:nvGraphicFramePr>
          <p:cNvPr id="3074" name="Object 7"/>
          <p:cNvGraphicFramePr>
            <a:graphicFrameLocks noChangeAspect="1"/>
          </p:cNvGraphicFramePr>
          <p:nvPr/>
        </p:nvGraphicFramePr>
        <p:xfrm>
          <a:off x="0" y="1989138"/>
          <a:ext cx="5435600" cy="4392612"/>
        </p:xfrm>
        <a:graphic>
          <a:graphicData uri="http://schemas.openxmlformats.org/presentationml/2006/ole">
            <mc:AlternateContent xmlns:mc="http://schemas.openxmlformats.org/markup-compatibility/2006">
              <mc:Choice xmlns:v="urn:schemas-microsoft-com:vml" Requires="v">
                <p:oleObj spid="_x0000_s3255" name="Visio" r:id="rId4" imgW="3660458" imgH="2729008" progId="Visio.Drawing.11">
                  <p:embed/>
                </p:oleObj>
              </mc:Choice>
              <mc:Fallback>
                <p:oleObj name="Visio" r:id="rId4" imgW="3660458" imgH="2729008" progId="Visio.Drawing.11">
                  <p:embed/>
                  <p:pic>
                    <p:nvPicPr>
                      <p:cNvPr id="0" name="Picture 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89138"/>
                        <a:ext cx="5435600"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animEffect transition="in" filter="strips(downRight)">
                                      <p:cBhvr>
                                        <p:cTn id="7" dur="500"/>
                                        <p:tgtEl>
                                          <p:spTgt spid="3077">
                                            <p:txEl>
                                              <p:pRg st="0" end="0"/>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3077">
                                            <p:txEl>
                                              <p:pRg st="1" end="1"/>
                                            </p:txEl>
                                          </p:spTgt>
                                        </p:tgtEl>
                                        <p:attrNameLst>
                                          <p:attrName>style.visibility</p:attrName>
                                        </p:attrNameLst>
                                      </p:cBhvr>
                                      <p:to>
                                        <p:strVal val="visible"/>
                                      </p:to>
                                    </p:set>
                                    <p:animEffect transition="in" filter="strips(downRight)">
                                      <p:cBhvr>
                                        <p:cTn id="10" dur="500"/>
                                        <p:tgtEl>
                                          <p:spTgt spid="3077">
                                            <p:txEl>
                                              <p:pRg st="1" end="1"/>
                                            </p:txEl>
                                          </p:spTgt>
                                        </p:tgtEl>
                                      </p:cBhvr>
                                    </p:animEffect>
                                  </p:childTnLst>
                                </p:cTn>
                              </p:par>
                              <p:par>
                                <p:cTn id="11" presetID="18" presetClass="entr" presetSubtype="6" fill="hold" nodeType="withEffect">
                                  <p:stCondLst>
                                    <p:cond delay="0"/>
                                  </p:stCondLst>
                                  <p:childTnLst>
                                    <p:set>
                                      <p:cBhvr>
                                        <p:cTn id="12" dur="1" fill="hold">
                                          <p:stCondLst>
                                            <p:cond delay="0"/>
                                          </p:stCondLst>
                                        </p:cTn>
                                        <p:tgtEl>
                                          <p:spTgt spid="3077">
                                            <p:txEl>
                                              <p:pRg st="2" end="2"/>
                                            </p:txEl>
                                          </p:spTgt>
                                        </p:tgtEl>
                                        <p:attrNameLst>
                                          <p:attrName>style.visibility</p:attrName>
                                        </p:attrNameLst>
                                      </p:cBhvr>
                                      <p:to>
                                        <p:strVal val="visible"/>
                                      </p:to>
                                    </p:set>
                                    <p:animEffect transition="in" filter="strips(downRight)">
                                      <p:cBhvr>
                                        <p:cTn id="13" dur="500"/>
                                        <p:tgtEl>
                                          <p:spTgt spid="3077">
                                            <p:txEl>
                                              <p:pRg st="2" end="2"/>
                                            </p:txEl>
                                          </p:spTgt>
                                        </p:tgtEl>
                                      </p:cBhvr>
                                    </p:animEffect>
                                  </p:childTnLst>
                                </p:cTn>
                              </p:par>
                              <p:par>
                                <p:cTn id="14" presetID="18" presetClass="entr" presetSubtype="6" fill="hold" nodeType="withEffect">
                                  <p:stCondLst>
                                    <p:cond delay="0"/>
                                  </p:stCondLst>
                                  <p:childTnLst>
                                    <p:set>
                                      <p:cBhvr>
                                        <p:cTn id="15" dur="1" fill="hold">
                                          <p:stCondLst>
                                            <p:cond delay="0"/>
                                          </p:stCondLst>
                                        </p:cTn>
                                        <p:tgtEl>
                                          <p:spTgt spid="3077">
                                            <p:txEl>
                                              <p:pRg st="3" end="3"/>
                                            </p:txEl>
                                          </p:spTgt>
                                        </p:tgtEl>
                                        <p:attrNameLst>
                                          <p:attrName>style.visibility</p:attrName>
                                        </p:attrNameLst>
                                      </p:cBhvr>
                                      <p:to>
                                        <p:strVal val="visible"/>
                                      </p:to>
                                    </p:set>
                                    <p:animEffect transition="in" filter="strips(downRight)">
                                      <p:cBhvr>
                                        <p:cTn id="16" dur="500"/>
                                        <p:tgtEl>
                                          <p:spTgt spid="307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组合 24"/>
          <p:cNvGrpSpPr>
            <a:grpSpLocks/>
          </p:cNvGrpSpPr>
          <p:nvPr/>
        </p:nvGrpSpPr>
        <p:grpSpPr bwMode="auto">
          <a:xfrm>
            <a:off x="4643438" y="3213100"/>
            <a:ext cx="4356100" cy="3570288"/>
            <a:chOff x="4419600" y="764704"/>
            <a:chExt cx="4652392" cy="3232951"/>
          </a:xfrm>
        </p:grpSpPr>
        <p:sp>
          <p:nvSpPr>
            <p:cNvPr id="31757" name="AutoShape 9" descr="data:image/jpeg;base64,/9j/4AAQSkZJRgABAQAAAQABAAD/2wCEAAkGBxITEhQUExIVFhUWGBwYGBUWFRoaGhgYHRcaGBcaFBkgHCggGBslGxkXITEhJSorLi4uGB8zODMsNygtLisBCgoKDg0OGhAQGi8kHBwsLCwsLCwsLCwsLCwsLCwsLCwsLCwsLCwsLCwsLCwsLCwsLCwsLCwsLCwsLCwsLCwsN//AABEIANIA8AMBIgACEQEDEQH/xAAcAAEAAgMBAQEAAAAAAAAAAAAABgcDBAUBAgj/xABMEAACAQIEBAMBCgsDCwUAAAABAgADEQQFEiETMUFRBiIyYRQjQlNxgZGhotEHFRYXJDNSc5KywTRi0kNEcoKTsbPD4fDyJXSDwvH/xAAXAQEBAQEAAAAAAAAAAAAAAAAAAQID/8QAHBEBAQEBAAMBAQAAAAAAAAAAABEBIQISMUFR/9oADAMBAAIRAxEAPwC8YiICIiAiIgIiICIiAiIgIiICIiAiIgIiICIiAiIgIiICIiAiIgIiICIiAiIgIiICIiAiIgIiICIiAiIgIiICIiAiIgIiICIiAiIgIiICIiAiIgIiICIiAiIgIiICIiAiIgIiICIiAiIgIiICIiAiIgImvjsbTorrq1FRf2mIAv29p9ki+Y/hCwyXFINVPs8q/Sd/qgTCYcTikpjVUdUUdWIA+uVbmPjvFVNlZKQ/ubn+I/cJGcXiC51VKhY93a9vpO0sWLbq+OMACRxr26hWI+m0+fy7wHxx/gb7pUHl/aX6RPbL+0PpEsWLe/LvAfHH+Bvuj8u8B8cf4G+6VEFXuPpE+SF7j6REIt78vMB8cf4G+6Py8wHxx/gb7pUBC9x9M8OnuPpiEXB+XuA+OP8AA33Tz8vsv+OP8DfdKdNu4nhA9kRIuP8AL7L/AI4/wN908/L/AC/477DfdKbIHsnzpHsiEXN+X+X/AB/2G+6PzgZf8f8AYb7pS5UTzTEIun84GX/H/Yb7p5+cHLvj/sN90pUpPnREOLs/ODl3x/2G+6Pzg5d8f9hvulJaJ5o9kQ4u784WXfH/AGG+6efnCy74/wCw33SkWT2GfBSIReP5w8u+P+w33R+cPLvj/sN90o0rPkrEIvT84eXfH/Yb7pmwnjvL6jaRiVB/vgqPpItKE0zzREI/TtKqrC6kEHkQbj5jPufmjLczr0DehWen/oNYH5RyMmGVfhTxdOwrIlZe/ob6RcH6JIRc8SGZT+ErA1dnZqLdqg2/iFxJbhcSlRQ9N1dTyZWBB+cSI4PjFQThrgG1UkXF7HhPv8si+dY96aWpcE132pU6rBQ5G7W6khd5KfGP+b/vD/wnkJ8Ssnvek0Bijq9zmsLi9hxLf6sow1c9rnVwhg3DFTQPGHviD9ex9im24ktpcKrh9SinURkJDAKysLGxB6yuVenb3hsv0kH3NdG2pC/uvV89/rkzpYtVwlM4NVNHSdOgbFN77dLRh5OBia9SmagpogHnI/RqDbilSK7lwTuTzt83X7xONrDVYJsKlv0XDncMgX4e/Nv6268TFYunU4xIUEcW9zhviaXViD06/PtaZsdo98vo9Nbrhe9K/M/99ekgy+P8+ogimiPRZiwVVSn5gjlDqI2UEi4PO3TpIyMZU1kayAOlw3z30yxVyPiI9Gtg30mpVqCsvCUi9a4VbX9Q81+3PecjFeH8PRpVKr4CpT4a69dSoj3IciwUW8xUagdhvNYZqOYd6tt6v1D/AAximqW/WjvyH+GZfDmaYDF4ilQpYVlu4N2RRYXFyCGPm9tuk1cbnuX0qpothmLoxW60106jaxXzg/LtLc/hNai4uoXA1MfYLD6fKdpIaHiPCpTqnS4GhVc8MMVZtQUoeoJvffoJ2BkOWWprWU03Zabaaeoes6QCNBABadvKquWhEpIFbUEUFqJu2osELHTzuG59pOJVQjGvw0CO5udidJNvkC7fXNmkMSSbOTb+4PunWGYZNhmdKmHxTFG4Zd3p+YgsCQB0NifomQeL8j3/AEatuLfA5dBz5Rm5i65VT3QP/Ab9/gznDE1tQDEgX/ZH1eXn80lH5XZHv+j1t7DmnIchz5Tr+HjlOYu9Kjh6oYLqLF1FrbbEX337W2l9sRp5Bm2GBpU2Umsuo6SgYONLFtR02uBY8hbT7ZF8wzShVq1nw7uadrgFQgB08hdSbXF+Y5y2sJgsuwLcLbWdJGtNTWc8MWYKBYk2+eamZ+Csu4heoj2Z1XhppVFJsgFgt7X3O8heqZo4mu1rMfo/6TJUqYjnrI+YfdJt4zOAy6utI0WYEa1tdrbgHUS4+awtPH9xLgRjTRbRxSuk6ixUhbba7Xue9pbioI2KxA5u3Q8v+nKSbw/mWGWnWGKLaWUBXA1FCASSg0juN/NynY8D08FmFbhpQICqSS2pd/YdTXHyyU5b4ewNJGr0cNUrk3tQfQxbzWtTBAtuL7kyVN1xsDmFc00JpU9wd/cI3Aqqqn1dVP8AWdLB4ltdqlFWU7C2CUWY1jTUk6uQFr+zecsZfrqMtOjqOqr5Uo4diAMSpOwe/t+bex2m5SyKsHB9y1B51N/c1Hpitd76+3mv2357SDpUswotb9FO+jnhVHqLDfzbW0m/a4jC4qhVeiDhSLslr4YLYsrEajq2AAIPtInJwOQ1l4d8LUWwo88NRFtLVLg2fbTccuV9r3jIsCUr4cNS0Mr0AQ1GgpUilV7VCVte217X2uCbKRM81wtCkhOikiqw30qoAv1NthIfQzWv73xMLh0uX4vv1P3sD9ST31yQ+PcXQWkVr6eExAqKwNmW/O/SxtIGwQ/r0y8KR+ledrBB/Y9O/I7X+aXTx+JblFc1KYNWlSp1f8pSUq+g9ASORI3tJR4GpqqVwoCjjE2AsLlFvtINkZstVlp4c4wlfdCUXsNW+nUTe3lubfLJ54LHlxH74/yLIp4y5Yf96f8AhvIR4kxCgU6a1Ep4ioSKDtT12IF3ttt5dpNvGh2w/wC9/wCW80Mlw6O51qGsLi/Q3ttArkY5XANHE0FFRdWH/RT5Kaf2kHb4R6SW4XOk9yq+HphqTLZLApYHYWXSTz6Tv1cotXRlVOENQYWHIgWFu9x0tz3nE8T4OmlRW1FFUgKiAm1wNzb0rcRmJu4jAxWHYHivUS+oHSaZADIiXTVS3sVvv33vNuvmGXNf9JcX1dKPwip/Z6abfPMGNzKmxqWpqwpLpNyh8pPpUAkgH+8BIfhvHdBnbVhadhYghBc6RtcdLdJNVZtXxVl7VGqF92Ur67WBFtt56/ijLjR4N6ZQ9GbVffqL3PySscF46oFaiHDKqeqyoCG9ri8xUPHNEqxOFRWU3BVVPsBN+ttpaRY+QYbK6VTiUuArAg3QsDzuObGcfFZCjVDV4mX69VwWo1DsDcXHF3O+5kPw3jilwmLUF1AadIRbWNyBfsTNkfhGU0VLYfUyXCDbQtxuF6j5e0lWLDzDQ9ZWpVaOhVpKA1Spq8lTU2we3Ll363EwYCi1NqRapQ8ppXtUrX8jOWtd9/ULX9t77SAVPwgURTBGEXURaxA02FiAOtgb/VPvFfhDohUYYVS19XmsADfdge+0ET7EeFskdnZ6alnYsxNVt2JJJ9W25Mxr4NyM8qK/7V/8U5uDztMQhrNRVteneoVF9iVLXI2BHK959YjCVzUOg4ULqIO3mDMPOOfM/wC6VI6X5FZHe3AFzyHFe5+QXnRyvIMrwrMaVPhl1Kt53BKEi/W45DcT4y+lrYKTTUAeTh/BW/TrY2E08TSW7LueakMLXF9xbqNpUbWY0FNVTSemKaimLPWrBvLV1sLBrHbl35G42nTyivRWhTSs1NnU3NmZhcNqUhmJY2NucjrZfT+LXp8EdOX0TWx2FCU3dUAZFd1bSLhtJOoe24vJCJFm+W4HFPrrik7dDdgeVuh+qfVXLsCaPAIp8Lc6CWtuALjf2D55HcLhg6pUZQXZUcsRuW0jc+3czMMtp/FryItp6E3I+cyeqpBkeCwOFbVR4aHe9mJ5jfmfZM2JFI2FHFGgArC1MKblmDBt+o3+mRLF0+E1MoAhqVUpsQN2QhvKfZsJstllO1tC2tptbpe9vkvLmRPrpu+GwzGo1Wo4cOLJRHwm1k6kFxblPF8X4FTTP6QdAsPLU357nffmefs7TlVcqpvbUg2Oq/W9rX+ichfD1A1zRNPycEPp/vcQi/0SwmJE/ifL9Gi2KsG1XHFvewHPVcDb5PpnNzHxphvdHHWjXI1q+ngoPSrLbURcc735jl1nqeGMKL+8KTv35nYzZo5HQXdaKA2ty5jtEONyt4no4rC1Klag1KgDduOL6l9ijnvYSMPikAPHrYIhVBxPvBsyt/ZbewHpJkmnhgMpbUdOkLqvudrW5bGa7VE4zIwG6qDS4QLX1bM3XSBta23OTVxo5LXslUDhVcUrKMRwhwwWPpJJ52X/AHGTnwUPLiP3x/kScJEW5IAuT5iOpG3m9ond8E+iv++P8iQPrxkhYYcDma23+zeaOUUyjkm1ipNwb7Ai86PisD9GvsONue3vVTrNGkVF9PRXG+4vt9IjE11KVdWAswNxqA6kd7SKeIKQes4bkNG1+4ndwNT9X6b8IbBbHpy7D2WnB8S1LVXtp1Hh6VZguq3OxlTEYxuV8JK24YVACAAxIseTXOknfoOsrDBOa9Q0xQKkKSQibjSCbEWuLkW3l14M0tNM16rBzepoZ1AI5WsaYYICOVwfbNLLqNPWX1IhJIbVVQNUDegvpG5HT+szuNZqo8pqGrxAKLtw1LEKgvcfBNl5nt7JtYDF06lKq4wrHhi+pRe9yBp2W2w3lu4PJ6FMM61QLghnDoLtf1sQLaxe39J7hspoIrolYKGAUhXQeb9q1vUR3vJ1apjiipTqVloOFQrsEBU3vffTbYDr3nmo8A1uC+nXp9AtyuWvptz2l0pleHWmyLXVUYA2DppAGzWFrWPW8ytlFEJw+IAjNqCa006eZQC1iv1x1ao+sStFKxpVNLsyi6AAAabHVptvc/RMmNPDpUXNF7VAxGpALWYgb6Re4F5dLZVQNNUaqGpg30GohUr8FSLWsDytFfJqTqiPU1hbjS1Smbm3lNiNmUcrQeyJeEcAz4ZrHht5X0kMLbMNKhSpB5eyaPjP8bHFH3ImIaktivCUlSebXtz3k9/F6orEVCHKqLmrTuP7w8uzHlvceyY6L01NQ1apTUBpIZdSsvrsdBHK19j15QzWDw0tdlopVLF2FypNm1A7gg7gDt7J9YzAKXvckgnk558jex3ntHOkfE2wy8bbWWuNSA7LwvIDotq59+c5eJzYs+pCgXzNYVdGrkDq97b07kjmNppM66P4vW1vNyC+t+QN+/P285r5lhQtKo291V33ZiNWkncXsV29PKa9PHm4DVDawUlcQpa53Rv1QALbi/I9AJuHEI9NnvWNIMdZ4iaADsadQ8PZR25784UwmF1ojnVd0RiAzAX0g+UA2Av0E2BgR3b4Xw2+Fz6/R26TCuOo3sHdd1UItRLKQLqqjRtqA+ccp8tmlEb8epazNfiU7aSbX/V8kP0dbxR5jqfDaiVuS1VKfmZmAFm3AJsG29XObf4uFrXfkR+sfrz68+x6dJiqYimpptVFVgd6YqMmlmUX107ICzWPQ9eU+FzOlpv7oqW0k6jVo8mOz34dtjsDy73ijY9wC97vzB9bfB5deXcdes0lofpD0btpNEPq1NruahFg97hfYJsjMaWvSKtUksF08Sl6lG6AcO92vcjmelpjrYqjTLh3qrVsFLu9IVEVjdB6LBb8iQefOKNv3DvfU/PV62te1uV+Xs5T5XLemqpy0/rGva9+d+ft5zVqZohuUqvq1EhGqUwPILOh971AD1Ec7+zaayY6sysKdRnZad9q9Mmx3FWy4fftsLey8XB0s7xT4OklSx2byhju3lIIPU7kG8qx/GdYNYsFcVTU1slm18iC37HS0sHx/UqtgFQgbFdZf1DnfcAC5tubSmXCrT8yajpKghyR6vUN7DtttGr4r/8ADlZa9BalNbBjdgTyc+oX67yTeCfTiB2rkfYSQj8GiKcCpYkWcmwIHbfcdJOfB3+df+4b+RI34n6+vFw2w/77/l1Jyxye+w0vz6XAJ+bnOn4yqFVoMOYrA7/6DzmYXFmuxVgANLenYm9rxhrZy8m6rtpWkvfn/wDgnPz+gvEDjUXBUbMAAvW4sSeXsnepoALAchb5hynAzGoBiH7FaY/mAlZxysVmLe6VpAJoKaizGx68t7EbT3FYuiNQDKWAuRTamWH+qW6e2blbK6ZrLWIIKqRzFu3K3KxP1SqMB4HxlPECsatN7XZtLuWYWNx6d+m0bu4Zma6fjDPMxw9YJQ1sp32pFrbkWuNpxsR4szgafJUGwO1BuXYyR+Oc4x1F6ZwjeQ7MqqrEPc7leYFrb8poZ1n+cUmoqlRTrUK2gU2Aq/C1ECyjcc/bMXXSY5uL8VZujAaXIsCbUG3uAe3P+sy4jxPm619FntqC3FFrb235cpv51nucLXSnSqKVdV0sOGVDBRr1Pay+a/OZMZnuajHCktReCWDBve9Ap38135A2B25xdJjmU/FWbcfQRU06tF+Cbc7auW4mXIvFmZVMQqVRVCNffh6dNlJuSV35ToYTPM193cJ6i8EPqLWp6eFfaz8ibW25zHked5s+JaliGXhIG4p0oARoNtDD13NvTF0mPPF3ibM6OIKUA5Qb34RYczte3snLxnjLNrgBHtYE2oNvcX5kGd3xvmmYUsQvuRr0qmwChWIfUb69roNxudtjMGdZhnC1qdOi4YOi2ZRTZQ9gHLsBZRfvBMcvE+JMzFe3DqOgIBtScA+3YbWvM6eJM091aOHUCa9G9OoR6rai3brOrmePzhMaKNNvemIKsAhQJtq1PawOx2O8+qWa5x+MOCX94FS+qyaODq2Ae1tWna3OKsxzcu8Z5q9azUnCEGwNFhayk87b3tb55ueFPFmY1sToro6I24PDK6d/Tcje8ZJm2dPiTTrONCBtTEUwh8p0aHtZvNp5TN4SzLNauJZMUfeqezXVVBbV5dBA84uL+X2RSY1PFPjDMqGKenRDtTU8+ETe/QG3TvNI+OM24oXQ2m4BAoG2/tttO54uzXNqWJWnhRek4HDIRWF/ha2Po3PwrTFmmdZ0mLFGmRw20lW00yumw16n5Lvq2O8lJjVo+Ls2OL4WhtHE4ergG3q06725dbdpiwHjHNqlYpw2VTexagdrKTudIve31idannuc/jDg6xwOLfVpp6OBr2985atO1ud5jynP86fFGlUdQiaizEUghGk6NL8m3K8vbFJjn5X4zzZ2fVTYAKzi9Fh6RfTfTuT/AEnR8GeJ8wr1WTEoygDUG4RQcwNJuu/PvPPD+eZ3UqVUqOF4dNhdxSVTVsQmljswuOY25TY8GZzmmJeoMafelstiqITU1C2kWuwtfcbRdTcx3q9R8VRUtUeiS1joCgLpF2YliDYhlHzTayWgUpqi16lUks+oBCSNhp2a+1r7d5gz3wez4KphcLU0h2DB3N7jUusEoo2IHK280PCPhSvgKNZatQOGdWQU1dtNgQwAtsSSOXbeavWPx2M6y8YhHpNqGonYDzX36fPKjPhHhUjWD0ywqaBSBYsd7Bwt91lveJnK4fipcA0mYEAgghDpuDup5c+0qmvmmI4X9sLXpXIGn50PlJvLrXitHwnhkp4bShPlZg1xYq403BHLnaSzweNsT+/b+RJBvwZ5iy5fSuoYtcktfmCefcyb+DKmpcS3fEMfsJCM/i3AvWogU7a1cOARsbAix7c5B6dDN6b3TD0LWtuxP/fyS0mpgzzhDtIKrFDON/eKe5J/WtzJueu3yTHXwWbkG1CiHNiGLlrEcrgnf5JbHCHaOEO0CA5bgcVw1FcMamnz+nSW62sOU+MtyfFqG1uoJYkBadwFvsLk9tpYPCHaOEO017az64g2LyLiMGZFJAKgmkeTeoerlMD+FlOxRbaOH+rPp7eqWBwh2jhDtJViAVfDCte6L5gqn3o7hfT8LpPX8MqWLFVuWVj70fUvpPqk+4Q7Rwh2kIgQ8Nrq1aFuHNQHhH1nmec+KXhgIVKhBpLFfeTtq9XwussDhDtHDHaKRA8b4e13YorNoKeakdxzsd+V5zKGS4lWYth6bAhR5dSiy3IBGo6ulum0s/hDtHCHaWkVVm2GzJqg4ODpmncM3FOpnceltztYXA+UzHws11ahgKGricS9r+e1i3q7S2eEO0cMdpFio6NHNVKkYDD3UsR5eRf128/Iz7wiZpSKlMvoAopVT2Um5Hq7y2eEO0cMdoFS4lM1qFi+X0CXUK23MA3Hw+89dc0JZmy6gSxVj8qek+uWzwx2jhjtAqa+a6tQy+hfXxL2+Ha2r1z5ofjVCpGXUbqWI25F/V8PrLb4Q7Rwh2gVJTGaKAFy2iLKUHXytuR6+Ux8HM7WOW0CNKrZhcaVN1Hr6GW/wx2jhjtAqc1s03/9MobvxeX+U/b9fq9swP8AjXSFGXUVtqKlUF0ZtmZLvYEy3+EO0cIdoFN42nm1aitGpgE4agAqh0A26bP6fZOWvhevbfJqZ/8AkI/+8vjhjtHDHaBTeU4TMqQFNMtSnS/ZDk2Psu31SyPB+CqUqT8QWZ6hci1rXCi3M35TucMdp9BYHsREBERAREQEREBERAREQEREBERAREQEREBERAREQEREBERAREQEREBERAREQEREBERAREQEREBERAREQEREBERAREQEREBERAREQEREBERAREQEREBERAREQEREBERAREQEREBERAREQEREBERAREQEREBERAREQEREBERAREQEREBERAREQEREBERAREQEREBERAREQEREBERAREQEREBERAREQEREBERAREQEREBERAREQEREBERAREQP/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a:solidFill>
                  <a:schemeClr val="folHlink"/>
                </a:solidFill>
              </a:endParaRPr>
            </a:p>
          </p:txBody>
        </p:sp>
        <p:sp>
          <p:nvSpPr>
            <p:cNvPr id="31758" name="AutoShape 11" descr="data:image/jpeg;base64,/9j/4AAQSkZJRgABAQAAAQABAAD/2wCEAAkGBxITEhQUExIVFhUWGBwYGBUWFRoaGhgYHRcaGBcaFBkgHCggGBslGxkXITEhJSorLi4uGB8zODMsNygtLisBCgoKDg0OGhAQGi8kHBwsLCwsLCwsLCwsLCwsLCwsLCwsLCwsLCwsLCwsLCwsLCwsLCwsLCwsLCwsLCwsLCwsN//AABEIANIA8AMBIgACEQEDEQH/xAAcAAEAAgMBAQEAAAAAAAAAAAAABgcDBAUBAgj/xABMEAACAQIEBAMBCgsDCwUAAAABAgADEQQFEiETMUFRBiIyYRQjQlNxgZGhotEHFRYXJDNSc5KywTRi0kNEcoKTsbPD4fDyJXSDwvH/xAAXAQEBAQEAAAAAAAAAAAAAAAAAAQID/8QAHBEBAQEBAAMBAQAAAAAAAAAAABEBIQISMUFR/9oADAMBAAIRAxEAPwC8YiICIiAiIgIiICIiAiIgIiICIiAiIgIiICIiAiIgIiICIiAiIgIiICIiAiIgIiICIiAiIgIiICIiAiIgIiICIiAiIgIiICIiAiIgIiICIiAiIgIiICIiAiIgIiICIiAiIgIiICIiAiIgIiICIiAiIgImvjsbTorrq1FRf2mIAv29p9ki+Y/hCwyXFINVPs8q/Sd/qgTCYcTikpjVUdUUdWIA+uVbmPjvFVNlZKQ/ubn+I/cJGcXiC51VKhY93a9vpO0sWLbq+OMACRxr26hWI+m0+fy7wHxx/gb7pUHl/aX6RPbL+0PpEsWLe/LvAfHH+Bvuj8u8B8cf4G+6VEFXuPpE+SF7j6REIt78vMB8cf4G+6Py8wHxx/gb7pUBC9x9M8OnuPpiEXB+XuA+OP8AA33Tz8vsv+OP8DfdKdNu4nhA9kRIuP8AL7L/AI4/wN908/L/AC/477DfdKbIHsnzpHsiEXN+X+X/AB/2G+6PzgZf8f8AYb7pS5UTzTEIun84GX/H/Yb7p5+cHLvj/sN90pUpPnREOLs/ODl3x/2G+6Pzg5d8f9hvulJaJ5o9kQ4u784WXfH/AGG+6efnCy74/wCw33SkWT2GfBSIReP5w8u+P+w33R+cPLvj/sN90o0rPkrEIvT84eXfH/Yb7pmwnjvL6jaRiVB/vgqPpItKE0zzREI/TtKqrC6kEHkQbj5jPufmjLczr0DehWen/oNYH5RyMmGVfhTxdOwrIlZe/ob6RcH6JIRc8SGZT+ErA1dnZqLdqg2/iFxJbhcSlRQ9N1dTyZWBB+cSI4PjFQThrgG1UkXF7HhPv8si+dY96aWpcE132pU6rBQ5G7W6khd5KfGP+b/vD/wnkJ8Ssnvek0Bijq9zmsLi9hxLf6sow1c9rnVwhg3DFTQPGHviD9ex9im24ktpcKrh9SinURkJDAKysLGxB6yuVenb3hsv0kH3NdG2pC/uvV89/rkzpYtVwlM4NVNHSdOgbFN77dLRh5OBia9SmagpogHnI/RqDbilSK7lwTuTzt83X7xONrDVYJsKlv0XDncMgX4e/Nv6268TFYunU4xIUEcW9zhviaXViD06/PtaZsdo98vo9Nbrhe9K/M/99ekgy+P8+ogimiPRZiwVVSn5gjlDqI2UEi4PO3TpIyMZU1kayAOlw3z30yxVyPiI9Gtg30mpVqCsvCUi9a4VbX9Q81+3PecjFeH8PRpVKr4CpT4a69dSoj3IciwUW8xUagdhvNYZqOYd6tt6v1D/AAximqW/WjvyH+GZfDmaYDF4ilQpYVlu4N2RRYXFyCGPm9tuk1cbnuX0qpothmLoxW60106jaxXzg/LtLc/hNai4uoXA1MfYLD6fKdpIaHiPCpTqnS4GhVc8MMVZtQUoeoJvffoJ2BkOWWprWU03Zabaaeoes6QCNBABadvKquWhEpIFbUEUFqJu2osELHTzuG59pOJVQjGvw0CO5udidJNvkC7fXNmkMSSbOTb+4PunWGYZNhmdKmHxTFG4Zd3p+YgsCQB0NifomQeL8j3/AEatuLfA5dBz5Rm5i65VT3QP/Ab9/gznDE1tQDEgX/ZH1eXn80lH5XZHv+j1t7DmnIchz5Tr+HjlOYu9Kjh6oYLqLF1FrbbEX337W2l9sRp5Bm2GBpU2Umsuo6SgYONLFtR02uBY8hbT7ZF8wzShVq1nw7uadrgFQgB08hdSbXF+Y5y2sJgsuwLcLbWdJGtNTWc8MWYKBYk2+eamZ+Csu4heoj2Z1XhppVFJsgFgt7X3O8heqZo4mu1rMfo/6TJUqYjnrI+YfdJt4zOAy6utI0WYEa1tdrbgHUS4+awtPH9xLgRjTRbRxSuk6ixUhbba7Xue9pbioI2KxA5u3Q8v+nKSbw/mWGWnWGKLaWUBXA1FCASSg0juN/NynY8D08FmFbhpQICqSS2pd/YdTXHyyU5b4ewNJGr0cNUrk3tQfQxbzWtTBAtuL7kyVN1xsDmFc00JpU9wd/cI3Aqqqn1dVP8AWdLB4ltdqlFWU7C2CUWY1jTUk6uQFr+zecsZfrqMtOjqOqr5Uo4diAMSpOwe/t+bex2m5SyKsHB9y1B51N/c1Hpitd76+3mv2357SDpUswotb9FO+jnhVHqLDfzbW0m/a4jC4qhVeiDhSLslr4YLYsrEajq2AAIPtInJwOQ1l4d8LUWwo88NRFtLVLg2fbTccuV9r3jIsCUr4cNS0Mr0AQ1GgpUilV7VCVte217X2uCbKRM81wtCkhOikiqw30qoAv1NthIfQzWv73xMLh0uX4vv1P3sD9ST31yQ+PcXQWkVr6eExAqKwNmW/O/SxtIGwQ/r0y8KR+ledrBB/Y9O/I7X+aXTx+JblFc1KYNWlSp1f8pSUq+g9ASORI3tJR4GpqqVwoCjjE2AsLlFvtINkZstVlp4c4wlfdCUXsNW+nUTe3lubfLJ54LHlxH74/yLIp4y5Yf96f8AhvIR4kxCgU6a1Ep4ioSKDtT12IF3ttt5dpNvGh2w/wC9/wCW80Mlw6O51qGsLi/Q3ttArkY5XANHE0FFRdWH/RT5Kaf2kHb4R6SW4XOk9yq+HphqTLZLApYHYWXSTz6Tv1cotXRlVOENQYWHIgWFu9x0tz3nE8T4OmlRW1FFUgKiAm1wNzb0rcRmJu4jAxWHYHivUS+oHSaZADIiXTVS3sVvv33vNuvmGXNf9JcX1dKPwip/Z6abfPMGNzKmxqWpqwpLpNyh8pPpUAkgH+8BIfhvHdBnbVhadhYghBc6RtcdLdJNVZtXxVl7VGqF92Ur67WBFtt56/ijLjR4N6ZQ9GbVffqL3PySscF46oFaiHDKqeqyoCG9ri8xUPHNEqxOFRWU3BVVPsBN+ttpaRY+QYbK6VTiUuArAg3QsDzuObGcfFZCjVDV4mX69VwWo1DsDcXHF3O+5kPw3jilwmLUF1AadIRbWNyBfsTNkfhGU0VLYfUyXCDbQtxuF6j5e0lWLDzDQ9ZWpVaOhVpKA1Spq8lTU2we3Ll363EwYCi1NqRapQ8ppXtUrX8jOWtd9/ULX9t77SAVPwgURTBGEXURaxA02FiAOtgb/VPvFfhDohUYYVS19XmsADfdge+0ET7EeFskdnZ6alnYsxNVt2JJJ9W25Mxr4NyM8qK/7V/8U5uDztMQhrNRVteneoVF9iVLXI2BHK959YjCVzUOg4ULqIO3mDMPOOfM/wC6VI6X5FZHe3AFzyHFe5+QXnRyvIMrwrMaVPhl1Kt53BKEi/W45DcT4y+lrYKTTUAeTh/BW/TrY2E08TSW7LueakMLXF9xbqNpUbWY0FNVTSemKaimLPWrBvLV1sLBrHbl35G42nTyivRWhTSs1NnU3NmZhcNqUhmJY2NucjrZfT+LXp8EdOX0TWx2FCU3dUAZFd1bSLhtJOoe24vJCJFm+W4HFPrrik7dDdgeVuh+qfVXLsCaPAIp8Lc6CWtuALjf2D55HcLhg6pUZQXZUcsRuW0jc+3czMMtp/FryItp6E3I+cyeqpBkeCwOFbVR4aHe9mJ5jfmfZM2JFI2FHFGgArC1MKblmDBt+o3+mRLF0+E1MoAhqVUpsQN2QhvKfZsJstllO1tC2tptbpe9vkvLmRPrpu+GwzGo1Wo4cOLJRHwm1k6kFxblPF8X4FTTP6QdAsPLU357nffmefs7TlVcqpvbUg2Oq/W9rX+ichfD1A1zRNPycEPp/vcQi/0SwmJE/ifL9Gi2KsG1XHFvewHPVcDb5PpnNzHxphvdHHWjXI1q+ngoPSrLbURcc735jl1nqeGMKL+8KTv35nYzZo5HQXdaKA2ty5jtEONyt4no4rC1Klag1KgDduOL6l9ijnvYSMPikAPHrYIhVBxPvBsyt/ZbewHpJkmnhgMpbUdOkLqvudrW5bGa7VE4zIwG6qDS4QLX1bM3XSBta23OTVxo5LXslUDhVcUrKMRwhwwWPpJJ52X/AHGTnwUPLiP3x/kScJEW5IAuT5iOpG3m9ond8E+iv++P8iQPrxkhYYcDma23+zeaOUUyjkm1ipNwb7Ai86PisD9GvsONue3vVTrNGkVF9PRXG+4vt9IjE11KVdWAswNxqA6kd7SKeIKQes4bkNG1+4ndwNT9X6b8IbBbHpy7D2WnB8S1LVXtp1Hh6VZguq3OxlTEYxuV8JK24YVACAAxIseTXOknfoOsrDBOa9Q0xQKkKSQibjSCbEWuLkW3l14M0tNM16rBzepoZ1AI5WsaYYICOVwfbNLLqNPWX1IhJIbVVQNUDegvpG5HT+szuNZqo8pqGrxAKLtw1LEKgvcfBNl5nt7JtYDF06lKq4wrHhi+pRe9yBp2W2w3lu4PJ6FMM61QLghnDoLtf1sQLaxe39J7hspoIrolYKGAUhXQeb9q1vUR3vJ1apjiipTqVloOFQrsEBU3vffTbYDr3nmo8A1uC+nXp9AtyuWvptz2l0pleHWmyLXVUYA2DppAGzWFrWPW8ytlFEJw+IAjNqCa006eZQC1iv1x1ao+sStFKxpVNLsyi6AAAabHVptvc/RMmNPDpUXNF7VAxGpALWYgb6Re4F5dLZVQNNUaqGpg30GohUr8FSLWsDytFfJqTqiPU1hbjS1Smbm3lNiNmUcrQeyJeEcAz4ZrHht5X0kMLbMNKhSpB5eyaPjP8bHFH3ImIaktivCUlSebXtz3k9/F6orEVCHKqLmrTuP7w8uzHlvceyY6L01NQ1apTUBpIZdSsvrsdBHK19j15QzWDw0tdlopVLF2FypNm1A7gg7gDt7J9YzAKXvckgnk558jex3ntHOkfE2wy8bbWWuNSA7LwvIDotq59+c5eJzYs+pCgXzNYVdGrkDq97b07kjmNppM66P4vW1vNyC+t+QN+/P285r5lhQtKo291V33ZiNWkncXsV29PKa9PHm4DVDawUlcQpa53Rv1QALbi/I9AJuHEI9NnvWNIMdZ4iaADsadQ8PZR25784UwmF1ojnVd0RiAzAX0g+UA2Av0E2BgR3b4Xw2+Fz6/R26TCuOo3sHdd1UItRLKQLqqjRtqA+ccp8tmlEb8epazNfiU7aSbX/V8kP0dbxR5jqfDaiVuS1VKfmZmAFm3AJsG29XObf4uFrXfkR+sfrz68+x6dJiqYimpptVFVgd6YqMmlmUX107ICzWPQ9eU+FzOlpv7oqW0k6jVo8mOz34dtjsDy73ijY9wC97vzB9bfB5deXcdes0lofpD0btpNEPq1NruahFg97hfYJsjMaWvSKtUksF08Sl6lG6AcO92vcjmelpjrYqjTLh3qrVsFLu9IVEVjdB6LBb8iQefOKNv3DvfU/PV62te1uV+Xs5T5XLemqpy0/rGva9+d+ft5zVqZohuUqvq1EhGqUwPILOh971AD1Ec7+zaayY6sysKdRnZad9q9Mmx3FWy4fftsLey8XB0s7xT4OklSx2byhju3lIIPU7kG8qx/GdYNYsFcVTU1slm18iC37HS0sHx/UqtgFQgbFdZf1DnfcAC5tubSmXCrT8yajpKghyR6vUN7DtttGr4r/8ADlZa9BalNbBjdgTyc+oX67yTeCfTiB2rkfYSQj8GiKcCpYkWcmwIHbfcdJOfB3+df+4b+RI34n6+vFw2w/77/l1Jyxye+w0vz6XAJ+bnOn4yqFVoMOYrA7/6DzmYXFmuxVgANLenYm9rxhrZy8m6rtpWkvfn/wDgnPz+gvEDjUXBUbMAAvW4sSeXsnepoALAchb5hynAzGoBiH7FaY/mAlZxysVmLe6VpAJoKaizGx68t7EbT3FYuiNQDKWAuRTamWH+qW6e2blbK6ZrLWIIKqRzFu3K3KxP1SqMB4HxlPECsatN7XZtLuWYWNx6d+m0bu4Zma6fjDPMxw9YJQ1sp32pFrbkWuNpxsR4szgafJUGwO1BuXYyR+Oc4x1F6ZwjeQ7MqqrEPc7leYFrb8poZ1n+cUmoqlRTrUK2gU2Aq/C1ECyjcc/bMXXSY5uL8VZujAaXIsCbUG3uAe3P+sy4jxPm619FntqC3FFrb235cpv51nucLXSnSqKVdV0sOGVDBRr1Pay+a/OZMZnuajHCktReCWDBve9Ap38135A2B25xdJjmU/FWbcfQRU06tF+Cbc7auW4mXIvFmZVMQqVRVCNffh6dNlJuSV35ToYTPM193cJ6i8EPqLWp6eFfaz8ibW25zHked5s+JaliGXhIG4p0oARoNtDD13NvTF0mPPF3ibM6OIKUA5Qb34RYczte3snLxnjLNrgBHtYE2oNvcX5kGd3xvmmYUsQvuRr0qmwChWIfUb69roNxudtjMGdZhnC1qdOi4YOi2ZRTZQ9gHLsBZRfvBMcvE+JMzFe3DqOgIBtScA+3YbWvM6eJM091aOHUCa9G9OoR6rai3brOrmePzhMaKNNvemIKsAhQJtq1PawOx2O8+qWa5x+MOCX94FS+qyaODq2Ae1tWna3OKsxzcu8Z5q9azUnCEGwNFhayk87b3tb55ueFPFmY1sToro6I24PDK6d/Tcje8ZJm2dPiTTrONCBtTEUwh8p0aHtZvNp5TN4SzLNauJZMUfeqezXVVBbV5dBA84uL+X2RSY1PFPjDMqGKenRDtTU8+ETe/QG3TvNI+OM24oXQ2m4BAoG2/tttO54uzXNqWJWnhRek4HDIRWF/ha2Po3PwrTFmmdZ0mLFGmRw20lW00yumw16n5Lvq2O8lJjVo+Ls2OL4WhtHE4ergG3q06725dbdpiwHjHNqlYpw2VTexagdrKTudIve31idannuc/jDg6xwOLfVpp6OBr2985atO1ud5jynP86fFGlUdQiaizEUghGk6NL8m3K8vbFJjn5X4zzZ2fVTYAKzi9Fh6RfTfTuT/AEnR8GeJ8wr1WTEoygDUG4RQcwNJuu/PvPPD+eZ3UqVUqOF4dNhdxSVTVsQmljswuOY25TY8GZzmmJeoMafelstiqITU1C2kWuwtfcbRdTcx3q9R8VRUtUeiS1joCgLpF2YliDYhlHzTayWgUpqi16lUks+oBCSNhp2a+1r7d5gz3wez4KphcLU0h2DB3N7jUusEoo2IHK280PCPhSvgKNZatQOGdWQU1dtNgQwAtsSSOXbeavWPx2M6y8YhHpNqGonYDzX36fPKjPhHhUjWD0ywqaBSBYsd7Bwt91lveJnK4fipcA0mYEAgghDpuDup5c+0qmvmmI4X9sLXpXIGn50PlJvLrXitHwnhkp4bShPlZg1xYq403BHLnaSzweNsT+/b+RJBvwZ5iy5fSuoYtcktfmCefcyb+DKmpcS3fEMfsJCM/i3AvWogU7a1cOARsbAix7c5B6dDN6b3TD0LWtuxP/fyS0mpgzzhDtIKrFDON/eKe5J/WtzJueu3yTHXwWbkG1CiHNiGLlrEcrgnf5JbHCHaOEO0CA5bgcVw1FcMamnz+nSW62sOU+MtyfFqG1uoJYkBadwFvsLk9tpYPCHaOEO017az64g2LyLiMGZFJAKgmkeTeoerlMD+FlOxRbaOH+rPp7eqWBwh2jhDtJViAVfDCte6L5gqn3o7hfT8LpPX8MqWLFVuWVj70fUvpPqk+4Q7Rwh2kIgQ8Nrq1aFuHNQHhH1nmec+KXhgIVKhBpLFfeTtq9XwussDhDtHDHaKRA8b4e13YorNoKeakdxzsd+V5zKGS4lWYth6bAhR5dSiy3IBGo6ulum0s/hDtHCHaWkVVm2GzJqg4ODpmncM3FOpnceltztYXA+UzHws11ahgKGricS9r+e1i3q7S2eEO0cMdpFio6NHNVKkYDD3UsR5eRf128/Iz7wiZpSKlMvoAopVT2Um5Hq7y2eEO0cMdoFS4lM1qFi+X0CXUK23MA3Hw+89dc0JZmy6gSxVj8qek+uWzwx2jhjtAqa+a6tQy+hfXxL2+Ha2r1z5ofjVCpGXUbqWI25F/V8PrLb4Q7Rwh2gVJTGaKAFy2iLKUHXytuR6+Ux8HM7WOW0CNKrZhcaVN1Hr6GW/wx2jhjtAqc1s03/9MobvxeX+U/b9fq9swP8AjXSFGXUVtqKlUF0ZtmZLvYEy3+EO0cIdoFN42nm1aitGpgE4agAqh0A26bP6fZOWvhevbfJqZ/8AkI/+8vjhjtHDHaBTeU4TMqQFNMtSnS/ZDk2Psu31SyPB+CqUqT8QWZ6hci1rXCi3M35TucMdp9BYHsREBERAREQEREBERAREQEREBERAREQEREBERAREQEREBERAREQEREBERAREQEREBERAREQEREBERAREQEREBERAREQEREBERAREQEREBERAREQEREBERAREQEREBERAREQEREBERAREQEREBERAREQEREBERAREQEREBERAREQEREBERAREQEREBERAREQEREBERAREQEREBERAREQEREBERAREQEREBERAREQEREBERAREQEREBERAREQP/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a:solidFill>
                  <a:schemeClr val="folHlink"/>
                </a:solidFill>
              </a:endParaRPr>
            </a:p>
          </p:txBody>
        </p:sp>
        <p:sp>
          <p:nvSpPr>
            <p:cNvPr id="31759" name="AutoShape 13" descr="data:image/jpeg;base64,/9j/4AAQSkZJRgABAQAAAQABAAD/2wCEAAkGBxITEhQUExIVFhUWGBwYGBUWFRoaGhgYHRcaGBcaFBkgHCggGBslGxkXITEhJSorLi4uGB8zODMsNygtLisBCgoKDg0OGhAQGi8kHBwsLCwsLCwsLCwsLCwsLCwsLCwsLCwsLCwsLCwsLCwsLCwsLCwsLCwsLCwsLCwsLCwsN//AABEIANIA8AMBIgACEQEDEQH/xAAcAAEAAgMBAQEAAAAAAAAAAAAABgcDBAUBAgj/xABMEAACAQIEBAMBCgsDCwUAAAABAgADEQQFEiETMUFRBiIyYRQjQlNxgZGhotEHFRYXJDNSc5KywTRi0kNEcoKTsbPD4fDyJXSDwvH/xAAXAQEBAQEAAAAAAAAAAAAAAAAAAQID/8QAHBEBAQEBAAMBAQAAAAAAAAAAABEBIQISMUFR/9oADAMBAAIRAxEAPwC8YiICIiAiIgIiICIiAiIgIiICIiAiIgIiICIiAiIgIiICIiAiIgIiICIiAiIgIiICIiAiIgIiICIiAiIgIiICIiAiIgIiICIiAiIgIiICIiAiIgIiICIiAiIgIiICIiAiIgIiICIiAiIgIiICIiAiIgImvjsbTorrq1FRf2mIAv29p9ki+Y/hCwyXFINVPs8q/Sd/qgTCYcTikpjVUdUUdWIA+uVbmPjvFVNlZKQ/ubn+I/cJGcXiC51VKhY93a9vpO0sWLbq+OMACRxr26hWI+m0+fy7wHxx/gb7pUHl/aX6RPbL+0PpEsWLe/LvAfHH+Bvuj8u8B8cf4G+6VEFXuPpE+SF7j6REIt78vMB8cf4G+6Py8wHxx/gb7pUBC9x9M8OnuPpiEXB+XuA+OP8AA33Tz8vsv+OP8DfdKdNu4nhA9kRIuP8AL7L/AI4/wN908/L/AC/477DfdKbIHsnzpHsiEXN+X+X/AB/2G+6PzgZf8f8AYb7pS5UTzTEIun84GX/H/Yb7p5+cHLvj/sN90pUpPnREOLs/ODl3x/2G+6Pzg5d8f9hvulJaJ5o9kQ4u784WXfH/AGG+6efnCy74/wCw33SkWT2GfBSIReP5w8u+P+w33R+cPLvj/sN90o0rPkrEIvT84eXfH/Yb7pmwnjvL6jaRiVB/vgqPpItKE0zzREI/TtKqrC6kEHkQbj5jPufmjLczr0DehWen/oNYH5RyMmGVfhTxdOwrIlZe/ob6RcH6JIRc8SGZT+ErA1dnZqLdqg2/iFxJbhcSlRQ9N1dTyZWBB+cSI4PjFQThrgG1UkXF7HhPv8si+dY96aWpcE132pU6rBQ5G7W6khd5KfGP+b/vD/wnkJ8Ssnvek0Bijq9zmsLi9hxLf6sow1c9rnVwhg3DFTQPGHviD9ex9im24ktpcKrh9SinURkJDAKysLGxB6yuVenb3hsv0kH3NdG2pC/uvV89/rkzpYtVwlM4NVNHSdOgbFN77dLRh5OBia9SmagpogHnI/RqDbilSK7lwTuTzt83X7xONrDVYJsKlv0XDncMgX4e/Nv6268TFYunU4xIUEcW9zhviaXViD06/PtaZsdo98vo9Nbrhe9K/M/99ekgy+P8+ogimiPRZiwVVSn5gjlDqI2UEi4PO3TpIyMZU1kayAOlw3z30yxVyPiI9Gtg30mpVqCsvCUi9a4VbX9Q81+3PecjFeH8PRpVKr4CpT4a69dSoj3IciwUW8xUagdhvNYZqOYd6tt6v1D/AAximqW/WjvyH+GZfDmaYDF4ilQpYVlu4N2RRYXFyCGPm9tuk1cbnuX0qpothmLoxW60106jaxXzg/LtLc/hNai4uoXA1MfYLD6fKdpIaHiPCpTqnS4GhVc8MMVZtQUoeoJvffoJ2BkOWWprWU03Zabaaeoes6QCNBABadvKquWhEpIFbUEUFqJu2osELHTzuG59pOJVQjGvw0CO5udidJNvkC7fXNmkMSSbOTb+4PunWGYZNhmdKmHxTFG4Zd3p+YgsCQB0NifomQeL8j3/AEatuLfA5dBz5Rm5i65VT3QP/Ab9/gznDE1tQDEgX/ZH1eXn80lH5XZHv+j1t7DmnIchz5Tr+HjlOYu9Kjh6oYLqLF1FrbbEX337W2l9sRp5Bm2GBpU2Umsuo6SgYONLFtR02uBY8hbT7ZF8wzShVq1nw7uadrgFQgB08hdSbXF+Y5y2sJgsuwLcLbWdJGtNTWc8MWYKBYk2+eamZ+Csu4heoj2Z1XhppVFJsgFgt7X3O8heqZo4mu1rMfo/6TJUqYjnrI+YfdJt4zOAy6utI0WYEa1tdrbgHUS4+awtPH9xLgRjTRbRxSuk6ixUhbba7Xue9pbioI2KxA5u3Q8v+nKSbw/mWGWnWGKLaWUBXA1FCASSg0juN/NynY8D08FmFbhpQICqSS2pd/YdTXHyyU5b4ewNJGr0cNUrk3tQfQxbzWtTBAtuL7kyVN1xsDmFc00JpU9wd/cI3Aqqqn1dVP8AWdLB4ltdqlFWU7C2CUWY1jTUk6uQFr+zecsZfrqMtOjqOqr5Uo4diAMSpOwe/t+bex2m5SyKsHB9y1B51N/c1Hpitd76+3mv2357SDpUswotb9FO+jnhVHqLDfzbW0m/a4jC4qhVeiDhSLslr4YLYsrEajq2AAIPtInJwOQ1l4d8LUWwo88NRFtLVLg2fbTccuV9r3jIsCUr4cNS0Mr0AQ1GgpUilV7VCVte217X2uCbKRM81wtCkhOikiqw30qoAv1NthIfQzWv73xMLh0uX4vv1P3sD9ST31yQ+PcXQWkVr6eExAqKwNmW/O/SxtIGwQ/r0y8KR+ledrBB/Y9O/I7X+aXTx+JblFc1KYNWlSp1f8pSUq+g9ASORI3tJR4GpqqVwoCjjE2AsLlFvtINkZstVlp4c4wlfdCUXsNW+nUTe3lubfLJ54LHlxH74/yLIp4y5Yf96f8AhvIR4kxCgU6a1Ep4ioSKDtT12IF3ttt5dpNvGh2w/wC9/wCW80Mlw6O51qGsLi/Q3ttArkY5XANHE0FFRdWH/RT5Kaf2kHb4R6SW4XOk9yq+HphqTLZLApYHYWXSTz6Tv1cotXRlVOENQYWHIgWFu9x0tz3nE8T4OmlRW1FFUgKiAm1wNzb0rcRmJu4jAxWHYHivUS+oHSaZADIiXTVS3sVvv33vNuvmGXNf9JcX1dKPwip/Z6abfPMGNzKmxqWpqwpLpNyh8pPpUAkgH+8BIfhvHdBnbVhadhYghBc6RtcdLdJNVZtXxVl7VGqF92Ur67WBFtt56/ijLjR4N6ZQ9GbVffqL3PySscF46oFaiHDKqeqyoCG9ri8xUPHNEqxOFRWU3BVVPsBN+ttpaRY+QYbK6VTiUuArAg3QsDzuObGcfFZCjVDV4mX69VwWo1DsDcXHF3O+5kPw3jilwmLUF1AadIRbWNyBfsTNkfhGU0VLYfUyXCDbQtxuF6j5e0lWLDzDQ9ZWpVaOhVpKA1Spq8lTU2we3Ll363EwYCi1NqRapQ8ppXtUrX8jOWtd9/ULX9t77SAVPwgURTBGEXURaxA02FiAOtgb/VPvFfhDohUYYVS19XmsADfdge+0ET7EeFskdnZ6alnYsxNVt2JJJ9W25Mxr4NyM8qK/7V/8U5uDztMQhrNRVteneoVF9iVLXI2BHK959YjCVzUOg4ULqIO3mDMPOOfM/wC6VI6X5FZHe3AFzyHFe5+QXnRyvIMrwrMaVPhl1Kt53BKEi/W45DcT4y+lrYKTTUAeTh/BW/TrY2E08TSW7LueakMLXF9xbqNpUbWY0FNVTSemKaimLPWrBvLV1sLBrHbl35G42nTyivRWhTSs1NnU3NmZhcNqUhmJY2NucjrZfT+LXp8EdOX0TWx2FCU3dUAZFd1bSLhtJOoe24vJCJFm+W4HFPrrik7dDdgeVuh+qfVXLsCaPAIp8Lc6CWtuALjf2D55HcLhg6pUZQXZUcsRuW0jc+3czMMtp/FryItp6E3I+cyeqpBkeCwOFbVR4aHe9mJ5jfmfZM2JFI2FHFGgArC1MKblmDBt+o3+mRLF0+E1MoAhqVUpsQN2QhvKfZsJstllO1tC2tptbpe9vkvLmRPrpu+GwzGo1Wo4cOLJRHwm1k6kFxblPF8X4FTTP6QdAsPLU357nffmefs7TlVcqpvbUg2Oq/W9rX+ichfD1A1zRNPycEPp/vcQi/0SwmJE/ifL9Gi2KsG1XHFvewHPVcDb5PpnNzHxphvdHHWjXI1q+ngoPSrLbURcc735jl1nqeGMKL+8KTv35nYzZo5HQXdaKA2ty5jtEONyt4no4rC1Klag1KgDduOL6l9ijnvYSMPikAPHrYIhVBxPvBsyt/ZbewHpJkmnhgMpbUdOkLqvudrW5bGa7VE4zIwG6qDS4QLX1bM3XSBta23OTVxo5LXslUDhVcUrKMRwhwwWPpJJ52X/AHGTnwUPLiP3x/kScJEW5IAuT5iOpG3m9ond8E+iv++P8iQPrxkhYYcDma23+zeaOUUyjkm1ipNwb7Ai86PisD9GvsONue3vVTrNGkVF9PRXG+4vt9IjE11KVdWAswNxqA6kd7SKeIKQes4bkNG1+4ndwNT9X6b8IbBbHpy7D2WnB8S1LVXtp1Hh6VZguq3OxlTEYxuV8JK24YVACAAxIseTXOknfoOsrDBOa9Q0xQKkKSQibjSCbEWuLkW3l14M0tNM16rBzepoZ1AI5WsaYYICOVwfbNLLqNPWX1IhJIbVVQNUDegvpG5HT+szuNZqo8pqGrxAKLtw1LEKgvcfBNl5nt7JtYDF06lKq4wrHhi+pRe9yBp2W2w3lu4PJ6FMM61QLghnDoLtf1sQLaxe39J7hspoIrolYKGAUhXQeb9q1vUR3vJ1apjiipTqVloOFQrsEBU3vffTbYDr3nmo8A1uC+nXp9AtyuWvptz2l0pleHWmyLXVUYA2DppAGzWFrWPW8ytlFEJw+IAjNqCa006eZQC1iv1x1ao+sStFKxpVNLsyi6AAAabHVptvc/RMmNPDpUXNF7VAxGpALWYgb6Re4F5dLZVQNNUaqGpg30GohUr8FSLWsDytFfJqTqiPU1hbjS1Smbm3lNiNmUcrQeyJeEcAz4ZrHht5X0kMLbMNKhSpB5eyaPjP8bHFH3ImIaktivCUlSebXtz3k9/F6orEVCHKqLmrTuP7w8uzHlvceyY6L01NQ1apTUBpIZdSsvrsdBHK19j15QzWDw0tdlopVLF2FypNm1A7gg7gDt7J9YzAKXvckgnk558jex3ntHOkfE2wy8bbWWuNSA7LwvIDotq59+c5eJzYs+pCgXzNYVdGrkDq97b07kjmNppM66P4vW1vNyC+t+QN+/P285r5lhQtKo291V33ZiNWkncXsV29PKa9PHm4DVDawUlcQpa53Rv1QALbi/I9AJuHEI9NnvWNIMdZ4iaADsadQ8PZR25784UwmF1ojnVd0RiAzAX0g+UA2Av0E2BgR3b4Xw2+Fz6/R26TCuOo3sHdd1UItRLKQLqqjRtqA+ccp8tmlEb8epazNfiU7aSbX/V8kP0dbxR5jqfDaiVuS1VKfmZmAFm3AJsG29XObf4uFrXfkR+sfrz68+x6dJiqYimpptVFVgd6YqMmlmUX107ICzWPQ9eU+FzOlpv7oqW0k6jVo8mOz34dtjsDy73ijY9wC97vzB9bfB5deXcdes0lofpD0btpNEPq1NruahFg97hfYJsjMaWvSKtUksF08Sl6lG6AcO92vcjmelpjrYqjTLh3qrVsFLu9IVEVjdB6LBb8iQefOKNv3DvfU/PV62te1uV+Xs5T5XLemqpy0/rGva9+d+ft5zVqZohuUqvq1EhGqUwPILOh971AD1Ec7+zaayY6sysKdRnZad9q9Mmx3FWy4fftsLey8XB0s7xT4OklSx2byhju3lIIPU7kG8qx/GdYNYsFcVTU1slm18iC37HS0sHx/UqtgFQgbFdZf1DnfcAC5tubSmXCrT8yajpKghyR6vUN7DtttGr4r/8ADlZa9BalNbBjdgTyc+oX67yTeCfTiB2rkfYSQj8GiKcCpYkWcmwIHbfcdJOfB3+df+4b+RI34n6+vFw2w/77/l1Jyxye+w0vz6XAJ+bnOn4yqFVoMOYrA7/6DzmYXFmuxVgANLenYm9rxhrZy8m6rtpWkvfn/wDgnPz+gvEDjUXBUbMAAvW4sSeXsnepoALAchb5hynAzGoBiH7FaY/mAlZxysVmLe6VpAJoKaizGx68t7EbT3FYuiNQDKWAuRTamWH+qW6e2blbK6ZrLWIIKqRzFu3K3KxP1SqMB4HxlPECsatN7XZtLuWYWNx6d+m0bu4Zma6fjDPMxw9YJQ1sp32pFrbkWuNpxsR4szgafJUGwO1BuXYyR+Oc4x1F6ZwjeQ7MqqrEPc7leYFrb8poZ1n+cUmoqlRTrUK2gU2Aq/C1ECyjcc/bMXXSY5uL8VZujAaXIsCbUG3uAe3P+sy4jxPm619FntqC3FFrb235cpv51nucLXSnSqKVdV0sOGVDBRr1Pay+a/OZMZnuajHCktReCWDBve9Ap38135A2B25xdJjmU/FWbcfQRU06tF+Cbc7auW4mXIvFmZVMQqVRVCNffh6dNlJuSV35ToYTPM193cJ6i8EPqLWp6eFfaz8ibW25zHked5s+JaliGXhIG4p0oARoNtDD13NvTF0mPPF3ibM6OIKUA5Qb34RYczte3snLxnjLNrgBHtYE2oNvcX5kGd3xvmmYUsQvuRr0qmwChWIfUb69roNxudtjMGdZhnC1qdOi4YOi2ZRTZQ9gHLsBZRfvBMcvE+JMzFe3DqOgIBtScA+3YbWvM6eJM091aOHUCa9G9OoR6rai3brOrmePzhMaKNNvemIKsAhQJtq1PawOx2O8+qWa5x+MOCX94FS+qyaODq2Ae1tWna3OKsxzcu8Z5q9azUnCEGwNFhayk87b3tb55ueFPFmY1sToro6I24PDK6d/Tcje8ZJm2dPiTTrONCBtTEUwh8p0aHtZvNp5TN4SzLNauJZMUfeqezXVVBbV5dBA84uL+X2RSY1PFPjDMqGKenRDtTU8+ETe/QG3TvNI+OM24oXQ2m4BAoG2/tttO54uzXNqWJWnhRek4HDIRWF/ha2Po3PwrTFmmdZ0mLFGmRw20lW00yumw16n5Lvq2O8lJjVo+Ls2OL4WhtHE4ergG3q06725dbdpiwHjHNqlYpw2VTexagdrKTudIve31idannuc/jDg6xwOLfVpp6OBr2985atO1ud5jynP86fFGlUdQiaizEUghGk6NL8m3K8vbFJjn5X4zzZ2fVTYAKzi9Fh6RfTfTuT/AEnR8GeJ8wr1WTEoygDUG4RQcwNJuu/PvPPD+eZ3UqVUqOF4dNhdxSVTVsQmljswuOY25TY8GZzmmJeoMafelstiqITU1C2kWuwtfcbRdTcx3q9R8VRUtUeiS1joCgLpF2YliDYhlHzTayWgUpqi16lUks+oBCSNhp2a+1r7d5gz3wez4KphcLU0h2DB3N7jUusEoo2IHK280PCPhSvgKNZatQOGdWQU1dtNgQwAtsSSOXbeavWPx2M6y8YhHpNqGonYDzX36fPKjPhHhUjWD0ywqaBSBYsd7Bwt91lveJnK4fipcA0mYEAgghDpuDup5c+0qmvmmI4X9sLXpXIGn50PlJvLrXitHwnhkp4bShPlZg1xYq403BHLnaSzweNsT+/b+RJBvwZ5iy5fSuoYtcktfmCefcyb+DKmpcS3fEMfsJCM/i3AvWogU7a1cOARsbAix7c5B6dDN6b3TD0LWtuxP/fyS0mpgzzhDtIKrFDON/eKe5J/WtzJueu3yTHXwWbkG1CiHNiGLlrEcrgnf5JbHCHaOEO0CA5bgcVw1FcMamnz+nSW62sOU+MtyfFqG1uoJYkBadwFvsLk9tpYPCHaOEO017az64g2LyLiMGZFJAKgmkeTeoerlMD+FlOxRbaOH+rPp7eqWBwh2jhDtJViAVfDCte6L5gqn3o7hfT8LpPX8MqWLFVuWVj70fUvpPqk+4Q7Rwh2kIgQ8Nrq1aFuHNQHhH1nmec+KXhgIVKhBpLFfeTtq9XwussDhDtHDHaKRA8b4e13YorNoKeakdxzsd+V5zKGS4lWYth6bAhR5dSiy3IBGo6ulum0s/hDtHCHaWkVVm2GzJqg4ODpmncM3FOpnceltztYXA+UzHws11ahgKGricS9r+e1i3q7S2eEO0cMdpFio6NHNVKkYDD3UsR5eRf128/Iz7wiZpSKlMvoAopVT2Um5Hq7y2eEO0cMdoFS4lM1qFi+X0CXUK23MA3Hw+89dc0JZmy6gSxVj8qek+uWzwx2jhjtAqa+a6tQy+hfXxL2+Ha2r1z5ofjVCpGXUbqWI25F/V8PrLb4Q7Rwh2gVJTGaKAFy2iLKUHXytuR6+Ux8HM7WOW0CNKrZhcaVN1Hr6GW/wx2jhjtAqc1s03/9MobvxeX+U/b9fq9swP8AjXSFGXUVtqKlUF0ZtmZLvYEy3+EO0cIdoFN42nm1aitGpgE4agAqh0A26bP6fZOWvhevbfJqZ/8AkI/+8vjhjtHDHaBTeU4TMqQFNMtSnS/ZDk2Psu31SyPB+CqUqT8QWZ6hci1rXCi3M35TucMdp9BYHsREBERAREQEREBERAREQEREBERAREQEREBERAREQEREBERAREQEREBERAREQEREBERAREQEREBERAREQEREBERAREQEREBERAREQEREBERAREQEREBERAREQEREBERAREQEREBERAREQEREBERAREQEREBERAREQEREBERAREQEREBERAREQEREBERAREQEREBERAREQEREBERAREQEREBERAREQEREBERAREQEREBERAREQEREBERAREQP/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a:solidFill>
                  <a:schemeClr val="folHlink"/>
                </a:solidFill>
              </a:endParaRPr>
            </a:p>
          </p:txBody>
        </p:sp>
        <p:sp>
          <p:nvSpPr>
            <p:cNvPr id="31760" name="AutoShape 15" descr="data:image/jpeg;base64,/9j/4AAQSkZJRgABAQAAAQABAAD/2wCEAAkGBxITEhQUExIVFhUWGBwYGBUWFRoaGhgYHRcaGBcaFBkgHCggGBslGxkXITEhJSorLi4uGB8zODMsNygtLisBCgoKDg0OGhAQGi8kHBwsLCwsLCwsLCwsLCwsLCwsLCwsLCwsLCwsLCwsLCwsLCwsLCwsLCwsLCwsLCwsLCwsN//AABEIANIA8AMBIgACEQEDEQH/xAAcAAEAAgMBAQEAAAAAAAAAAAAABgcDBAUBAgj/xABMEAACAQIEBAMBCgsDCwUAAAABAgADEQQFEiETMUFRBiIyYRQjQlNxgZGhotEHFRYXJDNSc5KywTRi0kNEcoKTsbPD4fDyJXSDwvH/xAAXAQEBAQEAAAAAAAAAAAAAAAAAAQID/8QAHBEBAQEBAAMBAQAAAAAAAAAAABEBIQISMUFR/9oADAMBAAIRAxEAPwC8YiICIiAiIgIiICIiAiIgIiICIiAiIgIiICIiAiIgIiICIiAiIgIiICIiAiIgIiICIiAiIgIiICIiAiIgIiICIiAiIgIiICIiAiIgIiICIiAiIgIiICIiAiIgIiICIiAiIgIiICIiAiIgIiICIiAiIgImvjsbTorrq1FRf2mIAv29p9ki+Y/hCwyXFINVPs8q/Sd/qgTCYcTikpjVUdUUdWIA+uVbmPjvFVNlZKQ/ubn+I/cJGcXiC51VKhY93a9vpO0sWLbq+OMACRxr26hWI+m0+fy7wHxx/gb7pUHl/aX6RPbL+0PpEsWLe/LvAfHH+Bvuj8u8B8cf4G+6VEFXuPpE+SF7j6REIt78vMB8cf4G+6Py8wHxx/gb7pUBC9x9M8OnuPpiEXB+XuA+OP8AA33Tz8vsv+OP8DfdKdNu4nhA9kRIuP8AL7L/AI4/wN908/L/AC/477DfdKbIHsnzpHsiEXN+X+X/AB/2G+6PzgZf8f8AYb7pS5UTzTEIun84GX/H/Yb7p5+cHLvj/sN90pUpPnREOLs/ODl3x/2G+6Pzg5d8f9hvulJaJ5o9kQ4u784WXfH/AGG+6efnCy74/wCw33SkWT2GfBSIReP5w8u+P+w33R+cPLvj/sN90o0rPkrEIvT84eXfH/Yb7pmwnjvL6jaRiVB/vgqPpItKE0zzREI/TtKqrC6kEHkQbj5jPufmjLczr0DehWen/oNYH5RyMmGVfhTxdOwrIlZe/ob6RcH6JIRc8SGZT+ErA1dnZqLdqg2/iFxJbhcSlRQ9N1dTyZWBB+cSI4PjFQThrgG1UkXF7HhPv8si+dY96aWpcE132pU6rBQ5G7W6khd5KfGP+b/vD/wnkJ8Ssnvek0Bijq9zmsLi9hxLf6sow1c9rnVwhg3DFTQPGHviD9ex9im24ktpcKrh9SinURkJDAKysLGxB6yuVenb3hsv0kH3NdG2pC/uvV89/rkzpYtVwlM4NVNHSdOgbFN77dLRh5OBia9SmagpogHnI/RqDbilSK7lwTuTzt83X7xONrDVYJsKlv0XDncMgX4e/Nv6268TFYunU4xIUEcW9zhviaXViD06/PtaZsdo98vo9Nbrhe9K/M/99ekgy+P8+ogimiPRZiwVVSn5gjlDqI2UEi4PO3TpIyMZU1kayAOlw3z30yxVyPiI9Gtg30mpVqCsvCUi9a4VbX9Q81+3PecjFeH8PRpVKr4CpT4a69dSoj3IciwUW8xUagdhvNYZqOYd6tt6v1D/AAximqW/WjvyH+GZfDmaYDF4ilQpYVlu4N2RRYXFyCGPm9tuk1cbnuX0qpothmLoxW60106jaxXzg/LtLc/hNai4uoXA1MfYLD6fKdpIaHiPCpTqnS4GhVc8MMVZtQUoeoJvffoJ2BkOWWprWU03Zabaaeoes6QCNBABadvKquWhEpIFbUEUFqJu2osELHTzuG59pOJVQjGvw0CO5udidJNvkC7fXNmkMSSbOTb+4PunWGYZNhmdKmHxTFG4Zd3p+YgsCQB0NifomQeL8j3/AEatuLfA5dBz5Rm5i65VT3QP/Ab9/gznDE1tQDEgX/ZH1eXn80lH5XZHv+j1t7DmnIchz5Tr+HjlOYu9Kjh6oYLqLF1FrbbEX337W2l9sRp5Bm2GBpU2Umsuo6SgYONLFtR02uBY8hbT7ZF8wzShVq1nw7uadrgFQgB08hdSbXF+Y5y2sJgsuwLcLbWdJGtNTWc8MWYKBYk2+eamZ+Csu4heoj2Z1XhppVFJsgFgt7X3O8heqZo4mu1rMfo/6TJUqYjnrI+YfdJt4zOAy6utI0WYEa1tdrbgHUS4+awtPH9xLgRjTRbRxSuk6ixUhbba7Xue9pbioI2KxA5u3Q8v+nKSbw/mWGWnWGKLaWUBXA1FCASSg0juN/NynY8D08FmFbhpQICqSS2pd/YdTXHyyU5b4ewNJGr0cNUrk3tQfQxbzWtTBAtuL7kyVN1xsDmFc00JpU9wd/cI3Aqqqn1dVP8AWdLB4ltdqlFWU7C2CUWY1jTUk6uQFr+zecsZfrqMtOjqOqr5Uo4diAMSpOwe/t+bex2m5SyKsHB9y1B51N/c1Hpitd76+3mv2357SDpUswotb9FO+jnhVHqLDfzbW0m/a4jC4qhVeiDhSLslr4YLYsrEajq2AAIPtInJwOQ1l4d8LUWwo88NRFtLVLg2fbTccuV9r3jIsCUr4cNS0Mr0AQ1GgpUilV7VCVte217X2uCbKRM81wtCkhOikiqw30qoAv1NthIfQzWv73xMLh0uX4vv1P3sD9ST31yQ+PcXQWkVr6eExAqKwNmW/O/SxtIGwQ/r0y8KR+ledrBB/Y9O/I7X+aXTx+JblFc1KYNWlSp1f8pSUq+g9ASORI3tJR4GpqqVwoCjjE2AsLlFvtINkZstVlp4c4wlfdCUXsNW+nUTe3lubfLJ54LHlxH74/yLIp4y5Yf96f8AhvIR4kxCgU6a1Ep4ioSKDtT12IF3ttt5dpNvGh2w/wC9/wCW80Mlw6O51qGsLi/Q3ttArkY5XANHE0FFRdWH/RT5Kaf2kHb4R6SW4XOk9yq+HphqTLZLApYHYWXSTz6Tv1cotXRlVOENQYWHIgWFu9x0tz3nE8T4OmlRW1FFUgKiAm1wNzb0rcRmJu4jAxWHYHivUS+oHSaZADIiXTVS3sVvv33vNuvmGXNf9JcX1dKPwip/Z6abfPMGNzKmxqWpqwpLpNyh8pPpUAkgH+8BIfhvHdBnbVhadhYghBc6RtcdLdJNVZtXxVl7VGqF92Ur67WBFtt56/ijLjR4N6ZQ9GbVffqL3PySscF46oFaiHDKqeqyoCG9ri8xUPHNEqxOFRWU3BVVPsBN+ttpaRY+QYbK6VTiUuArAg3QsDzuObGcfFZCjVDV4mX69VwWo1DsDcXHF3O+5kPw3jilwmLUF1AadIRbWNyBfsTNkfhGU0VLYfUyXCDbQtxuF6j5e0lWLDzDQ9ZWpVaOhVpKA1Spq8lTU2we3Ll363EwYCi1NqRapQ8ppXtUrX8jOWtd9/ULX9t77SAVPwgURTBGEXURaxA02FiAOtgb/VPvFfhDohUYYVS19XmsADfdge+0ET7EeFskdnZ6alnYsxNVt2JJJ9W25Mxr4NyM8qK/7V/8U5uDztMQhrNRVteneoVF9iVLXI2BHK959YjCVzUOg4ULqIO3mDMPOOfM/wC6VI6X5FZHe3AFzyHFe5+QXnRyvIMrwrMaVPhl1Kt53BKEi/W45DcT4y+lrYKTTUAeTh/BW/TrY2E08TSW7LueakMLXF9xbqNpUbWY0FNVTSemKaimLPWrBvLV1sLBrHbl35G42nTyivRWhTSs1NnU3NmZhcNqUhmJY2NucjrZfT+LXp8EdOX0TWx2FCU3dUAZFd1bSLhtJOoe24vJCJFm+W4HFPrrik7dDdgeVuh+qfVXLsCaPAIp8Lc6CWtuALjf2D55HcLhg6pUZQXZUcsRuW0jc+3czMMtp/FryItp6E3I+cyeqpBkeCwOFbVR4aHe9mJ5jfmfZM2JFI2FHFGgArC1MKblmDBt+o3+mRLF0+E1MoAhqVUpsQN2QhvKfZsJstllO1tC2tptbpe9vkvLmRPrpu+GwzGo1Wo4cOLJRHwm1k6kFxblPF8X4FTTP6QdAsPLU357nffmefs7TlVcqpvbUg2Oq/W9rX+ichfD1A1zRNPycEPp/vcQi/0SwmJE/ifL9Gi2KsG1XHFvewHPVcDb5PpnNzHxphvdHHWjXI1q+ngoPSrLbURcc735jl1nqeGMKL+8KTv35nYzZo5HQXdaKA2ty5jtEONyt4no4rC1Klag1KgDduOL6l9ijnvYSMPikAPHrYIhVBxPvBsyt/ZbewHpJkmnhgMpbUdOkLqvudrW5bGa7VE4zIwG6qDS4QLX1bM3XSBta23OTVxo5LXslUDhVcUrKMRwhwwWPpJJ52X/AHGTnwUPLiP3x/kScJEW5IAuT5iOpG3m9ond8E+iv++P8iQPrxkhYYcDma23+zeaOUUyjkm1ipNwb7Ai86PisD9GvsONue3vVTrNGkVF9PRXG+4vt9IjE11KVdWAswNxqA6kd7SKeIKQes4bkNG1+4ndwNT9X6b8IbBbHpy7D2WnB8S1LVXtp1Hh6VZguq3OxlTEYxuV8JK24YVACAAxIseTXOknfoOsrDBOa9Q0xQKkKSQibjSCbEWuLkW3l14M0tNM16rBzepoZ1AI5WsaYYICOVwfbNLLqNPWX1IhJIbVVQNUDegvpG5HT+szuNZqo8pqGrxAKLtw1LEKgvcfBNl5nt7JtYDF06lKq4wrHhi+pRe9yBp2W2w3lu4PJ6FMM61QLghnDoLtf1sQLaxe39J7hspoIrolYKGAUhXQeb9q1vUR3vJ1apjiipTqVloOFQrsEBU3vffTbYDr3nmo8A1uC+nXp9AtyuWvptz2l0pleHWmyLXVUYA2DppAGzWFrWPW8ytlFEJw+IAjNqCa006eZQC1iv1x1ao+sStFKxpVNLsyi6AAAabHVptvc/RMmNPDpUXNF7VAxGpALWYgb6Re4F5dLZVQNNUaqGpg30GohUr8FSLWsDytFfJqTqiPU1hbjS1Smbm3lNiNmUcrQeyJeEcAz4ZrHht5X0kMLbMNKhSpB5eyaPjP8bHFH3ImIaktivCUlSebXtz3k9/F6orEVCHKqLmrTuP7w8uzHlvceyY6L01NQ1apTUBpIZdSsvrsdBHK19j15QzWDw0tdlopVLF2FypNm1A7gg7gDt7J9YzAKXvckgnk558jex3ntHOkfE2wy8bbWWuNSA7LwvIDotq59+c5eJzYs+pCgXzNYVdGrkDq97b07kjmNppM66P4vW1vNyC+t+QN+/P285r5lhQtKo291V33ZiNWkncXsV29PKa9PHm4DVDawUlcQpa53Rv1QALbi/I9AJuHEI9NnvWNIMdZ4iaADsadQ8PZR25784UwmF1ojnVd0RiAzAX0g+UA2Av0E2BgR3b4Xw2+Fz6/R26TCuOo3sHdd1UItRLKQLqqjRtqA+ccp8tmlEb8epazNfiU7aSbX/V8kP0dbxR5jqfDaiVuS1VKfmZmAFm3AJsG29XObf4uFrXfkR+sfrz68+x6dJiqYimpptVFVgd6YqMmlmUX107ICzWPQ9eU+FzOlpv7oqW0k6jVo8mOz34dtjsDy73ijY9wC97vzB9bfB5deXcdes0lofpD0btpNEPq1NruahFg97hfYJsjMaWvSKtUksF08Sl6lG6AcO92vcjmelpjrYqjTLh3qrVsFLu9IVEVjdB6LBb8iQefOKNv3DvfU/PV62te1uV+Xs5T5XLemqpy0/rGva9+d+ft5zVqZohuUqvq1EhGqUwPILOh971AD1Ec7+zaayY6sysKdRnZad9q9Mmx3FWy4fftsLey8XB0s7xT4OklSx2byhju3lIIPU7kG8qx/GdYNYsFcVTU1slm18iC37HS0sHx/UqtgFQgbFdZf1DnfcAC5tubSmXCrT8yajpKghyR6vUN7DtttGr4r/8ADlZa9BalNbBjdgTyc+oX67yTeCfTiB2rkfYSQj8GiKcCpYkWcmwIHbfcdJOfB3+df+4b+RI34n6+vFw2w/77/l1Jyxye+w0vz6XAJ+bnOn4yqFVoMOYrA7/6DzmYXFmuxVgANLenYm9rxhrZy8m6rtpWkvfn/wDgnPz+gvEDjUXBUbMAAvW4sSeXsnepoALAchb5hynAzGoBiH7FaY/mAlZxysVmLe6VpAJoKaizGx68t7EbT3FYuiNQDKWAuRTamWH+qW6e2blbK6ZrLWIIKqRzFu3K3KxP1SqMB4HxlPECsatN7XZtLuWYWNx6d+m0bu4Zma6fjDPMxw9YJQ1sp32pFrbkWuNpxsR4szgafJUGwO1BuXYyR+Oc4x1F6ZwjeQ7MqqrEPc7leYFrb8poZ1n+cUmoqlRTrUK2gU2Aq/C1ECyjcc/bMXXSY5uL8VZujAaXIsCbUG3uAe3P+sy4jxPm619FntqC3FFrb235cpv51nucLXSnSqKVdV0sOGVDBRr1Pay+a/OZMZnuajHCktReCWDBve9Ap38135A2B25xdJjmU/FWbcfQRU06tF+Cbc7auW4mXIvFmZVMQqVRVCNffh6dNlJuSV35ToYTPM193cJ6i8EPqLWp6eFfaz8ibW25zHked5s+JaliGXhIG4p0oARoNtDD13NvTF0mPPF3ibM6OIKUA5Qb34RYczte3snLxnjLNrgBHtYE2oNvcX5kGd3xvmmYUsQvuRr0qmwChWIfUb69roNxudtjMGdZhnC1qdOi4YOi2ZRTZQ9gHLsBZRfvBMcvE+JMzFe3DqOgIBtScA+3YbWvM6eJM091aOHUCa9G9OoR6rai3brOrmePzhMaKNNvemIKsAhQJtq1PawOx2O8+qWa5x+MOCX94FS+qyaODq2Ae1tWna3OKsxzcu8Z5q9azUnCEGwNFhayk87b3tb55ueFPFmY1sToro6I24PDK6d/Tcje8ZJm2dPiTTrONCBtTEUwh8p0aHtZvNp5TN4SzLNauJZMUfeqezXVVBbV5dBA84uL+X2RSY1PFPjDMqGKenRDtTU8+ETe/QG3TvNI+OM24oXQ2m4BAoG2/tttO54uzXNqWJWnhRek4HDIRWF/ha2Po3PwrTFmmdZ0mLFGmRw20lW00yumw16n5Lvq2O8lJjVo+Ls2OL4WhtHE4ergG3q06725dbdpiwHjHNqlYpw2VTexagdrKTudIve31idannuc/jDg6xwOLfVpp6OBr2985atO1ud5jynP86fFGlUdQiaizEUghGk6NL8m3K8vbFJjn5X4zzZ2fVTYAKzi9Fh6RfTfTuT/AEnR8GeJ8wr1WTEoygDUG4RQcwNJuu/PvPPD+eZ3UqVUqOF4dNhdxSVTVsQmljswuOY25TY8GZzmmJeoMafelstiqITU1C2kWuwtfcbRdTcx3q9R8VRUtUeiS1joCgLpF2YliDYhlHzTayWgUpqi16lUks+oBCSNhp2a+1r7d5gz3wez4KphcLU0h2DB3N7jUusEoo2IHK280PCPhSvgKNZatQOGdWQU1dtNgQwAtsSSOXbeavWPx2M6y8YhHpNqGonYDzX36fPKjPhHhUjWD0ywqaBSBYsd7Bwt91lveJnK4fipcA0mYEAgghDpuDup5c+0qmvmmI4X9sLXpXIGn50PlJvLrXitHwnhkp4bShPlZg1xYq403BHLnaSzweNsT+/b+RJBvwZ5iy5fSuoYtcktfmCefcyb+DKmpcS3fEMfsJCM/i3AvWogU7a1cOARsbAix7c5B6dDN6b3TD0LWtuxP/fyS0mpgzzhDtIKrFDON/eKe5J/WtzJueu3yTHXwWbkG1CiHNiGLlrEcrgnf5JbHCHaOEO0CA5bgcVw1FcMamnz+nSW62sOU+MtyfFqG1uoJYkBadwFvsLk9tpYPCHaOEO017az64g2LyLiMGZFJAKgmkeTeoerlMD+FlOxRbaOH+rPp7eqWBwh2jhDtJViAVfDCte6L5gqn3o7hfT8LpPX8MqWLFVuWVj70fUvpPqk+4Q7Rwh2kIgQ8Nrq1aFuHNQHhH1nmec+KXhgIVKhBpLFfeTtq9XwussDhDtHDHaKRA8b4e13YorNoKeakdxzsd+V5zKGS4lWYth6bAhR5dSiy3IBGo6ulum0s/hDtHCHaWkVVm2GzJqg4ODpmncM3FOpnceltztYXA+UzHws11ahgKGricS9r+e1i3q7S2eEO0cMdpFio6NHNVKkYDD3UsR5eRf128/Iz7wiZpSKlMvoAopVT2Um5Hq7y2eEO0cMdoFS4lM1qFi+X0CXUK23MA3Hw+89dc0JZmy6gSxVj8qek+uWzwx2jhjtAqa+a6tQy+hfXxL2+Ha2r1z5ofjVCpGXUbqWI25F/V8PrLb4Q7Rwh2gVJTGaKAFy2iLKUHXytuR6+Ux8HM7WOW0CNKrZhcaVN1Hr6GW/wx2jhjtAqc1s03/9MobvxeX+U/b9fq9swP8AjXSFGXUVtqKlUF0ZtmZLvYEy3+EO0cIdoFN42nm1aitGpgE4agAqh0A26bP6fZOWvhevbfJqZ/8AkI/+8vjhjtHDHaBTeU4TMqQFNMtSnS/ZDk2Psu31SyPB+CqUqT8QWZ6hci1rXCi3M35TucMdp9BYHsREBERAREQEREBERAREQEREBERAREQEREBERAREQEREBERAREQEREBERAREQEREBERAREQEREBERAREQEREBERAREQEREBERAREQEREBERAREQEREBERAREQEREBERAREQEREBERAREQEREBERAREQEREBERAREQEREBERAREQEREBERAREQEREBERAREQEREBERAREQEREBERAREQEREBERAREQEREBERAREQEREBERAREQEREBERAREQP/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a:solidFill>
                  <a:schemeClr val="folHlink"/>
                </a:solidFill>
              </a:endParaRPr>
            </a:p>
          </p:txBody>
        </p:sp>
        <p:sp>
          <p:nvSpPr>
            <p:cNvPr id="31761" name="AutoShape 18" descr="data:image/jpeg;base64,/9j/4AAQSkZJRgABAQAAAQABAAD/2wCEAAkGBxITEhQUExIVFhUWGBwYGBUWFRoaGhgYHRcaGBcaFBkgHCggGBslGxkXITEhJSorLi4uGB8zODMsNygtLisBCgoKDg0OGhAQGi8kHBwsLCwsLCwsLCwsLCwsLCwsLCwsLCwsLCwsLCwsLCwsLCwsLCwsLCwsLCwsLCwsLCwsN//AABEIANIA8AMBIgACEQEDEQH/xAAcAAEAAgMBAQEAAAAAAAAAAAAABgcDBAUBAgj/xABMEAACAQIEBAMBCgsDCwUAAAABAgADEQQFEiETMUFRBiIyYRQjQlNxgZGhotEHFRYXJDNSc5KywTRi0kNEcoKTsbPD4fDyJXSDwvH/xAAXAQEBAQEAAAAAAAAAAAAAAAAAAQID/8QAHBEBAQEBAAMBAQAAAAAAAAAAABEBIQISMUFR/9oADAMBAAIRAxEAPwC8YiICIiAiIgIiICIiAiIgIiICIiAiIgIiICIiAiIgIiICIiAiIgIiICIiAiIgIiICIiAiIgIiICIiAiIgIiICIiAiIgIiICIiAiIgIiICIiAiIgIiICIiAiIgIiICIiAiIgIiICIiAiIgIiICIiAiIgImvjsbTorrq1FRf2mIAv29p9ki+Y/hCwyXFINVPs8q/Sd/qgTCYcTikpjVUdUUdWIA+uVbmPjvFVNlZKQ/ubn+I/cJGcXiC51VKhY93a9vpO0sWLbq+OMACRxr26hWI+m0+fy7wHxx/gb7pUHl/aX6RPbL+0PpEsWLe/LvAfHH+Bvuj8u8B8cf4G+6VEFXuPpE+SF7j6REIt78vMB8cf4G+6Py8wHxx/gb7pUBC9x9M8OnuPpiEXB+XuA+OP8AA33Tz8vsv+OP8DfdKdNu4nhA9kRIuP8AL7L/AI4/wN908/L/AC/477DfdKbIHsnzpHsiEXN+X+X/AB/2G+6PzgZf8f8AYb7pS5UTzTEIun84GX/H/Yb7p5+cHLvj/sN90pUpPnREOLs/ODl3x/2G+6Pzg5d8f9hvulJaJ5o9kQ4u784WXfH/AGG+6efnCy74/wCw33SkWT2GfBSIReP5w8u+P+w33R+cPLvj/sN90o0rPkrEIvT84eXfH/Yb7pmwnjvL6jaRiVB/vgqPpItKE0zzREI/TtKqrC6kEHkQbj5jPufmjLczr0DehWen/oNYH5RyMmGVfhTxdOwrIlZe/ob6RcH6JIRc8SGZT+ErA1dnZqLdqg2/iFxJbhcSlRQ9N1dTyZWBB+cSI4PjFQThrgG1UkXF7HhPv8si+dY96aWpcE132pU6rBQ5G7W6khd5KfGP+b/vD/wnkJ8Ssnvek0Bijq9zmsLi9hxLf6sow1c9rnVwhg3DFTQPGHviD9ex9im24ktpcKrh9SinURkJDAKysLGxB6yuVenb3hsv0kH3NdG2pC/uvV89/rkzpYtVwlM4NVNHSdOgbFN77dLRh5OBia9SmagpogHnI/RqDbilSK7lwTuTzt83X7xONrDVYJsKlv0XDncMgX4e/Nv6268TFYunU4xIUEcW9zhviaXViD06/PtaZsdo98vo9Nbrhe9K/M/99ekgy+P8+ogimiPRZiwVVSn5gjlDqI2UEi4PO3TpIyMZU1kayAOlw3z30yxVyPiI9Gtg30mpVqCsvCUi9a4VbX9Q81+3PecjFeH8PRpVKr4CpT4a69dSoj3IciwUW8xUagdhvNYZqOYd6tt6v1D/AAximqW/WjvyH+GZfDmaYDF4ilQpYVlu4N2RRYXFyCGPm9tuk1cbnuX0qpothmLoxW60106jaxXzg/LtLc/hNai4uoXA1MfYLD6fKdpIaHiPCpTqnS4GhVc8MMVZtQUoeoJvffoJ2BkOWWprWU03Zabaaeoes6QCNBABadvKquWhEpIFbUEUFqJu2osELHTzuG59pOJVQjGvw0CO5udidJNvkC7fXNmkMSSbOTb+4PunWGYZNhmdKmHxTFG4Zd3p+YgsCQB0NifomQeL8j3/AEatuLfA5dBz5Rm5i65VT3QP/Ab9/gznDE1tQDEgX/ZH1eXn80lH5XZHv+j1t7DmnIchz5Tr+HjlOYu9Kjh6oYLqLF1FrbbEX337W2l9sRp5Bm2GBpU2Umsuo6SgYONLFtR02uBY8hbT7ZF8wzShVq1nw7uadrgFQgB08hdSbXF+Y5y2sJgsuwLcLbWdJGtNTWc8MWYKBYk2+eamZ+Csu4heoj2Z1XhppVFJsgFgt7X3O8heqZo4mu1rMfo/6TJUqYjnrI+YfdJt4zOAy6utI0WYEa1tdrbgHUS4+awtPH9xLgRjTRbRxSuk6ixUhbba7Xue9pbioI2KxA5u3Q8v+nKSbw/mWGWnWGKLaWUBXA1FCASSg0juN/NynY8D08FmFbhpQICqSS2pd/YdTXHyyU5b4ewNJGr0cNUrk3tQfQxbzWtTBAtuL7kyVN1xsDmFc00JpU9wd/cI3Aqqqn1dVP8AWdLB4ltdqlFWU7C2CUWY1jTUk6uQFr+zecsZfrqMtOjqOqr5Uo4diAMSpOwe/t+bex2m5SyKsHB9y1B51N/c1Hpitd76+3mv2357SDpUswotb9FO+jnhVHqLDfzbW0m/a4jC4qhVeiDhSLslr4YLYsrEajq2AAIPtInJwOQ1l4d8LUWwo88NRFtLVLg2fbTccuV9r3jIsCUr4cNS0Mr0AQ1GgpUilV7VCVte217X2uCbKRM81wtCkhOikiqw30qoAv1NthIfQzWv73xMLh0uX4vv1P3sD9ST31yQ+PcXQWkVr6eExAqKwNmW/O/SxtIGwQ/r0y8KR+ledrBB/Y9O/I7X+aXTx+JblFc1KYNWlSp1f8pSUq+g9ASORI3tJR4GpqqVwoCjjE2AsLlFvtINkZstVlp4c4wlfdCUXsNW+nUTe3lubfLJ54LHlxH74/yLIp4y5Yf96f8AhvIR4kxCgU6a1Ep4ioSKDtT12IF3ttt5dpNvGh2w/wC9/wCW80Mlw6O51qGsLi/Q3ttArkY5XANHE0FFRdWH/RT5Kaf2kHb4R6SW4XOk9yq+HphqTLZLApYHYWXSTz6Tv1cotXRlVOENQYWHIgWFu9x0tz3nE8T4OmlRW1FFUgKiAm1wNzb0rcRmJu4jAxWHYHivUS+oHSaZADIiXTVS3sVvv33vNuvmGXNf9JcX1dKPwip/Z6abfPMGNzKmxqWpqwpLpNyh8pPpUAkgH+8BIfhvHdBnbVhadhYghBc6RtcdLdJNVZtXxVl7VGqF92Ur67WBFtt56/ijLjR4N6ZQ9GbVffqL3PySscF46oFaiHDKqeqyoCG9ri8xUPHNEqxOFRWU3BVVPsBN+ttpaRY+QYbK6VTiUuArAg3QsDzuObGcfFZCjVDV4mX69VwWo1DsDcXHF3O+5kPw3jilwmLUF1AadIRbWNyBfsTNkfhGU0VLYfUyXCDbQtxuF6j5e0lWLDzDQ9ZWpVaOhVpKA1Spq8lTU2we3Ll363EwYCi1NqRapQ8ppXtUrX8jOWtd9/ULX9t77SAVPwgURTBGEXURaxA02FiAOtgb/VPvFfhDohUYYVS19XmsADfdge+0ET7EeFskdnZ6alnYsxNVt2JJJ9W25Mxr4NyM8qK/7V/8U5uDztMQhrNRVteneoVF9iVLXI2BHK959YjCVzUOg4ULqIO3mDMPOOfM/wC6VI6X5FZHe3AFzyHFe5+QXnRyvIMrwrMaVPhl1Kt53BKEi/W45DcT4y+lrYKTTUAeTh/BW/TrY2E08TSW7LueakMLXF9xbqNpUbWY0FNVTSemKaimLPWrBvLV1sLBrHbl35G42nTyivRWhTSs1NnU3NmZhcNqUhmJY2NucjrZfT+LXp8EdOX0TWx2FCU3dUAZFd1bSLhtJOoe24vJCJFm+W4HFPrrik7dDdgeVuh+qfVXLsCaPAIp8Lc6CWtuALjf2D55HcLhg6pUZQXZUcsRuW0jc+3czMMtp/FryItp6E3I+cyeqpBkeCwOFbVR4aHe9mJ5jfmfZM2JFI2FHFGgArC1MKblmDBt+o3+mRLF0+E1MoAhqVUpsQN2QhvKfZsJstllO1tC2tptbpe9vkvLmRPrpu+GwzGo1Wo4cOLJRHwm1k6kFxblPF8X4FTTP6QdAsPLU357nffmefs7TlVcqpvbUg2Oq/W9rX+ichfD1A1zRNPycEPp/vcQi/0SwmJE/ifL9Gi2KsG1XHFvewHPVcDb5PpnNzHxphvdHHWjXI1q+ngoPSrLbURcc735jl1nqeGMKL+8KTv35nYzZo5HQXdaKA2ty5jtEONyt4no4rC1Klag1KgDduOL6l9ijnvYSMPikAPHrYIhVBxPvBsyt/ZbewHpJkmnhgMpbUdOkLqvudrW5bGa7VE4zIwG6qDS4QLX1bM3XSBta23OTVxo5LXslUDhVcUrKMRwhwwWPpJJ52X/AHGTnwUPLiP3x/kScJEW5IAuT5iOpG3m9ond8E+iv++P8iQPrxkhYYcDma23+zeaOUUyjkm1ipNwb7Ai86PisD9GvsONue3vVTrNGkVF9PRXG+4vt9IjE11KVdWAswNxqA6kd7SKeIKQes4bkNG1+4ndwNT9X6b8IbBbHpy7D2WnB8S1LVXtp1Hh6VZguq3OxlTEYxuV8JK24YVACAAxIseTXOknfoOsrDBOa9Q0xQKkKSQibjSCbEWuLkW3l14M0tNM16rBzepoZ1AI5WsaYYICOVwfbNLLqNPWX1IhJIbVVQNUDegvpG5HT+szuNZqo8pqGrxAKLtw1LEKgvcfBNl5nt7JtYDF06lKq4wrHhi+pRe9yBp2W2w3lu4PJ6FMM61QLghnDoLtf1sQLaxe39J7hspoIrolYKGAUhXQeb9q1vUR3vJ1apjiipTqVloOFQrsEBU3vffTbYDr3nmo8A1uC+nXp9AtyuWvptz2l0pleHWmyLXVUYA2DppAGzWFrWPW8ytlFEJw+IAjNqCa006eZQC1iv1x1ao+sStFKxpVNLsyi6AAAabHVptvc/RMmNPDpUXNF7VAxGpALWYgb6Re4F5dLZVQNNUaqGpg30GohUr8FSLWsDytFfJqTqiPU1hbjS1Smbm3lNiNmUcrQeyJeEcAz4ZrHht5X0kMLbMNKhSpB5eyaPjP8bHFH3ImIaktivCUlSebXtz3k9/F6orEVCHKqLmrTuP7w8uzHlvceyY6L01NQ1apTUBpIZdSsvrsdBHK19j15QzWDw0tdlopVLF2FypNm1A7gg7gDt7J9YzAKXvckgnk558jex3ntHOkfE2wy8bbWWuNSA7LwvIDotq59+c5eJzYs+pCgXzNYVdGrkDq97b07kjmNppM66P4vW1vNyC+t+QN+/P285r5lhQtKo291V33ZiNWkncXsV29PKa9PHm4DVDawUlcQpa53Rv1QALbi/I9AJuHEI9NnvWNIMdZ4iaADsadQ8PZR25784UwmF1ojnVd0RiAzAX0g+UA2Av0E2BgR3b4Xw2+Fz6/R26TCuOo3sHdd1UItRLKQLqqjRtqA+ccp8tmlEb8epazNfiU7aSbX/V8kP0dbxR5jqfDaiVuS1VKfmZmAFm3AJsG29XObf4uFrXfkR+sfrz68+x6dJiqYimpptVFVgd6YqMmlmUX107ICzWPQ9eU+FzOlpv7oqW0k6jVo8mOz34dtjsDy73ijY9wC97vzB9bfB5deXcdes0lofpD0btpNEPq1NruahFg97hfYJsjMaWvSKtUksF08Sl6lG6AcO92vcjmelpjrYqjTLh3qrVsFLu9IVEVjdB6LBb8iQefOKNv3DvfU/PV62te1uV+Xs5T5XLemqpy0/rGva9+d+ft5zVqZohuUqvq1EhGqUwPILOh971AD1Ec7+zaayY6sysKdRnZad9q9Mmx3FWy4fftsLey8XB0s7xT4OklSx2byhju3lIIPU7kG8qx/GdYNYsFcVTU1slm18iC37HS0sHx/UqtgFQgbFdZf1DnfcAC5tubSmXCrT8yajpKghyR6vUN7DtttGr4r/8ADlZa9BalNbBjdgTyc+oX67yTeCfTiB2rkfYSQj8GiKcCpYkWcmwIHbfcdJOfB3+df+4b+RI34n6+vFw2w/77/l1Jyxye+w0vz6XAJ+bnOn4yqFVoMOYrA7/6DzmYXFmuxVgANLenYm9rxhrZy8m6rtpWkvfn/wDgnPz+gvEDjUXBUbMAAvW4sSeXsnepoALAchb5hynAzGoBiH7FaY/mAlZxysVmLe6VpAJoKaizGx68t7EbT3FYuiNQDKWAuRTamWH+qW6e2blbK6ZrLWIIKqRzFu3K3KxP1SqMB4HxlPECsatN7XZtLuWYWNx6d+m0bu4Zma6fjDPMxw9YJQ1sp32pFrbkWuNpxsR4szgafJUGwO1BuXYyR+Oc4x1F6ZwjeQ7MqqrEPc7leYFrb8poZ1n+cUmoqlRTrUK2gU2Aq/C1ECyjcc/bMXXSY5uL8VZujAaXIsCbUG3uAe3P+sy4jxPm619FntqC3FFrb235cpv51nucLXSnSqKVdV0sOGVDBRr1Pay+a/OZMZnuajHCktReCWDBve9Ap38135A2B25xdJjmU/FWbcfQRU06tF+Cbc7auW4mXIvFmZVMQqVRVCNffh6dNlJuSV35ToYTPM193cJ6i8EPqLWp6eFfaz8ibW25zHked5s+JaliGXhIG4p0oARoNtDD13NvTF0mPPF3ibM6OIKUA5Qb34RYczte3snLxnjLNrgBHtYE2oNvcX5kGd3xvmmYUsQvuRr0qmwChWIfUb69roNxudtjMGdZhnC1qdOi4YOi2ZRTZQ9gHLsBZRfvBMcvE+JMzFe3DqOgIBtScA+3YbWvM6eJM091aOHUCa9G9OoR6rai3brOrmePzhMaKNNvemIKsAhQJtq1PawOx2O8+qWa5x+MOCX94FS+qyaODq2Ae1tWna3OKsxzcu8Z5q9azUnCEGwNFhayk87b3tb55ueFPFmY1sToro6I24PDK6d/Tcje8ZJm2dPiTTrONCBtTEUwh8p0aHtZvNp5TN4SzLNauJZMUfeqezXVVBbV5dBA84uL+X2RSY1PFPjDMqGKenRDtTU8+ETe/QG3TvNI+OM24oXQ2m4BAoG2/tttO54uzXNqWJWnhRek4HDIRWF/ha2Po3PwrTFmmdZ0mLFGmRw20lW00yumw16n5Lvq2O8lJjVo+Ls2OL4WhtHE4ergG3q06725dbdpiwHjHNqlYpw2VTexagdrKTudIve31idannuc/jDg6xwOLfVpp6OBr2985atO1ud5jynP86fFGlUdQiaizEUghGk6NL8m3K8vbFJjn5X4zzZ2fVTYAKzi9Fh6RfTfTuT/AEnR8GeJ8wr1WTEoygDUG4RQcwNJuu/PvPPD+eZ3UqVUqOF4dNhdxSVTVsQmljswuOY25TY8GZzmmJeoMafelstiqITU1C2kWuwtfcbRdTcx3q9R8VRUtUeiS1joCgLpF2YliDYhlHzTayWgUpqi16lUks+oBCSNhp2a+1r7d5gz3wez4KphcLU0h2DB3N7jUusEoo2IHK280PCPhSvgKNZatQOGdWQU1dtNgQwAtsSSOXbeavWPx2M6y8YhHpNqGonYDzX36fPKjPhHhUjWD0ywqaBSBYsd7Bwt91lveJnK4fipcA0mYEAgghDpuDup5c+0qmvmmI4X9sLXpXIGn50PlJvLrXitHwnhkp4bShPlZg1xYq403BHLnaSzweNsT+/b+RJBvwZ5iy5fSuoYtcktfmCefcyb+DKmpcS3fEMfsJCM/i3AvWogU7a1cOARsbAix7c5B6dDN6b3TD0LWtuxP/fyS0mpgzzhDtIKrFDON/eKe5J/WtzJueu3yTHXwWbkG1CiHNiGLlrEcrgnf5JbHCHaOEO0CA5bgcVw1FcMamnz+nSW62sOU+MtyfFqG1uoJYkBadwFvsLk9tpYPCHaOEO017az64g2LyLiMGZFJAKgmkeTeoerlMD+FlOxRbaOH+rPp7eqWBwh2jhDtJViAVfDCte6L5gqn3o7hfT8LpPX8MqWLFVuWVj70fUvpPqk+4Q7Rwh2kIgQ8Nrq1aFuHNQHhH1nmec+KXhgIVKhBpLFfeTtq9XwussDhDtHDHaKRA8b4e13YorNoKeakdxzsd+V5zKGS4lWYth6bAhR5dSiy3IBGo6ulum0s/hDtHCHaWkVVm2GzJqg4ODpmncM3FOpnceltztYXA+UzHws11ahgKGricS9r+e1i3q7S2eEO0cMdpFio6NHNVKkYDD3UsR5eRf128/Iz7wiZpSKlMvoAopVT2Um5Hq7y2eEO0cMdoFS4lM1qFi+X0CXUK23MA3Hw+89dc0JZmy6gSxVj8qek+uWzwx2jhjtAqa+a6tQy+hfXxL2+Ha2r1z5ofjVCpGXUbqWI25F/V8PrLb4Q7Rwh2gVJTGaKAFy2iLKUHXytuR6+Ux8HM7WOW0CNKrZhcaVN1Hr6GW/wx2jhjtAqc1s03/9MobvxeX+U/b9fq9swP8AjXSFGXUVtqKlUF0ZtmZLvYEy3+EO0cIdoFN42nm1aitGpgE4agAqh0A26bP6fZOWvhevbfJqZ/8AkI/+8vjhjtHDHaBTeU4TMqQFNMtSnS/ZDk2Psu31SyPB+CqUqT8QWZ6hci1rXCi3M35TucMdp9BYHsREBERAREQEREBERAREQEREBERAREQEREBERAREQEREBERAREQEREBERAREQEREBERAREQEREBERAREQEREBERAREQEREBERAREQEREBERAREQEREBERAREQEREBERAREQEREBERAREQEREBERAREQEREBERAREQEREBERAREQEREBERAREQEREBERAREQEREBERAREQEREBERAREQEREBERAREQEREBERAREQEREBERAREQEREBERAREQP/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a:solidFill>
                  <a:schemeClr val="folHlink"/>
                </a:solidFill>
              </a:endParaRPr>
            </a:p>
          </p:txBody>
        </p:sp>
        <p:pic>
          <p:nvPicPr>
            <p:cNvPr id="31762"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764704"/>
              <a:ext cx="4355976" cy="323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3" name="TextBox 19"/>
            <p:cNvSpPr txBox="1">
              <a:spLocks noChangeArrowheads="1"/>
            </p:cNvSpPr>
            <p:nvPr/>
          </p:nvSpPr>
          <p:spPr bwMode="auto">
            <a:xfrm>
              <a:off x="6155770" y="3212777"/>
              <a:ext cx="2015923" cy="30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a:solidFill>
                    <a:schemeClr val="folHlink"/>
                  </a:solidFill>
                </a:rPr>
                <a:t>Access Layer</a:t>
              </a:r>
              <a:endParaRPr lang="zh-CN" altLang="en-US" sz="1600" b="1">
                <a:solidFill>
                  <a:schemeClr val="folHlink"/>
                </a:solidFill>
              </a:endParaRPr>
            </a:p>
          </p:txBody>
        </p:sp>
        <p:sp>
          <p:nvSpPr>
            <p:cNvPr id="31764" name="TextBox 20"/>
            <p:cNvSpPr txBox="1">
              <a:spLocks noChangeArrowheads="1"/>
            </p:cNvSpPr>
            <p:nvPr/>
          </p:nvSpPr>
          <p:spPr bwMode="auto">
            <a:xfrm>
              <a:off x="5723423" y="2266898"/>
              <a:ext cx="2736501" cy="30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a:solidFill>
                    <a:schemeClr val="folHlink"/>
                  </a:solidFill>
                </a:rPr>
                <a:t>Convergence Layer</a:t>
              </a:r>
              <a:endParaRPr lang="zh-CN" altLang="en-US" sz="1600" b="1">
                <a:solidFill>
                  <a:schemeClr val="folHlink"/>
                </a:solidFill>
              </a:endParaRPr>
            </a:p>
          </p:txBody>
        </p:sp>
        <p:sp>
          <p:nvSpPr>
            <p:cNvPr id="31765" name="TextBox 21"/>
            <p:cNvSpPr txBox="1">
              <a:spLocks noChangeArrowheads="1"/>
            </p:cNvSpPr>
            <p:nvPr/>
          </p:nvSpPr>
          <p:spPr bwMode="auto">
            <a:xfrm>
              <a:off x="6299885" y="1461894"/>
              <a:ext cx="1441157" cy="304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a:solidFill>
                    <a:schemeClr val="folHlink"/>
                  </a:solidFill>
                </a:rPr>
                <a:t>Core Layer</a:t>
              </a:r>
              <a:endParaRPr lang="zh-CN" altLang="en-US" sz="1600" b="1">
                <a:solidFill>
                  <a:schemeClr val="folHlink"/>
                </a:solidFill>
              </a:endParaRPr>
            </a:p>
          </p:txBody>
        </p:sp>
        <p:sp>
          <p:nvSpPr>
            <p:cNvPr id="31766" name="TextBox 22"/>
            <p:cNvSpPr txBox="1">
              <a:spLocks noChangeArrowheads="1"/>
            </p:cNvSpPr>
            <p:nvPr/>
          </p:nvSpPr>
          <p:spPr bwMode="auto">
            <a:xfrm>
              <a:off x="5219866" y="908455"/>
              <a:ext cx="1800597" cy="30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a:solidFill>
                    <a:schemeClr val="folHlink"/>
                  </a:solidFill>
                </a:rPr>
                <a:t>Data Center</a:t>
              </a:r>
              <a:endParaRPr lang="zh-CN" altLang="en-US" sz="1600" b="1">
                <a:solidFill>
                  <a:schemeClr val="folHlink"/>
                </a:solidFill>
              </a:endParaRPr>
            </a:p>
          </p:txBody>
        </p:sp>
        <p:sp>
          <p:nvSpPr>
            <p:cNvPr id="31767" name="TextBox 23"/>
            <p:cNvSpPr txBox="1">
              <a:spLocks noChangeArrowheads="1"/>
            </p:cNvSpPr>
            <p:nvPr/>
          </p:nvSpPr>
          <p:spPr bwMode="auto">
            <a:xfrm>
              <a:off x="6786487" y="809267"/>
              <a:ext cx="2248204" cy="27600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400" b="1">
                  <a:solidFill>
                    <a:schemeClr val="folHlink"/>
                  </a:solidFill>
                </a:rPr>
                <a:t>Convergence Layer</a:t>
              </a:r>
              <a:endParaRPr lang="zh-CN" altLang="en-US" sz="1400" b="1">
                <a:solidFill>
                  <a:schemeClr val="folHlink"/>
                </a:solidFill>
              </a:endParaRPr>
            </a:p>
          </p:txBody>
        </p:sp>
      </p:grpSp>
      <p:sp>
        <p:nvSpPr>
          <p:cNvPr id="31747" name="Rectangle 2"/>
          <p:cNvSpPr>
            <a:spLocks noGrp="1" noChangeArrowheads="1"/>
          </p:cNvSpPr>
          <p:nvPr>
            <p:ph type="title"/>
          </p:nvPr>
        </p:nvSpPr>
        <p:spPr/>
        <p:txBody>
          <a:bodyPr/>
          <a:lstStyle/>
          <a:p>
            <a:r>
              <a:rPr lang="zh-CN" altLang="en-US" smtClean="0"/>
              <a:t>网络互联关键设备：路由器</a:t>
            </a:r>
          </a:p>
        </p:txBody>
      </p:sp>
      <p:sp>
        <p:nvSpPr>
          <p:cNvPr id="31748" name="Rectangle 3"/>
          <p:cNvSpPr>
            <a:spLocks noGrp="1" noChangeArrowheads="1"/>
          </p:cNvSpPr>
          <p:nvPr>
            <p:ph type="body" idx="1"/>
          </p:nvPr>
        </p:nvSpPr>
        <p:spPr>
          <a:xfrm>
            <a:off x="179388" y="2017713"/>
            <a:ext cx="8569325" cy="4724400"/>
          </a:xfrm>
        </p:spPr>
        <p:txBody>
          <a:bodyPr/>
          <a:lstStyle/>
          <a:p>
            <a:pPr>
              <a:buClrTx/>
              <a:buSzTx/>
              <a:buFont typeface="Arial" panose="020B0604020202020204" pitchFamily="34" charset="0"/>
              <a:buChar char="•"/>
            </a:pPr>
            <a:r>
              <a:rPr lang="zh-CN" altLang="en-US" b="1" smtClean="0">
                <a:solidFill>
                  <a:srgbClr val="000000"/>
                </a:solidFill>
                <a:latin typeface="Calibri" panose="020F0502020204030204" pitchFamily="34" charset="0"/>
              </a:rPr>
              <a:t>处理</a:t>
            </a:r>
            <a:r>
              <a:rPr lang="en-US" altLang="zh-CN" b="1" smtClean="0">
                <a:solidFill>
                  <a:srgbClr val="000000"/>
                </a:solidFill>
                <a:latin typeface="Calibri" panose="020F0502020204030204" pitchFamily="34" charset="0"/>
              </a:rPr>
              <a:t>IP</a:t>
            </a:r>
            <a:r>
              <a:rPr lang="zh-CN" altLang="en-US" b="1" smtClean="0">
                <a:solidFill>
                  <a:srgbClr val="000000"/>
                </a:solidFill>
                <a:latin typeface="Calibri" panose="020F0502020204030204" pitchFamily="34" charset="0"/>
              </a:rPr>
              <a:t>分组，包括</a:t>
            </a:r>
            <a:r>
              <a:rPr lang="en-US" altLang="zh-CN" b="1" smtClean="0">
                <a:solidFill>
                  <a:srgbClr val="000000"/>
                </a:solidFill>
                <a:latin typeface="Calibri" panose="020F0502020204030204" pitchFamily="34" charset="0"/>
              </a:rPr>
              <a:t>L3</a:t>
            </a:r>
            <a:r>
              <a:rPr lang="zh-CN" altLang="en-US" b="1" smtClean="0">
                <a:solidFill>
                  <a:srgbClr val="000000"/>
                </a:solidFill>
                <a:latin typeface="Calibri" panose="020F0502020204030204" pitchFamily="34" charset="0"/>
              </a:rPr>
              <a:t>交换机，连接不同的网络，在不同的网络之间提供数据转发服务</a:t>
            </a:r>
          </a:p>
          <a:p>
            <a:endParaRPr lang="zh-CN" altLang="en-US" smtClean="0"/>
          </a:p>
          <a:p>
            <a:endParaRPr lang="zh-CN" altLang="en-US" smtClean="0"/>
          </a:p>
          <a:p>
            <a:endParaRPr lang="zh-CN" altLang="en-US" smtClean="0"/>
          </a:p>
          <a:p>
            <a:endParaRPr lang="zh-CN" altLang="en-US" smtClean="0"/>
          </a:p>
          <a:p>
            <a:endParaRPr lang="en-US" altLang="zh-CN" smtClean="0"/>
          </a:p>
        </p:txBody>
      </p:sp>
      <p:pic>
        <p:nvPicPr>
          <p:cNvPr id="31749" name="Picture 5" descr="http://upload.wikimedia.org/wikipedia/commons/thumb/3/36/Cisco-rs1.jpg/220px-Cisco-r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5" y="3652838"/>
            <a:ext cx="16637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7" descr="http://www.ts.avnet.com/de/images/suppliers/juniper/m320-righ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3000" y="4156075"/>
            <a:ext cx="97948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 Box 16"/>
          <p:cNvSpPr txBox="1">
            <a:spLocks noChangeArrowheads="1"/>
          </p:cNvSpPr>
          <p:nvPr/>
        </p:nvSpPr>
        <p:spPr bwMode="auto">
          <a:xfrm>
            <a:off x="828675" y="5524500"/>
            <a:ext cx="1368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b="1"/>
              <a:t>骨干</a:t>
            </a:r>
            <a:r>
              <a:rPr lang="en-US" altLang="zh-CN" b="1"/>
              <a:t>/</a:t>
            </a:r>
            <a:r>
              <a:rPr lang="zh-CN" altLang="en-US" b="1"/>
              <a:t>核心</a:t>
            </a:r>
            <a:r>
              <a:rPr lang="en-US" altLang="zh-CN" b="1"/>
              <a:t/>
            </a:r>
            <a:br>
              <a:rPr lang="en-US" altLang="zh-CN" b="1"/>
            </a:br>
            <a:r>
              <a:rPr lang="zh-CN" altLang="en-US" b="1"/>
              <a:t>路由器</a:t>
            </a:r>
          </a:p>
        </p:txBody>
      </p:sp>
      <p:pic>
        <p:nvPicPr>
          <p:cNvPr id="31752"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6963" y="4445000"/>
            <a:ext cx="115252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Text Box 20"/>
          <p:cNvSpPr txBox="1">
            <a:spLocks noChangeArrowheads="1"/>
          </p:cNvSpPr>
          <p:nvPr/>
        </p:nvSpPr>
        <p:spPr bwMode="auto">
          <a:xfrm>
            <a:off x="1908175" y="5524500"/>
            <a:ext cx="2232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b="1"/>
              <a:t>边缘</a:t>
            </a:r>
            <a:r>
              <a:rPr lang="en-US" altLang="zh-CN" b="1"/>
              <a:t>/</a:t>
            </a:r>
            <a:r>
              <a:rPr lang="zh-CN" altLang="en-US" b="1"/>
              <a:t>汇聚</a:t>
            </a:r>
            <a:r>
              <a:rPr lang="en-US" altLang="zh-CN" b="1"/>
              <a:t/>
            </a:r>
            <a:br>
              <a:rPr lang="en-US" altLang="zh-CN" b="1"/>
            </a:br>
            <a:r>
              <a:rPr lang="zh-CN" altLang="en-US" b="1"/>
              <a:t>路由器</a:t>
            </a:r>
          </a:p>
        </p:txBody>
      </p:sp>
      <p:sp>
        <p:nvSpPr>
          <p:cNvPr id="31754" name="Text Box 21"/>
          <p:cNvSpPr txBox="1">
            <a:spLocks noChangeArrowheads="1"/>
          </p:cNvSpPr>
          <p:nvPr/>
        </p:nvSpPr>
        <p:spPr bwMode="auto">
          <a:xfrm>
            <a:off x="3708400" y="5595938"/>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b="1"/>
              <a:t>接入路由器</a:t>
            </a:r>
          </a:p>
        </p:txBody>
      </p:sp>
      <p:sp>
        <p:nvSpPr>
          <p:cNvPr id="22" name="右箭头 21"/>
          <p:cNvSpPr/>
          <p:nvPr/>
        </p:nvSpPr>
        <p:spPr>
          <a:xfrm rot="12023784">
            <a:off x="1476375" y="3743325"/>
            <a:ext cx="3117850"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1756" name="TextBox 22"/>
          <p:cNvSpPr txBox="1">
            <a:spLocks noChangeArrowheads="1"/>
          </p:cNvSpPr>
          <p:nvPr/>
        </p:nvSpPr>
        <p:spPr bwMode="auto">
          <a:xfrm rot="1236764">
            <a:off x="2189163" y="3594100"/>
            <a:ext cx="2232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t>分组转发能力</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1BA79BE9-56F0-44F3-AD26-B1F708A7CE39}" type="slidenum">
              <a:rPr lang="en-US" altLang="zh-CN"/>
              <a:pPr eaLnBrk="1" hangingPunct="1"/>
              <a:t>30</a:t>
            </a:fld>
            <a:endParaRPr lang="en-US" altLang="zh-CN"/>
          </a:p>
        </p:txBody>
      </p:sp>
      <p:sp>
        <p:nvSpPr>
          <p:cNvPr id="4100" name="Rectangle 2"/>
          <p:cNvSpPr>
            <a:spLocks noGrp="1" noChangeArrowheads="1"/>
          </p:cNvSpPr>
          <p:nvPr>
            <p:ph type="title"/>
          </p:nvPr>
        </p:nvSpPr>
        <p:spPr/>
        <p:txBody>
          <a:bodyPr/>
          <a:lstStyle/>
          <a:p>
            <a:pPr eaLnBrk="1" hangingPunct="1"/>
            <a:r>
              <a:rPr lang="zh-CN" altLang="en-US" smtClean="0"/>
              <a:t>反向</a:t>
            </a:r>
            <a:r>
              <a:rPr lang="en-US" altLang="zh-CN" smtClean="0"/>
              <a:t>ARP</a:t>
            </a:r>
          </a:p>
        </p:txBody>
      </p:sp>
      <p:sp>
        <p:nvSpPr>
          <p:cNvPr id="4101" name="Rectangle 7"/>
          <p:cNvSpPr>
            <a:spLocks noGrp="1" noRot="1" noChangeArrowheads="1"/>
          </p:cNvSpPr>
          <p:nvPr>
            <p:ph type="body" idx="1"/>
          </p:nvPr>
        </p:nvSpPr>
        <p:spPr>
          <a:xfrm>
            <a:off x="34925" y="1916113"/>
            <a:ext cx="4572000" cy="3395662"/>
          </a:xfrm>
          <a:noFill/>
        </p:spPr>
        <p:txBody>
          <a:bodyPr/>
          <a:lstStyle/>
          <a:p>
            <a:pPr eaLnBrk="1" hangingPunct="1"/>
            <a:r>
              <a:rPr lang="zh-CN" altLang="en-US" smtClean="0"/>
              <a:t>反向</a:t>
            </a:r>
            <a:r>
              <a:rPr lang="en-US" altLang="zh-CN" smtClean="0"/>
              <a:t>ARP</a:t>
            </a:r>
            <a:r>
              <a:rPr lang="zh-CN" altLang="en-US" smtClean="0"/>
              <a:t>：</a:t>
            </a:r>
            <a:r>
              <a:rPr lang="en-US" altLang="zh-CN" smtClean="0"/>
              <a:t>Reverse ARP</a:t>
            </a:r>
          </a:p>
          <a:p>
            <a:pPr lvl="1" eaLnBrk="1" hangingPunct="1"/>
            <a:r>
              <a:rPr lang="en-US" altLang="zh-CN" smtClean="0"/>
              <a:t>RFC 903</a:t>
            </a:r>
          </a:p>
          <a:p>
            <a:pPr lvl="1" eaLnBrk="1" hangingPunct="1"/>
            <a:r>
              <a:rPr lang="zh-CN" altLang="en-US" smtClean="0"/>
              <a:t>用于查找物理地址所对应的</a:t>
            </a:r>
            <a:r>
              <a:rPr lang="en-US" altLang="zh-CN" smtClean="0"/>
              <a:t>IP</a:t>
            </a:r>
            <a:r>
              <a:rPr lang="zh-CN" altLang="en-US" smtClean="0"/>
              <a:t>地址，例如对于无盘机，启动时需要知道自己的</a:t>
            </a:r>
            <a:r>
              <a:rPr lang="en-US" altLang="zh-CN" smtClean="0"/>
              <a:t>IP</a:t>
            </a:r>
            <a:r>
              <a:rPr lang="zh-CN" altLang="en-US" smtClean="0"/>
              <a:t>地址</a:t>
            </a:r>
          </a:p>
        </p:txBody>
      </p:sp>
      <p:graphicFrame>
        <p:nvGraphicFramePr>
          <p:cNvPr id="4098" name="Object 8"/>
          <p:cNvGraphicFramePr>
            <a:graphicFrameLocks noChangeAspect="1"/>
          </p:cNvGraphicFramePr>
          <p:nvPr/>
        </p:nvGraphicFramePr>
        <p:xfrm>
          <a:off x="4500563" y="1828800"/>
          <a:ext cx="4046537" cy="4267200"/>
        </p:xfrm>
        <a:graphic>
          <a:graphicData uri="http://schemas.openxmlformats.org/presentationml/2006/ole">
            <mc:AlternateContent xmlns:mc="http://schemas.openxmlformats.org/markup-compatibility/2006">
              <mc:Choice xmlns:v="urn:schemas-microsoft-com:vml" Requires="v">
                <p:oleObj spid="_x0000_s4279" name="Visio" r:id="rId4" imgW="2311908" imgH="2437486" progId="Visio.Drawing.11">
                  <p:embed/>
                </p:oleObj>
              </mc:Choice>
              <mc:Fallback>
                <p:oleObj name="Visio" r:id="rId4" imgW="2311908" imgH="2437486" progId="Visio.Drawing.11">
                  <p:embed/>
                  <p:pic>
                    <p:nvPicPr>
                      <p:cNvPr id="0" name="Picture 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1828800"/>
                        <a:ext cx="4046537"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2D756811-A324-4211-A237-D83B469997C5}" type="slidenum">
              <a:rPr lang="en-US" altLang="zh-CN"/>
              <a:pPr eaLnBrk="1" hangingPunct="1"/>
              <a:t>31</a:t>
            </a:fld>
            <a:endParaRPr lang="en-US" altLang="zh-CN"/>
          </a:p>
        </p:txBody>
      </p:sp>
      <p:sp>
        <p:nvSpPr>
          <p:cNvPr id="56323" name="Rectangle 2"/>
          <p:cNvSpPr>
            <a:spLocks noGrp="1" noChangeArrowheads="1"/>
          </p:cNvSpPr>
          <p:nvPr>
            <p:ph type="title"/>
          </p:nvPr>
        </p:nvSpPr>
        <p:spPr/>
        <p:txBody>
          <a:bodyPr/>
          <a:lstStyle/>
          <a:p>
            <a:pPr eaLnBrk="1" hangingPunct="1"/>
            <a:r>
              <a:rPr lang="en-US" altLang="zh-CN" smtClean="0"/>
              <a:t>ARP</a:t>
            </a:r>
            <a:r>
              <a:rPr lang="zh-CN" altLang="en-US" smtClean="0"/>
              <a:t>协议帧格式</a:t>
            </a:r>
          </a:p>
        </p:txBody>
      </p:sp>
      <p:grpSp>
        <p:nvGrpSpPr>
          <p:cNvPr id="56324" name="Group 25"/>
          <p:cNvGrpSpPr>
            <a:grpSpLocks/>
          </p:cNvGrpSpPr>
          <p:nvPr/>
        </p:nvGrpSpPr>
        <p:grpSpPr bwMode="auto">
          <a:xfrm>
            <a:off x="107950" y="2103438"/>
            <a:ext cx="8964613" cy="2549525"/>
            <a:chOff x="385" y="1325"/>
            <a:chExt cx="4627" cy="1016"/>
          </a:xfrm>
        </p:grpSpPr>
        <p:sp>
          <p:nvSpPr>
            <p:cNvPr id="56326" name="Rectangle 10"/>
            <p:cNvSpPr>
              <a:spLocks noChangeArrowheads="1"/>
            </p:cNvSpPr>
            <p:nvPr/>
          </p:nvSpPr>
          <p:spPr bwMode="auto">
            <a:xfrm>
              <a:off x="669" y="1325"/>
              <a:ext cx="624" cy="336"/>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600" b="1">
                  <a:latin typeface="Arial" panose="020B0604020202020204" pitchFamily="34" charset="0"/>
                </a:rPr>
                <a:t>Preamble</a:t>
              </a:r>
            </a:p>
            <a:p>
              <a:pPr algn="ctr"/>
              <a:r>
                <a:rPr lang="en-GB" altLang="zh-CN" sz="1600" b="1">
                  <a:latin typeface="Arial" panose="020B0604020202020204" pitchFamily="34" charset="0"/>
                </a:rPr>
                <a:t>(7B)</a:t>
              </a:r>
            </a:p>
          </p:txBody>
        </p:sp>
        <p:sp>
          <p:nvSpPr>
            <p:cNvPr id="56327" name="Rectangle 11"/>
            <p:cNvSpPr>
              <a:spLocks noChangeArrowheads="1"/>
            </p:cNvSpPr>
            <p:nvPr/>
          </p:nvSpPr>
          <p:spPr bwMode="auto">
            <a:xfrm>
              <a:off x="1293" y="1325"/>
              <a:ext cx="816" cy="336"/>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600" b="1">
                  <a:latin typeface="Arial" panose="020B0604020202020204" pitchFamily="34" charset="0"/>
                </a:rPr>
                <a:t>Start</a:t>
              </a:r>
            </a:p>
            <a:p>
              <a:pPr algn="ctr"/>
              <a:r>
                <a:rPr lang="en-GB" altLang="zh-CN" sz="1600" b="1">
                  <a:latin typeface="Arial" panose="020B0604020202020204" pitchFamily="34" charset="0"/>
                </a:rPr>
                <a:t>delimiter (1B)</a:t>
              </a:r>
            </a:p>
          </p:txBody>
        </p:sp>
        <p:sp>
          <p:nvSpPr>
            <p:cNvPr id="56328" name="Rectangle 12"/>
            <p:cNvSpPr>
              <a:spLocks noChangeArrowheads="1"/>
            </p:cNvSpPr>
            <p:nvPr/>
          </p:nvSpPr>
          <p:spPr bwMode="auto">
            <a:xfrm>
              <a:off x="2109" y="1325"/>
              <a:ext cx="672" cy="336"/>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600" b="1">
                  <a:latin typeface="Arial" panose="020B0604020202020204" pitchFamily="34" charset="0"/>
                </a:rPr>
                <a:t>Dest.</a:t>
              </a:r>
            </a:p>
            <a:p>
              <a:pPr algn="ctr"/>
              <a:r>
                <a:rPr lang="en-GB" altLang="zh-CN" sz="1600" b="1">
                  <a:latin typeface="Arial" panose="020B0604020202020204" pitchFamily="34" charset="0"/>
                </a:rPr>
                <a:t>address (6B)</a:t>
              </a:r>
            </a:p>
          </p:txBody>
        </p:sp>
        <p:sp>
          <p:nvSpPr>
            <p:cNvPr id="56329" name="Rectangle 13"/>
            <p:cNvSpPr>
              <a:spLocks noChangeArrowheads="1"/>
            </p:cNvSpPr>
            <p:nvPr/>
          </p:nvSpPr>
          <p:spPr bwMode="auto">
            <a:xfrm>
              <a:off x="2781" y="1325"/>
              <a:ext cx="672" cy="336"/>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600" b="1">
                  <a:latin typeface="Arial" panose="020B0604020202020204" pitchFamily="34" charset="0"/>
                </a:rPr>
                <a:t>Src.</a:t>
              </a:r>
            </a:p>
            <a:p>
              <a:pPr algn="ctr"/>
              <a:r>
                <a:rPr lang="en-GB" altLang="zh-CN" sz="1600" b="1">
                  <a:latin typeface="Arial" panose="020B0604020202020204" pitchFamily="34" charset="0"/>
                </a:rPr>
                <a:t>Address (6B)</a:t>
              </a:r>
            </a:p>
          </p:txBody>
        </p:sp>
        <p:sp>
          <p:nvSpPr>
            <p:cNvPr id="56330" name="Rectangle 14"/>
            <p:cNvSpPr>
              <a:spLocks noChangeArrowheads="1"/>
            </p:cNvSpPr>
            <p:nvPr/>
          </p:nvSpPr>
          <p:spPr bwMode="auto">
            <a:xfrm>
              <a:off x="3453" y="1325"/>
              <a:ext cx="334" cy="336"/>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600" b="1">
                  <a:solidFill>
                    <a:schemeClr val="hlink"/>
                  </a:solidFill>
                  <a:latin typeface="Arial" panose="020B0604020202020204" pitchFamily="34" charset="0"/>
                </a:rPr>
                <a:t>Type</a:t>
              </a:r>
            </a:p>
            <a:p>
              <a:pPr algn="ctr"/>
              <a:r>
                <a:rPr lang="en-GB" altLang="zh-CN" sz="1600" b="1">
                  <a:solidFill>
                    <a:schemeClr val="hlink"/>
                  </a:solidFill>
                  <a:latin typeface="Arial" panose="020B0604020202020204" pitchFamily="34" charset="0"/>
                </a:rPr>
                <a:t>(2B)</a:t>
              </a:r>
            </a:p>
          </p:txBody>
        </p:sp>
        <p:sp>
          <p:nvSpPr>
            <p:cNvPr id="56331" name="Line 18"/>
            <p:cNvSpPr>
              <a:spLocks noChangeShapeType="1"/>
            </p:cNvSpPr>
            <p:nvPr/>
          </p:nvSpPr>
          <p:spPr bwMode="auto">
            <a:xfrm flipV="1">
              <a:off x="385" y="1661"/>
              <a:ext cx="3402" cy="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332" name="Line 19"/>
            <p:cNvSpPr>
              <a:spLocks noChangeShapeType="1"/>
            </p:cNvSpPr>
            <p:nvPr/>
          </p:nvSpPr>
          <p:spPr bwMode="auto">
            <a:xfrm>
              <a:off x="4105" y="157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333" name="Line 20"/>
            <p:cNvSpPr>
              <a:spLocks noChangeShapeType="1"/>
            </p:cNvSpPr>
            <p:nvPr/>
          </p:nvSpPr>
          <p:spPr bwMode="auto">
            <a:xfrm>
              <a:off x="4150" y="1661"/>
              <a:ext cx="862" cy="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334" name="Rectangle 23"/>
            <p:cNvSpPr>
              <a:spLocks noChangeArrowheads="1"/>
            </p:cNvSpPr>
            <p:nvPr/>
          </p:nvSpPr>
          <p:spPr bwMode="auto">
            <a:xfrm>
              <a:off x="1020" y="2023"/>
              <a:ext cx="544" cy="317"/>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600" b="1">
                  <a:solidFill>
                    <a:schemeClr val="hlink"/>
                  </a:solidFill>
                </a:rPr>
                <a:t>协议类型</a:t>
              </a:r>
            </a:p>
            <a:p>
              <a:pPr algn="ctr" eaLnBrk="1" hangingPunct="1"/>
              <a:r>
                <a:rPr lang="en-US" altLang="zh-CN" sz="1600" b="1">
                  <a:solidFill>
                    <a:schemeClr val="hlink"/>
                  </a:solidFill>
                </a:rPr>
                <a:t>2B</a:t>
              </a:r>
            </a:p>
          </p:txBody>
        </p:sp>
        <p:sp>
          <p:nvSpPr>
            <p:cNvPr id="56335" name="Rectangle 24"/>
            <p:cNvSpPr>
              <a:spLocks noChangeArrowheads="1"/>
            </p:cNvSpPr>
            <p:nvPr/>
          </p:nvSpPr>
          <p:spPr bwMode="auto">
            <a:xfrm>
              <a:off x="1564" y="2023"/>
              <a:ext cx="544" cy="317"/>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600" b="1"/>
                <a:t>物理地址</a:t>
              </a:r>
            </a:p>
            <a:p>
              <a:pPr algn="ctr" eaLnBrk="1" hangingPunct="1"/>
              <a:r>
                <a:rPr lang="zh-CN" altLang="en-US" sz="1600" b="1"/>
                <a:t>长度</a:t>
              </a:r>
              <a:r>
                <a:rPr lang="en-US" altLang="zh-CN" sz="1600" b="1"/>
                <a:t>1B</a:t>
              </a:r>
            </a:p>
          </p:txBody>
        </p:sp>
        <p:sp>
          <p:nvSpPr>
            <p:cNvPr id="56336" name="Rectangle 25"/>
            <p:cNvSpPr>
              <a:spLocks noChangeArrowheads="1"/>
            </p:cNvSpPr>
            <p:nvPr/>
          </p:nvSpPr>
          <p:spPr bwMode="auto">
            <a:xfrm>
              <a:off x="385" y="2023"/>
              <a:ext cx="635" cy="317"/>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600" b="1">
                  <a:solidFill>
                    <a:schemeClr val="hlink"/>
                  </a:solidFill>
                </a:rPr>
                <a:t>硬件类型</a:t>
              </a:r>
            </a:p>
            <a:p>
              <a:pPr algn="ctr" eaLnBrk="1" hangingPunct="1"/>
              <a:r>
                <a:rPr lang="en-US" altLang="zh-CN" sz="1600" b="1">
                  <a:solidFill>
                    <a:schemeClr val="hlink"/>
                  </a:solidFill>
                </a:rPr>
                <a:t>2B</a:t>
              </a:r>
            </a:p>
          </p:txBody>
        </p:sp>
        <p:sp>
          <p:nvSpPr>
            <p:cNvPr id="56337" name="Rectangle 26"/>
            <p:cNvSpPr>
              <a:spLocks noChangeArrowheads="1"/>
            </p:cNvSpPr>
            <p:nvPr/>
          </p:nvSpPr>
          <p:spPr bwMode="auto">
            <a:xfrm>
              <a:off x="2108" y="2023"/>
              <a:ext cx="454" cy="317"/>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600" b="1"/>
                <a:t>协议地址</a:t>
              </a:r>
            </a:p>
            <a:p>
              <a:pPr algn="ctr" eaLnBrk="1" hangingPunct="1"/>
              <a:r>
                <a:rPr lang="zh-CN" altLang="en-US" sz="1600" b="1"/>
                <a:t>长度</a:t>
              </a:r>
              <a:r>
                <a:rPr lang="en-US" altLang="zh-CN" sz="1600" b="1"/>
                <a:t>1B</a:t>
              </a:r>
            </a:p>
          </p:txBody>
        </p:sp>
        <p:sp>
          <p:nvSpPr>
            <p:cNvPr id="56338" name="Rectangle 35"/>
            <p:cNvSpPr>
              <a:spLocks noChangeArrowheads="1"/>
            </p:cNvSpPr>
            <p:nvPr/>
          </p:nvSpPr>
          <p:spPr bwMode="auto">
            <a:xfrm>
              <a:off x="2562" y="2023"/>
              <a:ext cx="576" cy="317"/>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600" b="1">
                  <a:solidFill>
                    <a:schemeClr val="hlink"/>
                  </a:solidFill>
                </a:rPr>
                <a:t>操作</a:t>
              </a:r>
            </a:p>
            <a:p>
              <a:pPr algn="ctr" eaLnBrk="1" hangingPunct="1"/>
              <a:r>
                <a:rPr lang="en-US" altLang="zh-CN" sz="1600" b="1">
                  <a:solidFill>
                    <a:schemeClr val="hlink"/>
                  </a:solidFill>
                </a:rPr>
                <a:t>2B</a:t>
              </a:r>
            </a:p>
          </p:txBody>
        </p:sp>
        <p:sp>
          <p:nvSpPr>
            <p:cNvPr id="56339" name="Rectangle 36"/>
            <p:cNvSpPr>
              <a:spLocks noChangeArrowheads="1"/>
            </p:cNvSpPr>
            <p:nvPr/>
          </p:nvSpPr>
          <p:spPr bwMode="auto">
            <a:xfrm>
              <a:off x="3107" y="2023"/>
              <a:ext cx="590" cy="318"/>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600" b="1"/>
                <a:t>发送者</a:t>
              </a:r>
            </a:p>
            <a:p>
              <a:pPr algn="ctr" eaLnBrk="1" hangingPunct="1"/>
              <a:r>
                <a:rPr lang="zh-CN" altLang="en-US" sz="1600" b="1"/>
                <a:t>物理地址</a:t>
              </a:r>
            </a:p>
          </p:txBody>
        </p:sp>
        <p:sp>
          <p:nvSpPr>
            <p:cNvPr id="56340" name="Rectangle 37"/>
            <p:cNvSpPr>
              <a:spLocks noChangeArrowheads="1"/>
            </p:cNvSpPr>
            <p:nvPr/>
          </p:nvSpPr>
          <p:spPr bwMode="auto">
            <a:xfrm>
              <a:off x="3651" y="2023"/>
              <a:ext cx="409" cy="318"/>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600" b="1"/>
                <a:t>发送者</a:t>
              </a:r>
            </a:p>
            <a:p>
              <a:pPr algn="ctr" eaLnBrk="1" hangingPunct="1"/>
              <a:r>
                <a:rPr lang="en-US" altLang="zh-CN" sz="1600" b="1"/>
                <a:t>IP</a:t>
              </a:r>
              <a:r>
                <a:rPr lang="zh-CN" altLang="en-US" sz="1600" b="1"/>
                <a:t>地址</a:t>
              </a:r>
            </a:p>
          </p:txBody>
        </p:sp>
        <p:sp>
          <p:nvSpPr>
            <p:cNvPr id="56341" name="Rectangle 38"/>
            <p:cNvSpPr>
              <a:spLocks noChangeArrowheads="1"/>
            </p:cNvSpPr>
            <p:nvPr/>
          </p:nvSpPr>
          <p:spPr bwMode="auto">
            <a:xfrm>
              <a:off x="4059" y="2023"/>
              <a:ext cx="590" cy="318"/>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600" b="1"/>
                <a:t>目的</a:t>
              </a:r>
            </a:p>
            <a:p>
              <a:pPr algn="ctr" eaLnBrk="1" hangingPunct="1"/>
              <a:r>
                <a:rPr lang="zh-CN" altLang="en-US" sz="1600" b="1"/>
                <a:t>物理地址</a:t>
              </a:r>
            </a:p>
          </p:txBody>
        </p:sp>
        <p:sp>
          <p:nvSpPr>
            <p:cNvPr id="56342" name="Rectangle 39"/>
            <p:cNvSpPr>
              <a:spLocks noChangeArrowheads="1"/>
            </p:cNvSpPr>
            <p:nvPr/>
          </p:nvSpPr>
          <p:spPr bwMode="auto">
            <a:xfrm>
              <a:off x="4603" y="2023"/>
              <a:ext cx="409" cy="318"/>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600" b="1"/>
                <a:t>目的</a:t>
              </a:r>
            </a:p>
            <a:p>
              <a:pPr algn="ctr" eaLnBrk="1" hangingPunct="1"/>
              <a:r>
                <a:rPr lang="en-US" altLang="zh-CN" sz="1600" b="1"/>
                <a:t>IP</a:t>
              </a:r>
              <a:r>
                <a:rPr lang="zh-CN" altLang="en-US" sz="1600" b="1"/>
                <a:t>地址</a:t>
              </a:r>
            </a:p>
          </p:txBody>
        </p:sp>
        <p:sp>
          <p:nvSpPr>
            <p:cNvPr id="56343" name="Rectangle 41"/>
            <p:cNvSpPr>
              <a:spLocks noChangeArrowheads="1"/>
            </p:cNvSpPr>
            <p:nvPr/>
          </p:nvSpPr>
          <p:spPr bwMode="auto">
            <a:xfrm>
              <a:off x="4150" y="1325"/>
              <a:ext cx="343" cy="336"/>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600" b="1">
                  <a:latin typeface="Arial" panose="020B0604020202020204" pitchFamily="34" charset="0"/>
                </a:rPr>
                <a:t>PAD</a:t>
              </a:r>
            </a:p>
          </p:txBody>
        </p:sp>
        <p:sp>
          <p:nvSpPr>
            <p:cNvPr id="56344" name="Rectangle 42"/>
            <p:cNvSpPr>
              <a:spLocks noChangeArrowheads="1"/>
            </p:cNvSpPr>
            <p:nvPr/>
          </p:nvSpPr>
          <p:spPr bwMode="auto">
            <a:xfrm>
              <a:off x="4493" y="1325"/>
              <a:ext cx="343" cy="336"/>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600" b="1">
                  <a:latin typeface="Arial" panose="020B0604020202020204" pitchFamily="34" charset="0"/>
                </a:rPr>
                <a:t>CRC</a:t>
              </a:r>
            </a:p>
            <a:p>
              <a:pPr algn="ctr"/>
              <a:r>
                <a:rPr lang="en-GB" altLang="zh-CN" sz="1600" b="1">
                  <a:latin typeface="Arial" panose="020B0604020202020204" pitchFamily="34" charset="0"/>
                </a:rPr>
                <a:t>4B</a:t>
              </a:r>
            </a:p>
          </p:txBody>
        </p:sp>
      </p:grpSp>
      <p:sp>
        <p:nvSpPr>
          <p:cNvPr id="56325" name="Text Box 43"/>
          <p:cNvSpPr txBox="1">
            <a:spLocks noChangeArrowheads="1"/>
          </p:cNvSpPr>
          <p:nvPr/>
        </p:nvSpPr>
        <p:spPr bwMode="auto">
          <a:xfrm>
            <a:off x="142875" y="4724400"/>
            <a:ext cx="8893175"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b="1" dirty="0"/>
              <a:t>帧类型（</a:t>
            </a:r>
            <a:r>
              <a:rPr lang="en-US" altLang="zh-CN" sz="2000" b="1" dirty="0"/>
              <a:t>Type</a:t>
            </a:r>
            <a:r>
              <a:rPr lang="zh-CN" altLang="en-US" sz="2000" b="1" dirty="0"/>
              <a:t>）：</a:t>
            </a:r>
            <a:r>
              <a:rPr lang="en-US" altLang="zh-CN" sz="2000" b="1" dirty="0"/>
              <a:t>ARP</a:t>
            </a:r>
            <a:r>
              <a:rPr lang="zh-CN" altLang="en-US" sz="2000" b="1" dirty="0"/>
              <a:t>请求及响应为</a:t>
            </a:r>
            <a:r>
              <a:rPr lang="en-US" altLang="zh-CN" sz="2000" b="1" dirty="0"/>
              <a:t>0X0806</a:t>
            </a:r>
          </a:p>
          <a:p>
            <a:pPr eaLnBrk="1" hangingPunct="1">
              <a:spcBef>
                <a:spcPct val="50000"/>
              </a:spcBef>
            </a:pPr>
            <a:r>
              <a:rPr lang="zh-CN" altLang="en-US" sz="2000" b="1" dirty="0"/>
              <a:t>硬件类型：指发送者的网络接口类型，如以太网为</a:t>
            </a:r>
            <a:r>
              <a:rPr lang="en-US" altLang="zh-CN" sz="2000" b="1" dirty="0"/>
              <a:t>1</a:t>
            </a:r>
          </a:p>
          <a:p>
            <a:pPr eaLnBrk="1" hangingPunct="1">
              <a:spcBef>
                <a:spcPct val="50000"/>
              </a:spcBef>
            </a:pPr>
            <a:r>
              <a:rPr lang="zh-CN" altLang="en-US" sz="2000" b="1" dirty="0"/>
              <a:t>协议类型：指发送者所采用的网络层协议类型，如</a:t>
            </a:r>
            <a:r>
              <a:rPr lang="en-US" altLang="zh-CN" sz="2000" b="1" dirty="0"/>
              <a:t>IP</a:t>
            </a:r>
            <a:r>
              <a:rPr lang="zh-CN" altLang="en-US" sz="2000" b="1" dirty="0"/>
              <a:t>协议为</a:t>
            </a:r>
            <a:r>
              <a:rPr lang="en-US" altLang="zh-CN" sz="2000" b="1" dirty="0"/>
              <a:t>0X0800</a:t>
            </a:r>
          </a:p>
          <a:p>
            <a:pPr eaLnBrk="1" hangingPunct="1">
              <a:spcBef>
                <a:spcPct val="50000"/>
              </a:spcBef>
            </a:pPr>
            <a:r>
              <a:rPr lang="zh-CN" altLang="en-US" sz="2000" b="1" dirty="0"/>
              <a:t>操作：</a:t>
            </a:r>
            <a:r>
              <a:rPr lang="en-US" altLang="zh-CN" sz="2000" b="1" dirty="0"/>
              <a:t>ARP</a:t>
            </a:r>
            <a:r>
              <a:rPr lang="zh-CN" altLang="en-US" sz="2000" b="1" dirty="0"/>
              <a:t>请求</a:t>
            </a:r>
            <a:r>
              <a:rPr lang="en-US" altLang="zh-CN" sz="2000" b="1" dirty="0">
                <a:latin typeface="Arial" panose="020B0604020202020204" pitchFamily="34" charset="0"/>
              </a:rPr>
              <a:t>—</a:t>
            </a:r>
            <a:r>
              <a:rPr lang="en-US" altLang="zh-CN" sz="2000" b="1" dirty="0"/>
              <a:t>1</a:t>
            </a:r>
            <a:r>
              <a:rPr lang="zh-CN" altLang="en-US" sz="2000" b="1" dirty="0"/>
              <a:t>，</a:t>
            </a:r>
            <a:r>
              <a:rPr lang="en-US" altLang="zh-CN" sz="2000" b="1" dirty="0"/>
              <a:t>ARP</a:t>
            </a:r>
            <a:r>
              <a:rPr lang="zh-CN" altLang="en-US" sz="2000" b="1" dirty="0"/>
              <a:t>响应</a:t>
            </a:r>
            <a:r>
              <a:rPr lang="en-US" altLang="zh-CN" sz="2000" b="1" dirty="0">
                <a:latin typeface="Arial" panose="020B0604020202020204" pitchFamily="34" charset="0"/>
              </a:rPr>
              <a:t>—</a:t>
            </a:r>
            <a:r>
              <a:rPr lang="en-US" altLang="zh-CN" sz="2000" b="1" dirty="0"/>
              <a:t>2</a:t>
            </a:r>
            <a:r>
              <a:rPr lang="zh-CN" altLang="en-US" sz="2000" b="1" dirty="0"/>
              <a:t>，</a:t>
            </a:r>
            <a:r>
              <a:rPr lang="en-US" altLang="zh-CN" sz="2000" b="1" dirty="0"/>
              <a:t>RARP</a:t>
            </a:r>
            <a:r>
              <a:rPr lang="zh-CN" altLang="en-US" sz="2000" b="1" dirty="0"/>
              <a:t>请求</a:t>
            </a:r>
            <a:r>
              <a:rPr lang="en-US" altLang="zh-CN" sz="2000" b="1" dirty="0">
                <a:latin typeface="Arial" panose="020B0604020202020204" pitchFamily="34" charset="0"/>
              </a:rPr>
              <a:t>—</a:t>
            </a:r>
            <a:r>
              <a:rPr lang="en-US" altLang="zh-CN" sz="2000" b="1" dirty="0"/>
              <a:t>3</a:t>
            </a:r>
            <a:r>
              <a:rPr lang="zh-CN" altLang="en-US" sz="2000" b="1" dirty="0"/>
              <a:t>，</a:t>
            </a:r>
            <a:r>
              <a:rPr lang="en-US" altLang="zh-CN" sz="2000" b="1" dirty="0"/>
              <a:t>RARP</a:t>
            </a:r>
            <a:r>
              <a:rPr lang="zh-CN" altLang="en-US" sz="2000" b="1" dirty="0"/>
              <a:t>响应</a:t>
            </a:r>
            <a:r>
              <a:rPr lang="en-US" altLang="zh-CN" sz="2000" b="1" dirty="0">
                <a:latin typeface="Arial" panose="020B0604020202020204" pitchFamily="34" charset="0"/>
              </a:rPr>
              <a:t>—</a:t>
            </a:r>
            <a:r>
              <a:rPr lang="en-US" altLang="zh-CN" sz="2000" b="1" dirty="0"/>
              <a:t>4</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E2E41E9F-3507-494F-A160-9BC1F5A9E8C3}" type="slidenum">
              <a:rPr lang="en-US" altLang="zh-CN"/>
              <a:pPr eaLnBrk="1" hangingPunct="1"/>
              <a:t>32</a:t>
            </a:fld>
            <a:endParaRPr lang="en-US" altLang="zh-CN"/>
          </a:p>
        </p:txBody>
      </p:sp>
      <p:sp>
        <p:nvSpPr>
          <p:cNvPr id="57347" name="标题 1"/>
          <p:cNvSpPr>
            <a:spLocks noGrp="1"/>
          </p:cNvSpPr>
          <p:nvPr>
            <p:ph type="title" idx="4294967295"/>
          </p:nvPr>
        </p:nvSpPr>
        <p:spPr/>
        <p:txBody>
          <a:bodyPr/>
          <a:lstStyle/>
          <a:p>
            <a:pPr eaLnBrk="1" hangingPunct="1"/>
            <a:r>
              <a:rPr lang="zh-CN" altLang="en-US" smtClean="0"/>
              <a:t>特殊情况</a:t>
            </a:r>
          </a:p>
        </p:txBody>
      </p:sp>
      <p:sp>
        <p:nvSpPr>
          <p:cNvPr id="3" name="内容占位符 2"/>
          <p:cNvSpPr>
            <a:spLocks noGrp="1"/>
          </p:cNvSpPr>
          <p:nvPr>
            <p:ph idx="4294967295"/>
          </p:nvPr>
        </p:nvSpPr>
        <p:spPr/>
        <p:txBody>
          <a:bodyPr/>
          <a:lstStyle/>
          <a:p>
            <a:pPr eaLnBrk="1" hangingPunct="1"/>
            <a:r>
              <a:rPr lang="zh-CN" altLang="en-US" smtClean="0"/>
              <a:t>目的</a:t>
            </a:r>
            <a:r>
              <a:rPr lang="en-US" altLang="zh-CN" smtClean="0"/>
              <a:t>IP</a:t>
            </a:r>
            <a:r>
              <a:rPr lang="zh-CN" altLang="en-US" smtClean="0"/>
              <a:t>地址为广播地址</a:t>
            </a:r>
          </a:p>
          <a:p>
            <a:pPr lvl="1" eaLnBrk="1" hangingPunct="1"/>
            <a:r>
              <a:rPr lang="zh-CN" altLang="en-US" smtClean="0"/>
              <a:t>目的</a:t>
            </a:r>
            <a:r>
              <a:rPr lang="en-US" altLang="zh-CN" smtClean="0"/>
              <a:t>MAC</a:t>
            </a:r>
            <a:r>
              <a:rPr lang="zh-CN" altLang="en-US" smtClean="0"/>
              <a:t>地址为</a:t>
            </a:r>
            <a:r>
              <a:rPr lang="en-US" altLang="zh-CN" smtClean="0"/>
              <a:t>FF:FF:FF:FF:FF:FF</a:t>
            </a:r>
          </a:p>
          <a:p>
            <a:pPr eaLnBrk="1" hangingPunct="1"/>
            <a:r>
              <a:rPr lang="zh-CN" altLang="en-US" smtClean="0"/>
              <a:t>目的</a:t>
            </a:r>
            <a:r>
              <a:rPr lang="en-US" altLang="zh-CN" smtClean="0"/>
              <a:t>IP</a:t>
            </a:r>
            <a:r>
              <a:rPr lang="zh-CN" altLang="en-US" smtClean="0"/>
              <a:t>地址为组播地址</a:t>
            </a:r>
          </a:p>
          <a:p>
            <a:pPr lvl="1" eaLnBrk="1" hangingPunct="1"/>
            <a:r>
              <a:rPr lang="zh-CN" altLang="en-US" smtClean="0"/>
              <a:t>目的</a:t>
            </a:r>
            <a:r>
              <a:rPr lang="en-US" altLang="zh-CN" smtClean="0"/>
              <a:t>MAC</a:t>
            </a:r>
            <a:r>
              <a:rPr lang="zh-CN" altLang="en-US" smtClean="0"/>
              <a:t>地址：采用地址映射，即将</a:t>
            </a:r>
            <a:r>
              <a:rPr lang="en-US" altLang="zh-CN" smtClean="0"/>
              <a:t>IP</a:t>
            </a:r>
            <a:r>
              <a:rPr lang="zh-CN" altLang="en-US" smtClean="0"/>
              <a:t>组播地址的低</a:t>
            </a:r>
            <a:r>
              <a:rPr lang="en-US" altLang="zh-CN" smtClean="0"/>
              <a:t>23</a:t>
            </a:r>
            <a:r>
              <a:rPr lang="zh-CN" altLang="en-US" smtClean="0"/>
              <a:t>位映射到</a:t>
            </a:r>
            <a:r>
              <a:rPr lang="en-US" altLang="zh-CN" smtClean="0"/>
              <a:t>MAC</a:t>
            </a:r>
            <a:r>
              <a:rPr lang="zh-CN" altLang="en-US" smtClean="0"/>
              <a:t>地址的低</a:t>
            </a:r>
            <a:r>
              <a:rPr lang="en-US" altLang="zh-CN" smtClean="0"/>
              <a:t>23</a:t>
            </a:r>
            <a:r>
              <a:rPr lang="zh-CN" altLang="en-US" smtClean="0"/>
              <a:t>位，前面加上</a:t>
            </a:r>
            <a:r>
              <a:rPr lang="en-US" altLang="zh-CN" smtClean="0"/>
              <a:t>01005E</a:t>
            </a:r>
          </a:p>
        </p:txBody>
      </p:sp>
      <p:sp>
        <p:nvSpPr>
          <p:cNvPr id="57349" name="灯片编号占位符 3"/>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5CB1F004-5FE0-4B68-A92C-B7C50BF4F1C9}" type="slidenum">
              <a:rPr lang="en-US" altLang="zh-CN" sz="1400" b="1"/>
              <a:pPr algn="r" eaLnBrk="1" hangingPunct="1"/>
              <a:t>32</a:t>
            </a:fld>
            <a:endParaRPr lang="en-US" altLang="zh-CN" sz="1400" b="1"/>
          </a:p>
        </p:txBody>
      </p:sp>
      <p:sp>
        <p:nvSpPr>
          <p:cNvPr id="7" name="圆角矩形 6"/>
          <p:cNvSpPr>
            <a:spLocks noChangeArrowheads="1"/>
          </p:cNvSpPr>
          <p:nvPr/>
        </p:nvSpPr>
        <p:spPr bwMode="auto">
          <a:xfrm>
            <a:off x="250825" y="5878513"/>
            <a:ext cx="8675688" cy="863600"/>
          </a:xfrm>
          <a:prstGeom prst="roundRect">
            <a:avLst>
              <a:gd name="adj" fmla="val 16667"/>
            </a:avLst>
          </a:prstGeom>
          <a:solidFill>
            <a:srgbClr val="FFFFFF"/>
          </a:solidFill>
          <a:ln w="25400" algn="ctr">
            <a:solidFill>
              <a:schemeClr val="tx1"/>
            </a:solidFill>
            <a:round/>
            <a:headEnd/>
            <a:tailEnd/>
          </a:ln>
        </p:spPr>
        <p:txBody>
          <a:bodyPr anchor="ctr"/>
          <a:lstStyle/>
          <a:p>
            <a:pPr>
              <a:defRPr/>
            </a:pPr>
            <a:r>
              <a:rPr lang="zh-CN" altLang="en-US" sz="2400" b="1">
                <a:latin typeface="+mn-lt"/>
                <a:ea typeface="+mn-ea"/>
              </a:rPr>
              <a:t>问题：</a:t>
            </a:r>
            <a:r>
              <a:rPr lang="en-US" altLang="zh-CN" sz="2400" b="1">
                <a:latin typeface="+mn-lt"/>
                <a:ea typeface="+mn-ea"/>
              </a:rPr>
              <a:t>IP</a:t>
            </a:r>
            <a:r>
              <a:rPr lang="zh-CN" altLang="en-US" sz="2400" b="1">
                <a:latin typeface="+mn-lt"/>
                <a:ea typeface="+mn-ea"/>
              </a:rPr>
              <a:t>组播地址是低</a:t>
            </a:r>
            <a:r>
              <a:rPr lang="en-US" altLang="zh-CN" sz="2400" b="1">
                <a:latin typeface="+mn-lt"/>
                <a:ea typeface="+mn-ea"/>
              </a:rPr>
              <a:t>28</a:t>
            </a:r>
            <a:r>
              <a:rPr lang="zh-CN" altLang="en-US" sz="2400" b="1">
                <a:latin typeface="+mn-lt"/>
                <a:ea typeface="+mn-ea"/>
              </a:rPr>
              <a:t>位不同（最高四位为</a:t>
            </a:r>
            <a:r>
              <a:rPr lang="en-US" altLang="zh-CN" sz="2400" b="1">
                <a:latin typeface="+mn-lt"/>
                <a:ea typeface="+mn-ea"/>
              </a:rPr>
              <a:t>1110 </a:t>
            </a:r>
            <a:r>
              <a:rPr lang="zh-CN" altLang="en-US" sz="2400" b="1">
                <a:latin typeface="+mn-lt"/>
                <a:ea typeface="+mn-ea"/>
              </a:rPr>
              <a:t>），但低</a:t>
            </a:r>
            <a:r>
              <a:rPr lang="en-US" altLang="zh-CN" sz="2400" b="1">
                <a:latin typeface="+mn-lt"/>
                <a:ea typeface="+mn-ea"/>
              </a:rPr>
              <a:t>23</a:t>
            </a:r>
            <a:r>
              <a:rPr lang="zh-CN" altLang="en-US" sz="2400" b="1">
                <a:latin typeface="+mn-lt"/>
                <a:ea typeface="+mn-ea"/>
              </a:rPr>
              <a:t>位可能存在重复，这样的映射会造成多对一</a:t>
            </a:r>
          </a:p>
        </p:txBody>
      </p:sp>
      <p:grpSp>
        <p:nvGrpSpPr>
          <p:cNvPr id="2" name="Group 12"/>
          <p:cNvGrpSpPr>
            <a:grpSpLocks/>
          </p:cNvGrpSpPr>
          <p:nvPr/>
        </p:nvGrpSpPr>
        <p:grpSpPr bwMode="auto">
          <a:xfrm>
            <a:off x="2051050" y="5084763"/>
            <a:ext cx="5256213" cy="576262"/>
            <a:chOff x="1701" y="3249"/>
            <a:chExt cx="3266" cy="272"/>
          </a:xfrm>
        </p:grpSpPr>
        <p:sp>
          <p:nvSpPr>
            <p:cNvPr id="57352" name="Rectangle 39"/>
            <p:cNvSpPr>
              <a:spLocks noChangeArrowheads="1"/>
            </p:cNvSpPr>
            <p:nvPr/>
          </p:nvSpPr>
          <p:spPr bwMode="auto">
            <a:xfrm>
              <a:off x="1701" y="3249"/>
              <a:ext cx="3266" cy="272"/>
            </a:xfrm>
            <a:prstGeom prst="rect">
              <a:avLst/>
            </a:prstGeom>
            <a:solidFill>
              <a:srgbClr val="FFFFFF"/>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2000" b="1"/>
                <a:t>01    00    5E      0+IP</a:t>
              </a:r>
              <a:r>
                <a:rPr lang="zh-CN" altLang="en-US" sz="2000" b="1"/>
                <a:t>组播地址低</a:t>
              </a:r>
              <a:r>
                <a:rPr lang="en-US" altLang="zh-CN" sz="2000" b="1"/>
                <a:t>23</a:t>
              </a:r>
              <a:r>
                <a:rPr lang="zh-CN" altLang="en-US" sz="2000" b="1"/>
                <a:t>位</a:t>
              </a:r>
            </a:p>
          </p:txBody>
        </p:sp>
        <p:sp>
          <p:nvSpPr>
            <p:cNvPr id="57353" name="Line 40"/>
            <p:cNvSpPr>
              <a:spLocks noChangeShapeType="1"/>
            </p:cNvSpPr>
            <p:nvPr/>
          </p:nvSpPr>
          <p:spPr bwMode="auto">
            <a:xfrm>
              <a:off x="2608" y="3249"/>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F07D0AA3-F7A4-40EC-975E-B624E353CE26}" type="slidenum">
              <a:rPr lang="en-US" altLang="zh-CN" sz="1400" b="1"/>
              <a:pPr algn="r" eaLnBrk="1" hangingPunct="1"/>
              <a:t>33</a:t>
            </a:fld>
            <a:endParaRPr lang="en-US" altLang="zh-CN" sz="1400" b="1"/>
          </a:p>
        </p:txBody>
      </p:sp>
      <p:sp>
        <p:nvSpPr>
          <p:cNvPr id="58371" name="Rectangle 2"/>
          <p:cNvSpPr>
            <a:spLocks noGrp="1" noChangeArrowheads="1"/>
          </p:cNvSpPr>
          <p:nvPr>
            <p:ph type="title" idx="4294967295"/>
          </p:nvPr>
        </p:nvSpPr>
        <p:spPr>
          <a:xfrm>
            <a:off x="1116013" y="188913"/>
            <a:ext cx="8027987" cy="1462087"/>
          </a:xfrm>
        </p:spPr>
        <p:txBody>
          <a:bodyPr/>
          <a:lstStyle/>
          <a:p>
            <a:pPr eaLnBrk="1" hangingPunct="1"/>
            <a:r>
              <a:rPr lang="en-US" altLang="zh-CN" smtClean="0"/>
              <a:t>Chapter 6 Internet Protocol</a:t>
            </a:r>
          </a:p>
        </p:txBody>
      </p:sp>
      <p:sp>
        <p:nvSpPr>
          <p:cNvPr id="58372" name="Rectangle 5"/>
          <p:cNvSpPr>
            <a:spLocks noGrp="1" noChangeArrowheads="1"/>
          </p:cNvSpPr>
          <p:nvPr>
            <p:ph type="body" idx="4294967295"/>
          </p:nvPr>
        </p:nvSpPr>
        <p:spPr>
          <a:xfrm>
            <a:off x="1182688" y="2017713"/>
            <a:ext cx="7772400" cy="4535487"/>
          </a:xfrm>
        </p:spPr>
        <p:txBody>
          <a:bodyPr/>
          <a:lstStyle/>
          <a:p>
            <a:pPr eaLnBrk="1" hangingPunct="1">
              <a:lnSpc>
                <a:spcPct val="90000"/>
              </a:lnSpc>
            </a:pPr>
            <a:r>
              <a:rPr lang="en-US" altLang="zh-CN" smtClean="0"/>
              <a:t>6.1 IP</a:t>
            </a:r>
            <a:r>
              <a:rPr lang="zh-CN" altLang="en-US" smtClean="0"/>
              <a:t>地址</a:t>
            </a:r>
          </a:p>
          <a:p>
            <a:pPr eaLnBrk="1" hangingPunct="1">
              <a:lnSpc>
                <a:spcPct val="90000"/>
              </a:lnSpc>
            </a:pPr>
            <a:r>
              <a:rPr lang="en-US" altLang="zh-CN" smtClean="0"/>
              <a:t>6.2 </a:t>
            </a:r>
            <a:r>
              <a:rPr lang="zh-CN" altLang="en-US" smtClean="0"/>
              <a:t>地址解析协议</a:t>
            </a:r>
          </a:p>
          <a:p>
            <a:pPr eaLnBrk="1" hangingPunct="1">
              <a:lnSpc>
                <a:spcPct val="90000"/>
              </a:lnSpc>
            </a:pPr>
            <a:r>
              <a:rPr lang="en-US" altLang="zh-CN" smtClean="0">
                <a:solidFill>
                  <a:schemeClr val="hlink"/>
                </a:solidFill>
              </a:rPr>
              <a:t>6.3 IP</a:t>
            </a:r>
            <a:r>
              <a:rPr lang="zh-CN" altLang="en-US" smtClean="0">
                <a:solidFill>
                  <a:schemeClr val="hlink"/>
                </a:solidFill>
              </a:rPr>
              <a:t>协议</a:t>
            </a:r>
          </a:p>
          <a:p>
            <a:pPr eaLnBrk="1" hangingPunct="1">
              <a:lnSpc>
                <a:spcPct val="90000"/>
              </a:lnSpc>
            </a:pPr>
            <a:r>
              <a:rPr lang="en-US" altLang="zh-CN" smtClean="0"/>
              <a:t>6.4 IP</a:t>
            </a:r>
            <a:r>
              <a:rPr lang="zh-CN" altLang="en-US" smtClean="0"/>
              <a:t>路由和转发</a:t>
            </a:r>
          </a:p>
          <a:p>
            <a:pPr eaLnBrk="1" hangingPunct="1">
              <a:lnSpc>
                <a:spcPct val="90000"/>
              </a:lnSpc>
            </a:pPr>
            <a:r>
              <a:rPr lang="en-US" altLang="zh-CN" smtClean="0"/>
              <a:t>6.5 ICMP</a:t>
            </a:r>
            <a:r>
              <a:rPr lang="zh-CN" altLang="en-US" smtClean="0"/>
              <a:t>协议</a:t>
            </a:r>
          </a:p>
          <a:p>
            <a:pPr eaLnBrk="1" hangingPunct="1">
              <a:lnSpc>
                <a:spcPct val="90000"/>
              </a:lnSpc>
            </a:pPr>
            <a:r>
              <a:rPr lang="en-US" altLang="zh-CN" smtClean="0"/>
              <a:t>6.6 IP</a:t>
            </a:r>
            <a:r>
              <a:rPr lang="zh-CN" altLang="en-US" smtClean="0"/>
              <a:t>组播</a:t>
            </a:r>
          </a:p>
          <a:p>
            <a:pPr eaLnBrk="1" hangingPunct="1">
              <a:lnSpc>
                <a:spcPct val="90000"/>
              </a:lnSpc>
            </a:pPr>
            <a:r>
              <a:rPr lang="en-US" altLang="zh-CN" smtClean="0"/>
              <a:t>6.7 IPv4</a:t>
            </a:r>
            <a:r>
              <a:rPr lang="zh-CN" altLang="en-US" smtClean="0"/>
              <a:t>的可扩展性</a:t>
            </a:r>
          </a:p>
          <a:p>
            <a:pPr eaLnBrk="1" hangingPunct="1">
              <a:lnSpc>
                <a:spcPct val="90000"/>
              </a:lnSpc>
            </a:pPr>
            <a:r>
              <a:rPr lang="en-US" altLang="zh-CN" smtClean="0"/>
              <a:t>6.8 IPv6</a:t>
            </a:r>
            <a:r>
              <a:rPr lang="zh-CN" altLang="en-US" smtClean="0"/>
              <a:t>协议</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灯片编号占位符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CB2600F8-0870-4159-AD9A-967B02C31DC6}" type="slidenum">
              <a:rPr lang="en-US" altLang="zh-CN"/>
              <a:pPr eaLnBrk="1" hangingPunct="1"/>
              <a:t>34</a:t>
            </a:fld>
            <a:endParaRPr lang="en-US" altLang="zh-CN"/>
          </a:p>
        </p:txBody>
      </p:sp>
      <p:sp>
        <p:nvSpPr>
          <p:cNvPr id="59395" name="Rectangle 2"/>
          <p:cNvSpPr>
            <a:spLocks noGrp="1" noChangeArrowheads="1"/>
          </p:cNvSpPr>
          <p:nvPr>
            <p:ph type="title"/>
          </p:nvPr>
        </p:nvSpPr>
        <p:spPr/>
        <p:txBody>
          <a:bodyPr/>
          <a:lstStyle/>
          <a:p>
            <a:pPr eaLnBrk="1" hangingPunct="1"/>
            <a:r>
              <a:rPr lang="en-US" altLang="zh-CN" smtClean="0"/>
              <a:t>IPv4</a:t>
            </a:r>
            <a:r>
              <a:rPr lang="zh-CN" altLang="en-US" smtClean="0"/>
              <a:t>头标格式</a:t>
            </a:r>
            <a:br>
              <a:rPr lang="zh-CN" altLang="en-US" smtClean="0"/>
            </a:br>
            <a:r>
              <a:rPr lang="en-US" altLang="zh-CN" sz="3200" smtClean="0"/>
              <a:t>IP</a:t>
            </a:r>
            <a:r>
              <a:rPr lang="zh-CN" altLang="en-US" sz="3200" smtClean="0"/>
              <a:t>：</a:t>
            </a:r>
            <a:r>
              <a:rPr lang="en-US" altLang="zh-CN" sz="3200" smtClean="0"/>
              <a:t>Internet Protocol</a:t>
            </a:r>
          </a:p>
        </p:txBody>
      </p:sp>
      <p:pic>
        <p:nvPicPr>
          <p:cNvPr id="59396" name="Picture 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3238"/>
            <a:ext cx="9144000"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 Box 7"/>
          <p:cNvSpPr txBox="1">
            <a:spLocks noChangeArrowheads="1"/>
          </p:cNvSpPr>
          <p:nvPr/>
        </p:nvSpPr>
        <p:spPr bwMode="auto">
          <a:xfrm>
            <a:off x="1331913" y="6491288"/>
            <a:ext cx="59324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a:solidFill>
                  <a:schemeClr val="hlink"/>
                </a:solidFill>
              </a:rPr>
              <a:t>不同教科书中</a:t>
            </a:r>
            <a:r>
              <a:rPr lang="en-US" altLang="zh-CN" b="1">
                <a:solidFill>
                  <a:schemeClr val="hlink"/>
                </a:solidFill>
              </a:rPr>
              <a:t>IP</a:t>
            </a:r>
            <a:r>
              <a:rPr lang="zh-CN" altLang="en-US" b="1">
                <a:solidFill>
                  <a:schemeClr val="hlink"/>
                </a:solidFill>
              </a:rPr>
              <a:t>头、头标、头部、首部指的是同一个意思</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E7C484DC-1C7F-445C-A1D5-695970628F9E}" type="slidenum">
              <a:rPr lang="en-US" altLang="zh-CN"/>
              <a:pPr eaLnBrk="1" hangingPunct="1"/>
              <a:t>35</a:t>
            </a:fld>
            <a:endParaRPr lang="en-US" altLang="zh-CN"/>
          </a:p>
        </p:txBody>
      </p:sp>
      <p:sp>
        <p:nvSpPr>
          <p:cNvPr id="5124" name="Rectangle 5"/>
          <p:cNvSpPr>
            <a:spLocks noGrp="1" noChangeArrowheads="1"/>
          </p:cNvSpPr>
          <p:nvPr>
            <p:ph type="title"/>
          </p:nvPr>
        </p:nvSpPr>
        <p:spPr/>
        <p:txBody>
          <a:bodyPr/>
          <a:lstStyle/>
          <a:p>
            <a:pPr eaLnBrk="1" hangingPunct="1"/>
            <a:r>
              <a:rPr lang="zh-CN" altLang="en-US" smtClean="0"/>
              <a:t>版本号与头标长度</a:t>
            </a:r>
          </a:p>
        </p:txBody>
      </p:sp>
      <p:graphicFrame>
        <p:nvGraphicFramePr>
          <p:cNvPr id="5122" name="Object 2"/>
          <p:cNvGraphicFramePr>
            <a:graphicFrameLocks noGrp="1" noChangeAspect="1"/>
          </p:cNvGraphicFramePr>
          <p:nvPr>
            <p:ph idx="1"/>
          </p:nvPr>
        </p:nvGraphicFramePr>
        <p:xfrm>
          <a:off x="900113" y="3357563"/>
          <a:ext cx="5543550" cy="3067050"/>
        </p:xfrm>
        <a:graphic>
          <a:graphicData uri="http://schemas.openxmlformats.org/presentationml/2006/ole">
            <mc:AlternateContent xmlns:mc="http://schemas.openxmlformats.org/markup-compatibility/2006">
              <mc:Choice xmlns:v="urn:schemas-microsoft-com:vml" Requires="v">
                <p:oleObj spid="_x0000_s5304" name="Photo Editor Photo" r:id="rId4" imgW="2491956" imgH="1379048" progId="">
                  <p:embed/>
                </p:oleObj>
              </mc:Choice>
              <mc:Fallback>
                <p:oleObj name="Photo Editor Photo" r:id="rId4" imgW="2491956" imgH="1379048" progId="">
                  <p:embed/>
                  <p:pic>
                    <p:nvPicPr>
                      <p:cNvPr id="0" name="Picture 7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3357563"/>
                        <a:ext cx="5543550"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5" name="Text Box 7"/>
          <p:cNvSpPr txBox="1">
            <a:spLocks noChangeArrowheads="1"/>
          </p:cNvSpPr>
          <p:nvPr/>
        </p:nvSpPr>
        <p:spPr bwMode="auto">
          <a:xfrm>
            <a:off x="250825" y="2133600"/>
            <a:ext cx="8353425"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b="1"/>
              <a:t>版本号（</a:t>
            </a:r>
            <a:r>
              <a:rPr lang="en-US" altLang="zh-CN" sz="2000" b="1"/>
              <a:t>VERS</a:t>
            </a:r>
            <a:r>
              <a:rPr lang="zh-CN" altLang="en-US" sz="2000" b="1"/>
              <a:t>）：</a:t>
            </a:r>
            <a:r>
              <a:rPr lang="en-US" altLang="zh-CN" sz="2000" b="1"/>
              <a:t>4bits</a:t>
            </a:r>
            <a:r>
              <a:rPr lang="zh-CN" altLang="en-US" sz="2000" b="1"/>
              <a:t>，</a:t>
            </a:r>
            <a:r>
              <a:rPr lang="en-US" altLang="zh-CN" sz="2000" b="1"/>
              <a:t>IPv4</a:t>
            </a:r>
            <a:r>
              <a:rPr lang="zh-CN" altLang="en-US" sz="2000" b="1"/>
              <a:t>协议填</a:t>
            </a:r>
            <a:r>
              <a:rPr lang="en-US" altLang="zh-CN" sz="2000" b="1"/>
              <a:t>4</a:t>
            </a:r>
            <a:r>
              <a:rPr lang="zh-CN" altLang="en-US" sz="2000" b="1"/>
              <a:t>，</a:t>
            </a:r>
            <a:r>
              <a:rPr lang="en-US" altLang="zh-CN" sz="2000" b="1"/>
              <a:t>IPv6</a:t>
            </a:r>
            <a:r>
              <a:rPr lang="zh-CN" altLang="en-US" sz="2000" b="1"/>
              <a:t>协议填</a:t>
            </a:r>
            <a:r>
              <a:rPr lang="en-US" altLang="zh-CN" sz="2000" b="1"/>
              <a:t>6</a:t>
            </a:r>
            <a:r>
              <a:rPr lang="zh-CN" altLang="en-US" sz="2000" b="1"/>
              <a:t>。</a:t>
            </a:r>
          </a:p>
          <a:p>
            <a:pPr eaLnBrk="1" hangingPunct="1">
              <a:spcBef>
                <a:spcPct val="50000"/>
              </a:spcBef>
            </a:pPr>
            <a:r>
              <a:rPr lang="en-US" altLang="zh-CN" sz="2000" b="1"/>
              <a:t>IP</a:t>
            </a:r>
            <a:r>
              <a:rPr lang="zh-CN" altLang="en-US" sz="2000" b="1"/>
              <a:t>分组头长度（</a:t>
            </a:r>
            <a:r>
              <a:rPr lang="en-US" altLang="zh-CN" sz="2000" b="1"/>
              <a:t>LEN</a:t>
            </a:r>
            <a:r>
              <a:rPr lang="zh-CN" altLang="en-US" sz="2000" b="1"/>
              <a:t>）：</a:t>
            </a:r>
            <a:r>
              <a:rPr lang="en-US" altLang="zh-CN" sz="2000" b="1"/>
              <a:t>4bits</a:t>
            </a:r>
            <a:r>
              <a:rPr lang="zh-CN" altLang="en-US" sz="2000" b="1"/>
              <a:t>，</a:t>
            </a:r>
            <a:r>
              <a:rPr lang="zh-CN" altLang="en-US" sz="2000" b="1">
                <a:solidFill>
                  <a:schemeClr val="hlink"/>
                </a:solidFill>
              </a:rPr>
              <a:t>单位为</a:t>
            </a:r>
            <a:r>
              <a:rPr lang="en-US" altLang="zh-CN" sz="2000" b="1">
                <a:solidFill>
                  <a:schemeClr val="hlink"/>
                </a:solidFill>
              </a:rPr>
              <a:t>4</a:t>
            </a:r>
            <a:r>
              <a:rPr lang="zh-CN" altLang="en-US" sz="2000" b="1">
                <a:solidFill>
                  <a:schemeClr val="hlink"/>
                </a:solidFill>
              </a:rPr>
              <a:t>字节</a:t>
            </a:r>
            <a:r>
              <a:rPr lang="zh-CN" altLang="en-US" sz="2000" b="1"/>
              <a:t>，取值范围</a:t>
            </a:r>
            <a:r>
              <a:rPr lang="en-US" altLang="zh-CN" sz="2000" b="1"/>
              <a:t>5-15</a:t>
            </a:r>
            <a:r>
              <a:rPr lang="zh-CN" altLang="en-US" sz="2000" b="1"/>
              <a:t>（确省值为</a:t>
            </a:r>
            <a:r>
              <a:rPr lang="en-US" altLang="zh-CN" sz="2000" b="1"/>
              <a:t>5</a:t>
            </a:r>
            <a:r>
              <a:rPr lang="zh-CN" altLang="en-US" sz="2000" b="1"/>
              <a:t>，即标准头标长</a:t>
            </a:r>
            <a:r>
              <a:rPr lang="en-US" altLang="zh-CN" sz="2000" b="1"/>
              <a:t>20</a:t>
            </a:r>
            <a:r>
              <a:rPr lang="zh-CN" altLang="en-US" sz="2000" b="1"/>
              <a:t>字节），指示</a:t>
            </a:r>
            <a:r>
              <a:rPr lang="en-US" altLang="zh-CN" sz="2000" b="1"/>
              <a:t>IP</a:t>
            </a:r>
            <a:r>
              <a:rPr lang="zh-CN" altLang="en-US" sz="2000" b="1"/>
              <a:t>分组头的长度。</a:t>
            </a:r>
          </a:p>
        </p:txBody>
      </p:sp>
      <p:sp>
        <p:nvSpPr>
          <p:cNvPr id="5126" name="Rectangle 7"/>
          <p:cNvSpPr>
            <a:spLocks noChangeArrowheads="1"/>
          </p:cNvSpPr>
          <p:nvPr/>
        </p:nvSpPr>
        <p:spPr bwMode="auto">
          <a:xfrm>
            <a:off x="1979613" y="3860800"/>
            <a:ext cx="1944687" cy="6477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zh-CN" altLang="en-US" smtClean="0"/>
              <a:t>服务类型（</a:t>
            </a:r>
            <a:r>
              <a:rPr lang="en-US" altLang="zh-CN" smtClean="0"/>
              <a:t>TOS</a:t>
            </a:r>
            <a:r>
              <a:rPr lang="zh-CN" altLang="en-US" smtClean="0"/>
              <a:t>）</a:t>
            </a:r>
          </a:p>
        </p:txBody>
      </p:sp>
      <p:graphicFrame>
        <p:nvGraphicFramePr>
          <p:cNvPr id="180259" name="Group 35"/>
          <p:cNvGraphicFramePr>
            <a:graphicFrameLocks noGrp="1"/>
          </p:cNvGraphicFramePr>
          <p:nvPr/>
        </p:nvGraphicFramePr>
        <p:xfrm>
          <a:off x="1187450" y="1989138"/>
          <a:ext cx="3810000" cy="547688"/>
        </p:xfrm>
        <a:graphic>
          <a:graphicData uri="http://schemas.openxmlformats.org/drawingml/2006/table">
            <a:tbl>
              <a:tblPr/>
              <a:tblGrid>
                <a:gridCol w="476250"/>
                <a:gridCol w="476250"/>
                <a:gridCol w="476250"/>
                <a:gridCol w="476250"/>
                <a:gridCol w="476250"/>
                <a:gridCol w="476250"/>
                <a:gridCol w="476250"/>
                <a:gridCol w="476250"/>
              </a:tblGrid>
              <a:tr h="547688">
                <a:tc>
                  <a:txBody>
                    <a:bodyPr/>
                    <a:lstStyle>
                      <a:lvl1pPr eaLnBrk="0" hangingPunct="0">
                        <a:spcBef>
                          <a:spcPct val="20000"/>
                        </a:spcBef>
                        <a:buClr>
                          <a:schemeClr val="folHlink"/>
                        </a:buClr>
                        <a:buSzPct val="60000"/>
                        <a:buFont typeface="Wingdings" panose="05000000000000000000" pitchFamily="2" charset="2"/>
                        <a:defRPr sz="2800" b="1">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b="1">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b="1">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28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优</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b="1">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b="1">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b="1">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28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先</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b="1">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b="1">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b="1">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28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级</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b="1">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b="1">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b="1">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8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b="1">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b="1">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b="1">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8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b="1">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b="1">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b="1">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8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b="1">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b="1">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b="1">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8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b="1">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b="1">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b="1">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800" b="1"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68" name="Line 55"/>
          <p:cNvSpPr>
            <a:spLocks noChangeShapeType="1"/>
          </p:cNvSpPr>
          <p:nvPr/>
        </p:nvSpPr>
        <p:spPr bwMode="auto">
          <a:xfrm>
            <a:off x="3779838" y="2563813"/>
            <a:ext cx="0"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69" name="Line 56"/>
          <p:cNvSpPr>
            <a:spLocks noChangeShapeType="1"/>
          </p:cNvSpPr>
          <p:nvPr/>
        </p:nvSpPr>
        <p:spPr bwMode="auto">
          <a:xfrm>
            <a:off x="3779838" y="2852738"/>
            <a:ext cx="43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70" name="Text Box 57"/>
          <p:cNvSpPr txBox="1">
            <a:spLocks noChangeArrowheads="1"/>
          </p:cNvSpPr>
          <p:nvPr/>
        </p:nvSpPr>
        <p:spPr bwMode="auto">
          <a:xfrm>
            <a:off x="4211638" y="2636838"/>
            <a:ext cx="4032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t>可靠性：</a:t>
            </a:r>
            <a:r>
              <a:rPr lang="en-US" altLang="zh-CN" b="1"/>
              <a:t>0-</a:t>
            </a:r>
            <a:r>
              <a:rPr lang="zh-CN" altLang="en-US" b="1"/>
              <a:t>一般可靠；</a:t>
            </a:r>
            <a:r>
              <a:rPr lang="en-US" altLang="zh-CN" b="1"/>
              <a:t>1-</a:t>
            </a:r>
            <a:r>
              <a:rPr lang="zh-CN" altLang="en-US" b="1"/>
              <a:t>高可靠</a:t>
            </a:r>
          </a:p>
        </p:txBody>
      </p:sp>
      <p:sp>
        <p:nvSpPr>
          <p:cNvPr id="6171" name="Line 58"/>
          <p:cNvSpPr>
            <a:spLocks noChangeShapeType="1"/>
          </p:cNvSpPr>
          <p:nvPr/>
        </p:nvSpPr>
        <p:spPr bwMode="auto">
          <a:xfrm>
            <a:off x="3276600" y="2563813"/>
            <a:ext cx="0" cy="576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72" name="Line 59"/>
          <p:cNvSpPr>
            <a:spLocks noChangeShapeType="1"/>
          </p:cNvSpPr>
          <p:nvPr/>
        </p:nvSpPr>
        <p:spPr bwMode="auto">
          <a:xfrm>
            <a:off x="3276600" y="3140075"/>
            <a:ext cx="9350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73" name="Text Box 60"/>
          <p:cNvSpPr txBox="1">
            <a:spLocks noChangeArrowheads="1"/>
          </p:cNvSpPr>
          <p:nvPr/>
        </p:nvSpPr>
        <p:spPr bwMode="auto">
          <a:xfrm>
            <a:off x="4211638" y="2997200"/>
            <a:ext cx="4032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t>吞吐量：</a:t>
            </a:r>
            <a:r>
              <a:rPr lang="en-US" altLang="zh-CN" b="1"/>
              <a:t>0-</a:t>
            </a:r>
            <a:r>
              <a:rPr lang="zh-CN" altLang="en-US" b="1"/>
              <a:t>一般；</a:t>
            </a:r>
            <a:r>
              <a:rPr lang="en-US" altLang="zh-CN" b="1"/>
              <a:t>1-</a:t>
            </a:r>
            <a:r>
              <a:rPr lang="zh-CN" altLang="en-US" b="1"/>
              <a:t>高吞吐</a:t>
            </a:r>
          </a:p>
        </p:txBody>
      </p:sp>
      <p:sp>
        <p:nvSpPr>
          <p:cNvPr id="6174" name="Line 61"/>
          <p:cNvSpPr>
            <a:spLocks noChangeShapeType="1"/>
          </p:cNvSpPr>
          <p:nvPr/>
        </p:nvSpPr>
        <p:spPr bwMode="auto">
          <a:xfrm>
            <a:off x="2843213" y="2563813"/>
            <a:ext cx="0" cy="10080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75" name="Line 62"/>
          <p:cNvSpPr>
            <a:spLocks noChangeShapeType="1"/>
          </p:cNvSpPr>
          <p:nvPr/>
        </p:nvSpPr>
        <p:spPr bwMode="auto">
          <a:xfrm>
            <a:off x="2843213" y="3571875"/>
            <a:ext cx="13684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76" name="Text Box 63"/>
          <p:cNvSpPr txBox="1">
            <a:spLocks noChangeArrowheads="1"/>
          </p:cNvSpPr>
          <p:nvPr/>
        </p:nvSpPr>
        <p:spPr bwMode="auto">
          <a:xfrm>
            <a:off x="4211638" y="3429000"/>
            <a:ext cx="4032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t>延时：</a:t>
            </a:r>
            <a:r>
              <a:rPr lang="en-US" altLang="zh-CN" b="1"/>
              <a:t>0-</a:t>
            </a:r>
            <a:r>
              <a:rPr lang="zh-CN" altLang="en-US" b="1"/>
              <a:t>一般；</a:t>
            </a:r>
            <a:r>
              <a:rPr lang="en-US" altLang="zh-CN" b="1"/>
              <a:t>1-</a:t>
            </a:r>
            <a:r>
              <a:rPr lang="zh-CN" altLang="en-US" b="1"/>
              <a:t>低延时</a:t>
            </a:r>
          </a:p>
        </p:txBody>
      </p:sp>
      <p:sp>
        <p:nvSpPr>
          <p:cNvPr id="6177" name="AutoShape 64"/>
          <p:cNvSpPr>
            <a:spLocks/>
          </p:cNvSpPr>
          <p:nvPr/>
        </p:nvSpPr>
        <p:spPr bwMode="auto">
          <a:xfrm rot="5400000">
            <a:off x="1872457" y="2096294"/>
            <a:ext cx="71437" cy="1152525"/>
          </a:xfrm>
          <a:prstGeom prst="rightBrace">
            <a:avLst>
              <a:gd name="adj1" fmla="val 134445"/>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Arial" panose="020B0604020202020204" pitchFamily="34" charset="0"/>
            </a:endParaRPr>
          </a:p>
        </p:txBody>
      </p:sp>
      <p:sp>
        <p:nvSpPr>
          <p:cNvPr id="6178" name="Line 65"/>
          <p:cNvSpPr>
            <a:spLocks noChangeShapeType="1"/>
          </p:cNvSpPr>
          <p:nvPr/>
        </p:nvSpPr>
        <p:spPr bwMode="auto">
          <a:xfrm>
            <a:off x="1908175" y="2779713"/>
            <a:ext cx="0" cy="1152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79" name="Line 66"/>
          <p:cNvSpPr>
            <a:spLocks noChangeShapeType="1"/>
          </p:cNvSpPr>
          <p:nvPr/>
        </p:nvSpPr>
        <p:spPr bwMode="auto">
          <a:xfrm>
            <a:off x="1908175" y="3932238"/>
            <a:ext cx="7921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80" name="Text Box 67"/>
          <p:cNvSpPr txBox="1">
            <a:spLocks noChangeArrowheads="1"/>
          </p:cNvSpPr>
          <p:nvPr/>
        </p:nvSpPr>
        <p:spPr bwMode="auto">
          <a:xfrm>
            <a:off x="1690688" y="3875088"/>
            <a:ext cx="287972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lvl="1" eaLnBrk="1" hangingPunct="1"/>
            <a:r>
              <a:rPr kumimoji="1" lang="en-US" altLang="zh-CN" b="1"/>
              <a:t>000 Routine </a:t>
            </a:r>
          </a:p>
          <a:p>
            <a:pPr lvl="1" eaLnBrk="1" hangingPunct="1"/>
            <a:r>
              <a:rPr kumimoji="1" lang="en-US" altLang="zh-CN" b="1"/>
              <a:t>001 Priority </a:t>
            </a:r>
          </a:p>
          <a:p>
            <a:pPr lvl="1" eaLnBrk="1" hangingPunct="1"/>
            <a:r>
              <a:rPr kumimoji="1" lang="en-US" altLang="zh-CN" b="1"/>
              <a:t>010 Immediate </a:t>
            </a:r>
          </a:p>
          <a:p>
            <a:pPr lvl="1" eaLnBrk="1" hangingPunct="1"/>
            <a:r>
              <a:rPr kumimoji="1" lang="en-US" altLang="zh-CN" b="1"/>
              <a:t>011 Flash </a:t>
            </a:r>
          </a:p>
          <a:p>
            <a:pPr lvl="1" eaLnBrk="1" hangingPunct="1"/>
            <a:r>
              <a:rPr kumimoji="1" lang="en-US" altLang="zh-CN" b="1"/>
              <a:t>100 Flash override </a:t>
            </a:r>
          </a:p>
          <a:p>
            <a:pPr lvl="1" eaLnBrk="1" hangingPunct="1"/>
            <a:r>
              <a:rPr kumimoji="1" lang="en-US" altLang="zh-CN" b="1"/>
              <a:t>101 Critical </a:t>
            </a:r>
          </a:p>
          <a:p>
            <a:pPr lvl="1" eaLnBrk="1" hangingPunct="1"/>
            <a:r>
              <a:rPr kumimoji="1" lang="en-US" altLang="zh-CN" b="1"/>
              <a:t>110 Internetwork control </a:t>
            </a:r>
          </a:p>
          <a:p>
            <a:pPr lvl="1" eaLnBrk="1" hangingPunct="1"/>
            <a:r>
              <a:rPr kumimoji="1" lang="en-US" altLang="zh-CN" b="1"/>
              <a:t>111 Network control </a:t>
            </a:r>
            <a:endParaRPr lang="en-US" altLang="zh-CN" b="1"/>
          </a:p>
        </p:txBody>
      </p:sp>
      <p:graphicFrame>
        <p:nvGraphicFramePr>
          <p:cNvPr id="6146" name="Object 68"/>
          <p:cNvGraphicFramePr>
            <a:graphicFrameLocks noChangeAspect="1"/>
          </p:cNvGraphicFramePr>
          <p:nvPr/>
        </p:nvGraphicFramePr>
        <p:xfrm>
          <a:off x="4464050" y="3997325"/>
          <a:ext cx="3995738" cy="2211388"/>
        </p:xfrm>
        <a:graphic>
          <a:graphicData uri="http://schemas.openxmlformats.org/presentationml/2006/ole">
            <mc:AlternateContent xmlns:mc="http://schemas.openxmlformats.org/markup-compatibility/2006">
              <mc:Choice xmlns:v="urn:schemas-microsoft-com:vml" Requires="v">
                <p:oleObj spid="_x0000_s6359" name="Photo Editor Photo" r:id="rId4" imgW="2491956" imgH="1379048" progId="">
                  <p:embed/>
                </p:oleObj>
              </mc:Choice>
              <mc:Fallback>
                <p:oleObj name="Photo Editor Photo" r:id="rId4" imgW="2491956" imgH="1379048" progId="">
                  <p:embed/>
                  <p:pic>
                    <p:nvPicPr>
                      <p:cNvPr id="0" name="Picture 1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4050" y="3997325"/>
                        <a:ext cx="3995738" cy="221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81" name="Rectangle 76"/>
          <p:cNvSpPr>
            <a:spLocks noChangeArrowheads="1"/>
          </p:cNvSpPr>
          <p:nvPr/>
        </p:nvSpPr>
        <p:spPr bwMode="auto">
          <a:xfrm>
            <a:off x="6648450" y="4375150"/>
            <a:ext cx="1620838" cy="4318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2008" y="2852936"/>
            <a:ext cx="8964488" cy="165618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17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69B75099-9B47-402B-824B-2293B59A2AEC}" type="slidenum">
              <a:rPr lang="en-US" altLang="zh-CN"/>
              <a:pPr eaLnBrk="1" hangingPunct="1"/>
              <a:t>37</a:t>
            </a:fld>
            <a:endParaRPr lang="en-US" altLang="zh-CN"/>
          </a:p>
        </p:txBody>
      </p:sp>
      <p:sp>
        <p:nvSpPr>
          <p:cNvPr id="7175" name="Rectangle 5"/>
          <p:cNvSpPr>
            <a:spLocks noGrp="1" noChangeArrowheads="1"/>
          </p:cNvSpPr>
          <p:nvPr>
            <p:ph type="title"/>
          </p:nvPr>
        </p:nvSpPr>
        <p:spPr/>
        <p:txBody>
          <a:bodyPr/>
          <a:lstStyle/>
          <a:p>
            <a:pPr eaLnBrk="1" hangingPunct="1"/>
            <a:r>
              <a:rPr lang="zh-CN" altLang="en-US" smtClean="0"/>
              <a:t>总长度和分段</a:t>
            </a:r>
          </a:p>
        </p:txBody>
      </p:sp>
      <p:sp>
        <p:nvSpPr>
          <p:cNvPr id="7176" name="Text Box 7"/>
          <p:cNvSpPr txBox="1">
            <a:spLocks noChangeArrowheads="1"/>
          </p:cNvSpPr>
          <p:nvPr/>
        </p:nvSpPr>
        <p:spPr bwMode="auto">
          <a:xfrm>
            <a:off x="34925" y="2058988"/>
            <a:ext cx="8999538"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b="1"/>
              <a:t>总长度：</a:t>
            </a:r>
            <a:r>
              <a:rPr lang="en-US" altLang="zh-CN" sz="2000" b="1"/>
              <a:t>16bits </a:t>
            </a:r>
            <a:r>
              <a:rPr lang="zh-CN" altLang="en-US" sz="2000" b="1"/>
              <a:t>，单位字节，描述</a:t>
            </a:r>
            <a:r>
              <a:rPr lang="en-US" altLang="zh-CN" sz="2000" b="1"/>
              <a:t>IP</a:t>
            </a:r>
            <a:r>
              <a:rPr lang="zh-CN" altLang="en-US" sz="2000" b="1"/>
              <a:t>分组的总长（包括头标和数据），最大分组长度为</a:t>
            </a:r>
            <a:r>
              <a:rPr lang="en-US" altLang="zh-CN" sz="2000" b="1"/>
              <a:t>65535</a:t>
            </a:r>
            <a:r>
              <a:rPr lang="zh-CN" altLang="en-US" sz="2000" b="1"/>
              <a:t>字节。</a:t>
            </a:r>
          </a:p>
          <a:p>
            <a:pPr eaLnBrk="1" hangingPunct="1">
              <a:spcBef>
                <a:spcPct val="50000"/>
              </a:spcBef>
            </a:pPr>
            <a:r>
              <a:rPr lang="zh-CN" altLang="en-US" sz="2000" b="1"/>
              <a:t>标识符：</a:t>
            </a:r>
            <a:r>
              <a:rPr lang="en-US" altLang="zh-CN" sz="2000" b="1"/>
              <a:t>16bits</a:t>
            </a:r>
            <a:r>
              <a:rPr lang="zh-CN" altLang="en-US" sz="2000" b="1"/>
              <a:t>，用于唯一标识分段所属的分组。</a:t>
            </a:r>
          </a:p>
          <a:p>
            <a:pPr eaLnBrk="1" hangingPunct="1">
              <a:spcBef>
                <a:spcPct val="50000"/>
              </a:spcBef>
            </a:pPr>
            <a:r>
              <a:rPr lang="zh-CN" altLang="en-US" sz="2000" b="1"/>
              <a:t>标志：</a:t>
            </a:r>
            <a:r>
              <a:rPr lang="en-US" altLang="zh-CN" sz="2000" b="1"/>
              <a:t>3bits</a:t>
            </a:r>
            <a:r>
              <a:rPr lang="zh-CN" altLang="en-US" sz="2000" b="1"/>
              <a:t>，第</a:t>
            </a:r>
            <a:r>
              <a:rPr lang="en-US" altLang="zh-CN" sz="2000" b="1"/>
              <a:t>1</a:t>
            </a:r>
            <a:r>
              <a:rPr lang="zh-CN" altLang="en-US" sz="2000" b="1"/>
              <a:t>位未定义，第</a:t>
            </a:r>
            <a:r>
              <a:rPr lang="en-US" altLang="zh-CN" sz="2000" b="1"/>
              <a:t>2</a:t>
            </a:r>
            <a:r>
              <a:rPr lang="zh-CN" altLang="en-US" sz="2000" b="1"/>
              <a:t>位为</a:t>
            </a:r>
            <a:r>
              <a:rPr lang="en-US" altLang="zh-CN" sz="2000" b="1"/>
              <a:t>0</a:t>
            </a:r>
            <a:r>
              <a:rPr lang="zh-CN" altLang="en-US" sz="2000" b="1"/>
              <a:t>表示该分组可分段，否则表示不可分段；第</a:t>
            </a:r>
            <a:r>
              <a:rPr lang="en-US" altLang="zh-CN" sz="2000" b="1"/>
              <a:t>3</a:t>
            </a:r>
            <a:r>
              <a:rPr lang="zh-CN" altLang="en-US" sz="2000" b="1"/>
              <a:t>位为</a:t>
            </a:r>
            <a:r>
              <a:rPr lang="en-US" altLang="zh-CN" sz="2000" b="1"/>
              <a:t>0</a:t>
            </a:r>
            <a:r>
              <a:rPr lang="zh-CN" altLang="en-US" sz="2000" b="1"/>
              <a:t>表示这是最后的分段，否则则表示还有后续分段。</a:t>
            </a:r>
          </a:p>
          <a:p>
            <a:pPr eaLnBrk="1" hangingPunct="1">
              <a:spcBef>
                <a:spcPct val="50000"/>
              </a:spcBef>
            </a:pPr>
            <a:r>
              <a:rPr lang="zh-CN" altLang="en-US" sz="2000" b="1"/>
              <a:t>段偏移：</a:t>
            </a:r>
            <a:r>
              <a:rPr lang="en-US" altLang="zh-CN" sz="2000" b="1"/>
              <a:t>13bits</a:t>
            </a:r>
            <a:r>
              <a:rPr lang="zh-CN" altLang="en-US" sz="2000" b="1"/>
              <a:t>，单位</a:t>
            </a:r>
            <a:r>
              <a:rPr lang="en-US" altLang="zh-CN" sz="2000" b="1"/>
              <a:t>8</a:t>
            </a:r>
            <a:r>
              <a:rPr lang="zh-CN" altLang="en-US" sz="2000" b="1"/>
              <a:t>字节。取值</a:t>
            </a:r>
            <a:r>
              <a:rPr lang="en-US" altLang="zh-CN" sz="2000" b="1"/>
              <a:t>0-8191</a:t>
            </a:r>
            <a:r>
              <a:rPr lang="zh-CN" altLang="en-US" sz="2000" b="1"/>
              <a:t>，标明当前分段在原分组中位置。</a:t>
            </a:r>
          </a:p>
        </p:txBody>
      </p:sp>
      <p:graphicFrame>
        <p:nvGraphicFramePr>
          <p:cNvPr id="7170" name="Object 8"/>
          <p:cNvGraphicFramePr>
            <a:graphicFrameLocks noChangeAspect="1"/>
          </p:cNvGraphicFramePr>
          <p:nvPr/>
        </p:nvGraphicFramePr>
        <p:xfrm>
          <a:off x="1258888" y="4498975"/>
          <a:ext cx="7885112" cy="2284413"/>
        </p:xfrm>
        <a:graphic>
          <a:graphicData uri="http://schemas.openxmlformats.org/presentationml/2006/ole">
            <mc:AlternateContent xmlns:mc="http://schemas.openxmlformats.org/markup-compatibility/2006">
              <mc:Choice xmlns:v="urn:schemas-microsoft-com:vml" Requires="v">
                <p:oleObj spid="_x0000_s7356" name="Photo Editor Photo" r:id="rId4" imgW="4732430" imgH="1196190" progId="">
                  <p:embed/>
                </p:oleObj>
              </mc:Choice>
              <mc:Fallback>
                <p:oleObj name="Photo Editor Photo" r:id="rId4" imgW="4732430" imgH="1196190" progId="">
                  <p:embed/>
                  <p:pic>
                    <p:nvPicPr>
                      <p:cNvPr id="0" name="Picture 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4498975"/>
                        <a:ext cx="7885112" cy="228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7" name="Rectangle 9"/>
          <p:cNvSpPr>
            <a:spLocks noChangeArrowheads="1"/>
          </p:cNvSpPr>
          <p:nvPr/>
        </p:nvSpPr>
        <p:spPr bwMode="auto">
          <a:xfrm>
            <a:off x="5219700" y="4941888"/>
            <a:ext cx="3168650" cy="503237"/>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7178" name="Rectangle 10"/>
          <p:cNvSpPr>
            <a:spLocks noChangeArrowheads="1"/>
          </p:cNvSpPr>
          <p:nvPr/>
        </p:nvSpPr>
        <p:spPr bwMode="auto">
          <a:xfrm>
            <a:off x="2051050" y="5445125"/>
            <a:ext cx="6337300" cy="503238"/>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graphicFrame>
        <p:nvGraphicFramePr>
          <p:cNvPr id="8194" name="Object 5"/>
          <p:cNvGraphicFramePr>
            <a:graphicFrameLocks noGrp="1" noChangeAspect="1"/>
          </p:cNvGraphicFramePr>
          <p:nvPr>
            <p:ph/>
          </p:nvPr>
        </p:nvGraphicFramePr>
        <p:xfrm>
          <a:off x="0" y="1052513"/>
          <a:ext cx="9144000" cy="4337050"/>
        </p:xfrm>
        <a:graphic>
          <a:graphicData uri="http://schemas.openxmlformats.org/presentationml/2006/ole">
            <mc:AlternateContent xmlns:mc="http://schemas.openxmlformats.org/markup-compatibility/2006">
              <mc:Choice xmlns:v="urn:schemas-microsoft-com:vml" Requires="v">
                <p:oleObj spid="_x0000_s8376" name="ABC SnapGraphics" r:id="rId3" imgW="7163753" imgH="3397568" progId="">
                  <p:embed/>
                </p:oleObj>
              </mc:Choice>
              <mc:Fallback>
                <p:oleObj name="ABC SnapGraphics" r:id="rId3" imgW="7163753" imgH="3397568" progId="">
                  <p:embed/>
                  <p:pic>
                    <p:nvPicPr>
                      <p:cNvPr id="0" name="Picture 7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52513"/>
                        <a:ext cx="9144000" cy="433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6" name="Rectangle 6"/>
          <p:cNvSpPr>
            <a:spLocks noChangeArrowheads="1"/>
          </p:cNvSpPr>
          <p:nvPr/>
        </p:nvSpPr>
        <p:spPr bwMode="auto">
          <a:xfrm>
            <a:off x="179388" y="5084763"/>
            <a:ext cx="8569325" cy="863600"/>
          </a:xfrm>
          <a:prstGeom prst="rect">
            <a:avLst/>
          </a:prstGeom>
          <a:solidFill>
            <a:schemeClr val="accent1"/>
          </a:solidFill>
          <a:ln w="9525" algn="ctr">
            <a:solidFill>
              <a:srgbClr val="000000"/>
            </a:solidFill>
            <a:miter lim="800000"/>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2400" b="1">
                <a:solidFill>
                  <a:srgbClr val="000000"/>
                </a:solidFill>
                <a:latin typeface="Arial" panose="020B0604020202020204" pitchFamily="34" charset="0"/>
              </a:rPr>
              <a:t>MTU</a:t>
            </a:r>
            <a:r>
              <a:rPr lang="zh-CN" altLang="en-US" sz="2400" b="1">
                <a:solidFill>
                  <a:srgbClr val="000000"/>
                </a:solidFill>
                <a:latin typeface="Arial" panose="020B0604020202020204" pitchFamily="34" charset="0"/>
              </a:rPr>
              <a:t>：</a:t>
            </a:r>
            <a:r>
              <a:rPr lang="en-US" altLang="zh-CN" sz="2400" b="1">
                <a:solidFill>
                  <a:srgbClr val="000000"/>
                </a:solidFill>
                <a:latin typeface="Arial" panose="020B0604020202020204" pitchFamily="34" charset="0"/>
              </a:rPr>
              <a:t>Maximum Transmission Unit</a:t>
            </a:r>
            <a:r>
              <a:rPr lang="zh-CN" altLang="en-US" sz="2400" b="1">
                <a:solidFill>
                  <a:srgbClr val="000000"/>
                </a:solidFill>
                <a:latin typeface="Arial" panose="020B0604020202020204" pitchFamily="34" charset="0"/>
              </a:rPr>
              <a:t>，最大传输单元，即一帧所能携带的最大</a:t>
            </a:r>
            <a:r>
              <a:rPr lang="en-US" altLang="zh-CN" sz="2400" b="1">
                <a:solidFill>
                  <a:srgbClr val="000000"/>
                </a:solidFill>
                <a:latin typeface="Arial" panose="020B0604020202020204" pitchFamily="34" charset="0"/>
              </a:rPr>
              <a:t>IP</a:t>
            </a:r>
            <a:r>
              <a:rPr lang="zh-CN" altLang="en-US" sz="2400" b="1">
                <a:solidFill>
                  <a:srgbClr val="000000"/>
                </a:solidFill>
                <a:latin typeface="Arial" panose="020B0604020202020204" pitchFamily="34" charset="0"/>
              </a:rPr>
              <a:t>分组，包括</a:t>
            </a:r>
            <a:r>
              <a:rPr lang="en-US" altLang="zh-CN" sz="2400" b="1">
                <a:solidFill>
                  <a:srgbClr val="000000"/>
                </a:solidFill>
                <a:latin typeface="Arial" panose="020B0604020202020204" pitchFamily="34" charset="0"/>
              </a:rPr>
              <a:t>IP</a:t>
            </a:r>
            <a:r>
              <a:rPr lang="zh-CN" altLang="en-US" sz="2400" b="1">
                <a:solidFill>
                  <a:srgbClr val="000000"/>
                </a:solidFill>
                <a:latin typeface="Arial" panose="020B0604020202020204" pitchFamily="34" charset="0"/>
              </a:rPr>
              <a:t>头标</a:t>
            </a:r>
          </a:p>
        </p:txBody>
      </p:sp>
      <p:sp>
        <p:nvSpPr>
          <p:cNvPr id="8197" name="Text Box 5"/>
          <p:cNvSpPr txBox="1">
            <a:spLocks noChangeArrowheads="1"/>
          </p:cNvSpPr>
          <p:nvPr/>
        </p:nvSpPr>
        <p:spPr bwMode="auto">
          <a:xfrm>
            <a:off x="250825" y="188913"/>
            <a:ext cx="25923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2800" b="1">
                <a:solidFill>
                  <a:srgbClr val="000000"/>
                </a:solidFill>
                <a:latin typeface="Arial" panose="020B0604020202020204" pitchFamily="34" charset="0"/>
              </a:rPr>
              <a:t>分段原因</a:t>
            </a:r>
          </a:p>
        </p:txBody>
      </p:sp>
      <p:sp>
        <p:nvSpPr>
          <p:cNvPr id="8198" name="TextBox 6"/>
          <p:cNvSpPr txBox="1">
            <a:spLocks noChangeArrowheads="1"/>
          </p:cNvSpPr>
          <p:nvPr/>
        </p:nvSpPr>
        <p:spPr bwMode="auto">
          <a:xfrm>
            <a:off x="179388" y="6300788"/>
            <a:ext cx="86407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i="1">
                <a:solidFill>
                  <a:srgbClr val="000000"/>
                </a:solidFill>
              </a:rPr>
              <a:t>注：在</a:t>
            </a:r>
            <a:r>
              <a:rPr lang="en-US" altLang="zh-CN" b="1" i="1">
                <a:solidFill>
                  <a:srgbClr val="000000"/>
                </a:solidFill>
              </a:rPr>
              <a:t>IPv4</a:t>
            </a:r>
            <a:r>
              <a:rPr lang="zh-CN" altLang="en-US" b="1" i="1">
                <a:solidFill>
                  <a:srgbClr val="000000"/>
                </a:solidFill>
              </a:rPr>
              <a:t>中，发送主机和中间路由器执行分段，而目的主机执行分段重组</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9220" name="Text Box 3"/>
          <p:cNvSpPr txBox="1">
            <a:spLocks noChangeArrowheads="1"/>
          </p:cNvSpPr>
          <p:nvPr/>
        </p:nvSpPr>
        <p:spPr bwMode="auto">
          <a:xfrm>
            <a:off x="107950" y="188913"/>
            <a:ext cx="19431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2800" b="1">
                <a:solidFill>
                  <a:srgbClr val="000000"/>
                </a:solidFill>
                <a:latin typeface="Arial" panose="020B0604020202020204" pitchFamily="34" charset="0"/>
              </a:rPr>
              <a:t>分段实例</a:t>
            </a:r>
          </a:p>
        </p:txBody>
      </p:sp>
      <p:sp>
        <p:nvSpPr>
          <p:cNvPr id="9221" name="Rectangle 5"/>
          <p:cNvSpPr>
            <a:spLocks noChangeArrowheads="1"/>
          </p:cNvSpPr>
          <p:nvPr/>
        </p:nvSpPr>
        <p:spPr bwMode="auto">
          <a:xfrm>
            <a:off x="2482850" y="2517775"/>
            <a:ext cx="5327650" cy="576263"/>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solidFill>
                  <a:srgbClr val="000000"/>
                </a:solidFill>
              </a:rPr>
              <a:t>数据（</a:t>
            </a:r>
            <a:r>
              <a:rPr lang="en-US" altLang="zh-CN" b="1">
                <a:solidFill>
                  <a:srgbClr val="000000"/>
                </a:solidFill>
              </a:rPr>
              <a:t>1400</a:t>
            </a:r>
            <a:r>
              <a:rPr lang="zh-CN" altLang="en-US" b="1">
                <a:solidFill>
                  <a:srgbClr val="000000"/>
                </a:solidFill>
              </a:rPr>
              <a:t>字节）</a:t>
            </a:r>
          </a:p>
        </p:txBody>
      </p:sp>
      <p:sp>
        <p:nvSpPr>
          <p:cNvPr id="9222" name="Rectangle 6"/>
          <p:cNvSpPr>
            <a:spLocks noChangeArrowheads="1"/>
          </p:cNvSpPr>
          <p:nvPr/>
        </p:nvSpPr>
        <p:spPr bwMode="auto">
          <a:xfrm>
            <a:off x="1762125" y="2517775"/>
            <a:ext cx="720725" cy="576263"/>
          </a:xfrm>
          <a:prstGeom prst="rect">
            <a:avLst/>
          </a:prstGeom>
          <a:solidFill>
            <a:srgbClr val="7EF3FC"/>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b="1">
                <a:solidFill>
                  <a:srgbClr val="000000"/>
                </a:solidFill>
              </a:rPr>
              <a:t>IP</a:t>
            </a:r>
            <a:r>
              <a:rPr lang="zh-CN" altLang="en-US" b="1">
                <a:solidFill>
                  <a:srgbClr val="000000"/>
                </a:solidFill>
              </a:rPr>
              <a:t>头标</a:t>
            </a:r>
          </a:p>
        </p:txBody>
      </p:sp>
      <p:sp>
        <p:nvSpPr>
          <p:cNvPr id="9223" name="Text Box 7"/>
          <p:cNvSpPr txBox="1">
            <a:spLocks noChangeArrowheads="1"/>
          </p:cNvSpPr>
          <p:nvPr/>
        </p:nvSpPr>
        <p:spPr bwMode="auto">
          <a:xfrm>
            <a:off x="322263" y="3525838"/>
            <a:ext cx="1944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solidFill>
                  <a:srgbClr val="000000"/>
                </a:solidFill>
              </a:rPr>
              <a:t>MTU=620</a:t>
            </a:r>
            <a:r>
              <a:rPr lang="zh-CN" altLang="en-US" b="1">
                <a:solidFill>
                  <a:srgbClr val="000000"/>
                </a:solidFill>
              </a:rPr>
              <a:t>字节</a:t>
            </a:r>
          </a:p>
        </p:txBody>
      </p:sp>
      <p:sp>
        <p:nvSpPr>
          <p:cNvPr id="9224" name="Rectangle 8"/>
          <p:cNvSpPr>
            <a:spLocks noChangeArrowheads="1"/>
          </p:cNvSpPr>
          <p:nvPr/>
        </p:nvSpPr>
        <p:spPr bwMode="auto">
          <a:xfrm>
            <a:off x="1762125" y="3886200"/>
            <a:ext cx="720725" cy="576263"/>
          </a:xfrm>
          <a:prstGeom prst="rect">
            <a:avLst/>
          </a:prstGeom>
          <a:solidFill>
            <a:srgbClr val="7EF3FC"/>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b="1">
                <a:solidFill>
                  <a:srgbClr val="000000"/>
                </a:solidFill>
              </a:rPr>
              <a:t>IP</a:t>
            </a:r>
            <a:r>
              <a:rPr lang="zh-CN" altLang="en-US" b="1">
                <a:solidFill>
                  <a:srgbClr val="000000"/>
                </a:solidFill>
              </a:rPr>
              <a:t>头标</a:t>
            </a:r>
          </a:p>
        </p:txBody>
      </p:sp>
      <p:sp>
        <p:nvSpPr>
          <p:cNvPr id="9225" name="Rectangle 9"/>
          <p:cNvSpPr>
            <a:spLocks noChangeArrowheads="1"/>
          </p:cNvSpPr>
          <p:nvPr/>
        </p:nvSpPr>
        <p:spPr bwMode="auto">
          <a:xfrm>
            <a:off x="3922713" y="4749800"/>
            <a:ext cx="720725" cy="576263"/>
          </a:xfrm>
          <a:prstGeom prst="rect">
            <a:avLst/>
          </a:prstGeom>
          <a:solidFill>
            <a:srgbClr val="7EF3FC"/>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b="1">
                <a:solidFill>
                  <a:srgbClr val="000000"/>
                </a:solidFill>
              </a:rPr>
              <a:t>IP</a:t>
            </a:r>
            <a:r>
              <a:rPr lang="zh-CN" altLang="en-US" b="1">
                <a:solidFill>
                  <a:srgbClr val="000000"/>
                </a:solidFill>
              </a:rPr>
              <a:t>头标</a:t>
            </a:r>
          </a:p>
        </p:txBody>
      </p:sp>
      <p:sp>
        <p:nvSpPr>
          <p:cNvPr id="9226" name="Rectangle 10"/>
          <p:cNvSpPr>
            <a:spLocks noChangeArrowheads="1"/>
          </p:cNvSpPr>
          <p:nvPr/>
        </p:nvSpPr>
        <p:spPr bwMode="auto">
          <a:xfrm>
            <a:off x="6083300" y="5686425"/>
            <a:ext cx="720725" cy="576263"/>
          </a:xfrm>
          <a:prstGeom prst="rect">
            <a:avLst/>
          </a:prstGeom>
          <a:solidFill>
            <a:srgbClr val="7EF3FC"/>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b="1">
                <a:solidFill>
                  <a:srgbClr val="000000"/>
                </a:solidFill>
              </a:rPr>
              <a:t>IP</a:t>
            </a:r>
            <a:r>
              <a:rPr lang="zh-CN" altLang="en-US" b="1">
                <a:solidFill>
                  <a:srgbClr val="000000"/>
                </a:solidFill>
              </a:rPr>
              <a:t>头标</a:t>
            </a:r>
          </a:p>
        </p:txBody>
      </p:sp>
      <p:sp>
        <p:nvSpPr>
          <p:cNvPr id="9227" name="Rectangle 11"/>
          <p:cNvSpPr>
            <a:spLocks noChangeArrowheads="1"/>
          </p:cNvSpPr>
          <p:nvPr/>
        </p:nvSpPr>
        <p:spPr bwMode="auto">
          <a:xfrm>
            <a:off x="2482850" y="3886200"/>
            <a:ext cx="2160588" cy="576263"/>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solidFill>
                  <a:srgbClr val="000000"/>
                </a:solidFill>
              </a:rPr>
              <a:t>数据（</a:t>
            </a:r>
            <a:r>
              <a:rPr lang="en-US" altLang="zh-CN" b="1">
                <a:solidFill>
                  <a:srgbClr val="000000"/>
                </a:solidFill>
              </a:rPr>
              <a:t>600</a:t>
            </a:r>
            <a:r>
              <a:rPr lang="zh-CN" altLang="en-US" b="1">
                <a:solidFill>
                  <a:srgbClr val="000000"/>
                </a:solidFill>
              </a:rPr>
              <a:t>字节）</a:t>
            </a:r>
          </a:p>
        </p:txBody>
      </p:sp>
      <p:sp>
        <p:nvSpPr>
          <p:cNvPr id="9228" name="Rectangle 12"/>
          <p:cNvSpPr>
            <a:spLocks noChangeArrowheads="1"/>
          </p:cNvSpPr>
          <p:nvPr/>
        </p:nvSpPr>
        <p:spPr bwMode="auto">
          <a:xfrm>
            <a:off x="4643438" y="4749800"/>
            <a:ext cx="2160587" cy="576263"/>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solidFill>
                  <a:srgbClr val="000000"/>
                </a:solidFill>
              </a:rPr>
              <a:t>数据（</a:t>
            </a:r>
            <a:r>
              <a:rPr lang="en-US" altLang="zh-CN" b="1">
                <a:solidFill>
                  <a:srgbClr val="000000"/>
                </a:solidFill>
              </a:rPr>
              <a:t>600</a:t>
            </a:r>
            <a:r>
              <a:rPr lang="zh-CN" altLang="en-US" b="1">
                <a:solidFill>
                  <a:srgbClr val="000000"/>
                </a:solidFill>
              </a:rPr>
              <a:t>字节）</a:t>
            </a:r>
          </a:p>
        </p:txBody>
      </p:sp>
      <p:sp>
        <p:nvSpPr>
          <p:cNvPr id="9229" name="Rectangle 13"/>
          <p:cNvSpPr>
            <a:spLocks noChangeArrowheads="1"/>
          </p:cNvSpPr>
          <p:nvPr/>
        </p:nvSpPr>
        <p:spPr bwMode="auto">
          <a:xfrm>
            <a:off x="6802438" y="5686425"/>
            <a:ext cx="1009650" cy="576263"/>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solidFill>
                  <a:srgbClr val="000000"/>
                </a:solidFill>
              </a:rPr>
              <a:t>数据</a:t>
            </a:r>
          </a:p>
          <a:p>
            <a:pPr algn="ctr" eaLnBrk="1" hangingPunct="1"/>
            <a:r>
              <a:rPr lang="en-US" altLang="zh-CN" b="1">
                <a:solidFill>
                  <a:srgbClr val="000000"/>
                </a:solidFill>
              </a:rPr>
              <a:t>200</a:t>
            </a:r>
            <a:r>
              <a:rPr lang="zh-CN" altLang="en-US" b="1">
                <a:solidFill>
                  <a:srgbClr val="000000"/>
                </a:solidFill>
              </a:rPr>
              <a:t>字节</a:t>
            </a:r>
          </a:p>
        </p:txBody>
      </p:sp>
      <p:sp>
        <p:nvSpPr>
          <p:cNvPr id="9230" name="Line 14"/>
          <p:cNvSpPr>
            <a:spLocks noChangeShapeType="1"/>
          </p:cNvSpPr>
          <p:nvPr/>
        </p:nvSpPr>
        <p:spPr bwMode="auto">
          <a:xfrm>
            <a:off x="2482850" y="3094038"/>
            <a:ext cx="0" cy="792162"/>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31" name="Line 15"/>
          <p:cNvSpPr>
            <a:spLocks noChangeShapeType="1"/>
          </p:cNvSpPr>
          <p:nvPr/>
        </p:nvSpPr>
        <p:spPr bwMode="auto">
          <a:xfrm flipV="1">
            <a:off x="4643438" y="3094038"/>
            <a:ext cx="0" cy="1655762"/>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32" name="Line 16"/>
          <p:cNvSpPr>
            <a:spLocks noChangeShapeType="1"/>
          </p:cNvSpPr>
          <p:nvPr/>
        </p:nvSpPr>
        <p:spPr bwMode="auto">
          <a:xfrm flipV="1">
            <a:off x="6802438" y="3094038"/>
            <a:ext cx="0" cy="2663825"/>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33" name="Line 17"/>
          <p:cNvSpPr>
            <a:spLocks noChangeShapeType="1"/>
          </p:cNvSpPr>
          <p:nvPr/>
        </p:nvSpPr>
        <p:spPr bwMode="auto">
          <a:xfrm flipV="1">
            <a:off x="7810500" y="3094038"/>
            <a:ext cx="0" cy="2592387"/>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34" name="Text Box 18"/>
          <p:cNvSpPr txBox="1">
            <a:spLocks noChangeArrowheads="1"/>
          </p:cNvSpPr>
          <p:nvPr/>
        </p:nvSpPr>
        <p:spPr bwMode="auto">
          <a:xfrm>
            <a:off x="1546225" y="4605338"/>
            <a:ext cx="11541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600" b="1">
                <a:solidFill>
                  <a:srgbClr val="000000"/>
                </a:solidFill>
              </a:rPr>
              <a:t>段偏移</a:t>
            </a:r>
            <a:r>
              <a:rPr lang="en-US" altLang="zh-CN" sz="1600" b="1">
                <a:solidFill>
                  <a:srgbClr val="000000"/>
                </a:solidFill>
              </a:rPr>
              <a:t>=0</a:t>
            </a:r>
          </a:p>
        </p:txBody>
      </p:sp>
      <p:sp>
        <p:nvSpPr>
          <p:cNvPr id="9235" name="Text Box 19"/>
          <p:cNvSpPr txBox="1">
            <a:spLocks noChangeArrowheads="1"/>
          </p:cNvSpPr>
          <p:nvPr/>
        </p:nvSpPr>
        <p:spPr bwMode="auto">
          <a:xfrm>
            <a:off x="3851275" y="5470525"/>
            <a:ext cx="1295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600" b="1">
                <a:solidFill>
                  <a:srgbClr val="000000"/>
                </a:solidFill>
              </a:rPr>
              <a:t>段偏移</a:t>
            </a:r>
            <a:r>
              <a:rPr lang="en-US" altLang="zh-CN" sz="1600" b="1">
                <a:solidFill>
                  <a:srgbClr val="000000"/>
                </a:solidFill>
              </a:rPr>
              <a:t>=75</a:t>
            </a:r>
          </a:p>
        </p:txBody>
      </p:sp>
      <p:sp>
        <p:nvSpPr>
          <p:cNvPr id="9236" name="Text Box 20"/>
          <p:cNvSpPr txBox="1">
            <a:spLocks noChangeArrowheads="1"/>
          </p:cNvSpPr>
          <p:nvPr/>
        </p:nvSpPr>
        <p:spPr bwMode="auto">
          <a:xfrm>
            <a:off x="5867400" y="6405563"/>
            <a:ext cx="1441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600" b="1">
                <a:solidFill>
                  <a:srgbClr val="000000"/>
                </a:solidFill>
              </a:rPr>
              <a:t>段偏移</a:t>
            </a:r>
            <a:r>
              <a:rPr lang="en-US" altLang="zh-CN" sz="1600" b="1">
                <a:solidFill>
                  <a:srgbClr val="000000"/>
                </a:solidFill>
              </a:rPr>
              <a:t>=150</a:t>
            </a:r>
          </a:p>
        </p:txBody>
      </p:sp>
      <p:sp>
        <p:nvSpPr>
          <p:cNvPr id="9237" name="Rectangle 22"/>
          <p:cNvSpPr>
            <a:spLocks noChangeArrowheads="1"/>
          </p:cNvSpPr>
          <p:nvPr/>
        </p:nvSpPr>
        <p:spPr bwMode="auto">
          <a:xfrm>
            <a:off x="107950" y="1773238"/>
            <a:ext cx="46085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400" b="1">
                <a:solidFill>
                  <a:srgbClr val="000000"/>
                </a:solidFill>
                <a:latin typeface="Arial" panose="020B0604020202020204" pitchFamily="34" charset="0"/>
              </a:rPr>
              <a:t>此例中</a:t>
            </a:r>
            <a:r>
              <a:rPr lang="en-US" altLang="zh-CN" sz="2400" b="1">
                <a:solidFill>
                  <a:srgbClr val="000000"/>
                </a:solidFill>
                <a:latin typeface="Arial" panose="020B0604020202020204" pitchFamily="34" charset="0"/>
              </a:rPr>
              <a:t>IP</a:t>
            </a:r>
            <a:r>
              <a:rPr lang="zh-CN" altLang="en-US" sz="2400" b="1">
                <a:solidFill>
                  <a:srgbClr val="000000"/>
                </a:solidFill>
                <a:latin typeface="Arial" panose="020B0604020202020204" pitchFamily="34" charset="0"/>
              </a:rPr>
              <a:t>头标取固定长度</a:t>
            </a:r>
            <a:r>
              <a:rPr lang="en-US" altLang="zh-CN" sz="2400" b="1">
                <a:solidFill>
                  <a:srgbClr val="000000"/>
                </a:solidFill>
                <a:latin typeface="Arial" panose="020B0604020202020204" pitchFamily="34" charset="0"/>
              </a:rPr>
              <a:t>20</a:t>
            </a:r>
            <a:r>
              <a:rPr lang="zh-CN" altLang="en-US" sz="2400" b="1">
                <a:solidFill>
                  <a:srgbClr val="000000"/>
                </a:solidFill>
                <a:latin typeface="Arial" panose="020B0604020202020204" pitchFamily="34" charset="0"/>
              </a:rPr>
              <a:t>字节</a:t>
            </a:r>
          </a:p>
        </p:txBody>
      </p:sp>
      <p:graphicFrame>
        <p:nvGraphicFramePr>
          <p:cNvPr id="9218" name="Object 23"/>
          <p:cNvGraphicFramePr>
            <a:graphicFrameLocks noGrp="1" noChangeAspect="1"/>
          </p:cNvGraphicFramePr>
          <p:nvPr>
            <p:ph/>
          </p:nvPr>
        </p:nvGraphicFramePr>
        <p:xfrm>
          <a:off x="2268538" y="0"/>
          <a:ext cx="6875462" cy="1738313"/>
        </p:xfrm>
        <a:graphic>
          <a:graphicData uri="http://schemas.openxmlformats.org/presentationml/2006/ole">
            <mc:AlternateContent xmlns:mc="http://schemas.openxmlformats.org/markup-compatibility/2006">
              <mc:Choice xmlns:v="urn:schemas-microsoft-com:vml" Requires="v">
                <p:oleObj spid="_x0000_s9416" name="Photo Editor Photo" r:id="rId3" imgW="4732430" imgH="1196190" progId="">
                  <p:embed/>
                </p:oleObj>
              </mc:Choice>
              <mc:Fallback>
                <p:oleObj name="Photo Editor Photo" r:id="rId3" imgW="4732430" imgH="1196190" progId="">
                  <p:embed/>
                  <p:pic>
                    <p:nvPicPr>
                      <p:cNvPr id="0" name="Picture 9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0"/>
                        <a:ext cx="6875462" cy="173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38" name="Rectangle 22"/>
          <p:cNvSpPr>
            <a:spLocks noChangeArrowheads="1"/>
          </p:cNvSpPr>
          <p:nvPr/>
        </p:nvSpPr>
        <p:spPr bwMode="auto">
          <a:xfrm>
            <a:off x="2916238" y="765175"/>
            <a:ext cx="5543550" cy="360363"/>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zh-CN" smtClean="0"/>
              <a:t>Internet</a:t>
            </a:r>
            <a:r>
              <a:rPr lang="zh-CN" altLang="en-US" smtClean="0"/>
              <a:t>设备与协议</a:t>
            </a:r>
          </a:p>
        </p:txBody>
      </p:sp>
      <p:sp>
        <p:nvSpPr>
          <p:cNvPr id="32771" name="Rectangle 3"/>
          <p:cNvSpPr>
            <a:spLocks noGrp="1" noChangeArrowheads="1"/>
          </p:cNvSpPr>
          <p:nvPr>
            <p:ph type="body" idx="1"/>
          </p:nvPr>
        </p:nvSpPr>
        <p:spPr>
          <a:xfrm>
            <a:off x="900113" y="2017713"/>
            <a:ext cx="7772400" cy="2779712"/>
          </a:xfrm>
        </p:spPr>
        <p:txBody>
          <a:bodyPr/>
          <a:lstStyle/>
          <a:p>
            <a:r>
              <a:rPr lang="zh-CN" altLang="en-US" sz="2800" b="1" smtClean="0"/>
              <a:t>网络侧设备：例如路由器等，提供数据转发服务，通过多个设备之间的协作，将数据投递到最终的目的地，是</a:t>
            </a:r>
            <a:r>
              <a:rPr lang="zh-CN" altLang="en-US" sz="2800" b="1" smtClean="0">
                <a:solidFill>
                  <a:srgbClr val="FF0000"/>
                </a:solidFill>
              </a:rPr>
              <a:t>数据传输服务的提供者</a:t>
            </a:r>
          </a:p>
          <a:p>
            <a:r>
              <a:rPr lang="zh-CN" altLang="en-US" sz="2800" b="1" smtClean="0"/>
              <a:t>用户侧设备：例如用户终端，服务器等，产生数据，利用网络进行传输，或者从网络从接收数据，是</a:t>
            </a:r>
            <a:r>
              <a:rPr lang="zh-CN" altLang="en-US" sz="2800" b="1" smtClean="0">
                <a:solidFill>
                  <a:srgbClr val="FF0000"/>
                </a:solidFill>
              </a:rPr>
              <a:t>数据传输服务的使用者</a:t>
            </a:r>
          </a:p>
        </p:txBody>
      </p:sp>
      <p:sp>
        <p:nvSpPr>
          <p:cNvPr id="6" name="Rectangle 4"/>
          <p:cNvSpPr>
            <a:spLocks noChangeArrowheads="1"/>
          </p:cNvSpPr>
          <p:nvPr/>
        </p:nvSpPr>
        <p:spPr bwMode="auto">
          <a:xfrm>
            <a:off x="900113" y="5083175"/>
            <a:ext cx="7632700" cy="1441450"/>
          </a:xfrm>
          <a:prstGeom prst="rect">
            <a:avLst/>
          </a:prstGeom>
          <a:solidFill>
            <a:srgbClr val="FFFFFF"/>
          </a:solidFill>
          <a:ln w="9525">
            <a:solidFill>
              <a:srgbClr val="000000"/>
            </a:solidFill>
            <a:miter lim="800000"/>
            <a:headEnd/>
            <a:tailEnd/>
          </a:ln>
        </p:spPr>
        <p:txBody>
          <a:bodyPr anchor="ctr"/>
          <a:lstStyle/>
          <a:p>
            <a:pPr fontAlgn="auto">
              <a:spcBef>
                <a:spcPts val="0"/>
              </a:spcBef>
              <a:spcAft>
                <a:spcPts val="0"/>
              </a:spcAft>
              <a:defRPr/>
            </a:pPr>
            <a:r>
              <a:rPr lang="zh-CN" altLang="en-US" sz="2600" b="1" kern="0" dirty="0">
                <a:solidFill>
                  <a:sysClr val="windowText" lastClr="000000"/>
                </a:solidFill>
                <a:ea typeface="宋体" charset="-122"/>
              </a:rPr>
              <a:t>我们将所有</a:t>
            </a:r>
            <a:r>
              <a:rPr lang="en-US" altLang="zh-CN" sz="2600" b="1" kern="0" dirty="0">
                <a:solidFill>
                  <a:sysClr val="windowText" lastClr="000000"/>
                </a:solidFill>
                <a:ea typeface="宋体" charset="-122"/>
              </a:rPr>
              <a:t>Internet</a:t>
            </a:r>
            <a:r>
              <a:rPr lang="zh-CN" altLang="en-US" sz="2600" b="1" kern="0" dirty="0">
                <a:solidFill>
                  <a:sysClr val="windowText" lastClr="000000"/>
                </a:solidFill>
                <a:ea typeface="宋体" charset="-122"/>
              </a:rPr>
              <a:t>设备都统称为</a:t>
            </a:r>
            <a:r>
              <a:rPr lang="zh-CN" altLang="en-US" sz="2600" b="1" kern="0" dirty="0">
                <a:solidFill>
                  <a:srgbClr val="0000FF"/>
                </a:solidFill>
                <a:ea typeface="宋体" charset="-122"/>
              </a:rPr>
              <a:t>节点</a:t>
            </a:r>
            <a:r>
              <a:rPr lang="zh-CN" altLang="en-US" sz="2600" b="1" kern="0" dirty="0">
                <a:solidFill>
                  <a:sysClr val="windowText" lastClr="000000"/>
                </a:solidFill>
                <a:ea typeface="宋体" charset="-122"/>
              </a:rPr>
              <a:t>，除了</a:t>
            </a:r>
            <a:r>
              <a:rPr lang="en-US" altLang="zh-CN" sz="2600" b="1" kern="0" dirty="0">
                <a:solidFill>
                  <a:sysClr val="windowText" lastClr="000000"/>
                </a:solidFill>
                <a:ea typeface="宋体" charset="-122"/>
              </a:rPr>
              <a:t>IP</a:t>
            </a:r>
            <a:r>
              <a:rPr lang="zh-CN" altLang="en-US" sz="2600" b="1" kern="0" dirty="0">
                <a:solidFill>
                  <a:sysClr val="windowText" lastClr="000000"/>
                </a:solidFill>
                <a:ea typeface="宋体" charset="-122"/>
              </a:rPr>
              <a:t>，</a:t>
            </a:r>
            <a:r>
              <a:rPr lang="en-US" altLang="zh-CN" sz="2600" b="1" kern="0" dirty="0">
                <a:solidFill>
                  <a:sysClr val="windowText" lastClr="000000"/>
                </a:solidFill>
                <a:ea typeface="宋体" charset="-122"/>
              </a:rPr>
              <a:t>Internet</a:t>
            </a:r>
            <a:r>
              <a:rPr lang="zh-CN" altLang="en-US" sz="2600" b="1" kern="0" dirty="0">
                <a:solidFill>
                  <a:sysClr val="windowText" lastClr="000000"/>
                </a:solidFill>
                <a:ea typeface="宋体" charset="-122"/>
              </a:rPr>
              <a:t>节点还可能运行一系列的协议，这些协议组成了</a:t>
            </a:r>
            <a:r>
              <a:rPr lang="zh-CN" altLang="en-US" sz="2600" b="1" kern="0" dirty="0">
                <a:solidFill>
                  <a:srgbClr val="0000FF"/>
                </a:solidFill>
                <a:ea typeface="宋体" charset="-122"/>
              </a:rPr>
              <a:t>协议栈</a:t>
            </a:r>
            <a:r>
              <a:rPr lang="zh-CN" altLang="en-US" sz="2600" b="1" kern="0" dirty="0">
                <a:solidFill>
                  <a:sysClr val="windowText" lastClr="000000"/>
                </a:solidFill>
                <a:ea typeface="宋体" charset="-122"/>
              </a:rPr>
              <a:t>，也称为</a:t>
            </a:r>
            <a:r>
              <a:rPr lang="en-US" altLang="zh-CN" sz="2600" b="1" kern="0" dirty="0">
                <a:solidFill>
                  <a:srgbClr val="0000FF"/>
                </a:solidFill>
                <a:ea typeface="宋体" charset="-122"/>
              </a:rPr>
              <a:t>Internet</a:t>
            </a:r>
            <a:r>
              <a:rPr lang="zh-CN" altLang="en-US" sz="2600" b="1" kern="0" dirty="0">
                <a:solidFill>
                  <a:srgbClr val="0000FF"/>
                </a:solidFill>
                <a:ea typeface="宋体" charset="-122"/>
              </a:rPr>
              <a:t>协议族</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en-US" altLang="zh-CN" smtClean="0"/>
              <a:t>TTL</a:t>
            </a:r>
            <a:r>
              <a:rPr lang="zh-CN" altLang="en-US" smtClean="0"/>
              <a:t>和协议</a:t>
            </a:r>
          </a:p>
        </p:txBody>
      </p:sp>
      <p:sp>
        <p:nvSpPr>
          <p:cNvPr id="10244" name="Rectangle 3"/>
          <p:cNvSpPr>
            <a:spLocks noGrp="1" noChangeArrowheads="1"/>
          </p:cNvSpPr>
          <p:nvPr>
            <p:ph type="body" idx="1"/>
          </p:nvPr>
        </p:nvSpPr>
        <p:spPr>
          <a:xfrm>
            <a:off x="179388" y="2522538"/>
            <a:ext cx="8280400" cy="4219575"/>
          </a:xfrm>
        </p:spPr>
        <p:txBody>
          <a:bodyPr/>
          <a:lstStyle/>
          <a:p>
            <a:pPr>
              <a:lnSpc>
                <a:spcPct val="80000"/>
              </a:lnSpc>
            </a:pPr>
            <a:r>
              <a:rPr lang="zh-CN" altLang="en-US" sz="2000" smtClean="0"/>
              <a:t>生存时间</a:t>
            </a:r>
            <a:r>
              <a:rPr lang="en-US" altLang="zh-CN" sz="2000" smtClean="0"/>
              <a:t>(TTL: Time to Live)</a:t>
            </a:r>
            <a:r>
              <a:rPr lang="zh-CN" altLang="en-US" sz="2000" smtClean="0"/>
              <a:t>：</a:t>
            </a:r>
            <a:r>
              <a:rPr lang="en-US" altLang="zh-CN" sz="2000" smtClean="0"/>
              <a:t>8bits</a:t>
            </a:r>
            <a:r>
              <a:rPr lang="zh-CN" altLang="en-US" sz="2000" smtClean="0"/>
              <a:t>，单位秒，表示分组的生存时间。实际操作时，分组每经过一个路由器，</a:t>
            </a:r>
            <a:r>
              <a:rPr lang="en-US" altLang="zh-CN" sz="2000" smtClean="0"/>
              <a:t>TTL</a:t>
            </a:r>
            <a:r>
              <a:rPr lang="zh-CN" altLang="en-US" sz="2000" smtClean="0"/>
              <a:t>值减一，当</a:t>
            </a:r>
            <a:r>
              <a:rPr lang="en-US" altLang="zh-CN" sz="2000" smtClean="0"/>
              <a:t>TTL</a:t>
            </a:r>
            <a:r>
              <a:rPr lang="zh-CN" altLang="en-US" sz="2000" smtClean="0"/>
              <a:t>值为</a:t>
            </a:r>
            <a:r>
              <a:rPr lang="en-US" altLang="zh-CN" sz="2000" smtClean="0"/>
              <a:t>0</a:t>
            </a:r>
            <a:r>
              <a:rPr lang="zh-CN" altLang="en-US" sz="2000" smtClean="0"/>
              <a:t>时，该分组被丢弃</a:t>
            </a:r>
          </a:p>
          <a:p>
            <a:pPr>
              <a:lnSpc>
                <a:spcPct val="80000"/>
              </a:lnSpc>
            </a:pPr>
            <a:r>
              <a:rPr lang="zh-CN" altLang="en-US" sz="2000" smtClean="0"/>
              <a:t>协议（</a:t>
            </a:r>
            <a:r>
              <a:rPr lang="en-US" altLang="zh-CN" sz="2000" smtClean="0"/>
              <a:t>Protocol</a:t>
            </a:r>
            <a:r>
              <a:rPr lang="zh-CN" altLang="en-US" sz="2000" smtClean="0"/>
              <a:t>）：表示封装在</a:t>
            </a:r>
            <a:r>
              <a:rPr lang="en-US" altLang="zh-CN" sz="2000" smtClean="0"/>
              <a:t>IP</a:t>
            </a:r>
            <a:r>
              <a:rPr lang="zh-CN" altLang="en-US" sz="2000" smtClean="0"/>
              <a:t>分组中的载荷的协议类型。</a:t>
            </a:r>
          </a:p>
          <a:p>
            <a:pPr lvl="1">
              <a:lnSpc>
                <a:spcPct val="80000"/>
              </a:lnSpc>
            </a:pPr>
            <a:r>
              <a:rPr kumimoji="1" lang="en-US" altLang="zh-CN" sz="1800" smtClean="0"/>
              <a:t>0 Reserved </a:t>
            </a:r>
          </a:p>
          <a:p>
            <a:pPr lvl="1">
              <a:lnSpc>
                <a:spcPct val="80000"/>
              </a:lnSpc>
            </a:pPr>
            <a:r>
              <a:rPr kumimoji="1" lang="en-US" altLang="zh-CN" sz="1800" smtClean="0">
                <a:solidFill>
                  <a:schemeClr val="hlink"/>
                </a:solidFill>
              </a:rPr>
              <a:t>1 Internet Control Message Protocol (ICMP) </a:t>
            </a:r>
          </a:p>
          <a:p>
            <a:pPr lvl="1">
              <a:lnSpc>
                <a:spcPct val="80000"/>
              </a:lnSpc>
            </a:pPr>
            <a:r>
              <a:rPr kumimoji="1" lang="en-US" altLang="zh-CN" sz="1800" smtClean="0"/>
              <a:t>2 Internet Group Management Protocol (IGMP) </a:t>
            </a:r>
          </a:p>
          <a:p>
            <a:pPr lvl="1">
              <a:lnSpc>
                <a:spcPct val="80000"/>
              </a:lnSpc>
            </a:pPr>
            <a:r>
              <a:rPr kumimoji="1" lang="en-US" altLang="zh-CN" sz="1800" smtClean="0"/>
              <a:t>3 Gateway-to-Gateway Protocol (GGP) </a:t>
            </a:r>
          </a:p>
          <a:p>
            <a:pPr lvl="1">
              <a:lnSpc>
                <a:spcPct val="80000"/>
              </a:lnSpc>
            </a:pPr>
            <a:r>
              <a:rPr kumimoji="1" lang="en-US" altLang="zh-CN" sz="1800" smtClean="0"/>
              <a:t>4 IP (IP encapsulation) </a:t>
            </a:r>
          </a:p>
          <a:p>
            <a:pPr lvl="1">
              <a:lnSpc>
                <a:spcPct val="80000"/>
              </a:lnSpc>
            </a:pPr>
            <a:r>
              <a:rPr kumimoji="1" lang="en-US" altLang="zh-CN" sz="1800" smtClean="0"/>
              <a:t>5 Stream </a:t>
            </a:r>
          </a:p>
          <a:p>
            <a:pPr lvl="1">
              <a:lnSpc>
                <a:spcPct val="80000"/>
              </a:lnSpc>
            </a:pPr>
            <a:r>
              <a:rPr kumimoji="1" lang="en-US" altLang="zh-CN" sz="1800" smtClean="0">
                <a:solidFill>
                  <a:schemeClr val="hlink"/>
                </a:solidFill>
              </a:rPr>
              <a:t>6 Transmission Control (TCP)</a:t>
            </a:r>
            <a:r>
              <a:rPr kumimoji="1" lang="en-US" altLang="zh-CN" sz="1800" smtClean="0"/>
              <a:t> </a:t>
            </a:r>
          </a:p>
          <a:p>
            <a:pPr lvl="1">
              <a:lnSpc>
                <a:spcPct val="80000"/>
              </a:lnSpc>
            </a:pPr>
            <a:r>
              <a:rPr kumimoji="1" lang="en-US" altLang="zh-CN" sz="1800" smtClean="0"/>
              <a:t>8 Exterior Gateway Protocol (EGP) </a:t>
            </a:r>
          </a:p>
          <a:p>
            <a:pPr lvl="1">
              <a:lnSpc>
                <a:spcPct val="80000"/>
              </a:lnSpc>
            </a:pPr>
            <a:r>
              <a:rPr kumimoji="1" lang="en-US" altLang="zh-CN" sz="1800" smtClean="0"/>
              <a:t>9 Private Interior Routing Protocol </a:t>
            </a:r>
          </a:p>
          <a:p>
            <a:pPr lvl="1">
              <a:lnSpc>
                <a:spcPct val="80000"/>
              </a:lnSpc>
            </a:pPr>
            <a:r>
              <a:rPr kumimoji="1" lang="en-US" altLang="zh-CN" sz="1800" smtClean="0">
                <a:solidFill>
                  <a:schemeClr val="hlink"/>
                </a:solidFill>
              </a:rPr>
              <a:t>17 User Datagram (UDP)</a:t>
            </a:r>
            <a:r>
              <a:rPr kumimoji="1" lang="en-US" altLang="zh-CN" sz="1800" smtClean="0"/>
              <a:t> </a:t>
            </a:r>
          </a:p>
          <a:p>
            <a:pPr lvl="1">
              <a:lnSpc>
                <a:spcPct val="80000"/>
              </a:lnSpc>
            </a:pPr>
            <a:r>
              <a:rPr kumimoji="1" lang="en-US" altLang="zh-CN" sz="1800" smtClean="0"/>
              <a:t>89 Open Shortest Path First(OSPF)</a:t>
            </a:r>
            <a:endParaRPr lang="zh-CN" altLang="en-US" sz="1800" smtClean="0"/>
          </a:p>
        </p:txBody>
      </p:sp>
      <p:graphicFrame>
        <p:nvGraphicFramePr>
          <p:cNvPr id="10242" name="Object 8"/>
          <p:cNvGraphicFramePr>
            <a:graphicFrameLocks noChangeAspect="1"/>
          </p:cNvGraphicFramePr>
          <p:nvPr/>
        </p:nvGraphicFramePr>
        <p:xfrm>
          <a:off x="3851275" y="188913"/>
          <a:ext cx="5292725" cy="2160587"/>
        </p:xfrm>
        <a:graphic>
          <a:graphicData uri="http://schemas.openxmlformats.org/presentationml/2006/ole">
            <mc:AlternateContent xmlns:mc="http://schemas.openxmlformats.org/markup-compatibility/2006">
              <mc:Choice xmlns:v="urn:schemas-microsoft-com:vml" Requires="v">
                <p:oleObj spid="_x0000_s10423" name="Photo Editor Photo" r:id="rId3" imgW="4732430" imgH="1196190" progId="">
                  <p:embed/>
                </p:oleObj>
              </mc:Choice>
              <mc:Fallback>
                <p:oleObj name="Photo Editor Photo" r:id="rId3" imgW="4732430" imgH="1196190" progId="">
                  <p:embed/>
                  <p:pic>
                    <p:nvPicPr>
                      <p:cNvPr id="0" name="Picture 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188913"/>
                        <a:ext cx="5292725" cy="216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5" name="Rectangle 5"/>
          <p:cNvSpPr>
            <a:spLocks noChangeArrowheads="1"/>
          </p:cNvSpPr>
          <p:nvPr/>
        </p:nvSpPr>
        <p:spPr bwMode="auto">
          <a:xfrm>
            <a:off x="4356100" y="1557338"/>
            <a:ext cx="2160588" cy="503237"/>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A0CF5E2E-EBFA-4465-A892-299BBCE5A0EB}" type="slidenum">
              <a:rPr lang="en-US" altLang="zh-CN"/>
              <a:pPr eaLnBrk="1" hangingPunct="1"/>
              <a:t>41</a:t>
            </a:fld>
            <a:endParaRPr lang="en-US" altLang="zh-CN"/>
          </a:p>
        </p:txBody>
      </p:sp>
      <p:sp>
        <p:nvSpPr>
          <p:cNvPr id="60419" name="Rectangle 2"/>
          <p:cNvSpPr>
            <a:spLocks noGrp="1" noChangeArrowheads="1"/>
          </p:cNvSpPr>
          <p:nvPr>
            <p:ph type="title"/>
          </p:nvPr>
        </p:nvSpPr>
        <p:spPr/>
        <p:txBody>
          <a:bodyPr/>
          <a:lstStyle/>
          <a:p>
            <a:pPr eaLnBrk="1" hangingPunct="1"/>
            <a:r>
              <a:rPr lang="zh-CN" altLang="en-US" smtClean="0"/>
              <a:t>校验和与地址</a:t>
            </a:r>
          </a:p>
        </p:txBody>
      </p:sp>
      <p:pic>
        <p:nvPicPr>
          <p:cNvPr id="6042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3741738"/>
            <a:ext cx="6192838"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Text Box 5"/>
          <p:cNvSpPr txBox="1">
            <a:spLocks noChangeArrowheads="1"/>
          </p:cNvSpPr>
          <p:nvPr/>
        </p:nvSpPr>
        <p:spPr bwMode="auto">
          <a:xfrm>
            <a:off x="1081088" y="1787525"/>
            <a:ext cx="7739062"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b="1"/>
              <a:t>分组头校验和：</a:t>
            </a:r>
            <a:r>
              <a:rPr lang="en-US" altLang="zh-CN" sz="2000" b="1"/>
              <a:t>16bits</a:t>
            </a:r>
            <a:r>
              <a:rPr lang="zh-CN" altLang="en-US" sz="2000" b="1"/>
              <a:t>，用来检验</a:t>
            </a:r>
            <a:r>
              <a:rPr lang="en-US" altLang="zh-CN" sz="2000" b="1"/>
              <a:t>IP</a:t>
            </a:r>
            <a:r>
              <a:rPr lang="zh-CN" altLang="en-US" sz="2000" b="1"/>
              <a:t>头标在传输过程中是否被破坏。</a:t>
            </a:r>
          </a:p>
          <a:p>
            <a:pPr eaLnBrk="1" hangingPunct="1">
              <a:spcBef>
                <a:spcPct val="50000"/>
              </a:spcBef>
            </a:pPr>
            <a:r>
              <a:rPr lang="zh-CN" altLang="en-US" sz="2000" b="1"/>
              <a:t>源地址：</a:t>
            </a:r>
            <a:r>
              <a:rPr lang="en-US" altLang="zh-CN" sz="2000" b="1"/>
              <a:t>32bits</a:t>
            </a:r>
            <a:r>
              <a:rPr lang="zh-CN" altLang="en-US" sz="2000" b="1"/>
              <a:t>，分组发送者的</a:t>
            </a:r>
            <a:r>
              <a:rPr lang="en-US" altLang="zh-CN" sz="2000" b="1"/>
              <a:t>IP</a:t>
            </a:r>
            <a:r>
              <a:rPr lang="zh-CN" altLang="en-US" sz="2000" b="1"/>
              <a:t>地址。</a:t>
            </a:r>
          </a:p>
          <a:p>
            <a:pPr eaLnBrk="1" hangingPunct="1">
              <a:spcBef>
                <a:spcPct val="50000"/>
              </a:spcBef>
            </a:pPr>
            <a:r>
              <a:rPr lang="zh-CN" altLang="en-US" sz="2000" b="1"/>
              <a:t>目的地址：</a:t>
            </a:r>
            <a:r>
              <a:rPr lang="en-US" altLang="zh-CN" sz="2000" b="1"/>
              <a:t>32bits</a:t>
            </a:r>
            <a:r>
              <a:rPr lang="zh-CN" altLang="en-US" sz="2000" b="1"/>
              <a:t>，分组接收者的</a:t>
            </a:r>
            <a:r>
              <a:rPr lang="en-US" altLang="zh-CN" sz="2000" b="1"/>
              <a:t>IP</a:t>
            </a:r>
            <a:r>
              <a:rPr lang="zh-CN" altLang="en-US" sz="2000" b="1"/>
              <a:t>地址。</a:t>
            </a:r>
          </a:p>
          <a:p>
            <a:pPr eaLnBrk="1" hangingPunct="1">
              <a:spcBef>
                <a:spcPct val="50000"/>
              </a:spcBef>
            </a:pPr>
            <a:r>
              <a:rPr lang="zh-CN" altLang="en-US" sz="2000" b="1"/>
              <a:t>填充（</a:t>
            </a:r>
            <a:r>
              <a:rPr lang="en-US" altLang="zh-CN" sz="2000" b="1"/>
              <a:t>padding</a:t>
            </a:r>
            <a:r>
              <a:rPr lang="zh-CN" altLang="en-US" sz="2000" b="1"/>
              <a:t>）：分组头长度必须为</a:t>
            </a:r>
            <a:r>
              <a:rPr lang="en-US" altLang="zh-CN" sz="2000" b="1"/>
              <a:t>4</a:t>
            </a:r>
            <a:r>
              <a:rPr lang="zh-CN" altLang="en-US" sz="2000" b="1"/>
              <a:t>字节的整数倍，如果选项的长度不是</a:t>
            </a:r>
            <a:r>
              <a:rPr lang="en-US" altLang="zh-CN" sz="2000" b="1"/>
              <a:t>4</a:t>
            </a:r>
            <a:r>
              <a:rPr lang="zh-CN" altLang="en-US" sz="2000" b="1"/>
              <a:t>字节的整数倍，那么就要进行填充。</a:t>
            </a:r>
          </a:p>
        </p:txBody>
      </p:sp>
      <p:sp>
        <p:nvSpPr>
          <p:cNvPr id="60422" name="Rectangle 9"/>
          <p:cNvSpPr>
            <a:spLocks noChangeArrowheads="1"/>
          </p:cNvSpPr>
          <p:nvPr/>
        </p:nvSpPr>
        <p:spPr bwMode="auto">
          <a:xfrm>
            <a:off x="2627313" y="5084763"/>
            <a:ext cx="5040312" cy="360362"/>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60423" name="Rectangle 10"/>
          <p:cNvSpPr>
            <a:spLocks noChangeArrowheads="1"/>
          </p:cNvSpPr>
          <p:nvPr/>
        </p:nvSpPr>
        <p:spPr bwMode="auto">
          <a:xfrm>
            <a:off x="2627313" y="5445125"/>
            <a:ext cx="5040312" cy="360363"/>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60424" name="Rectangle 11"/>
          <p:cNvSpPr>
            <a:spLocks noChangeArrowheads="1"/>
          </p:cNvSpPr>
          <p:nvPr/>
        </p:nvSpPr>
        <p:spPr bwMode="auto">
          <a:xfrm>
            <a:off x="5148263" y="4724400"/>
            <a:ext cx="2519362" cy="360363"/>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40D40E57-5E4F-441F-9400-AF288B6C1740}" type="slidenum">
              <a:rPr lang="en-US" altLang="zh-CN"/>
              <a:pPr eaLnBrk="1" hangingPunct="1"/>
              <a:t>42</a:t>
            </a:fld>
            <a:endParaRPr lang="en-US" altLang="zh-CN"/>
          </a:p>
        </p:txBody>
      </p:sp>
      <p:sp>
        <p:nvSpPr>
          <p:cNvPr id="61443" name="Rectangle 2"/>
          <p:cNvSpPr>
            <a:spLocks noGrp="1" noChangeArrowheads="1"/>
          </p:cNvSpPr>
          <p:nvPr>
            <p:ph type="title"/>
          </p:nvPr>
        </p:nvSpPr>
        <p:spPr/>
        <p:txBody>
          <a:bodyPr/>
          <a:lstStyle/>
          <a:p>
            <a:pPr eaLnBrk="1" hangingPunct="1"/>
            <a:r>
              <a:rPr lang="zh-CN" altLang="en-US" smtClean="0"/>
              <a:t>校验和计算过程</a:t>
            </a:r>
          </a:p>
        </p:txBody>
      </p:sp>
      <p:sp>
        <p:nvSpPr>
          <p:cNvPr id="61444" name="Rectangle 7"/>
          <p:cNvSpPr>
            <a:spLocks noGrp="1" noRot="1" noChangeArrowheads="1"/>
          </p:cNvSpPr>
          <p:nvPr>
            <p:ph type="body" idx="1"/>
          </p:nvPr>
        </p:nvSpPr>
        <p:spPr>
          <a:xfrm>
            <a:off x="827088" y="1905000"/>
            <a:ext cx="7056437" cy="1595438"/>
          </a:xfrm>
          <a:noFill/>
        </p:spPr>
        <p:txBody>
          <a:bodyPr/>
          <a:lstStyle/>
          <a:p>
            <a:pPr eaLnBrk="1" hangingPunct="1">
              <a:lnSpc>
                <a:spcPct val="90000"/>
              </a:lnSpc>
            </a:pPr>
            <a:r>
              <a:rPr lang="zh-CN" altLang="en-US" sz="2400" smtClean="0"/>
              <a:t>计算初始化</a:t>
            </a:r>
          </a:p>
          <a:p>
            <a:pPr lvl="1" eaLnBrk="1" hangingPunct="1">
              <a:lnSpc>
                <a:spcPct val="90000"/>
              </a:lnSpc>
            </a:pPr>
            <a:r>
              <a:rPr lang="zh-CN" altLang="en-US" sz="2000" smtClean="0"/>
              <a:t>校验和设置为</a:t>
            </a:r>
            <a:r>
              <a:rPr lang="en-US" altLang="zh-CN" sz="2000" smtClean="0"/>
              <a:t>0</a:t>
            </a:r>
          </a:p>
          <a:p>
            <a:pPr eaLnBrk="1" hangingPunct="1">
              <a:lnSpc>
                <a:spcPct val="90000"/>
              </a:lnSpc>
            </a:pPr>
            <a:r>
              <a:rPr lang="zh-CN" altLang="en-US" sz="2400" smtClean="0"/>
              <a:t>计算过程</a:t>
            </a:r>
          </a:p>
          <a:p>
            <a:pPr eaLnBrk="1" hangingPunct="1">
              <a:lnSpc>
                <a:spcPct val="90000"/>
              </a:lnSpc>
              <a:buFont typeface="Wingdings" panose="05000000000000000000" pitchFamily="2" charset="2"/>
              <a:buNone/>
            </a:pPr>
            <a:r>
              <a:rPr lang="zh-CN" altLang="en-US" sz="2400" smtClean="0"/>
              <a:t>	</a:t>
            </a:r>
          </a:p>
        </p:txBody>
      </p:sp>
      <p:sp>
        <p:nvSpPr>
          <p:cNvPr id="61445" name="Rectangle 8"/>
          <p:cNvSpPr>
            <a:spLocks noChangeArrowheads="1"/>
          </p:cNvSpPr>
          <p:nvPr/>
        </p:nvSpPr>
        <p:spPr bwMode="auto">
          <a:xfrm>
            <a:off x="2843213" y="2924175"/>
            <a:ext cx="5905500" cy="3889375"/>
          </a:xfrm>
          <a:prstGeom prst="rect">
            <a:avLst/>
          </a:prstGeom>
          <a:solidFill>
            <a:srgbClr val="EBF7FF"/>
          </a:solidFill>
          <a:ln w="9525" algn="ctr">
            <a:solidFill>
              <a:srgbClr val="007A77"/>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b="1">
                <a:latin typeface="Arial" panose="020B0604020202020204" pitchFamily="34" charset="0"/>
              </a:rPr>
              <a:t>u_short cksum(u_short *buf, int count)</a:t>
            </a:r>
          </a:p>
          <a:p>
            <a:pPr eaLnBrk="1" hangingPunct="1"/>
            <a:r>
              <a:rPr lang="en-US" altLang="zh-CN" b="1">
                <a:latin typeface="Arial" panose="020B0604020202020204" pitchFamily="34" charset="0"/>
              </a:rPr>
              <a:t>{</a:t>
            </a:r>
          </a:p>
          <a:p>
            <a:pPr eaLnBrk="1" hangingPunct="1"/>
            <a:r>
              <a:rPr lang="en-US" altLang="zh-CN" b="1">
                <a:latin typeface="Arial" panose="020B0604020202020204" pitchFamily="34" charset="0"/>
              </a:rPr>
              <a:t>	register u_long sum =0 ;</a:t>
            </a:r>
          </a:p>
          <a:p>
            <a:pPr eaLnBrk="1" hangingPunct="1"/>
            <a:r>
              <a:rPr lang="en-US" altLang="zh-CN" b="1">
                <a:latin typeface="Arial" panose="020B0604020202020204" pitchFamily="34" charset="0"/>
              </a:rPr>
              <a:t>	while (count--)</a:t>
            </a:r>
          </a:p>
          <a:p>
            <a:pPr eaLnBrk="1" hangingPunct="1"/>
            <a:r>
              <a:rPr lang="en-US" altLang="zh-CN" b="1">
                <a:latin typeface="Arial" panose="020B0604020202020204" pitchFamily="34" charset="0"/>
              </a:rPr>
              <a:t>	{</a:t>
            </a:r>
          </a:p>
          <a:p>
            <a:pPr eaLnBrk="1" hangingPunct="1"/>
            <a:r>
              <a:rPr lang="en-US" altLang="zh-CN" b="1">
                <a:latin typeface="Arial" panose="020B0604020202020204" pitchFamily="34" charset="0"/>
              </a:rPr>
              <a:t>		sum += *buf++;</a:t>
            </a:r>
          </a:p>
          <a:p>
            <a:pPr eaLnBrk="1" hangingPunct="1"/>
            <a:r>
              <a:rPr lang="en-US" altLang="zh-CN" b="1">
                <a:latin typeface="Arial" panose="020B0604020202020204" pitchFamily="34" charset="0"/>
              </a:rPr>
              <a:t>		if(sum &amp; 0xFFFF0000)</a:t>
            </a:r>
          </a:p>
          <a:p>
            <a:pPr eaLnBrk="1" hangingPunct="1"/>
            <a:r>
              <a:rPr lang="en-US" altLang="zh-CN" b="1">
                <a:latin typeface="Arial" panose="020B0604020202020204" pitchFamily="34" charset="0"/>
              </a:rPr>
              <a:t>		{	 //</a:t>
            </a:r>
            <a:r>
              <a:rPr lang="zh-CN" altLang="en-US" b="1">
                <a:latin typeface="Arial" panose="020B0604020202020204" pitchFamily="34" charset="0"/>
              </a:rPr>
              <a:t>产生进位，加到最后一位</a:t>
            </a:r>
          </a:p>
          <a:p>
            <a:pPr eaLnBrk="1" hangingPunct="1"/>
            <a:r>
              <a:rPr lang="zh-CN" altLang="en-US" b="1">
                <a:latin typeface="Arial" panose="020B0604020202020204" pitchFamily="34" charset="0"/>
              </a:rPr>
              <a:t>			</a:t>
            </a:r>
            <a:r>
              <a:rPr lang="en-US" altLang="zh-CN" b="1">
                <a:latin typeface="Arial" panose="020B0604020202020204" pitchFamily="34" charset="0"/>
              </a:rPr>
              <a:t>sum &amp;= 0xFFFF;  </a:t>
            </a:r>
          </a:p>
          <a:p>
            <a:pPr eaLnBrk="1" hangingPunct="1"/>
            <a:r>
              <a:rPr lang="en-US" altLang="zh-CN" b="1">
                <a:latin typeface="Arial" panose="020B0604020202020204" pitchFamily="34" charset="0"/>
              </a:rPr>
              <a:t>			sum++;</a:t>
            </a:r>
          </a:p>
          <a:p>
            <a:pPr eaLnBrk="1" hangingPunct="1"/>
            <a:r>
              <a:rPr lang="en-US" altLang="zh-CN" b="1">
                <a:latin typeface="Arial" panose="020B0604020202020204" pitchFamily="34" charset="0"/>
              </a:rPr>
              <a:t>		}</a:t>
            </a:r>
          </a:p>
          <a:p>
            <a:pPr eaLnBrk="1" hangingPunct="1"/>
            <a:r>
              <a:rPr lang="en-US" altLang="zh-CN" b="1">
                <a:latin typeface="Arial" panose="020B0604020202020204" pitchFamily="34" charset="0"/>
              </a:rPr>
              <a:t>	}</a:t>
            </a:r>
          </a:p>
          <a:p>
            <a:pPr eaLnBrk="1" hangingPunct="1"/>
            <a:r>
              <a:rPr lang="en-US" altLang="zh-CN" b="1">
                <a:latin typeface="Arial" panose="020B0604020202020204" pitchFamily="34" charset="0"/>
              </a:rPr>
              <a:t>	return ~(sum &amp; 0xFFFF);</a:t>
            </a:r>
          </a:p>
          <a:p>
            <a:pPr eaLnBrk="1" hangingPunct="1"/>
            <a:r>
              <a:rPr lang="en-US" altLang="zh-CN" b="1">
                <a:latin typeface="Arial" panose="020B0604020202020204" pitchFamily="34" charset="0"/>
              </a:rPr>
              <a:t>}</a:t>
            </a:r>
          </a:p>
        </p:txBody>
      </p:sp>
      <p:sp>
        <p:nvSpPr>
          <p:cNvPr id="61446" name="Rectangle 9"/>
          <p:cNvSpPr>
            <a:spLocks noChangeArrowheads="1"/>
          </p:cNvSpPr>
          <p:nvPr/>
        </p:nvSpPr>
        <p:spPr bwMode="auto">
          <a:xfrm>
            <a:off x="4140200" y="1700213"/>
            <a:ext cx="4608513" cy="1152525"/>
          </a:xfrm>
          <a:prstGeom prst="rect">
            <a:avLst/>
          </a:prstGeom>
          <a:solidFill>
            <a:srgbClr val="EBF7FF"/>
          </a:solidFill>
          <a:ln w="9525" algn="ctr">
            <a:solidFill>
              <a:srgbClr val="007A77"/>
            </a:solidFill>
            <a:miter lim="800000"/>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1600" b="1">
                <a:latin typeface="Arial" panose="020B0604020202020204" pitchFamily="34" charset="0"/>
              </a:rPr>
              <a:t>注意</a:t>
            </a:r>
          </a:p>
          <a:p>
            <a:pPr eaLnBrk="1" hangingPunct="1"/>
            <a:r>
              <a:rPr lang="en-US" altLang="zh-CN" sz="1600" b="1">
                <a:latin typeface="Arial" panose="020B0604020202020204" pitchFamily="34" charset="0"/>
              </a:rPr>
              <a:t>1) </a:t>
            </a:r>
            <a:r>
              <a:rPr lang="zh-CN" altLang="en-US" sz="1600" b="1">
                <a:latin typeface="Arial" panose="020B0604020202020204" pitchFamily="34" charset="0"/>
              </a:rPr>
              <a:t>校验范围</a:t>
            </a:r>
            <a:r>
              <a:rPr lang="zh-CN" altLang="en-US" sz="1600" b="1">
                <a:solidFill>
                  <a:schemeClr val="hlink"/>
                </a:solidFill>
                <a:latin typeface="Arial" panose="020B0604020202020204" pitchFamily="34" charset="0"/>
              </a:rPr>
              <a:t>只包括</a:t>
            </a:r>
            <a:r>
              <a:rPr lang="en-US" altLang="zh-CN" sz="1600" b="1">
                <a:solidFill>
                  <a:schemeClr val="hlink"/>
                </a:solidFill>
                <a:latin typeface="Arial" panose="020B0604020202020204" pitchFamily="34" charset="0"/>
              </a:rPr>
              <a:t>IP</a:t>
            </a:r>
            <a:r>
              <a:rPr lang="zh-CN" altLang="en-US" sz="1600" b="1">
                <a:solidFill>
                  <a:schemeClr val="hlink"/>
                </a:solidFill>
                <a:latin typeface="Arial" panose="020B0604020202020204" pitchFamily="34" charset="0"/>
              </a:rPr>
              <a:t>头标</a:t>
            </a:r>
          </a:p>
          <a:p>
            <a:pPr eaLnBrk="1" hangingPunct="1"/>
            <a:r>
              <a:rPr lang="en-US" altLang="zh-CN" sz="1600" b="1">
                <a:latin typeface="Arial" panose="020B0604020202020204" pitchFamily="34" charset="0"/>
              </a:rPr>
              <a:t>2) </a:t>
            </a:r>
            <a:r>
              <a:rPr lang="zh-CN" altLang="en-US" sz="1600" b="1">
                <a:latin typeface="Arial" panose="020B0604020202020204" pitchFamily="34" charset="0"/>
              </a:rPr>
              <a:t>由于在分组传输过程中的</a:t>
            </a:r>
            <a:r>
              <a:rPr lang="en-US" altLang="zh-CN" sz="1600" b="1">
                <a:latin typeface="Arial" panose="020B0604020202020204" pitchFamily="34" charset="0"/>
              </a:rPr>
              <a:t>TTL</a:t>
            </a:r>
            <a:r>
              <a:rPr lang="zh-CN" altLang="en-US" sz="1600" b="1">
                <a:latin typeface="Arial" panose="020B0604020202020204" pitchFamily="34" charset="0"/>
              </a:rPr>
              <a:t>值会变化，因此在路由器每次都必须重新计算校验和</a:t>
            </a:r>
            <a:endParaRPr lang="zh-CN" altLang="en-US" sz="1600">
              <a:latin typeface="Arial" panose="020B0604020202020204"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pic>
        <p:nvPicPr>
          <p:cNvPr id="62467" name="Picture 5" descr="cks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275"/>
            <a:ext cx="91440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Rectangle 6"/>
          <p:cNvSpPr>
            <a:spLocks noChangeArrowheads="1"/>
          </p:cNvSpPr>
          <p:nvPr/>
        </p:nvSpPr>
        <p:spPr bwMode="auto">
          <a:xfrm>
            <a:off x="6804025" y="2133600"/>
            <a:ext cx="1511300" cy="3455988"/>
          </a:xfrm>
          <a:prstGeom prst="rect">
            <a:avLst/>
          </a:prstGeom>
          <a:solidFill>
            <a:schemeClr val="bg1"/>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lvl="1" eaLnBrk="1" hangingPunct="1"/>
            <a:r>
              <a:rPr lang="en-US" altLang="zh-CN" sz="1600" b="1">
                <a:latin typeface="Arial" panose="020B0604020202020204" pitchFamily="34" charset="0"/>
              </a:rPr>
              <a:t>45 00</a:t>
            </a:r>
          </a:p>
          <a:p>
            <a:pPr lvl="1" eaLnBrk="1" hangingPunct="1"/>
            <a:r>
              <a:rPr lang="en-US" altLang="zh-CN" sz="1600" b="1">
                <a:latin typeface="Arial" panose="020B0604020202020204" pitchFamily="34" charset="0"/>
              </a:rPr>
              <a:t>00 34</a:t>
            </a:r>
          </a:p>
          <a:p>
            <a:pPr lvl="1" eaLnBrk="1" hangingPunct="1"/>
            <a:r>
              <a:rPr lang="en-US" altLang="zh-CN" sz="1600" b="1">
                <a:latin typeface="Arial" panose="020B0604020202020204" pitchFamily="34" charset="0"/>
              </a:rPr>
              <a:t>1F CF</a:t>
            </a:r>
          </a:p>
          <a:p>
            <a:pPr lvl="1" eaLnBrk="1" hangingPunct="1"/>
            <a:r>
              <a:rPr lang="en-US" altLang="zh-CN" sz="1600" b="1">
                <a:latin typeface="Arial" panose="020B0604020202020204" pitchFamily="34" charset="0"/>
              </a:rPr>
              <a:t>40 00</a:t>
            </a:r>
          </a:p>
          <a:p>
            <a:pPr lvl="1" eaLnBrk="1" hangingPunct="1"/>
            <a:r>
              <a:rPr lang="en-US" altLang="zh-CN" sz="1600" b="1">
                <a:latin typeface="Arial" panose="020B0604020202020204" pitchFamily="34" charset="0"/>
              </a:rPr>
              <a:t>40 06</a:t>
            </a:r>
          </a:p>
          <a:p>
            <a:pPr lvl="1" eaLnBrk="1" hangingPunct="1"/>
            <a:r>
              <a:rPr lang="en-US" altLang="zh-CN" sz="1600" b="1">
                <a:latin typeface="Arial" panose="020B0604020202020204" pitchFamily="34" charset="0"/>
              </a:rPr>
              <a:t>00 00</a:t>
            </a:r>
          </a:p>
          <a:p>
            <a:pPr lvl="1" eaLnBrk="1" hangingPunct="1"/>
            <a:r>
              <a:rPr lang="en-US" altLang="zh-CN" sz="1600" b="1">
                <a:latin typeface="Arial" panose="020B0604020202020204" pitchFamily="34" charset="0"/>
              </a:rPr>
              <a:t>DA F6</a:t>
            </a:r>
          </a:p>
          <a:p>
            <a:pPr lvl="1" eaLnBrk="1" hangingPunct="1"/>
            <a:r>
              <a:rPr lang="en-US" altLang="zh-CN" sz="1600" b="1">
                <a:latin typeface="Arial" panose="020B0604020202020204" pitchFamily="34" charset="0"/>
              </a:rPr>
              <a:t>BC FD</a:t>
            </a:r>
          </a:p>
          <a:p>
            <a:pPr lvl="1" eaLnBrk="1" hangingPunct="1"/>
            <a:r>
              <a:rPr lang="en-US" altLang="zh-CN" sz="1600" b="1">
                <a:latin typeface="Arial" panose="020B0604020202020204" pitchFamily="34" charset="0"/>
              </a:rPr>
              <a:t>DA 1E</a:t>
            </a:r>
          </a:p>
          <a:p>
            <a:pPr eaLnBrk="1" hangingPunct="1"/>
            <a:r>
              <a:rPr lang="en-US" altLang="zh-CN" sz="1600" b="1">
                <a:latin typeface="Arial" panose="020B0604020202020204" pitchFamily="34" charset="0"/>
              </a:rPr>
              <a:t>+      6C 39</a:t>
            </a:r>
          </a:p>
          <a:p>
            <a:pPr eaLnBrk="1" hangingPunct="1"/>
            <a:r>
              <a:rPr lang="en-US" altLang="zh-CN" sz="1600" b="1">
                <a:latin typeface="Arial" panose="020B0604020202020204" pitchFamily="34" charset="0"/>
              </a:rPr>
              <a:t>------------------</a:t>
            </a:r>
          </a:p>
          <a:p>
            <a:pPr eaLnBrk="1" hangingPunct="1"/>
            <a:r>
              <a:rPr lang="en-US" altLang="zh-CN" sz="1600" b="1">
                <a:latin typeface="Arial" panose="020B0604020202020204" pitchFamily="34" charset="0"/>
              </a:rPr>
              <a:t>    3   C3 53</a:t>
            </a:r>
          </a:p>
        </p:txBody>
      </p:sp>
      <p:sp>
        <p:nvSpPr>
          <p:cNvPr id="62469" name="Rectangle 7"/>
          <p:cNvSpPr>
            <a:spLocks noChangeArrowheads="1"/>
          </p:cNvSpPr>
          <p:nvPr/>
        </p:nvSpPr>
        <p:spPr bwMode="auto">
          <a:xfrm>
            <a:off x="611188" y="5878513"/>
            <a:ext cx="8208962" cy="863600"/>
          </a:xfrm>
          <a:prstGeom prst="rect">
            <a:avLst/>
          </a:prstGeom>
          <a:solidFill>
            <a:schemeClr val="bg1"/>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a:latin typeface="Arial" panose="020B0604020202020204" pitchFamily="34" charset="0"/>
              </a:rPr>
              <a:t>把进位</a:t>
            </a:r>
            <a:r>
              <a:rPr lang="en-US" altLang="zh-CN" b="1">
                <a:latin typeface="Arial" panose="020B0604020202020204" pitchFamily="34" charset="0"/>
              </a:rPr>
              <a:t>3</a:t>
            </a:r>
            <a:r>
              <a:rPr lang="zh-CN" altLang="en-US" b="1">
                <a:latin typeface="Arial" panose="020B0604020202020204" pitchFamily="34" charset="0"/>
              </a:rPr>
              <a:t>加到结果后：</a:t>
            </a:r>
            <a:r>
              <a:rPr lang="en-US" altLang="zh-CN" b="1">
                <a:latin typeface="Arial" panose="020B0604020202020204" pitchFamily="34" charset="0"/>
              </a:rPr>
              <a:t>3 + C3 53 = C3 56</a:t>
            </a:r>
          </a:p>
          <a:p>
            <a:pPr eaLnBrk="1" hangingPunct="1"/>
            <a:r>
              <a:rPr lang="en-US" altLang="zh-CN" b="1">
                <a:latin typeface="Arial" panose="020B0604020202020204" pitchFamily="34" charset="0"/>
              </a:rPr>
              <a:t>   C        3         5         6</a:t>
            </a:r>
          </a:p>
          <a:p>
            <a:pPr eaLnBrk="1" hangingPunct="1"/>
            <a:r>
              <a:rPr lang="en-US" altLang="zh-CN" b="1">
                <a:latin typeface="Arial" panose="020B0604020202020204" pitchFamily="34" charset="0"/>
              </a:rPr>
              <a:t>1100   0011   0101   0110   </a:t>
            </a:r>
            <a:r>
              <a:rPr lang="zh-CN" altLang="en-US" b="1">
                <a:latin typeface="Arial" panose="020B0604020202020204" pitchFamily="34" charset="0"/>
              </a:rPr>
              <a:t>求反码： </a:t>
            </a:r>
            <a:r>
              <a:rPr lang="en-US" altLang="zh-CN" b="1">
                <a:latin typeface="Arial" panose="020B0604020202020204" pitchFamily="34" charset="0"/>
              </a:rPr>
              <a:t>0011 1100 1010 1001</a:t>
            </a:r>
            <a:r>
              <a:rPr lang="zh-CN" altLang="en-US" b="1">
                <a:latin typeface="Arial" panose="020B0604020202020204" pitchFamily="34" charset="0"/>
              </a:rPr>
              <a:t>得到</a:t>
            </a:r>
            <a:r>
              <a:rPr lang="en-US" altLang="zh-CN" b="1">
                <a:latin typeface="Arial" panose="020B0604020202020204" pitchFamily="34" charset="0"/>
              </a:rPr>
              <a:t>3CA9</a:t>
            </a:r>
          </a:p>
        </p:txBody>
      </p:sp>
      <p:sp>
        <p:nvSpPr>
          <p:cNvPr id="62470" name="Text Box 6"/>
          <p:cNvSpPr txBox="1">
            <a:spLocks noChangeArrowheads="1"/>
          </p:cNvSpPr>
          <p:nvPr/>
        </p:nvSpPr>
        <p:spPr bwMode="auto">
          <a:xfrm>
            <a:off x="107950" y="44450"/>
            <a:ext cx="3816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800" b="1">
                <a:latin typeface="Arial" panose="020B0604020202020204" pitchFamily="34" charset="0"/>
              </a:rPr>
              <a:t>校验和计算实例</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zh-CN" altLang="en-US" smtClean="0"/>
              <a:t>选项（可变部分）</a:t>
            </a:r>
          </a:p>
        </p:txBody>
      </p:sp>
      <p:graphicFrame>
        <p:nvGraphicFramePr>
          <p:cNvPr id="11266" name="Object 5"/>
          <p:cNvGraphicFramePr>
            <a:graphicFrameLocks noChangeAspect="1"/>
          </p:cNvGraphicFramePr>
          <p:nvPr/>
        </p:nvGraphicFramePr>
        <p:xfrm>
          <a:off x="4667250" y="3856038"/>
          <a:ext cx="4008438" cy="3001962"/>
        </p:xfrm>
        <a:graphic>
          <a:graphicData uri="http://schemas.openxmlformats.org/presentationml/2006/ole">
            <mc:AlternateContent xmlns:mc="http://schemas.openxmlformats.org/markup-compatibility/2006">
              <mc:Choice xmlns:v="urn:schemas-microsoft-com:vml" Requires="v">
                <p:oleObj spid="_x0000_s11457" name="Photo Editor Photo" r:id="rId4" imgW="2712381" imgH="2324301" progId="">
                  <p:embed/>
                </p:oleObj>
              </mc:Choice>
              <mc:Fallback>
                <p:oleObj name="Photo Editor Photo" r:id="rId4" imgW="2712381" imgH="2324301" progId="">
                  <p:embed/>
                  <p:pic>
                    <p:nvPicPr>
                      <p:cNvPr id="0" name="Picture 8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7250" y="3856038"/>
                        <a:ext cx="4008438" cy="300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8423" name="Rectangle 7"/>
          <p:cNvSpPr>
            <a:spLocks noChangeArrowheads="1"/>
          </p:cNvSpPr>
          <p:nvPr/>
        </p:nvSpPr>
        <p:spPr bwMode="auto">
          <a:xfrm>
            <a:off x="250825" y="1819275"/>
            <a:ext cx="8713788" cy="2041525"/>
          </a:xfrm>
          <a:prstGeom prst="rect">
            <a:avLst/>
          </a:prstGeom>
          <a:solidFill>
            <a:srgbClr val="7EF3FC"/>
          </a:solidFill>
          <a:ln w="9525">
            <a:noFill/>
            <a:miter lim="800000"/>
            <a:headEnd/>
            <a:tailEnd/>
          </a:ln>
          <a:effectLst>
            <a:outerShdw dist="107763" dir="18900000" algn="ctr" rotWithShape="0">
              <a:schemeClr val="bg2">
                <a:alpha val="50000"/>
              </a:schemeClr>
            </a:outerShdw>
          </a:effectLst>
        </p:spPr>
        <p:txBody>
          <a:bodyPr>
            <a:spAutoFit/>
          </a:bodyPr>
          <a:lstStyle/>
          <a:p>
            <a:pPr eaLnBrk="0" hangingPunct="0">
              <a:spcAft>
                <a:spcPct val="10000"/>
              </a:spcAft>
              <a:buFontTx/>
              <a:buChar char="•"/>
              <a:defRPr/>
            </a:pPr>
            <a:r>
              <a:rPr lang="zh-CN" altLang="en-US" sz="2000" b="1">
                <a:solidFill>
                  <a:srgbClr val="000000"/>
                </a:solidFill>
                <a:latin typeface="宋体" pitchFamily="2" charset="-122"/>
              </a:rPr>
              <a:t>安全性（</a:t>
            </a:r>
            <a:r>
              <a:rPr lang="en-US" altLang="zh-CN" sz="2000" b="1">
                <a:solidFill>
                  <a:srgbClr val="000000"/>
                </a:solidFill>
                <a:latin typeface="宋体" pitchFamily="2" charset="-122"/>
              </a:rPr>
              <a:t>Security</a:t>
            </a:r>
            <a:r>
              <a:rPr lang="zh-CN" altLang="en-US" sz="2000" b="1">
                <a:solidFill>
                  <a:srgbClr val="000000"/>
                </a:solidFill>
                <a:latin typeface="宋体" pitchFamily="2" charset="-122"/>
              </a:rPr>
              <a:t>）：指明分组的机密性</a:t>
            </a:r>
          </a:p>
          <a:p>
            <a:pPr eaLnBrk="0" hangingPunct="0">
              <a:spcAft>
                <a:spcPct val="10000"/>
              </a:spcAft>
              <a:buFontTx/>
              <a:buChar char="•"/>
              <a:defRPr/>
            </a:pPr>
            <a:r>
              <a:rPr lang="zh-CN" altLang="en-US" sz="2000" b="1">
                <a:solidFill>
                  <a:srgbClr val="000000"/>
                </a:solidFill>
                <a:latin typeface="宋体" pitchFamily="2" charset="-122"/>
              </a:rPr>
              <a:t>严格的源路由选择（</a:t>
            </a:r>
            <a:r>
              <a:rPr lang="en-US" altLang="zh-CN" sz="2000" b="1">
                <a:solidFill>
                  <a:srgbClr val="000000"/>
                </a:solidFill>
                <a:latin typeface="宋体" pitchFamily="2" charset="-122"/>
              </a:rPr>
              <a:t>Strict Source routing</a:t>
            </a:r>
            <a:r>
              <a:rPr lang="zh-CN" altLang="en-US" sz="2000" b="1">
                <a:solidFill>
                  <a:srgbClr val="000000"/>
                </a:solidFill>
                <a:latin typeface="宋体" pitchFamily="2" charset="-122"/>
              </a:rPr>
              <a:t>）：给出分组经过的完整路由</a:t>
            </a:r>
          </a:p>
          <a:p>
            <a:pPr eaLnBrk="0" hangingPunct="0">
              <a:spcAft>
                <a:spcPct val="10000"/>
              </a:spcAft>
              <a:buFontTx/>
              <a:buChar char="•"/>
              <a:defRPr/>
            </a:pPr>
            <a:r>
              <a:rPr lang="zh-CN" altLang="en-US" sz="2000" b="1">
                <a:solidFill>
                  <a:srgbClr val="000000"/>
                </a:solidFill>
                <a:latin typeface="宋体" pitchFamily="2" charset="-122"/>
              </a:rPr>
              <a:t>松散的源路由选择（</a:t>
            </a:r>
            <a:r>
              <a:rPr lang="en-US" altLang="zh-CN" sz="2000" b="1">
                <a:solidFill>
                  <a:srgbClr val="000000"/>
                </a:solidFill>
                <a:latin typeface="宋体" pitchFamily="2" charset="-122"/>
              </a:rPr>
              <a:t>Loose Source routing</a:t>
            </a:r>
            <a:r>
              <a:rPr lang="zh-CN" altLang="en-US" sz="2000" b="1">
                <a:solidFill>
                  <a:srgbClr val="000000"/>
                </a:solidFill>
                <a:latin typeface="宋体" pitchFamily="2" charset="-122"/>
              </a:rPr>
              <a:t>）：给出分组经过的某些路由器列表</a:t>
            </a:r>
          </a:p>
          <a:p>
            <a:pPr eaLnBrk="0" hangingPunct="0">
              <a:spcAft>
                <a:spcPct val="10000"/>
              </a:spcAft>
              <a:buFontTx/>
              <a:buChar char="•"/>
              <a:defRPr/>
            </a:pPr>
            <a:r>
              <a:rPr lang="zh-CN" altLang="en-US" sz="2000" b="1">
                <a:solidFill>
                  <a:srgbClr val="000000"/>
                </a:solidFill>
                <a:latin typeface="宋体" pitchFamily="2" charset="-122"/>
              </a:rPr>
              <a:t>路由记录（</a:t>
            </a:r>
            <a:r>
              <a:rPr lang="en-US" altLang="zh-CN" sz="2000" b="1">
                <a:solidFill>
                  <a:srgbClr val="000000"/>
                </a:solidFill>
                <a:latin typeface="宋体" pitchFamily="2" charset="-122"/>
              </a:rPr>
              <a:t>Route recording</a:t>
            </a:r>
            <a:r>
              <a:rPr lang="zh-CN" altLang="en-US" sz="2000" b="1">
                <a:solidFill>
                  <a:srgbClr val="000000"/>
                </a:solidFill>
                <a:latin typeface="宋体" pitchFamily="2" charset="-122"/>
              </a:rPr>
              <a:t>）：使每个路由器都附上它的</a:t>
            </a:r>
            <a:r>
              <a:rPr lang="en-US" altLang="zh-CN" sz="2000" b="1">
                <a:solidFill>
                  <a:srgbClr val="000000"/>
                </a:solidFill>
                <a:latin typeface="宋体" pitchFamily="2" charset="-122"/>
              </a:rPr>
              <a:t>IP</a:t>
            </a:r>
            <a:r>
              <a:rPr lang="zh-CN" altLang="en-US" sz="2000" b="1">
                <a:solidFill>
                  <a:srgbClr val="000000"/>
                </a:solidFill>
                <a:latin typeface="宋体" pitchFamily="2" charset="-122"/>
              </a:rPr>
              <a:t>地址</a:t>
            </a:r>
          </a:p>
          <a:p>
            <a:pPr eaLnBrk="0" hangingPunct="0">
              <a:spcAft>
                <a:spcPct val="10000"/>
              </a:spcAft>
              <a:buFontTx/>
              <a:buChar char="•"/>
              <a:defRPr/>
            </a:pPr>
            <a:r>
              <a:rPr lang="zh-CN" altLang="en-US" sz="2000" b="1">
                <a:solidFill>
                  <a:srgbClr val="000000"/>
                </a:solidFill>
                <a:latin typeface="宋体" pitchFamily="2" charset="-122"/>
              </a:rPr>
              <a:t>时间标记（</a:t>
            </a:r>
            <a:r>
              <a:rPr lang="en-US" altLang="zh-CN" sz="2000" b="1">
                <a:solidFill>
                  <a:srgbClr val="000000"/>
                </a:solidFill>
                <a:latin typeface="宋体" pitchFamily="2" charset="-122"/>
              </a:rPr>
              <a:t>Time stamping</a:t>
            </a:r>
            <a:r>
              <a:rPr lang="zh-CN" altLang="en-US" sz="2000" b="1">
                <a:solidFill>
                  <a:srgbClr val="000000"/>
                </a:solidFill>
                <a:latin typeface="宋体" pitchFamily="2" charset="-122"/>
              </a:rPr>
              <a:t>）：</a:t>
            </a:r>
            <a:r>
              <a:rPr lang="zh-CN" altLang="en-US" sz="2000" b="1">
                <a:solidFill>
                  <a:srgbClr val="000000"/>
                </a:solidFill>
              </a:rPr>
              <a:t>使每个路由器都附上它的</a:t>
            </a:r>
            <a:r>
              <a:rPr lang="en-US" altLang="zh-CN" sz="2000" b="1">
                <a:solidFill>
                  <a:srgbClr val="000000"/>
                </a:solidFill>
              </a:rPr>
              <a:t>IP</a:t>
            </a:r>
            <a:r>
              <a:rPr lang="zh-CN" altLang="en-US" sz="2000" b="1">
                <a:solidFill>
                  <a:srgbClr val="000000"/>
                </a:solidFill>
              </a:rPr>
              <a:t>地址和时间标记</a:t>
            </a:r>
            <a:endParaRPr lang="zh-CN" altLang="en-US" sz="2000" b="1">
              <a:solidFill>
                <a:srgbClr val="000000"/>
              </a:solidFill>
              <a:latin typeface="宋体" pitchFamily="2" charset="-122"/>
            </a:endParaRPr>
          </a:p>
        </p:txBody>
      </p:sp>
      <p:graphicFrame>
        <p:nvGraphicFramePr>
          <p:cNvPr id="188463" name="Group 47"/>
          <p:cNvGraphicFramePr>
            <a:graphicFrameLocks noGrp="1"/>
          </p:cNvGraphicFramePr>
          <p:nvPr/>
        </p:nvGraphicFramePr>
        <p:xfrm>
          <a:off x="906463" y="4821238"/>
          <a:ext cx="3521075" cy="628650"/>
        </p:xfrm>
        <a:graphic>
          <a:graphicData uri="http://schemas.openxmlformats.org/drawingml/2006/table">
            <a:tbl>
              <a:tblPr/>
              <a:tblGrid>
                <a:gridCol w="931862"/>
                <a:gridCol w="931863"/>
                <a:gridCol w="1657350"/>
              </a:tblGrid>
              <a:tr h="6286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smtClean="0">
                          <a:ln>
                            <a:noFill/>
                          </a:ln>
                          <a:solidFill>
                            <a:schemeClr val="tx1"/>
                          </a:solidFill>
                          <a:effectLst/>
                          <a:latin typeface="Tahoma" pitchFamily="34" charset="0"/>
                          <a:ea typeface="宋体" pitchFamily="2" charset="-122"/>
                        </a:rPr>
                        <a:t>TYPE</a:t>
                      </a:r>
                      <a:r>
                        <a:rPr kumimoji="0" lang="zh-CN" altLang="en-US" sz="1600" b="1" i="0" u="none" strike="noStrike" cap="none" normalizeH="0" baseline="0" smtClean="0">
                          <a:ln>
                            <a:noFill/>
                          </a:ln>
                          <a:solidFill>
                            <a:schemeClr val="tx1"/>
                          </a:solidFill>
                          <a:effectLst/>
                          <a:latin typeface="Tahoma" pitchFamily="34" charset="0"/>
                          <a:ea typeface="宋体" pitchFamily="2" charset="-122"/>
                        </a:rPr>
                        <a:t>（</a:t>
                      </a:r>
                      <a:r>
                        <a:rPr kumimoji="0" lang="en-US" altLang="zh-CN" sz="1600" b="1" i="0" u="none" strike="noStrike" cap="none" normalizeH="0" baseline="0" smtClean="0">
                          <a:ln>
                            <a:noFill/>
                          </a:ln>
                          <a:solidFill>
                            <a:schemeClr val="tx1"/>
                          </a:solidFill>
                          <a:effectLst/>
                          <a:latin typeface="Tahoma" pitchFamily="34" charset="0"/>
                          <a:ea typeface="宋体" pitchFamily="2" charset="-122"/>
                        </a:rPr>
                        <a:t>1B</a:t>
                      </a:r>
                      <a:r>
                        <a:rPr kumimoji="0" lang="zh-CN" altLang="en-US" sz="1600" b="1" i="0" u="none" strike="noStrike" cap="none" normalizeH="0" baseline="0" smtClean="0">
                          <a:ln>
                            <a:noFill/>
                          </a:ln>
                          <a:solidFill>
                            <a:schemeClr val="tx1"/>
                          </a:solidFill>
                          <a:effectLst/>
                          <a:latin typeface="Tahoma" pitchFamily="34" charset="0"/>
                          <a:ea typeface="宋体" pitchFamily="2" charset="-122"/>
                        </a:rPr>
                        <a:t>）</a:t>
                      </a:r>
                    </a:p>
                  </a:txBody>
                  <a:tcPr marT="45775" marB="457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smtClean="0">
                          <a:ln>
                            <a:noFill/>
                          </a:ln>
                          <a:solidFill>
                            <a:schemeClr val="tx1"/>
                          </a:solidFill>
                          <a:effectLst/>
                          <a:latin typeface="Tahoma" pitchFamily="34" charset="0"/>
                          <a:ea typeface="宋体" pitchFamily="2" charset="-122"/>
                        </a:rPr>
                        <a:t>LENTH</a:t>
                      </a:r>
                      <a:r>
                        <a:rPr kumimoji="0" lang="zh-CN" altLang="en-US" sz="1600" b="1" i="0" u="none" strike="noStrike" cap="none" normalizeH="0" baseline="0" smtClean="0">
                          <a:ln>
                            <a:noFill/>
                          </a:ln>
                          <a:solidFill>
                            <a:schemeClr val="tx1"/>
                          </a:solidFill>
                          <a:effectLst/>
                          <a:latin typeface="Tahoma" pitchFamily="34" charset="0"/>
                          <a:ea typeface="宋体" pitchFamily="2" charset="-122"/>
                        </a:rPr>
                        <a:t>（</a:t>
                      </a:r>
                      <a:r>
                        <a:rPr kumimoji="0" lang="en-US" altLang="zh-CN" sz="1600" b="1" i="0" u="none" strike="noStrike" cap="none" normalizeH="0" baseline="0" smtClean="0">
                          <a:ln>
                            <a:noFill/>
                          </a:ln>
                          <a:solidFill>
                            <a:schemeClr val="tx1"/>
                          </a:solidFill>
                          <a:effectLst/>
                          <a:latin typeface="Tahoma" pitchFamily="34" charset="0"/>
                          <a:ea typeface="宋体" pitchFamily="2" charset="-122"/>
                        </a:rPr>
                        <a:t>1B</a:t>
                      </a:r>
                      <a:r>
                        <a:rPr kumimoji="0" lang="zh-CN" altLang="en-US" sz="1600" b="1" i="0" u="none" strike="noStrike" cap="none" normalizeH="0" baseline="0" smtClean="0">
                          <a:ln>
                            <a:noFill/>
                          </a:ln>
                          <a:solidFill>
                            <a:schemeClr val="tx1"/>
                          </a:solidFill>
                          <a:effectLst/>
                          <a:latin typeface="Tahoma" pitchFamily="34" charset="0"/>
                          <a:ea typeface="宋体" pitchFamily="2" charset="-122"/>
                        </a:rPr>
                        <a:t>）</a:t>
                      </a:r>
                    </a:p>
                  </a:txBody>
                  <a:tcPr marT="45775" marB="457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smtClean="0">
                          <a:ln>
                            <a:noFill/>
                          </a:ln>
                          <a:solidFill>
                            <a:schemeClr val="tx1"/>
                          </a:solidFill>
                          <a:effectLst/>
                          <a:latin typeface="Tahoma" pitchFamily="34" charset="0"/>
                          <a:ea typeface="宋体" pitchFamily="2" charset="-122"/>
                        </a:rPr>
                        <a:t>VALUE</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1600" b="1" i="0" u="none" strike="noStrike" cap="none" normalizeH="0" baseline="0" smtClean="0">
                          <a:ln>
                            <a:noFill/>
                          </a:ln>
                          <a:solidFill>
                            <a:schemeClr val="tx1"/>
                          </a:solidFill>
                          <a:effectLst/>
                          <a:latin typeface="Tahoma" pitchFamily="34" charset="0"/>
                          <a:ea typeface="宋体" pitchFamily="2" charset="-122"/>
                        </a:rPr>
                        <a:t>（</a:t>
                      </a:r>
                      <a:r>
                        <a:rPr kumimoji="0" lang="en-US" altLang="zh-CN" sz="1600" b="1" i="0" u="none" strike="noStrike" cap="none" normalizeH="0" baseline="0" smtClean="0">
                          <a:ln>
                            <a:noFill/>
                          </a:ln>
                          <a:solidFill>
                            <a:schemeClr val="tx1"/>
                          </a:solidFill>
                          <a:effectLst/>
                          <a:latin typeface="Tahoma" pitchFamily="34" charset="0"/>
                          <a:ea typeface="宋体" pitchFamily="2" charset="-122"/>
                        </a:rPr>
                        <a:t>nB</a:t>
                      </a:r>
                      <a:r>
                        <a:rPr kumimoji="0" lang="zh-CN" altLang="en-US" sz="1600" b="1" i="0" u="none" strike="noStrike" cap="none" normalizeH="0" baseline="0" smtClean="0">
                          <a:ln>
                            <a:noFill/>
                          </a:ln>
                          <a:solidFill>
                            <a:schemeClr val="tx1"/>
                          </a:solidFill>
                          <a:effectLst/>
                          <a:latin typeface="Tahoma" pitchFamily="34" charset="0"/>
                          <a:ea typeface="宋体" pitchFamily="2" charset="-122"/>
                        </a:rPr>
                        <a:t>）</a:t>
                      </a:r>
                    </a:p>
                  </a:txBody>
                  <a:tcPr marT="45775" marB="457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279" name="Text Box 42"/>
          <p:cNvSpPr txBox="1">
            <a:spLocks noChangeArrowheads="1"/>
          </p:cNvSpPr>
          <p:nvPr/>
        </p:nvSpPr>
        <p:spPr bwMode="auto">
          <a:xfrm>
            <a:off x="611188" y="4292600"/>
            <a:ext cx="2016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2000" b="1"/>
              <a:t>TLV</a:t>
            </a:r>
            <a:r>
              <a:rPr lang="zh-CN" altLang="en-US" sz="2000" b="1"/>
              <a:t>格式</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标题 5"/>
          <p:cNvSpPr>
            <a:spLocks noGrp="1"/>
          </p:cNvSpPr>
          <p:nvPr>
            <p:ph type="title"/>
          </p:nvPr>
        </p:nvSpPr>
        <p:spPr/>
        <p:txBody>
          <a:bodyPr/>
          <a:lstStyle/>
          <a:p>
            <a:r>
              <a:rPr lang="en-US" altLang="zh-CN" smtClean="0"/>
              <a:t>IPv4</a:t>
            </a:r>
            <a:r>
              <a:rPr lang="zh-CN" altLang="en-US" smtClean="0"/>
              <a:t>协议</a:t>
            </a:r>
          </a:p>
        </p:txBody>
      </p:sp>
      <p:sp>
        <p:nvSpPr>
          <p:cNvPr id="63491" name="灯片编号占位符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ED96A03C-1DE7-4205-8645-2CB433E3DE6C}" type="slidenum">
              <a:rPr lang="en-US" altLang="zh-CN"/>
              <a:pPr eaLnBrk="1" hangingPunct="1"/>
              <a:t>45</a:t>
            </a:fld>
            <a:endParaRPr lang="en-US" altLang="zh-CN"/>
          </a:p>
        </p:txBody>
      </p:sp>
      <p:pic>
        <p:nvPicPr>
          <p:cNvPr id="63492" name="Picture 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3238"/>
            <a:ext cx="6659563"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a:xfrm>
            <a:off x="6372225" y="2205038"/>
            <a:ext cx="2303463" cy="431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solidFill>
                  <a:schemeClr val="tx1"/>
                </a:solidFill>
              </a:rPr>
              <a:t>TOS: </a:t>
            </a:r>
            <a:r>
              <a:rPr lang="zh-CN" altLang="en-US" b="1" dirty="0">
                <a:solidFill>
                  <a:schemeClr val="tx1"/>
                </a:solidFill>
              </a:rPr>
              <a:t>服务类型</a:t>
            </a:r>
          </a:p>
        </p:txBody>
      </p:sp>
      <p:sp>
        <p:nvSpPr>
          <p:cNvPr id="13" name="矩形 12"/>
          <p:cNvSpPr/>
          <p:nvPr/>
        </p:nvSpPr>
        <p:spPr>
          <a:xfrm>
            <a:off x="6372225" y="2781300"/>
            <a:ext cx="2303463" cy="431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chemeClr val="tx1"/>
                </a:solidFill>
              </a:rPr>
              <a:t>分段相关</a:t>
            </a:r>
          </a:p>
        </p:txBody>
      </p:sp>
      <p:sp>
        <p:nvSpPr>
          <p:cNvPr id="14" name="矩形 13"/>
          <p:cNvSpPr/>
          <p:nvPr/>
        </p:nvSpPr>
        <p:spPr>
          <a:xfrm>
            <a:off x="6372225" y="3500438"/>
            <a:ext cx="2303463" cy="4333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solidFill>
                  <a:schemeClr val="tx1"/>
                </a:solidFill>
              </a:rPr>
              <a:t>TTL: </a:t>
            </a:r>
            <a:r>
              <a:rPr lang="zh-CN" altLang="en-US" b="1" dirty="0">
                <a:solidFill>
                  <a:schemeClr val="tx1"/>
                </a:solidFill>
              </a:rPr>
              <a:t>跳数限制</a:t>
            </a:r>
          </a:p>
        </p:txBody>
      </p:sp>
      <p:sp>
        <p:nvSpPr>
          <p:cNvPr id="15" name="矩形 14"/>
          <p:cNvSpPr/>
          <p:nvPr/>
        </p:nvSpPr>
        <p:spPr>
          <a:xfrm>
            <a:off x="6372225" y="4149725"/>
            <a:ext cx="2303463" cy="431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solidFill>
                  <a:schemeClr val="tx1"/>
                </a:solidFill>
              </a:rPr>
              <a:t>Protocol: </a:t>
            </a:r>
            <a:r>
              <a:rPr lang="zh-CN" altLang="en-US" b="1" dirty="0">
                <a:solidFill>
                  <a:schemeClr val="tx1"/>
                </a:solidFill>
              </a:rPr>
              <a:t>封装协议</a:t>
            </a:r>
          </a:p>
        </p:txBody>
      </p:sp>
      <p:sp>
        <p:nvSpPr>
          <p:cNvPr id="16" name="矩形 15"/>
          <p:cNvSpPr/>
          <p:nvPr/>
        </p:nvSpPr>
        <p:spPr>
          <a:xfrm>
            <a:off x="6372225" y="4797425"/>
            <a:ext cx="2520950" cy="431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solidFill>
                  <a:schemeClr val="tx1"/>
                </a:solidFill>
              </a:rPr>
              <a:t>Checksum:</a:t>
            </a:r>
            <a:r>
              <a:rPr lang="zh-CN" altLang="en-US" b="1" dirty="0">
                <a:solidFill>
                  <a:schemeClr val="tx1"/>
                </a:solidFill>
              </a:rPr>
              <a:t>头标校验</a:t>
            </a:r>
          </a:p>
        </p:txBody>
      </p:sp>
      <p:sp>
        <p:nvSpPr>
          <p:cNvPr id="17" name="矩形 16"/>
          <p:cNvSpPr/>
          <p:nvPr/>
        </p:nvSpPr>
        <p:spPr>
          <a:xfrm>
            <a:off x="6372225" y="5516563"/>
            <a:ext cx="2303463" cy="4333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chemeClr val="tx1"/>
                </a:solidFill>
              </a:rPr>
              <a:t>源、目的</a:t>
            </a:r>
            <a:r>
              <a:rPr lang="en-US" altLang="zh-CN" b="1" dirty="0">
                <a:solidFill>
                  <a:schemeClr val="tx1"/>
                </a:solidFill>
              </a:rPr>
              <a:t>IP</a:t>
            </a:r>
            <a:r>
              <a:rPr lang="zh-CN" altLang="en-US" b="1" dirty="0">
                <a:solidFill>
                  <a:schemeClr val="tx1"/>
                </a:solidFill>
              </a:rPr>
              <a:t>地址</a:t>
            </a:r>
          </a:p>
        </p:txBody>
      </p:sp>
      <p:sp>
        <p:nvSpPr>
          <p:cNvPr id="18" name="矩形 17"/>
          <p:cNvSpPr/>
          <p:nvPr/>
        </p:nvSpPr>
        <p:spPr>
          <a:xfrm>
            <a:off x="6372225" y="6165850"/>
            <a:ext cx="2303463" cy="431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solidFill>
                  <a:schemeClr val="tx1"/>
                </a:solidFill>
              </a:rPr>
              <a:t>Options: </a:t>
            </a:r>
            <a:r>
              <a:rPr lang="zh-CN" altLang="en-US" b="1" dirty="0">
                <a:solidFill>
                  <a:schemeClr val="tx1"/>
                </a:solidFill>
              </a:rPr>
              <a:t>功能扩展</a:t>
            </a:r>
          </a:p>
        </p:txBody>
      </p:sp>
      <p:sp>
        <p:nvSpPr>
          <p:cNvPr id="28" name="矩形 27"/>
          <p:cNvSpPr/>
          <p:nvPr/>
        </p:nvSpPr>
        <p:spPr>
          <a:xfrm>
            <a:off x="649288" y="2746375"/>
            <a:ext cx="5400675" cy="5048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30" name="直接连接符 29"/>
          <p:cNvCxnSpPr>
            <a:stCxn id="28" idx="3"/>
            <a:endCxn id="13" idx="1"/>
          </p:cNvCxnSpPr>
          <p:nvPr/>
        </p:nvCxnSpPr>
        <p:spPr>
          <a:xfrm flipV="1">
            <a:off x="6049963" y="2997200"/>
            <a:ext cx="322262"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684213" y="3789363"/>
            <a:ext cx="5327650" cy="10080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50" name="直接箭头连接符 49"/>
          <p:cNvCxnSpPr>
            <a:stCxn id="17" idx="1"/>
            <a:endCxn id="41" idx="3"/>
          </p:cNvCxnSpPr>
          <p:nvPr/>
        </p:nvCxnSpPr>
        <p:spPr>
          <a:xfrm flipH="1" flipV="1">
            <a:off x="6011863" y="4292600"/>
            <a:ext cx="360362" cy="1439863"/>
          </a:xfrm>
          <a:prstGeom prst="straightConnector1">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标题 5"/>
          <p:cNvSpPr>
            <a:spLocks noGrp="1"/>
          </p:cNvSpPr>
          <p:nvPr>
            <p:ph type="title"/>
          </p:nvPr>
        </p:nvSpPr>
        <p:spPr/>
        <p:txBody>
          <a:bodyPr/>
          <a:lstStyle/>
          <a:p>
            <a:r>
              <a:rPr lang="zh-CN" altLang="en-US" smtClean="0"/>
              <a:t>路由器会对</a:t>
            </a:r>
            <a:r>
              <a:rPr lang="en-US" altLang="zh-CN" smtClean="0"/>
              <a:t>IP</a:t>
            </a:r>
            <a:r>
              <a:rPr lang="zh-CN" altLang="en-US" smtClean="0"/>
              <a:t>分组执行的操作</a:t>
            </a:r>
          </a:p>
        </p:txBody>
      </p:sp>
      <p:sp>
        <p:nvSpPr>
          <p:cNvPr id="63491" name="内容占位符 6"/>
          <p:cNvSpPr>
            <a:spLocks noGrp="1"/>
          </p:cNvSpPr>
          <p:nvPr>
            <p:ph idx="1"/>
          </p:nvPr>
        </p:nvSpPr>
        <p:spPr/>
        <p:txBody>
          <a:bodyPr>
            <a:normAutofit fontScale="92500" lnSpcReduction="10000"/>
          </a:bodyPr>
          <a:lstStyle/>
          <a:p>
            <a:pPr>
              <a:defRPr/>
            </a:pPr>
            <a:r>
              <a:rPr lang="zh-CN" altLang="en-US" dirty="0" smtClean="0"/>
              <a:t>验证校验和</a:t>
            </a:r>
            <a:endParaRPr lang="en-US" altLang="zh-CN" dirty="0" smtClean="0"/>
          </a:p>
          <a:p>
            <a:pPr>
              <a:defRPr/>
            </a:pPr>
            <a:r>
              <a:rPr lang="en-US" altLang="zh-CN" dirty="0" smtClean="0"/>
              <a:t>TTL</a:t>
            </a:r>
            <a:r>
              <a:rPr lang="zh-CN" altLang="en-US" dirty="0" smtClean="0"/>
              <a:t>值减一</a:t>
            </a:r>
            <a:endParaRPr lang="en-US" altLang="zh-CN" dirty="0" smtClean="0"/>
          </a:p>
          <a:p>
            <a:pPr>
              <a:defRPr/>
            </a:pPr>
            <a:r>
              <a:rPr lang="zh-CN" altLang="en-US" dirty="0" smtClean="0"/>
              <a:t>重新计算校验和</a:t>
            </a:r>
            <a:endParaRPr lang="en-US" altLang="zh-CN" dirty="0" smtClean="0"/>
          </a:p>
          <a:p>
            <a:pPr>
              <a:defRPr/>
            </a:pPr>
            <a:r>
              <a:rPr lang="zh-CN" altLang="en-US" dirty="0" smtClean="0"/>
              <a:t>根据需要执行分段操作</a:t>
            </a:r>
            <a:endParaRPr lang="en-US" altLang="zh-CN" dirty="0" smtClean="0"/>
          </a:p>
          <a:p>
            <a:pPr>
              <a:defRPr/>
            </a:pPr>
            <a:r>
              <a:rPr lang="zh-CN" altLang="en-US" dirty="0" smtClean="0"/>
              <a:t>处理一些需要路由器处理的选项</a:t>
            </a:r>
            <a:endParaRPr lang="en-US" altLang="zh-CN" dirty="0" smtClean="0"/>
          </a:p>
          <a:p>
            <a:pPr>
              <a:defRPr/>
            </a:pPr>
            <a:r>
              <a:rPr lang="zh-CN" altLang="en-US" dirty="0" smtClean="0"/>
              <a:t>分组转发</a:t>
            </a:r>
            <a:endParaRPr lang="en-US" altLang="zh-CN" dirty="0" smtClean="0"/>
          </a:p>
          <a:p>
            <a:pPr lvl="1">
              <a:defRPr/>
            </a:pPr>
            <a:r>
              <a:rPr lang="zh-CN" altLang="en-US" dirty="0" smtClean="0"/>
              <a:t>根据目的</a:t>
            </a:r>
            <a:r>
              <a:rPr lang="en-US" altLang="zh-CN" dirty="0" smtClean="0"/>
              <a:t>IP</a:t>
            </a:r>
            <a:r>
              <a:rPr lang="zh-CN" altLang="en-US" dirty="0" smtClean="0"/>
              <a:t>地址查找转发表</a:t>
            </a:r>
            <a:endParaRPr lang="en-US" altLang="zh-CN" dirty="0" smtClean="0"/>
          </a:p>
          <a:p>
            <a:pPr lvl="1">
              <a:defRPr/>
            </a:pPr>
            <a:r>
              <a:rPr lang="zh-CN" altLang="en-US" dirty="0" smtClean="0"/>
              <a:t>交换</a:t>
            </a:r>
            <a:endParaRPr lang="en-US" altLang="zh-CN" dirty="0" smtClean="0"/>
          </a:p>
          <a:p>
            <a:pPr>
              <a:defRPr/>
            </a:pPr>
            <a:endParaRPr lang="zh-CN" altLang="en-US" dirty="0" smtClean="0"/>
          </a:p>
        </p:txBody>
      </p:sp>
      <p:sp>
        <p:nvSpPr>
          <p:cNvPr id="64516" name="灯片编号占位符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73744536-000C-41C1-A790-E4B937C06EB1}" type="slidenum">
              <a:rPr lang="en-US" altLang="zh-CN"/>
              <a:pPr eaLnBrk="1" hangingPunct="1"/>
              <a:t>46</a:t>
            </a:fld>
            <a:endParaRPr lang="en-US" altLang="zh-CN"/>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灯片编号占位符 5"/>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E663392C-C2DA-4C95-BBA2-3CB656E35A04}" type="slidenum">
              <a:rPr lang="en-US" altLang="zh-CN" sz="1400" b="1"/>
              <a:pPr algn="r" eaLnBrk="1" hangingPunct="1"/>
              <a:t>47</a:t>
            </a:fld>
            <a:endParaRPr lang="en-US" altLang="zh-CN" sz="1400" b="1"/>
          </a:p>
        </p:txBody>
      </p:sp>
      <p:sp>
        <p:nvSpPr>
          <p:cNvPr id="65539" name="Rectangle 2"/>
          <p:cNvSpPr>
            <a:spLocks noGrp="1" noChangeArrowheads="1"/>
          </p:cNvSpPr>
          <p:nvPr>
            <p:ph type="title" idx="4294967295"/>
          </p:nvPr>
        </p:nvSpPr>
        <p:spPr>
          <a:xfrm>
            <a:off x="1116013" y="188913"/>
            <a:ext cx="8027987" cy="1462087"/>
          </a:xfrm>
        </p:spPr>
        <p:txBody>
          <a:bodyPr/>
          <a:lstStyle/>
          <a:p>
            <a:pPr eaLnBrk="1" hangingPunct="1"/>
            <a:r>
              <a:rPr lang="en-US" altLang="zh-CN" smtClean="0"/>
              <a:t>Chapter 6 Internet Protocol</a:t>
            </a:r>
          </a:p>
        </p:txBody>
      </p:sp>
      <p:sp>
        <p:nvSpPr>
          <p:cNvPr id="65540" name="Rectangle 5"/>
          <p:cNvSpPr>
            <a:spLocks noGrp="1" noChangeArrowheads="1"/>
          </p:cNvSpPr>
          <p:nvPr>
            <p:ph type="body" idx="4294967295"/>
          </p:nvPr>
        </p:nvSpPr>
        <p:spPr>
          <a:xfrm>
            <a:off x="1182688" y="2017713"/>
            <a:ext cx="7772400" cy="4535487"/>
          </a:xfrm>
        </p:spPr>
        <p:txBody>
          <a:bodyPr/>
          <a:lstStyle/>
          <a:p>
            <a:pPr eaLnBrk="1" hangingPunct="1">
              <a:lnSpc>
                <a:spcPct val="90000"/>
              </a:lnSpc>
            </a:pPr>
            <a:r>
              <a:rPr lang="en-US" altLang="zh-CN" smtClean="0"/>
              <a:t>6.1 IP</a:t>
            </a:r>
            <a:r>
              <a:rPr lang="zh-CN" altLang="en-US" smtClean="0"/>
              <a:t>地址</a:t>
            </a:r>
          </a:p>
          <a:p>
            <a:pPr eaLnBrk="1" hangingPunct="1">
              <a:lnSpc>
                <a:spcPct val="90000"/>
              </a:lnSpc>
            </a:pPr>
            <a:r>
              <a:rPr lang="en-US" altLang="zh-CN" smtClean="0"/>
              <a:t>6.2 </a:t>
            </a:r>
            <a:r>
              <a:rPr lang="zh-CN" altLang="en-US" smtClean="0"/>
              <a:t>地址解析协议</a:t>
            </a:r>
          </a:p>
          <a:p>
            <a:pPr eaLnBrk="1" hangingPunct="1">
              <a:lnSpc>
                <a:spcPct val="90000"/>
              </a:lnSpc>
            </a:pPr>
            <a:r>
              <a:rPr lang="en-US" altLang="zh-CN" smtClean="0"/>
              <a:t>6.3 IP</a:t>
            </a:r>
            <a:r>
              <a:rPr lang="zh-CN" altLang="en-US" smtClean="0"/>
              <a:t>协议</a:t>
            </a:r>
          </a:p>
          <a:p>
            <a:pPr eaLnBrk="1" hangingPunct="1">
              <a:lnSpc>
                <a:spcPct val="90000"/>
              </a:lnSpc>
            </a:pPr>
            <a:r>
              <a:rPr lang="en-US" altLang="zh-CN" smtClean="0">
                <a:solidFill>
                  <a:schemeClr val="hlink"/>
                </a:solidFill>
              </a:rPr>
              <a:t>6.4 IP</a:t>
            </a:r>
            <a:r>
              <a:rPr lang="zh-CN" altLang="en-US" smtClean="0">
                <a:solidFill>
                  <a:schemeClr val="hlink"/>
                </a:solidFill>
              </a:rPr>
              <a:t>路由和转发</a:t>
            </a:r>
          </a:p>
          <a:p>
            <a:pPr eaLnBrk="1" hangingPunct="1">
              <a:lnSpc>
                <a:spcPct val="90000"/>
              </a:lnSpc>
            </a:pPr>
            <a:r>
              <a:rPr lang="en-US" altLang="zh-CN" smtClean="0"/>
              <a:t>6.5 ICMP</a:t>
            </a:r>
            <a:r>
              <a:rPr lang="zh-CN" altLang="en-US" smtClean="0"/>
              <a:t>协议</a:t>
            </a:r>
          </a:p>
          <a:p>
            <a:pPr eaLnBrk="1" hangingPunct="1">
              <a:lnSpc>
                <a:spcPct val="90000"/>
              </a:lnSpc>
            </a:pPr>
            <a:r>
              <a:rPr lang="en-US" altLang="zh-CN" smtClean="0"/>
              <a:t>6.6 IP</a:t>
            </a:r>
            <a:r>
              <a:rPr lang="zh-CN" altLang="en-US" smtClean="0"/>
              <a:t>组播</a:t>
            </a:r>
          </a:p>
          <a:p>
            <a:pPr eaLnBrk="1" hangingPunct="1">
              <a:lnSpc>
                <a:spcPct val="90000"/>
              </a:lnSpc>
            </a:pPr>
            <a:r>
              <a:rPr lang="en-US" altLang="zh-CN" smtClean="0"/>
              <a:t>6.7 IPv4</a:t>
            </a:r>
            <a:r>
              <a:rPr lang="zh-CN" altLang="en-US" smtClean="0"/>
              <a:t>的可扩展性</a:t>
            </a:r>
          </a:p>
          <a:p>
            <a:pPr eaLnBrk="1" hangingPunct="1">
              <a:lnSpc>
                <a:spcPct val="90000"/>
              </a:lnSpc>
            </a:pPr>
            <a:r>
              <a:rPr lang="en-US" altLang="zh-CN" smtClean="0"/>
              <a:t>6.8 IPv6</a:t>
            </a:r>
            <a:r>
              <a:rPr lang="zh-CN" altLang="en-US" smtClean="0"/>
              <a:t>协议</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zh-CN" altLang="en-US" smtClean="0"/>
              <a:t>分组转发</a:t>
            </a:r>
          </a:p>
        </p:txBody>
      </p:sp>
      <p:sp>
        <p:nvSpPr>
          <p:cNvPr id="66563" name="Cloud"/>
          <p:cNvSpPr>
            <a:spLocks noChangeAspect="1" noEditPoints="1" noChangeArrowheads="1"/>
          </p:cNvSpPr>
          <p:nvPr/>
        </p:nvSpPr>
        <p:spPr bwMode="auto">
          <a:xfrm>
            <a:off x="2781300" y="2441575"/>
            <a:ext cx="4648200" cy="35083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99">
              <a:alpha val="50195"/>
            </a:srgbClr>
          </a:solidFill>
          <a:ln w="9525">
            <a:solidFill>
              <a:srgbClr val="000000"/>
            </a:solidFill>
            <a:miter lim="800000"/>
            <a:headEnd/>
            <a:tailEnd/>
          </a:ln>
        </p:spPr>
        <p:txBody>
          <a:bodyPr anchor="ctr"/>
          <a:lstStyle/>
          <a:p>
            <a:endParaRPr lang="zh-CN" altLang="en-US"/>
          </a:p>
        </p:txBody>
      </p:sp>
      <p:pic>
        <p:nvPicPr>
          <p:cNvPr id="66564" name="Picture 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5100" y="2751138"/>
            <a:ext cx="481013"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0476" name="Rectangle 28"/>
          <p:cNvSpPr>
            <a:spLocks noChangeArrowheads="1"/>
          </p:cNvSpPr>
          <p:nvPr/>
        </p:nvSpPr>
        <p:spPr bwMode="auto">
          <a:xfrm>
            <a:off x="3695700" y="2751138"/>
            <a:ext cx="685800" cy="533400"/>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US" sz="1600" b="1">
                <a:latin typeface="Gill Sans MT" pitchFamily="34" charset="0"/>
              </a:rPr>
              <a:t>Router</a:t>
            </a:r>
            <a:endParaRPr lang="en-US" sz="1600" b="1">
              <a:latin typeface="Times New Roman" pitchFamily="18" charset="0"/>
            </a:endParaRPr>
          </a:p>
        </p:txBody>
      </p:sp>
      <p:sp>
        <p:nvSpPr>
          <p:cNvPr id="360477" name="Rectangle 29"/>
          <p:cNvSpPr>
            <a:spLocks noChangeArrowheads="1"/>
          </p:cNvSpPr>
          <p:nvPr/>
        </p:nvSpPr>
        <p:spPr bwMode="auto">
          <a:xfrm>
            <a:off x="4305300" y="3970338"/>
            <a:ext cx="685800" cy="533400"/>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US" sz="1600" b="1">
                <a:latin typeface="Gill Sans MT" pitchFamily="34" charset="0"/>
              </a:rPr>
              <a:t>Router</a:t>
            </a:r>
            <a:endParaRPr lang="en-US" sz="1600" b="1">
              <a:latin typeface="Times New Roman" pitchFamily="18" charset="0"/>
            </a:endParaRPr>
          </a:p>
        </p:txBody>
      </p:sp>
      <p:sp>
        <p:nvSpPr>
          <p:cNvPr id="360478" name="Rectangle 30"/>
          <p:cNvSpPr>
            <a:spLocks noChangeArrowheads="1"/>
          </p:cNvSpPr>
          <p:nvPr/>
        </p:nvSpPr>
        <p:spPr bwMode="auto">
          <a:xfrm>
            <a:off x="5219700" y="2979738"/>
            <a:ext cx="685800" cy="533400"/>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US" sz="1600" b="1">
                <a:latin typeface="Gill Sans MT" pitchFamily="34" charset="0"/>
              </a:rPr>
              <a:t>Router</a:t>
            </a:r>
            <a:endParaRPr lang="en-US" sz="1600" b="1">
              <a:latin typeface="Times New Roman" pitchFamily="18" charset="0"/>
            </a:endParaRPr>
          </a:p>
        </p:txBody>
      </p:sp>
      <p:sp>
        <p:nvSpPr>
          <p:cNvPr id="360479" name="Rectangle 31"/>
          <p:cNvSpPr>
            <a:spLocks noChangeArrowheads="1"/>
          </p:cNvSpPr>
          <p:nvPr/>
        </p:nvSpPr>
        <p:spPr bwMode="auto">
          <a:xfrm>
            <a:off x="5981700" y="4122738"/>
            <a:ext cx="685800" cy="533400"/>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US" sz="1600" b="1">
                <a:latin typeface="Gill Sans MT" pitchFamily="34" charset="0"/>
              </a:rPr>
              <a:t>Router</a:t>
            </a:r>
            <a:endParaRPr lang="en-US" sz="1600" b="1">
              <a:latin typeface="Times New Roman" pitchFamily="18" charset="0"/>
            </a:endParaRPr>
          </a:p>
        </p:txBody>
      </p:sp>
      <p:pic>
        <p:nvPicPr>
          <p:cNvPr id="66569" name="Picture 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7100" y="4275138"/>
            <a:ext cx="481013"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0" name="Line 33"/>
          <p:cNvSpPr>
            <a:spLocks noChangeShapeType="1"/>
          </p:cNvSpPr>
          <p:nvPr/>
        </p:nvSpPr>
        <p:spPr bwMode="auto">
          <a:xfrm>
            <a:off x="3162300" y="2979738"/>
            <a:ext cx="5334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6571" name="Line 34"/>
          <p:cNvSpPr>
            <a:spLocks noChangeShapeType="1"/>
          </p:cNvSpPr>
          <p:nvPr/>
        </p:nvSpPr>
        <p:spPr bwMode="auto">
          <a:xfrm>
            <a:off x="4381500" y="3055938"/>
            <a:ext cx="838200" cy="2286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6572" name="Line 35"/>
          <p:cNvSpPr>
            <a:spLocks noChangeShapeType="1"/>
          </p:cNvSpPr>
          <p:nvPr/>
        </p:nvSpPr>
        <p:spPr bwMode="auto">
          <a:xfrm flipH="1">
            <a:off x="4610100" y="3513138"/>
            <a:ext cx="990600" cy="4572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6573" name="Line 36"/>
          <p:cNvSpPr>
            <a:spLocks noChangeShapeType="1"/>
          </p:cNvSpPr>
          <p:nvPr/>
        </p:nvSpPr>
        <p:spPr bwMode="auto">
          <a:xfrm>
            <a:off x="4991100" y="4275138"/>
            <a:ext cx="990600" cy="1524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6574" name="Line 37"/>
          <p:cNvSpPr>
            <a:spLocks noChangeShapeType="1"/>
          </p:cNvSpPr>
          <p:nvPr/>
        </p:nvSpPr>
        <p:spPr bwMode="auto">
          <a:xfrm>
            <a:off x="6667500" y="4427538"/>
            <a:ext cx="7620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6575" name="Text Box 38"/>
          <p:cNvSpPr txBox="1">
            <a:spLocks noChangeArrowheads="1"/>
          </p:cNvSpPr>
          <p:nvPr/>
        </p:nvSpPr>
        <p:spPr bwMode="auto">
          <a:xfrm>
            <a:off x="1979613" y="1846263"/>
            <a:ext cx="27368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2000" b="1">
                <a:latin typeface="Gill Sans MT" panose="020B0502020104020203" pitchFamily="34" charset="0"/>
              </a:rPr>
              <a:t>IP address is used to</a:t>
            </a:r>
          </a:p>
          <a:p>
            <a:r>
              <a:rPr lang="en-US" altLang="zh-CN" sz="2000" b="1">
                <a:latin typeface="Gill Sans MT" panose="020B0502020104020203" pitchFamily="34" charset="0"/>
              </a:rPr>
              <a:t>route data around the Internet</a:t>
            </a:r>
            <a:endParaRPr lang="en-US" altLang="zh-CN" sz="2000" b="1">
              <a:latin typeface="Times New Roman" panose="02020603050405020304" pitchFamily="18" charset="0"/>
            </a:endParaRPr>
          </a:p>
        </p:txBody>
      </p:sp>
      <p:sp>
        <p:nvSpPr>
          <p:cNvPr id="66576" name="Freeform 39"/>
          <p:cNvSpPr>
            <a:spLocks/>
          </p:cNvSpPr>
          <p:nvPr/>
        </p:nvSpPr>
        <p:spPr bwMode="auto">
          <a:xfrm>
            <a:off x="3024188" y="2924175"/>
            <a:ext cx="4572000" cy="1854200"/>
          </a:xfrm>
          <a:custGeom>
            <a:avLst/>
            <a:gdLst>
              <a:gd name="T0" fmla="*/ 0 w 2880"/>
              <a:gd name="T1" fmla="*/ 2147483647 h 1168"/>
              <a:gd name="T2" fmla="*/ 2147483647 w 2880"/>
              <a:gd name="T3" fmla="*/ 2147483647 h 1168"/>
              <a:gd name="T4" fmla="*/ 2147483647 w 2880"/>
              <a:gd name="T5" fmla="*/ 2147483647 h 1168"/>
              <a:gd name="T6" fmla="*/ 2147483647 w 2880"/>
              <a:gd name="T7" fmla="*/ 2147483647 h 1168"/>
              <a:gd name="T8" fmla="*/ 2147483647 w 2880"/>
              <a:gd name="T9" fmla="*/ 2147483647 h 1168"/>
              <a:gd name="T10" fmla="*/ 2147483647 w 2880"/>
              <a:gd name="T11" fmla="*/ 2147483647 h 1168"/>
              <a:gd name="T12" fmla="*/ 2147483647 w 2880"/>
              <a:gd name="T13" fmla="*/ 2147483647 h 1168"/>
              <a:gd name="T14" fmla="*/ 2147483647 w 2880"/>
              <a:gd name="T15" fmla="*/ 2147483647 h 1168"/>
              <a:gd name="T16" fmla="*/ 2147483647 w 2880"/>
              <a:gd name="T17" fmla="*/ 2147483647 h 1168"/>
              <a:gd name="T18" fmla="*/ 2147483647 w 2880"/>
              <a:gd name="T19" fmla="*/ 2147483647 h 1168"/>
              <a:gd name="T20" fmla="*/ 2147483647 w 2880"/>
              <a:gd name="T21" fmla="*/ 2147483647 h 1168"/>
              <a:gd name="T22" fmla="*/ 2147483647 w 2880"/>
              <a:gd name="T23" fmla="*/ 2147483647 h 1168"/>
              <a:gd name="T24" fmla="*/ 2147483647 w 2880"/>
              <a:gd name="T25" fmla="*/ 2147483647 h 1168"/>
              <a:gd name="T26" fmla="*/ 2147483647 w 2880"/>
              <a:gd name="T27" fmla="*/ 2147483647 h 11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80"/>
              <a:gd name="T43" fmla="*/ 0 h 1168"/>
              <a:gd name="T44" fmla="*/ 2880 w 2880"/>
              <a:gd name="T45" fmla="*/ 1168 h 11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80" h="1168">
                <a:moveTo>
                  <a:pt x="0" y="98"/>
                </a:moveTo>
                <a:cubicBezTo>
                  <a:pt x="148" y="82"/>
                  <a:pt x="296" y="66"/>
                  <a:pt x="432" y="50"/>
                </a:cubicBezTo>
                <a:cubicBezTo>
                  <a:pt x="568" y="34"/>
                  <a:pt x="733" y="0"/>
                  <a:pt x="816" y="2"/>
                </a:cubicBezTo>
                <a:cubicBezTo>
                  <a:pt x="899" y="4"/>
                  <a:pt x="929" y="35"/>
                  <a:pt x="933" y="62"/>
                </a:cubicBezTo>
                <a:cubicBezTo>
                  <a:pt x="937" y="89"/>
                  <a:pt x="890" y="136"/>
                  <a:pt x="838" y="166"/>
                </a:cubicBezTo>
                <a:cubicBezTo>
                  <a:pt x="786" y="196"/>
                  <a:pt x="684" y="213"/>
                  <a:pt x="624" y="242"/>
                </a:cubicBezTo>
                <a:cubicBezTo>
                  <a:pt x="564" y="271"/>
                  <a:pt x="512" y="282"/>
                  <a:pt x="480" y="338"/>
                </a:cubicBezTo>
                <a:cubicBezTo>
                  <a:pt x="448" y="394"/>
                  <a:pt x="440" y="498"/>
                  <a:pt x="432" y="578"/>
                </a:cubicBezTo>
                <a:cubicBezTo>
                  <a:pt x="424" y="658"/>
                  <a:pt x="424" y="754"/>
                  <a:pt x="432" y="818"/>
                </a:cubicBezTo>
                <a:cubicBezTo>
                  <a:pt x="440" y="882"/>
                  <a:pt x="415" y="920"/>
                  <a:pt x="480" y="962"/>
                </a:cubicBezTo>
                <a:cubicBezTo>
                  <a:pt x="545" y="1004"/>
                  <a:pt x="580" y="1039"/>
                  <a:pt x="820" y="1071"/>
                </a:cubicBezTo>
                <a:cubicBezTo>
                  <a:pt x="1060" y="1103"/>
                  <a:pt x="1641" y="1140"/>
                  <a:pt x="1920" y="1154"/>
                </a:cubicBezTo>
                <a:cubicBezTo>
                  <a:pt x="2199" y="1168"/>
                  <a:pt x="2336" y="1162"/>
                  <a:pt x="2496" y="1154"/>
                </a:cubicBezTo>
                <a:cubicBezTo>
                  <a:pt x="2656" y="1146"/>
                  <a:pt x="2768" y="1126"/>
                  <a:pt x="2880" y="1106"/>
                </a:cubicBezTo>
              </a:path>
            </a:pathLst>
          </a:custGeom>
          <a:noFill/>
          <a:ln w="15875">
            <a:solidFill>
              <a:srgbClr val="000000"/>
            </a:solidFill>
            <a:prstDash val="dash"/>
            <a:round/>
            <a:headEnd/>
            <a:tailEnd type="triangle" w="lg"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6577" name="AutoShape 40"/>
          <p:cNvSpPr>
            <a:spLocks noChangeArrowheads="1"/>
          </p:cNvSpPr>
          <p:nvPr/>
        </p:nvSpPr>
        <p:spPr bwMode="auto">
          <a:xfrm>
            <a:off x="5292725" y="2060575"/>
            <a:ext cx="1008063" cy="433388"/>
          </a:xfrm>
          <a:prstGeom prst="wedgeRoundRectCallout">
            <a:avLst>
              <a:gd name="adj1" fmla="val -50787"/>
              <a:gd name="adj2" fmla="val -551"/>
              <a:gd name="adj3" fmla="val 16667"/>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t>转发表</a:t>
            </a:r>
          </a:p>
        </p:txBody>
      </p:sp>
      <p:sp>
        <p:nvSpPr>
          <p:cNvPr id="66578" name="Rectangle 41"/>
          <p:cNvSpPr>
            <a:spLocks noChangeArrowheads="1"/>
          </p:cNvSpPr>
          <p:nvPr/>
        </p:nvSpPr>
        <p:spPr bwMode="auto">
          <a:xfrm>
            <a:off x="0" y="5229225"/>
            <a:ext cx="9036050" cy="1152525"/>
          </a:xfrm>
          <a:prstGeom prst="rect">
            <a:avLst/>
          </a:prstGeom>
          <a:solidFill>
            <a:srgbClr val="FFFFFF"/>
          </a:solidFill>
          <a:ln w="9525">
            <a:solidFill>
              <a:srgbClr val="000000"/>
            </a:solidFill>
            <a:miter lim="800000"/>
            <a:headEnd/>
            <a:tailEnd/>
          </a:ln>
        </p:spPr>
        <p:txBody>
          <a:bodyPr anchor="ct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buFontTx/>
              <a:buAutoNum type="arabicPeriod"/>
            </a:pPr>
            <a:r>
              <a:rPr lang="zh-CN" altLang="en-US" sz="2000" b="1"/>
              <a:t>在</a:t>
            </a:r>
            <a:r>
              <a:rPr lang="en-US" altLang="zh-CN" sz="2000" b="1"/>
              <a:t>Internet</a:t>
            </a:r>
            <a:r>
              <a:rPr lang="zh-CN" altLang="en-US" sz="2000" b="1"/>
              <a:t>中，数据从源主机发送到目的主机，中间可能要经过多个路由器</a:t>
            </a:r>
          </a:p>
          <a:p>
            <a:pPr eaLnBrk="1" hangingPunct="1">
              <a:buFontTx/>
              <a:buAutoNum type="arabicPeriod"/>
            </a:pPr>
            <a:r>
              <a:rPr lang="zh-CN" altLang="en-US" sz="2000" b="1">
                <a:solidFill>
                  <a:srgbClr val="000000"/>
                </a:solidFill>
              </a:rPr>
              <a:t>路由器接收完整</a:t>
            </a:r>
            <a:r>
              <a:rPr lang="en-US" altLang="zh-CN" sz="2000" b="1">
                <a:solidFill>
                  <a:srgbClr val="000000"/>
                </a:solidFill>
              </a:rPr>
              <a:t>IP</a:t>
            </a:r>
            <a:r>
              <a:rPr lang="zh-CN" altLang="en-US" sz="2000" b="1">
                <a:solidFill>
                  <a:srgbClr val="000000"/>
                </a:solidFill>
              </a:rPr>
              <a:t>分组后，根据接收到的头标中的目的</a:t>
            </a:r>
            <a:r>
              <a:rPr lang="en-US" altLang="zh-CN" sz="2000" b="1">
                <a:solidFill>
                  <a:srgbClr val="000000"/>
                </a:solidFill>
              </a:rPr>
              <a:t>IP</a:t>
            </a:r>
            <a:r>
              <a:rPr lang="zh-CN" altLang="en-US" sz="2000" b="1">
                <a:solidFill>
                  <a:srgbClr val="000000"/>
                </a:solidFill>
              </a:rPr>
              <a:t>地址查找</a:t>
            </a:r>
            <a:r>
              <a:rPr lang="zh-CN" altLang="en-US" sz="2000" b="1">
                <a:solidFill>
                  <a:srgbClr val="FF0000"/>
                </a:solidFill>
              </a:rPr>
              <a:t>转发表</a:t>
            </a:r>
            <a:r>
              <a:rPr lang="zh-CN" altLang="en-US" sz="2000" b="1">
                <a:solidFill>
                  <a:srgbClr val="000000"/>
                </a:solidFill>
              </a:rPr>
              <a:t>，从而确定其转发的</a:t>
            </a:r>
            <a:r>
              <a:rPr lang="zh-CN" altLang="en-US" sz="2000" b="1">
                <a:solidFill>
                  <a:srgbClr val="FF0000"/>
                </a:solidFill>
              </a:rPr>
              <a:t>下一跳网络节点，这种方式也称为逐跳转发</a:t>
            </a:r>
          </a:p>
        </p:txBody>
      </p:sp>
      <p:sp>
        <p:nvSpPr>
          <p:cNvPr id="66579" name="Line 42"/>
          <p:cNvSpPr>
            <a:spLocks noChangeShapeType="1"/>
          </p:cNvSpPr>
          <p:nvPr/>
        </p:nvSpPr>
        <p:spPr bwMode="auto">
          <a:xfrm flipH="1">
            <a:off x="2482850" y="3278188"/>
            <a:ext cx="1512888" cy="10810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6580" name="Line 43"/>
          <p:cNvSpPr>
            <a:spLocks noChangeShapeType="1"/>
          </p:cNvSpPr>
          <p:nvPr/>
        </p:nvSpPr>
        <p:spPr bwMode="auto">
          <a:xfrm flipH="1">
            <a:off x="2627313" y="3422650"/>
            <a:ext cx="2592387" cy="9366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6581" name="Line 44"/>
          <p:cNvSpPr>
            <a:spLocks noChangeShapeType="1"/>
          </p:cNvSpPr>
          <p:nvPr/>
        </p:nvSpPr>
        <p:spPr bwMode="auto">
          <a:xfrm flipH="1">
            <a:off x="2698750" y="4286250"/>
            <a:ext cx="1584325" cy="1444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6582" name="Line 45"/>
          <p:cNvSpPr>
            <a:spLocks noChangeShapeType="1"/>
          </p:cNvSpPr>
          <p:nvPr/>
        </p:nvSpPr>
        <p:spPr bwMode="auto">
          <a:xfrm flipH="1">
            <a:off x="2698750" y="4502150"/>
            <a:ext cx="324167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6583" name="Rectangle 46"/>
          <p:cNvSpPr>
            <a:spLocks noChangeArrowheads="1"/>
          </p:cNvSpPr>
          <p:nvPr/>
        </p:nvSpPr>
        <p:spPr bwMode="auto">
          <a:xfrm>
            <a:off x="827584" y="4214813"/>
            <a:ext cx="1728291" cy="647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2000" b="1" dirty="0">
                <a:solidFill>
                  <a:srgbClr val="FF0000"/>
                </a:solidFill>
              </a:rPr>
              <a:t>逐跳</a:t>
            </a:r>
            <a:r>
              <a:rPr lang="zh-CN" altLang="en-US" sz="2000" b="1" dirty="0" smtClean="0"/>
              <a:t>转发</a:t>
            </a:r>
            <a:endParaRPr lang="en-US" altLang="zh-CN" sz="2000" b="1" dirty="0" smtClean="0"/>
          </a:p>
          <a:p>
            <a:pPr algn="ctr" eaLnBrk="1" hangingPunct="1"/>
            <a:r>
              <a:rPr lang="zh-CN" altLang="en-US" sz="1400" b="1" dirty="0" smtClean="0"/>
              <a:t>只确定转发的下一跳</a:t>
            </a:r>
            <a:endParaRPr lang="zh-CN" altLang="en-US" sz="1400" b="1" dirty="0"/>
          </a:p>
        </p:txBody>
      </p:sp>
      <p:sp>
        <p:nvSpPr>
          <p:cNvPr id="66584" name="Line 25"/>
          <p:cNvSpPr>
            <a:spLocks noChangeShapeType="1"/>
          </p:cNvSpPr>
          <p:nvPr/>
        </p:nvSpPr>
        <p:spPr bwMode="auto">
          <a:xfrm flipH="1">
            <a:off x="4211638" y="2276475"/>
            <a:ext cx="1081087" cy="431800"/>
          </a:xfrm>
          <a:prstGeom prst="line">
            <a:avLst/>
          </a:prstGeom>
          <a:noFill/>
          <a:ln w="28575">
            <a:solidFill>
              <a:schemeClr val="tx2"/>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6585" name="Line 26"/>
          <p:cNvSpPr>
            <a:spLocks noChangeShapeType="1"/>
          </p:cNvSpPr>
          <p:nvPr/>
        </p:nvSpPr>
        <p:spPr bwMode="auto">
          <a:xfrm flipH="1">
            <a:off x="4572000" y="2492375"/>
            <a:ext cx="1079500" cy="1441450"/>
          </a:xfrm>
          <a:prstGeom prst="line">
            <a:avLst/>
          </a:prstGeom>
          <a:noFill/>
          <a:ln w="28575">
            <a:solidFill>
              <a:schemeClr val="tx2"/>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6586" name="Line 27"/>
          <p:cNvSpPr>
            <a:spLocks noChangeShapeType="1"/>
          </p:cNvSpPr>
          <p:nvPr/>
        </p:nvSpPr>
        <p:spPr bwMode="auto">
          <a:xfrm flipH="1">
            <a:off x="5651500" y="2492375"/>
            <a:ext cx="288925" cy="504825"/>
          </a:xfrm>
          <a:prstGeom prst="line">
            <a:avLst/>
          </a:prstGeom>
          <a:noFill/>
          <a:ln w="28575">
            <a:solidFill>
              <a:schemeClr val="tx2"/>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6587" name="Line 28"/>
          <p:cNvSpPr>
            <a:spLocks noChangeShapeType="1"/>
          </p:cNvSpPr>
          <p:nvPr/>
        </p:nvSpPr>
        <p:spPr bwMode="auto">
          <a:xfrm>
            <a:off x="6084888" y="2492375"/>
            <a:ext cx="358775" cy="1657350"/>
          </a:xfrm>
          <a:prstGeom prst="line">
            <a:avLst/>
          </a:prstGeom>
          <a:noFill/>
          <a:ln w="28575">
            <a:solidFill>
              <a:schemeClr val="tx2"/>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AFFD7201-09CC-49BA-BA13-6B1EE93F571F}" type="slidenum">
              <a:rPr lang="en-US" altLang="zh-CN"/>
              <a:pPr eaLnBrk="1" hangingPunct="1"/>
              <a:t>49</a:t>
            </a:fld>
            <a:endParaRPr lang="en-US" altLang="zh-CN"/>
          </a:p>
        </p:txBody>
      </p:sp>
      <p:sp>
        <p:nvSpPr>
          <p:cNvPr id="67587" name="Rectangle 2"/>
          <p:cNvSpPr>
            <a:spLocks noGrp="1" noChangeArrowheads="1"/>
          </p:cNvSpPr>
          <p:nvPr>
            <p:ph type="title"/>
          </p:nvPr>
        </p:nvSpPr>
        <p:spPr/>
        <p:txBody>
          <a:bodyPr/>
          <a:lstStyle/>
          <a:p>
            <a:pPr eaLnBrk="1" hangingPunct="1"/>
            <a:r>
              <a:rPr lang="zh-CN" altLang="en-US" smtClean="0"/>
              <a:t>路由表和转发表</a:t>
            </a:r>
          </a:p>
        </p:txBody>
      </p:sp>
      <p:sp>
        <p:nvSpPr>
          <p:cNvPr id="67588" name="Rectangle 6"/>
          <p:cNvSpPr>
            <a:spLocks noGrp="1" noRot="1" noChangeArrowheads="1"/>
          </p:cNvSpPr>
          <p:nvPr>
            <p:ph type="body" idx="1"/>
          </p:nvPr>
        </p:nvSpPr>
        <p:spPr>
          <a:xfrm>
            <a:off x="215900" y="2051050"/>
            <a:ext cx="8820150" cy="4691063"/>
          </a:xfrm>
          <a:noFill/>
        </p:spPr>
        <p:txBody>
          <a:bodyPr/>
          <a:lstStyle/>
          <a:p>
            <a:pPr eaLnBrk="1" hangingPunct="1"/>
            <a:r>
              <a:rPr lang="zh-CN" altLang="en-US" sz="2800" dirty="0" smtClean="0">
                <a:solidFill>
                  <a:schemeClr val="hlink"/>
                </a:solidFill>
              </a:rPr>
              <a:t>路由表：</a:t>
            </a:r>
            <a:r>
              <a:rPr lang="en-US" altLang="zh-CN" sz="2800" dirty="0" smtClean="0">
                <a:solidFill>
                  <a:schemeClr val="hlink"/>
                </a:solidFill>
              </a:rPr>
              <a:t>Routing Table</a:t>
            </a:r>
          </a:p>
          <a:p>
            <a:pPr lvl="1" eaLnBrk="1" hangingPunct="1"/>
            <a:r>
              <a:rPr lang="zh-CN" altLang="en-US" sz="2400" dirty="0" smtClean="0"/>
              <a:t>路由表每个表项至少包含两个内容</a:t>
            </a:r>
          </a:p>
          <a:p>
            <a:pPr lvl="2" eaLnBrk="1" hangingPunct="1"/>
            <a:r>
              <a:rPr lang="zh-CN" altLang="en-US" sz="2000" dirty="0" smtClean="0"/>
              <a:t>目的网络</a:t>
            </a:r>
            <a:r>
              <a:rPr lang="en-US" altLang="zh-CN" sz="2000" dirty="0" smtClean="0"/>
              <a:t>(</a:t>
            </a:r>
            <a:r>
              <a:rPr lang="zh-CN" altLang="en-US" sz="2000" dirty="0" smtClean="0"/>
              <a:t>网络号或前缀</a:t>
            </a:r>
            <a:r>
              <a:rPr lang="en-US" altLang="zh-CN" sz="2000" dirty="0" smtClean="0"/>
              <a:t>)</a:t>
            </a:r>
            <a:endParaRPr lang="zh-CN" altLang="en-US" sz="2000" dirty="0" smtClean="0">
              <a:solidFill>
                <a:schemeClr val="hlink"/>
              </a:solidFill>
            </a:endParaRPr>
          </a:p>
          <a:p>
            <a:pPr lvl="2" eaLnBrk="1" hangingPunct="1"/>
            <a:r>
              <a:rPr lang="zh-CN" altLang="en-US" sz="2000" dirty="0" smtClean="0"/>
              <a:t>下一跳（</a:t>
            </a:r>
            <a:r>
              <a:rPr lang="en-US" altLang="zh-CN" sz="2000" dirty="0" smtClean="0"/>
              <a:t>Next Hop</a:t>
            </a:r>
            <a:r>
              <a:rPr lang="zh-CN" altLang="en-US" sz="2000" dirty="0" smtClean="0"/>
              <a:t>）地址</a:t>
            </a:r>
          </a:p>
          <a:p>
            <a:pPr lvl="1" eaLnBrk="1" hangingPunct="1"/>
            <a:r>
              <a:rPr lang="zh-CN" altLang="en-US" sz="2400" dirty="0" smtClean="0"/>
              <a:t>在路由器上，一般通过路由协议来动态建立和维护路由表</a:t>
            </a:r>
          </a:p>
          <a:p>
            <a:pPr eaLnBrk="1" hangingPunct="1"/>
            <a:r>
              <a:rPr lang="zh-CN" altLang="en-US" sz="2800" dirty="0" smtClean="0">
                <a:solidFill>
                  <a:schemeClr val="hlink"/>
                </a:solidFill>
              </a:rPr>
              <a:t>转发表：</a:t>
            </a:r>
            <a:r>
              <a:rPr lang="en-US" altLang="zh-CN" sz="2800" dirty="0" smtClean="0">
                <a:solidFill>
                  <a:schemeClr val="hlink"/>
                </a:solidFill>
              </a:rPr>
              <a:t>Forwarding Table</a:t>
            </a:r>
          </a:p>
          <a:p>
            <a:pPr lvl="1" eaLnBrk="1" hangingPunct="1"/>
            <a:r>
              <a:rPr lang="zh-CN" altLang="en-US" sz="2400" dirty="0" smtClean="0"/>
              <a:t>与路由表相比，转发表包含了更多的信息，包括包含目的网络的网络号</a:t>
            </a:r>
            <a:r>
              <a:rPr lang="en-US" altLang="zh-CN" sz="2400" smtClean="0"/>
              <a:t>/</a:t>
            </a:r>
            <a:r>
              <a:rPr lang="zh-CN" altLang="en-US" sz="2400" smtClean="0"/>
              <a:t>前缀、</a:t>
            </a:r>
            <a:r>
              <a:rPr lang="zh-CN" altLang="en-US" sz="2400" dirty="0" smtClean="0"/>
              <a:t>输出端口以及一些</a:t>
            </a:r>
            <a:r>
              <a:rPr lang="en-US" altLang="zh-CN" sz="2400" dirty="0" smtClean="0"/>
              <a:t>MAC</a:t>
            </a:r>
            <a:r>
              <a:rPr lang="zh-CN" altLang="en-US" sz="2400" dirty="0" smtClean="0"/>
              <a:t>地址等信息</a:t>
            </a:r>
          </a:p>
          <a:p>
            <a:pPr lvl="1" eaLnBrk="1" hangingPunct="1"/>
            <a:r>
              <a:rPr lang="zh-CN" altLang="en-US" sz="2400" dirty="0" smtClean="0"/>
              <a:t>主机</a:t>
            </a:r>
            <a:r>
              <a:rPr lang="en-US" altLang="zh-CN" sz="2400" dirty="0" smtClean="0"/>
              <a:t>(</a:t>
            </a:r>
            <a:r>
              <a:rPr lang="zh-CN" altLang="en-US" sz="2400" dirty="0" smtClean="0"/>
              <a:t>用户终端</a:t>
            </a:r>
            <a:r>
              <a:rPr lang="en-US" altLang="zh-CN" sz="2400" dirty="0" smtClean="0"/>
              <a:t>)</a:t>
            </a:r>
            <a:r>
              <a:rPr lang="zh-CN" altLang="en-US" sz="2400" dirty="0" smtClean="0"/>
              <a:t>上的转发表一般是手动或者通过</a:t>
            </a:r>
            <a:r>
              <a:rPr lang="en-US" altLang="zh-CN" sz="2400" dirty="0" smtClean="0"/>
              <a:t>DHCP</a:t>
            </a:r>
            <a:r>
              <a:rPr lang="zh-CN" altLang="en-US" sz="2400" dirty="0" smtClean="0"/>
              <a:t>等动态配置</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p:cNvSpPr>
            <a:spLocks noGrp="1"/>
          </p:cNvSpPr>
          <p:nvPr>
            <p:ph type="title"/>
          </p:nvPr>
        </p:nvSpPr>
        <p:spPr/>
        <p:txBody>
          <a:bodyPr/>
          <a:lstStyle/>
          <a:p>
            <a:r>
              <a:rPr lang="en-US" altLang="zh-CN" b="1" smtClean="0"/>
              <a:t>Internet</a:t>
            </a:r>
            <a:r>
              <a:rPr lang="zh-CN" altLang="en-US" b="1" smtClean="0"/>
              <a:t>协议族</a:t>
            </a:r>
          </a:p>
        </p:txBody>
      </p:sp>
      <p:sp>
        <p:nvSpPr>
          <p:cNvPr id="33795" name="内容占位符 2"/>
          <p:cNvSpPr>
            <a:spLocks noGrp="1"/>
          </p:cNvSpPr>
          <p:nvPr>
            <p:ph idx="1"/>
          </p:nvPr>
        </p:nvSpPr>
        <p:spPr>
          <a:xfrm>
            <a:off x="179512" y="1743530"/>
            <a:ext cx="8965058" cy="1105212"/>
          </a:xfrm>
          <a:solidFill>
            <a:schemeClr val="bg1"/>
          </a:solidFill>
        </p:spPr>
        <p:txBody>
          <a:bodyPr>
            <a:normAutofit/>
          </a:bodyPr>
          <a:lstStyle/>
          <a:p>
            <a:pPr>
              <a:lnSpc>
                <a:spcPct val="80000"/>
              </a:lnSpc>
            </a:pPr>
            <a:r>
              <a:rPr lang="zh-CN" altLang="en-US" sz="2100" b="1" dirty="0"/>
              <a:t>以</a:t>
            </a:r>
            <a:r>
              <a:rPr lang="en-US" altLang="zh-CN" sz="2100" b="1" dirty="0" smtClean="0">
                <a:solidFill>
                  <a:srgbClr val="FF0000"/>
                </a:solidFill>
              </a:rPr>
              <a:t>TCP</a:t>
            </a:r>
            <a:r>
              <a:rPr lang="zh-CN" altLang="en-US" sz="2100" b="1" dirty="0">
                <a:solidFill>
                  <a:srgbClr val="FF0000"/>
                </a:solidFill>
              </a:rPr>
              <a:t>和</a:t>
            </a:r>
            <a:r>
              <a:rPr lang="en-US" altLang="zh-CN" sz="2100" b="1" dirty="0">
                <a:solidFill>
                  <a:srgbClr val="FF0000"/>
                </a:solidFill>
              </a:rPr>
              <a:t>IP</a:t>
            </a:r>
            <a:r>
              <a:rPr lang="zh-CN" altLang="en-US" sz="2100" b="1" dirty="0">
                <a:solidFill>
                  <a:srgbClr val="FF0000"/>
                </a:solidFill>
              </a:rPr>
              <a:t>协议为</a:t>
            </a:r>
            <a:r>
              <a:rPr lang="zh-CN" altLang="en-US" sz="2100" b="1" dirty="0" smtClean="0">
                <a:solidFill>
                  <a:srgbClr val="FF0000"/>
                </a:solidFill>
              </a:rPr>
              <a:t>核心</a:t>
            </a:r>
            <a:r>
              <a:rPr lang="zh-CN" altLang="en-US" sz="2100" b="1" dirty="0" smtClean="0"/>
              <a:t>，也被称为</a:t>
            </a:r>
            <a:r>
              <a:rPr lang="en-US" altLang="zh-CN" sz="2100" b="1" dirty="0"/>
              <a:t>TCP/IP</a:t>
            </a:r>
            <a:r>
              <a:rPr lang="zh-CN" altLang="en-US" sz="2100" b="1" dirty="0"/>
              <a:t>协议</a:t>
            </a:r>
            <a:r>
              <a:rPr lang="zh-CN" altLang="en-US" sz="2100" b="1" dirty="0" smtClean="0"/>
              <a:t>族</a:t>
            </a:r>
            <a:endParaRPr lang="en-US" altLang="zh-CN" sz="2100" b="1" dirty="0" smtClean="0"/>
          </a:p>
          <a:p>
            <a:pPr lvl="1">
              <a:lnSpc>
                <a:spcPct val="80000"/>
              </a:lnSpc>
            </a:pPr>
            <a:r>
              <a:rPr lang="zh-CN" altLang="en-US" sz="1700" b="1" dirty="0" smtClean="0"/>
              <a:t>用户侧设备运行所有层次的协议</a:t>
            </a:r>
            <a:endParaRPr lang="en-US" altLang="zh-CN" sz="1700" b="1" dirty="0" smtClean="0"/>
          </a:p>
          <a:p>
            <a:pPr lvl="1">
              <a:lnSpc>
                <a:spcPct val="80000"/>
              </a:lnSpc>
            </a:pPr>
            <a:r>
              <a:rPr lang="zh-CN" altLang="en-US" sz="1700" b="1" dirty="0" smtClean="0"/>
              <a:t>网络侧路由器运行网络层及以下层次协议，通过</a:t>
            </a:r>
            <a:r>
              <a:rPr lang="en-US" altLang="zh-CN" sz="1700" b="1" dirty="0"/>
              <a:t>IP</a:t>
            </a:r>
            <a:r>
              <a:rPr lang="zh-CN" altLang="en-US" sz="1700" b="1" dirty="0" smtClean="0"/>
              <a:t>互连各种</a:t>
            </a:r>
            <a:r>
              <a:rPr lang="zh-CN" altLang="en-US" sz="1700" b="1" dirty="0"/>
              <a:t>不同的</a:t>
            </a:r>
            <a:r>
              <a:rPr lang="zh-CN" altLang="en-US" sz="1700" b="1" dirty="0" smtClean="0"/>
              <a:t>网络</a:t>
            </a:r>
            <a:endParaRPr lang="zh-CN" altLang="en-US" sz="1700" b="1" dirty="0"/>
          </a:p>
        </p:txBody>
      </p:sp>
      <p:grpSp>
        <p:nvGrpSpPr>
          <p:cNvPr id="33796" name="Group 65"/>
          <p:cNvGrpSpPr>
            <a:grpSpLocks/>
          </p:cNvGrpSpPr>
          <p:nvPr/>
        </p:nvGrpSpPr>
        <p:grpSpPr bwMode="auto">
          <a:xfrm>
            <a:off x="801688" y="2420888"/>
            <a:ext cx="7826375" cy="4321225"/>
            <a:chOff x="505" y="1140"/>
            <a:chExt cx="4930" cy="3009"/>
          </a:xfrm>
        </p:grpSpPr>
        <p:sp>
          <p:nvSpPr>
            <p:cNvPr id="33799" name="Text Box 7"/>
            <p:cNvSpPr txBox="1">
              <a:spLocks noChangeArrowheads="1"/>
            </p:cNvSpPr>
            <p:nvPr/>
          </p:nvSpPr>
          <p:spPr bwMode="auto">
            <a:xfrm>
              <a:off x="3982" y="2658"/>
              <a:ext cx="622" cy="221"/>
            </a:xfrm>
            <a:prstGeom prst="rect">
              <a:avLst/>
            </a:prstGeom>
            <a:solidFill>
              <a:srgbClr val="FFEA8F"/>
            </a:solidFill>
            <a:ln w="9525">
              <a:solidFill>
                <a:srgbClr val="000000"/>
              </a:solidFill>
              <a:miter lim="800000"/>
              <a:headEnd/>
              <a:tailEnd/>
            </a:ln>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400" b="1">
                  <a:solidFill>
                    <a:srgbClr val="000000"/>
                  </a:solidFill>
                </a:rPr>
                <a:t>ICMP</a:t>
              </a:r>
            </a:p>
          </p:txBody>
        </p:sp>
        <p:sp>
          <p:nvSpPr>
            <p:cNvPr id="33800" name="Text Box 8"/>
            <p:cNvSpPr txBox="1">
              <a:spLocks noChangeArrowheads="1"/>
            </p:cNvSpPr>
            <p:nvPr/>
          </p:nvSpPr>
          <p:spPr bwMode="auto">
            <a:xfrm>
              <a:off x="1949" y="2658"/>
              <a:ext cx="621" cy="221"/>
            </a:xfrm>
            <a:prstGeom prst="rect">
              <a:avLst/>
            </a:prstGeom>
            <a:solidFill>
              <a:srgbClr val="FFEA8F"/>
            </a:solidFill>
            <a:ln w="9525">
              <a:solidFill>
                <a:srgbClr val="000000"/>
              </a:solidFill>
              <a:miter lim="800000"/>
              <a:headEnd/>
              <a:tailEnd/>
            </a:ln>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400" b="1">
                  <a:solidFill>
                    <a:srgbClr val="000000"/>
                  </a:solidFill>
                </a:rPr>
                <a:t>IGMP</a:t>
              </a:r>
            </a:p>
          </p:txBody>
        </p:sp>
        <p:sp>
          <p:nvSpPr>
            <p:cNvPr id="33801" name="Text Box 9"/>
            <p:cNvSpPr txBox="1">
              <a:spLocks noChangeArrowheads="1"/>
            </p:cNvSpPr>
            <p:nvPr/>
          </p:nvSpPr>
          <p:spPr bwMode="auto">
            <a:xfrm>
              <a:off x="3531" y="2124"/>
              <a:ext cx="622" cy="222"/>
            </a:xfrm>
            <a:prstGeom prst="rect">
              <a:avLst/>
            </a:prstGeom>
            <a:solidFill>
              <a:srgbClr val="FF99FF"/>
            </a:solidFill>
            <a:ln w="9525">
              <a:solidFill>
                <a:srgbClr val="000000"/>
              </a:solidFill>
              <a:miter lim="800000"/>
              <a:headEnd/>
              <a:tailEnd/>
            </a:ln>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400" b="1">
                  <a:solidFill>
                    <a:srgbClr val="000000"/>
                  </a:solidFill>
                </a:rPr>
                <a:t>UDP</a:t>
              </a:r>
            </a:p>
          </p:txBody>
        </p:sp>
        <p:sp>
          <p:nvSpPr>
            <p:cNvPr id="33802" name="Text Box 10"/>
            <p:cNvSpPr txBox="1">
              <a:spLocks noChangeArrowheads="1"/>
            </p:cNvSpPr>
            <p:nvPr/>
          </p:nvSpPr>
          <p:spPr bwMode="auto">
            <a:xfrm>
              <a:off x="2345" y="2124"/>
              <a:ext cx="621" cy="222"/>
            </a:xfrm>
            <a:prstGeom prst="rect">
              <a:avLst/>
            </a:prstGeom>
            <a:solidFill>
              <a:srgbClr val="FF99FF"/>
            </a:solidFill>
            <a:ln w="9525">
              <a:solidFill>
                <a:srgbClr val="000000"/>
              </a:solidFill>
              <a:miter lim="800000"/>
              <a:headEnd/>
              <a:tailEnd/>
            </a:ln>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400" b="1">
                  <a:solidFill>
                    <a:srgbClr val="000000"/>
                  </a:solidFill>
                </a:rPr>
                <a:t>TCP</a:t>
              </a:r>
            </a:p>
          </p:txBody>
        </p:sp>
        <p:sp>
          <p:nvSpPr>
            <p:cNvPr id="33803" name="Text Box 11"/>
            <p:cNvSpPr txBox="1">
              <a:spLocks noChangeArrowheads="1"/>
            </p:cNvSpPr>
            <p:nvPr/>
          </p:nvSpPr>
          <p:spPr bwMode="auto">
            <a:xfrm>
              <a:off x="2185" y="3296"/>
              <a:ext cx="1951" cy="221"/>
            </a:xfrm>
            <a:prstGeom prst="rect">
              <a:avLst/>
            </a:prstGeom>
            <a:solidFill>
              <a:srgbClr val="00E4A8"/>
            </a:solidFill>
            <a:ln w="9525">
              <a:solidFill>
                <a:srgbClr val="000000"/>
              </a:solidFill>
              <a:miter lim="800000"/>
              <a:headEnd/>
              <a:tailEnd/>
            </a:ln>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400" b="1">
                  <a:solidFill>
                    <a:srgbClr val="000000"/>
                  </a:solidFill>
                </a:rPr>
                <a:t>PPP/Ethernet/LTE-A</a:t>
              </a:r>
            </a:p>
          </p:txBody>
        </p:sp>
        <p:sp>
          <p:nvSpPr>
            <p:cNvPr id="33804" name="Text Box 12"/>
            <p:cNvSpPr txBox="1">
              <a:spLocks noChangeArrowheads="1"/>
            </p:cNvSpPr>
            <p:nvPr/>
          </p:nvSpPr>
          <p:spPr bwMode="auto">
            <a:xfrm>
              <a:off x="4453" y="3296"/>
              <a:ext cx="622" cy="221"/>
            </a:xfrm>
            <a:prstGeom prst="rect">
              <a:avLst/>
            </a:prstGeom>
            <a:solidFill>
              <a:srgbClr val="00E4A8"/>
            </a:solidFill>
            <a:ln w="9525">
              <a:solidFill>
                <a:srgbClr val="000000"/>
              </a:solidFill>
              <a:miter lim="800000"/>
              <a:headEnd/>
              <a:tailEnd/>
            </a:ln>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400" b="1">
                  <a:solidFill>
                    <a:srgbClr val="000000"/>
                  </a:solidFill>
                </a:rPr>
                <a:t>RARP</a:t>
              </a:r>
            </a:p>
          </p:txBody>
        </p:sp>
        <p:sp>
          <p:nvSpPr>
            <p:cNvPr id="33805" name="Text Box 13"/>
            <p:cNvSpPr txBox="1">
              <a:spLocks noChangeArrowheads="1"/>
            </p:cNvSpPr>
            <p:nvPr/>
          </p:nvSpPr>
          <p:spPr bwMode="auto">
            <a:xfrm>
              <a:off x="1278" y="3273"/>
              <a:ext cx="621" cy="222"/>
            </a:xfrm>
            <a:prstGeom prst="rect">
              <a:avLst/>
            </a:prstGeom>
            <a:solidFill>
              <a:srgbClr val="00E4A8"/>
            </a:solidFill>
            <a:ln w="9525">
              <a:solidFill>
                <a:srgbClr val="000000"/>
              </a:solidFill>
              <a:miter lim="800000"/>
              <a:headEnd/>
              <a:tailEnd/>
            </a:ln>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400" b="1">
                  <a:solidFill>
                    <a:srgbClr val="000000"/>
                  </a:solidFill>
                </a:rPr>
                <a:t>ARP</a:t>
              </a:r>
            </a:p>
          </p:txBody>
        </p:sp>
        <p:sp>
          <p:nvSpPr>
            <p:cNvPr id="33806" name="Text Box 14"/>
            <p:cNvSpPr txBox="1">
              <a:spLocks noChangeArrowheads="1"/>
            </p:cNvSpPr>
            <p:nvPr/>
          </p:nvSpPr>
          <p:spPr bwMode="auto">
            <a:xfrm>
              <a:off x="1723" y="1591"/>
              <a:ext cx="622" cy="222"/>
            </a:xfrm>
            <a:prstGeom prst="rect">
              <a:avLst/>
            </a:prstGeom>
            <a:solidFill>
              <a:srgbClr val="FFEA8F"/>
            </a:solidFill>
            <a:ln w="9525">
              <a:solidFill>
                <a:srgbClr val="000000"/>
              </a:solidFill>
              <a:miter lim="800000"/>
              <a:headEnd/>
              <a:tailEnd/>
            </a:ln>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400" b="1">
                  <a:solidFill>
                    <a:srgbClr val="000000"/>
                  </a:solidFill>
                </a:rPr>
                <a:t>DNS</a:t>
              </a:r>
            </a:p>
          </p:txBody>
        </p:sp>
        <p:sp>
          <p:nvSpPr>
            <p:cNvPr id="33807" name="Text Box 15"/>
            <p:cNvSpPr txBox="1">
              <a:spLocks noChangeArrowheads="1"/>
            </p:cNvSpPr>
            <p:nvPr/>
          </p:nvSpPr>
          <p:spPr bwMode="auto">
            <a:xfrm>
              <a:off x="2458" y="1591"/>
              <a:ext cx="791" cy="222"/>
            </a:xfrm>
            <a:prstGeom prst="rect">
              <a:avLst/>
            </a:prstGeom>
            <a:solidFill>
              <a:srgbClr val="FFEA8F"/>
            </a:solidFill>
            <a:ln w="9525">
              <a:solidFill>
                <a:srgbClr val="000000"/>
              </a:solidFill>
              <a:miter lim="800000"/>
              <a:headEnd/>
              <a:tailEnd/>
            </a:ln>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400" b="1">
                  <a:solidFill>
                    <a:srgbClr val="000000"/>
                  </a:solidFill>
                </a:rPr>
                <a:t>FTP</a:t>
              </a:r>
            </a:p>
          </p:txBody>
        </p:sp>
        <p:sp>
          <p:nvSpPr>
            <p:cNvPr id="33808" name="Text Box 16"/>
            <p:cNvSpPr txBox="1">
              <a:spLocks noChangeArrowheads="1"/>
            </p:cNvSpPr>
            <p:nvPr/>
          </p:nvSpPr>
          <p:spPr bwMode="auto">
            <a:xfrm>
              <a:off x="3418" y="1591"/>
              <a:ext cx="621" cy="222"/>
            </a:xfrm>
            <a:prstGeom prst="rect">
              <a:avLst/>
            </a:prstGeom>
            <a:solidFill>
              <a:srgbClr val="FFEA8F"/>
            </a:solidFill>
            <a:ln w="9525">
              <a:solidFill>
                <a:srgbClr val="000000"/>
              </a:solidFill>
              <a:miter lim="800000"/>
              <a:headEnd/>
              <a:tailEnd/>
            </a:ln>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400" b="1">
                  <a:solidFill>
                    <a:srgbClr val="000000"/>
                  </a:solidFill>
                </a:rPr>
                <a:t>SMTP</a:t>
              </a:r>
            </a:p>
          </p:txBody>
        </p:sp>
        <p:sp>
          <p:nvSpPr>
            <p:cNvPr id="33809" name="Text Box 17"/>
            <p:cNvSpPr txBox="1">
              <a:spLocks noChangeArrowheads="1"/>
            </p:cNvSpPr>
            <p:nvPr/>
          </p:nvSpPr>
          <p:spPr bwMode="auto">
            <a:xfrm>
              <a:off x="4095" y="1591"/>
              <a:ext cx="622" cy="222"/>
            </a:xfrm>
            <a:prstGeom prst="rect">
              <a:avLst/>
            </a:prstGeom>
            <a:solidFill>
              <a:srgbClr val="FFEA8F"/>
            </a:solidFill>
            <a:ln w="9525">
              <a:solidFill>
                <a:srgbClr val="000000"/>
              </a:solidFill>
              <a:miter lim="800000"/>
              <a:headEnd/>
              <a:tailEnd/>
            </a:ln>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400" b="1">
                  <a:solidFill>
                    <a:srgbClr val="000000"/>
                  </a:solidFill>
                </a:rPr>
                <a:t>POP3</a:t>
              </a:r>
            </a:p>
          </p:txBody>
        </p:sp>
        <p:sp>
          <p:nvSpPr>
            <p:cNvPr id="33810" name="Line 19"/>
            <p:cNvSpPr>
              <a:spLocks noChangeShapeType="1"/>
            </p:cNvSpPr>
            <p:nvPr/>
          </p:nvSpPr>
          <p:spPr bwMode="auto">
            <a:xfrm flipV="1">
              <a:off x="3305" y="3563"/>
              <a:ext cx="0" cy="58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811" name="Line 20"/>
            <p:cNvSpPr>
              <a:spLocks noChangeShapeType="1"/>
            </p:cNvSpPr>
            <p:nvPr/>
          </p:nvSpPr>
          <p:spPr bwMode="auto">
            <a:xfrm>
              <a:off x="4115" y="3403"/>
              <a:ext cx="33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812" name="Line 21"/>
            <p:cNvSpPr>
              <a:spLocks noChangeShapeType="1"/>
            </p:cNvSpPr>
            <p:nvPr/>
          </p:nvSpPr>
          <p:spPr bwMode="auto">
            <a:xfrm>
              <a:off x="1913" y="3409"/>
              <a:ext cx="28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813" name="Line 22"/>
            <p:cNvSpPr>
              <a:spLocks noChangeShapeType="1"/>
            </p:cNvSpPr>
            <p:nvPr/>
          </p:nvSpPr>
          <p:spPr bwMode="auto">
            <a:xfrm flipV="1">
              <a:off x="3305" y="2924"/>
              <a:ext cx="0" cy="3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814" name="Line 23"/>
            <p:cNvSpPr>
              <a:spLocks noChangeShapeType="1"/>
            </p:cNvSpPr>
            <p:nvPr/>
          </p:nvSpPr>
          <p:spPr bwMode="auto">
            <a:xfrm>
              <a:off x="3587" y="2817"/>
              <a:ext cx="39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815" name="Line 24"/>
            <p:cNvSpPr>
              <a:spLocks noChangeShapeType="1"/>
            </p:cNvSpPr>
            <p:nvPr/>
          </p:nvSpPr>
          <p:spPr bwMode="auto">
            <a:xfrm flipH="1">
              <a:off x="2570" y="2817"/>
              <a:ext cx="39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816" name="Line 25"/>
            <p:cNvSpPr>
              <a:spLocks noChangeShapeType="1"/>
            </p:cNvSpPr>
            <p:nvPr/>
          </p:nvSpPr>
          <p:spPr bwMode="auto">
            <a:xfrm flipV="1">
              <a:off x="3587" y="2391"/>
              <a:ext cx="170" cy="26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817" name="Line 26"/>
            <p:cNvSpPr>
              <a:spLocks noChangeShapeType="1"/>
            </p:cNvSpPr>
            <p:nvPr/>
          </p:nvSpPr>
          <p:spPr bwMode="auto">
            <a:xfrm flipH="1" flipV="1">
              <a:off x="2853" y="2391"/>
              <a:ext cx="169" cy="26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818" name="Line 27"/>
            <p:cNvSpPr>
              <a:spLocks noChangeShapeType="1"/>
            </p:cNvSpPr>
            <p:nvPr/>
          </p:nvSpPr>
          <p:spPr bwMode="auto">
            <a:xfrm flipV="1">
              <a:off x="3757" y="1859"/>
              <a:ext cx="0" cy="26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819" name="Line 28"/>
            <p:cNvSpPr>
              <a:spLocks noChangeShapeType="1"/>
            </p:cNvSpPr>
            <p:nvPr/>
          </p:nvSpPr>
          <p:spPr bwMode="auto">
            <a:xfrm flipV="1">
              <a:off x="4095" y="1859"/>
              <a:ext cx="227" cy="26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820" name="Line 29"/>
            <p:cNvSpPr>
              <a:spLocks noChangeShapeType="1"/>
            </p:cNvSpPr>
            <p:nvPr/>
          </p:nvSpPr>
          <p:spPr bwMode="auto">
            <a:xfrm flipV="1">
              <a:off x="2966" y="1859"/>
              <a:ext cx="508" cy="26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821" name="Line 30"/>
            <p:cNvSpPr>
              <a:spLocks noChangeShapeType="1"/>
            </p:cNvSpPr>
            <p:nvPr/>
          </p:nvSpPr>
          <p:spPr bwMode="auto">
            <a:xfrm flipV="1">
              <a:off x="2741" y="1859"/>
              <a:ext cx="0" cy="26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822" name="Line 31"/>
            <p:cNvSpPr>
              <a:spLocks noChangeShapeType="1"/>
            </p:cNvSpPr>
            <p:nvPr/>
          </p:nvSpPr>
          <p:spPr bwMode="auto">
            <a:xfrm flipH="1" flipV="1">
              <a:off x="2119" y="1859"/>
              <a:ext cx="282" cy="26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823" name="Text Box 32"/>
            <p:cNvSpPr txBox="1">
              <a:spLocks noChangeArrowheads="1"/>
            </p:cNvSpPr>
            <p:nvPr/>
          </p:nvSpPr>
          <p:spPr bwMode="auto">
            <a:xfrm>
              <a:off x="961" y="1591"/>
              <a:ext cx="621" cy="222"/>
            </a:xfrm>
            <a:prstGeom prst="rect">
              <a:avLst/>
            </a:prstGeom>
            <a:solidFill>
              <a:srgbClr val="FFEA8F"/>
            </a:solidFill>
            <a:ln w="9525">
              <a:solidFill>
                <a:srgbClr val="000000"/>
              </a:solidFill>
              <a:miter lim="800000"/>
              <a:headEnd/>
              <a:tailEnd/>
            </a:ln>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400" b="1">
                  <a:solidFill>
                    <a:srgbClr val="000000"/>
                  </a:solidFill>
                </a:rPr>
                <a:t>HTTP</a:t>
              </a:r>
            </a:p>
          </p:txBody>
        </p:sp>
        <p:sp>
          <p:nvSpPr>
            <p:cNvPr id="33824" name="Line 33"/>
            <p:cNvSpPr>
              <a:spLocks noChangeShapeType="1"/>
            </p:cNvSpPr>
            <p:nvPr/>
          </p:nvSpPr>
          <p:spPr bwMode="auto">
            <a:xfrm>
              <a:off x="1498" y="1859"/>
              <a:ext cx="847" cy="3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825" name="Text Box 34"/>
            <p:cNvSpPr txBox="1">
              <a:spLocks noChangeArrowheads="1"/>
            </p:cNvSpPr>
            <p:nvPr/>
          </p:nvSpPr>
          <p:spPr bwMode="auto">
            <a:xfrm>
              <a:off x="2154" y="3919"/>
              <a:ext cx="2295" cy="221"/>
            </a:xfrm>
            <a:prstGeom prst="rect">
              <a:avLst/>
            </a:prstGeom>
            <a:solidFill>
              <a:srgbClr val="FFFFFF"/>
            </a:solidFill>
            <a:ln w="9525">
              <a:solidFill>
                <a:srgbClr val="000000"/>
              </a:solidFill>
              <a:miter lim="800000"/>
              <a:headEnd/>
              <a:tailEnd/>
            </a:ln>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400" b="1">
                  <a:solidFill>
                    <a:srgbClr val="000000"/>
                  </a:solidFill>
                </a:rPr>
                <a:t>Copper/Fiber/Radio</a:t>
              </a:r>
            </a:p>
          </p:txBody>
        </p:sp>
        <p:sp>
          <p:nvSpPr>
            <p:cNvPr id="33826" name="Text Box 35"/>
            <p:cNvSpPr txBox="1">
              <a:spLocks noChangeArrowheads="1"/>
            </p:cNvSpPr>
            <p:nvPr/>
          </p:nvSpPr>
          <p:spPr bwMode="auto">
            <a:xfrm>
              <a:off x="3402" y="3574"/>
              <a:ext cx="685"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400" b="1">
                  <a:solidFill>
                    <a:srgbClr val="000000"/>
                  </a:solidFill>
                </a:rPr>
                <a:t>Frame(</a:t>
              </a:r>
              <a:r>
                <a:rPr lang="zh-CN" altLang="en-US" sz="1400" b="1">
                  <a:solidFill>
                    <a:srgbClr val="000000"/>
                  </a:solidFill>
                </a:rPr>
                <a:t>帧</a:t>
              </a:r>
              <a:r>
                <a:rPr lang="en-US" altLang="zh-CN" sz="1400" b="1">
                  <a:solidFill>
                    <a:srgbClr val="000000"/>
                  </a:solidFill>
                </a:rPr>
                <a:t>)</a:t>
              </a:r>
            </a:p>
          </p:txBody>
        </p:sp>
        <p:sp>
          <p:nvSpPr>
            <p:cNvPr id="33827" name="Text Box 36"/>
            <p:cNvSpPr txBox="1">
              <a:spLocks noChangeArrowheads="1"/>
            </p:cNvSpPr>
            <p:nvPr/>
          </p:nvSpPr>
          <p:spPr bwMode="auto">
            <a:xfrm>
              <a:off x="3305" y="3015"/>
              <a:ext cx="1285"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b="1">
                  <a:solidFill>
                    <a:srgbClr val="000000"/>
                  </a:solidFill>
                </a:rPr>
                <a:t>IP Packet</a:t>
              </a:r>
              <a:r>
                <a:rPr lang="zh-CN" altLang="en-US" sz="1400" b="1">
                  <a:solidFill>
                    <a:srgbClr val="000000"/>
                  </a:solidFill>
                </a:rPr>
                <a:t>（分组）</a:t>
              </a:r>
            </a:p>
          </p:txBody>
        </p:sp>
        <p:sp>
          <p:nvSpPr>
            <p:cNvPr id="33828" name="Text Box 37"/>
            <p:cNvSpPr txBox="1">
              <a:spLocks noChangeArrowheads="1"/>
            </p:cNvSpPr>
            <p:nvPr/>
          </p:nvSpPr>
          <p:spPr bwMode="auto">
            <a:xfrm>
              <a:off x="3818" y="2338"/>
              <a:ext cx="1617"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b="1">
                  <a:solidFill>
                    <a:srgbClr val="000000"/>
                  </a:solidFill>
                </a:rPr>
                <a:t>Datagram</a:t>
              </a:r>
              <a:r>
                <a:rPr lang="zh-CN" altLang="en-US" sz="1400" b="1">
                  <a:solidFill>
                    <a:srgbClr val="000000"/>
                  </a:solidFill>
                </a:rPr>
                <a:t>（数据报）</a:t>
              </a:r>
            </a:p>
          </p:txBody>
        </p:sp>
        <p:sp>
          <p:nvSpPr>
            <p:cNvPr id="33829" name="Text Box 38"/>
            <p:cNvSpPr txBox="1">
              <a:spLocks noChangeArrowheads="1"/>
            </p:cNvSpPr>
            <p:nvPr/>
          </p:nvSpPr>
          <p:spPr bwMode="auto">
            <a:xfrm>
              <a:off x="1604" y="2363"/>
              <a:ext cx="1171"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b="1">
                  <a:solidFill>
                    <a:srgbClr val="000000"/>
                  </a:solidFill>
                </a:rPr>
                <a:t>Segment(</a:t>
              </a:r>
              <a:r>
                <a:rPr lang="zh-CN" altLang="en-US" sz="1400" b="1">
                  <a:solidFill>
                    <a:srgbClr val="000000"/>
                  </a:solidFill>
                </a:rPr>
                <a:t>数据段</a:t>
              </a:r>
              <a:r>
                <a:rPr lang="en-US" altLang="zh-CN" sz="1400" b="1">
                  <a:solidFill>
                    <a:srgbClr val="000000"/>
                  </a:solidFill>
                </a:rPr>
                <a:t>)</a:t>
              </a:r>
            </a:p>
          </p:txBody>
        </p:sp>
        <p:sp>
          <p:nvSpPr>
            <p:cNvPr id="33830" name="Text Box 39"/>
            <p:cNvSpPr txBox="1">
              <a:spLocks noChangeArrowheads="1"/>
            </p:cNvSpPr>
            <p:nvPr/>
          </p:nvSpPr>
          <p:spPr bwMode="auto">
            <a:xfrm>
              <a:off x="4091" y="1866"/>
              <a:ext cx="1236"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b="1">
                  <a:solidFill>
                    <a:srgbClr val="000000"/>
                  </a:solidFill>
                </a:rPr>
                <a:t>Message</a:t>
              </a:r>
              <a:r>
                <a:rPr lang="zh-CN" altLang="en-US" sz="1400" b="1">
                  <a:solidFill>
                    <a:srgbClr val="000000"/>
                  </a:solidFill>
                </a:rPr>
                <a:t>（消息）</a:t>
              </a:r>
            </a:p>
          </p:txBody>
        </p:sp>
        <p:cxnSp>
          <p:nvCxnSpPr>
            <p:cNvPr id="33831" name="直接连接符 41"/>
            <p:cNvCxnSpPr>
              <a:cxnSpLocks noChangeShapeType="1"/>
            </p:cNvCxnSpPr>
            <p:nvPr/>
          </p:nvCxnSpPr>
          <p:spPr bwMode="auto">
            <a:xfrm rot="10800000">
              <a:off x="708" y="2049"/>
              <a:ext cx="4533" cy="1"/>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33832" name="直接连接符 44"/>
            <p:cNvCxnSpPr>
              <a:cxnSpLocks noChangeShapeType="1"/>
            </p:cNvCxnSpPr>
            <p:nvPr/>
          </p:nvCxnSpPr>
          <p:spPr bwMode="auto">
            <a:xfrm rot="10800000" flipV="1">
              <a:off x="708" y="3219"/>
              <a:ext cx="4365" cy="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33833" name="直接连接符 45"/>
            <p:cNvCxnSpPr>
              <a:cxnSpLocks noChangeShapeType="1"/>
            </p:cNvCxnSpPr>
            <p:nvPr/>
          </p:nvCxnSpPr>
          <p:spPr bwMode="auto">
            <a:xfrm rot="10800000">
              <a:off x="618" y="3759"/>
              <a:ext cx="4758" cy="1"/>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33834" name="TextBox 50"/>
            <p:cNvSpPr txBox="1">
              <a:spLocks noChangeArrowheads="1"/>
            </p:cNvSpPr>
            <p:nvPr/>
          </p:nvSpPr>
          <p:spPr bwMode="auto">
            <a:xfrm rot="5400000">
              <a:off x="150" y="2539"/>
              <a:ext cx="116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400" b="1">
                  <a:solidFill>
                    <a:srgbClr val="000000"/>
                  </a:solidFill>
                </a:rPr>
                <a:t>Network stack</a:t>
              </a:r>
            </a:p>
          </p:txBody>
        </p:sp>
        <p:cxnSp>
          <p:nvCxnSpPr>
            <p:cNvPr id="33835" name="直接箭头连接符 52"/>
            <p:cNvCxnSpPr>
              <a:cxnSpLocks noChangeShapeType="1"/>
            </p:cNvCxnSpPr>
            <p:nvPr/>
          </p:nvCxnSpPr>
          <p:spPr bwMode="auto">
            <a:xfrm rot="5400000">
              <a:off x="246" y="2634"/>
              <a:ext cx="1171" cy="1"/>
            </a:xfrm>
            <a:prstGeom prst="straightConnector1">
              <a:avLst/>
            </a:prstGeom>
            <a:noFill/>
            <a:ln w="9525" algn="ctr">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33836" name="直接箭头连接符 54"/>
            <p:cNvCxnSpPr>
              <a:cxnSpLocks noChangeShapeType="1"/>
            </p:cNvCxnSpPr>
            <p:nvPr/>
          </p:nvCxnSpPr>
          <p:spPr bwMode="auto">
            <a:xfrm rot="5400000">
              <a:off x="562" y="3489"/>
              <a:ext cx="540" cy="1"/>
            </a:xfrm>
            <a:prstGeom prst="straightConnector1">
              <a:avLst/>
            </a:prstGeom>
            <a:noFill/>
            <a:ln w="9525" algn="ctr">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sp>
          <p:nvSpPr>
            <p:cNvPr id="33837" name="TextBox 55"/>
            <p:cNvSpPr txBox="1">
              <a:spLocks noChangeArrowheads="1"/>
            </p:cNvSpPr>
            <p:nvPr/>
          </p:nvSpPr>
          <p:spPr bwMode="auto">
            <a:xfrm rot="5400000">
              <a:off x="297" y="3443"/>
              <a:ext cx="74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400" b="1">
                  <a:solidFill>
                    <a:srgbClr val="000000"/>
                  </a:solidFill>
                </a:rPr>
                <a:t>Drivers+Firmware</a:t>
              </a:r>
            </a:p>
          </p:txBody>
        </p:sp>
        <p:cxnSp>
          <p:nvCxnSpPr>
            <p:cNvPr id="33838" name="直接箭头连接符 62"/>
            <p:cNvCxnSpPr>
              <a:cxnSpLocks noChangeShapeType="1"/>
            </p:cNvCxnSpPr>
            <p:nvPr/>
          </p:nvCxnSpPr>
          <p:spPr bwMode="auto">
            <a:xfrm rot="5400000">
              <a:off x="573" y="1778"/>
              <a:ext cx="540" cy="1"/>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33839" name="TextBox 63"/>
            <p:cNvSpPr txBox="1">
              <a:spLocks noChangeArrowheads="1"/>
            </p:cNvSpPr>
            <p:nvPr/>
          </p:nvSpPr>
          <p:spPr bwMode="auto">
            <a:xfrm rot="5400000">
              <a:off x="229" y="1628"/>
              <a:ext cx="90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400" b="1" dirty="0">
                  <a:solidFill>
                    <a:srgbClr val="000000"/>
                  </a:solidFill>
                </a:rPr>
                <a:t>Applications</a:t>
              </a:r>
            </a:p>
          </p:txBody>
        </p:sp>
        <p:cxnSp>
          <p:nvCxnSpPr>
            <p:cNvPr id="33840" name="直接箭头连接符 64"/>
            <p:cNvCxnSpPr>
              <a:cxnSpLocks noChangeShapeType="1"/>
            </p:cNvCxnSpPr>
            <p:nvPr/>
          </p:nvCxnSpPr>
          <p:spPr bwMode="auto">
            <a:xfrm rot="5400000">
              <a:off x="4894" y="1778"/>
              <a:ext cx="540" cy="1"/>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33841" name="TextBox 65"/>
            <p:cNvSpPr txBox="1">
              <a:spLocks noChangeArrowheads="1"/>
            </p:cNvSpPr>
            <p:nvPr/>
          </p:nvSpPr>
          <p:spPr bwMode="auto">
            <a:xfrm rot="5400000">
              <a:off x="4758" y="1566"/>
              <a:ext cx="104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400" b="1">
                  <a:solidFill>
                    <a:srgbClr val="000000"/>
                  </a:solidFill>
                </a:rPr>
                <a:t>User Space</a:t>
              </a:r>
            </a:p>
          </p:txBody>
        </p:sp>
        <p:cxnSp>
          <p:nvCxnSpPr>
            <p:cNvPr id="33842" name="直接箭头连接符 67"/>
            <p:cNvCxnSpPr>
              <a:cxnSpLocks noChangeShapeType="1"/>
            </p:cNvCxnSpPr>
            <p:nvPr/>
          </p:nvCxnSpPr>
          <p:spPr bwMode="auto">
            <a:xfrm flipH="1">
              <a:off x="5148" y="2049"/>
              <a:ext cx="16" cy="1517"/>
            </a:xfrm>
            <a:prstGeom prst="straightConnector1">
              <a:avLst/>
            </a:prstGeom>
            <a:noFill/>
            <a:ln w="9525" algn="ctr">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sp>
          <p:nvSpPr>
            <p:cNvPr id="33843" name="TextBox 69"/>
            <p:cNvSpPr txBox="1">
              <a:spLocks noChangeArrowheads="1"/>
            </p:cNvSpPr>
            <p:nvPr/>
          </p:nvSpPr>
          <p:spPr bwMode="auto">
            <a:xfrm rot="5400000">
              <a:off x="4567" y="2667"/>
              <a:ext cx="1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400" b="1">
                  <a:solidFill>
                    <a:srgbClr val="000000"/>
                  </a:solidFill>
                </a:rPr>
                <a:t>Kernel Space (OS)</a:t>
              </a:r>
            </a:p>
          </p:txBody>
        </p:sp>
        <p:sp>
          <p:nvSpPr>
            <p:cNvPr id="33844" name="Text Box 6"/>
            <p:cNvSpPr txBox="1">
              <a:spLocks noChangeArrowheads="1"/>
            </p:cNvSpPr>
            <p:nvPr/>
          </p:nvSpPr>
          <p:spPr bwMode="auto">
            <a:xfrm>
              <a:off x="2866" y="2657"/>
              <a:ext cx="816" cy="222"/>
            </a:xfrm>
            <a:prstGeom prst="rect">
              <a:avLst/>
            </a:prstGeom>
            <a:solidFill>
              <a:srgbClr val="FFCF01"/>
            </a:solidFill>
            <a:ln w="9525">
              <a:solidFill>
                <a:srgbClr val="000000"/>
              </a:solidFill>
              <a:miter lim="800000"/>
              <a:headEnd/>
              <a:tailEnd/>
            </a:ln>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400" b="1">
                  <a:solidFill>
                    <a:srgbClr val="000000"/>
                  </a:solidFill>
                </a:rPr>
                <a:t>IP/IPv6</a:t>
              </a:r>
            </a:p>
          </p:txBody>
        </p:sp>
        <p:sp>
          <p:nvSpPr>
            <p:cNvPr id="33845" name="Line 112"/>
            <p:cNvSpPr>
              <a:spLocks noChangeShapeType="1"/>
            </p:cNvSpPr>
            <p:nvPr/>
          </p:nvSpPr>
          <p:spPr bwMode="auto">
            <a:xfrm>
              <a:off x="748" y="3612"/>
              <a:ext cx="4536"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52" name="矩形 51"/>
          <p:cNvSpPr/>
          <p:nvPr/>
        </p:nvSpPr>
        <p:spPr>
          <a:xfrm>
            <a:off x="684213" y="4508500"/>
            <a:ext cx="8064500" cy="2349500"/>
          </a:xfrm>
          <a:prstGeom prst="rect">
            <a:avLst/>
          </a:prstGeom>
          <a:solidFill>
            <a:schemeClr val="accent1">
              <a:lumMod val="20000"/>
              <a:lumOff val="80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0726" name="TextBox 52"/>
          <p:cNvSpPr txBox="1">
            <a:spLocks noChangeArrowheads="1"/>
          </p:cNvSpPr>
          <p:nvPr/>
        </p:nvSpPr>
        <p:spPr bwMode="auto">
          <a:xfrm>
            <a:off x="71438" y="5013325"/>
            <a:ext cx="6842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a:t>路由器上运行</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linds(horizontal)">
                                      <p:cBhvr>
                                        <p:cTn id="7" dur="500"/>
                                        <p:tgtEl>
                                          <p:spTgt spid="5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0726"/>
                                        </p:tgtEl>
                                        <p:attrNameLst>
                                          <p:attrName>style.visibility</p:attrName>
                                        </p:attrNameLst>
                                      </p:cBhvr>
                                      <p:to>
                                        <p:strVal val="visible"/>
                                      </p:to>
                                    </p:set>
                                    <p:animEffect transition="in" filter="blinds(horizontal)">
                                      <p:cBhvr>
                                        <p:cTn id="10" dur="500"/>
                                        <p:tgtEl>
                                          <p:spTgt spid="3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3072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E371057F-1795-4D9E-AF52-D544D0D8FA4C}" type="slidenum">
              <a:rPr lang="en-US" altLang="zh-CN"/>
              <a:pPr eaLnBrk="1" hangingPunct="1"/>
              <a:t>50</a:t>
            </a:fld>
            <a:endParaRPr lang="en-US" altLang="zh-CN"/>
          </a:p>
        </p:txBody>
      </p:sp>
      <p:sp>
        <p:nvSpPr>
          <p:cNvPr id="68611" name="Line 30"/>
          <p:cNvSpPr>
            <a:spLocks noChangeShapeType="1"/>
          </p:cNvSpPr>
          <p:nvPr/>
        </p:nvSpPr>
        <p:spPr bwMode="auto">
          <a:xfrm>
            <a:off x="4665663" y="265588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graphicFrame>
        <p:nvGraphicFramePr>
          <p:cNvPr id="65568" name="Group 32"/>
          <p:cNvGraphicFramePr>
            <a:graphicFrameLocks noGrp="1"/>
          </p:cNvGraphicFramePr>
          <p:nvPr/>
        </p:nvGraphicFramePr>
        <p:xfrm>
          <a:off x="1403350" y="1846263"/>
          <a:ext cx="6897688" cy="2662238"/>
        </p:xfrm>
        <a:graphic>
          <a:graphicData uri="http://schemas.openxmlformats.org/drawingml/2006/table">
            <a:tbl>
              <a:tblPr/>
              <a:tblGrid>
                <a:gridCol w="1082675"/>
                <a:gridCol w="2085975"/>
                <a:gridCol w="631825"/>
                <a:gridCol w="936625"/>
                <a:gridCol w="2160588"/>
              </a:tblGrid>
              <a:tr h="88265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路由表</a:t>
                      </a:r>
                      <a:endParaRPr kumimoji="0" lang="zh-CN" altLang="en-US" sz="2000" b="1" i="0" u="none" strike="noStrike" cap="none" normalizeH="0" baseline="0" dirty="0" smtClean="0">
                        <a:ln>
                          <a:noFill/>
                        </a:ln>
                        <a:solidFill>
                          <a:schemeClr val="tx1"/>
                        </a:solidFill>
                        <a:effectLst/>
                        <a:latin typeface="Tahoma" pitchFamily="34"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网络号或前缀</a:t>
                      </a:r>
                      <a:endParaRPr kumimoji="0" lang="en-US" altLang="zh-CN" sz="2000" b="1" i="0" u="none" strike="noStrike" cap="none" normalizeH="0" baseline="0" smtClean="0">
                        <a:ln>
                          <a:noFill/>
                        </a:ln>
                        <a:solidFill>
                          <a:schemeClr val="tx1"/>
                        </a:solidFill>
                        <a:effectLst/>
                        <a:latin typeface="Tahoma" pitchFamily="34"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下一跳</a:t>
                      </a:r>
                      <a:endParaRPr kumimoji="0" lang="zh-CN" altLang="en-US" sz="2000" b="1" i="0" u="none" strike="noStrike" cap="none" normalizeH="0" baseline="0" smtClean="0">
                        <a:ln>
                          <a:noFill/>
                        </a:ln>
                        <a:solidFill>
                          <a:schemeClr val="tx1"/>
                        </a:solidFill>
                        <a:effectLst/>
                        <a:latin typeface="Tahoma" pitchFamily="34"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r>
              <a:tr h="484188">
                <a:tc v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10</a:t>
                      </a:r>
                      <a:r>
                        <a:rPr kumimoji="0" lang="zh-CN" altLang="en-US" sz="2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或者</a:t>
                      </a:r>
                      <a:r>
                        <a:rPr kumimoji="0" lang="en-US" altLang="zh-CN" sz="2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10.0.0.0/8</a:t>
                      </a:r>
                      <a:endParaRPr kumimoji="0" lang="en-US" altLang="zh-CN" sz="2000" b="1" i="0" u="none" strike="noStrike" cap="none" normalizeH="0" baseline="0" smtClean="0">
                        <a:ln>
                          <a:noFill/>
                        </a:ln>
                        <a:solidFill>
                          <a:schemeClr val="tx1"/>
                        </a:solidFill>
                        <a:effectLst/>
                        <a:latin typeface="Tahoma" pitchFamily="34"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171.69.245.10</a:t>
                      </a:r>
                      <a:endParaRPr kumimoji="0" lang="en-US" altLang="zh-CN" sz="2000" b="1" i="0" u="none" strike="noStrike" cap="none" normalizeH="0" baseline="0" dirty="0" smtClean="0">
                        <a:ln>
                          <a:noFill/>
                        </a:ln>
                        <a:solidFill>
                          <a:schemeClr val="tx1"/>
                        </a:solidFill>
                        <a:effectLst/>
                        <a:latin typeface="Tahoma" pitchFamily="34"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r>
              <a:tr h="72072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转发表</a:t>
                      </a:r>
                      <a:endParaRPr kumimoji="0" lang="zh-CN" altLang="en-US" sz="2000" b="1" i="0" u="none" strike="noStrike" cap="none" normalizeH="0" baseline="0" smtClean="0">
                        <a:ln>
                          <a:noFill/>
                        </a:ln>
                        <a:solidFill>
                          <a:schemeClr val="tx1"/>
                        </a:solidFill>
                        <a:effectLst/>
                        <a:latin typeface="Tahoma" pitchFamily="34"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网络号或前缀</a:t>
                      </a:r>
                      <a:endParaRPr kumimoji="0" lang="zh-CN" altLang="en-US" sz="2000" b="1" i="0" u="none" strike="noStrike" cap="none" normalizeH="0" baseline="0" smtClean="0">
                        <a:ln>
                          <a:noFill/>
                        </a:ln>
                        <a:solidFill>
                          <a:schemeClr val="tx1"/>
                        </a:solidFill>
                        <a:effectLst/>
                        <a:latin typeface="Tahoma" pitchFamily="34"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输出端口</a:t>
                      </a:r>
                      <a:endParaRPr kumimoji="0" lang="zh-CN" altLang="en-US" sz="2000" b="1" i="0" u="none" strike="noStrike" cap="none" normalizeH="0" baseline="0" smtClean="0">
                        <a:ln>
                          <a:noFill/>
                        </a:ln>
                        <a:solidFill>
                          <a:schemeClr val="tx1"/>
                        </a:solidFill>
                        <a:effectLst/>
                        <a:latin typeface="Tahoma" pitchFamily="34"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下一跳</a:t>
                      </a:r>
                      <a:r>
                        <a:rPr kumimoji="0" lang="en-US" altLang="zh-CN" sz="2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MAC</a:t>
                      </a:r>
                      <a:r>
                        <a:rPr kumimoji="0" lang="zh-CN" altLang="en-US" sz="2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地址</a:t>
                      </a:r>
                      <a:endParaRPr kumimoji="0" lang="zh-CN" altLang="en-US" sz="2000" b="1" i="0" u="none" strike="noStrike" cap="none" normalizeH="0" baseline="0" smtClean="0">
                        <a:ln>
                          <a:noFill/>
                        </a:ln>
                        <a:solidFill>
                          <a:schemeClr val="tx1"/>
                        </a:solidFill>
                        <a:effectLst/>
                        <a:latin typeface="Tahoma" pitchFamily="34"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4675">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10 </a:t>
                      </a:r>
                      <a:r>
                        <a:rPr kumimoji="0" lang="zh-CN" altLang="en-US" sz="2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或者</a:t>
                      </a:r>
                      <a:r>
                        <a:rPr kumimoji="0" lang="en-US" altLang="zh-CN" sz="2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10.0.0.0/8</a:t>
                      </a:r>
                      <a:endParaRPr kumimoji="0" lang="en-US" altLang="zh-CN" sz="2000" b="1" i="0" u="none" strike="noStrike" cap="none" normalizeH="0" baseline="0" smtClean="0">
                        <a:ln>
                          <a:noFill/>
                        </a:ln>
                        <a:solidFill>
                          <a:schemeClr val="tx1"/>
                        </a:solidFill>
                        <a:effectLst/>
                        <a:latin typeface="Tahoma" pitchFamily="34"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0</a:t>
                      </a:r>
                      <a:endParaRPr kumimoji="0" lang="en-US" altLang="zh-CN" sz="2000" b="1" i="0" u="none" strike="noStrike" cap="none" normalizeH="0" baseline="0" smtClean="0">
                        <a:ln>
                          <a:noFill/>
                        </a:ln>
                        <a:solidFill>
                          <a:schemeClr val="tx1"/>
                        </a:solidFill>
                        <a:effectLst/>
                        <a:latin typeface="Tahoma" pitchFamily="34"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Times New Roman" pitchFamily="18" charset="0"/>
                          <a:ea typeface="宋体" charset="-122"/>
                          <a:cs typeface="Times New Roman" pitchFamily="18" charset="0"/>
                        </a:rPr>
                        <a:t>00:02:2b:e4:b:1:2</a:t>
                      </a:r>
                      <a:endParaRPr kumimoji="0" lang="en-US" altLang="zh-CN" sz="2000" b="1" i="0" u="none" strike="noStrike" cap="none" normalizeH="0" baseline="0" smtClean="0">
                        <a:ln>
                          <a:noFill/>
                        </a:ln>
                        <a:solidFill>
                          <a:schemeClr val="tx1"/>
                        </a:solidFill>
                        <a:effectLst/>
                        <a:latin typeface="Tahoma" pitchFamily="34"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5564" name="Rectangle 55"/>
          <p:cNvSpPr>
            <a:spLocks noChangeArrowheads="1"/>
          </p:cNvSpPr>
          <p:nvPr/>
        </p:nvSpPr>
        <p:spPr bwMode="auto">
          <a:xfrm>
            <a:off x="35496" y="5300663"/>
            <a:ext cx="9036050" cy="1368425"/>
          </a:xfrm>
          <a:prstGeom prst="rect">
            <a:avLst/>
          </a:prstGeom>
          <a:solidFill>
            <a:schemeClr val="bg1"/>
          </a:solidFill>
          <a:ln w="9525" algn="ctr">
            <a:solidFill>
              <a:schemeClr val="tx1"/>
            </a:solidFill>
            <a:miter lim="800000"/>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2000" b="1" dirty="0">
                <a:solidFill>
                  <a:srgbClr val="E2061B"/>
                </a:solidFill>
                <a:latin typeface="Arial" panose="020B0604020202020204" pitchFamily="34" charset="0"/>
              </a:rPr>
              <a:t>1</a:t>
            </a:r>
            <a:r>
              <a:rPr lang="zh-CN" altLang="en-US" sz="2000" b="1" dirty="0">
                <a:solidFill>
                  <a:srgbClr val="E2061B"/>
                </a:solidFill>
                <a:latin typeface="Arial" panose="020B0604020202020204" pitchFamily="34" charset="0"/>
              </a:rPr>
              <a:t>）路由表是建立转发表的前奏，也就是说转发表可以基于路由表的信息建立</a:t>
            </a:r>
          </a:p>
          <a:p>
            <a:pPr eaLnBrk="1" hangingPunct="1"/>
            <a:r>
              <a:rPr lang="en-US" altLang="zh-CN" sz="2000" b="1" dirty="0">
                <a:solidFill>
                  <a:srgbClr val="E2061B"/>
                </a:solidFill>
                <a:latin typeface="Arial" panose="020B0604020202020204" pitchFamily="34" charset="0"/>
              </a:rPr>
              <a:t>2</a:t>
            </a:r>
            <a:r>
              <a:rPr lang="zh-CN" altLang="en-US" sz="2000" b="1" dirty="0">
                <a:solidFill>
                  <a:srgbClr val="E2061B"/>
                </a:solidFill>
                <a:latin typeface="Arial" panose="020B0604020202020204" pitchFamily="34" charset="0"/>
              </a:rPr>
              <a:t>）在路由器上，一般是先通过</a:t>
            </a:r>
            <a:r>
              <a:rPr lang="zh-CN" altLang="en-US" sz="2000" b="1" dirty="0" smtClean="0">
                <a:solidFill>
                  <a:srgbClr val="E2061B"/>
                </a:solidFill>
                <a:latin typeface="Arial" panose="020B0604020202020204" pitchFamily="34" charset="0"/>
              </a:rPr>
              <a:t>路由算法（协议）生成</a:t>
            </a:r>
            <a:r>
              <a:rPr lang="zh-CN" altLang="en-US" sz="2000" b="1" dirty="0">
                <a:solidFill>
                  <a:srgbClr val="E2061B"/>
                </a:solidFill>
                <a:latin typeface="Arial" panose="020B0604020202020204" pitchFamily="34" charset="0"/>
              </a:rPr>
              <a:t>路由表，然后得到转发表</a:t>
            </a:r>
          </a:p>
          <a:p>
            <a:pPr eaLnBrk="1" hangingPunct="1"/>
            <a:r>
              <a:rPr lang="en-US" altLang="zh-CN" sz="2000" b="1" dirty="0">
                <a:solidFill>
                  <a:srgbClr val="E2061B"/>
                </a:solidFill>
                <a:latin typeface="Arial" panose="020B0604020202020204" pitchFamily="34" charset="0"/>
              </a:rPr>
              <a:t>3</a:t>
            </a:r>
            <a:r>
              <a:rPr lang="zh-CN" altLang="en-US" sz="2000" b="1" dirty="0">
                <a:solidFill>
                  <a:srgbClr val="E2061B"/>
                </a:solidFill>
                <a:latin typeface="Arial" panose="020B0604020202020204" pitchFamily="34" charset="0"/>
              </a:rPr>
              <a:t>）在以后的叙述中，如果不特别注明，我们将不区分路由表和转发表，路由器上一般采用路由表的形式，而主机上一般采用转发表的形式</a:t>
            </a:r>
            <a:endParaRPr lang="en-US" altLang="zh-CN" sz="2000" b="1" dirty="0">
              <a:solidFill>
                <a:srgbClr val="E2061B"/>
              </a:solidFill>
              <a:latin typeface="Arial" panose="020B0604020202020204" pitchFamily="34" charset="0"/>
            </a:endParaRPr>
          </a:p>
        </p:txBody>
      </p:sp>
      <p:sp>
        <p:nvSpPr>
          <p:cNvPr id="68637" name="Text Box 30"/>
          <p:cNvSpPr txBox="1">
            <a:spLocks noChangeArrowheads="1"/>
          </p:cNvSpPr>
          <p:nvPr/>
        </p:nvSpPr>
        <p:spPr bwMode="auto">
          <a:xfrm>
            <a:off x="468313" y="585788"/>
            <a:ext cx="8424862"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400" b="1"/>
              <a:t>在</a:t>
            </a:r>
            <a:r>
              <a:rPr lang="en-US" altLang="zh-CN" sz="2400" b="1"/>
              <a:t>IP</a:t>
            </a:r>
            <a:r>
              <a:rPr lang="zh-CN" altLang="en-US" sz="2400" b="1"/>
              <a:t>网络中，每个网络都使用网络号或者网络前缀来标识，我们用</a:t>
            </a:r>
            <a:r>
              <a:rPr lang="en-US" altLang="zh-CN" sz="2400" b="1">
                <a:solidFill>
                  <a:srgbClr val="FF0000"/>
                </a:solidFill>
              </a:rPr>
              <a:t>IP</a:t>
            </a:r>
            <a:r>
              <a:rPr lang="zh-CN" altLang="en-US" sz="2400" b="1">
                <a:solidFill>
                  <a:srgbClr val="FF0000"/>
                </a:solidFill>
              </a:rPr>
              <a:t>地址</a:t>
            </a:r>
            <a:r>
              <a:rPr lang="en-US" altLang="zh-CN" sz="2400" b="1">
                <a:solidFill>
                  <a:srgbClr val="FF0000"/>
                </a:solidFill>
              </a:rPr>
              <a:t>/</a:t>
            </a:r>
            <a:r>
              <a:rPr lang="zh-CN" altLang="en-US" sz="2400" b="1">
                <a:solidFill>
                  <a:srgbClr val="FF0000"/>
                </a:solidFill>
              </a:rPr>
              <a:t>网络号长度（或者前缀长度）</a:t>
            </a:r>
            <a:r>
              <a:rPr lang="zh-CN" altLang="en-US" sz="2400" b="1"/>
              <a:t>的方式来表示网络号或者网络前缀</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5564"/>
                                        </p:tgtEl>
                                        <p:attrNameLst>
                                          <p:attrName>style.visibility</p:attrName>
                                        </p:attrNameLst>
                                      </p:cBhvr>
                                      <p:to>
                                        <p:strVal val="visible"/>
                                      </p:to>
                                    </p:set>
                                    <p:animEffect transition="in" filter="blinds(horizontal)">
                                      <p:cBhvr>
                                        <p:cTn id="7" dur="500"/>
                                        <p:tgtEl>
                                          <p:spTgt spid="65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6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1C665FA6-5ABD-4698-8310-439FEDC88D64}" type="slidenum">
              <a:rPr lang="en-US" altLang="zh-CN"/>
              <a:pPr eaLnBrk="1" hangingPunct="1"/>
              <a:t>51</a:t>
            </a:fld>
            <a:endParaRPr lang="en-US" altLang="zh-CN"/>
          </a:p>
        </p:txBody>
      </p:sp>
      <p:sp>
        <p:nvSpPr>
          <p:cNvPr id="69635" name="Rectangle 2"/>
          <p:cNvSpPr>
            <a:spLocks noGrp="1" noChangeArrowheads="1"/>
          </p:cNvSpPr>
          <p:nvPr>
            <p:ph type="title"/>
          </p:nvPr>
        </p:nvSpPr>
        <p:spPr/>
        <p:txBody>
          <a:bodyPr/>
          <a:lstStyle/>
          <a:p>
            <a:pPr eaLnBrk="1" hangingPunct="1"/>
            <a:r>
              <a:rPr lang="zh-CN" altLang="en-US" smtClean="0"/>
              <a:t>路由表实例</a:t>
            </a:r>
          </a:p>
        </p:txBody>
      </p:sp>
      <p:sp>
        <p:nvSpPr>
          <p:cNvPr id="69636" name="Line 5"/>
          <p:cNvSpPr>
            <a:spLocks noChangeShapeType="1"/>
          </p:cNvSpPr>
          <p:nvPr/>
        </p:nvSpPr>
        <p:spPr bwMode="auto">
          <a:xfrm flipV="1">
            <a:off x="6415088" y="1644650"/>
            <a:ext cx="0" cy="9509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69637" name="Group 7"/>
          <p:cNvGrpSpPr>
            <a:grpSpLocks/>
          </p:cNvGrpSpPr>
          <p:nvPr/>
        </p:nvGrpSpPr>
        <p:grpSpPr bwMode="auto">
          <a:xfrm>
            <a:off x="774700" y="2605088"/>
            <a:ext cx="2062163" cy="587375"/>
            <a:chOff x="96" y="1584"/>
            <a:chExt cx="1292" cy="401"/>
          </a:xfrm>
        </p:grpSpPr>
        <p:sp>
          <p:nvSpPr>
            <p:cNvPr id="69691" name="Line 8"/>
            <p:cNvSpPr>
              <a:spLocks noChangeShapeType="1"/>
            </p:cNvSpPr>
            <p:nvPr/>
          </p:nvSpPr>
          <p:spPr bwMode="auto">
            <a:xfrm flipH="1">
              <a:off x="96" y="1584"/>
              <a:ext cx="480" cy="4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9692" name="Line 9"/>
            <p:cNvSpPr>
              <a:spLocks noChangeShapeType="1"/>
            </p:cNvSpPr>
            <p:nvPr/>
          </p:nvSpPr>
          <p:spPr bwMode="auto">
            <a:xfrm>
              <a:off x="912" y="1584"/>
              <a:ext cx="476" cy="4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3" name="Group 10"/>
          <p:cNvGrpSpPr>
            <a:grpSpLocks/>
          </p:cNvGrpSpPr>
          <p:nvPr/>
        </p:nvGrpSpPr>
        <p:grpSpPr bwMode="auto">
          <a:xfrm>
            <a:off x="3162300" y="3649663"/>
            <a:ext cx="2062163" cy="588962"/>
            <a:chOff x="96" y="1584"/>
            <a:chExt cx="1292" cy="401"/>
          </a:xfrm>
        </p:grpSpPr>
        <p:sp>
          <p:nvSpPr>
            <p:cNvPr id="69689" name="Line 11"/>
            <p:cNvSpPr>
              <a:spLocks noChangeShapeType="1"/>
            </p:cNvSpPr>
            <p:nvPr/>
          </p:nvSpPr>
          <p:spPr bwMode="auto">
            <a:xfrm flipH="1">
              <a:off x="96" y="1584"/>
              <a:ext cx="480" cy="4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9690" name="Line 12"/>
            <p:cNvSpPr>
              <a:spLocks noChangeShapeType="1"/>
            </p:cNvSpPr>
            <p:nvPr/>
          </p:nvSpPr>
          <p:spPr bwMode="auto">
            <a:xfrm>
              <a:off x="912" y="1584"/>
              <a:ext cx="476" cy="4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69639" name="Group 16"/>
          <p:cNvGrpSpPr>
            <a:grpSpLocks/>
          </p:cNvGrpSpPr>
          <p:nvPr/>
        </p:nvGrpSpPr>
        <p:grpSpPr bwMode="auto">
          <a:xfrm>
            <a:off x="1400175" y="2152650"/>
            <a:ext cx="7708900" cy="1638300"/>
            <a:chOff x="164" y="1414"/>
            <a:chExt cx="5432" cy="1182"/>
          </a:xfrm>
        </p:grpSpPr>
        <p:grpSp>
          <p:nvGrpSpPr>
            <p:cNvPr id="69673" name="Group 17"/>
            <p:cNvGrpSpPr>
              <a:grpSpLocks/>
            </p:cNvGrpSpPr>
            <p:nvPr/>
          </p:nvGrpSpPr>
          <p:grpSpPr bwMode="auto">
            <a:xfrm flipV="1">
              <a:off x="2208" y="1654"/>
              <a:ext cx="1248" cy="554"/>
              <a:chOff x="912" y="1414"/>
              <a:chExt cx="1104" cy="554"/>
            </a:xfrm>
          </p:grpSpPr>
          <p:sp>
            <p:nvSpPr>
              <p:cNvPr id="69686" name="Line 18"/>
              <p:cNvSpPr>
                <a:spLocks noChangeShapeType="1"/>
              </p:cNvSpPr>
              <p:nvPr/>
            </p:nvSpPr>
            <p:spPr bwMode="auto">
              <a:xfrm>
                <a:off x="912" y="1414"/>
                <a:ext cx="768" cy="2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9687" name="Line 19"/>
              <p:cNvSpPr>
                <a:spLocks noChangeShapeType="1"/>
              </p:cNvSpPr>
              <p:nvPr/>
            </p:nvSpPr>
            <p:spPr bwMode="auto">
              <a:xfrm flipH="1">
                <a:off x="1344" y="1680"/>
                <a:ext cx="33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9688" name="Line 20"/>
              <p:cNvSpPr>
                <a:spLocks noChangeShapeType="1"/>
              </p:cNvSpPr>
              <p:nvPr/>
            </p:nvSpPr>
            <p:spPr bwMode="auto">
              <a:xfrm>
                <a:off x="1344" y="1680"/>
                <a:ext cx="672"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69674" name="Group 21"/>
            <p:cNvGrpSpPr>
              <a:grpSpLocks/>
            </p:cNvGrpSpPr>
            <p:nvPr/>
          </p:nvGrpSpPr>
          <p:grpSpPr bwMode="auto">
            <a:xfrm>
              <a:off x="3744" y="1717"/>
              <a:ext cx="1248" cy="554"/>
              <a:chOff x="912" y="1414"/>
              <a:chExt cx="1104" cy="554"/>
            </a:xfrm>
          </p:grpSpPr>
          <p:sp>
            <p:nvSpPr>
              <p:cNvPr id="69683" name="Line 22"/>
              <p:cNvSpPr>
                <a:spLocks noChangeShapeType="1"/>
              </p:cNvSpPr>
              <p:nvPr/>
            </p:nvSpPr>
            <p:spPr bwMode="auto">
              <a:xfrm>
                <a:off x="912" y="1414"/>
                <a:ext cx="768" cy="2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9684" name="Line 23"/>
              <p:cNvSpPr>
                <a:spLocks noChangeShapeType="1"/>
              </p:cNvSpPr>
              <p:nvPr/>
            </p:nvSpPr>
            <p:spPr bwMode="auto">
              <a:xfrm flipH="1">
                <a:off x="1344" y="1680"/>
                <a:ext cx="33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9685" name="Line 24"/>
              <p:cNvSpPr>
                <a:spLocks noChangeShapeType="1"/>
              </p:cNvSpPr>
              <p:nvPr/>
            </p:nvSpPr>
            <p:spPr bwMode="auto">
              <a:xfrm>
                <a:off x="1344" y="1680"/>
                <a:ext cx="672"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69675" name="Group 25"/>
            <p:cNvGrpSpPr>
              <a:grpSpLocks/>
            </p:cNvGrpSpPr>
            <p:nvPr/>
          </p:nvGrpSpPr>
          <p:grpSpPr bwMode="auto">
            <a:xfrm>
              <a:off x="720" y="1632"/>
              <a:ext cx="1248" cy="554"/>
              <a:chOff x="912" y="1414"/>
              <a:chExt cx="1104" cy="554"/>
            </a:xfrm>
          </p:grpSpPr>
          <p:sp>
            <p:nvSpPr>
              <p:cNvPr id="69680" name="Line 26"/>
              <p:cNvSpPr>
                <a:spLocks noChangeShapeType="1"/>
              </p:cNvSpPr>
              <p:nvPr/>
            </p:nvSpPr>
            <p:spPr bwMode="auto">
              <a:xfrm>
                <a:off x="912" y="1414"/>
                <a:ext cx="768" cy="2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9681" name="Line 27"/>
              <p:cNvSpPr>
                <a:spLocks noChangeShapeType="1"/>
              </p:cNvSpPr>
              <p:nvPr/>
            </p:nvSpPr>
            <p:spPr bwMode="auto">
              <a:xfrm flipH="1">
                <a:off x="1344" y="1680"/>
                <a:ext cx="33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9682" name="Line 28"/>
              <p:cNvSpPr>
                <a:spLocks noChangeShapeType="1"/>
              </p:cNvSpPr>
              <p:nvPr/>
            </p:nvSpPr>
            <p:spPr bwMode="auto">
              <a:xfrm>
                <a:off x="1344" y="1680"/>
                <a:ext cx="672"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pic>
          <p:nvPicPr>
            <p:cNvPr id="69676" name="Picture 2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6" y="1414"/>
              <a:ext cx="700"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9677" name="Picture 3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6" y="2186"/>
              <a:ext cx="700"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9678" name="Picture 3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4" y="2138"/>
              <a:ext cx="700"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9679" name="Picture 3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 y="1414"/>
              <a:ext cx="700"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69640" name="Text Box 33"/>
          <p:cNvSpPr txBox="1">
            <a:spLocks noChangeArrowheads="1"/>
          </p:cNvSpPr>
          <p:nvPr/>
        </p:nvSpPr>
        <p:spPr bwMode="auto">
          <a:xfrm>
            <a:off x="250825" y="3192463"/>
            <a:ext cx="2592388" cy="3035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u="sng">
                <a:latin typeface="Arial" panose="020B0604020202020204" pitchFamily="34" charset="0"/>
              </a:rPr>
              <a:t>NETWORK</a:t>
            </a:r>
            <a:r>
              <a:rPr lang="en-US" altLang="zh-CN" sz="1600" b="1">
                <a:latin typeface="Arial" panose="020B0604020202020204" pitchFamily="34" charset="0"/>
              </a:rPr>
              <a:t>   </a:t>
            </a:r>
            <a:r>
              <a:rPr lang="en-US" altLang="zh-CN" sz="1600" b="1" u="sng">
                <a:latin typeface="Arial" panose="020B0604020202020204" pitchFamily="34" charset="0"/>
              </a:rPr>
              <a:t>NEXT HOP</a:t>
            </a:r>
          </a:p>
          <a:p>
            <a:pPr eaLnBrk="1" hangingPunct="1">
              <a:spcBef>
                <a:spcPct val="50000"/>
              </a:spcBef>
            </a:pPr>
            <a:r>
              <a:rPr lang="en-US" altLang="zh-CN" sz="1600" b="1">
                <a:latin typeface="Arial" panose="020B0604020202020204" pitchFamily="34" charset="0"/>
              </a:rPr>
              <a:t>210.1.1.0/24      directly</a:t>
            </a:r>
            <a:br>
              <a:rPr lang="en-US" altLang="zh-CN" sz="1600" b="1">
                <a:latin typeface="Arial" panose="020B0604020202020204" pitchFamily="34" charset="0"/>
              </a:rPr>
            </a:br>
            <a:r>
              <a:rPr lang="en-US" altLang="zh-CN" sz="1600" b="1">
                <a:latin typeface="Arial" panose="020B0604020202020204" pitchFamily="34" charset="0"/>
              </a:rPr>
              <a:t>                         </a:t>
            </a:r>
            <a:r>
              <a:rPr lang="en-US" altLang="zh-CN" sz="1600" b="1">
                <a:solidFill>
                  <a:schemeClr val="hlink"/>
                </a:solidFill>
                <a:latin typeface="Arial" panose="020B0604020202020204" pitchFamily="34" charset="0"/>
              </a:rPr>
              <a:t>(or onlink)</a:t>
            </a:r>
            <a:r>
              <a:rPr lang="en-US" altLang="zh-CN" sz="1600" b="1">
                <a:latin typeface="Arial" panose="020B0604020202020204" pitchFamily="34" charset="0"/>
              </a:rPr>
              <a:t> </a:t>
            </a:r>
          </a:p>
          <a:p>
            <a:pPr eaLnBrk="1" hangingPunct="1">
              <a:spcBef>
                <a:spcPct val="50000"/>
              </a:spcBef>
            </a:pPr>
            <a:r>
              <a:rPr lang="en-US" altLang="zh-CN" sz="1600" b="1">
                <a:latin typeface="Arial" panose="020B0604020202020204" pitchFamily="34" charset="0"/>
              </a:rPr>
              <a:t>210.1.2.0/24      directly</a:t>
            </a:r>
            <a:br>
              <a:rPr lang="en-US" altLang="zh-CN" sz="1600" b="1">
                <a:latin typeface="Arial" panose="020B0604020202020204" pitchFamily="34" charset="0"/>
              </a:rPr>
            </a:br>
            <a:r>
              <a:rPr lang="en-US" altLang="zh-CN" sz="1600" b="1">
                <a:latin typeface="Arial" panose="020B0604020202020204" pitchFamily="34" charset="0"/>
              </a:rPr>
              <a:t>                         </a:t>
            </a:r>
            <a:r>
              <a:rPr lang="en-US" altLang="zh-CN" sz="1600" b="1">
                <a:solidFill>
                  <a:schemeClr val="hlink"/>
                </a:solidFill>
                <a:latin typeface="Arial" panose="020B0604020202020204" pitchFamily="34" charset="0"/>
              </a:rPr>
              <a:t>(or onlink)</a:t>
            </a:r>
            <a:r>
              <a:rPr lang="en-US" altLang="zh-CN" sz="1600" b="1">
                <a:latin typeface="Arial" panose="020B0604020202020204" pitchFamily="34" charset="0"/>
              </a:rPr>
              <a:t> </a:t>
            </a:r>
          </a:p>
          <a:p>
            <a:pPr eaLnBrk="1" hangingPunct="1">
              <a:spcBef>
                <a:spcPct val="50000"/>
              </a:spcBef>
            </a:pPr>
            <a:r>
              <a:rPr lang="en-US" altLang="zh-CN" sz="1600" b="1">
                <a:latin typeface="Arial" panose="020B0604020202020204" pitchFamily="34" charset="0"/>
              </a:rPr>
              <a:t>210.1.3.0/24     210.1.2.2</a:t>
            </a:r>
          </a:p>
          <a:p>
            <a:pPr eaLnBrk="1" hangingPunct="1">
              <a:spcBef>
                <a:spcPct val="50000"/>
              </a:spcBef>
            </a:pPr>
            <a:r>
              <a:rPr lang="en-US" altLang="zh-CN" sz="1600" b="1">
                <a:latin typeface="Arial" panose="020B0604020202020204" pitchFamily="34" charset="0"/>
              </a:rPr>
              <a:t>210.1.4.0/24     210.1.2.2</a:t>
            </a:r>
          </a:p>
          <a:p>
            <a:pPr eaLnBrk="1" hangingPunct="1">
              <a:spcBef>
                <a:spcPct val="50000"/>
              </a:spcBef>
            </a:pPr>
            <a:r>
              <a:rPr lang="en-US" altLang="zh-CN" sz="1600" b="1">
                <a:latin typeface="Arial" panose="020B0604020202020204" pitchFamily="34" charset="0"/>
              </a:rPr>
              <a:t>210.1.5.0/24     210.1.2.2</a:t>
            </a:r>
          </a:p>
          <a:p>
            <a:pPr eaLnBrk="1" hangingPunct="1">
              <a:spcBef>
                <a:spcPct val="50000"/>
              </a:spcBef>
            </a:pPr>
            <a:r>
              <a:rPr lang="en-US" altLang="zh-CN" sz="1600" b="1">
                <a:latin typeface="Arial" panose="020B0604020202020204" pitchFamily="34" charset="0"/>
              </a:rPr>
              <a:t>210.1.6.0/24     210.1.2.2</a:t>
            </a:r>
          </a:p>
        </p:txBody>
      </p:sp>
      <p:sp>
        <p:nvSpPr>
          <p:cNvPr id="64521" name="Text Box 34"/>
          <p:cNvSpPr txBox="1">
            <a:spLocks noChangeArrowheads="1"/>
          </p:cNvSpPr>
          <p:nvPr/>
        </p:nvSpPr>
        <p:spPr bwMode="auto">
          <a:xfrm>
            <a:off x="3162300" y="4238625"/>
            <a:ext cx="2417763" cy="2546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u="sng">
                <a:latin typeface="Arial" panose="020B0604020202020204" pitchFamily="34" charset="0"/>
              </a:rPr>
              <a:t>NETWORK</a:t>
            </a:r>
            <a:r>
              <a:rPr lang="en-US" altLang="zh-CN" sz="1600" b="1">
                <a:latin typeface="Arial" panose="020B0604020202020204" pitchFamily="34" charset="0"/>
              </a:rPr>
              <a:t> </a:t>
            </a:r>
            <a:r>
              <a:rPr lang="en-US" altLang="zh-CN" sz="1600" b="1" u="sng">
                <a:latin typeface="Arial" panose="020B0604020202020204" pitchFamily="34" charset="0"/>
              </a:rPr>
              <a:t>NEXT HOP</a:t>
            </a:r>
          </a:p>
          <a:p>
            <a:pPr eaLnBrk="1" hangingPunct="1">
              <a:spcBef>
                <a:spcPct val="50000"/>
              </a:spcBef>
            </a:pPr>
            <a:r>
              <a:rPr lang="en-US" altLang="zh-CN" sz="1600" b="1">
                <a:latin typeface="Arial" panose="020B0604020202020204" pitchFamily="34" charset="0"/>
              </a:rPr>
              <a:t>210.1.2.0/24      directly</a:t>
            </a:r>
          </a:p>
          <a:p>
            <a:pPr eaLnBrk="1" hangingPunct="1">
              <a:spcBef>
                <a:spcPct val="50000"/>
              </a:spcBef>
            </a:pPr>
            <a:r>
              <a:rPr lang="en-US" altLang="zh-CN" sz="1600" b="1">
                <a:latin typeface="Arial" panose="020B0604020202020204" pitchFamily="34" charset="0"/>
              </a:rPr>
              <a:t>210.1.3.0/24      directly </a:t>
            </a:r>
          </a:p>
          <a:p>
            <a:pPr eaLnBrk="1" hangingPunct="1">
              <a:spcBef>
                <a:spcPct val="50000"/>
              </a:spcBef>
            </a:pPr>
            <a:r>
              <a:rPr lang="en-US" altLang="zh-CN" sz="1600" b="1">
                <a:latin typeface="Arial" panose="020B0604020202020204" pitchFamily="34" charset="0"/>
              </a:rPr>
              <a:t>210.1.4.0/24      directly</a:t>
            </a:r>
          </a:p>
          <a:p>
            <a:pPr eaLnBrk="1" hangingPunct="1">
              <a:spcBef>
                <a:spcPct val="50000"/>
              </a:spcBef>
            </a:pPr>
            <a:r>
              <a:rPr lang="en-US" altLang="zh-CN" sz="1600" b="1">
                <a:latin typeface="Arial" panose="020B0604020202020204" pitchFamily="34" charset="0"/>
              </a:rPr>
              <a:t>210.1.1.0/24    210.1.2.1</a:t>
            </a:r>
          </a:p>
          <a:p>
            <a:pPr eaLnBrk="1" hangingPunct="1">
              <a:spcBef>
                <a:spcPct val="50000"/>
              </a:spcBef>
            </a:pPr>
            <a:r>
              <a:rPr lang="en-US" altLang="zh-CN" sz="1600" b="1">
                <a:latin typeface="Arial" panose="020B0604020202020204" pitchFamily="34" charset="0"/>
              </a:rPr>
              <a:t>210.1.5.0/24    210.1.4.2</a:t>
            </a:r>
          </a:p>
          <a:p>
            <a:pPr eaLnBrk="1" hangingPunct="1">
              <a:spcBef>
                <a:spcPct val="50000"/>
              </a:spcBef>
            </a:pPr>
            <a:r>
              <a:rPr lang="en-US" altLang="zh-CN" sz="1600" b="1">
                <a:latin typeface="Arial" panose="020B0604020202020204" pitchFamily="34" charset="0"/>
              </a:rPr>
              <a:t>210.1.6.0/24    210.1.4.2</a:t>
            </a:r>
          </a:p>
        </p:txBody>
      </p:sp>
      <p:sp>
        <p:nvSpPr>
          <p:cNvPr id="64522" name="Text Box 35"/>
          <p:cNvSpPr txBox="1">
            <a:spLocks noChangeArrowheads="1"/>
          </p:cNvSpPr>
          <p:nvPr/>
        </p:nvSpPr>
        <p:spPr bwMode="auto">
          <a:xfrm>
            <a:off x="5743575" y="3500438"/>
            <a:ext cx="2500313" cy="2424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u="sng">
                <a:latin typeface="Arial" panose="020B0604020202020204" pitchFamily="34" charset="0"/>
              </a:rPr>
              <a:t>NETWORK</a:t>
            </a:r>
            <a:r>
              <a:rPr lang="en-US" altLang="zh-CN" sz="1600" b="1">
                <a:latin typeface="Arial" panose="020B0604020202020204" pitchFamily="34" charset="0"/>
              </a:rPr>
              <a:t> </a:t>
            </a:r>
            <a:r>
              <a:rPr lang="en-US" altLang="zh-CN" sz="1600" b="1" u="sng">
                <a:latin typeface="Arial" panose="020B0604020202020204" pitchFamily="34" charset="0"/>
              </a:rPr>
              <a:t>NEXT HOP</a:t>
            </a:r>
          </a:p>
          <a:p>
            <a:pPr eaLnBrk="1" hangingPunct="1">
              <a:spcBef>
                <a:spcPct val="50000"/>
              </a:spcBef>
            </a:pPr>
            <a:r>
              <a:rPr lang="en-US" altLang="zh-CN" sz="1600" b="1">
                <a:latin typeface="Arial" panose="020B0604020202020204" pitchFamily="34" charset="0"/>
              </a:rPr>
              <a:t>210.1.4.0/24    directly 210.1.5.0/24    directly</a:t>
            </a:r>
          </a:p>
          <a:p>
            <a:pPr eaLnBrk="1" hangingPunct="1">
              <a:spcBef>
                <a:spcPct val="50000"/>
              </a:spcBef>
            </a:pPr>
            <a:r>
              <a:rPr lang="en-US" altLang="zh-CN" sz="1600" b="1">
                <a:latin typeface="Arial" panose="020B0604020202020204" pitchFamily="34" charset="0"/>
              </a:rPr>
              <a:t>210.1.6.0/24    directly</a:t>
            </a:r>
          </a:p>
          <a:p>
            <a:pPr eaLnBrk="1" hangingPunct="1">
              <a:spcBef>
                <a:spcPct val="50000"/>
              </a:spcBef>
            </a:pPr>
            <a:r>
              <a:rPr lang="en-US" altLang="zh-CN" sz="1600" b="1">
                <a:latin typeface="Arial" panose="020B0604020202020204" pitchFamily="34" charset="0"/>
              </a:rPr>
              <a:t>210.1.1.0/24   210.1.4.1</a:t>
            </a:r>
          </a:p>
          <a:p>
            <a:pPr eaLnBrk="1" hangingPunct="1">
              <a:spcBef>
                <a:spcPct val="50000"/>
              </a:spcBef>
            </a:pPr>
            <a:r>
              <a:rPr lang="en-US" altLang="zh-CN" sz="1600" b="1">
                <a:latin typeface="Arial" panose="020B0604020202020204" pitchFamily="34" charset="0"/>
              </a:rPr>
              <a:t>210.1.2.0/24   210.1.4.1</a:t>
            </a:r>
          </a:p>
          <a:p>
            <a:pPr eaLnBrk="1" hangingPunct="1">
              <a:spcBef>
                <a:spcPct val="50000"/>
              </a:spcBef>
            </a:pPr>
            <a:r>
              <a:rPr lang="en-US" altLang="zh-CN" sz="1600" b="1">
                <a:latin typeface="Arial" panose="020B0604020202020204" pitchFamily="34" charset="0"/>
              </a:rPr>
              <a:t>210.1.3.0/24   210.1.4.1</a:t>
            </a:r>
          </a:p>
        </p:txBody>
      </p:sp>
      <p:sp>
        <p:nvSpPr>
          <p:cNvPr id="64523" name="Line 38"/>
          <p:cNvSpPr>
            <a:spLocks noChangeShapeType="1"/>
          </p:cNvSpPr>
          <p:nvPr/>
        </p:nvSpPr>
        <p:spPr bwMode="auto">
          <a:xfrm flipH="1">
            <a:off x="5795963" y="2667000"/>
            <a:ext cx="3556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9644" name="Line 39"/>
          <p:cNvSpPr>
            <a:spLocks noChangeShapeType="1"/>
          </p:cNvSpPr>
          <p:nvPr/>
        </p:nvSpPr>
        <p:spPr bwMode="auto">
          <a:xfrm>
            <a:off x="6688138" y="2667000"/>
            <a:ext cx="1484312" cy="833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9645" name="Text Box 40"/>
          <p:cNvSpPr txBox="1">
            <a:spLocks noChangeArrowheads="1"/>
          </p:cNvSpPr>
          <p:nvPr/>
        </p:nvSpPr>
        <p:spPr bwMode="auto">
          <a:xfrm>
            <a:off x="2297113" y="2012950"/>
            <a:ext cx="15541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latin typeface="Arial" panose="020B0604020202020204" pitchFamily="34" charset="0"/>
              </a:rPr>
              <a:t>S0: 210.1.2.1</a:t>
            </a:r>
          </a:p>
        </p:txBody>
      </p:sp>
      <p:sp>
        <p:nvSpPr>
          <p:cNvPr id="69646" name="Line 41"/>
          <p:cNvSpPr>
            <a:spLocks noChangeShapeType="1"/>
          </p:cNvSpPr>
          <p:nvPr/>
        </p:nvSpPr>
        <p:spPr bwMode="auto">
          <a:xfrm flipH="1">
            <a:off x="784225" y="2454275"/>
            <a:ext cx="6159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9647" name="Line 45"/>
          <p:cNvSpPr>
            <a:spLocks noChangeShapeType="1"/>
          </p:cNvSpPr>
          <p:nvPr/>
        </p:nvSpPr>
        <p:spPr bwMode="auto">
          <a:xfrm flipV="1">
            <a:off x="4233863" y="2595563"/>
            <a:ext cx="0" cy="5603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9648" name="Text Box 48"/>
          <p:cNvSpPr txBox="1">
            <a:spLocks noChangeArrowheads="1"/>
          </p:cNvSpPr>
          <p:nvPr/>
        </p:nvSpPr>
        <p:spPr bwMode="auto">
          <a:xfrm>
            <a:off x="6864350" y="2276475"/>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latin typeface="Arial" panose="020B0604020202020204" pitchFamily="34" charset="0"/>
              </a:rPr>
              <a:t>S1: 210.1.6.1</a:t>
            </a:r>
          </a:p>
        </p:txBody>
      </p:sp>
      <p:sp>
        <p:nvSpPr>
          <p:cNvPr id="69649" name="Text Box 51"/>
          <p:cNvSpPr txBox="1">
            <a:spLocks noChangeArrowheads="1"/>
          </p:cNvSpPr>
          <p:nvPr/>
        </p:nvSpPr>
        <p:spPr bwMode="auto">
          <a:xfrm>
            <a:off x="1462088" y="2632075"/>
            <a:ext cx="790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t>A</a:t>
            </a:r>
          </a:p>
        </p:txBody>
      </p:sp>
      <p:sp>
        <p:nvSpPr>
          <p:cNvPr id="69650" name="Text Box 52"/>
          <p:cNvSpPr txBox="1">
            <a:spLocks noChangeArrowheads="1"/>
          </p:cNvSpPr>
          <p:nvPr/>
        </p:nvSpPr>
        <p:spPr bwMode="auto">
          <a:xfrm>
            <a:off x="3833813" y="3616325"/>
            <a:ext cx="790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t>B</a:t>
            </a:r>
          </a:p>
        </p:txBody>
      </p:sp>
      <p:sp>
        <p:nvSpPr>
          <p:cNvPr id="69651" name="Text Box 53"/>
          <p:cNvSpPr txBox="1">
            <a:spLocks noChangeArrowheads="1"/>
          </p:cNvSpPr>
          <p:nvPr/>
        </p:nvSpPr>
        <p:spPr bwMode="auto">
          <a:xfrm>
            <a:off x="5991225" y="2632075"/>
            <a:ext cx="788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t>C</a:t>
            </a:r>
          </a:p>
        </p:txBody>
      </p:sp>
      <p:sp>
        <p:nvSpPr>
          <p:cNvPr id="69652" name="Freeform 47"/>
          <p:cNvSpPr>
            <a:spLocks/>
          </p:cNvSpPr>
          <p:nvPr/>
        </p:nvSpPr>
        <p:spPr bwMode="auto">
          <a:xfrm>
            <a:off x="63500" y="1752600"/>
            <a:ext cx="1408113" cy="1100138"/>
          </a:xfrm>
          <a:custGeom>
            <a:avLst/>
            <a:gdLst>
              <a:gd name="T0" fmla="*/ 2147483647 w 887"/>
              <a:gd name="T1" fmla="*/ 0 h 693"/>
              <a:gd name="T2" fmla="*/ 2147483647 w 887"/>
              <a:gd name="T3" fmla="*/ 2147483647 h 693"/>
              <a:gd name="T4" fmla="*/ 2147483647 w 887"/>
              <a:gd name="T5" fmla="*/ 2147483647 h 693"/>
              <a:gd name="T6" fmla="*/ 2147483647 w 887"/>
              <a:gd name="T7" fmla="*/ 2147483647 h 693"/>
              <a:gd name="T8" fmla="*/ 2147483647 w 887"/>
              <a:gd name="T9" fmla="*/ 2147483647 h 693"/>
              <a:gd name="T10" fmla="*/ 2147483647 w 887"/>
              <a:gd name="T11" fmla="*/ 2147483647 h 693"/>
              <a:gd name="T12" fmla="*/ 2147483647 w 887"/>
              <a:gd name="T13" fmla="*/ 2147483647 h 693"/>
              <a:gd name="T14" fmla="*/ 2147483647 w 887"/>
              <a:gd name="T15" fmla="*/ 2147483647 h 693"/>
              <a:gd name="T16" fmla="*/ 2147483647 w 887"/>
              <a:gd name="T17" fmla="*/ 2147483647 h 693"/>
              <a:gd name="T18" fmla="*/ 2147483647 w 887"/>
              <a:gd name="T19" fmla="*/ 2147483647 h 693"/>
              <a:gd name="T20" fmla="*/ 2147483647 w 887"/>
              <a:gd name="T21" fmla="*/ 2147483647 h 693"/>
              <a:gd name="T22" fmla="*/ 0 w 887"/>
              <a:gd name="T23" fmla="*/ 2147483647 h 6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87"/>
              <a:gd name="T37" fmla="*/ 0 h 693"/>
              <a:gd name="T38" fmla="*/ 887 w 887"/>
              <a:gd name="T39" fmla="*/ 693 h 6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87" h="693">
                <a:moveTo>
                  <a:pt x="96" y="0"/>
                </a:moveTo>
                <a:cubicBezTo>
                  <a:pt x="263" y="21"/>
                  <a:pt x="443" y="66"/>
                  <a:pt x="584" y="160"/>
                </a:cubicBezTo>
                <a:cubicBezTo>
                  <a:pt x="608" y="195"/>
                  <a:pt x="659" y="231"/>
                  <a:pt x="696" y="256"/>
                </a:cubicBezTo>
                <a:cubicBezTo>
                  <a:pt x="717" y="288"/>
                  <a:pt x="740" y="303"/>
                  <a:pt x="768" y="328"/>
                </a:cubicBezTo>
                <a:cubicBezTo>
                  <a:pt x="785" y="343"/>
                  <a:pt x="800" y="360"/>
                  <a:pt x="816" y="376"/>
                </a:cubicBezTo>
                <a:cubicBezTo>
                  <a:pt x="824" y="384"/>
                  <a:pt x="840" y="400"/>
                  <a:pt x="840" y="400"/>
                </a:cubicBezTo>
                <a:cubicBezTo>
                  <a:pt x="887" y="540"/>
                  <a:pt x="764" y="540"/>
                  <a:pt x="672" y="560"/>
                </a:cubicBezTo>
                <a:cubicBezTo>
                  <a:pt x="652" y="564"/>
                  <a:pt x="636" y="581"/>
                  <a:pt x="616" y="584"/>
                </a:cubicBezTo>
                <a:cubicBezTo>
                  <a:pt x="568" y="590"/>
                  <a:pt x="520" y="589"/>
                  <a:pt x="472" y="592"/>
                </a:cubicBezTo>
                <a:cubicBezTo>
                  <a:pt x="443" y="599"/>
                  <a:pt x="421" y="620"/>
                  <a:pt x="392" y="624"/>
                </a:cubicBezTo>
                <a:cubicBezTo>
                  <a:pt x="366" y="628"/>
                  <a:pt x="339" y="629"/>
                  <a:pt x="312" y="632"/>
                </a:cubicBezTo>
                <a:cubicBezTo>
                  <a:pt x="220" y="693"/>
                  <a:pt x="108" y="672"/>
                  <a:pt x="0" y="672"/>
                </a:cubicBezTo>
              </a:path>
            </a:pathLst>
          </a:custGeom>
          <a:solidFill>
            <a:srgbClr val="FFCC00">
              <a:alpha val="50980"/>
            </a:srgbClr>
          </a:solidFill>
          <a:ln w="9525">
            <a:solidFill>
              <a:schemeClr val="tx1"/>
            </a:solidFill>
            <a:round/>
            <a:headEnd/>
            <a:tailEnd/>
          </a:ln>
        </p:spPr>
        <p:txBody>
          <a:bodyPr/>
          <a:lstStyle/>
          <a:p>
            <a:endParaRPr lang="zh-CN" altLang="en-US"/>
          </a:p>
        </p:txBody>
      </p:sp>
      <p:sp>
        <p:nvSpPr>
          <p:cNvPr id="69653" name="Freeform 49"/>
          <p:cNvSpPr>
            <a:spLocks/>
          </p:cNvSpPr>
          <p:nvPr/>
        </p:nvSpPr>
        <p:spPr bwMode="auto">
          <a:xfrm>
            <a:off x="2347913" y="2230438"/>
            <a:ext cx="1619250" cy="1109662"/>
          </a:xfrm>
          <a:custGeom>
            <a:avLst/>
            <a:gdLst>
              <a:gd name="T0" fmla="*/ 2147483647 w 1020"/>
              <a:gd name="T1" fmla="*/ 2147483647 h 699"/>
              <a:gd name="T2" fmla="*/ 2147483647 w 1020"/>
              <a:gd name="T3" fmla="*/ 2147483647 h 699"/>
              <a:gd name="T4" fmla="*/ 2147483647 w 1020"/>
              <a:gd name="T5" fmla="*/ 2147483647 h 699"/>
              <a:gd name="T6" fmla="*/ 2147483647 w 1020"/>
              <a:gd name="T7" fmla="*/ 2147483647 h 699"/>
              <a:gd name="T8" fmla="*/ 2147483647 w 1020"/>
              <a:gd name="T9" fmla="*/ 2147483647 h 699"/>
              <a:gd name="T10" fmla="*/ 2147483647 w 1020"/>
              <a:gd name="T11" fmla="*/ 2147483647 h 699"/>
              <a:gd name="T12" fmla="*/ 2147483647 w 1020"/>
              <a:gd name="T13" fmla="*/ 2147483647 h 699"/>
              <a:gd name="T14" fmla="*/ 2147483647 w 1020"/>
              <a:gd name="T15" fmla="*/ 2147483647 h 699"/>
              <a:gd name="T16" fmla="*/ 2147483647 w 1020"/>
              <a:gd name="T17" fmla="*/ 2147483647 h 699"/>
              <a:gd name="T18" fmla="*/ 2147483647 w 1020"/>
              <a:gd name="T19" fmla="*/ 2147483647 h 699"/>
              <a:gd name="T20" fmla="*/ 2147483647 w 1020"/>
              <a:gd name="T21" fmla="*/ 2147483647 h 699"/>
              <a:gd name="T22" fmla="*/ 2147483647 w 1020"/>
              <a:gd name="T23" fmla="*/ 2147483647 h 699"/>
              <a:gd name="T24" fmla="*/ 2147483647 w 1020"/>
              <a:gd name="T25" fmla="*/ 2147483647 h 699"/>
              <a:gd name="T26" fmla="*/ 2147483647 w 1020"/>
              <a:gd name="T27" fmla="*/ 2147483647 h 699"/>
              <a:gd name="T28" fmla="*/ 2147483647 w 1020"/>
              <a:gd name="T29" fmla="*/ 2147483647 h 699"/>
              <a:gd name="T30" fmla="*/ 2147483647 w 1020"/>
              <a:gd name="T31" fmla="*/ 2147483647 h 699"/>
              <a:gd name="T32" fmla="*/ 2147483647 w 1020"/>
              <a:gd name="T33" fmla="*/ 2147483647 h 699"/>
              <a:gd name="T34" fmla="*/ 2147483647 w 1020"/>
              <a:gd name="T35" fmla="*/ 2147483647 h 699"/>
              <a:gd name="T36" fmla="*/ 2147483647 w 1020"/>
              <a:gd name="T37" fmla="*/ 2147483647 h 699"/>
              <a:gd name="T38" fmla="*/ 2147483647 w 1020"/>
              <a:gd name="T39" fmla="*/ 2147483647 h 699"/>
              <a:gd name="T40" fmla="*/ 2147483647 w 1020"/>
              <a:gd name="T41" fmla="*/ 2147483647 h 699"/>
              <a:gd name="T42" fmla="*/ 2147483647 w 1020"/>
              <a:gd name="T43" fmla="*/ 2147483647 h 6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20"/>
              <a:gd name="T67" fmla="*/ 0 h 699"/>
              <a:gd name="T68" fmla="*/ 1020 w 1020"/>
              <a:gd name="T69" fmla="*/ 699 h 69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20" h="699">
                <a:moveTo>
                  <a:pt x="49" y="11"/>
                </a:moveTo>
                <a:cubicBezTo>
                  <a:pt x="82" y="0"/>
                  <a:pt x="97" y="13"/>
                  <a:pt x="129" y="19"/>
                </a:cubicBezTo>
                <a:cubicBezTo>
                  <a:pt x="218" y="37"/>
                  <a:pt x="311" y="49"/>
                  <a:pt x="401" y="59"/>
                </a:cubicBezTo>
                <a:cubicBezTo>
                  <a:pt x="487" y="88"/>
                  <a:pt x="567" y="129"/>
                  <a:pt x="657" y="147"/>
                </a:cubicBezTo>
                <a:cubicBezTo>
                  <a:pt x="684" y="165"/>
                  <a:pt x="705" y="171"/>
                  <a:pt x="737" y="179"/>
                </a:cubicBezTo>
                <a:cubicBezTo>
                  <a:pt x="761" y="195"/>
                  <a:pt x="785" y="203"/>
                  <a:pt x="809" y="219"/>
                </a:cubicBezTo>
                <a:cubicBezTo>
                  <a:pt x="828" y="248"/>
                  <a:pt x="852" y="264"/>
                  <a:pt x="881" y="283"/>
                </a:cubicBezTo>
                <a:cubicBezTo>
                  <a:pt x="917" y="337"/>
                  <a:pt x="875" y="284"/>
                  <a:pt x="921" y="315"/>
                </a:cubicBezTo>
                <a:cubicBezTo>
                  <a:pt x="938" y="327"/>
                  <a:pt x="952" y="343"/>
                  <a:pt x="969" y="355"/>
                </a:cubicBezTo>
                <a:cubicBezTo>
                  <a:pt x="979" y="385"/>
                  <a:pt x="999" y="397"/>
                  <a:pt x="1009" y="427"/>
                </a:cubicBezTo>
                <a:cubicBezTo>
                  <a:pt x="1004" y="522"/>
                  <a:pt x="1020" y="661"/>
                  <a:pt x="905" y="699"/>
                </a:cubicBezTo>
                <a:cubicBezTo>
                  <a:pt x="806" y="696"/>
                  <a:pt x="708" y="696"/>
                  <a:pt x="609" y="691"/>
                </a:cubicBezTo>
                <a:cubicBezTo>
                  <a:pt x="587" y="690"/>
                  <a:pt x="580" y="676"/>
                  <a:pt x="561" y="667"/>
                </a:cubicBezTo>
                <a:cubicBezTo>
                  <a:pt x="497" y="635"/>
                  <a:pt x="429" y="594"/>
                  <a:pt x="361" y="571"/>
                </a:cubicBezTo>
                <a:cubicBezTo>
                  <a:pt x="341" y="542"/>
                  <a:pt x="325" y="543"/>
                  <a:pt x="297" y="523"/>
                </a:cubicBezTo>
                <a:cubicBezTo>
                  <a:pt x="243" y="484"/>
                  <a:pt x="192" y="440"/>
                  <a:pt x="137" y="403"/>
                </a:cubicBezTo>
                <a:cubicBezTo>
                  <a:pt x="107" y="358"/>
                  <a:pt x="58" y="328"/>
                  <a:pt x="25" y="283"/>
                </a:cubicBezTo>
                <a:cubicBezTo>
                  <a:pt x="6" y="225"/>
                  <a:pt x="13" y="251"/>
                  <a:pt x="1" y="203"/>
                </a:cubicBezTo>
                <a:cubicBezTo>
                  <a:pt x="4" y="163"/>
                  <a:pt x="0" y="122"/>
                  <a:pt x="9" y="83"/>
                </a:cubicBezTo>
                <a:cubicBezTo>
                  <a:pt x="11" y="73"/>
                  <a:pt x="68" y="52"/>
                  <a:pt x="81" y="51"/>
                </a:cubicBezTo>
                <a:cubicBezTo>
                  <a:pt x="126" y="48"/>
                  <a:pt x="172" y="46"/>
                  <a:pt x="217" y="43"/>
                </a:cubicBezTo>
                <a:cubicBezTo>
                  <a:pt x="254" y="37"/>
                  <a:pt x="291" y="27"/>
                  <a:pt x="329" y="27"/>
                </a:cubicBezTo>
              </a:path>
            </a:pathLst>
          </a:custGeom>
          <a:solidFill>
            <a:srgbClr val="FFCC00">
              <a:alpha val="50195"/>
            </a:srgbClr>
          </a:solidFill>
          <a:ln w="9525">
            <a:solidFill>
              <a:schemeClr val="tx1"/>
            </a:solidFill>
            <a:round/>
            <a:headEnd/>
            <a:tailEnd/>
          </a:ln>
        </p:spPr>
        <p:txBody>
          <a:bodyPr/>
          <a:lstStyle/>
          <a:p>
            <a:endParaRPr lang="zh-CN" altLang="en-US"/>
          </a:p>
        </p:txBody>
      </p:sp>
      <p:sp>
        <p:nvSpPr>
          <p:cNvPr id="69654" name="Freeform 50"/>
          <p:cNvSpPr>
            <a:spLocks/>
          </p:cNvSpPr>
          <p:nvPr/>
        </p:nvSpPr>
        <p:spPr bwMode="auto">
          <a:xfrm>
            <a:off x="4437063" y="2220913"/>
            <a:ext cx="1693862" cy="1260475"/>
          </a:xfrm>
          <a:custGeom>
            <a:avLst/>
            <a:gdLst>
              <a:gd name="T0" fmla="*/ 2147483647 w 1067"/>
              <a:gd name="T1" fmla="*/ 2147483647 h 794"/>
              <a:gd name="T2" fmla="*/ 2147483647 w 1067"/>
              <a:gd name="T3" fmla="*/ 2147483647 h 794"/>
              <a:gd name="T4" fmla="*/ 2147483647 w 1067"/>
              <a:gd name="T5" fmla="*/ 2147483647 h 794"/>
              <a:gd name="T6" fmla="*/ 2147483647 w 1067"/>
              <a:gd name="T7" fmla="*/ 2147483647 h 794"/>
              <a:gd name="T8" fmla="*/ 2147483647 w 1067"/>
              <a:gd name="T9" fmla="*/ 2147483647 h 794"/>
              <a:gd name="T10" fmla="*/ 2147483647 w 1067"/>
              <a:gd name="T11" fmla="*/ 2147483647 h 794"/>
              <a:gd name="T12" fmla="*/ 2147483647 w 1067"/>
              <a:gd name="T13" fmla="*/ 2147483647 h 794"/>
              <a:gd name="T14" fmla="*/ 2147483647 w 1067"/>
              <a:gd name="T15" fmla="*/ 2147483647 h 794"/>
              <a:gd name="T16" fmla="*/ 2147483647 w 1067"/>
              <a:gd name="T17" fmla="*/ 2147483647 h 794"/>
              <a:gd name="T18" fmla="*/ 2147483647 w 1067"/>
              <a:gd name="T19" fmla="*/ 2147483647 h 794"/>
              <a:gd name="T20" fmla="*/ 2147483647 w 1067"/>
              <a:gd name="T21" fmla="*/ 2147483647 h 794"/>
              <a:gd name="T22" fmla="*/ 2147483647 w 1067"/>
              <a:gd name="T23" fmla="*/ 2147483647 h 794"/>
              <a:gd name="T24" fmla="*/ 2147483647 w 1067"/>
              <a:gd name="T25" fmla="*/ 2147483647 h 794"/>
              <a:gd name="T26" fmla="*/ 2147483647 w 1067"/>
              <a:gd name="T27" fmla="*/ 2147483647 h 794"/>
              <a:gd name="T28" fmla="*/ 2147483647 w 1067"/>
              <a:gd name="T29" fmla="*/ 2147483647 h 794"/>
              <a:gd name="T30" fmla="*/ 2147483647 w 1067"/>
              <a:gd name="T31" fmla="*/ 2147483647 h 794"/>
              <a:gd name="T32" fmla="*/ 2147483647 w 1067"/>
              <a:gd name="T33" fmla="*/ 2147483647 h 794"/>
              <a:gd name="T34" fmla="*/ 2147483647 w 1067"/>
              <a:gd name="T35" fmla="*/ 2147483647 h 794"/>
              <a:gd name="T36" fmla="*/ 2147483647 w 1067"/>
              <a:gd name="T37" fmla="*/ 2147483647 h 794"/>
              <a:gd name="T38" fmla="*/ 2147483647 w 1067"/>
              <a:gd name="T39" fmla="*/ 2147483647 h 794"/>
              <a:gd name="T40" fmla="*/ 2147483647 w 1067"/>
              <a:gd name="T41" fmla="*/ 2147483647 h 794"/>
              <a:gd name="T42" fmla="*/ 2147483647 w 1067"/>
              <a:gd name="T43" fmla="*/ 2147483647 h 794"/>
              <a:gd name="T44" fmla="*/ 2147483647 w 1067"/>
              <a:gd name="T45" fmla="*/ 2147483647 h 794"/>
              <a:gd name="T46" fmla="*/ 2147483647 w 1067"/>
              <a:gd name="T47" fmla="*/ 2147483647 h 794"/>
              <a:gd name="T48" fmla="*/ 2147483647 w 1067"/>
              <a:gd name="T49" fmla="*/ 2147483647 h 794"/>
              <a:gd name="T50" fmla="*/ 2147483647 w 1067"/>
              <a:gd name="T51" fmla="*/ 2147483647 h 7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7"/>
              <a:gd name="T79" fmla="*/ 0 h 794"/>
              <a:gd name="T80" fmla="*/ 1067 w 1067"/>
              <a:gd name="T81" fmla="*/ 794 h 7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7" h="794">
                <a:moveTo>
                  <a:pt x="37" y="585"/>
                </a:moveTo>
                <a:cubicBezTo>
                  <a:pt x="40" y="545"/>
                  <a:pt x="38" y="505"/>
                  <a:pt x="45" y="465"/>
                </a:cubicBezTo>
                <a:cubicBezTo>
                  <a:pt x="47" y="456"/>
                  <a:pt x="57" y="450"/>
                  <a:pt x="61" y="441"/>
                </a:cubicBezTo>
                <a:cubicBezTo>
                  <a:pt x="68" y="426"/>
                  <a:pt x="67" y="406"/>
                  <a:pt x="77" y="393"/>
                </a:cubicBezTo>
                <a:cubicBezTo>
                  <a:pt x="123" y="332"/>
                  <a:pt x="175" y="287"/>
                  <a:pt x="229" y="233"/>
                </a:cubicBezTo>
                <a:cubicBezTo>
                  <a:pt x="258" y="204"/>
                  <a:pt x="277" y="204"/>
                  <a:pt x="309" y="185"/>
                </a:cubicBezTo>
                <a:cubicBezTo>
                  <a:pt x="325" y="175"/>
                  <a:pt x="341" y="164"/>
                  <a:pt x="357" y="153"/>
                </a:cubicBezTo>
                <a:cubicBezTo>
                  <a:pt x="365" y="148"/>
                  <a:pt x="381" y="137"/>
                  <a:pt x="381" y="137"/>
                </a:cubicBezTo>
                <a:cubicBezTo>
                  <a:pt x="403" y="105"/>
                  <a:pt x="421" y="101"/>
                  <a:pt x="453" y="81"/>
                </a:cubicBezTo>
                <a:cubicBezTo>
                  <a:pt x="467" y="72"/>
                  <a:pt x="492" y="49"/>
                  <a:pt x="509" y="41"/>
                </a:cubicBezTo>
                <a:cubicBezTo>
                  <a:pt x="536" y="27"/>
                  <a:pt x="563" y="18"/>
                  <a:pt x="589" y="1"/>
                </a:cubicBezTo>
                <a:cubicBezTo>
                  <a:pt x="666" y="4"/>
                  <a:pt x="744" y="0"/>
                  <a:pt x="821" y="9"/>
                </a:cubicBezTo>
                <a:cubicBezTo>
                  <a:pt x="834" y="11"/>
                  <a:pt x="841" y="28"/>
                  <a:pt x="853" y="33"/>
                </a:cubicBezTo>
                <a:cubicBezTo>
                  <a:pt x="865" y="39"/>
                  <a:pt x="880" y="38"/>
                  <a:pt x="893" y="41"/>
                </a:cubicBezTo>
                <a:cubicBezTo>
                  <a:pt x="931" y="66"/>
                  <a:pt x="908" y="54"/>
                  <a:pt x="965" y="73"/>
                </a:cubicBezTo>
                <a:cubicBezTo>
                  <a:pt x="981" y="78"/>
                  <a:pt x="1013" y="89"/>
                  <a:pt x="1013" y="89"/>
                </a:cubicBezTo>
                <a:cubicBezTo>
                  <a:pt x="1031" y="116"/>
                  <a:pt x="1051" y="123"/>
                  <a:pt x="1061" y="153"/>
                </a:cubicBezTo>
                <a:cubicBezTo>
                  <a:pt x="1054" y="262"/>
                  <a:pt x="1067" y="267"/>
                  <a:pt x="1005" y="329"/>
                </a:cubicBezTo>
                <a:cubicBezTo>
                  <a:pt x="986" y="387"/>
                  <a:pt x="903" y="424"/>
                  <a:pt x="853" y="457"/>
                </a:cubicBezTo>
                <a:cubicBezTo>
                  <a:pt x="777" y="508"/>
                  <a:pt x="877" y="458"/>
                  <a:pt x="805" y="497"/>
                </a:cubicBezTo>
                <a:cubicBezTo>
                  <a:pt x="784" y="508"/>
                  <a:pt x="758" y="512"/>
                  <a:pt x="741" y="529"/>
                </a:cubicBezTo>
                <a:cubicBezTo>
                  <a:pt x="700" y="570"/>
                  <a:pt x="640" y="612"/>
                  <a:pt x="589" y="641"/>
                </a:cubicBezTo>
                <a:cubicBezTo>
                  <a:pt x="540" y="669"/>
                  <a:pt x="501" y="707"/>
                  <a:pt x="445" y="721"/>
                </a:cubicBezTo>
                <a:cubicBezTo>
                  <a:pt x="336" y="794"/>
                  <a:pt x="225" y="741"/>
                  <a:pt x="77" y="737"/>
                </a:cubicBezTo>
                <a:cubicBezTo>
                  <a:pt x="46" y="706"/>
                  <a:pt x="36" y="676"/>
                  <a:pt x="13" y="641"/>
                </a:cubicBezTo>
                <a:cubicBezTo>
                  <a:pt x="0" y="590"/>
                  <a:pt x="13" y="542"/>
                  <a:pt x="13" y="489"/>
                </a:cubicBezTo>
              </a:path>
            </a:pathLst>
          </a:custGeom>
          <a:solidFill>
            <a:srgbClr val="FFCC00">
              <a:alpha val="50195"/>
            </a:srgbClr>
          </a:solidFill>
          <a:ln w="9525">
            <a:solidFill>
              <a:schemeClr val="tx1"/>
            </a:solidFill>
            <a:round/>
            <a:headEnd/>
            <a:tailEnd/>
          </a:ln>
        </p:spPr>
        <p:txBody>
          <a:bodyPr/>
          <a:lstStyle/>
          <a:p>
            <a:endParaRPr lang="zh-CN" altLang="en-US"/>
          </a:p>
        </p:txBody>
      </p:sp>
      <p:sp>
        <p:nvSpPr>
          <p:cNvPr id="69655" name="Freeform 51"/>
          <p:cNvSpPr>
            <a:spLocks/>
          </p:cNvSpPr>
          <p:nvPr/>
        </p:nvSpPr>
        <p:spPr bwMode="auto">
          <a:xfrm>
            <a:off x="5940425" y="1358900"/>
            <a:ext cx="981075" cy="800100"/>
          </a:xfrm>
          <a:custGeom>
            <a:avLst/>
            <a:gdLst>
              <a:gd name="T0" fmla="*/ 2147483647 w 618"/>
              <a:gd name="T1" fmla="*/ 2147483647 h 504"/>
              <a:gd name="T2" fmla="*/ 2147483647 w 618"/>
              <a:gd name="T3" fmla="*/ 2147483647 h 504"/>
              <a:gd name="T4" fmla="*/ 2147483647 w 618"/>
              <a:gd name="T5" fmla="*/ 2147483647 h 504"/>
              <a:gd name="T6" fmla="*/ 2147483647 w 618"/>
              <a:gd name="T7" fmla="*/ 2147483647 h 504"/>
              <a:gd name="T8" fmla="*/ 2147483647 w 618"/>
              <a:gd name="T9" fmla="*/ 2147483647 h 504"/>
              <a:gd name="T10" fmla="*/ 2147483647 w 618"/>
              <a:gd name="T11" fmla="*/ 2147483647 h 504"/>
              <a:gd name="T12" fmla="*/ 2147483647 w 618"/>
              <a:gd name="T13" fmla="*/ 2147483647 h 504"/>
              <a:gd name="T14" fmla="*/ 2147483647 w 618"/>
              <a:gd name="T15" fmla="*/ 2147483647 h 504"/>
              <a:gd name="T16" fmla="*/ 2147483647 w 618"/>
              <a:gd name="T17" fmla="*/ 2147483647 h 504"/>
              <a:gd name="T18" fmla="*/ 2147483647 w 618"/>
              <a:gd name="T19" fmla="*/ 2147483647 h 504"/>
              <a:gd name="T20" fmla="*/ 2147483647 w 618"/>
              <a:gd name="T21" fmla="*/ 2147483647 h 504"/>
              <a:gd name="T22" fmla="*/ 2147483647 w 618"/>
              <a:gd name="T23" fmla="*/ 2147483647 h 504"/>
              <a:gd name="T24" fmla="*/ 2147483647 w 618"/>
              <a:gd name="T25" fmla="*/ 2147483647 h 504"/>
              <a:gd name="T26" fmla="*/ 2147483647 w 618"/>
              <a:gd name="T27" fmla="*/ 2147483647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8"/>
              <a:gd name="T43" fmla="*/ 0 h 504"/>
              <a:gd name="T44" fmla="*/ 618 w 618"/>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8" h="504">
                <a:moveTo>
                  <a:pt x="10" y="24"/>
                </a:moveTo>
                <a:cubicBezTo>
                  <a:pt x="73" y="109"/>
                  <a:pt x="0" y="0"/>
                  <a:pt x="42" y="96"/>
                </a:cubicBezTo>
                <a:cubicBezTo>
                  <a:pt x="51" y="117"/>
                  <a:pt x="72" y="131"/>
                  <a:pt x="82" y="152"/>
                </a:cubicBezTo>
                <a:cubicBezTo>
                  <a:pt x="101" y="190"/>
                  <a:pt x="115" y="225"/>
                  <a:pt x="146" y="256"/>
                </a:cubicBezTo>
                <a:cubicBezTo>
                  <a:pt x="166" y="358"/>
                  <a:pt x="136" y="244"/>
                  <a:pt x="178" y="320"/>
                </a:cubicBezTo>
                <a:cubicBezTo>
                  <a:pt x="186" y="335"/>
                  <a:pt x="185" y="354"/>
                  <a:pt x="194" y="368"/>
                </a:cubicBezTo>
                <a:cubicBezTo>
                  <a:pt x="228" y="420"/>
                  <a:pt x="244" y="468"/>
                  <a:pt x="298" y="504"/>
                </a:cubicBezTo>
                <a:cubicBezTo>
                  <a:pt x="366" y="481"/>
                  <a:pt x="402" y="424"/>
                  <a:pt x="450" y="376"/>
                </a:cubicBezTo>
                <a:cubicBezTo>
                  <a:pt x="466" y="327"/>
                  <a:pt x="502" y="284"/>
                  <a:pt x="538" y="248"/>
                </a:cubicBezTo>
                <a:cubicBezTo>
                  <a:pt x="543" y="232"/>
                  <a:pt x="550" y="216"/>
                  <a:pt x="554" y="200"/>
                </a:cubicBezTo>
                <a:cubicBezTo>
                  <a:pt x="557" y="189"/>
                  <a:pt x="556" y="177"/>
                  <a:pt x="562" y="168"/>
                </a:cubicBezTo>
                <a:cubicBezTo>
                  <a:pt x="567" y="160"/>
                  <a:pt x="578" y="157"/>
                  <a:pt x="586" y="152"/>
                </a:cubicBezTo>
                <a:cubicBezTo>
                  <a:pt x="615" y="95"/>
                  <a:pt x="594" y="145"/>
                  <a:pt x="610" y="64"/>
                </a:cubicBezTo>
                <a:cubicBezTo>
                  <a:pt x="612" y="56"/>
                  <a:pt x="618" y="40"/>
                  <a:pt x="618" y="40"/>
                </a:cubicBezTo>
              </a:path>
            </a:pathLst>
          </a:custGeom>
          <a:solidFill>
            <a:srgbClr val="FFCC00">
              <a:alpha val="50195"/>
            </a:srgbClr>
          </a:solidFill>
          <a:ln w="9525">
            <a:solidFill>
              <a:schemeClr val="tx1"/>
            </a:solidFill>
            <a:round/>
            <a:headEnd/>
            <a:tailEnd/>
          </a:ln>
        </p:spPr>
        <p:txBody>
          <a:bodyPr/>
          <a:lstStyle/>
          <a:p>
            <a:endParaRPr lang="zh-CN" altLang="en-US"/>
          </a:p>
        </p:txBody>
      </p:sp>
      <p:sp>
        <p:nvSpPr>
          <p:cNvPr id="69656" name="Freeform 52"/>
          <p:cNvSpPr>
            <a:spLocks/>
          </p:cNvSpPr>
          <p:nvPr/>
        </p:nvSpPr>
        <p:spPr bwMode="auto">
          <a:xfrm>
            <a:off x="6659563" y="2492375"/>
            <a:ext cx="1714500" cy="1016000"/>
          </a:xfrm>
          <a:custGeom>
            <a:avLst/>
            <a:gdLst>
              <a:gd name="T0" fmla="*/ 2147483647 w 1080"/>
              <a:gd name="T1" fmla="*/ 2147483647 h 640"/>
              <a:gd name="T2" fmla="*/ 2147483647 w 1080"/>
              <a:gd name="T3" fmla="*/ 0 h 640"/>
              <a:gd name="T4" fmla="*/ 2147483647 w 1080"/>
              <a:gd name="T5" fmla="*/ 2147483647 h 640"/>
              <a:gd name="T6" fmla="*/ 2147483647 w 1080"/>
              <a:gd name="T7" fmla="*/ 2147483647 h 640"/>
              <a:gd name="T8" fmla="*/ 2147483647 w 1080"/>
              <a:gd name="T9" fmla="*/ 2147483647 h 640"/>
              <a:gd name="T10" fmla="*/ 2147483647 w 1080"/>
              <a:gd name="T11" fmla="*/ 2147483647 h 640"/>
              <a:gd name="T12" fmla="*/ 2147483647 w 1080"/>
              <a:gd name="T13" fmla="*/ 2147483647 h 640"/>
              <a:gd name="T14" fmla="*/ 2147483647 w 1080"/>
              <a:gd name="T15" fmla="*/ 2147483647 h 640"/>
              <a:gd name="T16" fmla="*/ 2147483647 w 1080"/>
              <a:gd name="T17" fmla="*/ 2147483647 h 640"/>
              <a:gd name="T18" fmla="*/ 2147483647 w 1080"/>
              <a:gd name="T19" fmla="*/ 2147483647 h 640"/>
              <a:gd name="T20" fmla="*/ 2147483647 w 1080"/>
              <a:gd name="T21" fmla="*/ 2147483647 h 640"/>
              <a:gd name="T22" fmla="*/ 2147483647 w 1080"/>
              <a:gd name="T23" fmla="*/ 2147483647 h 640"/>
              <a:gd name="T24" fmla="*/ 2147483647 w 1080"/>
              <a:gd name="T25" fmla="*/ 2147483647 h 640"/>
              <a:gd name="T26" fmla="*/ 2147483647 w 1080"/>
              <a:gd name="T27" fmla="*/ 2147483647 h 640"/>
              <a:gd name="T28" fmla="*/ 2147483647 w 1080"/>
              <a:gd name="T29" fmla="*/ 2147483647 h 640"/>
              <a:gd name="T30" fmla="*/ 2147483647 w 1080"/>
              <a:gd name="T31" fmla="*/ 2147483647 h 640"/>
              <a:gd name="T32" fmla="*/ 2147483647 w 1080"/>
              <a:gd name="T33" fmla="*/ 2147483647 h 640"/>
              <a:gd name="T34" fmla="*/ 2147483647 w 1080"/>
              <a:gd name="T35" fmla="*/ 2147483647 h 640"/>
              <a:gd name="T36" fmla="*/ 2147483647 w 1080"/>
              <a:gd name="T37" fmla="*/ 2147483647 h 640"/>
              <a:gd name="T38" fmla="*/ 2147483647 w 1080"/>
              <a:gd name="T39" fmla="*/ 2147483647 h 640"/>
              <a:gd name="T40" fmla="*/ 2147483647 w 1080"/>
              <a:gd name="T41" fmla="*/ 2147483647 h 640"/>
              <a:gd name="T42" fmla="*/ 2147483647 w 1080"/>
              <a:gd name="T43" fmla="*/ 2147483647 h 640"/>
              <a:gd name="T44" fmla="*/ 0 w 1080"/>
              <a:gd name="T45" fmla="*/ 2147483647 h 640"/>
              <a:gd name="T46" fmla="*/ 2147483647 w 1080"/>
              <a:gd name="T47" fmla="*/ 2147483647 h 640"/>
              <a:gd name="T48" fmla="*/ 2147483647 w 1080"/>
              <a:gd name="T49" fmla="*/ 2147483647 h 640"/>
              <a:gd name="T50" fmla="*/ 2147483647 w 1080"/>
              <a:gd name="T51" fmla="*/ 2147483647 h 6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80"/>
              <a:gd name="T79" fmla="*/ 0 h 640"/>
              <a:gd name="T80" fmla="*/ 1080 w 1080"/>
              <a:gd name="T81" fmla="*/ 640 h 6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80" h="640">
                <a:moveTo>
                  <a:pt x="88" y="40"/>
                </a:moveTo>
                <a:cubicBezTo>
                  <a:pt x="123" y="5"/>
                  <a:pt x="162" y="12"/>
                  <a:pt x="208" y="0"/>
                </a:cubicBezTo>
                <a:cubicBezTo>
                  <a:pt x="267" y="3"/>
                  <a:pt x="326" y="3"/>
                  <a:pt x="384" y="8"/>
                </a:cubicBezTo>
                <a:cubicBezTo>
                  <a:pt x="442" y="13"/>
                  <a:pt x="481" y="37"/>
                  <a:pt x="536" y="48"/>
                </a:cubicBezTo>
                <a:cubicBezTo>
                  <a:pt x="570" y="55"/>
                  <a:pt x="618" y="60"/>
                  <a:pt x="648" y="80"/>
                </a:cubicBezTo>
                <a:cubicBezTo>
                  <a:pt x="686" y="105"/>
                  <a:pt x="663" y="93"/>
                  <a:pt x="720" y="112"/>
                </a:cubicBezTo>
                <a:cubicBezTo>
                  <a:pt x="774" y="130"/>
                  <a:pt x="798" y="186"/>
                  <a:pt x="856" y="200"/>
                </a:cubicBezTo>
                <a:cubicBezTo>
                  <a:pt x="881" y="225"/>
                  <a:pt x="910" y="240"/>
                  <a:pt x="936" y="264"/>
                </a:cubicBezTo>
                <a:cubicBezTo>
                  <a:pt x="970" y="295"/>
                  <a:pt x="995" y="327"/>
                  <a:pt x="1032" y="352"/>
                </a:cubicBezTo>
                <a:cubicBezTo>
                  <a:pt x="1044" y="389"/>
                  <a:pt x="1068" y="419"/>
                  <a:pt x="1080" y="456"/>
                </a:cubicBezTo>
                <a:cubicBezTo>
                  <a:pt x="1077" y="491"/>
                  <a:pt x="1078" y="526"/>
                  <a:pt x="1072" y="560"/>
                </a:cubicBezTo>
                <a:cubicBezTo>
                  <a:pt x="1062" y="612"/>
                  <a:pt x="991" y="627"/>
                  <a:pt x="952" y="640"/>
                </a:cubicBezTo>
                <a:cubicBezTo>
                  <a:pt x="867" y="637"/>
                  <a:pt x="781" y="637"/>
                  <a:pt x="696" y="632"/>
                </a:cubicBezTo>
                <a:cubicBezTo>
                  <a:pt x="671" y="631"/>
                  <a:pt x="670" y="618"/>
                  <a:pt x="648" y="608"/>
                </a:cubicBezTo>
                <a:cubicBezTo>
                  <a:pt x="625" y="598"/>
                  <a:pt x="597" y="598"/>
                  <a:pt x="576" y="584"/>
                </a:cubicBezTo>
                <a:cubicBezTo>
                  <a:pt x="554" y="569"/>
                  <a:pt x="508" y="529"/>
                  <a:pt x="480" y="520"/>
                </a:cubicBezTo>
                <a:cubicBezTo>
                  <a:pt x="436" y="505"/>
                  <a:pt x="399" y="474"/>
                  <a:pt x="360" y="448"/>
                </a:cubicBezTo>
                <a:cubicBezTo>
                  <a:pt x="338" y="434"/>
                  <a:pt x="291" y="425"/>
                  <a:pt x="264" y="416"/>
                </a:cubicBezTo>
                <a:cubicBezTo>
                  <a:pt x="200" y="395"/>
                  <a:pt x="120" y="320"/>
                  <a:pt x="72" y="272"/>
                </a:cubicBezTo>
                <a:cubicBezTo>
                  <a:pt x="52" y="212"/>
                  <a:pt x="81" y="284"/>
                  <a:pt x="40" y="232"/>
                </a:cubicBezTo>
                <a:cubicBezTo>
                  <a:pt x="35" y="225"/>
                  <a:pt x="36" y="216"/>
                  <a:pt x="32" y="208"/>
                </a:cubicBezTo>
                <a:cubicBezTo>
                  <a:pt x="28" y="199"/>
                  <a:pt x="20" y="193"/>
                  <a:pt x="16" y="184"/>
                </a:cubicBezTo>
                <a:cubicBezTo>
                  <a:pt x="9" y="169"/>
                  <a:pt x="0" y="136"/>
                  <a:pt x="0" y="136"/>
                </a:cubicBezTo>
                <a:cubicBezTo>
                  <a:pt x="3" y="123"/>
                  <a:pt x="1" y="108"/>
                  <a:pt x="8" y="96"/>
                </a:cubicBezTo>
                <a:cubicBezTo>
                  <a:pt x="25" y="67"/>
                  <a:pt x="92" y="70"/>
                  <a:pt x="120" y="64"/>
                </a:cubicBezTo>
                <a:cubicBezTo>
                  <a:pt x="145" y="48"/>
                  <a:pt x="163" y="29"/>
                  <a:pt x="184" y="8"/>
                </a:cubicBezTo>
              </a:path>
            </a:pathLst>
          </a:custGeom>
          <a:solidFill>
            <a:srgbClr val="FFCC00">
              <a:alpha val="50195"/>
            </a:srgbClr>
          </a:solidFill>
          <a:ln w="9525">
            <a:solidFill>
              <a:schemeClr val="tx1"/>
            </a:solidFill>
            <a:round/>
            <a:headEnd/>
            <a:tailEnd/>
          </a:ln>
        </p:spPr>
        <p:txBody>
          <a:bodyPr/>
          <a:lstStyle/>
          <a:p>
            <a:endParaRPr lang="zh-CN" altLang="en-US"/>
          </a:p>
        </p:txBody>
      </p:sp>
      <p:sp>
        <p:nvSpPr>
          <p:cNvPr id="69657" name="Freeform 53"/>
          <p:cNvSpPr>
            <a:spLocks/>
          </p:cNvSpPr>
          <p:nvPr/>
        </p:nvSpPr>
        <p:spPr bwMode="auto">
          <a:xfrm>
            <a:off x="3868738" y="1943100"/>
            <a:ext cx="665162" cy="1219200"/>
          </a:xfrm>
          <a:custGeom>
            <a:avLst/>
            <a:gdLst>
              <a:gd name="T0" fmla="*/ 2147483647 w 419"/>
              <a:gd name="T1" fmla="*/ 2147483647 h 768"/>
              <a:gd name="T2" fmla="*/ 2147483647 w 419"/>
              <a:gd name="T3" fmla="*/ 2147483647 h 768"/>
              <a:gd name="T4" fmla="*/ 2147483647 w 419"/>
              <a:gd name="T5" fmla="*/ 2147483647 h 768"/>
              <a:gd name="T6" fmla="*/ 2147483647 w 419"/>
              <a:gd name="T7" fmla="*/ 2147483647 h 768"/>
              <a:gd name="T8" fmla="*/ 2147483647 w 419"/>
              <a:gd name="T9" fmla="*/ 2147483647 h 768"/>
              <a:gd name="T10" fmla="*/ 2147483647 w 419"/>
              <a:gd name="T11" fmla="*/ 2147483647 h 768"/>
              <a:gd name="T12" fmla="*/ 2147483647 w 419"/>
              <a:gd name="T13" fmla="*/ 2147483647 h 768"/>
              <a:gd name="T14" fmla="*/ 2147483647 w 419"/>
              <a:gd name="T15" fmla="*/ 2147483647 h 768"/>
              <a:gd name="T16" fmla="*/ 2147483647 w 419"/>
              <a:gd name="T17" fmla="*/ 2147483647 h 768"/>
              <a:gd name="T18" fmla="*/ 2147483647 w 419"/>
              <a:gd name="T19" fmla="*/ 2147483647 h 768"/>
              <a:gd name="T20" fmla="*/ 2147483647 w 419"/>
              <a:gd name="T21" fmla="*/ 2147483647 h 768"/>
              <a:gd name="T22" fmla="*/ 2147483647 w 419"/>
              <a:gd name="T23" fmla="*/ 2147483647 h 768"/>
              <a:gd name="T24" fmla="*/ 2147483647 w 419"/>
              <a:gd name="T25" fmla="*/ 2147483647 h 768"/>
              <a:gd name="T26" fmla="*/ 2147483647 w 419"/>
              <a:gd name="T27" fmla="*/ 0 h 7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9"/>
              <a:gd name="T43" fmla="*/ 0 h 768"/>
              <a:gd name="T44" fmla="*/ 419 w 419"/>
              <a:gd name="T45" fmla="*/ 768 h 7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9" h="768">
                <a:moveTo>
                  <a:pt x="11" y="24"/>
                </a:moveTo>
                <a:cubicBezTo>
                  <a:pt x="17" y="102"/>
                  <a:pt x="0" y="231"/>
                  <a:pt x="43" y="296"/>
                </a:cubicBezTo>
                <a:cubicBezTo>
                  <a:pt x="48" y="347"/>
                  <a:pt x="54" y="397"/>
                  <a:pt x="59" y="448"/>
                </a:cubicBezTo>
                <a:cubicBezTo>
                  <a:pt x="62" y="472"/>
                  <a:pt x="64" y="496"/>
                  <a:pt x="67" y="520"/>
                </a:cubicBezTo>
                <a:cubicBezTo>
                  <a:pt x="69" y="537"/>
                  <a:pt x="67" y="563"/>
                  <a:pt x="83" y="568"/>
                </a:cubicBezTo>
                <a:cubicBezTo>
                  <a:pt x="99" y="573"/>
                  <a:pt x="115" y="579"/>
                  <a:pt x="131" y="584"/>
                </a:cubicBezTo>
                <a:cubicBezTo>
                  <a:pt x="139" y="587"/>
                  <a:pt x="155" y="592"/>
                  <a:pt x="155" y="592"/>
                </a:cubicBezTo>
                <a:cubicBezTo>
                  <a:pt x="167" y="653"/>
                  <a:pt x="166" y="745"/>
                  <a:pt x="235" y="768"/>
                </a:cubicBezTo>
                <a:cubicBezTo>
                  <a:pt x="282" y="736"/>
                  <a:pt x="261" y="701"/>
                  <a:pt x="291" y="656"/>
                </a:cubicBezTo>
                <a:cubicBezTo>
                  <a:pt x="307" y="592"/>
                  <a:pt x="285" y="656"/>
                  <a:pt x="331" y="592"/>
                </a:cubicBezTo>
                <a:cubicBezTo>
                  <a:pt x="336" y="585"/>
                  <a:pt x="335" y="576"/>
                  <a:pt x="339" y="568"/>
                </a:cubicBezTo>
                <a:cubicBezTo>
                  <a:pt x="350" y="546"/>
                  <a:pt x="361" y="538"/>
                  <a:pt x="379" y="520"/>
                </a:cubicBezTo>
                <a:cubicBezTo>
                  <a:pt x="399" y="461"/>
                  <a:pt x="402" y="480"/>
                  <a:pt x="411" y="400"/>
                </a:cubicBezTo>
                <a:cubicBezTo>
                  <a:pt x="419" y="16"/>
                  <a:pt x="419" y="149"/>
                  <a:pt x="419" y="0"/>
                </a:cubicBezTo>
              </a:path>
            </a:pathLst>
          </a:custGeom>
          <a:solidFill>
            <a:srgbClr val="FFCC00">
              <a:alpha val="50195"/>
            </a:srgbClr>
          </a:solidFill>
          <a:ln w="9525">
            <a:solidFill>
              <a:schemeClr val="tx1"/>
            </a:solidFill>
            <a:round/>
            <a:headEnd/>
            <a:tailEnd/>
          </a:ln>
        </p:spPr>
        <p:txBody>
          <a:bodyPr/>
          <a:lstStyle/>
          <a:p>
            <a:endParaRPr lang="zh-CN" altLang="en-US"/>
          </a:p>
        </p:txBody>
      </p:sp>
      <p:sp>
        <p:nvSpPr>
          <p:cNvPr id="69658" name="Text Box 43"/>
          <p:cNvSpPr txBox="1">
            <a:spLocks noChangeArrowheads="1"/>
          </p:cNvSpPr>
          <p:nvPr/>
        </p:nvSpPr>
        <p:spPr bwMode="auto">
          <a:xfrm>
            <a:off x="2687638" y="3108325"/>
            <a:ext cx="1597025" cy="33655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latin typeface="Arial" panose="020B0604020202020204" pitchFamily="34" charset="0"/>
              </a:rPr>
              <a:t>S0: 210.1.2.2</a:t>
            </a:r>
          </a:p>
        </p:txBody>
      </p:sp>
      <p:sp>
        <p:nvSpPr>
          <p:cNvPr id="69659" name="Text Box 46"/>
          <p:cNvSpPr txBox="1">
            <a:spLocks noChangeArrowheads="1"/>
          </p:cNvSpPr>
          <p:nvPr/>
        </p:nvSpPr>
        <p:spPr bwMode="auto">
          <a:xfrm>
            <a:off x="3492500" y="2349500"/>
            <a:ext cx="1581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latin typeface="Arial" panose="020B0604020202020204" pitchFamily="34" charset="0"/>
              </a:rPr>
              <a:t>E0: 210.1.3.1</a:t>
            </a:r>
          </a:p>
        </p:txBody>
      </p:sp>
      <p:sp>
        <p:nvSpPr>
          <p:cNvPr id="69660" name="Text Box 44"/>
          <p:cNvSpPr txBox="1">
            <a:spLocks noChangeArrowheads="1"/>
          </p:cNvSpPr>
          <p:nvPr/>
        </p:nvSpPr>
        <p:spPr bwMode="auto">
          <a:xfrm>
            <a:off x="4356100" y="2947988"/>
            <a:ext cx="1511300" cy="33655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latin typeface="Arial" panose="020B0604020202020204" pitchFamily="34" charset="0"/>
              </a:rPr>
              <a:t>S1: 210.1.4.1</a:t>
            </a:r>
          </a:p>
        </p:txBody>
      </p:sp>
      <p:sp>
        <p:nvSpPr>
          <p:cNvPr id="69661" name="Text Box 47"/>
          <p:cNvSpPr txBox="1">
            <a:spLocks noChangeArrowheads="1"/>
          </p:cNvSpPr>
          <p:nvPr/>
        </p:nvSpPr>
        <p:spPr bwMode="auto">
          <a:xfrm>
            <a:off x="4903788" y="2201863"/>
            <a:ext cx="1755775" cy="33655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latin typeface="Arial" panose="020B0604020202020204" pitchFamily="34" charset="0"/>
              </a:rPr>
              <a:t>S0: 210.1.4.2</a:t>
            </a:r>
          </a:p>
        </p:txBody>
      </p:sp>
      <p:sp>
        <p:nvSpPr>
          <p:cNvPr id="69662" name="Text Box 6"/>
          <p:cNvSpPr txBox="1">
            <a:spLocks noChangeArrowheads="1"/>
          </p:cNvSpPr>
          <p:nvPr/>
        </p:nvSpPr>
        <p:spPr bwMode="auto">
          <a:xfrm>
            <a:off x="6400800" y="1797050"/>
            <a:ext cx="14589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latin typeface="Arial" panose="020B0604020202020204" pitchFamily="34" charset="0"/>
              </a:rPr>
              <a:t>E0: 210.1.5.1</a:t>
            </a:r>
          </a:p>
        </p:txBody>
      </p:sp>
      <p:sp>
        <p:nvSpPr>
          <p:cNvPr id="69663" name="Text Box 42"/>
          <p:cNvSpPr txBox="1">
            <a:spLocks noChangeArrowheads="1"/>
          </p:cNvSpPr>
          <p:nvPr/>
        </p:nvSpPr>
        <p:spPr bwMode="auto">
          <a:xfrm>
            <a:off x="144463" y="1966913"/>
            <a:ext cx="15478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latin typeface="Arial" panose="020B0604020202020204" pitchFamily="34" charset="0"/>
              </a:rPr>
              <a:t>E0: 210.1.1.1</a:t>
            </a:r>
          </a:p>
        </p:txBody>
      </p:sp>
      <p:sp>
        <p:nvSpPr>
          <p:cNvPr id="60469" name="Rectangle 53"/>
          <p:cNvSpPr>
            <a:spLocks noChangeArrowheads="1"/>
          </p:cNvSpPr>
          <p:nvPr/>
        </p:nvSpPr>
        <p:spPr bwMode="auto">
          <a:xfrm>
            <a:off x="5795963" y="4868863"/>
            <a:ext cx="2303462" cy="1008062"/>
          </a:xfrm>
          <a:prstGeom prst="rect">
            <a:avLst/>
          </a:prstGeom>
          <a:noFill/>
          <a:ln w="3810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60470" name="Rectangle 54"/>
          <p:cNvSpPr>
            <a:spLocks noChangeArrowheads="1"/>
          </p:cNvSpPr>
          <p:nvPr/>
        </p:nvSpPr>
        <p:spPr bwMode="auto">
          <a:xfrm>
            <a:off x="3203575" y="6092825"/>
            <a:ext cx="2303463" cy="649288"/>
          </a:xfrm>
          <a:prstGeom prst="rect">
            <a:avLst/>
          </a:prstGeom>
          <a:noFill/>
          <a:ln w="3810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60471" name="Rectangle 55"/>
          <p:cNvSpPr>
            <a:spLocks noChangeArrowheads="1"/>
          </p:cNvSpPr>
          <p:nvPr/>
        </p:nvSpPr>
        <p:spPr bwMode="auto">
          <a:xfrm>
            <a:off x="323850" y="4797425"/>
            <a:ext cx="2303463" cy="1368425"/>
          </a:xfrm>
          <a:prstGeom prst="rect">
            <a:avLst/>
          </a:prstGeom>
          <a:noFill/>
          <a:ln w="3810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69667" name="Text Box 56"/>
          <p:cNvSpPr txBox="1">
            <a:spLocks noChangeArrowheads="1"/>
          </p:cNvSpPr>
          <p:nvPr/>
        </p:nvSpPr>
        <p:spPr bwMode="auto">
          <a:xfrm>
            <a:off x="34925" y="2516188"/>
            <a:ext cx="1584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600" b="1">
                <a:solidFill>
                  <a:schemeClr val="hlink"/>
                </a:solidFill>
              </a:rPr>
              <a:t>网络</a:t>
            </a:r>
            <a:r>
              <a:rPr lang="en-US" altLang="zh-CN" sz="1600" b="1">
                <a:solidFill>
                  <a:schemeClr val="hlink"/>
                </a:solidFill>
              </a:rPr>
              <a:t>210.1.1.0</a:t>
            </a:r>
          </a:p>
        </p:txBody>
      </p:sp>
      <p:sp>
        <p:nvSpPr>
          <p:cNvPr id="69668" name="Text Box 57"/>
          <p:cNvSpPr txBox="1">
            <a:spLocks noChangeArrowheads="1"/>
          </p:cNvSpPr>
          <p:nvPr/>
        </p:nvSpPr>
        <p:spPr bwMode="auto">
          <a:xfrm>
            <a:off x="2339975" y="2636838"/>
            <a:ext cx="1584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600" b="1">
                <a:solidFill>
                  <a:schemeClr val="hlink"/>
                </a:solidFill>
              </a:rPr>
              <a:t>网络</a:t>
            </a:r>
            <a:r>
              <a:rPr lang="en-US" altLang="zh-CN" sz="1600" b="1">
                <a:solidFill>
                  <a:schemeClr val="hlink"/>
                </a:solidFill>
              </a:rPr>
              <a:t>210.1.2.0</a:t>
            </a:r>
          </a:p>
        </p:txBody>
      </p:sp>
      <p:sp>
        <p:nvSpPr>
          <p:cNvPr id="69669" name="Text Box 58"/>
          <p:cNvSpPr txBox="1">
            <a:spLocks noChangeArrowheads="1"/>
          </p:cNvSpPr>
          <p:nvPr/>
        </p:nvSpPr>
        <p:spPr bwMode="auto">
          <a:xfrm>
            <a:off x="3563938" y="1868488"/>
            <a:ext cx="1584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600" b="1">
                <a:solidFill>
                  <a:schemeClr val="hlink"/>
                </a:solidFill>
              </a:rPr>
              <a:t>网络</a:t>
            </a:r>
            <a:r>
              <a:rPr lang="en-US" altLang="zh-CN" sz="1600" b="1">
                <a:solidFill>
                  <a:schemeClr val="hlink"/>
                </a:solidFill>
              </a:rPr>
              <a:t>210.1.3.0</a:t>
            </a:r>
          </a:p>
        </p:txBody>
      </p:sp>
      <p:sp>
        <p:nvSpPr>
          <p:cNvPr id="69670" name="Text Box 59"/>
          <p:cNvSpPr txBox="1">
            <a:spLocks noChangeArrowheads="1"/>
          </p:cNvSpPr>
          <p:nvPr/>
        </p:nvSpPr>
        <p:spPr bwMode="auto">
          <a:xfrm>
            <a:off x="4500563" y="2587625"/>
            <a:ext cx="1584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600" b="1">
                <a:solidFill>
                  <a:schemeClr val="hlink"/>
                </a:solidFill>
              </a:rPr>
              <a:t>网络</a:t>
            </a:r>
            <a:r>
              <a:rPr lang="en-US" altLang="zh-CN" sz="1600" b="1">
                <a:solidFill>
                  <a:schemeClr val="hlink"/>
                </a:solidFill>
              </a:rPr>
              <a:t>210.1.4.0</a:t>
            </a:r>
          </a:p>
        </p:txBody>
      </p:sp>
      <p:sp>
        <p:nvSpPr>
          <p:cNvPr id="69671" name="Text Box 60"/>
          <p:cNvSpPr txBox="1">
            <a:spLocks noChangeArrowheads="1"/>
          </p:cNvSpPr>
          <p:nvPr/>
        </p:nvSpPr>
        <p:spPr bwMode="auto">
          <a:xfrm>
            <a:off x="5651500" y="1412875"/>
            <a:ext cx="1584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600" b="1">
                <a:solidFill>
                  <a:schemeClr val="hlink"/>
                </a:solidFill>
              </a:rPr>
              <a:t>网络</a:t>
            </a:r>
            <a:r>
              <a:rPr lang="en-US" altLang="zh-CN" sz="1600" b="1">
                <a:solidFill>
                  <a:schemeClr val="hlink"/>
                </a:solidFill>
              </a:rPr>
              <a:t>210.1.5.0</a:t>
            </a:r>
          </a:p>
        </p:txBody>
      </p:sp>
      <p:sp>
        <p:nvSpPr>
          <p:cNvPr id="69672" name="Text Box 61"/>
          <p:cNvSpPr txBox="1">
            <a:spLocks noChangeArrowheads="1"/>
          </p:cNvSpPr>
          <p:nvPr/>
        </p:nvSpPr>
        <p:spPr bwMode="auto">
          <a:xfrm>
            <a:off x="6948488" y="2781300"/>
            <a:ext cx="1584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600" b="1">
                <a:solidFill>
                  <a:schemeClr val="hlink"/>
                </a:solidFill>
              </a:rPr>
              <a:t>网络</a:t>
            </a:r>
            <a:r>
              <a:rPr lang="en-US" altLang="zh-CN" sz="1600" b="1">
                <a:solidFill>
                  <a:schemeClr val="hlink"/>
                </a:solidFill>
              </a:rPr>
              <a:t>210.1.6.0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4521"/>
                                        </p:tgtEl>
                                        <p:attrNameLst>
                                          <p:attrName>style.visibility</p:attrName>
                                        </p:attrNameLst>
                                      </p:cBhvr>
                                      <p:to>
                                        <p:strVal val="visible"/>
                                      </p:to>
                                    </p:set>
                                    <p:animEffect transition="in" filter="blinds(horizontal)">
                                      <p:cBhvr>
                                        <p:cTn id="7" dur="500"/>
                                        <p:tgtEl>
                                          <p:spTgt spid="64521"/>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4523"/>
                                        </p:tgtEl>
                                        <p:attrNameLst>
                                          <p:attrName>style.visibility</p:attrName>
                                        </p:attrNameLst>
                                      </p:cBhvr>
                                      <p:to>
                                        <p:strVal val="visible"/>
                                      </p:to>
                                    </p:set>
                                    <p:animEffect transition="in" filter="blinds(horizontal)">
                                      <p:cBhvr>
                                        <p:cTn id="15" dur="500"/>
                                        <p:tgtEl>
                                          <p:spTgt spid="6452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4522"/>
                                        </p:tgtEl>
                                        <p:attrNameLst>
                                          <p:attrName>style.visibility</p:attrName>
                                        </p:attrNameLst>
                                      </p:cBhvr>
                                      <p:to>
                                        <p:strVal val="visible"/>
                                      </p:to>
                                    </p:set>
                                    <p:animEffect transition="in" filter="blinds(horizontal)">
                                      <p:cBhvr>
                                        <p:cTn id="18" dur="500"/>
                                        <p:tgtEl>
                                          <p:spTgt spid="6452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60471"/>
                                        </p:tgtEl>
                                        <p:attrNameLst>
                                          <p:attrName>style.visibility</p:attrName>
                                        </p:attrNameLst>
                                      </p:cBhvr>
                                      <p:to>
                                        <p:strVal val="visible"/>
                                      </p:to>
                                    </p:set>
                                    <p:animEffect transition="in" filter="strips(downRight)">
                                      <p:cBhvr>
                                        <p:cTn id="23" dur="500"/>
                                        <p:tgtEl>
                                          <p:spTgt spid="6047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60470"/>
                                        </p:tgtEl>
                                        <p:attrNameLst>
                                          <p:attrName>style.visibility</p:attrName>
                                        </p:attrNameLst>
                                      </p:cBhvr>
                                      <p:to>
                                        <p:strVal val="visible"/>
                                      </p:to>
                                    </p:set>
                                    <p:animEffect transition="in" filter="strips(downRight)">
                                      <p:cBhvr>
                                        <p:cTn id="28" dur="500"/>
                                        <p:tgtEl>
                                          <p:spTgt spid="6047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6" fill="hold" grpId="0" nodeType="clickEffect">
                                  <p:stCondLst>
                                    <p:cond delay="0"/>
                                  </p:stCondLst>
                                  <p:childTnLst>
                                    <p:set>
                                      <p:cBhvr>
                                        <p:cTn id="32" dur="1" fill="hold">
                                          <p:stCondLst>
                                            <p:cond delay="0"/>
                                          </p:stCondLst>
                                        </p:cTn>
                                        <p:tgtEl>
                                          <p:spTgt spid="60469"/>
                                        </p:tgtEl>
                                        <p:attrNameLst>
                                          <p:attrName>style.visibility</p:attrName>
                                        </p:attrNameLst>
                                      </p:cBhvr>
                                      <p:to>
                                        <p:strVal val="visible"/>
                                      </p:to>
                                    </p:set>
                                    <p:animEffect transition="in" filter="strips(downRight)">
                                      <p:cBhvr>
                                        <p:cTn id="33" dur="500"/>
                                        <p:tgtEl>
                                          <p:spTgt spid="60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1" grpId="0" animBg="1"/>
      <p:bldP spid="64522" grpId="0" animBg="1"/>
      <p:bldP spid="64523" grpId="0" animBg="1"/>
      <p:bldP spid="60469" grpId="0" animBg="1"/>
      <p:bldP spid="60470" grpId="0" animBg="1"/>
      <p:bldP spid="6047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9B96951A-9197-4900-9ADF-46A74F39628B}" type="slidenum">
              <a:rPr lang="en-US" altLang="zh-CN"/>
              <a:pPr eaLnBrk="1" hangingPunct="1"/>
              <a:t>52</a:t>
            </a:fld>
            <a:endParaRPr lang="en-US" altLang="zh-CN"/>
          </a:p>
        </p:txBody>
      </p:sp>
      <p:sp>
        <p:nvSpPr>
          <p:cNvPr id="70659" name="Rectangle 2"/>
          <p:cNvSpPr>
            <a:spLocks noGrp="1" noChangeArrowheads="1"/>
          </p:cNvSpPr>
          <p:nvPr>
            <p:ph type="title"/>
          </p:nvPr>
        </p:nvSpPr>
        <p:spPr/>
        <p:txBody>
          <a:bodyPr/>
          <a:lstStyle/>
          <a:p>
            <a:pPr eaLnBrk="1" hangingPunct="1"/>
            <a:r>
              <a:rPr lang="zh-CN" altLang="en-US" smtClean="0"/>
              <a:t>缺省路由</a:t>
            </a:r>
          </a:p>
        </p:txBody>
      </p:sp>
      <p:sp>
        <p:nvSpPr>
          <p:cNvPr id="70660" name="Line 109"/>
          <p:cNvSpPr>
            <a:spLocks noChangeShapeType="1"/>
          </p:cNvSpPr>
          <p:nvPr/>
        </p:nvSpPr>
        <p:spPr bwMode="auto">
          <a:xfrm flipV="1">
            <a:off x="6450013" y="1625600"/>
            <a:ext cx="0" cy="9509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0661" name="Text Box 110"/>
          <p:cNvSpPr txBox="1">
            <a:spLocks noChangeArrowheads="1"/>
          </p:cNvSpPr>
          <p:nvPr/>
        </p:nvSpPr>
        <p:spPr bwMode="auto">
          <a:xfrm>
            <a:off x="6435725" y="1778000"/>
            <a:ext cx="14589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latin typeface="Arial" panose="020B0604020202020204" pitchFamily="34" charset="0"/>
              </a:rPr>
              <a:t>E0: 210.1.5.1</a:t>
            </a:r>
          </a:p>
        </p:txBody>
      </p:sp>
      <p:grpSp>
        <p:nvGrpSpPr>
          <p:cNvPr id="70662" name="Group 111"/>
          <p:cNvGrpSpPr>
            <a:grpSpLocks/>
          </p:cNvGrpSpPr>
          <p:nvPr/>
        </p:nvGrpSpPr>
        <p:grpSpPr bwMode="auto">
          <a:xfrm>
            <a:off x="809625" y="2586038"/>
            <a:ext cx="2062163" cy="587375"/>
            <a:chOff x="96" y="1584"/>
            <a:chExt cx="1292" cy="401"/>
          </a:xfrm>
        </p:grpSpPr>
        <p:sp>
          <p:nvSpPr>
            <p:cNvPr id="70700" name="Line 112"/>
            <p:cNvSpPr>
              <a:spLocks noChangeShapeType="1"/>
            </p:cNvSpPr>
            <p:nvPr/>
          </p:nvSpPr>
          <p:spPr bwMode="auto">
            <a:xfrm flipH="1">
              <a:off x="96" y="1584"/>
              <a:ext cx="480" cy="4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0701" name="Line 113"/>
            <p:cNvSpPr>
              <a:spLocks noChangeShapeType="1"/>
            </p:cNvSpPr>
            <p:nvPr/>
          </p:nvSpPr>
          <p:spPr bwMode="auto">
            <a:xfrm>
              <a:off x="912" y="1584"/>
              <a:ext cx="476" cy="4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70663" name="Group 114"/>
          <p:cNvGrpSpPr>
            <a:grpSpLocks/>
          </p:cNvGrpSpPr>
          <p:nvPr/>
        </p:nvGrpSpPr>
        <p:grpSpPr bwMode="auto">
          <a:xfrm>
            <a:off x="3197225" y="3630613"/>
            <a:ext cx="2130425" cy="355600"/>
            <a:chOff x="96" y="1584"/>
            <a:chExt cx="1292" cy="401"/>
          </a:xfrm>
        </p:grpSpPr>
        <p:sp>
          <p:nvSpPr>
            <p:cNvPr id="70698" name="Line 115"/>
            <p:cNvSpPr>
              <a:spLocks noChangeShapeType="1"/>
            </p:cNvSpPr>
            <p:nvPr/>
          </p:nvSpPr>
          <p:spPr bwMode="auto">
            <a:xfrm flipH="1">
              <a:off x="96" y="1584"/>
              <a:ext cx="480" cy="4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0699" name="Line 116"/>
            <p:cNvSpPr>
              <a:spLocks noChangeShapeType="1"/>
            </p:cNvSpPr>
            <p:nvPr/>
          </p:nvSpPr>
          <p:spPr bwMode="auto">
            <a:xfrm>
              <a:off x="912" y="1584"/>
              <a:ext cx="476" cy="4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70664" name="Group 117"/>
          <p:cNvGrpSpPr>
            <a:grpSpLocks/>
          </p:cNvGrpSpPr>
          <p:nvPr/>
        </p:nvGrpSpPr>
        <p:grpSpPr bwMode="auto">
          <a:xfrm>
            <a:off x="1435100" y="2133600"/>
            <a:ext cx="7708900" cy="1638300"/>
            <a:chOff x="164" y="1414"/>
            <a:chExt cx="5432" cy="1182"/>
          </a:xfrm>
        </p:grpSpPr>
        <p:grpSp>
          <p:nvGrpSpPr>
            <p:cNvPr id="70682" name="Group 118"/>
            <p:cNvGrpSpPr>
              <a:grpSpLocks/>
            </p:cNvGrpSpPr>
            <p:nvPr/>
          </p:nvGrpSpPr>
          <p:grpSpPr bwMode="auto">
            <a:xfrm flipV="1">
              <a:off x="2208" y="1654"/>
              <a:ext cx="1248" cy="554"/>
              <a:chOff x="912" y="1414"/>
              <a:chExt cx="1104" cy="554"/>
            </a:xfrm>
          </p:grpSpPr>
          <p:sp>
            <p:nvSpPr>
              <p:cNvPr id="70695" name="Line 119"/>
              <p:cNvSpPr>
                <a:spLocks noChangeShapeType="1"/>
              </p:cNvSpPr>
              <p:nvPr/>
            </p:nvSpPr>
            <p:spPr bwMode="auto">
              <a:xfrm>
                <a:off x="912" y="1414"/>
                <a:ext cx="768" cy="2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0696" name="Line 120"/>
              <p:cNvSpPr>
                <a:spLocks noChangeShapeType="1"/>
              </p:cNvSpPr>
              <p:nvPr/>
            </p:nvSpPr>
            <p:spPr bwMode="auto">
              <a:xfrm flipH="1">
                <a:off x="1344" y="1680"/>
                <a:ext cx="33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0697" name="Line 121"/>
              <p:cNvSpPr>
                <a:spLocks noChangeShapeType="1"/>
              </p:cNvSpPr>
              <p:nvPr/>
            </p:nvSpPr>
            <p:spPr bwMode="auto">
              <a:xfrm>
                <a:off x="1344" y="1680"/>
                <a:ext cx="672"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70683" name="Group 122"/>
            <p:cNvGrpSpPr>
              <a:grpSpLocks/>
            </p:cNvGrpSpPr>
            <p:nvPr/>
          </p:nvGrpSpPr>
          <p:grpSpPr bwMode="auto">
            <a:xfrm>
              <a:off x="3744" y="1717"/>
              <a:ext cx="1248" cy="554"/>
              <a:chOff x="912" y="1414"/>
              <a:chExt cx="1104" cy="554"/>
            </a:xfrm>
          </p:grpSpPr>
          <p:sp>
            <p:nvSpPr>
              <p:cNvPr id="70692" name="Line 123"/>
              <p:cNvSpPr>
                <a:spLocks noChangeShapeType="1"/>
              </p:cNvSpPr>
              <p:nvPr/>
            </p:nvSpPr>
            <p:spPr bwMode="auto">
              <a:xfrm>
                <a:off x="912" y="1414"/>
                <a:ext cx="768" cy="2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0693" name="Line 124"/>
              <p:cNvSpPr>
                <a:spLocks noChangeShapeType="1"/>
              </p:cNvSpPr>
              <p:nvPr/>
            </p:nvSpPr>
            <p:spPr bwMode="auto">
              <a:xfrm flipH="1">
                <a:off x="1344" y="1680"/>
                <a:ext cx="33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0694" name="Line 125"/>
              <p:cNvSpPr>
                <a:spLocks noChangeShapeType="1"/>
              </p:cNvSpPr>
              <p:nvPr/>
            </p:nvSpPr>
            <p:spPr bwMode="auto">
              <a:xfrm>
                <a:off x="1344" y="1680"/>
                <a:ext cx="672"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70684" name="Group 126"/>
            <p:cNvGrpSpPr>
              <a:grpSpLocks/>
            </p:cNvGrpSpPr>
            <p:nvPr/>
          </p:nvGrpSpPr>
          <p:grpSpPr bwMode="auto">
            <a:xfrm>
              <a:off x="720" y="1632"/>
              <a:ext cx="1248" cy="554"/>
              <a:chOff x="912" y="1414"/>
              <a:chExt cx="1104" cy="554"/>
            </a:xfrm>
          </p:grpSpPr>
          <p:sp>
            <p:nvSpPr>
              <p:cNvPr id="70689" name="Line 127"/>
              <p:cNvSpPr>
                <a:spLocks noChangeShapeType="1"/>
              </p:cNvSpPr>
              <p:nvPr/>
            </p:nvSpPr>
            <p:spPr bwMode="auto">
              <a:xfrm>
                <a:off x="912" y="1414"/>
                <a:ext cx="768" cy="2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0690" name="Line 128"/>
              <p:cNvSpPr>
                <a:spLocks noChangeShapeType="1"/>
              </p:cNvSpPr>
              <p:nvPr/>
            </p:nvSpPr>
            <p:spPr bwMode="auto">
              <a:xfrm flipH="1">
                <a:off x="1344" y="1680"/>
                <a:ext cx="33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0691" name="Line 129"/>
              <p:cNvSpPr>
                <a:spLocks noChangeShapeType="1"/>
              </p:cNvSpPr>
              <p:nvPr/>
            </p:nvSpPr>
            <p:spPr bwMode="auto">
              <a:xfrm>
                <a:off x="1344" y="1680"/>
                <a:ext cx="672"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pic>
          <p:nvPicPr>
            <p:cNvPr id="70685" name="Picture 13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6" y="1414"/>
              <a:ext cx="700"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0686" name="Picture 13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6" y="2186"/>
              <a:ext cx="700"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0687" name="Picture 13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4" y="2138"/>
              <a:ext cx="700"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0688" name="Picture 13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 y="1414"/>
              <a:ext cx="700"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70665" name="Text Box 134"/>
          <p:cNvSpPr txBox="1">
            <a:spLocks noChangeArrowheads="1"/>
          </p:cNvSpPr>
          <p:nvPr/>
        </p:nvSpPr>
        <p:spPr bwMode="auto">
          <a:xfrm>
            <a:off x="285750" y="3173413"/>
            <a:ext cx="2592388" cy="16906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u="sng">
                <a:latin typeface="Arial" panose="020B0604020202020204" pitchFamily="34" charset="0"/>
              </a:rPr>
              <a:t>NETWORK</a:t>
            </a:r>
            <a:r>
              <a:rPr lang="en-US" altLang="zh-CN" sz="1600" b="1">
                <a:latin typeface="Arial" panose="020B0604020202020204" pitchFamily="34" charset="0"/>
              </a:rPr>
              <a:t>   </a:t>
            </a:r>
            <a:r>
              <a:rPr lang="en-US" altLang="zh-CN" sz="1600" b="1" u="sng">
                <a:latin typeface="Arial" panose="020B0604020202020204" pitchFamily="34" charset="0"/>
              </a:rPr>
              <a:t>NEXT HOP</a:t>
            </a:r>
          </a:p>
          <a:p>
            <a:pPr eaLnBrk="1" hangingPunct="1">
              <a:spcBef>
                <a:spcPct val="50000"/>
              </a:spcBef>
            </a:pPr>
            <a:r>
              <a:rPr lang="en-US" altLang="zh-CN" sz="1600" b="1">
                <a:latin typeface="Arial" panose="020B0604020202020204" pitchFamily="34" charset="0"/>
              </a:rPr>
              <a:t>210.1.1.0/24      directly </a:t>
            </a:r>
          </a:p>
          <a:p>
            <a:pPr eaLnBrk="1" hangingPunct="1">
              <a:spcBef>
                <a:spcPct val="50000"/>
              </a:spcBef>
            </a:pPr>
            <a:r>
              <a:rPr lang="en-US" altLang="zh-CN" sz="1600" b="1">
                <a:latin typeface="Arial" panose="020B0604020202020204" pitchFamily="34" charset="0"/>
              </a:rPr>
              <a:t>210.1.2.0/24      directly </a:t>
            </a:r>
          </a:p>
          <a:p>
            <a:pPr eaLnBrk="1" hangingPunct="1">
              <a:spcBef>
                <a:spcPct val="50000"/>
              </a:spcBef>
            </a:pPr>
            <a:r>
              <a:rPr lang="en-US" altLang="zh-CN" sz="1600" b="1">
                <a:solidFill>
                  <a:schemeClr val="hlink"/>
                </a:solidFill>
                <a:latin typeface="Arial" panose="020B0604020202020204" pitchFamily="34" charset="0"/>
              </a:rPr>
              <a:t>default	     210.1.2.2</a:t>
            </a:r>
            <a:br>
              <a:rPr lang="en-US" altLang="zh-CN" sz="1600" b="1">
                <a:solidFill>
                  <a:schemeClr val="hlink"/>
                </a:solidFill>
                <a:latin typeface="Arial" panose="020B0604020202020204" pitchFamily="34" charset="0"/>
              </a:rPr>
            </a:br>
            <a:r>
              <a:rPr lang="en-US" altLang="zh-CN" sz="1600" b="1">
                <a:solidFill>
                  <a:schemeClr val="hlink"/>
                </a:solidFill>
                <a:latin typeface="Arial" panose="020B0604020202020204" pitchFamily="34" charset="0"/>
              </a:rPr>
              <a:t>(or 0.0.0.0/0)</a:t>
            </a:r>
          </a:p>
        </p:txBody>
      </p:sp>
      <p:sp>
        <p:nvSpPr>
          <p:cNvPr id="70666" name="Text Box 135"/>
          <p:cNvSpPr txBox="1">
            <a:spLocks noChangeArrowheads="1"/>
          </p:cNvSpPr>
          <p:nvPr/>
        </p:nvSpPr>
        <p:spPr bwMode="auto">
          <a:xfrm>
            <a:off x="3197225" y="3986213"/>
            <a:ext cx="2417763" cy="2424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u="sng">
                <a:latin typeface="Arial" panose="020B0604020202020204" pitchFamily="34" charset="0"/>
              </a:rPr>
              <a:t>NETWORK</a:t>
            </a:r>
            <a:r>
              <a:rPr lang="en-US" altLang="zh-CN" sz="1600" b="1">
                <a:latin typeface="Arial" panose="020B0604020202020204" pitchFamily="34" charset="0"/>
              </a:rPr>
              <a:t> </a:t>
            </a:r>
            <a:r>
              <a:rPr lang="en-US" altLang="zh-CN" sz="1600" b="1" u="sng">
                <a:latin typeface="Arial" panose="020B0604020202020204" pitchFamily="34" charset="0"/>
              </a:rPr>
              <a:t>NEXT HOP</a:t>
            </a:r>
          </a:p>
          <a:p>
            <a:pPr eaLnBrk="1" hangingPunct="1">
              <a:spcBef>
                <a:spcPct val="50000"/>
              </a:spcBef>
            </a:pPr>
            <a:r>
              <a:rPr lang="en-US" altLang="zh-CN" sz="1600" b="1">
                <a:latin typeface="Arial" panose="020B0604020202020204" pitchFamily="34" charset="0"/>
              </a:rPr>
              <a:t>210.1.2.0/24      directly</a:t>
            </a:r>
          </a:p>
          <a:p>
            <a:pPr eaLnBrk="1" hangingPunct="1">
              <a:spcBef>
                <a:spcPct val="50000"/>
              </a:spcBef>
            </a:pPr>
            <a:r>
              <a:rPr lang="en-US" altLang="zh-CN" sz="1600" b="1">
                <a:latin typeface="Arial" panose="020B0604020202020204" pitchFamily="34" charset="0"/>
              </a:rPr>
              <a:t>210.1.3.0/24      directly </a:t>
            </a:r>
          </a:p>
          <a:p>
            <a:pPr eaLnBrk="1" hangingPunct="1">
              <a:spcBef>
                <a:spcPct val="50000"/>
              </a:spcBef>
            </a:pPr>
            <a:r>
              <a:rPr lang="en-US" altLang="zh-CN" sz="1600" b="1">
                <a:latin typeface="Arial" panose="020B0604020202020204" pitchFamily="34" charset="0"/>
              </a:rPr>
              <a:t>210.1.4.0/24      directly</a:t>
            </a:r>
          </a:p>
          <a:p>
            <a:pPr eaLnBrk="1" hangingPunct="1">
              <a:spcBef>
                <a:spcPct val="50000"/>
              </a:spcBef>
            </a:pPr>
            <a:r>
              <a:rPr lang="en-US" altLang="zh-CN" sz="1600" b="1">
                <a:latin typeface="Arial" panose="020B0604020202020204" pitchFamily="34" charset="0"/>
              </a:rPr>
              <a:t>210.1.1.0/24    210.1.2.1</a:t>
            </a:r>
          </a:p>
          <a:p>
            <a:pPr eaLnBrk="1" hangingPunct="1">
              <a:spcBef>
                <a:spcPct val="50000"/>
              </a:spcBef>
            </a:pPr>
            <a:r>
              <a:rPr lang="en-US" altLang="zh-CN" sz="1600" b="1">
                <a:solidFill>
                  <a:schemeClr val="hlink"/>
                </a:solidFill>
                <a:latin typeface="Arial" panose="020B0604020202020204" pitchFamily="34" charset="0"/>
              </a:rPr>
              <a:t>default            210.1.4.2</a:t>
            </a:r>
            <a:br>
              <a:rPr lang="en-US" altLang="zh-CN" sz="1600" b="1">
                <a:solidFill>
                  <a:schemeClr val="hlink"/>
                </a:solidFill>
                <a:latin typeface="Arial" panose="020B0604020202020204" pitchFamily="34" charset="0"/>
              </a:rPr>
            </a:br>
            <a:r>
              <a:rPr lang="en-US" altLang="zh-CN" sz="1600" b="1">
                <a:solidFill>
                  <a:schemeClr val="hlink"/>
                </a:solidFill>
                <a:latin typeface="Arial" panose="020B0604020202020204" pitchFamily="34" charset="0"/>
              </a:rPr>
              <a:t>(or 0.0.0.0/0)</a:t>
            </a:r>
          </a:p>
        </p:txBody>
      </p:sp>
      <p:sp>
        <p:nvSpPr>
          <p:cNvPr id="70667" name="Text Box 136"/>
          <p:cNvSpPr txBox="1">
            <a:spLocks noChangeArrowheads="1"/>
          </p:cNvSpPr>
          <p:nvPr/>
        </p:nvSpPr>
        <p:spPr bwMode="auto">
          <a:xfrm>
            <a:off x="5778500" y="3481388"/>
            <a:ext cx="2500313" cy="1935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u="sng">
                <a:latin typeface="Arial" panose="020B0604020202020204" pitchFamily="34" charset="0"/>
              </a:rPr>
              <a:t>NETWORK</a:t>
            </a:r>
            <a:r>
              <a:rPr lang="en-US" altLang="zh-CN" sz="1600" b="1">
                <a:latin typeface="Arial" panose="020B0604020202020204" pitchFamily="34" charset="0"/>
              </a:rPr>
              <a:t> </a:t>
            </a:r>
            <a:r>
              <a:rPr lang="en-US" altLang="zh-CN" sz="1600" b="1" u="sng">
                <a:latin typeface="Arial" panose="020B0604020202020204" pitchFamily="34" charset="0"/>
              </a:rPr>
              <a:t>NEXT HOP</a:t>
            </a:r>
          </a:p>
          <a:p>
            <a:pPr eaLnBrk="1" hangingPunct="1">
              <a:spcBef>
                <a:spcPct val="50000"/>
              </a:spcBef>
            </a:pPr>
            <a:r>
              <a:rPr lang="en-US" altLang="zh-CN" sz="1600" b="1">
                <a:latin typeface="Arial" panose="020B0604020202020204" pitchFamily="34" charset="0"/>
              </a:rPr>
              <a:t>210.1.4.0/24    directly 210.1.5.0/24    directly</a:t>
            </a:r>
          </a:p>
          <a:p>
            <a:pPr eaLnBrk="1" hangingPunct="1">
              <a:spcBef>
                <a:spcPct val="50000"/>
              </a:spcBef>
            </a:pPr>
            <a:r>
              <a:rPr lang="en-US" altLang="zh-CN" sz="1600" b="1">
                <a:latin typeface="Arial" panose="020B0604020202020204" pitchFamily="34" charset="0"/>
              </a:rPr>
              <a:t>210.1.6.0/24    directly</a:t>
            </a:r>
          </a:p>
          <a:p>
            <a:pPr eaLnBrk="1" hangingPunct="1">
              <a:spcBef>
                <a:spcPct val="50000"/>
              </a:spcBef>
            </a:pPr>
            <a:r>
              <a:rPr lang="en-US" altLang="zh-CN" sz="1600" b="1">
                <a:solidFill>
                  <a:schemeClr val="hlink"/>
                </a:solidFill>
                <a:latin typeface="Arial" panose="020B0604020202020204" pitchFamily="34" charset="0"/>
              </a:rPr>
              <a:t>default	   210.1.4.1</a:t>
            </a:r>
            <a:br>
              <a:rPr lang="en-US" altLang="zh-CN" sz="1600" b="1">
                <a:solidFill>
                  <a:schemeClr val="hlink"/>
                </a:solidFill>
                <a:latin typeface="Arial" panose="020B0604020202020204" pitchFamily="34" charset="0"/>
              </a:rPr>
            </a:br>
            <a:r>
              <a:rPr lang="en-US" altLang="zh-CN" sz="1600" b="1">
                <a:solidFill>
                  <a:schemeClr val="hlink"/>
                </a:solidFill>
                <a:latin typeface="Arial" panose="020B0604020202020204" pitchFamily="34" charset="0"/>
              </a:rPr>
              <a:t>(or 0.0.0.0/0)</a:t>
            </a:r>
          </a:p>
        </p:txBody>
      </p:sp>
      <p:sp>
        <p:nvSpPr>
          <p:cNvPr id="70668" name="Line 137"/>
          <p:cNvSpPr>
            <a:spLocks noChangeShapeType="1"/>
          </p:cNvSpPr>
          <p:nvPr/>
        </p:nvSpPr>
        <p:spPr bwMode="auto">
          <a:xfrm flipH="1">
            <a:off x="5830888" y="2647950"/>
            <a:ext cx="3556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0669" name="Line 138"/>
          <p:cNvSpPr>
            <a:spLocks noChangeShapeType="1"/>
          </p:cNvSpPr>
          <p:nvPr/>
        </p:nvSpPr>
        <p:spPr bwMode="auto">
          <a:xfrm>
            <a:off x="6723063" y="2647950"/>
            <a:ext cx="1484312" cy="833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0670" name="Text Box 139"/>
          <p:cNvSpPr txBox="1">
            <a:spLocks noChangeArrowheads="1"/>
          </p:cNvSpPr>
          <p:nvPr/>
        </p:nvSpPr>
        <p:spPr bwMode="auto">
          <a:xfrm>
            <a:off x="2332038" y="1993900"/>
            <a:ext cx="15541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latin typeface="Arial" panose="020B0604020202020204" pitchFamily="34" charset="0"/>
              </a:rPr>
              <a:t>S0: 210.1.2.1</a:t>
            </a:r>
          </a:p>
        </p:txBody>
      </p:sp>
      <p:sp>
        <p:nvSpPr>
          <p:cNvPr id="70671" name="Line 140"/>
          <p:cNvSpPr>
            <a:spLocks noChangeShapeType="1"/>
          </p:cNvSpPr>
          <p:nvPr/>
        </p:nvSpPr>
        <p:spPr bwMode="auto">
          <a:xfrm flipH="1">
            <a:off x="819150" y="2435225"/>
            <a:ext cx="6159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0672" name="Text Box 141"/>
          <p:cNvSpPr txBox="1">
            <a:spLocks noChangeArrowheads="1"/>
          </p:cNvSpPr>
          <p:nvPr/>
        </p:nvSpPr>
        <p:spPr bwMode="auto">
          <a:xfrm>
            <a:off x="179388" y="1947863"/>
            <a:ext cx="15478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latin typeface="Arial" panose="020B0604020202020204" pitchFamily="34" charset="0"/>
              </a:rPr>
              <a:t>E0: 210.1.1.1</a:t>
            </a:r>
          </a:p>
        </p:txBody>
      </p:sp>
      <p:sp>
        <p:nvSpPr>
          <p:cNvPr id="70673" name="Text Box 142"/>
          <p:cNvSpPr txBox="1">
            <a:spLocks noChangeArrowheads="1"/>
          </p:cNvSpPr>
          <p:nvPr/>
        </p:nvSpPr>
        <p:spPr bwMode="auto">
          <a:xfrm>
            <a:off x="2722563" y="3089275"/>
            <a:ext cx="1597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latin typeface="Arial" panose="020B0604020202020204" pitchFamily="34" charset="0"/>
              </a:rPr>
              <a:t>S0: 210.1.2.2</a:t>
            </a:r>
          </a:p>
        </p:txBody>
      </p:sp>
      <p:sp>
        <p:nvSpPr>
          <p:cNvPr id="70674" name="Text Box 143"/>
          <p:cNvSpPr txBox="1">
            <a:spLocks noChangeArrowheads="1"/>
          </p:cNvSpPr>
          <p:nvPr/>
        </p:nvSpPr>
        <p:spPr bwMode="auto">
          <a:xfrm>
            <a:off x="4391025" y="2928938"/>
            <a:ext cx="1511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latin typeface="Arial" panose="020B0604020202020204" pitchFamily="34" charset="0"/>
              </a:rPr>
              <a:t>S1: 210.1.4.1</a:t>
            </a:r>
          </a:p>
        </p:txBody>
      </p:sp>
      <p:sp>
        <p:nvSpPr>
          <p:cNvPr id="70675" name="Line 144"/>
          <p:cNvSpPr>
            <a:spLocks noChangeShapeType="1"/>
          </p:cNvSpPr>
          <p:nvPr/>
        </p:nvSpPr>
        <p:spPr bwMode="auto">
          <a:xfrm flipV="1">
            <a:off x="4268788" y="2576513"/>
            <a:ext cx="0" cy="5603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0676" name="Text Box 145"/>
          <p:cNvSpPr txBox="1">
            <a:spLocks noChangeArrowheads="1"/>
          </p:cNvSpPr>
          <p:nvPr/>
        </p:nvSpPr>
        <p:spPr bwMode="auto">
          <a:xfrm>
            <a:off x="3527425" y="2273300"/>
            <a:ext cx="1581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latin typeface="Arial" panose="020B0604020202020204" pitchFamily="34" charset="0"/>
              </a:rPr>
              <a:t>E0: 210.1.3.1</a:t>
            </a:r>
          </a:p>
        </p:txBody>
      </p:sp>
      <p:sp>
        <p:nvSpPr>
          <p:cNvPr id="70677" name="Text Box 146"/>
          <p:cNvSpPr txBox="1">
            <a:spLocks noChangeArrowheads="1"/>
          </p:cNvSpPr>
          <p:nvPr/>
        </p:nvSpPr>
        <p:spPr bwMode="auto">
          <a:xfrm>
            <a:off x="4938713" y="2182813"/>
            <a:ext cx="1755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latin typeface="Arial" panose="020B0604020202020204" pitchFamily="34" charset="0"/>
              </a:rPr>
              <a:t>S0: 210.1.4.2</a:t>
            </a:r>
          </a:p>
        </p:txBody>
      </p:sp>
      <p:sp>
        <p:nvSpPr>
          <p:cNvPr id="70678" name="Text Box 147"/>
          <p:cNvSpPr txBox="1">
            <a:spLocks noChangeArrowheads="1"/>
          </p:cNvSpPr>
          <p:nvPr/>
        </p:nvSpPr>
        <p:spPr bwMode="auto">
          <a:xfrm>
            <a:off x="6899275" y="2257425"/>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latin typeface="Arial" panose="020B0604020202020204" pitchFamily="34" charset="0"/>
              </a:rPr>
              <a:t>S1: 210.1.6.1</a:t>
            </a:r>
          </a:p>
        </p:txBody>
      </p:sp>
      <p:sp>
        <p:nvSpPr>
          <p:cNvPr id="70679" name="Text Box 148"/>
          <p:cNvSpPr txBox="1">
            <a:spLocks noChangeArrowheads="1"/>
          </p:cNvSpPr>
          <p:nvPr/>
        </p:nvSpPr>
        <p:spPr bwMode="auto">
          <a:xfrm>
            <a:off x="1497013" y="2613025"/>
            <a:ext cx="790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t>A</a:t>
            </a:r>
          </a:p>
        </p:txBody>
      </p:sp>
      <p:sp>
        <p:nvSpPr>
          <p:cNvPr id="70680" name="Text Box 149"/>
          <p:cNvSpPr txBox="1">
            <a:spLocks noChangeArrowheads="1"/>
          </p:cNvSpPr>
          <p:nvPr/>
        </p:nvSpPr>
        <p:spPr bwMode="auto">
          <a:xfrm>
            <a:off x="3868738" y="3597275"/>
            <a:ext cx="790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t>B</a:t>
            </a:r>
          </a:p>
        </p:txBody>
      </p:sp>
      <p:sp>
        <p:nvSpPr>
          <p:cNvPr id="70681" name="Text Box 150"/>
          <p:cNvSpPr txBox="1">
            <a:spLocks noChangeArrowheads="1"/>
          </p:cNvSpPr>
          <p:nvPr/>
        </p:nvSpPr>
        <p:spPr bwMode="auto">
          <a:xfrm>
            <a:off x="6026150" y="2613025"/>
            <a:ext cx="788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t>C</a:t>
            </a:r>
          </a:p>
        </p:txBody>
      </p:sp>
      <p:sp>
        <p:nvSpPr>
          <p:cNvPr id="2" name="文本框 1"/>
          <p:cNvSpPr txBox="1"/>
          <p:nvPr/>
        </p:nvSpPr>
        <p:spPr>
          <a:xfrm>
            <a:off x="889952" y="5082143"/>
            <a:ext cx="1760221" cy="369332"/>
          </a:xfrm>
          <a:prstGeom prst="rect">
            <a:avLst/>
          </a:prstGeom>
          <a:noFill/>
        </p:spPr>
        <p:txBody>
          <a:bodyPr wrap="square" rtlCol="0">
            <a:spAutoFit/>
          </a:bodyPr>
          <a:lstStyle/>
          <a:p>
            <a:r>
              <a:rPr lang="en-US" altLang="zh-CN" dirty="0" smtClean="0"/>
              <a:t>Directly(</a:t>
            </a:r>
            <a:r>
              <a:rPr lang="en-US" altLang="zh-CN" dirty="0" err="1" smtClean="0"/>
              <a:t>onlink</a:t>
            </a:r>
            <a:r>
              <a:rPr lang="en-US" altLang="zh-CN" dirty="0" smtClean="0"/>
              <a:t>)</a:t>
            </a:r>
            <a:endParaRPr lang="zh-CN" altLang="en-US" dirty="0"/>
          </a:p>
        </p:txBody>
      </p:sp>
      <p:sp>
        <p:nvSpPr>
          <p:cNvPr id="48" name="文本框 47"/>
          <p:cNvSpPr txBox="1"/>
          <p:nvPr/>
        </p:nvSpPr>
        <p:spPr>
          <a:xfrm>
            <a:off x="578991" y="5648880"/>
            <a:ext cx="2626618" cy="369332"/>
          </a:xfrm>
          <a:prstGeom prst="rect">
            <a:avLst/>
          </a:prstGeom>
          <a:noFill/>
        </p:spPr>
        <p:txBody>
          <a:bodyPr wrap="square" rtlCol="0">
            <a:spAutoFit/>
          </a:bodyPr>
          <a:lstStyle/>
          <a:p>
            <a:r>
              <a:rPr lang="zh-CN" altLang="en-US" dirty="0" smtClean="0"/>
              <a:t>到其它网络的显示路由</a:t>
            </a:r>
            <a:endParaRPr lang="zh-CN" altLang="en-US" dirty="0"/>
          </a:p>
        </p:txBody>
      </p:sp>
      <p:sp>
        <p:nvSpPr>
          <p:cNvPr id="49" name="文本框 48"/>
          <p:cNvSpPr txBox="1"/>
          <p:nvPr/>
        </p:nvSpPr>
        <p:spPr>
          <a:xfrm>
            <a:off x="482501" y="6215617"/>
            <a:ext cx="2626618" cy="369332"/>
          </a:xfrm>
          <a:prstGeom prst="rect">
            <a:avLst/>
          </a:prstGeom>
          <a:noFill/>
        </p:spPr>
        <p:txBody>
          <a:bodyPr wrap="square" rtlCol="0">
            <a:spAutoFit/>
          </a:bodyPr>
          <a:lstStyle/>
          <a:p>
            <a:pPr algn="ctr"/>
            <a:r>
              <a:rPr lang="en-US" altLang="zh-CN" dirty="0" smtClean="0"/>
              <a:t>Default</a:t>
            </a:r>
            <a:r>
              <a:rPr lang="zh-CN" altLang="en-US" dirty="0" smtClean="0"/>
              <a:t>路由</a:t>
            </a:r>
            <a:endParaRPr lang="zh-CN" altLang="en-US" dirty="0"/>
          </a:p>
        </p:txBody>
      </p:sp>
      <p:sp>
        <p:nvSpPr>
          <p:cNvPr id="4" name="下箭头 3"/>
          <p:cNvSpPr/>
          <p:nvPr/>
        </p:nvSpPr>
        <p:spPr>
          <a:xfrm>
            <a:off x="1575754" y="5451475"/>
            <a:ext cx="515936" cy="197405"/>
          </a:xfrm>
          <a:prstGeom prst="downArrow">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下箭头 50"/>
          <p:cNvSpPr/>
          <p:nvPr/>
        </p:nvSpPr>
        <p:spPr>
          <a:xfrm>
            <a:off x="1537842" y="6012769"/>
            <a:ext cx="515936" cy="197405"/>
          </a:xfrm>
          <a:prstGeom prst="downArrow">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21456" y="5066754"/>
            <a:ext cx="277910" cy="400110"/>
          </a:xfrm>
          <a:prstGeom prst="rect">
            <a:avLst/>
          </a:prstGeom>
          <a:noFill/>
        </p:spPr>
        <p:txBody>
          <a:bodyPr wrap="square" rtlCol="0">
            <a:spAutoFit/>
          </a:bodyPr>
          <a:lstStyle/>
          <a:p>
            <a:r>
              <a:rPr lang="en-US" altLang="zh-CN"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1</a:t>
            </a:r>
            <a:endParaRPr lang="zh-CN" altLang="en-US" sz="2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53" name="文本框 52"/>
          <p:cNvSpPr txBox="1"/>
          <p:nvPr/>
        </p:nvSpPr>
        <p:spPr>
          <a:xfrm>
            <a:off x="343546" y="5648880"/>
            <a:ext cx="277910" cy="400110"/>
          </a:xfrm>
          <a:prstGeom prst="rect">
            <a:avLst/>
          </a:prstGeom>
          <a:noFill/>
        </p:spPr>
        <p:txBody>
          <a:bodyPr wrap="square" rtlCol="0">
            <a:spAutoFit/>
          </a:bodyPr>
          <a:lstStyle/>
          <a:p>
            <a:r>
              <a:rPr lang="en-US" altLang="zh-CN"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2</a:t>
            </a:r>
            <a:endParaRPr lang="zh-CN" altLang="en-US" sz="2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54" name="文本框 53"/>
          <p:cNvSpPr txBox="1"/>
          <p:nvPr/>
        </p:nvSpPr>
        <p:spPr>
          <a:xfrm>
            <a:off x="680195" y="6224839"/>
            <a:ext cx="277910" cy="400110"/>
          </a:xfrm>
          <a:prstGeom prst="rect">
            <a:avLst/>
          </a:prstGeom>
          <a:noFill/>
        </p:spPr>
        <p:txBody>
          <a:bodyPr wrap="square" rtlCol="0">
            <a:spAutoFit/>
          </a:bodyPr>
          <a:lstStyle/>
          <a:p>
            <a:r>
              <a:rPr lang="en-US" altLang="zh-CN"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3</a:t>
            </a:r>
            <a:endParaRPr lang="zh-CN" altLang="en-US" sz="2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5A453B78-91F4-45B2-8E8B-439392FBABE5}" type="slidenum">
              <a:rPr lang="en-US" altLang="zh-CN"/>
              <a:pPr eaLnBrk="1" hangingPunct="1"/>
              <a:t>53</a:t>
            </a:fld>
            <a:endParaRPr lang="en-US" altLang="zh-CN"/>
          </a:p>
        </p:txBody>
      </p:sp>
      <p:sp>
        <p:nvSpPr>
          <p:cNvPr id="12292" name="Rectangle 2"/>
          <p:cNvSpPr>
            <a:spLocks noGrp="1" noChangeArrowheads="1"/>
          </p:cNvSpPr>
          <p:nvPr>
            <p:ph type="title"/>
          </p:nvPr>
        </p:nvSpPr>
        <p:spPr>
          <a:xfrm>
            <a:off x="250825" y="188913"/>
            <a:ext cx="6913563" cy="741362"/>
          </a:xfrm>
        </p:spPr>
        <p:txBody>
          <a:bodyPr/>
          <a:lstStyle/>
          <a:p>
            <a:pPr eaLnBrk="1" hangingPunct="1"/>
            <a:r>
              <a:rPr lang="zh-CN" altLang="en-US" sz="4000" smtClean="0"/>
              <a:t>查看路由表</a:t>
            </a:r>
            <a:r>
              <a:rPr lang="en-US" altLang="zh-CN" sz="4000" smtClean="0"/>
              <a:t>/</a:t>
            </a:r>
            <a:r>
              <a:rPr lang="zh-CN" altLang="en-US" sz="4000" smtClean="0"/>
              <a:t>转发表</a:t>
            </a:r>
            <a:endParaRPr lang="en-US" altLang="zh-CN" sz="4000" smtClean="0"/>
          </a:p>
        </p:txBody>
      </p:sp>
      <p:sp>
        <p:nvSpPr>
          <p:cNvPr id="12293" name="Rectangle 7"/>
          <p:cNvSpPr>
            <a:spLocks noGrp="1" noRot="1" noChangeArrowheads="1"/>
          </p:cNvSpPr>
          <p:nvPr>
            <p:ph type="body" idx="1"/>
          </p:nvPr>
        </p:nvSpPr>
        <p:spPr>
          <a:xfrm>
            <a:off x="325438" y="2120900"/>
            <a:ext cx="7559675" cy="4260850"/>
          </a:xfrm>
          <a:noFill/>
        </p:spPr>
        <p:txBody>
          <a:bodyPr/>
          <a:lstStyle/>
          <a:p>
            <a:pPr eaLnBrk="1" hangingPunct="1"/>
            <a:r>
              <a:rPr lang="en-US" altLang="zh-CN" sz="2800" smtClean="0"/>
              <a:t>Linux</a:t>
            </a:r>
            <a:r>
              <a:rPr lang="zh-CN" altLang="en-US" sz="2800" smtClean="0"/>
              <a:t>下面</a:t>
            </a:r>
          </a:p>
          <a:p>
            <a:pPr lvl="1" eaLnBrk="1" hangingPunct="1"/>
            <a:r>
              <a:rPr lang="en-US" altLang="zh-CN" sz="2400" smtClean="0"/>
              <a:t>ip route show</a:t>
            </a:r>
          </a:p>
          <a:p>
            <a:pPr lvl="1" eaLnBrk="1" hangingPunct="1"/>
            <a:endParaRPr lang="en-US" altLang="zh-CN" sz="2400" smtClean="0"/>
          </a:p>
          <a:p>
            <a:pPr lvl="1" eaLnBrk="1" hangingPunct="1"/>
            <a:endParaRPr lang="en-US" altLang="zh-CN" sz="2400" smtClean="0"/>
          </a:p>
          <a:p>
            <a:pPr lvl="1" eaLnBrk="1" hangingPunct="1"/>
            <a:endParaRPr lang="en-US" altLang="zh-CN" sz="2400" smtClean="0"/>
          </a:p>
          <a:p>
            <a:pPr lvl="1" eaLnBrk="1" hangingPunct="1"/>
            <a:endParaRPr lang="en-US" altLang="zh-CN" sz="2400" smtClean="0"/>
          </a:p>
          <a:p>
            <a:pPr lvl="1" eaLnBrk="1" hangingPunct="1"/>
            <a:endParaRPr lang="en-US" altLang="zh-CN" sz="2400" smtClean="0"/>
          </a:p>
          <a:p>
            <a:pPr eaLnBrk="1" hangingPunct="1"/>
            <a:r>
              <a:rPr lang="en-US" altLang="zh-CN" sz="2800" smtClean="0"/>
              <a:t>Windows</a:t>
            </a:r>
            <a:r>
              <a:rPr lang="zh-CN" altLang="en-US" sz="2800" smtClean="0"/>
              <a:t>下面</a:t>
            </a:r>
          </a:p>
          <a:p>
            <a:pPr lvl="1" eaLnBrk="1" hangingPunct="1"/>
            <a:r>
              <a:rPr lang="zh-CN" altLang="en-US" sz="2400" smtClean="0"/>
              <a:t>命令行下运行</a:t>
            </a:r>
            <a:r>
              <a:rPr lang="en-US" altLang="zh-CN" sz="2400" smtClean="0"/>
              <a:t>route print</a:t>
            </a:r>
          </a:p>
        </p:txBody>
      </p:sp>
      <p:pic>
        <p:nvPicPr>
          <p:cNvPr id="1229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68638"/>
            <a:ext cx="52927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8"/>
          <p:cNvGrpSpPr>
            <a:grpSpLocks/>
          </p:cNvGrpSpPr>
          <p:nvPr/>
        </p:nvGrpSpPr>
        <p:grpSpPr bwMode="auto">
          <a:xfrm>
            <a:off x="4716463" y="39688"/>
            <a:ext cx="4319587" cy="5595938"/>
            <a:chOff x="2971" y="25"/>
            <a:chExt cx="2721" cy="3525"/>
          </a:xfrm>
        </p:grpSpPr>
        <p:pic>
          <p:nvPicPr>
            <p:cNvPr id="12297" name="Picture 25" descr="通用路由器"/>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2" y="1434"/>
              <a:ext cx="453"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Line 35"/>
            <p:cNvSpPr>
              <a:spLocks noChangeShapeType="1"/>
            </p:cNvSpPr>
            <p:nvPr/>
          </p:nvSpPr>
          <p:spPr bwMode="auto">
            <a:xfrm flipV="1">
              <a:off x="3969" y="799"/>
              <a:ext cx="952" cy="22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299" name="Line 55"/>
            <p:cNvSpPr>
              <a:spLocks noChangeShapeType="1"/>
            </p:cNvSpPr>
            <p:nvPr/>
          </p:nvSpPr>
          <p:spPr bwMode="auto">
            <a:xfrm>
              <a:off x="3968" y="994"/>
              <a:ext cx="0" cy="4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12300" name="Picture 37" descr="网云"/>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8" y="1389"/>
              <a:ext cx="975" cy="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1" name="Text Box 19"/>
            <p:cNvSpPr txBox="1">
              <a:spLocks noChangeArrowheads="1"/>
            </p:cNvSpPr>
            <p:nvPr/>
          </p:nvSpPr>
          <p:spPr bwMode="auto">
            <a:xfrm>
              <a:off x="4422" y="935"/>
              <a:ext cx="99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b="1"/>
                <a:t>202.38.75.75</a:t>
              </a:r>
            </a:p>
          </p:txBody>
        </p:sp>
        <p:sp>
          <p:nvSpPr>
            <p:cNvPr id="12302" name="Text Box 20"/>
            <p:cNvSpPr txBox="1">
              <a:spLocks noChangeArrowheads="1"/>
            </p:cNvSpPr>
            <p:nvPr/>
          </p:nvSpPr>
          <p:spPr bwMode="auto">
            <a:xfrm>
              <a:off x="3560" y="1253"/>
              <a:ext cx="4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dirty="0"/>
                <a:t>eth0</a:t>
              </a:r>
            </a:p>
          </p:txBody>
        </p:sp>
        <p:pic>
          <p:nvPicPr>
            <p:cNvPr id="12303" name="Picture 25" descr="通用路由器"/>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21" y="618"/>
              <a:ext cx="453"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25" descr="通用路由器"/>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1" y="482"/>
              <a:ext cx="453"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5" name="Line 23"/>
            <p:cNvSpPr>
              <a:spLocks noChangeShapeType="1"/>
            </p:cNvSpPr>
            <p:nvPr/>
          </p:nvSpPr>
          <p:spPr bwMode="auto">
            <a:xfrm>
              <a:off x="4195" y="1616"/>
              <a:ext cx="3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306" name="Text Box 24"/>
            <p:cNvSpPr txBox="1">
              <a:spLocks noChangeArrowheads="1"/>
            </p:cNvSpPr>
            <p:nvPr/>
          </p:nvSpPr>
          <p:spPr bwMode="auto">
            <a:xfrm>
              <a:off x="4513" y="1570"/>
              <a:ext cx="117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t>192.168.3.0/24</a:t>
              </a:r>
            </a:p>
          </p:txBody>
        </p:sp>
        <p:sp>
          <p:nvSpPr>
            <p:cNvPr id="12307" name="Text Box 25"/>
            <p:cNvSpPr txBox="1">
              <a:spLocks noChangeArrowheads="1"/>
            </p:cNvSpPr>
            <p:nvPr/>
          </p:nvSpPr>
          <p:spPr bwMode="auto">
            <a:xfrm>
              <a:off x="4105" y="1616"/>
              <a:ext cx="4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a:t>eth1</a:t>
              </a:r>
            </a:p>
          </p:txBody>
        </p:sp>
        <p:graphicFrame>
          <p:nvGraphicFramePr>
            <p:cNvPr id="12290" name="Object 26"/>
            <p:cNvGraphicFramePr>
              <a:graphicFrameLocks noChangeAspect="1"/>
            </p:cNvGraphicFramePr>
            <p:nvPr/>
          </p:nvGraphicFramePr>
          <p:xfrm>
            <a:off x="3742" y="754"/>
            <a:ext cx="544" cy="445"/>
          </p:xfrm>
          <a:graphic>
            <a:graphicData uri="http://schemas.openxmlformats.org/presentationml/2006/ole">
              <mc:AlternateContent xmlns:mc="http://schemas.openxmlformats.org/markup-compatibility/2006">
                <mc:Choice xmlns:v="urn:schemas-microsoft-com:vml" Requires="v">
                  <p:oleObj spid="_x0000_s12497" name="Visio" r:id="rId7" imgW="517731" imgH="692087" progId="Visio.Drawing.11">
                    <p:embed/>
                  </p:oleObj>
                </mc:Choice>
                <mc:Fallback>
                  <p:oleObj name="Visio" r:id="rId7" imgW="517731" imgH="692087" progId="Visio.Drawing.11">
                    <p:embed/>
                    <p:pic>
                      <p:nvPicPr>
                        <p:cNvPr id="0" name="Picture 1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42" y="754"/>
                          <a:ext cx="544" cy="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08" name="Line 27"/>
            <p:cNvSpPr>
              <a:spLocks noChangeShapeType="1"/>
            </p:cNvSpPr>
            <p:nvPr/>
          </p:nvSpPr>
          <p:spPr bwMode="auto">
            <a:xfrm flipH="1">
              <a:off x="4830" y="799"/>
              <a:ext cx="91" cy="136"/>
            </a:xfrm>
            <a:prstGeom prst="line">
              <a:avLst/>
            </a:prstGeom>
            <a:noFill/>
            <a:ln w="9525">
              <a:solidFill>
                <a:schemeClr val="tx2"/>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2309" name="Line 28"/>
            <p:cNvSpPr>
              <a:spLocks noChangeShapeType="1"/>
            </p:cNvSpPr>
            <p:nvPr/>
          </p:nvSpPr>
          <p:spPr bwMode="auto">
            <a:xfrm flipH="1" flipV="1">
              <a:off x="3379" y="709"/>
              <a:ext cx="408"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310" name="Text Box 29"/>
            <p:cNvSpPr txBox="1">
              <a:spLocks noChangeArrowheads="1"/>
            </p:cNvSpPr>
            <p:nvPr/>
          </p:nvSpPr>
          <p:spPr bwMode="auto">
            <a:xfrm>
              <a:off x="3379" y="436"/>
              <a:ext cx="99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b="1"/>
                <a:t>202.38.75.254</a:t>
              </a:r>
            </a:p>
          </p:txBody>
        </p:sp>
        <p:sp>
          <p:nvSpPr>
            <p:cNvPr id="12311" name="Line 30"/>
            <p:cNvSpPr>
              <a:spLocks noChangeShapeType="1"/>
            </p:cNvSpPr>
            <p:nvPr/>
          </p:nvSpPr>
          <p:spPr bwMode="auto">
            <a:xfrm flipV="1">
              <a:off x="3424" y="618"/>
              <a:ext cx="227" cy="91"/>
            </a:xfrm>
            <a:prstGeom prst="line">
              <a:avLst/>
            </a:prstGeom>
            <a:noFill/>
            <a:ln w="9525">
              <a:solidFill>
                <a:schemeClr val="tx2"/>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2312" name="Line 31"/>
            <p:cNvSpPr>
              <a:spLocks noChangeShapeType="1"/>
            </p:cNvSpPr>
            <p:nvPr/>
          </p:nvSpPr>
          <p:spPr bwMode="auto">
            <a:xfrm flipV="1">
              <a:off x="5103" y="391"/>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12313" name="Picture 37" descr="网云"/>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8" y="25"/>
              <a:ext cx="998" cy="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4" name="Text Box 33"/>
            <p:cNvSpPr txBox="1">
              <a:spLocks noChangeArrowheads="1"/>
            </p:cNvSpPr>
            <p:nvPr/>
          </p:nvSpPr>
          <p:spPr bwMode="auto">
            <a:xfrm>
              <a:off x="4513" y="119"/>
              <a:ext cx="117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t>192.168.6.0/24</a:t>
              </a:r>
            </a:p>
          </p:txBody>
        </p:sp>
        <p:sp>
          <p:nvSpPr>
            <p:cNvPr id="12315" name="Text Box 34"/>
            <p:cNvSpPr txBox="1">
              <a:spLocks noChangeArrowheads="1"/>
            </p:cNvSpPr>
            <p:nvPr/>
          </p:nvSpPr>
          <p:spPr bwMode="auto">
            <a:xfrm>
              <a:off x="4059" y="1117"/>
              <a:ext cx="8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t>L2</a:t>
              </a:r>
              <a:r>
                <a:rPr lang="zh-CN" altLang="en-US" b="1"/>
                <a:t>交换机</a:t>
              </a:r>
            </a:p>
          </p:txBody>
        </p:sp>
        <p:sp>
          <p:nvSpPr>
            <p:cNvPr id="12316" name="Text Box 134"/>
            <p:cNvSpPr txBox="1">
              <a:spLocks noChangeArrowheads="1"/>
            </p:cNvSpPr>
            <p:nvPr/>
          </p:nvSpPr>
          <p:spPr bwMode="auto">
            <a:xfrm>
              <a:off x="3514" y="2251"/>
              <a:ext cx="2178" cy="12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b="1" u="sng" dirty="0">
                  <a:latin typeface="Arial" panose="020B0604020202020204" pitchFamily="34" charset="0"/>
                </a:rPr>
                <a:t>NETWORK</a:t>
              </a:r>
              <a:r>
                <a:rPr lang="en-US" altLang="zh-CN" sz="1400" b="1" dirty="0">
                  <a:latin typeface="Arial" panose="020B0604020202020204" pitchFamily="34" charset="0"/>
                </a:rPr>
                <a:t>         </a:t>
              </a:r>
              <a:r>
                <a:rPr lang="en-US" altLang="zh-CN" sz="1400" b="1" u="sng" dirty="0">
                  <a:latin typeface="Arial" panose="020B0604020202020204" pitchFamily="34" charset="0"/>
                </a:rPr>
                <a:t>NEXT HOP/OUTPUT</a:t>
              </a:r>
              <a:r>
                <a:rPr lang="en-US" altLang="zh-CN" sz="1600" b="1" u="sng" dirty="0">
                  <a:latin typeface="Arial" panose="020B0604020202020204" pitchFamily="34" charset="0"/>
                </a:rPr>
                <a:t>      </a:t>
              </a:r>
              <a:r>
                <a:rPr lang="en-US" altLang="zh-CN" sz="1600" b="1" dirty="0" smtClean="0">
                  <a:latin typeface="Arial" panose="020B0604020202020204" pitchFamily="34" charset="0"/>
                </a:rPr>
                <a:t>                          </a:t>
              </a:r>
              <a:endParaRPr lang="en-US" altLang="zh-CN" sz="1600" b="1" dirty="0">
                <a:latin typeface="Arial" panose="020B0604020202020204" pitchFamily="34" charset="0"/>
              </a:endParaRPr>
            </a:p>
            <a:p>
              <a:pPr eaLnBrk="1" hangingPunct="1">
                <a:spcBef>
                  <a:spcPct val="50000"/>
                </a:spcBef>
              </a:pPr>
              <a:r>
                <a:rPr lang="en-US" altLang="zh-CN" sz="1600" b="1" dirty="0">
                  <a:solidFill>
                    <a:srgbClr val="00B050"/>
                  </a:solidFill>
                  <a:latin typeface="Arial" panose="020B0604020202020204" pitchFamily="34" charset="0"/>
                </a:rPr>
                <a:t>192.168.3.0/24   directly/eth1</a:t>
              </a:r>
            </a:p>
            <a:p>
              <a:pPr eaLnBrk="1" hangingPunct="1">
                <a:spcBef>
                  <a:spcPct val="50000"/>
                </a:spcBef>
              </a:pPr>
              <a:r>
                <a:rPr lang="en-US" altLang="zh-CN" sz="1600" b="1" dirty="0">
                  <a:solidFill>
                    <a:srgbClr val="00B050"/>
                  </a:solidFill>
                  <a:latin typeface="Arial" panose="020B0604020202020204" pitchFamily="34" charset="0"/>
                </a:rPr>
                <a:t>202.38.75.0/24   </a:t>
              </a:r>
              <a:r>
                <a:rPr lang="en-US" altLang="zh-CN" sz="1600" b="1" dirty="0" smtClean="0">
                  <a:solidFill>
                    <a:srgbClr val="00B050"/>
                  </a:solidFill>
                  <a:latin typeface="Arial" panose="020B0604020202020204" pitchFamily="34" charset="0"/>
                </a:rPr>
                <a:t>directly/eth0</a:t>
              </a:r>
            </a:p>
            <a:p>
              <a:pPr eaLnBrk="1" hangingPunct="1">
                <a:spcBef>
                  <a:spcPct val="50000"/>
                </a:spcBef>
              </a:pPr>
              <a:r>
                <a:rPr lang="en-US" altLang="zh-CN" sz="1600" b="1" dirty="0">
                  <a:solidFill>
                    <a:srgbClr val="7030A0"/>
                  </a:solidFill>
                  <a:latin typeface="Arial" panose="020B0604020202020204" pitchFamily="34" charset="0"/>
                </a:rPr>
                <a:t>192.168.6.0/24   202.38.75.75/eth0</a:t>
              </a:r>
            </a:p>
            <a:p>
              <a:pPr eaLnBrk="1" hangingPunct="1">
                <a:spcBef>
                  <a:spcPct val="50000"/>
                </a:spcBef>
              </a:pPr>
              <a:r>
                <a:rPr lang="en-US" altLang="zh-CN" sz="1600" b="1" dirty="0">
                  <a:solidFill>
                    <a:schemeClr val="hlink"/>
                  </a:solidFill>
                  <a:latin typeface="Arial" panose="020B0604020202020204" pitchFamily="34" charset="0"/>
                </a:rPr>
                <a:t>default	           202.38.75.254</a:t>
              </a:r>
              <a:br>
                <a:rPr lang="en-US" altLang="zh-CN" sz="1600" b="1" dirty="0">
                  <a:solidFill>
                    <a:schemeClr val="hlink"/>
                  </a:solidFill>
                  <a:latin typeface="Arial" panose="020B0604020202020204" pitchFamily="34" charset="0"/>
                </a:rPr>
              </a:br>
              <a:r>
                <a:rPr lang="en-US" altLang="zh-CN" sz="1600" b="1" dirty="0">
                  <a:solidFill>
                    <a:schemeClr val="hlink"/>
                  </a:solidFill>
                  <a:latin typeface="Arial" panose="020B0604020202020204" pitchFamily="34" charset="0"/>
                </a:rPr>
                <a:t>(or 0.0.0.0/0)       /eth0</a:t>
              </a:r>
            </a:p>
          </p:txBody>
        </p:sp>
        <p:sp>
          <p:nvSpPr>
            <p:cNvPr id="12317" name="Line 36"/>
            <p:cNvSpPr>
              <a:spLocks noChangeShapeType="1"/>
            </p:cNvSpPr>
            <p:nvPr/>
          </p:nvSpPr>
          <p:spPr bwMode="auto">
            <a:xfrm flipH="1">
              <a:off x="3515" y="1752"/>
              <a:ext cx="318" cy="499"/>
            </a:xfrm>
            <a:prstGeom prst="line">
              <a:avLst/>
            </a:prstGeom>
            <a:noFill/>
            <a:ln w="9525">
              <a:solidFill>
                <a:schemeClr val="tx2"/>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318" name="Line 37"/>
            <p:cNvSpPr>
              <a:spLocks noChangeShapeType="1"/>
            </p:cNvSpPr>
            <p:nvPr/>
          </p:nvSpPr>
          <p:spPr bwMode="auto">
            <a:xfrm>
              <a:off x="4014" y="1752"/>
              <a:ext cx="1633" cy="499"/>
            </a:xfrm>
            <a:prstGeom prst="line">
              <a:avLst/>
            </a:prstGeom>
            <a:noFill/>
            <a:ln w="9525">
              <a:solidFill>
                <a:schemeClr val="tx2"/>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2296" name="Text Box 39"/>
          <p:cNvSpPr txBox="1">
            <a:spLocks noChangeArrowheads="1"/>
          </p:cNvSpPr>
          <p:nvPr/>
        </p:nvSpPr>
        <p:spPr bwMode="auto">
          <a:xfrm>
            <a:off x="5651500" y="2414588"/>
            <a:ext cx="431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dirty="0"/>
              <a:t>R</a:t>
            </a:r>
          </a:p>
        </p:txBody>
      </p:sp>
      <p:cxnSp>
        <p:nvCxnSpPr>
          <p:cNvPr id="6" name="直接连接符 5"/>
          <p:cNvCxnSpPr/>
          <p:nvPr/>
        </p:nvCxnSpPr>
        <p:spPr>
          <a:xfrm flipH="1">
            <a:off x="4121454" y="1052736"/>
            <a:ext cx="594562" cy="226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059832" y="908720"/>
            <a:ext cx="1189459" cy="369332"/>
          </a:xfrm>
          <a:prstGeom prst="rect">
            <a:avLst/>
          </a:prstGeom>
          <a:noFill/>
        </p:spPr>
        <p:txBody>
          <a:bodyPr wrap="square" rtlCol="0">
            <a:spAutoFit/>
          </a:bodyPr>
          <a:lstStyle/>
          <a:p>
            <a:r>
              <a:rPr lang="en-US" altLang="zh-CN" b="1" dirty="0" smtClean="0"/>
              <a:t>Internet</a:t>
            </a:r>
            <a:endParaRPr lang="zh-CN" altLang="en-US" b="1" dirty="0"/>
          </a:p>
        </p:txBody>
      </p:sp>
      <p:sp>
        <p:nvSpPr>
          <p:cNvPr id="4" name="矩形 3"/>
          <p:cNvSpPr/>
          <p:nvPr/>
        </p:nvSpPr>
        <p:spPr>
          <a:xfrm>
            <a:off x="35496" y="3645025"/>
            <a:ext cx="4085958" cy="504056"/>
          </a:xfrm>
          <a:prstGeom prst="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62116" y="3325937"/>
            <a:ext cx="4725908" cy="246112"/>
          </a:xfrm>
          <a:prstGeom prst="rect">
            <a:avLst/>
          </a:prstGeom>
          <a:noFill/>
          <a:ln w="2857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13725" y="4399135"/>
            <a:ext cx="3982211" cy="302355"/>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4114739" y="3676901"/>
            <a:ext cx="277910" cy="400110"/>
          </a:xfrm>
          <a:prstGeom prst="rect">
            <a:avLst/>
          </a:prstGeom>
          <a:noFill/>
        </p:spPr>
        <p:txBody>
          <a:bodyPr wrap="square" rtlCol="0">
            <a:spAutoFit/>
          </a:bodyPr>
          <a:lstStyle/>
          <a:p>
            <a:r>
              <a:rPr lang="en-US" altLang="zh-CN" sz="2000" b="1" dirty="0" smtClean="0">
                <a:ln w="12700" cmpd="sng">
                  <a:solidFill>
                    <a:schemeClr val="accent4"/>
                  </a:solidFill>
                  <a:prstDash val="solid"/>
                </a:ln>
                <a:solidFill>
                  <a:srgbClr val="FFFF00"/>
                </a:solidFill>
              </a:rPr>
              <a:t>1</a:t>
            </a:r>
            <a:endParaRPr lang="zh-CN" altLang="en-US" sz="2000" b="1" dirty="0">
              <a:ln w="12700" cmpd="sng">
                <a:solidFill>
                  <a:schemeClr val="accent4"/>
                </a:solidFill>
                <a:prstDash val="solid"/>
              </a:ln>
              <a:solidFill>
                <a:srgbClr val="FFFF00"/>
              </a:solidFill>
            </a:endParaRPr>
          </a:p>
        </p:txBody>
      </p:sp>
      <p:sp>
        <p:nvSpPr>
          <p:cNvPr id="41" name="文本框 40"/>
          <p:cNvSpPr txBox="1"/>
          <p:nvPr/>
        </p:nvSpPr>
        <p:spPr>
          <a:xfrm>
            <a:off x="4795864" y="3258198"/>
            <a:ext cx="277910" cy="400110"/>
          </a:xfrm>
          <a:prstGeom prst="rect">
            <a:avLst/>
          </a:prstGeom>
          <a:noFill/>
        </p:spPr>
        <p:txBody>
          <a:bodyPr wrap="square" rtlCol="0">
            <a:spAutoFit/>
          </a:bodyPr>
          <a:lstStyle/>
          <a:p>
            <a:r>
              <a:rPr lang="en-US" altLang="zh-CN" sz="2000" b="1" dirty="0" smtClean="0">
                <a:ln w="12700" cmpd="sng">
                  <a:solidFill>
                    <a:schemeClr val="accent4"/>
                  </a:solidFill>
                  <a:prstDash val="solid"/>
                </a:ln>
                <a:solidFill>
                  <a:srgbClr val="FFFF00"/>
                </a:solidFill>
              </a:rPr>
              <a:t>2</a:t>
            </a:r>
            <a:endParaRPr lang="zh-CN" altLang="en-US" sz="2000" b="1" dirty="0">
              <a:ln w="12700" cmpd="sng">
                <a:solidFill>
                  <a:schemeClr val="accent4"/>
                </a:solidFill>
                <a:prstDash val="solid"/>
              </a:ln>
              <a:solidFill>
                <a:srgbClr val="FFFF00"/>
              </a:solidFill>
            </a:endParaRPr>
          </a:p>
        </p:txBody>
      </p:sp>
      <p:sp>
        <p:nvSpPr>
          <p:cNvPr id="43" name="文本框 42"/>
          <p:cNvSpPr txBox="1"/>
          <p:nvPr/>
        </p:nvSpPr>
        <p:spPr>
          <a:xfrm>
            <a:off x="4028333" y="4325358"/>
            <a:ext cx="277910" cy="400110"/>
          </a:xfrm>
          <a:prstGeom prst="rect">
            <a:avLst/>
          </a:prstGeom>
          <a:noFill/>
        </p:spPr>
        <p:txBody>
          <a:bodyPr wrap="square" rtlCol="0">
            <a:spAutoFit/>
          </a:bodyPr>
          <a:lstStyle/>
          <a:p>
            <a:r>
              <a:rPr lang="en-US" altLang="zh-CN" sz="2000" b="1" dirty="0" smtClean="0">
                <a:ln w="12700" cmpd="sng">
                  <a:solidFill>
                    <a:schemeClr val="accent4"/>
                  </a:solidFill>
                  <a:prstDash val="solid"/>
                </a:ln>
                <a:solidFill>
                  <a:srgbClr val="FFFF00"/>
                </a:solidFill>
              </a:rPr>
              <a:t>3</a:t>
            </a:r>
            <a:endParaRPr lang="zh-CN" altLang="en-US" sz="2000" b="1" dirty="0">
              <a:ln w="12700" cmpd="sng">
                <a:solidFill>
                  <a:schemeClr val="accent4"/>
                </a:solidFill>
                <a:prstDash val="solid"/>
              </a:ln>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2296"/>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197C45D4-0D4D-40D8-9428-491722B9A511}" type="slidenum">
              <a:rPr lang="en-US" altLang="zh-CN"/>
              <a:pPr eaLnBrk="1" hangingPunct="1"/>
              <a:t>54</a:t>
            </a:fld>
            <a:endParaRPr lang="en-US" altLang="zh-CN"/>
          </a:p>
        </p:txBody>
      </p:sp>
      <p:sp>
        <p:nvSpPr>
          <p:cNvPr id="13316" name="Rectangle 2"/>
          <p:cNvSpPr>
            <a:spLocks noGrp="1" noChangeArrowheads="1"/>
          </p:cNvSpPr>
          <p:nvPr>
            <p:ph type="title"/>
          </p:nvPr>
        </p:nvSpPr>
        <p:spPr/>
        <p:txBody>
          <a:bodyPr/>
          <a:lstStyle/>
          <a:p>
            <a:pPr eaLnBrk="1" hangingPunct="1"/>
            <a:r>
              <a:rPr lang="zh-CN" altLang="en-US" smtClean="0"/>
              <a:t>路由协议</a:t>
            </a:r>
          </a:p>
        </p:txBody>
      </p:sp>
      <p:sp>
        <p:nvSpPr>
          <p:cNvPr id="13317" name="Rectangle 3"/>
          <p:cNvSpPr>
            <a:spLocks noGrp="1" noChangeArrowheads="1"/>
          </p:cNvSpPr>
          <p:nvPr>
            <p:ph type="body" idx="1"/>
          </p:nvPr>
        </p:nvSpPr>
        <p:spPr>
          <a:xfrm>
            <a:off x="323528" y="1916832"/>
            <a:ext cx="8704263" cy="1698625"/>
          </a:xfrm>
        </p:spPr>
        <p:txBody>
          <a:bodyPr/>
          <a:lstStyle/>
          <a:p>
            <a:pPr eaLnBrk="1" hangingPunct="1">
              <a:lnSpc>
                <a:spcPct val="90000"/>
              </a:lnSpc>
            </a:pPr>
            <a:r>
              <a:rPr lang="zh-CN" altLang="en-US" sz="2800" dirty="0" smtClean="0"/>
              <a:t>自治系统</a:t>
            </a:r>
            <a:r>
              <a:rPr lang="en-US" altLang="zh-CN" sz="2800" dirty="0" smtClean="0"/>
              <a:t>AS</a:t>
            </a:r>
            <a:r>
              <a:rPr lang="zh-CN" altLang="en-US" sz="2800" dirty="0" smtClean="0"/>
              <a:t>：</a:t>
            </a:r>
            <a:r>
              <a:rPr lang="en-US" altLang="zh-CN" sz="2800" dirty="0" smtClean="0"/>
              <a:t>Autonomous System</a:t>
            </a:r>
          </a:p>
          <a:p>
            <a:pPr lvl="1" eaLnBrk="1" hangingPunct="1">
              <a:lnSpc>
                <a:spcPct val="90000"/>
              </a:lnSpc>
            </a:pPr>
            <a:r>
              <a:rPr lang="zh-CN" altLang="en-US" sz="2400" dirty="0" smtClean="0"/>
              <a:t>在</a:t>
            </a:r>
            <a:r>
              <a:rPr lang="en-US" altLang="zh-CN" sz="2400" dirty="0" smtClean="0"/>
              <a:t>Internet</a:t>
            </a:r>
            <a:r>
              <a:rPr lang="zh-CN" altLang="en-US" sz="2400" dirty="0" smtClean="0"/>
              <a:t>中，自治系统一般是在同一个管理实体控制之下并且具有相同路由选择策略（执行相同的路由算法）的</a:t>
            </a:r>
            <a:r>
              <a:rPr lang="en-US" altLang="zh-CN" sz="2400" dirty="0" smtClean="0"/>
              <a:t>IP</a:t>
            </a:r>
            <a:r>
              <a:rPr lang="zh-CN" altLang="en-US" sz="2400" dirty="0" smtClean="0"/>
              <a:t>网络和路由器的集合</a:t>
            </a:r>
          </a:p>
          <a:p>
            <a:pPr lvl="1" eaLnBrk="1" hangingPunct="1">
              <a:lnSpc>
                <a:spcPct val="90000"/>
              </a:lnSpc>
            </a:pPr>
            <a:r>
              <a:rPr lang="zh-CN" altLang="en-US" sz="2400" dirty="0" smtClean="0"/>
              <a:t>在</a:t>
            </a:r>
            <a:r>
              <a:rPr lang="en-US" altLang="zh-CN" sz="2400" dirty="0" smtClean="0"/>
              <a:t>Internet</a:t>
            </a:r>
            <a:r>
              <a:rPr lang="zh-CN" altLang="en-US" sz="2400" dirty="0" smtClean="0"/>
              <a:t>中自治系统也称为路由选择域（</a:t>
            </a:r>
            <a:r>
              <a:rPr lang="en-US" altLang="zh-CN" sz="2400" dirty="0" smtClean="0"/>
              <a:t>Domain</a:t>
            </a:r>
            <a:r>
              <a:rPr lang="zh-CN" altLang="en-US" sz="2400" dirty="0" smtClean="0"/>
              <a:t>）</a:t>
            </a:r>
          </a:p>
        </p:txBody>
      </p:sp>
      <p:graphicFrame>
        <p:nvGraphicFramePr>
          <p:cNvPr id="13314" name="Object 4"/>
          <p:cNvGraphicFramePr>
            <a:graphicFrameLocks noChangeAspect="1"/>
          </p:cNvGraphicFramePr>
          <p:nvPr/>
        </p:nvGraphicFramePr>
        <p:xfrm>
          <a:off x="1908175" y="3716338"/>
          <a:ext cx="4895850" cy="2952750"/>
        </p:xfrm>
        <a:graphic>
          <a:graphicData uri="http://schemas.openxmlformats.org/presentationml/2006/ole">
            <mc:AlternateContent xmlns:mc="http://schemas.openxmlformats.org/markup-compatibility/2006">
              <mc:Choice xmlns:v="urn:schemas-microsoft-com:vml" Requires="v">
                <p:oleObj spid="_x0000_s13495" name="Visio" r:id="rId4" imgW="4078834" imgH="2602992" progId="Visio.Drawing.11">
                  <p:embed/>
                </p:oleObj>
              </mc:Choice>
              <mc:Fallback>
                <p:oleObj name="Visio" r:id="rId4" imgW="4078834" imgH="2602992" progId="Visio.Drawing.11">
                  <p:embed/>
                  <p:pic>
                    <p:nvPicPr>
                      <p:cNvPr id="0" name="Picture 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8175" y="3716338"/>
                        <a:ext cx="489585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36DC3C9B-8864-4014-AB05-456DF09B2EE8}" type="slidenum">
              <a:rPr lang="en-US" altLang="zh-CN"/>
              <a:pPr eaLnBrk="1" hangingPunct="1"/>
              <a:t>55</a:t>
            </a:fld>
            <a:endParaRPr lang="en-US" altLang="zh-CN"/>
          </a:p>
        </p:txBody>
      </p:sp>
      <p:sp>
        <p:nvSpPr>
          <p:cNvPr id="14340" name="Rectangle 2"/>
          <p:cNvSpPr>
            <a:spLocks noGrp="1" noChangeArrowheads="1"/>
          </p:cNvSpPr>
          <p:nvPr>
            <p:ph type="title"/>
          </p:nvPr>
        </p:nvSpPr>
        <p:spPr/>
        <p:txBody>
          <a:bodyPr/>
          <a:lstStyle/>
          <a:p>
            <a:pPr eaLnBrk="1" hangingPunct="1"/>
            <a:r>
              <a:rPr lang="zh-CN" altLang="en-US" smtClean="0"/>
              <a:t>路由协议分类</a:t>
            </a:r>
          </a:p>
        </p:txBody>
      </p:sp>
      <p:sp>
        <p:nvSpPr>
          <p:cNvPr id="14341" name="Rectangle 3"/>
          <p:cNvSpPr>
            <a:spLocks noGrp="1" noChangeArrowheads="1"/>
          </p:cNvSpPr>
          <p:nvPr>
            <p:ph type="body" idx="1"/>
          </p:nvPr>
        </p:nvSpPr>
        <p:spPr>
          <a:xfrm>
            <a:off x="179388" y="2017713"/>
            <a:ext cx="8775700" cy="1771650"/>
          </a:xfrm>
        </p:spPr>
        <p:txBody>
          <a:bodyPr/>
          <a:lstStyle/>
          <a:p>
            <a:pPr eaLnBrk="1" hangingPunct="1">
              <a:lnSpc>
                <a:spcPct val="90000"/>
              </a:lnSpc>
            </a:pPr>
            <a:r>
              <a:rPr lang="zh-CN" altLang="en-US" sz="2400" smtClean="0"/>
              <a:t>内部网关路由协议</a:t>
            </a:r>
            <a:r>
              <a:rPr lang="en-US" altLang="zh-CN" sz="2400" smtClean="0"/>
              <a:t>IGP</a:t>
            </a:r>
            <a:r>
              <a:rPr lang="zh-CN" altLang="en-US" sz="2400" smtClean="0"/>
              <a:t>（</a:t>
            </a:r>
            <a:r>
              <a:rPr lang="en-US" altLang="zh-CN" sz="2400" smtClean="0"/>
              <a:t>Interior Gateway Protocols</a:t>
            </a:r>
            <a:r>
              <a:rPr lang="zh-CN" altLang="en-US" sz="2400" smtClean="0"/>
              <a:t>）</a:t>
            </a:r>
          </a:p>
          <a:p>
            <a:pPr lvl="1" eaLnBrk="1" hangingPunct="1">
              <a:lnSpc>
                <a:spcPct val="90000"/>
              </a:lnSpc>
            </a:pPr>
            <a:r>
              <a:rPr lang="zh-CN" altLang="en-US" sz="2000" smtClean="0"/>
              <a:t>也称为域内路由协议，指路由选择的范围被限制在一个路由选择域内</a:t>
            </a:r>
          </a:p>
          <a:p>
            <a:pPr eaLnBrk="1" hangingPunct="1">
              <a:lnSpc>
                <a:spcPct val="90000"/>
              </a:lnSpc>
            </a:pPr>
            <a:r>
              <a:rPr lang="zh-CN" altLang="en-US" sz="2400" smtClean="0"/>
              <a:t>外部网关路由协议</a:t>
            </a:r>
            <a:r>
              <a:rPr lang="en-US" altLang="zh-CN" sz="2400" smtClean="0"/>
              <a:t>EGP</a:t>
            </a:r>
            <a:r>
              <a:rPr lang="zh-CN" altLang="en-US" sz="2400" smtClean="0"/>
              <a:t>（</a:t>
            </a:r>
            <a:r>
              <a:rPr lang="en-US" altLang="zh-CN" sz="2400" smtClean="0"/>
              <a:t>Exterior Gateway Protocols</a:t>
            </a:r>
            <a:r>
              <a:rPr lang="zh-CN" altLang="en-US" sz="2400" smtClean="0"/>
              <a:t>）</a:t>
            </a:r>
          </a:p>
          <a:p>
            <a:pPr lvl="1" eaLnBrk="1" hangingPunct="1">
              <a:lnSpc>
                <a:spcPct val="90000"/>
              </a:lnSpc>
            </a:pPr>
            <a:r>
              <a:rPr lang="zh-CN" altLang="en-US" sz="2000" smtClean="0"/>
              <a:t>也称为域间路由协议，指路由选择在不同的路由选择域中的路由器之间进行</a:t>
            </a:r>
          </a:p>
        </p:txBody>
      </p:sp>
      <p:graphicFrame>
        <p:nvGraphicFramePr>
          <p:cNvPr id="14338" name="Object 4"/>
          <p:cNvGraphicFramePr>
            <a:graphicFrameLocks noChangeAspect="1"/>
          </p:cNvGraphicFramePr>
          <p:nvPr/>
        </p:nvGraphicFramePr>
        <p:xfrm>
          <a:off x="1979613" y="3505200"/>
          <a:ext cx="5257800" cy="3308350"/>
        </p:xfrm>
        <a:graphic>
          <a:graphicData uri="http://schemas.openxmlformats.org/presentationml/2006/ole">
            <mc:AlternateContent xmlns:mc="http://schemas.openxmlformats.org/markup-compatibility/2006">
              <mc:Choice xmlns:v="urn:schemas-microsoft-com:vml" Requires="v">
                <p:oleObj spid="_x0000_s14519" name="Visio" r:id="rId4" imgW="4078834" imgH="2602992" progId="Visio.Drawing.11">
                  <p:embed/>
                </p:oleObj>
              </mc:Choice>
              <mc:Fallback>
                <p:oleObj name="Visio" r:id="rId4" imgW="4078834" imgH="2602992" progId="Visio.Drawing.11">
                  <p:embed/>
                  <p:pic>
                    <p:nvPicPr>
                      <p:cNvPr id="0" name="Picture 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3505200"/>
                        <a:ext cx="5257800" cy="330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73BA078A-C3F8-4296-8B97-CEF512733D00}" type="slidenum">
              <a:rPr lang="en-US" altLang="zh-CN"/>
              <a:pPr eaLnBrk="1" hangingPunct="1"/>
              <a:t>56</a:t>
            </a:fld>
            <a:endParaRPr lang="en-US" altLang="zh-CN"/>
          </a:p>
        </p:txBody>
      </p:sp>
      <p:sp>
        <p:nvSpPr>
          <p:cNvPr id="71683" name="Rectangle 2"/>
          <p:cNvSpPr>
            <a:spLocks noGrp="1" noChangeArrowheads="1"/>
          </p:cNvSpPr>
          <p:nvPr>
            <p:ph type="title"/>
          </p:nvPr>
        </p:nvSpPr>
        <p:spPr/>
        <p:txBody>
          <a:bodyPr/>
          <a:lstStyle/>
          <a:p>
            <a:pPr eaLnBrk="1" hangingPunct="1"/>
            <a:r>
              <a:rPr lang="zh-CN" altLang="en-US" smtClean="0"/>
              <a:t>内部网关路由协议</a:t>
            </a:r>
          </a:p>
        </p:txBody>
      </p:sp>
      <p:sp>
        <p:nvSpPr>
          <p:cNvPr id="71684" name="Rectangle 3"/>
          <p:cNvSpPr>
            <a:spLocks noGrp="1" noChangeArrowheads="1"/>
          </p:cNvSpPr>
          <p:nvPr>
            <p:ph type="body" idx="1"/>
          </p:nvPr>
        </p:nvSpPr>
        <p:spPr>
          <a:xfrm>
            <a:off x="0" y="2017713"/>
            <a:ext cx="8955088" cy="1843087"/>
          </a:xfrm>
        </p:spPr>
        <p:txBody>
          <a:bodyPr/>
          <a:lstStyle/>
          <a:p>
            <a:pPr eaLnBrk="1" hangingPunct="1">
              <a:lnSpc>
                <a:spcPct val="80000"/>
              </a:lnSpc>
              <a:spcBef>
                <a:spcPct val="30000"/>
              </a:spcBef>
            </a:pPr>
            <a:r>
              <a:rPr lang="zh-CN" altLang="en-US" sz="2400" smtClean="0"/>
              <a:t>距离矢量协议</a:t>
            </a:r>
          </a:p>
          <a:p>
            <a:pPr lvl="1" eaLnBrk="1" hangingPunct="1">
              <a:lnSpc>
                <a:spcPct val="80000"/>
              </a:lnSpc>
              <a:spcBef>
                <a:spcPct val="30000"/>
              </a:spcBef>
            </a:pPr>
            <a:r>
              <a:rPr lang="zh-CN" altLang="en-US" sz="2000" smtClean="0"/>
              <a:t>基于距离矢量算法，是一种分布式算法，例如</a:t>
            </a:r>
            <a:r>
              <a:rPr lang="en-US" altLang="zh-CN" sz="2000" smtClean="0"/>
              <a:t>Bellman-Ford</a:t>
            </a:r>
            <a:r>
              <a:rPr lang="zh-CN" altLang="en-US" sz="2000" smtClean="0"/>
              <a:t>算法</a:t>
            </a:r>
          </a:p>
          <a:p>
            <a:pPr eaLnBrk="1" hangingPunct="1">
              <a:lnSpc>
                <a:spcPct val="80000"/>
              </a:lnSpc>
              <a:spcBef>
                <a:spcPct val="30000"/>
              </a:spcBef>
            </a:pPr>
            <a:r>
              <a:rPr lang="zh-CN" altLang="en-US" sz="2400" smtClean="0"/>
              <a:t>链路状态协议</a:t>
            </a:r>
          </a:p>
          <a:p>
            <a:pPr lvl="1" eaLnBrk="1" hangingPunct="1">
              <a:lnSpc>
                <a:spcPct val="80000"/>
              </a:lnSpc>
              <a:spcBef>
                <a:spcPct val="30000"/>
              </a:spcBef>
            </a:pPr>
            <a:r>
              <a:rPr lang="zh-CN" altLang="en-US" sz="2000" smtClean="0"/>
              <a:t>基于链路状态算法，也称为最短路径算法，是一种全局算法。例如</a:t>
            </a:r>
            <a:r>
              <a:rPr lang="en-US" altLang="zh-CN" sz="2000" smtClean="0"/>
              <a:t>Dijkstra</a:t>
            </a:r>
            <a:r>
              <a:rPr lang="zh-CN" altLang="en-US" sz="2000" smtClean="0"/>
              <a:t>（最短路径）算法</a:t>
            </a:r>
          </a:p>
        </p:txBody>
      </p:sp>
      <p:sp>
        <p:nvSpPr>
          <p:cNvPr id="70661" name="Rectangle 4"/>
          <p:cNvSpPr>
            <a:spLocks noChangeArrowheads="1"/>
          </p:cNvSpPr>
          <p:nvPr/>
        </p:nvSpPr>
        <p:spPr bwMode="auto">
          <a:xfrm>
            <a:off x="288925" y="3860800"/>
            <a:ext cx="8604250" cy="2592388"/>
          </a:xfrm>
          <a:prstGeom prst="rect">
            <a:avLst/>
          </a:prstGeom>
          <a:solidFill>
            <a:schemeClr val="bg1"/>
          </a:solidFill>
          <a:ln w="9525">
            <a:solidFill>
              <a:schemeClr val="tx1"/>
            </a:solidFill>
            <a:miter lim="800000"/>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90000"/>
              </a:lnSpc>
              <a:spcBef>
                <a:spcPct val="20000"/>
              </a:spcBef>
              <a:buClr>
                <a:schemeClr val="hlink"/>
              </a:buClr>
              <a:buSzPct val="75000"/>
              <a:buFont typeface="Wingdings" panose="05000000000000000000" pitchFamily="2" charset="2"/>
              <a:buChar char="v"/>
            </a:pPr>
            <a:r>
              <a:rPr lang="zh-CN" altLang="en-US" sz="2000" b="1">
                <a:latin typeface="Arial" panose="020B0604020202020204" pitchFamily="34" charset="0"/>
              </a:rPr>
              <a:t>在距离矢量算法中，每个节点只和直接相连的节点进行通信，但是它把所知的全部信息（即到所有节点的距离）都告诉它们</a:t>
            </a:r>
          </a:p>
          <a:p>
            <a:pPr eaLnBrk="1" hangingPunct="1">
              <a:lnSpc>
                <a:spcPct val="90000"/>
              </a:lnSpc>
              <a:spcBef>
                <a:spcPct val="20000"/>
              </a:spcBef>
              <a:buClr>
                <a:schemeClr val="hlink"/>
              </a:buClr>
              <a:buSzPct val="75000"/>
              <a:buFont typeface="Wingdings" panose="05000000000000000000" pitchFamily="2" charset="2"/>
              <a:buChar char="v"/>
            </a:pPr>
            <a:r>
              <a:rPr lang="zh-CN" altLang="en-US" sz="2000" b="1">
                <a:latin typeface="Arial" panose="020B0604020202020204" pitchFamily="34" charset="0"/>
              </a:rPr>
              <a:t>在链路状态算法中，每个节点和其余各个节点通过扩散或者泛洪的方式都进行通信，但是它只告诉它们自己确切知道的信息（即与其直接相连的链路状态）</a:t>
            </a:r>
          </a:p>
          <a:p>
            <a:pPr eaLnBrk="1" hangingPunct="1">
              <a:lnSpc>
                <a:spcPct val="90000"/>
              </a:lnSpc>
              <a:spcBef>
                <a:spcPct val="20000"/>
              </a:spcBef>
              <a:buClr>
                <a:schemeClr val="hlink"/>
              </a:buClr>
              <a:buSzPct val="75000"/>
              <a:buFont typeface="Wingdings" panose="05000000000000000000" pitchFamily="2" charset="2"/>
              <a:buChar char="v"/>
            </a:pPr>
            <a:r>
              <a:rPr lang="zh-CN" altLang="en-US" sz="2000" b="1">
                <a:latin typeface="Arial" panose="020B0604020202020204" pitchFamily="34" charset="0"/>
              </a:rPr>
              <a:t>距离矢量算法只适用于小规模网络，为了避免计数到无穷问题，网络直径一般不能超过</a:t>
            </a:r>
            <a:r>
              <a:rPr lang="en-US" altLang="zh-CN" sz="2000" b="1">
                <a:latin typeface="Arial" panose="020B0604020202020204" pitchFamily="34" charset="0"/>
              </a:rPr>
              <a:t>15</a:t>
            </a:r>
            <a:r>
              <a:rPr lang="zh-CN" altLang="en-US" sz="2000" b="1">
                <a:latin typeface="Arial" panose="020B0604020202020204" pitchFamily="34" charset="0"/>
              </a:rPr>
              <a:t>跳</a:t>
            </a:r>
          </a:p>
          <a:p>
            <a:pPr eaLnBrk="1" hangingPunct="1">
              <a:lnSpc>
                <a:spcPct val="90000"/>
              </a:lnSpc>
              <a:spcBef>
                <a:spcPct val="20000"/>
              </a:spcBef>
              <a:buClr>
                <a:schemeClr val="hlink"/>
              </a:buClr>
              <a:buSzPct val="75000"/>
              <a:buFont typeface="Wingdings" panose="05000000000000000000" pitchFamily="2" charset="2"/>
              <a:buChar char="v"/>
            </a:pPr>
            <a:r>
              <a:rPr lang="zh-CN" altLang="en-US" sz="2000" b="1">
                <a:latin typeface="Arial" panose="020B0604020202020204" pitchFamily="34" charset="0"/>
              </a:rPr>
              <a:t>与链路状态算法相比，距离矢量算法对网络变化反应较慢</a:t>
            </a:r>
            <a:endParaRPr lang="zh-CN" altLang="en-US" sz="20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0661"/>
                                        </p:tgtEl>
                                        <p:attrNameLst>
                                          <p:attrName>style.visibility</p:attrName>
                                        </p:attrNameLst>
                                      </p:cBhvr>
                                      <p:to>
                                        <p:strVal val="visible"/>
                                      </p:to>
                                    </p:set>
                                    <p:animEffect transition="in" filter="blinds(horizontal)">
                                      <p:cBhvr>
                                        <p:cTn id="7" dur="500"/>
                                        <p:tgtEl>
                                          <p:spTgt spid="70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5CE21DCD-A2A2-48D2-BDD2-A5C76B6F153F}" type="slidenum">
              <a:rPr lang="en-US" altLang="zh-CN"/>
              <a:pPr eaLnBrk="1" hangingPunct="1"/>
              <a:t>57</a:t>
            </a:fld>
            <a:endParaRPr lang="en-US" altLang="zh-CN"/>
          </a:p>
        </p:txBody>
      </p:sp>
      <p:sp>
        <p:nvSpPr>
          <p:cNvPr id="15364" name="Rectangle 2"/>
          <p:cNvSpPr>
            <a:spLocks noGrp="1" noChangeArrowheads="1"/>
          </p:cNvSpPr>
          <p:nvPr>
            <p:ph type="title"/>
          </p:nvPr>
        </p:nvSpPr>
        <p:spPr/>
        <p:txBody>
          <a:bodyPr/>
          <a:lstStyle/>
          <a:p>
            <a:pPr eaLnBrk="1" hangingPunct="1"/>
            <a:r>
              <a:rPr lang="zh-CN" altLang="en-US" sz="4000" smtClean="0"/>
              <a:t>路由信息协议</a:t>
            </a:r>
            <a:br>
              <a:rPr lang="zh-CN" altLang="en-US" sz="4000" smtClean="0"/>
            </a:br>
            <a:r>
              <a:rPr lang="en-US" altLang="zh-CN" sz="3200" smtClean="0"/>
              <a:t>RIP</a:t>
            </a:r>
            <a:r>
              <a:rPr lang="zh-CN" altLang="en-US" sz="3200" smtClean="0"/>
              <a:t>：</a:t>
            </a:r>
            <a:r>
              <a:rPr lang="en-US" altLang="zh-CN" sz="3200" smtClean="0"/>
              <a:t>Routing Information Protocol</a:t>
            </a:r>
          </a:p>
        </p:txBody>
      </p:sp>
      <p:sp>
        <p:nvSpPr>
          <p:cNvPr id="15365" name="Rectangle 3"/>
          <p:cNvSpPr>
            <a:spLocks noGrp="1" noChangeArrowheads="1"/>
          </p:cNvSpPr>
          <p:nvPr>
            <p:ph type="body" idx="1"/>
          </p:nvPr>
        </p:nvSpPr>
        <p:spPr/>
        <p:txBody>
          <a:bodyPr/>
          <a:lstStyle/>
          <a:p>
            <a:pPr eaLnBrk="1" hangingPunct="1"/>
            <a:r>
              <a:rPr lang="zh-CN" altLang="en-US" smtClean="0"/>
              <a:t>距离矢量算法的具体实现</a:t>
            </a:r>
          </a:p>
          <a:p>
            <a:pPr eaLnBrk="1" hangingPunct="1"/>
            <a:r>
              <a:rPr lang="zh-CN" altLang="en-US" smtClean="0"/>
              <a:t>路由器向邻居路由器通告到达所有网络的距离</a:t>
            </a:r>
          </a:p>
        </p:txBody>
      </p:sp>
      <p:graphicFrame>
        <p:nvGraphicFramePr>
          <p:cNvPr id="15362" name="Object 4"/>
          <p:cNvGraphicFramePr>
            <a:graphicFrameLocks noChangeAspect="1"/>
          </p:cNvGraphicFramePr>
          <p:nvPr/>
        </p:nvGraphicFramePr>
        <p:xfrm>
          <a:off x="179388" y="3860800"/>
          <a:ext cx="5040312" cy="2560638"/>
        </p:xfrm>
        <a:graphic>
          <a:graphicData uri="http://schemas.openxmlformats.org/presentationml/2006/ole">
            <mc:AlternateContent xmlns:mc="http://schemas.openxmlformats.org/markup-compatibility/2006">
              <mc:Choice xmlns:v="urn:schemas-microsoft-com:vml" Requires="v">
                <p:oleObj spid="_x0000_s15544" name="Visio" r:id="rId4" imgW="3341017" imgH="1549747" progId="Visio.Drawing.11">
                  <p:embed/>
                </p:oleObj>
              </mc:Choice>
              <mc:Fallback>
                <p:oleObj name="Visio" r:id="rId4" imgW="3341017" imgH="1549747" progId="Visio.Drawing.11">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3860800"/>
                        <a:ext cx="5040312" cy="256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6" name="Rectangle 5"/>
          <p:cNvSpPr>
            <a:spLocks noChangeArrowheads="1"/>
          </p:cNvSpPr>
          <p:nvPr/>
        </p:nvSpPr>
        <p:spPr bwMode="auto">
          <a:xfrm>
            <a:off x="5724525" y="4076700"/>
            <a:ext cx="3205163" cy="2016125"/>
          </a:xfrm>
          <a:prstGeom prst="rect">
            <a:avLst/>
          </a:prstGeom>
          <a:solidFill>
            <a:srgbClr val="FFFFFF"/>
          </a:solidFill>
          <a:ln w="9525" algn="ctr">
            <a:solidFill>
              <a:schemeClr val="tx1"/>
            </a:solidFill>
            <a:miter lim="800000"/>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400" b="1">
                <a:latin typeface="Arial" panose="020B0604020202020204" pitchFamily="34" charset="0"/>
              </a:rPr>
              <a:t>路由器</a:t>
            </a:r>
            <a:r>
              <a:rPr lang="en-US" altLang="zh-CN" sz="2400" b="1">
                <a:latin typeface="Arial" panose="020B0604020202020204" pitchFamily="34" charset="0"/>
              </a:rPr>
              <a:t>C</a:t>
            </a:r>
            <a:r>
              <a:rPr lang="zh-CN" altLang="en-US" sz="2400" b="1">
                <a:latin typeface="Arial" panose="020B0604020202020204" pitchFamily="34" charset="0"/>
              </a:rPr>
              <a:t>通告路由器</a:t>
            </a:r>
            <a:r>
              <a:rPr lang="en-US" altLang="zh-CN" sz="2400" b="1">
                <a:latin typeface="Arial" panose="020B0604020202020204" pitchFamily="34" charset="0"/>
              </a:rPr>
              <a:t>A</a:t>
            </a:r>
            <a:r>
              <a:rPr lang="zh-CN" altLang="en-US" sz="2400" b="1">
                <a:latin typeface="Arial" panose="020B0604020202020204" pitchFamily="34" charset="0"/>
              </a:rPr>
              <a:t>它可以以距离</a:t>
            </a:r>
            <a:r>
              <a:rPr lang="en-US" altLang="zh-CN" sz="2400" b="1">
                <a:latin typeface="Arial" panose="020B0604020202020204" pitchFamily="34" charset="0"/>
              </a:rPr>
              <a:t>0</a:t>
            </a:r>
            <a:r>
              <a:rPr lang="zh-CN" altLang="en-US" sz="2400" b="1">
                <a:latin typeface="Arial" panose="020B0604020202020204" pitchFamily="34" charset="0"/>
              </a:rPr>
              <a:t>到达网络</a:t>
            </a:r>
            <a:r>
              <a:rPr lang="en-US" altLang="zh-CN" sz="2400" b="1">
                <a:latin typeface="Arial" panose="020B0604020202020204" pitchFamily="34" charset="0"/>
              </a:rPr>
              <a:t>2</a:t>
            </a:r>
            <a:r>
              <a:rPr lang="zh-CN" altLang="en-US" sz="2400" b="1">
                <a:latin typeface="Arial" panose="020B0604020202020204" pitchFamily="34" charset="0"/>
              </a:rPr>
              <a:t>和网络</a:t>
            </a:r>
            <a:r>
              <a:rPr lang="en-US" altLang="zh-CN" sz="2400" b="1">
                <a:latin typeface="Arial" panose="020B0604020202020204" pitchFamily="34" charset="0"/>
              </a:rPr>
              <a:t>3</a:t>
            </a:r>
            <a:r>
              <a:rPr lang="zh-CN" altLang="en-US" sz="2400" b="1">
                <a:latin typeface="Arial" panose="020B0604020202020204" pitchFamily="34" charset="0"/>
              </a:rPr>
              <a:t>，以距离</a:t>
            </a:r>
            <a:r>
              <a:rPr lang="en-US" altLang="zh-CN" sz="2400" b="1">
                <a:latin typeface="Arial" panose="020B0604020202020204" pitchFamily="34" charset="0"/>
              </a:rPr>
              <a:t>1</a:t>
            </a:r>
            <a:r>
              <a:rPr lang="zh-CN" altLang="en-US" sz="2400" b="1">
                <a:latin typeface="Arial" panose="020B0604020202020204" pitchFamily="34" charset="0"/>
              </a:rPr>
              <a:t>到达网络</a:t>
            </a:r>
            <a:r>
              <a:rPr lang="en-US" altLang="zh-CN" sz="2400" b="1">
                <a:latin typeface="Arial" panose="020B0604020202020204" pitchFamily="34" charset="0"/>
              </a:rPr>
              <a:t>5</a:t>
            </a:r>
            <a:r>
              <a:rPr lang="zh-CN" altLang="en-US" sz="2400" b="1">
                <a:latin typeface="Arial" panose="020B0604020202020204" pitchFamily="34" charset="0"/>
              </a:rPr>
              <a:t>和</a:t>
            </a:r>
            <a:r>
              <a:rPr lang="en-US" altLang="zh-CN" sz="2400" b="1">
                <a:latin typeface="Arial" panose="020B0604020202020204" pitchFamily="34" charset="0"/>
              </a:rPr>
              <a:t>6</a:t>
            </a:r>
            <a:r>
              <a:rPr lang="zh-CN" altLang="en-US" sz="2400" b="1">
                <a:latin typeface="Arial" panose="020B0604020202020204" pitchFamily="34" charset="0"/>
              </a:rPr>
              <a:t>，以距离</a:t>
            </a:r>
            <a:r>
              <a:rPr lang="en-US" altLang="zh-CN" sz="2400" b="1">
                <a:latin typeface="Arial" panose="020B0604020202020204" pitchFamily="34" charset="0"/>
              </a:rPr>
              <a:t>2</a:t>
            </a:r>
            <a:r>
              <a:rPr lang="zh-CN" altLang="en-US" sz="2400" b="1">
                <a:latin typeface="Arial" panose="020B0604020202020204" pitchFamily="34" charset="0"/>
              </a:rPr>
              <a:t>到达网络</a:t>
            </a:r>
            <a:r>
              <a:rPr lang="en-US" altLang="zh-CN" sz="2400" b="1">
                <a:latin typeface="Arial" panose="020B0604020202020204" pitchFamily="34" charset="0"/>
              </a:rPr>
              <a:t>4</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1"/>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638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E9642BD3-FBAF-4631-937A-932AA1C04F16}" type="slidenum">
              <a:rPr lang="en-US" altLang="zh-CN"/>
              <a:pPr eaLnBrk="1" hangingPunct="1"/>
              <a:t>58</a:t>
            </a:fld>
            <a:endParaRPr lang="en-US" altLang="zh-CN"/>
          </a:p>
        </p:txBody>
      </p:sp>
      <p:sp>
        <p:nvSpPr>
          <p:cNvPr id="16389" name="Rectangle 2"/>
          <p:cNvSpPr>
            <a:spLocks noGrp="1" noChangeArrowheads="1"/>
          </p:cNvSpPr>
          <p:nvPr>
            <p:ph type="title"/>
          </p:nvPr>
        </p:nvSpPr>
        <p:spPr/>
        <p:txBody>
          <a:bodyPr/>
          <a:lstStyle/>
          <a:p>
            <a:pPr eaLnBrk="1" hangingPunct="1"/>
            <a:r>
              <a:rPr lang="en-US" altLang="zh-CN" smtClean="0"/>
              <a:t>RIP</a:t>
            </a:r>
            <a:r>
              <a:rPr lang="zh-CN" altLang="en-US" smtClean="0"/>
              <a:t>分组格式</a:t>
            </a:r>
          </a:p>
        </p:txBody>
      </p:sp>
      <p:sp>
        <p:nvSpPr>
          <p:cNvPr id="16390" name="Rectangle 7"/>
          <p:cNvSpPr>
            <a:spLocks noChangeArrowheads="1"/>
          </p:cNvSpPr>
          <p:nvPr/>
        </p:nvSpPr>
        <p:spPr bwMode="auto">
          <a:xfrm>
            <a:off x="0" y="203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6391" name="Rectangle 9"/>
          <p:cNvSpPr>
            <a:spLocks noChangeArrowheads="1"/>
          </p:cNvSpPr>
          <p:nvPr/>
        </p:nvSpPr>
        <p:spPr bwMode="auto">
          <a:xfrm>
            <a:off x="0" y="203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graphicFrame>
        <p:nvGraphicFramePr>
          <p:cNvPr id="16386" name="Object 8"/>
          <p:cNvGraphicFramePr>
            <a:graphicFrameLocks noChangeAspect="1"/>
          </p:cNvGraphicFramePr>
          <p:nvPr/>
        </p:nvGraphicFramePr>
        <p:xfrm>
          <a:off x="34925" y="1538288"/>
          <a:ext cx="7848600" cy="4441825"/>
        </p:xfrm>
        <a:graphic>
          <a:graphicData uri="http://schemas.openxmlformats.org/presentationml/2006/ole">
            <mc:AlternateContent xmlns:mc="http://schemas.openxmlformats.org/markup-compatibility/2006">
              <mc:Choice xmlns:v="urn:schemas-microsoft-com:vml" Requires="v">
                <p:oleObj spid="_x0000_s16576" name="图片" r:id="rId4" imgW="4808306" imgH="3174715" progId="Word.Picture.8">
                  <p:embed/>
                </p:oleObj>
              </mc:Choice>
              <mc:Fallback>
                <p:oleObj name="图片" r:id="rId4" imgW="4808306" imgH="3174715" progId="Word.Picture.8">
                  <p:embed/>
                  <p:pic>
                    <p:nvPicPr>
                      <p:cNvPr id="0" name="Picture 82"/>
                      <p:cNvPicPr>
                        <a:picLocks noChangeAspect="1" noChangeArrowheads="1"/>
                      </p:cNvPicPr>
                      <p:nvPr/>
                    </p:nvPicPr>
                    <p:blipFill>
                      <a:blip r:embed="rId5">
                        <a:extLst>
                          <a:ext uri="{28A0092B-C50C-407E-A947-70E740481C1C}">
                            <a14:useLocalDpi xmlns:a14="http://schemas.microsoft.com/office/drawing/2010/main" val="0"/>
                          </a:ext>
                        </a:extLst>
                      </a:blip>
                      <a:srcRect t="7590" b="4335"/>
                      <a:stretch>
                        <a:fillRect/>
                      </a:stretch>
                    </p:blipFill>
                    <p:spPr bwMode="auto">
                      <a:xfrm>
                        <a:off x="34925" y="1538288"/>
                        <a:ext cx="7848600" cy="444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2" name="AutoShape 5"/>
          <p:cNvSpPr>
            <a:spLocks noChangeArrowheads="1"/>
          </p:cNvSpPr>
          <p:nvPr/>
        </p:nvSpPr>
        <p:spPr bwMode="auto">
          <a:xfrm>
            <a:off x="971550" y="6021388"/>
            <a:ext cx="6948488" cy="647700"/>
          </a:xfrm>
          <a:prstGeom prst="horizontalScroll">
            <a:avLst>
              <a:gd name="adj" fmla="val 12500"/>
            </a:avLst>
          </a:prstGeom>
          <a:solidFill>
            <a:srgbClr val="FFFFFF"/>
          </a:solidFill>
          <a:ln w="9525">
            <a:solidFill>
              <a:schemeClr val="tx1"/>
            </a:solidFill>
            <a:round/>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2400" b="1">
                <a:latin typeface="Arial" panose="020B0604020202020204" pitchFamily="34" charset="0"/>
              </a:rPr>
              <a:t>分组的主要部分采用 </a:t>
            </a:r>
            <a:r>
              <a:rPr lang="en-US" altLang="zh-CN" sz="2400" b="1">
                <a:latin typeface="Arial" panose="020B0604020202020204" pitchFamily="34" charset="0"/>
              </a:rPr>
              <a:t>&lt;</a:t>
            </a:r>
            <a:r>
              <a:rPr lang="zh-CN" altLang="en-US" sz="2400" b="1">
                <a:latin typeface="Arial" panose="020B0604020202020204" pitchFamily="34" charset="0"/>
              </a:rPr>
              <a:t>网络地址、距离</a:t>
            </a:r>
            <a:r>
              <a:rPr lang="en-US" altLang="zh-CN" sz="2400" b="1">
                <a:latin typeface="Arial" panose="020B0604020202020204" pitchFamily="34" charset="0"/>
              </a:rPr>
              <a:t>&gt;</a:t>
            </a:r>
            <a:r>
              <a:rPr lang="zh-CN" altLang="en-US" sz="2400" b="1">
                <a:latin typeface="Arial" panose="020B0604020202020204" pitchFamily="34" charset="0"/>
              </a:rPr>
              <a:t>对</a:t>
            </a:r>
          </a:p>
        </p:txBody>
      </p:sp>
      <p:sp>
        <p:nvSpPr>
          <p:cNvPr id="10" name="右大括号 9"/>
          <p:cNvSpPr/>
          <p:nvPr/>
        </p:nvSpPr>
        <p:spPr>
          <a:xfrm>
            <a:off x="7454900" y="3068638"/>
            <a:ext cx="357188" cy="194468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16394" name="TextBox 10"/>
          <p:cNvSpPr txBox="1">
            <a:spLocks noChangeArrowheads="1"/>
          </p:cNvSpPr>
          <p:nvPr/>
        </p:nvSpPr>
        <p:spPr bwMode="auto">
          <a:xfrm>
            <a:off x="7739063" y="3332163"/>
            <a:ext cx="12969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b="1" dirty="0" smtClean="0"/>
              <a:t>20</a:t>
            </a:r>
            <a:r>
              <a:rPr lang="zh-CN" altLang="en-US" b="1" dirty="0" smtClean="0"/>
              <a:t>字节</a:t>
            </a:r>
            <a:r>
              <a:rPr lang="zh-CN" altLang="en-US" b="1" dirty="0"/>
              <a:t>，</a:t>
            </a:r>
          </a:p>
          <a:p>
            <a:pPr eaLnBrk="1" hangingPunct="1"/>
            <a:r>
              <a:rPr lang="zh-CN" altLang="en-US" b="1" dirty="0"/>
              <a:t>重复出现，</a:t>
            </a:r>
          </a:p>
          <a:p>
            <a:pPr eaLnBrk="1" hangingPunct="1"/>
            <a:r>
              <a:rPr lang="zh-CN" altLang="en-US" b="1" dirty="0"/>
              <a:t>最多</a:t>
            </a:r>
            <a:r>
              <a:rPr lang="en-US" altLang="zh-CN" b="1" dirty="0"/>
              <a:t>25</a:t>
            </a:r>
            <a:r>
              <a:rPr lang="zh-CN" altLang="en-US" b="1" dirty="0"/>
              <a:t>次</a:t>
            </a:r>
          </a:p>
          <a:p>
            <a:pPr eaLnBrk="1" hangingPunct="1"/>
            <a:r>
              <a:rPr lang="zh-CN" altLang="en-US" b="1" dirty="0"/>
              <a:t>重复</a:t>
            </a:r>
          </a:p>
        </p:txBody>
      </p:sp>
      <p:sp>
        <p:nvSpPr>
          <p:cNvPr id="16395" name="Oval 14"/>
          <p:cNvSpPr>
            <a:spLocks noChangeArrowheads="1"/>
          </p:cNvSpPr>
          <p:nvPr/>
        </p:nvSpPr>
        <p:spPr bwMode="auto">
          <a:xfrm>
            <a:off x="4500563" y="3068638"/>
            <a:ext cx="2303462" cy="865187"/>
          </a:xfrm>
          <a:prstGeom prst="ellipse">
            <a:avLst/>
          </a:prstGeom>
          <a:noFill/>
          <a:ln w="22225">
            <a:solidFill>
              <a:schemeClr val="hlink"/>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2" name="文本框 1"/>
          <p:cNvSpPr txBox="1"/>
          <p:nvPr/>
        </p:nvSpPr>
        <p:spPr>
          <a:xfrm>
            <a:off x="5291634" y="629733"/>
            <a:ext cx="3744416" cy="1077218"/>
          </a:xfrm>
          <a:prstGeom prst="rect">
            <a:avLst/>
          </a:prstGeom>
          <a:noFill/>
        </p:spPr>
        <p:txBody>
          <a:bodyPr wrap="square" rtlCol="0">
            <a:spAutoFit/>
          </a:bodyPr>
          <a:lstStyle/>
          <a:p>
            <a:r>
              <a:rPr lang="zh-CN" altLang="en-US" sz="1600" b="1" dirty="0" smtClean="0"/>
              <a:t>子网掩码是一个特殊的</a:t>
            </a:r>
            <a:r>
              <a:rPr lang="en-US" altLang="zh-CN" sz="1600" b="1" dirty="0" smtClean="0"/>
              <a:t>IP</a:t>
            </a:r>
            <a:r>
              <a:rPr lang="zh-CN" altLang="en-US" sz="1600" b="1" dirty="0" smtClean="0"/>
              <a:t>地址，这个</a:t>
            </a:r>
            <a:r>
              <a:rPr lang="en-US" altLang="zh-CN" sz="1600" b="1" dirty="0" smtClean="0"/>
              <a:t>IP</a:t>
            </a:r>
            <a:r>
              <a:rPr lang="zh-CN" altLang="en-US" sz="1600" b="1" dirty="0" smtClean="0"/>
              <a:t>地址中的若干个比特为</a:t>
            </a:r>
            <a:r>
              <a:rPr lang="en-US" altLang="zh-CN" sz="1600" b="1" dirty="0" smtClean="0"/>
              <a:t>1</a:t>
            </a:r>
            <a:r>
              <a:rPr lang="zh-CN" altLang="en-US" sz="1600" b="1" dirty="0" smtClean="0"/>
              <a:t>，其它比特为</a:t>
            </a:r>
            <a:r>
              <a:rPr lang="en-US" altLang="zh-CN" sz="1600" b="1" dirty="0" smtClean="0"/>
              <a:t>0</a:t>
            </a:r>
            <a:r>
              <a:rPr lang="zh-CN" altLang="en-US" sz="1600" b="1" dirty="0" smtClean="0"/>
              <a:t>，比特为</a:t>
            </a:r>
            <a:r>
              <a:rPr lang="en-US" altLang="zh-CN" sz="1600" b="1" dirty="0" smtClean="0"/>
              <a:t>1</a:t>
            </a:r>
            <a:r>
              <a:rPr lang="zh-CN" altLang="en-US" sz="1600" b="1" dirty="0" smtClean="0"/>
              <a:t>的位置对应着网络前缀，例如：</a:t>
            </a:r>
            <a:endParaRPr lang="en-US" altLang="zh-CN" sz="1600" b="1" dirty="0" smtClean="0"/>
          </a:p>
          <a:p>
            <a:r>
              <a:rPr lang="en-US" altLang="zh-CN" sz="1600" b="1" dirty="0" smtClean="0"/>
              <a:t>255.255.128.0</a:t>
            </a:r>
            <a:endParaRPr lang="zh-CN" altLang="en-US" sz="1600" b="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19E8F214-833D-47E7-9081-ACEE96A20539}" type="slidenum">
              <a:rPr lang="en-US" altLang="zh-CN"/>
              <a:pPr eaLnBrk="1" hangingPunct="1"/>
              <a:t>59</a:t>
            </a:fld>
            <a:endParaRPr lang="en-US" altLang="zh-CN"/>
          </a:p>
        </p:txBody>
      </p:sp>
      <p:sp>
        <p:nvSpPr>
          <p:cNvPr id="72707" name="Rectangle 2"/>
          <p:cNvSpPr>
            <a:spLocks noGrp="1" noChangeArrowheads="1"/>
          </p:cNvSpPr>
          <p:nvPr>
            <p:ph type="title"/>
          </p:nvPr>
        </p:nvSpPr>
        <p:spPr/>
        <p:txBody>
          <a:bodyPr/>
          <a:lstStyle/>
          <a:p>
            <a:pPr eaLnBrk="1" hangingPunct="1"/>
            <a:r>
              <a:rPr lang="zh-CN" altLang="en-US" sz="4000" smtClean="0"/>
              <a:t>开放最短路径优先协议</a:t>
            </a:r>
            <a:br>
              <a:rPr lang="zh-CN" altLang="en-US" sz="4000" smtClean="0"/>
            </a:br>
            <a:r>
              <a:rPr lang="en-US" altLang="zh-CN" sz="3200" smtClean="0"/>
              <a:t>OSPF</a:t>
            </a:r>
            <a:r>
              <a:rPr lang="zh-CN" altLang="en-US" sz="3200" smtClean="0"/>
              <a:t>：</a:t>
            </a:r>
            <a:r>
              <a:rPr lang="en-US" altLang="zh-CN" sz="3200" smtClean="0"/>
              <a:t>Open Shortest Path First</a:t>
            </a:r>
          </a:p>
        </p:txBody>
      </p:sp>
      <p:sp>
        <p:nvSpPr>
          <p:cNvPr id="66564" name="Rectangle 3"/>
          <p:cNvSpPr>
            <a:spLocks noGrp="1" noChangeArrowheads="1"/>
          </p:cNvSpPr>
          <p:nvPr>
            <p:ph type="body" idx="1"/>
          </p:nvPr>
        </p:nvSpPr>
        <p:spPr>
          <a:xfrm>
            <a:off x="250825" y="2017713"/>
            <a:ext cx="8704263" cy="4651375"/>
          </a:xfrm>
        </p:spPr>
        <p:txBody>
          <a:bodyPr/>
          <a:lstStyle/>
          <a:p>
            <a:pPr eaLnBrk="1" hangingPunct="1">
              <a:lnSpc>
                <a:spcPct val="80000"/>
              </a:lnSpc>
            </a:pPr>
            <a:r>
              <a:rPr lang="zh-CN" altLang="en-US" sz="2600" dirty="0" smtClean="0"/>
              <a:t>基于链路状态算法的具体实现，</a:t>
            </a:r>
            <a:r>
              <a:rPr lang="zh-CN" altLang="zh-CN" sz="2600" dirty="0" smtClean="0"/>
              <a:t>定义了在路由器之间交换链路状态信息的机制</a:t>
            </a:r>
            <a:endParaRPr lang="en-US" altLang="zh-CN" sz="2600" dirty="0" smtClean="0"/>
          </a:p>
          <a:p>
            <a:pPr eaLnBrk="1" hangingPunct="1">
              <a:lnSpc>
                <a:spcPct val="80000"/>
              </a:lnSpc>
            </a:pPr>
            <a:r>
              <a:rPr lang="zh-CN" altLang="en-US" sz="2600" dirty="0" smtClean="0"/>
              <a:t>在基本链路状态算法的基础上增加了特性</a:t>
            </a:r>
          </a:p>
          <a:p>
            <a:pPr lvl="1" eaLnBrk="1" hangingPunct="1">
              <a:lnSpc>
                <a:spcPct val="80000"/>
              </a:lnSpc>
            </a:pPr>
            <a:r>
              <a:rPr lang="zh-CN" altLang="en-US" sz="2200" dirty="0" smtClean="0"/>
              <a:t>路由选择消息的认证</a:t>
            </a:r>
          </a:p>
          <a:p>
            <a:pPr lvl="2" eaLnBrk="1" hangingPunct="1">
              <a:lnSpc>
                <a:spcPct val="80000"/>
              </a:lnSpc>
            </a:pPr>
            <a:r>
              <a:rPr lang="zh-CN" altLang="en-US" sz="2000" dirty="0" smtClean="0"/>
              <a:t>只有彼此信任的路由器才能参与</a:t>
            </a:r>
            <a:r>
              <a:rPr lang="en-US" altLang="zh-CN" sz="2000" dirty="0" smtClean="0"/>
              <a:t>AS</a:t>
            </a:r>
            <a:r>
              <a:rPr lang="zh-CN" altLang="en-US" sz="2000" dirty="0" smtClean="0"/>
              <a:t>的路由选择</a:t>
            </a:r>
          </a:p>
          <a:p>
            <a:pPr lvl="2" eaLnBrk="1" hangingPunct="1">
              <a:lnSpc>
                <a:spcPct val="80000"/>
              </a:lnSpc>
            </a:pPr>
            <a:r>
              <a:rPr lang="zh-CN" altLang="en-US" sz="2000" dirty="0" smtClean="0"/>
              <a:t>避免恶意的路由器通告恶意的路由选择消息，例如开销为</a:t>
            </a:r>
            <a:r>
              <a:rPr lang="en-US" altLang="zh-CN" sz="2000" dirty="0" smtClean="0"/>
              <a:t>0</a:t>
            </a:r>
            <a:r>
              <a:rPr lang="zh-CN" altLang="en-US" sz="2000" dirty="0" smtClean="0"/>
              <a:t>的路由选择消息</a:t>
            </a:r>
          </a:p>
          <a:p>
            <a:pPr lvl="1" eaLnBrk="1" hangingPunct="1">
              <a:lnSpc>
                <a:spcPct val="80000"/>
              </a:lnSpc>
            </a:pPr>
            <a:r>
              <a:rPr lang="zh-CN" altLang="en-US" sz="2200" dirty="0" smtClean="0"/>
              <a:t>附加的层次性</a:t>
            </a:r>
          </a:p>
          <a:p>
            <a:pPr lvl="2" eaLnBrk="1" hangingPunct="1">
              <a:lnSpc>
                <a:spcPct val="80000"/>
              </a:lnSpc>
            </a:pPr>
            <a:r>
              <a:rPr lang="zh-CN" altLang="en-US" sz="2000" dirty="0" smtClean="0"/>
              <a:t>允许将路由选择域（</a:t>
            </a:r>
            <a:r>
              <a:rPr lang="en-US" altLang="zh-CN" sz="2000" dirty="0" smtClean="0"/>
              <a:t>Domain</a:t>
            </a:r>
            <a:r>
              <a:rPr lang="zh-CN" altLang="en-US" sz="2000" dirty="0" smtClean="0"/>
              <a:t>）划分为区（</a:t>
            </a:r>
            <a:r>
              <a:rPr lang="en-US" altLang="zh-CN" sz="2000" dirty="0" smtClean="0"/>
              <a:t>Area</a:t>
            </a:r>
            <a:r>
              <a:rPr lang="zh-CN" altLang="en-US" sz="2000" dirty="0" smtClean="0"/>
              <a:t>），多个网络组成一个区，对于</a:t>
            </a:r>
            <a:r>
              <a:rPr lang="en-US" altLang="zh-CN" sz="2000" dirty="0" smtClean="0"/>
              <a:t>AS</a:t>
            </a:r>
            <a:r>
              <a:rPr lang="zh-CN" altLang="en-US" sz="2000" dirty="0" smtClean="0"/>
              <a:t>的其余部分隐藏 ，以减少路由信令开销，区域内的路由选择仅仅由区域自己的拓扑来决定</a:t>
            </a:r>
          </a:p>
          <a:p>
            <a:pPr lvl="1" eaLnBrk="1" hangingPunct="1">
              <a:lnSpc>
                <a:spcPct val="80000"/>
              </a:lnSpc>
            </a:pPr>
            <a:r>
              <a:rPr lang="zh-CN" altLang="en-US" sz="2200" dirty="0" smtClean="0"/>
              <a:t>负载均衡</a:t>
            </a:r>
          </a:p>
          <a:p>
            <a:pPr lvl="2" eaLnBrk="1" hangingPunct="1">
              <a:lnSpc>
                <a:spcPct val="80000"/>
              </a:lnSpc>
            </a:pPr>
            <a:r>
              <a:rPr lang="zh-CN" altLang="en-US" sz="2000" dirty="0" smtClean="0"/>
              <a:t>允许到同一位置的多条路由具有相同的开销，网络业务在这些路径上均匀分配</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66564">
                                            <p:txEl>
                                              <p:pRg st="1" end="1"/>
                                            </p:txEl>
                                          </p:spTgt>
                                        </p:tgtEl>
                                        <p:attrNameLst>
                                          <p:attrName>style.visibility</p:attrName>
                                        </p:attrNameLst>
                                      </p:cBhvr>
                                      <p:to>
                                        <p:strVal val="visible"/>
                                      </p:to>
                                    </p:set>
                                    <p:animEffect transition="in" filter="strips(downRight)">
                                      <p:cBhvr>
                                        <p:cTn id="7" dur="500"/>
                                        <p:tgtEl>
                                          <p:spTgt spid="66564">
                                            <p:txEl>
                                              <p:pRg st="1" end="1"/>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66564">
                                            <p:txEl>
                                              <p:pRg st="2" end="2"/>
                                            </p:txEl>
                                          </p:spTgt>
                                        </p:tgtEl>
                                        <p:attrNameLst>
                                          <p:attrName>style.visibility</p:attrName>
                                        </p:attrNameLst>
                                      </p:cBhvr>
                                      <p:to>
                                        <p:strVal val="visible"/>
                                      </p:to>
                                    </p:set>
                                    <p:animEffect transition="in" filter="strips(downRight)">
                                      <p:cBhvr>
                                        <p:cTn id="10" dur="500"/>
                                        <p:tgtEl>
                                          <p:spTgt spid="66564">
                                            <p:txEl>
                                              <p:pRg st="2" end="2"/>
                                            </p:txEl>
                                          </p:spTgt>
                                        </p:tgtEl>
                                      </p:cBhvr>
                                    </p:animEffect>
                                  </p:childTnLst>
                                </p:cTn>
                              </p:par>
                              <p:par>
                                <p:cTn id="11" presetID="18" presetClass="entr" presetSubtype="6" fill="hold" nodeType="withEffect">
                                  <p:stCondLst>
                                    <p:cond delay="0"/>
                                  </p:stCondLst>
                                  <p:childTnLst>
                                    <p:set>
                                      <p:cBhvr>
                                        <p:cTn id="12" dur="1" fill="hold">
                                          <p:stCondLst>
                                            <p:cond delay="0"/>
                                          </p:stCondLst>
                                        </p:cTn>
                                        <p:tgtEl>
                                          <p:spTgt spid="66564">
                                            <p:txEl>
                                              <p:pRg st="3" end="3"/>
                                            </p:txEl>
                                          </p:spTgt>
                                        </p:tgtEl>
                                        <p:attrNameLst>
                                          <p:attrName>style.visibility</p:attrName>
                                        </p:attrNameLst>
                                      </p:cBhvr>
                                      <p:to>
                                        <p:strVal val="visible"/>
                                      </p:to>
                                    </p:set>
                                    <p:animEffect transition="in" filter="strips(downRight)">
                                      <p:cBhvr>
                                        <p:cTn id="13" dur="500"/>
                                        <p:tgtEl>
                                          <p:spTgt spid="66564">
                                            <p:txEl>
                                              <p:pRg st="3" end="3"/>
                                            </p:txEl>
                                          </p:spTgt>
                                        </p:tgtEl>
                                      </p:cBhvr>
                                    </p:animEffect>
                                  </p:childTnLst>
                                </p:cTn>
                              </p:par>
                              <p:par>
                                <p:cTn id="14" presetID="18" presetClass="entr" presetSubtype="6" fill="hold" nodeType="withEffect">
                                  <p:stCondLst>
                                    <p:cond delay="0"/>
                                  </p:stCondLst>
                                  <p:childTnLst>
                                    <p:set>
                                      <p:cBhvr>
                                        <p:cTn id="15" dur="1" fill="hold">
                                          <p:stCondLst>
                                            <p:cond delay="0"/>
                                          </p:stCondLst>
                                        </p:cTn>
                                        <p:tgtEl>
                                          <p:spTgt spid="66564">
                                            <p:txEl>
                                              <p:pRg st="4" end="4"/>
                                            </p:txEl>
                                          </p:spTgt>
                                        </p:tgtEl>
                                        <p:attrNameLst>
                                          <p:attrName>style.visibility</p:attrName>
                                        </p:attrNameLst>
                                      </p:cBhvr>
                                      <p:to>
                                        <p:strVal val="visible"/>
                                      </p:to>
                                    </p:set>
                                    <p:animEffect transition="in" filter="strips(downRight)">
                                      <p:cBhvr>
                                        <p:cTn id="16" dur="500"/>
                                        <p:tgtEl>
                                          <p:spTgt spid="66564">
                                            <p:txEl>
                                              <p:pRg st="4" end="4"/>
                                            </p:txEl>
                                          </p:spTgt>
                                        </p:tgtEl>
                                      </p:cBhvr>
                                    </p:animEffect>
                                  </p:childTnLst>
                                </p:cTn>
                              </p:par>
                              <p:par>
                                <p:cTn id="17" presetID="18" presetClass="entr" presetSubtype="6" fill="hold" nodeType="withEffect">
                                  <p:stCondLst>
                                    <p:cond delay="0"/>
                                  </p:stCondLst>
                                  <p:childTnLst>
                                    <p:set>
                                      <p:cBhvr>
                                        <p:cTn id="18" dur="1" fill="hold">
                                          <p:stCondLst>
                                            <p:cond delay="0"/>
                                          </p:stCondLst>
                                        </p:cTn>
                                        <p:tgtEl>
                                          <p:spTgt spid="66564">
                                            <p:txEl>
                                              <p:pRg st="5" end="5"/>
                                            </p:txEl>
                                          </p:spTgt>
                                        </p:tgtEl>
                                        <p:attrNameLst>
                                          <p:attrName>style.visibility</p:attrName>
                                        </p:attrNameLst>
                                      </p:cBhvr>
                                      <p:to>
                                        <p:strVal val="visible"/>
                                      </p:to>
                                    </p:set>
                                    <p:animEffect transition="in" filter="strips(downRight)">
                                      <p:cBhvr>
                                        <p:cTn id="19" dur="500"/>
                                        <p:tgtEl>
                                          <p:spTgt spid="66564">
                                            <p:txEl>
                                              <p:pRg st="5" end="5"/>
                                            </p:txEl>
                                          </p:spTgt>
                                        </p:tgtEl>
                                      </p:cBhvr>
                                    </p:animEffect>
                                  </p:childTnLst>
                                </p:cTn>
                              </p:par>
                              <p:par>
                                <p:cTn id="20" presetID="18" presetClass="entr" presetSubtype="6" fill="hold" nodeType="withEffect">
                                  <p:stCondLst>
                                    <p:cond delay="0"/>
                                  </p:stCondLst>
                                  <p:childTnLst>
                                    <p:set>
                                      <p:cBhvr>
                                        <p:cTn id="21" dur="1" fill="hold">
                                          <p:stCondLst>
                                            <p:cond delay="0"/>
                                          </p:stCondLst>
                                        </p:cTn>
                                        <p:tgtEl>
                                          <p:spTgt spid="66564">
                                            <p:txEl>
                                              <p:pRg st="6" end="6"/>
                                            </p:txEl>
                                          </p:spTgt>
                                        </p:tgtEl>
                                        <p:attrNameLst>
                                          <p:attrName>style.visibility</p:attrName>
                                        </p:attrNameLst>
                                      </p:cBhvr>
                                      <p:to>
                                        <p:strVal val="visible"/>
                                      </p:to>
                                    </p:set>
                                    <p:animEffect transition="in" filter="strips(downRight)">
                                      <p:cBhvr>
                                        <p:cTn id="22" dur="500"/>
                                        <p:tgtEl>
                                          <p:spTgt spid="66564">
                                            <p:txEl>
                                              <p:pRg st="6" end="6"/>
                                            </p:txEl>
                                          </p:spTgt>
                                        </p:tgtEl>
                                      </p:cBhvr>
                                    </p:animEffect>
                                  </p:childTnLst>
                                </p:cTn>
                              </p:par>
                              <p:par>
                                <p:cTn id="23" presetID="18" presetClass="entr" presetSubtype="6" fill="hold" nodeType="withEffect">
                                  <p:stCondLst>
                                    <p:cond delay="0"/>
                                  </p:stCondLst>
                                  <p:childTnLst>
                                    <p:set>
                                      <p:cBhvr>
                                        <p:cTn id="24" dur="1" fill="hold">
                                          <p:stCondLst>
                                            <p:cond delay="0"/>
                                          </p:stCondLst>
                                        </p:cTn>
                                        <p:tgtEl>
                                          <p:spTgt spid="66564">
                                            <p:txEl>
                                              <p:pRg st="7" end="7"/>
                                            </p:txEl>
                                          </p:spTgt>
                                        </p:tgtEl>
                                        <p:attrNameLst>
                                          <p:attrName>style.visibility</p:attrName>
                                        </p:attrNameLst>
                                      </p:cBhvr>
                                      <p:to>
                                        <p:strVal val="visible"/>
                                      </p:to>
                                    </p:set>
                                    <p:animEffect transition="in" filter="strips(downRight)">
                                      <p:cBhvr>
                                        <p:cTn id="25" dur="500"/>
                                        <p:tgtEl>
                                          <p:spTgt spid="66564">
                                            <p:txEl>
                                              <p:pRg st="7" end="7"/>
                                            </p:txEl>
                                          </p:spTgt>
                                        </p:tgtEl>
                                      </p:cBhvr>
                                    </p:animEffect>
                                  </p:childTnLst>
                                </p:cTn>
                              </p:par>
                              <p:par>
                                <p:cTn id="26" presetID="18" presetClass="entr" presetSubtype="6" fill="hold" nodeType="withEffect">
                                  <p:stCondLst>
                                    <p:cond delay="0"/>
                                  </p:stCondLst>
                                  <p:childTnLst>
                                    <p:set>
                                      <p:cBhvr>
                                        <p:cTn id="27" dur="1" fill="hold">
                                          <p:stCondLst>
                                            <p:cond delay="0"/>
                                          </p:stCondLst>
                                        </p:cTn>
                                        <p:tgtEl>
                                          <p:spTgt spid="66564">
                                            <p:txEl>
                                              <p:pRg st="8" end="8"/>
                                            </p:txEl>
                                          </p:spTgt>
                                        </p:tgtEl>
                                        <p:attrNameLst>
                                          <p:attrName>style.visibility</p:attrName>
                                        </p:attrNameLst>
                                      </p:cBhvr>
                                      <p:to>
                                        <p:strVal val="visible"/>
                                      </p:to>
                                    </p:set>
                                    <p:animEffect transition="in" filter="strips(downRight)">
                                      <p:cBhvr>
                                        <p:cTn id="28" dur="500"/>
                                        <p:tgtEl>
                                          <p:spTgt spid="6656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zh-CN" b="1" smtClean="0"/>
              <a:t>Internet</a:t>
            </a:r>
            <a:r>
              <a:rPr lang="zh-CN" altLang="en-US" b="1" smtClean="0"/>
              <a:t>为什么选择</a:t>
            </a:r>
            <a:r>
              <a:rPr lang="en-US" altLang="zh-CN" b="1" smtClean="0"/>
              <a:t>IP</a:t>
            </a:r>
          </a:p>
        </p:txBody>
      </p:sp>
      <p:sp>
        <p:nvSpPr>
          <p:cNvPr id="31747" name="Rectangle 3"/>
          <p:cNvSpPr>
            <a:spLocks noGrp="1" noChangeArrowheads="1"/>
          </p:cNvSpPr>
          <p:nvPr>
            <p:ph type="body" idx="1"/>
          </p:nvPr>
        </p:nvSpPr>
        <p:spPr>
          <a:xfrm>
            <a:off x="1182688" y="2017713"/>
            <a:ext cx="7772400" cy="4435475"/>
          </a:xfrm>
        </p:spPr>
        <p:txBody>
          <a:bodyPr/>
          <a:lstStyle/>
          <a:p>
            <a:r>
              <a:rPr lang="zh-CN" altLang="en-US" sz="2800" b="1" smtClean="0"/>
              <a:t>对于</a:t>
            </a:r>
            <a:r>
              <a:rPr lang="en-US" altLang="zh-CN" sz="2800" b="1" smtClean="0"/>
              <a:t>Internet</a:t>
            </a:r>
            <a:r>
              <a:rPr lang="zh-CN" altLang="en-US" sz="2800" b="1" smtClean="0"/>
              <a:t>发展来说，可扩展性极其重要</a:t>
            </a:r>
          </a:p>
          <a:p>
            <a:pPr lvl="1"/>
            <a:r>
              <a:rPr lang="en-US" altLang="zh-CN" sz="2400" b="1" smtClean="0"/>
              <a:t>Internet</a:t>
            </a:r>
            <a:r>
              <a:rPr lang="zh-CN" altLang="en-US" sz="2400" b="1" smtClean="0"/>
              <a:t>实际上可以看作是千千万万个网络互联而成，这些网络分布在世界各地，由不同的实体管理</a:t>
            </a:r>
          </a:p>
          <a:p>
            <a:pPr lvl="1"/>
            <a:r>
              <a:rPr lang="zh-CN" altLang="en-US" sz="2400" b="1" smtClean="0"/>
              <a:t>可扩展性主要要解决两个问题：</a:t>
            </a:r>
            <a:r>
              <a:rPr lang="zh-CN" altLang="en-US" sz="2400" b="1" smtClean="0">
                <a:solidFill>
                  <a:schemeClr val="hlink"/>
                </a:solidFill>
              </a:rPr>
              <a:t>异构性</a:t>
            </a:r>
            <a:r>
              <a:rPr lang="zh-CN" altLang="en-US" sz="2400" b="1" smtClean="0"/>
              <a:t>和</a:t>
            </a:r>
            <a:r>
              <a:rPr lang="zh-CN" altLang="en-US" sz="2400" b="1" smtClean="0">
                <a:solidFill>
                  <a:schemeClr val="hlink"/>
                </a:solidFill>
              </a:rPr>
              <a:t>效率</a:t>
            </a:r>
          </a:p>
          <a:p>
            <a:r>
              <a:rPr lang="en-US" altLang="zh-CN" sz="2800" b="1" smtClean="0"/>
              <a:t>Internet</a:t>
            </a:r>
            <a:r>
              <a:rPr lang="zh-CN" altLang="en-US" sz="2800" b="1" smtClean="0"/>
              <a:t>如何解决可扩展性问题</a:t>
            </a:r>
          </a:p>
          <a:p>
            <a:pPr lvl="1"/>
            <a:r>
              <a:rPr lang="zh-CN" altLang="en-US" sz="2400" b="1" smtClean="0"/>
              <a:t>以</a:t>
            </a:r>
            <a:r>
              <a:rPr lang="en-US" altLang="zh-CN" sz="2400" b="1" smtClean="0"/>
              <a:t>IP</a:t>
            </a:r>
            <a:r>
              <a:rPr lang="zh-CN" altLang="en-US" sz="2400" b="1" smtClean="0"/>
              <a:t>为核心，采用“细腰”体系架构，互联各种异构网络</a:t>
            </a:r>
          </a:p>
          <a:p>
            <a:pPr lvl="1"/>
            <a:r>
              <a:rPr lang="zh-CN" altLang="en-US" sz="2400" b="1" smtClean="0"/>
              <a:t>采用基于</a:t>
            </a:r>
            <a:r>
              <a:rPr lang="en-US" altLang="zh-CN" sz="2400" b="1" smtClean="0"/>
              <a:t>IP</a:t>
            </a:r>
            <a:r>
              <a:rPr lang="zh-CN" altLang="en-US" sz="2400" b="1" smtClean="0"/>
              <a:t>的尽力服务模型，实现简单，保证大规模网络下的传输效率</a:t>
            </a:r>
          </a:p>
          <a:p>
            <a:pPr lvl="1"/>
            <a:endParaRPr lang="zh-CN" altLang="en-US" sz="2400" b="1" smtClean="0"/>
          </a:p>
        </p:txBody>
      </p:sp>
      <p:sp>
        <p:nvSpPr>
          <p:cNvPr id="34820" name="AutoShape 5" descr="data:image/jpeg;base64,/9j/4AAQSkZJRgABAQAAAQABAAD/2wCEAAkGBxITEhQUExIVFhUWGBwYGBUWFRoaGhgYHRcaGBcaFBkgHCggGBslGxkXITEhJSorLi4uGB8zODMsNygtLisBCgoKDg0OGhAQGi8kHBwsLCwsLCwsLCwsLCwsLCwsLCwsLCwsLCwsLCwsLCwsLCwsLCwsLCwsLCwsLCwsLCwsN//AABEIANIA8AMBIgACEQEDEQH/xAAcAAEAAgMBAQEAAAAAAAAAAAAABgcDBAUBAgj/xABMEAACAQIEBAMBCgsDCwUAAAABAgADEQQFEiETMUFRBiIyYRQjQlNxgZGhotEHFRYXJDNSc5KywTRi0kNEcoKTsbPD4fDyJXSDwvH/xAAXAQEBAQEAAAAAAAAAAAAAAAAAAQID/8QAHBEBAQEBAAMBAQAAAAAAAAAAABEBIQISMUFR/9oADAMBAAIRAxEAPwC8YiICIiAiIgIiICIiAiIgIiICIiAiIgIiICIiAiIgIiICIiAiIgIiICIiAiIgIiICIiAiIgIiICIiAiIgIiICIiAiIgIiICIiAiIgIiICIiAiIgIiICIiAiIgIiICIiAiIgIiICIiAiIgIiICIiAiIgImvjsbTorrq1FRf2mIAv29p9ki+Y/hCwyXFINVPs8q/Sd/qgTCYcTikpjVUdUUdWIA+uVbmPjvFVNlZKQ/ubn+I/cJGcXiC51VKhY93a9vpO0sWLbq+OMACRxr26hWI+m0+fy7wHxx/gb7pUHl/aX6RPbL+0PpEsWLe/LvAfHH+Bvuj8u8B8cf4G+6VEFXuPpE+SF7j6REIt78vMB8cf4G+6Py8wHxx/gb7pUBC9x9M8OnuPpiEXB+XuA+OP8AA33Tz8vsv+OP8DfdKdNu4nhA9kRIuP8AL7L/AI4/wN908/L/AC/477DfdKbIHsnzpHsiEXN+X+X/AB/2G+6PzgZf8f8AYb7pS5UTzTEIun84GX/H/Yb7p5+cHLvj/sN90pUpPnREOLs/ODl3x/2G+6Pzg5d8f9hvulJaJ5o9kQ4u784WXfH/AGG+6efnCy74/wCw33SkWT2GfBSIReP5w8u+P+w33R+cPLvj/sN90o0rPkrEIvT84eXfH/Yb7pmwnjvL6jaRiVB/vgqPpItKE0zzREI/TtKqrC6kEHkQbj5jPufmjLczr0DehWen/oNYH5RyMmGVfhTxdOwrIlZe/ob6RcH6JIRc8SGZT+ErA1dnZqLdqg2/iFxJbhcSlRQ9N1dTyZWBB+cSI4PjFQThrgG1UkXF7HhPv8si+dY96aWpcE132pU6rBQ5G7W6khd5KfGP+b/vD/wnkJ8Ssnvek0Bijq9zmsLi9hxLf6sow1c9rnVwhg3DFTQPGHviD9ex9im24ktpcKrh9SinURkJDAKysLGxB6yuVenb3hsv0kH3NdG2pC/uvV89/rkzpYtVwlM4NVNHSdOgbFN77dLRh5OBia9SmagpogHnI/RqDbilSK7lwTuTzt83X7xONrDVYJsKlv0XDncMgX4e/Nv6268TFYunU4xIUEcW9zhviaXViD06/PtaZsdo98vo9Nbrhe9K/M/99ekgy+P8+ogimiPRZiwVVSn5gjlDqI2UEi4PO3TpIyMZU1kayAOlw3z30yxVyPiI9Gtg30mpVqCsvCUi9a4VbX9Q81+3PecjFeH8PRpVKr4CpT4a69dSoj3IciwUW8xUagdhvNYZqOYd6tt6v1D/AAximqW/WjvyH+GZfDmaYDF4ilQpYVlu4N2RRYXFyCGPm9tuk1cbnuX0qpothmLoxW60106jaxXzg/LtLc/hNai4uoXA1MfYLD6fKdpIaHiPCpTqnS4GhVc8MMVZtQUoeoJvffoJ2BkOWWprWU03Zabaaeoes6QCNBABadvKquWhEpIFbUEUFqJu2osELHTzuG59pOJVQjGvw0CO5udidJNvkC7fXNmkMSSbOTb+4PunWGYZNhmdKmHxTFG4Zd3p+YgsCQB0NifomQeL8j3/AEatuLfA5dBz5Rm5i65VT3QP/Ab9/gznDE1tQDEgX/ZH1eXn80lH5XZHv+j1t7DmnIchz5Tr+HjlOYu9Kjh6oYLqLF1FrbbEX337W2l9sRp5Bm2GBpU2Umsuo6SgYONLFtR02uBY8hbT7ZF8wzShVq1nw7uadrgFQgB08hdSbXF+Y5y2sJgsuwLcLbWdJGtNTWc8MWYKBYk2+eamZ+Csu4heoj2Z1XhppVFJsgFgt7X3O8heqZo4mu1rMfo/6TJUqYjnrI+YfdJt4zOAy6utI0WYEa1tdrbgHUS4+awtPH9xLgRjTRbRxSuk6ixUhbba7Xue9pbioI2KxA5u3Q8v+nKSbw/mWGWnWGKLaWUBXA1FCASSg0juN/NynY8D08FmFbhpQICqSS2pd/YdTXHyyU5b4ewNJGr0cNUrk3tQfQxbzWtTBAtuL7kyVN1xsDmFc00JpU9wd/cI3Aqqqn1dVP8AWdLB4ltdqlFWU7C2CUWY1jTUk6uQFr+zecsZfrqMtOjqOqr5Uo4diAMSpOwe/t+bex2m5SyKsHB9y1B51N/c1Hpitd76+3mv2357SDpUswotb9FO+jnhVHqLDfzbW0m/a4jC4qhVeiDhSLslr4YLYsrEajq2AAIPtInJwOQ1l4d8LUWwo88NRFtLVLg2fbTccuV9r3jIsCUr4cNS0Mr0AQ1GgpUilV7VCVte217X2uCbKRM81wtCkhOikiqw30qoAv1NthIfQzWv73xMLh0uX4vv1P3sD9ST31yQ+PcXQWkVr6eExAqKwNmW/O/SxtIGwQ/r0y8KR+ledrBB/Y9O/I7X+aXTx+JblFc1KYNWlSp1f8pSUq+g9ASORI3tJR4GpqqVwoCjjE2AsLlFvtINkZstVlp4c4wlfdCUXsNW+nUTe3lubfLJ54LHlxH74/yLIp4y5Yf96f8AhvIR4kxCgU6a1Ep4ioSKDtT12IF3ttt5dpNvGh2w/wC9/wCW80Mlw6O51qGsLi/Q3ttArkY5XANHE0FFRdWH/RT5Kaf2kHb4R6SW4XOk9yq+HphqTLZLApYHYWXSTz6Tv1cotXRlVOENQYWHIgWFu9x0tz3nE8T4OmlRW1FFUgKiAm1wNzb0rcRmJu4jAxWHYHivUS+oHSaZADIiXTVS3sVvv33vNuvmGXNf9JcX1dKPwip/Z6abfPMGNzKmxqWpqwpLpNyh8pPpUAkgH+8BIfhvHdBnbVhadhYghBc6RtcdLdJNVZtXxVl7VGqF92Ur67WBFtt56/ijLjR4N6ZQ9GbVffqL3PySscF46oFaiHDKqeqyoCG9ri8xUPHNEqxOFRWU3BVVPsBN+ttpaRY+QYbK6VTiUuArAg3QsDzuObGcfFZCjVDV4mX69VwWo1DsDcXHF3O+5kPw3jilwmLUF1AadIRbWNyBfsTNkfhGU0VLYfUyXCDbQtxuF6j5e0lWLDzDQ9ZWpVaOhVpKA1Spq8lTU2we3Ll363EwYCi1NqRapQ8ppXtUrX8jOWtd9/ULX9t77SAVPwgURTBGEXURaxA02FiAOtgb/VPvFfhDohUYYVS19XmsADfdge+0ET7EeFskdnZ6alnYsxNVt2JJJ9W25Mxr4NyM8qK/7V/8U5uDztMQhrNRVteneoVF9iVLXI2BHK959YjCVzUOg4ULqIO3mDMPOOfM/wC6VI6X5FZHe3AFzyHFe5+QXnRyvIMrwrMaVPhl1Kt53BKEi/W45DcT4y+lrYKTTUAeTh/BW/TrY2E08TSW7LueakMLXF9xbqNpUbWY0FNVTSemKaimLPWrBvLV1sLBrHbl35G42nTyivRWhTSs1NnU3NmZhcNqUhmJY2NucjrZfT+LXp8EdOX0TWx2FCU3dUAZFd1bSLhtJOoe24vJCJFm+W4HFPrrik7dDdgeVuh+qfVXLsCaPAIp8Lc6CWtuALjf2D55HcLhg6pUZQXZUcsRuW0jc+3czMMtp/FryItp6E3I+cyeqpBkeCwOFbVR4aHe9mJ5jfmfZM2JFI2FHFGgArC1MKblmDBt+o3+mRLF0+E1MoAhqVUpsQN2QhvKfZsJstllO1tC2tptbpe9vkvLmRPrpu+GwzGo1Wo4cOLJRHwm1k6kFxblPF8X4FTTP6QdAsPLU357nffmefs7TlVcqpvbUg2Oq/W9rX+ichfD1A1zRNPycEPp/vcQi/0SwmJE/ifL9Gi2KsG1XHFvewHPVcDb5PpnNzHxphvdHHWjXI1q+ngoPSrLbURcc735jl1nqeGMKL+8KTv35nYzZo5HQXdaKA2ty5jtEONyt4no4rC1Klag1KgDduOL6l9ijnvYSMPikAPHrYIhVBxPvBsyt/ZbewHpJkmnhgMpbUdOkLqvudrW5bGa7VE4zIwG6qDS4QLX1bM3XSBta23OTVxo5LXslUDhVcUrKMRwhwwWPpJJ52X/AHGTnwUPLiP3x/kScJEW5IAuT5iOpG3m9ond8E+iv++P8iQPrxkhYYcDma23+zeaOUUyjkm1ipNwb7Ai86PisD9GvsONue3vVTrNGkVF9PRXG+4vt9IjE11KVdWAswNxqA6kd7SKeIKQes4bkNG1+4ndwNT9X6b8IbBbHpy7D2WnB8S1LVXtp1Hh6VZguq3OxlTEYxuV8JK24YVACAAxIseTXOknfoOsrDBOa9Q0xQKkKSQibjSCbEWuLkW3l14M0tNM16rBzepoZ1AI5WsaYYICOVwfbNLLqNPWX1IhJIbVVQNUDegvpG5HT+szuNZqo8pqGrxAKLtw1LEKgvcfBNl5nt7JtYDF06lKq4wrHhi+pRe9yBp2W2w3lu4PJ6FMM61QLghnDoLtf1sQLaxe39J7hspoIrolYKGAUhXQeb9q1vUR3vJ1apjiipTqVloOFQrsEBU3vffTbYDr3nmo8A1uC+nXp9AtyuWvptz2l0pleHWmyLXVUYA2DppAGzWFrWPW8ytlFEJw+IAjNqCa006eZQC1iv1x1ao+sStFKxpVNLsyi6AAAabHVptvc/RMmNPDpUXNF7VAxGpALWYgb6Re4F5dLZVQNNUaqGpg30GohUr8FSLWsDytFfJqTqiPU1hbjS1Smbm3lNiNmUcrQeyJeEcAz4ZrHht5X0kMLbMNKhSpB5eyaPjP8bHFH3ImIaktivCUlSebXtz3k9/F6orEVCHKqLmrTuP7w8uzHlvceyY6L01NQ1apTUBpIZdSsvrsdBHK19j15QzWDw0tdlopVLF2FypNm1A7gg7gDt7J9YzAKXvckgnk558jex3ntHOkfE2wy8bbWWuNSA7LwvIDotq59+c5eJzYs+pCgXzNYVdGrkDq97b07kjmNppM66P4vW1vNyC+t+QN+/P285r5lhQtKo291V33ZiNWkncXsV29PKa9PHm4DVDawUlcQpa53Rv1QALbi/I9AJuHEI9NnvWNIMdZ4iaADsadQ8PZR25784UwmF1ojnVd0RiAzAX0g+UA2Av0E2BgR3b4Xw2+Fz6/R26TCuOo3sHdd1UItRLKQLqqjRtqA+ccp8tmlEb8epazNfiU7aSbX/V8kP0dbxR5jqfDaiVuS1VKfmZmAFm3AJsG29XObf4uFrXfkR+sfrz68+x6dJiqYimpptVFVgd6YqMmlmUX107ICzWPQ9eU+FzOlpv7oqW0k6jVo8mOz34dtjsDy73ijY9wC97vzB9bfB5deXcdes0lofpD0btpNEPq1NruahFg97hfYJsjMaWvSKtUksF08Sl6lG6AcO92vcjmelpjrYqjTLh3qrVsFLu9IVEVjdB6LBb8iQefOKNv3DvfU/PV62te1uV+Xs5T5XLemqpy0/rGva9+d+ft5zVqZohuUqvq1EhGqUwPILOh971AD1Ec7+zaayY6sysKdRnZad9q9Mmx3FWy4fftsLey8XB0s7xT4OklSx2byhju3lIIPU7kG8qx/GdYNYsFcVTU1slm18iC37HS0sHx/UqtgFQgbFdZf1DnfcAC5tubSmXCrT8yajpKghyR6vUN7DtttGr4r/8ADlZa9BalNbBjdgTyc+oX67yTeCfTiB2rkfYSQj8GiKcCpYkWcmwIHbfcdJOfB3+df+4b+RI34n6+vFw2w/77/l1Jyxye+w0vz6XAJ+bnOn4yqFVoMOYrA7/6DzmYXFmuxVgANLenYm9rxhrZy8m6rtpWkvfn/wDgnPz+gvEDjUXBUbMAAvW4sSeXsnepoALAchb5hynAzGoBiH7FaY/mAlZxysVmLe6VpAJoKaizGx68t7EbT3FYuiNQDKWAuRTamWH+qW6e2blbK6ZrLWIIKqRzFu3K3KxP1SqMB4HxlPECsatN7XZtLuWYWNx6d+m0bu4Zma6fjDPMxw9YJQ1sp32pFrbkWuNpxsR4szgafJUGwO1BuXYyR+Oc4x1F6ZwjeQ7MqqrEPc7leYFrb8poZ1n+cUmoqlRTrUK2gU2Aq/C1ECyjcc/bMXXSY5uL8VZujAaXIsCbUG3uAe3P+sy4jxPm619FntqC3FFrb235cpv51nucLXSnSqKVdV0sOGVDBRr1Pay+a/OZMZnuajHCktReCWDBve9Ap38135A2B25xdJjmU/FWbcfQRU06tF+Cbc7auW4mXIvFmZVMQqVRVCNffh6dNlJuSV35ToYTPM193cJ6i8EPqLWp6eFfaz8ibW25zHked5s+JaliGXhIG4p0oARoNtDD13NvTF0mPPF3ibM6OIKUA5Qb34RYczte3snLxnjLNrgBHtYE2oNvcX5kGd3xvmmYUsQvuRr0qmwChWIfUb69roNxudtjMGdZhnC1qdOi4YOi2ZRTZQ9gHLsBZRfvBMcvE+JMzFe3DqOgIBtScA+3YbWvM6eJM091aOHUCa9G9OoR6rai3brOrmePzhMaKNNvemIKsAhQJtq1PawOx2O8+qWa5x+MOCX94FS+qyaODq2Ae1tWna3OKsxzcu8Z5q9azUnCEGwNFhayk87b3tb55ueFPFmY1sToro6I24PDK6d/Tcje8ZJm2dPiTTrONCBtTEUwh8p0aHtZvNp5TN4SzLNauJZMUfeqezXVVBbV5dBA84uL+X2RSY1PFPjDMqGKenRDtTU8+ETe/QG3TvNI+OM24oXQ2m4BAoG2/tttO54uzXNqWJWnhRek4HDIRWF/ha2Po3PwrTFmmdZ0mLFGmRw20lW00yumw16n5Lvq2O8lJjVo+Ls2OL4WhtHE4ergG3q06725dbdpiwHjHNqlYpw2VTexagdrKTudIve31idannuc/jDg6xwOLfVpp6OBr2985atO1ud5jynP86fFGlUdQiaizEUghGk6NL8m3K8vbFJjn5X4zzZ2fVTYAKzi9Fh6RfTfTuT/AEnR8GeJ8wr1WTEoygDUG4RQcwNJuu/PvPPD+eZ3UqVUqOF4dNhdxSVTVsQmljswuOY25TY8GZzmmJeoMafelstiqITU1C2kWuwtfcbRdTcx3q9R8VRUtUeiS1joCgLpF2YliDYhlHzTayWgUpqi16lUks+oBCSNhp2a+1r7d5gz3wez4KphcLU0h2DB3N7jUusEoo2IHK280PCPhSvgKNZatQOGdWQU1dtNgQwAtsSSOXbeavWPx2M6y8YhHpNqGonYDzX36fPKjPhHhUjWD0ywqaBSBYsd7Bwt91lveJnK4fipcA0mYEAgghDpuDup5c+0qmvmmI4X9sLXpXIGn50PlJvLrXitHwnhkp4bShPlZg1xYq403BHLnaSzweNsT+/b+RJBvwZ5iy5fSuoYtcktfmCefcyb+DKmpcS3fEMfsJCM/i3AvWogU7a1cOARsbAix7c5B6dDN6b3TD0LWtuxP/fyS0mpgzzhDtIKrFDON/eKe5J/WtzJueu3yTHXwWbkG1CiHNiGLlrEcrgnf5JbHCHaOEO0CA5bgcVw1FcMamnz+nSW62sOU+MtyfFqG1uoJYkBadwFvsLk9tpYPCHaOEO017az64g2LyLiMGZFJAKgmkeTeoerlMD+FlOxRbaOH+rPp7eqWBwh2jhDtJViAVfDCte6L5gqn3o7hfT8LpPX8MqWLFVuWVj70fUvpPqk+4Q7Rwh2kIgQ8Nrq1aFuHNQHhH1nmec+KXhgIVKhBpLFfeTtq9XwussDhDtHDHaKRA8b4e13YorNoKeakdxzsd+V5zKGS4lWYth6bAhR5dSiy3IBGo6ulum0s/hDtHCHaWkVVm2GzJqg4ODpmncM3FOpnceltztYXA+UzHws11ahgKGricS9r+e1i3q7S2eEO0cMdpFio6NHNVKkYDD3UsR5eRf128/Iz7wiZpSKlMvoAopVT2Um5Hq7y2eEO0cMdoFS4lM1qFi+X0CXUK23MA3Hw+89dc0JZmy6gSxVj8qek+uWzwx2jhjtAqa+a6tQy+hfXxL2+Ha2r1z5ofjVCpGXUbqWI25F/V8PrLb4Q7Rwh2gVJTGaKAFy2iLKUHXytuR6+Ux8HM7WOW0CNKrZhcaVN1Hr6GW/wx2jhjtAqc1s03/9MobvxeX+U/b9fq9swP8AjXSFGXUVtqKlUF0ZtmZLvYEy3+EO0cIdoFN42nm1aitGpgE4agAqh0A26bP6fZOWvhevbfJqZ/8AkI/+8vjhjtHDHaBTeU4TMqQFNMtSnS/ZDk2Psu31SyPB+CqUqT8QWZ6hci1rXCi3M35TucMdp9BYHsREBERAREQEREBERAREQEREBERAREQEREBERAREQEREBERAREQEREBERAREQEREBERAREQEREBERAREQEREBERAREQEREBERAREQEREBERAREQEREBERAREQEREBERAREQEREBERAREQEREBERAREQEREBERAREQEREBERAREQEREBERAREQEREBERAREQEREBERAREQEREBERAREQEREBERAREQEREBERAREQEREBERAREQEREBERAREQP/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31747">
                                            <p:txEl>
                                              <p:pRg st="3" end="3"/>
                                            </p:txEl>
                                          </p:spTgt>
                                        </p:tgtEl>
                                        <p:attrNameLst>
                                          <p:attrName>style.visibility</p:attrName>
                                        </p:attrNameLst>
                                      </p:cBhvr>
                                      <p:to>
                                        <p:strVal val="visible"/>
                                      </p:to>
                                    </p:set>
                                    <p:animEffect transition="in" filter="strips(downRight)">
                                      <p:cBhvr>
                                        <p:cTn id="7" dur="500"/>
                                        <p:tgtEl>
                                          <p:spTgt spid="31747">
                                            <p:txEl>
                                              <p:pRg st="3" end="3"/>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31747">
                                            <p:txEl>
                                              <p:pRg st="4" end="4"/>
                                            </p:txEl>
                                          </p:spTgt>
                                        </p:tgtEl>
                                        <p:attrNameLst>
                                          <p:attrName>style.visibility</p:attrName>
                                        </p:attrNameLst>
                                      </p:cBhvr>
                                      <p:to>
                                        <p:strVal val="visible"/>
                                      </p:to>
                                    </p:set>
                                    <p:animEffect transition="in" filter="strips(downRight)">
                                      <p:cBhvr>
                                        <p:cTn id="10" dur="500"/>
                                        <p:tgtEl>
                                          <p:spTgt spid="31747">
                                            <p:txEl>
                                              <p:pRg st="4" end="4"/>
                                            </p:txEl>
                                          </p:spTgt>
                                        </p:tgtEl>
                                      </p:cBhvr>
                                    </p:animEffect>
                                  </p:childTnLst>
                                </p:cTn>
                              </p:par>
                              <p:par>
                                <p:cTn id="11" presetID="18" presetClass="entr" presetSubtype="6" fill="hold" nodeType="withEffect">
                                  <p:stCondLst>
                                    <p:cond delay="0"/>
                                  </p:stCondLst>
                                  <p:childTnLst>
                                    <p:set>
                                      <p:cBhvr>
                                        <p:cTn id="12" dur="1" fill="hold">
                                          <p:stCondLst>
                                            <p:cond delay="0"/>
                                          </p:stCondLst>
                                        </p:cTn>
                                        <p:tgtEl>
                                          <p:spTgt spid="31747">
                                            <p:txEl>
                                              <p:pRg st="5" end="5"/>
                                            </p:txEl>
                                          </p:spTgt>
                                        </p:tgtEl>
                                        <p:attrNameLst>
                                          <p:attrName>style.visibility</p:attrName>
                                        </p:attrNameLst>
                                      </p:cBhvr>
                                      <p:to>
                                        <p:strVal val="visible"/>
                                      </p:to>
                                    </p:set>
                                    <p:animEffect transition="in" filter="strips(downRight)">
                                      <p:cBhvr>
                                        <p:cTn id="13" dur="500"/>
                                        <p:tgtEl>
                                          <p:spTgt spid="317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1"/>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73731" name="Line 2"/>
          <p:cNvSpPr>
            <a:spLocks noChangeShapeType="1"/>
          </p:cNvSpPr>
          <p:nvPr/>
        </p:nvSpPr>
        <p:spPr bwMode="auto">
          <a:xfrm>
            <a:off x="2208213" y="6599238"/>
            <a:ext cx="5735637" cy="0"/>
          </a:xfrm>
          <a:prstGeom prst="line">
            <a:avLst/>
          </a:prstGeom>
          <a:noFill/>
          <a:ln w="9525">
            <a:solidFill>
              <a:schemeClr val="tx1"/>
            </a:solidFill>
            <a:round/>
            <a:headEnd type="triangle" w="sm" len="lg"/>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3732" name="Text Box 3"/>
          <p:cNvSpPr txBox="1">
            <a:spLocks noChangeArrowheads="1"/>
          </p:cNvSpPr>
          <p:nvPr/>
        </p:nvSpPr>
        <p:spPr bwMode="auto">
          <a:xfrm>
            <a:off x="4443413" y="6345238"/>
            <a:ext cx="1001712"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a:solidFill>
                  <a:srgbClr val="333399"/>
                </a:solidFill>
                <a:latin typeface="Arial" panose="020B0604020202020204" pitchFamily="34" charset="0"/>
                <a:ea typeface="黑体" panose="02010609060101010101" pitchFamily="49" charset="-122"/>
              </a:rPr>
              <a:t>IP </a:t>
            </a:r>
            <a:r>
              <a:rPr kumimoji="1" lang="zh-CN" altLang="en-US" sz="2000">
                <a:solidFill>
                  <a:srgbClr val="333399"/>
                </a:solidFill>
                <a:latin typeface="Arial" panose="020B0604020202020204" pitchFamily="34" charset="0"/>
                <a:ea typeface="黑体" panose="02010609060101010101" pitchFamily="49" charset="-122"/>
              </a:rPr>
              <a:t>分组</a:t>
            </a:r>
          </a:p>
        </p:txBody>
      </p:sp>
      <p:sp>
        <p:nvSpPr>
          <p:cNvPr id="73733" name="Rectangle 4"/>
          <p:cNvSpPr>
            <a:spLocks noGrp="1" noChangeArrowheads="1"/>
          </p:cNvSpPr>
          <p:nvPr>
            <p:ph type="title"/>
          </p:nvPr>
        </p:nvSpPr>
        <p:spPr>
          <a:xfrm>
            <a:off x="0" y="620713"/>
            <a:ext cx="1835150" cy="288925"/>
          </a:xfrm>
        </p:spPr>
        <p:txBody>
          <a:bodyPr/>
          <a:lstStyle/>
          <a:p>
            <a:pPr algn="ctr"/>
            <a:r>
              <a:rPr lang="en-US" altLang="zh-CN" sz="2400" smtClean="0"/>
              <a:t>OSPF </a:t>
            </a:r>
            <a:r>
              <a:rPr lang="zh-CN" altLang="en-US" sz="2400" smtClean="0"/>
              <a:t>分组 </a:t>
            </a:r>
          </a:p>
        </p:txBody>
      </p:sp>
      <p:sp>
        <p:nvSpPr>
          <p:cNvPr id="73734" name="Freeform 5"/>
          <p:cNvSpPr>
            <a:spLocks/>
          </p:cNvSpPr>
          <p:nvPr/>
        </p:nvSpPr>
        <p:spPr bwMode="auto">
          <a:xfrm>
            <a:off x="776288" y="3630613"/>
            <a:ext cx="8094662" cy="885825"/>
          </a:xfrm>
          <a:custGeom>
            <a:avLst/>
            <a:gdLst>
              <a:gd name="T0" fmla="*/ 2147483647 w 4608"/>
              <a:gd name="T1" fmla="*/ 0 h 576"/>
              <a:gd name="T2" fmla="*/ 2147483647 w 4608"/>
              <a:gd name="T3" fmla="*/ 0 h 576"/>
              <a:gd name="T4" fmla="*/ 2147483647 w 4608"/>
              <a:gd name="T5" fmla="*/ 2147483647 h 576"/>
              <a:gd name="T6" fmla="*/ 2147483647 w 4608"/>
              <a:gd name="T7" fmla="*/ 2147483647 h 576"/>
              <a:gd name="T8" fmla="*/ 0 w 4608"/>
              <a:gd name="T9" fmla="*/ 0 h 576"/>
              <a:gd name="T10" fmla="*/ 0 60000 65536"/>
              <a:gd name="T11" fmla="*/ 0 60000 65536"/>
              <a:gd name="T12" fmla="*/ 0 60000 65536"/>
              <a:gd name="T13" fmla="*/ 0 60000 65536"/>
              <a:gd name="T14" fmla="*/ 0 60000 65536"/>
              <a:gd name="T15" fmla="*/ 0 w 4608"/>
              <a:gd name="T16" fmla="*/ 0 h 576"/>
              <a:gd name="T17" fmla="*/ 4608 w 4608"/>
              <a:gd name="T18" fmla="*/ 576 h 576"/>
            </a:gdLst>
            <a:ahLst/>
            <a:cxnLst>
              <a:cxn ang="T10">
                <a:pos x="T0" y="T1"/>
              </a:cxn>
              <a:cxn ang="T11">
                <a:pos x="T2" y="T3"/>
              </a:cxn>
              <a:cxn ang="T12">
                <a:pos x="T4" y="T5"/>
              </a:cxn>
              <a:cxn ang="T13">
                <a:pos x="T6" y="T7"/>
              </a:cxn>
              <a:cxn ang="T14">
                <a:pos x="T8" y="T9"/>
              </a:cxn>
            </a:cxnLst>
            <a:rect l="T15" t="T16" r="T17" b="T18"/>
            <a:pathLst>
              <a:path w="4608" h="576">
                <a:moveTo>
                  <a:pt x="48" y="0"/>
                </a:moveTo>
                <a:lnTo>
                  <a:pt x="4608" y="0"/>
                </a:lnTo>
                <a:lnTo>
                  <a:pt x="2208" y="576"/>
                </a:lnTo>
                <a:lnTo>
                  <a:pt x="1152" y="576"/>
                </a:lnTo>
                <a:lnTo>
                  <a:pt x="0" y="0"/>
                </a:lnTo>
              </a:path>
            </a:pathLst>
          </a:custGeom>
          <a:gradFill rotWithShape="1">
            <a:gsLst>
              <a:gs pos="0">
                <a:srgbClr val="7C8F9B"/>
              </a:gs>
              <a:gs pos="100000">
                <a:srgbClr val="CCEC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735" name="Freeform 6"/>
          <p:cNvSpPr>
            <a:spLocks/>
          </p:cNvSpPr>
          <p:nvPr/>
        </p:nvSpPr>
        <p:spPr bwMode="auto">
          <a:xfrm>
            <a:off x="2843213" y="5135563"/>
            <a:ext cx="5691187" cy="569912"/>
          </a:xfrm>
          <a:custGeom>
            <a:avLst/>
            <a:gdLst>
              <a:gd name="T0" fmla="*/ 0 w 3240"/>
              <a:gd name="T1" fmla="*/ 0 h 369"/>
              <a:gd name="T2" fmla="*/ 2147483647 w 3240"/>
              <a:gd name="T3" fmla="*/ 2147483647 h 369"/>
              <a:gd name="T4" fmla="*/ 2147483647 w 3240"/>
              <a:gd name="T5" fmla="*/ 2147483647 h 369"/>
              <a:gd name="T6" fmla="*/ 2147483647 w 3240"/>
              <a:gd name="T7" fmla="*/ 2147483647 h 369"/>
              <a:gd name="T8" fmla="*/ 0 w 3240"/>
              <a:gd name="T9" fmla="*/ 2147483647 h 369"/>
              <a:gd name="T10" fmla="*/ 0 60000 65536"/>
              <a:gd name="T11" fmla="*/ 0 60000 65536"/>
              <a:gd name="T12" fmla="*/ 0 60000 65536"/>
              <a:gd name="T13" fmla="*/ 0 60000 65536"/>
              <a:gd name="T14" fmla="*/ 0 60000 65536"/>
              <a:gd name="T15" fmla="*/ 0 w 3240"/>
              <a:gd name="T16" fmla="*/ 0 h 369"/>
              <a:gd name="T17" fmla="*/ 3240 w 3240"/>
              <a:gd name="T18" fmla="*/ 369 h 369"/>
            </a:gdLst>
            <a:ahLst/>
            <a:cxnLst>
              <a:cxn ang="T10">
                <a:pos x="T0" y="T1"/>
              </a:cxn>
              <a:cxn ang="T11">
                <a:pos x="T2" y="T3"/>
              </a:cxn>
              <a:cxn ang="T12">
                <a:pos x="T4" y="T5"/>
              </a:cxn>
              <a:cxn ang="T13">
                <a:pos x="T6" y="T7"/>
              </a:cxn>
              <a:cxn ang="T14">
                <a:pos x="T8" y="T9"/>
              </a:cxn>
            </a:cxnLst>
            <a:rect l="T15" t="T16" r="T17" b="T18"/>
            <a:pathLst>
              <a:path w="3240" h="369">
                <a:moveTo>
                  <a:pt x="0" y="0"/>
                </a:moveTo>
                <a:lnTo>
                  <a:pt x="564" y="369"/>
                </a:lnTo>
                <a:lnTo>
                  <a:pt x="2922" y="363"/>
                </a:lnTo>
                <a:lnTo>
                  <a:pt x="3240" y="9"/>
                </a:lnTo>
                <a:lnTo>
                  <a:pt x="0" y="3"/>
                </a:lnTo>
              </a:path>
            </a:pathLst>
          </a:custGeom>
          <a:gradFill rotWithShape="1">
            <a:gsLst>
              <a:gs pos="0">
                <a:srgbClr val="B994B9"/>
              </a:gs>
              <a:gs pos="100000">
                <a:srgbClr val="FFCC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6551" name="Rectangle 7"/>
          <p:cNvSpPr>
            <a:spLocks noChangeArrowheads="1"/>
          </p:cNvSpPr>
          <p:nvPr/>
        </p:nvSpPr>
        <p:spPr bwMode="auto">
          <a:xfrm>
            <a:off x="2208213" y="5715000"/>
            <a:ext cx="5735637" cy="590550"/>
          </a:xfrm>
          <a:prstGeom prst="rect">
            <a:avLst/>
          </a:prstGeom>
          <a:solidFill>
            <a:schemeClr val="bg1"/>
          </a:solidFill>
          <a:ln w="19050">
            <a:solidFill>
              <a:srgbClr val="333399"/>
            </a:solidFill>
            <a:miter lim="800000"/>
            <a:headEnd/>
            <a:tailEnd/>
          </a:ln>
          <a:effectLst>
            <a:outerShdw dist="35921" dir="2700000" algn="ctr" rotWithShape="0">
              <a:schemeClr val="bg2"/>
            </a:outerShdw>
          </a:effectLst>
        </p:spPr>
        <p:txBody>
          <a:bodyPr wrap="none" anchor="ctr"/>
          <a:lstStyle/>
          <a:p>
            <a:pPr>
              <a:defRPr/>
            </a:pPr>
            <a:endParaRPr lang="zh-CN" altLang="en-US"/>
          </a:p>
        </p:txBody>
      </p:sp>
      <p:sp>
        <p:nvSpPr>
          <p:cNvPr id="73737" name="Rectangle 8"/>
          <p:cNvSpPr>
            <a:spLocks noChangeArrowheads="1"/>
          </p:cNvSpPr>
          <p:nvPr/>
        </p:nvSpPr>
        <p:spPr bwMode="auto">
          <a:xfrm>
            <a:off x="3819525" y="5732463"/>
            <a:ext cx="4116388" cy="579437"/>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73738" name="Line 9"/>
          <p:cNvSpPr>
            <a:spLocks noChangeShapeType="1"/>
          </p:cNvSpPr>
          <p:nvPr/>
        </p:nvSpPr>
        <p:spPr bwMode="auto">
          <a:xfrm>
            <a:off x="3811588" y="5715000"/>
            <a:ext cx="0" cy="590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3739" name="Text Box 10"/>
          <p:cNvSpPr txBox="1">
            <a:spLocks noChangeArrowheads="1"/>
          </p:cNvSpPr>
          <p:nvPr/>
        </p:nvSpPr>
        <p:spPr bwMode="auto">
          <a:xfrm>
            <a:off x="2165350" y="5767388"/>
            <a:ext cx="931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a:solidFill>
                  <a:srgbClr val="333399"/>
                </a:solidFill>
                <a:latin typeface="Arial" panose="020B0604020202020204" pitchFamily="34" charset="0"/>
                <a:ea typeface="黑体" panose="02010609060101010101" pitchFamily="49" charset="-122"/>
              </a:rPr>
              <a:t>IP</a:t>
            </a:r>
            <a:r>
              <a:rPr kumimoji="1" lang="zh-CN" altLang="en-US" sz="2000">
                <a:solidFill>
                  <a:srgbClr val="333399"/>
                </a:solidFill>
                <a:latin typeface="Arial" panose="020B0604020202020204" pitchFamily="34" charset="0"/>
                <a:ea typeface="黑体" panose="02010609060101010101" pitchFamily="49" charset="-122"/>
              </a:rPr>
              <a:t>头标</a:t>
            </a:r>
          </a:p>
        </p:txBody>
      </p:sp>
      <p:sp>
        <p:nvSpPr>
          <p:cNvPr id="73740" name="Text Box 11"/>
          <p:cNvSpPr txBox="1">
            <a:spLocks noChangeArrowheads="1"/>
          </p:cNvSpPr>
          <p:nvPr/>
        </p:nvSpPr>
        <p:spPr bwMode="auto">
          <a:xfrm>
            <a:off x="4979988" y="5765800"/>
            <a:ext cx="14557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a:solidFill>
                  <a:srgbClr val="333399"/>
                </a:solidFill>
                <a:latin typeface="Arial" panose="020B0604020202020204" pitchFamily="34" charset="0"/>
                <a:ea typeface="黑体" panose="02010609060101010101" pitchFamily="49" charset="-122"/>
              </a:rPr>
              <a:t>OSPF </a:t>
            </a:r>
            <a:r>
              <a:rPr kumimoji="1" lang="zh-CN" altLang="en-US" sz="2000">
                <a:solidFill>
                  <a:srgbClr val="333399"/>
                </a:solidFill>
                <a:latin typeface="Arial" panose="020B0604020202020204" pitchFamily="34" charset="0"/>
                <a:ea typeface="黑体" panose="02010609060101010101" pitchFamily="49" charset="-122"/>
              </a:rPr>
              <a:t>分组</a:t>
            </a:r>
          </a:p>
        </p:txBody>
      </p:sp>
      <p:sp>
        <p:nvSpPr>
          <p:cNvPr id="236556" name="Rectangle 12"/>
          <p:cNvSpPr>
            <a:spLocks noChangeArrowheads="1"/>
          </p:cNvSpPr>
          <p:nvPr/>
        </p:nvSpPr>
        <p:spPr bwMode="auto">
          <a:xfrm>
            <a:off x="2800350" y="4532313"/>
            <a:ext cx="5734050" cy="590550"/>
          </a:xfrm>
          <a:prstGeom prst="rect">
            <a:avLst/>
          </a:prstGeom>
          <a:solidFill>
            <a:srgbClr val="CCECFF"/>
          </a:solidFill>
          <a:ln w="19050">
            <a:solidFill>
              <a:schemeClr val="tx1"/>
            </a:solidFill>
            <a:miter lim="800000"/>
            <a:headEnd/>
            <a:tailEnd/>
          </a:ln>
          <a:effectLst>
            <a:outerShdw dist="35921" dir="2700000" algn="ctr" rotWithShape="0">
              <a:schemeClr val="bg2"/>
            </a:outerShdw>
          </a:effectLst>
        </p:spPr>
        <p:txBody>
          <a:bodyPr wrap="none" anchor="ctr"/>
          <a:lstStyle/>
          <a:p>
            <a:pPr>
              <a:defRPr/>
            </a:pPr>
            <a:endParaRPr lang="zh-CN" altLang="en-US"/>
          </a:p>
        </p:txBody>
      </p:sp>
      <p:sp>
        <p:nvSpPr>
          <p:cNvPr id="73742" name="Line 13"/>
          <p:cNvSpPr>
            <a:spLocks noChangeShapeType="1"/>
          </p:cNvSpPr>
          <p:nvPr/>
        </p:nvSpPr>
        <p:spPr bwMode="auto">
          <a:xfrm>
            <a:off x="7943850" y="6305550"/>
            <a:ext cx="0" cy="369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3743" name="Rectangle 14"/>
          <p:cNvSpPr>
            <a:spLocks noChangeArrowheads="1"/>
          </p:cNvSpPr>
          <p:nvPr/>
        </p:nvSpPr>
        <p:spPr bwMode="auto">
          <a:xfrm>
            <a:off x="4665663" y="4560888"/>
            <a:ext cx="3860800" cy="5588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73744" name="Line 15"/>
          <p:cNvSpPr>
            <a:spLocks noChangeShapeType="1"/>
          </p:cNvSpPr>
          <p:nvPr/>
        </p:nvSpPr>
        <p:spPr bwMode="auto">
          <a:xfrm>
            <a:off x="4656138" y="4532313"/>
            <a:ext cx="0" cy="590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3745" name="Text Box 16"/>
          <p:cNvSpPr txBox="1">
            <a:spLocks noChangeArrowheads="1"/>
          </p:cNvSpPr>
          <p:nvPr/>
        </p:nvSpPr>
        <p:spPr bwMode="auto">
          <a:xfrm>
            <a:off x="2733675" y="4618038"/>
            <a:ext cx="145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a:solidFill>
                  <a:srgbClr val="333399"/>
                </a:solidFill>
                <a:latin typeface="Arial" panose="020B0604020202020204" pitchFamily="34" charset="0"/>
                <a:ea typeface="黑体" panose="02010609060101010101" pitchFamily="49" charset="-122"/>
              </a:rPr>
              <a:t>OSPF </a:t>
            </a:r>
            <a:r>
              <a:rPr kumimoji="1" lang="zh-CN" altLang="en-US" sz="2000">
                <a:solidFill>
                  <a:srgbClr val="333399"/>
                </a:solidFill>
                <a:latin typeface="Arial" panose="020B0604020202020204" pitchFamily="34" charset="0"/>
                <a:ea typeface="黑体" panose="02010609060101010101" pitchFamily="49" charset="-122"/>
              </a:rPr>
              <a:t>头标</a:t>
            </a:r>
          </a:p>
        </p:txBody>
      </p:sp>
      <p:sp>
        <p:nvSpPr>
          <p:cNvPr id="73746" name="Text Box 17"/>
          <p:cNvSpPr txBox="1">
            <a:spLocks noChangeArrowheads="1"/>
          </p:cNvSpPr>
          <p:nvPr/>
        </p:nvSpPr>
        <p:spPr bwMode="auto">
          <a:xfrm>
            <a:off x="5710238" y="4618038"/>
            <a:ext cx="1384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a:solidFill>
                  <a:srgbClr val="333399"/>
                </a:solidFill>
                <a:latin typeface="Arial" panose="020B0604020202020204" pitchFamily="34" charset="0"/>
                <a:ea typeface="黑体" panose="02010609060101010101" pitchFamily="49" charset="-122"/>
              </a:rPr>
              <a:t>OSPF</a:t>
            </a:r>
            <a:r>
              <a:rPr kumimoji="1" lang="zh-CN" altLang="en-US" sz="2000">
                <a:solidFill>
                  <a:srgbClr val="333399"/>
                </a:solidFill>
                <a:latin typeface="Arial" panose="020B0604020202020204" pitchFamily="34" charset="0"/>
                <a:ea typeface="黑体" panose="02010609060101010101" pitchFamily="49" charset="-122"/>
              </a:rPr>
              <a:t>载荷</a:t>
            </a:r>
            <a:endParaRPr kumimoji="1" lang="en-US" altLang="zh-CN" sz="2000">
              <a:solidFill>
                <a:srgbClr val="333399"/>
              </a:solidFill>
              <a:latin typeface="Arial" panose="020B0604020202020204" pitchFamily="34" charset="0"/>
              <a:ea typeface="黑体" panose="02010609060101010101" pitchFamily="49" charset="-122"/>
            </a:endParaRPr>
          </a:p>
        </p:txBody>
      </p:sp>
      <p:sp>
        <p:nvSpPr>
          <p:cNvPr id="73747" name="Line 18"/>
          <p:cNvSpPr>
            <a:spLocks noChangeShapeType="1"/>
          </p:cNvSpPr>
          <p:nvPr/>
        </p:nvSpPr>
        <p:spPr bwMode="auto">
          <a:xfrm>
            <a:off x="2208213" y="6378575"/>
            <a:ext cx="0" cy="2968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3748" name="Line 19"/>
          <p:cNvSpPr>
            <a:spLocks noChangeShapeType="1"/>
          </p:cNvSpPr>
          <p:nvPr/>
        </p:nvSpPr>
        <p:spPr bwMode="auto">
          <a:xfrm>
            <a:off x="2800350" y="4202113"/>
            <a:ext cx="0" cy="295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3749" name="Line 20"/>
          <p:cNvSpPr>
            <a:spLocks noChangeShapeType="1"/>
          </p:cNvSpPr>
          <p:nvPr/>
        </p:nvSpPr>
        <p:spPr bwMode="auto">
          <a:xfrm>
            <a:off x="4656138" y="4202113"/>
            <a:ext cx="0" cy="295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3750" name="Line 21"/>
          <p:cNvSpPr>
            <a:spLocks noChangeShapeType="1"/>
          </p:cNvSpPr>
          <p:nvPr/>
        </p:nvSpPr>
        <p:spPr bwMode="auto">
          <a:xfrm flipV="1">
            <a:off x="4148138" y="4343400"/>
            <a:ext cx="501650" cy="0"/>
          </a:xfrm>
          <a:prstGeom prst="line">
            <a:avLst/>
          </a:prstGeom>
          <a:noFill/>
          <a:ln w="9525">
            <a:solidFill>
              <a:schemeClr val="tx1"/>
            </a:solidFill>
            <a:round/>
            <a:headEnd type="none" w="sm" len="lg"/>
            <a:tailEnd type="triangle" w="sm"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3751" name="Text Box 22"/>
          <p:cNvSpPr txBox="1">
            <a:spLocks noChangeArrowheads="1"/>
          </p:cNvSpPr>
          <p:nvPr/>
        </p:nvSpPr>
        <p:spPr bwMode="auto">
          <a:xfrm>
            <a:off x="3221038" y="4103688"/>
            <a:ext cx="104457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a:solidFill>
                  <a:srgbClr val="333399"/>
                </a:solidFill>
                <a:latin typeface="Arial" panose="020B0604020202020204" pitchFamily="34" charset="0"/>
                <a:ea typeface="黑体" panose="02010609060101010101" pitchFamily="49" charset="-122"/>
              </a:rPr>
              <a:t>24 </a:t>
            </a:r>
            <a:r>
              <a:rPr kumimoji="1" lang="zh-CN" altLang="en-US" sz="2000">
                <a:solidFill>
                  <a:srgbClr val="333399"/>
                </a:solidFill>
                <a:latin typeface="Arial" panose="020B0604020202020204" pitchFamily="34" charset="0"/>
                <a:ea typeface="黑体" panose="02010609060101010101" pitchFamily="49" charset="-122"/>
              </a:rPr>
              <a:t>字节</a:t>
            </a:r>
          </a:p>
        </p:txBody>
      </p:sp>
      <p:sp>
        <p:nvSpPr>
          <p:cNvPr id="236567" name="Rectangle 23"/>
          <p:cNvSpPr>
            <a:spLocks noChangeArrowheads="1"/>
          </p:cNvSpPr>
          <p:nvPr/>
        </p:nvSpPr>
        <p:spPr bwMode="auto">
          <a:xfrm>
            <a:off x="792163" y="1398588"/>
            <a:ext cx="8078787" cy="2232025"/>
          </a:xfrm>
          <a:prstGeom prst="rect">
            <a:avLst/>
          </a:prstGeom>
          <a:solidFill>
            <a:srgbClr val="CCECFF"/>
          </a:solidFill>
          <a:ln w="9525">
            <a:solidFill>
              <a:srgbClr val="333399"/>
            </a:solidFill>
            <a:miter lim="800000"/>
            <a:headEnd/>
            <a:tailEnd/>
          </a:ln>
          <a:effectLst>
            <a:outerShdw dist="35921" dir="2700000" algn="ctr" rotWithShape="0">
              <a:schemeClr val="bg2"/>
            </a:outerShdw>
          </a:effectLst>
        </p:spPr>
        <p:txBody>
          <a:bodyPr wrap="none" anchor="ctr"/>
          <a:lstStyle/>
          <a:p>
            <a:pPr>
              <a:defRPr/>
            </a:pPr>
            <a:endParaRPr lang="zh-CN" altLang="en-US"/>
          </a:p>
        </p:txBody>
      </p:sp>
      <p:sp>
        <p:nvSpPr>
          <p:cNvPr id="73753" name="Line 24"/>
          <p:cNvSpPr>
            <a:spLocks noChangeShapeType="1"/>
          </p:cNvSpPr>
          <p:nvPr/>
        </p:nvSpPr>
        <p:spPr bwMode="auto">
          <a:xfrm>
            <a:off x="784225" y="1782763"/>
            <a:ext cx="80930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3754" name="Line 25"/>
          <p:cNvSpPr>
            <a:spLocks noChangeShapeType="1"/>
          </p:cNvSpPr>
          <p:nvPr/>
        </p:nvSpPr>
        <p:spPr bwMode="auto">
          <a:xfrm>
            <a:off x="784225" y="2151063"/>
            <a:ext cx="80930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3755" name="Line 26"/>
          <p:cNvSpPr>
            <a:spLocks noChangeShapeType="1"/>
          </p:cNvSpPr>
          <p:nvPr/>
        </p:nvSpPr>
        <p:spPr bwMode="auto">
          <a:xfrm>
            <a:off x="784225" y="2522538"/>
            <a:ext cx="80930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3756" name="Line 27"/>
          <p:cNvSpPr>
            <a:spLocks noChangeShapeType="1"/>
          </p:cNvSpPr>
          <p:nvPr/>
        </p:nvSpPr>
        <p:spPr bwMode="auto">
          <a:xfrm>
            <a:off x="784225" y="2890838"/>
            <a:ext cx="80930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3757" name="Line 28"/>
          <p:cNvSpPr>
            <a:spLocks noChangeShapeType="1"/>
          </p:cNvSpPr>
          <p:nvPr/>
        </p:nvSpPr>
        <p:spPr bwMode="auto">
          <a:xfrm>
            <a:off x="784225" y="3262313"/>
            <a:ext cx="80930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3758" name="Line 29"/>
          <p:cNvSpPr>
            <a:spLocks noChangeShapeType="1"/>
          </p:cNvSpPr>
          <p:nvPr/>
        </p:nvSpPr>
        <p:spPr bwMode="auto">
          <a:xfrm>
            <a:off x="2794000" y="1404938"/>
            <a:ext cx="6350" cy="3778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3759" name="Line 30"/>
          <p:cNvSpPr>
            <a:spLocks noChangeShapeType="1"/>
          </p:cNvSpPr>
          <p:nvPr/>
        </p:nvSpPr>
        <p:spPr bwMode="auto">
          <a:xfrm>
            <a:off x="4818063" y="1404938"/>
            <a:ext cx="6350" cy="3778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3760" name="Rectangle 31"/>
          <p:cNvSpPr>
            <a:spLocks noChangeArrowheads="1"/>
          </p:cNvSpPr>
          <p:nvPr/>
        </p:nvSpPr>
        <p:spPr bwMode="auto">
          <a:xfrm>
            <a:off x="735013" y="998538"/>
            <a:ext cx="32226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a:solidFill>
                  <a:schemeClr val="tx1"/>
                </a:solidFill>
                <a:latin typeface="Tahoma" panose="020B0604030504040204" pitchFamily="34" charset="0"/>
                <a:ea typeface="宋体" panose="02010600030101010101" pitchFamily="2" charset="-122"/>
              </a:defRPr>
            </a:lvl1pPr>
            <a:lvl2pPr marL="742950" indent="-285750" defTabSz="762000" eaLnBrk="0" hangingPunct="0">
              <a:defRPr>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kumimoji="1" lang="en-US" altLang="zh-CN" sz="2000">
                <a:solidFill>
                  <a:srgbClr val="333399"/>
                </a:solidFill>
                <a:latin typeface="Arial" panose="020B0604020202020204" pitchFamily="34" charset="0"/>
                <a:ea typeface="黑体" panose="02010609060101010101" pitchFamily="49" charset="-122"/>
              </a:rPr>
              <a:t>0</a:t>
            </a:r>
          </a:p>
        </p:txBody>
      </p:sp>
      <p:sp>
        <p:nvSpPr>
          <p:cNvPr id="73761" name="Rectangle 32"/>
          <p:cNvSpPr>
            <a:spLocks noChangeArrowheads="1"/>
          </p:cNvSpPr>
          <p:nvPr/>
        </p:nvSpPr>
        <p:spPr bwMode="auto">
          <a:xfrm>
            <a:off x="2716213" y="998538"/>
            <a:ext cx="32226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a:solidFill>
                  <a:schemeClr val="tx1"/>
                </a:solidFill>
                <a:latin typeface="Tahoma" panose="020B0604030504040204" pitchFamily="34" charset="0"/>
                <a:ea typeface="宋体" panose="02010600030101010101" pitchFamily="2" charset="-122"/>
              </a:defRPr>
            </a:lvl1pPr>
            <a:lvl2pPr marL="742950" indent="-285750" defTabSz="762000" eaLnBrk="0" hangingPunct="0">
              <a:defRPr>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kumimoji="1" lang="en-US" altLang="zh-CN" sz="2000">
                <a:solidFill>
                  <a:srgbClr val="333399"/>
                </a:solidFill>
                <a:latin typeface="Arial" panose="020B0604020202020204" pitchFamily="34" charset="0"/>
                <a:ea typeface="黑体" panose="02010609060101010101" pitchFamily="49" charset="-122"/>
              </a:rPr>
              <a:t>8</a:t>
            </a:r>
          </a:p>
        </p:txBody>
      </p:sp>
      <p:sp>
        <p:nvSpPr>
          <p:cNvPr id="73762" name="Rectangle 33"/>
          <p:cNvSpPr>
            <a:spLocks noChangeArrowheads="1"/>
          </p:cNvSpPr>
          <p:nvPr/>
        </p:nvSpPr>
        <p:spPr bwMode="auto">
          <a:xfrm>
            <a:off x="4718050" y="998538"/>
            <a:ext cx="4619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a:solidFill>
                  <a:schemeClr val="tx1"/>
                </a:solidFill>
                <a:latin typeface="Tahoma" panose="020B0604030504040204" pitchFamily="34" charset="0"/>
                <a:ea typeface="宋体" panose="02010600030101010101" pitchFamily="2" charset="-122"/>
              </a:defRPr>
            </a:lvl1pPr>
            <a:lvl2pPr marL="742950" indent="-285750" defTabSz="762000" eaLnBrk="0" hangingPunct="0">
              <a:defRPr>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kumimoji="1" lang="en-US" altLang="zh-CN" sz="2000">
                <a:solidFill>
                  <a:srgbClr val="333399"/>
                </a:solidFill>
                <a:latin typeface="Arial" panose="020B0604020202020204" pitchFamily="34" charset="0"/>
                <a:ea typeface="黑体" panose="02010609060101010101" pitchFamily="49" charset="-122"/>
              </a:rPr>
              <a:t>16</a:t>
            </a:r>
          </a:p>
        </p:txBody>
      </p:sp>
      <p:sp>
        <p:nvSpPr>
          <p:cNvPr id="73763" name="Rectangle 34"/>
          <p:cNvSpPr>
            <a:spLocks noChangeArrowheads="1"/>
          </p:cNvSpPr>
          <p:nvPr/>
        </p:nvSpPr>
        <p:spPr bwMode="auto">
          <a:xfrm>
            <a:off x="8501063" y="998538"/>
            <a:ext cx="4635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a:solidFill>
                  <a:schemeClr val="tx1"/>
                </a:solidFill>
                <a:latin typeface="Tahoma" panose="020B0604030504040204" pitchFamily="34" charset="0"/>
                <a:ea typeface="宋体" panose="02010600030101010101" pitchFamily="2" charset="-122"/>
              </a:defRPr>
            </a:lvl1pPr>
            <a:lvl2pPr marL="742950" indent="-285750" defTabSz="762000" eaLnBrk="0" hangingPunct="0">
              <a:defRPr>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kumimoji="1" lang="en-US" altLang="zh-CN" sz="2000">
                <a:solidFill>
                  <a:srgbClr val="333399"/>
                </a:solidFill>
                <a:latin typeface="Arial" panose="020B0604020202020204" pitchFamily="34" charset="0"/>
                <a:ea typeface="黑体" panose="02010609060101010101" pitchFamily="49" charset="-122"/>
              </a:rPr>
              <a:t>31</a:t>
            </a:r>
          </a:p>
        </p:txBody>
      </p:sp>
      <p:sp>
        <p:nvSpPr>
          <p:cNvPr id="73764" name="Rectangle 35"/>
          <p:cNvSpPr>
            <a:spLocks noChangeArrowheads="1"/>
          </p:cNvSpPr>
          <p:nvPr/>
        </p:nvSpPr>
        <p:spPr bwMode="auto">
          <a:xfrm>
            <a:off x="1363663" y="1397000"/>
            <a:ext cx="9683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a:solidFill>
                  <a:schemeClr val="tx1"/>
                </a:solidFill>
                <a:latin typeface="Tahoma" panose="020B0604030504040204" pitchFamily="34" charset="0"/>
                <a:ea typeface="宋体" panose="02010600030101010101" pitchFamily="2" charset="-122"/>
              </a:defRPr>
            </a:lvl1pPr>
            <a:lvl2pPr marL="742950" indent="-285750" defTabSz="762000" eaLnBrk="0" hangingPunct="0">
              <a:defRPr>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kumimoji="1" lang="zh-CN" altLang="en-US" sz="2000">
                <a:solidFill>
                  <a:srgbClr val="333399"/>
                </a:solidFill>
                <a:latin typeface="Arial" panose="020B0604020202020204" pitchFamily="34" charset="0"/>
                <a:ea typeface="黑体" panose="02010609060101010101" pitchFamily="49" charset="-122"/>
              </a:rPr>
              <a:t>版    本</a:t>
            </a:r>
          </a:p>
        </p:txBody>
      </p:sp>
      <p:sp>
        <p:nvSpPr>
          <p:cNvPr id="73765" name="Rectangle 36"/>
          <p:cNvSpPr>
            <a:spLocks noChangeArrowheads="1"/>
          </p:cNvSpPr>
          <p:nvPr/>
        </p:nvSpPr>
        <p:spPr bwMode="auto">
          <a:xfrm>
            <a:off x="3306763" y="1800225"/>
            <a:ext cx="31019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a:solidFill>
                  <a:schemeClr val="tx1"/>
                </a:solidFill>
                <a:latin typeface="Tahoma" panose="020B0604030504040204" pitchFamily="34" charset="0"/>
                <a:ea typeface="宋体" panose="02010600030101010101" pitchFamily="2" charset="-122"/>
              </a:defRPr>
            </a:lvl1pPr>
            <a:lvl2pPr marL="742950" indent="-285750" defTabSz="762000" eaLnBrk="0" hangingPunct="0">
              <a:defRPr>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kumimoji="1" lang="zh-CN" altLang="en-US" sz="2000">
                <a:solidFill>
                  <a:srgbClr val="333399"/>
                </a:solidFill>
                <a:latin typeface="Arial" panose="020B0604020202020204" pitchFamily="34" charset="0"/>
                <a:ea typeface="黑体" panose="02010609060101010101" pitchFamily="49" charset="-122"/>
              </a:rPr>
              <a:t>路    由    器    标    识    符</a:t>
            </a:r>
          </a:p>
        </p:txBody>
      </p:sp>
      <p:sp>
        <p:nvSpPr>
          <p:cNvPr id="73766" name="Rectangle 37"/>
          <p:cNvSpPr>
            <a:spLocks noChangeArrowheads="1"/>
          </p:cNvSpPr>
          <p:nvPr/>
        </p:nvSpPr>
        <p:spPr bwMode="auto">
          <a:xfrm>
            <a:off x="3421063" y="1397000"/>
            <a:ext cx="9683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a:solidFill>
                  <a:schemeClr val="tx1"/>
                </a:solidFill>
                <a:latin typeface="Tahoma" panose="020B0604030504040204" pitchFamily="34" charset="0"/>
                <a:ea typeface="宋体" panose="02010600030101010101" pitchFamily="2" charset="-122"/>
              </a:defRPr>
            </a:lvl1pPr>
            <a:lvl2pPr marL="742950" indent="-285750" defTabSz="762000" eaLnBrk="0" hangingPunct="0">
              <a:defRPr>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kumimoji="1" lang="zh-CN" altLang="en-US" sz="2000">
                <a:solidFill>
                  <a:srgbClr val="333399"/>
                </a:solidFill>
                <a:latin typeface="Arial" panose="020B0604020202020204" pitchFamily="34" charset="0"/>
                <a:ea typeface="黑体" panose="02010609060101010101" pitchFamily="49" charset="-122"/>
              </a:rPr>
              <a:t>类    型</a:t>
            </a:r>
          </a:p>
        </p:txBody>
      </p:sp>
      <p:sp>
        <p:nvSpPr>
          <p:cNvPr id="73767" name="Rectangle 38"/>
          <p:cNvSpPr>
            <a:spLocks noChangeArrowheads="1"/>
          </p:cNvSpPr>
          <p:nvPr/>
        </p:nvSpPr>
        <p:spPr bwMode="auto">
          <a:xfrm>
            <a:off x="5865813" y="1397000"/>
            <a:ext cx="203676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a:solidFill>
                  <a:schemeClr val="tx1"/>
                </a:solidFill>
                <a:latin typeface="Tahoma" panose="020B0604030504040204" pitchFamily="34" charset="0"/>
                <a:ea typeface="宋体" panose="02010600030101010101" pitchFamily="2" charset="-122"/>
              </a:defRPr>
            </a:lvl1pPr>
            <a:lvl2pPr marL="742950" indent="-285750" defTabSz="762000" eaLnBrk="0" hangingPunct="0">
              <a:defRPr>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kumimoji="1" lang="zh-CN" altLang="en-US" sz="2000">
                <a:solidFill>
                  <a:srgbClr val="333399"/>
                </a:solidFill>
                <a:latin typeface="Arial" panose="020B0604020202020204" pitchFamily="34" charset="0"/>
                <a:ea typeface="黑体" panose="02010609060101010101" pitchFamily="49" charset="-122"/>
              </a:rPr>
              <a:t>分    组    长    度</a:t>
            </a:r>
          </a:p>
        </p:txBody>
      </p:sp>
      <p:sp>
        <p:nvSpPr>
          <p:cNvPr id="73768" name="Rectangle 39"/>
          <p:cNvSpPr>
            <a:spLocks noChangeArrowheads="1"/>
          </p:cNvSpPr>
          <p:nvPr/>
        </p:nvSpPr>
        <p:spPr bwMode="auto">
          <a:xfrm>
            <a:off x="2136775" y="2540000"/>
            <a:ext cx="13620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a:solidFill>
                  <a:schemeClr val="tx1"/>
                </a:solidFill>
                <a:latin typeface="Tahoma" panose="020B0604030504040204" pitchFamily="34" charset="0"/>
                <a:ea typeface="宋体" panose="02010600030101010101" pitchFamily="2" charset="-122"/>
              </a:defRPr>
            </a:lvl1pPr>
            <a:lvl2pPr marL="742950" indent="-285750" defTabSz="762000" eaLnBrk="0" hangingPunct="0">
              <a:defRPr>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kumimoji="1" lang="zh-CN" altLang="en-US" sz="2000">
                <a:solidFill>
                  <a:srgbClr val="333399"/>
                </a:solidFill>
                <a:latin typeface="Arial" panose="020B0604020202020204" pitchFamily="34" charset="0"/>
                <a:ea typeface="黑体" panose="02010609060101010101" pitchFamily="49" charset="-122"/>
              </a:rPr>
              <a:t>检   验   和</a:t>
            </a:r>
          </a:p>
        </p:txBody>
      </p:sp>
      <p:sp>
        <p:nvSpPr>
          <p:cNvPr id="73769" name="Rectangle 40"/>
          <p:cNvSpPr>
            <a:spLocks noChangeArrowheads="1"/>
          </p:cNvSpPr>
          <p:nvPr/>
        </p:nvSpPr>
        <p:spPr bwMode="auto">
          <a:xfrm>
            <a:off x="4117975" y="2892425"/>
            <a:ext cx="15271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a:solidFill>
                  <a:schemeClr val="tx1"/>
                </a:solidFill>
                <a:latin typeface="Tahoma" panose="020B0604030504040204" pitchFamily="34" charset="0"/>
                <a:ea typeface="宋体" panose="02010600030101010101" pitchFamily="2" charset="-122"/>
              </a:defRPr>
            </a:lvl1pPr>
            <a:lvl2pPr marL="742950" indent="-285750" defTabSz="762000" eaLnBrk="0" hangingPunct="0">
              <a:defRPr>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kumimoji="1" lang="zh-CN" altLang="en-US" sz="2000">
                <a:solidFill>
                  <a:srgbClr val="333399"/>
                </a:solidFill>
                <a:latin typeface="Arial" panose="020B0604020202020204" pitchFamily="34" charset="0"/>
                <a:ea typeface="黑体" panose="02010609060101010101" pitchFamily="49" charset="-122"/>
              </a:rPr>
              <a:t>认            证</a:t>
            </a:r>
          </a:p>
        </p:txBody>
      </p:sp>
      <p:sp>
        <p:nvSpPr>
          <p:cNvPr id="73770" name="Rectangle 41"/>
          <p:cNvSpPr>
            <a:spLocks noChangeArrowheads="1"/>
          </p:cNvSpPr>
          <p:nvPr/>
        </p:nvSpPr>
        <p:spPr bwMode="auto">
          <a:xfrm>
            <a:off x="69850" y="982663"/>
            <a:ext cx="6889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a:solidFill>
                  <a:schemeClr val="tx1"/>
                </a:solidFill>
                <a:latin typeface="Tahoma" panose="020B0604030504040204" pitchFamily="34" charset="0"/>
                <a:ea typeface="宋体" panose="02010600030101010101" pitchFamily="2" charset="-122"/>
              </a:defRPr>
            </a:lvl1pPr>
            <a:lvl2pPr marL="742950" indent="-285750" defTabSz="762000" eaLnBrk="0" hangingPunct="0">
              <a:defRPr>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kumimoji="1" lang="zh-CN" altLang="en-US" sz="2000">
                <a:solidFill>
                  <a:srgbClr val="333399"/>
                </a:solidFill>
                <a:latin typeface="Arial" panose="020B0604020202020204" pitchFamily="34" charset="0"/>
                <a:ea typeface="黑体" panose="02010609060101010101" pitchFamily="49" charset="-122"/>
              </a:rPr>
              <a:t>比特</a:t>
            </a:r>
          </a:p>
        </p:txBody>
      </p:sp>
      <p:sp>
        <p:nvSpPr>
          <p:cNvPr id="73771" name="Rectangle 42"/>
          <p:cNvSpPr>
            <a:spLocks noChangeArrowheads="1"/>
          </p:cNvSpPr>
          <p:nvPr/>
        </p:nvSpPr>
        <p:spPr bwMode="auto">
          <a:xfrm>
            <a:off x="4117975" y="3262313"/>
            <a:ext cx="15271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a:solidFill>
                  <a:schemeClr val="tx1"/>
                </a:solidFill>
                <a:latin typeface="Tahoma" panose="020B0604030504040204" pitchFamily="34" charset="0"/>
                <a:ea typeface="宋体" panose="02010600030101010101" pitchFamily="2" charset="-122"/>
              </a:defRPr>
            </a:lvl1pPr>
            <a:lvl2pPr marL="742950" indent="-285750" defTabSz="762000" eaLnBrk="0" hangingPunct="0">
              <a:defRPr>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kumimoji="1" lang="zh-CN" altLang="en-US" sz="2000">
                <a:solidFill>
                  <a:srgbClr val="333399"/>
                </a:solidFill>
                <a:latin typeface="Arial" panose="020B0604020202020204" pitchFamily="34" charset="0"/>
                <a:ea typeface="黑体" panose="02010609060101010101" pitchFamily="49" charset="-122"/>
              </a:rPr>
              <a:t>认            证</a:t>
            </a:r>
          </a:p>
        </p:txBody>
      </p:sp>
      <p:sp>
        <p:nvSpPr>
          <p:cNvPr id="73772" name="Rectangle 43"/>
          <p:cNvSpPr>
            <a:spLocks noChangeArrowheads="1"/>
          </p:cNvSpPr>
          <p:nvPr/>
        </p:nvSpPr>
        <p:spPr bwMode="auto">
          <a:xfrm>
            <a:off x="3613150" y="2168525"/>
            <a:ext cx="26701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a:solidFill>
                  <a:schemeClr val="tx1"/>
                </a:solidFill>
                <a:latin typeface="Tahoma" panose="020B0604030504040204" pitchFamily="34" charset="0"/>
                <a:ea typeface="宋体" panose="02010600030101010101" pitchFamily="2" charset="-122"/>
              </a:defRPr>
            </a:lvl1pPr>
            <a:lvl2pPr marL="742950" indent="-285750" defTabSz="762000" eaLnBrk="0" hangingPunct="0">
              <a:defRPr>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kumimoji="1" lang="zh-CN" altLang="en-US" sz="2000">
                <a:solidFill>
                  <a:srgbClr val="333399"/>
                </a:solidFill>
                <a:latin typeface="Arial" panose="020B0604020202020204" pitchFamily="34" charset="0"/>
                <a:ea typeface="黑体" panose="02010609060101010101" pitchFamily="49" charset="-122"/>
              </a:rPr>
              <a:t>区</a:t>
            </a:r>
            <a:r>
              <a:rPr kumimoji="1" lang="en-US" altLang="zh-CN" sz="2000">
                <a:solidFill>
                  <a:srgbClr val="333399"/>
                </a:solidFill>
                <a:latin typeface="Arial" panose="020B0604020202020204" pitchFamily="34" charset="0"/>
                <a:ea typeface="黑体" panose="02010609060101010101" pitchFamily="49" charset="-122"/>
              </a:rPr>
              <a:t>(Area)   </a:t>
            </a:r>
            <a:r>
              <a:rPr kumimoji="1" lang="zh-CN" altLang="en-US" sz="2000">
                <a:solidFill>
                  <a:srgbClr val="333399"/>
                </a:solidFill>
                <a:latin typeface="Arial" panose="020B0604020202020204" pitchFamily="34" charset="0"/>
                <a:ea typeface="黑体" panose="02010609060101010101" pitchFamily="49" charset="-122"/>
              </a:rPr>
              <a:t>标    识    符</a:t>
            </a:r>
          </a:p>
        </p:txBody>
      </p:sp>
      <p:sp>
        <p:nvSpPr>
          <p:cNvPr id="73773" name="Rectangle 44"/>
          <p:cNvSpPr>
            <a:spLocks noChangeArrowheads="1"/>
          </p:cNvSpPr>
          <p:nvPr/>
        </p:nvSpPr>
        <p:spPr bwMode="auto">
          <a:xfrm>
            <a:off x="5888038" y="2540000"/>
            <a:ext cx="20351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a:solidFill>
                  <a:schemeClr val="tx1"/>
                </a:solidFill>
                <a:latin typeface="Tahoma" panose="020B0604030504040204" pitchFamily="34" charset="0"/>
                <a:ea typeface="宋体" panose="02010600030101010101" pitchFamily="2" charset="-122"/>
              </a:defRPr>
            </a:lvl1pPr>
            <a:lvl2pPr marL="742950" indent="-285750" defTabSz="762000" eaLnBrk="0" hangingPunct="0">
              <a:defRPr>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kumimoji="1" lang="zh-CN" altLang="en-US" sz="2000">
                <a:solidFill>
                  <a:srgbClr val="333399"/>
                </a:solidFill>
                <a:latin typeface="Arial" panose="020B0604020202020204" pitchFamily="34" charset="0"/>
                <a:ea typeface="黑体" panose="02010609060101010101" pitchFamily="49" charset="-122"/>
              </a:rPr>
              <a:t>认    证    类    型</a:t>
            </a:r>
          </a:p>
        </p:txBody>
      </p:sp>
      <p:sp>
        <p:nvSpPr>
          <p:cNvPr id="73774" name="Line 45"/>
          <p:cNvSpPr>
            <a:spLocks noChangeShapeType="1"/>
          </p:cNvSpPr>
          <p:nvPr/>
        </p:nvSpPr>
        <p:spPr bwMode="auto">
          <a:xfrm>
            <a:off x="4824413" y="2514600"/>
            <a:ext cx="4762" cy="3762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3775" name="Line 46"/>
          <p:cNvSpPr>
            <a:spLocks noChangeShapeType="1"/>
          </p:cNvSpPr>
          <p:nvPr/>
        </p:nvSpPr>
        <p:spPr bwMode="auto">
          <a:xfrm flipH="1" flipV="1">
            <a:off x="2800350" y="4354513"/>
            <a:ext cx="500063" cy="1587"/>
          </a:xfrm>
          <a:prstGeom prst="line">
            <a:avLst/>
          </a:prstGeom>
          <a:noFill/>
          <a:ln w="9525">
            <a:solidFill>
              <a:schemeClr val="tx1"/>
            </a:solidFill>
            <a:round/>
            <a:headEnd type="none" w="sm" len="lg"/>
            <a:tailEnd type="triangle" w="sm"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3776" name="Rectangle 48"/>
          <p:cNvSpPr>
            <a:spLocks noChangeArrowheads="1"/>
          </p:cNvSpPr>
          <p:nvPr/>
        </p:nvSpPr>
        <p:spPr bwMode="auto">
          <a:xfrm>
            <a:off x="1979613" y="11113"/>
            <a:ext cx="662463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lvl="1" eaLnBrk="1" hangingPunct="1"/>
            <a:r>
              <a:rPr lang="en-US" altLang="zh-CN" sz="1600" b="1"/>
              <a:t>1---Hello    			2----Database Description</a:t>
            </a:r>
          </a:p>
          <a:p>
            <a:pPr lvl="1" eaLnBrk="1" hangingPunct="1"/>
            <a:r>
              <a:rPr lang="en-US" altLang="zh-CN" sz="1600" b="1"/>
              <a:t>3---Link State Request              4---Link State Update</a:t>
            </a:r>
          </a:p>
          <a:p>
            <a:pPr lvl="1" eaLnBrk="1" hangingPunct="1"/>
            <a:r>
              <a:rPr lang="en-US" altLang="zh-CN" sz="1600" b="1"/>
              <a:t>5---Link State Acknowledgement</a:t>
            </a:r>
            <a:endParaRPr lang="zh-CN" altLang="en-US" sz="1600" b="1"/>
          </a:p>
        </p:txBody>
      </p:sp>
      <p:sp>
        <p:nvSpPr>
          <p:cNvPr id="73777" name="Line 49"/>
          <p:cNvSpPr>
            <a:spLocks noChangeShapeType="1"/>
          </p:cNvSpPr>
          <p:nvPr/>
        </p:nvSpPr>
        <p:spPr bwMode="auto">
          <a:xfrm flipH="1" flipV="1">
            <a:off x="1979613" y="908050"/>
            <a:ext cx="792162"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3778" name="Line 50"/>
          <p:cNvSpPr>
            <a:spLocks noChangeShapeType="1"/>
          </p:cNvSpPr>
          <p:nvPr/>
        </p:nvSpPr>
        <p:spPr bwMode="auto">
          <a:xfrm flipV="1">
            <a:off x="4787900" y="620713"/>
            <a:ext cx="3600450"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zh-CN" altLang="en-US" smtClean="0"/>
              <a:t>外部网关路由协议</a:t>
            </a:r>
          </a:p>
        </p:txBody>
      </p:sp>
      <p:sp>
        <p:nvSpPr>
          <p:cNvPr id="74755" name="Rectangle 3"/>
          <p:cNvSpPr>
            <a:spLocks noGrp="1" noChangeArrowheads="1"/>
          </p:cNvSpPr>
          <p:nvPr>
            <p:ph type="body" idx="1"/>
          </p:nvPr>
        </p:nvSpPr>
        <p:spPr>
          <a:xfrm>
            <a:off x="5219700" y="1844675"/>
            <a:ext cx="3816350" cy="4679950"/>
          </a:xfrm>
        </p:spPr>
        <p:txBody>
          <a:bodyPr/>
          <a:lstStyle/>
          <a:p>
            <a:pPr>
              <a:lnSpc>
                <a:spcPct val="90000"/>
              </a:lnSpc>
            </a:pPr>
            <a:r>
              <a:rPr lang="zh-CN" altLang="en-US" sz="2400" dirty="0" smtClean="0"/>
              <a:t>边界网关协议</a:t>
            </a:r>
            <a:r>
              <a:rPr lang="en-US" altLang="zh-CN" sz="2400" dirty="0" smtClean="0"/>
              <a:t>BGP</a:t>
            </a:r>
            <a:r>
              <a:rPr lang="zh-CN" altLang="en-US" sz="2400" dirty="0" smtClean="0"/>
              <a:t>：</a:t>
            </a:r>
            <a:r>
              <a:rPr lang="en-US" altLang="zh-CN" sz="2400" dirty="0" smtClean="0"/>
              <a:t>Border</a:t>
            </a:r>
            <a:r>
              <a:rPr lang="zh-CN" altLang="en-US" sz="2400" dirty="0" smtClean="0"/>
              <a:t> </a:t>
            </a:r>
            <a:r>
              <a:rPr lang="en-US" altLang="zh-CN" sz="2400" dirty="0" smtClean="0"/>
              <a:t>Gateway</a:t>
            </a:r>
            <a:r>
              <a:rPr lang="zh-CN" altLang="en-US" sz="2400" dirty="0" smtClean="0"/>
              <a:t> </a:t>
            </a:r>
            <a:r>
              <a:rPr lang="en-US" altLang="zh-CN" sz="2400" dirty="0" smtClean="0"/>
              <a:t>Protocol</a:t>
            </a:r>
          </a:p>
          <a:p>
            <a:pPr lvl="1">
              <a:lnSpc>
                <a:spcPct val="90000"/>
              </a:lnSpc>
            </a:pPr>
            <a:r>
              <a:rPr lang="zh-CN" altLang="en-US" sz="2000" dirty="0" smtClean="0"/>
              <a:t>基于距离矢量的外部网关协议，在边界路由器之间交换网络可达信息</a:t>
            </a:r>
            <a:endParaRPr lang="en-US" altLang="zh-CN" sz="2000" dirty="0" smtClean="0"/>
          </a:p>
          <a:p>
            <a:pPr lvl="1">
              <a:lnSpc>
                <a:spcPct val="90000"/>
              </a:lnSpc>
            </a:pPr>
            <a:r>
              <a:rPr lang="zh-CN" altLang="en-US" sz="2000" dirty="0" smtClean="0"/>
              <a:t>触发更新消息，并使用</a:t>
            </a:r>
            <a:r>
              <a:rPr lang="en-US" altLang="zh-CN" sz="2000" dirty="0" smtClean="0"/>
              <a:t>TCP</a:t>
            </a:r>
            <a:r>
              <a:rPr lang="zh-CN" altLang="en-US" sz="2000" dirty="0" smtClean="0"/>
              <a:t>来实现更新消息的可靠性</a:t>
            </a:r>
            <a:endParaRPr lang="en-US" altLang="zh-CN" sz="2000" dirty="0" smtClean="0"/>
          </a:p>
          <a:p>
            <a:pPr lvl="1">
              <a:lnSpc>
                <a:spcPct val="90000"/>
              </a:lnSpc>
            </a:pPr>
            <a:r>
              <a:rPr lang="zh-CN" altLang="en-US" sz="2000" dirty="0" smtClean="0"/>
              <a:t>丰富的路由度量，被称为路径向量或者属性</a:t>
            </a:r>
          </a:p>
          <a:p>
            <a:pPr lvl="1">
              <a:lnSpc>
                <a:spcPct val="90000"/>
              </a:lnSpc>
            </a:pPr>
            <a:r>
              <a:rPr lang="zh-CN" altLang="en-US" sz="2000" dirty="0" smtClean="0"/>
              <a:t>能够扩展到大规模互联网络，例如</a:t>
            </a:r>
            <a:r>
              <a:rPr lang="en-US" altLang="zh-CN" sz="2000" dirty="0" smtClean="0"/>
              <a:t>Internet</a:t>
            </a:r>
            <a:endParaRPr lang="zh-CN" altLang="en-US" sz="2000" dirty="0" smtClean="0"/>
          </a:p>
        </p:txBody>
      </p:sp>
      <p:grpSp>
        <p:nvGrpSpPr>
          <p:cNvPr id="74756" name="Group 4"/>
          <p:cNvGrpSpPr>
            <a:grpSpLocks/>
          </p:cNvGrpSpPr>
          <p:nvPr/>
        </p:nvGrpSpPr>
        <p:grpSpPr bwMode="auto">
          <a:xfrm>
            <a:off x="0" y="2276475"/>
            <a:ext cx="5688013" cy="4005263"/>
            <a:chOff x="90" y="1253"/>
            <a:chExt cx="5602" cy="2586"/>
          </a:xfrm>
        </p:grpSpPr>
        <p:sp>
          <p:nvSpPr>
            <p:cNvPr id="237572" name="Oval 4"/>
            <p:cNvSpPr>
              <a:spLocks noChangeArrowheads="1"/>
            </p:cNvSpPr>
            <p:nvPr/>
          </p:nvSpPr>
          <p:spPr bwMode="auto">
            <a:xfrm>
              <a:off x="3337" y="1253"/>
              <a:ext cx="2355" cy="1251"/>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zh-CN" altLang="en-US" sz="1600" b="1"/>
            </a:p>
          </p:txBody>
        </p:sp>
        <p:sp>
          <p:nvSpPr>
            <p:cNvPr id="237573" name="Oval 5"/>
            <p:cNvSpPr>
              <a:spLocks noChangeArrowheads="1"/>
            </p:cNvSpPr>
            <p:nvPr/>
          </p:nvSpPr>
          <p:spPr bwMode="auto">
            <a:xfrm>
              <a:off x="248" y="1253"/>
              <a:ext cx="1907" cy="1251"/>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zh-CN" altLang="en-US" sz="1600" b="1"/>
            </a:p>
          </p:txBody>
        </p:sp>
        <p:sp>
          <p:nvSpPr>
            <p:cNvPr id="74762" name="Line 6"/>
            <p:cNvSpPr>
              <a:spLocks noChangeShapeType="1"/>
            </p:cNvSpPr>
            <p:nvPr/>
          </p:nvSpPr>
          <p:spPr bwMode="auto">
            <a:xfrm flipV="1">
              <a:off x="3420" y="1695"/>
              <a:ext cx="211" cy="299"/>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7575" name="Oval 7"/>
            <p:cNvSpPr>
              <a:spLocks noChangeArrowheads="1"/>
            </p:cNvSpPr>
            <p:nvPr/>
          </p:nvSpPr>
          <p:spPr bwMode="auto">
            <a:xfrm>
              <a:off x="407" y="2841"/>
              <a:ext cx="422" cy="456"/>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zh-CN" altLang="en-US" sz="1600" b="1"/>
            </a:p>
          </p:txBody>
        </p:sp>
        <p:sp>
          <p:nvSpPr>
            <p:cNvPr id="237576" name="Oval 8"/>
            <p:cNvSpPr>
              <a:spLocks noChangeArrowheads="1"/>
            </p:cNvSpPr>
            <p:nvPr/>
          </p:nvSpPr>
          <p:spPr bwMode="auto">
            <a:xfrm>
              <a:off x="4479" y="3237"/>
              <a:ext cx="421" cy="456"/>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zh-CN" altLang="en-US" sz="1600" b="1"/>
            </a:p>
          </p:txBody>
        </p:sp>
        <p:sp>
          <p:nvSpPr>
            <p:cNvPr id="74765" name="Line 9"/>
            <p:cNvSpPr>
              <a:spLocks noChangeShapeType="1"/>
            </p:cNvSpPr>
            <p:nvPr/>
          </p:nvSpPr>
          <p:spPr bwMode="auto">
            <a:xfrm>
              <a:off x="2156" y="2083"/>
              <a:ext cx="422" cy="421"/>
            </a:xfrm>
            <a:prstGeom prst="line">
              <a:avLst/>
            </a:prstGeom>
            <a:noFill/>
            <a:ln w="57150">
              <a:solidFill>
                <a:srgbClr val="333399"/>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74766" name="Line 10"/>
            <p:cNvSpPr>
              <a:spLocks noChangeShapeType="1"/>
            </p:cNvSpPr>
            <p:nvPr/>
          </p:nvSpPr>
          <p:spPr bwMode="auto">
            <a:xfrm flipH="1">
              <a:off x="2830" y="2083"/>
              <a:ext cx="507" cy="421"/>
            </a:xfrm>
            <a:prstGeom prst="line">
              <a:avLst/>
            </a:prstGeom>
            <a:noFill/>
            <a:ln w="57150">
              <a:solidFill>
                <a:srgbClr val="333399"/>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74767" name="Line 11"/>
            <p:cNvSpPr>
              <a:spLocks noChangeShapeType="1"/>
            </p:cNvSpPr>
            <p:nvPr/>
          </p:nvSpPr>
          <p:spPr bwMode="auto">
            <a:xfrm flipH="1">
              <a:off x="724" y="2576"/>
              <a:ext cx="370" cy="301"/>
            </a:xfrm>
            <a:prstGeom prst="line">
              <a:avLst/>
            </a:prstGeom>
            <a:noFill/>
            <a:ln w="57150">
              <a:solidFill>
                <a:srgbClr val="333399"/>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74768" name="Line 12"/>
            <p:cNvSpPr>
              <a:spLocks noChangeShapeType="1"/>
            </p:cNvSpPr>
            <p:nvPr/>
          </p:nvSpPr>
          <p:spPr bwMode="auto">
            <a:xfrm>
              <a:off x="2220" y="2014"/>
              <a:ext cx="1024" cy="0"/>
            </a:xfrm>
            <a:prstGeom prst="line">
              <a:avLst/>
            </a:prstGeom>
            <a:noFill/>
            <a:ln w="57150">
              <a:solidFill>
                <a:srgbClr val="333399"/>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74769" name="Line 13"/>
            <p:cNvSpPr>
              <a:spLocks noChangeShapeType="1"/>
            </p:cNvSpPr>
            <p:nvPr/>
          </p:nvSpPr>
          <p:spPr bwMode="auto">
            <a:xfrm>
              <a:off x="4001" y="3237"/>
              <a:ext cx="476" cy="121"/>
            </a:xfrm>
            <a:prstGeom prst="line">
              <a:avLst/>
            </a:prstGeom>
            <a:noFill/>
            <a:ln w="57150">
              <a:solidFill>
                <a:srgbClr val="333399"/>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74770" name="Line 14"/>
            <p:cNvSpPr>
              <a:spLocks noChangeShapeType="1"/>
            </p:cNvSpPr>
            <p:nvPr/>
          </p:nvSpPr>
          <p:spPr bwMode="auto">
            <a:xfrm>
              <a:off x="830" y="3117"/>
              <a:ext cx="475" cy="421"/>
            </a:xfrm>
            <a:prstGeom prst="line">
              <a:avLst/>
            </a:prstGeom>
            <a:noFill/>
            <a:ln w="57150">
              <a:solidFill>
                <a:srgbClr val="333399"/>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74771" name="Line 15"/>
            <p:cNvSpPr>
              <a:spLocks noChangeShapeType="1"/>
            </p:cNvSpPr>
            <p:nvPr/>
          </p:nvSpPr>
          <p:spPr bwMode="auto">
            <a:xfrm flipH="1">
              <a:off x="90" y="3204"/>
              <a:ext cx="385" cy="453"/>
            </a:xfrm>
            <a:prstGeom prst="line">
              <a:avLst/>
            </a:prstGeom>
            <a:noFill/>
            <a:ln w="57150">
              <a:solidFill>
                <a:srgbClr val="333399"/>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74772" name="Line 16"/>
            <p:cNvSpPr>
              <a:spLocks noChangeShapeType="1"/>
            </p:cNvSpPr>
            <p:nvPr/>
          </p:nvSpPr>
          <p:spPr bwMode="auto">
            <a:xfrm flipV="1">
              <a:off x="4106" y="3598"/>
              <a:ext cx="412" cy="240"/>
            </a:xfrm>
            <a:prstGeom prst="line">
              <a:avLst/>
            </a:prstGeom>
            <a:noFill/>
            <a:ln w="57150">
              <a:solidFill>
                <a:srgbClr val="333399"/>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74773" name="Line 17"/>
            <p:cNvSpPr>
              <a:spLocks noChangeShapeType="1"/>
            </p:cNvSpPr>
            <p:nvPr/>
          </p:nvSpPr>
          <p:spPr bwMode="auto">
            <a:xfrm>
              <a:off x="4900" y="3477"/>
              <a:ext cx="475" cy="121"/>
            </a:xfrm>
            <a:prstGeom prst="line">
              <a:avLst/>
            </a:prstGeom>
            <a:noFill/>
            <a:ln w="57150">
              <a:solidFill>
                <a:srgbClr val="333399"/>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74774" name="Text Box 18"/>
            <p:cNvSpPr txBox="1">
              <a:spLocks noChangeArrowheads="1"/>
            </p:cNvSpPr>
            <p:nvPr/>
          </p:nvSpPr>
          <p:spPr bwMode="auto">
            <a:xfrm>
              <a:off x="1952" y="1434"/>
              <a:ext cx="959"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lnSpc>
                  <a:spcPct val="90000"/>
                </a:lnSpc>
              </a:pPr>
              <a:r>
                <a:rPr kumimoji="1" lang="en-US" altLang="zh-CN" sz="1600" b="1">
                  <a:solidFill>
                    <a:srgbClr val="333399"/>
                  </a:solidFill>
                  <a:latin typeface="Arial" panose="020B0604020202020204" pitchFamily="34" charset="0"/>
                  <a:ea typeface="黑体" panose="02010609060101010101" pitchFamily="49" charset="-122"/>
                </a:rPr>
                <a:t>BGP</a:t>
              </a:r>
            </a:p>
            <a:p>
              <a:pPr algn="ctr" eaLnBrk="1" hangingPunct="1">
                <a:lnSpc>
                  <a:spcPct val="90000"/>
                </a:lnSpc>
              </a:pPr>
              <a:r>
                <a:rPr kumimoji="1" lang="en-US" altLang="zh-CN" sz="1600" b="1">
                  <a:solidFill>
                    <a:srgbClr val="333399"/>
                  </a:solidFill>
                  <a:latin typeface="Arial" panose="020B0604020202020204" pitchFamily="34" charset="0"/>
                  <a:ea typeface="黑体" panose="02010609060101010101" pitchFamily="49" charset="-122"/>
                </a:rPr>
                <a:t>Speaker</a:t>
              </a:r>
            </a:p>
          </p:txBody>
        </p:sp>
        <p:sp>
          <p:nvSpPr>
            <p:cNvPr id="74775" name="Text Box 19"/>
            <p:cNvSpPr txBox="1">
              <a:spLocks noChangeArrowheads="1"/>
            </p:cNvSpPr>
            <p:nvPr/>
          </p:nvSpPr>
          <p:spPr bwMode="auto">
            <a:xfrm>
              <a:off x="3878" y="2840"/>
              <a:ext cx="1448"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1600" b="1">
                  <a:solidFill>
                    <a:srgbClr val="333399"/>
                  </a:solidFill>
                  <a:latin typeface="Arial" panose="020B0604020202020204" pitchFamily="34" charset="0"/>
                  <a:ea typeface="黑体" panose="02010609060101010101" pitchFamily="49" charset="-122"/>
                </a:rPr>
                <a:t>BGP Speaker</a:t>
              </a:r>
            </a:p>
          </p:txBody>
        </p:sp>
        <p:sp>
          <p:nvSpPr>
            <p:cNvPr id="74776" name="Line 20"/>
            <p:cNvSpPr>
              <a:spLocks noChangeShapeType="1"/>
            </p:cNvSpPr>
            <p:nvPr/>
          </p:nvSpPr>
          <p:spPr bwMode="auto">
            <a:xfrm>
              <a:off x="3464" y="2009"/>
              <a:ext cx="590" cy="226"/>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777" name="Line 21"/>
            <p:cNvSpPr>
              <a:spLocks noChangeShapeType="1"/>
            </p:cNvSpPr>
            <p:nvPr/>
          </p:nvSpPr>
          <p:spPr bwMode="auto">
            <a:xfrm>
              <a:off x="2747" y="2598"/>
              <a:ext cx="252" cy="4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7590" name="Oval 22"/>
            <p:cNvSpPr>
              <a:spLocks noChangeArrowheads="1"/>
            </p:cNvSpPr>
            <p:nvPr/>
          </p:nvSpPr>
          <p:spPr bwMode="auto">
            <a:xfrm>
              <a:off x="1729" y="2552"/>
              <a:ext cx="2167" cy="1287"/>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zh-CN" altLang="en-US" sz="1600" b="1"/>
            </a:p>
          </p:txBody>
        </p:sp>
        <p:sp>
          <p:nvSpPr>
            <p:cNvPr id="74779" name="Line 23"/>
            <p:cNvSpPr>
              <a:spLocks noChangeShapeType="1"/>
            </p:cNvSpPr>
            <p:nvPr/>
          </p:nvSpPr>
          <p:spPr bwMode="auto">
            <a:xfrm>
              <a:off x="3314" y="2877"/>
              <a:ext cx="528" cy="24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780" name="Line 24"/>
            <p:cNvSpPr>
              <a:spLocks noChangeShapeType="1"/>
            </p:cNvSpPr>
            <p:nvPr/>
          </p:nvSpPr>
          <p:spPr bwMode="auto">
            <a:xfrm flipH="1">
              <a:off x="3314" y="3117"/>
              <a:ext cx="634" cy="481"/>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781" name="Line 25"/>
            <p:cNvSpPr>
              <a:spLocks noChangeShapeType="1"/>
            </p:cNvSpPr>
            <p:nvPr/>
          </p:nvSpPr>
          <p:spPr bwMode="auto">
            <a:xfrm>
              <a:off x="2785" y="3057"/>
              <a:ext cx="423" cy="42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782" name="Line 26"/>
            <p:cNvSpPr>
              <a:spLocks noChangeShapeType="1"/>
            </p:cNvSpPr>
            <p:nvPr/>
          </p:nvSpPr>
          <p:spPr bwMode="auto">
            <a:xfrm flipV="1">
              <a:off x="2839" y="2936"/>
              <a:ext cx="421" cy="121"/>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783" name="Line 27"/>
            <p:cNvSpPr>
              <a:spLocks noChangeShapeType="1"/>
            </p:cNvSpPr>
            <p:nvPr/>
          </p:nvSpPr>
          <p:spPr bwMode="auto">
            <a:xfrm flipH="1">
              <a:off x="2099" y="3057"/>
              <a:ext cx="686" cy="94"/>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784" name="Line 28"/>
            <p:cNvSpPr>
              <a:spLocks noChangeShapeType="1"/>
            </p:cNvSpPr>
            <p:nvPr/>
          </p:nvSpPr>
          <p:spPr bwMode="auto">
            <a:xfrm>
              <a:off x="2099" y="3178"/>
              <a:ext cx="421" cy="481"/>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785" name="Line 29"/>
            <p:cNvSpPr>
              <a:spLocks noChangeShapeType="1"/>
            </p:cNvSpPr>
            <p:nvPr/>
          </p:nvSpPr>
          <p:spPr bwMode="auto">
            <a:xfrm flipV="1">
              <a:off x="2574" y="3598"/>
              <a:ext cx="634" cy="61"/>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786" name="Line 30"/>
            <p:cNvSpPr>
              <a:spLocks noChangeShapeType="1"/>
            </p:cNvSpPr>
            <p:nvPr/>
          </p:nvSpPr>
          <p:spPr bwMode="auto">
            <a:xfrm>
              <a:off x="4477" y="1574"/>
              <a:ext cx="241" cy="762"/>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787" name="Line 31"/>
            <p:cNvSpPr>
              <a:spLocks noChangeShapeType="1"/>
            </p:cNvSpPr>
            <p:nvPr/>
          </p:nvSpPr>
          <p:spPr bwMode="auto">
            <a:xfrm>
              <a:off x="4106" y="2235"/>
              <a:ext cx="582" cy="121"/>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788" name="Line 32"/>
            <p:cNvSpPr>
              <a:spLocks noChangeShapeType="1"/>
            </p:cNvSpPr>
            <p:nvPr/>
          </p:nvSpPr>
          <p:spPr bwMode="auto">
            <a:xfrm>
              <a:off x="4529" y="1433"/>
              <a:ext cx="476" cy="61"/>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789" name="Line 33"/>
            <p:cNvSpPr>
              <a:spLocks noChangeShapeType="1"/>
            </p:cNvSpPr>
            <p:nvPr/>
          </p:nvSpPr>
          <p:spPr bwMode="auto">
            <a:xfrm>
              <a:off x="1781" y="1614"/>
              <a:ext cx="248" cy="281"/>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790" name="Line 34"/>
            <p:cNvSpPr>
              <a:spLocks noChangeShapeType="1"/>
            </p:cNvSpPr>
            <p:nvPr/>
          </p:nvSpPr>
          <p:spPr bwMode="auto">
            <a:xfrm flipV="1">
              <a:off x="1411" y="1989"/>
              <a:ext cx="618" cy="226"/>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791" name="Line 35"/>
            <p:cNvSpPr>
              <a:spLocks noChangeShapeType="1"/>
            </p:cNvSpPr>
            <p:nvPr/>
          </p:nvSpPr>
          <p:spPr bwMode="auto">
            <a:xfrm flipH="1">
              <a:off x="1200" y="2215"/>
              <a:ext cx="211" cy="3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792" name="Line 36"/>
            <p:cNvSpPr>
              <a:spLocks noChangeShapeType="1"/>
            </p:cNvSpPr>
            <p:nvPr/>
          </p:nvSpPr>
          <p:spPr bwMode="auto">
            <a:xfrm flipV="1">
              <a:off x="671" y="2215"/>
              <a:ext cx="688"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793" name="Line 37"/>
            <p:cNvSpPr>
              <a:spLocks noChangeShapeType="1"/>
            </p:cNvSpPr>
            <p:nvPr/>
          </p:nvSpPr>
          <p:spPr bwMode="auto">
            <a:xfrm>
              <a:off x="565" y="1794"/>
              <a:ext cx="84" cy="375"/>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794" name="Line 38"/>
            <p:cNvSpPr>
              <a:spLocks noChangeShapeType="1"/>
            </p:cNvSpPr>
            <p:nvPr/>
          </p:nvSpPr>
          <p:spPr bwMode="auto">
            <a:xfrm flipV="1">
              <a:off x="565" y="1433"/>
              <a:ext cx="582" cy="301"/>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795" name="Line 39"/>
            <p:cNvSpPr>
              <a:spLocks noChangeShapeType="1"/>
            </p:cNvSpPr>
            <p:nvPr/>
          </p:nvSpPr>
          <p:spPr bwMode="auto">
            <a:xfrm>
              <a:off x="1147" y="1433"/>
              <a:ext cx="529" cy="181"/>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796" name="Line 40"/>
            <p:cNvSpPr>
              <a:spLocks noChangeShapeType="1"/>
            </p:cNvSpPr>
            <p:nvPr/>
          </p:nvSpPr>
          <p:spPr bwMode="auto">
            <a:xfrm flipV="1">
              <a:off x="3948" y="1453"/>
              <a:ext cx="475" cy="121"/>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797" name="Line 41"/>
            <p:cNvSpPr>
              <a:spLocks noChangeShapeType="1"/>
            </p:cNvSpPr>
            <p:nvPr/>
          </p:nvSpPr>
          <p:spPr bwMode="auto">
            <a:xfrm>
              <a:off x="3948" y="1634"/>
              <a:ext cx="212" cy="542"/>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74798" name="Picture 4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 y="2396"/>
              <a:ext cx="289" cy="214"/>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pic>
        <p:pic>
          <p:nvPicPr>
            <p:cNvPr id="74799" name="Picture 4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3" y="1895"/>
              <a:ext cx="288" cy="216"/>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pic>
        <p:pic>
          <p:nvPicPr>
            <p:cNvPr id="74800" name="Picture 4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5" y="1895"/>
              <a:ext cx="288" cy="216"/>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pic>
        <p:pic>
          <p:nvPicPr>
            <p:cNvPr id="74801" name="Picture 4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6" y="3598"/>
              <a:ext cx="21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pic>
          <p:nvPicPr>
            <p:cNvPr id="74802" name="Picture 4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 y="2156"/>
              <a:ext cx="218"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grpSp>
          <p:nvGrpSpPr>
            <p:cNvPr id="74803" name="Group 47"/>
            <p:cNvGrpSpPr>
              <a:grpSpLocks/>
            </p:cNvGrpSpPr>
            <p:nvPr/>
          </p:nvGrpSpPr>
          <p:grpSpPr bwMode="auto">
            <a:xfrm>
              <a:off x="1517" y="1433"/>
              <a:ext cx="380" cy="329"/>
              <a:chOff x="2949" y="196"/>
              <a:chExt cx="941" cy="598"/>
            </a:xfrm>
          </p:grpSpPr>
          <p:sp>
            <p:nvSpPr>
              <p:cNvPr id="74932" name="Oval 48"/>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933" name="Oval 49"/>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934" name="Oval 50"/>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935" name="Oval 51"/>
              <p:cNvSpPr>
                <a:spLocks noChangeArrowheads="1"/>
              </p:cNvSpPr>
              <p:nvPr/>
            </p:nvSpPr>
            <p:spPr bwMode="auto">
              <a:xfrm rot="-1560000">
                <a:off x="3573" y="537"/>
                <a:ext cx="291" cy="18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936" name="Oval 52"/>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937" name="Oval 53"/>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938" name="Oval 54"/>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939" name="Oval 55"/>
              <p:cNvSpPr>
                <a:spLocks noChangeArrowheads="1"/>
              </p:cNvSpPr>
              <p:nvPr/>
            </p:nvSpPr>
            <p:spPr bwMode="auto">
              <a:xfrm rot="-1860000">
                <a:off x="2984" y="310"/>
                <a:ext cx="29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940" name="Freeform 56"/>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8"/>
                  <a:gd name="T184" fmla="*/ 0 h 407"/>
                  <a:gd name="T185" fmla="*/ 738 w 738"/>
                  <a:gd name="T186" fmla="*/ 407 h 4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p>
            </p:txBody>
          </p:sp>
          <p:sp>
            <p:nvSpPr>
              <p:cNvPr id="74941" name="Freeform 57"/>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7"/>
                  <a:gd name="T73" fmla="*/ 0 h 118"/>
                  <a:gd name="T74" fmla="*/ 117 w 117"/>
                  <a:gd name="T75" fmla="*/ 118 h 1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p>
            </p:txBody>
          </p:sp>
          <p:sp>
            <p:nvSpPr>
              <p:cNvPr id="74942" name="Freeform 58"/>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87"/>
                  <a:gd name="T53" fmla="*/ 82 w 82"/>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p>
            </p:txBody>
          </p:sp>
        </p:grpSp>
        <p:grpSp>
          <p:nvGrpSpPr>
            <p:cNvPr id="74804" name="Group 59"/>
            <p:cNvGrpSpPr>
              <a:grpSpLocks/>
            </p:cNvGrpSpPr>
            <p:nvPr/>
          </p:nvGrpSpPr>
          <p:grpSpPr bwMode="auto">
            <a:xfrm>
              <a:off x="354" y="1614"/>
              <a:ext cx="380" cy="328"/>
              <a:chOff x="2949" y="196"/>
              <a:chExt cx="941" cy="598"/>
            </a:xfrm>
          </p:grpSpPr>
          <p:sp>
            <p:nvSpPr>
              <p:cNvPr id="74921" name="Oval 60"/>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922" name="Oval 61"/>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923" name="Oval 62"/>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924" name="Oval 63"/>
              <p:cNvSpPr>
                <a:spLocks noChangeArrowheads="1"/>
              </p:cNvSpPr>
              <p:nvPr/>
            </p:nvSpPr>
            <p:spPr bwMode="auto">
              <a:xfrm rot="-1560000">
                <a:off x="3573" y="537"/>
                <a:ext cx="291" cy="18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925" name="Oval 64"/>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926" name="Oval 65"/>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927" name="Oval 66"/>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928" name="Oval 67"/>
              <p:cNvSpPr>
                <a:spLocks noChangeArrowheads="1"/>
              </p:cNvSpPr>
              <p:nvPr/>
            </p:nvSpPr>
            <p:spPr bwMode="auto">
              <a:xfrm rot="-1860000">
                <a:off x="2984" y="310"/>
                <a:ext cx="29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929" name="Freeform 68"/>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8"/>
                  <a:gd name="T184" fmla="*/ 0 h 407"/>
                  <a:gd name="T185" fmla="*/ 738 w 738"/>
                  <a:gd name="T186" fmla="*/ 407 h 4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p>
            </p:txBody>
          </p:sp>
          <p:sp>
            <p:nvSpPr>
              <p:cNvPr id="74930" name="Freeform 69"/>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7"/>
                  <a:gd name="T73" fmla="*/ 0 h 118"/>
                  <a:gd name="T74" fmla="*/ 117 w 117"/>
                  <a:gd name="T75" fmla="*/ 118 h 1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p>
            </p:txBody>
          </p:sp>
          <p:sp>
            <p:nvSpPr>
              <p:cNvPr id="74931" name="Freeform 70"/>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87"/>
                  <a:gd name="T53" fmla="*/ 82 w 82"/>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p>
            </p:txBody>
          </p:sp>
        </p:grpSp>
        <p:grpSp>
          <p:nvGrpSpPr>
            <p:cNvPr id="74805" name="Group 71"/>
            <p:cNvGrpSpPr>
              <a:grpSpLocks/>
            </p:cNvGrpSpPr>
            <p:nvPr/>
          </p:nvGrpSpPr>
          <p:grpSpPr bwMode="auto">
            <a:xfrm>
              <a:off x="3049" y="3417"/>
              <a:ext cx="381" cy="329"/>
              <a:chOff x="2949" y="196"/>
              <a:chExt cx="941" cy="598"/>
            </a:xfrm>
          </p:grpSpPr>
          <p:sp>
            <p:nvSpPr>
              <p:cNvPr id="74910" name="Oval 72"/>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911" name="Oval 73"/>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912" name="Oval 74"/>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913" name="Oval 75"/>
              <p:cNvSpPr>
                <a:spLocks noChangeArrowheads="1"/>
              </p:cNvSpPr>
              <p:nvPr/>
            </p:nvSpPr>
            <p:spPr bwMode="auto">
              <a:xfrm rot="-1560000">
                <a:off x="3573" y="537"/>
                <a:ext cx="291" cy="18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914" name="Oval 76"/>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915" name="Oval 77"/>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916" name="Oval 78"/>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917" name="Oval 79"/>
              <p:cNvSpPr>
                <a:spLocks noChangeArrowheads="1"/>
              </p:cNvSpPr>
              <p:nvPr/>
            </p:nvSpPr>
            <p:spPr bwMode="auto">
              <a:xfrm rot="-1860000">
                <a:off x="2984" y="310"/>
                <a:ext cx="29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918" name="Freeform 80"/>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8"/>
                  <a:gd name="T184" fmla="*/ 0 h 407"/>
                  <a:gd name="T185" fmla="*/ 738 w 738"/>
                  <a:gd name="T186" fmla="*/ 407 h 4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p>
            </p:txBody>
          </p:sp>
          <p:sp>
            <p:nvSpPr>
              <p:cNvPr id="74919" name="Freeform 81"/>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7"/>
                  <a:gd name="T73" fmla="*/ 0 h 118"/>
                  <a:gd name="T74" fmla="*/ 117 w 117"/>
                  <a:gd name="T75" fmla="*/ 118 h 1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p>
            </p:txBody>
          </p:sp>
          <p:sp>
            <p:nvSpPr>
              <p:cNvPr id="74920" name="Freeform 82"/>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87"/>
                  <a:gd name="T53" fmla="*/ 82 w 82"/>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p>
            </p:txBody>
          </p:sp>
        </p:grpSp>
        <p:grpSp>
          <p:nvGrpSpPr>
            <p:cNvPr id="74806" name="Group 83"/>
            <p:cNvGrpSpPr>
              <a:grpSpLocks/>
            </p:cNvGrpSpPr>
            <p:nvPr/>
          </p:nvGrpSpPr>
          <p:grpSpPr bwMode="auto">
            <a:xfrm>
              <a:off x="4265" y="1314"/>
              <a:ext cx="380" cy="329"/>
              <a:chOff x="2949" y="196"/>
              <a:chExt cx="941" cy="598"/>
            </a:xfrm>
          </p:grpSpPr>
          <p:sp>
            <p:nvSpPr>
              <p:cNvPr id="74899" name="Oval 84"/>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900" name="Oval 85"/>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901" name="Oval 86"/>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902" name="Oval 87"/>
              <p:cNvSpPr>
                <a:spLocks noChangeArrowheads="1"/>
              </p:cNvSpPr>
              <p:nvPr/>
            </p:nvSpPr>
            <p:spPr bwMode="auto">
              <a:xfrm rot="-1560000">
                <a:off x="3573" y="537"/>
                <a:ext cx="291" cy="18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903" name="Oval 88"/>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904" name="Oval 89"/>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905" name="Oval 90"/>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906" name="Oval 91"/>
              <p:cNvSpPr>
                <a:spLocks noChangeArrowheads="1"/>
              </p:cNvSpPr>
              <p:nvPr/>
            </p:nvSpPr>
            <p:spPr bwMode="auto">
              <a:xfrm rot="-1860000">
                <a:off x="2984" y="310"/>
                <a:ext cx="29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907" name="Freeform 92"/>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8"/>
                  <a:gd name="T184" fmla="*/ 0 h 407"/>
                  <a:gd name="T185" fmla="*/ 738 w 738"/>
                  <a:gd name="T186" fmla="*/ 407 h 4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p>
            </p:txBody>
          </p:sp>
          <p:sp>
            <p:nvSpPr>
              <p:cNvPr id="74908" name="Freeform 93"/>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7"/>
                  <a:gd name="T73" fmla="*/ 0 h 118"/>
                  <a:gd name="T74" fmla="*/ 117 w 117"/>
                  <a:gd name="T75" fmla="*/ 118 h 1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p>
            </p:txBody>
          </p:sp>
          <p:sp>
            <p:nvSpPr>
              <p:cNvPr id="74909" name="Freeform 94"/>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87"/>
                  <a:gd name="T53" fmla="*/ 82 w 82"/>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p>
            </p:txBody>
          </p:sp>
        </p:grpSp>
        <p:grpSp>
          <p:nvGrpSpPr>
            <p:cNvPr id="74807" name="Group 95"/>
            <p:cNvGrpSpPr>
              <a:grpSpLocks/>
            </p:cNvGrpSpPr>
            <p:nvPr/>
          </p:nvGrpSpPr>
          <p:grpSpPr bwMode="auto">
            <a:xfrm>
              <a:off x="3948" y="2035"/>
              <a:ext cx="380" cy="329"/>
              <a:chOff x="2949" y="196"/>
              <a:chExt cx="941" cy="598"/>
            </a:xfrm>
          </p:grpSpPr>
          <p:sp>
            <p:nvSpPr>
              <p:cNvPr id="74888" name="Oval 96"/>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889" name="Oval 97"/>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890" name="Oval 98"/>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891" name="Oval 99"/>
              <p:cNvSpPr>
                <a:spLocks noChangeArrowheads="1"/>
              </p:cNvSpPr>
              <p:nvPr/>
            </p:nvSpPr>
            <p:spPr bwMode="auto">
              <a:xfrm rot="-1560000">
                <a:off x="3573" y="537"/>
                <a:ext cx="291" cy="18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892" name="Oval 100"/>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893" name="Oval 101"/>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894" name="Oval 102"/>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895" name="Oval 103"/>
              <p:cNvSpPr>
                <a:spLocks noChangeArrowheads="1"/>
              </p:cNvSpPr>
              <p:nvPr/>
            </p:nvSpPr>
            <p:spPr bwMode="auto">
              <a:xfrm rot="-1860000">
                <a:off x="2984" y="310"/>
                <a:ext cx="29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896" name="Freeform 104"/>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8"/>
                  <a:gd name="T184" fmla="*/ 0 h 407"/>
                  <a:gd name="T185" fmla="*/ 738 w 738"/>
                  <a:gd name="T186" fmla="*/ 407 h 4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p>
            </p:txBody>
          </p:sp>
          <p:sp>
            <p:nvSpPr>
              <p:cNvPr id="74897" name="Freeform 105"/>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7"/>
                  <a:gd name="T73" fmla="*/ 0 h 118"/>
                  <a:gd name="T74" fmla="*/ 117 w 117"/>
                  <a:gd name="T75" fmla="*/ 118 h 1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p>
            </p:txBody>
          </p:sp>
          <p:sp>
            <p:nvSpPr>
              <p:cNvPr id="74898" name="Freeform 106"/>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87"/>
                  <a:gd name="T53" fmla="*/ 82 w 82"/>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p>
            </p:txBody>
          </p:sp>
        </p:grpSp>
        <p:sp>
          <p:nvSpPr>
            <p:cNvPr id="74808" name="Text Box 107"/>
            <p:cNvSpPr txBox="1">
              <a:spLocks noChangeArrowheads="1"/>
            </p:cNvSpPr>
            <p:nvPr/>
          </p:nvSpPr>
          <p:spPr bwMode="auto">
            <a:xfrm>
              <a:off x="830" y="1599"/>
              <a:ext cx="534"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1600" b="1">
                  <a:solidFill>
                    <a:srgbClr val="333399"/>
                  </a:solidFill>
                  <a:latin typeface="Arial" panose="020B0604020202020204" pitchFamily="34" charset="0"/>
                  <a:ea typeface="黑体" panose="02010609060101010101" pitchFamily="49" charset="-122"/>
                </a:rPr>
                <a:t>AS</a:t>
              </a:r>
              <a:r>
                <a:rPr kumimoji="1" lang="en-US" altLang="zh-CN" sz="1600" b="1" baseline="-25000">
                  <a:solidFill>
                    <a:srgbClr val="333399"/>
                  </a:solidFill>
                  <a:latin typeface="Arial" panose="020B0604020202020204" pitchFamily="34" charset="0"/>
                  <a:ea typeface="黑体" panose="02010609060101010101" pitchFamily="49" charset="-122"/>
                </a:rPr>
                <a:t>1</a:t>
              </a:r>
            </a:p>
          </p:txBody>
        </p:sp>
        <p:sp>
          <p:nvSpPr>
            <p:cNvPr id="74809" name="Text Box 108"/>
            <p:cNvSpPr txBox="1">
              <a:spLocks noChangeArrowheads="1"/>
            </p:cNvSpPr>
            <p:nvPr/>
          </p:nvSpPr>
          <p:spPr bwMode="auto">
            <a:xfrm>
              <a:off x="2356" y="2744"/>
              <a:ext cx="534"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1600" b="1">
                  <a:solidFill>
                    <a:srgbClr val="333399"/>
                  </a:solidFill>
                  <a:latin typeface="Arial" panose="020B0604020202020204" pitchFamily="34" charset="0"/>
                  <a:ea typeface="黑体" panose="02010609060101010101" pitchFamily="49" charset="-122"/>
                </a:rPr>
                <a:t>AS</a:t>
              </a:r>
              <a:r>
                <a:rPr kumimoji="1" lang="en-US" altLang="zh-CN" sz="1600" b="1" baseline="-25000">
                  <a:solidFill>
                    <a:srgbClr val="333399"/>
                  </a:solidFill>
                  <a:latin typeface="Arial" panose="020B0604020202020204" pitchFamily="34" charset="0"/>
                  <a:ea typeface="黑体" panose="02010609060101010101" pitchFamily="49" charset="-122"/>
                </a:rPr>
                <a:t>3</a:t>
              </a:r>
            </a:p>
          </p:txBody>
        </p:sp>
        <p:sp>
          <p:nvSpPr>
            <p:cNvPr id="74810" name="Text Box 109"/>
            <p:cNvSpPr txBox="1">
              <a:spLocks noChangeArrowheads="1"/>
            </p:cNvSpPr>
            <p:nvPr/>
          </p:nvSpPr>
          <p:spPr bwMode="auto">
            <a:xfrm>
              <a:off x="4637" y="1646"/>
              <a:ext cx="534"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1600" b="1">
                  <a:solidFill>
                    <a:srgbClr val="333399"/>
                  </a:solidFill>
                  <a:latin typeface="Arial" panose="020B0604020202020204" pitchFamily="34" charset="0"/>
                  <a:ea typeface="黑体" panose="02010609060101010101" pitchFamily="49" charset="-122"/>
                </a:rPr>
                <a:t>AS</a:t>
              </a:r>
              <a:r>
                <a:rPr kumimoji="1" lang="en-US" altLang="zh-CN" sz="1600" b="1" baseline="-25000">
                  <a:solidFill>
                    <a:srgbClr val="333399"/>
                  </a:solidFill>
                  <a:latin typeface="Arial" panose="020B0604020202020204" pitchFamily="34" charset="0"/>
                  <a:ea typeface="黑体" panose="02010609060101010101" pitchFamily="49" charset="-122"/>
                </a:rPr>
                <a:t>2</a:t>
              </a:r>
            </a:p>
          </p:txBody>
        </p:sp>
        <p:sp>
          <p:nvSpPr>
            <p:cNvPr id="74811" name="Text Box 110"/>
            <p:cNvSpPr txBox="1">
              <a:spLocks noChangeArrowheads="1"/>
            </p:cNvSpPr>
            <p:nvPr/>
          </p:nvSpPr>
          <p:spPr bwMode="auto">
            <a:xfrm>
              <a:off x="4532" y="3340"/>
              <a:ext cx="535"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1600" b="1">
                  <a:solidFill>
                    <a:srgbClr val="333399"/>
                  </a:solidFill>
                  <a:latin typeface="Arial" panose="020B0604020202020204" pitchFamily="34" charset="0"/>
                  <a:ea typeface="黑体" panose="02010609060101010101" pitchFamily="49" charset="-122"/>
                </a:rPr>
                <a:t>AS</a:t>
              </a:r>
              <a:r>
                <a:rPr kumimoji="1" lang="en-US" altLang="zh-CN" sz="1600" b="1" baseline="-25000">
                  <a:solidFill>
                    <a:srgbClr val="333399"/>
                  </a:solidFill>
                  <a:latin typeface="Arial" panose="020B0604020202020204" pitchFamily="34" charset="0"/>
                  <a:ea typeface="黑体" panose="02010609060101010101" pitchFamily="49" charset="-122"/>
                </a:rPr>
                <a:t>5</a:t>
              </a:r>
            </a:p>
          </p:txBody>
        </p:sp>
        <p:sp>
          <p:nvSpPr>
            <p:cNvPr id="74812" name="Text Box 111"/>
            <p:cNvSpPr txBox="1">
              <a:spLocks noChangeArrowheads="1"/>
            </p:cNvSpPr>
            <p:nvPr/>
          </p:nvSpPr>
          <p:spPr bwMode="auto">
            <a:xfrm>
              <a:off x="450" y="2954"/>
              <a:ext cx="534"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1600" b="1">
                  <a:solidFill>
                    <a:srgbClr val="333399"/>
                  </a:solidFill>
                  <a:latin typeface="Arial" panose="020B0604020202020204" pitchFamily="34" charset="0"/>
                  <a:ea typeface="黑体" panose="02010609060101010101" pitchFamily="49" charset="-122"/>
                </a:rPr>
                <a:t>AS</a:t>
              </a:r>
              <a:r>
                <a:rPr kumimoji="1" lang="en-US" altLang="zh-CN" sz="1600" b="1" baseline="-25000">
                  <a:solidFill>
                    <a:srgbClr val="333399"/>
                  </a:solidFill>
                  <a:latin typeface="Arial" panose="020B0604020202020204" pitchFamily="34" charset="0"/>
                  <a:ea typeface="黑体" panose="02010609060101010101" pitchFamily="49" charset="-122"/>
                </a:rPr>
                <a:t>4</a:t>
              </a:r>
            </a:p>
          </p:txBody>
        </p:sp>
        <p:pic>
          <p:nvPicPr>
            <p:cNvPr id="74813" name="Picture 11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7" y="3057"/>
              <a:ext cx="289" cy="215"/>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pic>
        <p:sp>
          <p:nvSpPr>
            <p:cNvPr id="74814" name="Line 113"/>
            <p:cNvSpPr>
              <a:spLocks noChangeShapeType="1"/>
            </p:cNvSpPr>
            <p:nvPr/>
          </p:nvSpPr>
          <p:spPr bwMode="auto">
            <a:xfrm>
              <a:off x="2747" y="2598"/>
              <a:ext cx="515" cy="218"/>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74815" name="Group 114"/>
            <p:cNvGrpSpPr>
              <a:grpSpLocks/>
            </p:cNvGrpSpPr>
            <p:nvPr/>
          </p:nvGrpSpPr>
          <p:grpSpPr bwMode="auto">
            <a:xfrm>
              <a:off x="3102" y="2696"/>
              <a:ext cx="380" cy="328"/>
              <a:chOff x="2949" y="196"/>
              <a:chExt cx="941" cy="598"/>
            </a:xfrm>
          </p:grpSpPr>
          <p:sp>
            <p:nvSpPr>
              <p:cNvPr id="74877" name="Oval 115"/>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878" name="Oval 116"/>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879" name="Oval 117"/>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880" name="Oval 118"/>
              <p:cNvSpPr>
                <a:spLocks noChangeArrowheads="1"/>
              </p:cNvSpPr>
              <p:nvPr/>
            </p:nvSpPr>
            <p:spPr bwMode="auto">
              <a:xfrm rot="-1560000">
                <a:off x="3573" y="537"/>
                <a:ext cx="291" cy="18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881" name="Oval 119"/>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882" name="Oval 120"/>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883" name="Oval 121"/>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884" name="Oval 122"/>
              <p:cNvSpPr>
                <a:spLocks noChangeArrowheads="1"/>
              </p:cNvSpPr>
              <p:nvPr/>
            </p:nvSpPr>
            <p:spPr bwMode="auto">
              <a:xfrm rot="-1860000">
                <a:off x="2984" y="310"/>
                <a:ext cx="29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885" name="Freeform 123"/>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8"/>
                  <a:gd name="T184" fmla="*/ 0 h 407"/>
                  <a:gd name="T185" fmla="*/ 738 w 738"/>
                  <a:gd name="T186" fmla="*/ 407 h 4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p>
            </p:txBody>
          </p:sp>
          <p:sp>
            <p:nvSpPr>
              <p:cNvPr id="74886" name="Freeform 124"/>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7"/>
                  <a:gd name="T73" fmla="*/ 0 h 118"/>
                  <a:gd name="T74" fmla="*/ 117 w 117"/>
                  <a:gd name="T75" fmla="*/ 118 h 1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p>
            </p:txBody>
          </p:sp>
          <p:sp>
            <p:nvSpPr>
              <p:cNvPr id="74887" name="Freeform 125"/>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87"/>
                  <a:gd name="T53" fmla="*/ 82 w 82"/>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p>
            </p:txBody>
          </p:sp>
        </p:grpSp>
        <p:pic>
          <p:nvPicPr>
            <p:cNvPr id="74816" name="Picture 12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8" y="2458"/>
              <a:ext cx="289" cy="215"/>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pic>
        <p:pic>
          <p:nvPicPr>
            <p:cNvPr id="74817" name="Picture 12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0" y="2997"/>
              <a:ext cx="218"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grpSp>
          <p:nvGrpSpPr>
            <p:cNvPr id="74818" name="Group 128"/>
            <p:cNvGrpSpPr>
              <a:grpSpLocks/>
            </p:cNvGrpSpPr>
            <p:nvPr/>
          </p:nvGrpSpPr>
          <p:grpSpPr bwMode="auto">
            <a:xfrm>
              <a:off x="1834" y="2997"/>
              <a:ext cx="380" cy="329"/>
              <a:chOff x="2949" y="196"/>
              <a:chExt cx="941" cy="598"/>
            </a:xfrm>
          </p:grpSpPr>
          <p:sp>
            <p:nvSpPr>
              <p:cNvPr id="74866" name="Oval 129"/>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867" name="Oval 130"/>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868" name="Oval 131"/>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869" name="Oval 132"/>
              <p:cNvSpPr>
                <a:spLocks noChangeArrowheads="1"/>
              </p:cNvSpPr>
              <p:nvPr/>
            </p:nvSpPr>
            <p:spPr bwMode="auto">
              <a:xfrm rot="-1560000">
                <a:off x="3573" y="537"/>
                <a:ext cx="291" cy="18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870" name="Oval 133"/>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871" name="Oval 134"/>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872" name="Oval 135"/>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873" name="Oval 136"/>
              <p:cNvSpPr>
                <a:spLocks noChangeArrowheads="1"/>
              </p:cNvSpPr>
              <p:nvPr/>
            </p:nvSpPr>
            <p:spPr bwMode="auto">
              <a:xfrm rot="-1860000">
                <a:off x="2984" y="310"/>
                <a:ext cx="29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874" name="Freeform 137"/>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8"/>
                  <a:gd name="T184" fmla="*/ 0 h 407"/>
                  <a:gd name="T185" fmla="*/ 738 w 738"/>
                  <a:gd name="T186" fmla="*/ 407 h 4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p>
            </p:txBody>
          </p:sp>
          <p:sp>
            <p:nvSpPr>
              <p:cNvPr id="74875" name="Freeform 138"/>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7"/>
                  <a:gd name="T73" fmla="*/ 0 h 118"/>
                  <a:gd name="T74" fmla="*/ 117 w 117"/>
                  <a:gd name="T75" fmla="*/ 118 h 1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p>
            </p:txBody>
          </p:sp>
          <p:sp>
            <p:nvSpPr>
              <p:cNvPr id="74876" name="Freeform 139"/>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87"/>
                  <a:gd name="T53" fmla="*/ 82 w 82"/>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p>
            </p:txBody>
          </p:sp>
        </p:grpSp>
        <p:sp>
          <p:nvSpPr>
            <p:cNvPr id="74819" name="Line 140"/>
            <p:cNvSpPr>
              <a:spLocks noChangeShapeType="1"/>
            </p:cNvSpPr>
            <p:nvPr/>
          </p:nvSpPr>
          <p:spPr bwMode="auto">
            <a:xfrm>
              <a:off x="1147" y="1433"/>
              <a:ext cx="317" cy="723"/>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74820" name="Picture 14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 y="1374"/>
              <a:ext cx="218"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grpSp>
          <p:nvGrpSpPr>
            <p:cNvPr id="74821" name="Group 142"/>
            <p:cNvGrpSpPr>
              <a:grpSpLocks/>
            </p:cNvGrpSpPr>
            <p:nvPr/>
          </p:nvGrpSpPr>
          <p:grpSpPr bwMode="auto">
            <a:xfrm>
              <a:off x="1253" y="2035"/>
              <a:ext cx="380" cy="327"/>
              <a:chOff x="2949" y="196"/>
              <a:chExt cx="941" cy="598"/>
            </a:xfrm>
          </p:grpSpPr>
          <p:sp>
            <p:nvSpPr>
              <p:cNvPr id="74855" name="Oval 143"/>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856" name="Oval 144"/>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857" name="Oval 145"/>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858" name="Oval 146"/>
              <p:cNvSpPr>
                <a:spLocks noChangeArrowheads="1"/>
              </p:cNvSpPr>
              <p:nvPr/>
            </p:nvSpPr>
            <p:spPr bwMode="auto">
              <a:xfrm rot="-1560000">
                <a:off x="3573" y="537"/>
                <a:ext cx="291" cy="18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859" name="Oval 147"/>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860" name="Oval 148"/>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861" name="Oval 149"/>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862" name="Oval 150"/>
              <p:cNvSpPr>
                <a:spLocks noChangeArrowheads="1"/>
              </p:cNvSpPr>
              <p:nvPr/>
            </p:nvSpPr>
            <p:spPr bwMode="auto">
              <a:xfrm rot="-1860000">
                <a:off x="2984" y="310"/>
                <a:ext cx="29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863" name="Freeform 151"/>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8"/>
                  <a:gd name="T184" fmla="*/ 0 h 407"/>
                  <a:gd name="T185" fmla="*/ 738 w 738"/>
                  <a:gd name="T186" fmla="*/ 407 h 4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p>
            </p:txBody>
          </p:sp>
          <p:sp>
            <p:nvSpPr>
              <p:cNvPr id="74864" name="Freeform 152"/>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7"/>
                  <a:gd name="T73" fmla="*/ 0 h 118"/>
                  <a:gd name="T74" fmla="*/ 117 w 117"/>
                  <a:gd name="T75" fmla="*/ 118 h 1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p>
            </p:txBody>
          </p:sp>
          <p:sp>
            <p:nvSpPr>
              <p:cNvPr id="74865" name="Freeform 153"/>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87"/>
                  <a:gd name="T53" fmla="*/ 82 w 82"/>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p>
            </p:txBody>
          </p:sp>
        </p:grpSp>
        <p:sp>
          <p:nvSpPr>
            <p:cNvPr id="74822" name="Line 154"/>
            <p:cNvSpPr>
              <a:spLocks noChangeShapeType="1"/>
            </p:cNvSpPr>
            <p:nvPr/>
          </p:nvSpPr>
          <p:spPr bwMode="auto">
            <a:xfrm>
              <a:off x="5058" y="1554"/>
              <a:ext cx="370" cy="36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823" name="Line 155"/>
            <p:cNvSpPr>
              <a:spLocks noChangeShapeType="1"/>
            </p:cNvSpPr>
            <p:nvPr/>
          </p:nvSpPr>
          <p:spPr bwMode="auto">
            <a:xfrm flipH="1">
              <a:off x="4739" y="1934"/>
              <a:ext cx="634" cy="422"/>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824" name="Line 156"/>
            <p:cNvSpPr>
              <a:spLocks noChangeShapeType="1"/>
            </p:cNvSpPr>
            <p:nvPr/>
          </p:nvSpPr>
          <p:spPr bwMode="auto">
            <a:xfrm flipV="1">
              <a:off x="3683" y="1574"/>
              <a:ext cx="265" cy="121"/>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74825" name="Picture 15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6" y="2275"/>
              <a:ext cx="21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pic>
          <p:nvPicPr>
            <p:cNvPr id="74826" name="Picture 15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0" y="1433"/>
              <a:ext cx="21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grpSp>
          <p:nvGrpSpPr>
            <p:cNvPr id="74827" name="Group 159"/>
            <p:cNvGrpSpPr>
              <a:grpSpLocks/>
            </p:cNvGrpSpPr>
            <p:nvPr/>
          </p:nvGrpSpPr>
          <p:grpSpPr bwMode="auto">
            <a:xfrm>
              <a:off x="5217" y="1734"/>
              <a:ext cx="379" cy="328"/>
              <a:chOff x="2949" y="196"/>
              <a:chExt cx="941" cy="598"/>
            </a:xfrm>
          </p:grpSpPr>
          <p:sp>
            <p:nvSpPr>
              <p:cNvPr id="74844" name="Oval 160"/>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845" name="Oval 161"/>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846" name="Oval 162"/>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847" name="Oval 163"/>
              <p:cNvSpPr>
                <a:spLocks noChangeArrowheads="1"/>
              </p:cNvSpPr>
              <p:nvPr/>
            </p:nvSpPr>
            <p:spPr bwMode="auto">
              <a:xfrm rot="-1560000">
                <a:off x="3573" y="537"/>
                <a:ext cx="291" cy="18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848" name="Oval 164"/>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849" name="Oval 165"/>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850" name="Oval 166"/>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851" name="Oval 167"/>
              <p:cNvSpPr>
                <a:spLocks noChangeArrowheads="1"/>
              </p:cNvSpPr>
              <p:nvPr/>
            </p:nvSpPr>
            <p:spPr bwMode="auto">
              <a:xfrm rot="-1860000">
                <a:off x="2984" y="310"/>
                <a:ext cx="29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852" name="Freeform 168"/>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8"/>
                  <a:gd name="T184" fmla="*/ 0 h 407"/>
                  <a:gd name="T185" fmla="*/ 738 w 738"/>
                  <a:gd name="T186" fmla="*/ 407 h 4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p>
            </p:txBody>
          </p:sp>
          <p:sp>
            <p:nvSpPr>
              <p:cNvPr id="74853" name="Freeform 169"/>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7"/>
                  <a:gd name="T73" fmla="*/ 0 h 118"/>
                  <a:gd name="T74" fmla="*/ 117 w 117"/>
                  <a:gd name="T75" fmla="*/ 118 h 1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p>
            </p:txBody>
          </p:sp>
          <p:sp>
            <p:nvSpPr>
              <p:cNvPr id="74854" name="Freeform 170"/>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87"/>
                  <a:gd name="T53" fmla="*/ 82 w 82"/>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p>
            </p:txBody>
          </p:sp>
        </p:grpSp>
        <p:grpSp>
          <p:nvGrpSpPr>
            <p:cNvPr id="74828" name="Group 171"/>
            <p:cNvGrpSpPr>
              <a:grpSpLocks/>
            </p:cNvGrpSpPr>
            <p:nvPr/>
          </p:nvGrpSpPr>
          <p:grpSpPr bwMode="auto">
            <a:xfrm>
              <a:off x="3420" y="1494"/>
              <a:ext cx="380" cy="329"/>
              <a:chOff x="2949" y="196"/>
              <a:chExt cx="941" cy="598"/>
            </a:xfrm>
          </p:grpSpPr>
          <p:sp>
            <p:nvSpPr>
              <p:cNvPr id="74833" name="Oval 172"/>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834" name="Oval 173"/>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835" name="Oval 174"/>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836" name="Oval 175"/>
              <p:cNvSpPr>
                <a:spLocks noChangeArrowheads="1"/>
              </p:cNvSpPr>
              <p:nvPr/>
            </p:nvSpPr>
            <p:spPr bwMode="auto">
              <a:xfrm rot="-1560000">
                <a:off x="3573" y="537"/>
                <a:ext cx="291" cy="18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837" name="Oval 176"/>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838" name="Oval 177"/>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839" name="Oval 178"/>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840" name="Oval 179"/>
              <p:cNvSpPr>
                <a:spLocks noChangeArrowheads="1"/>
              </p:cNvSpPr>
              <p:nvPr/>
            </p:nvSpPr>
            <p:spPr bwMode="auto">
              <a:xfrm rot="-1860000">
                <a:off x="2984" y="310"/>
                <a:ext cx="29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p>
            </p:txBody>
          </p:sp>
          <p:sp>
            <p:nvSpPr>
              <p:cNvPr id="74841" name="Freeform 180"/>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8"/>
                  <a:gd name="T184" fmla="*/ 0 h 407"/>
                  <a:gd name="T185" fmla="*/ 738 w 738"/>
                  <a:gd name="T186" fmla="*/ 407 h 4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p>
            </p:txBody>
          </p:sp>
          <p:sp>
            <p:nvSpPr>
              <p:cNvPr id="74842" name="Freeform 181"/>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7"/>
                  <a:gd name="T73" fmla="*/ 0 h 118"/>
                  <a:gd name="T74" fmla="*/ 117 w 117"/>
                  <a:gd name="T75" fmla="*/ 118 h 1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p>
            </p:txBody>
          </p:sp>
          <p:sp>
            <p:nvSpPr>
              <p:cNvPr id="74843" name="Freeform 182"/>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87"/>
                  <a:gd name="T53" fmla="*/ 82 w 82"/>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p>
            </p:txBody>
          </p:sp>
        </p:grpSp>
        <p:pic>
          <p:nvPicPr>
            <p:cNvPr id="74829" name="Picture 18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2" y="1494"/>
              <a:ext cx="21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sp>
          <p:nvSpPr>
            <p:cNvPr id="74830" name="Text Box 184"/>
            <p:cNvSpPr txBox="1">
              <a:spLocks noChangeArrowheads="1"/>
            </p:cNvSpPr>
            <p:nvPr/>
          </p:nvSpPr>
          <p:spPr bwMode="auto">
            <a:xfrm>
              <a:off x="2757" y="1434"/>
              <a:ext cx="959"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lnSpc>
                  <a:spcPct val="90000"/>
                </a:lnSpc>
              </a:pPr>
              <a:r>
                <a:rPr kumimoji="1" lang="en-US" altLang="zh-CN" sz="1600" b="1">
                  <a:solidFill>
                    <a:srgbClr val="333399"/>
                  </a:solidFill>
                  <a:latin typeface="Arial" panose="020B0604020202020204" pitchFamily="34" charset="0"/>
                  <a:ea typeface="黑体" panose="02010609060101010101" pitchFamily="49" charset="-122"/>
                </a:rPr>
                <a:t>BGP</a:t>
              </a:r>
            </a:p>
            <a:p>
              <a:pPr algn="ctr" eaLnBrk="1" hangingPunct="1">
                <a:lnSpc>
                  <a:spcPct val="90000"/>
                </a:lnSpc>
              </a:pPr>
              <a:r>
                <a:rPr kumimoji="1" lang="en-US" altLang="zh-CN" sz="1600" b="1">
                  <a:solidFill>
                    <a:srgbClr val="333399"/>
                  </a:solidFill>
                  <a:latin typeface="Arial" panose="020B0604020202020204" pitchFamily="34" charset="0"/>
                  <a:ea typeface="黑体" panose="02010609060101010101" pitchFamily="49" charset="-122"/>
                </a:rPr>
                <a:t>Speaker</a:t>
              </a:r>
            </a:p>
          </p:txBody>
        </p:sp>
        <p:sp>
          <p:nvSpPr>
            <p:cNvPr id="74831" name="Text Box 185"/>
            <p:cNvSpPr txBox="1">
              <a:spLocks noChangeArrowheads="1"/>
            </p:cNvSpPr>
            <p:nvPr/>
          </p:nvSpPr>
          <p:spPr bwMode="auto">
            <a:xfrm>
              <a:off x="2943" y="2339"/>
              <a:ext cx="1448" cy="218"/>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1600" b="1">
                  <a:solidFill>
                    <a:srgbClr val="333399"/>
                  </a:solidFill>
                  <a:latin typeface="Arial" panose="020B0604020202020204" pitchFamily="34" charset="0"/>
                  <a:ea typeface="黑体" panose="02010609060101010101" pitchFamily="49" charset="-122"/>
                </a:rPr>
                <a:t>BGP Speaker</a:t>
              </a:r>
            </a:p>
          </p:txBody>
        </p:sp>
        <p:sp>
          <p:nvSpPr>
            <p:cNvPr id="74832" name="Text Box 186"/>
            <p:cNvSpPr txBox="1">
              <a:spLocks noChangeArrowheads="1"/>
            </p:cNvSpPr>
            <p:nvPr/>
          </p:nvSpPr>
          <p:spPr bwMode="auto">
            <a:xfrm>
              <a:off x="1066" y="2569"/>
              <a:ext cx="1447"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1600" b="1">
                  <a:solidFill>
                    <a:srgbClr val="333399"/>
                  </a:solidFill>
                  <a:latin typeface="Arial" panose="020B0604020202020204" pitchFamily="34" charset="0"/>
                  <a:ea typeface="黑体" panose="02010609060101010101" pitchFamily="49" charset="-122"/>
                </a:rPr>
                <a:t>BGP Speaker</a:t>
              </a:r>
            </a:p>
          </p:txBody>
        </p:sp>
      </p:grpSp>
      <p:sp>
        <p:nvSpPr>
          <p:cNvPr id="74757" name="Text Box 11"/>
          <p:cNvSpPr txBox="1">
            <a:spLocks noChangeArrowheads="1"/>
          </p:cNvSpPr>
          <p:nvPr/>
        </p:nvSpPr>
        <p:spPr bwMode="auto">
          <a:xfrm>
            <a:off x="1835150" y="6308725"/>
            <a:ext cx="1800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latin typeface="Arial" panose="020B0604020202020204" pitchFamily="34" charset="0"/>
              </a:rPr>
              <a:t>OSPF</a:t>
            </a:r>
            <a:r>
              <a:rPr lang="zh-CN" altLang="en-US" sz="1600" b="1">
                <a:latin typeface="Arial" panose="020B0604020202020204" pitchFamily="34" charset="0"/>
              </a:rPr>
              <a:t>或者</a:t>
            </a:r>
            <a:r>
              <a:rPr lang="en-US" altLang="zh-CN" sz="1600" b="1">
                <a:latin typeface="Arial" panose="020B0604020202020204" pitchFamily="34" charset="0"/>
              </a:rPr>
              <a:t>RIP</a:t>
            </a:r>
          </a:p>
        </p:txBody>
      </p:sp>
      <p:sp>
        <p:nvSpPr>
          <p:cNvPr id="74758" name="Text Box 11"/>
          <p:cNvSpPr txBox="1">
            <a:spLocks noChangeArrowheads="1"/>
          </p:cNvSpPr>
          <p:nvPr/>
        </p:nvSpPr>
        <p:spPr bwMode="auto">
          <a:xfrm>
            <a:off x="3708400" y="4221163"/>
            <a:ext cx="1800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latin typeface="Arial" panose="020B0604020202020204" pitchFamily="34" charset="0"/>
              </a:rPr>
              <a:t>OSPF</a:t>
            </a:r>
            <a:r>
              <a:rPr lang="zh-CN" altLang="en-US" sz="1600" b="1">
                <a:latin typeface="Arial" panose="020B0604020202020204" pitchFamily="34" charset="0"/>
              </a:rPr>
              <a:t>或者</a:t>
            </a:r>
            <a:r>
              <a:rPr lang="en-US" altLang="zh-CN" sz="1600" b="1">
                <a:latin typeface="Arial" panose="020B0604020202020204" pitchFamily="34" charset="0"/>
              </a:rPr>
              <a:t>RIP</a:t>
            </a:r>
          </a:p>
        </p:txBody>
      </p:sp>
      <p:sp>
        <p:nvSpPr>
          <p:cNvPr id="74759" name="Text Box 11"/>
          <p:cNvSpPr txBox="1">
            <a:spLocks noChangeArrowheads="1"/>
          </p:cNvSpPr>
          <p:nvPr/>
        </p:nvSpPr>
        <p:spPr bwMode="auto">
          <a:xfrm>
            <a:off x="250825" y="1989138"/>
            <a:ext cx="1800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latin typeface="Arial" panose="020B0604020202020204" pitchFamily="34" charset="0"/>
              </a:rPr>
              <a:t>OSPF</a:t>
            </a:r>
            <a:r>
              <a:rPr lang="zh-CN" altLang="en-US" sz="1600" b="1">
                <a:latin typeface="Arial" panose="020B0604020202020204" pitchFamily="34" charset="0"/>
              </a:rPr>
              <a:t>或者</a:t>
            </a:r>
            <a:r>
              <a:rPr lang="en-US" altLang="zh-CN" sz="1600" b="1">
                <a:latin typeface="Arial" panose="020B0604020202020204" pitchFamily="34" charset="0"/>
              </a:rPr>
              <a:t>RIP</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25792A26-F03A-4A95-B7C0-0011780A87C8}" type="slidenum">
              <a:rPr lang="en-US" altLang="zh-CN"/>
              <a:pPr eaLnBrk="1" hangingPunct="1"/>
              <a:t>62</a:t>
            </a:fld>
            <a:endParaRPr lang="en-US" altLang="zh-CN"/>
          </a:p>
        </p:txBody>
      </p:sp>
      <p:sp>
        <p:nvSpPr>
          <p:cNvPr id="17412" name="Rectangle 5"/>
          <p:cNvSpPr>
            <a:spLocks noGrp="1" noChangeArrowheads="1"/>
          </p:cNvSpPr>
          <p:nvPr>
            <p:ph type="title"/>
          </p:nvPr>
        </p:nvSpPr>
        <p:spPr/>
        <p:txBody>
          <a:bodyPr/>
          <a:lstStyle/>
          <a:p>
            <a:pPr eaLnBrk="1" hangingPunct="1"/>
            <a:r>
              <a:rPr lang="zh-CN" altLang="en-US" smtClean="0"/>
              <a:t>路由协议作用范围</a:t>
            </a:r>
          </a:p>
        </p:txBody>
      </p:sp>
      <p:graphicFrame>
        <p:nvGraphicFramePr>
          <p:cNvPr id="17410" name="Object 4"/>
          <p:cNvGraphicFramePr>
            <a:graphicFrameLocks noGrp="1" noChangeAspect="1"/>
          </p:cNvGraphicFramePr>
          <p:nvPr>
            <p:ph idx="1"/>
          </p:nvPr>
        </p:nvGraphicFramePr>
        <p:xfrm>
          <a:off x="539750" y="1882775"/>
          <a:ext cx="7704138" cy="4918075"/>
        </p:xfrm>
        <a:graphic>
          <a:graphicData uri="http://schemas.openxmlformats.org/presentationml/2006/ole">
            <mc:AlternateContent xmlns:mc="http://schemas.openxmlformats.org/markup-compatibility/2006">
              <mc:Choice xmlns:v="urn:schemas-microsoft-com:vml" Requires="v">
                <p:oleObj spid="_x0000_s17590" name="Visio" r:id="rId4" imgW="4078712" imgH="2602766" progId="Visio.Drawing.11">
                  <p:embed/>
                </p:oleObj>
              </mc:Choice>
              <mc:Fallback>
                <p:oleObj name="Visio" r:id="rId4" imgW="4078712" imgH="2602766" progId="Visio.Drawing.11">
                  <p:embed/>
                  <p:pic>
                    <p:nvPicPr>
                      <p:cNvPr id="0" name="Picture 7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882775"/>
                        <a:ext cx="7704138" cy="491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灯片编号占位符 5"/>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77A8084E-8E6E-4673-B519-64F6C66A6F59}" type="slidenum">
              <a:rPr lang="en-US" altLang="zh-CN" sz="1400" b="1"/>
              <a:pPr algn="r" eaLnBrk="1" hangingPunct="1"/>
              <a:t>63</a:t>
            </a:fld>
            <a:endParaRPr lang="en-US" altLang="zh-CN" sz="1400" b="1"/>
          </a:p>
        </p:txBody>
      </p:sp>
      <p:sp>
        <p:nvSpPr>
          <p:cNvPr id="75779" name="Rectangle 2"/>
          <p:cNvSpPr>
            <a:spLocks noGrp="1" noChangeArrowheads="1"/>
          </p:cNvSpPr>
          <p:nvPr>
            <p:ph type="title" idx="4294967295"/>
          </p:nvPr>
        </p:nvSpPr>
        <p:spPr>
          <a:xfrm>
            <a:off x="1116013" y="188913"/>
            <a:ext cx="8027987" cy="1462087"/>
          </a:xfrm>
        </p:spPr>
        <p:txBody>
          <a:bodyPr/>
          <a:lstStyle/>
          <a:p>
            <a:pPr eaLnBrk="1" hangingPunct="1"/>
            <a:r>
              <a:rPr lang="en-US" altLang="zh-CN" smtClean="0"/>
              <a:t>Chapter 6 Internet Protocol</a:t>
            </a:r>
          </a:p>
        </p:txBody>
      </p:sp>
      <p:sp>
        <p:nvSpPr>
          <p:cNvPr id="75780" name="Rectangle 5"/>
          <p:cNvSpPr>
            <a:spLocks noGrp="1" noChangeArrowheads="1"/>
          </p:cNvSpPr>
          <p:nvPr>
            <p:ph type="body" idx="4294967295"/>
          </p:nvPr>
        </p:nvSpPr>
        <p:spPr>
          <a:xfrm>
            <a:off x="1182688" y="2017713"/>
            <a:ext cx="7772400" cy="4535487"/>
          </a:xfrm>
        </p:spPr>
        <p:txBody>
          <a:bodyPr/>
          <a:lstStyle/>
          <a:p>
            <a:pPr eaLnBrk="1" hangingPunct="1">
              <a:lnSpc>
                <a:spcPct val="90000"/>
              </a:lnSpc>
            </a:pPr>
            <a:r>
              <a:rPr lang="en-US" altLang="zh-CN" smtClean="0"/>
              <a:t>6.1 IP</a:t>
            </a:r>
            <a:r>
              <a:rPr lang="zh-CN" altLang="en-US" smtClean="0"/>
              <a:t>地址</a:t>
            </a:r>
          </a:p>
          <a:p>
            <a:pPr eaLnBrk="1" hangingPunct="1">
              <a:lnSpc>
                <a:spcPct val="90000"/>
              </a:lnSpc>
            </a:pPr>
            <a:r>
              <a:rPr lang="en-US" altLang="zh-CN" smtClean="0"/>
              <a:t>6.2 </a:t>
            </a:r>
            <a:r>
              <a:rPr lang="zh-CN" altLang="en-US" smtClean="0"/>
              <a:t>地址解析协议</a:t>
            </a:r>
          </a:p>
          <a:p>
            <a:pPr eaLnBrk="1" hangingPunct="1">
              <a:lnSpc>
                <a:spcPct val="90000"/>
              </a:lnSpc>
            </a:pPr>
            <a:r>
              <a:rPr lang="en-US" altLang="zh-CN" smtClean="0"/>
              <a:t>6.3 IP</a:t>
            </a:r>
            <a:r>
              <a:rPr lang="zh-CN" altLang="en-US" smtClean="0"/>
              <a:t>协议</a:t>
            </a:r>
          </a:p>
          <a:p>
            <a:pPr eaLnBrk="1" hangingPunct="1">
              <a:lnSpc>
                <a:spcPct val="90000"/>
              </a:lnSpc>
            </a:pPr>
            <a:r>
              <a:rPr lang="en-US" altLang="zh-CN" smtClean="0"/>
              <a:t>6.4 IP</a:t>
            </a:r>
            <a:r>
              <a:rPr lang="zh-CN" altLang="en-US" smtClean="0"/>
              <a:t>路由和转发</a:t>
            </a:r>
          </a:p>
          <a:p>
            <a:pPr eaLnBrk="1" hangingPunct="1">
              <a:lnSpc>
                <a:spcPct val="90000"/>
              </a:lnSpc>
            </a:pPr>
            <a:r>
              <a:rPr lang="en-US" altLang="zh-CN" smtClean="0">
                <a:solidFill>
                  <a:schemeClr val="hlink"/>
                </a:solidFill>
              </a:rPr>
              <a:t>6.5 ICMP</a:t>
            </a:r>
            <a:r>
              <a:rPr lang="zh-CN" altLang="en-US" smtClean="0">
                <a:solidFill>
                  <a:schemeClr val="hlink"/>
                </a:solidFill>
              </a:rPr>
              <a:t>协议</a:t>
            </a:r>
          </a:p>
          <a:p>
            <a:pPr eaLnBrk="1" hangingPunct="1">
              <a:lnSpc>
                <a:spcPct val="90000"/>
              </a:lnSpc>
            </a:pPr>
            <a:r>
              <a:rPr lang="en-US" altLang="zh-CN" smtClean="0"/>
              <a:t>6.6 IP</a:t>
            </a:r>
            <a:r>
              <a:rPr lang="zh-CN" altLang="en-US" smtClean="0"/>
              <a:t>组播</a:t>
            </a:r>
          </a:p>
          <a:p>
            <a:pPr eaLnBrk="1" hangingPunct="1">
              <a:lnSpc>
                <a:spcPct val="90000"/>
              </a:lnSpc>
            </a:pPr>
            <a:r>
              <a:rPr lang="en-US" altLang="zh-CN" smtClean="0"/>
              <a:t>6.7 IPv4</a:t>
            </a:r>
            <a:r>
              <a:rPr lang="zh-CN" altLang="en-US" smtClean="0"/>
              <a:t>的可扩展性</a:t>
            </a:r>
          </a:p>
          <a:p>
            <a:pPr eaLnBrk="1" hangingPunct="1">
              <a:lnSpc>
                <a:spcPct val="90000"/>
              </a:lnSpc>
            </a:pPr>
            <a:r>
              <a:rPr lang="en-US" altLang="zh-CN" smtClean="0"/>
              <a:t>6.8 IPv6</a:t>
            </a:r>
            <a:r>
              <a:rPr lang="zh-CN" altLang="en-US" smtClean="0"/>
              <a:t>协议</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3582988"/>
            <a:ext cx="61563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41B6C641-9AF9-49BE-9A64-2AA48C931B4D}" type="slidenum">
              <a:rPr lang="en-US" altLang="zh-CN"/>
              <a:pPr eaLnBrk="1" hangingPunct="1"/>
              <a:t>64</a:t>
            </a:fld>
            <a:endParaRPr lang="en-US" altLang="zh-CN"/>
          </a:p>
        </p:txBody>
      </p:sp>
      <p:sp>
        <p:nvSpPr>
          <p:cNvPr id="76804" name="Rectangle 2"/>
          <p:cNvSpPr>
            <a:spLocks noGrp="1" noChangeArrowheads="1"/>
          </p:cNvSpPr>
          <p:nvPr>
            <p:ph type="title"/>
          </p:nvPr>
        </p:nvSpPr>
        <p:spPr>
          <a:xfrm>
            <a:off x="776288" y="214313"/>
            <a:ext cx="8259762" cy="1462087"/>
          </a:xfrm>
        </p:spPr>
        <p:txBody>
          <a:bodyPr/>
          <a:lstStyle/>
          <a:p>
            <a:pPr eaLnBrk="1" hangingPunct="1"/>
            <a:r>
              <a:rPr lang="zh-CN" altLang="en-US" sz="4800" smtClean="0"/>
              <a:t>  概述 </a:t>
            </a:r>
          </a:p>
        </p:txBody>
      </p:sp>
      <p:sp>
        <p:nvSpPr>
          <p:cNvPr id="207875" name="Rectangle 3"/>
          <p:cNvSpPr>
            <a:spLocks noRot="1" noChangeArrowheads="1"/>
          </p:cNvSpPr>
          <p:nvPr/>
        </p:nvSpPr>
        <p:spPr bwMode="auto">
          <a:xfrm>
            <a:off x="-36513" y="2193925"/>
            <a:ext cx="4321176"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90000"/>
              </a:lnSpc>
              <a:spcBef>
                <a:spcPct val="20000"/>
              </a:spcBef>
              <a:buClr>
                <a:schemeClr val="folHlink"/>
              </a:buClr>
              <a:buSzPct val="60000"/>
              <a:buFont typeface="Wingdings" panose="05000000000000000000" pitchFamily="2" charset="2"/>
              <a:buChar char="n"/>
            </a:pPr>
            <a:r>
              <a:rPr lang="en-US" altLang="zh-CN" sz="2400" b="1"/>
              <a:t>ICMP</a:t>
            </a:r>
            <a:r>
              <a:rPr lang="zh-CN" altLang="en-US" sz="2400" b="1"/>
              <a:t>：</a:t>
            </a:r>
            <a:r>
              <a:rPr lang="en-US" altLang="zh-CN" sz="2400" b="1"/>
              <a:t>Internet Control Message Protocol</a:t>
            </a:r>
            <a:r>
              <a:rPr lang="zh-CN" altLang="en-US" sz="2400" b="1"/>
              <a:t>（</a:t>
            </a:r>
            <a:r>
              <a:rPr lang="en-US" altLang="zh-CN" sz="2000" b="1"/>
              <a:t>RFC 792 </a:t>
            </a:r>
            <a:r>
              <a:rPr lang="zh-CN" altLang="en-US" sz="2000" b="1"/>
              <a:t>和 </a:t>
            </a:r>
            <a:r>
              <a:rPr lang="en-US" altLang="zh-CN" sz="2000" b="1"/>
              <a:t>RFC 950</a:t>
            </a:r>
            <a:r>
              <a:rPr lang="zh-CN" altLang="en-US" sz="2000" b="1"/>
              <a:t>）</a:t>
            </a:r>
          </a:p>
          <a:p>
            <a:pPr lvl="1" eaLnBrk="1" hangingPunct="1">
              <a:lnSpc>
                <a:spcPct val="90000"/>
              </a:lnSpc>
              <a:spcBef>
                <a:spcPct val="20000"/>
              </a:spcBef>
              <a:buClr>
                <a:schemeClr val="hlink"/>
              </a:buClr>
              <a:buSzPct val="55000"/>
              <a:buFont typeface="Wingdings" panose="05000000000000000000" pitchFamily="2" charset="2"/>
              <a:buChar char="n"/>
            </a:pPr>
            <a:r>
              <a:rPr lang="en-US" altLang="zh-CN" sz="2000" b="1"/>
              <a:t>IP</a:t>
            </a:r>
            <a:r>
              <a:rPr lang="zh-CN" altLang="en-US" sz="2000" b="1"/>
              <a:t>在网络层提供尽力服务（</a:t>
            </a:r>
            <a:r>
              <a:rPr lang="en-US" altLang="zh-CN" sz="2000" b="1"/>
              <a:t>best effort service)</a:t>
            </a:r>
            <a:r>
              <a:rPr lang="zh-CN" altLang="en-US" sz="2000" b="1"/>
              <a:t>，当分组由于各种原因无法投递而遭丢弃时，就用</a:t>
            </a:r>
            <a:r>
              <a:rPr lang="en-US" altLang="zh-CN" sz="2000" b="1"/>
              <a:t>ICMP</a:t>
            </a:r>
            <a:r>
              <a:rPr lang="zh-CN" altLang="en-US" sz="2000" b="1"/>
              <a:t>发送差错报告</a:t>
            </a:r>
          </a:p>
          <a:p>
            <a:pPr lvl="1" eaLnBrk="1" hangingPunct="1">
              <a:lnSpc>
                <a:spcPct val="90000"/>
              </a:lnSpc>
              <a:spcBef>
                <a:spcPct val="20000"/>
              </a:spcBef>
              <a:buClr>
                <a:schemeClr val="hlink"/>
              </a:buClr>
              <a:buSzPct val="55000"/>
              <a:buFont typeface="Wingdings" panose="05000000000000000000" pitchFamily="2" charset="2"/>
              <a:buChar char="n"/>
            </a:pPr>
            <a:r>
              <a:rPr lang="zh-CN" altLang="en-US" sz="2000" b="1"/>
              <a:t>通过</a:t>
            </a:r>
            <a:r>
              <a:rPr lang="en-US" altLang="zh-CN" sz="2000" b="1"/>
              <a:t>ICMP</a:t>
            </a:r>
            <a:r>
              <a:rPr lang="zh-CN" altLang="en-US" sz="2000" b="1"/>
              <a:t>获取网络相关的信息，例如可达性、网络前缀等</a:t>
            </a:r>
          </a:p>
        </p:txBody>
      </p:sp>
      <p:pic>
        <p:nvPicPr>
          <p:cNvPr id="10240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200" y="1408113"/>
            <a:ext cx="5003800"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4" name="Rectangle 8"/>
          <p:cNvSpPr>
            <a:spLocks noChangeArrowheads="1"/>
          </p:cNvSpPr>
          <p:nvPr/>
        </p:nvSpPr>
        <p:spPr bwMode="auto">
          <a:xfrm>
            <a:off x="323850" y="5446713"/>
            <a:ext cx="2663825" cy="1222375"/>
          </a:xfrm>
          <a:prstGeom prst="rect">
            <a:avLst/>
          </a:prstGeom>
          <a:solidFill>
            <a:srgbClr val="CCFFFF"/>
          </a:solidFill>
          <a:ln w="9525">
            <a:solidFill>
              <a:schemeClr val="tx1"/>
            </a:solidFill>
            <a:miter lim="800000"/>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a:t>尽管</a:t>
            </a:r>
            <a:r>
              <a:rPr lang="en-US" altLang="zh-CN" b="1"/>
              <a:t>ICMP</a:t>
            </a:r>
            <a:r>
              <a:rPr lang="zh-CN" altLang="en-US" b="1"/>
              <a:t>也是网络层协议，但它也需要经过</a:t>
            </a:r>
            <a:r>
              <a:rPr lang="en-US" altLang="zh-CN" b="1"/>
              <a:t>IP</a:t>
            </a:r>
            <a:r>
              <a:rPr lang="zh-CN" altLang="en-US" b="1"/>
              <a:t>协议封装。同样</a:t>
            </a:r>
            <a:r>
              <a:rPr lang="en-US" altLang="zh-CN" b="1"/>
              <a:t>ICMP</a:t>
            </a:r>
            <a:r>
              <a:rPr lang="zh-CN" altLang="en-US" b="1"/>
              <a:t>也不能保证可靠传输</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07875">
                                            <p:txEl>
                                              <p:pRg st="0" end="0"/>
                                            </p:txEl>
                                          </p:spTgt>
                                        </p:tgtEl>
                                        <p:attrNameLst>
                                          <p:attrName>style.visibility</p:attrName>
                                        </p:attrNameLst>
                                      </p:cBhvr>
                                      <p:to>
                                        <p:strVal val="visible"/>
                                      </p:to>
                                    </p:set>
                                    <p:animEffect transition="in" filter="strips(downRight)">
                                      <p:cBhvr>
                                        <p:cTn id="7" dur="500"/>
                                        <p:tgtEl>
                                          <p:spTgt spid="2078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207875">
                                            <p:txEl>
                                              <p:pRg st="1" end="1"/>
                                            </p:txEl>
                                          </p:spTgt>
                                        </p:tgtEl>
                                        <p:attrNameLst>
                                          <p:attrName>style.visibility</p:attrName>
                                        </p:attrNameLst>
                                      </p:cBhvr>
                                      <p:to>
                                        <p:strVal val="visible"/>
                                      </p:to>
                                    </p:set>
                                    <p:animEffect transition="in" filter="strips(downRight)">
                                      <p:cBhvr>
                                        <p:cTn id="12" dur="500"/>
                                        <p:tgtEl>
                                          <p:spTgt spid="2078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207875">
                                            <p:txEl>
                                              <p:pRg st="2" end="2"/>
                                            </p:txEl>
                                          </p:spTgt>
                                        </p:tgtEl>
                                        <p:attrNameLst>
                                          <p:attrName>style.visibility</p:attrName>
                                        </p:attrNameLst>
                                      </p:cBhvr>
                                      <p:to>
                                        <p:strVal val="visible"/>
                                      </p:to>
                                    </p:set>
                                    <p:animEffect transition="in" filter="strips(downRight)">
                                      <p:cBhvr>
                                        <p:cTn id="17" dur="500"/>
                                        <p:tgtEl>
                                          <p:spTgt spid="2078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2405"/>
                                        </p:tgtEl>
                                        <p:attrNameLst>
                                          <p:attrName>style.visibility</p:attrName>
                                        </p:attrNameLst>
                                      </p:cBhvr>
                                      <p:to>
                                        <p:strVal val="visible"/>
                                      </p:to>
                                    </p:set>
                                    <p:animEffect transition="in" filter="blinds(horizontal)">
                                      <p:cBhvr>
                                        <p:cTn id="22" dur="500"/>
                                        <p:tgtEl>
                                          <p:spTgt spid="102405"/>
                                        </p:tgtEl>
                                      </p:cBhvr>
                                    </p:animEffect>
                                  </p:childTnLst>
                                </p:cTn>
                              </p:par>
                              <p:par>
                                <p:cTn id="23" presetID="3" presetClass="entr" presetSubtype="10" fill="hold" nodeType="withEffect">
                                  <p:stCondLst>
                                    <p:cond delay="0"/>
                                  </p:stCondLst>
                                  <p:childTnLst>
                                    <p:set>
                                      <p:cBhvr>
                                        <p:cTn id="24" dur="1" fill="hold">
                                          <p:stCondLst>
                                            <p:cond delay="0"/>
                                          </p:stCondLst>
                                        </p:cTn>
                                        <p:tgtEl>
                                          <p:spTgt spid="102406"/>
                                        </p:tgtEl>
                                        <p:attrNameLst>
                                          <p:attrName>style.visibility</p:attrName>
                                        </p:attrNameLst>
                                      </p:cBhvr>
                                      <p:to>
                                        <p:strVal val="visible"/>
                                      </p:to>
                                    </p:set>
                                    <p:animEffect transition="in" filter="blinds(horizontal)">
                                      <p:cBhvr>
                                        <p:cTn id="25" dur="500"/>
                                        <p:tgtEl>
                                          <p:spTgt spid="10240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75784"/>
                                        </p:tgtEl>
                                        <p:attrNameLst>
                                          <p:attrName>style.visibility</p:attrName>
                                        </p:attrNameLst>
                                      </p:cBhvr>
                                      <p:to>
                                        <p:strVal val="visible"/>
                                      </p:to>
                                    </p:set>
                                    <p:animEffect transition="in" filter="blinds(horizontal)">
                                      <p:cBhvr>
                                        <p:cTn id="30" dur="500"/>
                                        <p:tgtEl>
                                          <p:spTgt spid="75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60F8DCDB-A2AB-41F6-9EC6-B5095A03AFBB}" type="slidenum">
              <a:rPr lang="en-US" altLang="zh-CN"/>
              <a:pPr eaLnBrk="1" hangingPunct="1"/>
              <a:t>65</a:t>
            </a:fld>
            <a:endParaRPr lang="en-US" altLang="zh-CN"/>
          </a:p>
        </p:txBody>
      </p:sp>
      <p:sp>
        <p:nvSpPr>
          <p:cNvPr id="77827" name="Rectangle 2"/>
          <p:cNvSpPr>
            <a:spLocks noGrp="1" noChangeArrowheads="1"/>
          </p:cNvSpPr>
          <p:nvPr>
            <p:ph type="title"/>
          </p:nvPr>
        </p:nvSpPr>
        <p:spPr/>
        <p:txBody>
          <a:bodyPr/>
          <a:lstStyle/>
          <a:p>
            <a:pPr eaLnBrk="1" hangingPunct="1"/>
            <a:r>
              <a:rPr lang="en-US" altLang="zh-CN" smtClean="0"/>
              <a:t>ICMP</a:t>
            </a:r>
            <a:r>
              <a:rPr lang="zh-CN" altLang="en-US" smtClean="0"/>
              <a:t>的主要功能</a:t>
            </a:r>
          </a:p>
        </p:txBody>
      </p:sp>
      <p:sp>
        <p:nvSpPr>
          <p:cNvPr id="77828" name="Rectangle 3"/>
          <p:cNvSpPr>
            <a:spLocks noGrp="1" noChangeArrowheads="1"/>
          </p:cNvSpPr>
          <p:nvPr>
            <p:ph type="body" idx="1"/>
          </p:nvPr>
        </p:nvSpPr>
        <p:spPr/>
        <p:txBody>
          <a:bodyPr/>
          <a:lstStyle/>
          <a:p>
            <a:pPr eaLnBrk="1" hangingPunct="1">
              <a:lnSpc>
                <a:spcPct val="80000"/>
              </a:lnSpc>
            </a:pPr>
            <a:r>
              <a:rPr lang="en-US" altLang="zh-CN" sz="2400" smtClean="0"/>
              <a:t>ICMP</a:t>
            </a:r>
            <a:r>
              <a:rPr lang="zh-CN" altLang="en-US" sz="2400" smtClean="0"/>
              <a:t>定义了两类消息：差错消息和信息消息</a:t>
            </a:r>
          </a:p>
          <a:p>
            <a:pPr eaLnBrk="1" hangingPunct="1">
              <a:lnSpc>
                <a:spcPct val="80000"/>
              </a:lnSpc>
            </a:pPr>
            <a:r>
              <a:rPr lang="zh-CN" altLang="en-US" sz="2400" smtClean="0"/>
              <a:t>差错消息</a:t>
            </a:r>
          </a:p>
          <a:p>
            <a:pPr lvl="1" eaLnBrk="1" hangingPunct="1">
              <a:lnSpc>
                <a:spcPct val="80000"/>
              </a:lnSpc>
            </a:pPr>
            <a:r>
              <a:rPr lang="zh-CN" altLang="en-GB" sz="2000" smtClean="0"/>
              <a:t>源抑制（</a:t>
            </a:r>
            <a:r>
              <a:rPr lang="en-GB" altLang="zh-CN" sz="2000" smtClean="0"/>
              <a:t>Source quench</a:t>
            </a:r>
            <a:r>
              <a:rPr lang="zh-CN" altLang="en-GB" sz="2000" smtClean="0"/>
              <a:t>）：抑制发送过多分组的主机。 </a:t>
            </a:r>
          </a:p>
          <a:p>
            <a:pPr lvl="1" eaLnBrk="1" hangingPunct="1">
              <a:lnSpc>
                <a:spcPct val="80000"/>
              </a:lnSpc>
            </a:pPr>
            <a:r>
              <a:rPr lang="zh-CN" altLang="en-GB" sz="2000" smtClean="0"/>
              <a:t>超时（</a:t>
            </a:r>
            <a:r>
              <a:rPr lang="en-GB" altLang="zh-CN" sz="2000" smtClean="0"/>
              <a:t>Time exceeded</a:t>
            </a:r>
            <a:r>
              <a:rPr lang="zh-CN" altLang="en-GB" sz="2000" smtClean="0"/>
              <a:t>） ：分组的</a:t>
            </a:r>
            <a:r>
              <a:rPr lang="en-GB" altLang="zh-CN" sz="2000" smtClean="0"/>
              <a:t>TTL</a:t>
            </a:r>
            <a:r>
              <a:rPr lang="zh-CN" altLang="en-GB" sz="2000" smtClean="0"/>
              <a:t>为</a:t>
            </a:r>
            <a:r>
              <a:rPr lang="en-GB" altLang="zh-CN" sz="2000" smtClean="0"/>
              <a:t>0</a:t>
            </a:r>
            <a:r>
              <a:rPr lang="zh-CN" altLang="en-GB" sz="2000" smtClean="0"/>
              <a:t>。</a:t>
            </a:r>
          </a:p>
          <a:p>
            <a:pPr lvl="1" eaLnBrk="1" hangingPunct="1">
              <a:lnSpc>
                <a:spcPct val="80000"/>
              </a:lnSpc>
            </a:pPr>
            <a:r>
              <a:rPr lang="zh-CN" altLang="en-GB" sz="2000" smtClean="0"/>
              <a:t>信宿不可达（</a:t>
            </a:r>
            <a:r>
              <a:rPr lang="en-GB" altLang="zh-CN" sz="2000" smtClean="0"/>
              <a:t>Destination unreachable</a:t>
            </a:r>
            <a:r>
              <a:rPr lang="zh-CN" altLang="en-GB" sz="2000" smtClean="0"/>
              <a:t>） ：报告子网、主机不能定位的信宿。</a:t>
            </a:r>
          </a:p>
          <a:p>
            <a:pPr lvl="1" eaLnBrk="1" hangingPunct="1">
              <a:lnSpc>
                <a:spcPct val="80000"/>
              </a:lnSpc>
            </a:pPr>
            <a:r>
              <a:rPr lang="zh-CN" altLang="en-GB" sz="2000" smtClean="0"/>
              <a:t>重定向（</a:t>
            </a:r>
            <a:r>
              <a:rPr lang="en-GB" altLang="zh-CN" sz="2000" smtClean="0"/>
              <a:t>Redirect</a:t>
            </a:r>
            <a:r>
              <a:rPr lang="zh-CN" altLang="en-GB" sz="2000" smtClean="0"/>
              <a:t>）：路由重定向 </a:t>
            </a:r>
          </a:p>
          <a:p>
            <a:pPr lvl="1" eaLnBrk="1" hangingPunct="1">
              <a:lnSpc>
                <a:spcPct val="80000"/>
              </a:lnSpc>
            </a:pPr>
            <a:r>
              <a:rPr lang="zh-CN" altLang="en-GB" sz="2000" smtClean="0"/>
              <a:t>参数问题（</a:t>
            </a:r>
            <a:r>
              <a:rPr lang="en-GB" altLang="zh-CN" sz="2000" smtClean="0"/>
              <a:t>Parameter problem)</a:t>
            </a:r>
            <a:r>
              <a:rPr lang="zh-CN" altLang="en-GB" sz="2000" smtClean="0"/>
              <a:t>：分组头参数出错。</a:t>
            </a:r>
            <a:endParaRPr lang="zh-CN" altLang="en-US" sz="2000" smtClean="0"/>
          </a:p>
          <a:p>
            <a:pPr eaLnBrk="1" hangingPunct="1">
              <a:lnSpc>
                <a:spcPct val="80000"/>
              </a:lnSpc>
            </a:pPr>
            <a:r>
              <a:rPr lang="zh-CN" altLang="en-US" sz="2400" smtClean="0"/>
              <a:t>信息消息</a:t>
            </a:r>
          </a:p>
          <a:p>
            <a:pPr lvl="1" eaLnBrk="1" hangingPunct="1">
              <a:lnSpc>
                <a:spcPct val="80000"/>
              </a:lnSpc>
            </a:pPr>
            <a:r>
              <a:rPr lang="zh-CN" altLang="en-GB" sz="2000" smtClean="0"/>
              <a:t>回音请求</a:t>
            </a:r>
            <a:r>
              <a:rPr lang="en-GB" altLang="zh-CN" sz="2000" smtClean="0"/>
              <a:t>/</a:t>
            </a:r>
            <a:r>
              <a:rPr lang="zh-CN" altLang="en-GB" sz="2000" smtClean="0"/>
              <a:t>响应（</a:t>
            </a:r>
            <a:r>
              <a:rPr lang="en-GB" altLang="zh-CN" sz="2000" smtClean="0"/>
              <a:t>Echo request/reply</a:t>
            </a:r>
            <a:r>
              <a:rPr lang="zh-CN" altLang="en-GB" sz="2000" smtClean="0"/>
              <a:t>） </a:t>
            </a:r>
          </a:p>
          <a:p>
            <a:pPr lvl="1" eaLnBrk="1" hangingPunct="1">
              <a:lnSpc>
                <a:spcPct val="80000"/>
              </a:lnSpc>
            </a:pPr>
            <a:r>
              <a:rPr lang="zh-CN" altLang="en-GB" sz="2000" smtClean="0"/>
              <a:t>路由器发现（</a:t>
            </a:r>
            <a:r>
              <a:rPr lang="en-GB" altLang="zh-CN" sz="2000" smtClean="0"/>
              <a:t>Router discovery</a:t>
            </a:r>
            <a:r>
              <a:rPr lang="zh-CN" altLang="en-GB" sz="2000" smtClean="0"/>
              <a:t>）</a:t>
            </a:r>
          </a:p>
          <a:p>
            <a:pPr lvl="1" eaLnBrk="1" hangingPunct="1">
              <a:lnSpc>
                <a:spcPct val="80000"/>
              </a:lnSpc>
            </a:pPr>
            <a:r>
              <a:rPr lang="zh-CN" altLang="en-GB" sz="2000" smtClean="0"/>
              <a:t>地址掩码请求</a:t>
            </a:r>
            <a:r>
              <a:rPr lang="en-GB" altLang="zh-CN" sz="2000" smtClean="0"/>
              <a:t>/</a:t>
            </a:r>
            <a:r>
              <a:rPr lang="zh-CN" altLang="en-GB" sz="2000" smtClean="0"/>
              <a:t>响应（</a:t>
            </a:r>
            <a:r>
              <a:rPr lang="en-GB" altLang="zh-CN" sz="2000" smtClean="0"/>
              <a:t>Address mask request/reply</a:t>
            </a:r>
            <a:r>
              <a:rPr lang="zh-CN" altLang="en-GB" sz="2000" smtClean="0"/>
              <a:t>） </a:t>
            </a:r>
            <a:endParaRPr lang="zh-CN" altLang="en-US" sz="2000" smtClean="0"/>
          </a:p>
        </p:txBody>
      </p:sp>
      <p:sp>
        <p:nvSpPr>
          <p:cNvPr id="241675" name="Oval 11"/>
          <p:cNvSpPr>
            <a:spLocks noChangeArrowheads="1"/>
          </p:cNvSpPr>
          <p:nvPr/>
        </p:nvSpPr>
        <p:spPr bwMode="auto">
          <a:xfrm>
            <a:off x="1908175" y="3009900"/>
            <a:ext cx="5040313" cy="360363"/>
          </a:xfrm>
          <a:prstGeom prst="ellipse">
            <a:avLst/>
          </a:prstGeom>
          <a:noFill/>
          <a:ln w="19050" algn="ctr">
            <a:solidFill>
              <a:srgbClr val="E2061B"/>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241676" name="Oval 12"/>
          <p:cNvSpPr>
            <a:spLocks noChangeArrowheads="1"/>
          </p:cNvSpPr>
          <p:nvPr/>
        </p:nvSpPr>
        <p:spPr bwMode="auto">
          <a:xfrm>
            <a:off x="1692275" y="4868863"/>
            <a:ext cx="5040313" cy="360362"/>
          </a:xfrm>
          <a:prstGeom prst="ellipse">
            <a:avLst/>
          </a:prstGeom>
          <a:noFill/>
          <a:ln w="19050" algn="ctr">
            <a:solidFill>
              <a:srgbClr val="E2061B"/>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1675"/>
                                        </p:tgtEl>
                                        <p:attrNameLst>
                                          <p:attrName>style.visibility</p:attrName>
                                        </p:attrNameLst>
                                      </p:cBhvr>
                                      <p:to>
                                        <p:strVal val="visible"/>
                                      </p:to>
                                    </p:set>
                                    <p:animEffect transition="in" filter="blinds(horizontal)">
                                      <p:cBhvr>
                                        <p:cTn id="7" dur="500"/>
                                        <p:tgtEl>
                                          <p:spTgt spid="2416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1676"/>
                                        </p:tgtEl>
                                        <p:attrNameLst>
                                          <p:attrName>style.visibility</p:attrName>
                                        </p:attrNameLst>
                                      </p:cBhvr>
                                      <p:to>
                                        <p:strVal val="visible"/>
                                      </p:to>
                                    </p:set>
                                    <p:animEffect transition="in" filter="blinds(horizontal)">
                                      <p:cBhvr>
                                        <p:cTn id="12" dur="500"/>
                                        <p:tgtEl>
                                          <p:spTgt spid="241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75" grpId="0" animBg="1"/>
      <p:bldP spid="24167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5F17915E-1FAF-4C03-8524-D0343D102F75}" type="slidenum">
              <a:rPr lang="en-US" altLang="zh-CN"/>
              <a:pPr eaLnBrk="1" hangingPunct="1"/>
              <a:t>66</a:t>
            </a:fld>
            <a:endParaRPr lang="en-US" altLang="zh-CN"/>
          </a:p>
        </p:txBody>
      </p:sp>
      <p:sp>
        <p:nvSpPr>
          <p:cNvPr id="78851" name="Rectangle 2"/>
          <p:cNvSpPr>
            <a:spLocks noGrp="1" noChangeArrowheads="1"/>
          </p:cNvSpPr>
          <p:nvPr>
            <p:ph type="title"/>
          </p:nvPr>
        </p:nvSpPr>
        <p:spPr/>
        <p:txBody>
          <a:bodyPr/>
          <a:lstStyle/>
          <a:p>
            <a:pPr eaLnBrk="1" hangingPunct="1"/>
            <a:r>
              <a:rPr lang="zh-CN" altLang="en-US" smtClean="0"/>
              <a:t>常用网络诊断工具</a:t>
            </a:r>
          </a:p>
        </p:txBody>
      </p:sp>
      <p:sp>
        <p:nvSpPr>
          <p:cNvPr id="78852" name="Rectangle 3"/>
          <p:cNvSpPr>
            <a:spLocks noGrp="1" noChangeArrowheads="1"/>
          </p:cNvSpPr>
          <p:nvPr>
            <p:ph type="body" idx="1"/>
          </p:nvPr>
        </p:nvSpPr>
        <p:spPr>
          <a:xfrm>
            <a:off x="1182688" y="2017713"/>
            <a:ext cx="7772400" cy="3643312"/>
          </a:xfrm>
        </p:spPr>
        <p:txBody>
          <a:bodyPr/>
          <a:lstStyle/>
          <a:p>
            <a:pPr eaLnBrk="1" hangingPunct="1"/>
            <a:r>
              <a:rPr lang="en-US" altLang="zh-CN" dirty="0" smtClean="0"/>
              <a:t>ping</a:t>
            </a:r>
          </a:p>
          <a:p>
            <a:pPr lvl="1" eaLnBrk="1" hangingPunct="1"/>
            <a:r>
              <a:rPr lang="zh-CN" altLang="en-US" dirty="0" smtClean="0"/>
              <a:t>功能：测试主机的可到达性和往返延迟等网络信息</a:t>
            </a:r>
          </a:p>
          <a:p>
            <a:pPr lvl="1" eaLnBrk="1" hangingPunct="1"/>
            <a:r>
              <a:rPr lang="en-US" altLang="zh-CN" dirty="0" smtClean="0"/>
              <a:t>ping</a:t>
            </a:r>
            <a:r>
              <a:rPr lang="zh-CN" altLang="en-US" dirty="0" smtClean="0"/>
              <a:t>程序采用</a:t>
            </a:r>
            <a:r>
              <a:rPr lang="en-US" altLang="zh-CN" dirty="0" smtClean="0"/>
              <a:t>ICMP</a:t>
            </a:r>
            <a:r>
              <a:rPr lang="zh-CN" altLang="en-US" dirty="0" smtClean="0"/>
              <a:t>的</a:t>
            </a:r>
            <a:r>
              <a:rPr lang="zh-CN" altLang="en-GB" dirty="0" smtClean="0"/>
              <a:t>回音请求</a:t>
            </a:r>
            <a:r>
              <a:rPr lang="en-GB" altLang="zh-CN" dirty="0" smtClean="0"/>
              <a:t>/</a:t>
            </a:r>
            <a:r>
              <a:rPr lang="zh-CN" altLang="en-GB" dirty="0" smtClean="0"/>
              <a:t>响应（</a:t>
            </a:r>
            <a:r>
              <a:rPr lang="en-GB" altLang="zh-CN" dirty="0" smtClean="0"/>
              <a:t>Echo request/reply</a:t>
            </a:r>
            <a:r>
              <a:rPr lang="zh-CN" altLang="en-GB" dirty="0" smtClean="0"/>
              <a:t>）报文，通过向目的主机发送回音请求，返回响应消息，来测试目的主机的可达性、往返延迟以及丢包率</a:t>
            </a:r>
            <a:endParaRPr lang="zh-CN" altLang="en-US"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15888"/>
            <a:ext cx="7920037"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789363"/>
            <a:ext cx="7993062"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91D533F5-DA61-4885-A044-43AC5F77AFA9}" type="slidenum">
              <a:rPr lang="en-US" altLang="zh-CN"/>
              <a:pPr eaLnBrk="1" hangingPunct="1"/>
              <a:t>68</a:t>
            </a:fld>
            <a:endParaRPr lang="en-US" altLang="zh-CN"/>
          </a:p>
        </p:txBody>
      </p:sp>
      <p:sp>
        <p:nvSpPr>
          <p:cNvPr id="80899" name="Rectangle 2"/>
          <p:cNvSpPr>
            <a:spLocks noGrp="1" noChangeArrowheads="1"/>
          </p:cNvSpPr>
          <p:nvPr>
            <p:ph type="title"/>
          </p:nvPr>
        </p:nvSpPr>
        <p:spPr/>
        <p:txBody>
          <a:bodyPr/>
          <a:lstStyle/>
          <a:p>
            <a:pPr eaLnBrk="1" hangingPunct="1"/>
            <a:r>
              <a:rPr lang="zh-CN" altLang="en-US" smtClean="0"/>
              <a:t>常用网络诊断工具</a:t>
            </a:r>
          </a:p>
        </p:txBody>
      </p:sp>
      <p:sp>
        <p:nvSpPr>
          <p:cNvPr id="79876" name="Rectangle 3"/>
          <p:cNvSpPr>
            <a:spLocks noGrp="1" noChangeArrowheads="1"/>
          </p:cNvSpPr>
          <p:nvPr>
            <p:ph type="body" idx="1"/>
          </p:nvPr>
        </p:nvSpPr>
        <p:spPr>
          <a:xfrm>
            <a:off x="179388" y="2276475"/>
            <a:ext cx="8775700" cy="3457575"/>
          </a:xfrm>
        </p:spPr>
        <p:txBody>
          <a:bodyPr/>
          <a:lstStyle/>
          <a:p>
            <a:pPr eaLnBrk="1" hangingPunct="1">
              <a:lnSpc>
                <a:spcPct val="90000"/>
              </a:lnSpc>
            </a:pPr>
            <a:r>
              <a:rPr lang="en-US" altLang="zh-CN" dirty="0" err="1" smtClean="0"/>
              <a:t>traceroute</a:t>
            </a:r>
            <a:endParaRPr lang="en-US" altLang="zh-CN" dirty="0" smtClean="0"/>
          </a:p>
          <a:p>
            <a:pPr lvl="1" eaLnBrk="1" hangingPunct="1">
              <a:lnSpc>
                <a:spcPct val="90000"/>
              </a:lnSpc>
            </a:pPr>
            <a:r>
              <a:rPr lang="zh-CN" altLang="en-US" dirty="0" smtClean="0"/>
              <a:t>功能：发现从源主机到目的主机路径上的网络节点</a:t>
            </a:r>
          </a:p>
          <a:p>
            <a:pPr lvl="1" eaLnBrk="1" hangingPunct="1">
              <a:lnSpc>
                <a:spcPct val="90000"/>
              </a:lnSpc>
            </a:pPr>
            <a:r>
              <a:rPr lang="zh-CN" altLang="en-US" dirty="0" smtClean="0"/>
              <a:t>首先发送</a:t>
            </a:r>
            <a:r>
              <a:rPr lang="en-US" altLang="zh-CN" dirty="0" smtClean="0"/>
              <a:t>TTL=1</a:t>
            </a:r>
            <a:r>
              <a:rPr lang="zh-CN" altLang="en-US" dirty="0" smtClean="0"/>
              <a:t>的</a:t>
            </a:r>
            <a:r>
              <a:rPr lang="en-US" altLang="zh-CN" dirty="0" smtClean="0"/>
              <a:t>echo request</a:t>
            </a:r>
            <a:r>
              <a:rPr lang="zh-CN" altLang="en-US" dirty="0" smtClean="0"/>
              <a:t>，第一跳节点向源端返回</a:t>
            </a:r>
            <a:r>
              <a:rPr lang="en-US" altLang="zh-CN" dirty="0" smtClean="0"/>
              <a:t>ICMP</a:t>
            </a:r>
            <a:r>
              <a:rPr lang="zh-CN" altLang="en-US" dirty="0" smtClean="0"/>
              <a:t>的</a:t>
            </a:r>
            <a:r>
              <a:rPr lang="en-US" altLang="zh-CN" dirty="0" smtClean="0"/>
              <a:t>Time Exceeded</a:t>
            </a:r>
            <a:r>
              <a:rPr lang="zh-CN" altLang="en-US" dirty="0" smtClean="0"/>
              <a:t>错误，然后发送</a:t>
            </a:r>
            <a:r>
              <a:rPr lang="en-US" altLang="zh-CN" dirty="0" smtClean="0"/>
              <a:t>TTL=2</a:t>
            </a:r>
            <a:r>
              <a:rPr lang="zh-CN" altLang="en-US" dirty="0" smtClean="0"/>
              <a:t>的</a:t>
            </a:r>
            <a:r>
              <a:rPr lang="en-US" altLang="zh-CN" dirty="0" smtClean="0"/>
              <a:t>echo request</a:t>
            </a:r>
            <a:r>
              <a:rPr lang="zh-CN" altLang="en-US" dirty="0" smtClean="0"/>
              <a:t>，第二跳节点返回</a:t>
            </a:r>
            <a:r>
              <a:rPr lang="en-US" altLang="zh-CN" dirty="0" smtClean="0"/>
              <a:t>Time Exceeded</a:t>
            </a:r>
            <a:r>
              <a:rPr lang="zh-CN" altLang="en-US" dirty="0" smtClean="0"/>
              <a:t>错误，不断递增</a:t>
            </a:r>
            <a:r>
              <a:rPr lang="en-US" altLang="zh-CN" dirty="0" smtClean="0"/>
              <a:t>TTL</a:t>
            </a:r>
            <a:r>
              <a:rPr lang="zh-CN" altLang="en-US" smtClean="0"/>
              <a:t>，直到</a:t>
            </a:r>
            <a:r>
              <a:rPr lang="zh-CN" altLang="en-US" dirty="0" smtClean="0"/>
              <a:t>到达目的主机</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79876">
                                            <p:txEl>
                                              <p:pRg st="2" end="2"/>
                                            </p:txEl>
                                          </p:spTgt>
                                        </p:tgtEl>
                                        <p:attrNameLst>
                                          <p:attrName>style.visibility</p:attrName>
                                        </p:attrNameLst>
                                      </p:cBhvr>
                                      <p:to>
                                        <p:strVal val="visible"/>
                                      </p:to>
                                    </p:set>
                                    <p:animEffect transition="in" filter="strips(downRight)">
                                      <p:cBhvr>
                                        <p:cTn id="7" dur="500"/>
                                        <p:tgtEl>
                                          <p:spTgt spid="798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15888"/>
            <a:ext cx="8135937"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544888"/>
            <a:ext cx="8135937"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zh-CN" altLang="en-US" sz="4300" b="1" smtClean="0"/>
              <a:t>“细腰”体系架构</a:t>
            </a:r>
          </a:p>
        </p:txBody>
      </p:sp>
      <p:sp>
        <p:nvSpPr>
          <p:cNvPr id="35843" name="Rectangle 3"/>
          <p:cNvSpPr>
            <a:spLocks noGrp="1" noChangeArrowheads="1"/>
          </p:cNvSpPr>
          <p:nvPr>
            <p:ph type="body" idx="1"/>
          </p:nvPr>
        </p:nvSpPr>
        <p:spPr>
          <a:xfrm>
            <a:off x="755650" y="2017713"/>
            <a:ext cx="4103688" cy="4114800"/>
          </a:xfrm>
        </p:spPr>
        <p:txBody>
          <a:bodyPr/>
          <a:lstStyle/>
          <a:p>
            <a:r>
              <a:rPr lang="zh-CN" altLang="en-US" b="1" smtClean="0"/>
              <a:t>向下，可以互联采用各种通信技术的网络</a:t>
            </a:r>
          </a:p>
          <a:p>
            <a:r>
              <a:rPr lang="zh-CN" altLang="en-US" b="1" smtClean="0"/>
              <a:t>向上，可以承载各种类型网络业务</a:t>
            </a:r>
          </a:p>
        </p:txBody>
      </p:sp>
      <p:pic>
        <p:nvPicPr>
          <p:cNvPr id="35844" name="Picture 4" descr="http://www.artofteachingscience.org/wp-content/uploads/2008/07/hourgla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1844675"/>
            <a:ext cx="2905125" cy="470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AutoShape 5"/>
          <p:cNvSpPr>
            <a:spLocks/>
          </p:cNvSpPr>
          <p:nvPr/>
        </p:nvSpPr>
        <p:spPr bwMode="auto">
          <a:xfrm>
            <a:off x="6011863" y="4652963"/>
            <a:ext cx="71437" cy="1584325"/>
          </a:xfrm>
          <a:prstGeom prst="leftBrace">
            <a:avLst>
              <a:gd name="adj1" fmla="val 184816"/>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5846" name="Text Box 6"/>
          <p:cNvSpPr txBox="1">
            <a:spLocks noChangeArrowheads="1"/>
          </p:cNvSpPr>
          <p:nvPr/>
        </p:nvSpPr>
        <p:spPr bwMode="auto">
          <a:xfrm>
            <a:off x="5364163" y="4797425"/>
            <a:ext cx="576262"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t>网络接口层</a:t>
            </a:r>
          </a:p>
        </p:txBody>
      </p:sp>
      <p:sp>
        <p:nvSpPr>
          <p:cNvPr id="35847" name="Text Box 7"/>
          <p:cNvSpPr txBox="1">
            <a:spLocks noChangeArrowheads="1"/>
          </p:cNvSpPr>
          <p:nvPr/>
        </p:nvSpPr>
        <p:spPr bwMode="auto">
          <a:xfrm>
            <a:off x="5292725" y="3860800"/>
            <a:ext cx="6492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t>IP</a:t>
            </a:r>
            <a:r>
              <a:rPr lang="zh-CN" altLang="en-US" b="1"/>
              <a:t>层</a:t>
            </a:r>
          </a:p>
        </p:txBody>
      </p:sp>
      <p:sp>
        <p:nvSpPr>
          <p:cNvPr id="35848" name="Text Box 8"/>
          <p:cNvSpPr txBox="1">
            <a:spLocks noChangeArrowheads="1"/>
          </p:cNvSpPr>
          <p:nvPr/>
        </p:nvSpPr>
        <p:spPr bwMode="auto">
          <a:xfrm>
            <a:off x="5076825" y="3357563"/>
            <a:ext cx="935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t>传输层</a:t>
            </a:r>
          </a:p>
        </p:txBody>
      </p:sp>
      <p:sp>
        <p:nvSpPr>
          <p:cNvPr id="35849" name="Text Box 9"/>
          <p:cNvSpPr txBox="1">
            <a:spLocks noChangeArrowheads="1"/>
          </p:cNvSpPr>
          <p:nvPr/>
        </p:nvSpPr>
        <p:spPr bwMode="auto">
          <a:xfrm>
            <a:off x="5003800" y="2852738"/>
            <a:ext cx="935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t>应用层</a:t>
            </a:r>
          </a:p>
        </p:txBody>
      </p:sp>
      <p:sp>
        <p:nvSpPr>
          <p:cNvPr id="35850" name="Line 10"/>
          <p:cNvSpPr>
            <a:spLocks noChangeShapeType="1"/>
          </p:cNvSpPr>
          <p:nvPr/>
        </p:nvSpPr>
        <p:spPr bwMode="auto">
          <a:xfrm>
            <a:off x="6011863" y="4221163"/>
            <a:ext cx="1081087"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5851" name="Line 11"/>
          <p:cNvSpPr>
            <a:spLocks noChangeShapeType="1"/>
          </p:cNvSpPr>
          <p:nvPr/>
        </p:nvSpPr>
        <p:spPr bwMode="auto">
          <a:xfrm>
            <a:off x="5940425" y="3573463"/>
            <a:ext cx="6477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5852" name="Line 12"/>
          <p:cNvSpPr>
            <a:spLocks noChangeShapeType="1"/>
          </p:cNvSpPr>
          <p:nvPr/>
        </p:nvSpPr>
        <p:spPr bwMode="auto">
          <a:xfrm flipV="1">
            <a:off x="5867400" y="3068638"/>
            <a:ext cx="36036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5853" name="Rectangle 13"/>
          <p:cNvSpPr>
            <a:spLocks noChangeArrowheads="1"/>
          </p:cNvSpPr>
          <p:nvPr/>
        </p:nvSpPr>
        <p:spPr bwMode="auto">
          <a:xfrm>
            <a:off x="900113" y="4941888"/>
            <a:ext cx="3887787" cy="11509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800" b="1"/>
              <a:t>所有接入到</a:t>
            </a:r>
            <a:r>
              <a:rPr lang="en-US" altLang="zh-CN" sz="2800" b="1"/>
              <a:t>Internet</a:t>
            </a:r>
            <a:r>
              <a:rPr lang="zh-CN" altLang="en-US" sz="2800" b="1"/>
              <a:t>的节点都必须运行</a:t>
            </a:r>
            <a:r>
              <a:rPr lang="en-US" altLang="zh-CN" sz="2800" b="1"/>
              <a:t>IP</a:t>
            </a:r>
            <a:r>
              <a:rPr lang="zh-CN" altLang="en-US" sz="2800" b="1"/>
              <a:t>协议</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灯片编号占位符 5"/>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873BF499-41F9-457C-A909-EDE043C33D3F}" type="slidenum">
              <a:rPr lang="en-US" altLang="zh-CN" sz="1400" b="1"/>
              <a:pPr algn="r" eaLnBrk="1" hangingPunct="1"/>
              <a:t>70</a:t>
            </a:fld>
            <a:endParaRPr lang="en-US" altLang="zh-CN" sz="1400" b="1"/>
          </a:p>
        </p:txBody>
      </p:sp>
      <p:sp>
        <p:nvSpPr>
          <p:cNvPr id="82947" name="Rectangle 2"/>
          <p:cNvSpPr>
            <a:spLocks noGrp="1" noChangeArrowheads="1"/>
          </p:cNvSpPr>
          <p:nvPr>
            <p:ph type="title" idx="4294967295"/>
          </p:nvPr>
        </p:nvSpPr>
        <p:spPr>
          <a:xfrm>
            <a:off x="1116013" y="188913"/>
            <a:ext cx="8027987" cy="1462087"/>
          </a:xfrm>
        </p:spPr>
        <p:txBody>
          <a:bodyPr/>
          <a:lstStyle/>
          <a:p>
            <a:pPr eaLnBrk="1" hangingPunct="1"/>
            <a:r>
              <a:rPr lang="en-US" altLang="zh-CN" smtClean="0"/>
              <a:t>Chapter 6 Internet Protocol</a:t>
            </a:r>
          </a:p>
        </p:txBody>
      </p:sp>
      <p:sp>
        <p:nvSpPr>
          <p:cNvPr id="82948" name="Rectangle 5"/>
          <p:cNvSpPr>
            <a:spLocks noGrp="1" noChangeArrowheads="1"/>
          </p:cNvSpPr>
          <p:nvPr>
            <p:ph type="body" idx="4294967295"/>
          </p:nvPr>
        </p:nvSpPr>
        <p:spPr>
          <a:xfrm>
            <a:off x="1182688" y="2017713"/>
            <a:ext cx="7772400" cy="4535487"/>
          </a:xfrm>
        </p:spPr>
        <p:txBody>
          <a:bodyPr/>
          <a:lstStyle/>
          <a:p>
            <a:pPr eaLnBrk="1" hangingPunct="1">
              <a:lnSpc>
                <a:spcPct val="90000"/>
              </a:lnSpc>
            </a:pPr>
            <a:r>
              <a:rPr lang="en-US" altLang="zh-CN" smtClean="0"/>
              <a:t>6.1 IP</a:t>
            </a:r>
            <a:r>
              <a:rPr lang="zh-CN" altLang="en-US" smtClean="0"/>
              <a:t>地址</a:t>
            </a:r>
          </a:p>
          <a:p>
            <a:pPr eaLnBrk="1" hangingPunct="1">
              <a:lnSpc>
                <a:spcPct val="90000"/>
              </a:lnSpc>
            </a:pPr>
            <a:r>
              <a:rPr lang="en-US" altLang="zh-CN" smtClean="0"/>
              <a:t>6.2 </a:t>
            </a:r>
            <a:r>
              <a:rPr lang="zh-CN" altLang="en-US" smtClean="0"/>
              <a:t>地址解析协议</a:t>
            </a:r>
          </a:p>
          <a:p>
            <a:pPr eaLnBrk="1" hangingPunct="1">
              <a:lnSpc>
                <a:spcPct val="90000"/>
              </a:lnSpc>
            </a:pPr>
            <a:r>
              <a:rPr lang="en-US" altLang="zh-CN" smtClean="0"/>
              <a:t>6.3 IP</a:t>
            </a:r>
            <a:r>
              <a:rPr lang="zh-CN" altLang="en-US" smtClean="0"/>
              <a:t>协议</a:t>
            </a:r>
          </a:p>
          <a:p>
            <a:pPr eaLnBrk="1" hangingPunct="1">
              <a:lnSpc>
                <a:spcPct val="90000"/>
              </a:lnSpc>
            </a:pPr>
            <a:r>
              <a:rPr lang="en-US" altLang="zh-CN" smtClean="0"/>
              <a:t>6.4 IP</a:t>
            </a:r>
            <a:r>
              <a:rPr lang="zh-CN" altLang="en-US" smtClean="0"/>
              <a:t>路由和转发</a:t>
            </a:r>
          </a:p>
          <a:p>
            <a:pPr eaLnBrk="1" hangingPunct="1">
              <a:lnSpc>
                <a:spcPct val="90000"/>
              </a:lnSpc>
            </a:pPr>
            <a:r>
              <a:rPr lang="en-US" altLang="zh-CN" smtClean="0"/>
              <a:t>6.5 ICMP</a:t>
            </a:r>
            <a:r>
              <a:rPr lang="zh-CN" altLang="en-US" smtClean="0"/>
              <a:t>协议</a:t>
            </a:r>
          </a:p>
          <a:p>
            <a:pPr eaLnBrk="1" hangingPunct="1">
              <a:lnSpc>
                <a:spcPct val="90000"/>
              </a:lnSpc>
            </a:pPr>
            <a:r>
              <a:rPr lang="en-US" altLang="zh-CN" smtClean="0">
                <a:solidFill>
                  <a:schemeClr val="hlink"/>
                </a:solidFill>
              </a:rPr>
              <a:t>6.6 IP</a:t>
            </a:r>
            <a:r>
              <a:rPr lang="zh-CN" altLang="en-US" smtClean="0">
                <a:solidFill>
                  <a:schemeClr val="hlink"/>
                </a:solidFill>
              </a:rPr>
              <a:t>组播</a:t>
            </a:r>
          </a:p>
          <a:p>
            <a:pPr eaLnBrk="1" hangingPunct="1">
              <a:lnSpc>
                <a:spcPct val="90000"/>
              </a:lnSpc>
            </a:pPr>
            <a:r>
              <a:rPr lang="en-US" altLang="zh-CN" smtClean="0"/>
              <a:t>6.7 IPv4</a:t>
            </a:r>
            <a:r>
              <a:rPr lang="zh-CN" altLang="en-US" smtClean="0"/>
              <a:t>的可扩展性</a:t>
            </a:r>
          </a:p>
          <a:p>
            <a:pPr eaLnBrk="1" hangingPunct="1">
              <a:lnSpc>
                <a:spcPct val="90000"/>
              </a:lnSpc>
            </a:pPr>
            <a:r>
              <a:rPr lang="en-US" altLang="zh-CN" smtClean="0"/>
              <a:t>6.8 IPv6</a:t>
            </a:r>
            <a:r>
              <a:rPr lang="zh-CN" altLang="en-US" smtClean="0"/>
              <a:t>协议</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灯片编号占位符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9C2D1EFE-6669-4AB1-BCC2-1D3DD17A0201}" type="slidenum">
              <a:rPr lang="en-US" altLang="zh-CN"/>
              <a:pPr eaLnBrk="1" hangingPunct="1"/>
              <a:t>71</a:t>
            </a:fld>
            <a:endParaRPr lang="en-US" altLang="zh-CN"/>
          </a:p>
        </p:txBody>
      </p:sp>
      <p:sp>
        <p:nvSpPr>
          <p:cNvPr id="83971" name="Rectangle 2"/>
          <p:cNvSpPr>
            <a:spLocks noGrp="1" noChangeArrowheads="1"/>
          </p:cNvSpPr>
          <p:nvPr>
            <p:ph type="title"/>
          </p:nvPr>
        </p:nvSpPr>
        <p:spPr>
          <a:xfrm>
            <a:off x="395288" y="333375"/>
            <a:ext cx="7772400" cy="1143000"/>
          </a:xfrm>
        </p:spPr>
        <p:txBody>
          <a:bodyPr/>
          <a:lstStyle/>
          <a:p>
            <a:pPr eaLnBrk="1" hangingPunct="1"/>
            <a:r>
              <a:rPr lang="en-US" altLang="zh-CN" sz="6000" smtClean="0">
                <a:latin typeface="Arial" panose="020B0604020202020204" pitchFamily="34" charset="0"/>
              </a:rPr>
              <a:t>    </a:t>
            </a:r>
            <a:r>
              <a:rPr lang="en-US" altLang="zh-CN" sz="4800" smtClean="0">
                <a:latin typeface="Arial" panose="020B0604020202020204" pitchFamily="34" charset="0"/>
              </a:rPr>
              <a:t>Unicast</a:t>
            </a:r>
            <a:r>
              <a:rPr lang="zh-CN" altLang="en-US" sz="4800" smtClean="0">
                <a:latin typeface="Arial" panose="020B0604020202020204" pitchFamily="34" charset="0"/>
              </a:rPr>
              <a:t>（单播）</a:t>
            </a:r>
            <a:endParaRPr lang="zh-CN" altLang="en-US" smtClean="0">
              <a:latin typeface="Arial" panose="020B0604020202020204" pitchFamily="34" charset="0"/>
            </a:endParaRPr>
          </a:p>
        </p:txBody>
      </p:sp>
      <p:pic>
        <p:nvPicPr>
          <p:cNvPr id="83972"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5908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3973" name="Line 4"/>
          <p:cNvSpPr>
            <a:spLocks noChangeShapeType="1"/>
          </p:cNvSpPr>
          <p:nvPr/>
        </p:nvSpPr>
        <p:spPr bwMode="auto">
          <a:xfrm>
            <a:off x="4495800" y="2743200"/>
            <a:ext cx="0" cy="3810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3974" name="Line 5"/>
          <p:cNvSpPr>
            <a:spLocks noChangeShapeType="1"/>
          </p:cNvSpPr>
          <p:nvPr/>
        </p:nvSpPr>
        <p:spPr bwMode="auto">
          <a:xfrm flipV="1">
            <a:off x="4724400" y="2743200"/>
            <a:ext cx="0" cy="3810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3975" name="Line 6"/>
          <p:cNvSpPr>
            <a:spLocks noChangeShapeType="1"/>
          </p:cNvSpPr>
          <p:nvPr/>
        </p:nvSpPr>
        <p:spPr bwMode="auto">
          <a:xfrm flipV="1">
            <a:off x="4724400" y="2743200"/>
            <a:ext cx="10668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3976" name="Line 7"/>
          <p:cNvSpPr>
            <a:spLocks noChangeShapeType="1"/>
          </p:cNvSpPr>
          <p:nvPr/>
        </p:nvSpPr>
        <p:spPr bwMode="auto">
          <a:xfrm flipV="1">
            <a:off x="3429000" y="2743200"/>
            <a:ext cx="10668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83977" name="Group 8"/>
          <p:cNvGrpSpPr>
            <a:grpSpLocks/>
          </p:cNvGrpSpPr>
          <p:nvPr/>
        </p:nvGrpSpPr>
        <p:grpSpPr bwMode="auto">
          <a:xfrm>
            <a:off x="3429000" y="3810000"/>
            <a:ext cx="2362200" cy="381000"/>
            <a:chOff x="2016" y="3408"/>
            <a:chExt cx="1488" cy="240"/>
          </a:xfrm>
        </p:grpSpPr>
        <p:sp>
          <p:nvSpPr>
            <p:cNvPr id="84040" name="Line 9"/>
            <p:cNvSpPr>
              <a:spLocks noChangeShapeType="1"/>
            </p:cNvSpPr>
            <p:nvPr/>
          </p:nvSpPr>
          <p:spPr bwMode="auto">
            <a:xfrm flipV="1">
              <a:off x="2832" y="3648"/>
              <a:ext cx="672"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84041" name="Group 10"/>
            <p:cNvGrpSpPr>
              <a:grpSpLocks/>
            </p:cNvGrpSpPr>
            <p:nvPr/>
          </p:nvGrpSpPr>
          <p:grpSpPr bwMode="auto">
            <a:xfrm>
              <a:off x="2016" y="3408"/>
              <a:ext cx="816" cy="240"/>
              <a:chOff x="2016" y="3408"/>
              <a:chExt cx="816" cy="240"/>
            </a:xfrm>
          </p:grpSpPr>
          <p:sp>
            <p:nvSpPr>
              <p:cNvPr id="84042" name="Line 11"/>
              <p:cNvSpPr>
                <a:spLocks noChangeShapeType="1"/>
              </p:cNvSpPr>
              <p:nvPr/>
            </p:nvSpPr>
            <p:spPr bwMode="auto">
              <a:xfrm>
                <a:off x="2688" y="3408"/>
                <a:ext cx="0" cy="24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4043" name="Line 12"/>
              <p:cNvSpPr>
                <a:spLocks noChangeShapeType="1"/>
              </p:cNvSpPr>
              <p:nvPr/>
            </p:nvSpPr>
            <p:spPr bwMode="auto">
              <a:xfrm flipV="1">
                <a:off x="2832" y="3408"/>
                <a:ext cx="0" cy="24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4044" name="Line 13"/>
              <p:cNvSpPr>
                <a:spLocks noChangeShapeType="1"/>
              </p:cNvSpPr>
              <p:nvPr/>
            </p:nvSpPr>
            <p:spPr bwMode="auto">
              <a:xfrm flipV="1">
                <a:off x="2016" y="3648"/>
                <a:ext cx="672"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grpSp>
      <p:pic>
        <p:nvPicPr>
          <p:cNvPr id="83978" name="Picture 1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600" y="38862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9" name="Picture 1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800" y="24384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0" name="Picture 16"/>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1000" y="3048000"/>
            <a:ext cx="91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3981" name="Picture 17"/>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24384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2" name="Picture 18"/>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1981200"/>
            <a:ext cx="9128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3983" name="Line 19"/>
          <p:cNvSpPr>
            <a:spLocks noChangeShapeType="1"/>
          </p:cNvSpPr>
          <p:nvPr/>
        </p:nvSpPr>
        <p:spPr bwMode="auto">
          <a:xfrm flipV="1">
            <a:off x="6172200" y="2209800"/>
            <a:ext cx="0" cy="2286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3984" name="Line 20"/>
          <p:cNvSpPr>
            <a:spLocks noChangeShapeType="1"/>
          </p:cNvSpPr>
          <p:nvPr/>
        </p:nvSpPr>
        <p:spPr bwMode="auto">
          <a:xfrm flipH="1">
            <a:off x="6172200" y="2209800"/>
            <a:ext cx="12192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3985" name="Line 21"/>
          <p:cNvSpPr>
            <a:spLocks noChangeShapeType="1"/>
          </p:cNvSpPr>
          <p:nvPr/>
        </p:nvSpPr>
        <p:spPr bwMode="auto">
          <a:xfrm flipH="1">
            <a:off x="6553200" y="4191000"/>
            <a:ext cx="6858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3986" name="Line 22"/>
          <p:cNvSpPr>
            <a:spLocks noChangeShapeType="1"/>
          </p:cNvSpPr>
          <p:nvPr/>
        </p:nvSpPr>
        <p:spPr bwMode="auto">
          <a:xfrm flipH="1" flipV="1">
            <a:off x="7239000" y="4191000"/>
            <a:ext cx="0" cy="6096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3987" name="Line 23"/>
          <p:cNvSpPr>
            <a:spLocks noChangeShapeType="1"/>
          </p:cNvSpPr>
          <p:nvPr/>
        </p:nvSpPr>
        <p:spPr bwMode="auto">
          <a:xfrm flipH="1">
            <a:off x="1828800" y="4191000"/>
            <a:ext cx="6858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3988" name="Line 24"/>
          <p:cNvSpPr>
            <a:spLocks noChangeShapeType="1"/>
          </p:cNvSpPr>
          <p:nvPr/>
        </p:nvSpPr>
        <p:spPr bwMode="auto">
          <a:xfrm flipH="1" flipV="1">
            <a:off x="1828800" y="4191000"/>
            <a:ext cx="0" cy="6096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pic>
        <p:nvPicPr>
          <p:cNvPr id="83989" name="Picture 2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38862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90" name="Line 26"/>
          <p:cNvSpPr>
            <a:spLocks noChangeShapeType="1"/>
          </p:cNvSpPr>
          <p:nvPr/>
        </p:nvSpPr>
        <p:spPr bwMode="auto">
          <a:xfrm flipH="1" flipV="1">
            <a:off x="7162800" y="51054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3991" name="Line 27"/>
          <p:cNvSpPr>
            <a:spLocks noChangeShapeType="1"/>
          </p:cNvSpPr>
          <p:nvPr/>
        </p:nvSpPr>
        <p:spPr bwMode="auto">
          <a:xfrm flipH="1" flipV="1">
            <a:off x="7315200" y="5334000"/>
            <a:ext cx="9906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3992" name="Line 28"/>
          <p:cNvSpPr>
            <a:spLocks noChangeShapeType="1"/>
          </p:cNvSpPr>
          <p:nvPr/>
        </p:nvSpPr>
        <p:spPr bwMode="auto">
          <a:xfrm flipH="1" flipV="1">
            <a:off x="8305800" y="5334000"/>
            <a:ext cx="0" cy="3048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3993" name="Line 29"/>
          <p:cNvSpPr>
            <a:spLocks noChangeShapeType="1"/>
          </p:cNvSpPr>
          <p:nvPr/>
        </p:nvSpPr>
        <p:spPr bwMode="auto">
          <a:xfrm flipH="1" flipV="1">
            <a:off x="7315200" y="5029200"/>
            <a:ext cx="0" cy="3048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3994" name="Line 30"/>
          <p:cNvSpPr>
            <a:spLocks noChangeShapeType="1"/>
          </p:cNvSpPr>
          <p:nvPr/>
        </p:nvSpPr>
        <p:spPr bwMode="auto">
          <a:xfrm flipH="1" flipV="1">
            <a:off x="7010400" y="5029200"/>
            <a:ext cx="0" cy="3048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3995" name="Line 31"/>
          <p:cNvSpPr>
            <a:spLocks noChangeShapeType="1"/>
          </p:cNvSpPr>
          <p:nvPr/>
        </p:nvSpPr>
        <p:spPr bwMode="auto">
          <a:xfrm flipH="1" flipV="1">
            <a:off x="6019800" y="5334000"/>
            <a:ext cx="9906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3996" name="Line 32"/>
          <p:cNvSpPr>
            <a:spLocks noChangeShapeType="1"/>
          </p:cNvSpPr>
          <p:nvPr/>
        </p:nvSpPr>
        <p:spPr bwMode="auto">
          <a:xfrm flipH="1" flipV="1">
            <a:off x="6019800" y="5334000"/>
            <a:ext cx="0" cy="3048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pic>
        <p:nvPicPr>
          <p:cNvPr id="83997" name="Picture 33"/>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1800" y="4724400"/>
            <a:ext cx="9128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3998" name="Picture 3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5562600"/>
            <a:ext cx="762000" cy="762000"/>
          </a:xfrm>
          <a:prstGeom prst="rect">
            <a:avLst/>
          </a:prstGeom>
          <a:noFill/>
          <a:ln w="12700">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83999" name="Picture 3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562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4000" name="Picture 3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5562600"/>
            <a:ext cx="762000" cy="762000"/>
          </a:xfrm>
          <a:prstGeom prst="rect">
            <a:avLst/>
          </a:prstGeom>
          <a:noFill/>
          <a:ln w="12700">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84001" name="Line 37"/>
          <p:cNvSpPr>
            <a:spLocks noChangeShapeType="1"/>
          </p:cNvSpPr>
          <p:nvPr/>
        </p:nvSpPr>
        <p:spPr bwMode="auto">
          <a:xfrm flipH="1" flipV="1">
            <a:off x="1752600" y="51054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4002" name="Line 38"/>
          <p:cNvSpPr>
            <a:spLocks noChangeShapeType="1"/>
          </p:cNvSpPr>
          <p:nvPr/>
        </p:nvSpPr>
        <p:spPr bwMode="auto">
          <a:xfrm flipH="1" flipV="1">
            <a:off x="1905000" y="5334000"/>
            <a:ext cx="9906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4003" name="Line 39"/>
          <p:cNvSpPr>
            <a:spLocks noChangeShapeType="1"/>
          </p:cNvSpPr>
          <p:nvPr/>
        </p:nvSpPr>
        <p:spPr bwMode="auto">
          <a:xfrm flipH="1" flipV="1">
            <a:off x="2895600" y="5334000"/>
            <a:ext cx="0" cy="3048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4004" name="Line 40"/>
          <p:cNvSpPr>
            <a:spLocks noChangeShapeType="1"/>
          </p:cNvSpPr>
          <p:nvPr/>
        </p:nvSpPr>
        <p:spPr bwMode="auto">
          <a:xfrm flipH="1" flipV="1">
            <a:off x="1905000" y="5029200"/>
            <a:ext cx="0" cy="3048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4005" name="Line 41"/>
          <p:cNvSpPr>
            <a:spLocks noChangeShapeType="1"/>
          </p:cNvSpPr>
          <p:nvPr/>
        </p:nvSpPr>
        <p:spPr bwMode="auto">
          <a:xfrm flipH="1" flipV="1">
            <a:off x="1600200" y="502920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4006" name="Line 42"/>
          <p:cNvSpPr>
            <a:spLocks noChangeShapeType="1"/>
          </p:cNvSpPr>
          <p:nvPr/>
        </p:nvSpPr>
        <p:spPr bwMode="auto">
          <a:xfrm flipH="1" flipV="1">
            <a:off x="609600" y="5334000"/>
            <a:ext cx="990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4007" name="Line 43"/>
          <p:cNvSpPr>
            <a:spLocks noChangeShapeType="1"/>
          </p:cNvSpPr>
          <p:nvPr/>
        </p:nvSpPr>
        <p:spPr bwMode="auto">
          <a:xfrm flipH="1" flipV="1">
            <a:off x="609600" y="533400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pic>
        <p:nvPicPr>
          <p:cNvPr id="84008" name="Picture 44"/>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71600" y="4724400"/>
            <a:ext cx="9128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4009" name="Picture 4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5562600"/>
            <a:ext cx="762000" cy="762000"/>
          </a:xfrm>
          <a:prstGeom prst="rect">
            <a:avLst/>
          </a:prstGeom>
          <a:noFill/>
          <a:ln w="12700">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84010" name="Picture 4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5562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4011" name="Picture 4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562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4012" name="Line 48"/>
          <p:cNvSpPr>
            <a:spLocks noChangeShapeType="1"/>
          </p:cNvSpPr>
          <p:nvPr/>
        </p:nvSpPr>
        <p:spPr bwMode="auto">
          <a:xfrm flipV="1">
            <a:off x="3048000" y="2209800"/>
            <a:ext cx="0" cy="2286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pic>
        <p:nvPicPr>
          <p:cNvPr id="84013" name="Picture 49"/>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5200" y="1905000"/>
            <a:ext cx="9128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4014" name="Line 50"/>
          <p:cNvSpPr>
            <a:spLocks noChangeShapeType="1"/>
          </p:cNvSpPr>
          <p:nvPr/>
        </p:nvSpPr>
        <p:spPr bwMode="auto">
          <a:xfrm flipH="1">
            <a:off x="1828800" y="2209800"/>
            <a:ext cx="12192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pic>
        <p:nvPicPr>
          <p:cNvPr id="84015" name="Picture 5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2514600"/>
            <a:ext cx="762000" cy="762000"/>
          </a:xfrm>
          <a:prstGeom prst="rect">
            <a:avLst/>
          </a:prstGeom>
          <a:noFill/>
          <a:ln w="12700">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84016" name="Text Box 52"/>
          <p:cNvSpPr txBox="1">
            <a:spLocks noChangeArrowheads="1"/>
          </p:cNvSpPr>
          <p:nvPr/>
        </p:nvSpPr>
        <p:spPr bwMode="auto">
          <a:xfrm>
            <a:off x="228600" y="3810000"/>
            <a:ext cx="251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a:latin typeface="Arial" panose="020B0604020202020204" pitchFamily="34" charset="0"/>
              </a:rPr>
              <a:t>128.146.222.0/24</a:t>
            </a:r>
          </a:p>
        </p:txBody>
      </p:sp>
      <p:sp>
        <p:nvSpPr>
          <p:cNvPr id="84017" name="Text Box 53"/>
          <p:cNvSpPr txBox="1">
            <a:spLocks noChangeArrowheads="1"/>
          </p:cNvSpPr>
          <p:nvPr/>
        </p:nvSpPr>
        <p:spPr bwMode="auto">
          <a:xfrm>
            <a:off x="6858000" y="3810000"/>
            <a:ext cx="251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a:latin typeface="Arial" panose="020B0604020202020204" pitchFamily="34" charset="0"/>
              </a:rPr>
              <a:t>128.146.226.0/24</a:t>
            </a:r>
          </a:p>
        </p:txBody>
      </p:sp>
      <p:sp>
        <p:nvSpPr>
          <p:cNvPr id="84018" name="Text Box 54"/>
          <p:cNvSpPr txBox="1">
            <a:spLocks noChangeArrowheads="1"/>
          </p:cNvSpPr>
          <p:nvPr/>
        </p:nvSpPr>
        <p:spPr bwMode="auto">
          <a:xfrm>
            <a:off x="5181600" y="1752600"/>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a:latin typeface="Arial" panose="020B0604020202020204" pitchFamily="34" charset="0"/>
              </a:rPr>
              <a:t>128.146.116.0/24</a:t>
            </a:r>
          </a:p>
        </p:txBody>
      </p:sp>
      <p:sp>
        <p:nvSpPr>
          <p:cNvPr id="84019" name="Line 56"/>
          <p:cNvSpPr>
            <a:spLocks noChangeShapeType="1"/>
          </p:cNvSpPr>
          <p:nvPr/>
        </p:nvSpPr>
        <p:spPr bwMode="auto">
          <a:xfrm flipV="1">
            <a:off x="1371600" y="2362200"/>
            <a:ext cx="0" cy="2286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4020" name="Line 57"/>
          <p:cNvSpPr>
            <a:spLocks noChangeShapeType="1"/>
          </p:cNvSpPr>
          <p:nvPr/>
        </p:nvSpPr>
        <p:spPr bwMode="auto">
          <a:xfrm flipV="1">
            <a:off x="7696200" y="2286000"/>
            <a:ext cx="0" cy="2286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4021" name="Text Box 58"/>
          <p:cNvSpPr txBox="1">
            <a:spLocks noChangeArrowheads="1"/>
          </p:cNvSpPr>
          <p:nvPr/>
        </p:nvSpPr>
        <p:spPr bwMode="auto">
          <a:xfrm>
            <a:off x="1905000" y="1752600"/>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a:latin typeface="Arial" panose="020B0604020202020204" pitchFamily="34" charset="0"/>
              </a:rPr>
              <a:t>128.146.199.0/24</a:t>
            </a:r>
          </a:p>
        </p:txBody>
      </p:sp>
      <p:sp>
        <p:nvSpPr>
          <p:cNvPr id="84022" name="Text Box 59"/>
          <p:cNvSpPr txBox="1">
            <a:spLocks noChangeArrowheads="1"/>
          </p:cNvSpPr>
          <p:nvPr/>
        </p:nvSpPr>
        <p:spPr bwMode="auto">
          <a:xfrm>
            <a:off x="914400" y="6461125"/>
            <a:ext cx="1785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a:latin typeface="Arial" panose="020B0604020202020204" pitchFamily="34" charset="0"/>
              </a:rPr>
              <a:t>Receiver 1</a:t>
            </a:r>
          </a:p>
        </p:txBody>
      </p:sp>
      <p:sp>
        <p:nvSpPr>
          <p:cNvPr id="84023" name="Text Box 60"/>
          <p:cNvSpPr txBox="1">
            <a:spLocks noChangeArrowheads="1"/>
          </p:cNvSpPr>
          <p:nvPr/>
        </p:nvSpPr>
        <p:spPr bwMode="auto">
          <a:xfrm>
            <a:off x="7019925" y="3352800"/>
            <a:ext cx="1819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a:latin typeface="Arial" panose="020B0604020202020204" pitchFamily="34" charset="0"/>
              </a:rPr>
              <a:t>Receiver 2</a:t>
            </a:r>
          </a:p>
        </p:txBody>
      </p:sp>
      <p:sp>
        <p:nvSpPr>
          <p:cNvPr id="84024" name="Text Box 61"/>
          <p:cNvSpPr txBox="1">
            <a:spLocks noChangeArrowheads="1"/>
          </p:cNvSpPr>
          <p:nvPr/>
        </p:nvSpPr>
        <p:spPr bwMode="auto">
          <a:xfrm>
            <a:off x="762000" y="3352800"/>
            <a:ext cx="144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a:latin typeface="Arial" panose="020B0604020202020204" pitchFamily="34" charset="0"/>
              </a:rPr>
              <a:t>Sender</a:t>
            </a:r>
          </a:p>
        </p:txBody>
      </p:sp>
      <p:sp>
        <p:nvSpPr>
          <p:cNvPr id="84025" name="Line 62"/>
          <p:cNvSpPr>
            <a:spLocks noChangeShapeType="1"/>
          </p:cNvSpPr>
          <p:nvPr/>
        </p:nvSpPr>
        <p:spPr bwMode="auto">
          <a:xfrm flipV="1">
            <a:off x="685800" y="1676400"/>
            <a:ext cx="0" cy="10668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4026" name="Line 63"/>
          <p:cNvSpPr>
            <a:spLocks noChangeShapeType="1"/>
          </p:cNvSpPr>
          <p:nvPr/>
        </p:nvSpPr>
        <p:spPr bwMode="auto">
          <a:xfrm flipV="1">
            <a:off x="228600" y="1676400"/>
            <a:ext cx="0" cy="10668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4027" name="Line 64"/>
          <p:cNvSpPr>
            <a:spLocks noChangeShapeType="1"/>
          </p:cNvSpPr>
          <p:nvPr/>
        </p:nvSpPr>
        <p:spPr bwMode="auto">
          <a:xfrm flipV="1">
            <a:off x="381000" y="1676400"/>
            <a:ext cx="0" cy="10668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4028" name="Line 65"/>
          <p:cNvSpPr>
            <a:spLocks noChangeShapeType="1"/>
          </p:cNvSpPr>
          <p:nvPr/>
        </p:nvSpPr>
        <p:spPr bwMode="auto">
          <a:xfrm flipV="1">
            <a:off x="533400" y="1676400"/>
            <a:ext cx="0" cy="10668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84029" name="Group 66"/>
          <p:cNvGrpSpPr>
            <a:grpSpLocks/>
          </p:cNvGrpSpPr>
          <p:nvPr/>
        </p:nvGrpSpPr>
        <p:grpSpPr bwMode="auto">
          <a:xfrm rot="5400000">
            <a:off x="3810000" y="1981200"/>
            <a:ext cx="457200" cy="762000"/>
            <a:chOff x="144" y="1056"/>
            <a:chExt cx="288" cy="672"/>
          </a:xfrm>
        </p:grpSpPr>
        <p:sp>
          <p:nvSpPr>
            <p:cNvPr id="84036" name="Line 67"/>
            <p:cNvSpPr>
              <a:spLocks noChangeShapeType="1"/>
            </p:cNvSpPr>
            <p:nvPr/>
          </p:nvSpPr>
          <p:spPr bwMode="auto">
            <a:xfrm flipV="1">
              <a:off x="432" y="1056"/>
              <a:ext cx="0" cy="672"/>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4037" name="Line 68"/>
            <p:cNvSpPr>
              <a:spLocks noChangeShapeType="1"/>
            </p:cNvSpPr>
            <p:nvPr/>
          </p:nvSpPr>
          <p:spPr bwMode="auto">
            <a:xfrm flipV="1">
              <a:off x="144" y="1056"/>
              <a:ext cx="0" cy="672"/>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4038" name="Line 69"/>
            <p:cNvSpPr>
              <a:spLocks noChangeShapeType="1"/>
            </p:cNvSpPr>
            <p:nvPr/>
          </p:nvSpPr>
          <p:spPr bwMode="auto">
            <a:xfrm flipV="1">
              <a:off x="240" y="1056"/>
              <a:ext cx="0" cy="672"/>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4039" name="Line 70"/>
            <p:cNvSpPr>
              <a:spLocks noChangeShapeType="1"/>
            </p:cNvSpPr>
            <p:nvPr/>
          </p:nvSpPr>
          <p:spPr bwMode="auto">
            <a:xfrm flipV="1">
              <a:off x="336" y="1056"/>
              <a:ext cx="0" cy="672"/>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84030" name="Line 71"/>
          <p:cNvSpPr>
            <a:spLocks noChangeShapeType="1"/>
          </p:cNvSpPr>
          <p:nvPr/>
        </p:nvSpPr>
        <p:spPr bwMode="auto">
          <a:xfrm rot="16200000" flipV="1">
            <a:off x="3924300" y="3924300"/>
            <a:ext cx="0" cy="8382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4031" name="Line 72"/>
          <p:cNvSpPr>
            <a:spLocks noChangeShapeType="1"/>
          </p:cNvSpPr>
          <p:nvPr/>
        </p:nvSpPr>
        <p:spPr bwMode="auto">
          <a:xfrm rot="5400000" flipV="1">
            <a:off x="5219700" y="3924300"/>
            <a:ext cx="0" cy="8382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4032" name="Line 73"/>
          <p:cNvSpPr>
            <a:spLocks noChangeShapeType="1"/>
          </p:cNvSpPr>
          <p:nvPr/>
        </p:nvSpPr>
        <p:spPr bwMode="auto">
          <a:xfrm rot="5400000" flipV="1">
            <a:off x="5143500" y="2171700"/>
            <a:ext cx="0" cy="8382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4033" name="Line 74"/>
          <p:cNvSpPr>
            <a:spLocks noChangeShapeType="1"/>
          </p:cNvSpPr>
          <p:nvPr/>
        </p:nvSpPr>
        <p:spPr bwMode="auto">
          <a:xfrm rot="5400000" flipV="1">
            <a:off x="5219700" y="4076700"/>
            <a:ext cx="0" cy="8382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4034" name="Text Box 55"/>
          <p:cNvSpPr txBox="1">
            <a:spLocks noChangeArrowheads="1"/>
          </p:cNvSpPr>
          <p:nvPr/>
        </p:nvSpPr>
        <p:spPr bwMode="auto">
          <a:xfrm>
            <a:off x="5219700" y="6381750"/>
            <a:ext cx="1584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a:latin typeface="Arial" panose="020B0604020202020204" pitchFamily="34" charset="0"/>
              </a:rPr>
              <a:t>Receiver 3</a:t>
            </a:r>
          </a:p>
        </p:txBody>
      </p:sp>
      <p:sp>
        <p:nvSpPr>
          <p:cNvPr id="84035" name="Text Box 55"/>
          <p:cNvSpPr txBox="1">
            <a:spLocks noChangeArrowheads="1"/>
          </p:cNvSpPr>
          <p:nvPr/>
        </p:nvSpPr>
        <p:spPr bwMode="auto">
          <a:xfrm>
            <a:off x="7524750" y="6381750"/>
            <a:ext cx="1584325"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a:latin typeface="Arial" panose="020B0604020202020204" pitchFamily="34" charset="0"/>
              </a:rPr>
              <a:t>Receiver 4</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灯片编号占位符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DF258DAD-A0B0-46E0-84DD-5D07AEBEB727}" type="slidenum">
              <a:rPr lang="en-US" altLang="zh-CN"/>
              <a:pPr eaLnBrk="1" hangingPunct="1"/>
              <a:t>72</a:t>
            </a:fld>
            <a:endParaRPr lang="en-US" altLang="zh-CN"/>
          </a:p>
        </p:txBody>
      </p:sp>
      <p:sp>
        <p:nvSpPr>
          <p:cNvPr id="84995" name="Rectangle 2"/>
          <p:cNvSpPr>
            <a:spLocks noGrp="1" noChangeArrowheads="1"/>
          </p:cNvSpPr>
          <p:nvPr>
            <p:ph type="title"/>
          </p:nvPr>
        </p:nvSpPr>
        <p:spPr>
          <a:xfrm>
            <a:off x="827088" y="404813"/>
            <a:ext cx="7772400" cy="1143000"/>
          </a:xfrm>
        </p:spPr>
        <p:txBody>
          <a:bodyPr/>
          <a:lstStyle/>
          <a:p>
            <a:pPr eaLnBrk="1" hangingPunct="1"/>
            <a:r>
              <a:rPr lang="en-US" altLang="zh-CN" sz="4800" smtClean="0">
                <a:latin typeface="Arial" panose="020B0604020202020204" pitchFamily="34" charset="0"/>
              </a:rPr>
              <a:t>Multicast</a:t>
            </a:r>
            <a:r>
              <a:rPr lang="zh-CN" altLang="en-US" sz="4800" smtClean="0">
                <a:latin typeface="Arial" panose="020B0604020202020204" pitchFamily="34" charset="0"/>
              </a:rPr>
              <a:t>（组播）</a:t>
            </a:r>
            <a:endParaRPr lang="zh-CN" altLang="en-US" smtClean="0">
              <a:latin typeface="Arial" panose="020B0604020202020204" pitchFamily="34" charset="0"/>
            </a:endParaRPr>
          </a:p>
        </p:txBody>
      </p:sp>
      <p:pic>
        <p:nvPicPr>
          <p:cNvPr id="84996"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5908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4997" name="Line 4"/>
          <p:cNvSpPr>
            <a:spLocks noChangeShapeType="1"/>
          </p:cNvSpPr>
          <p:nvPr/>
        </p:nvSpPr>
        <p:spPr bwMode="auto">
          <a:xfrm>
            <a:off x="4495800" y="2743200"/>
            <a:ext cx="0" cy="3810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4998" name="Line 5"/>
          <p:cNvSpPr>
            <a:spLocks noChangeShapeType="1"/>
          </p:cNvSpPr>
          <p:nvPr/>
        </p:nvSpPr>
        <p:spPr bwMode="auto">
          <a:xfrm flipV="1">
            <a:off x="4724400" y="2743200"/>
            <a:ext cx="0" cy="3810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4999" name="Line 6"/>
          <p:cNvSpPr>
            <a:spLocks noChangeShapeType="1"/>
          </p:cNvSpPr>
          <p:nvPr/>
        </p:nvSpPr>
        <p:spPr bwMode="auto">
          <a:xfrm flipV="1">
            <a:off x="4724400" y="2743200"/>
            <a:ext cx="10668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5000" name="Line 7"/>
          <p:cNvSpPr>
            <a:spLocks noChangeShapeType="1"/>
          </p:cNvSpPr>
          <p:nvPr/>
        </p:nvSpPr>
        <p:spPr bwMode="auto">
          <a:xfrm flipV="1">
            <a:off x="3429000" y="2743200"/>
            <a:ext cx="10668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85001" name="Group 8"/>
          <p:cNvGrpSpPr>
            <a:grpSpLocks/>
          </p:cNvGrpSpPr>
          <p:nvPr/>
        </p:nvGrpSpPr>
        <p:grpSpPr bwMode="auto">
          <a:xfrm>
            <a:off x="3429000" y="3810000"/>
            <a:ext cx="2362200" cy="381000"/>
            <a:chOff x="2016" y="3408"/>
            <a:chExt cx="1488" cy="240"/>
          </a:xfrm>
        </p:grpSpPr>
        <p:sp>
          <p:nvSpPr>
            <p:cNvPr id="85056" name="Line 9"/>
            <p:cNvSpPr>
              <a:spLocks noChangeShapeType="1"/>
            </p:cNvSpPr>
            <p:nvPr/>
          </p:nvSpPr>
          <p:spPr bwMode="auto">
            <a:xfrm flipV="1">
              <a:off x="2832" y="3648"/>
              <a:ext cx="672"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85057" name="Group 10"/>
            <p:cNvGrpSpPr>
              <a:grpSpLocks/>
            </p:cNvGrpSpPr>
            <p:nvPr/>
          </p:nvGrpSpPr>
          <p:grpSpPr bwMode="auto">
            <a:xfrm>
              <a:off x="2016" y="3408"/>
              <a:ext cx="816" cy="240"/>
              <a:chOff x="2016" y="3408"/>
              <a:chExt cx="816" cy="240"/>
            </a:xfrm>
          </p:grpSpPr>
          <p:sp>
            <p:nvSpPr>
              <p:cNvPr id="85058" name="Line 11"/>
              <p:cNvSpPr>
                <a:spLocks noChangeShapeType="1"/>
              </p:cNvSpPr>
              <p:nvPr/>
            </p:nvSpPr>
            <p:spPr bwMode="auto">
              <a:xfrm>
                <a:off x="2688" y="3408"/>
                <a:ext cx="0" cy="24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5059" name="Line 12"/>
              <p:cNvSpPr>
                <a:spLocks noChangeShapeType="1"/>
              </p:cNvSpPr>
              <p:nvPr/>
            </p:nvSpPr>
            <p:spPr bwMode="auto">
              <a:xfrm flipV="1">
                <a:off x="2832" y="3408"/>
                <a:ext cx="0" cy="24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5060" name="Line 13"/>
              <p:cNvSpPr>
                <a:spLocks noChangeShapeType="1"/>
              </p:cNvSpPr>
              <p:nvPr/>
            </p:nvSpPr>
            <p:spPr bwMode="auto">
              <a:xfrm flipV="1">
                <a:off x="2016" y="3648"/>
                <a:ext cx="672"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grpSp>
      <p:pic>
        <p:nvPicPr>
          <p:cNvPr id="85002" name="Picture 1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600" y="38862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3" name="Picture 1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800" y="24384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4" name="Picture 16"/>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1000" y="3048000"/>
            <a:ext cx="91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5005" name="Picture 17"/>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24384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6" name="Picture 18"/>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1981200"/>
            <a:ext cx="9128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5007" name="Line 19"/>
          <p:cNvSpPr>
            <a:spLocks noChangeShapeType="1"/>
          </p:cNvSpPr>
          <p:nvPr/>
        </p:nvSpPr>
        <p:spPr bwMode="auto">
          <a:xfrm flipV="1">
            <a:off x="6172200" y="2209800"/>
            <a:ext cx="0" cy="2286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5008" name="Line 20"/>
          <p:cNvSpPr>
            <a:spLocks noChangeShapeType="1"/>
          </p:cNvSpPr>
          <p:nvPr/>
        </p:nvSpPr>
        <p:spPr bwMode="auto">
          <a:xfrm flipH="1">
            <a:off x="6172200" y="2209800"/>
            <a:ext cx="12192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5009" name="Line 21"/>
          <p:cNvSpPr>
            <a:spLocks noChangeShapeType="1"/>
          </p:cNvSpPr>
          <p:nvPr/>
        </p:nvSpPr>
        <p:spPr bwMode="auto">
          <a:xfrm flipH="1">
            <a:off x="6553200" y="4191000"/>
            <a:ext cx="6858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5010" name="Line 22"/>
          <p:cNvSpPr>
            <a:spLocks noChangeShapeType="1"/>
          </p:cNvSpPr>
          <p:nvPr/>
        </p:nvSpPr>
        <p:spPr bwMode="auto">
          <a:xfrm flipH="1" flipV="1">
            <a:off x="7239000" y="4191000"/>
            <a:ext cx="0" cy="6096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5011" name="Line 23"/>
          <p:cNvSpPr>
            <a:spLocks noChangeShapeType="1"/>
          </p:cNvSpPr>
          <p:nvPr/>
        </p:nvSpPr>
        <p:spPr bwMode="auto">
          <a:xfrm flipH="1">
            <a:off x="1828800" y="4191000"/>
            <a:ext cx="6858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5012" name="Line 24"/>
          <p:cNvSpPr>
            <a:spLocks noChangeShapeType="1"/>
          </p:cNvSpPr>
          <p:nvPr/>
        </p:nvSpPr>
        <p:spPr bwMode="auto">
          <a:xfrm flipH="1" flipV="1">
            <a:off x="1828800" y="4191000"/>
            <a:ext cx="0" cy="6096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pic>
        <p:nvPicPr>
          <p:cNvPr id="85013" name="Picture 2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38862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4" name="Line 26"/>
          <p:cNvSpPr>
            <a:spLocks noChangeShapeType="1"/>
          </p:cNvSpPr>
          <p:nvPr/>
        </p:nvSpPr>
        <p:spPr bwMode="auto">
          <a:xfrm flipH="1" flipV="1">
            <a:off x="7162800" y="51054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5015" name="Line 27"/>
          <p:cNvSpPr>
            <a:spLocks noChangeShapeType="1"/>
          </p:cNvSpPr>
          <p:nvPr/>
        </p:nvSpPr>
        <p:spPr bwMode="auto">
          <a:xfrm flipH="1" flipV="1">
            <a:off x="7315200" y="5334000"/>
            <a:ext cx="9906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5016" name="Line 28"/>
          <p:cNvSpPr>
            <a:spLocks noChangeShapeType="1"/>
          </p:cNvSpPr>
          <p:nvPr/>
        </p:nvSpPr>
        <p:spPr bwMode="auto">
          <a:xfrm flipH="1" flipV="1">
            <a:off x="8305800" y="5334000"/>
            <a:ext cx="0" cy="3048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5017" name="Line 29"/>
          <p:cNvSpPr>
            <a:spLocks noChangeShapeType="1"/>
          </p:cNvSpPr>
          <p:nvPr/>
        </p:nvSpPr>
        <p:spPr bwMode="auto">
          <a:xfrm flipH="1" flipV="1">
            <a:off x="7315200" y="5029200"/>
            <a:ext cx="0" cy="3048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5018" name="Line 30"/>
          <p:cNvSpPr>
            <a:spLocks noChangeShapeType="1"/>
          </p:cNvSpPr>
          <p:nvPr/>
        </p:nvSpPr>
        <p:spPr bwMode="auto">
          <a:xfrm flipH="1" flipV="1">
            <a:off x="7010400" y="5029200"/>
            <a:ext cx="0" cy="3048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5019" name="Line 31"/>
          <p:cNvSpPr>
            <a:spLocks noChangeShapeType="1"/>
          </p:cNvSpPr>
          <p:nvPr/>
        </p:nvSpPr>
        <p:spPr bwMode="auto">
          <a:xfrm flipH="1" flipV="1">
            <a:off x="6019800" y="5334000"/>
            <a:ext cx="9906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5020" name="Line 32"/>
          <p:cNvSpPr>
            <a:spLocks noChangeShapeType="1"/>
          </p:cNvSpPr>
          <p:nvPr/>
        </p:nvSpPr>
        <p:spPr bwMode="auto">
          <a:xfrm flipH="1" flipV="1">
            <a:off x="6019800" y="5334000"/>
            <a:ext cx="0" cy="3048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pic>
        <p:nvPicPr>
          <p:cNvPr id="85021" name="Picture 33"/>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1800" y="4724400"/>
            <a:ext cx="9128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5022" name="Picture 3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5562600"/>
            <a:ext cx="762000" cy="762000"/>
          </a:xfrm>
          <a:prstGeom prst="rect">
            <a:avLst/>
          </a:prstGeom>
          <a:noFill/>
          <a:ln w="12700">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85023" name="Picture 3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562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5024" name="Picture 3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5562600"/>
            <a:ext cx="762000" cy="762000"/>
          </a:xfrm>
          <a:prstGeom prst="rect">
            <a:avLst/>
          </a:prstGeom>
          <a:noFill/>
          <a:ln w="12700">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85025" name="Line 37"/>
          <p:cNvSpPr>
            <a:spLocks noChangeShapeType="1"/>
          </p:cNvSpPr>
          <p:nvPr/>
        </p:nvSpPr>
        <p:spPr bwMode="auto">
          <a:xfrm flipH="1" flipV="1">
            <a:off x="1752600" y="51054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5026" name="Line 38"/>
          <p:cNvSpPr>
            <a:spLocks noChangeShapeType="1"/>
          </p:cNvSpPr>
          <p:nvPr/>
        </p:nvSpPr>
        <p:spPr bwMode="auto">
          <a:xfrm flipH="1" flipV="1">
            <a:off x="1905000" y="5334000"/>
            <a:ext cx="9906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5027" name="Line 39"/>
          <p:cNvSpPr>
            <a:spLocks noChangeShapeType="1"/>
          </p:cNvSpPr>
          <p:nvPr/>
        </p:nvSpPr>
        <p:spPr bwMode="auto">
          <a:xfrm flipH="1" flipV="1">
            <a:off x="2895600" y="5334000"/>
            <a:ext cx="0" cy="3048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5028" name="Line 40"/>
          <p:cNvSpPr>
            <a:spLocks noChangeShapeType="1"/>
          </p:cNvSpPr>
          <p:nvPr/>
        </p:nvSpPr>
        <p:spPr bwMode="auto">
          <a:xfrm flipH="1" flipV="1">
            <a:off x="1905000" y="5029200"/>
            <a:ext cx="0" cy="3048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5029" name="Line 41"/>
          <p:cNvSpPr>
            <a:spLocks noChangeShapeType="1"/>
          </p:cNvSpPr>
          <p:nvPr/>
        </p:nvSpPr>
        <p:spPr bwMode="auto">
          <a:xfrm flipH="1" flipV="1">
            <a:off x="1600200" y="502920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5030" name="Line 42"/>
          <p:cNvSpPr>
            <a:spLocks noChangeShapeType="1"/>
          </p:cNvSpPr>
          <p:nvPr/>
        </p:nvSpPr>
        <p:spPr bwMode="auto">
          <a:xfrm flipH="1" flipV="1">
            <a:off x="609600" y="5334000"/>
            <a:ext cx="990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5031" name="Line 43"/>
          <p:cNvSpPr>
            <a:spLocks noChangeShapeType="1"/>
          </p:cNvSpPr>
          <p:nvPr/>
        </p:nvSpPr>
        <p:spPr bwMode="auto">
          <a:xfrm flipH="1" flipV="1">
            <a:off x="609600" y="533400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pic>
        <p:nvPicPr>
          <p:cNvPr id="85032" name="Picture 44"/>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71600" y="4724400"/>
            <a:ext cx="9128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5033" name="Picture 4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5562600"/>
            <a:ext cx="762000" cy="762000"/>
          </a:xfrm>
          <a:prstGeom prst="rect">
            <a:avLst/>
          </a:prstGeom>
          <a:noFill/>
          <a:ln w="12700">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85034" name="Picture 4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5562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5035" name="Picture 4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562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5036" name="Line 48"/>
          <p:cNvSpPr>
            <a:spLocks noChangeShapeType="1"/>
          </p:cNvSpPr>
          <p:nvPr/>
        </p:nvSpPr>
        <p:spPr bwMode="auto">
          <a:xfrm flipV="1">
            <a:off x="3048000" y="2209800"/>
            <a:ext cx="0" cy="2286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pic>
        <p:nvPicPr>
          <p:cNvPr id="85037" name="Picture 49"/>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5200" y="1905000"/>
            <a:ext cx="9128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5038" name="Line 50"/>
          <p:cNvSpPr>
            <a:spLocks noChangeShapeType="1"/>
          </p:cNvSpPr>
          <p:nvPr/>
        </p:nvSpPr>
        <p:spPr bwMode="auto">
          <a:xfrm flipH="1">
            <a:off x="1828800" y="2209800"/>
            <a:ext cx="12192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pic>
        <p:nvPicPr>
          <p:cNvPr id="85039" name="Picture 5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2514600"/>
            <a:ext cx="762000" cy="762000"/>
          </a:xfrm>
          <a:prstGeom prst="rect">
            <a:avLst/>
          </a:prstGeom>
          <a:noFill/>
          <a:ln w="12700">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85040" name="Text Box 52"/>
          <p:cNvSpPr txBox="1">
            <a:spLocks noChangeArrowheads="1"/>
          </p:cNvSpPr>
          <p:nvPr/>
        </p:nvSpPr>
        <p:spPr bwMode="auto">
          <a:xfrm>
            <a:off x="228600" y="3810000"/>
            <a:ext cx="251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a:latin typeface="Arial" panose="020B0604020202020204" pitchFamily="34" charset="0"/>
              </a:rPr>
              <a:t>128.146.222.0/24</a:t>
            </a:r>
          </a:p>
        </p:txBody>
      </p:sp>
      <p:sp>
        <p:nvSpPr>
          <p:cNvPr id="85041" name="Text Box 53"/>
          <p:cNvSpPr txBox="1">
            <a:spLocks noChangeArrowheads="1"/>
          </p:cNvSpPr>
          <p:nvPr/>
        </p:nvSpPr>
        <p:spPr bwMode="auto">
          <a:xfrm>
            <a:off x="6858000" y="3810000"/>
            <a:ext cx="251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a:latin typeface="Arial" panose="020B0604020202020204" pitchFamily="34" charset="0"/>
              </a:rPr>
              <a:t>128.146.226.0/24</a:t>
            </a:r>
          </a:p>
        </p:txBody>
      </p:sp>
      <p:sp>
        <p:nvSpPr>
          <p:cNvPr id="85042" name="Text Box 54"/>
          <p:cNvSpPr txBox="1">
            <a:spLocks noChangeArrowheads="1"/>
          </p:cNvSpPr>
          <p:nvPr/>
        </p:nvSpPr>
        <p:spPr bwMode="auto">
          <a:xfrm>
            <a:off x="5181600" y="1752600"/>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a:latin typeface="Arial" panose="020B0604020202020204" pitchFamily="34" charset="0"/>
              </a:rPr>
              <a:t>128.146.116.0/24</a:t>
            </a:r>
          </a:p>
        </p:txBody>
      </p:sp>
      <p:sp>
        <p:nvSpPr>
          <p:cNvPr id="85043" name="Line 56"/>
          <p:cNvSpPr>
            <a:spLocks noChangeShapeType="1"/>
          </p:cNvSpPr>
          <p:nvPr/>
        </p:nvSpPr>
        <p:spPr bwMode="auto">
          <a:xfrm flipV="1">
            <a:off x="1371600" y="2362200"/>
            <a:ext cx="0" cy="2286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5044" name="Line 57"/>
          <p:cNvSpPr>
            <a:spLocks noChangeShapeType="1"/>
          </p:cNvSpPr>
          <p:nvPr/>
        </p:nvSpPr>
        <p:spPr bwMode="auto">
          <a:xfrm flipV="1">
            <a:off x="7696200" y="2286000"/>
            <a:ext cx="0" cy="2286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5045" name="Text Box 58"/>
          <p:cNvSpPr txBox="1">
            <a:spLocks noChangeArrowheads="1"/>
          </p:cNvSpPr>
          <p:nvPr/>
        </p:nvSpPr>
        <p:spPr bwMode="auto">
          <a:xfrm>
            <a:off x="1905000" y="1752600"/>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a:latin typeface="Arial" panose="020B0604020202020204" pitchFamily="34" charset="0"/>
              </a:rPr>
              <a:t>128.146.199.0/24</a:t>
            </a:r>
          </a:p>
        </p:txBody>
      </p:sp>
      <p:sp>
        <p:nvSpPr>
          <p:cNvPr id="85046" name="Text Box 61"/>
          <p:cNvSpPr txBox="1">
            <a:spLocks noChangeArrowheads="1"/>
          </p:cNvSpPr>
          <p:nvPr/>
        </p:nvSpPr>
        <p:spPr bwMode="auto">
          <a:xfrm>
            <a:off x="762000" y="3352800"/>
            <a:ext cx="144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a:latin typeface="Arial" panose="020B0604020202020204" pitchFamily="34" charset="0"/>
              </a:rPr>
              <a:t>Sender</a:t>
            </a:r>
          </a:p>
        </p:txBody>
      </p:sp>
      <p:sp>
        <p:nvSpPr>
          <p:cNvPr id="85047" name="Line 62"/>
          <p:cNvSpPr>
            <a:spLocks noChangeShapeType="1"/>
          </p:cNvSpPr>
          <p:nvPr/>
        </p:nvSpPr>
        <p:spPr bwMode="auto">
          <a:xfrm flipV="1">
            <a:off x="685800" y="1676400"/>
            <a:ext cx="0" cy="10668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5048" name="Line 63"/>
          <p:cNvSpPr>
            <a:spLocks noChangeShapeType="1"/>
          </p:cNvSpPr>
          <p:nvPr/>
        </p:nvSpPr>
        <p:spPr bwMode="auto">
          <a:xfrm rot="5400000" flipV="1">
            <a:off x="4037013" y="2208213"/>
            <a:ext cx="0" cy="7620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5049" name="Line 64"/>
          <p:cNvSpPr>
            <a:spLocks noChangeShapeType="1"/>
          </p:cNvSpPr>
          <p:nvPr/>
        </p:nvSpPr>
        <p:spPr bwMode="auto">
          <a:xfrm rot="5400000" flipV="1">
            <a:off x="5143500" y="2171700"/>
            <a:ext cx="0" cy="8382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5050" name="Line 65"/>
          <p:cNvSpPr>
            <a:spLocks noChangeShapeType="1"/>
          </p:cNvSpPr>
          <p:nvPr/>
        </p:nvSpPr>
        <p:spPr bwMode="auto">
          <a:xfrm rot="5400000" flipV="1">
            <a:off x="5257800" y="3962400"/>
            <a:ext cx="0" cy="7620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5051" name="Line 66"/>
          <p:cNvSpPr>
            <a:spLocks noChangeShapeType="1"/>
          </p:cNvSpPr>
          <p:nvPr/>
        </p:nvSpPr>
        <p:spPr bwMode="auto">
          <a:xfrm rot="16200000" flipV="1">
            <a:off x="3924300" y="3924300"/>
            <a:ext cx="0" cy="8382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5052" name="Text Box 55"/>
          <p:cNvSpPr txBox="1">
            <a:spLocks noChangeArrowheads="1"/>
          </p:cNvSpPr>
          <p:nvPr/>
        </p:nvSpPr>
        <p:spPr bwMode="auto">
          <a:xfrm>
            <a:off x="5219700" y="6381750"/>
            <a:ext cx="1584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a:latin typeface="Arial" panose="020B0604020202020204" pitchFamily="34" charset="0"/>
              </a:rPr>
              <a:t>Receiver 3</a:t>
            </a:r>
          </a:p>
        </p:txBody>
      </p:sp>
      <p:sp>
        <p:nvSpPr>
          <p:cNvPr id="85053" name="Text Box 59"/>
          <p:cNvSpPr txBox="1">
            <a:spLocks noChangeArrowheads="1"/>
          </p:cNvSpPr>
          <p:nvPr/>
        </p:nvSpPr>
        <p:spPr bwMode="auto">
          <a:xfrm>
            <a:off x="914400" y="6461125"/>
            <a:ext cx="1785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a:latin typeface="Arial" panose="020B0604020202020204" pitchFamily="34" charset="0"/>
              </a:rPr>
              <a:t>Receiver 1</a:t>
            </a:r>
          </a:p>
        </p:txBody>
      </p:sp>
      <p:sp>
        <p:nvSpPr>
          <p:cNvPr id="85054" name="Text Box 60"/>
          <p:cNvSpPr txBox="1">
            <a:spLocks noChangeArrowheads="1"/>
          </p:cNvSpPr>
          <p:nvPr/>
        </p:nvSpPr>
        <p:spPr bwMode="auto">
          <a:xfrm>
            <a:off x="7019925" y="3352800"/>
            <a:ext cx="1819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a:latin typeface="Arial" panose="020B0604020202020204" pitchFamily="34" charset="0"/>
              </a:rPr>
              <a:t>Receiver 2</a:t>
            </a:r>
          </a:p>
        </p:txBody>
      </p:sp>
      <p:sp>
        <p:nvSpPr>
          <p:cNvPr id="85055" name="Text Box 55"/>
          <p:cNvSpPr txBox="1">
            <a:spLocks noChangeArrowheads="1"/>
          </p:cNvSpPr>
          <p:nvPr/>
        </p:nvSpPr>
        <p:spPr bwMode="auto">
          <a:xfrm>
            <a:off x="7524750" y="6381750"/>
            <a:ext cx="1584325"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a:latin typeface="Arial" panose="020B0604020202020204" pitchFamily="34" charset="0"/>
              </a:rPr>
              <a:t>Receiver 4</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795C6BE6-ED9A-4C3B-813F-2A2E498C1F18}" type="slidenum">
              <a:rPr lang="en-US" altLang="zh-CN"/>
              <a:pPr eaLnBrk="1" hangingPunct="1"/>
              <a:t>73</a:t>
            </a:fld>
            <a:endParaRPr lang="en-US" altLang="zh-CN"/>
          </a:p>
        </p:txBody>
      </p:sp>
      <p:sp>
        <p:nvSpPr>
          <p:cNvPr id="86019" name="Rectangle 2"/>
          <p:cNvSpPr>
            <a:spLocks noGrp="1" noChangeArrowheads="1"/>
          </p:cNvSpPr>
          <p:nvPr>
            <p:ph type="title"/>
          </p:nvPr>
        </p:nvSpPr>
        <p:spPr/>
        <p:txBody>
          <a:bodyPr/>
          <a:lstStyle/>
          <a:p>
            <a:pPr eaLnBrk="1" hangingPunct="1"/>
            <a:r>
              <a:rPr lang="zh-CN" altLang="en-US" smtClean="0"/>
              <a:t>组播概念</a:t>
            </a:r>
          </a:p>
        </p:txBody>
      </p:sp>
      <p:sp>
        <p:nvSpPr>
          <p:cNvPr id="86020" name="Rectangle 3"/>
          <p:cNvSpPr>
            <a:spLocks noGrp="1" noChangeArrowheads="1"/>
          </p:cNvSpPr>
          <p:nvPr>
            <p:ph type="body" idx="1"/>
          </p:nvPr>
        </p:nvSpPr>
        <p:spPr>
          <a:xfrm>
            <a:off x="228600" y="2017713"/>
            <a:ext cx="8726488" cy="3355975"/>
          </a:xfrm>
          <a:noFill/>
        </p:spPr>
        <p:txBody>
          <a:bodyPr/>
          <a:lstStyle/>
          <a:p>
            <a:pPr eaLnBrk="1" hangingPunct="1">
              <a:lnSpc>
                <a:spcPct val="80000"/>
              </a:lnSpc>
            </a:pPr>
            <a:r>
              <a:rPr lang="zh-CN" altLang="en-US" sz="2800" dirty="0" smtClean="0"/>
              <a:t>组播（</a:t>
            </a:r>
            <a:r>
              <a:rPr lang="en-US" altLang="zh-CN" sz="2800" dirty="0" smtClean="0"/>
              <a:t>multicast) :1</a:t>
            </a:r>
            <a:r>
              <a:rPr lang="zh-CN" altLang="en-US" sz="2800" dirty="0" smtClean="0"/>
              <a:t>对多通信</a:t>
            </a:r>
            <a:endParaRPr lang="en-US" altLang="zh-CN" sz="2800" dirty="0" smtClean="0"/>
          </a:p>
          <a:p>
            <a:pPr lvl="1" eaLnBrk="1" hangingPunct="1">
              <a:lnSpc>
                <a:spcPct val="80000"/>
              </a:lnSpc>
            </a:pPr>
            <a:r>
              <a:rPr lang="zh-CN" altLang="en-US" sz="2400" dirty="0" smtClean="0"/>
              <a:t>也称多播，可用于会议电视，分布式计算，视频转播，网络游戏，讨论组</a:t>
            </a:r>
          </a:p>
          <a:p>
            <a:pPr lvl="1" eaLnBrk="1" hangingPunct="1">
              <a:lnSpc>
                <a:spcPct val="80000"/>
              </a:lnSpc>
            </a:pPr>
            <a:r>
              <a:rPr lang="en-US" altLang="zh-CN" sz="2400" dirty="0" smtClean="0"/>
              <a:t>IP</a:t>
            </a:r>
            <a:r>
              <a:rPr lang="zh-CN" altLang="en-US" sz="2400" dirty="0" smtClean="0"/>
              <a:t>采用</a:t>
            </a:r>
            <a:r>
              <a:rPr lang="en-US" altLang="zh-CN" sz="2400" dirty="0" smtClean="0"/>
              <a:t>D</a:t>
            </a:r>
            <a:r>
              <a:rPr lang="zh-CN" altLang="en-US" sz="2400" dirty="0" smtClean="0"/>
              <a:t>类地址作为组播地址，每个</a:t>
            </a:r>
            <a:r>
              <a:rPr lang="en-US" altLang="zh-CN" sz="2400" dirty="0" smtClean="0"/>
              <a:t>D</a:t>
            </a:r>
            <a:r>
              <a:rPr lang="zh-CN" altLang="en-US" sz="2400" dirty="0" smtClean="0"/>
              <a:t>类地址代表一组主机，共有</a:t>
            </a:r>
            <a:r>
              <a:rPr lang="en-US" altLang="zh-CN" sz="2400" dirty="0" smtClean="0"/>
              <a:t>28</a:t>
            </a:r>
            <a:r>
              <a:rPr lang="zh-CN" altLang="en-US" sz="2400" dirty="0" smtClean="0"/>
              <a:t>位可用来标识小组。因此可同时支持多达</a:t>
            </a:r>
            <a:r>
              <a:rPr lang="en-US" altLang="zh-CN" sz="2400" dirty="0" smtClean="0"/>
              <a:t>25</a:t>
            </a:r>
            <a:r>
              <a:rPr lang="zh-CN" altLang="en-US" sz="2400" dirty="0" smtClean="0"/>
              <a:t>亿个小组。</a:t>
            </a:r>
          </a:p>
          <a:p>
            <a:pPr lvl="1" eaLnBrk="1" hangingPunct="1">
              <a:lnSpc>
                <a:spcPct val="80000"/>
              </a:lnSpc>
            </a:pPr>
            <a:r>
              <a:rPr lang="en-US" altLang="zh-CN" sz="2400" dirty="0" smtClean="0"/>
              <a:t>Internet</a:t>
            </a:r>
            <a:r>
              <a:rPr lang="zh-CN" altLang="en-US" sz="2400" dirty="0" smtClean="0"/>
              <a:t>支持两类组地址：永久组地址和临时组地址</a:t>
            </a:r>
          </a:p>
          <a:p>
            <a:pPr lvl="2" eaLnBrk="1" hangingPunct="1">
              <a:lnSpc>
                <a:spcPct val="80000"/>
              </a:lnSpc>
            </a:pPr>
            <a:r>
              <a:rPr lang="en-US" altLang="zh-CN" sz="2000" dirty="0" smtClean="0"/>
              <a:t>224.0.0.1</a:t>
            </a:r>
            <a:r>
              <a:rPr lang="en-US" altLang="zh-CN" sz="2000" dirty="0" smtClean="0">
                <a:latin typeface="Arial" panose="020B0604020202020204" pitchFamily="34" charset="0"/>
              </a:rPr>
              <a:t>——</a:t>
            </a:r>
            <a:r>
              <a:rPr lang="en-US" altLang="zh-CN" sz="2000" dirty="0" smtClean="0"/>
              <a:t>LAN</a:t>
            </a:r>
            <a:r>
              <a:rPr lang="zh-CN" altLang="en-US" sz="2000" dirty="0" smtClean="0"/>
              <a:t>上所有系统 </a:t>
            </a:r>
          </a:p>
          <a:p>
            <a:pPr lvl="2" eaLnBrk="1" hangingPunct="1">
              <a:lnSpc>
                <a:spcPct val="80000"/>
              </a:lnSpc>
            </a:pPr>
            <a:r>
              <a:rPr lang="en-US" altLang="zh-CN" sz="2000" dirty="0" smtClean="0"/>
              <a:t>224.0.0.2</a:t>
            </a:r>
            <a:r>
              <a:rPr lang="en-US" altLang="zh-CN" sz="2000" dirty="0" smtClean="0">
                <a:latin typeface="Arial" panose="020B0604020202020204" pitchFamily="34" charset="0"/>
              </a:rPr>
              <a:t>——</a:t>
            </a:r>
            <a:r>
              <a:rPr lang="en-US" altLang="zh-CN" sz="2000" dirty="0" smtClean="0"/>
              <a:t>LAN</a:t>
            </a:r>
            <a:r>
              <a:rPr lang="zh-CN" altLang="en-US" sz="2000" dirty="0" smtClean="0"/>
              <a:t>上所有路由器 </a:t>
            </a:r>
          </a:p>
          <a:p>
            <a:pPr lvl="2" eaLnBrk="1" hangingPunct="1">
              <a:lnSpc>
                <a:spcPct val="80000"/>
              </a:lnSpc>
            </a:pPr>
            <a:r>
              <a:rPr lang="en-US" altLang="zh-CN" sz="2000" dirty="0" smtClean="0"/>
              <a:t>224.0.0.5</a:t>
            </a:r>
            <a:r>
              <a:rPr lang="en-US" altLang="zh-CN" sz="2000" dirty="0" smtClean="0">
                <a:latin typeface="Arial" panose="020B0604020202020204" pitchFamily="34" charset="0"/>
              </a:rPr>
              <a:t>——</a:t>
            </a:r>
            <a:r>
              <a:rPr lang="en-US" altLang="zh-CN" sz="2000" dirty="0" smtClean="0"/>
              <a:t>LAN</a:t>
            </a:r>
            <a:r>
              <a:rPr lang="zh-CN" altLang="en-US" sz="2000" dirty="0" smtClean="0"/>
              <a:t>上所有</a:t>
            </a:r>
            <a:r>
              <a:rPr lang="en-US" altLang="zh-CN" sz="2000" dirty="0" smtClean="0"/>
              <a:t>OSPF</a:t>
            </a:r>
            <a:r>
              <a:rPr lang="zh-CN" altLang="en-US" sz="2000" dirty="0" smtClean="0"/>
              <a:t>路由器</a:t>
            </a:r>
          </a:p>
        </p:txBody>
      </p:sp>
      <p:sp>
        <p:nvSpPr>
          <p:cNvPr id="86021" name="Text Box 6"/>
          <p:cNvSpPr txBox="1">
            <a:spLocks noChangeArrowheads="1"/>
          </p:cNvSpPr>
          <p:nvPr/>
        </p:nvSpPr>
        <p:spPr bwMode="auto">
          <a:xfrm>
            <a:off x="577850" y="5653088"/>
            <a:ext cx="1022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b="1">
                <a:latin typeface="Arial" panose="020B0604020202020204" pitchFamily="34" charset="0"/>
              </a:rPr>
              <a:t>Class D</a:t>
            </a:r>
          </a:p>
        </p:txBody>
      </p:sp>
      <p:sp>
        <p:nvSpPr>
          <p:cNvPr id="247816" name="Rectangle 8"/>
          <p:cNvSpPr>
            <a:spLocks noChangeArrowheads="1"/>
          </p:cNvSpPr>
          <p:nvPr/>
        </p:nvSpPr>
        <p:spPr bwMode="auto">
          <a:xfrm>
            <a:off x="3416300" y="5549900"/>
            <a:ext cx="1371600" cy="6096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zh-CN" altLang="en-GB" b="1">
                <a:latin typeface="Arial" charset="0"/>
              </a:rPr>
              <a:t>播</a:t>
            </a:r>
          </a:p>
        </p:txBody>
      </p:sp>
      <p:sp>
        <p:nvSpPr>
          <p:cNvPr id="247817" name="Rectangle 9"/>
          <p:cNvSpPr>
            <a:spLocks noChangeArrowheads="1"/>
          </p:cNvSpPr>
          <p:nvPr/>
        </p:nvSpPr>
        <p:spPr bwMode="auto">
          <a:xfrm>
            <a:off x="5168900" y="5549900"/>
            <a:ext cx="1371600" cy="6096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zh-CN" altLang="en-GB" b="1">
                <a:latin typeface="Arial" charset="0"/>
              </a:rPr>
              <a:t>地</a:t>
            </a:r>
          </a:p>
        </p:txBody>
      </p:sp>
      <p:sp>
        <p:nvSpPr>
          <p:cNvPr id="86024" name="Oval 10"/>
          <p:cNvSpPr>
            <a:spLocks noChangeArrowheads="1"/>
          </p:cNvSpPr>
          <p:nvPr/>
        </p:nvSpPr>
        <p:spPr bwMode="auto">
          <a:xfrm>
            <a:off x="3187700" y="5808663"/>
            <a:ext cx="152400" cy="204787"/>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86025" name="Oval 11"/>
          <p:cNvSpPr>
            <a:spLocks noChangeArrowheads="1"/>
          </p:cNvSpPr>
          <p:nvPr/>
        </p:nvSpPr>
        <p:spPr bwMode="auto">
          <a:xfrm>
            <a:off x="4940300" y="5808663"/>
            <a:ext cx="152400" cy="204787"/>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86026" name="Oval 12"/>
          <p:cNvSpPr>
            <a:spLocks noChangeArrowheads="1"/>
          </p:cNvSpPr>
          <p:nvPr/>
        </p:nvSpPr>
        <p:spPr bwMode="auto">
          <a:xfrm>
            <a:off x="6692900" y="5808663"/>
            <a:ext cx="152400" cy="204787"/>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247826" name="Rectangle 18"/>
          <p:cNvSpPr>
            <a:spLocks noChangeArrowheads="1"/>
          </p:cNvSpPr>
          <p:nvPr/>
        </p:nvSpPr>
        <p:spPr bwMode="auto">
          <a:xfrm>
            <a:off x="1616075" y="5549900"/>
            <a:ext cx="1371600" cy="6096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b="1">
                <a:latin typeface="Arial" charset="0"/>
              </a:rPr>
              <a:t>1110              </a:t>
            </a:r>
          </a:p>
        </p:txBody>
      </p:sp>
      <p:sp>
        <p:nvSpPr>
          <p:cNvPr id="86028" name="Text Box 20"/>
          <p:cNvSpPr txBox="1">
            <a:spLocks noChangeArrowheads="1"/>
          </p:cNvSpPr>
          <p:nvPr/>
        </p:nvSpPr>
        <p:spPr bwMode="auto">
          <a:xfrm>
            <a:off x="1400175" y="6302375"/>
            <a:ext cx="172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t>（</a:t>
            </a:r>
            <a:r>
              <a:rPr lang="en-US" altLang="zh-CN" b="1"/>
              <a:t>224-239</a:t>
            </a:r>
            <a:r>
              <a:rPr lang="zh-CN" altLang="en-US" b="1"/>
              <a:t>）</a:t>
            </a:r>
          </a:p>
        </p:txBody>
      </p:sp>
      <p:sp>
        <p:nvSpPr>
          <p:cNvPr id="86029" name="Rectangle 22"/>
          <p:cNvSpPr>
            <a:spLocks noChangeArrowheads="1"/>
          </p:cNvSpPr>
          <p:nvPr/>
        </p:nvSpPr>
        <p:spPr bwMode="auto">
          <a:xfrm>
            <a:off x="2192338" y="5589588"/>
            <a:ext cx="7207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zh-CN" altLang="en-GB" b="1">
                <a:latin typeface="Arial" panose="020B0604020202020204" pitchFamily="34" charset="0"/>
              </a:rPr>
              <a:t>组</a:t>
            </a:r>
          </a:p>
        </p:txBody>
      </p:sp>
      <p:sp>
        <p:nvSpPr>
          <p:cNvPr id="247831" name="Rectangle 23"/>
          <p:cNvSpPr>
            <a:spLocks noChangeArrowheads="1"/>
          </p:cNvSpPr>
          <p:nvPr/>
        </p:nvSpPr>
        <p:spPr bwMode="auto">
          <a:xfrm>
            <a:off x="6945313" y="5549900"/>
            <a:ext cx="1371600" cy="6096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zh-CN" altLang="en-GB" b="1">
                <a:latin typeface="Arial" charset="0"/>
              </a:rPr>
              <a:t>址</a:t>
            </a:r>
          </a:p>
        </p:txBody>
      </p:sp>
      <p:sp>
        <p:nvSpPr>
          <p:cNvPr id="86031" name="AutoShape 26"/>
          <p:cNvSpPr>
            <a:spLocks/>
          </p:cNvSpPr>
          <p:nvPr/>
        </p:nvSpPr>
        <p:spPr bwMode="auto">
          <a:xfrm>
            <a:off x="6156325" y="4437063"/>
            <a:ext cx="71438" cy="863600"/>
          </a:xfrm>
          <a:prstGeom prst="rightBrace">
            <a:avLst>
              <a:gd name="adj1" fmla="val 10074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86032" name="Text Box 27"/>
          <p:cNvSpPr txBox="1">
            <a:spLocks noChangeArrowheads="1"/>
          </p:cNvSpPr>
          <p:nvPr/>
        </p:nvSpPr>
        <p:spPr bwMode="auto">
          <a:xfrm>
            <a:off x="6227763" y="4652963"/>
            <a:ext cx="14398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t>永久组地址</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15ECEDE2-355C-4DA5-9861-DDAAC7C585E6}" type="slidenum">
              <a:rPr lang="en-US" altLang="zh-CN"/>
              <a:pPr eaLnBrk="1" hangingPunct="1"/>
              <a:t>74</a:t>
            </a:fld>
            <a:endParaRPr lang="en-US" altLang="zh-CN"/>
          </a:p>
        </p:txBody>
      </p:sp>
      <p:sp>
        <p:nvSpPr>
          <p:cNvPr id="87043" name="Rectangle 2"/>
          <p:cNvSpPr>
            <a:spLocks noGrp="1" noChangeArrowheads="1"/>
          </p:cNvSpPr>
          <p:nvPr>
            <p:ph type="title"/>
          </p:nvPr>
        </p:nvSpPr>
        <p:spPr>
          <a:xfrm>
            <a:off x="684213" y="404813"/>
            <a:ext cx="7772400" cy="1143000"/>
          </a:xfrm>
        </p:spPr>
        <p:txBody>
          <a:bodyPr/>
          <a:lstStyle/>
          <a:p>
            <a:pPr eaLnBrk="1" hangingPunct="1"/>
            <a:r>
              <a:rPr lang="en-US" altLang="zh-CN" sz="4800" smtClean="0">
                <a:latin typeface="Arial" panose="020B0604020202020204" pitchFamily="34" charset="0"/>
              </a:rPr>
              <a:t>    </a:t>
            </a:r>
            <a:r>
              <a:rPr lang="zh-CN" altLang="en-US" sz="4800" smtClean="0">
                <a:latin typeface="Arial" panose="020B0604020202020204" pitchFamily="34" charset="0"/>
              </a:rPr>
              <a:t>组播相关协议</a:t>
            </a:r>
          </a:p>
        </p:txBody>
      </p:sp>
      <p:sp>
        <p:nvSpPr>
          <p:cNvPr id="87044" name="Line 3"/>
          <p:cNvSpPr>
            <a:spLocks noChangeShapeType="1"/>
          </p:cNvSpPr>
          <p:nvPr/>
        </p:nvSpPr>
        <p:spPr bwMode="auto">
          <a:xfrm>
            <a:off x="1966913" y="4159250"/>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7045" name="Line 4"/>
          <p:cNvSpPr>
            <a:spLocks noChangeShapeType="1"/>
          </p:cNvSpPr>
          <p:nvPr/>
        </p:nvSpPr>
        <p:spPr bwMode="auto">
          <a:xfrm>
            <a:off x="3338513" y="4159250"/>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7046" name="Line 5"/>
          <p:cNvSpPr>
            <a:spLocks noChangeShapeType="1"/>
          </p:cNvSpPr>
          <p:nvPr/>
        </p:nvSpPr>
        <p:spPr bwMode="auto">
          <a:xfrm flipH="1">
            <a:off x="900113" y="4692650"/>
            <a:ext cx="3505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7047" name="Line 6"/>
          <p:cNvSpPr>
            <a:spLocks noChangeShapeType="1"/>
          </p:cNvSpPr>
          <p:nvPr/>
        </p:nvSpPr>
        <p:spPr bwMode="auto">
          <a:xfrm flipH="1">
            <a:off x="2043113" y="3092450"/>
            <a:ext cx="53340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7048" name="Line 7"/>
          <p:cNvSpPr>
            <a:spLocks noChangeShapeType="1"/>
          </p:cNvSpPr>
          <p:nvPr/>
        </p:nvSpPr>
        <p:spPr bwMode="auto">
          <a:xfrm>
            <a:off x="2576513" y="3092450"/>
            <a:ext cx="6858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pic>
        <p:nvPicPr>
          <p:cNvPr id="87049" name="Picture 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5913" y="3702050"/>
            <a:ext cx="78898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7050" name="Picture 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7513" y="3702050"/>
            <a:ext cx="78898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7051" name="Picture 1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513" y="2711450"/>
            <a:ext cx="78898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7052" name="Line 11"/>
          <p:cNvSpPr>
            <a:spLocks noChangeShapeType="1"/>
          </p:cNvSpPr>
          <p:nvPr/>
        </p:nvSpPr>
        <p:spPr bwMode="auto">
          <a:xfrm>
            <a:off x="1281113" y="4692650"/>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7053" name="Line 12"/>
          <p:cNvSpPr>
            <a:spLocks noChangeShapeType="1"/>
          </p:cNvSpPr>
          <p:nvPr/>
        </p:nvSpPr>
        <p:spPr bwMode="auto">
          <a:xfrm>
            <a:off x="2347913" y="4692650"/>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7054" name="Line 13"/>
          <p:cNvSpPr>
            <a:spLocks noChangeShapeType="1"/>
          </p:cNvSpPr>
          <p:nvPr/>
        </p:nvSpPr>
        <p:spPr bwMode="auto">
          <a:xfrm>
            <a:off x="3795713" y="4692650"/>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pic>
        <p:nvPicPr>
          <p:cNvPr id="87055" name="Picture 1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2513" y="5226050"/>
            <a:ext cx="44291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7056" name="Picture 1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7113" y="5226050"/>
            <a:ext cx="44291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7057" name="Picture 16"/>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9313" y="5226050"/>
            <a:ext cx="44291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7058" name="Line 17"/>
          <p:cNvSpPr>
            <a:spLocks noChangeShapeType="1"/>
          </p:cNvSpPr>
          <p:nvPr/>
        </p:nvSpPr>
        <p:spPr bwMode="auto">
          <a:xfrm>
            <a:off x="4252913" y="4997450"/>
            <a:ext cx="990600" cy="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7059" name="Line 18"/>
          <p:cNvSpPr>
            <a:spLocks noChangeShapeType="1"/>
          </p:cNvSpPr>
          <p:nvPr/>
        </p:nvSpPr>
        <p:spPr bwMode="auto">
          <a:xfrm>
            <a:off x="3948113" y="3473450"/>
            <a:ext cx="990600" cy="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7060" name="Text Box 19"/>
          <p:cNvSpPr txBox="1">
            <a:spLocks noChangeArrowheads="1"/>
          </p:cNvSpPr>
          <p:nvPr/>
        </p:nvSpPr>
        <p:spPr bwMode="auto">
          <a:xfrm>
            <a:off x="4999038" y="3255963"/>
            <a:ext cx="38401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zh-CN" altLang="en-US" sz="2000" b="1">
                <a:latin typeface="Arial" panose="020B0604020202020204" pitchFamily="34" charset="0"/>
              </a:rPr>
              <a:t>组播路由协议，如</a:t>
            </a:r>
            <a:r>
              <a:rPr lang="en-US" altLang="zh-CN" sz="2000" b="1">
                <a:latin typeface="Arial" panose="020B0604020202020204" pitchFamily="34" charset="0"/>
              </a:rPr>
              <a:t>DVMRP</a:t>
            </a:r>
            <a:r>
              <a:rPr lang="zh-CN" altLang="en-US" sz="2000" b="1">
                <a:latin typeface="Arial" panose="020B0604020202020204" pitchFamily="34" charset="0"/>
              </a:rPr>
              <a:t>，</a:t>
            </a:r>
            <a:r>
              <a:rPr lang="en-US" altLang="zh-CN" sz="2000" b="1">
                <a:latin typeface="Arial" panose="020B0604020202020204" pitchFamily="34" charset="0"/>
              </a:rPr>
              <a:t>PIM</a:t>
            </a:r>
          </a:p>
          <a:p>
            <a:r>
              <a:rPr lang="zh-CN" altLang="en-US" sz="2000" b="1">
                <a:latin typeface="Arial" panose="020B0604020202020204" pitchFamily="34" charset="0"/>
              </a:rPr>
              <a:t>功能：生成组播路由表</a:t>
            </a:r>
          </a:p>
        </p:txBody>
      </p:sp>
      <p:sp>
        <p:nvSpPr>
          <p:cNvPr id="87061" name="Text Box 20"/>
          <p:cNvSpPr txBox="1">
            <a:spLocks noChangeArrowheads="1"/>
          </p:cNvSpPr>
          <p:nvPr/>
        </p:nvSpPr>
        <p:spPr bwMode="auto">
          <a:xfrm>
            <a:off x="5395913" y="4791075"/>
            <a:ext cx="323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zh-CN" altLang="en-US" sz="2000" b="1">
                <a:latin typeface="Arial" panose="020B0604020202020204" pitchFamily="34" charset="0"/>
              </a:rPr>
              <a:t>组播管理协议，</a:t>
            </a:r>
            <a:r>
              <a:rPr lang="en-US" altLang="zh-CN" sz="2000" b="1">
                <a:latin typeface="Arial" panose="020B0604020202020204" pitchFamily="34" charset="0"/>
              </a:rPr>
              <a:t>IGMP</a:t>
            </a:r>
          </a:p>
          <a:p>
            <a:r>
              <a:rPr lang="zh-CN" altLang="en-US" sz="2000" b="1">
                <a:latin typeface="Arial" panose="020B0604020202020204" pitchFamily="34" charset="0"/>
              </a:rPr>
              <a:t>功能：组成员的加入和退出</a:t>
            </a:r>
          </a:p>
        </p:txBody>
      </p:sp>
      <p:sp>
        <p:nvSpPr>
          <p:cNvPr id="87062" name="Text Box 21"/>
          <p:cNvSpPr txBox="1">
            <a:spLocks noChangeArrowheads="1"/>
          </p:cNvSpPr>
          <p:nvPr/>
        </p:nvSpPr>
        <p:spPr bwMode="auto">
          <a:xfrm>
            <a:off x="3924300" y="2636838"/>
            <a:ext cx="3505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2800" b="1">
                <a:latin typeface="Arial" panose="020B0604020202020204" pitchFamily="34" charset="0"/>
              </a:rPr>
              <a:t>Router to Router</a:t>
            </a:r>
          </a:p>
        </p:txBody>
      </p:sp>
      <p:sp>
        <p:nvSpPr>
          <p:cNvPr id="87063" name="Text Box 22"/>
          <p:cNvSpPr txBox="1">
            <a:spLocks noChangeArrowheads="1"/>
          </p:cNvSpPr>
          <p:nvPr/>
        </p:nvSpPr>
        <p:spPr bwMode="auto">
          <a:xfrm>
            <a:off x="4211638" y="4149725"/>
            <a:ext cx="2819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2800" b="1">
                <a:latin typeface="Arial" panose="020B0604020202020204" pitchFamily="34" charset="0"/>
              </a:rPr>
              <a:t>Host to Router</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276597D6-154E-4721-91D2-8D5B4FC28D6B}" type="slidenum">
              <a:rPr lang="en-US" altLang="zh-CN"/>
              <a:pPr eaLnBrk="1" hangingPunct="1"/>
              <a:t>75</a:t>
            </a:fld>
            <a:endParaRPr lang="en-US" altLang="zh-CN"/>
          </a:p>
        </p:txBody>
      </p:sp>
      <p:sp>
        <p:nvSpPr>
          <p:cNvPr id="88067" name="Rectangle 2"/>
          <p:cNvSpPr>
            <a:spLocks noGrp="1" noChangeArrowheads="1"/>
          </p:cNvSpPr>
          <p:nvPr>
            <p:ph type="title"/>
          </p:nvPr>
        </p:nvSpPr>
        <p:spPr>
          <a:xfrm>
            <a:off x="1042988" y="476250"/>
            <a:ext cx="7413625" cy="1143000"/>
          </a:xfrm>
        </p:spPr>
        <p:txBody>
          <a:bodyPr/>
          <a:lstStyle/>
          <a:p>
            <a:pPr eaLnBrk="1" hangingPunct="1"/>
            <a:r>
              <a:rPr lang="en-US" altLang="zh-CN" smtClean="0">
                <a:latin typeface="Arial" panose="020B0604020202020204" pitchFamily="34" charset="0"/>
              </a:rPr>
              <a:t>IGMP</a:t>
            </a:r>
            <a:endParaRPr lang="en-US" altLang="zh-CN" sz="2800" smtClean="0">
              <a:latin typeface="Arial" panose="020B0604020202020204" pitchFamily="34" charset="0"/>
            </a:endParaRPr>
          </a:p>
        </p:txBody>
      </p:sp>
      <p:sp>
        <p:nvSpPr>
          <p:cNvPr id="88068" name="Line 3"/>
          <p:cNvSpPr>
            <a:spLocks noChangeShapeType="1"/>
          </p:cNvSpPr>
          <p:nvPr/>
        </p:nvSpPr>
        <p:spPr bwMode="auto">
          <a:xfrm>
            <a:off x="3713163" y="4751388"/>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8069" name="Line 4"/>
          <p:cNvSpPr>
            <a:spLocks noChangeShapeType="1"/>
          </p:cNvSpPr>
          <p:nvPr/>
        </p:nvSpPr>
        <p:spPr bwMode="auto">
          <a:xfrm>
            <a:off x="5084763" y="4751388"/>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8070" name="Line 5"/>
          <p:cNvSpPr>
            <a:spLocks noChangeShapeType="1"/>
          </p:cNvSpPr>
          <p:nvPr/>
        </p:nvSpPr>
        <p:spPr bwMode="auto">
          <a:xfrm flipH="1">
            <a:off x="3789363" y="3684588"/>
            <a:ext cx="53340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8071" name="Line 6"/>
          <p:cNvSpPr>
            <a:spLocks noChangeShapeType="1"/>
          </p:cNvSpPr>
          <p:nvPr/>
        </p:nvSpPr>
        <p:spPr bwMode="auto">
          <a:xfrm>
            <a:off x="4322763" y="3684588"/>
            <a:ext cx="6858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pic>
        <p:nvPicPr>
          <p:cNvPr id="88072" name="Picture 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2163" y="4294188"/>
            <a:ext cx="78898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8073" name="Picture 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3763" y="4294188"/>
            <a:ext cx="78898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8074" name="Picture 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1763" y="3303588"/>
            <a:ext cx="78898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8075" name="Line 10"/>
          <p:cNvSpPr>
            <a:spLocks noChangeShapeType="1"/>
          </p:cNvSpPr>
          <p:nvPr/>
        </p:nvSpPr>
        <p:spPr bwMode="auto">
          <a:xfrm>
            <a:off x="3027363" y="5284788"/>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8076" name="Line 11"/>
          <p:cNvSpPr>
            <a:spLocks noChangeShapeType="1"/>
          </p:cNvSpPr>
          <p:nvPr/>
        </p:nvSpPr>
        <p:spPr bwMode="auto">
          <a:xfrm>
            <a:off x="4094163" y="5284788"/>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8077" name="Line 12"/>
          <p:cNvSpPr>
            <a:spLocks noChangeShapeType="1"/>
          </p:cNvSpPr>
          <p:nvPr/>
        </p:nvSpPr>
        <p:spPr bwMode="auto">
          <a:xfrm>
            <a:off x="5541963" y="5284788"/>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pic>
        <p:nvPicPr>
          <p:cNvPr id="88078" name="Picture 1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8763" y="5818188"/>
            <a:ext cx="44291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8079" name="Picture 1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3363" y="5818188"/>
            <a:ext cx="44291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8080" name="Picture 1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5563" y="5818188"/>
            <a:ext cx="44291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8081" name="Line 16"/>
          <p:cNvSpPr>
            <a:spLocks noChangeShapeType="1"/>
          </p:cNvSpPr>
          <p:nvPr/>
        </p:nvSpPr>
        <p:spPr bwMode="auto">
          <a:xfrm flipH="1">
            <a:off x="2646363" y="5284788"/>
            <a:ext cx="3505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51921" name="Text Box 17"/>
          <p:cNvSpPr txBox="1">
            <a:spLocks noChangeArrowheads="1"/>
          </p:cNvSpPr>
          <p:nvPr/>
        </p:nvSpPr>
        <p:spPr bwMode="auto">
          <a:xfrm>
            <a:off x="5724525" y="4383088"/>
            <a:ext cx="28082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2000" b="1">
                <a:latin typeface="Arial" panose="020B0604020202020204" pitchFamily="34" charset="0"/>
              </a:rPr>
              <a:t>Host informs router with IGMP report</a:t>
            </a:r>
          </a:p>
        </p:txBody>
      </p:sp>
      <p:sp>
        <p:nvSpPr>
          <p:cNvPr id="251922" name="Line 18"/>
          <p:cNvSpPr>
            <a:spLocks noChangeShapeType="1"/>
          </p:cNvSpPr>
          <p:nvPr/>
        </p:nvSpPr>
        <p:spPr bwMode="auto">
          <a:xfrm flipV="1">
            <a:off x="6456363" y="5132388"/>
            <a:ext cx="0" cy="7620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51923" name="Text Box 19"/>
          <p:cNvSpPr txBox="1">
            <a:spLocks noChangeArrowheads="1"/>
          </p:cNvSpPr>
          <p:nvPr/>
        </p:nvSpPr>
        <p:spPr bwMode="auto">
          <a:xfrm>
            <a:off x="6664325" y="5295900"/>
            <a:ext cx="1806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2000" b="1">
                <a:solidFill>
                  <a:srgbClr val="CC0000"/>
                </a:solidFill>
                <a:latin typeface="Arial" panose="020B0604020202020204" pitchFamily="34" charset="0"/>
              </a:rPr>
              <a:t>224.2.127.254</a:t>
            </a:r>
          </a:p>
        </p:txBody>
      </p:sp>
      <p:sp>
        <p:nvSpPr>
          <p:cNvPr id="251924" name="Text Box 20"/>
          <p:cNvSpPr txBox="1">
            <a:spLocks noChangeArrowheads="1"/>
          </p:cNvSpPr>
          <p:nvPr/>
        </p:nvSpPr>
        <p:spPr bwMode="auto">
          <a:xfrm>
            <a:off x="358775" y="5446713"/>
            <a:ext cx="27003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2000" b="1">
                <a:latin typeface="Arial" panose="020B0604020202020204" pitchFamily="34" charset="0"/>
              </a:rPr>
              <a:t>Designated router queries LAN for group membership</a:t>
            </a:r>
          </a:p>
        </p:txBody>
      </p:sp>
      <p:sp>
        <p:nvSpPr>
          <p:cNvPr id="251925" name="Line 21"/>
          <p:cNvSpPr>
            <a:spLocks noChangeShapeType="1"/>
          </p:cNvSpPr>
          <p:nvPr/>
        </p:nvSpPr>
        <p:spPr bwMode="auto">
          <a:xfrm rot="10800000" flipV="1">
            <a:off x="2341563" y="4675188"/>
            <a:ext cx="0" cy="7620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51926" name="Text Box 22"/>
          <p:cNvSpPr txBox="1">
            <a:spLocks noChangeArrowheads="1"/>
          </p:cNvSpPr>
          <p:nvPr/>
        </p:nvSpPr>
        <p:spPr bwMode="auto">
          <a:xfrm>
            <a:off x="817563" y="4751388"/>
            <a:ext cx="1241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2000" b="1">
                <a:solidFill>
                  <a:srgbClr val="CC0000"/>
                </a:solidFill>
                <a:latin typeface="Arial" panose="020B0604020202020204" pitchFamily="34" charset="0"/>
              </a:rPr>
              <a:t>224.0.0.1</a:t>
            </a:r>
          </a:p>
        </p:txBody>
      </p:sp>
      <p:sp>
        <p:nvSpPr>
          <p:cNvPr id="251928" name="AutoShape 24"/>
          <p:cNvSpPr>
            <a:spLocks noChangeArrowheads="1"/>
          </p:cNvSpPr>
          <p:nvPr/>
        </p:nvSpPr>
        <p:spPr bwMode="auto">
          <a:xfrm>
            <a:off x="755650" y="3836988"/>
            <a:ext cx="2305050" cy="790575"/>
          </a:xfrm>
          <a:prstGeom prst="wedgeRectCallout">
            <a:avLst>
              <a:gd name="adj1" fmla="val -26171"/>
              <a:gd name="adj2" fmla="val 70079"/>
            </a:avLst>
          </a:prstGeom>
          <a:solidFill>
            <a:srgbClr val="FFFFFF"/>
          </a:solidFill>
          <a:ln w="9525">
            <a:solidFill>
              <a:schemeClr val="tx1"/>
            </a:solidFill>
            <a:miter lim="800000"/>
            <a:headEnd/>
            <a:tailEnd/>
          </a:ln>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2000" b="1"/>
              <a:t>组播地址，表示</a:t>
            </a:r>
            <a:r>
              <a:rPr lang="en-US" altLang="zh-CN" sz="2000" b="1"/>
              <a:t>LAN</a:t>
            </a:r>
            <a:r>
              <a:rPr lang="zh-CN" altLang="en-US" sz="2000" b="1"/>
              <a:t>上所有系统</a:t>
            </a:r>
          </a:p>
        </p:txBody>
      </p:sp>
      <p:sp>
        <p:nvSpPr>
          <p:cNvPr id="88089" name="Rectangle 25"/>
          <p:cNvSpPr>
            <a:spLocks noGrp="1" noRot="1" noChangeArrowheads="1"/>
          </p:cNvSpPr>
          <p:nvPr>
            <p:ph type="body" idx="1"/>
          </p:nvPr>
        </p:nvSpPr>
        <p:spPr>
          <a:xfrm>
            <a:off x="1116013" y="1916113"/>
            <a:ext cx="7439025" cy="936625"/>
          </a:xfrm>
          <a:noFill/>
        </p:spPr>
        <p:txBody>
          <a:bodyPr/>
          <a:lstStyle/>
          <a:p>
            <a:pPr eaLnBrk="1" hangingPunct="1">
              <a:lnSpc>
                <a:spcPct val="90000"/>
              </a:lnSpc>
            </a:pPr>
            <a:r>
              <a:rPr lang="zh-CN" altLang="en-US" sz="2800" smtClean="0"/>
              <a:t>组成员管理协议</a:t>
            </a:r>
            <a:r>
              <a:rPr lang="en-US" altLang="zh-CN" sz="2800" smtClean="0"/>
              <a:t>IGMP</a:t>
            </a:r>
            <a:r>
              <a:rPr lang="zh-CN" altLang="en-US" sz="2800" smtClean="0"/>
              <a:t>： </a:t>
            </a:r>
            <a:r>
              <a:rPr lang="en-US" altLang="zh-CN" sz="2800" smtClean="0"/>
              <a:t>Internet Group Management Protocol</a:t>
            </a:r>
          </a:p>
          <a:p>
            <a:pPr eaLnBrk="1" hangingPunct="1">
              <a:lnSpc>
                <a:spcPct val="90000"/>
              </a:lnSpc>
            </a:pPr>
            <a:endParaRPr lang="en-US" altLang="zh-CN"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1928"/>
                                        </p:tgtEl>
                                        <p:attrNameLst>
                                          <p:attrName>style.visibility</p:attrName>
                                        </p:attrNameLst>
                                      </p:cBhvr>
                                      <p:to>
                                        <p:strVal val="visible"/>
                                      </p:to>
                                    </p:set>
                                    <p:animEffect transition="in" filter="blinds(horizontal)">
                                      <p:cBhvr>
                                        <p:cTn id="7" dur="500"/>
                                        <p:tgtEl>
                                          <p:spTgt spid="25192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1926"/>
                                        </p:tgtEl>
                                        <p:attrNameLst>
                                          <p:attrName>style.visibility</p:attrName>
                                        </p:attrNameLst>
                                      </p:cBhvr>
                                      <p:to>
                                        <p:strVal val="visible"/>
                                      </p:to>
                                    </p:set>
                                    <p:animEffect transition="in" filter="blinds(horizontal)">
                                      <p:cBhvr>
                                        <p:cTn id="10" dur="500"/>
                                        <p:tgtEl>
                                          <p:spTgt spid="25192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51925"/>
                                        </p:tgtEl>
                                        <p:attrNameLst>
                                          <p:attrName>style.visibility</p:attrName>
                                        </p:attrNameLst>
                                      </p:cBhvr>
                                      <p:to>
                                        <p:strVal val="visible"/>
                                      </p:to>
                                    </p:set>
                                    <p:animEffect transition="in" filter="blinds(horizontal)">
                                      <p:cBhvr>
                                        <p:cTn id="13" dur="500"/>
                                        <p:tgtEl>
                                          <p:spTgt spid="25192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51924"/>
                                        </p:tgtEl>
                                        <p:attrNameLst>
                                          <p:attrName>style.visibility</p:attrName>
                                        </p:attrNameLst>
                                      </p:cBhvr>
                                      <p:to>
                                        <p:strVal val="visible"/>
                                      </p:to>
                                    </p:set>
                                    <p:animEffect transition="in" filter="blinds(horizontal)">
                                      <p:cBhvr>
                                        <p:cTn id="16" dur="500"/>
                                        <p:tgtEl>
                                          <p:spTgt spid="2519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51922"/>
                                        </p:tgtEl>
                                        <p:attrNameLst>
                                          <p:attrName>style.visibility</p:attrName>
                                        </p:attrNameLst>
                                      </p:cBhvr>
                                      <p:to>
                                        <p:strVal val="visible"/>
                                      </p:to>
                                    </p:set>
                                    <p:animEffect transition="in" filter="blinds(horizontal)">
                                      <p:cBhvr>
                                        <p:cTn id="21" dur="500"/>
                                        <p:tgtEl>
                                          <p:spTgt spid="251922"/>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51923"/>
                                        </p:tgtEl>
                                        <p:attrNameLst>
                                          <p:attrName>style.visibility</p:attrName>
                                        </p:attrNameLst>
                                      </p:cBhvr>
                                      <p:to>
                                        <p:strVal val="visible"/>
                                      </p:to>
                                    </p:set>
                                    <p:animEffect transition="in" filter="blinds(horizontal)">
                                      <p:cBhvr>
                                        <p:cTn id="24" dur="500"/>
                                        <p:tgtEl>
                                          <p:spTgt spid="25192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51921"/>
                                        </p:tgtEl>
                                        <p:attrNameLst>
                                          <p:attrName>style.visibility</p:attrName>
                                        </p:attrNameLst>
                                      </p:cBhvr>
                                      <p:to>
                                        <p:strVal val="visible"/>
                                      </p:to>
                                    </p:set>
                                    <p:animEffect transition="in" filter="blinds(horizontal)">
                                      <p:cBhvr>
                                        <p:cTn id="27" dur="500"/>
                                        <p:tgtEl>
                                          <p:spTgt spid="251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21" grpId="0"/>
      <p:bldP spid="251922" grpId="0" animBg="1"/>
      <p:bldP spid="251923" grpId="0"/>
      <p:bldP spid="251924" grpId="0"/>
      <p:bldP spid="251925" grpId="0" animBg="1"/>
      <p:bldP spid="251926" grpId="0"/>
      <p:bldP spid="25192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649777B6-A70C-4C6D-BD98-415141100BBE}" type="slidenum">
              <a:rPr lang="en-US" altLang="zh-CN"/>
              <a:pPr eaLnBrk="1" hangingPunct="1"/>
              <a:t>76</a:t>
            </a:fld>
            <a:endParaRPr lang="en-US" altLang="zh-CN"/>
          </a:p>
        </p:txBody>
      </p:sp>
      <p:sp>
        <p:nvSpPr>
          <p:cNvPr id="89091" name="Rectangle 2"/>
          <p:cNvSpPr>
            <a:spLocks noGrp="1" noChangeArrowheads="1"/>
          </p:cNvSpPr>
          <p:nvPr>
            <p:ph type="title"/>
          </p:nvPr>
        </p:nvSpPr>
        <p:spPr/>
        <p:txBody>
          <a:bodyPr/>
          <a:lstStyle/>
          <a:p>
            <a:pPr eaLnBrk="1" hangingPunct="1"/>
            <a:r>
              <a:rPr lang="zh-CN" altLang="en-US" smtClean="0"/>
              <a:t>组播路由协议</a:t>
            </a:r>
          </a:p>
        </p:txBody>
      </p:sp>
      <p:sp>
        <p:nvSpPr>
          <p:cNvPr id="89092" name="Rectangle 3"/>
          <p:cNvSpPr>
            <a:spLocks noGrp="1" noChangeArrowheads="1"/>
          </p:cNvSpPr>
          <p:nvPr>
            <p:ph type="body" idx="1"/>
          </p:nvPr>
        </p:nvSpPr>
        <p:spPr>
          <a:xfrm>
            <a:off x="611188" y="2017713"/>
            <a:ext cx="8343900" cy="4364037"/>
          </a:xfrm>
        </p:spPr>
        <p:txBody>
          <a:bodyPr/>
          <a:lstStyle/>
          <a:p>
            <a:pPr eaLnBrk="1" hangingPunct="1">
              <a:lnSpc>
                <a:spcPct val="90000"/>
              </a:lnSpc>
            </a:pPr>
            <a:r>
              <a:rPr lang="zh-CN" altLang="en-US" sz="2800" dirty="0" smtClean="0"/>
              <a:t>基于源的组播协议，以发送方为</a:t>
            </a:r>
            <a:r>
              <a:rPr lang="zh-CN" altLang="en-US" sz="2800" dirty="0"/>
              <a:t>组播</a:t>
            </a:r>
            <a:r>
              <a:rPr lang="zh-CN" altLang="en-US" sz="2800" dirty="0" smtClean="0"/>
              <a:t>树的根，并且包含了所有的组成员</a:t>
            </a:r>
          </a:p>
          <a:p>
            <a:pPr lvl="1" eaLnBrk="1" hangingPunct="1">
              <a:lnSpc>
                <a:spcPct val="90000"/>
              </a:lnSpc>
            </a:pPr>
            <a:r>
              <a:rPr lang="en-US" altLang="zh-CN" sz="2400" dirty="0" smtClean="0"/>
              <a:t>DVMRP</a:t>
            </a:r>
            <a:r>
              <a:rPr lang="zh-CN" altLang="en-US" sz="2400" dirty="0" smtClean="0"/>
              <a:t>（ </a:t>
            </a:r>
            <a:r>
              <a:rPr lang="en-US" altLang="zh-CN" sz="2400" dirty="0" smtClean="0"/>
              <a:t>Distance Vector Multicast Routing Protocol </a:t>
            </a:r>
            <a:r>
              <a:rPr lang="zh-CN" altLang="en-US" sz="2400" dirty="0" smtClean="0"/>
              <a:t>）</a:t>
            </a:r>
          </a:p>
          <a:p>
            <a:pPr lvl="1" eaLnBrk="1" hangingPunct="1">
              <a:lnSpc>
                <a:spcPct val="90000"/>
              </a:lnSpc>
            </a:pPr>
            <a:r>
              <a:rPr lang="en-US" altLang="zh-CN" sz="2400" dirty="0" smtClean="0"/>
              <a:t>MOSPF (Multicast Extension to OSPF)</a:t>
            </a:r>
          </a:p>
          <a:p>
            <a:pPr eaLnBrk="1" hangingPunct="1">
              <a:lnSpc>
                <a:spcPct val="90000"/>
              </a:lnSpc>
            </a:pPr>
            <a:r>
              <a:rPr lang="zh-CN" altLang="en-US" sz="2800" dirty="0" smtClean="0"/>
              <a:t>基于共享树的协议，对于每个组使用同一颗树</a:t>
            </a:r>
          </a:p>
          <a:p>
            <a:pPr lvl="1" eaLnBrk="1" hangingPunct="1">
              <a:lnSpc>
                <a:spcPct val="90000"/>
              </a:lnSpc>
            </a:pPr>
            <a:r>
              <a:rPr lang="en-US" altLang="zh-CN" sz="2400" dirty="0" smtClean="0"/>
              <a:t>CBT</a:t>
            </a:r>
            <a:r>
              <a:rPr lang="zh-CN" altLang="en-US" sz="2400" dirty="0" smtClean="0"/>
              <a:t>（</a:t>
            </a:r>
            <a:r>
              <a:rPr lang="en-US" altLang="zh-CN" sz="2400" dirty="0" smtClean="0"/>
              <a:t>Core Based Trees</a:t>
            </a:r>
            <a:r>
              <a:rPr lang="zh-CN" altLang="en-US" sz="2400" dirty="0" smtClean="0"/>
              <a:t>）</a:t>
            </a:r>
          </a:p>
          <a:p>
            <a:pPr eaLnBrk="1" hangingPunct="1">
              <a:lnSpc>
                <a:spcPct val="90000"/>
              </a:lnSpc>
            </a:pPr>
            <a:r>
              <a:rPr lang="zh-CN" altLang="en-US" sz="2800" dirty="0" smtClean="0"/>
              <a:t>混合以上两种方法的协议</a:t>
            </a:r>
          </a:p>
          <a:p>
            <a:pPr lvl="1" eaLnBrk="1" hangingPunct="1">
              <a:lnSpc>
                <a:spcPct val="90000"/>
              </a:lnSpc>
            </a:pPr>
            <a:r>
              <a:rPr lang="en-US" altLang="zh-CN" sz="2400" dirty="0" smtClean="0"/>
              <a:t>PIM (Protocol Independent Multicast)</a:t>
            </a:r>
          </a:p>
          <a:p>
            <a:pPr lvl="2" eaLnBrk="1" hangingPunct="1">
              <a:lnSpc>
                <a:spcPct val="90000"/>
              </a:lnSpc>
            </a:pPr>
            <a:r>
              <a:rPr lang="en-US" altLang="zh-CN" sz="2000" dirty="0" smtClean="0"/>
              <a:t>PIM-DM (Dense Mode)</a:t>
            </a:r>
            <a:r>
              <a:rPr lang="zh-CN" altLang="en-US" sz="2000" dirty="0" smtClean="0"/>
              <a:t>、</a:t>
            </a:r>
            <a:r>
              <a:rPr lang="en-US" altLang="zh-CN" sz="2000" dirty="0" smtClean="0"/>
              <a:t>PIM-SM (Sparse Mode)</a:t>
            </a:r>
          </a:p>
        </p:txBody>
      </p:sp>
      <p:sp>
        <p:nvSpPr>
          <p:cNvPr id="89093" name="Oval 5"/>
          <p:cNvSpPr>
            <a:spLocks noChangeArrowheads="1"/>
          </p:cNvSpPr>
          <p:nvPr/>
        </p:nvSpPr>
        <p:spPr bwMode="auto">
          <a:xfrm>
            <a:off x="7164388" y="260350"/>
            <a:ext cx="431800" cy="360363"/>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200" b="1"/>
              <a:t>Root</a:t>
            </a:r>
          </a:p>
        </p:txBody>
      </p:sp>
      <p:sp>
        <p:nvSpPr>
          <p:cNvPr id="89094" name="Oval 6"/>
          <p:cNvSpPr>
            <a:spLocks noChangeArrowheads="1"/>
          </p:cNvSpPr>
          <p:nvPr/>
        </p:nvSpPr>
        <p:spPr bwMode="auto">
          <a:xfrm>
            <a:off x="7740650" y="836613"/>
            <a:ext cx="431800" cy="360362"/>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200" b="1"/>
              <a:t>R4</a:t>
            </a:r>
          </a:p>
        </p:txBody>
      </p:sp>
      <p:sp>
        <p:nvSpPr>
          <p:cNvPr id="89095" name="Oval 7"/>
          <p:cNvSpPr>
            <a:spLocks noChangeArrowheads="1"/>
          </p:cNvSpPr>
          <p:nvPr/>
        </p:nvSpPr>
        <p:spPr bwMode="auto">
          <a:xfrm>
            <a:off x="6516688" y="836613"/>
            <a:ext cx="431800" cy="360362"/>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200" b="1"/>
              <a:t>R1</a:t>
            </a:r>
          </a:p>
        </p:txBody>
      </p:sp>
      <p:sp>
        <p:nvSpPr>
          <p:cNvPr id="89096" name="Oval 8"/>
          <p:cNvSpPr>
            <a:spLocks noChangeArrowheads="1"/>
          </p:cNvSpPr>
          <p:nvPr/>
        </p:nvSpPr>
        <p:spPr bwMode="auto">
          <a:xfrm>
            <a:off x="5940425" y="1412875"/>
            <a:ext cx="431800" cy="360363"/>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200" b="1"/>
              <a:t>R2</a:t>
            </a:r>
          </a:p>
        </p:txBody>
      </p:sp>
      <p:sp>
        <p:nvSpPr>
          <p:cNvPr id="89097" name="Oval 9"/>
          <p:cNvSpPr>
            <a:spLocks noChangeArrowheads="1"/>
          </p:cNvSpPr>
          <p:nvPr/>
        </p:nvSpPr>
        <p:spPr bwMode="auto">
          <a:xfrm>
            <a:off x="6875463" y="1412875"/>
            <a:ext cx="431800" cy="360363"/>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200" b="1"/>
              <a:t>R3</a:t>
            </a:r>
          </a:p>
        </p:txBody>
      </p:sp>
      <p:sp>
        <p:nvSpPr>
          <p:cNvPr id="89098" name="Oval 10"/>
          <p:cNvSpPr>
            <a:spLocks noChangeArrowheads="1"/>
          </p:cNvSpPr>
          <p:nvPr/>
        </p:nvSpPr>
        <p:spPr bwMode="auto">
          <a:xfrm>
            <a:off x="8027988" y="1485900"/>
            <a:ext cx="431800" cy="360363"/>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200" b="1"/>
              <a:t>R5</a:t>
            </a:r>
          </a:p>
        </p:txBody>
      </p:sp>
      <p:sp>
        <p:nvSpPr>
          <p:cNvPr id="89099" name="Line 11"/>
          <p:cNvSpPr>
            <a:spLocks noChangeShapeType="1"/>
          </p:cNvSpPr>
          <p:nvPr/>
        </p:nvSpPr>
        <p:spPr bwMode="auto">
          <a:xfrm flipH="1">
            <a:off x="6875463" y="549275"/>
            <a:ext cx="360362"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9100" name="Line 12"/>
          <p:cNvSpPr>
            <a:spLocks noChangeShapeType="1"/>
          </p:cNvSpPr>
          <p:nvPr/>
        </p:nvSpPr>
        <p:spPr bwMode="auto">
          <a:xfrm flipH="1">
            <a:off x="6300788" y="1125538"/>
            <a:ext cx="287337"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9101" name="Line 13"/>
          <p:cNvSpPr>
            <a:spLocks noChangeShapeType="1"/>
          </p:cNvSpPr>
          <p:nvPr/>
        </p:nvSpPr>
        <p:spPr bwMode="auto">
          <a:xfrm>
            <a:off x="6804025" y="1196975"/>
            <a:ext cx="21590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9102" name="Line 14"/>
          <p:cNvSpPr>
            <a:spLocks noChangeShapeType="1"/>
          </p:cNvSpPr>
          <p:nvPr/>
        </p:nvSpPr>
        <p:spPr bwMode="auto">
          <a:xfrm>
            <a:off x="7524750" y="620713"/>
            <a:ext cx="287338"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9103" name="Line 15"/>
          <p:cNvSpPr>
            <a:spLocks noChangeShapeType="1"/>
          </p:cNvSpPr>
          <p:nvPr/>
        </p:nvSpPr>
        <p:spPr bwMode="auto">
          <a:xfrm>
            <a:off x="8027988" y="1196975"/>
            <a:ext cx="144462"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9104" name="Line 16"/>
          <p:cNvSpPr>
            <a:spLocks noChangeShapeType="1"/>
          </p:cNvSpPr>
          <p:nvPr/>
        </p:nvSpPr>
        <p:spPr bwMode="auto">
          <a:xfrm flipH="1">
            <a:off x="6948488" y="693738"/>
            <a:ext cx="21590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9105" name="Line 17"/>
          <p:cNvSpPr>
            <a:spLocks noChangeShapeType="1"/>
          </p:cNvSpPr>
          <p:nvPr/>
        </p:nvSpPr>
        <p:spPr bwMode="auto">
          <a:xfrm flipH="1">
            <a:off x="6372225" y="1270000"/>
            <a:ext cx="21590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9106" name="Line 18"/>
          <p:cNvSpPr>
            <a:spLocks noChangeShapeType="1"/>
          </p:cNvSpPr>
          <p:nvPr/>
        </p:nvSpPr>
        <p:spPr bwMode="auto">
          <a:xfrm>
            <a:off x="6948488" y="1196975"/>
            <a:ext cx="144462" cy="144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9107" name="Line 19"/>
          <p:cNvSpPr>
            <a:spLocks noChangeShapeType="1"/>
          </p:cNvSpPr>
          <p:nvPr/>
        </p:nvSpPr>
        <p:spPr bwMode="auto">
          <a:xfrm>
            <a:off x="7812088" y="1270000"/>
            <a:ext cx="144462"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9108" name="Line 20"/>
          <p:cNvSpPr>
            <a:spLocks noChangeShapeType="1"/>
          </p:cNvSpPr>
          <p:nvPr/>
        </p:nvSpPr>
        <p:spPr bwMode="auto">
          <a:xfrm>
            <a:off x="7451725" y="765175"/>
            <a:ext cx="21590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59337FA2-E049-45DB-A8CB-EA99810C5521}" type="slidenum">
              <a:rPr lang="en-US" altLang="zh-CN"/>
              <a:pPr eaLnBrk="1" hangingPunct="1"/>
              <a:t>77</a:t>
            </a:fld>
            <a:endParaRPr lang="en-US" altLang="zh-CN"/>
          </a:p>
        </p:txBody>
      </p:sp>
      <p:sp>
        <p:nvSpPr>
          <p:cNvPr id="90115" name="Rectangle 2"/>
          <p:cNvSpPr>
            <a:spLocks noGrp="1" noChangeArrowheads="1"/>
          </p:cNvSpPr>
          <p:nvPr>
            <p:ph type="title"/>
          </p:nvPr>
        </p:nvSpPr>
        <p:spPr>
          <a:xfrm>
            <a:off x="1127125" y="817563"/>
            <a:ext cx="6900863" cy="882650"/>
          </a:xfrm>
        </p:spPr>
        <p:txBody>
          <a:bodyPr/>
          <a:lstStyle/>
          <a:p>
            <a:pPr eaLnBrk="1" hangingPunct="1"/>
            <a:r>
              <a:rPr lang="en-US" altLang="zh-CN" sz="4800" smtClean="0">
                <a:latin typeface="Arial" panose="020B0604020202020204" pitchFamily="34" charset="0"/>
              </a:rPr>
              <a:t>L2</a:t>
            </a:r>
            <a:r>
              <a:rPr lang="zh-CN" altLang="en-US" sz="4800" smtClean="0">
                <a:latin typeface="Arial" panose="020B0604020202020204" pitchFamily="34" charset="0"/>
              </a:rPr>
              <a:t>交换机与组播</a:t>
            </a:r>
            <a:endParaRPr lang="zh-CN" altLang="en-US" smtClean="0">
              <a:latin typeface="Arial" panose="020B0604020202020204" pitchFamily="34" charset="0"/>
            </a:endParaRPr>
          </a:p>
        </p:txBody>
      </p:sp>
      <p:sp>
        <p:nvSpPr>
          <p:cNvPr id="90116" name="Text Box 3"/>
          <p:cNvSpPr txBox="1">
            <a:spLocks noChangeArrowheads="1"/>
          </p:cNvSpPr>
          <p:nvPr/>
        </p:nvSpPr>
        <p:spPr bwMode="auto">
          <a:xfrm>
            <a:off x="4849813" y="2066925"/>
            <a:ext cx="1046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2000" b="1">
                <a:latin typeface="Arial" panose="020B0604020202020204" pitchFamily="34" charset="0"/>
              </a:rPr>
              <a:t>Source</a:t>
            </a:r>
          </a:p>
        </p:txBody>
      </p:sp>
      <p:sp>
        <p:nvSpPr>
          <p:cNvPr id="90117" name="Line 4"/>
          <p:cNvSpPr>
            <a:spLocks noChangeShapeType="1"/>
          </p:cNvSpPr>
          <p:nvPr/>
        </p:nvSpPr>
        <p:spPr bwMode="auto">
          <a:xfrm flipV="1">
            <a:off x="4164013" y="3895725"/>
            <a:ext cx="1587" cy="9144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0118" name="Line 5"/>
          <p:cNvSpPr>
            <a:spLocks noChangeShapeType="1"/>
          </p:cNvSpPr>
          <p:nvPr/>
        </p:nvSpPr>
        <p:spPr bwMode="auto">
          <a:xfrm flipV="1">
            <a:off x="5078413" y="4581525"/>
            <a:ext cx="1587" cy="4572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0119" name="Line 6"/>
          <p:cNvSpPr>
            <a:spLocks noChangeShapeType="1"/>
          </p:cNvSpPr>
          <p:nvPr/>
        </p:nvSpPr>
        <p:spPr bwMode="auto">
          <a:xfrm flipV="1">
            <a:off x="5992813" y="4429125"/>
            <a:ext cx="1587" cy="4572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0120" name="Line 7"/>
          <p:cNvSpPr>
            <a:spLocks noChangeShapeType="1"/>
          </p:cNvSpPr>
          <p:nvPr/>
        </p:nvSpPr>
        <p:spPr bwMode="auto">
          <a:xfrm flipV="1">
            <a:off x="6831013" y="4276725"/>
            <a:ext cx="1587" cy="4572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0121" name="Line 8"/>
          <p:cNvSpPr>
            <a:spLocks noChangeShapeType="1"/>
          </p:cNvSpPr>
          <p:nvPr/>
        </p:nvSpPr>
        <p:spPr bwMode="auto">
          <a:xfrm>
            <a:off x="4621213" y="4276725"/>
            <a:ext cx="2209800" cy="1588"/>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0122" name="Line 9"/>
          <p:cNvSpPr>
            <a:spLocks noChangeShapeType="1"/>
          </p:cNvSpPr>
          <p:nvPr/>
        </p:nvSpPr>
        <p:spPr bwMode="auto">
          <a:xfrm flipV="1">
            <a:off x="4621213" y="3819525"/>
            <a:ext cx="1587" cy="4572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0123" name="Line 10"/>
          <p:cNvSpPr>
            <a:spLocks noChangeShapeType="1"/>
          </p:cNvSpPr>
          <p:nvPr/>
        </p:nvSpPr>
        <p:spPr bwMode="auto">
          <a:xfrm>
            <a:off x="4468813" y="4429125"/>
            <a:ext cx="1524000" cy="1588"/>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0124" name="Line 11"/>
          <p:cNvSpPr>
            <a:spLocks noChangeShapeType="1"/>
          </p:cNvSpPr>
          <p:nvPr/>
        </p:nvSpPr>
        <p:spPr bwMode="auto">
          <a:xfrm>
            <a:off x="4316413" y="4581525"/>
            <a:ext cx="762000" cy="1588"/>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0125" name="Line 12"/>
          <p:cNvSpPr>
            <a:spLocks noChangeShapeType="1"/>
          </p:cNvSpPr>
          <p:nvPr/>
        </p:nvSpPr>
        <p:spPr bwMode="auto">
          <a:xfrm flipV="1">
            <a:off x="4468813" y="3819525"/>
            <a:ext cx="1587" cy="6096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0126" name="Line 13"/>
          <p:cNvSpPr>
            <a:spLocks noChangeShapeType="1"/>
          </p:cNvSpPr>
          <p:nvPr/>
        </p:nvSpPr>
        <p:spPr bwMode="auto">
          <a:xfrm flipV="1">
            <a:off x="4316413" y="3895725"/>
            <a:ext cx="1587" cy="6858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90127" name="Group 14"/>
          <p:cNvGrpSpPr>
            <a:grpSpLocks/>
          </p:cNvGrpSpPr>
          <p:nvPr/>
        </p:nvGrpSpPr>
        <p:grpSpPr bwMode="auto">
          <a:xfrm>
            <a:off x="1497013" y="3895725"/>
            <a:ext cx="2514600" cy="1066800"/>
            <a:chOff x="624" y="1920"/>
            <a:chExt cx="1584" cy="672"/>
          </a:xfrm>
        </p:grpSpPr>
        <p:sp>
          <p:nvSpPr>
            <p:cNvPr id="90145" name="Line 15"/>
            <p:cNvSpPr>
              <a:spLocks noChangeShapeType="1"/>
            </p:cNvSpPr>
            <p:nvPr/>
          </p:nvSpPr>
          <p:spPr bwMode="auto">
            <a:xfrm>
              <a:off x="1152" y="2304"/>
              <a:ext cx="0" cy="288"/>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0146" name="Line 16"/>
            <p:cNvSpPr>
              <a:spLocks noChangeShapeType="1"/>
            </p:cNvSpPr>
            <p:nvPr/>
          </p:nvSpPr>
          <p:spPr bwMode="auto">
            <a:xfrm>
              <a:off x="624" y="2208"/>
              <a:ext cx="0" cy="288"/>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0147" name="Line 17"/>
            <p:cNvSpPr>
              <a:spLocks noChangeShapeType="1"/>
            </p:cNvSpPr>
            <p:nvPr/>
          </p:nvSpPr>
          <p:spPr bwMode="auto">
            <a:xfrm flipV="1">
              <a:off x="624" y="2208"/>
              <a:ext cx="1392"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0148" name="Line 18"/>
            <p:cNvSpPr>
              <a:spLocks noChangeShapeType="1"/>
            </p:cNvSpPr>
            <p:nvPr/>
          </p:nvSpPr>
          <p:spPr bwMode="auto">
            <a:xfrm>
              <a:off x="2016" y="1920"/>
              <a:ext cx="0" cy="288"/>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0149" name="Line 19"/>
            <p:cNvSpPr>
              <a:spLocks noChangeShapeType="1"/>
            </p:cNvSpPr>
            <p:nvPr/>
          </p:nvSpPr>
          <p:spPr bwMode="auto">
            <a:xfrm flipV="1">
              <a:off x="1152" y="2304"/>
              <a:ext cx="96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0150" name="Line 20"/>
            <p:cNvSpPr>
              <a:spLocks noChangeShapeType="1"/>
            </p:cNvSpPr>
            <p:nvPr/>
          </p:nvSpPr>
          <p:spPr bwMode="auto">
            <a:xfrm flipV="1">
              <a:off x="1728" y="2400"/>
              <a:ext cx="48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0151" name="Line 21"/>
            <p:cNvSpPr>
              <a:spLocks noChangeShapeType="1"/>
            </p:cNvSpPr>
            <p:nvPr/>
          </p:nvSpPr>
          <p:spPr bwMode="auto">
            <a:xfrm>
              <a:off x="2112" y="1920"/>
              <a:ext cx="0" cy="384"/>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0152" name="Line 22"/>
            <p:cNvSpPr>
              <a:spLocks noChangeShapeType="1"/>
            </p:cNvSpPr>
            <p:nvPr/>
          </p:nvSpPr>
          <p:spPr bwMode="auto">
            <a:xfrm>
              <a:off x="2208" y="1968"/>
              <a:ext cx="0" cy="432"/>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90128" name="Line 23"/>
          <p:cNvSpPr>
            <a:spLocks noChangeShapeType="1"/>
          </p:cNvSpPr>
          <p:nvPr/>
        </p:nvSpPr>
        <p:spPr bwMode="auto">
          <a:xfrm flipV="1">
            <a:off x="3249613" y="4657725"/>
            <a:ext cx="1587" cy="4572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pic>
        <p:nvPicPr>
          <p:cNvPr id="90129" name="Picture 2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013" y="473392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0130" name="Picture 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3613" y="473392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0131" name="Picture 2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0413" y="473392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0132" name="Picture 2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9213" y="473392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0133" name="Picture 2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4813" y="473392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0134" name="Picture 2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6213" y="4733925"/>
            <a:ext cx="685800" cy="685800"/>
          </a:xfrm>
          <a:prstGeom prst="rect">
            <a:avLst/>
          </a:prstGeom>
          <a:noFill/>
          <a:ln w="12700">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90135" name="Picture 3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8013" y="473392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0136" name="Line 31"/>
          <p:cNvSpPr>
            <a:spLocks noChangeShapeType="1"/>
          </p:cNvSpPr>
          <p:nvPr/>
        </p:nvSpPr>
        <p:spPr bwMode="auto">
          <a:xfrm flipV="1">
            <a:off x="4392613" y="2371725"/>
            <a:ext cx="1587" cy="9144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pic>
        <p:nvPicPr>
          <p:cNvPr id="90137" name="Picture 3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7813" y="191452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0138" name="Picture 3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8213" y="3057525"/>
            <a:ext cx="1676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0139" name="Text Box 34"/>
          <p:cNvSpPr txBox="1">
            <a:spLocks noChangeArrowheads="1"/>
          </p:cNvSpPr>
          <p:nvPr/>
        </p:nvSpPr>
        <p:spPr bwMode="auto">
          <a:xfrm>
            <a:off x="6248400" y="5553075"/>
            <a:ext cx="1243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2000" b="1">
                <a:latin typeface="Arial" panose="020B0604020202020204" pitchFamily="34" charset="0"/>
              </a:rPr>
              <a:t>Receiver</a:t>
            </a:r>
          </a:p>
        </p:txBody>
      </p:sp>
      <p:sp>
        <p:nvSpPr>
          <p:cNvPr id="90140" name="Text Box 36"/>
          <p:cNvSpPr txBox="1">
            <a:spLocks noChangeArrowheads="1"/>
          </p:cNvSpPr>
          <p:nvPr/>
        </p:nvSpPr>
        <p:spPr bwMode="auto">
          <a:xfrm>
            <a:off x="4970463" y="3500438"/>
            <a:ext cx="1200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zh-CN" altLang="en-US" sz="1600" b="1">
                <a:latin typeface="Arial" panose="020B0604020202020204" pitchFamily="34" charset="0"/>
              </a:rPr>
              <a:t>普通交换机</a:t>
            </a:r>
          </a:p>
        </p:txBody>
      </p:sp>
      <p:sp>
        <p:nvSpPr>
          <p:cNvPr id="90141" name="Text Box 43"/>
          <p:cNvSpPr txBox="1">
            <a:spLocks noChangeArrowheads="1"/>
          </p:cNvSpPr>
          <p:nvPr/>
        </p:nvSpPr>
        <p:spPr bwMode="auto">
          <a:xfrm>
            <a:off x="684213" y="5949950"/>
            <a:ext cx="80279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zh-CN" altLang="en-US" sz="2000" b="1">
                <a:latin typeface="Arial" panose="020B0604020202020204" pitchFamily="34" charset="0"/>
              </a:rPr>
              <a:t>交换机的所有端口都转发组播分组，包括那些没有连接组成员的端口</a:t>
            </a:r>
          </a:p>
        </p:txBody>
      </p:sp>
      <p:grpSp>
        <p:nvGrpSpPr>
          <p:cNvPr id="90142" name="Group 46"/>
          <p:cNvGrpSpPr>
            <a:grpSpLocks/>
          </p:cNvGrpSpPr>
          <p:nvPr/>
        </p:nvGrpSpPr>
        <p:grpSpPr bwMode="auto">
          <a:xfrm>
            <a:off x="106363" y="3790950"/>
            <a:ext cx="3313112" cy="358775"/>
            <a:chOff x="67" y="2388"/>
            <a:chExt cx="2087" cy="226"/>
          </a:xfrm>
        </p:grpSpPr>
        <p:sp>
          <p:nvSpPr>
            <p:cNvPr id="90143" name="Rectangle 40"/>
            <p:cNvSpPr>
              <a:spLocks noChangeArrowheads="1"/>
            </p:cNvSpPr>
            <p:nvPr/>
          </p:nvSpPr>
          <p:spPr bwMode="auto">
            <a:xfrm>
              <a:off x="67" y="2388"/>
              <a:ext cx="2087" cy="226"/>
            </a:xfrm>
            <a:prstGeom prst="rect">
              <a:avLst/>
            </a:prstGeom>
            <a:solidFill>
              <a:srgbClr val="EBF7FF"/>
            </a:solidFill>
            <a:ln w="9525">
              <a:solidFill>
                <a:srgbClr val="007A77"/>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400" b="1">
                  <a:solidFill>
                    <a:srgbClr val="007A77"/>
                  </a:solidFill>
                </a:rPr>
                <a:t>01    00    5E      0+IP</a:t>
              </a:r>
              <a:r>
                <a:rPr lang="zh-CN" altLang="en-US" sz="1400" b="1">
                  <a:solidFill>
                    <a:srgbClr val="007A77"/>
                  </a:solidFill>
                </a:rPr>
                <a:t>组播地址低</a:t>
              </a:r>
              <a:r>
                <a:rPr lang="en-US" altLang="zh-CN" sz="1400" b="1">
                  <a:solidFill>
                    <a:srgbClr val="007A77"/>
                  </a:solidFill>
                </a:rPr>
                <a:t>23</a:t>
              </a:r>
              <a:r>
                <a:rPr lang="zh-CN" altLang="en-US" sz="1400" b="1">
                  <a:solidFill>
                    <a:srgbClr val="007A77"/>
                  </a:solidFill>
                </a:rPr>
                <a:t>位</a:t>
              </a:r>
            </a:p>
          </p:txBody>
        </p:sp>
        <p:sp>
          <p:nvSpPr>
            <p:cNvPr id="90144" name="Line 41"/>
            <p:cNvSpPr>
              <a:spLocks noChangeShapeType="1"/>
            </p:cNvSpPr>
            <p:nvPr/>
          </p:nvSpPr>
          <p:spPr bwMode="auto">
            <a:xfrm>
              <a:off x="869" y="2388"/>
              <a:ext cx="1" cy="226"/>
            </a:xfrm>
            <a:prstGeom prst="line">
              <a:avLst/>
            </a:prstGeom>
            <a:noFill/>
            <a:ln w="9525">
              <a:solidFill>
                <a:srgbClr val="007A77"/>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86E178BD-F670-4C23-80B0-264F7AD11722}" type="slidenum">
              <a:rPr lang="en-US" altLang="zh-CN"/>
              <a:pPr eaLnBrk="1" hangingPunct="1"/>
              <a:t>78</a:t>
            </a:fld>
            <a:endParaRPr lang="en-US" altLang="zh-CN"/>
          </a:p>
        </p:txBody>
      </p:sp>
      <p:sp>
        <p:nvSpPr>
          <p:cNvPr id="91139" name="Text Box 3"/>
          <p:cNvSpPr txBox="1">
            <a:spLocks noChangeArrowheads="1"/>
          </p:cNvSpPr>
          <p:nvPr/>
        </p:nvSpPr>
        <p:spPr bwMode="auto">
          <a:xfrm>
            <a:off x="5334000" y="2081213"/>
            <a:ext cx="1046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2000" b="1">
                <a:latin typeface="Arial" panose="020B0604020202020204" pitchFamily="34" charset="0"/>
              </a:rPr>
              <a:t>Source</a:t>
            </a:r>
          </a:p>
        </p:txBody>
      </p:sp>
      <p:sp>
        <p:nvSpPr>
          <p:cNvPr id="91140" name="Line 4"/>
          <p:cNvSpPr>
            <a:spLocks noChangeShapeType="1"/>
          </p:cNvSpPr>
          <p:nvPr/>
        </p:nvSpPr>
        <p:spPr bwMode="auto">
          <a:xfrm flipV="1">
            <a:off x="4648200" y="3910013"/>
            <a:ext cx="1588" cy="914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1141" name="Line 5"/>
          <p:cNvSpPr>
            <a:spLocks noChangeShapeType="1"/>
          </p:cNvSpPr>
          <p:nvPr/>
        </p:nvSpPr>
        <p:spPr bwMode="auto">
          <a:xfrm flipV="1">
            <a:off x="5562600" y="4595813"/>
            <a:ext cx="1588"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1142" name="Line 6"/>
          <p:cNvSpPr>
            <a:spLocks noChangeShapeType="1"/>
          </p:cNvSpPr>
          <p:nvPr/>
        </p:nvSpPr>
        <p:spPr bwMode="auto">
          <a:xfrm flipV="1">
            <a:off x="6477000" y="4443413"/>
            <a:ext cx="1588"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1143" name="Line 7"/>
          <p:cNvSpPr>
            <a:spLocks noChangeShapeType="1"/>
          </p:cNvSpPr>
          <p:nvPr/>
        </p:nvSpPr>
        <p:spPr bwMode="auto">
          <a:xfrm flipV="1">
            <a:off x="7315200" y="4291013"/>
            <a:ext cx="1588" cy="4572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1144" name="Line 8"/>
          <p:cNvSpPr>
            <a:spLocks noChangeShapeType="1"/>
          </p:cNvSpPr>
          <p:nvPr/>
        </p:nvSpPr>
        <p:spPr bwMode="auto">
          <a:xfrm>
            <a:off x="5105400" y="4291013"/>
            <a:ext cx="2209800" cy="1587"/>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1145" name="Line 9"/>
          <p:cNvSpPr>
            <a:spLocks noChangeShapeType="1"/>
          </p:cNvSpPr>
          <p:nvPr/>
        </p:nvSpPr>
        <p:spPr bwMode="auto">
          <a:xfrm flipV="1">
            <a:off x="5105400" y="3833813"/>
            <a:ext cx="1588" cy="4572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1146" name="Line 10"/>
          <p:cNvSpPr>
            <a:spLocks noChangeShapeType="1"/>
          </p:cNvSpPr>
          <p:nvPr/>
        </p:nvSpPr>
        <p:spPr bwMode="auto">
          <a:xfrm>
            <a:off x="4953000" y="4443413"/>
            <a:ext cx="1524000" cy="15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1147" name="Line 11"/>
          <p:cNvSpPr>
            <a:spLocks noChangeShapeType="1"/>
          </p:cNvSpPr>
          <p:nvPr/>
        </p:nvSpPr>
        <p:spPr bwMode="auto">
          <a:xfrm>
            <a:off x="4800600" y="4595813"/>
            <a:ext cx="762000" cy="15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1148" name="Line 12"/>
          <p:cNvSpPr>
            <a:spLocks noChangeShapeType="1"/>
          </p:cNvSpPr>
          <p:nvPr/>
        </p:nvSpPr>
        <p:spPr bwMode="auto">
          <a:xfrm flipV="1">
            <a:off x="4953000" y="3833813"/>
            <a:ext cx="1588"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1149" name="Line 13"/>
          <p:cNvSpPr>
            <a:spLocks noChangeShapeType="1"/>
          </p:cNvSpPr>
          <p:nvPr/>
        </p:nvSpPr>
        <p:spPr bwMode="auto">
          <a:xfrm flipV="1">
            <a:off x="4800600" y="3910013"/>
            <a:ext cx="1588"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91150" name="Group 14"/>
          <p:cNvGrpSpPr>
            <a:grpSpLocks/>
          </p:cNvGrpSpPr>
          <p:nvPr/>
        </p:nvGrpSpPr>
        <p:grpSpPr bwMode="auto">
          <a:xfrm>
            <a:off x="1981200" y="3910013"/>
            <a:ext cx="2514600" cy="1066800"/>
            <a:chOff x="624" y="1920"/>
            <a:chExt cx="1584" cy="672"/>
          </a:xfrm>
        </p:grpSpPr>
        <p:sp>
          <p:nvSpPr>
            <p:cNvPr id="91170" name="Line 15"/>
            <p:cNvSpPr>
              <a:spLocks noChangeShapeType="1"/>
            </p:cNvSpPr>
            <p:nvPr/>
          </p:nvSpPr>
          <p:spPr bwMode="auto">
            <a:xfrm>
              <a:off x="1152" y="2304"/>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1171" name="Line 16"/>
            <p:cNvSpPr>
              <a:spLocks noChangeShapeType="1"/>
            </p:cNvSpPr>
            <p:nvPr/>
          </p:nvSpPr>
          <p:spPr bwMode="auto">
            <a:xfrm>
              <a:off x="624" y="2208"/>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1172" name="Line 17"/>
            <p:cNvSpPr>
              <a:spLocks noChangeShapeType="1"/>
            </p:cNvSpPr>
            <p:nvPr/>
          </p:nvSpPr>
          <p:spPr bwMode="auto">
            <a:xfrm flipV="1">
              <a:off x="624" y="2208"/>
              <a:ext cx="13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1173" name="Line 18"/>
            <p:cNvSpPr>
              <a:spLocks noChangeShapeType="1"/>
            </p:cNvSpPr>
            <p:nvPr/>
          </p:nvSpPr>
          <p:spPr bwMode="auto">
            <a:xfrm>
              <a:off x="2016" y="1920"/>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1174" name="Line 19"/>
            <p:cNvSpPr>
              <a:spLocks noChangeShapeType="1"/>
            </p:cNvSpPr>
            <p:nvPr/>
          </p:nvSpPr>
          <p:spPr bwMode="auto">
            <a:xfrm flipV="1">
              <a:off x="1152" y="2304"/>
              <a:ext cx="96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1175" name="Line 20"/>
            <p:cNvSpPr>
              <a:spLocks noChangeShapeType="1"/>
            </p:cNvSpPr>
            <p:nvPr/>
          </p:nvSpPr>
          <p:spPr bwMode="auto">
            <a:xfrm flipV="1">
              <a:off x="1728" y="2400"/>
              <a:ext cx="48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1176" name="Line 21"/>
            <p:cNvSpPr>
              <a:spLocks noChangeShapeType="1"/>
            </p:cNvSpPr>
            <p:nvPr/>
          </p:nvSpPr>
          <p:spPr bwMode="auto">
            <a:xfrm>
              <a:off x="2112" y="1920"/>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1177" name="Line 22"/>
            <p:cNvSpPr>
              <a:spLocks noChangeShapeType="1"/>
            </p:cNvSpPr>
            <p:nvPr/>
          </p:nvSpPr>
          <p:spPr bwMode="auto">
            <a:xfrm>
              <a:off x="2208" y="1968"/>
              <a:ext cx="0" cy="43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91151" name="Line 23"/>
          <p:cNvSpPr>
            <a:spLocks noChangeShapeType="1"/>
          </p:cNvSpPr>
          <p:nvPr/>
        </p:nvSpPr>
        <p:spPr bwMode="auto">
          <a:xfrm flipV="1">
            <a:off x="3733800" y="4672013"/>
            <a:ext cx="1588"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pic>
        <p:nvPicPr>
          <p:cNvPr id="91152" name="Picture 2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474821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1153" name="Picture 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474821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1154" name="Picture 2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474821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1155" name="Picture 2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474821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1156" name="Picture 2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474821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1157" name="Picture 2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748213"/>
            <a:ext cx="685800" cy="685800"/>
          </a:xfrm>
          <a:prstGeom prst="rect">
            <a:avLst/>
          </a:prstGeom>
          <a:noFill/>
          <a:ln w="12700">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91158" name="Picture 3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474821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1159" name="Line 31"/>
          <p:cNvSpPr>
            <a:spLocks noChangeShapeType="1"/>
          </p:cNvSpPr>
          <p:nvPr/>
        </p:nvSpPr>
        <p:spPr bwMode="auto">
          <a:xfrm flipV="1">
            <a:off x="4876800" y="2386013"/>
            <a:ext cx="1588" cy="9144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pic>
        <p:nvPicPr>
          <p:cNvPr id="91160" name="Picture 3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92881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1161" name="Picture 3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3071813"/>
            <a:ext cx="1676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1162" name="Text Box 34"/>
          <p:cNvSpPr txBox="1">
            <a:spLocks noChangeArrowheads="1"/>
          </p:cNvSpPr>
          <p:nvPr/>
        </p:nvSpPr>
        <p:spPr bwMode="auto">
          <a:xfrm>
            <a:off x="6804025" y="5494338"/>
            <a:ext cx="1243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2000" b="1">
                <a:latin typeface="Arial" panose="020B0604020202020204" pitchFamily="34" charset="0"/>
              </a:rPr>
              <a:t>Receiver</a:t>
            </a:r>
          </a:p>
        </p:txBody>
      </p:sp>
      <p:sp>
        <p:nvSpPr>
          <p:cNvPr id="91163" name="Text Box 36"/>
          <p:cNvSpPr txBox="1">
            <a:spLocks noChangeArrowheads="1"/>
          </p:cNvSpPr>
          <p:nvPr/>
        </p:nvSpPr>
        <p:spPr bwMode="auto">
          <a:xfrm>
            <a:off x="1042988" y="3068638"/>
            <a:ext cx="2930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2000" b="1">
                <a:latin typeface="Arial" panose="020B0604020202020204" pitchFamily="34" charset="0"/>
              </a:rPr>
              <a:t>Multicast aware switch</a:t>
            </a:r>
          </a:p>
        </p:txBody>
      </p:sp>
      <p:sp>
        <p:nvSpPr>
          <p:cNvPr id="91164" name="Text Box 37"/>
          <p:cNvSpPr txBox="1">
            <a:spLocks noChangeArrowheads="1"/>
          </p:cNvSpPr>
          <p:nvPr/>
        </p:nvSpPr>
        <p:spPr bwMode="auto">
          <a:xfrm>
            <a:off x="5724525" y="3117850"/>
            <a:ext cx="2087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t>IGMP Snooping</a:t>
            </a:r>
          </a:p>
        </p:txBody>
      </p:sp>
      <p:sp>
        <p:nvSpPr>
          <p:cNvPr id="91165" name="Rectangle 38"/>
          <p:cNvSpPr>
            <a:spLocks noGrp="1" noChangeArrowheads="1"/>
          </p:cNvSpPr>
          <p:nvPr>
            <p:ph type="title"/>
          </p:nvPr>
        </p:nvSpPr>
        <p:spPr/>
        <p:txBody>
          <a:bodyPr/>
          <a:lstStyle/>
          <a:p>
            <a:pPr eaLnBrk="1" hangingPunct="1"/>
            <a:r>
              <a:rPr lang="en-US" altLang="zh-CN" sz="4800" smtClean="0">
                <a:latin typeface="Arial" panose="020B0604020202020204" pitchFamily="34" charset="0"/>
              </a:rPr>
              <a:t>L2</a:t>
            </a:r>
            <a:r>
              <a:rPr lang="zh-CN" altLang="en-US" sz="4800" smtClean="0">
                <a:latin typeface="Arial" panose="020B0604020202020204" pitchFamily="34" charset="0"/>
              </a:rPr>
              <a:t>交换机与组播</a:t>
            </a:r>
            <a:endParaRPr lang="en-US" altLang="zh-CN" sz="4800" smtClean="0">
              <a:latin typeface="Arial" panose="020B0604020202020204" pitchFamily="34" charset="0"/>
            </a:endParaRPr>
          </a:p>
        </p:txBody>
      </p:sp>
      <p:sp>
        <p:nvSpPr>
          <p:cNvPr id="91166" name="Text Box 39"/>
          <p:cNvSpPr txBox="1">
            <a:spLocks noChangeArrowheads="1"/>
          </p:cNvSpPr>
          <p:nvPr/>
        </p:nvSpPr>
        <p:spPr bwMode="auto">
          <a:xfrm>
            <a:off x="2339975" y="6056313"/>
            <a:ext cx="4968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zh-CN" altLang="en-US" sz="2000" b="1">
                <a:latin typeface="Arial" panose="020B0604020202020204" pitchFamily="34" charset="0"/>
              </a:rPr>
              <a:t>交换机只向连接有组成员的端口转发分组</a:t>
            </a:r>
          </a:p>
        </p:txBody>
      </p:sp>
      <p:grpSp>
        <p:nvGrpSpPr>
          <p:cNvPr id="91167" name="Group 40"/>
          <p:cNvGrpSpPr>
            <a:grpSpLocks/>
          </p:cNvGrpSpPr>
          <p:nvPr/>
        </p:nvGrpSpPr>
        <p:grpSpPr bwMode="auto">
          <a:xfrm>
            <a:off x="5364163" y="3860800"/>
            <a:ext cx="3313112" cy="358775"/>
            <a:chOff x="67" y="2388"/>
            <a:chExt cx="2087" cy="226"/>
          </a:xfrm>
        </p:grpSpPr>
        <p:sp>
          <p:nvSpPr>
            <p:cNvPr id="91168" name="Rectangle 40"/>
            <p:cNvSpPr>
              <a:spLocks noChangeArrowheads="1"/>
            </p:cNvSpPr>
            <p:nvPr/>
          </p:nvSpPr>
          <p:spPr bwMode="auto">
            <a:xfrm>
              <a:off x="67" y="2388"/>
              <a:ext cx="2087" cy="226"/>
            </a:xfrm>
            <a:prstGeom prst="rect">
              <a:avLst/>
            </a:prstGeom>
            <a:solidFill>
              <a:srgbClr val="EBF7FF"/>
            </a:solidFill>
            <a:ln w="9525">
              <a:solidFill>
                <a:srgbClr val="007A77"/>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400" b="1">
                  <a:solidFill>
                    <a:srgbClr val="007A77"/>
                  </a:solidFill>
                </a:rPr>
                <a:t>01    00    5E      0+IP</a:t>
              </a:r>
              <a:r>
                <a:rPr lang="zh-CN" altLang="en-US" sz="1400" b="1">
                  <a:solidFill>
                    <a:srgbClr val="007A77"/>
                  </a:solidFill>
                </a:rPr>
                <a:t>组播地址低</a:t>
              </a:r>
              <a:r>
                <a:rPr lang="en-US" altLang="zh-CN" sz="1400" b="1">
                  <a:solidFill>
                    <a:srgbClr val="007A77"/>
                  </a:solidFill>
                </a:rPr>
                <a:t>23</a:t>
              </a:r>
              <a:r>
                <a:rPr lang="zh-CN" altLang="en-US" sz="1400" b="1">
                  <a:solidFill>
                    <a:srgbClr val="007A77"/>
                  </a:solidFill>
                </a:rPr>
                <a:t>位</a:t>
              </a:r>
            </a:p>
          </p:txBody>
        </p:sp>
        <p:sp>
          <p:nvSpPr>
            <p:cNvPr id="91169" name="Line 41"/>
            <p:cNvSpPr>
              <a:spLocks noChangeShapeType="1"/>
            </p:cNvSpPr>
            <p:nvPr/>
          </p:nvSpPr>
          <p:spPr bwMode="auto">
            <a:xfrm>
              <a:off x="869" y="2388"/>
              <a:ext cx="1" cy="226"/>
            </a:xfrm>
            <a:prstGeom prst="line">
              <a:avLst/>
            </a:prstGeom>
            <a:noFill/>
            <a:ln w="9525">
              <a:solidFill>
                <a:srgbClr val="007A77"/>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灯片编号占位符 5"/>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0730C060-B270-4F14-B79D-E8A6CF85F51B}" type="slidenum">
              <a:rPr lang="en-US" altLang="zh-CN" sz="1400" b="1"/>
              <a:pPr algn="r" eaLnBrk="1" hangingPunct="1"/>
              <a:t>79</a:t>
            </a:fld>
            <a:endParaRPr lang="en-US" altLang="zh-CN" sz="1400" b="1"/>
          </a:p>
        </p:txBody>
      </p:sp>
      <p:sp>
        <p:nvSpPr>
          <p:cNvPr id="92163" name="Rectangle 2"/>
          <p:cNvSpPr>
            <a:spLocks noGrp="1" noChangeArrowheads="1"/>
          </p:cNvSpPr>
          <p:nvPr>
            <p:ph type="title" idx="4294967295"/>
          </p:nvPr>
        </p:nvSpPr>
        <p:spPr>
          <a:xfrm>
            <a:off x="1116013" y="188913"/>
            <a:ext cx="8027987" cy="1462087"/>
          </a:xfrm>
        </p:spPr>
        <p:txBody>
          <a:bodyPr/>
          <a:lstStyle/>
          <a:p>
            <a:pPr eaLnBrk="1" hangingPunct="1"/>
            <a:r>
              <a:rPr lang="en-US" altLang="zh-CN" smtClean="0"/>
              <a:t>Chapter 6 Internet Protocol</a:t>
            </a:r>
          </a:p>
        </p:txBody>
      </p:sp>
      <p:sp>
        <p:nvSpPr>
          <p:cNvPr id="92164" name="Rectangle 5"/>
          <p:cNvSpPr>
            <a:spLocks noGrp="1" noChangeArrowheads="1"/>
          </p:cNvSpPr>
          <p:nvPr>
            <p:ph type="body" idx="4294967295"/>
          </p:nvPr>
        </p:nvSpPr>
        <p:spPr>
          <a:xfrm>
            <a:off x="1182688" y="2017713"/>
            <a:ext cx="7772400" cy="4535487"/>
          </a:xfrm>
        </p:spPr>
        <p:txBody>
          <a:bodyPr/>
          <a:lstStyle/>
          <a:p>
            <a:pPr eaLnBrk="1" hangingPunct="1">
              <a:lnSpc>
                <a:spcPct val="90000"/>
              </a:lnSpc>
            </a:pPr>
            <a:r>
              <a:rPr lang="en-US" altLang="zh-CN" smtClean="0"/>
              <a:t>6.1 IP</a:t>
            </a:r>
            <a:r>
              <a:rPr lang="zh-CN" altLang="en-US" smtClean="0"/>
              <a:t>地址</a:t>
            </a:r>
          </a:p>
          <a:p>
            <a:pPr eaLnBrk="1" hangingPunct="1">
              <a:lnSpc>
                <a:spcPct val="90000"/>
              </a:lnSpc>
            </a:pPr>
            <a:r>
              <a:rPr lang="en-US" altLang="zh-CN" smtClean="0"/>
              <a:t>6.2 </a:t>
            </a:r>
            <a:r>
              <a:rPr lang="zh-CN" altLang="en-US" smtClean="0"/>
              <a:t>地址解析协议</a:t>
            </a:r>
          </a:p>
          <a:p>
            <a:pPr eaLnBrk="1" hangingPunct="1">
              <a:lnSpc>
                <a:spcPct val="90000"/>
              </a:lnSpc>
            </a:pPr>
            <a:r>
              <a:rPr lang="en-US" altLang="zh-CN" smtClean="0"/>
              <a:t>6.3 IP</a:t>
            </a:r>
            <a:r>
              <a:rPr lang="zh-CN" altLang="en-US" smtClean="0"/>
              <a:t>协议</a:t>
            </a:r>
          </a:p>
          <a:p>
            <a:pPr eaLnBrk="1" hangingPunct="1">
              <a:lnSpc>
                <a:spcPct val="90000"/>
              </a:lnSpc>
            </a:pPr>
            <a:r>
              <a:rPr lang="en-US" altLang="zh-CN" smtClean="0"/>
              <a:t>6.4 IP</a:t>
            </a:r>
            <a:r>
              <a:rPr lang="zh-CN" altLang="en-US" smtClean="0"/>
              <a:t>路由和转发</a:t>
            </a:r>
          </a:p>
          <a:p>
            <a:pPr eaLnBrk="1" hangingPunct="1">
              <a:lnSpc>
                <a:spcPct val="90000"/>
              </a:lnSpc>
            </a:pPr>
            <a:r>
              <a:rPr lang="en-US" altLang="zh-CN" smtClean="0"/>
              <a:t>6.5 ICMP</a:t>
            </a:r>
            <a:r>
              <a:rPr lang="zh-CN" altLang="en-US" smtClean="0"/>
              <a:t>协议</a:t>
            </a:r>
          </a:p>
          <a:p>
            <a:pPr eaLnBrk="1" hangingPunct="1">
              <a:lnSpc>
                <a:spcPct val="90000"/>
              </a:lnSpc>
            </a:pPr>
            <a:r>
              <a:rPr lang="en-US" altLang="zh-CN" smtClean="0"/>
              <a:t>6.6 IP</a:t>
            </a:r>
            <a:r>
              <a:rPr lang="zh-CN" altLang="en-US" smtClean="0"/>
              <a:t>组播</a:t>
            </a:r>
          </a:p>
          <a:p>
            <a:pPr eaLnBrk="1" hangingPunct="1">
              <a:lnSpc>
                <a:spcPct val="90000"/>
              </a:lnSpc>
            </a:pPr>
            <a:r>
              <a:rPr lang="en-US" altLang="zh-CN" smtClean="0">
                <a:solidFill>
                  <a:schemeClr val="hlink"/>
                </a:solidFill>
              </a:rPr>
              <a:t>6.7 IPv4</a:t>
            </a:r>
            <a:r>
              <a:rPr lang="zh-CN" altLang="en-US" smtClean="0">
                <a:solidFill>
                  <a:schemeClr val="hlink"/>
                </a:solidFill>
              </a:rPr>
              <a:t>的可扩展性</a:t>
            </a:r>
          </a:p>
          <a:p>
            <a:pPr eaLnBrk="1" hangingPunct="1">
              <a:lnSpc>
                <a:spcPct val="90000"/>
              </a:lnSpc>
            </a:pPr>
            <a:r>
              <a:rPr lang="en-US" altLang="zh-CN" smtClean="0"/>
              <a:t>6.8 IPv6</a:t>
            </a:r>
            <a:r>
              <a:rPr lang="zh-CN" altLang="en-US" smtClean="0"/>
              <a:t>协议</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0FF866A9-DAA9-404F-9749-E54106F2E41D}" type="slidenum">
              <a:rPr lang="en-US" altLang="zh-CN"/>
              <a:pPr eaLnBrk="1" hangingPunct="1"/>
              <a:t>8</a:t>
            </a:fld>
            <a:endParaRPr lang="en-US" altLang="zh-CN" dirty="0"/>
          </a:p>
        </p:txBody>
      </p:sp>
      <p:sp>
        <p:nvSpPr>
          <p:cNvPr id="36867" name="Rectangle 2"/>
          <p:cNvSpPr>
            <a:spLocks noGrp="1" noChangeArrowheads="1"/>
          </p:cNvSpPr>
          <p:nvPr>
            <p:ph type="title"/>
          </p:nvPr>
        </p:nvSpPr>
        <p:spPr/>
        <p:txBody>
          <a:bodyPr/>
          <a:lstStyle/>
          <a:p>
            <a:pPr eaLnBrk="1" hangingPunct="1"/>
            <a:r>
              <a:rPr lang="zh-CN" altLang="en-US" smtClean="0"/>
              <a:t>尽力服务模型</a:t>
            </a:r>
          </a:p>
        </p:txBody>
      </p:sp>
      <p:sp>
        <p:nvSpPr>
          <p:cNvPr id="33796" name="Rectangle 3"/>
          <p:cNvSpPr>
            <a:spLocks noGrp="1" noChangeArrowheads="1"/>
          </p:cNvSpPr>
          <p:nvPr>
            <p:ph type="body" idx="1"/>
          </p:nvPr>
        </p:nvSpPr>
        <p:spPr>
          <a:xfrm>
            <a:off x="1182688" y="2017713"/>
            <a:ext cx="7772400" cy="4506912"/>
          </a:xfrm>
        </p:spPr>
        <p:txBody>
          <a:bodyPr/>
          <a:lstStyle/>
          <a:p>
            <a:pPr eaLnBrk="1" hangingPunct="1">
              <a:lnSpc>
                <a:spcPct val="80000"/>
              </a:lnSpc>
            </a:pPr>
            <a:r>
              <a:rPr lang="en-US" altLang="zh-CN" sz="2800" dirty="0" smtClean="0"/>
              <a:t>Internet</a:t>
            </a:r>
            <a:r>
              <a:rPr lang="zh-CN" altLang="en-US" sz="2800" dirty="0" smtClean="0"/>
              <a:t>是一个基于</a:t>
            </a:r>
            <a:r>
              <a:rPr lang="en-US" altLang="zh-CN" sz="2800" dirty="0" smtClean="0"/>
              <a:t>IP</a:t>
            </a:r>
            <a:r>
              <a:rPr lang="zh-CN" altLang="en-US" sz="2800" dirty="0" smtClean="0"/>
              <a:t>的分组交换网络，根据</a:t>
            </a:r>
            <a:r>
              <a:rPr lang="en-US" altLang="zh-CN" sz="2800" dirty="0" smtClean="0"/>
              <a:t>IP</a:t>
            </a:r>
            <a:r>
              <a:rPr lang="zh-CN" altLang="en-US" sz="2800" dirty="0" smtClean="0"/>
              <a:t>协议信息来传输分组</a:t>
            </a:r>
          </a:p>
          <a:p>
            <a:pPr eaLnBrk="1" hangingPunct="1">
              <a:lnSpc>
                <a:spcPct val="80000"/>
              </a:lnSpc>
            </a:pPr>
            <a:endParaRPr lang="zh-CN" altLang="en-US" sz="2800" dirty="0" smtClean="0"/>
          </a:p>
          <a:p>
            <a:pPr eaLnBrk="1" hangingPunct="1">
              <a:lnSpc>
                <a:spcPct val="80000"/>
              </a:lnSpc>
            </a:pPr>
            <a:endParaRPr lang="zh-CN" altLang="en-US" sz="2800" dirty="0" smtClean="0"/>
          </a:p>
          <a:p>
            <a:pPr eaLnBrk="1" hangingPunct="1">
              <a:lnSpc>
                <a:spcPct val="80000"/>
              </a:lnSpc>
            </a:pPr>
            <a:endParaRPr lang="zh-CN" altLang="en-US" sz="2800" dirty="0" smtClean="0"/>
          </a:p>
          <a:p>
            <a:pPr eaLnBrk="1" hangingPunct="1">
              <a:lnSpc>
                <a:spcPct val="80000"/>
              </a:lnSpc>
            </a:pPr>
            <a:r>
              <a:rPr lang="en-US" altLang="zh-CN" sz="2800" dirty="0" smtClean="0"/>
              <a:t>IP</a:t>
            </a:r>
            <a:r>
              <a:rPr lang="zh-CN" altLang="en-US" sz="2800" dirty="0" smtClean="0"/>
              <a:t>提供的是尽力传送服务（</a:t>
            </a:r>
            <a:r>
              <a:rPr lang="en-US" altLang="zh-CN" sz="2800" dirty="0" smtClean="0"/>
              <a:t>best-effort</a:t>
            </a:r>
            <a:r>
              <a:rPr lang="zh-CN" altLang="en-US" sz="2800" dirty="0" smtClean="0"/>
              <a:t>）</a:t>
            </a:r>
          </a:p>
          <a:p>
            <a:pPr lvl="1" eaLnBrk="1" hangingPunct="1">
              <a:lnSpc>
                <a:spcPct val="80000"/>
              </a:lnSpc>
            </a:pPr>
            <a:r>
              <a:rPr lang="zh-CN" altLang="en-US" sz="2400" dirty="0" smtClean="0">
                <a:solidFill>
                  <a:schemeClr val="hlink"/>
                </a:solidFill>
              </a:rPr>
              <a:t>不可靠</a:t>
            </a:r>
            <a:r>
              <a:rPr lang="zh-CN" altLang="en-US" sz="2400" dirty="0" smtClean="0"/>
              <a:t>：不保证分组可靠到达目的地，可能出现分组的丢失</a:t>
            </a:r>
          </a:p>
          <a:p>
            <a:pPr lvl="2" eaLnBrk="1" hangingPunct="1">
              <a:lnSpc>
                <a:spcPct val="80000"/>
              </a:lnSpc>
            </a:pPr>
            <a:r>
              <a:rPr lang="zh-CN" altLang="en-US" sz="2000" dirty="0" smtClean="0"/>
              <a:t>无连接，无确认</a:t>
            </a:r>
          </a:p>
          <a:p>
            <a:pPr lvl="1" eaLnBrk="1" hangingPunct="1">
              <a:lnSpc>
                <a:spcPct val="80000"/>
              </a:lnSpc>
            </a:pPr>
            <a:r>
              <a:rPr lang="zh-CN" altLang="en-US" sz="2400" dirty="0" smtClean="0">
                <a:solidFill>
                  <a:schemeClr val="hlink"/>
                </a:solidFill>
              </a:rPr>
              <a:t>乱序</a:t>
            </a:r>
            <a:r>
              <a:rPr lang="zh-CN" altLang="en-US" sz="2400" dirty="0" smtClean="0"/>
              <a:t>：分组可能不是按照发送顺序到到达目的地</a:t>
            </a:r>
          </a:p>
          <a:p>
            <a:pPr lvl="2" eaLnBrk="1" hangingPunct="1">
              <a:lnSpc>
                <a:spcPct val="80000"/>
              </a:lnSpc>
            </a:pPr>
            <a:r>
              <a:rPr lang="zh-CN" altLang="en-US" sz="2000" dirty="0" smtClean="0"/>
              <a:t>分组携带足够的信息能使网络将分组传送到目的地，每个分组独立转发</a:t>
            </a:r>
          </a:p>
        </p:txBody>
      </p:sp>
      <p:sp>
        <p:nvSpPr>
          <p:cNvPr id="36869" name="AutoShape 8"/>
          <p:cNvSpPr>
            <a:spLocks noChangeArrowheads="1"/>
          </p:cNvSpPr>
          <p:nvPr/>
        </p:nvSpPr>
        <p:spPr bwMode="auto">
          <a:xfrm>
            <a:off x="611188" y="2924175"/>
            <a:ext cx="8280400" cy="1079500"/>
          </a:xfrm>
          <a:prstGeom prst="wedgeRoundRectCallout">
            <a:avLst>
              <a:gd name="adj1" fmla="val -50300"/>
              <a:gd name="adj2" fmla="val 2816"/>
              <a:gd name="adj3" fmla="val 16667"/>
            </a:avLst>
          </a:prstGeom>
          <a:solidFill>
            <a:schemeClr val="bg1"/>
          </a:solidFill>
          <a:ln w="9525">
            <a:solidFill>
              <a:schemeClr val="tx1"/>
            </a:solidFill>
            <a:miter lim="800000"/>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800" b="1" dirty="0">
                <a:latin typeface="Arial" panose="020B0604020202020204" pitchFamily="34" charset="0"/>
              </a:rPr>
              <a:t>设计原则：使网络尽可能的简单，这一原则使得</a:t>
            </a:r>
            <a:r>
              <a:rPr lang="en-US" altLang="zh-CN" sz="2800" b="1" dirty="0">
                <a:latin typeface="Arial" panose="020B0604020202020204" pitchFamily="34" charset="0"/>
              </a:rPr>
              <a:t>Internet</a:t>
            </a:r>
            <a:r>
              <a:rPr lang="zh-CN" altLang="en-US" sz="2800" b="1" dirty="0">
                <a:latin typeface="Arial" panose="020B0604020202020204" pitchFamily="34" charset="0"/>
              </a:rPr>
              <a:t>极具可扩展性</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33796">
                                            <p:txEl>
                                              <p:pRg st="4" end="4"/>
                                            </p:txEl>
                                          </p:spTgt>
                                        </p:tgtEl>
                                        <p:attrNameLst>
                                          <p:attrName>style.visibility</p:attrName>
                                        </p:attrNameLst>
                                      </p:cBhvr>
                                      <p:to>
                                        <p:strVal val="visible"/>
                                      </p:to>
                                    </p:set>
                                    <p:animEffect transition="in" filter="strips(downRight)">
                                      <p:cBhvr>
                                        <p:cTn id="7" dur="500"/>
                                        <p:tgtEl>
                                          <p:spTgt spid="33796">
                                            <p:txEl>
                                              <p:pRg st="4" end="4"/>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33796">
                                            <p:txEl>
                                              <p:pRg st="5" end="5"/>
                                            </p:txEl>
                                          </p:spTgt>
                                        </p:tgtEl>
                                        <p:attrNameLst>
                                          <p:attrName>style.visibility</p:attrName>
                                        </p:attrNameLst>
                                      </p:cBhvr>
                                      <p:to>
                                        <p:strVal val="visible"/>
                                      </p:to>
                                    </p:set>
                                    <p:animEffect transition="in" filter="strips(downRight)">
                                      <p:cBhvr>
                                        <p:cTn id="10" dur="500"/>
                                        <p:tgtEl>
                                          <p:spTgt spid="33796">
                                            <p:txEl>
                                              <p:pRg st="5" end="5"/>
                                            </p:txEl>
                                          </p:spTgt>
                                        </p:tgtEl>
                                      </p:cBhvr>
                                    </p:animEffect>
                                  </p:childTnLst>
                                </p:cTn>
                              </p:par>
                              <p:par>
                                <p:cTn id="11" presetID="18" presetClass="entr" presetSubtype="6" fill="hold" nodeType="withEffect">
                                  <p:stCondLst>
                                    <p:cond delay="0"/>
                                  </p:stCondLst>
                                  <p:childTnLst>
                                    <p:set>
                                      <p:cBhvr>
                                        <p:cTn id="12" dur="1" fill="hold">
                                          <p:stCondLst>
                                            <p:cond delay="0"/>
                                          </p:stCondLst>
                                        </p:cTn>
                                        <p:tgtEl>
                                          <p:spTgt spid="33796">
                                            <p:txEl>
                                              <p:pRg st="6" end="6"/>
                                            </p:txEl>
                                          </p:spTgt>
                                        </p:tgtEl>
                                        <p:attrNameLst>
                                          <p:attrName>style.visibility</p:attrName>
                                        </p:attrNameLst>
                                      </p:cBhvr>
                                      <p:to>
                                        <p:strVal val="visible"/>
                                      </p:to>
                                    </p:set>
                                    <p:animEffect transition="in" filter="strips(downRight)">
                                      <p:cBhvr>
                                        <p:cTn id="13" dur="500"/>
                                        <p:tgtEl>
                                          <p:spTgt spid="33796">
                                            <p:txEl>
                                              <p:pRg st="6" end="6"/>
                                            </p:txEl>
                                          </p:spTgt>
                                        </p:tgtEl>
                                      </p:cBhvr>
                                    </p:animEffect>
                                  </p:childTnLst>
                                </p:cTn>
                              </p:par>
                              <p:par>
                                <p:cTn id="14" presetID="18" presetClass="entr" presetSubtype="6" fill="hold" nodeType="withEffect">
                                  <p:stCondLst>
                                    <p:cond delay="0"/>
                                  </p:stCondLst>
                                  <p:childTnLst>
                                    <p:set>
                                      <p:cBhvr>
                                        <p:cTn id="15" dur="1" fill="hold">
                                          <p:stCondLst>
                                            <p:cond delay="0"/>
                                          </p:stCondLst>
                                        </p:cTn>
                                        <p:tgtEl>
                                          <p:spTgt spid="33796">
                                            <p:txEl>
                                              <p:pRg st="7" end="7"/>
                                            </p:txEl>
                                          </p:spTgt>
                                        </p:tgtEl>
                                        <p:attrNameLst>
                                          <p:attrName>style.visibility</p:attrName>
                                        </p:attrNameLst>
                                      </p:cBhvr>
                                      <p:to>
                                        <p:strVal val="visible"/>
                                      </p:to>
                                    </p:set>
                                    <p:animEffect transition="in" filter="strips(downRight)">
                                      <p:cBhvr>
                                        <p:cTn id="16" dur="500"/>
                                        <p:tgtEl>
                                          <p:spTgt spid="33796">
                                            <p:txEl>
                                              <p:pRg st="7" end="7"/>
                                            </p:txEl>
                                          </p:spTgt>
                                        </p:tgtEl>
                                      </p:cBhvr>
                                    </p:animEffect>
                                  </p:childTnLst>
                                </p:cTn>
                              </p:par>
                              <p:par>
                                <p:cTn id="17" presetID="18" presetClass="entr" presetSubtype="6" fill="hold" nodeType="withEffect">
                                  <p:stCondLst>
                                    <p:cond delay="0"/>
                                  </p:stCondLst>
                                  <p:childTnLst>
                                    <p:set>
                                      <p:cBhvr>
                                        <p:cTn id="18" dur="1" fill="hold">
                                          <p:stCondLst>
                                            <p:cond delay="0"/>
                                          </p:stCondLst>
                                        </p:cTn>
                                        <p:tgtEl>
                                          <p:spTgt spid="33796">
                                            <p:txEl>
                                              <p:pRg st="8" end="8"/>
                                            </p:txEl>
                                          </p:spTgt>
                                        </p:tgtEl>
                                        <p:attrNameLst>
                                          <p:attrName>style.visibility</p:attrName>
                                        </p:attrNameLst>
                                      </p:cBhvr>
                                      <p:to>
                                        <p:strVal val="visible"/>
                                      </p:to>
                                    </p:set>
                                    <p:animEffect transition="in" filter="strips(downRight)">
                                      <p:cBhvr>
                                        <p:cTn id="19" dur="500"/>
                                        <p:tgtEl>
                                          <p:spTgt spid="3379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zh-CN" altLang="en-US" smtClean="0"/>
              <a:t>问题描述</a:t>
            </a:r>
            <a:r>
              <a:rPr lang="en-US" altLang="zh-CN" smtClean="0"/>
              <a:t>(1)</a:t>
            </a:r>
          </a:p>
        </p:txBody>
      </p:sp>
      <p:sp>
        <p:nvSpPr>
          <p:cNvPr id="93187" name="Rectangle 3"/>
          <p:cNvSpPr>
            <a:spLocks noGrp="1" noChangeArrowheads="1"/>
          </p:cNvSpPr>
          <p:nvPr>
            <p:ph type="body" idx="1"/>
          </p:nvPr>
        </p:nvSpPr>
        <p:spPr>
          <a:xfrm>
            <a:off x="179388" y="1916113"/>
            <a:ext cx="8775700" cy="4941887"/>
          </a:xfrm>
        </p:spPr>
        <p:txBody>
          <a:bodyPr/>
          <a:lstStyle/>
          <a:p>
            <a:pPr>
              <a:lnSpc>
                <a:spcPct val="80000"/>
              </a:lnSpc>
            </a:pPr>
            <a:r>
              <a:rPr lang="en-US" altLang="zh-CN" sz="2300" smtClean="0"/>
              <a:t>IPv4</a:t>
            </a:r>
            <a:r>
              <a:rPr lang="zh-CN" altLang="en-US" sz="2300" smtClean="0"/>
              <a:t>地址长度为</a:t>
            </a:r>
            <a:r>
              <a:rPr lang="en-US" altLang="zh-CN" sz="2300" smtClean="0"/>
              <a:t>32</a:t>
            </a:r>
            <a:r>
              <a:rPr lang="zh-CN" altLang="en-US" sz="2300" smtClean="0"/>
              <a:t>比特，理论上</a:t>
            </a:r>
            <a:r>
              <a:rPr lang="en-US" altLang="zh-CN" sz="2300" smtClean="0"/>
              <a:t>IPv4</a:t>
            </a:r>
            <a:r>
              <a:rPr lang="zh-CN" altLang="en-US" sz="2300" smtClean="0"/>
              <a:t>地址的最大数量为</a:t>
            </a:r>
            <a:r>
              <a:rPr lang="en-US" altLang="zh-CN" sz="2300" smtClean="0"/>
              <a:t>2</a:t>
            </a:r>
            <a:r>
              <a:rPr lang="en-US" altLang="zh-CN" sz="2300" baseline="30000" smtClean="0"/>
              <a:t>32</a:t>
            </a:r>
            <a:r>
              <a:rPr lang="zh-CN" altLang="en-US" sz="2300" smtClean="0"/>
              <a:t>，大约为</a:t>
            </a:r>
            <a:r>
              <a:rPr lang="en-US" altLang="zh-CN" sz="2300" smtClean="0"/>
              <a:t>43</a:t>
            </a:r>
            <a:r>
              <a:rPr lang="zh-CN" altLang="en-US" sz="2300" smtClean="0"/>
              <a:t>亿</a:t>
            </a:r>
          </a:p>
          <a:p>
            <a:pPr>
              <a:lnSpc>
                <a:spcPct val="80000"/>
              </a:lnSpc>
            </a:pPr>
            <a:r>
              <a:rPr lang="zh-CN" altLang="en-US" sz="2300" smtClean="0">
                <a:solidFill>
                  <a:srgbClr val="FF0000"/>
                </a:solidFill>
              </a:rPr>
              <a:t>地址不够用！</a:t>
            </a:r>
          </a:p>
          <a:p>
            <a:pPr lvl="1">
              <a:lnSpc>
                <a:spcPct val="80000"/>
              </a:lnSpc>
            </a:pPr>
            <a:r>
              <a:rPr lang="zh-CN" altLang="en-US" sz="2000" smtClean="0"/>
              <a:t>用户需求的不断增长，在下一代移动通信技术中要求话音等业务均通过</a:t>
            </a:r>
            <a:r>
              <a:rPr lang="en-US" altLang="zh-CN" sz="2000" smtClean="0"/>
              <a:t>IP</a:t>
            </a:r>
            <a:r>
              <a:rPr lang="zh-CN" altLang="en-US" sz="2000" smtClean="0"/>
              <a:t>进行传输，因此需要每个手持设备拥有</a:t>
            </a:r>
            <a:r>
              <a:rPr lang="en-US" altLang="zh-CN" sz="2000" smtClean="0"/>
              <a:t>IP</a:t>
            </a:r>
            <a:r>
              <a:rPr lang="zh-CN" altLang="en-US" sz="2000" smtClean="0"/>
              <a:t>地址</a:t>
            </a:r>
          </a:p>
          <a:p>
            <a:pPr lvl="1">
              <a:lnSpc>
                <a:spcPct val="80000"/>
              </a:lnSpc>
            </a:pPr>
            <a:r>
              <a:rPr lang="zh-CN" altLang="en-US" sz="2000" smtClean="0"/>
              <a:t>地址利用率不高，分配粒度太大</a:t>
            </a:r>
          </a:p>
          <a:p>
            <a:pPr lvl="1">
              <a:lnSpc>
                <a:spcPct val="80000"/>
              </a:lnSpc>
            </a:pPr>
            <a:endParaRPr lang="zh-CN" altLang="en-US" sz="2000" smtClean="0"/>
          </a:p>
          <a:p>
            <a:pPr lvl="1">
              <a:lnSpc>
                <a:spcPct val="80000"/>
              </a:lnSpc>
            </a:pPr>
            <a:endParaRPr lang="zh-CN" altLang="en-US" sz="2000" smtClean="0"/>
          </a:p>
          <a:p>
            <a:pPr lvl="1">
              <a:lnSpc>
                <a:spcPct val="80000"/>
              </a:lnSpc>
            </a:pPr>
            <a:endParaRPr lang="zh-CN" altLang="en-US" sz="2000" smtClean="0"/>
          </a:p>
          <a:p>
            <a:pPr lvl="1">
              <a:lnSpc>
                <a:spcPct val="80000"/>
              </a:lnSpc>
            </a:pPr>
            <a:endParaRPr lang="zh-CN" altLang="en-US" sz="2000" smtClean="0"/>
          </a:p>
          <a:p>
            <a:pPr lvl="1">
              <a:lnSpc>
                <a:spcPct val="80000"/>
              </a:lnSpc>
            </a:pPr>
            <a:endParaRPr lang="zh-CN" altLang="en-US" sz="2000" smtClean="0"/>
          </a:p>
          <a:p>
            <a:pPr lvl="1">
              <a:lnSpc>
                <a:spcPct val="80000"/>
              </a:lnSpc>
            </a:pPr>
            <a:endParaRPr lang="zh-CN" altLang="en-US" sz="2000" smtClean="0"/>
          </a:p>
          <a:p>
            <a:pPr lvl="1">
              <a:lnSpc>
                <a:spcPct val="80000"/>
              </a:lnSpc>
            </a:pPr>
            <a:endParaRPr lang="zh-CN" altLang="en-US" sz="2000" smtClean="0"/>
          </a:p>
          <a:p>
            <a:pPr lvl="1">
              <a:lnSpc>
                <a:spcPct val="80000"/>
              </a:lnSpc>
            </a:pPr>
            <a:endParaRPr lang="zh-CN" altLang="en-US" sz="2000" smtClean="0"/>
          </a:p>
          <a:p>
            <a:pPr lvl="1">
              <a:lnSpc>
                <a:spcPct val="80000"/>
              </a:lnSpc>
            </a:pPr>
            <a:r>
              <a:rPr lang="en-US" altLang="zh-CN" sz="2000" smtClean="0"/>
              <a:t>IP</a:t>
            </a:r>
            <a:r>
              <a:rPr lang="zh-CN" altLang="en-US" sz="2000" smtClean="0"/>
              <a:t>地址中网络号或主机号为全</a:t>
            </a:r>
            <a:r>
              <a:rPr lang="en-US" altLang="zh-CN" sz="2000" smtClean="0"/>
              <a:t>0</a:t>
            </a:r>
            <a:r>
              <a:rPr lang="zh-CN" altLang="en-US" sz="2000" smtClean="0"/>
              <a:t>或全</a:t>
            </a:r>
            <a:r>
              <a:rPr lang="en-US" altLang="zh-CN" sz="2000" smtClean="0"/>
              <a:t>1</a:t>
            </a:r>
            <a:r>
              <a:rPr lang="zh-CN" altLang="en-US" sz="2000" smtClean="0"/>
              <a:t>的一般用做特殊处理，不用来标识网络或主机</a:t>
            </a:r>
          </a:p>
        </p:txBody>
      </p:sp>
      <p:grpSp>
        <p:nvGrpSpPr>
          <p:cNvPr id="93188" name="Group 5"/>
          <p:cNvGrpSpPr>
            <a:grpSpLocks/>
          </p:cNvGrpSpPr>
          <p:nvPr/>
        </p:nvGrpSpPr>
        <p:grpSpPr bwMode="auto">
          <a:xfrm>
            <a:off x="250825" y="3879850"/>
            <a:ext cx="8569325" cy="2212975"/>
            <a:chOff x="675" y="2341"/>
            <a:chExt cx="4972" cy="911"/>
          </a:xfrm>
        </p:grpSpPr>
        <p:grpSp>
          <p:nvGrpSpPr>
            <p:cNvPr id="93189" name="Group 6"/>
            <p:cNvGrpSpPr>
              <a:grpSpLocks/>
            </p:cNvGrpSpPr>
            <p:nvPr/>
          </p:nvGrpSpPr>
          <p:grpSpPr bwMode="auto">
            <a:xfrm>
              <a:off x="675" y="2341"/>
              <a:ext cx="4972" cy="735"/>
              <a:chOff x="584" y="2648"/>
              <a:chExt cx="4972" cy="735"/>
            </a:xfrm>
          </p:grpSpPr>
          <p:sp>
            <p:nvSpPr>
              <p:cNvPr id="93191" name="Text Box 52"/>
              <p:cNvSpPr txBox="1">
                <a:spLocks noChangeArrowheads="1"/>
              </p:cNvSpPr>
              <p:nvPr/>
            </p:nvSpPr>
            <p:spPr bwMode="auto">
              <a:xfrm>
                <a:off x="584" y="2704"/>
                <a:ext cx="346" cy="21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1400" b="1">
                    <a:solidFill>
                      <a:srgbClr val="0C0500"/>
                    </a:solidFill>
                    <a:latin typeface="Arial" panose="020B0604020202020204" pitchFamily="34" charset="0"/>
                  </a:rPr>
                  <a:t>单播地址</a:t>
                </a:r>
              </a:p>
            </p:txBody>
          </p:sp>
          <p:sp>
            <p:nvSpPr>
              <p:cNvPr id="93192" name="Rectangle 11"/>
              <p:cNvSpPr>
                <a:spLocks noChangeArrowheads="1"/>
              </p:cNvSpPr>
              <p:nvPr/>
            </p:nvSpPr>
            <p:spPr bwMode="auto">
              <a:xfrm>
                <a:off x="4854" y="2834"/>
                <a:ext cx="588" cy="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400" b="1">
                    <a:solidFill>
                      <a:srgbClr val="0C0500"/>
                    </a:solidFill>
                    <a:latin typeface="Arial" panose="020B0604020202020204" pitchFamily="34" charset="0"/>
                  </a:rPr>
                  <a:t> (128 </a:t>
                </a:r>
                <a:r>
                  <a:rPr lang="en-GB" altLang="zh-CN" sz="1400" b="1">
                    <a:solidFill>
                      <a:srgbClr val="0C0500"/>
                    </a:solidFill>
                    <a:latin typeface="Arial" panose="020B0604020202020204" pitchFamily="34" charset="0"/>
                    <a:cs typeface="Arial" panose="020B0604020202020204" pitchFamily="34" charset="0"/>
                  </a:rPr>
                  <a:t>–</a:t>
                </a:r>
                <a:r>
                  <a:rPr lang="en-GB" altLang="zh-CN" sz="1400" b="1">
                    <a:solidFill>
                      <a:srgbClr val="0C0500"/>
                    </a:solidFill>
                    <a:latin typeface="Arial" panose="020B0604020202020204" pitchFamily="34" charset="0"/>
                  </a:rPr>
                  <a:t> 191)</a:t>
                </a:r>
              </a:p>
            </p:txBody>
          </p:sp>
          <p:sp>
            <p:nvSpPr>
              <p:cNvPr id="93193" name="Rectangle 18"/>
              <p:cNvSpPr>
                <a:spLocks noChangeArrowheads="1"/>
              </p:cNvSpPr>
              <p:nvPr/>
            </p:nvSpPr>
            <p:spPr bwMode="auto">
              <a:xfrm>
                <a:off x="4854" y="2973"/>
                <a:ext cx="62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400" b="1">
                    <a:solidFill>
                      <a:srgbClr val="0C0500"/>
                    </a:solidFill>
                    <a:latin typeface="Arial" panose="020B0604020202020204" pitchFamily="34" charset="0"/>
                  </a:rPr>
                  <a:t> (192 </a:t>
                </a:r>
                <a:r>
                  <a:rPr lang="en-GB" altLang="zh-CN" sz="1400" b="1">
                    <a:solidFill>
                      <a:srgbClr val="0C0500"/>
                    </a:solidFill>
                    <a:latin typeface="Arial" panose="020B0604020202020204" pitchFamily="34" charset="0"/>
                    <a:cs typeface="Arial" panose="020B0604020202020204" pitchFamily="34" charset="0"/>
                  </a:rPr>
                  <a:t>–</a:t>
                </a:r>
                <a:r>
                  <a:rPr lang="en-GB" altLang="zh-CN" sz="1400" b="1">
                    <a:solidFill>
                      <a:srgbClr val="0C0500"/>
                    </a:solidFill>
                    <a:latin typeface="Arial" panose="020B0604020202020204" pitchFamily="34" charset="0"/>
                  </a:rPr>
                  <a:t> 223)</a:t>
                </a:r>
              </a:p>
            </p:txBody>
          </p:sp>
          <p:sp>
            <p:nvSpPr>
              <p:cNvPr id="93194" name="Text Box 25"/>
              <p:cNvSpPr txBox="1">
                <a:spLocks noChangeArrowheads="1"/>
              </p:cNvSpPr>
              <p:nvPr/>
            </p:nvSpPr>
            <p:spPr bwMode="auto">
              <a:xfrm>
                <a:off x="931" y="2659"/>
                <a:ext cx="48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sz="1400" b="1">
                    <a:solidFill>
                      <a:srgbClr val="0C0500"/>
                    </a:solidFill>
                    <a:latin typeface="Arial" panose="020B0604020202020204" pitchFamily="34" charset="0"/>
                  </a:rPr>
                  <a:t>Class A</a:t>
                </a:r>
              </a:p>
            </p:txBody>
          </p:sp>
          <p:sp>
            <p:nvSpPr>
              <p:cNvPr id="93195" name="Text Box 26"/>
              <p:cNvSpPr txBox="1">
                <a:spLocks noChangeArrowheads="1"/>
              </p:cNvSpPr>
              <p:nvPr/>
            </p:nvSpPr>
            <p:spPr bwMode="auto">
              <a:xfrm>
                <a:off x="931" y="2811"/>
                <a:ext cx="48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sz="1400" b="1">
                    <a:solidFill>
                      <a:srgbClr val="0C0500"/>
                    </a:solidFill>
                    <a:latin typeface="Arial" panose="020B0604020202020204" pitchFamily="34" charset="0"/>
                  </a:rPr>
                  <a:t>Class B</a:t>
                </a:r>
              </a:p>
            </p:txBody>
          </p:sp>
          <p:sp>
            <p:nvSpPr>
              <p:cNvPr id="93196" name="Text Box 27"/>
              <p:cNvSpPr txBox="1">
                <a:spLocks noChangeArrowheads="1"/>
              </p:cNvSpPr>
              <p:nvPr/>
            </p:nvSpPr>
            <p:spPr bwMode="auto">
              <a:xfrm>
                <a:off x="931" y="2936"/>
                <a:ext cx="48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sz="1400" b="1">
                    <a:solidFill>
                      <a:srgbClr val="0C0500"/>
                    </a:solidFill>
                    <a:latin typeface="Arial" panose="020B0604020202020204" pitchFamily="34" charset="0"/>
                  </a:rPr>
                  <a:t>Class C</a:t>
                </a:r>
              </a:p>
            </p:txBody>
          </p:sp>
          <p:sp>
            <p:nvSpPr>
              <p:cNvPr id="93197" name="Rectangle 28"/>
              <p:cNvSpPr>
                <a:spLocks noChangeArrowheads="1"/>
              </p:cNvSpPr>
              <p:nvPr/>
            </p:nvSpPr>
            <p:spPr bwMode="auto">
              <a:xfrm>
                <a:off x="4830" y="2648"/>
                <a:ext cx="52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sz="1400" b="1">
                    <a:solidFill>
                      <a:srgbClr val="0C0500"/>
                    </a:solidFill>
                  </a:rPr>
                  <a:t>(0</a:t>
                </a:r>
                <a:r>
                  <a:rPr lang="en-GB" altLang="zh-CN" sz="1400" b="1">
                    <a:solidFill>
                      <a:srgbClr val="0C0500"/>
                    </a:solidFill>
                    <a:latin typeface="Arial" panose="020B0604020202020204" pitchFamily="34" charset="0"/>
                  </a:rPr>
                  <a:t>–</a:t>
                </a:r>
                <a:r>
                  <a:rPr lang="en-GB" altLang="zh-CN" sz="1400" b="1">
                    <a:solidFill>
                      <a:srgbClr val="0C0500"/>
                    </a:solidFill>
                  </a:rPr>
                  <a:t>127)</a:t>
                </a:r>
              </a:p>
            </p:txBody>
          </p:sp>
          <p:sp>
            <p:nvSpPr>
              <p:cNvPr id="93198" name="Text Box 32"/>
              <p:cNvSpPr txBox="1">
                <a:spLocks noChangeArrowheads="1"/>
              </p:cNvSpPr>
              <p:nvPr/>
            </p:nvSpPr>
            <p:spPr bwMode="auto">
              <a:xfrm>
                <a:off x="931" y="3109"/>
                <a:ext cx="48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sz="1400" b="1">
                    <a:solidFill>
                      <a:srgbClr val="0C0500"/>
                    </a:solidFill>
                    <a:latin typeface="Arial" panose="020B0604020202020204" pitchFamily="34" charset="0"/>
                  </a:rPr>
                  <a:t>Class D</a:t>
                </a:r>
              </a:p>
            </p:txBody>
          </p:sp>
          <p:sp>
            <p:nvSpPr>
              <p:cNvPr id="93199" name="Text Box 33"/>
              <p:cNvSpPr txBox="1">
                <a:spLocks noChangeArrowheads="1"/>
              </p:cNvSpPr>
              <p:nvPr/>
            </p:nvSpPr>
            <p:spPr bwMode="auto">
              <a:xfrm>
                <a:off x="936" y="3247"/>
                <a:ext cx="47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sz="1400" b="1">
                    <a:solidFill>
                      <a:srgbClr val="0C0500"/>
                    </a:solidFill>
                    <a:latin typeface="Arial" panose="020B0604020202020204" pitchFamily="34" charset="0"/>
                  </a:rPr>
                  <a:t>Class E</a:t>
                </a:r>
              </a:p>
            </p:txBody>
          </p:sp>
          <p:sp>
            <p:nvSpPr>
              <p:cNvPr id="93200" name="Text Box 47"/>
              <p:cNvSpPr txBox="1">
                <a:spLocks noChangeArrowheads="1"/>
              </p:cNvSpPr>
              <p:nvPr/>
            </p:nvSpPr>
            <p:spPr bwMode="auto">
              <a:xfrm>
                <a:off x="4837" y="3203"/>
                <a:ext cx="71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b="1">
                    <a:solidFill>
                      <a:srgbClr val="0C0500"/>
                    </a:solidFill>
                  </a:rPr>
                  <a:t>(240-247)</a:t>
                </a:r>
                <a:endParaRPr lang="zh-CN" altLang="en-US" sz="1400" b="1">
                  <a:solidFill>
                    <a:srgbClr val="0C0500"/>
                  </a:solidFill>
                </a:endParaRPr>
              </a:p>
            </p:txBody>
          </p:sp>
          <p:grpSp>
            <p:nvGrpSpPr>
              <p:cNvPr id="93201" name="Group 53"/>
              <p:cNvGrpSpPr>
                <a:grpSpLocks/>
              </p:cNvGrpSpPr>
              <p:nvPr/>
            </p:nvGrpSpPr>
            <p:grpSpPr bwMode="auto">
              <a:xfrm>
                <a:off x="1437" y="2673"/>
                <a:ext cx="3423" cy="710"/>
                <a:chOff x="1412" y="1724"/>
                <a:chExt cx="3697" cy="931"/>
              </a:xfrm>
            </p:grpSpPr>
            <p:sp>
              <p:nvSpPr>
                <p:cNvPr id="475141" name="Rectangle 5"/>
                <p:cNvSpPr>
                  <a:spLocks noChangeArrowheads="1"/>
                </p:cNvSpPr>
                <p:nvPr/>
              </p:nvSpPr>
              <p:spPr bwMode="auto">
                <a:xfrm>
                  <a:off x="2405" y="1724"/>
                  <a:ext cx="757" cy="18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C0500"/>
                      </a:solidFill>
                      <a:latin typeface="Arial" charset="0"/>
                    </a:rPr>
                    <a:t>HOST</a:t>
                  </a:r>
                </a:p>
              </p:txBody>
            </p:sp>
            <p:sp>
              <p:nvSpPr>
                <p:cNvPr id="475142" name="Rectangle 6"/>
                <p:cNvSpPr>
                  <a:spLocks noChangeArrowheads="1"/>
                </p:cNvSpPr>
                <p:nvPr/>
              </p:nvSpPr>
              <p:spPr bwMode="auto">
                <a:xfrm>
                  <a:off x="3372" y="1724"/>
                  <a:ext cx="757" cy="18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C0500"/>
                      </a:solidFill>
                      <a:latin typeface="Arial" charset="0"/>
                    </a:rPr>
                    <a:t>HOST</a:t>
                  </a:r>
                </a:p>
              </p:txBody>
            </p:sp>
            <p:sp>
              <p:nvSpPr>
                <p:cNvPr id="475143" name="Rectangle 7"/>
                <p:cNvSpPr>
                  <a:spLocks noChangeArrowheads="1"/>
                </p:cNvSpPr>
                <p:nvPr/>
              </p:nvSpPr>
              <p:spPr bwMode="auto">
                <a:xfrm>
                  <a:off x="4339" y="1724"/>
                  <a:ext cx="757" cy="18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C0500"/>
                      </a:solidFill>
                      <a:latin typeface="Arial" charset="0"/>
                    </a:rPr>
                    <a:t>HOST</a:t>
                  </a:r>
                </a:p>
              </p:txBody>
            </p:sp>
            <p:sp>
              <p:nvSpPr>
                <p:cNvPr id="93206" name="Oval 8"/>
                <p:cNvSpPr>
                  <a:spLocks noChangeArrowheads="1"/>
                </p:cNvSpPr>
                <p:nvPr/>
              </p:nvSpPr>
              <p:spPr bwMode="auto">
                <a:xfrm>
                  <a:off x="2279" y="1801"/>
                  <a:ext cx="84" cy="6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endParaRPr lang="zh-CN" altLang="en-US" sz="2000" b="1">
                    <a:solidFill>
                      <a:srgbClr val="0C0500"/>
                    </a:solidFill>
                    <a:latin typeface="Arial" panose="020B0604020202020204" pitchFamily="34" charset="0"/>
                  </a:endParaRPr>
                </a:p>
              </p:txBody>
            </p:sp>
            <p:sp>
              <p:nvSpPr>
                <p:cNvPr id="93207" name="Oval 9"/>
                <p:cNvSpPr>
                  <a:spLocks noChangeArrowheads="1"/>
                </p:cNvSpPr>
                <p:nvPr/>
              </p:nvSpPr>
              <p:spPr bwMode="auto">
                <a:xfrm>
                  <a:off x="3246" y="1801"/>
                  <a:ext cx="84" cy="6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endParaRPr lang="zh-CN" altLang="en-US" sz="2000" b="1">
                    <a:solidFill>
                      <a:srgbClr val="0C0500"/>
                    </a:solidFill>
                    <a:latin typeface="Arial" panose="020B0604020202020204" pitchFamily="34" charset="0"/>
                  </a:endParaRPr>
                </a:p>
              </p:txBody>
            </p:sp>
            <p:sp>
              <p:nvSpPr>
                <p:cNvPr id="93208" name="Oval 10"/>
                <p:cNvSpPr>
                  <a:spLocks noChangeArrowheads="1"/>
                </p:cNvSpPr>
                <p:nvPr/>
              </p:nvSpPr>
              <p:spPr bwMode="auto">
                <a:xfrm>
                  <a:off x="4213" y="1801"/>
                  <a:ext cx="84" cy="6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endParaRPr lang="zh-CN" altLang="en-US" sz="2000" b="1">
                    <a:solidFill>
                      <a:srgbClr val="0C0500"/>
                    </a:solidFill>
                    <a:latin typeface="Arial" panose="020B0604020202020204" pitchFamily="34" charset="0"/>
                  </a:endParaRPr>
                </a:p>
              </p:txBody>
            </p:sp>
            <p:sp>
              <p:nvSpPr>
                <p:cNvPr id="475148" name="Rectangle 12"/>
                <p:cNvSpPr>
                  <a:spLocks noChangeArrowheads="1"/>
                </p:cNvSpPr>
                <p:nvPr/>
              </p:nvSpPr>
              <p:spPr bwMode="auto">
                <a:xfrm>
                  <a:off x="2405" y="1904"/>
                  <a:ext cx="757" cy="181"/>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C0500"/>
                      </a:solidFill>
                      <a:latin typeface="Arial" charset="0"/>
                    </a:rPr>
                    <a:t>NET</a:t>
                  </a:r>
                </a:p>
              </p:txBody>
            </p:sp>
            <p:sp>
              <p:nvSpPr>
                <p:cNvPr id="475149" name="Rectangle 13"/>
                <p:cNvSpPr>
                  <a:spLocks noChangeArrowheads="1"/>
                </p:cNvSpPr>
                <p:nvPr/>
              </p:nvSpPr>
              <p:spPr bwMode="auto">
                <a:xfrm>
                  <a:off x="3372" y="1904"/>
                  <a:ext cx="757" cy="181"/>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C0500"/>
                      </a:solidFill>
                      <a:latin typeface="Arial" charset="0"/>
                    </a:rPr>
                    <a:t>HOST</a:t>
                  </a:r>
                </a:p>
              </p:txBody>
            </p:sp>
            <p:sp>
              <p:nvSpPr>
                <p:cNvPr id="475150" name="Rectangle 14"/>
                <p:cNvSpPr>
                  <a:spLocks noChangeArrowheads="1"/>
                </p:cNvSpPr>
                <p:nvPr/>
              </p:nvSpPr>
              <p:spPr bwMode="auto">
                <a:xfrm>
                  <a:off x="4339" y="1904"/>
                  <a:ext cx="757" cy="181"/>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C0500"/>
                      </a:solidFill>
                      <a:latin typeface="Arial" charset="0"/>
                    </a:rPr>
                    <a:t>HOST</a:t>
                  </a:r>
                </a:p>
              </p:txBody>
            </p:sp>
            <p:sp>
              <p:nvSpPr>
                <p:cNvPr id="93212" name="Oval 15"/>
                <p:cNvSpPr>
                  <a:spLocks noChangeArrowheads="1"/>
                </p:cNvSpPr>
                <p:nvPr/>
              </p:nvSpPr>
              <p:spPr bwMode="auto">
                <a:xfrm>
                  <a:off x="2279" y="1981"/>
                  <a:ext cx="84" cy="61"/>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endParaRPr lang="zh-CN" altLang="en-US" sz="2000" b="1">
                    <a:solidFill>
                      <a:srgbClr val="0C0500"/>
                    </a:solidFill>
                    <a:latin typeface="Arial" panose="020B0604020202020204" pitchFamily="34" charset="0"/>
                  </a:endParaRPr>
                </a:p>
              </p:txBody>
            </p:sp>
            <p:sp>
              <p:nvSpPr>
                <p:cNvPr id="93213" name="Oval 16"/>
                <p:cNvSpPr>
                  <a:spLocks noChangeArrowheads="1"/>
                </p:cNvSpPr>
                <p:nvPr/>
              </p:nvSpPr>
              <p:spPr bwMode="auto">
                <a:xfrm>
                  <a:off x="3246" y="1981"/>
                  <a:ext cx="84" cy="61"/>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endParaRPr lang="zh-CN" altLang="en-US" sz="2000" b="1">
                    <a:solidFill>
                      <a:srgbClr val="0C0500"/>
                    </a:solidFill>
                    <a:latin typeface="Arial" panose="020B0604020202020204" pitchFamily="34" charset="0"/>
                  </a:endParaRPr>
                </a:p>
              </p:txBody>
            </p:sp>
            <p:sp>
              <p:nvSpPr>
                <p:cNvPr id="93214" name="Oval 17"/>
                <p:cNvSpPr>
                  <a:spLocks noChangeArrowheads="1"/>
                </p:cNvSpPr>
                <p:nvPr/>
              </p:nvSpPr>
              <p:spPr bwMode="auto">
                <a:xfrm>
                  <a:off x="4213" y="1981"/>
                  <a:ext cx="84" cy="61"/>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endParaRPr lang="zh-CN" altLang="en-US" sz="2000" b="1">
                    <a:solidFill>
                      <a:srgbClr val="0C0500"/>
                    </a:solidFill>
                    <a:latin typeface="Arial" panose="020B0604020202020204" pitchFamily="34" charset="0"/>
                  </a:endParaRPr>
                </a:p>
              </p:txBody>
            </p:sp>
            <p:sp>
              <p:nvSpPr>
                <p:cNvPr id="475155" name="Rectangle 19"/>
                <p:cNvSpPr>
                  <a:spLocks noChangeArrowheads="1"/>
                </p:cNvSpPr>
                <p:nvPr/>
              </p:nvSpPr>
              <p:spPr bwMode="auto">
                <a:xfrm>
                  <a:off x="2405" y="2085"/>
                  <a:ext cx="757" cy="183"/>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C0500"/>
                      </a:solidFill>
                      <a:latin typeface="Arial" charset="0"/>
                    </a:rPr>
                    <a:t>NET</a:t>
                  </a:r>
                </a:p>
              </p:txBody>
            </p:sp>
            <p:sp>
              <p:nvSpPr>
                <p:cNvPr id="475156" name="Rectangle 20"/>
                <p:cNvSpPr>
                  <a:spLocks noChangeArrowheads="1"/>
                </p:cNvSpPr>
                <p:nvPr/>
              </p:nvSpPr>
              <p:spPr bwMode="auto">
                <a:xfrm>
                  <a:off x="3372" y="2085"/>
                  <a:ext cx="757" cy="183"/>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C0500"/>
                      </a:solidFill>
                      <a:latin typeface="Arial" charset="0"/>
                    </a:rPr>
                    <a:t>NET</a:t>
                  </a:r>
                </a:p>
              </p:txBody>
            </p:sp>
            <p:sp>
              <p:nvSpPr>
                <p:cNvPr id="475157" name="Rectangle 21"/>
                <p:cNvSpPr>
                  <a:spLocks noChangeArrowheads="1"/>
                </p:cNvSpPr>
                <p:nvPr/>
              </p:nvSpPr>
              <p:spPr bwMode="auto">
                <a:xfrm>
                  <a:off x="4339" y="2085"/>
                  <a:ext cx="757" cy="183"/>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C0500"/>
                      </a:solidFill>
                      <a:latin typeface="Arial" charset="0"/>
                    </a:rPr>
                    <a:t>HOST</a:t>
                  </a:r>
                </a:p>
              </p:txBody>
            </p:sp>
            <p:sp>
              <p:nvSpPr>
                <p:cNvPr id="93218" name="Oval 22"/>
                <p:cNvSpPr>
                  <a:spLocks noChangeArrowheads="1"/>
                </p:cNvSpPr>
                <p:nvPr/>
              </p:nvSpPr>
              <p:spPr bwMode="auto">
                <a:xfrm>
                  <a:off x="2279" y="2162"/>
                  <a:ext cx="84" cy="6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endParaRPr lang="zh-CN" altLang="en-US" sz="2000" b="1">
                    <a:solidFill>
                      <a:srgbClr val="0C0500"/>
                    </a:solidFill>
                    <a:latin typeface="Arial" panose="020B0604020202020204" pitchFamily="34" charset="0"/>
                  </a:endParaRPr>
                </a:p>
              </p:txBody>
            </p:sp>
            <p:sp>
              <p:nvSpPr>
                <p:cNvPr id="93219" name="Oval 23"/>
                <p:cNvSpPr>
                  <a:spLocks noChangeArrowheads="1"/>
                </p:cNvSpPr>
                <p:nvPr/>
              </p:nvSpPr>
              <p:spPr bwMode="auto">
                <a:xfrm>
                  <a:off x="3246" y="2162"/>
                  <a:ext cx="84" cy="6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endParaRPr lang="zh-CN" altLang="en-US" sz="2000" b="1">
                    <a:solidFill>
                      <a:srgbClr val="0C0500"/>
                    </a:solidFill>
                    <a:latin typeface="Arial" panose="020B0604020202020204" pitchFamily="34" charset="0"/>
                  </a:endParaRPr>
                </a:p>
              </p:txBody>
            </p:sp>
            <p:sp>
              <p:nvSpPr>
                <p:cNvPr id="93220" name="Oval 24"/>
                <p:cNvSpPr>
                  <a:spLocks noChangeArrowheads="1"/>
                </p:cNvSpPr>
                <p:nvPr/>
              </p:nvSpPr>
              <p:spPr bwMode="auto">
                <a:xfrm>
                  <a:off x="4213" y="2162"/>
                  <a:ext cx="84" cy="6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endParaRPr lang="zh-CN" altLang="en-US" sz="2000" b="1">
                    <a:solidFill>
                      <a:srgbClr val="0C0500"/>
                    </a:solidFill>
                    <a:latin typeface="Arial" panose="020B0604020202020204" pitchFamily="34" charset="0"/>
                  </a:endParaRPr>
                </a:p>
              </p:txBody>
            </p:sp>
            <p:sp>
              <p:nvSpPr>
                <p:cNvPr id="475165" name="Rectangle 29"/>
                <p:cNvSpPr>
                  <a:spLocks noChangeArrowheads="1"/>
                </p:cNvSpPr>
                <p:nvPr/>
              </p:nvSpPr>
              <p:spPr bwMode="auto">
                <a:xfrm>
                  <a:off x="1412" y="1724"/>
                  <a:ext cx="757" cy="18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C0500"/>
                      </a:solidFill>
                      <a:latin typeface="Arial" charset="0"/>
                    </a:rPr>
                    <a:t>0        NET     </a:t>
                  </a:r>
                </a:p>
              </p:txBody>
            </p:sp>
            <p:sp>
              <p:nvSpPr>
                <p:cNvPr id="475166" name="Rectangle 30"/>
                <p:cNvSpPr>
                  <a:spLocks noChangeArrowheads="1"/>
                </p:cNvSpPr>
                <p:nvPr/>
              </p:nvSpPr>
              <p:spPr bwMode="auto">
                <a:xfrm>
                  <a:off x="1412" y="1904"/>
                  <a:ext cx="757" cy="181"/>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C0500"/>
                      </a:solidFill>
                      <a:latin typeface="Arial" charset="0"/>
                    </a:rPr>
                    <a:t>10       NET     </a:t>
                  </a:r>
                </a:p>
              </p:txBody>
            </p:sp>
            <p:sp>
              <p:nvSpPr>
                <p:cNvPr id="475167" name="Rectangle 31"/>
                <p:cNvSpPr>
                  <a:spLocks noChangeArrowheads="1"/>
                </p:cNvSpPr>
                <p:nvPr/>
              </p:nvSpPr>
              <p:spPr bwMode="auto">
                <a:xfrm>
                  <a:off x="1412" y="2085"/>
                  <a:ext cx="757" cy="183"/>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C0500"/>
                      </a:solidFill>
                      <a:latin typeface="Arial" charset="0"/>
                    </a:rPr>
                    <a:t>110     NET    </a:t>
                  </a:r>
                </a:p>
              </p:txBody>
            </p:sp>
            <p:sp>
              <p:nvSpPr>
                <p:cNvPr id="475170" name="Rectangle 34"/>
                <p:cNvSpPr>
                  <a:spLocks noChangeArrowheads="1"/>
                </p:cNvSpPr>
                <p:nvPr/>
              </p:nvSpPr>
              <p:spPr bwMode="auto">
                <a:xfrm>
                  <a:off x="2405" y="2294"/>
                  <a:ext cx="757" cy="181"/>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zh-CN" altLang="en-GB" sz="1400" b="1">
                      <a:solidFill>
                        <a:srgbClr val="0C0500"/>
                      </a:solidFill>
                      <a:latin typeface="Arial" charset="0"/>
                    </a:rPr>
                    <a:t>播</a:t>
                  </a:r>
                </a:p>
              </p:txBody>
            </p:sp>
            <p:sp>
              <p:nvSpPr>
                <p:cNvPr id="475171" name="Rectangle 35"/>
                <p:cNvSpPr>
                  <a:spLocks noChangeArrowheads="1"/>
                </p:cNvSpPr>
                <p:nvPr/>
              </p:nvSpPr>
              <p:spPr bwMode="auto">
                <a:xfrm>
                  <a:off x="3372" y="2294"/>
                  <a:ext cx="757" cy="181"/>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zh-CN" altLang="en-GB" sz="1400" b="1">
                      <a:solidFill>
                        <a:srgbClr val="0C0500"/>
                      </a:solidFill>
                      <a:latin typeface="Arial" charset="0"/>
                    </a:rPr>
                    <a:t>地</a:t>
                  </a:r>
                </a:p>
              </p:txBody>
            </p:sp>
            <p:sp>
              <p:nvSpPr>
                <p:cNvPr id="93226" name="Oval 36"/>
                <p:cNvSpPr>
                  <a:spLocks noChangeArrowheads="1"/>
                </p:cNvSpPr>
                <p:nvPr/>
              </p:nvSpPr>
              <p:spPr bwMode="auto">
                <a:xfrm>
                  <a:off x="2279" y="2371"/>
                  <a:ext cx="84" cy="61"/>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endParaRPr lang="zh-CN" altLang="en-US" sz="2000" b="1">
                    <a:solidFill>
                      <a:srgbClr val="0C0500"/>
                    </a:solidFill>
                    <a:latin typeface="Arial" panose="020B0604020202020204" pitchFamily="34" charset="0"/>
                  </a:endParaRPr>
                </a:p>
              </p:txBody>
            </p:sp>
            <p:sp>
              <p:nvSpPr>
                <p:cNvPr id="93227" name="Oval 37"/>
                <p:cNvSpPr>
                  <a:spLocks noChangeArrowheads="1"/>
                </p:cNvSpPr>
                <p:nvPr/>
              </p:nvSpPr>
              <p:spPr bwMode="auto">
                <a:xfrm>
                  <a:off x="3246" y="2371"/>
                  <a:ext cx="84" cy="61"/>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endParaRPr lang="zh-CN" altLang="en-US" sz="2000" b="1">
                    <a:solidFill>
                      <a:srgbClr val="0C0500"/>
                    </a:solidFill>
                    <a:latin typeface="Arial" panose="020B0604020202020204" pitchFamily="34" charset="0"/>
                  </a:endParaRPr>
                </a:p>
              </p:txBody>
            </p:sp>
            <p:sp>
              <p:nvSpPr>
                <p:cNvPr id="93228" name="Oval 38"/>
                <p:cNvSpPr>
                  <a:spLocks noChangeArrowheads="1"/>
                </p:cNvSpPr>
                <p:nvPr/>
              </p:nvSpPr>
              <p:spPr bwMode="auto">
                <a:xfrm>
                  <a:off x="4213" y="2371"/>
                  <a:ext cx="84" cy="61"/>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endParaRPr lang="zh-CN" altLang="en-US" sz="2000" b="1">
                    <a:solidFill>
                      <a:srgbClr val="0C0500"/>
                    </a:solidFill>
                    <a:latin typeface="Arial" panose="020B0604020202020204" pitchFamily="34" charset="0"/>
                  </a:endParaRPr>
                </a:p>
              </p:txBody>
            </p:sp>
            <p:sp>
              <p:nvSpPr>
                <p:cNvPr id="475175" name="Rectangle 39"/>
                <p:cNvSpPr>
                  <a:spLocks noChangeArrowheads="1"/>
                </p:cNvSpPr>
                <p:nvPr/>
              </p:nvSpPr>
              <p:spPr bwMode="auto">
                <a:xfrm>
                  <a:off x="2405" y="2475"/>
                  <a:ext cx="757" cy="18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zh-CN" altLang="en-GB" sz="1400" b="1">
                      <a:solidFill>
                        <a:srgbClr val="0C0500"/>
                      </a:solidFill>
                      <a:latin typeface="Arial" charset="0"/>
                    </a:rPr>
                    <a:t>留</a:t>
                  </a:r>
                </a:p>
              </p:txBody>
            </p:sp>
            <p:sp>
              <p:nvSpPr>
                <p:cNvPr id="475176" name="Rectangle 40"/>
                <p:cNvSpPr>
                  <a:spLocks noChangeArrowheads="1"/>
                </p:cNvSpPr>
                <p:nvPr/>
              </p:nvSpPr>
              <p:spPr bwMode="auto">
                <a:xfrm>
                  <a:off x="3372" y="2475"/>
                  <a:ext cx="757" cy="18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zh-CN" altLang="en-GB" sz="1400" b="1">
                      <a:solidFill>
                        <a:srgbClr val="0C0500"/>
                      </a:solidFill>
                      <a:latin typeface="Arial" charset="0"/>
                    </a:rPr>
                    <a:t>地</a:t>
                  </a:r>
                </a:p>
              </p:txBody>
            </p:sp>
            <p:sp>
              <p:nvSpPr>
                <p:cNvPr id="93231" name="Oval 41"/>
                <p:cNvSpPr>
                  <a:spLocks noChangeArrowheads="1"/>
                </p:cNvSpPr>
                <p:nvPr/>
              </p:nvSpPr>
              <p:spPr bwMode="auto">
                <a:xfrm>
                  <a:off x="2279" y="2552"/>
                  <a:ext cx="84" cy="6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endParaRPr lang="zh-CN" altLang="en-US" sz="2000" b="1">
                    <a:solidFill>
                      <a:srgbClr val="0C0500"/>
                    </a:solidFill>
                    <a:latin typeface="Arial" panose="020B0604020202020204" pitchFamily="34" charset="0"/>
                  </a:endParaRPr>
                </a:p>
              </p:txBody>
            </p:sp>
            <p:sp>
              <p:nvSpPr>
                <p:cNvPr id="93232" name="Oval 42"/>
                <p:cNvSpPr>
                  <a:spLocks noChangeArrowheads="1"/>
                </p:cNvSpPr>
                <p:nvPr/>
              </p:nvSpPr>
              <p:spPr bwMode="auto">
                <a:xfrm>
                  <a:off x="3246" y="2552"/>
                  <a:ext cx="84" cy="6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endParaRPr lang="zh-CN" altLang="en-US" sz="2000" b="1">
                    <a:solidFill>
                      <a:srgbClr val="0C0500"/>
                    </a:solidFill>
                    <a:latin typeface="Arial" panose="020B0604020202020204" pitchFamily="34" charset="0"/>
                  </a:endParaRPr>
                </a:p>
              </p:txBody>
            </p:sp>
            <p:sp>
              <p:nvSpPr>
                <p:cNvPr id="93233" name="Oval 43"/>
                <p:cNvSpPr>
                  <a:spLocks noChangeArrowheads="1"/>
                </p:cNvSpPr>
                <p:nvPr/>
              </p:nvSpPr>
              <p:spPr bwMode="auto">
                <a:xfrm>
                  <a:off x="4213" y="2552"/>
                  <a:ext cx="84" cy="6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endParaRPr lang="zh-CN" altLang="en-US" sz="2000" b="1">
                    <a:solidFill>
                      <a:srgbClr val="0C0500"/>
                    </a:solidFill>
                    <a:latin typeface="Arial" panose="020B0604020202020204" pitchFamily="34" charset="0"/>
                  </a:endParaRPr>
                </a:p>
              </p:txBody>
            </p:sp>
            <p:sp>
              <p:nvSpPr>
                <p:cNvPr id="475180" name="Rectangle 44"/>
                <p:cNvSpPr>
                  <a:spLocks noChangeArrowheads="1"/>
                </p:cNvSpPr>
                <p:nvPr/>
              </p:nvSpPr>
              <p:spPr bwMode="auto">
                <a:xfrm>
                  <a:off x="1412" y="2294"/>
                  <a:ext cx="757" cy="181"/>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C0500"/>
                      </a:solidFill>
                      <a:latin typeface="Arial" charset="0"/>
                    </a:rPr>
                    <a:t>1110              </a:t>
                  </a:r>
                </a:p>
              </p:txBody>
            </p:sp>
            <p:sp>
              <p:nvSpPr>
                <p:cNvPr id="475181" name="Rectangle 45"/>
                <p:cNvSpPr>
                  <a:spLocks noChangeArrowheads="1"/>
                </p:cNvSpPr>
                <p:nvPr/>
              </p:nvSpPr>
              <p:spPr bwMode="auto">
                <a:xfrm>
                  <a:off x="1412" y="2475"/>
                  <a:ext cx="757" cy="18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C0500"/>
                      </a:solidFill>
                      <a:latin typeface="Arial" charset="0"/>
                    </a:rPr>
                    <a:t>11110    </a:t>
                  </a:r>
                  <a:r>
                    <a:rPr lang="zh-CN" altLang="en-GB" sz="1400" b="1">
                      <a:solidFill>
                        <a:srgbClr val="0C0500"/>
                      </a:solidFill>
                      <a:latin typeface="Arial" charset="0"/>
                    </a:rPr>
                    <a:t>保    </a:t>
                  </a:r>
                </a:p>
              </p:txBody>
            </p:sp>
            <p:sp>
              <p:nvSpPr>
                <p:cNvPr id="93236" name="Rectangle 48"/>
                <p:cNvSpPr>
                  <a:spLocks noChangeArrowheads="1"/>
                </p:cNvSpPr>
                <p:nvPr/>
              </p:nvSpPr>
              <p:spPr bwMode="auto">
                <a:xfrm>
                  <a:off x="1730" y="2306"/>
                  <a:ext cx="39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zh-CN" altLang="en-GB" sz="1400" b="1">
                      <a:solidFill>
                        <a:srgbClr val="0C0500"/>
                      </a:solidFill>
                      <a:latin typeface="Arial" panose="020B0604020202020204" pitchFamily="34" charset="0"/>
                    </a:rPr>
                    <a:t>组</a:t>
                  </a:r>
                </a:p>
              </p:txBody>
            </p:sp>
            <p:sp>
              <p:nvSpPr>
                <p:cNvPr id="475185" name="Rectangle 49"/>
                <p:cNvSpPr>
                  <a:spLocks noChangeArrowheads="1"/>
                </p:cNvSpPr>
                <p:nvPr/>
              </p:nvSpPr>
              <p:spPr bwMode="auto">
                <a:xfrm>
                  <a:off x="4352" y="2294"/>
                  <a:ext cx="757" cy="181"/>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zh-CN" altLang="en-GB" sz="1400" b="1">
                      <a:solidFill>
                        <a:srgbClr val="0C0500"/>
                      </a:solidFill>
                      <a:latin typeface="Arial" charset="0"/>
                    </a:rPr>
                    <a:t>址</a:t>
                  </a:r>
                </a:p>
              </p:txBody>
            </p:sp>
            <p:sp>
              <p:nvSpPr>
                <p:cNvPr id="475186" name="Rectangle 50"/>
                <p:cNvSpPr>
                  <a:spLocks noChangeArrowheads="1"/>
                </p:cNvSpPr>
                <p:nvPr/>
              </p:nvSpPr>
              <p:spPr bwMode="auto">
                <a:xfrm>
                  <a:off x="4352" y="2475"/>
                  <a:ext cx="757" cy="18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zh-CN" altLang="en-GB" sz="1400" b="1">
                      <a:solidFill>
                        <a:srgbClr val="0C0500"/>
                      </a:solidFill>
                      <a:latin typeface="Arial" charset="0"/>
                    </a:rPr>
                    <a:t>址</a:t>
                  </a:r>
                </a:p>
              </p:txBody>
            </p:sp>
          </p:grpSp>
          <p:sp>
            <p:nvSpPr>
              <p:cNvPr id="93202" name="AutoShape 51"/>
              <p:cNvSpPr>
                <a:spLocks/>
              </p:cNvSpPr>
              <p:nvPr/>
            </p:nvSpPr>
            <p:spPr bwMode="auto">
              <a:xfrm>
                <a:off x="888" y="2696"/>
                <a:ext cx="43" cy="346"/>
              </a:xfrm>
              <a:prstGeom prst="leftBrace">
                <a:avLst>
                  <a:gd name="adj1" fmla="val 67054"/>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endParaRPr lang="zh-CN" altLang="en-US" sz="2000" b="1">
                  <a:solidFill>
                    <a:srgbClr val="0C0500"/>
                  </a:solidFill>
                  <a:latin typeface="Arial" panose="020B0604020202020204" pitchFamily="34" charset="0"/>
                </a:endParaRPr>
              </a:p>
            </p:txBody>
          </p:sp>
        </p:grpSp>
        <p:sp>
          <p:nvSpPr>
            <p:cNvPr id="93190" name="Text Box 55"/>
            <p:cNvSpPr txBox="1">
              <a:spLocks noChangeArrowheads="1"/>
            </p:cNvSpPr>
            <p:nvPr/>
          </p:nvSpPr>
          <p:spPr bwMode="auto">
            <a:xfrm>
              <a:off x="1565" y="3113"/>
              <a:ext cx="3402"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1600" b="1">
                  <a:solidFill>
                    <a:srgbClr val="0C0500"/>
                  </a:solidFill>
                  <a:latin typeface="Arial" panose="020B0604020202020204" pitchFamily="34" charset="0"/>
                </a:rPr>
                <a:t>有类别地址分配</a:t>
              </a:r>
            </a:p>
          </p:txBody>
        </p:sp>
      </p:gr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zh-CN" altLang="en-US" smtClean="0"/>
              <a:t>问题描述</a:t>
            </a:r>
            <a:r>
              <a:rPr lang="en-US" altLang="zh-CN" smtClean="0"/>
              <a:t>(2)</a:t>
            </a:r>
          </a:p>
        </p:txBody>
      </p:sp>
      <p:sp>
        <p:nvSpPr>
          <p:cNvPr id="94211" name="Rectangle 3"/>
          <p:cNvSpPr>
            <a:spLocks noGrp="1" noChangeArrowheads="1"/>
          </p:cNvSpPr>
          <p:nvPr>
            <p:ph type="body" idx="1"/>
          </p:nvPr>
        </p:nvSpPr>
        <p:spPr>
          <a:xfrm>
            <a:off x="323850" y="2017713"/>
            <a:ext cx="8631238" cy="2851150"/>
          </a:xfrm>
        </p:spPr>
        <p:txBody>
          <a:bodyPr/>
          <a:lstStyle/>
          <a:p>
            <a:pPr>
              <a:lnSpc>
                <a:spcPct val="80000"/>
              </a:lnSpc>
            </a:pPr>
            <a:r>
              <a:rPr lang="zh-CN" altLang="en-US" sz="2800" smtClean="0">
                <a:solidFill>
                  <a:srgbClr val="FF0000"/>
                </a:solidFill>
              </a:rPr>
              <a:t>路由器特别是核心网络路由器路由表</a:t>
            </a:r>
            <a:r>
              <a:rPr lang="en-US" altLang="zh-CN" sz="2800" smtClean="0">
                <a:solidFill>
                  <a:srgbClr val="FF0000"/>
                </a:solidFill>
              </a:rPr>
              <a:t>(</a:t>
            </a:r>
            <a:r>
              <a:rPr lang="zh-CN" altLang="en-US" sz="2800" smtClean="0">
                <a:solidFill>
                  <a:srgbClr val="FF0000"/>
                </a:solidFill>
              </a:rPr>
              <a:t>转发表</a:t>
            </a:r>
            <a:r>
              <a:rPr lang="en-US" altLang="zh-CN" sz="2800" smtClean="0">
                <a:solidFill>
                  <a:srgbClr val="FF0000"/>
                </a:solidFill>
              </a:rPr>
              <a:t>)</a:t>
            </a:r>
            <a:r>
              <a:rPr lang="zh-CN" altLang="en-US" sz="2800" smtClean="0">
                <a:solidFill>
                  <a:srgbClr val="FF0000"/>
                </a:solidFill>
              </a:rPr>
              <a:t>表项急剧膨胀，从而降低路由效率</a:t>
            </a:r>
          </a:p>
          <a:p>
            <a:pPr lvl="1">
              <a:lnSpc>
                <a:spcPct val="80000"/>
              </a:lnSpc>
            </a:pPr>
            <a:r>
              <a:rPr lang="zh-CN" altLang="en-US" sz="2400" smtClean="0"/>
              <a:t>每个路由器上都有一个路由表，有手动配置或者根据路由协议自动生成</a:t>
            </a:r>
          </a:p>
          <a:p>
            <a:pPr lvl="1">
              <a:lnSpc>
                <a:spcPct val="80000"/>
              </a:lnSpc>
            </a:pPr>
            <a:r>
              <a:rPr lang="zh-CN" altLang="en-US" sz="2400" smtClean="0"/>
              <a:t>对于</a:t>
            </a:r>
            <a:r>
              <a:rPr lang="en-US" altLang="zh-CN" sz="2400" smtClean="0"/>
              <a:t>Internet</a:t>
            </a:r>
            <a:r>
              <a:rPr lang="zh-CN" altLang="en-US" sz="2400" smtClean="0"/>
              <a:t>每增加一个网络，必须在路由表中建立该网络网络号所对应路由表表项</a:t>
            </a:r>
          </a:p>
        </p:txBody>
      </p:sp>
      <p:pic>
        <p:nvPicPr>
          <p:cNvPr id="9421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4587875"/>
            <a:ext cx="7921625"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p:cNvSpPr txBox="1">
            <a:spLocks noChangeArrowheads="1"/>
          </p:cNvSpPr>
          <p:nvPr/>
        </p:nvSpPr>
        <p:spPr bwMode="auto">
          <a:xfrm>
            <a:off x="539750" y="4221163"/>
            <a:ext cx="4249738" cy="366712"/>
          </a:xfrm>
          <a:prstGeom prst="rect">
            <a:avLst/>
          </a:prstGeom>
          <a:noFill/>
          <a:ln w="9525" algn="ctr">
            <a:noFill/>
            <a:miter lim="800000"/>
            <a:headEnd/>
            <a:tailEnd/>
          </a:ln>
        </p:spPr>
        <p:txBody>
          <a:bodyPr>
            <a:spAutoFit/>
          </a:bodyPr>
          <a:lstStyle/>
          <a:p>
            <a:pPr fontAlgn="auto">
              <a:spcBef>
                <a:spcPct val="50000"/>
              </a:spcBef>
              <a:spcAft>
                <a:spcPts val="0"/>
              </a:spcAft>
              <a:defRPr/>
            </a:pPr>
            <a:r>
              <a:rPr lang="zh-CN" altLang="en-US" b="1" kern="0">
                <a:solidFill>
                  <a:sysClr val="windowText" lastClr="000000"/>
                </a:solidFill>
                <a:ea typeface="宋体" charset="-122"/>
              </a:rPr>
              <a:t>路由表结构</a:t>
            </a:r>
            <a:r>
              <a:rPr lang="en-US" altLang="zh-CN" b="1" kern="0">
                <a:solidFill>
                  <a:srgbClr val="0C0500"/>
                </a:solidFill>
                <a:ea typeface="宋体" charset="-122"/>
              </a:rPr>
              <a:t>&lt;</a:t>
            </a:r>
            <a:r>
              <a:rPr lang="zh-CN" altLang="en-US" b="1" kern="0">
                <a:solidFill>
                  <a:srgbClr val="0C0500"/>
                </a:solidFill>
                <a:ea typeface="宋体" charset="-122"/>
              </a:rPr>
              <a:t>目的网络、下一跳、</a:t>
            </a:r>
            <a:r>
              <a:rPr lang="en-US" altLang="zh-CN" b="1" kern="0">
                <a:solidFill>
                  <a:srgbClr val="0C0500"/>
                </a:solidFill>
                <a:ea typeface="宋体" charset="-122"/>
              </a:rPr>
              <a:t>…..&gt;</a:t>
            </a:r>
            <a:endParaRPr lang="zh-CN" altLang="en-US" b="1" kern="0">
              <a:solidFill>
                <a:srgbClr val="0C0500"/>
              </a:solidFill>
              <a:ea typeface="宋体" charset="-122"/>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zh-CN" altLang="en-US" smtClean="0"/>
              <a:t>解决方案概述</a:t>
            </a:r>
          </a:p>
        </p:txBody>
      </p:sp>
      <p:sp>
        <p:nvSpPr>
          <p:cNvPr id="96259" name="Rectangle 3"/>
          <p:cNvSpPr>
            <a:spLocks noGrp="1" noChangeArrowheads="1"/>
          </p:cNvSpPr>
          <p:nvPr>
            <p:ph type="body" idx="1"/>
          </p:nvPr>
        </p:nvSpPr>
        <p:spPr/>
        <p:txBody>
          <a:bodyPr/>
          <a:lstStyle/>
          <a:p>
            <a:pPr>
              <a:lnSpc>
                <a:spcPct val="90000"/>
              </a:lnSpc>
            </a:pPr>
            <a:r>
              <a:rPr lang="zh-CN" altLang="en-US" smtClean="0"/>
              <a:t>采用层次结构</a:t>
            </a:r>
          </a:p>
          <a:p>
            <a:pPr lvl="1">
              <a:lnSpc>
                <a:spcPct val="90000"/>
              </a:lnSpc>
            </a:pPr>
            <a:r>
              <a:rPr lang="zh-CN" altLang="en-US" smtClean="0"/>
              <a:t>划分子网</a:t>
            </a:r>
          </a:p>
          <a:p>
            <a:pPr lvl="1">
              <a:lnSpc>
                <a:spcPct val="90000"/>
              </a:lnSpc>
            </a:pPr>
            <a:r>
              <a:rPr lang="zh-CN" altLang="en-US" smtClean="0"/>
              <a:t>无类别域间寻路</a:t>
            </a:r>
          </a:p>
          <a:p>
            <a:pPr lvl="1">
              <a:lnSpc>
                <a:spcPct val="90000"/>
              </a:lnSpc>
            </a:pPr>
            <a:endParaRPr lang="zh-CN" altLang="en-US" smtClean="0"/>
          </a:p>
          <a:p>
            <a:pPr lvl="1">
              <a:lnSpc>
                <a:spcPct val="90000"/>
              </a:lnSpc>
            </a:pPr>
            <a:endParaRPr lang="zh-CN" altLang="en-US" smtClean="0"/>
          </a:p>
          <a:p>
            <a:pPr lvl="1">
              <a:lnSpc>
                <a:spcPct val="90000"/>
              </a:lnSpc>
            </a:pPr>
            <a:endParaRPr lang="zh-CN" altLang="en-US" smtClean="0"/>
          </a:p>
          <a:p>
            <a:pPr lvl="1">
              <a:lnSpc>
                <a:spcPct val="90000"/>
              </a:lnSpc>
            </a:pPr>
            <a:endParaRPr lang="zh-CN" altLang="en-US" smtClean="0"/>
          </a:p>
          <a:p>
            <a:pPr>
              <a:lnSpc>
                <a:spcPct val="90000"/>
              </a:lnSpc>
            </a:pPr>
            <a:r>
              <a:rPr lang="zh-CN" altLang="en-US" smtClean="0"/>
              <a:t>网络地址转换</a:t>
            </a:r>
          </a:p>
        </p:txBody>
      </p:sp>
      <p:sp>
        <p:nvSpPr>
          <p:cNvPr id="96260" name="Rectangle 6"/>
          <p:cNvSpPr>
            <a:spLocks noChangeArrowheads="1"/>
          </p:cNvSpPr>
          <p:nvPr/>
        </p:nvSpPr>
        <p:spPr bwMode="auto">
          <a:xfrm>
            <a:off x="539750" y="3644900"/>
            <a:ext cx="8424863" cy="1562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lvl="1" eaLnBrk="1" hangingPunct="1"/>
            <a:r>
              <a:rPr lang="zh-CN" altLang="en-US" sz="2400" b="1">
                <a:solidFill>
                  <a:schemeClr val="hlink"/>
                </a:solidFill>
              </a:rPr>
              <a:t>基本思想：</a:t>
            </a:r>
          </a:p>
          <a:p>
            <a:pPr lvl="1" eaLnBrk="1" hangingPunct="1"/>
            <a:r>
              <a:rPr lang="zh-CN" altLang="en-US" sz="2400" b="1">
                <a:solidFill>
                  <a:schemeClr val="hlink"/>
                </a:solidFill>
              </a:rPr>
              <a:t>通过细粒度分配</a:t>
            </a:r>
            <a:r>
              <a:rPr lang="en-US" altLang="zh-CN" sz="2400" b="1">
                <a:solidFill>
                  <a:schemeClr val="hlink"/>
                </a:solidFill>
              </a:rPr>
              <a:t>IP</a:t>
            </a:r>
            <a:r>
              <a:rPr lang="zh-CN" altLang="en-US" sz="2400" b="1">
                <a:solidFill>
                  <a:schemeClr val="hlink"/>
                </a:solidFill>
              </a:rPr>
              <a:t>地址块来提高</a:t>
            </a:r>
            <a:r>
              <a:rPr lang="en-US" altLang="zh-CN" sz="2400" b="1">
                <a:solidFill>
                  <a:schemeClr val="hlink"/>
                </a:solidFill>
              </a:rPr>
              <a:t>IP</a:t>
            </a:r>
            <a:r>
              <a:rPr lang="zh-CN" altLang="en-US" sz="2400" b="1">
                <a:solidFill>
                  <a:schemeClr val="hlink"/>
                </a:solidFill>
              </a:rPr>
              <a:t>地址的利用率，对</a:t>
            </a:r>
            <a:r>
              <a:rPr lang="en-US" altLang="zh-CN" sz="2400" b="1">
                <a:solidFill>
                  <a:schemeClr val="hlink"/>
                </a:solidFill>
              </a:rPr>
              <a:t>IP</a:t>
            </a:r>
            <a:r>
              <a:rPr lang="zh-CN" altLang="en-US" sz="2400" b="1">
                <a:solidFill>
                  <a:schemeClr val="hlink"/>
                </a:solidFill>
              </a:rPr>
              <a:t>地址进行汇聚，以减少路由协议中路由选择消息携带的和路由器的路由表中储存的网络号的数量</a:t>
            </a:r>
          </a:p>
        </p:txBody>
      </p:sp>
      <p:sp>
        <p:nvSpPr>
          <p:cNvPr id="96261" name="Rectangle 7"/>
          <p:cNvSpPr>
            <a:spLocks noChangeArrowheads="1"/>
          </p:cNvSpPr>
          <p:nvPr/>
        </p:nvSpPr>
        <p:spPr bwMode="auto">
          <a:xfrm>
            <a:off x="539750" y="5919788"/>
            <a:ext cx="8424863" cy="830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lvl="1" eaLnBrk="1" hangingPunct="1"/>
            <a:r>
              <a:rPr lang="zh-CN" altLang="en-US" sz="2400" b="1">
                <a:solidFill>
                  <a:schemeClr val="hlink"/>
                </a:solidFill>
              </a:rPr>
              <a:t>基本思想：</a:t>
            </a:r>
          </a:p>
          <a:p>
            <a:pPr lvl="1" eaLnBrk="1" hangingPunct="1"/>
            <a:r>
              <a:rPr lang="zh-CN" altLang="en-US" sz="2400" b="1">
                <a:solidFill>
                  <a:schemeClr val="hlink"/>
                </a:solidFill>
              </a:rPr>
              <a:t>通过在网络中重复利用某些</a:t>
            </a:r>
            <a:r>
              <a:rPr lang="en-US" altLang="zh-CN" sz="2400" b="1">
                <a:solidFill>
                  <a:schemeClr val="hlink"/>
                </a:solidFill>
              </a:rPr>
              <a:t>IP</a:t>
            </a:r>
            <a:r>
              <a:rPr lang="zh-CN" altLang="en-US" sz="2400" b="1">
                <a:solidFill>
                  <a:schemeClr val="hlink"/>
                </a:solidFill>
              </a:rPr>
              <a:t>地址块提高</a:t>
            </a:r>
            <a:r>
              <a:rPr lang="en-US" altLang="zh-CN" sz="2400" b="1">
                <a:solidFill>
                  <a:schemeClr val="hlink"/>
                </a:solidFill>
              </a:rPr>
              <a:t>IP</a:t>
            </a:r>
            <a:r>
              <a:rPr lang="zh-CN" altLang="en-US" sz="2400" b="1">
                <a:solidFill>
                  <a:schemeClr val="hlink"/>
                </a:solidFill>
              </a:rPr>
              <a:t>地址的利用率</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146D9D46-9D94-4006-A917-8827DC2F8D65}" type="slidenum">
              <a:rPr lang="en-US" altLang="zh-CN"/>
              <a:pPr eaLnBrk="1" hangingPunct="1"/>
              <a:t>83</a:t>
            </a:fld>
            <a:endParaRPr lang="en-US" altLang="zh-CN"/>
          </a:p>
        </p:txBody>
      </p:sp>
      <p:sp>
        <p:nvSpPr>
          <p:cNvPr id="97283" name="Rectangle 2"/>
          <p:cNvSpPr>
            <a:spLocks noGrp="1" noChangeArrowheads="1"/>
          </p:cNvSpPr>
          <p:nvPr>
            <p:ph type="title"/>
          </p:nvPr>
        </p:nvSpPr>
        <p:spPr/>
        <p:txBody>
          <a:bodyPr/>
          <a:lstStyle/>
          <a:p>
            <a:pPr eaLnBrk="1" hangingPunct="1"/>
            <a:r>
              <a:rPr lang="zh-CN" altLang="en-US" smtClean="0"/>
              <a:t>划分子网</a:t>
            </a:r>
            <a:r>
              <a:rPr lang="en-US" altLang="zh-CN" smtClean="0"/>
              <a:t>—</a:t>
            </a:r>
            <a:r>
              <a:rPr lang="zh-CN" altLang="en-US" smtClean="0"/>
              <a:t>子网号</a:t>
            </a:r>
          </a:p>
        </p:txBody>
      </p:sp>
      <p:sp>
        <p:nvSpPr>
          <p:cNvPr id="97284" name="Rectangle 3"/>
          <p:cNvSpPr>
            <a:spLocks noGrp="1" noChangeArrowheads="1"/>
          </p:cNvSpPr>
          <p:nvPr>
            <p:ph type="body" idx="1"/>
          </p:nvPr>
        </p:nvSpPr>
        <p:spPr>
          <a:xfrm>
            <a:off x="611560" y="2017713"/>
            <a:ext cx="8343528" cy="4114800"/>
          </a:xfrm>
        </p:spPr>
        <p:txBody>
          <a:bodyPr/>
          <a:lstStyle/>
          <a:p>
            <a:pPr eaLnBrk="1" hangingPunct="1">
              <a:lnSpc>
                <a:spcPct val="90000"/>
              </a:lnSpc>
            </a:pPr>
            <a:r>
              <a:rPr lang="zh-CN" altLang="en-US" dirty="0" smtClean="0"/>
              <a:t>子网</a:t>
            </a:r>
            <a:r>
              <a:rPr lang="en-US" altLang="zh-CN" dirty="0" smtClean="0"/>
              <a:t>subnet</a:t>
            </a:r>
            <a:r>
              <a:rPr lang="zh-CN" altLang="en-US" dirty="0" smtClean="0"/>
              <a:t>：将大的</a:t>
            </a:r>
            <a:r>
              <a:rPr lang="en-US" altLang="zh-CN" dirty="0" smtClean="0"/>
              <a:t>A/B/C</a:t>
            </a:r>
            <a:r>
              <a:rPr lang="zh-CN" altLang="en-US" dirty="0" smtClean="0"/>
              <a:t>类网络划分为多个小的子网，对外仍然表现为一个单独的网络，只有一个网络号</a:t>
            </a:r>
          </a:p>
          <a:p>
            <a:pPr eaLnBrk="1" hangingPunct="1">
              <a:lnSpc>
                <a:spcPct val="90000"/>
              </a:lnSpc>
            </a:pPr>
            <a:r>
              <a:rPr lang="en-US" altLang="zh-CN" dirty="0" smtClean="0"/>
              <a:t>IP</a:t>
            </a:r>
            <a:r>
              <a:rPr lang="zh-CN" altLang="en-US" dirty="0" smtClean="0"/>
              <a:t>地址</a:t>
            </a:r>
            <a:r>
              <a:rPr lang="en-US" altLang="zh-CN" dirty="0" smtClean="0"/>
              <a:t>=</a:t>
            </a:r>
            <a:r>
              <a:rPr lang="zh-CN" altLang="en-US" dirty="0" smtClean="0"/>
              <a:t>网络号</a:t>
            </a:r>
            <a:r>
              <a:rPr lang="en-US" altLang="zh-CN" dirty="0" smtClean="0"/>
              <a:t>+</a:t>
            </a:r>
            <a:r>
              <a:rPr lang="zh-CN" altLang="en-US" dirty="0" smtClean="0"/>
              <a:t>子网</a:t>
            </a:r>
            <a:r>
              <a:rPr lang="en-US" altLang="zh-CN" dirty="0" smtClean="0"/>
              <a:t>ID+</a:t>
            </a:r>
            <a:r>
              <a:rPr lang="zh-CN" altLang="en-US" dirty="0" smtClean="0"/>
              <a:t>主机号</a:t>
            </a:r>
          </a:p>
          <a:p>
            <a:pPr eaLnBrk="1" hangingPunct="1">
              <a:lnSpc>
                <a:spcPct val="90000"/>
              </a:lnSpc>
            </a:pPr>
            <a:endParaRPr lang="zh-CN" altLang="en-US" dirty="0" smtClean="0"/>
          </a:p>
          <a:p>
            <a:pPr eaLnBrk="1" hangingPunct="1">
              <a:lnSpc>
                <a:spcPct val="90000"/>
              </a:lnSpc>
            </a:pPr>
            <a:endParaRPr lang="zh-CN" altLang="en-US" dirty="0" smtClean="0"/>
          </a:p>
          <a:p>
            <a:pPr eaLnBrk="1" hangingPunct="1">
              <a:lnSpc>
                <a:spcPct val="90000"/>
              </a:lnSpc>
            </a:pPr>
            <a:r>
              <a:rPr lang="zh-CN" altLang="en-US" dirty="0" smtClean="0"/>
              <a:t>使用子网掩码配置每个子网中所有的主机，指明主机</a:t>
            </a:r>
            <a:r>
              <a:rPr lang="en-US" altLang="zh-CN" dirty="0" smtClean="0"/>
              <a:t>IP</a:t>
            </a:r>
            <a:r>
              <a:rPr lang="zh-CN" altLang="en-US" dirty="0" smtClean="0"/>
              <a:t>地址中哪些比特是子网号</a:t>
            </a:r>
            <a:endParaRPr lang="en-US" altLang="zh-CN" dirty="0" smtClean="0"/>
          </a:p>
          <a:p>
            <a:pPr lvl="1" eaLnBrk="1" hangingPunct="1">
              <a:lnSpc>
                <a:spcPct val="90000"/>
              </a:lnSpc>
            </a:pPr>
            <a:r>
              <a:rPr lang="zh-CN" altLang="en-US" dirty="0" smtClean="0"/>
              <a:t>同一子网中的所有主机具有相同的子网号</a:t>
            </a:r>
          </a:p>
        </p:txBody>
      </p:sp>
      <p:sp>
        <p:nvSpPr>
          <p:cNvPr id="97285" name="Line 4"/>
          <p:cNvSpPr>
            <a:spLocks noChangeShapeType="1"/>
          </p:cNvSpPr>
          <p:nvPr/>
        </p:nvSpPr>
        <p:spPr bwMode="auto">
          <a:xfrm>
            <a:off x="3492500" y="3860800"/>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7286" name="Line 5"/>
          <p:cNvSpPr>
            <a:spLocks noChangeShapeType="1"/>
          </p:cNvSpPr>
          <p:nvPr/>
        </p:nvSpPr>
        <p:spPr bwMode="auto">
          <a:xfrm>
            <a:off x="3492500" y="4076700"/>
            <a:ext cx="18002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7287" name="Line 6"/>
          <p:cNvSpPr>
            <a:spLocks noChangeShapeType="1"/>
          </p:cNvSpPr>
          <p:nvPr/>
        </p:nvSpPr>
        <p:spPr bwMode="auto">
          <a:xfrm flipV="1">
            <a:off x="5292725" y="3860800"/>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7288" name="Line 7"/>
          <p:cNvSpPr>
            <a:spLocks noChangeShapeType="1"/>
          </p:cNvSpPr>
          <p:nvPr/>
        </p:nvSpPr>
        <p:spPr bwMode="auto">
          <a:xfrm>
            <a:off x="4356100" y="4076700"/>
            <a:ext cx="0"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7289" name="Text Box 8"/>
          <p:cNvSpPr txBox="1">
            <a:spLocks noChangeArrowheads="1"/>
          </p:cNvSpPr>
          <p:nvPr/>
        </p:nvSpPr>
        <p:spPr bwMode="auto">
          <a:xfrm>
            <a:off x="3562350" y="4076700"/>
            <a:ext cx="165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3200" b="1" dirty="0"/>
              <a:t>子网号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28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728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B5F1A444-87F3-4584-8F5C-DE626D4B1F99}" type="slidenum">
              <a:rPr lang="en-US" altLang="zh-CN"/>
              <a:pPr eaLnBrk="1" hangingPunct="1"/>
              <a:t>84</a:t>
            </a:fld>
            <a:endParaRPr lang="en-US" altLang="zh-CN"/>
          </a:p>
        </p:txBody>
      </p:sp>
      <p:sp>
        <p:nvSpPr>
          <p:cNvPr id="98307" name="Rectangle 2"/>
          <p:cNvSpPr>
            <a:spLocks noGrp="1" noChangeArrowheads="1"/>
          </p:cNvSpPr>
          <p:nvPr>
            <p:ph type="title"/>
          </p:nvPr>
        </p:nvSpPr>
        <p:spPr/>
        <p:txBody>
          <a:bodyPr/>
          <a:lstStyle/>
          <a:p>
            <a:pPr eaLnBrk="1" hangingPunct="1"/>
            <a:r>
              <a:rPr lang="zh-CN" altLang="en-US" smtClean="0"/>
              <a:t>划分子网</a:t>
            </a:r>
            <a:r>
              <a:rPr lang="en-US" altLang="zh-CN" smtClean="0"/>
              <a:t>—</a:t>
            </a:r>
            <a:r>
              <a:rPr lang="zh-CN" altLang="en-US" smtClean="0"/>
              <a:t>子网掩码</a:t>
            </a:r>
          </a:p>
        </p:txBody>
      </p:sp>
      <p:sp>
        <p:nvSpPr>
          <p:cNvPr id="98308" name="Rectangle 3"/>
          <p:cNvSpPr>
            <a:spLocks noGrp="1" noChangeArrowheads="1"/>
          </p:cNvSpPr>
          <p:nvPr>
            <p:ph type="body" idx="1"/>
          </p:nvPr>
        </p:nvSpPr>
        <p:spPr>
          <a:xfrm>
            <a:off x="250825" y="2017713"/>
            <a:ext cx="8137525" cy="4219575"/>
          </a:xfrm>
          <a:noFill/>
        </p:spPr>
        <p:txBody>
          <a:bodyPr/>
          <a:lstStyle/>
          <a:p>
            <a:pPr eaLnBrk="1" hangingPunct="1">
              <a:lnSpc>
                <a:spcPct val="80000"/>
              </a:lnSpc>
            </a:pPr>
            <a:r>
              <a:rPr lang="zh-CN" altLang="en-US" smtClean="0"/>
              <a:t>子网掩码：</a:t>
            </a:r>
            <a:r>
              <a:rPr lang="en-US" altLang="zh-CN" smtClean="0"/>
              <a:t>Subnet Mask</a:t>
            </a:r>
          </a:p>
          <a:p>
            <a:pPr lvl="1" eaLnBrk="1" hangingPunct="1">
              <a:lnSpc>
                <a:spcPct val="80000"/>
              </a:lnSpc>
            </a:pPr>
            <a:r>
              <a:rPr lang="en-US" altLang="zh-CN" smtClean="0"/>
              <a:t>32bits</a:t>
            </a:r>
            <a:r>
              <a:rPr lang="zh-CN" altLang="en-US" smtClean="0"/>
              <a:t>的位模式，表示方法与</a:t>
            </a:r>
            <a:r>
              <a:rPr lang="en-US" altLang="zh-CN" smtClean="0"/>
              <a:t>IP</a:t>
            </a:r>
            <a:r>
              <a:rPr lang="zh-CN" altLang="en-US" smtClean="0"/>
              <a:t>地址类似</a:t>
            </a:r>
          </a:p>
          <a:p>
            <a:pPr lvl="1" eaLnBrk="1" hangingPunct="1">
              <a:lnSpc>
                <a:spcPct val="80000"/>
              </a:lnSpc>
            </a:pPr>
            <a:r>
              <a:rPr lang="zh-CN" altLang="en-US" smtClean="0"/>
              <a:t>位模式中的</a:t>
            </a:r>
            <a:r>
              <a:rPr lang="en-US" altLang="zh-CN" smtClean="0"/>
              <a:t>1</a:t>
            </a:r>
            <a:r>
              <a:rPr lang="zh-CN" altLang="en-US" smtClean="0"/>
              <a:t>对应于</a:t>
            </a:r>
            <a:r>
              <a:rPr lang="en-US" altLang="zh-CN" smtClean="0"/>
              <a:t>IP</a:t>
            </a:r>
            <a:r>
              <a:rPr lang="zh-CN" altLang="en-US" smtClean="0"/>
              <a:t>地址的子网号，</a:t>
            </a:r>
            <a:r>
              <a:rPr lang="en-US" altLang="zh-CN" smtClean="0"/>
              <a:t>0</a:t>
            </a:r>
            <a:r>
              <a:rPr lang="zh-CN" altLang="en-US" smtClean="0"/>
              <a:t>对应于主机号</a:t>
            </a:r>
          </a:p>
          <a:p>
            <a:pPr lvl="1" eaLnBrk="1" hangingPunct="1">
              <a:lnSpc>
                <a:spcPct val="80000"/>
              </a:lnSpc>
              <a:buFont typeface="Wingdings" panose="05000000000000000000" pitchFamily="2" charset="2"/>
              <a:buNone/>
            </a:pPr>
            <a:r>
              <a:rPr lang="zh-CN" altLang="en-US" sz="1600" smtClean="0"/>
              <a:t>例如：</a:t>
            </a:r>
            <a:r>
              <a:rPr lang="en-US" altLang="zh-CN" sz="1600" smtClean="0"/>
              <a:t>11111111 11111111 11111111 00000000    255.255.255.0</a:t>
            </a:r>
          </a:p>
          <a:p>
            <a:pPr lvl="2" eaLnBrk="1" hangingPunct="1">
              <a:lnSpc>
                <a:spcPct val="80000"/>
              </a:lnSpc>
              <a:buFont typeface="Wingdings" panose="05000000000000000000" pitchFamily="2" charset="2"/>
              <a:buNone/>
            </a:pPr>
            <a:r>
              <a:rPr lang="en-US" altLang="zh-CN" sz="1600" smtClean="0"/>
              <a:t>   11111111 11111111 11111111 11000000    255.255.255.192</a:t>
            </a:r>
          </a:p>
          <a:p>
            <a:pPr eaLnBrk="1" hangingPunct="1">
              <a:lnSpc>
                <a:spcPct val="80000"/>
              </a:lnSpc>
              <a:buFont typeface="Wingdings" panose="05000000000000000000" pitchFamily="2" charset="2"/>
              <a:buNone/>
            </a:pPr>
            <a:r>
              <a:rPr lang="en-US" altLang="zh-CN" sz="2000" smtClean="0"/>
              <a:t>    </a:t>
            </a:r>
            <a:r>
              <a:rPr lang="zh-CN" altLang="en-US" sz="2000" smtClean="0"/>
              <a:t>某主机的</a:t>
            </a:r>
            <a:r>
              <a:rPr lang="en-US" altLang="zh-CN" sz="2000" smtClean="0"/>
              <a:t>IP</a:t>
            </a:r>
            <a:r>
              <a:rPr lang="zh-CN" altLang="en-US" sz="2000" smtClean="0"/>
              <a:t>地址为</a:t>
            </a:r>
            <a:r>
              <a:rPr lang="en-US" altLang="zh-CN" sz="2000" smtClean="0"/>
              <a:t>140.128.34.79</a:t>
            </a:r>
            <a:r>
              <a:rPr lang="zh-CN" altLang="en-US" sz="2000" smtClean="0"/>
              <a:t>，如果其子网掩码为</a:t>
            </a:r>
            <a:r>
              <a:rPr lang="en-US" altLang="zh-CN" sz="2000" smtClean="0"/>
              <a:t>255.255.255.0</a:t>
            </a:r>
            <a:r>
              <a:rPr lang="zh-CN" altLang="en-US" sz="2000" smtClean="0"/>
              <a:t>，则其子网号为</a:t>
            </a:r>
            <a:r>
              <a:rPr lang="en-US" altLang="zh-CN" sz="2000" smtClean="0"/>
              <a:t>140.128.34.0</a:t>
            </a:r>
            <a:r>
              <a:rPr lang="zh-CN" altLang="en-US" sz="2000" smtClean="0"/>
              <a:t>，主机号为</a:t>
            </a:r>
            <a:r>
              <a:rPr lang="en-US" altLang="zh-CN" sz="2000" smtClean="0"/>
              <a:t>79</a:t>
            </a:r>
            <a:r>
              <a:rPr lang="zh-CN" altLang="en-US" sz="2000" smtClean="0"/>
              <a:t>；如果子网掩码为</a:t>
            </a:r>
            <a:r>
              <a:rPr lang="en-US" altLang="zh-CN" sz="2000" smtClean="0"/>
              <a:t>255.255.255.192</a:t>
            </a:r>
            <a:r>
              <a:rPr lang="zh-CN" altLang="en-US" sz="2000" smtClean="0"/>
              <a:t>，则其</a:t>
            </a:r>
            <a:r>
              <a:rPr lang="zh-CN" altLang="en-US" sz="2000" smtClean="0">
                <a:solidFill>
                  <a:schemeClr val="hlink"/>
                </a:solidFill>
              </a:rPr>
              <a:t>子网号为</a:t>
            </a:r>
            <a:r>
              <a:rPr lang="en-US" altLang="zh-CN" sz="2000" smtClean="0">
                <a:solidFill>
                  <a:schemeClr val="hlink"/>
                </a:solidFill>
              </a:rPr>
              <a:t>140.128.34.64</a:t>
            </a:r>
            <a:r>
              <a:rPr lang="zh-CN" altLang="en-US" sz="2000" smtClean="0">
                <a:solidFill>
                  <a:schemeClr val="hlink"/>
                </a:solidFill>
              </a:rPr>
              <a:t>，主机号为</a:t>
            </a:r>
            <a:r>
              <a:rPr lang="en-US" altLang="zh-CN" sz="2000" smtClean="0">
                <a:solidFill>
                  <a:schemeClr val="hlink"/>
                </a:solidFill>
              </a:rPr>
              <a:t>15</a:t>
            </a:r>
          </a:p>
          <a:p>
            <a:pPr eaLnBrk="1" hangingPunct="1">
              <a:lnSpc>
                <a:spcPct val="80000"/>
              </a:lnSpc>
              <a:buFont typeface="Wingdings" panose="05000000000000000000" pitchFamily="2" charset="2"/>
              <a:buNone/>
            </a:pPr>
            <a:r>
              <a:rPr lang="en-US" altLang="zh-CN" sz="2000" smtClean="0">
                <a:solidFill>
                  <a:schemeClr val="hlink"/>
                </a:solidFill>
              </a:rPr>
              <a:t>   (79=0100 1111, 192=1100 0000)</a:t>
            </a:r>
          </a:p>
          <a:p>
            <a:pPr eaLnBrk="1" hangingPunct="1">
              <a:lnSpc>
                <a:spcPct val="80000"/>
              </a:lnSpc>
              <a:buFont typeface="Wingdings" panose="05000000000000000000" pitchFamily="2" charset="2"/>
              <a:buNone/>
            </a:pPr>
            <a:r>
              <a:rPr lang="en-US" altLang="zh-CN" sz="2000" smtClean="0"/>
              <a:t>     </a:t>
            </a:r>
            <a:r>
              <a:rPr lang="zh-CN" altLang="en-US" sz="2000" smtClean="0"/>
              <a:t>另外也可以采用地址</a:t>
            </a:r>
            <a:r>
              <a:rPr lang="en-US" altLang="zh-CN" sz="2000" smtClean="0"/>
              <a:t>/</a:t>
            </a:r>
            <a:r>
              <a:rPr lang="zh-CN" altLang="en-US" sz="2000" smtClean="0"/>
              <a:t>掩码长度表示，例如：</a:t>
            </a:r>
            <a:r>
              <a:rPr lang="en-US" altLang="zh-CN" sz="2000" smtClean="0"/>
              <a:t>132.46.56.0/22</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5FE818AA-A727-467B-8CAB-0F45A317A4BE}" type="slidenum">
              <a:rPr lang="en-US" altLang="zh-CN"/>
              <a:pPr eaLnBrk="1" hangingPunct="1"/>
              <a:t>85</a:t>
            </a:fld>
            <a:endParaRPr lang="en-US" altLang="zh-CN"/>
          </a:p>
        </p:txBody>
      </p:sp>
      <p:sp>
        <p:nvSpPr>
          <p:cNvPr id="99331" name="Rectangle 2"/>
          <p:cNvSpPr>
            <a:spLocks noGrp="1" noChangeArrowheads="1"/>
          </p:cNvSpPr>
          <p:nvPr>
            <p:ph type="title"/>
          </p:nvPr>
        </p:nvSpPr>
        <p:spPr/>
        <p:txBody>
          <a:bodyPr/>
          <a:lstStyle/>
          <a:p>
            <a:pPr eaLnBrk="1" hangingPunct="1"/>
            <a:r>
              <a:rPr lang="zh-CN" altLang="en-US" dirty="0" smtClean="0"/>
              <a:t>划分子网</a:t>
            </a:r>
            <a:r>
              <a:rPr lang="en-US" altLang="zh-CN" dirty="0" smtClean="0"/>
              <a:t>—</a:t>
            </a:r>
            <a:r>
              <a:rPr lang="zh-CN" altLang="en-US" dirty="0" smtClean="0"/>
              <a:t>步骤</a:t>
            </a:r>
          </a:p>
        </p:txBody>
      </p:sp>
      <p:sp>
        <p:nvSpPr>
          <p:cNvPr id="99332" name="Rectangle 3"/>
          <p:cNvSpPr>
            <a:spLocks noGrp="1" noChangeArrowheads="1"/>
          </p:cNvSpPr>
          <p:nvPr>
            <p:ph type="body" idx="1"/>
          </p:nvPr>
        </p:nvSpPr>
        <p:spPr>
          <a:xfrm>
            <a:off x="395288" y="2017713"/>
            <a:ext cx="8559800" cy="4506912"/>
          </a:xfrm>
        </p:spPr>
        <p:txBody>
          <a:bodyPr>
            <a:normAutofit fontScale="92500" lnSpcReduction="10000"/>
          </a:bodyPr>
          <a:lstStyle/>
          <a:p>
            <a:pPr eaLnBrk="1" hangingPunct="1">
              <a:buFont typeface="Wingdings" panose="05000000000000000000" pitchFamily="2" charset="2"/>
              <a:buNone/>
              <a:defRPr/>
            </a:pPr>
            <a:r>
              <a:rPr lang="en-US" altLang="zh-CN" sz="2800" dirty="0" smtClean="0"/>
              <a:t>1) </a:t>
            </a:r>
            <a:r>
              <a:rPr lang="zh-CN" altLang="en-US" sz="2800" dirty="0" smtClean="0"/>
              <a:t>确定子网号的长度或者主机号的长度</a:t>
            </a:r>
          </a:p>
          <a:p>
            <a:pPr lvl="1" eaLnBrk="1" hangingPunct="1">
              <a:defRPr/>
            </a:pPr>
            <a:r>
              <a:rPr lang="zh-CN" altLang="en-US" sz="2400" dirty="0" smtClean="0"/>
              <a:t>子网数量决定子网</a:t>
            </a:r>
            <a:r>
              <a:rPr lang="en-US" altLang="zh-CN" sz="2400" dirty="0" smtClean="0"/>
              <a:t>ID</a:t>
            </a:r>
            <a:r>
              <a:rPr lang="zh-CN" altLang="en-US" sz="2400" dirty="0" smtClean="0"/>
              <a:t>的长度，从而决定了子网号的长度</a:t>
            </a:r>
          </a:p>
          <a:p>
            <a:pPr lvl="2" eaLnBrk="1" hangingPunct="1">
              <a:defRPr/>
            </a:pPr>
            <a:r>
              <a:rPr lang="zh-CN" altLang="en-US" sz="2000" dirty="0" smtClean="0"/>
              <a:t>子网数量</a:t>
            </a:r>
            <a:r>
              <a:rPr lang="en-US" altLang="zh-CN" sz="2000" dirty="0" smtClean="0"/>
              <a:t>≤2</a:t>
            </a:r>
            <a:r>
              <a:rPr lang="en-US" altLang="zh-CN" sz="2000" baseline="30000" dirty="0"/>
              <a:t>m</a:t>
            </a:r>
            <a:r>
              <a:rPr lang="zh-CN" altLang="en-US" sz="2000" dirty="0" smtClean="0"/>
              <a:t>，其中</a:t>
            </a:r>
            <a:r>
              <a:rPr lang="en-US" altLang="zh-CN" sz="2000" dirty="0"/>
              <a:t>m</a:t>
            </a:r>
            <a:r>
              <a:rPr lang="zh-CN" altLang="en-US" sz="2000" dirty="0" smtClean="0"/>
              <a:t>为子网</a:t>
            </a:r>
            <a:r>
              <a:rPr lang="en-US" altLang="zh-CN" sz="2000" dirty="0" smtClean="0"/>
              <a:t>ID</a:t>
            </a:r>
            <a:r>
              <a:rPr lang="zh-CN" altLang="en-US" sz="2000" dirty="0" smtClean="0"/>
              <a:t>的长度</a:t>
            </a:r>
          </a:p>
          <a:p>
            <a:pPr lvl="1" eaLnBrk="1" hangingPunct="1">
              <a:defRPr/>
            </a:pPr>
            <a:r>
              <a:rPr lang="zh-CN" altLang="en-US" sz="2400" dirty="0" smtClean="0"/>
              <a:t>主机数量决定了主机号的长度</a:t>
            </a:r>
          </a:p>
          <a:p>
            <a:pPr lvl="2" eaLnBrk="1" hangingPunct="1">
              <a:defRPr/>
            </a:pPr>
            <a:r>
              <a:rPr lang="zh-CN" altLang="en-US" sz="2000" dirty="0" smtClean="0"/>
              <a:t>主机数量</a:t>
            </a:r>
            <a:r>
              <a:rPr lang="en-US" altLang="zh-CN" sz="2000" dirty="0" smtClean="0"/>
              <a:t>≤ 2</a:t>
            </a:r>
            <a:r>
              <a:rPr lang="en-US" altLang="zh-CN" sz="2000" baseline="30000" dirty="0" smtClean="0"/>
              <a:t>n</a:t>
            </a:r>
            <a:r>
              <a:rPr lang="en-US" altLang="zh-CN" sz="2000" dirty="0" smtClean="0"/>
              <a:t>-2</a:t>
            </a:r>
            <a:r>
              <a:rPr lang="zh-CN" altLang="en-US" sz="2000" dirty="0" smtClean="0"/>
              <a:t>，其中</a:t>
            </a:r>
            <a:r>
              <a:rPr lang="en-US" altLang="zh-CN" sz="2000" dirty="0" smtClean="0"/>
              <a:t>n</a:t>
            </a:r>
            <a:r>
              <a:rPr lang="zh-CN" altLang="en-US" sz="2000" dirty="0" smtClean="0"/>
              <a:t>为主机号的长度</a:t>
            </a:r>
          </a:p>
          <a:p>
            <a:pPr eaLnBrk="1" hangingPunct="1">
              <a:buFont typeface="Wingdings" panose="05000000000000000000" pitchFamily="2" charset="2"/>
              <a:buNone/>
              <a:defRPr/>
            </a:pPr>
            <a:r>
              <a:rPr lang="en-US" altLang="zh-CN" sz="2800" dirty="0" smtClean="0"/>
              <a:t>2) </a:t>
            </a:r>
            <a:r>
              <a:rPr lang="zh-CN" altLang="en-US" sz="2800" dirty="0" smtClean="0"/>
              <a:t>选定子网</a:t>
            </a:r>
            <a:r>
              <a:rPr lang="en-US" altLang="zh-CN" sz="2800" dirty="0" smtClean="0"/>
              <a:t>ID</a:t>
            </a:r>
            <a:r>
              <a:rPr lang="zh-CN" altLang="en-US" sz="2800" dirty="0" smtClean="0"/>
              <a:t>，确定子网号，然后根据子网号（网络号</a:t>
            </a:r>
            <a:r>
              <a:rPr lang="en-US" altLang="zh-CN" sz="2800" dirty="0" smtClean="0"/>
              <a:t>+</a:t>
            </a:r>
            <a:r>
              <a:rPr lang="zh-CN" altLang="en-US" sz="2800" dirty="0" smtClean="0"/>
              <a:t>子网</a:t>
            </a:r>
            <a:r>
              <a:rPr lang="en-US" altLang="zh-CN" sz="2800" dirty="0" smtClean="0"/>
              <a:t>ID</a:t>
            </a:r>
            <a:r>
              <a:rPr lang="zh-CN" altLang="en-US" sz="2800" dirty="0" smtClean="0"/>
              <a:t>）的长度确定子网掩码</a:t>
            </a:r>
            <a:endParaRPr lang="en-US" altLang="zh-CN" sz="2800" dirty="0" smtClean="0"/>
          </a:p>
          <a:p>
            <a:pPr eaLnBrk="1" hangingPunct="1">
              <a:buFont typeface="Wingdings" panose="05000000000000000000" pitchFamily="2" charset="2"/>
              <a:buNone/>
              <a:defRPr/>
            </a:pPr>
            <a:r>
              <a:rPr lang="en-US" altLang="zh-CN" sz="2800" dirty="0" smtClean="0"/>
              <a:t>3) </a:t>
            </a:r>
            <a:r>
              <a:rPr lang="zh-CN" altLang="en-US" sz="2800" dirty="0" smtClean="0"/>
              <a:t>确定主机号，给子网内的主机分配</a:t>
            </a:r>
            <a:r>
              <a:rPr lang="en-US" altLang="zh-CN" sz="2800" dirty="0" smtClean="0"/>
              <a:t>IP</a:t>
            </a:r>
            <a:r>
              <a:rPr lang="zh-CN" altLang="en-US" sz="2800" dirty="0" smtClean="0"/>
              <a:t>地址，注意主机号最大值由主机号的长度决定</a:t>
            </a:r>
          </a:p>
          <a:p>
            <a:pPr eaLnBrk="1" hangingPunct="1">
              <a:buFont typeface="Wingdings" panose="05000000000000000000" pitchFamily="2" charset="2"/>
              <a:buNone/>
              <a:defRPr/>
            </a:pPr>
            <a:r>
              <a:rPr lang="en-US" altLang="zh-CN" sz="2800" dirty="0" smtClean="0"/>
              <a:t>4) </a:t>
            </a:r>
            <a:r>
              <a:rPr lang="zh-CN" altLang="en-US" sz="2800" dirty="0" smtClean="0"/>
              <a:t>根据子网掩码、子网号等信息</a:t>
            </a:r>
            <a:r>
              <a:rPr lang="zh-CN" altLang="en-US" sz="2800" dirty="0" smtClean="0">
                <a:solidFill>
                  <a:srgbClr val="FF0000"/>
                </a:solidFill>
              </a:rPr>
              <a:t>配置每个路由器上的转发表</a:t>
            </a:r>
          </a:p>
        </p:txBody>
      </p:sp>
      <p:pic>
        <p:nvPicPr>
          <p:cNvPr id="2" name="图片 1"/>
          <p:cNvPicPr>
            <a:picLocks noChangeAspect="1"/>
          </p:cNvPicPr>
          <p:nvPr/>
        </p:nvPicPr>
        <p:blipFill>
          <a:blip r:embed="rId3"/>
          <a:stretch>
            <a:fillRect/>
          </a:stretch>
        </p:blipFill>
        <p:spPr>
          <a:xfrm>
            <a:off x="5117303" y="1294655"/>
            <a:ext cx="4026697" cy="763489"/>
          </a:xfrm>
          <a:prstGeom prst="rect">
            <a:avLst/>
          </a:prstGeom>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34"/>
          <p:cNvGraphicFramePr>
            <a:graphicFrameLocks noChangeAspect="1"/>
          </p:cNvGraphicFramePr>
          <p:nvPr>
            <p:extLst>
              <p:ext uri="{D42A27DB-BD31-4B8C-83A1-F6EECF244321}">
                <p14:modId xmlns:p14="http://schemas.microsoft.com/office/powerpoint/2010/main" val="1726620415"/>
              </p:ext>
            </p:extLst>
          </p:nvPr>
        </p:nvGraphicFramePr>
        <p:xfrm>
          <a:off x="0" y="908050"/>
          <a:ext cx="8964613" cy="4481513"/>
        </p:xfrm>
        <a:graphic>
          <a:graphicData uri="http://schemas.openxmlformats.org/presentationml/2006/ole">
            <mc:AlternateContent xmlns:mc="http://schemas.openxmlformats.org/markup-compatibility/2006">
              <mc:Choice xmlns:v="urn:schemas-microsoft-com:vml" Requires="v">
                <p:oleObj spid="_x0000_s18645" name="Visio" r:id="rId4" imgW="4853965" imgH="2415528" progId="Visio.Drawing.11">
                  <p:embed/>
                </p:oleObj>
              </mc:Choice>
              <mc:Fallback>
                <p:oleObj name="Visio" r:id="rId4" imgW="4853965" imgH="2415528" progId="Visio.Drawing.11">
                  <p:embed/>
                  <p:pic>
                    <p:nvPicPr>
                      <p:cNvPr id="0" name="Picture 105"/>
                      <p:cNvPicPr>
                        <a:picLocks noChangeAspect="1" noChangeArrowheads="1"/>
                      </p:cNvPicPr>
                      <p:nvPr/>
                    </p:nvPicPr>
                    <p:blipFill>
                      <a:blip r:embed="rId5"/>
                      <a:srcRect/>
                      <a:stretch>
                        <a:fillRect/>
                      </a:stretch>
                    </p:blipFill>
                    <p:spPr bwMode="auto">
                      <a:xfrm>
                        <a:off x="0" y="908050"/>
                        <a:ext cx="8964613" cy="448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5"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96668E13-F04A-4846-AE32-23D24AC69B1A}" type="slidenum">
              <a:rPr lang="en-US" altLang="zh-CN"/>
              <a:pPr eaLnBrk="1" hangingPunct="1"/>
              <a:t>86</a:t>
            </a:fld>
            <a:endParaRPr lang="en-US" altLang="zh-CN"/>
          </a:p>
        </p:txBody>
      </p:sp>
      <p:sp>
        <p:nvSpPr>
          <p:cNvPr id="18436" name="Rectangle 31"/>
          <p:cNvSpPr>
            <a:spLocks noGrp="1" noRot="1" noChangeArrowheads="1"/>
          </p:cNvSpPr>
          <p:nvPr>
            <p:ph type="body" idx="1"/>
          </p:nvPr>
        </p:nvSpPr>
        <p:spPr>
          <a:xfrm>
            <a:off x="71438" y="44624"/>
            <a:ext cx="8749034" cy="835172"/>
          </a:xfrm>
          <a:noFill/>
          <a:ln w="28575">
            <a:solidFill>
              <a:srgbClr val="FF0000"/>
            </a:solidFill>
          </a:ln>
        </p:spPr>
        <p:txBody>
          <a:bodyPr/>
          <a:lstStyle/>
          <a:p>
            <a:pPr eaLnBrk="1" hangingPunct="1">
              <a:lnSpc>
                <a:spcPct val="80000"/>
              </a:lnSpc>
            </a:pPr>
            <a:r>
              <a:rPr lang="zh-CN" altLang="en-US" sz="2000" dirty="0" smtClean="0"/>
              <a:t>把一个</a:t>
            </a:r>
            <a:r>
              <a:rPr lang="en-US" altLang="zh-CN" sz="2000" dirty="0" smtClean="0"/>
              <a:t>C</a:t>
            </a:r>
            <a:r>
              <a:rPr lang="zh-CN" altLang="en-US" sz="2000" dirty="0" smtClean="0"/>
              <a:t>类网络（</a:t>
            </a:r>
            <a:r>
              <a:rPr lang="en-US" altLang="zh-CN" sz="2000" dirty="0" smtClean="0"/>
              <a:t>192.228.17.0</a:t>
            </a:r>
            <a:r>
              <a:rPr lang="zh-CN" altLang="en-US" sz="2000" dirty="0" smtClean="0"/>
              <a:t>）划分为三个子网</a:t>
            </a:r>
          </a:p>
          <a:p>
            <a:pPr lvl="1" eaLnBrk="1" hangingPunct="1">
              <a:lnSpc>
                <a:spcPct val="80000"/>
              </a:lnSpc>
            </a:pPr>
            <a:r>
              <a:rPr lang="zh-CN" altLang="en-US" sz="2000" dirty="0" smtClean="0"/>
              <a:t>根据子网数量</a:t>
            </a:r>
            <a:r>
              <a:rPr lang="en-US" altLang="zh-CN" sz="2000" dirty="0" smtClean="0"/>
              <a:t>≤ 2</a:t>
            </a:r>
            <a:r>
              <a:rPr lang="en-US" altLang="zh-CN" sz="2000" baseline="30000" dirty="0"/>
              <a:t>m</a:t>
            </a:r>
            <a:r>
              <a:rPr lang="zh-CN" altLang="en-US" sz="2000" dirty="0" smtClean="0"/>
              <a:t>，选择</a:t>
            </a:r>
            <a:r>
              <a:rPr lang="en-US" altLang="zh-CN" sz="2000" dirty="0"/>
              <a:t>m</a:t>
            </a:r>
            <a:r>
              <a:rPr lang="en-US" altLang="zh-CN" sz="2000" dirty="0" smtClean="0"/>
              <a:t>=2</a:t>
            </a:r>
            <a:r>
              <a:rPr lang="zh-CN" altLang="en-US" sz="2000" dirty="0" smtClean="0"/>
              <a:t>，从而得到子网号长度为</a:t>
            </a:r>
            <a:r>
              <a:rPr lang="en-US" altLang="zh-CN" sz="2000" dirty="0" smtClean="0"/>
              <a:t>26</a:t>
            </a:r>
            <a:r>
              <a:rPr lang="zh-CN" altLang="en-US" sz="2000" dirty="0" smtClean="0"/>
              <a:t>比特，子网掩码为</a:t>
            </a:r>
            <a:r>
              <a:rPr lang="en-US" altLang="zh-CN" sz="2000" dirty="0" smtClean="0"/>
              <a:t>255.255.255.192</a:t>
            </a:r>
            <a:r>
              <a:rPr lang="zh-CN" altLang="en-US" sz="2000" dirty="0" smtClean="0"/>
              <a:t>（</a:t>
            </a:r>
            <a:r>
              <a:rPr lang="en-US" altLang="zh-CN" sz="2000" dirty="0" smtClean="0"/>
              <a:t>192=1100 0000</a:t>
            </a:r>
            <a:r>
              <a:rPr lang="zh-CN" altLang="en-US" sz="2000" dirty="0" smtClean="0"/>
              <a:t>）</a:t>
            </a:r>
          </a:p>
        </p:txBody>
      </p:sp>
      <p:graphicFrame>
        <p:nvGraphicFramePr>
          <p:cNvPr id="17454" name="Group 46"/>
          <p:cNvGraphicFramePr>
            <a:graphicFrameLocks noGrp="1"/>
          </p:cNvGraphicFramePr>
          <p:nvPr>
            <p:extLst>
              <p:ext uri="{D42A27DB-BD31-4B8C-83A1-F6EECF244321}">
                <p14:modId xmlns:p14="http://schemas.microsoft.com/office/powerpoint/2010/main" val="2982951577"/>
              </p:ext>
            </p:extLst>
          </p:nvPr>
        </p:nvGraphicFramePr>
        <p:xfrm>
          <a:off x="3779094" y="5084763"/>
          <a:ext cx="5329981" cy="1676400"/>
        </p:xfrm>
        <a:graphic>
          <a:graphicData uri="http://schemas.openxmlformats.org/drawingml/2006/table">
            <a:tbl>
              <a:tblPr/>
              <a:tblGrid>
                <a:gridCol w="1722438"/>
                <a:gridCol w="1734764"/>
                <a:gridCol w="1872779"/>
              </a:tblGrid>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rgbClr val="007A77"/>
                          </a:solidFill>
                          <a:effectLst/>
                          <a:latin typeface="Times New Roman" pitchFamily="18" charset="0"/>
                          <a:ea typeface="宋体" charset="-122"/>
                          <a:cs typeface="Times New Roman" pitchFamily="18" charset="0"/>
                        </a:rPr>
                        <a:t>子网号</a:t>
                      </a:r>
                      <a:endParaRPr kumimoji="0" lang="zh-CN" altLang="en-US" sz="1600" b="1" i="0" u="none" strike="noStrike" cap="none" normalizeH="0" baseline="0" dirty="0" smtClean="0">
                        <a:ln>
                          <a:noFill/>
                        </a:ln>
                        <a:solidFill>
                          <a:srgbClr val="007A77"/>
                        </a:solidFill>
                        <a:effectLst/>
                        <a:latin typeface="Tahoma" pitchFamily="34" charset="0"/>
                        <a:ea typeface="宋体"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rgbClr val="007A77"/>
                          </a:solidFill>
                          <a:effectLst/>
                          <a:latin typeface="Times New Roman" pitchFamily="18" charset="0"/>
                          <a:ea typeface="宋体" charset="-122"/>
                          <a:cs typeface="Times New Roman" pitchFamily="18" charset="0"/>
                        </a:rPr>
                        <a:t>子网掩码</a:t>
                      </a:r>
                      <a:endParaRPr kumimoji="0" lang="zh-CN" altLang="en-US" sz="1600" b="1" i="0" u="none" strike="noStrike" cap="none" normalizeH="0" baseline="0" smtClean="0">
                        <a:ln>
                          <a:noFill/>
                        </a:ln>
                        <a:solidFill>
                          <a:srgbClr val="007A77"/>
                        </a:solidFill>
                        <a:effectLst/>
                        <a:latin typeface="Tahoma" pitchFamily="34" charset="0"/>
                        <a:ea typeface="宋体"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rgbClr val="007A77"/>
                          </a:solidFill>
                          <a:effectLst/>
                          <a:latin typeface="Times New Roman" pitchFamily="18" charset="0"/>
                          <a:ea typeface="宋体" charset="-122"/>
                          <a:cs typeface="Times New Roman" pitchFamily="18" charset="0"/>
                        </a:rPr>
                        <a:t>下一跳</a:t>
                      </a:r>
                      <a:endParaRPr kumimoji="0" lang="zh-CN" altLang="en-US" sz="1600" b="1" i="0" u="none" strike="noStrike" cap="none" normalizeH="0" baseline="0" smtClean="0">
                        <a:ln>
                          <a:noFill/>
                        </a:ln>
                        <a:solidFill>
                          <a:srgbClr val="007A77"/>
                        </a:solidFill>
                        <a:effectLst/>
                        <a:latin typeface="Tahoma" pitchFamily="34" charset="0"/>
                        <a:ea typeface="宋体"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007A77"/>
                          </a:solidFill>
                          <a:effectLst/>
                          <a:latin typeface="Times New Roman" pitchFamily="18" charset="0"/>
                          <a:ea typeface="宋体" charset="-122"/>
                          <a:cs typeface="Times New Roman" pitchFamily="18" charset="0"/>
                        </a:rPr>
                        <a:t>192.228.17.64</a:t>
                      </a:r>
                      <a:endParaRPr kumimoji="0" lang="en-US" altLang="zh-CN" sz="1600" b="1" i="0" u="none" strike="noStrike" cap="none" normalizeH="0" baseline="0" dirty="0" smtClean="0">
                        <a:ln>
                          <a:noFill/>
                        </a:ln>
                        <a:solidFill>
                          <a:srgbClr val="007A77"/>
                        </a:solidFill>
                        <a:effectLst/>
                        <a:latin typeface="Tahoma" pitchFamily="34" charset="0"/>
                        <a:ea typeface="宋体"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007A77"/>
                          </a:solidFill>
                          <a:effectLst/>
                          <a:latin typeface="Times New Roman" pitchFamily="18" charset="0"/>
                          <a:ea typeface="宋体" charset="-122"/>
                          <a:cs typeface="Times New Roman" pitchFamily="18" charset="0"/>
                        </a:rPr>
                        <a:t>255.255.255.192</a:t>
                      </a:r>
                      <a:endParaRPr kumimoji="0" lang="en-US" altLang="zh-CN" sz="1600" b="1" i="0" u="none" strike="noStrike" cap="none" normalizeH="0" baseline="0" dirty="0" smtClean="0">
                        <a:ln>
                          <a:noFill/>
                        </a:ln>
                        <a:solidFill>
                          <a:srgbClr val="007A77"/>
                        </a:solidFill>
                        <a:effectLst/>
                        <a:latin typeface="Tahoma" pitchFamily="34" charset="0"/>
                        <a:ea typeface="宋体"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err="1" smtClean="0">
                          <a:ln>
                            <a:noFill/>
                          </a:ln>
                          <a:solidFill>
                            <a:srgbClr val="007A77"/>
                          </a:solidFill>
                          <a:effectLst/>
                          <a:latin typeface="Times New Roman" pitchFamily="18" charset="0"/>
                          <a:ea typeface="宋体" charset="-122"/>
                          <a:cs typeface="Times New Roman" pitchFamily="18" charset="0"/>
                        </a:rPr>
                        <a:t>Onlink</a:t>
                      </a:r>
                      <a:r>
                        <a:rPr kumimoji="0" lang="en-US" altLang="zh-CN" sz="1600" b="1" i="0" u="none" strike="noStrike" cap="none" normalizeH="0" baseline="0" dirty="0" smtClean="0">
                          <a:ln>
                            <a:noFill/>
                          </a:ln>
                          <a:solidFill>
                            <a:srgbClr val="007A77"/>
                          </a:solidFill>
                          <a:effectLst/>
                          <a:latin typeface="Times New Roman" pitchFamily="18" charset="0"/>
                          <a:ea typeface="宋体" charset="-122"/>
                          <a:cs typeface="Times New Roman" pitchFamily="18" charset="0"/>
                        </a:rPr>
                        <a:t>(via </a:t>
                      </a:r>
                      <a:r>
                        <a:rPr kumimoji="0" lang="zh-CN" altLang="en-US" sz="1600" b="1" i="0" u="none" strike="noStrike" cap="none" normalizeH="0" baseline="0" dirty="0" smtClean="0">
                          <a:ln>
                            <a:noFill/>
                          </a:ln>
                          <a:solidFill>
                            <a:srgbClr val="007A77"/>
                          </a:solidFill>
                          <a:effectLst/>
                          <a:latin typeface="Times New Roman" pitchFamily="18" charset="0"/>
                          <a:ea typeface="宋体" charset="-122"/>
                          <a:cs typeface="Times New Roman" pitchFamily="18" charset="0"/>
                        </a:rPr>
                        <a:t>端口</a:t>
                      </a:r>
                      <a:r>
                        <a:rPr kumimoji="0" lang="en-US" altLang="zh-CN" sz="1600" b="1" i="0" u="none" strike="noStrike" cap="none" normalizeH="0" baseline="0" dirty="0" smtClean="0">
                          <a:ln>
                            <a:noFill/>
                          </a:ln>
                          <a:solidFill>
                            <a:srgbClr val="007A77"/>
                          </a:solidFill>
                          <a:effectLst/>
                          <a:latin typeface="Times New Roman" pitchFamily="18" charset="0"/>
                          <a:ea typeface="宋体" charset="-122"/>
                          <a:cs typeface="Times New Roman" pitchFamily="18" charset="0"/>
                        </a:rPr>
                        <a:t>2)</a:t>
                      </a:r>
                      <a:endParaRPr kumimoji="0" lang="en-US" altLang="zh-CN" sz="1600" b="1" i="0" u="none" strike="noStrike" cap="none" normalizeH="0" baseline="0" dirty="0" smtClean="0">
                        <a:ln>
                          <a:noFill/>
                        </a:ln>
                        <a:solidFill>
                          <a:srgbClr val="007A77"/>
                        </a:solidFill>
                        <a:effectLst/>
                        <a:latin typeface="Tahoma" pitchFamily="34" charset="0"/>
                        <a:ea typeface="宋体"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007A77"/>
                          </a:solidFill>
                          <a:effectLst/>
                          <a:latin typeface="Times New Roman" pitchFamily="18" charset="0"/>
                          <a:ea typeface="宋体" charset="-122"/>
                          <a:cs typeface="Times New Roman" pitchFamily="18" charset="0"/>
                        </a:rPr>
                        <a:t>192.228.17.0</a:t>
                      </a:r>
                      <a:endParaRPr kumimoji="0" lang="en-US" altLang="zh-CN" sz="1600" b="1" i="0" u="none" strike="noStrike" cap="none" normalizeH="0" baseline="0" dirty="0" smtClean="0">
                        <a:ln>
                          <a:noFill/>
                        </a:ln>
                        <a:solidFill>
                          <a:srgbClr val="007A77"/>
                        </a:solidFill>
                        <a:effectLst/>
                        <a:latin typeface="Tahoma" pitchFamily="34" charset="0"/>
                        <a:ea typeface="宋体"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007A77"/>
                          </a:solidFill>
                          <a:effectLst/>
                          <a:latin typeface="Times New Roman" pitchFamily="18" charset="0"/>
                          <a:ea typeface="宋体" charset="-122"/>
                          <a:cs typeface="Times New Roman" pitchFamily="18" charset="0"/>
                        </a:rPr>
                        <a:t>255.255.255.192</a:t>
                      </a:r>
                      <a:endParaRPr kumimoji="0" lang="en-US" altLang="zh-CN" sz="1600" b="1" i="0" u="none" strike="noStrike" cap="none" normalizeH="0" baseline="0" dirty="0" smtClean="0">
                        <a:ln>
                          <a:noFill/>
                        </a:ln>
                        <a:solidFill>
                          <a:srgbClr val="007A77"/>
                        </a:solidFill>
                        <a:effectLst/>
                        <a:latin typeface="Tahoma" pitchFamily="34" charset="0"/>
                        <a:ea typeface="宋体"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err="1" smtClean="0">
                          <a:ln>
                            <a:noFill/>
                          </a:ln>
                          <a:solidFill>
                            <a:srgbClr val="007A77"/>
                          </a:solidFill>
                          <a:effectLst/>
                          <a:latin typeface="Times New Roman" pitchFamily="18" charset="0"/>
                          <a:ea typeface="宋体" charset="-122"/>
                          <a:cs typeface="Times New Roman" pitchFamily="18" charset="0"/>
                        </a:rPr>
                        <a:t>Onlink</a:t>
                      </a:r>
                      <a:r>
                        <a:rPr kumimoji="0" lang="en-US" altLang="zh-CN" sz="1600" b="1" i="0" u="none" strike="noStrike" cap="none" normalizeH="0" baseline="0" dirty="0" smtClean="0">
                          <a:ln>
                            <a:noFill/>
                          </a:ln>
                          <a:solidFill>
                            <a:srgbClr val="007A77"/>
                          </a:solidFill>
                          <a:effectLst/>
                          <a:latin typeface="Times New Roman" pitchFamily="18" charset="0"/>
                          <a:ea typeface="宋体" charset="-122"/>
                          <a:cs typeface="Times New Roman" pitchFamily="18" charset="0"/>
                        </a:rPr>
                        <a:t>(via </a:t>
                      </a:r>
                      <a:r>
                        <a:rPr kumimoji="0" lang="zh-CN" altLang="en-US" sz="1600" b="1" i="0" u="none" strike="noStrike" cap="none" normalizeH="0" baseline="0" dirty="0" smtClean="0">
                          <a:ln>
                            <a:noFill/>
                          </a:ln>
                          <a:solidFill>
                            <a:srgbClr val="007A77"/>
                          </a:solidFill>
                          <a:effectLst/>
                          <a:latin typeface="Times New Roman" pitchFamily="18" charset="0"/>
                          <a:ea typeface="宋体" charset="-122"/>
                          <a:cs typeface="Times New Roman" pitchFamily="18" charset="0"/>
                        </a:rPr>
                        <a:t>端口</a:t>
                      </a:r>
                      <a:r>
                        <a:rPr kumimoji="0" lang="en-US" altLang="zh-CN" sz="1600" b="1" i="0" u="none" strike="noStrike" cap="none" normalizeH="0" baseline="0" dirty="0" smtClean="0">
                          <a:ln>
                            <a:noFill/>
                          </a:ln>
                          <a:solidFill>
                            <a:srgbClr val="007A77"/>
                          </a:solidFill>
                          <a:effectLst/>
                          <a:latin typeface="Times New Roman" pitchFamily="18" charset="0"/>
                          <a:ea typeface="宋体" charset="-122"/>
                          <a:cs typeface="Times New Roman" pitchFamily="18" charset="0"/>
                        </a:rPr>
                        <a:t>0)</a:t>
                      </a:r>
                      <a:endParaRPr kumimoji="0" lang="en-US" altLang="zh-CN" sz="1600" b="1" i="0" u="none" strike="noStrike" cap="none" normalizeH="0" baseline="0" dirty="0" smtClean="0">
                        <a:ln>
                          <a:noFill/>
                        </a:ln>
                        <a:solidFill>
                          <a:srgbClr val="007A77"/>
                        </a:solidFill>
                        <a:effectLst/>
                        <a:latin typeface="Tahoma" pitchFamily="34" charset="0"/>
                        <a:ea typeface="宋体"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007A77"/>
                          </a:solidFill>
                          <a:effectLst/>
                          <a:latin typeface="Times New Roman" pitchFamily="18" charset="0"/>
                          <a:ea typeface="宋体" charset="-122"/>
                          <a:cs typeface="Times New Roman" pitchFamily="18" charset="0"/>
                        </a:rPr>
                        <a:t>192.228.17.128</a:t>
                      </a:r>
                      <a:endParaRPr kumimoji="0" lang="en-US" altLang="zh-CN" sz="1600" b="1" i="0" u="none" strike="noStrike" cap="none" normalizeH="0" baseline="0" dirty="0" smtClean="0">
                        <a:ln>
                          <a:noFill/>
                        </a:ln>
                        <a:solidFill>
                          <a:srgbClr val="007A77"/>
                        </a:solidFill>
                        <a:effectLst/>
                        <a:latin typeface="Tahoma" pitchFamily="34" charset="0"/>
                        <a:ea typeface="宋体"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007A77"/>
                          </a:solidFill>
                          <a:effectLst/>
                          <a:latin typeface="Times New Roman" pitchFamily="18" charset="0"/>
                          <a:ea typeface="宋体" charset="-122"/>
                          <a:cs typeface="Times New Roman" pitchFamily="18" charset="0"/>
                        </a:rPr>
                        <a:t>255.255.255.192</a:t>
                      </a:r>
                      <a:endParaRPr kumimoji="0" lang="en-US" altLang="zh-CN" sz="1600" b="1" i="0" u="none" strike="noStrike" cap="none" normalizeH="0" baseline="0" dirty="0" smtClean="0">
                        <a:ln>
                          <a:noFill/>
                        </a:ln>
                        <a:solidFill>
                          <a:srgbClr val="007A77"/>
                        </a:solidFill>
                        <a:effectLst/>
                        <a:latin typeface="Tahoma" pitchFamily="34" charset="0"/>
                        <a:ea typeface="宋体"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007A77"/>
                          </a:solidFill>
                          <a:effectLst/>
                          <a:latin typeface="Times New Roman" pitchFamily="18" charset="0"/>
                          <a:ea typeface="宋体" charset="-122"/>
                          <a:cs typeface="Times New Roman" pitchFamily="18" charset="0"/>
                        </a:rPr>
                        <a:t>R2</a:t>
                      </a:r>
                      <a:r>
                        <a:rPr kumimoji="0" lang="zh-CN" altLang="en-US" sz="1400" b="1" i="0" u="none" strike="noStrike" cap="none" normalizeH="0" baseline="0" dirty="0" smtClean="0">
                          <a:ln>
                            <a:noFill/>
                          </a:ln>
                          <a:solidFill>
                            <a:srgbClr val="007A77"/>
                          </a:solidFill>
                          <a:effectLst/>
                          <a:latin typeface="Times New Roman" pitchFamily="18" charset="0"/>
                          <a:ea typeface="宋体" charset="-122"/>
                          <a:cs typeface="Times New Roman" pitchFamily="18" charset="0"/>
                        </a:rPr>
                        <a:t>端口</a:t>
                      </a:r>
                      <a:r>
                        <a:rPr kumimoji="0" lang="en-US" altLang="zh-CN" sz="1400" b="1" i="0" u="none" strike="noStrike" cap="none" normalizeH="0" baseline="0" dirty="0" smtClean="0">
                          <a:ln>
                            <a:noFill/>
                          </a:ln>
                          <a:solidFill>
                            <a:srgbClr val="007A77"/>
                          </a:solidFill>
                          <a:effectLst/>
                          <a:latin typeface="Times New Roman" pitchFamily="18" charset="0"/>
                          <a:ea typeface="宋体" charset="-122"/>
                          <a:cs typeface="Times New Roman" pitchFamily="18" charset="0"/>
                        </a:rPr>
                        <a:t>0</a:t>
                      </a:r>
                      <a:r>
                        <a:rPr kumimoji="0" lang="zh-CN" altLang="en-US" sz="1400" b="1" i="0" u="none" strike="noStrike" cap="none" normalizeH="0" baseline="0" dirty="0" smtClean="0">
                          <a:ln>
                            <a:noFill/>
                          </a:ln>
                          <a:solidFill>
                            <a:srgbClr val="007A77"/>
                          </a:solidFill>
                          <a:effectLst/>
                          <a:latin typeface="Times New Roman" pitchFamily="18" charset="0"/>
                          <a:ea typeface="宋体" charset="-122"/>
                          <a:cs typeface="Times New Roman" pitchFamily="18" charset="0"/>
                        </a:rPr>
                        <a:t>的 </a:t>
                      </a:r>
                      <a:r>
                        <a:rPr kumimoji="0" lang="en-US" altLang="zh-CN" sz="1400" b="1" i="0" u="none" strike="noStrike" cap="none" normalizeH="0" baseline="0" dirty="0" smtClean="0">
                          <a:ln>
                            <a:noFill/>
                          </a:ln>
                          <a:solidFill>
                            <a:srgbClr val="007A77"/>
                          </a:solidFill>
                          <a:effectLst/>
                          <a:latin typeface="Times New Roman" pitchFamily="18" charset="0"/>
                          <a:ea typeface="宋体" charset="-122"/>
                          <a:cs typeface="Times New Roman" pitchFamily="18" charset="0"/>
                        </a:rPr>
                        <a:t>IP</a:t>
                      </a:r>
                      <a:endParaRPr kumimoji="0" lang="en-US" altLang="zh-CN" sz="1400" b="1" i="0" u="none" strike="noStrike" cap="none" normalizeH="0" baseline="0" dirty="0" smtClean="0">
                        <a:ln>
                          <a:noFill/>
                        </a:ln>
                        <a:solidFill>
                          <a:srgbClr val="007A77"/>
                        </a:solidFill>
                        <a:effectLst/>
                        <a:latin typeface="Tahoma" pitchFamily="34" charset="0"/>
                        <a:ea typeface="宋体"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0000"/>
                          </a:solidFill>
                          <a:effectLst/>
                          <a:latin typeface="Tahoma" pitchFamily="34" charset="0"/>
                          <a:ea typeface="宋体" charset="-122"/>
                        </a:rPr>
                        <a:t>0.0.0.0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0000"/>
                          </a:solidFill>
                          <a:effectLst/>
                          <a:latin typeface="Tahoma" pitchFamily="34" charset="0"/>
                          <a:ea typeface="宋体" charset="-122"/>
                        </a:rPr>
                        <a:t>0.0.0.0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007A77"/>
                          </a:solidFill>
                          <a:effectLst/>
                          <a:latin typeface="Times New Roman" pitchFamily="18" charset="0"/>
                          <a:ea typeface="宋体" charset="-122"/>
                          <a:cs typeface="Times New Roman" pitchFamily="18" charset="0"/>
                        </a:rPr>
                        <a:t>R0</a:t>
                      </a:r>
                      <a:r>
                        <a:rPr kumimoji="0" lang="zh-CN" altLang="en-US" sz="1400" b="1" i="0" u="none" strike="noStrike" cap="none" normalizeH="0" baseline="0" dirty="0" smtClean="0">
                          <a:ln>
                            <a:noFill/>
                          </a:ln>
                          <a:solidFill>
                            <a:srgbClr val="007A77"/>
                          </a:solidFill>
                          <a:effectLst/>
                          <a:latin typeface="Times New Roman" pitchFamily="18" charset="0"/>
                          <a:ea typeface="宋体" charset="-122"/>
                          <a:cs typeface="Times New Roman" pitchFamily="18" charset="0"/>
                        </a:rPr>
                        <a:t>的端口</a:t>
                      </a:r>
                      <a:r>
                        <a:rPr kumimoji="0" lang="en-US" altLang="zh-CN" sz="1400" b="1" i="0" u="none" strike="noStrike" cap="none" normalizeH="0" baseline="0" dirty="0" smtClean="0">
                          <a:ln>
                            <a:noFill/>
                          </a:ln>
                          <a:solidFill>
                            <a:srgbClr val="007A77"/>
                          </a:solidFill>
                          <a:effectLst/>
                          <a:latin typeface="Times New Roman" pitchFamily="18" charset="0"/>
                          <a:ea typeface="宋体" charset="-122"/>
                          <a:cs typeface="Times New Roman" pitchFamily="18" charset="0"/>
                        </a:rPr>
                        <a:t>0</a:t>
                      </a:r>
                      <a:r>
                        <a:rPr kumimoji="0" lang="zh-CN" altLang="en-US" sz="1400" b="1" i="0" u="none" strike="noStrike" cap="none" normalizeH="0" baseline="0" dirty="0" smtClean="0">
                          <a:ln>
                            <a:noFill/>
                          </a:ln>
                          <a:solidFill>
                            <a:srgbClr val="007A77"/>
                          </a:solidFill>
                          <a:effectLst/>
                          <a:latin typeface="Times New Roman" pitchFamily="18" charset="0"/>
                          <a:ea typeface="宋体" charset="-122"/>
                          <a:cs typeface="Times New Roman" pitchFamily="18" charset="0"/>
                        </a:rPr>
                        <a:t>的</a:t>
                      </a:r>
                      <a:r>
                        <a:rPr kumimoji="0" lang="en-US" altLang="zh-CN" sz="1400" b="1" i="0" u="none" strike="noStrike" cap="none" normalizeH="0" baseline="0" dirty="0" smtClean="0">
                          <a:ln>
                            <a:noFill/>
                          </a:ln>
                          <a:solidFill>
                            <a:srgbClr val="007A77"/>
                          </a:solidFill>
                          <a:effectLst/>
                          <a:latin typeface="Times New Roman" pitchFamily="18" charset="0"/>
                          <a:ea typeface="宋体" charset="-122"/>
                          <a:cs typeface="Times New Roman" pitchFamily="18" charset="0"/>
                        </a:rPr>
                        <a:t>IP</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18463" name="Text Box 54"/>
          <p:cNvSpPr txBox="1">
            <a:spLocks noChangeArrowheads="1"/>
          </p:cNvSpPr>
          <p:nvPr/>
        </p:nvSpPr>
        <p:spPr bwMode="auto">
          <a:xfrm flipH="1">
            <a:off x="3347864" y="5157192"/>
            <a:ext cx="503238"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b="1" dirty="0">
                <a:solidFill>
                  <a:srgbClr val="007A77"/>
                </a:solidFill>
                <a:latin typeface="Arial" panose="020B0604020202020204" pitchFamily="34" charset="0"/>
              </a:rPr>
              <a:t>R1</a:t>
            </a:r>
            <a:r>
              <a:rPr lang="zh-CN" altLang="en-US" b="1" dirty="0">
                <a:solidFill>
                  <a:srgbClr val="007A77"/>
                </a:solidFill>
                <a:latin typeface="Arial" panose="020B0604020202020204" pitchFamily="34" charset="0"/>
              </a:rPr>
              <a:t>的路由表</a:t>
            </a:r>
          </a:p>
        </p:txBody>
      </p:sp>
      <p:sp>
        <p:nvSpPr>
          <p:cNvPr id="18464" name="Text Box 36"/>
          <p:cNvSpPr txBox="1">
            <a:spLocks noChangeArrowheads="1"/>
          </p:cNvSpPr>
          <p:nvPr/>
        </p:nvSpPr>
        <p:spPr bwMode="auto">
          <a:xfrm>
            <a:off x="6300192" y="4437112"/>
            <a:ext cx="1584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400" b="1" dirty="0">
                <a:solidFill>
                  <a:schemeClr val="hlink"/>
                </a:solidFill>
                <a:latin typeface="Arial" panose="020B0604020202020204" pitchFamily="34" charset="0"/>
              </a:rPr>
              <a:t>10 </a:t>
            </a:r>
            <a:r>
              <a:rPr lang="en-US" altLang="zh-CN" sz="1400" b="1" dirty="0">
                <a:latin typeface="Arial" panose="020B0604020202020204" pitchFamily="34" charset="0"/>
              </a:rPr>
              <a:t>00 00 00</a:t>
            </a:r>
          </a:p>
        </p:txBody>
      </p:sp>
      <p:sp>
        <p:nvSpPr>
          <p:cNvPr id="18465" name="Text Box 35"/>
          <p:cNvSpPr txBox="1">
            <a:spLocks noChangeArrowheads="1"/>
          </p:cNvSpPr>
          <p:nvPr/>
        </p:nvSpPr>
        <p:spPr bwMode="auto">
          <a:xfrm>
            <a:off x="7596187" y="3268216"/>
            <a:ext cx="1584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400" b="1" dirty="0">
                <a:solidFill>
                  <a:schemeClr val="hlink"/>
                </a:solidFill>
                <a:latin typeface="Arial" panose="020B0604020202020204" pitchFamily="34" charset="0"/>
              </a:rPr>
              <a:t>01 </a:t>
            </a:r>
            <a:r>
              <a:rPr lang="en-US" altLang="zh-CN" sz="1400" b="1" dirty="0">
                <a:latin typeface="Arial" panose="020B0604020202020204" pitchFamily="34" charset="0"/>
              </a:rPr>
              <a:t>00 00 00</a:t>
            </a:r>
          </a:p>
        </p:txBody>
      </p:sp>
      <p:sp>
        <p:nvSpPr>
          <p:cNvPr id="18466" name="Text Box 35"/>
          <p:cNvSpPr txBox="1">
            <a:spLocks noChangeArrowheads="1"/>
          </p:cNvSpPr>
          <p:nvPr/>
        </p:nvSpPr>
        <p:spPr bwMode="auto">
          <a:xfrm>
            <a:off x="5147915" y="1268413"/>
            <a:ext cx="1584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400" b="1" dirty="0">
                <a:solidFill>
                  <a:schemeClr val="hlink"/>
                </a:solidFill>
                <a:latin typeface="Arial" panose="020B0604020202020204" pitchFamily="34" charset="0"/>
              </a:rPr>
              <a:t>00 00 00 00</a:t>
            </a:r>
          </a:p>
        </p:txBody>
      </p:sp>
      <p:pic>
        <p:nvPicPr>
          <p:cNvPr id="10" name="图片 9"/>
          <p:cNvPicPr>
            <a:picLocks noChangeAspect="1"/>
          </p:cNvPicPr>
          <p:nvPr/>
        </p:nvPicPr>
        <p:blipFill>
          <a:blip r:embed="rId6"/>
          <a:stretch>
            <a:fillRect/>
          </a:stretch>
        </p:blipFill>
        <p:spPr>
          <a:xfrm>
            <a:off x="6444208" y="968225"/>
            <a:ext cx="2724372" cy="516559"/>
          </a:xfrm>
          <a:prstGeom prst="rect">
            <a:avLst/>
          </a:prstGeom>
        </p:spPr>
      </p:pic>
      <p:sp>
        <p:nvSpPr>
          <p:cNvPr id="2" name="矩形 1"/>
          <p:cNvSpPr/>
          <p:nvPr/>
        </p:nvSpPr>
        <p:spPr>
          <a:xfrm>
            <a:off x="3620133" y="928217"/>
            <a:ext cx="2824075" cy="84459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12122" y="2923690"/>
            <a:ext cx="2824075" cy="844599"/>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739320" y="4124492"/>
            <a:ext cx="2856867" cy="844599"/>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63"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32ABB135-8948-4F13-AFCD-2FA4FC0921C5}" type="slidenum">
              <a:rPr lang="en-US" altLang="zh-CN"/>
              <a:pPr eaLnBrk="1" hangingPunct="1"/>
              <a:t>87</a:t>
            </a:fld>
            <a:endParaRPr lang="en-US" altLang="zh-CN"/>
          </a:p>
        </p:txBody>
      </p:sp>
      <p:sp>
        <p:nvSpPr>
          <p:cNvPr id="100355" name="Rectangle 7"/>
          <p:cNvSpPr>
            <a:spLocks noGrp="1" noRot="1" noChangeArrowheads="1"/>
          </p:cNvSpPr>
          <p:nvPr>
            <p:ph type="body" idx="1"/>
          </p:nvPr>
        </p:nvSpPr>
        <p:spPr>
          <a:xfrm>
            <a:off x="71438" y="115888"/>
            <a:ext cx="8964612" cy="1081087"/>
          </a:xfrm>
          <a:noFill/>
        </p:spPr>
        <p:txBody>
          <a:bodyPr/>
          <a:lstStyle/>
          <a:p>
            <a:pPr eaLnBrk="1" hangingPunct="1">
              <a:lnSpc>
                <a:spcPct val="80000"/>
              </a:lnSpc>
            </a:pPr>
            <a:r>
              <a:rPr lang="zh-CN" altLang="en-US" sz="2400" smtClean="0"/>
              <a:t>一个公司有一个</a:t>
            </a:r>
            <a:r>
              <a:rPr lang="en-US" altLang="zh-CN" sz="2400" smtClean="0"/>
              <a:t>C</a:t>
            </a:r>
            <a:r>
              <a:rPr lang="zh-CN" altLang="en-US" sz="2400" smtClean="0"/>
              <a:t>类网络</a:t>
            </a:r>
            <a:r>
              <a:rPr lang="en-US" altLang="zh-CN" sz="2400" smtClean="0"/>
              <a:t>200.1.1.0</a:t>
            </a:r>
            <a:r>
              <a:rPr lang="zh-CN" altLang="en-US" sz="2400" smtClean="0"/>
              <a:t>，并且希望建立</a:t>
            </a:r>
            <a:r>
              <a:rPr lang="en-US" altLang="zh-CN" sz="2400" smtClean="0"/>
              <a:t>4</a:t>
            </a:r>
            <a:r>
              <a:rPr lang="zh-CN" altLang="en-US" sz="2400" smtClean="0"/>
              <a:t>个部门的子网，其中部门</a:t>
            </a:r>
            <a:r>
              <a:rPr lang="en-US" altLang="zh-CN" sz="2400" smtClean="0"/>
              <a:t>A</a:t>
            </a:r>
            <a:r>
              <a:rPr lang="zh-CN" altLang="en-US" sz="2400" smtClean="0"/>
              <a:t>有</a:t>
            </a:r>
            <a:r>
              <a:rPr lang="en-US" altLang="zh-CN" sz="2400" smtClean="0"/>
              <a:t>72</a:t>
            </a:r>
            <a:r>
              <a:rPr lang="zh-CN" altLang="en-US" sz="2400" smtClean="0"/>
              <a:t>台主机，</a:t>
            </a:r>
            <a:r>
              <a:rPr lang="en-US" altLang="zh-CN" sz="2400" smtClean="0"/>
              <a:t>B</a:t>
            </a:r>
            <a:r>
              <a:rPr lang="zh-CN" altLang="en-US" sz="2400" smtClean="0"/>
              <a:t>有</a:t>
            </a:r>
            <a:r>
              <a:rPr lang="en-US" altLang="zh-CN" sz="2400" smtClean="0"/>
              <a:t>35</a:t>
            </a:r>
            <a:r>
              <a:rPr lang="zh-CN" altLang="en-US" sz="2400" smtClean="0"/>
              <a:t>台主机，</a:t>
            </a:r>
            <a:r>
              <a:rPr lang="en-US" altLang="zh-CN" sz="2400" smtClean="0"/>
              <a:t>C</a:t>
            </a:r>
            <a:r>
              <a:rPr lang="zh-CN" altLang="en-US" sz="2400" smtClean="0"/>
              <a:t>有</a:t>
            </a:r>
            <a:r>
              <a:rPr lang="en-US" altLang="zh-CN" sz="2400" smtClean="0"/>
              <a:t>20</a:t>
            </a:r>
            <a:r>
              <a:rPr lang="zh-CN" altLang="en-US" sz="2400" smtClean="0"/>
              <a:t>台主机，</a:t>
            </a:r>
            <a:r>
              <a:rPr lang="en-US" altLang="zh-CN" sz="2400" smtClean="0"/>
              <a:t>D</a:t>
            </a:r>
            <a:r>
              <a:rPr lang="zh-CN" altLang="en-US" sz="2400" smtClean="0"/>
              <a:t>有</a:t>
            </a:r>
            <a:r>
              <a:rPr lang="en-US" altLang="zh-CN" sz="2400" smtClean="0"/>
              <a:t>18</a:t>
            </a:r>
            <a:r>
              <a:rPr lang="zh-CN" altLang="en-US" sz="2400" smtClean="0"/>
              <a:t>台主机，共有</a:t>
            </a:r>
            <a:r>
              <a:rPr lang="en-US" altLang="zh-CN" sz="2400" smtClean="0"/>
              <a:t>145</a:t>
            </a:r>
            <a:r>
              <a:rPr lang="zh-CN" altLang="en-US" sz="2400" smtClean="0"/>
              <a:t>台主机</a:t>
            </a:r>
          </a:p>
        </p:txBody>
      </p:sp>
      <p:sp>
        <p:nvSpPr>
          <p:cNvPr id="288776" name="Rectangle 8"/>
          <p:cNvSpPr>
            <a:spLocks noChangeArrowheads="1"/>
          </p:cNvSpPr>
          <p:nvPr/>
        </p:nvSpPr>
        <p:spPr bwMode="auto">
          <a:xfrm>
            <a:off x="73025" y="1198563"/>
            <a:ext cx="9036050" cy="1943100"/>
          </a:xfrm>
          <a:prstGeom prst="rect">
            <a:avLst/>
          </a:prstGeom>
          <a:solidFill>
            <a:srgbClr val="EBF7FF"/>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400" b="1">
                <a:latin typeface="Arial" panose="020B0604020202020204" pitchFamily="34" charset="0"/>
              </a:rPr>
              <a:t>确定主机号的长度：</a:t>
            </a:r>
          </a:p>
          <a:p>
            <a:pPr eaLnBrk="1" hangingPunct="1"/>
            <a:r>
              <a:rPr lang="zh-CN" altLang="en-US" sz="2400" b="1">
                <a:latin typeface="Arial" panose="020B0604020202020204" pitchFamily="34" charset="0"/>
              </a:rPr>
              <a:t>对于部门</a:t>
            </a:r>
            <a:r>
              <a:rPr lang="en-US" altLang="zh-CN" sz="2400" b="1">
                <a:latin typeface="Arial" panose="020B0604020202020204" pitchFamily="34" charset="0"/>
              </a:rPr>
              <a:t>A</a:t>
            </a:r>
            <a:r>
              <a:rPr lang="zh-CN" altLang="en-US" sz="2400" b="1">
                <a:latin typeface="Arial" panose="020B0604020202020204" pitchFamily="34" charset="0"/>
              </a:rPr>
              <a:t>，有</a:t>
            </a:r>
            <a:r>
              <a:rPr lang="en-US" altLang="zh-CN" sz="2400" b="1">
                <a:latin typeface="Arial" panose="020B0604020202020204" pitchFamily="34" charset="0"/>
              </a:rPr>
              <a:t>2</a:t>
            </a:r>
            <a:r>
              <a:rPr lang="en-US" altLang="zh-CN" sz="2400" b="1" baseline="30000">
                <a:latin typeface="Arial" panose="020B0604020202020204" pitchFamily="34" charset="0"/>
              </a:rPr>
              <a:t>n</a:t>
            </a:r>
            <a:r>
              <a:rPr lang="en-US" altLang="zh-CN" sz="2400" b="1">
                <a:latin typeface="Arial" panose="020B0604020202020204" pitchFamily="34" charset="0"/>
              </a:rPr>
              <a:t>-2 ≥ 72</a:t>
            </a:r>
            <a:r>
              <a:rPr lang="zh-CN" altLang="en-US" sz="2400" b="1">
                <a:latin typeface="Arial" panose="020B0604020202020204" pitchFamily="34" charset="0"/>
              </a:rPr>
              <a:t>，得到</a:t>
            </a:r>
            <a:r>
              <a:rPr lang="en-US" altLang="zh-CN" sz="2400" b="1">
                <a:latin typeface="Arial" panose="020B0604020202020204" pitchFamily="34" charset="0"/>
              </a:rPr>
              <a:t>n ≥ 7</a:t>
            </a:r>
            <a:r>
              <a:rPr lang="zh-CN" altLang="en-US" sz="2400" b="1">
                <a:latin typeface="Arial" panose="020B0604020202020204" pitchFamily="34" charset="0"/>
              </a:rPr>
              <a:t>，取</a:t>
            </a:r>
            <a:r>
              <a:rPr lang="en-US" altLang="zh-CN" sz="2400" b="1">
                <a:latin typeface="Arial" panose="020B0604020202020204" pitchFamily="34" charset="0"/>
              </a:rPr>
              <a:t>n=7</a:t>
            </a:r>
            <a:r>
              <a:rPr lang="zh-CN" altLang="en-US" sz="2400" b="1">
                <a:latin typeface="Arial" panose="020B0604020202020204" pitchFamily="34" charset="0"/>
              </a:rPr>
              <a:t>，子网</a:t>
            </a:r>
            <a:r>
              <a:rPr lang="en-US" altLang="zh-CN" sz="2400" b="1">
                <a:latin typeface="Arial" panose="020B0604020202020204" pitchFamily="34" charset="0"/>
              </a:rPr>
              <a:t>ID</a:t>
            </a:r>
            <a:r>
              <a:rPr lang="zh-CN" altLang="en-US" sz="2400" b="1">
                <a:latin typeface="Arial" panose="020B0604020202020204" pitchFamily="34" charset="0"/>
              </a:rPr>
              <a:t>长度为</a:t>
            </a:r>
            <a:r>
              <a:rPr lang="en-US" altLang="zh-CN" sz="2400" b="1">
                <a:latin typeface="Arial" panose="020B0604020202020204" pitchFamily="34" charset="0"/>
              </a:rPr>
              <a:t>1</a:t>
            </a:r>
          </a:p>
          <a:p>
            <a:pPr eaLnBrk="1" hangingPunct="1"/>
            <a:r>
              <a:rPr lang="zh-CN" altLang="en-US" sz="2400" b="1">
                <a:latin typeface="Arial" panose="020B0604020202020204" pitchFamily="34" charset="0"/>
              </a:rPr>
              <a:t>对于部门</a:t>
            </a:r>
            <a:r>
              <a:rPr lang="en-US" altLang="zh-CN" sz="2400" b="1">
                <a:latin typeface="Arial" panose="020B0604020202020204" pitchFamily="34" charset="0"/>
              </a:rPr>
              <a:t>B</a:t>
            </a:r>
            <a:r>
              <a:rPr lang="zh-CN" altLang="en-US" sz="2400" b="1">
                <a:latin typeface="Arial" panose="020B0604020202020204" pitchFamily="34" charset="0"/>
              </a:rPr>
              <a:t>，有</a:t>
            </a:r>
            <a:r>
              <a:rPr lang="en-US" altLang="zh-CN" sz="2400" b="1">
                <a:latin typeface="Arial" panose="020B0604020202020204" pitchFamily="34" charset="0"/>
              </a:rPr>
              <a:t>2</a:t>
            </a:r>
            <a:r>
              <a:rPr lang="en-US" altLang="zh-CN" sz="2400" b="1" baseline="30000">
                <a:latin typeface="Arial" panose="020B0604020202020204" pitchFamily="34" charset="0"/>
              </a:rPr>
              <a:t>n</a:t>
            </a:r>
            <a:r>
              <a:rPr lang="en-US" altLang="zh-CN" sz="2400" b="1">
                <a:latin typeface="Arial" panose="020B0604020202020204" pitchFamily="34" charset="0"/>
              </a:rPr>
              <a:t>-2 ≥ 35</a:t>
            </a:r>
            <a:r>
              <a:rPr lang="zh-CN" altLang="en-US" sz="2400" b="1">
                <a:latin typeface="Arial" panose="020B0604020202020204" pitchFamily="34" charset="0"/>
              </a:rPr>
              <a:t>，得到</a:t>
            </a:r>
            <a:r>
              <a:rPr lang="en-US" altLang="zh-CN" sz="2400" b="1">
                <a:latin typeface="Arial" panose="020B0604020202020204" pitchFamily="34" charset="0"/>
              </a:rPr>
              <a:t>n ≥ 6</a:t>
            </a:r>
            <a:r>
              <a:rPr lang="zh-CN" altLang="en-US" sz="2400" b="1">
                <a:latin typeface="Arial" panose="020B0604020202020204" pitchFamily="34" charset="0"/>
              </a:rPr>
              <a:t>，取</a:t>
            </a:r>
            <a:r>
              <a:rPr lang="en-US" altLang="zh-CN" sz="2400" b="1">
                <a:latin typeface="Arial" panose="020B0604020202020204" pitchFamily="34" charset="0"/>
              </a:rPr>
              <a:t>n=6</a:t>
            </a:r>
            <a:r>
              <a:rPr lang="zh-CN" altLang="en-US" sz="2400" b="1">
                <a:latin typeface="Arial" panose="020B0604020202020204" pitchFamily="34" charset="0"/>
              </a:rPr>
              <a:t>，子网</a:t>
            </a:r>
            <a:r>
              <a:rPr lang="en-US" altLang="zh-CN" sz="2400" b="1">
                <a:latin typeface="Arial" panose="020B0604020202020204" pitchFamily="34" charset="0"/>
              </a:rPr>
              <a:t>ID</a:t>
            </a:r>
            <a:r>
              <a:rPr lang="zh-CN" altLang="en-US" sz="2400" b="1">
                <a:latin typeface="Arial" panose="020B0604020202020204" pitchFamily="34" charset="0"/>
              </a:rPr>
              <a:t>长度为</a:t>
            </a:r>
            <a:r>
              <a:rPr lang="en-US" altLang="zh-CN" sz="2400" b="1">
                <a:latin typeface="Arial" panose="020B0604020202020204" pitchFamily="34" charset="0"/>
              </a:rPr>
              <a:t>2</a:t>
            </a:r>
          </a:p>
          <a:p>
            <a:pPr eaLnBrk="1" hangingPunct="1"/>
            <a:r>
              <a:rPr lang="zh-CN" altLang="en-US" sz="2400" b="1">
                <a:latin typeface="Arial" panose="020B0604020202020204" pitchFamily="34" charset="0"/>
              </a:rPr>
              <a:t>对于部门</a:t>
            </a:r>
            <a:r>
              <a:rPr lang="en-US" altLang="zh-CN" sz="2400" b="1">
                <a:latin typeface="Arial" panose="020B0604020202020204" pitchFamily="34" charset="0"/>
              </a:rPr>
              <a:t>C</a:t>
            </a:r>
            <a:r>
              <a:rPr lang="zh-CN" altLang="en-US" sz="2400" b="1">
                <a:latin typeface="Arial" panose="020B0604020202020204" pitchFamily="34" charset="0"/>
              </a:rPr>
              <a:t>，有</a:t>
            </a:r>
            <a:r>
              <a:rPr lang="en-US" altLang="zh-CN" sz="2400" b="1">
                <a:latin typeface="Arial" panose="020B0604020202020204" pitchFamily="34" charset="0"/>
              </a:rPr>
              <a:t>2</a:t>
            </a:r>
            <a:r>
              <a:rPr lang="en-US" altLang="zh-CN" sz="2400" b="1" baseline="30000">
                <a:latin typeface="Arial" panose="020B0604020202020204" pitchFamily="34" charset="0"/>
              </a:rPr>
              <a:t>n</a:t>
            </a:r>
            <a:r>
              <a:rPr lang="en-US" altLang="zh-CN" sz="2400" b="1">
                <a:latin typeface="Arial" panose="020B0604020202020204" pitchFamily="34" charset="0"/>
              </a:rPr>
              <a:t>-2 ≥ 20</a:t>
            </a:r>
            <a:r>
              <a:rPr lang="zh-CN" altLang="en-US" sz="2400" b="1">
                <a:latin typeface="Arial" panose="020B0604020202020204" pitchFamily="34" charset="0"/>
              </a:rPr>
              <a:t>，得到</a:t>
            </a:r>
            <a:r>
              <a:rPr lang="en-US" altLang="zh-CN" sz="2400" b="1">
                <a:latin typeface="Arial" panose="020B0604020202020204" pitchFamily="34" charset="0"/>
              </a:rPr>
              <a:t>n ≥ 5</a:t>
            </a:r>
            <a:r>
              <a:rPr lang="zh-CN" altLang="en-US" sz="2400" b="1">
                <a:latin typeface="Arial" panose="020B0604020202020204" pitchFamily="34" charset="0"/>
              </a:rPr>
              <a:t>，取</a:t>
            </a:r>
            <a:r>
              <a:rPr lang="en-US" altLang="zh-CN" sz="2400" b="1">
                <a:latin typeface="Arial" panose="020B0604020202020204" pitchFamily="34" charset="0"/>
              </a:rPr>
              <a:t>n=5</a:t>
            </a:r>
            <a:r>
              <a:rPr lang="zh-CN" altLang="en-US" sz="2400" b="1">
                <a:latin typeface="Arial" panose="020B0604020202020204" pitchFamily="34" charset="0"/>
              </a:rPr>
              <a:t>，子网</a:t>
            </a:r>
            <a:r>
              <a:rPr lang="en-US" altLang="zh-CN" sz="2400" b="1">
                <a:latin typeface="Arial" panose="020B0604020202020204" pitchFamily="34" charset="0"/>
              </a:rPr>
              <a:t>ID</a:t>
            </a:r>
            <a:r>
              <a:rPr lang="zh-CN" altLang="en-US" sz="2400" b="1">
                <a:latin typeface="Arial" panose="020B0604020202020204" pitchFamily="34" charset="0"/>
              </a:rPr>
              <a:t>长度为</a:t>
            </a:r>
            <a:r>
              <a:rPr lang="en-US" altLang="zh-CN" sz="2400" b="1">
                <a:latin typeface="Arial" panose="020B0604020202020204" pitchFamily="34" charset="0"/>
              </a:rPr>
              <a:t>3</a:t>
            </a:r>
          </a:p>
          <a:p>
            <a:pPr eaLnBrk="1" hangingPunct="1"/>
            <a:r>
              <a:rPr lang="zh-CN" altLang="en-US" sz="2400" b="1">
                <a:latin typeface="Arial" panose="020B0604020202020204" pitchFamily="34" charset="0"/>
              </a:rPr>
              <a:t>对于部门</a:t>
            </a:r>
            <a:r>
              <a:rPr lang="en-US" altLang="zh-CN" sz="2400" b="1">
                <a:latin typeface="Arial" panose="020B0604020202020204" pitchFamily="34" charset="0"/>
              </a:rPr>
              <a:t>D</a:t>
            </a:r>
            <a:r>
              <a:rPr lang="zh-CN" altLang="en-US" sz="2400" b="1">
                <a:latin typeface="Arial" panose="020B0604020202020204" pitchFamily="34" charset="0"/>
              </a:rPr>
              <a:t>，有</a:t>
            </a:r>
            <a:r>
              <a:rPr lang="en-US" altLang="zh-CN" sz="2400" b="1">
                <a:latin typeface="Arial" panose="020B0604020202020204" pitchFamily="34" charset="0"/>
              </a:rPr>
              <a:t>2</a:t>
            </a:r>
            <a:r>
              <a:rPr lang="en-US" altLang="zh-CN" sz="2400" b="1" baseline="30000">
                <a:latin typeface="Arial" panose="020B0604020202020204" pitchFamily="34" charset="0"/>
              </a:rPr>
              <a:t>n</a:t>
            </a:r>
            <a:r>
              <a:rPr lang="en-US" altLang="zh-CN" sz="2400" b="1">
                <a:latin typeface="Arial" panose="020B0604020202020204" pitchFamily="34" charset="0"/>
              </a:rPr>
              <a:t>-2 ≥ 20</a:t>
            </a:r>
            <a:r>
              <a:rPr lang="zh-CN" altLang="en-US" sz="2400" b="1">
                <a:latin typeface="Arial" panose="020B0604020202020204" pitchFamily="34" charset="0"/>
              </a:rPr>
              <a:t>，得到</a:t>
            </a:r>
            <a:r>
              <a:rPr lang="en-US" altLang="zh-CN" sz="2400" b="1">
                <a:latin typeface="Arial" panose="020B0604020202020204" pitchFamily="34" charset="0"/>
              </a:rPr>
              <a:t>n ≥ 5</a:t>
            </a:r>
            <a:r>
              <a:rPr lang="en-US" altLang="zh-CN" sz="2400" b="1">
                <a:latin typeface="Arial" panose="020B0604020202020204" pitchFamily="34" charset="0"/>
                <a:sym typeface="Wingdings" panose="05000000000000000000" pitchFamily="2" charset="2"/>
              </a:rPr>
              <a:t> </a:t>
            </a:r>
            <a:r>
              <a:rPr lang="zh-CN" altLang="en-US" sz="2400" b="1">
                <a:latin typeface="Arial" panose="020B0604020202020204" pitchFamily="34" charset="0"/>
                <a:sym typeface="Wingdings" panose="05000000000000000000" pitchFamily="2" charset="2"/>
              </a:rPr>
              <a:t>，取</a:t>
            </a:r>
            <a:r>
              <a:rPr lang="en-US" altLang="zh-CN" sz="2400" b="1">
                <a:latin typeface="Arial" panose="020B0604020202020204" pitchFamily="34" charset="0"/>
                <a:sym typeface="Wingdings" panose="05000000000000000000" pitchFamily="2" charset="2"/>
              </a:rPr>
              <a:t>n=5</a:t>
            </a:r>
            <a:r>
              <a:rPr lang="zh-CN" altLang="en-US" sz="2400" b="1">
                <a:latin typeface="Arial" panose="020B0604020202020204" pitchFamily="34" charset="0"/>
                <a:sym typeface="Wingdings" panose="05000000000000000000" pitchFamily="2" charset="2"/>
              </a:rPr>
              <a:t>，子网</a:t>
            </a:r>
            <a:r>
              <a:rPr lang="en-US" altLang="zh-CN" sz="2400" b="1">
                <a:latin typeface="Arial" panose="020B0604020202020204" pitchFamily="34" charset="0"/>
                <a:sym typeface="Wingdings" panose="05000000000000000000" pitchFamily="2" charset="2"/>
              </a:rPr>
              <a:t>ID</a:t>
            </a:r>
            <a:r>
              <a:rPr lang="zh-CN" altLang="en-US" sz="2400" b="1">
                <a:latin typeface="Arial" panose="020B0604020202020204" pitchFamily="34" charset="0"/>
                <a:sym typeface="Wingdings" panose="05000000000000000000" pitchFamily="2" charset="2"/>
              </a:rPr>
              <a:t>长度为</a:t>
            </a:r>
            <a:r>
              <a:rPr lang="en-US" altLang="zh-CN" sz="2400" b="1">
                <a:latin typeface="Arial" panose="020B0604020202020204" pitchFamily="34" charset="0"/>
                <a:sym typeface="Wingdings" panose="05000000000000000000" pitchFamily="2" charset="2"/>
              </a:rPr>
              <a:t>3</a:t>
            </a:r>
            <a:endParaRPr lang="en-US" altLang="zh-CN" sz="2400" b="1">
              <a:latin typeface="Arial" panose="020B0604020202020204" pitchFamily="34" charset="0"/>
            </a:endParaRPr>
          </a:p>
        </p:txBody>
      </p:sp>
      <p:sp>
        <p:nvSpPr>
          <p:cNvPr id="288777" name="Rectangle 9"/>
          <p:cNvSpPr>
            <a:spLocks noChangeArrowheads="1"/>
          </p:cNvSpPr>
          <p:nvPr/>
        </p:nvSpPr>
        <p:spPr bwMode="auto">
          <a:xfrm>
            <a:off x="107950" y="3284984"/>
            <a:ext cx="8856663" cy="2592287"/>
          </a:xfrm>
          <a:prstGeom prst="rect">
            <a:avLst/>
          </a:prstGeom>
          <a:solidFill>
            <a:srgbClr val="EBF7FF"/>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300" b="1" dirty="0">
                <a:latin typeface="Arial" panose="020B0604020202020204" pitchFamily="34" charset="0"/>
              </a:rPr>
              <a:t>确定子网掩码和子网号：</a:t>
            </a:r>
          </a:p>
          <a:p>
            <a:pPr eaLnBrk="1" hangingPunct="1"/>
            <a:r>
              <a:rPr lang="zh-CN" altLang="en-US" sz="2300" b="1" dirty="0">
                <a:latin typeface="Arial" panose="020B0604020202020204" pitchFamily="34" charset="0"/>
              </a:rPr>
              <a:t>部门</a:t>
            </a:r>
            <a:r>
              <a:rPr lang="en-US" altLang="zh-CN" sz="2300" b="1" dirty="0">
                <a:latin typeface="Arial" panose="020B0604020202020204" pitchFamily="34" charset="0"/>
              </a:rPr>
              <a:t>A</a:t>
            </a:r>
            <a:r>
              <a:rPr lang="zh-CN" altLang="en-US" sz="2300" b="1" dirty="0">
                <a:latin typeface="Arial" panose="020B0604020202020204" pitchFamily="34" charset="0"/>
              </a:rPr>
              <a:t>：子网掩码</a:t>
            </a:r>
            <a:r>
              <a:rPr lang="en-US" altLang="zh-CN" sz="2300" b="1" dirty="0">
                <a:latin typeface="Arial" panose="020B0604020202020204" pitchFamily="34" charset="0"/>
              </a:rPr>
              <a:t>255.255.255.128, </a:t>
            </a:r>
            <a:r>
              <a:rPr lang="zh-CN" altLang="en-US" sz="2300" b="1" dirty="0">
                <a:latin typeface="Arial" panose="020B0604020202020204" pitchFamily="34" charset="0"/>
              </a:rPr>
              <a:t>子网号</a:t>
            </a:r>
            <a:r>
              <a:rPr lang="en-US" altLang="zh-CN" sz="2300" b="1" dirty="0">
                <a:latin typeface="Arial" panose="020B0604020202020204" pitchFamily="34" charset="0"/>
              </a:rPr>
              <a:t>200.1.1.0(</a:t>
            </a:r>
            <a:r>
              <a:rPr lang="zh-CN" altLang="en-US" sz="2300" b="1" dirty="0">
                <a:latin typeface="Arial" panose="020B0604020202020204" pitchFamily="34" charset="0"/>
              </a:rPr>
              <a:t>子网</a:t>
            </a:r>
            <a:r>
              <a:rPr lang="en-US" altLang="zh-CN" sz="2300" b="1" dirty="0">
                <a:latin typeface="Arial" panose="020B0604020202020204" pitchFamily="34" charset="0"/>
              </a:rPr>
              <a:t>ID=0</a:t>
            </a:r>
            <a:r>
              <a:rPr lang="en-US" altLang="zh-CN" sz="2300" b="1" dirty="0" smtClean="0">
                <a:latin typeface="Arial" panose="020B0604020202020204" pitchFamily="34" charset="0"/>
              </a:rPr>
              <a:t>)</a:t>
            </a:r>
            <a:br>
              <a:rPr lang="en-US" altLang="zh-CN" sz="2300" b="1" dirty="0" smtClean="0">
                <a:latin typeface="Arial" panose="020B0604020202020204" pitchFamily="34" charset="0"/>
              </a:rPr>
            </a:br>
            <a:endParaRPr lang="en-US" altLang="zh-CN" sz="2300" b="1" dirty="0">
              <a:latin typeface="Arial" panose="020B0604020202020204" pitchFamily="34" charset="0"/>
            </a:endParaRPr>
          </a:p>
          <a:p>
            <a:pPr eaLnBrk="1" hangingPunct="1"/>
            <a:r>
              <a:rPr lang="zh-CN" altLang="en-US" sz="2300" b="1" dirty="0">
                <a:latin typeface="Arial" panose="020B0604020202020204" pitchFamily="34" charset="0"/>
              </a:rPr>
              <a:t>部门</a:t>
            </a:r>
            <a:r>
              <a:rPr lang="en-US" altLang="zh-CN" sz="2300" b="1" dirty="0">
                <a:latin typeface="Arial" panose="020B0604020202020204" pitchFamily="34" charset="0"/>
              </a:rPr>
              <a:t>B</a:t>
            </a:r>
            <a:r>
              <a:rPr lang="zh-CN" altLang="en-US" sz="2300" b="1" dirty="0">
                <a:latin typeface="Arial" panose="020B0604020202020204" pitchFamily="34" charset="0"/>
              </a:rPr>
              <a:t>：子网掩码</a:t>
            </a:r>
            <a:r>
              <a:rPr lang="en-US" altLang="zh-CN" sz="2300" b="1" dirty="0">
                <a:latin typeface="Arial" panose="020B0604020202020204" pitchFamily="34" charset="0"/>
              </a:rPr>
              <a:t>255.255.255.192, </a:t>
            </a:r>
            <a:r>
              <a:rPr lang="zh-CN" altLang="en-US" sz="2300" b="1" dirty="0">
                <a:latin typeface="Arial" panose="020B0604020202020204" pitchFamily="34" charset="0"/>
              </a:rPr>
              <a:t>子网号</a:t>
            </a:r>
            <a:r>
              <a:rPr lang="en-US" altLang="zh-CN" sz="2300" b="1" dirty="0">
                <a:latin typeface="Arial" panose="020B0604020202020204" pitchFamily="34" charset="0"/>
              </a:rPr>
              <a:t>200.1.1.128(</a:t>
            </a:r>
            <a:r>
              <a:rPr lang="zh-CN" altLang="en-US" sz="2300" b="1" dirty="0">
                <a:latin typeface="Arial" panose="020B0604020202020204" pitchFamily="34" charset="0"/>
              </a:rPr>
              <a:t>子网</a:t>
            </a:r>
            <a:r>
              <a:rPr lang="en-US" altLang="zh-CN" sz="2300" b="1" dirty="0">
                <a:latin typeface="Arial" panose="020B0604020202020204" pitchFamily="34" charset="0"/>
              </a:rPr>
              <a:t>ID=10</a:t>
            </a:r>
            <a:r>
              <a:rPr lang="en-US" altLang="zh-CN" sz="2300" b="1" dirty="0" smtClean="0">
                <a:latin typeface="Arial" panose="020B0604020202020204" pitchFamily="34" charset="0"/>
              </a:rPr>
              <a:t>)</a:t>
            </a:r>
          </a:p>
          <a:p>
            <a:pPr eaLnBrk="1" hangingPunct="1">
              <a:lnSpc>
                <a:spcPct val="50000"/>
              </a:lnSpc>
            </a:pPr>
            <a:endParaRPr lang="en-US" altLang="zh-CN" sz="2300" b="1" dirty="0">
              <a:latin typeface="Arial" panose="020B0604020202020204" pitchFamily="34" charset="0"/>
            </a:endParaRPr>
          </a:p>
          <a:p>
            <a:pPr eaLnBrk="1" hangingPunct="1"/>
            <a:r>
              <a:rPr lang="zh-CN" altLang="en-US" sz="2300" b="1" dirty="0">
                <a:latin typeface="Arial" panose="020B0604020202020204" pitchFamily="34" charset="0"/>
              </a:rPr>
              <a:t>部门</a:t>
            </a:r>
            <a:r>
              <a:rPr lang="en-US" altLang="zh-CN" sz="2300" b="1" dirty="0">
                <a:latin typeface="Arial" panose="020B0604020202020204" pitchFamily="34" charset="0"/>
              </a:rPr>
              <a:t>C</a:t>
            </a:r>
            <a:r>
              <a:rPr lang="zh-CN" altLang="en-US" sz="2300" b="1" dirty="0">
                <a:latin typeface="Arial" panose="020B0604020202020204" pitchFamily="34" charset="0"/>
              </a:rPr>
              <a:t>：子网掩码</a:t>
            </a:r>
            <a:r>
              <a:rPr lang="en-US" altLang="zh-CN" sz="2300" b="1" dirty="0">
                <a:latin typeface="Arial" panose="020B0604020202020204" pitchFamily="34" charset="0"/>
              </a:rPr>
              <a:t>255.255.255.224, </a:t>
            </a:r>
            <a:r>
              <a:rPr lang="zh-CN" altLang="en-US" sz="2300" b="1" dirty="0">
                <a:latin typeface="Arial" panose="020B0604020202020204" pitchFamily="34" charset="0"/>
              </a:rPr>
              <a:t>子网号</a:t>
            </a:r>
            <a:r>
              <a:rPr lang="en-US" altLang="zh-CN" sz="2300" b="1" dirty="0">
                <a:latin typeface="Arial" panose="020B0604020202020204" pitchFamily="34" charset="0"/>
              </a:rPr>
              <a:t>200.1.1.192(</a:t>
            </a:r>
            <a:r>
              <a:rPr lang="zh-CN" altLang="en-US" sz="2300" b="1" dirty="0">
                <a:latin typeface="Arial" panose="020B0604020202020204" pitchFamily="34" charset="0"/>
              </a:rPr>
              <a:t>子网</a:t>
            </a:r>
            <a:r>
              <a:rPr lang="en-US" altLang="zh-CN" sz="2300" b="1" dirty="0">
                <a:latin typeface="Arial" panose="020B0604020202020204" pitchFamily="34" charset="0"/>
              </a:rPr>
              <a:t>ID=110)</a:t>
            </a:r>
          </a:p>
          <a:p>
            <a:pPr eaLnBrk="1" hangingPunct="1">
              <a:lnSpc>
                <a:spcPct val="50000"/>
              </a:lnSpc>
            </a:pPr>
            <a:endParaRPr lang="en-US" altLang="zh-CN" sz="2300" b="1" dirty="0" smtClean="0">
              <a:latin typeface="Arial" panose="020B0604020202020204" pitchFamily="34" charset="0"/>
            </a:endParaRPr>
          </a:p>
          <a:p>
            <a:pPr eaLnBrk="1" hangingPunct="1"/>
            <a:r>
              <a:rPr lang="zh-CN" altLang="en-US" sz="2300" b="1" dirty="0" smtClean="0">
                <a:latin typeface="Arial" panose="020B0604020202020204" pitchFamily="34" charset="0"/>
              </a:rPr>
              <a:t>部门</a:t>
            </a:r>
            <a:r>
              <a:rPr lang="en-US" altLang="zh-CN" sz="2300" b="1" dirty="0">
                <a:latin typeface="Arial" panose="020B0604020202020204" pitchFamily="34" charset="0"/>
              </a:rPr>
              <a:t>D</a:t>
            </a:r>
            <a:r>
              <a:rPr lang="zh-CN" altLang="en-US" sz="2300" b="1" dirty="0">
                <a:latin typeface="Arial" panose="020B0604020202020204" pitchFamily="34" charset="0"/>
              </a:rPr>
              <a:t>：子网掩码</a:t>
            </a:r>
            <a:r>
              <a:rPr lang="en-US" altLang="zh-CN" sz="2300" b="1" dirty="0">
                <a:latin typeface="Arial" panose="020B0604020202020204" pitchFamily="34" charset="0"/>
              </a:rPr>
              <a:t>255.255.255.224, </a:t>
            </a:r>
            <a:r>
              <a:rPr lang="zh-CN" altLang="en-US" sz="2300" b="1" dirty="0">
                <a:latin typeface="Arial" panose="020B0604020202020204" pitchFamily="34" charset="0"/>
              </a:rPr>
              <a:t>子网号</a:t>
            </a:r>
            <a:r>
              <a:rPr lang="en-US" altLang="zh-CN" sz="2300" b="1" dirty="0">
                <a:latin typeface="Arial" panose="020B0604020202020204" pitchFamily="34" charset="0"/>
              </a:rPr>
              <a:t>200.1.1.224(</a:t>
            </a:r>
            <a:r>
              <a:rPr lang="zh-CN" altLang="en-US" sz="2300" b="1" dirty="0">
                <a:latin typeface="Arial" panose="020B0604020202020204" pitchFamily="34" charset="0"/>
              </a:rPr>
              <a:t>子网</a:t>
            </a:r>
            <a:r>
              <a:rPr lang="en-US" altLang="zh-CN" sz="2300" b="1" dirty="0">
                <a:latin typeface="Arial" panose="020B0604020202020204" pitchFamily="34" charset="0"/>
              </a:rPr>
              <a:t>ID=111)</a:t>
            </a:r>
          </a:p>
        </p:txBody>
      </p:sp>
      <p:sp>
        <p:nvSpPr>
          <p:cNvPr id="98311" name="Rectangle 7"/>
          <p:cNvSpPr>
            <a:spLocks noChangeArrowheads="1"/>
          </p:cNvSpPr>
          <p:nvPr/>
        </p:nvSpPr>
        <p:spPr bwMode="auto">
          <a:xfrm>
            <a:off x="107504" y="6021288"/>
            <a:ext cx="8964613" cy="792757"/>
          </a:xfrm>
          <a:prstGeom prst="rect">
            <a:avLst/>
          </a:prstGeom>
          <a:solidFill>
            <a:srgbClr val="FFFF99"/>
          </a:solidFill>
          <a:ln w="9525">
            <a:solidFill>
              <a:schemeClr val="tx1"/>
            </a:solidFill>
            <a:miter lim="800000"/>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400" b="1" dirty="0"/>
              <a:t>划分子网的本质是将一个大的地址块根据需要划分成地址空间</a:t>
            </a:r>
            <a:r>
              <a:rPr lang="zh-CN" altLang="en-US" sz="2400" b="1" dirty="0">
                <a:solidFill>
                  <a:srgbClr val="FF0000"/>
                </a:solidFill>
              </a:rPr>
              <a:t>互不重叠</a:t>
            </a:r>
            <a:r>
              <a:rPr lang="zh-CN" altLang="en-US" sz="2400" b="1" dirty="0"/>
              <a:t>的小的地址</a:t>
            </a:r>
            <a:r>
              <a:rPr lang="zh-CN" altLang="en-US" sz="2400" b="1" dirty="0" smtClean="0"/>
              <a:t>块，这些小的地址块可以用</a:t>
            </a:r>
            <a:r>
              <a:rPr lang="zh-CN" altLang="en-US" sz="2400" b="1" dirty="0" smtClean="0">
                <a:solidFill>
                  <a:srgbClr val="FF0000"/>
                </a:solidFill>
              </a:rPr>
              <a:t>子网号</a:t>
            </a:r>
            <a:r>
              <a:rPr lang="zh-CN" altLang="en-US" sz="2400" b="1" dirty="0" smtClean="0"/>
              <a:t>来表示</a:t>
            </a:r>
            <a:endParaRPr lang="zh-CN" altLang="en-US" sz="2400" b="1" dirty="0">
              <a:solidFill>
                <a:schemeClr val="hlink"/>
              </a:solidFill>
            </a:endParaRPr>
          </a:p>
        </p:txBody>
      </p:sp>
      <p:pic>
        <p:nvPicPr>
          <p:cNvPr id="7" name="图片 6"/>
          <p:cNvPicPr>
            <a:picLocks noChangeAspect="1"/>
          </p:cNvPicPr>
          <p:nvPr/>
        </p:nvPicPr>
        <p:blipFill>
          <a:blip r:embed="rId3"/>
          <a:stretch>
            <a:fillRect/>
          </a:stretch>
        </p:blipFill>
        <p:spPr>
          <a:xfrm>
            <a:off x="5580112" y="751853"/>
            <a:ext cx="3486281" cy="661022"/>
          </a:xfrm>
          <a:prstGeom prst="rect">
            <a:avLst/>
          </a:prstGeom>
        </p:spPr>
      </p:pic>
      <p:sp>
        <p:nvSpPr>
          <p:cNvPr id="2" name="TextBox 1"/>
          <p:cNvSpPr txBox="1"/>
          <p:nvPr/>
        </p:nvSpPr>
        <p:spPr>
          <a:xfrm>
            <a:off x="6732240" y="3419708"/>
            <a:ext cx="1368152" cy="369332"/>
          </a:xfrm>
          <a:prstGeom prst="rect">
            <a:avLst/>
          </a:prstGeom>
          <a:noFill/>
        </p:spPr>
        <p:txBody>
          <a:bodyPr wrap="square" rtlCol="0">
            <a:spAutoFit/>
          </a:bodyPr>
          <a:lstStyle/>
          <a:p>
            <a:r>
              <a:rPr lang="en-US" altLang="zh-CN" dirty="0" smtClean="0">
                <a:solidFill>
                  <a:srgbClr val="FF0000"/>
                </a:solidFill>
              </a:rPr>
              <a:t>0 </a:t>
            </a:r>
            <a:r>
              <a:rPr lang="en-US" altLang="zh-CN" dirty="0" smtClean="0"/>
              <a:t>000 0000</a:t>
            </a:r>
            <a:endParaRPr lang="zh-CN" altLang="en-US" dirty="0"/>
          </a:p>
        </p:txBody>
      </p:sp>
      <p:sp>
        <p:nvSpPr>
          <p:cNvPr id="9" name="TextBox 8"/>
          <p:cNvSpPr txBox="1"/>
          <p:nvPr/>
        </p:nvSpPr>
        <p:spPr>
          <a:xfrm>
            <a:off x="6732240" y="4139788"/>
            <a:ext cx="1368152" cy="369332"/>
          </a:xfrm>
          <a:prstGeom prst="rect">
            <a:avLst/>
          </a:prstGeom>
          <a:noFill/>
        </p:spPr>
        <p:txBody>
          <a:bodyPr wrap="square" rtlCol="0">
            <a:spAutoFit/>
          </a:bodyPr>
          <a:lstStyle/>
          <a:p>
            <a:r>
              <a:rPr lang="en-US" altLang="zh-CN" dirty="0" smtClean="0">
                <a:solidFill>
                  <a:srgbClr val="FF0000"/>
                </a:solidFill>
              </a:rPr>
              <a:t>10 </a:t>
            </a:r>
            <a:r>
              <a:rPr lang="en-US" altLang="zh-CN" dirty="0" smtClean="0"/>
              <a:t>00 0000</a:t>
            </a:r>
            <a:endParaRPr lang="zh-CN" altLang="en-US" dirty="0"/>
          </a:p>
        </p:txBody>
      </p:sp>
      <p:sp>
        <p:nvSpPr>
          <p:cNvPr id="10" name="TextBox 9"/>
          <p:cNvSpPr txBox="1"/>
          <p:nvPr/>
        </p:nvSpPr>
        <p:spPr>
          <a:xfrm>
            <a:off x="6732240" y="4715852"/>
            <a:ext cx="1368152" cy="369332"/>
          </a:xfrm>
          <a:prstGeom prst="rect">
            <a:avLst/>
          </a:prstGeom>
          <a:noFill/>
        </p:spPr>
        <p:txBody>
          <a:bodyPr wrap="square" rtlCol="0">
            <a:spAutoFit/>
          </a:bodyPr>
          <a:lstStyle/>
          <a:p>
            <a:r>
              <a:rPr lang="en-US" altLang="zh-CN" dirty="0" smtClean="0">
                <a:solidFill>
                  <a:srgbClr val="FF0000"/>
                </a:solidFill>
              </a:rPr>
              <a:t>110</a:t>
            </a:r>
            <a:r>
              <a:rPr lang="en-US" altLang="zh-CN" dirty="0"/>
              <a:t> </a:t>
            </a:r>
            <a:r>
              <a:rPr lang="en-US" altLang="zh-CN" dirty="0" smtClean="0"/>
              <a:t>0 0000</a:t>
            </a:r>
            <a:endParaRPr lang="zh-CN" altLang="en-US" dirty="0"/>
          </a:p>
        </p:txBody>
      </p:sp>
      <p:sp>
        <p:nvSpPr>
          <p:cNvPr id="11" name="TextBox 10"/>
          <p:cNvSpPr txBox="1"/>
          <p:nvPr/>
        </p:nvSpPr>
        <p:spPr>
          <a:xfrm>
            <a:off x="6732240" y="5229200"/>
            <a:ext cx="1368152" cy="369332"/>
          </a:xfrm>
          <a:prstGeom prst="rect">
            <a:avLst/>
          </a:prstGeom>
          <a:noFill/>
        </p:spPr>
        <p:txBody>
          <a:bodyPr wrap="square" rtlCol="0">
            <a:spAutoFit/>
          </a:bodyPr>
          <a:lstStyle/>
          <a:p>
            <a:r>
              <a:rPr lang="en-US" altLang="zh-CN" dirty="0" smtClean="0">
                <a:solidFill>
                  <a:srgbClr val="FF0000"/>
                </a:solidFill>
              </a:rPr>
              <a:t>1110 </a:t>
            </a:r>
            <a:r>
              <a:rPr lang="en-US" altLang="zh-CN" dirty="0" smtClean="0"/>
              <a:t>0000</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8776"/>
                                        </p:tgtEl>
                                        <p:attrNameLst>
                                          <p:attrName>style.visibility</p:attrName>
                                        </p:attrNameLst>
                                      </p:cBhvr>
                                      <p:to>
                                        <p:strVal val="visible"/>
                                      </p:to>
                                    </p:set>
                                    <p:animEffect transition="in" filter="blinds(horizontal)">
                                      <p:cBhvr>
                                        <p:cTn id="7" dur="500"/>
                                        <p:tgtEl>
                                          <p:spTgt spid="2887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8777"/>
                                        </p:tgtEl>
                                        <p:attrNameLst>
                                          <p:attrName>style.visibility</p:attrName>
                                        </p:attrNameLst>
                                      </p:cBhvr>
                                      <p:to>
                                        <p:strVal val="visible"/>
                                      </p:to>
                                    </p:set>
                                    <p:animEffect transition="in" filter="blinds(horizontal)">
                                      <p:cBhvr>
                                        <p:cTn id="12" dur="500"/>
                                        <p:tgtEl>
                                          <p:spTgt spid="288777"/>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8311"/>
                                        </p:tgtEl>
                                        <p:attrNameLst>
                                          <p:attrName>style.visibility</p:attrName>
                                        </p:attrNameLst>
                                      </p:cBhvr>
                                      <p:to>
                                        <p:strVal val="visible"/>
                                      </p:to>
                                    </p:set>
                                    <p:animEffect transition="in" filter="blinds(horizontal)">
                                      <p:cBhvr>
                                        <p:cTn id="25" dur="500"/>
                                        <p:tgtEl>
                                          <p:spTgt spid="98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6" grpId="0" animBg="1"/>
      <p:bldP spid="288777" grpId="0" animBg="1"/>
      <p:bldP spid="98311" grpId="0" animBg="1"/>
      <p:bldP spid="2" grpId="0"/>
      <p:bldP spid="9" grpId="0"/>
      <p:bldP spid="10" grpId="0"/>
      <p:bldP spid="11"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zh-CN" altLang="en-US" smtClean="0"/>
              <a:t>划分子网</a:t>
            </a:r>
            <a:r>
              <a:rPr lang="en-US" altLang="zh-CN" smtClean="0"/>
              <a:t>—</a:t>
            </a:r>
            <a:r>
              <a:rPr lang="zh-CN" altLang="en-US" smtClean="0"/>
              <a:t>分组转发实例</a:t>
            </a:r>
          </a:p>
        </p:txBody>
      </p:sp>
      <p:graphicFrame>
        <p:nvGraphicFramePr>
          <p:cNvPr id="99397" name="Group 69"/>
          <p:cNvGraphicFramePr>
            <a:graphicFrameLocks noGrp="1"/>
          </p:cNvGraphicFramePr>
          <p:nvPr/>
        </p:nvGraphicFramePr>
        <p:xfrm>
          <a:off x="101600" y="3357563"/>
          <a:ext cx="5046663" cy="2197102"/>
        </p:xfrm>
        <a:graphic>
          <a:graphicData uri="http://schemas.openxmlformats.org/drawingml/2006/table">
            <a:tbl>
              <a:tblPr/>
              <a:tblGrid>
                <a:gridCol w="1517650"/>
                <a:gridCol w="1873250"/>
                <a:gridCol w="1655763"/>
              </a:tblGrid>
              <a:tr h="3658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chemeClr val="tx1"/>
                          </a:solidFill>
                          <a:effectLst/>
                          <a:latin typeface="Times New Roman" pitchFamily="18" charset="0"/>
                          <a:ea typeface="宋体" charset="-122"/>
                          <a:cs typeface="Times New Roman" pitchFamily="18" charset="0"/>
                        </a:rPr>
                        <a:t>子网号</a:t>
                      </a:r>
                      <a:endParaRPr kumimoji="0" lang="zh-CN" altLang="en-US" sz="1800" b="1" i="0" u="none" strike="noStrike" cap="none" normalizeH="0" baseline="0" smtClean="0">
                        <a:ln>
                          <a:noFill/>
                        </a:ln>
                        <a:solidFill>
                          <a:schemeClr val="tx1"/>
                        </a:solidFill>
                        <a:effectLst/>
                        <a:latin typeface="Tahoma" pitchFamily="34" charset="0"/>
                        <a:ea typeface="宋体"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chemeClr val="tx1"/>
                          </a:solidFill>
                          <a:effectLst/>
                          <a:latin typeface="Times New Roman" pitchFamily="18" charset="0"/>
                          <a:ea typeface="宋体" charset="-122"/>
                          <a:cs typeface="Times New Roman" pitchFamily="18" charset="0"/>
                        </a:rPr>
                        <a:t>子网掩码</a:t>
                      </a:r>
                      <a:endParaRPr kumimoji="0" lang="zh-CN" altLang="en-US" sz="1800" b="1" i="0" u="none" strike="noStrike" cap="none" normalizeH="0" baseline="0" smtClean="0">
                        <a:ln>
                          <a:noFill/>
                        </a:ln>
                        <a:solidFill>
                          <a:schemeClr val="tx1"/>
                        </a:solidFill>
                        <a:effectLst/>
                        <a:latin typeface="Tahoma" pitchFamily="34" charset="0"/>
                        <a:ea typeface="宋体"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chemeClr val="tx1"/>
                          </a:solidFill>
                          <a:effectLst/>
                          <a:latin typeface="Times New Roman" pitchFamily="18" charset="0"/>
                          <a:ea typeface="宋体" charset="-122"/>
                          <a:cs typeface="Times New Roman" pitchFamily="18" charset="0"/>
                        </a:rPr>
                        <a:t>下一跳</a:t>
                      </a:r>
                      <a:endParaRPr kumimoji="0" lang="zh-CN" altLang="en-US" sz="1800" b="1" i="0" u="none" strike="noStrike" cap="none" normalizeH="0" baseline="0" smtClean="0">
                        <a:ln>
                          <a:noFill/>
                        </a:ln>
                        <a:solidFill>
                          <a:schemeClr val="tx1"/>
                        </a:solidFill>
                        <a:effectLst/>
                        <a:latin typeface="Tahoma" pitchFamily="34" charset="0"/>
                        <a:ea typeface="宋体"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8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Times New Roman" pitchFamily="18" charset="0"/>
                          <a:ea typeface="宋体" charset="-122"/>
                          <a:cs typeface="Times New Roman" pitchFamily="18" charset="0"/>
                        </a:rPr>
                        <a:t>128.96.39.0</a:t>
                      </a:r>
                      <a:endParaRPr kumimoji="0" lang="en-US" altLang="zh-CN" sz="1800" b="1" i="0" u="none" strike="noStrike" cap="none" normalizeH="0" baseline="0" smtClean="0">
                        <a:ln>
                          <a:noFill/>
                        </a:ln>
                        <a:solidFill>
                          <a:schemeClr val="tx1"/>
                        </a:solidFill>
                        <a:effectLst/>
                        <a:latin typeface="Tahoma" pitchFamily="34" charset="0"/>
                        <a:ea typeface="宋体"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Times New Roman" pitchFamily="18" charset="0"/>
                          <a:ea typeface="宋体" charset="-122"/>
                          <a:cs typeface="Times New Roman" pitchFamily="18" charset="0"/>
                        </a:rPr>
                        <a:t>255.255.255.128</a:t>
                      </a:r>
                      <a:endParaRPr kumimoji="0" lang="en-US" altLang="zh-CN" sz="1800" b="1" i="0" u="none" strike="noStrike" cap="none" normalizeH="0" baseline="0" smtClean="0">
                        <a:ln>
                          <a:noFill/>
                        </a:ln>
                        <a:solidFill>
                          <a:schemeClr val="tx1"/>
                        </a:solidFill>
                        <a:effectLst/>
                        <a:latin typeface="Tahoma" pitchFamily="34" charset="0"/>
                        <a:ea typeface="宋体"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Times New Roman" pitchFamily="18" charset="0"/>
                          <a:ea typeface="宋体" charset="-122"/>
                          <a:cs typeface="Times New Roman" pitchFamily="18" charset="0"/>
                        </a:rPr>
                        <a:t>Onlink(</a:t>
                      </a:r>
                      <a:r>
                        <a:rPr kumimoji="0" lang="zh-CN" altLang="en-US" sz="1800" b="1" i="0" u="none" strike="noStrike" cap="none" normalizeH="0" baseline="0" smtClean="0">
                          <a:ln>
                            <a:noFill/>
                          </a:ln>
                          <a:solidFill>
                            <a:schemeClr val="tx1"/>
                          </a:solidFill>
                          <a:effectLst/>
                          <a:latin typeface="Times New Roman" pitchFamily="18" charset="0"/>
                          <a:ea typeface="宋体" charset="-122"/>
                          <a:cs typeface="Times New Roman" pitchFamily="18" charset="0"/>
                        </a:rPr>
                        <a:t>端口</a:t>
                      </a:r>
                      <a:r>
                        <a:rPr kumimoji="0" lang="en-US" altLang="zh-CN" sz="1800" b="1" i="0" u="none" strike="noStrike" cap="none" normalizeH="0" baseline="0" smtClean="0">
                          <a:ln>
                            <a:noFill/>
                          </a:ln>
                          <a:solidFill>
                            <a:schemeClr val="tx1"/>
                          </a:solidFill>
                          <a:effectLst/>
                          <a:latin typeface="Times New Roman" pitchFamily="18" charset="0"/>
                          <a:ea typeface="宋体" charset="-122"/>
                          <a:cs typeface="Times New Roman" pitchFamily="18" charset="0"/>
                        </a:rPr>
                        <a:t>0)</a:t>
                      </a:r>
                      <a:endParaRPr kumimoji="0" lang="en-US" altLang="zh-CN" sz="1800" b="1" i="0" u="none" strike="noStrike" cap="none" normalizeH="0" baseline="0" smtClean="0">
                        <a:ln>
                          <a:noFill/>
                        </a:ln>
                        <a:solidFill>
                          <a:schemeClr val="tx1"/>
                        </a:solidFill>
                        <a:effectLst/>
                        <a:latin typeface="Tahoma" pitchFamily="34" charset="0"/>
                        <a:ea typeface="宋体"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8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Times New Roman" pitchFamily="18" charset="0"/>
                          <a:ea typeface="宋体" charset="-122"/>
                          <a:cs typeface="Times New Roman" pitchFamily="18" charset="0"/>
                        </a:rPr>
                        <a:t>128.96.39.128</a:t>
                      </a:r>
                      <a:endParaRPr kumimoji="0" lang="en-US" altLang="zh-CN" sz="1800" b="1" i="0" u="none" strike="noStrike" cap="none" normalizeH="0" baseline="0" smtClean="0">
                        <a:ln>
                          <a:noFill/>
                        </a:ln>
                        <a:solidFill>
                          <a:schemeClr val="tx1"/>
                        </a:solidFill>
                        <a:effectLst/>
                        <a:latin typeface="Tahoma" pitchFamily="34" charset="0"/>
                        <a:ea typeface="宋体"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Times New Roman" pitchFamily="18" charset="0"/>
                          <a:ea typeface="宋体" charset="-122"/>
                          <a:cs typeface="Times New Roman" pitchFamily="18" charset="0"/>
                        </a:rPr>
                        <a:t>255.255.255.128</a:t>
                      </a:r>
                      <a:endParaRPr kumimoji="0" lang="en-US" altLang="zh-CN" sz="1800" b="1" i="0" u="none" strike="noStrike" cap="none" normalizeH="0" baseline="0" smtClean="0">
                        <a:ln>
                          <a:noFill/>
                        </a:ln>
                        <a:solidFill>
                          <a:schemeClr val="tx1"/>
                        </a:solidFill>
                        <a:effectLst/>
                        <a:latin typeface="Tahoma" pitchFamily="34" charset="0"/>
                        <a:ea typeface="宋体"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Times New Roman" pitchFamily="18" charset="0"/>
                          <a:ea typeface="宋体" charset="-122"/>
                          <a:cs typeface="Times New Roman" pitchFamily="18" charset="0"/>
                        </a:rPr>
                        <a:t>Onlink(</a:t>
                      </a:r>
                      <a:r>
                        <a:rPr kumimoji="0" lang="zh-CN" altLang="en-US" sz="1800" b="1" i="0" u="none" strike="noStrike" cap="none" normalizeH="0" baseline="0" smtClean="0">
                          <a:ln>
                            <a:noFill/>
                          </a:ln>
                          <a:solidFill>
                            <a:schemeClr val="tx1"/>
                          </a:solidFill>
                          <a:effectLst/>
                          <a:latin typeface="Times New Roman" pitchFamily="18" charset="0"/>
                          <a:ea typeface="宋体" charset="-122"/>
                          <a:cs typeface="Times New Roman" pitchFamily="18" charset="0"/>
                        </a:rPr>
                        <a:t>端口</a:t>
                      </a:r>
                      <a:r>
                        <a:rPr kumimoji="0" lang="en-US" altLang="zh-CN" sz="1800" b="1" i="0" u="none" strike="noStrike" cap="none" normalizeH="0" baseline="0" smtClean="0">
                          <a:ln>
                            <a:noFill/>
                          </a:ln>
                          <a:solidFill>
                            <a:schemeClr val="tx1"/>
                          </a:solidFill>
                          <a:effectLst/>
                          <a:latin typeface="Times New Roman" pitchFamily="18" charset="0"/>
                          <a:ea typeface="宋体" charset="-122"/>
                          <a:cs typeface="Times New Roman" pitchFamily="18" charset="0"/>
                        </a:rPr>
                        <a:t>1)</a:t>
                      </a:r>
                      <a:endParaRPr kumimoji="0" lang="en-US" altLang="zh-CN" sz="1800" b="1" i="0" u="none" strike="noStrike" cap="none" normalizeH="0" baseline="0" smtClean="0">
                        <a:ln>
                          <a:noFill/>
                        </a:ln>
                        <a:solidFill>
                          <a:schemeClr val="tx1"/>
                        </a:solidFill>
                        <a:effectLst/>
                        <a:latin typeface="Tahoma" pitchFamily="34" charset="0"/>
                        <a:ea typeface="宋体"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8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Times New Roman" pitchFamily="18" charset="0"/>
                          <a:ea typeface="宋体" charset="-122"/>
                          <a:cs typeface="Times New Roman" pitchFamily="18" charset="0"/>
                        </a:rPr>
                        <a:t>128.96.40.0</a:t>
                      </a:r>
                      <a:endParaRPr kumimoji="0" lang="en-US" altLang="zh-CN" sz="1800" b="1" i="0" u="none" strike="noStrike" cap="none" normalizeH="0" baseline="0" smtClean="0">
                        <a:ln>
                          <a:noFill/>
                        </a:ln>
                        <a:solidFill>
                          <a:schemeClr val="tx1"/>
                        </a:solidFill>
                        <a:effectLst/>
                        <a:latin typeface="Tahoma" pitchFamily="34" charset="0"/>
                        <a:ea typeface="宋体"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Times New Roman" pitchFamily="18" charset="0"/>
                          <a:ea typeface="宋体" charset="-122"/>
                          <a:cs typeface="Times New Roman" pitchFamily="18" charset="0"/>
                        </a:rPr>
                        <a:t>255.255.255.128</a:t>
                      </a:r>
                      <a:endParaRPr kumimoji="0" lang="en-US" altLang="zh-CN" sz="1800" b="1" i="0" u="none" strike="noStrike" cap="none" normalizeH="0" baseline="0" smtClean="0">
                        <a:ln>
                          <a:noFill/>
                        </a:ln>
                        <a:solidFill>
                          <a:schemeClr val="tx1"/>
                        </a:solidFill>
                        <a:effectLst/>
                        <a:latin typeface="Tahoma" pitchFamily="34" charset="0"/>
                        <a:ea typeface="宋体"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Times New Roman" pitchFamily="18" charset="0"/>
                          <a:ea typeface="宋体" charset="-122"/>
                          <a:cs typeface="Times New Roman" pitchFamily="18" charset="0"/>
                        </a:rPr>
                        <a:t>R2</a:t>
                      </a:r>
                      <a:endParaRPr kumimoji="0" lang="en-US" altLang="zh-CN" sz="1800" b="1" i="0" u="none" strike="noStrike" cap="none" normalizeH="0" baseline="0" smtClean="0">
                        <a:ln>
                          <a:noFill/>
                        </a:ln>
                        <a:solidFill>
                          <a:schemeClr val="tx1"/>
                        </a:solidFill>
                        <a:effectLst/>
                        <a:latin typeface="Tahoma" pitchFamily="34" charset="0"/>
                        <a:ea typeface="宋体"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8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Times New Roman" pitchFamily="18" charset="0"/>
                          <a:ea typeface="宋体" charset="-122"/>
                          <a:cs typeface="Times New Roman" pitchFamily="18" charset="0"/>
                        </a:rPr>
                        <a:t>192.4.153.0</a:t>
                      </a:r>
                      <a:endParaRPr kumimoji="0" lang="en-US" altLang="zh-CN" sz="1800" b="1" i="0" u="none" strike="noStrike" cap="none" normalizeH="0" baseline="0" smtClean="0">
                        <a:ln>
                          <a:noFill/>
                        </a:ln>
                        <a:solidFill>
                          <a:schemeClr val="tx1"/>
                        </a:solidFill>
                        <a:effectLst/>
                        <a:latin typeface="Tahoma" pitchFamily="34" charset="0"/>
                        <a:ea typeface="宋体"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Times New Roman" pitchFamily="18" charset="0"/>
                          <a:ea typeface="宋体" charset="-122"/>
                          <a:cs typeface="Times New Roman" pitchFamily="18" charset="0"/>
                        </a:rPr>
                        <a:t>255.255.255.192</a:t>
                      </a:r>
                      <a:endParaRPr kumimoji="0" lang="en-US" altLang="zh-CN" sz="1800" b="1" i="0" u="none" strike="noStrike" cap="none" normalizeH="0" baseline="0" smtClean="0">
                        <a:ln>
                          <a:noFill/>
                        </a:ln>
                        <a:solidFill>
                          <a:schemeClr val="tx1"/>
                        </a:solidFill>
                        <a:effectLst/>
                        <a:latin typeface="Tahoma" pitchFamily="34" charset="0"/>
                        <a:ea typeface="宋体"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Times New Roman" pitchFamily="18" charset="0"/>
                          <a:ea typeface="宋体" charset="-122"/>
                          <a:cs typeface="Times New Roman" pitchFamily="18" charset="0"/>
                        </a:rPr>
                        <a:t>R3</a:t>
                      </a:r>
                      <a:endParaRPr kumimoji="0" lang="en-US" altLang="zh-CN" sz="1800" b="1" i="0" u="none" strike="noStrike" cap="none" normalizeH="0" baseline="0" smtClean="0">
                        <a:ln>
                          <a:noFill/>
                        </a:ln>
                        <a:solidFill>
                          <a:schemeClr val="tx1"/>
                        </a:solidFill>
                        <a:effectLst/>
                        <a:latin typeface="Tahoma" pitchFamily="34" charset="0"/>
                        <a:ea typeface="宋体"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8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Tahoma" pitchFamily="34" charset="0"/>
                          <a:ea typeface="宋体" charset="-122"/>
                        </a:rPr>
                        <a:t>0.0.0.0</a:t>
                      </a:r>
                      <a:endParaRPr kumimoji="0" lang="zh-CN" altLang="en-US" sz="1800" b="1" i="0" u="none" strike="noStrike" cap="none" normalizeH="0" baseline="0" smtClean="0">
                        <a:ln>
                          <a:noFill/>
                        </a:ln>
                        <a:solidFill>
                          <a:schemeClr val="tx1"/>
                        </a:solidFill>
                        <a:effectLst/>
                        <a:latin typeface="Tahoma" pitchFamily="34" charset="0"/>
                        <a:ea typeface="宋体"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1" i="0" u="none" strike="noStrike" cap="none" normalizeH="0" baseline="0" smtClean="0">
                          <a:ln>
                            <a:noFill/>
                          </a:ln>
                          <a:solidFill>
                            <a:schemeClr val="tx1"/>
                          </a:solidFill>
                          <a:effectLst/>
                          <a:latin typeface="Tahoma" pitchFamily="34" charset="0"/>
                          <a:ea typeface="宋体" charset="-122"/>
                        </a:rPr>
                        <a:t>0.0.0.0</a:t>
                      </a:r>
                      <a:endParaRPr kumimoji="0" lang="zh-CN" altLang="zh-CN" sz="1800" b="1" i="0" u="none" strike="noStrike" cap="none" normalizeH="0" baseline="0" smtClean="0">
                        <a:ln>
                          <a:noFill/>
                        </a:ln>
                        <a:solidFill>
                          <a:schemeClr val="tx1"/>
                        </a:solidFill>
                        <a:effectLst/>
                        <a:latin typeface="Tahoma" pitchFamily="34" charset="0"/>
                        <a:ea typeface="宋体"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Times New Roman" pitchFamily="18" charset="0"/>
                          <a:ea typeface="宋体" charset="-122"/>
                          <a:cs typeface="Times New Roman" pitchFamily="18" charset="0"/>
                        </a:rPr>
                        <a:t>R4</a:t>
                      </a:r>
                      <a:endParaRPr kumimoji="0" lang="en-US" altLang="zh-CN" sz="1800" b="1" i="0" u="none" strike="noStrike" cap="none" normalizeH="0" baseline="0" smtClean="0">
                        <a:ln>
                          <a:noFill/>
                        </a:ln>
                        <a:solidFill>
                          <a:schemeClr val="tx1"/>
                        </a:solidFill>
                        <a:effectLst/>
                        <a:latin typeface="Tahoma" pitchFamily="34" charset="0"/>
                        <a:ea typeface="宋体"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1409" name="Text Box 200"/>
          <p:cNvSpPr txBox="1">
            <a:spLocks noChangeArrowheads="1"/>
          </p:cNvSpPr>
          <p:nvPr/>
        </p:nvSpPr>
        <p:spPr bwMode="auto">
          <a:xfrm>
            <a:off x="682625" y="2924175"/>
            <a:ext cx="43926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b="1">
                <a:latin typeface="Arial" panose="020B0604020202020204" pitchFamily="34" charset="0"/>
              </a:rPr>
              <a:t>路由表</a:t>
            </a:r>
          </a:p>
        </p:txBody>
      </p:sp>
      <p:graphicFrame>
        <p:nvGraphicFramePr>
          <p:cNvPr id="99401" name="Group 73"/>
          <p:cNvGraphicFramePr>
            <a:graphicFrameLocks noGrp="1"/>
          </p:cNvGraphicFramePr>
          <p:nvPr/>
        </p:nvGraphicFramePr>
        <p:xfrm>
          <a:off x="5722938" y="3286125"/>
          <a:ext cx="3241675" cy="2197102"/>
        </p:xfrm>
        <a:graphic>
          <a:graphicData uri="http://schemas.openxmlformats.org/drawingml/2006/table">
            <a:tbl>
              <a:tblPr/>
              <a:tblGrid>
                <a:gridCol w="1638300"/>
                <a:gridCol w="1603375"/>
              </a:tblGrid>
              <a:tr h="3658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目的地址</a:t>
                      </a:r>
                      <a:endParaRPr kumimoji="0" lang="zh-CN" altLang="en-US" sz="1800" b="1" i="0" u="none" strike="noStrike" cap="none" normalizeH="0" baseline="0" dirty="0" smtClean="0">
                        <a:ln>
                          <a:noFill/>
                        </a:ln>
                        <a:solidFill>
                          <a:schemeClr val="tx1"/>
                        </a:solidFill>
                        <a:effectLst/>
                        <a:latin typeface="Tahoma" pitchFamily="34" charset="0"/>
                        <a:ea typeface="宋体"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chemeClr val="tx1"/>
                          </a:solidFill>
                          <a:effectLst/>
                          <a:latin typeface="Times New Roman" pitchFamily="18" charset="0"/>
                          <a:ea typeface="宋体" charset="-122"/>
                          <a:cs typeface="Times New Roman" pitchFamily="18" charset="0"/>
                        </a:rPr>
                        <a:t>下一跳</a:t>
                      </a:r>
                      <a:endParaRPr kumimoji="0" lang="zh-CN" altLang="en-US" sz="1800" b="1" i="0" u="none" strike="noStrike" cap="none" normalizeH="0" baseline="0" smtClean="0">
                        <a:ln>
                          <a:noFill/>
                        </a:ln>
                        <a:solidFill>
                          <a:schemeClr val="tx1"/>
                        </a:solidFill>
                        <a:effectLst/>
                        <a:latin typeface="Tahoma" pitchFamily="34" charset="0"/>
                        <a:ea typeface="宋体"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8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Times New Roman" pitchFamily="18" charset="0"/>
                          <a:ea typeface="宋体" charset="-122"/>
                          <a:cs typeface="Times New Roman" pitchFamily="18" charset="0"/>
                        </a:rPr>
                        <a:t>128.96.39.10</a:t>
                      </a:r>
                      <a:endParaRPr kumimoji="0" lang="en-US" altLang="zh-CN" sz="1800" b="1" i="0" u="none" strike="noStrike" cap="none" normalizeH="0" baseline="0" smtClean="0">
                        <a:ln>
                          <a:noFill/>
                        </a:ln>
                        <a:solidFill>
                          <a:schemeClr val="tx1"/>
                        </a:solidFill>
                        <a:effectLst/>
                        <a:latin typeface="Tahoma" pitchFamily="34" charset="0"/>
                        <a:ea typeface="宋体"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Times New Roman" pitchFamily="18" charset="0"/>
                          <a:ea typeface="宋体" charset="-122"/>
                          <a:cs typeface="Times New Roman" pitchFamily="18" charset="0"/>
                        </a:rPr>
                        <a:t>Onlink(</a:t>
                      </a:r>
                      <a:r>
                        <a:rPr kumimoji="0" lang="zh-CN" altLang="en-US" sz="1800" b="1" i="0" u="none" strike="noStrike" cap="none" normalizeH="0" baseline="0" smtClean="0">
                          <a:ln>
                            <a:noFill/>
                          </a:ln>
                          <a:solidFill>
                            <a:schemeClr val="tx1"/>
                          </a:solidFill>
                          <a:effectLst/>
                          <a:latin typeface="Times New Roman" pitchFamily="18" charset="0"/>
                          <a:ea typeface="宋体" charset="-122"/>
                          <a:cs typeface="Times New Roman" pitchFamily="18" charset="0"/>
                        </a:rPr>
                        <a:t>端口</a:t>
                      </a:r>
                      <a:r>
                        <a:rPr kumimoji="0" lang="en-US" altLang="zh-CN" sz="1800" b="1" i="0" u="none" strike="noStrike" cap="none" normalizeH="0" baseline="0" smtClean="0">
                          <a:ln>
                            <a:noFill/>
                          </a:ln>
                          <a:solidFill>
                            <a:schemeClr val="tx1"/>
                          </a:solidFill>
                          <a:effectLst/>
                          <a:latin typeface="Times New Roman" pitchFamily="18" charset="0"/>
                          <a:ea typeface="宋体" charset="-122"/>
                          <a:cs typeface="Times New Roman" pitchFamily="18" charset="0"/>
                        </a:rPr>
                        <a:t>0)</a:t>
                      </a:r>
                      <a:endParaRPr kumimoji="0" lang="en-US" altLang="zh-CN" sz="1800" b="1" i="0" u="none" strike="noStrike" cap="none" normalizeH="0" baseline="0" smtClean="0">
                        <a:ln>
                          <a:noFill/>
                        </a:ln>
                        <a:solidFill>
                          <a:schemeClr val="tx1"/>
                        </a:solidFill>
                        <a:effectLst/>
                        <a:latin typeface="Tahoma" pitchFamily="34" charset="0"/>
                        <a:ea typeface="宋体"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8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Times New Roman" pitchFamily="18" charset="0"/>
                          <a:ea typeface="宋体" charset="-122"/>
                          <a:cs typeface="Times New Roman" pitchFamily="18" charset="0"/>
                        </a:rPr>
                        <a:t>128.96.40.12</a:t>
                      </a:r>
                      <a:endParaRPr kumimoji="0" lang="en-US" altLang="zh-CN" sz="1800" b="1" i="0" u="none" strike="noStrike" cap="none" normalizeH="0" baseline="0" smtClean="0">
                        <a:ln>
                          <a:noFill/>
                        </a:ln>
                        <a:solidFill>
                          <a:schemeClr val="tx1"/>
                        </a:solidFill>
                        <a:effectLst/>
                        <a:latin typeface="Tahoma" pitchFamily="34" charset="0"/>
                        <a:ea typeface="宋体"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Times New Roman" pitchFamily="18" charset="0"/>
                          <a:ea typeface="宋体" charset="-122"/>
                          <a:cs typeface="Times New Roman" pitchFamily="18" charset="0"/>
                        </a:rPr>
                        <a:t>R2</a:t>
                      </a:r>
                      <a:endParaRPr kumimoji="0" lang="en-US" altLang="zh-CN" sz="1800" b="1" i="0" u="none" strike="noStrike" cap="none" normalizeH="0" baseline="0" smtClean="0">
                        <a:ln>
                          <a:noFill/>
                        </a:ln>
                        <a:solidFill>
                          <a:schemeClr val="tx1"/>
                        </a:solidFill>
                        <a:effectLst/>
                        <a:latin typeface="Tahoma" pitchFamily="34" charset="0"/>
                        <a:ea typeface="宋体"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8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Times New Roman" pitchFamily="18" charset="0"/>
                          <a:ea typeface="宋体" charset="-122"/>
                          <a:cs typeface="Times New Roman" pitchFamily="18" charset="0"/>
                        </a:rPr>
                        <a:t>128.96.40.151</a:t>
                      </a:r>
                      <a:endParaRPr kumimoji="0" lang="en-US" altLang="zh-CN" sz="1800" b="1" i="0" u="none" strike="noStrike" cap="none" normalizeH="0" baseline="0" smtClean="0">
                        <a:ln>
                          <a:noFill/>
                        </a:ln>
                        <a:solidFill>
                          <a:schemeClr val="tx1"/>
                        </a:solidFill>
                        <a:effectLst/>
                        <a:latin typeface="Tahoma" pitchFamily="34" charset="0"/>
                        <a:ea typeface="宋体"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Times New Roman" pitchFamily="18" charset="0"/>
                          <a:ea typeface="宋体" charset="-122"/>
                          <a:cs typeface="Times New Roman" pitchFamily="18" charset="0"/>
                        </a:rPr>
                        <a:t>R4</a:t>
                      </a:r>
                      <a:endParaRPr kumimoji="0" lang="en-US" altLang="zh-CN" sz="1800" b="1" i="0" u="none" strike="noStrike" cap="none" normalizeH="0" baseline="0" smtClean="0">
                        <a:ln>
                          <a:noFill/>
                        </a:ln>
                        <a:solidFill>
                          <a:schemeClr val="tx1"/>
                        </a:solidFill>
                        <a:effectLst/>
                        <a:latin typeface="Tahoma" pitchFamily="34" charset="0"/>
                        <a:ea typeface="宋体"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8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192.4.153.17</a:t>
                      </a:r>
                      <a:endParaRPr kumimoji="0" lang="en-US" altLang="zh-CN" sz="1800" b="1" i="0" u="none" strike="noStrike" cap="none" normalizeH="0" baseline="0" dirty="0" smtClean="0">
                        <a:ln>
                          <a:noFill/>
                        </a:ln>
                        <a:solidFill>
                          <a:schemeClr val="tx1"/>
                        </a:solidFill>
                        <a:effectLst/>
                        <a:latin typeface="Tahoma" pitchFamily="34" charset="0"/>
                        <a:ea typeface="宋体"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Times New Roman" pitchFamily="18" charset="0"/>
                          <a:ea typeface="宋体" charset="-122"/>
                          <a:cs typeface="Times New Roman" pitchFamily="18" charset="0"/>
                        </a:rPr>
                        <a:t>R3</a:t>
                      </a:r>
                      <a:endParaRPr kumimoji="0" lang="en-US" altLang="zh-CN" sz="1800" b="1" i="0" u="none" strike="noStrike" cap="none" normalizeH="0" baseline="0" smtClean="0">
                        <a:ln>
                          <a:noFill/>
                        </a:ln>
                        <a:solidFill>
                          <a:schemeClr val="tx1"/>
                        </a:solidFill>
                        <a:effectLst/>
                        <a:latin typeface="Tahoma" pitchFamily="34" charset="0"/>
                        <a:ea typeface="宋体"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8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Times New Roman" pitchFamily="18" charset="0"/>
                          <a:ea typeface="宋体" charset="-122"/>
                          <a:cs typeface="Times New Roman" pitchFamily="18" charset="0"/>
                        </a:rPr>
                        <a:t>192.4.153.90</a:t>
                      </a:r>
                      <a:endParaRPr kumimoji="0" lang="en-US" altLang="zh-CN" sz="1800" b="1" i="0" u="none" strike="noStrike" cap="none" normalizeH="0" baseline="0" smtClean="0">
                        <a:ln>
                          <a:noFill/>
                        </a:ln>
                        <a:solidFill>
                          <a:schemeClr val="tx1"/>
                        </a:solidFill>
                        <a:effectLst/>
                        <a:latin typeface="Tahoma" pitchFamily="34" charset="0"/>
                        <a:ea typeface="宋体"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Times New Roman" pitchFamily="18" charset="0"/>
                          <a:ea typeface="宋体" charset="-122"/>
                          <a:cs typeface="Times New Roman" pitchFamily="18" charset="0"/>
                        </a:rPr>
                        <a:t>R4</a:t>
                      </a:r>
                      <a:endParaRPr kumimoji="0" lang="en-US" altLang="zh-CN" sz="1800" b="1" i="0" u="none" strike="noStrike" cap="none" normalizeH="0" baseline="0" smtClean="0">
                        <a:ln>
                          <a:noFill/>
                        </a:ln>
                        <a:solidFill>
                          <a:schemeClr val="tx1"/>
                        </a:solidFill>
                        <a:effectLst/>
                        <a:latin typeface="Tahoma" pitchFamily="34" charset="0"/>
                        <a:ea typeface="宋体"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1433" name="AutoShape 224"/>
          <p:cNvSpPr>
            <a:spLocks noChangeArrowheads="1"/>
          </p:cNvSpPr>
          <p:nvPr/>
        </p:nvSpPr>
        <p:spPr bwMode="auto">
          <a:xfrm rot="5400000">
            <a:off x="5110163" y="4114800"/>
            <a:ext cx="647700" cy="574675"/>
          </a:xfrm>
          <a:prstGeom prst="upArrow">
            <a:avLst>
              <a:gd name="adj1" fmla="val 50000"/>
              <a:gd name="adj2" fmla="val 25000"/>
            </a:avLst>
          </a:prstGeom>
          <a:solidFill>
            <a:srgbClr val="EBF7FF"/>
          </a:solidFill>
          <a:ln w="9525" algn="ctr">
            <a:solidFill>
              <a:schemeClr val="tx1"/>
            </a:solidFill>
            <a:miter lim="800000"/>
            <a:headEnd/>
            <a:tailEnd/>
          </a:ln>
        </p:spPr>
        <p:txBody>
          <a:bodyPr rot="10800000" vert="eaVert"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Arial" panose="020B0604020202020204" pitchFamily="34" charset="0"/>
            </a:endParaRPr>
          </a:p>
        </p:txBody>
      </p:sp>
      <p:sp>
        <p:nvSpPr>
          <p:cNvPr id="264427" name="AutoShape 235"/>
          <p:cNvSpPr>
            <a:spLocks noChangeArrowheads="1"/>
          </p:cNvSpPr>
          <p:nvPr/>
        </p:nvSpPr>
        <p:spPr bwMode="auto">
          <a:xfrm>
            <a:off x="395288" y="5589588"/>
            <a:ext cx="7993062" cy="1008062"/>
          </a:xfrm>
          <a:prstGeom prst="horizontalScroll">
            <a:avLst>
              <a:gd name="adj" fmla="val 12500"/>
            </a:avLst>
          </a:prstGeom>
          <a:solidFill>
            <a:srgbClr val="EBF7FF"/>
          </a:solidFill>
          <a:ln w="9525">
            <a:solidFill>
              <a:schemeClr val="tx1"/>
            </a:solidFill>
            <a:round/>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000" b="1">
                <a:latin typeface="Arial" panose="020B0604020202020204" pitchFamily="34" charset="0"/>
              </a:rPr>
              <a:t>主要操作：通过子网掩码得</a:t>
            </a:r>
            <a:r>
              <a:rPr lang="en-US" altLang="zh-CN" sz="2000" b="1">
                <a:latin typeface="Arial" panose="020B0604020202020204" pitchFamily="34" charset="0"/>
              </a:rPr>
              <a:t>IP</a:t>
            </a:r>
            <a:r>
              <a:rPr lang="zh-CN" altLang="en-US" sz="2000" b="1">
                <a:latin typeface="Arial" panose="020B0604020202020204" pitchFamily="34" charset="0"/>
              </a:rPr>
              <a:t>地址所对应子网号，然后查找路由表</a:t>
            </a:r>
          </a:p>
        </p:txBody>
      </p:sp>
      <p:sp>
        <p:nvSpPr>
          <p:cNvPr id="101435" name="Rectangle 236"/>
          <p:cNvSpPr>
            <a:spLocks noChangeArrowheads="1"/>
          </p:cNvSpPr>
          <p:nvPr/>
        </p:nvSpPr>
        <p:spPr bwMode="auto">
          <a:xfrm>
            <a:off x="3922713" y="1989138"/>
            <a:ext cx="4248150" cy="1152525"/>
          </a:xfrm>
          <a:prstGeom prst="rect">
            <a:avLst/>
          </a:prstGeom>
          <a:solidFill>
            <a:srgbClr val="FFFFFF"/>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b="1"/>
              <a:t>128=1000 0000     192=1100 0000</a:t>
            </a:r>
          </a:p>
          <a:p>
            <a:pPr eaLnBrk="1" hangingPunct="1"/>
            <a:r>
              <a:rPr lang="en-US" altLang="zh-CN" b="1"/>
              <a:t>10=0000 1010       12=0000 1100</a:t>
            </a:r>
          </a:p>
          <a:p>
            <a:pPr eaLnBrk="1" hangingPunct="1"/>
            <a:r>
              <a:rPr lang="en-US" altLang="zh-CN" b="1"/>
              <a:t>151=1001 0111     17=0010 0001</a:t>
            </a:r>
          </a:p>
          <a:p>
            <a:pPr eaLnBrk="1" hangingPunct="1"/>
            <a:r>
              <a:rPr lang="en-US" altLang="zh-CN" b="1"/>
              <a:t>90=0101 1010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4427"/>
                                        </p:tgtEl>
                                        <p:attrNameLst>
                                          <p:attrName>style.visibility</p:attrName>
                                        </p:attrNameLst>
                                      </p:cBhvr>
                                      <p:to>
                                        <p:strVal val="visible"/>
                                      </p:to>
                                    </p:set>
                                    <p:animEffect transition="in" filter="blinds(horizontal)">
                                      <p:cBhvr>
                                        <p:cTn id="7" dur="500"/>
                                        <p:tgtEl>
                                          <p:spTgt spid="264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427"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5BA3EC0F-BEB3-4A7F-8455-8A83B9B6E56C}" type="slidenum">
              <a:rPr lang="en-US" altLang="zh-CN"/>
              <a:pPr eaLnBrk="1" hangingPunct="1"/>
              <a:t>89</a:t>
            </a:fld>
            <a:endParaRPr lang="en-US" altLang="zh-CN"/>
          </a:p>
        </p:txBody>
      </p:sp>
      <p:sp>
        <p:nvSpPr>
          <p:cNvPr id="102403" name="Rectangle 2"/>
          <p:cNvSpPr>
            <a:spLocks noGrp="1" noChangeArrowheads="1"/>
          </p:cNvSpPr>
          <p:nvPr>
            <p:ph type="title"/>
          </p:nvPr>
        </p:nvSpPr>
        <p:spPr/>
        <p:txBody>
          <a:bodyPr/>
          <a:lstStyle/>
          <a:p>
            <a:pPr eaLnBrk="1" hangingPunct="1"/>
            <a:r>
              <a:rPr lang="zh-CN" altLang="en-US" smtClean="0"/>
              <a:t>无类别域间寻路</a:t>
            </a:r>
            <a:r>
              <a:rPr lang="en-US" altLang="zh-CN" smtClean="0"/>
              <a:t>—</a:t>
            </a:r>
            <a:r>
              <a:rPr lang="zh-CN" altLang="en-US" smtClean="0"/>
              <a:t>概述</a:t>
            </a:r>
            <a:endParaRPr lang="en-US" altLang="zh-CN" smtClean="0"/>
          </a:p>
        </p:txBody>
      </p:sp>
      <p:sp>
        <p:nvSpPr>
          <p:cNvPr id="102404" name="Rectangle 3"/>
          <p:cNvSpPr>
            <a:spLocks noGrp="1" noChangeArrowheads="1"/>
          </p:cNvSpPr>
          <p:nvPr>
            <p:ph type="body" idx="1"/>
          </p:nvPr>
        </p:nvSpPr>
        <p:spPr>
          <a:xfrm>
            <a:off x="250825" y="2017713"/>
            <a:ext cx="8704263" cy="4003675"/>
          </a:xfrm>
        </p:spPr>
        <p:txBody>
          <a:bodyPr/>
          <a:lstStyle/>
          <a:p>
            <a:pPr>
              <a:lnSpc>
                <a:spcPct val="90000"/>
              </a:lnSpc>
            </a:pPr>
            <a:r>
              <a:rPr lang="en-US" altLang="zh-CN" sz="2800" smtClean="0"/>
              <a:t>CIDR</a:t>
            </a:r>
            <a:r>
              <a:rPr lang="zh-CN" altLang="en-US" sz="2800" smtClean="0"/>
              <a:t>：</a:t>
            </a:r>
            <a:r>
              <a:rPr lang="en-US" altLang="zh-CN" sz="2800" smtClean="0"/>
              <a:t>Classless Inter-Domain Routing</a:t>
            </a:r>
            <a:r>
              <a:rPr lang="zh-CN" altLang="en-US" sz="2800" smtClean="0"/>
              <a:t>，无类别域间寻路</a:t>
            </a:r>
          </a:p>
          <a:p>
            <a:pPr lvl="1">
              <a:lnSpc>
                <a:spcPct val="90000"/>
              </a:lnSpc>
            </a:pPr>
            <a:r>
              <a:rPr lang="zh-CN" altLang="en-US" sz="2400" smtClean="0"/>
              <a:t>目前</a:t>
            </a:r>
            <a:r>
              <a:rPr lang="en-US" altLang="zh-CN" sz="2400" smtClean="0"/>
              <a:t>Internet</a:t>
            </a:r>
            <a:r>
              <a:rPr lang="zh-CN" altLang="en-US" sz="2400" smtClean="0"/>
              <a:t>采用的</a:t>
            </a:r>
            <a:r>
              <a:rPr lang="en-US" altLang="zh-CN" sz="2400" smtClean="0"/>
              <a:t>IP</a:t>
            </a:r>
            <a:r>
              <a:rPr lang="zh-CN" altLang="en-US" sz="2400" smtClean="0"/>
              <a:t>地址分配方式，</a:t>
            </a:r>
            <a:r>
              <a:rPr lang="en-US" altLang="zh-CN" sz="2400" smtClean="0"/>
              <a:t>1990</a:t>
            </a:r>
            <a:r>
              <a:rPr lang="zh-CN" altLang="en-US" sz="2400" smtClean="0"/>
              <a:t>年代由</a:t>
            </a:r>
            <a:r>
              <a:rPr lang="en-US" altLang="zh-CN" sz="2400" smtClean="0"/>
              <a:t>IETF</a:t>
            </a:r>
            <a:r>
              <a:rPr lang="zh-CN" altLang="en-US" sz="2400" smtClean="0"/>
              <a:t>提出，取代早期的有类别的地址分配方式</a:t>
            </a:r>
          </a:p>
          <a:p>
            <a:pPr eaLnBrk="1" hangingPunct="1">
              <a:lnSpc>
                <a:spcPct val="90000"/>
              </a:lnSpc>
            </a:pPr>
            <a:r>
              <a:rPr lang="zh-CN" altLang="en-US" sz="2800" smtClean="0"/>
              <a:t>采用可变长度的网络前缀</a:t>
            </a:r>
            <a:r>
              <a:rPr lang="en-US" altLang="zh-CN" sz="2800" smtClean="0"/>
              <a:t>(network prefix)</a:t>
            </a:r>
            <a:r>
              <a:rPr lang="zh-CN" altLang="en-US" sz="2800" smtClean="0"/>
              <a:t>来取代地址分类中网络号长度固定的做法</a:t>
            </a:r>
          </a:p>
          <a:p>
            <a:pPr eaLnBrk="1" hangingPunct="1">
              <a:lnSpc>
                <a:spcPct val="90000"/>
              </a:lnSpc>
            </a:pPr>
            <a:r>
              <a:rPr lang="zh-CN" altLang="en-US" sz="2800" smtClean="0"/>
              <a:t>具有相同前缀的</a:t>
            </a:r>
            <a:r>
              <a:rPr lang="en-US" altLang="zh-CN" sz="2800" smtClean="0"/>
              <a:t>IP</a:t>
            </a:r>
            <a:r>
              <a:rPr lang="zh-CN" altLang="en-US" sz="2800" smtClean="0"/>
              <a:t>地址组成</a:t>
            </a:r>
            <a:r>
              <a:rPr lang="en-US" altLang="zh-CN" sz="2800" smtClean="0"/>
              <a:t>CIDR Block</a:t>
            </a:r>
            <a:r>
              <a:rPr lang="zh-CN" altLang="en-US" sz="2800" smtClean="0"/>
              <a:t>，表示为</a:t>
            </a:r>
            <a:r>
              <a:rPr lang="en-US" altLang="zh-CN" sz="2800" smtClean="0"/>
              <a:t>A.B.C.D/N</a:t>
            </a:r>
            <a:r>
              <a:rPr lang="zh-CN" altLang="en-US" sz="2800" smtClean="0"/>
              <a:t>，其中</a:t>
            </a:r>
            <a:r>
              <a:rPr lang="en-US" altLang="zh-CN" sz="2800" smtClean="0"/>
              <a:t>N</a:t>
            </a:r>
            <a:r>
              <a:rPr lang="zh-CN" altLang="en-US" sz="2800" smtClean="0"/>
              <a:t>为前缀长度</a:t>
            </a:r>
          </a:p>
          <a:p>
            <a:pPr lvl="1" eaLnBrk="1" hangingPunct="1">
              <a:lnSpc>
                <a:spcPct val="90000"/>
              </a:lnSpc>
            </a:pPr>
            <a:r>
              <a:rPr lang="zh-CN" altLang="en-US" sz="2500" smtClean="0"/>
              <a:t>例如</a:t>
            </a:r>
            <a:r>
              <a:rPr lang="en-US" altLang="zh-CN" sz="2500" smtClean="0"/>
              <a:t>202.38.208.0/20</a:t>
            </a:r>
            <a:endParaRPr lang="zh-CN" altLang="en-US" sz="2500" smtClean="0"/>
          </a:p>
        </p:txBody>
      </p:sp>
      <p:sp>
        <p:nvSpPr>
          <p:cNvPr id="97286" name="Rectangle 6"/>
          <p:cNvSpPr>
            <a:spLocks noChangeArrowheads="1"/>
          </p:cNvSpPr>
          <p:nvPr/>
        </p:nvSpPr>
        <p:spPr bwMode="auto">
          <a:xfrm>
            <a:off x="539750" y="5803900"/>
            <a:ext cx="8353425" cy="865188"/>
          </a:xfrm>
          <a:prstGeom prst="rect">
            <a:avLst/>
          </a:prstGeom>
          <a:solidFill>
            <a:srgbClr val="EBF7FF"/>
          </a:solidFill>
          <a:ln w="9525" algn="ctr">
            <a:solidFill>
              <a:schemeClr val="tx1"/>
            </a:solidFill>
            <a:miter lim="800000"/>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400" b="1">
                <a:solidFill>
                  <a:srgbClr val="0C0500"/>
                </a:solidFill>
                <a:latin typeface="Arial" panose="020B0604020202020204" pitchFamily="34" charset="0"/>
              </a:rPr>
              <a:t>可以将有类别地址分配看作是网络前缀长度固定为</a:t>
            </a:r>
            <a:r>
              <a:rPr lang="en-US" altLang="zh-CN" sz="2400" b="1">
                <a:solidFill>
                  <a:srgbClr val="0C0500"/>
                </a:solidFill>
                <a:latin typeface="Arial" panose="020B0604020202020204" pitchFamily="34" charset="0"/>
              </a:rPr>
              <a:t>8</a:t>
            </a:r>
            <a:r>
              <a:rPr lang="zh-CN" altLang="en-US" sz="2400" b="1">
                <a:solidFill>
                  <a:srgbClr val="0C0500"/>
                </a:solidFill>
                <a:latin typeface="Arial" panose="020B0604020202020204" pitchFamily="34" charset="0"/>
              </a:rPr>
              <a:t>、</a:t>
            </a:r>
            <a:r>
              <a:rPr lang="en-US" altLang="zh-CN" sz="2400" b="1">
                <a:solidFill>
                  <a:srgbClr val="0C0500"/>
                </a:solidFill>
                <a:latin typeface="Arial" panose="020B0604020202020204" pitchFamily="34" charset="0"/>
              </a:rPr>
              <a:t>16</a:t>
            </a:r>
            <a:r>
              <a:rPr lang="zh-CN" altLang="en-US" sz="2400" b="1">
                <a:solidFill>
                  <a:srgbClr val="0C0500"/>
                </a:solidFill>
                <a:latin typeface="Arial" panose="020B0604020202020204" pitchFamily="34" charset="0"/>
              </a:rPr>
              <a:t>、</a:t>
            </a:r>
            <a:r>
              <a:rPr lang="en-US" altLang="zh-CN" sz="2400" b="1">
                <a:solidFill>
                  <a:srgbClr val="0C0500"/>
                </a:solidFill>
                <a:latin typeface="Arial" panose="020B0604020202020204" pitchFamily="34" charset="0"/>
              </a:rPr>
              <a:t>24</a:t>
            </a:r>
            <a:r>
              <a:rPr lang="zh-CN" altLang="en-US" sz="2400" b="1">
                <a:solidFill>
                  <a:srgbClr val="0C0500"/>
                </a:solidFill>
                <a:latin typeface="Arial" panose="020B0604020202020204" pitchFamily="34" charset="0"/>
              </a:rPr>
              <a:t>的</a:t>
            </a:r>
            <a:r>
              <a:rPr lang="en-US" altLang="zh-CN" sz="2400" b="1">
                <a:solidFill>
                  <a:srgbClr val="0C0500"/>
                </a:solidFill>
                <a:latin typeface="Arial" panose="020B0604020202020204" pitchFamily="34" charset="0"/>
              </a:rPr>
              <a:t>CIDR</a:t>
            </a:r>
            <a:r>
              <a:rPr lang="zh-CN" altLang="en-US" sz="2400" b="1">
                <a:solidFill>
                  <a:srgbClr val="0C0500"/>
                </a:solidFill>
                <a:latin typeface="Arial" panose="020B0604020202020204" pitchFamily="34" charset="0"/>
              </a:rPr>
              <a:t>分配</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7286"/>
                                        </p:tgtEl>
                                        <p:attrNameLst>
                                          <p:attrName>style.visibility</p:attrName>
                                        </p:attrNameLst>
                                      </p:cBhvr>
                                      <p:to>
                                        <p:strVal val="visible"/>
                                      </p:to>
                                    </p:set>
                                    <p:animEffect transition="in" filter="blinds(horizontal)">
                                      <p:cBhvr>
                                        <p:cTn id="7" dur="500"/>
                                        <p:tgtEl>
                                          <p:spTgt spid="97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7891"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D81245FC-7921-4639-9AA8-8A7FA62406AE}" type="slidenum">
              <a:rPr lang="en-US" altLang="zh-CN"/>
              <a:pPr eaLnBrk="1" hangingPunct="1"/>
              <a:t>9</a:t>
            </a:fld>
            <a:endParaRPr lang="en-US" altLang="zh-CN" dirty="0"/>
          </a:p>
        </p:txBody>
      </p:sp>
      <p:sp>
        <p:nvSpPr>
          <p:cNvPr id="37892" name="Cloud"/>
          <p:cNvSpPr>
            <a:spLocks noChangeAspect="1" noEditPoints="1" noChangeArrowheads="1"/>
          </p:cNvSpPr>
          <p:nvPr/>
        </p:nvSpPr>
        <p:spPr bwMode="auto">
          <a:xfrm>
            <a:off x="2133600" y="990600"/>
            <a:ext cx="4648200" cy="35083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99">
              <a:alpha val="50195"/>
            </a:srgbClr>
          </a:solidFill>
          <a:ln w="9525">
            <a:solidFill>
              <a:srgbClr val="000000"/>
            </a:solidFill>
            <a:miter lim="800000"/>
            <a:headEnd/>
            <a:tailEnd/>
          </a:ln>
        </p:spPr>
        <p:txBody>
          <a:bodyPr anchor="ctr"/>
          <a:lstStyle/>
          <a:p>
            <a:endParaRPr lang="zh-CN" altLang="en-US"/>
          </a:p>
        </p:txBody>
      </p:sp>
      <p:sp>
        <p:nvSpPr>
          <p:cNvPr id="37893" name="Rectangle 5"/>
          <p:cNvSpPr>
            <a:spLocks noChangeArrowheads="1"/>
          </p:cNvSpPr>
          <p:nvPr/>
        </p:nvSpPr>
        <p:spPr bwMode="auto">
          <a:xfrm>
            <a:off x="7786688" y="553878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b="1">
                <a:solidFill>
                  <a:srgbClr val="000000"/>
                </a:solidFill>
                <a:latin typeface="Times New Roman" panose="02020603050405020304" pitchFamily="18" charset="0"/>
              </a:rPr>
              <a:t> </a:t>
            </a:r>
            <a:endParaRPr lang="en-US" altLang="zh-CN" sz="2400" b="1">
              <a:latin typeface="Times New Roman" panose="02020603050405020304" pitchFamily="18" charset="0"/>
            </a:endParaRPr>
          </a:p>
        </p:txBody>
      </p:sp>
      <p:pic>
        <p:nvPicPr>
          <p:cNvPr id="3789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1524000"/>
            <a:ext cx="481013"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31" name="Rectangle 7"/>
          <p:cNvSpPr>
            <a:spLocks noChangeArrowheads="1"/>
          </p:cNvSpPr>
          <p:nvPr/>
        </p:nvSpPr>
        <p:spPr bwMode="auto">
          <a:xfrm>
            <a:off x="3048000" y="1524000"/>
            <a:ext cx="685800" cy="5334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US" sz="1600" b="1">
                <a:latin typeface="Gill Sans MT" pitchFamily="34" charset="0"/>
              </a:rPr>
              <a:t>Router</a:t>
            </a:r>
            <a:endParaRPr lang="en-US" sz="1600" b="1">
              <a:latin typeface="Times New Roman" pitchFamily="18" charset="0"/>
            </a:endParaRPr>
          </a:p>
        </p:txBody>
      </p:sp>
      <p:sp>
        <p:nvSpPr>
          <p:cNvPr id="129032" name="Rectangle 8"/>
          <p:cNvSpPr>
            <a:spLocks noChangeArrowheads="1"/>
          </p:cNvSpPr>
          <p:nvPr/>
        </p:nvSpPr>
        <p:spPr bwMode="auto">
          <a:xfrm>
            <a:off x="3657600" y="2743200"/>
            <a:ext cx="685800" cy="5334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US" sz="1600" b="1">
                <a:latin typeface="Gill Sans MT" pitchFamily="34" charset="0"/>
              </a:rPr>
              <a:t>Router</a:t>
            </a:r>
            <a:endParaRPr lang="en-US" sz="1600" b="1">
              <a:latin typeface="Times New Roman" pitchFamily="18" charset="0"/>
            </a:endParaRPr>
          </a:p>
        </p:txBody>
      </p:sp>
      <p:sp>
        <p:nvSpPr>
          <p:cNvPr id="129033" name="Rectangle 9"/>
          <p:cNvSpPr>
            <a:spLocks noChangeArrowheads="1"/>
          </p:cNvSpPr>
          <p:nvPr/>
        </p:nvSpPr>
        <p:spPr bwMode="auto">
          <a:xfrm>
            <a:off x="4572000" y="1752600"/>
            <a:ext cx="685800" cy="5334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US" sz="1600" b="1">
                <a:latin typeface="Gill Sans MT" pitchFamily="34" charset="0"/>
              </a:rPr>
              <a:t>Router</a:t>
            </a:r>
            <a:endParaRPr lang="en-US" sz="1600" b="1">
              <a:latin typeface="Times New Roman" pitchFamily="18" charset="0"/>
            </a:endParaRPr>
          </a:p>
        </p:txBody>
      </p:sp>
      <p:sp>
        <p:nvSpPr>
          <p:cNvPr id="129034" name="Rectangle 10"/>
          <p:cNvSpPr>
            <a:spLocks noChangeArrowheads="1"/>
          </p:cNvSpPr>
          <p:nvPr/>
        </p:nvSpPr>
        <p:spPr bwMode="auto">
          <a:xfrm>
            <a:off x="5334000" y="2895600"/>
            <a:ext cx="685800" cy="5334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US" sz="1600" b="1">
                <a:latin typeface="Gill Sans MT" pitchFamily="34" charset="0"/>
              </a:rPr>
              <a:t>Router</a:t>
            </a:r>
            <a:endParaRPr lang="en-US" sz="1600" b="1">
              <a:latin typeface="Times New Roman" pitchFamily="18" charset="0"/>
            </a:endParaRPr>
          </a:p>
        </p:txBody>
      </p:sp>
      <p:pic>
        <p:nvPicPr>
          <p:cNvPr id="37899"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3048000"/>
            <a:ext cx="481013"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0" name="Line 12"/>
          <p:cNvSpPr>
            <a:spLocks noChangeShapeType="1"/>
          </p:cNvSpPr>
          <p:nvPr/>
        </p:nvSpPr>
        <p:spPr bwMode="auto">
          <a:xfrm>
            <a:off x="2514600" y="17526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7901" name="Line 13"/>
          <p:cNvSpPr>
            <a:spLocks noChangeShapeType="1"/>
          </p:cNvSpPr>
          <p:nvPr/>
        </p:nvSpPr>
        <p:spPr bwMode="auto">
          <a:xfrm>
            <a:off x="3733800" y="1828800"/>
            <a:ext cx="83820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7902" name="Line 14"/>
          <p:cNvSpPr>
            <a:spLocks noChangeShapeType="1"/>
          </p:cNvSpPr>
          <p:nvPr/>
        </p:nvSpPr>
        <p:spPr bwMode="auto">
          <a:xfrm flipH="1">
            <a:off x="3962400" y="2286000"/>
            <a:ext cx="99060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7903" name="Line 15"/>
          <p:cNvSpPr>
            <a:spLocks noChangeShapeType="1"/>
          </p:cNvSpPr>
          <p:nvPr/>
        </p:nvSpPr>
        <p:spPr bwMode="auto">
          <a:xfrm>
            <a:off x="4343400" y="3048000"/>
            <a:ext cx="99060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7904" name="Line 16"/>
          <p:cNvSpPr>
            <a:spLocks noChangeShapeType="1"/>
          </p:cNvSpPr>
          <p:nvPr/>
        </p:nvSpPr>
        <p:spPr bwMode="auto">
          <a:xfrm>
            <a:off x="6019800" y="3200400"/>
            <a:ext cx="762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29041" name="Rectangle 17"/>
          <p:cNvSpPr>
            <a:spLocks noChangeArrowheads="1"/>
          </p:cNvSpPr>
          <p:nvPr/>
        </p:nvSpPr>
        <p:spPr bwMode="auto">
          <a:xfrm>
            <a:off x="3962400" y="4572000"/>
            <a:ext cx="1371600" cy="533400"/>
          </a:xfrm>
          <a:prstGeom prst="rect">
            <a:avLst/>
          </a:prstGeom>
          <a:solidFill>
            <a:srgbClr val="99CC00"/>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US" sz="1600" b="1">
                <a:solidFill>
                  <a:schemeClr val="bg1"/>
                </a:solidFill>
                <a:latin typeface="Arial" charset="0"/>
              </a:rPr>
              <a:t>Network</a:t>
            </a:r>
            <a:endParaRPr lang="en-US" sz="2400" b="1">
              <a:latin typeface="Times New Roman" pitchFamily="18" charset="0"/>
            </a:endParaRPr>
          </a:p>
        </p:txBody>
      </p:sp>
      <p:pic>
        <p:nvPicPr>
          <p:cNvPr id="37906"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7613" y="4724400"/>
            <a:ext cx="4810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7" name="Line 19"/>
          <p:cNvSpPr>
            <a:spLocks noChangeShapeType="1"/>
          </p:cNvSpPr>
          <p:nvPr/>
        </p:nvSpPr>
        <p:spPr bwMode="auto">
          <a:xfrm flipH="1">
            <a:off x="228600" y="5438775"/>
            <a:ext cx="31242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7908" name="Rectangle 20"/>
          <p:cNvSpPr>
            <a:spLocks noChangeArrowheads="1"/>
          </p:cNvSpPr>
          <p:nvPr/>
        </p:nvSpPr>
        <p:spPr bwMode="auto">
          <a:xfrm>
            <a:off x="2806700" y="5391150"/>
            <a:ext cx="47625" cy="9525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7909" name="Line 21"/>
          <p:cNvSpPr>
            <a:spLocks noChangeShapeType="1"/>
          </p:cNvSpPr>
          <p:nvPr/>
        </p:nvSpPr>
        <p:spPr bwMode="auto">
          <a:xfrm flipV="1">
            <a:off x="2824163" y="5153025"/>
            <a:ext cx="0" cy="238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pic>
        <p:nvPicPr>
          <p:cNvPr id="37910"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6600" y="4724400"/>
            <a:ext cx="481013"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1" name="Rectangle 23"/>
          <p:cNvSpPr>
            <a:spLocks noChangeArrowheads="1"/>
          </p:cNvSpPr>
          <p:nvPr/>
        </p:nvSpPr>
        <p:spPr bwMode="auto">
          <a:xfrm>
            <a:off x="2325688" y="5391150"/>
            <a:ext cx="47625" cy="9525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7912" name="Line 24"/>
          <p:cNvSpPr>
            <a:spLocks noChangeShapeType="1"/>
          </p:cNvSpPr>
          <p:nvPr/>
        </p:nvSpPr>
        <p:spPr bwMode="auto">
          <a:xfrm flipV="1">
            <a:off x="2343150" y="5153025"/>
            <a:ext cx="0" cy="238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pic>
        <p:nvPicPr>
          <p:cNvPr id="37913"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5588" y="4724400"/>
            <a:ext cx="4810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4" name="Rectangle 26"/>
          <p:cNvSpPr>
            <a:spLocks noChangeArrowheads="1"/>
          </p:cNvSpPr>
          <p:nvPr/>
        </p:nvSpPr>
        <p:spPr bwMode="auto">
          <a:xfrm>
            <a:off x="1844675" y="5391150"/>
            <a:ext cx="47625" cy="9525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7915" name="Line 27"/>
          <p:cNvSpPr>
            <a:spLocks noChangeShapeType="1"/>
          </p:cNvSpPr>
          <p:nvPr/>
        </p:nvSpPr>
        <p:spPr bwMode="auto">
          <a:xfrm flipV="1">
            <a:off x="1862138" y="5153025"/>
            <a:ext cx="0" cy="238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pic>
        <p:nvPicPr>
          <p:cNvPr id="37916"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6163" y="4724400"/>
            <a:ext cx="4794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7" name="Rectangle 29"/>
          <p:cNvSpPr>
            <a:spLocks noChangeArrowheads="1"/>
          </p:cNvSpPr>
          <p:nvPr/>
        </p:nvSpPr>
        <p:spPr bwMode="auto">
          <a:xfrm>
            <a:off x="1363663" y="5391150"/>
            <a:ext cx="49212" cy="9525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7918" name="Line 30"/>
          <p:cNvSpPr>
            <a:spLocks noChangeShapeType="1"/>
          </p:cNvSpPr>
          <p:nvPr/>
        </p:nvSpPr>
        <p:spPr bwMode="auto">
          <a:xfrm flipV="1">
            <a:off x="1382713" y="5153025"/>
            <a:ext cx="0" cy="238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pic>
        <p:nvPicPr>
          <p:cNvPr id="37919" name="Picture 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 y="4724400"/>
            <a:ext cx="481013"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20" name="Rectangle 32"/>
          <p:cNvSpPr>
            <a:spLocks noChangeArrowheads="1"/>
          </p:cNvSpPr>
          <p:nvPr/>
        </p:nvSpPr>
        <p:spPr bwMode="auto">
          <a:xfrm>
            <a:off x="884238" y="5391150"/>
            <a:ext cx="47625" cy="9525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7921" name="Line 33"/>
          <p:cNvSpPr>
            <a:spLocks noChangeShapeType="1"/>
          </p:cNvSpPr>
          <p:nvPr/>
        </p:nvSpPr>
        <p:spPr bwMode="auto">
          <a:xfrm flipV="1">
            <a:off x="901700" y="5153025"/>
            <a:ext cx="0" cy="238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7922" name="Group 34"/>
          <p:cNvGrpSpPr>
            <a:grpSpLocks/>
          </p:cNvGrpSpPr>
          <p:nvPr/>
        </p:nvGrpSpPr>
        <p:grpSpPr bwMode="auto">
          <a:xfrm>
            <a:off x="5867400" y="4724400"/>
            <a:ext cx="3124200" cy="762000"/>
            <a:chOff x="1680" y="2592"/>
            <a:chExt cx="3120" cy="768"/>
          </a:xfrm>
        </p:grpSpPr>
        <p:pic>
          <p:nvPicPr>
            <p:cNvPr id="37935" name="Picture 3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6" y="2592"/>
              <a:ext cx="480"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36" name="Line 36"/>
            <p:cNvSpPr>
              <a:spLocks noChangeShapeType="1"/>
            </p:cNvSpPr>
            <p:nvPr/>
          </p:nvSpPr>
          <p:spPr bwMode="auto">
            <a:xfrm flipH="1">
              <a:off x="1680" y="3312"/>
              <a:ext cx="312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7937" name="Rectangle 37"/>
            <p:cNvSpPr>
              <a:spLocks noChangeArrowheads="1"/>
            </p:cNvSpPr>
            <p:nvPr/>
          </p:nvSpPr>
          <p:spPr bwMode="auto">
            <a:xfrm>
              <a:off x="4254" y="3264"/>
              <a:ext cx="48" cy="96"/>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7938" name="Line 38"/>
            <p:cNvSpPr>
              <a:spLocks noChangeShapeType="1"/>
            </p:cNvSpPr>
            <p:nvPr/>
          </p:nvSpPr>
          <p:spPr bwMode="auto">
            <a:xfrm flipV="1">
              <a:off x="4272" y="3024"/>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pic>
          <p:nvPicPr>
            <p:cNvPr id="37939" name="Picture 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6" y="2592"/>
              <a:ext cx="480"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40" name="Rectangle 40"/>
            <p:cNvSpPr>
              <a:spLocks noChangeArrowheads="1"/>
            </p:cNvSpPr>
            <p:nvPr/>
          </p:nvSpPr>
          <p:spPr bwMode="auto">
            <a:xfrm>
              <a:off x="3774" y="3264"/>
              <a:ext cx="48" cy="96"/>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7941" name="Line 41"/>
            <p:cNvSpPr>
              <a:spLocks noChangeShapeType="1"/>
            </p:cNvSpPr>
            <p:nvPr/>
          </p:nvSpPr>
          <p:spPr bwMode="auto">
            <a:xfrm flipV="1">
              <a:off x="3792" y="3024"/>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pic>
          <p:nvPicPr>
            <p:cNvPr id="37942" name="Picture 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6" y="2592"/>
              <a:ext cx="480"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43" name="Rectangle 43"/>
            <p:cNvSpPr>
              <a:spLocks noChangeArrowheads="1"/>
            </p:cNvSpPr>
            <p:nvPr/>
          </p:nvSpPr>
          <p:spPr bwMode="auto">
            <a:xfrm>
              <a:off x="3294" y="3264"/>
              <a:ext cx="48" cy="96"/>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7944" name="Line 44"/>
            <p:cNvSpPr>
              <a:spLocks noChangeShapeType="1"/>
            </p:cNvSpPr>
            <p:nvPr/>
          </p:nvSpPr>
          <p:spPr bwMode="auto">
            <a:xfrm flipV="1">
              <a:off x="3312" y="3024"/>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pic>
          <p:nvPicPr>
            <p:cNvPr id="37945" name="Picture 4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6" y="2592"/>
              <a:ext cx="480"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46" name="Rectangle 46"/>
            <p:cNvSpPr>
              <a:spLocks noChangeArrowheads="1"/>
            </p:cNvSpPr>
            <p:nvPr/>
          </p:nvSpPr>
          <p:spPr bwMode="auto">
            <a:xfrm>
              <a:off x="2814" y="3264"/>
              <a:ext cx="48" cy="96"/>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7947" name="Line 47"/>
            <p:cNvSpPr>
              <a:spLocks noChangeShapeType="1"/>
            </p:cNvSpPr>
            <p:nvPr/>
          </p:nvSpPr>
          <p:spPr bwMode="auto">
            <a:xfrm flipV="1">
              <a:off x="2832" y="3024"/>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pic>
          <p:nvPicPr>
            <p:cNvPr id="37948" name="Picture 4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6" y="2592"/>
              <a:ext cx="480"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49" name="Rectangle 49"/>
            <p:cNvSpPr>
              <a:spLocks noChangeArrowheads="1"/>
            </p:cNvSpPr>
            <p:nvPr/>
          </p:nvSpPr>
          <p:spPr bwMode="auto">
            <a:xfrm>
              <a:off x="2334" y="3264"/>
              <a:ext cx="48" cy="96"/>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7950" name="Line 50"/>
            <p:cNvSpPr>
              <a:spLocks noChangeShapeType="1"/>
            </p:cNvSpPr>
            <p:nvPr/>
          </p:nvSpPr>
          <p:spPr bwMode="auto">
            <a:xfrm flipV="1">
              <a:off x="2352" y="3024"/>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29075" name="Rectangle 51"/>
          <p:cNvSpPr>
            <a:spLocks noChangeArrowheads="1"/>
          </p:cNvSpPr>
          <p:nvPr/>
        </p:nvSpPr>
        <p:spPr bwMode="auto">
          <a:xfrm>
            <a:off x="3962400" y="5105400"/>
            <a:ext cx="1371600" cy="533400"/>
          </a:xfrm>
          <a:prstGeom prst="rect">
            <a:avLst/>
          </a:prstGeom>
          <a:solidFill>
            <a:srgbClr val="FFFF00"/>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US" sz="1600" b="1">
                <a:latin typeface="Arial" charset="0"/>
              </a:rPr>
              <a:t>Data Link</a:t>
            </a:r>
            <a:endParaRPr lang="en-US" sz="2400" b="1">
              <a:latin typeface="Times New Roman" pitchFamily="18" charset="0"/>
            </a:endParaRPr>
          </a:p>
        </p:txBody>
      </p:sp>
      <p:sp>
        <p:nvSpPr>
          <p:cNvPr id="129076" name="Rectangle 52"/>
          <p:cNvSpPr>
            <a:spLocks noChangeArrowheads="1"/>
          </p:cNvSpPr>
          <p:nvPr/>
        </p:nvSpPr>
        <p:spPr bwMode="auto">
          <a:xfrm>
            <a:off x="3962400" y="5638800"/>
            <a:ext cx="1371600" cy="53340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US" sz="1600" b="1">
                <a:latin typeface="Arial" charset="0"/>
              </a:rPr>
              <a:t>Physical</a:t>
            </a:r>
            <a:endParaRPr lang="en-US" sz="2400" b="1">
              <a:latin typeface="Times New Roman" pitchFamily="18" charset="0"/>
            </a:endParaRPr>
          </a:p>
        </p:txBody>
      </p:sp>
      <p:sp>
        <p:nvSpPr>
          <p:cNvPr id="37925" name="Freeform 53"/>
          <p:cNvSpPr>
            <a:spLocks/>
          </p:cNvSpPr>
          <p:nvPr/>
        </p:nvSpPr>
        <p:spPr bwMode="auto">
          <a:xfrm>
            <a:off x="3162300" y="4724400"/>
            <a:ext cx="2895600" cy="1295400"/>
          </a:xfrm>
          <a:custGeom>
            <a:avLst/>
            <a:gdLst>
              <a:gd name="T0" fmla="*/ 0 w 1824"/>
              <a:gd name="T1" fmla="*/ 2147483647 h 816"/>
              <a:gd name="T2" fmla="*/ 0 w 1824"/>
              <a:gd name="T3" fmla="*/ 2147483647 h 816"/>
              <a:gd name="T4" fmla="*/ 2147483647 w 1824"/>
              <a:gd name="T5" fmla="*/ 2147483647 h 816"/>
              <a:gd name="T6" fmla="*/ 2147483647 w 1824"/>
              <a:gd name="T7" fmla="*/ 0 h 816"/>
              <a:gd name="T8" fmla="*/ 2147483647 w 1824"/>
              <a:gd name="T9" fmla="*/ 0 h 816"/>
              <a:gd name="T10" fmla="*/ 2147483647 w 1824"/>
              <a:gd name="T11" fmla="*/ 2147483647 h 816"/>
              <a:gd name="T12" fmla="*/ 2147483647 w 1824"/>
              <a:gd name="T13" fmla="*/ 2147483647 h 816"/>
              <a:gd name="T14" fmla="*/ 2147483647 w 1824"/>
              <a:gd name="T15" fmla="*/ 2147483647 h 816"/>
              <a:gd name="T16" fmla="*/ 0 60000 65536"/>
              <a:gd name="T17" fmla="*/ 0 60000 65536"/>
              <a:gd name="T18" fmla="*/ 0 60000 65536"/>
              <a:gd name="T19" fmla="*/ 0 60000 65536"/>
              <a:gd name="T20" fmla="*/ 0 60000 65536"/>
              <a:gd name="T21" fmla="*/ 0 60000 65536"/>
              <a:gd name="T22" fmla="*/ 0 60000 65536"/>
              <a:gd name="T23" fmla="*/ 0 60000 65536"/>
              <a:gd name="T24" fmla="*/ 0 w 1824"/>
              <a:gd name="T25" fmla="*/ 0 h 816"/>
              <a:gd name="T26" fmla="*/ 1824 w 1824"/>
              <a:gd name="T27" fmla="*/ 816 h 8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24" h="816">
                <a:moveTo>
                  <a:pt x="0" y="432"/>
                </a:moveTo>
                <a:lnTo>
                  <a:pt x="0" y="816"/>
                </a:lnTo>
                <a:lnTo>
                  <a:pt x="576" y="816"/>
                </a:lnTo>
                <a:lnTo>
                  <a:pt x="576" y="0"/>
                </a:lnTo>
                <a:lnTo>
                  <a:pt x="1296" y="0"/>
                </a:lnTo>
                <a:lnTo>
                  <a:pt x="1296" y="816"/>
                </a:lnTo>
                <a:lnTo>
                  <a:pt x="1824" y="816"/>
                </a:lnTo>
                <a:lnTo>
                  <a:pt x="1824" y="432"/>
                </a:lnTo>
              </a:path>
            </a:pathLst>
          </a:cu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7926" name="Rectangle 54"/>
          <p:cNvSpPr>
            <a:spLocks noChangeArrowheads="1"/>
          </p:cNvSpPr>
          <p:nvPr/>
        </p:nvSpPr>
        <p:spPr bwMode="auto">
          <a:xfrm>
            <a:off x="3048000" y="5334000"/>
            <a:ext cx="2286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7927" name="Rectangle 55"/>
          <p:cNvSpPr>
            <a:spLocks noChangeArrowheads="1"/>
          </p:cNvSpPr>
          <p:nvPr/>
        </p:nvSpPr>
        <p:spPr bwMode="auto">
          <a:xfrm>
            <a:off x="5943600" y="5334000"/>
            <a:ext cx="2286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7928" name="Text Box 56"/>
          <p:cNvSpPr txBox="1">
            <a:spLocks noChangeArrowheads="1"/>
          </p:cNvSpPr>
          <p:nvPr/>
        </p:nvSpPr>
        <p:spPr bwMode="auto">
          <a:xfrm>
            <a:off x="3428992" y="3300241"/>
            <a:ext cx="24844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b="1" dirty="0">
                <a:latin typeface="Arial" panose="020B0604020202020204" pitchFamily="34" charset="0"/>
              </a:rPr>
              <a:t>A router forwards packets based on IP </a:t>
            </a:r>
            <a:r>
              <a:rPr lang="en-US" altLang="zh-CN" b="1" dirty="0" smtClean="0">
                <a:latin typeface="Arial" panose="020B0604020202020204" pitchFamily="34" charset="0"/>
              </a:rPr>
              <a:t>addresses</a:t>
            </a:r>
          </a:p>
          <a:p>
            <a:pPr algn="ctr"/>
            <a:r>
              <a:rPr lang="zh-CN" altLang="en-US" b="1" dirty="0" smtClean="0">
                <a:latin typeface="Arial" panose="020B0604020202020204" pitchFamily="34" charset="0"/>
              </a:rPr>
              <a:t>（</a:t>
            </a:r>
            <a:r>
              <a:rPr lang="zh-CN" altLang="en-US" b="1" dirty="0" smtClean="0">
                <a:solidFill>
                  <a:srgbClr val="FF0000"/>
                </a:solidFill>
                <a:latin typeface="Arial" panose="020B0604020202020204" pitchFamily="34" charset="0"/>
              </a:rPr>
              <a:t>位置</a:t>
            </a:r>
            <a:r>
              <a:rPr lang="zh-CN" altLang="en-US" b="1" dirty="0" smtClean="0">
                <a:latin typeface="Arial" panose="020B0604020202020204" pitchFamily="34" charset="0"/>
              </a:rPr>
              <a:t>）</a:t>
            </a:r>
            <a:endParaRPr lang="en-US" altLang="zh-CN" b="1" dirty="0">
              <a:latin typeface="Times New Roman" panose="02020603050405020304" pitchFamily="18" charset="0"/>
            </a:endParaRPr>
          </a:p>
        </p:txBody>
      </p:sp>
      <p:sp>
        <p:nvSpPr>
          <p:cNvPr id="37929" name="Freeform 57"/>
          <p:cNvSpPr>
            <a:spLocks/>
          </p:cNvSpPr>
          <p:nvPr/>
        </p:nvSpPr>
        <p:spPr bwMode="auto">
          <a:xfrm>
            <a:off x="2819400" y="5867400"/>
            <a:ext cx="1371600" cy="457200"/>
          </a:xfrm>
          <a:custGeom>
            <a:avLst/>
            <a:gdLst>
              <a:gd name="T0" fmla="*/ 0 w 864"/>
              <a:gd name="T1" fmla="*/ 0 h 288"/>
              <a:gd name="T2" fmla="*/ 0 w 864"/>
              <a:gd name="T3" fmla="*/ 2147483647 h 288"/>
              <a:gd name="T4" fmla="*/ 2147483647 w 864"/>
              <a:gd name="T5" fmla="*/ 2147483647 h 288"/>
              <a:gd name="T6" fmla="*/ 2147483647 w 864"/>
              <a:gd name="T7" fmla="*/ 2147483647 h 288"/>
              <a:gd name="T8" fmla="*/ 0 60000 65536"/>
              <a:gd name="T9" fmla="*/ 0 60000 65536"/>
              <a:gd name="T10" fmla="*/ 0 60000 65536"/>
              <a:gd name="T11" fmla="*/ 0 60000 65536"/>
              <a:gd name="T12" fmla="*/ 0 w 864"/>
              <a:gd name="T13" fmla="*/ 0 h 288"/>
              <a:gd name="T14" fmla="*/ 864 w 864"/>
              <a:gd name="T15" fmla="*/ 288 h 288"/>
            </a:gdLst>
            <a:ahLst/>
            <a:cxnLst>
              <a:cxn ang="T8">
                <a:pos x="T0" y="T1"/>
              </a:cxn>
              <a:cxn ang="T9">
                <a:pos x="T2" y="T3"/>
              </a:cxn>
              <a:cxn ang="T10">
                <a:pos x="T4" y="T5"/>
              </a:cxn>
              <a:cxn ang="T11">
                <a:pos x="T6" y="T7"/>
              </a:cxn>
            </a:cxnLst>
            <a:rect l="T12" t="T13" r="T14" b="T15"/>
            <a:pathLst>
              <a:path w="864" h="288">
                <a:moveTo>
                  <a:pt x="0" y="0"/>
                </a:moveTo>
                <a:lnTo>
                  <a:pt x="0" y="288"/>
                </a:lnTo>
                <a:lnTo>
                  <a:pt x="864" y="288"/>
                </a:lnTo>
                <a:lnTo>
                  <a:pt x="864" y="96"/>
                </a:lnTo>
              </a:path>
            </a:pathLst>
          </a:custGeom>
          <a:noFill/>
          <a:ln w="15875">
            <a:solidFill>
              <a:schemeClr val="tx1"/>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7930" name="Freeform 58"/>
          <p:cNvSpPr>
            <a:spLocks/>
          </p:cNvSpPr>
          <p:nvPr/>
        </p:nvSpPr>
        <p:spPr bwMode="auto">
          <a:xfrm>
            <a:off x="5105400" y="5867400"/>
            <a:ext cx="1219200" cy="457200"/>
          </a:xfrm>
          <a:custGeom>
            <a:avLst/>
            <a:gdLst>
              <a:gd name="T0" fmla="*/ 0 w 864"/>
              <a:gd name="T1" fmla="*/ 0 h 288"/>
              <a:gd name="T2" fmla="*/ 0 w 864"/>
              <a:gd name="T3" fmla="*/ 2147483647 h 288"/>
              <a:gd name="T4" fmla="*/ 2147483647 w 864"/>
              <a:gd name="T5" fmla="*/ 2147483647 h 288"/>
              <a:gd name="T6" fmla="*/ 2147483647 w 864"/>
              <a:gd name="T7" fmla="*/ 2147483647 h 288"/>
              <a:gd name="T8" fmla="*/ 0 60000 65536"/>
              <a:gd name="T9" fmla="*/ 0 60000 65536"/>
              <a:gd name="T10" fmla="*/ 0 60000 65536"/>
              <a:gd name="T11" fmla="*/ 0 60000 65536"/>
              <a:gd name="T12" fmla="*/ 0 w 864"/>
              <a:gd name="T13" fmla="*/ 0 h 288"/>
              <a:gd name="T14" fmla="*/ 864 w 864"/>
              <a:gd name="T15" fmla="*/ 288 h 288"/>
            </a:gdLst>
            <a:ahLst/>
            <a:cxnLst>
              <a:cxn ang="T8">
                <a:pos x="T0" y="T1"/>
              </a:cxn>
              <a:cxn ang="T9">
                <a:pos x="T2" y="T3"/>
              </a:cxn>
              <a:cxn ang="T10">
                <a:pos x="T4" y="T5"/>
              </a:cxn>
              <a:cxn ang="T11">
                <a:pos x="T6" y="T7"/>
              </a:cxn>
            </a:cxnLst>
            <a:rect l="T12" t="T13" r="T14" b="T15"/>
            <a:pathLst>
              <a:path w="864" h="288">
                <a:moveTo>
                  <a:pt x="0" y="0"/>
                </a:moveTo>
                <a:lnTo>
                  <a:pt x="0" y="288"/>
                </a:lnTo>
                <a:lnTo>
                  <a:pt x="864" y="288"/>
                </a:lnTo>
                <a:lnTo>
                  <a:pt x="864" y="96"/>
                </a:lnTo>
              </a:path>
            </a:pathLst>
          </a:custGeom>
          <a:noFill/>
          <a:ln w="15875">
            <a:solidFill>
              <a:schemeClr val="tx1"/>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7931" name="Freeform 71"/>
          <p:cNvSpPr>
            <a:spLocks/>
          </p:cNvSpPr>
          <p:nvPr/>
        </p:nvSpPr>
        <p:spPr bwMode="auto">
          <a:xfrm>
            <a:off x="2339975" y="2206625"/>
            <a:ext cx="4895850" cy="1438275"/>
          </a:xfrm>
          <a:custGeom>
            <a:avLst/>
            <a:gdLst>
              <a:gd name="T0" fmla="*/ 0 w 2880"/>
              <a:gd name="T1" fmla="*/ 2147483647 h 1168"/>
              <a:gd name="T2" fmla="*/ 2147483647 w 2880"/>
              <a:gd name="T3" fmla="*/ 2147483647 h 1168"/>
              <a:gd name="T4" fmla="*/ 2147483647 w 2880"/>
              <a:gd name="T5" fmla="*/ 2147483647 h 1168"/>
              <a:gd name="T6" fmla="*/ 2147483647 w 2880"/>
              <a:gd name="T7" fmla="*/ 2147483647 h 1168"/>
              <a:gd name="T8" fmla="*/ 2147483647 w 2880"/>
              <a:gd name="T9" fmla="*/ 2147483647 h 1168"/>
              <a:gd name="T10" fmla="*/ 2147483647 w 2880"/>
              <a:gd name="T11" fmla="*/ 2147483647 h 1168"/>
              <a:gd name="T12" fmla="*/ 2147483647 w 2880"/>
              <a:gd name="T13" fmla="*/ 2147483647 h 1168"/>
              <a:gd name="T14" fmla="*/ 2147483647 w 2880"/>
              <a:gd name="T15" fmla="*/ 2147483647 h 1168"/>
              <a:gd name="T16" fmla="*/ 2147483647 w 2880"/>
              <a:gd name="T17" fmla="*/ 2147483647 h 1168"/>
              <a:gd name="T18" fmla="*/ 2147483647 w 2880"/>
              <a:gd name="T19" fmla="*/ 2147483647 h 1168"/>
              <a:gd name="T20" fmla="*/ 2147483647 w 2880"/>
              <a:gd name="T21" fmla="*/ 2147483647 h 1168"/>
              <a:gd name="T22" fmla="*/ 2147483647 w 2880"/>
              <a:gd name="T23" fmla="*/ 2147483647 h 1168"/>
              <a:gd name="T24" fmla="*/ 2147483647 w 2880"/>
              <a:gd name="T25" fmla="*/ 2147483647 h 1168"/>
              <a:gd name="T26" fmla="*/ 2147483647 w 2880"/>
              <a:gd name="T27" fmla="*/ 2147483647 h 11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80"/>
              <a:gd name="T43" fmla="*/ 0 h 1168"/>
              <a:gd name="T44" fmla="*/ 2880 w 2880"/>
              <a:gd name="T45" fmla="*/ 1168 h 11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80" h="1168">
                <a:moveTo>
                  <a:pt x="0" y="98"/>
                </a:moveTo>
                <a:cubicBezTo>
                  <a:pt x="148" y="82"/>
                  <a:pt x="296" y="66"/>
                  <a:pt x="432" y="50"/>
                </a:cubicBezTo>
                <a:cubicBezTo>
                  <a:pt x="568" y="34"/>
                  <a:pt x="733" y="0"/>
                  <a:pt x="816" y="2"/>
                </a:cubicBezTo>
                <a:cubicBezTo>
                  <a:pt x="899" y="4"/>
                  <a:pt x="929" y="35"/>
                  <a:pt x="933" y="62"/>
                </a:cubicBezTo>
                <a:cubicBezTo>
                  <a:pt x="937" y="89"/>
                  <a:pt x="890" y="136"/>
                  <a:pt x="838" y="166"/>
                </a:cubicBezTo>
                <a:cubicBezTo>
                  <a:pt x="786" y="196"/>
                  <a:pt x="684" y="213"/>
                  <a:pt x="624" y="242"/>
                </a:cubicBezTo>
                <a:cubicBezTo>
                  <a:pt x="564" y="271"/>
                  <a:pt x="512" y="282"/>
                  <a:pt x="480" y="338"/>
                </a:cubicBezTo>
                <a:cubicBezTo>
                  <a:pt x="448" y="394"/>
                  <a:pt x="440" y="498"/>
                  <a:pt x="432" y="578"/>
                </a:cubicBezTo>
                <a:cubicBezTo>
                  <a:pt x="424" y="658"/>
                  <a:pt x="424" y="754"/>
                  <a:pt x="432" y="818"/>
                </a:cubicBezTo>
                <a:cubicBezTo>
                  <a:pt x="440" y="882"/>
                  <a:pt x="415" y="920"/>
                  <a:pt x="480" y="962"/>
                </a:cubicBezTo>
                <a:cubicBezTo>
                  <a:pt x="545" y="1004"/>
                  <a:pt x="580" y="1039"/>
                  <a:pt x="820" y="1071"/>
                </a:cubicBezTo>
                <a:cubicBezTo>
                  <a:pt x="1060" y="1103"/>
                  <a:pt x="1641" y="1140"/>
                  <a:pt x="1920" y="1154"/>
                </a:cubicBezTo>
                <a:cubicBezTo>
                  <a:pt x="2199" y="1168"/>
                  <a:pt x="2336" y="1162"/>
                  <a:pt x="2496" y="1154"/>
                </a:cubicBezTo>
                <a:cubicBezTo>
                  <a:pt x="2656" y="1146"/>
                  <a:pt x="2768" y="1126"/>
                  <a:pt x="2880" y="1106"/>
                </a:cubicBezTo>
              </a:path>
            </a:pathLst>
          </a:custGeom>
          <a:noFill/>
          <a:ln w="15875">
            <a:solidFill>
              <a:schemeClr val="tx1"/>
            </a:solidFill>
            <a:prstDash val="dash"/>
            <a:round/>
            <a:headEnd/>
            <a:tailEnd type="triangle" w="lg"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7932" name="Text Box 69"/>
          <p:cNvSpPr txBox="1">
            <a:spLocks noChangeArrowheads="1"/>
          </p:cNvSpPr>
          <p:nvPr/>
        </p:nvSpPr>
        <p:spPr bwMode="auto">
          <a:xfrm>
            <a:off x="34925" y="1936750"/>
            <a:ext cx="24495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b="1" dirty="0">
                <a:latin typeface="Gill Sans MT" panose="020B0502020104020203" pitchFamily="34" charset="0"/>
              </a:rPr>
              <a:t>IP address is used to identify the node around </a:t>
            </a:r>
            <a:r>
              <a:rPr lang="en-US" altLang="zh-CN" b="1" dirty="0" smtClean="0">
                <a:latin typeface="Gill Sans MT" panose="020B0502020104020203" pitchFamily="34" charset="0"/>
              </a:rPr>
              <a:t>Internet</a:t>
            </a:r>
          </a:p>
          <a:p>
            <a:pPr algn="ctr"/>
            <a:r>
              <a:rPr lang="en-US" altLang="zh-CN" b="1" dirty="0" smtClean="0">
                <a:latin typeface="Gill Sans MT" panose="020B0502020104020203" pitchFamily="34" charset="0"/>
              </a:rPr>
              <a:t>(</a:t>
            </a:r>
            <a:r>
              <a:rPr lang="zh-CN" altLang="en-US" b="1" dirty="0" smtClean="0">
                <a:solidFill>
                  <a:srgbClr val="FF0000"/>
                </a:solidFill>
                <a:latin typeface="Gill Sans MT" panose="020B0502020104020203" pitchFamily="34" charset="0"/>
              </a:rPr>
              <a:t>身份</a:t>
            </a:r>
            <a:r>
              <a:rPr lang="en-US" altLang="zh-CN" b="1" dirty="0" smtClean="0">
                <a:latin typeface="Gill Sans MT" panose="020B0502020104020203" pitchFamily="34" charset="0"/>
              </a:rPr>
              <a:t>)</a:t>
            </a:r>
            <a:endParaRPr lang="en-US" altLang="zh-CN" b="1" dirty="0">
              <a:latin typeface="Times New Roman" panose="02020603050405020304" pitchFamily="18" charset="0"/>
            </a:endParaRPr>
          </a:p>
        </p:txBody>
      </p:sp>
      <p:sp>
        <p:nvSpPr>
          <p:cNvPr id="37933" name="Text Box 62"/>
          <p:cNvSpPr txBox="1">
            <a:spLocks noChangeArrowheads="1"/>
          </p:cNvSpPr>
          <p:nvPr/>
        </p:nvSpPr>
        <p:spPr bwMode="auto">
          <a:xfrm>
            <a:off x="179388" y="44450"/>
            <a:ext cx="86756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2400" b="1"/>
              <a:t>IP</a:t>
            </a:r>
            <a:r>
              <a:rPr lang="zh-CN" altLang="en-US" sz="2400" b="1"/>
              <a:t>协议本质上是定义了一种数据的封装格式，在数据前面加上一些协议相关的控制信息，在这些信息里最重要的就是</a:t>
            </a:r>
            <a:r>
              <a:rPr lang="en-US" altLang="zh-CN" sz="2400" b="1"/>
              <a:t>IP</a:t>
            </a:r>
            <a:r>
              <a:rPr lang="zh-CN" altLang="en-US" sz="2400" b="1"/>
              <a:t>地址</a:t>
            </a:r>
          </a:p>
        </p:txBody>
      </p:sp>
      <p:sp>
        <p:nvSpPr>
          <p:cNvPr id="37934" name="TextBox 61"/>
          <p:cNvSpPr txBox="1">
            <a:spLocks noChangeArrowheads="1"/>
          </p:cNvSpPr>
          <p:nvPr/>
        </p:nvSpPr>
        <p:spPr bwMode="auto">
          <a:xfrm>
            <a:off x="4067175" y="6308725"/>
            <a:ext cx="1296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2400" b="1"/>
              <a:t>路由器</a:t>
            </a:r>
          </a:p>
        </p:txBody>
      </p:sp>
      <p:sp>
        <p:nvSpPr>
          <p:cNvPr id="63" name="TextBox 62"/>
          <p:cNvSpPr txBox="1"/>
          <p:nvPr/>
        </p:nvSpPr>
        <p:spPr>
          <a:xfrm>
            <a:off x="214282" y="3643314"/>
            <a:ext cx="2571768" cy="707886"/>
          </a:xfrm>
          <a:prstGeom prst="rect">
            <a:avLst/>
          </a:prstGeom>
          <a:noFill/>
        </p:spPr>
        <p:txBody>
          <a:bodyPr wrap="square" rtlCol="0">
            <a:spAutoFit/>
          </a:bodyPr>
          <a:lstStyle/>
          <a:p>
            <a:r>
              <a:rPr lang="en-US" altLang="zh-CN" sz="2000" b="1" dirty="0" smtClean="0">
                <a:solidFill>
                  <a:srgbClr val="FF0000"/>
                </a:solidFill>
              </a:rPr>
              <a:t>IP</a:t>
            </a:r>
            <a:r>
              <a:rPr lang="zh-CN" altLang="en-US" sz="2000" b="1" dirty="0" smtClean="0">
                <a:solidFill>
                  <a:srgbClr val="FF0000"/>
                </a:solidFill>
              </a:rPr>
              <a:t>地址的双重作用：身份标识和位置标识</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6DCDBD50-07DF-4CBB-89E0-3AF4A8D13BAE}" type="slidenum">
              <a:rPr lang="en-US" altLang="zh-CN"/>
              <a:pPr eaLnBrk="1" hangingPunct="1"/>
              <a:t>90</a:t>
            </a:fld>
            <a:endParaRPr lang="en-US" altLang="zh-CN"/>
          </a:p>
        </p:txBody>
      </p:sp>
      <p:sp>
        <p:nvSpPr>
          <p:cNvPr id="103427" name="Rectangle 2"/>
          <p:cNvSpPr>
            <a:spLocks noGrp="1" noChangeArrowheads="1"/>
          </p:cNvSpPr>
          <p:nvPr>
            <p:ph type="title"/>
          </p:nvPr>
        </p:nvSpPr>
        <p:spPr/>
        <p:txBody>
          <a:bodyPr/>
          <a:lstStyle/>
          <a:p>
            <a:pPr eaLnBrk="1" hangingPunct="1"/>
            <a:r>
              <a:rPr lang="zh-CN" altLang="zh-CN" smtClean="0"/>
              <a:t>无类别域间寻路—地址分配</a:t>
            </a:r>
            <a:endParaRPr lang="en-US" altLang="zh-CN" smtClean="0"/>
          </a:p>
        </p:txBody>
      </p:sp>
      <p:sp>
        <p:nvSpPr>
          <p:cNvPr id="103428" name="Rectangle 5"/>
          <p:cNvSpPr>
            <a:spLocks noChangeArrowheads="1"/>
          </p:cNvSpPr>
          <p:nvPr/>
        </p:nvSpPr>
        <p:spPr bwMode="auto">
          <a:xfrm>
            <a:off x="107950" y="1773238"/>
            <a:ext cx="8712200" cy="862012"/>
          </a:xfrm>
          <a:prstGeom prst="rect">
            <a:avLst/>
          </a:prstGeom>
          <a:solidFill>
            <a:srgbClr val="EBF7FF"/>
          </a:solidFill>
          <a:ln w="9525">
            <a:solidFill>
              <a:schemeClr val="tx1"/>
            </a:solidFill>
            <a:miter lim="800000"/>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400" b="1">
                <a:solidFill>
                  <a:srgbClr val="FF0000"/>
                </a:solidFill>
              </a:rPr>
              <a:t>具有相同前缀的连续的</a:t>
            </a:r>
            <a:r>
              <a:rPr lang="en-US" altLang="zh-CN" sz="2400" b="1">
                <a:solidFill>
                  <a:srgbClr val="FF0000"/>
                </a:solidFill>
              </a:rPr>
              <a:t>IP</a:t>
            </a:r>
            <a:r>
              <a:rPr lang="zh-CN" altLang="en-US" sz="2400" b="1">
                <a:solidFill>
                  <a:srgbClr val="FF0000"/>
                </a:solidFill>
              </a:rPr>
              <a:t>地址组成</a:t>
            </a:r>
            <a:r>
              <a:rPr lang="en-US" altLang="zh-CN" sz="2400" b="1">
                <a:solidFill>
                  <a:srgbClr val="FF0000"/>
                </a:solidFill>
              </a:rPr>
              <a:t>CIDR Block</a:t>
            </a:r>
            <a:r>
              <a:rPr lang="zh-CN" altLang="en-US" sz="2400" b="1">
                <a:solidFill>
                  <a:srgbClr val="FF0000"/>
                </a:solidFill>
              </a:rPr>
              <a:t>，对于</a:t>
            </a:r>
            <a:r>
              <a:rPr lang="en-US" altLang="zh-CN" sz="2400" b="1">
                <a:solidFill>
                  <a:srgbClr val="FF0000"/>
                </a:solidFill>
              </a:rPr>
              <a:t>CIDR Block</a:t>
            </a:r>
            <a:r>
              <a:rPr lang="zh-CN" altLang="en-US" sz="2400" b="1">
                <a:solidFill>
                  <a:srgbClr val="FF0000"/>
                </a:solidFill>
              </a:rPr>
              <a:t>，前缀越短，</a:t>
            </a:r>
            <a:r>
              <a:rPr lang="en-US" altLang="zh-CN" sz="2400" b="1">
                <a:solidFill>
                  <a:srgbClr val="FF0000"/>
                </a:solidFill>
              </a:rPr>
              <a:t>block</a:t>
            </a:r>
            <a:r>
              <a:rPr lang="zh-CN" altLang="en-US" sz="2400" b="1">
                <a:solidFill>
                  <a:srgbClr val="FF0000"/>
                </a:solidFill>
              </a:rPr>
              <a:t>越大，该</a:t>
            </a:r>
            <a:r>
              <a:rPr lang="en-US" altLang="zh-CN" sz="2400" b="1">
                <a:solidFill>
                  <a:srgbClr val="FF0000"/>
                </a:solidFill>
              </a:rPr>
              <a:t>block</a:t>
            </a:r>
            <a:r>
              <a:rPr lang="zh-CN" altLang="en-US" sz="2400" b="1">
                <a:solidFill>
                  <a:srgbClr val="FF0000"/>
                </a:solidFill>
              </a:rPr>
              <a:t>包含的地址数量越多</a:t>
            </a:r>
          </a:p>
        </p:txBody>
      </p:sp>
      <p:sp>
        <p:nvSpPr>
          <p:cNvPr id="21" name="Rectangle 7"/>
          <p:cNvSpPr>
            <a:spLocks noChangeArrowheads="1"/>
          </p:cNvSpPr>
          <p:nvPr/>
        </p:nvSpPr>
        <p:spPr bwMode="auto">
          <a:xfrm>
            <a:off x="250825" y="2709863"/>
            <a:ext cx="8893175" cy="1435100"/>
          </a:xfrm>
          <a:prstGeom prst="rect">
            <a:avLst/>
          </a:prstGeom>
          <a:noFill/>
          <a:ln w="9525" algn="ctr">
            <a:noFill/>
            <a:miter lim="800000"/>
            <a:headEnd/>
            <a:tailEnd/>
          </a:ln>
        </p:spPr>
        <p:txBody>
          <a:bodyPr>
            <a:spAutoFit/>
          </a:bodyPr>
          <a:lstStyle/>
          <a:p>
            <a:pPr eaLnBrk="0" fontAlgn="auto" hangingPunct="0">
              <a:lnSpc>
                <a:spcPct val="80000"/>
              </a:lnSpc>
              <a:spcBef>
                <a:spcPct val="20000"/>
              </a:spcBef>
              <a:spcAft>
                <a:spcPts val="0"/>
              </a:spcAft>
              <a:buClr>
                <a:srgbClr val="0000FF"/>
              </a:buClr>
              <a:buSzPct val="75000"/>
              <a:buFont typeface="Wingdings" pitchFamily="2" charset="2"/>
              <a:buNone/>
              <a:defRPr/>
            </a:pPr>
            <a:r>
              <a:rPr lang="en-US" altLang="zh-CN" sz="2000" b="1" kern="0" dirty="0">
                <a:solidFill>
                  <a:srgbClr val="0C0500"/>
                </a:solidFill>
                <a:ea typeface="宋体" charset="-122"/>
              </a:rPr>
              <a:t>CIDR Block</a:t>
            </a:r>
            <a:r>
              <a:rPr lang="zh-CN" altLang="en-US" sz="2000" b="1" kern="0" dirty="0">
                <a:solidFill>
                  <a:srgbClr val="0C0500"/>
                </a:solidFill>
                <a:ea typeface="宋体" charset="-122"/>
              </a:rPr>
              <a:t>分配</a:t>
            </a:r>
          </a:p>
          <a:p>
            <a:pPr eaLnBrk="0" fontAlgn="auto" hangingPunct="0">
              <a:lnSpc>
                <a:spcPct val="80000"/>
              </a:lnSpc>
              <a:spcBef>
                <a:spcPct val="20000"/>
              </a:spcBef>
              <a:spcAft>
                <a:spcPts val="0"/>
              </a:spcAft>
              <a:buClr>
                <a:srgbClr val="0000FF"/>
              </a:buClr>
              <a:buSzPct val="75000"/>
              <a:buFont typeface="Wingdings" pitchFamily="2" charset="2"/>
              <a:buNone/>
              <a:defRPr/>
            </a:pPr>
            <a:r>
              <a:rPr lang="en-US" altLang="zh-CN" sz="2000" b="1" kern="0" dirty="0">
                <a:solidFill>
                  <a:srgbClr val="0C0500"/>
                </a:solidFill>
                <a:ea typeface="宋体" charset="-122"/>
              </a:rPr>
              <a:t>IANA(Internet Assigned Numbers Authority)--〉</a:t>
            </a:r>
            <a:r>
              <a:rPr lang="en-US" altLang="zh-CN" sz="1600" b="1" kern="0" dirty="0">
                <a:solidFill>
                  <a:srgbClr val="0C0500"/>
                </a:solidFill>
                <a:ea typeface="宋体" charset="-122"/>
              </a:rPr>
              <a:t>(</a:t>
            </a:r>
            <a:r>
              <a:rPr lang="en-US" altLang="zh-CN" sz="1400" b="1" kern="0" dirty="0">
                <a:solidFill>
                  <a:srgbClr val="0C0500"/>
                </a:solidFill>
                <a:ea typeface="宋体" charset="-122"/>
              </a:rPr>
              <a:t>202.0.0.0/8 APNIC)</a:t>
            </a:r>
          </a:p>
          <a:p>
            <a:pPr eaLnBrk="0" fontAlgn="auto" hangingPunct="0">
              <a:lnSpc>
                <a:spcPct val="80000"/>
              </a:lnSpc>
              <a:spcBef>
                <a:spcPct val="20000"/>
              </a:spcBef>
              <a:spcAft>
                <a:spcPts val="0"/>
              </a:spcAft>
              <a:buClr>
                <a:srgbClr val="0000FF"/>
              </a:buClr>
              <a:buSzPct val="75000"/>
              <a:buFont typeface="Wingdings" pitchFamily="2" charset="2"/>
              <a:buNone/>
              <a:defRPr/>
            </a:pPr>
            <a:r>
              <a:rPr lang="en-US" altLang="zh-CN" sz="2000" b="1" kern="0" dirty="0">
                <a:solidFill>
                  <a:srgbClr val="0C0500"/>
                </a:solidFill>
                <a:ea typeface="宋体" charset="-122"/>
              </a:rPr>
              <a:t>   RIRs(Regional Internet Registries) --〉</a:t>
            </a:r>
            <a:r>
              <a:rPr lang="en-US" altLang="zh-CN" sz="1400" b="1" kern="0" dirty="0">
                <a:solidFill>
                  <a:srgbClr val="0C0500"/>
                </a:solidFill>
                <a:ea typeface="宋体" charset="-122"/>
              </a:rPr>
              <a:t>(202.38.64.0/19 USTC-CN)</a:t>
            </a:r>
            <a:r>
              <a:rPr lang="zh-CN" altLang="en-US" sz="2000" b="1" kern="0" dirty="0">
                <a:solidFill>
                  <a:srgbClr val="0C0500"/>
                </a:solidFill>
                <a:ea typeface="宋体" charset="-122"/>
              </a:rPr>
              <a:t>         </a:t>
            </a:r>
            <a:br>
              <a:rPr lang="zh-CN" altLang="en-US" sz="2000" b="1" kern="0" dirty="0">
                <a:solidFill>
                  <a:srgbClr val="0C0500"/>
                </a:solidFill>
                <a:ea typeface="宋体" charset="-122"/>
              </a:rPr>
            </a:br>
            <a:r>
              <a:rPr lang="zh-CN" altLang="en-US" sz="2000" b="1" kern="0" dirty="0">
                <a:solidFill>
                  <a:srgbClr val="0C0500"/>
                </a:solidFill>
                <a:ea typeface="宋体" charset="-122"/>
              </a:rPr>
              <a:t>      </a:t>
            </a:r>
            <a:r>
              <a:rPr lang="en-US" altLang="zh-CN" sz="2000" b="1" kern="0" dirty="0">
                <a:solidFill>
                  <a:srgbClr val="0C0500"/>
                </a:solidFill>
                <a:ea typeface="宋体" charset="-122"/>
              </a:rPr>
              <a:t>ISPs(Internet Service Providers) </a:t>
            </a:r>
            <a:r>
              <a:rPr lang="zh-CN" altLang="en-US" sz="2000" b="1" kern="0" dirty="0">
                <a:solidFill>
                  <a:srgbClr val="0C0500"/>
                </a:solidFill>
                <a:ea typeface="宋体" charset="-122"/>
              </a:rPr>
              <a:t> </a:t>
            </a:r>
            <a:r>
              <a:rPr lang="en-US" altLang="zh-CN" sz="2000" b="1" kern="0" dirty="0">
                <a:solidFill>
                  <a:srgbClr val="0C0500"/>
                </a:solidFill>
                <a:ea typeface="宋体" charset="-122"/>
              </a:rPr>
              <a:t>--〉</a:t>
            </a:r>
            <a:r>
              <a:rPr lang="en-US" altLang="zh-CN" sz="1400" b="1" kern="0" dirty="0">
                <a:solidFill>
                  <a:srgbClr val="0C0500"/>
                </a:solidFill>
                <a:ea typeface="宋体" charset="-122"/>
              </a:rPr>
              <a:t>(202.38.75.11/32 INFONET)</a:t>
            </a:r>
            <a:r>
              <a:rPr lang="en-US" altLang="zh-CN" sz="2000" b="1" kern="0" dirty="0">
                <a:solidFill>
                  <a:srgbClr val="0C0500"/>
                </a:solidFill>
                <a:ea typeface="宋体" charset="-122"/>
              </a:rPr>
              <a:t>  </a:t>
            </a:r>
            <a:br>
              <a:rPr lang="en-US" altLang="zh-CN" sz="2000" b="1" kern="0" dirty="0">
                <a:solidFill>
                  <a:srgbClr val="0C0500"/>
                </a:solidFill>
                <a:ea typeface="宋体" charset="-122"/>
              </a:rPr>
            </a:br>
            <a:r>
              <a:rPr lang="en-US" altLang="zh-CN" sz="2000" b="1" kern="0" dirty="0">
                <a:solidFill>
                  <a:srgbClr val="0C0500"/>
                </a:solidFill>
                <a:ea typeface="宋体" charset="-122"/>
              </a:rPr>
              <a:t>          Subscribers</a:t>
            </a:r>
          </a:p>
        </p:txBody>
      </p:sp>
      <p:pic>
        <p:nvPicPr>
          <p:cNvPr id="103430" name="Picture 7" descr="rir-map-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3862388"/>
            <a:ext cx="5256213"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9"/>
          <p:cNvSpPr>
            <a:spLocks noChangeArrowheads="1"/>
          </p:cNvSpPr>
          <p:nvPr/>
        </p:nvSpPr>
        <p:spPr bwMode="auto">
          <a:xfrm>
            <a:off x="3276600" y="4319588"/>
            <a:ext cx="792163" cy="360362"/>
          </a:xfrm>
          <a:prstGeom prst="rect">
            <a:avLst/>
          </a:prstGeom>
          <a:solidFill>
            <a:srgbClr val="FFFFFF"/>
          </a:solidFill>
          <a:ln w="9525" algn="ctr">
            <a:solidFill>
              <a:srgbClr val="000000"/>
            </a:solidFill>
            <a:miter lim="800000"/>
            <a:headEnd/>
            <a:tailEnd/>
          </a:ln>
        </p:spPr>
        <p:txBody>
          <a:bodyPr wrap="none" anchor="ctr"/>
          <a:lstStyle/>
          <a:p>
            <a:pPr fontAlgn="auto">
              <a:spcBef>
                <a:spcPts val="0"/>
              </a:spcBef>
              <a:spcAft>
                <a:spcPts val="0"/>
              </a:spcAft>
              <a:defRPr/>
            </a:pPr>
            <a:r>
              <a:rPr lang="en-US" altLang="zh-CN" b="1" kern="0">
                <a:solidFill>
                  <a:sysClr val="windowText" lastClr="000000"/>
                </a:solidFill>
                <a:ea typeface="宋体" charset="-122"/>
              </a:rPr>
              <a:t>ARIN</a:t>
            </a:r>
          </a:p>
        </p:txBody>
      </p:sp>
      <p:sp>
        <p:nvSpPr>
          <p:cNvPr id="24" name="Rectangle 10"/>
          <p:cNvSpPr>
            <a:spLocks noChangeArrowheads="1"/>
          </p:cNvSpPr>
          <p:nvPr/>
        </p:nvSpPr>
        <p:spPr bwMode="auto">
          <a:xfrm>
            <a:off x="4645025" y="4319588"/>
            <a:ext cx="1152525" cy="360362"/>
          </a:xfrm>
          <a:prstGeom prst="rect">
            <a:avLst/>
          </a:prstGeom>
          <a:solidFill>
            <a:srgbClr val="FFFFFF"/>
          </a:solidFill>
          <a:ln w="9525" algn="ctr">
            <a:solidFill>
              <a:srgbClr val="000000"/>
            </a:solidFill>
            <a:miter lim="800000"/>
            <a:headEnd/>
            <a:tailEnd/>
          </a:ln>
        </p:spPr>
        <p:txBody>
          <a:bodyPr wrap="none" anchor="ctr"/>
          <a:lstStyle/>
          <a:p>
            <a:pPr fontAlgn="auto">
              <a:spcBef>
                <a:spcPts val="0"/>
              </a:spcBef>
              <a:spcAft>
                <a:spcPts val="0"/>
              </a:spcAft>
              <a:defRPr/>
            </a:pPr>
            <a:r>
              <a:rPr lang="en-US" altLang="zh-CN" b="1" kern="0">
                <a:solidFill>
                  <a:sysClr val="windowText" lastClr="000000"/>
                </a:solidFill>
                <a:ea typeface="宋体" charset="-122"/>
              </a:rPr>
              <a:t>RIPE NCC</a:t>
            </a:r>
          </a:p>
        </p:txBody>
      </p:sp>
      <p:sp>
        <p:nvSpPr>
          <p:cNvPr id="25" name="Rectangle 11"/>
          <p:cNvSpPr>
            <a:spLocks noChangeArrowheads="1"/>
          </p:cNvSpPr>
          <p:nvPr/>
        </p:nvSpPr>
        <p:spPr bwMode="auto">
          <a:xfrm>
            <a:off x="6011863" y="5184775"/>
            <a:ext cx="865187" cy="360363"/>
          </a:xfrm>
          <a:prstGeom prst="rect">
            <a:avLst/>
          </a:prstGeom>
          <a:solidFill>
            <a:srgbClr val="FFFFFF"/>
          </a:solidFill>
          <a:ln w="9525" algn="ctr">
            <a:solidFill>
              <a:srgbClr val="000000"/>
            </a:solidFill>
            <a:miter lim="800000"/>
            <a:headEnd/>
            <a:tailEnd/>
          </a:ln>
        </p:spPr>
        <p:txBody>
          <a:bodyPr wrap="none" anchor="ctr"/>
          <a:lstStyle/>
          <a:p>
            <a:pPr fontAlgn="auto">
              <a:spcBef>
                <a:spcPts val="0"/>
              </a:spcBef>
              <a:spcAft>
                <a:spcPts val="0"/>
              </a:spcAft>
              <a:defRPr/>
            </a:pPr>
            <a:r>
              <a:rPr lang="en-US" altLang="zh-CN" b="1" kern="0">
                <a:solidFill>
                  <a:sysClr val="windowText" lastClr="000000"/>
                </a:solidFill>
                <a:ea typeface="宋体" charset="-122"/>
              </a:rPr>
              <a:t>APNIC</a:t>
            </a:r>
          </a:p>
        </p:txBody>
      </p:sp>
      <p:sp>
        <p:nvSpPr>
          <p:cNvPr id="26" name="Rectangle 12"/>
          <p:cNvSpPr>
            <a:spLocks noChangeArrowheads="1"/>
          </p:cNvSpPr>
          <p:nvPr/>
        </p:nvSpPr>
        <p:spPr bwMode="auto">
          <a:xfrm>
            <a:off x="4354513" y="5184775"/>
            <a:ext cx="1009650" cy="360363"/>
          </a:xfrm>
          <a:prstGeom prst="rect">
            <a:avLst/>
          </a:prstGeom>
          <a:solidFill>
            <a:srgbClr val="FFFFFF"/>
          </a:solidFill>
          <a:ln w="9525" algn="ctr">
            <a:solidFill>
              <a:srgbClr val="000000"/>
            </a:solidFill>
            <a:miter lim="800000"/>
            <a:headEnd/>
            <a:tailEnd/>
          </a:ln>
        </p:spPr>
        <p:txBody>
          <a:bodyPr wrap="none" anchor="ctr"/>
          <a:lstStyle/>
          <a:p>
            <a:pPr fontAlgn="auto">
              <a:spcBef>
                <a:spcPts val="0"/>
              </a:spcBef>
              <a:spcAft>
                <a:spcPts val="0"/>
              </a:spcAft>
              <a:defRPr/>
            </a:pPr>
            <a:r>
              <a:rPr lang="en-US" altLang="zh-CN" b="1" kern="0">
                <a:solidFill>
                  <a:sysClr val="windowText" lastClr="000000"/>
                </a:solidFill>
                <a:ea typeface="宋体" charset="-122"/>
              </a:rPr>
              <a:t>AfriNIC</a:t>
            </a:r>
          </a:p>
        </p:txBody>
      </p:sp>
      <p:sp>
        <p:nvSpPr>
          <p:cNvPr id="27" name="Rectangle 13"/>
          <p:cNvSpPr>
            <a:spLocks noChangeArrowheads="1"/>
          </p:cNvSpPr>
          <p:nvPr/>
        </p:nvSpPr>
        <p:spPr bwMode="auto">
          <a:xfrm>
            <a:off x="3059113" y="5545138"/>
            <a:ext cx="936625" cy="360362"/>
          </a:xfrm>
          <a:prstGeom prst="rect">
            <a:avLst/>
          </a:prstGeom>
          <a:solidFill>
            <a:srgbClr val="FFFFFF"/>
          </a:solidFill>
          <a:ln w="9525" algn="ctr">
            <a:solidFill>
              <a:srgbClr val="000000"/>
            </a:solidFill>
            <a:miter lim="800000"/>
            <a:headEnd/>
            <a:tailEnd/>
          </a:ln>
        </p:spPr>
        <p:txBody>
          <a:bodyPr wrap="none" anchor="ctr"/>
          <a:lstStyle/>
          <a:p>
            <a:pPr fontAlgn="auto">
              <a:spcBef>
                <a:spcPts val="0"/>
              </a:spcBef>
              <a:spcAft>
                <a:spcPts val="0"/>
              </a:spcAft>
              <a:defRPr/>
            </a:pPr>
            <a:r>
              <a:rPr lang="en-US" altLang="zh-CN" b="1" kern="0">
                <a:solidFill>
                  <a:sysClr val="windowText" lastClr="000000"/>
                </a:solidFill>
                <a:ea typeface="宋体" charset="-122"/>
              </a:rPr>
              <a:t>LACNIC</a:t>
            </a:r>
          </a:p>
        </p:txBody>
      </p:sp>
      <p:sp>
        <p:nvSpPr>
          <p:cNvPr id="28" name="Text Box 12"/>
          <p:cNvSpPr txBox="1">
            <a:spLocks noChangeArrowheads="1"/>
          </p:cNvSpPr>
          <p:nvPr/>
        </p:nvSpPr>
        <p:spPr bwMode="auto">
          <a:xfrm>
            <a:off x="144463" y="6022975"/>
            <a:ext cx="3348037" cy="523875"/>
          </a:xfrm>
          <a:prstGeom prst="rect">
            <a:avLst/>
          </a:prstGeom>
          <a:noFill/>
          <a:ln w="9525" algn="ctr">
            <a:noFill/>
            <a:miter lim="800000"/>
            <a:headEnd/>
            <a:tailEnd/>
          </a:ln>
        </p:spPr>
        <p:txBody>
          <a:bodyPr>
            <a:spAutoFit/>
          </a:bodyPr>
          <a:lstStyle/>
          <a:p>
            <a:pPr fontAlgn="auto">
              <a:spcBef>
                <a:spcPct val="50000"/>
              </a:spcBef>
              <a:spcAft>
                <a:spcPts val="0"/>
              </a:spcAft>
              <a:defRPr/>
            </a:pPr>
            <a:r>
              <a:rPr lang="en-US" altLang="zh-CN" sz="1400" b="1" kern="0">
                <a:solidFill>
                  <a:sysClr val="windowText" lastClr="000000"/>
                </a:solidFill>
                <a:ea typeface="宋体" charset="-122"/>
              </a:rPr>
              <a:t>Note: Using Whois service to find address usage at RIRs websit</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关键词</a:t>
            </a:r>
            <a:endParaRPr lang="zh-CN" altLang="en-US" dirty="0"/>
          </a:p>
        </p:txBody>
      </p:sp>
      <p:sp>
        <p:nvSpPr>
          <p:cNvPr id="3" name="内容占位符 2"/>
          <p:cNvSpPr>
            <a:spLocks noGrp="1"/>
          </p:cNvSpPr>
          <p:nvPr>
            <p:ph idx="1"/>
          </p:nvPr>
        </p:nvSpPr>
        <p:spPr/>
        <p:txBody>
          <a:bodyPr/>
          <a:lstStyle/>
          <a:p>
            <a:r>
              <a:rPr lang="zh-CN" altLang="en-US" dirty="0"/>
              <a:t>前缀汇聚</a:t>
            </a:r>
            <a:r>
              <a:rPr lang="en-US" altLang="zh-CN" dirty="0"/>
              <a:t>(</a:t>
            </a:r>
            <a:r>
              <a:rPr lang="en-US" altLang="zh-CN" dirty="0" err="1"/>
              <a:t>Supernetting</a:t>
            </a:r>
            <a:r>
              <a:rPr lang="en-US" altLang="zh-CN" dirty="0"/>
              <a:t>)</a:t>
            </a:r>
          </a:p>
          <a:p>
            <a:r>
              <a:rPr lang="zh-CN" altLang="en-US" dirty="0"/>
              <a:t>前缀最长匹配</a:t>
            </a:r>
            <a:r>
              <a:rPr lang="en-US" altLang="zh-CN" dirty="0"/>
              <a:t>(Longest-prefix Match</a:t>
            </a:r>
            <a:r>
              <a:rPr lang="en-US" altLang="zh-CN" dirty="0" smtClean="0"/>
              <a:t>)</a:t>
            </a:r>
            <a:endParaRPr lang="en-US" altLang="zh-CN" dirty="0"/>
          </a:p>
        </p:txBody>
      </p:sp>
      <p:sp>
        <p:nvSpPr>
          <p:cNvPr id="4" name="灯片编号占位符 3"/>
          <p:cNvSpPr>
            <a:spLocks noGrp="1"/>
          </p:cNvSpPr>
          <p:nvPr>
            <p:ph type="sldNum" sz="quarter" idx="12"/>
          </p:nvPr>
        </p:nvSpPr>
        <p:spPr/>
        <p:txBody>
          <a:bodyPr/>
          <a:lstStyle/>
          <a:p>
            <a:fld id="{8ED44DB7-B4BB-488E-80C0-9E7628D09BE7}" type="slidenum">
              <a:rPr lang="en-US" altLang="zh-CN" smtClean="0"/>
              <a:pPr/>
              <a:t>91</a:t>
            </a:fld>
            <a:endParaRPr lang="en-US" altLang="zh-CN"/>
          </a:p>
        </p:txBody>
      </p:sp>
    </p:spTree>
    <p:extLst>
      <p:ext uri="{BB962C8B-B14F-4D97-AF65-F5344CB8AC3E}">
        <p14:creationId xmlns:p14="http://schemas.microsoft.com/office/powerpoint/2010/main" val="31896203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69"/>
          <p:cNvSpPr>
            <a:spLocks noChangeArrowheads="1"/>
          </p:cNvSpPr>
          <p:nvPr/>
        </p:nvSpPr>
        <p:spPr bwMode="auto">
          <a:xfrm>
            <a:off x="0" y="0"/>
            <a:ext cx="9144000" cy="6858000"/>
          </a:xfrm>
          <a:prstGeom prst="rect">
            <a:avLst/>
          </a:prstGeom>
          <a:solidFill>
            <a:srgbClr val="FFFFFF"/>
          </a:solidFill>
          <a:ln w="9525" algn="ctr">
            <a:solidFill>
              <a:srgbClr val="000000"/>
            </a:solidFill>
            <a:miter lim="800000"/>
            <a:headEnd/>
            <a:tailEnd/>
          </a:ln>
        </p:spPr>
        <p:txBody>
          <a:bodyPr wrap="none"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15" name="Rectangle 2"/>
          <p:cNvSpPr txBox="1">
            <a:spLocks noChangeArrowheads="1"/>
          </p:cNvSpPr>
          <p:nvPr/>
        </p:nvSpPr>
        <p:spPr bwMode="auto">
          <a:xfrm>
            <a:off x="0" y="152400"/>
            <a:ext cx="2286000" cy="2209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b="1">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b="1">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b="1">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b="1">
                <a:solidFill>
                  <a:schemeClr val="tx1"/>
                </a:solidFill>
                <a:latin typeface="+mn-lt"/>
                <a:ea typeface="+mn-ea"/>
              </a:defRPr>
            </a:lvl5pPr>
            <a:lvl6pPr marL="2514600" indent="-228600" algn="l" rtl="0" fontAlgn="base">
              <a:spcBef>
                <a:spcPct val="20000"/>
              </a:spcBef>
              <a:spcAft>
                <a:spcPct val="0"/>
              </a:spcAft>
              <a:buFont typeface="Arial" pitchFamily="34" charset="0"/>
              <a:buChar char="»"/>
              <a:defRPr sz="2000" b="1">
                <a:solidFill>
                  <a:schemeClr val="tx1"/>
                </a:solidFill>
                <a:latin typeface="+mn-lt"/>
                <a:ea typeface="+mn-ea"/>
              </a:defRPr>
            </a:lvl6pPr>
            <a:lvl7pPr marL="2971800" indent="-228600" algn="l" rtl="0" fontAlgn="base">
              <a:spcBef>
                <a:spcPct val="20000"/>
              </a:spcBef>
              <a:spcAft>
                <a:spcPct val="0"/>
              </a:spcAft>
              <a:buFont typeface="Arial" pitchFamily="34" charset="0"/>
              <a:buChar char="»"/>
              <a:defRPr sz="2000" b="1">
                <a:solidFill>
                  <a:schemeClr val="tx1"/>
                </a:solidFill>
                <a:latin typeface="+mn-lt"/>
                <a:ea typeface="+mn-ea"/>
              </a:defRPr>
            </a:lvl7pPr>
            <a:lvl8pPr marL="3429000" indent="-228600" algn="l" rtl="0" fontAlgn="base">
              <a:spcBef>
                <a:spcPct val="20000"/>
              </a:spcBef>
              <a:spcAft>
                <a:spcPct val="0"/>
              </a:spcAft>
              <a:buFont typeface="Arial" pitchFamily="34" charset="0"/>
              <a:buChar char="»"/>
              <a:defRPr sz="2000" b="1">
                <a:solidFill>
                  <a:schemeClr val="tx1"/>
                </a:solidFill>
                <a:latin typeface="+mn-lt"/>
                <a:ea typeface="+mn-ea"/>
              </a:defRPr>
            </a:lvl8pPr>
            <a:lvl9pPr marL="3886200" indent="-228600" algn="l" rtl="0" fontAlgn="base">
              <a:spcBef>
                <a:spcPct val="20000"/>
              </a:spcBef>
              <a:spcAft>
                <a:spcPct val="0"/>
              </a:spcAft>
              <a:buFont typeface="Arial" pitchFamily="34" charset="0"/>
              <a:buChar char="»"/>
              <a:defRPr sz="2000" b="1">
                <a:solidFill>
                  <a:schemeClr val="tx1"/>
                </a:solidFill>
                <a:latin typeface="+mn-lt"/>
                <a:ea typeface="+mn-ea"/>
              </a:defRPr>
            </a:lvl9pPr>
          </a:lstStyle>
          <a:p>
            <a:pPr marL="342900" marR="0" lvl="0" indent="-342900" algn="l" defTabSz="914400" rtl="0" eaLnBrk="0" fontAlgn="base" latinLnBrk="0" hangingPunct="0">
              <a:lnSpc>
                <a:spcPct val="90000"/>
              </a:lnSpc>
              <a:spcBef>
                <a:spcPct val="20000"/>
              </a:spcBef>
              <a:spcAft>
                <a:spcPct val="0"/>
              </a:spcAft>
              <a:buClrTx/>
              <a:buSzTx/>
              <a:buFont typeface="Arial" panose="020B0604020202020204" pitchFamily="34" charset="0"/>
              <a:buNone/>
              <a:tabLst/>
              <a:defRPr/>
            </a:pPr>
            <a:r>
              <a:rPr kumimoji="0" lang="en-US" altLang="zh-CN" sz="1900" b="1" i="0" u="none" strike="noStrike" kern="0" cap="none" spc="0" normalizeH="0" baseline="0" noProof="0" smtClean="0">
                <a:ln>
                  <a:noFill/>
                </a:ln>
                <a:solidFill>
                  <a:srgbClr val="000000"/>
                </a:solidFill>
                <a:effectLst/>
                <a:uLnTx/>
                <a:uFillTx/>
                <a:latin typeface="Calibri"/>
                <a:ea typeface="宋体"/>
              </a:rPr>
              <a:t>Without CIDR, a router must maintain individual routing table entries for these class B networks.</a:t>
            </a:r>
          </a:p>
        </p:txBody>
      </p:sp>
      <p:sp>
        <p:nvSpPr>
          <p:cNvPr id="16" name="Rectangle 4"/>
          <p:cNvSpPr>
            <a:spLocks noChangeArrowheads="1"/>
          </p:cNvSpPr>
          <p:nvPr/>
        </p:nvSpPr>
        <p:spPr bwMode="auto">
          <a:xfrm>
            <a:off x="0" y="2514600"/>
            <a:ext cx="2286000" cy="259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marL="342900" marR="0" lvl="0" indent="-342900" defTabSz="914400" eaLnBrk="0" fontAlgn="auto" latinLnBrk="0" hangingPunct="0">
              <a:lnSpc>
                <a:spcPct val="90000"/>
              </a:lnSpc>
              <a:spcBef>
                <a:spcPct val="20000"/>
              </a:spcBef>
              <a:spcAft>
                <a:spcPts val="0"/>
              </a:spcAft>
              <a:buClr>
                <a:srgbClr val="4F81BD"/>
              </a:buClr>
              <a:buSzPct val="70000"/>
              <a:buFont typeface="Monotype Sorts" pitchFamily="2" charset="2"/>
              <a:buNone/>
              <a:tabLst/>
              <a:defRPr/>
            </a:pPr>
            <a:r>
              <a:rPr kumimoji="1" lang="en-US" altLang="zh-CN" sz="2000" b="1"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Times New Roman" panose="02020603050405020304" pitchFamily="18" charset="0"/>
              </a:rPr>
              <a:t>With CIDR, a router can summarize these routes using a single network address by using a 13-bit prefix:    </a:t>
            </a:r>
            <a:r>
              <a:rPr kumimoji="1" lang="en-US" altLang="zh-CN" sz="2000" b="1" i="0" u="none" strike="noStrike" kern="0" cap="none" spc="0" normalizeH="0" baseline="0" noProof="0" smtClean="0">
                <a:ln>
                  <a:noFill/>
                </a:ln>
                <a:solidFill>
                  <a:srgbClr val="C0504D"/>
                </a:solidFill>
                <a:effectLst/>
                <a:uLnTx/>
                <a:uFillTx/>
                <a:latin typeface="Arial" panose="020B0604020202020204" pitchFamily="34" charset="0"/>
                <a:ea typeface="宋体" panose="02010600030101010101" pitchFamily="2" charset="-122"/>
                <a:cs typeface="Times New Roman" panose="02020603050405020304" pitchFamily="18" charset="0"/>
              </a:rPr>
              <a:t>172.24.0.0 /13</a:t>
            </a:r>
            <a:endParaRPr kumimoji="1" lang="en-US" altLang="zh-CN" sz="2000" b="1" i="0" u="none" strike="noStrike" kern="0" cap="none" spc="0" normalizeH="0" baseline="0" noProof="0" smtClean="0">
              <a:ln>
                <a:noFill/>
              </a:ln>
              <a:solidFill>
                <a:srgbClr val="C0504D"/>
              </a:solidFill>
              <a:effectLst/>
              <a:uLnTx/>
              <a:uFillTx/>
              <a:latin typeface="Arial" panose="020B0604020202020204" pitchFamily="34" charset="0"/>
              <a:ea typeface="宋体" panose="02010600030101010101" pitchFamily="2" charset="-122"/>
            </a:endParaRPr>
          </a:p>
        </p:txBody>
      </p:sp>
      <p:sp>
        <p:nvSpPr>
          <p:cNvPr id="17" name="Text Box 5"/>
          <p:cNvSpPr txBox="1">
            <a:spLocks noChangeArrowheads="1"/>
          </p:cNvSpPr>
          <p:nvPr/>
        </p:nvSpPr>
        <p:spPr bwMode="auto">
          <a:xfrm>
            <a:off x="1219200" y="5715000"/>
            <a:ext cx="76200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3025" tIns="36512" rIns="73025" bIns="36512">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marL="0" marR="0" lvl="0" indent="0" defTabSz="914400" eaLnBrk="0" fontAlgn="auto" latinLnBrk="0" hangingPunct="0">
              <a:lnSpc>
                <a:spcPct val="100000"/>
              </a:lnSpc>
              <a:spcBef>
                <a:spcPct val="25000"/>
              </a:spcBef>
              <a:spcAft>
                <a:spcPts val="0"/>
              </a:spcAft>
              <a:buClrTx/>
              <a:buSzTx/>
              <a:buFontTx/>
              <a:buNone/>
              <a:tabLst/>
              <a:defRPr/>
            </a:pPr>
            <a:r>
              <a:rPr kumimoji="0" lang="en-US" altLang="zh-CN" sz="1800" b="1"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rPr>
              <a:t>1. Count the number of left-most matching bits, </a:t>
            </a:r>
            <a:r>
              <a:rPr kumimoji="0" lang="en-US" altLang="zh-CN" sz="1800" b="1" i="0" u="none" strike="noStrike" kern="0" cap="none" spc="0" normalizeH="0" baseline="0" noProof="0" smtClean="0">
                <a:ln>
                  <a:noFill/>
                </a:ln>
                <a:solidFill>
                  <a:srgbClr val="C0504D"/>
                </a:solidFill>
                <a:effectLst/>
                <a:uLnTx/>
                <a:uFillTx/>
                <a:latin typeface="Arial" panose="020B0604020202020204" pitchFamily="34" charset="0"/>
                <a:ea typeface="宋体" panose="02010600030101010101" pitchFamily="2" charset="-122"/>
              </a:rPr>
              <a:t>/13</a:t>
            </a:r>
            <a:endParaRPr kumimoji="0" lang="en-US" altLang="zh-CN" sz="1800" b="1"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a:p>
            <a:pPr marL="0" marR="0" lvl="0" indent="0" defTabSz="914400" eaLnBrk="0" fontAlgn="auto" latinLnBrk="0" hangingPunct="0">
              <a:lnSpc>
                <a:spcPct val="100000"/>
              </a:lnSpc>
              <a:spcBef>
                <a:spcPct val="25000"/>
              </a:spcBef>
              <a:spcAft>
                <a:spcPts val="0"/>
              </a:spcAft>
              <a:buClrTx/>
              <a:buSzTx/>
              <a:buFontTx/>
              <a:buNone/>
              <a:tabLst/>
              <a:defRPr/>
            </a:pPr>
            <a:r>
              <a:rPr kumimoji="0" lang="en-US" altLang="zh-CN" sz="1800" b="1"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rPr>
              <a:t>2. Add all zeros after the last matching bit: </a:t>
            </a:r>
          </a:p>
          <a:p>
            <a:pPr marL="0" marR="0" lvl="0" indent="0" defTabSz="914400" eaLnBrk="0" fontAlgn="auto" latinLnBrk="0" hangingPunct="0">
              <a:lnSpc>
                <a:spcPct val="100000"/>
              </a:lnSpc>
              <a:spcBef>
                <a:spcPct val="25000"/>
              </a:spcBef>
              <a:spcAft>
                <a:spcPts val="0"/>
              </a:spcAft>
              <a:buClrTx/>
              <a:buSzTx/>
              <a:buFontTx/>
              <a:buNone/>
              <a:tabLst/>
              <a:defRPr/>
            </a:pPr>
            <a:r>
              <a:rPr kumimoji="0" lang="en-US" altLang="zh-CN" sz="1800" b="1"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rPr>
              <a:t>              </a:t>
            </a:r>
            <a:r>
              <a:rPr kumimoji="0" lang="en-US" altLang="zh-CN" sz="1800" b="1" i="0" u="none" strike="noStrike" kern="0" cap="none" spc="0" normalizeH="0" baseline="0" noProof="0" smtClean="0">
                <a:ln>
                  <a:noFill/>
                </a:ln>
                <a:solidFill>
                  <a:srgbClr val="C0504D"/>
                </a:solidFill>
                <a:effectLst/>
                <a:uLnTx/>
                <a:uFillTx/>
                <a:latin typeface="Arial" panose="020B0604020202020204" pitchFamily="34" charset="0"/>
                <a:ea typeface="宋体" panose="02010600030101010101" pitchFamily="2" charset="-122"/>
              </a:rPr>
              <a:t>172.24.0.0</a:t>
            </a:r>
            <a:r>
              <a:rPr kumimoji="0" lang="en-US" altLang="zh-CN" sz="1800" b="1"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rPr>
              <a:t> = </a:t>
            </a:r>
            <a:r>
              <a:rPr kumimoji="0" lang="en-US" altLang="zh-CN" sz="1800" b="1" i="0" u="none" strike="noStrike" kern="0" cap="none" spc="0" normalizeH="0" baseline="0" noProof="0" smtClean="0">
                <a:ln>
                  <a:noFill/>
                </a:ln>
                <a:solidFill>
                  <a:srgbClr val="C0504D"/>
                </a:solidFill>
                <a:effectLst/>
                <a:uLnTx/>
                <a:uFillTx/>
                <a:latin typeface="Arial" panose="020B0604020202020204" pitchFamily="34" charset="0"/>
                <a:ea typeface="宋体" panose="02010600030101010101" pitchFamily="2" charset="-122"/>
              </a:rPr>
              <a:t>10101100  00011</a:t>
            </a:r>
            <a:r>
              <a:rPr kumimoji="0" lang="en-US" altLang="zh-CN" sz="1800" b="1"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rPr>
              <a:t>000 00000000 00000000</a:t>
            </a:r>
          </a:p>
        </p:txBody>
      </p:sp>
      <p:sp>
        <p:nvSpPr>
          <p:cNvPr id="18" name="Text Box 6"/>
          <p:cNvSpPr txBox="1">
            <a:spLocks noChangeArrowheads="1"/>
          </p:cNvSpPr>
          <p:nvPr/>
        </p:nvSpPr>
        <p:spPr bwMode="auto">
          <a:xfrm>
            <a:off x="914400" y="5410200"/>
            <a:ext cx="14478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3025" tIns="36512" rIns="73025" bIns="36512">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marL="0" marR="0" lvl="0" indent="0" defTabSz="914400" eaLnBrk="0" fontAlgn="auto" latinLnBrk="0" hangingPunct="0">
              <a:lnSpc>
                <a:spcPct val="100000"/>
              </a:lnSpc>
              <a:spcBef>
                <a:spcPct val="50000"/>
              </a:spcBef>
              <a:spcAft>
                <a:spcPts val="0"/>
              </a:spcAft>
              <a:buClrTx/>
              <a:buSzTx/>
              <a:buFontTx/>
              <a:buNone/>
              <a:tabLst/>
              <a:defRPr/>
            </a:pPr>
            <a:r>
              <a:rPr kumimoji="0" lang="en-US" altLang="zh-CN" sz="1800" b="1"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rPr>
              <a:t>Steps:</a:t>
            </a:r>
          </a:p>
        </p:txBody>
      </p:sp>
      <p:sp>
        <p:nvSpPr>
          <p:cNvPr id="19" name="AutoShape 7"/>
          <p:cNvSpPr>
            <a:spLocks/>
          </p:cNvSpPr>
          <p:nvPr/>
        </p:nvSpPr>
        <p:spPr bwMode="auto">
          <a:xfrm>
            <a:off x="838200" y="5791200"/>
            <a:ext cx="457200" cy="838200"/>
          </a:xfrm>
          <a:prstGeom prst="leftBrace">
            <a:avLst>
              <a:gd name="adj1" fmla="val 15278"/>
              <a:gd name="adj2" fmla="val 50000"/>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73025" tIns="36512" rIns="73025" bIns="36512"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1800" b="1"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20" name="Line 8"/>
          <p:cNvSpPr>
            <a:spLocks noChangeShapeType="1"/>
          </p:cNvSpPr>
          <p:nvPr/>
        </p:nvSpPr>
        <p:spPr bwMode="auto">
          <a:xfrm flipV="1">
            <a:off x="838200" y="5334000"/>
            <a:ext cx="0" cy="91440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lIns="73025" tIns="36512" rIns="73025" bIns="36512"/>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1800" b="1" i="0" u="none" strike="noStrike" kern="0" cap="none" spc="0" normalizeH="0" baseline="0" noProof="0" smtClean="0">
              <a:ln>
                <a:noFill/>
              </a:ln>
              <a:solidFill>
                <a:srgbClr val="000000"/>
              </a:solidFill>
              <a:effectLst/>
              <a:uLnTx/>
              <a:uFillTx/>
              <a:latin typeface="Arial" panose="020B0604020202020204" pitchFamily="34" charset="0"/>
            </a:endParaRPr>
          </a:p>
        </p:txBody>
      </p:sp>
      <p:pic>
        <p:nvPicPr>
          <p:cNvPr id="2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0"/>
            <a:ext cx="6934200"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819400"/>
            <a:ext cx="6858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638152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9"/>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aphicFrame>
        <p:nvGraphicFramePr>
          <p:cNvPr id="6" name="Object 2"/>
          <p:cNvGraphicFramePr>
            <a:graphicFrameLocks noChangeAspect="1"/>
          </p:cNvGraphicFramePr>
          <p:nvPr/>
        </p:nvGraphicFramePr>
        <p:xfrm>
          <a:off x="152400" y="1066800"/>
          <a:ext cx="8991600" cy="5338763"/>
        </p:xfrm>
        <a:graphic>
          <a:graphicData uri="http://schemas.openxmlformats.org/presentationml/2006/ole">
            <mc:AlternateContent xmlns:mc="http://schemas.openxmlformats.org/markup-compatibility/2006">
              <mc:Choice xmlns:v="urn:schemas-microsoft-com:vml" Requires="v">
                <p:oleObj spid="_x0000_s23683" name="VISIO" r:id="rId3" imgW="9303840" imgH="5522760" progId="Visio.Drawing.11">
                  <p:embed/>
                </p:oleObj>
              </mc:Choice>
              <mc:Fallback>
                <p:oleObj name="VISIO" r:id="rId3" imgW="9303840" imgH="5522760" progId="Visio.Drawing.11">
                  <p:embed/>
                  <p:pic>
                    <p:nvPicPr>
                      <p:cNvPr id="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066800"/>
                        <a:ext cx="8991600" cy="53387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 Box 3"/>
          <p:cNvSpPr txBox="1">
            <a:spLocks noChangeArrowheads="1"/>
          </p:cNvSpPr>
          <p:nvPr/>
        </p:nvSpPr>
        <p:spPr bwMode="auto">
          <a:xfrm>
            <a:off x="685800" y="762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000"/>
              <a:t>ISP/NAP Hierarchy - “The Internet: Still hierarchical after all these years.”  Jeff Doyle    </a:t>
            </a:r>
            <a:r>
              <a:rPr lang="en-US" altLang="zh-CN" sz="2000" i="1"/>
              <a:t>(Tries to be anyways!)</a:t>
            </a:r>
          </a:p>
        </p:txBody>
      </p:sp>
      <p:cxnSp>
        <p:nvCxnSpPr>
          <p:cNvPr id="8" name="直接箭头连接符 7"/>
          <p:cNvCxnSpPr/>
          <p:nvPr/>
        </p:nvCxnSpPr>
        <p:spPr>
          <a:xfrm>
            <a:off x="468313" y="1268413"/>
            <a:ext cx="0" cy="5256212"/>
          </a:xfrm>
          <a:prstGeom prst="straightConnector1">
            <a:avLst/>
          </a:prstGeom>
          <a:ln w="38100">
            <a:solidFill>
              <a:srgbClr val="5D805A"/>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V="1">
            <a:off x="8748713" y="1412875"/>
            <a:ext cx="0" cy="4824413"/>
          </a:xfrm>
          <a:prstGeom prst="straightConnector1">
            <a:avLst/>
          </a:prstGeom>
          <a:ln w="38100">
            <a:solidFill>
              <a:srgbClr val="CC6600"/>
            </a:solidFill>
            <a:tailEnd type="triangle"/>
          </a:ln>
        </p:spPr>
        <p:style>
          <a:lnRef idx="1">
            <a:schemeClr val="accent1"/>
          </a:lnRef>
          <a:fillRef idx="0">
            <a:schemeClr val="accent1"/>
          </a:fillRef>
          <a:effectRef idx="0">
            <a:schemeClr val="accent1"/>
          </a:effectRef>
          <a:fontRef idx="minor">
            <a:schemeClr val="tx1"/>
          </a:fontRef>
        </p:style>
      </p:cxnSp>
      <p:sp>
        <p:nvSpPr>
          <p:cNvPr id="10" name="文本框 10"/>
          <p:cNvSpPr txBox="1">
            <a:spLocks noChangeArrowheads="1"/>
          </p:cNvSpPr>
          <p:nvPr/>
        </p:nvSpPr>
        <p:spPr bwMode="auto">
          <a:xfrm>
            <a:off x="80963" y="2349500"/>
            <a:ext cx="242887"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r>
              <a:rPr lang="zh-CN" altLang="en-US"/>
              <a:t>地址分配</a:t>
            </a:r>
            <a:endParaRPr lang="en-US" altLang="zh-CN"/>
          </a:p>
          <a:p>
            <a:endParaRPr lang="en-US" altLang="zh-CN"/>
          </a:p>
          <a:p>
            <a:r>
              <a:rPr lang="zh-CN" altLang="en-US"/>
              <a:t>地址块划分</a:t>
            </a:r>
          </a:p>
        </p:txBody>
      </p:sp>
      <p:sp>
        <p:nvSpPr>
          <p:cNvPr id="11" name="文本框 13"/>
          <p:cNvSpPr txBox="1">
            <a:spLocks noChangeArrowheads="1"/>
          </p:cNvSpPr>
          <p:nvPr/>
        </p:nvSpPr>
        <p:spPr bwMode="auto">
          <a:xfrm>
            <a:off x="8748713" y="3054350"/>
            <a:ext cx="242887"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r>
              <a:rPr lang="zh-CN" altLang="en-US"/>
              <a:t>路由</a:t>
            </a:r>
            <a:endParaRPr lang="en-US" altLang="zh-CN"/>
          </a:p>
          <a:p>
            <a:endParaRPr lang="en-US" altLang="zh-CN"/>
          </a:p>
          <a:p>
            <a:r>
              <a:rPr lang="zh-CN" altLang="en-US"/>
              <a:t>前缀汇聚</a:t>
            </a:r>
          </a:p>
        </p:txBody>
      </p:sp>
    </p:spTree>
    <p:extLst>
      <p:ext uri="{BB962C8B-B14F-4D97-AF65-F5344CB8AC3E}">
        <p14:creationId xmlns:p14="http://schemas.microsoft.com/office/powerpoint/2010/main" val="416480895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69"/>
          <p:cNvSpPr>
            <a:spLocks noChangeArrowheads="1"/>
          </p:cNvSpPr>
          <p:nvPr/>
        </p:nvSpPr>
        <p:spPr bwMode="auto">
          <a:xfrm>
            <a:off x="0" y="0"/>
            <a:ext cx="9144000" cy="6858000"/>
          </a:xfrm>
          <a:prstGeom prst="rect">
            <a:avLst/>
          </a:prstGeom>
          <a:solidFill>
            <a:srgbClr val="FFFFFF"/>
          </a:solidFill>
          <a:ln w="9525" algn="ctr">
            <a:solidFill>
              <a:srgbClr val="000000"/>
            </a:solidFill>
            <a:miter lim="800000"/>
            <a:headEnd/>
            <a:tailEnd/>
          </a:ln>
        </p:spPr>
        <p:txBody>
          <a:bodyPr wrap="none" anchor="ctr"/>
          <a:lstStyle/>
          <a:p>
            <a:pPr fontAlgn="auto">
              <a:spcBef>
                <a:spcPts val="0"/>
              </a:spcBef>
              <a:spcAft>
                <a:spcPts val="0"/>
              </a:spcAft>
              <a:defRPr/>
            </a:pPr>
            <a:endParaRPr lang="zh-CN" altLang="en-US" b="1" kern="0">
              <a:solidFill>
                <a:sysClr val="windowText" lastClr="000000"/>
              </a:solidFill>
              <a:ea typeface="宋体" charset="-122"/>
            </a:endParaRPr>
          </a:p>
        </p:txBody>
      </p:sp>
      <p:pic>
        <p:nvPicPr>
          <p:cNvPr id="52" name="Picture 2" descr="BD18185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5195888"/>
            <a:ext cx="18002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 Box 3"/>
          <p:cNvSpPr txBox="1">
            <a:spLocks noChangeArrowheads="1"/>
          </p:cNvSpPr>
          <p:nvPr/>
        </p:nvSpPr>
        <p:spPr bwMode="auto">
          <a:xfrm>
            <a:off x="101600" y="5448300"/>
            <a:ext cx="180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solidFill>
                  <a:srgbClr val="0C0500"/>
                </a:solidFill>
              </a:rPr>
              <a:t>200.25.16.0</a:t>
            </a:r>
          </a:p>
        </p:txBody>
      </p:sp>
      <p:pic>
        <p:nvPicPr>
          <p:cNvPr id="54" name="Picture 4" descr="BD18185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0338" y="5189538"/>
            <a:ext cx="1871662"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 Box 5"/>
          <p:cNvSpPr txBox="1">
            <a:spLocks noChangeArrowheads="1"/>
          </p:cNvSpPr>
          <p:nvPr/>
        </p:nvSpPr>
        <p:spPr bwMode="auto">
          <a:xfrm>
            <a:off x="2838450" y="5441950"/>
            <a:ext cx="180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solidFill>
                  <a:srgbClr val="0C0500"/>
                </a:solidFill>
              </a:rPr>
              <a:t>200.25.23.0</a:t>
            </a:r>
          </a:p>
        </p:txBody>
      </p:sp>
      <p:sp>
        <p:nvSpPr>
          <p:cNvPr id="56" name="Text Box 6"/>
          <p:cNvSpPr txBox="1">
            <a:spLocks noChangeArrowheads="1"/>
          </p:cNvSpPr>
          <p:nvPr/>
        </p:nvSpPr>
        <p:spPr bwMode="auto">
          <a:xfrm>
            <a:off x="1973263" y="5153025"/>
            <a:ext cx="8651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4000" b="1">
                <a:solidFill>
                  <a:srgbClr val="0C0500"/>
                </a:solidFill>
              </a:rPr>
              <a:t>....</a:t>
            </a:r>
          </a:p>
        </p:txBody>
      </p:sp>
      <p:sp>
        <p:nvSpPr>
          <p:cNvPr id="57" name="Line 7"/>
          <p:cNvSpPr>
            <a:spLocks noChangeShapeType="1"/>
          </p:cNvSpPr>
          <p:nvPr/>
        </p:nvSpPr>
        <p:spPr bwMode="auto">
          <a:xfrm flipV="1">
            <a:off x="1398588" y="4433888"/>
            <a:ext cx="1008062" cy="792162"/>
          </a:xfrm>
          <a:prstGeom prst="line">
            <a:avLst/>
          </a:prstGeom>
          <a:noFill/>
          <a:ln w="28575">
            <a:solidFill>
              <a:srgbClr val="007A77"/>
            </a:solidFill>
            <a:round/>
            <a:headEnd/>
            <a:tailEnd/>
          </a:ln>
        </p:spPr>
        <p:txBody>
          <a:bodyPr/>
          <a:lstStyle/>
          <a:p>
            <a:pPr fontAlgn="auto">
              <a:spcBef>
                <a:spcPts val="0"/>
              </a:spcBef>
              <a:spcAft>
                <a:spcPts val="0"/>
              </a:spcAft>
              <a:defRPr/>
            </a:pPr>
            <a:endParaRPr lang="zh-CN" altLang="en-US" b="1" kern="0">
              <a:solidFill>
                <a:sysClr val="windowText" lastClr="000000"/>
              </a:solidFill>
              <a:ea typeface="宋体" charset="-122"/>
            </a:endParaRPr>
          </a:p>
        </p:txBody>
      </p:sp>
      <p:sp>
        <p:nvSpPr>
          <p:cNvPr id="58" name="Line 8"/>
          <p:cNvSpPr>
            <a:spLocks noChangeShapeType="1"/>
          </p:cNvSpPr>
          <p:nvPr/>
        </p:nvSpPr>
        <p:spPr bwMode="auto">
          <a:xfrm>
            <a:off x="2693988" y="4433888"/>
            <a:ext cx="1008062" cy="719137"/>
          </a:xfrm>
          <a:prstGeom prst="line">
            <a:avLst/>
          </a:prstGeom>
          <a:noFill/>
          <a:ln w="28575">
            <a:solidFill>
              <a:srgbClr val="007A77"/>
            </a:solidFill>
            <a:round/>
            <a:headEnd/>
            <a:tailEnd/>
          </a:ln>
        </p:spPr>
        <p:txBody>
          <a:bodyPr/>
          <a:lstStyle/>
          <a:p>
            <a:pPr fontAlgn="auto">
              <a:spcBef>
                <a:spcPts val="0"/>
              </a:spcBef>
              <a:spcAft>
                <a:spcPts val="0"/>
              </a:spcAft>
              <a:defRPr/>
            </a:pPr>
            <a:endParaRPr lang="zh-CN" altLang="en-US" b="1" kern="0">
              <a:solidFill>
                <a:sysClr val="windowText" lastClr="000000"/>
              </a:solidFill>
              <a:ea typeface="宋体" charset="-122"/>
            </a:endParaRPr>
          </a:p>
        </p:txBody>
      </p:sp>
      <p:sp>
        <p:nvSpPr>
          <p:cNvPr id="59" name="Line 9"/>
          <p:cNvSpPr>
            <a:spLocks noChangeShapeType="1"/>
          </p:cNvSpPr>
          <p:nvPr/>
        </p:nvSpPr>
        <p:spPr bwMode="auto">
          <a:xfrm>
            <a:off x="2551113" y="3568700"/>
            <a:ext cx="4762" cy="649288"/>
          </a:xfrm>
          <a:prstGeom prst="line">
            <a:avLst/>
          </a:prstGeom>
          <a:noFill/>
          <a:ln w="28575">
            <a:solidFill>
              <a:srgbClr val="007A77"/>
            </a:solidFill>
            <a:round/>
            <a:headEnd/>
            <a:tailEnd/>
          </a:ln>
        </p:spPr>
        <p:txBody>
          <a:bodyPr/>
          <a:lstStyle/>
          <a:p>
            <a:pPr fontAlgn="auto">
              <a:spcBef>
                <a:spcPts val="0"/>
              </a:spcBef>
              <a:spcAft>
                <a:spcPts val="0"/>
              </a:spcAft>
              <a:defRPr/>
            </a:pPr>
            <a:endParaRPr lang="zh-CN" altLang="en-US" b="1" kern="0">
              <a:solidFill>
                <a:sysClr val="windowText" lastClr="000000"/>
              </a:solidFill>
              <a:ea typeface="宋体" charset="-122"/>
            </a:endParaRPr>
          </a:p>
        </p:txBody>
      </p:sp>
      <p:sp>
        <p:nvSpPr>
          <p:cNvPr id="60" name="modem"/>
          <p:cNvSpPr>
            <a:spLocks noEditPoints="1" noChangeArrowheads="1"/>
          </p:cNvSpPr>
          <p:nvPr/>
        </p:nvSpPr>
        <p:spPr bwMode="auto">
          <a:xfrm>
            <a:off x="1692275" y="4217988"/>
            <a:ext cx="1809750" cy="241300"/>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0 w 21600"/>
              <a:gd name="T11" fmla="*/ 2147483647 h 21600"/>
              <a:gd name="T12" fmla="*/ 2147483647 w 21600"/>
              <a:gd name="T13" fmla="*/ 0 h 21600"/>
              <a:gd name="T14" fmla="*/ 2147483647 w 21600"/>
              <a:gd name="T15" fmla="*/ 2147483647 h 21600"/>
              <a:gd name="T16" fmla="*/ 0 w 21600"/>
              <a:gd name="T17" fmla="*/ 2147483647 h 21600"/>
              <a:gd name="T18" fmla="*/ 2147483647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pPr fontAlgn="auto">
              <a:spcBef>
                <a:spcPts val="0"/>
              </a:spcBef>
              <a:spcAft>
                <a:spcPts val="0"/>
              </a:spcAft>
              <a:defRPr/>
            </a:pPr>
            <a:endParaRPr lang="zh-CN" altLang="en-US" b="1" kern="0">
              <a:solidFill>
                <a:sysClr val="windowText" lastClr="000000"/>
              </a:solidFill>
              <a:ea typeface="宋体" charset="-122"/>
            </a:endParaRPr>
          </a:p>
        </p:txBody>
      </p:sp>
      <p:sp>
        <p:nvSpPr>
          <p:cNvPr id="61" name="modem"/>
          <p:cNvSpPr>
            <a:spLocks noEditPoints="1" noChangeArrowheads="1"/>
          </p:cNvSpPr>
          <p:nvPr/>
        </p:nvSpPr>
        <p:spPr bwMode="auto">
          <a:xfrm>
            <a:off x="1692275" y="3352800"/>
            <a:ext cx="1809750" cy="241300"/>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0 w 21600"/>
              <a:gd name="T11" fmla="*/ 2147483647 h 21600"/>
              <a:gd name="T12" fmla="*/ 2147483647 w 21600"/>
              <a:gd name="T13" fmla="*/ 0 h 21600"/>
              <a:gd name="T14" fmla="*/ 2147483647 w 21600"/>
              <a:gd name="T15" fmla="*/ 2147483647 h 21600"/>
              <a:gd name="T16" fmla="*/ 0 w 21600"/>
              <a:gd name="T17" fmla="*/ 2147483647 h 21600"/>
              <a:gd name="T18" fmla="*/ 2147483647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pPr fontAlgn="auto">
              <a:spcBef>
                <a:spcPts val="0"/>
              </a:spcBef>
              <a:spcAft>
                <a:spcPts val="0"/>
              </a:spcAft>
              <a:defRPr/>
            </a:pPr>
            <a:endParaRPr lang="zh-CN" altLang="en-US" b="1" kern="0">
              <a:solidFill>
                <a:sysClr val="windowText" lastClr="000000"/>
              </a:solidFill>
              <a:ea typeface="宋体" charset="-122"/>
            </a:endParaRPr>
          </a:p>
        </p:txBody>
      </p:sp>
      <p:sp>
        <p:nvSpPr>
          <p:cNvPr id="62" name="Text Box 12"/>
          <p:cNvSpPr txBox="1">
            <a:spLocks noChangeArrowheads="1"/>
          </p:cNvSpPr>
          <p:nvPr/>
        </p:nvSpPr>
        <p:spPr bwMode="auto">
          <a:xfrm>
            <a:off x="3492500" y="4144963"/>
            <a:ext cx="647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solidFill>
                  <a:srgbClr val="0C0500"/>
                </a:solidFill>
              </a:rPr>
              <a:t>R1</a:t>
            </a:r>
          </a:p>
        </p:txBody>
      </p:sp>
      <p:sp>
        <p:nvSpPr>
          <p:cNvPr id="63" name="Text Box 13"/>
          <p:cNvSpPr txBox="1">
            <a:spLocks noChangeArrowheads="1"/>
          </p:cNvSpPr>
          <p:nvPr/>
        </p:nvSpPr>
        <p:spPr bwMode="auto">
          <a:xfrm>
            <a:off x="3563938" y="3281363"/>
            <a:ext cx="576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solidFill>
                  <a:srgbClr val="0C0500"/>
                </a:solidFill>
              </a:rPr>
              <a:t>R0</a:t>
            </a:r>
          </a:p>
        </p:txBody>
      </p:sp>
      <p:graphicFrame>
        <p:nvGraphicFramePr>
          <p:cNvPr id="64" name="Group 71"/>
          <p:cNvGraphicFramePr>
            <a:graphicFrameLocks noGrp="1"/>
          </p:cNvGraphicFramePr>
          <p:nvPr/>
        </p:nvGraphicFramePr>
        <p:xfrm>
          <a:off x="1403350" y="2127250"/>
          <a:ext cx="2447925" cy="1006476"/>
        </p:xfrm>
        <a:graphic>
          <a:graphicData uri="http://schemas.openxmlformats.org/drawingml/2006/table">
            <a:tbl>
              <a:tblPr/>
              <a:tblGrid>
                <a:gridCol w="1943100"/>
                <a:gridCol w="504825"/>
              </a:tblGrid>
              <a:tr h="335492">
                <a:tc>
                  <a:txBody>
                    <a:bodyPr/>
                    <a:lstStyle>
                      <a:defPPr>
                        <a:defRPr lang="zh-CN"/>
                      </a:defPPr>
                      <a:lvl1pPr marL="0" algn="l" defTabSz="914400" rtl="0" eaLnBrk="1" latinLnBrk="0" hangingPunct="1">
                        <a:defRPr sz="1800" kern="1200">
                          <a:solidFill>
                            <a:schemeClr val="tx1"/>
                          </a:solidFill>
                          <a:latin typeface="Calibri"/>
                          <a:ea typeface="宋体"/>
                        </a:defRPr>
                      </a:lvl1pPr>
                      <a:lvl2pPr marL="457200" algn="l" defTabSz="914400" rtl="0" eaLnBrk="1" latinLnBrk="0" hangingPunct="1">
                        <a:defRPr sz="1800" kern="1200">
                          <a:solidFill>
                            <a:schemeClr val="tx1"/>
                          </a:solidFill>
                          <a:latin typeface="Calibri"/>
                          <a:ea typeface="宋体"/>
                        </a:defRPr>
                      </a:lvl2pPr>
                      <a:lvl3pPr marL="914400" algn="l" defTabSz="914400" rtl="0" eaLnBrk="1" latinLnBrk="0" hangingPunct="1">
                        <a:defRPr sz="1800" kern="1200">
                          <a:solidFill>
                            <a:schemeClr val="tx1"/>
                          </a:solidFill>
                          <a:latin typeface="Calibri"/>
                          <a:ea typeface="宋体"/>
                        </a:defRPr>
                      </a:lvl3pPr>
                      <a:lvl4pPr marL="1371600" algn="l" defTabSz="914400" rtl="0" eaLnBrk="1" latinLnBrk="0" hangingPunct="1">
                        <a:defRPr sz="1800" kern="1200">
                          <a:solidFill>
                            <a:schemeClr val="tx1"/>
                          </a:solidFill>
                          <a:latin typeface="Calibri"/>
                          <a:ea typeface="宋体"/>
                        </a:defRPr>
                      </a:lvl4pPr>
                      <a:lvl5pPr marL="1828800" algn="l" defTabSz="914400" rtl="0" eaLnBrk="1" latinLnBrk="0" hangingPunct="1">
                        <a:defRPr sz="1800" kern="1200">
                          <a:solidFill>
                            <a:schemeClr val="tx1"/>
                          </a:solidFill>
                          <a:latin typeface="Calibri"/>
                          <a:ea typeface="宋体"/>
                        </a:defRPr>
                      </a:lvl5pPr>
                      <a:lvl6pPr marL="2286000" algn="l" defTabSz="914400" rtl="0" eaLnBrk="1" latinLnBrk="0" hangingPunct="1">
                        <a:defRPr sz="1800" kern="1200">
                          <a:solidFill>
                            <a:schemeClr val="tx1"/>
                          </a:solidFill>
                          <a:latin typeface="Calibri"/>
                          <a:ea typeface="宋体"/>
                        </a:defRPr>
                      </a:lvl6pPr>
                      <a:lvl7pPr marL="2743200" algn="l" defTabSz="914400" rtl="0" eaLnBrk="1" latinLnBrk="0" hangingPunct="1">
                        <a:defRPr sz="1800" kern="1200">
                          <a:solidFill>
                            <a:schemeClr val="tx1"/>
                          </a:solidFill>
                          <a:latin typeface="Calibri"/>
                          <a:ea typeface="宋体"/>
                        </a:defRPr>
                      </a:lvl7pPr>
                      <a:lvl8pPr marL="3200400" algn="l" defTabSz="914400" rtl="0" eaLnBrk="1" latinLnBrk="0" hangingPunct="1">
                        <a:defRPr sz="1800" kern="1200">
                          <a:solidFill>
                            <a:schemeClr val="tx1"/>
                          </a:solidFill>
                          <a:latin typeface="Calibri"/>
                          <a:ea typeface="宋体"/>
                        </a:defRPr>
                      </a:lvl8pPr>
                      <a:lvl9pPr marL="3657600" algn="l" defTabSz="914400" rtl="0" eaLnBrk="1" latinLnBrk="0" hangingPunct="1">
                        <a:defRPr sz="1800" kern="1200">
                          <a:solidFill>
                            <a:schemeClr val="tx1"/>
                          </a:solidFill>
                          <a:latin typeface="Calibri"/>
                          <a:ea typeface="宋体"/>
                        </a:defRPr>
                      </a:lvl9p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smtClean="0">
                          <a:ln>
                            <a:noFill/>
                          </a:ln>
                          <a:solidFill>
                            <a:srgbClr val="007A77"/>
                          </a:solidFill>
                          <a:effectLst/>
                          <a:latin typeface="Calibri" pitchFamily="34" charset="0"/>
                          <a:ea typeface="宋体" charset="-122"/>
                        </a:rPr>
                        <a:t>200.25.16.0/24</a:t>
                      </a:r>
                    </a:p>
                  </a:txBody>
                  <a:tcPr marT="45749" marB="45749"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28575"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tc>
                  <a:txBody>
                    <a:bodyPr/>
                    <a:lstStyle>
                      <a:defPPr>
                        <a:defRPr lang="zh-CN"/>
                      </a:defPPr>
                      <a:lvl1pPr marL="0" algn="l" defTabSz="914400" rtl="0" eaLnBrk="1" latinLnBrk="0" hangingPunct="1">
                        <a:defRPr sz="1800" kern="1200">
                          <a:solidFill>
                            <a:schemeClr val="tx1"/>
                          </a:solidFill>
                          <a:latin typeface="Calibri"/>
                          <a:ea typeface="宋体"/>
                        </a:defRPr>
                      </a:lvl1pPr>
                      <a:lvl2pPr marL="457200" algn="l" defTabSz="914400" rtl="0" eaLnBrk="1" latinLnBrk="0" hangingPunct="1">
                        <a:defRPr sz="1800" kern="1200">
                          <a:solidFill>
                            <a:schemeClr val="tx1"/>
                          </a:solidFill>
                          <a:latin typeface="Calibri"/>
                          <a:ea typeface="宋体"/>
                        </a:defRPr>
                      </a:lvl2pPr>
                      <a:lvl3pPr marL="914400" algn="l" defTabSz="914400" rtl="0" eaLnBrk="1" latinLnBrk="0" hangingPunct="1">
                        <a:defRPr sz="1800" kern="1200">
                          <a:solidFill>
                            <a:schemeClr val="tx1"/>
                          </a:solidFill>
                          <a:latin typeface="Calibri"/>
                          <a:ea typeface="宋体"/>
                        </a:defRPr>
                      </a:lvl3pPr>
                      <a:lvl4pPr marL="1371600" algn="l" defTabSz="914400" rtl="0" eaLnBrk="1" latinLnBrk="0" hangingPunct="1">
                        <a:defRPr sz="1800" kern="1200">
                          <a:solidFill>
                            <a:schemeClr val="tx1"/>
                          </a:solidFill>
                          <a:latin typeface="Calibri"/>
                          <a:ea typeface="宋体"/>
                        </a:defRPr>
                      </a:lvl4pPr>
                      <a:lvl5pPr marL="1828800" algn="l" defTabSz="914400" rtl="0" eaLnBrk="1" latinLnBrk="0" hangingPunct="1">
                        <a:defRPr sz="1800" kern="1200">
                          <a:solidFill>
                            <a:schemeClr val="tx1"/>
                          </a:solidFill>
                          <a:latin typeface="Calibri"/>
                          <a:ea typeface="宋体"/>
                        </a:defRPr>
                      </a:lvl5pPr>
                      <a:lvl6pPr marL="2286000" algn="l" defTabSz="914400" rtl="0" eaLnBrk="1" latinLnBrk="0" hangingPunct="1">
                        <a:defRPr sz="1800" kern="1200">
                          <a:solidFill>
                            <a:schemeClr val="tx1"/>
                          </a:solidFill>
                          <a:latin typeface="Calibri"/>
                          <a:ea typeface="宋体"/>
                        </a:defRPr>
                      </a:lvl6pPr>
                      <a:lvl7pPr marL="2743200" algn="l" defTabSz="914400" rtl="0" eaLnBrk="1" latinLnBrk="0" hangingPunct="1">
                        <a:defRPr sz="1800" kern="1200">
                          <a:solidFill>
                            <a:schemeClr val="tx1"/>
                          </a:solidFill>
                          <a:latin typeface="Calibri"/>
                          <a:ea typeface="宋体"/>
                        </a:defRPr>
                      </a:lvl7pPr>
                      <a:lvl8pPr marL="3200400" algn="l" defTabSz="914400" rtl="0" eaLnBrk="1" latinLnBrk="0" hangingPunct="1">
                        <a:defRPr sz="1800" kern="1200">
                          <a:solidFill>
                            <a:schemeClr val="tx1"/>
                          </a:solidFill>
                          <a:latin typeface="Calibri"/>
                          <a:ea typeface="宋体"/>
                        </a:defRPr>
                      </a:lvl8pPr>
                      <a:lvl9pPr marL="3657600" algn="l" defTabSz="914400" rtl="0" eaLnBrk="1" latinLnBrk="0" hangingPunct="1">
                        <a:defRPr sz="1800" kern="1200">
                          <a:solidFill>
                            <a:schemeClr val="tx1"/>
                          </a:solidFill>
                          <a:latin typeface="Calibri"/>
                          <a:ea typeface="宋体"/>
                        </a:defRPr>
                      </a:lvl9p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smtClean="0">
                          <a:ln>
                            <a:noFill/>
                          </a:ln>
                          <a:solidFill>
                            <a:srgbClr val="007A77"/>
                          </a:solidFill>
                          <a:effectLst/>
                          <a:latin typeface="Calibri" pitchFamily="34" charset="0"/>
                          <a:ea typeface="宋体" charset="-122"/>
                        </a:rPr>
                        <a:t>R1</a:t>
                      </a:r>
                    </a:p>
                  </a:txBody>
                  <a:tcPr marT="45749" marB="45749"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28575"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tr>
              <a:tr h="335492">
                <a:tc>
                  <a:txBody>
                    <a:bodyPr/>
                    <a:lstStyle>
                      <a:defPPr>
                        <a:defRPr lang="zh-CN"/>
                      </a:defPPr>
                      <a:lvl1pPr marL="0" algn="l" defTabSz="914400" rtl="0" eaLnBrk="1" latinLnBrk="0" hangingPunct="1">
                        <a:defRPr sz="1800" kern="1200">
                          <a:solidFill>
                            <a:schemeClr val="tx1"/>
                          </a:solidFill>
                          <a:latin typeface="Calibri"/>
                          <a:ea typeface="宋体"/>
                        </a:defRPr>
                      </a:lvl1pPr>
                      <a:lvl2pPr marL="457200" algn="l" defTabSz="914400" rtl="0" eaLnBrk="1" latinLnBrk="0" hangingPunct="1">
                        <a:defRPr sz="1800" kern="1200">
                          <a:solidFill>
                            <a:schemeClr val="tx1"/>
                          </a:solidFill>
                          <a:latin typeface="Calibri"/>
                          <a:ea typeface="宋体"/>
                        </a:defRPr>
                      </a:lvl2pPr>
                      <a:lvl3pPr marL="914400" algn="l" defTabSz="914400" rtl="0" eaLnBrk="1" latinLnBrk="0" hangingPunct="1">
                        <a:defRPr sz="1800" kern="1200">
                          <a:solidFill>
                            <a:schemeClr val="tx1"/>
                          </a:solidFill>
                          <a:latin typeface="Calibri"/>
                          <a:ea typeface="宋体"/>
                        </a:defRPr>
                      </a:lvl3pPr>
                      <a:lvl4pPr marL="1371600" algn="l" defTabSz="914400" rtl="0" eaLnBrk="1" latinLnBrk="0" hangingPunct="1">
                        <a:defRPr sz="1800" kern="1200">
                          <a:solidFill>
                            <a:schemeClr val="tx1"/>
                          </a:solidFill>
                          <a:latin typeface="Calibri"/>
                          <a:ea typeface="宋体"/>
                        </a:defRPr>
                      </a:lvl4pPr>
                      <a:lvl5pPr marL="1828800" algn="l" defTabSz="914400" rtl="0" eaLnBrk="1" latinLnBrk="0" hangingPunct="1">
                        <a:defRPr sz="1800" kern="1200">
                          <a:solidFill>
                            <a:schemeClr val="tx1"/>
                          </a:solidFill>
                          <a:latin typeface="Calibri"/>
                          <a:ea typeface="宋体"/>
                        </a:defRPr>
                      </a:lvl5pPr>
                      <a:lvl6pPr marL="2286000" algn="l" defTabSz="914400" rtl="0" eaLnBrk="1" latinLnBrk="0" hangingPunct="1">
                        <a:defRPr sz="1800" kern="1200">
                          <a:solidFill>
                            <a:schemeClr val="tx1"/>
                          </a:solidFill>
                          <a:latin typeface="Calibri"/>
                          <a:ea typeface="宋体"/>
                        </a:defRPr>
                      </a:lvl6pPr>
                      <a:lvl7pPr marL="2743200" algn="l" defTabSz="914400" rtl="0" eaLnBrk="1" latinLnBrk="0" hangingPunct="1">
                        <a:defRPr sz="1800" kern="1200">
                          <a:solidFill>
                            <a:schemeClr val="tx1"/>
                          </a:solidFill>
                          <a:latin typeface="Calibri"/>
                          <a:ea typeface="宋体"/>
                        </a:defRPr>
                      </a:lvl7pPr>
                      <a:lvl8pPr marL="3200400" algn="l" defTabSz="914400" rtl="0" eaLnBrk="1" latinLnBrk="0" hangingPunct="1">
                        <a:defRPr sz="1800" kern="1200">
                          <a:solidFill>
                            <a:schemeClr val="tx1"/>
                          </a:solidFill>
                          <a:latin typeface="Calibri"/>
                          <a:ea typeface="宋体"/>
                        </a:defRPr>
                      </a:lvl8pPr>
                      <a:lvl9pPr marL="3657600" algn="l" defTabSz="914400" rtl="0" eaLnBrk="1" latinLnBrk="0" hangingPunct="1">
                        <a:defRPr sz="1800" kern="1200">
                          <a:solidFill>
                            <a:schemeClr val="tx1"/>
                          </a:solidFill>
                          <a:latin typeface="Calibri"/>
                          <a:ea typeface="宋体"/>
                        </a:defRPr>
                      </a:lvl9p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smtClean="0">
                          <a:ln>
                            <a:noFill/>
                          </a:ln>
                          <a:solidFill>
                            <a:srgbClr val="007A77"/>
                          </a:solidFill>
                          <a:effectLst/>
                          <a:latin typeface="Calibri" pitchFamily="34" charset="0"/>
                          <a:ea typeface="宋体" charset="-122"/>
                        </a:rPr>
                        <a:t>……..</a:t>
                      </a:r>
                    </a:p>
                  </a:txBody>
                  <a:tcPr marT="45749" marB="45749"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tc>
                  <a:txBody>
                    <a:bodyPr/>
                    <a:lstStyle>
                      <a:defPPr>
                        <a:defRPr lang="zh-CN"/>
                      </a:defPPr>
                      <a:lvl1pPr marL="0" algn="l" defTabSz="914400" rtl="0" eaLnBrk="1" latinLnBrk="0" hangingPunct="1">
                        <a:defRPr sz="1800" kern="1200">
                          <a:solidFill>
                            <a:schemeClr val="tx1"/>
                          </a:solidFill>
                          <a:latin typeface="Calibri"/>
                          <a:ea typeface="宋体"/>
                        </a:defRPr>
                      </a:lvl1pPr>
                      <a:lvl2pPr marL="457200" algn="l" defTabSz="914400" rtl="0" eaLnBrk="1" latinLnBrk="0" hangingPunct="1">
                        <a:defRPr sz="1800" kern="1200">
                          <a:solidFill>
                            <a:schemeClr val="tx1"/>
                          </a:solidFill>
                          <a:latin typeface="Calibri"/>
                          <a:ea typeface="宋体"/>
                        </a:defRPr>
                      </a:lvl2pPr>
                      <a:lvl3pPr marL="914400" algn="l" defTabSz="914400" rtl="0" eaLnBrk="1" latinLnBrk="0" hangingPunct="1">
                        <a:defRPr sz="1800" kern="1200">
                          <a:solidFill>
                            <a:schemeClr val="tx1"/>
                          </a:solidFill>
                          <a:latin typeface="Calibri"/>
                          <a:ea typeface="宋体"/>
                        </a:defRPr>
                      </a:lvl3pPr>
                      <a:lvl4pPr marL="1371600" algn="l" defTabSz="914400" rtl="0" eaLnBrk="1" latinLnBrk="0" hangingPunct="1">
                        <a:defRPr sz="1800" kern="1200">
                          <a:solidFill>
                            <a:schemeClr val="tx1"/>
                          </a:solidFill>
                          <a:latin typeface="Calibri"/>
                          <a:ea typeface="宋体"/>
                        </a:defRPr>
                      </a:lvl4pPr>
                      <a:lvl5pPr marL="1828800" algn="l" defTabSz="914400" rtl="0" eaLnBrk="1" latinLnBrk="0" hangingPunct="1">
                        <a:defRPr sz="1800" kern="1200">
                          <a:solidFill>
                            <a:schemeClr val="tx1"/>
                          </a:solidFill>
                          <a:latin typeface="Calibri"/>
                          <a:ea typeface="宋体"/>
                        </a:defRPr>
                      </a:lvl5pPr>
                      <a:lvl6pPr marL="2286000" algn="l" defTabSz="914400" rtl="0" eaLnBrk="1" latinLnBrk="0" hangingPunct="1">
                        <a:defRPr sz="1800" kern="1200">
                          <a:solidFill>
                            <a:schemeClr val="tx1"/>
                          </a:solidFill>
                          <a:latin typeface="Calibri"/>
                          <a:ea typeface="宋体"/>
                        </a:defRPr>
                      </a:lvl6pPr>
                      <a:lvl7pPr marL="2743200" algn="l" defTabSz="914400" rtl="0" eaLnBrk="1" latinLnBrk="0" hangingPunct="1">
                        <a:defRPr sz="1800" kern="1200">
                          <a:solidFill>
                            <a:schemeClr val="tx1"/>
                          </a:solidFill>
                          <a:latin typeface="Calibri"/>
                          <a:ea typeface="宋体"/>
                        </a:defRPr>
                      </a:lvl7pPr>
                      <a:lvl8pPr marL="3200400" algn="l" defTabSz="914400" rtl="0" eaLnBrk="1" latinLnBrk="0" hangingPunct="1">
                        <a:defRPr sz="1800" kern="1200">
                          <a:solidFill>
                            <a:schemeClr val="tx1"/>
                          </a:solidFill>
                          <a:latin typeface="Calibri"/>
                          <a:ea typeface="宋体"/>
                        </a:defRPr>
                      </a:lvl8pPr>
                      <a:lvl9pPr marL="3657600" algn="l" defTabSz="914400" rtl="0" eaLnBrk="1" latinLnBrk="0" hangingPunct="1">
                        <a:defRPr sz="1800" kern="1200">
                          <a:solidFill>
                            <a:schemeClr val="tx1"/>
                          </a:solidFill>
                          <a:latin typeface="Calibri"/>
                          <a:ea typeface="宋体"/>
                        </a:defRPr>
                      </a:lvl9p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smtClean="0">
                          <a:ln>
                            <a:noFill/>
                          </a:ln>
                          <a:solidFill>
                            <a:srgbClr val="007A77"/>
                          </a:solidFill>
                          <a:effectLst/>
                          <a:latin typeface="Calibri" pitchFamily="34" charset="0"/>
                          <a:ea typeface="宋体" charset="-122"/>
                        </a:rPr>
                        <a:t>…..</a:t>
                      </a:r>
                    </a:p>
                  </a:txBody>
                  <a:tcPr marT="45749" marB="45749"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tr>
              <a:tr h="335492">
                <a:tc>
                  <a:txBody>
                    <a:bodyPr/>
                    <a:lstStyle>
                      <a:defPPr>
                        <a:defRPr lang="zh-CN"/>
                      </a:defPPr>
                      <a:lvl1pPr marL="0" algn="l" defTabSz="914400" rtl="0" eaLnBrk="1" latinLnBrk="0" hangingPunct="1">
                        <a:defRPr sz="1800" kern="1200">
                          <a:solidFill>
                            <a:schemeClr val="tx1"/>
                          </a:solidFill>
                          <a:latin typeface="Calibri"/>
                          <a:ea typeface="宋体"/>
                        </a:defRPr>
                      </a:lvl1pPr>
                      <a:lvl2pPr marL="457200" algn="l" defTabSz="914400" rtl="0" eaLnBrk="1" latinLnBrk="0" hangingPunct="1">
                        <a:defRPr sz="1800" kern="1200">
                          <a:solidFill>
                            <a:schemeClr val="tx1"/>
                          </a:solidFill>
                          <a:latin typeface="Calibri"/>
                          <a:ea typeface="宋体"/>
                        </a:defRPr>
                      </a:lvl2pPr>
                      <a:lvl3pPr marL="914400" algn="l" defTabSz="914400" rtl="0" eaLnBrk="1" latinLnBrk="0" hangingPunct="1">
                        <a:defRPr sz="1800" kern="1200">
                          <a:solidFill>
                            <a:schemeClr val="tx1"/>
                          </a:solidFill>
                          <a:latin typeface="Calibri"/>
                          <a:ea typeface="宋体"/>
                        </a:defRPr>
                      </a:lvl3pPr>
                      <a:lvl4pPr marL="1371600" algn="l" defTabSz="914400" rtl="0" eaLnBrk="1" latinLnBrk="0" hangingPunct="1">
                        <a:defRPr sz="1800" kern="1200">
                          <a:solidFill>
                            <a:schemeClr val="tx1"/>
                          </a:solidFill>
                          <a:latin typeface="Calibri"/>
                          <a:ea typeface="宋体"/>
                        </a:defRPr>
                      </a:lvl4pPr>
                      <a:lvl5pPr marL="1828800" algn="l" defTabSz="914400" rtl="0" eaLnBrk="1" latinLnBrk="0" hangingPunct="1">
                        <a:defRPr sz="1800" kern="1200">
                          <a:solidFill>
                            <a:schemeClr val="tx1"/>
                          </a:solidFill>
                          <a:latin typeface="Calibri"/>
                          <a:ea typeface="宋体"/>
                        </a:defRPr>
                      </a:lvl5pPr>
                      <a:lvl6pPr marL="2286000" algn="l" defTabSz="914400" rtl="0" eaLnBrk="1" latinLnBrk="0" hangingPunct="1">
                        <a:defRPr sz="1800" kern="1200">
                          <a:solidFill>
                            <a:schemeClr val="tx1"/>
                          </a:solidFill>
                          <a:latin typeface="Calibri"/>
                          <a:ea typeface="宋体"/>
                        </a:defRPr>
                      </a:lvl6pPr>
                      <a:lvl7pPr marL="2743200" algn="l" defTabSz="914400" rtl="0" eaLnBrk="1" latinLnBrk="0" hangingPunct="1">
                        <a:defRPr sz="1800" kern="1200">
                          <a:solidFill>
                            <a:schemeClr val="tx1"/>
                          </a:solidFill>
                          <a:latin typeface="Calibri"/>
                          <a:ea typeface="宋体"/>
                        </a:defRPr>
                      </a:lvl7pPr>
                      <a:lvl8pPr marL="3200400" algn="l" defTabSz="914400" rtl="0" eaLnBrk="1" latinLnBrk="0" hangingPunct="1">
                        <a:defRPr sz="1800" kern="1200">
                          <a:solidFill>
                            <a:schemeClr val="tx1"/>
                          </a:solidFill>
                          <a:latin typeface="Calibri"/>
                          <a:ea typeface="宋体"/>
                        </a:defRPr>
                      </a:lvl8pPr>
                      <a:lvl9pPr marL="3657600" algn="l" defTabSz="914400" rtl="0" eaLnBrk="1" latinLnBrk="0" hangingPunct="1">
                        <a:defRPr sz="1800" kern="1200">
                          <a:solidFill>
                            <a:schemeClr val="tx1"/>
                          </a:solidFill>
                          <a:latin typeface="Calibri"/>
                          <a:ea typeface="宋体"/>
                        </a:defRPr>
                      </a:lvl9p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smtClean="0">
                          <a:ln>
                            <a:noFill/>
                          </a:ln>
                          <a:solidFill>
                            <a:srgbClr val="007A77"/>
                          </a:solidFill>
                          <a:effectLst/>
                          <a:latin typeface="Calibri" pitchFamily="34" charset="0"/>
                          <a:ea typeface="宋体" charset="-122"/>
                        </a:rPr>
                        <a:t>200.25.23.0/24</a:t>
                      </a:r>
                    </a:p>
                  </a:txBody>
                  <a:tcPr marT="45749" marB="45749"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28575" cap="flat" cmpd="sng" algn="ctr">
                      <a:solidFill>
                        <a:srgbClr val="007A77"/>
                      </a:solidFill>
                      <a:prstDash val="solid"/>
                      <a:round/>
                      <a:headEnd type="none" w="med" len="med"/>
                      <a:tailEnd type="none" w="med" len="med"/>
                    </a:lnB>
                    <a:lnTlToBr>
                      <a:noFill/>
                    </a:lnTlToBr>
                    <a:lnBlToTr>
                      <a:noFill/>
                    </a:lnBlToTr>
                    <a:noFill/>
                  </a:tcPr>
                </a:tc>
                <a:tc>
                  <a:txBody>
                    <a:bodyPr/>
                    <a:lstStyle>
                      <a:defPPr>
                        <a:defRPr lang="zh-CN"/>
                      </a:defPPr>
                      <a:lvl1pPr marL="0" algn="l" defTabSz="914400" rtl="0" eaLnBrk="1" latinLnBrk="0" hangingPunct="1">
                        <a:defRPr sz="1800" kern="1200">
                          <a:solidFill>
                            <a:schemeClr val="tx1"/>
                          </a:solidFill>
                          <a:latin typeface="Calibri"/>
                          <a:ea typeface="宋体"/>
                        </a:defRPr>
                      </a:lvl1pPr>
                      <a:lvl2pPr marL="457200" algn="l" defTabSz="914400" rtl="0" eaLnBrk="1" latinLnBrk="0" hangingPunct="1">
                        <a:defRPr sz="1800" kern="1200">
                          <a:solidFill>
                            <a:schemeClr val="tx1"/>
                          </a:solidFill>
                          <a:latin typeface="Calibri"/>
                          <a:ea typeface="宋体"/>
                        </a:defRPr>
                      </a:lvl2pPr>
                      <a:lvl3pPr marL="914400" algn="l" defTabSz="914400" rtl="0" eaLnBrk="1" latinLnBrk="0" hangingPunct="1">
                        <a:defRPr sz="1800" kern="1200">
                          <a:solidFill>
                            <a:schemeClr val="tx1"/>
                          </a:solidFill>
                          <a:latin typeface="Calibri"/>
                          <a:ea typeface="宋体"/>
                        </a:defRPr>
                      </a:lvl3pPr>
                      <a:lvl4pPr marL="1371600" algn="l" defTabSz="914400" rtl="0" eaLnBrk="1" latinLnBrk="0" hangingPunct="1">
                        <a:defRPr sz="1800" kern="1200">
                          <a:solidFill>
                            <a:schemeClr val="tx1"/>
                          </a:solidFill>
                          <a:latin typeface="Calibri"/>
                          <a:ea typeface="宋体"/>
                        </a:defRPr>
                      </a:lvl4pPr>
                      <a:lvl5pPr marL="1828800" algn="l" defTabSz="914400" rtl="0" eaLnBrk="1" latinLnBrk="0" hangingPunct="1">
                        <a:defRPr sz="1800" kern="1200">
                          <a:solidFill>
                            <a:schemeClr val="tx1"/>
                          </a:solidFill>
                          <a:latin typeface="Calibri"/>
                          <a:ea typeface="宋体"/>
                        </a:defRPr>
                      </a:lvl5pPr>
                      <a:lvl6pPr marL="2286000" algn="l" defTabSz="914400" rtl="0" eaLnBrk="1" latinLnBrk="0" hangingPunct="1">
                        <a:defRPr sz="1800" kern="1200">
                          <a:solidFill>
                            <a:schemeClr val="tx1"/>
                          </a:solidFill>
                          <a:latin typeface="Calibri"/>
                          <a:ea typeface="宋体"/>
                        </a:defRPr>
                      </a:lvl6pPr>
                      <a:lvl7pPr marL="2743200" algn="l" defTabSz="914400" rtl="0" eaLnBrk="1" latinLnBrk="0" hangingPunct="1">
                        <a:defRPr sz="1800" kern="1200">
                          <a:solidFill>
                            <a:schemeClr val="tx1"/>
                          </a:solidFill>
                          <a:latin typeface="Calibri"/>
                          <a:ea typeface="宋体"/>
                        </a:defRPr>
                      </a:lvl7pPr>
                      <a:lvl8pPr marL="3200400" algn="l" defTabSz="914400" rtl="0" eaLnBrk="1" latinLnBrk="0" hangingPunct="1">
                        <a:defRPr sz="1800" kern="1200">
                          <a:solidFill>
                            <a:schemeClr val="tx1"/>
                          </a:solidFill>
                          <a:latin typeface="Calibri"/>
                          <a:ea typeface="宋体"/>
                        </a:defRPr>
                      </a:lvl8pPr>
                      <a:lvl9pPr marL="3657600" algn="l" defTabSz="914400" rtl="0" eaLnBrk="1" latinLnBrk="0" hangingPunct="1">
                        <a:defRPr sz="1800" kern="1200">
                          <a:solidFill>
                            <a:schemeClr val="tx1"/>
                          </a:solidFill>
                          <a:latin typeface="Calibri"/>
                          <a:ea typeface="宋体"/>
                        </a:defRPr>
                      </a:lvl9p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smtClean="0">
                          <a:ln>
                            <a:noFill/>
                          </a:ln>
                          <a:solidFill>
                            <a:srgbClr val="007A77"/>
                          </a:solidFill>
                          <a:effectLst/>
                          <a:latin typeface="Calibri" pitchFamily="34" charset="0"/>
                          <a:ea typeface="宋体" charset="-122"/>
                        </a:rPr>
                        <a:t>R1</a:t>
                      </a:r>
                    </a:p>
                  </a:txBody>
                  <a:tcPr marT="45749" marB="45749"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28575" cap="flat" cmpd="sng" algn="ctr">
                      <a:solidFill>
                        <a:srgbClr val="007A77"/>
                      </a:solidFill>
                      <a:prstDash val="solid"/>
                      <a:round/>
                      <a:headEnd type="none" w="med" len="med"/>
                      <a:tailEnd type="none" w="med" len="med"/>
                    </a:lnB>
                    <a:lnTlToBr>
                      <a:noFill/>
                    </a:lnTlToBr>
                    <a:lnBlToTr>
                      <a:noFill/>
                    </a:lnBlToTr>
                    <a:noFill/>
                  </a:tcPr>
                </a:tc>
              </a:tr>
            </a:tbl>
          </a:graphicData>
        </a:graphic>
      </p:graphicFrame>
      <p:sp>
        <p:nvSpPr>
          <p:cNvPr id="65" name="Line 28"/>
          <p:cNvSpPr>
            <a:spLocks noChangeShapeType="1"/>
          </p:cNvSpPr>
          <p:nvPr/>
        </p:nvSpPr>
        <p:spPr bwMode="auto">
          <a:xfrm flipH="1" flipV="1">
            <a:off x="1331913" y="3062288"/>
            <a:ext cx="360362" cy="431800"/>
          </a:xfrm>
          <a:prstGeom prst="line">
            <a:avLst/>
          </a:prstGeom>
          <a:noFill/>
          <a:ln w="9525">
            <a:solidFill>
              <a:srgbClr val="007A77"/>
            </a:solidFill>
            <a:round/>
            <a:headEnd/>
            <a:tailEnd type="triangle" w="med" len="med"/>
          </a:ln>
        </p:spPr>
        <p:txBody>
          <a:bodyPr/>
          <a:lstStyle/>
          <a:p>
            <a:pPr fontAlgn="auto">
              <a:spcBef>
                <a:spcPts val="0"/>
              </a:spcBef>
              <a:spcAft>
                <a:spcPts val="0"/>
              </a:spcAft>
              <a:defRPr/>
            </a:pPr>
            <a:endParaRPr lang="zh-CN" altLang="en-US" b="1" kern="0">
              <a:solidFill>
                <a:sysClr val="windowText" lastClr="000000"/>
              </a:solidFill>
              <a:ea typeface="宋体" charset="-122"/>
            </a:endParaRPr>
          </a:p>
        </p:txBody>
      </p:sp>
      <p:sp>
        <p:nvSpPr>
          <p:cNvPr id="66" name="Line 29"/>
          <p:cNvSpPr>
            <a:spLocks noChangeShapeType="1"/>
          </p:cNvSpPr>
          <p:nvPr/>
        </p:nvSpPr>
        <p:spPr bwMode="auto">
          <a:xfrm flipV="1">
            <a:off x="3492500" y="3135313"/>
            <a:ext cx="358775" cy="287337"/>
          </a:xfrm>
          <a:prstGeom prst="line">
            <a:avLst/>
          </a:prstGeom>
          <a:noFill/>
          <a:ln w="9525">
            <a:solidFill>
              <a:srgbClr val="007A77"/>
            </a:solidFill>
            <a:round/>
            <a:headEnd/>
            <a:tailEnd type="triangle" w="med" len="med"/>
          </a:ln>
        </p:spPr>
        <p:txBody>
          <a:bodyPr/>
          <a:lstStyle/>
          <a:p>
            <a:pPr fontAlgn="auto">
              <a:spcBef>
                <a:spcPts val="0"/>
              </a:spcBef>
              <a:spcAft>
                <a:spcPts val="0"/>
              </a:spcAft>
              <a:defRPr/>
            </a:pPr>
            <a:endParaRPr lang="zh-CN" altLang="en-US" b="1" kern="0">
              <a:solidFill>
                <a:sysClr val="windowText" lastClr="000000"/>
              </a:solidFill>
              <a:ea typeface="宋体" charset="-122"/>
            </a:endParaRPr>
          </a:p>
        </p:txBody>
      </p:sp>
      <p:sp>
        <p:nvSpPr>
          <p:cNvPr id="67" name="AutoShape 30"/>
          <p:cNvSpPr>
            <a:spLocks/>
          </p:cNvSpPr>
          <p:nvPr/>
        </p:nvSpPr>
        <p:spPr bwMode="auto">
          <a:xfrm>
            <a:off x="1187450" y="2127250"/>
            <a:ext cx="71438" cy="935038"/>
          </a:xfrm>
          <a:prstGeom prst="leftBrace">
            <a:avLst>
              <a:gd name="adj1" fmla="val 109073"/>
              <a:gd name="adj2" fmla="val 50000"/>
            </a:avLst>
          </a:prstGeom>
          <a:noFill/>
          <a:ln w="9525">
            <a:solidFill>
              <a:srgbClr val="007A77"/>
            </a:solidFill>
            <a:round/>
            <a:headEnd/>
            <a:tailEnd/>
          </a:ln>
        </p:spPr>
        <p:txBody>
          <a:bodyPr wrap="none" anchor="ctr"/>
          <a:lstStyle/>
          <a:p>
            <a:pPr fontAlgn="auto">
              <a:spcBef>
                <a:spcPts val="0"/>
              </a:spcBef>
              <a:spcAft>
                <a:spcPts val="0"/>
              </a:spcAft>
              <a:defRPr/>
            </a:pPr>
            <a:endParaRPr lang="zh-CN" altLang="en-US" sz="2000" b="1" kern="0">
              <a:solidFill>
                <a:srgbClr val="0C0500"/>
              </a:solidFill>
              <a:ea typeface="宋体" charset="-122"/>
            </a:endParaRPr>
          </a:p>
        </p:txBody>
      </p:sp>
      <p:sp>
        <p:nvSpPr>
          <p:cNvPr id="68" name="Text Box 31"/>
          <p:cNvSpPr txBox="1">
            <a:spLocks noChangeArrowheads="1"/>
          </p:cNvSpPr>
          <p:nvPr/>
        </p:nvSpPr>
        <p:spPr bwMode="auto">
          <a:xfrm>
            <a:off x="611560" y="2276872"/>
            <a:ext cx="676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dirty="0" smtClean="0">
                <a:solidFill>
                  <a:srgbClr val="0C0500"/>
                </a:solidFill>
              </a:rPr>
              <a:t>8</a:t>
            </a:r>
            <a:r>
              <a:rPr lang="zh-CN" altLang="en-US" b="1" dirty="0" smtClean="0">
                <a:solidFill>
                  <a:srgbClr val="0C0500"/>
                </a:solidFill>
              </a:rPr>
              <a:t>条</a:t>
            </a:r>
            <a:r>
              <a:rPr lang="zh-CN" altLang="en-US" b="1" dirty="0">
                <a:solidFill>
                  <a:srgbClr val="0C0500"/>
                </a:solidFill>
              </a:rPr>
              <a:t>路由</a:t>
            </a:r>
          </a:p>
        </p:txBody>
      </p:sp>
      <p:sp>
        <p:nvSpPr>
          <p:cNvPr id="69" name="AutoShape 32"/>
          <p:cNvSpPr>
            <a:spLocks noChangeArrowheads="1"/>
          </p:cNvSpPr>
          <p:nvPr/>
        </p:nvSpPr>
        <p:spPr bwMode="auto">
          <a:xfrm>
            <a:off x="4140200" y="3638550"/>
            <a:ext cx="1584325" cy="576263"/>
          </a:xfrm>
          <a:prstGeom prst="rightArrow">
            <a:avLst>
              <a:gd name="adj1" fmla="val 50000"/>
              <a:gd name="adj2" fmla="val 68733"/>
            </a:avLst>
          </a:prstGeom>
          <a:solidFill>
            <a:srgbClr val="FFFFFF"/>
          </a:solidFill>
          <a:ln w="9525">
            <a:solidFill>
              <a:srgbClr val="007A77"/>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a:solidFill>
                  <a:srgbClr val="0C0500"/>
                </a:solidFill>
              </a:rPr>
              <a:t>前缀汇聚</a:t>
            </a:r>
          </a:p>
        </p:txBody>
      </p:sp>
      <p:pic>
        <p:nvPicPr>
          <p:cNvPr id="70" name="Picture 36" descr="BD18185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8350" y="5260975"/>
            <a:ext cx="18002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Text Box 37"/>
          <p:cNvSpPr txBox="1">
            <a:spLocks noChangeArrowheads="1"/>
          </p:cNvSpPr>
          <p:nvPr/>
        </p:nvSpPr>
        <p:spPr bwMode="auto">
          <a:xfrm>
            <a:off x="4572000" y="5513388"/>
            <a:ext cx="1800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solidFill>
                  <a:srgbClr val="0C0500"/>
                </a:solidFill>
              </a:rPr>
              <a:t>200.25.16.0</a:t>
            </a:r>
          </a:p>
        </p:txBody>
      </p:sp>
      <p:pic>
        <p:nvPicPr>
          <p:cNvPr id="72" name="Picture 38" descr="BD18185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0738" y="5260975"/>
            <a:ext cx="1871662"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Text Box 39"/>
          <p:cNvSpPr txBox="1">
            <a:spLocks noChangeArrowheads="1"/>
          </p:cNvSpPr>
          <p:nvPr/>
        </p:nvSpPr>
        <p:spPr bwMode="auto">
          <a:xfrm>
            <a:off x="7308850" y="5519738"/>
            <a:ext cx="1800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solidFill>
                  <a:srgbClr val="0C0500"/>
                </a:solidFill>
              </a:rPr>
              <a:t>200.25.23.0</a:t>
            </a:r>
          </a:p>
        </p:txBody>
      </p:sp>
      <p:sp>
        <p:nvSpPr>
          <p:cNvPr id="74" name="Text Box 40"/>
          <p:cNvSpPr txBox="1">
            <a:spLocks noChangeArrowheads="1"/>
          </p:cNvSpPr>
          <p:nvPr/>
        </p:nvSpPr>
        <p:spPr bwMode="auto">
          <a:xfrm>
            <a:off x="6443663" y="5224463"/>
            <a:ext cx="8651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4000" b="1">
                <a:solidFill>
                  <a:srgbClr val="0C0500"/>
                </a:solidFill>
              </a:rPr>
              <a:t>....</a:t>
            </a:r>
          </a:p>
        </p:txBody>
      </p:sp>
      <p:sp>
        <p:nvSpPr>
          <p:cNvPr id="75" name="Line 41"/>
          <p:cNvSpPr>
            <a:spLocks noChangeShapeType="1"/>
          </p:cNvSpPr>
          <p:nvPr/>
        </p:nvSpPr>
        <p:spPr bwMode="auto">
          <a:xfrm flipV="1">
            <a:off x="5868988" y="4505325"/>
            <a:ext cx="1008062" cy="792163"/>
          </a:xfrm>
          <a:prstGeom prst="line">
            <a:avLst/>
          </a:prstGeom>
          <a:noFill/>
          <a:ln w="28575">
            <a:solidFill>
              <a:srgbClr val="007A77"/>
            </a:solidFill>
            <a:round/>
            <a:headEnd/>
            <a:tailEnd/>
          </a:ln>
        </p:spPr>
        <p:txBody>
          <a:bodyPr/>
          <a:lstStyle/>
          <a:p>
            <a:pPr fontAlgn="auto">
              <a:spcBef>
                <a:spcPts val="0"/>
              </a:spcBef>
              <a:spcAft>
                <a:spcPts val="0"/>
              </a:spcAft>
              <a:defRPr/>
            </a:pPr>
            <a:endParaRPr lang="zh-CN" altLang="en-US" b="1" kern="0">
              <a:solidFill>
                <a:sysClr val="windowText" lastClr="000000"/>
              </a:solidFill>
              <a:ea typeface="宋体" charset="-122"/>
            </a:endParaRPr>
          </a:p>
        </p:txBody>
      </p:sp>
      <p:sp>
        <p:nvSpPr>
          <p:cNvPr id="76" name="Line 42"/>
          <p:cNvSpPr>
            <a:spLocks noChangeShapeType="1"/>
          </p:cNvSpPr>
          <p:nvPr/>
        </p:nvSpPr>
        <p:spPr bwMode="auto">
          <a:xfrm>
            <a:off x="7164388" y="4505325"/>
            <a:ext cx="1008062" cy="719138"/>
          </a:xfrm>
          <a:prstGeom prst="line">
            <a:avLst/>
          </a:prstGeom>
          <a:noFill/>
          <a:ln w="28575">
            <a:solidFill>
              <a:srgbClr val="007A77"/>
            </a:solidFill>
            <a:round/>
            <a:headEnd/>
            <a:tailEnd/>
          </a:ln>
        </p:spPr>
        <p:txBody>
          <a:bodyPr/>
          <a:lstStyle/>
          <a:p>
            <a:pPr fontAlgn="auto">
              <a:spcBef>
                <a:spcPts val="0"/>
              </a:spcBef>
              <a:spcAft>
                <a:spcPts val="0"/>
              </a:spcAft>
              <a:defRPr/>
            </a:pPr>
            <a:endParaRPr lang="zh-CN" altLang="en-US" b="1" kern="0">
              <a:solidFill>
                <a:sysClr val="windowText" lastClr="000000"/>
              </a:solidFill>
              <a:ea typeface="宋体" charset="-122"/>
            </a:endParaRPr>
          </a:p>
        </p:txBody>
      </p:sp>
      <p:sp>
        <p:nvSpPr>
          <p:cNvPr id="77" name="Line 43"/>
          <p:cNvSpPr>
            <a:spLocks noChangeShapeType="1"/>
          </p:cNvSpPr>
          <p:nvPr/>
        </p:nvSpPr>
        <p:spPr bwMode="auto">
          <a:xfrm>
            <a:off x="7021513" y="3640138"/>
            <a:ext cx="4762" cy="649287"/>
          </a:xfrm>
          <a:prstGeom prst="line">
            <a:avLst/>
          </a:prstGeom>
          <a:noFill/>
          <a:ln w="28575">
            <a:solidFill>
              <a:srgbClr val="007A77"/>
            </a:solidFill>
            <a:round/>
            <a:headEnd/>
            <a:tailEnd/>
          </a:ln>
        </p:spPr>
        <p:txBody>
          <a:bodyPr/>
          <a:lstStyle/>
          <a:p>
            <a:pPr fontAlgn="auto">
              <a:spcBef>
                <a:spcPts val="0"/>
              </a:spcBef>
              <a:spcAft>
                <a:spcPts val="0"/>
              </a:spcAft>
              <a:defRPr/>
            </a:pPr>
            <a:endParaRPr lang="zh-CN" altLang="en-US" b="1" kern="0">
              <a:solidFill>
                <a:sysClr val="windowText" lastClr="000000"/>
              </a:solidFill>
              <a:ea typeface="宋体" charset="-122"/>
            </a:endParaRPr>
          </a:p>
        </p:txBody>
      </p:sp>
      <p:sp>
        <p:nvSpPr>
          <p:cNvPr id="78" name="modem"/>
          <p:cNvSpPr>
            <a:spLocks noEditPoints="1" noChangeArrowheads="1"/>
          </p:cNvSpPr>
          <p:nvPr/>
        </p:nvSpPr>
        <p:spPr bwMode="auto">
          <a:xfrm>
            <a:off x="6162675" y="4289425"/>
            <a:ext cx="1809750" cy="241300"/>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0 w 21600"/>
              <a:gd name="T11" fmla="*/ 2147483647 h 21600"/>
              <a:gd name="T12" fmla="*/ 2147483647 w 21600"/>
              <a:gd name="T13" fmla="*/ 0 h 21600"/>
              <a:gd name="T14" fmla="*/ 2147483647 w 21600"/>
              <a:gd name="T15" fmla="*/ 2147483647 h 21600"/>
              <a:gd name="T16" fmla="*/ 0 w 21600"/>
              <a:gd name="T17" fmla="*/ 2147483647 h 21600"/>
              <a:gd name="T18" fmla="*/ 2147483647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pPr fontAlgn="auto">
              <a:spcBef>
                <a:spcPts val="0"/>
              </a:spcBef>
              <a:spcAft>
                <a:spcPts val="0"/>
              </a:spcAft>
              <a:defRPr/>
            </a:pPr>
            <a:endParaRPr lang="zh-CN" altLang="en-US" b="1" kern="0">
              <a:solidFill>
                <a:sysClr val="windowText" lastClr="000000"/>
              </a:solidFill>
              <a:ea typeface="宋体" charset="-122"/>
            </a:endParaRPr>
          </a:p>
        </p:txBody>
      </p:sp>
      <p:sp>
        <p:nvSpPr>
          <p:cNvPr id="79" name="modem"/>
          <p:cNvSpPr>
            <a:spLocks noEditPoints="1" noChangeArrowheads="1"/>
          </p:cNvSpPr>
          <p:nvPr/>
        </p:nvSpPr>
        <p:spPr bwMode="auto">
          <a:xfrm>
            <a:off x="6162675" y="3424238"/>
            <a:ext cx="1809750" cy="241300"/>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0 w 21600"/>
              <a:gd name="T11" fmla="*/ 2147483647 h 21600"/>
              <a:gd name="T12" fmla="*/ 2147483647 w 21600"/>
              <a:gd name="T13" fmla="*/ 0 h 21600"/>
              <a:gd name="T14" fmla="*/ 2147483647 w 21600"/>
              <a:gd name="T15" fmla="*/ 2147483647 h 21600"/>
              <a:gd name="T16" fmla="*/ 0 w 21600"/>
              <a:gd name="T17" fmla="*/ 2147483647 h 21600"/>
              <a:gd name="T18" fmla="*/ 2147483647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pPr fontAlgn="auto">
              <a:spcBef>
                <a:spcPts val="0"/>
              </a:spcBef>
              <a:spcAft>
                <a:spcPts val="0"/>
              </a:spcAft>
              <a:defRPr/>
            </a:pPr>
            <a:endParaRPr lang="zh-CN" altLang="en-US" b="1" kern="0">
              <a:solidFill>
                <a:sysClr val="windowText" lastClr="000000"/>
              </a:solidFill>
              <a:ea typeface="宋体" charset="-122"/>
            </a:endParaRPr>
          </a:p>
        </p:txBody>
      </p:sp>
      <p:sp>
        <p:nvSpPr>
          <p:cNvPr id="80" name="Text Box 46"/>
          <p:cNvSpPr txBox="1">
            <a:spLocks noChangeArrowheads="1"/>
          </p:cNvSpPr>
          <p:nvPr/>
        </p:nvSpPr>
        <p:spPr bwMode="auto">
          <a:xfrm>
            <a:off x="7962900" y="4216400"/>
            <a:ext cx="64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solidFill>
                  <a:srgbClr val="0C0500"/>
                </a:solidFill>
              </a:rPr>
              <a:t>R1</a:t>
            </a:r>
          </a:p>
        </p:txBody>
      </p:sp>
      <p:sp>
        <p:nvSpPr>
          <p:cNvPr id="81" name="Text Box 47"/>
          <p:cNvSpPr txBox="1">
            <a:spLocks noChangeArrowheads="1"/>
          </p:cNvSpPr>
          <p:nvPr/>
        </p:nvSpPr>
        <p:spPr bwMode="auto">
          <a:xfrm>
            <a:off x="8034338" y="3352800"/>
            <a:ext cx="5762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solidFill>
                  <a:srgbClr val="0C0500"/>
                </a:solidFill>
              </a:rPr>
              <a:t>R0</a:t>
            </a:r>
          </a:p>
        </p:txBody>
      </p:sp>
      <p:graphicFrame>
        <p:nvGraphicFramePr>
          <p:cNvPr id="82" name="Group 72"/>
          <p:cNvGraphicFramePr>
            <a:graphicFrameLocks noGrp="1"/>
          </p:cNvGraphicFramePr>
          <p:nvPr/>
        </p:nvGraphicFramePr>
        <p:xfrm>
          <a:off x="5873750" y="2198688"/>
          <a:ext cx="2447925" cy="1006476"/>
        </p:xfrm>
        <a:graphic>
          <a:graphicData uri="http://schemas.openxmlformats.org/drawingml/2006/table">
            <a:tbl>
              <a:tblPr/>
              <a:tblGrid>
                <a:gridCol w="1943100"/>
                <a:gridCol w="504825"/>
              </a:tblGrid>
              <a:tr h="335492">
                <a:tc>
                  <a:txBody>
                    <a:bodyPr/>
                    <a:lstStyle>
                      <a:defPPr>
                        <a:defRPr lang="zh-CN"/>
                      </a:defPPr>
                      <a:lvl1pPr marL="0" algn="l" defTabSz="914400" rtl="0" eaLnBrk="1" latinLnBrk="0" hangingPunct="1">
                        <a:defRPr sz="1800" kern="1200">
                          <a:solidFill>
                            <a:schemeClr val="tx1"/>
                          </a:solidFill>
                          <a:latin typeface="Calibri"/>
                          <a:ea typeface="宋体"/>
                        </a:defRPr>
                      </a:lvl1pPr>
                      <a:lvl2pPr marL="457200" algn="l" defTabSz="914400" rtl="0" eaLnBrk="1" latinLnBrk="0" hangingPunct="1">
                        <a:defRPr sz="1800" kern="1200">
                          <a:solidFill>
                            <a:schemeClr val="tx1"/>
                          </a:solidFill>
                          <a:latin typeface="Calibri"/>
                          <a:ea typeface="宋体"/>
                        </a:defRPr>
                      </a:lvl2pPr>
                      <a:lvl3pPr marL="914400" algn="l" defTabSz="914400" rtl="0" eaLnBrk="1" latinLnBrk="0" hangingPunct="1">
                        <a:defRPr sz="1800" kern="1200">
                          <a:solidFill>
                            <a:schemeClr val="tx1"/>
                          </a:solidFill>
                          <a:latin typeface="Calibri"/>
                          <a:ea typeface="宋体"/>
                        </a:defRPr>
                      </a:lvl3pPr>
                      <a:lvl4pPr marL="1371600" algn="l" defTabSz="914400" rtl="0" eaLnBrk="1" latinLnBrk="0" hangingPunct="1">
                        <a:defRPr sz="1800" kern="1200">
                          <a:solidFill>
                            <a:schemeClr val="tx1"/>
                          </a:solidFill>
                          <a:latin typeface="Calibri"/>
                          <a:ea typeface="宋体"/>
                        </a:defRPr>
                      </a:lvl4pPr>
                      <a:lvl5pPr marL="1828800" algn="l" defTabSz="914400" rtl="0" eaLnBrk="1" latinLnBrk="0" hangingPunct="1">
                        <a:defRPr sz="1800" kern="1200">
                          <a:solidFill>
                            <a:schemeClr val="tx1"/>
                          </a:solidFill>
                          <a:latin typeface="Calibri"/>
                          <a:ea typeface="宋体"/>
                        </a:defRPr>
                      </a:lvl5pPr>
                      <a:lvl6pPr marL="2286000" algn="l" defTabSz="914400" rtl="0" eaLnBrk="1" latinLnBrk="0" hangingPunct="1">
                        <a:defRPr sz="1800" kern="1200">
                          <a:solidFill>
                            <a:schemeClr val="tx1"/>
                          </a:solidFill>
                          <a:latin typeface="Calibri"/>
                          <a:ea typeface="宋体"/>
                        </a:defRPr>
                      </a:lvl6pPr>
                      <a:lvl7pPr marL="2743200" algn="l" defTabSz="914400" rtl="0" eaLnBrk="1" latinLnBrk="0" hangingPunct="1">
                        <a:defRPr sz="1800" kern="1200">
                          <a:solidFill>
                            <a:schemeClr val="tx1"/>
                          </a:solidFill>
                          <a:latin typeface="Calibri"/>
                          <a:ea typeface="宋体"/>
                        </a:defRPr>
                      </a:lvl7pPr>
                      <a:lvl8pPr marL="3200400" algn="l" defTabSz="914400" rtl="0" eaLnBrk="1" latinLnBrk="0" hangingPunct="1">
                        <a:defRPr sz="1800" kern="1200">
                          <a:solidFill>
                            <a:schemeClr val="tx1"/>
                          </a:solidFill>
                          <a:latin typeface="Calibri"/>
                          <a:ea typeface="宋体"/>
                        </a:defRPr>
                      </a:lvl8pPr>
                      <a:lvl9pPr marL="3657600" algn="l" defTabSz="914400" rtl="0" eaLnBrk="1" latinLnBrk="0" hangingPunct="1">
                        <a:defRPr sz="1800" kern="1200">
                          <a:solidFill>
                            <a:schemeClr val="tx1"/>
                          </a:solidFill>
                          <a:latin typeface="Calibri"/>
                          <a:ea typeface="宋体"/>
                        </a:defRPr>
                      </a:lvl9p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smtClean="0">
                          <a:ln>
                            <a:noFill/>
                          </a:ln>
                          <a:solidFill>
                            <a:srgbClr val="007A77"/>
                          </a:solidFill>
                          <a:effectLst/>
                          <a:latin typeface="Calibri" pitchFamily="34" charset="0"/>
                          <a:ea typeface="宋体" charset="-122"/>
                        </a:rPr>
                        <a:t>200.25.16.0/21</a:t>
                      </a:r>
                    </a:p>
                  </a:txBody>
                  <a:tcPr marT="45749" marB="45749"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28575"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tc>
                  <a:txBody>
                    <a:bodyPr/>
                    <a:lstStyle>
                      <a:defPPr>
                        <a:defRPr lang="zh-CN"/>
                      </a:defPPr>
                      <a:lvl1pPr marL="0" algn="l" defTabSz="914400" rtl="0" eaLnBrk="1" latinLnBrk="0" hangingPunct="1">
                        <a:defRPr sz="1800" kern="1200">
                          <a:solidFill>
                            <a:schemeClr val="tx1"/>
                          </a:solidFill>
                          <a:latin typeface="Calibri"/>
                          <a:ea typeface="宋体"/>
                        </a:defRPr>
                      </a:lvl1pPr>
                      <a:lvl2pPr marL="457200" algn="l" defTabSz="914400" rtl="0" eaLnBrk="1" latinLnBrk="0" hangingPunct="1">
                        <a:defRPr sz="1800" kern="1200">
                          <a:solidFill>
                            <a:schemeClr val="tx1"/>
                          </a:solidFill>
                          <a:latin typeface="Calibri"/>
                          <a:ea typeface="宋体"/>
                        </a:defRPr>
                      </a:lvl2pPr>
                      <a:lvl3pPr marL="914400" algn="l" defTabSz="914400" rtl="0" eaLnBrk="1" latinLnBrk="0" hangingPunct="1">
                        <a:defRPr sz="1800" kern="1200">
                          <a:solidFill>
                            <a:schemeClr val="tx1"/>
                          </a:solidFill>
                          <a:latin typeface="Calibri"/>
                          <a:ea typeface="宋体"/>
                        </a:defRPr>
                      </a:lvl3pPr>
                      <a:lvl4pPr marL="1371600" algn="l" defTabSz="914400" rtl="0" eaLnBrk="1" latinLnBrk="0" hangingPunct="1">
                        <a:defRPr sz="1800" kern="1200">
                          <a:solidFill>
                            <a:schemeClr val="tx1"/>
                          </a:solidFill>
                          <a:latin typeface="Calibri"/>
                          <a:ea typeface="宋体"/>
                        </a:defRPr>
                      </a:lvl4pPr>
                      <a:lvl5pPr marL="1828800" algn="l" defTabSz="914400" rtl="0" eaLnBrk="1" latinLnBrk="0" hangingPunct="1">
                        <a:defRPr sz="1800" kern="1200">
                          <a:solidFill>
                            <a:schemeClr val="tx1"/>
                          </a:solidFill>
                          <a:latin typeface="Calibri"/>
                          <a:ea typeface="宋体"/>
                        </a:defRPr>
                      </a:lvl5pPr>
                      <a:lvl6pPr marL="2286000" algn="l" defTabSz="914400" rtl="0" eaLnBrk="1" latinLnBrk="0" hangingPunct="1">
                        <a:defRPr sz="1800" kern="1200">
                          <a:solidFill>
                            <a:schemeClr val="tx1"/>
                          </a:solidFill>
                          <a:latin typeface="Calibri"/>
                          <a:ea typeface="宋体"/>
                        </a:defRPr>
                      </a:lvl6pPr>
                      <a:lvl7pPr marL="2743200" algn="l" defTabSz="914400" rtl="0" eaLnBrk="1" latinLnBrk="0" hangingPunct="1">
                        <a:defRPr sz="1800" kern="1200">
                          <a:solidFill>
                            <a:schemeClr val="tx1"/>
                          </a:solidFill>
                          <a:latin typeface="Calibri"/>
                          <a:ea typeface="宋体"/>
                        </a:defRPr>
                      </a:lvl7pPr>
                      <a:lvl8pPr marL="3200400" algn="l" defTabSz="914400" rtl="0" eaLnBrk="1" latinLnBrk="0" hangingPunct="1">
                        <a:defRPr sz="1800" kern="1200">
                          <a:solidFill>
                            <a:schemeClr val="tx1"/>
                          </a:solidFill>
                          <a:latin typeface="Calibri"/>
                          <a:ea typeface="宋体"/>
                        </a:defRPr>
                      </a:lvl8pPr>
                      <a:lvl9pPr marL="3657600" algn="l" defTabSz="914400" rtl="0" eaLnBrk="1" latinLnBrk="0" hangingPunct="1">
                        <a:defRPr sz="1800" kern="1200">
                          <a:solidFill>
                            <a:schemeClr val="tx1"/>
                          </a:solidFill>
                          <a:latin typeface="Calibri"/>
                          <a:ea typeface="宋体"/>
                        </a:defRPr>
                      </a:lvl9p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smtClean="0">
                          <a:ln>
                            <a:noFill/>
                          </a:ln>
                          <a:solidFill>
                            <a:srgbClr val="007A77"/>
                          </a:solidFill>
                          <a:effectLst/>
                          <a:latin typeface="Calibri" pitchFamily="34" charset="0"/>
                          <a:ea typeface="宋体" charset="-122"/>
                        </a:rPr>
                        <a:t>R1</a:t>
                      </a:r>
                    </a:p>
                  </a:txBody>
                  <a:tcPr marT="45749" marB="45749"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28575"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tr>
              <a:tr h="335492">
                <a:tc>
                  <a:txBody>
                    <a:bodyPr/>
                    <a:lstStyle>
                      <a:defPPr>
                        <a:defRPr lang="zh-CN"/>
                      </a:defPPr>
                      <a:lvl1pPr marL="0" algn="l" defTabSz="914400" rtl="0" eaLnBrk="1" latinLnBrk="0" hangingPunct="1">
                        <a:defRPr sz="1800" kern="1200">
                          <a:solidFill>
                            <a:schemeClr val="tx1"/>
                          </a:solidFill>
                          <a:latin typeface="Calibri"/>
                          <a:ea typeface="宋体"/>
                        </a:defRPr>
                      </a:lvl1pPr>
                      <a:lvl2pPr marL="457200" algn="l" defTabSz="914400" rtl="0" eaLnBrk="1" latinLnBrk="0" hangingPunct="1">
                        <a:defRPr sz="1800" kern="1200">
                          <a:solidFill>
                            <a:schemeClr val="tx1"/>
                          </a:solidFill>
                          <a:latin typeface="Calibri"/>
                          <a:ea typeface="宋体"/>
                        </a:defRPr>
                      </a:lvl2pPr>
                      <a:lvl3pPr marL="914400" algn="l" defTabSz="914400" rtl="0" eaLnBrk="1" latinLnBrk="0" hangingPunct="1">
                        <a:defRPr sz="1800" kern="1200">
                          <a:solidFill>
                            <a:schemeClr val="tx1"/>
                          </a:solidFill>
                          <a:latin typeface="Calibri"/>
                          <a:ea typeface="宋体"/>
                        </a:defRPr>
                      </a:lvl3pPr>
                      <a:lvl4pPr marL="1371600" algn="l" defTabSz="914400" rtl="0" eaLnBrk="1" latinLnBrk="0" hangingPunct="1">
                        <a:defRPr sz="1800" kern="1200">
                          <a:solidFill>
                            <a:schemeClr val="tx1"/>
                          </a:solidFill>
                          <a:latin typeface="Calibri"/>
                          <a:ea typeface="宋体"/>
                        </a:defRPr>
                      </a:lvl4pPr>
                      <a:lvl5pPr marL="1828800" algn="l" defTabSz="914400" rtl="0" eaLnBrk="1" latinLnBrk="0" hangingPunct="1">
                        <a:defRPr sz="1800" kern="1200">
                          <a:solidFill>
                            <a:schemeClr val="tx1"/>
                          </a:solidFill>
                          <a:latin typeface="Calibri"/>
                          <a:ea typeface="宋体"/>
                        </a:defRPr>
                      </a:lvl5pPr>
                      <a:lvl6pPr marL="2286000" algn="l" defTabSz="914400" rtl="0" eaLnBrk="1" latinLnBrk="0" hangingPunct="1">
                        <a:defRPr sz="1800" kern="1200">
                          <a:solidFill>
                            <a:schemeClr val="tx1"/>
                          </a:solidFill>
                          <a:latin typeface="Calibri"/>
                          <a:ea typeface="宋体"/>
                        </a:defRPr>
                      </a:lvl6pPr>
                      <a:lvl7pPr marL="2743200" algn="l" defTabSz="914400" rtl="0" eaLnBrk="1" latinLnBrk="0" hangingPunct="1">
                        <a:defRPr sz="1800" kern="1200">
                          <a:solidFill>
                            <a:schemeClr val="tx1"/>
                          </a:solidFill>
                          <a:latin typeface="Calibri"/>
                          <a:ea typeface="宋体"/>
                        </a:defRPr>
                      </a:lvl7pPr>
                      <a:lvl8pPr marL="3200400" algn="l" defTabSz="914400" rtl="0" eaLnBrk="1" latinLnBrk="0" hangingPunct="1">
                        <a:defRPr sz="1800" kern="1200">
                          <a:solidFill>
                            <a:schemeClr val="tx1"/>
                          </a:solidFill>
                          <a:latin typeface="Calibri"/>
                          <a:ea typeface="宋体"/>
                        </a:defRPr>
                      </a:lvl8pPr>
                      <a:lvl9pPr marL="3657600" algn="l" defTabSz="914400" rtl="0" eaLnBrk="1" latinLnBrk="0" hangingPunct="1">
                        <a:defRPr sz="1800" kern="1200">
                          <a:solidFill>
                            <a:schemeClr val="tx1"/>
                          </a:solidFill>
                          <a:latin typeface="Calibri"/>
                          <a:ea typeface="宋体"/>
                        </a:defRPr>
                      </a:lvl9p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smtClean="0">
                          <a:ln>
                            <a:noFill/>
                          </a:ln>
                          <a:solidFill>
                            <a:srgbClr val="007A77"/>
                          </a:solidFill>
                          <a:effectLst/>
                          <a:latin typeface="Calibri" pitchFamily="34" charset="0"/>
                          <a:ea typeface="宋体" charset="-122"/>
                        </a:rPr>
                        <a:t>……..</a:t>
                      </a:r>
                    </a:p>
                  </a:txBody>
                  <a:tcPr marT="45749" marB="45749"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tc>
                  <a:txBody>
                    <a:bodyPr/>
                    <a:lstStyle>
                      <a:defPPr>
                        <a:defRPr lang="zh-CN"/>
                      </a:defPPr>
                      <a:lvl1pPr marL="0" algn="l" defTabSz="914400" rtl="0" eaLnBrk="1" latinLnBrk="0" hangingPunct="1">
                        <a:defRPr sz="1800" kern="1200">
                          <a:solidFill>
                            <a:schemeClr val="tx1"/>
                          </a:solidFill>
                          <a:latin typeface="Calibri"/>
                          <a:ea typeface="宋体"/>
                        </a:defRPr>
                      </a:lvl1pPr>
                      <a:lvl2pPr marL="457200" algn="l" defTabSz="914400" rtl="0" eaLnBrk="1" latinLnBrk="0" hangingPunct="1">
                        <a:defRPr sz="1800" kern="1200">
                          <a:solidFill>
                            <a:schemeClr val="tx1"/>
                          </a:solidFill>
                          <a:latin typeface="Calibri"/>
                          <a:ea typeface="宋体"/>
                        </a:defRPr>
                      </a:lvl2pPr>
                      <a:lvl3pPr marL="914400" algn="l" defTabSz="914400" rtl="0" eaLnBrk="1" latinLnBrk="0" hangingPunct="1">
                        <a:defRPr sz="1800" kern="1200">
                          <a:solidFill>
                            <a:schemeClr val="tx1"/>
                          </a:solidFill>
                          <a:latin typeface="Calibri"/>
                          <a:ea typeface="宋体"/>
                        </a:defRPr>
                      </a:lvl3pPr>
                      <a:lvl4pPr marL="1371600" algn="l" defTabSz="914400" rtl="0" eaLnBrk="1" latinLnBrk="0" hangingPunct="1">
                        <a:defRPr sz="1800" kern="1200">
                          <a:solidFill>
                            <a:schemeClr val="tx1"/>
                          </a:solidFill>
                          <a:latin typeface="Calibri"/>
                          <a:ea typeface="宋体"/>
                        </a:defRPr>
                      </a:lvl4pPr>
                      <a:lvl5pPr marL="1828800" algn="l" defTabSz="914400" rtl="0" eaLnBrk="1" latinLnBrk="0" hangingPunct="1">
                        <a:defRPr sz="1800" kern="1200">
                          <a:solidFill>
                            <a:schemeClr val="tx1"/>
                          </a:solidFill>
                          <a:latin typeface="Calibri"/>
                          <a:ea typeface="宋体"/>
                        </a:defRPr>
                      </a:lvl5pPr>
                      <a:lvl6pPr marL="2286000" algn="l" defTabSz="914400" rtl="0" eaLnBrk="1" latinLnBrk="0" hangingPunct="1">
                        <a:defRPr sz="1800" kern="1200">
                          <a:solidFill>
                            <a:schemeClr val="tx1"/>
                          </a:solidFill>
                          <a:latin typeface="Calibri"/>
                          <a:ea typeface="宋体"/>
                        </a:defRPr>
                      </a:lvl6pPr>
                      <a:lvl7pPr marL="2743200" algn="l" defTabSz="914400" rtl="0" eaLnBrk="1" latinLnBrk="0" hangingPunct="1">
                        <a:defRPr sz="1800" kern="1200">
                          <a:solidFill>
                            <a:schemeClr val="tx1"/>
                          </a:solidFill>
                          <a:latin typeface="Calibri"/>
                          <a:ea typeface="宋体"/>
                        </a:defRPr>
                      </a:lvl7pPr>
                      <a:lvl8pPr marL="3200400" algn="l" defTabSz="914400" rtl="0" eaLnBrk="1" latinLnBrk="0" hangingPunct="1">
                        <a:defRPr sz="1800" kern="1200">
                          <a:solidFill>
                            <a:schemeClr val="tx1"/>
                          </a:solidFill>
                          <a:latin typeface="Calibri"/>
                          <a:ea typeface="宋体"/>
                        </a:defRPr>
                      </a:lvl8pPr>
                      <a:lvl9pPr marL="3657600" algn="l" defTabSz="914400" rtl="0" eaLnBrk="1" latinLnBrk="0" hangingPunct="1">
                        <a:defRPr sz="1800" kern="1200">
                          <a:solidFill>
                            <a:schemeClr val="tx1"/>
                          </a:solidFill>
                          <a:latin typeface="Calibri"/>
                          <a:ea typeface="宋体"/>
                        </a:defRPr>
                      </a:lvl9p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smtClean="0">
                          <a:ln>
                            <a:noFill/>
                          </a:ln>
                          <a:solidFill>
                            <a:srgbClr val="007A77"/>
                          </a:solidFill>
                          <a:effectLst/>
                          <a:latin typeface="Calibri" pitchFamily="34" charset="0"/>
                          <a:ea typeface="宋体" charset="-122"/>
                        </a:rPr>
                        <a:t>…..</a:t>
                      </a:r>
                    </a:p>
                  </a:txBody>
                  <a:tcPr marT="45749" marB="45749"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tr>
              <a:tr h="335492">
                <a:tc>
                  <a:txBody>
                    <a:bodyPr/>
                    <a:lstStyle>
                      <a:defPPr>
                        <a:defRPr lang="zh-CN"/>
                      </a:defPPr>
                      <a:lvl1pPr marL="0" algn="l" defTabSz="914400" rtl="0" eaLnBrk="1" latinLnBrk="0" hangingPunct="1">
                        <a:defRPr sz="1800" kern="1200">
                          <a:solidFill>
                            <a:schemeClr val="tx1"/>
                          </a:solidFill>
                          <a:latin typeface="Calibri"/>
                          <a:ea typeface="宋体"/>
                        </a:defRPr>
                      </a:lvl1pPr>
                      <a:lvl2pPr marL="457200" algn="l" defTabSz="914400" rtl="0" eaLnBrk="1" latinLnBrk="0" hangingPunct="1">
                        <a:defRPr sz="1800" kern="1200">
                          <a:solidFill>
                            <a:schemeClr val="tx1"/>
                          </a:solidFill>
                          <a:latin typeface="Calibri"/>
                          <a:ea typeface="宋体"/>
                        </a:defRPr>
                      </a:lvl2pPr>
                      <a:lvl3pPr marL="914400" algn="l" defTabSz="914400" rtl="0" eaLnBrk="1" latinLnBrk="0" hangingPunct="1">
                        <a:defRPr sz="1800" kern="1200">
                          <a:solidFill>
                            <a:schemeClr val="tx1"/>
                          </a:solidFill>
                          <a:latin typeface="Calibri"/>
                          <a:ea typeface="宋体"/>
                        </a:defRPr>
                      </a:lvl3pPr>
                      <a:lvl4pPr marL="1371600" algn="l" defTabSz="914400" rtl="0" eaLnBrk="1" latinLnBrk="0" hangingPunct="1">
                        <a:defRPr sz="1800" kern="1200">
                          <a:solidFill>
                            <a:schemeClr val="tx1"/>
                          </a:solidFill>
                          <a:latin typeface="Calibri"/>
                          <a:ea typeface="宋体"/>
                        </a:defRPr>
                      </a:lvl4pPr>
                      <a:lvl5pPr marL="1828800" algn="l" defTabSz="914400" rtl="0" eaLnBrk="1" latinLnBrk="0" hangingPunct="1">
                        <a:defRPr sz="1800" kern="1200">
                          <a:solidFill>
                            <a:schemeClr val="tx1"/>
                          </a:solidFill>
                          <a:latin typeface="Calibri"/>
                          <a:ea typeface="宋体"/>
                        </a:defRPr>
                      </a:lvl5pPr>
                      <a:lvl6pPr marL="2286000" algn="l" defTabSz="914400" rtl="0" eaLnBrk="1" latinLnBrk="0" hangingPunct="1">
                        <a:defRPr sz="1800" kern="1200">
                          <a:solidFill>
                            <a:schemeClr val="tx1"/>
                          </a:solidFill>
                          <a:latin typeface="Calibri"/>
                          <a:ea typeface="宋体"/>
                        </a:defRPr>
                      </a:lvl6pPr>
                      <a:lvl7pPr marL="2743200" algn="l" defTabSz="914400" rtl="0" eaLnBrk="1" latinLnBrk="0" hangingPunct="1">
                        <a:defRPr sz="1800" kern="1200">
                          <a:solidFill>
                            <a:schemeClr val="tx1"/>
                          </a:solidFill>
                          <a:latin typeface="Calibri"/>
                          <a:ea typeface="宋体"/>
                        </a:defRPr>
                      </a:lvl7pPr>
                      <a:lvl8pPr marL="3200400" algn="l" defTabSz="914400" rtl="0" eaLnBrk="1" latinLnBrk="0" hangingPunct="1">
                        <a:defRPr sz="1800" kern="1200">
                          <a:solidFill>
                            <a:schemeClr val="tx1"/>
                          </a:solidFill>
                          <a:latin typeface="Calibri"/>
                          <a:ea typeface="宋体"/>
                        </a:defRPr>
                      </a:lvl8pPr>
                      <a:lvl9pPr marL="3657600" algn="l" defTabSz="914400" rtl="0" eaLnBrk="1" latinLnBrk="0" hangingPunct="1">
                        <a:defRPr sz="1800" kern="1200">
                          <a:solidFill>
                            <a:schemeClr val="tx1"/>
                          </a:solidFill>
                          <a:latin typeface="Calibri"/>
                          <a:ea typeface="宋体"/>
                        </a:defRPr>
                      </a:lvl9p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600" b="1" i="0" u="none" strike="noStrike" cap="none" normalizeH="0" baseline="0" smtClean="0">
                        <a:ln>
                          <a:noFill/>
                        </a:ln>
                        <a:solidFill>
                          <a:schemeClr val="tx1"/>
                        </a:solidFill>
                        <a:effectLst/>
                        <a:latin typeface="Calibri" pitchFamily="34" charset="0"/>
                        <a:ea typeface="宋体" charset="-122"/>
                      </a:endParaRPr>
                    </a:p>
                  </a:txBody>
                  <a:tcPr marT="45749" marB="45749"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28575" cap="flat" cmpd="sng" algn="ctr">
                      <a:solidFill>
                        <a:srgbClr val="007A77"/>
                      </a:solidFill>
                      <a:prstDash val="solid"/>
                      <a:round/>
                      <a:headEnd type="none" w="med" len="med"/>
                      <a:tailEnd type="none" w="med" len="med"/>
                    </a:lnB>
                    <a:lnTlToBr>
                      <a:noFill/>
                    </a:lnTlToBr>
                    <a:lnBlToTr>
                      <a:noFill/>
                    </a:lnBlToTr>
                    <a:noFill/>
                  </a:tcPr>
                </a:tc>
                <a:tc>
                  <a:txBody>
                    <a:bodyPr/>
                    <a:lstStyle>
                      <a:defPPr>
                        <a:defRPr lang="zh-CN"/>
                      </a:defPPr>
                      <a:lvl1pPr marL="0" algn="l" defTabSz="914400" rtl="0" eaLnBrk="1" latinLnBrk="0" hangingPunct="1">
                        <a:defRPr sz="1800" kern="1200">
                          <a:solidFill>
                            <a:schemeClr val="tx1"/>
                          </a:solidFill>
                          <a:latin typeface="Calibri"/>
                          <a:ea typeface="宋体"/>
                        </a:defRPr>
                      </a:lvl1pPr>
                      <a:lvl2pPr marL="457200" algn="l" defTabSz="914400" rtl="0" eaLnBrk="1" latinLnBrk="0" hangingPunct="1">
                        <a:defRPr sz="1800" kern="1200">
                          <a:solidFill>
                            <a:schemeClr val="tx1"/>
                          </a:solidFill>
                          <a:latin typeface="Calibri"/>
                          <a:ea typeface="宋体"/>
                        </a:defRPr>
                      </a:lvl2pPr>
                      <a:lvl3pPr marL="914400" algn="l" defTabSz="914400" rtl="0" eaLnBrk="1" latinLnBrk="0" hangingPunct="1">
                        <a:defRPr sz="1800" kern="1200">
                          <a:solidFill>
                            <a:schemeClr val="tx1"/>
                          </a:solidFill>
                          <a:latin typeface="Calibri"/>
                          <a:ea typeface="宋体"/>
                        </a:defRPr>
                      </a:lvl3pPr>
                      <a:lvl4pPr marL="1371600" algn="l" defTabSz="914400" rtl="0" eaLnBrk="1" latinLnBrk="0" hangingPunct="1">
                        <a:defRPr sz="1800" kern="1200">
                          <a:solidFill>
                            <a:schemeClr val="tx1"/>
                          </a:solidFill>
                          <a:latin typeface="Calibri"/>
                          <a:ea typeface="宋体"/>
                        </a:defRPr>
                      </a:lvl4pPr>
                      <a:lvl5pPr marL="1828800" algn="l" defTabSz="914400" rtl="0" eaLnBrk="1" latinLnBrk="0" hangingPunct="1">
                        <a:defRPr sz="1800" kern="1200">
                          <a:solidFill>
                            <a:schemeClr val="tx1"/>
                          </a:solidFill>
                          <a:latin typeface="Calibri"/>
                          <a:ea typeface="宋体"/>
                        </a:defRPr>
                      </a:lvl5pPr>
                      <a:lvl6pPr marL="2286000" algn="l" defTabSz="914400" rtl="0" eaLnBrk="1" latinLnBrk="0" hangingPunct="1">
                        <a:defRPr sz="1800" kern="1200">
                          <a:solidFill>
                            <a:schemeClr val="tx1"/>
                          </a:solidFill>
                          <a:latin typeface="Calibri"/>
                          <a:ea typeface="宋体"/>
                        </a:defRPr>
                      </a:lvl6pPr>
                      <a:lvl7pPr marL="2743200" algn="l" defTabSz="914400" rtl="0" eaLnBrk="1" latinLnBrk="0" hangingPunct="1">
                        <a:defRPr sz="1800" kern="1200">
                          <a:solidFill>
                            <a:schemeClr val="tx1"/>
                          </a:solidFill>
                          <a:latin typeface="Calibri"/>
                          <a:ea typeface="宋体"/>
                        </a:defRPr>
                      </a:lvl7pPr>
                      <a:lvl8pPr marL="3200400" algn="l" defTabSz="914400" rtl="0" eaLnBrk="1" latinLnBrk="0" hangingPunct="1">
                        <a:defRPr sz="1800" kern="1200">
                          <a:solidFill>
                            <a:schemeClr val="tx1"/>
                          </a:solidFill>
                          <a:latin typeface="Calibri"/>
                          <a:ea typeface="宋体"/>
                        </a:defRPr>
                      </a:lvl8pPr>
                      <a:lvl9pPr marL="3657600" algn="l" defTabSz="914400" rtl="0" eaLnBrk="1" latinLnBrk="0" hangingPunct="1">
                        <a:defRPr sz="1800" kern="1200">
                          <a:solidFill>
                            <a:schemeClr val="tx1"/>
                          </a:solidFill>
                          <a:latin typeface="Calibri"/>
                          <a:ea typeface="宋体"/>
                        </a:defRPr>
                      </a:lvl9p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600" b="1" i="0" u="none" strike="noStrike" cap="none" normalizeH="0" baseline="0" smtClean="0">
                        <a:ln>
                          <a:noFill/>
                        </a:ln>
                        <a:solidFill>
                          <a:schemeClr val="tx1"/>
                        </a:solidFill>
                        <a:effectLst/>
                        <a:latin typeface="Calibri" pitchFamily="34" charset="0"/>
                        <a:ea typeface="宋体" charset="-122"/>
                      </a:endParaRPr>
                    </a:p>
                  </a:txBody>
                  <a:tcPr marT="45749" marB="45749"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28575" cap="flat" cmpd="sng" algn="ctr">
                      <a:solidFill>
                        <a:srgbClr val="007A77"/>
                      </a:solidFill>
                      <a:prstDash val="solid"/>
                      <a:round/>
                      <a:headEnd type="none" w="med" len="med"/>
                      <a:tailEnd type="none" w="med" len="med"/>
                    </a:lnB>
                    <a:lnTlToBr>
                      <a:noFill/>
                    </a:lnTlToBr>
                    <a:lnBlToTr>
                      <a:noFill/>
                    </a:lnBlToTr>
                    <a:noFill/>
                  </a:tcPr>
                </a:tc>
              </a:tr>
            </a:tbl>
          </a:graphicData>
        </a:graphic>
      </p:graphicFrame>
      <p:sp>
        <p:nvSpPr>
          <p:cNvPr id="83" name="Line 62"/>
          <p:cNvSpPr>
            <a:spLocks noChangeShapeType="1"/>
          </p:cNvSpPr>
          <p:nvPr/>
        </p:nvSpPr>
        <p:spPr bwMode="auto">
          <a:xfrm flipH="1" flipV="1">
            <a:off x="5802313" y="3133725"/>
            <a:ext cx="360362" cy="431800"/>
          </a:xfrm>
          <a:prstGeom prst="line">
            <a:avLst/>
          </a:prstGeom>
          <a:noFill/>
          <a:ln w="9525">
            <a:solidFill>
              <a:srgbClr val="007A77"/>
            </a:solidFill>
            <a:round/>
            <a:headEnd/>
            <a:tailEnd type="triangle" w="med" len="med"/>
          </a:ln>
        </p:spPr>
        <p:txBody>
          <a:bodyPr/>
          <a:lstStyle/>
          <a:p>
            <a:pPr fontAlgn="auto">
              <a:spcBef>
                <a:spcPts val="0"/>
              </a:spcBef>
              <a:spcAft>
                <a:spcPts val="0"/>
              </a:spcAft>
              <a:defRPr/>
            </a:pPr>
            <a:endParaRPr lang="zh-CN" altLang="en-US" b="1" kern="0">
              <a:solidFill>
                <a:sysClr val="windowText" lastClr="000000"/>
              </a:solidFill>
              <a:ea typeface="宋体" charset="-122"/>
            </a:endParaRPr>
          </a:p>
        </p:txBody>
      </p:sp>
      <p:sp>
        <p:nvSpPr>
          <p:cNvPr id="84" name="Line 63"/>
          <p:cNvSpPr>
            <a:spLocks noChangeShapeType="1"/>
          </p:cNvSpPr>
          <p:nvPr/>
        </p:nvSpPr>
        <p:spPr bwMode="auto">
          <a:xfrm flipV="1">
            <a:off x="7962900" y="3206750"/>
            <a:ext cx="358775" cy="287338"/>
          </a:xfrm>
          <a:prstGeom prst="line">
            <a:avLst/>
          </a:prstGeom>
          <a:noFill/>
          <a:ln w="9525">
            <a:solidFill>
              <a:srgbClr val="007A77"/>
            </a:solidFill>
            <a:round/>
            <a:headEnd/>
            <a:tailEnd type="triangle" w="med" len="med"/>
          </a:ln>
        </p:spPr>
        <p:txBody>
          <a:bodyPr/>
          <a:lstStyle/>
          <a:p>
            <a:pPr fontAlgn="auto">
              <a:spcBef>
                <a:spcPts val="0"/>
              </a:spcBef>
              <a:spcAft>
                <a:spcPts val="0"/>
              </a:spcAft>
              <a:defRPr/>
            </a:pPr>
            <a:endParaRPr lang="zh-CN" altLang="en-US" b="1" kern="0">
              <a:solidFill>
                <a:sysClr val="windowText" lastClr="000000"/>
              </a:solidFill>
              <a:ea typeface="宋体" charset="-122"/>
            </a:endParaRPr>
          </a:p>
        </p:txBody>
      </p:sp>
      <p:grpSp>
        <p:nvGrpSpPr>
          <p:cNvPr id="2" name="Group 64"/>
          <p:cNvGrpSpPr>
            <a:grpSpLocks/>
          </p:cNvGrpSpPr>
          <p:nvPr/>
        </p:nvGrpSpPr>
        <p:grpSpPr bwMode="auto">
          <a:xfrm>
            <a:off x="5083175" y="6264275"/>
            <a:ext cx="3168650" cy="549275"/>
            <a:chOff x="386" y="3905"/>
            <a:chExt cx="1996" cy="346"/>
          </a:xfrm>
        </p:grpSpPr>
        <p:sp>
          <p:nvSpPr>
            <p:cNvPr id="86" name="AutoShape 65"/>
            <p:cNvSpPr>
              <a:spLocks/>
            </p:cNvSpPr>
            <p:nvPr/>
          </p:nvSpPr>
          <p:spPr bwMode="auto">
            <a:xfrm rot="-5533524">
              <a:off x="1293" y="2998"/>
              <a:ext cx="181" cy="1996"/>
            </a:xfrm>
            <a:prstGeom prst="leftBrace">
              <a:avLst>
                <a:gd name="adj1" fmla="val 91897"/>
                <a:gd name="adj2" fmla="val 50000"/>
              </a:avLst>
            </a:prstGeom>
            <a:noFill/>
            <a:ln w="9525">
              <a:solidFill>
                <a:srgbClr val="007A77"/>
              </a:solidFill>
              <a:round/>
              <a:headEnd/>
              <a:tailEnd/>
            </a:ln>
          </p:spPr>
          <p:txBody>
            <a:bodyPr vert="eaVert" wrap="none" anchor="ctr"/>
            <a:lstStyle/>
            <a:p>
              <a:pPr fontAlgn="auto">
                <a:spcBef>
                  <a:spcPts val="0"/>
                </a:spcBef>
                <a:spcAft>
                  <a:spcPts val="0"/>
                </a:spcAft>
                <a:defRPr/>
              </a:pPr>
              <a:endParaRPr lang="zh-CN" altLang="en-US" sz="2000" b="1" kern="0">
                <a:solidFill>
                  <a:srgbClr val="0C0500"/>
                </a:solidFill>
                <a:ea typeface="宋体" charset="-122"/>
              </a:endParaRPr>
            </a:p>
          </p:txBody>
        </p:sp>
        <p:sp>
          <p:nvSpPr>
            <p:cNvPr id="87" name="Text Box 66"/>
            <p:cNvSpPr txBox="1">
              <a:spLocks noChangeArrowheads="1"/>
            </p:cNvSpPr>
            <p:nvPr/>
          </p:nvSpPr>
          <p:spPr bwMode="auto">
            <a:xfrm>
              <a:off x="793" y="4020"/>
              <a:ext cx="1361" cy="231"/>
            </a:xfrm>
            <a:prstGeom prst="rect">
              <a:avLst/>
            </a:prstGeom>
            <a:solidFill>
              <a:srgbClr val="FFFFFF"/>
            </a:solidFill>
            <a:ln w="9525">
              <a:noFill/>
              <a:miter lim="800000"/>
              <a:headEnd/>
              <a:tailEnd/>
            </a:ln>
          </p:spPr>
          <p:txBody>
            <a:bodyPr>
              <a:spAutoFit/>
            </a:bodyPr>
            <a:lstStyle/>
            <a:p>
              <a:pPr fontAlgn="auto">
                <a:spcBef>
                  <a:spcPct val="50000"/>
                </a:spcBef>
                <a:spcAft>
                  <a:spcPts val="0"/>
                </a:spcAft>
                <a:defRPr/>
              </a:pPr>
              <a:r>
                <a:rPr lang="en-US" altLang="zh-CN" b="1" kern="0">
                  <a:solidFill>
                    <a:srgbClr val="0C0500"/>
                  </a:solidFill>
                  <a:ea typeface="宋体" charset="-122"/>
                </a:rPr>
                <a:t>8</a:t>
              </a:r>
              <a:r>
                <a:rPr lang="zh-CN" altLang="en-US" b="1" kern="0">
                  <a:solidFill>
                    <a:srgbClr val="0C0500"/>
                  </a:solidFill>
                  <a:ea typeface="宋体" charset="-122"/>
                </a:rPr>
                <a:t>个连续的网络</a:t>
              </a:r>
            </a:p>
          </p:txBody>
        </p:sp>
      </p:grpSp>
      <p:sp>
        <p:nvSpPr>
          <p:cNvPr id="88" name="Rectangle 67"/>
          <p:cNvSpPr>
            <a:spLocks noChangeArrowheads="1"/>
          </p:cNvSpPr>
          <p:nvPr/>
        </p:nvSpPr>
        <p:spPr bwMode="auto">
          <a:xfrm>
            <a:off x="539750" y="523875"/>
            <a:ext cx="8353425" cy="1465263"/>
          </a:xfrm>
          <a:prstGeom prst="rect">
            <a:avLst/>
          </a:prstGeom>
          <a:solidFill>
            <a:srgbClr val="FFFFFF"/>
          </a:solidFill>
          <a:ln w="9525">
            <a:noFill/>
            <a:miter lim="800000"/>
            <a:headEnd/>
            <a:tailEnd/>
          </a:ln>
        </p:spPr>
        <p:txBody>
          <a:bodyPr>
            <a:spAutoFit/>
          </a:bodyPr>
          <a:lstStyle/>
          <a:p>
            <a:pPr fontAlgn="auto">
              <a:spcBef>
                <a:spcPts val="0"/>
              </a:spcBef>
              <a:spcAft>
                <a:spcPts val="0"/>
              </a:spcAft>
              <a:defRPr/>
            </a:pPr>
            <a:r>
              <a:rPr lang="en-US" altLang="zh-CN" b="1" kern="0" dirty="0">
                <a:solidFill>
                  <a:srgbClr val="0C0500"/>
                </a:solidFill>
                <a:ea typeface="宋体" charset="-122"/>
              </a:rPr>
              <a:t>8</a:t>
            </a:r>
            <a:r>
              <a:rPr lang="zh-CN" altLang="en-US" b="1" kern="0" dirty="0">
                <a:solidFill>
                  <a:srgbClr val="0C0500"/>
                </a:solidFill>
                <a:ea typeface="宋体" charset="-122"/>
              </a:rPr>
              <a:t>个连续的</a:t>
            </a:r>
            <a:r>
              <a:rPr lang="en-US" altLang="zh-CN" b="1" kern="0" dirty="0">
                <a:solidFill>
                  <a:srgbClr val="0C0500"/>
                </a:solidFill>
                <a:ea typeface="宋体" charset="-122"/>
              </a:rPr>
              <a:t>/24</a:t>
            </a:r>
            <a:r>
              <a:rPr lang="zh-CN" altLang="en-US" b="1" kern="0" dirty="0">
                <a:solidFill>
                  <a:srgbClr val="0C0500"/>
                </a:solidFill>
                <a:ea typeface="宋体" charset="-122"/>
              </a:rPr>
              <a:t>的</a:t>
            </a:r>
            <a:r>
              <a:rPr lang="en-US" altLang="zh-CN" b="1" kern="0" dirty="0">
                <a:solidFill>
                  <a:srgbClr val="0C0500"/>
                </a:solidFill>
                <a:ea typeface="宋体" charset="-122"/>
              </a:rPr>
              <a:t>CIDR </a:t>
            </a:r>
            <a:r>
              <a:rPr lang="en-US" altLang="zh-CN" b="1" kern="0" dirty="0" smtClean="0">
                <a:solidFill>
                  <a:srgbClr val="0C0500"/>
                </a:solidFill>
                <a:ea typeface="宋体" charset="-122"/>
              </a:rPr>
              <a:t>Block</a:t>
            </a:r>
            <a:r>
              <a:rPr lang="zh-CN" altLang="en-US" b="1" kern="0" dirty="0" smtClean="0">
                <a:solidFill>
                  <a:srgbClr val="0C0500"/>
                </a:solidFill>
                <a:ea typeface="宋体" charset="-122"/>
              </a:rPr>
              <a:t>（前缀）可以</a:t>
            </a:r>
            <a:r>
              <a:rPr lang="zh-CN" altLang="en-US" b="1" kern="0" dirty="0">
                <a:solidFill>
                  <a:srgbClr val="0C0500"/>
                </a:solidFill>
                <a:ea typeface="宋体" charset="-122"/>
              </a:rPr>
              <a:t>用一个</a:t>
            </a:r>
            <a:r>
              <a:rPr lang="en-US" altLang="zh-CN" b="1" kern="0" dirty="0">
                <a:solidFill>
                  <a:srgbClr val="0C0500"/>
                </a:solidFill>
                <a:ea typeface="宋体" charset="-122"/>
              </a:rPr>
              <a:t>/21</a:t>
            </a:r>
            <a:r>
              <a:rPr lang="zh-CN" altLang="en-US" b="1" kern="0" dirty="0">
                <a:solidFill>
                  <a:srgbClr val="0C0500"/>
                </a:solidFill>
                <a:ea typeface="宋体" charset="-122"/>
              </a:rPr>
              <a:t>的</a:t>
            </a:r>
            <a:r>
              <a:rPr lang="en-US" altLang="zh-CN" b="1" kern="0" dirty="0">
                <a:solidFill>
                  <a:srgbClr val="0C0500"/>
                </a:solidFill>
                <a:ea typeface="宋体" charset="-122"/>
              </a:rPr>
              <a:t>CIDR </a:t>
            </a:r>
            <a:r>
              <a:rPr lang="en-US" altLang="zh-CN" b="1" kern="0" dirty="0" smtClean="0">
                <a:solidFill>
                  <a:srgbClr val="0C0500"/>
                </a:solidFill>
                <a:ea typeface="宋体" charset="-122"/>
              </a:rPr>
              <a:t>Block</a:t>
            </a:r>
            <a:r>
              <a:rPr lang="zh-CN" altLang="en-US" b="1" kern="0" dirty="0" smtClean="0">
                <a:solidFill>
                  <a:srgbClr val="0C0500"/>
                </a:solidFill>
                <a:ea typeface="宋体" charset="-122"/>
              </a:rPr>
              <a:t>（前缀）来</a:t>
            </a:r>
            <a:r>
              <a:rPr lang="zh-CN" altLang="en-US" b="1" kern="0" dirty="0">
                <a:solidFill>
                  <a:srgbClr val="0C0500"/>
                </a:solidFill>
                <a:ea typeface="宋体" charset="-122"/>
              </a:rPr>
              <a:t>表示，因此对外汇聚成一条</a:t>
            </a:r>
            <a:r>
              <a:rPr lang="en-US" altLang="zh-CN" b="1" kern="0" dirty="0">
                <a:solidFill>
                  <a:srgbClr val="0C0500"/>
                </a:solidFill>
                <a:ea typeface="宋体" charset="-122"/>
              </a:rPr>
              <a:t>/21</a:t>
            </a:r>
            <a:r>
              <a:rPr lang="zh-CN" altLang="en-US" b="1" kern="0" dirty="0">
                <a:solidFill>
                  <a:srgbClr val="0C0500"/>
                </a:solidFill>
                <a:ea typeface="宋体" charset="-122"/>
              </a:rPr>
              <a:t>的路由</a:t>
            </a:r>
          </a:p>
          <a:p>
            <a:pPr fontAlgn="auto">
              <a:spcBef>
                <a:spcPts val="0"/>
              </a:spcBef>
              <a:spcAft>
                <a:spcPts val="0"/>
              </a:spcAft>
              <a:defRPr/>
            </a:pPr>
            <a:r>
              <a:rPr lang="en-US" altLang="zh-CN" b="1" kern="0" dirty="0">
                <a:solidFill>
                  <a:srgbClr val="0C0500"/>
                </a:solidFill>
                <a:ea typeface="宋体" charset="-122"/>
              </a:rPr>
              <a:t>200.25.16.0/24~200.25.23.0/24--〉</a:t>
            </a:r>
            <a:br>
              <a:rPr lang="en-US" altLang="zh-CN" b="1" kern="0" dirty="0">
                <a:solidFill>
                  <a:srgbClr val="0C0500"/>
                </a:solidFill>
                <a:ea typeface="宋体" charset="-122"/>
              </a:rPr>
            </a:br>
            <a:r>
              <a:rPr lang="en-US" altLang="zh-CN" b="1" kern="0" dirty="0">
                <a:solidFill>
                  <a:srgbClr val="0C0500"/>
                </a:solidFill>
                <a:ea typeface="宋体" charset="-122"/>
              </a:rPr>
              <a:t>(0001 0000~0001 0111)</a:t>
            </a:r>
            <a:br>
              <a:rPr lang="en-US" altLang="zh-CN" b="1" kern="0" dirty="0">
                <a:solidFill>
                  <a:srgbClr val="0C0500"/>
                </a:solidFill>
                <a:ea typeface="宋体" charset="-122"/>
              </a:rPr>
            </a:br>
            <a:r>
              <a:rPr lang="en-US" altLang="zh-CN" b="1" kern="0" dirty="0">
                <a:solidFill>
                  <a:srgbClr val="0C0500"/>
                </a:solidFill>
                <a:ea typeface="宋体" charset="-122"/>
              </a:rPr>
              <a:t>200.25.16.0/21</a:t>
            </a:r>
          </a:p>
        </p:txBody>
      </p:sp>
      <p:grpSp>
        <p:nvGrpSpPr>
          <p:cNvPr id="3" name="Group 33"/>
          <p:cNvGrpSpPr>
            <a:grpSpLocks/>
          </p:cNvGrpSpPr>
          <p:nvPr/>
        </p:nvGrpSpPr>
        <p:grpSpPr bwMode="auto">
          <a:xfrm>
            <a:off x="612775" y="6192838"/>
            <a:ext cx="3168650" cy="549275"/>
            <a:chOff x="386" y="3905"/>
            <a:chExt cx="1996" cy="346"/>
          </a:xfrm>
        </p:grpSpPr>
        <p:sp>
          <p:nvSpPr>
            <p:cNvPr id="90" name="AutoShape 34"/>
            <p:cNvSpPr>
              <a:spLocks/>
            </p:cNvSpPr>
            <p:nvPr/>
          </p:nvSpPr>
          <p:spPr bwMode="auto">
            <a:xfrm rot="-5533524">
              <a:off x="1293" y="2998"/>
              <a:ext cx="181" cy="1996"/>
            </a:xfrm>
            <a:prstGeom prst="leftBrace">
              <a:avLst>
                <a:gd name="adj1" fmla="val 91897"/>
                <a:gd name="adj2" fmla="val 50000"/>
              </a:avLst>
            </a:prstGeom>
            <a:noFill/>
            <a:ln w="9525">
              <a:solidFill>
                <a:srgbClr val="007A77"/>
              </a:solidFill>
              <a:round/>
              <a:headEnd/>
              <a:tailEnd/>
            </a:ln>
          </p:spPr>
          <p:txBody>
            <a:bodyPr vert="eaVert" wrap="none" anchor="ctr"/>
            <a:lstStyle/>
            <a:p>
              <a:pPr fontAlgn="auto">
                <a:spcBef>
                  <a:spcPts val="0"/>
                </a:spcBef>
                <a:spcAft>
                  <a:spcPts val="0"/>
                </a:spcAft>
                <a:defRPr/>
              </a:pPr>
              <a:endParaRPr lang="zh-CN" altLang="en-US" sz="2000" b="1" kern="0">
                <a:solidFill>
                  <a:srgbClr val="0C0500"/>
                </a:solidFill>
                <a:ea typeface="宋体" charset="-122"/>
              </a:endParaRPr>
            </a:p>
          </p:txBody>
        </p:sp>
        <p:sp>
          <p:nvSpPr>
            <p:cNvPr id="91" name="Text Box 35"/>
            <p:cNvSpPr txBox="1">
              <a:spLocks noChangeArrowheads="1"/>
            </p:cNvSpPr>
            <p:nvPr/>
          </p:nvSpPr>
          <p:spPr bwMode="auto">
            <a:xfrm>
              <a:off x="793" y="4020"/>
              <a:ext cx="1361" cy="231"/>
            </a:xfrm>
            <a:prstGeom prst="rect">
              <a:avLst/>
            </a:prstGeom>
            <a:solidFill>
              <a:srgbClr val="FFFFFF"/>
            </a:solidFill>
            <a:ln w="9525">
              <a:noFill/>
              <a:miter lim="800000"/>
              <a:headEnd/>
              <a:tailEnd/>
            </a:ln>
          </p:spPr>
          <p:txBody>
            <a:bodyPr>
              <a:spAutoFit/>
            </a:bodyPr>
            <a:lstStyle/>
            <a:p>
              <a:pPr fontAlgn="auto">
                <a:spcBef>
                  <a:spcPct val="50000"/>
                </a:spcBef>
                <a:spcAft>
                  <a:spcPts val="0"/>
                </a:spcAft>
                <a:defRPr/>
              </a:pPr>
              <a:r>
                <a:rPr lang="en-US" altLang="zh-CN" b="1" kern="0">
                  <a:solidFill>
                    <a:srgbClr val="0C0500"/>
                  </a:solidFill>
                  <a:ea typeface="宋体" charset="-122"/>
                </a:rPr>
                <a:t>8</a:t>
              </a:r>
              <a:r>
                <a:rPr lang="zh-CN" altLang="en-US" b="1" kern="0">
                  <a:solidFill>
                    <a:srgbClr val="0C0500"/>
                  </a:solidFill>
                  <a:ea typeface="宋体" charset="-122"/>
                </a:rPr>
                <a:t>个连续的网络</a:t>
              </a:r>
            </a:p>
          </p:txBody>
        </p:sp>
      </p:grpSp>
      <p:sp>
        <p:nvSpPr>
          <p:cNvPr id="92" name="Text Box 70"/>
          <p:cNvSpPr txBox="1">
            <a:spLocks noChangeArrowheads="1"/>
          </p:cNvSpPr>
          <p:nvPr/>
        </p:nvSpPr>
        <p:spPr bwMode="auto">
          <a:xfrm>
            <a:off x="34925" y="92075"/>
            <a:ext cx="2447925" cy="457200"/>
          </a:xfrm>
          <a:prstGeom prst="rect">
            <a:avLst/>
          </a:prstGeom>
          <a:noFill/>
          <a:ln w="9525" algn="ctr">
            <a:noFill/>
            <a:miter lim="800000"/>
            <a:headEnd/>
            <a:tailEnd/>
          </a:ln>
        </p:spPr>
        <p:txBody>
          <a:bodyPr>
            <a:spAutoFit/>
          </a:bodyPr>
          <a:lstStyle/>
          <a:p>
            <a:pPr fontAlgn="auto">
              <a:spcBef>
                <a:spcPct val="50000"/>
              </a:spcBef>
              <a:spcAft>
                <a:spcPts val="0"/>
              </a:spcAft>
              <a:defRPr/>
            </a:pPr>
            <a:r>
              <a:rPr lang="zh-CN" altLang="en-US" sz="2400" b="1" kern="0">
                <a:solidFill>
                  <a:sysClr val="windowText" lastClr="000000"/>
                </a:solidFill>
                <a:ea typeface="宋体" charset="-122"/>
              </a:rPr>
              <a:t>前缀汇聚举例</a:t>
            </a:r>
            <a:endParaRPr lang="en-US" altLang="zh-CN" sz="2400" b="1" kern="0">
              <a:solidFill>
                <a:sysClr val="windowText" lastClr="000000"/>
              </a:solidFill>
              <a:ea typeface="宋体" charset="-122"/>
            </a:endParaRPr>
          </a:p>
        </p:txBody>
      </p:sp>
      <p:sp>
        <p:nvSpPr>
          <p:cNvPr id="93" name="Line 73"/>
          <p:cNvSpPr>
            <a:spLocks noChangeShapeType="1"/>
          </p:cNvSpPr>
          <p:nvPr/>
        </p:nvSpPr>
        <p:spPr bwMode="auto">
          <a:xfrm>
            <a:off x="727075" y="1652588"/>
            <a:ext cx="801688" cy="0"/>
          </a:xfrm>
          <a:prstGeom prst="line">
            <a:avLst/>
          </a:prstGeom>
          <a:noFill/>
          <a:ln w="28575">
            <a:solidFill>
              <a:srgbClr val="FF0000"/>
            </a:solidFill>
            <a:round/>
            <a:headEnd/>
            <a:tailEnd/>
          </a:ln>
        </p:spPr>
        <p:txBody>
          <a:bodyPr/>
          <a:lstStyle/>
          <a:p>
            <a:pPr fontAlgn="auto">
              <a:spcBef>
                <a:spcPts val="0"/>
              </a:spcBef>
              <a:spcAft>
                <a:spcPts val="0"/>
              </a:spcAft>
              <a:defRPr/>
            </a:pPr>
            <a:endParaRPr lang="zh-CN" altLang="en-US" b="1" kern="0">
              <a:solidFill>
                <a:sysClr val="windowText" lastClr="000000"/>
              </a:solidFill>
              <a:ea typeface="宋体" charset="-122"/>
            </a:endParaRPr>
          </a:p>
        </p:txBody>
      </p:sp>
      <p:sp>
        <p:nvSpPr>
          <p:cNvPr id="94" name="Line 74"/>
          <p:cNvSpPr>
            <a:spLocks noChangeShapeType="1"/>
          </p:cNvSpPr>
          <p:nvPr/>
        </p:nvSpPr>
        <p:spPr bwMode="auto">
          <a:xfrm>
            <a:off x="2166938" y="1638300"/>
            <a:ext cx="801687" cy="0"/>
          </a:xfrm>
          <a:prstGeom prst="line">
            <a:avLst/>
          </a:prstGeom>
          <a:noFill/>
          <a:ln w="28575">
            <a:solidFill>
              <a:srgbClr val="FF0000"/>
            </a:solidFill>
            <a:round/>
            <a:headEnd/>
            <a:tailEnd/>
          </a:ln>
        </p:spPr>
        <p:txBody>
          <a:bodyPr/>
          <a:lstStyle/>
          <a:p>
            <a:pPr fontAlgn="auto">
              <a:spcBef>
                <a:spcPts val="0"/>
              </a:spcBef>
              <a:spcAft>
                <a:spcPts val="0"/>
              </a:spcAft>
              <a:defRPr/>
            </a:pPr>
            <a:endParaRPr lang="zh-CN" altLang="en-US" b="1" kern="0">
              <a:solidFill>
                <a:sysClr val="windowText" lastClr="000000"/>
              </a:solidFill>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with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animEffect transition="in" filter="strips(downRight)">
                                      <p:cBhvr>
                                        <p:cTn id="7" dur="500"/>
                                        <p:tgtEl>
                                          <p:spTgt spid="8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88">
                                            <p:txEl>
                                              <p:pRg st="1" end="1"/>
                                            </p:txEl>
                                          </p:spTgt>
                                        </p:tgtEl>
                                        <p:attrNameLst>
                                          <p:attrName>style.visibility</p:attrName>
                                        </p:attrNameLst>
                                      </p:cBhvr>
                                      <p:to>
                                        <p:strVal val="visible"/>
                                      </p:to>
                                    </p:set>
                                    <p:animEffect transition="in" filter="strips(downRight)">
                                      <p:cBhvr>
                                        <p:cTn id="12" dur="500"/>
                                        <p:tgtEl>
                                          <p:spTgt spid="88">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blinds(horizontal)">
                                      <p:cBhvr>
                                        <p:cTn id="15" dur="500"/>
                                        <p:tgtEl>
                                          <p:spTgt spid="5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linds(horizontal)">
                                      <p:cBhvr>
                                        <p:cTn id="18" dur="500"/>
                                        <p:tgtEl>
                                          <p:spTgt spid="53"/>
                                        </p:tgtEl>
                                      </p:cBhvr>
                                    </p:animEffect>
                                  </p:childTnLst>
                                </p:cTn>
                              </p:par>
                              <p:par>
                                <p:cTn id="19" presetID="3" presetClass="entr" presetSubtype="10"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blinds(horizontal)">
                                      <p:cBhvr>
                                        <p:cTn id="21" dur="500"/>
                                        <p:tgtEl>
                                          <p:spTgt spid="54"/>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blinds(horizontal)">
                                      <p:cBhvr>
                                        <p:cTn id="24" dur="500"/>
                                        <p:tgtEl>
                                          <p:spTgt spid="55"/>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blinds(horizontal)">
                                      <p:cBhvr>
                                        <p:cTn id="27" dur="500"/>
                                        <p:tgtEl>
                                          <p:spTgt spid="56"/>
                                        </p:tgtEl>
                                      </p:cBhvr>
                                    </p:animEffect>
                                  </p:childTnLst>
                                </p:cTn>
                              </p:par>
                              <p:par>
                                <p:cTn id="28" presetID="3" presetClass="entr" presetSubtype="10" fill="hold"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blinds(horizontal)">
                                      <p:cBhvr>
                                        <p:cTn id="30" dur="500"/>
                                        <p:tgtEl>
                                          <p:spTgt spid="57"/>
                                        </p:tgtEl>
                                      </p:cBhvr>
                                    </p:animEffect>
                                  </p:childTnLst>
                                </p:cTn>
                              </p:par>
                              <p:par>
                                <p:cTn id="31" presetID="3" presetClass="entr" presetSubtype="10" fill="hold" nodeType="with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blinds(horizontal)">
                                      <p:cBhvr>
                                        <p:cTn id="33" dur="500"/>
                                        <p:tgtEl>
                                          <p:spTgt spid="58"/>
                                        </p:tgtEl>
                                      </p:cBhvr>
                                    </p:animEffect>
                                  </p:childTnLst>
                                </p:cTn>
                              </p:par>
                              <p:par>
                                <p:cTn id="34" presetID="3" presetClass="entr" presetSubtype="10" fill="hold" nodeType="with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blinds(horizontal)">
                                      <p:cBhvr>
                                        <p:cTn id="36" dur="500"/>
                                        <p:tgtEl>
                                          <p:spTgt spid="59"/>
                                        </p:tgtEl>
                                      </p:cBhvr>
                                    </p:animEffect>
                                  </p:childTnLst>
                                </p:cTn>
                              </p:par>
                              <p:par>
                                <p:cTn id="37" presetID="3" presetClass="entr" presetSubtype="10" fill="hold"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blinds(horizontal)">
                                      <p:cBhvr>
                                        <p:cTn id="39" dur="500"/>
                                        <p:tgtEl>
                                          <p:spTgt spid="60"/>
                                        </p:tgtEl>
                                      </p:cBhvr>
                                    </p:animEffect>
                                  </p:childTnLst>
                                </p:cTn>
                              </p:par>
                              <p:par>
                                <p:cTn id="40" presetID="3" presetClass="entr" presetSubtype="10" fill="hold" nodeType="with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blinds(horizontal)">
                                      <p:cBhvr>
                                        <p:cTn id="42" dur="500"/>
                                        <p:tgtEl>
                                          <p:spTgt spid="61"/>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blinds(horizontal)">
                                      <p:cBhvr>
                                        <p:cTn id="45" dur="500"/>
                                        <p:tgtEl>
                                          <p:spTgt spid="62"/>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blinds(horizontal)">
                                      <p:cBhvr>
                                        <p:cTn id="48" dur="500"/>
                                        <p:tgtEl>
                                          <p:spTgt spid="63"/>
                                        </p:tgtEl>
                                      </p:cBhvr>
                                    </p:animEffect>
                                  </p:childTnLst>
                                </p:cTn>
                              </p:par>
                              <p:par>
                                <p:cTn id="49" presetID="3" presetClass="entr" presetSubtype="10" fill="hold"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blinds(horizontal)">
                                      <p:cBhvr>
                                        <p:cTn id="51" dur="500"/>
                                        <p:tgtEl>
                                          <p:spTgt spid="64"/>
                                        </p:tgtEl>
                                      </p:cBhvr>
                                    </p:animEffect>
                                  </p:childTnLst>
                                </p:cTn>
                              </p:par>
                              <p:par>
                                <p:cTn id="52" presetID="3" presetClass="entr" presetSubtype="10" fill="hold" nodeType="with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blinds(horizontal)">
                                      <p:cBhvr>
                                        <p:cTn id="54" dur="500"/>
                                        <p:tgtEl>
                                          <p:spTgt spid="65"/>
                                        </p:tgtEl>
                                      </p:cBhvr>
                                    </p:animEffect>
                                  </p:childTnLst>
                                </p:cTn>
                              </p:par>
                              <p:par>
                                <p:cTn id="55" presetID="3" presetClass="entr" presetSubtype="10" fill="hold" nodeType="with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blinds(horizontal)">
                                      <p:cBhvr>
                                        <p:cTn id="57" dur="500"/>
                                        <p:tgtEl>
                                          <p:spTgt spid="66"/>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blinds(horizontal)">
                                      <p:cBhvr>
                                        <p:cTn id="60" dur="500"/>
                                        <p:tgtEl>
                                          <p:spTgt spid="67"/>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blinds(horizontal)">
                                      <p:cBhvr>
                                        <p:cTn id="63" dur="500"/>
                                        <p:tgtEl>
                                          <p:spTgt spid="68"/>
                                        </p:tgtEl>
                                      </p:cBhvr>
                                    </p:animEffect>
                                  </p:childTnLst>
                                </p:cTn>
                              </p:par>
                              <p:par>
                                <p:cTn id="64" presetID="3" presetClass="entr" presetSubtype="10" fill="hold" nodeType="with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blinds(horizontal)">
                                      <p:cBhvr>
                                        <p:cTn id="66" dur="500"/>
                                        <p:tgtEl>
                                          <p:spTgt spid="3"/>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Effect transition="in" filter="blinds(horizontal)">
                                      <p:cBhvr>
                                        <p:cTn id="69" dur="500"/>
                                        <p:tgtEl>
                                          <p:spTgt spid="69"/>
                                        </p:tgtEl>
                                      </p:cBhvr>
                                    </p:animEffect>
                                  </p:childTnLst>
                                </p:cTn>
                              </p:par>
                              <p:par>
                                <p:cTn id="70" presetID="3" presetClass="entr" presetSubtype="10" fill="hold" nodeType="withEffect">
                                  <p:stCondLst>
                                    <p:cond delay="0"/>
                                  </p:stCondLst>
                                  <p:childTnLst>
                                    <p:set>
                                      <p:cBhvr>
                                        <p:cTn id="71" dur="1" fill="hold">
                                          <p:stCondLst>
                                            <p:cond delay="0"/>
                                          </p:stCondLst>
                                        </p:cTn>
                                        <p:tgtEl>
                                          <p:spTgt spid="70"/>
                                        </p:tgtEl>
                                        <p:attrNameLst>
                                          <p:attrName>style.visibility</p:attrName>
                                        </p:attrNameLst>
                                      </p:cBhvr>
                                      <p:to>
                                        <p:strVal val="visible"/>
                                      </p:to>
                                    </p:set>
                                    <p:animEffect transition="in" filter="blinds(horizontal)">
                                      <p:cBhvr>
                                        <p:cTn id="72" dur="500"/>
                                        <p:tgtEl>
                                          <p:spTgt spid="70"/>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blinds(horizontal)">
                                      <p:cBhvr>
                                        <p:cTn id="75" dur="500"/>
                                        <p:tgtEl>
                                          <p:spTgt spid="71"/>
                                        </p:tgtEl>
                                      </p:cBhvr>
                                    </p:animEffect>
                                  </p:childTnLst>
                                </p:cTn>
                              </p:par>
                              <p:par>
                                <p:cTn id="76" presetID="3" presetClass="entr" presetSubtype="10"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Effect transition="in" filter="blinds(horizontal)">
                                      <p:cBhvr>
                                        <p:cTn id="78" dur="500"/>
                                        <p:tgtEl>
                                          <p:spTgt spid="72"/>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blinds(horizontal)">
                                      <p:cBhvr>
                                        <p:cTn id="81" dur="500"/>
                                        <p:tgtEl>
                                          <p:spTgt spid="73"/>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74"/>
                                        </p:tgtEl>
                                        <p:attrNameLst>
                                          <p:attrName>style.visibility</p:attrName>
                                        </p:attrNameLst>
                                      </p:cBhvr>
                                      <p:to>
                                        <p:strVal val="visible"/>
                                      </p:to>
                                    </p:set>
                                    <p:animEffect transition="in" filter="blinds(horizontal)">
                                      <p:cBhvr>
                                        <p:cTn id="84" dur="500"/>
                                        <p:tgtEl>
                                          <p:spTgt spid="74"/>
                                        </p:tgtEl>
                                      </p:cBhvr>
                                    </p:animEffect>
                                  </p:childTnLst>
                                </p:cTn>
                              </p:par>
                              <p:par>
                                <p:cTn id="85" presetID="3" presetClass="entr" presetSubtype="10" fill="hold" nodeType="with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blinds(horizontal)">
                                      <p:cBhvr>
                                        <p:cTn id="87" dur="500"/>
                                        <p:tgtEl>
                                          <p:spTgt spid="75"/>
                                        </p:tgtEl>
                                      </p:cBhvr>
                                    </p:animEffect>
                                  </p:childTnLst>
                                </p:cTn>
                              </p:par>
                              <p:par>
                                <p:cTn id="88" presetID="3" presetClass="entr" presetSubtype="10" fill="hold" nodeType="with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blinds(horizontal)">
                                      <p:cBhvr>
                                        <p:cTn id="90" dur="500"/>
                                        <p:tgtEl>
                                          <p:spTgt spid="76"/>
                                        </p:tgtEl>
                                      </p:cBhvr>
                                    </p:animEffect>
                                  </p:childTnLst>
                                </p:cTn>
                              </p:par>
                              <p:par>
                                <p:cTn id="91" presetID="3" presetClass="entr" presetSubtype="10" fill="hold"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blinds(horizontal)">
                                      <p:cBhvr>
                                        <p:cTn id="93" dur="500"/>
                                        <p:tgtEl>
                                          <p:spTgt spid="77"/>
                                        </p:tgtEl>
                                      </p:cBhvr>
                                    </p:animEffect>
                                  </p:childTnLst>
                                </p:cTn>
                              </p:par>
                              <p:par>
                                <p:cTn id="94" presetID="3" presetClass="entr" presetSubtype="10" fill="hold" nodeType="withEffect">
                                  <p:stCondLst>
                                    <p:cond delay="0"/>
                                  </p:stCondLst>
                                  <p:childTnLst>
                                    <p:set>
                                      <p:cBhvr>
                                        <p:cTn id="95" dur="1" fill="hold">
                                          <p:stCondLst>
                                            <p:cond delay="0"/>
                                          </p:stCondLst>
                                        </p:cTn>
                                        <p:tgtEl>
                                          <p:spTgt spid="78"/>
                                        </p:tgtEl>
                                        <p:attrNameLst>
                                          <p:attrName>style.visibility</p:attrName>
                                        </p:attrNameLst>
                                      </p:cBhvr>
                                      <p:to>
                                        <p:strVal val="visible"/>
                                      </p:to>
                                    </p:set>
                                    <p:animEffect transition="in" filter="blinds(horizontal)">
                                      <p:cBhvr>
                                        <p:cTn id="96" dur="500"/>
                                        <p:tgtEl>
                                          <p:spTgt spid="78"/>
                                        </p:tgtEl>
                                      </p:cBhvr>
                                    </p:animEffect>
                                  </p:childTnLst>
                                </p:cTn>
                              </p:par>
                              <p:par>
                                <p:cTn id="97" presetID="3" presetClass="entr" presetSubtype="10" fill="hold" nodeType="withEffect">
                                  <p:stCondLst>
                                    <p:cond delay="0"/>
                                  </p:stCondLst>
                                  <p:childTnLst>
                                    <p:set>
                                      <p:cBhvr>
                                        <p:cTn id="98" dur="1" fill="hold">
                                          <p:stCondLst>
                                            <p:cond delay="0"/>
                                          </p:stCondLst>
                                        </p:cTn>
                                        <p:tgtEl>
                                          <p:spTgt spid="79"/>
                                        </p:tgtEl>
                                        <p:attrNameLst>
                                          <p:attrName>style.visibility</p:attrName>
                                        </p:attrNameLst>
                                      </p:cBhvr>
                                      <p:to>
                                        <p:strVal val="visible"/>
                                      </p:to>
                                    </p:set>
                                    <p:animEffect transition="in" filter="blinds(horizontal)">
                                      <p:cBhvr>
                                        <p:cTn id="99" dur="500"/>
                                        <p:tgtEl>
                                          <p:spTgt spid="79"/>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80"/>
                                        </p:tgtEl>
                                        <p:attrNameLst>
                                          <p:attrName>style.visibility</p:attrName>
                                        </p:attrNameLst>
                                      </p:cBhvr>
                                      <p:to>
                                        <p:strVal val="visible"/>
                                      </p:to>
                                    </p:set>
                                    <p:animEffect transition="in" filter="blinds(horizontal)">
                                      <p:cBhvr>
                                        <p:cTn id="102" dur="500"/>
                                        <p:tgtEl>
                                          <p:spTgt spid="80"/>
                                        </p:tgtEl>
                                      </p:cBhvr>
                                    </p:animEffect>
                                  </p:childTnLst>
                                </p:cTn>
                              </p:par>
                              <p:par>
                                <p:cTn id="103" presetID="3" presetClass="entr" presetSubtype="10" fill="hold" grpId="0" nodeType="withEffect">
                                  <p:stCondLst>
                                    <p:cond delay="0"/>
                                  </p:stCondLst>
                                  <p:childTnLst>
                                    <p:set>
                                      <p:cBhvr>
                                        <p:cTn id="104" dur="1" fill="hold">
                                          <p:stCondLst>
                                            <p:cond delay="0"/>
                                          </p:stCondLst>
                                        </p:cTn>
                                        <p:tgtEl>
                                          <p:spTgt spid="81"/>
                                        </p:tgtEl>
                                        <p:attrNameLst>
                                          <p:attrName>style.visibility</p:attrName>
                                        </p:attrNameLst>
                                      </p:cBhvr>
                                      <p:to>
                                        <p:strVal val="visible"/>
                                      </p:to>
                                    </p:set>
                                    <p:animEffect transition="in" filter="blinds(horizontal)">
                                      <p:cBhvr>
                                        <p:cTn id="105" dur="500"/>
                                        <p:tgtEl>
                                          <p:spTgt spid="81"/>
                                        </p:tgtEl>
                                      </p:cBhvr>
                                    </p:animEffect>
                                  </p:childTnLst>
                                </p:cTn>
                              </p:par>
                              <p:par>
                                <p:cTn id="106" presetID="3" presetClass="entr" presetSubtype="10" fill="hold" nodeType="withEffect">
                                  <p:stCondLst>
                                    <p:cond delay="0"/>
                                  </p:stCondLst>
                                  <p:childTnLst>
                                    <p:set>
                                      <p:cBhvr>
                                        <p:cTn id="107" dur="1" fill="hold">
                                          <p:stCondLst>
                                            <p:cond delay="0"/>
                                          </p:stCondLst>
                                        </p:cTn>
                                        <p:tgtEl>
                                          <p:spTgt spid="82"/>
                                        </p:tgtEl>
                                        <p:attrNameLst>
                                          <p:attrName>style.visibility</p:attrName>
                                        </p:attrNameLst>
                                      </p:cBhvr>
                                      <p:to>
                                        <p:strVal val="visible"/>
                                      </p:to>
                                    </p:set>
                                    <p:animEffect transition="in" filter="blinds(horizontal)">
                                      <p:cBhvr>
                                        <p:cTn id="108" dur="500"/>
                                        <p:tgtEl>
                                          <p:spTgt spid="82"/>
                                        </p:tgtEl>
                                      </p:cBhvr>
                                    </p:animEffect>
                                  </p:childTnLst>
                                </p:cTn>
                              </p:par>
                              <p:par>
                                <p:cTn id="109" presetID="3" presetClass="entr" presetSubtype="10" fill="hold" nodeType="with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blinds(horizontal)">
                                      <p:cBhvr>
                                        <p:cTn id="111" dur="500"/>
                                        <p:tgtEl>
                                          <p:spTgt spid="83"/>
                                        </p:tgtEl>
                                      </p:cBhvr>
                                    </p:animEffect>
                                  </p:childTnLst>
                                </p:cTn>
                              </p:par>
                              <p:par>
                                <p:cTn id="112" presetID="3" presetClass="entr" presetSubtype="10" fill="hold" nodeType="withEffect">
                                  <p:stCondLst>
                                    <p:cond delay="0"/>
                                  </p:stCondLst>
                                  <p:childTnLst>
                                    <p:set>
                                      <p:cBhvr>
                                        <p:cTn id="113" dur="1" fill="hold">
                                          <p:stCondLst>
                                            <p:cond delay="0"/>
                                          </p:stCondLst>
                                        </p:cTn>
                                        <p:tgtEl>
                                          <p:spTgt spid="84"/>
                                        </p:tgtEl>
                                        <p:attrNameLst>
                                          <p:attrName>style.visibility</p:attrName>
                                        </p:attrNameLst>
                                      </p:cBhvr>
                                      <p:to>
                                        <p:strVal val="visible"/>
                                      </p:to>
                                    </p:set>
                                    <p:animEffect transition="in" filter="blinds(horizontal)">
                                      <p:cBhvr>
                                        <p:cTn id="114" dur="500"/>
                                        <p:tgtEl>
                                          <p:spTgt spid="84"/>
                                        </p:tgtEl>
                                      </p:cBhvr>
                                    </p:animEffect>
                                  </p:childTnLst>
                                </p:cTn>
                              </p:par>
                              <p:par>
                                <p:cTn id="115" presetID="3" presetClass="entr" presetSubtype="10" fill="hold" nodeType="withEffect">
                                  <p:stCondLst>
                                    <p:cond delay="0"/>
                                  </p:stCondLst>
                                  <p:childTnLst>
                                    <p:set>
                                      <p:cBhvr>
                                        <p:cTn id="116" dur="1" fill="hold">
                                          <p:stCondLst>
                                            <p:cond delay="0"/>
                                          </p:stCondLst>
                                        </p:cTn>
                                        <p:tgtEl>
                                          <p:spTgt spid="2"/>
                                        </p:tgtEl>
                                        <p:attrNameLst>
                                          <p:attrName>style.visibility</p:attrName>
                                        </p:attrNameLst>
                                      </p:cBhvr>
                                      <p:to>
                                        <p:strVal val="visible"/>
                                      </p:to>
                                    </p:set>
                                    <p:animEffect transition="in" filter="blinds(horizontal)">
                                      <p:cBhvr>
                                        <p:cTn id="117" dur="500"/>
                                        <p:tgtEl>
                                          <p:spTgt spid="2"/>
                                        </p:tgtEl>
                                      </p:cBhvr>
                                    </p:animEffect>
                                  </p:childTnLst>
                                </p:cTn>
                              </p:par>
                              <p:par>
                                <p:cTn id="118" presetID="18" presetClass="entr" presetSubtype="6" fill="hold" nodeType="withEffect">
                                  <p:stCondLst>
                                    <p:cond delay="0"/>
                                  </p:stCondLst>
                                  <p:childTnLst>
                                    <p:set>
                                      <p:cBhvr>
                                        <p:cTn id="119" dur="1" fill="hold">
                                          <p:stCondLst>
                                            <p:cond delay="0"/>
                                          </p:stCondLst>
                                        </p:cTn>
                                        <p:tgtEl>
                                          <p:spTgt spid="93"/>
                                        </p:tgtEl>
                                        <p:attrNameLst>
                                          <p:attrName>style.visibility</p:attrName>
                                        </p:attrNameLst>
                                      </p:cBhvr>
                                      <p:to>
                                        <p:strVal val="visible"/>
                                      </p:to>
                                    </p:set>
                                    <p:animEffect transition="in" filter="strips(downRight)">
                                      <p:cBhvr>
                                        <p:cTn id="120" dur="500"/>
                                        <p:tgtEl>
                                          <p:spTgt spid="93"/>
                                        </p:tgtEl>
                                      </p:cBhvr>
                                    </p:animEffect>
                                  </p:childTnLst>
                                </p:cTn>
                              </p:par>
                              <p:par>
                                <p:cTn id="121" presetID="18" presetClass="entr" presetSubtype="6" fill="hold" nodeType="withEffect">
                                  <p:stCondLst>
                                    <p:cond delay="0"/>
                                  </p:stCondLst>
                                  <p:childTnLst>
                                    <p:set>
                                      <p:cBhvr>
                                        <p:cTn id="122" dur="1" fill="hold">
                                          <p:stCondLst>
                                            <p:cond delay="0"/>
                                          </p:stCondLst>
                                        </p:cTn>
                                        <p:tgtEl>
                                          <p:spTgt spid="94"/>
                                        </p:tgtEl>
                                        <p:attrNameLst>
                                          <p:attrName>style.visibility</p:attrName>
                                        </p:attrNameLst>
                                      </p:cBhvr>
                                      <p:to>
                                        <p:strVal val="visible"/>
                                      </p:to>
                                    </p:set>
                                    <p:animEffect transition="in" filter="strips(downRight)">
                                      <p:cBhvr>
                                        <p:cTn id="123"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utoUpdateAnimBg="0"/>
      <p:bldP spid="55" grpId="0" autoUpdateAnimBg="0"/>
      <p:bldP spid="56" grpId="0" autoUpdateAnimBg="0"/>
      <p:bldP spid="62" grpId="0" autoUpdateAnimBg="0"/>
      <p:bldP spid="63" grpId="0" autoUpdateAnimBg="0"/>
      <p:bldP spid="67" grpId="0" animBg="1" autoUpdateAnimBg="0"/>
      <p:bldP spid="68" grpId="0" autoUpdateAnimBg="0"/>
      <p:bldP spid="69" grpId="0" animBg="1" autoUpdateAnimBg="0"/>
      <p:bldP spid="71" grpId="0" autoUpdateAnimBg="0"/>
      <p:bldP spid="73" grpId="0" autoUpdateAnimBg="0"/>
      <p:bldP spid="74" grpId="0" autoUpdateAnimBg="0"/>
      <p:bldP spid="80" grpId="0" autoUpdateAnimBg="0"/>
      <p:bldP spid="81" grpId="0"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0" y="0"/>
            <a:ext cx="9144000" cy="6858000"/>
          </a:xfrm>
          <a:prstGeom prst="rect">
            <a:avLst/>
          </a:prstGeom>
          <a:solidFill>
            <a:schemeClr val="bg1"/>
          </a:solidFill>
          <a:ln w="9525" algn="ctr">
            <a:solidFill>
              <a:schemeClr val="tx1"/>
            </a:solidFill>
            <a:miter lim="800000"/>
            <a:headEnd/>
            <a:tailEnd/>
          </a:ln>
        </p:spPr>
        <p:txBody>
          <a:bodyPr wrap="none" anchor="ctr"/>
          <a:lstStyle>
            <a:lvl1pPr>
              <a:spcBef>
                <a:spcPct val="20000"/>
              </a:spcBef>
              <a:buFont typeface="Arial" panose="020B0604020202020204" pitchFamily="34" charset="0"/>
              <a:buChar char="•"/>
              <a:defRPr sz="3200" b="1">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b="1">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b="1">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b="1">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b="1">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800">
              <a:latin typeface="Arial" panose="020B0604020202020204" pitchFamily="34" charset="0"/>
            </a:endParaRPr>
          </a:p>
        </p:txBody>
      </p:sp>
      <p:pic>
        <p:nvPicPr>
          <p:cNvPr id="25603" name="Picture 7" descr="cid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536575"/>
            <a:ext cx="8713787" cy="614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8"/>
          <p:cNvSpPr txBox="1">
            <a:spLocks noChangeArrowheads="1"/>
          </p:cNvSpPr>
          <p:nvPr/>
        </p:nvSpPr>
        <p:spPr bwMode="auto">
          <a:xfrm>
            <a:off x="34925" y="92075"/>
            <a:ext cx="2447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b="1">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b="1">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b="1">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b="1">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b="1">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Tx/>
              <a:buNone/>
            </a:pPr>
            <a:r>
              <a:rPr lang="zh-CN" altLang="en-US" sz="2400">
                <a:latin typeface="Arial" panose="020B0604020202020204" pitchFamily="34" charset="0"/>
              </a:rPr>
              <a:t>前缀汇聚举例</a:t>
            </a:r>
            <a:endParaRPr lang="en-US" altLang="zh-CN" sz="2400">
              <a:latin typeface="Arial" panose="020B0604020202020204" pitchFamily="34" charset="0"/>
            </a:endParaRPr>
          </a:p>
        </p:txBody>
      </p:sp>
      <p:sp>
        <p:nvSpPr>
          <p:cNvPr id="2" name="椭圆 1"/>
          <p:cNvSpPr/>
          <p:nvPr/>
        </p:nvSpPr>
        <p:spPr>
          <a:xfrm>
            <a:off x="6800850" y="2997200"/>
            <a:ext cx="2108200" cy="129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椭圆 5"/>
          <p:cNvSpPr/>
          <p:nvPr/>
        </p:nvSpPr>
        <p:spPr>
          <a:xfrm>
            <a:off x="4787900" y="2997200"/>
            <a:ext cx="2141538" cy="129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椭圆 7"/>
          <p:cNvSpPr/>
          <p:nvPr/>
        </p:nvSpPr>
        <p:spPr>
          <a:xfrm>
            <a:off x="5076825" y="2565400"/>
            <a:ext cx="3598863" cy="3587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椭圆 8"/>
          <p:cNvSpPr/>
          <p:nvPr/>
        </p:nvSpPr>
        <p:spPr>
          <a:xfrm>
            <a:off x="2808288" y="3141663"/>
            <a:ext cx="1979612" cy="14398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椭圆 9"/>
          <p:cNvSpPr/>
          <p:nvPr/>
        </p:nvSpPr>
        <p:spPr>
          <a:xfrm>
            <a:off x="3419475" y="2420938"/>
            <a:ext cx="1657350" cy="7207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椭圆 10"/>
          <p:cNvSpPr/>
          <p:nvPr/>
        </p:nvSpPr>
        <p:spPr>
          <a:xfrm>
            <a:off x="673100" y="3141663"/>
            <a:ext cx="1657350" cy="2590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椭圆 11"/>
          <p:cNvSpPr/>
          <p:nvPr/>
        </p:nvSpPr>
        <p:spPr>
          <a:xfrm>
            <a:off x="1695450" y="2420938"/>
            <a:ext cx="1655763" cy="7207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椭圆 12"/>
          <p:cNvSpPr/>
          <p:nvPr/>
        </p:nvSpPr>
        <p:spPr>
          <a:xfrm>
            <a:off x="5030788" y="1046163"/>
            <a:ext cx="1655762" cy="7207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椭圆 13"/>
          <p:cNvSpPr/>
          <p:nvPr/>
        </p:nvSpPr>
        <p:spPr>
          <a:xfrm>
            <a:off x="3303018" y="2303463"/>
            <a:ext cx="5445446" cy="909513"/>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椭圆 14"/>
          <p:cNvSpPr/>
          <p:nvPr/>
        </p:nvSpPr>
        <p:spPr>
          <a:xfrm>
            <a:off x="1483992" y="2301617"/>
            <a:ext cx="7425058" cy="909513"/>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extLst>
      <p:ext uri="{BB962C8B-B14F-4D97-AF65-F5344CB8AC3E}">
        <p14:creationId xmlns:p14="http://schemas.microsoft.com/office/powerpoint/2010/main" val="30410953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zh-CN" altLang="en-US" smtClean="0"/>
              <a:t>无类别域间寻路</a:t>
            </a:r>
            <a:r>
              <a:rPr lang="en-US" altLang="zh-CN" smtClean="0"/>
              <a:t>—</a:t>
            </a:r>
            <a:r>
              <a:rPr lang="zh-CN" altLang="en-US" smtClean="0"/>
              <a:t>路由</a:t>
            </a:r>
          </a:p>
        </p:txBody>
      </p:sp>
      <p:sp>
        <p:nvSpPr>
          <p:cNvPr id="40" name="Rectangle 3"/>
          <p:cNvSpPr txBox="1">
            <a:spLocks/>
          </p:cNvSpPr>
          <p:nvPr/>
        </p:nvSpPr>
        <p:spPr bwMode="auto">
          <a:xfrm>
            <a:off x="149074" y="1916832"/>
            <a:ext cx="5431038" cy="1291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b="1">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b="1">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b="1">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9pPr>
          </a:lstStyle>
          <a:p>
            <a:r>
              <a:rPr lang="en-US" altLang="zh-CN" sz="2100" dirty="0" smtClean="0">
                <a:solidFill>
                  <a:srgbClr val="FF0000"/>
                </a:solidFill>
              </a:rPr>
              <a:t>CIDR Block</a:t>
            </a:r>
            <a:r>
              <a:rPr lang="zh-CN" altLang="en-US" sz="2100" dirty="0" smtClean="0">
                <a:solidFill>
                  <a:srgbClr val="FF0000"/>
                </a:solidFill>
              </a:rPr>
              <a:t>（后面称之为前缀）分配</a:t>
            </a:r>
            <a:r>
              <a:rPr lang="zh-CN" altLang="en-US" sz="2100" dirty="0">
                <a:solidFill>
                  <a:srgbClr val="FF0000"/>
                </a:solidFill>
              </a:rPr>
              <a:t>不一定严格层次化</a:t>
            </a:r>
            <a:r>
              <a:rPr lang="zh-CN" altLang="en-US" sz="2100" dirty="0"/>
              <a:t>，因此在要汇聚</a:t>
            </a:r>
            <a:r>
              <a:rPr lang="zh-CN" altLang="en-US" sz="2100" dirty="0" smtClean="0"/>
              <a:t>的前缀</a:t>
            </a:r>
            <a:r>
              <a:rPr lang="zh-CN" altLang="en-US" sz="2100" dirty="0"/>
              <a:t>中，有些前缀和其它前缀具有不同的</a:t>
            </a:r>
            <a:r>
              <a:rPr lang="zh-CN" altLang="en-US" sz="2100" dirty="0" smtClean="0"/>
              <a:t>路由</a:t>
            </a:r>
            <a:endParaRPr lang="en-US" altLang="zh-CN" sz="2100" dirty="0"/>
          </a:p>
        </p:txBody>
      </p:sp>
      <p:sp>
        <p:nvSpPr>
          <p:cNvPr id="2" name="TextBox 1"/>
          <p:cNvSpPr txBox="1"/>
          <p:nvPr/>
        </p:nvSpPr>
        <p:spPr>
          <a:xfrm>
            <a:off x="35496" y="2915652"/>
            <a:ext cx="5325014" cy="369332"/>
          </a:xfrm>
          <a:prstGeom prst="rect">
            <a:avLst/>
          </a:prstGeom>
          <a:noFill/>
        </p:spPr>
        <p:txBody>
          <a:bodyPr wrap="square" rtlCol="0">
            <a:spAutoFit/>
          </a:bodyPr>
          <a:lstStyle/>
          <a:p>
            <a:r>
              <a:rPr lang="zh-CN" altLang="en-US" b="1" dirty="0" smtClean="0"/>
              <a:t>从</a:t>
            </a:r>
            <a:r>
              <a:rPr lang="en-US" altLang="zh-CN" b="1" dirty="0" smtClean="0"/>
              <a:t>R2</a:t>
            </a:r>
            <a:r>
              <a:rPr lang="zh-CN" altLang="en-US" b="1" dirty="0" smtClean="0"/>
              <a:t>看来可以进行路由汇聚，但是从</a:t>
            </a:r>
            <a:r>
              <a:rPr lang="en-US" altLang="zh-CN" b="1" dirty="0" smtClean="0"/>
              <a:t>R0</a:t>
            </a:r>
            <a:r>
              <a:rPr lang="zh-CN" altLang="en-US" b="1" dirty="0" smtClean="0"/>
              <a:t>看来不行！</a:t>
            </a:r>
            <a:endParaRPr lang="zh-CN" altLang="en-US" b="1" dirty="0"/>
          </a:p>
        </p:txBody>
      </p:sp>
      <p:sp>
        <p:nvSpPr>
          <p:cNvPr id="6" name="TextBox 5"/>
          <p:cNvSpPr txBox="1"/>
          <p:nvPr/>
        </p:nvSpPr>
        <p:spPr>
          <a:xfrm>
            <a:off x="82140" y="4595968"/>
            <a:ext cx="4721561" cy="1200329"/>
          </a:xfrm>
          <a:prstGeom prst="rect">
            <a:avLst/>
          </a:prstGeom>
          <a:noFill/>
        </p:spPr>
        <p:txBody>
          <a:bodyPr wrap="square" rtlCol="0">
            <a:spAutoFit/>
          </a:bodyPr>
          <a:lstStyle/>
          <a:p>
            <a:r>
              <a:rPr lang="zh-CN" altLang="en-US" b="1" dirty="0" smtClean="0"/>
              <a:t>基本思路：把某些具有不同路由的前缀看作例外情况加到路由表中，而对其它前缀进行汇聚！</a:t>
            </a:r>
            <a:endParaRPr lang="en-US" altLang="zh-CN" b="1" dirty="0" smtClean="0"/>
          </a:p>
          <a:p>
            <a:r>
              <a:rPr lang="zh-CN" altLang="en-US" b="1" dirty="0" smtClean="0">
                <a:solidFill>
                  <a:srgbClr val="FF0000"/>
                </a:solidFill>
              </a:rPr>
              <a:t>例外情况前缀更长！</a:t>
            </a:r>
            <a:endParaRPr lang="zh-CN" altLang="en-US" b="1" dirty="0">
              <a:solidFill>
                <a:srgbClr val="FF0000"/>
              </a:solidFill>
            </a:endParaRPr>
          </a:p>
        </p:txBody>
      </p:sp>
      <p:sp>
        <p:nvSpPr>
          <p:cNvPr id="9" name="TextBox 8"/>
          <p:cNvSpPr txBox="1"/>
          <p:nvPr/>
        </p:nvSpPr>
        <p:spPr>
          <a:xfrm>
            <a:off x="233102" y="3300024"/>
            <a:ext cx="3960440" cy="132343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zh-CN" altLang="en-US" sz="2000" b="1" dirty="0" smtClean="0">
                <a:solidFill>
                  <a:srgbClr val="FF0000"/>
                </a:solidFill>
              </a:rPr>
              <a:t>前缀最长匹配规则</a:t>
            </a:r>
            <a:r>
              <a:rPr lang="zh-CN" altLang="en-US" sz="2000" b="1" dirty="0" smtClean="0"/>
              <a:t>：</a:t>
            </a:r>
            <a:r>
              <a:rPr lang="zh-CN" altLang="en-US" sz="2000" b="1" kern="0" dirty="0"/>
              <a:t>在</a:t>
            </a:r>
            <a:r>
              <a:rPr lang="en-US" altLang="zh-CN" sz="2000" b="1" kern="0" dirty="0"/>
              <a:t>CIDR</a:t>
            </a:r>
            <a:r>
              <a:rPr lang="zh-CN" altLang="en-US" sz="2000" b="1" kern="0" dirty="0"/>
              <a:t>中，如果路由器上的路由表中有多条表项满足要求，则选择具有最长前缀的那条表项</a:t>
            </a:r>
          </a:p>
        </p:txBody>
      </p:sp>
      <p:graphicFrame>
        <p:nvGraphicFramePr>
          <p:cNvPr id="79" name="Group 52"/>
          <p:cNvGraphicFramePr>
            <a:graphicFrameLocks noGrp="1"/>
          </p:cNvGraphicFramePr>
          <p:nvPr>
            <p:extLst>
              <p:ext uri="{D42A27DB-BD31-4B8C-83A1-F6EECF244321}">
                <p14:modId xmlns:p14="http://schemas.microsoft.com/office/powerpoint/2010/main" val="3170775255"/>
              </p:ext>
            </p:extLst>
          </p:nvPr>
        </p:nvGraphicFramePr>
        <p:xfrm>
          <a:off x="5917963" y="1628800"/>
          <a:ext cx="3147001" cy="1358488"/>
        </p:xfrm>
        <a:graphic>
          <a:graphicData uri="http://schemas.openxmlformats.org/drawingml/2006/table">
            <a:tbl>
              <a:tblPr/>
              <a:tblGrid>
                <a:gridCol w="1706841"/>
                <a:gridCol w="1440160"/>
              </a:tblGrid>
              <a:tr h="335170">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dirty="0" smtClean="0">
                          <a:ln>
                            <a:noFill/>
                          </a:ln>
                          <a:solidFill>
                            <a:srgbClr val="FF0000"/>
                          </a:solidFill>
                          <a:effectLst/>
                          <a:latin typeface="Calibri" pitchFamily="34" charset="0"/>
                          <a:ea typeface="宋体" pitchFamily="2" charset="-122"/>
                        </a:rPr>
                        <a:t>200.25.22.0/24</a:t>
                      </a:r>
                    </a:p>
                  </a:txBody>
                  <a:tcPr marT="45665" marB="45665"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28575"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dirty="0" err="1" smtClean="0">
                          <a:ln>
                            <a:noFill/>
                          </a:ln>
                          <a:solidFill>
                            <a:srgbClr val="FF0000"/>
                          </a:solidFill>
                          <a:effectLst/>
                          <a:latin typeface="Calibri" pitchFamily="34" charset="0"/>
                          <a:ea typeface="宋体" pitchFamily="2" charset="-122"/>
                        </a:rPr>
                        <a:t>Onlink</a:t>
                      </a:r>
                      <a:r>
                        <a:rPr kumimoji="0" lang="en-US" altLang="zh-CN" sz="1600" b="1" i="0" u="none" strike="noStrike" cap="none" normalizeH="0" baseline="0" dirty="0" smtClean="0">
                          <a:ln>
                            <a:noFill/>
                          </a:ln>
                          <a:solidFill>
                            <a:srgbClr val="FF0000"/>
                          </a:solidFill>
                          <a:effectLst/>
                          <a:latin typeface="Calibri" pitchFamily="34" charset="0"/>
                          <a:ea typeface="宋体" pitchFamily="2" charset="-122"/>
                        </a:rPr>
                        <a:t> (</a:t>
                      </a:r>
                      <a:r>
                        <a:rPr kumimoji="0" lang="zh-CN" altLang="en-US" sz="1600" b="1" i="0" u="none" strike="noStrike" cap="none" normalizeH="0" baseline="0" dirty="0" smtClean="0">
                          <a:ln>
                            <a:noFill/>
                          </a:ln>
                          <a:solidFill>
                            <a:srgbClr val="FF0000"/>
                          </a:solidFill>
                          <a:effectLst/>
                          <a:latin typeface="Calibri" pitchFamily="34" charset="0"/>
                          <a:ea typeface="宋体" pitchFamily="2" charset="-122"/>
                        </a:rPr>
                        <a:t>端口</a:t>
                      </a:r>
                      <a:r>
                        <a:rPr kumimoji="0" lang="en-US" altLang="zh-CN" sz="1600" b="1" i="0" u="none" strike="noStrike" cap="none" normalizeH="0" baseline="0" dirty="0" smtClean="0">
                          <a:ln>
                            <a:noFill/>
                          </a:ln>
                          <a:solidFill>
                            <a:srgbClr val="FF0000"/>
                          </a:solidFill>
                          <a:effectLst/>
                          <a:latin typeface="Calibri" pitchFamily="34" charset="0"/>
                          <a:ea typeface="宋体" pitchFamily="2" charset="-122"/>
                        </a:rPr>
                        <a:t>0)</a:t>
                      </a:r>
                    </a:p>
                  </a:txBody>
                  <a:tcPr marT="45665" marB="45665"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28575"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tr>
              <a:tr h="335170">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dirty="0" smtClean="0">
                          <a:ln>
                            <a:noFill/>
                          </a:ln>
                          <a:solidFill>
                            <a:srgbClr val="FF0000"/>
                          </a:solidFill>
                          <a:effectLst/>
                          <a:latin typeface="Calibri" pitchFamily="34" charset="0"/>
                          <a:ea typeface="宋体" pitchFamily="2" charset="-122"/>
                        </a:rPr>
                        <a:t>200.25.18.0/24</a:t>
                      </a:r>
                    </a:p>
                  </a:txBody>
                  <a:tcPr marT="45665" marB="45665"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dirty="0" err="1" smtClean="0">
                          <a:ln>
                            <a:noFill/>
                          </a:ln>
                          <a:solidFill>
                            <a:srgbClr val="FF0000"/>
                          </a:solidFill>
                          <a:effectLst/>
                          <a:latin typeface="Calibri" pitchFamily="34" charset="0"/>
                          <a:ea typeface="宋体" pitchFamily="2" charset="-122"/>
                        </a:rPr>
                        <a:t>Onlink</a:t>
                      </a:r>
                      <a:r>
                        <a:rPr kumimoji="0" lang="en-US" altLang="zh-CN" sz="1600" b="1" i="0" u="none" strike="noStrike" cap="none" normalizeH="0" baseline="0" dirty="0" smtClean="0">
                          <a:ln>
                            <a:noFill/>
                          </a:ln>
                          <a:solidFill>
                            <a:srgbClr val="FF0000"/>
                          </a:solidFill>
                          <a:effectLst/>
                          <a:latin typeface="Calibri" pitchFamily="34" charset="0"/>
                          <a:ea typeface="宋体" pitchFamily="2" charset="-122"/>
                        </a:rPr>
                        <a:t> (</a:t>
                      </a:r>
                      <a:r>
                        <a:rPr kumimoji="0" lang="zh-CN" altLang="en-US" sz="1600" b="1" i="0" u="none" strike="noStrike" cap="none" normalizeH="0" baseline="0" dirty="0" smtClean="0">
                          <a:ln>
                            <a:noFill/>
                          </a:ln>
                          <a:solidFill>
                            <a:srgbClr val="FF0000"/>
                          </a:solidFill>
                          <a:effectLst/>
                          <a:latin typeface="Calibri" pitchFamily="34" charset="0"/>
                          <a:ea typeface="宋体" pitchFamily="2" charset="-122"/>
                        </a:rPr>
                        <a:t>端口</a:t>
                      </a:r>
                      <a:r>
                        <a:rPr kumimoji="0" lang="en-US" altLang="zh-CN" sz="1600" b="1" i="0" u="none" strike="noStrike" cap="none" normalizeH="0" baseline="0" dirty="0" smtClean="0">
                          <a:ln>
                            <a:noFill/>
                          </a:ln>
                          <a:solidFill>
                            <a:srgbClr val="FF0000"/>
                          </a:solidFill>
                          <a:effectLst/>
                          <a:latin typeface="Calibri" pitchFamily="34" charset="0"/>
                          <a:ea typeface="宋体" pitchFamily="2" charset="-122"/>
                        </a:rPr>
                        <a:t>1)</a:t>
                      </a:r>
                    </a:p>
                  </a:txBody>
                  <a:tcPr marT="45665" marB="45665"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tr>
              <a:tr h="344074">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dirty="0" smtClean="0">
                          <a:ln>
                            <a:noFill/>
                          </a:ln>
                          <a:solidFill>
                            <a:srgbClr val="007A77"/>
                          </a:solidFill>
                          <a:effectLst/>
                          <a:latin typeface="Calibri" pitchFamily="34" charset="0"/>
                          <a:ea typeface="宋体" pitchFamily="2" charset="-122"/>
                        </a:rPr>
                        <a:t>200.25.16.0/21</a:t>
                      </a:r>
                    </a:p>
                  </a:txBody>
                  <a:tcPr marT="45665" marB="45665"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dirty="0" smtClean="0">
                          <a:ln>
                            <a:noFill/>
                          </a:ln>
                          <a:solidFill>
                            <a:srgbClr val="007A77"/>
                          </a:solidFill>
                          <a:effectLst/>
                          <a:latin typeface="Calibri" pitchFamily="34" charset="0"/>
                          <a:ea typeface="宋体" pitchFamily="2" charset="-122"/>
                        </a:rPr>
                        <a:t>R1</a:t>
                      </a:r>
                    </a:p>
                  </a:txBody>
                  <a:tcPr marT="45665" marB="45665"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tr>
              <a:tr h="344074">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dirty="0" smtClean="0">
                          <a:ln>
                            <a:noFill/>
                          </a:ln>
                          <a:solidFill>
                            <a:srgbClr val="007A77"/>
                          </a:solidFill>
                          <a:effectLst/>
                          <a:latin typeface="Calibri" pitchFamily="34" charset="0"/>
                          <a:ea typeface="宋体" pitchFamily="2" charset="-122"/>
                        </a:rPr>
                        <a:t>Default</a:t>
                      </a:r>
                    </a:p>
                  </a:txBody>
                  <a:tcPr marT="45665" marB="45665"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28575" cap="flat" cmpd="sng" algn="ctr">
                      <a:solidFill>
                        <a:srgbClr val="007A77"/>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dirty="0" smtClean="0">
                          <a:ln>
                            <a:noFill/>
                          </a:ln>
                          <a:solidFill>
                            <a:srgbClr val="007A77"/>
                          </a:solidFill>
                          <a:effectLst/>
                          <a:latin typeface="Calibri" pitchFamily="34" charset="0"/>
                          <a:ea typeface="宋体" pitchFamily="2" charset="-122"/>
                        </a:rPr>
                        <a:t>R2</a:t>
                      </a:r>
                    </a:p>
                  </a:txBody>
                  <a:tcPr marT="45665" marB="45665"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28575" cap="flat" cmpd="sng" algn="ctr">
                      <a:solidFill>
                        <a:srgbClr val="007A77"/>
                      </a:solidFill>
                      <a:prstDash val="solid"/>
                      <a:round/>
                      <a:headEnd type="none" w="med" len="med"/>
                      <a:tailEnd type="none" w="med" len="med"/>
                    </a:lnB>
                    <a:lnTlToBr>
                      <a:noFill/>
                    </a:lnTlToBr>
                    <a:lnBlToTr>
                      <a:noFill/>
                    </a:lnBlToTr>
                    <a:noFill/>
                  </a:tcPr>
                </a:tc>
              </a:tr>
            </a:tbl>
          </a:graphicData>
        </a:graphic>
      </p:graphicFrame>
      <p:sp>
        <p:nvSpPr>
          <p:cNvPr id="82" name="Rectangle 22"/>
          <p:cNvSpPr>
            <a:spLocks noChangeArrowheads="1"/>
          </p:cNvSpPr>
          <p:nvPr/>
        </p:nvSpPr>
        <p:spPr bwMode="auto">
          <a:xfrm>
            <a:off x="45909" y="5877272"/>
            <a:ext cx="4310067" cy="947416"/>
          </a:xfrm>
          <a:prstGeom prst="rect">
            <a:avLst/>
          </a:prstGeom>
          <a:solidFill>
            <a:srgbClr val="EBF7FF"/>
          </a:solidFill>
          <a:ln w="9525" algn="ctr">
            <a:solidFill>
              <a:srgbClr val="007A77"/>
            </a:solidFill>
            <a:miter lim="800000"/>
            <a:headEnd/>
            <a:tailEnd/>
          </a:ln>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1600" dirty="0" smtClean="0"/>
              <a:t>R0</a:t>
            </a:r>
            <a:r>
              <a:rPr lang="zh-CN" altLang="en-US" sz="1600" dirty="0"/>
              <a:t>上对于目的地址为</a:t>
            </a:r>
            <a:r>
              <a:rPr lang="en-US" altLang="zh-CN" sz="1600" dirty="0"/>
              <a:t>200.25.22.32</a:t>
            </a:r>
            <a:r>
              <a:rPr lang="zh-CN" altLang="en-US" sz="1600" dirty="0"/>
              <a:t>的</a:t>
            </a:r>
            <a:r>
              <a:rPr lang="en-US" altLang="zh-CN" sz="1600" dirty="0"/>
              <a:t>IP</a:t>
            </a:r>
            <a:r>
              <a:rPr lang="zh-CN" altLang="en-US" sz="1600" dirty="0"/>
              <a:t>分组分组，匹配的路由表表项包括</a:t>
            </a:r>
            <a:r>
              <a:rPr lang="en-US" altLang="zh-CN" sz="1600" dirty="0"/>
              <a:t>200.25.16.0/21</a:t>
            </a:r>
            <a:r>
              <a:rPr lang="zh-CN" altLang="en-US" sz="1600" dirty="0"/>
              <a:t>和</a:t>
            </a:r>
            <a:r>
              <a:rPr lang="en-US" altLang="zh-CN" sz="1600" dirty="0"/>
              <a:t>200.25.22.0/24</a:t>
            </a:r>
            <a:r>
              <a:rPr lang="zh-CN" altLang="en-US" sz="1600" dirty="0"/>
              <a:t>，但</a:t>
            </a:r>
            <a:r>
              <a:rPr lang="zh-CN" altLang="en-US" sz="1600" dirty="0">
                <a:solidFill>
                  <a:srgbClr val="FF0000"/>
                </a:solidFill>
              </a:rPr>
              <a:t>使用最长匹配规则选择下一跳为直接相连的</a:t>
            </a:r>
            <a:r>
              <a:rPr lang="zh-CN" altLang="en-US" sz="1600" dirty="0" smtClean="0">
                <a:solidFill>
                  <a:srgbClr val="FF0000"/>
                </a:solidFill>
              </a:rPr>
              <a:t>端口</a:t>
            </a:r>
            <a:r>
              <a:rPr lang="en-US" altLang="zh-CN" sz="1600" dirty="0">
                <a:solidFill>
                  <a:srgbClr val="FF0000"/>
                </a:solidFill>
              </a:rPr>
              <a:t>0</a:t>
            </a:r>
          </a:p>
        </p:txBody>
      </p:sp>
      <p:sp>
        <p:nvSpPr>
          <p:cNvPr id="83" name="Text Box 50"/>
          <p:cNvSpPr txBox="1">
            <a:spLocks noChangeArrowheads="1"/>
          </p:cNvSpPr>
          <p:nvPr/>
        </p:nvSpPr>
        <p:spPr bwMode="auto">
          <a:xfrm>
            <a:off x="4427985" y="6418288"/>
            <a:ext cx="4680519" cy="400110"/>
          </a:xfrm>
          <a:prstGeom prst="rect">
            <a:avLst/>
          </a:prstGeom>
          <a:solidFill>
            <a:schemeClr val="bg1"/>
          </a:solidFill>
          <a:ln w="9525" algn="ctr">
            <a:solidFill>
              <a:schemeClr val="tx1"/>
            </a:solidFill>
            <a:miter lim="800000"/>
            <a:headEnd/>
            <a:tailEnd/>
          </a:ln>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2000" dirty="0">
                <a:solidFill>
                  <a:schemeClr val="hlink"/>
                </a:solidFill>
              </a:rPr>
              <a:t>前缀汇聚</a:t>
            </a:r>
            <a:r>
              <a:rPr lang="en-US" altLang="zh-CN" sz="2000" dirty="0">
                <a:solidFill>
                  <a:schemeClr val="hlink"/>
                </a:solidFill>
              </a:rPr>
              <a:t>+</a:t>
            </a:r>
            <a:r>
              <a:rPr lang="zh-CN" altLang="en-US" sz="2000" dirty="0">
                <a:solidFill>
                  <a:schemeClr val="hlink"/>
                </a:solidFill>
              </a:rPr>
              <a:t>前缀最长</a:t>
            </a:r>
            <a:r>
              <a:rPr lang="zh-CN" altLang="en-US" sz="2000" dirty="0" smtClean="0">
                <a:solidFill>
                  <a:schemeClr val="hlink"/>
                </a:solidFill>
              </a:rPr>
              <a:t>匹配</a:t>
            </a:r>
            <a:r>
              <a:rPr lang="zh-CN" altLang="en-US" sz="2000" dirty="0" smtClean="0">
                <a:solidFill>
                  <a:schemeClr val="hlink"/>
                </a:solidFill>
                <a:sym typeface="Wingdings" panose="05000000000000000000" pitchFamily="2" charset="2"/>
              </a:rPr>
              <a:t>减少</a:t>
            </a:r>
            <a:r>
              <a:rPr lang="zh-CN" altLang="en-US" sz="2000" dirty="0">
                <a:solidFill>
                  <a:schemeClr val="hlink"/>
                </a:solidFill>
                <a:sym typeface="Wingdings" panose="05000000000000000000" pitchFamily="2" charset="2"/>
              </a:rPr>
              <a:t>路由表表</a:t>
            </a:r>
            <a:r>
              <a:rPr lang="zh-CN" altLang="en-US" sz="2000" dirty="0" smtClean="0">
                <a:solidFill>
                  <a:schemeClr val="hlink"/>
                </a:solidFill>
                <a:sym typeface="Wingdings" panose="05000000000000000000" pitchFamily="2" charset="2"/>
              </a:rPr>
              <a:t>项</a:t>
            </a:r>
            <a:endParaRPr lang="zh-CN" altLang="en-US" sz="2000" dirty="0">
              <a:solidFill>
                <a:schemeClr val="hlink"/>
              </a:solidFill>
            </a:endParaRPr>
          </a:p>
        </p:txBody>
      </p:sp>
      <p:grpSp>
        <p:nvGrpSpPr>
          <p:cNvPr id="14" name="组合 13"/>
          <p:cNvGrpSpPr/>
          <p:nvPr/>
        </p:nvGrpSpPr>
        <p:grpSpPr>
          <a:xfrm>
            <a:off x="4286795" y="3059296"/>
            <a:ext cx="4749701" cy="3384376"/>
            <a:chOff x="4286795" y="3212976"/>
            <a:chExt cx="4749701" cy="3384376"/>
          </a:xfrm>
        </p:grpSpPr>
        <p:sp>
          <p:nvSpPr>
            <p:cNvPr id="13" name="左大括号 12"/>
            <p:cNvSpPr/>
            <p:nvPr/>
          </p:nvSpPr>
          <p:spPr>
            <a:xfrm rot="16200000">
              <a:off x="6869914" y="4785818"/>
              <a:ext cx="438259" cy="2621168"/>
            </a:xfrm>
            <a:prstGeom prst="leftBrace">
              <a:avLst>
                <a:gd name="adj1" fmla="val 8333"/>
                <a:gd name="adj2" fmla="val 50420"/>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zh-CN" altLang="en-US"/>
            </a:p>
          </p:txBody>
        </p:sp>
        <p:grpSp>
          <p:nvGrpSpPr>
            <p:cNvPr id="5" name="组合 4"/>
            <p:cNvGrpSpPr/>
            <p:nvPr/>
          </p:nvGrpSpPr>
          <p:grpSpPr>
            <a:xfrm>
              <a:off x="4286795" y="3212976"/>
              <a:ext cx="4749701" cy="2864079"/>
              <a:chOff x="3835094" y="2780928"/>
              <a:chExt cx="5057386" cy="2864079"/>
            </a:xfrm>
          </p:grpSpPr>
          <p:sp>
            <p:nvSpPr>
              <p:cNvPr id="54" name="Text Box 47"/>
              <p:cNvSpPr txBox="1">
                <a:spLocks noChangeArrowheads="1"/>
              </p:cNvSpPr>
              <p:nvPr/>
            </p:nvSpPr>
            <p:spPr bwMode="auto">
              <a:xfrm>
                <a:off x="6210440" y="2780928"/>
                <a:ext cx="576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0" dirty="0">
                    <a:solidFill>
                      <a:srgbClr val="0C0500"/>
                    </a:solidFill>
                    <a:latin typeface="Tahoma" panose="020B0604030504040204" pitchFamily="34" charset="0"/>
                  </a:rPr>
                  <a:t>R0</a:t>
                </a:r>
              </a:p>
            </p:txBody>
          </p:sp>
          <p:grpSp>
            <p:nvGrpSpPr>
              <p:cNvPr id="4" name="组合 3"/>
              <p:cNvGrpSpPr/>
              <p:nvPr/>
            </p:nvGrpSpPr>
            <p:grpSpPr>
              <a:xfrm>
                <a:off x="3835094" y="2780928"/>
                <a:ext cx="5057386" cy="2864079"/>
                <a:chOff x="3691078" y="2859608"/>
                <a:chExt cx="5057386" cy="2864079"/>
              </a:xfrm>
            </p:grpSpPr>
            <p:sp>
              <p:nvSpPr>
                <p:cNvPr id="41" name="Line 41"/>
                <p:cNvSpPr>
                  <a:spLocks noChangeShapeType="1"/>
                </p:cNvSpPr>
                <p:nvPr/>
              </p:nvSpPr>
              <p:spPr bwMode="auto">
                <a:xfrm flipV="1">
                  <a:off x="5147830" y="3400052"/>
                  <a:ext cx="560166" cy="697320"/>
                </a:xfrm>
                <a:prstGeom prst="line">
                  <a:avLst/>
                </a:prstGeom>
                <a:noFill/>
                <a:ln w="28575">
                  <a:solidFill>
                    <a:srgbClr val="007A7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3" name="Line 41"/>
                <p:cNvSpPr>
                  <a:spLocks noChangeShapeType="1"/>
                </p:cNvSpPr>
                <p:nvPr/>
              </p:nvSpPr>
              <p:spPr bwMode="auto">
                <a:xfrm flipV="1">
                  <a:off x="5203965" y="4691259"/>
                  <a:ext cx="1008063" cy="792163"/>
                </a:xfrm>
                <a:prstGeom prst="line">
                  <a:avLst/>
                </a:prstGeom>
                <a:noFill/>
                <a:ln w="28575">
                  <a:solidFill>
                    <a:srgbClr val="007A7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5" name="Line 42"/>
                <p:cNvSpPr>
                  <a:spLocks noChangeShapeType="1"/>
                </p:cNvSpPr>
                <p:nvPr/>
              </p:nvSpPr>
              <p:spPr bwMode="auto">
                <a:xfrm>
                  <a:off x="7075628" y="4691259"/>
                  <a:ext cx="792162" cy="868363"/>
                </a:xfrm>
                <a:prstGeom prst="line">
                  <a:avLst/>
                </a:prstGeom>
                <a:noFill/>
                <a:ln w="28575">
                  <a:solidFill>
                    <a:srgbClr val="007A77"/>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46" name="Picture 36" descr="BD18185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1803" y="4803848"/>
                  <a:ext cx="1800225" cy="86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 Box 37"/>
                <p:cNvSpPr txBox="1">
                  <a:spLocks noChangeArrowheads="1"/>
                </p:cNvSpPr>
                <p:nvPr/>
              </p:nvSpPr>
              <p:spPr bwMode="auto">
                <a:xfrm>
                  <a:off x="4517372" y="5036392"/>
                  <a:ext cx="1800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1400" dirty="0">
                      <a:solidFill>
                        <a:srgbClr val="0C0500"/>
                      </a:solidFill>
                      <a:latin typeface="Tahoma" panose="020B0604030504040204" pitchFamily="34" charset="0"/>
                    </a:rPr>
                    <a:t>200.25.16.0/24</a:t>
                  </a:r>
                </a:p>
              </p:txBody>
            </p:sp>
            <p:pic>
              <p:nvPicPr>
                <p:cNvPr id="48" name="Picture 38" descr="BD18185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5265" y="5019872"/>
                  <a:ext cx="1871663" cy="703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 Box 40"/>
                <p:cNvSpPr txBox="1">
                  <a:spLocks noChangeArrowheads="1"/>
                </p:cNvSpPr>
                <p:nvPr/>
              </p:nvSpPr>
              <p:spPr bwMode="auto">
                <a:xfrm>
                  <a:off x="5994540" y="4983359"/>
                  <a:ext cx="8651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4000" b="0">
                      <a:solidFill>
                        <a:srgbClr val="0C0500"/>
                      </a:solidFill>
                      <a:latin typeface="Tahoma" panose="020B0604030504040204" pitchFamily="34" charset="0"/>
                    </a:rPr>
                    <a:t>....</a:t>
                  </a:r>
                </a:p>
              </p:txBody>
            </p:sp>
            <p:sp>
              <p:nvSpPr>
                <p:cNvPr id="50" name="Line 43"/>
                <p:cNvSpPr>
                  <a:spLocks noChangeShapeType="1"/>
                </p:cNvSpPr>
                <p:nvPr/>
              </p:nvSpPr>
              <p:spPr bwMode="auto">
                <a:xfrm>
                  <a:off x="6355374" y="3393702"/>
                  <a:ext cx="5879" cy="381002"/>
                </a:xfrm>
                <a:prstGeom prst="line">
                  <a:avLst/>
                </a:prstGeom>
                <a:noFill/>
                <a:ln w="28575">
                  <a:solidFill>
                    <a:srgbClr val="007A7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 name="modem"/>
                <p:cNvSpPr>
                  <a:spLocks noEditPoints="1" noChangeArrowheads="1"/>
                </p:cNvSpPr>
                <p:nvPr/>
              </p:nvSpPr>
              <p:spPr bwMode="auto">
                <a:xfrm>
                  <a:off x="5985015" y="4475359"/>
                  <a:ext cx="1304925" cy="241300"/>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0 w 21600"/>
                    <a:gd name="T11" fmla="*/ 2147483647 h 21600"/>
                    <a:gd name="T12" fmla="*/ 2147483647 w 21600"/>
                    <a:gd name="T13" fmla="*/ 0 h 21600"/>
                    <a:gd name="T14" fmla="*/ 2147483647 w 21600"/>
                    <a:gd name="T15" fmla="*/ 2147483647 h 21600"/>
                    <a:gd name="T16" fmla="*/ 0 w 21600"/>
                    <a:gd name="T17" fmla="*/ 2147483647 h 21600"/>
                    <a:gd name="T18" fmla="*/ 2147483647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52" name="modem"/>
                <p:cNvSpPr>
                  <a:spLocks noEditPoints="1" noChangeArrowheads="1"/>
                </p:cNvSpPr>
                <p:nvPr/>
              </p:nvSpPr>
              <p:spPr bwMode="auto">
                <a:xfrm>
                  <a:off x="5497653" y="3147640"/>
                  <a:ext cx="1576387" cy="241300"/>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0 w 21600"/>
                    <a:gd name="T11" fmla="*/ 2147483647 h 21600"/>
                    <a:gd name="T12" fmla="*/ 2147483647 w 21600"/>
                    <a:gd name="T13" fmla="*/ 0 h 21600"/>
                    <a:gd name="T14" fmla="*/ 2147483647 w 21600"/>
                    <a:gd name="T15" fmla="*/ 2147483647 h 21600"/>
                    <a:gd name="T16" fmla="*/ 0 w 21600"/>
                    <a:gd name="T17" fmla="*/ 2147483647 h 21600"/>
                    <a:gd name="T18" fmla="*/ 2147483647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53" name="Text Box 46"/>
                <p:cNvSpPr txBox="1">
                  <a:spLocks noChangeArrowheads="1"/>
                </p:cNvSpPr>
                <p:nvPr/>
              </p:nvSpPr>
              <p:spPr bwMode="auto">
                <a:xfrm>
                  <a:off x="7289940" y="4409830"/>
                  <a:ext cx="647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0" dirty="0">
                      <a:solidFill>
                        <a:srgbClr val="0C0500"/>
                      </a:solidFill>
                      <a:latin typeface="Tahoma" panose="020B0604030504040204" pitchFamily="34" charset="0"/>
                    </a:rPr>
                    <a:t>R1</a:t>
                  </a:r>
                </a:p>
              </p:txBody>
            </p:sp>
            <p:sp>
              <p:nvSpPr>
                <p:cNvPr id="58" name="Text Box 39"/>
                <p:cNvSpPr txBox="1">
                  <a:spLocks noChangeArrowheads="1"/>
                </p:cNvSpPr>
                <p:nvPr/>
              </p:nvSpPr>
              <p:spPr bwMode="auto">
                <a:xfrm>
                  <a:off x="6605629" y="5180408"/>
                  <a:ext cx="183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r" eaLnBrk="1" hangingPunct="1">
                    <a:spcBef>
                      <a:spcPct val="50000"/>
                    </a:spcBef>
                  </a:pPr>
                  <a:r>
                    <a:rPr lang="en-US" altLang="zh-CN" sz="1400" dirty="0">
                      <a:solidFill>
                        <a:srgbClr val="0C0500"/>
                      </a:solidFill>
                      <a:latin typeface="Tahoma" panose="020B0604030504040204" pitchFamily="34" charset="0"/>
                    </a:rPr>
                    <a:t>200.25.23.0/24</a:t>
                  </a:r>
                </a:p>
              </p:txBody>
            </p:sp>
            <p:pic>
              <p:nvPicPr>
                <p:cNvPr id="59" name="Picture 36" descr="BD18185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8222" y="3790136"/>
                  <a:ext cx="1581150" cy="867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Text Box 37"/>
                <p:cNvSpPr txBox="1">
                  <a:spLocks noChangeArrowheads="1"/>
                </p:cNvSpPr>
                <p:nvPr/>
              </p:nvSpPr>
              <p:spPr bwMode="auto">
                <a:xfrm>
                  <a:off x="3691078" y="4041402"/>
                  <a:ext cx="18716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1400" dirty="0">
                      <a:solidFill>
                        <a:srgbClr val="FF0000"/>
                      </a:solidFill>
                      <a:latin typeface="Tahoma" panose="020B0604030504040204" pitchFamily="34" charset="0"/>
                    </a:rPr>
                    <a:t>200.25.22.0/24</a:t>
                  </a:r>
                </a:p>
              </p:txBody>
            </p:sp>
            <p:sp>
              <p:nvSpPr>
                <p:cNvPr id="61" name="Text Box 76"/>
                <p:cNvSpPr txBox="1">
                  <a:spLocks noChangeArrowheads="1"/>
                </p:cNvSpPr>
                <p:nvPr/>
              </p:nvSpPr>
              <p:spPr bwMode="auto">
                <a:xfrm>
                  <a:off x="4864612" y="3347382"/>
                  <a:ext cx="8295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400" dirty="0" smtClean="0"/>
                    <a:t>端口</a:t>
                  </a:r>
                  <a:r>
                    <a:rPr lang="en-US" altLang="zh-CN" sz="1400" dirty="0" smtClean="0"/>
                    <a:t>0</a:t>
                  </a:r>
                  <a:endParaRPr lang="en-US" altLang="zh-CN" sz="1400" dirty="0"/>
                </a:p>
              </p:txBody>
            </p:sp>
            <p:sp>
              <p:nvSpPr>
                <p:cNvPr id="62" name="Line 90"/>
                <p:cNvSpPr>
                  <a:spLocks noChangeShapeType="1"/>
                </p:cNvSpPr>
                <p:nvPr/>
              </p:nvSpPr>
              <p:spPr bwMode="auto">
                <a:xfrm>
                  <a:off x="7074040" y="3291086"/>
                  <a:ext cx="792163" cy="0"/>
                </a:xfrm>
                <a:prstGeom prst="line">
                  <a:avLst/>
                </a:prstGeom>
                <a:noFill/>
                <a:ln w="28575">
                  <a:solidFill>
                    <a:srgbClr val="007A7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3" name="modem"/>
                <p:cNvSpPr>
                  <a:spLocks noEditPoints="1" noChangeArrowheads="1"/>
                </p:cNvSpPr>
                <p:nvPr/>
              </p:nvSpPr>
              <p:spPr bwMode="auto">
                <a:xfrm>
                  <a:off x="7866202" y="3219648"/>
                  <a:ext cx="720725" cy="174054"/>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0 w 21600"/>
                    <a:gd name="T11" fmla="*/ 2147483647 h 21600"/>
                    <a:gd name="T12" fmla="*/ 2147483647 w 21600"/>
                    <a:gd name="T13" fmla="*/ 0 h 21600"/>
                    <a:gd name="T14" fmla="*/ 2147483647 w 21600"/>
                    <a:gd name="T15" fmla="*/ 2147483647 h 21600"/>
                    <a:gd name="T16" fmla="*/ 0 w 21600"/>
                    <a:gd name="T17" fmla="*/ 2147483647 h 21600"/>
                    <a:gd name="T18" fmla="*/ 2147483647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64" name="Line 92"/>
                <p:cNvSpPr>
                  <a:spLocks noChangeShapeType="1"/>
                </p:cNvSpPr>
                <p:nvPr/>
              </p:nvSpPr>
              <p:spPr bwMode="auto">
                <a:xfrm>
                  <a:off x="8570664" y="3323555"/>
                  <a:ext cx="177800" cy="0"/>
                </a:xfrm>
                <a:prstGeom prst="line">
                  <a:avLst/>
                </a:prstGeom>
                <a:noFill/>
                <a:ln w="28575">
                  <a:solidFill>
                    <a:srgbClr val="007A7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 name="Text Box 46"/>
                <p:cNvSpPr txBox="1">
                  <a:spLocks noChangeArrowheads="1"/>
                </p:cNvSpPr>
                <p:nvPr/>
              </p:nvSpPr>
              <p:spPr bwMode="auto">
                <a:xfrm>
                  <a:off x="8028756" y="2859608"/>
                  <a:ext cx="647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0" dirty="0">
                      <a:solidFill>
                        <a:srgbClr val="0C0500"/>
                      </a:solidFill>
                      <a:latin typeface="Tahoma" panose="020B0604030504040204" pitchFamily="34" charset="0"/>
                    </a:rPr>
                    <a:t>R2</a:t>
                  </a:r>
                </a:p>
              </p:txBody>
            </p:sp>
            <p:sp>
              <p:nvSpPr>
                <p:cNvPr id="66" name="Text Box 94"/>
                <p:cNvSpPr txBox="1">
                  <a:spLocks noChangeArrowheads="1"/>
                </p:cNvSpPr>
                <p:nvPr/>
              </p:nvSpPr>
              <p:spPr bwMode="auto">
                <a:xfrm>
                  <a:off x="6787422" y="3410520"/>
                  <a:ext cx="187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200" dirty="0"/>
                    <a:t>路由公告：</a:t>
                  </a:r>
                  <a:r>
                    <a:rPr lang="en-US" altLang="zh-CN" sz="1200" dirty="0"/>
                    <a:t>200.25.16.0/21</a:t>
                  </a:r>
                  <a:r>
                    <a:rPr lang="zh-CN" altLang="en-US" sz="1200" dirty="0"/>
                    <a:t>发给</a:t>
                  </a:r>
                  <a:r>
                    <a:rPr lang="en-US" altLang="zh-CN" sz="1200" dirty="0"/>
                    <a:t>R0</a:t>
                  </a:r>
                </a:p>
              </p:txBody>
            </p:sp>
            <p:sp>
              <p:nvSpPr>
                <p:cNvPr id="67" name="Line 95"/>
                <p:cNvSpPr>
                  <a:spLocks noChangeShapeType="1"/>
                </p:cNvSpPr>
                <p:nvPr/>
              </p:nvSpPr>
              <p:spPr bwMode="auto">
                <a:xfrm>
                  <a:off x="7180478" y="3362523"/>
                  <a:ext cx="6492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pic>
              <p:nvPicPr>
                <p:cNvPr id="68" name="Picture 38" descr="BD18185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7804" y="3712368"/>
                  <a:ext cx="1669873" cy="69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9" name="直接连接符 68"/>
                <p:cNvCxnSpPr/>
                <p:nvPr/>
              </p:nvCxnSpPr>
              <p:spPr>
                <a:xfrm flipH="1">
                  <a:off x="6361253" y="4305699"/>
                  <a:ext cx="2006" cy="169660"/>
                </a:xfrm>
                <a:prstGeom prst="line">
                  <a:avLst/>
                </a:prstGeom>
                <a:noFill/>
                <a:ln w="28575">
                  <a:solidFill>
                    <a:srgbClr val="007A77"/>
                  </a:solidFill>
                  <a:round/>
                  <a:headEnd/>
                  <a:tailEnd/>
                </a:ln>
                <a:extLst>
                  <a:ext uri="{909E8E84-426E-40DD-AFC4-6F175D3DCCD1}">
                    <a14:hiddenFill xmlns:a14="http://schemas.microsoft.com/office/drawing/2010/main">
                      <a:noFill/>
                    </a14:hiddenFill>
                  </a:ext>
                </a:extLst>
              </p:spPr>
            </p:cxnSp>
            <p:sp>
              <p:nvSpPr>
                <p:cNvPr id="70" name="Text Box 37"/>
                <p:cNvSpPr txBox="1">
                  <a:spLocks noChangeArrowheads="1"/>
                </p:cNvSpPr>
                <p:nvPr/>
              </p:nvSpPr>
              <p:spPr bwMode="auto">
                <a:xfrm>
                  <a:off x="5379261" y="3907178"/>
                  <a:ext cx="18716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1400" dirty="0" smtClean="0">
                      <a:solidFill>
                        <a:srgbClr val="FF0000"/>
                      </a:solidFill>
                      <a:latin typeface="Tahoma" panose="020B0604030504040204" pitchFamily="34" charset="0"/>
                    </a:rPr>
                    <a:t>200.25.18.0/24</a:t>
                  </a:r>
                  <a:endParaRPr lang="en-US" altLang="zh-CN" sz="1400" dirty="0">
                    <a:solidFill>
                      <a:srgbClr val="FF0000"/>
                    </a:solidFill>
                    <a:latin typeface="Tahoma" panose="020B0604030504040204" pitchFamily="34" charset="0"/>
                  </a:endParaRPr>
                </a:p>
              </p:txBody>
            </p:sp>
            <p:sp>
              <p:nvSpPr>
                <p:cNvPr id="71" name="Text Box 76"/>
                <p:cNvSpPr txBox="1">
                  <a:spLocks noChangeArrowheads="1"/>
                </p:cNvSpPr>
                <p:nvPr/>
              </p:nvSpPr>
              <p:spPr bwMode="auto">
                <a:xfrm>
                  <a:off x="5707302" y="3398669"/>
                  <a:ext cx="7202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400" dirty="0" smtClean="0"/>
                    <a:t>端口</a:t>
                  </a:r>
                  <a:r>
                    <a:rPr lang="en-US" altLang="zh-CN" sz="1400" dirty="0" smtClean="0"/>
                    <a:t>1</a:t>
                  </a:r>
                  <a:endParaRPr lang="en-US" altLang="zh-CN" sz="1400" dirty="0"/>
                </a:p>
              </p:txBody>
            </p:sp>
            <p:sp>
              <p:nvSpPr>
                <p:cNvPr id="72" name="Text Box 76"/>
                <p:cNvSpPr txBox="1">
                  <a:spLocks noChangeArrowheads="1"/>
                </p:cNvSpPr>
                <p:nvPr/>
              </p:nvSpPr>
              <p:spPr bwMode="auto">
                <a:xfrm>
                  <a:off x="6787422" y="2859608"/>
                  <a:ext cx="7202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400" dirty="0" smtClean="0"/>
                    <a:t>端口</a:t>
                  </a:r>
                  <a:r>
                    <a:rPr lang="en-US" altLang="zh-CN" sz="1400" dirty="0"/>
                    <a:t>2</a:t>
                  </a:r>
                </a:p>
              </p:txBody>
            </p:sp>
          </p:grpSp>
        </p:grpSp>
        <p:sp>
          <p:nvSpPr>
            <p:cNvPr id="89" name="Text Box 66"/>
            <p:cNvSpPr txBox="1">
              <a:spLocks noChangeArrowheads="1"/>
            </p:cNvSpPr>
            <p:nvPr/>
          </p:nvSpPr>
          <p:spPr bwMode="auto">
            <a:xfrm>
              <a:off x="6155828" y="6260669"/>
              <a:ext cx="2160588" cy="33668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1600" dirty="0">
                  <a:solidFill>
                    <a:srgbClr val="0C0500"/>
                  </a:solidFill>
                  <a:latin typeface="Tahoma" panose="020B0604030504040204" pitchFamily="34" charset="0"/>
                </a:rPr>
                <a:t>        </a:t>
              </a:r>
              <a:r>
                <a:rPr lang="en-US" altLang="zh-CN" sz="1600" dirty="0" smtClean="0">
                  <a:solidFill>
                    <a:srgbClr val="0C0500"/>
                  </a:solidFill>
                  <a:latin typeface="Tahoma" panose="020B0604030504040204" pitchFamily="34" charset="0"/>
                </a:rPr>
                <a:t>6</a:t>
              </a:r>
              <a:r>
                <a:rPr lang="zh-CN" altLang="en-US" sz="1600" dirty="0" smtClean="0">
                  <a:solidFill>
                    <a:srgbClr val="0C0500"/>
                  </a:solidFill>
                  <a:latin typeface="Tahoma" panose="020B0604030504040204" pitchFamily="34" charset="0"/>
                </a:rPr>
                <a:t>个</a:t>
              </a:r>
              <a:r>
                <a:rPr lang="zh-CN" altLang="en-US" sz="1600" dirty="0">
                  <a:solidFill>
                    <a:srgbClr val="0C0500"/>
                  </a:solidFill>
                  <a:latin typeface="Tahoma" panose="020B0604030504040204" pitchFamily="34" charset="0"/>
                </a:rPr>
                <a:t>网络</a:t>
              </a:r>
            </a:p>
          </p:txBody>
        </p:sp>
      </p:grpSp>
    </p:spTree>
    <p:extLst>
      <p:ext uri="{BB962C8B-B14F-4D97-AF65-F5344CB8AC3E}">
        <p14:creationId xmlns:p14="http://schemas.microsoft.com/office/powerpoint/2010/main" val="328656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blinds(horizontal)">
                                      <p:cBhvr>
                                        <p:cTn id="23" dur="500"/>
                                        <p:tgtEl>
                                          <p:spTgt spid="7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blinds(horizontal)">
                                      <p:cBhvr>
                                        <p:cTn id="28" dur="500"/>
                                        <p:tgtEl>
                                          <p:spTgt spid="8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3"/>
                                        </p:tgtEl>
                                        <p:attrNameLst>
                                          <p:attrName>style.visibility</p:attrName>
                                        </p:attrNameLst>
                                      </p:cBhvr>
                                      <p:to>
                                        <p:strVal val="visible"/>
                                      </p:to>
                                    </p:set>
                                    <p:animEffect transition="in" filter="blinds(horizontal)">
                                      <p:cBhvr>
                                        <p:cTn id="33"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animBg="1"/>
      <p:bldP spid="82" grpId="0" animBg="1"/>
      <p:bldP spid="83"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zh-CN" altLang="en-US" smtClean="0"/>
              <a:t>无类别域间寻路与划分子网</a:t>
            </a:r>
          </a:p>
        </p:txBody>
      </p:sp>
      <p:sp>
        <p:nvSpPr>
          <p:cNvPr id="107523" name="Rectangle 3"/>
          <p:cNvSpPr>
            <a:spLocks noGrp="1" noChangeArrowheads="1"/>
          </p:cNvSpPr>
          <p:nvPr>
            <p:ph type="body" idx="1"/>
          </p:nvPr>
        </p:nvSpPr>
        <p:spPr>
          <a:xfrm>
            <a:off x="827088" y="2017713"/>
            <a:ext cx="7772400" cy="4114800"/>
          </a:xfrm>
        </p:spPr>
        <p:txBody>
          <a:bodyPr/>
          <a:lstStyle/>
          <a:p>
            <a:r>
              <a:rPr lang="zh-CN" altLang="en-US" smtClean="0"/>
              <a:t>划分子网并不改变</a:t>
            </a:r>
            <a:r>
              <a:rPr lang="en-US" altLang="zh-CN" smtClean="0"/>
              <a:t>Internet</a:t>
            </a:r>
            <a:r>
              <a:rPr lang="zh-CN" altLang="en-US" smtClean="0"/>
              <a:t>的</a:t>
            </a:r>
            <a:r>
              <a:rPr lang="en-US" altLang="zh-CN" smtClean="0"/>
              <a:t>IP</a:t>
            </a:r>
            <a:r>
              <a:rPr lang="zh-CN" altLang="en-US" smtClean="0"/>
              <a:t>地址分配机制，而</a:t>
            </a:r>
            <a:r>
              <a:rPr lang="en-US" altLang="zh-CN" smtClean="0"/>
              <a:t>CIDR</a:t>
            </a:r>
            <a:r>
              <a:rPr lang="zh-CN" altLang="en-US" smtClean="0"/>
              <a:t>是目前</a:t>
            </a:r>
            <a:r>
              <a:rPr lang="en-US" altLang="zh-CN" smtClean="0"/>
              <a:t>Internet</a:t>
            </a:r>
            <a:r>
              <a:rPr lang="zh-CN" altLang="en-US" smtClean="0"/>
              <a:t>采用的</a:t>
            </a:r>
            <a:r>
              <a:rPr lang="en-US" altLang="zh-CN" smtClean="0"/>
              <a:t>IP</a:t>
            </a:r>
            <a:r>
              <a:rPr lang="zh-CN" altLang="en-US" smtClean="0"/>
              <a:t>地址分配机制</a:t>
            </a:r>
            <a:endParaRPr lang="en-US" altLang="zh-CN" smtClean="0"/>
          </a:p>
          <a:p>
            <a:r>
              <a:rPr lang="zh-CN" altLang="en-US" smtClean="0"/>
              <a:t>企业或者机构分配得到</a:t>
            </a:r>
            <a:r>
              <a:rPr lang="en-US" altLang="zh-CN" smtClean="0"/>
              <a:t>CIDR</a:t>
            </a:r>
            <a:r>
              <a:rPr lang="zh-CN" altLang="en-US" smtClean="0"/>
              <a:t>地址块以后，可以根据实际需求对该</a:t>
            </a:r>
            <a:r>
              <a:rPr lang="en-US" altLang="zh-CN" smtClean="0"/>
              <a:t>CIDR</a:t>
            </a:r>
            <a:r>
              <a:rPr lang="zh-CN" altLang="en-US" smtClean="0"/>
              <a:t>地址块进行进一步的细分，即将其划分成多个子网</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idx="4294967295"/>
          </p:nvPr>
        </p:nvSpPr>
        <p:spPr/>
        <p:txBody>
          <a:bodyPr/>
          <a:lstStyle/>
          <a:p>
            <a:r>
              <a:rPr lang="zh-CN" altLang="en-US" smtClean="0"/>
              <a:t>解决方案概述</a:t>
            </a:r>
          </a:p>
        </p:txBody>
      </p:sp>
      <p:sp>
        <p:nvSpPr>
          <p:cNvPr id="108547" name="Rectangle 3"/>
          <p:cNvSpPr>
            <a:spLocks noGrp="1" noChangeArrowheads="1"/>
          </p:cNvSpPr>
          <p:nvPr>
            <p:ph type="body" idx="4294967295"/>
          </p:nvPr>
        </p:nvSpPr>
        <p:spPr/>
        <p:txBody>
          <a:bodyPr/>
          <a:lstStyle/>
          <a:p>
            <a:pPr>
              <a:lnSpc>
                <a:spcPct val="90000"/>
              </a:lnSpc>
            </a:pPr>
            <a:r>
              <a:rPr lang="zh-CN" altLang="en-US" smtClean="0">
                <a:solidFill>
                  <a:srgbClr val="969696"/>
                </a:solidFill>
              </a:rPr>
              <a:t>采用层次结构</a:t>
            </a:r>
          </a:p>
          <a:p>
            <a:pPr lvl="1">
              <a:lnSpc>
                <a:spcPct val="90000"/>
              </a:lnSpc>
            </a:pPr>
            <a:r>
              <a:rPr lang="zh-CN" altLang="en-US" smtClean="0">
                <a:solidFill>
                  <a:srgbClr val="969696"/>
                </a:solidFill>
              </a:rPr>
              <a:t>划分子网</a:t>
            </a:r>
          </a:p>
          <a:p>
            <a:pPr lvl="1">
              <a:lnSpc>
                <a:spcPct val="90000"/>
              </a:lnSpc>
            </a:pPr>
            <a:r>
              <a:rPr lang="zh-CN" altLang="en-US" smtClean="0">
                <a:solidFill>
                  <a:srgbClr val="969696"/>
                </a:solidFill>
              </a:rPr>
              <a:t>无类别域间寻路</a:t>
            </a:r>
          </a:p>
          <a:p>
            <a:pPr lvl="1">
              <a:lnSpc>
                <a:spcPct val="90000"/>
              </a:lnSpc>
            </a:pPr>
            <a:endParaRPr lang="zh-CN" altLang="en-US" smtClean="0"/>
          </a:p>
          <a:p>
            <a:pPr lvl="1">
              <a:lnSpc>
                <a:spcPct val="90000"/>
              </a:lnSpc>
            </a:pPr>
            <a:endParaRPr lang="zh-CN" altLang="en-US" smtClean="0"/>
          </a:p>
          <a:p>
            <a:pPr lvl="1">
              <a:lnSpc>
                <a:spcPct val="90000"/>
              </a:lnSpc>
            </a:pPr>
            <a:endParaRPr lang="zh-CN" altLang="en-US" smtClean="0"/>
          </a:p>
          <a:p>
            <a:pPr lvl="1">
              <a:lnSpc>
                <a:spcPct val="90000"/>
              </a:lnSpc>
            </a:pPr>
            <a:endParaRPr lang="zh-CN" altLang="en-US" smtClean="0"/>
          </a:p>
          <a:p>
            <a:pPr>
              <a:lnSpc>
                <a:spcPct val="90000"/>
              </a:lnSpc>
            </a:pPr>
            <a:r>
              <a:rPr lang="zh-CN" altLang="en-US" smtClean="0"/>
              <a:t>网络地址转换</a:t>
            </a:r>
          </a:p>
        </p:txBody>
      </p:sp>
      <p:sp>
        <p:nvSpPr>
          <p:cNvPr id="108548" name="Rectangle 6"/>
          <p:cNvSpPr>
            <a:spLocks noChangeArrowheads="1"/>
          </p:cNvSpPr>
          <p:nvPr/>
        </p:nvSpPr>
        <p:spPr bwMode="auto">
          <a:xfrm>
            <a:off x="539750" y="3644900"/>
            <a:ext cx="8424863" cy="1562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lvl="1" eaLnBrk="1" hangingPunct="1"/>
            <a:r>
              <a:rPr lang="zh-CN" altLang="en-US" sz="2400" b="1">
                <a:solidFill>
                  <a:srgbClr val="FF7C80"/>
                </a:solidFill>
              </a:rPr>
              <a:t>基本思想：</a:t>
            </a:r>
          </a:p>
          <a:p>
            <a:pPr lvl="1" eaLnBrk="1" hangingPunct="1"/>
            <a:r>
              <a:rPr lang="zh-CN" altLang="en-US" sz="2400" b="1">
                <a:solidFill>
                  <a:srgbClr val="FF7C80"/>
                </a:solidFill>
              </a:rPr>
              <a:t>通过细粒度分配</a:t>
            </a:r>
            <a:r>
              <a:rPr lang="en-US" altLang="zh-CN" sz="2400" b="1">
                <a:solidFill>
                  <a:srgbClr val="FF7C80"/>
                </a:solidFill>
              </a:rPr>
              <a:t>IP</a:t>
            </a:r>
            <a:r>
              <a:rPr lang="zh-CN" altLang="en-US" sz="2400" b="1">
                <a:solidFill>
                  <a:srgbClr val="FF7C80"/>
                </a:solidFill>
              </a:rPr>
              <a:t>地址块来提高</a:t>
            </a:r>
            <a:r>
              <a:rPr lang="en-US" altLang="zh-CN" sz="2400" b="1">
                <a:solidFill>
                  <a:srgbClr val="FF7C80"/>
                </a:solidFill>
              </a:rPr>
              <a:t>IP</a:t>
            </a:r>
            <a:r>
              <a:rPr lang="zh-CN" altLang="en-US" sz="2400" b="1">
                <a:solidFill>
                  <a:srgbClr val="FF7C80"/>
                </a:solidFill>
              </a:rPr>
              <a:t>地址的利用率，对</a:t>
            </a:r>
            <a:r>
              <a:rPr lang="en-US" altLang="zh-CN" sz="2400" b="1">
                <a:solidFill>
                  <a:srgbClr val="FF7C80"/>
                </a:solidFill>
              </a:rPr>
              <a:t>IP</a:t>
            </a:r>
            <a:r>
              <a:rPr lang="zh-CN" altLang="en-US" sz="2400" b="1">
                <a:solidFill>
                  <a:srgbClr val="FF7C80"/>
                </a:solidFill>
              </a:rPr>
              <a:t>地址进行汇聚，以减少路由协议中路由选择消息携带的和路由器的路由表中储存的网络号的数量</a:t>
            </a:r>
          </a:p>
        </p:txBody>
      </p:sp>
      <p:sp>
        <p:nvSpPr>
          <p:cNvPr id="108549" name="Rectangle 7"/>
          <p:cNvSpPr>
            <a:spLocks noChangeArrowheads="1"/>
          </p:cNvSpPr>
          <p:nvPr/>
        </p:nvSpPr>
        <p:spPr bwMode="auto">
          <a:xfrm>
            <a:off x="539750" y="5919788"/>
            <a:ext cx="8424863" cy="830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lvl="1" eaLnBrk="1" hangingPunct="1"/>
            <a:r>
              <a:rPr lang="zh-CN" altLang="en-US" sz="2400" b="1">
                <a:solidFill>
                  <a:schemeClr val="hlink"/>
                </a:solidFill>
              </a:rPr>
              <a:t>基本思想：</a:t>
            </a:r>
          </a:p>
          <a:p>
            <a:pPr lvl="1" eaLnBrk="1" hangingPunct="1"/>
            <a:r>
              <a:rPr lang="zh-CN" altLang="en-US" sz="2400" b="1">
                <a:solidFill>
                  <a:schemeClr val="hlink"/>
                </a:solidFill>
              </a:rPr>
              <a:t>通过在网络中重复利用某些</a:t>
            </a:r>
            <a:r>
              <a:rPr lang="en-US" altLang="zh-CN" sz="2400" b="1">
                <a:solidFill>
                  <a:schemeClr val="hlink"/>
                </a:solidFill>
              </a:rPr>
              <a:t>IP</a:t>
            </a:r>
            <a:r>
              <a:rPr lang="zh-CN" altLang="en-US" sz="2400" b="1">
                <a:solidFill>
                  <a:schemeClr val="hlink"/>
                </a:solidFill>
              </a:rPr>
              <a:t>地址块提高</a:t>
            </a:r>
            <a:r>
              <a:rPr lang="en-US" altLang="zh-CN" sz="2400" b="1">
                <a:solidFill>
                  <a:schemeClr val="hlink"/>
                </a:solidFill>
              </a:rPr>
              <a:t>IP</a:t>
            </a:r>
            <a:r>
              <a:rPr lang="zh-CN" altLang="en-US" sz="2400" b="1">
                <a:solidFill>
                  <a:schemeClr val="hlink"/>
                </a:solidFill>
              </a:rPr>
              <a:t>地址的利用率</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zh-CN" altLang="en-US" smtClean="0"/>
              <a:t>网络地址转换</a:t>
            </a:r>
            <a:r>
              <a:rPr lang="en-US" altLang="zh-CN" smtClean="0"/>
              <a:t>—</a:t>
            </a:r>
            <a:r>
              <a:rPr lang="zh-CN" altLang="en-US" smtClean="0"/>
              <a:t>概述</a:t>
            </a:r>
          </a:p>
        </p:txBody>
      </p:sp>
      <p:sp>
        <p:nvSpPr>
          <p:cNvPr id="290836" name="Rectangle 20"/>
          <p:cNvSpPr>
            <a:spLocks noGrp="1"/>
          </p:cNvSpPr>
          <p:nvPr>
            <p:ph type="body" idx="1"/>
          </p:nvPr>
        </p:nvSpPr>
        <p:spPr>
          <a:xfrm>
            <a:off x="395288" y="1916113"/>
            <a:ext cx="8280400" cy="2590800"/>
          </a:xfrm>
          <a:noFill/>
        </p:spPr>
        <p:txBody>
          <a:bodyPr/>
          <a:lstStyle/>
          <a:p>
            <a:pPr>
              <a:lnSpc>
                <a:spcPct val="90000"/>
              </a:lnSpc>
            </a:pPr>
            <a:r>
              <a:rPr lang="en-US" altLang="zh-CN" sz="2800" smtClean="0">
                <a:solidFill>
                  <a:srgbClr val="000000"/>
                </a:solidFill>
              </a:rPr>
              <a:t>NAT</a:t>
            </a:r>
            <a:r>
              <a:rPr lang="zh-CN" altLang="en-US" sz="2800" smtClean="0">
                <a:solidFill>
                  <a:srgbClr val="000000"/>
                </a:solidFill>
              </a:rPr>
              <a:t>：</a:t>
            </a:r>
            <a:r>
              <a:rPr lang="en-US" altLang="zh-CN" sz="2800" smtClean="0">
                <a:solidFill>
                  <a:srgbClr val="000000"/>
                </a:solidFill>
              </a:rPr>
              <a:t>Network Address Translation</a:t>
            </a:r>
            <a:r>
              <a:rPr lang="zh-CN" altLang="en-US" sz="2800" smtClean="0">
                <a:solidFill>
                  <a:srgbClr val="000000"/>
                </a:solidFill>
              </a:rPr>
              <a:t>，网络地址转换</a:t>
            </a:r>
          </a:p>
          <a:p>
            <a:pPr lvl="1">
              <a:lnSpc>
                <a:spcPct val="90000"/>
              </a:lnSpc>
            </a:pPr>
            <a:r>
              <a:rPr lang="zh-CN" altLang="en-US" sz="2400" smtClean="0">
                <a:solidFill>
                  <a:srgbClr val="000000"/>
                </a:solidFill>
              </a:rPr>
              <a:t>根据作用范围的不同，分两种</a:t>
            </a:r>
            <a:r>
              <a:rPr lang="en-US" altLang="zh-CN" sz="2400" smtClean="0">
                <a:solidFill>
                  <a:srgbClr val="000000"/>
                </a:solidFill>
              </a:rPr>
              <a:t>IP</a:t>
            </a:r>
            <a:r>
              <a:rPr lang="zh-CN" altLang="en-US" sz="2400" smtClean="0">
                <a:solidFill>
                  <a:srgbClr val="000000"/>
                </a:solidFill>
              </a:rPr>
              <a:t>地址</a:t>
            </a:r>
          </a:p>
          <a:p>
            <a:pPr lvl="2">
              <a:lnSpc>
                <a:spcPct val="90000"/>
              </a:lnSpc>
            </a:pPr>
            <a:r>
              <a:rPr lang="zh-CN" altLang="en-US" sz="2000" smtClean="0">
                <a:solidFill>
                  <a:srgbClr val="000000"/>
                </a:solidFill>
              </a:rPr>
              <a:t>全局</a:t>
            </a:r>
            <a:r>
              <a:rPr lang="en-US" altLang="zh-CN" sz="2000" smtClean="0">
                <a:solidFill>
                  <a:srgbClr val="000000"/>
                </a:solidFill>
              </a:rPr>
              <a:t>IP</a:t>
            </a:r>
            <a:r>
              <a:rPr lang="zh-CN" altLang="en-US" sz="2000" smtClean="0">
                <a:solidFill>
                  <a:srgbClr val="000000"/>
                </a:solidFill>
              </a:rPr>
              <a:t>地址（也被称为公共</a:t>
            </a:r>
            <a:r>
              <a:rPr lang="en-US" altLang="zh-CN" sz="2000" smtClean="0">
                <a:solidFill>
                  <a:srgbClr val="000000"/>
                </a:solidFill>
              </a:rPr>
              <a:t>IP</a:t>
            </a:r>
            <a:r>
              <a:rPr lang="zh-CN" altLang="en-US" sz="2000" smtClean="0">
                <a:solidFill>
                  <a:srgbClr val="000000"/>
                </a:solidFill>
              </a:rPr>
              <a:t>地址）：用于</a:t>
            </a:r>
            <a:r>
              <a:rPr lang="en-US" altLang="zh-CN" sz="2000" smtClean="0">
                <a:solidFill>
                  <a:srgbClr val="000000"/>
                </a:solidFill>
              </a:rPr>
              <a:t>Internet</a:t>
            </a:r>
            <a:r>
              <a:rPr lang="zh-CN" altLang="en-US" sz="2000" smtClean="0">
                <a:solidFill>
                  <a:srgbClr val="000000"/>
                </a:solidFill>
              </a:rPr>
              <a:t>上的分组转发，要求在</a:t>
            </a:r>
            <a:r>
              <a:rPr lang="en-US" altLang="zh-CN" sz="2000" smtClean="0">
                <a:solidFill>
                  <a:srgbClr val="000000"/>
                </a:solidFill>
              </a:rPr>
              <a:t>Internet</a:t>
            </a:r>
            <a:r>
              <a:rPr lang="zh-CN" altLang="en-US" sz="2000" smtClean="0">
                <a:solidFill>
                  <a:srgbClr val="000000"/>
                </a:solidFill>
              </a:rPr>
              <a:t>范围内唯一</a:t>
            </a:r>
          </a:p>
          <a:p>
            <a:pPr lvl="2">
              <a:lnSpc>
                <a:spcPct val="90000"/>
              </a:lnSpc>
            </a:pPr>
            <a:r>
              <a:rPr lang="zh-CN" altLang="en-US" sz="2000" smtClean="0">
                <a:solidFill>
                  <a:srgbClr val="000000"/>
                </a:solidFill>
              </a:rPr>
              <a:t>私有</a:t>
            </a:r>
            <a:r>
              <a:rPr lang="en-US" altLang="zh-CN" sz="2000" smtClean="0">
                <a:solidFill>
                  <a:srgbClr val="000000"/>
                </a:solidFill>
              </a:rPr>
              <a:t>IP</a:t>
            </a:r>
            <a:r>
              <a:rPr lang="zh-CN" altLang="en-US" sz="2000" smtClean="0">
                <a:solidFill>
                  <a:srgbClr val="000000"/>
                </a:solidFill>
              </a:rPr>
              <a:t>地址：用于指定网络内的分组转发，只要求在指定网内部唯一</a:t>
            </a:r>
          </a:p>
        </p:txBody>
      </p:sp>
      <p:sp>
        <p:nvSpPr>
          <p:cNvPr id="351251" name="Rectangle 19"/>
          <p:cNvSpPr>
            <a:spLocks noChangeArrowheads="1"/>
          </p:cNvSpPr>
          <p:nvPr/>
        </p:nvSpPr>
        <p:spPr bwMode="auto">
          <a:xfrm>
            <a:off x="1116013" y="4581525"/>
            <a:ext cx="7021512" cy="576263"/>
          </a:xfrm>
          <a:prstGeom prst="rect">
            <a:avLst/>
          </a:prstGeom>
          <a:solidFill>
            <a:srgbClr val="FFFFFF"/>
          </a:solidFill>
          <a:ln w="9525">
            <a:solidFill>
              <a:srgbClr val="000000"/>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2000" b="1">
                <a:solidFill>
                  <a:srgbClr val="FF0000"/>
                </a:solidFill>
              </a:rPr>
              <a:t>NAT</a:t>
            </a:r>
            <a:r>
              <a:rPr lang="zh-CN" altLang="en-US" sz="2000" b="1">
                <a:solidFill>
                  <a:srgbClr val="FF0000"/>
                </a:solidFill>
              </a:rPr>
              <a:t>实现网络内的多台主机共享一个或者少量全局的</a:t>
            </a:r>
            <a:r>
              <a:rPr lang="en-US" altLang="zh-CN" sz="2000" b="1">
                <a:solidFill>
                  <a:srgbClr val="FF0000"/>
                </a:solidFill>
              </a:rPr>
              <a:t>IP</a:t>
            </a:r>
            <a:r>
              <a:rPr lang="zh-CN" altLang="en-US" sz="2000" b="1">
                <a:solidFill>
                  <a:srgbClr val="FF0000"/>
                </a:solidFill>
              </a:rPr>
              <a:t>地址</a:t>
            </a:r>
          </a:p>
        </p:txBody>
      </p:sp>
      <p:grpSp>
        <p:nvGrpSpPr>
          <p:cNvPr id="2" name="Group 5"/>
          <p:cNvGrpSpPr>
            <a:grpSpLocks/>
          </p:cNvGrpSpPr>
          <p:nvPr/>
        </p:nvGrpSpPr>
        <p:grpSpPr bwMode="auto">
          <a:xfrm>
            <a:off x="900113" y="5216525"/>
            <a:ext cx="7058025" cy="1812925"/>
            <a:chOff x="1156" y="3059"/>
            <a:chExt cx="4446" cy="1142"/>
          </a:xfrm>
        </p:grpSpPr>
        <p:pic>
          <p:nvPicPr>
            <p:cNvPr id="109574" name="Picture 6" descr="BD18185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6" y="3079"/>
              <a:ext cx="1622" cy="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5" name="Picture 7" descr="BD18191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7" y="3365"/>
              <a:ext cx="319"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6" name="Oval 8"/>
            <p:cNvSpPr>
              <a:spLocks noChangeArrowheads="1"/>
            </p:cNvSpPr>
            <p:nvPr/>
          </p:nvSpPr>
          <p:spPr bwMode="auto">
            <a:xfrm>
              <a:off x="4377" y="3331"/>
              <a:ext cx="1020" cy="545"/>
            </a:xfrm>
            <a:prstGeom prst="ellipse">
              <a:avLst/>
            </a:prstGeom>
            <a:solidFill>
              <a:srgbClr val="FFFFFF"/>
            </a:solidFill>
            <a:ln w="9525" algn="ctr">
              <a:solidFill>
                <a:srgbClr val="007A77"/>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solidFill>
                    <a:srgbClr val="000000"/>
                  </a:solidFill>
                  <a:latin typeface="Arial" panose="020B0604020202020204" pitchFamily="34" charset="0"/>
                </a:rPr>
                <a:t>内部网络</a:t>
              </a:r>
            </a:p>
          </p:txBody>
        </p:sp>
        <p:sp>
          <p:nvSpPr>
            <p:cNvPr id="109577" name="Line 9"/>
            <p:cNvSpPr>
              <a:spLocks noChangeShapeType="1"/>
            </p:cNvSpPr>
            <p:nvPr/>
          </p:nvSpPr>
          <p:spPr bwMode="auto">
            <a:xfrm>
              <a:off x="2699" y="3603"/>
              <a:ext cx="998" cy="0"/>
            </a:xfrm>
            <a:prstGeom prst="line">
              <a:avLst/>
            </a:prstGeom>
            <a:noFill/>
            <a:ln w="9525">
              <a:solidFill>
                <a:srgbClr val="007A77"/>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109578" name="Line 10"/>
            <p:cNvSpPr>
              <a:spLocks noChangeShapeType="1"/>
            </p:cNvSpPr>
            <p:nvPr/>
          </p:nvSpPr>
          <p:spPr bwMode="auto">
            <a:xfrm>
              <a:off x="4014" y="3603"/>
              <a:ext cx="363" cy="0"/>
            </a:xfrm>
            <a:prstGeom prst="line">
              <a:avLst/>
            </a:prstGeom>
            <a:noFill/>
            <a:ln w="9525">
              <a:solidFill>
                <a:srgbClr val="007A77"/>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109579" name="Text Box 11"/>
            <p:cNvSpPr txBox="1">
              <a:spLocks noChangeArrowheads="1"/>
            </p:cNvSpPr>
            <p:nvPr/>
          </p:nvSpPr>
          <p:spPr bwMode="auto">
            <a:xfrm>
              <a:off x="3470" y="3830"/>
              <a:ext cx="86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b="1">
                  <a:solidFill>
                    <a:srgbClr val="000000"/>
                  </a:solidFill>
                  <a:latin typeface="Arial" panose="020B0604020202020204" pitchFamily="34" charset="0"/>
                </a:rPr>
                <a:t>NAT</a:t>
              </a:r>
              <a:r>
                <a:rPr lang="zh-CN" altLang="en-US" b="1">
                  <a:solidFill>
                    <a:srgbClr val="000000"/>
                  </a:solidFill>
                  <a:latin typeface="Arial" panose="020B0604020202020204" pitchFamily="34" charset="0"/>
                </a:rPr>
                <a:t>设备</a:t>
              </a:r>
            </a:p>
          </p:txBody>
        </p:sp>
        <p:sp>
          <p:nvSpPr>
            <p:cNvPr id="109580" name="Line 12"/>
            <p:cNvSpPr>
              <a:spLocks noChangeShapeType="1"/>
            </p:cNvSpPr>
            <p:nvPr/>
          </p:nvSpPr>
          <p:spPr bwMode="auto">
            <a:xfrm>
              <a:off x="3424" y="3377"/>
              <a:ext cx="273" cy="181"/>
            </a:xfrm>
            <a:prstGeom prst="line">
              <a:avLst/>
            </a:prstGeom>
            <a:noFill/>
            <a:ln w="9525">
              <a:solidFill>
                <a:srgbClr val="007A77"/>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p>
          </p:txBody>
        </p:sp>
        <p:sp>
          <p:nvSpPr>
            <p:cNvPr id="109581" name="Text Box 13"/>
            <p:cNvSpPr txBox="1">
              <a:spLocks noChangeArrowheads="1"/>
            </p:cNvSpPr>
            <p:nvPr/>
          </p:nvSpPr>
          <p:spPr bwMode="auto">
            <a:xfrm>
              <a:off x="2835" y="3165"/>
              <a:ext cx="7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1600" b="1">
                  <a:solidFill>
                    <a:srgbClr val="000000"/>
                  </a:solidFill>
                  <a:latin typeface="Arial" panose="020B0604020202020204" pitchFamily="34" charset="0"/>
                </a:rPr>
                <a:t>全局</a:t>
              </a:r>
              <a:r>
                <a:rPr lang="en-US" altLang="zh-CN" sz="1600" b="1">
                  <a:solidFill>
                    <a:srgbClr val="000000"/>
                  </a:solidFill>
                  <a:latin typeface="Arial" panose="020B0604020202020204" pitchFamily="34" charset="0"/>
                </a:rPr>
                <a:t>IP</a:t>
              </a:r>
              <a:r>
                <a:rPr lang="zh-CN" altLang="en-US" sz="1600" b="1">
                  <a:solidFill>
                    <a:srgbClr val="000000"/>
                  </a:solidFill>
                  <a:latin typeface="Arial" panose="020B0604020202020204" pitchFamily="34" charset="0"/>
                </a:rPr>
                <a:t>地址</a:t>
              </a:r>
            </a:p>
          </p:txBody>
        </p:sp>
        <p:pic>
          <p:nvPicPr>
            <p:cNvPr id="109582" name="Picture 14" descr="BD1818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2" y="3150"/>
              <a:ext cx="303"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83" name="Picture 15" descr="BD1818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9" y="3422"/>
              <a:ext cx="303"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84" name="Picture 16" descr="BD1818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6" y="3709"/>
              <a:ext cx="303"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85" name="Text Box 17"/>
            <p:cNvSpPr txBox="1">
              <a:spLocks noChangeArrowheads="1"/>
            </p:cNvSpPr>
            <p:nvPr/>
          </p:nvSpPr>
          <p:spPr bwMode="auto">
            <a:xfrm>
              <a:off x="4241" y="3059"/>
              <a:ext cx="7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1600" b="1">
                  <a:solidFill>
                    <a:srgbClr val="000000"/>
                  </a:solidFill>
                  <a:latin typeface="Arial" panose="020B0604020202020204" pitchFamily="34" charset="0"/>
                </a:rPr>
                <a:t>私有</a:t>
              </a:r>
              <a:r>
                <a:rPr lang="en-US" altLang="zh-CN" sz="1600" b="1">
                  <a:solidFill>
                    <a:srgbClr val="000000"/>
                  </a:solidFill>
                  <a:latin typeface="Arial" panose="020B0604020202020204" pitchFamily="34" charset="0"/>
                </a:rPr>
                <a:t>IP</a:t>
              </a:r>
              <a:r>
                <a:rPr lang="zh-CN" altLang="en-US" sz="1600" b="1">
                  <a:solidFill>
                    <a:srgbClr val="000000"/>
                  </a:solidFill>
                  <a:latin typeface="Arial" panose="020B0604020202020204" pitchFamily="34" charset="0"/>
                </a:rPr>
                <a:t>地址</a:t>
              </a:r>
            </a:p>
          </p:txBody>
        </p:sp>
        <p:sp>
          <p:nvSpPr>
            <p:cNvPr id="109586" name="Text Box 18"/>
            <p:cNvSpPr txBox="1">
              <a:spLocks noChangeArrowheads="1"/>
            </p:cNvSpPr>
            <p:nvPr/>
          </p:nvSpPr>
          <p:spPr bwMode="auto">
            <a:xfrm>
              <a:off x="1429" y="3513"/>
              <a:ext cx="10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b="1">
                  <a:solidFill>
                    <a:srgbClr val="000000"/>
                  </a:solidFill>
                  <a:latin typeface="Arial" panose="020B0604020202020204" pitchFamily="34" charset="0"/>
                </a:rPr>
                <a:t>Internet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90836">
                                            <p:txEl>
                                              <p:pRg st="1" end="1"/>
                                            </p:txEl>
                                          </p:spTgt>
                                        </p:tgtEl>
                                        <p:attrNameLst>
                                          <p:attrName>style.visibility</p:attrName>
                                        </p:attrNameLst>
                                      </p:cBhvr>
                                      <p:to>
                                        <p:strVal val="visible"/>
                                      </p:to>
                                    </p:set>
                                    <p:animEffect transition="in" filter="strips(downRight)">
                                      <p:cBhvr>
                                        <p:cTn id="7" dur="500"/>
                                        <p:tgtEl>
                                          <p:spTgt spid="290836">
                                            <p:txEl>
                                              <p:pRg st="1" end="1"/>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290836">
                                            <p:txEl>
                                              <p:pRg st="2" end="2"/>
                                            </p:txEl>
                                          </p:spTgt>
                                        </p:tgtEl>
                                        <p:attrNameLst>
                                          <p:attrName>style.visibility</p:attrName>
                                        </p:attrNameLst>
                                      </p:cBhvr>
                                      <p:to>
                                        <p:strVal val="visible"/>
                                      </p:to>
                                    </p:set>
                                    <p:animEffect transition="in" filter="strips(downRight)">
                                      <p:cBhvr>
                                        <p:cTn id="10" dur="500"/>
                                        <p:tgtEl>
                                          <p:spTgt spid="290836">
                                            <p:txEl>
                                              <p:pRg st="2" end="2"/>
                                            </p:txEl>
                                          </p:spTgt>
                                        </p:tgtEl>
                                      </p:cBhvr>
                                    </p:animEffect>
                                  </p:childTnLst>
                                </p:cTn>
                              </p:par>
                              <p:par>
                                <p:cTn id="11" presetID="18" presetClass="entr" presetSubtype="6" fill="hold" nodeType="withEffect">
                                  <p:stCondLst>
                                    <p:cond delay="0"/>
                                  </p:stCondLst>
                                  <p:childTnLst>
                                    <p:set>
                                      <p:cBhvr>
                                        <p:cTn id="12" dur="1" fill="hold">
                                          <p:stCondLst>
                                            <p:cond delay="0"/>
                                          </p:stCondLst>
                                        </p:cTn>
                                        <p:tgtEl>
                                          <p:spTgt spid="290836">
                                            <p:txEl>
                                              <p:pRg st="3" end="3"/>
                                            </p:txEl>
                                          </p:spTgt>
                                        </p:tgtEl>
                                        <p:attrNameLst>
                                          <p:attrName>style.visibility</p:attrName>
                                        </p:attrNameLst>
                                      </p:cBhvr>
                                      <p:to>
                                        <p:strVal val="visible"/>
                                      </p:to>
                                    </p:set>
                                    <p:animEffect transition="in" filter="strips(downRight)">
                                      <p:cBhvr>
                                        <p:cTn id="13" dur="500"/>
                                        <p:tgtEl>
                                          <p:spTgt spid="290836">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51251"/>
                                        </p:tgtEl>
                                        <p:attrNameLst>
                                          <p:attrName>style.visibility</p:attrName>
                                        </p:attrNameLst>
                                      </p:cBhvr>
                                      <p:to>
                                        <p:strVal val="visible"/>
                                      </p:to>
                                    </p:set>
                                    <p:animEffect transition="in" filter="blinds(horizontal)">
                                      <p:cBhvr>
                                        <p:cTn id="18" dur="500"/>
                                        <p:tgtEl>
                                          <p:spTgt spid="35125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51" grpId="0" animBg="1"/>
    </p:bld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ends">
  <a:themeElements>
    <a:clrScheme name="2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2_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2_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2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2_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2_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2_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诗情画意">
  <a:themeElements>
    <a:clrScheme name="诗情画意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fontScheme name="诗情画意">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诗情画意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诗情画意 2">
        <a:dk1>
          <a:srgbClr val="005FBE"/>
        </a:dk1>
        <a:lt1>
          <a:srgbClr val="FFFFDD"/>
        </a:lt1>
        <a:dk2>
          <a:srgbClr val="2C5884"/>
        </a:dk2>
        <a:lt2>
          <a:srgbClr val="C0C0C0"/>
        </a:lt2>
        <a:accent1>
          <a:srgbClr val="E9F7FF"/>
        </a:accent1>
        <a:accent2>
          <a:srgbClr val="F89400"/>
        </a:accent2>
        <a:accent3>
          <a:srgbClr val="FFFFEB"/>
        </a:accent3>
        <a:accent4>
          <a:srgbClr val="0050A2"/>
        </a:accent4>
        <a:accent5>
          <a:srgbClr val="F2FAFF"/>
        </a:accent5>
        <a:accent6>
          <a:srgbClr val="E18600"/>
        </a:accent6>
        <a:hlink>
          <a:srgbClr val="B20048"/>
        </a:hlink>
        <a:folHlink>
          <a:srgbClr val="008080"/>
        </a:folHlink>
      </a:clrScheme>
      <a:clrMap bg1="lt1" tx1="dk1" bg2="lt2" tx2="dk2" accent1="accent1" accent2="accent2" accent3="accent3" accent4="accent4" accent5="accent5" accent6="accent6" hlink="hlink" folHlink="folHlink"/>
    </a:extraClrScheme>
    <a:extraClrScheme>
      <a:clrScheme name="诗情画意 3">
        <a:dk1>
          <a:srgbClr val="5D5D8B"/>
        </a:dk1>
        <a:lt1>
          <a:srgbClr val="DAEADE"/>
        </a:lt1>
        <a:dk2>
          <a:srgbClr val="A25269"/>
        </a:dk2>
        <a:lt2>
          <a:srgbClr val="C0C0C0"/>
        </a:lt2>
        <a:accent1>
          <a:srgbClr val="FFFFDD"/>
        </a:accent1>
        <a:accent2>
          <a:srgbClr val="3399FF"/>
        </a:accent2>
        <a:accent3>
          <a:srgbClr val="EAF3EC"/>
        </a:accent3>
        <a:accent4>
          <a:srgbClr val="4E4E76"/>
        </a:accent4>
        <a:accent5>
          <a:srgbClr val="FFFFEB"/>
        </a:accent5>
        <a:accent6>
          <a:srgbClr val="2D8AE7"/>
        </a:accent6>
        <a:hlink>
          <a:srgbClr val="336699"/>
        </a:hlink>
        <a:folHlink>
          <a:srgbClr val="F08F00"/>
        </a:folHlink>
      </a:clrScheme>
      <a:clrMap bg1="lt1" tx1="dk1" bg2="lt2" tx2="dk2" accent1="accent1" accent2="accent2" accent3="accent3" accent4="accent4" accent5="accent5" accent6="accent6" hlink="hlink" folHlink="folHlink"/>
    </a:extraClrScheme>
    <a:extraClrScheme>
      <a:clrScheme name="诗情画意 4">
        <a:dk1>
          <a:srgbClr val="006666"/>
        </a:dk1>
        <a:lt1>
          <a:srgbClr val="CCECFF"/>
        </a:lt1>
        <a:dk2>
          <a:srgbClr val="336699"/>
        </a:dk2>
        <a:lt2>
          <a:srgbClr val="C0C0C0"/>
        </a:lt2>
        <a:accent1>
          <a:srgbClr val="FFFFCC"/>
        </a:accent1>
        <a:accent2>
          <a:srgbClr val="FF6600"/>
        </a:accent2>
        <a:accent3>
          <a:srgbClr val="E2F4FF"/>
        </a:accent3>
        <a:accent4>
          <a:srgbClr val="005656"/>
        </a:accent4>
        <a:accent5>
          <a:srgbClr val="FFFFE2"/>
        </a:accent5>
        <a:accent6>
          <a:srgbClr val="E75C00"/>
        </a:accent6>
        <a:hlink>
          <a:srgbClr val="0066FF"/>
        </a:hlink>
        <a:folHlink>
          <a:srgbClr val="BE547F"/>
        </a:folHlink>
      </a:clrScheme>
      <a:clrMap bg1="lt1" tx1="dk1" bg2="lt2" tx2="dk2" accent1="accent1" accent2="accent2" accent3="accent3" accent4="accent4" accent5="accent5" accent6="accent6" hlink="hlink" folHlink="folHlink"/>
    </a:extraClrScheme>
    <a:extraClrScheme>
      <a:clrScheme name="诗情画意 5">
        <a:dk1>
          <a:srgbClr val="0033CC"/>
        </a:dk1>
        <a:lt1>
          <a:srgbClr val="FFE9E9"/>
        </a:lt1>
        <a:dk2>
          <a:srgbClr val="000000"/>
        </a:dk2>
        <a:lt2>
          <a:srgbClr val="C0C0C0"/>
        </a:lt2>
        <a:accent1>
          <a:srgbClr val="D5E5DB"/>
        </a:accent1>
        <a:accent2>
          <a:srgbClr val="3366FF"/>
        </a:accent2>
        <a:accent3>
          <a:srgbClr val="FFF2F2"/>
        </a:accent3>
        <a:accent4>
          <a:srgbClr val="002AAE"/>
        </a:accent4>
        <a:accent5>
          <a:srgbClr val="E7F0EA"/>
        </a:accent5>
        <a:accent6>
          <a:srgbClr val="2D5CE7"/>
        </a:accent6>
        <a:hlink>
          <a:srgbClr val="FF9900"/>
        </a:hlink>
        <a:folHlink>
          <a:srgbClr val="008080"/>
        </a:folHlink>
      </a:clrScheme>
      <a:clrMap bg1="lt1" tx1="dk1" bg2="lt2" tx2="dk2" accent1="accent1" accent2="accent2" accent3="accent3" accent4="accent4" accent5="accent5" accent6="accent6" hlink="hlink" folHlink="folHlink"/>
    </a:extraClrScheme>
    <a:extraClrScheme>
      <a:clrScheme name="诗情画意 6">
        <a:dk1>
          <a:srgbClr val="336699"/>
        </a:dk1>
        <a:lt1>
          <a:srgbClr val="F4E9E0"/>
        </a:lt1>
        <a:dk2>
          <a:srgbClr val="DC5900"/>
        </a:dk2>
        <a:lt2>
          <a:srgbClr val="C0C0C0"/>
        </a:lt2>
        <a:accent1>
          <a:srgbClr val="E4E4E4"/>
        </a:accent1>
        <a:accent2>
          <a:srgbClr val="3399FF"/>
        </a:accent2>
        <a:accent3>
          <a:srgbClr val="F8F2ED"/>
        </a:accent3>
        <a:accent4>
          <a:srgbClr val="2A5682"/>
        </a:accent4>
        <a:accent5>
          <a:srgbClr val="EFEFEF"/>
        </a:accent5>
        <a:accent6>
          <a:srgbClr val="2D8AE7"/>
        </a:accent6>
        <a:hlink>
          <a:srgbClr val="CC0066"/>
        </a:hlink>
        <a:folHlink>
          <a:srgbClr val="008080"/>
        </a:folHlink>
      </a:clrScheme>
      <a:clrMap bg1="lt1" tx1="dk1" bg2="lt2" tx2="dk2" accent1="accent1" accent2="accent2" accent3="accent3" accent4="accent4" accent5="accent5" accent6="accent6" hlink="hlink" folHlink="folHlink"/>
    </a:extraClrScheme>
    <a:extraClrScheme>
      <a:clrScheme name="诗情画意 7">
        <a:dk1>
          <a:srgbClr val="CC3300"/>
        </a:dk1>
        <a:lt1>
          <a:srgbClr val="E5E5FF"/>
        </a:lt1>
        <a:dk2>
          <a:srgbClr val="565680"/>
        </a:dk2>
        <a:lt2>
          <a:srgbClr val="C0C0C0"/>
        </a:lt2>
        <a:accent1>
          <a:srgbClr val="E6E4EC"/>
        </a:accent1>
        <a:accent2>
          <a:srgbClr val="0066CC"/>
        </a:accent2>
        <a:accent3>
          <a:srgbClr val="F0F0FF"/>
        </a:accent3>
        <a:accent4>
          <a:srgbClr val="AE2A00"/>
        </a:accent4>
        <a:accent5>
          <a:srgbClr val="F0EFF4"/>
        </a:accent5>
        <a:accent6>
          <a:srgbClr val="005CB9"/>
        </a:accent6>
        <a:hlink>
          <a:srgbClr val="008080"/>
        </a:hlink>
        <a:folHlink>
          <a:srgbClr val="7B7BA7"/>
        </a:folHlink>
      </a:clrScheme>
      <a:clrMap bg1="lt1" tx1="dk1" bg2="lt2" tx2="dk2" accent1="accent1" accent2="accent2" accent3="accent3" accent4="accent4" accent5="accent5" accent6="accent6" hlink="hlink" folHlink="folHlink"/>
    </a:extraClrScheme>
    <a:extraClrScheme>
      <a:clrScheme name="诗情画意 8">
        <a:dk1>
          <a:srgbClr val="000099"/>
        </a:dk1>
        <a:lt1>
          <a:srgbClr val="FFE2C5"/>
        </a:lt1>
        <a:dk2>
          <a:srgbClr val="007D7A"/>
        </a:dk2>
        <a:lt2>
          <a:srgbClr val="C0C0C0"/>
        </a:lt2>
        <a:accent1>
          <a:srgbClr val="EAEAEA"/>
        </a:accent1>
        <a:accent2>
          <a:srgbClr val="B26EB4"/>
        </a:accent2>
        <a:accent3>
          <a:srgbClr val="FFEEDF"/>
        </a:accent3>
        <a:accent4>
          <a:srgbClr val="000082"/>
        </a:accent4>
        <a:accent5>
          <a:srgbClr val="F3F3F3"/>
        </a:accent5>
        <a:accent6>
          <a:srgbClr val="A163A3"/>
        </a:accent6>
        <a:hlink>
          <a:srgbClr val="CC3300"/>
        </a:hlink>
        <a:folHlink>
          <a:srgbClr val="0088E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主题">
  <a:themeElements>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15593</TotalTime>
  <Words>10675</Words>
  <Application>Microsoft Office PowerPoint</Application>
  <PresentationFormat>全屏显示(4:3)</PresentationFormat>
  <Paragraphs>1601</Paragraphs>
  <Slides>124</Slides>
  <Notes>72</Notes>
  <HiddenSlides>0</HiddenSlides>
  <MMClips>0</MMClips>
  <ScaleCrop>false</ScaleCrop>
  <HeadingPairs>
    <vt:vector size="8" baseType="variant">
      <vt:variant>
        <vt:lpstr>已用的字体</vt:lpstr>
      </vt:variant>
      <vt:variant>
        <vt:i4>11</vt:i4>
      </vt:variant>
      <vt:variant>
        <vt:lpstr>主题</vt:lpstr>
      </vt:variant>
      <vt:variant>
        <vt:i4>4</vt:i4>
      </vt:variant>
      <vt:variant>
        <vt:lpstr>嵌入 OLE 服务器</vt:lpstr>
      </vt:variant>
      <vt:variant>
        <vt:i4>6</vt:i4>
      </vt:variant>
      <vt:variant>
        <vt:lpstr>幻灯片标题</vt:lpstr>
      </vt:variant>
      <vt:variant>
        <vt:i4>124</vt:i4>
      </vt:variant>
    </vt:vector>
  </HeadingPairs>
  <TitlesOfParts>
    <vt:vector size="145" baseType="lpstr">
      <vt:lpstr>Monotype Sorts</vt:lpstr>
      <vt:lpstr>方正舒体</vt:lpstr>
      <vt:lpstr>黑体</vt:lpstr>
      <vt:lpstr>华文新魏</vt:lpstr>
      <vt:lpstr>宋体</vt:lpstr>
      <vt:lpstr>Arial</vt:lpstr>
      <vt:lpstr>Calibri</vt:lpstr>
      <vt:lpstr>Gill Sans MT</vt:lpstr>
      <vt:lpstr>Tahoma</vt:lpstr>
      <vt:lpstr>Times New Roman</vt:lpstr>
      <vt:lpstr>Wingdings</vt:lpstr>
      <vt:lpstr>Blends</vt:lpstr>
      <vt:lpstr>2_Blends</vt:lpstr>
      <vt:lpstr>诗情画意</vt:lpstr>
      <vt:lpstr>3_Office 主题</vt:lpstr>
      <vt:lpstr>Visio</vt:lpstr>
      <vt:lpstr>Photo Editor Photo</vt:lpstr>
      <vt:lpstr>ABC SnapGraphics</vt:lpstr>
      <vt:lpstr>图片</vt:lpstr>
      <vt:lpstr>VISIO</vt:lpstr>
      <vt:lpstr>Clip</vt:lpstr>
      <vt:lpstr>Chapter 6 Internet Protocol</vt:lpstr>
      <vt:lpstr>PowerPoint 演示文稿</vt:lpstr>
      <vt:lpstr>网络互联关键设备：路由器</vt:lpstr>
      <vt:lpstr>Internet设备与协议</vt:lpstr>
      <vt:lpstr>Internet协议族</vt:lpstr>
      <vt:lpstr>Internet为什么选择IP</vt:lpstr>
      <vt:lpstr>“细腰”体系架构</vt:lpstr>
      <vt:lpstr>尽力服务模型</vt:lpstr>
      <vt:lpstr>PowerPoint 演示文稿</vt:lpstr>
      <vt:lpstr>Chapter 6 Internet Protocol</vt:lpstr>
      <vt:lpstr>Chapter 6 Internet Protocol</vt:lpstr>
      <vt:lpstr>IP地址格式</vt:lpstr>
      <vt:lpstr>PowerPoint 演示文稿</vt:lpstr>
      <vt:lpstr>特殊IP地址</vt:lpstr>
      <vt:lpstr>IP地址分配</vt:lpstr>
      <vt:lpstr>IP地址配置</vt:lpstr>
      <vt:lpstr>DHCP协议：关键点</vt:lpstr>
      <vt:lpstr>PowerPoint 演示文稿</vt:lpstr>
      <vt:lpstr>DHCP中继</vt:lpstr>
      <vt:lpstr>IP地址和MAC地址</vt:lpstr>
      <vt:lpstr>Chapter 6 Internet Protocol</vt:lpstr>
      <vt:lpstr>网络寻址与链路寻址</vt:lpstr>
      <vt:lpstr>PowerPoint 演示文稿</vt:lpstr>
      <vt:lpstr>地址解析功能</vt:lpstr>
      <vt:lpstr>地址解析过程</vt:lpstr>
      <vt:lpstr>地址解析过程</vt:lpstr>
      <vt:lpstr>地址解析实例</vt:lpstr>
      <vt:lpstr>PowerPoint 演示文稿</vt:lpstr>
      <vt:lpstr>ARP Spoofing</vt:lpstr>
      <vt:lpstr>反向ARP</vt:lpstr>
      <vt:lpstr>ARP协议帧格式</vt:lpstr>
      <vt:lpstr>特殊情况</vt:lpstr>
      <vt:lpstr>Chapter 6 Internet Protocol</vt:lpstr>
      <vt:lpstr>IPv4头标格式 IP：Internet Protocol</vt:lpstr>
      <vt:lpstr>版本号与头标长度</vt:lpstr>
      <vt:lpstr>服务类型（TOS）</vt:lpstr>
      <vt:lpstr>总长度和分段</vt:lpstr>
      <vt:lpstr>PowerPoint 演示文稿</vt:lpstr>
      <vt:lpstr>PowerPoint 演示文稿</vt:lpstr>
      <vt:lpstr>TTL和协议</vt:lpstr>
      <vt:lpstr>校验和与地址</vt:lpstr>
      <vt:lpstr>校验和计算过程</vt:lpstr>
      <vt:lpstr>PowerPoint 演示文稿</vt:lpstr>
      <vt:lpstr>选项（可变部分）</vt:lpstr>
      <vt:lpstr>IPv4协议</vt:lpstr>
      <vt:lpstr>路由器会对IP分组执行的操作</vt:lpstr>
      <vt:lpstr>Chapter 6 Internet Protocol</vt:lpstr>
      <vt:lpstr>分组转发</vt:lpstr>
      <vt:lpstr>路由表和转发表</vt:lpstr>
      <vt:lpstr>PowerPoint 演示文稿</vt:lpstr>
      <vt:lpstr>路由表实例</vt:lpstr>
      <vt:lpstr>缺省路由</vt:lpstr>
      <vt:lpstr>查看路由表/转发表</vt:lpstr>
      <vt:lpstr>路由协议</vt:lpstr>
      <vt:lpstr>路由协议分类</vt:lpstr>
      <vt:lpstr>内部网关路由协议</vt:lpstr>
      <vt:lpstr>路由信息协议 RIP：Routing Information Protocol</vt:lpstr>
      <vt:lpstr>RIP分组格式</vt:lpstr>
      <vt:lpstr>开放最短路径优先协议 OSPF：Open Shortest Path First</vt:lpstr>
      <vt:lpstr>OSPF 分组 </vt:lpstr>
      <vt:lpstr>外部网关路由协议</vt:lpstr>
      <vt:lpstr>路由协议作用范围</vt:lpstr>
      <vt:lpstr>Chapter 6 Internet Protocol</vt:lpstr>
      <vt:lpstr>  概述 </vt:lpstr>
      <vt:lpstr>ICMP的主要功能</vt:lpstr>
      <vt:lpstr>常用网络诊断工具</vt:lpstr>
      <vt:lpstr>PowerPoint 演示文稿</vt:lpstr>
      <vt:lpstr>常用网络诊断工具</vt:lpstr>
      <vt:lpstr>PowerPoint 演示文稿</vt:lpstr>
      <vt:lpstr>Chapter 6 Internet Protocol</vt:lpstr>
      <vt:lpstr>    Unicast（单播）</vt:lpstr>
      <vt:lpstr>Multicast（组播）</vt:lpstr>
      <vt:lpstr>组播概念</vt:lpstr>
      <vt:lpstr>    组播相关协议</vt:lpstr>
      <vt:lpstr>IGMP</vt:lpstr>
      <vt:lpstr>组播路由协议</vt:lpstr>
      <vt:lpstr>L2交换机与组播</vt:lpstr>
      <vt:lpstr>L2交换机与组播</vt:lpstr>
      <vt:lpstr>Chapter 6 Internet Protocol</vt:lpstr>
      <vt:lpstr>问题描述(1)</vt:lpstr>
      <vt:lpstr>问题描述(2)</vt:lpstr>
      <vt:lpstr>解决方案概述</vt:lpstr>
      <vt:lpstr>划分子网—子网号</vt:lpstr>
      <vt:lpstr>划分子网—子网掩码</vt:lpstr>
      <vt:lpstr>划分子网—步骤</vt:lpstr>
      <vt:lpstr>PowerPoint 演示文稿</vt:lpstr>
      <vt:lpstr>PowerPoint 演示文稿</vt:lpstr>
      <vt:lpstr>划分子网—分组转发实例</vt:lpstr>
      <vt:lpstr>无类别域间寻路—概述</vt:lpstr>
      <vt:lpstr>无类别域间寻路—地址分配</vt:lpstr>
      <vt:lpstr>关键词</vt:lpstr>
      <vt:lpstr>PowerPoint 演示文稿</vt:lpstr>
      <vt:lpstr>PowerPoint 演示文稿</vt:lpstr>
      <vt:lpstr>PowerPoint 演示文稿</vt:lpstr>
      <vt:lpstr>PowerPoint 演示文稿</vt:lpstr>
      <vt:lpstr>无类别域间寻路—路由</vt:lpstr>
      <vt:lpstr>无类别域间寻路与划分子网</vt:lpstr>
      <vt:lpstr>解决方案概述</vt:lpstr>
      <vt:lpstr>网络地址转换—概述</vt:lpstr>
      <vt:lpstr>网络地址转换—私有IP地址</vt:lpstr>
      <vt:lpstr>网络地址转换—原理</vt:lpstr>
      <vt:lpstr>PowerPoint 演示文稿</vt:lpstr>
      <vt:lpstr>PowerPoint 演示文稿</vt:lpstr>
      <vt:lpstr>网络地址转换—原理</vt:lpstr>
      <vt:lpstr>PowerPoint 演示文稿</vt:lpstr>
      <vt:lpstr>PowerPoint 演示文稿</vt:lpstr>
      <vt:lpstr>网络地址转换—局限性</vt:lpstr>
      <vt:lpstr>PowerPoint 演示文稿</vt:lpstr>
      <vt:lpstr>PowerPoint 演示文稿</vt:lpstr>
      <vt:lpstr>Chapter 6 Internet Protocol</vt:lpstr>
      <vt:lpstr>IPv6的优势</vt:lpstr>
      <vt:lpstr>中国大力推进IPv6部署</vt:lpstr>
      <vt:lpstr>PowerPoint 演示文稿</vt:lpstr>
      <vt:lpstr>PowerPoint 演示文稿</vt:lpstr>
      <vt:lpstr>IPv6地址：表示</vt:lpstr>
      <vt:lpstr>连续的0可以省略（只能是一处） </vt:lpstr>
      <vt:lpstr>IPv6地址前缀</vt:lpstr>
      <vt:lpstr>IPv6地址类型</vt:lpstr>
      <vt:lpstr>IPv6地址：任播地址</vt:lpstr>
      <vt:lpstr>IPv6地址：单播地址</vt:lpstr>
      <vt:lpstr>IPv6地址：单播地址</vt:lpstr>
      <vt:lpstr>IPv6地址：单播地址</vt:lpstr>
      <vt:lpstr>PowerPoint 演示文稿</vt:lpstr>
      <vt:lpstr>作业</vt:lpstr>
    </vt:vector>
  </TitlesOfParts>
  <Company>infonet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计算机通信网 Computer Networks</dc:title>
  <dc:creator>everyone</dc:creator>
  <cp:lastModifiedBy>luhancheng</cp:lastModifiedBy>
  <cp:revision>812</cp:revision>
  <dcterms:created xsi:type="dcterms:W3CDTF">2002-11-06T00:36:54Z</dcterms:created>
  <dcterms:modified xsi:type="dcterms:W3CDTF">2024-11-14T06:30:07Z</dcterms:modified>
</cp:coreProperties>
</file>