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7" r:id="rId1"/>
  </p:sldMasterIdLst>
  <p:notesMasterIdLst>
    <p:notesMasterId r:id="rId62"/>
  </p:notesMasterIdLst>
  <p:handoutMasterIdLst>
    <p:handoutMasterId r:id="rId63"/>
  </p:handoutMasterIdLst>
  <p:sldIdLst>
    <p:sldId id="259" r:id="rId2"/>
    <p:sldId id="317" r:id="rId3"/>
    <p:sldId id="261" r:id="rId4"/>
    <p:sldId id="312" r:id="rId5"/>
    <p:sldId id="311" r:id="rId6"/>
    <p:sldId id="264" r:id="rId7"/>
    <p:sldId id="323" r:id="rId8"/>
    <p:sldId id="265" r:id="rId9"/>
    <p:sldId id="268" r:id="rId10"/>
    <p:sldId id="280" r:id="rId11"/>
    <p:sldId id="267" r:id="rId12"/>
    <p:sldId id="281" r:id="rId13"/>
    <p:sldId id="269" r:id="rId14"/>
    <p:sldId id="270" r:id="rId15"/>
    <p:sldId id="271" r:id="rId16"/>
    <p:sldId id="318" r:id="rId17"/>
    <p:sldId id="262" r:id="rId18"/>
    <p:sldId id="272" r:id="rId19"/>
    <p:sldId id="275" r:id="rId20"/>
    <p:sldId id="310" r:id="rId21"/>
    <p:sldId id="276" r:id="rId22"/>
    <p:sldId id="282" r:id="rId23"/>
    <p:sldId id="273" r:id="rId24"/>
    <p:sldId id="278" r:id="rId25"/>
    <p:sldId id="279" r:id="rId26"/>
    <p:sldId id="283" r:id="rId27"/>
    <p:sldId id="285" r:id="rId28"/>
    <p:sldId id="284" r:id="rId29"/>
    <p:sldId id="286" r:id="rId30"/>
    <p:sldId id="287" r:id="rId31"/>
    <p:sldId id="319" r:id="rId32"/>
    <p:sldId id="293" r:id="rId33"/>
    <p:sldId id="294" r:id="rId34"/>
    <p:sldId id="295" r:id="rId35"/>
    <p:sldId id="296" r:id="rId36"/>
    <p:sldId id="297" r:id="rId37"/>
    <p:sldId id="298" r:id="rId38"/>
    <p:sldId id="325" r:id="rId39"/>
    <p:sldId id="328" r:id="rId40"/>
    <p:sldId id="322" r:id="rId41"/>
    <p:sldId id="299" r:id="rId42"/>
    <p:sldId id="300" r:id="rId43"/>
    <p:sldId id="301" r:id="rId44"/>
    <p:sldId id="316" r:id="rId45"/>
    <p:sldId id="315" r:id="rId46"/>
    <p:sldId id="305" r:id="rId47"/>
    <p:sldId id="327" r:id="rId48"/>
    <p:sldId id="307" r:id="rId49"/>
    <p:sldId id="308" r:id="rId50"/>
    <p:sldId id="326" r:id="rId51"/>
    <p:sldId id="320" r:id="rId52"/>
    <p:sldId id="260" r:id="rId53"/>
    <p:sldId id="288" r:id="rId54"/>
    <p:sldId id="289" r:id="rId55"/>
    <p:sldId id="321" r:id="rId56"/>
    <p:sldId id="263" r:id="rId57"/>
    <p:sldId id="291" r:id="rId58"/>
    <p:sldId id="292" r:id="rId59"/>
    <p:sldId id="313" r:id="rId60"/>
    <p:sldId id="309" r:id="rId61"/>
  </p:sldIdLst>
  <p:sldSz cx="9144000" cy="6858000" type="screen4x3"/>
  <p:notesSz cx="6648450" cy="9782175"/>
  <p:defaultTextStyle>
    <a:defPPr>
      <a:defRPr lang="zh-CN"/>
    </a:defPPr>
    <a:lvl1pPr algn="l" rtl="0" fontAlgn="base">
      <a:spcBef>
        <a:spcPct val="0"/>
      </a:spcBef>
      <a:spcAft>
        <a:spcPct val="0"/>
      </a:spcAft>
      <a:defRPr kern="1200">
        <a:solidFill>
          <a:schemeClr val="tx1"/>
        </a:solidFill>
        <a:latin typeface="Tahoma" pitchFamily="34" charset="0"/>
        <a:ea typeface="宋体" pitchFamily="2" charset="-122"/>
        <a:cs typeface="+mn-cs"/>
      </a:defRPr>
    </a:lvl1pPr>
    <a:lvl2pPr marL="457200" algn="l" rtl="0" fontAlgn="base">
      <a:spcBef>
        <a:spcPct val="0"/>
      </a:spcBef>
      <a:spcAft>
        <a:spcPct val="0"/>
      </a:spcAft>
      <a:defRPr kern="1200">
        <a:solidFill>
          <a:schemeClr val="tx1"/>
        </a:solidFill>
        <a:latin typeface="Tahoma" pitchFamily="34" charset="0"/>
        <a:ea typeface="宋体" pitchFamily="2" charset="-122"/>
        <a:cs typeface="+mn-cs"/>
      </a:defRPr>
    </a:lvl2pPr>
    <a:lvl3pPr marL="914400" algn="l" rtl="0" fontAlgn="base">
      <a:spcBef>
        <a:spcPct val="0"/>
      </a:spcBef>
      <a:spcAft>
        <a:spcPct val="0"/>
      </a:spcAft>
      <a:defRPr kern="1200">
        <a:solidFill>
          <a:schemeClr val="tx1"/>
        </a:solidFill>
        <a:latin typeface="Tahoma" pitchFamily="34" charset="0"/>
        <a:ea typeface="宋体" pitchFamily="2" charset="-122"/>
        <a:cs typeface="+mn-cs"/>
      </a:defRPr>
    </a:lvl3pPr>
    <a:lvl4pPr marL="1371600" algn="l" rtl="0" fontAlgn="base">
      <a:spcBef>
        <a:spcPct val="0"/>
      </a:spcBef>
      <a:spcAft>
        <a:spcPct val="0"/>
      </a:spcAft>
      <a:defRPr kern="1200">
        <a:solidFill>
          <a:schemeClr val="tx1"/>
        </a:solidFill>
        <a:latin typeface="Tahoma" pitchFamily="34" charset="0"/>
        <a:ea typeface="宋体" pitchFamily="2" charset="-122"/>
        <a:cs typeface="+mn-cs"/>
      </a:defRPr>
    </a:lvl4pPr>
    <a:lvl5pPr marL="1828800" algn="l" rtl="0" fontAlgn="base">
      <a:spcBef>
        <a:spcPct val="0"/>
      </a:spcBef>
      <a:spcAft>
        <a:spcPct val="0"/>
      </a:spcAft>
      <a:defRPr kern="1200">
        <a:solidFill>
          <a:schemeClr val="tx1"/>
        </a:solidFill>
        <a:latin typeface="Tahoma" pitchFamily="34" charset="0"/>
        <a:ea typeface="宋体" pitchFamily="2" charset="-122"/>
        <a:cs typeface="+mn-cs"/>
      </a:defRPr>
    </a:lvl5pPr>
    <a:lvl6pPr marL="2286000" algn="l" defTabSz="914400" rtl="0" eaLnBrk="1" latinLnBrk="0" hangingPunct="1">
      <a:defRPr kern="1200">
        <a:solidFill>
          <a:schemeClr val="tx1"/>
        </a:solidFill>
        <a:latin typeface="Tahoma" pitchFamily="34" charset="0"/>
        <a:ea typeface="宋体" pitchFamily="2" charset="-122"/>
        <a:cs typeface="+mn-cs"/>
      </a:defRPr>
    </a:lvl6pPr>
    <a:lvl7pPr marL="2743200" algn="l" defTabSz="914400" rtl="0" eaLnBrk="1" latinLnBrk="0" hangingPunct="1">
      <a:defRPr kern="1200">
        <a:solidFill>
          <a:schemeClr val="tx1"/>
        </a:solidFill>
        <a:latin typeface="Tahoma" pitchFamily="34" charset="0"/>
        <a:ea typeface="宋体" pitchFamily="2" charset="-122"/>
        <a:cs typeface="+mn-cs"/>
      </a:defRPr>
    </a:lvl7pPr>
    <a:lvl8pPr marL="3200400" algn="l" defTabSz="914400" rtl="0" eaLnBrk="1" latinLnBrk="0" hangingPunct="1">
      <a:defRPr kern="1200">
        <a:solidFill>
          <a:schemeClr val="tx1"/>
        </a:solidFill>
        <a:latin typeface="Tahoma" pitchFamily="34" charset="0"/>
        <a:ea typeface="宋体" pitchFamily="2" charset="-122"/>
        <a:cs typeface="+mn-cs"/>
      </a:defRPr>
    </a:lvl8pPr>
    <a:lvl9pPr marL="3657600" algn="l" defTabSz="914400" rtl="0" eaLnBrk="1" latinLnBrk="0" hangingPunct="1">
      <a:defRPr kern="1200">
        <a:solidFill>
          <a:schemeClr val="tx1"/>
        </a:solidFill>
        <a:latin typeface="Tahoma" pitchFamily="34" charset="0"/>
        <a:ea typeface="宋体"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66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2" autoAdjust="0"/>
    <p:restoredTop sz="84102" autoAdjust="0"/>
  </p:normalViewPr>
  <p:slideViewPr>
    <p:cSldViewPr>
      <p:cViewPr varScale="1">
        <p:scale>
          <a:sx n="72" d="100"/>
          <a:sy n="72" d="100"/>
        </p:scale>
        <p:origin x="1762" y="5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handoutMaster" Target="handoutMasters/handout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7042" name="Rectangle 2"/>
          <p:cNvSpPr>
            <a:spLocks noGrp="1" noChangeArrowheads="1"/>
          </p:cNvSpPr>
          <p:nvPr>
            <p:ph type="hdr" sz="quarter"/>
          </p:nvPr>
        </p:nvSpPr>
        <p:spPr bwMode="auto">
          <a:xfrm>
            <a:off x="0" y="0"/>
            <a:ext cx="2881313" cy="4889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pitchFamily="34" charset="0"/>
              </a:defRPr>
            </a:lvl1pPr>
          </a:lstStyle>
          <a:p>
            <a:pPr>
              <a:defRPr/>
            </a:pPr>
            <a:endParaRPr lang="en-US" altLang="zh-CN"/>
          </a:p>
        </p:txBody>
      </p:sp>
      <p:sp>
        <p:nvSpPr>
          <p:cNvPr id="87043" name="Rectangle 3"/>
          <p:cNvSpPr>
            <a:spLocks noGrp="1" noChangeArrowheads="1"/>
          </p:cNvSpPr>
          <p:nvPr>
            <p:ph type="dt" sz="quarter" idx="1"/>
          </p:nvPr>
        </p:nvSpPr>
        <p:spPr bwMode="auto">
          <a:xfrm>
            <a:off x="3765550" y="0"/>
            <a:ext cx="2881313" cy="4889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pitchFamily="34" charset="0"/>
              </a:defRPr>
            </a:lvl1pPr>
          </a:lstStyle>
          <a:p>
            <a:pPr>
              <a:defRPr/>
            </a:pPr>
            <a:endParaRPr lang="en-US" altLang="zh-CN"/>
          </a:p>
        </p:txBody>
      </p:sp>
      <p:sp>
        <p:nvSpPr>
          <p:cNvPr id="87044" name="Rectangle 4"/>
          <p:cNvSpPr>
            <a:spLocks noGrp="1" noChangeArrowheads="1"/>
          </p:cNvSpPr>
          <p:nvPr>
            <p:ph type="ftr" sz="quarter" idx="2"/>
          </p:nvPr>
        </p:nvSpPr>
        <p:spPr bwMode="auto">
          <a:xfrm>
            <a:off x="0" y="9291638"/>
            <a:ext cx="2881313" cy="4889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pitchFamily="34" charset="0"/>
              </a:defRPr>
            </a:lvl1pPr>
          </a:lstStyle>
          <a:p>
            <a:pPr>
              <a:defRPr/>
            </a:pPr>
            <a:endParaRPr lang="en-US" altLang="zh-CN"/>
          </a:p>
        </p:txBody>
      </p:sp>
      <p:sp>
        <p:nvSpPr>
          <p:cNvPr id="87045" name="Rectangle 5"/>
          <p:cNvSpPr>
            <a:spLocks noGrp="1" noChangeArrowheads="1"/>
          </p:cNvSpPr>
          <p:nvPr>
            <p:ph type="sldNum" sz="quarter" idx="3"/>
          </p:nvPr>
        </p:nvSpPr>
        <p:spPr bwMode="auto">
          <a:xfrm>
            <a:off x="3765550" y="9291638"/>
            <a:ext cx="2881313" cy="4889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pitchFamily="34" charset="0"/>
              </a:defRPr>
            </a:lvl1pPr>
          </a:lstStyle>
          <a:p>
            <a:pPr>
              <a:defRPr/>
            </a:pPr>
            <a:fld id="{FDEAF038-8F98-4871-BE0E-F34B6FC58607}" type="slidenum">
              <a:rPr lang="en-US" altLang="zh-CN"/>
              <a:pPr>
                <a:defRPr/>
              </a:pPr>
              <a:t>‹#›</a:t>
            </a:fld>
            <a:endParaRPr lang="en-US" altLang="zh-CN"/>
          </a:p>
        </p:txBody>
      </p:sp>
    </p:spTree>
    <p:extLst>
      <p:ext uri="{BB962C8B-B14F-4D97-AF65-F5344CB8AC3E}">
        <p14:creationId xmlns:p14="http://schemas.microsoft.com/office/powerpoint/2010/main" val="31439746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0" y="0"/>
            <a:ext cx="2881313" cy="4889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pitchFamily="34" charset="0"/>
              </a:defRPr>
            </a:lvl1pPr>
          </a:lstStyle>
          <a:p>
            <a:pPr>
              <a:defRPr/>
            </a:pPr>
            <a:endParaRPr lang="en-US" altLang="zh-CN"/>
          </a:p>
        </p:txBody>
      </p:sp>
      <p:sp>
        <p:nvSpPr>
          <p:cNvPr id="90115" name="Rectangle 3"/>
          <p:cNvSpPr>
            <a:spLocks noGrp="1" noChangeArrowheads="1"/>
          </p:cNvSpPr>
          <p:nvPr>
            <p:ph type="dt" idx="1"/>
          </p:nvPr>
        </p:nvSpPr>
        <p:spPr bwMode="auto">
          <a:xfrm>
            <a:off x="3765550" y="0"/>
            <a:ext cx="2881313" cy="4889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pitchFamily="34" charset="0"/>
              </a:defRPr>
            </a:lvl1pPr>
          </a:lstStyle>
          <a:p>
            <a:pPr>
              <a:defRPr/>
            </a:pPr>
            <a:endParaRPr lang="en-US" altLang="zh-CN"/>
          </a:p>
        </p:txBody>
      </p:sp>
      <p:sp>
        <p:nvSpPr>
          <p:cNvPr id="53252" name="Rectangle 4"/>
          <p:cNvSpPr>
            <a:spLocks noGrp="1" noRot="1" noChangeAspect="1" noChangeArrowheads="1" noTextEdit="1"/>
          </p:cNvSpPr>
          <p:nvPr>
            <p:ph type="sldImg" idx="2"/>
          </p:nvPr>
        </p:nvSpPr>
        <p:spPr bwMode="auto">
          <a:xfrm>
            <a:off x="879475" y="733425"/>
            <a:ext cx="4889500" cy="3668713"/>
          </a:xfrm>
          <a:prstGeom prst="rect">
            <a:avLst/>
          </a:prstGeom>
          <a:noFill/>
          <a:ln w="9525">
            <a:solidFill>
              <a:srgbClr val="000000"/>
            </a:solidFill>
            <a:miter lim="800000"/>
            <a:headEnd/>
            <a:tailEnd/>
          </a:ln>
        </p:spPr>
      </p:sp>
      <p:sp>
        <p:nvSpPr>
          <p:cNvPr id="90117" name="Rectangle 5"/>
          <p:cNvSpPr>
            <a:spLocks noGrp="1" noChangeArrowheads="1"/>
          </p:cNvSpPr>
          <p:nvPr>
            <p:ph type="body" sz="quarter" idx="3"/>
          </p:nvPr>
        </p:nvSpPr>
        <p:spPr bwMode="auto">
          <a:xfrm>
            <a:off x="665163" y="4646613"/>
            <a:ext cx="5318125" cy="44021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zh-CN" altLang="en-US" noProof="0"/>
              <a:t>单击此处编辑母版文本样式</a:t>
            </a:r>
          </a:p>
          <a:p>
            <a:pPr lvl="1"/>
            <a:r>
              <a:rPr lang="zh-CN" altLang="en-US" noProof="0"/>
              <a:t>第二级</a:t>
            </a:r>
          </a:p>
          <a:p>
            <a:pPr lvl="2"/>
            <a:r>
              <a:rPr lang="zh-CN" altLang="en-US" noProof="0"/>
              <a:t>第三级</a:t>
            </a:r>
          </a:p>
          <a:p>
            <a:pPr lvl="3"/>
            <a:r>
              <a:rPr lang="zh-CN" altLang="en-US" noProof="0"/>
              <a:t>第四级</a:t>
            </a:r>
          </a:p>
          <a:p>
            <a:pPr lvl="4"/>
            <a:r>
              <a:rPr lang="zh-CN" altLang="en-US" noProof="0"/>
              <a:t>第五级</a:t>
            </a:r>
          </a:p>
        </p:txBody>
      </p:sp>
      <p:sp>
        <p:nvSpPr>
          <p:cNvPr id="90118" name="Rectangle 6"/>
          <p:cNvSpPr>
            <a:spLocks noGrp="1" noChangeArrowheads="1"/>
          </p:cNvSpPr>
          <p:nvPr>
            <p:ph type="ftr" sz="quarter" idx="4"/>
          </p:nvPr>
        </p:nvSpPr>
        <p:spPr bwMode="auto">
          <a:xfrm>
            <a:off x="0" y="9291638"/>
            <a:ext cx="2881313" cy="4889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pitchFamily="34" charset="0"/>
              </a:defRPr>
            </a:lvl1pPr>
          </a:lstStyle>
          <a:p>
            <a:pPr>
              <a:defRPr/>
            </a:pPr>
            <a:endParaRPr lang="en-US" altLang="zh-CN"/>
          </a:p>
        </p:txBody>
      </p:sp>
      <p:sp>
        <p:nvSpPr>
          <p:cNvPr id="90119" name="Rectangle 7"/>
          <p:cNvSpPr>
            <a:spLocks noGrp="1" noChangeArrowheads="1"/>
          </p:cNvSpPr>
          <p:nvPr>
            <p:ph type="sldNum" sz="quarter" idx="5"/>
          </p:nvPr>
        </p:nvSpPr>
        <p:spPr bwMode="auto">
          <a:xfrm>
            <a:off x="3765550" y="9291638"/>
            <a:ext cx="2881313" cy="4889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pitchFamily="34" charset="0"/>
              </a:defRPr>
            </a:lvl1pPr>
          </a:lstStyle>
          <a:p>
            <a:pPr>
              <a:defRPr/>
            </a:pPr>
            <a:fld id="{BBF9F9AA-758D-4D4E-8658-AEDF095D9CA6}" type="slidenum">
              <a:rPr lang="en-US" altLang="zh-CN"/>
              <a:pPr>
                <a:defRPr/>
              </a:pPr>
              <a:t>‹#›</a:t>
            </a:fld>
            <a:endParaRPr lang="en-US" altLang="zh-CN"/>
          </a:p>
        </p:txBody>
      </p:sp>
    </p:spTree>
    <p:extLst>
      <p:ext uri="{BB962C8B-B14F-4D97-AF65-F5344CB8AC3E}">
        <p14:creationId xmlns:p14="http://schemas.microsoft.com/office/powerpoint/2010/main" val="337911585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宋体" pitchFamily="2" charset="-122"/>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宋体" pitchFamily="2" charset="-122"/>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宋体" pitchFamily="2" charset="-122"/>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宋体" pitchFamily="2" charset="-122"/>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宋体" pitchFamily="2"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p>
            <a:fld id="{FEDC7C40-CF33-4EA0-9A8E-FEAE21C2DC0E}" type="slidenum">
              <a:rPr lang="en-US" altLang="zh-CN" smtClean="0">
                <a:latin typeface="Arial" charset="0"/>
              </a:rPr>
              <a:pPr/>
              <a:t>1</a:t>
            </a:fld>
            <a:endParaRPr lang="en-US" altLang="zh-CN">
              <a:latin typeface="Arial" charset="0"/>
            </a:endParaRPr>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ln/>
        </p:spPr>
        <p:txBody>
          <a:bodyPr/>
          <a:lstStyle/>
          <a:p>
            <a:pPr eaLnBrk="1" hangingPunct="1"/>
            <a:r>
              <a:rPr lang="zh-CN" altLang="en-US">
                <a:latin typeface="Arial" charset="0"/>
              </a:rPr>
              <a:t>本章主要学习数据链路层的设计原则及其关键技术。数据链路层在物理层之上，享受着物理层提供的服务，通过物理层屏蔽了物理信道的某些特性（如具体光纤或电缆的媒体特性、调制方式等），处理的是组成数据帧的比特流，而不需要关注具体的信号。但有些物理信道的特性仍然无法屏蔽，会直接影响数据链路层的协议规范（如信道的误码率、类型等）。</a:t>
            </a:r>
          </a:p>
          <a:p>
            <a:pPr eaLnBrk="1" hangingPunct="1"/>
            <a:r>
              <a:rPr lang="zh-CN" altLang="en-US">
                <a:latin typeface="Arial" charset="0"/>
              </a:rPr>
              <a:t>由于信道的误码率，因此，我们需要判断接收到的数据是否正确，如何处理错误的数据；为了区分数据的头尾，需要对数据加上头标；有时信道两端的处理速率不同，还需要控制发送端的速率。所以，这一章，我们首先学习数据链路层的基本功能，然后介绍几个常规的协议。</a:t>
            </a:r>
          </a:p>
        </p:txBody>
      </p:sp>
    </p:spTree>
    <p:extLst>
      <p:ext uri="{BB962C8B-B14F-4D97-AF65-F5344CB8AC3E}">
        <p14:creationId xmlns:p14="http://schemas.microsoft.com/office/powerpoint/2010/main" val="193135359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b="0" i="0" dirty="0">
                <a:solidFill>
                  <a:srgbClr val="9195A3"/>
                </a:solidFill>
                <a:effectLst/>
                <a:latin typeface="Arial" panose="020B0604020202020204" pitchFamily="34" charset="0"/>
              </a:rPr>
              <a:t> </a:t>
            </a:r>
            <a:r>
              <a:rPr lang="en-US" altLang="zh-CN" b="0" i="0" dirty="0">
                <a:solidFill>
                  <a:srgbClr val="F73131"/>
                </a:solidFill>
                <a:effectLst/>
                <a:latin typeface="Arial" panose="020B0604020202020204" pitchFamily="34" charset="0"/>
              </a:rPr>
              <a:t>inflight</a:t>
            </a:r>
            <a:r>
              <a:rPr lang="en-US" altLang="zh-CN" b="0" i="0" dirty="0">
                <a:solidFill>
                  <a:srgbClr val="333333"/>
                </a:solidFill>
                <a:effectLst/>
                <a:latin typeface="Arial" panose="020B0604020202020204" pitchFamily="34" charset="0"/>
              </a:rPr>
              <a:t> bytes:</a:t>
            </a:r>
            <a:r>
              <a:rPr lang="zh-CN" altLang="en-US" b="0" i="0" dirty="0">
                <a:solidFill>
                  <a:srgbClr val="333333"/>
                </a:solidFill>
                <a:effectLst/>
                <a:latin typeface="Arial" panose="020B0604020202020204" pitchFamily="34" charset="0"/>
              </a:rPr>
              <a:t>发送端已发送但是未收到</a:t>
            </a:r>
            <a:r>
              <a:rPr lang="en-US" altLang="zh-CN" b="0" i="0" dirty="0">
                <a:solidFill>
                  <a:srgbClr val="333333"/>
                </a:solidFill>
                <a:effectLst/>
                <a:latin typeface="Arial" panose="020B0604020202020204" pitchFamily="34" charset="0"/>
              </a:rPr>
              <a:t>ack</a:t>
            </a:r>
            <a:r>
              <a:rPr lang="zh-CN" altLang="en-US" b="0" i="0" dirty="0">
                <a:solidFill>
                  <a:srgbClr val="333333"/>
                </a:solidFill>
                <a:effectLst/>
                <a:latin typeface="Arial" panose="020B0604020202020204" pitchFamily="34" charset="0"/>
              </a:rPr>
              <a:t>消息的字节</a:t>
            </a:r>
            <a:endParaRPr lang="zh-CN" altLang="en-US" dirty="0"/>
          </a:p>
        </p:txBody>
      </p:sp>
      <p:sp>
        <p:nvSpPr>
          <p:cNvPr id="4" name="灯片编号占位符 3"/>
          <p:cNvSpPr>
            <a:spLocks noGrp="1"/>
          </p:cNvSpPr>
          <p:nvPr>
            <p:ph type="sldNum" sz="quarter" idx="5"/>
          </p:nvPr>
        </p:nvSpPr>
        <p:spPr/>
        <p:txBody>
          <a:bodyPr/>
          <a:lstStyle/>
          <a:p>
            <a:pPr>
              <a:defRPr/>
            </a:pPr>
            <a:fld id="{BBF9F9AA-758D-4D4E-8658-AEDF095D9CA6}" type="slidenum">
              <a:rPr lang="en-US" altLang="zh-CN" smtClean="0"/>
              <a:pPr>
                <a:defRPr/>
              </a:pPr>
              <a:t>38</a:t>
            </a:fld>
            <a:endParaRPr lang="en-US" altLang="zh-CN"/>
          </a:p>
        </p:txBody>
      </p:sp>
    </p:spTree>
    <p:extLst>
      <p:ext uri="{BB962C8B-B14F-4D97-AF65-F5344CB8AC3E}">
        <p14:creationId xmlns:p14="http://schemas.microsoft.com/office/powerpoint/2010/main" val="82183659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p>
            <a:fld id="{FEDC7C40-CF33-4EA0-9A8E-FEAE21C2DC0E}" type="slidenum">
              <a:rPr lang="en-US" altLang="zh-CN" smtClean="0">
                <a:latin typeface="Arial" charset="0"/>
              </a:rPr>
              <a:pPr/>
              <a:t>40</a:t>
            </a:fld>
            <a:endParaRPr lang="en-US" altLang="zh-CN">
              <a:latin typeface="Arial" charset="0"/>
            </a:endParaRPr>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ln/>
        </p:spPr>
        <p:txBody>
          <a:bodyPr/>
          <a:lstStyle/>
          <a:p>
            <a:pPr eaLnBrk="1" hangingPunct="1"/>
            <a:r>
              <a:rPr lang="zh-CN" altLang="en-US">
                <a:latin typeface="Arial" charset="0"/>
              </a:rPr>
              <a:t>本章主要学习数据链路层的设计原则及其关键技术。数据链路层在物理层之上，享受着物理层提供的服务，通过物理层屏蔽了物理信道的某些特性（如具体光纤或电缆的媒体特性、调制方式等），处理的是组成数据帧的比特流，而不需要关注具体的信号。但有些物理信道的特性仍然无法屏蔽，会直接影响数据链路层的协议规范（如信道的误码率、类型等）。</a:t>
            </a:r>
          </a:p>
          <a:p>
            <a:pPr eaLnBrk="1" hangingPunct="1"/>
            <a:r>
              <a:rPr lang="zh-CN" altLang="en-US">
                <a:latin typeface="Arial" charset="0"/>
              </a:rPr>
              <a:t>由于信道的误码率，因此，我们需要判断接收到的数据是否正确，如何处理错误的数据；为了区分数据的头尾，需要对数据加上头标；有时信道两端的处理速率不同，还需要控制发送端的速率。所以，这一章，我们首先学习数据链路层的基本功能，然后介绍几个常规的协议。</a:t>
            </a:r>
          </a:p>
        </p:txBody>
      </p:sp>
    </p:spTree>
    <p:extLst>
      <p:ext uri="{BB962C8B-B14F-4D97-AF65-F5344CB8AC3E}">
        <p14:creationId xmlns:p14="http://schemas.microsoft.com/office/powerpoint/2010/main" val="75674743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zh-CN" altLang="en-US" dirty="0"/>
              <a:t>当前发送窗口可发送的帧</a:t>
            </a:r>
            <a:r>
              <a:rPr lang="en-US" altLang="zh-CN" dirty="0" err="1"/>
              <a:t>i</a:t>
            </a:r>
            <a:r>
              <a:rPr lang="en-US" altLang="zh-CN" dirty="0"/>
              <a:t>&lt;j&lt;=</a:t>
            </a:r>
            <a:r>
              <a:rPr lang="en-US" altLang="zh-CN" dirty="0" err="1"/>
              <a:t>j+W</a:t>
            </a:r>
            <a:r>
              <a:rPr lang="en-US" altLang="zh-CN" dirty="0"/>
              <a:t>,</a:t>
            </a:r>
            <a:r>
              <a:rPr lang="zh-CN" altLang="en-US" dirty="0"/>
              <a:t>接收窗口为</a:t>
            </a:r>
            <a:r>
              <a:rPr lang="en-US" altLang="zh-CN" dirty="0"/>
              <a:t>m+1,…</a:t>
            </a:r>
            <a:r>
              <a:rPr lang="en-US" altLang="zh-CN" dirty="0" err="1"/>
              <a:t>m+W</a:t>
            </a:r>
            <a:endParaRPr lang="zh-CN" altLang="en-US" dirty="0"/>
          </a:p>
        </p:txBody>
      </p:sp>
      <p:sp>
        <p:nvSpPr>
          <p:cNvPr id="4" name="灯片编号占位符 3"/>
          <p:cNvSpPr>
            <a:spLocks noGrp="1"/>
          </p:cNvSpPr>
          <p:nvPr>
            <p:ph type="sldNum" sz="quarter" idx="10"/>
          </p:nvPr>
        </p:nvSpPr>
        <p:spPr/>
        <p:txBody>
          <a:bodyPr/>
          <a:lstStyle/>
          <a:p>
            <a:pPr>
              <a:defRPr/>
            </a:pPr>
            <a:fld id="{BBF9F9AA-758D-4D4E-8658-AEDF095D9CA6}" type="slidenum">
              <a:rPr lang="en-US" altLang="zh-CN" smtClean="0"/>
              <a:pPr>
                <a:defRPr/>
              </a:pPr>
              <a:t>41</a:t>
            </a:fld>
            <a:endParaRPr lang="en-US" altLang="zh-CN"/>
          </a:p>
        </p:txBody>
      </p:sp>
    </p:spTree>
    <p:extLst>
      <p:ext uri="{BB962C8B-B14F-4D97-AF65-F5344CB8AC3E}">
        <p14:creationId xmlns:p14="http://schemas.microsoft.com/office/powerpoint/2010/main" val="122831454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b="0" i="0" dirty="0">
                <a:solidFill>
                  <a:srgbClr val="9195A3"/>
                </a:solidFill>
                <a:effectLst/>
                <a:latin typeface="Arial" panose="020B0604020202020204" pitchFamily="34" charset="0"/>
              </a:rPr>
              <a:t> </a:t>
            </a:r>
            <a:r>
              <a:rPr lang="en-US" altLang="zh-CN" b="0" i="0" dirty="0">
                <a:solidFill>
                  <a:srgbClr val="F73131"/>
                </a:solidFill>
                <a:effectLst/>
                <a:latin typeface="Arial" panose="020B0604020202020204" pitchFamily="34" charset="0"/>
              </a:rPr>
              <a:t>inflight</a:t>
            </a:r>
            <a:r>
              <a:rPr lang="en-US" altLang="zh-CN" b="0" i="0" dirty="0">
                <a:solidFill>
                  <a:srgbClr val="333333"/>
                </a:solidFill>
                <a:effectLst/>
                <a:latin typeface="Arial" panose="020B0604020202020204" pitchFamily="34" charset="0"/>
              </a:rPr>
              <a:t> bytes:</a:t>
            </a:r>
            <a:r>
              <a:rPr lang="zh-CN" altLang="en-US" b="0" i="0" dirty="0">
                <a:solidFill>
                  <a:srgbClr val="333333"/>
                </a:solidFill>
                <a:effectLst/>
                <a:latin typeface="Arial" panose="020B0604020202020204" pitchFamily="34" charset="0"/>
              </a:rPr>
              <a:t>发送端已发送但是未收到</a:t>
            </a:r>
            <a:r>
              <a:rPr lang="en-US" altLang="zh-CN" b="0" i="0" dirty="0">
                <a:solidFill>
                  <a:srgbClr val="333333"/>
                </a:solidFill>
                <a:effectLst/>
                <a:latin typeface="Arial" panose="020B0604020202020204" pitchFamily="34" charset="0"/>
              </a:rPr>
              <a:t>ack</a:t>
            </a:r>
            <a:r>
              <a:rPr lang="zh-CN" altLang="en-US" b="0" i="0" dirty="0">
                <a:solidFill>
                  <a:srgbClr val="333333"/>
                </a:solidFill>
                <a:effectLst/>
                <a:latin typeface="Arial" panose="020B0604020202020204" pitchFamily="34" charset="0"/>
              </a:rPr>
              <a:t>消息的字节</a:t>
            </a:r>
            <a:endParaRPr lang="zh-CN" altLang="en-US" dirty="0"/>
          </a:p>
        </p:txBody>
      </p:sp>
      <p:sp>
        <p:nvSpPr>
          <p:cNvPr id="4" name="灯片编号占位符 3"/>
          <p:cNvSpPr>
            <a:spLocks noGrp="1"/>
          </p:cNvSpPr>
          <p:nvPr>
            <p:ph type="sldNum" sz="quarter" idx="5"/>
          </p:nvPr>
        </p:nvSpPr>
        <p:spPr/>
        <p:txBody>
          <a:bodyPr/>
          <a:lstStyle/>
          <a:p>
            <a:pPr>
              <a:defRPr/>
            </a:pPr>
            <a:fld id="{BBF9F9AA-758D-4D4E-8658-AEDF095D9CA6}" type="slidenum">
              <a:rPr lang="en-US" altLang="zh-CN" smtClean="0"/>
              <a:pPr>
                <a:defRPr/>
              </a:pPr>
              <a:t>42</a:t>
            </a:fld>
            <a:endParaRPr lang="en-US" altLang="zh-CN"/>
          </a:p>
        </p:txBody>
      </p:sp>
    </p:spTree>
    <p:extLst>
      <p:ext uri="{BB962C8B-B14F-4D97-AF65-F5344CB8AC3E}">
        <p14:creationId xmlns:p14="http://schemas.microsoft.com/office/powerpoint/2010/main" val="290788792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61B99210-FE0C-44A2-8BD8-D6425761E882}" type="slidenum">
              <a:rPr lang="en-US" altLang="zh-CN" smtClean="0">
                <a:latin typeface="Arial" charset="0"/>
              </a:rPr>
              <a:pPr/>
              <a:t>46</a:t>
            </a:fld>
            <a:endParaRPr lang="en-US" altLang="zh-CN">
              <a:latin typeface="Arial" charset="0"/>
            </a:endParaRPr>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pPr eaLnBrk="1" hangingPunct="1"/>
            <a:r>
              <a:rPr lang="zh-CN" altLang="en-US">
                <a:latin typeface="Arial" charset="0"/>
              </a:rPr>
              <a:t>设</a:t>
            </a:r>
            <a:r>
              <a:rPr lang="en-US" altLang="zh-CN">
                <a:latin typeface="Arial" charset="0"/>
              </a:rPr>
              <a:t>MAX-SEQ= </a:t>
            </a:r>
            <a:r>
              <a:rPr lang="en-US" altLang="zh-CN">
                <a:solidFill>
                  <a:schemeClr val="hlink"/>
                </a:solidFill>
                <a:latin typeface="Arial" charset="0"/>
              </a:rPr>
              <a:t>2</a:t>
            </a:r>
            <a:r>
              <a:rPr lang="en-US" altLang="zh-CN" i="1" baseline="30000">
                <a:solidFill>
                  <a:schemeClr val="hlink"/>
                </a:solidFill>
                <a:latin typeface="Arial" charset="0"/>
              </a:rPr>
              <a:t>n</a:t>
            </a:r>
            <a:r>
              <a:rPr lang="en-US" altLang="zh-CN">
                <a:solidFill>
                  <a:schemeClr val="hlink"/>
                </a:solidFill>
                <a:latin typeface="Arial" charset="0"/>
              </a:rPr>
              <a:t>-1, n=3, MAX-SEQ=7,</a:t>
            </a:r>
            <a:r>
              <a:rPr lang="zh-CN" altLang="en-US">
                <a:solidFill>
                  <a:schemeClr val="hlink"/>
                </a:solidFill>
                <a:latin typeface="Arial" charset="0"/>
              </a:rPr>
              <a:t>假设</a:t>
            </a:r>
          </a:p>
          <a:p>
            <a:pPr eaLnBrk="1" hangingPunct="1"/>
            <a:r>
              <a:rPr lang="zh-CN" altLang="en-US">
                <a:solidFill>
                  <a:schemeClr val="hlink"/>
                </a:solidFill>
                <a:latin typeface="Arial" charset="0"/>
              </a:rPr>
              <a:t>（</a:t>
            </a:r>
            <a:r>
              <a:rPr lang="en-US" altLang="zh-CN">
                <a:solidFill>
                  <a:schemeClr val="hlink"/>
                </a:solidFill>
                <a:latin typeface="Arial" charset="0"/>
              </a:rPr>
              <a:t>1</a:t>
            </a:r>
            <a:r>
              <a:rPr lang="zh-CN" altLang="en-US">
                <a:solidFill>
                  <a:schemeClr val="hlink"/>
                </a:solidFill>
                <a:latin typeface="Arial" charset="0"/>
              </a:rPr>
              <a:t>）发送方发送了</a:t>
            </a:r>
            <a:r>
              <a:rPr lang="en-US" altLang="zh-CN">
                <a:solidFill>
                  <a:schemeClr val="hlink"/>
                </a:solidFill>
                <a:latin typeface="Arial" charset="0"/>
              </a:rPr>
              <a:t>0-7</a:t>
            </a:r>
            <a:r>
              <a:rPr lang="zh-CN" altLang="en-US">
                <a:solidFill>
                  <a:schemeClr val="hlink"/>
                </a:solidFill>
                <a:latin typeface="Arial" charset="0"/>
              </a:rPr>
              <a:t>帧</a:t>
            </a:r>
          </a:p>
          <a:p>
            <a:pPr eaLnBrk="1" hangingPunct="1"/>
            <a:r>
              <a:rPr lang="zh-CN" altLang="en-US">
                <a:solidFill>
                  <a:schemeClr val="hlink"/>
                </a:solidFill>
                <a:latin typeface="Arial" charset="0"/>
              </a:rPr>
              <a:t>（</a:t>
            </a:r>
            <a:r>
              <a:rPr lang="en-US" altLang="zh-CN">
                <a:solidFill>
                  <a:schemeClr val="hlink"/>
                </a:solidFill>
                <a:latin typeface="Arial" charset="0"/>
              </a:rPr>
              <a:t>2</a:t>
            </a:r>
            <a:r>
              <a:rPr lang="zh-CN" altLang="en-US">
                <a:solidFill>
                  <a:schemeClr val="hlink"/>
                </a:solidFill>
                <a:latin typeface="Arial" charset="0"/>
              </a:rPr>
              <a:t>）第</a:t>
            </a:r>
            <a:r>
              <a:rPr lang="en-US" altLang="zh-CN">
                <a:solidFill>
                  <a:schemeClr val="hlink"/>
                </a:solidFill>
                <a:latin typeface="Arial" charset="0"/>
              </a:rPr>
              <a:t>7</a:t>
            </a:r>
            <a:r>
              <a:rPr lang="zh-CN" altLang="en-US">
                <a:solidFill>
                  <a:schemeClr val="hlink"/>
                </a:solidFill>
                <a:latin typeface="Arial" charset="0"/>
              </a:rPr>
              <a:t>帧被捎带确认，且传回到发送方</a:t>
            </a:r>
          </a:p>
          <a:p>
            <a:pPr eaLnBrk="1" hangingPunct="1"/>
            <a:r>
              <a:rPr lang="zh-CN" altLang="en-US">
                <a:solidFill>
                  <a:schemeClr val="hlink"/>
                </a:solidFill>
                <a:latin typeface="Arial" charset="0"/>
              </a:rPr>
              <a:t>（</a:t>
            </a:r>
            <a:r>
              <a:rPr lang="en-US" altLang="zh-CN">
                <a:solidFill>
                  <a:schemeClr val="hlink"/>
                </a:solidFill>
                <a:latin typeface="Arial" charset="0"/>
              </a:rPr>
              <a:t>3</a:t>
            </a:r>
            <a:r>
              <a:rPr lang="zh-CN" altLang="en-US">
                <a:solidFill>
                  <a:schemeClr val="hlink"/>
                </a:solidFill>
                <a:latin typeface="Arial" charset="0"/>
              </a:rPr>
              <a:t>）发送方接着发下面</a:t>
            </a:r>
            <a:r>
              <a:rPr lang="en-US" altLang="zh-CN">
                <a:solidFill>
                  <a:schemeClr val="hlink"/>
                </a:solidFill>
                <a:latin typeface="Arial" charset="0"/>
              </a:rPr>
              <a:t>8</a:t>
            </a:r>
            <a:r>
              <a:rPr lang="zh-CN" altLang="en-US">
                <a:solidFill>
                  <a:schemeClr val="hlink"/>
                </a:solidFill>
                <a:latin typeface="Arial" charset="0"/>
              </a:rPr>
              <a:t>帧，序号仍然为</a:t>
            </a:r>
            <a:r>
              <a:rPr lang="en-US" altLang="zh-CN">
                <a:solidFill>
                  <a:schemeClr val="hlink"/>
                </a:solidFill>
                <a:latin typeface="Arial" charset="0"/>
              </a:rPr>
              <a:t>0-7</a:t>
            </a:r>
          </a:p>
          <a:p>
            <a:pPr eaLnBrk="1" hangingPunct="1"/>
            <a:r>
              <a:rPr lang="zh-CN" altLang="en-US">
                <a:solidFill>
                  <a:schemeClr val="hlink"/>
                </a:solidFill>
                <a:latin typeface="Arial" charset="0"/>
              </a:rPr>
              <a:t>（</a:t>
            </a:r>
            <a:r>
              <a:rPr lang="en-US" altLang="zh-CN">
                <a:solidFill>
                  <a:schemeClr val="hlink"/>
                </a:solidFill>
                <a:latin typeface="Arial" charset="0"/>
              </a:rPr>
              <a:t>4</a:t>
            </a:r>
            <a:r>
              <a:rPr lang="zh-CN" altLang="en-US">
                <a:solidFill>
                  <a:schemeClr val="hlink"/>
                </a:solidFill>
                <a:latin typeface="Arial" charset="0"/>
              </a:rPr>
              <a:t>）现在，第</a:t>
            </a:r>
            <a:r>
              <a:rPr lang="en-US" altLang="zh-CN">
                <a:solidFill>
                  <a:schemeClr val="hlink"/>
                </a:solidFill>
                <a:latin typeface="Arial" charset="0"/>
              </a:rPr>
              <a:t>7</a:t>
            </a:r>
            <a:r>
              <a:rPr lang="zh-CN" altLang="en-US">
                <a:solidFill>
                  <a:schemeClr val="hlink"/>
                </a:solidFill>
                <a:latin typeface="Arial" charset="0"/>
              </a:rPr>
              <a:t>帧的捎带确认也回来了。</a:t>
            </a:r>
          </a:p>
          <a:p>
            <a:pPr eaLnBrk="1" hangingPunct="1"/>
            <a:r>
              <a:rPr lang="zh-CN" altLang="en-US">
                <a:solidFill>
                  <a:schemeClr val="hlink"/>
                </a:solidFill>
                <a:latin typeface="Arial" charset="0"/>
              </a:rPr>
              <a:t>现在问题是，（</a:t>
            </a:r>
            <a:r>
              <a:rPr lang="en-US" altLang="zh-CN">
                <a:solidFill>
                  <a:schemeClr val="hlink"/>
                </a:solidFill>
                <a:latin typeface="Arial" charset="0"/>
              </a:rPr>
              <a:t>2</a:t>
            </a:r>
            <a:r>
              <a:rPr lang="zh-CN" altLang="en-US">
                <a:solidFill>
                  <a:schemeClr val="hlink"/>
                </a:solidFill>
                <a:latin typeface="Arial" charset="0"/>
              </a:rPr>
              <a:t>）和（</a:t>
            </a:r>
            <a:r>
              <a:rPr lang="en-US" altLang="zh-CN">
                <a:solidFill>
                  <a:schemeClr val="hlink"/>
                </a:solidFill>
                <a:latin typeface="Arial" charset="0"/>
              </a:rPr>
              <a:t>4</a:t>
            </a:r>
            <a:r>
              <a:rPr lang="zh-CN" altLang="en-US">
                <a:solidFill>
                  <a:schemeClr val="hlink"/>
                </a:solidFill>
                <a:latin typeface="Arial" charset="0"/>
              </a:rPr>
              <a:t>）的确认帧相同，是这</a:t>
            </a:r>
            <a:r>
              <a:rPr lang="en-US" altLang="zh-CN">
                <a:solidFill>
                  <a:schemeClr val="hlink"/>
                </a:solidFill>
                <a:latin typeface="Arial" charset="0"/>
              </a:rPr>
              <a:t>16</a:t>
            </a:r>
            <a:r>
              <a:rPr lang="zh-CN" altLang="en-US">
                <a:solidFill>
                  <a:schemeClr val="hlink"/>
                </a:solidFill>
                <a:latin typeface="Arial" charset="0"/>
              </a:rPr>
              <a:t>帧都收到了还是只收到前</a:t>
            </a:r>
            <a:r>
              <a:rPr lang="en-US" altLang="zh-CN">
                <a:solidFill>
                  <a:schemeClr val="hlink"/>
                </a:solidFill>
                <a:latin typeface="Arial" charset="0"/>
              </a:rPr>
              <a:t>8</a:t>
            </a:r>
            <a:r>
              <a:rPr lang="zh-CN" altLang="en-US">
                <a:solidFill>
                  <a:schemeClr val="hlink"/>
                </a:solidFill>
                <a:latin typeface="Arial" charset="0"/>
              </a:rPr>
              <a:t>帧呢？所以发送窗口不能超过</a:t>
            </a:r>
            <a:r>
              <a:rPr lang="en-US" altLang="zh-CN">
                <a:solidFill>
                  <a:schemeClr val="hlink"/>
                </a:solidFill>
                <a:latin typeface="Arial" charset="0"/>
              </a:rPr>
              <a:t>7</a:t>
            </a:r>
            <a:r>
              <a:rPr lang="zh-CN" altLang="en-US">
                <a:solidFill>
                  <a:schemeClr val="hlink"/>
                </a:solidFill>
                <a:latin typeface="Arial" charset="0"/>
              </a:rPr>
              <a:t>，这样每次的确认帧前后是不会重复的。</a:t>
            </a:r>
          </a:p>
        </p:txBody>
      </p:sp>
    </p:spTree>
    <p:extLst>
      <p:ext uri="{BB962C8B-B14F-4D97-AF65-F5344CB8AC3E}">
        <p14:creationId xmlns:p14="http://schemas.microsoft.com/office/powerpoint/2010/main" val="254414587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zh-CN" altLang="en-US" dirty="0"/>
              <a:t>为了不发生重叠，接收方滑动后新旧窗口的序号不能重叠</a:t>
            </a:r>
          </a:p>
        </p:txBody>
      </p:sp>
      <p:sp>
        <p:nvSpPr>
          <p:cNvPr id="4" name="灯片编号占位符 3"/>
          <p:cNvSpPr>
            <a:spLocks noGrp="1"/>
          </p:cNvSpPr>
          <p:nvPr>
            <p:ph type="sldNum" sz="quarter" idx="10"/>
          </p:nvPr>
        </p:nvSpPr>
        <p:spPr/>
        <p:txBody>
          <a:bodyPr/>
          <a:lstStyle/>
          <a:p>
            <a:pPr>
              <a:defRPr/>
            </a:pPr>
            <a:fld id="{BBF9F9AA-758D-4D4E-8658-AEDF095D9CA6}" type="slidenum">
              <a:rPr lang="en-US" altLang="zh-CN" smtClean="0"/>
              <a:pPr>
                <a:defRPr/>
              </a:pPr>
              <a:t>49</a:t>
            </a:fld>
            <a:endParaRPr lang="en-US" altLang="zh-CN"/>
          </a:p>
        </p:txBody>
      </p:sp>
    </p:spTree>
    <p:extLst>
      <p:ext uri="{BB962C8B-B14F-4D97-AF65-F5344CB8AC3E}">
        <p14:creationId xmlns:p14="http://schemas.microsoft.com/office/powerpoint/2010/main" val="381859407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pPr>
              <a:defRPr/>
            </a:pPr>
            <a:fld id="{BBF9F9AA-758D-4D4E-8658-AEDF095D9CA6}" type="slidenum">
              <a:rPr lang="en-US" altLang="zh-CN" smtClean="0"/>
              <a:pPr>
                <a:defRPr/>
              </a:pPr>
              <a:t>50</a:t>
            </a:fld>
            <a:endParaRPr lang="en-US" altLang="zh-CN"/>
          </a:p>
        </p:txBody>
      </p:sp>
    </p:spTree>
    <p:extLst>
      <p:ext uri="{BB962C8B-B14F-4D97-AF65-F5344CB8AC3E}">
        <p14:creationId xmlns:p14="http://schemas.microsoft.com/office/powerpoint/2010/main" val="219739162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p>
            <a:fld id="{FEDC7C40-CF33-4EA0-9A8E-FEAE21C2DC0E}" type="slidenum">
              <a:rPr lang="en-US" altLang="zh-CN" smtClean="0">
                <a:latin typeface="Arial" charset="0"/>
              </a:rPr>
              <a:pPr/>
              <a:t>51</a:t>
            </a:fld>
            <a:endParaRPr lang="en-US" altLang="zh-CN">
              <a:latin typeface="Arial" charset="0"/>
            </a:endParaRPr>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ln/>
        </p:spPr>
        <p:txBody>
          <a:bodyPr/>
          <a:lstStyle/>
          <a:p>
            <a:pPr eaLnBrk="1" hangingPunct="1"/>
            <a:r>
              <a:rPr lang="zh-CN" altLang="en-US">
                <a:latin typeface="Arial" charset="0"/>
              </a:rPr>
              <a:t>本章主要学习数据链路层的设计原则及其关键技术。数据链路层在物理层之上，享受着物理层提供的服务，通过物理层屏蔽了物理信道的某些特性（如具体光纤或电缆的媒体特性、调制方式等），处理的是组成数据帧的比特流，而不需要关注具体的信号。但有些物理信道的特性仍然无法屏蔽，会直接影响数据链路层的协议规范（如信道的误码率、类型等）。</a:t>
            </a:r>
          </a:p>
          <a:p>
            <a:pPr eaLnBrk="1" hangingPunct="1"/>
            <a:r>
              <a:rPr lang="zh-CN" altLang="en-US">
                <a:latin typeface="Arial" charset="0"/>
              </a:rPr>
              <a:t>由于信道的误码率，因此，我们需要判断接收到的数据是否正确，如何处理错误的数据；为了区分数据的头尾，需要对数据加上头标；有时信道两端的处理速率不同，还需要控制发送端的速率。所以，这一章，我们首先学习数据链路层的基本功能，然后介绍几个常规的协议。</a:t>
            </a:r>
          </a:p>
        </p:txBody>
      </p:sp>
    </p:spTree>
    <p:extLst>
      <p:ext uri="{BB962C8B-B14F-4D97-AF65-F5344CB8AC3E}">
        <p14:creationId xmlns:p14="http://schemas.microsoft.com/office/powerpoint/2010/main" val="95880055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p>
            <a:fld id="{FEDC7C40-CF33-4EA0-9A8E-FEAE21C2DC0E}" type="slidenum">
              <a:rPr lang="en-US" altLang="zh-CN" smtClean="0">
                <a:latin typeface="Arial" charset="0"/>
              </a:rPr>
              <a:pPr/>
              <a:t>55</a:t>
            </a:fld>
            <a:endParaRPr lang="en-US" altLang="zh-CN">
              <a:latin typeface="Arial" charset="0"/>
            </a:endParaRPr>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ln/>
        </p:spPr>
        <p:txBody>
          <a:bodyPr/>
          <a:lstStyle/>
          <a:p>
            <a:pPr eaLnBrk="1" hangingPunct="1"/>
            <a:r>
              <a:rPr lang="zh-CN" altLang="en-US">
                <a:latin typeface="Arial" charset="0"/>
              </a:rPr>
              <a:t>本章主要学习数据链路层的设计原则及其关键技术。数据链路层在物理层之上，享受着物理层提供的服务，通过物理层屏蔽了物理信道的某些特性（如具体光纤或电缆的媒体特性、调制方式等），处理的是组成数据帧的比特流，而不需要关注具体的信号。但有些物理信道的特性仍然无法屏蔽，会直接影响数据链路层的协议规范（如信道的误码率、类型等）。</a:t>
            </a:r>
          </a:p>
          <a:p>
            <a:pPr eaLnBrk="1" hangingPunct="1"/>
            <a:r>
              <a:rPr lang="zh-CN" altLang="en-US">
                <a:latin typeface="Arial" charset="0"/>
              </a:rPr>
              <a:t>由于信道的误码率，因此，我们需要判断接收到的数据是否正确，如何处理错误的数据；为了区分数据的头尾，需要对数据加上头标；有时信道两端的处理速率不同，还需要控制发送端的速率。所以，这一章，我们首先学习数据链路层的基本功能，然后介绍几个常规的协议。</a:t>
            </a:r>
          </a:p>
        </p:txBody>
      </p:sp>
    </p:spTree>
    <p:extLst>
      <p:ext uri="{BB962C8B-B14F-4D97-AF65-F5344CB8AC3E}">
        <p14:creationId xmlns:p14="http://schemas.microsoft.com/office/powerpoint/2010/main" val="97538885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p>
            <a:fld id="{36BD5C67-DEC8-46A5-8352-A5CBBAFB6A39}" type="slidenum">
              <a:rPr lang="en-US" altLang="zh-CN" smtClean="0">
                <a:latin typeface="Arial" charset="0"/>
              </a:rPr>
              <a:pPr/>
              <a:t>57</a:t>
            </a:fld>
            <a:endParaRPr lang="en-US" altLang="zh-CN">
              <a:latin typeface="Arial" charset="0"/>
            </a:endParaRPr>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ln/>
        </p:spPr>
        <p:txBody>
          <a:bodyPr/>
          <a:lstStyle/>
          <a:p>
            <a:pPr eaLnBrk="1" hangingPunct="1"/>
            <a:r>
              <a:rPr lang="en-US" altLang="zh-CN">
                <a:latin typeface="Arial" charset="0"/>
              </a:rPr>
              <a:t>PPP</a:t>
            </a:r>
            <a:r>
              <a:rPr lang="zh-CN" altLang="en-US">
                <a:latin typeface="Arial" charset="0"/>
              </a:rPr>
              <a:t>协议提供了</a:t>
            </a:r>
            <a:r>
              <a:rPr lang="en-US" altLang="zh-CN">
                <a:latin typeface="Arial" charset="0"/>
              </a:rPr>
              <a:t>3</a:t>
            </a:r>
            <a:r>
              <a:rPr lang="zh-CN" altLang="en-US">
                <a:latin typeface="Arial" charset="0"/>
              </a:rPr>
              <a:t>类功能：</a:t>
            </a:r>
          </a:p>
          <a:p>
            <a:pPr eaLnBrk="1" hangingPunct="1"/>
            <a:r>
              <a:rPr lang="en-US" altLang="zh-CN">
                <a:latin typeface="Arial" charset="0"/>
              </a:rPr>
              <a:t>1.</a:t>
            </a:r>
            <a:r>
              <a:rPr lang="zh-CN" altLang="en-US">
                <a:latin typeface="Arial" charset="0"/>
              </a:rPr>
              <a:t>成帧方法和帧错误检测功能</a:t>
            </a:r>
          </a:p>
          <a:p>
            <a:pPr eaLnBrk="1" hangingPunct="1"/>
            <a:r>
              <a:rPr lang="en-US" altLang="zh-CN">
                <a:latin typeface="Arial" charset="0"/>
              </a:rPr>
              <a:t>2.</a:t>
            </a:r>
            <a:r>
              <a:rPr lang="zh-CN" altLang="en-US">
                <a:latin typeface="Arial" charset="0"/>
              </a:rPr>
              <a:t>链路控制协议，支持同步（</a:t>
            </a:r>
            <a:r>
              <a:rPr lang="en-US" altLang="zh-CN">
                <a:latin typeface="Arial" charset="0"/>
              </a:rPr>
              <a:t>sonet</a:t>
            </a:r>
            <a:r>
              <a:rPr lang="zh-CN" altLang="en-US">
                <a:latin typeface="Arial" charset="0"/>
              </a:rPr>
              <a:t>）和异步线路（拨号），也支持面向位或字节的编码方法</a:t>
            </a:r>
          </a:p>
          <a:p>
            <a:pPr eaLnBrk="1" hangingPunct="1"/>
            <a:r>
              <a:rPr lang="en-US" altLang="zh-CN">
                <a:latin typeface="Arial" charset="0"/>
              </a:rPr>
              <a:t>3.</a:t>
            </a:r>
            <a:r>
              <a:rPr lang="zh-CN" altLang="en-US">
                <a:latin typeface="Arial" charset="0"/>
              </a:rPr>
              <a:t>网络控制协议，协商网络层配置，如</a:t>
            </a:r>
            <a:r>
              <a:rPr lang="en-US" altLang="zh-CN">
                <a:latin typeface="Arial" charset="0"/>
              </a:rPr>
              <a:t>IP</a:t>
            </a:r>
            <a:r>
              <a:rPr lang="zh-CN" altLang="en-US">
                <a:latin typeface="Arial" charset="0"/>
              </a:rPr>
              <a:t>地址</a:t>
            </a:r>
          </a:p>
          <a:p>
            <a:pPr eaLnBrk="1" hangingPunct="1"/>
            <a:r>
              <a:rPr lang="en-US" altLang="zh-CN">
                <a:latin typeface="Arial" charset="0"/>
              </a:rPr>
              <a:t>PPP</a:t>
            </a:r>
            <a:r>
              <a:rPr lang="zh-CN" altLang="en-US">
                <a:latin typeface="Arial" charset="0"/>
              </a:rPr>
              <a:t>和</a:t>
            </a:r>
            <a:r>
              <a:rPr lang="en-US" altLang="zh-CN">
                <a:latin typeface="Arial" charset="0"/>
              </a:rPr>
              <a:t>HDLC</a:t>
            </a:r>
            <a:r>
              <a:rPr lang="zh-CN" altLang="en-US">
                <a:latin typeface="Arial" charset="0"/>
              </a:rPr>
              <a:t>的帧格式很相似，但这里的</a:t>
            </a:r>
            <a:r>
              <a:rPr lang="en-US" altLang="zh-CN">
                <a:latin typeface="Arial" charset="0"/>
              </a:rPr>
              <a:t>PPP</a:t>
            </a:r>
            <a:r>
              <a:rPr lang="zh-CN" altLang="en-US">
                <a:latin typeface="Arial" charset="0"/>
              </a:rPr>
              <a:t>是面向字节的，使用的是字节填充，所有的帧是整数个字节</a:t>
            </a:r>
          </a:p>
        </p:txBody>
      </p:sp>
    </p:spTree>
    <p:extLst>
      <p:ext uri="{BB962C8B-B14F-4D97-AF65-F5344CB8AC3E}">
        <p14:creationId xmlns:p14="http://schemas.microsoft.com/office/powerpoint/2010/main" val="8302195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p>
            <a:fld id="{FEDC7C40-CF33-4EA0-9A8E-FEAE21C2DC0E}" type="slidenum">
              <a:rPr lang="en-US" altLang="zh-CN" smtClean="0">
                <a:latin typeface="Arial" charset="0"/>
              </a:rPr>
              <a:pPr/>
              <a:t>2</a:t>
            </a:fld>
            <a:endParaRPr lang="en-US" altLang="zh-CN">
              <a:latin typeface="Arial" charset="0"/>
            </a:endParaRPr>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ln/>
        </p:spPr>
        <p:txBody>
          <a:bodyPr/>
          <a:lstStyle/>
          <a:p>
            <a:pPr eaLnBrk="1" hangingPunct="1"/>
            <a:r>
              <a:rPr lang="zh-CN" altLang="en-US">
                <a:latin typeface="Arial" charset="0"/>
              </a:rPr>
              <a:t>本章主要学习数据链路层的设计原则及其关键技术。数据链路层在物理层之上，享受着物理层提供的服务，通过物理层屏蔽了物理信道的某些特性（如具体光纤或电缆的媒体特性、调制方式等），处理的是组成数据帧的比特流，而不需要关注具体的信号。但有些物理信道的特性仍然无法屏蔽，会直接影响数据链路层的协议规范（如信道的误码率、类型等）。</a:t>
            </a:r>
          </a:p>
          <a:p>
            <a:pPr eaLnBrk="1" hangingPunct="1"/>
            <a:r>
              <a:rPr lang="zh-CN" altLang="en-US">
                <a:latin typeface="Arial" charset="0"/>
              </a:rPr>
              <a:t>由于信道的误码率，因此，我们需要判断接收到的数据是否正确，如何处理错误的数据；为了区分数据的头尾，需要对数据加上头标；有时信道两端的处理速率不同，还需要控制发送端的速率。所以，这一章，我们首先学习数据链路层的基本功能，然后介绍几个常规的协议。</a:t>
            </a:r>
          </a:p>
        </p:txBody>
      </p:sp>
    </p:spTree>
    <p:extLst>
      <p:ext uri="{BB962C8B-B14F-4D97-AF65-F5344CB8AC3E}">
        <p14:creationId xmlns:p14="http://schemas.microsoft.com/office/powerpoint/2010/main" val="9727117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p:spPr>
        <p:txBody>
          <a:bodyPr/>
          <a:lstStyle/>
          <a:p>
            <a:fld id="{ACD9DAAB-57C4-413F-9C19-7C754930D5D0}" type="slidenum">
              <a:rPr lang="en-US" altLang="zh-CN" smtClean="0">
                <a:latin typeface="Arial" charset="0"/>
              </a:rPr>
              <a:pPr/>
              <a:t>3</a:t>
            </a:fld>
            <a:endParaRPr lang="en-US" altLang="zh-CN">
              <a:latin typeface="Arial" charset="0"/>
            </a:endParaRPr>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ln/>
        </p:spPr>
        <p:txBody>
          <a:bodyPr/>
          <a:lstStyle/>
          <a:p>
            <a:pPr eaLnBrk="1" hangingPunct="1"/>
            <a:r>
              <a:rPr lang="zh-CN" altLang="en-US" dirty="0">
                <a:latin typeface="Arial" charset="0"/>
              </a:rPr>
              <a:t>数据链路层在承接物理层的服务，但同时，它也需要向网络层提供服务。</a:t>
            </a:r>
            <a:endParaRPr lang="en-US" altLang="zh-CN" dirty="0">
              <a:latin typeface="Arial" charset="0"/>
            </a:endParaRPr>
          </a:p>
          <a:p>
            <a:pPr eaLnBrk="1" hangingPunct="1"/>
            <a:r>
              <a:rPr lang="zh-CN" altLang="en-US" sz="1200" b="0" i="0" kern="1200" dirty="0">
                <a:solidFill>
                  <a:schemeClr val="tx1"/>
                </a:solidFill>
                <a:latin typeface="Arial" pitchFamily="34" charset="0"/>
                <a:ea typeface="宋体" pitchFamily="2" charset="-122"/>
                <a:cs typeface="+mn-cs"/>
              </a:rPr>
              <a:t>无线通信中，</a:t>
            </a:r>
            <a:r>
              <a:rPr lang="en-US" sz="1200" b="0" i="0" kern="1200" dirty="0">
                <a:solidFill>
                  <a:schemeClr val="tx1"/>
                </a:solidFill>
                <a:latin typeface="Arial" pitchFamily="34" charset="0"/>
                <a:ea typeface="宋体" pitchFamily="2" charset="-122"/>
                <a:cs typeface="+mn-cs"/>
              </a:rPr>
              <a:t>FDD(Frequency Division </a:t>
            </a:r>
            <a:r>
              <a:rPr lang="en-US" sz="1200" b="0" i="0" kern="1200" dirty="0" err="1">
                <a:solidFill>
                  <a:schemeClr val="tx1"/>
                </a:solidFill>
                <a:latin typeface="Arial" pitchFamily="34" charset="0"/>
                <a:ea typeface="宋体" pitchFamily="2" charset="-122"/>
                <a:cs typeface="+mn-cs"/>
              </a:rPr>
              <a:t>Duplexing</a:t>
            </a:r>
            <a:r>
              <a:rPr lang="en-US" sz="1200" b="0" i="0" kern="1200" dirty="0">
                <a:solidFill>
                  <a:schemeClr val="tx1"/>
                </a:solidFill>
                <a:latin typeface="Arial" pitchFamily="34" charset="0"/>
                <a:ea typeface="宋体" pitchFamily="2" charset="-122"/>
                <a:cs typeface="+mn-cs"/>
              </a:rPr>
              <a:t>)</a:t>
            </a:r>
            <a:r>
              <a:rPr lang="zh-CN" altLang="en-US" sz="1200" b="0" i="0" kern="1200" dirty="0">
                <a:solidFill>
                  <a:schemeClr val="tx1"/>
                </a:solidFill>
                <a:latin typeface="Arial" pitchFamily="34" charset="0"/>
                <a:ea typeface="宋体" pitchFamily="2" charset="-122"/>
                <a:cs typeface="+mn-cs"/>
              </a:rPr>
              <a:t>是频分双工</a:t>
            </a:r>
            <a:r>
              <a:rPr lang="en-US" altLang="zh-CN" sz="1200" b="0" i="0" kern="1200" dirty="0">
                <a:solidFill>
                  <a:schemeClr val="tx1"/>
                </a:solidFill>
                <a:latin typeface="Arial" pitchFamily="34" charset="0"/>
                <a:ea typeface="宋体" pitchFamily="2" charset="-122"/>
                <a:cs typeface="+mn-cs"/>
              </a:rPr>
              <a:t>,</a:t>
            </a:r>
            <a:r>
              <a:rPr lang="zh-CN" altLang="en-US" sz="1200" b="0" i="0" kern="1200" dirty="0">
                <a:solidFill>
                  <a:schemeClr val="tx1"/>
                </a:solidFill>
                <a:latin typeface="Arial" pitchFamily="34" charset="0"/>
                <a:ea typeface="宋体" pitchFamily="2" charset="-122"/>
                <a:cs typeface="+mn-cs"/>
              </a:rPr>
              <a:t>有两个独立的信道</a:t>
            </a:r>
            <a:r>
              <a:rPr lang="en-US" altLang="zh-CN" sz="1200" b="0" i="0" kern="1200" dirty="0">
                <a:solidFill>
                  <a:schemeClr val="tx1"/>
                </a:solidFill>
                <a:latin typeface="Arial" pitchFamily="34" charset="0"/>
                <a:ea typeface="宋体" pitchFamily="2" charset="-122"/>
                <a:cs typeface="+mn-cs"/>
              </a:rPr>
              <a:t>,</a:t>
            </a:r>
            <a:r>
              <a:rPr lang="zh-CN" altLang="en-US" sz="1200" b="0" i="0" kern="1200" dirty="0">
                <a:solidFill>
                  <a:schemeClr val="tx1"/>
                </a:solidFill>
                <a:latin typeface="Arial" pitchFamily="34" charset="0"/>
                <a:ea typeface="宋体" pitchFamily="2" charset="-122"/>
                <a:cs typeface="+mn-cs"/>
              </a:rPr>
              <a:t>一个用来向下传送信息</a:t>
            </a:r>
            <a:r>
              <a:rPr lang="en-US" altLang="zh-CN" sz="1200" b="0" i="0" kern="1200" dirty="0">
                <a:solidFill>
                  <a:schemeClr val="tx1"/>
                </a:solidFill>
                <a:latin typeface="Arial" pitchFamily="34" charset="0"/>
                <a:ea typeface="宋体" pitchFamily="2" charset="-122"/>
                <a:cs typeface="+mn-cs"/>
              </a:rPr>
              <a:t>,</a:t>
            </a:r>
            <a:r>
              <a:rPr lang="zh-CN" altLang="en-US" sz="1200" b="0" i="0" kern="1200" dirty="0">
                <a:solidFill>
                  <a:schemeClr val="tx1"/>
                </a:solidFill>
                <a:latin typeface="Arial" pitchFamily="34" charset="0"/>
                <a:ea typeface="宋体" pitchFamily="2" charset="-122"/>
                <a:cs typeface="+mn-cs"/>
              </a:rPr>
              <a:t>另一个用来向上传送信息，</a:t>
            </a:r>
            <a:r>
              <a:rPr lang="en-US" sz="1200" b="0" i="0" kern="1200" dirty="0">
                <a:solidFill>
                  <a:schemeClr val="tx1"/>
                </a:solidFill>
                <a:latin typeface="Arial" pitchFamily="34" charset="0"/>
                <a:ea typeface="宋体" pitchFamily="2" charset="-122"/>
                <a:cs typeface="+mn-cs"/>
              </a:rPr>
              <a:t>TDD (Time Division </a:t>
            </a:r>
            <a:r>
              <a:rPr lang="en-US" sz="1200" b="0" i="0" kern="1200" dirty="0" err="1">
                <a:solidFill>
                  <a:schemeClr val="tx1"/>
                </a:solidFill>
                <a:latin typeface="Arial" pitchFamily="34" charset="0"/>
                <a:ea typeface="宋体" pitchFamily="2" charset="-122"/>
                <a:cs typeface="+mn-cs"/>
              </a:rPr>
              <a:t>Duplexing</a:t>
            </a:r>
            <a:r>
              <a:rPr lang="en-US" sz="1200" b="0" i="0" kern="1200" dirty="0">
                <a:solidFill>
                  <a:schemeClr val="tx1"/>
                </a:solidFill>
                <a:latin typeface="Arial" pitchFamily="34" charset="0"/>
                <a:ea typeface="宋体" pitchFamily="2" charset="-122"/>
                <a:cs typeface="+mn-cs"/>
              </a:rPr>
              <a:t>) </a:t>
            </a:r>
            <a:r>
              <a:rPr lang="zh-CN" altLang="en-US" sz="1200" b="0" i="0" kern="1200" dirty="0">
                <a:solidFill>
                  <a:schemeClr val="tx1"/>
                </a:solidFill>
                <a:latin typeface="Arial" pitchFamily="34" charset="0"/>
                <a:ea typeface="宋体" pitchFamily="2" charset="-122"/>
                <a:cs typeface="+mn-cs"/>
              </a:rPr>
              <a:t>是时分双工，发射和接收信号是在同一频率信道的不同时隙中进行的，彼此之间采用一定的保证时间予以分离。</a:t>
            </a:r>
            <a:endParaRPr lang="zh-CN" altLang="en-US" dirty="0">
              <a:latin typeface="Arial" charset="0"/>
            </a:endParaRPr>
          </a:p>
        </p:txBody>
      </p:sp>
    </p:spTree>
    <p:extLst>
      <p:ext uri="{BB962C8B-B14F-4D97-AF65-F5344CB8AC3E}">
        <p14:creationId xmlns:p14="http://schemas.microsoft.com/office/powerpoint/2010/main" val="20086069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9E73F88E-208D-4AA5-806E-364F8874F57A}" type="slidenum">
              <a:rPr lang="en-US" altLang="zh-CN" smtClean="0">
                <a:latin typeface="Arial" charset="0"/>
              </a:rPr>
              <a:pPr/>
              <a:t>6</a:t>
            </a:fld>
            <a:endParaRPr lang="en-US" altLang="zh-CN">
              <a:latin typeface="Arial" charset="0"/>
            </a:endParaRPr>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p:spPr>
        <p:txBody>
          <a:bodyPr/>
          <a:lstStyle/>
          <a:p>
            <a:pPr eaLnBrk="1" hangingPunct="1"/>
            <a:r>
              <a:rPr lang="zh-CN" altLang="en-US" dirty="0">
                <a:latin typeface="Arial" charset="0"/>
              </a:rPr>
              <a:t>无确认、无连接的服务：</a:t>
            </a:r>
          </a:p>
          <a:p>
            <a:pPr lvl="1" eaLnBrk="1" hangingPunct="1"/>
            <a:r>
              <a:rPr lang="zh-CN" altLang="en-US" dirty="0">
                <a:latin typeface="Arial" charset="0"/>
              </a:rPr>
              <a:t>由于源端可以不需要建立连接就向目的端发送独立的数据帧，而目的端也不需要对收到的帧进行确认。因此这种服务不可靠。当信道的误码率较高时，这种服务是不合适的，但对于误码率较低的信道，这种服务的特点是效率高、低延时，所以大多数有线</a:t>
            </a:r>
            <a:r>
              <a:rPr lang="en-US" altLang="zh-CN" dirty="0">
                <a:latin typeface="Arial" charset="0"/>
              </a:rPr>
              <a:t>LAN</a:t>
            </a:r>
            <a:r>
              <a:rPr lang="zh-CN" altLang="en-US" dirty="0">
                <a:latin typeface="Arial" charset="0"/>
              </a:rPr>
              <a:t>使用的是这种服务。</a:t>
            </a:r>
          </a:p>
          <a:p>
            <a:pPr eaLnBrk="1" hangingPunct="1"/>
            <a:r>
              <a:rPr lang="zh-CN" altLang="en-US" dirty="0">
                <a:latin typeface="Arial" charset="0"/>
              </a:rPr>
              <a:t>有确认、无连接的服务：</a:t>
            </a:r>
          </a:p>
          <a:p>
            <a:pPr lvl="1" eaLnBrk="1" hangingPunct="1"/>
            <a:r>
              <a:rPr lang="zh-CN" altLang="en-US" dirty="0">
                <a:latin typeface="Arial" charset="0"/>
              </a:rPr>
              <a:t>为了提高可靠性，引入了有确认、无连接服务，这种服务仍然不需要建立连接，但接收端对每一帧数据都要确认，这样发送方知道每一帧是否已经正确到达，如果有一帧在指定时间内没有到达，则发送方重发该帧，这类服务适合不可靠的信道，无无线网络。</a:t>
            </a:r>
          </a:p>
          <a:p>
            <a:pPr eaLnBrk="1" hangingPunct="1"/>
            <a:r>
              <a:rPr lang="zh-CN" altLang="en-US" dirty="0">
                <a:latin typeface="Arial" charset="0"/>
              </a:rPr>
              <a:t>面向连接的服务</a:t>
            </a:r>
          </a:p>
          <a:p>
            <a:pPr lvl="1" eaLnBrk="1" hangingPunct="1"/>
            <a:r>
              <a:rPr lang="zh-CN" altLang="en-US" dirty="0">
                <a:latin typeface="Arial" charset="0"/>
              </a:rPr>
              <a:t>源端与目的端在通信前要先建立连接，然后在此连接上互相传输数据帧，每一个帧都被编号，数据链路层保证传送的帧被对方收到，且只收到一次，双方通信完毕后拆除连接。面向连接的服务为网络层提供了可靠的服务，但面向连接需要一定的开销，该类服务常用于广域网，如帧中继等。</a:t>
            </a:r>
          </a:p>
          <a:p>
            <a:pPr eaLnBrk="1" hangingPunct="1"/>
            <a:endParaRPr lang="en-US" altLang="zh-CN" dirty="0">
              <a:latin typeface="Arial" charset="0"/>
            </a:endParaRPr>
          </a:p>
        </p:txBody>
      </p:sp>
    </p:spTree>
    <p:extLst>
      <p:ext uri="{BB962C8B-B14F-4D97-AF65-F5344CB8AC3E}">
        <p14:creationId xmlns:p14="http://schemas.microsoft.com/office/powerpoint/2010/main" val="21271427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p>
            <a:fld id="{FEDC7C40-CF33-4EA0-9A8E-FEAE21C2DC0E}" type="slidenum">
              <a:rPr lang="en-US" altLang="zh-CN" smtClean="0">
                <a:latin typeface="Arial" charset="0"/>
              </a:rPr>
              <a:pPr/>
              <a:t>16</a:t>
            </a:fld>
            <a:endParaRPr lang="en-US" altLang="zh-CN">
              <a:latin typeface="Arial" charset="0"/>
            </a:endParaRPr>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ln/>
        </p:spPr>
        <p:txBody>
          <a:bodyPr/>
          <a:lstStyle/>
          <a:p>
            <a:pPr eaLnBrk="1" hangingPunct="1"/>
            <a:r>
              <a:rPr lang="zh-CN" altLang="en-US">
                <a:latin typeface="Arial" charset="0"/>
              </a:rPr>
              <a:t>本章主要学习数据链路层的设计原则及其关键技术。数据链路层在物理层之上，享受着物理层提供的服务，通过物理层屏蔽了物理信道的某些特性（如具体光纤或电缆的媒体特性、调制方式等），处理的是组成数据帧的比特流，而不需要关注具体的信号。但有些物理信道的特性仍然无法屏蔽，会直接影响数据链路层的协议规范（如信道的误码率、类型等）。</a:t>
            </a:r>
          </a:p>
          <a:p>
            <a:pPr eaLnBrk="1" hangingPunct="1"/>
            <a:r>
              <a:rPr lang="zh-CN" altLang="en-US">
                <a:latin typeface="Arial" charset="0"/>
              </a:rPr>
              <a:t>由于信道的误码率，因此，我们需要判断接收到的数据是否正确，如何处理错误的数据；为了区分数据的头尾，需要对数据加上头标；有时信道两端的处理速率不同，还需要控制发送端的速率。所以，这一章，我们首先学习数据链路层的基本功能，然后介绍几个常规的协议。</a:t>
            </a:r>
          </a:p>
        </p:txBody>
      </p:sp>
    </p:spTree>
    <p:extLst>
      <p:ext uri="{BB962C8B-B14F-4D97-AF65-F5344CB8AC3E}">
        <p14:creationId xmlns:p14="http://schemas.microsoft.com/office/powerpoint/2010/main" val="32585797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p>
            <a:fld id="{D7440398-9F34-43F0-AE78-7E97CCD6851F}" type="slidenum">
              <a:rPr lang="en-US" altLang="zh-CN" smtClean="0">
                <a:latin typeface="Arial" charset="0"/>
              </a:rPr>
              <a:pPr/>
              <a:t>19</a:t>
            </a:fld>
            <a:endParaRPr lang="en-US" altLang="zh-CN">
              <a:latin typeface="Arial" charset="0"/>
            </a:endParaRPr>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p:spPr>
        <p:txBody>
          <a:bodyPr/>
          <a:lstStyle/>
          <a:p>
            <a:pPr eaLnBrk="1" hangingPunct="1"/>
            <a:r>
              <a:rPr lang="zh-CN" altLang="en-US">
                <a:latin typeface="Arial" charset="0"/>
              </a:rPr>
              <a:t>这里所说的是检错或纠错编码的海明距离，那么，从冗余的角度看，到底需要加多少个冗余位才能检错或纠错呢？为简单起见，考察单比特出错。检测单比特错只需加</a:t>
            </a:r>
            <a:r>
              <a:rPr lang="en-US" altLang="zh-CN">
                <a:latin typeface="Arial" charset="0"/>
              </a:rPr>
              <a:t>1</a:t>
            </a:r>
            <a:r>
              <a:rPr lang="zh-CN" altLang="en-US">
                <a:latin typeface="Arial" charset="0"/>
              </a:rPr>
              <a:t>比特的奇偶校验位，那么纠正</a:t>
            </a:r>
            <a:r>
              <a:rPr lang="en-US" altLang="zh-CN">
                <a:latin typeface="Arial" charset="0"/>
              </a:rPr>
              <a:t>1</a:t>
            </a:r>
            <a:r>
              <a:rPr lang="zh-CN" altLang="en-US">
                <a:latin typeface="Arial" charset="0"/>
              </a:rPr>
              <a:t>比特错呢？</a:t>
            </a:r>
          </a:p>
        </p:txBody>
      </p:sp>
    </p:spTree>
    <p:extLst>
      <p:ext uri="{BB962C8B-B14F-4D97-AF65-F5344CB8AC3E}">
        <p14:creationId xmlns:p14="http://schemas.microsoft.com/office/powerpoint/2010/main" val="1509042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1EFB5424-6AD3-4AA5-8ECF-E06326C12A9D}" type="slidenum">
              <a:rPr lang="en-US" altLang="zh-CN" smtClean="0">
                <a:latin typeface="Arial" charset="0"/>
              </a:rPr>
              <a:pPr/>
              <a:t>21</a:t>
            </a:fld>
            <a:endParaRPr lang="en-US" altLang="zh-CN">
              <a:latin typeface="Arial" charset="0"/>
            </a:endParaRPr>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pPr eaLnBrk="1" hangingPunct="1"/>
            <a:r>
              <a:rPr lang="zh-CN" altLang="en-US">
                <a:latin typeface="Arial" charset="0"/>
              </a:rPr>
              <a:t>设</a:t>
            </a:r>
            <a:r>
              <a:rPr lang="en-US" altLang="zh-CN">
                <a:latin typeface="Arial" charset="0"/>
              </a:rPr>
              <a:t>X</a:t>
            </a:r>
            <a:r>
              <a:rPr lang="en-US" altLang="zh-CN" baseline="-25000">
                <a:latin typeface="Arial" charset="0"/>
              </a:rPr>
              <a:t>k</a:t>
            </a:r>
            <a:r>
              <a:rPr lang="en-US" altLang="zh-CN">
                <a:latin typeface="Arial" charset="0"/>
              </a:rPr>
              <a:t>, k=1,2,3….n, n=m+r, k=1</a:t>
            </a:r>
            <a:r>
              <a:rPr lang="zh-CN" altLang="en-US">
                <a:latin typeface="Arial" charset="0"/>
              </a:rPr>
              <a:t>，</a:t>
            </a:r>
            <a:r>
              <a:rPr lang="en-US" altLang="zh-CN">
                <a:latin typeface="Arial" charset="0"/>
              </a:rPr>
              <a:t>2</a:t>
            </a:r>
            <a:r>
              <a:rPr lang="zh-CN" altLang="en-US">
                <a:latin typeface="Arial" charset="0"/>
              </a:rPr>
              <a:t>，</a:t>
            </a:r>
            <a:r>
              <a:rPr lang="en-US" altLang="zh-CN">
                <a:latin typeface="Arial" charset="0"/>
              </a:rPr>
              <a:t>4</a:t>
            </a:r>
            <a:r>
              <a:rPr lang="zh-CN" altLang="en-US">
                <a:latin typeface="Arial" charset="0"/>
              </a:rPr>
              <a:t>，</a:t>
            </a:r>
            <a:r>
              <a:rPr lang="en-US" altLang="zh-CN">
                <a:latin typeface="Arial" charset="0"/>
              </a:rPr>
              <a:t>8… </a:t>
            </a:r>
            <a:r>
              <a:rPr lang="zh-CN" altLang="en-US">
                <a:latin typeface="Arial" charset="0"/>
              </a:rPr>
              <a:t>为</a:t>
            </a:r>
            <a:r>
              <a:rPr lang="en-US" altLang="zh-CN">
                <a:latin typeface="Arial" charset="0"/>
              </a:rPr>
              <a:t>2</a:t>
            </a:r>
            <a:r>
              <a:rPr lang="zh-CN" altLang="en-US">
                <a:latin typeface="Arial" charset="0"/>
              </a:rPr>
              <a:t>的幂次位为编码位</a:t>
            </a:r>
            <a:r>
              <a:rPr lang="en-US" altLang="zh-CN">
                <a:latin typeface="Arial" charset="0"/>
              </a:rPr>
              <a:t>,</a:t>
            </a:r>
            <a:r>
              <a:rPr lang="zh-CN" altLang="en-US">
                <a:latin typeface="Arial" charset="0"/>
              </a:rPr>
              <a:t>把</a:t>
            </a:r>
            <a:r>
              <a:rPr lang="en-US" altLang="zh-CN">
                <a:latin typeface="Arial" charset="0"/>
              </a:rPr>
              <a:t>k</a:t>
            </a:r>
            <a:r>
              <a:rPr lang="zh-CN" altLang="en-US">
                <a:latin typeface="Arial" charset="0"/>
              </a:rPr>
              <a:t>分解成</a:t>
            </a:r>
            <a:r>
              <a:rPr lang="en-US" altLang="zh-CN">
                <a:latin typeface="Arial" charset="0"/>
              </a:rPr>
              <a:t>2</a:t>
            </a:r>
            <a:r>
              <a:rPr lang="zh-CN" altLang="en-US">
                <a:latin typeface="Arial" charset="0"/>
              </a:rPr>
              <a:t>的幂次的和，所有有相同因子的位组成集合，满足偶校验或奇校验</a:t>
            </a:r>
          </a:p>
        </p:txBody>
      </p:sp>
    </p:spTree>
    <p:extLst>
      <p:ext uri="{BB962C8B-B14F-4D97-AF65-F5344CB8AC3E}">
        <p14:creationId xmlns:p14="http://schemas.microsoft.com/office/powerpoint/2010/main" val="42529338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p>
            <a:fld id="{FEDC7C40-CF33-4EA0-9A8E-FEAE21C2DC0E}" type="slidenum">
              <a:rPr lang="en-US" altLang="zh-CN" smtClean="0">
                <a:latin typeface="Arial" charset="0"/>
              </a:rPr>
              <a:pPr/>
              <a:t>31</a:t>
            </a:fld>
            <a:endParaRPr lang="en-US" altLang="zh-CN">
              <a:latin typeface="Arial" charset="0"/>
            </a:endParaRPr>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ln/>
        </p:spPr>
        <p:txBody>
          <a:bodyPr/>
          <a:lstStyle/>
          <a:p>
            <a:pPr eaLnBrk="1" hangingPunct="1"/>
            <a:r>
              <a:rPr lang="zh-CN" altLang="en-US">
                <a:latin typeface="Arial" charset="0"/>
              </a:rPr>
              <a:t>本章主要学习数据链路层的设计原则及其关键技术。数据链路层在物理层之上，享受着物理层提供的服务，通过物理层屏蔽了物理信道的某些特性（如具体光纤或电缆的媒体特性、调制方式等），处理的是组成数据帧的比特流，而不需要关注具体的信号。但有些物理信道的特性仍然无法屏蔽，会直接影响数据链路层的协议规范（如信道的误码率、类型等）。</a:t>
            </a:r>
          </a:p>
          <a:p>
            <a:pPr eaLnBrk="1" hangingPunct="1"/>
            <a:r>
              <a:rPr lang="zh-CN" altLang="en-US">
                <a:latin typeface="Arial" charset="0"/>
              </a:rPr>
              <a:t>由于信道的误码率，因此，我们需要判断接收到的数据是否正确，如何处理错误的数据；为了区分数据的头尾，需要对数据加上头标；有时信道两端的处理速率不同，还需要控制发送端的速率。所以，这一章，我们首先学习数据链路层的基本功能，然后介绍几个常规的协议。</a:t>
            </a:r>
          </a:p>
        </p:txBody>
      </p:sp>
    </p:spTree>
    <p:extLst>
      <p:ext uri="{BB962C8B-B14F-4D97-AF65-F5344CB8AC3E}">
        <p14:creationId xmlns:p14="http://schemas.microsoft.com/office/powerpoint/2010/main" val="10927115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altLang="zh-CN" dirty="0"/>
              <a:t>D=270ms,</a:t>
            </a:r>
            <a:r>
              <a:rPr lang="zh-CN" altLang="en-US" dirty="0"/>
              <a:t>帧长</a:t>
            </a:r>
            <a:r>
              <a:rPr lang="en-US" altLang="zh-CN" dirty="0"/>
              <a:t>L=20ms</a:t>
            </a:r>
            <a:r>
              <a:rPr lang="zh-CN" altLang="en-US" dirty="0"/>
              <a:t>*</a:t>
            </a:r>
            <a:r>
              <a:rPr lang="en-US" altLang="zh-CN" dirty="0"/>
              <a:t>B,</a:t>
            </a:r>
            <a:r>
              <a:rPr lang="zh-CN" altLang="en-US" dirty="0"/>
              <a:t>效率</a:t>
            </a:r>
            <a:r>
              <a:rPr lang="en-US" altLang="zh-CN" dirty="0"/>
              <a:t>=W/(1+2BD)=1</a:t>
            </a:r>
            <a:r>
              <a:rPr lang="zh-CN" altLang="en-US" dirty="0"/>
              <a:t>帧</a:t>
            </a:r>
            <a:r>
              <a:rPr lang="en-US" altLang="zh-CN" dirty="0"/>
              <a:t>/</a:t>
            </a:r>
            <a:r>
              <a:rPr lang="zh-CN" altLang="en-US" dirty="0"/>
              <a:t>（</a:t>
            </a:r>
            <a:r>
              <a:rPr lang="en-US" altLang="zh-CN" dirty="0"/>
              <a:t>1+2</a:t>
            </a:r>
            <a:r>
              <a:rPr lang="zh-CN" altLang="en-US" dirty="0"/>
              <a:t>*</a:t>
            </a:r>
            <a:r>
              <a:rPr lang="en-US" altLang="zh-CN" dirty="0"/>
              <a:t>270/20</a:t>
            </a:r>
            <a:r>
              <a:rPr lang="zh-CN" altLang="en-US" dirty="0"/>
              <a:t>）</a:t>
            </a:r>
            <a:r>
              <a:rPr lang="en-US" altLang="zh-CN" dirty="0"/>
              <a:t>=1/28</a:t>
            </a:r>
            <a:endParaRPr lang="zh-CN" altLang="en-US" dirty="0"/>
          </a:p>
        </p:txBody>
      </p:sp>
      <p:sp>
        <p:nvSpPr>
          <p:cNvPr id="4" name="灯片编号占位符 3"/>
          <p:cNvSpPr>
            <a:spLocks noGrp="1"/>
          </p:cNvSpPr>
          <p:nvPr>
            <p:ph type="sldNum" sz="quarter" idx="10"/>
          </p:nvPr>
        </p:nvSpPr>
        <p:spPr/>
        <p:txBody>
          <a:bodyPr/>
          <a:lstStyle/>
          <a:p>
            <a:pPr>
              <a:defRPr/>
            </a:pPr>
            <a:fld id="{BBF9F9AA-758D-4D4E-8658-AEDF095D9CA6}" type="slidenum">
              <a:rPr lang="en-US" altLang="zh-CN" smtClean="0"/>
              <a:pPr>
                <a:defRPr/>
              </a:pPr>
              <a:t>37</a:t>
            </a:fld>
            <a:endParaRPr lang="en-US" altLang="zh-CN"/>
          </a:p>
        </p:txBody>
      </p:sp>
    </p:spTree>
    <p:extLst>
      <p:ext uri="{BB962C8B-B14F-4D97-AF65-F5344CB8AC3E}">
        <p14:creationId xmlns:p14="http://schemas.microsoft.com/office/powerpoint/2010/main" val="15270116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grpSp>
        <p:nvGrpSpPr>
          <p:cNvPr id="4" name="Group 2"/>
          <p:cNvGrpSpPr>
            <a:grpSpLocks/>
          </p:cNvGrpSpPr>
          <p:nvPr/>
        </p:nvGrpSpPr>
        <p:grpSpPr bwMode="auto">
          <a:xfrm>
            <a:off x="0" y="2438400"/>
            <a:ext cx="9009063" cy="1052513"/>
            <a:chOff x="0" y="1536"/>
            <a:chExt cx="5675" cy="663"/>
          </a:xfrm>
        </p:grpSpPr>
        <p:grpSp>
          <p:nvGrpSpPr>
            <p:cNvPr id="5" name="Group 3"/>
            <p:cNvGrpSpPr>
              <a:grpSpLocks/>
            </p:cNvGrpSpPr>
            <p:nvPr/>
          </p:nvGrpSpPr>
          <p:grpSpPr bwMode="auto">
            <a:xfrm>
              <a:off x="185" y="1604"/>
              <a:ext cx="449" cy="299"/>
              <a:chOff x="720" y="336"/>
              <a:chExt cx="624" cy="432"/>
            </a:xfrm>
          </p:grpSpPr>
          <p:sp>
            <p:nvSpPr>
              <p:cNvPr id="12" name="Rectangle 4"/>
              <p:cNvSpPr>
                <a:spLocks noChangeArrowheads="1"/>
              </p:cNvSpPr>
              <p:nvPr/>
            </p:nvSpPr>
            <p:spPr bwMode="auto">
              <a:xfrm>
                <a:off x="720" y="336"/>
                <a:ext cx="384" cy="432"/>
              </a:xfrm>
              <a:prstGeom prst="rect">
                <a:avLst/>
              </a:prstGeom>
              <a:solidFill>
                <a:schemeClr val="folHlink"/>
              </a:solidFill>
              <a:ln w="9525">
                <a:noFill/>
                <a:miter lim="800000"/>
                <a:headEnd/>
                <a:tailEnd/>
              </a:ln>
              <a:effectLst/>
            </p:spPr>
            <p:txBody>
              <a:bodyPr wrap="none" anchor="ctr"/>
              <a:lstStyle/>
              <a:p>
                <a:pPr>
                  <a:defRPr/>
                </a:pPr>
                <a:endParaRPr lang="zh-CN" altLang="en-US"/>
              </a:p>
            </p:txBody>
          </p:sp>
          <p:sp>
            <p:nvSpPr>
              <p:cNvPr id="1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defRPr/>
                </a:pPr>
                <a:endParaRPr lang="zh-CN" altLang="en-US"/>
              </a:p>
            </p:txBody>
          </p:sp>
        </p:grpSp>
        <p:grpSp>
          <p:nvGrpSpPr>
            <p:cNvPr id="6" name="Group 6"/>
            <p:cNvGrpSpPr>
              <a:grpSpLocks/>
            </p:cNvGrpSpPr>
            <p:nvPr/>
          </p:nvGrpSpPr>
          <p:grpSpPr bwMode="auto">
            <a:xfrm>
              <a:off x="263" y="1870"/>
              <a:ext cx="466" cy="299"/>
              <a:chOff x="912" y="2640"/>
              <a:chExt cx="672" cy="432"/>
            </a:xfrm>
          </p:grpSpPr>
          <p:sp>
            <p:nvSpPr>
              <p:cNvPr id="10" name="Rectangle 7"/>
              <p:cNvSpPr>
                <a:spLocks noChangeArrowheads="1"/>
              </p:cNvSpPr>
              <p:nvPr/>
            </p:nvSpPr>
            <p:spPr bwMode="auto">
              <a:xfrm>
                <a:off x="912" y="2640"/>
                <a:ext cx="384" cy="432"/>
              </a:xfrm>
              <a:prstGeom prst="rect">
                <a:avLst/>
              </a:prstGeom>
              <a:solidFill>
                <a:schemeClr val="accent2"/>
              </a:solidFill>
              <a:ln w="9525">
                <a:noFill/>
                <a:miter lim="800000"/>
                <a:headEnd/>
                <a:tailEnd/>
              </a:ln>
              <a:effectLst/>
            </p:spPr>
            <p:txBody>
              <a:bodyPr wrap="none" anchor="ctr"/>
              <a:lstStyle/>
              <a:p>
                <a:pPr>
                  <a:defRPr/>
                </a:pPr>
                <a:endParaRPr lang="zh-CN" altLang="en-US"/>
              </a:p>
            </p:txBody>
          </p:sp>
          <p:sp>
            <p:nvSpPr>
              <p:cNvPr id="11" name="Rectangle 8"/>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defRPr/>
                </a:pPr>
                <a:endParaRPr lang="zh-CN" altLang="en-US"/>
              </a:p>
            </p:txBody>
          </p:sp>
        </p:grpSp>
        <p:sp>
          <p:nvSpPr>
            <p:cNvPr id="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defRPr/>
              </a:pPr>
              <a:endParaRPr lang="zh-CN" altLang="en-US"/>
            </a:p>
          </p:txBody>
        </p:sp>
        <p:sp>
          <p:nvSpPr>
            <p:cNvPr id="8" name="Rectangle 10"/>
            <p:cNvSpPr>
              <a:spLocks noChangeArrowheads="1"/>
            </p:cNvSpPr>
            <p:nvPr/>
          </p:nvSpPr>
          <p:spPr bwMode="auto">
            <a:xfrm>
              <a:off x="400" y="1536"/>
              <a:ext cx="20" cy="663"/>
            </a:xfrm>
            <a:prstGeom prst="rect">
              <a:avLst/>
            </a:prstGeom>
            <a:solidFill>
              <a:schemeClr val="bg2"/>
            </a:solidFill>
            <a:ln w="9525">
              <a:noFill/>
              <a:miter lim="800000"/>
              <a:headEnd/>
              <a:tailEnd/>
            </a:ln>
            <a:effectLst/>
          </p:spPr>
          <p:txBody>
            <a:bodyPr wrap="none" anchor="ctr"/>
            <a:lstStyle/>
            <a:p>
              <a:pPr>
                <a:defRPr/>
              </a:pPr>
              <a:endParaRPr lang="zh-CN" altLang="en-US"/>
            </a:p>
          </p:txBody>
        </p:sp>
        <p:sp>
          <p:nvSpPr>
            <p:cNvPr id="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defRPr/>
              </a:pPr>
              <a:endParaRPr lang="zh-CN" altLang="en-US"/>
            </a:p>
          </p:txBody>
        </p:sp>
      </p:grpSp>
      <p:sp>
        <p:nvSpPr>
          <p:cNvPr id="15372" name="Rectangle 12"/>
          <p:cNvSpPr>
            <a:spLocks noGrp="1" noChangeArrowheads="1"/>
          </p:cNvSpPr>
          <p:nvPr>
            <p:ph type="ctrTitle"/>
          </p:nvPr>
        </p:nvSpPr>
        <p:spPr>
          <a:xfrm>
            <a:off x="990600" y="1676400"/>
            <a:ext cx="7772400" cy="1462088"/>
          </a:xfrm>
        </p:spPr>
        <p:txBody>
          <a:bodyPr/>
          <a:lstStyle>
            <a:lvl1pPr>
              <a:defRPr/>
            </a:lvl1pPr>
          </a:lstStyle>
          <a:p>
            <a:r>
              <a:rPr lang="zh-CN" altLang="en-US"/>
              <a:t>单击此处编辑母版标题样式</a:t>
            </a:r>
          </a:p>
        </p:txBody>
      </p:sp>
      <p:sp>
        <p:nvSpPr>
          <p:cNvPr id="15373"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zh-CN" altLang="en-US"/>
              <a:t>单击此处编辑母版副标题样式</a:t>
            </a:r>
          </a:p>
        </p:txBody>
      </p:sp>
      <p:sp>
        <p:nvSpPr>
          <p:cNvPr id="14" name="Rectangle 14"/>
          <p:cNvSpPr>
            <a:spLocks noGrp="1" noChangeArrowheads="1"/>
          </p:cNvSpPr>
          <p:nvPr>
            <p:ph type="dt" sz="half" idx="10"/>
          </p:nvPr>
        </p:nvSpPr>
        <p:spPr>
          <a:xfrm>
            <a:off x="990600" y="6248400"/>
            <a:ext cx="1905000" cy="457200"/>
          </a:xfrm>
        </p:spPr>
        <p:txBody>
          <a:bodyPr/>
          <a:lstStyle>
            <a:lvl1pPr>
              <a:defRPr>
                <a:solidFill>
                  <a:schemeClr val="bg2"/>
                </a:solidFill>
              </a:defRPr>
            </a:lvl1pPr>
          </a:lstStyle>
          <a:p>
            <a:pPr>
              <a:defRPr/>
            </a:pPr>
            <a:endParaRPr lang="en-US" altLang="zh-CN"/>
          </a:p>
        </p:txBody>
      </p:sp>
      <p:sp>
        <p:nvSpPr>
          <p:cNvPr id="15" name="Rectangle 15"/>
          <p:cNvSpPr>
            <a:spLocks noGrp="1" noChangeArrowheads="1"/>
          </p:cNvSpPr>
          <p:nvPr>
            <p:ph type="ftr" sz="quarter" idx="11"/>
          </p:nvPr>
        </p:nvSpPr>
        <p:spPr>
          <a:xfrm>
            <a:off x="3429000" y="6248400"/>
            <a:ext cx="2895600" cy="457200"/>
          </a:xfrm>
        </p:spPr>
        <p:txBody>
          <a:bodyPr/>
          <a:lstStyle>
            <a:lvl1pPr>
              <a:defRPr>
                <a:solidFill>
                  <a:schemeClr val="bg2"/>
                </a:solidFill>
              </a:defRPr>
            </a:lvl1pPr>
          </a:lstStyle>
          <a:p>
            <a:pPr>
              <a:defRPr/>
            </a:pPr>
            <a:endParaRPr lang="en-US" altLang="zh-CN"/>
          </a:p>
        </p:txBody>
      </p:sp>
      <p:sp>
        <p:nvSpPr>
          <p:cNvPr id="16" name="Rectangle 16"/>
          <p:cNvSpPr>
            <a:spLocks noGrp="1" noChangeArrowheads="1"/>
          </p:cNvSpPr>
          <p:nvPr>
            <p:ph type="sldNum" sz="quarter" idx="12"/>
          </p:nvPr>
        </p:nvSpPr>
        <p:spPr>
          <a:xfrm>
            <a:off x="6858000" y="6248400"/>
            <a:ext cx="1905000" cy="457200"/>
          </a:xfrm>
        </p:spPr>
        <p:txBody>
          <a:bodyPr/>
          <a:lstStyle>
            <a:lvl1pPr>
              <a:defRPr>
                <a:solidFill>
                  <a:schemeClr val="bg2"/>
                </a:solidFill>
              </a:defRPr>
            </a:lvl1pPr>
          </a:lstStyle>
          <a:p>
            <a:pPr>
              <a:defRPr/>
            </a:pPr>
            <a:fld id="{242459F4-7F2D-4DC2-AB55-63A9C3CDB973}" type="slidenum">
              <a:rPr lang="en-US" altLang="zh-CN"/>
              <a:pPr>
                <a:defRPr/>
              </a:pPr>
              <a:t>‹#›</a:t>
            </a:fld>
            <a:endParaRPr lang="en-US" altLang="zh-C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ltLang="zh-CN"/>
          </a:p>
        </p:txBody>
      </p:sp>
      <p:sp>
        <p:nvSpPr>
          <p:cNvPr id="5" name="Rectangle 12"/>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13"/>
          <p:cNvSpPr>
            <a:spLocks noGrp="1" noChangeArrowheads="1"/>
          </p:cNvSpPr>
          <p:nvPr>
            <p:ph type="sldNum" sz="quarter" idx="12"/>
          </p:nvPr>
        </p:nvSpPr>
        <p:spPr>
          <a:ln/>
        </p:spPr>
        <p:txBody>
          <a:bodyPr/>
          <a:lstStyle>
            <a:lvl1pPr>
              <a:defRPr/>
            </a:lvl1pPr>
          </a:lstStyle>
          <a:p>
            <a:pPr>
              <a:defRPr/>
            </a:pPr>
            <a:fld id="{5539D718-EFA1-497C-B48A-620B9A416775}" type="slidenum">
              <a:rPr lang="en-US" altLang="zh-CN"/>
              <a:pPr>
                <a:defRPr/>
              </a:pPr>
              <a:t>‹#›</a:t>
            </a:fld>
            <a:endParaRPr lang="en-US" altLang="zh-C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7004050" y="214313"/>
            <a:ext cx="1951038" cy="5918200"/>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1150938" y="214313"/>
            <a:ext cx="5700712" cy="5918200"/>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ltLang="zh-CN"/>
          </a:p>
        </p:txBody>
      </p:sp>
      <p:sp>
        <p:nvSpPr>
          <p:cNvPr id="5" name="Rectangle 12"/>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13"/>
          <p:cNvSpPr>
            <a:spLocks noGrp="1" noChangeArrowheads="1"/>
          </p:cNvSpPr>
          <p:nvPr>
            <p:ph type="sldNum" sz="quarter" idx="12"/>
          </p:nvPr>
        </p:nvSpPr>
        <p:spPr>
          <a:ln/>
        </p:spPr>
        <p:txBody>
          <a:bodyPr/>
          <a:lstStyle>
            <a:lvl1pPr>
              <a:defRPr/>
            </a:lvl1pPr>
          </a:lstStyle>
          <a:p>
            <a:pPr>
              <a:defRPr/>
            </a:pPr>
            <a:fld id="{6F33E154-E528-4776-99FA-188BF190C832}" type="slidenum">
              <a:rPr lang="en-US" altLang="zh-CN"/>
              <a:pPr>
                <a:defRPr/>
              </a:pPr>
              <a:t>‹#›</a:t>
            </a:fld>
            <a:endParaRPr lang="en-US" altLang="zh-C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ltLang="zh-CN"/>
          </a:p>
        </p:txBody>
      </p:sp>
      <p:sp>
        <p:nvSpPr>
          <p:cNvPr id="5" name="Rectangle 12"/>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13"/>
          <p:cNvSpPr>
            <a:spLocks noGrp="1" noChangeArrowheads="1"/>
          </p:cNvSpPr>
          <p:nvPr>
            <p:ph type="sldNum" sz="quarter" idx="12"/>
          </p:nvPr>
        </p:nvSpPr>
        <p:spPr>
          <a:ln/>
        </p:spPr>
        <p:txBody>
          <a:bodyPr/>
          <a:lstStyle>
            <a:lvl1pPr>
              <a:defRPr/>
            </a:lvl1pPr>
          </a:lstStyle>
          <a:p>
            <a:pPr>
              <a:defRPr/>
            </a:pPr>
            <a:fld id="{A4F65A16-2CAE-479B-8CC4-3DFF24B6513C}" type="slidenum">
              <a:rPr lang="en-US" altLang="zh-CN"/>
              <a:pPr>
                <a:defRPr/>
              </a:pPr>
              <a:t>‹#›</a:t>
            </a:fld>
            <a:endParaRPr lang="en-US" altLang="zh-C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a:t>单击此处编辑母版标题样式</a:t>
            </a:r>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a:t>单击此处编辑母版文本样式</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ltLang="zh-CN"/>
          </a:p>
        </p:txBody>
      </p:sp>
      <p:sp>
        <p:nvSpPr>
          <p:cNvPr id="5" name="Rectangle 12"/>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13"/>
          <p:cNvSpPr>
            <a:spLocks noGrp="1" noChangeArrowheads="1"/>
          </p:cNvSpPr>
          <p:nvPr>
            <p:ph type="sldNum" sz="quarter" idx="12"/>
          </p:nvPr>
        </p:nvSpPr>
        <p:spPr>
          <a:ln/>
        </p:spPr>
        <p:txBody>
          <a:bodyPr/>
          <a:lstStyle>
            <a:lvl1pPr>
              <a:defRPr/>
            </a:lvl1pPr>
          </a:lstStyle>
          <a:p>
            <a:pPr>
              <a:defRPr/>
            </a:pPr>
            <a:fld id="{5C591082-2914-4DEA-88AE-ABEF4BDCBA0E}" type="slidenum">
              <a:rPr lang="en-US" altLang="zh-CN"/>
              <a:pPr>
                <a:defRPr/>
              </a:pPr>
              <a:t>‹#›</a:t>
            </a:fld>
            <a:endParaRPr lang="en-US" altLang="zh-C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ltLang="zh-CN"/>
          </a:p>
        </p:txBody>
      </p:sp>
      <p:sp>
        <p:nvSpPr>
          <p:cNvPr id="6" name="Rectangle 12"/>
          <p:cNvSpPr>
            <a:spLocks noGrp="1" noChangeArrowheads="1"/>
          </p:cNvSpPr>
          <p:nvPr>
            <p:ph type="ftr" sz="quarter" idx="11"/>
          </p:nvPr>
        </p:nvSpPr>
        <p:spPr>
          <a:ln/>
        </p:spPr>
        <p:txBody>
          <a:bodyPr/>
          <a:lstStyle>
            <a:lvl1pPr>
              <a:defRPr/>
            </a:lvl1pPr>
          </a:lstStyle>
          <a:p>
            <a:pPr>
              <a:defRPr/>
            </a:pPr>
            <a:endParaRPr lang="en-US" altLang="zh-CN"/>
          </a:p>
        </p:txBody>
      </p:sp>
      <p:sp>
        <p:nvSpPr>
          <p:cNvPr id="7" name="Rectangle 13"/>
          <p:cNvSpPr>
            <a:spLocks noGrp="1" noChangeArrowheads="1"/>
          </p:cNvSpPr>
          <p:nvPr>
            <p:ph type="sldNum" sz="quarter" idx="12"/>
          </p:nvPr>
        </p:nvSpPr>
        <p:spPr>
          <a:ln/>
        </p:spPr>
        <p:txBody>
          <a:bodyPr/>
          <a:lstStyle>
            <a:lvl1pPr>
              <a:defRPr/>
            </a:lvl1pPr>
          </a:lstStyle>
          <a:p>
            <a:pPr>
              <a:defRPr/>
            </a:pPr>
            <a:fld id="{1E9341D4-3099-4BCE-B50D-755CC59F4B25}" type="slidenum">
              <a:rPr lang="en-US" altLang="zh-CN"/>
              <a:pPr>
                <a:defRPr/>
              </a:pPr>
              <a:t>‹#›</a:t>
            </a:fld>
            <a:endParaRPr lang="en-US" altLang="zh-C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Rectangle 11"/>
          <p:cNvSpPr>
            <a:spLocks noGrp="1" noChangeArrowheads="1"/>
          </p:cNvSpPr>
          <p:nvPr>
            <p:ph type="dt" sz="half" idx="10"/>
          </p:nvPr>
        </p:nvSpPr>
        <p:spPr>
          <a:ln/>
        </p:spPr>
        <p:txBody>
          <a:bodyPr/>
          <a:lstStyle>
            <a:lvl1pPr>
              <a:defRPr/>
            </a:lvl1pPr>
          </a:lstStyle>
          <a:p>
            <a:pPr>
              <a:defRPr/>
            </a:pPr>
            <a:endParaRPr lang="en-US" altLang="zh-CN"/>
          </a:p>
        </p:txBody>
      </p:sp>
      <p:sp>
        <p:nvSpPr>
          <p:cNvPr id="8" name="Rectangle 12"/>
          <p:cNvSpPr>
            <a:spLocks noGrp="1" noChangeArrowheads="1"/>
          </p:cNvSpPr>
          <p:nvPr>
            <p:ph type="ftr" sz="quarter" idx="11"/>
          </p:nvPr>
        </p:nvSpPr>
        <p:spPr>
          <a:ln/>
        </p:spPr>
        <p:txBody>
          <a:bodyPr/>
          <a:lstStyle>
            <a:lvl1pPr>
              <a:defRPr/>
            </a:lvl1pPr>
          </a:lstStyle>
          <a:p>
            <a:pPr>
              <a:defRPr/>
            </a:pPr>
            <a:endParaRPr lang="en-US" altLang="zh-CN"/>
          </a:p>
        </p:txBody>
      </p:sp>
      <p:sp>
        <p:nvSpPr>
          <p:cNvPr id="9" name="Rectangle 13"/>
          <p:cNvSpPr>
            <a:spLocks noGrp="1" noChangeArrowheads="1"/>
          </p:cNvSpPr>
          <p:nvPr>
            <p:ph type="sldNum" sz="quarter" idx="12"/>
          </p:nvPr>
        </p:nvSpPr>
        <p:spPr>
          <a:ln/>
        </p:spPr>
        <p:txBody>
          <a:bodyPr/>
          <a:lstStyle>
            <a:lvl1pPr>
              <a:defRPr/>
            </a:lvl1pPr>
          </a:lstStyle>
          <a:p>
            <a:pPr>
              <a:defRPr/>
            </a:pPr>
            <a:fld id="{3EBC8AEE-FA36-4839-B1D2-A2471A922D02}" type="slidenum">
              <a:rPr lang="en-US" altLang="zh-CN"/>
              <a:pPr>
                <a:defRPr/>
              </a:pPr>
              <a:t>‹#›</a:t>
            </a:fld>
            <a:endParaRPr lang="en-US" altLang="zh-C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Rectangle 11"/>
          <p:cNvSpPr>
            <a:spLocks noGrp="1" noChangeArrowheads="1"/>
          </p:cNvSpPr>
          <p:nvPr>
            <p:ph type="dt" sz="half" idx="10"/>
          </p:nvPr>
        </p:nvSpPr>
        <p:spPr>
          <a:ln/>
        </p:spPr>
        <p:txBody>
          <a:bodyPr/>
          <a:lstStyle>
            <a:lvl1pPr>
              <a:defRPr/>
            </a:lvl1pPr>
          </a:lstStyle>
          <a:p>
            <a:pPr>
              <a:defRPr/>
            </a:pPr>
            <a:endParaRPr lang="en-US" altLang="zh-CN"/>
          </a:p>
        </p:txBody>
      </p:sp>
      <p:sp>
        <p:nvSpPr>
          <p:cNvPr id="4" name="Rectangle 12"/>
          <p:cNvSpPr>
            <a:spLocks noGrp="1" noChangeArrowheads="1"/>
          </p:cNvSpPr>
          <p:nvPr>
            <p:ph type="ftr" sz="quarter" idx="11"/>
          </p:nvPr>
        </p:nvSpPr>
        <p:spPr>
          <a:ln/>
        </p:spPr>
        <p:txBody>
          <a:bodyPr/>
          <a:lstStyle>
            <a:lvl1pPr>
              <a:defRPr/>
            </a:lvl1pPr>
          </a:lstStyle>
          <a:p>
            <a:pPr>
              <a:defRPr/>
            </a:pPr>
            <a:endParaRPr lang="en-US" altLang="zh-CN"/>
          </a:p>
        </p:txBody>
      </p:sp>
      <p:sp>
        <p:nvSpPr>
          <p:cNvPr id="5" name="Rectangle 13"/>
          <p:cNvSpPr>
            <a:spLocks noGrp="1" noChangeArrowheads="1"/>
          </p:cNvSpPr>
          <p:nvPr>
            <p:ph type="sldNum" sz="quarter" idx="12"/>
          </p:nvPr>
        </p:nvSpPr>
        <p:spPr>
          <a:ln/>
        </p:spPr>
        <p:txBody>
          <a:bodyPr/>
          <a:lstStyle>
            <a:lvl1pPr>
              <a:defRPr/>
            </a:lvl1pPr>
          </a:lstStyle>
          <a:p>
            <a:pPr>
              <a:defRPr/>
            </a:pPr>
            <a:fld id="{281F100B-5CA9-4D98-ACD9-2F7033E2B3E6}" type="slidenum">
              <a:rPr lang="en-US" altLang="zh-CN"/>
              <a:pPr>
                <a:defRPr/>
              </a:pPr>
              <a:t>‹#›</a:t>
            </a:fld>
            <a:endParaRPr lang="en-US" altLang="zh-C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en-US" altLang="zh-CN"/>
          </a:p>
        </p:txBody>
      </p:sp>
      <p:sp>
        <p:nvSpPr>
          <p:cNvPr id="3" name="Rectangle 12"/>
          <p:cNvSpPr>
            <a:spLocks noGrp="1" noChangeArrowheads="1"/>
          </p:cNvSpPr>
          <p:nvPr>
            <p:ph type="ftr" sz="quarter" idx="11"/>
          </p:nvPr>
        </p:nvSpPr>
        <p:spPr>
          <a:ln/>
        </p:spPr>
        <p:txBody>
          <a:bodyPr/>
          <a:lstStyle>
            <a:lvl1pPr>
              <a:defRPr/>
            </a:lvl1pPr>
          </a:lstStyle>
          <a:p>
            <a:pPr>
              <a:defRPr/>
            </a:pPr>
            <a:endParaRPr lang="en-US" altLang="zh-CN"/>
          </a:p>
        </p:txBody>
      </p:sp>
      <p:sp>
        <p:nvSpPr>
          <p:cNvPr id="4" name="Rectangle 13"/>
          <p:cNvSpPr>
            <a:spLocks noGrp="1" noChangeArrowheads="1"/>
          </p:cNvSpPr>
          <p:nvPr>
            <p:ph type="sldNum" sz="quarter" idx="12"/>
          </p:nvPr>
        </p:nvSpPr>
        <p:spPr>
          <a:ln/>
        </p:spPr>
        <p:txBody>
          <a:bodyPr/>
          <a:lstStyle>
            <a:lvl1pPr>
              <a:defRPr/>
            </a:lvl1pPr>
          </a:lstStyle>
          <a:p>
            <a:pPr>
              <a:defRPr/>
            </a:pPr>
            <a:fld id="{1E283969-5F66-483B-88A8-93CB63C9409E}" type="slidenum">
              <a:rPr lang="en-US" altLang="zh-CN"/>
              <a:pPr>
                <a:defRPr/>
              </a:pPr>
              <a:t>‹#›</a:t>
            </a:fld>
            <a:endParaRPr lang="en-US" altLang="zh-C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ltLang="zh-CN"/>
          </a:p>
        </p:txBody>
      </p:sp>
      <p:sp>
        <p:nvSpPr>
          <p:cNvPr id="6" name="Rectangle 12"/>
          <p:cNvSpPr>
            <a:spLocks noGrp="1" noChangeArrowheads="1"/>
          </p:cNvSpPr>
          <p:nvPr>
            <p:ph type="ftr" sz="quarter" idx="11"/>
          </p:nvPr>
        </p:nvSpPr>
        <p:spPr>
          <a:ln/>
        </p:spPr>
        <p:txBody>
          <a:bodyPr/>
          <a:lstStyle>
            <a:lvl1pPr>
              <a:defRPr/>
            </a:lvl1pPr>
          </a:lstStyle>
          <a:p>
            <a:pPr>
              <a:defRPr/>
            </a:pPr>
            <a:endParaRPr lang="en-US" altLang="zh-CN"/>
          </a:p>
        </p:txBody>
      </p:sp>
      <p:sp>
        <p:nvSpPr>
          <p:cNvPr id="7" name="Rectangle 13"/>
          <p:cNvSpPr>
            <a:spLocks noGrp="1" noChangeArrowheads="1"/>
          </p:cNvSpPr>
          <p:nvPr>
            <p:ph type="sldNum" sz="quarter" idx="12"/>
          </p:nvPr>
        </p:nvSpPr>
        <p:spPr>
          <a:ln/>
        </p:spPr>
        <p:txBody>
          <a:bodyPr/>
          <a:lstStyle>
            <a:lvl1pPr>
              <a:defRPr/>
            </a:lvl1pPr>
          </a:lstStyle>
          <a:p>
            <a:pPr>
              <a:defRPr/>
            </a:pPr>
            <a:fld id="{EC5961C4-C504-4B1B-AEF0-093BC37228BD}" type="slidenum">
              <a:rPr lang="en-US" altLang="zh-CN"/>
              <a:pPr>
                <a:defRPr/>
              </a:pPr>
              <a:t>‹#›</a:t>
            </a:fld>
            <a:endParaRPr lang="en-US" altLang="zh-C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ltLang="zh-CN"/>
          </a:p>
        </p:txBody>
      </p:sp>
      <p:sp>
        <p:nvSpPr>
          <p:cNvPr id="6" name="Rectangle 12"/>
          <p:cNvSpPr>
            <a:spLocks noGrp="1" noChangeArrowheads="1"/>
          </p:cNvSpPr>
          <p:nvPr>
            <p:ph type="ftr" sz="quarter" idx="11"/>
          </p:nvPr>
        </p:nvSpPr>
        <p:spPr>
          <a:ln/>
        </p:spPr>
        <p:txBody>
          <a:bodyPr/>
          <a:lstStyle>
            <a:lvl1pPr>
              <a:defRPr/>
            </a:lvl1pPr>
          </a:lstStyle>
          <a:p>
            <a:pPr>
              <a:defRPr/>
            </a:pPr>
            <a:endParaRPr lang="en-US" altLang="zh-CN"/>
          </a:p>
        </p:txBody>
      </p:sp>
      <p:sp>
        <p:nvSpPr>
          <p:cNvPr id="7" name="Rectangle 13"/>
          <p:cNvSpPr>
            <a:spLocks noGrp="1" noChangeArrowheads="1"/>
          </p:cNvSpPr>
          <p:nvPr>
            <p:ph type="sldNum" sz="quarter" idx="12"/>
          </p:nvPr>
        </p:nvSpPr>
        <p:spPr>
          <a:ln/>
        </p:spPr>
        <p:txBody>
          <a:bodyPr/>
          <a:lstStyle>
            <a:lvl1pPr>
              <a:defRPr/>
            </a:lvl1pPr>
          </a:lstStyle>
          <a:p>
            <a:pPr>
              <a:defRPr/>
            </a:pPr>
            <a:fld id="{9FDAFAAB-AB2C-45BB-B232-768F6BA2B7CD}" type="slidenum">
              <a:rPr lang="en-US" altLang="zh-CN"/>
              <a:pPr>
                <a:defRPr/>
              </a:pPr>
              <a:t>‹#›</a:t>
            </a:fld>
            <a:endParaRPr lang="en-US" altLang="zh-C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ChangeArrowheads="1"/>
          </p:cNvSpPr>
          <p:nvPr/>
        </p:nvSpPr>
        <p:spPr bwMode="ltGray">
          <a:xfrm>
            <a:off x="417513" y="1098550"/>
            <a:ext cx="438150" cy="474663"/>
          </a:xfrm>
          <a:prstGeom prst="rect">
            <a:avLst/>
          </a:prstGeom>
          <a:solidFill>
            <a:schemeClr val="accent2"/>
          </a:solidFill>
          <a:ln w="9525">
            <a:noFill/>
            <a:miter lim="800000"/>
            <a:headEnd/>
            <a:tailEnd/>
          </a:ln>
          <a:effectLst/>
        </p:spPr>
        <p:txBody>
          <a:bodyPr wrap="none" anchor="ctr"/>
          <a:lstStyle/>
          <a:p>
            <a:pPr algn="ctr">
              <a:defRPr/>
            </a:pPr>
            <a:endParaRPr kumimoji="1" lang="zh-CN" altLang="zh-CN" sz="2400"/>
          </a:p>
        </p:txBody>
      </p:sp>
      <p:sp>
        <p:nvSpPr>
          <p:cNvPr id="14339" name="Rectangle 3"/>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a:defRPr/>
            </a:pPr>
            <a:endParaRPr kumimoji="1" lang="zh-CN" altLang="zh-CN" sz="2400"/>
          </a:p>
        </p:txBody>
      </p:sp>
      <p:sp>
        <p:nvSpPr>
          <p:cNvPr id="14340" name="Rectangle 4"/>
          <p:cNvSpPr>
            <a:spLocks noChangeArrowheads="1"/>
          </p:cNvSpPr>
          <p:nvPr/>
        </p:nvSpPr>
        <p:spPr bwMode="ltGray">
          <a:xfrm>
            <a:off x="541338" y="1520825"/>
            <a:ext cx="422275" cy="474663"/>
          </a:xfrm>
          <a:prstGeom prst="rect">
            <a:avLst/>
          </a:prstGeom>
          <a:solidFill>
            <a:schemeClr val="folHlink"/>
          </a:solidFill>
          <a:ln w="9525">
            <a:noFill/>
            <a:miter lim="800000"/>
            <a:headEnd/>
            <a:tailEnd/>
          </a:ln>
          <a:effectLst/>
        </p:spPr>
        <p:txBody>
          <a:bodyPr wrap="none" anchor="ctr"/>
          <a:lstStyle/>
          <a:p>
            <a:pPr algn="ctr">
              <a:defRPr/>
            </a:pPr>
            <a:endParaRPr kumimoji="1" lang="zh-CN" altLang="zh-CN" sz="2400"/>
          </a:p>
        </p:txBody>
      </p:sp>
      <p:sp>
        <p:nvSpPr>
          <p:cNvPr id="14341" name="Rectangle 5"/>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defRPr/>
            </a:pPr>
            <a:endParaRPr kumimoji="1" lang="zh-CN" altLang="zh-CN" sz="2400"/>
          </a:p>
        </p:txBody>
      </p:sp>
      <p:sp>
        <p:nvSpPr>
          <p:cNvPr id="14342" name="Rectangle 6"/>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a:defRPr/>
            </a:pPr>
            <a:endParaRPr kumimoji="1" lang="zh-CN" altLang="zh-CN" sz="2400"/>
          </a:p>
        </p:txBody>
      </p:sp>
      <p:sp>
        <p:nvSpPr>
          <p:cNvPr id="14343" name="Rectangle 7"/>
          <p:cNvSpPr>
            <a:spLocks noChangeArrowheads="1"/>
          </p:cNvSpPr>
          <p:nvPr/>
        </p:nvSpPr>
        <p:spPr bwMode="gray">
          <a:xfrm>
            <a:off x="762000" y="990600"/>
            <a:ext cx="31750" cy="1052513"/>
          </a:xfrm>
          <a:prstGeom prst="rect">
            <a:avLst/>
          </a:prstGeom>
          <a:solidFill>
            <a:schemeClr val="bg2"/>
          </a:solidFill>
          <a:ln w="9525">
            <a:noFill/>
            <a:miter lim="800000"/>
            <a:headEnd/>
            <a:tailEnd/>
          </a:ln>
          <a:effectLst/>
        </p:spPr>
        <p:txBody>
          <a:bodyPr wrap="none" anchor="ctr"/>
          <a:lstStyle/>
          <a:p>
            <a:pPr algn="ctr">
              <a:defRPr/>
            </a:pPr>
            <a:endParaRPr kumimoji="1" lang="zh-CN" altLang="zh-CN" sz="2400"/>
          </a:p>
        </p:txBody>
      </p:sp>
      <p:sp>
        <p:nvSpPr>
          <p:cNvPr id="14344" name="Rectangle 8"/>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a:defRPr/>
            </a:pPr>
            <a:endParaRPr kumimoji="1" lang="zh-CN" altLang="zh-CN" sz="2400"/>
          </a:p>
        </p:txBody>
      </p:sp>
      <p:sp>
        <p:nvSpPr>
          <p:cNvPr id="1033" name="Rectangle 9"/>
          <p:cNvSpPr>
            <a:spLocks noGrp="1" noChangeArrowheads="1"/>
          </p:cNvSpPr>
          <p:nvPr>
            <p:ph type="title"/>
          </p:nvPr>
        </p:nvSpPr>
        <p:spPr bwMode="auto">
          <a:xfrm>
            <a:off x="1150938" y="214313"/>
            <a:ext cx="7793037" cy="146208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zh-CN" altLang="en-US"/>
              <a:t>单击此处编辑母版标题样式</a:t>
            </a:r>
          </a:p>
        </p:txBody>
      </p:sp>
      <p:sp>
        <p:nvSpPr>
          <p:cNvPr id="1034" name="Rectangle 10"/>
          <p:cNvSpPr>
            <a:spLocks noGrp="1" noChangeArrowheads="1"/>
          </p:cNvSpPr>
          <p:nvPr>
            <p:ph type="body" idx="1"/>
          </p:nvPr>
        </p:nvSpPr>
        <p:spPr bwMode="auto">
          <a:xfrm>
            <a:off x="1182688" y="2017713"/>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14347" name="Rectangle 11"/>
          <p:cNvSpPr>
            <a:spLocks noGrp="1" noChangeArrowheads="1"/>
          </p:cNvSpPr>
          <p:nvPr>
            <p:ph type="dt" sz="half" idx="2"/>
          </p:nvPr>
        </p:nvSpPr>
        <p:spPr bwMode="auto">
          <a:xfrm>
            <a:off x="11620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pPr>
              <a:defRPr/>
            </a:pPr>
            <a:endParaRPr lang="en-US" altLang="zh-CN"/>
          </a:p>
        </p:txBody>
      </p:sp>
      <p:sp>
        <p:nvSpPr>
          <p:cNvPr id="14348" name="Rectangle 12"/>
          <p:cNvSpPr>
            <a:spLocks noGrp="1" noChangeArrowheads="1"/>
          </p:cNvSpPr>
          <p:nvPr>
            <p:ph type="ftr" sz="quarter" idx="3"/>
          </p:nvPr>
        </p:nvSpPr>
        <p:spPr bwMode="auto">
          <a:xfrm>
            <a:off x="3657600" y="6243638"/>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lvl1pPr>
          </a:lstStyle>
          <a:p>
            <a:pPr>
              <a:defRPr/>
            </a:pPr>
            <a:endParaRPr lang="en-US" altLang="zh-CN"/>
          </a:p>
        </p:txBody>
      </p:sp>
      <p:sp>
        <p:nvSpPr>
          <p:cNvPr id="14349" name="Rectangle 13"/>
          <p:cNvSpPr>
            <a:spLocks noGrp="1" noChangeArrowheads="1"/>
          </p:cNvSpPr>
          <p:nvPr>
            <p:ph type="sldNum" sz="quarter" idx="4"/>
          </p:nvPr>
        </p:nvSpPr>
        <p:spPr bwMode="auto">
          <a:xfrm>
            <a:off x="70421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lvl1pPr>
          </a:lstStyle>
          <a:p>
            <a:pPr>
              <a:defRPr/>
            </a:pPr>
            <a:fld id="{D3F02C3A-50A6-4D8F-8AE6-E0260ED044A7}" type="slidenum">
              <a:rPr lang="en-US" altLang="zh-CN"/>
              <a:pPr>
                <a:defRPr/>
              </a:pPr>
              <a:t>‹#›</a:t>
            </a:fld>
            <a:endParaRPr lang="en-US" altLang="zh-CN"/>
          </a:p>
        </p:txBody>
      </p:sp>
    </p:spTree>
  </p:cSld>
  <p:clrMap bg1="lt1" tx1="dk1" bg2="lt2" tx2="dk2" accent1="accent1" accent2="accent2" accent3="accent3" accent4="accent4" accent5="accent5" accent6="accent6" hlink="hlink" folHlink="folHlink"/>
  <p:sldLayoutIdLst>
    <p:sldLayoutId id="2147483692"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Lst>
  <p:hf hdr="0" ftr="0" dt="0"/>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ea typeface="宋体" pitchFamily="2" charset="-122"/>
        </a:defRPr>
      </a:lvl2pPr>
      <a:lvl3pPr algn="l" rtl="0" eaLnBrk="0" fontAlgn="base" hangingPunct="0">
        <a:spcBef>
          <a:spcPct val="0"/>
        </a:spcBef>
        <a:spcAft>
          <a:spcPct val="0"/>
        </a:spcAft>
        <a:defRPr sz="4400">
          <a:solidFill>
            <a:schemeClr val="tx2"/>
          </a:solidFill>
          <a:latin typeface="Tahoma" pitchFamily="34" charset="0"/>
          <a:ea typeface="宋体" pitchFamily="2" charset="-122"/>
        </a:defRPr>
      </a:lvl3pPr>
      <a:lvl4pPr algn="l" rtl="0" eaLnBrk="0" fontAlgn="base" hangingPunct="0">
        <a:spcBef>
          <a:spcPct val="0"/>
        </a:spcBef>
        <a:spcAft>
          <a:spcPct val="0"/>
        </a:spcAft>
        <a:defRPr sz="4400">
          <a:solidFill>
            <a:schemeClr val="tx2"/>
          </a:solidFill>
          <a:latin typeface="Tahoma" pitchFamily="34" charset="0"/>
          <a:ea typeface="宋体" pitchFamily="2" charset="-122"/>
        </a:defRPr>
      </a:lvl4pPr>
      <a:lvl5pPr algn="l" rtl="0" eaLnBrk="0" fontAlgn="base" hangingPunct="0">
        <a:spcBef>
          <a:spcPct val="0"/>
        </a:spcBef>
        <a:spcAft>
          <a:spcPct val="0"/>
        </a:spcAft>
        <a:defRPr sz="4400">
          <a:solidFill>
            <a:schemeClr val="tx2"/>
          </a:solidFill>
          <a:latin typeface="Tahoma" pitchFamily="34" charset="0"/>
          <a:ea typeface="宋体" pitchFamily="2" charset="-122"/>
        </a:defRPr>
      </a:lvl5pPr>
      <a:lvl6pPr marL="457200" algn="l" rtl="0" fontAlgn="base">
        <a:spcBef>
          <a:spcPct val="0"/>
        </a:spcBef>
        <a:spcAft>
          <a:spcPct val="0"/>
        </a:spcAft>
        <a:defRPr sz="4400">
          <a:solidFill>
            <a:schemeClr val="tx2"/>
          </a:solidFill>
          <a:latin typeface="Tahoma" pitchFamily="34" charset="0"/>
          <a:ea typeface="宋体" pitchFamily="2" charset="-122"/>
        </a:defRPr>
      </a:lvl6pPr>
      <a:lvl7pPr marL="914400" algn="l" rtl="0" fontAlgn="base">
        <a:spcBef>
          <a:spcPct val="0"/>
        </a:spcBef>
        <a:spcAft>
          <a:spcPct val="0"/>
        </a:spcAft>
        <a:defRPr sz="4400">
          <a:solidFill>
            <a:schemeClr val="tx2"/>
          </a:solidFill>
          <a:latin typeface="Tahoma" pitchFamily="34" charset="0"/>
          <a:ea typeface="宋体" pitchFamily="2" charset="-122"/>
        </a:defRPr>
      </a:lvl7pPr>
      <a:lvl8pPr marL="1371600" algn="l" rtl="0" fontAlgn="base">
        <a:spcBef>
          <a:spcPct val="0"/>
        </a:spcBef>
        <a:spcAft>
          <a:spcPct val="0"/>
        </a:spcAft>
        <a:defRPr sz="4400">
          <a:solidFill>
            <a:schemeClr val="tx2"/>
          </a:solidFill>
          <a:latin typeface="Tahoma" pitchFamily="34" charset="0"/>
          <a:ea typeface="宋体" pitchFamily="2" charset="-122"/>
        </a:defRPr>
      </a:lvl8pPr>
      <a:lvl9pPr marL="1828800" algn="l" rtl="0" fontAlgn="base">
        <a:spcBef>
          <a:spcPct val="0"/>
        </a:spcBef>
        <a:spcAft>
          <a:spcPct val="0"/>
        </a:spcAft>
        <a:defRPr sz="4400">
          <a:solidFill>
            <a:schemeClr val="tx2"/>
          </a:solidFill>
          <a:latin typeface="Tahoma" pitchFamily="34" charset="0"/>
          <a:ea typeface="宋体" pitchFamily="2" charset="-122"/>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ea typeface="+mn-ea"/>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ea typeface="+mn-ea"/>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ea typeface="+mn-ea"/>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ea typeface="+mn-ea"/>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灯片编号占位符 5"/>
          <p:cNvSpPr>
            <a:spLocks noGrp="1"/>
          </p:cNvSpPr>
          <p:nvPr>
            <p:ph type="sldNum" sz="quarter" idx="12"/>
          </p:nvPr>
        </p:nvSpPr>
        <p:spPr>
          <a:noFill/>
        </p:spPr>
        <p:txBody>
          <a:bodyPr/>
          <a:lstStyle/>
          <a:p>
            <a:fld id="{66E488C6-221C-4C20-BC3F-53CBD41C1A92}" type="slidenum">
              <a:rPr lang="en-US" altLang="zh-CN" smtClean="0"/>
              <a:pPr/>
              <a:t>1</a:t>
            </a:fld>
            <a:endParaRPr lang="en-US" altLang="zh-CN" dirty="0"/>
          </a:p>
        </p:txBody>
      </p:sp>
      <p:sp>
        <p:nvSpPr>
          <p:cNvPr id="3075" name="Rectangle 2"/>
          <p:cNvSpPr>
            <a:spLocks noGrp="1" noChangeArrowheads="1"/>
          </p:cNvSpPr>
          <p:nvPr>
            <p:ph type="title"/>
          </p:nvPr>
        </p:nvSpPr>
        <p:spPr/>
        <p:txBody>
          <a:bodyPr/>
          <a:lstStyle/>
          <a:p>
            <a:pPr eaLnBrk="1" hangingPunct="1"/>
            <a:r>
              <a:rPr lang="en-US" altLang="zh-CN" dirty="0"/>
              <a:t>Chapter 4 </a:t>
            </a:r>
            <a:r>
              <a:rPr lang="zh-CN" altLang="en-US" dirty="0"/>
              <a:t>数据链路层</a:t>
            </a:r>
          </a:p>
        </p:txBody>
      </p:sp>
      <p:sp>
        <p:nvSpPr>
          <p:cNvPr id="3076" name="Rectangle 4"/>
          <p:cNvSpPr>
            <a:spLocks noGrp="1" noChangeArrowheads="1"/>
          </p:cNvSpPr>
          <p:nvPr>
            <p:ph type="body" idx="1"/>
          </p:nvPr>
        </p:nvSpPr>
        <p:spPr>
          <a:xfrm>
            <a:off x="857224" y="2017713"/>
            <a:ext cx="8097864" cy="4114800"/>
          </a:xfrm>
        </p:spPr>
        <p:txBody>
          <a:bodyPr/>
          <a:lstStyle/>
          <a:p>
            <a:pPr eaLnBrk="1" hangingPunct="1"/>
            <a:r>
              <a:rPr lang="en-US" altLang="zh-CN" b="1" dirty="0">
                <a:latin typeface="+mn-ea"/>
              </a:rPr>
              <a:t>4.1</a:t>
            </a:r>
            <a:r>
              <a:rPr lang="zh-CN" altLang="en-US" b="1" dirty="0">
                <a:latin typeface="+mn-ea"/>
              </a:rPr>
              <a:t>数据链路层的基本概念与功能</a:t>
            </a:r>
          </a:p>
          <a:p>
            <a:pPr eaLnBrk="1" hangingPunct="1"/>
            <a:r>
              <a:rPr lang="en-US" altLang="zh-CN" b="1" dirty="0">
                <a:latin typeface="+mn-ea"/>
              </a:rPr>
              <a:t>4.2</a:t>
            </a:r>
            <a:r>
              <a:rPr lang="zh-CN" altLang="en-US" b="1" dirty="0">
                <a:latin typeface="+mn-ea"/>
              </a:rPr>
              <a:t>差错检测与校正</a:t>
            </a:r>
          </a:p>
          <a:p>
            <a:pPr eaLnBrk="1" hangingPunct="1"/>
            <a:r>
              <a:rPr lang="en-US" altLang="zh-CN" b="1" dirty="0">
                <a:latin typeface="+mn-ea"/>
              </a:rPr>
              <a:t>4.3</a:t>
            </a:r>
            <a:r>
              <a:rPr lang="zh-CN" altLang="en-US" b="1" dirty="0">
                <a:latin typeface="+mn-ea"/>
              </a:rPr>
              <a:t>基本数据链路协议</a:t>
            </a:r>
          </a:p>
          <a:p>
            <a:pPr eaLnBrk="1" hangingPunct="1"/>
            <a:r>
              <a:rPr lang="en-US" altLang="zh-CN" b="1" dirty="0">
                <a:latin typeface="+mn-ea"/>
              </a:rPr>
              <a:t>4.4</a:t>
            </a:r>
            <a:r>
              <a:rPr lang="zh-CN" altLang="en-US" b="1" dirty="0">
                <a:latin typeface="+mn-ea"/>
              </a:rPr>
              <a:t>滑动窗口（</a:t>
            </a:r>
            <a:r>
              <a:rPr lang="en-US" altLang="zh-CN" sz="2400" b="1" dirty="0">
                <a:latin typeface="+mn-ea"/>
              </a:rPr>
              <a:t>Slide Windows</a:t>
            </a:r>
            <a:r>
              <a:rPr lang="zh-CN" altLang="en-US" b="1" dirty="0">
                <a:latin typeface="+mn-ea"/>
              </a:rPr>
              <a:t>）协议</a:t>
            </a:r>
            <a:endParaRPr lang="zh-CN" altLang="en-US" sz="3600" b="1" dirty="0">
              <a:latin typeface="+mn-ea"/>
            </a:endParaRPr>
          </a:p>
          <a:p>
            <a:pPr eaLnBrk="1" hangingPunct="1"/>
            <a:r>
              <a:rPr lang="en-US" altLang="zh-CN" b="1" dirty="0">
                <a:latin typeface="+mn-ea"/>
              </a:rPr>
              <a:t>4.5</a:t>
            </a:r>
            <a:r>
              <a:rPr lang="zh-CN" altLang="en-US" b="1" dirty="0">
                <a:latin typeface="+mn-ea"/>
              </a:rPr>
              <a:t>面向位的协议</a:t>
            </a:r>
            <a:r>
              <a:rPr lang="en-US" altLang="zh-CN" b="1" dirty="0">
                <a:latin typeface="+mn-ea"/>
              </a:rPr>
              <a:t>HDLC</a:t>
            </a:r>
          </a:p>
          <a:p>
            <a:pPr eaLnBrk="1" hangingPunct="1"/>
            <a:r>
              <a:rPr lang="en-US" altLang="zh-CN" b="1" dirty="0">
                <a:latin typeface="+mn-ea"/>
              </a:rPr>
              <a:t>4.6</a:t>
            </a:r>
            <a:r>
              <a:rPr lang="zh-CN" altLang="en-US" b="1" dirty="0">
                <a:latin typeface="+mn-ea"/>
              </a:rPr>
              <a:t>面向字节的数据链路层协议</a:t>
            </a:r>
            <a:r>
              <a:rPr lang="en-US" altLang="zh-CN" b="1" dirty="0">
                <a:latin typeface="+mn-ea"/>
              </a:rPr>
              <a:t>-PPP</a:t>
            </a:r>
            <a:endParaRPr lang="zh-CN" altLang="en-US" b="1" dirty="0">
              <a:latin typeface="+mn-ea"/>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灯片编号占位符 3"/>
          <p:cNvSpPr>
            <a:spLocks noGrp="1"/>
          </p:cNvSpPr>
          <p:nvPr>
            <p:ph type="sldNum" sz="quarter" idx="12"/>
          </p:nvPr>
        </p:nvSpPr>
        <p:spPr>
          <a:noFill/>
        </p:spPr>
        <p:txBody>
          <a:bodyPr/>
          <a:lstStyle/>
          <a:p>
            <a:fld id="{92FFAE32-B4A9-483C-ABA4-B16C7AFAB539}" type="slidenum">
              <a:rPr lang="en-US" altLang="zh-CN" smtClean="0"/>
              <a:pPr/>
              <a:t>10</a:t>
            </a:fld>
            <a:endParaRPr lang="en-US" altLang="zh-CN"/>
          </a:p>
        </p:txBody>
      </p:sp>
      <p:grpSp>
        <p:nvGrpSpPr>
          <p:cNvPr id="3" name="组合 2">
            <a:extLst>
              <a:ext uri="{FF2B5EF4-FFF2-40B4-BE49-F238E27FC236}">
                <a16:creationId xmlns:a16="http://schemas.microsoft.com/office/drawing/2014/main" id="{53649CF5-87C6-4DC8-965D-5FA3FE455B59}"/>
              </a:ext>
            </a:extLst>
          </p:cNvPr>
          <p:cNvGrpSpPr/>
          <p:nvPr/>
        </p:nvGrpSpPr>
        <p:grpSpPr>
          <a:xfrm>
            <a:off x="971600" y="1916832"/>
            <a:ext cx="5904656" cy="369332"/>
            <a:chOff x="971600" y="2204864"/>
            <a:chExt cx="5904656" cy="369332"/>
          </a:xfrm>
        </p:grpSpPr>
        <p:sp>
          <p:nvSpPr>
            <p:cNvPr id="2" name="文本框 1">
              <a:extLst>
                <a:ext uri="{FF2B5EF4-FFF2-40B4-BE49-F238E27FC236}">
                  <a16:creationId xmlns:a16="http://schemas.microsoft.com/office/drawing/2014/main" id="{8F887DA9-2D39-40DE-BEB7-6FFD8861FA31}"/>
                </a:ext>
              </a:extLst>
            </p:cNvPr>
            <p:cNvSpPr txBox="1"/>
            <p:nvPr/>
          </p:nvSpPr>
          <p:spPr>
            <a:xfrm>
              <a:off x="971600" y="2204864"/>
              <a:ext cx="720080" cy="369332"/>
            </a:xfrm>
            <a:prstGeom prst="rect">
              <a:avLst/>
            </a:prstGeom>
            <a:noFill/>
            <a:ln>
              <a:solidFill>
                <a:schemeClr val="tx1"/>
              </a:solidFill>
            </a:ln>
          </p:spPr>
          <p:txBody>
            <a:bodyPr wrap="square" rtlCol="0">
              <a:spAutoFit/>
            </a:bodyPr>
            <a:lstStyle/>
            <a:p>
              <a:r>
                <a:rPr lang="en-US" altLang="zh-CN" dirty="0"/>
                <a:t>FLAG</a:t>
              </a:r>
              <a:endParaRPr lang="zh-CN" altLang="en-US" dirty="0"/>
            </a:p>
          </p:txBody>
        </p:sp>
        <p:sp>
          <p:nvSpPr>
            <p:cNvPr id="5" name="文本框 4">
              <a:extLst>
                <a:ext uri="{FF2B5EF4-FFF2-40B4-BE49-F238E27FC236}">
                  <a16:creationId xmlns:a16="http://schemas.microsoft.com/office/drawing/2014/main" id="{0C3B2EF9-5EA4-43F5-8D44-231C5D51F29F}"/>
                </a:ext>
              </a:extLst>
            </p:cNvPr>
            <p:cNvSpPr txBox="1"/>
            <p:nvPr/>
          </p:nvSpPr>
          <p:spPr>
            <a:xfrm>
              <a:off x="1691680" y="2204864"/>
              <a:ext cx="720080" cy="369332"/>
            </a:xfrm>
            <a:prstGeom prst="rect">
              <a:avLst/>
            </a:prstGeom>
            <a:noFill/>
            <a:ln>
              <a:solidFill>
                <a:schemeClr val="tx1"/>
              </a:solidFill>
            </a:ln>
          </p:spPr>
          <p:txBody>
            <a:bodyPr wrap="square" rtlCol="0">
              <a:spAutoFit/>
            </a:bodyPr>
            <a:lstStyle/>
            <a:p>
              <a:r>
                <a:rPr lang="zh-CN" altLang="en-US" dirty="0"/>
                <a:t>帧头</a:t>
              </a:r>
            </a:p>
          </p:txBody>
        </p:sp>
        <p:sp>
          <p:nvSpPr>
            <p:cNvPr id="6" name="文本框 5">
              <a:extLst>
                <a:ext uri="{FF2B5EF4-FFF2-40B4-BE49-F238E27FC236}">
                  <a16:creationId xmlns:a16="http://schemas.microsoft.com/office/drawing/2014/main" id="{140C5046-6500-4B02-8513-BB6615D3C078}"/>
                </a:ext>
              </a:extLst>
            </p:cNvPr>
            <p:cNvSpPr txBox="1"/>
            <p:nvPr/>
          </p:nvSpPr>
          <p:spPr>
            <a:xfrm>
              <a:off x="2411760" y="2204864"/>
              <a:ext cx="3024336" cy="369332"/>
            </a:xfrm>
            <a:prstGeom prst="rect">
              <a:avLst/>
            </a:prstGeom>
            <a:noFill/>
            <a:ln>
              <a:solidFill>
                <a:schemeClr val="tx1"/>
              </a:solidFill>
            </a:ln>
          </p:spPr>
          <p:txBody>
            <a:bodyPr wrap="square" rtlCol="0">
              <a:spAutoFit/>
            </a:bodyPr>
            <a:lstStyle/>
            <a:p>
              <a:pPr algn="ctr"/>
              <a:r>
                <a:rPr lang="zh-CN" altLang="en-US" dirty="0"/>
                <a:t>有效载荷</a:t>
              </a:r>
            </a:p>
          </p:txBody>
        </p:sp>
        <p:sp>
          <p:nvSpPr>
            <p:cNvPr id="7" name="文本框 6">
              <a:extLst>
                <a:ext uri="{FF2B5EF4-FFF2-40B4-BE49-F238E27FC236}">
                  <a16:creationId xmlns:a16="http://schemas.microsoft.com/office/drawing/2014/main" id="{B058278D-1D8D-48CC-8BCF-0BE131C6AF6A}"/>
                </a:ext>
              </a:extLst>
            </p:cNvPr>
            <p:cNvSpPr txBox="1"/>
            <p:nvPr/>
          </p:nvSpPr>
          <p:spPr>
            <a:xfrm>
              <a:off x="5436096" y="2204864"/>
              <a:ext cx="720080" cy="369332"/>
            </a:xfrm>
            <a:prstGeom prst="rect">
              <a:avLst/>
            </a:prstGeom>
            <a:noFill/>
            <a:ln>
              <a:solidFill>
                <a:schemeClr val="tx1"/>
              </a:solidFill>
            </a:ln>
          </p:spPr>
          <p:txBody>
            <a:bodyPr wrap="square" rtlCol="0">
              <a:spAutoFit/>
            </a:bodyPr>
            <a:lstStyle/>
            <a:p>
              <a:r>
                <a:rPr lang="zh-CN" altLang="en-US" dirty="0"/>
                <a:t>帧尾</a:t>
              </a:r>
            </a:p>
          </p:txBody>
        </p:sp>
        <p:sp>
          <p:nvSpPr>
            <p:cNvPr id="8" name="文本框 7">
              <a:extLst>
                <a:ext uri="{FF2B5EF4-FFF2-40B4-BE49-F238E27FC236}">
                  <a16:creationId xmlns:a16="http://schemas.microsoft.com/office/drawing/2014/main" id="{4C41333F-3BFB-4CB4-A4CD-762C8AF37C41}"/>
                </a:ext>
              </a:extLst>
            </p:cNvPr>
            <p:cNvSpPr txBox="1"/>
            <p:nvPr/>
          </p:nvSpPr>
          <p:spPr>
            <a:xfrm>
              <a:off x="6156176" y="2204864"/>
              <a:ext cx="720080" cy="369332"/>
            </a:xfrm>
            <a:prstGeom prst="rect">
              <a:avLst/>
            </a:prstGeom>
            <a:noFill/>
            <a:ln>
              <a:solidFill>
                <a:schemeClr val="tx1"/>
              </a:solidFill>
            </a:ln>
          </p:spPr>
          <p:txBody>
            <a:bodyPr wrap="square" rtlCol="0">
              <a:spAutoFit/>
            </a:bodyPr>
            <a:lstStyle/>
            <a:p>
              <a:r>
                <a:rPr lang="en-US" altLang="zh-CN" dirty="0"/>
                <a:t>FLAG</a:t>
              </a:r>
              <a:endParaRPr lang="zh-CN" altLang="en-US" dirty="0"/>
            </a:p>
          </p:txBody>
        </p:sp>
      </p:grpSp>
      <p:sp>
        <p:nvSpPr>
          <p:cNvPr id="9" name="文本框 8">
            <a:extLst>
              <a:ext uri="{FF2B5EF4-FFF2-40B4-BE49-F238E27FC236}">
                <a16:creationId xmlns:a16="http://schemas.microsoft.com/office/drawing/2014/main" id="{517F06DE-EFE8-4065-B76E-F7612CF19909}"/>
              </a:ext>
            </a:extLst>
          </p:cNvPr>
          <p:cNvSpPr txBox="1"/>
          <p:nvPr/>
        </p:nvSpPr>
        <p:spPr>
          <a:xfrm>
            <a:off x="1691680" y="3059668"/>
            <a:ext cx="720080" cy="369332"/>
          </a:xfrm>
          <a:prstGeom prst="rect">
            <a:avLst/>
          </a:prstGeom>
          <a:noFill/>
          <a:ln>
            <a:solidFill>
              <a:schemeClr val="tx1"/>
            </a:solidFill>
          </a:ln>
        </p:spPr>
        <p:txBody>
          <a:bodyPr wrap="square" rtlCol="0">
            <a:spAutoFit/>
          </a:bodyPr>
          <a:lstStyle/>
          <a:p>
            <a:r>
              <a:rPr lang="en-US" altLang="zh-CN" dirty="0"/>
              <a:t>FLAG</a:t>
            </a:r>
            <a:endParaRPr lang="zh-CN" altLang="en-US" dirty="0"/>
          </a:p>
        </p:txBody>
      </p:sp>
      <p:sp>
        <p:nvSpPr>
          <p:cNvPr id="10" name="文本框 9">
            <a:extLst>
              <a:ext uri="{FF2B5EF4-FFF2-40B4-BE49-F238E27FC236}">
                <a16:creationId xmlns:a16="http://schemas.microsoft.com/office/drawing/2014/main" id="{87546E77-38CC-49E5-B915-69E31E63485A}"/>
              </a:ext>
            </a:extLst>
          </p:cNvPr>
          <p:cNvSpPr txBox="1"/>
          <p:nvPr/>
        </p:nvSpPr>
        <p:spPr>
          <a:xfrm>
            <a:off x="971600" y="3059668"/>
            <a:ext cx="720080" cy="369332"/>
          </a:xfrm>
          <a:prstGeom prst="rect">
            <a:avLst/>
          </a:prstGeom>
          <a:noFill/>
          <a:ln>
            <a:solidFill>
              <a:schemeClr val="tx1"/>
            </a:solidFill>
          </a:ln>
        </p:spPr>
        <p:txBody>
          <a:bodyPr wrap="square" rtlCol="0">
            <a:spAutoFit/>
          </a:bodyPr>
          <a:lstStyle/>
          <a:p>
            <a:pPr algn="ctr"/>
            <a:r>
              <a:rPr lang="en-US" altLang="zh-CN" dirty="0"/>
              <a:t>A</a:t>
            </a:r>
            <a:endParaRPr lang="zh-CN" altLang="en-US" dirty="0"/>
          </a:p>
        </p:txBody>
      </p:sp>
      <p:sp>
        <p:nvSpPr>
          <p:cNvPr id="11" name="文本框 10">
            <a:extLst>
              <a:ext uri="{FF2B5EF4-FFF2-40B4-BE49-F238E27FC236}">
                <a16:creationId xmlns:a16="http://schemas.microsoft.com/office/drawing/2014/main" id="{07522AC5-2EB1-449B-913F-96B8F169EB24}"/>
              </a:ext>
            </a:extLst>
          </p:cNvPr>
          <p:cNvSpPr txBox="1"/>
          <p:nvPr/>
        </p:nvSpPr>
        <p:spPr>
          <a:xfrm>
            <a:off x="2411760" y="3059668"/>
            <a:ext cx="720080" cy="369332"/>
          </a:xfrm>
          <a:prstGeom prst="rect">
            <a:avLst/>
          </a:prstGeom>
          <a:noFill/>
          <a:ln>
            <a:solidFill>
              <a:schemeClr val="tx1"/>
            </a:solidFill>
          </a:ln>
        </p:spPr>
        <p:txBody>
          <a:bodyPr wrap="square" rtlCol="0">
            <a:spAutoFit/>
          </a:bodyPr>
          <a:lstStyle/>
          <a:p>
            <a:pPr algn="ctr"/>
            <a:r>
              <a:rPr lang="en-US" altLang="zh-CN" dirty="0"/>
              <a:t>B</a:t>
            </a:r>
            <a:endParaRPr lang="zh-CN" altLang="en-US" dirty="0"/>
          </a:p>
        </p:txBody>
      </p:sp>
      <p:sp>
        <p:nvSpPr>
          <p:cNvPr id="4" name="文本框 3">
            <a:extLst>
              <a:ext uri="{FF2B5EF4-FFF2-40B4-BE49-F238E27FC236}">
                <a16:creationId xmlns:a16="http://schemas.microsoft.com/office/drawing/2014/main" id="{9EC60B82-27E1-4DBC-96B8-C0F8ADBAC116}"/>
              </a:ext>
            </a:extLst>
          </p:cNvPr>
          <p:cNvSpPr txBox="1"/>
          <p:nvPr/>
        </p:nvSpPr>
        <p:spPr>
          <a:xfrm>
            <a:off x="7042150" y="1916832"/>
            <a:ext cx="1905000" cy="338554"/>
          </a:xfrm>
          <a:prstGeom prst="rect">
            <a:avLst/>
          </a:prstGeom>
          <a:noFill/>
        </p:spPr>
        <p:txBody>
          <a:bodyPr wrap="square" rtlCol="0">
            <a:spAutoFit/>
          </a:bodyPr>
          <a:lstStyle/>
          <a:p>
            <a:r>
              <a:rPr lang="zh-CN" altLang="en-US" sz="1600" dirty="0"/>
              <a:t>标志字节分解的帧</a:t>
            </a:r>
          </a:p>
        </p:txBody>
      </p:sp>
      <p:sp>
        <p:nvSpPr>
          <p:cNvPr id="14" name="文本框 13">
            <a:extLst>
              <a:ext uri="{FF2B5EF4-FFF2-40B4-BE49-F238E27FC236}">
                <a16:creationId xmlns:a16="http://schemas.microsoft.com/office/drawing/2014/main" id="{396467A5-91CA-477F-812B-A6D41637A73F}"/>
              </a:ext>
            </a:extLst>
          </p:cNvPr>
          <p:cNvSpPr txBox="1"/>
          <p:nvPr/>
        </p:nvSpPr>
        <p:spPr>
          <a:xfrm>
            <a:off x="1691680" y="3707740"/>
            <a:ext cx="720080" cy="369332"/>
          </a:xfrm>
          <a:prstGeom prst="rect">
            <a:avLst/>
          </a:prstGeom>
          <a:noFill/>
          <a:ln>
            <a:solidFill>
              <a:schemeClr val="tx1"/>
            </a:solidFill>
          </a:ln>
        </p:spPr>
        <p:txBody>
          <a:bodyPr wrap="square" rtlCol="0">
            <a:spAutoFit/>
          </a:bodyPr>
          <a:lstStyle/>
          <a:p>
            <a:r>
              <a:rPr lang="en-US" altLang="zh-CN" dirty="0"/>
              <a:t>ESC</a:t>
            </a:r>
            <a:endParaRPr lang="zh-CN" altLang="en-US" dirty="0"/>
          </a:p>
        </p:txBody>
      </p:sp>
      <p:sp>
        <p:nvSpPr>
          <p:cNvPr id="15" name="文本框 14">
            <a:extLst>
              <a:ext uri="{FF2B5EF4-FFF2-40B4-BE49-F238E27FC236}">
                <a16:creationId xmlns:a16="http://schemas.microsoft.com/office/drawing/2014/main" id="{1E98ADCA-0F88-4897-873D-242373994482}"/>
              </a:ext>
            </a:extLst>
          </p:cNvPr>
          <p:cNvSpPr txBox="1"/>
          <p:nvPr/>
        </p:nvSpPr>
        <p:spPr>
          <a:xfrm>
            <a:off x="971600" y="3707740"/>
            <a:ext cx="720080" cy="369332"/>
          </a:xfrm>
          <a:prstGeom prst="rect">
            <a:avLst/>
          </a:prstGeom>
          <a:noFill/>
          <a:ln>
            <a:solidFill>
              <a:schemeClr val="tx1"/>
            </a:solidFill>
          </a:ln>
        </p:spPr>
        <p:txBody>
          <a:bodyPr wrap="square" rtlCol="0">
            <a:spAutoFit/>
          </a:bodyPr>
          <a:lstStyle/>
          <a:p>
            <a:pPr algn="ctr"/>
            <a:r>
              <a:rPr lang="en-US" altLang="zh-CN" dirty="0"/>
              <a:t>A</a:t>
            </a:r>
            <a:endParaRPr lang="zh-CN" altLang="en-US" dirty="0"/>
          </a:p>
        </p:txBody>
      </p:sp>
      <p:sp>
        <p:nvSpPr>
          <p:cNvPr id="16" name="文本框 15">
            <a:extLst>
              <a:ext uri="{FF2B5EF4-FFF2-40B4-BE49-F238E27FC236}">
                <a16:creationId xmlns:a16="http://schemas.microsoft.com/office/drawing/2014/main" id="{0B9CC1BE-CA9C-43B1-A965-119708DF4DFD}"/>
              </a:ext>
            </a:extLst>
          </p:cNvPr>
          <p:cNvSpPr txBox="1"/>
          <p:nvPr/>
        </p:nvSpPr>
        <p:spPr>
          <a:xfrm>
            <a:off x="2411760" y="3707740"/>
            <a:ext cx="720080" cy="369332"/>
          </a:xfrm>
          <a:prstGeom prst="rect">
            <a:avLst/>
          </a:prstGeom>
          <a:noFill/>
          <a:ln>
            <a:solidFill>
              <a:schemeClr val="tx1"/>
            </a:solidFill>
          </a:ln>
        </p:spPr>
        <p:txBody>
          <a:bodyPr wrap="square" rtlCol="0">
            <a:spAutoFit/>
          </a:bodyPr>
          <a:lstStyle/>
          <a:p>
            <a:pPr algn="ctr"/>
            <a:r>
              <a:rPr lang="en-US" altLang="zh-CN" dirty="0"/>
              <a:t>B</a:t>
            </a:r>
            <a:endParaRPr lang="zh-CN" altLang="en-US" dirty="0"/>
          </a:p>
        </p:txBody>
      </p:sp>
      <p:sp>
        <p:nvSpPr>
          <p:cNvPr id="17" name="文本框 16">
            <a:extLst>
              <a:ext uri="{FF2B5EF4-FFF2-40B4-BE49-F238E27FC236}">
                <a16:creationId xmlns:a16="http://schemas.microsoft.com/office/drawing/2014/main" id="{4477330E-76FC-4D2A-9ED1-3F5559F13E6F}"/>
              </a:ext>
            </a:extLst>
          </p:cNvPr>
          <p:cNvSpPr txBox="1"/>
          <p:nvPr/>
        </p:nvSpPr>
        <p:spPr>
          <a:xfrm>
            <a:off x="1187624" y="2564904"/>
            <a:ext cx="1905000" cy="338554"/>
          </a:xfrm>
          <a:prstGeom prst="rect">
            <a:avLst/>
          </a:prstGeom>
          <a:noFill/>
        </p:spPr>
        <p:txBody>
          <a:bodyPr wrap="square" rtlCol="0">
            <a:spAutoFit/>
          </a:bodyPr>
          <a:lstStyle/>
          <a:p>
            <a:pPr algn="ctr"/>
            <a:r>
              <a:rPr lang="zh-CN" altLang="en-US" sz="1600" dirty="0"/>
              <a:t>填充前数据</a:t>
            </a:r>
          </a:p>
        </p:txBody>
      </p:sp>
      <p:sp>
        <p:nvSpPr>
          <p:cNvPr id="18" name="文本框 17">
            <a:extLst>
              <a:ext uri="{FF2B5EF4-FFF2-40B4-BE49-F238E27FC236}">
                <a16:creationId xmlns:a16="http://schemas.microsoft.com/office/drawing/2014/main" id="{03843ED3-3B93-48BF-8CE6-14778306C0CC}"/>
              </a:ext>
            </a:extLst>
          </p:cNvPr>
          <p:cNvSpPr txBox="1"/>
          <p:nvPr/>
        </p:nvSpPr>
        <p:spPr>
          <a:xfrm>
            <a:off x="5364088" y="3059668"/>
            <a:ext cx="720080" cy="369332"/>
          </a:xfrm>
          <a:prstGeom prst="rect">
            <a:avLst/>
          </a:prstGeom>
          <a:noFill/>
          <a:ln>
            <a:solidFill>
              <a:schemeClr val="tx1"/>
            </a:solidFill>
          </a:ln>
        </p:spPr>
        <p:txBody>
          <a:bodyPr wrap="square" rtlCol="0">
            <a:spAutoFit/>
          </a:bodyPr>
          <a:lstStyle/>
          <a:p>
            <a:r>
              <a:rPr lang="en-US" altLang="zh-CN" dirty="0"/>
              <a:t>ESC</a:t>
            </a:r>
            <a:endParaRPr lang="zh-CN" altLang="en-US" dirty="0"/>
          </a:p>
        </p:txBody>
      </p:sp>
      <p:sp>
        <p:nvSpPr>
          <p:cNvPr id="19" name="文本框 18">
            <a:extLst>
              <a:ext uri="{FF2B5EF4-FFF2-40B4-BE49-F238E27FC236}">
                <a16:creationId xmlns:a16="http://schemas.microsoft.com/office/drawing/2014/main" id="{FC87F5E5-2FEC-45D6-8089-5D96A1BDBF5F}"/>
              </a:ext>
            </a:extLst>
          </p:cNvPr>
          <p:cNvSpPr txBox="1"/>
          <p:nvPr/>
        </p:nvSpPr>
        <p:spPr>
          <a:xfrm>
            <a:off x="4644008" y="3059668"/>
            <a:ext cx="720080" cy="369332"/>
          </a:xfrm>
          <a:prstGeom prst="rect">
            <a:avLst/>
          </a:prstGeom>
          <a:noFill/>
          <a:ln>
            <a:solidFill>
              <a:schemeClr val="tx1"/>
            </a:solidFill>
          </a:ln>
        </p:spPr>
        <p:txBody>
          <a:bodyPr wrap="square" rtlCol="0">
            <a:spAutoFit/>
          </a:bodyPr>
          <a:lstStyle/>
          <a:p>
            <a:pPr algn="ctr"/>
            <a:r>
              <a:rPr lang="en-US" altLang="zh-CN" dirty="0"/>
              <a:t>A</a:t>
            </a:r>
            <a:endParaRPr lang="zh-CN" altLang="en-US" dirty="0"/>
          </a:p>
        </p:txBody>
      </p:sp>
      <p:sp>
        <p:nvSpPr>
          <p:cNvPr id="20" name="文本框 19">
            <a:extLst>
              <a:ext uri="{FF2B5EF4-FFF2-40B4-BE49-F238E27FC236}">
                <a16:creationId xmlns:a16="http://schemas.microsoft.com/office/drawing/2014/main" id="{EDDC0F69-BF5E-47B5-A719-F8A4D3E5827C}"/>
              </a:ext>
            </a:extLst>
          </p:cNvPr>
          <p:cNvSpPr txBox="1"/>
          <p:nvPr/>
        </p:nvSpPr>
        <p:spPr>
          <a:xfrm>
            <a:off x="6084168" y="3059668"/>
            <a:ext cx="720080" cy="369332"/>
          </a:xfrm>
          <a:prstGeom prst="rect">
            <a:avLst/>
          </a:prstGeom>
          <a:noFill/>
          <a:ln>
            <a:solidFill>
              <a:schemeClr val="tx1"/>
            </a:solidFill>
          </a:ln>
        </p:spPr>
        <p:txBody>
          <a:bodyPr wrap="square" rtlCol="0">
            <a:spAutoFit/>
          </a:bodyPr>
          <a:lstStyle/>
          <a:p>
            <a:pPr algn="ctr"/>
            <a:r>
              <a:rPr lang="en-US" altLang="zh-CN" dirty="0"/>
              <a:t>FLAG</a:t>
            </a:r>
            <a:endParaRPr lang="zh-CN" altLang="en-US" dirty="0"/>
          </a:p>
        </p:txBody>
      </p:sp>
      <p:sp>
        <p:nvSpPr>
          <p:cNvPr id="21" name="文本框 20">
            <a:extLst>
              <a:ext uri="{FF2B5EF4-FFF2-40B4-BE49-F238E27FC236}">
                <a16:creationId xmlns:a16="http://schemas.microsoft.com/office/drawing/2014/main" id="{53539C50-A320-4602-BD3F-2A84C97707C8}"/>
              </a:ext>
            </a:extLst>
          </p:cNvPr>
          <p:cNvSpPr txBox="1"/>
          <p:nvPr/>
        </p:nvSpPr>
        <p:spPr>
          <a:xfrm>
            <a:off x="5364088" y="3707740"/>
            <a:ext cx="720080" cy="369332"/>
          </a:xfrm>
          <a:prstGeom prst="rect">
            <a:avLst/>
          </a:prstGeom>
          <a:noFill/>
          <a:ln>
            <a:solidFill>
              <a:schemeClr val="tx1"/>
            </a:solidFill>
          </a:ln>
        </p:spPr>
        <p:txBody>
          <a:bodyPr wrap="square" rtlCol="0">
            <a:spAutoFit/>
          </a:bodyPr>
          <a:lstStyle/>
          <a:p>
            <a:r>
              <a:rPr lang="en-US" altLang="zh-CN" dirty="0"/>
              <a:t>ESC</a:t>
            </a:r>
            <a:endParaRPr lang="zh-CN" altLang="en-US" dirty="0"/>
          </a:p>
        </p:txBody>
      </p:sp>
      <p:sp>
        <p:nvSpPr>
          <p:cNvPr id="22" name="文本框 21">
            <a:extLst>
              <a:ext uri="{FF2B5EF4-FFF2-40B4-BE49-F238E27FC236}">
                <a16:creationId xmlns:a16="http://schemas.microsoft.com/office/drawing/2014/main" id="{8D3BC778-3F84-467E-997E-72004EDDBCC0}"/>
              </a:ext>
            </a:extLst>
          </p:cNvPr>
          <p:cNvSpPr txBox="1"/>
          <p:nvPr/>
        </p:nvSpPr>
        <p:spPr>
          <a:xfrm>
            <a:off x="4644008" y="3707740"/>
            <a:ext cx="720080" cy="369332"/>
          </a:xfrm>
          <a:prstGeom prst="rect">
            <a:avLst/>
          </a:prstGeom>
          <a:noFill/>
          <a:ln>
            <a:solidFill>
              <a:schemeClr val="tx1"/>
            </a:solidFill>
          </a:ln>
        </p:spPr>
        <p:txBody>
          <a:bodyPr wrap="square" rtlCol="0">
            <a:spAutoFit/>
          </a:bodyPr>
          <a:lstStyle/>
          <a:p>
            <a:pPr algn="ctr"/>
            <a:r>
              <a:rPr lang="en-US" altLang="zh-CN" dirty="0"/>
              <a:t>A</a:t>
            </a:r>
            <a:endParaRPr lang="zh-CN" altLang="en-US" dirty="0"/>
          </a:p>
        </p:txBody>
      </p:sp>
      <p:sp>
        <p:nvSpPr>
          <p:cNvPr id="23" name="文本框 22">
            <a:extLst>
              <a:ext uri="{FF2B5EF4-FFF2-40B4-BE49-F238E27FC236}">
                <a16:creationId xmlns:a16="http://schemas.microsoft.com/office/drawing/2014/main" id="{618FA29B-E7AF-47E2-9C03-051761924195}"/>
              </a:ext>
            </a:extLst>
          </p:cNvPr>
          <p:cNvSpPr txBox="1"/>
          <p:nvPr/>
        </p:nvSpPr>
        <p:spPr>
          <a:xfrm>
            <a:off x="6084168" y="3707740"/>
            <a:ext cx="720080" cy="369332"/>
          </a:xfrm>
          <a:prstGeom prst="rect">
            <a:avLst/>
          </a:prstGeom>
          <a:noFill/>
          <a:ln>
            <a:solidFill>
              <a:schemeClr val="tx1"/>
            </a:solidFill>
          </a:ln>
        </p:spPr>
        <p:txBody>
          <a:bodyPr wrap="square" rtlCol="0">
            <a:spAutoFit/>
          </a:bodyPr>
          <a:lstStyle/>
          <a:p>
            <a:pPr algn="ctr"/>
            <a:r>
              <a:rPr lang="en-US" altLang="zh-CN" dirty="0"/>
              <a:t>ESC</a:t>
            </a:r>
            <a:endParaRPr lang="zh-CN" altLang="en-US" dirty="0"/>
          </a:p>
        </p:txBody>
      </p:sp>
      <p:sp>
        <p:nvSpPr>
          <p:cNvPr id="24" name="文本框 23">
            <a:extLst>
              <a:ext uri="{FF2B5EF4-FFF2-40B4-BE49-F238E27FC236}">
                <a16:creationId xmlns:a16="http://schemas.microsoft.com/office/drawing/2014/main" id="{E8A811EF-50EB-4447-BEF2-649D71DC0885}"/>
              </a:ext>
            </a:extLst>
          </p:cNvPr>
          <p:cNvSpPr txBox="1"/>
          <p:nvPr/>
        </p:nvSpPr>
        <p:spPr>
          <a:xfrm>
            <a:off x="4860032" y="2564904"/>
            <a:ext cx="1905000" cy="338554"/>
          </a:xfrm>
          <a:prstGeom prst="rect">
            <a:avLst/>
          </a:prstGeom>
          <a:noFill/>
        </p:spPr>
        <p:txBody>
          <a:bodyPr wrap="square" rtlCol="0">
            <a:spAutoFit/>
          </a:bodyPr>
          <a:lstStyle/>
          <a:p>
            <a:pPr algn="ctr"/>
            <a:r>
              <a:rPr lang="zh-CN" altLang="en-US" sz="1600" dirty="0"/>
              <a:t>填充后数据</a:t>
            </a:r>
          </a:p>
        </p:txBody>
      </p:sp>
      <p:sp>
        <p:nvSpPr>
          <p:cNvPr id="25" name="文本框 24">
            <a:extLst>
              <a:ext uri="{FF2B5EF4-FFF2-40B4-BE49-F238E27FC236}">
                <a16:creationId xmlns:a16="http://schemas.microsoft.com/office/drawing/2014/main" id="{3C29DDA0-1638-4A4B-8305-52CB1009499E}"/>
              </a:ext>
            </a:extLst>
          </p:cNvPr>
          <p:cNvSpPr txBox="1"/>
          <p:nvPr/>
        </p:nvSpPr>
        <p:spPr>
          <a:xfrm>
            <a:off x="6804248" y="3059668"/>
            <a:ext cx="720080" cy="369332"/>
          </a:xfrm>
          <a:prstGeom prst="rect">
            <a:avLst/>
          </a:prstGeom>
          <a:noFill/>
          <a:ln>
            <a:solidFill>
              <a:schemeClr val="tx1"/>
            </a:solidFill>
          </a:ln>
        </p:spPr>
        <p:txBody>
          <a:bodyPr wrap="square" rtlCol="0">
            <a:spAutoFit/>
          </a:bodyPr>
          <a:lstStyle/>
          <a:p>
            <a:pPr algn="ctr"/>
            <a:r>
              <a:rPr lang="en-US" altLang="zh-CN" dirty="0"/>
              <a:t>B</a:t>
            </a:r>
            <a:endParaRPr lang="zh-CN" altLang="en-US" dirty="0"/>
          </a:p>
        </p:txBody>
      </p:sp>
      <p:sp>
        <p:nvSpPr>
          <p:cNvPr id="26" name="文本框 25">
            <a:extLst>
              <a:ext uri="{FF2B5EF4-FFF2-40B4-BE49-F238E27FC236}">
                <a16:creationId xmlns:a16="http://schemas.microsoft.com/office/drawing/2014/main" id="{8DEDB78E-6095-443A-8527-FC89AA42C9A9}"/>
              </a:ext>
            </a:extLst>
          </p:cNvPr>
          <p:cNvSpPr txBox="1"/>
          <p:nvPr/>
        </p:nvSpPr>
        <p:spPr>
          <a:xfrm>
            <a:off x="6804248" y="3707740"/>
            <a:ext cx="720080" cy="369332"/>
          </a:xfrm>
          <a:prstGeom prst="rect">
            <a:avLst/>
          </a:prstGeom>
          <a:noFill/>
          <a:ln>
            <a:solidFill>
              <a:schemeClr val="tx1"/>
            </a:solidFill>
          </a:ln>
        </p:spPr>
        <p:txBody>
          <a:bodyPr wrap="square" rtlCol="0">
            <a:spAutoFit/>
          </a:bodyPr>
          <a:lstStyle/>
          <a:p>
            <a:pPr algn="ctr"/>
            <a:r>
              <a:rPr lang="en-US" altLang="zh-CN" dirty="0"/>
              <a:t>B</a:t>
            </a:r>
            <a:endParaRPr lang="zh-CN" altLang="en-US" dirty="0"/>
          </a:p>
        </p:txBody>
      </p:sp>
      <p:sp>
        <p:nvSpPr>
          <p:cNvPr id="27" name="文本框 26">
            <a:extLst>
              <a:ext uri="{FF2B5EF4-FFF2-40B4-BE49-F238E27FC236}">
                <a16:creationId xmlns:a16="http://schemas.microsoft.com/office/drawing/2014/main" id="{03E6ECC0-5F3F-4769-8581-1478E224DACB}"/>
              </a:ext>
            </a:extLst>
          </p:cNvPr>
          <p:cNvSpPr txBox="1"/>
          <p:nvPr/>
        </p:nvSpPr>
        <p:spPr>
          <a:xfrm>
            <a:off x="1691680" y="4571836"/>
            <a:ext cx="720080" cy="369332"/>
          </a:xfrm>
          <a:prstGeom prst="rect">
            <a:avLst/>
          </a:prstGeom>
          <a:noFill/>
          <a:ln>
            <a:solidFill>
              <a:schemeClr val="tx1"/>
            </a:solidFill>
          </a:ln>
        </p:spPr>
        <p:txBody>
          <a:bodyPr wrap="square" rtlCol="0">
            <a:spAutoFit/>
          </a:bodyPr>
          <a:lstStyle/>
          <a:p>
            <a:r>
              <a:rPr lang="en-US" altLang="zh-CN" dirty="0"/>
              <a:t>ESC</a:t>
            </a:r>
            <a:endParaRPr lang="zh-CN" altLang="en-US" dirty="0"/>
          </a:p>
        </p:txBody>
      </p:sp>
      <p:sp>
        <p:nvSpPr>
          <p:cNvPr id="28" name="文本框 27">
            <a:extLst>
              <a:ext uri="{FF2B5EF4-FFF2-40B4-BE49-F238E27FC236}">
                <a16:creationId xmlns:a16="http://schemas.microsoft.com/office/drawing/2014/main" id="{AE6A8F5B-FD36-4544-B634-6E49908B08F6}"/>
              </a:ext>
            </a:extLst>
          </p:cNvPr>
          <p:cNvSpPr txBox="1"/>
          <p:nvPr/>
        </p:nvSpPr>
        <p:spPr>
          <a:xfrm>
            <a:off x="971600" y="4571836"/>
            <a:ext cx="720080" cy="369332"/>
          </a:xfrm>
          <a:prstGeom prst="rect">
            <a:avLst/>
          </a:prstGeom>
          <a:noFill/>
          <a:ln>
            <a:solidFill>
              <a:schemeClr val="tx1"/>
            </a:solidFill>
          </a:ln>
        </p:spPr>
        <p:txBody>
          <a:bodyPr wrap="square" rtlCol="0">
            <a:spAutoFit/>
          </a:bodyPr>
          <a:lstStyle/>
          <a:p>
            <a:pPr algn="ctr"/>
            <a:r>
              <a:rPr lang="en-US" altLang="zh-CN" dirty="0"/>
              <a:t>A</a:t>
            </a:r>
            <a:endParaRPr lang="zh-CN" altLang="en-US" dirty="0"/>
          </a:p>
        </p:txBody>
      </p:sp>
      <p:sp>
        <p:nvSpPr>
          <p:cNvPr id="29" name="文本框 28">
            <a:extLst>
              <a:ext uri="{FF2B5EF4-FFF2-40B4-BE49-F238E27FC236}">
                <a16:creationId xmlns:a16="http://schemas.microsoft.com/office/drawing/2014/main" id="{D427C272-CD6B-4963-BC3D-0EDD4F0683A2}"/>
              </a:ext>
            </a:extLst>
          </p:cNvPr>
          <p:cNvSpPr txBox="1"/>
          <p:nvPr/>
        </p:nvSpPr>
        <p:spPr>
          <a:xfrm>
            <a:off x="2411760" y="4571836"/>
            <a:ext cx="720080" cy="369332"/>
          </a:xfrm>
          <a:prstGeom prst="rect">
            <a:avLst/>
          </a:prstGeom>
          <a:noFill/>
          <a:ln>
            <a:solidFill>
              <a:schemeClr val="tx1"/>
            </a:solidFill>
          </a:ln>
        </p:spPr>
        <p:txBody>
          <a:bodyPr wrap="square" rtlCol="0">
            <a:spAutoFit/>
          </a:bodyPr>
          <a:lstStyle/>
          <a:p>
            <a:pPr algn="ctr"/>
            <a:r>
              <a:rPr lang="en-US" altLang="zh-CN" dirty="0"/>
              <a:t>FLAG</a:t>
            </a:r>
            <a:endParaRPr lang="zh-CN" altLang="en-US" dirty="0"/>
          </a:p>
        </p:txBody>
      </p:sp>
      <p:sp>
        <p:nvSpPr>
          <p:cNvPr id="30" name="文本框 29">
            <a:extLst>
              <a:ext uri="{FF2B5EF4-FFF2-40B4-BE49-F238E27FC236}">
                <a16:creationId xmlns:a16="http://schemas.microsoft.com/office/drawing/2014/main" id="{DC9E7F99-1209-4B85-8763-CAC830705E0C}"/>
              </a:ext>
            </a:extLst>
          </p:cNvPr>
          <p:cNvSpPr txBox="1"/>
          <p:nvPr/>
        </p:nvSpPr>
        <p:spPr>
          <a:xfrm>
            <a:off x="1691680" y="5219908"/>
            <a:ext cx="720080" cy="369332"/>
          </a:xfrm>
          <a:prstGeom prst="rect">
            <a:avLst/>
          </a:prstGeom>
          <a:noFill/>
          <a:ln>
            <a:solidFill>
              <a:schemeClr val="tx1"/>
            </a:solidFill>
          </a:ln>
        </p:spPr>
        <p:txBody>
          <a:bodyPr wrap="square" rtlCol="0">
            <a:spAutoFit/>
          </a:bodyPr>
          <a:lstStyle/>
          <a:p>
            <a:r>
              <a:rPr lang="en-US" altLang="zh-CN" dirty="0"/>
              <a:t>ESC</a:t>
            </a:r>
            <a:endParaRPr lang="zh-CN" altLang="en-US" dirty="0"/>
          </a:p>
        </p:txBody>
      </p:sp>
      <p:sp>
        <p:nvSpPr>
          <p:cNvPr id="31" name="文本框 30">
            <a:extLst>
              <a:ext uri="{FF2B5EF4-FFF2-40B4-BE49-F238E27FC236}">
                <a16:creationId xmlns:a16="http://schemas.microsoft.com/office/drawing/2014/main" id="{6B74F734-51E0-421D-A6AE-E57C968CC41B}"/>
              </a:ext>
            </a:extLst>
          </p:cNvPr>
          <p:cNvSpPr txBox="1"/>
          <p:nvPr/>
        </p:nvSpPr>
        <p:spPr>
          <a:xfrm>
            <a:off x="971600" y="5219908"/>
            <a:ext cx="720080" cy="369332"/>
          </a:xfrm>
          <a:prstGeom prst="rect">
            <a:avLst/>
          </a:prstGeom>
          <a:noFill/>
          <a:ln>
            <a:solidFill>
              <a:schemeClr val="tx1"/>
            </a:solidFill>
          </a:ln>
        </p:spPr>
        <p:txBody>
          <a:bodyPr wrap="square" rtlCol="0">
            <a:spAutoFit/>
          </a:bodyPr>
          <a:lstStyle/>
          <a:p>
            <a:pPr algn="ctr"/>
            <a:r>
              <a:rPr lang="en-US" altLang="zh-CN" dirty="0"/>
              <a:t>A</a:t>
            </a:r>
            <a:endParaRPr lang="zh-CN" altLang="en-US" dirty="0"/>
          </a:p>
        </p:txBody>
      </p:sp>
      <p:sp>
        <p:nvSpPr>
          <p:cNvPr id="32" name="文本框 31">
            <a:extLst>
              <a:ext uri="{FF2B5EF4-FFF2-40B4-BE49-F238E27FC236}">
                <a16:creationId xmlns:a16="http://schemas.microsoft.com/office/drawing/2014/main" id="{5286D788-965F-4005-A4B4-169C26DC7E87}"/>
              </a:ext>
            </a:extLst>
          </p:cNvPr>
          <p:cNvSpPr txBox="1"/>
          <p:nvPr/>
        </p:nvSpPr>
        <p:spPr>
          <a:xfrm>
            <a:off x="2411760" y="5219908"/>
            <a:ext cx="720080" cy="369332"/>
          </a:xfrm>
          <a:prstGeom prst="rect">
            <a:avLst/>
          </a:prstGeom>
          <a:noFill/>
          <a:ln>
            <a:solidFill>
              <a:schemeClr val="tx1"/>
            </a:solidFill>
          </a:ln>
        </p:spPr>
        <p:txBody>
          <a:bodyPr wrap="square" rtlCol="0">
            <a:spAutoFit/>
          </a:bodyPr>
          <a:lstStyle/>
          <a:p>
            <a:pPr algn="ctr"/>
            <a:r>
              <a:rPr lang="en-US" altLang="zh-CN" dirty="0"/>
              <a:t>ESC</a:t>
            </a:r>
            <a:endParaRPr lang="zh-CN" altLang="en-US" dirty="0"/>
          </a:p>
        </p:txBody>
      </p:sp>
      <p:sp>
        <p:nvSpPr>
          <p:cNvPr id="33" name="文本框 32">
            <a:extLst>
              <a:ext uri="{FF2B5EF4-FFF2-40B4-BE49-F238E27FC236}">
                <a16:creationId xmlns:a16="http://schemas.microsoft.com/office/drawing/2014/main" id="{A992BEB6-61AB-494B-88B3-6C8CAEFF6E65}"/>
              </a:ext>
            </a:extLst>
          </p:cNvPr>
          <p:cNvSpPr txBox="1"/>
          <p:nvPr/>
        </p:nvSpPr>
        <p:spPr>
          <a:xfrm>
            <a:off x="3131840" y="4571836"/>
            <a:ext cx="720080" cy="369332"/>
          </a:xfrm>
          <a:prstGeom prst="rect">
            <a:avLst/>
          </a:prstGeom>
          <a:noFill/>
          <a:ln>
            <a:solidFill>
              <a:schemeClr val="tx1"/>
            </a:solidFill>
          </a:ln>
        </p:spPr>
        <p:txBody>
          <a:bodyPr wrap="square" rtlCol="0">
            <a:spAutoFit/>
          </a:bodyPr>
          <a:lstStyle/>
          <a:p>
            <a:pPr algn="ctr"/>
            <a:r>
              <a:rPr lang="en-US" altLang="zh-CN" dirty="0"/>
              <a:t>B</a:t>
            </a:r>
            <a:endParaRPr lang="zh-CN" altLang="en-US" dirty="0"/>
          </a:p>
        </p:txBody>
      </p:sp>
      <p:sp>
        <p:nvSpPr>
          <p:cNvPr id="34" name="文本框 33">
            <a:extLst>
              <a:ext uri="{FF2B5EF4-FFF2-40B4-BE49-F238E27FC236}">
                <a16:creationId xmlns:a16="http://schemas.microsoft.com/office/drawing/2014/main" id="{9F589ED6-0170-4B78-ACA9-FD4343C774B8}"/>
              </a:ext>
            </a:extLst>
          </p:cNvPr>
          <p:cNvSpPr txBox="1"/>
          <p:nvPr/>
        </p:nvSpPr>
        <p:spPr>
          <a:xfrm>
            <a:off x="3131840" y="5219908"/>
            <a:ext cx="720080" cy="369332"/>
          </a:xfrm>
          <a:prstGeom prst="rect">
            <a:avLst/>
          </a:prstGeom>
          <a:noFill/>
          <a:ln>
            <a:solidFill>
              <a:schemeClr val="tx1"/>
            </a:solidFill>
          </a:ln>
        </p:spPr>
        <p:txBody>
          <a:bodyPr wrap="square" rtlCol="0">
            <a:spAutoFit/>
          </a:bodyPr>
          <a:lstStyle/>
          <a:p>
            <a:pPr algn="ctr"/>
            <a:r>
              <a:rPr lang="en-US" altLang="zh-CN" dirty="0"/>
              <a:t>B</a:t>
            </a:r>
            <a:endParaRPr lang="zh-CN" altLang="en-US" dirty="0"/>
          </a:p>
        </p:txBody>
      </p:sp>
      <p:sp>
        <p:nvSpPr>
          <p:cNvPr id="35" name="文本框 34">
            <a:extLst>
              <a:ext uri="{FF2B5EF4-FFF2-40B4-BE49-F238E27FC236}">
                <a16:creationId xmlns:a16="http://schemas.microsoft.com/office/drawing/2014/main" id="{5D1F483F-5DE4-46B5-9C4E-4B73214513A8}"/>
              </a:ext>
            </a:extLst>
          </p:cNvPr>
          <p:cNvSpPr txBox="1"/>
          <p:nvPr/>
        </p:nvSpPr>
        <p:spPr>
          <a:xfrm>
            <a:off x="5364088" y="4571836"/>
            <a:ext cx="720080" cy="369332"/>
          </a:xfrm>
          <a:prstGeom prst="rect">
            <a:avLst/>
          </a:prstGeom>
          <a:noFill/>
          <a:ln>
            <a:solidFill>
              <a:schemeClr val="tx1"/>
            </a:solidFill>
          </a:ln>
        </p:spPr>
        <p:txBody>
          <a:bodyPr wrap="square" rtlCol="0">
            <a:spAutoFit/>
          </a:bodyPr>
          <a:lstStyle/>
          <a:p>
            <a:r>
              <a:rPr lang="en-US" altLang="zh-CN" dirty="0"/>
              <a:t>ESC</a:t>
            </a:r>
            <a:endParaRPr lang="zh-CN" altLang="en-US" dirty="0"/>
          </a:p>
        </p:txBody>
      </p:sp>
      <p:sp>
        <p:nvSpPr>
          <p:cNvPr id="36" name="文本框 35">
            <a:extLst>
              <a:ext uri="{FF2B5EF4-FFF2-40B4-BE49-F238E27FC236}">
                <a16:creationId xmlns:a16="http://schemas.microsoft.com/office/drawing/2014/main" id="{93FA9443-0654-4298-BFA8-C19EBDDC50DD}"/>
              </a:ext>
            </a:extLst>
          </p:cNvPr>
          <p:cNvSpPr txBox="1"/>
          <p:nvPr/>
        </p:nvSpPr>
        <p:spPr>
          <a:xfrm>
            <a:off x="4644008" y="4571836"/>
            <a:ext cx="720080" cy="369332"/>
          </a:xfrm>
          <a:prstGeom prst="rect">
            <a:avLst/>
          </a:prstGeom>
          <a:noFill/>
          <a:ln>
            <a:solidFill>
              <a:schemeClr val="tx1"/>
            </a:solidFill>
          </a:ln>
        </p:spPr>
        <p:txBody>
          <a:bodyPr wrap="square" rtlCol="0">
            <a:spAutoFit/>
          </a:bodyPr>
          <a:lstStyle/>
          <a:p>
            <a:pPr algn="ctr"/>
            <a:r>
              <a:rPr lang="en-US" altLang="zh-CN" dirty="0"/>
              <a:t>A</a:t>
            </a:r>
            <a:endParaRPr lang="zh-CN" altLang="en-US" dirty="0"/>
          </a:p>
        </p:txBody>
      </p:sp>
      <p:sp>
        <p:nvSpPr>
          <p:cNvPr id="37" name="文本框 36">
            <a:extLst>
              <a:ext uri="{FF2B5EF4-FFF2-40B4-BE49-F238E27FC236}">
                <a16:creationId xmlns:a16="http://schemas.microsoft.com/office/drawing/2014/main" id="{81840B11-AE9B-4F59-BAF9-085EE64C5E96}"/>
              </a:ext>
            </a:extLst>
          </p:cNvPr>
          <p:cNvSpPr txBox="1"/>
          <p:nvPr/>
        </p:nvSpPr>
        <p:spPr>
          <a:xfrm>
            <a:off x="7524328" y="4571836"/>
            <a:ext cx="720080" cy="369332"/>
          </a:xfrm>
          <a:prstGeom prst="rect">
            <a:avLst/>
          </a:prstGeom>
          <a:noFill/>
          <a:ln>
            <a:solidFill>
              <a:schemeClr val="tx1"/>
            </a:solidFill>
          </a:ln>
        </p:spPr>
        <p:txBody>
          <a:bodyPr wrap="square" rtlCol="0">
            <a:spAutoFit/>
          </a:bodyPr>
          <a:lstStyle/>
          <a:p>
            <a:pPr algn="ctr"/>
            <a:r>
              <a:rPr lang="en-US" altLang="zh-CN" dirty="0"/>
              <a:t>FLAG</a:t>
            </a:r>
            <a:endParaRPr lang="zh-CN" altLang="en-US" dirty="0"/>
          </a:p>
        </p:txBody>
      </p:sp>
      <p:sp>
        <p:nvSpPr>
          <p:cNvPr id="38" name="文本框 37">
            <a:extLst>
              <a:ext uri="{FF2B5EF4-FFF2-40B4-BE49-F238E27FC236}">
                <a16:creationId xmlns:a16="http://schemas.microsoft.com/office/drawing/2014/main" id="{C73021B6-488B-409A-A3B6-BE49CF0D15FD}"/>
              </a:ext>
            </a:extLst>
          </p:cNvPr>
          <p:cNvSpPr txBox="1"/>
          <p:nvPr/>
        </p:nvSpPr>
        <p:spPr>
          <a:xfrm>
            <a:off x="5364088" y="5219908"/>
            <a:ext cx="720080" cy="369332"/>
          </a:xfrm>
          <a:prstGeom prst="rect">
            <a:avLst/>
          </a:prstGeom>
          <a:noFill/>
          <a:ln>
            <a:solidFill>
              <a:schemeClr val="tx1"/>
            </a:solidFill>
          </a:ln>
        </p:spPr>
        <p:txBody>
          <a:bodyPr wrap="square" rtlCol="0">
            <a:spAutoFit/>
          </a:bodyPr>
          <a:lstStyle/>
          <a:p>
            <a:r>
              <a:rPr lang="en-US" altLang="zh-CN" dirty="0"/>
              <a:t>ESC</a:t>
            </a:r>
            <a:endParaRPr lang="zh-CN" altLang="en-US" dirty="0"/>
          </a:p>
        </p:txBody>
      </p:sp>
      <p:sp>
        <p:nvSpPr>
          <p:cNvPr id="39" name="文本框 38">
            <a:extLst>
              <a:ext uri="{FF2B5EF4-FFF2-40B4-BE49-F238E27FC236}">
                <a16:creationId xmlns:a16="http://schemas.microsoft.com/office/drawing/2014/main" id="{563EB31F-8A50-4768-8321-4CC11DC56A82}"/>
              </a:ext>
            </a:extLst>
          </p:cNvPr>
          <p:cNvSpPr txBox="1"/>
          <p:nvPr/>
        </p:nvSpPr>
        <p:spPr>
          <a:xfrm>
            <a:off x="4644008" y="5219908"/>
            <a:ext cx="720080" cy="369332"/>
          </a:xfrm>
          <a:prstGeom prst="rect">
            <a:avLst/>
          </a:prstGeom>
          <a:noFill/>
          <a:ln>
            <a:solidFill>
              <a:schemeClr val="tx1"/>
            </a:solidFill>
          </a:ln>
        </p:spPr>
        <p:txBody>
          <a:bodyPr wrap="square" rtlCol="0">
            <a:spAutoFit/>
          </a:bodyPr>
          <a:lstStyle/>
          <a:p>
            <a:pPr algn="ctr"/>
            <a:r>
              <a:rPr lang="en-US" altLang="zh-CN" dirty="0"/>
              <a:t>A</a:t>
            </a:r>
            <a:endParaRPr lang="zh-CN" altLang="en-US" dirty="0"/>
          </a:p>
        </p:txBody>
      </p:sp>
      <p:sp>
        <p:nvSpPr>
          <p:cNvPr id="40" name="文本框 39">
            <a:extLst>
              <a:ext uri="{FF2B5EF4-FFF2-40B4-BE49-F238E27FC236}">
                <a16:creationId xmlns:a16="http://schemas.microsoft.com/office/drawing/2014/main" id="{3FFE9D1A-0C5F-41C7-8884-7EB3D8D5F9F2}"/>
              </a:ext>
            </a:extLst>
          </p:cNvPr>
          <p:cNvSpPr txBox="1"/>
          <p:nvPr/>
        </p:nvSpPr>
        <p:spPr>
          <a:xfrm>
            <a:off x="7524328" y="5219908"/>
            <a:ext cx="720080" cy="369332"/>
          </a:xfrm>
          <a:prstGeom prst="rect">
            <a:avLst/>
          </a:prstGeom>
          <a:noFill/>
          <a:ln>
            <a:solidFill>
              <a:schemeClr val="tx1"/>
            </a:solidFill>
          </a:ln>
        </p:spPr>
        <p:txBody>
          <a:bodyPr wrap="square" rtlCol="0">
            <a:spAutoFit/>
          </a:bodyPr>
          <a:lstStyle/>
          <a:p>
            <a:pPr algn="ctr"/>
            <a:r>
              <a:rPr lang="en-US" altLang="zh-CN" dirty="0"/>
              <a:t>ESC</a:t>
            </a:r>
            <a:endParaRPr lang="zh-CN" altLang="en-US" dirty="0"/>
          </a:p>
        </p:txBody>
      </p:sp>
      <p:sp>
        <p:nvSpPr>
          <p:cNvPr id="41" name="文本框 40">
            <a:extLst>
              <a:ext uri="{FF2B5EF4-FFF2-40B4-BE49-F238E27FC236}">
                <a16:creationId xmlns:a16="http://schemas.microsoft.com/office/drawing/2014/main" id="{8AA4EDFC-7EF3-459E-9A37-3E02430DAEBD}"/>
              </a:ext>
            </a:extLst>
          </p:cNvPr>
          <p:cNvSpPr txBox="1"/>
          <p:nvPr/>
        </p:nvSpPr>
        <p:spPr>
          <a:xfrm>
            <a:off x="8244408" y="4571836"/>
            <a:ext cx="720080" cy="369332"/>
          </a:xfrm>
          <a:prstGeom prst="rect">
            <a:avLst/>
          </a:prstGeom>
          <a:noFill/>
          <a:ln>
            <a:solidFill>
              <a:schemeClr val="tx1"/>
            </a:solidFill>
          </a:ln>
        </p:spPr>
        <p:txBody>
          <a:bodyPr wrap="square" rtlCol="0">
            <a:spAutoFit/>
          </a:bodyPr>
          <a:lstStyle/>
          <a:p>
            <a:pPr algn="ctr"/>
            <a:r>
              <a:rPr lang="en-US" altLang="zh-CN" dirty="0"/>
              <a:t>B</a:t>
            </a:r>
            <a:endParaRPr lang="zh-CN" altLang="en-US" dirty="0"/>
          </a:p>
        </p:txBody>
      </p:sp>
      <p:sp>
        <p:nvSpPr>
          <p:cNvPr id="42" name="文本框 41">
            <a:extLst>
              <a:ext uri="{FF2B5EF4-FFF2-40B4-BE49-F238E27FC236}">
                <a16:creationId xmlns:a16="http://schemas.microsoft.com/office/drawing/2014/main" id="{94938D3D-3943-446D-956A-A47A32824102}"/>
              </a:ext>
            </a:extLst>
          </p:cNvPr>
          <p:cNvSpPr txBox="1"/>
          <p:nvPr/>
        </p:nvSpPr>
        <p:spPr>
          <a:xfrm>
            <a:off x="8244408" y="5219908"/>
            <a:ext cx="720080" cy="369332"/>
          </a:xfrm>
          <a:prstGeom prst="rect">
            <a:avLst/>
          </a:prstGeom>
          <a:noFill/>
          <a:ln>
            <a:solidFill>
              <a:schemeClr val="tx1"/>
            </a:solidFill>
          </a:ln>
        </p:spPr>
        <p:txBody>
          <a:bodyPr wrap="square" rtlCol="0">
            <a:spAutoFit/>
          </a:bodyPr>
          <a:lstStyle/>
          <a:p>
            <a:pPr algn="ctr"/>
            <a:r>
              <a:rPr lang="en-US" altLang="zh-CN" dirty="0"/>
              <a:t>B</a:t>
            </a:r>
            <a:endParaRPr lang="zh-CN" altLang="en-US" dirty="0"/>
          </a:p>
        </p:txBody>
      </p:sp>
      <p:sp>
        <p:nvSpPr>
          <p:cNvPr id="43" name="文本框 42">
            <a:extLst>
              <a:ext uri="{FF2B5EF4-FFF2-40B4-BE49-F238E27FC236}">
                <a16:creationId xmlns:a16="http://schemas.microsoft.com/office/drawing/2014/main" id="{D53A4D2E-F2AC-4AA7-821F-51D0357E9360}"/>
              </a:ext>
            </a:extLst>
          </p:cNvPr>
          <p:cNvSpPr txBox="1"/>
          <p:nvPr/>
        </p:nvSpPr>
        <p:spPr>
          <a:xfrm>
            <a:off x="6084168" y="4571836"/>
            <a:ext cx="720080" cy="369332"/>
          </a:xfrm>
          <a:prstGeom prst="rect">
            <a:avLst/>
          </a:prstGeom>
          <a:noFill/>
          <a:ln>
            <a:solidFill>
              <a:schemeClr val="tx1"/>
            </a:solidFill>
          </a:ln>
        </p:spPr>
        <p:txBody>
          <a:bodyPr wrap="square" rtlCol="0">
            <a:spAutoFit/>
          </a:bodyPr>
          <a:lstStyle/>
          <a:p>
            <a:r>
              <a:rPr lang="en-US" altLang="zh-CN" dirty="0"/>
              <a:t>ESC</a:t>
            </a:r>
            <a:endParaRPr lang="zh-CN" altLang="en-US" dirty="0"/>
          </a:p>
        </p:txBody>
      </p:sp>
      <p:sp>
        <p:nvSpPr>
          <p:cNvPr id="44" name="文本框 43">
            <a:extLst>
              <a:ext uri="{FF2B5EF4-FFF2-40B4-BE49-F238E27FC236}">
                <a16:creationId xmlns:a16="http://schemas.microsoft.com/office/drawing/2014/main" id="{712807E3-89E1-4B6A-8E25-EECB7B7A3A2E}"/>
              </a:ext>
            </a:extLst>
          </p:cNvPr>
          <p:cNvSpPr txBox="1"/>
          <p:nvPr/>
        </p:nvSpPr>
        <p:spPr>
          <a:xfrm>
            <a:off x="6084168" y="5219908"/>
            <a:ext cx="720080" cy="369332"/>
          </a:xfrm>
          <a:prstGeom prst="rect">
            <a:avLst/>
          </a:prstGeom>
          <a:noFill/>
          <a:ln>
            <a:solidFill>
              <a:schemeClr val="tx1"/>
            </a:solidFill>
          </a:ln>
        </p:spPr>
        <p:txBody>
          <a:bodyPr wrap="square" rtlCol="0">
            <a:spAutoFit/>
          </a:bodyPr>
          <a:lstStyle/>
          <a:p>
            <a:r>
              <a:rPr lang="en-US" altLang="zh-CN" dirty="0"/>
              <a:t>ESC</a:t>
            </a:r>
            <a:endParaRPr lang="zh-CN" altLang="en-US" dirty="0"/>
          </a:p>
        </p:txBody>
      </p:sp>
      <p:sp>
        <p:nvSpPr>
          <p:cNvPr id="12" name="椭圆 11">
            <a:extLst>
              <a:ext uri="{FF2B5EF4-FFF2-40B4-BE49-F238E27FC236}">
                <a16:creationId xmlns:a16="http://schemas.microsoft.com/office/drawing/2014/main" id="{FB474D5D-B97A-4158-84AA-8EB059FF3623}"/>
              </a:ext>
            </a:extLst>
          </p:cNvPr>
          <p:cNvSpPr/>
          <p:nvPr/>
        </p:nvSpPr>
        <p:spPr>
          <a:xfrm>
            <a:off x="5436096" y="2903458"/>
            <a:ext cx="576066" cy="304582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5" name="文本框 44">
            <a:extLst>
              <a:ext uri="{FF2B5EF4-FFF2-40B4-BE49-F238E27FC236}">
                <a16:creationId xmlns:a16="http://schemas.microsoft.com/office/drawing/2014/main" id="{54A5819D-7334-4C10-B22E-B9A9BF818286}"/>
              </a:ext>
            </a:extLst>
          </p:cNvPr>
          <p:cNvSpPr txBox="1"/>
          <p:nvPr/>
        </p:nvSpPr>
        <p:spPr>
          <a:xfrm>
            <a:off x="6804248" y="4581128"/>
            <a:ext cx="720080" cy="369332"/>
          </a:xfrm>
          <a:prstGeom prst="rect">
            <a:avLst/>
          </a:prstGeom>
          <a:noFill/>
          <a:ln>
            <a:solidFill>
              <a:schemeClr val="tx1"/>
            </a:solidFill>
          </a:ln>
        </p:spPr>
        <p:txBody>
          <a:bodyPr wrap="square" rtlCol="0">
            <a:spAutoFit/>
          </a:bodyPr>
          <a:lstStyle/>
          <a:p>
            <a:r>
              <a:rPr lang="en-US" altLang="zh-CN" dirty="0"/>
              <a:t>ESC</a:t>
            </a:r>
            <a:endParaRPr lang="zh-CN" altLang="en-US" dirty="0"/>
          </a:p>
        </p:txBody>
      </p:sp>
      <p:sp>
        <p:nvSpPr>
          <p:cNvPr id="46" name="文本框 45">
            <a:extLst>
              <a:ext uri="{FF2B5EF4-FFF2-40B4-BE49-F238E27FC236}">
                <a16:creationId xmlns:a16="http://schemas.microsoft.com/office/drawing/2014/main" id="{50E5A915-4D05-4068-A380-2AC38C5619C9}"/>
              </a:ext>
            </a:extLst>
          </p:cNvPr>
          <p:cNvSpPr txBox="1"/>
          <p:nvPr/>
        </p:nvSpPr>
        <p:spPr>
          <a:xfrm>
            <a:off x="6804248" y="5229200"/>
            <a:ext cx="720080" cy="369332"/>
          </a:xfrm>
          <a:prstGeom prst="rect">
            <a:avLst/>
          </a:prstGeom>
          <a:noFill/>
          <a:ln>
            <a:solidFill>
              <a:schemeClr val="tx1"/>
            </a:solidFill>
          </a:ln>
        </p:spPr>
        <p:txBody>
          <a:bodyPr wrap="square" rtlCol="0">
            <a:spAutoFit/>
          </a:bodyPr>
          <a:lstStyle/>
          <a:p>
            <a:r>
              <a:rPr lang="en-US" altLang="zh-CN" dirty="0"/>
              <a:t>ESC</a:t>
            </a:r>
            <a:endParaRPr lang="zh-CN" altLang="en-US" dirty="0"/>
          </a:p>
        </p:txBody>
      </p:sp>
      <p:sp>
        <p:nvSpPr>
          <p:cNvPr id="47" name="椭圆 46">
            <a:extLst>
              <a:ext uri="{FF2B5EF4-FFF2-40B4-BE49-F238E27FC236}">
                <a16:creationId xmlns:a16="http://schemas.microsoft.com/office/drawing/2014/main" id="{69D601E6-9267-4DDF-8333-190EF3F4794F}"/>
              </a:ext>
            </a:extLst>
          </p:cNvPr>
          <p:cNvSpPr/>
          <p:nvPr/>
        </p:nvSpPr>
        <p:spPr>
          <a:xfrm>
            <a:off x="6876254" y="4355812"/>
            <a:ext cx="576066" cy="174586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4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灯片编号占位符 5"/>
          <p:cNvSpPr>
            <a:spLocks noGrp="1"/>
          </p:cNvSpPr>
          <p:nvPr>
            <p:ph type="sldNum" sz="quarter" idx="12"/>
          </p:nvPr>
        </p:nvSpPr>
        <p:spPr>
          <a:noFill/>
        </p:spPr>
        <p:txBody>
          <a:bodyPr/>
          <a:lstStyle/>
          <a:p>
            <a:fld id="{DA7B9012-0982-47DE-AAEC-024CCC30232B}" type="slidenum">
              <a:rPr lang="en-US" altLang="zh-CN" smtClean="0"/>
              <a:pPr/>
              <a:t>11</a:t>
            </a:fld>
            <a:endParaRPr lang="en-US" altLang="zh-CN"/>
          </a:p>
        </p:txBody>
      </p:sp>
      <p:sp>
        <p:nvSpPr>
          <p:cNvPr id="9219" name="Rectangle 2"/>
          <p:cNvSpPr>
            <a:spLocks noGrp="1" noChangeArrowheads="1"/>
          </p:cNvSpPr>
          <p:nvPr>
            <p:ph type="title"/>
          </p:nvPr>
        </p:nvSpPr>
        <p:spPr/>
        <p:txBody>
          <a:bodyPr/>
          <a:lstStyle/>
          <a:p>
            <a:pPr eaLnBrk="1" hangingPunct="1"/>
            <a:r>
              <a:rPr lang="en-US" altLang="zh-CN" dirty="0"/>
              <a:t>4.1.2</a:t>
            </a:r>
            <a:r>
              <a:rPr lang="zh-CN" altLang="en-US" dirty="0"/>
              <a:t>成帧</a:t>
            </a:r>
            <a:r>
              <a:rPr lang="en-US" altLang="zh-CN" dirty="0"/>
              <a:t>(framing)</a:t>
            </a:r>
          </a:p>
        </p:txBody>
      </p:sp>
      <p:sp>
        <p:nvSpPr>
          <p:cNvPr id="9220" name="Rectangle 3"/>
          <p:cNvSpPr>
            <a:spLocks noGrp="1" noChangeArrowheads="1"/>
          </p:cNvSpPr>
          <p:nvPr>
            <p:ph type="body" idx="1"/>
          </p:nvPr>
        </p:nvSpPr>
        <p:spPr>
          <a:xfrm>
            <a:off x="1182688" y="2017713"/>
            <a:ext cx="7772400" cy="1944687"/>
          </a:xfrm>
        </p:spPr>
        <p:txBody>
          <a:bodyPr/>
          <a:lstStyle/>
          <a:p>
            <a:pPr eaLnBrk="1" hangingPunct="1"/>
            <a:r>
              <a:rPr lang="en-US" altLang="zh-CN" dirty="0"/>
              <a:t>3.</a:t>
            </a:r>
            <a:r>
              <a:rPr lang="zh-CN" altLang="en-US" dirty="0"/>
              <a:t>位标志</a:t>
            </a:r>
          </a:p>
          <a:p>
            <a:pPr lvl="1" eaLnBrk="1" hangingPunct="1"/>
            <a:r>
              <a:rPr lang="zh-CN" altLang="en-US" dirty="0"/>
              <a:t>用特殊的位序列表示帧的起始和结尾</a:t>
            </a:r>
          </a:p>
          <a:p>
            <a:pPr eaLnBrk="1" hangingPunct="1">
              <a:buFont typeface="Wingdings" pitchFamily="2" charset="2"/>
              <a:buNone/>
            </a:pPr>
            <a:r>
              <a:rPr lang="zh-CN" altLang="en-US" dirty="0"/>
              <a:t>例如，用</a:t>
            </a:r>
            <a:r>
              <a:rPr lang="en-US" altLang="zh-CN" dirty="0"/>
              <a:t>01111110</a:t>
            </a:r>
            <a:r>
              <a:rPr lang="zh-CN" altLang="en-US" dirty="0"/>
              <a:t>表示帧的起始和结尾</a:t>
            </a:r>
          </a:p>
        </p:txBody>
      </p:sp>
      <p:sp>
        <p:nvSpPr>
          <p:cNvPr id="9221" name="AutoShape 4"/>
          <p:cNvSpPr>
            <a:spLocks noChangeArrowheads="1"/>
          </p:cNvSpPr>
          <p:nvPr/>
        </p:nvSpPr>
        <p:spPr bwMode="auto">
          <a:xfrm>
            <a:off x="6324600" y="381000"/>
            <a:ext cx="2514600" cy="609600"/>
          </a:xfrm>
          <a:prstGeom prst="wedgeRectCallout">
            <a:avLst>
              <a:gd name="adj1" fmla="val -52843"/>
              <a:gd name="adj2" fmla="val 129949"/>
            </a:avLst>
          </a:prstGeom>
          <a:solidFill>
            <a:schemeClr val="accent1"/>
          </a:solidFill>
          <a:ln w="9525">
            <a:solidFill>
              <a:schemeClr val="tx1"/>
            </a:solidFill>
            <a:miter lim="800000"/>
            <a:headEnd/>
            <a:tailEnd/>
          </a:ln>
        </p:spPr>
        <p:txBody>
          <a:bodyPr/>
          <a:lstStyle/>
          <a:p>
            <a:r>
              <a:rPr lang="zh-CN" altLang="en-US"/>
              <a:t>识别或表示一个帧的起始和结尾</a:t>
            </a:r>
          </a:p>
        </p:txBody>
      </p:sp>
      <p:sp>
        <p:nvSpPr>
          <p:cNvPr id="9222" name="Text Box 6"/>
          <p:cNvSpPr txBox="1">
            <a:spLocks noChangeArrowheads="1"/>
          </p:cNvSpPr>
          <p:nvPr/>
        </p:nvSpPr>
        <p:spPr bwMode="auto">
          <a:xfrm>
            <a:off x="1295400" y="4038600"/>
            <a:ext cx="7239000" cy="1552575"/>
          </a:xfrm>
          <a:prstGeom prst="rect">
            <a:avLst/>
          </a:prstGeom>
          <a:solidFill>
            <a:schemeClr val="accent2"/>
          </a:solidFill>
          <a:ln w="9525">
            <a:noFill/>
            <a:miter lim="800000"/>
            <a:headEnd/>
            <a:tailEnd/>
          </a:ln>
        </p:spPr>
        <p:txBody>
          <a:bodyPr>
            <a:spAutoFit/>
          </a:bodyPr>
          <a:lstStyle/>
          <a:p>
            <a:pPr>
              <a:spcBef>
                <a:spcPct val="50000"/>
              </a:spcBef>
            </a:pPr>
            <a:r>
              <a:rPr lang="zh-CN" altLang="en-US" sz="2400"/>
              <a:t>为了避免起始、结尾标志与帧中的数据混淆，发送端的数据链路层在检测到数据比特流中有连续</a:t>
            </a:r>
            <a:r>
              <a:rPr lang="en-US" altLang="zh-CN" sz="2400"/>
              <a:t>5</a:t>
            </a:r>
            <a:r>
              <a:rPr lang="zh-CN" altLang="en-US" sz="2400"/>
              <a:t>个</a:t>
            </a:r>
            <a:r>
              <a:rPr lang="en-US" altLang="zh-CN" sz="2400"/>
              <a:t>1</a:t>
            </a:r>
            <a:r>
              <a:rPr lang="zh-CN" altLang="en-US" sz="2400"/>
              <a:t>出现时，就在其后加一个</a:t>
            </a:r>
            <a:r>
              <a:rPr lang="en-US" altLang="zh-CN" sz="2400"/>
              <a:t>0</a:t>
            </a:r>
            <a:r>
              <a:rPr lang="zh-CN" altLang="en-US" sz="2400"/>
              <a:t>，接收端的数据链路层在将</a:t>
            </a:r>
            <a:r>
              <a:rPr lang="en-US" altLang="zh-CN" sz="2400"/>
              <a:t>5</a:t>
            </a:r>
            <a:r>
              <a:rPr lang="zh-CN" altLang="en-US" sz="2400"/>
              <a:t>个</a:t>
            </a:r>
            <a:r>
              <a:rPr lang="en-US" altLang="zh-CN" sz="2400"/>
              <a:t>1</a:t>
            </a:r>
            <a:r>
              <a:rPr lang="zh-CN" altLang="en-US" sz="2400"/>
              <a:t>后面的</a:t>
            </a:r>
            <a:r>
              <a:rPr lang="en-US" altLang="zh-CN" sz="2400"/>
              <a:t>0</a:t>
            </a:r>
            <a:r>
              <a:rPr lang="zh-CN" altLang="en-US" sz="2400"/>
              <a:t>取走还原。</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灯片编号占位符 3"/>
          <p:cNvSpPr>
            <a:spLocks noGrp="1"/>
          </p:cNvSpPr>
          <p:nvPr>
            <p:ph type="sldNum" sz="quarter" idx="12"/>
          </p:nvPr>
        </p:nvSpPr>
        <p:spPr>
          <a:noFill/>
        </p:spPr>
        <p:txBody>
          <a:bodyPr/>
          <a:lstStyle/>
          <a:p>
            <a:fld id="{6330480E-93B7-4770-BCB8-EB6FFD0DDCB7}" type="slidenum">
              <a:rPr lang="en-US" altLang="zh-CN" smtClean="0"/>
              <a:pPr/>
              <a:t>12</a:t>
            </a:fld>
            <a:endParaRPr lang="en-US" altLang="zh-CN"/>
          </a:p>
        </p:txBody>
      </p:sp>
      <p:pic>
        <p:nvPicPr>
          <p:cNvPr id="10243" name="Picture 2"/>
          <p:cNvPicPr>
            <a:picLocks noChangeAspect="1" noChangeArrowheads="1"/>
          </p:cNvPicPr>
          <p:nvPr/>
        </p:nvPicPr>
        <p:blipFill>
          <a:blip r:embed="rId2" cstate="print"/>
          <a:srcRect/>
          <a:stretch>
            <a:fillRect/>
          </a:stretch>
        </p:blipFill>
        <p:spPr bwMode="auto">
          <a:xfrm>
            <a:off x="1204913" y="2005013"/>
            <a:ext cx="6734175" cy="2847975"/>
          </a:xfrm>
          <a:prstGeom prst="rect">
            <a:avLst/>
          </a:prstGeom>
          <a:noFill/>
          <a:ln w="9525">
            <a:noFill/>
            <a:miter lim="800000"/>
            <a:headEnd/>
            <a:tailEnd/>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灯片编号占位符 5"/>
          <p:cNvSpPr>
            <a:spLocks noGrp="1"/>
          </p:cNvSpPr>
          <p:nvPr>
            <p:ph type="sldNum" sz="quarter" idx="12"/>
          </p:nvPr>
        </p:nvSpPr>
        <p:spPr>
          <a:noFill/>
        </p:spPr>
        <p:txBody>
          <a:bodyPr/>
          <a:lstStyle/>
          <a:p>
            <a:fld id="{8BF47679-8B21-47A3-8BB1-94F85FAC398D}" type="slidenum">
              <a:rPr lang="en-US" altLang="zh-CN" smtClean="0"/>
              <a:pPr/>
              <a:t>13</a:t>
            </a:fld>
            <a:endParaRPr lang="en-US" altLang="zh-CN"/>
          </a:p>
        </p:txBody>
      </p:sp>
      <p:sp>
        <p:nvSpPr>
          <p:cNvPr id="11267" name="Rectangle 2"/>
          <p:cNvSpPr>
            <a:spLocks noGrp="1" noChangeArrowheads="1"/>
          </p:cNvSpPr>
          <p:nvPr>
            <p:ph type="title"/>
          </p:nvPr>
        </p:nvSpPr>
        <p:spPr/>
        <p:txBody>
          <a:bodyPr/>
          <a:lstStyle/>
          <a:p>
            <a:pPr eaLnBrk="1" hangingPunct="1"/>
            <a:r>
              <a:rPr lang="en-US" altLang="zh-CN"/>
              <a:t>4.1.2</a:t>
            </a:r>
            <a:r>
              <a:rPr lang="zh-CN" altLang="en-US"/>
              <a:t>成帧</a:t>
            </a:r>
            <a:r>
              <a:rPr lang="en-US" altLang="zh-CN"/>
              <a:t>(framing)</a:t>
            </a:r>
          </a:p>
        </p:txBody>
      </p:sp>
      <p:sp>
        <p:nvSpPr>
          <p:cNvPr id="11268" name="Rectangle 3"/>
          <p:cNvSpPr>
            <a:spLocks noGrp="1" noChangeArrowheads="1"/>
          </p:cNvSpPr>
          <p:nvPr>
            <p:ph type="body" idx="1"/>
          </p:nvPr>
        </p:nvSpPr>
        <p:spPr>
          <a:xfrm>
            <a:off x="762000" y="2017713"/>
            <a:ext cx="8193088" cy="3544887"/>
          </a:xfrm>
        </p:spPr>
        <p:txBody>
          <a:bodyPr/>
          <a:lstStyle/>
          <a:p>
            <a:pPr eaLnBrk="1" hangingPunct="1"/>
            <a:r>
              <a:rPr lang="en-US" altLang="zh-CN"/>
              <a:t>4.</a:t>
            </a:r>
            <a:r>
              <a:rPr lang="zh-CN" altLang="en-US"/>
              <a:t>物理层编码</a:t>
            </a:r>
          </a:p>
          <a:p>
            <a:pPr lvl="1" eaLnBrk="1" hangingPunct="1"/>
            <a:r>
              <a:rPr lang="zh-CN" altLang="en-US"/>
              <a:t>在物理层用</a:t>
            </a:r>
            <a:r>
              <a:rPr lang="en-US" altLang="zh-CN"/>
              <a:t>1.5</a:t>
            </a:r>
            <a:r>
              <a:rPr lang="zh-CN" altLang="en-US"/>
              <a:t>或</a:t>
            </a:r>
            <a:r>
              <a:rPr lang="en-US" altLang="zh-CN"/>
              <a:t>2</a:t>
            </a:r>
            <a:r>
              <a:rPr lang="zh-CN" altLang="en-US"/>
              <a:t>个物理位表示一个数据位来表示帧的起始与结尾。</a:t>
            </a:r>
          </a:p>
          <a:p>
            <a:pPr eaLnBrk="1" hangingPunct="1">
              <a:buFont typeface="Wingdings" pitchFamily="2" charset="2"/>
              <a:buNone/>
            </a:pPr>
            <a:endParaRPr lang="zh-CN" altLang="en-US" sz="2800"/>
          </a:p>
          <a:p>
            <a:pPr eaLnBrk="1" hangingPunct="1">
              <a:buFont typeface="Wingdings" pitchFamily="2" charset="2"/>
              <a:buNone/>
            </a:pPr>
            <a:r>
              <a:rPr lang="zh-CN" altLang="en-US" sz="2800"/>
              <a:t>例如在物理层编码中，用     表示</a:t>
            </a:r>
            <a:r>
              <a:rPr lang="en-US" altLang="zh-CN" sz="2800"/>
              <a:t>1</a:t>
            </a:r>
            <a:r>
              <a:rPr lang="zh-CN" altLang="en-US" sz="2800"/>
              <a:t>，用      表示</a:t>
            </a:r>
            <a:r>
              <a:rPr lang="en-US" altLang="zh-CN" sz="2800"/>
              <a:t>0</a:t>
            </a:r>
          </a:p>
          <a:p>
            <a:pPr eaLnBrk="1" hangingPunct="1">
              <a:buFont typeface="Wingdings" pitchFamily="2" charset="2"/>
              <a:buNone/>
            </a:pPr>
            <a:r>
              <a:rPr lang="zh-CN" altLang="en-US" sz="2800"/>
              <a:t>则可用      ，    作为起始、结尾标志。</a:t>
            </a:r>
          </a:p>
        </p:txBody>
      </p:sp>
      <p:sp>
        <p:nvSpPr>
          <p:cNvPr id="11269" name="AutoShape 4"/>
          <p:cNvSpPr>
            <a:spLocks noChangeArrowheads="1"/>
          </p:cNvSpPr>
          <p:nvPr/>
        </p:nvSpPr>
        <p:spPr bwMode="auto">
          <a:xfrm>
            <a:off x="6324600" y="381000"/>
            <a:ext cx="2514600" cy="609600"/>
          </a:xfrm>
          <a:prstGeom prst="wedgeRectCallout">
            <a:avLst>
              <a:gd name="adj1" fmla="val -52843"/>
              <a:gd name="adj2" fmla="val 129949"/>
            </a:avLst>
          </a:prstGeom>
          <a:solidFill>
            <a:schemeClr val="accent1"/>
          </a:solidFill>
          <a:ln w="9525">
            <a:solidFill>
              <a:schemeClr val="tx1"/>
            </a:solidFill>
            <a:miter lim="800000"/>
            <a:headEnd/>
            <a:tailEnd/>
          </a:ln>
        </p:spPr>
        <p:txBody>
          <a:bodyPr/>
          <a:lstStyle/>
          <a:p>
            <a:r>
              <a:rPr lang="zh-CN" altLang="en-US"/>
              <a:t>识别或表示一个帧的起始和结尾</a:t>
            </a:r>
          </a:p>
        </p:txBody>
      </p:sp>
      <p:sp>
        <p:nvSpPr>
          <p:cNvPr id="11270" name="Line 5"/>
          <p:cNvSpPr>
            <a:spLocks noChangeShapeType="1"/>
          </p:cNvSpPr>
          <p:nvPr/>
        </p:nvSpPr>
        <p:spPr bwMode="auto">
          <a:xfrm>
            <a:off x="2057400" y="5029200"/>
            <a:ext cx="457200" cy="0"/>
          </a:xfrm>
          <a:prstGeom prst="line">
            <a:avLst/>
          </a:prstGeom>
          <a:noFill/>
          <a:ln w="9525">
            <a:solidFill>
              <a:schemeClr val="tx1"/>
            </a:solidFill>
            <a:round/>
            <a:headEnd/>
            <a:tailEnd/>
          </a:ln>
        </p:spPr>
        <p:txBody>
          <a:bodyPr/>
          <a:lstStyle/>
          <a:p>
            <a:endParaRPr lang="zh-CN" altLang="en-US"/>
          </a:p>
        </p:txBody>
      </p:sp>
      <p:sp>
        <p:nvSpPr>
          <p:cNvPr id="11271" name="Line 6"/>
          <p:cNvSpPr>
            <a:spLocks noChangeShapeType="1"/>
          </p:cNvSpPr>
          <p:nvPr/>
        </p:nvSpPr>
        <p:spPr bwMode="auto">
          <a:xfrm>
            <a:off x="2819400" y="4724400"/>
            <a:ext cx="457200" cy="0"/>
          </a:xfrm>
          <a:prstGeom prst="line">
            <a:avLst/>
          </a:prstGeom>
          <a:noFill/>
          <a:ln w="9525">
            <a:solidFill>
              <a:schemeClr val="tx1"/>
            </a:solidFill>
            <a:round/>
            <a:headEnd/>
            <a:tailEnd/>
          </a:ln>
        </p:spPr>
        <p:txBody>
          <a:bodyPr/>
          <a:lstStyle/>
          <a:p>
            <a:endParaRPr lang="zh-CN" altLang="en-US"/>
          </a:p>
        </p:txBody>
      </p:sp>
      <p:sp>
        <p:nvSpPr>
          <p:cNvPr id="11272" name="Line 7"/>
          <p:cNvSpPr>
            <a:spLocks noChangeShapeType="1"/>
          </p:cNvSpPr>
          <p:nvPr/>
        </p:nvSpPr>
        <p:spPr bwMode="auto">
          <a:xfrm>
            <a:off x="4876800" y="4495800"/>
            <a:ext cx="152400" cy="0"/>
          </a:xfrm>
          <a:prstGeom prst="line">
            <a:avLst/>
          </a:prstGeom>
          <a:noFill/>
          <a:ln w="9525">
            <a:solidFill>
              <a:schemeClr val="tx1"/>
            </a:solidFill>
            <a:round/>
            <a:headEnd/>
            <a:tailEnd/>
          </a:ln>
        </p:spPr>
        <p:txBody>
          <a:bodyPr/>
          <a:lstStyle/>
          <a:p>
            <a:endParaRPr lang="zh-CN" altLang="en-US"/>
          </a:p>
        </p:txBody>
      </p:sp>
      <p:sp>
        <p:nvSpPr>
          <p:cNvPr id="11273" name="Line 8"/>
          <p:cNvSpPr>
            <a:spLocks noChangeShapeType="1"/>
          </p:cNvSpPr>
          <p:nvPr/>
        </p:nvSpPr>
        <p:spPr bwMode="auto">
          <a:xfrm flipV="1">
            <a:off x="5029200" y="4191000"/>
            <a:ext cx="0" cy="304800"/>
          </a:xfrm>
          <a:prstGeom prst="line">
            <a:avLst/>
          </a:prstGeom>
          <a:noFill/>
          <a:ln w="9525">
            <a:solidFill>
              <a:schemeClr val="tx1"/>
            </a:solidFill>
            <a:round/>
            <a:headEnd/>
            <a:tailEnd/>
          </a:ln>
        </p:spPr>
        <p:txBody>
          <a:bodyPr/>
          <a:lstStyle/>
          <a:p>
            <a:endParaRPr lang="zh-CN" altLang="en-US"/>
          </a:p>
        </p:txBody>
      </p:sp>
      <p:sp>
        <p:nvSpPr>
          <p:cNvPr id="11274" name="Line 9"/>
          <p:cNvSpPr>
            <a:spLocks noChangeShapeType="1"/>
          </p:cNvSpPr>
          <p:nvPr/>
        </p:nvSpPr>
        <p:spPr bwMode="auto">
          <a:xfrm>
            <a:off x="5029200" y="4191000"/>
            <a:ext cx="76200" cy="0"/>
          </a:xfrm>
          <a:prstGeom prst="line">
            <a:avLst/>
          </a:prstGeom>
          <a:noFill/>
          <a:ln w="9525">
            <a:solidFill>
              <a:schemeClr val="tx1"/>
            </a:solidFill>
            <a:round/>
            <a:headEnd/>
            <a:tailEnd/>
          </a:ln>
        </p:spPr>
        <p:txBody>
          <a:bodyPr/>
          <a:lstStyle/>
          <a:p>
            <a:endParaRPr lang="zh-CN" altLang="en-US"/>
          </a:p>
        </p:txBody>
      </p:sp>
      <p:sp>
        <p:nvSpPr>
          <p:cNvPr id="11275" name="Line 10"/>
          <p:cNvSpPr>
            <a:spLocks noChangeShapeType="1"/>
          </p:cNvSpPr>
          <p:nvPr/>
        </p:nvSpPr>
        <p:spPr bwMode="auto">
          <a:xfrm>
            <a:off x="7086600" y="4191000"/>
            <a:ext cx="152400" cy="0"/>
          </a:xfrm>
          <a:prstGeom prst="line">
            <a:avLst/>
          </a:prstGeom>
          <a:noFill/>
          <a:ln w="9525">
            <a:solidFill>
              <a:schemeClr val="tx1"/>
            </a:solidFill>
            <a:round/>
            <a:headEnd/>
            <a:tailEnd/>
          </a:ln>
        </p:spPr>
        <p:txBody>
          <a:bodyPr/>
          <a:lstStyle/>
          <a:p>
            <a:endParaRPr lang="zh-CN" altLang="en-US"/>
          </a:p>
        </p:txBody>
      </p:sp>
      <p:sp>
        <p:nvSpPr>
          <p:cNvPr id="11276" name="Line 11"/>
          <p:cNvSpPr>
            <a:spLocks noChangeShapeType="1"/>
          </p:cNvSpPr>
          <p:nvPr/>
        </p:nvSpPr>
        <p:spPr bwMode="auto">
          <a:xfrm>
            <a:off x="7239000" y="4191000"/>
            <a:ext cx="0" cy="304800"/>
          </a:xfrm>
          <a:prstGeom prst="line">
            <a:avLst/>
          </a:prstGeom>
          <a:noFill/>
          <a:ln w="9525">
            <a:solidFill>
              <a:schemeClr val="tx1"/>
            </a:solidFill>
            <a:round/>
            <a:headEnd/>
            <a:tailEnd/>
          </a:ln>
        </p:spPr>
        <p:txBody>
          <a:bodyPr/>
          <a:lstStyle/>
          <a:p>
            <a:endParaRPr lang="zh-CN" altLang="en-US"/>
          </a:p>
        </p:txBody>
      </p:sp>
      <p:sp>
        <p:nvSpPr>
          <p:cNvPr id="11277" name="Line 12"/>
          <p:cNvSpPr>
            <a:spLocks noChangeShapeType="1"/>
          </p:cNvSpPr>
          <p:nvPr/>
        </p:nvSpPr>
        <p:spPr bwMode="auto">
          <a:xfrm>
            <a:off x="7239000" y="4495800"/>
            <a:ext cx="152400" cy="0"/>
          </a:xfrm>
          <a:prstGeom prst="line">
            <a:avLst/>
          </a:prstGeom>
          <a:noFill/>
          <a:ln w="9525">
            <a:solidFill>
              <a:schemeClr val="tx1"/>
            </a:solidFill>
            <a:round/>
            <a:headEnd/>
            <a:tailEnd/>
          </a:ln>
        </p:spPr>
        <p:txBody>
          <a:bodyPr/>
          <a:lstStyle/>
          <a:p>
            <a:endParaRPr lang="zh-CN" alt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灯片编号占位符 5"/>
          <p:cNvSpPr>
            <a:spLocks noGrp="1"/>
          </p:cNvSpPr>
          <p:nvPr>
            <p:ph type="sldNum" sz="quarter" idx="12"/>
          </p:nvPr>
        </p:nvSpPr>
        <p:spPr>
          <a:noFill/>
        </p:spPr>
        <p:txBody>
          <a:bodyPr/>
          <a:lstStyle/>
          <a:p>
            <a:fld id="{3D2B2313-1174-4CF4-9EB8-D8D9B8B6F1E0}" type="slidenum">
              <a:rPr lang="en-US" altLang="zh-CN" smtClean="0"/>
              <a:pPr/>
              <a:t>14</a:t>
            </a:fld>
            <a:endParaRPr lang="en-US" altLang="zh-CN"/>
          </a:p>
        </p:txBody>
      </p:sp>
      <p:sp>
        <p:nvSpPr>
          <p:cNvPr id="12291" name="Rectangle 2"/>
          <p:cNvSpPr>
            <a:spLocks noGrp="1" noChangeArrowheads="1"/>
          </p:cNvSpPr>
          <p:nvPr>
            <p:ph type="title"/>
          </p:nvPr>
        </p:nvSpPr>
        <p:spPr/>
        <p:txBody>
          <a:bodyPr/>
          <a:lstStyle/>
          <a:p>
            <a:pPr eaLnBrk="1" hangingPunct="1"/>
            <a:r>
              <a:rPr lang="en-US" altLang="zh-CN" dirty="0"/>
              <a:t>4.1.3</a:t>
            </a:r>
            <a:r>
              <a:rPr lang="zh-CN" altLang="en-US" dirty="0"/>
              <a:t>差错控制</a:t>
            </a:r>
          </a:p>
        </p:txBody>
      </p:sp>
      <p:sp>
        <p:nvSpPr>
          <p:cNvPr id="12292" name="Rectangle 3"/>
          <p:cNvSpPr>
            <a:spLocks noGrp="1" noChangeArrowheads="1"/>
          </p:cNvSpPr>
          <p:nvPr>
            <p:ph type="body" idx="1"/>
          </p:nvPr>
        </p:nvSpPr>
        <p:spPr>
          <a:xfrm>
            <a:off x="251520" y="2060848"/>
            <a:ext cx="5760640" cy="4114800"/>
          </a:xfrm>
        </p:spPr>
        <p:txBody>
          <a:bodyPr/>
          <a:lstStyle/>
          <a:p>
            <a:pPr eaLnBrk="1" hangingPunct="1"/>
            <a:r>
              <a:rPr lang="zh-CN" altLang="en-US" sz="2400" dirty="0"/>
              <a:t>在</a:t>
            </a:r>
            <a:r>
              <a:rPr lang="zh-CN" altLang="en-US" sz="2400" b="1" dirty="0">
                <a:solidFill>
                  <a:srgbClr val="FF0000"/>
                </a:solidFill>
              </a:rPr>
              <a:t>有确认</a:t>
            </a:r>
            <a:r>
              <a:rPr lang="zh-CN" altLang="en-US" sz="2400" dirty="0"/>
              <a:t>的服务中，接收方需要对收到的数据帧进行确认，通常以</a:t>
            </a:r>
            <a:r>
              <a:rPr lang="zh-CN" altLang="en-US" sz="2400" dirty="0">
                <a:solidFill>
                  <a:srgbClr val="FF0000"/>
                </a:solidFill>
              </a:rPr>
              <a:t>返回特别控制帧</a:t>
            </a:r>
            <a:r>
              <a:rPr lang="zh-CN" altLang="en-US" sz="2400" dirty="0"/>
              <a:t>来告诉发送方收到的数据有没有出错；</a:t>
            </a:r>
            <a:endParaRPr lang="en-US" altLang="zh-CN" sz="2400" dirty="0"/>
          </a:p>
          <a:p>
            <a:pPr eaLnBrk="1" hangingPunct="1"/>
            <a:r>
              <a:rPr lang="zh-CN" altLang="en-US" sz="2400" dirty="0"/>
              <a:t>对于端到端的确认还可以通过返回的数据帧中的某些位来</a:t>
            </a:r>
            <a:r>
              <a:rPr lang="zh-CN" altLang="en-US" sz="2400" dirty="0">
                <a:solidFill>
                  <a:srgbClr val="FF0000"/>
                </a:solidFill>
              </a:rPr>
              <a:t>捎带</a:t>
            </a:r>
            <a:r>
              <a:rPr lang="zh-CN" altLang="en-US" sz="2400" dirty="0"/>
              <a:t>地进行</a:t>
            </a:r>
            <a:r>
              <a:rPr lang="zh-CN" altLang="en-US" sz="2400" dirty="0">
                <a:solidFill>
                  <a:srgbClr val="FF0000"/>
                </a:solidFill>
              </a:rPr>
              <a:t>确认</a:t>
            </a:r>
            <a:r>
              <a:rPr lang="zh-CN" altLang="en-US" sz="2400" dirty="0"/>
              <a:t>。</a:t>
            </a:r>
          </a:p>
          <a:p>
            <a:pPr eaLnBrk="1" hangingPunct="1"/>
            <a:r>
              <a:rPr lang="zh-CN" altLang="en-US" sz="2400" dirty="0"/>
              <a:t>如果发送的数据丢失，那么接收端是不可能进行确认的，怎么办呢？</a:t>
            </a:r>
          </a:p>
          <a:p>
            <a:pPr lvl="1" eaLnBrk="1" hangingPunct="1"/>
            <a:r>
              <a:rPr lang="zh-CN" altLang="en-US" sz="2000" dirty="0"/>
              <a:t>在发送端引入计数器，进行</a:t>
            </a:r>
            <a:r>
              <a:rPr lang="zh-CN" altLang="en-US" sz="2000" b="1" dirty="0">
                <a:solidFill>
                  <a:schemeClr val="hlink"/>
                </a:solidFill>
              </a:rPr>
              <a:t>超时重发</a:t>
            </a:r>
            <a:r>
              <a:rPr lang="zh-CN" altLang="en-US" sz="2000" dirty="0"/>
              <a:t>。为了避免相同的帧收到多次，需要对帧进行编号。</a:t>
            </a:r>
          </a:p>
        </p:txBody>
      </p:sp>
      <p:sp>
        <p:nvSpPr>
          <p:cNvPr id="5" name="Line 6"/>
          <p:cNvSpPr>
            <a:spLocks noChangeShapeType="1"/>
          </p:cNvSpPr>
          <p:nvPr/>
        </p:nvSpPr>
        <p:spPr bwMode="auto">
          <a:xfrm>
            <a:off x="6634931" y="2299990"/>
            <a:ext cx="0" cy="970210"/>
          </a:xfrm>
          <a:prstGeom prst="line">
            <a:avLst/>
          </a:prstGeom>
          <a:noFill/>
          <a:ln w="12700">
            <a:solidFill>
              <a:schemeClr val="tx1"/>
            </a:solidFill>
            <a:round/>
            <a:headEnd/>
            <a:tailEnd/>
          </a:ln>
        </p:spPr>
        <p:txBody>
          <a:bodyPr wrap="none" anchor="ctr"/>
          <a:lstStyle/>
          <a:p>
            <a:endParaRPr lang="zh-CN" altLang="en-US"/>
          </a:p>
        </p:txBody>
      </p:sp>
      <p:sp>
        <p:nvSpPr>
          <p:cNvPr id="6" name="Line 7"/>
          <p:cNvSpPr>
            <a:spLocks noChangeShapeType="1"/>
          </p:cNvSpPr>
          <p:nvPr/>
        </p:nvSpPr>
        <p:spPr bwMode="auto">
          <a:xfrm>
            <a:off x="8493883" y="2266648"/>
            <a:ext cx="0" cy="1003552"/>
          </a:xfrm>
          <a:prstGeom prst="line">
            <a:avLst/>
          </a:prstGeom>
          <a:noFill/>
          <a:ln w="12700">
            <a:solidFill>
              <a:schemeClr val="tx1"/>
            </a:solidFill>
            <a:round/>
            <a:headEnd/>
            <a:tailEnd/>
          </a:ln>
        </p:spPr>
        <p:txBody>
          <a:bodyPr wrap="none" anchor="ctr"/>
          <a:lstStyle/>
          <a:p>
            <a:endParaRPr lang="zh-CN" altLang="en-US"/>
          </a:p>
        </p:txBody>
      </p:sp>
      <p:sp>
        <p:nvSpPr>
          <p:cNvPr id="7" name="Rectangle 8"/>
          <p:cNvSpPr>
            <a:spLocks noChangeArrowheads="1"/>
          </p:cNvSpPr>
          <p:nvPr/>
        </p:nvSpPr>
        <p:spPr bwMode="auto">
          <a:xfrm>
            <a:off x="6460306" y="1988840"/>
            <a:ext cx="350838" cy="393700"/>
          </a:xfrm>
          <a:prstGeom prst="rect">
            <a:avLst/>
          </a:prstGeom>
          <a:noFill/>
          <a:ln w="12700">
            <a:noFill/>
            <a:miter lim="800000"/>
            <a:headEnd/>
            <a:tailEnd/>
          </a:ln>
        </p:spPr>
        <p:txBody>
          <a:bodyPr wrap="none" lIns="90488" tIns="44450" rIns="90488" bIns="44450">
            <a:spAutoFit/>
          </a:bodyPr>
          <a:lstStyle/>
          <a:p>
            <a:pPr defTabSz="762000" eaLnBrk="0" hangingPunct="0"/>
            <a:r>
              <a:rPr kumimoji="1" lang="en-US" altLang="zh-CN">
                <a:solidFill>
                  <a:srgbClr val="333399"/>
                </a:solidFill>
                <a:latin typeface="Arial" charset="0"/>
                <a:ea typeface="黑体" pitchFamily="2" charset="-122"/>
              </a:rPr>
              <a:t>A</a:t>
            </a:r>
          </a:p>
        </p:txBody>
      </p:sp>
      <p:sp>
        <p:nvSpPr>
          <p:cNvPr id="8" name="Rectangle 9"/>
          <p:cNvSpPr>
            <a:spLocks noChangeArrowheads="1"/>
          </p:cNvSpPr>
          <p:nvPr/>
        </p:nvSpPr>
        <p:spPr bwMode="auto">
          <a:xfrm>
            <a:off x="8325619" y="1988840"/>
            <a:ext cx="350837" cy="393700"/>
          </a:xfrm>
          <a:prstGeom prst="rect">
            <a:avLst/>
          </a:prstGeom>
          <a:noFill/>
          <a:ln w="12700">
            <a:noFill/>
            <a:miter lim="800000"/>
            <a:headEnd/>
            <a:tailEnd/>
          </a:ln>
        </p:spPr>
        <p:txBody>
          <a:bodyPr wrap="none" lIns="90488" tIns="44450" rIns="90488" bIns="44450">
            <a:spAutoFit/>
          </a:bodyPr>
          <a:lstStyle/>
          <a:p>
            <a:pPr defTabSz="762000" eaLnBrk="0" hangingPunct="0"/>
            <a:r>
              <a:rPr kumimoji="1" lang="en-US" altLang="zh-CN">
                <a:solidFill>
                  <a:srgbClr val="333399"/>
                </a:solidFill>
                <a:latin typeface="Arial" charset="0"/>
                <a:ea typeface="黑体" pitchFamily="2" charset="-122"/>
              </a:rPr>
              <a:t>B</a:t>
            </a:r>
          </a:p>
        </p:txBody>
      </p:sp>
      <p:cxnSp>
        <p:nvCxnSpPr>
          <p:cNvPr id="49" name="直接箭头连接符 48"/>
          <p:cNvCxnSpPr/>
          <p:nvPr/>
        </p:nvCxnSpPr>
        <p:spPr>
          <a:xfrm>
            <a:off x="6660232" y="2420888"/>
            <a:ext cx="1872208" cy="216024"/>
          </a:xfrm>
          <a:prstGeom prst="straightConnector1">
            <a:avLst/>
          </a:prstGeom>
          <a:ln w="76200">
            <a:tailEnd type="arrow"/>
          </a:ln>
        </p:spPr>
        <p:style>
          <a:lnRef idx="1">
            <a:schemeClr val="accent1"/>
          </a:lnRef>
          <a:fillRef idx="0">
            <a:schemeClr val="accent1"/>
          </a:fillRef>
          <a:effectRef idx="0">
            <a:schemeClr val="accent1"/>
          </a:effectRef>
          <a:fontRef idx="minor">
            <a:schemeClr val="tx1"/>
          </a:fontRef>
        </p:style>
      </p:cxnSp>
      <p:cxnSp>
        <p:nvCxnSpPr>
          <p:cNvPr id="51" name="直接箭头连接符 50"/>
          <p:cNvCxnSpPr/>
          <p:nvPr/>
        </p:nvCxnSpPr>
        <p:spPr>
          <a:xfrm flipH="1">
            <a:off x="6660232" y="2780928"/>
            <a:ext cx="1872208" cy="14401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2" name="TextBox 51"/>
          <p:cNvSpPr txBox="1"/>
          <p:nvPr/>
        </p:nvSpPr>
        <p:spPr>
          <a:xfrm>
            <a:off x="6948264" y="2204864"/>
            <a:ext cx="1152128" cy="307777"/>
          </a:xfrm>
          <a:prstGeom prst="rect">
            <a:avLst/>
          </a:prstGeom>
          <a:noFill/>
        </p:spPr>
        <p:txBody>
          <a:bodyPr wrap="square" rtlCol="0">
            <a:spAutoFit/>
          </a:bodyPr>
          <a:lstStyle/>
          <a:p>
            <a:r>
              <a:rPr lang="zh-CN" altLang="en-US" sz="1400" dirty="0"/>
              <a:t>序列号</a:t>
            </a:r>
            <a:r>
              <a:rPr lang="en-US" altLang="zh-CN" sz="1400" dirty="0"/>
              <a:t>0</a:t>
            </a:r>
            <a:endParaRPr lang="zh-CN" altLang="en-US" sz="1400" dirty="0"/>
          </a:p>
        </p:txBody>
      </p:sp>
      <p:sp>
        <p:nvSpPr>
          <p:cNvPr id="53" name="TextBox 52"/>
          <p:cNvSpPr txBox="1"/>
          <p:nvPr/>
        </p:nvSpPr>
        <p:spPr>
          <a:xfrm>
            <a:off x="6948264" y="2636912"/>
            <a:ext cx="1152128" cy="307777"/>
          </a:xfrm>
          <a:prstGeom prst="rect">
            <a:avLst/>
          </a:prstGeom>
          <a:noFill/>
        </p:spPr>
        <p:txBody>
          <a:bodyPr wrap="square" rtlCol="0">
            <a:spAutoFit/>
          </a:bodyPr>
          <a:lstStyle/>
          <a:p>
            <a:r>
              <a:rPr lang="zh-CN" altLang="en-US" sz="1400" dirty="0"/>
              <a:t>确认号</a:t>
            </a:r>
            <a:r>
              <a:rPr lang="en-US" altLang="zh-CN" sz="1400" dirty="0"/>
              <a:t>1</a:t>
            </a:r>
            <a:endParaRPr lang="zh-CN" altLang="en-US" sz="1400" dirty="0"/>
          </a:p>
        </p:txBody>
      </p:sp>
      <p:sp>
        <p:nvSpPr>
          <p:cNvPr id="54" name="Line 6"/>
          <p:cNvSpPr>
            <a:spLocks noChangeShapeType="1"/>
          </p:cNvSpPr>
          <p:nvPr/>
        </p:nvSpPr>
        <p:spPr bwMode="auto">
          <a:xfrm>
            <a:off x="6618833" y="3668142"/>
            <a:ext cx="0" cy="970210"/>
          </a:xfrm>
          <a:prstGeom prst="line">
            <a:avLst/>
          </a:prstGeom>
          <a:noFill/>
          <a:ln w="12700">
            <a:solidFill>
              <a:schemeClr val="tx1"/>
            </a:solidFill>
            <a:round/>
            <a:headEnd/>
            <a:tailEnd/>
          </a:ln>
        </p:spPr>
        <p:txBody>
          <a:bodyPr wrap="none" anchor="ctr"/>
          <a:lstStyle/>
          <a:p>
            <a:endParaRPr lang="zh-CN" altLang="en-US"/>
          </a:p>
        </p:txBody>
      </p:sp>
      <p:sp>
        <p:nvSpPr>
          <p:cNvPr id="55" name="Line 7"/>
          <p:cNvSpPr>
            <a:spLocks noChangeShapeType="1"/>
          </p:cNvSpPr>
          <p:nvPr/>
        </p:nvSpPr>
        <p:spPr bwMode="auto">
          <a:xfrm>
            <a:off x="8477785" y="3634800"/>
            <a:ext cx="0" cy="1003552"/>
          </a:xfrm>
          <a:prstGeom prst="line">
            <a:avLst/>
          </a:prstGeom>
          <a:noFill/>
          <a:ln w="12700">
            <a:solidFill>
              <a:schemeClr val="tx1"/>
            </a:solidFill>
            <a:round/>
            <a:headEnd/>
            <a:tailEnd/>
          </a:ln>
        </p:spPr>
        <p:txBody>
          <a:bodyPr wrap="none" anchor="ctr"/>
          <a:lstStyle/>
          <a:p>
            <a:endParaRPr lang="zh-CN" altLang="en-US"/>
          </a:p>
        </p:txBody>
      </p:sp>
      <p:sp>
        <p:nvSpPr>
          <p:cNvPr id="56" name="Rectangle 8"/>
          <p:cNvSpPr>
            <a:spLocks noChangeArrowheads="1"/>
          </p:cNvSpPr>
          <p:nvPr/>
        </p:nvSpPr>
        <p:spPr bwMode="auto">
          <a:xfrm>
            <a:off x="6444208" y="3356992"/>
            <a:ext cx="350838" cy="393700"/>
          </a:xfrm>
          <a:prstGeom prst="rect">
            <a:avLst/>
          </a:prstGeom>
          <a:noFill/>
          <a:ln w="12700">
            <a:noFill/>
            <a:miter lim="800000"/>
            <a:headEnd/>
            <a:tailEnd/>
          </a:ln>
        </p:spPr>
        <p:txBody>
          <a:bodyPr wrap="none" lIns="90488" tIns="44450" rIns="90488" bIns="44450">
            <a:spAutoFit/>
          </a:bodyPr>
          <a:lstStyle/>
          <a:p>
            <a:pPr defTabSz="762000" eaLnBrk="0" hangingPunct="0"/>
            <a:r>
              <a:rPr kumimoji="1" lang="en-US" altLang="zh-CN">
                <a:solidFill>
                  <a:srgbClr val="333399"/>
                </a:solidFill>
                <a:latin typeface="Arial" charset="0"/>
                <a:ea typeface="黑体" pitchFamily="2" charset="-122"/>
              </a:rPr>
              <a:t>A</a:t>
            </a:r>
          </a:p>
        </p:txBody>
      </p:sp>
      <p:sp>
        <p:nvSpPr>
          <p:cNvPr id="57" name="Rectangle 9"/>
          <p:cNvSpPr>
            <a:spLocks noChangeArrowheads="1"/>
          </p:cNvSpPr>
          <p:nvPr/>
        </p:nvSpPr>
        <p:spPr bwMode="auto">
          <a:xfrm>
            <a:off x="8309521" y="3356992"/>
            <a:ext cx="350837" cy="393700"/>
          </a:xfrm>
          <a:prstGeom prst="rect">
            <a:avLst/>
          </a:prstGeom>
          <a:noFill/>
          <a:ln w="12700">
            <a:noFill/>
            <a:miter lim="800000"/>
            <a:headEnd/>
            <a:tailEnd/>
          </a:ln>
        </p:spPr>
        <p:txBody>
          <a:bodyPr wrap="none" lIns="90488" tIns="44450" rIns="90488" bIns="44450">
            <a:spAutoFit/>
          </a:bodyPr>
          <a:lstStyle/>
          <a:p>
            <a:pPr defTabSz="762000" eaLnBrk="0" hangingPunct="0"/>
            <a:r>
              <a:rPr kumimoji="1" lang="en-US" altLang="zh-CN">
                <a:solidFill>
                  <a:srgbClr val="333399"/>
                </a:solidFill>
                <a:latin typeface="Arial" charset="0"/>
                <a:ea typeface="黑体" pitchFamily="2" charset="-122"/>
              </a:rPr>
              <a:t>B</a:t>
            </a:r>
          </a:p>
        </p:txBody>
      </p:sp>
      <p:cxnSp>
        <p:nvCxnSpPr>
          <p:cNvPr id="58" name="直接箭头连接符 57"/>
          <p:cNvCxnSpPr/>
          <p:nvPr/>
        </p:nvCxnSpPr>
        <p:spPr>
          <a:xfrm>
            <a:off x="6644134" y="3789040"/>
            <a:ext cx="1888306" cy="216024"/>
          </a:xfrm>
          <a:prstGeom prst="straightConnector1">
            <a:avLst/>
          </a:prstGeom>
          <a:ln w="76200">
            <a:tailEnd type="arrow"/>
          </a:ln>
        </p:spPr>
        <p:style>
          <a:lnRef idx="1">
            <a:schemeClr val="accent1"/>
          </a:lnRef>
          <a:fillRef idx="0">
            <a:schemeClr val="accent1"/>
          </a:fillRef>
          <a:effectRef idx="0">
            <a:schemeClr val="accent1"/>
          </a:effectRef>
          <a:fontRef idx="minor">
            <a:schemeClr val="tx1"/>
          </a:fontRef>
        </p:style>
      </p:cxnSp>
      <p:cxnSp>
        <p:nvCxnSpPr>
          <p:cNvPr id="59" name="直接箭头连接符 58"/>
          <p:cNvCxnSpPr/>
          <p:nvPr/>
        </p:nvCxnSpPr>
        <p:spPr>
          <a:xfrm flipH="1">
            <a:off x="6588224" y="4149080"/>
            <a:ext cx="1928118" cy="144016"/>
          </a:xfrm>
          <a:prstGeom prst="straightConnector1">
            <a:avLst/>
          </a:prstGeom>
          <a:ln w="76200">
            <a:tailEnd type="arrow"/>
          </a:ln>
        </p:spPr>
        <p:style>
          <a:lnRef idx="1">
            <a:schemeClr val="accent1"/>
          </a:lnRef>
          <a:fillRef idx="0">
            <a:schemeClr val="accent1"/>
          </a:fillRef>
          <a:effectRef idx="0">
            <a:schemeClr val="accent1"/>
          </a:effectRef>
          <a:fontRef idx="minor">
            <a:schemeClr val="tx1"/>
          </a:fontRef>
        </p:style>
      </p:cxnSp>
      <p:sp>
        <p:nvSpPr>
          <p:cNvPr id="60" name="TextBox 59"/>
          <p:cNvSpPr txBox="1"/>
          <p:nvPr/>
        </p:nvSpPr>
        <p:spPr>
          <a:xfrm>
            <a:off x="6932166" y="3573016"/>
            <a:ext cx="1152128" cy="307777"/>
          </a:xfrm>
          <a:prstGeom prst="rect">
            <a:avLst/>
          </a:prstGeom>
          <a:noFill/>
        </p:spPr>
        <p:txBody>
          <a:bodyPr wrap="square" rtlCol="0">
            <a:spAutoFit/>
          </a:bodyPr>
          <a:lstStyle/>
          <a:p>
            <a:r>
              <a:rPr lang="zh-CN" altLang="en-US" sz="1400" dirty="0"/>
              <a:t>序列号</a:t>
            </a:r>
            <a:r>
              <a:rPr lang="en-US" altLang="zh-CN" sz="1400" dirty="0"/>
              <a:t>0</a:t>
            </a:r>
            <a:endParaRPr lang="zh-CN" altLang="en-US" sz="1400" dirty="0"/>
          </a:p>
        </p:txBody>
      </p:sp>
      <p:sp>
        <p:nvSpPr>
          <p:cNvPr id="61" name="TextBox 60"/>
          <p:cNvSpPr txBox="1"/>
          <p:nvPr/>
        </p:nvSpPr>
        <p:spPr>
          <a:xfrm>
            <a:off x="6876256" y="4293096"/>
            <a:ext cx="1656184" cy="307777"/>
          </a:xfrm>
          <a:prstGeom prst="rect">
            <a:avLst/>
          </a:prstGeom>
          <a:noFill/>
        </p:spPr>
        <p:txBody>
          <a:bodyPr wrap="square" rtlCol="0">
            <a:spAutoFit/>
          </a:bodyPr>
          <a:lstStyle/>
          <a:p>
            <a:r>
              <a:rPr lang="zh-CN" altLang="en-US" sz="1400" dirty="0"/>
              <a:t>序列号</a:t>
            </a:r>
            <a:r>
              <a:rPr lang="en-US" altLang="zh-CN" sz="1400" dirty="0"/>
              <a:t>0</a:t>
            </a:r>
            <a:r>
              <a:rPr lang="zh-CN" altLang="en-US" sz="1400" dirty="0"/>
              <a:t>，确认号</a:t>
            </a:r>
            <a:r>
              <a:rPr lang="en-US" altLang="zh-CN" sz="1400" dirty="0"/>
              <a:t>1</a:t>
            </a:r>
            <a:endParaRPr lang="zh-CN" altLang="en-US" sz="1400" dirty="0"/>
          </a:p>
        </p:txBody>
      </p:sp>
      <p:sp>
        <p:nvSpPr>
          <p:cNvPr id="62" name="Line 6"/>
          <p:cNvSpPr>
            <a:spLocks noChangeShapeType="1"/>
          </p:cNvSpPr>
          <p:nvPr/>
        </p:nvSpPr>
        <p:spPr bwMode="auto">
          <a:xfrm>
            <a:off x="6618833" y="5051078"/>
            <a:ext cx="0" cy="970210"/>
          </a:xfrm>
          <a:prstGeom prst="line">
            <a:avLst/>
          </a:prstGeom>
          <a:noFill/>
          <a:ln w="12700">
            <a:solidFill>
              <a:schemeClr val="tx1"/>
            </a:solidFill>
            <a:round/>
            <a:headEnd/>
            <a:tailEnd/>
          </a:ln>
        </p:spPr>
        <p:txBody>
          <a:bodyPr wrap="none" anchor="ctr"/>
          <a:lstStyle/>
          <a:p>
            <a:endParaRPr lang="zh-CN" altLang="en-US"/>
          </a:p>
        </p:txBody>
      </p:sp>
      <p:sp>
        <p:nvSpPr>
          <p:cNvPr id="63" name="Line 7"/>
          <p:cNvSpPr>
            <a:spLocks noChangeShapeType="1"/>
          </p:cNvSpPr>
          <p:nvPr/>
        </p:nvSpPr>
        <p:spPr bwMode="auto">
          <a:xfrm>
            <a:off x="8477785" y="5017736"/>
            <a:ext cx="0" cy="1003552"/>
          </a:xfrm>
          <a:prstGeom prst="line">
            <a:avLst/>
          </a:prstGeom>
          <a:noFill/>
          <a:ln w="12700">
            <a:solidFill>
              <a:schemeClr val="tx1"/>
            </a:solidFill>
            <a:round/>
            <a:headEnd/>
            <a:tailEnd/>
          </a:ln>
        </p:spPr>
        <p:txBody>
          <a:bodyPr wrap="none" anchor="ctr"/>
          <a:lstStyle/>
          <a:p>
            <a:endParaRPr lang="zh-CN" altLang="en-US"/>
          </a:p>
        </p:txBody>
      </p:sp>
      <p:sp>
        <p:nvSpPr>
          <p:cNvPr id="64" name="Rectangle 8"/>
          <p:cNvSpPr>
            <a:spLocks noChangeArrowheads="1"/>
          </p:cNvSpPr>
          <p:nvPr/>
        </p:nvSpPr>
        <p:spPr bwMode="auto">
          <a:xfrm>
            <a:off x="6444208" y="4739928"/>
            <a:ext cx="350838" cy="393700"/>
          </a:xfrm>
          <a:prstGeom prst="rect">
            <a:avLst/>
          </a:prstGeom>
          <a:noFill/>
          <a:ln w="12700">
            <a:noFill/>
            <a:miter lim="800000"/>
            <a:headEnd/>
            <a:tailEnd/>
          </a:ln>
        </p:spPr>
        <p:txBody>
          <a:bodyPr wrap="none" lIns="90488" tIns="44450" rIns="90488" bIns="44450">
            <a:spAutoFit/>
          </a:bodyPr>
          <a:lstStyle/>
          <a:p>
            <a:pPr defTabSz="762000" eaLnBrk="0" hangingPunct="0"/>
            <a:r>
              <a:rPr kumimoji="1" lang="en-US" altLang="zh-CN">
                <a:solidFill>
                  <a:srgbClr val="333399"/>
                </a:solidFill>
                <a:latin typeface="Arial" charset="0"/>
                <a:ea typeface="黑体" pitchFamily="2" charset="-122"/>
              </a:rPr>
              <a:t>A</a:t>
            </a:r>
          </a:p>
        </p:txBody>
      </p:sp>
      <p:sp>
        <p:nvSpPr>
          <p:cNvPr id="65" name="Rectangle 9"/>
          <p:cNvSpPr>
            <a:spLocks noChangeArrowheads="1"/>
          </p:cNvSpPr>
          <p:nvPr/>
        </p:nvSpPr>
        <p:spPr bwMode="auto">
          <a:xfrm>
            <a:off x="8309521" y="4739928"/>
            <a:ext cx="350837" cy="393700"/>
          </a:xfrm>
          <a:prstGeom prst="rect">
            <a:avLst/>
          </a:prstGeom>
          <a:noFill/>
          <a:ln w="12700">
            <a:noFill/>
            <a:miter lim="800000"/>
            <a:headEnd/>
            <a:tailEnd/>
          </a:ln>
        </p:spPr>
        <p:txBody>
          <a:bodyPr wrap="none" lIns="90488" tIns="44450" rIns="90488" bIns="44450">
            <a:spAutoFit/>
          </a:bodyPr>
          <a:lstStyle/>
          <a:p>
            <a:pPr defTabSz="762000" eaLnBrk="0" hangingPunct="0"/>
            <a:r>
              <a:rPr kumimoji="1" lang="en-US" altLang="zh-CN">
                <a:solidFill>
                  <a:srgbClr val="333399"/>
                </a:solidFill>
                <a:latin typeface="Arial" charset="0"/>
                <a:ea typeface="黑体" pitchFamily="2" charset="-122"/>
              </a:rPr>
              <a:t>B</a:t>
            </a:r>
          </a:p>
        </p:txBody>
      </p:sp>
      <p:cxnSp>
        <p:nvCxnSpPr>
          <p:cNvPr id="66" name="直接箭头连接符 65"/>
          <p:cNvCxnSpPr/>
          <p:nvPr/>
        </p:nvCxnSpPr>
        <p:spPr>
          <a:xfrm>
            <a:off x="6588224" y="5157192"/>
            <a:ext cx="1512168" cy="144016"/>
          </a:xfrm>
          <a:prstGeom prst="straightConnector1">
            <a:avLst/>
          </a:prstGeom>
          <a:ln w="76200">
            <a:tailEnd type="arrow"/>
          </a:ln>
        </p:spPr>
        <p:style>
          <a:lnRef idx="1">
            <a:schemeClr val="accent1"/>
          </a:lnRef>
          <a:fillRef idx="0">
            <a:schemeClr val="accent1"/>
          </a:fillRef>
          <a:effectRef idx="0">
            <a:schemeClr val="accent1"/>
          </a:effectRef>
          <a:fontRef idx="minor">
            <a:schemeClr val="tx1"/>
          </a:fontRef>
        </p:style>
      </p:cxnSp>
      <p:sp>
        <p:nvSpPr>
          <p:cNvPr id="68" name="TextBox 67"/>
          <p:cNvSpPr txBox="1"/>
          <p:nvPr/>
        </p:nvSpPr>
        <p:spPr>
          <a:xfrm>
            <a:off x="6932166" y="4955952"/>
            <a:ext cx="1152128" cy="307777"/>
          </a:xfrm>
          <a:prstGeom prst="rect">
            <a:avLst/>
          </a:prstGeom>
          <a:noFill/>
        </p:spPr>
        <p:txBody>
          <a:bodyPr wrap="square" rtlCol="0">
            <a:spAutoFit/>
          </a:bodyPr>
          <a:lstStyle/>
          <a:p>
            <a:r>
              <a:rPr lang="zh-CN" altLang="en-US" sz="1400" dirty="0"/>
              <a:t>序列号</a:t>
            </a:r>
            <a:r>
              <a:rPr lang="en-US" altLang="zh-CN" sz="1400" dirty="0"/>
              <a:t>0</a:t>
            </a:r>
            <a:endParaRPr lang="zh-CN" altLang="en-US" sz="1400" dirty="0"/>
          </a:p>
        </p:txBody>
      </p:sp>
      <p:sp>
        <p:nvSpPr>
          <p:cNvPr id="72" name="TextBox 71"/>
          <p:cNvSpPr txBox="1"/>
          <p:nvPr/>
        </p:nvSpPr>
        <p:spPr>
          <a:xfrm>
            <a:off x="6876256" y="5517232"/>
            <a:ext cx="1152128" cy="307777"/>
          </a:xfrm>
          <a:prstGeom prst="rect">
            <a:avLst/>
          </a:prstGeom>
          <a:noFill/>
        </p:spPr>
        <p:txBody>
          <a:bodyPr wrap="square" rtlCol="0">
            <a:spAutoFit/>
          </a:bodyPr>
          <a:lstStyle/>
          <a:p>
            <a:r>
              <a:rPr lang="zh-CN" altLang="en-US" sz="1400" dirty="0"/>
              <a:t>序列号</a:t>
            </a:r>
            <a:r>
              <a:rPr lang="en-US" altLang="zh-CN" sz="1400" dirty="0"/>
              <a:t>0</a:t>
            </a:r>
            <a:endParaRPr lang="zh-CN" altLang="en-US" sz="1400" dirty="0"/>
          </a:p>
        </p:txBody>
      </p:sp>
      <p:cxnSp>
        <p:nvCxnSpPr>
          <p:cNvPr id="73" name="直接箭头连接符 72"/>
          <p:cNvCxnSpPr/>
          <p:nvPr/>
        </p:nvCxnSpPr>
        <p:spPr>
          <a:xfrm>
            <a:off x="6588224" y="5805264"/>
            <a:ext cx="1872208" cy="72008"/>
          </a:xfrm>
          <a:prstGeom prst="straightConnector1">
            <a:avLst/>
          </a:prstGeom>
          <a:ln w="76200">
            <a:tailEnd type="arrow"/>
          </a:ln>
        </p:spPr>
        <p:style>
          <a:lnRef idx="1">
            <a:schemeClr val="accent1"/>
          </a:lnRef>
          <a:fillRef idx="0">
            <a:schemeClr val="accent1"/>
          </a:fillRef>
          <a:effectRef idx="0">
            <a:schemeClr val="accent1"/>
          </a:effectRef>
          <a:fontRef idx="minor">
            <a:schemeClr val="tx1"/>
          </a:fontRef>
        </p:style>
      </p:cxnSp>
      <p:sp>
        <p:nvSpPr>
          <p:cNvPr id="75" name="左大括号 74"/>
          <p:cNvSpPr/>
          <p:nvPr/>
        </p:nvSpPr>
        <p:spPr>
          <a:xfrm>
            <a:off x="6372200" y="5157192"/>
            <a:ext cx="216024" cy="648072"/>
          </a:xfrm>
          <a:prstGeom prst="leftBrace">
            <a:avLst/>
          </a:prstGeom>
          <a:ln>
            <a:solidFill>
              <a:srgbClr val="00B0F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76" name="TextBox 75"/>
          <p:cNvSpPr txBox="1"/>
          <p:nvPr/>
        </p:nvSpPr>
        <p:spPr>
          <a:xfrm>
            <a:off x="6084168" y="5085184"/>
            <a:ext cx="288032" cy="830997"/>
          </a:xfrm>
          <a:prstGeom prst="rect">
            <a:avLst/>
          </a:prstGeom>
          <a:noFill/>
        </p:spPr>
        <p:txBody>
          <a:bodyPr wrap="square" rtlCol="0">
            <a:spAutoFit/>
          </a:bodyPr>
          <a:lstStyle/>
          <a:p>
            <a:r>
              <a:rPr lang="zh-CN" altLang="en-US" sz="1200" dirty="0"/>
              <a:t>超时重传</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灯片编号占位符 5"/>
          <p:cNvSpPr>
            <a:spLocks noGrp="1"/>
          </p:cNvSpPr>
          <p:nvPr>
            <p:ph type="sldNum" sz="quarter" idx="12"/>
          </p:nvPr>
        </p:nvSpPr>
        <p:spPr>
          <a:noFill/>
        </p:spPr>
        <p:txBody>
          <a:bodyPr/>
          <a:lstStyle/>
          <a:p>
            <a:fld id="{D1E5F080-D7C7-40F4-9866-2E545ABC85D7}" type="slidenum">
              <a:rPr lang="en-US" altLang="zh-CN" smtClean="0"/>
              <a:pPr/>
              <a:t>15</a:t>
            </a:fld>
            <a:endParaRPr lang="en-US" altLang="zh-CN"/>
          </a:p>
        </p:txBody>
      </p:sp>
      <p:sp>
        <p:nvSpPr>
          <p:cNvPr id="13315" name="Rectangle 2"/>
          <p:cNvSpPr>
            <a:spLocks noGrp="1" noChangeArrowheads="1"/>
          </p:cNvSpPr>
          <p:nvPr>
            <p:ph type="title"/>
          </p:nvPr>
        </p:nvSpPr>
        <p:spPr/>
        <p:txBody>
          <a:bodyPr/>
          <a:lstStyle/>
          <a:p>
            <a:pPr eaLnBrk="1" hangingPunct="1"/>
            <a:r>
              <a:rPr lang="en-US" altLang="zh-CN"/>
              <a:t>4.1.4</a:t>
            </a:r>
            <a:r>
              <a:rPr lang="zh-CN" altLang="en-US"/>
              <a:t>流量控制</a:t>
            </a:r>
          </a:p>
        </p:txBody>
      </p:sp>
      <p:sp>
        <p:nvSpPr>
          <p:cNvPr id="13316" name="Rectangle 3"/>
          <p:cNvSpPr>
            <a:spLocks noGrp="1" noChangeArrowheads="1"/>
          </p:cNvSpPr>
          <p:nvPr>
            <p:ph type="body" idx="1"/>
          </p:nvPr>
        </p:nvSpPr>
        <p:spPr>
          <a:xfrm>
            <a:off x="533400" y="2017713"/>
            <a:ext cx="8421688" cy="3240087"/>
          </a:xfrm>
        </p:spPr>
        <p:txBody>
          <a:bodyPr/>
          <a:lstStyle/>
          <a:p>
            <a:pPr eaLnBrk="1" hangingPunct="1"/>
            <a:r>
              <a:rPr lang="zh-CN" altLang="en-US" sz="2400" dirty="0"/>
              <a:t>当发送端的</a:t>
            </a:r>
            <a:r>
              <a:rPr lang="zh-CN" altLang="en-US" sz="2400" dirty="0">
                <a:solidFill>
                  <a:srgbClr val="FF0000"/>
                </a:solidFill>
              </a:rPr>
              <a:t>发送速度大于</a:t>
            </a:r>
            <a:r>
              <a:rPr lang="zh-CN" altLang="en-US" sz="2400" dirty="0"/>
              <a:t>接收端的</a:t>
            </a:r>
            <a:r>
              <a:rPr lang="zh-CN" altLang="en-US" sz="2400" dirty="0">
                <a:solidFill>
                  <a:srgbClr val="FF0000"/>
                </a:solidFill>
              </a:rPr>
              <a:t>接收速度</a:t>
            </a:r>
            <a:r>
              <a:rPr lang="zh-CN" altLang="en-US" sz="2400" dirty="0"/>
              <a:t>，或发送端所在的网络传输速率大于接收端所在的网络传输速率时，就需要</a:t>
            </a:r>
            <a:r>
              <a:rPr lang="zh-CN" altLang="en-US" sz="2400" dirty="0">
                <a:solidFill>
                  <a:schemeClr val="hlink"/>
                </a:solidFill>
              </a:rPr>
              <a:t>流量控制</a:t>
            </a:r>
            <a:r>
              <a:rPr lang="zh-CN" altLang="en-US" sz="2400" dirty="0"/>
              <a:t>。</a:t>
            </a:r>
            <a:endParaRPr lang="en-US" altLang="zh-CN" sz="2400" dirty="0"/>
          </a:p>
          <a:p>
            <a:pPr eaLnBrk="1" hangingPunct="1"/>
            <a:r>
              <a:rPr lang="zh-CN" altLang="en-US" sz="2400" dirty="0"/>
              <a:t>基于反馈的流控和基于速率的流控。</a:t>
            </a:r>
          </a:p>
          <a:p>
            <a:pPr eaLnBrk="1" hangingPunct="1"/>
            <a:r>
              <a:rPr lang="zh-CN" altLang="en-US" sz="2400" dirty="0">
                <a:solidFill>
                  <a:schemeClr val="hlink"/>
                </a:solidFill>
              </a:rPr>
              <a:t>窗口机制（基于反馈）</a:t>
            </a:r>
          </a:p>
          <a:p>
            <a:pPr lvl="1" eaLnBrk="1" hangingPunct="1"/>
            <a:r>
              <a:rPr lang="zh-CN" altLang="en-US" sz="2000" dirty="0"/>
              <a:t>在任意时刻，发送方发出</a:t>
            </a:r>
            <a:r>
              <a:rPr lang="en-US" altLang="zh-CN" sz="2000" dirty="0"/>
              <a:t>n</a:t>
            </a:r>
            <a:r>
              <a:rPr lang="zh-CN" altLang="en-US" sz="2000" dirty="0"/>
              <a:t>帧，其中有</a:t>
            </a:r>
            <a:r>
              <a:rPr lang="en-US" altLang="zh-CN" sz="2000" dirty="0"/>
              <a:t>l</a:t>
            </a:r>
            <a:r>
              <a:rPr lang="zh-CN" altLang="en-US" sz="2000" dirty="0"/>
              <a:t>帧已得到确认。而同一时刻，接收方收到并应答了</a:t>
            </a:r>
            <a:r>
              <a:rPr lang="en-US" altLang="zh-CN" sz="2000" dirty="0"/>
              <a:t>m</a:t>
            </a:r>
            <a:r>
              <a:rPr lang="zh-CN" altLang="en-US" sz="2000" dirty="0"/>
              <a:t>帧，显然</a:t>
            </a:r>
            <a:r>
              <a:rPr lang="en-US" altLang="zh-CN" sz="2000" dirty="0"/>
              <a:t>l&lt;=m &lt;= n</a:t>
            </a:r>
            <a:r>
              <a:rPr lang="zh-CN" altLang="en-US" sz="2000" dirty="0"/>
              <a:t>，等待确认的帧的数目不允许超过</a:t>
            </a:r>
            <a:r>
              <a:rPr lang="en-US" altLang="zh-CN" sz="2000" dirty="0"/>
              <a:t>W</a:t>
            </a:r>
            <a:r>
              <a:rPr lang="zh-CN" altLang="en-US" sz="2000" dirty="0"/>
              <a:t>，即</a:t>
            </a:r>
            <a:r>
              <a:rPr lang="en-US" altLang="zh-CN" sz="2000" dirty="0"/>
              <a:t>n-l &lt;=W</a:t>
            </a:r>
            <a:r>
              <a:rPr lang="zh-CN" altLang="en-US" sz="2000" dirty="0"/>
              <a:t>，该</a:t>
            </a:r>
            <a:r>
              <a:rPr lang="en-US" altLang="zh-CN" sz="2000" dirty="0"/>
              <a:t>W</a:t>
            </a:r>
            <a:r>
              <a:rPr lang="zh-CN" altLang="en-US" sz="2000" dirty="0"/>
              <a:t>就是窗口。</a:t>
            </a:r>
          </a:p>
        </p:txBody>
      </p:sp>
      <p:sp>
        <p:nvSpPr>
          <p:cNvPr id="13317" name="Line 4"/>
          <p:cNvSpPr>
            <a:spLocks noChangeShapeType="1"/>
          </p:cNvSpPr>
          <p:nvPr/>
        </p:nvSpPr>
        <p:spPr bwMode="auto">
          <a:xfrm>
            <a:off x="3733800" y="4572000"/>
            <a:ext cx="0" cy="0"/>
          </a:xfrm>
          <a:prstGeom prst="line">
            <a:avLst/>
          </a:prstGeom>
          <a:noFill/>
          <a:ln w="9525">
            <a:solidFill>
              <a:schemeClr val="tx1"/>
            </a:solidFill>
            <a:round/>
            <a:headEnd/>
            <a:tailEnd/>
          </a:ln>
        </p:spPr>
        <p:txBody>
          <a:bodyPr/>
          <a:lstStyle/>
          <a:p>
            <a:endParaRPr lang="zh-CN" altLang="en-US"/>
          </a:p>
        </p:txBody>
      </p:sp>
      <p:grpSp>
        <p:nvGrpSpPr>
          <p:cNvPr id="22" name="组合 21"/>
          <p:cNvGrpSpPr/>
          <p:nvPr/>
        </p:nvGrpSpPr>
        <p:grpSpPr>
          <a:xfrm>
            <a:off x="3048000" y="4990479"/>
            <a:ext cx="4495800" cy="1966913"/>
            <a:chOff x="3048000" y="4876800"/>
            <a:chExt cx="4495800" cy="1966913"/>
          </a:xfrm>
        </p:grpSpPr>
        <p:sp>
          <p:nvSpPr>
            <p:cNvPr id="13318" name="Line 5"/>
            <p:cNvSpPr>
              <a:spLocks noChangeShapeType="1"/>
            </p:cNvSpPr>
            <p:nvPr/>
          </p:nvSpPr>
          <p:spPr bwMode="auto">
            <a:xfrm>
              <a:off x="4114800" y="5715000"/>
              <a:ext cx="3124200" cy="0"/>
            </a:xfrm>
            <a:prstGeom prst="line">
              <a:avLst/>
            </a:prstGeom>
            <a:noFill/>
            <a:ln w="9525">
              <a:solidFill>
                <a:schemeClr val="tx1"/>
              </a:solidFill>
              <a:round/>
              <a:headEnd/>
              <a:tailEnd/>
            </a:ln>
          </p:spPr>
          <p:txBody>
            <a:bodyPr/>
            <a:lstStyle/>
            <a:p>
              <a:endParaRPr lang="zh-CN" altLang="en-US"/>
            </a:p>
          </p:txBody>
        </p:sp>
        <p:sp>
          <p:nvSpPr>
            <p:cNvPr id="13319" name="Line 8"/>
            <p:cNvSpPr>
              <a:spLocks noChangeShapeType="1"/>
            </p:cNvSpPr>
            <p:nvPr/>
          </p:nvSpPr>
          <p:spPr bwMode="auto">
            <a:xfrm>
              <a:off x="4191000" y="5334000"/>
              <a:ext cx="3048000" cy="0"/>
            </a:xfrm>
            <a:prstGeom prst="line">
              <a:avLst/>
            </a:prstGeom>
            <a:noFill/>
            <a:ln w="9525">
              <a:solidFill>
                <a:schemeClr val="tx1"/>
              </a:solidFill>
              <a:round/>
              <a:headEnd/>
              <a:tailEnd/>
            </a:ln>
          </p:spPr>
          <p:txBody>
            <a:bodyPr/>
            <a:lstStyle/>
            <a:p>
              <a:endParaRPr lang="zh-CN" altLang="en-US"/>
            </a:p>
          </p:txBody>
        </p:sp>
        <p:sp>
          <p:nvSpPr>
            <p:cNvPr id="13320" name="Text Box 9"/>
            <p:cNvSpPr txBox="1">
              <a:spLocks noChangeArrowheads="1"/>
            </p:cNvSpPr>
            <p:nvPr/>
          </p:nvSpPr>
          <p:spPr bwMode="auto">
            <a:xfrm>
              <a:off x="4648200" y="5715000"/>
              <a:ext cx="381000" cy="366713"/>
            </a:xfrm>
            <a:prstGeom prst="rect">
              <a:avLst/>
            </a:prstGeom>
            <a:noFill/>
            <a:ln w="9525">
              <a:noFill/>
              <a:miter lim="800000"/>
              <a:headEnd/>
              <a:tailEnd/>
            </a:ln>
          </p:spPr>
          <p:txBody>
            <a:bodyPr>
              <a:spAutoFit/>
            </a:bodyPr>
            <a:lstStyle/>
            <a:p>
              <a:pPr>
                <a:spcBef>
                  <a:spcPct val="50000"/>
                </a:spcBef>
              </a:pPr>
              <a:r>
                <a:rPr lang="en-US" altLang="zh-CN"/>
                <a:t>l</a:t>
              </a:r>
            </a:p>
          </p:txBody>
        </p:sp>
        <p:sp>
          <p:nvSpPr>
            <p:cNvPr id="13321" name="Text Box 10"/>
            <p:cNvSpPr txBox="1">
              <a:spLocks noChangeArrowheads="1"/>
            </p:cNvSpPr>
            <p:nvPr/>
          </p:nvSpPr>
          <p:spPr bwMode="auto">
            <a:xfrm>
              <a:off x="5943600" y="5715000"/>
              <a:ext cx="838200" cy="366713"/>
            </a:xfrm>
            <a:prstGeom prst="rect">
              <a:avLst/>
            </a:prstGeom>
            <a:noFill/>
            <a:ln w="9525">
              <a:noFill/>
              <a:miter lim="800000"/>
              <a:headEnd/>
              <a:tailEnd/>
            </a:ln>
          </p:spPr>
          <p:txBody>
            <a:bodyPr>
              <a:spAutoFit/>
            </a:bodyPr>
            <a:lstStyle/>
            <a:p>
              <a:pPr>
                <a:spcBef>
                  <a:spcPct val="50000"/>
                </a:spcBef>
              </a:pPr>
              <a:r>
                <a:rPr lang="en-US" altLang="zh-CN"/>
                <a:t>l+W</a:t>
              </a:r>
            </a:p>
          </p:txBody>
        </p:sp>
        <p:sp>
          <p:nvSpPr>
            <p:cNvPr id="13322" name="Line 11"/>
            <p:cNvSpPr>
              <a:spLocks noChangeShapeType="1"/>
            </p:cNvSpPr>
            <p:nvPr/>
          </p:nvSpPr>
          <p:spPr bwMode="auto">
            <a:xfrm>
              <a:off x="5486400" y="5334000"/>
              <a:ext cx="0" cy="381000"/>
            </a:xfrm>
            <a:prstGeom prst="line">
              <a:avLst/>
            </a:prstGeom>
            <a:noFill/>
            <a:ln w="9525">
              <a:solidFill>
                <a:schemeClr val="tx1"/>
              </a:solidFill>
              <a:round/>
              <a:headEnd/>
              <a:tailEnd/>
            </a:ln>
          </p:spPr>
          <p:txBody>
            <a:bodyPr/>
            <a:lstStyle/>
            <a:p>
              <a:endParaRPr lang="zh-CN" altLang="en-US"/>
            </a:p>
          </p:txBody>
        </p:sp>
        <p:sp>
          <p:nvSpPr>
            <p:cNvPr id="13323" name="Rectangle 12"/>
            <p:cNvSpPr>
              <a:spLocks noChangeArrowheads="1"/>
            </p:cNvSpPr>
            <p:nvPr/>
          </p:nvSpPr>
          <p:spPr bwMode="auto">
            <a:xfrm>
              <a:off x="4724400" y="5334000"/>
              <a:ext cx="1524000" cy="381000"/>
            </a:xfrm>
            <a:prstGeom prst="rect">
              <a:avLst/>
            </a:prstGeom>
            <a:noFill/>
            <a:ln w="9525">
              <a:solidFill>
                <a:schemeClr val="hlink"/>
              </a:solidFill>
              <a:miter lim="800000"/>
              <a:headEnd/>
              <a:tailEnd/>
            </a:ln>
          </p:spPr>
          <p:txBody>
            <a:bodyPr wrap="none" anchor="ctr"/>
            <a:lstStyle/>
            <a:p>
              <a:endParaRPr lang="zh-CN" altLang="en-US"/>
            </a:p>
          </p:txBody>
        </p:sp>
        <p:sp>
          <p:nvSpPr>
            <p:cNvPr id="13324" name="Line 13"/>
            <p:cNvSpPr>
              <a:spLocks noChangeShapeType="1"/>
            </p:cNvSpPr>
            <p:nvPr/>
          </p:nvSpPr>
          <p:spPr bwMode="auto">
            <a:xfrm>
              <a:off x="4724400" y="5181600"/>
              <a:ext cx="1524000" cy="0"/>
            </a:xfrm>
            <a:prstGeom prst="line">
              <a:avLst/>
            </a:prstGeom>
            <a:noFill/>
            <a:ln w="9525">
              <a:solidFill>
                <a:schemeClr val="tx1"/>
              </a:solidFill>
              <a:round/>
              <a:headEnd type="arrow" w="med" len="med"/>
              <a:tailEnd type="arrow" w="med" len="med"/>
            </a:ln>
          </p:spPr>
          <p:txBody>
            <a:bodyPr/>
            <a:lstStyle/>
            <a:p>
              <a:endParaRPr lang="zh-CN" altLang="en-US"/>
            </a:p>
          </p:txBody>
        </p:sp>
        <p:sp>
          <p:nvSpPr>
            <p:cNvPr id="13325" name="Text Box 14"/>
            <p:cNvSpPr txBox="1">
              <a:spLocks noChangeArrowheads="1"/>
            </p:cNvSpPr>
            <p:nvPr/>
          </p:nvSpPr>
          <p:spPr bwMode="auto">
            <a:xfrm>
              <a:off x="5257800" y="4876800"/>
              <a:ext cx="381000" cy="366713"/>
            </a:xfrm>
            <a:prstGeom prst="rect">
              <a:avLst/>
            </a:prstGeom>
            <a:noFill/>
            <a:ln w="9525">
              <a:noFill/>
              <a:miter lim="800000"/>
              <a:headEnd/>
              <a:tailEnd/>
            </a:ln>
          </p:spPr>
          <p:txBody>
            <a:bodyPr>
              <a:spAutoFit/>
            </a:bodyPr>
            <a:lstStyle/>
            <a:p>
              <a:pPr>
                <a:spcBef>
                  <a:spcPct val="50000"/>
                </a:spcBef>
              </a:pPr>
              <a:r>
                <a:rPr lang="en-US" altLang="zh-CN"/>
                <a:t>W</a:t>
              </a:r>
            </a:p>
          </p:txBody>
        </p:sp>
        <p:sp>
          <p:nvSpPr>
            <p:cNvPr id="13326" name="Text Box 15"/>
            <p:cNvSpPr txBox="1">
              <a:spLocks noChangeArrowheads="1"/>
            </p:cNvSpPr>
            <p:nvPr/>
          </p:nvSpPr>
          <p:spPr bwMode="auto">
            <a:xfrm>
              <a:off x="5334000" y="5715000"/>
              <a:ext cx="304800" cy="366713"/>
            </a:xfrm>
            <a:prstGeom prst="rect">
              <a:avLst/>
            </a:prstGeom>
            <a:noFill/>
            <a:ln w="9525">
              <a:noFill/>
              <a:miter lim="800000"/>
              <a:headEnd/>
              <a:tailEnd/>
            </a:ln>
          </p:spPr>
          <p:txBody>
            <a:bodyPr>
              <a:spAutoFit/>
            </a:bodyPr>
            <a:lstStyle/>
            <a:p>
              <a:pPr>
                <a:spcBef>
                  <a:spcPct val="50000"/>
                </a:spcBef>
              </a:pPr>
              <a:r>
                <a:rPr lang="en-US" altLang="zh-CN"/>
                <a:t>n</a:t>
              </a:r>
            </a:p>
          </p:txBody>
        </p:sp>
        <p:sp>
          <p:nvSpPr>
            <p:cNvPr id="13327" name="Text Box 16"/>
            <p:cNvSpPr txBox="1">
              <a:spLocks noChangeArrowheads="1"/>
            </p:cNvSpPr>
            <p:nvPr/>
          </p:nvSpPr>
          <p:spPr bwMode="auto">
            <a:xfrm>
              <a:off x="3048000" y="5334000"/>
              <a:ext cx="914400" cy="366713"/>
            </a:xfrm>
            <a:prstGeom prst="rect">
              <a:avLst/>
            </a:prstGeom>
            <a:noFill/>
            <a:ln w="9525">
              <a:noFill/>
              <a:miter lim="800000"/>
              <a:headEnd/>
              <a:tailEnd/>
            </a:ln>
          </p:spPr>
          <p:txBody>
            <a:bodyPr>
              <a:spAutoFit/>
            </a:bodyPr>
            <a:lstStyle/>
            <a:p>
              <a:pPr>
                <a:spcBef>
                  <a:spcPct val="50000"/>
                </a:spcBef>
              </a:pPr>
              <a:r>
                <a:rPr lang="zh-CN" altLang="en-US"/>
                <a:t>发送方</a:t>
              </a:r>
            </a:p>
          </p:txBody>
        </p:sp>
        <p:sp>
          <p:nvSpPr>
            <p:cNvPr id="13328" name="Line 17"/>
            <p:cNvSpPr>
              <a:spLocks noChangeShapeType="1"/>
            </p:cNvSpPr>
            <p:nvPr/>
          </p:nvSpPr>
          <p:spPr bwMode="auto">
            <a:xfrm>
              <a:off x="4419600" y="6477000"/>
              <a:ext cx="3124200" cy="0"/>
            </a:xfrm>
            <a:prstGeom prst="line">
              <a:avLst/>
            </a:prstGeom>
            <a:noFill/>
            <a:ln w="9525">
              <a:solidFill>
                <a:schemeClr val="tx1"/>
              </a:solidFill>
              <a:round/>
              <a:headEnd/>
              <a:tailEnd/>
            </a:ln>
          </p:spPr>
          <p:txBody>
            <a:bodyPr/>
            <a:lstStyle/>
            <a:p>
              <a:endParaRPr lang="zh-CN" altLang="en-US"/>
            </a:p>
          </p:txBody>
        </p:sp>
        <p:sp>
          <p:nvSpPr>
            <p:cNvPr id="13329" name="Line 18"/>
            <p:cNvSpPr>
              <a:spLocks noChangeShapeType="1"/>
            </p:cNvSpPr>
            <p:nvPr/>
          </p:nvSpPr>
          <p:spPr bwMode="auto">
            <a:xfrm>
              <a:off x="4495800" y="6096000"/>
              <a:ext cx="3048000" cy="0"/>
            </a:xfrm>
            <a:prstGeom prst="line">
              <a:avLst/>
            </a:prstGeom>
            <a:noFill/>
            <a:ln w="9525">
              <a:solidFill>
                <a:schemeClr val="tx1"/>
              </a:solidFill>
              <a:round/>
              <a:headEnd/>
              <a:tailEnd/>
            </a:ln>
          </p:spPr>
          <p:txBody>
            <a:bodyPr/>
            <a:lstStyle/>
            <a:p>
              <a:endParaRPr lang="zh-CN" altLang="en-US"/>
            </a:p>
          </p:txBody>
        </p:sp>
        <p:sp>
          <p:nvSpPr>
            <p:cNvPr id="13330" name="Text Box 19"/>
            <p:cNvSpPr txBox="1">
              <a:spLocks noChangeArrowheads="1"/>
            </p:cNvSpPr>
            <p:nvPr/>
          </p:nvSpPr>
          <p:spPr bwMode="auto">
            <a:xfrm>
              <a:off x="4953000" y="6477000"/>
              <a:ext cx="381000" cy="366713"/>
            </a:xfrm>
            <a:prstGeom prst="rect">
              <a:avLst/>
            </a:prstGeom>
            <a:noFill/>
            <a:ln w="9525">
              <a:noFill/>
              <a:miter lim="800000"/>
              <a:headEnd/>
              <a:tailEnd/>
            </a:ln>
          </p:spPr>
          <p:txBody>
            <a:bodyPr>
              <a:spAutoFit/>
            </a:bodyPr>
            <a:lstStyle/>
            <a:p>
              <a:pPr>
                <a:spcBef>
                  <a:spcPct val="50000"/>
                </a:spcBef>
              </a:pPr>
              <a:r>
                <a:rPr lang="en-US" altLang="zh-CN"/>
                <a:t>m</a:t>
              </a:r>
            </a:p>
          </p:txBody>
        </p:sp>
        <p:sp>
          <p:nvSpPr>
            <p:cNvPr id="13331" name="Text Box 20"/>
            <p:cNvSpPr txBox="1">
              <a:spLocks noChangeArrowheads="1"/>
            </p:cNvSpPr>
            <p:nvPr/>
          </p:nvSpPr>
          <p:spPr bwMode="auto">
            <a:xfrm>
              <a:off x="6248400" y="6477000"/>
              <a:ext cx="838200" cy="366713"/>
            </a:xfrm>
            <a:prstGeom prst="rect">
              <a:avLst/>
            </a:prstGeom>
            <a:noFill/>
            <a:ln w="9525">
              <a:noFill/>
              <a:miter lim="800000"/>
              <a:headEnd/>
              <a:tailEnd/>
            </a:ln>
          </p:spPr>
          <p:txBody>
            <a:bodyPr>
              <a:spAutoFit/>
            </a:bodyPr>
            <a:lstStyle/>
            <a:p>
              <a:pPr>
                <a:spcBef>
                  <a:spcPct val="50000"/>
                </a:spcBef>
              </a:pPr>
              <a:r>
                <a:rPr lang="en-US" altLang="zh-CN"/>
                <a:t>m+W</a:t>
              </a:r>
            </a:p>
          </p:txBody>
        </p:sp>
        <p:sp>
          <p:nvSpPr>
            <p:cNvPr id="13332" name="Rectangle 22"/>
            <p:cNvSpPr>
              <a:spLocks noChangeArrowheads="1"/>
            </p:cNvSpPr>
            <p:nvPr/>
          </p:nvSpPr>
          <p:spPr bwMode="auto">
            <a:xfrm>
              <a:off x="5029200" y="6096000"/>
              <a:ext cx="1524000" cy="381000"/>
            </a:xfrm>
            <a:prstGeom prst="rect">
              <a:avLst/>
            </a:prstGeom>
            <a:noFill/>
            <a:ln w="9525">
              <a:solidFill>
                <a:schemeClr val="hlink"/>
              </a:solidFill>
              <a:miter lim="800000"/>
              <a:headEnd/>
              <a:tailEnd/>
            </a:ln>
          </p:spPr>
          <p:txBody>
            <a:bodyPr wrap="none" anchor="ctr"/>
            <a:lstStyle/>
            <a:p>
              <a:endParaRPr lang="zh-CN" altLang="en-US"/>
            </a:p>
          </p:txBody>
        </p:sp>
        <p:sp>
          <p:nvSpPr>
            <p:cNvPr id="13333" name="Text Box 24"/>
            <p:cNvSpPr txBox="1">
              <a:spLocks noChangeArrowheads="1"/>
            </p:cNvSpPr>
            <p:nvPr/>
          </p:nvSpPr>
          <p:spPr bwMode="auto">
            <a:xfrm>
              <a:off x="3124200" y="6157913"/>
              <a:ext cx="914400" cy="366712"/>
            </a:xfrm>
            <a:prstGeom prst="rect">
              <a:avLst/>
            </a:prstGeom>
            <a:noFill/>
            <a:ln w="9525">
              <a:noFill/>
              <a:miter lim="800000"/>
              <a:headEnd/>
              <a:tailEnd/>
            </a:ln>
          </p:spPr>
          <p:txBody>
            <a:bodyPr>
              <a:spAutoFit/>
            </a:bodyPr>
            <a:lstStyle/>
            <a:p>
              <a:pPr>
                <a:spcBef>
                  <a:spcPct val="50000"/>
                </a:spcBef>
              </a:pPr>
              <a:r>
                <a:rPr lang="zh-CN" altLang="en-US"/>
                <a:t>接收方</a:t>
              </a:r>
            </a:p>
          </p:txBody>
        </p:sp>
      </p:gr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灯片编号占位符 5"/>
          <p:cNvSpPr>
            <a:spLocks noGrp="1"/>
          </p:cNvSpPr>
          <p:nvPr>
            <p:ph type="sldNum" sz="quarter" idx="12"/>
          </p:nvPr>
        </p:nvSpPr>
        <p:spPr>
          <a:noFill/>
        </p:spPr>
        <p:txBody>
          <a:bodyPr/>
          <a:lstStyle/>
          <a:p>
            <a:fld id="{66E488C6-221C-4C20-BC3F-53CBD41C1A92}" type="slidenum">
              <a:rPr lang="en-US" altLang="zh-CN" smtClean="0"/>
              <a:pPr/>
              <a:t>16</a:t>
            </a:fld>
            <a:endParaRPr lang="en-US" altLang="zh-CN"/>
          </a:p>
        </p:txBody>
      </p:sp>
      <p:sp>
        <p:nvSpPr>
          <p:cNvPr id="3075" name="Rectangle 2"/>
          <p:cNvSpPr>
            <a:spLocks noGrp="1" noChangeArrowheads="1"/>
          </p:cNvSpPr>
          <p:nvPr>
            <p:ph type="title"/>
          </p:nvPr>
        </p:nvSpPr>
        <p:spPr/>
        <p:txBody>
          <a:bodyPr/>
          <a:lstStyle/>
          <a:p>
            <a:pPr eaLnBrk="1" hangingPunct="1"/>
            <a:r>
              <a:rPr lang="en-US" altLang="zh-CN" dirty="0"/>
              <a:t>Chapter 4 </a:t>
            </a:r>
            <a:r>
              <a:rPr lang="zh-CN" altLang="en-US" dirty="0"/>
              <a:t>数据链路层</a:t>
            </a:r>
          </a:p>
        </p:txBody>
      </p:sp>
      <p:sp>
        <p:nvSpPr>
          <p:cNvPr id="3076" name="Rectangle 4"/>
          <p:cNvSpPr>
            <a:spLocks noGrp="1" noChangeArrowheads="1"/>
          </p:cNvSpPr>
          <p:nvPr>
            <p:ph type="body" idx="1"/>
          </p:nvPr>
        </p:nvSpPr>
        <p:spPr>
          <a:xfrm>
            <a:off x="857224" y="2017713"/>
            <a:ext cx="8097864" cy="4114800"/>
          </a:xfrm>
        </p:spPr>
        <p:txBody>
          <a:bodyPr/>
          <a:lstStyle/>
          <a:p>
            <a:pPr eaLnBrk="1" hangingPunct="1"/>
            <a:r>
              <a:rPr lang="en-US" altLang="zh-CN" b="1" dirty="0">
                <a:latin typeface="+mn-ea"/>
              </a:rPr>
              <a:t>4.1</a:t>
            </a:r>
            <a:r>
              <a:rPr lang="zh-CN" altLang="en-US" b="1" dirty="0">
                <a:latin typeface="+mn-ea"/>
              </a:rPr>
              <a:t>数据链路层的基本概念与功能</a:t>
            </a:r>
          </a:p>
          <a:p>
            <a:pPr eaLnBrk="1" hangingPunct="1"/>
            <a:r>
              <a:rPr lang="en-US" altLang="zh-CN" b="1" dirty="0">
                <a:solidFill>
                  <a:srgbClr val="FF0000"/>
                </a:solidFill>
                <a:latin typeface="+mn-ea"/>
              </a:rPr>
              <a:t>4.2</a:t>
            </a:r>
            <a:r>
              <a:rPr lang="zh-CN" altLang="en-US" b="1" dirty="0">
                <a:solidFill>
                  <a:srgbClr val="FF0000"/>
                </a:solidFill>
                <a:latin typeface="+mn-ea"/>
              </a:rPr>
              <a:t>差错检测与校正</a:t>
            </a:r>
          </a:p>
          <a:p>
            <a:pPr eaLnBrk="1" hangingPunct="1"/>
            <a:r>
              <a:rPr lang="en-US" altLang="zh-CN" b="1" dirty="0">
                <a:latin typeface="+mn-ea"/>
              </a:rPr>
              <a:t>4.3</a:t>
            </a:r>
            <a:r>
              <a:rPr lang="zh-CN" altLang="en-US" b="1" dirty="0">
                <a:latin typeface="+mn-ea"/>
              </a:rPr>
              <a:t>基本数据链路协议</a:t>
            </a:r>
          </a:p>
          <a:p>
            <a:pPr eaLnBrk="1" hangingPunct="1"/>
            <a:r>
              <a:rPr lang="en-US" altLang="zh-CN" b="1" dirty="0">
                <a:latin typeface="+mn-ea"/>
              </a:rPr>
              <a:t>4.4</a:t>
            </a:r>
            <a:r>
              <a:rPr lang="zh-CN" altLang="en-US" b="1" dirty="0">
                <a:latin typeface="+mn-ea"/>
              </a:rPr>
              <a:t>滑动窗口（</a:t>
            </a:r>
            <a:r>
              <a:rPr lang="en-US" altLang="zh-CN" sz="2400" b="1" dirty="0">
                <a:latin typeface="+mn-ea"/>
              </a:rPr>
              <a:t>Slide Windows</a:t>
            </a:r>
            <a:r>
              <a:rPr lang="zh-CN" altLang="en-US" b="1" dirty="0">
                <a:latin typeface="+mn-ea"/>
              </a:rPr>
              <a:t>）协议</a:t>
            </a:r>
            <a:endParaRPr lang="zh-CN" altLang="en-US" sz="3600" b="1" dirty="0">
              <a:latin typeface="+mn-ea"/>
            </a:endParaRPr>
          </a:p>
          <a:p>
            <a:pPr eaLnBrk="1" hangingPunct="1"/>
            <a:r>
              <a:rPr lang="en-US" altLang="zh-CN" b="1" dirty="0">
                <a:latin typeface="+mn-ea"/>
              </a:rPr>
              <a:t>4.5</a:t>
            </a:r>
            <a:r>
              <a:rPr lang="zh-CN" altLang="en-US" b="1" dirty="0">
                <a:latin typeface="+mn-ea"/>
              </a:rPr>
              <a:t>面向位的协议</a:t>
            </a:r>
            <a:r>
              <a:rPr lang="en-US" altLang="zh-CN" b="1" dirty="0">
                <a:latin typeface="+mn-ea"/>
              </a:rPr>
              <a:t>HDLC</a:t>
            </a:r>
          </a:p>
          <a:p>
            <a:pPr eaLnBrk="1" hangingPunct="1"/>
            <a:r>
              <a:rPr lang="en-US" altLang="zh-CN" b="1" dirty="0">
                <a:latin typeface="+mn-ea"/>
              </a:rPr>
              <a:t>4.6</a:t>
            </a:r>
            <a:r>
              <a:rPr lang="zh-CN" altLang="en-US" b="1" dirty="0">
                <a:latin typeface="+mn-ea"/>
              </a:rPr>
              <a:t>面向字节的数据链路层协议</a:t>
            </a:r>
            <a:r>
              <a:rPr lang="en-US" altLang="zh-CN" b="1" dirty="0">
                <a:latin typeface="+mn-ea"/>
              </a:rPr>
              <a:t>-PPP</a:t>
            </a:r>
            <a:endParaRPr lang="zh-CN" altLang="en-US" dirty="0">
              <a:latin typeface="+mn-ea"/>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灯片编号占位符 5"/>
          <p:cNvSpPr>
            <a:spLocks noGrp="1"/>
          </p:cNvSpPr>
          <p:nvPr>
            <p:ph type="sldNum" sz="quarter" idx="12"/>
          </p:nvPr>
        </p:nvSpPr>
        <p:spPr>
          <a:noFill/>
        </p:spPr>
        <p:txBody>
          <a:bodyPr/>
          <a:lstStyle/>
          <a:p>
            <a:fld id="{8E9A3AB0-AD42-4548-98E1-C1D059DE3510}" type="slidenum">
              <a:rPr lang="en-US" altLang="zh-CN" smtClean="0"/>
              <a:pPr/>
              <a:t>17</a:t>
            </a:fld>
            <a:endParaRPr lang="en-US" altLang="zh-CN"/>
          </a:p>
        </p:txBody>
      </p:sp>
      <p:sp>
        <p:nvSpPr>
          <p:cNvPr id="14339" name="Rectangle 2"/>
          <p:cNvSpPr>
            <a:spLocks noGrp="1" noChangeArrowheads="1"/>
          </p:cNvSpPr>
          <p:nvPr>
            <p:ph type="title"/>
          </p:nvPr>
        </p:nvSpPr>
        <p:spPr/>
        <p:txBody>
          <a:bodyPr/>
          <a:lstStyle/>
          <a:p>
            <a:pPr eaLnBrk="1" hangingPunct="1"/>
            <a:r>
              <a:rPr lang="en-US" altLang="zh-CN"/>
              <a:t>4.2</a:t>
            </a:r>
            <a:r>
              <a:rPr lang="zh-CN" altLang="en-US"/>
              <a:t>差错检测与校正</a:t>
            </a:r>
          </a:p>
        </p:txBody>
      </p:sp>
      <p:sp>
        <p:nvSpPr>
          <p:cNvPr id="14340" name="Rectangle 3"/>
          <p:cNvSpPr>
            <a:spLocks noGrp="1" noChangeArrowheads="1"/>
          </p:cNvSpPr>
          <p:nvPr>
            <p:ph type="body" idx="1"/>
          </p:nvPr>
        </p:nvSpPr>
        <p:spPr>
          <a:xfrm>
            <a:off x="685800" y="2097492"/>
            <a:ext cx="7772400" cy="4114800"/>
          </a:xfrm>
        </p:spPr>
        <p:txBody>
          <a:bodyPr/>
          <a:lstStyle/>
          <a:p>
            <a:pPr eaLnBrk="1" hangingPunct="1">
              <a:lnSpc>
                <a:spcPct val="90000"/>
              </a:lnSpc>
            </a:pPr>
            <a:r>
              <a:rPr lang="zh-CN" altLang="en-US" sz="2800" dirty="0"/>
              <a:t>信号在任何信道上传输都存在着传输差错，这些差错由多种物理现象引起，解决差错问题的方法有</a:t>
            </a:r>
            <a:r>
              <a:rPr lang="zh-CN" altLang="en-US" sz="2800" dirty="0">
                <a:solidFill>
                  <a:schemeClr val="hlink"/>
                </a:solidFill>
              </a:rPr>
              <a:t>两种</a:t>
            </a:r>
            <a:r>
              <a:rPr lang="zh-CN" altLang="en-US" sz="2800" dirty="0"/>
              <a:t>：</a:t>
            </a:r>
          </a:p>
          <a:p>
            <a:pPr eaLnBrk="1" hangingPunct="1">
              <a:lnSpc>
                <a:spcPct val="90000"/>
              </a:lnSpc>
            </a:pPr>
            <a:r>
              <a:rPr lang="zh-CN" altLang="en-US" sz="2800" dirty="0"/>
              <a:t>一种是在要发送的数据中加入一定的冗余位，使接收方能知道数据是否出错，但不知道是哪里出错，这种编码方法叫</a:t>
            </a:r>
            <a:r>
              <a:rPr lang="zh-CN" altLang="en-US" sz="2800" dirty="0">
                <a:solidFill>
                  <a:schemeClr val="hlink"/>
                </a:solidFill>
              </a:rPr>
              <a:t>差错检测码</a:t>
            </a:r>
            <a:r>
              <a:rPr lang="zh-CN" altLang="en-US" sz="2800" dirty="0"/>
              <a:t>，或简称</a:t>
            </a:r>
            <a:r>
              <a:rPr lang="zh-CN" altLang="en-US" sz="2800" dirty="0">
                <a:solidFill>
                  <a:schemeClr val="hlink"/>
                </a:solidFill>
              </a:rPr>
              <a:t>检错码</a:t>
            </a:r>
            <a:r>
              <a:rPr lang="zh-CN" altLang="en-US" sz="2800" dirty="0"/>
              <a:t>。</a:t>
            </a:r>
          </a:p>
          <a:p>
            <a:pPr eaLnBrk="1" hangingPunct="1">
              <a:lnSpc>
                <a:spcPct val="90000"/>
              </a:lnSpc>
            </a:pPr>
            <a:r>
              <a:rPr lang="zh-CN" altLang="en-US" sz="2800" dirty="0"/>
              <a:t>另一种是在要发送的数据中加入足够多的冗余位，使接收方能纠正出错的位，这种编码方法叫</a:t>
            </a:r>
            <a:r>
              <a:rPr lang="zh-CN" altLang="en-US" sz="2800" dirty="0">
                <a:solidFill>
                  <a:schemeClr val="hlink"/>
                </a:solidFill>
              </a:rPr>
              <a:t>差错校正码</a:t>
            </a:r>
            <a:r>
              <a:rPr lang="zh-CN" altLang="en-US" sz="2800" dirty="0"/>
              <a:t>，或简称</a:t>
            </a:r>
            <a:r>
              <a:rPr lang="zh-CN" altLang="en-US" sz="2800" dirty="0">
                <a:solidFill>
                  <a:schemeClr val="hlink"/>
                </a:solidFill>
              </a:rPr>
              <a:t>纠错码</a:t>
            </a:r>
            <a:r>
              <a:rPr lang="zh-CN" altLang="en-US" sz="2800" dirty="0"/>
              <a: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灯片编号占位符 5"/>
          <p:cNvSpPr>
            <a:spLocks noGrp="1"/>
          </p:cNvSpPr>
          <p:nvPr>
            <p:ph type="sldNum" sz="quarter" idx="12"/>
          </p:nvPr>
        </p:nvSpPr>
        <p:spPr>
          <a:noFill/>
        </p:spPr>
        <p:txBody>
          <a:bodyPr/>
          <a:lstStyle/>
          <a:p>
            <a:fld id="{ECB07D2F-C33E-45BF-9EFA-505D941957B5}" type="slidenum">
              <a:rPr lang="en-US" altLang="zh-CN" smtClean="0"/>
              <a:pPr/>
              <a:t>18</a:t>
            </a:fld>
            <a:endParaRPr lang="en-US" altLang="zh-CN"/>
          </a:p>
        </p:txBody>
      </p:sp>
      <p:sp>
        <p:nvSpPr>
          <p:cNvPr id="15363" name="Rectangle 2"/>
          <p:cNvSpPr>
            <a:spLocks noGrp="1" noChangeArrowheads="1"/>
          </p:cNvSpPr>
          <p:nvPr>
            <p:ph type="title"/>
          </p:nvPr>
        </p:nvSpPr>
        <p:spPr/>
        <p:txBody>
          <a:bodyPr/>
          <a:lstStyle/>
          <a:p>
            <a:pPr eaLnBrk="1" hangingPunct="1"/>
            <a:r>
              <a:rPr lang="en-US" altLang="zh-CN"/>
              <a:t>4.2.1</a:t>
            </a:r>
            <a:r>
              <a:rPr lang="zh-CN" altLang="en-US"/>
              <a:t>纠错码</a:t>
            </a:r>
          </a:p>
        </p:txBody>
      </p:sp>
      <p:sp>
        <p:nvSpPr>
          <p:cNvPr id="15364" name="Rectangle 3"/>
          <p:cNvSpPr>
            <a:spLocks noGrp="1" noChangeArrowheads="1"/>
          </p:cNvSpPr>
          <p:nvPr>
            <p:ph type="body" idx="1"/>
          </p:nvPr>
        </p:nvSpPr>
        <p:spPr>
          <a:xfrm>
            <a:off x="827584" y="1988840"/>
            <a:ext cx="7772400" cy="4114800"/>
          </a:xfrm>
        </p:spPr>
        <p:txBody>
          <a:bodyPr/>
          <a:lstStyle/>
          <a:p>
            <a:pPr eaLnBrk="1" hangingPunct="1"/>
            <a:r>
              <a:rPr lang="zh-CN" altLang="en-US" sz="2400" dirty="0"/>
              <a:t>定义：一帧由</a:t>
            </a:r>
            <a:r>
              <a:rPr lang="en-US" altLang="zh-CN" sz="2400" dirty="0"/>
              <a:t>m</a:t>
            </a:r>
            <a:r>
              <a:rPr lang="zh-CN" altLang="en-US" sz="2400" dirty="0"/>
              <a:t>个数据位（即报文）和</a:t>
            </a:r>
            <a:r>
              <a:rPr lang="en-US" altLang="zh-CN" sz="2400" dirty="0"/>
              <a:t>r</a:t>
            </a:r>
            <a:r>
              <a:rPr lang="zh-CN" altLang="en-US" sz="2400" dirty="0"/>
              <a:t>个冗余位（即校验位）组成，设总长度为</a:t>
            </a:r>
            <a:r>
              <a:rPr lang="en-US" altLang="zh-CN" sz="2400" dirty="0"/>
              <a:t>n</a:t>
            </a:r>
            <a:r>
              <a:rPr lang="zh-CN" altLang="en-US" sz="2400" dirty="0"/>
              <a:t>（</a:t>
            </a:r>
            <a:r>
              <a:rPr lang="en-US" altLang="zh-CN" sz="2400" dirty="0"/>
              <a:t>n=</a:t>
            </a:r>
            <a:r>
              <a:rPr lang="en-US" altLang="zh-CN" sz="2400" dirty="0" err="1"/>
              <a:t>m+r</a:t>
            </a:r>
            <a:r>
              <a:rPr lang="en-US" altLang="zh-CN" sz="2400" dirty="0"/>
              <a:t>)</a:t>
            </a:r>
            <a:r>
              <a:rPr lang="zh-CN" altLang="en-US" sz="2400" dirty="0"/>
              <a:t>，此长度为</a:t>
            </a:r>
            <a:r>
              <a:rPr lang="en-US" altLang="zh-CN" sz="2400" dirty="0"/>
              <a:t>n</a:t>
            </a:r>
            <a:r>
              <a:rPr lang="zh-CN" altLang="en-US" sz="2400" dirty="0"/>
              <a:t>的单元常称为</a:t>
            </a:r>
            <a:r>
              <a:rPr lang="en-US" altLang="zh-CN" sz="2400" dirty="0"/>
              <a:t>n</a:t>
            </a:r>
            <a:r>
              <a:rPr lang="zh-CN" altLang="en-US" sz="2400" dirty="0"/>
              <a:t>位码字。</a:t>
            </a:r>
          </a:p>
          <a:p>
            <a:pPr eaLnBrk="1" hangingPunct="1"/>
            <a:r>
              <a:rPr lang="zh-CN" altLang="en-US" sz="2400" dirty="0">
                <a:solidFill>
                  <a:schemeClr val="hlink"/>
                </a:solidFill>
              </a:rPr>
              <a:t>海明距离</a:t>
            </a:r>
            <a:r>
              <a:rPr lang="zh-CN" altLang="en-US" sz="2400" dirty="0"/>
              <a:t>：两个码字对应位上不相同位的数目称为</a:t>
            </a:r>
            <a:endParaRPr lang="zh-CN" altLang="en-US" sz="2400" dirty="0">
              <a:solidFill>
                <a:schemeClr val="hlink"/>
              </a:solidFill>
            </a:endParaRPr>
          </a:p>
          <a:p>
            <a:pPr eaLnBrk="1" hangingPunct="1">
              <a:buFont typeface="Wingdings" pitchFamily="2" charset="2"/>
              <a:buNone/>
            </a:pPr>
            <a:r>
              <a:rPr lang="zh-CN" altLang="en-US" sz="2400" dirty="0"/>
              <a:t>     例如，</a:t>
            </a:r>
            <a:r>
              <a:rPr lang="en-US" altLang="zh-CN" sz="2400" dirty="0"/>
              <a:t>10001001 </a:t>
            </a:r>
            <a:r>
              <a:rPr lang="zh-CN" altLang="en-US" sz="2400" dirty="0"/>
              <a:t>与</a:t>
            </a:r>
            <a:r>
              <a:rPr lang="en-US" altLang="zh-CN" sz="2400" dirty="0"/>
              <a:t>10110001</a:t>
            </a:r>
            <a:r>
              <a:rPr lang="zh-CN" altLang="en-US" sz="2400" dirty="0"/>
              <a:t>它们的海明距离为</a:t>
            </a:r>
            <a:r>
              <a:rPr lang="en-US" altLang="zh-CN" sz="2400" dirty="0"/>
              <a:t>3</a:t>
            </a:r>
            <a:r>
              <a:rPr lang="zh-CN" altLang="en-US" sz="2400" dirty="0"/>
              <a:t>。</a:t>
            </a:r>
          </a:p>
          <a:p>
            <a:pPr eaLnBrk="1" hangingPunct="1"/>
            <a:r>
              <a:rPr lang="zh-CN" altLang="en-US" sz="2400" dirty="0"/>
              <a:t>对于</a:t>
            </a:r>
            <a:r>
              <a:rPr lang="en-US" altLang="zh-CN" sz="2400" dirty="0"/>
              <a:t>n</a:t>
            </a:r>
            <a:r>
              <a:rPr lang="zh-CN" altLang="en-US" sz="2400" dirty="0"/>
              <a:t>位码字的集合，只有</a:t>
            </a:r>
            <a:r>
              <a:rPr lang="en-US" altLang="zh-CN" sz="2400" dirty="0"/>
              <a:t>2</a:t>
            </a:r>
            <a:r>
              <a:rPr lang="en-US" altLang="zh-CN" sz="2400" baseline="30000" dirty="0"/>
              <a:t>m</a:t>
            </a:r>
            <a:r>
              <a:rPr lang="zh-CN" altLang="en-US" sz="2400" dirty="0"/>
              <a:t>个码字是有效的。</a:t>
            </a:r>
            <a:endParaRPr lang="en-US" altLang="zh-CN" sz="2400" dirty="0"/>
          </a:p>
          <a:p>
            <a:pPr eaLnBrk="1" hangingPunct="1"/>
            <a:r>
              <a:rPr lang="zh-CN" altLang="en-US" sz="2400" dirty="0">
                <a:solidFill>
                  <a:srgbClr val="FF0000"/>
                </a:solidFill>
              </a:rPr>
              <a:t>码字集合的海明距离</a:t>
            </a:r>
            <a:r>
              <a:rPr lang="zh-CN" altLang="en-US" sz="2400" dirty="0"/>
              <a:t>：码字集合中任意两个有效码字间的最小海明距离，便是该集合的海明距离。</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灯片编号占位符 5"/>
          <p:cNvSpPr>
            <a:spLocks noGrp="1"/>
          </p:cNvSpPr>
          <p:nvPr>
            <p:ph type="sldNum" sz="quarter" idx="12"/>
          </p:nvPr>
        </p:nvSpPr>
        <p:spPr>
          <a:noFill/>
        </p:spPr>
        <p:txBody>
          <a:bodyPr/>
          <a:lstStyle/>
          <a:p>
            <a:fld id="{C07C28F8-E409-4EF9-A197-56BD6AAFA856}" type="slidenum">
              <a:rPr lang="en-US" altLang="zh-CN" smtClean="0"/>
              <a:pPr/>
              <a:t>19</a:t>
            </a:fld>
            <a:endParaRPr lang="en-US" altLang="zh-CN"/>
          </a:p>
        </p:txBody>
      </p:sp>
      <p:sp>
        <p:nvSpPr>
          <p:cNvPr id="16387" name="Rectangle 1027"/>
          <p:cNvSpPr>
            <a:spLocks noGrp="1" noChangeArrowheads="1"/>
          </p:cNvSpPr>
          <p:nvPr>
            <p:ph type="body" idx="1"/>
          </p:nvPr>
        </p:nvSpPr>
        <p:spPr>
          <a:xfrm>
            <a:off x="609600" y="914400"/>
            <a:ext cx="8345488" cy="5943600"/>
          </a:xfrm>
        </p:spPr>
        <p:txBody>
          <a:bodyPr/>
          <a:lstStyle/>
          <a:p>
            <a:pPr eaLnBrk="1" hangingPunct="1">
              <a:lnSpc>
                <a:spcPct val="90000"/>
              </a:lnSpc>
            </a:pPr>
            <a:r>
              <a:rPr lang="zh-CN" altLang="en-US" dirty="0"/>
              <a:t>一种编码的检错和纠错能力取决于编码后码字的海明距离的大小。</a:t>
            </a:r>
          </a:p>
          <a:p>
            <a:pPr eaLnBrk="1" hangingPunct="1">
              <a:lnSpc>
                <a:spcPct val="90000"/>
              </a:lnSpc>
            </a:pPr>
            <a:r>
              <a:rPr lang="zh-CN" altLang="en-US" dirty="0">
                <a:latin typeface="隶书" pitchFamily="49" charset="-122"/>
                <a:ea typeface="隶书" pitchFamily="49" charset="-122"/>
              </a:rPr>
              <a:t>为了</a:t>
            </a:r>
            <a:r>
              <a:rPr lang="zh-CN" altLang="en-US" dirty="0">
                <a:solidFill>
                  <a:srgbClr val="FF0000"/>
                </a:solidFill>
                <a:latin typeface="隶书" pitchFamily="49" charset="-122"/>
                <a:ea typeface="隶书" pitchFamily="49" charset="-122"/>
              </a:rPr>
              <a:t>检测出</a:t>
            </a:r>
            <a:r>
              <a:rPr lang="en-US" altLang="zh-CN" dirty="0">
                <a:solidFill>
                  <a:srgbClr val="FF0000"/>
                </a:solidFill>
                <a:latin typeface="隶书" pitchFamily="49" charset="-122"/>
                <a:ea typeface="隶书" pitchFamily="49" charset="-122"/>
              </a:rPr>
              <a:t>d</a:t>
            </a:r>
            <a:r>
              <a:rPr lang="zh-CN" altLang="en-US" dirty="0">
                <a:solidFill>
                  <a:srgbClr val="FF0000"/>
                </a:solidFill>
                <a:latin typeface="隶书" pitchFamily="49" charset="-122"/>
                <a:ea typeface="隶书" pitchFamily="49" charset="-122"/>
              </a:rPr>
              <a:t>个比特</a:t>
            </a:r>
            <a:r>
              <a:rPr lang="zh-CN" altLang="en-US" dirty="0">
                <a:latin typeface="隶书" pitchFamily="49" charset="-122"/>
                <a:ea typeface="隶书" pitchFamily="49" charset="-122"/>
              </a:rPr>
              <a:t>的错，需要使用</a:t>
            </a:r>
            <a:r>
              <a:rPr lang="zh-CN" altLang="en-US" dirty="0">
                <a:solidFill>
                  <a:srgbClr val="FF0000"/>
                </a:solidFill>
                <a:latin typeface="隶书" pitchFamily="49" charset="-122"/>
                <a:ea typeface="隶书" pitchFamily="49" charset="-122"/>
              </a:rPr>
              <a:t>距离为</a:t>
            </a:r>
            <a:r>
              <a:rPr lang="en-US" altLang="zh-CN" dirty="0">
                <a:solidFill>
                  <a:srgbClr val="FF0000"/>
                </a:solidFill>
                <a:latin typeface="隶书" pitchFamily="49" charset="-122"/>
                <a:ea typeface="隶书" pitchFamily="49" charset="-122"/>
              </a:rPr>
              <a:t>d+1</a:t>
            </a:r>
            <a:r>
              <a:rPr lang="zh-CN" altLang="en-US" dirty="0">
                <a:solidFill>
                  <a:srgbClr val="FF0000"/>
                </a:solidFill>
                <a:latin typeface="隶书" pitchFamily="49" charset="-122"/>
                <a:ea typeface="隶书" pitchFamily="49" charset="-122"/>
              </a:rPr>
              <a:t>的编码</a:t>
            </a:r>
            <a:r>
              <a:rPr lang="zh-CN" altLang="en-US" dirty="0">
                <a:latin typeface="隶书" pitchFamily="49" charset="-122"/>
                <a:ea typeface="隶书" pitchFamily="49" charset="-122"/>
              </a:rPr>
              <a:t>。</a:t>
            </a:r>
          </a:p>
          <a:p>
            <a:pPr eaLnBrk="1" hangingPunct="1">
              <a:lnSpc>
                <a:spcPct val="90000"/>
              </a:lnSpc>
              <a:buFont typeface="Wingdings" pitchFamily="2" charset="2"/>
              <a:buNone/>
            </a:pPr>
            <a:r>
              <a:rPr lang="zh-CN" altLang="en-US" dirty="0"/>
              <a:t>	</a:t>
            </a:r>
            <a:r>
              <a:rPr lang="zh-CN" altLang="en-US" sz="2400" dirty="0"/>
              <a:t>例如：数据后加奇偶校验位，编码后的海明距离为</a:t>
            </a:r>
            <a:r>
              <a:rPr lang="en-US" altLang="zh-CN" sz="2400" dirty="0"/>
              <a:t>2</a:t>
            </a:r>
            <a:r>
              <a:rPr lang="zh-CN" altLang="en-US" sz="2400" dirty="0"/>
              <a:t>，能检测</a:t>
            </a:r>
            <a:r>
              <a:rPr lang="en-US" altLang="zh-CN" sz="2400" dirty="0"/>
              <a:t>1</a:t>
            </a:r>
            <a:r>
              <a:rPr lang="zh-CN" altLang="en-US" sz="2400" dirty="0"/>
              <a:t>比特错。</a:t>
            </a:r>
          </a:p>
          <a:p>
            <a:pPr eaLnBrk="1" hangingPunct="1">
              <a:lnSpc>
                <a:spcPct val="90000"/>
              </a:lnSpc>
            </a:pPr>
            <a:r>
              <a:rPr lang="zh-CN" altLang="en-US" dirty="0">
                <a:latin typeface="隶书" pitchFamily="49" charset="-122"/>
                <a:ea typeface="隶书" pitchFamily="49" charset="-122"/>
              </a:rPr>
              <a:t>为了</a:t>
            </a:r>
            <a:r>
              <a:rPr lang="zh-CN" altLang="en-US" dirty="0">
                <a:solidFill>
                  <a:srgbClr val="FF0000"/>
                </a:solidFill>
                <a:latin typeface="隶书" pitchFamily="49" charset="-122"/>
                <a:ea typeface="隶书" pitchFamily="49" charset="-122"/>
              </a:rPr>
              <a:t>纠正</a:t>
            </a:r>
            <a:r>
              <a:rPr lang="en-US" altLang="zh-CN" dirty="0">
                <a:solidFill>
                  <a:srgbClr val="FF0000"/>
                </a:solidFill>
                <a:latin typeface="隶书" pitchFamily="49" charset="-122"/>
                <a:ea typeface="隶书" pitchFamily="49" charset="-122"/>
              </a:rPr>
              <a:t>d</a:t>
            </a:r>
            <a:r>
              <a:rPr lang="zh-CN" altLang="en-US" dirty="0">
                <a:solidFill>
                  <a:srgbClr val="FF0000"/>
                </a:solidFill>
                <a:latin typeface="隶书" pitchFamily="49" charset="-122"/>
                <a:ea typeface="隶书" pitchFamily="49" charset="-122"/>
              </a:rPr>
              <a:t>个比特</a:t>
            </a:r>
            <a:r>
              <a:rPr lang="zh-CN" altLang="en-US" dirty="0">
                <a:latin typeface="隶书" pitchFamily="49" charset="-122"/>
                <a:ea typeface="隶书" pitchFamily="49" charset="-122"/>
              </a:rPr>
              <a:t>的错，必须用距离为</a:t>
            </a:r>
            <a:r>
              <a:rPr lang="en-US" altLang="zh-CN" dirty="0">
                <a:solidFill>
                  <a:srgbClr val="FF0000"/>
                </a:solidFill>
                <a:latin typeface="隶书" pitchFamily="49" charset="-122"/>
                <a:ea typeface="隶书" pitchFamily="49" charset="-122"/>
              </a:rPr>
              <a:t>2d+1</a:t>
            </a:r>
            <a:r>
              <a:rPr lang="zh-CN" altLang="en-US" dirty="0">
                <a:latin typeface="隶书" pitchFamily="49" charset="-122"/>
                <a:ea typeface="隶书" pitchFamily="49" charset="-122"/>
              </a:rPr>
              <a:t>的编码</a:t>
            </a:r>
            <a:r>
              <a:rPr lang="zh-CN" altLang="en-US" dirty="0"/>
              <a:t>。</a:t>
            </a:r>
          </a:p>
          <a:p>
            <a:pPr eaLnBrk="1" hangingPunct="1">
              <a:lnSpc>
                <a:spcPct val="90000"/>
              </a:lnSpc>
              <a:buNone/>
            </a:pPr>
            <a:r>
              <a:rPr lang="zh-CN" altLang="en-US" dirty="0"/>
              <a:t>	</a:t>
            </a:r>
            <a:r>
              <a:rPr lang="zh-CN" altLang="en-US" sz="2400" dirty="0"/>
              <a:t>例如有</a:t>
            </a:r>
            <a:r>
              <a:rPr lang="en-US" altLang="zh-CN" sz="2400" dirty="0"/>
              <a:t>4</a:t>
            </a:r>
            <a:r>
              <a:rPr lang="zh-CN" altLang="en-US" sz="2400" dirty="0"/>
              <a:t>个有效码字：它们的海明距离为</a:t>
            </a:r>
            <a:r>
              <a:rPr lang="en-US" altLang="zh-CN" sz="2400" dirty="0"/>
              <a:t>5</a:t>
            </a:r>
            <a:r>
              <a:rPr lang="zh-CN" altLang="en-US" sz="2400" dirty="0"/>
              <a:t>，能纠正</a:t>
            </a:r>
            <a:r>
              <a:rPr lang="en-US" altLang="zh-CN" sz="2400" dirty="0"/>
              <a:t>2</a:t>
            </a:r>
            <a:r>
              <a:rPr lang="zh-CN" altLang="en-US" sz="2400" dirty="0"/>
              <a:t>比特错。</a:t>
            </a:r>
          </a:p>
          <a:p>
            <a:pPr eaLnBrk="1" hangingPunct="1">
              <a:lnSpc>
                <a:spcPct val="90000"/>
              </a:lnSpc>
              <a:buFont typeface="Wingdings" pitchFamily="2" charset="2"/>
              <a:buNone/>
            </a:pPr>
            <a:r>
              <a:rPr lang="en-US" altLang="zh-CN" sz="2400" dirty="0"/>
              <a:t>0000000000</a:t>
            </a:r>
            <a:r>
              <a:rPr lang="zh-CN" altLang="en-US" sz="2400" dirty="0"/>
              <a:t>，      </a:t>
            </a:r>
            <a:r>
              <a:rPr lang="en-US" altLang="zh-CN" sz="2400" dirty="0"/>
              <a:t>00</a:t>
            </a:r>
            <a:r>
              <a:rPr lang="en-US" altLang="zh-CN" sz="2400" dirty="0">
                <a:solidFill>
                  <a:srgbClr val="FF0000"/>
                </a:solidFill>
              </a:rPr>
              <a:t>11</a:t>
            </a:r>
            <a:r>
              <a:rPr lang="en-US" altLang="zh-CN" sz="2400" dirty="0"/>
              <a:t>000000</a:t>
            </a:r>
            <a:r>
              <a:rPr lang="zh-CN" altLang="en-US" sz="2400" dirty="0"/>
              <a:t>          </a:t>
            </a:r>
            <a:r>
              <a:rPr lang="en-US" altLang="zh-CN" sz="2400" dirty="0"/>
              <a:t>0000000000</a:t>
            </a:r>
          </a:p>
          <a:p>
            <a:pPr eaLnBrk="1" hangingPunct="1">
              <a:lnSpc>
                <a:spcPct val="90000"/>
              </a:lnSpc>
              <a:buNone/>
            </a:pPr>
            <a:r>
              <a:rPr lang="en-US" altLang="zh-CN" sz="2400" dirty="0"/>
              <a:t>0000011111</a:t>
            </a:r>
            <a:r>
              <a:rPr lang="zh-CN" altLang="en-US" sz="2400" dirty="0"/>
              <a:t>，      </a:t>
            </a:r>
            <a:r>
              <a:rPr lang="en-US" altLang="zh-CN" sz="2400" dirty="0"/>
              <a:t>0</a:t>
            </a:r>
            <a:r>
              <a:rPr lang="en-US" altLang="zh-CN" sz="2400" dirty="0">
                <a:solidFill>
                  <a:srgbClr val="FF0000"/>
                </a:solidFill>
              </a:rPr>
              <a:t>111</a:t>
            </a:r>
            <a:r>
              <a:rPr lang="en-US" altLang="zh-CN" sz="2400" dirty="0"/>
              <a:t>000000          </a:t>
            </a:r>
            <a:r>
              <a:rPr lang="en-US" altLang="zh-CN" sz="2400" dirty="0">
                <a:solidFill>
                  <a:srgbClr val="FF0000"/>
                </a:solidFill>
              </a:rPr>
              <a:t>1111100000</a:t>
            </a:r>
          </a:p>
          <a:p>
            <a:pPr eaLnBrk="1" hangingPunct="1">
              <a:lnSpc>
                <a:spcPct val="90000"/>
              </a:lnSpc>
              <a:buFont typeface="Wingdings" pitchFamily="2" charset="2"/>
              <a:buNone/>
            </a:pPr>
            <a:r>
              <a:rPr lang="en-US" altLang="zh-CN" sz="2400" dirty="0"/>
              <a:t>1111100000</a:t>
            </a:r>
            <a:r>
              <a:rPr lang="zh-CN" altLang="en-US" sz="2400" dirty="0"/>
              <a:t>，</a:t>
            </a:r>
            <a:endParaRPr lang="en-US" altLang="zh-CN" sz="2400" dirty="0"/>
          </a:p>
          <a:p>
            <a:pPr eaLnBrk="1" hangingPunct="1">
              <a:lnSpc>
                <a:spcPct val="90000"/>
              </a:lnSpc>
              <a:buFont typeface="Wingdings" pitchFamily="2" charset="2"/>
              <a:buNone/>
            </a:pPr>
            <a:r>
              <a:rPr lang="en-US" altLang="zh-CN" sz="2400" dirty="0"/>
              <a:t>1111111111</a:t>
            </a:r>
            <a:r>
              <a:rPr lang="zh-CN" altLang="en-US" sz="2400" dirty="0"/>
              <a:t>，</a:t>
            </a:r>
          </a:p>
        </p:txBody>
      </p:sp>
      <p:cxnSp>
        <p:nvCxnSpPr>
          <p:cNvPr id="4" name="直接箭头连接符 3"/>
          <p:cNvCxnSpPr/>
          <p:nvPr/>
        </p:nvCxnSpPr>
        <p:spPr>
          <a:xfrm>
            <a:off x="2627783" y="5517232"/>
            <a:ext cx="530589" cy="21318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 name="直接箭头连接符 7"/>
          <p:cNvCxnSpPr/>
          <p:nvPr/>
        </p:nvCxnSpPr>
        <p:spPr>
          <a:xfrm>
            <a:off x="2569040" y="5445224"/>
            <a:ext cx="648073"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 name="直接箭头连接符 9"/>
          <p:cNvCxnSpPr/>
          <p:nvPr/>
        </p:nvCxnSpPr>
        <p:spPr>
          <a:xfrm>
            <a:off x="5076056" y="5445224"/>
            <a:ext cx="64807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直接箭头连接符 12"/>
          <p:cNvCxnSpPr/>
          <p:nvPr/>
        </p:nvCxnSpPr>
        <p:spPr>
          <a:xfrm>
            <a:off x="5076056" y="5805264"/>
            <a:ext cx="64807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灯片编号占位符 5"/>
          <p:cNvSpPr>
            <a:spLocks noGrp="1"/>
          </p:cNvSpPr>
          <p:nvPr>
            <p:ph type="sldNum" sz="quarter" idx="12"/>
          </p:nvPr>
        </p:nvSpPr>
        <p:spPr>
          <a:noFill/>
        </p:spPr>
        <p:txBody>
          <a:bodyPr/>
          <a:lstStyle/>
          <a:p>
            <a:fld id="{66E488C6-221C-4C20-BC3F-53CBD41C1A92}" type="slidenum">
              <a:rPr lang="en-US" altLang="zh-CN" smtClean="0"/>
              <a:pPr/>
              <a:t>2</a:t>
            </a:fld>
            <a:endParaRPr lang="en-US" altLang="zh-CN"/>
          </a:p>
        </p:txBody>
      </p:sp>
      <p:sp>
        <p:nvSpPr>
          <p:cNvPr id="3075" name="Rectangle 2"/>
          <p:cNvSpPr>
            <a:spLocks noGrp="1" noChangeArrowheads="1"/>
          </p:cNvSpPr>
          <p:nvPr>
            <p:ph type="title"/>
          </p:nvPr>
        </p:nvSpPr>
        <p:spPr/>
        <p:txBody>
          <a:bodyPr/>
          <a:lstStyle/>
          <a:p>
            <a:pPr eaLnBrk="1" hangingPunct="1"/>
            <a:r>
              <a:rPr lang="en-US" altLang="zh-CN" dirty="0"/>
              <a:t>Chapter 4 </a:t>
            </a:r>
            <a:r>
              <a:rPr lang="zh-CN" altLang="en-US" dirty="0"/>
              <a:t>数据链路层</a:t>
            </a:r>
          </a:p>
        </p:txBody>
      </p:sp>
      <p:sp>
        <p:nvSpPr>
          <p:cNvPr id="3076" name="Rectangle 4"/>
          <p:cNvSpPr>
            <a:spLocks noGrp="1" noChangeArrowheads="1"/>
          </p:cNvSpPr>
          <p:nvPr>
            <p:ph type="body" idx="1"/>
          </p:nvPr>
        </p:nvSpPr>
        <p:spPr>
          <a:xfrm>
            <a:off x="857224" y="2017713"/>
            <a:ext cx="8097864" cy="4114800"/>
          </a:xfrm>
        </p:spPr>
        <p:txBody>
          <a:bodyPr/>
          <a:lstStyle/>
          <a:p>
            <a:pPr eaLnBrk="1" hangingPunct="1"/>
            <a:r>
              <a:rPr lang="en-US" altLang="zh-CN" b="1" dirty="0">
                <a:solidFill>
                  <a:srgbClr val="FF0000"/>
                </a:solidFill>
                <a:latin typeface="+mn-ea"/>
              </a:rPr>
              <a:t>4.1</a:t>
            </a:r>
            <a:r>
              <a:rPr lang="zh-CN" altLang="en-US" b="1" dirty="0">
                <a:solidFill>
                  <a:srgbClr val="FF0000"/>
                </a:solidFill>
                <a:latin typeface="+mn-ea"/>
              </a:rPr>
              <a:t>数据链路层的基本概念与功能</a:t>
            </a:r>
          </a:p>
          <a:p>
            <a:pPr eaLnBrk="1" hangingPunct="1"/>
            <a:r>
              <a:rPr lang="en-US" altLang="zh-CN" b="1" dirty="0">
                <a:latin typeface="+mn-ea"/>
              </a:rPr>
              <a:t>4.2</a:t>
            </a:r>
            <a:r>
              <a:rPr lang="zh-CN" altLang="en-US" b="1" dirty="0">
                <a:latin typeface="+mn-ea"/>
              </a:rPr>
              <a:t>差错检测与校正</a:t>
            </a:r>
          </a:p>
          <a:p>
            <a:pPr eaLnBrk="1" hangingPunct="1"/>
            <a:r>
              <a:rPr lang="en-US" altLang="zh-CN" b="1" dirty="0">
                <a:latin typeface="+mn-ea"/>
              </a:rPr>
              <a:t>4.3</a:t>
            </a:r>
            <a:r>
              <a:rPr lang="zh-CN" altLang="en-US" b="1" dirty="0">
                <a:latin typeface="+mn-ea"/>
              </a:rPr>
              <a:t>基本数据链路协议</a:t>
            </a:r>
          </a:p>
          <a:p>
            <a:pPr eaLnBrk="1" hangingPunct="1"/>
            <a:r>
              <a:rPr lang="en-US" altLang="zh-CN" b="1" dirty="0">
                <a:latin typeface="+mn-ea"/>
              </a:rPr>
              <a:t>4.4</a:t>
            </a:r>
            <a:r>
              <a:rPr lang="zh-CN" altLang="en-US" b="1" dirty="0">
                <a:latin typeface="+mn-ea"/>
              </a:rPr>
              <a:t>滑动窗口（</a:t>
            </a:r>
            <a:r>
              <a:rPr lang="en-US" altLang="zh-CN" sz="2400" b="1" dirty="0">
                <a:latin typeface="+mn-ea"/>
              </a:rPr>
              <a:t>Slide Windows</a:t>
            </a:r>
            <a:r>
              <a:rPr lang="zh-CN" altLang="en-US" b="1" dirty="0">
                <a:latin typeface="+mn-ea"/>
              </a:rPr>
              <a:t>）协议</a:t>
            </a:r>
            <a:endParaRPr lang="zh-CN" altLang="en-US" sz="3600" b="1" dirty="0">
              <a:latin typeface="+mn-ea"/>
            </a:endParaRPr>
          </a:p>
          <a:p>
            <a:pPr eaLnBrk="1" hangingPunct="1"/>
            <a:r>
              <a:rPr lang="en-US" altLang="zh-CN" b="1" dirty="0">
                <a:latin typeface="+mn-ea"/>
              </a:rPr>
              <a:t>4.5</a:t>
            </a:r>
            <a:r>
              <a:rPr lang="zh-CN" altLang="en-US" b="1" dirty="0">
                <a:latin typeface="+mn-ea"/>
              </a:rPr>
              <a:t>面向位的协议</a:t>
            </a:r>
            <a:r>
              <a:rPr lang="en-US" altLang="zh-CN" b="1" dirty="0">
                <a:latin typeface="+mn-ea"/>
              </a:rPr>
              <a:t>HDLC</a:t>
            </a:r>
          </a:p>
          <a:p>
            <a:pPr eaLnBrk="1" hangingPunct="1"/>
            <a:r>
              <a:rPr lang="en-US" altLang="zh-CN" b="1" dirty="0">
                <a:latin typeface="+mn-ea"/>
              </a:rPr>
              <a:t>4.6</a:t>
            </a:r>
            <a:r>
              <a:rPr lang="zh-CN" altLang="en-US" b="1" dirty="0">
                <a:latin typeface="+mn-ea"/>
              </a:rPr>
              <a:t>面向字节的数据链路层协议</a:t>
            </a:r>
            <a:r>
              <a:rPr lang="en-US" altLang="zh-CN" b="1" dirty="0">
                <a:latin typeface="+mn-ea"/>
              </a:rPr>
              <a:t>-PPP</a:t>
            </a:r>
            <a:endParaRPr lang="zh-CN" altLang="en-US" dirty="0">
              <a:latin typeface="+mn-ea"/>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灯片编号占位符 5"/>
          <p:cNvSpPr>
            <a:spLocks noGrp="1"/>
          </p:cNvSpPr>
          <p:nvPr>
            <p:ph type="sldNum" sz="quarter" idx="12"/>
          </p:nvPr>
        </p:nvSpPr>
        <p:spPr>
          <a:noFill/>
        </p:spPr>
        <p:txBody>
          <a:bodyPr/>
          <a:lstStyle/>
          <a:p>
            <a:fld id="{0EB90363-A288-4B62-9745-0355E9D66ACA}" type="slidenum">
              <a:rPr lang="en-US" altLang="zh-CN" smtClean="0"/>
              <a:pPr/>
              <a:t>20</a:t>
            </a:fld>
            <a:endParaRPr lang="en-US" altLang="zh-CN"/>
          </a:p>
        </p:txBody>
      </p:sp>
      <p:sp>
        <p:nvSpPr>
          <p:cNvPr id="18435" name="Rectangle 2"/>
          <p:cNvSpPr>
            <a:spLocks noGrp="1" noChangeArrowheads="1"/>
          </p:cNvSpPr>
          <p:nvPr>
            <p:ph type="title"/>
          </p:nvPr>
        </p:nvSpPr>
        <p:spPr/>
        <p:txBody>
          <a:bodyPr/>
          <a:lstStyle/>
          <a:p>
            <a:pPr eaLnBrk="1" hangingPunct="1"/>
            <a:r>
              <a:rPr lang="zh-CN" altLang="en-US" dirty="0"/>
              <a:t>纠正</a:t>
            </a:r>
            <a:r>
              <a:rPr lang="zh-CN" altLang="en-US" dirty="0">
                <a:solidFill>
                  <a:srgbClr val="FF0000"/>
                </a:solidFill>
              </a:rPr>
              <a:t>单比特错</a:t>
            </a:r>
            <a:r>
              <a:rPr lang="zh-CN" altLang="en-US" dirty="0"/>
              <a:t>的校验位下界</a:t>
            </a:r>
          </a:p>
        </p:txBody>
      </p:sp>
      <p:sp>
        <p:nvSpPr>
          <p:cNvPr id="18436" name="Rectangle 3"/>
          <p:cNvSpPr>
            <a:spLocks noGrp="1" noChangeArrowheads="1"/>
          </p:cNvSpPr>
          <p:nvPr>
            <p:ph type="body" idx="1"/>
          </p:nvPr>
        </p:nvSpPr>
        <p:spPr>
          <a:xfrm>
            <a:off x="540196" y="1782791"/>
            <a:ext cx="8496300" cy="1217071"/>
          </a:xfrm>
        </p:spPr>
        <p:txBody>
          <a:bodyPr/>
          <a:lstStyle/>
          <a:p>
            <a:pPr indent="-360000" eaLnBrk="1" hangingPunct="1">
              <a:lnSpc>
                <a:spcPts val="2880"/>
              </a:lnSpc>
            </a:pPr>
            <a:r>
              <a:rPr lang="zh-CN" altLang="en-US" sz="2400" dirty="0">
                <a:solidFill>
                  <a:srgbClr val="FF0000"/>
                </a:solidFill>
              </a:rPr>
              <a:t>命题</a:t>
            </a:r>
            <a:r>
              <a:rPr lang="zh-CN" altLang="en-US" sz="2400" dirty="0"/>
              <a:t>：设计一种编码，它有</a:t>
            </a:r>
            <a:r>
              <a:rPr lang="en-US" altLang="zh-CN" sz="2400" dirty="0"/>
              <a:t>m</a:t>
            </a:r>
            <a:r>
              <a:rPr lang="zh-CN" altLang="en-US" sz="2400" dirty="0"/>
              <a:t>个信息位和</a:t>
            </a:r>
            <a:r>
              <a:rPr lang="en-US" altLang="zh-CN" sz="2400" dirty="0"/>
              <a:t>r</a:t>
            </a:r>
            <a:r>
              <a:rPr lang="zh-CN" altLang="en-US" sz="2400" dirty="0"/>
              <a:t>个校验位，当</a:t>
            </a:r>
            <a:r>
              <a:rPr lang="en-US" altLang="zh-CN" sz="2400" dirty="0"/>
              <a:t>r</a:t>
            </a:r>
            <a:r>
              <a:rPr lang="zh-CN" altLang="en-US" sz="2400" dirty="0"/>
              <a:t>满足什么条件时，能</a:t>
            </a:r>
            <a:r>
              <a:rPr lang="zh-CN" altLang="en-US" sz="2400" dirty="0">
                <a:solidFill>
                  <a:srgbClr val="FF0000"/>
                </a:solidFill>
              </a:rPr>
              <a:t>纠正</a:t>
            </a:r>
            <a:r>
              <a:rPr lang="zh-CN" altLang="en-US" sz="2400" dirty="0"/>
              <a:t>所有</a:t>
            </a:r>
            <a:r>
              <a:rPr lang="zh-CN" altLang="en-US" sz="2400" dirty="0">
                <a:solidFill>
                  <a:srgbClr val="FF0000"/>
                </a:solidFill>
              </a:rPr>
              <a:t>单比特错</a:t>
            </a:r>
            <a:r>
              <a:rPr lang="zh-CN" altLang="en-US" sz="2400" dirty="0"/>
              <a:t>？</a:t>
            </a:r>
          </a:p>
          <a:p>
            <a:pPr eaLnBrk="1" hangingPunct="1">
              <a:lnSpc>
                <a:spcPts val="2880"/>
              </a:lnSpc>
            </a:pPr>
            <a:r>
              <a:rPr lang="zh-CN" altLang="en-US" sz="2400" dirty="0"/>
              <a:t>码字长度</a:t>
            </a:r>
            <a:r>
              <a:rPr lang="en-US" altLang="zh-CN" sz="2400" dirty="0"/>
              <a:t>n=</a:t>
            </a:r>
            <a:r>
              <a:rPr lang="en-US" altLang="zh-CN" sz="2400" dirty="0" err="1"/>
              <a:t>m+r</a:t>
            </a:r>
            <a:r>
              <a:rPr lang="en-US" altLang="zh-CN" sz="2400" dirty="0"/>
              <a:t>, </a:t>
            </a:r>
            <a:r>
              <a:rPr lang="zh-CN" altLang="en-US" sz="2400" dirty="0"/>
              <a:t>总共有</a:t>
            </a:r>
            <a:r>
              <a:rPr lang="en-US" altLang="zh-CN" sz="2400" dirty="0"/>
              <a:t>2</a:t>
            </a:r>
            <a:r>
              <a:rPr lang="en-US" altLang="zh-CN" sz="2400" baseline="30000" dirty="0"/>
              <a:t>n</a:t>
            </a:r>
            <a:r>
              <a:rPr lang="zh-CN" altLang="en-US" sz="2400" dirty="0"/>
              <a:t>个种组合，其中有效码字数为</a:t>
            </a:r>
            <a:r>
              <a:rPr lang="en-US" altLang="zh-CN" sz="2400" dirty="0"/>
              <a:t>2</a:t>
            </a:r>
            <a:r>
              <a:rPr lang="en-US" altLang="zh-CN" sz="2400" baseline="30000" dirty="0"/>
              <a:t>m</a:t>
            </a:r>
            <a:endParaRPr lang="en-US" altLang="zh-CN" sz="2400" dirty="0"/>
          </a:p>
          <a:p>
            <a:pPr eaLnBrk="1" hangingPunct="1">
              <a:lnSpc>
                <a:spcPct val="80000"/>
              </a:lnSpc>
              <a:buFont typeface="Wingdings" pitchFamily="2" charset="2"/>
              <a:buNone/>
            </a:pPr>
            <a:endParaRPr lang="en-US" altLang="zh-CN" sz="2400" dirty="0"/>
          </a:p>
        </p:txBody>
      </p:sp>
      <p:sp>
        <p:nvSpPr>
          <p:cNvPr id="18437" name="Text Box 5"/>
          <p:cNvSpPr txBox="1">
            <a:spLocks noChangeArrowheads="1"/>
          </p:cNvSpPr>
          <p:nvPr/>
        </p:nvSpPr>
        <p:spPr bwMode="auto">
          <a:xfrm>
            <a:off x="971823" y="3225602"/>
            <a:ext cx="2232025" cy="779462"/>
          </a:xfrm>
          <a:prstGeom prst="rect">
            <a:avLst/>
          </a:prstGeom>
          <a:solidFill>
            <a:schemeClr val="accent1"/>
          </a:solidFill>
          <a:ln w="9525">
            <a:noFill/>
            <a:miter lim="800000"/>
            <a:headEnd/>
            <a:tailEnd/>
          </a:ln>
        </p:spPr>
        <p:txBody>
          <a:bodyPr>
            <a:spAutoFit/>
          </a:bodyPr>
          <a:lstStyle/>
          <a:p>
            <a:pPr>
              <a:spcBef>
                <a:spcPct val="50000"/>
              </a:spcBef>
            </a:pPr>
            <a:r>
              <a:rPr lang="zh-CN" altLang="en-US"/>
              <a:t>每一个有效码字</a:t>
            </a:r>
            <a:r>
              <a:rPr lang="en-US" altLang="zh-CN"/>
              <a:t>X</a:t>
            </a:r>
            <a:r>
              <a:rPr lang="zh-CN" altLang="en-US"/>
              <a:t>，</a:t>
            </a:r>
          </a:p>
          <a:p>
            <a:pPr>
              <a:spcBef>
                <a:spcPct val="50000"/>
              </a:spcBef>
            </a:pPr>
            <a:r>
              <a:rPr lang="zh-CN" altLang="en-US"/>
              <a:t>例如</a:t>
            </a:r>
            <a:r>
              <a:rPr lang="en-US" altLang="zh-CN"/>
              <a:t>X=10101010</a:t>
            </a:r>
          </a:p>
        </p:txBody>
      </p:sp>
      <p:sp>
        <p:nvSpPr>
          <p:cNvPr id="18438" name="Text Box 6"/>
          <p:cNvSpPr txBox="1">
            <a:spLocks noChangeArrowheads="1"/>
          </p:cNvSpPr>
          <p:nvPr/>
        </p:nvSpPr>
        <p:spPr bwMode="auto">
          <a:xfrm>
            <a:off x="5219700" y="3139479"/>
            <a:ext cx="3384550" cy="2017713"/>
          </a:xfrm>
          <a:prstGeom prst="rect">
            <a:avLst/>
          </a:prstGeom>
          <a:solidFill>
            <a:schemeClr val="accent2"/>
          </a:solidFill>
          <a:ln w="9525">
            <a:noFill/>
            <a:miter lim="800000"/>
            <a:headEnd/>
            <a:tailEnd/>
          </a:ln>
        </p:spPr>
        <p:txBody>
          <a:bodyPr>
            <a:spAutoFit/>
          </a:bodyPr>
          <a:lstStyle/>
          <a:p>
            <a:pPr>
              <a:spcBef>
                <a:spcPct val="50000"/>
              </a:spcBef>
            </a:pPr>
            <a:r>
              <a:rPr lang="zh-CN" altLang="en-US" dirty="0"/>
              <a:t>有</a:t>
            </a:r>
            <a:r>
              <a:rPr lang="en-US" altLang="zh-CN" dirty="0"/>
              <a:t>n</a:t>
            </a:r>
            <a:r>
              <a:rPr lang="zh-CN" altLang="en-US" dirty="0"/>
              <a:t>个与其距离为</a:t>
            </a:r>
            <a:r>
              <a:rPr lang="en-US" altLang="zh-CN" dirty="0"/>
              <a:t>1</a:t>
            </a:r>
            <a:r>
              <a:rPr lang="zh-CN" altLang="en-US" dirty="0"/>
              <a:t>的无效码字</a:t>
            </a:r>
          </a:p>
          <a:p>
            <a:pPr>
              <a:spcBef>
                <a:spcPct val="50000"/>
              </a:spcBef>
            </a:pPr>
            <a:r>
              <a:rPr lang="en-US" altLang="zh-CN" dirty="0"/>
              <a:t>X1=00101010</a:t>
            </a:r>
            <a:r>
              <a:rPr lang="zh-CN" altLang="en-US" dirty="0"/>
              <a:t>，</a:t>
            </a:r>
            <a:r>
              <a:rPr lang="en-US" altLang="zh-CN" dirty="0"/>
              <a:t>X2=</a:t>
            </a:r>
            <a:r>
              <a:rPr lang="zh-CN" altLang="en-US" dirty="0"/>
              <a:t> </a:t>
            </a:r>
            <a:r>
              <a:rPr lang="en-US" altLang="zh-CN" dirty="0"/>
              <a:t>11101010</a:t>
            </a:r>
          </a:p>
          <a:p>
            <a:pPr>
              <a:spcBef>
                <a:spcPct val="50000"/>
              </a:spcBef>
            </a:pPr>
            <a:r>
              <a:rPr lang="en-US" altLang="zh-CN" dirty="0"/>
              <a:t>X3=10001010</a:t>
            </a:r>
            <a:r>
              <a:rPr lang="zh-CN" altLang="en-US" dirty="0"/>
              <a:t>， </a:t>
            </a:r>
            <a:r>
              <a:rPr lang="en-US" altLang="zh-CN" dirty="0"/>
              <a:t>X4=10111010</a:t>
            </a:r>
          </a:p>
          <a:p>
            <a:pPr>
              <a:spcBef>
                <a:spcPct val="50000"/>
              </a:spcBef>
            </a:pPr>
            <a:r>
              <a:rPr lang="en-US" altLang="zh-CN" dirty="0"/>
              <a:t>X5=10100010</a:t>
            </a:r>
            <a:r>
              <a:rPr lang="zh-CN" altLang="en-US" dirty="0"/>
              <a:t>， </a:t>
            </a:r>
            <a:r>
              <a:rPr lang="en-US" altLang="zh-CN" dirty="0"/>
              <a:t>X6=10101110</a:t>
            </a:r>
          </a:p>
          <a:p>
            <a:pPr>
              <a:spcBef>
                <a:spcPct val="50000"/>
              </a:spcBef>
            </a:pPr>
            <a:r>
              <a:rPr lang="en-US" altLang="zh-CN" dirty="0"/>
              <a:t>X7=10101000</a:t>
            </a:r>
            <a:r>
              <a:rPr lang="zh-CN" altLang="en-US" dirty="0"/>
              <a:t>， </a:t>
            </a:r>
            <a:r>
              <a:rPr lang="en-US" altLang="zh-CN" dirty="0"/>
              <a:t>X8=10101011</a:t>
            </a:r>
          </a:p>
        </p:txBody>
      </p:sp>
      <p:sp>
        <p:nvSpPr>
          <p:cNvPr id="18439" name="AutoShape 9"/>
          <p:cNvSpPr>
            <a:spLocks noChangeArrowheads="1"/>
          </p:cNvSpPr>
          <p:nvPr/>
        </p:nvSpPr>
        <p:spPr bwMode="auto">
          <a:xfrm>
            <a:off x="3563938" y="3429000"/>
            <a:ext cx="1295400" cy="360363"/>
          </a:xfrm>
          <a:prstGeom prst="rightArrow">
            <a:avLst>
              <a:gd name="adj1" fmla="val 50000"/>
              <a:gd name="adj2" fmla="val 89868"/>
            </a:avLst>
          </a:prstGeom>
          <a:solidFill>
            <a:schemeClr val="accent1"/>
          </a:solidFill>
          <a:ln w="9525">
            <a:solidFill>
              <a:schemeClr val="tx1"/>
            </a:solidFill>
            <a:miter lim="800000"/>
            <a:headEnd/>
            <a:tailEnd/>
          </a:ln>
        </p:spPr>
        <p:txBody>
          <a:bodyPr wrap="none" anchor="ctr"/>
          <a:lstStyle/>
          <a:p>
            <a:endParaRPr lang="zh-CN" altLang="en-US"/>
          </a:p>
        </p:txBody>
      </p:sp>
      <p:sp>
        <p:nvSpPr>
          <p:cNvPr id="18440" name="Text Box 10"/>
          <p:cNvSpPr txBox="1">
            <a:spLocks noChangeArrowheads="1"/>
          </p:cNvSpPr>
          <p:nvPr/>
        </p:nvSpPr>
        <p:spPr bwMode="auto">
          <a:xfrm>
            <a:off x="3276600" y="3141663"/>
            <a:ext cx="1727200" cy="336550"/>
          </a:xfrm>
          <a:prstGeom prst="rect">
            <a:avLst/>
          </a:prstGeom>
          <a:noFill/>
          <a:ln w="9525">
            <a:noFill/>
            <a:miter lim="800000"/>
            <a:headEnd/>
            <a:tailEnd/>
          </a:ln>
        </p:spPr>
        <p:txBody>
          <a:bodyPr>
            <a:spAutoFit/>
          </a:bodyPr>
          <a:lstStyle/>
          <a:p>
            <a:pPr>
              <a:spcBef>
                <a:spcPct val="50000"/>
              </a:spcBef>
            </a:pPr>
            <a:r>
              <a:rPr lang="zh-CN" altLang="en-US" sz="1600"/>
              <a:t>对其某一位取反</a:t>
            </a:r>
          </a:p>
        </p:txBody>
      </p:sp>
      <p:sp>
        <p:nvSpPr>
          <p:cNvPr id="18441" name="Oval 11"/>
          <p:cNvSpPr>
            <a:spLocks noChangeArrowheads="1"/>
          </p:cNvSpPr>
          <p:nvPr/>
        </p:nvSpPr>
        <p:spPr bwMode="auto">
          <a:xfrm>
            <a:off x="1763713" y="5013325"/>
            <a:ext cx="142875" cy="144463"/>
          </a:xfrm>
          <a:prstGeom prst="ellipse">
            <a:avLst/>
          </a:prstGeom>
          <a:solidFill>
            <a:schemeClr val="accent1"/>
          </a:solidFill>
          <a:ln w="9525">
            <a:solidFill>
              <a:schemeClr val="tx1"/>
            </a:solidFill>
            <a:round/>
            <a:headEnd/>
            <a:tailEnd/>
          </a:ln>
        </p:spPr>
        <p:txBody>
          <a:bodyPr wrap="none" anchor="ctr"/>
          <a:lstStyle/>
          <a:p>
            <a:endParaRPr lang="zh-CN" altLang="en-US"/>
          </a:p>
        </p:txBody>
      </p:sp>
      <p:sp>
        <p:nvSpPr>
          <p:cNvPr id="18442" name="Oval 13"/>
          <p:cNvSpPr>
            <a:spLocks noChangeArrowheads="1"/>
          </p:cNvSpPr>
          <p:nvPr/>
        </p:nvSpPr>
        <p:spPr bwMode="auto">
          <a:xfrm>
            <a:off x="2484438" y="5013325"/>
            <a:ext cx="142875" cy="144463"/>
          </a:xfrm>
          <a:prstGeom prst="ellipse">
            <a:avLst/>
          </a:prstGeom>
          <a:solidFill>
            <a:schemeClr val="accent2"/>
          </a:solidFill>
          <a:ln w="9525">
            <a:solidFill>
              <a:schemeClr val="tx1"/>
            </a:solidFill>
            <a:round/>
            <a:headEnd/>
            <a:tailEnd/>
          </a:ln>
        </p:spPr>
        <p:txBody>
          <a:bodyPr wrap="none" anchor="ctr"/>
          <a:lstStyle/>
          <a:p>
            <a:endParaRPr lang="zh-CN" altLang="en-US"/>
          </a:p>
        </p:txBody>
      </p:sp>
      <p:sp>
        <p:nvSpPr>
          <p:cNvPr id="18443" name="Oval 14"/>
          <p:cNvSpPr>
            <a:spLocks noChangeArrowheads="1"/>
          </p:cNvSpPr>
          <p:nvPr/>
        </p:nvSpPr>
        <p:spPr bwMode="auto">
          <a:xfrm>
            <a:off x="1042988" y="5013325"/>
            <a:ext cx="142875" cy="144463"/>
          </a:xfrm>
          <a:prstGeom prst="ellipse">
            <a:avLst/>
          </a:prstGeom>
          <a:solidFill>
            <a:schemeClr val="accent2"/>
          </a:solidFill>
          <a:ln w="9525">
            <a:solidFill>
              <a:schemeClr val="tx1"/>
            </a:solidFill>
            <a:round/>
            <a:headEnd/>
            <a:tailEnd/>
          </a:ln>
        </p:spPr>
        <p:txBody>
          <a:bodyPr wrap="none" anchor="ctr"/>
          <a:lstStyle/>
          <a:p>
            <a:endParaRPr lang="zh-CN" altLang="en-US"/>
          </a:p>
        </p:txBody>
      </p:sp>
      <p:sp>
        <p:nvSpPr>
          <p:cNvPr id="18444" name="Oval 15"/>
          <p:cNvSpPr>
            <a:spLocks noChangeArrowheads="1"/>
          </p:cNvSpPr>
          <p:nvPr/>
        </p:nvSpPr>
        <p:spPr bwMode="auto">
          <a:xfrm>
            <a:off x="1763713" y="4292600"/>
            <a:ext cx="142875" cy="144463"/>
          </a:xfrm>
          <a:prstGeom prst="ellipse">
            <a:avLst/>
          </a:prstGeom>
          <a:solidFill>
            <a:schemeClr val="accent2"/>
          </a:solidFill>
          <a:ln w="9525">
            <a:solidFill>
              <a:schemeClr val="tx1"/>
            </a:solidFill>
            <a:round/>
            <a:headEnd/>
            <a:tailEnd/>
          </a:ln>
        </p:spPr>
        <p:txBody>
          <a:bodyPr wrap="none" anchor="ctr"/>
          <a:lstStyle/>
          <a:p>
            <a:endParaRPr lang="zh-CN" altLang="en-US"/>
          </a:p>
        </p:txBody>
      </p:sp>
      <p:sp>
        <p:nvSpPr>
          <p:cNvPr id="18445" name="Oval 16"/>
          <p:cNvSpPr>
            <a:spLocks noChangeArrowheads="1"/>
          </p:cNvSpPr>
          <p:nvPr/>
        </p:nvSpPr>
        <p:spPr bwMode="auto">
          <a:xfrm>
            <a:off x="1763713" y="5734050"/>
            <a:ext cx="142875" cy="144463"/>
          </a:xfrm>
          <a:prstGeom prst="ellipse">
            <a:avLst/>
          </a:prstGeom>
          <a:solidFill>
            <a:schemeClr val="accent2"/>
          </a:solidFill>
          <a:ln w="9525">
            <a:solidFill>
              <a:schemeClr val="tx1"/>
            </a:solidFill>
            <a:round/>
            <a:headEnd/>
            <a:tailEnd/>
          </a:ln>
        </p:spPr>
        <p:txBody>
          <a:bodyPr wrap="none" anchor="ctr"/>
          <a:lstStyle/>
          <a:p>
            <a:endParaRPr lang="zh-CN" altLang="en-US"/>
          </a:p>
        </p:txBody>
      </p:sp>
      <p:sp>
        <p:nvSpPr>
          <p:cNvPr id="18446" name="Oval 17"/>
          <p:cNvSpPr>
            <a:spLocks noChangeArrowheads="1"/>
          </p:cNvSpPr>
          <p:nvPr/>
        </p:nvSpPr>
        <p:spPr bwMode="auto">
          <a:xfrm>
            <a:off x="2268538" y="5516563"/>
            <a:ext cx="142875" cy="144462"/>
          </a:xfrm>
          <a:prstGeom prst="ellipse">
            <a:avLst/>
          </a:prstGeom>
          <a:solidFill>
            <a:schemeClr val="accent2"/>
          </a:solidFill>
          <a:ln w="9525">
            <a:solidFill>
              <a:schemeClr val="tx1"/>
            </a:solidFill>
            <a:round/>
            <a:headEnd/>
            <a:tailEnd/>
          </a:ln>
        </p:spPr>
        <p:txBody>
          <a:bodyPr wrap="none" anchor="ctr"/>
          <a:lstStyle/>
          <a:p>
            <a:endParaRPr lang="zh-CN" altLang="en-US"/>
          </a:p>
        </p:txBody>
      </p:sp>
      <p:sp>
        <p:nvSpPr>
          <p:cNvPr id="18447" name="Oval 18"/>
          <p:cNvSpPr>
            <a:spLocks noChangeArrowheads="1"/>
          </p:cNvSpPr>
          <p:nvPr/>
        </p:nvSpPr>
        <p:spPr bwMode="auto">
          <a:xfrm>
            <a:off x="2268538" y="4508500"/>
            <a:ext cx="142875" cy="144463"/>
          </a:xfrm>
          <a:prstGeom prst="ellipse">
            <a:avLst/>
          </a:prstGeom>
          <a:solidFill>
            <a:schemeClr val="accent2"/>
          </a:solidFill>
          <a:ln w="9525">
            <a:solidFill>
              <a:schemeClr val="tx1"/>
            </a:solidFill>
            <a:round/>
            <a:headEnd/>
            <a:tailEnd/>
          </a:ln>
        </p:spPr>
        <p:txBody>
          <a:bodyPr wrap="none" anchor="ctr"/>
          <a:lstStyle/>
          <a:p>
            <a:endParaRPr lang="zh-CN" altLang="en-US"/>
          </a:p>
        </p:txBody>
      </p:sp>
      <p:sp>
        <p:nvSpPr>
          <p:cNvPr id="18448" name="Oval 19"/>
          <p:cNvSpPr>
            <a:spLocks noChangeArrowheads="1"/>
          </p:cNvSpPr>
          <p:nvPr/>
        </p:nvSpPr>
        <p:spPr bwMode="auto">
          <a:xfrm>
            <a:off x="1258888" y="4508500"/>
            <a:ext cx="142875" cy="144463"/>
          </a:xfrm>
          <a:prstGeom prst="ellipse">
            <a:avLst/>
          </a:prstGeom>
          <a:solidFill>
            <a:schemeClr val="accent2"/>
          </a:solidFill>
          <a:ln w="9525">
            <a:solidFill>
              <a:schemeClr val="tx1"/>
            </a:solidFill>
            <a:round/>
            <a:headEnd/>
            <a:tailEnd/>
          </a:ln>
        </p:spPr>
        <p:txBody>
          <a:bodyPr wrap="none" anchor="ctr"/>
          <a:lstStyle/>
          <a:p>
            <a:endParaRPr lang="zh-CN" altLang="en-US"/>
          </a:p>
        </p:txBody>
      </p:sp>
      <p:sp>
        <p:nvSpPr>
          <p:cNvPr id="18449" name="Oval 20"/>
          <p:cNvSpPr>
            <a:spLocks noChangeArrowheads="1"/>
          </p:cNvSpPr>
          <p:nvPr/>
        </p:nvSpPr>
        <p:spPr bwMode="auto">
          <a:xfrm>
            <a:off x="1258888" y="5516563"/>
            <a:ext cx="142875" cy="144462"/>
          </a:xfrm>
          <a:prstGeom prst="ellipse">
            <a:avLst/>
          </a:prstGeom>
          <a:solidFill>
            <a:schemeClr val="accent2"/>
          </a:solidFill>
          <a:ln w="9525">
            <a:solidFill>
              <a:schemeClr val="tx1"/>
            </a:solidFill>
            <a:round/>
            <a:headEnd/>
            <a:tailEnd/>
          </a:ln>
        </p:spPr>
        <p:txBody>
          <a:bodyPr wrap="none" anchor="ctr"/>
          <a:lstStyle/>
          <a:p>
            <a:endParaRPr lang="zh-CN" altLang="en-US"/>
          </a:p>
        </p:txBody>
      </p:sp>
      <p:sp>
        <p:nvSpPr>
          <p:cNvPr id="18450" name="Oval 21"/>
          <p:cNvSpPr>
            <a:spLocks noChangeArrowheads="1"/>
          </p:cNvSpPr>
          <p:nvPr/>
        </p:nvSpPr>
        <p:spPr bwMode="auto">
          <a:xfrm>
            <a:off x="1116013" y="4365625"/>
            <a:ext cx="1439862" cy="1439863"/>
          </a:xfrm>
          <a:prstGeom prst="ellipse">
            <a:avLst/>
          </a:prstGeom>
          <a:noFill/>
          <a:ln w="9525">
            <a:solidFill>
              <a:schemeClr val="tx1"/>
            </a:solidFill>
            <a:round/>
            <a:headEnd/>
            <a:tailEnd/>
          </a:ln>
        </p:spPr>
        <p:txBody>
          <a:bodyPr wrap="none" anchor="ctr"/>
          <a:lstStyle/>
          <a:p>
            <a:endParaRPr lang="zh-CN" altLang="en-US"/>
          </a:p>
        </p:txBody>
      </p:sp>
      <p:sp>
        <p:nvSpPr>
          <p:cNvPr id="18451" name="Oval 22"/>
          <p:cNvSpPr>
            <a:spLocks noChangeArrowheads="1"/>
          </p:cNvSpPr>
          <p:nvPr/>
        </p:nvSpPr>
        <p:spPr bwMode="auto">
          <a:xfrm>
            <a:off x="3851275" y="5013325"/>
            <a:ext cx="142875" cy="144463"/>
          </a:xfrm>
          <a:prstGeom prst="ellipse">
            <a:avLst/>
          </a:prstGeom>
          <a:solidFill>
            <a:schemeClr val="folHlink"/>
          </a:solidFill>
          <a:ln w="9525">
            <a:solidFill>
              <a:schemeClr val="tx1"/>
            </a:solidFill>
            <a:round/>
            <a:headEnd/>
            <a:tailEnd/>
          </a:ln>
        </p:spPr>
        <p:txBody>
          <a:bodyPr wrap="none" anchor="ctr"/>
          <a:lstStyle/>
          <a:p>
            <a:endParaRPr lang="zh-CN" altLang="en-US"/>
          </a:p>
        </p:txBody>
      </p:sp>
      <p:sp>
        <p:nvSpPr>
          <p:cNvPr id="18452" name="Oval 23"/>
          <p:cNvSpPr>
            <a:spLocks noChangeArrowheads="1"/>
          </p:cNvSpPr>
          <p:nvPr/>
        </p:nvSpPr>
        <p:spPr bwMode="auto">
          <a:xfrm>
            <a:off x="4572000" y="5013325"/>
            <a:ext cx="142875" cy="144463"/>
          </a:xfrm>
          <a:prstGeom prst="ellipse">
            <a:avLst/>
          </a:prstGeom>
          <a:solidFill>
            <a:schemeClr val="accent2"/>
          </a:solidFill>
          <a:ln w="9525">
            <a:solidFill>
              <a:schemeClr val="tx1"/>
            </a:solidFill>
            <a:round/>
            <a:headEnd/>
            <a:tailEnd/>
          </a:ln>
        </p:spPr>
        <p:txBody>
          <a:bodyPr wrap="none" anchor="ctr"/>
          <a:lstStyle/>
          <a:p>
            <a:endParaRPr lang="zh-CN" altLang="en-US"/>
          </a:p>
        </p:txBody>
      </p:sp>
      <p:sp>
        <p:nvSpPr>
          <p:cNvPr id="18453" name="Oval 24"/>
          <p:cNvSpPr>
            <a:spLocks noChangeArrowheads="1"/>
          </p:cNvSpPr>
          <p:nvPr/>
        </p:nvSpPr>
        <p:spPr bwMode="auto">
          <a:xfrm>
            <a:off x="3130550" y="5013325"/>
            <a:ext cx="142875" cy="144463"/>
          </a:xfrm>
          <a:prstGeom prst="ellipse">
            <a:avLst/>
          </a:prstGeom>
          <a:solidFill>
            <a:schemeClr val="accent2"/>
          </a:solidFill>
          <a:ln w="9525">
            <a:solidFill>
              <a:schemeClr val="tx1"/>
            </a:solidFill>
            <a:round/>
            <a:headEnd/>
            <a:tailEnd/>
          </a:ln>
        </p:spPr>
        <p:txBody>
          <a:bodyPr wrap="none" anchor="ctr"/>
          <a:lstStyle/>
          <a:p>
            <a:endParaRPr lang="zh-CN" altLang="en-US"/>
          </a:p>
        </p:txBody>
      </p:sp>
      <p:sp>
        <p:nvSpPr>
          <p:cNvPr id="18454" name="Oval 25"/>
          <p:cNvSpPr>
            <a:spLocks noChangeArrowheads="1"/>
          </p:cNvSpPr>
          <p:nvPr/>
        </p:nvSpPr>
        <p:spPr bwMode="auto">
          <a:xfrm>
            <a:off x="3851275" y="4292600"/>
            <a:ext cx="142875" cy="144463"/>
          </a:xfrm>
          <a:prstGeom prst="ellipse">
            <a:avLst/>
          </a:prstGeom>
          <a:solidFill>
            <a:schemeClr val="accent2"/>
          </a:solidFill>
          <a:ln w="9525">
            <a:solidFill>
              <a:schemeClr val="tx1"/>
            </a:solidFill>
            <a:round/>
            <a:headEnd/>
            <a:tailEnd/>
          </a:ln>
        </p:spPr>
        <p:txBody>
          <a:bodyPr wrap="none" anchor="ctr"/>
          <a:lstStyle/>
          <a:p>
            <a:endParaRPr lang="zh-CN" altLang="en-US"/>
          </a:p>
        </p:txBody>
      </p:sp>
      <p:sp>
        <p:nvSpPr>
          <p:cNvPr id="18455" name="Oval 26"/>
          <p:cNvSpPr>
            <a:spLocks noChangeArrowheads="1"/>
          </p:cNvSpPr>
          <p:nvPr/>
        </p:nvSpPr>
        <p:spPr bwMode="auto">
          <a:xfrm>
            <a:off x="3851275" y="5734050"/>
            <a:ext cx="142875" cy="144463"/>
          </a:xfrm>
          <a:prstGeom prst="ellipse">
            <a:avLst/>
          </a:prstGeom>
          <a:solidFill>
            <a:schemeClr val="accent2"/>
          </a:solidFill>
          <a:ln w="9525">
            <a:solidFill>
              <a:schemeClr val="tx1"/>
            </a:solidFill>
            <a:round/>
            <a:headEnd/>
            <a:tailEnd/>
          </a:ln>
        </p:spPr>
        <p:txBody>
          <a:bodyPr wrap="none" anchor="ctr"/>
          <a:lstStyle/>
          <a:p>
            <a:endParaRPr lang="zh-CN" altLang="en-US"/>
          </a:p>
        </p:txBody>
      </p:sp>
      <p:sp>
        <p:nvSpPr>
          <p:cNvPr id="18456" name="Oval 27"/>
          <p:cNvSpPr>
            <a:spLocks noChangeArrowheads="1"/>
          </p:cNvSpPr>
          <p:nvPr/>
        </p:nvSpPr>
        <p:spPr bwMode="auto">
          <a:xfrm>
            <a:off x="4356100" y="5516563"/>
            <a:ext cx="142875" cy="144462"/>
          </a:xfrm>
          <a:prstGeom prst="ellipse">
            <a:avLst/>
          </a:prstGeom>
          <a:solidFill>
            <a:schemeClr val="accent2"/>
          </a:solidFill>
          <a:ln w="9525">
            <a:solidFill>
              <a:schemeClr val="tx1"/>
            </a:solidFill>
            <a:round/>
            <a:headEnd/>
            <a:tailEnd/>
          </a:ln>
        </p:spPr>
        <p:txBody>
          <a:bodyPr wrap="none" anchor="ctr"/>
          <a:lstStyle/>
          <a:p>
            <a:endParaRPr lang="zh-CN" altLang="en-US"/>
          </a:p>
        </p:txBody>
      </p:sp>
      <p:sp>
        <p:nvSpPr>
          <p:cNvPr id="18457" name="Oval 28"/>
          <p:cNvSpPr>
            <a:spLocks noChangeArrowheads="1"/>
          </p:cNvSpPr>
          <p:nvPr/>
        </p:nvSpPr>
        <p:spPr bwMode="auto">
          <a:xfrm>
            <a:off x="4356100" y="4508500"/>
            <a:ext cx="142875" cy="144463"/>
          </a:xfrm>
          <a:prstGeom prst="ellipse">
            <a:avLst/>
          </a:prstGeom>
          <a:solidFill>
            <a:schemeClr val="accent2"/>
          </a:solidFill>
          <a:ln w="9525">
            <a:solidFill>
              <a:schemeClr val="tx1"/>
            </a:solidFill>
            <a:round/>
            <a:headEnd/>
            <a:tailEnd/>
          </a:ln>
        </p:spPr>
        <p:txBody>
          <a:bodyPr wrap="none" anchor="ctr"/>
          <a:lstStyle/>
          <a:p>
            <a:endParaRPr lang="zh-CN" altLang="en-US"/>
          </a:p>
        </p:txBody>
      </p:sp>
      <p:sp>
        <p:nvSpPr>
          <p:cNvPr id="18458" name="Oval 29"/>
          <p:cNvSpPr>
            <a:spLocks noChangeArrowheads="1"/>
          </p:cNvSpPr>
          <p:nvPr/>
        </p:nvSpPr>
        <p:spPr bwMode="auto">
          <a:xfrm>
            <a:off x="3346450" y="4508500"/>
            <a:ext cx="142875" cy="144463"/>
          </a:xfrm>
          <a:prstGeom prst="ellipse">
            <a:avLst/>
          </a:prstGeom>
          <a:solidFill>
            <a:schemeClr val="accent2"/>
          </a:solidFill>
          <a:ln w="9525">
            <a:solidFill>
              <a:schemeClr val="tx1"/>
            </a:solidFill>
            <a:round/>
            <a:headEnd/>
            <a:tailEnd/>
          </a:ln>
        </p:spPr>
        <p:txBody>
          <a:bodyPr wrap="none" anchor="ctr"/>
          <a:lstStyle/>
          <a:p>
            <a:endParaRPr lang="zh-CN" altLang="en-US"/>
          </a:p>
        </p:txBody>
      </p:sp>
      <p:sp>
        <p:nvSpPr>
          <p:cNvPr id="18459" name="Oval 30"/>
          <p:cNvSpPr>
            <a:spLocks noChangeArrowheads="1"/>
          </p:cNvSpPr>
          <p:nvPr/>
        </p:nvSpPr>
        <p:spPr bwMode="auto">
          <a:xfrm>
            <a:off x="3346450" y="5516563"/>
            <a:ext cx="142875" cy="144462"/>
          </a:xfrm>
          <a:prstGeom prst="ellipse">
            <a:avLst/>
          </a:prstGeom>
          <a:solidFill>
            <a:schemeClr val="hlink"/>
          </a:solidFill>
          <a:ln w="9525">
            <a:solidFill>
              <a:schemeClr val="tx1"/>
            </a:solidFill>
            <a:round/>
            <a:headEnd/>
            <a:tailEnd/>
          </a:ln>
        </p:spPr>
        <p:txBody>
          <a:bodyPr wrap="none" anchor="ctr"/>
          <a:lstStyle/>
          <a:p>
            <a:endParaRPr lang="zh-CN" altLang="en-US"/>
          </a:p>
        </p:txBody>
      </p:sp>
      <p:sp>
        <p:nvSpPr>
          <p:cNvPr id="18460" name="Oval 31"/>
          <p:cNvSpPr>
            <a:spLocks noChangeArrowheads="1"/>
          </p:cNvSpPr>
          <p:nvPr/>
        </p:nvSpPr>
        <p:spPr bwMode="auto">
          <a:xfrm>
            <a:off x="3203575" y="4365625"/>
            <a:ext cx="1439863" cy="1439863"/>
          </a:xfrm>
          <a:prstGeom prst="ellipse">
            <a:avLst/>
          </a:prstGeom>
          <a:noFill/>
          <a:ln w="9525">
            <a:solidFill>
              <a:schemeClr val="tx1"/>
            </a:solidFill>
            <a:round/>
            <a:headEnd/>
            <a:tailEnd/>
          </a:ln>
        </p:spPr>
        <p:txBody>
          <a:bodyPr wrap="none" anchor="ctr"/>
          <a:lstStyle/>
          <a:p>
            <a:endParaRPr lang="zh-CN" altLang="en-US"/>
          </a:p>
        </p:txBody>
      </p:sp>
      <p:sp>
        <p:nvSpPr>
          <p:cNvPr id="18461" name="Line 32"/>
          <p:cNvSpPr>
            <a:spLocks noChangeShapeType="1"/>
          </p:cNvSpPr>
          <p:nvPr/>
        </p:nvSpPr>
        <p:spPr bwMode="auto">
          <a:xfrm>
            <a:off x="1835150" y="5084763"/>
            <a:ext cx="2016125" cy="0"/>
          </a:xfrm>
          <a:prstGeom prst="line">
            <a:avLst/>
          </a:prstGeom>
          <a:noFill/>
          <a:ln w="9525">
            <a:solidFill>
              <a:schemeClr val="tx1"/>
            </a:solidFill>
            <a:round/>
            <a:headEnd type="triangle" w="med" len="med"/>
            <a:tailEnd type="triangle" w="med" len="med"/>
          </a:ln>
        </p:spPr>
        <p:txBody>
          <a:bodyPr/>
          <a:lstStyle/>
          <a:p>
            <a:endParaRPr lang="zh-CN" altLang="en-US"/>
          </a:p>
        </p:txBody>
      </p:sp>
      <p:sp>
        <p:nvSpPr>
          <p:cNvPr id="18462" name="Text Box 34"/>
          <p:cNvSpPr txBox="1">
            <a:spLocks noChangeArrowheads="1"/>
          </p:cNvSpPr>
          <p:nvPr/>
        </p:nvSpPr>
        <p:spPr bwMode="auto">
          <a:xfrm>
            <a:off x="5005139" y="5344691"/>
            <a:ext cx="3743325" cy="1036637"/>
          </a:xfrm>
          <a:prstGeom prst="rect">
            <a:avLst/>
          </a:prstGeom>
          <a:noFill/>
          <a:ln w="9525">
            <a:noFill/>
            <a:miter lim="800000"/>
            <a:headEnd/>
            <a:tailEnd/>
          </a:ln>
        </p:spPr>
        <p:txBody>
          <a:bodyPr>
            <a:spAutoFit/>
          </a:bodyPr>
          <a:lstStyle/>
          <a:p>
            <a:pPr>
              <a:lnSpc>
                <a:spcPct val="90000"/>
              </a:lnSpc>
              <a:spcBef>
                <a:spcPct val="20000"/>
              </a:spcBef>
              <a:buClr>
                <a:schemeClr val="folHlink"/>
              </a:buClr>
              <a:buSzPct val="60000"/>
              <a:buFont typeface="Wingdings" pitchFamily="2" charset="2"/>
              <a:buNone/>
            </a:pPr>
            <a:r>
              <a:rPr lang="zh-CN" altLang="en-US" sz="2000" dirty="0"/>
              <a:t>（</a:t>
            </a:r>
            <a:r>
              <a:rPr lang="en-US" altLang="zh-CN" sz="2000" dirty="0"/>
              <a:t>n+1</a:t>
            </a:r>
            <a:r>
              <a:rPr lang="zh-CN" altLang="en-US" sz="2000" dirty="0"/>
              <a:t>）</a:t>
            </a:r>
            <a:r>
              <a:rPr lang="en-US" altLang="zh-CN" sz="2000" dirty="0"/>
              <a:t>2</a:t>
            </a:r>
            <a:r>
              <a:rPr lang="en-US" altLang="zh-CN" sz="2000" baseline="30000" dirty="0"/>
              <a:t>m</a:t>
            </a:r>
            <a:r>
              <a:rPr lang="en-US" altLang="zh-CN" sz="2000" dirty="0"/>
              <a:t>&lt;=2</a:t>
            </a:r>
            <a:r>
              <a:rPr lang="en-US" altLang="zh-CN" sz="2000" baseline="30000" dirty="0"/>
              <a:t>n</a:t>
            </a:r>
            <a:r>
              <a:rPr lang="zh-CN" altLang="en-US" sz="2000" dirty="0"/>
              <a:t>，</a:t>
            </a:r>
            <a:r>
              <a:rPr lang="en-US" altLang="zh-CN" sz="2000" dirty="0"/>
              <a:t>n=</a:t>
            </a:r>
            <a:r>
              <a:rPr lang="en-US" altLang="zh-CN" sz="2000" dirty="0" err="1"/>
              <a:t>m+r</a:t>
            </a:r>
            <a:r>
              <a:rPr lang="zh-CN" altLang="en-US" sz="2000" dirty="0"/>
              <a:t>代入</a:t>
            </a:r>
          </a:p>
          <a:p>
            <a:pPr algn="ctr">
              <a:lnSpc>
                <a:spcPct val="90000"/>
              </a:lnSpc>
              <a:spcBef>
                <a:spcPct val="20000"/>
              </a:spcBef>
              <a:buClr>
                <a:schemeClr val="folHlink"/>
              </a:buClr>
              <a:buSzPct val="60000"/>
              <a:buFont typeface="Wingdings" pitchFamily="2" charset="2"/>
              <a:buNone/>
            </a:pPr>
            <a:r>
              <a:rPr lang="zh-CN" altLang="en-US" sz="2000" dirty="0">
                <a:solidFill>
                  <a:schemeClr val="hlink"/>
                </a:solidFill>
              </a:rPr>
              <a:t>得到：</a:t>
            </a:r>
            <a:r>
              <a:rPr lang="en-US" altLang="zh-CN" sz="2000" dirty="0">
                <a:solidFill>
                  <a:schemeClr val="hlink"/>
                </a:solidFill>
              </a:rPr>
              <a:t>2</a:t>
            </a:r>
            <a:r>
              <a:rPr lang="en-US" altLang="zh-CN" sz="2000" baseline="30000" dirty="0">
                <a:solidFill>
                  <a:schemeClr val="hlink"/>
                </a:solidFill>
              </a:rPr>
              <a:t>r</a:t>
            </a:r>
            <a:r>
              <a:rPr lang="en-US" altLang="zh-CN" sz="2000" dirty="0">
                <a:solidFill>
                  <a:schemeClr val="hlink"/>
                </a:solidFill>
              </a:rPr>
              <a:t>&gt;=n+1</a:t>
            </a:r>
            <a:r>
              <a:rPr lang="en-US" altLang="zh-CN" sz="2000" dirty="0"/>
              <a:t>    </a:t>
            </a:r>
          </a:p>
          <a:p>
            <a:pPr>
              <a:lnSpc>
                <a:spcPct val="90000"/>
              </a:lnSpc>
              <a:spcBef>
                <a:spcPct val="20000"/>
              </a:spcBef>
              <a:buClr>
                <a:schemeClr val="folHlink"/>
              </a:buClr>
              <a:buSzPct val="60000"/>
              <a:buFont typeface="Wingdings" pitchFamily="2" charset="2"/>
              <a:buNone/>
            </a:pPr>
            <a:r>
              <a:rPr lang="zh-CN" altLang="en-US" sz="2000" dirty="0"/>
              <a:t>纠正单比特误码的校验位下界</a:t>
            </a:r>
          </a:p>
        </p:txBody>
      </p:sp>
      <p:sp>
        <p:nvSpPr>
          <p:cNvPr id="18463" name="Text Box 35"/>
          <p:cNvSpPr txBox="1">
            <a:spLocks noChangeArrowheads="1"/>
          </p:cNvSpPr>
          <p:nvPr/>
        </p:nvSpPr>
        <p:spPr bwMode="auto">
          <a:xfrm>
            <a:off x="1979613" y="6021388"/>
            <a:ext cx="2520950" cy="641350"/>
          </a:xfrm>
          <a:prstGeom prst="rect">
            <a:avLst/>
          </a:prstGeom>
          <a:noFill/>
          <a:ln w="9525">
            <a:noFill/>
            <a:miter lim="800000"/>
            <a:headEnd/>
            <a:tailEnd/>
          </a:ln>
        </p:spPr>
        <p:txBody>
          <a:bodyPr>
            <a:spAutoFit/>
          </a:bodyPr>
          <a:lstStyle/>
          <a:p>
            <a:pPr>
              <a:spcBef>
                <a:spcPct val="50000"/>
              </a:spcBef>
            </a:pPr>
            <a:r>
              <a:rPr lang="zh-CN" altLang="en-US" dirty="0"/>
              <a:t>要纠正</a:t>
            </a:r>
            <a:r>
              <a:rPr lang="zh-CN" altLang="en-US" dirty="0">
                <a:solidFill>
                  <a:srgbClr val="FF0000"/>
                </a:solidFill>
              </a:rPr>
              <a:t>单比特</a:t>
            </a:r>
            <a:r>
              <a:rPr lang="zh-CN" altLang="en-US" dirty="0"/>
              <a:t>错，需采用</a:t>
            </a:r>
            <a:r>
              <a:rPr lang="zh-CN" altLang="en-US" dirty="0">
                <a:solidFill>
                  <a:srgbClr val="FF0000"/>
                </a:solidFill>
              </a:rPr>
              <a:t>距离</a:t>
            </a:r>
            <a:r>
              <a:rPr lang="zh-CN" altLang="en-US" dirty="0"/>
              <a:t>至少为</a:t>
            </a:r>
            <a:r>
              <a:rPr lang="en-US" altLang="zh-CN" dirty="0">
                <a:solidFill>
                  <a:srgbClr val="FF0000"/>
                </a:solidFill>
              </a:rPr>
              <a:t>3</a:t>
            </a:r>
            <a:r>
              <a:rPr lang="zh-CN" altLang="en-US" dirty="0"/>
              <a:t>的编码</a:t>
            </a:r>
          </a:p>
        </p:txBody>
      </p:sp>
      <p:sp>
        <p:nvSpPr>
          <p:cNvPr id="32" name="TextBox 31"/>
          <p:cNvSpPr txBox="1"/>
          <p:nvPr/>
        </p:nvSpPr>
        <p:spPr>
          <a:xfrm>
            <a:off x="1643042" y="4714884"/>
            <a:ext cx="285752" cy="369332"/>
          </a:xfrm>
          <a:prstGeom prst="rect">
            <a:avLst/>
          </a:prstGeom>
          <a:noFill/>
        </p:spPr>
        <p:txBody>
          <a:bodyPr wrap="square" rtlCol="0">
            <a:spAutoFit/>
          </a:bodyPr>
          <a:lstStyle/>
          <a:p>
            <a:r>
              <a:rPr lang="en-US" altLang="zh-CN" dirty="0"/>
              <a:t>X</a:t>
            </a:r>
            <a:endParaRPr lang="zh-CN" altLang="en-US" dirty="0"/>
          </a:p>
        </p:txBody>
      </p:sp>
      <p:sp>
        <p:nvSpPr>
          <p:cNvPr id="33" name="TextBox 32"/>
          <p:cNvSpPr txBox="1"/>
          <p:nvPr/>
        </p:nvSpPr>
        <p:spPr>
          <a:xfrm>
            <a:off x="3786182" y="4714884"/>
            <a:ext cx="285752" cy="369332"/>
          </a:xfrm>
          <a:prstGeom prst="rect">
            <a:avLst/>
          </a:prstGeom>
          <a:noFill/>
        </p:spPr>
        <p:txBody>
          <a:bodyPr wrap="square" rtlCol="0">
            <a:spAutoFit/>
          </a:bodyPr>
          <a:lstStyle/>
          <a:p>
            <a:r>
              <a:rPr lang="en-US" altLang="zh-CN" dirty="0"/>
              <a:t>Y</a:t>
            </a:r>
            <a:endParaRPr lang="zh-CN" altLang="en-US" dirty="0"/>
          </a:p>
        </p:txBody>
      </p:sp>
      <p:sp>
        <p:nvSpPr>
          <p:cNvPr id="34" name="TextBox 33"/>
          <p:cNvSpPr txBox="1"/>
          <p:nvPr/>
        </p:nvSpPr>
        <p:spPr>
          <a:xfrm>
            <a:off x="1643042" y="4000504"/>
            <a:ext cx="571504" cy="369332"/>
          </a:xfrm>
          <a:prstGeom prst="rect">
            <a:avLst/>
          </a:prstGeom>
          <a:noFill/>
        </p:spPr>
        <p:txBody>
          <a:bodyPr wrap="square" rtlCol="0">
            <a:spAutoFit/>
          </a:bodyPr>
          <a:lstStyle/>
          <a:p>
            <a:r>
              <a:rPr lang="en-US" altLang="zh-CN" dirty="0"/>
              <a:t>X1</a:t>
            </a:r>
            <a:endParaRPr lang="zh-CN" altLang="en-US" dirty="0"/>
          </a:p>
        </p:txBody>
      </p:sp>
      <p:sp>
        <p:nvSpPr>
          <p:cNvPr id="35" name="TextBox 34"/>
          <p:cNvSpPr txBox="1"/>
          <p:nvPr/>
        </p:nvSpPr>
        <p:spPr>
          <a:xfrm>
            <a:off x="2214546" y="4286256"/>
            <a:ext cx="571504" cy="369332"/>
          </a:xfrm>
          <a:prstGeom prst="rect">
            <a:avLst/>
          </a:prstGeom>
          <a:noFill/>
        </p:spPr>
        <p:txBody>
          <a:bodyPr wrap="square" rtlCol="0">
            <a:spAutoFit/>
          </a:bodyPr>
          <a:lstStyle/>
          <a:p>
            <a:r>
              <a:rPr lang="en-US" altLang="zh-CN" dirty="0"/>
              <a:t>X2</a:t>
            </a:r>
            <a:endParaRPr lang="zh-CN" altLang="en-US" dirty="0"/>
          </a:p>
        </p:txBody>
      </p:sp>
      <p:sp>
        <p:nvSpPr>
          <p:cNvPr id="36" name="TextBox 35"/>
          <p:cNvSpPr txBox="1"/>
          <p:nvPr/>
        </p:nvSpPr>
        <p:spPr>
          <a:xfrm>
            <a:off x="2500298" y="4714884"/>
            <a:ext cx="571504" cy="369332"/>
          </a:xfrm>
          <a:prstGeom prst="rect">
            <a:avLst/>
          </a:prstGeom>
          <a:noFill/>
        </p:spPr>
        <p:txBody>
          <a:bodyPr wrap="square" rtlCol="0">
            <a:spAutoFit/>
          </a:bodyPr>
          <a:lstStyle/>
          <a:p>
            <a:r>
              <a:rPr lang="en-US" altLang="zh-CN" dirty="0"/>
              <a:t>X3</a:t>
            </a:r>
            <a:endParaRPr lang="zh-CN" altLang="en-US" dirty="0"/>
          </a:p>
        </p:txBody>
      </p:sp>
      <p:sp>
        <p:nvSpPr>
          <p:cNvPr id="37" name="TextBox 36"/>
          <p:cNvSpPr txBox="1"/>
          <p:nvPr/>
        </p:nvSpPr>
        <p:spPr>
          <a:xfrm>
            <a:off x="2357422" y="5429264"/>
            <a:ext cx="571504" cy="369332"/>
          </a:xfrm>
          <a:prstGeom prst="rect">
            <a:avLst/>
          </a:prstGeom>
          <a:noFill/>
        </p:spPr>
        <p:txBody>
          <a:bodyPr wrap="square" rtlCol="0">
            <a:spAutoFit/>
          </a:bodyPr>
          <a:lstStyle/>
          <a:p>
            <a:r>
              <a:rPr lang="en-US" altLang="zh-CN" dirty="0"/>
              <a:t>X4</a:t>
            </a:r>
            <a:endParaRPr lang="zh-CN" altLang="en-US" dirty="0"/>
          </a:p>
        </p:txBody>
      </p:sp>
      <p:sp>
        <p:nvSpPr>
          <p:cNvPr id="38" name="TextBox 37"/>
          <p:cNvSpPr txBox="1"/>
          <p:nvPr/>
        </p:nvSpPr>
        <p:spPr>
          <a:xfrm>
            <a:off x="1571604" y="5857892"/>
            <a:ext cx="571504" cy="369332"/>
          </a:xfrm>
          <a:prstGeom prst="rect">
            <a:avLst/>
          </a:prstGeom>
          <a:noFill/>
        </p:spPr>
        <p:txBody>
          <a:bodyPr wrap="square" rtlCol="0">
            <a:spAutoFit/>
          </a:bodyPr>
          <a:lstStyle/>
          <a:p>
            <a:r>
              <a:rPr lang="en-US" altLang="zh-CN" dirty="0"/>
              <a:t>X5</a:t>
            </a:r>
            <a:endParaRPr lang="zh-CN" altLang="en-US" dirty="0"/>
          </a:p>
        </p:txBody>
      </p:sp>
      <p:sp>
        <p:nvSpPr>
          <p:cNvPr id="39" name="TextBox 38"/>
          <p:cNvSpPr txBox="1"/>
          <p:nvPr/>
        </p:nvSpPr>
        <p:spPr>
          <a:xfrm>
            <a:off x="928662" y="5572140"/>
            <a:ext cx="571504" cy="369332"/>
          </a:xfrm>
          <a:prstGeom prst="rect">
            <a:avLst/>
          </a:prstGeom>
          <a:noFill/>
        </p:spPr>
        <p:txBody>
          <a:bodyPr wrap="square" rtlCol="0">
            <a:spAutoFit/>
          </a:bodyPr>
          <a:lstStyle/>
          <a:p>
            <a:r>
              <a:rPr lang="en-US" altLang="zh-CN" dirty="0"/>
              <a:t>X6</a:t>
            </a:r>
            <a:endParaRPr lang="zh-CN" altLang="en-US" dirty="0"/>
          </a:p>
        </p:txBody>
      </p:sp>
      <p:sp>
        <p:nvSpPr>
          <p:cNvPr id="40" name="TextBox 39"/>
          <p:cNvSpPr txBox="1"/>
          <p:nvPr/>
        </p:nvSpPr>
        <p:spPr>
          <a:xfrm>
            <a:off x="714348" y="4857760"/>
            <a:ext cx="571504" cy="369332"/>
          </a:xfrm>
          <a:prstGeom prst="rect">
            <a:avLst/>
          </a:prstGeom>
          <a:noFill/>
        </p:spPr>
        <p:txBody>
          <a:bodyPr wrap="square" rtlCol="0">
            <a:spAutoFit/>
          </a:bodyPr>
          <a:lstStyle/>
          <a:p>
            <a:r>
              <a:rPr lang="en-US" altLang="zh-CN" dirty="0"/>
              <a:t>X7</a:t>
            </a:r>
            <a:endParaRPr lang="zh-CN" altLang="en-US" dirty="0"/>
          </a:p>
        </p:txBody>
      </p:sp>
      <p:sp>
        <p:nvSpPr>
          <p:cNvPr id="41" name="TextBox 40"/>
          <p:cNvSpPr txBox="1"/>
          <p:nvPr/>
        </p:nvSpPr>
        <p:spPr>
          <a:xfrm>
            <a:off x="857224" y="4286256"/>
            <a:ext cx="571504" cy="369332"/>
          </a:xfrm>
          <a:prstGeom prst="rect">
            <a:avLst/>
          </a:prstGeom>
          <a:noFill/>
        </p:spPr>
        <p:txBody>
          <a:bodyPr wrap="square" rtlCol="0">
            <a:spAutoFit/>
          </a:bodyPr>
          <a:lstStyle/>
          <a:p>
            <a:r>
              <a:rPr lang="en-US" altLang="zh-CN" dirty="0"/>
              <a:t>X8</a:t>
            </a:r>
            <a:endParaRPr lang="zh-CN" alt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灯片编号占位符 5"/>
          <p:cNvSpPr>
            <a:spLocks noGrp="1"/>
          </p:cNvSpPr>
          <p:nvPr>
            <p:ph type="sldNum" sz="quarter" idx="12"/>
          </p:nvPr>
        </p:nvSpPr>
        <p:spPr>
          <a:noFill/>
        </p:spPr>
        <p:txBody>
          <a:bodyPr/>
          <a:lstStyle/>
          <a:p>
            <a:fld id="{FE56FACB-D2F7-4D18-BB15-1369DD4FB4DB}" type="slidenum">
              <a:rPr lang="en-US" altLang="zh-CN" smtClean="0"/>
              <a:pPr/>
              <a:t>21</a:t>
            </a:fld>
            <a:endParaRPr lang="en-US" altLang="zh-CN"/>
          </a:p>
        </p:txBody>
      </p:sp>
      <p:sp>
        <p:nvSpPr>
          <p:cNvPr id="19459" name="Rectangle 2"/>
          <p:cNvSpPr>
            <a:spLocks noGrp="1" noChangeArrowheads="1"/>
          </p:cNvSpPr>
          <p:nvPr>
            <p:ph type="title"/>
          </p:nvPr>
        </p:nvSpPr>
        <p:spPr/>
        <p:txBody>
          <a:bodyPr/>
          <a:lstStyle/>
          <a:p>
            <a:pPr eaLnBrk="1" hangingPunct="1"/>
            <a:r>
              <a:rPr lang="zh-CN" altLang="en-US" dirty="0"/>
              <a:t>海明编码</a:t>
            </a:r>
          </a:p>
        </p:txBody>
      </p:sp>
      <p:sp>
        <p:nvSpPr>
          <p:cNvPr id="19460" name="Rectangle 3"/>
          <p:cNvSpPr>
            <a:spLocks noGrp="1" noChangeArrowheads="1"/>
          </p:cNvSpPr>
          <p:nvPr>
            <p:ph type="body" idx="1"/>
          </p:nvPr>
        </p:nvSpPr>
        <p:spPr>
          <a:xfrm>
            <a:off x="357158" y="1857364"/>
            <a:ext cx="8597930" cy="4857783"/>
          </a:xfrm>
        </p:spPr>
        <p:txBody>
          <a:bodyPr/>
          <a:lstStyle/>
          <a:p>
            <a:pPr eaLnBrk="1" hangingPunct="1"/>
            <a:r>
              <a:rPr lang="zh-CN" altLang="en-US" sz="2800" dirty="0"/>
              <a:t>海明在</a:t>
            </a:r>
            <a:r>
              <a:rPr lang="en-US" altLang="zh-CN" sz="2800" dirty="0"/>
              <a:t>1950</a:t>
            </a:r>
            <a:r>
              <a:rPr lang="zh-CN" altLang="en-US" sz="2800" dirty="0"/>
              <a:t>年提出一种编码来</a:t>
            </a:r>
            <a:r>
              <a:rPr lang="zh-CN" altLang="en-US" sz="2800" dirty="0">
                <a:solidFill>
                  <a:srgbClr val="FF0000"/>
                </a:solidFill>
              </a:rPr>
              <a:t>纠正单比特错</a:t>
            </a:r>
            <a:endParaRPr lang="en-US" altLang="zh-CN" sz="2800" dirty="0"/>
          </a:p>
          <a:p>
            <a:pPr lvl="1" indent="-432000" eaLnBrk="1" hangingPunct="1">
              <a:lnSpc>
                <a:spcPts val="2880"/>
              </a:lnSpc>
            </a:pPr>
            <a:r>
              <a:rPr lang="zh-CN" altLang="en-US" sz="2400" dirty="0">
                <a:latin typeface="+mn-ea"/>
              </a:rPr>
              <a:t>设信息位长度位</a:t>
            </a:r>
            <a:r>
              <a:rPr lang="en-US" altLang="zh-CN" sz="2400" dirty="0">
                <a:latin typeface="+mn-ea"/>
              </a:rPr>
              <a:t>n</a:t>
            </a:r>
            <a:r>
              <a:rPr lang="zh-CN" altLang="en-US" sz="2400" dirty="0">
                <a:latin typeface="+mn-ea"/>
              </a:rPr>
              <a:t>，计算出检验位</a:t>
            </a:r>
            <a:r>
              <a:rPr lang="en-US" altLang="zh-CN" sz="2400" dirty="0">
                <a:latin typeface="+mn-ea"/>
              </a:rPr>
              <a:t>r</a:t>
            </a:r>
            <a:r>
              <a:rPr lang="zh-CN" altLang="en-US" sz="2400" dirty="0">
                <a:latin typeface="+mn-ea"/>
              </a:rPr>
              <a:t>，满足</a:t>
            </a:r>
            <a:r>
              <a:rPr lang="en-US" altLang="zh-CN" sz="2400" dirty="0">
                <a:solidFill>
                  <a:schemeClr val="hlink"/>
                </a:solidFill>
              </a:rPr>
              <a:t>2</a:t>
            </a:r>
            <a:r>
              <a:rPr lang="en-US" altLang="zh-CN" sz="2400" baseline="30000" dirty="0">
                <a:solidFill>
                  <a:schemeClr val="hlink"/>
                </a:solidFill>
              </a:rPr>
              <a:t>r</a:t>
            </a:r>
            <a:r>
              <a:rPr lang="en-US" altLang="zh-CN" sz="2400" dirty="0">
                <a:solidFill>
                  <a:schemeClr val="hlink"/>
                </a:solidFill>
              </a:rPr>
              <a:t>&gt;=m+r+1</a:t>
            </a:r>
            <a:r>
              <a:rPr lang="en-US" altLang="zh-CN" sz="2400" dirty="0"/>
              <a:t> </a:t>
            </a:r>
            <a:endParaRPr lang="en-US" altLang="zh-CN" sz="2400" dirty="0">
              <a:latin typeface="+mn-ea"/>
            </a:endParaRPr>
          </a:p>
          <a:p>
            <a:pPr lvl="1" indent="-432000" eaLnBrk="1" hangingPunct="1">
              <a:lnSpc>
                <a:spcPts val="2880"/>
              </a:lnSpc>
            </a:pPr>
            <a:r>
              <a:rPr lang="zh-CN" altLang="en-US" sz="2400" dirty="0">
                <a:latin typeface="+mn-ea"/>
              </a:rPr>
              <a:t>将</a:t>
            </a:r>
            <a:r>
              <a:rPr lang="en-US" altLang="zh-CN" sz="2400" dirty="0" err="1">
                <a:latin typeface="+mn-ea"/>
              </a:rPr>
              <a:t>m+r</a:t>
            </a:r>
            <a:r>
              <a:rPr lang="zh-CN" altLang="en-US" sz="2400" dirty="0">
                <a:latin typeface="+mn-ea"/>
              </a:rPr>
              <a:t>长的码字从左到右依次编号，</a:t>
            </a:r>
            <a:r>
              <a:rPr lang="zh-CN" altLang="en-US" sz="2400" dirty="0">
                <a:solidFill>
                  <a:srgbClr val="FF0000"/>
                </a:solidFill>
                <a:latin typeface="+mn-ea"/>
              </a:rPr>
              <a:t>编号为</a:t>
            </a:r>
            <a:r>
              <a:rPr lang="en-US" altLang="zh-CN" sz="2400" dirty="0">
                <a:solidFill>
                  <a:srgbClr val="FF0000"/>
                </a:solidFill>
                <a:latin typeface="+mn-ea"/>
              </a:rPr>
              <a:t>2</a:t>
            </a:r>
            <a:r>
              <a:rPr lang="zh-CN" altLang="en-US" sz="2400" dirty="0">
                <a:solidFill>
                  <a:srgbClr val="FF0000"/>
                </a:solidFill>
                <a:latin typeface="+mn-ea"/>
              </a:rPr>
              <a:t>的幂的位是校验位</a:t>
            </a:r>
            <a:r>
              <a:rPr lang="zh-CN" altLang="en-US" sz="2400" dirty="0">
                <a:latin typeface="+mn-ea"/>
              </a:rPr>
              <a:t>（如第</a:t>
            </a:r>
            <a:r>
              <a:rPr lang="en-US" altLang="zh-CN" sz="2400" dirty="0">
                <a:latin typeface="+mn-ea"/>
              </a:rPr>
              <a:t>1</a:t>
            </a:r>
            <a:r>
              <a:rPr lang="zh-CN" altLang="en-US" sz="2400" dirty="0">
                <a:latin typeface="+mn-ea"/>
              </a:rPr>
              <a:t>，</a:t>
            </a:r>
            <a:r>
              <a:rPr lang="en-US" altLang="zh-CN" sz="2400" dirty="0">
                <a:latin typeface="+mn-ea"/>
              </a:rPr>
              <a:t>2</a:t>
            </a:r>
            <a:r>
              <a:rPr lang="zh-CN" altLang="en-US" sz="2400" dirty="0">
                <a:latin typeface="+mn-ea"/>
              </a:rPr>
              <a:t>，</a:t>
            </a:r>
            <a:r>
              <a:rPr lang="en-US" altLang="zh-CN" sz="2400" dirty="0">
                <a:latin typeface="+mn-ea"/>
              </a:rPr>
              <a:t>4</a:t>
            </a:r>
            <a:r>
              <a:rPr lang="zh-CN" altLang="en-US" sz="2400" dirty="0">
                <a:latin typeface="+mn-ea"/>
              </a:rPr>
              <a:t>，</a:t>
            </a:r>
            <a:r>
              <a:rPr lang="en-US" altLang="zh-CN" sz="2400" dirty="0">
                <a:latin typeface="+mn-ea"/>
              </a:rPr>
              <a:t>8…</a:t>
            </a:r>
            <a:r>
              <a:rPr lang="zh-CN" altLang="en-US" sz="2400" dirty="0">
                <a:latin typeface="+mn-ea"/>
              </a:rPr>
              <a:t>），其余为信息位。</a:t>
            </a:r>
            <a:endParaRPr lang="en-US" altLang="zh-CN" sz="2400" dirty="0">
              <a:latin typeface="+mn-ea"/>
            </a:endParaRPr>
          </a:p>
          <a:p>
            <a:pPr lvl="1" indent="-432000" eaLnBrk="1" hangingPunct="1">
              <a:lnSpc>
                <a:spcPts val="2880"/>
              </a:lnSpc>
            </a:pPr>
            <a:r>
              <a:rPr lang="zh-CN" altLang="en-US" sz="2400" dirty="0">
                <a:latin typeface="+mn-ea"/>
              </a:rPr>
              <a:t>将信息位的编号</a:t>
            </a:r>
            <a:r>
              <a:rPr lang="en-US" altLang="zh-CN" sz="2400" dirty="0">
                <a:latin typeface="+mn-ea"/>
              </a:rPr>
              <a:t>k</a:t>
            </a:r>
            <a:r>
              <a:rPr lang="zh-CN" altLang="en-US" sz="2400" dirty="0">
                <a:latin typeface="+mn-ea"/>
              </a:rPr>
              <a:t>分解成</a:t>
            </a:r>
            <a:r>
              <a:rPr lang="en-US" altLang="zh-CN" sz="2400" dirty="0">
                <a:latin typeface="+mn-ea"/>
              </a:rPr>
              <a:t>2</a:t>
            </a:r>
            <a:r>
              <a:rPr lang="zh-CN" altLang="en-US" sz="2400" dirty="0">
                <a:latin typeface="+mn-ea"/>
              </a:rPr>
              <a:t>的幂的和，如</a:t>
            </a:r>
            <a:r>
              <a:rPr lang="en-US" altLang="zh-CN" sz="2400" dirty="0">
                <a:latin typeface="+mn-ea"/>
              </a:rPr>
              <a:t>k=11=1+2+8</a:t>
            </a:r>
            <a:r>
              <a:rPr lang="zh-CN" altLang="en-US" sz="2400" dirty="0">
                <a:latin typeface="+mn-ea"/>
              </a:rPr>
              <a:t>，即表示位</a:t>
            </a:r>
            <a:r>
              <a:rPr lang="en-US" altLang="zh-CN" sz="2400" dirty="0">
                <a:latin typeface="+mn-ea"/>
              </a:rPr>
              <a:t>11</a:t>
            </a:r>
            <a:r>
              <a:rPr lang="zh-CN" altLang="en-US" sz="2400" dirty="0">
                <a:latin typeface="+mn-ea"/>
              </a:rPr>
              <a:t>由校验位</a:t>
            </a:r>
            <a:r>
              <a:rPr lang="en-US" altLang="zh-CN" sz="2400" dirty="0">
                <a:latin typeface="+mn-ea"/>
              </a:rPr>
              <a:t>1</a:t>
            </a:r>
            <a:r>
              <a:rPr lang="zh-CN" altLang="en-US" sz="2400" dirty="0">
                <a:latin typeface="+mn-ea"/>
              </a:rPr>
              <a:t>、</a:t>
            </a:r>
            <a:r>
              <a:rPr lang="en-US" altLang="zh-CN" sz="2400" dirty="0">
                <a:latin typeface="+mn-ea"/>
              </a:rPr>
              <a:t>2</a:t>
            </a:r>
            <a:r>
              <a:rPr lang="zh-CN" altLang="en-US" sz="2400" dirty="0">
                <a:latin typeface="+mn-ea"/>
              </a:rPr>
              <a:t>、</a:t>
            </a:r>
            <a:r>
              <a:rPr lang="en-US" altLang="zh-CN" sz="2400" dirty="0">
                <a:latin typeface="+mn-ea"/>
              </a:rPr>
              <a:t>8</a:t>
            </a:r>
            <a:r>
              <a:rPr lang="zh-CN" altLang="en-US" sz="2400" dirty="0">
                <a:latin typeface="+mn-ea"/>
              </a:rPr>
              <a:t>校验，</a:t>
            </a:r>
            <a:r>
              <a:rPr lang="en-US" altLang="zh-CN" sz="2400" dirty="0">
                <a:latin typeface="+mn-ea"/>
              </a:rPr>
              <a:t>5=1+4</a:t>
            </a:r>
            <a:r>
              <a:rPr lang="zh-CN" altLang="en-US" sz="2400" dirty="0">
                <a:latin typeface="+mn-ea"/>
              </a:rPr>
              <a:t>，</a:t>
            </a:r>
            <a:r>
              <a:rPr lang="en-US" altLang="zh-CN" sz="2400" dirty="0">
                <a:latin typeface="+mn-ea"/>
              </a:rPr>
              <a:t>3=1+2</a:t>
            </a:r>
            <a:endParaRPr lang="zh-CN" altLang="en-US" sz="2400" dirty="0">
              <a:latin typeface="+mn-ea"/>
            </a:endParaRPr>
          </a:p>
          <a:p>
            <a:pPr lvl="1" indent="-432000" eaLnBrk="1" hangingPunct="1">
              <a:lnSpc>
                <a:spcPts val="2880"/>
              </a:lnSpc>
            </a:pPr>
            <a:r>
              <a:rPr lang="zh-CN" altLang="en-US" sz="2400" dirty="0">
                <a:latin typeface="+mn-ea"/>
              </a:rPr>
              <a:t>每个</a:t>
            </a:r>
            <a:r>
              <a:rPr lang="zh-CN" altLang="en-US" sz="2400" dirty="0">
                <a:solidFill>
                  <a:srgbClr val="FF0000"/>
                </a:solidFill>
                <a:latin typeface="+mn-ea"/>
              </a:rPr>
              <a:t>校验位</a:t>
            </a:r>
            <a:r>
              <a:rPr lang="zh-CN" altLang="en-US" sz="2400" dirty="0">
                <a:latin typeface="+mn-ea"/>
              </a:rPr>
              <a:t>组成一个集合，该集合由该校验位和包含该校验位因子的信息位组成，如校验位</a:t>
            </a:r>
            <a:r>
              <a:rPr lang="en-US" altLang="zh-CN" sz="2400" dirty="0">
                <a:latin typeface="+mn-ea"/>
              </a:rPr>
              <a:t>1</a:t>
            </a:r>
            <a:r>
              <a:rPr lang="zh-CN" altLang="en-US" sz="2400" dirty="0">
                <a:latin typeface="+mn-ea"/>
              </a:rPr>
              <a:t>的集合是所有奇数位</a:t>
            </a:r>
            <a:endParaRPr lang="en-US" altLang="zh-CN" sz="2400" dirty="0">
              <a:latin typeface="+mn-ea"/>
            </a:endParaRPr>
          </a:p>
          <a:p>
            <a:pPr lvl="1" indent="-432000" eaLnBrk="1" hangingPunct="1">
              <a:lnSpc>
                <a:spcPts val="2880"/>
              </a:lnSpc>
            </a:pPr>
            <a:r>
              <a:rPr lang="zh-CN" altLang="en-US" sz="2400" dirty="0">
                <a:solidFill>
                  <a:srgbClr val="FF0000"/>
                </a:solidFill>
                <a:latin typeface="+mn-ea"/>
              </a:rPr>
              <a:t>校验位的取值</a:t>
            </a:r>
            <a:r>
              <a:rPr lang="zh-CN" altLang="en-US" sz="2400" dirty="0">
                <a:latin typeface="+mn-ea"/>
              </a:rPr>
              <a:t>应使得包括自己在内的</a:t>
            </a:r>
            <a:r>
              <a:rPr lang="zh-CN" altLang="en-US" sz="2400" dirty="0">
                <a:solidFill>
                  <a:srgbClr val="FF0000"/>
                </a:solidFill>
                <a:latin typeface="+mn-ea"/>
              </a:rPr>
              <a:t>集合</a:t>
            </a:r>
            <a:r>
              <a:rPr lang="zh-CN" altLang="en-US" sz="2400" dirty="0">
                <a:latin typeface="+mn-ea"/>
              </a:rPr>
              <a:t>服从规定的</a:t>
            </a:r>
            <a:r>
              <a:rPr lang="zh-CN" altLang="en-US" sz="2400" dirty="0">
                <a:solidFill>
                  <a:srgbClr val="FF0000"/>
                </a:solidFill>
                <a:latin typeface="+mn-ea"/>
              </a:rPr>
              <a:t>奇偶性</a:t>
            </a:r>
            <a:r>
              <a:rPr lang="zh-CN" altLang="en-US" sz="2400" dirty="0">
                <a:latin typeface="+mn-ea"/>
              </a:rPr>
              <a:t>。</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灯片编号占位符 5"/>
          <p:cNvSpPr>
            <a:spLocks noGrp="1"/>
          </p:cNvSpPr>
          <p:nvPr>
            <p:ph type="sldNum" sz="quarter" idx="12"/>
          </p:nvPr>
        </p:nvSpPr>
        <p:spPr>
          <a:noFill/>
        </p:spPr>
        <p:txBody>
          <a:bodyPr/>
          <a:lstStyle/>
          <a:p>
            <a:fld id="{8E41BAE3-F8EA-4D49-8AC8-38714C9BDF51}" type="slidenum">
              <a:rPr lang="en-US" altLang="zh-CN" smtClean="0"/>
              <a:pPr/>
              <a:t>22</a:t>
            </a:fld>
            <a:endParaRPr lang="en-US" altLang="zh-CN"/>
          </a:p>
        </p:txBody>
      </p:sp>
      <p:sp>
        <p:nvSpPr>
          <p:cNvPr id="20483" name="Rectangle 2"/>
          <p:cNvSpPr>
            <a:spLocks noGrp="1" noChangeArrowheads="1"/>
          </p:cNvSpPr>
          <p:nvPr>
            <p:ph type="title"/>
          </p:nvPr>
        </p:nvSpPr>
        <p:spPr>
          <a:xfrm>
            <a:off x="609600" y="304800"/>
            <a:ext cx="3674368" cy="762000"/>
          </a:xfrm>
        </p:spPr>
        <p:txBody>
          <a:bodyPr/>
          <a:lstStyle/>
          <a:p>
            <a:pPr eaLnBrk="1" hangingPunct="1"/>
            <a:r>
              <a:rPr lang="zh-CN" altLang="en-US" dirty="0"/>
              <a:t>海明编码举例</a:t>
            </a:r>
          </a:p>
        </p:txBody>
      </p:sp>
      <p:pic>
        <p:nvPicPr>
          <p:cNvPr id="20484" name="Picture 3"/>
          <p:cNvPicPr>
            <a:picLocks noGrp="1" noChangeAspect="1" noChangeArrowheads="1"/>
          </p:cNvPicPr>
          <p:nvPr>
            <p:ph type="body" idx="1"/>
          </p:nvPr>
        </p:nvPicPr>
        <p:blipFill>
          <a:blip r:embed="rId2" cstate="print"/>
          <a:srcRect/>
          <a:stretch>
            <a:fillRect/>
          </a:stretch>
        </p:blipFill>
        <p:spPr>
          <a:xfrm>
            <a:off x="838200" y="1428606"/>
            <a:ext cx="7772400" cy="3043382"/>
          </a:xfrm>
        </p:spPr>
      </p:pic>
      <p:sp>
        <p:nvSpPr>
          <p:cNvPr id="20485" name="Text Box 4"/>
          <p:cNvSpPr txBox="1">
            <a:spLocks noChangeArrowheads="1"/>
          </p:cNvSpPr>
          <p:nvPr/>
        </p:nvSpPr>
        <p:spPr bwMode="auto">
          <a:xfrm>
            <a:off x="609600" y="4572000"/>
            <a:ext cx="8534400" cy="366713"/>
          </a:xfrm>
          <a:prstGeom prst="rect">
            <a:avLst/>
          </a:prstGeom>
          <a:noFill/>
          <a:ln w="9525">
            <a:noFill/>
            <a:miter lim="800000"/>
            <a:headEnd/>
            <a:tailEnd/>
          </a:ln>
        </p:spPr>
        <p:txBody>
          <a:bodyPr>
            <a:spAutoFit/>
          </a:bodyPr>
          <a:lstStyle/>
          <a:p>
            <a:pPr>
              <a:spcBef>
                <a:spcPct val="50000"/>
              </a:spcBef>
            </a:pPr>
            <a:endParaRPr lang="zh-CN" altLang="zh-CN"/>
          </a:p>
        </p:txBody>
      </p:sp>
      <p:sp>
        <p:nvSpPr>
          <p:cNvPr id="20486" name="Text Box 5"/>
          <p:cNvSpPr txBox="1">
            <a:spLocks noChangeArrowheads="1"/>
          </p:cNvSpPr>
          <p:nvPr/>
        </p:nvSpPr>
        <p:spPr bwMode="auto">
          <a:xfrm>
            <a:off x="533400" y="4648200"/>
            <a:ext cx="6400800" cy="2170113"/>
          </a:xfrm>
          <a:prstGeom prst="rect">
            <a:avLst/>
          </a:prstGeom>
          <a:noFill/>
          <a:ln w="9525">
            <a:noFill/>
            <a:miter lim="800000"/>
            <a:headEnd/>
            <a:tailEnd/>
          </a:ln>
        </p:spPr>
        <p:txBody>
          <a:bodyPr>
            <a:spAutoFit/>
          </a:bodyPr>
          <a:lstStyle/>
          <a:p>
            <a:pPr>
              <a:spcBef>
                <a:spcPct val="50000"/>
              </a:spcBef>
            </a:pPr>
            <a:r>
              <a:rPr lang="zh-CN" altLang="en-US" dirty="0"/>
              <a:t>上例中，</a:t>
            </a:r>
            <a:r>
              <a:rPr lang="en-US" altLang="zh-CN" dirty="0"/>
              <a:t>m=7</a:t>
            </a:r>
            <a:r>
              <a:rPr lang="zh-CN" altLang="en-US" dirty="0"/>
              <a:t>，</a:t>
            </a:r>
            <a:r>
              <a:rPr lang="en-US" altLang="zh-CN" dirty="0"/>
              <a:t>r=4</a:t>
            </a:r>
            <a:r>
              <a:rPr lang="zh-CN" altLang="en-US" dirty="0"/>
              <a:t>，</a:t>
            </a:r>
            <a:r>
              <a:rPr lang="en-US" altLang="zh-CN" dirty="0"/>
              <a:t>n=11</a:t>
            </a:r>
            <a:r>
              <a:rPr lang="zh-CN" altLang="en-US" dirty="0"/>
              <a:t>，显然</a:t>
            </a:r>
            <a:r>
              <a:rPr lang="en-US" altLang="zh-CN" dirty="0">
                <a:solidFill>
                  <a:schemeClr val="hlink"/>
                </a:solidFill>
              </a:rPr>
              <a:t>2</a:t>
            </a:r>
            <a:r>
              <a:rPr lang="en-US" altLang="zh-CN" baseline="30000" dirty="0">
                <a:solidFill>
                  <a:schemeClr val="hlink"/>
                </a:solidFill>
              </a:rPr>
              <a:t>4</a:t>
            </a:r>
            <a:r>
              <a:rPr lang="en-US" altLang="zh-CN" dirty="0">
                <a:solidFill>
                  <a:schemeClr val="hlink"/>
                </a:solidFill>
              </a:rPr>
              <a:t>&gt;=11+1</a:t>
            </a:r>
            <a:r>
              <a:rPr lang="zh-CN" altLang="en-US" dirty="0">
                <a:solidFill>
                  <a:schemeClr val="hlink"/>
                </a:solidFill>
              </a:rPr>
              <a:t>，采用偶校验</a:t>
            </a:r>
            <a:r>
              <a:rPr lang="zh-CN" altLang="en-US" sz="2800" dirty="0"/>
              <a:t> </a:t>
            </a:r>
          </a:p>
          <a:p>
            <a:pPr>
              <a:spcBef>
                <a:spcPct val="50000"/>
              </a:spcBef>
            </a:pPr>
            <a:r>
              <a:rPr lang="en-US" altLang="zh-CN" dirty="0"/>
              <a:t>3=1+2</a:t>
            </a:r>
            <a:r>
              <a:rPr lang="zh-CN" altLang="en-US" dirty="0"/>
              <a:t>，</a:t>
            </a:r>
            <a:r>
              <a:rPr lang="en-US" altLang="zh-CN" dirty="0"/>
              <a:t>5=1+4</a:t>
            </a:r>
          </a:p>
          <a:p>
            <a:pPr>
              <a:spcBef>
                <a:spcPct val="50000"/>
              </a:spcBef>
            </a:pPr>
            <a:r>
              <a:rPr lang="en-US" altLang="zh-CN" dirty="0"/>
              <a:t>6=2+4</a:t>
            </a:r>
            <a:r>
              <a:rPr lang="zh-CN" altLang="en-US" dirty="0"/>
              <a:t>，</a:t>
            </a:r>
            <a:r>
              <a:rPr lang="en-US" altLang="zh-CN" dirty="0"/>
              <a:t>7=1+2+4</a:t>
            </a:r>
          </a:p>
          <a:p>
            <a:pPr>
              <a:spcBef>
                <a:spcPct val="50000"/>
              </a:spcBef>
            </a:pPr>
            <a:r>
              <a:rPr lang="en-US" altLang="zh-CN" dirty="0"/>
              <a:t>9=1+8</a:t>
            </a:r>
            <a:r>
              <a:rPr lang="zh-CN" altLang="en-US" dirty="0"/>
              <a:t>，</a:t>
            </a:r>
            <a:r>
              <a:rPr lang="en-US" altLang="zh-CN" dirty="0"/>
              <a:t>10=2+8</a:t>
            </a:r>
          </a:p>
          <a:p>
            <a:pPr>
              <a:spcBef>
                <a:spcPct val="50000"/>
              </a:spcBef>
            </a:pPr>
            <a:r>
              <a:rPr lang="en-US" altLang="zh-CN" dirty="0"/>
              <a:t>11=1+2+8</a:t>
            </a:r>
          </a:p>
        </p:txBody>
      </p:sp>
      <p:sp>
        <p:nvSpPr>
          <p:cNvPr id="20487" name="Text Box 6"/>
          <p:cNvSpPr txBox="1">
            <a:spLocks noChangeArrowheads="1"/>
          </p:cNvSpPr>
          <p:nvPr/>
        </p:nvSpPr>
        <p:spPr bwMode="auto">
          <a:xfrm>
            <a:off x="3048000" y="5181600"/>
            <a:ext cx="5638800" cy="366713"/>
          </a:xfrm>
          <a:prstGeom prst="rect">
            <a:avLst/>
          </a:prstGeom>
          <a:noFill/>
          <a:ln w="9525">
            <a:noFill/>
            <a:miter lim="800000"/>
            <a:headEnd/>
            <a:tailEnd/>
          </a:ln>
        </p:spPr>
        <p:txBody>
          <a:bodyPr>
            <a:spAutoFit/>
          </a:bodyPr>
          <a:lstStyle/>
          <a:p>
            <a:pPr>
              <a:spcBef>
                <a:spcPct val="50000"/>
              </a:spcBef>
            </a:pPr>
            <a:endParaRPr lang="zh-CN" altLang="zh-CN"/>
          </a:p>
        </p:txBody>
      </p:sp>
      <p:sp>
        <p:nvSpPr>
          <p:cNvPr id="20488" name="Text Box 7"/>
          <p:cNvSpPr txBox="1">
            <a:spLocks noChangeArrowheads="1"/>
          </p:cNvSpPr>
          <p:nvPr/>
        </p:nvSpPr>
        <p:spPr bwMode="auto">
          <a:xfrm>
            <a:off x="3352800" y="5181600"/>
            <a:ext cx="5562600" cy="1604963"/>
          </a:xfrm>
          <a:prstGeom prst="rect">
            <a:avLst/>
          </a:prstGeom>
          <a:noFill/>
          <a:ln w="9525">
            <a:noFill/>
            <a:miter lim="800000"/>
            <a:headEnd/>
            <a:tailEnd/>
          </a:ln>
        </p:spPr>
        <p:txBody>
          <a:bodyPr>
            <a:spAutoFit/>
          </a:bodyPr>
          <a:lstStyle/>
          <a:p>
            <a:pPr>
              <a:spcBef>
                <a:spcPct val="50000"/>
              </a:spcBef>
            </a:pPr>
            <a:r>
              <a:rPr lang="zh-CN" altLang="en-US" dirty="0"/>
              <a:t>校验位：</a:t>
            </a:r>
            <a:r>
              <a:rPr lang="en-US" altLang="zh-CN" dirty="0"/>
              <a:t>1</a:t>
            </a:r>
            <a:r>
              <a:rPr lang="en-US" altLang="zh-CN" dirty="0">
                <a:sym typeface="Symbol" pitchFamily="18" charset="2"/>
              </a:rPr>
              <a:t></a:t>
            </a:r>
            <a:r>
              <a:rPr lang="zh-CN" altLang="en-US" dirty="0">
                <a:sym typeface="Symbol" pitchFamily="18" charset="2"/>
              </a:rPr>
              <a:t>（</a:t>
            </a:r>
            <a:r>
              <a:rPr lang="en-US" altLang="zh-CN" dirty="0">
                <a:sym typeface="Symbol" pitchFamily="18" charset="2"/>
              </a:rPr>
              <a:t>3</a:t>
            </a:r>
            <a:r>
              <a:rPr lang="zh-CN" altLang="en-US" dirty="0">
                <a:sym typeface="Symbol" pitchFamily="18" charset="2"/>
              </a:rPr>
              <a:t>，</a:t>
            </a:r>
            <a:r>
              <a:rPr lang="en-US" altLang="zh-CN" dirty="0">
                <a:sym typeface="Symbol" pitchFamily="18" charset="2"/>
              </a:rPr>
              <a:t>5</a:t>
            </a:r>
            <a:r>
              <a:rPr lang="zh-CN" altLang="en-US" dirty="0">
                <a:sym typeface="Symbol" pitchFamily="18" charset="2"/>
              </a:rPr>
              <a:t>，</a:t>
            </a:r>
            <a:r>
              <a:rPr lang="en-US" altLang="zh-CN" dirty="0">
                <a:sym typeface="Symbol" pitchFamily="18" charset="2"/>
              </a:rPr>
              <a:t>7</a:t>
            </a:r>
            <a:r>
              <a:rPr lang="zh-CN" altLang="en-US" dirty="0">
                <a:sym typeface="Symbol" pitchFamily="18" charset="2"/>
              </a:rPr>
              <a:t>，</a:t>
            </a:r>
            <a:r>
              <a:rPr lang="en-US" altLang="zh-CN" dirty="0">
                <a:sym typeface="Symbol" pitchFamily="18" charset="2"/>
              </a:rPr>
              <a:t>9</a:t>
            </a:r>
            <a:r>
              <a:rPr lang="zh-CN" altLang="en-US" dirty="0">
                <a:sym typeface="Symbol" pitchFamily="18" charset="2"/>
              </a:rPr>
              <a:t>，</a:t>
            </a:r>
            <a:r>
              <a:rPr lang="en-US" altLang="zh-CN" dirty="0">
                <a:sym typeface="Symbol" pitchFamily="18" charset="2"/>
              </a:rPr>
              <a:t>11</a:t>
            </a:r>
            <a:r>
              <a:rPr lang="zh-CN" altLang="en-US" dirty="0">
                <a:sym typeface="Symbol" pitchFamily="18" charset="2"/>
              </a:rPr>
              <a:t>）</a:t>
            </a:r>
          </a:p>
          <a:p>
            <a:pPr>
              <a:spcBef>
                <a:spcPct val="50000"/>
              </a:spcBef>
            </a:pPr>
            <a:r>
              <a:rPr lang="zh-CN" altLang="en-US" dirty="0">
                <a:sym typeface="Symbol" pitchFamily="18" charset="2"/>
              </a:rPr>
              <a:t>            </a:t>
            </a:r>
            <a:r>
              <a:rPr lang="en-US" altLang="zh-CN" dirty="0">
                <a:sym typeface="Symbol" pitchFamily="18" charset="2"/>
              </a:rPr>
              <a:t>2 </a:t>
            </a:r>
            <a:r>
              <a:rPr lang="zh-CN" altLang="en-US" dirty="0">
                <a:sym typeface="Symbol" pitchFamily="18" charset="2"/>
              </a:rPr>
              <a:t>（</a:t>
            </a:r>
            <a:r>
              <a:rPr lang="en-US" altLang="zh-CN" dirty="0">
                <a:sym typeface="Symbol" pitchFamily="18" charset="2"/>
              </a:rPr>
              <a:t>3</a:t>
            </a:r>
            <a:r>
              <a:rPr lang="zh-CN" altLang="en-US" dirty="0">
                <a:sym typeface="Symbol" pitchFamily="18" charset="2"/>
              </a:rPr>
              <a:t>，</a:t>
            </a:r>
            <a:r>
              <a:rPr lang="en-US" altLang="zh-CN" dirty="0">
                <a:sym typeface="Symbol" pitchFamily="18" charset="2"/>
              </a:rPr>
              <a:t>6</a:t>
            </a:r>
            <a:r>
              <a:rPr lang="zh-CN" altLang="en-US" dirty="0">
                <a:sym typeface="Symbol" pitchFamily="18" charset="2"/>
              </a:rPr>
              <a:t>，</a:t>
            </a:r>
            <a:r>
              <a:rPr lang="en-US" altLang="zh-CN" dirty="0">
                <a:sym typeface="Symbol" pitchFamily="18" charset="2"/>
              </a:rPr>
              <a:t>7</a:t>
            </a:r>
            <a:r>
              <a:rPr lang="zh-CN" altLang="en-US" dirty="0">
                <a:sym typeface="Symbol" pitchFamily="18" charset="2"/>
              </a:rPr>
              <a:t>，</a:t>
            </a:r>
            <a:r>
              <a:rPr lang="en-US" altLang="zh-CN" dirty="0">
                <a:sym typeface="Symbol" pitchFamily="18" charset="2"/>
              </a:rPr>
              <a:t>10</a:t>
            </a:r>
            <a:r>
              <a:rPr lang="zh-CN" altLang="en-US" dirty="0">
                <a:sym typeface="Symbol" pitchFamily="18" charset="2"/>
              </a:rPr>
              <a:t>，</a:t>
            </a:r>
            <a:r>
              <a:rPr lang="en-US" altLang="zh-CN" dirty="0">
                <a:sym typeface="Symbol" pitchFamily="18" charset="2"/>
              </a:rPr>
              <a:t>11</a:t>
            </a:r>
            <a:r>
              <a:rPr lang="zh-CN" altLang="en-US" dirty="0">
                <a:sym typeface="Symbol" pitchFamily="18" charset="2"/>
              </a:rPr>
              <a:t>）</a:t>
            </a:r>
          </a:p>
          <a:p>
            <a:pPr>
              <a:spcBef>
                <a:spcPct val="50000"/>
              </a:spcBef>
            </a:pPr>
            <a:r>
              <a:rPr lang="zh-CN" altLang="en-US" dirty="0">
                <a:sym typeface="Symbol" pitchFamily="18" charset="2"/>
              </a:rPr>
              <a:t>            </a:t>
            </a:r>
            <a:r>
              <a:rPr lang="en-US" altLang="zh-CN" dirty="0">
                <a:sym typeface="Symbol" pitchFamily="18" charset="2"/>
              </a:rPr>
              <a:t>4 </a:t>
            </a:r>
            <a:r>
              <a:rPr lang="zh-CN" altLang="en-US" dirty="0">
                <a:sym typeface="Symbol" pitchFamily="18" charset="2"/>
              </a:rPr>
              <a:t>（</a:t>
            </a:r>
            <a:r>
              <a:rPr lang="en-US" altLang="zh-CN" dirty="0">
                <a:sym typeface="Symbol" pitchFamily="18" charset="2"/>
              </a:rPr>
              <a:t>5</a:t>
            </a:r>
            <a:r>
              <a:rPr lang="zh-CN" altLang="en-US" dirty="0">
                <a:sym typeface="Symbol" pitchFamily="18" charset="2"/>
              </a:rPr>
              <a:t>，</a:t>
            </a:r>
            <a:r>
              <a:rPr lang="en-US" altLang="zh-CN" dirty="0">
                <a:sym typeface="Symbol" pitchFamily="18" charset="2"/>
              </a:rPr>
              <a:t>6</a:t>
            </a:r>
            <a:r>
              <a:rPr lang="zh-CN" altLang="en-US" dirty="0">
                <a:sym typeface="Symbol" pitchFamily="18" charset="2"/>
              </a:rPr>
              <a:t>，</a:t>
            </a:r>
            <a:r>
              <a:rPr lang="en-US" altLang="zh-CN" dirty="0">
                <a:sym typeface="Symbol" pitchFamily="18" charset="2"/>
              </a:rPr>
              <a:t>7</a:t>
            </a:r>
            <a:r>
              <a:rPr lang="zh-CN" altLang="en-US" dirty="0">
                <a:sym typeface="Symbol" pitchFamily="18" charset="2"/>
              </a:rPr>
              <a:t>）</a:t>
            </a:r>
          </a:p>
          <a:p>
            <a:pPr>
              <a:spcBef>
                <a:spcPct val="50000"/>
              </a:spcBef>
            </a:pPr>
            <a:r>
              <a:rPr lang="zh-CN" altLang="en-US" dirty="0">
                <a:sym typeface="Symbol" pitchFamily="18" charset="2"/>
              </a:rPr>
              <a:t>            </a:t>
            </a:r>
            <a:r>
              <a:rPr lang="en-US" altLang="zh-CN" dirty="0">
                <a:sym typeface="Symbol" pitchFamily="18" charset="2"/>
              </a:rPr>
              <a:t>8 </a:t>
            </a:r>
            <a:r>
              <a:rPr lang="zh-CN" altLang="en-US" dirty="0">
                <a:sym typeface="Symbol" pitchFamily="18" charset="2"/>
              </a:rPr>
              <a:t>（</a:t>
            </a:r>
            <a:r>
              <a:rPr lang="en-US" altLang="zh-CN" dirty="0">
                <a:sym typeface="Symbol" pitchFamily="18" charset="2"/>
              </a:rPr>
              <a:t>9</a:t>
            </a:r>
            <a:r>
              <a:rPr lang="zh-CN" altLang="en-US" dirty="0">
                <a:sym typeface="Symbol" pitchFamily="18" charset="2"/>
              </a:rPr>
              <a:t>，</a:t>
            </a:r>
            <a:r>
              <a:rPr lang="en-US" altLang="zh-CN" dirty="0">
                <a:sym typeface="Symbol" pitchFamily="18" charset="2"/>
              </a:rPr>
              <a:t>10</a:t>
            </a:r>
            <a:r>
              <a:rPr lang="zh-CN" altLang="en-US" dirty="0">
                <a:sym typeface="Symbol" pitchFamily="18" charset="2"/>
              </a:rPr>
              <a:t>，</a:t>
            </a:r>
            <a:r>
              <a:rPr lang="en-US" altLang="zh-CN" dirty="0">
                <a:sym typeface="Symbol" pitchFamily="18" charset="2"/>
              </a:rPr>
              <a:t>11</a:t>
            </a:r>
            <a:r>
              <a:rPr lang="zh-CN" altLang="en-US" dirty="0">
                <a:sym typeface="Symbol" pitchFamily="18" charset="2"/>
              </a:rPr>
              <a:t>）</a:t>
            </a:r>
          </a:p>
        </p:txBody>
      </p:sp>
      <p:sp>
        <p:nvSpPr>
          <p:cNvPr id="20489" name="Text Box 8"/>
          <p:cNvSpPr txBox="1">
            <a:spLocks noChangeArrowheads="1"/>
          </p:cNvSpPr>
          <p:nvPr/>
        </p:nvSpPr>
        <p:spPr bwMode="auto">
          <a:xfrm>
            <a:off x="6948488" y="4724400"/>
            <a:ext cx="1981200" cy="2152650"/>
          </a:xfrm>
          <a:prstGeom prst="rect">
            <a:avLst/>
          </a:prstGeom>
          <a:solidFill>
            <a:schemeClr val="accent2"/>
          </a:solidFill>
          <a:ln w="9525">
            <a:noFill/>
            <a:miter lim="800000"/>
            <a:headEnd/>
            <a:tailEnd/>
          </a:ln>
        </p:spPr>
        <p:txBody>
          <a:bodyPr>
            <a:spAutoFit/>
          </a:bodyPr>
          <a:lstStyle/>
          <a:p>
            <a:pPr>
              <a:spcBef>
                <a:spcPct val="50000"/>
              </a:spcBef>
            </a:pPr>
            <a:r>
              <a:rPr lang="zh-CN" altLang="en-US"/>
              <a:t>能纠正单比特错！</a:t>
            </a:r>
          </a:p>
          <a:p>
            <a:pPr>
              <a:spcBef>
                <a:spcPct val="50000"/>
              </a:spcBef>
            </a:pPr>
            <a:r>
              <a:rPr lang="zh-CN" altLang="en-US"/>
              <a:t>在接收方，如果校验位</a:t>
            </a:r>
            <a:r>
              <a:rPr lang="en-US" altLang="zh-CN"/>
              <a:t>1</a:t>
            </a:r>
            <a:r>
              <a:rPr lang="zh-CN" altLang="en-US"/>
              <a:t>不满足偶校验，而其他校验位都满足，则第</a:t>
            </a:r>
            <a:r>
              <a:rPr lang="en-US" altLang="zh-CN"/>
              <a:t>1</a:t>
            </a:r>
            <a:r>
              <a:rPr lang="zh-CN" altLang="en-US"/>
              <a:t>位出错，</a:t>
            </a:r>
            <a:r>
              <a:rPr lang="en-US" altLang="zh-CN">
                <a:latin typeface="Arial" charset="0"/>
              </a:rPr>
              <a:t>…</a:t>
            </a:r>
            <a:endParaRPr lang="en-US" altLang="zh-CN"/>
          </a:p>
        </p:txBody>
      </p:sp>
      <p:sp>
        <p:nvSpPr>
          <p:cNvPr id="10" name="TextBox 9"/>
          <p:cNvSpPr txBox="1"/>
          <p:nvPr/>
        </p:nvSpPr>
        <p:spPr>
          <a:xfrm>
            <a:off x="6084168" y="260648"/>
            <a:ext cx="216024" cy="276999"/>
          </a:xfrm>
          <a:prstGeom prst="rect">
            <a:avLst/>
          </a:prstGeom>
          <a:solidFill>
            <a:schemeClr val="bg1"/>
          </a:solidFill>
        </p:spPr>
        <p:txBody>
          <a:bodyPr wrap="square" rtlCol="0">
            <a:spAutoFit/>
          </a:bodyPr>
          <a:lstStyle/>
          <a:p>
            <a:pPr algn="ctr"/>
            <a:r>
              <a:rPr lang="en-US" altLang="zh-CN" sz="1200" dirty="0"/>
              <a:t>1</a:t>
            </a:r>
            <a:endParaRPr lang="zh-CN" altLang="en-US" sz="1200" dirty="0"/>
          </a:p>
        </p:txBody>
      </p:sp>
      <p:sp>
        <p:nvSpPr>
          <p:cNvPr id="11" name="TextBox 10"/>
          <p:cNvSpPr txBox="1"/>
          <p:nvPr/>
        </p:nvSpPr>
        <p:spPr>
          <a:xfrm>
            <a:off x="6300192" y="260648"/>
            <a:ext cx="216024" cy="276999"/>
          </a:xfrm>
          <a:prstGeom prst="rect">
            <a:avLst/>
          </a:prstGeom>
          <a:solidFill>
            <a:schemeClr val="bg1"/>
          </a:solidFill>
        </p:spPr>
        <p:txBody>
          <a:bodyPr wrap="square" rtlCol="0">
            <a:spAutoFit/>
          </a:bodyPr>
          <a:lstStyle/>
          <a:p>
            <a:pPr algn="ctr"/>
            <a:r>
              <a:rPr lang="en-US" altLang="zh-CN" sz="1200" dirty="0"/>
              <a:t>2</a:t>
            </a:r>
            <a:endParaRPr lang="zh-CN" altLang="en-US" sz="1200" dirty="0"/>
          </a:p>
        </p:txBody>
      </p:sp>
      <p:sp>
        <p:nvSpPr>
          <p:cNvPr id="12" name="TextBox 11"/>
          <p:cNvSpPr txBox="1"/>
          <p:nvPr/>
        </p:nvSpPr>
        <p:spPr>
          <a:xfrm>
            <a:off x="6516216" y="260648"/>
            <a:ext cx="216024" cy="276999"/>
          </a:xfrm>
          <a:prstGeom prst="rect">
            <a:avLst/>
          </a:prstGeom>
          <a:solidFill>
            <a:schemeClr val="bg1"/>
          </a:solidFill>
        </p:spPr>
        <p:txBody>
          <a:bodyPr wrap="square" rtlCol="0">
            <a:spAutoFit/>
          </a:bodyPr>
          <a:lstStyle/>
          <a:p>
            <a:pPr algn="ctr"/>
            <a:r>
              <a:rPr lang="en-US" altLang="zh-CN" sz="1200" dirty="0"/>
              <a:t>3</a:t>
            </a:r>
            <a:endParaRPr lang="zh-CN" altLang="en-US" sz="1200" dirty="0"/>
          </a:p>
        </p:txBody>
      </p:sp>
      <p:sp>
        <p:nvSpPr>
          <p:cNvPr id="13" name="TextBox 12"/>
          <p:cNvSpPr txBox="1"/>
          <p:nvPr/>
        </p:nvSpPr>
        <p:spPr>
          <a:xfrm>
            <a:off x="6732240" y="260648"/>
            <a:ext cx="216024" cy="276999"/>
          </a:xfrm>
          <a:prstGeom prst="rect">
            <a:avLst/>
          </a:prstGeom>
          <a:solidFill>
            <a:schemeClr val="bg1"/>
          </a:solidFill>
        </p:spPr>
        <p:txBody>
          <a:bodyPr wrap="square" rtlCol="0">
            <a:spAutoFit/>
          </a:bodyPr>
          <a:lstStyle/>
          <a:p>
            <a:pPr algn="ctr"/>
            <a:r>
              <a:rPr lang="en-US" altLang="zh-CN" sz="1200" dirty="0"/>
              <a:t>4</a:t>
            </a:r>
            <a:endParaRPr lang="zh-CN" altLang="en-US" sz="1200" dirty="0"/>
          </a:p>
        </p:txBody>
      </p:sp>
      <p:sp>
        <p:nvSpPr>
          <p:cNvPr id="27" name="TextBox 26"/>
          <p:cNvSpPr txBox="1"/>
          <p:nvPr/>
        </p:nvSpPr>
        <p:spPr>
          <a:xfrm>
            <a:off x="6948264" y="260648"/>
            <a:ext cx="216024" cy="276999"/>
          </a:xfrm>
          <a:prstGeom prst="rect">
            <a:avLst/>
          </a:prstGeom>
          <a:solidFill>
            <a:schemeClr val="bg1"/>
          </a:solidFill>
        </p:spPr>
        <p:txBody>
          <a:bodyPr wrap="square" rtlCol="0">
            <a:spAutoFit/>
          </a:bodyPr>
          <a:lstStyle/>
          <a:p>
            <a:pPr algn="ctr"/>
            <a:r>
              <a:rPr lang="en-US" altLang="zh-CN" sz="1200" dirty="0"/>
              <a:t>5</a:t>
            </a:r>
            <a:endParaRPr lang="zh-CN" altLang="en-US" sz="1200" dirty="0"/>
          </a:p>
        </p:txBody>
      </p:sp>
      <p:sp>
        <p:nvSpPr>
          <p:cNvPr id="28" name="TextBox 27"/>
          <p:cNvSpPr txBox="1"/>
          <p:nvPr/>
        </p:nvSpPr>
        <p:spPr>
          <a:xfrm>
            <a:off x="7164288" y="260648"/>
            <a:ext cx="216024" cy="276999"/>
          </a:xfrm>
          <a:prstGeom prst="rect">
            <a:avLst/>
          </a:prstGeom>
          <a:solidFill>
            <a:schemeClr val="bg1"/>
          </a:solidFill>
        </p:spPr>
        <p:txBody>
          <a:bodyPr wrap="square" rtlCol="0">
            <a:spAutoFit/>
          </a:bodyPr>
          <a:lstStyle/>
          <a:p>
            <a:pPr algn="ctr"/>
            <a:r>
              <a:rPr lang="en-US" altLang="zh-CN" sz="1200" dirty="0"/>
              <a:t>6</a:t>
            </a:r>
            <a:endParaRPr lang="zh-CN" altLang="en-US" sz="1200" dirty="0"/>
          </a:p>
        </p:txBody>
      </p:sp>
      <p:sp>
        <p:nvSpPr>
          <p:cNvPr id="29" name="TextBox 28"/>
          <p:cNvSpPr txBox="1"/>
          <p:nvPr/>
        </p:nvSpPr>
        <p:spPr>
          <a:xfrm>
            <a:off x="7380312" y="260648"/>
            <a:ext cx="216024" cy="276999"/>
          </a:xfrm>
          <a:prstGeom prst="rect">
            <a:avLst/>
          </a:prstGeom>
          <a:solidFill>
            <a:schemeClr val="bg1"/>
          </a:solidFill>
        </p:spPr>
        <p:txBody>
          <a:bodyPr wrap="square" rtlCol="0">
            <a:spAutoFit/>
          </a:bodyPr>
          <a:lstStyle/>
          <a:p>
            <a:pPr algn="ctr"/>
            <a:r>
              <a:rPr lang="en-US" altLang="zh-CN" sz="1200" dirty="0"/>
              <a:t>7</a:t>
            </a:r>
            <a:endParaRPr lang="zh-CN" altLang="en-US" sz="1200" dirty="0"/>
          </a:p>
        </p:txBody>
      </p:sp>
      <p:sp>
        <p:nvSpPr>
          <p:cNvPr id="30" name="TextBox 29"/>
          <p:cNvSpPr txBox="1"/>
          <p:nvPr/>
        </p:nvSpPr>
        <p:spPr>
          <a:xfrm>
            <a:off x="7596336" y="260648"/>
            <a:ext cx="216024" cy="276999"/>
          </a:xfrm>
          <a:prstGeom prst="rect">
            <a:avLst/>
          </a:prstGeom>
          <a:solidFill>
            <a:schemeClr val="bg1"/>
          </a:solidFill>
        </p:spPr>
        <p:txBody>
          <a:bodyPr wrap="square" rtlCol="0">
            <a:spAutoFit/>
          </a:bodyPr>
          <a:lstStyle/>
          <a:p>
            <a:pPr algn="ctr"/>
            <a:r>
              <a:rPr lang="en-US" altLang="zh-CN" sz="1200" dirty="0"/>
              <a:t>8</a:t>
            </a:r>
            <a:endParaRPr lang="zh-CN" altLang="en-US" sz="1200" dirty="0"/>
          </a:p>
        </p:txBody>
      </p:sp>
      <p:sp>
        <p:nvSpPr>
          <p:cNvPr id="31" name="TextBox 30"/>
          <p:cNvSpPr txBox="1"/>
          <p:nvPr/>
        </p:nvSpPr>
        <p:spPr>
          <a:xfrm>
            <a:off x="7812360" y="260648"/>
            <a:ext cx="216024" cy="276999"/>
          </a:xfrm>
          <a:prstGeom prst="rect">
            <a:avLst/>
          </a:prstGeom>
          <a:solidFill>
            <a:schemeClr val="bg1"/>
          </a:solidFill>
        </p:spPr>
        <p:txBody>
          <a:bodyPr wrap="square" rtlCol="0">
            <a:spAutoFit/>
          </a:bodyPr>
          <a:lstStyle/>
          <a:p>
            <a:pPr algn="ctr"/>
            <a:r>
              <a:rPr lang="en-US" altLang="zh-CN" sz="1200" dirty="0"/>
              <a:t>9</a:t>
            </a:r>
            <a:endParaRPr lang="zh-CN" altLang="en-US" sz="1200" dirty="0"/>
          </a:p>
        </p:txBody>
      </p:sp>
      <p:sp>
        <p:nvSpPr>
          <p:cNvPr id="32" name="TextBox 31"/>
          <p:cNvSpPr txBox="1"/>
          <p:nvPr/>
        </p:nvSpPr>
        <p:spPr>
          <a:xfrm>
            <a:off x="8028384" y="260648"/>
            <a:ext cx="648072" cy="276999"/>
          </a:xfrm>
          <a:prstGeom prst="rect">
            <a:avLst/>
          </a:prstGeom>
          <a:solidFill>
            <a:schemeClr val="bg1"/>
          </a:solidFill>
        </p:spPr>
        <p:txBody>
          <a:bodyPr wrap="square" rtlCol="0">
            <a:spAutoFit/>
          </a:bodyPr>
          <a:lstStyle/>
          <a:p>
            <a:pPr algn="ctr"/>
            <a:r>
              <a:rPr lang="en-US" altLang="zh-CN" sz="1200" dirty="0"/>
              <a:t>10  11</a:t>
            </a:r>
            <a:endParaRPr lang="zh-CN" altLang="en-US" sz="1200" dirty="0"/>
          </a:p>
        </p:txBody>
      </p:sp>
      <p:sp>
        <p:nvSpPr>
          <p:cNvPr id="34" name="TextBox 33"/>
          <p:cNvSpPr txBox="1"/>
          <p:nvPr/>
        </p:nvSpPr>
        <p:spPr>
          <a:xfrm>
            <a:off x="6084168" y="919753"/>
            <a:ext cx="216024" cy="276999"/>
          </a:xfrm>
          <a:prstGeom prst="rect">
            <a:avLst/>
          </a:prstGeom>
          <a:solidFill>
            <a:srgbClr val="FFFF00"/>
          </a:solidFill>
        </p:spPr>
        <p:txBody>
          <a:bodyPr wrap="square" rtlCol="0">
            <a:spAutoFit/>
          </a:bodyPr>
          <a:lstStyle/>
          <a:p>
            <a:pPr algn="ctr"/>
            <a:r>
              <a:rPr lang="en-US" altLang="zh-CN" sz="1200" dirty="0"/>
              <a:t>0</a:t>
            </a:r>
            <a:endParaRPr lang="zh-CN" altLang="en-US" sz="1200" dirty="0"/>
          </a:p>
        </p:txBody>
      </p:sp>
      <p:sp>
        <p:nvSpPr>
          <p:cNvPr id="35" name="TextBox 34"/>
          <p:cNvSpPr txBox="1"/>
          <p:nvPr/>
        </p:nvSpPr>
        <p:spPr>
          <a:xfrm>
            <a:off x="6300192" y="919753"/>
            <a:ext cx="216024" cy="276999"/>
          </a:xfrm>
          <a:prstGeom prst="rect">
            <a:avLst/>
          </a:prstGeom>
          <a:solidFill>
            <a:srgbClr val="FFFF00"/>
          </a:solidFill>
        </p:spPr>
        <p:txBody>
          <a:bodyPr wrap="square" rtlCol="0">
            <a:spAutoFit/>
          </a:bodyPr>
          <a:lstStyle/>
          <a:p>
            <a:pPr algn="ctr"/>
            <a:r>
              <a:rPr lang="en-US" altLang="zh-CN" sz="1200" dirty="0"/>
              <a:t>0</a:t>
            </a:r>
            <a:endParaRPr lang="zh-CN" altLang="en-US" sz="1200" dirty="0"/>
          </a:p>
        </p:txBody>
      </p:sp>
      <p:sp>
        <p:nvSpPr>
          <p:cNvPr id="36" name="TextBox 35"/>
          <p:cNvSpPr txBox="1"/>
          <p:nvPr/>
        </p:nvSpPr>
        <p:spPr>
          <a:xfrm>
            <a:off x="6516216" y="919753"/>
            <a:ext cx="216024" cy="276999"/>
          </a:xfrm>
          <a:prstGeom prst="rect">
            <a:avLst/>
          </a:prstGeom>
          <a:solidFill>
            <a:schemeClr val="accent1"/>
          </a:solidFill>
        </p:spPr>
        <p:txBody>
          <a:bodyPr wrap="square" rtlCol="0">
            <a:spAutoFit/>
          </a:bodyPr>
          <a:lstStyle/>
          <a:p>
            <a:pPr algn="ctr"/>
            <a:r>
              <a:rPr lang="en-US" altLang="zh-CN" sz="1200" dirty="0"/>
              <a:t>1</a:t>
            </a:r>
            <a:endParaRPr lang="zh-CN" altLang="en-US" sz="1200" dirty="0"/>
          </a:p>
        </p:txBody>
      </p:sp>
      <p:sp>
        <p:nvSpPr>
          <p:cNvPr id="37" name="TextBox 36"/>
          <p:cNvSpPr txBox="1"/>
          <p:nvPr/>
        </p:nvSpPr>
        <p:spPr>
          <a:xfrm>
            <a:off x="6732240" y="919753"/>
            <a:ext cx="216024" cy="276999"/>
          </a:xfrm>
          <a:prstGeom prst="rect">
            <a:avLst/>
          </a:prstGeom>
          <a:solidFill>
            <a:srgbClr val="FFFF00"/>
          </a:solidFill>
        </p:spPr>
        <p:txBody>
          <a:bodyPr wrap="square" rtlCol="0">
            <a:spAutoFit/>
          </a:bodyPr>
          <a:lstStyle/>
          <a:p>
            <a:pPr algn="ctr"/>
            <a:r>
              <a:rPr lang="en-US" altLang="zh-CN" sz="1200" dirty="0"/>
              <a:t>1</a:t>
            </a:r>
            <a:endParaRPr lang="zh-CN" altLang="en-US" sz="1200" dirty="0"/>
          </a:p>
        </p:txBody>
      </p:sp>
      <p:sp>
        <p:nvSpPr>
          <p:cNvPr id="38" name="TextBox 37"/>
          <p:cNvSpPr txBox="1"/>
          <p:nvPr/>
        </p:nvSpPr>
        <p:spPr>
          <a:xfrm>
            <a:off x="6948264" y="919753"/>
            <a:ext cx="216024" cy="276999"/>
          </a:xfrm>
          <a:prstGeom prst="rect">
            <a:avLst/>
          </a:prstGeom>
          <a:solidFill>
            <a:schemeClr val="accent1"/>
          </a:solidFill>
        </p:spPr>
        <p:txBody>
          <a:bodyPr wrap="square" rtlCol="0">
            <a:spAutoFit/>
          </a:bodyPr>
          <a:lstStyle/>
          <a:p>
            <a:pPr algn="ctr"/>
            <a:r>
              <a:rPr lang="en-US" altLang="zh-CN" sz="1200" dirty="0"/>
              <a:t>0</a:t>
            </a:r>
            <a:endParaRPr lang="zh-CN" altLang="en-US" sz="1200" dirty="0"/>
          </a:p>
        </p:txBody>
      </p:sp>
      <p:sp>
        <p:nvSpPr>
          <p:cNvPr id="39" name="TextBox 38"/>
          <p:cNvSpPr txBox="1"/>
          <p:nvPr/>
        </p:nvSpPr>
        <p:spPr>
          <a:xfrm>
            <a:off x="7164288" y="919753"/>
            <a:ext cx="216024" cy="276999"/>
          </a:xfrm>
          <a:prstGeom prst="rect">
            <a:avLst/>
          </a:prstGeom>
          <a:solidFill>
            <a:schemeClr val="accent1"/>
          </a:solidFill>
        </p:spPr>
        <p:txBody>
          <a:bodyPr wrap="square" rtlCol="0">
            <a:spAutoFit/>
          </a:bodyPr>
          <a:lstStyle/>
          <a:p>
            <a:pPr algn="ctr"/>
            <a:r>
              <a:rPr lang="en-US" altLang="zh-CN" sz="1200" dirty="0"/>
              <a:t>0</a:t>
            </a:r>
            <a:endParaRPr lang="zh-CN" altLang="en-US" sz="1200" dirty="0"/>
          </a:p>
        </p:txBody>
      </p:sp>
      <p:sp>
        <p:nvSpPr>
          <p:cNvPr id="40" name="TextBox 39"/>
          <p:cNvSpPr txBox="1"/>
          <p:nvPr/>
        </p:nvSpPr>
        <p:spPr>
          <a:xfrm>
            <a:off x="7380312" y="919753"/>
            <a:ext cx="216024" cy="276999"/>
          </a:xfrm>
          <a:prstGeom prst="rect">
            <a:avLst/>
          </a:prstGeom>
          <a:solidFill>
            <a:schemeClr val="accent1"/>
          </a:solidFill>
        </p:spPr>
        <p:txBody>
          <a:bodyPr wrap="square" rtlCol="0">
            <a:spAutoFit/>
          </a:bodyPr>
          <a:lstStyle/>
          <a:p>
            <a:pPr algn="ctr"/>
            <a:r>
              <a:rPr lang="en-US" altLang="zh-CN" sz="1200" dirty="0"/>
              <a:t>1</a:t>
            </a:r>
            <a:endParaRPr lang="zh-CN" altLang="en-US" sz="1200" dirty="0"/>
          </a:p>
        </p:txBody>
      </p:sp>
      <p:sp>
        <p:nvSpPr>
          <p:cNvPr id="41" name="TextBox 40"/>
          <p:cNvSpPr txBox="1"/>
          <p:nvPr/>
        </p:nvSpPr>
        <p:spPr>
          <a:xfrm>
            <a:off x="7596336" y="919753"/>
            <a:ext cx="216024" cy="276999"/>
          </a:xfrm>
          <a:prstGeom prst="rect">
            <a:avLst/>
          </a:prstGeom>
          <a:solidFill>
            <a:srgbClr val="FFFF00"/>
          </a:solidFill>
        </p:spPr>
        <p:txBody>
          <a:bodyPr wrap="square" rtlCol="0">
            <a:spAutoFit/>
          </a:bodyPr>
          <a:lstStyle/>
          <a:p>
            <a:pPr algn="ctr"/>
            <a:r>
              <a:rPr lang="en-US" altLang="zh-CN" sz="1200" dirty="0"/>
              <a:t>0</a:t>
            </a:r>
            <a:endParaRPr lang="zh-CN" altLang="en-US" sz="1200" dirty="0"/>
          </a:p>
        </p:txBody>
      </p:sp>
      <p:sp>
        <p:nvSpPr>
          <p:cNvPr id="42" name="TextBox 41"/>
          <p:cNvSpPr txBox="1"/>
          <p:nvPr/>
        </p:nvSpPr>
        <p:spPr>
          <a:xfrm>
            <a:off x="7812360" y="919753"/>
            <a:ext cx="216024" cy="276999"/>
          </a:xfrm>
          <a:prstGeom prst="rect">
            <a:avLst/>
          </a:prstGeom>
          <a:solidFill>
            <a:schemeClr val="accent1"/>
          </a:solidFill>
        </p:spPr>
        <p:txBody>
          <a:bodyPr wrap="square" rtlCol="0">
            <a:spAutoFit/>
          </a:bodyPr>
          <a:lstStyle/>
          <a:p>
            <a:pPr algn="ctr"/>
            <a:r>
              <a:rPr lang="en-US" altLang="zh-CN" sz="1200" dirty="0"/>
              <a:t>0</a:t>
            </a:r>
            <a:endParaRPr lang="zh-CN" altLang="en-US" sz="1200" dirty="0"/>
          </a:p>
        </p:txBody>
      </p:sp>
      <p:sp>
        <p:nvSpPr>
          <p:cNvPr id="43" name="TextBox 42"/>
          <p:cNvSpPr txBox="1"/>
          <p:nvPr/>
        </p:nvSpPr>
        <p:spPr>
          <a:xfrm>
            <a:off x="8028384" y="908720"/>
            <a:ext cx="216024" cy="276999"/>
          </a:xfrm>
          <a:prstGeom prst="rect">
            <a:avLst/>
          </a:prstGeom>
          <a:solidFill>
            <a:schemeClr val="accent1"/>
          </a:solidFill>
        </p:spPr>
        <p:txBody>
          <a:bodyPr wrap="square" rtlCol="0">
            <a:spAutoFit/>
          </a:bodyPr>
          <a:lstStyle/>
          <a:p>
            <a:pPr algn="ctr"/>
            <a:r>
              <a:rPr lang="en-US" altLang="zh-CN" sz="1200" dirty="0"/>
              <a:t>0</a:t>
            </a:r>
            <a:endParaRPr lang="zh-CN" altLang="en-US" sz="1200" dirty="0"/>
          </a:p>
        </p:txBody>
      </p:sp>
      <p:sp>
        <p:nvSpPr>
          <p:cNvPr id="44" name="TextBox 43"/>
          <p:cNvSpPr txBox="1"/>
          <p:nvPr/>
        </p:nvSpPr>
        <p:spPr>
          <a:xfrm>
            <a:off x="8244408" y="908720"/>
            <a:ext cx="216024" cy="276999"/>
          </a:xfrm>
          <a:prstGeom prst="rect">
            <a:avLst/>
          </a:prstGeom>
          <a:solidFill>
            <a:schemeClr val="accent1"/>
          </a:solidFill>
        </p:spPr>
        <p:txBody>
          <a:bodyPr wrap="square" rtlCol="0">
            <a:spAutoFit/>
          </a:bodyPr>
          <a:lstStyle/>
          <a:p>
            <a:pPr algn="ctr"/>
            <a:r>
              <a:rPr lang="en-US" altLang="zh-CN" sz="1200" dirty="0"/>
              <a:t>0</a:t>
            </a:r>
            <a:endParaRPr lang="zh-CN" altLang="en-US" sz="1200" dirty="0"/>
          </a:p>
        </p:txBody>
      </p:sp>
      <p:sp>
        <p:nvSpPr>
          <p:cNvPr id="45" name="TextBox 44"/>
          <p:cNvSpPr txBox="1"/>
          <p:nvPr/>
        </p:nvSpPr>
        <p:spPr>
          <a:xfrm>
            <a:off x="5076056" y="908720"/>
            <a:ext cx="1008112" cy="276999"/>
          </a:xfrm>
          <a:prstGeom prst="rect">
            <a:avLst/>
          </a:prstGeom>
          <a:solidFill>
            <a:schemeClr val="bg1"/>
          </a:solidFill>
        </p:spPr>
        <p:txBody>
          <a:bodyPr wrap="square" rtlCol="0">
            <a:spAutoFit/>
          </a:bodyPr>
          <a:lstStyle/>
          <a:p>
            <a:pPr algn="ctr"/>
            <a:r>
              <a:rPr lang="en-US" altLang="zh-CN" sz="1200" dirty="0"/>
              <a:t>H</a:t>
            </a:r>
            <a:r>
              <a:rPr lang="zh-CN" altLang="en-US" sz="1200" dirty="0"/>
              <a:t>的汉明码</a:t>
            </a:r>
          </a:p>
        </p:txBody>
      </p:sp>
      <p:cxnSp>
        <p:nvCxnSpPr>
          <p:cNvPr id="47" name="直接箭头连接符 46"/>
          <p:cNvCxnSpPr>
            <a:endCxn id="10" idx="2"/>
          </p:cNvCxnSpPr>
          <p:nvPr/>
        </p:nvCxnSpPr>
        <p:spPr>
          <a:xfrm flipH="1" flipV="1">
            <a:off x="6192180" y="537647"/>
            <a:ext cx="396044" cy="37107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0" name="直接箭头连接符 49"/>
          <p:cNvCxnSpPr>
            <a:stCxn id="38" idx="0"/>
            <a:endCxn id="10" idx="2"/>
          </p:cNvCxnSpPr>
          <p:nvPr/>
        </p:nvCxnSpPr>
        <p:spPr>
          <a:xfrm flipH="1" flipV="1">
            <a:off x="6192180" y="537647"/>
            <a:ext cx="864096" cy="38210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2" name="直接箭头连接符 51"/>
          <p:cNvCxnSpPr>
            <a:stCxn id="40" idx="0"/>
            <a:endCxn id="10" idx="2"/>
          </p:cNvCxnSpPr>
          <p:nvPr/>
        </p:nvCxnSpPr>
        <p:spPr>
          <a:xfrm flipH="1" flipV="1">
            <a:off x="6192180" y="537647"/>
            <a:ext cx="1296144" cy="38210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4" name="直接箭头连接符 53"/>
          <p:cNvCxnSpPr>
            <a:stCxn id="42" idx="0"/>
            <a:endCxn id="10" idx="2"/>
          </p:cNvCxnSpPr>
          <p:nvPr/>
        </p:nvCxnSpPr>
        <p:spPr>
          <a:xfrm flipH="1" flipV="1">
            <a:off x="6192180" y="537647"/>
            <a:ext cx="1728192" cy="38210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6" name="直接箭头连接符 55"/>
          <p:cNvCxnSpPr>
            <a:stCxn id="44" idx="0"/>
            <a:endCxn id="10" idx="2"/>
          </p:cNvCxnSpPr>
          <p:nvPr/>
        </p:nvCxnSpPr>
        <p:spPr>
          <a:xfrm flipH="1" flipV="1">
            <a:off x="6192180" y="537647"/>
            <a:ext cx="2160240" cy="37107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8" name="直接箭头连接符 57"/>
          <p:cNvCxnSpPr>
            <a:stCxn id="34" idx="0"/>
            <a:endCxn id="10" idx="2"/>
          </p:cNvCxnSpPr>
          <p:nvPr/>
        </p:nvCxnSpPr>
        <p:spPr>
          <a:xfrm flipV="1">
            <a:off x="6192180" y="537647"/>
            <a:ext cx="0" cy="38210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0" name="直接箭头连接符 59"/>
          <p:cNvCxnSpPr>
            <a:stCxn id="36" idx="0"/>
            <a:endCxn id="11" idx="2"/>
          </p:cNvCxnSpPr>
          <p:nvPr/>
        </p:nvCxnSpPr>
        <p:spPr>
          <a:xfrm flipH="1" flipV="1">
            <a:off x="6408204" y="537647"/>
            <a:ext cx="216024" cy="382106"/>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62" name="直接箭头连接符 61"/>
          <p:cNvCxnSpPr>
            <a:stCxn id="39" idx="0"/>
            <a:endCxn id="11" idx="2"/>
          </p:cNvCxnSpPr>
          <p:nvPr/>
        </p:nvCxnSpPr>
        <p:spPr>
          <a:xfrm flipH="1" flipV="1">
            <a:off x="6408204" y="537647"/>
            <a:ext cx="864096" cy="382106"/>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64" name="直接箭头连接符 63"/>
          <p:cNvCxnSpPr>
            <a:stCxn id="40" idx="0"/>
            <a:endCxn id="11" idx="2"/>
          </p:cNvCxnSpPr>
          <p:nvPr/>
        </p:nvCxnSpPr>
        <p:spPr>
          <a:xfrm flipH="1" flipV="1">
            <a:off x="6408204" y="537647"/>
            <a:ext cx="1080120" cy="382106"/>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66" name="直接箭头连接符 65"/>
          <p:cNvCxnSpPr>
            <a:stCxn id="43" idx="0"/>
            <a:endCxn id="11" idx="2"/>
          </p:cNvCxnSpPr>
          <p:nvPr/>
        </p:nvCxnSpPr>
        <p:spPr>
          <a:xfrm flipH="1" flipV="1">
            <a:off x="6408204" y="537647"/>
            <a:ext cx="1728192" cy="371073"/>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68" name="直接箭头连接符 67"/>
          <p:cNvCxnSpPr>
            <a:stCxn id="44" idx="0"/>
            <a:endCxn id="11" idx="2"/>
          </p:cNvCxnSpPr>
          <p:nvPr/>
        </p:nvCxnSpPr>
        <p:spPr>
          <a:xfrm flipH="1" flipV="1">
            <a:off x="6408204" y="537647"/>
            <a:ext cx="1944216" cy="371073"/>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70" name="直接箭头连接符 69"/>
          <p:cNvCxnSpPr>
            <a:stCxn id="35" idx="0"/>
            <a:endCxn id="11" idx="2"/>
          </p:cNvCxnSpPr>
          <p:nvPr/>
        </p:nvCxnSpPr>
        <p:spPr>
          <a:xfrm flipV="1">
            <a:off x="6408204" y="537647"/>
            <a:ext cx="0" cy="382106"/>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72" name="直接箭头连接符 71"/>
          <p:cNvCxnSpPr>
            <a:stCxn id="38" idx="0"/>
            <a:endCxn id="13" idx="2"/>
          </p:cNvCxnSpPr>
          <p:nvPr/>
        </p:nvCxnSpPr>
        <p:spPr>
          <a:xfrm flipH="1" flipV="1">
            <a:off x="6840252" y="537647"/>
            <a:ext cx="216024" cy="382106"/>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4" name="直接箭头连接符 73"/>
          <p:cNvCxnSpPr>
            <a:stCxn id="37" idx="0"/>
            <a:endCxn id="13" idx="2"/>
          </p:cNvCxnSpPr>
          <p:nvPr/>
        </p:nvCxnSpPr>
        <p:spPr>
          <a:xfrm flipV="1">
            <a:off x="6840252" y="537647"/>
            <a:ext cx="0" cy="382106"/>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6" name="直接箭头连接符 75"/>
          <p:cNvCxnSpPr>
            <a:stCxn id="39" idx="0"/>
            <a:endCxn id="13" idx="2"/>
          </p:cNvCxnSpPr>
          <p:nvPr/>
        </p:nvCxnSpPr>
        <p:spPr>
          <a:xfrm flipH="1" flipV="1">
            <a:off x="6840252" y="537647"/>
            <a:ext cx="432048" cy="382106"/>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8" name="直接箭头连接符 77"/>
          <p:cNvCxnSpPr>
            <a:stCxn id="40" idx="0"/>
            <a:endCxn id="13" idx="2"/>
          </p:cNvCxnSpPr>
          <p:nvPr/>
        </p:nvCxnSpPr>
        <p:spPr>
          <a:xfrm flipH="1" flipV="1">
            <a:off x="6840252" y="537647"/>
            <a:ext cx="648072" cy="382106"/>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0" name="直接箭头连接符 79"/>
          <p:cNvCxnSpPr>
            <a:stCxn id="41" idx="0"/>
            <a:endCxn id="30" idx="2"/>
          </p:cNvCxnSpPr>
          <p:nvPr/>
        </p:nvCxnSpPr>
        <p:spPr>
          <a:xfrm flipV="1">
            <a:off x="7704348" y="537647"/>
            <a:ext cx="0" cy="382106"/>
          </a:xfrm>
          <a:prstGeom prst="straightConnector1">
            <a:avLst/>
          </a:prstGeom>
          <a:ln>
            <a:solidFill>
              <a:srgbClr val="0070C0"/>
            </a:solidFill>
            <a:tailEnd type="arrow"/>
          </a:ln>
        </p:spPr>
        <p:style>
          <a:lnRef idx="1">
            <a:schemeClr val="accent1"/>
          </a:lnRef>
          <a:fillRef idx="0">
            <a:schemeClr val="accent1"/>
          </a:fillRef>
          <a:effectRef idx="0">
            <a:schemeClr val="accent1"/>
          </a:effectRef>
          <a:fontRef idx="minor">
            <a:schemeClr val="tx1"/>
          </a:fontRef>
        </p:style>
      </p:cxnSp>
      <p:cxnSp>
        <p:nvCxnSpPr>
          <p:cNvPr id="82" name="直接箭头连接符 81"/>
          <p:cNvCxnSpPr>
            <a:stCxn id="42" idx="0"/>
          </p:cNvCxnSpPr>
          <p:nvPr/>
        </p:nvCxnSpPr>
        <p:spPr>
          <a:xfrm flipH="1" flipV="1">
            <a:off x="7740352" y="620688"/>
            <a:ext cx="180020" cy="299065"/>
          </a:xfrm>
          <a:prstGeom prst="straightConnector1">
            <a:avLst/>
          </a:prstGeom>
          <a:ln>
            <a:solidFill>
              <a:srgbClr val="0070C0"/>
            </a:solidFill>
            <a:tailEnd type="arrow"/>
          </a:ln>
        </p:spPr>
        <p:style>
          <a:lnRef idx="1">
            <a:schemeClr val="accent1"/>
          </a:lnRef>
          <a:fillRef idx="0">
            <a:schemeClr val="accent1"/>
          </a:fillRef>
          <a:effectRef idx="0">
            <a:schemeClr val="accent1"/>
          </a:effectRef>
          <a:fontRef idx="minor">
            <a:schemeClr val="tx1"/>
          </a:fontRef>
        </p:style>
      </p:cxnSp>
      <p:cxnSp>
        <p:nvCxnSpPr>
          <p:cNvPr id="84" name="直接箭头连接符 83"/>
          <p:cNvCxnSpPr>
            <a:stCxn id="43" idx="0"/>
            <a:endCxn id="30" idx="2"/>
          </p:cNvCxnSpPr>
          <p:nvPr/>
        </p:nvCxnSpPr>
        <p:spPr>
          <a:xfrm flipH="1" flipV="1">
            <a:off x="7704348" y="537647"/>
            <a:ext cx="432048" cy="371073"/>
          </a:xfrm>
          <a:prstGeom prst="straightConnector1">
            <a:avLst/>
          </a:prstGeom>
          <a:ln>
            <a:solidFill>
              <a:srgbClr val="0070C0"/>
            </a:solidFill>
            <a:tailEnd type="arrow"/>
          </a:ln>
        </p:spPr>
        <p:style>
          <a:lnRef idx="1">
            <a:schemeClr val="accent1"/>
          </a:lnRef>
          <a:fillRef idx="0">
            <a:schemeClr val="accent1"/>
          </a:fillRef>
          <a:effectRef idx="0">
            <a:schemeClr val="accent1"/>
          </a:effectRef>
          <a:fontRef idx="minor">
            <a:schemeClr val="tx1"/>
          </a:fontRef>
        </p:style>
      </p:cxnSp>
      <p:cxnSp>
        <p:nvCxnSpPr>
          <p:cNvPr id="86" name="直接箭头连接符 85"/>
          <p:cNvCxnSpPr>
            <a:stCxn id="44" idx="0"/>
            <a:endCxn id="30" idx="2"/>
          </p:cNvCxnSpPr>
          <p:nvPr/>
        </p:nvCxnSpPr>
        <p:spPr>
          <a:xfrm flipH="1" flipV="1">
            <a:off x="7704348" y="537647"/>
            <a:ext cx="648072" cy="371073"/>
          </a:xfrm>
          <a:prstGeom prst="straightConnector1">
            <a:avLst/>
          </a:prstGeom>
          <a:ln>
            <a:solidFill>
              <a:srgbClr val="0070C0"/>
            </a:solidFill>
            <a:tailEnd type="arrow"/>
          </a:ln>
        </p:spPr>
        <p:style>
          <a:lnRef idx="1">
            <a:schemeClr val="accent1"/>
          </a:lnRef>
          <a:fillRef idx="0">
            <a:schemeClr val="accent1"/>
          </a:fillRef>
          <a:effectRef idx="0">
            <a:schemeClr val="accent1"/>
          </a:effectRef>
          <a:fontRef idx="minor">
            <a:schemeClr val="tx1"/>
          </a:fontRef>
        </p:style>
      </p:cxnSp>
      <p:sp>
        <p:nvSpPr>
          <p:cNvPr id="53" name="TextBox 52"/>
          <p:cNvSpPr txBox="1"/>
          <p:nvPr/>
        </p:nvSpPr>
        <p:spPr>
          <a:xfrm>
            <a:off x="107504" y="5301208"/>
            <a:ext cx="360040" cy="1077218"/>
          </a:xfrm>
          <a:prstGeom prst="rect">
            <a:avLst/>
          </a:prstGeom>
          <a:gradFill flip="none" rotWithShape="1">
            <a:gsLst>
              <a:gs pos="0">
                <a:schemeClr val="accent2">
                  <a:shade val="30000"/>
                  <a:satMod val="115000"/>
                </a:schemeClr>
              </a:gs>
              <a:gs pos="50000">
                <a:schemeClr val="accent2">
                  <a:shade val="67500"/>
                  <a:satMod val="115000"/>
                </a:schemeClr>
              </a:gs>
              <a:gs pos="100000">
                <a:schemeClr val="accent2">
                  <a:shade val="100000"/>
                  <a:satMod val="115000"/>
                </a:schemeClr>
              </a:gs>
            </a:gsLst>
            <a:path path="circle">
              <a:fillToRect l="100000" b="100000"/>
            </a:path>
            <a:tileRect t="-100000" r="-100000"/>
          </a:gradFill>
        </p:spPr>
        <p:txBody>
          <a:bodyPr wrap="square" rtlCol="0">
            <a:spAutoFit/>
          </a:bodyPr>
          <a:lstStyle/>
          <a:p>
            <a:r>
              <a:rPr lang="zh-CN" altLang="en-US" sz="1600" dirty="0"/>
              <a:t>序号分解</a:t>
            </a:r>
          </a:p>
        </p:txBody>
      </p:sp>
      <p:sp>
        <p:nvSpPr>
          <p:cNvPr id="55" name="TextBox 54"/>
          <p:cNvSpPr txBox="1"/>
          <p:nvPr/>
        </p:nvSpPr>
        <p:spPr>
          <a:xfrm>
            <a:off x="5076056" y="332656"/>
            <a:ext cx="1008112" cy="276999"/>
          </a:xfrm>
          <a:prstGeom prst="rect">
            <a:avLst/>
          </a:prstGeom>
          <a:solidFill>
            <a:schemeClr val="bg1"/>
          </a:solidFill>
        </p:spPr>
        <p:txBody>
          <a:bodyPr wrap="square" rtlCol="0">
            <a:spAutoFit/>
          </a:bodyPr>
          <a:lstStyle/>
          <a:p>
            <a:pPr algn="ctr"/>
            <a:r>
              <a:rPr lang="zh-CN" altLang="en-US" sz="1200" dirty="0"/>
              <a:t>编码位序号</a:t>
            </a:r>
          </a:p>
        </p:txBody>
      </p:sp>
      <p:sp>
        <p:nvSpPr>
          <p:cNvPr id="57" name="矩形 56"/>
          <p:cNvSpPr/>
          <p:nvPr/>
        </p:nvSpPr>
        <p:spPr>
          <a:xfrm>
            <a:off x="5076056" y="188640"/>
            <a:ext cx="3600400" cy="100811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灯片编号占位符 5"/>
          <p:cNvSpPr>
            <a:spLocks noGrp="1"/>
          </p:cNvSpPr>
          <p:nvPr>
            <p:ph type="sldNum" sz="quarter" idx="12"/>
          </p:nvPr>
        </p:nvSpPr>
        <p:spPr>
          <a:noFill/>
        </p:spPr>
        <p:txBody>
          <a:bodyPr/>
          <a:lstStyle/>
          <a:p>
            <a:fld id="{D1EDD2CA-B040-4A35-A943-5E96C46D0EB5}" type="slidenum">
              <a:rPr lang="en-US" altLang="zh-CN" smtClean="0"/>
              <a:pPr/>
              <a:t>23</a:t>
            </a:fld>
            <a:endParaRPr lang="en-US" altLang="zh-CN"/>
          </a:p>
        </p:txBody>
      </p:sp>
      <p:sp>
        <p:nvSpPr>
          <p:cNvPr id="21507" name="Rectangle 2"/>
          <p:cNvSpPr>
            <a:spLocks noGrp="1" noChangeArrowheads="1"/>
          </p:cNvSpPr>
          <p:nvPr>
            <p:ph type="title"/>
          </p:nvPr>
        </p:nvSpPr>
        <p:spPr/>
        <p:txBody>
          <a:bodyPr/>
          <a:lstStyle/>
          <a:p>
            <a:pPr eaLnBrk="1" hangingPunct="1"/>
            <a:r>
              <a:rPr lang="en-US" altLang="zh-CN" dirty="0"/>
              <a:t>4.2.2</a:t>
            </a:r>
            <a:r>
              <a:rPr lang="zh-CN" altLang="en-US" dirty="0"/>
              <a:t>检错码</a:t>
            </a:r>
          </a:p>
        </p:txBody>
      </p:sp>
      <p:sp>
        <p:nvSpPr>
          <p:cNvPr id="21508" name="Rectangle 3"/>
          <p:cNvSpPr>
            <a:spLocks noGrp="1" noChangeArrowheads="1"/>
          </p:cNvSpPr>
          <p:nvPr>
            <p:ph type="body" idx="1"/>
          </p:nvPr>
        </p:nvSpPr>
        <p:spPr>
          <a:xfrm>
            <a:off x="0" y="1903393"/>
            <a:ext cx="9144000" cy="4340245"/>
          </a:xfrm>
        </p:spPr>
        <p:txBody>
          <a:bodyPr/>
          <a:lstStyle/>
          <a:p>
            <a:pPr eaLnBrk="1" hangingPunct="1"/>
            <a:r>
              <a:rPr lang="zh-CN" altLang="en-US" sz="2800" dirty="0"/>
              <a:t>在实际通信中使用纠错码好还是检错码好呢？</a:t>
            </a:r>
          </a:p>
          <a:p>
            <a:pPr eaLnBrk="1" hangingPunct="1"/>
            <a:r>
              <a:rPr lang="zh-CN" altLang="en-US" sz="2800" dirty="0"/>
              <a:t>例题：假设一个信道误码率是</a:t>
            </a:r>
            <a:r>
              <a:rPr lang="en-US" altLang="zh-CN" sz="2800" dirty="0"/>
              <a:t>10</a:t>
            </a:r>
            <a:r>
              <a:rPr lang="en-US" altLang="zh-CN" sz="2800" baseline="30000" dirty="0"/>
              <a:t>-6</a:t>
            </a:r>
            <a:r>
              <a:rPr lang="zh-CN" altLang="en-US" sz="2800" dirty="0"/>
              <a:t>，且出错是孤立产生的（即只有单比特错），数据块长度为</a:t>
            </a:r>
            <a:r>
              <a:rPr lang="en-US" altLang="zh-CN" sz="2800" dirty="0"/>
              <a:t>1000</a:t>
            </a:r>
            <a:r>
              <a:rPr lang="zh-CN" altLang="en-US" sz="2800" dirty="0"/>
              <a:t>比特，传送</a:t>
            </a:r>
            <a:r>
              <a:rPr lang="en-US" altLang="zh-CN" sz="2800" dirty="0"/>
              <a:t>1M</a:t>
            </a:r>
            <a:r>
              <a:rPr lang="zh-CN" altLang="en-US" sz="2800" dirty="0"/>
              <a:t>比特数据需要多少冗余位？</a:t>
            </a:r>
            <a:endParaRPr lang="en-US" altLang="zh-CN" sz="2800" dirty="0"/>
          </a:p>
          <a:p>
            <a:pPr lvl="1" eaLnBrk="1" hangingPunct="1"/>
            <a:r>
              <a:rPr lang="zh-CN" altLang="en-US" sz="2400" dirty="0"/>
              <a:t>如果采用纠错编码，需要</a:t>
            </a:r>
            <a:r>
              <a:rPr lang="en-US" altLang="zh-CN" sz="2400" dirty="0"/>
              <a:t>10</a:t>
            </a:r>
            <a:r>
              <a:rPr lang="zh-CN" altLang="en-US" sz="2400" dirty="0"/>
              <a:t>个校验位（</a:t>
            </a:r>
            <a:r>
              <a:rPr lang="en-US" altLang="zh-CN" sz="2400" dirty="0"/>
              <a:t>2</a:t>
            </a:r>
            <a:r>
              <a:rPr lang="en-US" altLang="zh-CN" sz="2400" baseline="30000" dirty="0"/>
              <a:t>10</a:t>
            </a:r>
            <a:r>
              <a:rPr lang="en-US" altLang="zh-CN" sz="2400" dirty="0"/>
              <a:t>&gt;1011</a:t>
            </a:r>
            <a:r>
              <a:rPr lang="zh-CN" altLang="en-US" sz="2400" dirty="0"/>
              <a:t>），共需：</a:t>
            </a:r>
            <a:r>
              <a:rPr lang="en-US" altLang="zh-CN" sz="2400" dirty="0"/>
              <a:t>1000*10=10000</a:t>
            </a:r>
            <a:r>
              <a:rPr lang="zh-CN" altLang="en-US" sz="2400" dirty="0"/>
              <a:t>个校验位；</a:t>
            </a:r>
            <a:endParaRPr lang="en-US" altLang="zh-CN" sz="2400" dirty="0"/>
          </a:p>
          <a:p>
            <a:pPr lvl="1" eaLnBrk="1" hangingPunct="1"/>
            <a:r>
              <a:rPr lang="zh-CN" altLang="en-US" sz="2400" dirty="0"/>
              <a:t>如果采用检错编码，每个数据块只需一个奇偶校验位，共需：</a:t>
            </a:r>
            <a:r>
              <a:rPr lang="en-US" altLang="zh-CN" sz="2400" dirty="0"/>
              <a:t>1000*1+1001</a:t>
            </a:r>
            <a:r>
              <a:rPr lang="zh-CN" altLang="en-US" sz="2400" dirty="0"/>
              <a:t>（重传）</a:t>
            </a:r>
            <a:r>
              <a:rPr lang="en-US" altLang="zh-CN" sz="2400" dirty="0"/>
              <a:t>=2001</a:t>
            </a:r>
            <a:r>
              <a:rPr lang="zh-CN" altLang="en-US" sz="2400" dirty="0"/>
              <a:t>个检验位。</a:t>
            </a:r>
          </a:p>
          <a:p>
            <a:pPr eaLnBrk="1" hangingPunct="1"/>
            <a:r>
              <a:rPr lang="zh-CN" altLang="en-US" sz="2800" dirty="0"/>
              <a:t>在</a:t>
            </a:r>
            <a:r>
              <a:rPr lang="zh-CN" altLang="en-US" sz="2800" dirty="0">
                <a:solidFill>
                  <a:srgbClr val="FF0000"/>
                </a:solidFill>
              </a:rPr>
              <a:t>多数通信</a:t>
            </a:r>
            <a:r>
              <a:rPr lang="zh-CN" altLang="en-US" sz="2800" dirty="0"/>
              <a:t>中采用</a:t>
            </a:r>
            <a:r>
              <a:rPr lang="zh-CN" altLang="en-US" sz="2800" dirty="0">
                <a:solidFill>
                  <a:srgbClr val="FF0000"/>
                </a:solidFill>
              </a:rPr>
              <a:t>检错编码</a:t>
            </a:r>
            <a:r>
              <a:rPr lang="zh-CN" altLang="en-US" sz="2800" dirty="0"/>
              <a:t>，但在</a:t>
            </a:r>
            <a:r>
              <a:rPr lang="zh-CN" altLang="en-US" sz="2800" b="1" dirty="0">
                <a:solidFill>
                  <a:srgbClr val="FF0000"/>
                </a:solidFill>
              </a:rPr>
              <a:t>单工信道</a:t>
            </a:r>
            <a:r>
              <a:rPr lang="zh-CN" altLang="en-US" sz="2800" dirty="0"/>
              <a:t>中需要</a:t>
            </a:r>
            <a:r>
              <a:rPr lang="zh-CN" altLang="en-US" sz="2800" dirty="0">
                <a:solidFill>
                  <a:srgbClr val="FF0000"/>
                </a:solidFill>
              </a:rPr>
              <a:t>纠错编码</a:t>
            </a:r>
            <a:r>
              <a:rPr lang="zh-CN" altLang="en-US" sz="2800" dirty="0"/>
              <a:t>。</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灯片编号占位符 5"/>
          <p:cNvSpPr>
            <a:spLocks noGrp="1"/>
          </p:cNvSpPr>
          <p:nvPr>
            <p:ph type="sldNum" sz="quarter" idx="12"/>
          </p:nvPr>
        </p:nvSpPr>
        <p:spPr>
          <a:noFill/>
        </p:spPr>
        <p:txBody>
          <a:bodyPr/>
          <a:lstStyle/>
          <a:p>
            <a:fld id="{4446BCD3-ADA7-4819-9A66-BF8E8730B1CA}" type="slidenum">
              <a:rPr lang="en-US" altLang="zh-CN" smtClean="0"/>
              <a:pPr/>
              <a:t>24</a:t>
            </a:fld>
            <a:endParaRPr lang="en-US" altLang="zh-CN"/>
          </a:p>
        </p:txBody>
      </p:sp>
      <p:sp>
        <p:nvSpPr>
          <p:cNvPr id="22531" name="Rectangle 2"/>
          <p:cNvSpPr>
            <a:spLocks noGrp="1" noChangeArrowheads="1"/>
          </p:cNvSpPr>
          <p:nvPr>
            <p:ph type="title"/>
          </p:nvPr>
        </p:nvSpPr>
        <p:spPr/>
        <p:txBody>
          <a:bodyPr/>
          <a:lstStyle/>
          <a:p>
            <a:pPr eaLnBrk="1" hangingPunct="1"/>
            <a:r>
              <a:rPr lang="zh-CN" altLang="en-US"/>
              <a:t>改进的奇偶校验</a:t>
            </a:r>
          </a:p>
        </p:txBody>
      </p:sp>
      <p:sp>
        <p:nvSpPr>
          <p:cNvPr id="22532" name="Rectangle 3"/>
          <p:cNvSpPr>
            <a:spLocks noGrp="1" noChangeArrowheads="1"/>
          </p:cNvSpPr>
          <p:nvPr>
            <p:ph type="body" idx="1"/>
          </p:nvPr>
        </p:nvSpPr>
        <p:spPr>
          <a:xfrm>
            <a:off x="1182688" y="2017713"/>
            <a:ext cx="7772400" cy="801687"/>
          </a:xfrm>
        </p:spPr>
        <p:txBody>
          <a:bodyPr/>
          <a:lstStyle/>
          <a:p>
            <a:pPr eaLnBrk="1" hangingPunct="1"/>
            <a:r>
              <a:rPr lang="zh-CN" altLang="en-US" sz="2000" dirty="0"/>
              <a:t>对数据位组成一个</a:t>
            </a:r>
            <a:r>
              <a:rPr lang="en-US" altLang="zh-CN" sz="2000" dirty="0"/>
              <a:t>L</a:t>
            </a:r>
            <a:r>
              <a:rPr lang="zh-CN" altLang="en-US" sz="2000" dirty="0"/>
              <a:t>位宽，</a:t>
            </a:r>
            <a:r>
              <a:rPr lang="en-US" altLang="zh-CN" sz="2000" dirty="0"/>
              <a:t>K</a:t>
            </a:r>
            <a:r>
              <a:rPr lang="zh-CN" altLang="en-US" sz="2000" dirty="0"/>
              <a:t>位高的长方形距阵来发送，然后对每一列单独计算奇偶位，并附在最后一行作为冗余位。</a:t>
            </a:r>
          </a:p>
        </p:txBody>
      </p:sp>
      <p:sp>
        <p:nvSpPr>
          <p:cNvPr id="22533" name="Text Box 4"/>
          <p:cNvSpPr txBox="1">
            <a:spLocks noChangeArrowheads="1"/>
          </p:cNvSpPr>
          <p:nvPr/>
        </p:nvSpPr>
        <p:spPr bwMode="auto">
          <a:xfrm>
            <a:off x="685800" y="3429000"/>
            <a:ext cx="2743200" cy="2430463"/>
          </a:xfrm>
          <a:prstGeom prst="rect">
            <a:avLst/>
          </a:prstGeom>
          <a:noFill/>
          <a:ln w="9525">
            <a:noFill/>
            <a:miter lim="800000"/>
            <a:headEnd/>
            <a:tailEnd/>
          </a:ln>
        </p:spPr>
        <p:txBody>
          <a:bodyPr>
            <a:spAutoFit/>
          </a:bodyPr>
          <a:lstStyle/>
          <a:p>
            <a:pPr>
              <a:spcBef>
                <a:spcPct val="50000"/>
              </a:spcBef>
            </a:pPr>
            <a:r>
              <a:rPr lang="en-US" altLang="zh-CN">
                <a:latin typeface="宋体" pitchFamily="2" charset="-122"/>
              </a:rPr>
              <a:t>X X X X X X</a:t>
            </a:r>
            <a:r>
              <a:rPr lang="en-US" altLang="zh-CN">
                <a:latin typeface="Arial" charset="0"/>
              </a:rPr>
              <a:t>……</a:t>
            </a:r>
            <a:r>
              <a:rPr lang="en-US" altLang="zh-CN">
                <a:latin typeface="宋体" pitchFamily="2" charset="-122"/>
              </a:rPr>
              <a:t>X</a:t>
            </a:r>
          </a:p>
          <a:p>
            <a:pPr>
              <a:spcBef>
                <a:spcPct val="50000"/>
              </a:spcBef>
            </a:pPr>
            <a:r>
              <a:rPr lang="en-US" altLang="zh-CN">
                <a:latin typeface="宋体" pitchFamily="2" charset="-122"/>
              </a:rPr>
              <a:t>X X X X X X</a:t>
            </a:r>
            <a:r>
              <a:rPr lang="en-US" altLang="zh-CN">
                <a:latin typeface="Arial" charset="0"/>
              </a:rPr>
              <a:t>……</a:t>
            </a:r>
            <a:r>
              <a:rPr lang="en-US" altLang="zh-CN">
                <a:latin typeface="宋体" pitchFamily="2" charset="-122"/>
              </a:rPr>
              <a:t>X</a:t>
            </a:r>
          </a:p>
          <a:p>
            <a:pPr>
              <a:spcBef>
                <a:spcPct val="50000"/>
              </a:spcBef>
            </a:pPr>
            <a:r>
              <a:rPr lang="en-US" altLang="zh-CN">
                <a:latin typeface="宋体" pitchFamily="2" charset="-122"/>
              </a:rPr>
              <a:t>X X X X X X</a:t>
            </a:r>
            <a:r>
              <a:rPr lang="en-US" altLang="zh-CN">
                <a:latin typeface="Arial" charset="0"/>
              </a:rPr>
              <a:t>……</a:t>
            </a:r>
            <a:r>
              <a:rPr lang="en-US" altLang="zh-CN">
                <a:latin typeface="宋体" pitchFamily="2" charset="-122"/>
              </a:rPr>
              <a:t>X</a:t>
            </a:r>
          </a:p>
          <a:p>
            <a:pPr>
              <a:spcBef>
                <a:spcPct val="50000"/>
              </a:spcBef>
            </a:pPr>
            <a:r>
              <a:rPr lang="en-US" altLang="zh-CN">
                <a:latin typeface="Arial" charset="0"/>
              </a:rPr>
              <a:t>……</a:t>
            </a:r>
            <a:endParaRPr lang="en-US" altLang="zh-CN">
              <a:latin typeface="宋体" pitchFamily="2" charset="-122"/>
            </a:endParaRPr>
          </a:p>
          <a:p>
            <a:pPr>
              <a:spcBef>
                <a:spcPct val="50000"/>
              </a:spcBef>
            </a:pPr>
            <a:r>
              <a:rPr lang="en-US" altLang="zh-CN">
                <a:latin typeface="宋体" pitchFamily="2" charset="-122"/>
              </a:rPr>
              <a:t>X X X X X X</a:t>
            </a:r>
            <a:r>
              <a:rPr lang="en-US" altLang="zh-CN">
                <a:latin typeface="Arial" charset="0"/>
              </a:rPr>
              <a:t>……</a:t>
            </a:r>
            <a:r>
              <a:rPr lang="en-US" altLang="zh-CN">
                <a:latin typeface="宋体" pitchFamily="2" charset="-122"/>
              </a:rPr>
              <a:t>X</a:t>
            </a:r>
          </a:p>
          <a:p>
            <a:pPr>
              <a:spcBef>
                <a:spcPct val="50000"/>
              </a:spcBef>
            </a:pPr>
            <a:r>
              <a:rPr lang="en-US" altLang="zh-CN">
                <a:latin typeface="宋体" pitchFamily="2" charset="-122"/>
              </a:rPr>
              <a:t>R R R R R R.</a:t>
            </a:r>
            <a:r>
              <a:rPr lang="en-US" altLang="zh-CN">
                <a:latin typeface="Arial" charset="0"/>
              </a:rPr>
              <a:t>…</a:t>
            </a:r>
            <a:r>
              <a:rPr lang="en-US" altLang="zh-CN">
                <a:latin typeface="宋体" pitchFamily="2" charset="-122"/>
              </a:rPr>
              <a:t>.R</a:t>
            </a:r>
            <a:r>
              <a:rPr lang="zh-CN" altLang="en-US">
                <a:latin typeface="宋体" pitchFamily="2" charset="-122"/>
              </a:rPr>
              <a:t>奇偶位</a:t>
            </a:r>
          </a:p>
        </p:txBody>
      </p:sp>
      <p:sp>
        <p:nvSpPr>
          <p:cNvPr id="22534" name="AutoShape 5"/>
          <p:cNvSpPr>
            <a:spLocks/>
          </p:cNvSpPr>
          <p:nvPr/>
        </p:nvSpPr>
        <p:spPr bwMode="auto">
          <a:xfrm>
            <a:off x="2667000" y="3581400"/>
            <a:ext cx="304800" cy="1752600"/>
          </a:xfrm>
          <a:prstGeom prst="rightBrace">
            <a:avLst>
              <a:gd name="adj1" fmla="val 47917"/>
              <a:gd name="adj2" fmla="val 50727"/>
            </a:avLst>
          </a:prstGeom>
          <a:noFill/>
          <a:ln w="9525">
            <a:solidFill>
              <a:schemeClr val="tx1"/>
            </a:solidFill>
            <a:round/>
            <a:headEnd/>
            <a:tailEnd/>
          </a:ln>
        </p:spPr>
        <p:txBody>
          <a:bodyPr wrap="none" anchor="ctr"/>
          <a:lstStyle/>
          <a:p>
            <a:endParaRPr lang="zh-CN" altLang="en-US"/>
          </a:p>
        </p:txBody>
      </p:sp>
      <p:sp>
        <p:nvSpPr>
          <p:cNvPr id="22535" name="Text Box 6"/>
          <p:cNvSpPr txBox="1">
            <a:spLocks noChangeArrowheads="1"/>
          </p:cNvSpPr>
          <p:nvPr/>
        </p:nvSpPr>
        <p:spPr bwMode="auto">
          <a:xfrm>
            <a:off x="2971800" y="4267200"/>
            <a:ext cx="685800" cy="366713"/>
          </a:xfrm>
          <a:prstGeom prst="rect">
            <a:avLst/>
          </a:prstGeom>
          <a:noFill/>
          <a:ln w="9525">
            <a:noFill/>
            <a:miter lim="800000"/>
            <a:headEnd/>
            <a:tailEnd/>
          </a:ln>
        </p:spPr>
        <p:txBody>
          <a:bodyPr>
            <a:spAutoFit/>
          </a:bodyPr>
          <a:lstStyle/>
          <a:p>
            <a:pPr>
              <a:spcBef>
                <a:spcPct val="50000"/>
              </a:spcBef>
            </a:pPr>
            <a:r>
              <a:rPr lang="en-US" altLang="zh-CN"/>
              <a:t>K</a:t>
            </a:r>
            <a:r>
              <a:rPr lang="zh-CN" altLang="en-US"/>
              <a:t>行</a:t>
            </a:r>
          </a:p>
        </p:txBody>
      </p:sp>
      <p:sp>
        <p:nvSpPr>
          <p:cNvPr id="22536" name="AutoShape 7"/>
          <p:cNvSpPr>
            <a:spLocks/>
          </p:cNvSpPr>
          <p:nvPr/>
        </p:nvSpPr>
        <p:spPr bwMode="auto">
          <a:xfrm rot="-5400000">
            <a:off x="1562100" y="2400300"/>
            <a:ext cx="304800" cy="1752600"/>
          </a:xfrm>
          <a:prstGeom prst="rightBrace">
            <a:avLst>
              <a:gd name="adj1" fmla="val 47917"/>
              <a:gd name="adj2" fmla="val 50727"/>
            </a:avLst>
          </a:prstGeom>
          <a:noFill/>
          <a:ln w="9525">
            <a:solidFill>
              <a:schemeClr val="tx1"/>
            </a:solidFill>
            <a:round/>
            <a:headEnd/>
            <a:tailEnd/>
          </a:ln>
        </p:spPr>
        <p:txBody>
          <a:bodyPr wrap="none" anchor="ctr"/>
          <a:lstStyle/>
          <a:p>
            <a:endParaRPr lang="zh-CN" altLang="en-US"/>
          </a:p>
        </p:txBody>
      </p:sp>
      <p:sp>
        <p:nvSpPr>
          <p:cNvPr id="22537" name="Text Box 8"/>
          <p:cNvSpPr txBox="1">
            <a:spLocks noChangeArrowheads="1"/>
          </p:cNvSpPr>
          <p:nvPr/>
        </p:nvSpPr>
        <p:spPr bwMode="auto">
          <a:xfrm>
            <a:off x="1219200" y="2743200"/>
            <a:ext cx="685800" cy="366713"/>
          </a:xfrm>
          <a:prstGeom prst="rect">
            <a:avLst/>
          </a:prstGeom>
          <a:noFill/>
          <a:ln w="9525">
            <a:noFill/>
            <a:miter lim="800000"/>
            <a:headEnd/>
            <a:tailEnd/>
          </a:ln>
        </p:spPr>
        <p:txBody>
          <a:bodyPr>
            <a:spAutoFit/>
          </a:bodyPr>
          <a:lstStyle/>
          <a:p>
            <a:pPr>
              <a:spcBef>
                <a:spcPct val="50000"/>
              </a:spcBef>
            </a:pPr>
            <a:r>
              <a:rPr lang="en-US" altLang="zh-CN"/>
              <a:t>L</a:t>
            </a:r>
            <a:r>
              <a:rPr lang="zh-CN" altLang="en-US"/>
              <a:t>列</a:t>
            </a:r>
          </a:p>
        </p:txBody>
      </p:sp>
      <p:sp>
        <p:nvSpPr>
          <p:cNvPr id="22538" name="Text Box 9"/>
          <p:cNvSpPr txBox="1">
            <a:spLocks noChangeArrowheads="1"/>
          </p:cNvSpPr>
          <p:nvPr/>
        </p:nvSpPr>
        <p:spPr bwMode="auto">
          <a:xfrm>
            <a:off x="3657600" y="2971800"/>
            <a:ext cx="5029200" cy="2862322"/>
          </a:xfrm>
          <a:prstGeom prst="rect">
            <a:avLst/>
          </a:prstGeom>
          <a:noFill/>
          <a:ln w="9525">
            <a:noFill/>
            <a:miter lim="800000"/>
            <a:headEnd/>
            <a:tailEnd/>
          </a:ln>
        </p:spPr>
        <p:txBody>
          <a:bodyPr>
            <a:spAutoFit/>
          </a:bodyPr>
          <a:lstStyle/>
          <a:p>
            <a:pPr>
              <a:spcBef>
                <a:spcPct val="50000"/>
              </a:spcBef>
            </a:pPr>
            <a:r>
              <a:rPr lang="zh-CN" altLang="en-US" sz="2000" dirty="0">
                <a:solidFill>
                  <a:srgbClr val="FF0000"/>
                </a:solidFill>
              </a:rPr>
              <a:t>差错检测能力分析</a:t>
            </a:r>
            <a:r>
              <a:rPr lang="zh-CN" altLang="en-US" sz="2000" dirty="0"/>
              <a:t>：</a:t>
            </a:r>
          </a:p>
          <a:p>
            <a:pPr>
              <a:spcBef>
                <a:spcPts val="1200"/>
              </a:spcBef>
            </a:pPr>
            <a:r>
              <a:rPr lang="en-US" altLang="zh-CN" sz="2000" dirty="0"/>
              <a:t>1.</a:t>
            </a:r>
            <a:r>
              <a:rPr lang="zh-CN" altLang="en-US" sz="2000" dirty="0"/>
              <a:t>该方法</a:t>
            </a:r>
            <a:r>
              <a:rPr lang="zh-CN" altLang="en-US" sz="2000" dirty="0">
                <a:solidFill>
                  <a:srgbClr val="FF0000"/>
                </a:solidFill>
              </a:rPr>
              <a:t>可以检测所有长度为</a:t>
            </a:r>
            <a:r>
              <a:rPr lang="en-US" altLang="zh-CN" sz="2000" dirty="0">
                <a:solidFill>
                  <a:srgbClr val="FF0000"/>
                </a:solidFill>
              </a:rPr>
              <a:t>L</a:t>
            </a:r>
            <a:r>
              <a:rPr lang="zh-CN" altLang="en-US" sz="2000" dirty="0">
                <a:solidFill>
                  <a:srgbClr val="FF0000"/>
                </a:solidFill>
              </a:rPr>
              <a:t>的突发性错误</a:t>
            </a:r>
            <a:r>
              <a:rPr lang="zh-CN" altLang="en-US" sz="2000" dirty="0"/>
              <a:t>。</a:t>
            </a:r>
          </a:p>
          <a:p>
            <a:pPr>
              <a:spcBef>
                <a:spcPts val="1200"/>
              </a:spcBef>
            </a:pPr>
            <a:r>
              <a:rPr lang="en-US" altLang="zh-CN" sz="2000" dirty="0"/>
              <a:t>2.</a:t>
            </a:r>
            <a:r>
              <a:rPr lang="zh-CN" altLang="en-US" sz="2000" dirty="0"/>
              <a:t>当出现错误长度大于</a:t>
            </a:r>
            <a:r>
              <a:rPr lang="en-US" altLang="zh-CN" sz="2000" dirty="0"/>
              <a:t>L</a:t>
            </a:r>
            <a:r>
              <a:rPr lang="zh-CN" altLang="en-US" sz="2000" dirty="0"/>
              <a:t>时，假设</a:t>
            </a:r>
            <a:r>
              <a:rPr lang="en-US" altLang="zh-CN" sz="2000" dirty="0"/>
              <a:t>L</a:t>
            </a:r>
            <a:r>
              <a:rPr lang="zh-CN" altLang="en-US" sz="2000" dirty="0"/>
              <a:t>列中任意一列检测出错的概率为</a:t>
            </a:r>
            <a:r>
              <a:rPr lang="en-US" altLang="zh-CN" sz="2000" dirty="0"/>
              <a:t>1/2</a:t>
            </a:r>
            <a:r>
              <a:rPr lang="zh-CN" altLang="en-US" sz="2000" dirty="0"/>
              <a:t>，且列与列之间错判率统计独立。那么，整个数据块的</a:t>
            </a:r>
            <a:r>
              <a:rPr lang="zh-CN" altLang="en-US" sz="2000" dirty="0">
                <a:solidFill>
                  <a:srgbClr val="FF0000"/>
                </a:solidFill>
              </a:rPr>
              <a:t>错判率（实际出错却判为正确的概率）</a:t>
            </a:r>
            <a:r>
              <a:rPr lang="zh-CN" altLang="en-US" sz="2000" dirty="0"/>
              <a:t>为（</a:t>
            </a:r>
            <a:r>
              <a:rPr lang="en-US" altLang="zh-CN" sz="2000" dirty="0"/>
              <a:t>1/2</a:t>
            </a:r>
            <a:r>
              <a:rPr lang="zh-CN" altLang="en-US" sz="2000" dirty="0"/>
              <a:t>）</a:t>
            </a:r>
            <a:r>
              <a:rPr lang="en-US" altLang="zh-CN" sz="2000" baseline="30000" dirty="0"/>
              <a:t>L </a:t>
            </a:r>
            <a:r>
              <a:rPr lang="zh-CN" altLang="en-US" sz="2000" dirty="0"/>
              <a:t>。</a:t>
            </a:r>
          </a:p>
        </p:txBody>
      </p:sp>
      <p:sp>
        <p:nvSpPr>
          <p:cNvPr id="22539" name="Text Box 10"/>
          <p:cNvSpPr txBox="1">
            <a:spLocks noChangeArrowheads="1"/>
          </p:cNvSpPr>
          <p:nvPr/>
        </p:nvSpPr>
        <p:spPr bwMode="auto">
          <a:xfrm>
            <a:off x="3851920" y="5876925"/>
            <a:ext cx="3276600" cy="366713"/>
          </a:xfrm>
          <a:prstGeom prst="rect">
            <a:avLst/>
          </a:prstGeom>
          <a:solidFill>
            <a:schemeClr val="accent2"/>
          </a:solidFill>
          <a:ln w="9525">
            <a:noFill/>
            <a:miter lim="800000"/>
            <a:headEnd/>
            <a:tailEnd/>
          </a:ln>
        </p:spPr>
        <p:txBody>
          <a:bodyPr>
            <a:spAutoFit/>
          </a:bodyPr>
          <a:lstStyle/>
          <a:p>
            <a:pPr>
              <a:spcBef>
                <a:spcPct val="50000"/>
              </a:spcBef>
            </a:pPr>
            <a:r>
              <a:rPr lang="zh-CN" altLang="en-US" dirty="0"/>
              <a:t>该方法用在</a:t>
            </a:r>
            <a:r>
              <a:rPr lang="en-US" altLang="zh-CN" dirty="0"/>
              <a:t>ICMP</a:t>
            </a:r>
            <a:r>
              <a:rPr lang="zh-CN" altLang="en-US" dirty="0"/>
              <a:t>报头检验中。</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灯片编号占位符 5"/>
          <p:cNvSpPr>
            <a:spLocks noGrp="1"/>
          </p:cNvSpPr>
          <p:nvPr>
            <p:ph type="sldNum" sz="quarter" idx="12"/>
          </p:nvPr>
        </p:nvSpPr>
        <p:spPr>
          <a:noFill/>
        </p:spPr>
        <p:txBody>
          <a:bodyPr/>
          <a:lstStyle/>
          <a:p>
            <a:fld id="{C509F181-DD47-4181-8CEC-18A580A036A6}" type="slidenum">
              <a:rPr lang="en-US" altLang="zh-CN" smtClean="0"/>
              <a:pPr/>
              <a:t>25</a:t>
            </a:fld>
            <a:endParaRPr lang="en-US" altLang="zh-CN"/>
          </a:p>
        </p:txBody>
      </p:sp>
      <p:sp>
        <p:nvSpPr>
          <p:cNvPr id="23555" name="Rectangle 2"/>
          <p:cNvSpPr>
            <a:spLocks noGrp="1" noChangeArrowheads="1"/>
          </p:cNvSpPr>
          <p:nvPr>
            <p:ph type="title"/>
          </p:nvPr>
        </p:nvSpPr>
        <p:spPr/>
        <p:txBody>
          <a:bodyPr/>
          <a:lstStyle/>
          <a:p>
            <a:pPr eaLnBrk="1" hangingPunct="1"/>
            <a:r>
              <a:rPr lang="zh-CN" altLang="en-US" dirty="0"/>
              <a:t>多项式编码（循环冗余码</a:t>
            </a:r>
            <a:r>
              <a:rPr lang="en-US" altLang="zh-CN" dirty="0"/>
              <a:t>CRC</a:t>
            </a:r>
            <a:r>
              <a:rPr lang="zh-CN" altLang="en-US" dirty="0"/>
              <a:t>）</a:t>
            </a:r>
          </a:p>
        </p:txBody>
      </p:sp>
      <p:sp>
        <p:nvSpPr>
          <p:cNvPr id="23556" name="Rectangle 3"/>
          <p:cNvSpPr>
            <a:spLocks noGrp="1" noChangeArrowheads="1"/>
          </p:cNvSpPr>
          <p:nvPr>
            <p:ph type="body" idx="1"/>
          </p:nvPr>
        </p:nvSpPr>
        <p:spPr>
          <a:xfrm>
            <a:off x="467544" y="2017712"/>
            <a:ext cx="8487544" cy="4579639"/>
          </a:xfrm>
        </p:spPr>
        <p:txBody>
          <a:bodyPr/>
          <a:lstStyle/>
          <a:p>
            <a:pPr indent="-432000" eaLnBrk="1" hangingPunct="1"/>
            <a:r>
              <a:rPr lang="en-US" altLang="zh-CN" dirty="0"/>
              <a:t>CRC</a:t>
            </a:r>
            <a:r>
              <a:rPr lang="zh-CN" altLang="en-US" dirty="0"/>
              <a:t>（</a:t>
            </a:r>
            <a:r>
              <a:rPr lang="en-US" altLang="zh-CN" dirty="0"/>
              <a:t>Cyclic Redundancy Check)</a:t>
            </a:r>
          </a:p>
          <a:p>
            <a:pPr indent="-360000" eaLnBrk="1" hangingPunct="1">
              <a:lnSpc>
                <a:spcPts val="4200"/>
              </a:lnSpc>
            </a:pPr>
            <a:r>
              <a:rPr lang="en-US" altLang="zh-CN" dirty="0"/>
              <a:t>CRC</a:t>
            </a:r>
            <a:r>
              <a:rPr lang="zh-CN" altLang="en-US" dirty="0"/>
              <a:t>编码的一般操作：</a:t>
            </a:r>
            <a:endParaRPr lang="en-US" altLang="zh-CN" dirty="0"/>
          </a:p>
          <a:p>
            <a:pPr lvl="1" indent="-360000" eaLnBrk="1" hangingPunct="1">
              <a:lnSpc>
                <a:spcPts val="4200"/>
              </a:lnSpc>
            </a:pPr>
            <a:r>
              <a:rPr lang="zh-CN" altLang="en-US" dirty="0"/>
              <a:t>给定一个</a:t>
            </a:r>
            <a:r>
              <a:rPr lang="en-US" altLang="zh-CN" dirty="0"/>
              <a:t>m</a:t>
            </a:r>
            <a:r>
              <a:rPr lang="zh-CN" altLang="en-US" dirty="0"/>
              <a:t>比特的帧或报文，发送方生成</a:t>
            </a:r>
            <a:r>
              <a:rPr lang="en-US" altLang="zh-CN" dirty="0"/>
              <a:t>r</a:t>
            </a:r>
            <a:r>
              <a:rPr lang="zh-CN" altLang="en-US" dirty="0"/>
              <a:t>比特的序列添加在后（也称为帧检验序列</a:t>
            </a:r>
            <a:r>
              <a:rPr lang="en-US" altLang="zh-CN" dirty="0"/>
              <a:t>FCS</a:t>
            </a:r>
            <a:r>
              <a:rPr lang="zh-CN" altLang="en-US" dirty="0"/>
              <a:t>，</a:t>
            </a:r>
            <a:r>
              <a:rPr lang="en-US" altLang="zh-CN" dirty="0"/>
              <a:t>Frame Check Series</a:t>
            </a:r>
            <a:r>
              <a:rPr lang="zh-CN" altLang="en-US" dirty="0"/>
              <a:t>），形成（</a:t>
            </a:r>
            <a:r>
              <a:rPr lang="en-US" altLang="zh-CN" dirty="0" err="1"/>
              <a:t>m+r</a:t>
            </a:r>
            <a:r>
              <a:rPr lang="zh-CN" altLang="en-US" dirty="0"/>
              <a:t>）的码字。</a:t>
            </a:r>
            <a:endParaRPr lang="en-US" altLang="zh-CN" dirty="0"/>
          </a:p>
          <a:p>
            <a:pPr lvl="1" indent="-360000" eaLnBrk="1" hangingPunct="1">
              <a:lnSpc>
                <a:spcPts val="4200"/>
              </a:lnSpc>
            </a:pPr>
            <a:r>
              <a:rPr lang="zh-CN" altLang="en-US" dirty="0"/>
              <a:t>该码字能被某个事先确定的</a:t>
            </a:r>
            <a:r>
              <a:rPr lang="zh-CN" altLang="en-US" dirty="0">
                <a:solidFill>
                  <a:srgbClr val="FF0000"/>
                </a:solidFill>
              </a:rPr>
              <a:t>数（</a:t>
            </a:r>
            <a:r>
              <a:rPr lang="en-US" altLang="zh-CN" dirty="0">
                <a:solidFill>
                  <a:srgbClr val="FF0000"/>
                </a:solidFill>
              </a:rPr>
              <a:t>r+1</a:t>
            </a:r>
            <a:r>
              <a:rPr lang="zh-CN" altLang="en-US" dirty="0">
                <a:solidFill>
                  <a:srgbClr val="FF0000"/>
                </a:solidFill>
              </a:rPr>
              <a:t>位序列）</a:t>
            </a:r>
            <a:r>
              <a:rPr lang="zh-CN" altLang="en-US" dirty="0"/>
              <a:t>整除。接收方用相同的</a:t>
            </a:r>
            <a:r>
              <a:rPr lang="zh-CN" altLang="en-US" dirty="0">
                <a:solidFill>
                  <a:srgbClr val="FF0000"/>
                </a:solidFill>
              </a:rPr>
              <a:t>数</a:t>
            </a:r>
            <a:r>
              <a:rPr lang="zh-CN" altLang="en-US" dirty="0"/>
              <a:t>去除收到的帧，如果无余数，则认为数据帧无差错。</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灯片编号占位符 5"/>
          <p:cNvSpPr>
            <a:spLocks noGrp="1"/>
          </p:cNvSpPr>
          <p:nvPr>
            <p:ph type="sldNum" sz="quarter" idx="12"/>
          </p:nvPr>
        </p:nvSpPr>
        <p:spPr>
          <a:noFill/>
        </p:spPr>
        <p:txBody>
          <a:bodyPr/>
          <a:lstStyle/>
          <a:p>
            <a:fld id="{29849B97-3C06-4E88-9111-8964044A9F2E}" type="slidenum">
              <a:rPr lang="en-US" altLang="zh-CN" smtClean="0"/>
              <a:pPr/>
              <a:t>26</a:t>
            </a:fld>
            <a:endParaRPr lang="en-US" altLang="zh-CN"/>
          </a:p>
        </p:txBody>
      </p:sp>
      <p:sp>
        <p:nvSpPr>
          <p:cNvPr id="24579" name="Rectangle 2"/>
          <p:cNvSpPr>
            <a:spLocks noGrp="1" noChangeArrowheads="1"/>
          </p:cNvSpPr>
          <p:nvPr>
            <p:ph type="title"/>
          </p:nvPr>
        </p:nvSpPr>
        <p:spPr/>
        <p:txBody>
          <a:bodyPr/>
          <a:lstStyle/>
          <a:p>
            <a:pPr eaLnBrk="1" hangingPunct="1"/>
            <a:r>
              <a:rPr lang="en-US" altLang="zh-CN"/>
              <a:t>CRC</a:t>
            </a:r>
            <a:r>
              <a:rPr lang="zh-CN" altLang="en-US"/>
              <a:t>也称多项式编码</a:t>
            </a:r>
          </a:p>
        </p:txBody>
      </p:sp>
      <p:sp>
        <p:nvSpPr>
          <p:cNvPr id="24580" name="Rectangle 3"/>
          <p:cNvSpPr>
            <a:spLocks noGrp="1" noChangeArrowheads="1"/>
          </p:cNvSpPr>
          <p:nvPr>
            <p:ph type="body" idx="1"/>
          </p:nvPr>
        </p:nvSpPr>
        <p:spPr>
          <a:xfrm>
            <a:off x="1182688" y="2017713"/>
            <a:ext cx="7772400" cy="2630487"/>
          </a:xfrm>
        </p:spPr>
        <p:txBody>
          <a:bodyPr/>
          <a:lstStyle/>
          <a:p>
            <a:pPr eaLnBrk="1" hangingPunct="1">
              <a:lnSpc>
                <a:spcPts val="4200"/>
              </a:lnSpc>
            </a:pPr>
            <a:r>
              <a:rPr lang="zh-CN" altLang="en-US" dirty="0"/>
              <a:t>多项式表示：即将</a:t>
            </a:r>
            <a:r>
              <a:rPr lang="en-US" altLang="zh-CN" dirty="0"/>
              <a:t>k</a:t>
            </a:r>
            <a:r>
              <a:rPr lang="zh-CN" altLang="en-US" dirty="0"/>
              <a:t>比特的数据用</a:t>
            </a:r>
            <a:r>
              <a:rPr lang="en-US" altLang="zh-CN" dirty="0"/>
              <a:t>k</a:t>
            </a:r>
            <a:r>
              <a:rPr lang="zh-CN" altLang="en-US" dirty="0"/>
              <a:t>项多项式表示，它的各项为</a:t>
            </a:r>
            <a:r>
              <a:rPr lang="en-US" altLang="zh-CN" dirty="0"/>
              <a:t>X </a:t>
            </a:r>
            <a:r>
              <a:rPr lang="en-US" altLang="zh-CN" baseline="30000" dirty="0"/>
              <a:t>k-1</a:t>
            </a:r>
            <a:r>
              <a:rPr lang="en-US" altLang="zh-CN" dirty="0">
                <a:latin typeface="Arial" charset="0"/>
              </a:rPr>
              <a:t>…</a:t>
            </a:r>
            <a:r>
              <a:rPr lang="en-US" altLang="zh-CN" dirty="0"/>
              <a:t>X</a:t>
            </a:r>
            <a:r>
              <a:rPr lang="en-US" altLang="zh-CN" baseline="30000" dirty="0"/>
              <a:t>0</a:t>
            </a:r>
            <a:r>
              <a:rPr lang="zh-CN" altLang="en-US" dirty="0"/>
              <a:t>，它的系数为数据中对应位的</a:t>
            </a:r>
            <a:r>
              <a:rPr lang="en-US" altLang="zh-CN" dirty="0"/>
              <a:t>0</a:t>
            </a:r>
            <a:r>
              <a:rPr lang="zh-CN" altLang="en-US" dirty="0"/>
              <a:t>或</a:t>
            </a:r>
            <a:r>
              <a:rPr lang="en-US" altLang="zh-CN" dirty="0"/>
              <a:t>1</a:t>
            </a:r>
            <a:r>
              <a:rPr lang="zh-CN" altLang="en-US" dirty="0"/>
              <a:t>。</a:t>
            </a:r>
          </a:p>
          <a:p>
            <a:pPr eaLnBrk="1" hangingPunct="1">
              <a:lnSpc>
                <a:spcPts val="4200"/>
              </a:lnSpc>
            </a:pPr>
            <a:r>
              <a:rPr lang="zh-CN" altLang="en-US" dirty="0"/>
              <a:t>例如：</a:t>
            </a:r>
            <a:r>
              <a:rPr lang="en-US" altLang="zh-CN" dirty="0"/>
              <a:t>110001</a:t>
            </a:r>
            <a:r>
              <a:rPr lang="zh-CN" altLang="en-US" dirty="0"/>
              <a:t>可表示成</a:t>
            </a:r>
            <a:r>
              <a:rPr lang="en-US" altLang="zh-CN" dirty="0"/>
              <a:t>X</a:t>
            </a:r>
            <a:r>
              <a:rPr lang="en-US" altLang="zh-CN" baseline="30000" dirty="0"/>
              <a:t>5</a:t>
            </a:r>
            <a:r>
              <a:rPr lang="en-US" altLang="zh-CN" dirty="0"/>
              <a:t>+X</a:t>
            </a:r>
            <a:r>
              <a:rPr lang="en-US" altLang="zh-CN" baseline="30000" dirty="0"/>
              <a:t>4</a:t>
            </a:r>
            <a:r>
              <a:rPr lang="en-US" altLang="zh-CN" dirty="0"/>
              <a:t>+1</a:t>
            </a:r>
          </a:p>
          <a:p>
            <a:pPr eaLnBrk="1" hangingPunct="1"/>
            <a:endParaRPr lang="en-US" altLang="zh-CN" baseline="300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602" name="灯片编号占位符 5"/>
          <p:cNvSpPr>
            <a:spLocks noGrp="1"/>
          </p:cNvSpPr>
          <p:nvPr>
            <p:ph type="sldNum" sz="quarter" idx="12"/>
          </p:nvPr>
        </p:nvSpPr>
        <p:spPr>
          <a:noFill/>
        </p:spPr>
        <p:txBody>
          <a:bodyPr/>
          <a:lstStyle/>
          <a:p>
            <a:fld id="{EFC23564-4636-4764-A146-7AA53CE036D6}" type="slidenum">
              <a:rPr lang="en-US" altLang="zh-CN" smtClean="0"/>
              <a:pPr/>
              <a:t>27</a:t>
            </a:fld>
            <a:endParaRPr lang="en-US" altLang="zh-CN"/>
          </a:p>
        </p:txBody>
      </p:sp>
      <p:sp>
        <p:nvSpPr>
          <p:cNvPr id="25603" name="Rectangle 2"/>
          <p:cNvSpPr>
            <a:spLocks noGrp="1" noChangeArrowheads="1"/>
          </p:cNvSpPr>
          <p:nvPr>
            <p:ph type="title"/>
          </p:nvPr>
        </p:nvSpPr>
        <p:spPr/>
        <p:txBody>
          <a:bodyPr/>
          <a:lstStyle/>
          <a:p>
            <a:pPr eaLnBrk="1" hangingPunct="1"/>
            <a:r>
              <a:rPr lang="zh-CN" altLang="en-US"/>
              <a:t>多项式编码的推导</a:t>
            </a:r>
          </a:p>
        </p:txBody>
      </p:sp>
      <p:sp>
        <p:nvSpPr>
          <p:cNvPr id="62467" name="Rectangle 3"/>
          <p:cNvSpPr>
            <a:spLocks noGrp="1" noChangeArrowheads="1"/>
          </p:cNvSpPr>
          <p:nvPr>
            <p:ph type="body" idx="1"/>
          </p:nvPr>
        </p:nvSpPr>
        <p:spPr>
          <a:xfrm>
            <a:off x="1182688" y="2017713"/>
            <a:ext cx="6970712" cy="496887"/>
          </a:xfrm>
          <a:noFill/>
        </p:spPr>
        <p:txBody>
          <a:bodyPr/>
          <a:lstStyle/>
          <a:p>
            <a:pPr eaLnBrk="1" hangingPunct="1">
              <a:buFont typeface="Wingdings" pitchFamily="2" charset="2"/>
              <a:buNone/>
            </a:pPr>
            <a:r>
              <a:rPr lang="zh-CN" altLang="en-US" sz="2400" dirty="0">
                <a:solidFill>
                  <a:schemeClr val="tx2"/>
                </a:solidFill>
              </a:rPr>
              <a:t>设数据帧多项式表示为</a:t>
            </a:r>
            <a:r>
              <a:rPr lang="en-US" altLang="zh-CN" sz="2400" dirty="0">
                <a:solidFill>
                  <a:schemeClr val="tx2"/>
                </a:solidFill>
              </a:rPr>
              <a:t>M</a:t>
            </a:r>
            <a:r>
              <a:rPr lang="zh-CN" altLang="en-US" sz="2400" dirty="0">
                <a:solidFill>
                  <a:schemeClr val="tx2"/>
                </a:solidFill>
              </a:rPr>
              <a:t>（</a:t>
            </a:r>
            <a:r>
              <a:rPr lang="en-US" altLang="zh-CN" sz="2400" dirty="0">
                <a:solidFill>
                  <a:schemeClr val="tx2"/>
                </a:solidFill>
              </a:rPr>
              <a:t>X</a:t>
            </a:r>
            <a:r>
              <a:rPr lang="zh-CN" altLang="en-US" sz="2400" dirty="0">
                <a:solidFill>
                  <a:schemeClr val="tx2"/>
                </a:solidFill>
              </a:rPr>
              <a:t>）     </a:t>
            </a:r>
            <a:r>
              <a:rPr lang="en-US" altLang="zh-CN" sz="2400" dirty="0">
                <a:solidFill>
                  <a:schemeClr val="tx2"/>
                </a:solidFill>
              </a:rPr>
              <a:t>m</a:t>
            </a:r>
            <a:r>
              <a:rPr lang="zh-CN" altLang="en-US" sz="2400" dirty="0">
                <a:solidFill>
                  <a:schemeClr val="tx2"/>
                </a:solidFill>
              </a:rPr>
              <a:t>位序列</a:t>
            </a:r>
          </a:p>
        </p:txBody>
      </p:sp>
      <p:sp>
        <p:nvSpPr>
          <p:cNvPr id="62468" name="Rectangle 4"/>
          <p:cNvSpPr>
            <a:spLocks noChangeArrowheads="1"/>
          </p:cNvSpPr>
          <p:nvPr/>
        </p:nvSpPr>
        <p:spPr bwMode="auto">
          <a:xfrm>
            <a:off x="1219200" y="2514600"/>
            <a:ext cx="6970713" cy="496888"/>
          </a:xfrm>
          <a:prstGeom prst="rect">
            <a:avLst/>
          </a:prstGeom>
          <a:noFill/>
          <a:ln w="9525">
            <a:noFill/>
            <a:miter lim="800000"/>
            <a:headEnd/>
            <a:tailEnd/>
          </a:ln>
        </p:spPr>
        <p:txBody>
          <a:bodyPr/>
          <a:lstStyle/>
          <a:p>
            <a:pPr marL="342900" indent="-342900">
              <a:spcBef>
                <a:spcPct val="20000"/>
              </a:spcBef>
              <a:buClr>
                <a:schemeClr val="folHlink"/>
              </a:buClr>
              <a:buSzPct val="60000"/>
              <a:buFont typeface="Wingdings" pitchFamily="2" charset="2"/>
              <a:buNone/>
            </a:pPr>
            <a:r>
              <a:rPr lang="en-US" altLang="zh-CN" sz="2400" dirty="0"/>
              <a:t>      </a:t>
            </a:r>
            <a:r>
              <a:rPr lang="zh-CN" altLang="en-US" sz="2400" dirty="0">
                <a:solidFill>
                  <a:schemeClr val="tx2"/>
                </a:solidFill>
              </a:rPr>
              <a:t>事先约定的除数为</a:t>
            </a:r>
            <a:r>
              <a:rPr lang="en-US" altLang="zh-CN" sz="2400" dirty="0">
                <a:solidFill>
                  <a:schemeClr val="tx2"/>
                </a:solidFill>
              </a:rPr>
              <a:t>G</a:t>
            </a:r>
            <a:r>
              <a:rPr lang="zh-CN" altLang="en-US" sz="2400" dirty="0">
                <a:solidFill>
                  <a:schemeClr val="tx2"/>
                </a:solidFill>
              </a:rPr>
              <a:t>（</a:t>
            </a:r>
            <a:r>
              <a:rPr lang="en-US" altLang="zh-CN" sz="2400" dirty="0">
                <a:solidFill>
                  <a:schemeClr val="tx2"/>
                </a:solidFill>
              </a:rPr>
              <a:t>X</a:t>
            </a:r>
            <a:r>
              <a:rPr lang="zh-CN" altLang="en-US" sz="2400" dirty="0">
                <a:solidFill>
                  <a:schemeClr val="tx2"/>
                </a:solidFill>
              </a:rPr>
              <a:t>）     </a:t>
            </a:r>
            <a:r>
              <a:rPr lang="en-US" altLang="zh-CN" sz="2400" dirty="0">
                <a:solidFill>
                  <a:schemeClr val="tx2"/>
                </a:solidFill>
              </a:rPr>
              <a:t>r+1</a:t>
            </a:r>
            <a:r>
              <a:rPr lang="zh-CN" altLang="en-US" sz="2400" dirty="0">
                <a:solidFill>
                  <a:schemeClr val="tx2"/>
                </a:solidFill>
              </a:rPr>
              <a:t>位序列</a:t>
            </a:r>
          </a:p>
        </p:txBody>
      </p:sp>
      <p:sp>
        <p:nvSpPr>
          <p:cNvPr id="62469" name="Rectangle 5"/>
          <p:cNvSpPr>
            <a:spLocks noChangeArrowheads="1"/>
          </p:cNvSpPr>
          <p:nvPr/>
        </p:nvSpPr>
        <p:spPr bwMode="auto">
          <a:xfrm>
            <a:off x="1143000" y="2971800"/>
            <a:ext cx="6970713" cy="496888"/>
          </a:xfrm>
          <a:prstGeom prst="rect">
            <a:avLst/>
          </a:prstGeom>
          <a:noFill/>
          <a:ln w="9525">
            <a:noFill/>
            <a:miter lim="800000"/>
            <a:headEnd/>
            <a:tailEnd/>
          </a:ln>
        </p:spPr>
        <p:txBody>
          <a:bodyPr/>
          <a:lstStyle/>
          <a:p>
            <a:pPr marL="342900" indent="-342900">
              <a:spcBef>
                <a:spcPct val="20000"/>
              </a:spcBef>
              <a:buClr>
                <a:schemeClr val="folHlink"/>
              </a:buClr>
              <a:buSzPct val="60000"/>
              <a:buFont typeface="Wingdings" pitchFamily="2" charset="2"/>
              <a:buNone/>
            </a:pPr>
            <a:r>
              <a:rPr lang="en-US" altLang="zh-CN" sz="2400"/>
              <a:t>        </a:t>
            </a:r>
            <a:r>
              <a:rPr lang="zh-CN" altLang="en-US" sz="2400">
                <a:solidFill>
                  <a:schemeClr val="tx2"/>
                </a:solidFill>
              </a:rPr>
              <a:t>帧检验序列</a:t>
            </a:r>
            <a:r>
              <a:rPr lang="en-US" altLang="zh-CN" sz="2400">
                <a:solidFill>
                  <a:schemeClr val="tx2"/>
                </a:solidFill>
              </a:rPr>
              <a:t>FCS</a:t>
            </a:r>
            <a:r>
              <a:rPr lang="zh-CN" altLang="en-US" sz="2400">
                <a:solidFill>
                  <a:schemeClr val="tx2"/>
                </a:solidFill>
              </a:rPr>
              <a:t>为</a:t>
            </a:r>
            <a:r>
              <a:rPr lang="en-US" altLang="zh-CN" sz="2400">
                <a:solidFill>
                  <a:schemeClr val="tx2"/>
                </a:solidFill>
              </a:rPr>
              <a:t>F</a:t>
            </a:r>
            <a:r>
              <a:rPr lang="zh-CN" altLang="en-US" sz="2400">
                <a:solidFill>
                  <a:schemeClr val="tx2"/>
                </a:solidFill>
              </a:rPr>
              <a:t>（</a:t>
            </a:r>
            <a:r>
              <a:rPr lang="en-US" altLang="zh-CN" sz="2400">
                <a:solidFill>
                  <a:schemeClr val="tx2"/>
                </a:solidFill>
              </a:rPr>
              <a:t>X</a:t>
            </a:r>
            <a:r>
              <a:rPr lang="zh-CN" altLang="en-US" sz="2400">
                <a:solidFill>
                  <a:schemeClr val="tx2"/>
                </a:solidFill>
              </a:rPr>
              <a:t>）     </a:t>
            </a:r>
            <a:r>
              <a:rPr lang="en-US" altLang="zh-CN" sz="2400">
                <a:solidFill>
                  <a:schemeClr val="tx2"/>
                </a:solidFill>
              </a:rPr>
              <a:t>r</a:t>
            </a:r>
            <a:r>
              <a:rPr lang="zh-CN" altLang="en-US" sz="2400">
                <a:solidFill>
                  <a:schemeClr val="tx2"/>
                </a:solidFill>
              </a:rPr>
              <a:t>位序列</a:t>
            </a:r>
          </a:p>
        </p:txBody>
      </p:sp>
      <p:sp>
        <p:nvSpPr>
          <p:cNvPr id="62470" name="Rectangle 6"/>
          <p:cNvSpPr>
            <a:spLocks noChangeArrowheads="1"/>
          </p:cNvSpPr>
          <p:nvPr/>
        </p:nvSpPr>
        <p:spPr bwMode="auto">
          <a:xfrm>
            <a:off x="1219200" y="3505200"/>
            <a:ext cx="6970713" cy="838200"/>
          </a:xfrm>
          <a:prstGeom prst="rect">
            <a:avLst/>
          </a:prstGeom>
          <a:noFill/>
          <a:ln w="9525">
            <a:noFill/>
            <a:miter lim="800000"/>
            <a:headEnd/>
            <a:tailEnd/>
          </a:ln>
        </p:spPr>
        <p:txBody>
          <a:bodyPr/>
          <a:lstStyle/>
          <a:p>
            <a:pPr marL="342900" indent="-342900" algn="r">
              <a:spcBef>
                <a:spcPct val="20000"/>
              </a:spcBef>
              <a:buClr>
                <a:schemeClr val="folHlink"/>
              </a:buClr>
              <a:buSzPct val="60000"/>
              <a:buFont typeface="Wingdings" pitchFamily="2" charset="2"/>
              <a:buNone/>
            </a:pPr>
            <a:r>
              <a:rPr lang="zh-CN" altLang="en-US" sz="2400">
                <a:solidFill>
                  <a:schemeClr val="tx2"/>
                </a:solidFill>
              </a:rPr>
              <a:t>加了检验序列的帧为</a:t>
            </a:r>
            <a:r>
              <a:rPr lang="en-US" altLang="zh-CN" sz="2400">
                <a:solidFill>
                  <a:schemeClr val="tx2"/>
                </a:solidFill>
              </a:rPr>
              <a:t>T</a:t>
            </a:r>
            <a:r>
              <a:rPr lang="zh-CN" altLang="en-US" sz="2400">
                <a:solidFill>
                  <a:schemeClr val="tx2"/>
                </a:solidFill>
              </a:rPr>
              <a:t>（</a:t>
            </a:r>
            <a:r>
              <a:rPr lang="en-US" altLang="zh-CN" sz="2400">
                <a:solidFill>
                  <a:schemeClr val="tx2"/>
                </a:solidFill>
              </a:rPr>
              <a:t>X</a:t>
            </a:r>
            <a:r>
              <a:rPr lang="zh-CN" altLang="en-US" sz="2400">
                <a:solidFill>
                  <a:schemeClr val="tx2"/>
                </a:solidFill>
              </a:rPr>
              <a:t>）</a:t>
            </a:r>
            <a:r>
              <a:rPr lang="en-US" altLang="zh-CN" sz="2400">
                <a:solidFill>
                  <a:schemeClr val="tx2"/>
                </a:solidFill>
              </a:rPr>
              <a:t>=X</a:t>
            </a:r>
            <a:r>
              <a:rPr lang="en-US" altLang="zh-CN" sz="2400" baseline="30000">
                <a:solidFill>
                  <a:schemeClr val="tx2"/>
                </a:solidFill>
              </a:rPr>
              <a:t> r </a:t>
            </a:r>
            <a:r>
              <a:rPr lang="en-US" altLang="zh-CN" sz="2400">
                <a:solidFill>
                  <a:schemeClr val="tx2"/>
                </a:solidFill>
              </a:rPr>
              <a:t>M</a:t>
            </a:r>
            <a:r>
              <a:rPr lang="zh-CN" altLang="en-US" sz="2400">
                <a:solidFill>
                  <a:schemeClr val="tx2"/>
                </a:solidFill>
              </a:rPr>
              <a:t>（</a:t>
            </a:r>
            <a:r>
              <a:rPr lang="en-US" altLang="zh-CN" sz="2400">
                <a:solidFill>
                  <a:schemeClr val="tx2"/>
                </a:solidFill>
              </a:rPr>
              <a:t>X</a:t>
            </a:r>
            <a:r>
              <a:rPr lang="zh-CN" altLang="en-US" sz="2400">
                <a:solidFill>
                  <a:schemeClr val="tx2"/>
                </a:solidFill>
              </a:rPr>
              <a:t>）</a:t>
            </a:r>
            <a:r>
              <a:rPr lang="en-US" altLang="zh-CN" sz="2400">
                <a:solidFill>
                  <a:schemeClr val="tx2"/>
                </a:solidFill>
              </a:rPr>
              <a:t>+F</a:t>
            </a:r>
            <a:r>
              <a:rPr lang="zh-CN" altLang="en-US" sz="2400">
                <a:solidFill>
                  <a:schemeClr val="tx2"/>
                </a:solidFill>
              </a:rPr>
              <a:t>（</a:t>
            </a:r>
            <a:r>
              <a:rPr lang="en-US" altLang="zh-CN" sz="2400">
                <a:solidFill>
                  <a:schemeClr val="tx2"/>
                </a:solidFill>
              </a:rPr>
              <a:t>X</a:t>
            </a:r>
            <a:r>
              <a:rPr lang="zh-CN" altLang="en-US" sz="2400">
                <a:solidFill>
                  <a:schemeClr val="tx2"/>
                </a:solidFill>
              </a:rPr>
              <a:t>）                            </a:t>
            </a:r>
            <a:r>
              <a:rPr lang="en-US" altLang="zh-CN" sz="2400">
                <a:solidFill>
                  <a:schemeClr val="tx2"/>
                </a:solidFill>
              </a:rPr>
              <a:t>m+r</a:t>
            </a:r>
            <a:r>
              <a:rPr lang="zh-CN" altLang="en-US" sz="2400">
                <a:solidFill>
                  <a:schemeClr val="tx2"/>
                </a:solidFill>
              </a:rPr>
              <a:t>位序列</a:t>
            </a:r>
          </a:p>
        </p:txBody>
      </p:sp>
      <p:sp>
        <p:nvSpPr>
          <p:cNvPr id="62471" name="Rectangle 7"/>
          <p:cNvSpPr>
            <a:spLocks noChangeArrowheads="1"/>
          </p:cNvSpPr>
          <p:nvPr/>
        </p:nvSpPr>
        <p:spPr bwMode="auto">
          <a:xfrm>
            <a:off x="1447800" y="4572000"/>
            <a:ext cx="6970713" cy="496888"/>
          </a:xfrm>
          <a:prstGeom prst="rect">
            <a:avLst/>
          </a:prstGeom>
          <a:noFill/>
          <a:ln w="9525">
            <a:noFill/>
            <a:miter lim="800000"/>
            <a:headEnd/>
            <a:tailEnd/>
          </a:ln>
        </p:spPr>
        <p:txBody>
          <a:bodyPr/>
          <a:lstStyle/>
          <a:p>
            <a:pPr marL="342900" indent="-342900">
              <a:spcBef>
                <a:spcPct val="20000"/>
              </a:spcBef>
              <a:buClr>
                <a:schemeClr val="folHlink"/>
              </a:buClr>
              <a:buSzPct val="60000"/>
              <a:buFont typeface="Wingdings" pitchFamily="2" charset="2"/>
              <a:buNone/>
            </a:pPr>
            <a:r>
              <a:rPr lang="zh-CN" altLang="en-US" sz="2400"/>
              <a:t>设</a:t>
            </a:r>
            <a:r>
              <a:rPr lang="en-US" altLang="zh-CN" sz="2400"/>
              <a:t>X</a:t>
            </a:r>
            <a:r>
              <a:rPr lang="en-US" altLang="zh-CN" sz="2400" baseline="30000"/>
              <a:t> r </a:t>
            </a:r>
            <a:r>
              <a:rPr lang="en-US" altLang="zh-CN" sz="2400"/>
              <a:t>M</a:t>
            </a:r>
            <a:r>
              <a:rPr lang="zh-CN" altLang="en-US" sz="2400"/>
              <a:t>（</a:t>
            </a:r>
            <a:r>
              <a:rPr lang="en-US" altLang="zh-CN" sz="2400"/>
              <a:t>X</a:t>
            </a:r>
            <a:r>
              <a:rPr lang="zh-CN" altLang="en-US" sz="2400"/>
              <a:t>）</a:t>
            </a:r>
            <a:r>
              <a:rPr lang="en-US" altLang="zh-CN" sz="2400"/>
              <a:t>/G</a:t>
            </a:r>
            <a:r>
              <a:rPr lang="zh-CN" altLang="en-US" sz="2400"/>
              <a:t>（</a:t>
            </a:r>
            <a:r>
              <a:rPr lang="en-US" altLang="zh-CN" sz="2400"/>
              <a:t>X</a:t>
            </a:r>
            <a:r>
              <a:rPr lang="zh-CN" altLang="en-US" sz="2400"/>
              <a:t>）</a:t>
            </a:r>
            <a:r>
              <a:rPr lang="en-US" altLang="zh-CN" sz="2400"/>
              <a:t>=P</a:t>
            </a:r>
            <a:r>
              <a:rPr lang="zh-CN" altLang="en-US" sz="2400"/>
              <a:t>（</a:t>
            </a:r>
            <a:r>
              <a:rPr lang="en-US" altLang="zh-CN" sz="2400"/>
              <a:t>X</a:t>
            </a:r>
            <a:r>
              <a:rPr lang="zh-CN" altLang="en-US" sz="2400"/>
              <a:t>）</a:t>
            </a:r>
            <a:r>
              <a:rPr lang="en-US" altLang="zh-CN" sz="2400"/>
              <a:t>+R</a:t>
            </a:r>
            <a:r>
              <a:rPr lang="zh-CN" altLang="en-US" sz="2400"/>
              <a:t>（</a:t>
            </a:r>
            <a:r>
              <a:rPr lang="en-US" altLang="zh-CN" sz="2400"/>
              <a:t>X</a:t>
            </a:r>
            <a:r>
              <a:rPr lang="zh-CN" altLang="en-US" sz="2400"/>
              <a:t>）</a:t>
            </a:r>
            <a:r>
              <a:rPr lang="en-US" altLang="zh-CN" sz="2400"/>
              <a:t>/G</a:t>
            </a:r>
            <a:r>
              <a:rPr lang="zh-CN" altLang="en-US" sz="2400"/>
              <a:t>（</a:t>
            </a:r>
            <a:r>
              <a:rPr lang="en-US" altLang="zh-CN" sz="2400"/>
              <a:t>X</a:t>
            </a:r>
            <a:r>
              <a:rPr lang="zh-CN" altLang="en-US" sz="2400"/>
              <a:t>）</a:t>
            </a:r>
          </a:p>
        </p:txBody>
      </p:sp>
      <p:sp>
        <p:nvSpPr>
          <p:cNvPr id="62473" name="Rectangle 9"/>
          <p:cNvSpPr>
            <a:spLocks noChangeArrowheads="1"/>
          </p:cNvSpPr>
          <p:nvPr/>
        </p:nvSpPr>
        <p:spPr bwMode="auto">
          <a:xfrm>
            <a:off x="1676400" y="5181600"/>
            <a:ext cx="6742113" cy="496888"/>
          </a:xfrm>
          <a:prstGeom prst="rect">
            <a:avLst/>
          </a:prstGeom>
          <a:noFill/>
          <a:ln w="9525">
            <a:noFill/>
            <a:miter lim="800000"/>
            <a:headEnd/>
            <a:tailEnd/>
          </a:ln>
        </p:spPr>
        <p:txBody>
          <a:bodyPr/>
          <a:lstStyle/>
          <a:p>
            <a:pPr marL="342900" indent="-342900">
              <a:spcBef>
                <a:spcPct val="20000"/>
              </a:spcBef>
              <a:buClr>
                <a:schemeClr val="folHlink"/>
              </a:buClr>
              <a:buSzPct val="60000"/>
              <a:buFont typeface="Wingdings" pitchFamily="2" charset="2"/>
              <a:buNone/>
            </a:pPr>
            <a:r>
              <a:rPr lang="en-US" altLang="zh-CN" sz="2400"/>
              <a:t>[X</a:t>
            </a:r>
            <a:r>
              <a:rPr lang="en-US" altLang="zh-CN" sz="2400" baseline="30000"/>
              <a:t> r </a:t>
            </a:r>
            <a:r>
              <a:rPr lang="en-US" altLang="zh-CN" sz="2400"/>
              <a:t>M</a:t>
            </a:r>
            <a:r>
              <a:rPr lang="zh-CN" altLang="en-US" sz="2400"/>
              <a:t>（</a:t>
            </a:r>
            <a:r>
              <a:rPr lang="en-US" altLang="zh-CN" sz="2400"/>
              <a:t>X</a:t>
            </a:r>
            <a:r>
              <a:rPr lang="zh-CN" altLang="en-US" sz="2400"/>
              <a:t>）</a:t>
            </a:r>
            <a:r>
              <a:rPr lang="en-US" altLang="zh-CN" sz="2400"/>
              <a:t>-R</a:t>
            </a:r>
            <a:r>
              <a:rPr lang="zh-CN" altLang="en-US" sz="2400"/>
              <a:t>（</a:t>
            </a:r>
            <a:r>
              <a:rPr lang="en-US" altLang="zh-CN" sz="2400"/>
              <a:t>X</a:t>
            </a:r>
            <a:r>
              <a:rPr lang="zh-CN" altLang="en-US" sz="2400"/>
              <a:t>）</a:t>
            </a:r>
            <a:r>
              <a:rPr lang="en-US" altLang="zh-CN" sz="2400"/>
              <a:t>]/G</a:t>
            </a:r>
            <a:r>
              <a:rPr lang="zh-CN" altLang="en-US" sz="2400"/>
              <a:t>（</a:t>
            </a:r>
            <a:r>
              <a:rPr lang="en-US" altLang="zh-CN" sz="2400"/>
              <a:t>X</a:t>
            </a:r>
            <a:r>
              <a:rPr lang="zh-CN" altLang="en-US" sz="2400"/>
              <a:t>）</a:t>
            </a:r>
            <a:r>
              <a:rPr lang="en-US" altLang="zh-CN" sz="2400"/>
              <a:t>=P</a:t>
            </a:r>
            <a:r>
              <a:rPr lang="zh-CN" altLang="en-US" sz="2400"/>
              <a:t>（</a:t>
            </a:r>
            <a:r>
              <a:rPr lang="en-US" altLang="zh-CN" sz="2400"/>
              <a:t>X</a:t>
            </a:r>
            <a:r>
              <a:rPr lang="zh-CN" altLang="en-US" sz="2400"/>
              <a:t>）</a:t>
            </a:r>
          </a:p>
        </p:txBody>
      </p:sp>
      <p:sp>
        <p:nvSpPr>
          <p:cNvPr id="62474" name="Rectangle 10"/>
          <p:cNvSpPr>
            <a:spLocks noChangeArrowheads="1"/>
          </p:cNvSpPr>
          <p:nvPr/>
        </p:nvSpPr>
        <p:spPr bwMode="auto">
          <a:xfrm>
            <a:off x="914400" y="5791200"/>
            <a:ext cx="7162800" cy="838200"/>
          </a:xfrm>
          <a:prstGeom prst="rect">
            <a:avLst/>
          </a:prstGeom>
          <a:noFill/>
          <a:ln w="9525">
            <a:noFill/>
            <a:miter lim="800000"/>
            <a:headEnd/>
            <a:tailEnd/>
          </a:ln>
        </p:spPr>
        <p:txBody>
          <a:bodyPr/>
          <a:lstStyle/>
          <a:p>
            <a:pPr marL="342900" indent="-342900">
              <a:spcBef>
                <a:spcPct val="20000"/>
              </a:spcBef>
              <a:buClr>
                <a:schemeClr val="folHlink"/>
              </a:buClr>
              <a:buSzPct val="60000"/>
              <a:buFont typeface="Wingdings" pitchFamily="2" charset="2"/>
              <a:buNone/>
            </a:pPr>
            <a:r>
              <a:rPr lang="zh-CN" altLang="en-US" sz="2400"/>
              <a:t>在模</a:t>
            </a:r>
            <a:r>
              <a:rPr lang="en-US" altLang="zh-CN" sz="2400"/>
              <a:t>2</a:t>
            </a:r>
            <a:r>
              <a:rPr lang="zh-CN" altLang="en-US" sz="2400"/>
              <a:t>运算中，加法与减法等同，取</a:t>
            </a:r>
            <a:r>
              <a:rPr lang="en-US" altLang="zh-CN" sz="2400"/>
              <a:t>F</a:t>
            </a:r>
            <a:r>
              <a:rPr lang="zh-CN" altLang="en-US" sz="2400"/>
              <a:t>（</a:t>
            </a:r>
            <a:r>
              <a:rPr lang="en-US" altLang="zh-CN" sz="2400"/>
              <a:t>X</a:t>
            </a:r>
            <a:r>
              <a:rPr lang="zh-CN" altLang="en-US" sz="2400"/>
              <a:t>）</a:t>
            </a:r>
            <a:r>
              <a:rPr lang="en-US" altLang="zh-CN" sz="2400"/>
              <a:t>=R</a:t>
            </a:r>
            <a:r>
              <a:rPr lang="zh-CN" altLang="en-US" sz="2400"/>
              <a:t>（</a:t>
            </a:r>
            <a:r>
              <a:rPr lang="en-US" altLang="zh-CN" sz="2400"/>
              <a:t>X</a:t>
            </a:r>
            <a:r>
              <a:rPr lang="zh-CN" altLang="en-US" sz="2400"/>
              <a:t>）就能使</a:t>
            </a:r>
            <a:r>
              <a:rPr lang="en-US" altLang="zh-CN" sz="2400"/>
              <a:t>T</a:t>
            </a:r>
            <a:r>
              <a:rPr lang="zh-CN" altLang="en-US" sz="2400"/>
              <a:t>（</a:t>
            </a:r>
            <a:r>
              <a:rPr lang="en-US" altLang="zh-CN" sz="2400"/>
              <a:t>X</a:t>
            </a:r>
            <a:r>
              <a:rPr lang="zh-CN" altLang="en-US" sz="2400"/>
              <a:t>）被</a:t>
            </a:r>
            <a:r>
              <a:rPr lang="en-US" altLang="zh-CN" sz="2400"/>
              <a:t>G</a:t>
            </a:r>
            <a:r>
              <a:rPr lang="zh-CN" altLang="en-US" sz="2400"/>
              <a:t>（</a:t>
            </a:r>
            <a:r>
              <a:rPr lang="en-US" altLang="zh-CN" sz="2400"/>
              <a:t>X</a:t>
            </a:r>
            <a:r>
              <a:rPr lang="zh-CN" altLang="en-US" sz="2400"/>
              <a:t>）整除</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6246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62468">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62469">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62470">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62471">
                                            <p:txEl>
                                              <p:pRg st="0" end="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62473">
                                            <p:txEl>
                                              <p:pRg st="0" end="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6247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467" grpId="0" build="p" autoUpdateAnimBg="0"/>
      <p:bldP spid="62468" grpId="0" build="p" autoUpdateAnimBg="0"/>
      <p:bldP spid="62469" grpId="0" build="p" autoUpdateAnimBg="0"/>
      <p:bldP spid="62470" grpId="0" build="p" autoUpdateAnimBg="0"/>
      <p:bldP spid="62471" grpId="0" build="p" autoUpdateAnimBg="0"/>
      <p:bldP spid="62473" grpId="0" build="p" autoUpdateAnimBg="0"/>
      <p:bldP spid="62474" grpId="0" build="p"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灯片编号占位符 3"/>
          <p:cNvSpPr>
            <a:spLocks noGrp="1"/>
          </p:cNvSpPr>
          <p:nvPr>
            <p:ph type="sldNum" sz="quarter" idx="12"/>
          </p:nvPr>
        </p:nvSpPr>
        <p:spPr>
          <a:noFill/>
        </p:spPr>
        <p:txBody>
          <a:bodyPr/>
          <a:lstStyle/>
          <a:p>
            <a:fld id="{85739207-1B8B-4A65-8FCC-9E5A70EE1933}" type="slidenum">
              <a:rPr lang="en-US" altLang="zh-CN" smtClean="0"/>
              <a:pPr/>
              <a:t>28</a:t>
            </a:fld>
            <a:endParaRPr lang="en-US" altLang="zh-CN" dirty="0"/>
          </a:p>
        </p:txBody>
      </p:sp>
      <p:pic>
        <p:nvPicPr>
          <p:cNvPr id="26627" name="Picture 1026"/>
          <p:cNvPicPr>
            <a:picLocks noChangeAspect="1" noChangeArrowheads="1"/>
          </p:cNvPicPr>
          <p:nvPr/>
        </p:nvPicPr>
        <p:blipFill>
          <a:blip r:embed="rId2" cstate="print"/>
          <a:srcRect/>
          <a:stretch>
            <a:fillRect/>
          </a:stretch>
        </p:blipFill>
        <p:spPr bwMode="auto">
          <a:xfrm>
            <a:off x="389731" y="476672"/>
            <a:ext cx="6486525" cy="6192688"/>
          </a:xfrm>
          <a:prstGeom prst="rect">
            <a:avLst/>
          </a:prstGeom>
          <a:noFill/>
          <a:ln w="9525">
            <a:noFill/>
            <a:miter lim="800000"/>
            <a:headEnd/>
            <a:tailEnd/>
          </a:ln>
        </p:spPr>
      </p:pic>
      <p:sp>
        <p:nvSpPr>
          <p:cNvPr id="5" name="矩形 4"/>
          <p:cNvSpPr/>
          <p:nvPr/>
        </p:nvSpPr>
        <p:spPr>
          <a:xfrm>
            <a:off x="4644008" y="1340768"/>
            <a:ext cx="642942" cy="21431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TextBox 5"/>
          <p:cNvSpPr txBox="1"/>
          <p:nvPr/>
        </p:nvSpPr>
        <p:spPr>
          <a:xfrm>
            <a:off x="3203848" y="548680"/>
            <a:ext cx="714380" cy="307777"/>
          </a:xfrm>
          <a:prstGeom prst="rect">
            <a:avLst/>
          </a:prstGeom>
          <a:noFill/>
        </p:spPr>
        <p:txBody>
          <a:bodyPr wrap="square" rtlCol="0">
            <a:spAutoFit/>
          </a:bodyPr>
          <a:lstStyle/>
          <a:p>
            <a:r>
              <a:rPr lang="en-US" altLang="zh-CN" sz="1400" dirty="0">
                <a:solidFill>
                  <a:srgbClr val="FF0000"/>
                </a:solidFill>
              </a:rPr>
              <a:t>r+1</a:t>
            </a:r>
            <a:r>
              <a:rPr lang="zh-CN" altLang="en-US" sz="1400" dirty="0">
                <a:solidFill>
                  <a:srgbClr val="FF0000"/>
                </a:solidFill>
              </a:rPr>
              <a:t>位</a:t>
            </a:r>
          </a:p>
        </p:txBody>
      </p:sp>
      <p:sp>
        <p:nvSpPr>
          <p:cNvPr id="7" name="TextBox 6"/>
          <p:cNvSpPr txBox="1"/>
          <p:nvPr/>
        </p:nvSpPr>
        <p:spPr>
          <a:xfrm>
            <a:off x="5796136" y="764704"/>
            <a:ext cx="714380" cy="307777"/>
          </a:xfrm>
          <a:prstGeom prst="rect">
            <a:avLst/>
          </a:prstGeom>
          <a:noFill/>
        </p:spPr>
        <p:txBody>
          <a:bodyPr wrap="square" rtlCol="0">
            <a:spAutoFit/>
          </a:bodyPr>
          <a:lstStyle/>
          <a:p>
            <a:r>
              <a:rPr lang="zh-CN" altLang="en-US" sz="1400" dirty="0">
                <a:solidFill>
                  <a:srgbClr val="FF0000"/>
                </a:solidFill>
              </a:rPr>
              <a:t>补</a:t>
            </a:r>
            <a:r>
              <a:rPr lang="en-US" altLang="zh-CN" sz="1400" dirty="0">
                <a:solidFill>
                  <a:srgbClr val="FF0000"/>
                </a:solidFill>
              </a:rPr>
              <a:t>r</a:t>
            </a:r>
            <a:r>
              <a:rPr lang="zh-CN" altLang="en-US" sz="1400" dirty="0">
                <a:solidFill>
                  <a:srgbClr val="FF0000"/>
                </a:solidFill>
              </a:rPr>
              <a:t>位</a:t>
            </a:r>
            <a:r>
              <a:rPr lang="en-US" altLang="zh-CN" sz="1400" dirty="0">
                <a:solidFill>
                  <a:srgbClr val="FF0000"/>
                </a:solidFill>
              </a:rPr>
              <a:t>0</a:t>
            </a:r>
            <a:endParaRPr lang="zh-CN" altLang="en-US" sz="1400" dirty="0">
              <a:solidFill>
                <a:srgbClr val="FF0000"/>
              </a:solidFill>
            </a:endParaRPr>
          </a:p>
        </p:txBody>
      </p:sp>
      <p:cxnSp>
        <p:nvCxnSpPr>
          <p:cNvPr id="9" name="直接连接符 8"/>
          <p:cNvCxnSpPr/>
          <p:nvPr/>
        </p:nvCxnSpPr>
        <p:spPr>
          <a:xfrm>
            <a:off x="5076056" y="1052736"/>
            <a:ext cx="500066" cy="1588"/>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4860032" y="6309320"/>
            <a:ext cx="714380" cy="307777"/>
          </a:xfrm>
          <a:prstGeom prst="rect">
            <a:avLst/>
          </a:prstGeom>
          <a:noFill/>
        </p:spPr>
        <p:txBody>
          <a:bodyPr wrap="square" rtlCol="0">
            <a:spAutoFit/>
          </a:bodyPr>
          <a:lstStyle/>
          <a:p>
            <a:r>
              <a:rPr lang="en-US" altLang="zh-CN" sz="1400" dirty="0">
                <a:solidFill>
                  <a:srgbClr val="FF0000"/>
                </a:solidFill>
              </a:rPr>
              <a:t>r</a:t>
            </a:r>
            <a:r>
              <a:rPr lang="zh-CN" altLang="en-US" sz="1400" dirty="0">
                <a:solidFill>
                  <a:srgbClr val="FF0000"/>
                </a:solidFill>
              </a:rPr>
              <a:t>位</a:t>
            </a:r>
          </a:p>
        </p:txBody>
      </p:sp>
      <p:cxnSp>
        <p:nvCxnSpPr>
          <p:cNvPr id="12" name="直接连接符 11"/>
          <p:cNvCxnSpPr/>
          <p:nvPr/>
        </p:nvCxnSpPr>
        <p:spPr>
          <a:xfrm>
            <a:off x="4287388" y="6597352"/>
            <a:ext cx="428628" cy="1588"/>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灯片编号占位符 5"/>
          <p:cNvSpPr>
            <a:spLocks noGrp="1"/>
          </p:cNvSpPr>
          <p:nvPr>
            <p:ph type="sldNum" sz="quarter" idx="12"/>
          </p:nvPr>
        </p:nvSpPr>
        <p:spPr>
          <a:xfrm>
            <a:off x="7042150" y="6038444"/>
            <a:ext cx="1905000" cy="457200"/>
          </a:xfrm>
          <a:noFill/>
        </p:spPr>
        <p:txBody>
          <a:bodyPr/>
          <a:lstStyle/>
          <a:p>
            <a:fld id="{259BBCB5-49A6-413C-A327-8196868B0834}" type="slidenum">
              <a:rPr lang="en-US" altLang="zh-CN" smtClean="0"/>
              <a:pPr/>
              <a:t>29</a:t>
            </a:fld>
            <a:endParaRPr lang="en-US" altLang="zh-CN" dirty="0"/>
          </a:p>
        </p:txBody>
      </p:sp>
      <p:sp>
        <p:nvSpPr>
          <p:cNvPr id="27651" name="Rectangle 2"/>
          <p:cNvSpPr>
            <a:spLocks noGrp="1" noChangeArrowheads="1"/>
          </p:cNvSpPr>
          <p:nvPr>
            <p:ph type="title"/>
          </p:nvPr>
        </p:nvSpPr>
        <p:spPr/>
        <p:txBody>
          <a:bodyPr/>
          <a:lstStyle/>
          <a:p>
            <a:pPr eaLnBrk="1" hangingPunct="1"/>
            <a:r>
              <a:rPr lang="en-US" altLang="zh-CN" dirty="0"/>
              <a:t>CRC</a:t>
            </a:r>
            <a:r>
              <a:rPr lang="zh-CN" altLang="en-US" dirty="0"/>
              <a:t>的检测能力分析</a:t>
            </a:r>
          </a:p>
        </p:txBody>
      </p:sp>
      <p:sp>
        <p:nvSpPr>
          <p:cNvPr id="27652" name="Rectangle 3"/>
          <p:cNvSpPr>
            <a:spLocks noGrp="1" noChangeArrowheads="1"/>
          </p:cNvSpPr>
          <p:nvPr>
            <p:ph type="body" idx="1"/>
          </p:nvPr>
        </p:nvSpPr>
        <p:spPr>
          <a:xfrm>
            <a:off x="214282" y="1928803"/>
            <a:ext cx="8704263" cy="2143139"/>
          </a:xfrm>
        </p:spPr>
        <p:txBody>
          <a:bodyPr/>
          <a:lstStyle/>
          <a:p>
            <a:pPr eaLnBrk="1" hangingPunct="1">
              <a:spcBef>
                <a:spcPts val="1200"/>
              </a:spcBef>
            </a:pPr>
            <a:r>
              <a:rPr lang="zh-CN" altLang="en-US" sz="2200" dirty="0">
                <a:latin typeface="+mn-ea"/>
              </a:rPr>
              <a:t>能</a:t>
            </a:r>
            <a:r>
              <a:rPr lang="zh-CN" altLang="en-US" sz="2200" dirty="0">
                <a:solidFill>
                  <a:srgbClr val="FF0000"/>
                </a:solidFill>
                <a:latin typeface="+mn-ea"/>
              </a:rPr>
              <a:t>检验</a:t>
            </a:r>
            <a:r>
              <a:rPr lang="zh-CN" altLang="en-US" sz="2200" dirty="0">
                <a:latin typeface="+mn-ea"/>
              </a:rPr>
              <a:t>出所有长度</a:t>
            </a:r>
            <a:r>
              <a:rPr lang="zh-CN" altLang="en-US" sz="2200" dirty="0">
                <a:solidFill>
                  <a:srgbClr val="FF0000"/>
                </a:solidFill>
                <a:latin typeface="+mn-ea"/>
              </a:rPr>
              <a:t>小于等于</a:t>
            </a:r>
            <a:r>
              <a:rPr lang="en-US" altLang="zh-CN" sz="2200" dirty="0">
                <a:solidFill>
                  <a:srgbClr val="FF0000"/>
                </a:solidFill>
                <a:latin typeface="+mn-ea"/>
              </a:rPr>
              <a:t>r</a:t>
            </a:r>
            <a:r>
              <a:rPr lang="zh-CN" altLang="en-US" sz="2200" dirty="0">
                <a:solidFill>
                  <a:srgbClr val="FF0000"/>
                </a:solidFill>
                <a:latin typeface="+mn-ea"/>
              </a:rPr>
              <a:t>的错误（</a:t>
            </a:r>
            <a:r>
              <a:rPr lang="zh-CN" altLang="en-US" sz="2200" dirty="0">
                <a:latin typeface="+mn-ea"/>
              </a:rPr>
              <a:t>即检测率</a:t>
            </a:r>
            <a:r>
              <a:rPr lang="en-US" altLang="zh-CN" sz="2200" dirty="0">
                <a:latin typeface="+mn-ea"/>
              </a:rPr>
              <a:t>100%</a:t>
            </a:r>
            <a:r>
              <a:rPr lang="zh-CN" altLang="en-US" sz="2200" dirty="0">
                <a:solidFill>
                  <a:srgbClr val="FF0000"/>
                </a:solidFill>
                <a:latin typeface="+mn-ea"/>
              </a:rPr>
              <a:t>）</a:t>
            </a:r>
          </a:p>
          <a:p>
            <a:pPr eaLnBrk="1" hangingPunct="1">
              <a:spcBef>
                <a:spcPts val="1200"/>
              </a:spcBef>
            </a:pPr>
            <a:r>
              <a:rPr lang="zh-CN" altLang="en-US" sz="2200" dirty="0">
                <a:latin typeface="+mn-ea"/>
              </a:rPr>
              <a:t>如果突发长度为</a:t>
            </a:r>
            <a:r>
              <a:rPr lang="en-US" altLang="zh-CN" sz="2200" dirty="0">
                <a:solidFill>
                  <a:srgbClr val="FF0000"/>
                </a:solidFill>
                <a:latin typeface="+mn-ea"/>
              </a:rPr>
              <a:t>r+1</a:t>
            </a:r>
            <a:r>
              <a:rPr lang="zh-CN" altLang="en-US" sz="2200" dirty="0">
                <a:latin typeface="+mn-ea"/>
              </a:rPr>
              <a:t>，当且仅当</a:t>
            </a:r>
            <a:r>
              <a:rPr lang="zh-CN" altLang="en-US" sz="2200" dirty="0">
                <a:solidFill>
                  <a:srgbClr val="FF0000"/>
                </a:solidFill>
                <a:latin typeface="+mn-ea"/>
              </a:rPr>
              <a:t>差错与</a:t>
            </a:r>
            <a:r>
              <a:rPr lang="en-US" altLang="zh-CN" sz="2200" dirty="0">
                <a:solidFill>
                  <a:srgbClr val="FF0000"/>
                </a:solidFill>
                <a:latin typeface="+mn-ea"/>
              </a:rPr>
              <a:t>G</a:t>
            </a:r>
            <a:r>
              <a:rPr lang="zh-CN" altLang="en-US" sz="2200" dirty="0">
                <a:solidFill>
                  <a:srgbClr val="FF0000"/>
                </a:solidFill>
                <a:latin typeface="+mn-ea"/>
              </a:rPr>
              <a:t>（</a:t>
            </a:r>
            <a:r>
              <a:rPr lang="en-US" altLang="zh-CN" sz="2200" dirty="0">
                <a:solidFill>
                  <a:srgbClr val="FF0000"/>
                </a:solidFill>
                <a:latin typeface="+mn-ea"/>
              </a:rPr>
              <a:t>X</a:t>
            </a:r>
            <a:r>
              <a:rPr lang="zh-CN" altLang="en-US" sz="2200" dirty="0">
                <a:solidFill>
                  <a:srgbClr val="FF0000"/>
                </a:solidFill>
                <a:latin typeface="+mn-ea"/>
              </a:rPr>
              <a:t>）相同时才被整除</a:t>
            </a:r>
            <a:r>
              <a:rPr lang="zh-CN" altLang="en-US" sz="2200" dirty="0">
                <a:latin typeface="+mn-ea"/>
              </a:rPr>
              <a:t>。根据突发错误长度的定义，其第</a:t>
            </a:r>
            <a:r>
              <a:rPr lang="en-US" altLang="zh-CN" sz="2200" dirty="0">
                <a:latin typeface="+mn-ea"/>
              </a:rPr>
              <a:t>1</a:t>
            </a:r>
            <a:r>
              <a:rPr lang="zh-CN" altLang="en-US" sz="2200" dirty="0">
                <a:latin typeface="+mn-ea"/>
              </a:rPr>
              <a:t>位和最后</a:t>
            </a:r>
            <a:r>
              <a:rPr lang="en-US" altLang="zh-CN" sz="2200" dirty="0">
                <a:latin typeface="+mn-ea"/>
              </a:rPr>
              <a:t>1</a:t>
            </a:r>
            <a:r>
              <a:rPr lang="zh-CN" altLang="en-US" sz="2200" dirty="0">
                <a:latin typeface="+mn-ea"/>
              </a:rPr>
              <a:t>位必须是</a:t>
            </a:r>
            <a:r>
              <a:rPr lang="en-US" altLang="zh-CN" sz="2200" dirty="0">
                <a:latin typeface="+mn-ea"/>
              </a:rPr>
              <a:t>1</a:t>
            </a:r>
            <a:r>
              <a:rPr lang="zh-CN" altLang="en-US" sz="2200" dirty="0">
                <a:latin typeface="+mn-ea"/>
              </a:rPr>
              <a:t>，因此与</a:t>
            </a:r>
            <a:r>
              <a:rPr lang="en-US" altLang="zh-CN" sz="2200" dirty="0">
                <a:latin typeface="+mn-ea"/>
              </a:rPr>
              <a:t>G</a:t>
            </a:r>
            <a:r>
              <a:rPr lang="zh-CN" altLang="en-US" sz="2200" dirty="0">
                <a:latin typeface="+mn-ea"/>
              </a:rPr>
              <a:t>（</a:t>
            </a:r>
            <a:r>
              <a:rPr lang="en-US" altLang="zh-CN" sz="2200" dirty="0">
                <a:latin typeface="+mn-ea"/>
              </a:rPr>
              <a:t>X</a:t>
            </a:r>
            <a:r>
              <a:rPr lang="zh-CN" altLang="en-US" sz="2200" dirty="0">
                <a:latin typeface="+mn-ea"/>
              </a:rPr>
              <a:t>）完全相同的概率为</a:t>
            </a:r>
            <a:r>
              <a:rPr lang="zh-CN" altLang="en-US" sz="2200" dirty="0">
                <a:solidFill>
                  <a:srgbClr val="FF0000"/>
                </a:solidFill>
                <a:latin typeface="+mn-ea"/>
              </a:rPr>
              <a:t>（</a:t>
            </a:r>
            <a:r>
              <a:rPr lang="en-US" altLang="zh-CN" sz="2200" dirty="0">
                <a:solidFill>
                  <a:srgbClr val="FF0000"/>
                </a:solidFill>
                <a:latin typeface="+mn-ea"/>
              </a:rPr>
              <a:t>1/2</a:t>
            </a:r>
            <a:r>
              <a:rPr lang="zh-CN" altLang="en-US" sz="2200" dirty="0">
                <a:solidFill>
                  <a:srgbClr val="FF0000"/>
                </a:solidFill>
                <a:latin typeface="+mn-ea"/>
              </a:rPr>
              <a:t>）</a:t>
            </a:r>
            <a:r>
              <a:rPr lang="en-US" altLang="zh-CN" sz="2200" baseline="30000" dirty="0">
                <a:solidFill>
                  <a:srgbClr val="FF0000"/>
                </a:solidFill>
                <a:latin typeface="+mn-ea"/>
              </a:rPr>
              <a:t>r-1</a:t>
            </a:r>
            <a:r>
              <a:rPr lang="zh-CN" altLang="en-US" sz="2200" dirty="0">
                <a:latin typeface="+mn-ea"/>
              </a:rPr>
              <a:t>。（检测率</a:t>
            </a:r>
            <a:r>
              <a:rPr lang="en-US" altLang="zh-CN" sz="2200" dirty="0">
                <a:latin typeface="+mn-ea"/>
              </a:rPr>
              <a:t>1-(1/2)</a:t>
            </a:r>
            <a:r>
              <a:rPr lang="en-US" altLang="zh-CN" sz="2200" baseline="30000" dirty="0">
                <a:latin typeface="+mn-ea"/>
              </a:rPr>
              <a:t>r-1 </a:t>
            </a:r>
            <a:r>
              <a:rPr lang="zh-CN" altLang="en-US" sz="2200" dirty="0">
                <a:latin typeface="+mn-ea"/>
              </a:rPr>
              <a:t>）</a:t>
            </a:r>
          </a:p>
          <a:p>
            <a:pPr eaLnBrk="1" hangingPunct="1">
              <a:spcBef>
                <a:spcPts val="1200"/>
              </a:spcBef>
            </a:pPr>
            <a:r>
              <a:rPr lang="zh-CN" altLang="en-US" sz="2200" dirty="0">
                <a:latin typeface="+mn-ea"/>
              </a:rPr>
              <a:t>对于长度</a:t>
            </a:r>
            <a:r>
              <a:rPr lang="zh-CN" altLang="en-US" sz="2200" dirty="0">
                <a:solidFill>
                  <a:srgbClr val="FF0000"/>
                </a:solidFill>
                <a:latin typeface="+mn-ea"/>
              </a:rPr>
              <a:t>大于</a:t>
            </a:r>
            <a:r>
              <a:rPr lang="en-US" altLang="zh-CN" sz="2200" dirty="0">
                <a:solidFill>
                  <a:srgbClr val="FF0000"/>
                </a:solidFill>
                <a:latin typeface="+mn-ea"/>
              </a:rPr>
              <a:t>r+1</a:t>
            </a:r>
            <a:r>
              <a:rPr lang="zh-CN" altLang="en-US" sz="2200" dirty="0">
                <a:latin typeface="+mn-ea"/>
              </a:rPr>
              <a:t>的差错，其错判率为</a:t>
            </a:r>
            <a:r>
              <a:rPr lang="en-US" altLang="zh-CN" sz="2200" dirty="0">
                <a:solidFill>
                  <a:srgbClr val="FF0000"/>
                </a:solidFill>
                <a:latin typeface="+mn-ea"/>
              </a:rPr>
              <a:t>1/2 </a:t>
            </a:r>
            <a:r>
              <a:rPr lang="en-US" altLang="zh-CN" sz="2200" baseline="30000" dirty="0">
                <a:solidFill>
                  <a:srgbClr val="FF0000"/>
                </a:solidFill>
                <a:latin typeface="+mn-ea"/>
              </a:rPr>
              <a:t>r</a:t>
            </a:r>
            <a:r>
              <a:rPr lang="zh-CN" altLang="en-US" sz="2200" dirty="0">
                <a:latin typeface="+mn-ea"/>
              </a:rPr>
              <a:t>。</a:t>
            </a:r>
            <a:r>
              <a:rPr lang="en-US" altLang="zh-CN" sz="2200" dirty="0">
                <a:latin typeface="+mn-ea"/>
              </a:rPr>
              <a:t>(</a:t>
            </a:r>
            <a:r>
              <a:rPr lang="zh-CN" altLang="en-US" sz="2200" dirty="0">
                <a:latin typeface="+mn-ea"/>
              </a:rPr>
              <a:t>检测率</a:t>
            </a:r>
            <a:r>
              <a:rPr lang="en-US" altLang="zh-CN" sz="2200" dirty="0">
                <a:latin typeface="+mn-ea"/>
              </a:rPr>
              <a:t>1-(1/2)</a:t>
            </a:r>
            <a:r>
              <a:rPr lang="en-US" altLang="zh-CN" sz="2200" baseline="30000" dirty="0">
                <a:latin typeface="+mn-ea"/>
              </a:rPr>
              <a:t>r </a:t>
            </a:r>
            <a:r>
              <a:rPr lang="zh-CN" altLang="en-US" sz="2200" dirty="0">
                <a:latin typeface="+mn-ea"/>
              </a:rPr>
              <a:t>）</a:t>
            </a:r>
          </a:p>
        </p:txBody>
      </p:sp>
      <p:sp>
        <p:nvSpPr>
          <p:cNvPr id="5" name="TextBox 4"/>
          <p:cNvSpPr txBox="1"/>
          <p:nvPr/>
        </p:nvSpPr>
        <p:spPr>
          <a:xfrm>
            <a:off x="1500166" y="4581128"/>
            <a:ext cx="2928958" cy="369332"/>
          </a:xfrm>
          <a:prstGeom prst="rect">
            <a:avLst/>
          </a:prstGeom>
          <a:solidFill>
            <a:schemeClr val="accent2"/>
          </a:solidFill>
        </p:spPr>
        <p:txBody>
          <a:bodyPr wrap="square" rtlCol="0">
            <a:spAutoFit/>
          </a:bodyPr>
          <a:lstStyle/>
          <a:p>
            <a:r>
              <a:rPr lang="en-US" altLang="zh-CN" dirty="0"/>
              <a:t>1 1 0 1 0 1 1 1 1 1</a:t>
            </a:r>
            <a:endParaRPr lang="zh-CN" altLang="en-US" dirty="0"/>
          </a:p>
        </p:txBody>
      </p:sp>
      <p:sp>
        <p:nvSpPr>
          <p:cNvPr id="6" name="TextBox 5"/>
          <p:cNvSpPr txBox="1"/>
          <p:nvPr/>
        </p:nvSpPr>
        <p:spPr>
          <a:xfrm>
            <a:off x="500034" y="4581128"/>
            <a:ext cx="1214446" cy="338554"/>
          </a:xfrm>
          <a:prstGeom prst="rect">
            <a:avLst/>
          </a:prstGeom>
          <a:noFill/>
        </p:spPr>
        <p:txBody>
          <a:bodyPr wrap="square" rtlCol="0">
            <a:spAutoFit/>
          </a:bodyPr>
          <a:lstStyle/>
          <a:p>
            <a:r>
              <a:rPr lang="zh-CN" altLang="en-US" sz="1600" dirty="0"/>
              <a:t>待发的帧</a:t>
            </a:r>
          </a:p>
        </p:txBody>
      </p:sp>
      <p:sp>
        <p:nvSpPr>
          <p:cNvPr id="8" name="TextBox 7"/>
          <p:cNvSpPr txBox="1"/>
          <p:nvPr/>
        </p:nvSpPr>
        <p:spPr>
          <a:xfrm>
            <a:off x="4500562" y="4581128"/>
            <a:ext cx="4535934" cy="374461"/>
          </a:xfrm>
          <a:prstGeom prst="rect">
            <a:avLst/>
          </a:prstGeom>
          <a:solidFill>
            <a:schemeClr val="accent2"/>
          </a:solidFill>
        </p:spPr>
        <p:txBody>
          <a:bodyPr wrap="square" rtlCol="0">
            <a:spAutoFit/>
          </a:bodyPr>
          <a:lstStyle/>
          <a:p>
            <a:pPr>
              <a:lnSpc>
                <a:spcPts val="2200"/>
              </a:lnSpc>
            </a:pPr>
            <a:r>
              <a:rPr lang="zh-CN" altLang="en-US" sz="1600" dirty="0"/>
              <a:t>生成多项式</a:t>
            </a:r>
            <a:r>
              <a:rPr lang="en-US" altLang="zh-CN" sz="1600" dirty="0"/>
              <a:t>G(X)=X</a:t>
            </a:r>
            <a:r>
              <a:rPr lang="en-US" altLang="zh-CN" sz="1600" baseline="30000" dirty="0"/>
              <a:t>4</a:t>
            </a:r>
            <a:r>
              <a:rPr lang="en-US" altLang="zh-CN" sz="1600" dirty="0"/>
              <a:t>+X+1</a:t>
            </a:r>
            <a:r>
              <a:rPr lang="zh-CN" altLang="en-US" sz="1600" dirty="0"/>
              <a:t>，除数</a:t>
            </a:r>
            <a:r>
              <a:rPr lang="en-US" altLang="zh-CN" sz="1600" dirty="0"/>
              <a:t> 1 0 0 1 1</a:t>
            </a:r>
          </a:p>
        </p:txBody>
      </p:sp>
      <p:sp>
        <p:nvSpPr>
          <p:cNvPr id="9" name="TextBox 8"/>
          <p:cNvSpPr txBox="1"/>
          <p:nvPr/>
        </p:nvSpPr>
        <p:spPr>
          <a:xfrm>
            <a:off x="1500166" y="4866880"/>
            <a:ext cx="2928958" cy="369332"/>
          </a:xfrm>
          <a:prstGeom prst="rect">
            <a:avLst/>
          </a:prstGeom>
          <a:solidFill>
            <a:schemeClr val="tx2">
              <a:lumMod val="40000"/>
              <a:lumOff val="60000"/>
            </a:schemeClr>
          </a:solidFill>
        </p:spPr>
        <p:txBody>
          <a:bodyPr wrap="square" rtlCol="0">
            <a:spAutoFit/>
          </a:bodyPr>
          <a:lstStyle/>
          <a:p>
            <a:r>
              <a:rPr lang="en-US" altLang="zh-CN" dirty="0"/>
              <a:t>1 1 0 1 0 1 1 1 1 1 0 0 1 0</a:t>
            </a:r>
            <a:endParaRPr lang="zh-CN" altLang="en-US" dirty="0"/>
          </a:p>
        </p:txBody>
      </p:sp>
      <p:sp>
        <p:nvSpPr>
          <p:cNvPr id="10" name="TextBox 9"/>
          <p:cNvSpPr txBox="1"/>
          <p:nvPr/>
        </p:nvSpPr>
        <p:spPr>
          <a:xfrm>
            <a:off x="500034" y="4866880"/>
            <a:ext cx="1214446" cy="338554"/>
          </a:xfrm>
          <a:prstGeom prst="rect">
            <a:avLst/>
          </a:prstGeom>
          <a:noFill/>
        </p:spPr>
        <p:txBody>
          <a:bodyPr wrap="square" rtlCol="0">
            <a:spAutoFit/>
          </a:bodyPr>
          <a:lstStyle/>
          <a:p>
            <a:r>
              <a:rPr lang="zh-CN" altLang="en-US" sz="1600" dirty="0"/>
              <a:t>发出的帧</a:t>
            </a:r>
          </a:p>
        </p:txBody>
      </p:sp>
      <p:sp>
        <p:nvSpPr>
          <p:cNvPr id="11" name="TextBox 10"/>
          <p:cNvSpPr txBox="1"/>
          <p:nvPr/>
        </p:nvSpPr>
        <p:spPr>
          <a:xfrm>
            <a:off x="500034" y="5581260"/>
            <a:ext cx="1000132" cy="338554"/>
          </a:xfrm>
          <a:prstGeom prst="rect">
            <a:avLst/>
          </a:prstGeom>
          <a:noFill/>
        </p:spPr>
        <p:txBody>
          <a:bodyPr wrap="square" rtlCol="0">
            <a:spAutoFit/>
          </a:bodyPr>
          <a:lstStyle/>
          <a:p>
            <a:r>
              <a:rPr lang="zh-CN" altLang="en-US" sz="1600" dirty="0"/>
              <a:t>突发错误</a:t>
            </a:r>
          </a:p>
        </p:txBody>
      </p:sp>
      <p:sp>
        <p:nvSpPr>
          <p:cNvPr id="12" name="TextBox 11"/>
          <p:cNvSpPr txBox="1"/>
          <p:nvPr/>
        </p:nvSpPr>
        <p:spPr>
          <a:xfrm>
            <a:off x="2571736" y="5581260"/>
            <a:ext cx="928694" cy="369332"/>
          </a:xfrm>
          <a:prstGeom prst="rect">
            <a:avLst/>
          </a:prstGeom>
          <a:noFill/>
        </p:spPr>
        <p:txBody>
          <a:bodyPr wrap="square" rtlCol="0">
            <a:spAutoFit/>
          </a:bodyPr>
          <a:lstStyle/>
          <a:p>
            <a:pPr algn="ctr"/>
            <a:r>
              <a:rPr lang="en-US" altLang="zh-CN" dirty="0"/>
              <a:t>1 0 1</a:t>
            </a:r>
            <a:endParaRPr lang="zh-CN" altLang="en-US" dirty="0"/>
          </a:p>
        </p:txBody>
      </p:sp>
      <p:sp>
        <p:nvSpPr>
          <p:cNvPr id="13" name="TextBox 12"/>
          <p:cNvSpPr txBox="1"/>
          <p:nvPr/>
        </p:nvSpPr>
        <p:spPr>
          <a:xfrm>
            <a:off x="4500562" y="5581260"/>
            <a:ext cx="3929090" cy="338554"/>
          </a:xfrm>
          <a:prstGeom prst="rect">
            <a:avLst/>
          </a:prstGeom>
          <a:noFill/>
        </p:spPr>
        <p:txBody>
          <a:bodyPr wrap="square" rtlCol="0">
            <a:spAutoFit/>
          </a:bodyPr>
          <a:lstStyle/>
          <a:p>
            <a:r>
              <a:rPr lang="en-US" altLang="zh-CN" sz="1600" dirty="0"/>
              <a:t>E(X)=</a:t>
            </a:r>
            <a:r>
              <a:rPr lang="zh-CN" altLang="en-US" sz="1600" dirty="0"/>
              <a:t>（</a:t>
            </a:r>
            <a:r>
              <a:rPr lang="en-US" altLang="zh-CN" sz="1600" dirty="0"/>
              <a:t>X</a:t>
            </a:r>
            <a:r>
              <a:rPr lang="en-US" altLang="zh-CN" sz="1600" baseline="30000" dirty="0"/>
              <a:t>2</a:t>
            </a:r>
            <a:r>
              <a:rPr lang="en-US" altLang="zh-CN" sz="1600" dirty="0"/>
              <a:t>+1</a:t>
            </a:r>
            <a:r>
              <a:rPr lang="zh-CN" altLang="en-US" sz="1600" dirty="0"/>
              <a:t>）</a:t>
            </a:r>
            <a:r>
              <a:rPr lang="en-US" altLang="zh-CN" sz="1600" dirty="0"/>
              <a:t>X</a:t>
            </a:r>
            <a:r>
              <a:rPr lang="en-US" altLang="zh-CN" sz="1600" baseline="30000" dirty="0"/>
              <a:t>l</a:t>
            </a:r>
            <a:r>
              <a:rPr lang="zh-CN" altLang="en-US" sz="1600" dirty="0"/>
              <a:t>，</a:t>
            </a:r>
            <a:r>
              <a:rPr lang="en-US" altLang="zh-CN" sz="1600" dirty="0"/>
              <a:t>E(X)/G(X)</a:t>
            </a:r>
            <a:r>
              <a:rPr lang="zh-CN" altLang="en-US" sz="1600" dirty="0"/>
              <a:t>不能整除</a:t>
            </a:r>
          </a:p>
        </p:txBody>
      </p:sp>
      <p:sp>
        <p:nvSpPr>
          <p:cNvPr id="14" name="TextBox 13"/>
          <p:cNvSpPr txBox="1"/>
          <p:nvPr/>
        </p:nvSpPr>
        <p:spPr>
          <a:xfrm>
            <a:off x="2285984" y="5867012"/>
            <a:ext cx="1214446" cy="369332"/>
          </a:xfrm>
          <a:prstGeom prst="rect">
            <a:avLst/>
          </a:prstGeom>
          <a:noFill/>
        </p:spPr>
        <p:txBody>
          <a:bodyPr wrap="square" rtlCol="0">
            <a:spAutoFit/>
          </a:bodyPr>
          <a:lstStyle/>
          <a:p>
            <a:r>
              <a:rPr lang="en-US" altLang="zh-CN" dirty="0"/>
              <a:t>1 0 0 1 1</a:t>
            </a:r>
            <a:endParaRPr lang="zh-CN" altLang="en-US" dirty="0"/>
          </a:p>
        </p:txBody>
      </p:sp>
      <p:sp>
        <p:nvSpPr>
          <p:cNvPr id="15" name="TextBox 14"/>
          <p:cNvSpPr txBox="1"/>
          <p:nvPr/>
        </p:nvSpPr>
        <p:spPr>
          <a:xfrm>
            <a:off x="4500562" y="5885648"/>
            <a:ext cx="3929090" cy="338554"/>
          </a:xfrm>
          <a:prstGeom prst="rect">
            <a:avLst/>
          </a:prstGeom>
          <a:noFill/>
        </p:spPr>
        <p:txBody>
          <a:bodyPr wrap="square" rtlCol="0">
            <a:spAutoFit/>
          </a:bodyPr>
          <a:lstStyle/>
          <a:p>
            <a:r>
              <a:rPr lang="en-US" altLang="zh-CN" sz="1600" dirty="0"/>
              <a:t>E(X)=G(X) X</a:t>
            </a:r>
            <a:r>
              <a:rPr lang="en-US" altLang="zh-CN" sz="1600" baseline="30000" dirty="0"/>
              <a:t>l</a:t>
            </a:r>
            <a:r>
              <a:rPr lang="zh-CN" altLang="en-US" sz="1600" dirty="0"/>
              <a:t>，       </a:t>
            </a:r>
            <a:r>
              <a:rPr lang="en-US" altLang="zh-CN" sz="1600" dirty="0"/>
              <a:t>E(X)/G(X)</a:t>
            </a:r>
            <a:r>
              <a:rPr lang="zh-CN" altLang="en-US" sz="1600" dirty="0"/>
              <a:t> 能整除</a:t>
            </a:r>
          </a:p>
        </p:txBody>
      </p:sp>
      <p:sp>
        <p:nvSpPr>
          <p:cNvPr id="16" name="TextBox 15"/>
          <p:cNvSpPr txBox="1"/>
          <p:nvPr/>
        </p:nvSpPr>
        <p:spPr>
          <a:xfrm>
            <a:off x="1857356" y="6224202"/>
            <a:ext cx="1571636" cy="369332"/>
          </a:xfrm>
          <a:prstGeom prst="rect">
            <a:avLst/>
          </a:prstGeom>
          <a:noFill/>
        </p:spPr>
        <p:txBody>
          <a:bodyPr wrap="square" rtlCol="0">
            <a:spAutoFit/>
          </a:bodyPr>
          <a:lstStyle/>
          <a:p>
            <a:pPr algn="ctr"/>
            <a:r>
              <a:rPr lang="en-US" altLang="zh-CN" dirty="0"/>
              <a:t>1 0 1 1 1 1 1</a:t>
            </a:r>
            <a:endParaRPr lang="zh-CN" altLang="en-US" dirty="0"/>
          </a:p>
        </p:txBody>
      </p:sp>
      <p:sp>
        <p:nvSpPr>
          <p:cNvPr id="17" name="TextBox 16"/>
          <p:cNvSpPr txBox="1"/>
          <p:nvPr/>
        </p:nvSpPr>
        <p:spPr>
          <a:xfrm>
            <a:off x="4500562" y="6224202"/>
            <a:ext cx="3929090" cy="338554"/>
          </a:xfrm>
          <a:prstGeom prst="rect">
            <a:avLst/>
          </a:prstGeom>
          <a:noFill/>
        </p:spPr>
        <p:txBody>
          <a:bodyPr wrap="square" rtlCol="0">
            <a:spAutoFit/>
          </a:bodyPr>
          <a:lstStyle/>
          <a:p>
            <a:r>
              <a:rPr lang="en-US" altLang="zh-CN" sz="1600" dirty="0"/>
              <a:t>E(X)=G(X)</a:t>
            </a:r>
            <a:r>
              <a:rPr lang="zh-CN" altLang="en-US" sz="1600" dirty="0"/>
              <a:t> </a:t>
            </a:r>
            <a:r>
              <a:rPr lang="en-US" altLang="zh-CN" sz="1600" dirty="0"/>
              <a:t>(X</a:t>
            </a:r>
            <a:r>
              <a:rPr lang="en-US" altLang="zh-CN" sz="1600" baseline="30000" dirty="0"/>
              <a:t>2</a:t>
            </a:r>
            <a:r>
              <a:rPr lang="en-US" altLang="zh-CN" sz="1600" dirty="0"/>
              <a:t>+1)</a:t>
            </a:r>
            <a:r>
              <a:rPr lang="zh-CN" altLang="en-US" sz="1600" dirty="0"/>
              <a:t> </a:t>
            </a:r>
            <a:r>
              <a:rPr lang="en-US" altLang="zh-CN" sz="1600" dirty="0"/>
              <a:t>X</a:t>
            </a:r>
            <a:r>
              <a:rPr lang="en-US" altLang="zh-CN" sz="1600" baseline="30000" dirty="0"/>
              <a:t>l </a:t>
            </a:r>
            <a:r>
              <a:rPr lang="zh-CN" altLang="en-US" sz="1600" dirty="0"/>
              <a:t>，</a:t>
            </a:r>
            <a:r>
              <a:rPr lang="en-US" altLang="zh-CN" sz="1600" dirty="0"/>
              <a:t>E(X)/G(X)</a:t>
            </a:r>
            <a:r>
              <a:rPr lang="zh-CN" altLang="en-US" sz="1600" dirty="0"/>
              <a:t> 能整除</a:t>
            </a:r>
          </a:p>
        </p:txBody>
      </p:sp>
      <p:sp>
        <p:nvSpPr>
          <p:cNvPr id="18" name="TextBox 17"/>
          <p:cNvSpPr txBox="1"/>
          <p:nvPr/>
        </p:nvSpPr>
        <p:spPr>
          <a:xfrm>
            <a:off x="1500166" y="5211928"/>
            <a:ext cx="6286544" cy="369332"/>
          </a:xfrm>
          <a:prstGeom prst="rect">
            <a:avLst/>
          </a:prstGeom>
          <a:noFill/>
        </p:spPr>
        <p:txBody>
          <a:bodyPr wrap="square" rtlCol="0">
            <a:spAutoFit/>
          </a:bodyPr>
          <a:lstStyle/>
          <a:p>
            <a:r>
              <a:rPr lang="en-US" altLang="zh-CN" dirty="0"/>
              <a:t>1 1 0 1 0 1 </a:t>
            </a:r>
            <a:r>
              <a:rPr lang="en-US" altLang="zh-CN" dirty="0">
                <a:solidFill>
                  <a:srgbClr val="FF0000"/>
                </a:solidFill>
              </a:rPr>
              <a:t>0</a:t>
            </a:r>
            <a:r>
              <a:rPr lang="en-US" altLang="zh-CN" dirty="0"/>
              <a:t> 1 </a:t>
            </a:r>
            <a:r>
              <a:rPr lang="en-US" altLang="zh-CN" dirty="0">
                <a:solidFill>
                  <a:srgbClr val="FF0000"/>
                </a:solidFill>
              </a:rPr>
              <a:t>0</a:t>
            </a:r>
            <a:r>
              <a:rPr lang="en-US" altLang="zh-CN" dirty="0"/>
              <a:t> 1 0 0 1 0   </a:t>
            </a:r>
            <a:r>
              <a:rPr lang="zh-CN" altLang="en-US" sz="1600" dirty="0">
                <a:solidFill>
                  <a:srgbClr val="FF0000"/>
                </a:solidFill>
              </a:rPr>
              <a:t>相当于异或了一个突发错误</a:t>
            </a:r>
            <a:r>
              <a:rPr lang="en-US" altLang="zh-CN" sz="1600" dirty="0">
                <a:solidFill>
                  <a:srgbClr val="FF0000"/>
                </a:solidFill>
              </a:rPr>
              <a:t>E(X)</a:t>
            </a:r>
            <a:endParaRPr lang="zh-CN" altLang="en-US" dirty="0">
              <a:solidFill>
                <a:srgbClr val="FF0000"/>
              </a:solidFill>
            </a:endParaRPr>
          </a:p>
        </p:txBody>
      </p:sp>
      <p:sp>
        <p:nvSpPr>
          <p:cNvPr id="19" name="TextBox 18"/>
          <p:cNvSpPr txBox="1"/>
          <p:nvPr/>
        </p:nvSpPr>
        <p:spPr>
          <a:xfrm>
            <a:off x="71406" y="5152632"/>
            <a:ext cx="1428760" cy="338554"/>
          </a:xfrm>
          <a:prstGeom prst="rect">
            <a:avLst/>
          </a:prstGeom>
          <a:noFill/>
        </p:spPr>
        <p:txBody>
          <a:bodyPr wrap="square" rtlCol="0">
            <a:spAutoFit/>
          </a:bodyPr>
          <a:lstStyle/>
          <a:p>
            <a:pPr algn="ctr"/>
            <a:r>
              <a:rPr lang="zh-CN" altLang="en-US" sz="1600" dirty="0"/>
              <a:t>传输出错的帧</a:t>
            </a:r>
          </a:p>
        </p:txBody>
      </p:sp>
      <p:sp>
        <p:nvSpPr>
          <p:cNvPr id="20" name="TextBox 19"/>
          <p:cNvSpPr txBox="1"/>
          <p:nvPr/>
        </p:nvSpPr>
        <p:spPr>
          <a:xfrm>
            <a:off x="1547664" y="4077072"/>
            <a:ext cx="2088232" cy="369332"/>
          </a:xfrm>
          <a:prstGeom prst="rect">
            <a:avLst/>
          </a:prstGeom>
          <a:noFill/>
        </p:spPr>
        <p:txBody>
          <a:bodyPr wrap="square" rtlCol="0">
            <a:spAutoFit/>
          </a:bodyPr>
          <a:lstStyle/>
          <a:p>
            <a:r>
              <a:rPr lang="zh-CN" altLang="en-US" dirty="0"/>
              <a:t>书</a:t>
            </a:r>
            <a:r>
              <a:rPr lang="en-US" altLang="zh-CN" dirty="0"/>
              <a:t>171</a:t>
            </a:r>
            <a:r>
              <a:rPr lang="zh-CN" altLang="en-US" dirty="0"/>
              <a:t>页，图</a:t>
            </a:r>
            <a:r>
              <a:rPr lang="en-US" altLang="zh-CN" dirty="0"/>
              <a:t>3-9</a:t>
            </a:r>
            <a:endParaRPr lang="zh-CN" altLang="en-US" dirty="0"/>
          </a:p>
        </p:txBody>
      </p:sp>
      <p:sp>
        <p:nvSpPr>
          <p:cNvPr id="21" name="TextBox 20"/>
          <p:cNvSpPr txBox="1"/>
          <p:nvPr/>
        </p:nvSpPr>
        <p:spPr>
          <a:xfrm>
            <a:off x="4499992" y="4879990"/>
            <a:ext cx="4536504" cy="387286"/>
          </a:xfrm>
          <a:prstGeom prst="rect">
            <a:avLst/>
          </a:prstGeom>
          <a:solidFill>
            <a:schemeClr val="tx2">
              <a:lumMod val="40000"/>
              <a:lumOff val="60000"/>
            </a:schemeClr>
          </a:solidFill>
        </p:spPr>
        <p:txBody>
          <a:bodyPr wrap="square" rtlCol="0">
            <a:spAutoFit/>
          </a:bodyPr>
          <a:lstStyle/>
          <a:p>
            <a:pPr>
              <a:lnSpc>
                <a:spcPts val="2300"/>
              </a:lnSpc>
            </a:pPr>
            <a:r>
              <a:rPr lang="zh-CN" altLang="en-US" sz="1600" dirty="0">
                <a:latin typeface="+mn-ea"/>
                <a:ea typeface="+mn-ea"/>
              </a:rPr>
              <a:t>得到余数为</a:t>
            </a:r>
            <a:r>
              <a:rPr lang="en-US" altLang="zh-CN" sz="1600" dirty="0">
                <a:latin typeface="+mn-ea"/>
                <a:ea typeface="+mn-ea"/>
              </a:rPr>
              <a:t>10</a:t>
            </a:r>
            <a:r>
              <a:rPr lang="zh-CN" altLang="en-US" sz="1600" dirty="0">
                <a:latin typeface="+mn-ea"/>
                <a:ea typeface="+mn-ea"/>
              </a:rPr>
              <a:t>，这里</a:t>
            </a:r>
            <a:r>
              <a:rPr lang="en-US" altLang="zh-CN" sz="1600" dirty="0">
                <a:latin typeface="+mn-ea"/>
                <a:ea typeface="+mn-ea"/>
              </a:rPr>
              <a:t>r=4</a:t>
            </a:r>
            <a:r>
              <a:rPr lang="zh-CN" altLang="en-US" sz="1600" dirty="0">
                <a:latin typeface="+mn-ea"/>
                <a:ea typeface="+mn-ea"/>
              </a:rPr>
              <a:t>，所以检错码一定是</a:t>
            </a:r>
            <a:r>
              <a:rPr lang="en-US" altLang="zh-CN" sz="1600" dirty="0">
                <a:latin typeface="+mn-ea"/>
                <a:ea typeface="+mn-ea"/>
              </a:rPr>
              <a:t>4</a:t>
            </a:r>
            <a:r>
              <a:rPr lang="zh-CN" altLang="en-US" sz="1600" dirty="0">
                <a:latin typeface="+mn-ea"/>
                <a:ea typeface="+mn-ea"/>
              </a:rPr>
              <a:t>位</a:t>
            </a:r>
          </a:p>
        </p:txBody>
      </p:sp>
      <p:sp>
        <p:nvSpPr>
          <p:cNvPr id="22" name="TextBox 21"/>
          <p:cNvSpPr txBox="1"/>
          <p:nvPr/>
        </p:nvSpPr>
        <p:spPr>
          <a:xfrm>
            <a:off x="827584" y="4077072"/>
            <a:ext cx="648072" cy="369332"/>
          </a:xfrm>
          <a:prstGeom prst="rect">
            <a:avLst/>
          </a:prstGeom>
          <a:noFill/>
        </p:spPr>
        <p:txBody>
          <a:bodyPr wrap="square" rtlCol="0">
            <a:spAutoFit/>
          </a:bodyPr>
          <a:lstStyle/>
          <a:p>
            <a:r>
              <a:rPr lang="zh-CN" altLang="en-US" dirty="0"/>
              <a:t>例：</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childTnLst>
                          </p:cTn>
                        </p:par>
                        <p:par>
                          <p:cTn id="15" fill="hold">
                            <p:stCondLst>
                              <p:cond delay="0"/>
                            </p:stCondLst>
                            <p:childTnLst>
                              <p:par>
                                <p:cTn id="16" presetID="3" presetClass="entr" presetSubtype="10" fill="hold" grpId="0" nodeType="afterEffect">
                                  <p:stCondLst>
                                    <p:cond delay="0"/>
                                  </p:stCondLst>
                                  <p:childTnLst>
                                    <p:set>
                                      <p:cBhvr>
                                        <p:cTn id="17" dur="1" fill="hold">
                                          <p:stCondLst>
                                            <p:cond delay="0"/>
                                          </p:stCondLst>
                                        </p:cTn>
                                        <p:tgtEl>
                                          <p:spTgt spid="12"/>
                                        </p:tgtEl>
                                        <p:attrNameLst>
                                          <p:attrName>style.visibility</p:attrName>
                                        </p:attrNameLst>
                                      </p:cBhvr>
                                      <p:to>
                                        <p:strVal val="visible"/>
                                      </p:to>
                                    </p:set>
                                    <p:animEffect transition="in" filter="blinds(horizontal)">
                                      <p:cBhvr>
                                        <p:cTn id="18" dur="500"/>
                                        <p:tgtEl>
                                          <p:spTgt spid="12"/>
                                        </p:tgtEl>
                                      </p:cBhvr>
                                    </p:animEffect>
                                  </p:childTnLst>
                                </p:cTn>
                              </p:par>
                              <p:par>
                                <p:cTn id="19" presetID="1" presetClass="entr" presetSubtype="0" fill="hold" grpId="0"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14"/>
                                        </p:tgtEl>
                                        <p:attrNameLst>
                                          <p:attrName>style.visibility</p:attrName>
                                        </p:attrNameLst>
                                      </p:cBhvr>
                                      <p:to>
                                        <p:strVal val="visible"/>
                                      </p:to>
                                    </p:set>
                                    <p:animEffect transition="in" filter="blinds(horizontal)">
                                      <p:cBhvr>
                                        <p:cTn id="25" dur="500"/>
                                        <p:tgtEl>
                                          <p:spTgt spid="14"/>
                                        </p:tgtEl>
                                      </p:cBhvr>
                                    </p:animEffect>
                                  </p:childTnLst>
                                </p:cTn>
                              </p:par>
                              <p:par>
                                <p:cTn id="26" presetID="1" presetClass="entr" presetSubtype="0" fill="hold" grpId="0" nodeType="withEffect">
                                  <p:stCondLst>
                                    <p:cond delay="0"/>
                                  </p:stCondLst>
                                  <p:childTnLst>
                                    <p:set>
                                      <p:cBhvr>
                                        <p:cTn id="27" dur="1" fill="hold">
                                          <p:stCondLst>
                                            <p:cond delay="0"/>
                                          </p:stCondLst>
                                        </p:cTn>
                                        <p:tgtEl>
                                          <p:spTgt spid="15"/>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16"/>
                                        </p:tgtEl>
                                        <p:attrNameLst>
                                          <p:attrName>style.visibility</p:attrName>
                                        </p:attrNameLst>
                                      </p:cBhvr>
                                      <p:to>
                                        <p:strVal val="visible"/>
                                      </p:to>
                                    </p:set>
                                    <p:animEffect transition="in" filter="blinds(horizontal)">
                                      <p:cBhvr>
                                        <p:cTn id="32" dur="500"/>
                                        <p:tgtEl>
                                          <p:spTgt spid="16"/>
                                        </p:tgtEl>
                                      </p:cBhvr>
                                    </p:animEffec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2" grpId="0"/>
      <p:bldP spid="13" grpId="0"/>
      <p:bldP spid="14" grpId="0"/>
      <p:bldP spid="15" grpId="0"/>
      <p:bldP spid="16" grpId="0"/>
      <p:bldP spid="17" grpId="0"/>
      <p:bldP spid="18" grpId="0"/>
      <p:bldP spid="21"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灯片编号占位符 5"/>
          <p:cNvSpPr>
            <a:spLocks noGrp="1"/>
          </p:cNvSpPr>
          <p:nvPr>
            <p:ph type="sldNum" sz="quarter" idx="12"/>
          </p:nvPr>
        </p:nvSpPr>
        <p:spPr>
          <a:noFill/>
        </p:spPr>
        <p:txBody>
          <a:bodyPr/>
          <a:lstStyle/>
          <a:p>
            <a:fld id="{ED014DD1-D628-4862-85D9-33440EF195D7}" type="slidenum">
              <a:rPr lang="en-US" altLang="zh-CN" smtClean="0"/>
              <a:pPr/>
              <a:t>3</a:t>
            </a:fld>
            <a:endParaRPr lang="en-US" altLang="zh-CN"/>
          </a:p>
        </p:txBody>
      </p:sp>
      <p:sp>
        <p:nvSpPr>
          <p:cNvPr id="4099" name="Rectangle 2"/>
          <p:cNvSpPr>
            <a:spLocks noGrp="1" noChangeArrowheads="1"/>
          </p:cNvSpPr>
          <p:nvPr>
            <p:ph type="title"/>
          </p:nvPr>
        </p:nvSpPr>
        <p:spPr/>
        <p:txBody>
          <a:bodyPr/>
          <a:lstStyle/>
          <a:p>
            <a:pPr eaLnBrk="1" hangingPunct="1"/>
            <a:r>
              <a:rPr lang="en-US" altLang="zh-CN" dirty="0"/>
              <a:t>4.1</a:t>
            </a:r>
            <a:r>
              <a:rPr lang="zh-CN" altLang="en-US" dirty="0"/>
              <a:t>数据链路层的基本概念</a:t>
            </a:r>
          </a:p>
        </p:txBody>
      </p:sp>
      <p:sp>
        <p:nvSpPr>
          <p:cNvPr id="4100" name="Rectangle 3"/>
          <p:cNvSpPr>
            <a:spLocks noGrp="1" noChangeArrowheads="1"/>
          </p:cNvSpPr>
          <p:nvPr>
            <p:ph type="body" idx="1"/>
          </p:nvPr>
        </p:nvSpPr>
        <p:spPr>
          <a:xfrm>
            <a:off x="0" y="1857364"/>
            <a:ext cx="9144000" cy="5000636"/>
          </a:xfrm>
        </p:spPr>
        <p:txBody>
          <a:bodyPr/>
          <a:lstStyle/>
          <a:p>
            <a:pPr eaLnBrk="1" hangingPunct="1"/>
            <a:r>
              <a:rPr lang="zh-CN" altLang="en-US" sz="2000" b="1" dirty="0">
                <a:solidFill>
                  <a:srgbClr val="FF0000"/>
                </a:solidFill>
                <a:latin typeface="+mn-ea"/>
              </a:rPr>
              <a:t>链路（</a:t>
            </a:r>
            <a:r>
              <a:rPr lang="en-US" altLang="zh-CN" sz="2000" b="1" dirty="0">
                <a:solidFill>
                  <a:srgbClr val="FF0000"/>
                </a:solidFill>
                <a:latin typeface="+mn-ea"/>
              </a:rPr>
              <a:t>link):</a:t>
            </a:r>
            <a:r>
              <a:rPr lang="zh-CN" altLang="en-US" sz="2000" dirty="0">
                <a:latin typeface="+mn-ea"/>
              </a:rPr>
              <a:t>是连接相邻节点的通信信道，中间没有任何其他的</a:t>
            </a:r>
            <a:r>
              <a:rPr lang="zh-CN" altLang="en-US" sz="2000" dirty="0">
                <a:solidFill>
                  <a:srgbClr val="FF0000"/>
                </a:solidFill>
                <a:latin typeface="+mn-ea"/>
              </a:rPr>
              <a:t>交换</a:t>
            </a:r>
            <a:r>
              <a:rPr lang="zh-CN" altLang="en-US" sz="2000" dirty="0">
                <a:latin typeface="+mn-ea"/>
              </a:rPr>
              <a:t>节点。</a:t>
            </a:r>
            <a:endParaRPr lang="en-US" altLang="zh-CN" sz="2000" dirty="0">
              <a:latin typeface="+mn-ea"/>
            </a:endParaRPr>
          </a:p>
          <a:p>
            <a:pPr lvl="1" eaLnBrk="1" hangingPunct="1"/>
            <a:r>
              <a:rPr lang="zh-CN" altLang="en-US" sz="1800" b="1" dirty="0">
                <a:solidFill>
                  <a:srgbClr val="FF0000"/>
                </a:solidFill>
                <a:latin typeface="+mn-ea"/>
              </a:rPr>
              <a:t>点对点链路</a:t>
            </a:r>
            <a:r>
              <a:rPr lang="zh-CN" altLang="en-US" sz="1800" dirty="0">
                <a:latin typeface="+mn-ea"/>
              </a:rPr>
              <a:t>：链路的两端都只有一个节点，一个节点发送，另一个节点接收，</a:t>
            </a:r>
            <a:r>
              <a:rPr lang="zh-CN" altLang="en-US" sz="1800" b="1" dirty="0">
                <a:latin typeface="+mn-ea"/>
              </a:rPr>
              <a:t>带宽独占</a:t>
            </a:r>
            <a:r>
              <a:rPr lang="zh-CN" altLang="en-US" sz="1800" dirty="0">
                <a:latin typeface="+mn-ea"/>
              </a:rPr>
              <a:t>。</a:t>
            </a:r>
            <a:endParaRPr lang="en-US" altLang="zh-CN" sz="1800" dirty="0">
              <a:latin typeface="+mn-ea"/>
            </a:endParaRPr>
          </a:p>
          <a:p>
            <a:pPr lvl="1" eaLnBrk="1" hangingPunct="1"/>
            <a:r>
              <a:rPr lang="zh-CN" altLang="en-US" sz="1800" b="1" dirty="0">
                <a:solidFill>
                  <a:srgbClr val="FF0000"/>
                </a:solidFill>
                <a:latin typeface="+mn-ea"/>
              </a:rPr>
              <a:t>点对多点链路</a:t>
            </a:r>
            <a:r>
              <a:rPr lang="zh-CN" altLang="en-US" sz="1800" dirty="0">
                <a:latin typeface="+mn-ea"/>
              </a:rPr>
              <a:t>（广播链路，共享链路）：链路上有多个节点，</a:t>
            </a:r>
            <a:r>
              <a:rPr lang="zh-CN" altLang="en-US" sz="1800" b="1" dirty="0">
                <a:latin typeface="+mn-ea"/>
              </a:rPr>
              <a:t>带宽共享，</a:t>
            </a:r>
            <a:r>
              <a:rPr lang="zh-CN" altLang="en-US" sz="1800" dirty="0">
                <a:latin typeface="+mn-ea"/>
              </a:rPr>
              <a:t>需要</a:t>
            </a:r>
            <a:r>
              <a:rPr lang="zh-CN" altLang="en-US" sz="1800" b="1" dirty="0">
                <a:latin typeface="+mn-ea"/>
              </a:rPr>
              <a:t>媒体访问控制</a:t>
            </a:r>
            <a:r>
              <a:rPr lang="en-US" altLang="zh-CN" sz="1800" b="1" dirty="0">
                <a:latin typeface="+mn-ea"/>
              </a:rPr>
              <a:t>(MAC)</a:t>
            </a:r>
            <a:r>
              <a:rPr lang="zh-CN" altLang="en-US" sz="1800" b="1" dirty="0">
                <a:latin typeface="+mn-ea"/>
              </a:rPr>
              <a:t>机制</a:t>
            </a:r>
            <a:r>
              <a:rPr lang="zh-CN" altLang="en-US" sz="1800" dirty="0">
                <a:latin typeface="+mn-ea"/>
              </a:rPr>
              <a:t>来控制多个用户对信道的访问。</a:t>
            </a:r>
            <a:endParaRPr lang="en-US" altLang="zh-CN" sz="1800" dirty="0">
              <a:latin typeface="+mn-ea"/>
            </a:endParaRPr>
          </a:p>
          <a:p>
            <a:pPr>
              <a:lnSpc>
                <a:spcPct val="90000"/>
              </a:lnSpc>
            </a:pPr>
            <a:r>
              <a:rPr lang="zh-CN" altLang="en-US" sz="2000" dirty="0">
                <a:latin typeface="+mn-ea"/>
              </a:rPr>
              <a:t>通信方式：</a:t>
            </a:r>
            <a:r>
              <a:rPr lang="zh-CN" altLang="en-US" sz="2000" b="1" kern="1200" dirty="0">
                <a:solidFill>
                  <a:srgbClr val="FF0000"/>
                </a:solidFill>
                <a:latin typeface="Arial" pitchFamily="34" charset="0"/>
                <a:ea typeface="宋体" pitchFamily="2" charset="-122"/>
              </a:rPr>
              <a:t>单工</a:t>
            </a:r>
            <a:r>
              <a:rPr lang="zh-CN" altLang="en-US" sz="2000" kern="1200" dirty="0">
                <a:latin typeface="Arial" pitchFamily="34" charset="0"/>
                <a:ea typeface="宋体" pitchFamily="2" charset="-122"/>
              </a:rPr>
              <a:t>通信、</a:t>
            </a:r>
            <a:r>
              <a:rPr lang="zh-CN" altLang="en-US" sz="2000" b="1" kern="1200" dirty="0">
                <a:solidFill>
                  <a:srgbClr val="FF0000"/>
                </a:solidFill>
                <a:latin typeface="Arial" pitchFamily="34" charset="0"/>
                <a:ea typeface="宋体" pitchFamily="2" charset="-122"/>
              </a:rPr>
              <a:t>半双工</a:t>
            </a:r>
            <a:r>
              <a:rPr lang="zh-CN" altLang="en-US" sz="2000" kern="1200" dirty="0">
                <a:latin typeface="Arial" pitchFamily="34" charset="0"/>
                <a:ea typeface="宋体" pitchFamily="2" charset="-122"/>
              </a:rPr>
              <a:t>通信和</a:t>
            </a:r>
            <a:r>
              <a:rPr lang="zh-CN" altLang="en-US" sz="2000" b="1" kern="1200" dirty="0">
                <a:solidFill>
                  <a:srgbClr val="FF0000"/>
                </a:solidFill>
                <a:latin typeface="Arial" pitchFamily="34" charset="0"/>
                <a:ea typeface="宋体" pitchFamily="2" charset="-122"/>
              </a:rPr>
              <a:t>全双工</a:t>
            </a:r>
            <a:r>
              <a:rPr lang="zh-CN" altLang="en-US" sz="2000" kern="1200" dirty="0">
                <a:latin typeface="Arial" pitchFamily="34" charset="0"/>
                <a:ea typeface="宋体" pitchFamily="2" charset="-122"/>
              </a:rPr>
              <a:t>通信</a:t>
            </a:r>
            <a:endParaRPr lang="en-US" altLang="zh-CN" sz="2000" kern="1200" dirty="0">
              <a:latin typeface="Arial" pitchFamily="34" charset="0"/>
              <a:ea typeface="宋体" pitchFamily="2" charset="-122"/>
            </a:endParaRPr>
          </a:p>
          <a:p>
            <a:pPr lvl="1">
              <a:lnSpc>
                <a:spcPct val="90000"/>
              </a:lnSpc>
            </a:pPr>
            <a:r>
              <a:rPr lang="zh-CN" altLang="en-US" sz="1800" b="1" kern="1200" dirty="0">
                <a:latin typeface="Arial" pitchFamily="34" charset="0"/>
                <a:ea typeface="宋体" pitchFamily="2" charset="-122"/>
              </a:rPr>
              <a:t>单工</a:t>
            </a:r>
            <a:r>
              <a:rPr lang="zh-CN" altLang="en-US" sz="1800" kern="1200" dirty="0">
                <a:latin typeface="Arial" pitchFamily="34" charset="0"/>
                <a:ea typeface="宋体" pitchFamily="2" charset="-122"/>
              </a:rPr>
              <a:t>通信：是指消息只能单方向传输的工作方式。</a:t>
            </a:r>
            <a:endParaRPr lang="en-US" altLang="zh-CN" sz="1800" kern="1200" dirty="0">
              <a:latin typeface="Arial" pitchFamily="34" charset="0"/>
              <a:ea typeface="宋体" pitchFamily="2" charset="-122"/>
            </a:endParaRPr>
          </a:p>
          <a:p>
            <a:pPr lvl="1">
              <a:lnSpc>
                <a:spcPct val="90000"/>
              </a:lnSpc>
            </a:pPr>
            <a:r>
              <a:rPr lang="zh-CN" altLang="en-US" sz="1800" b="1" kern="1200" dirty="0">
                <a:latin typeface="Arial" pitchFamily="34" charset="0"/>
                <a:ea typeface="宋体" pitchFamily="2" charset="-122"/>
              </a:rPr>
              <a:t>半双工</a:t>
            </a:r>
            <a:r>
              <a:rPr lang="zh-CN" altLang="en-US" sz="1800" kern="1200" dirty="0">
                <a:latin typeface="Arial" pitchFamily="34" charset="0"/>
                <a:ea typeface="宋体" pitchFamily="2" charset="-122"/>
              </a:rPr>
              <a:t>通信：是指数据可以沿两个方向传送，但同一时刻一个信道只允许单方向传送</a:t>
            </a:r>
            <a:r>
              <a:rPr lang="zh-CN" altLang="en-US" sz="1800" dirty="0">
                <a:latin typeface="Arial" charset="0"/>
              </a:rPr>
              <a:t>双工。</a:t>
            </a:r>
            <a:endParaRPr lang="en-US" altLang="zh-CN" sz="1800" dirty="0">
              <a:latin typeface="Arial" charset="0"/>
            </a:endParaRPr>
          </a:p>
          <a:p>
            <a:pPr lvl="1">
              <a:lnSpc>
                <a:spcPct val="90000"/>
              </a:lnSpc>
            </a:pPr>
            <a:r>
              <a:rPr lang="zh-CN" altLang="en-US" sz="1800" b="1" kern="1200" dirty="0">
                <a:latin typeface="Arial" pitchFamily="34" charset="0"/>
                <a:ea typeface="宋体" pitchFamily="2" charset="-122"/>
              </a:rPr>
              <a:t>全双工</a:t>
            </a:r>
            <a:r>
              <a:rPr lang="en-US" sz="1800" kern="1200" dirty="0">
                <a:latin typeface="Arial" pitchFamily="34" charset="0"/>
                <a:ea typeface="宋体" pitchFamily="2" charset="-122"/>
              </a:rPr>
              <a:t>（Full Duplex）</a:t>
            </a:r>
            <a:r>
              <a:rPr lang="zh-CN" altLang="en-US" sz="1800" kern="1200" dirty="0">
                <a:latin typeface="Arial" pitchFamily="34" charset="0"/>
                <a:ea typeface="宋体" pitchFamily="2" charset="-122"/>
              </a:rPr>
              <a:t>是指在通信的任意时刻，两个节点间可以同时双向传输信号。</a:t>
            </a:r>
            <a:r>
              <a:rPr lang="en-US" altLang="zh-CN" sz="1800" kern="1200" dirty="0">
                <a:latin typeface="Arial" pitchFamily="34" charset="0"/>
                <a:ea typeface="宋体" pitchFamily="2" charset="-122"/>
              </a:rPr>
              <a:t>TDD(</a:t>
            </a:r>
            <a:r>
              <a:rPr lang="en-US" sz="1800" dirty="0"/>
              <a:t>Time Division Duplex</a:t>
            </a:r>
            <a:r>
              <a:rPr lang="zh-CN" altLang="en-US" sz="1800" dirty="0"/>
              <a:t>，时分双工）是移动通信中上下行在同一频段上按照时间分配交叉进行传输，</a:t>
            </a:r>
            <a:r>
              <a:rPr lang="en-US" altLang="zh-CN" sz="1800" dirty="0"/>
              <a:t>FDD</a:t>
            </a:r>
            <a:r>
              <a:rPr lang="zh-CN" altLang="en-US" sz="1800" dirty="0"/>
              <a:t>（</a:t>
            </a:r>
            <a:r>
              <a:rPr lang="en-US" sz="1800" dirty="0"/>
              <a:t>Frequency Division Duplex</a:t>
            </a:r>
            <a:r>
              <a:rPr lang="zh-CN" altLang="en-US" sz="1800" dirty="0"/>
              <a:t>，频分双工）是指上下行在不同频段同时进行传输。</a:t>
            </a:r>
            <a:endParaRPr lang="en-US" altLang="zh-CN" sz="1800" dirty="0"/>
          </a:p>
          <a:p>
            <a:pPr>
              <a:lnSpc>
                <a:spcPct val="90000"/>
              </a:lnSpc>
            </a:pPr>
            <a:r>
              <a:rPr lang="zh-CN" altLang="en-US" sz="2000" dirty="0">
                <a:latin typeface="+mn-ea"/>
              </a:rPr>
              <a:t>除了物理线路外，还必须有</a:t>
            </a:r>
            <a:r>
              <a:rPr lang="zh-CN" altLang="en-US" sz="2000" b="1" dirty="0">
                <a:solidFill>
                  <a:srgbClr val="FF0000"/>
                </a:solidFill>
                <a:latin typeface="+mn-ea"/>
              </a:rPr>
              <a:t>通信协议</a:t>
            </a:r>
            <a:r>
              <a:rPr lang="zh-CN" altLang="en-US" sz="2000" dirty="0">
                <a:latin typeface="+mn-ea"/>
              </a:rPr>
              <a:t>来控制数据的传输。这些用</a:t>
            </a:r>
            <a:r>
              <a:rPr lang="zh-CN" altLang="en-US" sz="2000" b="1" dirty="0">
                <a:latin typeface="+mn-ea"/>
              </a:rPr>
              <a:t>软件或硬件</a:t>
            </a:r>
            <a:r>
              <a:rPr lang="zh-CN" altLang="en-US" sz="2000" dirty="0">
                <a:latin typeface="+mn-ea"/>
              </a:rPr>
              <a:t>实现的协议构成了网络的数据链路层。</a:t>
            </a:r>
          </a:p>
          <a:p>
            <a:pPr lvl="1">
              <a:lnSpc>
                <a:spcPct val="90000"/>
              </a:lnSpc>
            </a:pPr>
            <a:r>
              <a:rPr lang="zh-CN" altLang="en-US" sz="1800" dirty="0">
                <a:latin typeface="+mn-ea"/>
              </a:rPr>
              <a:t>现在最常用的方法是使用适配器（即网卡）来实现这些协议的硬件和软件。</a:t>
            </a:r>
          </a:p>
          <a:p>
            <a:pPr lvl="1">
              <a:lnSpc>
                <a:spcPct val="90000"/>
              </a:lnSpc>
            </a:pPr>
            <a:r>
              <a:rPr lang="zh-CN" altLang="en-US" sz="1800" dirty="0">
                <a:latin typeface="+mn-ea"/>
              </a:rPr>
              <a:t>一般的适配器都包括了数据链路层和物理层这两层的功能</a:t>
            </a:r>
            <a:endParaRPr lang="en-US" altLang="zh-CN" sz="1800" dirty="0">
              <a:latin typeface="+mn-ea"/>
            </a:endParaRPr>
          </a:p>
          <a:p>
            <a:pPr lvl="1">
              <a:lnSpc>
                <a:spcPct val="90000"/>
              </a:lnSpc>
            </a:pPr>
            <a:endParaRPr lang="zh-CN" altLang="en-US" sz="1800" dirty="0">
              <a:latin typeface="+mn-ea"/>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灯片编号占位符 5"/>
          <p:cNvSpPr>
            <a:spLocks noGrp="1"/>
          </p:cNvSpPr>
          <p:nvPr>
            <p:ph type="sldNum" sz="quarter" idx="12"/>
          </p:nvPr>
        </p:nvSpPr>
        <p:spPr>
          <a:noFill/>
        </p:spPr>
        <p:txBody>
          <a:bodyPr/>
          <a:lstStyle/>
          <a:p>
            <a:fld id="{DBE4E29E-A85D-490D-B55C-3A5839F16164}" type="slidenum">
              <a:rPr lang="en-US" altLang="zh-CN" smtClean="0"/>
              <a:pPr/>
              <a:t>30</a:t>
            </a:fld>
            <a:endParaRPr lang="en-US" altLang="zh-CN"/>
          </a:p>
        </p:txBody>
      </p:sp>
      <p:sp>
        <p:nvSpPr>
          <p:cNvPr id="28675" name="Rectangle 2"/>
          <p:cNvSpPr>
            <a:spLocks noGrp="1" noChangeArrowheads="1"/>
          </p:cNvSpPr>
          <p:nvPr>
            <p:ph type="title"/>
          </p:nvPr>
        </p:nvSpPr>
        <p:spPr/>
        <p:txBody>
          <a:bodyPr/>
          <a:lstStyle/>
          <a:p>
            <a:pPr eaLnBrk="1" hangingPunct="1"/>
            <a:r>
              <a:rPr lang="zh-CN" altLang="en-US" dirty="0"/>
              <a:t>常用的多项式国际标准</a:t>
            </a:r>
          </a:p>
        </p:txBody>
      </p:sp>
      <p:sp>
        <p:nvSpPr>
          <p:cNvPr id="28676" name="Rectangle 3"/>
          <p:cNvSpPr>
            <a:spLocks noGrp="1" noChangeArrowheads="1"/>
          </p:cNvSpPr>
          <p:nvPr>
            <p:ph type="body" idx="1"/>
          </p:nvPr>
        </p:nvSpPr>
        <p:spPr>
          <a:xfrm>
            <a:off x="857224" y="2000240"/>
            <a:ext cx="7772400" cy="4114800"/>
          </a:xfrm>
        </p:spPr>
        <p:txBody>
          <a:bodyPr/>
          <a:lstStyle/>
          <a:p>
            <a:pPr eaLnBrk="1" hangingPunct="1"/>
            <a:r>
              <a:rPr lang="en-US" altLang="zh-CN" dirty="0"/>
              <a:t>CRC-12=X</a:t>
            </a:r>
            <a:r>
              <a:rPr lang="en-US" altLang="zh-CN" baseline="30000" dirty="0"/>
              <a:t>12</a:t>
            </a:r>
            <a:r>
              <a:rPr lang="en-US" altLang="zh-CN" dirty="0"/>
              <a:t>+X</a:t>
            </a:r>
            <a:r>
              <a:rPr lang="en-US" altLang="zh-CN" baseline="30000" dirty="0"/>
              <a:t>11</a:t>
            </a:r>
            <a:r>
              <a:rPr lang="en-US" altLang="zh-CN" dirty="0"/>
              <a:t>+X</a:t>
            </a:r>
            <a:r>
              <a:rPr lang="en-US" altLang="zh-CN" baseline="30000" dirty="0"/>
              <a:t>3</a:t>
            </a:r>
            <a:r>
              <a:rPr lang="en-US" altLang="zh-CN" dirty="0"/>
              <a:t>+X</a:t>
            </a:r>
            <a:r>
              <a:rPr lang="en-US" altLang="zh-CN" baseline="30000" dirty="0"/>
              <a:t>2</a:t>
            </a:r>
            <a:r>
              <a:rPr lang="en-US" altLang="zh-CN" dirty="0"/>
              <a:t>+X+1</a:t>
            </a:r>
          </a:p>
          <a:p>
            <a:pPr eaLnBrk="1" hangingPunct="1"/>
            <a:r>
              <a:rPr lang="en-US" altLang="zh-CN" dirty="0"/>
              <a:t>CRC-16= X</a:t>
            </a:r>
            <a:r>
              <a:rPr lang="en-US" altLang="zh-CN" baseline="30000" dirty="0"/>
              <a:t>16 </a:t>
            </a:r>
            <a:r>
              <a:rPr lang="en-US" altLang="zh-CN" dirty="0"/>
              <a:t>+X</a:t>
            </a:r>
            <a:r>
              <a:rPr lang="en-US" altLang="zh-CN" baseline="30000" dirty="0"/>
              <a:t>15 </a:t>
            </a:r>
            <a:r>
              <a:rPr lang="en-US" altLang="zh-CN" dirty="0"/>
              <a:t>+X</a:t>
            </a:r>
            <a:r>
              <a:rPr lang="en-US" altLang="zh-CN" baseline="30000" dirty="0"/>
              <a:t>2 </a:t>
            </a:r>
            <a:r>
              <a:rPr lang="en-US" altLang="zh-CN" dirty="0"/>
              <a:t>+1</a:t>
            </a:r>
          </a:p>
          <a:p>
            <a:pPr eaLnBrk="1" hangingPunct="1"/>
            <a:r>
              <a:rPr lang="en-US" altLang="zh-CN" dirty="0"/>
              <a:t>CRC-CCITT= X</a:t>
            </a:r>
            <a:r>
              <a:rPr lang="en-US" altLang="zh-CN" baseline="30000" dirty="0"/>
              <a:t>16 </a:t>
            </a:r>
            <a:r>
              <a:rPr lang="en-US" altLang="zh-CN" dirty="0"/>
              <a:t>+X</a:t>
            </a:r>
            <a:r>
              <a:rPr lang="en-US" altLang="zh-CN" baseline="30000" dirty="0"/>
              <a:t>15 </a:t>
            </a:r>
            <a:r>
              <a:rPr lang="en-US" altLang="zh-CN" dirty="0"/>
              <a:t>+X</a:t>
            </a:r>
            <a:r>
              <a:rPr lang="en-US" altLang="zh-CN" baseline="30000" dirty="0"/>
              <a:t>5 </a:t>
            </a:r>
            <a:r>
              <a:rPr lang="en-US" altLang="zh-CN" dirty="0"/>
              <a:t>+1</a:t>
            </a:r>
          </a:p>
          <a:p>
            <a:pPr eaLnBrk="1" hangingPunct="1"/>
            <a:r>
              <a:rPr lang="en-US" altLang="zh-CN" dirty="0"/>
              <a:t>CRC-32=X</a:t>
            </a:r>
            <a:r>
              <a:rPr lang="en-US" altLang="zh-CN" baseline="30000" dirty="0"/>
              <a:t>32</a:t>
            </a:r>
            <a:r>
              <a:rPr lang="en-US" altLang="zh-CN" dirty="0"/>
              <a:t>+X</a:t>
            </a:r>
            <a:r>
              <a:rPr lang="en-US" altLang="zh-CN" baseline="30000" dirty="0"/>
              <a:t>26</a:t>
            </a:r>
            <a:r>
              <a:rPr lang="en-US" altLang="zh-CN" dirty="0"/>
              <a:t>+X</a:t>
            </a:r>
            <a:r>
              <a:rPr lang="en-US" altLang="zh-CN" baseline="30000" dirty="0"/>
              <a:t>23 </a:t>
            </a:r>
            <a:r>
              <a:rPr lang="en-US" altLang="zh-CN" dirty="0"/>
              <a:t>+X</a:t>
            </a:r>
            <a:r>
              <a:rPr lang="en-US" altLang="zh-CN" baseline="30000" dirty="0"/>
              <a:t>22 </a:t>
            </a:r>
            <a:r>
              <a:rPr lang="en-US" altLang="zh-CN" dirty="0"/>
              <a:t>+X</a:t>
            </a:r>
            <a:r>
              <a:rPr lang="en-US" altLang="zh-CN" baseline="30000" dirty="0"/>
              <a:t>16 </a:t>
            </a:r>
            <a:r>
              <a:rPr lang="en-US" altLang="zh-CN" dirty="0"/>
              <a:t>+X</a:t>
            </a:r>
            <a:r>
              <a:rPr lang="en-US" altLang="zh-CN" baseline="30000" dirty="0"/>
              <a:t>12 </a:t>
            </a:r>
            <a:r>
              <a:rPr lang="en-US" altLang="zh-CN" dirty="0"/>
              <a:t>+X</a:t>
            </a:r>
            <a:r>
              <a:rPr lang="en-US" altLang="zh-CN" baseline="30000" dirty="0"/>
              <a:t>11 </a:t>
            </a:r>
            <a:r>
              <a:rPr lang="en-US" altLang="zh-CN" dirty="0"/>
              <a:t>+X</a:t>
            </a:r>
            <a:r>
              <a:rPr lang="en-US" altLang="zh-CN" baseline="30000" dirty="0"/>
              <a:t>10 </a:t>
            </a:r>
            <a:r>
              <a:rPr lang="en-US" altLang="zh-CN" dirty="0"/>
              <a:t>+X</a:t>
            </a:r>
            <a:r>
              <a:rPr lang="en-US" altLang="zh-CN" baseline="30000" dirty="0"/>
              <a:t>8 </a:t>
            </a:r>
            <a:r>
              <a:rPr lang="en-US" altLang="zh-CN" dirty="0"/>
              <a:t>+X</a:t>
            </a:r>
            <a:r>
              <a:rPr lang="en-US" altLang="zh-CN" baseline="30000" dirty="0"/>
              <a:t>7 </a:t>
            </a:r>
            <a:r>
              <a:rPr lang="en-US" altLang="zh-CN" dirty="0"/>
              <a:t>+X</a:t>
            </a:r>
            <a:r>
              <a:rPr lang="en-US" altLang="zh-CN" baseline="30000" dirty="0"/>
              <a:t>5 </a:t>
            </a:r>
            <a:r>
              <a:rPr lang="en-US" altLang="zh-CN" dirty="0"/>
              <a:t>+X</a:t>
            </a:r>
            <a:r>
              <a:rPr lang="en-US" altLang="zh-CN" baseline="30000" dirty="0"/>
              <a:t>4 </a:t>
            </a:r>
            <a:r>
              <a:rPr lang="en-US" altLang="zh-CN" dirty="0"/>
              <a:t>+X</a:t>
            </a:r>
            <a:r>
              <a:rPr lang="en-US" altLang="zh-CN" baseline="30000" dirty="0"/>
              <a:t>2</a:t>
            </a:r>
            <a:r>
              <a:rPr lang="en-US" altLang="zh-CN" dirty="0"/>
              <a:t>+X+1</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灯片编号占位符 5"/>
          <p:cNvSpPr>
            <a:spLocks noGrp="1"/>
          </p:cNvSpPr>
          <p:nvPr>
            <p:ph type="sldNum" sz="quarter" idx="12"/>
          </p:nvPr>
        </p:nvSpPr>
        <p:spPr>
          <a:noFill/>
        </p:spPr>
        <p:txBody>
          <a:bodyPr/>
          <a:lstStyle/>
          <a:p>
            <a:fld id="{66E488C6-221C-4C20-BC3F-53CBD41C1A92}" type="slidenum">
              <a:rPr lang="en-US" altLang="zh-CN" smtClean="0"/>
              <a:pPr/>
              <a:t>31</a:t>
            </a:fld>
            <a:endParaRPr lang="en-US" altLang="zh-CN"/>
          </a:p>
        </p:txBody>
      </p:sp>
      <p:sp>
        <p:nvSpPr>
          <p:cNvPr id="3075" name="Rectangle 2"/>
          <p:cNvSpPr>
            <a:spLocks noGrp="1" noChangeArrowheads="1"/>
          </p:cNvSpPr>
          <p:nvPr>
            <p:ph type="title"/>
          </p:nvPr>
        </p:nvSpPr>
        <p:spPr/>
        <p:txBody>
          <a:bodyPr/>
          <a:lstStyle/>
          <a:p>
            <a:pPr eaLnBrk="1" hangingPunct="1"/>
            <a:r>
              <a:rPr lang="en-US" altLang="zh-CN" dirty="0"/>
              <a:t>Chapter 4 </a:t>
            </a:r>
            <a:r>
              <a:rPr lang="zh-CN" altLang="en-US" dirty="0"/>
              <a:t>数据链路层</a:t>
            </a:r>
          </a:p>
        </p:txBody>
      </p:sp>
      <p:sp>
        <p:nvSpPr>
          <p:cNvPr id="3076" name="Rectangle 4"/>
          <p:cNvSpPr>
            <a:spLocks noGrp="1" noChangeArrowheads="1"/>
          </p:cNvSpPr>
          <p:nvPr>
            <p:ph type="body" idx="1"/>
          </p:nvPr>
        </p:nvSpPr>
        <p:spPr>
          <a:xfrm>
            <a:off x="642910" y="1928802"/>
            <a:ext cx="8097864" cy="4114800"/>
          </a:xfrm>
        </p:spPr>
        <p:txBody>
          <a:bodyPr/>
          <a:lstStyle/>
          <a:p>
            <a:pPr eaLnBrk="1" hangingPunct="1"/>
            <a:r>
              <a:rPr lang="en-US" altLang="zh-CN" b="1" dirty="0">
                <a:latin typeface="+mn-ea"/>
              </a:rPr>
              <a:t>4.1</a:t>
            </a:r>
            <a:r>
              <a:rPr lang="zh-CN" altLang="en-US" b="1" dirty="0">
                <a:latin typeface="+mn-ea"/>
              </a:rPr>
              <a:t>数据链路层的基本概念与功能</a:t>
            </a:r>
          </a:p>
          <a:p>
            <a:pPr eaLnBrk="1" hangingPunct="1"/>
            <a:r>
              <a:rPr lang="en-US" altLang="zh-CN" b="1" dirty="0">
                <a:latin typeface="+mn-ea"/>
              </a:rPr>
              <a:t>4.2</a:t>
            </a:r>
            <a:r>
              <a:rPr lang="zh-CN" altLang="en-US" b="1" dirty="0">
                <a:latin typeface="+mn-ea"/>
              </a:rPr>
              <a:t>差错检测与校正</a:t>
            </a:r>
          </a:p>
          <a:p>
            <a:pPr eaLnBrk="1" hangingPunct="1"/>
            <a:r>
              <a:rPr lang="en-US" altLang="zh-CN" b="1" dirty="0">
                <a:solidFill>
                  <a:srgbClr val="FF0000"/>
                </a:solidFill>
                <a:latin typeface="+mn-ea"/>
              </a:rPr>
              <a:t>4.3</a:t>
            </a:r>
            <a:r>
              <a:rPr lang="zh-CN" altLang="en-US" b="1" dirty="0">
                <a:solidFill>
                  <a:srgbClr val="FF0000"/>
                </a:solidFill>
                <a:latin typeface="+mn-ea"/>
              </a:rPr>
              <a:t>基本数据链路协议</a:t>
            </a:r>
          </a:p>
          <a:p>
            <a:pPr eaLnBrk="1" hangingPunct="1"/>
            <a:r>
              <a:rPr lang="en-US" altLang="zh-CN" b="1" dirty="0">
                <a:latin typeface="+mn-ea"/>
              </a:rPr>
              <a:t>4.4</a:t>
            </a:r>
            <a:r>
              <a:rPr lang="zh-CN" altLang="en-US" b="1" dirty="0">
                <a:latin typeface="+mn-ea"/>
              </a:rPr>
              <a:t>滑动窗口（</a:t>
            </a:r>
            <a:r>
              <a:rPr lang="en-US" altLang="zh-CN" sz="2400" b="1" dirty="0">
                <a:latin typeface="+mn-ea"/>
              </a:rPr>
              <a:t>Slide Windows</a:t>
            </a:r>
            <a:r>
              <a:rPr lang="zh-CN" altLang="en-US" b="1" dirty="0">
                <a:latin typeface="+mn-ea"/>
              </a:rPr>
              <a:t>）协议</a:t>
            </a:r>
            <a:endParaRPr lang="zh-CN" altLang="en-US" sz="3600" b="1" dirty="0">
              <a:latin typeface="+mn-ea"/>
            </a:endParaRPr>
          </a:p>
          <a:p>
            <a:pPr eaLnBrk="1" hangingPunct="1"/>
            <a:r>
              <a:rPr lang="en-US" altLang="zh-CN" b="1" dirty="0">
                <a:latin typeface="+mn-ea"/>
              </a:rPr>
              <a:t>4.5</a:t>
            </a:r>
            <a:r>
              <a:rPr lang="zh-CN" altLang="en-US" b="1" dirty="0">
                <a:latin typeface="+mn-ea"/>
              </a:rPr>
              <a:t>面向位的协议</a:t>
            </a:r>
            <a:r>
              <a:rPr lang="en-US" altLang="zh-CN" b="1" dirty="0">
                <a:latin typeface="+mn-ea"/>
              </a:rPr>
              <a:t>HDLC</a:t>
            </a:r>
          </a:p>
          <a:p>
            <a:pPr eaLnBrk="1" hangingPunct="1"/>
            <a:r>
              <a:rPr lang="en-US" altLang="zh-CN" b="1" dirty="0">
                <a:latin typeface="+mn-ea"/>
              </a:rPr>
              <a:t>4.6</a:t>
            </a:r>
            <a:r>
              <a:rPr lang="zh-CN" altLang="en-US" b="1" dirty="0">
                <a:latin typeface="+mn-ea"/>
              </a:rPr>
              <a:t>面向字节的数据链路层协议</a:t>
            </a:r>
            <a:r>
              <a:rPr lang="en-US" altLang="zh-CN" b="1" dirty="0">
                <a:latin typeface="+mn-ea"/>
              </a:rPr>
              <a:t>-PPP</a:t>
            </a:r>
            <a:endParaRPr lang="zh-CN" altLang="en-US" b="1" dirty="0">
              <a:latin typeface="+mn-ea"/>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灯片编号占位符 5"/>
          <p:cNvSpPr>
            <a:spLocks noGrp="1"/>
          </p:cNvSpPr>
          <p:nvPr>
            <p:ph type="sldNum" sz="quarter" idx="12"/>
          </p:nvPr>
        </p:nvSpPr>
        <p:spPr>
          <a:noFill/>
        </p:spPr>
        <p:txBody>
          <a:bodyPr/>
          <a:lstStyle/>
          <a:p>
            <a:fld id="{7554E142-515A-4F86-AE4A-87BA8F608B0E}" type="slidenum">
              <a:rPr lang="en-US" altLang="zh-CN" smtClean="0"/>
              <a:pPr/>
              <a:t>32</a:t>
            </a:fld>
            <a:endParaRPr lang="en-US" altLang="zh-CN"/>
          </a:p>
        </p:txBody>
      </p:sp>
      <p:sp>
        <p:nvSpPr>
          <p:cNvPr id="29699" name="Rectangle 2"/>
          <p:cNvSpPr>
            <a:spLocks noGrp="1" noChangeArrowheads="1"/>
          </p:cNvSpPr>
          <p:nvPr>
            <p:ph type="title"/>
          </p:nvPr>
        </p:nvSpPr>
        <p:spPr/>
        <p:txBody>
          <a:bodyPr/>
          <a:lstStyle/>
          <a:p>
            <a:pPr eaLnBrk="1" hangingPunct="1"/>
            <a:r>
              <a:rPr lang="en-US" altLang="zh-CN"/>
              <a:t>4.3</a:t>
            </a:r>
            <a:r>
              <a:rPr lang="zh-CN" altLang="en-US"/>
              <a:t>基本数据链路协议</a:t>
            </a:r>
          </a:p>
        </p:txBody>
      </p:sp>
      <p:sp>
        <p:nvSpPr>
          <p:cNvPr id="29700" name="Rectangle 3"/>
          <p:cNvSpPr>
            <a:spLocks noGrp="1" noChangeArrowheads="1"/>
          </p:cNvSpPr>
          <p:nvPr>
            <p:ph type="body" idx="1"/>
          </p:nvPr>
        </p:nvSpPr>
        <p:spPr>
          <a:xfrm>
            <a:off x="685800" y="1916113"/>
            <a:ext cx="8278813" cy="4114800"/>
          </a:xfrm>
        </p:spPr>
        <p:txBody>
          <a:bodyPr/>
          <a:lstStyle/>
          <a:p>
            <a:pPr eaLnBrk="1" hangingPunct="1"/>
            <a:r>
              <a:rPr lang="en-US" altLang="zh-CN" dirty="0"/>
              <a:t>4.3.1</a:t>
            </a:r>
            <a:r>
              <a:rPr lang="zh-CN" altLang="en-US" dirty="0"/>
              <a:t>一种无限制的单工协议（</a:t>
            </a:r>
            <a:r>
              <a:rPr lang="en-US" altLang="zh-CN" dirty="0"/>
              <a:t>An Unrestricted Simplex Protocol</a:t>
            </a:r>
            <a:r>
              <a:rPr lang="zh-CN" altLang="en-US" dirty="0"/>
              <a:t>）</a:t>
            </a:r>
          </a:p>
          <a:p>
            <a:pPr eaLnBrk="1" hangingPunct="1"/>
            <a:r>
              <a:rPr lang="en-US" altLang="zh-CN" dirty="0"/>
              <a:t>4.3.2</a:t>
            </a:r>
            <a:r>
              <a:rPr lang="zh-CN" altLang="en-US" dirty="0"/>
              <a:t>无错信道的单工停</a:t>
            </a:r>
            <a:r>
              <a:rPr lang="en-US" altLang="zh-CN" dirty="0"/>
              <a:t>-</a:t>
            </a:r>
            <a:r>
              <a:rPr lang="zh-CN" altLang="en-US" dirty="0"/>
              <a:t>等协议（</a:t>
            </a:r>
            <a:r>
              <a:rPr lang="en-US" altLang="zh-CN" dirty="0"/>
              <a:t>Stop-and-Wait Protocol</a:t>
            </a:r>
            <a:r>
              <a:rPr lang="zh-CN" altLang="en-US" dirty="0"/>
              <a:t>）</a:t>
            </a:r>
          </a:p>
          <a:p>
            <a:pPr eaLnBrk="1" hangingPunct="1"/>
            <a:r>
              <a:rPr lang="en-US" altLang="zh-CN" dirty="0"/>
              <a:t>4.3.3</a:t>
            </a:r>
            <a:r>
              <a:rPr lang="zh-CN" altLang="en-US" dirty="0"/>
              <a:t>有噪音信道的停</a:t>
            </a:r>
            <a:r>
              <a:rPr lang="en-US" altLang="zh-CN" dirty="0"/>
              <a:t>-</a:t>
            </a:r>
            <a:r>
              <a:rPr lang="zh-CN" altLang="en-US" dirty="0"/>
              <a:t>等协议（</a:t>
            </a:r>
            <a:r>
              <a:rPr lang="en-US" altLang="zh-CN" dirty="0"/>
              <a:t>Stop-and-Wait Protocol for a Noisy Channel</a:t>
            </a:r>
            <a:r>
              <a:rPr lang="zh-CN" altLang="en-US" dirty="0"/>
              <a:t>）</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灯片编号占位符 5"/>
          <p:cNvSpPr>
            <a:spLocks noGrp="1"/>
          </p:cNvSpPr>
          <p:nvPr>
            <p:ph type="sldNum" sz="quarter" idx="12"/>
          </p:nvPr>
        </p:nvSpPr>
        <p:spPr>
          <a:noFill/>
        </p:spPr>
        <p:txBody>
          <a:bodyPr/>
          <a:lstStyle/>
          <a:p>
            <a:fld id="{F739B529-F798-4BF0-AA0B-F6F264B23746}" type="slidenum">
              <a:rPr lang="en-US" altLang="zh-CN" smtClean="0"/>
              <a:pPr/>
              <a:t>33</a:t>
            </a:fld>
            <a:endParaRPr lang="en-US" altLang="zh-CN"/>
          </a:p>
        </p:txBody>
      </p:sp>
      <p:sp>
        <p:nvSpPr>
          <p:cNvPr id="30723" name="Rectangle 2"/>
          <p:cNvSpPr>
            <a:spLocks noGrp="1" noChangeArrowheads="1"/>
          </p:cNvSpPr>
          <p:nvPr>
            <p:ph type="title"/>
          </p:nvPr>
        </p:nvSpPr>
        <p:spPr>
          <a:xfrm>
            <a:off x="1143000" y="457200"/>
            <a:ext cx="7772400" cy="1009650"/>
          </a:xfrm>
        </p:spPr>
        <p:txBody>
          <a:bodyPr/>
          <a:lstStyle/>
          <a:p>
            <a:pPr eaLnBrk="1" hangingPunct="1"/>
            <a:r>
              <a:rPr lang="en-US" altLang="zh-CN" sz="3200"/>
              <a:t>4.3.1</a:t>
            </a:r>
            <a:r>
              <a:rPr lang="zh-CN" altLang="en-US" sz="3200"/>
              <a:t>一种无限制的单工协议</a:t>
            </a:r>
          </a:p>
        </p:txBody>
      </p:sp>
      <p:sp>
        <p:nvSpPr>
          <p:cNvPr id="30724" name="Rectangle 3"/>
          <p:cNvSpPr>
            <a:spLocks noGrp="1" noChangeArrowheads="1"/>
          </p:cNvSpPr>
          <p:nvPr>
            <p:ph type="body" idx="1"/>
          </p:nvPr>
        </p:nvSpPr>
        <p:spPr>
          <a:xfrm>
            <a:off x="609600" y="1905000"/>
            <a:ext cx="8282880" cy="4716463"/>
          </a:xfrm>
        </p:spPr>
        <p:txBody>
          <a:bodyPr/>
          <a:lstStyle/>
          <a:p>
            <a:pPr eaLnBrk="1" hangingPunct="1">
              <a:lnSpc>
                <a:spcPct val="80000"/>
              </a:lnSpc>
              <a:spcBef>
                <a:spcPct val="25000"/>
              </a:spcBef>
            </a:pPr>
            <a:r>
              <a:rPr lang="zh-CN" altLang="en-US" sz="2400" dirty="0"/>
              <a:t>完全理想的条件：</a:t>
            </a:r>
          </a:p>
          <a:p>
            <a:pPr lvl="1" eaLnBrk="1" hangingPunct="1">
              <a:lnSpc>
                <a:spcPct val="80000"/>
              </a:lnSpc>
              <a:spcBef>
                <a:spcPct val="25000"/>
              </a:spcBef>
            </a:pPr>
            <a:r>
              <a:rPr lang="zh-CN" altLang="en-US" sz="2000" dirty="0"/>
              <a:t>数据单向传输，收发双方的网络层一直处于就绪状态，</a:t>
            </a:r>
          </a:p>
          <a:p>
            <a:pPr lvl="1" eaLnBrk="1" hangingPunct="1">
              <a:lnSpc>
                <a:spcPct val="80000"/>
              </a:lnSpc>
              <a:spcBef>
                <a:spcPct val="25000"/>
              </a:spcBef>
            </a:pPr>
            <a:r>
              <a:rPr lang="zh-CN" altLang="en-US" sz="2000" dirty="0"/>
              <a:t>处理时间可忽略不计，接收缓冲空间无限大（无需任何流量控制）</a:t>
            </a:r>
          </a:p>
          <a:p>
            <a:pPr lvl="1" eaLnBrk="1" hangingPunct="1">
              <a:lnSpc>
                <a:spcPct val="80000"/>
              </a:lnSpc>
              <a:spcBef>
                <a:spcPct val="25000"/>
              </a:spcBef>
            </a:pPr>
            <a:r>
              <a:rPr lang="zh-CN" altLang="en-US" sz="2000" dirty="0"/>
              <a:t>信道不会损坏或丢失帧（无需任何差错控制）</a:t>
            </a:r>
          </a:p>
          <a:p>
            <a:pPr eaLnBrk="1" hangingPunct="1">
              <a:lnSpc>
                <a:spcPct val="80000"/>
              </a:lnSpc>
              <a:spcBef>
                <a:spcPct val="25000"/>
              </a:spcBef>
            </a:pPr>
            <a:r>
              <a:rPr lang="zh-CN" altLang="en-US" sz="2400" dirty="0"/>
              <a:t>发送端无限循环地重复三个动作：</a:t>
            </a:r>
          </a:p>
          <a:p>
            <a:pPr lvl="1" eaLnBrk="1" hangingPunct="1">
              <a:lnSpc>
                <a:spcPct val="80000"/>
              </a:lnSpc>
              <a:spcBef>
                <a:spcPct val="25000"/>
              </a:spcBef>
            </a:pPr>
            <a:r>
              <a:rPr lang="zh-CN" altLang="en-US" sz="2000" dirty="0"/>
              <a:t>从网络层取分组。</a:t>
            </a:r>
          </a:p>
          <a:p>
            <a:pPr lvl="1" eaLnBrk="1" hangingPunct="1">
              <a:lnSpc>
                <a:spcPct val="80000"/>
              </a:lnSpc>
              <a:spcBef>
                <a:spcPct val="25000"/>
              </a:spcBef>
            </a:pPr>
            <a:r>
              <a:rPr lang="zh-CN" altLang="en-US" sz="2000" dirty="0"/>
              <a:t>构造帧。</a:t>
            </a:r>
          </a:p>
          <a:p>
            <a:pPr lvl="1" eaLnBrk="1" hangingPunct="1">
              <a:lnSpc>
                <a:spcPct val="80000"/>
              </a:lnSpc>
              <a:spcBef>
                <a:spcPct val="25000"/>
              </a:spcBef>
            </a:pPr>
            <a:r>
              <a:rPr lang="zh-CN" altLang="en-US" sz="2000" dirty="0"/>
              <a:t>发出帧。</a:t>
            </a:r>
          </a:p>
          <a:p>
            <a:pPr eaLnBrk="1" hangingPunct="1">
              <a:lnSpc>
                <a:spcPct val="80000"/>
              </a:lnSpc>
              <a:spcBef>
                <a:spcPct val="25000"/>
              </a:spcBef>
            </a:pPr>
            <a:r>
              <a:rPr lang="zh-CN" altLang="en-US" sz="2400" dirty="0"/>
              <a:t>接收端也是无限循环地重复三个动作：</a:t>
            </a:r>
          </a:p>
          <a:p>
            <a:pPr lvl="1" eaLnBrk="1" hangingPunct="1">
              <a:lnSpc>
                <a:spcPct val="80000"/>
              </a:lnSpc>
              <a:spcBef>
                <a:spcPct val="25000"/>
              </a:spcBef>
            </a:pPr>
            <a:r>
              <a:rPr lang="zh-CN" altLang="en-US" sz="2000" dirty="0"/>
              <a:t>等待事件（唯一的未损坏帧的到达）发生。</a:t>
            </a:r>
          </a:p>
          <a:p>
            <a:pPr lvl="1" eaLnBrk="1" hangingPunct="1">
              <a:lnSpc>
                <a:spcPct val="80000"/>
              </a:lnSpc>
              <a:spcBef>
                <a:spcPct val="25000"/>
              </a:spcBef>
            </a:pPr>
            <a:r>
              <a:rPr lang="zh-CN" altLang="en-US" sz="2000" dirty="0"/>
              <a:t>帧到达后，从硬件缓冲中取出新到的帧。</a:t>
            </a:r>
          </a:p>
          <a:p>
            <a:pPr lvl="1" eaLnBrk="1" hangingPunct="1">
              <a:lnSpc>
                <a:spcPct val="80000"/>
              </a:lnSpc>
              <a:spcBef>
                <a:spcPct val="25000"/>
              </a:spcBef>
            </a:pPr>
            <a:r>
              <a:rPr lang="zh-CN" altLang="en-US" sz="2000" dirty="0"/>
              <a:t>将帧的数据部分传给网络层。</a:t>
            </a:r>
          </a:p>
          <a:p>
            <a:pPr eaLnBrk="1" hangingPunct="1">
              <a:lnSpc>
                <a:spcPct val="80000"/>
              </a:lnSpc>
              <a:spcBef>
                <a:spcPct val="25000"/>
              </a:spcBef>
            </a:pPr>
            <a:r>
              <a:rPr lang="zh-CN" altLang="en-US" sz="2400" dirty="0"/>
              <a:t>只需成帧处理，无需做其它任何处理。</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灯片编号占位符 5"/>
          <p:cNvSpPr>
            <a:spLocks noGrp="1"/>
          </p:cNvSpPr>
          <p:nvPr>
            <p:ph type="sldNum" sz="quarter" idx="12"/>
          </p:nvPr>
        </p:nvSpPr>
        <p:spPr>
          <a:noFill/>
        </p:spPr>
        <p:txBody>
          <a:bodyPr/>
          <a:lstStyle/>
          <a:p>
            <a:fld id="{19578182-DEE7-43B5-9D4D-59279B0E03E3}" type="slidenum">
              <a:rPr lang="en-US" altLang="zh-CN" smtClean="0"/>
              <a:pPr/>
              <a:t>34</a:t>
            </a:fld>
            <a:endParaRPr lang="en-US" altLang="zh-CN"/>
          </a:p>
        </p:txBody>
      </p:sp>
      <p:sp>
        <p:nvSpPr>
          <p:cNvPr id="31747" name="Rectangle 2"/>
          <p:cNvSpPr>
            <a:spLocks noGrp="1" noChangeArrowheads="1"/>
          </p:cNvSpPr>
          <p:nvPr>
            <p:ph type="title"/>
          </p:nvPr>
        </p:nvSpPr>
        <p:spPr/>
        <p:txBody>
          <a:bodyPr/>
          <a:lstStyle/>
          <a:p>
            <a:pPr eaLnBrk="1" hangingPunct="1"/>
            <a:r>
              <a:rPr lang="en-US" altLang="zh-CN" sz="4000" dirty="0"/>
              <a:t>4.3.2</a:t>
            </a:r>
            <a:r>
              <a:rPr lang="zh-CN" altLang="en-US" sz="4000" dirty="0"/>
              <a:t>无错信道的停</a:t>
            </a:r>
            <a:r>
              <a:rPr lang="en-US" altLang="zh-CN" sz="4000" dirty="0"/>
              <a:t>-</a:t>
            </a:r>
            <a:r>
              <a:rPr lang="zh-CN" altLang="en-US" sz="4000" dirty="0"/>
              <a:t>等协议</a:t>
            </a:r>
          </a:p>
        </p:txBody>
      </p:sp>
      <p:sp>
        <p:nvSpPr>
          <p:cNvPr id="31748" name="Rectangle 3"/>
          <p:cNvSpPr>
            <a:spLocks noGrp="1" noChangeArrowheads="1"/>
          </p:cNvSpPr>
          <p:nvPr>
            <p:ph type="body" idx="1"/>
          </p:nvPr>
        </p:nvSpPr>
        <p:spPr>
          <a:xfrm>
            <a:off x="250825" y="1989138"/>
            <a:ext cx="5976938" cy="4114800"/>
          </a:xfrm>
        </p:spPr>
        <p:txBody>
          <a:bodyPr/>
          <a:lstStyle/>
          <a:p>
            <a:pPr eaLnBrk="1" hangingPunct="1">
              <a:lnSpc>
                <a:spcPct val="80000"/>
              </a:lnSpc>
              <a:spcBef>
                <a:spcPts val="1200"/>
              </a:spcBef>
            </a:pPr>
            <a:r>
              <a:rPr lang="zh-CN" altLang="en-US" sz="2000" dirty="0"/>
              <a:t>条件基本同协议</a:t>
            </a:r>
            <a:r>
              <a:rPr lang="en-US" altLang="zh-CN" sz="2000" dirty="0"/>
              <a:t>1</a:t>
            </a:r>
            <a:r>
              <a:rPr lang="zh-CN" altLang="en-US" sz="2000" dirty="0"/>
              <a:t>，</a:t>
            </a:r>
          </a:p>
          <a:p>
            <a:pPr lvl="1" eaLnBrk="1" hangingPunct="1">
              <a:lnSpc>
                <a:spcPct val="80000"/>
              </a:lnSpc>
              <a:spcBef>
                <a:spcPts val="1200"/>
              </a:spcBef>
            </a:pPr>
            <a:r>
              <a:rPr lang="zh-CN" altLang="en-US" sz="1800" dirty="0"/>
              <a:t>修改：接收端需要一定的接收处理时间，接收缓冲只能存放一个帧。</a:t>
            </a:r>
          </a:p>
          <a:p>
            <a:pPr eaLnBrk="1" hangingPunct="1">
              <a:spcBef>
                <a:spcPts val="1200"/>
              </a:spcBef>
            </a:pPr>
            <a:r>
              <a:rPr lang="zh-CN" altLang="en-US" sz="2000" dirty="0"/>
              <a:t>为了</a:t>
            </a:r>
            <a:r>
              <a:rPr lang="zh-CN" altLang="en-US" sz="2000" dirty="0">
                <a:solidFill>
                  <a:srgbClr val="FF0000"/>
                </a:solidFill>
              </a:rPr>
              <a:t>防止发送快于接收</a:t>
            </a:r>
            <a:r>
              <a:rPr lang="zh-CN" altLang="en-US" sz="2000" dirty="0"/>
              <a:t>而造成数据丢失，发送端发送一帧后必须停止发送，等待接收端发回的</a:t>
            </a:r>
            <a:r>
              <a:rPr lang="zh-CN" altLang="en-US" sz="2000" dirty="0">
                <a:solidFill>
                  <a:srgbClr val="FF0000"/>
                </a:solidFill>
              </a:rPr>
              <a:t>反馈确认</a:t>
            </a:r>
            <a:r>
              <a:rPr lang="zh-CN" altLang="en-US" sz="2000" dirty="0"/>
              <a:t>；</a:t>
            </a:r>
            <a:endParaRPr lang="en-US" altLang="zh-CN" sz="2000" dirty="0"/>
          </a:p>
          <a:p>
            <a:pPr eaLnBrk="1" hangingPunct="1">
              <a:spcBef>
                <a:spcPts val="1200"/>
              </a:spcBef>
            </a:pPr>
            <a:r>
              <a:rPr lang="zh-CN" altLang="en-US" sz="2000" dirty="0"/>
              <a:t>接收端在收到一个帧并发送网络层后，需向发送端发一反馈确认短帧，表示可发新帧。</a:t>
            </a:r>
          </a:p>
          <a:p>
            <a:pPr eaLnBrk="1" hangingPunct="1">
              <a:spcBef>
                <a:spcPts val="1200"/>
              </a:spcBef>
            </a:pPr>
            <a:r>
              <a:rPr lang="zh-CN" altLang="en-US" sz="2000" dirty="0"/>
              <a:t>由于需要反馈，且帧的发送和反馈是严格交替进行的，所以相当于采用半双工信道。</a:t>
            </a:r>
          </a:p>
        </p:txBody>
      </p:sp>
      <p:sp>
        <p:nvSpPr>
          <p:cNvPr id="31749" name="Line 5"/>
          <p:cNvSpPr>
            <a:spLocks noChangeShapeType="1"/>
          </p:cNvSpPr>
          <p:nvPr/>
        </p:nvSpPr>
        <p:spPr bwMode="auto">
          <a:xfrm>
            <a:off x="6732588" y="1916113"/>
            <a:ext cx="0" cy="3816350"/>
          </a:xfrm>
          <a:prstGeom prst="line">
            <a:avLst/>
          </a:prstGeom>
          <a:noFill/>
          <a:ln w="9525">
            <a:solidFill>
              <a:schemeClr val="tx1"/>
            </a:solidFill>
            <a:round/>
            <a:headEnd/>
            <a:tailEnd/>
          </a:ln>
        </p:spPr>
        <p:txBody>
          <a:bodyPr/>
          <a:lstStyle/>
          <a:p>
            <a:endParaRPr lang="zh-CN" altLang="en-US"/>
          </a:p>
        </p:txBody>
      </p:sp>
      <p:sp>
        <p:nvSpPr>
          <p:cNvPr id="31750" name="Line 7"/>
          <p:cNvSpPr>
            <a:spLocks noChangeShapeType="1"/>
          </p:cNvSpPr>
          <p:nvPr/>
        </p:nvSpPr>
        <p:spPr bwMode="auto">
          <a:xfrm>
            <a:off x="8243888" y="1916113"/>
            <a:ext cx="0" cy="3816350"/>
          </a:xfrm>
          <a:prstGeom prst="line">
            <a:avLst/>
          </a:prstGeom>
          <a:noFill/>
          <a:ln w="9525">
            <a:solidFill>
              <a:schemeClr val="tx1"/>
            </a:solidFill>
            <a:round/>
            <a:headEnd/>
            <a:tailEnd/>
          </a:ln>
        </p:spPr>
        <p:txBody>
          <a:bodyPr/>
          <a:lstStyle/>
          <a:p>
            <a:endParaRPr lang="zh-CN" altLang="en-US"/>
          </a:p>
        </p:txBody>
      </p:sp>
      <p:sp>
        <p:nvSpPr>
          <p:cNvPr id="31751" name="AutoShape 9"/>
          <p:cNvSpPr>
            <a:spLocks noChangeArrowheads="1"/>
          </p:cNvSpPr>
          <p:nvPr/>
        </p:nvSpPr>
        <p:spPr bwMode="auto">
          <a:xfrm rot="-5400000">
            <a:off x="7198519" y="1735932"/>
            <a:ext cx="579437" cy="1511300"/>
          </a:xfrm>
          <a:prstGeom prst="parallelogram">
            <a:avLst>
              <a:gd name="adj" fmla="val 40144"/>
            </a:avLst>
          </a:prstGeom>
          <a:solidFill>
            <a:schemeClr val="accent2"/>
          </a:solidFill>
          <a:ln w="9525">
            <a:solidFill>
              <a:schemeClr val="folHlink"/>
            </a:solidFill>
            <a:miter lim="800000"/>
            <a:headEnd/>
            <a:tailEnd/>
          </a:ln>
        </p:spPr>
        <p:txBody>
          <a:bodyPr vert="eaVert" wrap="none" anchor="ctr"/>
          <a:lstStyle/>
          <a:p>
            <a:pPr algn="ctr"/>
            <a:r>
              <a:rPr lang="en-US" altLang="zh-CN" sz="1600" dirty="0"/>
              <a:t>DATA</a:t>
            </a:r>
          </a:p>
        </p:txBody>
      </p:sp>
      <p:sp>
        <p:nvSpPr>
          <p:cNvPr id="31752" name="Text Box 10"/>
          <p:cNvSpPr txBox="1">
            <a:spLocks noChangeArrowheads="1"/>
          </p:cNvSpPr>
          <p:nvPr/>
        </p:nvSpPr>
        <p:spPr bwMode="auto">
          <a:xfrm>
            <a:off x="6588125" y="5732463"/>
            <a:ext cx="215900" cy="304800"/>
          </a:xfrm>
          <a:prstGeom prst="rect">
            <a:avLst/>
          </a:prstGeom>
          <a:noFill/>
          <a:ln w="9525">
            <a:noFill/>
            <a:miter lim="800000"/>
            <a:headEnd/>
            <a:tailEnd/>
          </a:ln>
        </p:spPr>
        <p:txBody>
          <a:bodyPr>
            <a:spAutoFit/>
          </a:bodyPr>
          <a:lstStyle/>
          <a:p>
            <a:pPr>
              <a:spcBef>
                <a:spcPct val="50000"/>
              </a:spcBef>
            </a:pPr>
            <a:r>
              <a:rPr lang="en-US" altLang="zh-CN" sz="1400"/>
              <a:t>A</a:t>
            </a:r>
          </a:p>
        </p:txBody>
      </p:sp>
      <p:sp>
        <p:nvSpPr>
          <p:cNvPr id="31753" name="Text Box 11"/>
          <p:cNvSpPr txBox="1">
            <a:spLocks noChangeArrowheads="1"/>
          </p:cNvSpPr>
          <p:nvPr/>
        </p:nvSpPr>
        <p:spPr bwMode="auto">
          <a:xfrm>
            <a:off x="8101013" y="5734050"/>
            <a:ext cx="215900" cy="304800"/>
          </a:xfrm>
          <a:prstGeom prst="rect">
            <a:avLst/>
          </a:prstGeom>
          <a:noFill/>
          <a:ln w="9525">
            <a:noFill/>
            <a:miter lim="800000"/>
            <a:headEnd/>
            <a:tailEnd/>
          </a:ln>
        </p:spPr>
        <p:txBody>
          <a:bodyPr>
            <a:spAutoFit/>
          </a:bodyPr>
          <a:lstStyle/>
          <a:p>
            <a:pPr>
              <a:spcBef>
                <a:spcPct val="50000"/>
              </a:spcBef>
            </a:pPr>
            <a:r>
              <a:rPr lang="en-US" altLang="zh-CN" sz="1400"/>
              <a:t>B</a:t>
            </a:r>
          </a:p>
        </p:txBody>
      </p:sp>
      <p:sp>
        <p:nvSpPr>
          <p:cNvPr id="31754" name="AutoShape 14"/>
          <p:cNvSpPr>
            <a:spLocks noChangeArrowheads="1"/>
          </p:cNvSpPr>
          <p:nvPr/>
        </p:nvSpPr>
        <p:spPr bwMode="auto">
          <a:xfrm rot="5341939" flipV="1">
            <a:off x="7382668" y="2348707"/>
            <a:ext cx="214313" cy="1511300"/>
          </a:xfrm>
          <a:prstGeom prst="parallelogram">
            <a:avLst>
              <a:gd name="adj" fmla="val 51005"/>
            </a:avLst>
          </a:prstGeom>
          <a:solidFill>
            <a:schemeClr val="accent2"/>
          </a:solidFill>
          <a:ln w="9525">
            <a:solidFill>
              <a:schemeClr val="folHlink"/>
            </a:solidFill>
            <a:miter lim="800000"/>
            <a:headEnd/>
            <a:tailEnd/>
          </a:ln>
        </p:spPr>
        <p:txBody>
          <a:bodyPr vert="eaVert" wrap="none" anchor="ctr"/>
          <a:lstStyle/>
          <a:p>
            <a:pPr algn="ctr"/>
            <a:r>
              <a:rPr lang="en-US" altLang="zh-CN" sz="1600"/>
              <a:t>ACK</a:t>
            </a:r>
          </a:p>
        </p:txBody>
      </p:sp>
      <p:sp>
        <p:nvSpPr>
          <p:cNvPr id="31755" name="AutoShape 15"/>
          <p:cNvSpPr>
            <a:spLocks noChangeArrowheads="1"/>
          </p:cNvSpPr>
          <p:nvPr/>
        </p:nvSpPr>
        <p:spPr bwMode="auto">
          <a:xfrm rot="-5400000">
            <a:off x="7212806" y="2948782"/>
            <a:ext cx="550863" cy="1511300"/>
          </a:xfrm>
          <a:prstGeom prst="parallelogram">
            <a:avLst>
              <a:gd name="adj" fmla="val 44319"/>
            </a:avLst>
          </a:prstGeom>
          <a:solidFill>
            <a:schemeClr val="accent2"/>
          </a:solidFill>
          <a:ln w="9525">
            <a:solidFill>
              <a:schemeClr val="folHlink"/>
            </a:solidFill>
            <a:miter lim="800000"/>
            <a:headEnd/>
            <a:tailEnd/>
          </a:ln>
        </p:spPr>
        <p:txBody>
          <a:bodyPr vert="eaVert" wrap="none" anchor="ctr"/>
          <a:lstStyle/>
          <a:p>
            <a:pPr algn="ctr"/>
            <a:r>
              <a:rPr lang="en-US" altLang="zh-CN" sz="1600" dirty="0"/>
              <a:t>DATA</a:t>
            </a:r>
          </a:p>
        </p:txBody>
      </p:sp>
      <p:sp>
        <p:nvSpPr>
          <p:cNvPr id="31756" name="Line 16"/>
          <p:cNvSpPr>
            <a:spLocks noChangeShapeType="1"/>
          </p:cNvSpPr>
          <p:nvPr/>
        </p:nvSpPr>
        <p:spPr bwMode="auto">
          <a:xfrm flipH="1">
            <a:off x="6732588" y="3213100"/>
            <a:ext cx="1871662" cy="0"/>
          </a:xfrm>
          <a:prstGeom prst="line">
            <a:avLst/>
          </a:prstGeom>
          <a:noFill/>
          <a:ln w="9525">
            <a:solidFill>
              <a:schemeClr val="tx1"/>
            </a:solidFill>
            <a:prstDash val="dash"/>
            <a:round/>
            <a:headEnd/>
            <a:tailEnd/>
          </a:ln>
        </p:spPr>
        <p:txBody>
          <a:bodyPr/>
          <a:lstStyle/>
          <a:p>
            <a:endParaRPr lang="zh-CN" altLang="en-US"/>
          </a:p>
        </p:txBody>
      </p:sp>
      <p:sp>
        <p:nvSpPr>
          <p:cNvPr id="31758" name="Line 18"/>
          <p:cNvSpPr>
            <a:spLocks noChangeShapeType="1"/>
          </p:cNvSpPr>
          <p:nvPr/>
        </p:nvSpPr>
        <p:spPr bwMode="auto">
          <a:xfrm>
            <a:off x="8243888" y="2997200"/>
            <a:ext cx="431800" cy="0"/>
          </a:xfrm>
          <a:prstGeom prst="line">
            <a:avLst/>
          </a:prstGeom>
          <a:noFill/>
          <a:ln w="9525">
            <a:solidFill>
              <a:schemeClr val="tx1"/>
            </a:solidFill>
            <a:prstDash val="dash"/>
            <a:round/>
            <a:headEnd/>
            <a:tailEnd/>
          </a:ln>
        </p:spPr>
        <p:txBody>
          <a:bodyPr/>
          <a:lstStyle/>
          <a:p>
            <a:endParaRPr lang="zh-CN" altLang="en-US"/>
          </a:p>
        </p:txBody>
      </p:sp>
      <p:sp>
        <p:nvSpPr>
          <p:cNvPr id="31760" name="Line 20"/>
          <p:cNvSpPr>
            <a:spLocks noChangeShapeType="1"/>
          </p:cNvSpPr>
          <p:nvPr/>
        </p:nvSpPr>
        <p:spPr bwMode="auto">
          <a:xfrm>
            <a:off x="8388350" y="3068638"/>
            <a:ext cx="0" cy="144462"/>
          </a:xfrm>
          <a:prstGeom prst="line">
            <a:avLst/>
          </a:prstGeom>
          <a:noFill/>
          <a:ln w="9525">
            <a:solidFill>
              <a:schemeClr val="tx1"/>
            </a:solidFill>
            <a:round/>
            <a:headEnd type="triangle" w="med" len="med"/>
            <a:tailEnd type="triangle" w="med" len="med"/>
          </a:ln>
        </p:spPr>
        <p:txBody>
          <a:bodyPr/>
          <a:lstStyle/>
          <a:p>
            <a:endParaRPr lang="zh-CN" altLang="en-US"/>
          </a:p>
        </p:txBody>
      </p:sp>
      <p:sp>
        <p:nvSpPr>
          <p:cNvPr id="31762" name="Text Box 24"/>
          <p:cNvSpPr txBox="1">
            <a:spLocks noChangeArrowheads="1"/>
          </p:cNvSpPr>
          <p:nvPr/>
        </p:nvSpPr>
        <p:spPr bwMode="auto">
          <a:xfrm>
            <a:off x="8388350" y="3068638"/>
            <a:ext cx="793750" cy="228600"/>
          </a:xfrm>
          <a:prstGeom prst="rect">
            <a:avLst/>
          </a:prstGeom>
          <a:noFill/>
          <a:ln w="9525">
            <a:noFill/>
            <a:miter lim="800000"/>
            <a:headEnd/>
            <a:tailEnd/>
          </a:ln>
        </p:spPr>
        <p:txBody>
          <a:bodyPr>
            <a:spAutoFit/>
          </a:bodyPr>
          <a:lstStyle/>
          <a:p>
            <a:pPr>
              <a:spcBef>
                <a:spcPct val="50000"/>
              </a:spcBef>
            </a:pPr>
            <a:r>
              <a:rPr lang="zh-CN" altLang="en-US" sz="900"/>
              <a:t>传播延时</a:t>
            </a:r>
          </a:p>
        </p:txBody>
      </p:sp>
      <p:sp>
        <p:nvSpPr>
          <p:cNvPr id="31763" name="Text Box 25"/>
          <p:cNvSpPr txBox="1">
            <a:spLocks noChangeArrowheads="1"/>
          </p:cNvSpPr>
          <p:nvPr/>
        </p:nvSpPr>
        <p:spPr bwMode="auto">
          <a:xfrm>
            <a:off x="8388350" y="2781300"/>
            <a:ext cx="684213" cy="228600"/>
          </a:xfrm>
          <a:prstGeom prst="rect">
            <a:avLst/>
          </a:prstGeom>
          <a:noFill/>
          <a:ln w="9525">
            <a:noFill/>
            <a:miter lim="800000"/>
            <a:headEnd/>
            <a:tailEnd/>
          </a:ln>
        </p:spPr>
        <p:txBody>
          <a:bodyPr>
            <a:spAutoFit/>
          </a:bodyPr>
          <a:lstStyle/>
          <a:p>
            <a:pPr>
              <a:spcBef>
                <a:spcPct val="50000"/>
              </a:spcBef>
            </a:pPr>
            <a:r>
              <a:rPr lang="zh-CN" altLang="en-US" sz="900"/>
              <a:t>处理延时</a:t>
            </a:r>
            <a:endParaRPr lang="zh-CN" altLang="en-US" sz="900" baseline="-25000"/>
          </a:p>
        </p:txBody>
      </p:sp>
      <p:sp>
        <p:nvSpPr>
          <p:cNvPr id="31764" name="Line 26"/>
          <p:cNvSpPr>
            <a:spLocks noChangeShapeType="1"/>
          </p:cNvSpPr>
          <p:nvPr/>
        </p:nvSpPr>
        <p:spPr bwMode="auto">
          <a:xfrm>
            <a:off x="8243888" y="3068638"/>
            <a:ext cx="431800" cy="0"/>
          </a:xfrm>
          <a:prstGeom prst="line">
            <a:avLst/>
          </a:prstGeom>
          <a:noFill/>
          <a:ln w="9525">
            <a:solidFill>
              <a:schemeClr val="tx1"/>
            </a:solidFill>
            <a:prstDash val="dash"/>
            <a:round/>
            <a:headEnd/>
            <a:tailEnd/>
          </a:ln>
        </p:spPr>
        <p:txBody>
          <a:bodyPr/>
          <a:lstStyle/>
          <a:p>
            <a:endParaRPr lang="zh-CN" altLang="en-US"/>
          </a:p>
        </p:txBody>
      </p:sp>
      <p:sp>
        <p:nvSpPr>
          <p:cNvPr id="31765" name="Line 27"/>
          <p:cNvSpPr>
            <a:spLocks noChangeShapeType="1"/>
          </p:cNvSpPr>
          <p:nvPr/>
        </p:nvSpPr>
        <p:spPr bwMode="auto">
          <a:xfrm>
            <a:off x="8243888" y="2781300"/>
            <a:ext cx="358775" cy="0"/>
          </a:xfrm>
          <a:prstGeom prst="line">
            <a:avLst/>
          </a:prstGeom>
          <a:noFill/>
          <a:ln w="9525">
            <a:solidFill>
              <a:schemeClr val="tx1"/>
            </a:solidFill>
            <a:prstDash val="dash"/>
            <a:round/>
            <a:headEnd/>
            <a:tailEnd/>
          </a:ln>
        </p:spPr>
        <p:txBody>
          <a:bodyPr/>
          <a:lstStyle/>
          <a:p>
            <a:endParaRPr lang="zh-CN" altLang="en-US"/>
          </a:p>
        </p:txBody>
      </p:sp>
      <p:sp>
        <p:nvSpPr>
          <p:cNvPr id="31766" name="Line 29"/>
          <p:cNvSpPr>
            <a:spLocks noChangeShapeType="1"/>
          </p:cNvSpPr>
          <p:nvPr/>
        </p:nvSpPr>
        <p:spPr bwMode="auto">
          <a:xfrm flipV="1">
            <a:off x="8388350" y="2781300"/>
            <a:ext cx="0" cy="215900"/>
          </a:xfrm>
          <a:prstGeom prst="line">
            <a:avLst/>
          </a:prstGeom>
          <a:noFill/>
          <a:ln w="9525">
            <a:solidFill>
              <a:schemeClr val="tx1"/>
            </a:solidFill>
            <a:round/>
            <a:headEnd type="triangle" w="med" len="med"/>
            <a:tailEnd type="triangle" w="med" len="med"/>
          </a:ln>
        </p:spPr>
        <p:txBody>
          <a:bodyPr/>
          <a:lstStyle/>
          <a:p>
            <a:endParaRPr lang="zh-CN" altLang="en-US"/>
          </a:p>
        </p:txBody>
      </p:sp>
      <p:sp>
        <p:nvSpPr>
          <p:cNvPr id="31768" name="Text Box 32"/>
          <p:cNvSpPr txBox="1">
            <a:spLocks noChangeArrowheads="1"/>
          </p:cNvSpPr>
          <p:nvPr/>
        </p:nvSpPr>
        <p:spPr bwMode="auto">
          <a:xfrm>
            <a:off x="8386763" y="2565400"/>
            <a:ext cx="793750" cy="228600"/>
          </a:xfrm>
          <a:prstGeom prst="rect">
            <a:avLst/>
          </a:prstGeom>
          <a:noFill/>
          <a:ln w="9525">
            <a:noFill/>
            <a:miter lim="800000"/>
            <a:headEnd/>
            <a:tailEnd/>
          </a:ln>
        </p:spPr>
        <p:txBody>
          <a:bodyPr>
            <a:spAutoFit/>
          </a:bodyPr>
          <a:lstStyle/>
          <a:p>
            <a:pPr>
              <a:spcBef>
                <a:spcPct val="50000"/>
              </a:spcBef>
            </a:pPr>
            <a:r>
              <a:rPr lang="zh-CN" altLang="en-US" sz="900"/>
              <a:t>传播延时</a:t>
            </a:r>
          </a:p>
        </p:txBody>
      </p:sp>
      <p:sp>
        <p:nvSpPr>
          <p:cNvPr id="31769" name="Line 33"/>
          <p:cNvSpPr>
            <a:spLocks noChangeShapeType="1"/>
          </p:cNvSpPr>
          <p:nvPr/>
        </p:nvSpPr>
        <p:spPr bwMode="auto">
          <a:xfrm flipH="1">
            <a:off x="6732588" y="2565400"/>
            <a:ext cx="1871662" cy="0"/>
          </a:xfrm>
          <a:prstGeom prst="line">
            <a:avLst/>
          </a:prstGeom>
          <a:noFill/>
          <a:ln w="9525">
            <a:solidFill>
              <a:schemeClr val="tx1"/>
            </a:solidFill>
            <a:prstDash val="dash"/>
            <a:round/>
            <a:headEnd/>
            <a:tailEnd/>
          </a:ln>
        </p:spPr>
        <p:txBody>
          <a:bodyPr/>
          <a:lstStyle/>
          <a:p>
            <a:endParaRPr lang="zh-CN" altLang="en-US"/>
          </a:p>
        </p:txBody>
      </p:sp>
      <p:sp>
        <p:nvSpPr>
          <p:cNvPr id="31770" name="Line 34"/>
          <p:cNvSpPr>
            <a:spLocks noChangeShapeType="1"/>
          </p:cNvSpPr>
          <p:nvPr/>
        </p:nvSpPr>
        <p:spPr bwMode="auto">
          <a:xfrm flipV="1">
            <a:off x="8388350" y="2565400"/>
            <a:ext cx="0" cy="215900"/>
          </a:xfrm>
          <a:prstGeom prst="line">
            <a:avLst/>
          </a:prstGeom>
          <a:noFill/>
          <a:ln w="9525">
            <a:solidFill>
              <a:schemeClr val="tx1"/>
            </a:solidFill>
            <a:round/>
            <a:headEnd type="triangle" w="med" len="med"/>
            <a:tailEnd type="triangle" w="med" len="med"/>
          </a:ln>
        </p:spPr>
        <p:txBody>
          <a:bodyPr/>
          <a:lstStyle/>
          <a:p>
            <a:endParaRPr lang="zh-CN" altLang="en-US"/>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灯片编号占位符 5"/>
          <p:cNvSpPr>
            <a:spLocks noGrp="1"/>
          </p:cNvSpPr>
          <p:nvPr>
            <p:ph type="sldNum" sz="quarter" idx="12"/>
          </p:nvPr>
        </p:nvSpPr>
        <p:spPr>
          <a:noFill/>
        </p:spPr>
        <p:txBody>
          <a:bodyPr/>
          <a:lstStyle/>
          <a:p>
            <a:fld id="{A0850A60-4012-4E09-BA15-40EA2C27AFF1}" type="slidenum">
              <a:rPr lang="en-US" altLang="zh-CN" smtClean="0"/>
              <a:pPr/>
              <a:t>35</a:t>
            </a:fld>
            <a:endParaRPr lang="en-US" altLang="zh-CN"/>
          </a:p>
        </p:txBody>
      </p:sp>
      <p:sp>
        <p:nvSpPr>
          <p:cNvPr id="32771" name="Rectangle 2"/>
          <p:cNvSpPr>
            <a:spLocks noGrp="1" noChangeArrowheads="1"/>
          </p:cNvSpPr>
          <p:nvPr>
            <p:ph type="title"/>
          </p:nvPr>
        </p:nvSpPr>
        <p:spPr>
          <a:xfrm>
            <a:off x="1066800" y="533400"/>
            <a:ext cx="7772400" cy="820738"/>
          </a:xfrm>
        </p:spPr>
        <p:txBody>
          <a:bodyPr/>
          <a:lstStyle/>
          <a:p>
            <a:pPr eaLnBrk="1" hangingPunct="1"/>
            <a:r>
              <a:rPr lang="zh-CN" altLang="en-US" sz="3600"/>
              <a:t>有噪音信道所涉及的问题</a:t>
            </a:r>
          </a:p>
        </p:txBody>
      </p:sp>
      <p:sp>
        <p:nvSpPr>
          <p:cNvPr id="32772" name="Rectangle 3"/>
          <p:cNvSpPr>
            <a:spLocks noGrp="1" noChangeArrowheads="1"/>
          </p:cNvSpPr>
          <p:nvPr>
            <p:ph type="body" idx="1"/>
          </p:nvPr>
        </p:nvSpPr>
        <p:spPr>
          <a:xfrm>
            <a:off x="179512" y="1988840"/>
            <a:ext cx="8784976" cy="4267200"/>
          </a:xfrm>
        </p:spPr>
        <p:txBody>
          <a:bodyPr/>
          <a:lstStyle/>
          <a:p>
            <a:pPr eaLnBrk="1" hangingPunct="1">
              <a:spcBef>
                <a:spcPts val="1200"/>
              </a:spcBef>
            </a:pPr>
            <a:r>
              <a:rPr lang="zh-CN" altLang="en-US" sz="2000" dirty="0"/>
              <a:t>考虑实际</a:t>
            </a:r>
            <a:r>
              <a:rPr lang="zh-CN" altLang="en-US" sz="2000" dirty="0">
                <a:solidFill>
                  <a:srgbClr val="FF0000"/>
                </a:solidFill>
              </a:rPr>
              <a:t>有噪信道</a:t>
            </a:r>
            <a:r>
              <a:rPr lang="zh-CN" altLang="en-US" sz="2000" dirty="0"/>
              <a:t>，帧既可能损坏（接收端可通过校验检查出错误），也可能完全丢失。</a:t>
            </a:r>
          </a:p>
          <a:p>
            <a:pPr eaLnBrk="1" hangingPunct="1">
              <a:spcBef>
                <a:spcPts val="1200"/>
              </a:spcBef>
            </a:pPr>
            <a:r>
              <a:rPr lang="zh-CN" altLang="en-US" sz="2000" dirty="0"/>
              <a:t>由于帧会丢失，发送端可能收不到反馈的确认帧，因此发送端必须引入</a:t>
            </a:r>
            <a:r>
              <a:rPr lang="zh-CN" altLang="en-US" sz="2000" dirty="0">
                <a:solidFill>
                  <a:srgbClr val="FF0000"/>
                </a:solidFill>
              </a:rPr>
              <a:t>超时机制</a:t>
            </a:r>
            <a:r>
              <a:rPr lang="zh-CN" altLang="en-US" sz="2000" dirty="0"/>
              <a:t>（</a:t>
            </a:r>
            <a:r>
              <a:rPr lang="en-US" altLang="zh-CN" sz="2000" dirty="0"/>
              <a:t>time out</a:t>
            </a:r>
            <a:r>
              <a:rPr lang="zh-CN" altLang="en-US" sz="2000" dirty="0"/>
              <a:t>），即增加一个定时计数器，在一定时间后对没有确认的帧进行重发，也称作</a:t>
            </a:r>
            <a:r>
              <a:rPr lang="en-US" altLang="zh-CN" sz="2000" dirty="0"/>
              <a:t>ARQ</a:t>
            </a:r>
            <a:r>
              <a:rPr lang="zh-CN" altLang="en-US" sz="2000" dirty="0"/>
              <a:t>（</a:t>
            </a:r>
            <a:r>
              <a:rPr lang="en-US" altLang="zh-CN" sz="2000" dirty="0"/>
              <a:t>Automatic Retransmit </a:t>
            </a:r>
            <a:r>
              <a:rPr lang="en-US" altLang="zh-CN" sz="2000" dirty="0" err="1"/>
              <a:t>reQuest</a:t>
            </a:r>
            <a:r>
              <a:rPr lang="zh-CN" altLang="en-US" sz="2000" dirty="0"/>
              <a:t>）。</a:t>
            </a:r>
          </a:p>
          <a:p>
            <a:pPr lvl="1" eaLnBrk="1" hangingPunct="1">
              <a:spcBef>
                <a:spcPts val="1200"/>
              </a:spcBef>
            </a:pPr>
            <a:r>
              <a:rPr lang="zh-CN" altLang="en-US" sz="1800" dirty="0">
                <a:solidFill>
                  <a:srgbClr val="FF0000"/>
                </a:solidFill>
              </a:rPr>
              <a:t>时间值</a:t>
            </a:r>
            <a:r>
              <a:rPr lang="zh-CN" altLang="en-US" sz="1800" dirty="0"/>
              <a:t>应选择稍大于两倍端到端的信号传播时间和接收端的接收处理时间之和。</a:t>
            </a:r>
          </a:p>
          <a:p>
            <a:pPr eaLnBrk="1" hangingPunct="1">
              <a:spcBef>
                <a:spcPts val="1200"/>
              </a:spcBef>
            </a:pPr>
            <a:r>
              <a:rPr lang="zh-CN" altLang="en-US" sz="2000" dirty="0"/>
              <a:t>由于帧会丢失（假如确认帧丢失），为避免接收端收取重复的数据帧，必须通过为帧编制</a:t>
            </a:r>
            <a:r>
              <a:rPr lang="zh-CN" altLang="en-US" sz="2000" dirty="0">
                <a:solidFill>
                  <a:srgbClr val="FF0000"/>
                </a:solidFill>
              </a:rPr>
              <a:t>序号</a:t>
            </a:r>
            <a:r>
              <a:rPr lang="zh-CN" altLang="en-US" sz="2000" dirty="0"/>
              <a:t>来解决重复帧的问题。</a:t>
            </a:r>
          </a:p>
          <a:p>
            <a:pPr lvl="1" eaLnBrk="1" hangingPunct="1">
              <a:spcBef>
                <a:spcPts val="1200"/>
              </a:spcBef>
            </a:pPr>
            <a:r>
              <a:rPr lang="zh-CN" altLang="en-US" sz="1800" dirty="0"/>
              <a:t>帧的序号位数应尽量的短从而少占用帧头的空间，在简单停</a:t>
            </a:r>
            <a:r>
              <a:rPr lang="en-US" altLang="zh-CN" sz="1800" dirty="0"/>
              <a:t>-</a:t>
            </a:r>
            <a:r>
              <a:rPr lang="zh-CN" altLang="en-US" sz="1800" dirty="0"/>
              <a:t>等协议中只需</a:t>
            </a:r>
            <a:r>
              <a:rPr lang="en-US" altLang="zh-CN" sz="1800" dirty="0"/>
              <a:t>1</a:t>
            </a:r>
            <a:r>
              <a:rPr lang="zh-CN" altLang="en-US" sz="1800" dirty="0"/>
              <a:t>个比特位（</a:t>
            </a:r>
            <a:r>
              <a:rPr lang="zh-CN" altLang="en-US" sz="1800" dirty="0">
                <a:latin typeface="Arial" charset="0"/>
              </a:rPr>
              <a:t>“</a:t>
            </a:r>
            <a:r>
              <a:rPr lang="en-US" altLang="zh-CN" sz="1800" dirty="0"/>
              <a:t>0</a:t>
            </a:r>
            <a:r>
              <a:rPr lang="en-US" altLang="zh-CN" sz="1800" dirty="0">
                <a:latin typeface="Arial" charset="0"/>
              </a:rPr>
              <a:t>”</a:t>
            </a:r>
            <a:r>
              <a:rPr lang="en-US" altLang="zh-CN" sz="1800" dirty="0">
                <a:cs typeface="Times New Roman" pitchFamily="18" charset="0"/>
              </a:rPr>
              <a:t>→</a:t>
            </a:r>
            <a:r>
              <a:rPr lang="en-US" altLang="zh-CN" sz="1800" dirty="0">
                <a:latin typeface="Arial" charset="0"/>
              </a:rPr>
              <a:t>“</a:t>
            </a:r>
            <a:r>
              <a:rPr lang="en-US" altLang="zh-CN" sz="1800" dirty="0"/>
              <a:t>1</a:t>
            </a:r>
            <a:r>
              <a:rPr lang="en-US" altLang="zh-CN" sz="1800" dirty="0">
                <a:latin typeface="Arial" charset="0"/>
              </a:rPr>
              <a:t>”</a:t>
            </a:r>
            <a:r>
              <a:rPr lang="zh-CN" altLang="en-US" sz="1800" dirty="0"/>
              <a:t>，</a:t>
            </a:r>
            <a:r>
              <a:rPr lang="zh-CN" altLang="en-US" sz="1800" dirty="0">
                <a:latin typeface="Arial" charset="0"/>
              </a:rPr>
              <a:t>“</a:t>
            </a:r>
            <a:r>
              <a:rPr lang="en-US" altLang="zh-CN" sz="1800" dirty="0"/>
              <a:t>1</a:t>
            </a:r>
            <a:r>
              <a:rPr lang="en-US" altLang="zh-CN" sz="1800" dirty="0">
                <a:latin typeface="Arial" charset="0"/>
              </a:rPr>
              <a:t>”</a:t>
            </a:r>
            <a:r>
              <a:rPr lang="en-US" altLang="zh-CN" sz="1800" dirty="0">
                <a:cs typeface="Times New Roman" pitchFamily="18" charset="0"/>
              </a:rPr>
              <a:t>→</a:t>
            </a:r>
            <a:r>
              <a:rPr lang="en-US" altLang="zh-CN" sz="1800" dirty="0">
                <a:latin typeface="Arial" charset="0"/>
              </a:rPr>
              <a:t>“</a:t>
            </a:r>
            <a:r>
              <a:rPr lang="en-US" altLang="zh-CN" sz="1800" dirty="0"/>
              <a:t>0</a:t>
            </a:r>
            <a:r>
              <a:rPr lang="en-US" altLang="zh-CN" sz="1800" dirty="0">
                <a:latin typeface="Arial" charset="0"/>
              </a:rPr>
              <a:t>”</a:t>
            </a:r>
            <a:r>
              <a:rPr lang="zh-CN" altLang="en-US" sz="1800" dirty="0"/>
              <a:t>）即可。</a:t>
            </a:r>
          </a:p>
        </p:txBody>
      </p:sp>
      <p:grpSp>
        <p:nvGrpSpPr>
          <p:cNvPr id="16" name="组合 15"/>
          <p:cNvGrpSpPr/>
          <p:nvPr/>
        </p:nvGrpSpPr>
        <p:grpSpPr>
          <a:xfrm>
            <a:off x="6554817" y="71414"/>
            <a:ext cx="2376487" cy="1845418"/>
            <a:chOff x="6554817" y="71414"/>
            <a:chExt cx="2376487" cy="2090750"/>
          </a:xfrm>
        </p:grpSpPr>
        <p:sp>
          <p:nvSpPr>
            <p:cNvPr id="7" name="AutoShape 9"/>
            <p:cNvSpPr>
              <a:spLocks noChangeArrowheads="1"/>
            </p:cNvSpPr>
            <p:nvPr/>
          </p:nvSpPr>
          <p:spPr bwMode="auto">
            <a:xfrm rot="-5400000">
              <a:off x="7597011" y="-251643"/>
              <a:ext cx="579437" cy="1511300"/>
            </a:xfrm>
            <a:prstGeom prst="parallelogram">
              <a:avLst>
                <a:gd name="adj" fmla="val 40144"/>
              </a:avLst>
            </a:prstGeom>
            <a:solidFill>
              <a:schemeClr val="accent2"/>
            </a:solidFill>
            <a:ln w="9525">
              <a:solidFill>
                <a:schemeClr val="folHlink"/>
              </a:solidFill>
              <a:miter lim="800000"/>
              <a:headEnd/>
              <a:tailEnd/>
            </a:ln>
          </p:spPr>
          <p:txBody>
            <a:bodyPr vert="eaVert" wrap="none" anchor="ctr"/>
            <a:lstStyle/>
            <a:p>
              <a:pPr algn="ctr"/>
              <a:r>
                <a:rPr lang="en-US" altLang="zh-CN" sz="1600" dirty="0"/>
                <a:t>DATA</a:t>
              </a:r>
            </a:p>
          </p:txBody>
        </p:sp>
        <p:sp>
          <p:nvSpPr>
            <p:cNvPr id="8" name="Text Box 10"/>
            <p:cNvSpPr txBox="1">
              <a:spLocks noChangeArrowheads="1"/>
            </p:cNvSpPr>
            <p:nvPr/>
          </p:nvSpPr>
          <p:spPr bwMode="auto">
            <a:xfrm>
              <a:off x="6858016" y="1857364"/>
              <a:ext cx="215900" cy="304800"/>
            </a:xfrm>
            <a:prstGeom prst="rect">
              <a:avLst/>
            </a:prstGeom>
            <a:noFill/>
            <a:ln w="9525">
              <a:noFill/>
              <a:miter lim="800000"/>
              <a:headEnd/>
              <a:tailEnd/>
            </a:ln>
          </p:spPr>
          <p:txBody>
            <a:bodyPr>
              <a:spAutoFit/>
            </a:bodyPr>
            <a:lstStyle/>
            <a:p>
              <a:pPr>
                <a:spcBef>
                  <a:spcPct val="50000"/>
                </a:spcBef>
              </a:pPr>
              <a:r>
                <a:rPr lang="en-US" altLang="zh-CN" sz="1400" dirty="0"/>
                <a:t>A</a:t>
              </a:r>
            </a:p>
          </p:txBody>
        </p:sp>
        <p:sp>
          <p:nvSpPr>
            <p:cNvPr id="9" name="Text Box 11"/>
            <p:cNvSpPr txBox="1">
              <a:spLocks noChangeArrowheads="1"/>
            </p:cNvSpPr>
            <p:nvPr/>
          </p:nvSpPr>
          <p:spPr bwMode="auto">
            <a:xfrm>
              <a:off x="8715404" y="1857364"/>
              <a:ext cx="215900" cy="304800"/>
            </a:xfrm>
            <a:prstGeom prst="rect">
              <a:avLst/>
            </a:prstGeom>
            <a:noFill/>
            <a:ln w="9525">
              <a:noFill/>
              <a:miter lim="800000"/>
              <a:headEnd/>
              <a:tailEnd/>
            </a:ln>
          </p:spPr>
          <p:txBody>
            <a:bodyPr>
              <a:spAutoFit/>
            </a:bodyPr>
            <a:lstStyle/>
            <a:p>
              <a:pPr>
                <a:spcBef>
                  <a:spcPct val="50000"/>
                </a:spcBef>
              </a:pPr>
              <a:r>
                <a:rPr lang="en-US" altLang="zh-CN" sz="1400" dirty="0"/>
                <a:t>B</a:t>
              </a:r>
            </a:p>
          </p:txBody>
        </p:sp>
        <p:sp>
          <p:nvSpPr>
            <p:cNvPr id="10" name="AutoShape 14"/>
            <p:cNvSpPr>
              <a:spLocks noChangeArrowheads="1"/>
            </p:cNvSpPr>
            <p:nvPr/>
          </p:nvSpPr>
          <p:spPr bwMode="auto">
            <a:xfrm rot="5341939" flipV="1">
              <a:off x="7781160" y="361132"/>
              <a:ext cx="214313" cy="1511300"/>
            </a:xfrm>
            <a:prstGeom prst="parallelogram">
              <a:avLst>
                <a:gd name="adj" fmla="val 51005"/>
              </a:avLst>
            </a:prstGeom>
            <a:solidFill>
              <a:schemeClr val="accent2"/>
            </a:solidFill>
            <a:ln w="9525">
              <a:solidFill>
                <a:schemeClr val="folHlink"/>
              </a:solidFill>
              <a:miter lim="800000"/>
              <a:headEnd/>
              <a:tailEnd/>
            </a:ln>
          </p:spPr>
          <p:txBody>
            <a:bodyPr vert="eaVert" wrap="none" anchor="ctr"/>
            <a:lstStyle/>
            <a:p>
              <a:pPr algn="ctr"/>
              <a:r>
                <a:rPr lang="en-US" altLang="zh-CN" sz="1600"/>
                <a:t>ACK</a:t>
              </a:r>
            </a:p>
          </p:txBody>
        </p:sp>
        <p:sp>
          <p:nvSpPr>
            <p:cNvPr id="11" name="AutoShape 15"/>
            <p:cNvSpPr>
              <a:spLocks noChangeArrowheads="1"/>
            </p:cNvSpPr>
            <p:nvPr/>
          </p:nvSpPr>
          <p:spPr bwMode="auto">
            <a:xfrm rot="-5400000">
              <a:off x="7611298" y="961207"/>
              <a:ext cx="550863" cy="1511300"/>
            </a:xfrm>
            <a:prstGeom prst="parallelogram">
              <a:avLst>
                <a:gd name="adj" fmla="val 44319"/>
              </a:avLst>
            </a:prstGeom>
            <a:solidFill>
              <a:schemeClr val="accent2"/>
            </a:solidFill>
            <a:ln w="9525">
              <a:solidFill>
                <a:schemeClr val="folHlink"/>
              </a:solidFill>
              <a:miter lim="800000"/>
              <a:headEnd/>
              <a:tailEnd/>
            </a:ln>
          </p:spPr>
          <p:txBody>
            <a:bodyPr vert="eaVert" wrap="none" anchor="ctr"/>
            <a:lstStyle/>
            <a:p>
              <a:pPr algn="ctr"/>
              <a:r>
                <a:rPr lang="en-US" altLang="zh-CN" sz="1600"/>
                <a:t>DATA</a:t>
              </a:r>
            </a:p>
          </p:txBody>
        </p:sp>
        <p:sp>
          <p:nvSpPr>
            <p:cNvPr id="12" name="Line 17"/>
            <p:cNvSpPr>
              <a:spLocks noChangeShapeType="1"/>
            </p:cNvSpPr>
            <p:nvPr/>
          </p:nvSpPr>
          <p:spPr bwMode="auto">
            <a:xfrm flipH="1">
              <a:off x="6699280" y="577825"/>
              <a:ext cx="392112" cy="0"/>
            </a:xfrm>
            <a:prstGeom prst="line">
              <a:avLst/>
            </a:prstGeom>
            <a:noFill/>
            <a:ln w="9525">
              <a:solidFill>
                <a:schemeClr val="tx1"/>
              </a:solidFill>
              <a:prstDash val="dash"/>
              <a:round/>
              <a:headEnd/>
              <a:tailEnd/>
            </a:ln>
          </p:spPr>
          <p:txBody>
            <a:bodyPr/>
            <a:lstStyle/>
            <a:p>
              <a:endParaRPr lang="zh-CN" altLang="en-US"/>
            </a:p>
          </p:txBody>
        </p:sp>
        <p:sp>
          <p:nvSpPr>
            <p:cNvPr id="13" name="Line 19"/>
            <p:cNvSpPr>
              <a:spLocks noChangeShapeType="1"/>
            </p:cNvSpPr>
            <p:nvPr/>
          </p:nvSpPr>
          <p:spPr bwMode="auto">
            <a:xfrm flipV="1">
              <a:off x="6699280" y="1441425"/>
              <a:ext cx="431800" cy="0"/>
            </a:xfrm>
            <a:prstGeom prst="line">
              <a:avLst/>
            </a:prstGeom>
            <a:noFill/>
            <a:ln w="9525">
              <a:solidFill>
                <a:schemeClr val="tx1"/>
              </a:solidFill>
              <a:prstDash val="dash"/>
              <a:round/>
              <a:headEnd/>
              <a:tailEnd/>
            </a:ln>
          </p:spPr>
          <p:txBody>
            <a:bodyPr/>
            <a:lstStyle/>
            <a:p>
              <a:endParaRPr lang="zh-CN" altLang="en-US"/>
            </a:p>
          </p:txBody>
        </p:sp>
        <p:sp>
          <p:nvSpPr>
            <p:cNvPr id="15" name="Line 21"/>
            <p:cNvSpPr>
              <a:spLocks noChangeShapeType="1"/>
            </p:cNvSpPr>
            <p:nvPr/>
          </p:nvSpPr>
          <p:spPr bwMode="auto">
            <a:xfrm flipV="1">
              <a:off x="6986617" y="577825"/>
              <a:ext cx="0" cy="863600"/>
            </a:xfrm>
            <a:prstGeom prst="line">
              <a:avLst/>
            </a:prstGeom>
            <a:noFill/>
            <a:ln w="9525">
              <a:solidFill>
                <a:schemeClr val="tx1"/>
              </a:solidFill>
              <a:round/>
              <a:headEnd type="triangle" w="med" len="med"/>
              <a:tailEnd type="triangle" w="med" len="med"/>
            </a:ln>
          </p:spPr>
          <p:txBody>
            <a:bodyPr/>
            <a:lstStyle/>
            <a:p>
              <a:endParaRPr lang="zh-CN" altLang="en-US"/>
            </a:p>
          </p:txBody>
        </p:sp>
        <p:sp>
          <p:nvSpPr>
            <p:cNvPr id="17" name="Text Box 31"/>
            <p:cNvSpPr txBox="1">
              <a:spLocks noChangeArrowheads="1"/>
            </p:cNvSpPr>
            <p:nvPr/>
          </p:nvSpPr>
          <p:spPr bwMode="auto">
            <a:xfrm>
              <a:off x="6554817" y="852463"/>
              <a:ext cx="649288" cy="433387"/>
            </a:xfrm>
            <a:prstGeom prst="rect">
              <a:avLst/>
            </a:prstGeom>
            <a:noFill/>
            <a:ln w="9525">
              <a:noFill/>
              <a:miter lim="800000"/>
              <a:headEnd/>
              <a:tailEnd/>
            </a:ln>
          </p:spPr>
          <p:txBody>
            <a:bodyPr>
              <a:spAutoFit/>
            </a:bodyPr>
            <a:lstStyle/>
            <a:p>
              <a:pPr>
                <a:spcBef>
                  <a:spcPct val="50000"/>
                </a:spcBef>
              </a:pPr>
              <a:r>
                <a:rPr lang="zh-CN" altLang="en-US" sz="900"/>
                <a:t>重传时间</a:t>
              </a:r>
            </a:p>
            <a:p>
              <a:pPr algn="ctr">
                <a:spcBef>
                  <a:spcPct val="50000"/>
                </a:spcBef>
              </a:pPr>
              <a:r>
                <a:rPr lang="en-US" altLang="zh-CN" sz="900"/>
                <a:t>t</a:t>
              </a:r>
              <a:r>
                <a:rPr lang="en-US" altLang="zh-CN" sz="900" baseline="-25000"/>
                <a:t>out</a:t>
              </a:r>
            </a:p>
          </p:txBody>
        </p:sp>
        <p:cxnSp>
          <p:nvCxnSpPr>
            <p:cNvPr id="20" name="直接连接符 19"/>
            <p:cNvCxnSpPr/>
            <p:nvPr/>
          </p:nvCxnSpPr>
          <p:spPr>
            <a:xfrm rot="5400000">
              <a:off x="6107917" y="1107265"/>
              <a:ext cx="2071702" cy="158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直接连接符 20"/>
            <p:cNvCxnSpPr/>
            <p:nvPr/>
          </p:nvCxnSpPr>
          <p:spPr>
            <a:xfrm rot="5400000">
              <a:off x="7607321" y="1106471"/>
              <a:ext cx="2071702" cy="158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灯片编号占位符 5"/>
          <p:cNvSpPr>
            <a:spLocks noGrp="1"/>
          </p:cNvSpPr>
          <p:nvPr>
            <p:ph type="sldNum" sz="quarter" idx="12"/>
          </p:nvPr>
        </p:nvSpPr>
        <p:spPr>
          <a:noFill/>
        </p:spPr>
        <p:txBody>
          <a:bodyPr/>
          <a:lstStyle/>
          <a:p>
            <a:fld id="{0ECAB06C-24C2-4FF5-AE24-7605BEF24620}" type="slidenum">
              <a:rPr lang="en-US" altLang="zh-CN" smtClean="0"/>
              <a:pPr/>
              <a:t>36</a:t>
            </a:fld>
            <a:endParaRPr lang="en-US" altLang="zh-CN"/>
          </a:p>
        </p:txBody>
      </p:sp>
      <p:sp>
        <p:nvSpPr>
          <p:cNvPr id="33795" name="Rectangle 2"/>
          <p:cNvSpPr>
            <a:spLocks noGrp="1" noChangeArrowheads="1"/>
          </p:cNvSpPr>
          <p:nvPr>
            <p:ph type="title"/>
          </p:nvPr>
        </p:nvSpPr>
        <p:spPr>
          <a:xfrm>
            <a:off x="1116013" y="857232"/>
            <a:ext cx="6027755" cy="627081"/>
          </a:xfrm>
        </p:spPr>
        <p:txBody>
          <a:bodyPr/>
          <a:lstStyle/>
          <a:p>
            <a:pPr eaLnBrk="1" hangingPunct="1"/>
            <a:r>
              <a:rPr lang="en-US" altLang="zh-CN" sz="3600"/>
              <a:t>4.3.3</a:t>
            </a:r>
            <a:r>
              <a:rPr lang="zh-CN" altLang="en-US" sz="3600"/>
              <a:t>有噪音信道的停</a:t>
            </a:r>
            <a:r>
              <a:rPr lang="en-US" altLang="zh-CN" sz="3600"/>
              <a:t>-</a:t>
            </a:r>
            <a:r>
              <a:rPr lang="zh-CN" altLang="en-US" sz="3600"/>
              <a:t>等协议</a:t>
            </a:r>
          </a:p>
        </p:txBody>
      </p:sp>
      <p:sp>
        <p:nvSpPr>
          <p:cNvPr id="74755" name="Rectangle 3"/>
          <p:cNvSpPr>
            <a:spLocks noGrp="1" noChangeArrowheads="1"/>
          </p:cNvSpPr>
          <p:nvPr>
            <p:ph type="body" idx="1"/>
          </p:nvPr>
        </p:nvSpPr>
        <p:spPr>
          <a:xfrm>
            <a:off x="0" y="1916113"/>
            <a:ext cx="6588125" cy="4941887"/>
          </a:xfrm>
        </p:spPr>
        <p:txBody>
          <a:bodyPr/>
          <a:lstStyle/>
          <a:p>
            <a:pPr eaLnBrk="1" hangingPunct="1"/>
            <a:r>
              <a:rPr lang="zh-CN" altLang="en-US" sz="1800" dirty="0"/>
              <a:t>发送端帧序号</a:t>
            </a:r>
            <a:r>
              <a:rPr lang="en-US" altLang="zh-CN" sz="1800" i="1" dirty="0"/>
              <a:t>N</a:t>
            </a:r>
            <a:r>
              <a:rPr lang="en-US" altLang="zh-CN" sz="1800" dirty="0"/>
              <a:t>(</a:t>
            </a:r>
            <a:r>
              <a:rPr lang="en-US" altLang="zh-CN" sz="1800" i="1" dirty="0"/>
              <a:t>S</a:t>
            </a:r>
            <a:r>
              <a:rPr lang="en-US" altLang="zh-CN" sz="1800" dirty="0"/>
              <a:t>)</a:t>
            </a:r>
            <a:r>
              <a:rPr lang="zh-CN" altLang="en-US" sz="1800" dirty="0"/>
              <a:t>表示当前所发帧的序号，接收端维护的帧序号</a:t>
            </a:r>
            <a:r>
              <a:rPr lang="en-US" altLang="zh-CN" sz="1800" i="1" dirty="0"/>
              <a:t>N</a:t>
            </a:r>
            <a:r>
              <a:rPr lang="en-US" altLang="zh-CN" sz="1800" dirty="0"/>
              <a:t>(</a:t>
            </a:r>
            <a:r>
              <a:rPr lang="en-US" altLang="zh-CN" sz="1800" i="1" dirty="0"/>
              <a:t>R</a:t>
            </a:r>
            <a:r>
              <a:rPr lang="en-US" altLang="zh-CN" sz="1800" dirty="0"/>
              <a:t>)</a:t>
            </a:r>
            <a:r>
              <a:rPr lang="zh-CN" altLang="en-US" sz="1800" dirty="0"/>
              <a:t>表示接收端当前所期待接收的帧序号。</a:t>
            </a:r>
          </a:p>
          <a:p>
            <a:pPr eaLnBrk="1" hangingPunct="1"/>
            <a:r>
              <a:rPr lang="zh-CN" altLang="en-US" sz="1800" dirty="0"/>
              <a:t>发送端从网络层取得第一个分组组帧，将</a:t>
            </a:r>
            <a:r>
              <a:rPr lang="en-US" altLang="zh-CN" sz="1800" i="1" dirty="0"/>
              <a:t>N</a:t>
            </a:r>
            <a:r>
              <a:rPr lang="en-US" altLang="zh-CN" sz="1800" dirty="0"/>
              <a:t>(</a:t>
            </a:r>
            <a:r>
              <a:rPr lang="en-US" altLang="zh-CN" sz="1800" i="1" dirty="0"/>
              <a:t>S</a:t>
            </a:r>
            <a:r>
              <a:rPr lang="en-US" altLang="zh-CN" sz="1800" dirty="0"/>
              <a:t>)=0</a:t>
            </a:r>
            <a:r>
              <a:rPr lang="zh-CN" altLang="en-US" sz="1800" dirty="0"/>
              <a:t>的序号放入帧头中作为第一个帧发送，并启动定时计数器，等待响应帧。</a:t>
            </a:r>
          </a:p>
          <a:p>
            <a:pPr eaLnBrk="1" hangingPunct="1"/>
            <a:r>
              <a:rPr lang="zh-CN" altLang="en-US" sz="1800" dirty="0"/>
              <a:t>接收端收到一个帧后，对其序号和</a:t>
            </a:r>
            <a:r>
              <a:rPr lang="en-US" altLang="zh-CN" sz="1800" i="1" dirty="0"/>
              <a:t>N</a:t>
            </a:r>
            <a:r>
              <a:rPr lang="en-US" altLang="zh-CN" sz="1800" dirty="0"/>
              <a:t>(</a:t>
            </a:r>
            <a:r>
              <a:rPr lang="en-US" altLang="zh-CN" sz="1800" i="1" dirty="0"/>
              <a:t>R</a:t>
            </a:r>
            <a:r>
              <a:rPr lang="en-US" altLang="zh-CN" sz="1800" dirty="0"/>
              <a:t>)</a:t>
            </a:r>
            <a:r>
              <a:rPr lang="zh-CN" altLang="en-US" sz="1800" dirty="0"/>
              <a:t>进行比较：</a:t>
            </a:r>
          </a:p>
          <a:p>
            <a:pPr lvl="1" eaLnBrk="1" hangingPunct="1"/>
            <a:r>
              <a:rPr lang="zh-CN" altLang="en-US" sz="1600" dirty="0"/>
              <a:t>若相等则对其接收，校验正确后送交网络层，将</a:t>
            </a:r>
            <a:r>
              <a:rPr lang="en-US" altLang="zh-CN" sz="1600" i="1" dirty="0"/>
              <a:t>N</a:t>
            </a:r>
            <a:r>
              <a:rPr lang="en-US" altLang="zh-CN" sz="1600" dirty="0"/>
              <a:t>(</a:t>
            </a:r>
            <a:r>
              <a:rPr lang="en-US" altLang="zh-CN" sz="1600" i="1" dirty="0"/>
              <a:t>R</a:t>
            </a:r>
            <a:r>
              <a:rPr lang="en-US" altLang="zh-CN" sz="1600" dirty="0"/>
              <a:t>)</a:t>
            </a:r>
            <a:r>
              <a:rPr lang="zh-CN" altLang="en-US" sz="1600" dirty="0"/>
              <a:t>加</a:t>
            </a:r>
            <a:r>
              <a:rPr lang="en-US" altLang="zh-CN" sz="1600" dirty="0"/>
              <a:t>1</a:t>
            </a:r>
            <a:r>
              <a:rPr lang="zh-CN" altLang="en-US" sz="1600" dirty="0"/>
              <a:t>（模</a:t>
            </a:r>
            <a:r>
              <a:rPr lang="en-US" altLang="zh-CN" sz="1600" dirty="0"/>
              <a:t>2</a:t>
            </a:r>
            <a:r>
              <a:rPr lang="zh-CN" altLang="en-US" sz="1600" dirty="0"/>
              <a:t>运算）并放入确认帧中反馈回发送端；若校验出错，则丢弃错帧，保持</a:t>
            </a:r>
            <a:r>
              <a:rPr lang="en-US" altLang="zh-CN" sz="1600" i="1" dirty="0"/>
              <a:t>N</a:t>
            </a:r>
            <a:r>
              <a:rPr lang="en-US" altLang="zh-CN" sz="1600" dirty="0"/>
              <a:t>(</a:t>
            </a:r>
            <a:r>
              <a:rPr lang="en-US" altLang="zh-CN" sz="1600" i="1" dirty="0"/>
              <a:t>R</a:t>
            </a:r>
            <a:r>
              <a:rPr lang="en-US" altLang="zh-CN" sz="1600" dirty="0"/>
              <a:t>)</a:t>
            </a:r>
            <a:r>
              <a:rPr lang="zh-CN" altLang="en-US" sz="1600" dirty="0"/>
              <a:t> 不变并放入确认帧中反馈回发送端。</a:t>
            </a:r>
          </a:p>
          <a:p>
            <a:pPr lvl="1" eaLnBrk="1" hangingPunct="1"/>
            <a:r>
              <a:rPr lang="zh-CN" altLang="en-US" sz="1600" dirty="0"/>
              <a:t>若不等，则将其作为重复帧丢弃；</a:t>
            </a:r>
            <a:r>
              <a:rPr lang="en-US" altLang="zh-CN" sz="1600" dirty="0"/>
              <a:t>N</a:t>
            </a:r>
            <a:r>
              <a:rPr lang="zh-CN" altLang="en-US" sz="1600" dirty="0"/>
              <a:t>（</a:t>
            </a:r>
            <a:r>
              <a:rPr lang="en-US" altLang="zh-CN" sz="1600" dirty="0"/>
              <a:t>R</a:t>
            </a:r>
            <a:r>
              <a:rPr lang="zh-CN" altLang="en-US" sz="1600" dirty="0"/>
              <a:t>）值不变，反馈确认帧。</a:t>
            </a:r>
          </a:p>
          <a:p>
            <a:pPr eaLnBrk="1" hangingPunct="1"/>
            <a:r>
              <a:rPr lang="zh-CN" altLang="en-US" sz="1800" dirty="0"/>
              <a:t>发送端若在规定的时间内没有收到接收端的反馈确认帧（超时），就认为数据帧丢失，在保持</a:t>
            </a:r>
            <a:r>
              <a:rPr lang="en-US" altLang="zh-CN" sz="1800" i="1" dirty="0"/>
              <a:t>N</a:t>
            </a:r>
            <a:r>
              <a:rPr lang="en-US" altLang="zh-CN" sz="1800" dirty="0"/>
              <a:t>(</a:t>
            </a:r>
            <a:r>
              <a:rPr lang="en-US" altLang="zh-CN" sz="1800" i="1" dirty="0"/>
              <a:t>S</a:t>
            </a:r>
            <a:r>
              <a:rPr lang="en-US" altLang="zh-CN" sz="1800" dirty="0"/>
              <a:t>)</a:t>
            </a:r>
            <a:r>
              <a:rPr lang="zh-CN" altLang="en-US" sz="1800" dirty="0"/>
              <a:t>不变的情况下重新发送缓冲器中的（旧）帧；</a:t>
            </a:r>
          </a:p>
          <a:p>
            <a:pPr eaLnBrk="1" hangingPunct="1"/>
            <a:r>
              <a:rPr lang="zh-CN" altLang="en-US" sz="1800" dirty="0"/>
              <a:t>发送端若接收到确认帧后，比较确认帧中的序号和</a:t>
            </a:r>
            <a:r>
              <a:rPr lang="en-US" altLang="zh-CN" sz="1800" i="1" dirty="0"/>
              <a:t>N</a:t>
            </a:r>
            <a:r>
              <a:rPr lang="en-US" altLang="zh-CN" sz="1800" dirty="0"/>
              <a:t>(</a:t>
            </a:r>
            <a:r>
              <a:rPr lang="en-US" altLang="zh-CN" sz="1800" i="1" dirty="0"/>
              <a:t>S</a:t>
            </a:r>
            <a:r>
              <a:rPr lang="en-US" altLang="zh-CN" sz="1800" dirty="0"/>
              <a:t>)</a:t>
            </a:r>
            <a:r>
              <a:rPr lang="zh-CN" altLang="en-US" sz="1800" dirty="0"/>
              <a:t>：</a:t>
            </a:r>
          </a:p>
          <a:p>
            <a:pPr lvl="1" eaLnBrk="1" hangingPunct="1"/>
            <a:r>
              <a:rPr lang="zh-CN" altLang="en-US" sz="1600" dirty="0"/>
              <a:t>若不等，则将确认帧中的序号赋予</a:t>
            </a:r>
            <a:r>
              <a:rPr lang="en-US" altLang="zh-CN" sz="1600" i="1" dirty="0"/>
              <a:t>N</a:t>
            </a:r>
            <a:r>
              <a:rPr lang="en-US" altLang="zh-CN" sz="1600" dirty="0"/>
              <a:t>(</a:t>
            </a:r>
            <a:r>
              <a:rPr lang="en-US" altLang="zh-CN" sz="1600" i="1" dirty="0"/>
              <a:t>S</a:t>
            </a:r>
            <a:r>
              <a:rPr lang="en-US" altLang="zh-CN" sz="1600" dirty="0"/>
              <a:t>)</a:t>
            </a:r>
            <a:r>
              <a:rPr lang="zh-CN" altLang="en-US" sz="1600" dirty="0"/>
              <a:t>，从网络层获取新的分组并组成新帧（</a:t>
            </a:r>
            <a:r>
              <a:rPr lang="en-US" altLang="zh-CN" sz="1600" i="1" dirty="0"/>
              <a:t>N</a:t>
            </a:r>
            <a:r>
              <a:rPr lang="en-US" altLang="zh-CN" sz="1600" dirty="0"/>
              <a:t>(</a:t>
            </a:r>
            <a:r>
              <a:rPr lang="en-US" altLang="zh-CN" sz="1600" i="1" dirty="0"/>
              <a:t>S</a:t>
            </a:r>
            <a:r>
              <a:rPr lang="en-US" altLang="zh-CN" sz="1600" dirty="0"/>
              <a:t>)</a:t>
            </a:r>
            <a:r>
              <a:rPr lang="zh-CN" altLang="en-US" sz="1600" dirty="0"/>
              <a:t>作为序号放入帧头中）交由物理层发送出去。</a:t>
            </a:r>
          </a:p>
          <a:p>
            <a:pPr lvl="1" eaLnBrk="1" hangingPunct="1"/>
            <a:r>
              <a:rPr lang="zh-CN" altLang="en-US" sz="1600" dirty="0"/>
              <a:t>若相等，则保持</a:t>
            </a:r>
            <a:r>
              <a:rPr lang="en-US" altLang="zh-CN" sz="1600" i="1" dirty="0"/>
              <a:t>N</a:t>
            </a:r>
            <a:r>
              <a:rPr lang="en-US" altLang="zh-CN" sz="1600" dirty="0"/>
              <a:t>(</a:t>
            </a:r>
            <a:r>
              <a:rPr lang="en-US" altLang="zh-CN" sz="1600" i="1" dirty="0"/>
              <a:t>S</a:t>
            </a:r>
            <a:r>
              <a:rPr lang="en-US" altLang="zh-CN" sz="1600" dirty="0"/>
              <a:t>)</a:t>
            </a:r>
            <a:r>
              <a:rPr lang="zh-CN" altLang="en-US" sz="1600" dirty="0"/>
              <a:t>不变，重新发送缓冲器中的（旧）帧；</a:t>
            </a:r>
          </a:p>
        </p:txBody>
      </p:sp>
      <p:sp>
        <p:nvSpPr>
          <p:cNvPr id="33797" name="Line 4"/>
          <p:cNvSpPr>
            <a:spLocks noChangeShapeType="1"/>
          </p:cNvSpPr>
          <p:nvPr/>
        </p:nvSpPr>
        <p:spPr bwMode="auto">
          <a:xfrm>
            <a:off x="7091363" y="1916113"/>
            <a:ext cx="0" cy="3816350"/>
          </a:xfrm>
          <a:prstGeom prst="line">
            <a:avLst/>
          </a:prstGeom>
          <a:noFill/>
          <a:ln w="9525">
            <a:solidFill>
              <a:schemeClr val="tx1"/>
            </a:solidFill>
            <a:round/>
            <a:headEnd/>
            <a:tailEnd/>
          </a:ln>
        </p:spPr>
        <p:txBody>
          <a:bodyPr/>
          <a:lstStyle/>
          <a:p>
            <a:endParaRPr lang="zh-CN" altLang="en-US"/>
          </a:p>
        </p:txBody>
      </p:sp>
      <p:sp>
        <p:nvSpPr>
          <p:cNvPr id="33798" name="Line 5"/>
          <p:cNvSpPr>
            <a:spLocks noChangeShapeType="1"/>
          </p:cNvSpPr>
          <p:nvPr/>
        </p:nvSpPr>
        <p:spPr bwMode="auto">
          <a:xfrm>
            <a:off x="8602663" y="1916113"/>
            <a:ext cx="0" cy="3816350"/>
          </a:xfrm>
          <a:prstGeom prst="line">
            <a:avLst/>
          </a:prstGeom>
          <a:noFill/>
          <a:ln w="9525">
            <a:solidFill>
              <a:schemeClr val="tx1"/>
            </a:solidFill>
            <a:round/>
            <a:headEnd/>
            <a:tailEnd/>
          </a:ln>
        </p:spPr>
        <p:txBody>
          <a:bodyPr/>
          <a:lstStyle/>
          <a:p>
            <a:endParaRPr lang="zh-CN" altLang="en-US"/>
          </a:p>
        </p:txBody>
      </p:sp>
      <p:sp>
        <p:nvSpPr>
          <p:cNvPr id="74758" name="AutoShape 6"/>
          <p:cNvSpPr>
            <a:spLocks noChangeArrowheads="1"/>
          </p:cNvSpPr>
          <p:nvPr/>
        </p:nvSpPr>
        <p:spPr bwMode="auto">
          <a:xfrm rot="-5400000">
            <a:off x="7557294" y="1735932"/>
            <a:ext cx="579437" cy="1511300"/>
          </a:xfrm>
          <a:prstGeom prst="parallelogram">
            <a:avLst>
              <a:gd name="adj" fmla="val 40144"/>
            </a:avLst>
          </a:prstGeom>
          <a:solidFill>
            <a:schemeClr val="accent2"/>
          </a:solidFill>
          <a:ln w="9525">
            <a:solidFill>
              <a:schemeClr val="folHlink"/>
            </a:solidFill>
            <a:miter lim="800000"/>
            <a:headEnd/>
            <a:tailEnd/>
          </a:ln>
        </p:spPr>
        <p:txBody>
          <a:bodyPr vert="eaVert" wrap="none" anchor="ctr"/>
          <a:lstStyle/>
          <a:p>
            <a:pPr algn="ctr"/>
            <a:r>
              <a:rPr lang="en-US" altLang="zh-CN" sz="1600"/>
              <a:t>DATA0</a:t>
            </a:r>
          </a:p>
        </p:txBody>
      </p:sp>
      <p:sp>
        <p:nvSpPr>
          <p:cNvPr id="33800" name="Text Box 7"/>
          <p:cNvSpPr txBox="1">
            <a:spLocks noChangeArrowheads="1"/>
          </p:cNvSpPr>
          <p:nvPr/>
        </p:nvSpPr>
        <p:spPr bwMode="auto">
          <a:xfrm>
            <a:off x="6661150" y="5732463"/>
            <a:ext cx="719138" cy="304800"/>
          </a:xfrm>
          <a:prstGeom prst="rect">
            <a:avLst/>
          </a:prstGeom>
          <a:noFill/>
          <a:ln w="9525">
            <a:noFill/>
            <a:miter lim="800000"/>
            <a:headEnd/>
            <a:tailEnd/>
          </a:ln>
        </p:spPr>
        <p:txBody>
          <a:bodyPr>
            <a:spAutoFit/>
          </a:bodyPr>
          <a:lstStyle/>
          <a:p>
            <a:pPr>
              <a:spcBef>
                <a:spcPct val="50000"/>
              </a:spcBef>
            </a:pPr>
            <a:r>
              <a:rPr lang="zh-CN" altLang="en-US" sz="1400"/>
              <a:t>发送端</a:t>
            </a:r>
          </a:p>
        </p:txBody>
      </p:sp>
      <p:sp>
        <p:nvSpPr>
          <p:cNvPr id="33801" name="Text Box 8"/>
          <p:cNvSpPr txBox="1">
            <a:spLocks noChangeArrowheads="1"/>
          </p:cNvSpPr>
          <p:nvPr/>
        </p:nvSpPr>
        <p:spPr bwMode="auto">
          <a:xfrm>
            <a:off x="8243888" y="5734050"/>
            <a:ext cx="827087" cy="304800"/>
          </a:xfrm>
          <a:prstGeom prst="rect">
            <a:avLst/>
          </a:prstGeom>
          <a:noFill/>
          <a:ln w="9525">
            <a:noFill/>
            <a:miter lim="800000"/>
            <a:headEnd/>
            <a:tailEnd/>
          </a:ln>
        </p:spPr>
        <p:txBody>
          <a:bodyPr>
            <a:spAutoFit/>
          </a:bodyPr>
          <a:lstStyle/>
          <a:p>
            <a:pPr>
              <a:spcBef>
                <a:spcPct val="50000"/>
              </a:spcBef>
            </a:pPr>
            <a:r>
              <a:rPr lang="zh-CN" altLang="en-US" sz="1400"/>
              <a:t>接收端</a:t>
            </a:r>
          </a:p>
        </p:txBody>
      </p:sp>
      <p:sp>
        <p:nvSpPr>
          <p:cNvPr id="74761" name="AutoShape 9"/>
          <p:cNvSpPr>
            <a:spLocks noChangeArrowheads="1"/>
          </p:cNvSpPr>
          <p:nvPr/>
        </p:nvSpPr>
        <p:spPr bwMode="auto">
          <a:xfrm rot="5341939" flipV="1">
            <a:off x="7741444" y="2204244"/>
            <a:ext cx="214312" cy="1511300"/>
          </a:xfrm>
          <a:prstGeom prst="parallelogram">
            <a:avLst>
              <a:gd name="adj" fmla="val 51005"/>
            </a:avLst>
          </a:prstGeom>
          <a:solidFill>
            <a:schemeClr val="accent2"/>
          </a:solidFill>
          <a:ln w="9525">
            <a:solidFill>
              <a:schemeClr val="folHlink"/>
            </a:solidFill>
            <a:miter lim="800000"/>
            <a:headEnd/>
            <a:tailEnd/>
          </a:ln>
        </p:spPr>
        <p:txBody>
          <a:bodyPr vert="eaVert" wrap="none" anchor="ctr"/>
          <a:lstStyle/>
          <a:p>
            <a:pPr algn="ctr"/>
            <a:r>
              <a:rPr lang="en-US" altLang="zh-CN" sz="1600"/>
              <a:t>ACK1</a:t>
            </a:r>
          </a:p>
        </p:txBody>
      </p:sp>
      <p:sp>
        <p:nvSpPr>
          <p:cNvPr id="74762" name="AutoShape 10"/>
          <p:cNvSpPr>
            <a:spLocks noChangeArrowheads="1"/>
          </p:cNvSpPr>
          <p:nvPr/>
        </p:nvSpPr>
        <p:spPr bwMode="auto">
          <a:xfrm rot="-5400000">
            <a:off x="7571582" y="2613819"/>
            <a:ext cx="550862" cy="1511300"/>
          </a:xfrm>
          <a:prstGeom prst="parallelogram">
            <a:avLst>
              <a:gd name="adj" fmla="val 44319"/>
            </a:avLst>
          </a:prstGeom>
          <a:solidFill>
            <a:schemeClr val="accent2"/>
          </a:solidFill>
          <a:ln w="9525">
            <a:solidFill>
              <a:schemeClr val="folHlink"/>
            </a:solidFill>
            <a:miter lim="800000"/>
            <a:headEnd/>
            <a:tailEnd/>
          </a:ln>
        </p:spPr>
        <p:txBody>
          <a:bodyPr vert="eaVert" wrap="none" anchor="ctr"/>
          <a:lstStyle/>
          <a:p>
            <a:pPr algn="ctr"/>
            <a:r>
              <a:rPr lang="en-US" altLang="zh-CN" sz="1600"/>
              <a:t>DATA0</a:t>
            </a:r>
          </a:p>
        </p:txBody>
      </p:sp>
      <p:sp>
        <p:nvSpPr>
          <p:cNvPr id="33804" name="Text Box 24"/>
          <p:cNvSpPr txBox="1">
            <a:spLocks noChangeArrowheads="1"/>
          </p:cNvSpPr>
          <p:nvPr/>
        </p:nvSpPr>
        <p:spPr bwMode="auto">
          <a:xfrm>
            <a:off x="6515100" y="1916113"/>
            <a:ext cx="649288" cy="433387"/>
          </a:xfrm>
          <a:prstGeom prst="rect">
            <a:avLst/>
          </a:prstGeom>
          <a:noFill/>
          <a:ln w="9525">
            <a:noFill/>
            <a:miter lim="800000"/>
            <a:headEnd/>
            <a:tailEnd/>
          </a:ln>
        </p:spPr>
        <p:txBody>
          <a:bodyPr>
            <a:spAutoFit/>
          </a:bodyPr>
          <a:lstStyle/>
          <a:p>
            <a:pPr algn="ctr">
              <a:spcBef>
                <a:spcPct val="50000"/>
              </a:spcBef>
            </a:pPr>
            <a:r>
              <a:rPr lang="en-US" altLang="zh-CN" sz="900"/>
              <a:t>N</a:t>
            </a:r>
            <a:r>
              <a:rPr lang="zh-CN" altLang="en-US" sz="900"/>
              <a:t>（</a:t>
            </a:r>
            <a:r>
              <a:rPr lang="en-US" altLang="zh-CN" sz="900"/>
              <a:t>S</a:t>
            </a:r>
            <a:r>
              <a:rPr lang="zh-CN" altLang="en-US" sz="900"/>
              <a:t>）</a:t>
            </a:r>
          </a:p>
          <a:p>
            <a:pPr algn="ctr">
              <a:spcBef>
                <a:spcPct val="50000"/>
              </a:spcBef>
            </a:pPr>
            <a:r>
              <a:rPr lang="en-US" altLang="zh-CN" sz="900"/>
              <a:t>0</a:t>
            </a:r>
            <a:endParaRPr lang="en-US" altLang="zh-CN" sz="900" baseline="-25000"/>
          </a:p>
        </p:txBody>
      </p:sp>
      <p:sp>
        <p:nvSpPr>
          <p:cNvPr id="74777" name="Text Box 25"/>
          <p:cNvSpPr txBox="1">
            <a:spLocks noChangeArrowheads="1"/>
          </p:cNvSpPr>
          <p:nvPr/>
        </p:nvSpPr>
        <p:spPr bwMode="auto">
          <a:xfrm>
            <a:off x="8531225" y="1916113"/>
            <a:ext cx="649288" cy="1047750"/>
          </a:xfrm>
          <a:prstGeom prst="rect">
            <a:avLst/>
          </a:prstGeom>
          <a:noFill/>
          <a:ln w="9525">
            <a:noFill/>
            <a:miter lim="800000"/>
            <a:headEnd/>
            <a:tailEnd/>
          </a:ln>
        </p:spPr>
        <p:txBody>
          <a:bodyPr>
            <a:spAutoFit/>
          </a:bodyPr>
          <a:lstStyle/>
          <a:p>
            <a:pPr>
              <a:spcBef>
                <a:spcPct val="50000"/>
              </a:spcBef>
            </a:pPr>
            <a:r>
              <a:rPr lang="en-US" altLang="zh-CN" sz="900"/>
              <a:t>N</a:t>
            </a:r>
            <a:r>
              <a:rPr lang="zh-CN" altLang="en-US" sz="900"/>
              <a:t>（</a:t>
            </a:r>
            <a:r>
              <a:rPr lang="en-US" altLang="zh-CN" sz="900"/>
              <a:t>R</a:t>
            </a:r>
            <a:r>
              <a:rPr lang="zh-CN" altLang="en-US" sz="900"/>
              <a:t>）</a:t>
            </a:r>
          </a:p>
          <a:p>
            <a:pPr algn="ctr">
              <a:spcBef>
                <a:spcPct val="50000"/>
              </a:spcBef>
            </a:pPr>
            <a:r>
              <a:rPr lang="en-US" altLang="zh-CN" sz="900"/>
              <a:t>0</a:t>
            </a:r>
          </a:p>
          <a:p>
            <a:pPr algn="ctr">
              <a:spcBef>
                <a:spcPct val="50000"/>
              </a:spcBef>
            </a:pPr>
            <a:endParaRPr lang="en-US" altLang="zh-CN" sz="900"/>
          </a:p>
          <a:p>
            <a:pPr algn="ctr">
              <a:spcBef>
                <a:spcPct val="50000"/>
              </a:spcBef>
            </a:pPr>
            <a:endParaRPr lang="en-US" altLang="zh-CN" sz="900"/>
          </a:p>
          <a:p>
            <a:pPr algn="ctr">
              <a:spcBef>
                <a:spcPct val="50000"/>
              </a:spcBef>
            </a:pPr>
            <a:r>
              <a:rPr lang="en-US" altLang="zh-CN" sz="900"/>
              <a:t>1</a:t>
            </a:r>
            <a:endParaRPr lang="en-US" altLang="zh-CN" sz="900" baseline="-25000"/>
          </a:p>
        </p:txBody>
      </p:sp>
      <p:grpSp>
        <p:nvGrpSpPr>
          <p:cNvPr id="2" name="Group 32"/>
          <p:cNvGrpSpPr>
            <a:grpSpLocks/>
          </p:cNvGrpSpPr>
          <p:nvPr/>
        </p:nvGrpSpPr>
        <p:grpSpPr bwMode="auto">
          <a:xfrm>
            <a:off x="6515100" y="2493963"/>
            <a:ext cx="649288" cy="503237"/>
            <a:chOff x="4014" y="1616"/>
            <a:chExt cx="409" cy="317"/>
          </a:xfrm>
        </p:grpSpPr>
        <p:sp>
          <p:nvSpPr>
            <p:cNvPr id="33812" name="Line 26"/>
            <p:cNvSpPr>
              <a:spLocks noChangeShapeType="1"/>
            </p:cNvSpPr>
            <p:nvPr/>
          </p:nvSpPr>
          <p:spPr bwMode="auto">
            <a:xfrm flipH="1">
              <a:off x="4150" y="1616"/>
              <a:ext cx="247" cy="0"/>
            </a:xfrm>
            <a:prstGeom prst="line">
              <a:avLst/>
            </a:prstGeom>
            <a:noFill/>
            <a:ln w="9525">
              <a:solidFill>
                <a:schemeClr val="tx1"/>
              </a:solidFill>
              <a:prstDash val="dash"/>
              <a:round/>
              <a:headEnd/>
              <a:tailEnd/>
            </a:ln>
          </p:spPr>
          <p:txBody>
            <a:bodyPr/>
            <a:lstStyle/>
            <a:p>
              <a:endParaRPr lang="zh-CN" altLang="en-US"/>
            </a:p>
          </p:txBody>
        </p:sp>
        <p:sp>
          <p:nvSpPr>
            <p:cNvPr id="33813" name="Line 27"/>
            <p:cNvSpPr>
              <a:spLocks noChangeShapeType="1"/>
            </p:cNvSpPr>
            <p:nvPr/>
          </p:nvSpPr>
          <p:spPr bwMode="auto">
            <a:xfrm flipV="1">
              <a:off x="4150" y="1933"/>
              <a:ext cx="272" cy="0"/>
            </a:xfrm>
            <a:prstGeom prst="line">
              <a:avLst/>
            </a:prstGeom>
            <a:noFill/>
            <a:ln w="9525">
              <a:solidFill>
                <a:schemeClr val="tx1"/>
              </a:solidFill>
              <a:prstDash val="dash"/>
              <a:round/>
              <a:headEnd/>
              <a:tailEnd/>
            </a:ln>
          </p:spPr>
          <p:txBody>
            <a:bodyPr/>
            <a:lstStyle/>
            <a:p>
              <a:endParaRPr lang="zh-CN" altLang="en-US"/>
            </a:p>
          </p:txBody>
        </p:sp>
        <p:sp>
          <p:nvSpPr>
            <p:cNvPr id="33814" name="Line 28"/>
            <p:cNvSpPr>
              <a:spLocks noChangeShapeType="1"/>
            </p:cNvSpPr>
            <p:nvPr/>
          </p:nvSpPr>
          <p:spPr bwMode="auto">
            <a:xfrm flipH="1" flipV="1">
              <a:off x="4331" y="1616"/>
              <a:ext cx="1" cy="317"/>
            </a:xfrm>
            <a:prstGeom prst="line">
              <a:avLst/>
            </a:prstGeom>
            <a:noFill/>
            <a:ln w="9525">
              <a:solidFill>
                <a:schemeClr val="tx1"/>
              </a:solidFill>
              <a:round/>
              <a:headEnd type="triangle" w="med" len="med"/>
              <a:tailEnd type="triangle" w="med" len="med"/>
            </a:ln>
          </p:spPr>
          <p:txBody>
            <a:bodyPr/>
            <a:lstStyle/>
            <a:p>
              <a:endParaRPr lang="zh-CN" altLang="en-US"/>
            </a:p>
          </p:txBody>
        </p:sp>
        <p:sp>
          <p:nvSpPr>
            <p:cNvPr id="33815" name="Text Box 29"/>
            <p:cNvSpPr txBox="1">
              <a:spLocks noChangeArrowheads="1"/>
            </p:cNvSpPr>
            <p:nvPr/>
          </p:nvSpPr>
          <p:spPr bwMode="auto">
            <a:xfrm>
              <a:off x="4014" y="1661"/>
              <a:ext cx="409" cy="144"/>
            </a:xfrm>
            <a:prstGeom prst="rect">
              <a:avLst/>
            </a:prstGeom>
            <a:noFill/>
            <a:ln w="9525">
              <a:noFill/>
              <a:miter lim="800000"/>
              <a:headEnd/>
              <a:tailEnd/>
            </a:ln>
          </p:spPr>
          <p:txBody>
            <a:bodyPr>
              <a:spAutoFit/>
            </a:bodyPr>
            <a:lstStyle/>
            <a:p>
              <a:pPr>
                <a:spcBef>
                  <a:spcPct val="50000"/>
                </a:spcBef>
              </a:pPr>
              <a:r>
                <a:rPr lang="en-US" altLang="zh-CN" sz="900"/>
                <a:t>t</a:t>
              </a:r>
              <a:r>
                <a:rPr lang="en-US" altLang="zh-CN" sz="900" baseline="-25000"/>
                <a:t>out</a:t>
              </a:r>
            </a:p>
          </p:txBody>
        </p:sp>
      </p:grpSp>
      <p:sp>
        <p:nvSpPr>
          <p:cNvPr id="74782" name="AutoShape 30"/>
          <p:cNvSpPr>
            <a:spLocks noChangeArrowheads="1"/>
          </p:cNvSpPr>
          <p:nvPr/>
        </p:nvSpPr>
        <p:spPr bwMode="auto">
          <a:xfrm rot="5341939" flipV="1">
            <a:off x="7741444" y="3067844"/>
            <a:ext cx="214312" cy="1511300"/>
          </a:xfrm>
          <a:prstGeom prst="parallelogram">
            <a:avLst>
              <a:gd name="adj" fmla="val 51005"/>
            </a:avLst>
          </a:prstGeom>
          <a:solidFill>
            <a:schemeClr val="accent2"/>
          </a:solidFill>
          <a:ln w="9525">
            <a:solidFill>
              <a:schemeClr val="folHlink"/>
            </a:solidFill>
            <a:miter lim="800000"/>
            <a:headEnd/>
            <a:tailEnd/>
          </a:ln>
        </p:spPr>
        <p:txBody>
          <a:bodyPr vert="eaVert" wrap="none" anchor="ctr"/>
          <a:lstStyle/>
          <a:p>
            <a:pPr algn="ctr"/>
            <a:r>
              <a:rPr lang="en-US" altLang="zh-CN" sz="1600"/>
              <a:t>ACK1</a:t>
            </a:r>
          </a:p>
        </p:txBody>
      </p:sp>
      <p:sp>
        <p:nvSpPr>
          <p:cNvPr id="74783" name="AutoShape 31"/>
          <p:cNvSpPr>
            <a:spLocks noChangeArrowheads="1"/>
          </p:cNvSpPr>
          <p:nvPr/>
        </p:nvSpPr>
        <p:spPr bwMode="auto">
          <a:xfrm>
            <a:off x="8099425" y="2781300"/>
            <a:ext cx="287338" cy="287338"/>
          </a:xfrm>
          <a:prstGeom prst="irregularSeal1">
            <a:avLst/>
          </a:prstGeom>
          <a:solidFill>
            <a:schemeClr val="accent1"/>
          </a:solidFill>
          <a:ln w="9525">
            <a:solidFill>
              <a:schemeClr val="tx1"/>
            </a:solidFill>
            <a:miter lim="800000"/>
            <a:headEnd/>
            <a:tailEnd/>
          </a:ln>
        </p:spPr>
        <p:txBody>
          <a:bodyPr wrap="none" anchor="ctr"/>
          <a:lstStyle/>
          <a:p>
            <a:endParaRPr lang="zh-CN" altLang="en-US"/>
          </a:p>
        </p:txBody>
      </p:sp>
      <p:sp>
        <p:nvSpPr>
          <p:cNvPr id="74785" name="Text Box 33"/>
          <p:cNvSpPr txBox="1">
            <a:spLocks noChangeArrowheads="1"/>
          </p:cNvSpPr>
          <p:nvPr/>
        </p:nvSpPr>
        <p:spPr bwMode="auto">
          <a:xfrm>
            <a:off x="8602663" y="3357563"/>
            <a:ext cx="504825" cy="244475"/>
          </a:xfrm>
          <a:prstGeom prst="rect">
            <a:avLst/>
          </a:prstGeom>
          <a:noFill/>
          <a:ln w="9525">
            <a:noFill/>
            <a:miter lim="800000"/>
            <a:headEnd/>
            <a:tailEnd/>
          </a:ln>
        </p:spPr>
        <p:txBody>
          <a:bodyPr>
            <a:spAutoFit/>
          </a:bodyPr>
          <a:lstStyle/>
          <a:p>
            <a:pPr>
              <a:spcBef>
                <a:spcPct val="50000"/>
              </a:spcBef>
            </a:pPr>
            <a:r>
              <a:rPr lang="zh-CN" altLang="en-US" sz="1000"/>
              <a:t>丢弃</a:t>
            </a:r>
          </a:p>
        </p:txBody>
      </p:sp>
      <p:sp>
        <p:nvSpPr>
          <p:cNvPr id="74786" name="AutoShape 34"/>
          <p:cNvSpPr>
            <a:spLocks noChangeArrowheads="1"/>
          </p:cNvSpPr>
          <p:nvPr/>
        </p:nvSpPr>
        <p:spPr bwMode="auto">
          <a:xfrm rot="-5400000">
            <a:off x="7573168" y="3596482"/>
            <a:ext cx="550863" cy="1511300"/>
          </a:xfrm>
          <a:prstGeom prst="parallelogram">
            <a:avLst>
              <a:gd name="adj" fmla="val 44319"/>
            </a:avLst>
          </a:prstGeom>
          <a:solidFill>
            <a:schemeClr val="accent2"/>
          </a:solidFill>
          <a:ln w="9525">
            <a:solidFill>
              <a:schemeClr val="folHlink"/>
            </a:solidFill>
            <a:miter lim="800000"/>
            <a:headEnd/>
            <a:tailEnd/>
          </a:ln>
        </p:spPr>
        <p:txBody>
          <a:bodyPr vert="eaVert" wrap="none" anchor="ctr"/>
          <a:lstStyle/>
          <a:p>
            <a:pPr algn="ctr"/>
            <a:r>
              <a:rPr lang="en-US" altLang="zh-CN" sz="1600"/>
              <a:t>DATA1</a:t>
            </a:r>
          </a:p>
        </p:txBody>
      </p:sp>
      <p:sp>
        <p:nvSpPr>
          <p:cNvPr id="74787" name="Text Box 35"/>
          <p:cNvSpPr txBox="1">
            <a:spLocks noChangeArrowheads="1"/>
          </p:cNvSpPr>
          <p:nvPr/>
        </p:nvSpPr>
        <p:spPr bwMode="auto">
          <a:xfrm>
            <a:off x="6804025" y="4149725"/>
            <a:ext cx="287338" cy="228600"/>
          </a:xfrm>
          <a:prstGeom prst="rect">
            <a:avLst/>
          </a:prstGeom>
          <a:noFill/>
          <a:ln w="9525">
            <a:noFill/>
            <a:miter lim="800000"/>
            <a:headEnd/>
            <a:tailEnd/>
          </a:ln>
        </p:spPr>
        <p:txBody>
          <a:bodyPr>
            <a:spAutoFit/>
          </a:bodyPr>
          <a:lstStyle/>
          <a:p>
            <a:pPr>
              <a:spcBef>
                <a:spcPct val="50000"/>
              </a:spcBef>
            </a:pPr>
            <a:r>
              <a:rPr lang="en-US" altLang="zh-CN" sz="900"/>
              <a:t>1</a:t>
            </a:r>
          </a:p>
        </p:txBody>
      </p:sp>
      <p:sp>
        <p:nvSpPr>
          <p:cNvPr id="24" name="矩形 23"/>
          <p:cNvSpPr/>
          <p:nvPr/>
        </p:nvSpPr>
        <p:spPr>
          <a:xfrm>
            <a:off x="5857884" y="142852"/>
            <a:ext cx="3286116" cy="646331"/>
          </a:xfrm>
          <a:prstGeom prst="rect">
            <a:avLst/>
          </a:prstGeom>
          <a:solidFill>
            <a:srgbClr val="FFFF00"/>
          </a:solidFill>
        </p:spPr>
        <p:txBody>
          <a:bodyPr wrap="square">
            <a:spAutoFit/>
          </a:bodyPr>
          <a:lstStyle/>
          <a:p>
            <a:r>
              <a:rPr lang="en-US" altLang="zh-CN" dirty="0" err="1"/>
              <a:t>ACK</a:t>
            </a:r>
            <a:r>
              <a:rPr lang="en-US" altLang="zh-CN" i="1" dirty="0" err="1"/>
              <a:t>n</a:t>
            </a:r>
            <a:r>
              <a:rPr lang="en-US" altLang="zh-CN" sz="1200" i="1" dirty="0"/>
              <a:t> </a:t>
            </a:r>
            <a:r>
              <a:rPr lang="zh-CN" altLang="en-US" dirty="0"/>
              <a:t>表示“第</a:t>
            </a:r>
            <a:r>
              <a:rPr lang="zh-CN" altLang="en-US" sz="1100" dirty="0"/>
              <a:t> </a:t>
            </a:r>
            <a:r>
              <a:rPr lang="en-US" altLang="zh-CN" i="1" dirty="0">
                <a:solidFill>
                  <a:srgbClr val="FF0000"/>
                </a:solidFill>
              </a:rPr>
              <a:t>n</a:t>
            </a:r>
            <a:r>
              <a:rPr lang="en-US" altLang="zh-CN" dirty="0">
                <a:solidFill>
                  <a:srgbClr val="FF0000"/>
                </a:solidFill>
              </a:rPr>
              <a:t> – 1</a:t>
            </a:r>
            <a:r>
              <a:rPr lang="en-US" altLang="zh-CN" sz="1100" dirty="0"/>
              <a:t> </a:t>
            </a:r>
            <a:r>
              <a:rPr lang="zh-CN" altLang="en-US" dirty="0"/>
              <a:t>号帧已经收到，现在</a:t>
            </a:r>
            <a:r>
              <a:rPr lang="zh-CN" altLang="en-US" dirty="0">
                <a:solidFill>
                  <a:srgbClr val="FF0000"/>
                </a:solidFill>
              </a:rPr>
              <a:t>期望接收</a:t>
            </a:r>
            <a:r>
              <a:rPr lang="zh-CN" altLang="en-US" dirty="0"/>
              <a:t>第</a:t>
            </a:r>
            <a:r>
              <a:rPr lang="zh-CN" altLang="en-US" sz="1100" dirty="0"/>
              <a:t> </a:t>
            </a:r>
            <a:r>
              <a:rPr lang="en-US" altLang="zh-CN" i="1" dirty="0"/>
              <a:t>n</a:t>
            </a:r>
            <a:r>
              <a:rPr lang="en-US" altLang="zh-CN" sz="1100" i="1" dirty="0"/>
              <a:t> </a:t>
            </a:r>
            <a:r>
              <a:rPr lang="zh-CN" altLang="en-US" dirty="0"/>
              <a:t>号帧”</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475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475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4755">
                                            <p:txEl>
                                              <p:pRg st="2" end="2"/>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74755">
                                            <p:txEl>
                                              <p:pRg st="3" end="3"/>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74777">
                                            <p:txEl>
                                              <p:pRg st="4" end="4"/>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74761"/>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74783"/>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74755">
                                            <p:txEl>
                                              <p:pRg st="5" end="5"/>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74762"/>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74755">
                                            <p:txEl>
                                              <p:pRg st="4" end="4"/>
                                            </p:txEl>
                                          </p:spTgt>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74785"/>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74782"/>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74755">
                                            <p:txEl>
                                              <p:pRg st="6" end="6"/>
                                            </p:txEl>
                                          </p:spTgt>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74755">
                                            <p:txEl>
                                              <p:pRg st="7" end="7"/>
                                            </p:txEl>
                                          </p:spTgt>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74755">
                                            <p:txEl>
                                              <p:pRg st="8" end="8"/>
                                            </p:txEl>
                                          </p:spTgt>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grpId="0" nodeType="clickEffect">
                                  <p:stCondLst>
                                    <p:cond delay="0"/>
                                  </p:stCondLst>
                                  <p:childTnLst>
                                    <p:set>
                                      <p:cBhvr>
                                        <p:cTn id="64" dur="1" fill="hold">
                                          <p:stCondLst>
                                            <p:cond delay="0"/>
                                          </p:stCondLst>
                                        </p:cTn>
                                        <p:tgtEl>
                                          <p:spTgt spid="74787"/>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nodeType="clickEffect">
                                  <p:stCondLst>
                                    <p:cond delay="0"/>
                                  </p:stCondLst>
                                  <p:childTnLst>
                                    <p:set>
                                      <p:cBhvr>
                                        <p:cTn id="68" dur="1" fill="hold">
                                          <p:stCondLst>
                                            <p:cond delay="0"/>
                                          </p:stCondLst>
                                        </p:cTn>
                                        <p:tgtEl>
                                          <p:spTgt spid="7478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758" grpId="0" animBg="1"/>
      <p:bldP spid="74761" grpId="0" animBg="1"/>
      <p:bldP spid="74762" grpId="0" animBg="1"/>
      <p:bldP spid="74783" grpId="0" animBg="1"/>
      <p:bldP spid="74785" grpId="0"/>
      <p:bldP spid="74787"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灯片编号占位符 5"/>
          <p:cNvSpPr>
            <a:spLocks noGrp="1"/>
          </p:cNvSpPr>
          <p:nvPr>
            <p:ph type="sldNum" sz="quarter" idx="12"/>
          </p:nvPr>
        </p:nvSpPr>
        <p:spPr>
          <a:noFill/>
        </p:spPr>
        <p:txBody>
          <a:bodyPr/>
          <a:lstStyle/>
          <a:p>
            <a:fld id="{6B941CBF-E016-4F2A-9960-B7E6BB9BF017}" type="slidenum">
              <a:rPr lang="en-US" altLang="zh-CN" smtClean="0"/>
              <a:pPr/>
              <a:t>37</a:t>
            </a:fld>
            <a:endParaRPr lang="en-US" altLang="zh-CN"/>
          </a:p>
        </p:txBody>
      </p:sp>
      <p:sp>
        <p:nvSpPr>
          <p:cNvPr id="34819" name="Rectangle 2"/>
          <p:cNvSpPr>
            <a:spLocks noGrp="1" noChangeArrowheads="1"/>
          </p:cNvSpPr>
          <p:nvPr>
            <p:ph type="title"/>
          </p:nvPr>
        </p:nvSpPr>
        <p:spPr>
          <a:xfrm>
            <a:off x="1143000" y="533400"/>
            <a:ext cx="7772400" cy="1052513"/>
          </a:xfrm>
        </p:spPr>
        <p:txBody>
          <a:bodyPr/>
          <a:lstStyle/>
          <a:p>
            <a:pPr eaLnBrk="1" hangingPunct="1"/>
            <a:r>
              <a:rPr lang="zh-CN" altLang="en-US" sz="3600" dirty="0"/>
              <a:t>停</a:t>
            </a:r>
            <a:r>
              <a:rPr lang="en-US" altLang="zh-CN" sz="3600" dirty="0"/>
              <a:t>-</a:t>
            </a:r>
            <a:r>
              <a:rPr lang="zh-CN" altLang="en-US" sz="3600" dirty="0"/>
              <a:t>等协议对信道利用率的影响</a:t>
            </a:r>
          </a:p>
        </p:txBody>
      </p:sp>
      <p:sp>
        <p:nvSpPr>
          <p:cNvPr id="34820" name="Rectangle 3"/>
          <p:cNvSpPr>
            <a:spLocks noGrp="1" noChangeArrowheads="1"/>
          </p:cNvSpPr>
          <p:nvPr>
            <p:ph type="body" idx="1"/>
          </p:nvPr>
        </p:nvSpPr>
        <p:spPr>
          <a:xfrm>
            <a:off x="500034" y="1785926"/>
            <a:ext cx="8332788" cy="4500594"/>
          </a:xfrm>
        </p:spPr>
        <p:txBody>
          <a:bodyPr/>
          <a:lstStyle/>
          <a:p>
            <a:pPr eaLnBrk="1" hangingPunct="1">
              <a:spcBef>
                <a:spcPts val="1200"/>
              </a:spcBef>
            </a:pPr>
            <a:r>
              <a:rPr lang="zh-CN" altLang="en-US" sz="2000" dirty="0"/>
              <a:t>在时延大的信道（如卫星通信）中，停</a:t>
            </a:r>
            <a:r>
              <a:rPr lang="en-US" altLang="zh-CN" sz="2000" dirty="0"/>
              <a:t>-</a:t>
            </a:r>
            <a:r>
              <a:rPr lang="zh-CN" altLang="en-US" sz="2000" dirty="0"/>
              <a:t>等协议的效率是很低的。</a:t>
            </a:r>
          </a:p>
          <a:p>
            <a:pPr eaLnBrk="1" hangingPunct="1">
              <a:spcBef>
                <a:spcPts val="1200"/>
              </a:spcBef>
            </a:pPr>
            <a:r>
              <a:rPr lang="zh-CN" altLang="en-US" sz="2000" dirty="0"/>
              <a:t>考虑卫星通信，典型的</a:t>
            </a:r>
            <a:r>
              <a:rPr lang="zh-CN" altLang="en-US" sz="2000" dirty="0">
                <a:solidFill>
                  <a:srgbClr val="FF0000"/>
                </a:solidFill>
              </a:rPr>
              <a:t>传播时间约为</a:t>
            </a:r>
            <a:r>
              <a:rPr lang="en-US" altLang="zh-CN" sz="2000" dirty="0">
                <a:solidFill>
                  <a:srgbClr val="FF0000"/>
                </a:solidFill>
              </a:rPr>
              <a:t>270ms</a:t>
            </a:r>
            <a:r>
              <a:rPr lang="zh-CN" altLang="en-US" sz="2000" dirty="0"/>
              <a:t>。假设一个</a:t>
            </a:r>
            <a:r>
              <a:rPr lang="zh-CN" altLang="en-US" sz="2000" dirty="0">
                <a:solidFill>
                  <a:srgbClr val="FF0000"/>
                </a:solidFill>
              </a:rPr>
              <a:t>帧的发送时间为</a:t>
            </a:r>
            <a:r>
              <a:rPr lang="en-US" altLang="zh-CN" sz="2000" dirty="0">
                <a:solidFill>
                  <a:srgbClr val="FF0000"/>
                </a:solidFill>
              </a:rPr>
              <a:t>20ms</a:t>
            </a:r>
            <a:r>
              <a:rPr lang="zh-CN" altLang="en-US" sz="2000" dirty="0"/>
              <a:t>，则从发送站开始发送算起，经</a:t>
            </a:r>
            <a:r>
              <a:rPr lang="en-US" altLang="zh-CN" sz="2000" dirty="0"/>
              <a:t>20ms+ 270ms=290ms</a:t>
            </a:r>
            <a:r>
              <a:rPr lang="zh-CN" altLang="en-US" sz="2000" dirty="0"/>
              <a:t>，数据帧才能到达目的站。假设不考虑目的站的处理时间，且认为确认帧非常短，其发送时间可忽略不计，则又需</a:t>
            </a:r>
            <a:r>
              <a:rPr lang="en-US" altLang="zh-CN" sz="2000" dirty="0"/>
              <a:t>270ms</a:t>
            </a:r>
            <a:r>
              <a:rPr lang="zh-CN" altLang="en-US" sz="2000" dirty="0"/>
              <a:t>确认帧才能被发送站收到。因此信道的</a:t>
            </a:r>
            <a:r>
              <a:rPr lang="zh-CN" altLang="en-US" sz="2000" dirty="0">
                <a:solidFill>
                  <a:srgbClr val="FF0000"/>
                </a:solidFill>
              </a:rPr>
              <a:t>利用率</a:t>
            </a:r>
            <a:r>
              <a:rPr lang="zh-CN" altLang="en-US" sz="2000" dirty="0"/>
              <a:t>为：</a:t>
            </a:r>
            <a:r>
              <a:rPr lang="en-US" altLang="zh-CN" sz="2000" dirty="0"/>
              <a:t>20ms/(290ms+270ms)=1/28</a:t>
            </a:r>
            <a:r>
              <a:rPr lang="zh-CN" altLang="en-US" sz="2000" dirty="0"/>
              <a:t>，非常低。</a:t>
            </a:r>
          </a:p>
          <a:p>
            <a:pPr eaLnBrk="1" hangingPunct="1">
              <a:spcBef>
                <a:spcPts val="1200"/>
              </a:spcBef>
            </a:pPr>
            <a:r>
              <a:rPr lang="zh-CN" altLang="en-US" sz="2000" dirty="0"/>
              <a:t>为了提高传输效率，可以设想让发送站连续不断地发送数据帧，当发完第</a:t>
            </a:r>
            <a:r>
              <a:rPr lang="en-US" altLang="zh-CN" sz="2000" dirty="0"/>
              <a:t>28</a:t>
            </a:r>
            <a:r>
              <a:rPr lang="zh-CN" altLang="en-US" sz="2000" dirty="0"/>
              <a:t>个帧数据后，恰好第</a:t>
            </a:r>
            <a:r>
              <a:rPr lang="en-US" altLang="zh-CN" sz="2000" dirty="0"/>
              <a:t>1</a:t>
            </a:r>
            <a:r>
              <a:rPr lang="zh-CN" altLang="en-US" sz="2000" dirty="0"/>
              <a:t>帧的确认帧到达，根据确认可紧接着发第</a:t>
            </a:r>
            <a:r>
              <a:rPr lang="en-US" altLang="zh-CN" sz="2000" dirty="0"/>
              <a:t>29</a:t>
            </a:r>
            <a:r>
              <a:rPr lang="zh-CN" altLang="en-US" sz="2000" dirty="0"/>
              <a:t>帧或重发第</a:t>
            </a:r>
            <a:r>
              <a:rPr lang="en-US" altLang="zh-CN" sz="2000" dirty="0"/>
              <a:t>1</a:t>
            </a:r>
            <a:r>
              <a:rPr lang="zh-CN" altLang="en-US" sz="2000" dirty="0"/>
              <a:t>帧。以后，每过</a:t>
            </a:r>
            <a:r>
              <a:rPr lang="en-US" altLang="zh-CN" sz="2000" dirty="0"/>
              <a:t>20ms</a:t>
            </a:r>
            <a:r>
              <a:rPr lang="zh-CN" altLang="en-US" sz="2000" dirty="0"/>
              <a:t>（发一个帧）就有一个确认帧到达，这样信道的利用率就大大地提高了。</a:t>
            </a:r>
          </a:p>
          <a:p>
            <a:pPr eaLnBrk="1" hangingPunct="1">
              <a:spcBef>
                <a:spcPts val="1200"/>
              </a:spcBef>
            </a:pPr>
            <a:r>
              <a:rPr lang="zh-CN" altLang="en-US" sz="2000" dirty="0"/>
              <a:t>允许发送站</a:t>
            </a:r>
            <a:r>
              <a:rPr lang="zh-CN" altLang="en-US" sz="2000" b="1" dirty="0">
                <a:solidFill>
                  <a:srgbClr val="FF0000"/>
                </a:solidFill>
              </a:rPr>
              <a:t>连续发送多个帧</a:t>
            </a:r>
            <a:r>
              <a:rPr lang="zh-CN" altLang="en-US" sz="2000" dirty="0"/>
              <a:t>而不需等待确认的做法称作</a:t>
            </a:r>
            <a:r>
              <a:rPr lang="zh-CN" altLang="en-US" sz="2000" b="1" dirty="0">
                <a:solidFill>
                  <a:srgbClr val="FF0000"/>
                </a:solidFill>
              </a:rPr>
              <a:t>管道化</a:t>
            </a:r>
            <a:r>
              <a:rPr lang="zh-CN" altLang="en-US" sz="2000" dirty="0"/>
              <a:t>（</a:t>
            </a:r>
            <a:r>
              <a:rPr lang="en-US" altLang="zh-CN" sz="2000" dirty="0"/>
              <a:t>pipelining</a:t>
            </a:r>
            <a:r>
              <a:rPr lang="zh-CN" altLang="en-US" sz="2000" dirty="0"/>
              <a:t>），属于一种</a:t>
            </a:r>
            <a:r>
              <a:rPr lang="zh-CN" altLang="en-US" sz="2000" b="1" dirty="0">
                <a:solidFill>
                  <a:srgbClr val="FF0000"/>
                </a:solidFill>
              </a:rPr>
              <a:t>窗口（</a:t>
            </a:r>
            <a:r>
              <a:rPr lang="en-US" altLang="zh-CN" sz="2000" b="1" dirty="0">
                <a:solidFill>
                  <a:srgbClr val="FF0000"/>
                </a:solidFill>
              </a:rPr>
              <a:t>windows</a:t>
            </a:r>
            <a:r>
              <a:rPr lang="zh-CN" altLang="en-US" sz="2000" b="1" dirty="0">
                <a:solidFill>
                  <a:srgbClr val="FF0000"/>
                </a:solidFill>
              </a:rPr>
              <a:t>）机制</a:t>
            </a:r>
            <a:r>
              <a:rPr lang="zh-CN" altLang="en-US" sz="2000" dirty="0"/>
              <a:t>。</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标题 1"/>
          <p:cNvSpPr>
            <a:spLocks noGrp="1"/>
          </p:cNvSpPr>
          <p:nvPr>
            <p:ph type="title"/>
          </p:nvPr>
        </p:nvSpPr>
        <p:spPr/>
        <p:txBody>
          <a:bodyPr/>
          <a:lstStyle/>
          <a:p>
            <a:r>
              <a:rPr lang="zh-CN" altLang="en-US" dirty="0"/>
              <a:t>管道的大小：延迟*带宽乘积</a:t>
            </a:r>
          </a:p>
        </p:txBody>
      </p:sp>
      <p:sp>
        <p:nvSpPr>
          <p:cNvPr id="3" name="内容占位符 2"/>
          <p:cNvSpPr>
            <a:spLocks noGrp="1"/>
          </p:cNvSpPr>
          <p:nvPr>
            <p:ph idx="1"/>
          </p:nvPr>
        </p:nvSpPr>
        <p:spPr>
          <a:xfrm>
            <a:off x="539552" y="1857364"/>
            <a:ext cx="8415536" cy="4811995"/>
          </a:xfrm>
        </p:spPr>
        <p:txBody>
          <a:bodyPr>
            <a:noAutofit/>
          </a:bodyPr>
          <a:lstStyle/>
          <a:p>
            <a:pPr eaLnBrk="1" hangingPunct="1">
              <a:lnSpc>
                <a:spcPct val="90000"/>
              </a:lnSpc>
              <a:defRPr/>
            </a:pPr>
            <a:r>
              <a:rPr lang="zh-CN" altLang="en-US" sz="2400" b="1" dirty="0"/>
              <a:t>单向延迟</a:t>
            </a:r>
            <a:r>
              <a:rPr lang="en-US" altLang="zh-CN" sz="2400" b="1" dirty="0">
                <a:latin typeface="宋体" pitchFamily="2" charset="-122"/>
              </a:rPr>
              <a:t>×</a:t>
            </a:r>
            <a:r>
              <a:rPr lang="zh-CN" altLang="en-US" sz="2400" b="1" dirty="0">
                <a:latin typeface="宋体" pitchFamily="2" charset="-122"/>
              </a:rPr>
              <a:t>带宽</a:t>
            </a:r>
            <a:r>
              <a:rPr lang="en-US" altLang="zh-CN" sz="2400" b="1" dirty="0">
                <a:latin typeface="宋体" pitchFamily="2" charset="-122"/>
              </a:rPr>
              <a:t>——</a:t>
            </a:r>
            <a:r>
              <a:rPr lang="zh-CN" altLang="en-US" sz="2400" b="1" dirty="0">
                <a:solidFill>
                  <a:srgbClr val="FF0000"/>
                </a:solidFill>
                <a:latin typeface="宋体" pitchFamily="2" charset="-122"/>
              </a:rPr>
              <a:t>带宽延迟乘积</a:t>
            </a:r>
            <a:r>
              <a:rPr lang="zh-CN" altLang="en-US" sz="2400" b="1" dirty="0">
                <a:latin typeface="宋体" pitchFamily="2" charset="-122"/>
              </a:rPr>
              <a:t>：</a:t>
            </a:r>
            <a:r>
              <a:rPr lang="en-US" altLang="zh-CN" sz="2400" b="1" dirty="0">
                <a:solidFill>
                  <a:srgbClr val="FF0000"/>
                </a:solidFill>
                <a:latin typeface="宋体" pitchFamily="2" charset="-122"/>
              </a:rPr>
              <a:t>BD</a:t>
            </a:r>
            <a:r>
              <a:rPr lang="zh-CN" altLang="en-US" sz="2400" b="1" dirty="0">
                <a:latin typeface="宋体" pitchFamily="2" charset="-122"/>
              </a:rPr>
              <a:t>，（</a:t>
            </a:r>
            <a:r>
              <a:rPr lang="zh-CN" altLang="en-US" sz="1600" b="1" dirty="0">
                <a:latin typeface="宋体" pitchFamily="2" charset="-122"/>
              </a:rPr>
              <a:t>单位：比特</a:t>
            </a:r>
            <a:r>
              <a:rPr lang="en-US" altLang="zh-CN" sz="1600" b="1" dirty="0">
                <a:latin typeface="宋体" pitchFamily="2" charset="-122"/>
              </a:rPr>
              <a:t>\</a:t>
            </a:r>
            <a:r>
              <a:rPr lang="zh-CN" altLang="en-US" sz="1600" b="1" dirty="0">
                <a:latin typeface="宋体" pitchFamily="2" charset="-122"/>
              </a:rPr>
              <a:t>字节</a:t>
            </a:r>
            <a:r>
              <a:rPr lang="en-US" altLang="zh-CN" sz="1600" b="1" dirty="0">
                <a:latin typeface="宋体" pitchFamily="2" charset="-122"/>
              </a:rPr>
              <a:t>\</a:t>
            </a:r>
            <a:r>
              <a:rPr lang="zh-CN" altLang="en-US" sz="1600" b="1" dirty="0">
                <a:latin typeface="宋体" pitchFamily="2" charset="-122"/>
              </a:rPr>
              <a:t>帧</a:t>
            </a:r>
            <a:r>
              <a:rPr lang="zh-CN" altLang="en-US" sz="2400" b="1" dirty="0">
                <a:latin typeface="宋体" pitchFamily="2" charset="-122"/>
              </a:rPr>
              <a:t>）</a:t>
            </a:r>
          </a:p>
          <a:p>
            <a:pPr lvl="1" eaLnBrk="1" hangingPunct="1">
              <a:lnSpc>
                <a:spcPct val="90000"/>
              </a:lnSpc>
              <a:defRPr/>
            </a:pPr>
            <a:r>
              <a:rPr lang="zh-CN" altLang="en-US" sz="2000" b="1" dirty="0">
                <a:latin typeface="宋体" pitchFamily="2" charset="-122"/>
              </a:rPr>
              <a:t>第一个比特到达接收端之前，发送者能发送的比特数，是一个有用的链路性能参数，表示该管道的容量。</a:t>
            </a:r>
          </a:p>
          <a:p>
            <a:pPr>
              <a:defRPr/>
            </a:pPr>
            <a:endParaRPr lang="en-US" altLang="zh-CN" sz="2400" b="1" dirty="0"/>
          </a:p>
          <a:p>
            <a:pPr>
              <a:defRPr/>
            </a:pPr>
            <a:endParaRPr lang="en-US" altLang="zh-CN" sz="2400" b="1" dirty="0"/>
          </a:p>
          <a:p>
            <a:pPr>
              <a:defRPr/>
            </a:pPr>
            <a:endParaRPr lang="en-US" altLang="zh-CN" sz="2400" b="1" dirty="0"/>
          </a:p>
          <a:p>
            <a:pPr eaLnBrk="1" hangingPunct="1">
              <a:lnSpc>
                <a:spcPct val="90000"/>
              </a:lnSpc>
              <a:defRPr/>
            </a:pPr>
            <a:r>
              <a:rPr lang="zh-CN" altLang="en-US" sz="2400" b="1" dirty="0">
                <a:latin typeface="宋体" pitchFamily="2" charset="-122"/>
              </a:rPr>
              <a:t>往返延迟</a:t>
            </a:r>
            <a:r>
              <a:rPr lang="en-US" altLang="zh-CN" sz="2400" b="1" dirty="0">
                <a:latin typeface="宋体" pitchFamily="2" charset="-122"/>
              </a:rPr>
              <a:t>×</a:t>
            </a:r>
            <a:r>
              <a:rPr lang="zh-CN" altLang="en-US" sz="2400" b="1" dirty="0">
                <a:latin typeface="宋体" pitchFamily="2" charset="-122"/>
              </a:rPr>
              <a:t>带宽： </a:t>
            </a:r>
            <a:r>
              <a:rPr lang="en-US" altLang="zh-CN" sz="2400" b="1" dirty="0">
                <a:solidFill>
                  <a:srgbClr val="FF0000"/>
                </a:solidFill>
                <a:latin typeface="宋体" pitchFamily="2" charset="-122"/>
              </a:rPr>
              <a:t>2BD</a:t>
            </a:r>
            <a:endParaRPr lang="zh-CN" altLang="en-US" sz="2400" b="1" dirty="0">
              <a:solidFill>
                <a:srgbClr val="FF0000"/>
              </a:solidFill>
              <a:latin typeface="宋体" pitchFamily="2" charset="-122"/>
            </a:endParaRPr>
          </a:p>
          <a:p>
            <a:pPr lvl="1" eaLnBrk="1" hangingPunct="1">
              <a:lnSpc>
                <a:spcPct val="90000"/>
              </a:lnSpc>
              <a:defRPr/>
            </a:pPr>
            <a:r>
              <a:rPr lang="zh-CN" altLang="en-US" sz="2000" b="1" dirty="0">
                <a:latin typeface="宋体" pitchFamily="2" charset="-122"/>
              </a:rPr>
              <a:t>假设发送窗口为</a:t>
            </a:r>
            <a:r>
              <a:rPr lang="en-US" altLang="zh-CN" sz="2000" b="1" dirty="0">
                <a:latin typeface="宋体" pitchFamily="2" charset="-122"/>
              </a:rPr>
              <a:t>W</a:t>
            </a:r>
            <a:r>
              <a:rPr lang="zh-CN" altLang="en-US" sz="2000" b="1" dirty="0">
                <a:latin typeface="宋体" pitchFamily="2" charset="-122"/>
              </a:rPr>
              <a:t>，它是发送端在接收到接收端给出的确认之前能够发送的帧（或字节，比特）数。</a:t>
            </a:r>
            <a:endParaRPr lang="en-US" altLang="zh-CN" sz="2000" b="1" dirty="0">
              <a:latin typeface="宋体" pitchFamily="2" charset="-122"/>
            </a:endParaRPr>
          </a:p>
          <a:p>
            <a:pPr lvl="1" eaLnBrk="1" hangingPunct="1">
              <a:lnSpc>
                <a:spcPct val="90000"/>
              </a:lnSpc>
              <a:defRPr/>
            </a:pPr>
            <a:r>
              <a:rPr lang="zh-CN" altLang="en-US" sz="2000" b="1" dirty="0">
                <a:latin typeface="宋体" pitchFamily="2" charset="-122"/>
              </a:rPr>
              <a:t>若要链路利用率</a:t>
            </a:r>
            <a:r>
              <a:rPr lang="en-US" altLang="zh-CN" sz="2000" b="1" dirty="0">
                <a:latin typeface="宋体" pitchFamily="2" charset="-122"/>
              </a:rPr>
              <a:t>100%</a:t>
            </a:r>
            <a:r>
              <a:rPr lang="zh-CN" altLang="en-US" sz="2000" b="1" dirty="0">
                <a:latin typeface="宋体" pitchFamily="2" charset="-122"/>
              </a:rPr>
              <a:t>，则</a:t>
            </a:r>
            <a:r>
              <a:rPr lang="en-US" altLang="zh-CN" sz="2000" b="1" dirty="0">
                <a:latin typeface="宋体" pitchFamily="2" charset="-122"/>
              </a:rPr>
              <a:t>W=2BD+1</a:t>
            </a:r>
            <a:r>
              <a:rPr lang="zh-CN" altLang="en-US" sz="2000" b="1" dirty="0">
                <a:latin typeface="宋体" pitchFamily="2" charset="-122"/>
              </a:rPr>
              <a:t>（单位：帧，注意，这里的</a:t>
            </a:r>
            <a:r>
              <a:rPr lang="en-US" altLang="zh-CN" sz="2000" b="1" dirty="0">
                <a:latin typeface="宋体" pitchFamily="2" charset="-122"/>
              </a:rPr>
              <a:t>BD</a:t>
            </a:r>
            <a:r>
              <a:rPr lang="zh-CN" altLang="en-US" sz="2000" b="1" dirty="0">
                <a:latin typeface="宋体" pitchFamily="2" charset="-122"/>
              </a:rPr>
              <a:t>单位要换成帧），</a:t>
            </a:r>
            <a:endParaRPr lang="en-US" altLang="zh-CN" sz="2000" b="1" dirty="0">
              <a:latin typeface="宋体" pitchFamily="2" charset="-122"/>
            </a:endParaRPr>
          </a:p>
          <a:p>
            <a:pPr lvl="1" eaLnBrk="1" hangingPunct="1">
              <a:lnSpc>
                <a:spcPct val="90000"/>
              </a:lnSpc>
              <a:defRPr/>
            </a:pPr>
            <a:r>
              <a:rPr lang="zh-CN" altLang="en-US" sz="2000" b="1" dirty="0">
                <a:solidFill>
                  <a:srgbClr val="FF0000"/>
                </a:solidFill>
                <a:latin typeface="宋体" pitchFamily="2" charset="-122"/>
              </a:rPr>
              <a:t>链路利用率</a:t>
            </a:r>
            <a:r>
              <a:rPr lang="zh-CN" altLang="en-US" sz="2000" b="1" dirty="0">
                <a:latin typeface="宋体" pitchFamily="2" charset="-122"/>
              </a:rPr>
              <a:t>≤</a:t>
            </a:r>
            <a:r>
              <a:rPr lang="en-US" altLang="zh-CN" sz="2000" b="1" dirty="0">
                <a:latin typeface="宋体" pitchFamily="2" charset="-122"/>
              </a:rPr>
              <a:t>W/(1+2BD),</a:t>
            </a:r>
            <a:r>
              <a:rPr lang="zh-CN" altLang="en-US" sz="2000" b="1" dirty="0">
                <a:latin typeface="宋体" pitchFamily="2" charset="-122"/>
              </a:rPr>
              <a:t>注意，这里的</a:t>
            </a:r>
            <a:r>
              <a:rPr lang="en-US" altLang="zh-CN" sz="2000" b="1" dirty="0">
                <a:latin typeface="宋体" pitchFamily="2" charset="-122"/>
              </a:rPr>
              <a:t>+1</a:t>
            </a:r>
            <a:r>
              <a:rPr lang="zh-CN" altLang="en-US" sz="2000" b="1" dirty="0">
                <a:latin typeface="宋体" pitchFamily="2" charset="-122"/>
              </a:rPr>
              <a:t>是因为必须接收完整帧后确认帧才会被发出，所以</a:t>
            </a:r>
            <a:r>
              <a:rPr lang="en-US" altLang="zh-CN" sz="2000" b="1" dirty="0">
                <a:solidFill>
                  <a:srgbClr val="FF0000"/>
                </a:solidFill>
                <a:latin typeface="宋体" pitchFamily="2" charset="-122"/>
              </a:rPr>
              <a:t>W</a:t>
            </a:r>
            <a:r>
              <a:rPr lang="zh-CN" altLang="en-US" sz="2000" b="1" dirty="0">
                <a:solidFill>
                  <a:srgbClr val="FF0000"/>
                </a:solidFill>
                <a:latin typeface="宋体" pitchFamily="2" charset="-122"/>
              </a:rPr>
              <a:t>和</a:t>
            </a:r>
            <a:r>
              <a:rPr lang="en-US" altLang="zh-CN" sz="2000" b="1" dirty="0">
                <a:solidFill>
                  <a:srgbClr val="FF0000"/>
                </a:solidFill>
                <a:latin typeface="宋体" pitchFamily="2" charset="-122"/>
              </a:rPr>
              <a:t>BD</a:t>
            </a:r>
            <a:r>
              <a:rPr lang="zh-CN" altLang="en-US" sz="2000" b="1" dirty="0">
                <a:latin typeface="宋体" pitchFamily="2" charset="-122"/>
              </a:rPr>
              <a:t>的单位也应该是</a:t>
            </a:r>
            <a:r>
              <a:rPr lang="zh-CN" altLang="en-US" sz="2000" b="1" dirty="0">
                <a:solidFill>
                  <a:srgbClr val="FF0000"/>
                </a:solidFill>
                <a:latin typeface="宋体" pitchFamily="2" charset="-122"/>
              </a:rPr>
              <a:t>帧</a:t>
            </a:r>
            <a:r>
              <a:rPr lang="zh-CN" altLang="en-US" sz="2000" b="1" dirty="0">
                <a:latin typeface="宋体" pitchFamily="2" charset="-122"/>
              </a:rPr>
              <a:t>。该值是上限，因为没有考虑处理时间。</a:t>
            </a:r>
          </a:p>
        </p:txBody>
      </p:sp>
      <p:sp>
        <p:nvSpPr>
          <p:cNvPr id="84996" name="灯片编号占位符 3"/>
          <p:cNvSpPr>
            <a:spLocks noGrp="1"/>
          </p:cNvSpPr>
          <p:nvPr>
            <p:ph type="sldNum" sz="quarter" idx="12"/>
          </p:nvPr>
        </p:nvSpPr>
        <p:spPr>
          <a:noFill/>
        </p:spPr>
        <p:txBody>
          <a:bodyPr/>
          <a:lstStyle/>
          <a:p>
            <a:fld id="{71175998-1A56-4A8E-BD14-62804CA16442}" type="slidenum">
              <a:rPr lang="en-US" altLang="zh-CN" smtClean="0"/>
              <a:pPr/>
              <a:t>38</a:t>
            </a:fld>
            <a:endParaRPr lang="en-US" altLang="zh-CN"/>
          </a:p>
        </p:txBody>
      </p:sp>
      <p:sp>
        <p:nvSpPr>
          <p:cNvPr id="5" name="AutoShape 5"/>
          <p:cNvSpPr>
            <a:spLocks noChangeArrowheads="1"/>
          </p:cNvSpPr>
          <p:nvPr/>
        </p:nvSpPr>
        <p:spPr bwMode="auto">
          <a:xfrm rot="16200000">
            <a:off x="4643438" y="1273170"/>
            <a:ext cx="647700" cy="4537075"/>
          </a:xfrm>
          <a:prstGeom prst="can">
            <a:avLst>
              <a:gd name="adj" fmla="val 58082"/>
            </a:avLst>
          </a:prstGeom>
          <a:solidFill>
            <a:schemeClr val="accent1">
              <a:lumMod val="20000"/>
              <a:lumOff val="80000"/>
            </a:schemeClr>
          </a:solidFill>
          <a:ln w="9525">
            <a:solidFill>
              <a:schemeClr val="tx1"/>
            </a:solidFill>
            <a:round/>
            <a:headEnd/>
            <a:tailEnd/>
          </a:ln>
        </p:spPr>
        <p:txBody>
          <a:bodyPr wrap="none" anchor="ctr"/>
          <a:lstStyle/>
          <a:p>
            <a:pPr algn="ctr">
              <a:defRPr/>
            </a:pPr>
            <a:endParaRPr lang="zh-CN" altLang="en-US"/>
          </a:p>
        </p:txBody>
      </p:sp>
      <p:sp>
        <p:nvSpPr>
          <p:cNvPr id="84998" name="Line 6"/>
          <p:cNvSpPr>
            <a:spLocks noChangeShapeType="1"/>
          </p:cNvSpPr>
          <p:nvPr/>
        </p:nvSpPr>
        <p:spPr bwMode="auto">
          <a:xfrm>
            <a:off x="2771775" y="3073395"/>
            <a:ext cx="4392613" cy="0"/>
          </a:xfrm>
          <a:prstGeom prst="line">
            <a:avLst/>
          </a:prstGeom>
          <a:noFill/>
          <a:ln w="9525">
            <a:solidFill>
              <a:schemeClr val="tx1"/>
            </a:solidFill>
            <a:round/>
            <a:headEnd type="triangle" w="med" len="med"/>
            <a:tailEnd type="triangle" w="med" len="med"/>
          </a:ln>
        </p:spPr>
        <p:txBody>
          <a:bodyPr anchor="ctr"/>
          <a:lstStyle/>
          <a:p>
            <a:endParaRPr lang="zh-CN" altLang="en-US"/>
          </a:p>
        </p:txBody>
      </p:sp>
      <p:sp>
        <p:nvSpPr>
          <p:cNvPr id="84999" name="Line 7"/>
          <p:cNvSpPr>
            <a:spLocks noChangeShapeType="1"/>
          </p:cNvSpPr>
          <p:nvPr/>
        </p:nvSpPr>
        <p:spPr bwMode="auto">
          <a:xfrm>
            <a:off x="2627313" y="3144833"/>
            <a:ext cx="0" cy="792162"/>
          </a:xfrm>
          <a:prstGeom prst="line">
            <a:avLst/>
          </a:prstGeom>
          <a:noFill/>
          <a:ln w="9525">
            <a:solidFill>
              <a:schemeClr val="tx1"/>
            </a:solidFill>
            <a:round/>
            <a:headEnd type="triangle" w="med" len="med"/>
            <a:tailEnd type="triangle" w="med" len="med"/>
          </a:ln>
        </p:spPr>
        <p:txBody>
          <a:bodyPr anchor="ctr"/>
          <a:lstStyle/>
          <a:p>
            <a:endParaRPr lang="zh-CN" altLang="en-US"/>
          </a:p>
        </p:txBody>
      </p:sp>
      <p:sp>
        <p:nvSpPr>
          <p:cNvPr id="85000" name="Text Box 8"/>
          <p:cNvSpPr txBox="1">
            <a:spLocks noChangeArrowheads="1"/>
          </p:cNvSpPr>
          <p:nvPr/>
        </p:nvSpPr>
        <p:spPr bwMode="auto">
          <a:xfrm>
            <a:off x="2300229" y="3217858"/>
            <a:ext cx="400110" cy="647700"/>
          </a:xfrm>
          <a:prstGeom prst="rect">
            <a:avLst/>
          </a:prstGeom>
          <a:noFill/>
          <a:ln w="9525" algn="ctr">
            <a:noFill/>
            <a:miter lim="800000"/>
            <a:headEnd/>
            <a:tailEnd/>
          </a:ln>
        </p:spPr>
        <p:txBody>
          <a:bodyPr vert="eaVert">
            <a:spAutoFit/>
          </a:bodyPr>
          <a:lstStyle/>
          <a:p>
            <a:pPr algn="ctr">
              <a:spcBef>
                <a:spcPct val="50000"/>
              </a:spcBef>
            </a:pPr>
            <a:r>
              <a:rPr lang="zh-CN" altLang="en-US" sz="1400" dirty="0">
                <a:solidFill>
                  <a:srgbClr val="FF0000"/>
                </a:solidFill>
              </a:rPr>
              <a:t>带宽</a:t>
            </a:r>
            <a:r>
              <a:rPr lang="en-US" altLang="zh-CN" sz="1400" dirty="0">
                <a:solidFill>
                  <a:srgbClr val="FF0000"/>
                </a:solidFill>
              </a:rPr>
              <a:t>B</a:t>
            </a:r>
            <a:endParaRPr lang="zh-CN" altLang="en-US" sz="1400" dirty="0">
              <a:solidFill>
                <a:srgbClr val="FF0000"/>
              </a:solidFill>
            </a:endParaRPr>
          </a:p>
        </p:txBody>
      </p:sp>
      <p:sp>
        <p:nvSpPr>
          <p:cNvPr id="85001" name="Text Box 9"/>
          <p:cNvSpPr txBox="1">
            <a:spLocks noChangeArrowheads="1"/>
          </p:cNvSpPr>
          <p:nvPr/>
        </p:nvSpPr>
        <p:spPr bwMode="auto">
          <a:xfrm>
            <a:off x="4211638" y="2786058"/>
            <a:ext cx="1728787" cy="304800"/>
          </a:xfrm>
          <a:prstGeom prst="rect">
            <a:avLst/>
          </a:prstGeom>
          <a:noFill/>
          <a:ln w="9525" algn="ctr">
            <a:noFill/>
            <a:miter lim="800000"/>
            <a:headEnd/>
            <a:tailEnd/>
          </a:ln>
        </p:spPr>
        <p:txBody>
          <a:bodyPr>
            <a:spAutoFit/>
          </a:bodyPr>
          <a:lstStyle/>
          <a:p>
            <a:pPr algn="ctr">
              <a:spcBef>
                <a:spcPct val="50000"/>
              </a:spcBef>
            </a:pPr>
            <a:r>
              <a:rPr lang="zh-CN" altLang="en-US" sz="1400" dirty="0">
                <a:solidFill>
                  <a:srgbClr val="FF0000"/>
                </a:solidFill>
              </a:rPr>
              <a:t>延迟</a:t>
            </a:r>
            <a:r>
              <a:rPr lang="en-US" altLang="zh-CN" sz="1400" dirty="0">
                <a:solidFill>
                  <a:srgbClr val="FF0000"/>
                </a:solidFill>
              </a:rPr>
              <a:t>D</a:t>
            </a:r>
            <a:endParaRPr lang="zh-CN" altLang="en-US" sz="1400" dirty="0">
              <a:solidFill>
                <a:srgbClr val="FF0000"/>
              </a:solidFill>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灯片编号占位符 5"/>
          <p:cNvSpPr>
            <a:spLocks noGrp="1"/>
          </p:cNvSpPr>
          <p:nvPr>
            <p:ph type="sldNum" sz="quarter" idx="12"/>
          </p:nvPr>
        </p:nvSpPr>
        <p:spPr>
          <a:noFill/>
        </p:spPr>
        <p:txBody>
          <a:bodyPr/>
          <a:lstStyle/>
          <a:p>
            <a:fld id="{8B65FA5F-8C69-42A2-9D7F-ED29BA68A758}" type="slidenum">
              <a:rPr lang="en-US" altLang="zh-CN" smtClean="0"/>
              <a:pPr/>
              <a:t>39</a:t>
            </a:fld>
            <a:endParaRPr lang="en-US" altLang="zh-CN"/>
          </a:p>
        </p:txBody>
      </p:sp>
      <p:sp>
        <p:nvSpPr>
          <p:cNvPr id="41987" name="Rectangle 2"/>
          <p:cNvSpPr>
            <a:spLocks noGrp="1" noChangeArrowheads="1"/>
          </p:cNvSpPr>
          <p:nvPr>
            <p:ph type="title"/>
          </p:nvPr>
        </p:nvSpPr>
        <p:spPr>
          <a:xfrm>
            <a:off x="1116013" y="115888"/>
            <a:ext cx="7772400" cy="1441450"/>
          </a:xfrm>
        </p:spPr>
        <p:txBody>
          <a:bodyPr/>
          <a:lstStyle/>
          <a:p>
            <a:pPr eaLnBrk="1" hangingPunct="1"/>
            <a:r>
              <a:rPr lang="zh-CN" altLang="en-US" dirty="0"/>
              <a:t>数据的捎带确认</a:t>
            </a:r>
            <a:r>
              <a:rPr lang="en-US" altLang="zh-CN" dirty="0"/>
              <a:t>(</a:t>
            </a:r>
            <a:r>
              <a:rPr lang="zh-CN" altLang="en-US" dirty="0"/>
              <a:t>如何捎带？</a:t>
            </a:r>
            <a:r>
              <a:rPr lang="en-US" altLang="zh-CN" dirty="0"/>
              <a:t>)</a:t>
            </a:r>
            <a:endParaRPr lang="zh-CN" altLang="en-US" dirty="0"/>
          </a:p>
        </p:txBody>
      </p:sp>
      <p:sp>
        <p:nvSpPr>
          <p:cNvPr id="41988" name="Rectangle 3"/>
          <p:cNvSpPr>
            <a:spLocks noGrp="1" noChangeArrowheads="1"/>
          </p:cNvSpPr>
          <p:nvPr>
            <p:ph type="body" idx="1"/>
          </p:nvPr>
        </p:nvSpPr>
        <p:spPr>
          <a:xfrm>
            <a:off x="323850" y="1981200"/>
            <a:ext cx="8456613" cy="4684713"/>
          </a:xfrm>
        </p:spPr>
        <p:txBody>
          <a:bodyPr/>
          <a:lstStyle/>
          <a:p>
            <a:pPr eaLnBrk="1" hangingPunct="1"/>
            <a:r>
              <a:rPr lang="zh-CN" altLang="en-US" sz="2400" dirty="0"/>
              <a:t>在实际通信中，通常收发</a:t>
            </a:r>
            <a:r>
              <a:rPr lang="zh-CN" altLang="en-US" sz="2400" dirty="0">
                <a:solidFill>
                  <a:srgbClr val="FF0000"/>
                </a:solidFill>
              </a:rPr>
              <a:t>双方</a:t>
            </a:r>
            <a:r>
              <a:rPr lang="zh-CN" altLang="en-US" sz="2400" dirty="0"/>
              <a:t>都</a:t>
            </a:r>
            <a:r>
              <a:rPr lang="zh-CN" altLang="en-US" sz="2400" dirty="0">
                <a:solidFill>
                  <a:srgbClr val="FF0000"/>
                </a:solidFill>
              </a:rPr>
              <a:t>相互发送数据，多帧在途</a:t>
            </a:r>
            <a:r>
              <a:rPr lang="zh-CN" altLang="en-US" sz="2400" dirty="0"/>
              <a:t>。</a:t>
            </a:r>
          </a:p>
          <a:p>
            <a:pPr eaLnBrk="1" hangingPunct="1"/>
            <a:r>
              <a:rPr lang="zh-CN" altLang="en-US" sz="2400" dirty="0"/>
              <a:t>为了</a:t>
            </a:r>
            <a:r>
              <a:rPr lang="zh-CN" altLang="en-US" sz="2400" b="1" dirty="0">
                <a:solidFill>
                  <a:srgbClr val="FF0000"/>
                </a:solidFill>
              </a:rPr>
              <a:t>提高效率</a:t>
            </a:r>
            <a:r>
              <a:rPr lang="zh-CN" altLang="en-US" sz="2400" dirty="0"/>
              <a:t>，可以将确认信息放在数据帧中作为一个控制字段连同数据一起发送给对方，这种方式称为</a:t>
            </a:r>
            <a:r>
              <a:rPr lang="zh-CN" altLang="en-US" sz="2400" b="1" dirty="0">
                <a:solidFill>
                  <a:srgbClr val="FF0000"/>
                </a:solidFill>
              </a:rPr>
              <a:t>捎带应答</a:t>
            </a:r>
            <a:r>
              <a:rPr lang="zh-CN" altLang="en-US" sz="2400" dirty="0"/>
              <a:t>（</a:t>
            </a:r>
            <a:r>
              <a:rPr lang="en-US" altLang="zh-CN" sz="2400" dirty="0"/>
              <a:t>piggybacking</a:t>
            </a:r>
            <a:r>
              <a:rPr lang="zh-CN" altLang="en-US" sz="2400" dirty="0"/>
              <a:t>）。</a:t>
            </a:r>
          </a:p>
          <a:p>
            <a:pPr eaLnBrk="1" hangingPunct="1"/>
            <a:r>
              <a:rPr lang="zh-CN" altLang="en-US" sz="2400" dirty="0"/>
              <a:t>当一方收到对方的数据帧后：</a:t>
            </a:r>
          </a:p>
          <a:p>
            <a:pPr lvl="1" eaLnBrk="1" hangingPunct="1"/>
            <a:r>
              <a:rPr lang="zh-CN" altLang="en-US" sz="2000" dirty="0"/>
              <a:t>若正好也有数据需发给对方，则立即可使用捎带应答。</a:t>
            </a:r>
          </a:p>
          <a:p>
            <a:pPr lvl="1" eaLnBrk="1" hangingPunct="1"/>
            <a:r>
              <a:rPr lang="zh-CN" altLang="en-US" sz="2000" dirty="0"/>
              <a:t>若暂时没有数据需发给对方或数据还未准备好，则等待一定的时间，如果在该时间内准备好了数据，则可以使用捎带应答。如果未准备好，为了防止对方等待时间过长而超时重发，必须立即发送一个单独的确认帧。</a:t>
            </a:r>
          </a:p>
          <a:p>
            <a:pPr eaLnBrk="1" hangingPunct="1"/>
            <a:r>
              <a:rPr lang="zh-CN" altLang="en-US" sz="2400" dirty="0"/>
              <a:t>使用</a:t>
            </a:r>
            <a:r>
              <a:rPr lang="zh-CN" altLang="en-US" sz="2400" dirty="0">
                <a:solidFill>
                  <a:srgbClr val="FF0000"/>
                </a:solidFill>
              </a:rPr>
              <a:t>捎带应答</a:t>
            </a:r>
            <a:r>
              <a:rPr lang="zh-CN" altLang="en-US" sz="2400" dirty="0"/>
              <a:t>就不用对每一个帧都作确认，可以用</a:t>
            </a:r>
            <a:r>
              <a:rPr lang="zh-CN" altLang="en-US" sz="2400" dirty="0">
                <a:solidFill>
                  <a:srgbClr val="FF0000"/>
                </a:solidFill>
              </a:rPr>
              <a:t>对下一帧的期待来代替对该帧之前的所有帧的确认</a:t>
            </a:r>
            <a:r>
              <a:rPr lang="en-US" altLang="zh-CN" sz="2400" dirty="0">
                <a:solidFill>
                  <a:srgbClr val="FF0000"/>
                </a:solidFill>
              </a:rPr>
              <a:t>(</a:t>
            </a:r>
            <a:r>
              <a:rPr lang="zh-CN" altLang="en-US" sz="2400" dirty="0">
                <a:solidFill>
                  <a:srgbClr val="FF0000"/>
                </a:solidFill>
              </a:rPr>
              <a:t>累计确认</a:t>
            </a:r>
            <a:r>
              <a:rPr lang="en-US" altLang="zh-CN" sz="2400" dirty="0">
                <a:solidFill>
                  <a:srgbClr val="FF0000"/>
                </a:solidFill>
              </a:rPr>
              <a:t>)</a:t>
            </a:r>
            <a:r>
              <a:rPr lang="zh-CN" altLang="en-US" sz="2400" dirty="0"/>
              <a:t>。</a:t>
            </a:r>
          </a:p>
        </p:txBody>
      </p:sp>
    </p:spTree>
    <p:extLst>
      <p:ext uri="{BB962C8B-B14F-4D97-AF65-F5344CB8AC3E}">
        <p14:creationId xmlns:p14="http://schemas.microsoft.com/office/powerpoint/2010/main" val="16869516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500034" y="3500438"/>
            <a:ext cx="8429684" cy="928694"/>
          </a:xfrm>
        </p:spPr>
        <p:txBody>
          <a:bodyPr/>
          <a:lstStyle/>
          <a:p>
            <a:r>
              <a:rPr lang="zh-CN" altLang="en-US" sz="2800" dirty="0"/>
              <a:t>在两个对等的数据</a:t>
            </a:r>
            <a:r>
              <a:rPr lang="zh-CN" altLang="en-US" sz="2800" dirty="0">
                <a:solidFill>
                  <a:srgbClr val="FF0000"/>
                </a:solidFill>
              </a:rPr>
              <a:t>链路层</a:t>
            </a:r>
            <a:r>
              <a:rPr lang="zh-CN" altLang="en-US" sz="2800" dirty="0"/>
              <a:t>之间画出一个数字管道，而在这条数字管道上传输的</a:t>
            </a:r>
            <a:r>
              <a:rPr lang="zh-CN" altLang="en-US" sz="2800" dirty="0">
                <a:solidFill>
                  <a:srgbClr val="FF0000"/>
                </a:solidFill>
              </a:rPr>
              <a:t>数据单位</a:t>
            </a:r>
            <a:r>
              <a:rPr lang="zh-CN" altLang="en-US" sz="2800" dirty="0"/>
              <a:t>是</a:t>
            </a:r>
            <a:r>
              <a:rPr lang="zh-CN" altLang="en-US" sz="2800" dirty="0">
                <a:solidFill>
                  <a:schemeClr val="hlink"/>
                </a:solidFill>
              </a:rPr>
              <a:t>帧</a:t>
            </a:r>
            <a:r>
              <a:rPr lang="zh-CN" altLang="en-US" sz="2800" dirty="0"/>
              <a:t>。</a:t>
            </a:r>
          </a:p>
        </p:txBody>
      </p:sp>
      <p:sp>
        <p:nvSpPr>
          <p:cNvPr id="4" name="灯片编号占位符 3"/>
          <p:cNvSpPr>
            <a:spLocks noGrp="1"/>
          </p:cNvSpPr>
          <p:nvPr>
            <p:ph type="sldNum" sz="quarter" idx="12"/>
          </p:nvPr>
        </p:nvSpPr>
        <p:spPr/>
        <p:txBody>
          <a:bodyPr/>
          <a:lstStyle/>
          <a:p>
            <a:pPr>
              <a:defRPr/>
            </a:pPr>
            <a:fld id="{A4F65A16-2CAE-479B-8CC4-3DFF24B6513C}" type="slidenum">
              <a:rPr lang="en-US" altLang="zh-CN" smtClean="0"/>
              <a:pPr>
                <a:defRPr/>
              </a:pPr>
              <a:t>4</a:t>
            </a:fld>
            <a:endParaRPr lang="en-US" altLang="zh-CN"/>
          </a:p>
        </p:txBody>
      </p:sp>
      <p:sp>
        <p:nvSpPr>
          <p:cNvPr id="5" name="Line 3"/>
          <p:cNvSpPr>
            <a:spLocks noChangeShapeType="1"/>
          </p:cNvSpPr>
          <p:nvPr/>
        </p:nvSpPr>
        <p:spPr bwMode="auto">
          <a:xfrm>
            <a:off x="8132735" y="2087541"/>
            <a:ext cx="0" cy="1284288"/>
          </a:xfrm>
          <a:prstGeom prst="line">
            <a:avLst/>
          </a:prstGeom>
          <a:noFill/>
          <a:ln w="28575">
            <a:solidFill>
              <a:srgbClr val="333399"/>
            </a:solidFill>
            <a:round/>
            <a:headEnd type="triangle" w="sm" len="med"/>
            <a:tailEnd type="triangle" w="sm" len="med"/>
          </a:ln>
          <a:effectLst/>
        </p:spPr>
        <p:txBody>
          <a:bodyPr/>
          <a:lstStyle/>
          <a:p>
            <a:endParaRPr lang="zh-CN" altLang="en-US"/>
          </a:p>
        </p:txBody>
      </p:sp>
      <p:sp>
        <p:nvSpPr>
          <p:cNvPr id="6" name="Rectangle 4"/>
          <p:cNvSpPr>
            <a:spLocks noChangeArrowheads="1"/>
          </p:cNvSpPr>
          <p:nvPr/>
        </p:nvSpPr>
        <p:spPr bwMode="auto">
          <a:xfrm>
            <a:off x="7450110" y="2525691"/>
            <a:ext cx="1450975" cy="393700"/>
          </a:xfrm>
          <a:prstGeom prst="rect">
            <a:avLst/>
          </a:prstGeom>
          <a:solidFill>
            <a:schemeClr val="bg1"/>
          </a:solidFill>
          <a:ln w="12700">
            <a:noFill/>
            <a:miter lim="800000"/>
            <a:headEnd/>
            <a:tailEnd/>
          </a:ln>
          <a:effectLst/>
        </p:spPr>
        <p:txBody>
          <a:bodyPr wrap="none" lIns="90488" tIns="44450" rIns="90488" bIns="44450">
            <a:spAutoFit/>
          </a:bodyPr>
          <a:lstStyle/>
          <a:p>
            <a:pPr defTabSz="762000" eaLnBrk="0" hangingPunct="0"/>
            <a:r>
              <a:rPr kumimoji="1" lang="zh-CN" altLang="en-US">
                <a:solidFill>
                  <a:srgbClr val="333399"/>
                </a:solidFill>
                <a:latin typeface="Arial" charset="0"/>
                <a:ea typeface="黑体" pitchFamily="2" charset="-122"/>
              </a:rPr>
              <a:t>数据链路层</a:t>
            </a:r>
          </a:p>
        </p:txBody>
      </p:sp>
      <p:sp>
        <p:nvSpPr>
          <p:cNvPr id="7" name="Rectangle 5"/>
          <p:cNvSpPr>
            <a:spLocks noChangeArrowheads="1"/>
          </p:cNvSpPr>
          <p:nvPr/>
        </p:nvSpPr>
        <p:spPr bwMode="auto">
          <a:xfrm>
            <a:off x="644498" y="858816"/>
            <a:ext cx="1831975" cy="2513013"/>
          </a:xfrm>
          <a:prstGeom prst="rect">
            <a:avLst/>
          </a:prstGeom>
          <a:solidFill>
            <a:srgbClr val="FFFF66"/>
          </a:solidFill>
          <a:ln w="12700">
            <a:solidFill>
              <a:schemeClr val="tx1"/>
            </a:solidFill>
            <a:miter lim="800000"/>
            <a:headEnd/>
            <a:tailEnd/>
          </a:ln>
          <a:effectLst>
            <a:outerShdw dist="53882" dir="2700000" algn="ctr" rotWithShape="0">
              <a:schemeClr val="bg2"/>
            </a:outerShdw>
          </a:effectLst>
        </p:spPr>
        <p:txBody>
          <a:bodyPr wrap="none" anchor="ctr"/>
          <a:lstStyle/>
          <a:p>
            <a:endParaRPr lang="zh-CN" altLang="en-US"/>
          </a:p>
        </p:txBody>
      </p:sp>
      <p:sp>
        <p:nvSpPr>
          <p:cNvPr id="8" name="Rectangle 6"/>
          <p:cNvSpPr>
            <a:spLocks noChangeArrowheads="1"/>
          </p:cNvSpPr>
          <p:nvPr/>
        </p:nvSpPr>
        <p:spPr bwMode="auto">
          <a:xfrm>
            <a:off x="642910" y="914379"/>
            <a:ext cx="434975" cy="865187"/>
          </a:xfrm>
          <a:prstGeom prst="rect">
            <a:avLst/>
          </a:prstGeom>
          <a:noFill/>
          <a:ln w="12700">
            <a:noFill/>
            <a:miter lim="800000"/>
            <a:headEnd/>
            <a:tailEnd/>
          </a:ln>
          <a:effectLst/>
        </p:spPr>
        <p:txBody>
          <a:bodyPr wrap="none" lIns="90488" tIns="44450" rIns="90488" bIns="44450">
            <a:spAutoFit/>
          </a:bodyPr>
          <a:lstStyle/>
          <a:p>
            <a:pPr defTabSz="762000" eaLnBrk="0" hangingPunct="0">
              <a:lnSpc>
                <a:spcPct val="85000"/>
              </a:lnSpc>
            </a:pPr>
            <a:r>
              <a:rPr kumimoji="1" lang="zh-CN" altLang="en-US">
                <a:solidFill>
                  <a:srgbClr val="333399"/>
                </a:solidFill>
                <a:latin typeface="Arial" charset="0"/>
                <a:ea typeface="黑体" pitchFamily="2" charset="-122"/>
              </a:rPr>
              <a:t>主</a:t>
            </a:r>
          </a:p>
          <a:p>
            <a:pPr defTabSz="762000" eaLnBrk="0" hangingPunct="0">
              <a:lnSpc>
                <a:spcPct val="85000"/>
              </a:lnSpc>
            </a:pPr>
            <a:r>
              <a:rPr kumimoji="1" lang="zh-CN" altLang="en-US">
                <a:solidFill>
                  <a:srgbClr val="333399"/>
                </a:solidFill>
                <a:latin typeface="Arial" charset="0"/>
                <a:ea typeface="黑体" pitchFamily="2" charset="-122"/>
              </a:rPr>
              <a:t>机</a:t>
            </a:r>
          </a:p>
          <a:p>
            <a:pPr defTabSz="762000" eaLnBrk="0" hangingPunct="0">
              <a:lnSpc>
                <a:spcPct val="85000"/>
              </a:lnSpc>
            </a:pPr>
            <a:r>
              <a:rPr kumimoji="1" lang="zh-CN" altLang="en-US">
                <a:solidFill>
                  <a:srgbClr val="333399"/>
                </a:solidFill>
                <a:latin typeface="Arial" charset="0"/>
                <a:ea typeface="黑体" pitchFamily="2" charset="-122"/>
              </a:rPr>
              <a:t> </a:t>
            </a:r>
            <a:r>
              <a:rPr kumimoji="1" lang="en-US" altLang="zh-CN">
                <a:solidFill>
                  <a:srgbClr val="333399"/>
                </a:solidFill>
                <a:latin typeface="Arial" charset="0"/>
                <a:ea typeface="黑体" pitchFamily="2" charset="-122"/>
              </a:rPr>
              <a:t>A</a:t>
            </a:r>
          </a:p>
        </p:txBody>
      </p:sp>
      <p:sp>
        <p:nvSpPr>
          <p:cNvPr id="9" name="Line 7"/>
          <p:cNvSpPr>
            <a:spLocks noChangeShapeType="1"/>
          </p:cNvSpPr>
          <p:nvPr/>
        </p:nvSpPr>
        <p:spPr bwMode="auto">
          <a:xfrm>
            <a:off x="649260" y="2082779"/>
            <a:ext cx="1866900" cy="0"/>
          </a:xfrm>
          <a:prstGeom prst="line">
            <a:avLst/>
          </a:prstGeom>
          <a:noFill/>
          <a:ln w="12700">
            <a:solidFill>
              <a:schemeClr val="tx1"/>
            </a:solidFill>
            <a:round/>
            <a:headEnd/>
            <a:tailEnd/>
          </a:ln>
          <a:effectLst/>
        </p:spPr>
        <p:txBody>
          <a:bodyPr wrap="none" anchor="ctr"/>
          <a:lstStyle/>
          <a:p>
            <a:endParaRPr lang="zh-CN" altLang="en-US"/>
          </a:p>
        </p:txBody>
      </p:sp>
      <p:sp>
        <p:nvSpPr>
          <p:cNvPr id="10" name="Rectangle 8"/>
          <p:cNvSpPr>
            <a:spLocks noChangeArrowheads="1"/>
          </p:cNvSpPr>
          <p:nvPr/>
        </p:nvSpPr>
        <p:spPr bwMode="auto">
          <a:xfrm>
            <a:off x="806423" y="2322491"/>
            <a:ext cx="1579562" cy="457200"/>
          </a:xfrm>
          <a:prstGeom prst="rect">
            <a:avLst/>
          </a:prstGeom>
          <a:solidFill>
            <a:srgbClr val="00FFCC"/>
          </a:solidFill>
          <a:ln w="12700">
            <a:solidFill>
              <a:schemeClr val="tx1"/>
            </a:solidFill>
            <a:miter lim="800000"/>
            <a:headEnd/>
            <a:tailEnd/>
          </a:ln>
          <a:effectLst>
            <a:outerShdw dist="35921" dir="2700000" algn="ctr" rotWithShape="0">
              <a:schemeClr val="bg2"/>
            </a:outerShdw>
          </a:effectLst>
        </p:spPr>
        <p:txBody>
          <a:bodyPr wrap="none" anchor="ctr"/>
          <a:lstStyle/>
          <a:p>
            <a:pPr defTabSz="762000" eaLnBrk="0" hangingPunct="0"/>
            <a:r>
              <a:rPr kumimoji="1" lang="zh-CN" altLang="en-US">
                <a:solidFill>
                  <a:srgbClr val="333399"/>
                </a:solidFill>
                <a:latin typeface="Arial" charset="0"/>
                <a:ea typeface="黑体" pitchFamily="2" charset="-122"/>
              </a:rPr>
              <a:t>缓存</a:t>
            </a:r>
          </a:p>
        </p:txBody>
      </p:sp>
      <p:sp>
        <p:nvSpPr>
          <p:cNvPr id="11" name="Rectangle 9"/>
          <p:cNvSpPr>
            <a:spLocks noChangeArrowheads="1"/>
          </p:cNvSpPr>
          <p:nvPr/>
        </p:nvSpPr>
        <p:spPr bwMode="auto">
          <a:xfrm>
            <a:off x="5587973" y="858816"/>
            <a:ext cx="1830387" cy="2513013"/>
          </a:xfrm>
          <a:prstGeom prst="rect">
            <a:avLst/>
          </a:prstGeom>
          <a:solidFill>
            <a:srgbClr val="FFFF66"/>
          </a:solidFill>
          <a:ln w="12700">
            <a:solidFill>
              <a:schemeClr val="tx1"/>
            </a:solidFill>
            <a:miter lim="800000"/>
            <a:headEnd/>
            <a:tailEnd/>
          </a:ln>
          <a:effectLst>
            <a:outerShdw dist="53882" dir="2700000" algn="ctr" rotWithShape="0">
              <a:schemeClr val="bg2"/>
            </a:outerShdw>
          </a:effectLst>
        </p:spPr>
        <p:txBody>
          <a:bodyPr wrap="none" anchor="ctr"/>
          <a:lstStyle/>
          <a:p>
            <a:endParaRPr lang="zh-CN" altLang="en-US"/>
          </a:p>
        </p:txBody>
      </p:sp>
      <p:sp>
        <p:nvSpPr>
          <p:cNvPr id="12" name="Rectangle 10"/>
          <p:cNvSpPr>
            <a:spLocks noChangeArrowheads="1"/>
          </p:cNvSpPr>
          <p:nvPr/>
        </p:nvSpPr>
        <p:spPr bwMode="auto">
          <a:xfrm>
            <a:off x="7023073" y="900091"/>
            <a:ext cx="434975" cy="865188"/>
          </a:xfrm>
          <a:prstGeom prst="rect">
            <a:avLst/>
          </a:prstGeom>
          <a:noFill/>
          <a:ln w="12700">
            <a:noFill/>
            <a:miter lim="800000"/>
            <a:headEnd/>
            <a:tailEnd/>
          </a:ln>
          <a:effectLst/>
        </p:spPr>
        <p:txBody>
          <a:bodyPr wrap="none" lIns="90488" tIns="44450" rIns="90488" bIns="44450">
            <a:spAutoFit/>
          </a:bodyPr>
          <a:lstStyle/>
          <a:p>
            <a:pPr defTabSz="762000" eaLnBrk="0" hangingPunct="0">
              <a:lnSpc>
                <a:spcPct val="85000"/>
              </a:lnSpc>
            </a:pPr>
            <a:r>
              <a:rPr kumimoji="1" lang="zh-CN" altLang="en-US">
                <a:solidFill>
                  <a:srgbClr val="333399"/>
                </a:solidFill>
                <a:latin typeface="Arial" charset="0"/>
                <a:ea typeface="黑体" pitchFamily="2" charset="-122"/>
              </a:rPr>
              <a:t>主</a:t>
            </a:r>
          </a:p>
          <a:p>
            <a:pPr defTabSz="762000" eaLnBrk="0" hangingPunct="0">
              <a:lnSpc>
                <a:spcPct val="85000"/>
              </a:lnSpc>
            </a:pPr>
            <a:r>
              <a:rPr kumimoji="1" lang="zh-CN" altLang="en-US">
                <a:solidFill>
                  <a:srgbClr val="333399"/>
                </a:solidFill>
                <a:latin typeface="Arial" charset="0"/>
                <a:ea typeface="黑体" pitchFamily="2" charset="-122"/>
              </a:rPr>
              <a:t>机</a:t>
            </a:r>
          </a:p>
          <a:p>
            <a:pPr defTabSz="762000" eaLnBrk="0" hangingPunct="0">
              <a:lnSpc>
                <a:spcPct val="85000"/>
              </a:lnSpc>
            </a:pPr>
            <a:r>
              <a:rPr kumimoji="1" lang="zh-CN" altLang="en-US">
                <a:solidFill>
                  <a:srgbClr val="333399"/>
                </a:solidFill>
                <a:latin typeface="Arial" charset="0"/>
                <a:ea typeface="黑体" pitchFamily="2" charset="-122"/>
              </a:rPr>
              <a:t> </a:t>
            </a:r>
            <a:r>
              <a:rPr kumimoji="1" lang="en-US" altLang="zh-CN">
                <a:solidFill>
                  <a:srgbClr val="333399"/>
                </a:solidFill>
                <a:latin typeface="Arial" charset="0"/>
                <a:ea typeface="黑体" pitchFamily="2" charset="-122"/>
              </a:rPr>
              <a:t>B</a:t>
            </a:r>
          </a:p>
        </p:txBody>
      </p:sp>
      <p:sp>
        <p:nvSpPr>
          <p:cNvPr id="13" name="Line 11"/>
          <p:cNvSpPr>
            <a:spLocks noChangeShapeType="1"/>
          </p:cNvSpPr>
          <p:nvPr/>
        </p:nvSpPr>
        <p:spPr bwMode="auto">
          <a:xfrm>
            <a:off x="5581623" y="2095479"/>
            <a:ext cx="1868487" cy="0"/>
          </a:xfrm>
          <a:prstGeom prst="line">
            <a:avLst/>
          </a:prstGeom>
          <a:noFill/>
          <a:ln w="12700">
            <a:solidFill>
              <a:schemeClr val="tx1"/>
            </a:solidFill>
            <a:round/>
            <a:headEnd/>
            <a:tailEnd/>
          </a:ln>
          <a:effectLst/>
        </p:spPr>
        <p:txBody>
          <a:bodyPr wrap="none" anchor="ctr"/>
          <a:lstStyle/>
          <a:p>
            <a:endParaRPr lang="zh-CN" altLang="en-US"/>
          </a:p>
        </p:txBody>
      </p:sp>
      <p:sp>
        <p:nvSpPr>
          <p:cNvPr id="14" name="Rectangle 12"/>
          <p:cNvSpPr>
            <a:spLocks noChangeArrowheads="1"/>
          </p:cNvSpPr>
          <p:nvPr/>
        </p:nvSpPr>
        <p:spPr bwMode="auto">
          <a:xfrm>
            <a:off x="3498823" y="3198791"/>
            <a:ext cx="1196975" cy="393700"/>
          </a:xfrm>
          <a:prstGeom prst="rect">
            <a:avLst/>
          </a:prstGeom>
          <a:noFill/>
          <a:ln w="12700">
            <a:noFill/>
            <a:miter lim="800000"/>
            <a:headEnd/>
            <a:tailEnd/>
          </a:ln>
          <a:effectLst/>
        </p:spPr>
        <p:txBody>
          <a:bodyPr wrap="none" lIns="90488" tIns="44450" rIns="90488" bIns="44450">
            <a:spAutoFit/>
          </a:bodyPr>
          <a:lstStyle/>
          <a:p>
            <a:pPr defTabSz="762000" eaLnBrk="0" hangingPunct="0"/>
            <a:r>
              <a:rPr kumimoji="1" lang="zh-CN" altLang="en-US">
                <a:solidFill>
                  <a:srgbClr val="333399"/>
                </a:solidFill>
                <a:latin typeface="Arial" charset="0"/>
                <a:ea typeface="黑体" pitchFamily="2" charset="-122"/>
              </a:rPr>
              <a:t>数据链路</a:t>
            </a:r>
          </a:p>
        </p:txBody>
      </p:sp>
      <p:sp>
        <p:nvSpPr>
          <p:cNvPr id="15" name="Freeform 13"/>
          <p:cNvSpPr>
            <a:spLocks/>
          </p:cNvSpPr>
          <p:nvPr/>
        </p:nvSpPr>
        <p:spPr bwMode="auto">
          <a:xfrm>
            <a:off x="1593823" y="2793979"/>
            <a:ext cx="4916487" cy="404812"/>
          </a:xfrm>
          <a:custGeom>
            <a:avLst/>
            <a:gdLst/>
            <a:ahLst/>
            <a:cxnLst>
              <a:cxn ang="0">
                <a:pos x="0" y="0"/>
              </a:cxn>
              <a:cxn ang="0">
                <a:pos x="0" y="480"/>
              </a:cxn>
              <a:cxn ang="0">
                <a:pos x="2736" y="480"/>
              </a:cxn>
              <a:cxn ang="0">
                <a:pos x="2736" y="0"/>
              </a:cxn>
            </a:cxnLst>
            <a:rect l="0" t="0" r="r" b="b"/>
            <a:pathLst>
              <a:path w="2736" h="480">
                <a:moveTo>
                  <a:pt x="0" y="0"/>
                </a:moveTo>
                <a:lnTo>
                  <a:pt x="0" y="480"/>
                </a:lnTo>
                <a:lnTo>
                  <a:pt x="2736" y="480"/>
                </a:lnTo>
                <a:lnTo>
                  <a:pt x="2736" y="0"/>
                </a:lnTo>
              </a:path>
            </a:pathLst>
          </a:custGeom>
          <a:noFill/>
          <a:ln w="28575" cap="flat" cmpd="sng">
            <a:solidFill>
              <a:srgbClr val="333399"/>
            </a:solidFill>
            <a:prstDash val="solid"/>
            <a:round/>
            <a:headEnd type="none" w="med" len="med"/>
            <a:tailEnd type="triangle" w="sm" len="med"/>
          </a:ln>
          <a:effectLst/>
        </p:spPr>
        <p:txBody>
          <a:bodyPr wrap="none" anchor="ctr"/>
          <a:lstStyle/>
          <a:p>
            <a:endParaRPr lang="zh-CN" altLang="en-US"/>
          </a:p>
        </p:txBody>
      </p:sp>
      <p:grpSp>
        <p:nvGrpSpPr>
          <p:cNvPr id="16" name="Group 14"/>
          <p:cNvGrpSpPr>
            <a:grpSpLocks/>
          </p:cNvGrpSpPr>
          <p:nvPr/>
        </p:nvGrpSpPr>
        <p:grpSpPr bwMode="auto">
          <a:xfrm>
            <a:off x="1438248" y="2419329"/>
            <a:ext cx="309562" cy="173037"/>
            <a:chOff x="2544" y="864"/>
            <a:chExt cx="192" cy="96"/>
          </a:xfrm>
        </p:grpSpPr>
        <p:sp>
          <p:nvSpPr>
            <p:cNvPr id="17" name="Rectangle 15"/>
            <p:cNvSpPr>
              <a:spLocks noChangeArrowheads="1"/>
            </p:cNvSpPr>
            <p:nvPr/>
          </p:nvSpPr>
          <p:spPr bwMode="auto">
            <a:xfrm>
              <a:off x="2544" y="864"/>
              <a:ext cx="192" cy="96"/>
            </a:xfrm>
            <a:prstGeom prst="rect">
              <a:avLst/>
            </a:prstGeom>
            <a:solidFill>
              <a:schemeClr val="bg1"/>
            </a:solidFill>
            <a:ln w="12700">
              <a:solidFill>
                <a:schemeClr val="tx1"/>
              </a:solidFill>
              <a:miter lim="800000"/>
              <a:headEnd/>
              <a:tailEnd/>
            </a:ln>
            <a:effectLst/>
          </p:spPr>
          <p:txBody>
            <a:bodyPr wrap="none" anchor="ctr"/>
            <a:lstStyle/>
            <a:p>
              <a:endParaRPr lang="zh-CN" altLang="en-US"/>
            </a:p>
          </p:txBody>
        </p:sp>
        <p:sp>
          <p:nvSpPr>
            <p:cNvPr id="18" name="Line 16"/>
            <p:cNvSpPr>
              <a:spLocks noChangeShapeType="1"/>
            </p:cNvSpPr>
            <p:nvPr/>
          </p:nvSpPr>
          <p:spPr bwMode="auto">
            <a:xfrm>
              <a:off x="2592" y="864"/>
              <a:ext cx="0" cy="96"/>
            </a:xfrm>
            <a:prstGeom prst="line">
              <a:avLst/>
            </a:prstGeom>
            <a:noFill/>
            <a:ln w="12700">
              <a:solidFill>
                <a:schemeClr val="tx1"/>
              </a:solidFill>
              <a:round/>
              <a:headEnd/>
              <a:tailEnd/>
            </a:ln>
            <a:effectLst/>
          </p:spPr>
          <p:txBody>
            <a:bodyPr/>
            <a:lstStyle/>
            <a:p>
              <a:endParaRPr lang="zh-CN" altLang="en-US"/>
            </a:p>
          </p:txBody>
        </p:sp>
        <p:sp>
          <p:nvSpPr>
            <p:cNvPr id="19" name="Line 17"/>
            <p:cNvSpPr>
              <a:spLocks noChangeShapeType="1"/>
            </p:cNvSpPr>
            <p:nvPr/>
          </p:nvSpPr>
          <p:spPr bwMode="auto">
            <a:xfrm>
              <a:off x="2640" y="864"/>
              <a:ext cx="0" cy="96"/>
            </a:xfrm>
            <a:prstGeom prst="line">
              <a:avLst/>
            </a:prstGeom>
            <a:noFill/>
            <a:ln w="12700">
              <a:solidFill>
                <a:schemeClr val="tx1"/>
              </a:solidFill>
              <a:round/>
              <a:headEnd/>
              <a:tailEnd/>
            </a:ln>
            <a:effectLst/>
          </p:spPr>
          <p:txBody>
            <a:bodyPr/>
            <a:lstStyle/>
            <a:p>
              <a:endParaRPr lang="zh-CN" altLang="en-US"/>
            </a:p>
          </p:txBody>
        </p:sp>
        <p:sp>
          <p:nvSpPr>
            <p:cNvPr id="20" name="Line 18"/>
            <p:cNvSpPr>
              <a:spLocks noChangeShapeType="1"/>
            </p:cNvSpPr>
            <p:nvPr/>
          </p:nvSpPr>
          <p:spPr bwMode="auto">
            <a:xfrm>
              <a:off x="2688" y="864"/>
              <a:ext cx="0" cy="96"/>
            </a:xfrm>
            <a:prstGeom prst="line">
              <a:avLst/>
            </a:prstGeom>
            <a:noFill/>
            <a:ln w="12700">
              <a:solidFill>
                <a:schemeClr val="tx1"/>
              </a:solidFill>
              <a:round/>
              <a:headEnd/>
              <a:tailEnd/>
            </a:ln>
            <a:effectLst/>
          </p:spPr>
          <p:txBody>
            <a:bodyPr/>
            <a:lstStyle/>
            <a:p>
              <a:endParaRPr lang="zh-CN" altLang="en-US"/>
            </a:p>
          </p:txBody>
        </p:sp>
      </p:grpSp>
      <p:grpSp>
        <p:nvGrpSpPr>
          <p:cNvPr id="21" name="Group 19"/>
          <p:cNvGrpSpPr>
            <a:grpSpLocks/>
          </p:cNvGrpSpPr>
          <p:nvPr/>
        </p:nvGrpSpPr>
        <p:grpSpPr bwMode="auto">
          <a:xfrm>
            <a:off x="1723998" y="1811316"/>
            <a:ext cx="307975" cy="173038"/>
            <a:chOff x="2544" y="864"/>
            <a:chExt cx="192" cy="96"/>
          </a:xfrm>
        </p:grpSpPr>
        <p:sp>
          <p:nvSpPr>
            <p:cNvPr id="22" name="Rectangle 20"/>
            <p:cNvSpPr>
              <a:spLocks noChangeArrowheads="1"/>
            </p:cNvSpPr>
            <p:nvPr/>
          </p:nvSpPr>
          <p:spPr bwMode="auto">
            <a:xfrm>
              <a:off x="2544" y="864"/>
              <a:ext cx="192" cy="96"/>
            </a:xfrm>
            <a:prstGeom prst="rect">
              <a:avLst/>
            </a:prstGeom>
            <a:solidFill>
              <a:schemeClr val="bg1"/>
            </a:solidFill>
            <a:ln w="12700">
              <a:solidFill>
                <a:schemeClr val="tx1"/>
              </a:solidFill>
              <a:miter lim="800000"/>
              <a:headEnd/>
              <a:tailEnd/>
            </a:ln>
            <a:effectLst/>
          </p:spPr>
          <p:txBody>
            <a:bodyPr wrap="none" anchor="ctr"/>
            <a:lstStyle/>
            <a:p>
              <a:endParaRPr lang="zh-CN" altLang="en-US"/>
            </a:p>
          </p:txBody>
        </p:sp>
        <p:sp>
          <p:nvSpPr>
            <p:cNvPr id="23" name="Line 21"/>
            <p:cNvSpPr>
              <a:spLocks noChangeShapeType="1"/>
            </p:cNvSpPr>
            <p:nvPr/>
          </p:nvSpPr>
          <p:spPr bwMode="auto">
            <a:xfrm>
              <a:off x="2592" y="864"/>
              <a:ext cx="0" cy="96"/>
            </a:xfrm>
            <a:prstGeom prst="line">
              <a:avLst/>
            </a:prstGeom>
            <a:noFill/>
            <a:ln w="12700">
              <a:solidFill>
                <a:schemeClr val="tx1"/>
              </a:solidFill>
              <a:round/>
              <a:headEnd/>
              <a:tailEnd/>
            </a:ln>
            <a:effectLst/>
          </p:spPr>
          <p:txBody>
            <a:bodyPr/>
            <a:lstStyle/>
            <a:p>
              <a:endParaRPr lang="zh-CN" altLang="en-US"/>
            </a:p>
          </p:txBody>
        </p:sp>
        <p:sp>
          <p:nvSpPr>
            <p:cNvPr id="24" name="Line 22"/>
            <p:cNvSpPr>
              <a:spLocks noChangeShapeType="1"/>
            </p:cNvSpPr>
            <p:nvPr/>
          </p:nvSpPr>
          <p:spPr bwMode="auto">
            <a:xfrm>
              <a:off x="2640" y="864"/>
              <a:ext cx="0" cy="96"/>
            </a:xfrm>
            <a:prstGeom prst="line">
              <a:avLst/>
            </a:prstGeom>
            <a:noFill/>
            <a:ln w="12700">
              <a:solidFill>
                <a:schemeClr val="tx1"/>
              </a:solidFill>
              <a:round/>
              <a:headEnd/>
              <a:tailEnd/>
            </a:ln>
            <a:effectLst/>
          </p:spPr>
          <p:txBody>
            <a:bodyPr/>
            <a:lstStyle/>
            <a:p>
              <a:endParaRPr lang="zh-CN" altLang="en-US"/>
            </a:p>
          </p:txBody>
        </p:sp>
        <p:sp>
          <p:nvSpPr>
            <p:cNvPr id="25" name="Line 23"/>
            <p:cNvSpPr>
              <a:spLocks noChangeShapeType="1"/>
            </p:cNvSpPr>
            <p:nvPr/>
          </p:nvSpPr>
          <p:spPr bwMode="auto">
            <a:xfrm>
              <a:off x="2688" y="864"/>
              <a:ext cx="0" cy="96"/>
            </a:xfrm>
            <a:prstGeom prst="line">
              <a:avLst/>
            </a:prstGeom>
            <a:noFill/>
            <a:ln w="12700">
              <a:solidFill>
                <a:schemeClr val="tx1"/>
              </a:solidFill>
              <a:round/>
              <a:headEnd/>
              <a:tailEnd/>
            </a:ln>
            <a:effectLst/>
          </p:spPr>
          <p:txBody>
            <a:bodyPr/>
            <a:lstStyle/>
            <a:p>
              <a:endParaRPr lang="zh-CN" altLang="en-US"/>
            </a:p>
          </p:txBody>
        </p:sp>
      </p:grpSp>
      <p:grpSp>
        <p:nvGrpSpPr>
          <p:cNvPr id="26" name="Group 24"/>
          <p:cNvGrpSpPr>
            <a:grpSpLocks/>
          </p:cNvGrpSpPr>
          <p:nvPr/>
        </p:nvGrpSpPr>
        <p:grpSpPr bwMode="auto">
          <a:xfrm>
            <a:off x="6124548" y="1811316"/>
            <a:ext cx="309562" cy="173038"/>
            <a:chOff x="2544" y="864"/>
            <a:chExt cx="192" cy="96"/>
          </a:xfrm>
        </p:grpSpPr>
        <p:sp>
          <p:nvSpPr>
            <p:cNvPr id="27" name="Rectangle 25"/>
            <p:cNvSpPr>
              <a:spLocks noChangeArrowheads="1"/>
            </p:cNvSpPr>
            <p:nvPr/>
          </p:nvSpPr>
          <p:spPr bwMode="auto">
            <a:xfrm>
              <a:off x="2544" y="864"/>
              <a:ext cx="192" cy="96"/>
            </a:xfrm>
            <a:prstGeom prst="rect">
              <a:avLst/>
            </a:prstGeom>
            <a:solidFill>
              <a:schemeClr val="bg1"/>
            </a:solidFill>
            <a:ln w="12700">
              <a:solidFill>
                <a:schemeClr val="tx1"/>
              </a:solidFill>
              <a:miter lim="800000"/>
              <a:headEnd/>
              <a:tailEnd/>
            </a:ln>
            <a:effectLst/>
          </p:spPr>
          <p:txBody>
            <a:bodyPr wrap="none" anchor="ctr"/>
            <a:lstStyle/>
            <a:p>
              <a:endParaRPr lang="zh-CN" altLang="en-US"/>
            </a:p>
          </p:txBody>
        </p:sp>
        <p:sp>
          <p:nvSpPr>
            <p:cNvPr id="28" name="Line 26"/>
            <p:cNvSpPr>
              <a:spLocks noChangeShapeType="1"/>
            </p:cNvSpPr>
            <p:nvPr/>
          </p:nvSpPr>
          <p:spPr bwMode="auto">
            <a:xfrm>
              <a:off x="2592" y="864"/>
              <a:ext cx="0" cy="96"/>
            </a:xfrm>
            <a:prstGeom prst="line">
              <a:avLst/>
            </a:prstGeom>
            <a:noFill/>
            <a:ln w="12700">
              <a:solidFill>
                <a:schemeClr val="tx1"/>
              </a:solidFill>
              <a:round/>
              <a:headEnd/>
              <a:tailEnd/>
            </a:ln>
            <a:effectLst/>
          </p:spPr>
          <p:txBody>
            <a:bodyPr/>
            <a:lstStyle/>
            <a:p>
              <a:endParaRPr lang="zh-CN" altLang="en-US"/>
            </a:p>
          </p:txBody>
        </p:sp>
        <p:sp>
          <p:nvSpPr>
            <p:cNvPr id="29" name="Line 27"/>
            <p:cNvSpPr>
              <a:spLocks noChangeShapeType="1"/>
            </p:cNvSpPr>
            <p:nvPr/>
          </p:nvSpPr>
          <p:spPr bwMode="auto">
            <a:xfrm>
              <a:off x="2640" y="864"/>
              <a:ext cx="0" cy="96"/>
            </a:xfrm>
            <a:prstGeom prst="line">
              <a:avLst/>
            </a:prstGeom>
            <a:noFill/>
            <a:ln w="12700">
              <a:solidFill>
                <a:schemeClr val="tx1"/>
              </a:solidFill>
              <a:round/>
              <a:headEnd/>
              <a:tailEnd/>
            </a:ln>
            <a:effectLst/>
          </p:spPr>
          <p:txBody>
            <a:bodyPr/>
            <a:lstStyle/>
            <a:p>
              <a:endParaRPr lang="zh-CN" altLang="en-US"/>
            </a:p>
          </p:txBody>
        </p:sp>
        <p:sp>
          <p:nvSpPr>
            <p:cNvPr id="30" name="Line 28"/>
            <p:cNvSpPr>
              <a:spLocks noChangeShapeType="1"/>
            </p:cNvSpPr>
            <p:nvPr/>
          </p:nvSpPr>
          <p:spPr bwMode="auto">
            <a:xfrm>
              <a:off x="2688" y="864"/>
              <a:ext cx="0" cy="96"/>
            </a:xfrm>
            <a:prstGeom prst="line">
              <a:avLst/>
            </a:prstGeom>
            <a:noFill/>
            <a:ln w="12700">
              <a:solidFill>
                <a:schemeClr val="tx1"/>
              </a:solidFill>
              <a:round/>
              <a:headEnd/>
              <a:tailEnd/>
            </a:ln>
            <a:effectLst/>
          </p:spPr>
          <p:txBody>
            <a:bodyPr/>
            <a:lstStyle/>
            <a:p>
              <a:endParaRPr lang="zh-CN" altLang="en-US"/>
            </a:p>
          </p:txBody>
        </p:sp>
      </p:grpSp>
      <p:grpSp>
        <p:nvGrpSpPr>
          <p:cNvPr id="31" name="Group 29"/>
          <p:cNvGrpSpPr>
            <a:grpSpLocks/>
          </p:cNvGrpSpPr>
          <p:nvPr/>
        </p:nvGrpSpPr>
        <p:grpSpPr bwMode="auto">
          <a:xfrm>
            <a:off x="2663798" y="2932091"/>
            <a:ext cx="896937" cy="173038"/>
            <a:chOff x="1565" y="1570"/>
            <a:chExt cx="482" cy="72"/>
          </a:xfrm>
        </p:grpSpPr>
        <p:sp>
          <p:nvSpPr>
            <p:cNvPr id="32" name="Rectangle 30"/>
            <p:cNvSpPr>
              <a:spLocks noChangeArrowheads="1"/>
            </p:cNvSpPr>
            <p:nvPr/>
          </p:nvSpPr>
          <p:spPr bwMode="auto">
            <a:xfrm>
              <a:off x="1565" y="1570"/>
              <a:ext cx="379" cy="72"/>
            </a:xfrm>
            <a:prstGeom prst="rect">
              <a:avLst/>
            </a:prstGeom>
            <a:solidFill>
              <a:srgbClr val="FF99FF"/>
            </a:solidFill>
            <a:ln w="12700">
              <a:solidFill>
                <a:schemeClr val="tx1"/>
              </a:solidFill>
              <a:miter lim="800000"/>
              <a:headEnd/>
              <a:tailEnd/>
            </a:ln>
            <a:effectLst/>
          </p:spPr>
          <p:txBody>
            <a:bodyPr wrap="none" anchor="ctr"/>
            <a:lstStyle/>
            <a:p>
              <a:endParaRPr lang="zh-CN" altLang="en-US"/>
            </a:p>
          </p:txBody>
        </p:sp>
        <p:grpSp>
          <p:nvGrpSpPr>
            <p:cNvPr id="33" name="Group 31"/>
            <p:cNvGrpSpPr>
              <a:grpSpLocks/>
            </p:cNvGrpSpPr>
            <p:nvPr/>
          </p:nvGrpSpPr>
          <p:grpSpPr bwMode="auto">
            <a:xfrm>
              <a:off x="1656" y="1570"/>
              <a:ext cx="166" cy="72"/>
              <a:chOff x="2544" y="864"/>
              <a:chExt cx="192" cy="96"/>
            </a:xfrm>
          </p:grpSpPr>
          <p:sp>
            <p:nvSpPr>
              <p:cNvPr id="35" name="Rectangle 32"/>
              <p:cNvSpPr>
                <a:spLocks noChangeArrowheads="1"/>
              </p:cNvSpPr>
              <p:nvPr/>
            </p:nvSpPr>
            <p:spPr bwMode="auto">
              <a:xfrm>
                <a:off x="2544" y="864"/>
                <a:ext cx="192" cy="96"/>
              </a:xfrm>
              <a:prstGeom prst="rect">
                <a:avLst/>
              </a:prstGeom>
              <a:solidFill>
                <a:srgbClr val="FF99FF"/>
              </a:solidFill>
              <a:ln w="12700">
                <a:solidFill>
                  <a:schemeClr val="tx1"/>
                </a:solidFill>
                <a:miter lim="800000"/>
                <a:headEnd/>
                <a:tailEnd/>
              </a:ln>
              <a:effectLst/>
            </p:spPr>
            <p:txBody>
              <a:bodyPr wrap="none" anchor="ctr"/>
              <a:lstStyle/>
              <a:p>
                <a:endParaRPr lang="zh-CN" altLang="en-US"/>
              </a:p>
            </p:txBody>
          </p:sp>
          <p:sp>
            <p:nvSpPr>
              <p:cNvPr id="36" name="Line 33"/>
              <p:cNvSpPr>
                <a:spLocks noChangeShapeType="1"/>
              </p:cNvSpPr>
              <p:nvPr/>
            </p:nvSpPr>
            <p:spPr bwMode="auto">
              <a:xfrm>
                <a:off x="2592" y="864"/>
                <a:ext cx="0" cy="96"/>
              </a:xfrm>
              <a:prstGeom prst="line">
                <a:avLst/>
              </a:prstGeom>
              <a:noFill/>
              <a:ln w="12700">
                <a:solidFill>
                  <a:schemeClr val="tx1"/>
                </a:solidFill>
                <a:round/>
                <a:headEnd/>
                <a:tailEnd/>
              </a:ln>
              <a:effectLst/>
            </p:spPr>
            <p:txBody>
              <a:bodyPr/>
              <a:lstStyle/>
              <a:p>
                <a:endParaRPr lang="zh-CN" altLang="en-US"/>
              </a:p>
            </p:txBody>
          </p:sp>
          <p:sp>
            <p:nvSpPr>
              <p:cNvPr id="37" name="Line 34"/>
              <p:cNvSpPr>
                <a:spLocks noChangeShapeType="1"/>
              </p:cNvSpPr>
              <p:nvPr/>
            </p:nvSpPr>
            <p:spPr bwMode="auto">
              <a:xfrm>
                <a:off x="2640" y="864"/>
                <a:ext cx="0" cy="96"/>
              </a:xfrm>
              <a:prstGeom prst="line">
                <a:avLst/>
              </a:prstGeom>
              <a:noFill/>
              <a:ln w="12700">
                <a:solidFill>
                  <a:schemeClr val="tx1"/>
                </a:solidFill>
                <a:round/>
                <a:headEnd/>
                <a:tailEnd/>
              </a:ln>
              <a:effectLst/>
            </p:spPr>
            <p:txBody>
              <a:bodyPr/>
              <a:lstStyle/>
              <a:p>
                <a:endParaRPr lang="zh-CN" altLang="en-US"/>
              </a:p>
            </p:txBody>
          </p:sp>
          <p:sp>
            <p:nvSpPr>
              <p:cNvPr id="38" name="Line 35"/>
              <p:cNvSpPr>
                <a:spLocks noChangeShapeType="1"/>
              </p:cNvSpPr>
              <p:nvPr/>
            </p:nvSpPr>
            <p:spPr bwMode="auto">
              <a:xfrm>
                <a:off x="2688" y="864"/>
                <a:ext cx="0" cy="96"/>
              </a:xfrm>
              <a:prstGeom prst="line">
                <a:avLst/>
              </a:prstGeom>
              <a:noFill/>
              <a:ln w="12700">
                <a:solidFill>
                  <a:schemeClr val="tx1"/>
                </a:solidFill>
                <a:round/>
                <a:headEnd/>
                <a:tailEnd/>
              </a:ln>
              <a:effectLst/>
            </p:spPr>
            <p:txBody>
              <a:bodyPr/>
              <a:lstStyle/>
              <a:p>
                <a:endParaRPr lang="zh-CN" altLang="en-US"/>
              </a:p>
            </p:txBody>
          </p:sp>
        </p:grpSp>
        <p:sp>
          <p:nvSpPr>
            <p:cNvPr id="34" name="AutoShape 36"/>
            <p:cNvSpPr>
              <a:spLocks noChangeArrowheads="1"/>
            </p:cNvSpPr>
            <p:nvPr/>
          </p:nvSpPr>
          <p:spPr bwMode="auto">
            <a:xfrm rot="-5400000">
              <a:off x="1965" y="1557"/>
              <a:ext cx="67" cy="96"/>
            </a:xfrm>
            <a:prstGeom prst="downArrow">
              <a:avLst>
                <a:gd name="adj1" fmla="val 50000"/>
                <a:gd name="adj2" fmla="val 35821"/>
              </a:avLst>
            </a:prstGeom>
            <a:solidFill>
              <a:srgbClr val="FF99FF"/>
            </a:solidFill>
            <a:ln w="12700">
              <a:solidFill>
                <a:schemeClr val="tx1"/>
              </a:solidFill>
              <a:miter lim="800000"/>
              <a:headEnd/>
              <a:tailEnd/>
            </a:ln>
            <a:effectLst/>
          </p:spPr>
          <p:txBody>
            <a:bodyPr vert="eaVert" wrap="none" anchor="ctr"/>
            <a:lstStyle/>
            <a:p>
              <a:endParaRPr lang="zh-CN" altLang="en-US"/>
            </a:p>
          </p:txBody>
        </p:sp>
      </p:grpSp>
      <p:sp>
        <p:nvSpPr>
          <p:cNvPr id="39" name="Oval 37"/>
          <p:cNvSpPr>
            <a:spLocks noChangeArrowheads="1"/>
          </p:cNvSpPr>
          <p:nvPr/>
        </p:nvSpPr>
        <p:spPr bwMode="auto">
          <a:xfrm>
            <a:off x="6251548" y="993754"/>
            <a:ext cx="568325" cy="571500"/>
          </a:xfrm>
          <a:prstGeom prst="ellipse">
            <a:avLst/>
          </a:prstGeom>
          <a:solidFill>
            <a:srgbClr val="CCECFF"/>
          </a:solidFill>
          <a:ln w="12700">
            <a:solidFill>
              <a:schemeClr val="tx1"/>
            </a:solidFill>
            <a:round/>
            <a:headEnd/>
            <a:tailEnd/>
          </a:ln>
          <a:effectLst>
            <a:outerShdw dist="35921" dir="2700000" algn="ctr" rotWithShape="0">
              <a:schemeClr val="bg2"/>
            </a:outerShdw>
          </a:effectLst>
        </p:spPr>
        <p:txBody>
          <a:bodyPr wrap="none" anchor="ctr"/>
          <a:lstStyle/>
          <a:p>
            <a:pPr algn="ctr" defTabSz="762000" eaLnBrk="0" hangingPunct="0"/>
            <a:r>
              <a:rPr kumimoji="1" lang="en-US" altLang="zh-CN">
                <a:solidFill>
                  <a:srgbClr val="333399"/>
                </a:solidFill>
                <a:latin typeface="Arial" charset="0"/>
                <a:ea typeface="黑体" pitchFamily="2" charset="-122"/>
              </a:rPr>
              <a:t>AP</a:t>
            </a:r>
            <a:r>
              <a:rPr kumimoji="1" lang="en-US" altLang="zh-CN" baseline="-25000">
                <a:solidFill>
                  <a:srgbClr val="333399"/>
                </a:solidFill>
                <a:latin typeface="Arial" charset="0"/>
                <a:ea typeface="黑体" pitchFamily="2" charset="-122"/>
              </a:rPr>
              <a:t>2</a:t>
            </a:r>
          </a:p>
        </p:txBody>
      </p:sp>
      <p:sp>
        <p:nvSpPr>
          <p:cNvPr id="40" name="AutoShape 38"/>
          <p:cNvSpPr>
            <a:spLocks noChangeArrowheads="1"/>
          </p:cNvSpPr>
          <p:nvPr/>
        </p:nvSpPr>
        <p:spPr bwMode="auto">
          <a:xfrm>
            <a:off x="1514448" y="1550966"/>
            <a:ext cx="153987" cy="782638"/>
          </a:xfrm>
          <a:prstGeom prst="downArrow">
            <a:avLst>
              <a:gd name="adj1" fmla="val 50000"/>
              <a:gd name="adj2" fmla="val 127062"/>
            </a:avLst>
          </a:prstGeom>
          <a:solidFill>
            <a:srgbClr val="00CC00"/>
          </a:solidFill>
          <a:ln w="12700">
            <a:solidFill>
              <a:schemeClr val="tx1"/>
            </a:solidFill>
            <a:miter lim="800000"/>
            <a:headEnd/>
            <a:tailEnd/>
          </a:ln>
          <a:effectLst/>
        </p:spPr>
        <p:txBody>
          <a:bodyPr vert="eaVert" wrap="none" anchor="ctr"/>
          <a:lstStyle/>
          <a:p>
            <a:endParaRPr lang="zh-CN" altLang="en-US"/>
          </a:p>
        </p:txBody>
      </p:sp>
      <p:sp>
        <p:nvSpPr>
          <p:cNvPr id="41" name="Oval 39"/>
          <p:cNvSpPr>
            <a:spLocks noChangeArrowheads="1"/>
          </p:cNvSpPr>
          <p:nvPr/>
        </p:nvSpPr>
        <p:spPr bwMode="auto">
          <a:xfrm>
            <a:off x="1296960" y="993754"/>
            <a:ext cx="566738" cy="571500"/>
          </a:xfrm>
          <a:prstGeom prst="ellipse">
            <a:avLst/>
          </a:prstGeom>
          <a:solidFill>
            <a:srgbClr val="CCECFF"/>
          </a:solidFill>
          <a:ln w="12700">
            <a:solidFill>
              <a:schemeClr val="tx1"/>
            </a:solidFill>
            <a:round/>
            <a:headEnd/>
            <a:tailEnd/>
          </a:ln>
          <a:effectLst>
            <a:outerShdw dist="35921" dir="2700000" algn="ctr" rotWithShape="0">
              <a:schemeClr val="bg2"/>
            </a:outerShdw>
          </a:effectLst>
        </p:spPr>
        <p:txBody>
          <a:bodyPr wrap="none" anchor="ctr"/>
          <a:lstStyle/>
          <a:p>
            <a:pPr algn="ctr" defTabSz="762000" eaLnBrk="0" hangingPunct="0"/>
            <a:r>
              <a:rPr kumimoji="1" lang="en-US" altLang="zh-CN">
                <a:solidFill>
                  <a:srgbClr val="333399"/>
                </a:solidFill>
                <a:latin typeface="Arial" charset="0"/>
                <a:ea typeface="黑体" pitchFamily="2" charset="-122"/>
              </a:rPr>
              <a:t>AP</a:t>
            </a:r>
            <a:r>
              <a:rPr kumimoji="1" lang="en-US" altLang="zh-CN" baseline="-25000">
                <a:solidFill>
                  <a:srgbClr val="333399"/>
                </a:solidFill>
                <a:latin typeface="Arial" charset="0"/>
                <a:ea typeface="黑体" pitchFamily="2" charset="-122"/>
              </a:rPr>
              <a:t>1</a:t>
            </a:r>
          </a:p>
        </p:txBody>
      </p:sp>
      <p:sp>
        <p:nvSpPr>
          <p:cNvPr id="42" name="AutoShape 40"/>
          <p:cNvSpPr>
            <a:spLocks noChangeArrowheads="1"/>
          </p:cNvSpPr>
          <p:nvPr/>
        </p:nvSpPr>
        <p:spPr bwMode="auto">
          <a:xfrm flipV="1">
            <a:off x="6457923" y="1550966"/>
            <a:ext cx="153987" cy="782638"/>
          </a:xfrm>
          <a:prstGeom prst="downArrow">
            <a:avLst>
              <a:gd name="adj1" fmla="val 50000"/>
              <a:gd name="adj2" fmla="val 127062"/>
            </a:avLst>
          </a:prstGeom>
          <a:solidFill>
            <a:srgbClr val="00CC00"/>
          </a:solidFill>
          <a:ln w="12700">
            <a:solidFill>
              <a:schemeClr val="tx1"/>
            </a:solidFill>
            <a:miter lim="800000"/>
            <a:headEnd/>
            <a:tailEnd/>
          </a:ln>
          <a:effectLst/>
        </p:spPr>
        <p:txBody>
          <a:bodyPr vert="eaVert" wrap="none" anchor="ctr"/>
          <a:lstStyle/>
          <a:p>
            <a:endParaRPr lang="zh-CN" altLang="en-US"/>
          </a:p>
        </p:txBody>
      </p:sp>
      <p:sp>
        <p:nvSpPr>
          <p:cNvPr id="43" name="Rectangle 41"/>
          <p:cNvSpPr>
            <a:spLocks noChangeArrowheads="1"/>
          </p:cNvSpPr>
          <p:nvPr/>
        </p:nvSpPr>
        <p:spPr bwMode="auto">
          <a:xfrm>
            <a:off x="5749898" y="2322491"/>
            <a:ext cx="1579562" cy="466725"/>
          </a:xfrm>
          <a:prstGeom prst="rect">
            <a:avLst/>
          </a:prstGeom>
          <a:solidFill>
            <a:srgbClr val="00FFCC"/>
          </a:solidFill>
          <a:ln w="12700">
            <a:solidFill>
              <a:schemeClr val="tx1"/>
            </a:solidFill>
            <a:miter lim="800000"/>
            <a:headEnd/>
            <a:tailEnd/>
          </a:ln>
          <a:effectLst>
            <a:outerShdw dist="35921" dir="2700000" algn="ctr" rotWithShape="0">
              <a:schemeClr val="bg2"/>
            </a:outerShdw>
          </a:effectLst>
        </p:spPr>
        <p:txBody>
          <a:bodyPr wrap="none" anchor="ctr"/>
          <a:lstStyle/>
          <a:p>
            <a:pPr algn="r" defTabSz="762000" eaLnBrk="0" hangingPunct="0"/>
            <a:r>
              <a:rPr kumimoji="1" lang="zh-CN" altLang="en-US">
                <a:solidFill>
                  <a:srgbClr val="333399"/>
                </a:solidFill>
                <a:latin typeface="Arial" charset="0"/>
                <a:ea typeface="黑体" pitchFamily="2" charset="-122"/>
              </a:rPr>
              <a:t>缓存</a:t>
            </a:r>
          </a:p>
        </p:txBody>
      </p:sp>
      <p:grpSp>
        <p:nvGrpSpPr>
          <p:cNvPr id="44" name="Group 42"/>
          <p:cNvGrpSpPr>
            <a:grpSpLocks/>
          </p:cNvGrpSpPr>
          <p:nvPr/>
        </p:nvGrpSpPr>
        <p:grpSpPr bwMode="auto">
          <a:xfrm>
            <a:off x="6357910" y="2419329"/>
            <a:ext cx="306388" cy="173037"/>
            <a:chOff x="2544" y="864"/>
            <a:chExt cx="192" cy="96"/>
          </a:xfrm>
        </p:grpSpPr>
        <p:sp>
          <p:nvSpPr>
            <p:cNvPr id="45" name="Rectangle 43"/>
            <p:cNvSpPr>
              <a:spLocks noChangeArrowheads="1"/>
            </p:cNvSpPr>
            <p:nvPr/>
          </p:nvSpPr>
          <p:spPr bwMode="auto">
            <a:xfrm>
              <a:off x="2544" y="864"/>
              <a:ext cx="192" cy="96"/>
            </a:xfrm>
            <a:prstGeom prst="rect">
              <a:avLst/>
            </a:prstGeom>
            <a:solidFill>
              <a:schemeClr val="bg1"/>
            </a:solidFill>
            <a:ln w="12700">
              <a:solidFill>
                <a:schemeClr val="tx1"/>
              </a:solidFill>
              <a:miter lim="800000"/>
              <a:headEnd/>
              <a:tailEnd/>
            </a:ln>
            <a:effectLst/>
          </p:spPr>
          <p:txBody>
            <a:bodyPr wrap="none" anchor="ctr"/>
            <a:lstStyle/>
            <a:p>
              <a:endParaRPr lang="zh-CN" altLang="en-US"/>
            </a:p>
          </p:txBody>
        </p:sp>
        <p:sp>
          <p:nvSpPr>
            <p:cNvPr id="46" name="Line 44"/>
            <p:cNvSpPr>
              <a:spLocks noChangeShapeType="1"/>
            </p:cNvSpPr>
            <p:nvPr/>
          </p:nvSpPr>
          <p:spPr bwMode="auto">
            <a:xfrm>
              <a:off x="2592" y="864"/>
              <a:ext cx="0" cy="96"/>
            </a:xfrm>
            <a:prstGeom prst="line">
              <a:avLst/>
            </a:prstGeom>
            <a:noFill/>
            <a:ln w="12700">
              <a:solidFill>
                <a:schemeClr val="tx1"/>
              </a:solidFill>
              <a:round/>
              <a:headEnd/>
              <a:tailEnd/>
            </a:ln>
            <a:effectLst/>
          </p:spPr>
          <p:txBody>
            <a:bodyPr/>
            <a:lstStyle/>
            <a:p>
              <a:endParaRPr lang="zh-CN" altLang="en-US"/>
            </a:p>
          </p:txBody>
        </p:sp>
        <p:sp>
          <p:nvSpPr>
            <p:cNvPr id="47" name="Line 45"/>
            <p:cNvSpPr>
              <a:spLocks noChangeShapeType="1"/>
            </p:cNvSpPr>
            <p:nvPr/>
          </p:nvSpPr>
          <p:spPr bwMode="auto">
            <a:xfrm>
              <a:off x="2640" y="864"/>
              <a:ext cx="0" cy="96"/>
            </a:xfrm>
            <a:prstGeom prst="line">
              <a:avLst/>
            </a:prstGeom>
            <a:noFill/>
            <a:ln w="12700">
              <a:solidFill>
                <a:schemeClr val="tx1"/>
              </a:solidFill>
              <a:round/>
              <a:headEnd/>
              <a:tailEnd/>
            </a:ln>
            <a:effectLst/>
          </p:spPr>
          <p:txBody>
            <a:bodyPr/>
            <a:lstStyle/>
            <a:p>
              <a:endParaRPr lang="zh-CN" altLang="en-US"/>
            </a:p>
          </p:txBody>
        </p:sp>
        <p:sp>
          <p:nvSpPr>
            <p:cNvPr id="48" name="Line 46"/>
            <p:cNvSpPr>
              <a:spLocks noChangeShapeType="1"/>
            </p:cNvSpPr>
            <p:nvPr/>
          </p:nvSpPr>
          <p:spPr bwMode="auto">
            <a:xfrm>
              <a:off x="2688" y="864"/>
              <a:ext cx="0" cy="96"/>
            </a:xfrm>
            <a:prstGeom prst="line">
              <a:avLst/>
            </a:prstGeom>
            <a:noFill/>
            <a:ln w="12700">
              <a:solidFill>
                <a:schemeClr val="tx1"/>
              </a:solidFill>
              <a:round/>
              <a:headEnd/>
              <a:tailEnd/>
            </a:ln>
            <a:effectLst/>
          </p:spPr>
          <p:txBody>
            <a:bodyPr/>
            <a:lstStyle/>
            <a:p>
              <a:endParaRPr lang="zh-CN" altLang="en-US"/>
            </a:p>
          </p:txBody>
        </p:sp>
      </p:grpSp>
      <p:sp>
        <p:nvSpPr>
          <p:cNvPr id="49" name="Rectangle 47"/>
          <p:cNvSpPr>
            <a:spLocks noChangeArrowheads="1"/>
          </p:cNvSpPr>
          <p:nvPr/>
        </p:nvSpPr>
        <p:spPr bwMode="auto">
          <a:xfrm>
            <a:off x="1155673" y="428604"/>
            <a:ext cx="942975" cy="393700"/>
          </a:xfrm>
          <a:prstGeom prst="rect">
            <a:avLst/>
          </a:prstGeom>
          <a:noFill/>
          <a:ln w="12700">
            <a:noFill/>
            <a:miter lim="800000"/>
            <a:headEnd/>
            <a:tailEnd/>
          </a:ln>
          <a:effectLst/>
        </p:spPr>
        <p:txBody>
          <a:bodyPr wrap="none" lIns="90488" tIns="44450" rIns="90488" bIns="44450">
            <a:spAutoFit/>
          </a:bodyPr>
          <a:lstStyle/>
          <a:p>
            <a:pPr defTabSz="762000" eaLnBrk="0" hangingPunct="0"/>
            <a:r>
              <a:rPr kumimoji="1" lang="zh-CN" altLang="en-US">
                <a:solidFill>
                  <a:srgbClr val="333399"/>
                </a:solidFill>
                <a:latin typeface="Arial" charset="0"/>
                <a:ea typeface="黑体" pitchFamily="2" charset="-122"/>
              </a:rPr>
              <a:t>发送方</a:t>
            </a:r>
          </a:p>
        </p:txBody>
      </p:sp>
      <p:sp>
        <p:nvSpPr>
          <p:cNvPr id="50" name="Rectangle 48"/>
          <p:cNvSpPr>
            <a:spLocks noChangeArrowheads="1"/>
          </p:cNvSpPr>
          <p:nvPr/>
        </p:nvSpPr>
        <p:spPr bwMode="auto">
          <a:xfrm>
            <a:off x="6097560" y="428604"/>
            <a:ext cx="941388" cy="393700"/>
          </a:xfrm>
          <a:prstGeom prst="rect">
            <a:avLst/>
          </a:prstGeom>
          <a:noFill/>
          <a:ln w="12700">
            <a:noFill/>
            <a:miter lim="800000"/>
            <a:headEnd/>
            <a:tailEnd/>
          </a:ln>
          <a:effectLst/>
        </p:spPr>
        <p:txBody>
          <a:bodyPr wrap="none" lIns="90488" tIns="44450" rIns="90488" bIns="44450">
            <a:spAutoFit/>
          </a:bodyPr>
          <a:lstStyle/>
          <a:p>
            <a:pPr defTabSz="762000" eaLnBrk="0" hangingPunct="0"/>
            <a:r>
              <a:rPr kumimoji="1" lang="zh-CN" altLang="en-US">
                <a:solidFill>
                  <a:srgbClr val="333399"/>
                </a:solidFill>
                <a:latin typeface="Arial" charset="0"/>
                <a:ea typeface="黑体" pitchFamily="2" charset="-122"/>
              </a:rPr>
              <a:t>接收方</a:t>
            </a:r>
          </a:p>
        </p:txBody>
      </p:sp>
      <p:sp>
        <p:nvSpPr>
          <p:cNvPr id="51" name="Rectangle 49"/>
          <p:cNvSpPr>
            <a:spLocks noChangeArrowheads="1"/>
          </p:cNvSpPr>
          <p:nvPr/>
        </p:nvSpPr>
        <p:spPr bwMode="auto">
          <a:xfrm>
            <a:off x="2805085" y="2427266"/>
            <a:ext cx="434975" cy="393700"/>
          </a:xfrm>
          <a:prstGeom prst="rect">
            <a:avLst/>
          </a:prstGeom>
          <a:noFill/>
          <a:ln w="12700">
            <a:noFill/>
            <a:miter lim="800000"/>
            <a:headEnd/>
            <a:tailEnd/>
          </a:ln>
          <a:effectLst/>
        </p:spPr>
        <p:txBody>
          <a:bodyPr wrap="none" lIns="90488" tIns="44450" rIns="90488" bIns="44450">
            <a:spAutoFit/>
          </a:bodyPr>
          <a:lstStyle/>
          <a:p>
            <a:pPr defTabSz="762000" eaLnBrk="0" hangingPunct="0"/>
            <a:r>
              <a:rPr kumimoji="1" lang="zh-CN" altLang="en-US">
                <a:solidFill>
                  <a:srgbClr val="333399"/>
                </a:solidFill>
                <a:latin typeface="Arial" charset="0"/>
                <a:ea typeface="黑体" pitchFamily="2" charset="-122"/>
              </a:rPr>
              <a:t>帧</a:t>
            </a:r>
          </a:p>
        </p:txBody>
      </p:sp>
      <p:sp>
        <p:nvSpPr>
          <p:cNvPr id="52" name="Line 50"/>
          <p:cNvSpPr>
            <a:spLocks noChangeShapeType="1"/>
          </p:cNvSpPr>
          <p:nvPr/>
        </p:nvSpPr>
        <p:spPr bwMode="auto">
          <a:xfrm>
            <a:off x="7540598" y="2100241"/>
            <a:ext cx="1250950" cy="0"/>
          </a:xfrm>
          <a:prstGeom prst="line">
            <a:avLst/>
          </a:prstGeom>
          <a:noFill/>
          <a:ln w="19050">
            <a:solidFill>
              <a:srgbClr val="333399"/>
            </a:solidFill>
            <a:round/>
            <a:headEnd/>
            <a:tailEnd/>
          </a:ln>
          <a:effectLst/>
        </p:spPr>
        <p:txBody>
          <a:bodyPr/>
          <a:lstStyle/>
          <a:p>
            <a:endParaRPr lang="zh-CN" altLang="en-US"/>
          </a:p>
        </p:txBody>
      </p:sp>
      <p:sp>
        <p:nvSpPr>
          <p:cNvPr id="53" name="Line 51"/>
          <p:cNvSpPr>
            <a:spLocks noChangeShapeType="1"/>
          </p:cNvSpPr>
          <p:nvPr/>
        </p:nvSpPr>
        <p:spPr bwMode="auto">
          <a:xfrm>
            <a:off x="7524723" y="887391"/>
            <a:ext cx="1250950" cy="0"/>
          </a:xfrm>
          <a:prstGeom prst="line">
            <a:avLst/>
          </a:prstGeom>
          <a:noFill/>
          <a:ln w="19050">
            <a:solidFill>
              <a:srgbClr val="333399"/>
            </a:solidFill>
            <a:round/>
            <a:headEnd/>
            <a:tailEnd/>
          </a:ln>
          <a:effectLst/>
        </p:spPr>
        <p:txBody>
          <a:bodyPr/>
          <a:lstStyle/>
          <a:p>
            <a:endParaRPr lang="zh-CN" altLang="en-US"/>
          </a:p>
        </p:txBody>
      </p:sp>
      <p:sp>
        <p:nvSpPr>
          <p:cNvPr id="54" name="Line 52"/>
          <p:cNvSpPr>
            <a:spLocks noChangeShapeType="1"/>
          </p:cNvSpPr>
          <p:nvPr/>
        </p:nvSpPr>
        <p:spPr bwMode="auto">
          <a:xfrm>
            <a:off x="7524723" y="3387704"/>
            <a:ext cx="1250950" cy="0"/>
          </a:xfrm>
          <a:prstGeom prst="line">
            <a:avLst/>
          </a:prstGeom>
          <a:noFill/>
          <a:ln w="19050">
            <a:solidFill>
              <a:srgbClr val="333399"/>
            </a:solidFill>
            <a:round/>
            <a:headEnd/>
            <a:tailEnd/>
          </a:ln>
          <a:effectLst/>
        </p:spPr>
        <p:txBody>
          <a:bodyPr/>
          <a:lstStyle/>
          <a:p>
            <a:endParaRPr lang="zh-CN" altLang="en-US"/>
          </a:p>
        </p:txBody>
      </p:sp>
      <p:sp>
        <p:nvSpPr>
          <p:cNvPr id="55" name="Line 53"/>
          <p:cNvSpPr>
            <a:spLocks noChangeShapeType="1"/>
          </p:cNvSpPr>
          <p:nvPr/>
        </p:nvSpPr>
        <p:spPr bwMode="auto">
          <a:xfrm>
            <a:off x="8132735" y="887391"/>
            <a:ext cx="0" cy="1227138"/>
          </a:xfrm>
          <a:prstGeom prst="line">
            <a:avLst/>
          </a:prstGeom>
          <a:noFill/>
          <a:ln w="28575">
            <a:solidFill>
              <a:srgbClr val="333399"/>
            </a:solidFill>
            <a:round/>
            <a:headEnd type="triangle" w="sm" len="med"/>
            <a:tailEnd type="triangle" w="sm" len="med"/>
          </a:ln>
          <a:effectLst/>
        </p:spPr>
        <p:txBody>
          <a:bodyPr/>
          <a:lstStyle/>
          <a:p>
            <a:endParaRPr lang="zh-CN" altLang="en-US"/>
          </a:p>
        </p:txBody>
      </p:sp>
      <p:sp>
        <p:nvSpPr>
          <p:cNvPr id="56" name="Rectangle 54"/>
          <p:cNvSpPr>
            <a:spLocks noChangeArrowheads="1"/>
          </p:cNvSpPr>
          <p:nvPr/>
        </p:nvSpPr>
        <p:spPr bwMode="auto">
          <a:xfrm>
            <a:off x="7819998" y="1190604"/>
            <a:ext cx="688975" cy="395287"/>
          </a:xfrm>
          <a:prstGeom prst="rect">
            <a:avLst/>
          </a:prstGeom>
          <a:solidFill>
            <a:schemeClr val="bg1"/>
          </a:solidFill>
          <a:ln w="12700">
            <a:noFill/>
            <a:miter lim="800000"/>
            <a:headEnd/>
            <a:tailEnd/>
          </a:ln>
          <a:effectLst/>
        </p:spPr>
        <p:txBody>
          <a:bodyPr wrap="none" lIns="90488" tIns="44450" rIns="90488" bIns="44450">
            <a:spAutoFit/>
          </a:bodyPr>
          <a:lstStyle/>
          <a:p>
            <a:pPr defTabSz="762000" eaLnBrk="0" hangingPunct="0"/>
            <a:r>
              <a:rPr kumimoji="1" lang="zh-CN" altLang="en-US">
                <a:solidFill>
                  <a:srgbClr val="333399"/>
                </a:solidFill>
                <a:latin typeface="Arial" charset="0"/>
                <a:ea typeface="黑体" pitchFamily="2" charset="-122"/>
              </a:rPr>
              <a:t>高层</a:t>
            </a:r>
          </a:p>
        </p:txBody>
      </p:sp>
      <p:grpSp>
        <p:nvGrpSpPr>
          <p:cNvPr id="57" name="Group 55"/>
          <p:cNvGrpSpPr>
            <a:grpSpLocks/>
          </p:cNvGrpSpPr>
          <p:nvPr/>
        </p:nvGrpSpPr>
        <p:grpSpPr bwMode="auto">
          <a:xfrm>
            <a:off x="4383060" y="2932091"/>
            <a:ext cx="898525" cy="173038"/>
            <a:chOff x="1565" y="1570"/>
            <a:chExt cx="482" cy="72"/>
          </a:xfrm>
        </p:grpSpPr>
        <p:sp>
          <p:nvSpPr>
            <p:cNvPr id="58" name="Rectangle 56"/>
            <p:cNvSpPr>
              <a:spLocks noChangeArrowheads="1"/>
            </p:cNvSpPr>
            <p:nvPr/>
          </p:nvSpPr>
          <p:spPr bwMode="auto">
            <a:xfrm>
              <a:off x="1565" y="1570"/>
              <a:ext cx="379" cy="72"/>
            </a:xfrm>
            <a:prstGeom prst="rect">
              <a:avLst/>
            </a:prstGeom>
            <a:solidFill>
              <a:srgbClr val="FF99FF"/>
            </a:solidFill>
            <a:ln w="12700">
              <a:solidFill>
                <a:schemeClr val="tx1"/>
              </a:solidFill>
              <a:miter lim="800000"/>
              <a:headEnd/>
              <a:tailEnd/>
            </a:ln>
            <a:effectLst/>
          </p:spPr>
          <p:txBody>
            <a:bodyPr wrap="none" anchor="ctr"/>
            <a:lstStyle/>
            <a:p>
              <a:endParaRPr lang="zh-CN" altLang="en-US"/>
            </a:p>
          </p:txBody>
        </p:sp>
        <p:grpSp>
          <p:nvGrpSpPr>
            <p:cNvPr id="59" name="Group 57"/>
            <p:cNvGrpSpPr>
              <a:grpSpLocks/>
            </p:cNvGrpSpPr>
            <p:nvPr/>
          </p:nvGrpSpPr>
          <p:grpSpPr bwMode="auto">
            <a:xfrm>
              <a:off x="1656" y="1570"/>
              <a:ext cx="166" cy="72"/>
              <a:chOff x="2544" y="864"/>
              <a:chExt cx="192" cy="96"/>
            </a:xfrm>
          </p:grpSpPr>
          <p:sp>
            <p:nvSpPr>
              <p:cNvPr id="61" name="Rectangle 58"/>
              <p:cNvSpPr>
                <a:spLocks noChangeArrowheads="1"/>
              </p:cNvSpPr>
              <p:nvPr/>
            </p:nvSpPr>
            <p:spPr bwMode="auto">
              <a:xfrm>
                <a:off x="2544" y="864"/>
                <a:ext cx="192" cy="96"/>
              </a:xfrm>
              <a:prstGeom prst="rect">
                <a:avLst/>
              </a:prstGeom>
              <a:solidFill>
                <a:srgbClr val="FF99FF"/>
              </a:solidFill>
              <a:ln w="12700">
                <a:solidFill>
                  <a:schemeClr val="tx1"/>
                </a:solidFill>
                <a:miter lim="800000"/>
                <a:headEnd/>
                <a:tailEnd/>
              </a:ln>
              <a:effectLst/>
            </p:spPr>
            <p:txBody>
              <a:bodyPr wrap="none" anchor="ctr"/>
              <a:lstStyle/>
              <a:p>
                <a:endParaRPr lang="zh-CN" altLang="en-US"/>
              </a:p>
            </p:txBody>
          </p:sp>
          <p:sp>
            <p:nvSpPr>
              <p:cNvPr id="62" name="Line 59"/>
              <p:cNvSpPr>
                <a:spLocks noChangeShapeType="1"/>
              </p:cNvSpPr>
              <p:nvPr/>
            </p:nvSpPr>
            <p:spPr bwMode="auto">
              <a:xfrm>
                <a:off x="2592" y="864"/>
                <a:ext cx="0" cy="96"/>
              </a:xfrm>
              <a:prstGeom prst="line">
                <a:avLst/>
              </a:prstGeom>
              <a:noFill/>
              <a:ln w="12700">
                <a:solidFill>
                  <a:schemeClr val="tx1"/>
                </a:solidFill>
                <a:round/>
                <a:headEnd/>
                <a:tailEnd/>
              </a:ln>
              <a:effectLst/>
            </p:spPr>
            <p:txBody>
              <a:bodyPr/>
              <a:lstStyle/>
              <a:p>
                <a:endParaRPr lang="zh-CN" altLang="en-US"/>
              </a:p>
            </p:txBody>
          </p:sp>
          <p:sp>
            <p:nvSpPr>
              <p:cNvPr id="63" name="Line 60"/>
              <p:cNvSpPr>
                <a:spLocks noChangeShapeType="1"/>
              </p:cNvSpPr>
              <p:nvPr/>
            </p:nvSpPr>
            <p:spPr bwMode="auto">
              <a:xfrm>
                <a:off x="2640" y="864"/>
                <a:ext cx="0" cy="96"/>
              </a:xfrm>
              <a:prstGeom prst="line">
                <a:avLst/>
              </a:prstGeom>
              <a:noFill/>
              <a:ln w="12700">
                <a:solidFill>
                  <a:schemeClr val="tx1"/>
                </a:solidFill>
                <a:round/>
                <a:headEnd/>
                <a:tailEnd/>
              </a:ln>
              <a:effectLst/>
            </p:spPr>
            <p:txBody>
              <a:bodyPr/>
              <a:lstStyle/>
              <a:p>
                <a:endParaRPr lang="zh-CN" altLang="en-US"/>
              </a:p>
            </p:txBody>
          </p:sp>
          <p:sp>
            <p:nvSpPr>
              <p:cNvPr id="64" name="Line 61"/>
              <p:cNvSpPr>
                <a:spLocks noChangeShapeType="1"/>
              </p:cNvSpPr>
              <p:nvPr/>
            </p:nvSpPr>
            <p:spPr bwMode="auto">
              <a:xfrm>
                <a:off x="2688" y="864"/>
                <a:ext cx="0" cy="96"/>
              </a:xfrm>
              <a:prstGeom prst="line">
                <a:avLst/>
              </a:prstGeom>
              <a:noFill/>
              <a:ln w="12700">
                <a:solidFill>
                  <a:schemeClr val="tx1"/>
                </a:solidFill>
                <a:round/>
                <a:headEnd/>
                <a:tailEnd/>
              </a:ln>
              <a:effectLst/>
            </p:spPr>
            <p:txBody>
              <a:bodyPr/>
              <a:lstStyle/>
              <a:p>
                <a:endParaRPr lang="zh-CN" altLang="en-US"/>
              </a:p>
            </p:txBody>
          </p:sp>
        </p:grpSp>
        <p:sp>
          <p:nvSpPr>
            <p:cNvPr id="60" name="AutoShape 62"/>
            <p:cNvSpPr>
              <a:spLocks noChangeArrowheads="1"/>
            </p:cNvSpPr>
            <p:nvPr/>
          </p:nvSpPr>
          <p:spPr bwMode="auto">
            <a:xfrm rot="-5400000">
              <a:off x="1965" y="1557"/>
              <a:ext cx="67" cy="96"/>
            </a:xfrm>
            <a:prstGeom prst="downArrow">
              <a:avLst>
                <a:gd name="adj1" fmla="val 50000"/>
                <a:gd name="adj2" fmla="val 35821"/>
              </a:avLst>
            </a:prstGeom>
            <a:solidFill>
              <a:srgbClr val="FF99FF"/>
            </a:solidFill>
            <a:ln w="12700">
              <a:solidFill>
                <a:schemeClr val="tx1"/>
              </a:solidFill>
              <a:miter lim="800000"/>
              <a:headEnd/>
              <a:tailEnd/>
            </a:ln>
            <a:effectLst/>
          </p:spPr>
          <p:txBody>
            <a:bodyPr vert="eaVert" wrap="none" anchor="ctr"/>
            <a:lstStyle/>
            <a:p>
              <a:endParaRPr lang="zh-CN" altLang="en-US"/>
            </a:p>
          </p:txBody>
        </p:sp>
      </p:grpSp>
      <p:sp>
        <p:nvSpPr>
          <p:cNvPr id="65" name="Rectangle 63"/>
          <p:cNvSpPr>
            <a:spLocks noChangeArrowheads="1"/>
          </p:cNvSpPr>
          <p:nvPr/>
        </p:nvSpPr>
        <p:spPr bwMode="auto">
          <a:xfrm>
            <a:off x="4494185" y="2427266"/>
            <a:ext cx="434975" cy="393700"/>
          </a:xfrm>
          <a:prstGeom prst="rect">
            <a:avLst/>
          </a:prstGeom>
          <a:noFill/>
          <a:ln w="12700">
            <a:noFill/>
            <a:miter lim="800000"/>
            <a:headEnd/>
            <a:tailEnd/>
          </a:ln>
          <a:effectLst/>
        </p:spPr>
        <p:txBody>
          <a:bodyPr wrap="none" lIns="90488" tIns="44450" rIns="90488" bIns="44450">
            <a:spAutoFit/>
          </a:bodyPr>
          <a:lstStyle/>
          <a:p>
            <a:pPr defTabSz="762000" eaLnBrk="0" hangingPunct="0"/>
            <a:r>
              <a:rPr kumimoji="1" lang="zh-CN" altLang="en-US">
                <a:solidFill>
                  <a:srgbClr val="333399"/>
                </a:solidFill>
                <a:latin typeface="Arial" charset="0"/>
                <a:ea typeface="黑体" pitchFamily="2" charset="-122"/>
              </a:rPr>
              <a:t>帧</a:t>
            </a:r>
          </a:p>
        </p:txBody>
      </p:sp>
      <p:grpSp>
        <p:nvGrpSpPr>
          <p:cNvPr id="66" name="Group 15"/>
          <p:cNvGrpSpPr>
            <a:grpSpLocks/>
          </p:cNvGrpSpPr>
          <p:nvPr/>
        </p:nvGrpSpPr>
        <p:grpSpPr bwMode="auto">
          <a:xfrm>
            <a:off x="857224" y="4779978"/>
            <a:ext cx="6500858" cy="863600"/>
            <a:chOff x="567" y="2251"/>
            <a:chExt cx="4808" cy="544"/>
          </a:xfrm>
        </p:grpSpPr>
        <p:sp>
          <p:nvSpPr>
            <p:cNvPr id="67" name="Oval 4"/>
            <p:cNvSpPr>
              <a:spLocks noChangeArrowheads="1"/>
            </p:cNvSpPr>
            <p:nvPr/>
          </p:nvSpPr>
          <p:spPr bwMode="auto">
            <a:xfrm>
              <a:off x="567" y="2251"/>
              <a:ext cx="499" cy="499"/>
            </a:xfrm>
            <a:prstGeom prst="ellipse">
              <a:avLst/>
            </a:prstGeom>
            <a:solidFill>
              <a:srgbClr val="FFFF99"/>
            </a:solidFill>
            <a:ln w="9525">
              <a:solidFill>
                <a:srgbClr val="333399"/>
              </a:solidFill>
              <a:round/>
              <a:headEnd/>
              <a:tailEnd/>
            </a:ln>
            <a:effectLst/>
          </p:spPr>
          <p:txBody>
            <a:bodyPr wrap="none" anchor="ctr"/>
            <a:lstStyle/>
            <a:p>
              <a:pPr algn="ctr"/>
              <a:r>
                <a:rPr lang="zh-CN" altLang="en-US" dirty="0">
                  <a:solidFill>
                    <a:srgbClr val="333399"/>
                  </a:solidFill>
                  <a:ea typeface="黑体" pitchFamily="2" charset="-122"/>
                </a:rPr>
                <a:t>节点</a:t>
              </a:r>
            </a:p>
          </p:txBody>
        </p:sp>
        <p:sp>
          <p:nvSpPr>
            <p:cNvPr id="68" name="Oval 6"/>
            <p:cNvSpPr>
              <a:spLocks noChangeArrowheads="1"/>
            </p:cNvSpPr>
            <p:nvPr/>
          </p:nvSpPr>
          <p:spPr bwMode="auto">
            <a:xfrm>
              <a:off x="4876" y="2251"/>
              <a:ext cx="499" cy="499"/>
            </a:xfrm>
            <a:prstGeom prst="ellipse">
              <a:avLst/>
            </a:prstGeom>
            <a:solidFill>
              <a:srgbClr val="FFFF99"/>
            </a:solidFill>
            <a:ln w="9525">
              <a:solidFill>
                <a:srgbClr val="333399"/>
              </a:solidFill>
              <a:round/>
              <a:headEnd/>
              <a:tailEnd/>
            </a:ln>
            <a:effectLst/>
          </p:spPr>
          <p:txBody>
            <a:bodyPr wrap="none" anchor="ctr"/>
            <a:lstStyle/>
            <a:p>
              <a:pPr algn="ctr"/>
              <a:r>
                <a:rPr lang="zh-CN" altLang="en-US" dirty="0">
                  <a:solidFill>
                    <a:srgbClr val="333399"/>
                  </a:solidFill>
                  <a:ea typeface="黑体" pitchFamily="2" charset="-122"/>
                </a:rPr>
                <a:t>节点</a:t>
              </a:r>
            </a:p>
          </p:txBody>
        </p:sp>
        <p:sp>
          <p:nvSpPr>
            <p:cNvPr id="69" name="Line 8"/>
            <p:cNvSpPr>
              <a:spLocks noChangeShapeType="1"/>
            </p:cNvSpPr>
            <p:nvPr/>
          </p:nvSpPr>
          <p:spPr bwMode="auto">
            <a:xfrm>
              <a:off x="1066" y="2523"/>
              <a:ext cx="3810" cy="0"/>
            </a:xfrm>
            <a:prstGeom prst="line">
              <a:avLst/>
            </a:prstGeom>
            <a:noFill/>
            <a:ln w="28575">
              <a:solidFill>
                <a:srgbClr val="333399"/>
              </a:solidFill>
              <a:round/>
              <a:headEnd/>
              <a:tailEnd/>
            </a:ln>
            <a:effectLst/>
          </p:spPr>
          <p:txBody>
            <a:bodyPr/>
            <a:lstStyle/>
            <a:p>
              <a:endParaRPr lang="zh-CN" altLang="en-US"/>
            </a:p>
          </p:txBody>
        </p:sp>
        <p:sp>
          <p:nvSpPr>
            <p:cNvPr id="70" name="AutoShape 7"/>
            <p:cNvSpPr>
              <a:spLocks noChangeArrowheads="1"/>
            </p:cNvSpPr>
            <p:nvPr/>
          </p:nvSpPr>
          <p:spPr bwMode="auto">
            <a:xfrm rot="-5400000">
              <a:off x="2676" y="686"/>
              <a:ext cx="544" cy="3674"/>
            </a:xfrm>
            <a:prstGeom prst="can">
              <a:avLst>
                <a:gd name="adj" fmla="val 22418"/>
              </a:avLst>
            </a:prstGeom>
            <a:gradFill rotWithShape="1">
              <a:gsLst>
                <a:gs pos="0">
                  <a:srgbClr val="CCECFF">
                    <a:gamma/>
                    <a:shade val="46275"/>
                    <a:invGamma/>
                  </a:srgbClr>
                </a:gs>
                <a:gs pos="50000">
                  <a:srgbClr val="CCECFF"/>
                </a:gs>
                <a:gs pos="100000">
                  <a:srgbClr val="CCECFF">
                    <a:gamma/>
                    <a:shade val="46275"/>
                    <a:invGamma/>
                  </a:srgbClr>
                </a:gs>
              </a:gsLst>
              <a:lin ang="0" scaled="1"/>
            </a:gradFill>
            <a:ln w="9525">
              <a:solidFill>
                <a:schemeClr val="tx1"/>
              </a:solidFill>
              <a:round/>
              <a:headEnd/>
              <a:tailEnd/>
            </a:ln>
            <a:effectLst/>
          </p:spPr>
          <p:txBody>
            <a:bodyPr wrap="none" anchor="ctr"/>
            <a:lstStyle/>
            <a:p>
              <a:endParaRPr lang="zh-CN" altLang="en-US"/>
            </a:p>
          </p:txBody>
        </p:sp>
        <p:sp>
          <p:nvSpPr>
            <p:cNvPr id="71" name="Rectangle 9"/>
            <p:cNvSpPr>
              <a:spLocks noChangeArrowheads="1"/>
            </p:cNvSpPr>
            <p:nvPr/>
          </p:nvSpPr>
          <p:spPr bwMode="auto">
            <a:xfrm>
              <a:off x="1383" y="2387"/>
              <a:ext cx="1043" cy="272"/>
            </a:xfrm>
            <a:prstGeom prst="rect">
              <a:avLst/>
            </a:prstGeom>
            <a:solidFill>
              <a:srgbClr val="FFCCFF"/>
            </a:solidFill>
            <a:ln w="9525">
              <a:solidFill>
                <a:schemeClr val="tx1"/>
              </a:solidFill>
              <a:miter lim="800000"/>
              <a:headEnd/>
              <a:tailEnd/>
            </a:ln>
            <a:effectLst/>
          </p:spPr>
          <p:txBody>
            <a:bodyPr wrap="none" anchor="ctr"/>
            <a:lstStyle/>
            <a:p>
              <a:pPr algn="ctr"/>
              <a:r>
                <a:rPr lang="en-US" altLang="zh-CN" dirty="0">
                  <a:solidFill>
                    <a:srgbClr val="333399"/>
                  </a:solidFill>
                  <a:ea typeface="黑体" pitchFamily="2" charset="-122"/>
                </a:rPr>
                <a:t>0110010100</a:t>
              </a:r>
              <a:endParaRPr lang="zh-CN" altLang="en-US" dirty="0">
                <a:solidFill>
                  <a:srgbClr val="333399"/>
                </a:solidFill>
                <a:ea typeface="黑体" pitchFamily="2" charset="-122"/>
              </a:endParaRPr>
            </a:p>
          </p:txBody>
        </p:sp>
        <p:sp>
          <p:nvSpPr>
            <p:cNvPr id="72" name="Line 10"/>
            <p:cNvSpPr>
              <a:spLocks noChangeShapeType="1"/>
            </p:cNvSpPr>
            <p:nvPr/>
          </p:nvSpPr>
          <p:spPr bwMode="auto">
            <a:xfrm>
              <a:off x="1066" y="2523"/>
              <a:ext cx="117" cy="0"/>
            </a:xfrm>
            <a:prstGeom prst="line">
              <a:avLst/>
            </a:prstGeom>
            <a:noFill/>
            <a:ln w="28575">
              <a:solidFill>
                <a:srgbClr val="333399"/>
              </a:solidFill>
              <a:round/>
              <a:headEnd/>
              <a:tailEnd/>
            </a:ln>
            <a:effectLst/>
          </p:spPr>
          <p:txBody>
            <a:bodyPr/>
            <a:lstStyle/>
            <a:p>
              <a:endParaRPr lang="zh-CN" altLang="en-US"/>
            </a:p>
          </p:txBody>
        </p:sp>
        <p:sp>
          <p:nvSpPr>
            <p:cNvPr id="73" name="Rectangle 12"/>
            <p:cNvSpPr>
              <a:spLocks noChangeArrowheads="1"/>
            </p:cNvSpPr>
            <p:nvPr/>
          </p:nvSpPr>
          <p:spPr bwMode="auto">
            <a:xfrm>
              <a:off x="3243" y="2387"/>
              <a:ext cx="1043" cy="272"/>
            </a:xfrm>
            <a:prstGeom prst="rect">
              <a:avLst/>
            </a:prstGeom>
            <a:solidFill>
              <a:srgbClr val="FFCCFF"/>
            </a:solidFill>
            <a:ln w="9525">
              <a:solidFill>
                <a:schemeClr val="tx1"/>
              </a:solidFill>
              <a:miter lim="800000"/>
              <a:headEnd/>
              <a:tailEnd/>
            </a:ln>
            <a:effectLst/>
          </p:spPr>
          <p:txBody>
            <a:bodyPr wrap="none" anchor="ctr"/>
            <a:lstStyle/>
            <a:p>
              <a:pPr algn="ctr"/>
              <a:r>
                <a:rPr lang="en-US" altLang="zh-CN" dirty="0">
                  <a:solidFill>
                    <a:srgbClr val="333399"/>
                  </a:solidFill>
                  <a:ea typeface="黑体" pitchFamily="2" charset="-122"/>
                </a:rPr>
                <a:t>0011100101</a:t>
              </a:r>
              <a:endParaRPr lang="zh-CN" altLang="en-US" dirty="0">
                <a:solidFill>
                  <a:srgbClr val="333399"/>
                </a:solidFill>
                <a:ea typeface="黑体" pitchFamily="2" charset="-122"/>
              </a:endParaRPr>
            </a:p>
          </p:txBody>
        </p:sp>
        <p:sp>
          <p:nvSpPr>
            <p:cNvPr id="74" name="Line 13"/>
            <p:cNvSpPr>
              <a:spLocks noChangeShapeType="1"/>
            </p:cNvSpPr>
            <p:nvPr/>
          </p:nvSpPr>
          <p:spPr bwMode="auto">
            <a:xfrm>
              <a:off x="2426" y="2523"/>
              <a:ext cx="273" cy="0"/>
            </a:xfrm>
            <a:prstGeom prst="line">
              <a:avLst/>
            </a:prstGeom>
            <a:noFill/>
            <a:ln w="76200">
              <a:solidFill>
                <a:schemeClr val="hlink"/>
              </a:solidFill>
              <a:round/>
              <a:headEnd/>
              <a:tailEnd type="triangle" w="med" len="med"/>
            </a:ln>
            <a:effectLst/>
          </p:spPr>
          <p:txBody>
            <a:bodyPr/>
            <a:lstStyle/>
            <a:p>
              <a:endParaRPr lang="zh-CN" altLang="en-US"/>
            </a:p>
          </p:txBody>
        </p:sp>
        <p:sp>
          <p:nvSpPr>
            <p:cNvPr id="75" name="Line 14"/>
            <p:cNvSpPr>
              <a:spLocks noChangeShapeType="1"/>
            </p:cNvSpPr>
            <p:nvPr/>
          </p:nvSpPr>
          <p:spPr bwMode="auto">
            <a:xfrm>
              <a:off x="4285" y="2523"/>
              <a:ext cx="273" cy="0"/>
            </a:xfrm>
            <a:prstGeom prst="line">
              <a:avLst/>
            </a:prstGeom>
            <a:noFill/>
            <a:ln w="76200">
              <a:solidFill>
                <a:schemeClr val="hlink"/>
              </a:solidFill>
              <a:round/>
              <a:headEnd/>
              <a:tailEnd type="triangle" w="med" len="med"/>
            </a:ln>
            <a:effectLst/>
          </p:spPr>
          <p:txBody>
            <a:bodyPr/>
            <a:lstStyle/>
            <a:p>
              <a:endParaRPr lang="zh-CN" altLang="en-US"/>
            </a:p>
          </p:txBody>
        </p:sp>
      </p:grpSp>
      <p:sp>
        <p:nvSpPr>
          <p:cNvPr id="79" name="TextBox 78"/>
          <p:cNvSpPr txBox="1"/>
          <p:nvPr/>
        </p:nvSpPr>
        <p:spPr>
          <a:xfrm>
            <a:off x="7572396" y="5000636"/>
            <a:ext cx="1357322" cy="369332"/>
          </a:xfrm>
          <a:prstGeom prst="rect">
            <a:avLst/>
          </a:prstGeom>
          <a:noFill/>
        </p:spPr>
        <p:txBody>
          <a:bodyPr wrap="square" rtlCol="0">
            <a:spAutoFit/>
          </a:bodyPr>
          <a:lstStyle/>
          <a:p>
            <a:r>
              <a:rPr lang="zh-CN" altLang="en-US" dirty="0"/>
              <a:t>数据链路层</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灯片编号占位符 5"/>
          <p:cNvSpPr>
            <a:spLocks noGrp="1"/>
          </p:cNvSpPr>
          <p:nvPr>
            <p:ph type="sldNum" sz="quarter" idx="12"/>
          </p:nvPr>
        </p:nvSpPr>
        <p:spPr>
          <a:noFill/>
        </p:spPr>
        <p:txBody>
          <a:bodyPr/>
          <a:lstStyle/>
          <a:p>
            <a:fld id="{66E488C6-221C-4C20-BC3F-53CBD41C1A92}" type="slidenum">
              <a:rPr lang="en-US" altLang="zh-CN" smtClean="0"/>
              <a:pPr/>
              <a:t>40</a:t>
            </a:fld>
            <a:endParaRPr lang="en-US" altLang="zh-CN"/>
          </a:p>
        </p:txBody>
      </p:sp>
      <p:sp>
        <p:nvSpPr>
          <p:cNvPr id="3075" name="Rectangle 2"/>
          <p:cNvSpPr>
            <a:spLocks noGrp="1" noChangeArrowheads="1"/>
          </p:cNvSpPr>
          <p:nvPr>
            <p:ph type="title"/>
          </p:nvPr>
        </p:nvSpPr>
        <p:spPr/>
        <p:txBody>
          <a:bodyPr/>
          <a:lstStyle/>
          <a:p>
            <a:pPr eaLnBrk="1" hangingPunct="1"/>
            <a:r>
              <a:rPr lang="en-US" altLang="zh-CN" dirty="0"/>
              <a:t>Chapter 4 </a:t>
            </a:r>
            <a:r>
              <a:rPr lang="zh-CN" altLang="en-US" dirty="0"/>
              <a:t>数据链路层</a:t>
            </a:r>
          </a:p>
        </p:txBody>
      </p:sp>
      <p:sp>
        <p:nvSpPr>
          <p:cNvPr id="3076" name="Rectangle 4"/>
          <p:cNvSpPr>
            <a:spLocks noGrp="1" noChangeArrowheads="1"/>
          </p:cNvSpPr>
          <p:nvPr>
            <p:ph type="body" idx="1"/>
          </p:nvPr>
        </p:nvSpPr>
        <p:spPr>
          <a:xfrm>
            <a:off x="857224" y="2017713"/>
            <a:ext cx="8097864" cy="4114800"/>
          </a:xfrm>
        </p:spPr>
        <p:txBody>
          <a:bodyPr/>
          <a:lstStyle/>
          <a:p>
            <a:pPr eaLnBrk="1" hangingPunct="1"/>
            <a:r>
              <a:rPr lang="en-US" altLang="zh-CN" b="1" dirty="0">
                <a:latin typeface="+mn-ea"/>
              </a:rPr>
              <a:t>4.1</a:t>
            </a:r>
            <a:r>
              <a:rPr lang="zh-CN" altLang="en-US" b="1" dirty="0">
                <a:latin typeface="+mn-ea"/>
              </a:rPr>
              <a:t>数据链路层的基本概念</a:t>
            </a:r>
          </a:p>
          <a:p>
            <a:pPr eaLnBrk="1" hangingPunct="1"/>
            <a:r>
              <a:rPr lang="en-US" altLang="zh-CN" b="1" dirty="0">
                <a:latin typeface="+mn-ea"/>
              </a:rPr>
              <a:t>4.2</a:t>
            </a:r>
            <a:r>
              <a:rPr lang="zh-CN" altLang="en-US" b="1" dirty="0">
                <a:latin typeface="+mn-ea"/>
              </a:rPr>
              <a:t>差错检测与校正</a:t>
            </a:r>
          </a:p>
          <a:p>
            <a:pPr eaLnBrk="1" hangingPunct="1"/>
            <a:r>
              <a:rPr lang="en-US" altLang="zh-CN" b="1" dirty="0">
                <a:latin typeface="+mn-ea"/>
              </a:rPr>
              <a:t>4.3</a:t>
            </a:r>
            <a:r>
              <a:rPr lang="zh-CN" altLang="en-US" b="1" dirty="0">
                <a:latin typeface="+mn-ea"/>
              </a:rPr>
              <a:t>基本数据链路协议</a:t>
            </a:r>
          </a:p>
          <a:p>
            <a:pPr eaLnBrk="1" hangingPunct="1"/>
            <a:r>
              <a:rPr lang="en-US" altLang="zh-CN" b="1" dirty="0">
                <a:solidFill>
                  <a:srgbClr val="FF0000"/>
                </a:solidFill>
                <a:latin typeface="+mn-ea"/>
              </a:rPr>
              <a:t>4.4</a:t>
            </a:r>
            <a:r>
              <a:rPr lang="zh-CN" altLang="en-US" b="1" dirty="0">
                <a:solidFill>
                  <a:srgbClr val="FF0000"/>
                </a:solidFill>
                <a:latin typeface="+mn-ea"/>
              </a:rPr>
              <a:t>滑动窗口（</a:t>
            </a:r>
            <a:r>
              <a:rPr lang="en-US" altLang="zh-CN" sz="2400" b="1" dirty="0">
                <a:solidFill>
                  <a:srgbClr val="FF0000"/>
                </a:solidFill>
                <a:latin typeface="+mn-ea"/>
              </a:rPr>
              <a:t>Slide Windows</a:t>
            </a:r>
            <a:r>
              <a:rPr lang="zh-CN" altLang="en-US" b="1" dirty="0">
                <a:solidFill>
                  <a:srgbClr val="FF0000"/>
                </a:solidFill>
                <a:latin typeface="+mn-ea"/>
              </a:rPr>
              <a:t>）协议</a:t>
            </a:r>
            <a:endParaRPr lang="zh-CN" altLang="en-US" sz="3600" b="1" dirty="0">
              <a:solidFill>
                <a:srgbClr val="FF0000"/>
              </a:solidFill>
              <a:latin typeface="+mn-ea"/>
            </a:endParaRPr>
          </a:p>
          <a:p>
            <a:pPr eaLnBrk="1" hangingPunct="1"/>
            <a:r>
              <a:rPr lang="en-US" altLang="zh-CN" b="1" dirty="0">
                <a:latin typeface="+mn-ea"/>
              </a:rPr>
              <a:t>4.5</a:t>
            </a:r>
            <a:r>
              <a:rPr lang="zh-CN" altLang="en-US" b="1" dirty="0">
                <a:latin typeface="+mn-ea"/>
              </a:rPr>
              <a:t>面向位的协议</a:t>
            </a:r>
            <a:r>
              <a:rPr lang="en-US" altLang="zh-CN" b="1" dirty="0">
                <a:latin typeface="+mn-ea"/>
              </a:rPr>
              <a:t>HDLC</a:t>
            </a:r>
          </a:p>
          <a:p>
            <a:pPr eaLnBrk="1" hangingPunct="1"/>
            <a:r>
              <a:rPr lang="en-US" altLang="zh-CN" b="1" dirty="0">
                <a:latin typeface="+mn-ea"/>
              </a:rPr>
              <a:t>4.6</a:t>
            </a:r>
            <a:r>
              <a:rPr lang="zh-CN" altLang="en-US" b="1" dirty="0">
                <a:latin typeface="+mn-ea"/>
              </a:rPr>
              <a:t>面向字节的数据链路层协议</a:t>
            </a:r>
            <a:r>
              <a:rPr lang="en-US" altLang="zh-CN" b="1" dirty="0">
                <a:latin typeface="+mn-ea"/>
              </a:rPr>
              <a:t>-PPP</a:t>
            </a:r>
            <a:endParaRPr lang="zh-CN" altLang="en-US" dirty="0">
              <a:latin typeface="+mn-ea"/>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灯片编号占位符 5"/>
          <p:cNvSpPr>
            <a:spLocks noGrp="1"/>
          </p:cNvSpPr>
          <p:nvPr>
            <p:ph type="sldNum" sz="quarter" idx="12"/>
          </p:nvPr>
        </p:nvSpPr>
        <p:spPr>
          <a:noFill/>
        </p:spPr>
        <p:txBody>
          <a:bodyPr/>
          <a:lstStyle/>
          <a:p>
            <a:fld id="{BF8D9FDC-24C5-4C86-AE69-7BBD04268E80}" type="slidenum">
              <a:rPr lang="en-US" altLang="zh-CN" smtClean="0"/>
              <a:pPr/>
              <a:t>41</a:t>
            </a:fld>
            <a:endParaRPr lang="en-US" altLang="zh-CN" dirty="0"/>
          </a:p>
        </p:txBody>
      </p:sp>
      <p:sp>
        <p:nvSpPr>
          <p:cNvPr id="35843" name="Rectangle 2"/>
          <p:cNvSpPr>
            <a:spLocks noGrp="1" noChangeArrowheads="1"/>
          </p:cNvSpPr>
          <p:nvPr>
            <p:ph type="title"/>
          </p:nvPr>
        </p:nvSpPr>
        <p:spPr/>
        <p:txBody>
          <a:bodyPr/>
          <a:lstStyle/>
          <a:p>
            <a:pPr eaLnBrk="1" hangingPunct="1"/>
            <a:r>
              <a:rPr lang="en-US" altLang="zh-CN" sz="4000" dirty="0"/>
              <a:t>4.4</a:t>
            </a:r>
            <a:r>
              <a:rPr lang="zh-CN" altLang="en-US" sz="4000" dirty="0"/>
              <a:t>滑动窗口（</a:t>
            </a:r>
            <a:r>
              <a:rPr lang="en-US" altLang="zh-CN" sz="3200" dirty="0"/>
              <a:t>Slide Windows</a:t>
            </a:r>
            <a:r>
              <a:rPr lang="zh-CN" altLang="en-US" sz="4000" dirty="0"/>
              <a:t>）协议</a:t>
            </a:r>
          </a:p>
        </p:txBody>
      </p:sp>
      <p:sp>
        <p:nvSpPr>
          <p:cNvPr id="35844" name="Rectangle 3"/>
          <p:cNvSpPr>
            <a:spLocks noGrp="1" noChangeArrowheads="1"/>
          </p:cNvSpPr>
          <p:nvPr>
            <p:ph type="body" idx="1"/>
          </p:nvPr>
        </p:nvSpPr>
        <p:spPr>
          <a:xfrm>
            <a:off x="179512" y="1844824"/>
            <a:ext cx="8331200" cy="3929090"/>
          </a:xfrm>
        </p:spPr>
        <p:txBody>
          <a:bodyPr/>
          <a:lstStyle/>
          <a:p>
            <a:pPr eaLnBrk="1" hangingPunct="1"/>
            <a:r>
              <a:rPr lang="zh-CN" altLang="en-US" sz="2400" dirty="0">
                <a:solidFill>
                  <a:srgbClr val="FF0000"/>
                </a:solidFill>
                <a:latin typeface="+mn-ea"/>
              </a:rPr>
              <a:t>滑动窗口协议</a:t>
            </a:r>
            <a:r>
              <a:rPr lang="zh-CN" altLang="en-US" sz="2400" dirty="0">
                <a:latin typeface="+mn-ea"/>
              </a:rPr>
              <a:t>是一种非常可靠、适用于各种条件的通用</a:t>
            </a:r>
            <a:r>
              <a:rPr lang="zh-CN" altLang="en-US" sz="2400" dirty="0">
                <a:solidFill>
                  <a:srgbClr val="FF0000"/>
                </a:solidFill>
                <a:latin typeface="+mn-ea"/>
              </a:rPr>
              <a:t>流量控制协议</a:t>
            </a:r>
            <a:r>
              <a:rPr lang="zh-CN" altLang="en-US" sz="2400" dirty="0">
                <a:latin typeface="+mn-ea"/>
              </a:rPr>
              <a:t>，特别是在</a:t>
            </a:r>
            <a:r>
              <a:rPr lang="zh-CN" altLang="en-US" sz="2400" dirty="0">
                <a:solidFill>
                  <a:srgbClr val="FF0000"/>
                </a:solidFill>
                <a:latin typeface="+mn-ea"/>
              </a:rPr>
              <a:t>效率</a:t>
            </a:r>
            <a:r>
              <a:rPr lang="zh-CN" altLang="en-US" sz="2400" dirty="0">
                <a:latin typeface="+mn-ea"/>
              </a:rPr>
              <a:t>、</a:t>
            </a:r>
            <a:r>
              <a:rPr lang="zh-CN" altLang="en-US" sz="2400" dirty="0">
                <a:solidFill>
                  <a:srgbClr val="FF0000"/>
                </a:solidFill>
                <a:latin typeface="+mn-ea"/>
              </a:rPr>
              <a:t>复杂性</a:t>
            </a:r>
            <a:r>
              <a:rPr lang="zh-CN" altLang="en-US" sz="2400" dirty="0">
                <a:latin typeface="+mn-ea"/>
              </a:rPr>
              <a:t>及对</a:t>
            </a:r>
            <a:r>
              <a:rPr lang="zh-CN" altLang="en-US" sz="2400" dirty="0">
                <a:solidFill>
                  <a:srgbClr val="FF0000"/>
                </a:solidFill>
                <a:latin typeface="+mn-ea"/>
              </a:rPr>
              <a:t>缓冲区</a:t>
            </a:r>
            <a:r>
              <a:rPr lang="zh-CN" altLang="en-US" sz="2400" dirty="0">
                <a:latin typeface="+mn-ea"/>
              </a:rPr>
              <a:t>的需求等方面可作灵活调配。</a:t>
            </a:r>
            <a:endParaRPr lang="en-US" altLang="zh-CN" sz="2400" dirty="0">
              <a:latin typeface="+mn-ea"/>
            </a:endParaRPr>
          </a:p>
          <a:p>
            <a:pPr eaLnBrk="1" hangingPunct="1">
              <a:spcAft>
                <a:spcPct val="20000"/>
              </a:spcAft>
            </a:pPr>
            <a:r>
              <a:rPr lang="zh-CN" altLang="en-US" sz="2400" dirty="0">
                <a:latin typeface="+mn-ea"/>
              </a:rPr>
              <a:t>发送端和接收端分别设定</a:t>
            </a:r>
            <a:r>
              <a:rPr lang="zh-CN" altLang="en-US" sz="2400" b="1" dirty="0">
                <a:latin typeface="+mn-ea"/>
              </a:rPr>
              <a:t>发送窗口</a:t>
            </a:r>
            <a:r>
              <a:rPr lang="zh-CN" altLang="en-US" sz="2400" dirty="0">
                <a:latin typeface="+mn-ea"/>
              </a:rPr>
              <a:t>和</a:t>
            </a:r>
            <a:r>
              <a:rPr lang="zh-CN" altLang="en-US" sz="2400" b="1" dirty="0">
                <a:latin typeface="+mn-ea"/>
              </a:rPr>
              <a:t>接收窗口 </a:t>
            </a:r>
            <a:r>
              <a:rPr lang="zh-CN" altLang="en-US" sz="2400" dirty="0">
                <a:latin typeface="+mn-ea"/>
              </a:rPr>
              <a:t>。</a:t>
            </a:r>
          </a:p>
          <a:p>
            <a:pPr eaLnBrk="1" hangingPunct="1">
              <a:spcAft>
                <a:spcPct val="20000"/>
              </a:spcAft>
            </a:pPr>
            <a:r>
              <a:rPr lang="zh-CN" altLang="en-US" sz="2400" dirty="0">
                <a:latin typeface="+mn-ea"/>
              </a:rPr>
              <a:t>发送窗口用来对发送端进行</a:t>
            </a:r>
            <a:r>
              <a:rPr lang="zh-CN" altLang="en-US" sz="2400" b="1" dirty="0">
                <a:latin typeface="+mn-ea"/>
              </a:rPr>
              <a:t>流量控制</a:t>
            </a:r>
            <a:r>
              <a:rPr lang="zh-CN" altLang="en-US" sz="2400" dirty="0">
                <a:latin typeface="+mn-ea"/>
              </a:rPr>
              <a:t>。</a:t>
            </a:r>
            <a:endParaRPr lang="en-US" altLang="zh-CN" sz="2400" dirty="0">
              <a:latin typeface="+mn-ea"/>
            </a:endParaRPr>
          </a:p>
          <a:p>
            <a:pPr eaLnBrk="1" hangingPunct="1">
              <a:spcAft>
                <a:spcPct val="20000"/>
              </a:spcAft>
            </a:pPr>
            <a:r>
              <a:rPr lang="zh-CN" altLang="en-US" sz="2400" dirty="0">
                <a:latin typeface="+mn-ea"/>
              </a:rPr>
              <a:t>主要的滑动窗口协议有</a:t>
            </a:r>
            <a:r>
              <a:rPr lang="zh-CN" altLang="en-US" sz="2400" dirty="0">
                <a:solidFill>
                  <a:srgbClr val="FF0000"/>
                </a:solidFill>
                <a:latin typeface="+mn-ea"/>
              </a:rPr>
              <a:t>回退</a:t>
            </a:r>
            <a:r>
              <a:rPr lang="en-US" altLang="zh-CN" sz="2400" dirty="0">
                <a:solidFill>
                  <a:srgbClr val="FF0000"/>
                </a:solidFill>
                <a:latin typeface="+mn-ea"/>
              </a:rPr>
              <a:t>N</a:t>
            </a:r>
            <a:r>
              <a:rPr lang="zh-CN" altLang="en-US" sz="2400" dirty="0">
                <a:solidFill>
                  <a:srgbClr val="FF0000"/>
                </a:solidFill>
                <a:latin typeface="+mn-ea"/>
              </a:rPr>
              <a:t>协议</a:t>
            </a:r>
            <a:r>
              <a:rPr lang="zh-CN" altLang="en-US" sz="2400" dirty="0">
                <a:latin typeface="+mn-ea"/>
              </a:rPr>
              <a:t>（</a:t>
            </a:r>
            <a:r>
              <a:rPr lang="en-US" altLang="zh-CN" sz="2400" dirty="0">
                <a:latin typeface="+mn-ea"/>
              </a:rPr>
              <a:t>go-back-n</a:t>
            </a:r>
            <a:r>
              <a:rPr lang="zh-CN" altLang="en-US" sz="2400" dirty="0">
                <a:latin typeface="+mn-ea"/>
              </a:rPr>
              <a:t>，</a:t>
            </a:r>
            <a:r>
              <a:rPr lang="zh-CN" altLang="en-US" sz="2400" b="1" dirty="0">
                <a:latin typeface="+mn-ea"/>
              </a:rPr>
              <a:t>出错全部重发）</a:t>
            </a:r>
            <a:r>
              <a:rPr lang="zh-CN" altLang="en-US" sz="2400" dirty="0">
                <a:latin typeface="+mn-ea"/>
              </a:rPr>
              <a:t>和</a:t>
            </a:r>
            <a:r>
              <a:rPr lang="zh-CN" altLang="en-US" sz="2400" b="1" dirty="0">
                <a:solidFill>
                  <a:schemeClr val="hlink"/>
                </a:solidFill>
                <a:latin typeface="+mn-ea"/>
              </a:rPr>
              <a:t>选择重发协议，</a:t>
            </a:r>
            <a:r>
              <a:rPr lang="zh-CN" altLang="en-US" sz="2400" b="1" dirty="0">
                <a:latin typeface="+mn-ea"/>
              </a:rPr>
              <a:t>停</a:t>
            </a:r>
            <a:r>
              <a:rPr lang="en-US" altLang="zh-CN" sz="2400" b="1" dirty="0">
                <a:latin typeface="+mn-ea"/>
              </a:rPr>
              <a:t>-</a:t>
            </a:r>
            <a:r>
              <a:rPr lang="zh-CN" altLang="en-US" sz="2400" b="1" dirty="0">
                <a:latin typeface="+mn-ea"/>
              </a:rPr>
              <a:t>等协议是窗口大小为</a:t>
            </a:r>
            <a:r>
              <a:rPr lang="en-US" altLang="zh-CN" sz="2400" b="1" dirty="0">
                <a:latin typeface="+mn-ea"/>
              </a:rPr>
              <a:t>1</a:t>
            </a:r>
            <a:r>
              <a:rPr lang="zh-CN" altLang="en-US" sz="2400" b="1" dirty="0">
                <a:latin typeface="+mn-ea"/>
              </a:rPr>
              <a:t>的滑动窗。</a:t>
            </a:r>
            <a:endParaRPr lang="en-US" altLang="zh-CN" sz="2400" b="1" dirty="0">
              <a:latin typeface="+mn-ea"/>
            </a:endParaRPr>
          </a:p>
          <a:p>
            <a:pPr eaLnBrk="1" hangingPunct="1">
              <a:spcAft>
                <a:spcPct val="20000"/>
              </a:spcAft>
            </a:pPr>
            <a:r>
              <a:rPr lang="zh-CN" altLang="en-US" sz="2400" dirty="0"/>
              <a:t>帧序号用</a:t>
            </a:r>
            <a:r>
              <a:rPr lang="en-US" altLang="zh-CN" sz="2400" i="1" dirty="0"/>
              <a:t>n</a:t>
            </a:r>
            <a:r>
              <a:rPr lang="zh-CN" altLang="en-US" sz="2400" dirty="0"/>
              <a:t>位编码，范围为</a:t>
            </a:r>
            <a:r>
              <a:rPr lang="en-US" altLang="zh-CN" sz="2400" dirty="0"/>
              <a:t>0~2</a:t>
            </a:r>
            <a:r>
              <a:rPr lang="en-US" altLang="zh-CN" sz="2400" i="1" baseline="30000" dirty="0"/>
              <a:t>n</a:t>
            </a:r>
            <a:r>
              <a:rPr lang="en-US" altLang="zh-CN" sz="2400" dirty="0"/>
              <a:t>-1</a:t>
            </a:r>
            <a:endParaRPr lang="zh-CN" altLang="en-US" sz="2400" dirty="0">
              <a:latin typeface="+mn-ea"/>
            </a:endParaRPr>
          </a:p>
          <a:p>
            <a:pPr eaLnBrk="1" hangingPunct="1"/>
            <a:endParaRPr lang="zh-CN" altLang="en-US" sz="2400" dirty="0">
              <a:latin typeface="+mn-ea"/>
            </a:endParaRPr>
          </a:p>
        </p:txBody>
      </p:sp>
      <p:grpSp>
        <p:nvGrpSpPr>
          <p:cNvPr id="5" name="组合 4"/>
          <p:cNvGrpSpPr/>
          <p:nvPr/>
        </p:nvGrpSpPr>
        <p:grpSpPr>
          <a:xfrm>
            <a:off x="4211960" y="5229203"/>
            <a:ext cx="4464496" cy="1694455"/>
            <a:chOff x="3048000" y="4876800"/>
            <a:chExt cx="4495800" cy="2046196"/>
          </a:xfrm>
        </p:grpSpPr>
        <p:sp>
          <p:nvSpPr>
            <p:cNvPr id="6" name="Line 5"/>
            <p:cNvSpPr>
              <a:spLocks noChangeShapeType="1"/>
            </p:cNvSpPr>
            <p:nvPr/>
          </p:nvSpPr>
          <p:spPr bwMode="auto">
            <a:xfrm>
              <a:off x="4114800" y="5715000"/>
              <a:ext cx="3124200" cy="0"/>
            </a:xfrm>
            <a:prstGeom prst="line">
              <a:avLst/>
            </a:prstGeom>
            <a:noFill/>
            <a:ln w="9525">
              <a:solidFill>
                <a:schemeClr val="tx1"/>
              </a:solidFill>
              <a:round/>
              <a:headEnd/>
              <a:tailEnd/>
            </a:ln>
          </p:spPr>
          <p:txBody>
            <a:bodyPr/>
            <a:lstStyle/>
            <a:p>
              <a:endParaRPr lang="zh-CN" altLang="en-US"/>
            </a:p>
          </p:txBody>
        </p:sp>
        <p:sp>
          <p:nvSpPr>
            <p:cNvPr id="7" name="Line 8"/>
            <p:cNvSpPr>
              <a:spLocks noChangeShapeType="1"/>
            </p:cNvSpPr>
            <p:nvPr/>
          </p:nvSpPr>
          <p:spPr bwMode="auto">
            <a:xfrm>
              <a:off x="4191000" y="5334000"/>
              <a:ext cx="3048000" cy="0"/>
            </a:xfrm>
            <a:prstGeom prst="line">
              <a:avLst/>
            </a:prstGeom>
            <a:noFill/>
            <a:ln w="9525">
              <a:solidFill>
                <a:schemeClr val="tx1"/>
              </a:solidFill>
              <a:round/>
              <a:headEnd/>
              <a:tailEnd/>
            </a:ln>
          </p:spPr>
          <p:txBody>
            <a:bodyPr/>
            <a:lstStyle/>
            <a:p>
              <a:endParaRPr lang="zh-CN" altLang="en-US"/>
            </a:p>
          </p:txBody>
        </p:sp>
        <p:sp>
          <p:nvSpPr>
            <p:cNvPr id="8" name="Text Box 9"/>
            <p:cNvSpPr txBox="1">
              <a:spLocks noChangeArrowheads="1"/>
            </p:cNvSpPr>
            <p:nvPr/>
          </p:nvSpPr>
          <p:spPr bwMode="auto">
            <a:xfrm>
              <a:off x="4624849" y="5659397"/>
              <a:ext cx="381000" cy="423708"/>
            </a:xfrm>
            <a:prstGeom prst="rect">
              <a:avLst/>
            </a:prstGeom>
            <a:noFill/>
            <a:ln w="9525">
              <a:noFill/>
              <a:miter lim="800000"/>
              <a:headEnd/>
              <a:tailEnd/>
            </a:ln>
          </p:spPr>
          <p:txBody>
            <a:bodyPr>
              <a:spAutoFit/>
            </a:bodyPr>
            <a:lstStyle/>
            <a:p>
              <a:pPr>
                <a:spcBef>
                  <a:spcPct val="50000"/>
                </a:spcBef>
              </a:pPr>
              <a:r>
                <a:rPr lang="en-US" altLang="zh-CN" dirty="0" err="1"/>
                <a:t>i</a:t>
              </a:r>
              <a:endParaRPr lang="en-US" altLang="zh-CN" dirty="0"/>
            </a:p>
          </p:txBody>
        </p:sp>
        <p:sp>
          <p:nvSpPr>
            <p:cNvPr id="9" name="Text Box 10"/>
            <p:cNvSpPr txBox="1">
              <a:spLocks noChangeArrowheads="1"/>
            </p:cNvSpPr>
            <p:nvPr/>
          </p:nvSpPr>
          <p:spPr bwMode="auto">
            <a:xfrm>
              <a:off x="5943600" y="5715000"/>
              <a:ext cx="838200" cy="445999"/>
            </a:xfrm>
            <a:prstGeom prst="rect">
              <a:avLst/>
            </a:prstGeom>
            <a:noFill/>
            <a:ln w="9525">
              <a:noFill/>
              <a:miter lim="800000"/>
              <a:headEnd/>
              <a:tailEnd/>
            </a:ln>
          </p:spPr>
          <p:txBody>
            <a:bodyPr>
              <a:spAutoFit/>
            </a:bodyPr>
            <a:lstStyle/>
            <a:p>
              <a:pPr>
                <a:spcBef>
                  <a:spcPct val="50000"/>
                </a:spcBef>
              </a:pPr>
              <a:r>
                <a:rPr lang="en-US" altLang="zh-CN" dirty="0" err="1"/>
                <a:t>i+W</a:t>
              </a:r>
              <a:endParaRPr lang="en-US" altLang="zh-CN" dirty="0"/>
            </a:p>
          </p:txBody>
        </p:sp>
        <p:sp>
          <p:nvSpPr>
            <p:cNvPr id="10" name="Line 11"/>
            <p:cNvSpPr>
              <a:spLocks noChangeShapeType="1"/>
            </p:cNvSpPr>
            <p:nvPr/>
          </p:nvSpPr>
          <p:spPr bwMode="auto">
            <a:xfrm>
              <a:off x="4715797" y="5333996"/>
              <a:ext cx="0" cy="381000"/>
            </a:xfrm>
            <a:prstGeom prst="line">
              <a:avLst/>
            </a:prstGeom>
            <a:noFill/>
            <a:ln w="57150">
              <a:solidFill>
                <a:schemeClr val="tx1"/>
              </a:solidFill>
              <a:round/>
              <a:headEnd/>
              <a:tailEnd/>
            </a:ln>
          </p:spPr>
          <p:txBody>
            <a:bodyPr/>
            <a:lstStyle/>
            <a:p>
              <a:endParaRPr lang="zh-CN" altLang="en-US"/>
            </a:p>
          </p:txBody>
        </p:sp>
        <p:sp>
          <p:nvSpPr>
            <p:cNvPr id="11" name="Rectangle 12"/>
            <p:cNvSpPr>
              <a:spLocks noChangeArrowheads="1"/>
            </p:cNvSpPr>
            <p:nvPr/>
          </p:nvSpPr>
          <p:spPr bwMode="auto">
            <a:xfrm>
              <a:off x="4788309" y="5333996"/>
              <a:ext cx="1460090" cy="381000"/>
            </a:xfrm>
            <a:prstGeom prst="rect">
              <a:avLst/>
            </a:prstGeom>
            <a:noFill/>
            <a:ln w="9525">
              <a:solidFill>
                <a:schemeClr val="hlink"/>
              </a:solidFill>
              <a:miter lim="800000"/>
              <a:headEnd/>
              <a:tailEnd/>
            </a:ln>
          </p:spPr>
          <p:txBody>
            <a:bodyPr wrap="none" anchor="ctr"/>
            <a:lstStyle/>
            <a:p>
              <a:endParaRPr lang="zh-CN" altLang="en-US"/>
            </a:p>
          </p:txBody>
        </p:sp>
        <p:sp>
          <p:nvSpPr>
            <p:cNvPr id="12" name="Line 13"/>
            <p:cNvSpPr>
              <a:spLocks noChangeShapeType="1"/>
            </p:cNvSpPr>
            <p:nvPr/>
          </p:nvSpPr>
          <p:spPr bwMode="auto">
            <a:xfrm>
              <a:off x="4724400" y="5181600"/>
              <a:ext cx="1524000" cy="0"/>
            </a:xfrm>
            <a:prstGeom prst="line">
              <a:avLst/>
            </a:prstGeom>
            <a:noFill/>
            <a:ln w="9525">
              <a:solidFill>
                <a:schemeClr val="tx1"/>
              </a:solidFill>
              <a:round/>
              <a:headEnd type="arrow" w="med" len="med"/>
              <a:tailEnd type="arrow" w="med" len="med"/>
            </a:ln>
          </p:spPr>
          <p:txBody>
            <a:bodyPr/>
            <a:lstStyle/>
            <a:p>
              <a:endParaRPr lang="zh-CN" altLang="en-US"/>
            </a:p>
          </p:txBody>
        </p:sp>
        <p:sp>
          <p:nvSpPr>
            <p:cNvPr id="13" name="Text Box 14"/>
            <p:cNvSpPr txBox="1">
              <a:spLocks noChangeArrowheads="1"/>
            </p:cNvSpPr>
            <p:nvPr/>
          </p:nvSpPr>
          <p:spPr bwMode="auto">
            <a:xfrm>
              <a:off x="5257800" y="4876800"/>
              <a:ext cx="381000" cy="366713"/>
            </a:xfrm>
            <a:prstGeom prst="rect">
              <a:avLst/>
            </a:prstGeom>
            <a:noFill/>
            <a:ln w="9525">
              <a:noFill/>
              <a:miter lim="800000"/>
              <a:headEnd/>
              <a:tailEnd/>
            </a:ln>
          </p:spPr>
          <p:txBody>
            <a:bodyPr>
              <a:spAutoFit/>
            </a:bodyPr>
            <a:lstStyle/>
            <a:p>
              <a:pPr>
                <a:spcBef>
                  <a:spcPct val="50000"/>
                </a:spcBef>
              </a:pPr>
              <a:r>
                <a:rPr lang="en-US" altLang="zh-CN"/>
                <a:t>W</a:t>
              </a:r>
            </a:p>
          </p:txBody>
        </p:sp>
        <p:sp>
          <p:nvSpPr>
            <p:cNvPr id="14" name="Text Box 15"/>
            <p:cNvSpPr txBox="1">
              <a:spLocks noChangeArrowheads="1"/>
            </p:cNvSpPr>
            <p:nvPr/>
          </p:nvSpPr>
          <p:spPr bwMode="auto">
            <a:xfrm>
              <a:off x="5334000" y="5715000"/>
              <a:ext cx="304800" cy="423709"/>
            </a:xfrm>
            <a:prstGeom prst="rect">
              <a:avLst/>
            </a:prstGeom>
            <a:noFill/>
            <a:ln w="9525">
              <a:noFill/>
              <a:miter lim="800000"/>
              <a:headEnd/>
              <a:tailEnd/>
            </a:ln>
          </p:spPr>
          <p:txBody>
            <a:bodyPr>
              <a:spAutoFit/>
            </a:bodyPr>
            <a:lstStyle/>
            <a:p>
              <a:pPr>
                <a:spcBef>
                  <a:spcPct val="50000"/>
                </a:spcBef>
              </a:pPr>
              <a:r>
                <a:rPr lang="en-US" altLang="zh-CN" dirty="0"/>
                <a:t>j</a:t>
              </a:r>
            </a:p>
          </p:txBody>
        </p:sp>
        <p:sp>
          <p:nvSpPr>
            <p:cNvPr id="15" name="Text Box 16"/>
            <p:cNvSpPr txBox="1">
              <a:spLocks noChangeArrowheads="1"/>
            </p:cNvSpPr>
            <p:nvPr/>
          </p:nvSpPr>
          <p:spPr bwMode="auto">
            <a:xfrm>
              <a:off x="3048000" y="5334000"/>
              <a:ext cx="914400" cy="366713"/>
            </a:xfrm>
            <a:prstGeom prst="rect">
              <a:avLst/>
            </a:prstGeom>
            <a:noFill/>
            <a:ln w="9525">
              <a:noFill/>
              <a:miter lim="800000"/>
              <a:headEnd/>
              <a:tailEnd/>
            </a:ln>
          </p:spPr>
          <p:txBody>
            <a:bodyPr>
              <a:spAutoFit/>
            </a:bodyPr>
            <a:lstStyle/>
            <a:p>
              <a:pPr>
                <a:spcBef>
                  <a:spcPct val="50000"/>
                </a:spcBef>
              </a:pPr>
              <a:r>
                <a:rPr lang="zh-CN" altLang="en-US"/>
                <a:t>发送方</a:t>
              </a:r>
            </a:p>
          </p:txBody>
        </p:sp>
        <p:sp>
          <p:nvSpPr>
            <p:cNvPr id="16" name="Line 17"/>
            <p:cNvSpPr>
              <a:spLocks noChangeShapeType="1"/>
            </p:cNvSpPr>
            <p:nvPr/>
          </p:nvSpPr>
          <p:spPr bwMode="auto">
            <a:xfrm>
              <a:off x="4419600" y="6477000"/>
              <a:ext cx="3124200" cy="0"/>
            </a:xfrm>
            <a:prstGeom prst="line">
              <a:avLst/>
            </a:prstGeom>
            <a:noFill/>
            <a:ln w="9525">
              <a:solidFill>
                <a:schemeClr val="tx1"/>
              </a:solidFill>
              <a:round/>
              <a:headEnd/>
              <a:tailEnd/>
            </a:ln>
          </p:spPr>
          <p:txBody>
            <a:bodyPr/>
            <a:lstStyle/>
            <a:p>
              <a:endParaRPr lang="zh-CN" altLang="en-US"/>
            </a:p>
          </p:txBody>
        </p:sp>
        <p:sp>
          <p:nvSpPr>
            <p:cNvPr id="17" name="Line 18"/>
            <p:cNvSpPr>
              <a:spLocks noChangeShapeType="1"/>
            </p:cNvSpPr>
            <p:nvPr/>
          </p:nvSpPr>
          <p:spPr bwMode="auto">
            <a:xfrm>
              <a:off x="4495800" y="6096000"/>
              <a:ext cx="3048000" cy="0"/>
            </a:xfrm>
            <a:prstGeom prst="line">
              <a:avLst/>
            </a:prstGeom>
            <a:noFill/>
            <a:ln w="9525">
              <a:solidFill>
                <a:schemeClr val="tx1"/>
              </a:solidFill>
              <a:round/>
              <a:headEnd/>
              <a:tailEnd/>
            </a:ln>
          </p:spPr>
          <p:txBody>
            <a:bodyPr/>
            <a:lstStyle/>
            <a:p>
              <a:endParaRPr lang="zh-CN" altLang="en-US"/>
            </a:p>
          </p:txBody>
        </p:sp>
        <p:sp>
          <p:nvSpPr>
            <p:cNvPr id="18" name="Text Box 19"/>
            <p:cNvSpPr txBox="1">
              <a:spLocks noChangeArrowheads="1"/>
            </p:cNvSpPr>
            <p:nvPr/>
          </p:nvSpPr>
          <p:spPr bwMode="auto">
            <a:xfrm>
              <a:off x="4769874" y="6441999"/>
              <a:ext cx="381000" cy="366713"/>
            </a:xfrm>
            <a:prstGeom prst="rect">
              <a:avLst/>
            </a:prstGeom>
            <a:noFill/>
            <a:ln w="9525">
              <a:noFill/>
              <a:miter lim="800000"/>
              <a:headEnd/>
              <a:tailEnd/>
            </a:ln>
          </p:spPr>
          <p:txBody>
            <a:bodyPr>
              <a:spAutoFit/>
            </a:bodyPr>
            <a:lstStyle/>
            <a:p>
              <a:pPr>
                <a:spcBef>
                  <a:spcPct val="50000"/>
                </a:spcBef>
              </a:pPr>
              <a:r>
                <a:rPr lang="en-US" altLang="zh-CN" dirty="0"/>
                <a:t>m</a:t>
              </a:r>
            </a:p>
          </p:txBody>
        </p:sp>
        <p:sp>
          <p:nvSpPr>
            <p:cNvPr id="19" name="Text Box 20"/>
            <p:cNvSpPr txBox="1">
              <a:spLocks noChangeArrowheads="1"/>
            </p:cNvSpPr>
            <p:nvPr/>
          </p:nvSpPr>
          <p:spPr bwMode="auto">
            <a:xfrm>
              <a:off x="6248400" y="6476997"/>
              <a:ext cx="1077861" cy="445999"/>
            </a:xfrm>
            <a:prstGeom prst="rect">
              <a:avLst/>
            </a:prstGeom>
            <a:noFill/>
            <a:ln w="9525">
              <a:noFill/>
              <a:miter lim="800000"/>
              <a:headEnd/>
              <a:tailEnd/>
            </a:ln>
          </p:spPr>
          <p:txBody>
            <a:bodyPr wrap="square">
              <a:spAutoFit/>
            </a:bodyPr>
            <a:lstStyle/>
            <a:p>
              <a:pPr>
                <a:spcBef>
                  <a:spcPct val="50000"/>
                </a:spcBef>
              </a:pPr>
              <a:r>
                <a:rPr lang="en-US" altLang="zh-CN" dirty="0" err="1"/>
                <a:t>m+W</a:t>
              </a:r>
              <a:endParaRPr lang="en-US" altLang="zh-CN" dirty="0"/>
            </a:p>
          </p:txBody>
        </p:sp>
        <p:sp>
          <p:nvSpPr>
            <p:cNvPr id="20" name="Rectangle 22"/>
            <p:cNvSpPr>
              <a:spLocks noChangeArrowheads="1"/>
            </p:cNvSpPr>
            <p:nvPr/>
          </p:nvSpPr>
          <p:spPr bwMode="auto">
            <a:xfrm>
              <a:off x="5005848" y="6095996"/>
              <a:ext cx="1547351" cy="381000"/>
            </a:xfrm>
            <a:prstGeom prst="rect">
              <a:avLst/>
            </a:prstGeom>
            <a:noFill/>
            <a:ln w="9525">
              <a:solidFill>
                <a:schemeClr val="hlink"/>
              </a:solidFill>
              <a:miter lim="800000"/>
              <a:headEnd/>
              <a:tailEnd/>
            </a:ln>
          </p:spPr>
          <p:txBody>
            <a:bodyPr wrap="none" anchor="ctr"/>
            <a:lstStyle/>
            <a:p>
              <a:endParaRPr lang="zh-CN" altLang="en-US"/>
            </a:p>
          </p:txBody>
        </p:sp>
        <p:sp>
          <p:nvSpPr>
            <p:cNvPr id="21" name="Text Box 24"/>
            <p:cNvSpPr txBox="1">
              <a:spLocks noChangeArrowheads="1"/>
            </p:cNvSpPr>
            <p:nvPr/>
          </p:nvSpPr>
          <p:spPr bwMode="auto">
            <a:xfrm>
              <a:off x="3124200" y="6157913"/>
              <a:ext cx="914400" cy="366712"/>
            </a:xfrm>
            <a:prstGeom prst="rect">
              <a:avLst/>
            </a:prstGeom>
            <a:noFill/>
            <a:ln w="9525">
              <a:noFill/>
              <a:miter lim="800000"/>
              <a:headEnd/>
              <a:tailEnd/>
            </a:ln>
          </p:spPr>
          <p:txBody>
            <a:bodyPr>
              <a:spAutoFit/>
            </a:bodyPr>
            <a:lstStyle/>
            <a:p>
              <a:pPr>
                <a:spcBef>
                  <a:spcPct val="50000"/>
                </a:spcBef>
              </a:pPr>
              <a:r>
                <a:rPr lang="zh-CN" altLang="en-US"/>
                <a:t>接收方</a:t>
              </a:r>
            </a:p>
          </p:txBody>
        </p:sp>
      </p:grpSp>
      <p:sp>
        <p:nvSpPr>
          <p:cNvPr id="26" name="Line 11"/>
          <p:cNvSpPr>
            <a:spLocks noChangeShapeType="1"/>
          </p:cNvSpPr>
          <p:nvPr/>
        </p:nvSpPr>
        <p:spPr bwMode="auto">
          <a:xfrm>
            <a:off x="6084168" y="6237312"/>
            <a:ext cx="0" cy="288032"/>
          </a:xfrm>
          <a:prstGeom prst="line">
            <a:avLst/>
          </a:prstGeom>
          <a:noFill/>
          <a:ln w="57150">
            <a:solidFill>
              <a:schemeClr val="tx1"/>
            </a:solidFill>
            <a:round/>
            <a:headEnd/>
            <a:tailEnd/>
          </a:ln>
        </p:spPr>
        <p:txBody>
          <a:bodyPr/>
          <a:lstStyle/>
          <a:p>
            <a:endParaRPr lang="zh-CN" altLang="en-US"/>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灯片编号占位符 5"/>
          <p:cNvSpPr>
            <a:spLocks noGrp="1"/>
          </p:cNvSpPr>
          <p:nvPr>
            <p:ph type="sldNum" sz="quarter" idx="12"/>
          </p:nvPr>
        </p:nvSpPr>
        <p:spPr>
          <a:noFill/>
        </p:spPr>
        <p:txBody>
          <a:bodyPr/>
          <a:lstStyle/>
          <a:p>
            <a:fld id="{D333EC4F-B5E1-413A-AF91-11A241832E5E}" type="slidenum">
              <a:rPr lang="en-US" altLang="zh-CN" smtClean="0"/>
              <a:pPr/>
              <a:t>42</a:t>
            </a:fld>
            <a:endParaRPr lang="en-US" altLang="zh-CN"/>
          </a:p>
        </p:txBody>
      </p:sp>
      <p:sp>
        <p:nvSpPr>
          <p:cNvPr id="37891" name="Rectangle 2"/>
          <p:cNvSpPr>
            <a:spLocks noGrp="1" noChangeArrowheads="1"/>
          </p:cNvSpPr>
          <p:nvPr>
            <p:ph type="title"/>
          </p:nvPr>
        </p:nvSpPr>
        <p:spPr>
          <a:xfrm>
            <a:off x="1116013" y="0"/>
            <a:ext cx="7772400" cy="1484313"/>
          </a:xfrm>
        </p:spPr>
        <p:txBody>
          <a:bodyPr/>
          <a:lstStyle/>
          <a:p>
            <a:pPr eaLnBrk="1" hangingPunct="1"/>
            <a:r>
              <a:rPr lang="zh-CN" altLang="en-US"/>
              <a:t>发送窗口</a:t>
            </a:r>
          </a:p>
        </p:txBody>
      </p:sp>
      <p:sp>
        <p:nvSpPr>
          <p:cNvPr id="37892" name="Rectangle 3"/>
          <p:cNvSpPr>
            <a:spLocks noGrp="1" noChangeArrowheads="1"/>
          </p:cNvSpPr>
          <p:nvPr>
            <p:ph type="body" idx="1"/>
          </p:nvPr>
        </p:nvSpPr>
        <p:spPr>
          <a:xfrm>
            <a:off x="214282" y="2000240"/>
            <a:ext cx="8786874" cy="2071702"/>
          </a:xfrm>
        </p:spPr>
        <p:txBody>
          <a:bodyPr/>
          <a:lstStyle/>
          <a:p>
            <a:pPr eaLnBrk="1" hangingPunct="1"/>
            <a:r>
              <a:rPr lang="zh-CN" altLang="en-US" sz="2000" b="1" dirty="0">
                <a:solidFill>
                  <a:schemeClr val="hlink"/>
                </a:solidFill>
                <a:latin typeface="+mn-ea"/>
              </a:rPr>
              <a:t>发送窗口</a:t>
            </a:r>
            <a:r>
              <a:rPr lang="zh-CN" altLang="en-US" sz="2000" dirty="0">
                <a:latin typeface="+mn-ea"/>
              </a:rPr>
              <a:t>就是发送端允许不等确认而连续发送的帧的</a:t>
            </a:r>
            <a:r>
              <a:rPr lang="zh-CN" altLang="en-US" sz="2000" dirty="0">
                <a:solidFill>
                  <a:schemeClr val="hlink"/>
                </a:solidFill>
                <a:latin typeface="+mn-ea"/>
              </a:rPr>
              <a:t>序号表</a:t>
            </a:r>
            <a:r>
              <a:rPr lang="zh-CN" altLang="en-US" sz="2000" dirty="0">
                <a:latin typeface="+mn-ea"/>
              </a:rPr>
              <a:t>。</a:t>
            </a:r>
          </a:p>
          <a:p>
            <a:pPr eaLnBrk="1" hangingPunct="1"/>
            <a:r>
              <a:rPr lang="zh-CN" altLang="en-US" sz="2000" dirty="0">
                <a:latin typeface="+mn-ea"/>
              </a:rPr>
              <a:t>允许连续发送的帧的数量称为</a:t>
            </a:r>
            <a:r>
              <a:rPr lang="zh-CN" altLang="en-US" sz="2000" b="1" dirty="0">
                <a:solidFill>
                  <a:srgbClr val="FF0000"/>
                </a:solidFill>
                <a:latin typeface="+mn-ea"/>
              </a:rPr>
              <a:t>发送</a:t>
            </a:r>
            <a:r>
              <a:rPr lang="zh-CN" altLang="en-US" sz="2000" b="1" dirty="0">
                <a:solidFill>
                  <a:schemeClr val="hlink"/>
                </a:solidFill>
                <a:latin typeface="+mn-ea"/>
              </a:rPr>
              <a:t>窗口尺寸</a:t>
            </a:r>
            <a:r>
              <a:rPr lang="zh-CN" altLang="en-US" sz="2000" dirty="0">
                <a:latin typeface="+mn-ea"/>
              </a:rPr>
              <a:t>，表示为</a:t>
            </a:r>
            <a:r>
              <a:rPr lang="en-US" altLang="zh-CN" sz="2000" b="1" i="1" dirty="0">
                <a:solidFill>
                  <a:srgbClr val="FF0000"/>
                </a:solidFill>
                <a:latin typeface="+mn-ea"/>
              </a:rPr>
              <a:t>W</a:t>
            </a:r>
            <a:r>
              <a:rPr lang="en-US" altLang="zh-CN" sz="2000" b="1" i="1" baseline="-25000" dirty="0">
                <a:solidFill>
                  <a:srgbClr val="FF0000"/>
                </a:solidFill>
                <a:latin typeface="+mn-ea"/>
              </a:rPr>
              <a:t>T</a:t>
            </a:r>
            <a:r>
              <a:rPr lang="zh-CN" altLang="en-US" sz="2000" dirty="0">
                <a:latin typeface="+mn-ea"/>
              </a:rPr>
              <a:t>。发送端必须</a:t>
            </a:r>
            <a:r>
              <a:rPr lang="zh-CN" altLang="en-US" sz="2000" dirty="0">
                <a:solidFill>
                  <a:srgbClr val="FF0000"/>
                </a:solidFill>
                <a:latin typeface="+mn-ea"/>
              </a:rPr>
              <a:t>有</a:t>
            </a:r>
            <a:r>
              <a:rPr lang="en-US" altLang="zh-CN" sz="2000" i="1" dirty="0">
                <a:solidFill>
                  <a:srgbClr val="FF0000"/>
                </a:solidFill>
                <a:latin typeface="+mn-ea"/>
              </a:rPr>
              <a:t>W</a:t>
            </a:r>
            <a:r>
              <a:rPr lang="en-US" altLang="zh-CN" sz="2000" i="1" baseline="-25000" dirty="0">
                <a:solidFill>
                  <a:srgbClr val="FF0000"/>
                </a:solidFill>
                <a:latin typeface="+mn-ea"/>
              </a:rPr>
              <a:t>T</a:t>
            </a:r>
            <a:r>
              <a:rPr lang="zh-CN" altLang="en-US" sz="2000" dirty="0">
                <a:solidFill>
                  <a:srgbClr val="FF0000"/>
                </a:solidFill>
                <a:latin typeface="+mn-ea"/>
              </a:rPr>
              <a:t>个输出缓冲区</a:t>
            </a:r>
            <a:r>
              <a:rPr lang="zh-CN" altLang="en-US" sz="2000" dirty="0">
                <a:latin typeface="+mn-ea"/>
              </a:rPr>
              <a:t>来存放</a:t>
            </a:r>
            <a:r>
              <a:rPr lang="en-US" altLang="zh-CN" sz="2000" i="1" dirty="0">
                <a:latin typeface="+mn-ea"/>
              </a:rPr>
              <a:t>W</a:t>
            </a:r>
            <a:r>
              <a:rPr lang="en-US" altLang="zh-CN" sz="2000" i="1" baseline="-25000" dirty="0">
                <a:latin typeface="+mn-ea"/>
              </a:rPr>
              <a:t>T</a:t>
            </a:r>
            <a:r>
              <a:rPr lang="zh-CN" altLang="en-US" sz="2000" dirty="0">
                <a:latin typeface="+mn-ea"/>
              </a:rPr>
              <a:t>个数据帧的副本以备数据帧的重发。</a:t>
            </a:r>
          </a:p>
          <a:p>
            <a:pPr eaLnBrk="1" hangingPunct="1"/>
            <a:r>
              <a:rPr lang="zh-CN" altLang="en-US" sz="2000" dirty="0">
                <a:latin typeface="+mn-ea"/>
              </a:rPr>
              <a:t>当发送端收到发送窗口下沿帧的肯定确认时，将发送窗口整体向前滑动一个序号，并从输出缓冲区中将相应的数据帧副本删除。</a:t>
            </a:r>
          </a:p>
        </p:txBody>
      </p:sp>
      <p:grpSp>
        <p:nvGrpSpPr>
          <p:cNvPr id="15" name="Group 166"/>
          <p:cNvGrpSpPr>
            <a:grpSpLocks/>
          </p:cNvGrpSpPr>
          <p:nvPr/>
        </p:nvGrpSpPr>
        <p:grpSpPr bwMode="auto">
          <a:xfrm>
            <a:off x="142844" y="3929066"/>
            <a:ext cx="8572528" cy="1295399"/>
            <a:chOff x="-16" y="1102"/>
            <a:chExt cx="5664" cy="906"/>
          </a:xfrm>
        </p:grpSpPr>
        <p:sp>
          <p:nvSpPr>
            <p:cNvPr id="16" name="Rectangle 44"/>
            <p:cNvSpPr>
              <a:spLocks noChangeArrowheads="1"/>
            </p:cNvSpPr>
            <p:nvPr/>
          </p:nvSpPr>
          <p:spPr bwMode="auto">
            <a:xfrm>
              <a:off x="326" y="1362"/>
              <a:ext cx="2302" cy="329"/>
            </a:xfrm>
            <a:prstGeom prst="rect">
              <a:avLst/>
            </a:prstGeom>
            <a:solidFill>
              <a:srgbClr val="FFCCFF"/>
            </a:solidFill>
            <a:ln w="12700">
              <a:solidFill>
                <a:schemeClr val="tx1"/>
              </a:solidFill>
              <a:miter lim="800000"/>
              <a:headEnd/>
              <a:tailEnd/>
            </a:ln>
          </p:spPr>
          <p:txBody>
            <a:bodyPr wrap="none" anchor="ctr"/>
            <a:lstStyle/>
            <a:p>
              <a:endParaRPr lang="zh-CN" altLang="en-US"/>
            </a:p>
          </p:txBody>
        </p:sp>
        <p:sp>
          <p:nvSpPr>
            <p:cNvPr id="17" name="Rectangle 45"/>
            <p:cNvSpPr>
              <a:spLocks noChangeArrowheads="1"/>
            </p:cNvSpPr>
            <p:nvPr/>
          </p:nvSpPr>
          <p:spPr bwMode="auto">
            <a:xfrm>
              <a:off x="331" y="1483"/>
              <a:ext cx="457" cy="199"/>
            </a:xfrm>
            <a:prstGeom prst="rect">
              <a:avLst/>
            </a:prstGeom>
            <a:solidFill>
              <a:srgbClr val="00FFCC"/>
            </a:solidFill>
            <a:ln w="9525">
              <a:noFill/>
              <a:miter lim="800000"/>
              <a:headEnd/>
              <a:tailEnd/>
            </a:ln>
          </p:spPr>
          <p:txBody>
            <a:bodyPr wrap="none" anchor="ctr"/>
            <a:lstStyle/>
            <a:p>
              <a:endParaRPr lang="zh-CN" altLang="en-US"/>
            </a:p>
          </p:txBody>
        </p:sp>
        <p:sp>
          <p:nvSpPr>
            <p:cNvPr id="18" name="Rectangle 46"/>
            <p:cNvSpPr>
              <a:spLocks noChangeArrowheads="1"/>
            </p:cNvSpPr>
            <p:nvPr/>
          </p:nvSpPr>
          <p:spPr bwMode="auto">
            <a:xfrm>
              <a:off x="2628" y="1487"/>
              <a:ext cx="3008" cy="192"/>
            </a:xfrm>
            <a:prstGeom prst="rect">
              <a:avLst/>
            </a:prstGeom>
            <a:solidFill>
              <a:srgbClr val="FFFFCC"/>
            </a:solidFill>
            <a:ln w="9525">
              <a:noFill/>
              <a:miter lim="800000"/>
              <a:headEnd/>
              <a:tailEnd/>
            </a:ln>
          </p:spPr>
          <p:txBody>
            <a:bodyPr wrap="none" anchor="ctr"/>
            <a:lstStyle/>
            <a:p>
              <a:endParaRPr lang="zh-CN" altLang="en-US"/>
            </a:p>
          </p:txBody>
        </p:sp>
        <p:sp>
          <p:nvSpPr>
            <p:cNvPr id="19" name="Line 47"/>
            <p:cNvSpPr>
              <a:spLocks noChangeShapeType="1"/>
            </p:cNvSpPr>
            <p:nvPr/>
          </p:nvSpPr>
          <p:spPr bwMode="auto">
            <a:xfrm>
              <a:off x="332" y="1487"/>
              <a:ext cx="5314" cy="0"/>
            </a:xfrm>
            <a:prstGeom prst="line">
              <a:avLst/>
            </a:prstGeom>
            <a:noFill/>
            <a:ln w="28575">
              <a:solidFill>
                <a:schemeClr val="tx1"/>
              </a:solidFill>
              <a:round/>
              <a:headEnd/>
              <a:tailEnd/>
            </a:ln>
          </p:spPr>
          <p:txBody>
            <a:bodyPr wrap="none" anchor="ctr"/>
            <a:lstStyle/>
            <a:p>
              <a:endParaRPr lang="zh-CN" altLang="en-US"/>
            </a:p>
          </p:txBody>
        </p:sp>
        <p:sp>
          <p:nvSpPr>
            <p:cNvPr id="20" name="Line 48"/>
            <p:cNvSpPr>
              <a:spLocks noChangeShapeType="1"/>
            </p:cNvSpPr>
            <p:nvPr/>
          </p:nvSpPr>
          <p:spPr bwMode="auto">
            <a:xfrm>
              <a:off x="334" y="1683"/>
              <a:ext cx="5314" cy="0"/>
            </a:xfrm>
            <a:prstGeom prst="line">
              <a:avLst/>
            </a:prstGeom>
            <a:noFill/>
            <a:ln w="28575">
              <a:solidFill>
                <a:schemeClr val="tx1"/>
              </a:solidFill>
              <a:round/>
              <a:headEnd/>
              <a:tailEnd/>
            </a:ln>
          </p:spPr>
          <p:txBody>
            <a:bodyPr wrap="none" anchor="ctr"/>
            <a:lstStyle/>
            <a:p>
              <a:endParaRPr lang="zh-CN" altLang="en-US"/>
            </a:p>
          </p:txBody>
        </p:sp>
        <p:sp>
          <p:nvSpPr>
            <p:cNvPr id="21" name="Line 49"/>
            <p:cNvSpPr>
              <a:spLocks noChangeShapeType="1"/>
            </p:cNvSpPr>
            <p:nvPr/>
          </p:nvSpPr>
          <p:spPr bwMode="auto">
            <a:xfrm>
              <a:off x="792" y="1487"/>
              <a:ext cx="0" cy="187"/>
            </a:xfrm>
            <a:prstGeom prst="line">
              <a:avLst/>
            </a:prstGeom>
            <a:noFill/>
            <a:ln w="28575">
              <a:solidFill>
                <a:schemeClr val="tx1"/>
              </a:solidFill>
              <a:round/>
              <a:headEnd/>
              <a:tailEnd/>
            </a:ln>
          </p:spPr>
          <p:txBody>
            <a:bodyPr wrap="none" anchor="ctr"/>
            <a:lstStyle/>
            <a:p>
              <a:endParaRPr lang="zh-CN" altLang="en-US"/>
            </a:p>
          </p:txBody>
        </p:sp>
        <p:sp>
          <p:nvSpPr>
            <p:cNvPr id="22" name="Line 50"/>
            <p:cNvSpPr>
              <a:spLocks noChangeShapeType="1"/>
            </p:cNvSpPr>
            <p:nvPr/>
          </p:nvSpPr>
          <p:spPr bwMode="auto">
            <a:xfrm>
              <a:off x="330" y="1482"/>
              <a:ext cx="0" cy="208"/>
            </a:xfrm>
            <a:prstGeom prst="line">
              <a:avLst/>
            </a:prstGeom>
            <a:noFill/>
            <a:ln w="28575">
              <a:solidFill>
                <a:schemeClr val="tx1"/>
              </a:solidFill>
              <a:round/>
              <a:headEnd/>
              <a:tailEnd/>
            </a:ln>
          </p:spPr>
          <p:txBody>
            <a:bodyPr wrap="none" anchor="ctr"/>
            <a:lstStyle/>
            <a:p>
              <a:endParaRPr lang="zh-CN" altLang="en-US"/>
            </a:p>
          </p:txBody>
        </p:sp>
        <p:sp>
          <p:nvSpPr>
            <p:cNvPr id="23" name="Line 51"/>
            <p:cNvSpPr>
              <a:spLocks noChangeShapeType="1"/>
            </p:cNvSpPr>
            <p:nvPr/>
          </p:nvSpPr>
          <p:spPr bwMode="auto">
            <a:xfrm>
              <a:off x="1252" y="1491"/>
              <a:ext cx="0" cy="188"/>
            </a:xfrm>
            <a:prstGeom prst="line">
              <a:avLst/>
            </a:prstGeom>
            <a:noFill/>
            <a:ln w="28575">
              <a:solidFill>
                <a:schemeClr val="tx1"/>
              </a:solidFill>
              <a:round/>
              <a:headEnd/>
              <a:tailEnd/>
            </a:ln>
          </p:spPr>
          <p:txBody>
            <a:bodyPr wrap="none" anchor="ctr"/>
            <a:lstStyle/>
            <a:p>
              <a:endParaRPr lang="zh-CN" altLang="en-US"/>
            </a:p>
          </p:txBody>
        </p:sp>
        <p:sp>
          <p:nvSpPr>
            <p:cNvPr id="24" name="Line 52"/>
            <p:cNvSpPr>
              <a:spLocks noChangeShapeType="1"/>
            </p:cNvSpPr>
            <p:nvPr/>
          </p:nvSpPr>
          <p:spPr bwMode="auto">
            <a:xfrm>
              <a:off x="1713" y="1493"/>
              <a:ext cx="0" cy="187"/>
            </a:xfrm>
            <a:prstGeom prst="line">
              <a:avLst/>
            </a:prstGeom>
            <a:noFill/>
            <a:ln w="28575">
              <a:solidFill>
                <a:schemeClr val="tx1"/>
              </a:solidFill>
              <a:round/>
              <a:headEnd/>
              <a:tailEnd/>
            </a:ln>
          </p:spPr>
          <p:txBody>
            <a:bodyPr wrap="none" anchor="ctr"/>
            <a:lstStyle/>
            <a:p>
              <a:endParaRPr lang="zh-CN" altLang="en-US"/>
            </a:p>
          </p:txBody>
        </p:sp>
        <p:sp>
          <p:nvSpPr>
            <p:cNvPr id="25" name="Line 53"/>
            <p:cNvSpPr>
              <a:spLocks noChangeShapeType="1"/>
            </p:cNvSpPr>
            <p:nvPr/>
          </p:nvSpPr>
          <p:spPr bwMode="auto">
            <a:xfrm>
              <a:off x="2171" y="1489"/>
              <a:ext cx="0" cy="187"/>
            </a:xfrm>
            <a:prstGeom prst="line">
              <a:avLst/>
            </a:prstGeom>
            <a:noFill/>
            <a:ln w="28575">
              <a:solidFill>
                <a:schemeClr val="tx1"/>
              </a:solidFill>
              <a:round/>
              <a:headEnd/>
              <a:tailEnd/>
            </a:ln>
          </p:spPr>
          <p:txBody>
            <a:bodyPr wrap="none" anchor="ctr"/>
            <a:lstStyle/>
            <a:p>
              <a:endParaRPr lang="zh-CN" altLang="en-US"/>
            </a:p>
          </p:txBody>
        </p:sp>
        <p:sp>
          <p:nvSpPr>
            <p:cNvPr id="26" name="Freeform 54"/>
            <p:cNvSpPr>
              <a:spLocks/>
            </p:cNvSpPr>
            <p:nvPr/>
          </p:nvSpPr>
          <p:spPr bwMode="auto">
            <a:xfrm>
              <a:off x="2629" y="1497"/>
              <a:ext cx="1" cy="193"/>
            </a:xfrm>
            <a:custGeom>
              <a:avLst/>
              <a:gdLst>
                <a:gd name="T0" fmla="*/ 0 w 1"/>
                <a:gd name="T1" fmla="*/ 0 h 198"/>
                <a:gd name="T2" fmla="*/ 0 w 1"/>
                <a:gd name="T3" fmla="*/ 198 h 198"/>
                <a:gd name="T4" fmla="*/ 0 60000 65536"/>
                <a:gd name="T5" fmla="*/ 0 60000 65536"/>
                <a:gd name="T6" fmla="*/ 0 w 1"/>
                <a:gd name="T7" fmla="*/ 0 h 198"/>
                <a:gd name="T8" fmla="*/ 1 w 1"/>
                <a:gd name="T9" fmla="*/ 198 h 198"/>
              </a:gdLst>
              <a:ahLst/>
              <a:cxnLst>
                <a:cxn ang="T4">
                  <a:pos x="T0" y="T1"/>
                </a:cxn>
                <a:cxn ang="T5">
                  <a:pos x="T2" y="T3"/>
                </a:cxn>
              </a:cxnLst>
              <a:rect l="T6" t="T7" r="T8" b="T9"/>
              <a:pathLst>
                <a:path w="1" h="198">
                  <a:moveTo>
                    <a:pt x="0" y="0"/>
                  </a:moveTo>
                  <a:lnTo>
                    <a:pt x="0" y="198"/>
                  </a:lnTo>
                </a:path>
              </a:pathLst>
            </a:custGeom>
            <a:noFill/>
            <a:ln w="28575">
              <a:solidFill>
                <a:schemeClr val="tx1"/>
              </a:solidFill>
              <a:round/>
              <a:headEnd/>
              <a:tailEnd/>
            </a:ln>
          </p:spPr>
          <p:txBody>
            <a:bodyPr wrap="none" anchor="ctr"/>
            <a:lstStyle/>
            <a:p>
              <a:endParaRPr lang="zh-CN" altLang="en-US"/>
            </a:p>
          </p:txBody>
        </p:sp>
        <p:sp>
          <p:nvSpPr>
            <p:cNvPr id="27" name="Freeform 55"/>
            <p:cNvSpPr>
              <a:spLocks/>
            </p:cNvSpPr>
            <p:nvPr/>
          </p:nvSpPr>
          <p:spPr bwMode="auto">
            <a:xfrm>
              <a:off x="3088" y="1493"/>
              <a:ext cx="3" cy="193"/>
            </a:xfrm>
            <a:custGeom>
              <a:avLst/>
              <a:gdLst>
                <a:gd name="T0" fmla="*/ 3 w 3"/>
                <a:gd name="T1" fmla="*/ 0 h 198"/>
                <a:gd name="T2" fmla="*/ 0 w 3"/>
                <a:gd name="T3" fmla="*/ 198 h 198"/>
                <a:gd name="T4" fmla="*/ 0 60000 65536"/>
                <a:gd name="T5" fmla="*/ 0 60000 65536"/>
                <a:gd name="T6" fmla="*/ 0 w 3"/>
                <a:gd name="T7" fmla="*/ 0 h 198"/>
                <a:gd name="T8" fmla="*/ 3 w 3"/>
                <a:gd name="T9" fmla="*/ 198 h 198"/>
              </a:gdLst>
              <a:ahLst/>
              <a:cxnLst>
                <a:cxn ang="T4">
                  <a:pos x="T0" y="T1"/>
                </a:cxn>
                <a:cxn ang="T5">
                  <a:pos x="T2" y="T3"/>
                </a:cxn>
              </a:cxnLst>
              <a:rect l="T6" t="T7" r="T8" b="T9"/>
              <a:pathLst>
                <a:path w="3" h="198">
                  <a:moveTo>
                    <a:pt x="3" y="0"/>
                  </a:moveTo>
                  <a:lnTo>
                    <a:pt x="0" y="198"/>
                  </a:lnTo>
                </a:path>
              </a:pathLst>
            </a:custGeom>
            <a:noFill/>
            <a:ln w="28575">
              <a:solidFill>
                <a:schemeClr val="tx1"/>
              </a:solidFill>
              <a:round/>
              <a:headEnd/>
              <a:tailEnd/>
            </a:ln>
          </p:spPr>
          <p:txBody>
            <a:bodyPr wrap="none" anchor="ctr"/>
            <a:lstStyle/>
            <a:p>
              <a:endParaRPr lang="zh-CN" altLang="en-US"/>
            </a:p>
          </p:txBody>
        </p:sp>
        <p:sp>
          <p:nvSpPr>
            <p:cNvPr id="28" name="Line 56"/>
            <p:cNvSpPr>
              <a:spLocks noChangeShapeType="1"/>
            </p:cNvSpPr>
            <p:nvPr/>
          </p:nvSpPr>
          <p:spPr bwMode="auto">
            <a:xfrm>
              <a:off x="3552" y="1493"/>
              <a:ext cx="0" cy="187"/>
            </a:xfrm>
            <a:prstGeom prst="line">
              <a:avLst/>
            </a:prstGeom>
            <a:noFill/>
            <a:ln w="28575">
              <a:solidFill>
                <a:schemeClr val="tx1"/>
              </a:solidFill>
              <a:round/>
              <a:headEnd/>
              <a:tailEnd/>
            </a:ln>
          </p:spPr>
          <p:txBody>
            <a:bodyPr wrap="none" anchor="ctr"/>
            <a:lstStyle/>
            <a:p>
              <a:endParaRPr lang="zh-CN" altLang="en-US"/>
            </a:p>
          </p:txBody>
        </p:sp>
        <p:sp>
          <p:nvSpPr>
            <p:cNvPr id="29" name="Line 57"/>
            <p:cNvSpPr>
              <a:spLocks noChangeShapeType="1"/>
            </p:cNvSpPr>
            <p:nvPr/>
          </p:nvSpPr>
          <p:spPr bwMode="auto">
            <a:xfrm>
              <a:off x="4012" y="1493"/>
              <a:ext cx="0" cy="187"/>
            </a:xfrm>
            <a:prstGeom prst="line">
              <a:avLst/>
            </a:prstGeom>
            <a:noFill/>
            <a:ln w="28575">
              <a:solidFill>
                <a:schemeClr val="tx1"/>
              </a:solidFill>
              <a:round/>
              <a:headEnd/>
              <a:tailEnd/>
            </a:ln>
          </p:spPr>
          <p:txBody>
            <a:bodyPr wrap="none" anchor="ctr"/>
            <a:lstStyle/>
            <a:p>
              <a:endParaRPr lang="zh-CN" altLang="en-US"/>
            </a:p>
          </p:txBody>
        </p:sp>
        <p:sp>
          <p:nvSpPr>
            <p:cNvPr id="30" name="Line 58"/>
            <p:cNvSpPr>
              <a:spLocks noChangeShapeType="1"/>
            </p:cNvSpPr>
            <p:nvPr/>
          </p:nvSpPr>
          <p:spPr bwMode="auto">
            <a:xfrm>
              <a:off x="4474" y="1487"/>
              <a:ext cx="0" cy="187"/>
            </a:xfrm>
            <a:prstGeom prst="line">
              <a:avLst/>
            </a:prstGeom>
            <a:noFill/>
            <a:ln w="28575">
              <a:solidFill>
                <a:schemeClr val="tx1"/>
              </a:solidFill>
              <a:round/>
              <a:headEnd/>
              <a:tailEnd/>
            </a:ln>
          </p:spPr>
          <p:txBody>
            <a:bodyPr wrap="none" anchor="ctr"/>
            <a:lstStyle/>
            <a:p>
              <a:endParaRPr lang="zh-CN" altLang="en-US"/>
            </a:p>
          </p:txBody>
        </p:sp>
        <p:sp>
          <p:nvSpPr>
            <p:cNvPr id="31" name="Line 59"/>
            <p:cNvSpPr>
              <a:spLocks noChangeShapeType="1"/>
            </p:cNvSpPr>
            <p:nvPr/>
          </p:nvSpPr>
          <p:spPr bwMode="auto">
            <a:xfrm>
              <a:off x="4932" y="1489"/>
              <a:ext cx="0" cy="187"/>
            </a:xfrm>
            <a:prstGeom prst="line">
              <a:avLst/>
            </a:prstGeom>
            <a:noFill/>
            <a:ln w="28575">
              <a:solidFill>
                <a:schemeClr val="tx1"/>
              </a:solidFill>
              <a:round/>
              <a:headEnd/>
              <a:tailEnd/>
            </a:ln>
          </p:spPr>
          <p:txBody>
            <a:bodyPr wrap="none" anchor="ctr"/>
            <a:lstStyle/>
            <a:p>
              <a:endParaRPr lang="zh-CN" altLang="en-US"/>
            </a:p>
          </p:txBody>
        </p:sp>
        <p:sp>
          <p:nvSpPr>
            <p:cNvPr id="32" name="Line 60"/>
            <p:cNvSpPr>
              <a:spLocks noChangeShapeType="1"/>
            </p:cNvSpPr>
            <p:nvPr/>
          </p:nvSpPr>
          <p:spPr bwMode="auto">
            <a:xfrm>
              <a:off x="5394" y="1491"/>
              <a:ext cx="0" cy="188"/>
            </a:xfrm>
            <a:prstGeom prst="line">
              <a:avLst/>
            </a:prstGeom>
            <a:noFill/>
            <a:ln w="28575">
              <a:solidFill>
                <a:schemeClr val="tx1"/>
              </a:solidFill>
              <a:round/>
              <a:headEnd/>
              <a:tailEnd/>
            </a:ln>
          </p:spPr>
          <p:txBody>
            <a:bodyPr wrap="none" anchor="ctr"/>
            <a:lstStyle/>
            <a:p>
              <a:endParaRPr lang="zh-CN" altLang="en-US"/>
            </a:p>
          </p:txBody>
        </p:sp>
        <p:sp>
          <p:nvSpPr>
            <p:cNvPr id="33" name="Rectangle 61"/>
            <p:cNvSpPr>
              <a:spLocks noChangeArrowheads="1"/>
            </p:cNvSpPr>
            <p:nvPr/>
          </p:nvSpPr>
          <p:spPr bwMode="auto">
            <a:xfrm>
              <a:off x="435" y="1478"/>
              <a:ext cx="230" cy="248"/>
            </a:xfrm>
            <a:prstGeom prst="rect">
              <a:avLst/>
            </a:prstGeom>
            <a:noFill/>
            <a:ln w="12700">
              <a:noFill/>
              <a:miter lim="800000"/>
              <a:headEnd/>
              <a:tailEnd/>
            </a:ln>
          </p:spPr>
          <p:txBody>
            <a:bodyPr lIns="90488" tIns="44450" rIns="90488" bIns="44450">
              <a:spAutoFit/>
            </a:bodyPr>
            <a:lstStyle/>
            <a:p>
              <a:pPr defTabSz="762000" eaLnBrk="0" hangingPunct="0"/>
              <a:r>
                <a:rPr kumimoji="1" lang="en-US" altLang="zh-CN">
                  <a:solidFill>
                    <a:srgbClr val="333399"/>
                  </a:solidFill>
                  <a:latin typeface="Arial" charset="0"/>
                  <a:ea typeface="黑体" pitchFamily="2" charset="-122"/>
                </a:rPr>
                <a:t>0</a:t>
              </a:r>
            </a:p>
          </p:txBody>
        </p:sp>
        <p:sp>
          <p:nvSpPr>
            <p:cNvPr id="34" name="Rectangle 62"/>
            <p:cNvSpPr>
              <a:spLocks noChangeArrowheads="1"/>
            </p:cNvSpPr>
            <p:nvPr/>
          </p:nvSpPr>
          <p:spPr bwMode="auto">
            <a:xfrm>
              <a:off x="885" y="1478"/>
              <a:ext cx="230" cy="248"/>
            </a:xfrm>
            <a:prstGeom prst="rect">
              <a:avLst/>
            </a:prstGeom>
            <a:noFill/>
            <a:ln w="12700">
              <a:noFill/>
              <a:miter lim="800000"/>
              <a:headEnd/>
              <a:tailEnd/>
            </a:ln>
          </p:spPr>
          <p:txBody>
            <a:bodyPr lIns="90488" tIns="44450" rIns="90488" bIns="44450">
              <a:spAutoFit/>
            </a:bodyPr>
            <a:lstStyle/>
            <a:p>
              <a:pPr defTabSz="762000" eaLnBrk="0" hangingPunct="0"/>
              <a:r>
                <a:rPr kumimoji="1" lang="en-US" altLang="zh-CN">
                  <a:solidFill>
                    <a:srgbClr val="333399"/>
                  </a:solidFill>
                  <a:latin typeface="Arial" charset="0"/>
                  <a:ea typeface="黑体" pitchFamily="2" charset="-122"/>
                </a:rPr>
                <a:t>1</a:t>
              </a:r>
            </a:p>
          </p:txBody>
        </p:sp>
        <p:sp>
          <p:nvSpPr>
            <p:cNvPr id="35" name="Rectangle 63"/>
            <p:cNvSpPr>
              <a:spLocks noChangeArrowheads="1"/>
            </p:cNvSpPr>
            <p:nvPr/>
          </p:nvSpPr>
          <p:spPr bwMode="auto">
            <a:xfrm>
              <a:off x="1373" y="1477"/>
              <a:ext cx="231" cy="248"/>
            </a:xfrm>
            <a:prstGeom prst="rect">
              <a:avLst/>
            </a:prstGeom>
            <a:noFill/>
            <a:ln w="12700">
              <a:noFill/>
              <a:miter lim="800000"/>
              <a:headEnd/>
              <a:tailEnd/>
            </a:ln>
          </p:spPr>
          <p:txBody>
            <a:bodyPr lIns="90488" tIns="44450" rIns="90488" bIns="44450">
              <a:spAutoFit/>
            </a:bodyPr>
            <a:lstStyle/>
            <a:p>
              <a:pPr defTabSz="762000" eaLnBrk="0" hangingPunct="0"/>
              <a:r>
                <a:rPr kumimoji="1" lang="en-US" altLang="zh-CN">
                  <a:solidFill>
                    <a:srgbClr val="333399"/>
                  </a:solidFill>
                  <a:latin typeface="Arial" charset="0"/>
                  <a:ea typeface="黑体" pitchFamily="2" charset="-122"/>
                </a:rPr>
                <a:t>2</a:t>
              </a:r>
            </a:p>
          </p:txBody>
        </p:sp>
        <p:sp>
          <p:nvSpPr>
            <p:cNvPr id="36" name="Rectangle 64"/>
            <p:cNvSpPr>
              <a:spLocks noChangeArrowheads="1"/>
            </p:cNvSpPr>
            <p:nvPr/>
          </p:nvSpPr>
          <p:spPr bwMode="auto">
            <a:xfrm>
              <a:off x="1834" y="1478"/>
              <a:ext cx="230" cy="248"/>
            </a:xfrm>
            <a:prstGeom prst="rect">
              <a:avLst/>
            </a:prstGeom>
            <a:noFill/>
            <a:ln w="12700">
              <a:noFill/>
              <a:miter lim="800000"/>
              <a:headEnd/>
              <a:tailEnd/>
            </a:ln>
          </p:spPr>
          <p:txBody>
            <a:bodyPr lIns="90488" tIns="44450" rIns="90488" bIns="44450">
              <a:spAutoFit/>
            </a:bodyPr>
            <a:lstStyle/>
            <a:p>
              <a:pPr defTabSz="762000" eaLnBrk="0" hangingPunct="0"/>
              <a:r>
                <a:rPr kumimoji="1" lang="en-US" altLang="zh-CN">
                  <a:solidFill>
                    <a:srgbClr val="333399"/>
                  </a:solidFill>
                  <a:latin typeface="Arial" charset="0"/>
                  <a:ea typeface="黑体" pitchFamily="2" charset="-122"/>
                </a:rPr>
                <a:t>3</a:t>
              </a:r>
            </a:p>
          </p:txBody>
        </p:sp>
        <p:sp>
          <p:nvSpPr>
            <p:cNvPr id="37" name="Rectangle 65"/>
            <p:cNvSpPr>
              <a:spLocks noChangeArrowheads="1"/>
            </p:cNvSpPr>
            <p:nvPr/>
          </p:nvSpPr>
          <p:spPr bwMode="auto">
            <a:xfrm>
              <a:off x="2272" y="1477"/>
              <a:ext cx="308" cy="248"/>
            </a:xfrm>
            <a:prstGeom prst="rect">
              <a:avLst/>
            </a:prstGeom>
            <a:noFill/>
            <a:ln w="12700">
              <a:noFill/>
              <a:miter lim="800000"/>
              <a:headEnd/>
              <a:tailEnd/>
            </a:ln>
          </p:spPr>
          <p:txBody>
            <a:bodyPr lIns="90488" tIns="44450" rIns="90488" bIns="44450">
              <a:spAutoFit/>
            </a:bodyPr>
            <a:lstStyle/>
            <a:p>
              <a:pPr defTabSz="762000" eaLnBrk="0" hangingPunct="0"/>
              <a:r>
                <a:rPr kumimoji="1" lang="en-US" altLang="zh-CN">
                  <a:solidFill>
                    <a:srgbClr val="333399"/>
                  </a:solidFill>
                  <a:latin typeface="Arial" charset="0"/>
                  <a:ea typeface="黑体" pitchFamily="2" charset="-122"/>
                </a:rPr>
                <a:t>4</a:t>
              </a:r>
            </a:p>
          </p:txBody>
        </p:sp>
        <p:sp>
          <p:nvSpPr>
            <p:cNvPr id="38" name="Rectangle 66"/>
            <p:cNvSpPr>
              <a:spLocks noChangeArrowheads="1"/>
            </p:cNvSpPr>
            <p:nvPr/>
          </p:nvSpPr>
          <p:spPr bwMode="auto">
            <a:xfrm>
              <a:off x="2732" y="1478"/>
              <a:ext cx="230" cy="248"/>
            </a:xfrm>
            <a:prstGeom prst="rect">
              <a:avLst/>
            </a:prstGeom>
            <a:noFill/>
            <a:ln w="12700">
              <a:noFill/>
              <a:miter lim="800000"/>
              <a:headEnd/>
              <a:tailEnd/>
            </a:ln>
          </p:spPr>
          <p:txBody>
            <a:bodyPr lIns="90488" tIns="44450" rIns="90488" bIns="44450">
              <a:spAutoFit/>
            </a:bodyPr>
            <a:lstStyle/>
            <a:p>
              <a:pPr defTabSz="762000" eaLnBrk="0" hangingPunct="0"/>
              <a:r>
                <a:rPr kumimoji="1" lang="en-US" altLang="zh-CN">
                  <a:solidFill>
                    <a:srgbClr val="333399"/>
                  </a:solidFill>
                  <a:latin typeface="Arial" charset="0"/>
                  <a:ea typeface="黑体" pitchFamily="2" charset="-122"/>
                </a:rPr>
                <a:t>5</a:t>
              </a:r>
            </a:p>
          </p:txBody>
        </p:sp>
        <p:sp>
          <p:nvSpPr>
            <p:cNvPr id="39" name="Rectangle 67"/>
            <p:cNvSpPr>
              <a:spLocks noChangeArrowheads="1"/>
            </p:cNvSpPr>
            <p:nvPr/>
          </p:nvSpPr>
          <p:spPr bwMode="auto">
            <a:xfrm>
              <a:off x="3181" y="1478"/>
              <a:ext cx="230" cy="248"/>
            </a:xfrm>
            <a:prstGeom prst="rect">
              <a:avLst/>
            </a:prstGeom>
            <a:noFill/>
            <a:ln w="12700">
              <a:noFill/>
              <a:miter lim="800000"/>
              <a:headEnd/>
              <a:tailEnd/>
            </a:ln>
          </p:spPr>
          <p:txBody>
            <a:bodyPr lIns="90488" tIns="44450" rIns="90488" bIns="44450">
              <a:spAutoFit/>
            </a:bodyPr>
            <a:lstStyle/>
            <a:p>
              <a:pPr defTabSz="762000" eaLnBrk="0" hangingPunct="0"/>
              <a:r>
                <a:rPr kumimoji="1" lang="en-US" altLang="zh-CN" dirty="0">
                  <a:solidFill>
                    <a:srgbClr val="333399"/>
                  </a:solidFill>
                  <a:latin typeface="Arial" charset="0"/>
                  <a:ea typeface="黑体" pitchFamily="2" charset="-122"/>
                </a:rPr>
                <a:t>6</a:t>
              </a:r>
            </a:p>
          </p:txBody>
        </p:sp>
        <p:sp>
          <p:nvSpPr>
            <p:cNvPr id="40" name="Rectangle 68"/>
            <p:cNvSpPr>
              <a:spLocks noChangeArrowheads="1"/>
            </p:cNvSpPr>
            <p:nvPr/>
          </p:nvSpPr>
          <p:spPr bwMode="auto">
            <a:xfrm>
              <a:off x="3640" y="1478"/>
              <a:ext cx="230" cy="248"/>
            </a:xfrm>
            <a:prstGeom prst="rect">
              <a:avLst/>
            </a:prstGeom>
            <a:noFill/>
            <a:ln w="12700">
              <a:noFill/>
              <a:miter lim="800000"/>
              <a:headEnd/>
              <a:tailEnd/>
            </a:ln>
          </p:spPr>
          <p:txBody>
            <a:bodyPr lIns="90488" tIns="44450" rIns="90488" bIns="44450">
              <a:spAutoFit/>
            </a:bodyPr>
            <a:lstStyle/>
            <a:p>
              <a:pPr defTabSz="762000" eaLnBrk="0" hangingPunct="0"/>
              <a:r>
                <a:rPr kumimoji="1" lang="en-US" altLang="zh-CN">
                  <a:solidFill>
                    <a:srgbClr val="333399"/>
                  </a:solidFill>
                  <a:latin typeface="Arial" charset="0"/>
                  <a:ea typeface="黑体" pitchFamily="2" charset="-122"/>
                </a:rPr>
                <a:t>7</a:t>
              </a:r>
            </a:p>
          </p:txBody>
        </p:sp>
        <p:sp>
          <p:nvSpPr>
            <p:cNvPr id="41" name="Rectangle 69"/>
            <p:cNvSpPr>
              <a:spLocks noChangeArrowheads="1"/>
            </p:cNvSpPr>
            <p:nvPr/>
          </p:nvSpPr>
          <p:spPr bwMode="auto">
            <a:xfrm>
              <a:off x="4118" y="1478"/>
              <a:ext cx="230" cy="248"/>
            </a:xfrm>
            <a:prstGeom prst="rect">
              <a:avLst/>
            </a:prstGeom>
            <a:noFill/>
            <a:ln w="12700">
              <a:noFill/>
              <a:miter lim="800000"/>
              <a:headEnd/>
              <a:tailEnd/>
            </a:ln>
          </p:spPr>
          <p:txBody>
            <a:bodyPr lIns="90488" tIns="44450" rIns="90488" bIns="44450">
              <a:spAutoFit/>
            </a:bodyPr>
            <a:lstStyle/>
            <a:p>
              <a:pPr defTabSz="762000" eaLnBrk="0" hangingPunct="0"/>
              <a:r>
                <a:rPr kumimoji="1" lang="en-US" altLang="zh-CN">
                  <a:solidFill>
                    <a:srgbClr val="333399"/>
                  </a:solidFill>
                  <a:latin typeface="Arial" charset="0"/>
                  <a:ea typeface="黑体" pitchFamily="2" charset="-122"/>
                </a:rPr>
                <a:t>0</a:t>
              </a:r>
            </a:p>
          </p:txBody>
        </p:sp>
        <p:sp>
          <p:nvSpPr>
            <p:cNvPr id="42" name="Rectangle 70"/>
            <p:cNvSpPr>
              <a:spLocks noChangeArrowheads="1"/>
            </p:cNvSpPr>
            <p:nvPr/>
          </p:nvSpPr>
          <p:spPr bwMode="auto">
            <a:xfrm>
              <a:off x="4588" y="1478"/>
              <a:ext cx="230" cy="248"/>
            </a:xfrm>
            <a:prstGeom prst="rect">
              <a:avLst/>
            </a:prstGeom>
            <a:noFill/>
            <a:ln w="12700">
              <a:noFill/>
              <a:miter lim="800000"/>
              <a:headEnd/>
              <a:tailEnd/>
            </a:ln>
          </p:spPr>
          <p:txBody>
            <a:bodyPr lIns="90488" tIns="44450" rIns="90488" bIns="44450">
              <a:spAutoFit/>
            </a:bodyPr>
            <a:lstStyle/>
            <a:p>
              <a:pPr defTabSz="762000" eaLnBrk="0" hangingPunct="0"/>
              <a:r>
                <a:rPr kumimoji="1" lang="en-US" altLang="zh-CN">
                  <a:solidFill>
                    <a:srgbClr val="333399"/>
                  </a:solidFill>
                  <a:latin typeface="Arial" charset="0"/>
                  <a:ea typeface="黑体" pitchFamily="2" charset="-122"/>
                </a:rPr>
                <a:t>1</a:t>
              </a:r>
            </a:p>
          </p:txBody>
        </p:sp>
        <p:sp>
          <p:nvSpPr>
            <p:cNvPr id="43" name="Rectangle 71"/>
            <p:cNvSpPr>
              <a:spLocks noChangeArrowheads="1"/>
            </p:cNvSpPr>
            <p:nvPr/>
          </p:nvSpPr>
          <p:spPr bwMode="auto">
            <a:xfrm>
              <a:off x="5047" y="1478"/>
              <a:ext cx="230" cy="248"/>
            </a:xfrm>
            <a:prstGeom prst="rect">
              <a:avLst/>
            </a:prstGeom>
            <a:noFill/>
            <a:ln w="12700">
              <a:noFill/>
              <a:miter lim="800000"/>
              <a:headEnd/>
              <a:tailEnd/>
            </a:ln>
          </p:spPr>
          <p:txBody>
            <a:bodyPr lIns="90488" tIns="44450" rIns="90488" bIns="44450">
              <a:spAutoFit/>
            </a:bodyPr>
            <a:lstStyle/>
            <a:p>
              <a:pPr defTabSz="762000" eaLnBrk="0" hangingPunct="0"/>
              <a:r>
                <a:rPr kumimoji="1" lang="en-US" altLang="zh-CN">
                  <a:solidFill>
                    <a:srgbClr val="333399"/>
                  </a:solidFill>
                  <a:latin typeface="Arial" charset="0"/>
                  <a:ea typeface="黑体" pitchFamily="2" charset="-122"/>
                </a:rPr>
                <a:t>2</a:t>
              </a:r>
            </a:p>
          </p:txBody>
        </p:sp>
        <p:sp>
          <p:nvSpPr>
            <p:cNvPr id="44" name="Text Box 72"/>
            <p:cNvSpPr txBox="1">
              <a:spLocks noChangeArrowheads="1"/>
            </p:cNvSpPr>
            <p:nvPr/>
          </p:nvSpPr>
          <p:spPr bwMode="auto">
            <a:xfrm>
              <a:off x="3479" y="1758"/>
              <a:ext cx="1396" cy="250"/>
            </a:xfrm>
            <a:prstGeom prst="rect">
              <a:avLst/>
            </a:prstGeom>
            <a:noFill/>
            <a:ln w="9525">
              <a:noFill/>
              <a:miter lim="800000"/>
              <a:headEnd/>
              <a:tailEnd/>
            </a:ln>
          </p:spPr>
          <p:txBody>
            <a:bodyPr wrap="none">
              <a:spAutoFit/>
            </a:bodyPr>
            <a:lstStyle/>
            <a:p>
              <a:r>
                <a:rPr kumimoji="1" lang="zh-CN" altLang="en-US">
                  <a:solidFill>
                    <a:srgbClr val="333399"/>
                  </a:solidFill>
                  <a:latin typeface="Arial" charset="0"/>
                  <a:ea typeface="黑体" pitchFamily="2" charset="-122"/>
                </a:rPr>
                <a:t>不允许发送这些帧</a:t>
              </a:r>
            </a:p>
          </p:txBody>
        </p:sp>
        <p:sp>
          <p:nvSpPr>
            <p:cNvPr id="45" name="AutoShape 73"/>
            <p:cNvSpPr>
              <a:spLocks/>
            </p:cNvSpPr>
            <p:nvPr/>
          </p:nvSpPr>
          <p:spPr bwMode="auto">
            <a:xfrm rot="-5400000">
              <a:off x="4072" y="254"/>
              <a:ext cx="116" cy="2969"/>
            </a:xfrm>
            <a:prstGeom prst="leftBrace">
              <a:avLst>
                <a:gd name="adj1" fmla="val 213290"/>
                <a:gd name="adj2" fmla="val 50000"/>
              </a:avLst>
            </a:prstGeom>
            <a:noFill/>
            <a:ln w="9525">
              <a:solidFill>
                <a:schemeClr val="tx1"/>
              </a:solidFill>
              <a:round/>
              <a:headEnd/>
              <a:tailEnd/>
            </a:ln>
          </p:spPr>
          <p:txBody>
            <a:bodyPr wrap="none" anchor="ctr"/>
            <a:lstStyle/>
            <a:p>
              <a:endParaRPr lang="zh-CN" altLang="en-US"/>
            </a:p>
          </p:txBody>
        </p:sp>
        <p:sp>
          <p:nvSpPr>
            <p:cNvPr id="46" name="AutoShape 74"/>
            <p:cNvSpPr>
              <a:spLocks/>
            </p:cNvSpPr>
            <p:nvPr/>
          </p:nvSpPr>
          <p:spPr bwMode="auto">
            <a:xfrm rot="-5400000">
              <a:off x="1660" y="828"/>
              <a:ext cx="111" cy="1837"/>
            </a:xfrm>
            <a:prstGeom prst="leftBrace">
              <a:avLst>
                <a:gd name="adj1" fmla="val 137913"/>
                <a:gd name="adj2" fmla="val 50000"/>
              </a:avLst>
            </a:prstGeom>
            <a:noFill/>
            <a:ln w="9525">
              <a:solidFill>
                <a:schemeClr val="tx1"/>
              </a:solidFill>
              <a:round/>
              <a:headEnd/>
              <a:tailEnd/>
            </a:ln>
          </p:spPr>
          <p:txBody>
            <a:bodyPr wrap="none" anchor="ctr"/>
            <a:lstStyle/>
            <a:p>
              <a:endParaRPr lang="zh-CN" altLang="en-US"/>
            </a:p>
          </p:txBody>
        </p:sp>
        <p:sp>
          <p:nvSpPr>
            <p:cNvPr id="47" name="Text Box 75"/>
            <p:cNvSpPr txBox="1">
              <a:spLocks noChangeArrowheads="1"/>
            </p:cNvSpPr>
            <p:nvPr/>
          </p:nvSpPr>
          <p:spPr bwMode="auto">
            <a:xfrm>
              <a:off x="1044" y="1758"/>
              <a:ext cx="1413" cy="250"/>
            </a:xfrm>
            <a:prstGeom prst="rect">
              <a:avLst/>
            </a:prstGeom>
            <a:noFill/>
            <a:ln w="9525">
              <a:noFill/>
              <a:miter lim="800000"/>
              <a:headEnd/>
              <a:tailEnd/>
            </a:ln>
          </p:spPr>
          <p:txBody>
            <a:bodyPr wrap="none">
              <a:spAutoFit/>
            </a:bodyPr>
            <a:lstStyle/>
            <a:p>
              <a:r>
                <a:rPr kumimoji="1" lang="zh-CN" altLang="en-US">
                  <a:solidFill>
                    <a:srgbClr val="333399"/>
                  </a:solidFill>
                  <a:latin typeface="Arial" charset="0"/>
                  <a:ea typeface="黑体" pitchFamily="2" charset="-122"/>
                </a:rPr>
                <a:t>还允许发送 </a:t>
              </a:r>
              <a:r>
                <a:rPr kumimoji="1" lang="en-US" altLang="zh-CN">
                  <a:solidFill>
                    <a:srgbClr val="333399"/>
                  </a:solidFill>
                  <a:latin typeface="Arial" charset="0"/>
                  <a:ea typeface="黑体" pitchFamily="2" charset="-122"/>
                </a:rPr>
                <a:t>4 </a:t>
              </a:r>
              <a:r>
                <a:rPr kumimoji="1" lang="zh-CN" altLang="en-US">
                  <a:solidFill>
                    <a:srgbClr val="333399"/>
                  </a:solidFill>
                  <a:latin typeface="Arial" charset="0"/>
                  <a:ea typeface="黑体" pitchFamily="2" charset="-122"/>
                </a:rPr>
                <a:t>个帧</a:t>
              </a:r>
            </a:p>
          </p:txBody>
        </p:sp>
        <p:sp>
          <p:nvSpPr>
            <p:cNvPr id="48" name="Freeform 76"/>
            <p:cNvSpPr>
              <a:spLocks/>
            </p:cNvSpPr>
            <p:nvPr/>
          </p:nvSpPr>
          <p:spPr bwMode="auto">
            <a:xfrm>
              <a:off x="318" y="1229"/>
              <a:ext cx="2300" cy="1"/>
            </a:xfrm>
            <a:custGeom>
              <a:avLst/>
              <a:gdLst>
                <a:gd name="T0" fmla="*/ 0 w 2119"/>
                <a:gd name="T1" fmla="*/ 1 h 1"/>
                <a:gd name="T2" fmla="*/ 2119 w 2119"/>
                <a:gd name="T3" fmla="*/ 0 h 1"/>
                <a:gd name="T4" fmla="*/ 0 60000 65536"/>
                <a:gd name="T5" fmla="*/ 0 60000 65536"/>
                <a:gd name="T6" fmla="*/ 0 w 2119"/>
                <a:gd name="T7" fmla="*/ 0 h 1"/>
                <a:gd name="T8" fmla="*/ 2119 w 2119"/>
                <a:gd name="T9" fmla="*/ 1 h 1"/>
              </a:gdLst>
              <a:ahLst/>
              <a:cxnLst>
                <a:cxn ang="T4">
                  <a:pos x="T0" y="T1"/>
                </a:cxn>
                <a:cxn ang="T5">
                  <a:pos x="T2" y="T3"/>
                </a:cxn>
              </a:cxnLst>
              <a:rect l="T6" t="T7" r="T8" b="T9"/>
              <a:pathLst>
                <a:path w="2119" h="1">
                  <a:moveTo>
                    <a:pt x="0" y="1"/>
                  </a:moveTo>
                  <a:lnTo>
                    <a:pt x="2119" y="0"/>
                  </a:lnTo>
                </a:path>
              </a:pathLst>
            </a:custGeom>
            <a:noFill/>
            <a:ln w="12700">
              <a:solidFill>
                <a:schemeClr val="tx1"/>
              </a:solidFill>
              <a:round/>
              <a:headEnd type="triangle" w="sm" len="med"/>
              <a:tailEnd type="triangle" w="sm" len="med"/>
            </a:ln>
          </p:spPr>
          <p:txBody>
            <a:bodyPr wrap="none" anchor="ctr"/>
            <a:lstStyle/>
            <a:p>
              <a:endParaRPr lang="zh-CN" altLang="en-US"/>
            </a:p>
          </p:txBody>
        </p:sp>
        <p:sp>
          <p:nvSpPr>
            <p:cNvPr id="49" name="Rectangle 77"/>
            <p:cNvSpPr>
              <a:spLocks noChangeArrowheads="1"/>
            </p:cNvSpPr>
            <p:nvPr/>
          </p:nvSpPr>
          <p:spPr bwMode="auto">
            <a:xfrm>
              <a:off x="1369" y="1151"/>
              <a:ext cx="316" cy="197"/>
            </a:xfrm>
            <a:prstGeom prst="rect">
              <a:avLst/>
            </a:prstGeom>
            <a:solidFill>
              <a:schemeClr val="bg1"/>
            </a:solidFill>
            <a:ln w="12700">
              <a:noFill/>
              <a:miter lim="800000"/>
              <a:headEnd/>
              <a:tailEnd/>
            </a:ln>
          </p:spPr>
          <p:txBody>
            <a:bodyPr wrap="none" anchor="ctr"/>
            <a:lstStyle/>
            <a:p>
              <a:endParaRPr lang="zh-CN" altLang="en-US"/>
            </a:p>
          </p:txBody>
        </p:sp>
        <p:sp>
          <p:nvSpPr>
            <p:cNvPr id="50" name="Line 78"/>
            <p:cNvSpPr>
              <a:spLocks noChangeShapeType="1"/>
            </p:cNvSpPr>
            <p:nvPr/>
          </p:nvSpPr>
          <p:spPr bwMode="auto">
            <a:xfrm flipV="1">
              <a:off x="318" y="1131"/>
              <a:ext cx="0" cy="187"/>
            </a:xfrm>
            <a:prstGeom prst="line">
              <a:avLst/>
            </a:prstGeom>
            <a:noFill/>
            <a:ln w="12700">
              <a:solidFill>
                <a:schemeClr val="tx1"/>
              </a:solidFill>
              <a:round/>
              <a:headEnd/>
              <a:tailEnd/>
            </a:ln>
          </p:spPr>
          <p:txBody>
            <a:bodyPr wrap="none" anchor="ctr"/>
            <a:lstStyle/>
            <a:p>
              <a:endParaRPr lang="zh-CN" altLang="en-US"/>
            </a:p>
          </p:txBody>
        </p:sp>
        <p:sp>
          <p:nvSpPr>
            <p:cNvPr id="51" name="Line 79"/>
            <p:cNvSpPr>
              <a:spLocks noChangeShapeType="1"/>
            </p:cNvSpPr>
            <p:nvPr/>
          </p:nvSpPr>
          <p:spPr bwMode="auto">
            <a:xfrm flipV="1">
              <a:off x="2621" y="1153"/>
              <a:ext cx="0" cy="158"/>
            </a:xfrm>
            <a:prstGeom prst="line">
              <a:avLst/>
            </a:prstGeom>
            <a:noFill/>
            <a:ln w="12700">
              <a:solidFill>
                <a:schemeClr val="tx1"/>
              </a:solidFill>
              <a:round/>
              <a:headEnd/>
              <a:tailEnd/>
            </a:ln>
          </p:spPr>
          <p:txBody>
            <a:bodyPr wrap="none" anchor="ctr"/>
            <a:lstStyle/>
            <a:p>
              <a:endParaRPr lang="zh-CN" altLang="en-US"/>
            </a:p>
          </p:txBody>
        </p:sp>
        <p:sp>
          <p:nvSpPr>
            <p:cNvPr id="52" name="Rectangle 80"/>
            <p:cNvSpPr>
              <a:spLocks noChangeArrowheads="1"/>
            </p:cNvSpPr>
            <p:nvPr/>
          </p:nvSpPr>
          <p:spPr bwMode="auto">
            <a:xfrm>
              <a:off x="1369" y="1102"/>
              <a:ext cx="331" cy="249"/>
            </a:xfrm>
            <a:prstGeom prst="rect">
              <a:avLst/>
            </a:prstGeom>
            <a:noFill/>
            <a:ln w="12700">
              <a:noFill/>
              <a:miter lim="800000"/>
              <a:headEnd/>
              <a:tailEnd/>
            </a:ln>
          </p:spPr>
          <p:txBody>
            <a:bodyPr wrap="none">
              <a:spAutoFit/>
            </a:bodyPr>
            <a:lstStyle/>
            <a:p>
              <a:pPr defTabSz="762000" eaLnBrk="0" hangingPunct="0"/>
              <a:r>
                <a:rPr kumimoji="1" lang="en-US" altLang="zh-CN" i="1">
                  <a:solidFill>
                    <a:srgbClr val="333399"/>
                  </a:solidFill>
                  <a:latin typeface="Arial" charset="0"/>
                  <a:ea typeface="黑体" pitchFamily="2" charset="-122"/>
                </a:rPr>
                <a:t>W</a:t>
              </a:r>
              <a:r>
                <a:rPr kumimoji="1" lang="en-US" altLang="zh-CN" i="1" baseline="-25000">
                  <a:solidFill>
                    <a:srgbClr val="333399"/>
                  </a:solidFill>
                  <a:latin typeface="Arial" charset="0"/>
                  <a:ea typeface="黑体" pitchFamily="2" charset="-122"/>
                </a:rPr>
                <a:t>T</a:t>
              </a:r>
            </a:p>
          </p:txBody>
        </p:sp>
        <p:sp>
          <p:nvSpPr>
            <p:cNvPr id="53" name="Text Box 115"/>
            <p:cNvSpPr txBox="1">
              <a:spLocks noChangeArrowheads="1"/>
            </p:cNvSpPr>
            <p:nvPr/>
          </p:nvSpPr>
          <p:spPr bwMode="auto">
            <a:xfrm>
              <a:off x="249" y="1758"/>
              <a:ext cx="596" cy="250"/>
            </a:xfrm>
            <a:prstGeom prst="rect">
              <a:avLst/>
            </a:prstGeom>
            <a:noFill/>
            <a:ln w="9525">
              <a:noFill/>
              <a:miter lim="800000"/>
              <a:headEnd/>
              <a:tailEnd/>
            </a:ln>
          </p:spPr>
          <p:txBody>
            <a:bodyPr wrap="none">
              <a:spAutoFit/>
            </a:bodyPr>
            <a:lstStyle/>
            <a:p>
              <a:r>
                <a:rPr kumimoji="1" lang="zh-CN" altLang="en-US">
                  <a:solidFill>
                    <a:srgbClr val="333399"/>
                  </a:solidFill>
                  <a:latin typeface="Arial" charset="0"/>
                  <a:ea typeface="黑体" pitchFamily="2" charset="-122"/>
                </a:rPr>
                <a:t>已发送</a:t>
              </a:r>
            </a:p>
          </p:txBody>
        </p:sp>
        <p:sp>
          <p:nvSpPr>
            <p:cNvPr id="54" name="Line 116"/>
            <p:cNvSpPr>
              <a:spLocks noChangeShapeType="1"/>
            </p:cNvSpPr>
            <p:nvPr/>
          </p:nvSpPr>
          <p:spPr bwMode="auto">
            <a:xfrm flipV="1">
              <a:off x="561" y="1681"/>
              <a:ext cx="0" cy="133"/>
            </a:xfrm>
            <a:prstGeom prst="line">
              <a:avLst/>
            </a:prstGeom>
            <a:noFill/>
            <a:ln w="9525">
              <a:solidFill>
                <a:schemeClr val="tx1"/>
              </a:solidFill>
              <a:round/>
              <a:headEnd/>
              <a:tailEnd type="triangle" w="sm" len="med"/>
            </a:ln>
          </p:spPr>
          <p:txBody>
            <a:bodyPr/>
            <a:lstStyle/>
            <a:p>
              <a:endParaRPr lang="zh-CN" altLang="en-US"/>
            </a:p>
          </p:txBody>
        </p:sp>
        <p:sp>
          <p:nvSpPr>
            <p:cNvPr id="55" name="Text Box 161"/>
            <p:cNvSpPr txBox="1">
              <a:spLocks noChangeArrowheads="1"/>
            </p:cNvSpPr>
            <p:nvPr/>
          </p:nvSpPr>
          <p:spPr bwMode="auto">
            <a:xfrm>
              <a:off x="-16" y="1472"/>
              <a:ext cx="122" cy="258"/>
            </a:xfrm>
            <a:prstGeom prst="rect">
              <a:avLst/>
            </a:prstGeom>
            <a:noFill/>
            <a:ln w="9525">
              <a:noFill/>
              <a:miter lim="800000"/>
              <a:headEnd/>
              <a:tailEnd/>
            </a:ln>
          </p:spPr>
          <p:txBody>
            <a:bodyPr wrap="none">
              <a:spAutoFit/>
            </a:bodyPr>
            <a:lstStyle/>
            <a:p>
              <a:endParaRPr kumimoji="1" lang="en-US" altLang="zh-CN" dirty="0">
                <a:solidFill>
                  <a:srgbClr val="333399"/>
                </a:solidFill>
                <a:latin typeface="Arial" charset="0"/>
                <a:ea typeface="黑体" pitchFamily="2" charset="-122"/>
              </a:endParaRPr>
            </a:p>
          </p:txBody>
        </p:sp>
      </p:grpSp>
      <p:grpSp>
        <p:nvGrpSpPr>
          <p:cNvPr id="56" name="Group 168"/>
          <p:cNvGrpSpPr>
            <a:grpSpLocks/>
          </p:cNvGrpSpPr>
          <p:nvPr/>
        </p:nvGrpSpPr>
        <p:grpSpPr bwMode="auto">
          <a:xfrm>
            <a:off x="142844" y="5072074"/>
            <a:ext cx="8572560" cy="1711324"/>
            <a:chOff x="-16" y="3021"/>
            <a:chExt cx="5664" cy="1123"/>
          </a:xfrm>
        </p:grpSpPr>
        <p:sp>
          <p:nvSpPr>
            <p:cNvPr id="57" name="Rectangle 119"/>
            <p:cNvSpPr>
              <a:spLocks noChangeArrowheads="1"/>
            </p:cNvSpPr>
            <p:nvPr/>
          </p:nvSpPr>
          <p:spPr bwMode="auto">
            <a:xfrm>
              <a:off x="1712" y="3290"/>
              <a:ext cx="2296" cy="316"/>
            </a:xfrm>
            <a:prstGeom prst="rect">
              <a:avLst/>
            </a:prstGeom>
            <a:solidFill>
              <a:srgbClr val="FFCCFF"/>
            </a:solidFill>
            <a:ln w="12700">
              <a:solidFill>
                <a:schemeClr val="tx1"/>
              </a:solidFill>
              <a:miter lim="800000"/>
              <a:headEnd/>
              <a:tailEnd/>
            </a:ln>
          </p:spPr>
          <p:txBody>
            <a:bodyPr wrap="none" anchor="ctr"/>
            <a:lstStyle/>
            <a:p>
              <a:endParaRPr lang="zh-CN" altLang="en-US"/>
            </a:p>
          </p:txBody>
        </p:sp>
        <p:sp>
          <p:nvSpPr>
            <p:cNvPr id="58" name="Rectangle 120"/>
            <p:cNvSpPr>
              <a:spLocks noChangeArrowheads="1"/>
            </p:cNvSpPr>
            <p:nvPr/>
          </p:nvSpPr>
          <p:spPr bwMode="auto">
            <a:xfrm>
              <a:off x="4008" y="3416"/>
              <a:ext cx="1628" cy="191"/>
            </a:xfrm>
            <a:prstGeom prst="rect">
              <a:avLst/>
            </a:prstGeom>
            <a:solidFill>
              <a:srgbClr val="FFFFCC"/>
            </a:solidFill>
            <a:ln w="9525">
              <a:noFill/>
              <a:miter lim="800000"/>
              <a:headEnd/>
              <a:tailEnd/>
            </a:ln>
          </p:spPr>
          <p:txBody>
            <a:bodyPr wrap="none" anchor="ctr"/>
            <a:lstStyle/>
            <a:p>
              <a:endParaRPr lang="zh-CN" altLang="en-US"/>
            </a:p>
          </p:txBody>
        </p:sp>
        <p:sp>
          <p:nvSpPr>
            <p:cNvPr id="59" name="Rectangle 121"/>
            <p:cNvSpPr>
              <a:spLocks noChangeArrowheads="1"/>
            </p:cNvSpPr>
            <p:nvPr/>
          </p:nvSpPr>
          <p:spPr bwMode="auto">
            <a:xfrm>
              <a:off x="331" y="3412"/>
              <a:ext cx="2289" cy="200"/>
            </a:xfrm>
            <a:prstGeom prst="rect">
              <a:avLst/>
            </a:prstGeom>
            <a:solidFill>
              <a:srgbClr val="00FFCC"/>
            </a:solidFill>
            <a:ln w="9525">
              <a:noFill/>
              <a:miter lim="800000"/>
              <a:headEnd/>
              <a:tailEnd/>
            </a:ln>
          </p:spPr>
          <p:txBody>
            <a:bodyPr wrap="none" anchor="ctr"/>
            <a:lstStyle/>
            <a:p>
              <a:endParaRPr lang="zh-CN" altLang="en-US"/>
            </a:p>
          </p:txBody>
        </p:sp>
        <p:sp>
          <p:nvSpPr>
            <p:cNvPr id="60" name="Line 122"/>
            <p:cNvSpPr>
              <a:spLocks noChangeShapeType="1"/>
            </p:cNvSpPr>
            <p:nvPr/>
          </p:nvSpPr>
          <p:spPr bwMode="auto">
            <a:xfrm>
              <a:off x="332" y="3416"/>
              <a:ext cx="5314" cy="0"/>
            </a:xfrm>
            <a:prstGeom prst="line">
              <a:avLst/>
            </a:prstGeom>
            <a:noFill/>
            <a:ln w="28575">
              <a:solidFill>
                <a:schemeClr val="tx1"/>
              </a:solidFill>
              <a:round/>
              <a:headEnd/>
              <a:tailEnd/>
            </a:ln>
          </p:spPr>
          <p:txBody>
            <a:bodyPr wrap="none" anchor="ctr"/>
            <a:lstStyle/>
            <a:p>
              <a:endParaRPr lang="zh-CN" altLang="en-US"/>
            </a:p>
          </p:txBody>
        </p:sp>
        <p:sp>
          <p:nvSpPr>
            <p:cNvPr id="61" name="Line 123"/>
            <p:cNvSpPr>
              <a:spLocks noChangeShapeType="1"/>
            </p:cNvSpPr>
            <p:nvPr/>
          </p:nvSpPr>
          <p:spPr bwMode="auto">
            <a:xfrm>
              <a:off x="334" y="3604"/>
              <a:ext cx="5314" cy="0"/>
            </a:xfrm>
            <a:prstGeom prst="line">
              <a:avLst/>
            </a:prstGeom>
            <a:noFill/>
            <a:ln w="28575">
              <a:solidFill>
                <a:schemeClr val="tx1"/>
              </a:solidFill>
              <a:round/>
              <a:headEnd/>
              <a:tailEnd/>
            </a:ln>
          </p:spPr>
          <p:txBody>
            <a:bodyPr wrap="none" anchor="ctr"/>
            <a:lstStyle/>
            <a:p>
              <a:endParaRPr lang="zh-CN" altLang="en-US"/>
            </a:p>
          </p:txBody>
        </p:sp>
        <p:sp>
          <p:nvSpPr>
            <p:cNvPr id="62" name="Line 124"/>
            <p:cNvSpPr>
              <a:spLocks noChangeShapeType="1"/>
            </p:cNvSpPr>
            <p:nvPr/>
          </p:nvSpPr>
          <p:spPr bwMode="auto">
            <a:xfrm>
              <a:off x="792" y="3416"/>
              <a:ext cx="0" cy="187"/>
            </a:xfrm>
            <a:prstGeom prst="line">
              <a:avLst/>
            </a:prstGeom>
            <a:noFill/>
            <a:ln w="28575">
              <a:solidFill>
                <a:schemeClr val="tx1"/>
              </a:solidFill>
              <a:round/>
              <a:headEnd/>
              <a:tailEnd/>
            </a:ln>
          </p:spPr>
          <p:txBody>
            <a:bodyPr wrap="none" anchor="ctr"/>
            <a:lstStyle/>
            <a:p>
              <a:endParaRPr lang="zh-CN" altLang="en-US"/>
            </a:p>
          </p:txBody>
        </p:sp>
        <p:sp>
          <p:nvSpPr>
            <p:cNvPr id="63" name="Line 125"/>
            <p:cNvSpPr>
              <a:spLocks noChangeShapeType="1"/>
            </p:cNvSpPr>
            <p:nvPr/>
          </p:nvSpPr>
          <p:spPr bwMode="auto">
            <a:xfrm>
              <a:off x="330" y="3410"/>
              <a:ext cx="0" cy="208"/>
            </a:xfrm>
            <a:prstGeom prst="line">
              <a:avLst/>
            </a:prstGeom>
            <a:noFill/>
            <a:ln w="28575">
              <a:solidFill>
                <a:schemeClr val="tx1"/>
              </a:solidFill>
              <a:round/>
              <a:headEnd/>
              <a:tailEnd/>
            </a:ln>
          </p:spPr>
          <p:txBody>
            <a:bodyPr wrap="none" anchor="ctr"/>
            <a:lstStyle/>
            <a:p>
              <a:endParaRPr lang="zh-CN" altLang="en-US"/>
            </a:p>
          </p:txBody>
        </p:sp>
        <p:sp>
          <p:nvSpPr>
            <p:cNvPr id="64" name="Line 126"/>
            <p:cNvSpPr>
              <a:spLocks noChangeShapeType="1"/>
            </p:cNvSpPr>
            <p:nvPr/>
          </p:nvSpPr>
          <p:spPr bwMode="auto">
            <a:xfrm>
              <a:off x="1252" y="3420"/>
              <a:ext cx="0" cy="187"/>
            </a:xfrm>
            <a:prstGeom prst="line">
              <a:avLst/>
            </a:prstGeom>
            <a:noFill/>
            <a:ln w="28575">
              <a:solidFill>
                <a:schemeClr val="tx1"/>
              </a:solidFill>
              <a:round/>
              <a:headEnd/>
              <a:tailEnd/>
            </a:ln>
          </p:spPr>
          <p:txBody>
            <a:bodyPr wrap="none" anchor="ctr"/>
            <a:lstStyle/>
            <a:p>
              <a:endParaRPr lang="zh-CN" altLang="en-US"/>
            </a:p>
          </p:txBody>
        </p:sp>
        <p:sp>
          <p:nvSpPr>
            <p:cNvPr id="65" name="Line 127"/>
            <p:cNvSpPr>
              <a:spLocks noChangeShapeType="1"/>
            </p:cNvSpPr>
            <p:nvPr/>
          </p:nvSpPr>
          <p:spPr bwMode="auto">
            <a:xfrm>
              <a:off x="1713" y="3421"/>
              <a:ext cx="0" cy="188"/>
            </a:xfrm>
            <a:prstGeom prst="line">
              <a:avLst/>
            </a:prstGeom>
            <a:noFill/>
            <a:ln w="28575">
              <a:solidFill>
                <a:schemeClr val="tx1"/>
              </a:solidFill>
              <a:round/>
              <a:headEnd/>
              <a:tailEnd/>
            </a:ln>
          </p:spPr>
          <p:txBody>
            <a:bodyPr wrap="none" anchor="ctr"/>
            <a:lstStyle/>
            <a:p>
              <a:endParaRPr lang="zh-CN" altLang="en-US"/>
            </a:p>
          </p:txBody>
        </p:sp>
        <p:sp>
          <p:nvSpPr>
            <p:cNvPr id="66" name="Line 128"/>
            <p:cNvSpPr>
              <a:spLocks noChangeShapeType="1"/>
            </p:cNvSpPr>
            <p:nvPr/>
          </p:nvSpPr>
          <p:spPr bwMode="auto">
            <a:xfrm>
              <a:off x="2171" y="3418"/>
              <a:ext cx="0" cy="188"/>
            </a:xfrm>
            <a:prstGeom prst="line">
              <a:avLst/>
            </a:prstGeom>
            <a:noFill/>
            <a:ln w="28575">
              <a:solidFill>
                <a:schemeClr val="tx1"/>
              </a:solidFill>
              <a:round/>
              <a:headEnd/>
              <a:tailEnd/>
            </a:ln>
          </p:spPr>
          <p:txBody>
            <a:bodyPr wrap="none" anchor="ctr"/>
            <a:lstStyle/>
            <a:p>
              <a:endParaRPr lang="zh-CN" altLang="en-US"/>
            </a:p>
          </p:txBody>
        </p:sp>
        <p:sp>
          <p:nvSpPr>
            <p:cNvPr id="67" name="Freeform 129"/>
            <p:cNvSpPr>
              <a:spLocks/>
            </p:cNvSpPr>
            <p:nvPr/>
          </p:nvSpPr>
          <p:spPr bwMode="auto">
            <a:xfrm>
              <a:off x="2629" y="3426"/>
              <a:ext cx="1" cy="189"/>
            </a:xfrm>
            <a:custGeom>
              <a:avLst/>
              <a:gdLst>
                <a:gd name="T0" fmla="*/ 0 w 1"/>
                <a:gd name="T1" fmla="*/ 0 h 194"/>
                <a:gd name="T2" fmla="*/ 0 w 1"/>
                <a:gd name="T3" fmla="*/ 194 h 194"/>
                <a:gd name="T4" fmla="*/ 0 60000 65536"/>
                <a:gd name="T5" fmla="*/ 0 60000 65536"/>
                <a:gd name="T6" fmla="*/ 0 w 1"/>
                <a:gd name="T7" fmla="*/ 0 h 194"/>
                <a:gd name="T8" fmla="*/ 1 w 1"/>
                <a:gd name="T9" fmla="*/ 194 h 194"/>
              </a:gdLst>
              <a:ahLst/>
              <a:cxnLst>
                <a:cxn ang="T4">
                  <a:pos x="T0" y="T1"/>
                </a:cxn>
                <a:cxn ang="T5">
                  <a:pos x="T2" y="T3"/>
                </a:cxn>
              </a:cxnLst>
              <a:rect l="T6" t="T7" r="T8" b="T9"/>
              <a:pathLst>
                <a:path w="1" h="194">
                  <a:moveTo>
                    <a:pt x="0" y="0"/>
                  </a:moveTo>
                  <a:lnTo>
                    <a:pt x="0" y="194"/>
                  </a:lnTo>
                </a:path>
              </a:pathLst>
            </a:custGeom>
            <a:noFill/>
            <a:ln w="28575">
              <a:solidFill>
                <a:schemeClr val="tx1"/>
              </a:solidFill>
              <a:round/>
              <a:headEnd/>
              <a:tailEnd/>
            </a:ln>
          </p:spPr>
          <p:txBody>
            <a:bodyPr wrap="none" anchor="ctr"/>
            <a:lstStyle/>
            <a:p>
              <a:endParaRPr lang="zh-CN" altLang="en-US"/>
            </a:p>
          </p:txBody>
        </p:sp>
        <p:sp>
          <p:nvSpPr>
            <p:cNvPr id="68" name="Freeform 130"/>
            <p:cNvSpPr>
              <a:spLocks/>
            </p:cNvSpPr>
            <p:nvPr/>
          </p:nvSpPr>
          <p:spPr bwMode="auto">
            <a:xfrm>
              <a:off x="3088" y="3421"/>
              <a:ext cx="3" cy="194"/>
            </a:xfrm>
            <a:custGeom>
              <a:avLst/>
              <a:gdLst>
                <a:gd name="T0" fmla="*/ 3 w 3"/>
                <a:gd name="T1" fmla="*/ 0 h 198"/>
                <a:gd name="T2" fmla="*/ 0 w 3"/>
                <a:gd name="T3" fmla="*/ 198 h 198"/>
                <a:gd name="T4" fmla="*/ 0 60000 65536"/>
                <a:gd name="T5" fmla="*/ 0 60000 65536"/>
                <a:gd name="T6" fmla="*/ 0 w 3"/>
                <a:gd name="T7" fmla="*/ 0 h 198"/>
                <a:gd name="T8" fmla="*/ 3 w 3"/>
                <a:gd name="T9" fmla="*/ 198 h 198"/>
              </a:gdLst>
              <a:ahLst/>
              <a:cxnLst>
                <a:cxn ang="T4">
                  <a:pos x="T0" y="T1"/>
                </a:cxn>
                <a:cxn ang="T5">
                  <a:pos x="T2" y="T3"/>
                </a:cxn>
              </a:cxnLst>
              <a:rect l="T6" t="T7" r="T8" b="T9"/>
              <a:pathLst>
                <a:path w="3" h="198">
                  <a:moveTo>
                    <a:pt x="3" y="0"/>
                  </a:moveTo>
                  <a:lnTo>
                    <a:pt x="0" y="198"/>
                  </a:lnTo>
                </a:path>
              </a:pathLst>
            </a:custGeom>
            <a:noFill/>
            <a:ln w="28575">
              <a:solidFill>
                <a:schemeClr val="tx1"/>
              </a:solidFill>
              <a:round/>
              <a:headEnd/>
              <a:tailEnd/>
            </a:ln>
          </p:spPr>
          <p:txBody>
            <a:bodyPr wrap="none" anchor="ctr"/>
            <a:lstStyle/>
            <a:p>
              <a:endParaRPr lang="zh-CN" altLang="en-US"/>
            </a:p>
          </p:txBody>
        </p:sp>
        <p:sp>
          <p:nvSpPr>
            <p:cNvPr id="69" name="Line 131"/>
            <p:cNvSpPr>
              <a:spLocks noChangeShapeType="1"/>
            </p:cNvSpPr>
            <p:nvPr/>
          </p:nvSpPr>
          <p:spPr bwMode="auto">
            <a:xfrm>
              <a:off x="3552" y="3421"/>
              <a:ext cx="0" cy="188"/>
            </a:xfrm>
            <a:prstGeom prst="line">
              <a:avLst/>
            </a:prstGeom>
            <a:noFill/>
            <a:ln w="28575">
              <a:solidFill>
                <a:schemeClr val="tx1"/>
              </a:solidFill>
              <a:round/>
              <a:headEnd/>
              <a:tailEnd/>
            </a:ln>
          </p:spPr>
          <p:txBody>
            <a:bodyPr wrap="none" anchor="ctr"/>
            <a:lstStyle/>
            <a:p>
              <a:endParaRPr lang="zh-CN" altLang="en-US"/>
            </a:p>
          </p:txBody>
        </p:sp>
        <p:sp>
          <p:nvSpPr>
            <p:cNvPr id="70" name="Line 132"/>
            <p:cNvSpPr>
              <a:spLocks noChangeShapeType="1"/>
            </p:cNvSpPr>
            <p:nvPr/>
          </p:nvSpPr>
          <p:spPr bwMode="auto">
            <a:xfrm>
              <a:off x="4012" y="3421"/>
              <a:ext cx="0" cy="188"/>
            </a:xfrm>
            <a:prstGeom prst="line">
              <a:avLst/>
            </a:prstGeom>
            <a:noFill/>
            <a:ln w="28575">
              <a:solidFill>
                <a:schemeClr val="tx1"/>
              </a:solidFill>
              <a:round/>
              <a:headEnd/>
              <a:tailEnd/>
            </a:ln>
          </p:spPr>
          <p:txBody>
            <a:bodyPr wrap="none" anchor="ctr"/>
            <a:lstStyle/>
            <a:p>
              <a:endParaRPr lang="zh-CN" altLang="en-US"/>
            </a:p>
          </p:txBody>
        </p:sp>
        <p:sp>
          <p:nvSpPr>
            <p:cNvPr id="71" name="Line 133"/>
            <p:cNvSpPr>
              <a:spLocks noChangeShapeType="1"/>
            </p:cNvSpPr>
            <p:nvPr/>
          </p:nvSpPr>
          <p:spPr bwMode="auto">
            <a:xfrm>
              <a:off x="4474" y="3416"/>
              <a:ext cx="0" cy="187"/>
            </a:xfrm>
            <a:prstGeom prst="line">
              <a:avLst/>
            </a:prstGeom>
            <a:noFill/>
            <a:ln w="28575">
              <a:solidFill>
                <a:schemeClr val="tx1"/>
              </a:solidFill>
              <a:round/>
              <a:headEnd/>
              <a:tailEnd/>
            </a:ln>
          </p:spPr>
          <p:txBody>
            <a:bodyPr wrap="none" anchor="ctr"/>
            <a:lstStyle/>
            <a:p>
              <a:endParaRPr lang="zh-CN" altLang="en-US"/>
            </a:p>
          </p:txBody>
        </p:sp>
        <p:sp>
          <p:nvSpPr>
            <p:cNvPr id="72" name="Line 134"/>
            <p:cNvSpPr>
              <a:spLocks noChangeShapeType="1"/>
            </p:cNvSpPr>
            <p:nvPr/>
          </p:nvSpPr>
          <p:spPr bwMode="auto">
            <a:xfrm>
              <a:off x="4932" y="3418"/>
              <a:ext cx="0" cy="188"/>
            </a:xfrm>
            <a:prstGeom prst="line">
              <a:avLst/>
            </a:prstGeom>
            <a:noFill/>
            <a:ln w="28575">
              <a:solidFill>
                <a:schemeClr val="tx1"/>
              </a:solidFill>
              <a:round/>
              <a:headEnd/>
              <a:tailEnd/>
            </a:ln>
          </p:spPr>
          <p:txBody>
            <a:bodyPr wrap="none" anchor="ctr"/>
            <a:lstStyle/>
            <a:p>
              <a:endParaRPr lang="zh-CN" altLang="en-US"/>
            </a:p>
          </p:txBody>
        </p:sp>
        <p:sp>
          <p:nvSpPr>
            <p:cNvPr id="73" name="Line 135"/>
            <p:cNvSpPr>
              <a:spLocks noChangeShapeType="1"/>
            </p:cNvSpPr>
            <p:nvPr/>
          </p:nvSpPr>
          <p:spPr bwMode="auto">
            <a:xfrm>
              <a:off x="5394" y="3420"/>
              <a:ext cx="0" cy="187"/>
            </a:xfrm>
            <a:prstGeom prst="line">
              <a:avLst/>
            </a:prstGeom>
            <a:noFill/>
            <a:ln w="28575">
              <a:solidFill>
                <a:schemeClr val="tx1"/>
              </a:solidFill>
              <a:round/>
              <a:headEnd/>
              <a:tailEnd/>
            </a:ln>
          </p:spPr>
          <p:txBody>
            <a:bodyPr wrap="none" anchor="ctr"/>
            <a:lstStyle/>
            <a:p>
              <a:endParaRPr lang="zh-CN" altLang="en-US"/>
            </a:p>
          </p:txBody>
        </p:sp>
        <p:sp>
          <p:nvSpPr>
            <p:cNvPr id="74" name="Rectangle 136"/>
            <p:cNvSpPr>
              <a:spLocks noChangeArrowheads="1"/>
            </p:cNvSpPr>
            <p:nvPr/>
          </p:nvSpPr>
          <p:spPr bwMode="auto">
            <a:xfrm>
              <a:off x="445" y="3394"/>
              <a:ext cx="230" cy="249"/>
            </a:xfrm>
            <a:prstGeom prst="rect">
              <a:avLst/>
            </a:prstGeom>
            <a:noFill/>
            <a:ln w="12700">
              <a:noFill/>
              <a:miter lim="800000"/>
              <a:headEnd/>
              <a:tailEnd/>
            </a:ln>
          </p:spPr>
          <p:txBody>
            <a:bodyPr lIns="90488" tIns="44450" rIns="90488" bIns="44450">
              <a:spAutoFit/>
            </a:bodyPr>
            <a:lstStyle/>
            <a:p>
              <a:pPr defTabSz="762000" eaLnBrk="0" hangingPunct="0"/>
              <a:r>
                <a:rPr kumimoji="1" lang="en-US" altLang="zh-CN">
                  <a:solidFill>
                    <a:srgbClr val="333399"/>
                  </a:solidFill>
                  <a:latin typeface="Arial" charset="0"/>
                  <a:ea typeface="黑体" pitchFamily="2" charset="-122"/>
                </a:rPr>
                <a:t>0</a:t>
              </a:r>
            </a:p>
          </p:txBody>
        </p:sp>
        <p:sp>
          <p:nvSpPr>
            <p:cNvPr id="75" name="Rectangle 137"/>
            <p:cNvSpPr>
              <a:spLocks noChangeArrowheads="1"/>
            </p:cNvSpPr>
            <p:nvPr/>
          </p:nvSpPr>
          <p:spPr bwMode="auto">
            <a:xfrm>
              <a:off x="894" y="3394"/>
              <a:ext cx="230" cy="249"/>
            </a:xfrm>
            <a:prstGeom prst="rect">
              <a:avLst/>
            </a:prstGeom>
            <a:noFill/>
            <a:ln w="12700">
              <a:noFill/>
              <a:miter lim="800000"/>
              <a:headEnd/>
              <a:tailEnd/>
            </a:ln>
          </p:spPr>
          <p:txBody>
            <a:bodyPr lIns="90488" tIns="44450" rIns="90488" bIns="44450">
              <a:spAutoFit/>
            </a:bodyPr>
            <a:lstStyle/>
            <a:p>
              <a:pPr defTabSz="762000" eaLnBrk="0" hangingPunct="0"/>
              <a:r>
                <a:rPr kumimoji="1" lang="en-US" altLang="zh-CN">
                  <a:solidFill>
                    <a:srgbClr val="333399"/>
                  </a:solidFill>
                  <a:latin typeface="Arial" charset="0"/>
                  <a:ea typeface="黑体" pitchFamily="2" charset="-122"/>
                </a:rPr>
                <a:t>1</a:t>
              </a:r>
            </a:p>
          </p:txBody>
        </p:sp>
        <p:sp>
          <p:nvSpPr>
            <p:cNvPr id="76" name="Rectangle 138"/>
            <p:cNvSpPr>
              <a:spLocks noChangeArrowheads="1"/>
            </p:cNvSpPr>
            <p:nvPr/>
          </p:nvSpPr>
          <p:spPr bwMode="auto">
            <a:xfrm>
              <a:off x="1383" y="3394"/>
              <a:ext cx="230" cy="249"/>
            </a:xfrm>
            <a:prstGeom prst="rect">
              <a:avLst/>
            </a:prstGeom>
            <a:noFill/>
            <a:ln w="12700">
              <a:noFill/>
              <a:miter lim="800000"/>
              <a:headEnd/>
              <a:tailEnd/>
            </a:ln>
          </p:spPr>
          <p:txBody>
            <a:bodyPr lIns="90488" tIns="44450" rIns="90488" bIns="44450">
              <a:spAutoFit/>
            </a:bodyPr>
            <a:lstStyle/>
            <a:p>
              <a:pPr defTabSz="762000" eaLnBrk="0" hangingPunct="0"/>
              <a:r>
                <a:rPr kumimoji="1" lang="en-US" altLang="zh-CN">
                  <a:solidFill>
                    <a:srgbClr val="333399"/>
                  </a:solidFill>
                  <a:latin typeface="Arial" charset="0"/>
                  <a:ea typeface="黑体" pitchFamily="2" charset="-122"/>
                </a:rPr>
                <a:t>2</a:t>
              </a:r>
            </a:p>
          </p:txBody>
        </p:sp>
        <p:sp>
          <p:nvSpPr>
            <p:cNvPr id="77" name="Rectangle 139"/>
            <p:cNvSpPr>
              <a:spLocks noChangeArrowheads="1"/>
            </p:cNvSpPr>
            <p:nvPr/>
          </p:nvSpPr>
          <p:spPr bwMode="auto">
            <a:xfrm>
              <a:off x="1843" y="3394"/>
              <a:ext cx="230" cy="249"/>
            </a:xfrm>
            <a:prstGeom prst="rect">
              <a:avLst/>
            </a:prstGeom>
            <a:noFill/>
            <a:ln w="12700">
              <a:noFill/>
              <a:miter lim="800000"/>
              <a:headEnd/>
              <a:tailEnd/>
            </a:ln>
          </p:spPr>
          <p:txBody>
            <a:bodyPr lIns="90488" tIns="44450" rIns="90488" bIns="44450">
              <a:spAutoFit/>
            </a:bodyPr>
            <a:lstStyle/>
            <a:p>
              <a:pPr defTabSz="762000" eaLnBrk="0" hangingPunct="0"/>
              <a:r>
                <a:rPr kumimoji="1" lang="en-US" altLang="zh-CN">
                  <a:solidFill>
                    <a:srgbClr val="333399"/>
                  </a:solidFill>
                  <a:latin typeface="Arial" charset="0"/>
                  <a:ea typeface="黑体" pitchFamily="2" charset="-122"/>
                </a:rPr>
                <a:t>3</a:t>
              </a:r>
            </a:p>
          </p:txBody>
        </p:sp>
        <p:sp>
          <p:nvSpPr>
            <p:cNvPr id="78" name="Rectangle 140"/>
            <p:cNvSpPr>
              <a:spLocks noChangeArrowheads="1"/>
            </p:cNvSpPr>
            <p:nvPr/>
          </p:nvSpPr>
          <p:spPr bwMode="auto">
            <a:xfrm>
              <a:off x="2281" y="3394"/>
              <a:ext cx="308" cy="249"/>
            </a:xfrm>
            <a:prstGeom prst="rect">
              <a:avLst/>
            </a:prstGeom>
            <a:noFill/>
            <a:ln w="12700">
              <a:noFill/>
              <a:miter lim="800000"/>
              <a:headEnd/>
              <a:tailEnd/>
            </a:ln>
          </p:spPr>
          <p:txBody>
            <a:bodyPr lIns="90488" tIns="44450" rIns="90488" bIns="44450">
              <a:spAutoFit/>
            </a:bodyPr>
            <a:lstStyle/>
            <a:p>
              <a:pPr defTabSz="762000" eaLnBrk="0" hangingPunct="0"/>
              <a:r>
                <a:rPr kumimoji="1" lang="en-US" altLang="zh-CN">
                  <a:solidFill>
                    <a:srgbClr val="333399"/>
                  </a:solidFill>
                  <a:latin typeface="Arial" charset="0"/>
                  <a:ea typeface="黑体" pitchFamily="2" charset="-122"/>
                </a:rPr>
                <a:t>4</a:t>
              </a:r>
            </a:p>
          </p:txBody>
        </p:sp>
        <p:sp>
          <p:nvSpPr>
            <p:cNvPr id="79" name="Rectangle 141"/>
            <p:cNvSpPr>
              <a:spLocks noChangeArrowheads="1"/>
            </p:cNvSpPr>
            <p:nvPr/>
          </p:nvSpPr>
          <p:spPr bwMode="auto">
            <a:xfrm>
              <a:off x="2741" y="3394"/>
              <a:ext cx="230" cy="249"/>
            </a:xfrm>
            <a:prstGeom prst="rect">
              <a:avLst/>
            </a:prstGeom>
            <a:noFill/>
            <a:ln w="12700">
              <a:noFill/>
              <a:miter lim="800000"/>
              <a:headEnd/>
              <a:tailEnd/>
            </a:ln>
          </p:spPr>
          <p:txBody>
            <a:bodyPr lIns="90488" tIns="44450" rIns="90488" bIns="44450">
              <a:spAutoFit/>
            </a:bodyPr>
            <a:lstStyle/>
            <a:p>
              <a:pPr defTabSz="762000" eaLnBrk="0" hangingPunct="0"/>
              <a:r>
                <a:rPr kumimoji="1" lang="en-US" altLang="zh-CN">
                  <a:solidFill>
                    <a:srgbClr val="333399"/>
                  </a:solidFill>
                  <a:latin typeface="Arial" charset="0"/>
                  <a:ea typeface="黑体" pitchFamily="2" charset="-122"/>
                </a:rPr>
                <a:t>5</a:t>
              </a:r>
            </a:p>
          </p:txBody>
        </p:sp>
        <p:sp>
          <p:nvSpPr>
            <p:cNvPr id="80" name="Rectangle 142"/>
            <p:cNvSpPr>
              <a:spLocks noChangeArrowheads="1"/>
            </p:cNvSpPr>
            <p:nvPr/>
          </p:nvSpPr>
          <p:spPr bwMode="auto">
            <a:xfrm>
              <a:off x="3191" y="3394"/>
              <a:ext cx="230" cy="249"/>
            </a:xfrm>
            <a:prstGeom prst="rect">
              <a:avLst/>
            </a:prstGeom>
            <a:noFill/>
            <a:ln w="12700">
              <a:noFill/>
              <a:miter lim="800000"/>
              <a:headEnd/>
              <a:tailEnd/>
            </a:ln>
          </p:spPr>
          <p:txBody>
            <a:bodyPr lIns="90488" tIns="44450" rIns="90488" bIns="44450">
              <a:spAutoFit/>
            </a:bodyPr>
            <a:lstStyle/>
            <a:p>
              <a:pPr defTabSz="762000" eaLnBrk="0" hangingPunct="0"/>
              <a:r>
                <a:rPr kumimoji="1" lang="en-US" altLang="zh-CN">
                  <a:solidFill>
                    <a:srgbClr val="333399"/>
                  </a:solidFill>
                  <a:latin typeface="Arial" charset="0"/>
                  <a:ea typeface="黑体" pitchFamily="2" charset="-122"/>
                </a:rPr>
                <a:t>6</a:t>
              </a:r>
            </a:p>
          </p:txBody>
        </p:sp>
        <p:sp>
          <p:nvSpPr>
            <p:cNvPr id="81" name="Rectangle 143"/>
            <p:cNvSpPr>
              <a:spLocks noChangeArrowheads="1"/>
            </p:cNvSpPr>
            <p:nvPr/>
          </p:nvSpPr>
          <p:spPr bwMode="auto">
            <a:xfrm>
              <a:off x="3650" y="3394"/>
              <a:ext cx="230" cy="249"/>
            </a:xfrm>
            <a:prstGeom prst="rect">
              <a:avLst/>
            </a:prstGeom>
            <a:noFill/>
            <a:ln w="12700">
              <a:noFill/>
              <a:miter lim="800000"/>
              <a:headEnd/>
              <a:tailEnd/>
            </a:ln>
          </p:spPr>
          <p:txBody>
            <a:bodyPr lIns="90488" tIns="44450" rIns="90488" bIns="44450">
              <a:spAutoFit/>
            </a:bodyPr>
            <a:lstStyle/>
            <a:p>
              <a:pPr defTabSz="762000" eaLnBrk="0" hangingPunct="0"/>
              <a:r>
                <a:rPr kumimoji="1" lang="en-US" altLang="zh-CN">
                  <a:solidFill>
                    <a:srgbClr val="333399"/>
                  </a:solidFill>
                  <a:latin typeface="Arial" charset="0"/>
                  <a:ea typeface="黑体" pitchFamily="2" charset="-122"/>
                </a:rPr>
                <a:t>7</a:t>
              </a:r>
            </a:p>
          </p:txBody>
        </p:sp>
        <p:sp>
          <p:nvSpPr>
            <p:cNvPr id="82" name="Rectangle 144"/>
            <p:cNvSpPr>
              <a:spLocks noChangeArrowheads="1"/>
            </p:cNvSpPr>
            <p:nvPr/>
          </p:nvSpPr>
          <p:spPr bwMode="auto">
            <a:xfrm>
              <a:off x="4127" y="3394"/>
              <a:ext cx="230" cy="249"/>
            </a:xfrm>
            <a:prstGeom prst="rect">
              <a:avLst/>
            </a:prstGeom>
            <a:noFill/>
            <a:ln w="12700">
              <a:noFill/>
              <a:miter lim="800000"/>
              <a:headEnd/>
              <a:tailEnd/>
            </a:ln>
          </p:spPr>
          <p:txBody>
            <a:bodyPr lIns="90488" tIns="44450" rIns="90488" bIns="44450">
              <a:spAutoFit/>
            </a:bodyPr>
            <a:lstStyle/>
            <a:p>
              <a:pPr defTabSz="762000" eaLnBrk="0" hangingPunct="0"/>
              <a:r>
                <a:rPr kumimoji="1" lang="en-US" altLang="zh-CN">
                  <a:solidFill>
                    <a:srgbClr val="333399"/>
                  </a:solidFill>
                  <a:latin typeface="Arial" charset="0"/>
                  <a:ea typeface="黑体" pitchFamily="2" charset="-122"/>
                </a:rPr>
                <a:t>0</a:t>
              </a:r>
            </a:p>
          </p:txBody>
        </p:sp>
        <p:sp>
          <p:nvSpPr>
            <p:cNvPr id="83" name="Rectangle 145"/>
            <p:cNvSpPr>
              <a:spLocks noChangeArrowheads="1"/>
            </p:cNvSpPr>
            <p:nvPr/>
          </p:nvSpPr>
          <p:spPr bwMode="auto">
            <a:xfrm>
              <a:off x="4599" y="3394"/>
              <a:ext cx="230" cy="249"/>
            </a:xfrm>
            <a:prstGeom prst="rect">
              <a:avLst/>
            </a:prstGeom>
            <a:noFill/>
            <a:ln w="12700">
              <a:noFill/>
              <a:miter lim="800000"/>
              <a:headEnd/>
              <a:tailEnd/>
            </a:ln>
          </p:spPr>
          <p:txBody>
            <a:bodyPr lIns="90488" tIns="44450" rIns="90488" bIns="44450">
              <a:spAutoFit/>
            </a:bodyPr>
            <a:lstStyle/>
            <a:p>
              <a:pPr defTabSz="762000" eaLnBrk="0" hangingPunct="0"/>
              <a:r>
                <a:rPr kumimoji="1" lang="en-US" altLang="zh-CN">
                  <a:solidFill>
                    <a:srgbClr val="333399"/>
                  </a:solidFill>
                  <a:latin typeface="Arial" charset="0"/>
                  <a:ea typeface="黑体" pitchFamily="2" charset="-122"/>
                </a:rPr>
                <a:t>1</a:t>
              </a:r>
            </a:p>
          </p:txBody>
        </p:sp>
        <p:sp>
          <p:nvSpPr>
            <p:cNvPr id="84" name="Rectangle 146"/>
            <p:cNvSpPr>
              <a:spLocks noChangeArrowheads="1"/>
            </p:cNvSpPr>
            <p:nvPr/>
          </p:nvSpPr>
          <p:spPr bwMode="auto">
            <a:xfrm>
              <a:off x="5058" y="3394"/>
              <a:ext cx="230" cy="249"/>
            </a:xfrm>
            <a:prstGeom prst="rect">
              <a:avLst/>
            </a:prstGeom>
            <a:noFill/>
            <a:ln w="12700">
              <a:noFill/>
              <a:miter lim="800000"/>
              <a:headEnd/>
              <a:tailEnd/>
            </a:ln>
          </p:spPr>
          <p:txBody>
            <a:bodyPr lIns="90488" tIns="44450" rIns="90488" bIns="44450">
              <a:spAutoFit/>
            </a:bodyPr>
            <a:lstStyle/>
            <a:p>
              <a:pPr defTabSz="762000" eaLnBrk="0" hangingPunct="0"/>
              <a:r>
                <a:rPr kumimoji="1" lang="en-US" altLang="zh-CN">
                  <a:solidFill>
                    <a:srgbClr val="333399"/>
                  </a:solidFill>
                  <a:latin typeface="Arial" charset="0"/>
                  <a:ea typeface="黑体" pitchFamily="2" charset="-122"/>
                </a:rPr>
                <a:t>2</a:t>
              </a:r>
            </a:p>
          </p:txBody>
        </p:sp>
        <p:sp>
          <p:nvSpPr>
            <p:cNvPr id="85" name="AutoShape 147"/>
            <p:cNvSpPr>
              <a:spLocks noChangeArrowheads="1"/>
            </p:cNvSpPr>
            <p:nvPr/>
          </p:nvSpPr>
          <p:spPr bwMode="auto">
            <a:xfrm>
              <a:off x="4009" y="3307"/>
              <a:ext cx="417" cy="95"/>
            </a:xfrm>
            <a:prstGeom prst="rightArrow">
              <a:avLst>
                <a:gd name="adj1" fmla="val 50000"/>
                <a:gd name="adj2" fmla="val 109737"/>
              </a:avLst>
            </a:prstGeom>
            <a:solidFill>
              <a:srgbClr val="EAEAEA"/>
            </a:solidFill>
            <a:ln w="12700">
              <a:solidFill>
                <a:schemeClr val="tx1"/>
              </a:solidFill>
              <a:miter lim="800000"/>
              <a:headEnd/>
              <a:tailEnd/>
            </a:ln>
          </p:spPr>
          <p:txBody>
            <a:bodyPr wrap="none" anchor="ctr"/>
            <a:lstStyle/>
            <a:p>
              <a:endParaRPr lang="zh-CN" altLang="en-US"/>
            </a:p>
          </p:txBody>
        </p:sp>
        <p:sp>
          <p:nvSpPr>
            <p:cNvPr id="86" name="Text Box 148"/>
            <p:cNvSpPr txBox="1">
              <a:spLocks noChangeArrowheads="1"/>
            </p:cNvSpPr>
            <p:nvPr/>
          </p:nvSpPr>
          <p:spPr bwMode="auto">
            <a:xfrm>
              <a:off x="4151" y="3678"/>
              <a:ext cx="1396" cy="250"/>
            </a:xfrm>
            <a:prstGeom prst="rect">
              <a:avLst/>
            </a:prstGeom>
            <a:noFill/>
            <a:ln w="9525">
              <a:noFill/>
              <a:miter lim="800000"/>
              <a:headEnd/>
              <a:tailEnd/>
            </a:ln>
          </p:spPr>
          <p:txBody>
            <a:bodyPr wrap="none">
              <a:spAutoFit/>
            </a:bodyPr>
            <a:lstStyle/>
            <a:p>
              <a:r>
                <a:rPr kumimoji="1" lang="zh-CN" altLang="en-US">
                  <a:solidFill>
                    <a:srgbClr val="333399"/>
                  </a:solidFill>
                  <a:latin typeface="Arial" charset="0"/>
                  <a:ea typeface="黑体" pitchFamily="2" charset="-122"/>
                </a:rPr>
                <a:t>不允许发送这些帧</a:t>
              </a:r>
            </a:p>
          </p:txBody>
        </p:sp>
        <p:sp>
          <p:nvSpPr>
            <p:cNvPr id="87" name="AutoShape 149"/>
            <p:cNvSpPr>
              <a:spLocks/>
            </p:cNvSpPr>
            <p:nvPr/>
          </p:nvSpPr>
          <p:spPr bwMode="auto">
            <a:xfrm rot="-5400000">
              <a:off x="4764" y="2894"/>
              <a:ext cx="106" cy="1594"/>
            </a:xfrm>
            <a:prstGeom prst="leftBrace">
              <a:avLst>
                <a:gd name="adj1" fmla="val 125314"/>
                <a:gd name="adj2" fmla="val 50000"/>
              </a:avLst>
            </a:prstGeom>
            <a:noFill/>
            <a:ln w="9525">
              <a:solidFill>
                <a:schemeClr val="tx1"/>
              </a:solidFill>
              <a:round/>
              <a:headEnd/>
              <a:tailEnd/>
            </a:ln>
          </p:spPr>
          <p:txBody>
            <a:bodyPr wrap="none" anchor="ctr"/>
            <a:lstStyle/>
            <a:p>
              <a:endParaRPr lang="zh-CN" altLang="en-US"/>
            </a:p>
          </p:txBody>
        </p:sp>
        <p:sp>
          <p:nvSpPr>
            <p:cNvPr id="88" name="AutoShape 150"/>
            <p:cNvSpPr>
              <a:spLocks/>
            </p:cNvSpPr>
            <p:nvPr/>
          </p:nvSpPr>
          <p:spPr bwMode="auto">
            <a:xfrm rot="-5400000">
              <a:off x="3267" y="3025"/>
              <a:ext cx="91" cy="1335"/>
            </a:xfrm>
            <a:prstGeom prst="leftBrace">
              <a:avLst>
                <a:gd name="adj1" fmla="val 122253"/>
                <a:gd name="adj2" fmla="val 50000"/>
              </a:avLst>
            </a:prstGeom>
            <a:noFill/>
            <a:ln w="9525">
              <a:solidFill>
                <a:schemeClr val="tx1"/>
              </a:solidFill>
              <a:round/>
              <a:headEnd/>
              <a:tailEnd/>
            </a:ln>
          </p:spPr>
          <p:txBody>
            <a:bodyPr wrap="none" anchor="ctr"/>
            <a:lstStyle/>
            <a:p>
              <a:endParaRPr lang="zh-CN" altLang="en-US"/>
            </a:p>
          </p:txBody>
        </p:sp>
        <p:sp>
          <p:nvSpPr>
            <p:cNvPr id="89" name="Text Box 151"/>
            <p:cNvSpPr txBox="1">
              <a:spLocks noChangeArrowheads="1"/>
            </p:cNvSpPr>
            <p:nvPr/>
          </p:nvSpPr>
          <p:spPr bwMode="auto">
            <a:xfrm>
              <a:off x="2884" y="3659"/>
              <a:ext cx="916" cy="441"/>
            </a:xfrm>
            <a:prstGeom prst="rect">
              <a:avLst/>
            </a:prstGeom>
            <a:noFill/>
            <a:ln w="9525">
              <a:noFill/>
              <a:miter lim="800000"/>
              <a:headEnd/>
              <a:tailEnd/>
            </a:ln>
          </p:spPr>
          <p:txBody>
            <a:bodyPr wrap="none">
              <a:spAutoFit/>
            </a:bodyPr>
            <a:lstStyle/>
            <a:p>
              <a:r>
                <a:rPr kumimoji="1" lang="zh-CN" altLang="en-US">
                  <a:solidFill>
                    <a:srgbClr val="333399"/>
                  </a:solidFill>
                  <a:latin typeface="Arial" charset="0"/>
                  <a:ea typeface="黑体" pitchFamily="2" charset="-122"/>
                </a:rPr>
                <a:t>还允许发送</a:t>
              </a:r>
            </a:p>
            <a:p>
              <a:r>
                <a:rPr kumimoji="1" lang="zh-CN" altLang="en-US">
                  <a:solidFill>
                    <a:srgbClr val="333399"/>
                  </a:solidFill>
                  <a:latin typeface="Arial" charset="0"/>
                  <a:ea typeface="黑体" pitchFamily="2" charset="-122"/>
                </a:rPr>
                <a:t>     </a:t>
              </a:r>
              <a:r>
                <a:rPr kumimoji="1" lang="en-US" altLang="zh-CN">
                  <a:solidFill>
                    <a:srgbClr val="333399"/>
                  </a:solidFill>
                  <a:latin typeface="Arial" charset="0"/>
                  <a:ea typeface="黑体" pitchFamily="2" charset="-122"/>
                </a:rPr>
                <a:t>3 </a:t>
              </a:r>
              <a:r>
                <a:rPr kumimoji="1" lang="zh-CN" altLang="en-US">
                  <a:solidFill>
                    <a:srgbClr val="333399"/>
                  </a:solidFill>
                  <a:latin typeface="Arial" charset="0"/>
                  <a:ea typeface="黑体" pitchFamily="2" charset="-122"/>
                </a:rPr>
                <a:t>个帧</a:t>
              </a:r>
            </a:p>
          </p:txBody>
        </p:sp>
        <p:sp>
          <p:nvSpPr>
            <p:cNvPr id="90" name="Freeform 152"/>
            <p:cNvSpPr>
              <a:spLocks/>
            </p:cNvSpPr>
            <p:nvPr/>
          </p:nvSpPr>
          <p:spPr bwMode="auto">
            <a:xfrm>
              <a:off x="1716" y="3151"/>
              <a:ext cx="2287" cy="2"/>
            </a:xfrm>
            <a:custGeom>
              <a:avLst/>
              <a:gdLst>
                <a:gd name="T0" fmla="*/ 0 w 2107"/>
                <a:gd name="T1" fmla="*/ 0 h 2"/>
                <a:gd name="T2" fmla="*/ 2107 w 2107"/>
                <a:gd name="T3" fmla="*/ 2 h 2"/>
                <a:gd name="T4" fmla="*/ 0 60000 65536"/>
                <a:gd name="T5" fmla="*/ 0 60000 65536"/>
                <a:gd name="T6" fmla="*/ 0 w 2107"/>
                <a:gd name="T7" fmla="*/ 0 h 2"/>
                <a:gd name="T8" fmla="*/ 2107 w 2107"/>
                <a:gd name="T9" fmla="*/ 2 h 2"/>
              </a:gdLst>
              <a:ahLst/>
              <a:cxnLst>
                <a:cxn ang="T4">
                  <a:pos x="T0" y="T1"/>
                </a:cxn>
                <a:cxn ang="T5">
                  <a:pos x="T2" y="T3"/>
                </a:cxn>
              </a:cxnLst>
              <a:rect l="T6" t="T7" r="T8" b="T9"/>
              <a:pathLst>
                <a:path w="2107" h="2">
                  <a:moveTo>
                    <a:pt x="0" y="0"/>
                  </a:moveTo>
                  <a:lnTo>
                    <a:pt x="2107" y="2"/>
                  </a:lnTo>
                </a:path>
              </a:pathLst>
            </a:custGeom>
            <a:noFill/>
            <a:ln w="12700">
              <a:solidFill>
                <a:schemeClr val="tx1"/>
              </a:solidFill>
              <a:round/>
              <a:headEnd type="triangle" w="sm" len="med"/>
              <a:tailEnd type="triangle" w="sm" len="med"/>
            </a:ln>
          </p:spPr>
          <p:txBody>
            <a:bodyPr wrap="none" anchor="ctr"/>
            <a:lstStyle/>
            <a:p>
              <a:endParaRPr lang="zh-CN" altLang="en-US"/>
            </a:p>
          </p:txBody>
        </p:sp>
        <p:sp>
          <p:nvSpPr>
            <p:cNvPr id="91" name="Rectangle 153"/>
            <p:cNvSpPr>
              <a:spLocks noChangeArrowheads="1"/>
            </p:cNvSpPr>
            <p:nvPr/>
          </p:nvSpPr>
          <p:spPr bwMode="auto">
            <a:xfrm>
              <a:off x="2766" y="3099"/>
              <a:ext cx="316" cy="162"/>
            </a:xfrm>
            <a:prstGeom prst="rect">
              <a:avLst/>
            </a:prstGeom>
            <a:solidFill>
              <a:schemeClr val="bg1"/>
            </a:solidFill>
            <a:ln w="12700">
              <a:noFill/>
              <a:miter lim="800000"/>
              <a:headEnd/>
              <a:tailEnd/>
            </a:ln>
          </p:spPr>
          <p:txBody>
            <a:bodyPr wrap="none" anchor="ctr"/>
            <a:lstStyle/>
            <a:p>
              <a:endParaRPr lang="zh-CN" altLang="en-US"/>
            </a:p>
          </p:txBody>
        </p:sp>
        <p:sp>
          <p:nvSpPr>
            <p:cNvPr id="92" name="Line 154"/>
            <p:cNvSpPr>
              <a:spLocks noChangeShapeType="1"/>
            </p:cNvSpPr>
            <p:nvPr/>
          </p:nvSpPr>
          <p:spPr bwMode="auto">
            <a:xfrm flipV="1">
              <a:off x="1716" y="3050"/>
              <a:ext cx="0" cy="188"/>
            </a:xfrm>
            <a:prstGeom prst="line">
              <a:avLst/>
            </a:prstGeom>
            <a:noFill/>
            <a:ln w="12700">
              <a:solidFill>
                <a:schemeClr val="tx1"/>
              </a:solidFill>
              <a:round/>
              <a:headEnd/>
              <a:tailEnd/>
            </a:ln>
          </p:spPr>
          <p:txBody>
            <a:bodyPr wrap="none" anchor="ctr"/>
            <a:lstStyle/>
            <a:p>
              <a:endParaRPr lang="zh-CN" altLang="en-US"/>
            </a:p>
          </p:txBody>
        </p:sp>
        <p:sp>
          <p:nvSpPr>
            <p:cNvPr id="93" name="Line 155"/>
            <p:cNvSpPr>
              <a:spLocks noChangeShapeType="1"/>
            </p:cNvSpPr>
            <p:nvPr/>
          </p:nvSpPr>
          <p:spPr bwMode="auto">
            <a:xfrm flipV="1">
              <a:off x="4006" y="3073"/>
              <a:ext cx="0" cy="158"/>
            </a:xfrm>
            <a:prstGeom prst="line">
              <a:avLst/>
            </a:prstGeom>
            <a:noFill/>
            <a:ln w="12700">
              <a:solidFill>
                <a:schemeClr val="tx1"/>
              </a:solidFill>
              <a:round/>
              <a:headEnd/>
              <a:tailEnd/>
            </a:ln>
          </p:spPr>
          <p:txBody>
            <a:bodyPr wrap="none" anchor="ctr"/>
            <a:lstStyle/>
            <a:p>
              <a:endParaRPr lang="zh-CN" altLang="en-US"/>
            </a:p>
          </p:txBody>
        </p:sp>
        <p:sp>
          <p:nvSpPr>
            <p:cNvPr id="94" name="Rectangle 156"/>
            <p:cNvSpPr>
              <a:spLocks noChangeArrowheads="1"/>
            </p:cNvSpPr>
            <p:nvPr/>
          </p:nvSpPr>
          <p:spPr bwMode="auto">
            <a:xfrm>
              <a:off x="2766" y="3021"/>
              <a:ext cx="331" cy="251"/>
            </a:xfrm>
            <a:prstGeom prst="rect">
              <a:avLst/>
            </a:prstGeom>
            <a:noFill/>
            <a:ln w="12700">
              <a:noFill/>
              <a:miter lim="800000"/>
              <a:headEnd/>
              <a:tailEnd/>
            </a:ln>
          </p:spPr>
          <p:txBody>
            <a:bodyPr wrap="none">
              <a:spAutoFit/>
            </a:bodyPr>
            <a:lstStyle/>
            <a:p>
              <a:pPr defTabSz="762000" eaLnBrk="0" hangingPunct="0"/>
              <a:r>
                <a:rPr kumimoji="1" lang="en-US" altLang="zh-CN" i="1">
                  <a:solidFill>
                    <a:srgbClr val="333399"/>
                  </a:solidFill>
                  <a:latin typeface="Arial" charset="0"/>
                  <a:ea typeface="黑体" pitchFamily="2" charset="-122"/>
                </a:rPr>
                <a:t>W</a:t>
              </a:r>
              <a:r>
                <a:rPr kumimoji="1" lang="en-US" altLang="zh-CN" i="1" baseline="-25000">
                  <a:solidFill>
                    <a:srgbClr val="333399"/>
                  </a:solidFill>
                  <a:latin typeface="Arial" charset="0"/>
                  <a:ea typeface="黑体" pitchFamily="2" charset="-122"/>
                </a:rPr>
                <a:t>T</a:t>
              </a:r>
            </a:p>
          </p:txBody>
        </p:sp>
        <p:sp>
          <p:nvSpPr>
            <p:cNvPr id="95" name="Text Box 157"/>
            <p:cNvSpPr txBox="1">
              <a:spLocks noChangeArrowheads="1"/>
            </p:cNvSpPr>
            <p:nvPr/>
          </p:nvSpPr>
          <p:spPr bwMode="auto">
            <a:xfrm>
              <a:off x="1916" y="3688"/>
              <a:ext cx="596" cy="250"/>
            </a:xfrm>
            <a:prstGeom prst="rect">
              <a:avLst/>
            </a:prstGeom>
            <a:noFill/>
            <a:ln w="9525">
              <a:noFill/>
              <a:miter lim="800000"/>
              <a:headEnd/>
              <a:tailEnd/>
            </a:ln>
          </p:spPr>
          <p:txBody>
            <a:bodyPr wrap="none">
              <a:spAutoFit/>
            </a:bodyPr>
            <a:lstStyle/>
            <a:p>
              <a:r>
                <a:rPr kumimoji="1" lang="zh-CN" altLang="en-US">
                  <a:solidFill>
                    <a:srgbClr val="333399"/>
                  </a:solidFill>
                  <a:latin typeface="Arial" charset="0"/>
                  <a:ea typeface="黑体" pitchFamily="2" charset="-122"/>
                </a:rPr>
                <a:t>已发送</a:t>
              </a:r>
            </a:p>
          </p:txBody>
        </p:sp>
        <p:sp>
          <p:nvSpPr>
            <p:cNvPr id="96" name="Text Box 158"/>
            <p:cNvSpPr txBox="1">
              <a:spLocks noChangeArrowheads="1"/>
            </p:cNvSpPr>
            <p:nvPr/>
          </p:nvSpPr>
          <p:spPr bwMode="auto">
            <a:xfrm>
              <a:off x="550" y="3701"/>
              <a:ext cx="1076" cy="443"/>
            </a:xfrm>
            <a:prstGeom prst="rect">
              <a:avLst/>
            </a:prstGeom>
            <a:noFill/>
            <a:ln w="9525">
              <a:noFill/>
              <a:miter lim="800000"/>
              <a:headEnd/>
              <a:tailEnd/>
            </a:ln>
          </p:spPr>
          <p:txBody>
            <a:bodyPr wrap="none">
              <a:spAutoFit/>
            </a:bodyPr>
            <a:lstStyle/>
            <a:p>
              <a:r>
                <a:rPr kumimoji="1" lang="en-US" altLang="zh-CN">
                  <a:solidFill>
                    <a:srgbClr val="333399"/>
                  </a:solidFill>
                  <a:latin typeface="Arial" charset="0"/>
                  <a:ea typeface="黑体" pitchFamily="2" charset="-122"/>
                </a:rPr>
                <a:t>     </a:t>
              </a:r>
              <a:r>
                <a:rPr kumimoji="1" lang="zh-CN" altLang="en-US">
                  <a:solidFill>
                    <a:srgbClr val="333399"/>
                  </a:solidFill>
                  <a:latin typeface="Arial" charset="0"/>
                  <a:ea typeface="黑体" pitchFamily="2" charset="-122"/>
                </a:rPr>
                <a:t>已发送</a:t>
              </a:r>
            </a:p>
            <a:p>
              <a:r>
                <a:rPr kumimoji="1" lang="zh-CN" altLang="en-US">
                  <a:solidFill>
                    <a:srgbClr val="333399"/>
                  </a:solidFill>
                  <a:latin typeface="Arial" charset="0"/>
                  <a:ea typeface="黑体" pitchFamily="2" charset="-122"/>
                </a:rPr>
                <a:t>并已收到确认</a:t>
              </a:r>
            </a:p>
          </p:txBody>
        </p:sp>
        <p:sp>
          <p:nvSpPr>
            <p:cNvPr id="97" name="AutoShape 159"/>
            <p:cNvSpPr>
              <a:spLocks/>
            </p:cNvSpPr>
            <p:nvPr/>
          </p:nvSpPr>
          <p:spPr bwMode="auto">
            <a:xfrm rot="-5400000">
              <a:off x="967" y="3010"/>
              <a:ext cx="103" cy="1378"/>
            </a:xfrm>
            <a:prstGeom prst="leftBrace">
              <a:avLst>
                <a:gd name="adj1" fmla="val 111489"/>
                <a:gd name="adj2" fmla="val 50000"/>
              </a:avLst>
            </a:prstGeom>
            <a:noFill/>
            <a:ln w="9525">
              <a:solidFill>
                <a:schemeClr val="tx1"/>
              </a:solidFill>
              <a:round/>
              <a:headEnd/>
              <a:tailEnd/>
            </a:ln>
          </p:spPr>
          <p:txBody>
            <a:bodyPr wrap="none" anchor="ctr"/>
            <a:lstStyle/>
            <a:p>
              <a:endParaRPr lang="zh-CN" altLang="en-US"/>
            </a:p>
          </p:txBody>
        </p:sp>
        <p:sp>
          <p:nvSpPr>
            <p:cNvPr id="98" name="Text Box 163"/>
            <p:cNvSpPr txBox="1">
              <a:spLocks noChangeArrowheads="1"/>
            </p:cNvSpPr>
            <p:nvPr/>
          </p:nvSpPr>
          <p:spPr bwMode="auto">
            <a:xfrm>
              <a:off x="-16" y="3391"/>
              <a:ext cx="122" cy="242"/>
            </a:xfrm>
            <a:prstGeom prst="rect">
              <a:avLst/>
            </a:prstGeom>
            <a:noFill/>
            <a:ln w="9525">
              <a:noFill/>
              <a:miter lim="800000"/>
              <a:headEnd/>
              <a:tailEnd/>
            </a:ln>
          </p:spPr>
          <p:txBody>
            <a:bodyPr wrap="none">
              <a:spAutoFit/>
            </a:bodyPr>
            <a:lstStyle/>
            <a:p>
              <a:endParaRPr kumimoji="1" lang="en-US" altLang="zh-CN" dirty="0">
                <a:solidFill>
                  <a:srgbClr val="333399"/>
                </a:solidFill>
                <a:latin typeface="Arial" charset="0"/>
                <a:ea typeface="黑体" pitchFamily="2" charset="-122"/>
              </a:endParaRPr>
            </a:p>
          </p:txBody>
        </p:sp>
        <p:sp>
          <p:nvSpPr>
            <p:cNvPr id="99" name="AutoShape 164"/>
            <p:cNvSpPr>
              <a:spLocks/>
            </p:cNvSpPr>
            <p:nvPr/>
          </p:nvSpPr>
          <p:spPr bwMode="auto">
            <a:xfrm rot="-5400000">
              <a:off x="2129" y="3264"/>
              <a:ext cx="91" cy="881"/>
            </a:xfrm>
            <a:prstGeom prst="leftBrace">
              <a:avLst>
                <a:gd name="adj1" fmla="val 80678"/>
                <a:gd name="adj2" fmla="val 50000"/>
              </a:avLst>
            </a:prstGeom>
            <a:noFill/>
            <a:ln w="9525">
              <a:solidFill>
                <a:schemeClr val="tx1"/>
              </a:solidFill>
              <a:round/>
              <a:headEnd/>
              <a:tailEnd/>
            </a:ln>
          </p:spPr>
          <p:txBody>
            <a:bodyPr wrap="none" anchor="ctr"/>
            <a:lstStyle/>
            <a:p>
              <a:endParaRPr lang="zh-CN" alt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灯片编号占位符 5"/>
          <p:cNvSpPr>
            <a:spLocks noGrp="1"/>
          </p:cNvSpPr>
          <p:nvPr>
            <p:ph type="sldNum" sz="quarter" idx="12"/>
          </p:nvPr>
        </p:nvSpPr>
        <p:spPr>
          <a:noFill/>
        </p:spPr>
        <p:txBody>
          <a:bodyPr/>
          <a:lstStyle/>
          <a:p>
            <a:fld id="{93161A63-BE70-4E27-9975-50E78F35608F}" type="slidenum">
              <a:rPr lang="en-US" altLang="zh-CN" smtClean="0"/>
              <a:pPr/>
              <a:t>43</a:t>
            </a:fld>
            <a:endParaRPr lang="en-US" altLang="zh-CN" dirty="0"/>
          </a:p>
        </p:txBody>
      </p:sp>
      <p:sp>
        <p:nvSpPr>
          <p:cNvPr id="38915" name="Rectangle 2"/>
          <p:cNvSpPr>
            <a:spLocks noGrp="1" noChangeArrowheads="1"/>
          </p:cNvSpPr>
          <p:nvPr>
            <p:ph type="title"/>
          </p:nvPr>
        </p:nvSpPr>
        <p:spPr>
          <a:xfrm>
            <a:off x="1143000" y="0"/>
            <a:ext cx="7772400" cy="1484313"/>
          </a:xfrm>
        </p:spPr>
        <p:txBody>
          <a:bodyPr/>
          <a:lstStyle/>
          <a:p>
            <a:pPr eaLnBrk="1" hangingPunct="1"/>
            <a:r>
              <a:rPr lang="zh-CN" altLang="en-US"/>
              <a:t>接收窗口</a:t>
            </a:r>
          </a:p>
        </p:txBody>
      </p:sp>
      <p:sp>
        <p:nvSpPr>
          <p:cNvPr id="38916" name="Rectangle 3"/>
          <p:cNvSpPr>
            <a:spLocks noGrp="1" noChangeArrowheads="1"/>
          </p:cNvSpPr>
          <p:nvPr>
            <p:ph type="body" idx="1"/>
          </p:nvPr>
        </p:nvSpPr>
        <p:spPr>
          <a:xfrm>
            <a:off x="357158" y="1785926"/>
            <a:ext cx="8358246" cy="3524250"/>
          </a:xfrm>
        </p:spPr>
        <p:txBody>
          <a:bodyPr/>
          <a:lstStyle/>
          <a:p>
            <a:pPr eaLnBrk="1" hangingPunct="1"/>
            <a:r>
              <a:rPr lang="zh-CN" altLang="en-US" sz="2400" b="1" dirty="0">
                <a:solidFill>
                  <a:srgbClr val="FF0000"/>
                </a:solidFill>
                <a:latin typeface="+mn-ea"/>
              </a:rPr>
              <a:t>接收窗口</a:t>
            </a:r>
            <a:r>
              <a:rPr lang="zh-CN" altLang="en-US" sz="2400" dirty="0">
                <a:latin typeface="+mn-ea"/>
              </a:rPr>
              <a:t>是接收端</a:t>
            </a:r>
            <a:r>
              <a:rPr lang="zh-CN" altLang="en-US" sz="2400" dirty="0">
                <a:solidFill>
                  <a:srgbClr val="FF0000"/>
                </a:solidFill>
                <a:latin typeface="+mn-ea"/>
              </a:rPr>
              <a:t>允许接收</a:t>
            </a:r>
            <a:r>
              <a:rPr lang="zh-CN" altLang="en-US" sz="2400" dirty="0">
                <a:latin typeface="+mn-ea"/>
              </a:rPr>
              <a:t>的帧的</a:t>
            </a:r>
            <a:r>
              <a:rPr lang="zh-CN" altLang="en-US" sz="2400" dirty="0">
                <a:solidFill>
                  <a:srgbClr val="FF0000"/>
                </a:solidFill>
                <a:latin typeface="+mn-ea"/>
              </a:rPr>
              <a:t>序号表</a:t>
            </a:r>
            <a:r>
              <a:rPr lang="zh-CN" altLang="en-US" sz="2400" dirty="0">
                <a:latin typeface="+mn-ea"/>
              </a:rPr>
              <a:t>。</a:t>
            </a:r>
          </a:p>
          <a:p>
            <a:pPr eaLnBrk="1" hangingPunct="1"/>
            <a:r>
              <a:rPr lang="zh-CN" altLang="en-US" sz="2400" dirty="0">
                <a:latin typeface="+mn-ea"/>
              </a:rPr>
              <a:t>允许接收的帧的数量称为</a:t>
            </a:r>
            <a:r>
              <a:rPr lang="zh-CN" altLang="en-US" sz="2400" b="1" dirty="0">
                <a:solidFill>
                  <a:srgbClr val="FF0000"/>
                </a:solidFill>
                <a:latin typeface="+mn-ea"/>
              </a:rPr>
              <a:t>接收窗口尺寸</a:t>
            </a:r>
            <a:r>
              <a:rPr lang="en-US" altLang="zh-CN" sz="2400" b="1" dirty="0">
                <a:solidFill>
                  <a:srgbClr val="FF0000"/>
                </a:solidFill>
                <a:latin typeface="+mn-ea"/>
              </a:rPr>
              <a:t>W</a:t>
            </a:r>
            <a:r>
              <a:rPr lang="en-US" altLang="zh-CN" sz="2400" b="1" baseline="-25000" dirty="0">
                <a:solidFill>
                  <a:srgbClr val="FF0000"/>
                </a:solidFill>
                <a:latin typeface="+mn-ea"/>
              </a:rPr>
              <a:t>R</a:t>
            </a:r>
            <a:r>
              <a:rPr lang="zh-CN" altLang="en-US" sz="2400" dirty="0">
                <a:latin typeface="+mn-ea"/>
              </a:rPr>
              <a:t>。同样接收端也必须设置相应数量的</a:t>
            </a:r>
            <a:r>
              <a:rPr lang="zh-CN" altLang="en-US" sz="2400" dirty="0">
                <a:solidFill>
                  <a:srgbClr val="FF0000"/>
                </a:solidFill>
                <a:latin typeface="+mn-ea"/>
              </a:rPr>
              <a:t>缓冲区</a:t>
            </a:r>
            <a:r>
              <a:rPr lang="zh-CN" altLang="en-US" sz="2400" dirty="0">
                <a:latin typeface="+mn-ea"/>
              </a:rPr>
              <a:t>来支持接收窗口。</a:t>
            </a:r>
          </a:p>
          <a:p>
            <a:pPr eaLnBrk="1" hangingPunct="1"/>
            <a:r>
              <a:rPr lang="zh-CN" altLang="en-US" sz="2400" dirty="0">
                <a:latin typeface="+mn-ea"/>
              </a:rPr>
              <a:t>对接收端收到的帧的序号落在接收</a:t>
            </a:r>
            <a:r>
              <a:rPr lang="zh-CN" altLang="en-US" sz="2400" dirty="0">
                <a:solidFill>
                  <a:srgbClr val="FF0000"/>
                </a:solidFill>
                <a:latin typeface="+mn-ea"/>
              </a:rPr>
              <a:t>窗口外的帧</a:t>
            </a:r>
            <a:r>
              <a:rPr lang="zh-CN" altLang="en-US" sz="2400" dirty="0">
                <a:latin typeface="+mn-ea"/>
              </a:rPr>
              <a:t>被直接</a:t>
            </a:r>
            <a:r>
              <a:rPr lang="zh-CN" altLang="en-US" sz="2400" dirty="0">
                <a:solidFill>
                  <a:srgbClr val="FF0000"/>
                </a:solidFill>
                <a:latin typeface="+mn-ea"/>
              </a:rPr>
              <a:t>丢弃</a:t>
            </a:r>
            <a:r>
              <a:rPr lang="zh-CN" altLang="en-US" sz="2400" dirty="0">
                <a:latin typeface="+mn-ea"/>
              </a:rPr>
              <a:t>。只有落在接收窗口内的帧才会被接收端进行校验处理，若校验正确：</a:t>
            </a:r>
          </a:p>
          <a:p>
            <a:pPr lvl="1" eaLnBrk="1" hangingPunct="1"/>
            <a:r>
              <a:rPr lang="zh-CN" altLang="en-US" sz="2000" dirty="0">
                <a:latin typeface="+mn-ea"/>
              </a:rPr>
              <a:t>当接收的帧不是接收窗口下沿帧时，必须暂存在输入缓冲区。</a:t>
            </a:r>
          </a:p>
          <a:p>
            <a:pPr lvl="1" eaLnBrk="1" hangingPunct="1"/>
            <a:r>
              <a:rPr lang="zh-CN" altLang="en-US" sz="2000" dirty="0">
                <a:latin typeface="+mn-ea"/>
              </a:rPr>
              <a:t>当接收到接收窗口下沿帧时，会将其连同后面连续的若干个检验过的正确帧按顺序交给网络层，在发回确认帧的同时将接收窗口向前滑动相应的数量。</a:t>
            </a:r>
          </a:p>
        </p:txBody>
      </p:sp>
      <p:grpSp>
        <p:nvGrpSpPr>
          <p:cNvPr id="15" name="Group 128"/>
          <p:cNvGrpSpPr>
            <a:grpSpLocks/>
          </p:cNvGrpSpPr>
          <p:nvPr/>
        </p:nvGrpSpPr>
        <p:grpSpPr bwMode="auto">
          <a:xfrm>
            <a:off x="1103315" y="5286375"/>
            <a:ext cx="7683527" cy="1571625"/>
            <a:chOff x="612" y="2758"/>
            <a:chExt cx="4853" cy="990"/>
          </a:xfrm>
        </p:grpSpPr>
        <p:sp>
          <p:nvSpPr>
            <p:cNvPr id="16" name="Line 80"/>
            <p:cNvSpPr>
              <a:spLocks noChangeShapeType="1"/>
            </p:cNvSpPr>
            <p:nvPr/>
          </p:nvSpPr>
          <p:spPr bwMode="auto">
            <a:xfrm flipV="1">
              <a:off x="2302" y="2848"/>
              <a:ext cx="0" cy="191"/>
            </a:xfrm>
            <a:prstGeom prst="line">
              <a:avLst/>
            </a:prstGeom>
            <a:noFill/>
            <a:ln w="12700">
              <a:solidFill>
                <a:schemeClr val="tx1"/>
              </a:solidFill>
              <a:round/>
              <a:headEnd/>
              <a:tailEnd/>
            </a:ln>
          </p:spPr>
          <p:txBody>
            <a:bodyPr wrap="none" anchor="ctr"/>
            <a:lstStyle/>
            <a:p>
              <a:endParaRPr lang="zh-CN" altLang="en-US"/>
            </a:p>
          </p:txBody>
        </p:sp>
        <p:sp>
          <p:nvSpPr>
            <p:cNvPr id="17" name="AutoShape 81"/>
            <p:cNvSpPr>
              <a:spLocks noChangeArrowheads="1"/>
            </p:cNvSpPr>
            <p:nvPr/>
          </p:nvSpPr>
          <p:spPr bwMode="auto">
            <a:xfrm>
              <a:off x="3427" y="2893"/>
              <a:ext cx="379" cy="96"/>
            </a:xfrm>
            <a:prstGeom prst="rightArrow">
              <a:avLst>
                <a:gd name="adj1" fmla="val 50000"/>
                <a:gd name="adj2" fmla="val 98698"/>
              </a:avLst>
            </a:prstGeom>
            <a:solidFill>
              <a:srgbClr val="DDDDDD"/>
            </a:solidFill>
            <a:ln w="12700">
              <a:solidFill>
                <a:schemeClr val="tx1"/>
              </a:solidFill>
              <a:miter lim="800000"/>
              <a:headEnd/>
              <a:tailEnd/>
            </a:ln>
          </p:spPr>
          <p:txBody>
            <a:bodyPr wrap="none" anchor="ctr"/>
            <a:lstStyle/>
            <a:p>
              <a:endParaRPr lang="zh-CN" altLang="en-US"/>
            </a:p>
          </p:txBody>
        </p:sp>
        <p:sp>
          <p:nvSpPr>
            <p:cNvPr id="18" name="Line 82"/>
            <p:cNvSpPr>
              <a:spLocks noChangeShapeType="1"/>
            </p:cNvSpPr>
            <p:nvPr/>
          </p:nvSpPr>
          <p:spPr bwMode="auto">
            <a:xfrm flipV="1">
              <a:off x="3119" y="2848"/>
              <a:ext cx="0" cy="192"/>
            </a:xfrm>
            <a:prstGeom prst="line">
              <a:avLst/>
            </a:prstGeom>
            <a:noFill/>
            <a:ln w="12700">
              <a:solidFill>
                <a:schemeClr val="tx1"/>
              </a:solidFill>
              <a:round/>
              <a:headEnd/>
              <a:tailEnd/>
            </a:ln>
          </p:spPr>
          <p:txBody>
            <a:bodyPr wrap="none" anchor="ctr"/>
            <a:lstStyle/>
            <a:p>
              <a:endParaRPr lang="zh-CN" altLang="en-US"/>
            </a:p>
          </p:txBody>
        </p:sp>
        <p:sp>
          <p:nvSpPr>
            <p:cNvPr id="19" name="Line 83"/>
            <p:cNvSpPr>
              <a:spLocks noChangeShapeType="1"/>
            </p:cNvSpPr>
            <p:nvPr/>
          </p:nvSpPr>
          <p:spPr bwMode="auto">
            <a:xfrm flipV="1">
              <a:off x="1987" y="2938"/>
              <a:ext cx="303" cy="0"/>
            </a:xfrm>
            <a:prstGeom prst="line">
              <a:avLst/>
            </a:prstGeom>
            <a:noFill/>
            <a:ln w="12700">
              <a:solidFill>
                <a:schemeClr val="tx1"/>
              </a:solidFill>
              <a:round/>
              <a:headEnd/>
              <a:tailEnd type="triangle" w="sm" len="med"/>
            </a:ln>
          </p:spPr>
          <p:txBody>
            <a:bodyPr wrap="none" anchor="ctr"/>
            <a:lstStyle/>
            <a:p>
              <a:endParaRPr lang="zh-CN" altLang="en-US"/>
            </a:p>
          </p:txBody>
        </p:sp>
        <p:sp>
          <p:nvSpPr>
            <p:cNvPr id="20" name="Line 84"/>
            <p:cNvSpPr>
              <a:spLocks noChangeShapeType="1"/>
            </p:cNvSpPr>
            <p:nvPr/>
          </p:nvSpPr>
          <p:spPr bwMode="auto">
            <a:xfrm flipH="1">
              <a:off x="3112" y="2938"/>
              <a:ext cx="333" cy="0"/>
            </a:xfrm>
            <a:prstGeom prst="line">
              <a:avLst/>
            </a:prstGeom>
            <a:noFill/>
            <a:ln w="12700">
              <a:solidFill>
                <a:schemeClr val="tx1"/>
              </a:solidFill>
              <a:round/>
              <a:headEnd/>
              <a:tailEnd type="triangle" w="sm" len="med"/>
            </a:ln>
          </p:spPr>
          <p:txBody>
            <a:bodyPr wrap="none" anchor="ctr"/>
            <a:lstStyle/>
            <a:p>
              <a:endParaRPr lang="zh-CN" altLang="en-US"/>
            </a:p>
          </p:txBody>
        </p:sp>
        <p:sp>
          <p:nvSpPr>
            <p:cNvPr id="21" name="Rectangle 85"/>
            <p:cNvSpPr>
              <a:spLocks noChangeArrowheads="1"/>
            </p:cNvSpPr>
            <p:nvPr/>
          </p:nvSpPr>
          <p:spPr bwMode="auto">
            <a:xfrm>
              <a:off x="2712" y="3040"/>
              <a:ext cx="2752" cy="196"/>
            </a:xfrm>
            <a:prstGeom prst="rect">
              <a:avLst/>
            </a:prstGeom>
            <a:solidFill>
              <a:srgbClr val="FFFFCC"/>
            </a:solidFill>
            <a:ln w="9525">
              <a:noFill/>
              <a:miter lim="800000"/>
              <a:headEnd/>
              <a:tailEnd/>
            </a:ln>
          </p:spPr>
          <p:txBody>
            <a:bodyPr wrap="none" anchor="ctr"/>
            <a:lstStyle/>
            <a:p>
              <a:endParaRPr lang="zh-CN" altLang="en-US"/>
            </a:p>
          </p:txBody>
        </p:sp>
        <p:sp>
          <p:nvSpPr>
            <p:cNvPr id="22" name="Text Box 86"/>
            <p:cNvSpPr txBox="1">
              <a:spLocks noChangeArrowheads="1"/>
            </p:cNvSpPr>
            <p:nvPr/>
          </p:nvSpPr>
          <p:spPr bwMode="auto">
            <a:xfrm>
              <a:off x="3372" y="3353"/>
              <a:ext cx="1395" cy="250"/>
            </a:xfrm>
            <a:prstGeom prst="rect">
              <a:avLst/>
            </a:prstGeom>
            <a:noFill/>
            <a:ln w="9525">
              <a:noFill/>
              <a:miter lim="800000"/>
              <a:headEnd/>
              <a:tailEnd/>
            </a:ln>
          </p:spPr>
          <p:txBody>
            <a:bodyPr wrap="none">
              <a:spAutoFit/>
            </a:bodyPr>
            <a:lstStyle/>
            <a:p>
              <a:r>
                <a:rPr kumimoji="1" lang="zh-CN" altLang="en-US">
                  <a:solidFill>
                    <a:srgbClr val="333399"/>
                  </a:solidFill>
                  <a:latin typeface="Arial" charset="0"/>
                  <a:ea typeface="黑体" pitchFamily="2" charset="-122"/>
                </a:rPr>
                <a:t>不允许接收这些帧</a:t>
              </a:r>
            </a:p>
          </p:txBody>
        </p:sp>
        <p:sp>
          <p:nvSpPr>
            <p:cNvPr id="23" name="Rectangle 87"/>
            <p:cNvSpPr>
              <a:spLocks noChangeArrowheads="1"/>
            </p:cNvSpPr>
            <p:nvPr/>
          </p:nvSpPr>
          <p:spPr bwMode="auto">
            <a:xfrm>
              <a:off x="2307" y="3028"/>
              <a:ext cx="827" cy="225"/>
            </a:xfrm>
            <a:prstGeom prst="rect">
              <a:avLst/>
            </a:prstGeom>
            <a:solidFill>
              <a:srgbClr val="00FFCC"/>
            </a:solidFill>
            <a:ln w="12700">
              <a:solidFill>
                <a:schemeClr val="tx1"/>
              </a:solidFill>
              <a:miter lim="800000"/>
              <a:headEnd/>
              <a:tailEnd/>
            </a:ln>
          </p:spPr>
          <p:txBody>
            <a:bodyPr wrap="none" anchor="ctr"/>
            <a:lstStyle/>
            <a:p>
              <a:endParaRPr lang="zh-CN" altLang="en-US"/>
            </a:p>
          </p:txBody>
        </p:sp>
        <p:sp>
          <p:nvSpPr>
            <p:cNvPr id="24" name="AutoShape 88"/>
            <p:cNvSpPr>
              <a:spLocks/>
            </p:cNvSpPr>
            <p:nvPr/>
          </p:nvSpPr>
          <p:spPr bwMode="auto">
            <a:xfrm rot="16200000">
              <a:off x="4126" y="2256"/>
              <a:ext cx="80" cy="2094"/>
            </a:xfrm>
            <a:prstGeom prst="leftBrace">
              <a:avLst>
                <a:gd name="adj1" fmla="val 215365"/>
                <a:gd name="adj2" fmla="val 50236"/>
              </a:avLst>
            </a:prstGeom>
            <a:noFill/>
            <a:ln w="9525">
              <a:solidFill>
                <a:schemeClr val="tx1"/>
              </a:solidFill>
              <a:round/>
              <a:headEnd/>
              <a:tailEnd/>
            </a:ln>
          </p:spPr>
          <p:txBody>
            <a:bodyPr wrap="none" anchor="ctr"/>
            <a:lstStyle/>
            <a:p>
              <a:endParaRPr lang="zh-CN" altLang="en-US"/>
            </a:p>
          </p:txBody>
        </p:sp>
        <p:sp>
          <p:nvSpPr>
            <p:cNvPr id="25" name="Line 89"/>
            <p:cNvSpPr>
              <a:spLocks noChangeShapeType="1"/>
            </p:cNvSpPr>
            <p:nvPr/>
          </p:nvSpPr>
          <p:spPr bwMode="auto">
            <a:xfrm>
              <a:off x="620" y="3040"/>
              <a:ext cx="4843" cy="0"/>
            </a:xfrm>
            <a:prstGeom prst="line">
              <a:avLst/>
            </a:prstGeom>
            <a:noFill/>
            <a:ln w="28575">
              <a:solidFill>
                <a:schemeClr val="tx1"/>
              </a:solidFill>
              <a:round/>
              <a:headEnd/>
              <a:tailEnd/>
            </a:ln>
          </p:spPr>
          <p:txBody>
            <a:bodyPr wrap="none" anchor="ctr"/>
            <a:lstStyle/>
            <a:p>
              <a:endParaRPr lang="zh-CN" altLang="en-US"/>
            </a:p>
          </p:txBody>
        </p:sp>
        <p:sp>
          <p:nvSpPr>
            <p:cNvPr id="26" name="Line 90"/>
            <p:cNvSpPr>
              <a:spLocks noChangeShapeType="1"/>
            </p:cNvSpPr>
            <p:nvPr/>
          </p:nvSpPr>
          <p:spPr bwMode="auto">
            <a:xfrm>
              <a:off x="623" y="3241"/>
              <a:ext cx="4842" cy="0"/>
            </a:xfrm>
            <a:prstGeom prst="line">
              <a:avLst/>
            </a:prstGeom>
            <a:noFill/>
            <a:ln w="28575">
              <a:solidFill>
                <a:schemeClr val="tx1"/>
              </a:solidFill>
              <a:round/>
              <a:headEnd/>
              <a:tailEnd/>
            </a:ln>
          </p:spPr>
          <p:txBody>
            <a:bodyPr wrap="none" anchor="ctr"/>
            <a:lstStyle/>
            <a:p>
              <a:endParaRPr lang="zh-CN" altLang="en-US"/>
            </a:p>
          </p:txBody>
        </p:sp>
        <p:sp>
          <p:nvSpPr>
            <p:cNvPr id="27" name="Rectangle 126"/>
            <p:cNvSpPr>
              <a:spLocks noChangeArrowheads="1"/>
            </p:cNvSpPr>
            <p:nvPr/>
          </p:nvSpPr>
          <p:spPr bwMode="auto">
            <a:xfrm>
              <a:off x="612" y="3060"/>
              <a:ext cx="1684" cy="170"/>
            </a:xfrm>
            <a:prstGeom prst="rect">
              <a:avLst/>
            </a:prstGeom>
            <a:solidFill>
              <a:srgbClr val="FFCCFF"/>
            </a:solidFill>
            <a:ln w="9525">
              <a:noFill/>
              <a:miter lim="800000"/>
              <a:headEnd/>
              <a:tailEnd/>
            </a:ln>
          </p:spPr>
          <p:txBody>
            <a:bodyPr wrap="none" anchor="ctr"/>
            <a:lstStyle/>
            <a:p>
              <a:endParaRPr lang="zh-CN" altLang="en-US"/>
            </a:p>
          </p:txBody>
        </p:sp>
        <p:sp>
          <p:nvSpPr>
            <p:cNvPr id="28" name="Line 91"/>
            <p:cNvSpPr>
              <a:spLocks noChangeShapeType="1"/>
            </p:cNvSpPr>
            <p:nvPr/>
          </p:nvSpPr>
          <p:spPr bwMode="auto">
            <a:xfrm>
              <a:off x="1040" y="3040"/>
              <a:ext cx="0" cy="192"/>
            </a:xfrm>
            <a:prstGeom prst="line">
              <a:avLst/>
            </a:prstGeom>
            <a:noFill/>
            <a:ln w="28575">
              <a:solidFill>
                <a:schemeClr val="tx1"/>
              </a:solidFill>
              <a:round/>
              <a:headEnd/>
              <a:tailEnd/>
            </a:ln>
          </p:spPr>
          <p:txBody>
            <a:bodyPr wrap="none" anchor="ctr"/>
            <a:lstStyle/>
            <a:p>
              <a:endParaRPr lang="zh-CN" altLang="en-US"/>
            </a:p>
          </p:txBody>
        </p:sp>
        <p:sp>
          <p:nvSpPr>
            <p:cNvPr id="29" name="Line 92"/>
            <p:cNvSpPr>
              <a:spLocks noChangeShapeType="1"/>
            </p:cNvSpPr>
            <p:nvPr/>
          </p:nvSpPr>
          <p:spPr bwMode="auto">
            <a:xfrm>
              <a:off x="618" y="3034"/>
              <a:ext cx="0" cy="214"/>
            </a:xfrm>
            <a:prstGeom prst="line">
              <a:avLst/>
            </a:prstGeom>
            <a:noFill/>
            <a:ln w="28575">
              <a:solidFill>
                <a:schemeClr val="tx1"/>
              </a:solidFill>
              <a:round/>
              <a:headEnd/>
              <a:tailEnd/>
            </a:ln>
          </p:spPr>
          <p:txBody>
            <a:bodyPr wrap="none" anchor="ctr"/>
            <a:lstStyle/>
            <a:p>
              <a:endParaRPr lang="zh-CN" altLang="en-US"/>
            </a:p>
          </p:txBody>
        </p:sp>
        <p:sp>
          <p:nvSpPr>
            <p:cNvPr id="30" name="Line 93"/>
            <p:cNvSpPr>
              <a:spLocks noChangeShapeType="1"/>
            </p:cNvSpPr>
            <p:nvPr/>
          </p:nvSpPr>
          <p:spPr bwMode="auto">
            <a:xfrm>
              <a:off x="1458" y="3044"/>
              <a:ext cx="0" cy="192"/>
            </a:xfrm>
            <a:prstGeom prst="line">
              <a:avLst/>
            </a:prstGeom>
            <a:noFill/>
            <a:ln w="28575">
              <a:solidFill>
                <a:schemeClr val="tx1"/>
              </a:solidFill>
              <a:round/>
              <a:headEnd/>
              <a:tailEnd/>
            </a:ln>
          </p:spPr>
          <p:txBody>
            <a:bodyPr wrap="none" anchor="ctr"/>
            <a:lstStyle/>
            <a:p>
              <a:endParaRPr lang="zh-CN" altLang="en-US"/>
            </a:p>
          </p:txBody>
        </p:sp>
        <p:sp>
          <p:nvSpPr>
            <p:cNvPr id="31" name="Line 94"/>
            <p:cNvSpPr>
              <a:spLocks noChangeShapeType="1"/>
            </p:cNvSpPr>
            <p:nvPr/>
          </p:nvSpPr>
          <p:spPr bwMode="auto">
            <a:xfrm>
              <a:off x="1878" y="3045"/>
              <a:ext cx="0" cy="193"/>
            </a:xfrm>
            <a:prstGeom prst="line">
              <a:avLst/>
            </a:prstGeom>
            <a:noFill/>
            <a:ln w="28575">
              <a:solidFill>
                <a:schemeClr val="tx1"/>
              </a:solidFill>
              <a:round/>
              <a:headEnd/>
              <a:tailEnd/>
            </a:ln>
          </p:spPr>
          <p:txBody>
            <a:bodyPr wrap="none" anchor="ctr"/>
            <a:lstStyle/>
            <a:p>
              <a:endParaRPr lang="zh-CN" altLang="en-US"/>
            </a:p>
          </p:txBody>
        </p:sp>
        <p:sp>
          <p:nvSpPr>
            <p:cNvPr id="32" name="Line 95"/>
            <p:cNvSpPr>
              <a:spLocks noChangeShapeType="1"/>
            </p:cNvSpPr>
            <p:nvPr/>
          </p:nvSpPr>
          <p:spPr bwMode="auto">
            <a:xfrm>
              <a:off x="2295" y="3043"/>
              <a:ext cx="0" cy="191"/>
            </a:xfrm>
            <a:prstGeom prst="line">
              <a:avLst/>
            </a:prstGeom>
            <a:noFill/>
            <a:ln w="28575">
              <a:solidFill>
                <a:schemeClr val="tx1"/>
              </a:solidFill>
              <a:round/>
              <a:headEnd/>
              <a:tailEnd/>
            </a:ln>
          </p:spPr>
          <p:txBody>
            <a:bodyPr wrap="none" anchor="ctr"/>
            <a:lstStyle/>
            <a:p>
              <a:endParaRPr lang="zh-CN" altLang="en-US"/>
            </a:p>
          </p:txBody>
        </p:sp>
        <p:sp>
          <p:nvSpPr>
            <p:cNvPr id="33" name="Line 96"/>
            <p:cNvSpPr>
              <a:spLocks noChangeShapeType="1"/>
            </p:cNvSpPr>
            <p:nvPr/>
          </p:nvSpPr>
          <p:spPr bwMode="auto">
            <a:xfrm>
              <a:off x="2713" y="3049"/>
              <a:ext cx="0" cy="194"/>
            </a:xfrm>
            <a:prstGeom prst="line">
              <a:avLst/>
            </a:prstGeom>
            <a:noFill/>
            <a:ln w="28575">
              <a:solidFill>
                <a:schemeClr val="tx1"/>
              </a:solidFill>
              <a:round/>
              <a:headEnd/>
              <a:tailEnd/>
            </a:ln>
          </p:spPr>
          <p:txBody>
            <a:bodyPr wrap="none" anchor="ctr"/>
            <a:lstStyle/>
            <a:p>
              <a:endParaRPr lang="zh-CN" altLang="en-US"/>
            </a:p>
          </p:txBody>
        </p:sp>
        <p:sp>
          <p:nvSpPr>
            <p:cNvPr id="34" name="Line 97"/>
            <p:cNvSpPr>
              <a:spLocks noChangeShapeType="1"/>
            </p:cNvSpPr>
            <p:nvPr/>
          </p:nvSpPr>
          <p:spPr bwMode="auto">
            <a:xfrm>
              <a:off x="3135" y="3045"/>
              <a:ext cx="0" cy="193"/>
            </a:xfrm>
            <a:prstGeom prst="line">
              <a:avLst/>
            </a:prstGeom>
            <a:noFill/>
            <a:ln w="28575">
              <a:solidFill>
                <a:schemeClr val="tx1"/>
              </a:solidFill>
              <a:round/>
              <a:headEnd/>
              <a:tailEnd/>
            </a:ln>
          </p:spPr>
          <p:txBody>
            <a:bodyPr wrap="none" anchor="ctr"/>
            <a:lstStyle/>
            <a:p>
              <a:endParaRPr lang="zh-CN" altLang="en-US"/>
            </a:p>
          </p:txBody>
        </p:sp>
        <p:sp>
          <p:nvSpPr>
            <p:cNvPr id="35" name="Line 98"/>
            <p:cNvSpPr>
              <a:spLocks noChangeShapeType="1"/>
            </p:cNvSpPr>
            <p:nvPr/>
          </p:nvSpPr>
          <p:spPr bwMode="auto">
            <a:xfrm>
              <a:off x="3555" y="3045"/>
              <a:ext cx="0" cy="193"/>
            </a:xfrm>
            <a:prstGeom prst="line">
              <a:avLst/>
            </a:prstGeom>
            <a:noFill/>
            <a:ln w="28575">
              <a:solidFill>
                <a:schemeClr val="tx1"/>
              </a:solidFill>
              <a:round/>
              <a:headEnd/>
              <a:tailEnd/>
            </a:ln>
          </p:spPr>
          <p:txBody>
            <a:bodyPr wrap="none" anchor="ctr"/>
            <a:lstStyle/>
            <a:p>
              <a:endParaRPr lang="zh-CN" altLang="en-US"/>
            </a:p>
          </p:txBody>
        </p:sp>
        <p:sp>
          <p:nvSpPr>
            <p:cNvPr id="36" name="Line 99"/>
            <p:cNvSpPr>
              <a:spLocks noChangeShapeType="1"/>
            </p:cNvSpPr>
            <p:nvPr/>
          </p:nvSpPr>
          <p:spPr bwMode="auto">
            <a:xfrm>
              <a:off x="3973" y="3045"/>
              <a:ext cx="0" cy="193"/>
            </a:xfrm>
            <a:prstGeom prst="line">
              <a:avLst/>
            </a:prstGeom>
            <a:noFill/>
            <a:ln w="28575">
              <a:solidFill>
                <a:schemeClr val="tx1"/>
              </a:solidFill>
              <a:round/>
              <a:headEnd/>
              <a:tailEnd/>
            </a:ln>
          </p:spPr>
          <p:txBody>
            <a:bodyPr wrap="none" anchor="ctr"/>
            <a:lstStyle/>
            <a:p>
              <a:endParaRPr lang="zh-CN" altLang="en-US"/>
            </a:p>
          </p:txBody>
        </p:sp>
        <p:sp>
          <p:nvSpPr>
            <p:cNvPr id="37" name="Line 100"/>
            <p:cNvSpPr>
              <a:spLocks noChangeShapeType="1"/>
            </p:cNvSpPr>
            <p:nvPr/>
          </p:nvSpPr>
          <p:spPr bwMode="auto">
            <a:xfrm>
              <a:off x="4395" y="3052"/>
              <a:ext cx="0" cy="192"/>
            </a:xfrm>
            <a:prstGeom prst="line">
              <a:avLst/>
            </a:prstGeom>
            <a:noFill/>
            <a:ln w="28575">
              <a:solidFill>
                <a:schemeClr val="tx1"/>
              </a:solidFill>
              <a:round/>
              <a:headEnd/>
              <a:tailEnd/>
            </a:ln>
          </p:spPr>
          <p:txBody>
            <a:bodyPr wrap="none" anchor="ctr"/>
            <a:lstStyle/>
            <a:p>
              <a:endParaRPr lang="zh-CN" altLang="en-US"/>
            </a:p>
          </p:txBody>
        </p:sp>
        <p:sp>
          <p:nvSpPr>
            <p:cNvPr id="38" name="Line 101"/>
            <p:cNvSpPr>
              <a:spLocks noChangeShapeType="1"/>
            </p:cNvSpPr>
            <p:nvPr/>
          </p:nvSpPr>
          <p:spPr bwMode="auto">
            <a:xfrm>
              <a:off x="4812" y="3043"/>
              <a:ext cx="0" cy="191"/>
            </a:xfrm>
            <a:prstGeom prst="line">
              <a:avLst/>
            </a:prstGeom>
            <a:noFill/>
            <a:ln w="28575">
              <a:solidFill>
                <a:schemeClr val="tx1"/>
              </a:solidFill>
              <a:round/>
              <a:headEnd/>
              <a:tailEnd/>
            </a:ln>
          </p:spPr>
          <p:txBody>
            <a:bodyPr wrap="none" anchor="ctr"/>
            <a:lstStyle/>
            <a:p>
              <a:endParaRPr lang="zh-CN" altLang="en-US"/>
            </a:p>
          </p:txBody>
        </p:sp>
        <p:sp>
          <p:nvSpPr>
            <p:cNvPr id="39" name="Line 102"/>
            <p:cNvSpPr>
              <a:spLocks noChangeShapeType="1"/>
            </p:cNvSpPr>
            <p:nvPr/>
          </p:nvSpPr>
          <p:spPr bwMode="auto">
            <a:xfrm>
              <a:off x="5233" y="3044"/>
              <a:ext cx="0" cy="192"/>
            </a:xfrm>
            <a:prstGeom prst="line">
              <a:avLst/>
            </a:prstGeom>
            <a:noFill/>
            <a:ln w="28575">
              <a:solidFill>
                <a:schemeClr val="tx1"/>
              </a:solidFill>
              <a:round/>
              <a:headEnd/>
              <a:tailEnd/>
            </a:ln>
          </p:spPr>
          <p:txBody>
            <a:bodyPr wrap="none" anchor="ctr"/>
            <a:lstStyle/>
            <a:p>
              <a:endParaRPr lang="zh-CN" altLang="en-US"/>
            </a:p>
          </p:txBody>
        </p:sp>
        <p:sp>
          <p:nvSpPr>
            <p:cNvPr id="40" name="Rectangle 103"/>
            <p:cNvSpPr>
              <a:spLocks noChangeArrowheads="1"/>
            </p:cNvSpPr>
            <p:nvPr/>
          </p:nvSpPr>
          <p:spPr bwMode="auto">
            <a:xfrm>
              <a:off x="738" y="3015"/>
              <a:ext cx="210" cy="248"/>
            </a:xfrm>
            <a:prstGeom prst="rect">
              <a:avLst/>
            </a:prstGeom>
            <a:noFill/>
            <a:ln w="12700">
              <a:noFill/>
              <a:miter lim="800000"/>
              <a:headEnd/>
              <a:tailEnd/>
            </a:ln>
          </p:spPr>
          <p:txBody>
            <a:bodyPr lIns="90488" tIns="44450" rIns="90488" bIns="44450">
              <a:spAutoFit/>
            </a:bodyPr>
            <a:lstStyle/>
            <a:p>
              <a:pPr defTabSz="762000" eaLnBrk="0" hangingPunct="0"/>
              <a:r>
                <a:rPr kumimoji="1" lang="en-US" altLang="zh-CN">
                  <a:solidFill>
                    <a:srgbClr val="333399"/>
                  </a:solidFill>
                  <a:latin typeface="Arial" charset="0"/>
                  <a:ea typeface="黑体" pitchFamily="2" charset="-122"/>
                </a:rPr>
                <a:t>0</a:t>
              </a:r>
            </a:p>
          </p:txBody>
        </p:sp>
        <p:sp>
          <p:nvSpPr>
            <p:cNvPr id="41" name="Rectangle 104"/>
            <p:cNvSpPr>
              <a:spLocks noChangeArrowheads="1"/>
            </p:cNvSpPr>
            <p:nvPr/>
          </p:nvSpPr>
          <p:spPr bwMode="auto">
            <a:xfrm>
              <a:off x="1147" y="3015"/>
              <a:ext cx="210" cy="248"/>
            </a:xfrm>
            <a:prstGeom prst="rect">
              <a:avLst/>
            </a:prstGeom>
            <a:noFill/>
            <a:ln w="12700">
              <a:noFill/>
              <a:miter lim="800000"/>
              <a:headEnd/>
              <a:tailEnd/>
            </a:ln>
          </p:spPr>
          <p:txBody>
            <a:bodyPr lIns="90488" tIns="44450" rIns="90488" bIns="44450">
              <a:spAutoFit/>
            </a:bodyPr>
            <a:lstStyle/>
            <a:p>
              <a:pPr defTabSz="762000" eaLnBrk="0" hangingPunct="0"/>
              <a:r>
                <a:rPr kumimoji="1" lang="en-US" altLang="zh-CN">
                  <a:solidFill>
                    <a:srgbClr val="333399"/>
                  </a:solidFill>
                  <a:latin typeface="Arial" charset="0"/>
                  <a:ea typeface="黑体" pitchFamily="2" charset="-122"/>
                </a:rPr>
                <a:t>1</a:t>
              </a:r>
            </a:p>
          </p:txBody>
        </p:sp>
        <p:sp>
          <p:nvSpPr>
            <p:cNvPr id="42" name="Rectangle 105"/>
            <p:cNvSpPr>
              <a:spLocks noChangeArrowheads="1"/>
            </p:cNvSpPr>
            <p:nvPr/>
          </p:nvSpPr>
          <p:spPr bwMode="auto">
            <a:xfrm>
              <a:off x="1592" y="3015"/>
              <a:ext cx="210" cy="248"/>
            </a:xfrm>
            <a:prstGeom prst="rect">
              <a:avLst/>
            </a:prstGeom>
            <a:noFill/>
            <a:ln w="12700">
              <a:noFill/>
              <a:miter lim="800000"/>
              <a:headEnd/>
              <a:tailEnd/>
            </a:ln>
          </p:spPr>
          <p:txBody>
            <a:bodyPr lIns="90488" tIns="44450" rIns="90488" bIns="44450">
              <a:spAutoFit/>
            </a:bodyPr>
            <a:lstStyle/>
            <a:p>
              <a:pPr defTabSz="762000" eaLnBrk="0" hangingPunct="0"/>
              <a:r>
                <a:rPr kumimoji="1" lang="en-US" altLang="zh-CN">
                  <a:solidFill>
                    <a:srgbClr val="333399"/>
                  </a:solidFill>
                  <a:latin typeface="Arial" charset="0"/>
                  <a:ea typeface="黑体" pitchFamily="2" charset="-122"/>
                </a:rPr>
                <a:t>2</a:t>
              </a:r>
            </a:p>
          </p:txBody>
        </p:sp>
        <p:sp>
          <p:nvSpPr>
            <p:cNvPr id="43" name="Rectangle 106"/>
            <p:cNvSpPr>
              <a:spLocks noChangeArrowheads="1"/>
            </p:cNvSpPr>
            <p:nvPr/>
          </p:nvSpPr>
          <p:spPr bwMode="auto">
            <a:xfrm>
              <a:off x="2013" y="3015"/>
              <a:ext cx="209" cy="248"/>
            </a:xfrm>
            <a:prstGeom prst="rect">
              <a:avLst/>
            </a:prstGeom>
            <a:noFill/>
            <a:ln w="12700">
              <a:noFill/>
              <a:miter lim="800000"/>
              <a:headEnd/>
              <a:tailEnd/>
            </a:ln>
          </p:spPr>
          <p:txBody>
            <a:bodyPr lIns="90488" tIns="44450" rIns="90488" bIns="44450">
              <a:spAutoFit/>
            </a:bodyPr>
            <a:lstStyle/>
            <a:p>
              <a:pPr defTabSz="762000" eaLnBrk="0" hangingPunct="0"/>
              <a:r>
                <a:rPr kumimoji="1" lang="en-US" altLang="zh-CN">
                  <a:solidFill>
                    <a:srgbClr val="333399"/>
                  </a:solidFill>
                  <a:latin typeface="Arial" charset="0"/>
                  <a:ea typeface="黑体" pitchFamily="2" charset="-122"/>
                </a:rPr>
                <a:t>3</a:t>
              </a:r>
            </a:p>
          </p:txBody>
        </p:sp>
        <p:sp>
          <p:nvSpPr>
            <p:cNvPr id="44" name="Rectangle 107"/>
            <p:cNvSpPr>
              <a:spLocks noChangeArrowheads="1"/>
            </p:cNvSpPr>
            <p:nvPr/>
          </p:nvSpPr>
          <p:spPr bwMode="auto">
            <a:xfrm>
              <a:off x="2412" y="3015"/>
              <a:ext cx="280" cy="248"/>
            </a:xfrm>
            <a:prstGeom prst="rect">
              <a:avLst/>
            </a:prstGeom>
            <a:noFill/>
            <a:ln w="12700">
              <a:noFill/>
              <a:miter lim="800000"/>
              <a:headEnd/>
              <a:tailEnd/>
            </a:ln>
          </p:spPr>
          <p:txBody>
            <a:bodyPr lIns="90488" tIns="44450" rIns="90488" bIns="44450">
              <a:spAutoFit/>
            </a:bodyPr>
            <a:lstStyle/>
            <a:p>
              <a:pPr defTabSz="762000" eaLnBrk="0" hangingPunct="0"/>
              <a:r>
                <a:rPr kumimoji="1" lang="en-US" altLang="zh-CN" dirty="0">
                  <a:solidFill>
                    <a:srgbClr val="333399"/>
                  </a:solidFill>
                  <a:latin typeface="Arial" charset="0"/>
                  <a:ea typeface="黑体" pitchFamily="2" charset="-122"/>
                </a:rPr>
                <a:t>4</a:t>
              </a:r>
            </a:p>
          </p:txBody>
        </p:sp>
        <p:sp>
          <p:nvSpPr>
            <p:cNvPr id="45" name="Rectangle 108"/>
            <p:cNvSpPr>
              <a:spLocks noChangeArrowheads="1"/>
            </p:cNvSpPr>
            <p:nvPr/>
          </p:nvSpPr>
          <p:spPr bwMode="auto">
            <a:xfrm>
              <a:off x="2830" y="3015"/>
              <a:ext cx="210" cy="248"/>
            </a:xfrm>
            <a:prstGeom prst="rect">
              <a:avLst/>
            </a:prstGeom>
            <a:noFill/>
            <a:ln w="12700">
              <a:noFill/>
              <a:miter lim="800000"/>
              <a:headEnd/>
              <a:tailEnd/>
            </a:ln>
          </p:spPr>
          <p:txBody>
            <a:bodyPr lIns="90488" tIns="44450" rIns="90488" bIns="44450">
              <a:spAutoFit/>
            </a:bodyPr>
            <a:lstStyle/>
            <a:p>
              <a:pPr defTabSz="762000" eaLnBrk="0" hangingPunct="0"/>
              <a:r>
                <a:rPr kumimoji="1" lang="en-US" altLang="zh-CN">
                  <a:solidFill>
                    <a:srgbClr val="333399"/>
                  </a:solidFill>
                  <a:latin typeface="Arial" charset="0"/>
                  <a:ea typeface="黑体" pitchFamily="2" charset="-122"/>
                </a:rPr>
                <a:t>5</a:t>
              </a:r>
            </a:p>
          </p:txBody>
        </p:sp>
        <p:sp>
          <p:nvSpPr>
            <p:cNvPr id="46" name="Rectangle 109"/>
            <p:cNvSpPr>
              <a:spLocks noChangeArrowheads="1"/>
            </p:cNvSpPr>
            <p:nvPr/>
          </p:nvSpPr>
          <p:spPr bwMode="auto">
            <a:xfrm>
              <a:off x="3241" y="3015"/>
              <a:ext cx="209" cy="248"/>
            </a:xfrm>
            <a:prstGeom prst="rect">
              <a:avLst/>
            </a:prstGeom>
            <a:noFill/>
            <a:ln w="12700">
              <a:noFill/>
              <a:miter lim="800000"/>
              <a:headEnd/>
              <a:tailEnd/>
            </a:ln>
          </p:spPr>
          <p:txBody>
            <a:bodyPr lIns="90488" tIns="44450" rIns="90488" bIns="44450">
              <a:spAutoFit/>
            </a:bodyPr>
            <a:lstStyle/>
            <a:p>
              <a:pPr defTabSz="762000" eaLnBrk="0" hangingPunct="0"/>
              <a:r>
                <a:rPr kumimoji="1" lang="en-US" altLang="zh-CN">
                  <a:solidFill>
                    <a:srgbClr val="333399"/>
                  </a:solidFill>
                  <a:latin typeface="Arial" charset="0"/>
                  <a:ea typeface="黑体" pitchFamily="2" charset="-122"/>
                </a:rPr>
                <a:t>6</a:t>
              </a:r>
            </a:p>
          </p:txBody>
        </p:sp>
        <p:sp>
          <p:nvSpPr>
            <p:cNvPr id="47" name="Rectangle 110"/>
            <p:cNvSpPr>
              <a:spLocks noChangeArrowheads="1"/>
            </p:cNvSpPr>
            <p:nvPr/>
          </p:nvSpPr>
          <p:spPr bwMode="auto">
            <a:xfrm>
              <a:off x="3658" y="3015"/>
              <a:ext cx="210" cy="248"/>
            </a:xfrm>
            <a:prstGeom prst="rect">
              <a:avLst/>
            </a:prstGeom>
            <a:noFill/>
            <a:ln w="12700">
              <a:noFill/>
              <a:miter lim="800000"/>
              <a:headEnd/>
              <a:tailEnd/>
            </a:ln>
          </p:spPr>
          <p:txBody>
            <a:bodyPr lIns="90488" tIns="44450" rIns="90488" bIns="44450">
              <a:spAutoFit/>
            </a:bodyPr>
            <a:lstStyle/>
            <a:p>
              <a:pPr defTabSz="762000" eaLnBrk="0" hangingPunct="0"/>
              <a:r>
                <a:rPr kumimoji="1" lang="en-US" altLang="zh-CN">
                  <a:solidFill>
                    <a:srgbClr val="333399"/>
                  </a:solidFill>
                  <a:latin typeface="Arial" charset="0"/>
                  <a:ea typeface="黑体" pitchFamily="2" charset="-122"/>
                </a:rPr>
                <a:t>7</a:t>
              </a:r>
            </a:p>
          </p:txBody>
        </p:sp>
        <p:sp>
          <p:nvSpPr>
            <p:cNvPr id="48" name="Rectangle 111"/>
            <p:cNvSpPr>
              <a:spLocks noChangeArrowheads="1"/>
            </p:cNvSpPr>
            <p:nvPr/>
          </p:nvSpPr>
          <p:spPr bwMode="auto">
            <a:xfrm>
              <a:off x="4094" y="3015"/>
              <a:ext cx="210" cy="248"/>
            </a:xfrm>
            <a:prstGeom prst="rect">
              <a:avLst/>
            </a:prstGeom>
            <a:noFill/>
            <a:ln w="12700">
              <a:noFill/>
              <a:miter lim="800000"/>
              <a:headEnd/>
              <a:tailEnd/>
            </a:ln>
          </p:spPr>
          <p:txBody>
            <a:bodyPr lIns="90488" tIns="44450" rIns="90488" bIns="44450">
              <a:spAutoFit/>
            </a:bodyPr>
            <a:lstStyle/>
            <a:p>
              <a:pPr defTabSz="762000" eaLnBrk="0" hangingPunct="0"/>
              <a:r>
                <a:rPr kumimoji="1" lang="en-US" altLang="zh-CN" dirty="0">
                  <a:solidFill>
                    <a:srgbClr val="333399"/>
                  </a:solidFill>
                  <a:latin typeface="Arial" charset="0"/>
                  <a:ea typeface="黑体" pitchFamily="2" charset="-122"/>
                </a:rPr>
                <a:t>0</a:t>
              </a:r>
            </a:p>
          </p:txBody>
        </p:sp>
        <p:sp>
          <p:nvSpPr>
            <p:cNvPr id="49" name="Rectangle 112"/>
            <p:cNvSpPr>
              <a:spLocks noChangeArrowheads="1"/>
            </p:cNvSpPr>
            <p:nvPr/>
          </p:nvSpPr>
          <p:spPr bwMode="auto">
            <a:xfrm>
              <a:off x="4523" y="3015"/>
              <a:ext cx="210" cy="248"/>
            </a:xfrm>
            <a:prstGeom prst="rect">
              <a:avLst/>
            </a:prstGeom>
            <a:noFill/>
            <a:ln w="12700">
              <a:noFill/>
              <a:miter lim="800000"/>
              <a:headEnd/>
              <a:tailEnd/>
            </a:ln>
          </p:spPr>
          <p:txBody>
            <a:bodyPr lIns="90488" tIns="44450" rIns="90488" bIns="44450">
              <a:spAutoFit/>
            </a:bodyPr>
            <a:lstStyle/>
            <a:p>
              <a:pPr defTabSz="762000" eaLnBrk="0" hangingPunct="0"/>
              <a:r>
                <a:rPr kumimoji="1" lang="en-US" altLang="zh-CN">
                  <a:solidFill>
                    <a:srgbClr val="333399"/>
                  </a:solidFill>
                  <a:latin typeface="Arial" charset="0"/>
                  <a:ea typeface="黑体" pitchFamily="2" charset="-122"/>
                </a:rPr>
                <a:t>1</a:t>
              </a:r>
            </a:p>
          </p:txBody>
        </p:sp>
        <p:sp>
          <p:nvSpPr>
            <p:cNvPr id="50" name="Rectangle 113"/>
            <p:cNvSpPr>
              <a:spLocks noChangeArrowheads="1"/>
            </p:cNvSpPr>
            <p:nvPr/>
          </p:nvSpPr>
          <p:spPr bwMode="auto">
            <a:xfrm>
              <a:off x="4940" y="3015"/>
              <a:ext cx="211" cy="248"/>
            </a:xfrm>
            <a:prstGeom prst="rect">
              <a:avLst/>
            </a:prstGeom>
            <a:noFill/>
            <a:ln w="12700">
              <a:noFill/>
              <a:miter lim="800000"/>
              <a:headEnd/>
              <a:tailEnd/>
            </a:ln>
          </p:spPr>
          <p:txBody>
            <a:bodyPr lIns="90488" tIns="44450" rIns="90488" bIns="44450">
              <a:spAutoFit/>
            </a:bodyPr>
            <a:lstStyle/>
            <a:p>
              <a:pPr defTabSz="762000" eaLnBrk="0" hangingPunct="0"/>
              <a:r>
                <a:rPr kumimoji="1" lang="en-US" altLang="zh-CN">
                  <a:solidFill>
                    <a:srgbClr val="333399"/>
                  </a:solidFill>
                  <a:latin typeface="Arial" charset="0"/>
                  <a:ea typeface="黑体" pitchFamily="2" charset="-122"/>
                </a:rPr>
                <a:t>2</a:t>
              </a:r>
            </a:p>
          </p:txBody>
        </p:sp>
        <p:sp>
          <p:nvSpPr>
            <p:cNvPr id="51" name="Rectangle 114"/>
            <p:cNvSpPr>
              <a:spLocks noChangeArrowheads="1"/>
            </p:cNvSpPr>
            <p:nvPr/>
          </p:nvSpPr>
          <p:spPr bwMode="auto">
            <a:xfrm>
              <a:off x="2572" y="2758"/>
              <a:ext cx="342" cy="249"/>
            </a:xfrm>
            <a:prstGeom prst="rect">
              <a:avLst/>
            </a:prstGeom>
            <a:noFill/>
            <a:ln w="12700">
              <a:noFill/>
              <a:miter lim="800000"/>
              <a:headEnd/>
              <a:tailEnd/>
            </a:ln>
          </p:spPr>
          <p:txBody>
            <a:bodyPr wrap="none">
              <a:spAutoFit/>
            </a:bodyPr>
            <a:lstStyle/>
            <a:p>
              <a:pPr defTabSz="762000" eaLnBrk="0" hangingPunct="0"/>
              <a:r>
                <a:rPr kumimoji="1" lang="en-US" altLang="zh-CN" i="1" dirty="0">
                  <a:solidFill>
                    <a:srgbClr val="333399"/>
                  </a:solidFill>
                  <a:latin typeface="Arial" charset="0"/>
                  <a:ea typeface="黑体" pitchFamily="2" charset="-122"/>
                </a:rPr>
                <a:t>W</a:t>
              </a:r>
              <a:r>
                <a:rPr kumimoji="1" lang="en-US" altLang="zh-CN" i="1" baseline="-25000" dirty="0">
                  <a:solidFill>
                    <a:srgbClr val="333399"/>
                  </a:solidFill>
                  <a:latin typeface="Arial" charset="0"/>
                  <a:ea typeface="黑体" pitchFamily="2" charset="-122"/>
                </a:rPr>
                <a:t>R</a:t>
              </a:r>
            </a:p>
          </p:txBody>
        </p:sp>
        <p:sp>
          <p:nvSpPr>
            <p:cNvPr id="52" name="Line 115"/>
            <p:cNvSpPr>
              <a:spLocks noChangeShapeType="1"/>
            </p:cNvSpPr>
            <p:nvPr/>
          </p:nvSpPr>
          <p:spPr bwMode="auto">
            <a:xfrm flipV="1">
              <a:off x="2497" y="3352"/>
              <a:ext cx="0" cy="192"/>
            </a:xfrm>
            <a:prstGeom prst="line">
              <a:avLst/>
            </a:prstGeom>
            <a:noFill/>
            <a:ln w="9525">
              <a:solidFill>
                <a:schemeClr val="tx1"/>
              </a:solidFill>
              <a:round/>
              <a:headEnd/>
              <a:tailEnd type="triangle" w="sm" len="med"/>
            </a:ln>
          </p:spPr>
          <p:txBody>
            <a:bodyPr wrap="none"/>
            <a:lstStyle/>
            <a:p>
              <a:endParaRPr lang="zh-CN" altLang="en-US"/>
            </a:p>
          </p:txBody>
        </p:sp>
        <p:sp>
          <p:nvSpPr>
            <p:cNvPr id="53" name="Text Box 116"/>
            <p:cNvSpPr txBox="1">
              <a:spLocks noChangeArrowheads="1"/>
            </p:cNvSpPr>
            <p:nvPr/>
          </p:nvSpPr>
          <p:spPr bwMode="auto">
            <a:xfrm>
              <a:off x="2022" y="3497"/>
              <a:ext cx="1254" cy="251"/>
            </a:xfrm>
            <a:prstGeom prst="rect">
              <a:avLst/>
            </a:prstGeom>
            <a:noFill/>
            <a:ln w="9525">
              <a:noFill/>
              <a:miter lim="800000"/>
              <a:headEnd/>
              <a:tailEnd/>
            </a:ln>
          </p:spPr>
          <p:txBody>
            <a:bodyPr wrap="none">
              <a:spAutoFit/>
            </a:bodyPr>
            <a:lstStyle/>
            <a:p>
              <a:r>
                <a:rPr kumimoji="1" lang="zh-CN" altLang="en-US" dirty="0">
                  <a:solidFill>
                    <a:srgbClr val="333399"/>
                  </a:solidFill>
                  <a:latin typeface="Arial" charset="0"/>
                  <a:ea typeface="黑体" pitchFamily="2" charset="-122"/>
                </a:rPr>
                <a:t>准备接收 </a:t>
              </a:r>
              <a:r>
                <a:rPr kumimoji="1" lang="en-US" altLang="zh-CN" dirty="0">
                  <a:solidFill>
                    <a:srgbClr val="333399"/>
                  </a:solidFill>
                  <a:latin typeface="Arial" charset="0"/>
                  <a:ea typeface="黑体" pitchFamily="2" charset="-122"/>
                </a:rPr>
                <a:t>4 </a:t>
              </a:r>
              <a:r>
                <a:rPr kumimoji="1" lang="zh-CN" altLang="en-US" dirty="0">
                  <a:solidFill>
                    <a:srgbClr val="333399"/>
                  </a:solidFill>
                  <a:latin typeface="Arial" charset="0"/>
                  <a:ea typeface="黑体" pitchFamily="2" charset="-122"/>
                </a:rPr>
                <a:t>号帧</a:t>
              </a:r>
            </a:p>
          </p:txBody>
        </p:sp>
        <p:sp>
          <p:nvSpPr>
            <p:cNvPr id="54" name="Text Box 119"/>
            <p:cNvSpPr txBox="1">
              <a:spLocks noChangeArrowheads="1"/>
            </p:cNvSpPr>
            <p:nvPr/>
          </p:nvSpPr>
          <p:spPr bwMode="auto">
            <a:xfrm>
              <a:off x="1176" y="3362"/>
              <a:ext cx="596" cy="250"/>
            </a:xfrm>
            <a:prstGeom prst="rect">
              <a:avLst/>
            </a:prstGeom>
            <a:noFill/>
            <a:ln w="9525">
              <a:noFill/>
              <a:miter lim="800000"/>
              <a:headEnd/>
              <a:tailEnd/>
            </a:ln>
          </p:spPr>
          <p:txBody>
            <a:bodyPr wrap="none">
              <a:spAutoFit/>
            </a:bodyPr>
            <a:lstStyle/>
            <a:p>
              <a:r>
                <a:rPr kumimoji="1" lang="zh-CN" altLang="en-US">
                  <a:solidFill>
                    <a:srgbClr val="333399"/>
                  </a:solidFill>
                  <a:latin typeface="Arial" charset="0"/>
                  <a:ea typeface="黑体" pitchFamily="2" charset="-122"/>
                </a:rPr>
                <a:t>已收到</a:t>
              </a:r>
            </a:p>
          </p:txBody>
        </p:sp>
        <p:sp>
          <p:nvSpPr>
            <p:cNvPr id="55" name="AutoShape 120"/>
            <p:cNvSpPr>
              <a:spLocks/>
            </p:cNvSpPr>
            <p:nvPr/>
          </p:nvSpPr>
          <p:spPr bwMode="auto">
            <a:xfrm rot="-5400000">
              <a:off x="1401" y="2481"/>
              <a:ext cx="96" cy="1662"/>
            </a:xfrm>
            <a:prstGeom prst="leftBrace">
              <a:avLst>
                <a:gd name="adj1" fmla="val 144271"/>
                <a:gd name="adj2" fmla="val 50236"/>
              </a:avLst>
            </a:prstGeom>
            <a:noFill/>
            <a:ln w="9525">
              <a:solidFill>
                <a:schemeClr val="tx1"/>
              </a:solidFill>
              <a:round/>
              <a:headEnd/>
              <a:tailEnd/>
            </a:ln>
          </p:spPr>
          <p:txBody>
            <a:bodyPr wrap="none" anchor="ctr"/>
            <a:lstStyle/>
            <a:p>
              <a:endParaRPr lang="zh-CN" alt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灯片编号占位符 5"/>
          <p:cNvSpPr>
            <a:spLocks noGrp="1"/>
          </p:cNvSpPr>
          <p:nvPr>
            <p:ph type="sldNum" sz="quarter" idx="12"/>
          </p:nvPr>
        </p:nvSpPr>
        <p:spPr>
          <a:noFill/>
        </p:spPr>
        <p:txBody>
          <a:bodyPr/>
          <a:lstStyle/>
          <a:p>
            <a:fld id="{8B65FA5F-8C69-42A2-9D7F-ED29BA68A758}" type="slidenum">
              <a:rPr lang="en-US" altLang="zh-CN" smtClean="0"/>
              <a:pPr/>
              <a:t>44</a:t>
            </a:fld>
            <a:endParaRPr lang="en-US" altLang="zh-CN"/>
          </a:p>
        </p:txBody>
      </p:sp>
      <p:sp>
        <p:nvSpPr>
          <p:cNvPr id="41987" name="Rectangle 2"/>
          <p:cNvSpPr>
            <a:spLocks noGrp="1" noChangeArrowheads="1"/>
          </p:cNvSpPr>
          <p:nvPr>
            <p:ph type="title"/>
          </p:nvPr>
        </p:nvSpPr>
        <p:spPr>
          <a:xfrm>
            <a:off x="1116013" y="115888"/>
            <a:ext cx="7772400" cy="1441450"/>
          </a:xfrm>
        </p:spPr>
        <p:txBody>
          <a:bodyPr/>
          <a:lstStyle/>
          <a:p>
            <a:pPr eaLnBrk="1" hangingPunct="1"/>
            <a:r>
              <a:rPr lang="zh-CN" altLang="en-US" dirty="0"/>
              <a:t>数据的捎带确认</a:t>
            </a:r>
            <a:r>
              <a:rPr lang="en-US" altLang="zh-CN" dirty="0"/>
              <a:t>(</a:t>
            </a:r>
            <a:r>
              <a:rPr lang="zh-CN" altLang="en-US" dirty="0"/>
              <a:t>如何捎带？</a:t>
            </a:r>
            <a:r>
              <a:rPr lang="en-US" altLang="zh-CN" dirty="0"/>
              <a:t>)</a:t>
            </a:r>
            <a:endParaRPr lang="zh-CN" altLang="en-US" dirty="0"/>
          </a:p>
        </p:txBody>
      </p:sp>
      <p:sp>
        <p:nvSpPr>
          <p:cNvPr id="41988" name="Rectangle 3"/>
          <p:cNvSpPr>
            <a:spLocks noGrp="1" noChangeArrowheads="1"/>
          </p:cNvSpPr>
          <p:nvPr>
            <p:ph type="body" idx="1"/>
          </p:nvPr>
        </p:nvSpPr>
        <p:spPr>
          <a:xfrm>
            <a:off x="323850" y="1981200"/>
            <a:ext cx="8456613" cy="4684713"/>
          </a:xfrm>
        </p:spPr>
        <p:txBody>
          <a:bodyPr/>
          <a:lstStyle/>
          <a:p>
            <a:pPr eaLnBrk="1" hangingPunct="1"/>
            <a:r>
              <a:rPr lang="zh-CN" altLang="en-US" sz="2400" dirty="0"/>
              <a:t>在实际通信中，通常收发</a:t>
            </a:r>
            <a:r>
              <a:rPr lang="zh-CN" altLang="en-US" sz="2400" dirty="0">
                <a:solidFill>
                  <a:srgbClr val="FF0000"/>
                </a:solidFill>
              </a:rPr>
              <a:t>双方</a:t>
            </a:r>
            <a:r>
              <a:rPr lang="zh-CN" altLang="en-US" sz="2400" dirty="0"/>
              <a:t>都</a:t>
            </a:r>
            <a:r>
              <a:rPr lang="zh-CN" altLang="en-US" sz="2400" dirty="0">
                <a:solidFill>
                  <a:srgbClr val="FF0000"/>
                </a:solidFill>
              </a:rPr>
              <a:t>相互发送数据</a:t>
            </a:r>
            <a:r>
              <a:rPr lang="zh-CN" altLang="en-US" sz="2400" dirty="0"/>
              <a:t>。</a:t>
            </a:r>
          </a:p>
          <a:p>
            <a:pPr eaLnBrk="1" hangingPunct="1"/>
            <a:r>
              <a:rPr lang="zh-CN" altLang="en-US" sz="2400" dirty="0"/>
              <a:t>为了</a:t>
            </a:r>
            <a:r>
              <a:rPr lang="zh-CN" altLang="en-US" sz="2400" b="1" dirty="0">
                <a:solidFill>
                  <a:srgbClr val="FF0000"/>
                </a:solidFill>
              </a:rPr>
              <a:t>提高效率</a:t>
            </a:r>
            <a:r>
              <a:rPr lang="zh-CN" altLang="en-US" sz="2400" dirty="0"/>
              <a:t>，可以将确认信息放在数据帧中作为一个控制字段连同数据一起发送给对方，这种方式称为</a:t>
            </a:r>
            <a:r>
              <a:rPr lang="zh-CN" altLang="en-US" sz="2400" b="1" dirty="0">
                <a:solidFill>
                  <a:srgbClr val="FF0000"/>
                </a:solidFill>
              </a:rPr>
              <a:t>捎带应答</a:t>
            </a:r>
            <a:r>
              <a:rPr lang="zh-CN" altLang="en-US" sz="2400" dirty="0"/>
              <a:t>（</a:t>
            </a:r>
            <a:r>
              <a:rPr lang="en-US" altLang="zh-CN" sz="2400" dirty="0"/>
              <a:t>piggybacking</a:t>
            </a:r>
            <a:r>
              <a:rPr lang="zh-CN" altLang="en-US" sz="2400" dirty="0"/>
              <a:t>）。</a:t>
            </a:r>
          </a:p>
          <a:p>
            <a:pPr eaLnBrk="1" hangingPunct="1"/>
            <a:r>
              <a:rPr lang="zh-CN" altLang="en-US" sz="2400" dirty="0"/>
              <a:t>当一方收到对方的数据帧后：</a:t>
            </a:r>
          </a:p>
          <a:p>
            <a:pPr lvl="1" eaLnBrk="1" hangingPunct="1"/>
            <a:r>
              <a:rPr lang="zh-CN" altLang="en-US" sz="2000" dirty="0"/>
              <a:t>若正好也有数据需发给对方，则立即可使用捎带应答。</a:t>
            </a:r>
          </a:p>
          <a:p>
            <a:pPr lvl="1" eaLnBrk="1" hangingPunct="1"/>
            <a:r>
              <a:rPr lang="zh-CN" altLang="en-US" sz="2000" dirty="0"/>
              <a:t>若暂时没有数据需发给对方或数据还未准备好，则等待一定的时间，如果在该时间内准备好了数据，则可以使用捎带应答。如果未准备好，为了防止对方等待时间过长而超时重发，必须立即发送一个单独的确认帧。</a:t>
            </a:r>
          </a:p>
          <a:p>
            <a:pPr eaLnBrk="1" hangingPunct="1"/>
            <a:r>
              <a:rPr lang="zh-CN" altLang="en-US" sz="2400" dirty="0"/>
              <a:t>使用</a:t>
            </a:r>
            <a:r>
              <a:rPr lang="zh-CN" altLang="en-US" sz="2400" dirty="0">
                <a:solidFill>
                  <a:srgbClr val="FF0000"/>
                </a:solidFill>
              </a:rPr>
              <a:t>捎带应答</a:t>
            </a:r>
            <a:r>
              <a:rPr lang="zh-CN" altLang="en-US" sz="2400" dirty="0"/>
              <a:t>就不用对每一个帧都作确认，可以用</a:t>
            </a:r>
            <a:r>
              <a:rPr lang="zh-CN" altLang="en-US" sz="2400" dirty="0">
                <a:solidFill>
                  <a:srgbClr val="FF0000"/>
                </a:solidFill>
              </a:rPr>
              <a:t>对下一帧的期待来代替对该帧之前的所有帧的确认</a:t>
            </a:r>
            <a:r>
              <a:rPr lang="en-US" altLang="zh-CN" sz="2400" dirty="0">
                <a:solidFill>
                  <a:srgbClr val="FF0000"/>
                </a:solidFill>
              </a:rPr>
              <a:t>(</a:t>
            </a:r>
            <a:r>
              <a:rPr lang="zh-CN" altLang="en-US" sz="2400" dirty="0">
                <a:solidFill>
                  <a:srgbClr val="FF0000"/>
                </a:solidFill>
              </a:rPr>
              <a:t>累计确认</a:t>
            </a:r>
            <a:r>
              <a:rPr lang="en-US" altLang="zh-CN" sz="2400" dirty="0">
                <a:solidFill>
                  <a:srgbClr val="FF0000"/>
                </a:solidFill>
              </a:rPr>
              <a:t>)</a:t>
            </a:r>
            <a:r>
              <a:rPr lang="zh-CN" altLang="en-US" sz="2400" dirty="0"/>
              <a:t>。</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灯片编号占位符 5"/>
          <p:cNvSpPr>
            <a:spLocks noGrp="1"/>
          </p:cNvSpPr>
          <p:nvPr>
            <p:ph type="sldNum" sz="quarter" idx="12"/>
          </p:nvPr>
        </p:nvSpPr>
        <p:spPr>
          <a:noFill/>
        </p:spPr>
        <p:txBody>
          <a:bodyPr/>
          <a:lstStyle/>
          <a:p>
            <a:fld id="{BC83CC35-7313-40E7-89A4-FCE4AD6AE5EA}" type="slidenum">
              <a:rPr lang="en-US" altLang="zh-CN" smtClean="0"/>
              <a:pPr/>
              <a:t>45</a:t>
            </a:fld>
            <a:endParaRPr lang="en-US" altLang="zh-CN"/>
          </a:p>
        </p:txBody>
      </p:sp>
      <p:sp>
        <p:nvSpPr>
          <p:cNvPr id="36867" name="Rectangle 2"/>
          <p:cNvSpPr>
            <a:spLocks noGrp="1" noChangeArrowheads="1"/>
          </p:cNvSpPr>
          <p:nvPr>
            <p:ph type="title"/>
          </p:nvPr>
        </p:nvSpPr>
        <p:spPr>
          <a:xfrm>
            <a:off x="1066800" y="762000"/>
            <a:ext cx="7772400" cy="692150"/>
          </a:xfrm>
        </p:spPr>
        <p:txBody>
          <a:bodyPr/>
          <a:lstStyle/>
          <a:p>
            <a:pPr eaLnBrk="1" hangingPunct="1"/>
            <a:r>
              <a:rPr lang="zh-CN" altLang="en-US" sz="3600" dirty="0"/>
              <a:t>回退</a:t>
            </a:r>
            <a:r>
              <a:rPr lang="en-US" altLang="zh-CN" sz="3600" dirty="0"/>
              <a:t>N</a:t>
            </a:r>
            <a:r>
              <a:rPr lang="zh-CN" altLang="en-US" sz="3600" dirty="0"/>
              <a:t>协议和选择重发协议</a:t>
            </a:r>
          </a:p>
        </p:txBody>
      </p:sp>
      <p:pic>
        <p:nvPicPr>
          <p:cNvPr id="36868" name="Picture 3"/>
          <p:cNvPicPr>
            <a:picLocks noGrp="1" noChangeAspect="1" noChangeArrowheads="1"/>
          </p:cNvPicPr>
          <p:nvPr>
            <p:ph idx="1"/>
          </p:nvPr>
        </p:nvPicPr>
        <p:blipFill>
          <a:blip r:embed="rId2" cstate="print"/>
          <a:srcRect/>
          <a:stretch>
            <a:fillRect/>
          </a:stretch>
        </p:blipFill>
        <p:spPr>
          <a:xfrm>
            <a:off x="428596" y="2071678"/>
            <a:ext cx="6456383" cy="4467593"/>
          </a:xfrm>
          <a:noFill/>
        </p:spPr>
      </p:pic>
      <p:sp>
        <p:nvSpPr>
          <p:cNvPr id="5" name="矩形 4"/>
          <p:cNvSpPr/>
          <p:nvPr/>
        </p:nvSpPr>
        <p:spPr>
          <a:xfrm>
            <a:off x="5786446" y="3571876"/>
            <a:ext cx="3071834" cy="646331"/>
          </a:xfrm>
          <a:prstGeom prst="rect">
            <a:avLst/>
          </a:prstGeom>
          <a:solidFill>
            <a:srgbClr val="FFFF00"/>
          </a:solidFill>
          <a:ln>
            <a:solidFill>
              <a:schemeClr val="tx1"/>
            </a:solidFill>
          </a:ln>
          <a:effectLst>
            <a:outerShdw blurRad="50800" dist="38100" dir="2700000" algn="tl" rotWithShape="0">
              <a:prstClr val="black">
                <a:alpha val="40000"/>
              </a:prstClr>
            </a:outerShdw>
          </a:effectLst>
        </p:spPr>
        <p:txBody>
          <a:bodyPr wrap="square">
            <a:spAutoFit/>
          </a:bodyPr>
          <a:lstStyle/>
          <a:p>
            <a:r>
              <a:rPr lang="zh-CN" altLang="en-US" dirty="0"/>
              <a:t>主要的滑动窗口协议有：</a:t>
            </a:r>
            <a:endParaRPr lang="en-US" altLang="zh-CN" dirty="0"/>
          </a:p>
          <a:p>
            <a:r>
              <a:rPr lang="zh-CN" altLang="en-US" dirty="0">
                <a:solidFill>
                  <a:srgbClr val="FF0000"/>
                </a:solidFill>
              </a:rPr>
              <a:t>回退</a:t>
            </a:r>
            <a:r>
              <a:rPr lang="en-US" altLang="zh-CN" dirty="0">
                <a:solidFill>
                  <a:srgbClr val="FF0000"/>
                </a:solidFill>
              </a:rPr>
              <a:t>N</a:t>
            </a:r>
            <a:r>
              <a:rPr lang="zh-CN" altLang="en-US" dirty="0">
                <a:solidFill>
                  <a:schemeClr val="hlink"/>
                </a:solidFill>
              </a:rPr>
              <a:t>协议</a:t>
            </a:r>
            <a:r>
              <a:rPr lang="zh-CN" altLang="en-US" dirty="0"/>
              <a:t>和</a:t>
            </a:r>
            <a:r>
              <a:rPr lang="zh-CN" altLang="en-US" dirty="0">
                <a:solidFill>
                  <a:schemeClr val="hlink"/>
                </a:solidFill>
              </a:rPr>
              <a:t>选择重发协议</a:t>
            </a:r>
            <a:endParaRPr lang="zh-CN" altLang="en-US" dirty="0"/>
          </a:p>
        </p:txBody>
      </p:sp>
      <p:sp>
        <p:nvSpPr>
          <p:cNvPr id="6" name="矩形 5"/>
          <p:cNvSpPr/>
          <p:nvPr/>
        </p:nvSpPr>
        <p:spPr>
          <a:xfrm>
            <a:off x="5857884" y="0"/>
            <a:ext cx="3286116" cy="923330"/>
          </a:xfrm>
          <a:prstGeom prst="rect">
            <a:avLst/>
          </a:prstGeom>
          <a:solidFill>
            <a:srgbClr val="FFFF00"/>
          </a:solidFill>
        </p:spPr>
        <p:txBody>
          <a:bodyPr wrap="square">
            <a:spAutoFit/>
          </a:bodyPr>
          <a:lstStyle/>
          <a:p>
            <a:r>
              <a:rPr lang="zh-CN" altLang="en-US" dirty="0"/>
              <a:t>实际网络中大多用</a:t>
            </a:r>
            <a:r>
              <a:rPr lang="en-US" altLang="zh-CN" dirty="0" err="1"/>
              <a:t>ACK</a:t>
            </a:r>
            <a:r>
              <a:rPr lang="en-US" altLang="zh-CN" i="1" dirty="0" err="1"/>
              <a:t>n</a:t>
            </a:r>
            <a:r>
              <a:rPr lang="en-US" altLang="zh-CN" sz="1200" i="1" dirty="0"/>
              <a:t> </a:t>
            </a:r>
            <a:r>
              <a:rPr lang="zh-CN" altLang="en-US" dirty="0"/>
              <a:t>表示“第</a:t>
            </a:r>
            <a:r>
              <a:rPr lang="zh-CN" altLang="en-US" sz="1100" dirty="0"/>
              <a:t> </a:t>
            </a:r>
            <a:r>
              <a:rPr lang="en-US" altLang="zh-CN" i="1" dirty="0">
                <a:solidFill>
                  <a:srgbClr val="FF0000"/>
                </a:solidFill>
              </a:rPr>
              <a:t>n</a:t>
            </a:r>
            <a:r>
              <a:rPr lang="en-US" altLang="zh-CN" dirty="0">
                <a:solidFill>
                  <a:srgbClr val="FF0000"/>
                </a:solidFill>
              </a:rPr>
              <a:t> – 1</a:t>
            </a:r>
            <a:r>
              <a:rPr lang="en-US" altLang="zh-CN" sz="1100" dirty="0"/>
              <a:t> </a:t>
            </a:r>
            <a:r>
              <a:rPr lang="zh-CN" altLang="en-US" dirty="0"/>
              <a:t>号帧已经收到，现在</a:t>
            </a:r>
            <a:r>
              <a:rPr lang="zh-CN" altLang="en-US" dirty="0">
                <a:solidFill>
                  <a:srgbClr val="FF0000"/>
                </a:solidFill>
              </a:rPr>
              <a:t>期望接收</a:t>
            </a:r>
            <a:r>
              <a:rPr lang="zh-CN" altLang="en-US" dirty="0"/>
              <a:t>第</a:t>
            </a:r>
            <a:r>
              <a:rPr lang="zh-CN" altLang="en-US" sz="1100" dirty="0"/>
              <a:t> </a:t>
            </a:r>
            <a:r>
              <a:rPr lang="en-US" altLang="zh-CN" i="1" dirty="0"/>
              <a:t>n</a:t>
            </a:r>
            <a:r>
              <a:rPr lang="en-US" altLang="zh-CN" sz="1100" i="1" dirty="0"/>
              <a:t> </a:t>
            </a:r>
            <a:r>
              <a:rPr lang="zh-CN" altLang="en-US" dirty="0"/>
              <a:t>号帧”</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灯片编号占位符 5"/>
          <p:cNvSpPr>
            <a:spLocks noGrp="1"/>
          </p:cNvSpPr>
          <p:nvPr>
            <p:ph type="sldNum" sz="quarter" idx="12"/>
          </p:nvPr>
        </p:nvSpPr>
        <p:spPr>
          <a:noFill/>
        </p:spPr>
        <p:txBody>
          <a:bodyPr/>
          <a:lstStyle/>
          <a:p>
            <a:fld id="{B870C2E8-1046-4CC8-A410-210E024B0A47}" type="slidenum">
              <a:rPr lang="en-US" altLang="zh-CN" smtClean="0"/>
              <a:pPr/>
              <a:t>46</a:t>
            </a:fld>
            <a:endParaRPr lang="en-US" altLang="zh-CN"/>
          </a:p>
        </p:txBody>
      </p:sp>
      <p:sp>
        <p:nvSpPr>
          <p:cNvPr id="43011" name="Rectangle 2"/>
          <p:cNvSpPr>
            <a:spLocks noGrp="1" noChangeArrowheads="1"/>
          </p:cNvSpPr>
          <p:nvPr>
            <p:ph type="title"/>
          </p:nvPr>
        </p:nvSpPr>
        <p:spPr>
          <a:xfrm>
            <a:off x="1116013" y="500042"/>
            <a:ext cx="7772400" cy="768371"/>
          </a:xfrm>
        </p:spPr>
        <p:txBody>
          <a:bodyPr/>
          <a:lstStyle/>
          <a:p>
            <a:pPr eaLnBrk="1" hangingPunct="1"/>
            <a:r>
              <a:rPr lang="zh-CN" altLang="en-US" sz="3200" dirty="0"/>
              <a:t>回退</a:t>
            </a:r>
            <a:r>
              <a:rPr lang="en-US" altLang="zh-CN" sz="3200" dirty="0"/>
              <a:t>N</a:t>
            </a:r>
            <a:r>
              <a:rPr lang="zh-CN" altLang="en-US" sz="3200" dirty="0"/>
              <a:t>协议（</a:t>
            </a:r>
            <a:r>
              <a:rPr lang="en-US" altLang="zh-CN" sz="3200" dirty="0"/>
              <a:t>go-back-n</a:t>
            </a:r>
            <a:r>
              <a:rPr lang="zh-CN" altLang="en-US" sz="3200" dirty="0"/>
              <a:t>）</a:t>
            </a:r>
          </a:p>
        </p:txBody>
      </p:sp>
      <p:sp>
        <p:nvSpPr>
          <p:cNvPr id="43012" name="Rectangle 3"/>
          <p:cNvSpPr>
            <a:spLocks noGrp="1" noChangeArrowheads="1"/>
          </p:cNvSpPr>
          <p:nvPr>
            <p:ph type="body" idx="1"/>
          </p:nvPr>
        </p:nvSpPr>
        <p:spPr>
          <a:xfrm>
            <a:off x="304800" y="2057400"/>
            <a:ext cx="8659813" cy="4611688"/>
          </a:xfrm>
        </p:spPr>
        <p:txBody>
          <a:bodyPr/>
          <a:lstStyle/>
          <a:p>
            <a:pPr eaLnBrk="1" hangingPunct="1">
              <a:lnSpc>
                <a:spcPct val="90000"/>
              </a:lnSpc>
              <a:spcBef>
                <a:spcPts val="1200"/>
              </a:spcBef>
            </a:pPr>
            <a:r>
              <a:rPr lang="zh-CN" altLang="en-US" sz="2200" dirty="0"/>
              <a:t>回退</a:t>
            </a:r>
            <a:r>
              <a:rPr lang="en-US" altLang="zh-CN" sz="2200" dirty="0"/>
              <a:t>N</a:t>
            </a:r>
            <a:r>
              <a:rPr lang="zh-CN" altLang="en-US" sz="2200" dirty="0"/>
              <a:t>协议</a:t>
            </a:r>
            <a:r>
              <a:rPr lang="en-US" altLang="zh-CN" sz="2200" dirty="0"/>
              <a:t>(</a:t>
            </a:r>
            <a:r>
              <a:rPr lang="zh-CN" altLang="en-US" sz="2200" dirty="0"/>
              <a:t>也叫</a:t>
            </a:r>
            <a:r>
              <a:rPr lang="zh-CN" altLang="en-US" sz="2200" dirty="0">
                <a:solidFill>
                  <a:srgbClr val="FF0000"/>
                </a:solidFill>
              </a:rPr>
              <a:t>出错全部重发协议</a:t>
            </a:r>
            <a:r>
              <a:rPr lang="en-US" altLang="zh-CN" sz="2200" dirty="0">
                <a:solidFill>
                  <a:srgbClr val="FF0000"/>
                </a:solidFill>
              </a:rPr>
              <a:t>)</a:t>
            </a:r>
            <a:r>
              <a:rPr lang="zh-CN" altLang="en-US" sz="2200" dirty="0"/>
              <a:t>中，</a:t>
            </a:r>
            <a:r>
              <a:rPr lang="zh-CN" altLang="en-US" sz="2200" b="1" dirty="0"/>
              <a:t>发送窗口的尺寸是大于</a:t>
            </a:r>
            <a:r>
              <a:rPr lang="en-US" altLang="zh-CN" sz="2200" b="1" dirty="0"/>
              <a:t>1</a:t>
            </a:r>
            <a:r>
              <a:rPr lang="zh-CN" altLang="en-US" sz="2200" dirty="0"/>
              <a:t>，</a:t>
            </a:r>
            <a:r>
              <a:rPr lang="zh-CN" altLang="en-US" sz="2200" b="1" dirty="0"/>
              <a:t>而</a:t>
            </a:r>
            <a:r>
              <a:rPr lang="zh-CN" altLang="en-US" sz="2200" b="1" dirty="0">
                <a:solidFill>
                  <a:srgbClr val="FF0000"/>
                </a:solidFill>
              </a:rPr>
              <a:t>接收窗口</a:t>
            </a:r>
            <a:r>
              <a:rPr lang="zh-CN" altLang="en-US" sz="2200" b="1" dirty="0"/>
              <a:t>的尺寸</a:t>
            </a:r>
            <a:r>
              <a:rPr lang="zh-CN" altLang="en-US" sz="2200" b="1" dirty="0">
                <a:solidFill>
                  <a:srgbClr val="FF0000"/>
                </a:solidFill>
              </a:rPr>
              <a:t>则等于</a:t>
            </a:r>
            <a:r>
              <a:rPr lang="en-US" altLang="zh-CN" sz="2200" b="1" dirty="0">
                <a:solidFill>
                  <a:srgbClr val="FF0000"/>
                </a:solidFill>
              </a:rPr>
              <a:t>1</a:t>
            </a:r>
            <a:r>
              <a:rPr lang="zh-CN" altLang="en-US" sz="2200" dirty="0"/>
              <a:t>。</a:t>
            </a:r>
          </a:p>
          <a:p>
            <a:pPr eaLnBrk="1" hangingPunct="1">
              <a:lnSpc>
                <a:spcPct val="90000"/>
              </a:lnSpc>
              <a:spcBef>
                <a:spcPts val="1200"/>
              </a:spcBef>
            </a:pPr>
            <a:r>
              <a:rPr lang="zh-CN" altLang="en-US" sz="2200" dirty="0"/>
              <a:t>由于接收窗口的尺寸为</a:t>
            </a:r>
            <a:r>
              <a:rPr lang="en-US" altLang="zh-CN" sz="2200" dirty="0"/>
              <a:t>1</a:t>
            </a:r>
            <a:r>
              <a:rPr lang="zh-CN" altLang="en-US" sz="2200" dirty="0"/>
              <a:t>，接收端只能按顺序接受数据帧，一旦某个帧出错或丢失，只能丢弃该帧及其所有的后续帧（因为发送窗口的尺寸是大于</a:t>
            </a:r>
            <a:r>
              <a:rPr lang="en-US" altLang="zh-CN" sz="2200" dirty="0"/>
              <a:t>1</a:t>
            </a:r>
            <a:r>
              <a:rPr lang="zh-CN" altLang="en-US" sz="2200" dirty="0"/>
              <a:t>的）。发送端超时后需重发出错或丢失的帧及其后续所有的帧。</a:t>
            </a:r>
          </a:p>
          <a:p>
            <a:pPr eaLnBrk="1" hangingPunct="1">
              <a:lnSpc>
                <a:spcPct val="90000"/>
              </a:lnSpc>
              <a:spcBef>
                <a:spcPts val="1200"/>
              </a:spcBef>
            </a:pPr>
            <a:r>
              <a:rPr lang="zh-CN" altLang="en-US" sz="2200" dirty="0"/>
              <a:t>发送端需要为每个待确认的帧都各自设置一个定时计数器。</a:t>
            </a:r>
          </a:p>
          <a:p>
            <a:pPr eaLnBrk="1" hangingPunct="1">
              <a:lnSpc>
                <a:spcPct val="90000"/>
              </a:lnSpc>
              <a:spcBef>
                <a:spcPts val="1200"/>
              </a:spcBef>
            </a:pPr>
            <a:r>
              <a:rPr lang="zh-CN" altLang="en-US" sz="2200" b="1" dirty="0">
                <a:solidFill>
                  <a:schemeClr val="hlink"/>
                </a:solidFill>
              </a:rPr>
              <a:t>发送窗口的尺寸不能超过</a:t>
            </a:r>
            <a:r>
              <a:rPr lang="en-US" altLang="zh-CN" sz="2200" b="1" dirty="0">
                <a:solidFill>
                  <a:schemeClr val="hlink"/>
                </a:solidFill>
              </a:rPr>
              <a:t>2</a:t>
            </a:r>
            <a:r>
              <a:rPr lang="en-US" altLang="zh-CN" sz="2200" b="1" i="1" baseline="30000" dirty="0">
                <a:solidFill>
                  <a:schemeClr val="hlink"/>
                </a:solidFill>
              </a:rPr>
              <a:t>n</a:t>
            </a:r>
            <a:r>
              <a:rPr lang="en-US" altLang="zh-CN" sz="2200" b="1" dirty="0">
                <a:solidFill>
                  <a:schemeClr val="hlink"/>
                </a:solidFill>
              </a:rPr>
              <a:t>-1</a:t>
            </a:r>
            <a:r>
              <a:rPr lang="en-US" altLang="zh-CN" sz="2200" dirty="0"/>
              <a:t>(</a:t>
            </a:r>
            <a:r>
              <a:rPr lang="zh-CN" altLang="en-US" sz="2200" dirty="0"/>
              <a:t>这里的</a:t>
            </a:r>
            <a:r>
              <a:rPr lang="en-US" altLang="zh-CN" sz="2200" dirty="0">
                <a:solidFill>
                  <a:srgbClr val="FF0000"/>
                </a:solidFill>
              </a:rPr>
              <a:t>n</a:t>
            </a:r>
            <a:r>
              <a:rPr lang="zh-CN" altLang="en-US" sz="2200" dirty="0">
                <a:solidFill>
                  <a:srgbClr val="FF0000"/>
                </a:solidFill>
              </a:rPr>
              <a:t>为序号的编码位数</a:t>
            </a:r>
            <a:r>
              <a:rPr lang="en-US" altLang="zh-CN" sz="2200" dirty="0"/>
              <a:t>)</a:t>
            </a:r>
            <a:r>
              <a:rPr lang="zh-CN" altLang="en-US" sz="2200" dirty="0"/>
              <a:t>，否则会造成接收端无法分辨新、旧数据帧。</a:t>
            </a:r>
          </a:p>
          <a:p>
            <a:pPr eaLnBrk="1" hangingPunct="1">
              <a:lnSpc>
                <a:spcPct val="90000"/>
              </a:lnSpc>
              <a:spcBef>
                <a:spcPts val="1200"/>
              </a:spcBef>
            </a:pPr>
            <a:r>
              <a:rPr lang="zh-CN" altLang="en-US" sz="2200" dirty="0"/>
              <a:t>出错全部重发协议只要求发送端保持一定数量的缓存来保存没有确认的数据帧，对接收端没有缓存的要求。但在误码率高的情况下，会大大降低信道的利用率。</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灯片编号占位符 5"/>
          <p:cNvSpPr>
            <a:spLocks noGrp="1"/>
          </p:cNvSpPr>
          <p:nvPr>
            <p:ph type="sldNum" sz="quarter" idx="12"/>
          </p:nvPr>
        </p:nvSpPr>
        <p:spPr>
          <a:noFill/>
        </p:spPr>
        <p:txBody>
          <a:bodyPr/>
          <a:lstStyle/>
          <a:p>
            <a:fld id="{0BD661B9-9596-44E6-8F6E-22CB6C530401}" type="slidenum">
              <a:rPr lang="en-US" altLang="zh-CN" smtClean="0"/>
              <a:pPr/>
              <a:t>47</a:t>
            </a:fld>
            <a:endParaRPr lang="en-US" altLang="zh-CN"/>
          </a:p>
        </p:txBody>
      </p:sp>
      <p:sp>
        <p:nvSpPr>
          <p:cNvPr id="45059" name="Rectangle 2"/>
          <p:cNvSpPr>
            <a:spLocks noGrp="1" noChangeArrowheads="1"/>
          </p:cNvSpPr>
          <p:nvPr>
            <p:ph type="title"/>
          </p:nvPr>
        </p:nvSpPr>
        <p:spPr>
          <a:xfrm>
            <a:off x="971600" y="692696"/>
            <a:ext cx="7972375" cy="983704"/>
          </a:xfrm>
        </p:spPr>
        <p:txBody>
          <a:bodyPr/>
          <a:lstStyle/>
          <a:p>
            <a:pPr eaLnBrk="1" hangingPunct="1"/>
            <a:r>
              <a:rPr lang="zh-CN" altLang="en-US" sz="3600" dirty="0"/>
              <a:t>发送窗口尺寸超过</a:t>
            </a:r>
            <a:r>
              <a:rPr lang="en-US" altLang="zh-CN" sz="3600" b="1" dirty="0">
                <a:solidFill>
                  <a:schemeClr val="hlink"/>
                </a:solidFill>
              </a:rPr>
              <a:t>2</a:t>
            </a:r>
            <a:r>
              <a:rPr lang="en-US" altLang="zh-CN" sz="3600" b="1" i="1" baseline="30000" dirty="0">
                <a:solidFill>
                  <a:schemeClr val="hlink"/>
                </a:solidFill>
              </a:rPr>
              <a:t>n</a:t>
            </a:r>
            <a:r>
              <a:rPr lang="en-US" altLang="zh-CN" sz="3600" b="1" dirty="0">
                <a:solidFill>
                  <a:schemeClr val="hlink"/>
                </a:solidFill>
              </a:rPr>
              <a:t>-1</a:t>
            </a:r>
            <a:r>
              <a:rPr lang="zh-CN" altLang="en-US" sz="3600" dirty="0"/>
              <a:t>造成帧的混淆</a:t>
            </a:r>
          </a:p>
        </p:txBody>
      </p:sp>
      <p:sp>
        <p:nvSpPr>
          <p:cNvPr id="5" name="内容占位符 4"/>
          <p:cNvSpPr>
            <a:spLocks noGrp="1"/>
          </p:cNvSpPr>
          <p:nvPr>
            <p:ph idx="1"/>
          </p:nvPr>
        </p:nvSpPr>
        <p:spPr>
          <a:xfrm>
            <a:off x="251520" y="2132856"/>
            <a:ext cx="2304256" cy="3024336"/>
          </a:xfrm>
        </p:spPr>
        <p:txBody>
          <a:bodyPr/>
          <a:lstStyle/>
          <a:p>
            <a:r>
              <a:rPr lang="zh-CN" altLang="en-US" sz="1800" dirty="0"/>
              <a:t>设序号位数为</a:t>
            </a:r>
            <a:r>
              <a:rPr lang="en-US" altLang="zh-CN" sz="1800" dirty="0"/>
              <a:t>3</a:t>
            </a:r>
            <a:r>
              <a:rPr lang="zh-CN" altLang="en-US" sz="1800" dirty="0"/>
              <a:t>，序号</a:t>
            </a:r>
            <a:r>
              <a:rPr lang="en-US" altLang="zh-CN" sz="1800" dirty="0"/>
              <a:t>0~7</a:t>
            </a:r>
            <a:r>
              <a:rPr lang="zh-CN" altLang="en-US" sz="1800" dirty="0"/>
              <a:t>，发送窗口假设</a:t>
            </a:r>
            <a:r>
              <a:rPr lang="en-US" altLang="zh-CN" sz="1800" dirty="0"/>
              <a:t>=6.</a:t>
            </a:r>
          </a:p>
          <a:p>
            <a:r>
              <a:rPr lang="zh-CN" altLang="en-US" sz="1800" dirty="0"/>
              <a:t>发送方考虑两种情况：</a:t>
            </a:r>
            <a:endParaRPr lang="en-US" altLang="zh-CN" sz="1800" dirty="0"/>
          </a:p>
          <a:p>
            <a:pPr lvl="1"/>
            <a:r>
              <a:rPr lang="zh-CN" altLang="en-US" sz="1400" dirty="0"/>
              <a:t>所有确认帧都收到，发下一批数据。</a:t>
            </a:r>
            <a:endParaRPr lang="en-US" altLang="zh-CN" sz="1400" dirty="0"/>
          </a:p>
          <a:p>
            <a:pPr lvl="1"/>
            <a:r>
              <a:rPr lang="zh-CN" altLang="en-US" sz="1400" dirty="0"/>
              <a:t>所有确认帧都丢失，重传当前窗口所有数据帧。</a:t>
            </a:r>
            <a:endParaRPr lang="en-US" altLang="zh-CN" sz="1400" dirty="0"/>
          </a:p>
          <a:p>
            <a:endParaRPr lang="zh-CN" altLang="en-US" sz="1800" dirty="0"/>
          </a:p>
        </p:txBody>
      </p:sp>
      <p:sp>
        <p:nvSpPr>
          <p:cNvPr id="6" name="Line 5"/>
          <p:cNvSpPr>
            <a:spLocks noChangeShapeType="1"/>
          </p:cNvSpPr>
          <p:nvPr/>
        </p:nvSpPr>
        <p:spPr bwMode="auto">
          <a:xfrm>
            <a:off x="2915816" y="1916832"/>
            <a:ext cx="0" cy="3816350"/>
          </a:xfrm>
          <a:prstGeom prst="line">
            <a:avLst/>
          </a:prstGeom>
          <a:noFill/>
          <a:ln w="9525">
            <a:solidFill>
              <a:schemeClr val="tx1"/>
            </a:solidFill>
            <a:round/>
            <a:headEnd/>
            <a:tailEnd/>
          </a:ln>
        </p:spPr>
        <p:txBody>
          <a:bodyPr/>
          <a:lstStyle/>
          <a:p>
            <a:endParaRPr lang="zh-CN" altLang="en-US"/>
          </a:p>
        </p:txBody>
      </p:sp>
      <p:sp>
        <p:nvSpPr>
          <p:cNvPr id="7" name="Line 7"/>
          <p:cNvSpPr>
            <a:spLocks noChangeShapeType="1"/>
          </p:cNvSpPr>
          <p:nvPr/>
        </p:nvSpPr>
        <p:spPr bwMode="auto">
          <a:xfrm>
            <a:off x="4427984" y="1916832"/>
            <a:ext cx="0" cy="3816350"/>
          </a:xfrm>
          <a:prstGeom prst="line">
            <a:avLst/>
          </a:prstGeom>
          <a:noFill/>
          <a:ln w="9525">
            <a:solidFill>
              <a:schemeClr val="tx1"/>
            </a:solidFill>
            <a:round/>
            <a:headEnd/>
            <a:tailEnd/>
          </a:ln>
        </p:spPr>
        <p:txBody>
          <a:bodyPr/>
          <a:lstStyle/>
          <a:p>
            <a:endParaRPr lang="zh-CN" altLang="en-US"/>
          </a:p>
        </p:txBody>
      </p:sp>
      <p:sp>
        <p:nvSpPr>
          <p:cNvPr id="9" name="Text Box 10"/>
          <p:cNvSpPr txBox="1">
            <a:spLocks noChangeArrowheads="1"/>
          </p:cNvSpPr>
          <p:nvPr/>
        </p:nvSpPr>
        <p:spPr bwMode="auto">
          <a:xfrm>
            <a:off x="2339752" y="5733256"/>
            <a:ext cx="756246" cy="307777"/>
          </a:xfrm>
          <a:prstGeom prst="rect">
            <a:avLst/>
          </a:prstGeom>
          <a:noFill/>
          <a:ln w="9525">
            <a:noFill/>
            <a:miter lim="800000"/>
            <a:headEnd/>
            <a:tailEnd/>
          </a:ln>
        </p:spPr>
        <p:txBody>
          <a:bodyPr wrap="square">
            <a:spAutoFit/>
          </a:bodyPr>
          <a:lstStyle/>
          <a:p>
            <a:pPr>
              <a:spcBef>
                <a:spcPct val="50000"/>
              </a:spcBef>
            </a:pPr>
            <a:r>
              <a:rPr lang="zh-CN" altLang="en-US" sz="1400" dirty="0"/>
              <a:t>发送方</a:t>
            </a:r>
            <a:endParaRPr lang="en-US" altLang="zh-CN" sz="1400" dirty="0"/>
          </a:p>
        </p:txBody>
      </p:sp>
      <p:sp>
        <p:nvSpPr>
          <p:cNvPr id="10" name="Text Box 11"/>
          <p:cNvSpPr txBox="1">
            <a:spLocks noChangeArrowheads="1"/>
          </p:cNvSpPr>
          <p:nvPr/>
        </p:nvSpPr>
        <p:spPr bwMode="auto">
          <a:xfrm>
            <a:off x="3995936" y="5734050"/>
            <a:ext cx="720080" cy="307777"/>
          </a:xfrm>
          <a:prstGeom prst="rect">
            <a:avLst/>
          </a:prstGeom>
          <a:noFill/>
          <a:ln w="9525">
            <a:noFill/>
            <a:miter lim="800000"/>
            <a:headEnd/>
            <a:tailEnd/>
          </a:ln>
        </p:spPr>
        <p:txBody>
          <a:bodyPr wrap="square">
            <a:spAutoFit/>
          </a:bodyPr>
          <a:lstStyle/>
          <a:p>
            <a:pPr>
              <a:spcBef>
                <a:spcPct val="50000"/>
              </a:spcBef>
            </a:pPr>
            <a:r>
              <a:rPr lang="zh-CN" altLang="en-US" sz="1400" dirty="0"/>
              <a:t>接收方</a:t>
            </a:r>
            <a:endParaRPr lang="en-US" altLang="zh-CN" sz="1400" dirty="0"/>
          </a:p>
        </p:txBody>
      </p:sp>
      <p:sp>
        <p:nvSpPr>
          <p:cNvPr id="11" name="AutoShape 14"/>
          <p:cNvSpPr>
            <a:spLocks noChangeArrowheads="1"/>
          </p:cNvSpPr>
          <p:nvPr/>
        </p:nvSpPr>
        <p:spPr bwMode="auto">
          <a:xfrm rot="5341939" flipV="1">
            <a:off x="3566012" y="2649237"/>
            <a:ext cx="214313" cy="1511300"/>
          </a:xfrm>
          <a:prstGeom prst="parallelogram">
            <a:avLst>
              <a:gd name="adj" fmla="val 51005"/>
            </a:avLst>
          </a:prstGeom>
          <a:solidFill>
            <a:schemeClr val="accent2"/>
          </a:solidFill>
          <a:ln w="9525">
            <a:solidFill>
              <a:schemeClr val="folHlink"/>
            </a:solidFill>
            <a:miter lim="800000"/>
            <a:headEnd/>
            <a:tailEnd/>
          </a:ln>
        </p:spPr>
        <p:txBody>
          <a:bodyPr vert="eaVert" wrap="none" anchor="ctr"/>
          <a:lstStyle/>
          <a:p>
            <a:pPr algn="ctr"/>
            <a:r>
              <a:rPr lang="en-US" altLang="zh-CN" sz="1600" dirty="0"/>
              <a:t>ACK 0</a:t>
            </a:r>
          </a:p>
        </p:txBody>
      </p:sp>
      <p:sp>
        <p:nvSpPr>
          <p:cNvPr id="22" name="AutoShape 9"/>
          <p:cNvSpPr>
            <a:spLocks noChangeArrowheads="1"/>
          </p:cNvSpPr>
          <p:nvPr/>
        </p:nvSpPr>
        <p:spPr bwMode="auto">
          <a:xfrm rot="-5400000">
            <a:off x="3561954" y="1702742"/>
            <a:ext cx="219024" cy="1511300"/>
          </a:xfrm>
          <a:prstGeom prst="parallelogram">
            <a:avLst>
              <a:gd name="adj" fmla="val 40144"/>
            </a:avLst>
          </a:prstGeom>
          <a:solidFill>
            <a:schemeClr val="accent2"/>
          </a:solidFill>
          <a:ln w="9525">
            <a:solidFill>
              <a:schemeClr val="folHlink"/>
            </a:solidFill>
            <a:miter lim="800000"/>
            <a:headEnd/>
            <a:tailEnd/>
          </a:ln>
        </p:spPr>
        <p:txBody>
          <a:bodyPr vert="eaVert" wrap="none" anchor="ctr"/>
          <a:lstStyle/>
          <a:p>
            <a:pPr algn="ctr"/>
            <a:r>
              <a:rPr lang="en-US" altLang="zh-CN" sz="1600" dirty="0"/>
              <a:t>DATA 0</a:t>
            </a:r>
          </a:p>
        </p:txBody>
      </p:sp>
      <p:sp>
        <p:nvSpPr>
          <p:cNvPr id="23" name="AutoShape 9"/>
          <p:cNvSpPr>
            <a:spLocks noChangeArrowheads="1"/>
          </p:cNvSpPr>
          <p:nvPr/>
        </p:nvSpPr>
        <p:spPr bwMode="auto">
          <a:xfrm rot="-5400000">
            <a:off x="3561954" y="1918766"/>
            <a:ext cx="219024" cy="1511300"/>
          </a:xfrm>
          <a:prstGeom prst="parallelogram">
            <a:avLst>
              <a:gd name="adj" fmla="val 40144"/>
            </a:avLst>
          </a:prstGeom>
          <a:solidFill>
            <a:schemeClr val="accent2"/>
          </a:solidFill>
          <a:ln w="9525">
            <a:solidFill>
              <a:schemeClr val="folHlink"/>
            </a:solidFill>
            <a:miter lim="800000"/>
            <a:headEnd/>
            <a:tailEnd/>
          </a:ln>
        </p:spPr>
        <p:txBody>
          <a:bodyPr vert="eaVert" wrap="none" anchor="ctr"/>
          <a:lstStyle/>
          <a:p>
            <a:pPr algn="ctr"/>
            <a:r>
              <a:rPr lang="en-US" altLang="zh-CN" sz="1600" dirty="0"/>
              <a:t>DATA 1</a:t>
            </a:r>
          </a:p>
        </p:txBody>
      </p:sp>
      <p:sp>
        <p:nvSpPr>
          <p:cNvPr id="24" name="AutoShape 9"/>
          <p:cNvSpPr>
            <a:spLocks noChangeArrowheads="1"/>
          </p:cNvSpPr>
          <p:nvPr/>
        </p:nvSpPr>
        <p:spPr bwMode="auto">
          <a:xfrm rot="-5400000">
            <a:off x="3561954" y="2278806"/>
            <a:ext cx="219024" cy="1511300"/>
          </a:xfrm>
          <a:prstGeom prst="parallelogram">
            <a:avLst>
              <a:gd name="adj" fmla="val 40144"/>
            </a:avLst>
          </a:prstGeom>
          <a:solidFill>
            <a:schemeClr val="accent2"/>
          </a:solidFill>
          <a:ln w="9525">
            <a:solidFill>
              <a:schemeClr val="folHlink"/>
            </a:solidFill>
            <a:miter lim="800000"/>
            <a:headEnd/>
            <a:tailEnd/>
          </a:ln>
        </p:spPr>
        <p:txBody>
          <a:bodyPr vert="eaVert" wrap="none" anchor="ctr"/>
          <a:lstStyle/>
          <a:p>
            <a:pPr algn="ctr"/>
            <a:r>
              <a:rPr lang="en-US" altLang="zh-CN" sz="1600" dirty="0"/>
              <a:t>DATA 7</a:t>
            </a:r>
          </a:p>
        </p:txBody>
      </p:sp>
      <p:sp>
        <p:nvSpPr>
          <p:cNvPr id="25" name="Text Box 25"/>
          <p:cNvSpPr txBox="1">
            <a:spLocks noChangeArrowheads="1"/>
          </p:cNvSpPr>
          <p:nvPr/>
        </p:nvSpPr>
        <p:spPr bwMode="auto">
          <a:xfrm>
            <a:off x="3347864" y="2636912"/>
            <a:ext cx="684213" cy="297517"/>
          </a:xfrm>
          <a:prstGeom prst="rect">
            <a:avLst/>
          </a:prstGeom>
          <a:noFill/>
          <a:ln w="9525">
            <a:noFill/>
            <a:miter lim="800000"/>
            <a:headEnd/>
            <a:tailEnd/>
          </a:ln>
        </p:spPr>
        <p:txBody>
          <a:bodyPr wrap="square">
            <a:spAutoFit/>
          </a:bodyPr>
          <a:lstStyle/>
          <a:p>
            <a:pPr>
              <a:spcBef>
                <a:spcPct val="50000"/>
              </a:spcBef>
            </a:pPr>
            <a:r>
              <a:rPr lang="en-US" altLang="zh-CN" sz="2000" baseline="-25000" dirty="0"/>
              <a:t>……</a:t>
            </a:r>
            <a:endParaRPr lang="zh-CN" altLang="en-US" sz="2000" baseline="-25000" dirty="0"/>
          </a:p>
        </p:txBody>
      </p:sp>
      <p:sp>
        <p:nvSpPr>
          <p:cNvPr id="26" name="AutoShape 14"/>
          <p:cNvSpPr>
            <a:spLocks noChangeArrowheads="1"/>
          </p:cNvSpPr>
          <p:nvPr/>
        </p:nvSpPr>
        <p:spPr bwMode="auto">
          <a:xfrm rot="5341939" flipV="1">
            <a:off x="3566012" y="3993607"/>
            <a:ext cx="214313" cy="1511300"/>
          </a:xfrm>
          <a:prstGeom prst="parallelogram">
            <a:avLst>
              <a:gd name="adj" fmla="val 51005"/>
            </a:avLst>
          </a:prstGeom>
          <a:solidFill>
            <a:schemeClr val="accent2"/>
          </a:solidFill>
          <a:ln w="9525">
            <a:solidFill>
              <a:schemeClr val="folHlink"/>
            </a:solidFill>
            <a:miter lim="800000"/>
            <a:headEnd/>
            <a:tailEnd/>
          </a:ln>
        </p:spPr>
        <p:txBody>
          <a:bodyPr vert="eaVert" wrap="none" anchor="ctr"/>
          <a:lstStyle/>
          <a:p>
            <a:pPr algn="ctr"/>
            <a:r>
              <a:rPr lang="en-US" altLang="zh-CN" sz="1600" dirty="0"/>
              <a:t>ACK 0</a:t>
            </a:r>
          </a:p>
        </p:txBody>
      </p:sp>
      <p:sp>
        <p:nvSpPr>
          <p:cNvPr id="27" name="AutoShape 9"/>
          <p:cNvSpPr>
            <a:spLocks noChangeArrowheads="1"/>
          </p:cNvSpPr>
          <p:nvPr/>
        </p:nvSpPr>
        <p:spPr bwMode="auto">
          <a:xfrm rot="-5400000">
            <a:off x="3561954" y="3047112"/>
            <a:ext cx="219024" cy="1511300"/>
          </a:xfrm>
          <a:prstGeom prst="parallelogram">
            <a:avLst>
              <a:gd name="adj" fmla="val 40144"/>
            </a:avLst>
          </a:prstGeom>
          <a:solidFill>
            <a:schemeClr val="accent1"/>
          </a:solidFill>
          <a:ln w="9525">
            <a:solidFill>
              <a:schemeClr val="folHlink"/>
            </a:solidFill>
            <a:miter lim="800000"/>
            <a:headEnd/>
            <a:tailEnd/>
          </a:ln>
        </p:spPr>
        <p:txBody>
          <a:bodyPr vert="eaVert" wrap="none" anchor="ctr"/>
          <a:lstStyle/>
          <a:p>
            <a:pPr algn="ctr"/>
            <a:r>
              <a:rPr lang="en-US" altLang="zh-CN" sz="1600" dirty="0"/>
              <a:t>DATA 0</a:t>
            </a:r>
          </a:p>
        </p:txBody>
      </p:sp>
      <p:sp>
        <p:nvSpPr>
          <p:cNvPr id="28" name="AutoShape 9"/>
          <p:cNvSpPr>
            <a:spLocks noChangeArrowheads="1"/>
          </p:cNvSpPr>
          <p:nvPr/>
        </p:nvSpPr>
        <p:spPr bwMode="auto">
          <a:xfrm rot="-5400000">
            <a:off x="3561954" y="3263136"/>
            <a:ext cx="219024" cy="1511300"/>
          </a:xfrm>
          <a:prstGeom prst="parallelogram">
            <a:avLst>
              <a:gd name="adj" fmla="val 40144"/>
            </a:avLst>
          </a:prstGeom>
          <a:solidFill>
            <a:schemeClr val="accent1"/>
          </a:solidFill>
          <a:ln w="9525">
            <a:solidFill>
              <a:schemeClr val="folHlink"/>
            </a:solidFill>
            <a:miter lim="800000"/>
            <a:headEnd/>
            <a:tailEnd/>
          </a:ln>
        </p:spPr>
        <p:txBody>
          <a:bodyPr vert="eaVert" wrap="none" anchor="ctr"/>
          <a:lstStyle/>
          <a:p>
            <a:pPr algn="ctr"/>
            <a:r>
              <a:rPr lang="en-US" altLang="zh-CN" sz="1600" dirty="0"/>
              <a:t>DATA 1</a:t>
            </a:r>
          </a:p>
        </p:txBody>
      </p:sp>
      <p:sp>
        <p:nvSpPr>
          <p:cNvPr id="29" name="AutoShape 9"/>
          <p:cNvSpPr>
            <a:spLocks noChangeArrowheads="1"/>
          </p:cNvSpPr>
          <p:nvPr/>
        </p:nvSpPr>
        <p:spPr bwMode="auto">
          <a:xfrm rot="-5400000">
            <a:off x="3561954" y="3623176"/>
            <a:ext cx="219024" cy="1511300"/>
          </a:xfrm>
          <a:prstGeom prst="parallelogram">
            <a:avLst>
              <a:gd name="adj" fmla="val 40144"/>
            </a:avLst>
          </a:prstGeom>
          <a:solidFill>
            <a:schemeClr val="accent1"/>
          </a:solidFill>
          <a:ln w="9525">
            <a:solidFill>
              <a:schemeClr val="folHlink"/>
            </a:solidFill>
            <a:miter lim="800000"/>
            <a:headEnd/>
            <a:tailEnd/>
          </a:ln>
        </p:spPr>
        <p:txBody>
          <a:bodyPr vert="eaVert" wrap="none" anchor="ctr"/>
          <a:lstStyle/>
          <a:p>
            <a:pPr algn="ctr"/>
            <a:r>
              <a:rPr lang="en-US" altLang="zh-CN" sz="1600" dirty="0"/>
              <a:t>DATA 7</a:t>
            </a:r>
          </a:p>
        </p:txBody>
      </p:sp>
      <p:sp>
        <p:nvSpPr>
          <p:cNvPr id="30" name="Text Box 25"/>
          <p:cNvSpPr txBox="1">
            <a:spLocks noChangeArrowheads="1"/>
          </p:cNvSpPr>
          <p:nvPr/>
        </p:nvSpPr>
        <p:spPr bwMode="auto">
          <a:xfrm>
            <a:off x="3347864" y="3981282"/>
            <a:ext cx="684213" cy="297517"/>
          </a:xfrm>
          <a:prstGeom prst="rect">
            <a:avLst/>
          </a:prstGeom>
          <a:noFill/>
          <a:ln w="9525">
            <a:noFill/>
            <a:miter lim="800000"/>
            <a:headEnd/>
            <a:tailEnd/>
          </a:ln>
        </p:spPr>
        <p:txBody>
          <a:bodyPr wrap="square">
            <a:spAutoFit/>
          </a:bodyPr>
          <a:lstStyle/>
          <a:p>
            <a:pPr>
              <a:spcBef>
                <a:spcPct val="50000"/>
              </a:spcBef>
            </a:pPr>
            <a:r>
              <a:rPr lang="en-US" altLang="zh-CN" sz="2000" baseline="-25000" dirty="0"/>
              <a:t>……</a:t>
            </a:r>
            <a:endParaRPr lang="zh-CN" altLang="en-US" sz="2000" baseline="-25000" dirty="0"/>
          </a:p>
        </p:txBody>
      </p:sp>
      <p:sp>
        <p:nvSpPr>
          <p:cNvPr id="31" name="矩形 30"/>
          <p:cNvSpPr/>
          <p:nvPr/>
        </p:nvSpPr>
        <p:spPr>
          <a:xfrm>
            <a:off x="0" y="5705872"/>
            <a:ext cx="2376264" cy="1152128"/>
          </a:xfrm>
          <a:prstGeom prst="rect">
            <a:avLst/>
          </a:prstGeom>
          <a:solidFill>
            <a:schemeClr val="accent2">
              <a:lumMod val="20000"/>
              <a:lumOff val="80000"/>
            </a:schemeClr>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r>
              <a:rPr lang="zh-CN" altLang="en-US" dirty="0">
                <a:solidFill>
                  <a:schemeClr val="tx1"/>
                </a:solidFill>
              </a:rPr>
              <a:t>累计确认：当确认序号为</a:t>
            </a:r>
            <a:r>
              <a:rPr lang="en-US" altLang="zh-CN" dirty="0">
                <a:solidFill>
                  <a:schemeClr val="tx1"/>
                </a:solidFill>
              </a:rPr>
              <a:t>n</a:t>
            </a:r>
            <a:r>
              <a:rPr lang="zh-CN" altLang="en-US" dirty="0">
                <a:solidFill>
                  <a:schemeClr val="tx1"/>
                </a:solidFill>
              </a:rPr>
              <a:t>时，意味着</a:t>
            </a:r>
            <a:r>
              <a:rPr lang="en-US" altLang="zh-CN" dirty="0">
                <a:solidFill>
                  <a:schemeClr val="tx1"/>
                </a:solidFill>
              </a:rPr>
              <a:t>n</a:t>
            </a:r>
            <a:r>
              <a:rPr lang="zh-CN" altLang="en-US" dirty="0">
                <a:solidFill>
                  <a:schemeClr val="tx1"/>
                </a:solidFill>
              </a:rPr>
              <a:t>之前的帧如</a:t>
            </a:r>
            <a:r>
              <a:rPr lang="en-US" altLang="zh-CN" dirty="0">
                <a:solidFill>
                  <a:schemeClr val="tx1"/>
                </a:solidFill>
              </a:rPr>
              <a:t>n-1</a:t>
            </a:r>
            <a:r>
              <a:rPr lang="zh-CN" altLang="en-US" dirty="0">
                <a:solidFill>
                  <a:schemeClr val="tx1"/>
                </a:solidFill>
              </a:rPr>
              <a:t>、</a:t>
            </a:r>
            <a:r>
              <a:rPr lang="en-US" altLang="zh-CN" dirty="0">
                <a:solidFill>
                  <a:schemeClr val="tx1"/>
                </a:solidFill>
              </a:rPr>
              <a:t>n-2</a:t>
            </a:r>
            <a:r>
              <a:rPr lang="zh-CN" altLang="en-US" dirty="0">
                <a:solidFill>
                  <a:schemeClr val="tx1"/>
                </a:solidFill>
              </a:rPr>
              <a:t>等帧都自动得到确认。</a:t>
            </a:r>
          </a:p>
        </p:txBody>
      </p:sp>
      <p:sp>
        <p:nvSpPr>
          <p:cNvPr id="32" name="右大括号 31"/>
          <p:cNvSpPr/>
          <p:nvPr/>
        </p:nvSpPr>
        <p:spPr>
          <a:xfrm>
            <a:off x="4427984" y="3717032"/>
            <a:ext cx="288032" cy="864096"/>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dirty="0"/>
          </a:p>
        </p:txBody>
      </p:sp>
      <p:sp>
        <p:nvSpPr>
          <p:cNvPr id="33" name="Text Box 11"/>
          <p:cNvSpPr txBox="1">
            <a:spLocks noChangeArrowheads="1"/>
          </p:cNvSpPr>
          <p:nvPr/>
        </p:nvSpPr>
        <p:spPr bwMode="auto">
          <a:xfrm>
            <a:off x="4716016" y="3933056"/>
            <a:ext cx="2376264" cy="1708160"/>
          </a:xfrm>
          <a:prstGeom prst="rect">
            <a:avLst/>
          </a:prstGeom>
          <a:noFill/>
          <a:ln w="9525">
            <a:noFill/>
            <a:miter lim="800000"/>
            <a:headEnd/>
            <a:tailEnd/>
          </a:ln>
        </p:spPr>
        <p:txBody>
          <a:bodyPr wrap="square">
            <a:spAutoFit/>
          </a:bodyPr>
          <a:lstStyle/>
          <a:p>
            <a:pPr>
              <a:spcBef>
                <a:spcPct val="50000"/>
              </a:spcBef>
            </a:pPr>
            <a:r>
              <a:rPr lang="zh-CN" altLang="en-US" sz="1400" dirty="0"/>
              <a:t>接收方：</a:t>
            </a:r>
            <a:endParaRPr lang="en-US" altLang="zh-CN" sz="1400" dirty="0"/>
          </a:p>
          <a:p>
            <a:pPr>
              <a:spcBef>
                <a:spcPct val="50000"/>
              </a:spcBef>
            </a:pPr>
            <a:r>
              <a:rPr lang="zh-CN" altLang="en-US" sz="1400" dirty="0"/>
              <a:t>是新数据还是旧数据？</a:t>
            </a:r>
            <a:endParaRPr lang="en-US" altLang="zh-CN" sz="1400" dirty="0"/>
          </a:p>
          <a:p>
            <a:pPr>
              <a:spcBef>
                <a:spcPct val="50000"/>
              </a:spcBef>
            </a:pPr>
            <a:r>
              <a:rPr lang="en-US" altLang="zh-CN" sz="1400" dirty="0"/>
              <a:t>      </a:t>
            </a:r>
            <a:r>
              <a:rPr lang="zh-CN" altLang="en-US" sz="1400" dirty="0"/>
              <a:t>如果前一批确认顺利到达，则是新数据，收；</a:t>
            </a:r>
            <a:endParaRPr lang="en-US" altLang="zh-CN" sz="1400" dirty="0"/>
          </a:p>
          <a:p>
            <a:pPr>
              <a:spcBef>
                <a:spcPct val="50000"/>
              </a:spcBef>
            </a:pPr>
            <a:r>
              <a:rPr lang="zh-CN" altLang="en-US" sz="1400" dirty="0"/>
              <a:t>      否则，发送端超时重传，是旧数据，不收。</a:t>
            </a:r>
            <a:endParaRPr lang="en-US" altLang="zh-CN" sz="1400" dirty="0"/>
          </a:p>
        </p:txBody>
      </p:sp>
      <p:sp>
        <p:nvSpPr>
          <p:cNvPr id="34" name="Line 5"/>
          <p:cNvSpPr>
            <a:spLocks noChangeShapeType="1"/>
          </p:cNvSpPr>
          <p:nvPr/>
        </p:nvSpPr>
        <p:spPr bwMode="auto">
          <a:xfrm>
            <a:off x="7092280" y="1916832"/>
            <a:ext cx="0" cy="3816350"/>
          </a:xfrm>
          <a:prstGeom prst="line">
            <a:avLst/>
          </a:prstGeom>
          <a:noFill/>
          <a:ln w="9525">
            <a:solidFill>
              <a:schemeClr val="tx1"/>
            </a:solidFill>
            <a:round/>
            <a:headEnd/>
            <a:tailEnd/>
          </a:ln>
        </p:spPr>
        <p:txBody>
          <a:bodyPr/>
          <a:lstStyle/>
          <a:p>
            <a:endParaRPr lang="zh-CN" altLang="en-US"/>
          </a:p>
        </p:txBody>
      </p:sp>
      <p:sp>
        <p:nvSpPr>
          <p:cNvPr id="35" name="Line 7"/>
          <p:cNvSpPr>
            <a:spLocks noChangeShapeType="1"/>
          </p:cNvSpPr>
          <p:nvPr/>
        </p:nvSpPr>
        <p:spPr bwMode="auto">
          <a:xfrm>
            <a:off x="8604448" y="1916832"/>
            <a:ext cx="0" cy="3816350"/>
          </a:xfrm>
          <a:prstGeom prst="line">
            <a:avLst/>
          </a:prstGeom>
          <a:noFill/>
          <a:ln w="9525">
            <a:solidFill>
              <a:schemeClr val="tx1"/>
            </a:solidFill>
            <a:round/>
            <a:headEnd/>
            <a:tailEnd/>
          </a:ln>
        </p:spPr>
        <p:txBody>
          <a:bodyPr/>
          <a:lstStyle/>
          <a:p>
            <a:endParaRPr lang="zh-CN" altLang="en-US"/>
          </a:p>
        </p:txBody>
      </p:sp>
      <p:sp>
        <p:nvSpPr>
          <p:cNvPr id="36" name="Text Box 11"/>
          <p:cNvSpPr txBox="1">
            <a:spLocks noChangeArrowheads="1"/>
          </p:cNvSpPr>
          <p:nvPr/>
        </p:nvSpPr>
        <p:spPr bwMode="auto">
          <a:xfrm>
            <a:off x="8172400" y="5734050"/>
            <a:ext cx="720080" cy="307777"/>
          </a:xfrm>
          <a:prstGeom prst="rect">
            <a:avLst/>
          </a:prstGeom>
          <a:noFill/>
          <a:ln w="9525">
            <a:noFill/>
            <a:miter lim="800000"/>
            <a:headEnd/>
            <a:tailEnd/>
          </a:ln>
        </p:spPr>
        <p:txBody>
          <a:bodyPr wrap="square">
            <a:spAutoFit/>
          </a:bodyPr>
          <a:lstStyle/>
          <a:p>
            <a:pPr>
              <a:spcBef>
                <a:spcPct val="50000"/>
              </a:spcBef>
            </a:pPr>
            <a:r>
              <a:rPr lang="zh-CN" altLang="en-US" sz="1400" dirty="0"/>
              <a:t>接收方</a:t>
            </a:r>
            <a:endParaRPr lang="en-US" altLang="zh-CN" sz="1400" dirty="0"/>
          </a:p>
        </p:txBody>
      </p:sp>
      <p:sp>
        <p:nvSpPr>
          <p:cNvPr id="37" name="AutoShape 14"/>
          <p:cNvSpPr>
            <a:spLocks noChangeArrowheads="1"/>
          </p:cNvSpPr>
          <p:nvPr/>
        </p:nvSpPr>
        <p:spPr bwMode="auto">
          <a:xfrm rot="5341939" flipV="1">
            <a:off x="7742476" y="2649237"/>
            <a:ext cx="214313" cy="1511300"/>
          </a:xfrm>
          <a:prstGeom prst="parallelogram">
            <a:avLst>
              <a:gd name="adj" fmla="val 51005"/>
            </a:avLst>
          </a:prstGeom>
          <a:solidFill>
            <a:schemeClr val="accent2"/>
          </a:solidFill>
          <a:ln w="9525">
            <a:solidFill>
              <a:schemeClr val="folHlink"/>
            </a:solidFill>
            <a:miter lim="800000"/>
            <a:headEnd/>
            <a:tailEnd/>
          </a:ln>
        </p:spPr>
        <p:txBody>
          <a:bodyPr vert="eaVert" wrap="none" anchor="ctr"/>
          <a:lstStyle/>
          <a:p>
            <a:pPr algn="ctr"/>
            <a:r>
              <a:rPr lang="en-US" altLang="zh-CN" sz="1600" dirty="0"/>
              <a:t>ACK 7</a:t>
            </a:r>
          </a:p>
        </p:txBody>
      </p:sp>
      <p:sp>
        <p:nvSpPr>
          <p:cNvPr id="38" name="AutoShape 9"/>
          <p:cNvSpPr>
            <a:spLocks noChangeArrowheads="1"/>
          </p:cNvSpPr>
          <p:nvPr/>
        </p:nvSpPr>
        <p:spPr bwMode="auto">
          <a:xfrm rot="-5400000">
            <a:off x="7738418" y="1702742"/>
            <a:ext cx="219024" cy="1511300"/>
          </a:xfrm>
          <a:prstGeom prst="parallelogram">
            <a:avLst>
              <a:gd name="adj" fmla="val 40144"/>
            </a:avLst>
          </a:prstGeom>
          <a:solidFill>
            <a:schemeClr val="accent2"/>
          </a:solidFill>
          <a:ln w="9525">
            <a:solidFill>
              <a:schemeClr val="folHlink"/>
            </a:solidFill>
            <a:miter lim="800000"/>
            <a:headEnd/>
            <a:tailEnd/>
          </a:ln>
        </p:spPr>
        <p:txBody>
          <a:bodyPr vert="eaVert" wrap="none" anchor="ctr"/>
          <a:lstStyle/>
          <a:p>
            <a:pPr algn="ctr"/>
            <a:r>
              <a:rPr lang="en-US" altLang="zh-CN" sz="1600" dirty="0"/>
              <a:t>DATA 0</a:t>
            </a:r>
          </a:p>
        </p:txBody>
      </p:sp>
      <p:sp>
        <p:nvSpPr>
          <p:cNvPr id="39" name="AutoShape 9"/>
          <p:cNvSpPr>
            <a:spLocks noChangeArrowheads="1"/>
          </p:cNvSpPr>
          <p:nvPr/>
        </p:nvSpPr>
        <p:spPr bwMode="auto">
          <a:xfrm rot="-5400000">
            <a:off x="7738418" y="1918766"/>
            <a:ext cx="219024" cy="1511300"/>
          </a:xfrm>
          <a:prstGeom prst="parallelogram">
            <a:avLst>
              <a:gd name="adj" fmla="val 40144"/>
            </a:avLst>
          </a:prstGeom>
          <a:solidFill>
            <a:schemeClr val="accent2"/>
          </a:solidFill>
          <a:ln w="9525">
            <a:solidFill>
              <a:schemeClr val="folHlink"/>
            </a:solidFill>
            <a:miter lim="800000"/>
            <a:headEnd/>
            <a:tailEnd/>
          </a:ln>
        </p:spPr>
        <p:txBody>
          <a:bodyPr vert="eaVert" wrap="none" anchor="ctr"/>
          <a:lstStyle/>
          <a:p>
            <a:pPr algn="ctr"/>
            <a:r>
              <a:rPr lang="en-US" altLang="zh-CN" sz="1600" dirty="0"/>
              <a:t>DATA 1</a:t>
            </a:r>
          </a:p>
        </p:txBody>
      </p:sp>
      <p:sp>
        <p:nvSpPr>
          <p:cNvPr id="40" name="AutoShape 9"/>
          <p:cNvSpPr>
            <a:spLocks noChangeArrowheads="1"/>
          </p:cNvSpPr>
          <p:nvPr/>
        </p:nvSpPr>
        <p:spPr bwMode="auto">
          <a:xfrm rot="-5400000">
            <a:off x="7738418" y="2278806"/>
            <a:ext cx="219024" cy="1511300"/>
          </a:xfrm>
          <a:prstGeom prst="parallelogram">
            <a:avLst>
              <a:gd name="adj" fmla="val 40144"/>
            </a:avLst>
          </a:prstGeom>
          <a:solidFill>
            <a:schemeClr val="accent2"/>
          </a:solidFill>
          <a:ln w="9525">
            <a:solidFill>
              <a:schemeClr val="folHlink"/>
            </a:solidFill>
            <a:miter lim="800000"/>
            <a:headEnd/>
            <a:tailEnd/>
          </a:ln>
        </p:spPr>
        <p:txBody>
          <a:bodyPr vert="eaVert" wrap="none" anchor="ctr"/>
          <a:lstStyle/>
          <a:p>
            <a:pPr algn="ctr"/>
            <a:r>
              <a:rPr lang="en-US" altLang="zh-CN" sz="1600" dirty="0"/>
              <a:t>DATA 6</a:t>
            </a:r>
          </a:p>
        </p:txBody>
      </p:sp>
      <p:sp>
        <p:nvSpPr>
          <p:cNvPr id="41" name="Text Box 25"/>
          <p:cNvSpPr txBox="1">
            <a:spLocks noChangeArrowheads="1"/>
          </p:cNvSpPr>
          <p:nvPr/>
        </p:nvSpPr>
        <p:spPr bwMode="auto">
          <a:xfrm>
            <a:off x="7524328" y="2636912"/>
            <a:ext cx="684213" cy="297517"/>
          </a:xfrm>
          <a:prstGeom prst="rect">
            <a:avLst/>
          </a:prstGeom>
          <a:noFill/>
          <a:ln w="9525">
            <a:noFill/>
            <a:miter lim="800000"/>
            <a:headEnd/>
            <a:tailEnd/>
          </a:ln>
        </p:spPr>
        <p:txBody>
          <a:bodyPr wrap="square">
            <a:spAutoFit/>
          </a:bodyPr>
          <a:lstStyle/>
          <a:p>
            <a:pPr>
              <a:spcBef>
                <a:spcPct val="50000"/>
              </a:spcBef>
            </a:pPr>
            <a:r>
              <a:rPr lang="en-US" altLang="zh-CN" sz="2000" baseline="-25000" dirty="0"/>
              <a:t>……</a:t>
            </a:r>
            <a:endParaRPr lang="zh-CN" altLang="en-US" sz="2000" baseline="-25000" dirty="0"/>
          </a:p>
        </p:txBody>
      </p:sp>
      <p:sp>
        <p:nvSpPr>
          <p:cNvPr id="42" name="AutoShape 14"/>
          <p:cNvSpPr>
            <a:spLocks noChangeArrowheads="1"/>
          </p:cNvSpPr>
          <p:nvPr/>
        </p:nvSpPr>
        <p:spPr bwMode="auto">
          <a:xfrm rot="5341939" flipV="1">
            <a:off x="7742476" y="3993607"/>
            <a:ext cx="214313" cy="1511300"/>
          </a:xfrm>
          <a:prstGeom prst="parallelogram">
            <a:avLst>
              <a:gd name="adj" fmla="val 51005"/>
            </a:avLst>
          </a:prstGeom>
          <a:solidFill>
            <a:schemeClr val="accent2"/>
          </a:solidFill>
          <a:ln w="9525">
            <a:solidFill>
              <a:schemeClr val="folHlink"/>
            </a:solidFill>
            <a:miter lim="800000"/>
            <a:headEnd/>
            <a:tailEnd/>
          </a:ln>
        </p:spPr>
        <p:txBody>
          <a:bodyPr vert="eaVert" wrap="none" anchor="ctr"/>
          <a:lstStyle/>
          <a:p>
            <a:pPr algn="ctr"/>
            <a:r>
              <a:rPr lang="en-US" altLang="zh-CN" sz="1600" dirty="0"/>
              <a:t>ACK 6</a:t>
            </a:r>
          </a:p>
        </p:txBody>
      </p:sp>
      <p:sp>
        <p:nvSpPr>
          <p:cNvPr id="43" name="AutoShape 9"/>
          <p:cNvSpPr>
            <a:spLocks noChangeArrowheads="1"/>
          </p:cNvSpPr>
          <p:nvPr/>
        </p:nvSpPr>
        <p:spPr bwMode="auto">
          <a:xfrm rot="-5400000">
            <a:off x="7738418" y="3047112"/>
            <a:ext cx="219024" cy="1511300"/>
          </a:xfrm>
          <a:prstGeom prst="parallelogram">
            <a:avLst>
              <a:gd name="adj" fmla="val 40144"/>
            </a:avLst>
          </a:prstGeom>
          <a:solidFill>
            <a:schemeClr val="accent1"/>
          </a:solidFill>
          <a:ln w="9525">
            <a:solidFill>
              <a:schemeClr val="folHlink"/>
            </a:solidFill>
            <a:miter lim="800000"/>
            <a:headEnd/>
            <a:tailEnd/>
          </a:ln>
        </p:spPr>
        <p:txBody>
          <a:bodyPr vert="eaVert" wrap="none" anchor="ctr"/>
          <a:lstStyle/>
          <a:p>
            <a:pPr algn="ctr"/>
            <a:r>
              <a:rPr lang="en-US" altLang="zh-CN" sz="1600" dirty="0"/>
              <a:t>DATA 7</a:t>
            </a:r>
          </a:p>
        </p:txBody>
      </p:sp>
      <p:sp>
        <p:nvSpPr>
          <p:cNvPr id="44" name="AutoShape 9"/>
          <p:cNvSpPr>
            <a:spLocks noChangeArrowheads="1"/>
          </p:cNvSpPr>
          <p:nvPr/>
        </p:nvSpPr>
        <p:spPr bwMode="auto">
          <a:xfrm rot="-5400000">
            <a:off x="7738418" y="3263136"/>
            <a:ext cx="219024" cy="1511300"/>
          </a:xfrm>
          <a:prstGeom prst="parallelogram">
            <a:avLst>
              <a:gd name="adj" fmla="val 40144"/>
            </a:avLst>
          </a:prstGeom>
          <a:solidFill>
            <a:schemeClr val="accent1"/>
          </a:solidFill>
          <a:ln w="9525">
            <a:solidFill>
              <a:schemeClr val="folHlink"/>
            </a:solidFill>
            <a:miter lim="800000"/>
            <a:headEnd/>
            <a:tailEnd/>
          </a:ln>
        </p:spPr>
        <p:txBody>
          <a:bodyPr vert="eaVert" wrap="none" anchor="ctr"/>
          <a:lstStyle/>
          <a:p>
            <a:pPr algn="ctr"/>
            <a:r>
              <a:rPr lang="en-US" altLang="zh-CN" sz="1600" dirty="0"/>
              <a:t>DATA 0</a:t>
            </a:r>
          </a:p>
        </p:txBody>
      </p:sp>
      <p:sp>
        <p:nvSpPr>
          <p:cNvPr id="45" name="AutoShape 9"/>
          <p:cNvSpPr>
            <a:spLocks noChangeArrowheads="1"/>
          </p:cNvSpPr>
          <p:nvPr/>
        </p:nvSpPr>
        <p:spPr bwMode="auto">
          <a:xfrm rot="-5400000">
            <a:off x="7738418" y="3623176"/>
            <a:ext cx="219024" cy="1511300"/>
          </a:xfrm>
          <a:prstGeom prst="parallelogram">
            <a:avLst>
              <a:gd name="adj" fmla="val 40144"/>
            </a:avLst>
          </a:prstGeom>
          <a:solidFill>
            <a:schemeClr val="accent1"/>
          </a:solidFill>
          <a:ln w="9525">
            <a:solidFill>
              <a:schemeClr val="folHlink"/>
            </a:solidFill>
            <a:miter lim="800000"/>
            <a:headEnd/>
            <a:tailEnd/>
          </a:ln>
        </p:spPr>
        <p:txBody>
          <a:bodyPr vert="eaVert" wrap="none" anchor="ctr"/>
          <a:lstStyle/>
          <a:p>
            <a:pPr algn="ctr"/>
            <a:r>
              <a:rPr lang="en-US" altLang="zh-CN" sz="1600" dirty="0"/>
              <a:t>DATA 5</a:t>
            </a:r>
          </a:p>
        </p:txBody>
      </p:sp>
      <p:sp>
        <p:nvSpPr>
          <p:cNvPr id="46" name="Text Box 25"/>
          <p:cNvSpPr txBox="1">
            <a:spLocks noChangeArrowheads="1"/>
          </p:cNvSpPr>
          <p:nvPr/>
        </p:nvSpPr>
        <p:spPr bwMode="auto">
          <a:xfrm>
            <a:off x="7524328" y="3981282"/>
            <a:ext cx="684213" cy="297517"/>
          </a:xfrm>
          <a:prstGeom prst="rect">
            <a:avLst/>
          </a:prstGeom>
          <a:noFill/>
          <a:ln w="9525">
            <a:noFill/>
            <a:miter lim="800000"/>
            <a:headEnd/>
            <a:tailEnd/>
          </a:ln>
        </p:spPr>
        <p:txBody>
          <a:bodyPr wrap="square">
            <a:spAutoFit/>
          </a:bodyPr>
          <a:lstStyle/>
          <a:p>
            <a:pPr>
              <a:spcBef>
                <a:spcPct val="50000"/>
              </a:spcBef>
            </a:pPr>
            <a:r>
              <a:rPr lang="en-US" altLang="zh-CN" sz="2000" baseline="-25000" dirty="0"/>
              <a:t>……</a:t>
            </a:r>
            <a:endParaRPr lang="zh-CN" altLang="en-US" sz="2000" baseline="-25000" dirty="0"/>
          </a:p>
        </p:txBody>
      </p:sp>
      <p:sp>
        <p:nvSpPr>
          <p:cNvPr id="48" name="Text Box 10"/>
          <p:cNvSpPr txBox="1">
            <a:spLocks noChangeArrowheads="1"/>
          </p:cNvSpPr>
          <p:nvPr/>
        </p:nvSpPr>
        <p:spPr bwMode="auto">
          <a:xfrm>
            <a:off x="6660232" y="5733256"/>
            <a:ext cx="756246" cy="307777"/>
          </a:xfrm>
          <a:prstGeom prst="rect">
            <a:avLst/>
          </a:prstGeom>
          <a:noFill/>
          <a:ln w="9525">
            <a:noFill/>
            <a:miter lim="800000"/>
            <a:headEnd/>
            <a:tailEnd/>
          </a:ln>
        </p:spPr>
        <p:txBody>
          <a:bodyPr wrap="square">
            <a:spAutoFit/>
          </a:bodyPr>
          <a:lstStyle/>
          <a:p>
            <a:pPr>
              <a:spcBef>
                <a:spcPct val="50000"/>
              </a:spcBef>
            </a:pPr>
            <a:r>
              <a:rPr lang="zh-CN" altLang="en-US" sz="1400" dirty="0"/>
              <a:t>发送方</a:t>
            </a:r>
            <a:endParaRPr lang="en-US" altLang="zh-CN" sz="1400" dirty="0"/>
          </a:p>
        </p:txBody>
      </p:sp>
      <p:sp>
        <p:nvSpPr>
          <p:cNvPr id="49" name="内容占位符 4"/>
          <p:cNvSpPr txBox="1">
            <a:spLocks/>
          </p:cNvSpPr>
          <p:nvPr/>
        </p:nvSpPr>
        <p:spPr bwMode="auto">
          <a:xfrm>
            <a:off x="5364088" y="2276872"/>
            <a:ext cx="1728192" cy="108012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ct val="0"/>
              </a:spcAft>
              <a:buClr>
                <a:schemeClr val="folHlink"/>
              </a:buClr>
              <a:buSzPct val="60000"/>
              <a:buFont typeface="Wingdings" pitchFamily="2" charset="2"/>
              <a:buChar char="n"/>
              <a:tabLst/>
              <a:defRPr/>
            </a:pPr>
            <a:r>
              <a:rPr kumimoji="0" lang="zh-CN" altLang="en-US" sz="1800" b="0" i="0" u="none" strike="noStrike" kern="0" cap="none" spc="0" normalizeH="0" baseline="0" noProof="0" dirty="0">
                <a:ln>
                  <a:noFill/>
                </a:ln>
                <a:solidFill>
                  <a:schemeClr val="tx1"/>
                </a:solidFill>
                <a:effectLst/>
                <a:uLnTx/>
                <a:uFillTx/>
                <a:latin typeface="+mn-lt"/>
                <a:ea typeface="+mn-ea"/>
                <a:cs typeface="+mn-cs"/>
              </a:rPr>
              <a:t>设发送窗口假设</a:t>
            </a:r>
            <a:r>
              <a:rPr kumimoji="0" lang="en-US" altLang="zh-CN" sz="1800" b="0" i="0" u="none" strike="noStrike" kern="0" cap="none" spc="0" normalizeH="0" baseline="0" noProof="0" dirty="0">
                <a:ln>
                  <a:noFill/>
                </a:ln>
                <a:solidFill>
                  <a:schemeClr val="tx1"/>
                </a:solidFill>
                <a:effectLst/>
                <a:uLnTx/>
                <a:uFillTx/>
                <a:latin typeface="+mn-lt"/>
                <a:ea typeface="+mn-ea"/>
                <a:cs typeface="+mn-cs"/>
              </a:rPr>
              <a:t>=7.</a:t>
            </a:r>
          </a:p>
          <a:p>
            <a:pPr marL="342900" marR="0" lvl="0" indent="-342900" algn="l" defTabSz="914400" rtl="0" eaLnBrk="0" fontAlgn="base" latinLnBrk="0" hangingPunct="0">
              <a:lnSpc>
                <a:spcPct val="100000"/>
              </a:lnSpc>
              <a:spcBef>
                <a:spcPct val="20000"/>
              </a:spcBef>
              <a:spcAft>
                <a:spcPct val="0"/>
              </a:spcAft>
              <a:buClr>
                <a:schemeClr val="folHlink"/>
              </a:buClr>
              <a:buSzPct val="60000"/>
              <a:tabLst/>
              <a:defRPr/>
            </a:pPr>
            <a:endParaRPr kumimoji="0" lang="en-US" altLang="zh-CN" sz="1800" b="0" i="0" u="none" strike="noStrike" kern="0" cap="none" spc="0" normalizeH="0" baseline="0" noProof="0" dirty="0">
              <a:ln>
                <a:noFill/>
              </a:ln>
              <a:solidFill>
                <a:schemeClr val="tx1"/>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
                <a:schemeClr val="folHlink"/>
              </a:buClr>
              <a:buSzPct val="60000"/>
              <a:buFont typeface="Wingdings" pitchFamily="2" charset="2"/>
              <a:buChar char="n"/>
              <a:tabLst/>
              <a:defRPr/>
            </a:pPr>
            <a:endParaRPr kumimoji="0" lang="zh-CN" altLang="en-US" sz="1800" b="0" i="0" u="none" strike="noStrike" kern="0" cap="none" spc="0" normalizeH="0" baseline="0" noProof="0" dirty="0">
              <a:ln>
                <a:noFill/>
              </a:ln>
              <a:solidFill>
                <a:schemeClr val="tx1"/>
              </a:solidFill>
              <a:effectLst/>
              <a:uLnTx/>
              <a:uFillTx/>
              <a:latin typeface="+mn-lt"/>
              <a:ea typeface="+mn-ea"/>
              <a:cs typeface="+mn-cs"/>
            </a:endParaRPr>
          </a:p>
        </p:txBody>
      </p:sp>
      <p:sp>
        <p:nvSpPr>
          <p:cNvPr id="50" name="AutoShape 31"/>
          <p:cNvSpPr>
            <a:spLocks noChangeArrowheads="1"/>
          </p:cNvSpPr>
          <p:nvPr/>
        </p:nvSpPr>
        <p:spPr bwMode="auto">
          <a:xfrm>
            <a:off x="3923928" y="3140968"/>
            <a:ext cx="504056" cy="359346"/>
          </a:xfrm>
          <a:prstGeom prst="irregularSeal1">
            <a:avLst/>
          </a:prstGeom>
          <a:solidFill>
            <a:schemeClr val="accent1"/>
          </a:solidFill>
          <a:ln w="9525">
            <a:solidFill>
              <a:schemeClr val="tx1"/>
            </a:solidFill>
            <a:miter lim="800000"/>
            <a:headEnd/>
            <a:tailEnd/>
          </a:ln>
        </p:spPr>
        <p:txBody>
          <a:bodyPr wrap="none" anchor="ctr"/>
          <a:lstStyle/>
          <a:p>
            <a:r>
              <a:rPr lang="zh-CN" altLang="en-US"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 grpId="0" animBg="1"/>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灯片编号占位符 5"/>
          <p:cNvSpPr>
            <a:spLocks noGrp="1"/>
          </p:cNvSpPr>
          <p:nvPr>
            <p:ph type="sldNum" sz="quarter" idx="12"/>
          </p:nvPr>
        </p:nvSpPr>
        <p:spPr>
          <a:noFill/>
        </p:spPr>
        <p:txBody>
          <a:bodyPr/>
          <a:lstStyle/>
          <a:p>
            <a:fld id="{E2BC8445-0CA6-4423-BAA0-565152556934}" type="slidenum">
              <a:rPr lang="en-US" altLang="zh-CN" smtClean="0"/>
              <a:pPr/>
              <a:t>48</a:t>
            </a:fld>
            <a:endParaRPr lang="en-US" altLang="zh-CN"/>
          </a:p>
        </p:txBody>
      </p:sp>
      <p:sp>
        <p:nvSpPr>
          <p:cNvPr id="44035" name="Rectangle 2"/>
          <p:cNvSpPr>
            <a:spLocks noGrp="1" noChangeArrowheads="1"/>
          </p:cNvSpPr>
          <p:nvPr>
            <p:ph type="title"/>
          </p:nvPr>
        </p:nvSpPr>
        <p:spPr>
          <a:xfrm>
            <a:off x="1116013" y="0"/>
            <a:ext cx="7772400" cy="1484313"/>
          </a:xfrm>
        </p:spPr>
        <p:txBody>
          <a:bodyPr/>
          <a:lstStyle/>
          <a:p>
            <a:pPr eaLnBrk="1" hangingPunct="1"/>
            <a:r>
              <a:rPr lang="zh-CN" altLang="en-US" sz="3200"/>
              <a:t>选择重发协议（</a:t>
            </a:r>
            <a:r>
              <a:rPr lang="en-US" altLang="zh-CN" sz="3200"/>
              <a:t>selective repeat</a:t>
            </a:r>
            <a:r>
              <a:rPr lang="zh-CN" altLang="en-US" sz="3200"/>
              <a:t>）</a:t>
            </a:r>
          </a:p>
        </p:txBody>
      </p:sp>
      <p:sp>
        <p:nvSpPr>
          <p:cNvPr id="44036" name="Rectangle 3"/>
          <p:cNvSpPr>
            <a:spLocks noGrp="1" noChangeArrowheads="1"/>
          </p:cNvSpPr>
          <p:nvPr>
            <p:ph type="body" idx="1"/>
          </p:nvPr>
        </p:nvSpPr>
        <p:spPr>
          <a:xfrm>
            <a:off x="304800" y="1981200"/>
            <a:ext cx="8637588" cy="4328120"/>
          </a:xfrm>
        </p:spPr>
        <p:txBody>
          <a:bodyPr/>
          <a:lstStyle/>
          <a:p>
            <a:pPr eaLnBrk="1" hangingPunct="1">
              <a:lnSpc>
                <a:spcPct val="90000"/>
              </a:lnSpc>
              <a:spcBef>
                <a:spcPts val="1200"/>
              </a:spcBef>
            </a:pPr>
            <a:r>
              <a:rPr lang="zh-CN" altLang="en-US" sz="2200" dirty="0"/>
              <a:t>选择重发协议中，</a:t>
            </a:r>
            <a:r>
              <a:rPr lang="zh-CN" altLang="en-US" sz="2200" b="1" dirty="0"/>
              <a:t>发送和接收窗口的尺寸都大于</a:t>
            </a:r>
            <a:r>
              <a:rPr lang="en-US" altLang="zh-CN" sz="2200" b="1" dirty="0"/>
              <a:t>1</a:t>
            </a:r>
            <a:r>
              <a:rPr lang="zh-CN" altLang="en-US" sz="2200" dirty="0"/>
              <a:t>。</a:t>
            </a:r>
          </a:p>
          <a:p>
            <a:pPr eaLnBrk="1" hangingPunct="1">
              <a:lnSpc>
                <a:spcPct val="90000"/>
              </a:lnSpc>
              <a:spcBef>
                <a:spcPts val="1200"/>
              </a:spcBef>
            </a:pPr>
            <a:r>
              <a:rPr lang="zh-CN" altLang="en-US" sz="2200" dirty="0"/>
              <a:t>由于接收窗口的尺寸大于</a:t>
            </a:r>
            <a:r>
              <a:rPr lang="en-US" altLang="zh-CN" sz="2200" dirty="0"/>
              <a:t>1</a:t>
            </a:r>
            <a:r>
              <a:rPr lang="zh-CN" altLang="en-US" sz="2200" dirty="0"/>
              <a:t>，接收端可存储坏帧之后的其它数据帧（落在接收窗口），接收端对错帧发否定确认帧，因此发送端只需重发出错的帧，而不需重发其后的所有后续帧。</a:t>
            </a:r>
          </a:p>
          <a:p>
            <a:pPr eaLnBrk="1" hangingPunct="1">
              <a:lnSpc>
                <a:spcPct val="90000"/>
              </a:lnSpc>
              <a:spcBef>
                <a:spcPts val="1200"/>
              </a:spcBef>
            </a:pPr>
            <a:r>
              <a:rPr lang="zh-CN" altLang="en-US" sz="2200" dirty="0"/>
              <a:t>接收端正确收到重发的帧后，可对其后连续的已接收的正确帧作一次总体确认（最大序号的确认），并交送网络层。大大提高了信道的利用率。</a:t>
            </a:r>
          </a:p>
          <a:p>
            <a:pPr eaLnBrk="1" hangingPunct="1">
              <a:lnSpc>
                <a:spcPct val="90000"/>
              </a:lnSpc>
              <a:spcBef>
                <a:spcPts val="1200"/>
              </a:spcBef>
            </a:pPr>
            <a:r>
              <a:rPr lang="zh-CN" altLang="en-US" sz="2200" b="1" dirty="0">
                <a:solidFill>
                  <a:schemeClr val="hlink"/>
                </a:solidFill>
              </a:rPr>
              <a:t>接收窗口的尺寸不能超过</a:t>
            </a:r>
            <a:r>
              <a:rPr lang="en-US" altLang="zh-CN" sz="2200" b="1" dirty="0">
                <a:solidFill>
                  <a:schemeClr val="hlink"/>
                </a:solidFill>
              </a:rPr>
              <a:t>2</a:t>
            </a:r>
            <a:r>
              <a:rPr lang="en-US" altLang="zh-CN" sz="2200" b="1" i="1" baseline="30000" dirty="0">
                <a:solidFill>
                  <a:schemeClr val="hlink"/>
                </a:solidFill>
              </a:rPr>
              <a:t>n</a:t>
            </a:r>
            <a:r>
              <a:rPr lang="en-US" altLang="zh-CN" sz="2200" b="1" baseline="30000" dirty="0">
                <a:solidFill>
                  <a:schemeClr val="hlink"/>
                </a:solidFill>
              </a:rPr>
              <a:t>-1</a:t>
            </a:r>
            <a:r>
              <a:rPr lang="zh-CN" altLang="en-US" sz="2200" dirty="0"/>
              <a:t>（即序号范围的</a:t>
            </a:r>
            <a:r>
              <a:rPr lang="en-US" altLang="zh-CN" sz="2200" dirty="0"/>
              <a:t>1/2</a:t>
            </a:r>
            <a:r>
              <a:rPr lang="zh-CN" altLang="en-US" sz="2200" dirty="0"/>
              <a:t>），否则可能造成帧的重叠。</a:t>
            </a:r>
          </a:p>
          <a:p>
            <a:pPr eaLnBrk="1" hangingPunct="1">
              <a:lnSpc>
                <a:spcPct val="90000"/>
              </a:lnSpc>
              <a:spcBef>
                <a:spcPts val="1200"/>
              </a:spcBef>
            </a:pPr>
            <a:r>
              <a:rPr lang="zh-CN" altLang="en-US" sz="2200" dirty="0"/>
              <a:t>发送窗口的尺寸一般和接收窗口的尺寸相同（</a:t>
            </a:r>
            <a:r>
              <a:rPr lang="zh-CN" altLang="en-US" sz="2200" dirty="0">
                <a:solidFill>
                  <a:srgbClr val="FF0000"/>
                </a:solidFill>
              </a:rPr>
              <a:t>两者相加小于等于</a:t>
            </a:r>
            <a:r>
              <a:rPr lang="en-US" altLang="zh-CN" sz="2200" dirty="0">
                <a:solidFill>
                  <a:srgbClr val="FF0000"/>
                </a:solidFill>
              </a:rPr>
              <a:t>2</a:t>
            </a:r>
            <a:r>
              <a:rPr lang="en-US" altLang="zh-CN" sz="2200" baseline="30000" dirty="0">
                <a:solidFill>
                  <a:srgbClr val="FF0000"/>
                </a:solidFill>
              </a:rPr>
              <a:t>n</a:t>
            </a:r>
            <a:r>
              <a:rPr lang="zh-CN" altLang="en-US" sz="2200" dirty="0"/>
              <a:t>），发送端为每一个输出缓存区设置一个定时计数器，定时器一旦超时，相应输出缓存区中的帧就被重发。</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灯片编号占位符 5"/>
          <p:cNvSpPr>
            <a:spLocks noGrp="1"/>
          </p:cNvSpPr>
          <p:nvPr>
            <p:ph type="sldNum" sz="quarter" idx="12"/>
          </p:nvPr>
        </p:nvSpPr>
        <p:spPr>
          <a:noFill/>
        </p:spPr>
        <p:txBody>
          <a:bodyPr/>
          <a:lstStyle/>
          <a:p>
            <a:fld id="{0BD661B9-9596-44E6-8F6E-22CB6C530401}" type="slidenum">
              <a:rPr lang="en-US" altLang="zh-CN" smtClean="0"/>
              <a:pPr/>
              <a:t>49</a:t>
            </a:fld>
            <a:endParaRPr lang="en-US" altLang="zh-CN"/>
          </a:p>
        </p:txBody>
      </p:sp>
      <p:sp>
        <p:nvSpPr>
          <p:cNvPr id="45059" name="Rectangle 2"/>
          <p:cNvSpPr>
            <a:spLocks noGrp="1" noChangeArrowheads="1"/>
          </p:cNvSpPr>
          <p:nvPr>
            <p:ph type="title"/>
          </p:nvPr>
        </p:nvSpPr>
        <p:spPr/>
        <p:txBody>
          <a:bodyPr/>
          <a:lstStyle/>
          <a:p>
            <a:pPr eaLnBrk="1" hangingPunct="1"/>
            <a:r>
              <a:rPr lang="zh-CN" altLang="en-US" sz="3600"/>
              <a:t>接收窗口的尺寸超过</a:t>
            </a:r>
            <a:r>
              <a:rPr lang="en-US" altLang="zh-CN" sz="3600"/>
              <a:t>2</a:t>
            </a:r>
            <a:r>
              <a:rPr lang="en-US" altLang="zh-CN" sz="3600" i="1" baseline="30000"/>
              <a:t>n</a:t>
            </a:r>
            <a:r>
              <a:rPr lang="en-US" altLang="zh-CN" sz="3600" baseline="30000"/>
              <a:t>-1</a:t>
            </a:r>
            <a:r>
              <a:rPr lang="zh-CN" altLang="en-US" sz="3600"/>
              <a:t>造成帧的重叠</a:t>
            </a:r>
          </a:p>
        </p:txBody>
      </p:sp>
      <p:pic>
        <p:nvPicPr>
          <p:cNvPr id="45060" name="Picture 3"/>
          <p:cNvPicPr>
            <a:picLocks noGrp="1" noChangeAspect="1" noChangeArrowheads="1"/>
          </p:cNvPicPr>
          <p:nvPr>
            <p:ph idx="1"/>
          </p:nvPr>
        </p:nvPicPr>
        <p:blipFill>
          <a:blip r:embed="rId3" cstate="print"/>
          <a:srcRect/>
          <a:stretch>
            <a:fillRect/>
          </a:stretch>
        </p:blipFill>
        <p:spPr>
          <a:xfrm>
            <a:off x="1116013" y="1916113"/>
            <a:ext cx="7848600" cy="4454525"/>
          </a:xfr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数据链路层的</a:t>
            </a:r>
            <a:r>
              <a:rPr lang="zh-CN" altLang="en-US" dirty="0">
                <a:solidFill>
                  <a:srgbClr val="FF0000"/>
                </a:solidFill>
              </a:rPr>
              <a:t>功能</a:t>
            </a:r>
          </a:p>
        </p:txBody>
      </p:sp>
      <p:sp>
        <p:nvSpPr>
          <p:cNvPr id="3" name="内容占位符 2"/>
          <p:cNvSpPr>
            <a:spLocks noGrp="1"/>
          </p:cNvSpPr>
          <p:nvPr>
            <p:ph idx="1"/>
          </p:nvPr>
        </p:nvSpPr>
        <p:spPr/>
        <p:txBody>
          <a:bodyPr/>
          <a:lstStyle/>
          <a:p>
            <a:pPr eaLnBrk="1" hangingPunct="1"/>
            <a:r>
              <a:rPr lang="zh-CN" altLang="en-US" dirty="0"/>
              <a:t>向网络层提供良好的服务接口</a:t>
            </a:r>
          </a:p>
          <a:p>
            <a:pPr eaLnBrk="1" hangingPunct="1"/>
            <a:r>
              <a:rPr lang="zh-CN" altLang="en-US" dirty="0"/>
              <a:t>将物理层的比特流编成帧</a:t>
            </a:r>
          </a:p>
          <a:p>
            <a:pPr eaLnBrk="1" hangingPunct="1"/>
            <a:r>
              <a:rPr lang="zh-CN" altLang="en-US" dirty="0"/>
              <a:t>差错控制</a:t>
            </a:r>
            <a:endParaRPr lang="en-US" altLang="zh-CN" dirty="0"/>
          </a:p>
          <a:p>
            <a:pPr eaLnBrk="1" hangingPunct="1"/>
            <a:r>
              <a:rPr lang="zh-CN" altLang="en-US" dirty="0"/>
              <a:t>流量控制</a:t>
            </a:r>
          </a:p>
          <a:p>
            <a:endParaRPr lang="zh-CN" altLang="en-US" dirty="0"/>
          </a:p>
        </p:txBody>
      </p:sp>
      <p:sp>
        <p:nvSpPr>
          <p:cNvPr id="4" name="灯片编号占位符 3"/>
          <p:cNvSpPr>
            <a:spLocks noGrp="1"/>
          </p:cNvSpPr>
          <p:nvPr>
            <p:ph type="sldNum" sz="quarter" idx="12"/>
          </p:nvPr>
        </p:nvSpPr>
        <p:spPr/>
        <p:txBody>
          <a:bodyPr/>
          <a:lstStyle/>
          <a:p>
            <a:pPr>
              <a:defRPr/>
            </a:pPr>
            <a:fld id="{A4F65A16-2CAE-479B-8CC4-3DFF24B6513C}" type="slidenum">
              <a:rPr lang="en-US" altLang="zh-CN" smtClean="0"/>
              <a:pPr>
                <a:defRPr/>
              </a:pPr>
              <a:t>5</a:t>
            </a:fld>
            <a:endParaRPr lang="en-US" altLang="zh-CN"/>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灯片编号占位符 5"/>
          <p:cNvSpPr>
            <a:spLocks noGrp="1"/>
          </p:cNvSpPr>
          <p:nvPr>
            <p:ph type="sldNum" sz="quarter" idx="12"/>
          </p:nvPr>
        </p:nvSpPr>
        <p:spPr>
          <a:noFill/>
        </p:spPr>
        <p:txBody>
          <a:bodyPr/>
          <a:lstStyle/>
          <a:p>
            <a:fld id="{0BD661B9-9596-44E6-8F6E-22CB6C530401}" type="slidenum">
              <a:rPr lang="en-US" altLang="zh-CN" smtClean="0"/>
              <a:pPr/>
              <a:t>50</a:t>
            </a:fld>
            <a:endParaRPr lang="en-US" altLang="zh-CN"/>
          </a:p>
        </p:txBody>
      </p:sp>
      <p:sp>
        <p:nvSpPr>
          <p:cNvPr id="45059" name="Rectangle 2"/>
          <p:cNvSpPr>
            <a:spLocks noGrp="1" noChangeArrowheads="1"/>
          </p:cNvSpPr>
          <p:nvPr>
            <p:ph type="title"/>
          </p:nvPr>
        </p:nvSpPr>
        <p:spPr>
          <a:xfrm>
            <a:off x="971600" y="692696"/>
            <a:ext cx="7972375" cy="983704"/>
          </a:xfrm>
        </p:spPr>
        <p:txBody>
          <a:bodyPr/>
          <a:lstStyle/>
          <a:p>
            <a:pPr eaLnBrk="1" hangingPunct="1"/>
            <a:r>
              <a:rPr lang="zh-CN" altLang="en-US" sz="3600" dirty="0"/>
              <a:t>发送窗口</a:t>
            </a:r>
            <a:r>
              <a:rPr lang="en-US" altLang="zh-CN" sz="3600" dirty="0"/>
              <a:t>+</a:t>
            </a:r>
            <a:r>
              <a:rPr lang="zh-CN" altLang="en-US" sz="3600" dirty="0"/>
              <a:t>接收窗口尺寸小于等于</a:t>
            </a:r>
            <a:r>
              <a:rPr lang="en-US" altLang="zh-CN" sz="3600" b="1" dirty="0">
                <a:solidFill>
                  <a:schemeClr val="hlink"/>
                </a:solidFill>
              </a:rPr>
              <a:t>2</a:t>
            </a:r>
            <a:r>
              <a:rPr lang="en-US" altLang="zh-CN" sz="3600" b="1" i="1" baseline="30000" dirty="0">
                <a:solidFill>
                  <a:schemeClr val="hlink"/>
                </a:solidFill>
              </a:rPr>
              <a:t>n</a:t>
            </a:r>
            <a:endParaRPr lang="zh-CN" altLang="en-US" sz="3600" dirty="0"/>
          </a:p>
        </p:txBody>
      </p:sp>
      <p:sp>
        <p:nvSpPr>
          <p:cNvPr id="5" name="内容占位符 4"/>
          <p:cNvSpPr>
            <a:spLocks noGrp="1"/>
          </p:cNvSpPr>
          <p:nvPr>
            <p:ph idx="1"/>
          </p:nvPr>
        </p:nvSpPr>
        <p:spPr>
          <a:xfrm>
            <a:off x="251520" y="1988840"/>
            <a:ext cx="2304256" cy="1368152"/>
          </a:xfrm>
        </p:spPr>
        <p:txBody>
          <a:bodyPr/>
          <a:lstStyle/>
          <a:p>
            <a:r>
              <a:rPr lang="zh-CN" altLang="en-US" sz="1800" dirty="0"/>
              <a:t>设序号位数为</a:t>
            </a:r>
            <a:r>
              <a:rPr lang="en-US" altLang="zh-CN" sz="1800" dirty="0"/>
              <a:t>3</a:t>
            </a:r>
            <a:r>
              <a:rPr lang="zh-CN" altLang="en-US" sz="1800" dirty="0"/>
              <a:t>，序号</a:t>
            </a:r>
            <a:r>
              <a:rPr lang="en-US" altLang="zh-CN" sz="1800" dirty="0"/>
              <a:t>0~7</a:t>
            </a:r>
          </a:p>
          <a:p>
            <a:r>
              <a:rPr lang="zh-CN" altLang="en-US" sz="1800" dirty="0"/>
              <a:t>发送窗口大小</a:t>
            </a:r>
            <a:r>
              <a:rPr lang="en-US" altLang="zh-CN" sz="1800" dirty="0"/>
              <a:t>=6</a:t>
            </a:r>
          </a:p>
          <a:p>
            <a:r>
              <a:rPr lang="zh-CN" altLang="en-US" sz="1800" dirty="0"/>
              <a:t>接收窗口大小为</a:t>
            </a:r>
            <a:r>
              <a:rPr lang="en-US" altLang="zh-CN" sz="1800" dirty="0"/>
              <a:t>4</a:t>
            </a:r>
          </a:p>
          <a:p>
            <a:endParaRPr lang="zh-CN" altLang="en-US" sz="1800" dirty="0"/>
          </a:p>
        </p:txBody>
      </p:sp>
      <p:sp>
        <p:nvSpPr>
          <p:cNvPr id="6" name="Line 5"/>
          <p:cNvSpPr>
            <a:spLocks noChangeShapeType="1"/>
          </p:cNvSpPr>
          <p:nvPr/>
        </p:nvSpPr>
        <p:spPr bwMode="auto">
          <a:xfrm>
            <a:off x="4067944" y="1916832"/>
            <a:ext cx="0" cy="3168352"/>
          </a:xfrm>
          <a:prstGeom prst="line">
            <a:avLst/>
          </a:prstGeom>
          <a:noFill/>
          <a:ln w="9525">
            <a:solidFill>
              <a:schemeClr val="tx1"/>
            </a:solidFill>
            <a:round/>
            <a:headEnd/>
            <a:tailEnd/>
          </a:ln>
        </p:spPr>
        <p:txBody>
          <a:bodyPr/>
          <a:lstStyle/>
          <a:p>
            <a:endParaRPr lang="zh-CN" altLang="en-US"/>
          </a:p>
        </p:txBody>
      </p:sp>
      <p:sp>
        <p:nvSpPr>
          <p:cNvPr id="7" name="Line 7"/>
          <p:cNvSpPr>
            <a:spLocks noChangeShapeType="1"/>
          </p:cNvSpPr>
          <p:nvPr/>
        </p:nvSpPr>
        <p:spPr bwMode="auto">
          <a:xfrm>
            <a:off x="5580112" y="1916832"/>
            <a:ext cx="0" cy="3199613"/>
          </a:xfrm>
          <a:prstGeom prst="line">
            <a:avLst/>
          </a:prstGeom>
          <a:noFill/>
          <a:ln w="9525">
            <a:solidFill>
              <a:schemeClr val="tx1"/>
            </a:solidFill>
            <a:round/>
            <a:headEnd/>
            <a:tailEnd/>
          </a:ln>
        </p:spPr>
        <p:txBody>
          <a:bodyPr/>
          <a:lstStyle/>
          <a:p>
            <a:endParaRPr lang="zh-CN" altLang="en-US"/>
          </a:p>
        </p:txBody>
      </p:sp>
      <p:sp>
        <p:nvSpPr>
          <p:cNvPr id="9" name="Text Box 10"/>
          <p:cNvSpPr txBox="1">
            <a:spLocks noChangeArrowheads="1"/>
          </p:cNvSpPr>
          <p:nvPr/>
        </p:nvSpPr>
        <p:spPr bwMode="auto">
          <a:xfrm>
            <a:off x="3401789" y="4808668"/>
            <a:ext cx="756246" cy="307777"/>
          </a:xfrm>
          <a:prstGeom prst="rect">
            <a:avLst/>
          </a:prstGeom>
          <a:noFill/>
          <a:ln w="9525">
            <a:noFill/>
            <a:miter lim="800000"/>
            <a:headEnd/>
            <a:tailEnd/>
          </a:ln>
        </p:spPr>
        <p:txBody>
          <a:bodyPr wrap="square">
            <a:spAutoFit/>
          </a:bodyPr>
          <a:lstStyle/>
          <a:p>
            <a:pPr>
              <a:spcBef>
                <a:spcPct val="50000"/>
              </a:spcBef>
            </a:pPr>
            <a:r>
              <a:rPr lang="zh-CN" altLang="en-US" sz="1400" dirty="0"/>
              <a:t>发送方</a:t>
            </a:r>
            <a:endParaRPr lang="en-US" altLang="zh-CN" sz="1400" dirty="0"/>
          </a:p>
        </p:txBody>
      </p:sp>
      <p:sp>
        <p:nvSpPr>
          <p:cNvPr id="10" name="Text Box 11"/>
          <p:cNvSpPr txBox="1">
            <a:spLocks noChangeArrowheads="1"/>
          </p:cNvSpPr>
          <p:nvPr/>
        </p:nvSpPr>
        <p:spPr bwMode="auto">
          <a:xfrm>
            <a:off x="5129982" y="4852802"/>
            <a:ext cx="720080" cy="307777"/>
          </a:xfrm>
          <a:prstGeom prst="rect">
            <a:avLst/>
          </a:prstGeom>
          <a:noFill/>
          <a:ln w="9525">
            <a:noFill/>
            <a:miter lim="800000"/>
            <a:headEnd/>
            <a:tailEnd/>
          </a:ln>
        </p:spPr>
        <p:txBody>
          <a:bodyPr wrap="square">
            <a:spAutoFit/>
          </a:bodyPr>
          <a:lstStyle/>
          <a:p>
            <a:pPr>
              <a:spcBef>
                <a:spcPct val="50000"/>
              </a:spcBef>
            </a:pPr>
            <a:r>
              <a:rPr lang="zh-CN" altLang="en-US" sz="1400" dirty="0"/>
              <a:t>接收方</a:t>
            </a:r>
            <a:endParaRPr lang="en-US" altLang="zh-CN" sz="1400" dirty="0"/>
          </a:p>
        </p:txBody>
      </p:sp>
      <p:sp>
        <p:nvSpPr>
          <p:cNvPr id="11" name="AutoShape 14"/>
          <p:cNvSpPr>
            <a:spLocks noChangeArrowheads="1"/>
          </p:cNvSpPr>
          <p:nvPr/>
        </p:nvSpPr>
        <p:spPr bwMode="auto">
          <a:xfrm rot="5341939" flipV="1">
            <a:off x="4754494" y="2877224"/>
            <a:ext cx="285620" cy="1366060"/>
          </a:xfrm>
          <a:prstGeom prst="parallelogram">
            <a:avLst>
              <a:gd name="adj" fmla="val 51005"/>
            </a:avLst>
          </a:prstGeom>
          <a:solidFill>
            <a:schemeClr val="accent2"/>
          </a:solidFill>
          <a:ln w="9525">
            <a:solidFill>
              <a:schemeClr val="folHlink"/>
            </a:solidFill>
            <a:miter lim="800000"/>
            <a:headEnd/>
            <a:tailEnd/>
          </a:ln>
        </p:spPr>
        <p:txBody>
          <a:bodyPr vert="eaVert" wrap="none" anchor="ctr"/>
          <a:lstStyle/>
          <a:p>
            <a:pPr algn="ctr"/>
            <a:r>
              <a:rPr lang="en-US" altLang="zh-CN" sz="1600" dirty="0"/>
              <a:t>ACK 6</a:t>
            </a:r>
          </a:p>
        </p:txBody>
      </p:sp>
      <p:sp>
        <p:nvSpPr>
          <p:cNvPr id="22" name="AutoShape 9"/>
          <p:cNvSpPr>
            <a:spLocks noChangeArrowheads="1"/>
          </p:cNvSpPr>
          <p:nvPr/>
        </p:nvSpPr>
        <p:spPr bwMode="auto">
          <a:xfrm rot="-5400000">
            <a:off x="4714082" y="1702742"/>
            <a:ext cx="219024" cy="1511300"/>
          </a:xfrm>
          <a:prstGeom prst="parallelogram">
            <a:avLst>
              <a:gd name="adj" fmla="val 40144"/>
            </a:avLst>
          </a:prstGeom>
          <a:solidFill>
            <a:schemeClr val="accent2"/>
          </a:solidFill>
          <a:ln w="9525">
            <a:solidFill>
              <a:schemeClr val="folHlink"/>
            </a:solidFill>
            <a:miter lim="800000"/>
            <a:headEnd/>
            <a:tailEnd/>
          </a:ln>
        </p:spPr>
        <p:txBody>
          <a:bodyPr vert="eaVert" wrap="none" anchor="ctr"/>
          <a:lstStyle/>
          <a:p>
            <a:pPr algn="ctr"/>
            <a:r>
              <a:rPr lang="en-US" altLang="zh-CN" sz="1600" dirty="0"/>
              <a:t>DATA 0</a:t>
            </a:r>
          </a:p>
        </p:txBody>
      </p:sp>
      <p:sp>
        <p:nvSpPr>
          <p:cNvPr id="23" name="AutoShape 9"/>
          <p:cNvSpPr>
            <a:spLocks noChangeArrowheads="1"/>
          </p:cNvSpPr>
          <p:nvPr/>
        </p:nvSpPr>
        <p:spPr bwMode="auto">
          <a:xfrm rot="-5400000">
            <a:off x="4714082" y="1918766"/>
            <a:ext cx="219024" cy="1511300"/>
          </a:xfrm>
          <a:prstGeom prst="parallelogram">
            <a:avLst>
              <a:gd name="adj" fmla="val 40144"/>
            </a:avLst>
          </a:prstGeom>
          <a:solidFill>
            <a:schemeClr val="accent2"/>
          </a:solidFill>
          <a:ln w="9525">
            <a:solidFill>
              <a:schemeClr val="folHlink"/>
            </a:solidFill>
            <a:miter lim="800000"/>
            <a:headEnd/>
            <a:tailEnd/>
          </a:ln>
        </p:spPr>
        <p:txBody>
          <a:bodyPr vert="eaVert" wrap="none" anchor="ctr"/>
          <a:lstStyle/>
          <a:p>
            <a:pPr algn="ctr"/>
            <a:r>
              <a:rPr lang="en-US" altLang="zh-CN" sz="1600" dirty="0"/>
              <a:t>DATA 1</a:t>
            </a:r>
          </a:p>
        </p:txBody>
      </p:sp>
      <p:sp>
        <p:nvSpPr>
          <p:cNvPr id="24" name="AutoShape 9"/>
          <p:cNvSpPr>
            <a:spLocks noChangeArrowheads="1"/>
          </p:cNvSpPr>
          <p:nvPr/>
        </p:nvSpPr>
        <p:spPr bwMode="auto">
          <a:xfrm rot="-5400000">
            <a:off x="4714082" y="2563838"/>
            <a:ext cx="219024" cy="1511300"/>
          </a:xfrm>
          <a:prstGeom prst="parallelogram">
            <a:avLst>
              <a:gd name="adj" fmla="val 40144"/>
            </a:avLst>
          </a:prstGeom>
          <a:solidFill>
            <a:schemeClr val="accent2"/>
          </a:solidFill>
          <a:ln w="9525">
            <a:solidFill>
              <a:schemeClr val="folHlink"/>
            </a:solidFill>
            <a:miter lim="800000"/>
            <a:headEnd/>
            <a:tailEnd/>
          </a:ln>
        </p:spPr>
        <p:txBody>
          <a:bodyPr vert="eaVert" wrap="none" anchor="ctr"/>
          <a:lstStyle/>
          <a:p>
            <a:pPr algn="ctr"/>
            <a:r>
              <a:rPr lang="en-US" altLang="zh-CN" sz="1600" dirty="0"/>
              <a:t>DATA 4</a:t>
            </a:r>
            <a:r>
              <a:rPr lang="zh-CN" altLang="en-US" sz="1600" dirty="0"/>
              <a:t>，</a:t>
            </a:r>
            <a:r>
              <a:rPr lang="en-US" altLang="zh-CN" sz="1600" dirty="0"/>
              <a:t>5</a:t>
            </a:r>
          </a:p>
        </p:txBody>
      </p:sp>
      <p:sp>
        <p:nvSpPr>
          <p:cNvPr id="25" name="Text Box 25"/>
          <p:cNvSpPr txBox="1">
            <a:spLocks noChangeArrowheads="1"/>
          </p:cNvSpPr>
          <p:nvPr/>
        </p:nvSpPr>
        <p:spPr bwMode="auto">
          <a:xfrm>
            <a:off x="4499992" y="2636912"/>
            <a:ext cx="684213" cy="297517"/>
          </a:xfrm>
          <a:prstGeom prst="rect">
            <a:avLst/>
          </a:prstGeom>
          <a:noFill/>
          <a:ln w="9525">
            <a:noFill/>
            <a:miter lim="800000"/>
            <a:headEnd/>
            <a:tailEnd/>
          </a:ln>
        </p:spPr>
        <p:txBody>
          <a:bodyPr wrap="square">
            <a:spAutoFit/>
          </a:bodyPr>
          <a:lstStyle/>
          <a:p>
            <a:pPr>
              <a:spcBef>
                <a:spcPct val="50000"/>
              </a:spcBef>
            </a:pPr>
            <a:r>
              <a:rPr lang="en-US" altLang="zh-CN" sz="2000" baseline="-25000" dirty="0"/>
              <a:t>……</a:t>
            </a:r>
            <a:endParaRPr lang="zh-CN" altLang="en-US" sz="2000" baseline="-25000" dirty="0"/>
          </a:p>
        </p:txBody>
      </p:sp>
      <p:sp>
        <p:nvSpPr>
          <p:cNvPr id="27" name="AutoShape 9"/>
          <p:cNvSpPr>
            <a:spLocks noChangeArrowheads="1"/>
          </p:cNvSpPr>
          <p:nvPr/>
        </p:nvSpPr>
        <p:spPr bwMode="auto">
          <a:xfrm rot="-5400000">
            <a:off x="4714082" y="3421449"/>
            <a:ext cx="219024" cy="1511300"/>
          </a:xfrm>
          <a:prstGeom prst="parallelogram">
            <a:avLst>
              <a:gd name="adj" fmla="val 40144"/>
            </a:avLst>
          </a:prstGeom>
          <a:solidFill>
            <a:schemeClr val="accent1"/>
          </a:solidFill>
          <a:ln w="9525">
            <a:solidFill>
              <a:schemeClr val="folHlink"/>
            </a:solidFill>
            <a:miter lim="800000"/>
            <a:headEnd/>
            <a:tailEnd/>
          </a:ln>
        </p:spPr>
        <p:txBody>
          <a:bodyPr vert="eaVert" wrap="none" anchor="ctr"/>
          <a:lstStyle/>
          <a:p>
            <a:pPr algn="ctr"/>
            <a:r>
              <a:rPr lang="en-US" altLang="zh-CN" sz="1600" dirty="0"/>
              <a:t>DATA 0</a:t>
            </a:r>
          </a:p>
        </p:txBody>
      </p:sp>
      <p:sp>
        <p:nvSpPr>
          <p:cNvPr id="28" name="AutoShape 9"/>
          <p:cNvSpPr>
            <a:spLocks noChangeArrowheads="1"/>
          </p:cNvSpPr>
          <p:nvPr/>
        </p:nvSpPr>
        <p:spPr bwMode="auto">
          <a:xfrm rot="-5400000">
            <a:off x="4714082" y="3637473"/>
            <a:ext cx="219024" cy="1511300"/>
          </a:xfrm>
          <a:prstGeom prst="parallelogram">
            <a:avLst>
              <a:gd name="adj" fmla="val 40144"/>
            </a:avLst>
          </a:prstGeom>
          <a:solidFill>
            <a:schemeClr val="accent1"/>
          </a:solidFill>
          <a:ln w="9525">
            <a:solidFill>
              <a:schemeClr val="folHlink"/>
            </a:solidFill>
            <a:miter lim="800000"/>
            <a:headEnd/>
            <a:tailEnd/>
          </a:ln>
        </p:spPr>
        <p:txBody>
          <a:bodyPr vert="eaVert" wrap="none" anchor="ctr"/>
          <a:lstStyle/>
          <a:p>
            <a:pPr algn="ctr"/>
            <a:r>
              <a:rPr lang="en-US" altLang="zh-CN" sz="1600" dirty="0"/>
              <a:t>DATA 1</a:t>
            </a:r>
          </a:p>
        </p:txBody>
      </p:sp>
      <p:sp>
        <p:nvSpPr>
          <p:cNvPr id="30" name="Text Box 25"/>
          <p:cNvSpPr txBox="1">
            <a:spLocks noChangeArrowheads="1"/>
          </p:cNvSpPr>
          <p:nvPr/>
        </p:nvSpPr>
        <p:spPr bwMode="auto">
          <a:xfrm>
            <a:off x="4499992" y="4355619"/>
            <a:ext cx="684213" cy="297517"/>
          </a:xfrm>
          <a:prstGeom prst="rect">
            <a:avLst/>
          </a:prstGeom>
          <a:noFill/>
          <a:ln w="9525">
            <a:noFill/>
            <a:miter lim="800000"/>
            <a:headEnd/>
            <a:tailEnd/>
          </a:ln>
        </p:spPr>
        <p:txBody>
          <a:bodyPr wrap="square">
            <a:spAutoFit/>
          </a:bodyPr>
          <a:lstStyle/>
          <a:p>
            <a:pPr>
              <a:spcBef>
                <a:spcPct val="50000"/>
              </a:spcBef>
            </a:pPr>
            <a:r>
              <a:rPr lang="en-US" altLang="zh-CN" sz="2000" baseline="-25000" dirty="0"/>
              <a:t>……</a:t>
            </a:r>
            <a:endParaRPr lang="zh-CN" altLang="en-US" sz="2000" baseline="-25000" dirty="0"/>
          </a:p>
        </p:txBody>
      </p:sp>
      <p:sp>
        <p:nvSpPr>
          <p:cNvPr id="33" name="Text Box 11"/>
          <p:cNvSpPr txBox="1">
            <a:spLocks noChangeArrowheads="1"/>
          </p:cNvSpPr>
          <p:nvPr/>
        </p:nvSpPr>
        <p:spPr bwMode="auto">
          <a:xfrm>
            <a:off x="5940152" y="3933056"/>
            <a:ext cx="2376264" cy="1923604"/>
          </a:xfrm>
          <a:prstGeom prst="rect">
            <a:avLst/>
          </a:prstGeom>
          <a:noFill/>
          <a:ln w="9525">
            <a:noFill/>
            <a:miter lim="800000"/>
            <a:headEnd/>
            <a:tailEnd/>
          </a:ln>
        </p:spPr>
        <p:txBody>
          <a:bodyPr wrap="square">
            <a:spAutoFit/>
          </a:bodyPr>
          <a:lstStyle/>
          <a:p>
            <a:pPr>
              <a:spcBef>
                <a:spcPct val="50000"/>
              </a:spcBef>
            </a:pPr>
            <a:r>
              <a:rPr lang="zh-CN" altLang="en-US" sz="1400" dirty="0"/>
              <a:t>接收方：</a:t>
            </a:r>
            <a:endParaRPr lang="en-US" altLang="zh-CN" sz="1400" dirty="0"/>
          </a:p>
          <a:p>
            <a:pPr>
              <a:spcBef>
                <a:spcPct val="50000"/>
              </a:spcBef>
            </a:pPr>
            <a:r>
              <a:rPr lang="en-US" altLang="zh-CN" sz="1400" dirty="0"/>
              <a:t>DATA0</a:t>
            </a:r>
            <a:r>
              <a:rPr lang="zh-CN" altLang="en-US" sz="1400" dirty="0"/>
              <a:t>和</a:t>
            </a:r>
            <a:r>
              <a:rPr lang="en-US" altLang="zh-CN" sz="1400" dirty="0"/>
              <a:t>1</a:t>
            </a:r>
            <a:r>
              <a:rPr lang="zh-CN" altLang="en-US" sz="1400" dirty="0"/>
              <a:t>是旧数据</a:t>
            </a:r>
            <a:r>
              <a:rPr lang="en-US" altLang="zh-CN" sz="1400" dirty="0"/>
              <a:t>,</a:t>
            </a:r>
            <a:r>
              <a:rPr lang="zh-CN" altLang="en-US" sz="1400" dirty="0"/>
              <a:t>但落入接收窗口，造成重复接收。</a:t>
            </a:r>
            <a:endParaRPr lang="en-US" altLang="zh-CN" sz="1400" dirty="0"/>
          </a:p>
          <a:p>
            <a:pPr>
              <a:spcBef>
                <a:spcPct val="50000"/>
              </a:spcBef>
            </a:pPr>
            <a:r>
              <a:rPr lang="zh-CN" altLang="en-US" sz="1400" dirty="0"/>
              <a:t>因此，接收窗口在滑动后（即</a:t>
            </a:r>
            <a:r>
              <a:rPr lang="en-US" altLang="zh-CN" sz="1400" dirty="0"/>
              <a:t>ACK</a:t>
            </a:r>
            <a:r>
              <a:rPr lang="zh-CN" altLang="en-US" sz="1400" dirty="0"/>
              <a:t>可靠到达发送端之前）不要与发送窗口重合。</a:t>
            </a:r>
            <a:endParaRPr lang="en-US" altLang="zh-CN" sz="1400" dirty="0"/>
          </a:p>
          <a:p>
            <a:pPr>
              <a:spcBef>
                <a:spcPct val="50000"/>
              </a:spcBef>
            </a:pPr>
            <a:r>
              <a:rPr lang="en-US" altLang="zh-CN" sz="1400" dirty="0"/>
              <a:t>      </a:t>
            </a:r>
          </a:p>
        </p:txBody>
      </p:sp>
      <p:sp>
        <p:nvSpPr>
          <p:cNvPr id="47" name="内容占位符 4"/>
          <p:cNvSpPr txBox="1">
            <a:spLocks/>
          </p:cNvSpPr>
          <p:nvPr/>
        </p:nvSpPr>
        <p:spPr bwMode="auto">
          <a:xfrm>
            <a:off x="2483768" y="2276872"/>
            <a:ext cx="1584176" cy="360040"/>
          </a:xfrm>
          <a:prstGeom prst="rect">
            <a:avLst/>
          </a:prstGeom>
          <a:solidFill>
            <a:schemeClr val="accent2"/>
          </a:solid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ct val="0"/>
              </a:spcAft>
              <a:buClr>
                <a:schemeClr val="folHlink"/>
              </a:buClr>
              <a:buSzPct val="60000"/>
              <a:tabLst/>
              <a:defRPr/>
            </a:pPr>
            <a:r>
              <a:rPr kumimoji="0" lang="zh-CN" altLang="en-US" sz="1600" b="0" i="0" u="none" strike="noStrike" kern="0" cap="none" spc="0" normalizeH="0" baseline="0" noProof="0" dirty="0">
                <a:ln>
                  <a:noFill/>
                </a:ln>
                <a:solidFill>
                  <a:schemeClr val="tx1"/>
                </a:solidFill>
                <a:effectLst/>
                <a:uLnTx/>
                <a:uFillTx/>
                <a:latin typeface="+mn-lt"/>
                <a:ea typeface="+mn-ea"/>
                <a:cs typeface="+mn-cs"/>
              </a:rPr>
              <a:t>发送窗口：</a:t>
            </a:r>
            <a:r>
              <a:rPr kumimoji="0" lang="en-US" altLang="zh-CN" sz="1600" b="0" i="0" u="none" strike="noStrike" kern="0" cap="none" spc="0" normalizeH="0" baseline="0" noProof="0" dirty="0">
                <a:ln>
                  <a:noFill/>
                </a:ln>
                <a:solidFill>
                  <a:schemeClr val="tx1"/>
                </a:solidFill>
                <a:effectLst/>
                <a:uLnTx/>
                <a:uFillTx/>
                <a:latin typeface="+mn-lt"/>
                <a:ea typeface="+mn-ea"/>
                <a:cs typeface="+mn-cs"/>
              </a:rPr>
              <a:t>0~5</a:t>
            </a:r>
          </a:p>
          <a:p>
            <a:pPr marL="342900" marR="0" lvl="0" indent="-342900" algn="l" defTabSz="914400" rtl="0" eaLnBrk="0" fontAlgn="base" latinLnBrk="0" hangingPunct="0">
              <a:lnSpc>
                <a:spcPct val="100000"/>
              </a:lnSpc>
              <a:spcBef>
                <a:spcPct val="20000"/>
              </a:spcBef>
              <a:spcAft>
                <a:spcPct val="0"/>
              </a:spcAft>
              <a:buClr>
                <a:schemeClr val="folHlink"/>
              </a:buClr>
              <a:buSzPct val="60000"/>
              <a:tabLst/>
              <a:defRPr/>
            </a:pPr>
            <a:endParaRPr kumimoji="0" lang="en-US" altLang="zh-CN" sz="1600" b="0" i="0" u="none" strike="noStrike" kern="0" cap="none" spc="0" normalizeH="0" baseline="0" noProof="0" dirty="0">
              <a:ln>
                <a:noFill/>
              </a:ln>
              <a:solidFill>
                <a:schemeClr val="tx1"/>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
                <a:schemeClr val="folHlink"/>
              </a:buClr>
              <a:buSzPct val="60000"/>
              <a:buFont typeface="Wingdings" pitchFamily="2" charset="2"/>
              <a:buChar char="n"/>
              <a:tabLst/>
              <a:defRPr/>
            </a:pPr>
            <a:endParaRPr kumimoji="0" lang="zh-CN" altLang="en-US" sz="1600" b="0" i="0" u="none" strike="noStrike" kern="0" cap="none" spc="0" normalizeH="0" baseline="0" noProof="0" dirty="0">
              <a:ln>
                <a:noFill/>
              </a:ln>
              <a:solidFill>
                <a:schemeClr val="tx1"/>
              </a:solidFill>
              <a:effectLst/>
              <a:uLnTx/>
              <a:uFillTx/>
              <a:latin typeface="+mn-lt"/>
              <a:ea typeface="+mn-ea"/>
              <a:cs typeface="+mn-cs"/>
            </a:endParaRPr>
          </a:p>
        </p:txBody>
      </p:sp>
      <p:sp>
        <p:nvSpPr>
          <p:cNvPr id="51" name="内容占位符 4"/>
          <p:cNvSpPr txBox="1">
            <a:spLocks/>
          </p:cNvSpPr>
          <p:nvPr/>
        </p:nvSpPr>
        <p:spPr bwMode="auto">
          <a:xfrm>
            <a:off x="5724128" y="2420888"/>
            <a:ext cx="1728192" cy="360040"/>
          </a:xfrm>
          <a:prstGeom prst="rect">
            <a:avLst/>
          </a:prstGeom>
          <a:solidFill>
            <a:srgbClr val="FFFF00"/>
          </a:solidFill>
          <a:ln w="9525">
            <a:solidFill>
              <a:srgbClr val="FFFF00"/>
            </a:solid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ct val="0"/>
              </a:spcAft>
              <a:buClr>
                <a:schemeClr val="folHlink"/>
              </a:buClr>
              <a:buSzPct val="60000"/>
              <a:tabLst/>
              <a:defRPr/>
            </a:pPr>
            <a:r>
              <a:rPr kumimoji="0" lang="zh-CN" altLang="en-US" sz="1600" b="0" i="0" u="none" strike="noStrike" kern="0" cap="none" spc="0" normalizeH="0" baseline="0" noProof="0" dirty="0">
                <a:ln>
                  <a:noFill/>
                </a:ln>
                <a:solidFill>
                  <a:schemeClr val="tx1"/>
                </a:solidFill>
                <a:effectLst/>
                <a:uLnTx/>
                <a:uFillTx/>
                <a:latin typeface="+mn-lt"/>
                <a:ea typeface="+mn-ea"/>
                <a:cs typeface="+mn-cs"/>
              </a:rPr>
              <a:t>接收窗口：</a:t>
            </a:r>
            <a:r>
              <a:rPr kumimoji="0" lang="en-US" altLang="zh-CN" sz="1600" b="0" i="0" u="none" strike="noStrike" kern="0" cap="none" spc="0" normalizeH="0" baseline="0" noProof="0" dirty="0">
                <a:ln>
                  <a:noFill/>
                </a:ln>
                <a:solidFill>
                  <a:schemeClr val="tx1"/>
                </a:solidFill>
                <a:effectLst/>
                <a:uLnTx/>
                <a:uFillTx/>
                <a:latin typeface="+mn-lt"/>
                <a:ea typeface="+mn-ea"/>
                <a:cs typeface="+mn-cs"/>
              </a:rPr>
              <a:t>0123</a:t>
            </a:r>
          </a:p>
          <a:p>
            <a:pPr marL="342900" marR="0" lvl="0" indent="-342900" algn="l" defTabSz="914400" rtl="0" eaLnBrk="0" fontAlgn="base" latinLnBrk="0" hangingPunct="0">
              <a:lnSpc>
                <a:spcPct val="100000"/>
              </a:lnSpc>
              <a:spcBef>
                <a:spcPct val="20000"/>
              </a:spcBef>
              <a:spcAft>
                <a:spcPct val="0"/>
              </a:spcAft>
              <a:buClr>
                <a:schemeClr val="folHlink"/>
              </a:buClr>
              <a:buSzPct val="60000"/>
              <a:tabLst/>
              <a:defRPr/>
            </a:pPr>
            <a:endParaRPr kumimoji="0" lang="en-US" altLang="zh-CN" sz="1600" b="0" i="0" u="none" strike="noStrike" kern="0" cap="none" spc="0" normalizeH="0" baseline="0" noProof="0" dirty="0">
              <a:ln>
                <a:noFill/>
              </a:ln>
              <a:solidFill>
                <a:schemeClr val="tx1"/>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
                <a:schemeClr val="folHlink"/>
              </a:buClr>
              <a:buSzPct val="60000"/>
              <a:buFont typeface="Wingdings" pitchFamily="2" charset="2"/>
              <a:buChar char="n"/>
              <a:tabLst/>
              <a:defRPr/>
            </a:pPr>
            <a:endParaRPr kumimoji="0" lang="zh-CN" altLang="en-US" sz="1600" b="0" i="0" u="none" strike="noStrike" kern="0" cap="none" spc="0" normalizeH="0" baseline="0" noProof="0" dirty="0">
              <a:ln>
                <a:noFill/>
              </a:ln>
              <a:solidFill>
                <a:schemeClr val="tx1"/>
              </a:solidFill>
              <a:effectLst/>
              <a:uLnTx/>
              <a:uFillTx/>
              <a:latin typeface="+mn-lt"/>
              <a:ea typeface="+mn-ea"/>
              <a:cs typeface="+mn-cs"/>
            </a:endParaRPr>
          </a:p>
        </p:txBody>
      </p:sp>
      <p:sp>
        <p:nvSpPr>
          <p:cNvPr id="52" name="AutoShape 14"/>
          <p:cNvSpPr>
            <a:spLocks noChangeArrowheads="1"/>
          </p:cNvSpPr>
          <p:nvPr/>
        </p:nvSpPr>
        <p:spPr bwMode="auto">
          <a:xfrm rot="5341939" flipV="1">
            <a:off x="4777990" y="2276037"/>
            <a:ext cx="166619" cy="1440088"/>
          </a:xfrm>
          <a:prstGeom prst="parallelogram">
            <a:avLst>
              <a:gd name="adj" fmla="val 51005"/>
            </a:avLst>
          </a:prstGeom>
          <a:solidFill>
            <a:schemeClr val="accent2"/>
          </a:solidFill>
          <a:ln w="9525">
            <a:solidFill>
              <a:schemeClr val="folHlink"/>
            </a:solidFill>
            <a:miter lim="800000"/>
            <a:headEnd/>
            <a:tailEnd/>
          </a:ln>
        </p:spPr>
        <p:txBody>
          <a:bodyPr vert="eaVert" wrap="none" anchor="ctr"/>
          <a:lstStyle/>
          <a:p>
            <a:pPr algn="ctr"/>
            <a:r>
              <a:rPr lang="en-US" altLang="zh-CN" sz="1600" dirty="0"/>
              <a:t>ACK 4</a:t>
            </a:r>
          </a:p>
        </p:txBody>
      </p:sp>
      <p:sp>
        <p:nvSpPr>
          <p:cNvPr id="54" name="内容占位符 4"/>
          <p:cNvSpPr txBox="1">
            <a:spLocks/>
          </p:cNvSpPr>
          <p:nvPr/>
        </p:nvSpPr>
        <p:spPr bwMode="auto">
          <a:xfrm>
            <a:off x="5724128" y="2996952"/>
            <a:ext cx="1728192" cy="360040"/>
          </a:xfrm>
          <a:prstGeom prst="rect">
            <a:avLst/>
          </a:prstGeom>
          <a:solidFill>
            <a:srgbClr val="FFFF00"/>
          </a:solid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ct val="0"/>
              </a:spcAft>
              <a:buClr>
                <a:schemeClr val="folHlink"/>
              </a:buClr>
              <a:buSzPct val="60000"/>
              <a:tabLst/>
              <a:defRPr/>
            </a:pPr>
            <a:r>
              <a:rPr kumimoji="0" lang="zh-CN" altLang="en-US" sz="1600" b="0" i="0" u="none" strike="noStrike" kern="0" cap="none" spc="0" normalizeH="0" baseline="0" noProof="0" dirty="0">
                <a:ln>
                  <a:noFill/>
                </a:ln>
                <a:solidFill>
                  <a:schemeClr val="tx1"/>
                </a:solidFill>
                <a:effectLst/>
                <a:uLnTx/>
                <a:uFillTx/>
                <a:latin typeface="+mn-lt"/>
                <a:ea typeface="+mn-ea"/>
                <a:cs typeface="+mn-cs"/>
              </a:rPr>
              <a:t>接收窗口：</a:t>
            </a:r>
            <a:r>
              <a:rPr kumimoji="0" lang="en-US" altLang="zh-CN" sz="1600" b="0" i="0" u="none" strike="noStrike" kern="0" cap="none" spc="0" normalizeH="0" baseline="0" noProof="0" dirty="0">
                <a:ln>
                  <a:noFill/>
                </a:ln>
                <a:solidFill>
                  <a:schemeClr val="tx1"/>
                </a:solidFill>
                <a:effectLst/>
                <a:uLnTx/>
                <a:uFillTx/>
                <a:latin typeface="+mn-lt"/>
                <a:ea typeface="+mn-ea"/>
                <a:cs typeface="+mn-cs"/>
              </a:rPr>
              <a:t>4567</a:t>
            </a:r>
          </a:p>
          <a:p>
            <a:pPr marL="342900" marR="0" lvl="0" indent="-342900" algn="l" defTabSz="914400" rtl="0" eaLnBrk="0" fontAlgn="base" latinLnBrk="0" hangingPunct="0">
              <a:lnSpc>
                <a:spcPct val="100000"/>
              </a:lnSpc>
              <a:spcBef>
                <a:spcPct val="20000"/>
              </a:spcBef>
              <a:spcAft>
                <a:spcPct val="0"/>
              </a:spcAft>
              <a:buClr>
                <a:schemeClr val="folHlink"/>
              </a:buClr>
              <a:buSzPct val="60000"/>
              <a:tabLst/>
              <a:defRPr/>
            </a:pPr>
            <a:endParaRPr kumimoji="0" lang="en-US" altLang="zh-CN" sz="1600" b="0" i="0" u="none" strike="noStrike" kern="0" cap="none" spc="0" normalizeH="0" baseline="0" noProof="0" dirty="0">
              <a:ln>
                <a:noFill/>
              </a:ln>
              <a:solidFill>
                <a:schemeClr val="tx1"/>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
                <a:schemeClr val="folHlink"/>
              </a:buClr>
              <a:buSzPct val="60000"/>
              <a:buFont typeface="Wingdings" pitchFamily="2" charset="2"/>
              <a:buChar char="n"/>
              <a:tabLst/>
              <a:defRPr/>
            </a:pPr>
            <a:endParaRPr kumimoji="0" lang="zh-CN" altLang="en-US" sz="1600" b="0" i="0" u="none" strike="noStrike" kern="0" cap="none" spc="0" normalizeH="0" baseline="0" noProof="0" dirty="0">
              <a:ln>
                <a:noFill/>
              </a:ln>
              <a:solidFill>
                <a:schemeClr val="tx1"/>
              </a:solidFill>
              <a:effectLst/>
              <a:uLnTx/>
              <a:uFillTx/>
              <a:latin typeface="+mn-lt"/>
              <a:ea typeface="+mn-ea"/>
              <a:cs typeface="+mn-cs"/>
            </a:endParaRPr>
          </a:p>
        </p:txBody>
      </p:sp>
      <p:sp>
        <p:nvSpPr>
          <p:cNvPr id="55" name="内容占位符 4"/>
          <p:cNvSpPr txBox="1">
            <a:spLocks/>
          </p:cNvSpPr>
          <p:nvPr/>
        </p:nvSpPr>
        <p:spPr bwMode="auto">
          <a:xfrm>
            <a:off x="5724128" y="3429000"/>
            <a:ext cx="1728192" cy="360040"/>
          </a:xfrm>
          <a:prstGeom prst="rect">
            <a:avLst/>
          </a:prstGeom>
          <a:solidFill>
            <a:srgbClr val="FFFF00"/>
          </a:solid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ct val="0"/>
              </a:spcAft>
              <a:buClr>
                <a:schemeClr val="folHlink"/>
              </a:buClr>
              <a:buSzPct val="60000"/>
              <a:tabLst/>
              <a:defRPr/>
            </a:pPr>
            <a:r>
              <a:rPr kumimoji="0" lang="zh-CN" altLang="en-US" sz="1600" b="0" i="0" u="none" strike="noStrike" kern="0" cap="none" spc="0" normalizeH="0" baseline="0" noProof="0" dirty="0">
                <a:ln>
                  <a:noFill/>
                </a:ln>
                <a:solidFill>
                  <a:schemeClr val="tx1"/>
                </a:solidFill>
                <a:effectLst/>
                <a:uLnTx/>
                <a:uFillTx/>
                <a:latin typeface="+mn-lt"/>
                <a:ea typeface="+mn-ea"/>
                <a:cs typeface="+mn-cs"/>
              </a:rPr>
              <a:t>接收窗口：</a:t>
            </a:r>
            <a:r>
              <a:rPr kumimoji="0" lang="en-US" altLang="zh-CN" sz="1600" b="0" i="0" u="none" strike="noStrike" kern="0" cap="none" spc="0" normalizeH="0" baseline="0" noProof="0" dirty="0">
                <a:ln>
                  <a:noFill/>
                </a:ln>
                <a:solidFill>
                  <a:schemeClr val="tx1"/>
                </a:solidFill>
                <a:effectLst/>
                <a:uLnTx/>
                <a:uFillTx/>
                <a:latin typeface="+mn-lt"/>
                <a:ea typeface="+mn-ea"/>
                <a:cs typeface="+mn-cs"/>
              </a:rPr>
              <a:t>6701</a:t>
            </a:r>
          </a:p>
          <a:p>
            <a:pPr marL="342900" marR="0" lvl="0" indent="-342900" algn="l" defTabSz="914400" rtl="0" eaLnBrk="0" fontAlgn="base" latinLnBrk="0" hangingPunct="0">
              <a:lnSpc>
                <a:spcPct val="100000"/>
              </a:lnSpc>
              <a:spcBef>
                <a:spcPct val="20000"/>
              </a:spcBef>
              <a:spcAft>
                <a:spcPct val="0"/>
              </a:spcAft>
              <a:buClr>
                <a:schemeClr val="folHlink"/>
              </a:buClr>
              <a:buSzPct val="60000"/>
              <a:tabLst/>
              <a:defRPr/>
            </a:pPr>
            <a:endParaRPr kumimoji="0" lang="en-US" altLang="zh-CN" sz="1600" b="0" i="0" u="none" strike="noStrike" kern="0" cap="none" spc="0" normalizeH="0" baseline="0" noProof="0" dirty="0">
              <a:ln>
                <a:noFill/>
              </a:ln>
              <a:solidFill>
                <a:schemeClr val="tx1"/>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
                <a:schemeClr val="folHlink"/>
              </a:buClr>
              <a:buSzPct val="60000"/>
              <a:buFont typeface="Wingdings" pitchFamily="2" charset="2"/>
              <a:buChar char="n"/>
              <a:tabLst/>
              <a:defRPr/>
            </a:pPr>
            <a:endParaRPr kumimoji="0" lang="zh-CN" altLang="en-US" sz="1600" b="0" i="0" u="none" strike="noStrike" kern="0" cap="none" spc="0" normalizeH="0" baseline="0" noProof="0" dirty="0">
              <a:ln>
                <a:noFill/>
              </a:ln>
              <a:solidFill>
                <a:schemeClr val="tx1"/>
              </a:solidFill>
              <a:effectLst/>
              <a:uLnTx/>
              <a:uFillTx/>
              <a:latin typeface="+mn-lt"/>
              <a:ea typeface="+mn-ea"/>
              <a:cs typeface="+mn-cs"/>
            </a:endParaRPr>
          </a:p>
        </p:txBody>
      </p:sp>
      <p:sp>
        <p:nvSpPr>
          <p:cNvPr id="56" name="内容占位符 4"/>
          <p:cNvSpPr txBox="1">
            <a:spLocks/>
          </p:cNvSpPr>
          <p:nvPr/>
        </p:nvSpPr>
        <p:spPr bwMode="auto">
          <a:xfrm>
            <a:off x="2411760" y="3861048"/>
            <a:ext cx="1656184" cy="360040"/>
          </a:xfrm>
          <a:prstGeom prst="rect">
            <a:avLst/>
          </a:prstGeom>
          <a:solidFill>
            <a:schemeClr val="accent1">
              <a:lumMod val="60000"/>
              <a:lumOff val="40000"/>
            </a:schemeClr>
          </a:solid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ct val="0"/>
              </a:spcAft>
              <a:buClr>
                <a:schemeClr val="folHlink"/>
              </a:buClr>
              <a:buSzPct val="60000"/>
              <a:tabLst/>
              <a:defRPr/>
            </a:pPr>
            <a:r>
              <a:rPr kumimoji="0" lang="zh-CN" altLang="en-US" sz="1600" b="0" i="0" u="none" strike="noStrike" kern="0" cap="none" spc="0" normalizeH="0" baseline="0" noProof="0" dirty="0">
                <a:ln>
                  <a:noFill/>
                </a:ln>
                <a:solidFill>
                  <a:schemeClr val="tx1"/>
                </a:solidFill>
                <a:effectLst/>
                <a:uLnTx/>
                <a:uFillTx/>
                <a:latin typeface="+mn-lt"/>
                <a:ea typeface="+mn-ea"/>
                <a:cs typeface="+mn-cs"/>
              </a:rPr>
              <a:t>超时重传：</a:t>
            </a:r>
            <a:r>
              <a:rPr kumimoji="0" lang="en-US" altLang="zh-CN" sz="1600" b="0" i="0" u="none" strike="noStrike" kern="0" cap="none" spc="0" normalizeH="0" baseline="0" noProof="0" dirty="0">
                <a:ln>
                  <a:noFill/>
                </a:ln>
                <a:solidFill>
                  <a:schemeClr val="tx1"/>
                </a:solidFill>
                <a:effectLst/>
                <a:uLnTx/>
                <a:uFillTx/>
                <a:latin typeface="+mn-lt"/>
                <a:ea typeface="+mn-ea"/>
                <a:cs typeface="+mn-cs"/>
              </a:rPr>
              <a:t>0~5</a:t>
            </a:r>
          </a:p>
          <a:p>
            <a:pPr marL="342900" marR="0" lvl="0" indent="-342900" algn="l" defTabSz="914400" rtl="0" eaLnBrk="0" fontAlgn="base" latinLnBrk="0" hangingPunct="0">
              <a:lnSpc>
                <a:spcPct val="100000"/>
              </a:lnSpc>
              <a:spcBef>
                <a:spcPct val="20000"/>
              </a:spcBef>
              <a:spcAft>
                <a:spcPct val="0"/>
              </a:spcAft>
              <a:buClr>
                <a:schemeClr val="folHlink"/>
              </a:buClr>
              <a:buSzPct val="60000"/>
              <a:tabLst/>
              <a:defRPr/>
            </a:pPr>
            <a:endParaRPr kumimoji="0" lang="en-US" altLang="zh-CN" sz="1600" b="0" i="0" u="none" strike="noStrike" kern="0" cap="none" spc="0" normalizeH="0" baseline="0" noProof="0" dirty="0">
              <a:ln>
                <a:noFill/>
              </a:ln>
              <a:solidFill>
                <a:schemeClr val="tx1"/>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
                <a:schemeClr val="folHlink"/>
              </a:buClr>
              <a:buSzPct val="60000"/>
              <a:buFont typeface="Wingdings" pitchFamily="2" charset="2"/>
              <a:buChar char="n"/>
              <a:tabLst/>
              <a:defRPr/>
            </a:pPr>
            <a:endParaRPr kumimoji="0" lang="zh-CN" altLang="en-US" sz="1600" b="0" i="0" u="none" strike="noStrike" kern="0" cap="none" spc="0" normalizeH="0" baseline="0" noProof="0" dirty="0">
              <a:ln>
                <a:noFill/>
              </a:ln>
              <a:solidFill>
                <a:schemeClr val="tx1"/>
              </a:solidFill>
              <a:effectLst/>
              <a:uLnTx/>
              <a:uFillTx/>
              <a:latin typeface="+mn-lt"/>
              <a:ea typeface="+mn-ea"/>
              <a:cs typeface="+mn-cs"/>
            </a:endParaRPr>
          </a:p>
        </p:txBody>
      </p:sp>
      <p:sp>
        <p:nvSpPr>
          <p:cNvPr id="26" name="灯片编号占位符 5">
            <a:extLst>
              <a:ext uri="{FF2B5EF4-FFF2-40B4-BE49-F238E27FC236}">
                <a16:creationId xmlns:a16="http://schemas.microsoft.com/office/drawing/2014/main" id="{7C3644DE-A2D0-42BB-8D99-D4C24CA7D0A5}"/>
              </a:ext>
            </a:extLst>
          </p:cNvPr>
          <p:cNvSpPr txBox="1">
            <a:spLocks/>
          </p:cNvSpPr>
          <p:nvPr/>
        </p:nvSpPr>
        <p:spPr bwMode="auto">
          <a:xfrm>
            <a:off x="2361630" y="6205364"/>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defPPr>
              <a:defRPr lang="zh-CN"/>
            </a:defPPr>
            <a:lvl1pPr algn="r" rtl="0" fontAlgn="base">
              <a:spcBef>
                <a:spcPct val="0"/>
              </a:spcBef>
              <a:spcAft>
                <a:spcPct val="0"/>
              </a:spcAft>
              <a:defRPr sz="1400" kern="1200">
                <a:solidFill>
                  <a:schemeClr val="tx1"/>
                </a:solidFill>
                <a:latin typeface="Tahoma" pitchFamily="34" charset="0"/>
                <a:ea typeface="宋体" pitchFamily="2" charset="-122"/>
                <a:cs typeface="+mn-cs"/>
              </a:defRPr>
            </a:lvl1pPr>
            <a:lvl2pPr marL="457200" algn="l" rtl="0" fontAlgn="base">
              <a:spcBef>
                <a:spcPct val="0"/>
              </a:spcBef>
              <a:spcAft>
                <a:spcPct val="0"/>
              </a:spcAft>
              <a:defRPr kern="1200">
                <a:solidFill>
                  <a:schemeClr val="tx1"/>
                </a:solidFill>
                <a:latin typeface="Tahoma" pitchFamily="34" charset="0"/>
                <a:ea typeface="宋体" pitchFamily="2" charset="-122"/>
                <a:cs typeface="+mn-cs"/>
              </a:defRPr>
            </a:lvl2pPr>
            <a:lvl3pPr marL="914400" algn="l" rtl="0" fontAlgn="base">
              <a:spcBef>
                <a:spcPct val="0"/>
              </a:spcBef>
              <a:spcAft>
                <a:spcPct val="0"/>
              </a:spcAft>
              <a:defRPr kern="1200">
                <a:solidFill>
                  <a:schemeClr val="tx1"/>
                </a:solidFill>
                <a:latin typeface="Tahoma" pitchFamily="34" charset="0"/>
                <a:ea typeface="宋体" pitchFamily="2" charset="-122"/>
                <a:cs typeface="+mn-cs"/>
              </a:defRPr>
            </a:lvl3pPr>
            <a:lvl4pPr marL="1371600" algn="l" rtl="0" fontAlgn="base">
              <a:spcBef>
                <a:spcPct val="0"/>
              </a:spcBef>
              <a:spcAft>
                <a:spcPct val="0"/>
              </a:spcAft>
              <a:defRPr kern="1200">
                <a:solidFill>
                  <a:schemeClr val="tx1"/>
                </a:solidFill>
                <a:latin typeface="Tahoma" pitchFamily="34" charset="0"/>
                <a:ea typeface="宋体" pitchFamily="2" charset="-122"/>
                <a:cs typeface="+mn-cs"/>
              </a:defRPr>
            </a:lvl4pPr>
            <a:lvl5pPr marL="1828800" algn="l" rtl="0" fontAlgn="base">
              <a:spcBef>
                <a:spcPct val="0"/>
              </a:spcBef>
              <a:spcAft>
                <a:spcPct val="0"/>
              </a:spcAft>
              <a:defRPr kern="1200">
                <a:solidFill>
                  <a:schemeClr val="tx1"/>
                </a:solidFill>
                <a:latin typeface="Tahoma" pitchFamily="34" charset="0"/>
                <a:ea typeface="宋体" pitchFamily="2" charset="-122"/>
                <a:cs typeface="+mn-cs"/>
              </a:defRPr>
            </a:lvl5pPr>
            <a:lvl6pPr marL="2286000" algn="l" defTabSz="914400" rtl="0" eaLnBrk="1" latinLnBrk="0" hangingPunct="1">
              <a:defRPr kern="1200">
                <a:solidFill>
                  <a:schemeClr val="tx1"/>
                </a:solidFill>
                <a:latin typeface="Tahoma" pitchFamily="34" charset="0"/>
                <a:ea typeface="宋体" pitchFamily="2" charset="-122"/>
                <a:cs typeface="+mn-cs"/>
              </a:defRPr>
            </a:lvl6pPr>
            <a:lvl7pPr marL="2743200" algn="l" defTabSz="914400" rtl="0" eaLnBrk="1" latinLnBrk="0" hangingPunct="1">
              <a:defRPr kern="1200">
                <a:solidFill>
                  <a:schemeClr val="tx1"/>
                </a:solidFill>
                <a:latin typeface="Tahoma" pitchFamily="34" charset="0"/>
                <a:ea typeface="宋体" pitchFamily="2" charset="-122"/>
                <a:cs typeface="+mn-cs"/>
              </a:defRPr>
            </a:lvl7pPr>
            <a:lvl8pPr marL="3200400" algn="l" defTabSz="914400" rtl="0" eaLnBrk="1" latinLnBrk="0" hangingPunct="1">
              <a:defRPr kern="1200">
                <a:solidFill>
                  <a:schemeClr val="tx1"/>
                </a:solidFill>
                <a:latin typeface="Tahoma" pitchFamily="34" charset="0"/>
                <a:ea typeface="宋体" pitchFamily="2" charset="-122"/>
                <a:cs typeface="+mn-cs"/>
              </a:defRPr>
            </a:lvl8pPr>
            <a:lvl9pPr marL="3657600" algn="l" defTabSz="914400" rtl="0" eaLnBrk="1" latinLnBrk="0" hangingPunct="1">
              <a:defRPr kern="1200">
                <a:solidFill>
                  <a:schemeClr val="tx1"/>
                </a:solidFill>
                <a:latin typeface="Tahoma" pitchFamily="34" charset="0"/>
                <a:ea typeface="宋体" pitchFamily="2" charset="-122"/>
                <a:cs typeface="+mn-cs"/>
              </a:defRPr>
            </a:lvl9pPr>
          </a:lstStyle>
          <a:p>
            <a:endParaRPr lang="en-US" altLang="zh-CN" dirty="0"/>
          </a:p>
        </p:txBody>
      </p:sp>
      <p:grpSp>
        <p:nvGrpSpPr>
          <p:cNvPr id="29" name="组合 28">
            <a:extLst>
              <a:ext uri="{FF2B5EF4-FFF2-40B4-BE49-F238E27FC236}">
                <a16:creationId xmlns:a16="http://schemas.microsoft.com/office/drawing/2014/main" id="{1FD34B68-F1E8-4E93-A0F2-5961929C8A16}"/>
              </a:ext>
            </a:extLst>
          </p:cNvPr>
          <p:cNvGrpSpPr/>
          <p:nvPr/>
        </p:nvGrpSpPr>
        <p:grpSpPr>
          <a:xfrm>
            <a:off x="-12101" y="5190929"/>
            <a:ext cx="4008038" cy="1632900"/>
            <a:chOff x="3507659" y="4876800"/>
            <a:chExt cx="4036141" cy="1971863"/>
          </a:xfrm>
        </p:grpSpPr>
        <p:sp>
          <p:nvSpPr>
            <p:cNvPr id="31" name="Line 5">
              <a:extLst>
                <a:ext uri="{FF2B5EF4-FFF2-40B4-BE49-F238E27FC236}">
                  <a16:creationId xmlns:a16="http://schemas.microsoft.com/office/drawing/2014/main" id="{2BB63C93-B485-43E1-848E-A92F64A5A879}"/>
                </a:ext>
              </a:extLst>
            </p:cNvPr>
            <p:cNvSpPr>
              <a:spLocks noChangeShapeType="1"/>
            </p:cNvSpPr>
            <p:nvPr/>
          </p:nvSpPr>
          <p:spPr bwMode="auto">
            <a:xfrm>
              <a:off x="4114800" y="5715000"/>
              <a:ext cx="3124200" cy="0"/>
            </a:xfrm>
            <a:prstGeom prst="line">
              <a:avLst/>
            </a:prstGeom>
            <a:noFill/>
            <a:ln w="9525">
              <a:solidFill>
                <a:schemeClr val="tx1"/>
              </a:solidFill>
              <a:round/>
              <a:headEnd/>
              <a:tailEnd/>
            </a:ln>
          </p:spPr>
          <p:txBody>
            <a:bodyPr/>
            <a:lstStyle/>
            <a:p>
              <a:endParaRPr lang="zh-CN" altLang="en-US"/>
            </a:p>
          </p:txBody>
        </p:sp>
        <p:sp>
          <p:nvSpPr>
            <p:cNvPr id="32" name="Line 8">
              <a:extLst>
                <a:ext uri="{FF2B5EF4-FFF2-40B4-BE49-F238E27FC236}">
                  <a16:creationId xmlns:a16="http://schemas.microsoft.com/office/drawing/2014/main" id="{B016231E-22DD-4A39-9424-8A27B0AC4AB4}"/>
                </a:ext>
              </a:extLst>
            </p:cNvPr>
            <p:cNvSpPr>
              <a:spLocks noChangeShapeType="1"/>
            </p:cNvSpPr>
            <p:nvPr/>
          </p:nvSpPr>
          <p:spPr bwMode="auto">
            <a:xfrm>
              <a:off x="4191000" y="5334000"/>
              <a:ext cx="3048000" cy="0"/>
            </a:xfrm>
            <a:prstGeom prst="line">
              <a:avLst/>
            </a:prstGeom>
            <a:noFill/>
            <a:ln w="9525">
              <a:solidFill>
                <a:schemeClr val="tx1"/>
              </a:solidFill>
              <a:round/>
              <a:headEnd/>
              <a:tailEnd/>
            </a:ln>
          </p:spPr>
          <p:txBody>
            <a:bodyPr/>
            <a:lstStyle/>
            <a:p>
              <a:endParaRPr lang="zh-CN" altLang="en-US"/>
            </a:p>
          </p:txBody>
        </p:sp>
        <p:sp>
          <p:nvSpPr>
            <p:cNvPr id="34" name="Text Box 9">
              <a:extLst>
                <a:ext uri="{FF2B5EF4-FFF2-40B4-BE49-F238E27FC236}">
                  <a16:creationId xmlns:a16="http://schemas.microsoft.com/office/drawing/2014/main" id="{74CF807A-9BF4-4323-96BC-31FC7841570A}"/>
                </a:ext>
              </a:extLst>
            </p:cNvPr>
            <p:cNvSpPr txBox="1">
              <a:spLocks noChangeArrowheads="1"/>
            </p:cNvSpPr>
            <p:nvPr/>
          </p:nvSpPr>
          <p:spPr bwMode="auto">
            <a:xfrm>
              <a:off x="4624849" y="5659397"/>
              <a:ext cx="381000" cy="408832"/>
            </a:xfrm>
            <a:prstGeom prst="rect">
              <a:avLst/>
            </a:prstGeom>
            <a:noFill/>
            <a:ln w="9525">
              <a:noFill/>
              <a:miter lim="800000"/>
              <a:headEnd/>
              <a:tailEnd/>
            </a:ln>
          </p:spPr>
          <p:txBody>
            <a:bodyPr>
              <a:spAutoFit/>
            </a:bodyPr>
            <a:lstStyle/>
            <a:p>
              <a:pPr>
                <a:spcBef>
                  <a:spcPct val="50000"/>
                </a:spcBef>
              </a:pPr>
              <a:r>
                <a:rPr lang="en-US" altLang="zh-CN" sz="1600" dirty="0"/>
                <a:t>0</a:t>
              </a:r>
            </a:p>
          </p:txBody>
        </p:sp>
        <p:sp>
          <p:nvSpPr>
            <p:cNvPr id="35" name="Text Box 10">
              <a:extLst>
                <a:ext uri="{FF2B5EF4-FFF2-40B4-BE49-F238E27FC236}">
                  <a16:creationId xmlns:a16="http://schemas.microsoft.com/office/drawing/2014/main" id="{0F76C70E-D658-48F5-9F26-E97B62A3C483}"/>
                </a:ext>
              </a:extLst>
            </p:cNvPr>
            <p:cNvSpPr txBox="1">
              <a:spLocks noChangeArrowheads="1"/>
            </p:cNvSpPr>
            <p:nvPr/>
          </p:nvSpPr>
          <p:spPr bwMode="auto">
            <a:xfrm>
              <a:off x="5943600" y="5715001"/>
              <a:ext cx="838200" cy="371666"/>
            </a:xfrm>
            <a:prstGeom prst="rect">
              <a:avLst/>
            </a:prstGeom>
            <a:noFill/>
            <a:ln w="9525">
              <a:noFill/>
              <a:miter lim="800000"/>
              <a:headEnd/>
              <a:tailEnd/>
            </a:ln>
          </p:spPr>
          <p:txBody>
            <a:bodyPr>
              <a:spAutoFit/>
            </a:bodyPr>
            <a:lstStyle/>
            <a:p>
              <a:pPr>
                <a:spcBef>
                  <a:spcPct val="50000"/>
                </a:spcBef>
              </a:pPr>
              <a:r>
                <a:rPr lang="en-US" altLang="zh-CN" sz="1400" dirty="0"/>
                <a:t>Wt-1</a:t>
              </a:r>
            </a:p>
          </p:txBody>
        </p:sp>
        <p:sp>
          <p:nvSpPr>
            <p:cNvPr id="37" name="Rectangle 12">
              <a:extLst>
                <a:ext uri="{FF2B5EF4-FFF2-40B4-BE49-F238E27FC236}">
                  <a16:creationId xmlns:a16="http://schemas.microsoft.com/office/drawing/2014/main" id="{9D59A32D-170E-47EF-8F97-1A7C71BC6B9E}"/>
                </a:ext>
              </a:extLst>
            </p:cNvPr>
            <p:cNvSpPr>
              <a:spLocks noChangeArrowheads="1"/>
            </p:cNvSpPr>
            <p:nvPr/>
          </p:nvSpPr>
          <p:spPr bwMode="auto">
            <a:xfrm>
              <a:off x="4788309" y="5333996"/>
              <a:ext cx="1460090" cy="381000"/>
            </a:xfrm>
            <a:prstGeom prst="rect">
              <a:avLst/>
            </a:prstGeom>
            <a:noFill/>
            <a:ln w="9525">
              <a:solidFill>
                <a:schemeClr val="hlink"/>
              </a:solidFill>
              <a:miter lim="800000"/>
              <a:headEnd/>
              <a:tailEnd/>
            </a:ln>
          </p:spPr>
          <p:txBody>
            <a:bodyPr wrap="none" anchor="ctr"/>
            <a:lstStyle/>
            <a:p>
              <a:endParaRPr lang="zh-CN" altLang="en-US"/>
            </a:p>
          </p:txBody>
        </p:sp>
        <p:sp>
          <p:nvSpPr>
            <p:cNvPr id="38" name="Line 13">
              <a:extLst>
                <a:ext uri="{FF2B5EF4-FFF2-40B4-BE49-F238E27FC236}">
                  <a16:creationId xmlns:a16="http://schemas.microsoft.com/office/drawing/2014/main" id="{49286E0C-DF16-4193-BABB-6781B374542D}"/>
                </a:ext>
              </a:extLst>
            </p:cNvPr>
            <p:cNvSpPr>
              <a:spLocks noChangeShapeType="1"/>
            </p:cNvSpPr>
            <p:nvPr/>
          </p:nvSpPr>
          <p:spPr bwMode="auto">
            <a:xfrm>
              <a:off x="4724400" y="5181600"/>
              <a:ext cx="1524000" cy="0"/>
            </a:xfrm>
            <a:prstGeom prst="line">
              <a:avLst/>
            </a:prstGeom>
            <a:noFill/>
            <a:ln w="9525">
              <a:solidFill>
                <a:schemeClr val="tx1"/>
              </a:solidFill>
              <a:round/>
              <a:headEnd type="arrow" w="med" len="med"/>
              <a:tailEnd type="arrow" w="med" len="med"/>
            </a:ln>
          </p:spPr>
          <p:txBody>
            <a:bodyPr/>
            <a:lstStyle/>
            <a:p>
              <a:endParaRPr lang="zh-CN" altLang="en-US"/>
            </a:p>
          </p:txBody>
        </p:sp>
        <p:sp>
          <p:nvSpPr>
            <p:cNvPr id="39" name="Text Box 14">
              <a:extLst>
                <a:ext uri="{FF2B5EF4-FFF2-40B4-BE49-F238E27FC236}">
                  <a16:creationId xmlns:a16="http://schemas.microsoft.com/office/drawing/2014/main" id="{852E7052-D68C-4860-AD76-53D804A179ED}"/>
                </a:ext>
              </a:extLst>
            </p:cNvPr>
            <p:cNvSpPr txBox="1">
              <a:spLocks noChangeArrowheads="1"/>
            </p:cNvSpPr>
            <p:nvPr/>
          </p:nvSpPr>
          <p:spPr bwMode="auto">
            <a:xfrm>
              <a:off x="5257800" y="4876800"/>
              <a:ext cx="640234" cy="371666"/>
            </a:xfrm>
            <a:prstGeom prst="rect">
              <a:avLst/>
            </a:prstGeom>
            <a:noFill/>
            <a:ln w="9525">
              <a:noFill/>
              <a:miter lim="800000"/>
              <a:headEnd/>
              <a:tailEnd/>
            </a:ln>
          </p:spPr>
          <p:txBody>
            <a:bodyPr wrap="square">
              <a:spAutoFit/>
            </a:bodyPr>
            <a:lstStyle/>
            <a:p>
              <a:pPr>
                <a:spcBef>
                  <a:spcPct val="50000"/>
                </a:spcBef>
              </a:pPr>
              <a:r>
                <a:rPr lang="en-US" altLang="zh-CN" sz="1400" dirty="0"/>
                <a:t>W t</a:t>
              </a:r>
            </a:p>
          </p:txBody>
        </p:sp>
        <p:sp>
          <p:nvSpPr>
            <p:cNvPr id="41" name="Text Box 16">
              <a:extLst>
                <a:ext uri="{FF2B5EF4-FFF2-40B4-BE49-F238E27FC236}">
                  <a16:creationId xmlns:a16="http://schemas.microsoft.com/office/drawing/2014/main" id="{39E28C72-9679-4D94-B9DB-ADE8E4858A4F}"/>
                </a:ext>
              </a:extLst>
            </p:cNvPr>
            <p:cNvSpPr txBox="1">
              <a:spLocks noChangeArrowheads="1"/>
            </p:cNvSpPr>
            <p:nvPr/>
          </p:nvSpPr>
          <p:spPr bwMode="auto">
            <a:xfrm>
              <a:off x="3507659" y="5344509"/>
              <a:ext cx="861550" cy="371666"/>
            </a:xfrm>
            <a:prstGeom prst="rect">
              <a:avLst/>
            </a:prstGeom>
            <a:noFill/>
            <a:ln w="9525">
              <a:noFill/>
              <a:miter lim="800000"/>
              <a:headEnd/>
              <a:tailEnd/>
            </a:ln>
          </p:spPr>
          <p:txBody>
            <a:bodyPr wrap="square">
              <a:spAutoFit/>
            </a:bodyPr>
            <a:lstStyle/>
            <a:p>
              <a:pPr>
                <a:spcBef>
                  <a:spcPct val="50000"/>
                </a:spcBef>
              </a:pPr>
              <a:r>
                <a:rPr lang="zh-CN" altLang="en-US" sz="1400" dirty="0"/>
                <a:t>发送方</a:t>
              </a:r>
            </a:p>
          </p:txBody>
        </p:sp>
        <p:sp>
          <p:nvSpPr>
            <p:cNvPr id="42" name="Line 17">
              <a:extLst>
                <a:ext uri="{FF2B5EF4-FFF2-40B4-BE49-F238E27FC236}">
                  <a16:creationId xmlns:a16="http://schemas.microsoft.com/office/drawing/2014/main" id="{8D9C3C0E-09ED-4C6E-9BCB-E0C9DE28BB97}"/>
                </a:ext>
              </a:extLst>
            </p:cNvPr>
            <p:cNvSpPr>
              <a:spLocks noChangeShapeType="1"/>
            </p:cNvSpPr>
            <p:nvPr/>
          </p:nvSpPr>
          <p:spPr bwMode="auto">
            <a:xfrm>
              <a:off x="4419600" y="6477000"/>
              <a:ext cx="3124200" cy="0"/>
            </a:xfrm>
            <a:prstGeom prst="line">
              <a:avLst/>
            </a:prstGeom>
            <a:noFill/>
            <a:ln w="9525">
              <a:solidFill>
                <a:schemeClr val="tx1"/>
              </a:solidFill>
              <a:round/>
              <a:headEnd/>
              <a:tailEnd/>
            </a:ln>
          </p:spPr>
          <p:txBody>
            <a:bodyPr/>
            <a:lstStyle/>
            <a:p>
              <a:endParaRPr lang="zh-CN" altLang="en-US"/>
            </a:p>
          </p:txBody>
        </p:sp>
        <p:sp>
          <p:nvSpPr>
            <p:cNvPr id="43" name="Line 18">
              <a:extLst>
                <a:ext uri="{FF2B5EF4-FFF2-40B4-BE49-F238E27FC236}">
                  <a16:creationId xmlns:a16="http://schemas.microsoft.com/office/drawing/2014/main" id="{B25CD7C2-C443-4C0E-9559-18B58DC47F30}"/>
                </a:ext>
              </a:extLst>
            </p:cNvPr>
            <p:cNvSpPr>
              <a:spLocks noChangeShapeType="1"/>
            </p:cNvSpPr>
            <p:nvPr/>
          </p:nvSpPr>
          <p:spPr bwMode="auto">
            <a:xfrm>
              <a:off x="4495800" y="6096000"/>
              <a:ext cx="3048000" cy="0"/>
            </a:xfrm>
            <a:prstGeom prst="line">
              <a:avLst/>
            </a:prstGeom>
            <a:noFill/>
            <a:ln w="9525">
              <a:solidFill>
                <a:schemeClr val="tx1"/>
              </a:solidFill>
              <a:round/>
              <a:headEnd/>
              <a:tailEnd/>
            </a:ln>
          </p:spPr>
          <p:txBody>
            <a:bodyPr/>
            <a:lstStyle/>
            <a:p>
              <a:endParaRPr lang="zh-CN" altLang="en-US"/>
            </a:p>
          </p:txBody>
        </p:sp>
        <p:sp>
          <p:nvSpPr>
            <p:cNvPr id="44" name="Text Box 19">
              <a:extLst>
                <a:ext uri="{FF2B5EF4-FFF2-40B4-BE49-F238E27FC236}">
                  <a16:creationId xmlns:a16="http://schemas.microsoft.com/office/drawing/2014/main" id="{D72E2CB9-3E54-4336-B7A5-E3FF11316269}"/>
                </a:ext>
              </a:extLst>
            </p:cNvPr>
            <p:cNvSpPr txBox="1">
              <a:spLocks noChangeArrowheads="1"/>
            </p:cNvSpPr>
            <p:nvPr/>
          </p:nvSpPr>
          <p:spPr bwMode="auto">
            <a:xfrm>
              <a:off x="4769874" y="6441999"/>
              <a:ext cx="381000" cy="366713"/>
            </a:xfrm>
            <a:prstGeom prst="rect">
              <a:avLst/>
            </a:prstGeom>
            <a:noFill/>
            <a:ln w="9525">
              <a:noFill/>
              <a:miter lim="800000"/>
              <a:headEnd/>
              <a:tailEnd/>
            </a:ln>
          </p:spPr>
          <p:txBody>
            <a:bodyPr>
              <a:spAutoFit/>
            </a:bodyPr>
            <a:lstStyle/>
            <a:p>
              <a:pPr>
                <a:spcBef>
                  <a:spcPct val="50000"/>
                </a:spcBef>
              </a:pPr>
              <a:r>
                <a:rPr lang="en-US" altLang="zh-CN" dirty="0"/>
                <a:t>m</a:t>
              </a:r>
            </a:p>
          </p:txBody>
        </p:sp>
        <p:sp>
          <p:nvSpPr>
            <p:cNvPr id="45" name="Text Box 20">
              <a:extLst>
                <a:ext uri="{FF2B5EF4-FFF2-40B4-BE49-F238E27FC236}">
                  <a16:creationId xmlns:a16="http://schemas.microsoft.com/office/drawing/2014/main" id="{A66437F3-3174-4245-8D37-40E0F4CC0236}"/>
                </a:ext>
              </a:extLst>
            </p:cNvPr>
            <p:cNvSpPr txBox="1">
              <a:spLocks noChangeArrowheads="1"/>
            </p:cNvSpPr>
            <p:nvPr/>
          </p:nvSpPr>
          <p:spPr bwMode="auto">
            <a:xfrm>
              <a:off x="6248400" y="6476997"/>
              <a:ext cx="1077861" cy="371666"/>
            </a:xfrm>
            <a:prstGeom prst="rect">
              <a:avLst/>
            </a:prstGeom>
            <a:noFill/>
            <a:ln w="9525">
              <a:noFill/>
              <a:miter lim="800000"/>
              <a:headEnd/>
              <a:tailEnd/>
            </a:ln>
          </p:spPr>
          <p:txBody>
            <a:bodyPr wrap="square">
              <a:spAutoFit/>
            </a:bodyPr>
            <a:lstStyle/>
            <a:p>
              <a:pPr>
                <a:spcBef>
                  <a:spcPct val="50000"/>
                </a:spcBef>
              </a:pPr>
              <a:r>
                <a:rPr lang="en-US" altLang="zh-CN" sz="1400" dirty="0"/>
                <a:t>m+Wr-1</a:t>
              </a:r>
            </a:p>
          </p:txBody>
        </p:sp>
        <p:sp>
          <p:nvSpPr>
            <p:cNvPr id="46" name="Rectangle 22">
              <a:extLst>
                <a:ext uri="{FF2B5EF4-FFF2-40B4-BE49-F238E27FC236}">
                  <a16:creationId xmlns:a16="http://schemas.microsoft.com/office/drawing/2014/main" id="{D5FDB54C-99C8-407B-AD81-3A1972050F78}"/>
                </a:ext>
              </a:extLst>
            </p:cNvPr>
            <p:cNvSpPr>
              <a:spLocks noChangeArrowheads="1"/>
            </p:cNvSpPr>
            <p:nvPr/>
          </p:nvSpPr>
          <p:spPr bwMode="auto">
            <a:xfrm>
              <a:off x="5005848" y="6095996"/>
              <a:ext cx="1547351" cy="381000"/>
            </a:xfrm>
            <a:prstGeom prst="rect">
              <a:avLst/>
            </a:prstGeom>
            <a:noFill/>
            <a:ln w="9525">
              <a:solidFill>
                <a:schemeClr val="hlink"/>
              </a:solidFill>
              <a:miter lim="800000"/>
              <a:headEnd/>
              <a:tailEnd/>
            </a:ln>
          </p:spPr>
          <p:txBody>
            <a:bodyPr wrap="none" anchor="ctr"/>
            <a:lstStyle/>
            <a:p>
              <a:endParaRPr lang="zh-CN" altLang="en-US"/>
            </a:p>
          </p:txBody>
        </p:sp>
        <p:sp>
          <p:nvSpPr>
            <p:cNvPr id="48" name="Text Box 24">
              <a:extLst>
                <a:ext uri="{FF2B5EF4-FFF2-40B4-BE49-F238E27FC236}">
                  <a16:creationId xmlns:a16="http://schemas.microsoft.com/office/drawing/2014/main" id="{7BBA3115-DE53-433A-ABFC-8EEAFC76A585}"/>
                </a:ext>
              </a:extLst>
            </p:cNvPr>
            <p:cNvSpPr txBox="1">
              <a:spLocks noChangeArrowheads="1"/>
            </p:cNvSpPr>
            <p:nvPr/>
          </p:nvSpPr>
          <p:spPr bwMode="auto">
            <a:xfrm>
              <a:off x="3519845" y="6120746"/>
              <a:ext cx="712940" cy="334499"/>
            </a:xfrm>
            <a:prstGeom prst="rect">
              <a:avLst/>
            </a:prstGeom>
            <a:noFill/>
            <a:ln w="9525">
              <a:noFill/>
              <a:miter lim="800000"/>
              <a:headEnd/>
              <a:tailEnd/>
            </a:ln>
          </p:spPr>
          <p:txBody>
            <a:bodyPr wrap="square">
              <a:spAutoFit/>
            </a:bodyPr>
            <a:lstStyle/>
            <a:p>
              <a:pPr>
                <a:spcBef>
                  <a:spcPct val="50000"/>
                </a:spcBef>
              </a:pPr>
              <a:r>
                <a:rPr lang="zh-CN" altLang="en-US" sz="1200" dirty="0"/>
                <a:t>接收方</a:t>
              </a:r>
            </a:p>
          </p:txBody>
        </p:sp>
      </p:grpSp>
      <p:sp>
        <p:nvSpPr>
          <p:cNvPr id="2" name="文本框 1">
            <a:extLst>
              <a:ext uri="{FF2B5EF4-FFF2-40B4-BE49-F238E27FC236}">
                <a16:creationId xmlns:a16="http://schemas.microsoft.com/office/drawing/2014/main" id="{950FE1A4-FC76-441A-8B0E-42243AD8303D}"/>
              </a:ext>
            </a:extLst>
          </p:cNvPr>
          <p:cNvSpPr txBox="1"/>
          <p:nvPr/>
        </p:nvSpPr>
        <p:spPr>
          <a:xfrm>
            <a:off x="4414948" y="5778191"/>
            <a:ext cx="4045483" cy="923330"/>
          </a:xfrm>
          <a:prstGeom prst="rect">
            <a:avLst/>
          </a:prstGeom>
          <a:noFill/>
        </p:spPr>
        <p:txBody>
          <a:bodyPr wrap="square" rtlCol="0">
            <a:spAutoFit/>
          </a:bodyPr>
          <a:lstStyle/>
          <a:p>
            <a:r>
              <a:rPr lang="zh-CN" altLang="en-US" dirty="0"/>
              <a:t>当</a:t>
            </a:r>
            <a:r>
              <a:rPr lang="en-US" altLang="zh-CN" dirty="0"/>
              <a:t>m=</a:t>
            </a:r>
            <a:r>
              <a:rPr lang="en-US" altLang="zh-CN" dirty="0" err="1"/>
              <a:t>Wt</a:t>
            </a:r>
            <a:r>
              <a:rPr lang="zh-CN" altLang="en-US" dirty="0"/>
              <a:t>，假设发送方已发送</a:t>
            </a:r>
            <a:r>
              <a:rPr lang="en-US" altLang="zh-CN" dirty="0" err="1"/>
              <a:t>Wt</a:t>
            </a:r>
            <a:r>
              <a:rPr lang="zh-CN" altLang="en-US" dirty="0"/>
              <a:t>帧，接收方也全数回复，但所有</a:t>
            </a:r>
            <a:r>
              <a:rPr lang="en-US" altLang="zh-CN" dirty="0"/>
              <a:t>ACK</a:t>
            </a:r>
            <a:r>
              <a:rPr lang="zh-CN" altLang="en-US" dirty="0"/>
              <a:t>都丢失这时：</a:t>
            </a:r>
            <a:r>
              <a:rPr lang="en-US" altLang="zh-CN" dirty="0"/>
              <a:t>Wt+Wr-1+1&lt;=2</a:t>
            </a:r>
            <a:r>
              <a:rPr lang="en-US" altLang="zh-CN" baseline="30000" dirty="0"/>
              <a:t>n</a:t>
            </a:r>
            <a:endParaRPr lang="zh-CN" altLang="en-US" baseline="30000" dirty="0"/>
          </a:p>
        </p:txBody>
      </p:sp>
      <p:sp>
        <p:nvSpPr>
          <p:cNvPr id="4" name="矩形 3">
            <a:extLst>
              <a:ext uri="{FF2B5EF4-FFF2-40B4-BE49-F238E27FC236}">
                <a16:creationId xmlns:a16="http://schemas.microsoft.com/office/drawing/2014/main" id="{414FD9AD-7068-4CD8-A6BC-BAEFF3FB1D9E}"/>
              </a:ext>
            </a:extLst>
          </p:cNvPr>
          <p:cNvSpPr/>
          <p:nvPr/>
        </p:nvSpPr>
        <p:spPr>
          <a:xfrm>
            <a:off x="0" y="5190929"/>
            <a:ext cx="4211959" cy="166707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灯片编号占位符 5"/>
          <p:cNvSpPr>
            <a:spLocks noGrp="1"/>
          </p:cNvSpPr>
          <p:nvPr>
            <p:ph type="sldNum" sz="quarter" idx="12"/>
          </p:nvPr>
        </p:nvSpPr>
        <p:spPr>
          <a:noFill/>
        </p:spPr>
        <p:txBody>
          <a:bodyPr/>
          <a:lstStyle/>
          <a:p>
            <a:fld id="{66E488C6-221C-4C20-BC3F-53CBD41C1A92}" type="slidenum">
              <a:rPr lang="en-US" altLang="zh-CN" smtClean="0"/>
              <a:pPr/>
              <a:t>51</a:t>
            </a:fld>
            <a:endParaRPr lang="en-US" altLang="zh-CN"/>
          </a:p>
        </p:txBody>
      </p:sp>
      <p:sp>
        <p:nvSpPr>
          <p:cNvPr id="3075" name="Rectangle 2"/>
          <p:cNvSpPr>
            <a:spLocks noGrp="1" noChangeArrowheads="1"/>
          </p:cNvSpPr>
          <p:nvPr>
            <p:ph type="title"/>
          </p:nvPr>
        </p:nvSpPr>
        <p:spPr/>
        <p:txBody>
          <a:bodyPr/>
          <a:lstStyle/>
          <a:p>
            <a:pPr eaLnBrk="1" hangingPunct="1"/>
            <a:r>
              <a:rPr lang="en-US" altLang="zh-CN" dirty="0"/>
              <a:t>Chapter 4 </a:t>
            </a:r>
            <a:r>
              <a:rPr lang="zh-CN" altLang="en-US" dirty="0"/>
              <a:t>数据链路层</a:t>
            </a:r>
          </a:p>
        </p:txBody>
      </p:sp>
      <p:sp>
        <p:nvSpPr>
          <p:cNvPr id="3076" name="Rectangle 4"/>
          <p:cNvSpPr>
            <a:spLocks noGrp="1" noChangeArrowheads="1"/>
          </p:cNvSpPr>
          <p:nvPr>
            <p:ph type="body" idx="1"/>
          </p:nvPr>
        </p:nvSpPr>
        <p:spPr>
          <a:xfrm>
            <a:off x="857224" y="2017713"/>
            <a:ext cx="8097864" cy="4114800"/>
          </a:xfrm>
        </p:spPr>
        <p:txBody>
          <a:bodyPr/>
          <a:lstStyle/>
          <a:p>
            <a:pPr eaLnBrk="1" hangingPunct="1"/>
            <a:r>
              <a:rPr lang="en-US" altLang="zh-CN" dirty="0"/>
              <a:t>4.1</a:t>
            </a:r>
            <a:r>
              <a:rPr lang="zh-CN" altLang="en-US" dirty="0"/>
              <a:t>数据链路层的基本概念与功能</a:t>
            </a:r>
          </a:p>
          <a:p>
            <a:pPr eaLnBrk="1" hangingPunct="1"/>
            <a:r>
              <a:rPr lang="en-US" altLang="zh-CN" dirty="0"/>
              <a:t>4.2</a:t>
            </a:r>
            <a:r>
              <a:rPr lang="zh-CN" altLang="en-US" dirty="0"/>
              <a:t>差错检测与校正</a:t>
            </a:r>
          </a:p>
          <a:p>
            <a:pPr eaLnBrk="1" hangingPunct="1"/>
            <a:r>
              <a:rPr lang="en-US" altLang="zh-CN" dirty="0"/>
              <a:t>4.3</a:t>
            </a:r>
            <a:r>
              <a:rPr lang="zh-CN" altLang="en-US" dirty="0"/>
              <a:t>基本数据链路协议</a:t>
            </a:r>
          </a:p>
          <a:p>
            <a:pPr eaLnBrk="1" hangingPunct="1"/>
            <a:r>
              <a:rPr lang="en-US" altLang="zh-CN" dirty="0"/>
              <a:t>4.4</a:t>
            </a:r>
            <a:r>
              <a:rPr lang="zh-CN" altLang="en-US" dirty="0"/>
              <a:t>滑动窗口（</a:t>
            </a:r>
            <a:r>
              <a:rPr lang="en-US" altLang="zh-CN" sz="2400" dirty="0"/>
              <a:t>Slide Windows</a:t>
            </a:r>
            <a:r>
              <a:rPr lang="zh-CN" altLang="en-US" dirty="0"/>
              <a:t>）协议</a:t>
            </a:r>
            <a:endParaRPr lang="zh-CN" altLang="en-US" sz="3600" dirty="0"/>
          </a:p>
          <a:p>
            <a:pPr eaLnBrk="1" hangingPunct="1"/>
            <a:r>
              <a:rPr lang="en-US" altLang="zh-CN" b="1" dirty="0">
                <a:solidFill>
                  <a:srgbClr val="FF0000"/>
                </a:solidFill>
              </a:rPr>
              <a:t>4.5</a:t>
            </a:r>
            <a:r>
              <a:rPr lang="zh-CN" altLang="en-US" b="1" dirty="0">
                <a:solidFill>
                  <a:srgbClr val="FF0000"/>
                </a:solidFill>
              </a:rPr>
              <a:t>面向位的协议</a:t>
            </a:r>
            <a:r>
              <a:rPr lang="en-US" altLang="zh-CN" b="1" dirty="0">
                <a:solidFill>
                  <a:srgbClr val="FF0000"/>
                </a:solidFill>
              </a:rPr>
              <a:t>HDLC</a:t>
            </a:r>
          </a:p>
          <a:p>
            <a:pPr eaLnBrk="1" hangingPunct="1"/>
            <a:r>
              <a:rPr lang="en-US" altLang="zh-CN" b="1" dirty="0">
                <a:latin typeface="+mn-ea"/>
              </a:rPr>
              <a:t>4.6</a:t>
            </a:r>
            <a:r>
              <a:rPr lang="zh-CN" altLang="en-US" b="1" dirty="0">
                <a:latin typeface="+mn-ea"/>
              </a:rPr>
              <a:t>面向字节的数据链路层协议</a:t>
            </a:r>
            <a:r>
              <a:rPr lang="en-US" altLang="zh-CN" b="1" dirty="0">
                <a:latin typeface="+mn-ea"/>
              </a:rPr>
              <a:t>-PPP</a:t>
            </a:r>
            <a:endParaRPr lang="zh-CN" altLang="en-US" dirty="0">
              <a:latin typeface="+mn-ea"/>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灯片编号占位符 5"/>
          <p:cNvSpPr>
            <a:spLocks noGrp="1"/>
          </p:cNvSpPr>
          <p:nvPr>
            <p:ph type="sldNum" sz="quarter" idx="12"/>
          </p:nvPr>
        </p:nvSpPr>
        <p:spPr>
          <a:noFill/>
        </p:spPr>
        <p:txBody>
          <a:bodyPr/>
          <a:lstStyle/>
          <a:p>
            <a:fld id="{1154474F-82A2-49F2-87C4-35B3BBB2B6C6}" type="slidenum">
              <a:rPr lang="en-US" altLang="zh-CN" smtClean="0"/>
              <a:pPr/>
              <a:t>52</a:t>
            </a:fld>
            <a:endParaRPr lang="en-US" altLang="zh-CN"/>
          </a:p>
        </p:txBody>
      </p:sp>
      <p:sp>
        <p:nvSpPr>
          <p:cNvPr id="46083" name="Rectangle 2"/>
          <p:cNvSpPr>
            <a:spLocks noGrp="1" noChangeArrowheads="1"/>
          </p:cNvSpPr>
          <p:nvPr>
            <p:ph type="title"/>
          </p:nvPr>
        </p:nvSpPr>
        <p:spPr/>
        <p:txBody>
          <a:bodyPr/>
          <a:lstStyle/>
          <a:p>
            <a:pPr eaLnBrk="1" hangingPunct="1"/>
            <a:r>
              <a:rPr lang="en-US" altLang="zh-CN"/>
              <a:t>4.5</a:t>
            </a:r>
            <a:r>
              <a:rPr lang="zh-CN" altLang="en-US"/>
              <a:t>面向位的协议</a:t>
            </a:r>
            <a:r>
              <a:rPr lang="en-US" altLang="zh-CN"/>
              <a:t>HDLC</a:t>
            </a:r>
          </a:p>
        </p:txBody>
      </p:sp>
      <p:sp>
        <p:nvSpPr>
          <p:cNvPr id="46084" name="Rectangle 3"/>
          <p:cNvSpPr>
            <a:spLocks noGrp="1" noChangeArrowheads="1"/>
          </p:cNvSpPr>
          <p:nvPr>
            <p:ph type="body" idx="1"/>
          </p:nvPr>
        </p:nvSpPr>
        <p:spPr/>
        <p:txBody>
          <a:bodyPr/>
          <a:lstStyle/>
          <a:p>
            <a:pPr eaLnBrk="1" hangingPunct="1"/>
            <a:r>
              <a:rPr lang="zh-CN" altLang="en-US" sz="2800"/>
              <a:t>高级数据链路控制（</a:t>
            </a:r>
            <a:r>
              <a:rPr lang="en-US" altLang="zh-CN" sz="2800"/>
              <a:t>High-Level Data Link Control</a:t>
            </a:r>
            <a:r>
              <a:rPr lang="zh-CN" altLang="en-US" sz="2800"/>
              <a:t>）是由国际标准化组织制定的面向位的有序链路层协议。</a:t>
            </a:r>
          </a:p>
          <a:p>
            <a:pPr eaLnBrk="1" hangingPunct="1"/>
            <a:r>
              <a:rPr lang="zh-CN" altLang="en-US" sz="2800"/>
              <a:t>是为非平衡的链路级操作而研制的，采用主从结构，链路上一个主站控制多个从站，主站向从站发命令，从站向主站返回响应。</a:t>
            </a:r>
          </a:p>
          <a:p>
            <a:pPr eaLnBrk="1" hangingPunct="1"/>
            <a:r>
              <a:rPr lang="en-US" altLang="zh-CN" sz="2800"/>
              <a:t>HDLC</a:t>
            </a:r>
            <a:r>
              <a:rPr lang="zh-CN" altLang="en-US" sz="2800"/>
              <a:t>中只有一个地址域，即从站的地址，在命令帧中，它是目的地址，在响应帧中，它是源地址。</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灯片编号占位符 5"/>
          <p:cNvSpPr>
            <a:spLocks noGrp="1"/>
          </p:cNvSpPr>
          <p:nvPr>
            <p:ph type="sldNum" sz="quarter" idx="12"/>
          </p:nvPr>
        </p:nvSpPr>
        <p:spPr>
          <a:noFill/>
        </p:spPr>
        <p:txBody>
          <a:bodyPr/>
          <a:lstStyle/>
          <a:p>
            <a:fld id="{D85ECF31-333E-4BF7-B35F-A9D4584D0086}" type="slidenum">
              <a:rPr lang="en-US" altLang="zh-CN" smtClean="0"/>
              <a:pPr/>
              <a:t>53</a:t>
            </a:fld>
            <a:endParaRPr lang="en-US" altLang="zh-CN"/>
          </a:p>
        </p:txBody>
      </p:sp>
      <p:sp>
        <p:nvSpPr>
          <p:cNvPr id="47107" name="Rectangle 2"/>
          <p:cNvSpPr>
            <a:spLocks noGrp="1" noChangeArrowheads="1"/>
          </p:cNvSpPr>
          <p:nvPr>
            <p:ph type="title"/>
          </p:nvPr>
        </p:nvSpPr>
        <p:spPr/>
        <p:txBody>
          <a:bodyPr/>
          <a:lstStyle/>
          <a:p>
            <a:pPr eaLnBrk="1" hangingPunct="1"/>
            <a:r>
              <a:rPr lang="en-US" altLang="zh-CN"/>
              <a:t>HDLC</a:t>
            </a:r>
            <a:r>
              <a:rPr lang="zh-CN" altLang="en-US"/>
              <a:t>的帧格式</a:t>
            </a:r>
          </a:p>
        </p:txBody>
      </p:sp>
      <p:sp>
        <p:nvSpPr>
          <p:cNvPr id="47108" name="Rectangle 3"/>
          <p:cNvSpPr>
            <a:spLocks noGrp="1" noChangeArrowheads="1"/>
          </p:cNvSpPr>
          <p:nvPr>
            <p:ph type="body" idx="1"/>
          </p:nvPr>
        </p:nvSpPr>
        <p:spPr>
          <a:xfrm>
            <a:off x="838200" y="3352800"/>
            <a:ext cx="7772400" cy="2703513"/>
          </a:xfrm>
        </p:spPr>
        <p:txBody>
          <a:bodyPr/>
          <a:lstStyle/>
          <a:p>
            <a:pPr marL="609600" indent="-609600" eaLnBrk="1" hangingPunct="1">
              <a:lnSpc>
                <a:spcPts val="3600"/>
              </a:lnSpc>
              <a:spcBef>
                <a:spcPts val="1200"/>
              </a:spcBef>
              <a:buFont typeface="Wingdings" pitchFamily="2" charset="2"/>
              <a:buAutoNum type="arabicPeriod"/>
            </a:pPr>
            <a:r>
              <a:rPr lang="zh-CN" altLang="en-US" sz="2400" dirty="0"/>
              <a:t>帧标志序列：</a:t>
            </a:r>
            <a:r>
              <a:rPr lang="en-US" altLang="zh-CN" sz="2400" dirty="0"/>
              <a:t>01111110</a:t>
            </a:r>
            <a:r>
              <a:rPr lang="zh-CN" altLang="en-US" sz="2400" dirty="0"/>
              <a:t>，作为起始和结束标志，在数据位有</a:t>
            </a:r>
            <a:r>
              <a:rPr lang="en-US" altLang="zh-CN" sz="2400" dirty="0"/>
              <a:t>5</a:t>
            </a:r>
            <a:r>
              <a:rPr lang="zh-CN" altLang="en-US" sz="2400" dirty="0"/>
              <a:t>个连续的</a:t>
            </a:r>
            <a:r>
              <a:rPr lang="en-US" altLang="zh-CN" sz="2400" dirty="0"/>
              <a:t>1</a:t>
            </a:r>
            <a:r>
              <a:rPr lang="zh-CN" altLang="en-US" sz="2400" dirty="0"/>
              <a:t>出现时，就插入</a:t>
            </a:r>
            <a:r>
              <a:rPr lang="en-US" altLang="zh-CN" sz="2400" dirty="0"/>
              <a:t>1</a:t>
            </a:r>
            <a:r>
              <a:rPr lang="zh-CN" altLang="en-US" sz="2400" dirty="0"/>
              <a:t>个</a:t>
            </a:r>
            <a:r>
              <a:rPr lang="en-US" altLang="zh-CN" sz="2400" dirty="0"/>
              <a:t>0</a:t>
            </a:r>
            <a:r>
              <a:rPr lang="zh-CN" altLang="en-US" sz="2400" dirty="0"/>
              <a:t>（位填充）</a:t>
            </a:r>
          </a:p>
          <a:p>
            <a:pPr marL="609600" indent="-609600" eaLnBrk="1" hangingPunct="1">
              <a:lnSpc>
                <a:spcPts val="3600"/>
              </a:lnSpc>
              <a:spcBef>
                <a:spcPts val="1200"/>
              </a:spcBef>
              <a:buFont typeface="Wingdings" pitchFamily="2" charset="2"/>
              <a:buAutoNum type="arabicPeriod"/>
            </a:pPr>
            <a:r>
              <a:rPr lang="zh-CN" altLang="en-US" sz="2400" dirty="0"/>
              <a:t>地址段：在命令帧中表示目的地址，在响应帧中表示源地址，全</a:t>
            </a:r>
            <a:r>
              <a:rPr lang="en-US" altLang="zh-CN" sz="2400" dirty="0"/>
              <a:t>1</a:t>
            </a:r>
            <a:r>
              <a:rPr lang="zh-CN" altLang="en-US" sz="2400" dirty="0"/>
              <a:t>为广播地址，全</a:t>
            </a:r>
            <a:r>
              <a:rPr lang="en-US" altLang="zh-CN" sz="2400" dirty="0"/>
              <a:t>0</a:t>
            </a:r>
            <a:r>
              <a:rPr lang="zh-CN" altLang="en-US" sz="2400" dirty="0"/>
              <a:t>为测试地址</a:t>
            </a:r>
          </a:p>
        </p:txBody>
      </p:sp>
      <p:pic>
        <p:nvPicPr>
          <p:cNvPr id="47109" name="Picture 4"/>
          <p:cNvPicPr>
            <a:picLocks noChangeAspect="1" noChangeArrowheads="1"/>
          </p:cNvPicPr>
          <p:nvPr/>
        </p:nvPicPr>
        <p:blipFill>
          <a:blip r:embed="rId2" cstate="print"/>
          <a:srcRect/>
          <a:stretch>
            <a:fillRect/>
          </a:stretch>
        </p:blipFill>
        <p:spPr bwMode="auto">
          <a:xfrm>
            <a:off x="914400" y="1981200"/>
            <a:ext cx="7124700" cy="1162050"/>
          </a:xfrm>
          <a:prstGeom prst="rect">
            <a:avLst/>
          </a:prstGeom>
          <a:noFill/>
          <a:ln w="9525">
            <a:noFill/>
            <a:miter lim="800000"/>
            <a:headEnd/>
            <a:tailEnd/>
          </a:ln>
        </p:spPr>
      </p:pic>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灯片编号占位符 5"/>
          <p:cNvSpPr>
            <a:spLocks noGrp="1"/>
          </p:cNvSpPr>
          <p:nvPr>
            <p:ph type="sldNum" sz="quarter" idx="12"/>
          </p:nvPr>
        </p:nvSpPr>
        <p:spPr>
          <a:noFill/>
        </p:spPr>
        <p:txBody>
          <a:bodyPr/>
          <a:lstStyle/>
          <a:p>
            <a:fld id="{9E09153F-8870-40FE-90C0-C1BABB2827FB}" type="slidenum">
              <a:rPr lang="en-US" altLang="zh-CN" smtClean="0"/>
              <a:pPr/>
              <a:t>54</a:t>
            </a:fld>
            <a:endParaRPr lang="en-US" altLang="zh-CN"/>
          </a:p>
        </p:txBody>
      </p:sp>
      <p:sp>
        <p:nvSpPr>
          <p:cNvPr id="48131" name="Rectangle 3"/>
          <p:cNvSpPr>
            <a:spLocks noGrp="1" noChangeArrowheads="1"/>
          </p:cNvSpPr>
          <p:nvPr>
            <p:ph type="body" idx="1"/>
          </p:nvPr>
        </p:nvSpPr>
        <p:spPr>
          <a:xfrm>
            <a:off x="685800" y="609600"/>
            <a:ext cx="7964488" cy="2819400"/>
          </a:xfrm>
        </p:spPr>
        <p:txBody>
          <a:bodyPr/>
          <a:lstStyle/>
          <a:p>
            <a:pPr marL="609600" indent="-609600" eaLnBrk="1" hangingPunct="1">
              <a:buFont typeface="Wingdings" pitchFamily="2" charset="2"/>
              <a:buAutoNum type="arabicPeriod" startAt="3"/>
            </a:pPr>
            <a:r>
              <a:rPr lang="zh-CN" altLang="en-US" sz="2800" dirty="0"/>
              <a:t>控制字段</a:t>
            </a:r>
          </a:p>
          <a:p>
            <a:pPr marL="990600" lvl="1" indent="-533400" eaLnBrk="1" hangingPunct="1">
              <a:buFont typeface="Wingdings" pitchFamily="2" charset="2"/>
              <a:buNone/>
            </a:pPr>
            <a:r>
              <a:rPr lang="zh-CN" altLang="en-US" sz="2000" dirty="0"/>
              <a:t>用来表示帧的种类，执行信息传送，监控功能：</a:t>
            </a:r>
          </a:p>
          <a:p>
            <a:pPr marL="990600" lvl="1" indent="-533400" eaLnBrk="1" hangingPunct="1">
              <a:buFont typeface="Wingdings" pitchFamily="2" charset="2"/>
              <a:buNone/>
            </a:pPr>
            <a:r>
              <a:rPr lang="zh-CN" altLang="en-US" sz="2000" dirty="0">
                <a:solidFill>
                  <a:srgbClr val="FF0000"/>
                </a:solidFill>
              </a:rPr>
              <a:t>信息帧</a:t>
            </a:r>
            <a:r>
              <a:rPr lang="zh-CN" altLang="en-US" sz="2000" dirty="0"/>
              <a:t>（</a:t>
            </a:r>
            <a:r>
              <a:rPr lang="en-US" altLang="zh-CN" sz="2000" dirty="0"/>
              <a:t>I</a:t>
            </a:r>
            <a:r>
              <a:rPr lang="zh-CN" altLang="en-US" sz="2000" dirty="0"/>
              <a:t>：</a:t>
            </a:r>
            <a:r>
              <a:rPr lang="en-US" altLang="zh-CN" sz="2000" dirty="0"/>
              <a:t>Information</a:t>
            </a:r>
            <a:r>
              <a:rPr lang="zh-CN" altLang="en-US" sz="2000" dirty="0"/>
              <a:t>）：用来实现信息的传送，含有信息字段</a:t>
            </a:r>
          </a:p>
          <a:p>
            <a:pPr marL="990600" lvl="1" indent="-533400" eaLnBrk="1" hangingPunct="1">
              <a:buFont typeface="Wingdings" pitchFamily="2" charset="2"/>
              <a:buNone/>
            </a:pPr>
            <a:r>
              <a:rPr lang="zh-CN" altLang="en-US" sz="2000" dirty="0">
                <a:solidFill>
                  <a:srgbClr val="FF0000"/>
                </a:solidFill>
              </a:rPr>
              <a:t>监控帧</a:t>
            </a:r>
            <a:r>
              <a:rPr lang="zh-CN" altLang="en-US" sz="2000" dirty="0"/>
              <a:t>（</a:t>
            </a:r>
            <a:r>
              <a:rPr lang="en-US" altLang="zh-CN" sz="2000" dirty="0"/>
              <a:t>S</a:t>
            </a:r>
            <a:r>
              <a:rPr lang="zh-CN" altLang="en-US" sz="2000" dirty="0"/>
              <a:t>：</a:t>
            </a:r>
            <a:r>
              <a:rPr lang="en-US" altLang="zh-CN" sz="2000" dirty="0"/>
              <a:t>Supervision</a:t>
            </a:r>
            <a:r>
              <a:rPr lang="zh-CN" altLang="en-US" sz="2000" dirty="0"/>
              <a:t>）：帧中不包含信息字段，具有监控链路的作用，并能对收到的帧进行确认。</a:t>
            </a:r>
          </a:p>
          <a:p>
            <a:pPr marL="990600" lvl="1" indent="-533400" eaLnBrk="1" hangingPunct="1">
              <a:buFont typeface="Wingdings" pitchFamily="2" charset="2"/>
              <a:buNone/>
            </a:pPr>
            <a:r>
              <a:rPr lang="zh-CN" altLang="en-US" sz="2000" dirty="0">
                <a:solidFill>
                  <a:srgbClr val="FF0000"/>
                </a:solidFill>
              </a:rPr>
              <a:t>无编号帧</a:t>
            </a:r>
            <a:r>
              <a:rPr lang="zh-CN" altLang="en-US" sz="2000" dirty="0"/>
              <a:t>（</a:t>
            </a:r>
            <a:r>
              <a:rPr lang="en-US" altLang="zh-CN" sz="2000" dirty="0"/>
              <a:t>U</a:t>
            </a:r>
            <a:r>
              <a:rPr lang="zh-CN" altLang="en-US" sz="2000" dirty="0"/>
              <a:t>：</a:t>
            </a:r>
            <a:r>
              <a:rPr lang="en-US" altLang="zh-CN" sz="2000" dirty="0"/>
              <a:t>Unnumbered</a:t>
            </a:r>
            <a:r>
              <a:rPr lang="zh-CN" altLang="en-US" sz="2000" dirty="0"/>
              <a:t>）：对数据链路进行附加控制。</a:t>
            </a:r>
          </a:p>
          <a:p>
            <a:pPr marL="990600" lvl="1" indent="-533400" eaLnBrk="1" hangingPunct="1">
              <a:buFont typeface="Wingdings" pitchFamily="2" charset="2"/>
              <a:buNone/>
            </a:pPr>
            <a:endParaRPr lang="en-US" altLang="zh-CN" sz="2000" dirty="0"/>
          </a:p>
        </p:txBody>
      </p:sp>
      <p:pic>
        <p:nvPicPr>
          <p:cNvPr id="48132" name="Picture 4"/>
          <p:cNvPicPr>
            <a:picLocks noChangeAspect="1" noChangeArrowheads="1"/>
          </p:cNvPicPr>
          <p:nvPr/>
        </p:nvPicPr>
        <p:blipFill>
          <a:blip r:embed="rId2" cstate="print"/>
          <a:srcRect/>
          <a:stretch>
            <a:fillRect/>
          </a:stretch>
        </p:blipFill>
        <p:spPr bwMode="auto">
          <a:xfrm>
            <a:off x="1066800" y="2976563"/>
            <a:ext cx="6867525" cy="1981200"/>
          </a:xfrm>
          <a:prstGeom prst="rect">
            <a:avLst/>
          </a:prstGeom>
          <a:noFill/>
          <a:ln w="9525">
            <a:noFill/>
            <a:miter lim="800000"/>
            <a:headEnd/>
            <a:tailEnd/>
          </a:ln>
        </p:spPr>
      </p:pic>
      <p:sp>
        <p:nvSpPr>
          <p:cNvPr id="48133" name="Text Box 5"/>
          <p:cNvSpPr txBox="1">
            <a:spLocks noChangeArrowheads="1"/>
          </p:cNvSpPr>
          <p:nvPr/>
        </p:nvSpPr>
        <p:spPr bwMode="auto">
          <a:xfrm>
            <a:off x="609600" y="3128963"/>
            <a:ext cx="533400" cy="366712"/>
          </a:xfrm>
          <a:prstGeom prst="rect">
            <a:avLst/>
          </a:prstGeom>
          <a:noFill/>
          <a:ln w="9525">
            <a:noFill/>
            <a:miter lim="800000"/>
            <a:headEnd/>
            <a:tailEnd/>
          </a:ln>
        </p:spPr>
        <p:txBody>
          <a:bodyPr>
            <a:spAutoFit/>
          </a:bodyPr>
          <a:lstStyle/>
          <a:p>
            <a:pPr>
              <a:spcBef>
                <a:spcPct val="50000"/>
              </a:spcBef>
            </a:pPr>
            <a:r>
              <a:rPr lang="en-US" altLang="zh-CN"/>
              <a:t>I</a:t>
            </a:r>
            <a:r>
              <a:rPr lang="zh-CN" altLang="en-US"/>
              <a:t>帧</a:t>
            </a:r>
          </a:p>
        </p:txBody>
      </p:sp>
      <p:sp>
        <p:nvSpPr>
          <p:cNvPr id="48134" name="Text Box 6"/>
          <p:cNvSpPr txBox="1">
            <a:spLocks noChangeArrowheads="1"/>
          </p:cNvSpPr>
          <p:nvPr/>
        </p:nvSpPr>
        <p:spPr bwMode="auto">
          <a:xfrm>
            <a:off x="609600" y="3814763"/>
            <a:ext cx="685800" cy="366712"/>
          </a:xfrm>
          <a:prstGeom prst="rect">
            <a:avLst/>
          </a:prstGeom>
          <a:noFill/>
          <a:ln w="9525">
            <a:noFill/>
            <a:miter lim="800000"/>
            <a:headEnd/>
            <a:tailEnd/>
          </a:ln>
        </p:spPr>
        <p:txBody>
          <a:bodyPr>
            <a:spAutoFit/>
          </a:bodyPr>
          <a:lstStyle/>
          <a:p>
            <a:pPr>
              <a:spcBef>
                <a:spcPct val="50000"/>
              </a:spcBef>
            </a:pPr>
            <a:r>
              <a:rPr lang="en-US" altLang="zh-CN"/>
              <a:t>S</a:t>
            </a:r>
            <a:r>
              <a:rPr lang="zh-CN" altLang="en-US"/>
              <a:t>帧</a:t>
            </a:r>
          </a:p>
        </p:txBody>
      </p:sp>
      <p:sp>
        <p:nvSpPr>
          <p:cNvPr id="48135" name="Text Box 7"/>
          <p:cNvSpPr txBox="1">
            <a:spLocks noChangeArrowheads="1"/>
          </p:cNvSpPr>
          <p:nvPr/>
        </p:nvSpPr>
        <p:spPr bwMode="auto">
          <a:xfrm>
            <a:off x="609600" y="4500563"/>
            <a:ext cx="609600" cy="366712"/>
          </a:xfrm>
          <a:prstGeom prst="rect">
            <a:avLst/>
          </a:prstGeom>
          <a:noFill/>
          <a:ln w="9525">
            <a:noFill/>
            <a:miter lim="800000"/>
            <a:headEnd/>
            <a:tailEnd/>
          </a:ln>
        </p:spPr>
        <p:txBody>
          <a:bodyPr>
            <a:spAutoFit/>
          </a:bodyPr>
          <a:lstStyle/>
          <a:p>
            <a:r>
              <a:rPr lang="en-US" altLang="zh-CN"/>
              <a:t>U</a:t>
            </a:r>
            <a:r>
              <a:rPr lang="zh-CN" altLang="en-US"/>
              <a:t>帧</a:t>
            </a:r>
          </a:p>
        </p:txBody>
      </p:sp>
      <p:sp>
        <p:nvSpPr>
          <p:cNvPr id="48136" name="Text Box 8"/>
          <p:cNvSpPr txBox="1">
            <a:spLocks noChangeArrowheads="1"/>
          </p:cNvSpPr>
          <p:nvPr/>
        </p:nvSpPr>
        <p:spPr bwMode="auto">
          <a:xfrm>
            <a:off x="914400" y="4953000"/>
            <a:ext cx="7162800" cy="1604963"/>
          </a:xfrm>
          <a:prstGeom prst="rect">
            <a:avLst/>
          </a:prstGeom>
          <a:noFill/>
          <a:ln w="9525">
            <a:noFill/>
            <a:miter lim="800000"/>
            <a:headEnd/>
            <a:tailEnd/>
          </a:ln>
        </p:spPr>
        <p:txBody>
          <a:bodyPr>
            <a:spAutoFit/>
          </a:bodyPr>
          <a:lstStyle/>
          <a:p>
            <a:pPr>
              <a:spcBef>
                <a:spcPct val="50000"/>
              </a:spcBef>
            </a:pPr>
            <a:r>
              <a:rPr lang="en-US" altLang="zh-CN" dirty="0" err="1">
                <a:solidFill>
                  <a:srgbClr val="FF0000"/>
                </a:solidFill>
              </a:rPr>
              <a:t>Seq</a:t>
            </a:r>
            <a:r>
              <a:rPr lang="zh-CN" altLang="en-US" dirty="0"/>
              <a:t>：发送端发送序列编号，这里是</a:t>
            </a:r>
            <a:r>
              <a:rPr lang="en-US" altLang="zh-CN" dirty="0"/>
              <a:t>3</a:t>
            </a:r>
            <a:r>
              <a:rPr lang="zh-CN" altLang="en-US" dirty="0"/>
              <a:t>比特，采用模</a:t>
            </a:r>
            <a:r>
              <a:rPr lang="en-US" altLang="zh-CN" dirty="0"/>
              <a:t>8</a:t>
            </a:r>
            <a:r>
              <a:rPr lang="zh-CN" altLang="en-US" dirty="0"/>
              <a:t>循环编号。</a:t>
            </a:r>
          </a:p>
          <a:p>
            <a:pPr>
              <a:spcBef>
                <a:spcPct val="50000"/>
              </a:spcBef>
            </a:pPr>
            <a:r>
              <a:rPr lang="en-US" altLang="zh-CN" dirty="0">
                <a:solidFill>
                  <a:srgbClr val="FF0000"/>
                </a:solidFill>
              </a:rPr>
              <a:t>Next</a:t>
            </a:r>
            <a:r>
              <a:rPr lang="zh-CN" altLang="en-US" dirty="0"/>
              <a:t>：表示发送端准备接收的序列号，也采用模</a:t>
            </a:r>
            <a:r>
              <a:rPr lang="en-US" altLang="zh-CN" dirty="0"/>
              <a:t>8</a:t>
            </a:r>
            <a:r>
              <a:rPr lang="zh-CN" altLang="en-US" dirty="0"/>
              <a:t>循环编号。</a:t>
            </a:r>
          </a:p>
          <a:p>
            <a:pPr>
              <a:spcBef>
                <a:spcPct val="50000"/>
              </a:spcBef>
            </a:pPr>
            <a:r>
              <a:rPr lang="en-US" altLang="zh-CN" dirty="0"/>
              <a:t>Type</a:t>
            </a:r>
            <a:r>
              <a:rPr lang="zh-CN" altLang="en-US" dirty="0"/>
              <a:t>：表示监控功能的类型。</a:t>
            </a:r>
            <a:r>
              <a:rPr lang="en-US" altLang="zh-CN" dirty="0"/>
              <a:t>Modifier</a:t>
            </a:r>
            <a:r>
              <a:rPr lang="zh-CN" altLang="en-US" dirty="0"/>
              <a:t>：附加的修改功能。</a:t>
            </a:r>
          </a:p>
          <a:p>
            <a:pPr>
              <a:spcBef>
                <a:spcPct val="50000"/>
              </a:spcBef>
            </a:pPr>
            <a:r>
              <a:rPr lang="en-US" altLang="zh-CN" dirty="0"/>
              <a:t>P/F</a:t>
            </a:r>
            <a:r>
              <a:rPr lang="zh-CN" altLang="en-US" dirty="0"/>
              <a:t>：在命令帧中作为询问比特，在响应帧中作为终止比特。</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灯片编号占位符 5"/>
          <p:cNvSpPr>
            <a:spLocks noGrp="1"/>
          </p:cNvSpPr>
          <p:nvPr>
            <p:ph type="sldNum" sz="quarter" idx="12"/>
          </p:nvPr>
        </p:nvSpPr>
        <p:spPr>
          <a:noFill/>
        </p:spPr>
        <p:txBody>
          <a:bodyPr/>
          <a:lstStyle/>
          <a:p>
            <a:fld id="{66E488C6-221C-4C20-BC3F-53CBD41C1A92}" type="slidenum">
              <a:rPr lang="en-US" altLang="zh-CN" smtClean="0"/>
              <a:pPr/>
              <a:t>55</a:t>
            </a:fld>
            <a:endParaRPr lang="en-US" altLang="zh-CN"/>
          </a:p>
        </p:txBody>
      </p:sp>
      <p:sp>
        <p:nvSpPr>
          <p:cNvPr id="3075" name="Rectangle 2"/>
          <p:cNvSpPr>
            <a:spLocks noGrp="1" noChangeArrowheads="1"/>
          </p:cNvSpPr>
          <p:nvPr>
            <p:ph type="title"/>
          </p:nvPr>
        </p:nvSpPr>
        <p:spPr/>
        <p:txBody>
          <a:bodyPr/>
          <a:lstStyle/>
          <a:p>
            <a:pPr eaLnBrk="1" hangingPunct="1"/>
            <a:r>
              <a:rPr lang="en-US" altLang="zh-CN" dirty="0"/>
              <a:t>Chapter 4 </a:t>
            </a:r>
            <a:r>
              <a:rPr lang="zh-CN" altLang="en-US" dirty="0"/>
              <a:t>数据链路层</a:t>
            </a:r>
          </a:p>
        </p:txBody>
      </p:sp>
      <p:sp>
        <p:nvSpPr>
          <p:cNvPr id="3076" name="Rectangle 4"/>
          <p:cNvSpPr>
            <a:spLocks noGrp="1" noChangeArrowheads="1"/>
          </p:cNvSpPr>
          <p:nvPr>
            <p:ph type="body" idx="1"/>
          </p:nvPr>
        </p:nvSpPr>
        <p:spPr>
          <a:xfrm>
            <a:off x="857224" y="2017713"/>
            <a:ext cx="8097864" cy="4114800"/>
          </a:xfrm>
        </p:spPr>
        <p:txBody>
          <a:bodyPr/>
          <a:lstStyle/>
          <a:p>
            <a:pPr eaLnBrk="1" hangingPunct="1"/>
            <a:r>
              <a:rPr lang="en-US" altLang="zh-CN" b="1" dirty="0"/>
              <a:t>4.1</a:t>
            </a:r>
            <a:r>
              <a:rPr lang="zh-CN" altLang="en-US" b="1" dirty="0"/>
              <a:t>数据链路层的基本概念</a:t>
            </a:r>
          </a:p>
          <a:p>
            <a:pPr eaLnBrk="1" hangingPunct="1"/>
            <a:r>
              <a:rPr lang="en-US" altLang="zh-CN" b="1" dirty="0"/>
              <a:t>4.2</a:t>
            </a:r>
            <a:r>
              <a:rPr lang="zh-CN" altLang="en-US" b="1" dirty="0"/>
              <a:t>差错检测与校正</a:t>
            </a:r>
          </a:p>
          <a:p>
            <a:pPr eaLnBrk="1" hangingPunct="1"/>
            <a:r>
              <a:rPr lang="en-US" altLang="zh-CN" b="1" dirty="0"/>
              <a:t>4.3</a:t>
            </a:r>
            <a:r>
              <a:rPr lang="zh-CN" altLang="en-US" b="1" dirty="0"/>
              <a:t>基本数据链路协议</a:t>
            </a:r>
          </a:p>
          <a:p>
            <a:pPr eaLnBrk="1" hangingPunct="1"/>
            <a:r>
              <a:rPr lang="en-US" altLang="zh-CN" b="1" dirty="0"/>
              <a:t>4.4</a:t>
            </a:r>
            <a:r>
              <a:rPr lang="zh-CN" altLang="en-US" b="1" dirty="0"/>
              <a:t>滑动窗口（</a:t>
            </a:r>
            <a:r>
              <a:rPr lang="en-US" altLang="zh-CN" sz="2400" b="1" dirty="0"/>
              <a:t>Slide Windows</a:t>
            </a:r>
            <a:r>
              <a:rPr lang="zh-CN" altLang="en-US" b="1" dirty="0"/>
              <a:t>）协议</a:t>
            </a:r>
            <a:endParaRPr lang="zh-CN" altLang="en-US" sz="3600" b="1" dirty="0"/>
          </a:p>
          <a:p>
            <a:pPr eaLnBrk="1" hangingPunct="1"/>
            <a:r>
              <a:rPr lang="en-US" altLang="zh-CN" b="1" dirty="0"/>
              <a:t>4.5</a:t>
            </a:r>
            <a:r>
              <a:rPr lang="zh-CN" altLang="en-US" b="1" dirty="0"/>
              <a:t>面向位的协议</a:t>
            </a:r>
            <a:r>
              <a:rPr lang="en-US" altLang="zh-CN" b="1" dirty="0"/>
              <a:t>HDLC</a:t>
            </a:r>
          </a:p>
          <a:p>
            <a:pPr eaLnBrk="1" hangingPunct="1"/>
            <a:r>
              <a:rPr lang="en-US" altLang="zh-CN" b="1" dirty="0">
                <a:solidFill>
                  <a:srgbClr val="FF0000"/>
                </a:solidFill>
              </a:rPr>
              <a:t>4.6</a:t>
            </a:r>
            <a:r>
              <a:rPr lang="zh-CN" altLang="en-US" b="1" dirty="0">
                <a:solidFill>
                  <a:srgbClr val="FF0000"/>
                </a:solidFill>
              </a:rPr>
              <a:t>面向字节的数据链路层协议</a:t>
            </a:r>
            <a:r>
              <a:rPr lang="en-US" altLang="zh-CN" b="1" dirty="0">
                <a:solidFill>
                  <a:srgbClr val="FF0000"/>
                </a:solidFill>
              </a:rPr>
              <a:t>-PPP</a:t>
            </a:r>
            <a:endParaRPr lang="zh-CN" altLang="en-US" b="1" dirty="0">
              <a:solidFill>
                <a:srgbClr val="FF0000"/>
              </a:solidFill>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灯片编号占位符 5"/>
          <p:cNvSpPr>
            <a:spLocks noGrp="1"/>
          </p:cNvSpPr>
          <p:nvPr>
            <p:ph type="sldNum" sz="quarter" idx="12"/>
          </p:nvPr>
        </p:nvSpPr>
        <p:spPr>
          <a:noFill/>
        </p:spPr>
        <p:txBody>
          <a:bodyPr/>
          <a:lstStyle/>
          <a:p>
            <a:fld id="{8EE71CFD-0B80-4AE0-B45E-326314A9CAE1}" type="slidenum">
              <a:rPr lang="en-US" altLang="zh-CN" smtClean="0"/>
              <a:pPr/>
              <a:t>56</a:t>
            </a:fld>
            <a:endParaRPr lang="en-US" altLang="zh-CN"/>
          </a:p>
        </p:txBody>
      </p:sp>
      <p:sp>
        <p:nvSpPr>
          <p:cNvPr id="49155" name="Rectangle 2"/>
          <p:cNvSpPr>
            <a:spLocks noGrp="1" noChangeArrowheads="1"/>
          </p:cNvSpPr>
          <p:nvPr>
            <p:ph type="title"/>
          </p:nvPr>
        </p:nvSpPr>
        <p:spPr>
          <a:xfrm>
            <a:off x="928662" y="214313"/>
            <a:ext cx="8015313" cy="1462087"/>
          </a:xfrm>
        </p:spPr>
        <p:txBody>
          <a:bodyPr/>
          <a:lstStyle/>
          <a:p>
            <a:pPr eaLnBrk="1" hangingPunct="1"/>
            <a:r>
              <a:rPr lang="en-US" altLang="zh-CN" sz="4000" dirty="0"/>
              <a:t>4.6 </a:t>
            </a:r>
            <a:r>
              <a:rPr lang="zh-CN" altLang="en-US" sz="4000" b="1" dirty="0">
                <a:latin typeface="+mn-ea"/>
              </a:rPr>
              <a:t>面向字节的数据链路层协议</a:t>
            </a:r>
            <a:r>
              <a:rPr lang="en-US" altLang="zh-CN" sz="4000" b="1" dirty="0">
                <a:latin typeface="+mn-ea"/>
              </a:rPr>
              <a:t>-</a:t>
            </a:r>
            <a:r>
              <a:rPr lang="en-US" altLang="zh-CN" sz="4000" dirty="0"/>
              <a:t>PPP(Point to Point Protocol</a:t>
            </a:r>
            <a:r>
              <a:rPr lang="zh-CN" altLang="en-US" sz="4000" dirty="0"/>
              <a:t>）</a:t>
            </a:r>
          </a:p>
        </p:txBody>
      </p:sp>
      <p:pic>
        <p:nvPicPr>
          <p:cNvPr id="49156" name="Picture 4"/>
          <p:cNvPicPr>
            <a:picLocks noGrp="1" noChangeAspect="1" noChangeArrowheads="1"/>
          </p:cNvPicPr>
          <p:nvPr>
            <p:ph type="body" idx="1"/>
          </p:nvPr>
        </p:nvPicPr>
        <p:blipFill>
          <a:blip r:embed="rId2" cstate="print"/>
          <a:srcRect/>
          <a:stretch>
            <a:fillRect/>
          </a:stretch>
        </p:blipFill>
        <p:spPr>
          <a:xfrm>
            <a:off x="762000" y="1905001"/>
            <a:ext cx="7310462" cy="2952760"/>
          </a:xfrm>
          <a:noFill/>
        </p:spPr>
      </p:pic>
      <p:sp>
        <p:nvSpPr>
          <p:cNvPr id="5" name="TextBox 4"/>
          <p:cNvSpPr txBox="1"/>
          <p:nvPr/>
        </p:nvSpPr>
        <p:spPr>
          <a:xfrm>
            <a:off x="1214414" y="3929066"/>
            <a:ext cx="1214446" cy="369332"/>
          </a:xfrm>
          <a:prstGeom prst="rect">
            <a:avLst/>
          </a:prstGeom>
          <a:noFill/>
        </p:spPr>
        <p:txBody>
          <a:bodyPr wrap="square" rtlCol="0">
            <a:spAutoFit/>
          </a:bodyPr>
          <a:lstStyle/>
          <a:p>
            <a:r>
              <a:rPr lang="zh-CN" altLang="en-US" dirty="0"/>
              <a:t>拨号上网</a:t>
            </a:r>
          </a:p>
        </p:txBody>
      </p:sp>
      <p:sp>
        <p:nvSpPr>
          <p:cNvPr id="6" name="TextBox 5"/>
          <p:cNvSpPr txBox="1"/>
          <p:nvPr/>
        </p:nvSpPr>
        <p:spPr>
          <a:xfrm>
            <a:off x="857224" y="5286388"/>
            <a:ext cx="1785950" cy="646331"/>
          </a:xfrm>
          <a:prstGeom prst="rect">
            <a:avLst/>
          </a:prstGeom>
          <a:noFill/>
        </p:spPr>
        <p:txBody>
          <a:bodyPr wrap="square" rtlCol="0">
            <a:spAutoFit/>
          </a:bodyPr>
          <a:lstStyle/>
          <a:p>
            <a:r>
              <a:rPr lang="en-US" altLang="zh-CN" dirty="0"/>
              <a:t>SONET</a:t>
            </a:r>
            <a:r>
              <a:rPr lang="zh-CN" altLang="en-US" dirty="0"/>
              <a:t>上的数据链路层封装</a:t>
            </a:r>
          </a:p>
        </p:txBody>
      </p:sp>
      <p:sp>
        <p:nvSpPr>
          <p:cNvPr id="7" name="TextBox 6"/>
          <p:cNvSpPr txBox="1"/>
          <p:nvPr/>
        </p:nvSpPr>
        <p:spPr>
          <a:xfrm>
            <a:off x="3071802" y="5214950"/>
            <a:ext cx="928694" cy="338554"/>
          </a:xfrm>
          <a:prstGeom prst="rect">
            <a:avLst/>
          </a:prstGeom>
          <a:solidFill>
            <a:srgbClr val="FFC000"/>
          </a:solidFill>
          <a:ln>
            <a:solidFill>
              <a:schemeClr val="tx1"/>
            </a:solidFill>
          </a:ln>
        </p:spPr>
        <p:txBody>
          <a:bodyPr wrap="square" rtlCol="0">
            <a:spAutoFit/>
          </a:bodyPr>
          <a:lstStyle/>
          <a:p>
            <a:pPr algn="ctr"/>
            <a:r>
              <a:rPr lang="en-US" altLang="zh-CN" sz="1600" dirty="0"/>
              <a:t>IP</a:t>
            </a:r>
            <a:endParaRPr lang="zh-CN" altLang="en-US" sz="1600" dirty="0"/>
          </a:p>
        </p:txBody>
      </p:sp>
      <p:sp>
        <p:nvSpPr>
          <p:cNvPr id="8" name="TextBox 7"/>
          <p:cNvSpPr txBox="1"/>
          <p:nvPr/>
        </p:nvSpPr>
        <p:spPr>
          <a:xfrm>
            <a:off x="3071802" y="5500702"/>
            <a:ext cx="928694" cy="338554"/>
          </a:xfrm>
          <a:prstGeom prst="rect">
            <a:avLst/>
          </a:prstGeom>
          <a:solidFill>
            <a:srgbClr val="FFC000"/>
          </a:solidFill>
          <a:ln>
            <a:solidFill>
              <a:schemeClr val="tx1"/>
            </a:solidFill>
          </a:ln>
        </p:spPr>
        <p:txBody>
          <a:bodyPr wrap="square" rtlCol="0">
            <a:spAutoFit/>
          </a:bodyPr>
          <a:lstStyle/>
          <a:p>
            <a:pPr algn="ctr"/>
            <a:r>
              <a:rPr lang="en-US" altLang="zh-CN" sz="1600" dirty="0"/>
              <a:t>PPP</a:t>
            </a:r>
            <a:endParaRPr lang="zh-CN" altLang="en-US" sz="1600" dirty="0"/>
          </a:p>
        </p:txBody>
      </p:sp>
      <p:sp>
        <p:nvSpPr>
          <p:cNvPr id="9" name="TextBox 8"/>
          <p:cNvSpPr txBox="1"/>
          <p:nvPr/>
        </p:nvSpPr>
        <p:spPr>
          <a:xfrm>
            <a:off x="3071802" y="5786454"/>
            <a:ext cx="928694" cy="338554"/>
          </a:xfrm>
          <a:prstGeom prst="rect">
            <a:avLst/>
          </a:prstGeom>
          <a:solidFill>
            <a:srgbClr val="FFC000"/>
          </a:solidFill>
          <a:ln>
            <a:solidFill>
              <a:schemeClr val="tx1"/>
            </a:solidFill>
          </a:ln>
        </p:spPr>
        <p:txBody>
          <a:bodyPr wrap="square" rtlCol="0">
            <a:spAutoFit/>
          </a:bodyPr>
          <a:lstStyle/>
          <a:p>
            <a:pPr algn="ctr"/>
            <a:r>
              <a:rPr lang="en-US" altLang="zh-CN" sz="1600" dirty="0"/>
              <a:t>SONET</a:t>
            </a:r>
            <a:endParaRPr lang="zh-CN" altLang="en-US" sz="1600" dirty="0"/>
          </a:p>
        </p:txBody>
      </p:sp>
      <p:sp>
        <p:nvSpPr>
          <p:cNvPr id="10" name="TextBox 9"/>
          <p:cNvSpPr txBox="1"/>
          <p:nvPr/>
        </p:nvSpPr>
        <p:spPr>
          <a:xfrm>
            <a:off x="5715008" y="5214950"/>
            <a:ext cx="928694" cy="338554"/>
          </a:xfrm>
          <a:prstGeom prst="rect">
            <a:avLst/>
          </a:prstGeom>
          <a:solidFill>
            <a:srgbClr val="FFC000"/>
          </a:solidFill>
          <a:ln>
            <a:solidFill>
              <a:schemeClr val="tx1"/>
            </a:solidFill>
          </a:ln>
        </p:spPr>
        <p:txBody>
          <a:bodyPr wrap="square" rtlCol="0">
            <a:spAutoFit/>
          </a:bodyPr>
          <a:lstStyle/>
          <a:p>
            <a:pPr algn="ctr"/>
            <a:r>
              <a:rPr lang="en-US" altLang="zh-CN" sz="1600" dirty="0"/>
              <a:t>IP</a:t>
            </a:r>
            <a:endParaRPr lang="zh-CN" altLang="en-US" sz="1600" dirty="0"/>
          </a:p>
        </p:txBody>
      </p:sp>
      <p:sp>
        <p:nvSpPr>
          <p:cNvPr id="11" name="TextBox 10"/>
          <p:cNvSpPr txBox="1"/>
          <p:nvPr/>
        </p:nvSpPr>
        <p:spPr>
          <a:xfrm>
            <a:off x="5715008" y="5500702"/>
            <a:ext cx="928694" cy="338554"/>
          </a:xfrm>
          <a:prstGeom prst="rect">
            <a:avLst/>
          </a:prstGeom>
          <a:solidFill>
            <a:srgbClr val="FFC000"/>
          </a:solidFill>
          <a:ln>
            <a:solidFill>
              <a:schemeClr val="tx1"/>
            </a:solidFill>
          </a:ln>
        </p:spPr>
        <p:txBody>
          <a:bodyPr wrap="square" rtlCol="0">
            <a:spAutoFit/>
          </a:bodyPr>
          <a:lstStyle/>
          <a:p>
            <a:pPr algn="ctr"/>
            <a:r>
              <a:rPr lang="en-US" altLang="zh-CN" sz="1600" dirty="0"/>
              <a:t>PPP</a:t>
            </a:r>
            <a:endParaRPr lang="zh-CN" altLang="en-US" sz="1600" dirty="0"/>
          </a:p>
        </p:txBody>
      </p:sp>
      <p:sp>
        <p:nvSpPr>
          <p:cNvPr id="12" name="TextBox 11"/>
          <p:cNvSpPr txBox="1"/>
          <p:nvPr/>
        </p:nvSpPr>
        <p:spPr>
          <a:xfrm>
            <a:off x="5715008" y="5786454"/>
            <a:ext cx="928694" cy="338554"/>
          </a:xfrm>
          <a:prstGeom prst="rect">
            <a:avLst/>
          </a:prstGeom>
          <a:solidFill>
            <a:srgbClr val="FFC000"/>
          </a:solidFill>
          <a:ln>
            <a:solidFill>
              <a:schemeClr val="tx1"/>
            </a:solidFill>
          </a:ln>
        </p:spPr>
        <p:txBody>
          <a:bodyPr wrap="square" rtlCol="0">
            <a:spAutoFit/>
          </a:bodyPr>
          <a:lstStyle/>
          <a:p>
            <a:pPr algn="ctr"/>
            <a:r>
              <a:rPr lang="en-US" altLang="zh-CN" sz="1600" dirty="0"/>
              <a:t>SONET</a:t>
            </a:r>
            <a:endParaRPr lang="zh-CN" altLang="en-US" sz="1600" dirty="0"/>
          </a:p>
        </p:txBody>
      </p:sp>
      <p:cxnSp>
        <p:nvCxnSpPr>
          <p:cNvPr id="16" name="直接连接符 15"/>
          <p:cNvCxnSpPr/>
          <p:nvPr/>
        </p:nvCxnSpPr>
        <p:spPr>
          <a:xfrm>
            <a:off x="3500430" y="6427808"/>
            <a:ext cx="2714644" cy="1588"/>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直接连接符 23"/>
          <p:cNvCxnSpPr/>
          <p:nvPr/>
        </p:nvCxnSpPr>
        <p:spPr>
          <a:xfrm rot="5400000" flipH="1" flipV="1">
            <a:off x="3358348" y="6286520"/>
            <a:ext cx="284958" cy="794"/>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直接连接符 26"/>
          <p:cNvCxnSpPr/>
          <p:nvPr/>
        </p:nvCxnSpPr>
        <p:spPr>
          <a:xfrm rot="5400000" flipH="1" flipV="1">
            <a:off x="6072198" y="6285726"/>
            <a:ext cx="284958" cy="794"/>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灯片编号占位符 5"/>
          <p:cNvSpPr>
            <a:spLocks noGrp="1"/>
          </p:cNvSpPr>
          <p:nvPr>
            <p:ph type="sldNum" sz="quarter" idx="12"/>
          </p:nvPr>
        </p:nvSpPr>
        <p:spPr>
          <a:noFill/>
        </p:spPr>
        <p:txBody>
          <a:bodyPr/>
          <a:lstStyle/>
          <a:p>
            <a:fld id="{72C33F1E-B867-4A5A-95EC-43FF4C595705}" type="slidenum">
              <a:rPr lang="en-US" altLang="zh-CN" smtClean="0"/>
              <a:pPr/>
              <a:t>57</a:t>
            </a:fld>
            <a:endParaRPr lang="en-US" altLang="zh-CN"/>
          </a:p>
        </p:txBody>
      </p:sp>
      <p:sp>
        <p:nvSpPr>
          <p:cNvPr id="50179" name="Rectangle 2"/>
          <p:cNvSpPr>
            <a:spLocks noGrp="1" noChangeArrowheads="1"/>
          </p:cNvSpPr>
          <p:nvPr>
            <p:ph type="title"/>
          </p:nvPr>
        </p:nvSpPr>
        <p:spPr>
          <a:xfrm>
            <a:off x="762000" y="685800"/>
            <a:ext cx="8229600" cy="914400"/>
          </a:xfrm>
        </p:spPr>
        <p:txBody>
          <a:bodyPr/>
          <a:lstStyle/>
          <a:p>
            <a:pPr eaLnBrk="1" hangingPunct="1"/>
            <a:r>
              <a:rPr lang="en-US" altLang="zh-CN" dirty="0"/>
              <a:t>PPP(Point to Point Protocol)</a:t>
            </a:r>
          </a:p>
        </p:txBody>
      </p:sp>
      <p:sp>
        <p:nvSpPr>
          <p:cNvPr id="50180" name="Rectangle 3"/>
          <p:cNvSpPr>
            <a:spLocks noGrp="1" noChangeArrowheads="1"/>
          </p:cNvSpPr>
          <p:nvPr>
            <p:ph type="body" idx="1"/>
          </p:nvPr>
        </p:nvSpPr>
        <p:spPr/>
        <p:txBody>
          <a:bodyPr/>
          <a:lstStyle/>
          <a:p>
            <a:pPr eaLnBrk="1" hangingPunct="1"/>
            <a:r>
              <a:rPr lang="en-US" altLang="zh-CN"/>
              <a:t>PPP</a:t>
            </a:r>
            <a:r>
              <a:rPr lang="zh-CN" altLang="en-US"/>
              <a:t>由以下</a:t>
            </a:r>
            <a:r>
              <a:rPr lang="en-US" altLang="zh-CN"/>
              <a:t>3</a:t>
            </a:r>
            <a:r>
              <a:rPr lang="zh-CN" altLang="en-US"/>
              <a:t>部分组成：</a:t>
            </a:r>
          </a:p>
          <a:p>
            <a:pPr lvl="1" eaLnBrk="1" hangingPunct="1"/>
            <a:r>
              <a:rPr lang="zh-CN" altLang="en-US"/>
              <a:t>串形链路上的数据报封装方法</a:t>
            </a:r>
          </a:p>
          <a:p>
            <a:pPr lvl="1" eaLnBrk="1" hangingPunct="1"/>
            <a:r>
              <a:rPr lang="zh-CN" altLang="en-US"/>
              <a:t>链路控制协议（</a:t>
            </a:r>
            <a:r>
              <a:rPr lang="en-US" altLang="zh-CN"/>
              <a:t>LCP</a:t>
            </a:r>
            <a:r>
              <a:rPr lang="zh-CN" altLang="en-US"/>
              <a:t>：</a:t>
            </a:r>
            <a:r>
              <a:rPr lang="en-US" altLang="zh-CN"/>
              <a:t>Link Control Protocol</a:t>
            </a:r>
            <a:r>
              <a:rPr lang="zh-CN" altLang="en-US"/>
              <a:t>），用来建立、配置、测试数据链路连接</a:t>
            </a:r>
          </a:p>
          <a:p>
            <a:pPr lvl="1" eaLnBrk="1" hangingPunct="1"/>
            <a:r>
              <a:rPr lang="zh-CN" altLang="en-US"/>
              <a:t>对不同的网络层协议定义了网络控制协议族</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灯片编号占位符 5"/>
          <p:cNvSpPr>
            <a:spLocks noGrp="1"/>
          </p:cNvSpPr>
          <p:nvPr>
            <p:ph type="sldNum" sz="quarter" idx="12"/>
          </p:nvPr>
        </p:nvSpPr>
        <p:spPr>
          <a:noFill/>
        </p:spPr>
        <p:txBody>
          <a:bodyPr/>
          <a:lstStyle/>
          <a:p>
            <a:fld id="{B7A81B57-63F6-4166-97AC-AB4982C8EF82}" type="slidenum">
              <a:rPr lang="en-US" altLang="zh-CN" smtClean="0"/>
              <a:pPr/>
              <a:t>58</a:t>
            </a:fld>
            <a:endParaRPr lang="en-US" altLang="zh-CN"/>
          </a:p>
        </p:txBody>
      </p:sp>
      <p:sp>
        <p:nvSpPr>
          <p:cNvPr id="51203" name="Rectangle 2"/>
          <p:cNvSpPr>
            <a:spLocks noGrp="1" noChangeArrowheads="1"/>
          </p:cNvSpPr>
          <p:nvPr>
            <p:ph type="title"/>
          </p:nvPr>
        </p:nvSpPr>
        <p:spPr/>
        <p:txBody>
          <a:bodyPr/>
          <a:lstStyle/>
          <a:p>
            <a:pPr eaLnBrk="1" hangingPunct="1"/>
            <a:r>
              <a:rPr lang="en-US" altLang="zh-CN"/>
              <a:t>PPP</a:t>
            </a:r>
            <a:r>
              <a:rPr lang="zh-CN" altLang="en-US"/>
              <a:t>的帧格式</a:t>
            </a:r>
          </a:p>
        </p:txBody>
      </p:sp>
      <p:sp>
        <p:nvSpPr>
          <p:cNvPr id="51204" name="Rectangle 3"/>
          <p:cNvSpPr>
            <a:spLocks noGrp="1" noChangeArrowheads="1"/>
          </p:cNvSpPr>
          <p:nvPr>
            <p:ph type="body" idx="1"/>
          </p:nvPr>
        </p:nvSpPr>
        <p:spPr>
          <a:xfrm>
            <a:off x="685800" y="4876800"/>
            <a:ext cx="7772400" cy="1030288"/>
          </a:xfrm>
        </p:spPr>
        <p:txBody>
          <a:bodyPr/>
          <a:lstStyle/>
          <a:p>
            <a:pPr eaLnBrk="1" hangingPunct="1">
              <a:lnSpc>
                <a:spcPct val="90000"/>
              </a:lnSpc>
            </a:pPr>
            <a:r>
              <a:rPr lang="en-US" altLang="zh-CN" sz="1600" dirty="0"/>
              <a:t>PPP</a:t>
            </a:r>
            <a:r>
              <a:rPr lang="zh-CN" altLang="en-US" sz="1600" dirty="0"/>
              <a:t>有以下优点：</a:t>
            </a:r>
          </a:p>
          <a:p>
            <a:pPr lvl="1" eaLnBrk="1" hangingPunct="1">
              <a:lnSpc>
                <a:spcPct val="90000"/>
              </a:lnSpc>
            </a:pPr>
            <a:r>
              <a:rPr lang="zh-CN" altLang="en-US" sz="1400" dirty="0"/>
              <a:t>可在一条串形线上支持多种网络层协议</a:t>
            </a:r>
          </a:p>
          <a:p>
            <a:pPr lvl="1" eaLnBrk="1" hangingPunct="1">
              <a:lnSpc>
                <a:spcPct val="90000"/>
              </a:lnSpc>
            </a:pPr>
            <a:r>
              <a:rPr lang="zh-CN" altLang="en-US" sz="1400" dirty="0"/>
              <a:t>有</a:t>
            </a:r>
            <a:r>
              <a:rPr lang="en-US" altLang="zh-CN" sz="1400" dirty="0"/>
              <a:t>CRC</a:t>
            </a:r>
            <a:r>
              <a:rPr lang="zh-CN" altLang="en-US" sz="1400" dirty="0"/>
              <a:t>检错</a:t>
            </a:r>
          </a:p>
          <a:p>
            <a:pPr lvl="1" eaLnBrk="1" hangingPunct="1">
              <a:lnSpc>
                <a:spcPct val="90000"/>
              </a:lnSpc>
            </a:pPr>
            <a:r>
              <a:rPr lang="zh-CN" altLang="en-US" sz="1400" dirty="0"/>
              <a:t>用网络控制协议动态协商每一端的</a:t>
            </a:r>
            <a:r>
              <a:rPr lang="en-US" altLang="zh-CN" sz="1400" dirty="0"/>
              <a:t>IP</a:t>
            </a:r>
            <a:r>
              <a:rPr lang="zh-CN" altLang="en-US" sz="1400" dirty="0"/>
              <a:t>地址</a:t>
            </a:r>
          </a:p>
          <a:p>
            <a:pPr lvl="1" eaLnBrk="1" hangingPunct="1">
              <a:lnSpc>
                <a:spcPct val="90000"/>
              </a:lnSpc>
            </a:pPr>
            <a:r>
              <a:rPr lang="zh-CN" altLang="en-US" sz="1400" dirty="0"/>
              <a:t>链路控制协议协商多种数据链路选项。</a:t>
            </a:r>
          </a:p>
        </p:txBody>
      </p:sp>
      <p:sp>
        <p:nvSpPr>
          <p:cNvPr id="51205" name="Rectangle 4"/>
          <p:cNvSpPr>
            <a:spLocks noChangeArrowheads="1"/>
          </p:cNvSpPr>
          <p:nvPr/>
        </p:nvSpPr>
        <p:spPr bwMode="auto">
          <a:xfrm>
            <a:off x="609600" y="2286000"/>
            <a:ext cx="838200" cy="609600"/>
          </a:xfrm>
          <a:prstGeom prst="rect">
            <a:avLst/>
          </a:prstGeom>
          <a:solidFill>
            <a:schemeClr val="accent1"/>
          </a:solidFill>
          <a:ln w="9525">
            <a:solidFill>
              <a:schemeClr val="tx1"/>
            </a:solidFill>
            <a:miter lim="800000"/>
            <a:headEnd/>
            <a:tailEnd/>
          </a:ln>
        </p:spPr>
        <p:txBody>
          <a:bodyPr wrap="none" anchor="ctr"/>
          <a:lstStyle/>
          <a:p>
            <a:pPr algn="ctr"/>
            <a:r>
              <a:rPr lang="en-US" altLang="zh-CN" sz="1400"/>
              <a:t>FLAG</a:t>
            </a:r>
          </a:p>
          <a:p>
            <a:pPr algn="ctr"/>
            <a:r>
              <a:rPr lang="en-US" altLang="zh-CN" sz="1400"/>
              <a:t>7E</a:t>
            </a:r>
          </a:p>
        </p:txBody>
      </p:sp>
      <p:sp>
        <p:nvSpPr>
          <p:cNvPr id="51206" name="Rectangle 5"/>
          <p:cNvSpPr>
            <a:spLocks noChangeArrowheads="1"/>
          </p:cNvSpPr>
          <p:nvPr/>
        </p:nvSpPr>
        <p:spPr bwMode="auto">
          <a:xfrm>
            <a:off x="1447800" y="2286000"/>
            <a:ext cx="838200" cy="609600"/>
          </a:xfrm>
          <a:prstGeom prst="rect">
            <a:avLst/>
          </a:prstGeom>
          <a:solidFill>
            <a:schemeClr val="accent1"/>
          </a:solidFill>
          <a:ln w="9525">
            <a:solidFill>
              <a:schemeClr val="tx1"/>
            </a:solidFill>
            <a:miter lim="800000"/>
            <a:headEnd/>
            <a:tailEnd/>
          </a:ln>
        </p:spPr>
        <p:txBody>
          <a:bodyPr wrap="none" anchor="ctr"/>
          <a:lstStyle/>
          <a:p>
            <a:pPr algn="ctr"/>
            <a:r>
              <a:rPr lang="en-US" altLang="zh-CN" sz="1400"/>
              <a:t>ADDR</a:t>
            </a:r>
          </a:p>
          <a:p>
            <a:pPr algn="ctr"/>
            <a:r>
              <a:rPr lang="en-US" altLang="zh-CN" sz="1400"/>
              <a:t>FF</a:t>
            </a:r>
          </a:p>
        </p:txBody>
      </p:sp>
      <p:sp>
        <p:nvSpPr>
          <p:cNvPr id="51207" name="Rectangle 6"/>
          <p:cNvSpPr>
            <a:spLocks noChangeArrowheads="1"/>
          </p:cNvSpPr>
          <p:nvPr/>
        </p:nvSpPr>
        <p:spPr bwMode="auto">
          <a:xfrm>
            <a:off x="2286000" y="2286000"/>
            <a:ext cx="838200" cy="609600"/>
          </a:xfrm>
          <a:prstGeom prst="rect">
            <a:avLst/>
          </a:prstGeom>
          <a:solidFill>
            <a:schemeClr val="accent1"/>
          </a:solidFill>
          <a:ln w="9525">
            <a:solidFill>
              <a:schemeClr val="tx1"/>
            </a:solidFill>
            <a:miter lim="800000"/>
            <a:headEnd/>
            <a:tailEnd/>
          </a:ln>
        </p:spPr>
        <p:txBody>
          <a:bodyPr wrap="none" anchor="ctr"/>
          <a:lstStyle/>
          <a:p>
            <a:pPr algn="ctr"/>
            <a:r>
              <a:rPr lang="en-US" altLang="zh-CN" sz="1400"/>
              <a:t>CONTROL</a:t>
            </a:r>
          </a:p>
          <a:p>
            <a:pPr algn="ctr"/>
            <a:r>
              <a:rPr lang="en-US" altLang="zh-CN" sz="1400"/>
              <a:t>03</a:t>
            </a:r>
          </a:p>
        </p:txBody>
      </p:sp>
      <p:sp>
        <p:nvSpPr>
          <p:cNvPr id="51208" name="Rectangle 7"/>
          <p:cNvSpPr>
            <a:spLocks noChangeArrowheads="1"/>
          </p:cNvSpPr>
          <p:nvPr/>
        </p:nvSpPr>
        <p:spPr bwMode="auto">
          <a:xfrm>
            <a:off x="3124200" y="2286000"/>
            <a:ext cx="838200" cy="609600"/>
          </a:xfrm>
          <a:prstGeom prst="rect">
            <a:avLst/>
          </a:prstGeom>
          <a:solidFill>
            <a:schemeClr val="accent1"/>
          </a:solidFill>
          <a:ln w="9525">
            <a:solidFill>
              <a:schemeClr val="tx1"/>
            </a:solidFill>
            <a:miter lim="800000"/>
            <a:headEnd/>
            <a:tailEnd/>
          </a:ln>
        </p:spPr>
        <p:txBody>
          <a:bodyPr wrap="none" anchor="ctr"/>
          <a:lstStyle/>
          <a:p>
            <a:pPr algn="ctr"/>
            <a:r>
              <a:rPr lang="en-US" altLang="zh-CN" sz="1400"/>
              <a:t>PROTOCOL</a:t>
            </a:r>
          </a:p>
        </p:txBody>
      </p:sp>
      <p:sp>
        <p:nvSpPr>
          <p:cNvPr id="51209" name="Rectangle 8"/>
          <p:cNvSpPr>
            <a:spLocks noChangeArrowheads="1"/>
          </p:cNvSpPr>
          <p:nvPr/>
        </p:nvSpPr>
        <p:spPr bwMode="auto">
          <a:xfrm>
            <a:off x="3962400" y="2286000"/>
            <a:ext cx="2819400" cy="609600"/>
          </a:xfrm>
          <a:prstGeom prst="rect">
            <a:avLst/>
          </a:prstGeom>
          <a:solidFill>
            <a:schemeClr val="accent1"/>
          </a:solidFill>
          <a:ln w="9525">
            <a:solidFill>
              <a:schemeClr val="tx1"/>
            </a:solidFill>
            <a:miter lim="800000"/>
            <a:headEnd/>
            <a:tailEnd/>
          </a:ln>
        </p:spPr>
        <p:txBody>
          <a:bodyPr wrap="none" anchor="ctr"/>
          <a:lstStyle/>
          <a:p>
            <a:pPr algn="ctr"/>
            <a:r>
              <a:rPr lang="en-US" altLang="zh-CN" sz="1400"/>
              <a:t>INFORMATION</a:t>
            </a:r>
            <a:r>
              <a:rPr lang="zh-CN" altLang="en-US" sz="1400"/>
              <a:t>（</a:t>
            </a:r>
            <a:r>
              <a:rPr lang="en-US" altLang="zh-CN" sz="1400"/>
              <a:t>&lt;=1500</a:t>
            </a:r>
            <a:r>
              <a:rPr lang="zh-CN" altLang="en-US" sz="1400"/>
              <a:t>）</a:t>
            </a:r>
          </a:p>
        </p:txBody>
      </p:sp>
      <p:sp>
        <p:nvSpPr>
          <p:cNvPr id="51210" name="Rectangle 9"/>
          <p:cNvSpPr>
            <a:spLocks noChangeArrowheads="1"/>
          </p:cNvSpPr>
          <p:nvPr/>
        </p:nvSpPr>
        <p:spPr bwMode="auto">
          <a:xfrm>
            <a:off x="6781800" y="2286000"/>
            <a:ext cx="838200" cy="609600"/>
          </a:xfrm>
          <a:prstGeom prst="rect">
            <a:avLst/>
          </a:prstGeom>
          <a:solidFill>
            <a:schemeClr val="accent1"/>
          </a:solidFill>
          <a:ln w="9525">
            <a:solidFill>
              <a:schemeClr val="tx1"/>
            </a:solidFill>
            <a:miter lim="800000"/>
            <a:headEnd/>
            <a:tailEnd/>
          </a:ln>
        </p:spPr>
        <p:txBody>
          <a:bodyPr wrap="none" anchor="ctr"/>
          <a:lstStyle/>
          <a:p>
            <a:pPr algn="ctr"/>
            <a:r>
              <a:rPr lang="en-US" altLang="zh-CN" sz="1400"/>
              <a:t>CRC</a:t>
            </a:r>
          </a:p>
        </p:txBody>
      </p:sp>
      <p:sp>
        <p:nvSpPr>
          <p:cNvPr id="51211" name="Rectangle 10"/>
          <p:cNvSpPr>
            <a:spLocks noChangeArrowheads="1"/>
          </p:cNvSpPr>
          <p:nvPr/>
        </p:nvSpPr>
        <p:spPr bwMode="auto">
          <a:xfrm>
            <a:off x="7620000" y="2286000"/>
            <a:ext cx="838200" cy="609600"/>
          </a:xfrm>
          <a:prstGeom prst="rect">
            <a:avLst/>
          </a:prstGeom>
          <a:solidFill>
            <a:schemeClr val="accent1"/>
          </a:solidFill>
          <a:ln w="9525">
            <a:solidFill>
              <a:schemeClr val="tx1"/>
            </a:solidFill>
            <a:miter lim="800000"/>
            <a:headEnd/>
            <a:tailEnd/>
          </a:ln>
        </p:spPr>
        <p:txBody>
          <a:bodyPr wrap="none" anchor="ctr"/>
          <a:lstStyle/>
          <a:p>
            <a:pPr algn="ctr"/>
            <a:r>
              <a:rPr lang="en-US" altLang="zh-CN" sz="1400"/>
              <a:t>FLAG</a:t>
            </a:r>
          </a:p>
          <a:p>
            <a:pPr algn="ctr"/>
            <a:r>
              <a:rPr lang="en-US" altLang="zh-CN" sz="1400"/>
              <a:t>7E</a:t>
            </a:r>
          </a:p>
        </p:txBody>
      </p:sp>
      <p:sp>
        <p:nvSpPr>
          <p:cNvPr id="51212" name="Rectangle 11"/>
          <p:cNvSpPr>
            <a:spLocks noChangeArrowheads="1"/>
          </p:cNvSpPr>
          <p:nvPr/>
        </p:nvSpPr>
        <p:spPr bwMode="auto">
          <a:xfrm>
            <a:off x="3124200" y="3048000"/>
            <a:ext cx="838200" cy="381000"/>
          </a:xfrm>
          <a:prstGeom prst="rect">
            <a:avLst/>
          </a:prstGeom>
          <a:solidFill>
            <a:schemeClr val="accent1"/>
          </a:solidFill>
          <a:ln w="9525">
            <a:solidFill>
              <a:schemeClr val="tx1"/>
            </a:solidFill>
            <a:miter lim="800000"/>
            <a:headEnd/>
            <a:tailEnd/>
          </a:ln>
        </p:spPr>
        <p:txBody>
          <a:bodyPr wrap="none" anchor="ctr"/>
          <a:lstStyle/>
          <a:p>
            <a:pPr algn="ctr"/>
            <a:r>
              <a:rPr lang="en-US" altLang="zh-CN" sz="1400"/>
              <a:t>0021</a:t>
            </a:r>
          </a:p>
        </p:txBody>
      </p:sp>
      <p:sp>
        <p:nvSpPr>
          <p:cNvPr id="51213" name="Rectangle 12"/>
          <p:cNvSpPr>
            <a:spLocks noChangeArrowheads="1"/>
          </p:cNvSpPr>
          <p:nvPr/>
        </p:nvSpPr>
        <p:spPr bwMode="auto">
          <a:xfrm>
            <a:off x="3962400" y="3048000"/>
            <a:ext cx="2819400" cy="381000"/>
          </a:xfrm>
          <a:prstGeom prst="rect">
            <a:avLst/>
          </a:prstGeom>
          <a:solidFill>
            <a:schemeClr val="accent1"/>
          </a:solidFill>
          <a:ln w="9525">
            <a:solidFill>
              <a:schemeClr val="tx1"/>
            </a:solidFill>
            <a:miter lim="800000"/>
            <a:headEnd/>
            <a:tailEnd/>
          </a:ln>
        </p:spPr>
        <p:txBody>
          <a:bodyPr wrap="none" anchor="ctr"/>
          <a:lstStyle/>
          <a:p>
            <a:pPr algn="ctr"/>
            <a:r>
              <a:rPr lang="en-US" altLang="zh-CN" sz="1400"/>
              <a:t>IP</a:t>
            </a:r>
            <a:r>
              <a:rPr lang="zh-CN" altLang="en-US" sz="1400"/>
              <a:t>数据报</a:t>
            </a:r>
          </a:p>
        </p:txBody>
      </p:sp>
      <p:sp>
        <p:nvSpPr>
          <p:cNvPr id="51214" name="Rectangle 13"/>
          <p:cNvSpPr>
            <a:spLocks noChangeArrowheads="1"/>
          </p:cNvSpPr>
          <p:nvPr/>
        </p:nvSpPr>
        <p:spPr bwMode="auto">
          <a:xfrm>
            <a:off x="3124200" y="3657600"/>
            <a:ext cx="838200" cy="381000"/>
          </a:xfrm>
          <a:prstGeom prst="rect">
            <a:avLst/>
          </a:prstGeom>
          <a:solidFill>
            <a:schemeClr val="accent1"/>
          </a:solidFill>
          <a:ln w="9525">
            <a:solidFill>
              <a:schemeClr val="tx1"/>
            </a:solidFill>
            <a:miter lim="800000"/>
            <a:headEnd/>
            <a:tailEnd/>
          </a:ln>
        </p:spPr>
        <p:txBody>
          <a:bodyPr wrap="none" anchor="ctr"/>
          <a:lstStyle/>
          <a:p>
            <a:pPr algn="ctr"/>
            <a:r>
              <a:rPr lang="en-US" altLang="zh-CN" sz="1400"/>
              <a:t>C021</a:t>
            </a:r>
          </a:p>
        </p:txBody>
      </p:sp>
      <p:sp>
        <p:nvSpPr>
          <p:cNvPr id="51215" name="Rectangle 14"/>
          <p:cNvSpPr>
            <a:spLocks noChangeArrowheads="1"/>
          </p:cNvSpPr>
          <p:nvPr/>
        </p:nvSpPr>
        <p:spPr bwMode="auto">
          <a:xfrm>
            <a:off x="3962400" y="3657600"/>
            <a:ext cx="2819400" cy="381000"/>
          </a:xfrm>
          <a:prstGeom prst="rect">
            <a:avLst/>
          </a:prstGeom>
          <a:solidFill>
            <a:schemeClr val="accent1"/>
          </a:solidFill>
          <a:ln w="9525">
            <a:solidFill>
              <a:schemeClr val="tx1"/>
            </a:solidFill>
            <a:miter lim="800000"/>
            <a:headEnd/>
            <a:tailEnd/>
          </a:ln>
        </p:spPr>
        <p:txBody>
          <a:bodyPr wrap="none" anchor="ctr"/>
          <a:lstStyle/>
          <a:p>
            <a:pPr algn="ctr"/>
            <a:r>
              <a:rPr lang="zh-CN" altLang="en-US" sz="1400"/>
              <a:t>链路控制数据</a:t>
            </a:r>
          </a:p>
        </p:txBody>
      </p:sp>
      <p:sp>
        <p:nvSpPr>
          <p:cNvPr id="51216" name="Rectangle 15"/>
          <p:cNvSpPr>
            <a:spLocks noChangeArrowheads="1"/>
          </p:cNvSpPr>
          <p:nvPr/>
        </p:nvSpPr>
        <p:spPr bwMode="auto">
          <a:xfrm>
            <a:off x="3124200" y="4267200"/>
            <a:ext cx="838200" cy="381000"/>
          </a:xfrm>
          <a:prstGeom prst="rect">
            <a:avLst/>
          </a:prstGeom>
          <a:solidFill>
            <a:schemeClr val="accent1"/>
          </a:solidFill>
          <a:ln w="9525">
            <a:solidFill>
              <a:schemeClr val="tx1"/>
            </a:solidFill>
            <a:miter lim="800000"/>
            <a:headEnd/>
            <a:tailEnd/>
          </a:ln>
        </p:spPr>
        <p:txBody>
          <a:bodyPr wrap="none" anchor="ctr"/>
          <a:lstStyle/>
          <a:p>
            <a:pPr algn="ctr"/>
            <a:r>
              <a:rPr lang="en-US" altLang="zh-CN" sz="1400"/>
              <a:t>8021</a:t>
            </a:r>
          </a:p>
        </p:txBody>
      </p:sp>
      <p:sp>
        <p:nvSpPr>
          <p:cNvPr id="51217" name="Rectangle 16"/>
          <p:cNvSpPr>
            <a:spLocks noChangeArrowheads="1"/>
          </p:cNvSpPr>
          <p:nvPr/>
        </p:nvSpPr>
        <p:spPr bwMode="auto">
          <a:xfrm>
            <a:off x="3962400" y="4267200"/>
            <a:ext cx="2819400" cy="381000"/>
          </a:xfrm>
          <a:prstGeom prst="rect">
            <a:avLst/>
          </a:prstGeom>
          <a:solidFill>
            <a:schemeClr val="accent1"/>
          </a:solidFill>
          <a:ln w="9525">
            <a:solidFill>
              <a:schemeClr val="tx1"/>
            </a:solidFill>
            <a:miter lim="800000"/>
            <a:headEnd/>
            <a:tailEnd/>
          </a:ln>
        </p:spPr>
        <p:txBody>
          <a:bodyPr wrap="none" anchor="ctr"/>
          <a:lstStyle/>
          <a:p>
            <a:pPr algn="ctr"/>
            <a:r>
              <a:rPr lang="zh-CN" altLang="en-US" sz="1400"/>
              <a:t>网络控制数据</a:t>
            </a:r>
          </a:p>
        </p:txBody>
      </p:sp>
      <p:sp>
        <p:nvSpPr>
          <p:cNvPr id="18" name="TextBox 17"/>
          <p:cNvSpPr txBox="1"/>
          <p:nvPr/>
        </p:nvSpPr>
        <p:spPr>
          <a:xfrm>
            <a:off x="5072066" y="4929198"/>
            <a:ext cx="3786214" cy="954107"/>
          </a:xfrm>
          <a:prstGeom prst="rect">
            <a:avLst/>
          </a:prstGeom>
          <a:noFill/>
        </p:spPr>
        <p:txBody>
          <a:bodyPr wrap="square" rtlCol="0">
            <a:spAutoFit/>
          </a:bodyPr>
          <a:lstStyle/>
          <a:p>
            <a:r>
              <a:rPr lang="en-US" altLang="zh-CN" sz="1400" dirty="0"/>
              <a:t>PPP</a:t>
            </a:r>
            <a:r>
              <a:rPr lang="zh-CN" altLang="en-US" sz="1400" dirty="0"/>
              <a:t>协议有同步传输和异步传输两种方式，</a:t>
            </a:r>
            <a:endParaRPr lang="en-US" altLang="zh-CN" sz="1400" dirty="0"/>
          </a:p>
          <a:p>
            <a:r>
              <a:rPr lang="zh-CN" altLang="en-US" sz="1400" dirty="0"/>
              <a:t>在</a:t>
            </a:r>
            <a:r>
              <a:rPr lang="en-US" altLang="zh-CN" sz="1400" dirty="0"/>
              <a:t>SONET</a:t>
            </a:r>
            <a:r>
              <a:rPr lang="zh-CN" altLang="en-US" sz="1400" dirty="0"/>
              <a:t>同步传输网上，使用位填充方式，而在异步传输时，是一种面向字节的协议，采用字节填充。</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1071538" y="4000504"/>
            <a:ext cx="1571636" cy="400110"/>
          </a:xfrm>
          <a:prstGeom prst="rect">
            <a:avLst/>
          </a:prstGeom>
          <a:noFill/>
          <a:ln>
            <a:solidFill>
              <a:schemeClr val="bg1"/>
            </a:solidFill>
          </a:ln>
        </p:spPr>
        <p:txBody>
          <a:bodyPr wrap="square" rtlCol="0">
            <a:spAutoFit/>
          </a:bodyPr>
          <a:lstStyle/>
          <a:p>
            <a:r>
              <a:rPr lang="zh-CN" altLang="en-US" sz="2000" dirty="0"/>
              <a:t>数据链路层</a:t>
            </a:r>
          </a:p>
        </p:txBody>
      </p:sp>
      <p:sp>
        <p:nvSpPr>
          <p:cNvPr id="11" name="矩形 10"/>
          <p:cNvSpPr/>
          <p:nvPr/>
        </p:nvSpPr>
        <p:spPr>
          <a:xfrm>
            <a:off x="1071538" y="3857628"/>
            <a:ext cx="1643074" cy="642942"/>
          </a:xfrm>
          <a:prstGeom prst="rect">
            <a:avLst/>
          </a:prstGeom>
          <a:noFill/>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2226" name="灯片编号占位符 5"/>
          <p:cNvSpPr>
            <a:spLocks noGrp="1"/>
          </p:cNvSpPr>
          <p:nvPr>
            <p:ph type="sldNum" sz="quarter" idx="12"/>
          </p:nvPr>
        </p:nvSpPr>
        <p:spPr>
          <a:noFill/>
        </p:spPr>
        <p:txBody>
          <a:bodyPr/>
          <a:lstStyle/>
          <a:p>
            <a:fld id="{FED63CC8-69F7-4502-9AD4-78918C8C3F8C}" type="slidenum">
              <a:rPr lang="en-US" altLang="zh-CN" smtClean="0"/>
              <a:pPr/>
              <a:t>59</a:t>
            </a:fld>
            <a:endParaRPr lang="en-US" altLang="zh-CN"/>
          </a:p>
        </p:txBody>
      </p:sp>
      <p:sp>
        <p:nvSpPr>
          <p:cNvPr id="52227" name="Rectangle 2"/>
          <p:cNvSpPr>
            <a:spLocks noGrp="1" noChangeArrowheads="1"/>
          </p:cNvSpPr>
          <p:nvPr>
            <p:ph type="title"/>
          </p:nvPr>
        </p:nvSpPr>
        <p:spPr/>
        <p:txBody>
          <a:bodyPr/>
          <a:lstStyle/>
          <a:p>
            <a:pPr eaLnBrk="1" hangingPunct="1"/>
            <a:r>
              <a:rPr lang="zh-CN" altLang="en-US" dirty="0"/>
              <a:t>小结</a:t>
            </a:r>
          </a:p>
        </p:txBody>
      </p:sp>
      <p:sp>
        <p:nvSpPr>
          <p:cNvPr id="5" name="内容占位符 4"/>
          <p:cNvSpPr>
            <a:spLocks noGrp="1"/>
          </p:cNvSpPr>
          <p:nvPr>
            <p:ph idx="1"/>
          </p:nvPr>
        </p:nvSpPr>
        <p:spPr>
          <a:xfrm>
            <a:off x="3500430" y="2017713"/>
            <a:ext cx="5454658" cy="4340245"/>
          </a:xfrm>
        </p:spPr>
        <p:txBody>
          <a:bodyPr/>
          <a:lstStyle/>
          <a:p>
            <a:r>
              <a:rPr lang="zh-CN" altLang="en-US" sz="2800" b="1" dirty="0">
                <a:solidFill>
                  <a:srgbClr val="FF0000"/>
                </a:solidFill>
              </a:rPr>
              <a:t>向网络层提供的服务</a:t>
            </a:r>
            <a:endParaRPr lang="en-US" altLang="zh-CN" sz="2800" b="1" dirty="0">
              <a:solidFill>
                <a:srgbClr val="FF0000"/>
              </a:solidFill>
            </a:endParaRPr>
          </a:p>
          <a:p>
            <a:pPr lvl="1"/>
            <a:r>
              <a:rPr lang="zh-CN" altLang="en-US" sz="2400" dirty="0"/>
              <a:t>面向连接，无连接有确认，无连接无确认</a:t>
            </a:r>
            <a:endParaRPr lang="en-US" altLang="zh-CN" sz="2400" dirty="0"/>
          </a:p>
          <a:p>
            <a:r>
              <a:rPr lang="zh-CN" altLang="en-US" sz="2800" dirty="0"/>
              <a:t>成帧</a:t>
            </a:r>
            <a:endParaRPr lang="en-US" altLang="zh-CN" sz="2800" dirty="0"/>
          </a:p>
          <a:p>
            <a:r>
              <a:rPr lang="zh-CN" altLang="en-US" sz="2800" dirty="0"/>
              <a:t>差错检测：纠错码，</a:t>
            </a:r>
            <a:r>
              <a:rPr lang="zh-CN" altLang="en-US" sz="2800" b="1" dirty="0">
                <a:solidFill>
                  <a:srgbClr val="FF0000"/>
                </a:solidFill>
              </a:rPr>
              <a:t>检错码</a:t>
            </a:r>
            <a:r>
              <a:rPr lang="zh-CN" altLang="en-US" sz="2800" dirty="0"/>
              <a:t>，超时重传</a:t>
            </a:r>
            <a:endParaRPr lang="en-US" altLang="zh-CN" sz="2800" dirty="0"/>
          </a:p>
          <a:p>
            <a:r>
              <a:rPr lang="zh-CN" altLang="en-US" sz="2800" dirty="0"/>
              <a:t>流量控制：</a:t>
            </a:r>
            <a:r>
              <a:rPr lang="zh-CN" altLang="en-US" sz="2800" b="1" dirty="0">
                <a:solidFill>
                  <a:srgbClr val="FF0000"/>
                </a:solidFill>
              </a:rPr>
              <a:t>滑动窗口</a:t>
            </a:r>
            <a:endParaRPr lang="en-US" altLang="zh-CN" sz="2800" b="1" dirty="0">
              <a:solidFill>
                <a:srgbClr val="FF0000"/>
              </a:solidFill>
            </a:endParaRPr>
          </a:p>
          <a:p>
            <a:r>
              <a:rPr lang="zh-CN" altLang="en-US" sz="2800" dirty="0"/>
              <a:t>协议：基本协议，</a:t>
            </a:r>
            <a:r>
              <a:rPr lang="en-US" altLang="zh-CN" sz="2800" dirty="0"/>
              <a:t>HDLC</a:t>
            </a:r>
            <a:r>
              <a:rPr lang="zh-CN" altLang="en-US" sz="2800" dirty="0"/>
              <a:t>，</a:t>
            </a:r>
            <a:r>
              <a:rPr lang="en-US" altLang="zh-CN" sz="2800" dirty="0"/>
              <a:t>PPP</a:t>
            </a:r>
            <a:endParaRPr lang="zh-CN" altLang="en-US" sz="2800" dirty="0"/>
          </a:p>
        </p:txBody>
      </p:sp>
      <p:sp>
        <p:nvSpPr>
          <p:cNvPr id="6" name="TextBox 5"/>
          <p:cNvSpPr txBox="1"/>
          <p:nvPr/>
        </p:nvSpPr>
        <p:spPr>
          <a:xfrm>
            <a:off x="1214414" y="4500570"/>
            <a:ext cx="1143008" cy="461665"/>
          </a:xfrm>
          <a:prstGeom prst="rect">
            <a:avLst/>
          </a:prstGeom>
          <a:solidFill>
            <a:schemeClr val="bg1"/>
          </a:solidFill>
          <a:ln>
            <a:solidFill>
              <a:schemeClr val="bg1"/>
            </a:solidFill>
          </a:ln>
        </p:spPr>
        <p:txBody>
          <a:bodyPr wrap="square" rtlCol="0">
            <a:spAutoFit/>
          </a:bodyPr>
          <a:lstStyle/>
          <a:p>
            <a:r>
              <a:rPr lang="zh-CN" altLang="en-US" sz="2400" dirty="0"/>
              <a:t>物理层</a:t>
            </a:r>
          </a:p>
        </p:txBody>
      </p:sp>
      <p:sp>
        <p:nvSpPr>
          <p:cNvPr id="9" name="矩形 8"/>
          <p:cNvSpPr/>
          <p:nvPr/>
        </p:nvSpPr>
        <p:spPr>
          <a:xfrm>
            <a:off x="1071538" y="4500570"/>
            <a:ext cx="1643074" cy="500066"/>
          </a:xfrm>
          <a:prstGeom prst="rect">
            <a:avLst/>
          </a:prstGeom>
          <a:noFill/>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左大括号 11"/>
          <p:cNvSpPr/>
          <p:nvPr/>
        </p:nvSpPr>
        <p:spPr>
          <a:xfrm>
            <a:off x="2643174" y="2285992"/>
            <a:ext cx="857256" cy="3857652"/>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灯片编号占位符 5"/>
          <p:cNvSpPr>
            <a:spLocks noGrp="1"/>
          </p:cNvSpPr>
          <p:nvPr>
            <p:ph type="sldNum" sz="quarter" idx="12"/>
          </p:nvPr>
        </p:nvSpPr>
        <p:spPr>
          <a:noFill/>
        </p:spPr>
        <p:txBody>
          <a:bodyPr/>
          <a:lstStyle/>
          <a:p>
            <a:fld id="{6267B956-D3A4-4378-AAED-48BFAFB6A6DB}" type="slidenum">
              <a:rPr lang="en-US" altLang="zh-CN" smtClean="0"/>
              <a:pPr/>
              <a:t>6</a:t>
            </a:fld>
            <a:endParaRPr lang="en-US" altLang="zh-CN"/>
          </a:p>
        </p:txBody>
      </p:sp>
      <p:sp>
        <p:nvSpPr>
          <p:cNvPr id="5123" name="Rectangle 1026"/>
          <p:cNvSpPr>
            <a:spLocks noGrp="1" noChangeArrowheads="1"/>
          </p:cNvSpPr>
          <p:nvPr>
            <p:ph type="title"/>
          </p:nvPr>
        </p:nvSpPr>
        <p:spPr/>
        <p:txBody>
          <a:bodyPr/>
          <a:lstStyle/>
          <a:p>
            <a:pPr eaLnBrk="1" hangingPunct="1"/>
            <a:r>
              <a:rPr lang="en-US" altLang="zh-CN" dirty="0"/>
              <a:t>4.1.1</a:t>
            </a:r>
            <a:r>
              <a:rPr lang="zh-CN" altLang="en-US" dirty="0"/>
              <a:t>为网络层提供服务</a:t>
            </a:r>
          </a:p>
        </p:txBody>
      </p:sp>
      <p:sp>
        <p:nvSpPr>
          <p:cNvPr id="5124" name="Rectangle 1027"/>
          <p:cNvSpPr>
            <a:spLocks noGrp="1" noChangeArrowheads="1"/>
          </p:cNvSpPr>
          <p:nvPr>
            <p:ph type="body" idx="1"/>
          </p:nvPr>
        </p:nvSpPr>
        <p:spPr>
          <a:xfrm>
            <a:off x="428596" y="1916112"/>
            <a:ext cx="8315354" cy="4441845"/>
          </a:xfrm>
        </p:spPr>
        <p:txBody>
          <a:bodyPr/>
          <a:lstStyle/>
          <a:p>
            <a:pPr eaLnBrk="1" hangingPunct="1">
              <a:lnSpc>
                <a:spcPct val="90000"/>
              </a:lnSpc>
            </a:pPr>
            <a:r>
              <a:rPr lang="zh-CN" altLang="en-US" sz="2800" dirty="0"/>
              <a:t>无确认、无连接的服务</a:t>
            </a:r>
          </a:p>
          <a:p>
            <a:pPr lvl="1" eaLnBrk="1" hangingPunct="1">
              <a:lnSpc>
                <a:spcPct val="90000"/>
              </a:lnSpc>
            </a:pPr>
            <a:r>
              <a:rPr lang="zh-CN" altLang="en-US" sz="2400" dirty="0"/>
              <a:t>源端可以</a:t>
            </a:r>
            <a:r>
              <a:rPr lang="zh-CN" altLang="en-US" sz="2400" dirty="0">
                <a:solidFill>
                  <a:srgbClr val="FF0000"/>
                </a:solidFill>
              </a:rPr>
              <a:t>不需要建立连接</a:t>
            </a:r>
            <a:r>
              <a:rPr lang="zh-CN" altLang="en-US" sz="2400" dirty="0"/>
              <a:t>就向目的端发送独立的数据帧，而目的端也</a:t>
            </a:r>
            <a:r>
              <a:rPr lang="zh-CN" altLang="en-US" sz="2400" dirty="0">
                <a:solidFill>
                  <a:srgbClr val="FF0000"/>
                </a:solidFill>
              </a:rPr>
              <a:t>不需要</a:t>
            </a:r>
            <a:r>
              <a:rPr lang="zh-CN" altLang="en-US" sz="2400" dirty="0"/>
              <a:t>对收到的帧进行</a:t>
            </a:r>
            <a:r>
              <a:rPr lang="zh-CN" altLang="en-US" sz="2400" dirty="0">
                <a:solidFill>
                  <a:srgbClr val="FF0000"/>
                </a:solidFill>
              </a:rPr>
              <a:t>确认</a:t>
            </a:r>
            <a:r>
              <a:rPr lang="zh-CN" altLang="en-US" sz="2400" dirty="0"/>
              <a:t>。</a:t>
            </a:r>
          </a:p>
          <a:p>
            <a:pPr eaLnBrk="1" hangingPunct="1">
              <a:lnSpc>
                <a:spcPct val="90000"/>
              </a:lnSpc>
            </a:pPr>
            <a:r>
              <a:rPr lang="zh-CN" altLang="en-US" sz="2800" dirty="0"/>
              <a:t>有确认、无连接的服务</a:t>
            </a:r>
          </a:p>
          <a:p>
            <a:pPr lvl="1" eaLnBrk="1" hangingPunct="1">
              <a:lnSpc>
                <a:spcPct val="90000"/>
              </a:lnSpc>
            </a:pPr>
            <a:r>
              <a:rPr lang="zh-CN" altLang="en-US" sz="2400" dirty="0"/>
              <a:t>源端可以</a:t>
            </a:r>
            <a:r>
              <a:rPr lang="zh-CN" altLang="en-US" sz="2400" dirty="0">
                <a:solidFill>
                  <a:srgbClr val="FF0000"/>
                </a:solidFill>
              </a:rPr>
              <a:t>不需要建立连接</a:t>
            </a:r>
            <a:r>
              <a:rPr lang="zh-CN" altLang="en-US" sz="2400" dirty="0"/>
              <a:t>就向目的端发送独立的数据帧，但目的端需要对收到的帧进行</a:t>
            </a:r>
            <a:r>
              <a:rPr lang="zh-CN" altLang="en-US" sz="2400" dirty="0">
                <a:solidFill>
                  <a:srgbClr val="FF0000"/>
                </a:solidFill>
              </a:rPr>
              <a:t>确认</a:t>
            </a:r>
            <a:r>
              <a:rPr lang="zh-CN" altLang="en-US" sz="2400" dirty="0"/>
              <a:t>。</a:t>
            </a:r>
          </a:p>
          <a:p>
            <a:pPr eaLnBrk="1" hangingPunct="1">
              <a:lnSpc>
                <a:spcPct val="90000"/>
              </a:lnSpc>
            </a:pPr>
            <a:r>
              <a:rPr lang="zh-CN" altLang="en-US" sz="2800" dirty="0"/>
              <a:t>面向连接的服务</a:t>
            </a:r>
          </a:p>
          <a:p>
            <a:pPr lvl="1" eaLnBrk="1" hangingPunct="1">
              <a:lnSpc>
                <a:spcPct val="90000"/>
              </a:lnSpc>
            </a:pPr>
            <a:r>
              <a:rPr lang="zh-CN" altLang="en-US" sz="2400" dirty="0"/>
              <a:t>源端与目的端在通信前要先</a:t>
            </a:r>
            <a:r>
              <a:rPr lang="zh-CN" altLang="en-US" sz="2400" dirty="0">
                <a:solidFill>
                  <a:srgbClr val="FF0000"/>
                </a:solidFill>
              </a:rPr>
              <a:t>建立连接</a:t>
            </a:r>
            <a:r>
              <a:rPr lang="zh-CN" altLang="en-US" sz="2400" dirty="0"/>
              <a:t>，然后在此连接上互相传输数据帧，每一个帧都被编号，数据链路层</a:t>
            </a:r>
            <a:r>
              <a:rPr lang="zh-CN" altLang="en-US" sz="2400" dirty="0">
                <a:solidFill>
                  <a:srgbClr val="FF0000"/>
                </a:solidFill>
              </a:rPr>
              <a:t>保证</a:t>
            </a:r>
            <a:r>
              <a:rPr lang="zh-CN" altLang="en-US" sz="2400" dirty="0"/>
              <a:t>传送的帧被对方</a:t>
            </a:r>
            <a:r>
              <a:rPr lang="zh-CN" altLang="en-US" sz="2400" dirty="0">
                <a:solidFill>
                  <a:srgbClr val="FF0000"/>
                </a:solidFill>
              </a:rPr>
              <a:t>收到</a:t>
            </a:r>
            <a:r>
              <a:rPr lang="zh-CN" altLang="en-US" sz="2400" dirty="0"/>
              <a:t>，且只收到一次，双方通信完毕后拆除连接。</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灯片编号占位符 5"/>
          <p:cNvSpPr>
            <a:spLocks noGrp="1"/>
          </p:cNvSpPr>
          <p:nvPr>
            <p:ph type="sldNum" sz="quarter" idx="12"/>
          </p:nvPr>
        </p:nvSpPr>
        <p:spPr>
          <a:noFill/>
        </p:spPr>
        <p:txBody>
          <a:bodyPr/>
          <a:lstStyle/>
          <a:p>
            <a:fld id="{FED63CC8-69F7-4502-9AD4-78918C8C3F8C}" type="slidenum">
              <a:rPr lang="en-US" altLang="zh-CN" smtClean="0"/>
              <a:pPr/>
              <a:t>60</a:t>
            </a:fld>
            <a:endParaRPr lang="en-US" altLang="zh-CN"/>
          </a:p>
        </p:txBody>
      </p:sp>
      <p:sp>
        <p:nvSpPr>
          <p:cNvPr id="52227" name="Rectangle 2"/>
          <p:cNvSpPr>
            <a:spLocks noGrp="1" noChangeArrowheads="1"/>
          </p:cNvSpPr>
          <p:nvPr>
            <p:ph type="title"/>
          </p:nvPr>
        </p:nvSpPr>
        <p:spPr/>
        <p:txBody>
          <a:bodyPr/>
          <a:lstStyle/>
          <a:p>
            <a:pPr eaLnBrk="1" hangingPunct="1"/>
            <a:r>
              <a:rPr lang="zh-CN" altLang="en-US"/>
              <a:t>小结</a:t>
            </a:r>
          </a:p>
        </p:txBody>
      </p:sp>
      <p:sp>
        <p:nvSpPr>
          <p:cNvPr id="52228" name="Rectangle 3"/>
          <p:cNvSpPr>
            <a:spLocks noGrp="1" noChangeArrowheads="1"/>
          </p:cNvSpPr>
          <p:nvPr>
            <p:ph type="body" idx="1"/>
          </p:nvPr>
        </p:nvSpPr>
        <p:spPr/>
        <p:txBody>
          <a:bodyPr/>
          <a:lstStyle/>
          <a:p>
            <a:pPr eaLnBrk="1" hangingPunct="1"/>
            <a:r>
              <a:rPr lang="zh-CN" altLang="en-US" dirty="0"/>
              <a:t>熟悉数据链路层的基本功能，掌握常用的几种检错码和数据链路层协议。</a:t>
            </a:r>
          </a:p>
          <a:p>
            <a:pPr eaLnBrk="1" hangingPunct="1"/>
            <a:r>
              <a:rPr lang="zh-CN" altLang="en-US" dirty="0"/>
              <a:t>习题：</a:t>
            </a:r>
            <a:endParaRPr lang="en-US" altLang="zh-CN" dirty="0"/>
          </a:p>
          <a:p>
            <a:pPr eaLnBrk="1" hangingPunct="1"/>
            <a:r>
              <a:rPr lang="zh-CN" altLang="en-US" dirty="0"/>
              <a:t>第三章，</a:t>
            </a:r>
            <a:r>
              <a:rPr lang="en-US" altLang="zh-CN" dirty="0"/>
              <a:t>2,4,11,16,23,24,28,33,46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2"/>
          <p:cNvSpPr>
            <a:spLocks noGrp="1" noChangeArrowheads="1"/>
          </p:cNvSpPr>
          <p:nvPr>
            <p:ph type="title"/>
          </p:nvPr>
        </p:nvSpPr>
        <p:spPr>
          <a:xfrm>
            <a:off x="1100138" y="931863"/>
            <a:ext cx="7216775" cy="768350"/>
          </a:xfrm>
        </p:spPr>
        <p:txBody>
          <a:bodyPr/>
          <a:lstStyle/>
          <a:p>
            <a:pPr algn="ctr" eaLnBrk="1" hangingPunct="1"/>
            <a:r>
              <a:rPr lang="zh-CN" altLang="en-US" sz="3600" dirty="0"/>
              <a:t>三种服务的对比（无差错传输时）</a:t>
            </a:r>
          </a:p>
        </p:txBody>
      </p:sp>
      <p:sp>
        <p:nvSpPr>
          <p:cNvPr id="19461" name="Line 6"/>
          <p:cNvSpPr>
            <a:spLocks noChangeShapeType="1"/>
          </p:cNvSpPr>
          <p:nvPr/>
        </p:nvSpPr>
        <p:spPr bwMode="auto">
          <a:xfrm>
            <a:off x="1212850" y="2890838"/>
            <a:ext cx="0" cy="3179762"/>
          </a:xfrm>
          <a:prstGeom prst="line">
            <a:avLst/>
          </a:prstGeom>
          <a:noFill/>
          <a:ln w="12700">
            <a:solidFill>
              <a:schemeClr val="tx1"/>
            </a:solidFill>
            <a:round/>
            <a:headEnd/>
            <a:tailEnd/>
          </a:ln>
        </p:spPr>
        <p:txBody>
          <a:bodyPr wrap="none" anchor="ctr"/>
          <a:lstStyle/>
          <a:p>
            <a:endParaRPr lang="zh-CN" altLang="en-US"/>
          </a:p>
        </p:txBody>
      </p:sp>
      <p:sp>
        <p:nvSpPr>
          <p:cNvPr id="19462" name="Line 7"/>
          <p:cNvSpPr>
            <a:spLocks noChangeShapeType="1"/>
          </p:cNvSpPr>
          <p:nvPr/>
        </p:nvSpPr>
        <p:spPr bwMode="auto">
          <a:xfrm>
            <a:off x="3071802" y="2857496"/>
            <a:ext cx="0" cy="3160712"/>
          </a:xfrm>
          <a:prstGeom prst="line">
            <a:avLst/>
          </a:prstGeom>
          <a:noFill/>
          <a:ln w="12700">
            <a:solidFill>
              <a:schemeClr val="tx1"/>
            </a:solidFill>
            <a:round/>
            <a:headEnd/>
            <a:tailEnd/>
          </a:ln>
        </p:spPr>
        <p:txBody>
          <a:bodyPr wrap="none" anchor="ctr"/>
          <a:lstStyle/>
          <a:p>
            <a:endParaRPr lang="zh-CN" altLang="en-US"/>
          </a:p>
        </p:txBody>
      </p:sp>
      <p:sp>
        <p:nvSpPr>
          <p:cNvPr id="19463" name="Rectangle 8"/>
          <p:cNvSpPr>
            <a:spLocks noChangeArrowheads="1"/>
          </p:cNvSpPr>
          <p:nvPr/>
        </p:nvSpPr>
        <p:spPr bwMode="auto">
          <a:xfrm>
            <a:off x="1038225" y="2579688"/>
            <a:ext cx="350838" cy="393700"/>
          </a:xfrm>
          <a:prstGeom prst="rect">
            <a:avLst/>
          </a:prstGeom>
          <a:noFill/>
          <a:ln w="12700">
            <a:noFill/>
            <a:miter lim="800000"/>
            <a:headEnd/>
            <a:tailEnd/>
          </a:ln>
        </p:spPr>
        <p:txBody>
          <a:bodyPr wrap="none" lIns="90488" tIns="44450" rIns="90488" bIns="44450">
            <a:spAutoFit/>
          </a:bodyPr>
          <a:lstStyle/>
          <a:p>
            <a:pPr defTabSz="762000" eaLnBrk="0" hangingPunct="0"/>
            <a:r>
              <a:rPr kumimoji="1" lang="en-US" altLang="zh-CN">
                <a:solidFill>
                  <a:srgbClr val="333399"/>
                </a:solidFill>
                <a:latin typeface="Arial" charset="0"/>
                <a:ea typeface="黑体" pitchFamily="2" charset="-122"/>
              </a:rPr>
              <a:t>A</a:t>
            </a:r>
          </a:p>
        </p:txBody>
      </p:sp>
      <p:sp>
        <p:nvSpPr>
          <p:cNvPr id="19464" name="Rectangle 9"/>
          <p:cNvSpPr>
            <a:spLocks noChangeArrowheads="1"/>
          </p:cNvSpPr>
          <p:nvPr/>
        </p:nvSpPr>
        <p:spPr bwMode="auto">
          <a:xfrm>
            <a:off x="2903538" y="2579688"/>
            <a:ext cx="350837" cy="393700"/>
          </a:xfrm>
          <a:prstGeom prst="rect">
            <a:avLst/>
          </a:prstGeom>
          <a:noFill/>
          <a:ln w="12700">
            <a:noFill/>
            <a:miter lim="800000"/>
            <a:headEnd/>
            <a:tailEnd/>
          </a:ln>
        </p:spPr>
        <p:txBody>
          <a:bodyPr wrap="none" lIns="90488" tIns="44450" rIns="90488" bIns="44450">
            <a:spAutoFit/>
          </a:bodyPr>
          <a:lstStyle/>
          <a:p>
            <a:pPr defTabSz="762000" eaLnBrk="0" hangingPunct="0"/>
            <a:r>
              <a:rPr kumimoji="1" lang="en-US" altLang="zh-CN">
                <a:solidFill>
                  <a:srgbClr val="333399"/>
                </a:solidFill>
                <a:latin typeface="Arial" charset="0"/>
                <a:ea typeface="黑体" pitchFamily="2" charset="-122"/>
              </a:rPr>
              <a:t>B</a:t>
            </a:r>
          </a:p>
        </p:txBody>
      </p:sp>
      <p:sp>
        <p:nvSpPr>
          <p:cNvPr id="19493" name="Line 39"/>
          <p:cNvSpPr>
            <a:spLocks noChangeShapeType="1"/>
          </p:cNvSpPr>
          <p:nvPr/>
        </p:nvSpPr>
        <p:spPr bwMode="auto">
          <a:xfrm>
            <a:off x="5637205" y="2909888"/>
            <a:ext cx="0" cy="3179762"/>
          </a:xfrm>
          <a:prstGeom prst="line">
            <a:avLst/>
          </a:prstGeom>
          <a:noFill/>
          <a:ln w="12700">
            <a:solidFill>
              <a:schemeClr val="tx1"/>
            </a:solidFill>
            <a:round/>
            <a:headEnd/>
            <a:tailEnd/>
          </a:ln>
        </p:spPr>
        <p:txBody>
          <a:bodyPr wrap="none" anchor="ctr"/>
          <a:lstStyle/>
          <a:p>
            <a:endParaRPr lang="zh-CN" altLang="en-US"/>
          </a:p>
        </p:txBody>
      </p:sp>
      <p:sp>
        <p:nvSpPr>
          <p:cNvPr id="19494" name="Rectangle 40"/>
          <p:cNvSpPr>
            <a:spLocks noChangeArrowheads="1"/>
          </p:cNvSpPr>
          <p:nvPr/>
        </p:nvSpPr>
        <p:spPr bwMode="auto">
          <a:xfrm>
            <a:off x="3586155" y="2598738"/>
            <a:ext cx="350838" cy="393700"/>
          </a:xfrm>
          <a:prstGeom prst="rect">
            <a:avLst/>
          </a:prstGeom>
          <a:noFill/>
          <a:ln w="12700">
            <a:noFill/>
            <a:miter lim="800000"/>
            <a:headEnd/>
            <a:tailEnd/>
          </a:ln>
        </p:spPr>
        <p:txBody>
          <a:bodyPr wrap="none" lIns="90488" tIns="44450" rIns="90488" bIns="44450">
            <a:spAutoFit/>
          </a:bodyPr>
          <a:lstStyle/>
          <a:p>
            <a:pPr defTabSz="762000" eaLnBrk="0" hangingPunct="0"/>
            <a:r>
              <a:rPr kumimoji="1" lang="en-US" altLang="zh-CN">
                <a:solidFill>
                  <a:srgbClr val="333399"/>
                </a:solidFill>
                <a:latin typeface="Arial" charset="0"/>
                <a:ea typeface="黑体" pitchFamily="2" charset="-122"/>
              </a:rPr>
              <a:t>A</a:t>
            </a:r>
          </a:p>
        </p:txBody>
      </p:sp>
      <p:sp>
        <p:nvSpPr>
          <p:cNvPr id="19495" name="Rectangle 41"/>
          <p:cNvSpPr>
            <a:spLocks noChangeArrowheads="1"/>
          </p:cNvSpPr>
          <p:nvPr/>
        </p:nvSpPr>
        <p:spPr bwMode="auto">
          <a:xfrm>
            <a:off x="5449880" y="2598738"/>
            <a:ext cx="350838" cy="393700"/>
          </a:xfrm>
          <a:prstGeom prst="rect">
            <a:avLst/>
          </a:prstGeom>
          <a:noFill/>
          <a:ln w="12700">
            <a:noFill/>
            <a:miter lim="800000"/>
            <a:headEnd/>
            <a:tailEnd/>
          </a:ln>
        </p:spPr>
        <p:txBody>
          <a:bodyPr wrap="none" lIns="90488" tIns="44450" rIns="90488" bIns="44450">
            <a:spAutoFit/>
          </a:bodyPr>
          <a:lstStyle/>
          <a:p>
            <a:pPr defTabSz="762000" eaLnBrk="0" hangingPunct="0"/>
            <a:r>
              <a:rPr kumimoji="1" lang="en-US" altLang="zh-CN">
                <a:solidFill>
                  <a:srgbClr val="333399"/>
                </a:solidFill>
                <a:latin typeface="Arial" charset="0"/>
                <a:ea typeface="黑体" pitchFamily="2" charset="-122"/>
              </a:rPr>
              <a:t>B</a:t>
            </a:r>
          </a:p>
        </p:txBody>
      </p:sp>
      <p:sp>
        <p:nvSpPr>
          <p:cNvPr id="19510" name="Line 56"/>
          <p:cNvSpPr>
            <a:spLocks noChangeShapeType="1"/>
          </p:cNvSpPr>
          <p:nvPr/>
        </p:nvSpPr>
        <p:spPr bwMode="auto">
          <a:xfrm flipH="1">
            <a:off x="4714875" y="4786322"/>
            <a:ext cx="915984" cy="71438"/>
          </a:xfrm>
          <a:prstGeom prst="line">
            <a:avLst/>
          </a:prstGeom>
          <a:noFill/>
          <a:ln w="28575">
            <a:solidFill>
              <a:srgbClr val="333399"/>
            </a:solidFill>
            <a:round/>
            <a:headEnd/>
            <a:tailEnd type="triangle" w="sm" len="lg"/>
          </a:ln>
        </p:spPr>
        <p:txBody>
          <a:bodyPr wrap="none" anchor="ctr"/>
          <a:lstStyle/>
          <a:p>
            <a:endParaRPr lang="zh-CN" altLang="en-US"/>
          </a:p>
        </p:txBody>
      </p:sp>
      <p:sp>
        <p:nvSpPr>
          <p:cNvPr id="19511" name="Line 58"/>
          <p:cNvSpPr>
            <a:spLocks noChangeShapeType="1"/>
          </p:cNvSpPr>
          <p:nvPr/>
        </p:nvSpPr>
        <p:spPr bwMode="auto">
          <a:xfrm>
            <a:off x="787400" y="3100388"/>
            <a:ext cx="0" cy="2249487"/>
          </a:xfrm>
          <a:prstGeom prst="line">
            <a:avLst/>
          </a:prstGeom>
          <a:noFill/>
          <a:ln w="28575">
            <a:solidFill>
              <a:srgbClr val="333399"/>
            </a:solidFill>
            <a:round/>
            <a:headEnd/>
            <a:tailEnd type="triangle" w="sm" len="lg"/>
          </a:ln>
        </p:spPr>
        <p:txBody>
          <a:bodyPr wrap="none" anchor="ctr"/>
          <a:lstStyle/>
          <a:p>
            <a:endParaRPr lang="zh-CN" altLang="en-US"/>
          </a:p>
        </p:txBody>
      </p:sp>
      <p:sp>
        <p:nvSpPr>
          <p:cNvPr id="19512" name="Rectangle 59"/>
          <p:cNvSpPr>
            <a:spLocks noChangeArrowheads="1"/>
          </p:cNvSpPr>
          <p:nvPr/>
        </p:nvSpPr>
        <p:spPr bwMode="auto">
          <a:xfrm>
            <a:off x="555625" y="5426075"/>
            <a:ext cx="434975" cy="698500"/>
          </a:xfrm>
          <a:prstGeom prst="rect">
            <a:avLst/>
          </a:prstGeom>
          <a:noFill/>
          <a:ln w="12700">
            <a:noFill/>
            <a:miter lim="800000"/>
            <a:headEnd/>
            <a:tailEnd/>
          </a:ln>
        </p:spPr>
        <p:txBody>
          <a:bodyPr wrap="none" lIns="90488" tIns="44450" rIns="90488" bIns="44450">
            <a:spAutoFit/>
          </a:bodyPr>
          <a:lstStyle/>
          <a:p>
            <a:pPr defTabSz="762000" eaLnBrk="0" hangingPunct="0"/>
            <a:r>
              <a:rPr kumimoji="1" lang="zh-CN" altLang="en-US">
                <a:solidFill>
                  <a:srgbClr val="333399"/>
                </a:solidFill>
                <a:latin typeface="Arial" charset="0"/>
                <a:ea typeface="黑体" pitchFamily="2" charset="-122"/>
              </a:rPr>
              <a:t>时</a:t>
            </a:r>
          </a:p>
          <a:p>
            <a:pPr defTabSz="762000" eaLnBrk="0" hangingPunct="0"/>
            <a:r>
              <a:rPr kumimoji="1" lang="zh-CN" altLang="en-US">
                <a:solidFill>
                  <a:srgbClr val="333399"/>
                </a:solidFill>
                <a:latin typeface="Arial" charset="0"/>
                <a:ea typeface="黑体" pitchFamily="2" charset="-122"/>
              </a:rPr>
              <a:t>间</a:t>
            </a:r>
          </a:p>
        </p:txBody>
      </p:sp>
      <p:sp>
        <p:nvSpPr>
          <p:cNvPr id="19513" name="Line 60"/>
          <p:cNvSpPr>
            <a:spLocks noChangeShapeType="1"/>
          </p:cNvSpPr>
          <p:nvPr/>
        </p:nvSpPr>
        <p:spPr bwMode="auto">
          <a:xfrm>
            <a:off x="3811587" y="2909888"/>
            <a:ext cx="0" cy="3179762"/>
          </a:xfrm>
          <a:prstGeom prst="line">
            <a:avLst/>
          </a:prstGeom>
          <a:noFill/>
          <a:ln w="12700">
            <a:solidFill>
              <a:schemeClr val="tx1"/>
            </a:solidFill>
            <a:round/>
            <a:headEnd/>
            <a:tailEnd/>
          </a:ln>
        </p:spPr>
        <p:txBody>
          <a:bodyPr wrap="none" anchor="ctr"/>
          <a:lstStyle/>
          <a:p>
            <a:endParaRPr lang="zh-CN" altLang="en-US"/>
          </a:p>
        </p:txBody>
      </p:sp>
      <p:sp>
        <p:nvSpPr>
          <p:cNvPr id="19514" name="Text Box 62"/>
          <p:cNvSpPr txBox="1">
            <a:spLocks noChangeArrowheads="1"/>
          </p:cNvSpPr>
          <p:nvPr/>
        </p:nvSpPr>
        <p:spPr bwMode="auto">
          <a:xfrm>
            <a:off x="928662" y="2071678"/>
            <a:ext cx="1723549" cy="400110"/>
          </a:xfrm>
          <a:prstGeom prst="rect">
            <a:avLst/>
          </a:prstGeom>
          <a:noFill/>
          <a:ln w="9525">
            <a:noFill/>
            <a:miter lim="800000"/>
            <a:headEnd/>
            <a:tailEnd/>
          </a:ln>
        </p:spPr>
        <p:txBody>
          <a:bodyPr wrap="none">
            <a:spAutoFit/>
          </a:bodyPr>
          <a:lstStyle/>
          <a:p>
            <a:r>
              <a:rPr lang="zh-CN" altLang="en-US" sz="2000" dirty="0">
                <a:solidFill>
                  <a:srgbClr val="333399"/>
                </a:solidFill>
                <a:ea typeface="黑体" pitchFamily="2" charset="-122"/>
              </a:rPr>
              <a:t>无连接无确认</a:t>
            </a:r>
          </a:p>
        </p:txBody>
      </p:sp>
      <p:sp>
        <p:nvSpPr>
          <p:cNvPr id="19515" name="Text Box 63"/>
          <p:cNvSpPr txBox="1">
            <a:spLocks noChangeArrowheads="1"/>
          </p:cNvSpPr>
          <p:nvPr/>
        </p:nvSpPr>
        <p:spPr bwMode="auto">
          <a:xfrm>
            <a:off x="3848583" y="2028825"/>
            <a:ext cx="1723549" cy="400110"/>
          </a:xfrm>
          <a:prstGeom prst="rect">
            <a:avLst/>
          </a:prstGeom>
          <a:noFill/>
          <a:ln w="9525">
            <a:noFill/>
            <a:miter lim="800000"/>
            <a:headEnd/>
            <a:tailEnd/>
          </a:ln>
        </p:spPr>
        <p:txBody>
          <a:bodyPr wrap="none">
            <a:spAutoFit/>
          </a:bodyPr>
          <a:lstStyle/>
          <a:p>
            <a:r>
              <a:rPr lang="zh-CN" altLang="en-US" sz="2000" dirty="0">
                <a:solidFill>
                  <a:srgbClr val="333399"/>
                </a:solidFill>
                <a:ea typeface="黑体" pitchFamily="2" charset="-122"/>
              </a:rPr>
              <a:t>无连接有确认</a:t>
            </a:r>
          </a:p>
        </p:txBody>
      </p:sp>
      <p:sp>
        <p:nvSpPr>
          <p:cNvPr id="60" name="Line 7"/>
          <p:cNvSpPr>
            <a:spLocks noChangeShapeType="1"/>
          </p:cNvSpPr>
          <p:nvPr/>
        </p:nvSpPr>
        <p:spPr bwMode="auto">
          <a:xfrm>
            <a:off x="2143108" y="2928934"/>
            <a:ext cx="0" cy="3160712"/>
          </a:xfrm>
          <a:prstGeom prst="line">
            <a:avLst/>
          </a:prstGeom>
          <a:noFill/>
          <a:ln w="12700">
            <a:solidFill>
              <a:schemeClr val="tx1"/>
            </a:solidFill>
            <a:round/>
            <a:headEnd/>
            <a:tailEnd/>
          </a:ln>
        </p:spPr>
        <p:txBody>
          <a:bodyPr wrap="none" anchor="ctr"/>
          <a:lstStyle/>
          <a:p>
            <a:endParaRPr lang="zh-CN" altLang="en-US"/>
          </a:p>
        </p:txBody>
      </p:sp>
      <p:grpSp>
        <p:nvGrpSpPr>
          <p:cNvPr id="63" name="组合 62"/>
          <p:cNvGrpSpPr/>
          <p:nvPr/>
        </p:nvGrpSpPr>
        <p:grpSpPr>
          <a:xfrm>
            <a:off x="1219200" y="3043238"/>
            <a:ext cx="956748" cy="742952"/>
            <a:chOff x="1219200" y="3043238"/>
            <a:chExt cx="956748" cy="742952"/>
          </a:xfrm>
        </p:grpSpPr>
        <p:sp>
          <p:nvSpPr>
            <p:cNvPr id="19465" name="Line 10"/>
            <p:cNvSpPr>
              <a:spLocks noChangeShapeType="1"/>
            </p:cNvSpPr>
            <p:nvPr/>
          </p:nvSpPr>
          <p:spPr bwMode="auto">
            <a:xfrm>
              <a:off x="1219200" y="3043238"/>
              <a:ext cx="923908" cy="242886"/>
            </a:xfrm>
            <a:prstGeom prst="line">
              <a:avLst/>
            </a:prstGeom>
            <a:noFill/>
            <a:ln w="12700">
              <a:solidFill>
                <a:schemeClr val="tx1"/>
              </a:solidFill>
              <a:round/>
              <a:headEnd/>
              <a:tailEnd/>
            </a:ln>
          </p:spPr>
          <p:txBody>
            <a:bodyPr wrap="none" anchor="ctr"/>
            <a:lstStyle/>
            <a:p>
              <a:endParaRPr lang="zh-CN" altLang="en-US"/>
            </a:p>
          </p:txBody>
        </p:sp>
        <p:sp>
          <p:nvSpPr>
            <p:cNvPr id="19466" name="Line 11"/>
            <p:cNvSpPr>
              <a:spLocks noChangeShapeType="1"/>
            </p:cNvSpPr>
            <p:nvPr/>
          </p:nvSpPr>
          <p:spPr bwMode="auto">
            <a:xfrm>
              <a:off x="1219200" y="3584575"/>
              <a:ext cx="923908" cy="201615"/>
            </a:xfrm>
            <a:prstGeom prst="line">
              <a:avLst/>
            </a:prstGeom>
            <a:noFill/>
            <a:ln w="12700">
              <a:solidFill>
                <a:schemeClr val="tx1"/>
              </a:solidFill>
              <a:round/>
              <a:headEnd/>
              <a:tailEnd/>
            </a:ln>
          </p:spPr>
          <p:txBody>
            <a:bodyPr wrap="none" anchor="ctr"/>
            <a:lstStyle/>
            <a:p>
              <a:endParaRPr lang="zh-CN" altLang="en-US"/>
            </a:p>
          </p:txBody>
        </p:sp>
        <p:sp>
          <p:nvSpPr>
            <p:cNvPr id="19467" name="Freeform 12"/>
            <p:cNvSpPr>
              <a:spLocks/>
            </p:cNvSpPr>
            <p:nvPr/>
          </p:nvSpPr>
          <p:spPr bwMode="auto">
            <a:xfrm>
              <a:off x="1233488" y="3065463"/>
              <a:ext cx="909620" cy="712787"/>
            </a:xfrm>
            <a:custGeom>
              <a:avLst/>
              <a:gdLst>
                <a:gd name="T0" fmla="*/ 0 w 1033"/>
                <a:gd name="T1" fmla="*/ 0 h 451"/>
                <a:gd name="T2" fmla="*/ 1032 w 1033"/>
                <a:gd name="T3" fmla="*/ 140 h 451"/>
                <a:gd name="T4" fmla="*/ 1032 w 1033"/>
                <a:gd name="T5" fmla="*/ 450 h 451"/>
                <a:gd name="T6" fmla="*/ 0 w 1033"/>
                <a:gd name="T7" fmla="*/ 310 h 451"/>
                <a:gd name="T8" fmla="*/ 0 w 1033"/>
                <a:gd name="T9" fmla="*/ 0 h 451"/>
                <a:gd name="T10" fmla="*/ 0 60000 65536"/>
                <a:gd name="T11" fmla="*/ 0 60000 65536"/>
                <a:gd name="T12" fmla="*/ 0 60000 65536"/>
                <a:gd name="T13" fmla="*/ 0 60000 65536"/>
                <a:gd name="T14" fmla="*/ 0 60000 65536"/>
                <a:gd name="T15" fmla="*/ 0 w 1033"/>
                <a:gd name="T16" fmla="*/ 0 h 451"/>
                <a:gd name="T17" fmla="*/ 1033 w 1033"/>
                <a:gd name="T18" fmla="*/ 451 h 451"/>
              </a:gdLst>
              <a:ahLst/>
              <a:cxnLst>
                <a:cxn ang="T10">
                  <a:pos x="T0" y="T1"/>
                </a:cxn>
                <a:cxn ang="T11">
                  <a:pos x="T2" y="T3"/>
                </a:cxn>
                <a:cxn ang="T12">
                  <a:pos x="T4" y="T5"/>
                </a:cxn>
                <a:cxn ang="T13">
                  <a:pos x="T6" y="T7"/>
                </a:cxn>
                <a:cxn ang="T14">
                  <a:pos x="T8" y="T9"/>
                </a:cxn>
              </a:cxnLst>
              <a:rect l="T15" t="T16" r="T17" b="T18"/>
              <a:pathLst>
                <a:path w="1033" h="451">
                  <a:moveTo>
                    <a:pt x="0" y="0"/>
                  </a:moveTo>
                  <a:lnTo>
                    <a:pt x="1032" y="140"/>
                  </a:lnTo>
                  <a:lnTo>
                    <a:pt x="1032" y="450"/>
                  </a:lnTo>
                  <a:lnTo>
                    <a:pt x="0" y="310"/>
                  </a:lnTo>
                  <a:lnTo>
                    <a:pt x="0" y="0"/>
                  </a:lnTo>
                </a:path>
              </a:pathLst>
            </a:custGeom>
            <a:solidFill>
              <a:srgbClr val="FFFF66"/>
            </a:solidFill>
            <a:ln w="12700" cap="rnd">
              <a:noFill/>
              <a:round/>
              <a:headEnd/>
              <a:tailEnd/>
            </a:ln>
          </p:spPr>
          <p:txBody>
            <a:bodyPr/>
            <a:lstStyle/>
            <a:p>
              <a:endParaRPr lang="zh-CN" altLang="en-US"/>
            </a:p>
          </p:txBody>
        </p:sp>
        <p:sp>
          <p:nvSpPr>
            <p:cNvPr id="19469" name="Rectangle 14"/>
            <p:cNvSpPr>
              <a:spLocks noChangeArrowheads="1"/>
            </p:cNvSpPr>
            <p:nvPr/>
          </p:nvSpPr>
          <p:spPr bwMode="auto">
            <a:xfrm rot="796168">
              <a:off x="1239911" y="3279562"/>
              <a:ext cx="860425" cy="393700"/>
            </a:xfrm>
            <a:prstGeom prst="rect">
              <a:avLst/>
            </a:prstGeom>
            <a:noFill/>
            <a:ln w="12700">
              <a:noFill/>
              <a:miter lim="800000"/>
              <a:headEnd/>
              <a:tailEnd/>
            </a:ln>
          </p:spPr>
          <p:txBody>
            <a:bodyPr wrap="none" lIns="90488" tIns="44450" rIns="90488" bIns="44450">
              <a:spAutoFit/>
            </a:bodyPr>
            <a:lstStyle/>
            <a:p>
              <a:pPr defTabSz="762000" eaLnBrk="0" hangingPunct="0"/>
              <a:r>
                <a:rPr kumimoji="1" lang="en-US" altLang="zh-CN" dirty="0">
                  <a:solidFill>
                    <a:srgbClr val="333399"/>
                  </a:solidFill>
                  <a:latin typeface="Arial" charset="0"/>
                  <a:ea typeface="黑体" pitchFamily="2" charset="-122"/>
                </a:rPr>
                <a:t>DATA</a:t>
              </a:r>
            </a:p>
          </p:txBody>
        </p:sp>
        <p:sp>
          <p:nvSpPr>
            <p:cNvPr id="62" name="Freeform 12"/>
            <p:cNvSpPr>
              <a:spLocks/>
            </p:cNvSpPr>
            <p:nvPr/>
          </p:nvSpPr>
          <p:spPr bwMode="auto">
            <a:xfrm rot="769893">
              <a:off x="1223017" y="3176315"/>
              <a:ext cx="952931" cy="105048"/>
            </a:xfrm>
            <a:custGeom>
              <a:avLst/>
              <a:gdLst>
                <a:gd name="T0" fmla="*/ 0 w 1033"/>
                <a:gd name="T1" fmla="*/ 0 h 451"/>
                <a:gd name="T2" fmla="*/ 1032 w 1033"/>
                <a:gd name="T3" fmla="*/ 140 h 451"/>
                <a:gd name="T4" fmla="*/ 1032 w 1033"/>
                <a:gd name="T5" fmla="*/ 450 h 451"/>
                <a:gd name="T6" fmla="*/ 0 w 1033"/>
                <a:gd name="T7" fmla="*/ 310 h 451"/>
                <a:gd name="T8" fmla="*/ 0 w 1033"/>
                <a:gd name="T9" fmla="*/ 0 h 451"/>
                <a:gd name="T10" fmla="*/ 0 60000 65536"/>
                <a:gd name="T11" fmla="*/ 0 60000 65536"/>
                <a:gd name="T12" fmla="*/ 0 60000 65536"/>
                <a:gd name="T13" fmla="*/ 0 60000 65536"/>
                <a:gd name="T14" fmla="*/ 0 60000 65536"/>
                <a:gd name="T15" fmla="*/ 0 w 1033"/>
                <a:gd name="T16" fmla="*/ 0 h 451"/>
                <a:gd name="T17" fmla="*/ 1033 w 1033"/>
                <a:gd name="T18" fmla="*/ 451 h 451"/>
              </a:gdLst>
              <a:ahLst/>
              <a:cxnLst>
                <a:cxn ang="T10">
                  <a:pos x="T0" y="T1"/>
                </a:cxn>
                <a:cxn ang="T11">
                  <a:pos x="T2" y="T3"/>
                </a:cxn>
                <a:cxn ang="T12">
                  <a:pos x="T4" y="T5"/>
                </a:cxn>
                <a:cxn ang="T13">
                  <a:pos x="T6" y="T7"/>
                </a:cxn>
                <a:cxn ang="T14">
                  <a:pos x="T8" y="T9"/>
                </a:cxn>
              </a:cxnLst>
              <a:rect l="T15" t="T16" r="T17" b="T18"/>
              <a:pathLst>
                <a:path w="1033" h="451">
                  <a:moveTo>
                    <a:pt x="0" y="0"/>
                  </a:moveTo>
                  <a:lnTo>
                    <a:pt x="1032" y="140"/>
                  </a:lnTo>
                  <a:lnTo>
                    <a:pt x="1032" y="450"/>
                  </a:lnTo>
                  <a:lnTo>
                    <a:pt x="0" y="310"/>
                  </a:lnTo>
                  <a:lnTo>
                    <a:pt x="0" y="0"/>
                  </a:lnTo>
                </a:path>
              </a:pathLst>
            </a:custGeom>
            <a:solidFill>
              <a:srgbClr val="0070C0"/>
            </a:solidFill>
            <a:ln w="12700" cap="rnd">
              <a:noFill/>
              <a:round/>
              <a:headEnd/>
              <a:tailEnd/>
            </a:ln>
          </p:spPr>
          <p:txBody>
            <a:bodyPr/>
            <a:lstStyle/>
            <a:p>
              <a:endParaRPr lang="zh-CN" altLang="en-US"/>
            </a:p>
          </p:txBody>
        </p:sp>
      </p:grpSp>
      <p:grpSp>
        <p:nvGrpSpPr>
          <p:cNvPr id="65" name="组合 64"/>
          <p:cNvGrpSpPr/>
          <p:nvPr/>
        </p:nvGrpSpPr>
        <p:grpSpPr>
          <a:xfrm>
            <a:off x="2143108" y="3971932"/>
            <a:ext cx="956748" cy="742952"/>
            <a:chOff x="1219200" y="3043238"/>
            <a:chExt cx="956748" cy="742952"/>
          </a:xfrm>
        </p:grpSpPr>
        <p:sp>
          <p:nvSpPr>
            <p:cNvPr id="66" name="Line 10"/>
            <p:cNvSpPr>
              <a:spLocks noChangeShapeType="1"/>
            </p:cNvSpPr>
            <p:nvPr/>
          </p:nvSpPr>
          <p:spPr bwMode="auto">
            <a:xfrm>
              <a:off x="1219200" y="3043238"/>
              <a:ext cx="923908" cy="242886"/>
            </a:xfrm>
            <a:prstGeom prst="line">
              <a:avLst/>
            </a:prstGeom>
            <a:noFill/>
            <a:ln w="12700">
              <a:solidFill>
                <a:schemeClr val="tx1"/>
              </a:solidFill>
              <a:round/>
              <a:headEnd/>
              <a:tailEnd/>
            </a:ln>
          </p:spPr>
          <p:txBody>
            <a:bodyPr wrap="none" anchor="ctr"/>
            <a:lstStyle/>
            <a:p>
              <a:endParaRPr lang="zh-CN" altLang="en-US"/>
            </a:p>
          </p:txBody>
        </p:sp>
        <p:sp>
          <p:nvSpPr>
            <p:cNvPr id="67" name="Line 11"/>
            <p:cNvSpPr>
              <a:spLocks noChangeShapeType="1"/>
            </p:cNvSpPr>
            <p:nvPr/>
          </p:nvSpPr>
          <p:spPr bwMode="auto">
            <a:xfrm>
              <a:off x="1219200" y="3584575"/>
              <a:ext cx="923908" cy="201615"/>
            </a:xfrm>
            <a:prstGeom prst="line">
              <a:avLst/>
            </a:prstGeom>
            <a:noFill/>
            <a:ln w="12700">
              <a:solidFill>
                <a:schemeClr val="tx1"/>
              </a:solidFill>
              <a:round/>
              <a:headEnd/>
              <a:tailEnd/>
            </a:ln>
          </p:spPr>
          <p:txBody>
            <a:bodyPr wrap="none" anchor="ctr"/>
            <a:lstStyle/>
            <a:p>
              <a:endParaRPr lang="zh-CN" altLang="en-US"/>
            </a:p>
          </p:txBody>
        </p:sp>
        <p:sp>
          <p:nvSpPr>
            <p:cNvPr id="68" name="Freeform 12"/>
            <p:cNvSpPr>
              <a:spLocks/>
            </p:cNvSpPr>
            <p:nvPr/>
          </p:nvSpPr>
          <p:spPr bwMode="auto">
            <a:xfrm>
              <a:off x="1233488" y="3065463"/>
              <a:ext cx="909620" cy="712787"/>
            </a:xfrm>
            <a:custGeom>
              <a:avLst/>
              <a:gdLst>
                <a:gd name="T0" fmla="*/ 0 w 1033"/>
                <a:gd name="T1" fmla="*/ 0 h 451"/>
                <a:gd name="T2" fmla="*/ 1032 w 1033"/>
                <a:gd name="T3" fmla="*/ 140 h 451"/>
                <a:gd name="T4" fmla="*/ 1032 w 1033"/>
                <a:gd name="T5" fmla="*/ 450 h 451"/>
                <a:gd name="T6" fmla="*/ 0 w 1033"/>
                <a:gd name="T7" fmla="*/ 310 h 451"/>
                <a:gd name="T8" fmla="*/ 0 w 1033"/>
                <a:gd name="T9" fmla="*/ 0 h 451"/>
                <a:gd name="T10" fmla="*/ 0 60000 65536"/>
                <a:gd name="T11" fmla="*/ 0 60000 65536"/>
                <a:gd name="T12" fmla="*/ 0 60000 65536"/>
                <a:gd name="T13" fmla="*/ 0 60000 65536"/>
                <a:gd name="T14" fmla="*/ 0 60000 65536"/>
                <a:gd name="T15" fmla="*/ 0 w 1033"/>
                <a:gd name="T16" fmla="*/ 0 h 451"/>
                <a:gd name="T17" fmla="*/ 1033 w 1033"/>
                <a:gd name="T18" fmla="*/ 451 h 451"/>
              </a:gdLst>
              <a:ahLst/>
              <a:cxnLst>
                <a:cxn ang="T10">
                  <a:pos x="T0" y="T1"/>
                </a:cxn>
                <a:cxn ang="T11">
                  <a:pos x="T2" y="T3"/>
                </a:cxn>
                <a:cxn ang="T12">
                  <a:pos x="T4" y="T5"/>
                </a:cxn>
                <a:cxn ang="T13">
                  <a:pos x="T6" y="T7"/>
                </a:cxn>
                <a:cxn ang="T14">
                  <a:pos x="T8" y="T9"/>
                </a:cxn>
              </a:cxnLst>
              <a:rect l="T15" t="T16" r="T17" b="T18"/>
              <a:pathLst>
                <a:path w="1033" h="451">
                  <a:moveTo>
                    <a:pt x="0" y="0"/>
                  </a:moveTo>
                  <a:lnTo>
                    <a:pt x="1032" y="140"/>
                  </a:lnTo>
                  <a:lnTo>
                    <a:pt x="1032" y="450"/>
                  </a:lnTo>
                  <a:lnTo>
                    <a:pt x="0" y="310"/>
                  </a:lnTo>
                  <a:lnTo>
                    <a:pt x="0" y="0"/>
                  </a:lnTo>
                </a:path>
              </a:pathLst>
            </a:custGeom>
            <a:solidFill>
              <a:srgbClr val="FFFF66"/>
            </a:solidFill>
            <a:ln w="12700" cap="rnd">
              <a:noFill/>
              <a:round/>
              <a:headEnd/>
              <a:tailEnd/>
            </a:ln>
          </p:spPr>
          <p:txBody>
            <a:bodyPr/>
            <a:lstStyle/>
            <a:p>
              <a:endParaRPr lang="zh-CN" altLang="en-US"/>
            </a:p>
          </p:txBody>
        </p:sp>
        <p:sp>
          <p:nvSpPr>
            <p:cNvPr id="69" name="Rectangle 14"/>
            <p:cNvSpPr>
              <a:spLocks noChangeArrowheads="1"/>
            </p:cNvSpPr>
            <p:nvPr/>
          </p:nvSpPr>
          <p:spPr bwMode="auto">
            <a:xfrm rot="796168">
              <a:off x="1239911" y="3279562"/>
              <a:ext cx="860425" cy="393700"/>
            </a:xfrm>
            <a:prstGeom prst="rect">
              <a:avLst/>
            </a:prstGeom>
            <a:noFill/>
            <a:ln w="12700">
              <a:noFill/>
              <a:miter lim="800000"/>
              <a:headEnd/>
              <a:tailEnd/>
            </a:ln>
          </p:spPr>
          <p:txBody>
            <a:bodyPr wrap="none" lIns="90488" tIns="44450" rIns="90488" bIns="44450">
              <a:spAutoFit/>
            </a:bodyPr>
            <a:lstStyle/>
            <a:p>
              <a:pPr defTabSz="762000" eaLnBrk="0" hangingPunct="0"/>
              <a:r>
                <a:rPr kumimoji="1" lang="en-US" altLang="zh-CN" dirty="0">
                  <a:solidFill>
                    <a:srgbClr val="333399"/>
                  </a:solidFill>
                  <a:latin typeface="Arial" charset="0"/>
                  <a:ea typeface="黑体" pitchFamily="2" charset="-122"/>
                </a:rPr>
                <a:t>DATA</a:t>
              </a:r>
            </a:p>
          </p:txBody>
        </p:sp>
        <p:sp>
          <p:nvSpPr>
            <p:cNvPr id="70" name="Freeform 12"/>
            <p:cNvSpPr>
              <a:spLocks/>
            </p:cNvSpPr>
            <p:nvPr/>
          </p:nvSpPr>
          <p:spPr bwMode="auto">
            <a:xfrm rot="769893">
              <a:off x="1223017" y="3176315"/>
              <a:ext cx="952931" cy="105048"/>
            </a:xfrm>
            <a:custGeom>
              <a:avLst/>
              <a:gdLst>
                <a:gd name="T0" fmla="*/ 0 w 1033"/>
                <a:gd name="T1" fmla="*/ 0 h 451"/>
                <a:gd name="T2" fmla="*/ 1032 w 1033"/>
                <a:gd name="T3" fmla="*/ 140 h 451"/>
                <a:gd name="T4" fmla="*/ 1032 w 1033"/>
                <a:gd name="T5" fmla="*/ 450 h 451"/>
                <a:gd name="T6" fmla="*/ 0 w 1033"/>
                <a:gd name="T7" fmla="*/ 310 h 451"/>
                <a:gd name="T8" fmla="*/ 0 w 1033"/>
                <a:gd name="T9" fmla="*/ 0 h 451"/>
                <a:gd name="T10" fmla="*/ 0 60000 65536"/>
                <a:gd name="T11" fmla="*/ 0 60000 65536"/>
                <a:gd name="T12" fmla="*/ 0 60000 65536"/>
                <a:gd name="T13" fmla="*/ 0 60000 65536"/>
                <a:gd name="T14" fmla="*/ 0 60000 65536"/>
                <a:gd name="T15" fmla="*/ 0 w 1033"/>
                <a:gd name="T16" fmla="*/ 0 h 451"/>
                <a:gd name="T17" fmla="*/ 1033 w 1033"/>
                <a:gd name="T18" fmla="*/ 451 h 451"/>
              </a:gdLst>
              <a:ahLst/>
              <a:cxnLst>
                <a:cxn ang="T10">
                  <a:pos x="T0" y="T1"/>
                </a:cxn>
                <a:cxn ang="T11">
                  <a:pos x="T2" y="T3"/>
                </a:cxn>
                <a:cxn ang="T12">
                  <a:pos x="T4" y="T5"/>
                </a:cxn>
                <a:cxn ang="T13">
                  <a:pos x="T6" y="T7"/>
                </a:cxn>
                <a:cxn ang="T14">
                  <a:pos x="T8" y="T9"/>
                </a:cxn>
              </a:cxnLst>
              <a:rect l="T15" t="T16" r="T17" b="T18"/>
              <a:pathLst>
                <a:path w="1033" h="451">
                  <a:moveTo>
                    <a:pt x="0" y="0"/>
                  </a:moveTo>
                  <a:lnTo>
                    <a:pt x="1032" y="140"/>
                  </a:lnTo>
                  <a:lnTo>
                    <a:pt x="1032" y="450"/>
                  </a:lnTo>
                  <a:lnTo>
                    <a:pt x="0" y="310"/>
                  </a:lnTo>
                  <a:lnTo>
                    <a:pt x="0" y="0"/>
                  </a:lnTo>
                </a:path>
              </a:pathLst>
            </a:custGeom>
            <a:solidFill>
              <a:srgbClr val="0070C0"/>
            </a:solidFill>
            <a:ln w="12700" cap="rnd">
              <a:noFill/>
              <a:round/>
              <a:headEnd/>
              <a:tailEnd/>
            </a:ln>
          </p:spPr>
          <p:txBody>
            <a:bodyPr/>
            <a:lstStyle/>
            <a:p>
              <a:endParaRPr lang="zh-CN" altLang="en-US"/>
            </a:p>
          </p:txBody>
        </p:sp>
      </p:grpSp>
      <p:grpSp>
        <p:nvGrpSpPr>
          <p:cNvPr id="71" name="组合 70"/>
          <p:cNvGrpSpPr/>
          <p:nvPr/>
        </p:nvGrpSpPr>
        <p:grpSpPr>
          <a:xfrm>
            <a:off x="1214414" y="3643314"/>
            <a:ext cx="956748" cy="742952"/>
            <a:chOff x="1219200" y="3043238"/>
            <a:chExt cx="956748" cy="742952"/>
          </a:xfrm>
        </p:grpSpPr>
        <p:sp>
          <p:nvSpPr>
            <p:cNvPr id="72" name="Line 10"/>
            <p:cNvSpPr>
              <a:spLocks noChangeShapeType="1"/>
            </p:cNvSpPr>
            <p:nvPr/>
          </p:nvSpPr>
          <p:spPr bwMode="auto">
            <a:xfrm>
              <a:off x="1219200" y="3043238"/>
              <a:ext cx="923908" cy="242886"/>
            </a:xfrm>
            <a:prstGeom prst="line">
              <a:avLst/>
            </a:prstGeom>
            <a:noFill/>
            <a:ln w="12700">
              <a:solidFill>
                <a:schemeClr val="tx1"/>
              </a:solidFill>
              <a:round/>
              <a:headEnd/>
              <a:tailEnd/>
            </a:ln>
          </p:spPr>
          <p:txBody>
            <a:bodyPr wrap="none" anchor="ctr"/>
            <a:lstStyle/>
            <a:p>
              <a:endParaRPr lang="zh-CN" altLang="en-US"/>
            </a:p>
          </p:txBody>
        </p:sp>
        <p:sp>
          <p:nvSpPr>
            <p:cNvPr id="73" name="Line 11"/>
            <p:cNvSpPr>
              <a:spLocks noChangeShapeType="1"/>
            </p:cNvSpPr>
            <p:nvPr/>
          </p:nvSpPr>
          <p:spPr bwMode="auto">
            <a:xfrm>
              <a:off x="1219200" y="3584575"/>
              <a:ext cx="923908" cy="201615"/>
            </a:xfrm>
            <a:prstGeom prst="line">
              <a:avLst/>
            </a:prstGeom>
            <a:noFill/>
            <a:ln w="12700">
              <a:solidFill>
                <a:schemeClr val="tx1"/>
              </a:solidFill>
              <a:round/>
              <a:headEnd/>
              <a:tailEnd/>
            </a:ln>
          </p:spPr>
          <p:txBody>
            <a:bodyPr wrap="none" anchor="ctr"/>
            <a:lstStyle/>
            <a:p>
              <a:endParaRPr lang="zh-CN" altLang="en-US"/>
            </a:p>
          </p:txBody>
        </p:sp>
        <p:sp>
          <p:nvSpPr>
            <p:cNvPr id="74" name="Freeform 12"/>
            <p:cNvSpPr>
              <a:spLocks/>
            </p:cNvSpPr>
            <p:nvPr/>
          </p:nvSpPr>
          <p:spPr bwMode="auto">
            <a:xfrm>
              <a:off x="1233488" y="3065463"/>
              <a:ext cx="909620" cy="712787"/>
            </a:xfrm>
            <a:custGeom>
              <a:avLst/>
              <a:gdLst>
                <a:gd name="T0" fmla="*/ 0 w 1033"/>
                <a:gd name="T1" fmla="*/ 0 h 451"/>
                <a:gd name="T2" fmla="*/ 1032 w 1033"/>
                <a:gd name="T3" fmla="*/ 140 h 451"/>
                <a:gd name="T4" fmla="*/ 1032 w 1033"/>
                <a:gd name="T5" fmla="*/ 450 h 451"/>
                <a:gd name="T6" fmla="*/ 0 w 1033"/>
                <a:gd name="T7" fmla="*/ 310 h 451"/>
                <a:gd name="T8" fmla="*/ 0 w 1033"/>
                <a:gd name="T9" fmla="*/ 0 h 451"/>
                <a:gd name="T10" fmla="*/ 0 60000 65536"/>
                <a:gd name="T11" fmla="*/ 0 60000 65536"/>
                <a:gd name="T12" fmla="*/ 0 60000 65536"/>
                <a:gd name="T13" fmla="*/ 0 60000 65536"/>
                <a:gd name="T14" fmla="*/ 0 60000 65536"/>
                <a:gd name="T15" fmla="*/ 0 w 1033"/>
                <a:gd name="T16" fmla="*/ 0 h 451"/>
                <a:gd name="T17" fmla="*/ 1033 w 1033"/>
                <a:gd name="T18" fmla="*/ 451 h 451"/>
              </a:gdLst>
              <a:ahLst/>
              <a:cxnLst>
                <a:cxn ang="T10">
                  <a:pos x="T0" y="T1"/>
                </a:cxn>
                <a:cxn ang="T11">
                  <a:pos x="T2" y="T3"/>
                </a:cxn>
                <a:cxn ang="T12">
                  <a:pos x="T4" y="T5"/>
                </a:cxn>
                <a:cxn ang="T13">
                  <a:pos x="T6" y="T7"/>
                </a:cxn>
                <a:cxn ang="T14">
                  <a:pos x="T8" y="T9"/>
                </a:cxn>
              </a:cxnLst>
              <a:rect l="T15" t="T16" r="T17" b="T18"/>
              <a:pathLst>
                <a:path w="1033" h="451">
                  <a:moveTo>
                    <a:pt x="0" y="0"/>
                  </a:moveTo>
                  <a:lnTo>
                    <a:pt x="1032" y="140"/>
                  </a:lnTo>
                  <a:lnTo>
                    <a:pt x="1032" y="450"/>
                  </a:lnTo>
                  <a:lnTo>
                    <a:pt x="0" y="310"/>
                  </a:lnTo>
                  <a:lnTo>
                    <a:pt x="0" y="0"/>
                  </a:lnTo>
                </a:path>
              </a:pathLst>
            </a:custGeom>
            <a:solidFill>
              <a:srgbClr val="FFFF66"/>
            </a:solidFill>
            <a:ln w="12700" cap="rnd">
              <a:noFill/>
              <a:round/>
              <a:headEnd/>
              <a:tailEnd/>
            </a:ln>
          </p:spPr>
          <p:txBody>
            <a:bodyPr/>
            <a:lstStyle/>
            <a:p>
              <a:endParaRPr lang="zh-CN" altLang="en-US"/>
            </a:p>
          </p:txBody>
        </p:sp>
        <p:sp>
          <p:nvSpPr>
            <p:cNvPr id="75" name="Rectangle 14"/>
            <p:cNvSpPr>
              <a:spLocks noChangeArrowheads="1"/>
            </p:cNvSpPr>
            <p:nvPr/>
          </p:nvSpPr>
          <p:spPr bwMode="auto">
            <a:xfrm rot="796168">
              <a:off x="1239911" y="3279562"/>
              <a:ext cx="860425" cy="393700"/>
            </a:xfrm>
            <a:prstGeom prst="rect">
              <a:avLst/>
            </a:prstGeom>
            <a:noFill/>
            <a:ln w="12700">
              <a:noFill/>
              <a:miter lim="800000"/>
              <a:headEnd/>
              <a:tailEnd/>
            </a:ln>
          </p:spPr>
          <p:txBody>
            <a:bodyPr wrap="none" lIns="90488" tIns="44450" rIns="90488" bIns="44450">
              <a:spAutoFit/>
            </a:bodyPr>
            <a:lstStyle/>
            <a:p>
              <a:pPr defTabSz="762000" eaLnBrk="0" hangingPunct="0"/>
              <a:r>
                <a:rPr kumimoji="1" lang="en-US" altLang="zh-CN" dirty="0">
                  <a:solidFill>
                    <a:srgbClr val="333399"/>
                  </a:solidFill>
                  <a:latin typeface="Arial" charset="0"/>
                  <a:ea typeface="黑体" pitchFamily="2" charset="-122"/>
                </a:rPr>
                <a:t>DATA</a:t>
              </a:r>
            </a:p>
          </p:txBody>
        </p:sp>
        <p:sp>
          <p:nvSpPr>
            <p:cNvPr id="76" name="Freeform 12"/>
            <p:cNvSpPr>
              <a:spLocks/>
            </p:cNvSpPr>
            <p:nvPr/>
          </p:nvSpPr>
          <p:spPr bwMode="auto">
            <a:xfrm rot="769893">
              <a:off x="1223017" y="3176315"/>
              <a:ext cx="952931" cy="105048"/>
            </a:xfrm>
            <a:custGeom>
              <a:avLst/>
              <a:gdLst>
                <a:gd name="T0" fmla="*/ 0 w 1033"/>
                <a:gd name="T1" fmla="*/ 0 h 451"/>
                <a:gd name="T2" fmla="*/ 1032 w 1033"/>
                <a:gd name="T3" fmla="*/ 140 h 451"/>
                <a:gd name="T4" fmla="*/ 1032 w 1033"/>
                <a:gd name="T5" fmla="*/ 450 h 451"/>
                <a:gd name="T6" fmla="*/ 0 w 1033"/>
                <a:gd name="T7" fmla="*/ 310 h 451"/>
                <a:gd name="T8" fmla="*/ 0 w 1033"/>
                <a:gd name="T9" fmla="*/ 0 h 451"/>
                <a:gd name="T10" fmla="*/ 0 60000 65536"/>
                <a:gd name="T11" fmla="*/ 0 60000 65536"/>
                <a:gd name="T12" fmla="*/ 0 60000 65536"/>
                <a:gd name="T13" fmla="*/ 0 60000 65536"/>
                <a:gd name="T14" fmla="*/ 0 60000 65536"/>
                <a:gd name="T15" fmla="*/ 0 w 1033"/>
                <a:gd name="T16" fmla="*/ 0 h 451"/>
                <a:gd name="T17" fmla="*/ 1033 w 1033"/>
                <a:gd name="T18" fmla="*/ 451 h 451"/>
              </a:gdLst>
              <a:ahLst/>
              <a:cxnLst>
                <a:cxn ang="T10">
                  <a:pos x="T0" y="T1"/>
                </a:cxn>
                <a:cxn ang="T11">
                  <a:pos x="T2" y="T3"/>
                </a:cxn>
                <a:cxn ang="T12">
                  <a:pos x="T4" y="T5"/>
                </a:cxn>
                <a:cxn ang="T13">
                  <a:pos x="T6" y="T7"/>
                </a:cxn>
                <a:cxn ang="T14">
                  <a:pos x="T8" y="T9"/>
                </a:cxn>
              </a:cxnLst>
              <a:rect l="T15" t="T16" r="T17" b="T18"/>
              <a:pathLst>
                <a:path w="1033" h="451">
                  <a:moveTo>
                    <a:pt x="0" y="0"/>
                  </a:moveTo>
                  <a:lnTo>
                    <a:pt x="1032" y="140"/>
                  </a:lnTo>
                  <a:lnTo>
                    <a:pt x="1032" y="450"/>
                  </a:lnTo>
                  <a:lnTo>
                    <a:pt x="0" y="310"/>
                  </a:lnTo>
                  <a:lnTo>
                    <a:pt x="0" y="0"/>
                  </a:lnTo>
                </a:path>
              </a:pathLst>
            </a:custGeom>
            <a:solidFill>
              <a:srgbClr val="0070C0"/>
            </a:solidFill>
            <a:ln w="12700" cap="rnd">
              <a:noFill/>
              <a:round/>
              <a:headEnd/>
              <a:tailEnd/>
            </a:ln>
          </p:spPr>
          <p:txBody>
            <a:bodyPr/>
            <a:lstStyle/>
            <a:p>
              <a:endParaRPr lang="zh-CN" altLang="en-US"/>
            </a:p>
          </p:txBody>
        </p:sp>
      </p:grpSp>
      <p:grpSp>
        <p:nvGrpSpPr>
          <p:cNvPr id="77" name="组合 76"/>
          <p:cNvGrpSpPr/>
          <p:nvPr/>
        </p:nvGrpSpPr>
        <p:grpSpPr>
          <a:xfrm>
            <a:off x="1214414" y="4329122"/>
            <a:ext cx="956748" cy="742952"/>
            <a:chOff x="1219200" y="3043238"/>
            <a:chExt cx="956748" cy="742952"/>
          </a:xfrm>
        </p:grpSpPr>
        <p:sp>
          <p:nvSpPr>
            <p:cNvPr id="78" name="Line 10"/>
            <p:cNvSpPr>
              <a:spLocks noChangeShapeType="1"/>
            </p:cNvSpPr>
            <p:nvPr/>
          </p:nvSpPr>
          <p:spPr bwMode="auto">
            <a:xfrm>
              <a:off x="1219200" y="3043238"/>
              <a:ext cx="923908" cy="242886"/>
            </a:xfrm>
            <a:prstGeom prst="line">
              <a:avLst/>
            </a:prstGeom>
            <a:noFill/>
            <a:ln w="12700">
              <a:solidFill>
                <a:schemeClr val="tx1"/>
              </a:solidFill>
              <a:round/>
              <a:headEnd/>
              <a:tailEnd/>
            </a:ln>
          </p:spPr>
          <p:txBody>
            <a:bodyPr wrap="none" anchor="ctr"/>
            <a:lstStyle/>
            <a:p>
              <a:endParaRPr lang="zh-CN" altLang="en-US"/>
            </a:p>
          </p:txBody>
        </p:sp>
        <p:sp>
          <p:nvSpPr>
            <p:cNvPr id="79" name="Line 11"/>
            <p:cNvSpPr>
              <a:spLocks noChangeShapeType="1"/>
            </p:cNvSpPr>
            <p:nvPr/>
          </p:nvSpPr>
          <p:spPr bwMode="auto">
            <a:xfrm>
              <a:off x="1219200" y="3584575"/>
              <a:ext cx="923908" cy="201615"/>
            </a:xfrm>
            <a:prstGeom prst="line">
              <a:avLst/>
            </a:prstGeom>
            <a:noFill/>
            <a:ln w="12700">
              <a:solidFill>
                <a:schemeClr val="tx1"/>
              </a:solidFill>
              <a:round/>
              <a:headEnd/>
              <a:tailEnd/>
            </a:ln>
          </p:spPr>
          <p:txBody>
            <a:bodyPr wrap="none" anchor="ctr"/>
            <a:lstStyle/>
            <a:p>
              <a:endParaRPr lang="zh-CN" altLang="en-US"/>
            </a:p>
          </p:txBody>
        </p:sp>
        <p:sp>
          <p:nvSpPr>
            <p:cNvPr id="80" name="Freeform 12"/>
            <p:cNvSpPr>
              <a:spLocks/>
            </p:cNvSpPr>
            <p:nvPr/>
          </p:nvSpPr>
          <p:spPr bwMode="auto">
            <a:xfrm>
              <a:off x="1233488" y="3065463"/>
              <a:ext cx="909620" cy="712787"/>
            </a:xfrm>
            <a:custGeom>
              <a:avLst/>
              <a:gdLst>
                <a:gd name="T0" fmla="*/ 0 w 1033"/>
                <a:gd name="T1" fmla="*/ 0 h 451"/>
                <a:gd name="T2" fmla="*/ 1032 w 1033"/>
                <a:gd name="T3" fmla="*/ 140 h 451"/>
                <a:gd name="T4" fmla="*/ 1032 w 1033"/>
                <a:gd name="T5" fmla="*/ 450 h 451"/>
                <a:gd name="T6" fmla="*/ 0 w 1033"/>
                <a:gd name="T7" fmla="*/ 310 h 451"/>
                <a:gd name="T8" fmla="*/ 0 w 1033"/>
                <a:gd name="T9" fmla="*/ 0 h 451"/>
                <a:gd name="T10" fmla="*/ 0 60000 65536"/>
                <a:gd name="T11" fmla="*/ 0 60000 65536"/>
                <a:gd name="T12" fmla="*/ 0 60000 65536"/>
                <a:gd name="T13" fmla="*/ 0 60000 65536"/>
                <a:gd name="T14" fmla="*/ 0 60000 65536"/>
                <a:gd name="T15" fmla="*/ 0 w 1033"/>
                <a:gd name="T16" fmla="*/ 0 h 451"/>
                <a:gd name="T17" fmla="*/ 1033 w 1033"/>
                <a:gd name="T18" fmla="*/ 451 h 451"/>
              </a:gdLst>
              <a:ahLst/>
              <a:cxnLst>
                <a:cxn ang="T10">
                  <a:pos x="T0" y="T1"/>
                </a:cxn>
                <a:cxn ang="T11">
                  <a:pos x="T2" y="T3"/>
                </a:cxn>
                <a:cxn ang="T12">
                  <a:pos x="T4" y="T5"/>
                </a:cxn>
                <a:cxn ang="T13">
                  <a:pos x="T6" y="T7"/>
                </a:cxn>
                <a:cxn ang="T14">
                  <a:pos x="T8" y="T9"/>
                </a:cxn>
              </a:cxnLst>
              <a:rect l="T15" t="T16" r="T17" b="T18"/>
              <a:pathLst>
                <a:path w="1033" h="451">
                  <a:moveTo>
                    <a:pt x="0" y="0"/>
                  </a:moveTo>
                  <a:lnTo>
                    <a:pt x="1032" y="140"/>
                  </a:lnTo>
                  <a:lnTo>
                    <a:pt x="1032" y="450"/>
                  </a:lnTo>
                  <a:lnTo>
                    <a:pt x="0" y="310"/>
                  </a:lnTo>
                  <a:lnTo>
                    <a:pt x="0" y="0"/>
                  </a:lnTo>
                </a:path>
              </a:pathLst>
            </a:custGeom>
            <a:solidFill>
              <a:srgbClr val="FFFF66"/>
            </a:solidFill>
            <a:ln w="12700" cap="rnd">
              <a:noFill/>
              <a:round/>
              <a:headEnd/>
              <a:tailEnd/>
            </a:ln>
          </p:spPr>
          <p:txBody>
            <a:bodyPr/>
            <a:lstStyle/>
            <a:p>
              <a:endParaRPr lang="zh-CN" altLang="en-US"/>
            </a:p>
          </p:txBody>
        </p:sp>
        <p:sp>
          <p:nvSpPr>
            <p:cNvPr id="81" name="Rectangle 14"/>
            <p:cNvSpPr>
              <a:spLocks noChangeArrowheads="1"/>
            </p:cNvSpPr>
            <p:nvPr/>
          </p:nvSpPr>
          <p:spPr bwMode="auto">
            <a:xfrm rot="796168">
              <a:off x="1239911" y="3279562"/>
              <a:ext cx="860425" cy="393700"/>
            </a:xfrm>
            <a:prstGeom prst="rect">
              <a:avLst/>
            </a:prstGeom>
            <a:noFill/>
            <a:ln w="12700">
              <a:noFill/>
              <a:miter lim="800000"/>
              <a:headEnd/>
              <a:tailEnd/>
            </a:ln>
          </p:spPr>
          <p:txBody>
            <a:bodyPr wrap="none" lIns="90488" tIns="44450" rIns="90488" bIns="44450">
              <a:spAutoFit/>
            </a:bodyPr>
            <a:lstStyle/>
            <a:p>
              <a:pPr defTabSz="762000" eaLnBrk="0" hangingPunct="0"/>
              <a:r>
                <a:rPr kumimoji="1" lang="en-US" altLang="zh-CN" dirty="0">
                  <a:solidFill>
                    <a:srgbClr val="333399"/>
                  </a:solidFill>
                  <a:latin typeface="Arial" charset="0"/>
                  <a:ea typeface="黑体" pitchFamily="2" charset="-122"/>
                </a:rPr>
                <a:t>DATA</a:t>
              </a:r>
            </a:p>
          </p:txBody>
        </p:sp>
        <p:sp>
          <p:nvSpPr>
            <p:cNvPr id="82" name="Freeform 12"/>
            <p:cNvSpPr>
              <a:spLocks/>
            </p:cNvSpPr>
            <p:nvPr/>
          </p:nvSpPr>
          <p:spPr bwMode="auto">
            <a:xfrm rot="769893">
              <a:off x="1223017" y="3176315"/>
              <a:ext cx="952931" cy="105048"/>
            </a:xfrm>
            <a:custGeom>
              <a:avLst/>
              <a:gdLst>
                <a:gd name="T0" fmla="*/ 0 w 1033"/>
                <a:gd name="T1" fmla="*/ 0 h 451"/>
                <a:gd name="T2" fmla="*/ 1032 w 1033"/>
                <a:gd name="T3" fmla="*/ 140 h 451"/>
                <a:gd name="T4" fmla="*/ 1032 w 1033"/>
                <a:gd name="T5" fmla="*/ 450 h 451"/>
                <a:gd name="T6" fmla="*/ 0 w 1033"/>
                <a:gd name="T7" fmla="*/ 310 h 451"/>
                <a:gd name="T8" fmla="*/ 0 w 1033"/>
                <a:gd name="T9" fmla="*/ 0 h 451"/>
                <a:gd name="T10" fmla="*/ 0 60000 65536"/>
                <a:gd name="T11" fmla="*/ 0 60000 65536"/>
                <a:gd name="T12" fmla="*/ 0 60000 65536"/>
                <a:gd name="T13" fmla="*/ 0 60000 65536"/>
                <a:gd name="T14" fmla="*/ 0 60000 65536"/>
                <a:gd name="T15" fmla="*/ 0 w 1033"/>
                <a:gd name="T16" fmla="*/ 0 h 451"/>
                <a:gd name="T17" fmla="*/ 1033 w 1033"/>
                <a:gd name="T18" fmla="*/ 451 h 451"/>
              </a:gdLst>
              <a:ahLst/>
              <a:cxnLst>
                <a:cxn ang="T10">
                  <a:pos x="T0" y="T1"/>
                </a:cxn>
                <a:cxn ang="T11">
                  <a:pos x="T2" y="T3"/>
                </a:cxn>
                <a:cxn ang="T12">
                  <a:pos x="T4" y="T5"/>
                </a:cxn>
                <a:cxn ang="T13">
                  <a:pos x="T6" y="T7"/>
                </a:cxn>
                <a:cxn ang="T14">
                  <a:pos x="T8" y="T9"/>
                </a:cxn>
              </a:cxnLst>
              <a:rect l="T15" t="T16" r="T17" b="T18"/>
              <a:pathLst>
                <a:path w="1033" h="451">
                  <a:moveTo>
                    <a:pt x="0" y="0"/>
                  </a:moveTo>
                  <a:lnTo>
                    <a:pt x="1032" y="140"/>
                  </a:lnTo>
                  <a:lnTo>
                    <a:pt x="1032" y="450"/>
                  </a:lnTo>
                  <a:lnTo>
                    <a:pt x="0" y="310"/>
                  </a:lnTo>
                  <a:lnTo>
                    <a:pt x="0" y="0"/>
                  </a:lnTo>
                </a:path>
              </a:pathLst>
            </a:custGeom>
            <a:solidFill>
              <a:srgbClr val="0070C0"/>
            </a:solidFill>
            <a:ln w="12700" cap="rnd">
              <a:noFill/>
              <a:round/>
              <a:headEnd/>
              <a:tailEnd/>
            </a:ln>
          </p:spPr>
          <p:txBody>
            <a:bodyPr/>
            <a:lstStyle/>
            <a:p>
              <a:endParaRPr lang="zh-CN" altLang="en-US"/>
            </a:p>
          </p:txBody>
        </p:sp>
      </p:grpSp>
      <p:grpSp>
        <p:nvGrpSpPr>
          <p:cNvPr id="83" name="组合 82"/>
          <p:cNvGrpSpPr/>
          <p:nvPr/>
        </p:nvGrpSpPr>
        <p:grpSpPr>
          <a:xfrm>
            <a:off x="2143108" y="4714884"/>
            <a:ext cx="956748" cy="742952"/>
            <a:chOff x="1219200" y="3043238"/>
            <a:chExt cx="956748" cy="742952"/>
          </a:xfrm>
        </p:grpSpPr>
        <p:sp>
          <p:nvSpPr>
            <p:cNvPr id="84" name="Line 10"/>
            <p:cNvSpPr>
              <a:spLocks noChangeShapeType="1"/>
            </p:cNvSpPr>
            <p:nvPr/>
          </p:nvSpPr>
          <p:spPr bwMode="auto">
            <a:xfrm>
              <a:off x="1219200" y="3043238"/>
              <a:ext cx="923908" cy="242886"/>
            </a:xfrm>
            <a:prstGeom prst="line">
              <a:avLst/>
            </a:prstGeom>
            <a:noFill/>
            <a:ln w="12700">
              <a:solidFill>
                <a:schemeClr val="tx1"/>
              </a:solidFill>
              <a:round/>
              <a:headEnd/>
              <a:tailEnd/>
            </a:ln>
          </p:spPr>
          <p:txBody>
            <a:bodyPr wrap="none" anchor="ctr"/>
            <a:lstStyle/>
            <a:p>
              <a:endParaRPr lang="zh-CN" altLang="en-US"/>
            </a:p>
          </p:txBody>
        </p:sp>
        <p:sp>
          <p:nvSpPr>
            <p:cNvPr id="85" name="Line 11"/>
            <p:cNvSpPr>
              <a:spLocks noChangeShapeType="1"/>
            </p:cNvSpPr>
            <p:nvPr/>
          </p:nvSpPr>
          <p:spPr bwMode="auto">
            <a:xfrm>
              <a:off x="1219200" y="3584575"/>
              <a:ext cx="923908" cy="201615"/>
            </a:xfrm>
            <a:prstGeom prst="line">
              <a:avLst/>
            </a:prstGeom>
            <a:noFill/>
            <a:ln w="12700">
              <a:solidFill>
                <a:schemeClr val="tx1"/>
              </a:solidFill>
              <a:round/>
              <a:headEnd/>
              <a:tailEnd/>
            </a:ln>
          </p:spPr>
          <p:txBody>
            <a:bodyPr wrap="none" anchor="ctr"/>
            <a:lstStyle/>
            <a:p>
              <a:endParaRPr lang="zh-CN" altLang="en-US"/>
            </a:p>
          </p:txBody>
        </p:sp>
        <p:sp>
          <p:nvSpPr>
            <p:cNvPr id="86" name="Freeform 12"/>
            <p:cNvSpPr>
              <a:spLocks/>
            </p:cNvSpPr>
            <p:nvPr/>
          </p:nvSpPr>
          <p:spPr bwMode="auto">
            <a:xfrm>
              <a:off x="1233488" y="3065463"/>
              <a:ext cx="909620" cy="712787"/>
            </a:xfrm>
            <a:custGeom>
              <a:avLst/>
              <a:gdLst>
                <a:gd name="T0" fmla="*/ 0 w 1033"/>
                <a:gd name="T1" fmla="*/ 0 h 451"/>
                <a:gd name="T2" fmla="*/ 1032 w 1033"/>
                <a:gd name="T3" fmla="*/ 140 h 451"/>
                <a:gd name="T4" fmla="*/ 1032 w 1033"/>
                <a:gd name="T5" fmla="*/ 450 h 451"/>
                <a:gd name="T6" fmla="*/ 0 w 1033"/>
                <a:gd name="T7" fmla="*/ 310 h 451"/>
                <a:gd name="T8" fmla="*/ 0 w 1033"/>
                <a:gd name="T9" fmla="*/ 0 h 451"/>
                <a:gd name="T10" fmla="*/ 0 60000 65536"/>
                <a:gd name="T11" fmla="*/ 0 60000 65536"/>
                <a:gd name="T12" fmla="*/ 0 60000 65536"/>
                <a:gd name="T13" fmla="*/ 0 60000 65536"/>
                <a:gd name="T14" fmla="*/ 0 60000 65536"/>
                <a:gd name="T15" fmla="*/ 0 w 1033"/>
                <a:gd name="T16" fmla="*/ 0 h 451"/>
                <a:gd name="T17" fmla="*/ 1033 w 1033"/>
                <a:gd name="T18" fmla="*/ 451 h 451"/>
              </a:gdLst>
              <a:ahLst/>
              <a:cxnLst>
                <a:cxn ang="T10">
                  <a:pos x="T0" y="T1"/>
                </a:cxn>
                <a:cxn ang="T11">
                  <a:pos x="T2" y="T3"/>
                </a:cxn>
                <a:cxn ang="T12">
                  <a:pos x="T4" y="T5"/>
                </a:cxn>
                <a:cxn ang="T13">
                  <a:pos x="T6" y="T7"/>
                </a:cxn>
                <a:cxn ang="T14">
                  <a:pos x="T8" y="T9"/>
                </a:cxn>
              </a:cxnLst>
              <a:rect l="T15" t="T16" r="T17" b="T18"/>
              <a:pathLst>
                <a:path w="1033" h="451">
                  <a:moveTo>
                    <a:pt x="0" y="0"/>
                  </a:moveTo>
                  <a:lnTo>
                    <a:pt x="1032" y="140"/>
                  </a:lnTo>
                  <a:lnTo>
                    <a:pt x="1032" y="450"/>
                  </a:lnTo>
                  <a:lnTo>
                    <a:pt x="0" y="310"/>
                  </a:lnTo>
                  <a:lnTo>
                    <a:pt x="0" y="0"/>
                  </a:lnTo>
                </a:path>
              </a:pathLst>
            </a:custGeom>
            <a:solidFill>
              <a:srgbClr val="FFFF66"/>
            </a:solidFill>
            <a:ln w="12700" cap="rnd">
              <a:noFill/>
              <a:round/>
              <a:headEnd/>
              <a:tailEnd/>
            </a:ln>
          </p:spPr>
          <p:txBody>
            <a:bodyPr/>
            <a:lstStyle/>
            <a:p>
              <a:endParaRPr lang="zh-CN" altLang="en-US"/>
            </a:p>
          </p:txBody>
        </p:sp>
        <p:sp>
          <p:nvSpPr>
            <p:cNvPr id="87" name="Rectangle 14"/>
            <p:cNvSpPr>
              <a:spLocks noChangeArrowheads="1"/>
            </p:cNvSpPr>
            <p:nvPr/>
          </p:nvSpPr>
          <p:spPr bwMode="auto">
            <a:xfrm rot="796168">
              <a:off x="1239911" y="3279562"/>
              <a:ext cx="860425" cy="393700"/>
            </a:xfrm>
            <a:prstGeom prst="rect">
              <a:avLst/>
            </a:prstGeom>
            <a:noFill/>
            <a:ln w="12700">
              <a:noFill/>
              <a:miter lim="800000"/>
              <a:headEnd/>
              <a:tailEnd/>
            </a:ln>
          </p:spPr>
          <p:txBody>
            <a:bodyPr wrap="none" lIns="90488" tIns="44450" rIns="90488" bIns="44450">
              <a:spAutoFit/>
            </a:bodyPr>
            <a:lstStyle/>
            <a:p>
              <a:pPr defTabSz="762000" eaLnBrk="0" hangingPunct="0"/>
              <a:r>
                <a:rPr kumimoji="1" lang="en-US" altLang="zh-CN" dirty="0">
                  <a:solidFill>
                    <a:srgbClr val="333399"/>
                  </a:solidFill>
                  <a:latin typeface="Arial" charset="0"/>
                  <a:ea typeface="黑体" pitchFamily="2" charset="-122"/>
                </a:rPr>
                <a:t>DATA</a:t>
              </a:r>
            </a:p>
          </p:txBody>
        </p:sp>
        <p:sp>
          <p:nvSpPr>
            <p:cNvPr id="88" name="Freeform 12"/>
            <p:cNvSpPr>
              <a:spLocks/>
            </p:cNvSpPr>
            <p:nvPr/>
          </p:nvSpPr>
          <p:spPr bwMode="auto">
            <a:xfrm rot="769893">
              <a:off x="1223017" y="3176315"/>
              <a:ext cx="952931" cy="105048"/>
            </a:xfrm>
            <a:custGeom>
              <a:avLst/>
              <a:gdLst>
                <a:gd name="T0" fmla="*/ 0 w 1033"/>
                <a:gd name="T1" fmla="*/ 0 h 451"/>
                <a:gd name="T2" fmla="*/ 1032 w 1033"/>
                <a:gd name="T3" fmla="*/ 140 h 451"/>
                <a:gd name="T4" fmla="*/ 1032 w 1033"/>
                <a:gd name="T5" fmla="*/ 450 h 451"/>
                <a:gd name="T6" fmla="*/ 0 w 1033"/>
                <a:gd name="T7" fmla="*/ 310 h 451"/>
                <a:gd name="T8" fmla="*/ 0 w 1033"/>
                <a:gd name="T9" fmla="*/ 0 h 451"/>
                <a:gd name="T10" fmla="*/ 0 60000 65536"/>
                <a:gd name="T11" fmla="*/ 0 60000 65536"/>
                <a:gd name="T12" fmla="*/ 0 60000 65536"/>
                <a:gd name="T13" fmla="*/ 0 60000 65536"/>
                <a:gd name="T14" fmla="*/ 0 60000 65536"/>
                <a:gd name="T15" fmla="*/ 0 w 1033"/>
                <a:gd name="T16" fmla="*/ 0 h 451"/>
                <a:gd name="T17" fmla="*/ 1033 w 1033"/>
                <a:gd name="T18" fmla="*/ 451 h 451"/>
              </a:gdLst>
              <a:ahLst/>
              <a:cxnLst>
                <a:cxn ang="T10">
                  <a:pos x="T0" y="T1"/>
                </a:cxn>
                <a:cxn ang="T11">
                  <a:pos x="T2" y="T3"/>
                </a:cxn>
                <a:cxn ang="T12">
                  <a:pos x="T4" y="T5"/>
                </a:cxn>
                <a:cxn ang="T13">
                  <a:pos x="T6" y="T7"/>
                </a:cxn>
                <a:cxn ang="T14">
                  <a:pos x="T8" y="T9"/>
                </a:cxn>
              </a:cxnLst>
              <a:rect l="T15" t="T16" r="T17" b="T18"/>
              <a:pathLst>
                <a:path w="1033" h="451">
                  <a:moveTo>
                    <a:pt x="0" y="0"/>
                  </a:moveTo>
                  <a:lnTo>
                    <a:pt x="1032" y="140"/>
                  </a:lnTo>
                  <a:lnTo>
                    <a:pt x="1032" y="450"/>
                  </a:lnTo>
                  <a:lnTo>
                    <a:pt x="0" y="310"/>
                  </a:lnTo>
                  <a:lnTo>
                    <a:pt x="0" y="0"/>
                  </a:lnTo>
                </a:path>
              </a:pathLst>
            </a:custGeom>
            <a:solidFill>
              <a:srgbClr val="0070C0"/>
            </a:solidFill>
            <a:ln w="12700" cap="rnd">
              <a:noFill/>
              <a:round/>
              <a:headEnd/>
              <a:tailEnd/>
            </a:ln>
          </p:spPr>
          <p:txBody>
            <a:bodyPr/>
            <a:lstStyle/>
            <a:p>
              <a:endParaRPr lang="zh-CN" altLang="en-US"/>
            </a:p>
          </p:txBody>
        </p:sp>
      </p:grpSp>
      <p:grpSp>
        <p:nvGrpSpPr>
          <p:cNvPr id="89" name="组合 88"/>
          <p:cNvGrpSpPr/>
          <p:nvPr/>
        </p:nvGrpSpPr>
        <p:grpSpPr>
          <a:xfrm>
            <a:off x="2143108" y="5429264"/>
            <a:ext cx="956748" cy="742952"/>
            <a:chOff x="1219200" y="3043238"/>
            <a:chExt cx="956748" cy="742952"/>
          </a:xfrm>
        </p:grpSpPr>
        <p:sp>
          <p:nvSpPr>
            <p:cNvPr id="90" name="Line 10"/>
            <p:cNvSpPr>
              <a:spLocks noChangeShapeType="1"/>
            </p:cNvSpPr>
            <p:nvPr/>
          </p:nvSpPr>
          <p:spPr bwMode="auto">
            <a:xfrm>
              <a:off x="1219200" y="3043238"/>
              <a:ext cx="923908" cy="242886"/>
            </a:xfrm>
            <a:prstGeom prst="line">
              <a:avLst/>
            </a:prstGeom>
            <a:noFill/>
            <a:ln w="12700">
              <a:solidFill>
                <a:schemeClr val="tx1"/>
              </a:solidFill>
              <a:round/>
              <a:headEnd/>
              <a:tailEnd/>
            </a:ln>
          </p:spPr>
          <p:txBody>
            <a:bodyPr wrap="none" anchor="ctr"/>
            <a:lstStyle/>
            <a:p>
              <a:endParaRPr lang="zh-CN" altLang="en-US"/>
            </a:p>
          </p:txBody>
        </p:sp>
        <p:sp>
          <p:nvSpPr>
            <p:cNvPr id="91" name="Line 11"/>
            <p:cNvSpPr>
              <a:spLocks noChangeShapeType="1"/>
            </p:cNvSpPr>
            <p:nvPr/>
          </p:nvSpPr>
          <p:spPr bwMode="auto">
            <a:xfrm>
              <a:off x="1219200" y="3584575"/>
              <a:ext cx="923908" cy="201615"/>
            </a:xfrm>
            <a:prstGeom prst="line">
              <a:avLst/>
            </a:prstGeom>
            <a:noFill/>
            <a:ln w="12700">
              <a:solidFill>
                <a:schemeClr val="tx1"/>
              </a:solidFill>
              <a:round/>
              <a:headEnd/>
              <a:tailEnd/>
            </a:ln>
          </p:spPr>
          <p:txBody>
            <a:bodyPr wrap="none" anchor="ctr"/>
            <a:lstStyle/>
            <a:p>
              <a:endParaRPr lang="zh-CN" altLang="en-US"/>
            </a:p>
          </p:txBody>
        </p:sp>
        <p:sp>
          <p:nvSpPr>
            <p:cNvPr id="92" name="Freeform 12"/>
            <p:cNvSpPr>
              <a:spLocks/>
            </p:cNvSpPr>
            <p:nvPr/>
          </p:nvSpPr>
          <p:spPr bwMode="auto">
            <a:xfrm>
              <a:off x="1233488" y="3065463"/>
              <a:ext cx="909620" cy="712787"/>
            </a:xfrm>
            <a:custGeom>
              <a:avLst/>
              <a:gdLst>
                <a:gd name="T0" fmla="*/ 0 w 1033"/>
                <a:gd name="T1" fmla="*/ 0 h 451"/>
                <a:gd name="T2" fmla="*/ 1032 w 1033"/>
                <a:gd name="T3" fmla="*/ 140 h 451"/>
                <a:gd name="T4" fmla="*/ 1032 w 1033"/>
                <a:gd name="T5" fmla="*/ 450 h 451"/>
                <a:gd name="T6" fmla="*/ 0 w 1033"/>
                <a:gd name="T7" fmla="*/ 310 h 451"/>
                <a:gd name="T8" fmla="*/ 0 w 1033"/>
                <a:gd name="T9" fmla="*/ 0 h 451"/>
                <a:gd name="T10" fmla="*/ 0 60000 65536"/>
                <a:gd name="T11" fmla="*/ 0 60000 65536"/>
                <a:gd name="T12" fmla="*/ 0 60000 65536"/>
                <a:gd name="T13" fmla="*/ 0 60000 65536"/>
                <a:gd name="T14" fmla="*/ 0 60000 65536"/>
                <a:gd name="T15" fmla="*/ 0 w 1033"/>
                <a:gd name="T16" fmla="*/ 0 h 451"/>
                <a:gd name="T17" fmla="*/ 1033 w 1033"/>
                <a:gd name="T18" fmla="*/ 451 h 451"/>
              </a:gdLst>
              <a:ahLst/>
              <a:cxnLst>
                <a:cxn ang="T10">
                  <a:pos x="T0" y="T1"/>
                </a:cxn>
                <a:cxn ang="T11">
                  <a:pos x="T2" y="T3"/>
                </a:cxn>
                <a:cxn ang="T12">
                  <a:pos x="T4" y="T5"/>
                </a:cxn>
                <a:cxn ang="T13">
                  <a:pos x="T6" y="T7"/>
                </a:cxn>
                <a:cxn ang="T14">
                  <a:pos x="T8" y="T9"/>
                </a:cxn>
              </a:cxnLst>
              <a:rect l="T15" t="T16" r="T17" b="T18"/>
              <a:pathLst>
                <a:path w="1033" h="451">
                  <a:moveTo>
                    <a:pt x="0" y="0"/>
                  </a:moveTo>
                  <a:lnTo>
                    <a:pt x="1032" y="140"/>
                  </a:lnTo>
                  <a:lnTo>
                    <a:pt x="1032" y="450"/>
                  </a:lnTo>
                  <a:lnTo>
                    <a:pt x="0" y="310"/>
                  </a:lnTo>
                  <a:lnTo>
                    <a:pt x="0" y="0"/>
                  </a:lnTo>
                </a:path>
              </a:pathLst>
            </a:custGeom>
            <a:solidFill>
              <a:srgbClr val="FFFF66"/>
            </a:solidFill>
            <a:ln w="12700" cap="rnd">
              <a:noFill/>
              <a:round/>
              <a:headEnd/>
              <a:tailEnd/>
            </a:ln>
          </p:spPr>
          <p:txBody>
            <a:bodyPr/>
            <a:lstStyle/>
            <a:p>
              <a:endParaRPr lang="zh-CN" altLang="en-US"/>
            </a:p>
          </p:txBody>
        </p:sp>
        <p:sp>
          <p:nvSpPr>
            <p:cNvPr id="93" name="Rectangle 14"/>
            <p:cNvSpPr>
              <a:spLocks noChangeArrowheads="1"/>
            </p:cNvSpPr>
            <p:nvPr/>
          </p:nvSpPr>
          <p:spPr bwMode="auto">
            <a:xfrm rot="796168">
              <a:off x="1239911" y="3279562"/>
              <a:ext cx="860425" cy="393700"/>
            </a:xfrm>
            <a:prstGeom prst="rect">
              <a:avLst/>
            </a:prstGeom>
            <a:noFill/>
            <a:ln w="12700">
              <a:noFill/>
              <a:miter lim="800000"/>
              <a:headEnd/>
              <a:tailEnd/>
            </a:ln>
          </p:spPr>
          <p:txBody>
            <a:bodyPr wrap="none" lIns="90488" tIns="44450" rIns="90488" bIns="44450">
              <a:spAutoFit/>
            </a:bodyPr>
            <a:lstStyle/>
            <a:p>
              <a:pPr defTabSz="762000" eaLnBrk="0" hangingPunct="0"/>
              <a:r>
                <a:rPr kumimoji="1" lang="en-US" altLang="zh-CN" dirty="0">
                  <a:solidFill>
                    <a:srgbClr val="333399"/>
                  </a:solidFill>
                  <a:latin typeface="Arial" charset="0"/>
                  <a:ea typeface="黑体" pitchFamily="2" charset="-122"/>
                </a:rPr>
                <a:t>DATA</a:t>
              </a:r>
            </a:p>
          </p:txBody>
        </p:sp>
        <p:sp>
          <p:nvSpPr>
            <p:cNvPr id="94" name="Freeform 12"/>
            <p:cNvSpPr>
              <a:spLocks/>
            </p:cNvSpPr>
            <p:nvPr/>
          </p:nvSpPr>
          <p:spPr bwMode="auto">
            <a:xfrm rot="769893">
              <a:off x="1223017" y="3176315"/>
              <a:ext cx="952931" cy="105048"/>
            </a:xfrm>
            <a:custGeom>
              <a:avLst/>
              <a:gdLst>
                <a:gd name="T0" fmla="*/ 0 w 1033"/>
                <a:gd name="T1" fmla="*/ 0 h 451"/>
                <a:gd name="T2" fmla="*/ 1032 w 1033"/>
                <a:gd name="T3" fmla="*/ 140 h 451"/>
                <a:gd name="T4" fmla="*/ 1032 w 1033"/>
                <a:gd name="T5" fmla="*/ 450 h 451"/>
                <a:gd name="T6" fmla="*/ 0 w 1033"/>
                <a:gd name="T7" fmla="*/ 310 h 451"/>
                <a:gd name="T8" fmla="*/ 0 w 1033"/>
                <a:gd name="T9" fmla="*/ 0 h 451"/>
                <a:gd name="T10" fmla="*/ 0 60000 65536"/>
                <a:gd name="T11" fmla="*/ 0 60000 65536"/>
                <a:gd name="T12" fmla="*/ 0 60000 65536"/>
                <a:gd name="T13" fmla="*/ 0 60000 65536"/>
                <a:gd name="T14" fmla="*/ 0 60000 65536"/>
                <a:gd name="T15" fmla="*/ 0 w 1033"/>
                <a:gd name="T16" fmla="*/ 0 h 451"/>
                <a:gd name="T17" fmla="*/ 1033 w 1033"/>
                <a:gd name="T18" fmla="*/ 451 h 451"/>
              </a:gdLst>
              <a:ahLst/>
              <a:cxnLst>
                <a:cxn ang="T10">
                  <a:pos x="T0" y="T1"/>
                </a:cxn>
                <a:cxn ang="T11">
                  <a:pos x="T2" y="T3"/>
                </a:cxn>
                <a:cxn ang="T12">
                  <a:pos x="T4" y="T5"/>
                </a:cxn>
                <a:cxn ang="T13">
                  <a:pos x="T6" y="T7"/>
                </a:cxn>
                <a:cxn ang="T14">
                  <a:pos x="T8" y="T9"/>
                </a:cxn>
              </a:cxnLst>
              <a:rect l="T15" t="T16" r="T17" b="T18"/>
              <a:pathLst>
                <a:path w="1033" h="451">
                  <a:moveTo>
                    <a:pt x="0" y="0"/>
                  </a:moveTo>
                  <a:lnTo>
                    <a:pt x="1032" y="140"/>
                  </a:lnTo>
                  <a:lnTo>
                    <a:pt x="1032" y="450"/>
                  </a:lnTo>
                  <a:lnTo>
                    <a:pt x="0" y="310"/>
                  </a:lnTo>
                  <a:lnTo>
                    <a:pt x="0" y="0"/>
                  </a:lnTo>
                </a:path>
              </a:pathLst>
            </a:custGeom>
            <a:solidFill>
              <a:srgbClr val="0070C0"/>
            </a:solidFill>
            <a:ln w="12700" cap="rnd">
              <a:noFill/>
              <a:round/>
              <a:headEnd/>
              <a:tailEnd/>
            </a:ln>
          </p:spPr>
          <p:txBody>
            <a:bodyPr/>
            <a:lstStyle/>
            <a:p>
              <a:endParaRPr lang="zh-CN" altLang="en-US"/>
            </a:p>
          </p:txBody>
        </p:sp>
      </p:grpSp>
      <p:sp>
        <p:nvSpPr>
          <p:cNvPr id="95" name="Line 39"/>
          <p:cNvSpPr>
            <a:spLocks noChangeShapeType="1"/>
          </p:cNvSpPr>
          <p:nvPr/>
        </p:nvSpPr>
        <p:spPr bwMode="auto">
          <a:xfrm>
            <a:off x="4740281" y="2928934"/>
            <a:ext cx="0" cy="3179762"/>
          </a:xfrm>
          <a:prstGeom prst="line">
            <a:avLst/>
          </a:prstGeom>
          <a:noFill/>
          <a:ln w="12700">
            <a:solidFill>
              <a:schemeClr val="tx1"/>
            </a:solidFill>
            <a:round/>
            <a:headEnd/>
            <a:tailEnd/>
          </a:ln>
        </p:spPr>
        <p:txBody>
          <a:bodyPr wrap="none" anchor="ctr"/>
          <a:lstStyle/>
          <a:p>
            <a:endParaRPr lang="zh-CN" altLang="en-US"/>
          </a:p>
        </p:txBody>
      </p:sp>
      <p:grpSp>
        <p:nvGrpSpPr>
          <p:cNvPr id="97" name="组合 96"/>
          <p:cNvGrpSpPr/>
          <p:nvPr/>
        </p:nvGrpSpPr>
        <p:grpSpPr>
          <a:xfrm>
            <a:off x="3811587" y="3000372"/>
            <a:ext cx="956748" cy="742952"/>
            <a:chOff x="1219200" y="3043238"/>
            <a:chExt cx="956748" cy="742952"/>
          </a:xfrm>
        </p:grpSpPr>
        <p:sp>
          <p:nvSpPr>
            <p:cNvPr id="98" name="Line 10"/>
            <p:cNvSpPr>
              <a:spLocks noChangeShapeType="1"/>
            </p:cNvSpPr>
            <p:nvPr/>
          </p:nvSpPr>
          <p:spPr bwMode="auto">
            <a:xfrm>
              <a:off x="1219200" y="3043238"/>
              <a:ext cx="923908" cy="242886"/>
            </a:xfrm>
            <a:prstGeom prst="line">
              <a:avLst/>
            </a:prstGeom>
            <a:noFill/>
            <a:ln w="12700">
              <a:solidFill>
                <a:schemeClr val="tx1"/>
              </a:solidFill>
              <a:round/>
              <a:headEnd/>
              <a:tailEnd/>
            </a:ln>
          </p:spPr>
          <p:txBody>
            <a:bodyPr wrap="none" anchor="ctr"/>
            <a:lstStyle/>
            <a:p>
              <a:endParaRPr lang="zh-CN" altLang="en-US"/>
            </a:p>
          </p:txBody>
        </p:sp>
        <p:sp>
          <p:nvSpPr>
            <p:cNvPr id="99" name="Line 11"/>
            <p:cNvSpPr>
              <a:spLocks noChangeShapeType="1"/>
            </p:cNvSpPr>
            <p:nvPr/>
          </p:nvSpPr>
          <p:spPr bwMode="auto">
            <a:xfrm>
              <a:off x="1219200" y="3584575"/>
              <a:ext cx="923908" cy="201615"/>
            </a:xfrm>
            <a:prstGeom prst="line">
              <a:avLst/>
            </a:prstGeom>
            <a:noFill/>
            <a:ln w="12700">
              <a:solidFill>
                <a:schemeClr val="tx1"/>
              </a:solidFill>
              <a:round/>
              <a:headEnd/>
              <a:tailEnd/>
            </a:ln>
          </p:spPr>
          <p:txBody>
            <a:bodyPr wrap="none" anchor="ctr"/>
            <a:lstStyle/>
            <a:p>
              <a:endParaRPr lang="zh-CN" altLang="en-US"/>
            </a:p>
          </p:txBody>
        </p:sp>
        <p:sp>
          <p:nvSpPr>
            <p:cNvPr id="100" name="Freeform 12"/>
            <p:cNvSpPr>
              <a:spLocks/>
            </p:cNvSpPr>
            <p:nvPr/>
          </p:nvSpPr>
          <p:spPr bwMode="auto">
            <a:xfrm>
              <a:off x="1233488" y="3065463"/>
              <a:ext cx="909620" cy="712787"/>
            </a:xfrm>
            <a:custGeom>
              <a:avLst/>
              <a:gdLst>
                <a:gd name="T0" fmla="*/ 0 w 1033"/>
                <a:gd name="T1" fmla="*/ 0 h 451"/>
                <a:gd name="T2" fmla="*/ 1032 w 1033"/>
                <a:gd name="T3" fmla="*/ 140 h 451"/>
                <a:gd name="T4" fmla="*/ 1032 w 1033"/>
                <a:gd name="T5" fmla="*/ 450 h 451"/>
                <a:gd name="T6" fmla="*/ 0 w 1033"/>
                <a:gd name="T7" fmla="*/ 310 h 451"/>
                <a:gd name="T8" fmla="*/ 0 w 1033"/>
                <a:gd name="T9" fmla="*/ 0 h 451"/>
                <a:gd name="T10" fmla="*/ 0 60000 65536"/>
                <a:gd name="T11" fmla="*/ 0 60000 65536"/>
                <a:gd name="T12" fmla="*/ 0 60000 65536"/>
                <a:gd name="T13" fmla="*/ 0 60000 65536"/>
                <a:gd name="T14" fmla="*/ 0 60000 65536"/>
                <a:gd name="T15" fmla="*/ 0 w 1033"/>
                <a:gd name="T16" fmla="*/ 0 h 451"/>
                <a:gd name="T17" fmla="*/ 1033 w 1033"/>
                <a:gd name="T18" fmla="*/ 451 h 451"/>
              </a:gdLst>
              <a:ahLst/>
              <a:cxnLst>
                <a:cxn ang="T10">
                  <a:pos x="T0" y="T1"/>
                </a:cxn>
                <a:cxn ang="T11">
                  <a:pos x="T2" y="T3"/>
                </a:cxn>
                <a:cxn ang="T12">
                  <a:pos x="T4" y="T5"/>
                </a:cxn>
                <a:cxn ang="T13">
                  <a:pos x="T6" y="T7"/>
                </a:cxn>
                <a:cxn ang="T14">
                  <a:pos x="T8" y="T9"/>
                </a:cxn>
              </a:cxnLst>
              <a:rect l="T15" t="T16" r="T17" b="T18"/>
              <a:pathLst>
                <a:path w="1033" h="451">
                  <a:moveTo>
                    <a:pt x="0" y="0"/>
                  </a:moveTo>
                  <a:lnTo>
                    <a:pt x="1032" y="140"/>
                  </a:lnTo>
                  <a:lnTo>
                    <a:pt x="1032" y="450"/>
                  </a:lnTo>
                  <a:lnTo>
                    <a:pt x="0" y="310"/>
                  </a:lnTo>
                  <a:lnTo>
                    <a:pt x="0" y="0"/>
                  </a:lnTo>
                </a:path>
              </a:pathLst>
            </a:custGeom>
            <a:solidFill>
              <a:srgbClr val="FFFF66"/>
            </a:solidFill>
            <a:ln w="12700" cap="rnd">
              <a:noFill/>
              <a:round/>
              <a:headEnd/>
              <a:tailEnd/>
            </a:ln>
          </p:spPr>
          <p:txBody>
            <a:bodyPr/>
            <a:lstStyle/>
            <a:p>
              <a:endParaRPr lang="zh-CN" altLang="en-US"/>
            </a:p>
          </p:txBody>
        </p:sp>
        <p:sp>
          <p:nvSpPr>
            <p:cNvPr id="101" name="Rectangle 14"/>
            <p:cNvSpPr>
              <a:spLocks noChangeArrowheads="1"/>
            </p:cNvSpPr>
            <p:nvPr/>
          </p:nvSpPr>
          <p:spPr bwMode="auto">
            <a:xfrm rot="796168">
              <a:off x="1239911" y="3279562"/>
              <a:ext cx="860425" cy="393700"/>
            </a:xfrm>
            <a:prstGeom prst="rect">
              <a:avLst/>
            </a:prstGeom>
            <a:noFill/>
            <a:ln w="12700">
              <a:noFill/>
              <a:miter lim="800000"/>
              <a:headEnd/>
              <a:tailEnd/>
            </a:ln>
          </p:spPr>
          <p:txBody>
            <a:bodyPr wrap="none" lIns="90488" tIns="44450" rIns="90488" bIns="44450">
              <a:spAutoFit/>
            </a:bodyPr>
            <a:lstStyle/>
            <a:p>
              <a:pPr defTabSz="762000" eaLnBrk="0" hangingPunct="0"/>
              <a:r>
                <a:rPr kumimoji="1" lang="en-US" altLang="zh-CN" dirty="0">
                  <a:solidFill>
                    <a:srgbClr val="333399"/>
                  </a:solidFill>
                  <a:latin typeface="Arial" charset="0"/>
                  <a:ea typeface="黑体" pitchFamily="2" charset="-122"/>
                </a:rPr>
                <a:t>DATA</a:t>
              </a:r>
            </a:p>
          </p:txBody>
        </p:sp>
        <p:sp>
          <p:nvSpPr>
            <p:cNvPr id="102" name="Freeform 12"/>
            <p:cNvSpPr>
              <a:spLocks/>
            </p:cNvSpPr>
            <p:nvPr/>
          </p:nvSpPr>
          <p:spPr bwMode="auto">
            <a:xfrm rot="769893">
              <a:off x="1223017" y="3176315"/>
              <a:ext cx="952931" cy="105048"/>
            </a:xfrm>
            <a:custGeom>
              <a:avLst/>
              <a:gdLst>
                <a:gd name="T0" fmla="*/ 0 w 1033"/>
                <a:gd name="T1" fmla="*/ 0 h 451"/>
                <a:gd name="T2" fmla="*/ 1032 w 1033"/>
                <a:gd name="T3" fmla="*/ 140 h 451"/>
                <a:gd name="T4" fmla="*/ 1032 w 1033"/>
                <a:gd name="T5" fmla="*/ 450 h 451"/>
                <a:gd name="T6" fmla="*/ 0 w 1033"/>
                <a:gd name="T7" fmla="*/ 310 h 451"/>
                <a:gd name="T8" fmla="*/ 0 w 1033"/>
                <a:gd name="T9" fmla="*/ 0 h 451"/>
                <a:gd name="T10" fmla="*/ 0 60000 65536"/>
                <a:gd name="T11" fmla="*/ 0 60000 65536"/>
                <a:gd name="T12" fmla="*/ 0 60000 65536"/>
                <a:gd name="T13" fmla="*/ 0 60000 65536"/>
                <a:gd name="T14" fmla="*/ 0 60000 65536"/>
                <a:gd name="T15" fmla="*/ 0 w 1033"/>
                <a:gd name="T16" fmla="*/ 0 h 451"/>
                <a:gd name="T17" fmla="*/ 1033 w 1033"/>
                <a:gd name="T18" fmla="*/ 451 h 451"/>
              </a:gdLst>
              <a:ahLst/>
              <a:cxnLst>
                <a:cxn ang="T10">
                  <a:pos x="T0" y="T1"/>
                </a:cxn>
                <a:cxn ang="T11">
                  <a:pos x="T2" y="T3"/>
                </a:cxn>
                <a:cxn ang="T12">
                  <a:pos x="T4" y="T5"/>
                </a:cxn>
                <a:cxn ang="T13">
                  <a:pos x="T6" y="T7"/>
                </a:cxn>
                <a:cxn ang="T14">
                  <a:pos x="T8" y="T9"/>
                </a:cxn>
              </a:cxnLst>
              <a:rect l="T15" t="T16" r="T17" b="T18"/>
              <a:pathLst>
                <a:path w="1033" h="451">
                  <a:moveTo>
                    <a:pt x="0" y="0"/>
                  </a:moveTo>
                  <a:lnTo>
                    <a:pt x="1032" y="140"/>
                  </a:lnTo>
                  <a:lnTo>
                    <a:pt x="1032" y="450"/>
                  </a:lnTo>
                  <a:lnTo>
                    <a:pt x="0" y="310"/>
                  </a:lnTo>
                  <a:lnTo>
                    <a:pt x="0" y="0"/>
                  </a:lnTo>
                </a:path>
              </a:pathLst>
            </a:custGeom>
            <a:solidFill>
              <a:srgbClr val="0070C0"/>
            </a:solidFill>
            <a:ln w="12700" cap="rnd">
              <a:noFill/>
              <a:round/>
              <a:headEnd/>
              <a:tailEnd/>
            </a:ln>
          </p:spPr>
          <p:txBody>
            <a:bodyPr/>
            <a:lstStyle/>
            <a:p>
              <a:endParaRPr lang="zh-CN" altLang="en-US"/>
            </a:p>
          </p:txBody>
        </p:sp>
      </p:grpSp>
      <p:grpSp>
        <p:nvGrpSpPr>
          <p:cNvPr id="103" name="组合 102"/>
          <p:cNvGrpSpPr/>
          <p:nvPr/>
        </p:nvGrpSpPr>
        <p:grpSpPr>
          <a:xfrm>
            <a:off x="4740281" y="3857628"/>
            <a:ext cx="956748" cy="742952"/>
            <a:chOff x="1219200" y="3043238"/>
            <a:chExt cx="956748" cy="742952"/>
          </a:xfrm>
        </p:grpSpPr>
        <p:sp>
          <p:nvSpPr>
            <p:cNvPr id="104" name="Line 10"/>
            <p:cNvSpPr>
              <a:spLocks noChangeShapeType="1"/>
            </p:cNvSpPr>
            <p:nvPr/>
          </p:nvSpPr>
          <p:spPr bwMode="auto">
            <a:xfrm>
              <a:off x="1219200" y="3043238"/>
              <a:ext cx="923908" cy="242886"/>
            </a:xfrm>
            <a:prstGeom prst="line">
              <a:avLst/>
            </a:prstGeom>
            <a:noFill/>
            <a:ln w="12700">
              <a:solidFill>
                <a:schemeClr val="tx1"/>
              </a:solidFill>
              <a:round/>
              <a:headEnd/>
              <a:tailEnd/>
            </a:ln>
          </p:spPr>
          <p:txBody>
            <a:bodyPr wrap="none" anchor="ctr"/>
            <a:lstStyle/>
            <a:p>
              <a:endParaRPr lang="zh-CN" altLang="en-US"/>
            </a:p>
          </p:txBody>
        </p:sp>
        <p:sp>
          <p:nvSpPr>
            <p:cNvPr id="105" name="Line 11"/>
            <p:cNvSpPr>
              <a:spLocks noChangeShapeType="1"/>
            </p:cNvSpPr>
            <p:nvPr/>
          </p:nvSpPr>
          <p:spPr bwMode="auto">
            <a:xfrm>
              <a:off x="1219200" y="3584575"/>
              <a:ext cx="923908" cy="201615"/>
            </a:xfrm>
            <a:prstGeom prst="line">
              <a:avLst/>
            </a:prstGeom>
            <a:noFill/>
            <a:ln w="12700">
              <a:solidFill>
                <a:schemeClr val="tx1"/>
              </a:solidFill>
              <a:round/>
              <a:headEnd/>
              <a:tailEnd/>
            </a:ln>
          </p:spPr>
          <p:txBody>
            <a:bodyPr wrap="none" anchor="ctr"/>
            <a:lstStyle/>
            <a:p>
              <a:endParaRPr lang="zh-CN" altLang="en-US"/>
            </a:p>
          </p:txBody>
        </p:sp>
        <p:sp>
          <p:nvSpPr>
            <p:cNvPr id="106" name="Freeform 12"/>
            <p:cNvSpPr>
              <a:spLocks/>
            </p:cNvSpPr>
            <p:nvPr/>
          </p:nvSpPr>
          <p:spPr bwMode="auto">
            <a:xfrm>
              <a:off x="1233488" y="3065463"/>
              <a:ext cx="909620" cy="712787"/>
            </a:xfrm>
            <a:custGeom>
              <a:avLst/>
              <a:gdLst>
                <a:gd name="T0" fmla="*/ 0 w 1033"/>
                <a:gd name="T1" fmla="*/ 0 h 451"/>
                <a:gd name="T2" fmla="*/ 1032 w 1033"/>
                <a:gd name="T3" fmla="*/ 140 h 451"/>
                <a:gd name="T4" fmla="*/ 1032 w 1033"/>
                <a:gd name="T5" fmla="*/ 450 h 451"/>
                <a:gd name="T6" fmla="*/ 0 w 1033"/>
                <a:gd name="T7" fmla="*/ 310 h 451"/>
                <a:gd name="T8" fmla="*/ 0 w 1033"/>
                <a:gd name="T9" fmla="*/ 0 h 451"/>
                <a:gd name="T10" fmla="*/ 0 60000 65536"/>
                <a:gd name="T11" fmla="*/ 0 60000 65536"/>
                <a:gd name="T12" fmla="*/ 0 60000 65536"/>
                <a:gd name="T13" fmla="*/ 0 60000 65536"/>
                <a:gd name="T14" fmla="*/ 0 60000 65536"/>
                <a:gd name="T15" fmla="*/ 0 w 1033"/>
                <a:gd name="T16" fmla="*/ 0 h 451"/>
                <a:gd name="T17" fmla="*/ 1033 w 1033"/>
                <a:gd name="T18" fmla="*/ 451 h 451"/>
              </a:gdLst>
              <a:ahLst/>
              <a:cxnLst>
                <a:cxn ang="T10">
                  <a:pos x="T0" y="T1"/>
                </a:cxn>
                <a:cxn ang="T11">
                  <a:pos x="T2" y="T3"/>
                </a:cxn>
                <a:cxn ang="T12">
                  <a:pos x="T4" y="T5"/>
                </a:cxn>
                <a:cxn ang="T13">
                  <a:pos x="T6" y="T7"/>
                </a:cxn>
                <a:cxn ang="T14">
                  <a:pos x="T8" y="T9"/>
                </a:cxn>
              </a:cxnLst>
              <a:rect l="T15" t="T16" r="T17" b="T18"/>
              <a:pathLst>
                <a:path w="1033" h="451">
                  <a:moveTo>
                    <a:pt x="0" y="0"/>
                  </a:moveTo>
                  <a:lnTo>
                    <a:pt x="1032" y="140"/>
                  </a:lnTo>
                  <a:lnTo>
                    <a:pt x="1032" y="450"/>
                  </a:lnTo>
                  <a:lnTo>
                    <a:pt x="0" y="310"/>
                  </a:lnTo>
                  <a:lnTo>
                    <a:pt x="0" y="0"/>
                  </a:lnTo>
                </a:path>
              </a:pathLst>
            </a:custGeom>
            <a:solidFill>
              <a:srgbClr val="FFFF66"/>
            </a:solidFill>
            <a:ln w="12700" cap="rnd">
              <a:noFill/>
              <a:round/>
              <a:headEnd/>
              <a:tailEnd/>
            </a:ln>
          </p:spPr>
          <p:txBody>
            <a:bodyPr/>
            <a:lstStyle/>
            <a:p>
              <a:endParaRPr lang="zh-CN" altLang="en-US"/>
            </a:p>
          </p:txBody>
        </p:sp>
        <p:sp>
          <p:nvSpPr>
            <p:cNvPr id="107" name="Rectangle 14"/>
            <p:cNvSpPr>
              <a:spLocks noChangeArrowheads="1"/>
            </p:cNvSpPr>
            <p:nvPr/>
          </p:nvSpPr>
          <p:spPr bwMode="auto">
            <a:xfrm rot="796168">
              <a:off x="1239911" y="3279562"/>
              <a:ext cx="860425" cy="393700"/>
            </a:xfrm>
            <a:prstGeom prst="rect">
              <a:avLst/>
            </a:prstGeom>
            <a:noFill/>
            <a:ln w="12700">
              <a:noFill/>
              <a:miter lim="800000"/>
              <a:headEnd/>
              <a:tailEnd/>
            </a:ln>
          </p:spPr>
          <p:txBody>
            <a:bodyPr wrap="none" lIns="90488" tIns="44450" rIns="90488" bIns="44450">
              <a:spAutoFit/>
            </a:bodyPr>
            <a:lstStyle/>
            <a:p>
              <a:pPr defTabSz="762000" eaLnBrk="0" hangingPunct="0"/>
              <a:r>
                <a:rPr kumimoji="1" lang="en-US" altLang="zh-CN" dirty="0">
                  <a:solidFill>
                    <a:srgbClr val="333399"/>
                  </a:solidFill>
                  <a:latin typeface="Arial" charset="0"/>
                  <a:ea typeface="黑体" pitchFamily="2" charset="-122"/>
                </a:rPr>
                <a:t>DATA</a:t>
              </a:r>
            </a:p>
          </p:txBody>
        </p:sp>
        <p:sp>
          <p:nvSpPr>
            <p:cNvPr id="108" name="Freeform 12"/>
            <p:cNvSpPr>
              <a:spLocks/>
            </p:cNvSpPr>
            <p:nvPr/>
          </p:nvSpPr>
          <p:spPr bwMode="auto">
            <a:xfrm rot="769893">
              <a:off x="1223017" y="3176315"/>
              <a:ext cx="952931" cy="105048"/>
            </a:xfrm>
            <a:custGeom>
              <a:avLst/>
              <a:gdLst>
                <a:gd name="T0" fmla="*/ 0 w 1033"/>
                <a:gd name="T1" fmla="*/ 0 h 451"/>
                <a:gd name="T2" fmla="*/ 1032 w 1033"/>
                <a:gd name="T3" fmla="*/ 140 h 451"/>
                <a:gd name="T4" fmla="*/ 1032 w 1033"/>
                <a:gd name="T5" fmla="*/ 450 h 451"/>
                <a:gd name="T6" fmla="*/ 0 w 1033"/>
                <a:gd name="T7" fmla="*/ 310 h 451"/>
                <a:gd name="T8" fmla="*/ 0 w 1033"/>
                <a:gd name="T9" fmla="*/ 0 h 451"/>
                <a:gd name="T10" fmla="*/ 0 60000 65536"/>
                <a:gd name="T11" fmla="*/ 0 60000 65536"/>
                <a:gd name="T12" fmla="*/ 0 60000 65536"/>
                <a:gd name="T13" fmla="*/ 0 60000 65536"/>
                <a:gd name="T14" fmla="*/ 0 60000 65536"/>
                <a:gd name="T15" fmla="*/ 0 w 1033"/>
                <a:gd name="T16" fmla="*/ 0 h 451"/>
                <a:gd name="T17" fmla="*/ 1033 w 1033"/>
                <a:gd name="T18" fmla="*/ 451 h 451"/>
              </a:gdLst>
              <a:ahLst/>
              <a:cxnLst>
                <a:cxn ang="T10">
                  <a:pos x="T0" y="T1"/>
                </a:cxn>
                <a:cxn ang="T11">
                  <a:pos x="T2" y="T3"/>
                </a:cxn>
                <a:cxn ang="T12">
                  <a:pos x="T4" y="T5"/>
                </a:cxn>
                <a:cxn ang="T13">
                  <a:pos x="T6" y="T7"/>
                </a:cxn>
                <a:cxn ang="T14">
                  <a:pos x="T8" y="T9"/>
                </a:cxn>
              </a:cxnLst>
              <a:rect l="T15" t="T16" r="T17" b="T18"/>
              <a:pathLst>
                <a:path w="1033" h="451">
                  <a:moveTo>
                    <a:pt x="0" y="0"/>
                  </a:moveTo>
                  <a:lnTo>
                    <a:pt x="1032" y="140"/>
                  </a:lnTo>
                  <a:lnTo>
                    <a:pt x="1032" y="450"/>
                  </a:lnTo>
                  <a:lnTo>
                    <a:pt x="0" y="310"/>
                  </a:lnTo>
                  <a:lnTo>
                    <a:pt x="0" y="0"/>
                  </a:lnTo>
                </a:path>
              </a:pathLst>
            </a:custGeom>
            <a:solidFill>
              <a:srgbClr val="0070C0"/>
            </a:solidFill>
            <a:ln w="12700" cap="rnd">
              <a:noFill/>
              <a:round/>
              <a:headEnd/>
              <a:tailEnd/>
            </a:ln>
          </p:spPr>
          <p:txBody>
            <a:bodyPr/>
            <a:lstStyle/>
            <a:p>
              <a:endParaRPr lang="zh-CN" altLang="en-US"/>
            </a:p>
          </p:txBody>
        </p:sp>
      </p:grpSp>
      <p:sp>
        <p:nvSpPr>
          <p:cNvPr id="109" name="Line 56"/>
          <p:cNvSpPr>
            <a:spLocks noChangeShapeType="1"/>
          </p:cNvSpPr>
          <p:nvPr/>
        </p:nvSpPr>
        <p:spPr bwMode="auto">
          <a:xfrm flipH="1">
            <a:off x="3811587" y="3857628"/>
            <a:ext cx="962018" cy="71438"/>
          </a:xfrm>
          <a:prstGeom prst="line">
            <a:avLst/>
          </a:prstGeom>
          <a:noFill/>
          <a:ln w="28575">
            <a:solidFill>
              <a:srgbClr val="333399"/>
            </a:solidFill>
            <a:prstDash val="dash"/>
            <a:round/>
            <a:headEnd/>
            <a:tailEnd type="triangle" w="sm" len="lg"/>
          </a:ln>
        </p:spPr>
        <p:txBody>
          <a:bodyPr wrap="none" anchor="ctr"/>
          <a:lstStyle/>
          <a:p>
            <a:endParaRPr lang="zh-CN" altLang="en-US"/>
          </a:p>
        </p:txBody>
      </p:sp>
      <p:sp>
        <p:nvSpPr>
          <p:cNvPr id="110" name="Line 56"/>
          <p:cNvSpPr>
            <a:spLocks noChangeShapeType="1"/>
          </p:cNvSpPr>
          <p:nvPr/>
        </p:nvSpPr>
        <p:spPr bwMode="auto">
          <a:xfrm flipH="1">
            <a:off x="4668843" y="4714884"/>
            <a:ext cx="962018" cy="71438"/>
          </a:xfrm>
          <a:prstGeom prst="line">
            <a:avLst/>
          </a:prstGeom>
          <a:noFill/>
          <a:ln w="28575">
            <a:solidFill>
              <a:srgbClr val="333399"/>
            </a:solidFill>
            <a:prstDash val="dash"/>
            <a:round/>
            <a:headEnd/>
            <a:tailEnd type="triangle" w="sm" len="lg"/>
          </a:ln>
        </p:spPr>
        <p:txBody>
          <a:bodyPr wrap="none" anchor="ctr"/>
          <a:lstStyle/>
          <a:p>
            <a:endParaRPr lang="zh-CN" altLang="en-US"/>
          </a:p>
        </p:txBody>
      </p:sp>
      <p:sp>
        <p:nvSpPr>
          <p:cNvPr id="111" name="Line 39"/>
          <p:cNvSpPr>
            <a:spLocks noChangeShapeType="1"/>
          </p:cNvSpPr>
          <p:nvPr/>
        </p:nvSpPr>
        <p:spPr bwMode="auto">
          <a:xfrm>
            <a:off x="8551891" y="2952741"/>
            <a:ext cx="0" cy="3179762"/>
          </a:xfrm>
          <a:prstGeom prst="line">
            <a:avLst/>
          </a:prstGeom>
          <a:noFill/>
          <a:ln w="12700">
            <a:solidFill>
              <a:schemeClr val="tx1"/>
            </a:solidFill>
            <a:round/>
            <a:headEnd/>
            <a:tailEnd/>
          </a:ln>
        </p:spPr>
        <p:txBody>
          <a:bodyPr wrap="none" anchor="ctr"/>
          <a:lstStyle/>
          <a:p>
            <a:endParaRPr lang="zh-CN" altLang="en-US"/>
          </a:p>
        </p:txBody>
      </p:sp>
      <p:sp>
        <p:nvSpPr>
          <p:cNvPr id="112" name="Rectangle 40"/>
          <p:cNvSpPr>
            <a:spLocks noChangeArrowheads="1"/>
          </p:cNvSpPr>
          <p:nvPr/>
        </p:nvSpPr>
        <p:spPr bwMode="auto">
          <a:xfrm>
            <a:off x="6500841" y="2641591"/>
            <a:ext cx="350838" cy="393700"/>
          </a:xfrm>
          <a:prstGeom prst="rect">
            <a:avLst/>
          </a:prstGeom>
          <a:noFill/>
          <a:ln w="12700">
            <a:noFill/>
            <a:miter lim="800000"/>
            <a:headEnd/>
            <a:tailEnd/>
          </a:ln>
        </p:spPr>
        <p:txBody>
          <a:bodyPr wrap="none" lIns="90488" tIns="44450" rIns="90488" bIns="44450">
            <a:spAutoFit/>
          </a:bodyPr>
          <a:lstStyle/>
          <a:p>
            <a:pPr defTabSz="762000" eaLnBrk="0" hangingPunct="0"/>
            <a:r>
              <a:rPr kumimoji="1" lang="en-US" altLang="zh-CN">
                <a:solidFill>
                  <a:srgbClr val="333399"/>
                </a:solidFill>
                <a:latin typeface="Arial" charset="0"/>
                <a:ea typeface="黑体" pitchFamily="2" charset="-122"/>
              </a:rPr>
              <a:t>A</a:t>
            </a:r>
          </a:p>
        </p:txBody>
      </p:sp>
      <p:sp>
        <p:nvSpPr>
          <p:cNvPr id="113" name="Rectangle 41"/>
          <p:cNvSpPr>
            <a:spLocks noChangeArrowheads="1"/>
          </p:cNvSpPr>
          <p:nvPr/>
        </p:nvSpPr>
        <p:spPr bwMode="auto">
          <a:xfrm>
            <a:off x="8364566" y="2641591"/>
            <a:ext cx="350838" cy="393700"/>
          </a:xfrm>
          <a:prstGeom prst="rect">
            <a:avLst/>
          </a:prstGeom>
          <a:noFill/>
          <a:ln w="12700">
            <a:noFill/>
            <a:miter lim="800000"/>
            <a:headEnd/>
            <a:tailEnd/>
          </a:ln>
        </p:spPr>
        <p:txBody>
          <a:bodyPr wrap="none" lIns="90488" tIns="44450" rIns="90488" bIns="44450">
            <a:spAutoFit/>
          </a:bodyPr>
          <a:lstStyle/>
          <a:p>
            <a:pPr defTabSz="762000" eaLnBrk="0" hangingPunct="0"/>
            <a:r>
              <a:rPr kumimoji="1" lang="en-US" altLang="zh-CN">
                <a:solidFill>
                  <a:srgbClr val="333399"/>
                </a:solidFill>
                <a:latin typeface="Arial" charset="0"/>
                <a:ea typeface="黑体" pitchFamily="2" charset="-122"/>
              </a:rPr>
              <a:t>B</a:t>
            </a:r>
          </a:p>
        </p:txBody>
      </p:sp>
      <p:sp>
        <p:nvSpPr>
          <p:cNvPr id="114" name="Line 56"/>
          <p:cNvSpPr>
            <a:spLocks noChangeShapeType="1"/>
          </p:cNvSpPr>
          <p:nvPr/>
        </p:nvSpPr>
        <p:spPr bwMode="auto">
          <a:xfrm flipH="1">
            <a:off x="7643834" y="5430850"/>
            <a:ext cx="890580" cy="71438"/>
          </a:xfrm>
          <a:prstGeom prst="line">
            <a:avLst/>
          </a:prstGeom>
          <a:noFill/>
          <a:ln w="28575">
            <a:solidFill>
              <a:srgbClr val="333399"/>
            </a:solidFill>
            <a:round/>
            <a:headEnd/>
            <a:tailEnd type="triangle" w="sm" len="lg"/>
          </a:ln>
        </p:spPr>
        <p:txBody>
          <a:bodyPr wrap="none" anchor="ctr"/>
          <a:lstStyle/>
          <a:p>
            <a:endParaRPr lang="zh-CN" altLang="en-US"/>
          </a:p>
        </p:txBody>
      </p:sp>
      <p:sp>
        <p:nvSpPr>
          <p:cNvPr id="115" name="Line 60"/>
          <p:cNvSpPr>
            <a:spLocks noChangeShapeType="1"/>
          </p:cNvSpPr>
          <p:nvPr/>
        </p:nvSpPr>
        <p:spPr bwMode="auto">
          <a:xfrm>
            <a:off x="6726273" y="2952741"/>
            <a:ext cx="0" cy="3179762"/>
          </a:xfrm>
          <a:prstGeom prst="line">
            <a:avLst/>
          </a:prstGeom>
          <a:noFill/>
          <a:ln w="12700">
            <a:solidFill>
              <a:schemeClr val="tx1"/>
            </a:solidFill>
            <a:round/>
            <a:headEnd/>
            <a:tailEnd/>
          </a:ln>
        </p:spPr>
        <p:txBody>
          <a:bodyPr wrap="none" anchor="ctr"/>
          <a:lstStyle/>
          <a:p>
            <a:endParaRPr lang="zh-CN" altLang="en-US"/>
          </a:p>
        </p:txBody>
      </p:sp>
      <p:sp>
        <p:nvSpPr>
          <p:cNvPr id="116" name="Text Box 63"/>
          <p:cNvSpPr txBox="1">
            <a:spLocks noChangeArrowheads="1"/>
          </p:cNvSpPr>
          <p:nvPr/>
        </p:nvSpPr>
        <p:spPr bwMode="auto">
          <a:xfrm>
            <a:off x="6786578" y="2000240"/>
            <a:ext cx="1210588" cy="400110"/>
          </a:xfrm>
          <a:prstGeom prst="rect">
            <a:avLst/>
          </a:prstGeom>
          <a:noFill/>
          <a:ln w="9525">
            <a:noFill/>
            <a:miter lim="800000"/>
            <a:headEnd/>
            <a:tailEnd/>
          </a:ln>
        </p:spPr>
        <p:txBody>
          <a:bodyPr wrap="none">
            <a:spAutoFit/>
          </a:bodyPr>
          <a:lstStyle/>
          <a:p>
            <a:r>
              <a:rPr lang="zh-CN" altLang="en-US" sz="2000" dirty="0">
                <a:solidFill>
                  <a:srgbClr val="333399"/>
                </a:solidFill>
                <a:ea typeface="黑体" pitchFamily="2" charset="-122"/>
              </a:rPr>
              <a:t>面向连接</a:t>
            </a:r>
          </a:p>
        </p:txBody>
      </p:sp>
      <p:sp>
        <p:nvSpPr>
          <p:cNvPr id="117" name="Line 39"/>
          <p:cNvSpPr>
            <a:spLocks noChangeShapeType="1"/>
          </p:cNvSpPr>
          <p:nvPr/>
        </p:nvSpPr>
        <p:spPr bwMode="auto">
          <a:xfrm>
            <a:off x="7654967" y="2971787"/>
            <a:ext cx="0" cy="3179762"/>
          </a:xfrm>
          <a:prstGeom prst="line">
            <a:avLst/>
          </a:prstGeom>
          <a:noFill/>
          <a:ln w="12700">
            <a:solidFill>
              <a:schemeClr val="tx1"/>
            </a:solidFill>
            <a:round/>
            <a:headEnd/>
            <a:tailEnd/>
          </a:ln>
        </p:spPr>
        <p:txBody>
          <a:bodyPr wrap="none" anchor="ctr"/>
          <a:lstStyle/>
          <a:p>
            <a:endParaRPr lang="zh-CN" altLang="en-US"/>
          </a:p>
        </p:txBody>
      </p:sp>
      <p:grpSp>
        <p:nvGrpSpPr>
          <p:cNvPr id="118" name="组合 117"/>
          <p:cNvGrpSpPr/>
          <p:nvPr/>
        </p:nvGrpSpPr>
        <p:grpSpPr>
          <a:xfrm>
            <a:off x="6726273" y="3757618"/>
            <a:ext cx="956748" cy="742952"/>
            <a:chOff x="1219200" y="3043238"/>
            <a:chExt cx="956748" cy="742952"/>
          </a:xfrm>
        </p:grpSpPr>
        <p:sp>
          <p:nvSpPr>
            <p:cNvPr id="119" name="Line 10"/>
            <p:cNvSpPr>
              <a:spLocks noChangeShapeType="1"/>
            </p:cNvSpPr>
            <p:nvPr/>
          </p:nvSpPr>
          <p:spPr bwMode="auto">
            <a:xfrm>
              <a:off x="1219200" y="3043238"/>
              <a:ext cx="923908" cy="242886"/>
            </a:xfrm>
            <a:prstGeom prst="line">
              <a:avLst/>
            </a:prstGeom>
            <a:noFill/>
            <a:ln w="12700">
              <a:solidFill>
                <a:schemeClr val="tx1"/>
              </a:solidFill>
              <a:round/>
              <a:headEnd/>
              <a:tailEnd/>
            </a:ln>
          </p:spPr>
          <p:txBody>
            <a:bodyPr wrap="none" anchor="ctr"/>
            <a:lstStyle/>
            <a:p>
              <a:endParaRPr lang="zh-CN" altLang="en-US"/>
            </a:p>
          </p:txBody>
        </p:sp>
        <p:sp>
          <p:nvSpPr>
            <p:cNvPr id="120" name="Line 11"/>
            <p:cNvSpPr>
              <a:spLocks noChangeShapeType="1"/>
            </p:cNvSpPr>
            <p:nvPr/>
          </p:nvSpPr>
          <p:spPr bwMode="auto">
            <a:xfrm>
              <a:off x="1219200" y="3584575"/>
              <a:ext cx="923908" cy="201615"/>
            </a:xfrm>
            <a:prstGeom prst="line">
              <a:avLst/>
            </a:prstGeom>
            <a:noFill/>
            <a:ln w="12700">
              <a:solidFill>
                <a:schemeClr val="tx1"/>
              </a:solidFill>
              <a:round/>
              <a:headEnd/>
              <a:tailEnd/>
            </a:ln>
          </p:spPr>
          <p:txBody>
            <a:bodyPr wrap="none" anchor="ctr"/>
            <a:lstStyle/>
            <a:p>
              <a:endParaRPr lang="zh-CN" altLang="en-US"/>
            </a:p>
          </p:txBody>
        </p:sp>
        <p:sp>
          <p:nvSpPr>
            <p:cNvPr id="121" name="Freeform 12"/>
            <p:cNvSpPr>
              <a:spLocks/>
            </p:cNvSpPr>
            <p:nvPr/>
          </p:nvSpPr>
          <p:spPr bwMode="auto">
            <a:xfrm>
              <a:off x="1233488" y="3065463"/>
              <a:ext cx="909620" cy="712787"/>
            </a:xfrm>
            <a:custGeom>
              <a:avLst/>
              <a:gdLst>
                <a:gd name="T0" fmla="*/ 0 w 1033"/>
                <a:gd name="T1" fmla="*/ 0 h 451"/>
                <a:gd name="T2" fmla="*/ 1032 w 1033"/>
                <a:gd name="T3" fmla="*/ 140 h 451"/>
                <a:gd name="T4" fmla="*/ 1032 w 1033"/>
                <a:gd name="T5" fmla="*/ 450 h 451"/>
                <a:gd name="T6" fmla="*/ 0 w 1033"/>
                <a:gd name="T7" fmla="*/ 310 h 451"/>
                <a:gd name="T8" fmla="*/ 0 w 1033"/>
                <a:gd name="T9" fmla="*/ 0 h 451"/>
                <a:gd name="T10" fmla="*/ 0 60000 65536"/>
                <a:gd name="T11" fmla="*/ 0 60000 65536"/>
                <a:gd name="T12" fmla="*/ 0 60000 65536"/>
                <a:gd name="T13" fmla="*/ 0 60000 65536"/>
                <a:gd name="T14" fmla="*/ 0 60000 65536"/>
                <a:gd name="T15" fmla="*/ 0 w 1033"/>
                <a:gd name="T16" fmla="*/ 0 h 451"/>
                <a:gd name="T17" fmla="*/ 1033 w 1033"/>
                <a:gd name="T18" fmla="*/ 451 h 451"/>
              </a:gdLst>
              <a:ahLst/>
              <a:cxnLst>
                <a:cxn ang="T10">
                  <a:pos x="T0" y="T1"/>
                </a:cxn>
                <a:cxn ang="T11">
                  <a:pos x="T2" y="T3"/>
                </a:cxn>
                <a:cxn ang="T12">
                  <a:pos x="T4" y="T5"/>
                </a:cxn>
                <a:cxn ang="T13">
                  <a:pos x="T6" y="T7"/>
                </a:cxn>
                <a:cxn ang="T14">
                  <a:pos x="T8" y="T9"/>
                </a:cxn>
              </a:cxnLst>
              <a:rect l="T15" t="T16" r="T17" b="T18"/>
              <a:pathLst>
                <a:path w="1033" h="451">
                  <a:moveTo>
                    <a:pt x="0" y="0"/>
                  </a:moveTo>
                  <a:lnTo>
                    <a:pt x="1032" y="140"/>
                  </a:lnTo>
                  <a:lnTo>
                    <a:pt x="1032" y="450"/>
                  </a:lnTo>
                  <a:lnTo>
                    <a:pt x="0" y="310"/>
                  </a:lnTo>
                  <a:lnTo>
                    <a:pt x="0" y="0"/>
                  </a:lnTo>
                </a:path>
              </a:pathLst>
            </a:custGeom>
            <a:solidFill>
              <a:srgbClr val="FFFF66"/>
            </a:solidFill>
            <a:ln w="12700" cap="rnd">
              <a:noFill/>
              <a:round/>
              <a:headEnd/>
              <a:tailEnd/>
            </a:ln>
          </p:spPr>
          <p:txBody>
            <a:bodyPr/>
            <a:lstStyle/>
            <a:p>
              <a:endParaRPr lang="zh-CN" altLang="en-US"/>
            </a:p>
          </p:txBody>
        </p:sp>
        <p:sp>
          <p:nvSpPr>
            <p:cNvPr id="122" name="Rectangle 14"/>
            <p:cNvSpPr>
              <a:spLocks noChangeArrowheads="1"/>
            </p:cNvSpPr>
            <p:nvPr/>
          </p:nvSpPr>
          <p:spPr bwMode="auto">
            <a:xfrm rot="796168">
              <a:off x="1239911" y="3279562"/>
              <a:ext cx="860425" cy="393700"/>
            </a:xfrm>
            <a:prstGeom prst="rect">
              <a:avLst/>
            </a:prstGeom>
            <a:noFill/>
            <a:ln w="12700">
              <a:noFill/>
              <a:miter lim="800000"/>
              <a:headEnd/>
              <a:tailEnd/>
            </a:ln>
          </p:spPr>
          <p:txBody>
            <a:bodyPr wrap="none" lIns="90488" tIns="44450" rIns="90488" bIns="44450">
              <a:spAutoFit/>
            </a:bodyPr>
            <a:lstStyle/>
            <a:p>
              <a:pPr defTabSz="762000" eaLnBrk="0" hangingPunct="0"/>
              <a:r>
                <a:rPr kumimoji="1" lang="en-US" altLang="zh-CN" dirty="0">
                  <a:solidFill>
                    <a:srgbClr val="333399"/>
                  </a:solidFill>
                  <a:latin typeface="Arial" charset="0"/>
                  <a:ea typeface="黑体" pitchFamily="2" charset="-122"/>
                </a:rPr>
                <a:t>DATA</a:t>
              </a:r>
            </a:p>
          </p:txBody>
        </p:sp>
        <p:sp>
          <p:nvSpPr>
            <p:cNvPr id="123" name="Freeform 12"/>
            <p:cNvSpPr>
              <a:spLocks/>
            </p:cNvSpPr>
            <p:nvPr/>
          </p:nvSpPr>
          <p:spPr bwMode="auto">
            <a:xfrm rot="769893">
              <a:off x="1223017" y="3176315"/>
              <a:ext cx="952931" cy="105048"/>
            </a:xfrm>
            <a:custGeom>
              <a:avLst/>
              <a:gdLst>
                <a:gd name="T0" fmla="*/ 0 w 1033"/>
                <a:gd name="T1" fmla="*/ 0 h 451"/>
                <a:gd name="T2" fmla="*/ 1032 w 1033"/>
                <a:gd name="T3" fmla="*/ 140 h 451"/>
                <a:gd name="T4" fmla="*/ 1032 w 1033"/>
                <a:gd name="T5" fmla="*/ 450 h 451"/>
                <a:gd name="T6" fmla="*/ 0 w 1033"/>
                <a:gd name="T7" fmla="*/ 310 h 451"/>
                <a:gd name="T8" fmla="*/ 0 w 1033"/>
                <a:gd name="T9" fmla="*/ 0 h 451"/>
                <a:gd name="T10" fmla="*/ 0 60000 65536"/>
                <a:gd name="T11" fmla="*/ 0 60000 65536"/>
                <a:gd name="T12" fmla="*/ 0 60000 65536"/>
                <a:gd name="T13" fmla="*/ 0 60000 65536"/>
                <a:gd name="T14" fmla="*/ 0 60000 65536"/>
                <a:gd name="T15" fmla="*/ 0 w 1033"/>
                <a:gd name="T16" fmla="*/ 0 h 451"/>
                <a:gd name="T17" fmla="*/ 1033 w 1033"/>
                <a:gd name="T18" fmla="*/ 451 h 451"/>
              </a:gdLst>
              <a:ahLst/>
              <a:cxnLst>
                <a:cxn ang="T10">
                  <a:pos x="T0" y="T1"/>
                </a:cxn>
                <a:cxn ang="T11">
                  <a:pos x="T2" y="T3"/>
                </a:cxn>
                <a:cxn ang="T12">
                  <a:pos x="T4" y="T5"/>
                </a:cxn>
                <a:cxn ang="T13">
                  <a:pos x="T6" y="T7"/>
                </a:cxn>
                <a:cxn ang="T14">
                  <a:pos x="T8" y="T9"/>
                </a:cxn>
              </a:cxnLst>
              <a:rect l="T15" t="T16" r="T17" b="T18"/>
              <a:pathLst>
                <a:path w="1033" h="451">
                  <a:moveTo>
                    <a:pt x="0" y="0"/>
                  </a:moveTo>
                  <a:lnTo>
                    <a:pt x="1032" y="140"/>
                  </a:lnTo>
                  <a:lnTo>
                    <a:pt x="1032" y="450"/>
                  </a:lnTo>
                  <a:lnTo>
                    <a:pt x="0" y="310"/>
                  </a:lnTo>
                  <a:lnTo>
                    <a:pt x="0" y="0"/>
                  </a:lnTo>
                </a:path>
              </a:pathLst>
            </a:custGeom>
            <a:solidFill>
              <a:schemeClr val="accent1"/>
            </a:solidFill>
            <a:ln w="12700" cap="rnd">
              <a:noFill/>
              <a:round/>
              <a:headEnd/>
              <a:tailEnd/>
            </a:ln>
          </p:spPr>
          <p:txBody>
            <a:bodyPr/>
            <a:lstStyle/>
            <a:p>
              <a:endParaRPr lang="zh-CN" altLang="en-US"/>
            </a:p>
          </p:txBody>
        </p:sp>
      </p:grpSp>
      <p:grpSp>
        <p:nvGrpSpPr>
          <p:cNvPr id="124" name="组合 123"/>
          <p:cNvGrpSpPr/>
          <p:nvPr/>
        </p:nvGrpSpPr>
        <p:grpSpPr>
          <a:xfrm>
            <a:off x="7654967" y="4572008"/>
            <a:ext cx="956748" cy="742952"/>
            <a:chOff x="1219200" y="3043238"/>
            <a:chExt cx="956748" cy="742952"/>
          </a:xfrm>
        </p:grpSpPr>
        <p:sp>
          <p:nvSpPr>
            <p:cNvPr id="125" name="Line 10"/>
            <p:cNvSpPr>
              <a:spLocks noChangeShapeType="1"/>
            </p:cNvSpPr>
            <p:nvPr/>
          </p:nvSpPr>
          <p:spPr bwMode="auto">
            <a:xfrm>
              <a:off x="1219200" y="3043238"/>
              <a:ext cx="923908" cy="242886"/>
            </a:xfrm>
            <a:prstGeom prst="line">
              <a:avLst/>
            </a:prstGeom>
            <a:noFill/>
            <a:ln w="12700">
              <a:solidFill>
                <a:schemeClr val="tx1"/>
              </a:solidFill>
              <a:round/>
              <a:headEnd/>
              <a:tailEnd/>
            </a:ln>
          </p:spPr>
          <p:txBody>
            <a:bodyPr wrap="none" anchor="ctr"/>
            <a:lstStyle/>
            <a:p>
              <a:endParaRPr lang="zh-CN" altLang="en-US"/>
            </a:p>
          </p:txBody>
        </p:sp>
        <p:sp>
          <p:nvSpPr>
            <p:cNvPr id="126" name="Line 11"/>
            <p:cNvSpPr>
              <a:spLocks noChangeShapeType="1"/>
            </p:cNvSpPr>
            <p:nvPr/>
          </p:nvSpPr>
          <p:spPr bwMode="auto">
            <a:xfrm>
              <a:off x="1219200" y="3584575"/>
              <a:ext cx="923908" cy="201615"/>
            </a:xfrm>
            <a:prstGeom prst="line">
              <a:avLst/>
            </a:prstGeom>
            <a:noFill/>
            <a:ln w="12700">
              <a:solidFill>
                <a:schemeClr val="tx1"/>
              </a:solidFill>
              <a:round/>
              <a:headEnd/>
              <a:tailEnd/>
            </a:ln>
          </p:spPr>
          <p:txBody>
            <a:bodyPr wrap="none" anchor="ctr"/>
            <a:lstStyle/>
            <a:p>
              <a:endParaRPr lang="zh-CN" altLang="en-US"/>
            </a:p>
          </p:txBody>
        </p:sp>
        <p:sp>
          <p:nvSpPr>
            <p:cNvPr id="127" name="Freeform 12"/>
            <p:cNvSpPr>
              <a:spLocks/>
            </p:cNvSpPr>
            <p:nvPr/>
          </p:nvSpPr>
          <p:spPr bwMode="auto">
            <a:xfrm>
              <a:off x="1233488" y="3065463"/>
              <a:ext cx="909620" cy="712787"/>
            </a:xfrm>
            <a:custGeom>
              <a:avLst/>
              <a:gdLst>
                <a:gd name="T0" fmla="*/ 0 w 1033"/>
                <a:gd name="T1" fmla="*/ 0 h 451"/>
                <a:gd name="T2" fmla="*/ 1032 w 1033"/>
                <a:gd name="T3" fmla="*/ 140 h 451"/>
                <a:gd name="T4" fmla="*/ 1032 w 1033"/>
                <a:gd name="T5" fmla="*/ 450 h 451"/>
                <a:gd name="T6" fmla="*/ 0 w 1033"/>
                <a:gd name="T7" fmla="*/ 310 h 451"/>
                <a:gd name="T8" fmla="*/ 0 w 1033"/>
                <a:gd name="T9" fmla="*/ 0 h 451"/>
                <a:gd name="T10" fmla="*/ 0 60000 65536"/>
                <a:gd name="T11" fmla="*/ 0 60000 65536"/>
                <a:gd name="T12" fmla="*/ 0 60000 65536"/>
                <a:gd name="T13" fmla="*/ 0 60000 65536"/>
                <a:gd name="T14" fmla="*/ 0 60000 65536"/>
                <a:gd name="T15" fmla="*/ 0 w 1033"/>
                <a:gd name="T16" fmla="*/ 0 h 451"/>
                <a:gd name="T17" fmla="*/ 1033 w 1033"/>
                <a:gd name="T18" fmla="*/ 451 h 451"/>
              </a:gdLst>
              <a:ahLst/>
              <a:cxnLst>
                <a:cxn ang="T10">
                  <a:pos x="T0" y="T1"/>
                </a:cxn>
                <a:cxn ang="T11">
                  <a:pos x="T2" y="T3"/>
                </a:cxn>
                <a:cxn ang="T12">
                  <a:pos x="T4" y="T5"/>
                </a:cxn>
                <a:cxn ang="T13">
                  <a:pos x="T6" y="T7"/>
                </a:cxn>
                <a:cxn ang="T14">
                  <a:pos x="T8" y="T9"/>
                </a:cxn>
              </a:cxnLst>
              <a:rect l="T15" t="T16" r="T17" b="T18"/>
              <a:pathLst>
                <a:path w="1033" h="451">
                  <a:moveTo>
                    <a:pt x="0" y="0"/>
                  </a:moveTo>
                  <a:lnTo>
                    <a:pt x="1032" y="140"/>
                  </a:lnTo>
                  <a:lnTo>
                    <a:pt x="1032" y="450"/>
                  </a:lnTo>
                  <a:lnTo>
                    <a:pt x="0" y="310"/>
                  </a:lnTo>
                  <a:lnTo>
                    <a:pt x="0" y="0"/>
                  </a:lnTo>
                </a:path>
              </a:pathLst>
            </a:custGeom>
            <a:solidFill>
              <a:srgbClr val="FFFF66"/>
            </a:solidFill>
            <a:ln w="12700" cap="rnd">
              <a:noFill/>
              <a:round/>
              <a:headEnd/>
              <a:tailEnd/>
            </a:ln>
          </p:spPr>
          <p:txBody>
            <a:bodyPr/>
            <a:lstStyle/>
            <a:p>
              <a:endParaRPr lang="zh-CN" altLang="en-US"/>
            </a:p>
          </p:txBody>
        </p:sp>
        <p:sp>
          <p:nvSpPr>
            <p:cNvPr id="128" name="Rectangle 14"/>
            <p:cNvSpPr>
              <a:spLocks noChangeArrowheads="1"/>
            </p:cNvSpPr>
            <p:nvPr/>
          </p:nvSpPr>
          <p:spPr bwMode="auto">
            <a:xfrm rot="796168">
              <a:off x="1239911" y="3279562"/>
              <a:ext cx="860425" cy="393700"/>
            </a:xfrm>
            <a:prstGeom prst="rect">
              <a:avLst/>
            </a:prstGeom>
            <a:noFill/>
            <a:ln w="12700">
              <a:noFill/>
              <a:miter lim="800000"/>
              <a:headEnd/>
              <a:tailEnd/>
            </a:ln>
          </p:spPr>
          <p:txBody>
            <a:bodyPr wrap="none" lIns="90488" tIns="44450" rIns="90488" bIns="44450">
              <a:spAutoFit/>
            </a:bodyPr>
            <a:lstStyle/>
            <a:p>
              <a:pPr defTabSz="762000" eaLnBrk="0" hangingPunct="0"/>
              <a:r>
                <a:rPr kumimoji="1" lang="en-US" altLang="zh-CN" dirty="0">
                  <a:solidFill>
                    <a:srgbClr val="333399"/>
                  </a:solidFill>
                  <a:latin typeface="Arial" charset="0"/>
                  <a:ea typeface="黑体" pitchFamily="2" charset="-122"/>
                </a:rPr>
                <a:t>DATA</a:t>
              </a:r>
            </a:p>
          </p:txBody>
        </p:sp>
        <p:sp>
          <p:nvSpPr>
            <p:cNvPr id="129" name="Freeform 12"/>
            <p:cNvSpPr>
              <a:spLocks/>
            </p:cNvSpPr>
            <p:nvPr/>
          </p:nvSpPr>
          <p:spPr bwMode="auto">
            <a:xfrm rot="769893">
              <a:off x="1223017" y="3176315"/>
              <a:ext cx="952931" cy="105048"/>
            </a:xfrm>
            <a:custGeom>
              <a:avLst/>
              <a:gdLst>
                <a:gd name="T0" fmla="*/ 0 w 1033"/>
                <a:gd name="T1" fmla="*/ 0 h 451"/>
                <a:gd name="T2" fmla="*/ 1032 w 1033"/>
                <a:gd name="T3" fmla="*/ 140 h 451"/>
                <a:gd name="T4" fmla="*/ 1032 w 1033"/>
                <a:gd name="T5" fmla="*/ 450 h 451"/>
                <a:gd name="T6" fmla="*/ 0 w 1033"/>
                <a:gd name="T7" fmla="*/ 310 h 451"/>
                <a:gd name="T8" fmla="*/ 0 w 1033"/>
                <a:gd name="T9" fmla="*/ 0 h 451"/>
                <a:gd name="T10" fmla="*/ 0 60000 65536"/>
                <a:gd name="T11" fmla="*/ 0 60000 65536"/>
                <a:gd name="T12" fmla="*/ 0 60000 65536"/>
                <a:gd name="T13" fmla="*/ 0 60000 65536"/>
                <a:gd name="T14" fmla="*/ 0 60000 65536"/>
                <a:gd name="T15" fmla="*/ 0 w 1033"/>
                <a:gd name="T16" fmla="*/ 0 h 451"/>
                <a:gd name="T17" fmla="*/ 1033 w 1033"/>
                <a:gd name="T18" fmla="*/ 451 h 451"/>
              </a:gdLst>
              <a:ahLst/>
              <a:cxnLst>
                <a:cxn ang="T10">
                  <a:pos x="T0" y="T1"/>
                </a:cxn>
                <a:cxn ang="T11">
                  <a:pos x="T2" y="T3"/>
                </a:cxn>
                <a:cxn ang="T12">
                  <a:pos x="T4" y="T5"/>
                </a:cxn>
                <a:cxn ang="T13">
                  <a:pos x="T6" y="T7"/>
                </a:cxn>
                <a:cxn ang="T14">
                  <a:pos x="T8" y="T9"/>
                </a:cxn>
              </a:cxnLst>
              <a:rect l="T15" t="T16" r="T17" b="T18"/>
              <a:pathLst>
                <a:path w="1033" h="451">
                  <a:moveTo>
                    <a:pt x="0" y="0"/>
                  </a:moveTo>
                  <a:lnTo>
                    <a:pt x="1032" y="140"/>
                  </a:lnTo>
                  <a:lnTo>
                    <a:pt x="1032" y="450"/>
                  </a:lnTo>
                  <a:lnTo>
                    <a:pt x="0" y="310"/>
                  </a:lnTo>
                  <a:lnTo>
                    <a:pt x="0" y="0"/>
                  </a:lnTo>
                </a:path>
              </a:pathLst>
            </a:custGeom>
            <a:solidFill>
              <a:schemeClr val="accent1"/>
            </a:solidFill>
            <a:ln w="12700" cap="rnd">
              <a:noFill/>
              <a:round/>
              <a:headEnd/>
              <a:tailEnd/>
            </a:ln>
          </p:spPr>
          <p:txBody>
            <a:bodyPr/>
            <a:lstStyle/>
            <a:p>
              <a:endParaRPr lang="zh-CN" altLang="en-US"/>
            </a:p>
          </p:txBody>
        </p:sp>
      </p:grpSp>
      <p:sp>
        <p:nvSpPr>
          <p:cNvPr id="132" name="Line 56"/>
          <p:cNvSpPr>
            <a:spLocks noChangeShapeType="1"/>
          </p:cNvSpPr>
          <p:nvPr/>
        </p:nvSpPr>
        <p:spPr bwMode="auto">
          <a:xfrm>
            <a:off x="6715140" y="3000372"/>
            <a:ext cx="966808" cy="214314"/>
          </a:xfrm>
          <a:prstGeom prst="line">
            <a:avLst/>
          </a:prstGeom>
          <a:noFill/>
          <a:ln w="28575">
            <a:solidFill>
              <a:srgbClr val="00B0F0"/>
            </a:solidFill>
            <a:round/>
            <a:headEnd/>
            <a:tailEnd type="triangle" w="sm" len="lg"/>
          </a:ln>
        </p:spPr>
        <p:txBody>
          <a:bodyPr wrap="none" anchor="ctr"/>
          <a:lstStyle/>
          <a:p>
            <a:endParaRPr lang="zh-CN" altLang="en-US"/>
          </a:p>
        </p:txBody>
      </p:sp>
      <p:sp>
        <p:nvSpPr>
          <p:cNvPr id="133" name="Line 56"/>
          <p:cNvSpPr>
            <a:spLocks noChangeShapeType="1"/>
          </p:cNvSpPr>
          <p:nvPr/>
        </p:nvSpPr>
        <p:spPr bwMode="auto">
          <a:xfrm>
            <a:off x="7643834" y="3214686"/>
            <a:ext cx="928694" cy="214314"/>
          </a:xfrm>
          <a:prstGeom prst="line">
            <a:avLst/>
          </a:prstGeom>
          <a:noFill/>
          <a:ln w="28575">
            <a:solidFill>
              <a:srgbClr val="00B0F0"/>
            </a:solidFill>
            <a:round/>
            <a:headEnd/>
            <a:tailEnd type="triangle" w="sm" len="lg"/>
          </a:ln>
        </p:spPr>
        <p:txBody>
          <a:bodyPr wrap="none" anchor="ctr"/>
          <a:lstStyle/>
          <a:p>
            <a:endParaRPr lang="zh-CN" altLang="en-US"/>
          </a:p>
        </p:txBody>
      </p:sp>
      <p:sp>
        <p:nvSpPr>
          <p:cNvPr id="134" name="Line 56"/>
          <p:cNvSpPr>
            <a:spLocks noChangeShapeType="1"/>
          </p:cNvSpPr>
          <p:nvPr/>
        </p:nvSpPr>
        <p:spPr bwMode="auto">
          <a:xfrm flipH="1">
            <a:off x="6715140" y="3214686"/>
            <a:ext cx="890580" cy="71438"/>
          </a:xfrm>
          <a:prstGeom prst="line">
            <a:avLst/>
          </a:prstGeom>
          <a:noFill/>
          <a:ln w="28575">
            <a:solidFill>
              <a:srgbClr val="00B0F0"/>
            </a:solidFill>
            <a:prstDash val="dash"/>
            <a:round/>
            <a:headEnd/>
            <a:tailEnd type="triangle" w="sm" len="lg"/>
          </a:ln>
        </p:spPr>
        <p:txBody>
          <a:bodyPr wrap="none" anchor="ctr"/>
          <a:lstStyle/>
          <a:p>
            <a:endParaRPr lang="zh-CN" altLang="en-US"/>
          </a:p>
        </p:txBody>
      </p:sp>
      <p:sp>
        <p:nvSpPr>
          <p:cNvPr id="135" name="Line 56"/>
          <p:cNvSpPr>
            <a:spLocks noChangeShapeType="1"/>
          </p:cNvSpPr>
          <p:nvPr/>
        </p:nvSpPr>
        <p:spPr bwMode="auto">
          <a:xfrm flipH="1">
            <a:off x="7643834" y="3429000"/>
            <a:ext cx="890580" cy="71438"/>
          </a:xfrm>
          <a:prstGeom prst="line">
            <a:avLst/>
          </a:prstGeom>
          <a:noFill/>
          <a:ln w="28575">
            <a:solidFill>
              <a:srgbClr val="00B0F0"/>
            </a:solidFill>
            <a:prstDash val="dash"/>
            <a:round/>
            <a:headEnd/>
            <a:tailEnd type="triangle" w="sm" len="lg"/>
          </a:ln>
        </p:spPr>
        <p:txBody>
          <a:bodyPr wrap="none" anchor="ctr"/>
          <a:lstStyle/>
          <a:p>
            <a:endParaRPr lang="zh-CN" altLang="en-US"/>
          </a:p>
        </p:txBody>
      </p:sp>
      <p:sp>
        <p:nvSpPr>
          <p:cNvPr id="136" name="Line 56"/>
          <p:cNvSpPr>
            <a:spLocks noChangeShapeType="1"/>
          </p:cNvSpPr>
          <p:nvPr/>
        </p:nvSpPr>
        <p:spPr bwMode="auto">
          <a:xfrm flipH="1">
            <a:off x="6715140" y="3643314"/>
            <a:ext cx="928694" cy="71438"/>
          </a:xfrm>
          <a:prstGeom prst="line">
            <a:avLst/>
          </a:prstGeom>
          <a:noFill/>
          <a:ln w="28575">
            <a:solidFill>
              <a:srgbClr val="00B0F0"/>
            </a:solidFill>
            <a:round/>
            <a:headEnd/>
            <a:tailEnd type="triangle" w="sm" len="lg"/>
          </a:ln>
        </p:spPr>
        <p:txBody>
          <a:bodyPr wrap="none" anchor="ctr"/>
          <a:lstStyle/>
          <a:p>
            <a:endParaRPr lang="zh-CN" altLang="en-US"/>
          </a:p>
        </p:txBody>
      </p:sp>
      <p:sp>
        <p:nvSpPr>
          <p:cNvPr id="137" name="Line 56"/>
          <p:cNvSpPr>
            <a:spLocks noChangeShapeType="1"/>
          </p:cNvSpPr>
          <p:nvPr/>
        </p:nvSpPr>
        <p:spPr bwMode="auto">
          <a:xfrm flipH="1">
            <a:off x="6715140" y="5502288"/>
            <a:ext cx="890580" cy="71438"/>
          </a:xfrm>
          <a:prstGeom prst="line">
            <a:avLst/>
          </a:prstGeom>
          <a:noFill/>
          <a:ln w="28575">
            <a:solidFill>
              <a:srgbClr val="333399"/>
            </a:solidFill>
            <a:round/>
            <a:headEnd/>
            <a:tailEnd type="triangle" w="sm" len="lg"/>
          </a:ln>
        </p:spPr>
        <p:txBody>
          <a:bodyPr wrap="none" anchor="ctr"/>
          <a:lstStyle/>
          <a:p>
            <a:endParaRPr lang="zh-CN" altLang="en-US"/>
          </a:p>
        </p:txBody>
      </p:sp>
      <p:sp>
        <p:nvSpPr>
          <p:cNvPr id="138" name="Line 56"/>
          <p:cNvSpPr>
            <a:spLocks noChangeShapeType="1"/>
          </p:cNvSpPr>
          <p:nvPr/>
        </p:nvSpPr>
        <p:spPr bwMode="auto">
          <a:xfrm flipH="1">
            <a:off x="3786182" y="4929198"/>
            <a:ext cx="915984" cy="71438"/>
          </a:xfrm>
          <a:prstGeom prst="line">
            <a:avLst/>
          </a:prstGeom>
          <a:noFill/>
          <a:ln w="28575">
            <a:solidFill>
              <a:srgbClr val="333399"/>
            </a:solidFill>
            <a:round/>
            <a:headEnd/>
            <a:tailEnd type="triangle" w="sm" len="lg"/>
          </a:ln>
        </p:spPr>
        <p:txBody>
          <a:bodyPr wrap="none" anchor="ctr"/>
          <a:lstStyle/>
          <a:p>
            <a:endParaRPr lang="zh-CN" altLang="en-US"/>
          </a:p>
        </p:txBody>
      </p:sp>
      <p:sp>
        <p:nvSpPr>
          <p:cNvPr id="139" name="Text Box 63"/>
          <p:cNvSpPr txBox="1">
            <a:spLocks noChangeArrowheads="1"/>
          </p:cNvSpPr>
          <p:nvPr/>
        </p:nvSpPr>
        <p:spPr bwMode="auto">
          <a:xfrm>
            <a:off x="6715140" y="2786058"/>
            <a:ext cx="1071570" cy="307777"/>
          </a:xfrm>
          <a:prstGeom prst="rect">
            <a:avLst/>
          </a:prstGeom>
          <a:noFill/>
          <a:ln w="9525">
            <a:noFill/>
            <a:miter lim="800000"/>
            <a:headEnd/>
            <a:tailEnd/>
          </a:ln>
        </p:spPr>
        <p:txBody>
          <a:bodyPr wrap="square">
            <a:spAutoFit/>
          </a:bodyPr>
          <a:lstStyle/>
          <a:p>
            <a:r>
              <a:rPr lang="zh-CN" altLang="en-US" sz="1400" dirty="0">
                <a:solidFill>
                  <a:srgbClr val="333399"/>
                </a:solidFill>
                <a:ea typeface="黑体" pitchFamily="2" charset="-122"/>
              </a:rPr>
              <a:t>连接请求</a:t>
            </a:r>
          </a:p>
        </p:txBody>
      </p:sp>
      <p:sp>
        <p:nvSpPr>
          <p:cNvPr id="140" name="Text Box 63"/>
          <p:cNvSpPr txBox="1">
            <a:spLocks noChangeArrowheads="1"/>
          </p:cNvSpPr>
          <p:nvPr/>
        </p:nvSpPr>
        <p:spPr bwMode="auto">
          <a:xfrm>
            <a:off x="6715140" y="3429000"/>
            <a:ext cx="1071570" cy="307777"/>
          </a:xfrm>
          <a:prstGeom prst="rect">
            <a:avLst/>
          </a:prstGeom>
          <a:noFill/>
          <a:ln w="9525">
            <a:noFill/>
            <a:miter lim="800000"/>
            <a:headEnd/>
            <a:tailEnd/>
          </a:ln>
        </p:spPr>
        <p:txBody>
          <a:bodyPr wrap="square">
            <a:spAutoFit/>
          </a:bodyPr>
          <a:lstStyle/>
          <a:p>
            <a:r>
              <a:rPr lang="zh-CN" altLang="en-US" sz="1400" dirty="0">
                <a:solidFill>
                  <a:srgbClr val="333399"/>
                </a:solidFill>
                <a:ea typeface="黑体" pitchFamily="2" charset="-122"/>
              </a:rPr>
              <a:t>连接响应</a:t>
            </a:r>
          </a:p>
        </p:txBody>
      </p:sp>
      <p:sp>
        <p:nvSpPr>
          <p:cNvPr id="141" name="Text Box 63"/>
          <p:cNvSpPr txBox="1">
            <a:spLocks noChangeArrowheads="1"/>
          </p:cNvSpPr>
          <p:nvPr/>
        </p:nvSpPr>
        <p:spPr bwMode="auto">
          <a:xfrm>
            <a:off x="7572396" y="5500702"/>
            <a:ext cx="1071570" cy="307777"/>
          </a:xfrm>
          <a:prstGeom prst="rect">
            <a:avLst/>
          </a:prstGeom>
          <a:noFill/>
          <a:ln w="9525">
            <a:noFill/>
            <a:miter lim="800000"/>
            <a:headEnd/>
            <a:tailEnd/>
          </a:ln>
        </p:spPr>
        <p:txBody>
          <a:bodyPr wrap="square">
            <a:spAutoFit/>
          </a:bodyPr>
          <a:lstStyle/>
          <a:p>
            <a:r>
              <a:rPr lang="zh-CN" altLang="en-US" sz="1400" dirty="0">
                <a:solidFill>
                  <a:srgbClr val="333399"/>
                </a:solidFill>
                <a:ea typeface="黑体" pitchFamily="2" charset="-122"/>
              </a:rPr>
              <a:t>数据确认</a:t>
            </a:r>
          </a:p>
        </p:txBody>
      </p:sp>
      <p:sp>
        <p:nvSpPr>
          <p:cNvPr id="142" name="Text Box 63"/>
          <p:cNvSpPr txBox="1">
            <a:spLocks noChangeArrowheads="1"/>
          </p:cNvSpPr>
          <p:nvPr/>
        </p:nvSpPr>
        <p:spPr bwMode="auto">
          <a:xfrm>
            <a:off x="3929058" y="5286388"/>
            <a:ext cx="1500198" cy="307777"/>
          </a:xfrm>
          <a:prstGeom prst="rect">
            <a:avLst/>
          </a:prstGeom>
          <a:noFill/>
          <a:ln w="9525">
            <a:noFill/>
            <a:miter lim="800000"/>
            <a:headEnd/>
            <a:tailEnd/>
          </a:ln>
        </p:spPr>
        <p:txBody>
          <a:bodyPr wrap="square">
            <a:spAutoFit/>
          </a:bodyPr>
          <a:lstStyle/>
          <a:p>
            <a:r>
              <a:rPr lang="zh-CN" altLang="en-US" sz="1400" dirty="0">
                <a:solidFill>
                  <a:srgbClr val="333399"/>
                </a:solidFill>
                <a:ea typeface="黑体" pitchFamily="2" charset="-122"/>
              </a:rPr>
              <a:t>端到端数据确认</a:t>
            </a:r>
          </a:p>
        </p:txBody>
      </p:sp>
      <p:sp>
        <p:nvSpPr>
          <p:cNvPr id="143" name="Line 56"/>
          <p:cNvSpPr>
            <a:spLocks noChangeShapeType="1"/>
          </p:cNvSpPr>
          <p:nvPr/>
        </p:nvSpPr>
        <p:spPr bwMode="auto">
          <a:xfrm flipH="1">
            <a:off x="7643834" y="3500438"/>
            <a:ext cx="928694" cy="71438"/>
          </a:xfrm>
          <a:prstGeom prst="line">
            <a:avLst/>
          </a:prstGeom>
          <a:noFill/>
          <a:ln w="28575">
            <a:solidFill>
              <a:srgbClr val="00B0F0"/>
            </a:solidFill>
            <a:prstDash val="solid"/>
            <a:round/>
            <a:headEnd/>
            <a:tailEnd type="triangle" w="sm" len="lg"/>
          </a:ln>
        </p:spPr>
        <p:txBody>
          <a:bodyPr wrap="none" anchor="ctr"/>
          <a:lstStyle/>
          <a:p>
            <a:endParaRPr lang="zh-CN" altLang="en-US"/>
          </a:p>
        </p:txBody>
      </p:sp>
      <p:sp>
        <p:nvSpPr>
          <p:cNvPr id="130" name="左大括号 129"/>
          <p:cNvSpPr/>
          <p:nvPr/>
        </p:nvSpPr>
        <p:spPr>
          <a:xfrm rot="16200000">
            <a:off x="4643438" y="4286256"/>
            <a:ext cx="214314" cy="1785950"/>
          </a:xfrm>
          <a:prstGeom prst="leftBrace">
            <a:avLst/>
          </a:prstGeom>
          <a:ln w="19050">
            <a:solidFill>
              <a:srgbClr val="00206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131" name="线形标注 1 130"/>
          <p:cNvSpPr/>
          <p:nvPr/>
        </p:nvSpPr>
        <p:spPr>
          <a:xfrm>
            <a:off x="3428992" y="4214818"/>
            <a:ext cx="785818" cy="285752"/>
          </a:xfrm>
          <a:prstGeom prst="borderCallout1">
            <a:avLst>
              <a:gd name="adj1" fmla="val -5250"/>
              <a:gd name="adj2" fmla="val 17849"/>
              <a:gd name="adj3" fmla="val -98166"/>
              <a:gd name="adj4" fmla="val 10379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100" dirty="0">
                <a:solidFill>
                  <a:schemeClr val="tx1"/>
                </a:solidFill>
              </a:rPr>
              <a:t>逐跳确认</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灯片编号占位符 5"/>
          <p:cNvSpPr>
            <a:spLocks noGrp="1"/>
          </p:cNvSpPr>
          <p:nvPr>
            <p:ph type="sldNum" sz="quarter" idx="12"/>
          </p:nvPr>
        </p:nvSpPr>
        <p:spPr>
          <a:noFill/>
        </p:spPr>
        <p:txBody>
          <a:bodyPr/>
          <a:lstStyle/>
          <a:p>
            <a:fld id="{9A3E7DB8-5EC8-42DE-9954-36ABEB3682A0}" type="slidenum">
              <a:rPr lang="en-US" altLang="zh-CN" smtClean="0"/>
              <a:pPr/>
              <a:t>8</a:t>
            </a:fld>
            <a:endParaRPr lang="en-US" altLang="zh-CN"/>
          </a:p>
        </p:txBody>
      </p:sp>
      <p:sp>
        <p:nvSpPr>
          <p:cNvPr id="6147" name="Rectangle 2"/>
          <p:cNvSpPr>
            <a:spLocks noGrp="1" noChangeArrowheads="1"/>
          </p:cNvSpPr>
          <p:nvPr>
            <p:ph type="title"/>
          </p:nvPr>
        </p:nvSpPr>
        <p:spPr/>
        <p:txBody>
          <a:bodyPr/>
          <a:lstStyle/>
          <a:p>
            <a:pPr eaLnBrk="1" hangingPunct="1"/>
            <a:r>
              <a:rPr lang="en-US" altLang="zh-CN"/>
              <a:t>4.1.2</a:t>
            </a:r>
            <a:r>
              <a:rPr lang="zh-CN" altLang="en-US"/>
              <a:t>成帧</a:t>
            </a:r>
            <a:r>
              <a:rPr lang="en-US" altLang="zh-CN"/>
              <a:t>(framing)</a:t>
            </a:r>
          </a:p>
        </p:txBody>
      </p:sp>
      <p:sp>
        <p:nvSpPr>
          <p:cNvPr id="6148" name="Rectangle 3"/>
          <p:cNvSpPr>
            <a:spLocks noGrp="1" noChangeArrowheads="1"/>
          </p:cNvSpPr>
          <p:nvPr>
            <p:ph type="body" idx="1"/>
          </p:nvPr>
        </p:nvSpPr>
        <p:spPr>
          <a:xfrm>
            <a:off x="928662" y="1928802"/>
            <a:ext cx="7772400" cy="1335087"/>
          </a:xfrm>
        </p:spPr>
        <p:txBody>
          <a:bodyPr/>
          <a:lstStyle/>
          <a:p>
            <a:pPr eaLnBrk="1" hangingPunct="1"/>
            <a:r>
              <a:rPr lang="en-US" altLang="zh-CN" dirty="0"/>
              <a:t>1.</a:t>
            </a:r>
            <a:r>
              <a:rPr lang="zh-CN" altLang="en-US" dirty="0"/>
              <a:t>字符计数</a:t>
            </a:r>
          </a:p>
          <a:p>
            <a:pPr lvl="1" eaLnBrk="1" hangingPunct="1"/>
            <a:r>
              <a:rPr lang="zh-CN" altLang="en-US" dirty="0"/>
              <a:t>每一个帧的头上描述帧的长度</a:t>
            </a:r>
          </a:p>
        </p:txBody>
      </p:sp>
      <p:sp>
        <p:nvSpPr>
          <p:cNvPr id="6149" name="AutoShape 5"/>
          <p:cNvSpPr>
            <a:spLocks noChangeArrowheads="1"/>
          </p:cNvSpPr>
          <p:nvPr/>
        </p:nvSpPr>
        <p:spPr bwMode="auto">
          <a:xfrm>
            <a:off x="6324600" y="381000"/>
            <a:ext cx="2514600" cy="609600"/>
          </a:xfrm>
          <a:prstGeom prst="wedgeRectCallout">
            <a:avLst>
              <a:gd name="adj1" fmla="val -52843"/>
              <a:gd name="adj2" fmla="val 129949"/>
            </a:avLst>
          </a:prstGeom>
          <a:solidFill>
            <a:schemeClr val="accent1"/>
          </a:solidFill>
          <a:ln w="9525">
            <a:solidFill>
              <a:schemeClr val="tx1"/>
            </a:solidFill>
            <a:miter lim="800000"/>
            <a:headEnd/>
            <a:tailEnd/>
          </a:ln>
        </p:spPr>
        <p:txBody>
          <a:bodyPr/>
          <a:lstStyle/>
          <a:p>
            <a:r>
              <a:rPr lang="zh-CN" altLang="en-US"/>
              <a:t>识别或表示一个帧的起始和结尾</a:t>
            </a:r>
          </a:p>
        </p:txBody>
      </p:sp>
      <p:sp>
        <p:nvSpPr>
          <p:cNvPr id="6150" name="Text Box 6"/>
          <p:cNvSpPr txBox="1">
            <a:spLocks noChangeArrowheads="1"/>
          </p:cNvSpPr>
          <p:nvPr/>
        </p:nvSpPr>
        <p:spPr bwMode="auto">
          <a:xfrm>
            <a:off x="1371600" y="3352800"/>
            <a:ext cx="304800" cy="376238"/>
          </a:xfrm>
          <a:prstGeom prst="rect">
            <a:avLst/>
          </a:prstGeom>
          <a:noFill/>
          <a:ln w="9525">
            <a:solidFill>
              <a:schemeClr val="tx1"/>
            </a:solidFill>
            <a:miter lim="800000"/>
            <a:headEnd/>
            <a:tailEnd/>
          </a:ln>
        </p:spPr>
        <p:txBody>
          <a:bodyPr>
            <a:spAutoFit/>
          </a:bodyPr>
          <a:lstStyle/>
          <a:p>
            <a:pPr>
              <a:spcBef>
                <a:spcPct val="50000"/>
              </a:spcBef>
            </a:pPr>
            <a:r>
              <a:rPr lang="en-US" altLang="zh-CN"/>
              <a:t>5</a:t>
            </a:r>
          </a:p>
        </p:txBody>
      </p:sp>
      <p:sp>
        <p:nvSpPr>
          <p:cNvPr id="6151" name="Text Box 7"/>
          <p:cNvSpPr txBox="1">
            <a:spLocks noChangeArrowheads="1"/>
          </p:cNvSpPr>
          <p:nvPr/>
        </p:nvSpPr>
        <p:spPr bwMode="auto">
          <a:xfrm>
            <a:off x="1676400" y="3352800"/>
            <a:ext cx="304800" cy="376238"/>
          </a:xfrm>
          <a:prstGeom prst="rect">
            <a:avLst/>
          </a:prstGeom>
          <a:noFill/>
          <a:ln w="9525">
            <a:solidFill>
              <a:schemeClr val="tx1"/>
            </a:solidFill>
            <a:miter lim="800000"/>
            <a:headEnd/>
            <a:tailEnd/>
          </a:ln>
        </p:spPr>
        <p:txBody>
          <a:bodyPr>
            <a:spAutoFit/>
          </a:bodyPr>
          <a:lstStyle/>
          <a:p>
            <a:pPr>
              <a:spcBef>
                <a:spcPct val="50000"/>
              </a:spcBef>
            </a:pPr>
            <a:r>
              <a:rPr lang="en-US" altLang="zh-CN"/>
              <a:t>1</a:t>
            </a:r>
          </a:p>
        </p:txBody>
      </p:sp>
      <p:sp>
        <p:nvSpPr>
          <p:cNvPr id="6152" name="Text Box 8"/>
          <p:cNvSpPr txBox="1">
            <a:spLocks noChangeArrowheads="1"/>
          </p:cNvSpPr>
          <p:nvPr/>
        </p:nvSpPr>
        <p:spPr bwMode="auto">
          <a:xfrm>
            <a:off x="1981200" y="3352800"/>
            <a:ext cx="304800" cy="376238"/>
          </a:xfrm>
          <a:prstGeom prst="rect">
            <a:avLst/>
          </a:prstGeom>
          <a:noFill/>
          <a:ln w="9525">
            <a:solidFill>
              <a:schemeClr val="tx1"/>
            </a:solidFill>
            <a:miter lim="800000"/>
            <a:headEnd/>
            <a:tailEnd/>
          </a:ln>
        </p:spPr>
        <p:txBody>
          <a:bodyPr>
            <a:spAutoFit/>
          </a:bodyPr>
          <a:lstStyle/>
          <a:p>
            <a:pPr>
              <a:spcBef>
                <a:spcPct val="50000"/>
              </a:spcBef>
            </a:pPr>
            <a:r>
              <a:rPr lang="en-US" altLang="zh-CN"/>
              <a:t>2</a:t>
            </a:r>
          </a:p>
        </p:txBody>
      </p:sp>
      <p:sp>
        <p:nvSpPr>
          <p:cNvPr id="6153" name="Text Box 9"/>
          <p:cNvSpPr txBox="1">
            <a:spLocks noChangeArrowheads="1"/>
          </p:cNvSpPr>
          <p:nvPr/>
        </p:nvSpPr>
        <p:spPr bwMode="auto">
          <a:xfrm>
            <a:off x="2286000" y="3352800"/>
            <a:ext cx="304800" cy="376238"/>
          </a:xfrm>
          <a:prstGeom prst="rect">
            <a:avLst/>
          </a:prstGeom>
          <a:noFill/>
          <a:ln w="9525">
            <a:solidFill>
              <a:schemeClr val="tx1"/>
            </a:solidFill>
            <a:miter lim="800000"/>
            <a:headEnd/>
            <a:tailEnd/>
          </a:ln>
        </p:spPr>
        <p:txBody>
          <a:bodyPr>
            <a:spAutoFit/>
          </a:bodyPr>
          <a:lstStyle/>
          <a:p>
            <a:pPr>
              <a:spcBef>
                <a:spcPct val="50000"/>
              </a:spcBef>
            </a:pPr>
            <a:r>
              <a:rPr lang="en-US" altLang="zh-CN"/>
              <a:t>3</a:t>
            </a:r>
          </a:p>
        </p:txBody>
      </p:sp>
      <p:sp>
        <p:nvSpPr>
          <p:cNvPr id="6154" name="Text Box 10"/>
          <p:cNvSpPr txBox="1">
            <a:spLocks noChangeArrowheads="1"/>
          </p:cNvSpPr>
          <p:nvPr/>
        </p:nvSpPr>
        <p:spPr bwMode="auto">
          <a:xfrm>
            <a:off x="2590800" y="3352800"/>
            <a:ext cx="304800" cy="376238"/>
          </a:xfrm>
          <a:prstGeom prst="rect">
            <a:avLst/>
          </a:prstGeom>
          <a:noFill/>
          <a:ln w="9525">
            <a:solidFill>
              <a:schemeClr val="tx1"/>
            </a:solidFill>
            <a:miter lim="800000"/>
            <a:headEnd/>
            <a:tailEnd/>
          </a:ln>
        </p:spPr>
        <p:txBody>
          <a:bodyPr>
            <a:spAutoFit/>
          </a:bodyPr>
          <a:lstStyle/>
          <a:p>
            <a:pPr>
              <a:spcBef>
                <a:spcPct val="50000"/>
              </a:spcBef>
            </a:pPr>
            <a:r>
              <a:rPr lang="en-US" altLang="zh-CN"/>
              <a:t>4</a:t>
            </a:r>
          </a:p>
        </p:txBody>
      </p:sp>
      <p:sp>
        <p:nvSpPr>
          <p:cNvPr id="6155" name="Text Box 11"/>
          <p:cNvSpPr txBox="1">
            <a:spLocks noChangeArrowheads="1"/>
          </p:cNvSpPr>
          <p:nvPr/>
        </p:nvSpPr>
        <p:spPr bwMode="auto">
          <a:xfrm>
            <a:off x="2895600" y="3352800"/>
            <a:ext cx="304800" cy="376238"/>
          </a:xfrm>
          <a:prstGeom prst="rect">
            <a:avLst/>
          </a:prstGeom>
          <a:noFill/>
          <a:ln w="9525">
            <a:solidFill>
              <a:schemeClr val="tx1"/>
            </a:solidFill>
            <a:miter lim="800000"/>
            <a:headEnd/>
            <a:tailEnd/>
          </a:ln>
        </p:spPr>
        <p:txBody>
          <a:bodyPr>
            <a:spAutoFit/>
          </a:bodyPr>
          <a:lstStyle/>
          <a:p>
            <a:pPr>
              <a:spcBef>
                <a:spcPct val="50000"/>
              </a:spcBef>
            </a:pPr>
            <a:r>
              <a:rPr lang="en-US" altLang="zh-CN"/>
              <a:t>5</a:t>
            </a:r>
          </a:p>
        </p:txBody>
      </p:sp>
      <p:sp>
        <p:nvSpPr>
          <p:cNvPr id="6156" name="Text Box 12"/>
          <p:cNvSpPr txBox="1">
            <a:spLocks noChangeArrowheads="1"/>
          </p:cNvSpPr>
          <p:nvPr/>
        </p:nvSpPr>
        <p:spPr bwMode="auto">
          <a:xfrm>
            <a:off x="3200400" y="3352800"/>
            <a:ext cx="304800" cy="376238"/>
          </a:xfrm>
          <a:prstGeom prst="rect">
            <a:avLst/>
          </a:prstGeom>
          <a:noFill/>
          <a:ln w="9525">
            <a:solidFill>
              <a:schemeClr val="tx1"/>
            </a:solidFill>
            <a:miter lim="800000"/>
            <a:headEnd/>
            <a:tailEnd/>
          </a:ln>
        </p:spPr>
        <p:txBody>
          <a:bodyPr>
            <a:spAutoFit/>
          </a:bodyPr>
          <a:lstStyle/>
          <a:p>
            <a:pPr>
              <a:spcBef>
                <a:spcPct val="50000"/>
              </a:spcBef>
            </a:pPr>
            <a:r>
              <a:rPr lang="en-US" altLang="zh-CN"/>
              <a:t>6</a:t>
            </a:r>
          </a:p>
        </p:txBody>
      </p:sp>
      <p:sp>
        <p:nvSpPr>
          <p:cNvPr id="6157" name="Text Box 13"/>
          <p:cNvSpPr txBox="1">
            <a:spLocks noChangeArrowheads="1"/>
          </p:cNvSpPr>
          <p:nvPr/>
        </p:nvSpPr>
        <p:spPr bwMode="auto">
          <a:xfrm>
            <a:off x="3505200" y="3352800"/>
            <a:ext cx="304800" cy="376238"/>
          </a:xfrm>
          <a:prstGeom prst="rect">
            <a:avLst/>
          </a:prstGeom>
          <a:noFill/>
          <a:ln w="9525">
            <a:solidFill>
              <a:schemeClr val="tx1"/>
            </a:solidFill>
            <a:miter lim="800000"/>
            <a:headEnd/>
            <a:tailEnd/>
          </a:ln>
        </p:spPr>
        <p:txBody>
          <a:bodyPr>
            <a:spAutoFit/>
          </a:bodyPr>
          <a:lstStyle/>
          <a:p>
            <a:pPr>
              <a:spcBef>
                <a:spcPct val="50000"/>
              </a:spcBef>
            </a:pPr>
            <a:r>
              <a:rPr lang="en-US" altLang="zh-CN"/>
              <a:t>7</a:t>
            </a:r>
          </a:p>
        </p:txBody>
      </p:sp>
      <p:sp>
        <p:nvSpPr>
          <p:cNvPr id="6158" name="Text Box 14"/>
          <p:cNvSpPr txBox="1">
            <a:spLocks noChangeArrowheads="1"/>
          </p:cNvSpPr>
          <p:nvPr/>
        </p:nvSpPr>
        <p:spPr bwMode="auto">
          <a:xfrm>
            <a:off x="3810000" y="3352800"/>
            <a:ext cx="304800" cy="376238"/>
          </a:xfrm>
          <a:prstGeom prst="rect">
            <a:avLst/>
          </a:prstGeom>
          <a:noFill/>
          <a:ln w="9525">
            <a:solidFill>
              <a:schemeClr val="tx1"/>
            </a:solidFill>
            <a:miter lim="800000"/>
            <a:headEnd/>
            <a:tailEnd/>
          </a:ln>
        </p:spPr>
        <p:txBody>
          <a:bodyPr>
            <a:spAutoFit/>
          </a:bodyPr>
          <a:lstStyle/>
          <a:p>
            <a:pPr>
              <a:spcBef>
                <a:spcPct val="50000"/>
              </a:spcBef>
            </a:pPr>
            <a:r>
              <a:rPr lang="en-US" altLang="zh-CN"/>
              <a:t>8</a:t>
            </a:r>
          </a:p>
        </p:txBody>
      </p:sp>
      <p:sp>
        <p:nvSpPr>
          <p:cNvPr id="6159" name="Text Box 15"/>
          <p:cNvSpPr txBox="1">
            <a:spLocks noChangeArrowheads="1"/>
          </p:cNvSpPr>
          <p:nvPr/>
        </p:nvSpPr>
        <p:spPr bwMode="auto">
          <a:xfrm>
            <a:off x="4114800" y="3352800"/>
            <a:ext cx="304800" cy="376238"/>
          </a:xfrm>
          <a:prstGeom prst="rect">
            <a:avLst/>
          </a:prstGeom>
          <a:noFill/>
          <a:ln w="9525">
            <a:solidFill>
              <a:schemeClr val="tx1"/>
            </a:solidFill>
            <a:miter lim="800000"/>
            <a:headEnd/>
            <a:tailEnd/>
          </a:ln>
        </p:spPr>
        <p:txBody>
          <a:bodyPr>
            <a:spAutoFit/>
          </a:bodyPr>
          <a:lstStyle/>
          <a:p>
            <a:pPr>
              <a:spcBef>
                <a:spcPct val="50000"/>
              </a:spcBef>
            </a:pPr>
            <a:r>
              <a:rPr lang="en-US" altLang="zh-CN"/>
              <a:t>9</a:t>
            </a:r>
          </a:p>
        </p:txBody>
      </p:sp>
      <p:sp>
        <p:nvSpPr>
          <p:cNvPr id="6160" name="Text Box 16"/>
          <p:cNvSpPr txBox="1">
            <a:spLocks noChangeArrowheads="1"/>
          </p:cNvSpPr>
          <p:nvPr/>
        </p:nvSpPr>
        <p:spPr bwMode="auto">
          <a:xfrm>
            <a:off x="4419600" y="3352800"/>
            <a:ext cx="304800" cy="376238"/>
          </a:xfrm>
          <a:prstGeom prst="rect">
            <a:avLst/>
          </a:prstGeom>
          <a:noFill/>
          <a:ln w="9525">
            <a:solidFill>
              <a:schemeClr val="tx1"/>
            </a:solidFill>
            <a:miter lim="800000"/>
            <a:headEnd/>
            <a:tailEnd/>
          </a:ln>
        </p:spPr>
        <p:txBody>
          <a:bodyPr>
            <a:spAutoFit/>
          </a:bodyPr>
          <a:lstStyle/>
          <a:p>
            <a:pPr>
              <a:spcBef>
                <a:spcPct val="50000"/>
              </a:spcBef>
            </a:pPr>
            <a:r>
              <a:rPr lang="en-US" altLang="zh-CN"/>
              <a:t>8</a:t>
            </a:r>
          </a:p>
        </p:txBody>
      </p:sp>
      <p:sp>
        <p:nvSpPr>
          <p:cNvPr id="6161" name="Text Box 17"/>
          <p:cNvSpPr txBox="1">
            <a:spLocks noChangeArrowheads="1"/>
          </p:cNvSpPr>
          <p:nvPr/>
        </p:nvSpPr>
        <p:spPr bwMode="auto">
          <a:xfrm>
            <a:off x="4724400" y="3352800"/>
            <a:ext cx="304800" cy="376238"/>
          </a:xfrm>
          <a:prstGeom prst="rect">
            <a:avLst/>
          </a:prstGeom>
          <a:noFill/>
          <a:ln w="9525">
            <a:solidFill>
              <a:schemeClr val="tx1"/>
            </a:solidFill>
            <a:miter lim="800000"/>
            <a:headEnd/>
            <a:tailEnd/>
          </a:ln>
        </p:spPr>
        <p:txBody>
          <a:bodyPr>
            <a:spAutoFit/>
          </a:bodyPr>
          <a:lstStyle/>
          <a:p>
            <a:pPr>
              <a:spcBef>
                <a:spcPct val="50000"/>
              </a:spcBef>
            </a:pPr>
            <a:r>
              <a:rPr lang="en-US" altLang="zh-CN"/>
              <a:t>0</a:t>
            </a:r>
          </a:p>
        </p:txBody>
      </p:sp>
      <p:sp>
        <p:nvSpPr>
          <p:cNvPr id="6162" name="Text Box 18"/>
          <p:cNvSpPr txBox="1">
            <a:spLocks noChangeArrowheads="1"/>
          </p:cNvSpPr>
          <p:nvPr/>
        </p:nvSpPr>
        <p:spPr bwMode="auto">
          <a:xfrm>
            <a:off x="5029200" y="3352800"/>
            <a:ext cx="304800" cy="376238"/>
          </a:xfrm>
          <a:prstGeom prst="rect">
            <a:avLst/>
          </a:prstGeom>
          <a:noFill/>
          <a:ln w="9525">
            <a:solidFill>
              <a:schemeClr val="tx1"/>
            </a:solidFill>
            <a:miter lim="800000"/>
            <a:headEnd/>
            <a:tailEnd/>
          </a:ln>
        </p:spPr>
        <p:txBody>
          <a:bodyPr>
            <a:spAutoFit/>
          </a:bodyPr>
          <a:lstStyle/>
          <a:p>
            <a:pPr>
              <a:spcBef>
                <a:spcPct val="50000"/>
              </a:spcBef>
            </a:pPr>
            <a:r>
              <a:rPr lang="en-US" altLang="zh-CN"/>
              <a:t>1</a:t>
            </a:r>
          </a:p>
        </p:txBody>
      </p:sp>
      <p:sp>
        <p:nvSpPr>
          <p:cNvPr id="6163" name="Text Box 19"/>
          <p:cNvSpPr txBox="1">
            <a:spLocks noChangeArrowheads="1"/>
          </p:cNvSpPr>
          <p:nvPr/>
        </p:nvSpPr>
        <p:spPr bwMode="auto">
          <a:xfrm>
            <a:off x="5334000" y="3352800"/>
            <a:ext cx="304800" cy="376238"/>
          </a:xfrm>
          <a:prstGeom prst="rect">
            <a:avLst/>
          </a:prstGeom>
          <a:noFill/>
          <a:ln w="9525">
            <a:solidFill>
              <a:schemeClr val="tx1"/>
            </a:solidFill>
            <a:miter lim="800000"/>
            <a:headEnd/>
            <a:tailEnd/>
          </a:ln>
        </p:spPr>
        <p:txBody>
          <a:bodyPr>
            <a:spAutoFit/>
          </a:bodyPr>
          <a:lstStyle/>
          <a:p>
            <a:pPr>
              <a:spcBef>
                <a:spcPct val="50000"/>
              </a:spcBef>
            </a:pPr>
            <a:r>
              <a:rPr lang="en-US" altLang="zh-CN"/>
              <a:t>2</a:t>
            </a:r>
          </a:p>
        </p:txBody>
      </p:sp>
      <p:sp>
        <p:nvSpPr>
          <p:cNvPr id="6164" name="Text Box 20"/>
          <p:cNvSpPr txBox="1">
            <a:spLocks noChangeArrowheads="1"/>
          </p:cNvSpPr>
          <p:nvPr/>
        </p:nvSpPr>
        <p:spPr bwMode="auto">
          <a:xfrm>
            <a:off x="5638800" y="3352800"/>
            <a:ext cx="304800" cy="376238"/>
          </a:xfrm>
          <a:prstGeom prst="rect">
            <a:avLst/>
          </a:prstGeom>
          <a:noFill/>
          <a:ln w="9525">
            <a:solidFill>
              <a:schemeClr val="tx1"/>
            </a:solidFill>
            <a:miter lim="800000"/>
            <a:headEnd/>
            <a:tailEnd/>
          </a:ln>
        </p:spPr>
        <p:txBody>
          <a:bodyPr>
            <a:spAutoFit/>
          </a:bodyPr>
          <a:lstStyle/>
          <a:p>
            <a:pPr>
              <a:spcBef>
                <a:spcPct val="50000"/>
              </a:spcBef>
            </a:pPr>
            <a:r>
              <a:rPr lang="en-US" altLang="zh-CN"/>
              <a:t>3</a:t>
            </a:r>
          </a:p>
        </p:txBody>
      </p:sp>
      <p:sp>
        <p:nvSpPr>
          <p:cNvPr id="6165" name="Text Box 21"/>
          <p:cNvSpPr txBox="1">
            <a:spLocks noChangeArrowheads="1"/>
          </p:cNvSpPr>
          <p:nvPr/>
        </p:nvSpPr>
        <p:spPr bwMode="auto">
          <a:xfrm>
            <a:off x="5943600" y="3352800"/>
            <a:ext cx="304800" cy="376238"/>
          </a:xfrm>
          <a:prstGeom prst="rect">
            <a:avLst/>
          </a:prstGeom>
          <a:noFill/>
          <a:ln w="9525">
            <a:solidFill>
              <a:schemeClr val="tx1"/>
            </a:solidFill>
            <a:miter lim="800000"/>
            <a:headEnd/>
            <a:tailEnd/>
          </a:ln>
        </p:spPr>
        <p:txBody>
          <a:bodyPr>
            <a:spAutoFit/>
          </a:bodyPr>
          <a:lstStyle/>
          <a:p>
            <a:pPr>
              <a:spcBef>
                <a:spcPct val="50000"/>
              </a:spcBef>
            </a:pPr>
            <a:r>
              <a:rPr lang="en-US" altLang="zh-CN"/>
              <a:t>4</a:t>
            </a:r>
          </a:p>
        </p:txBody>
      </p:sp>
      <p:sp>
        <p:nvSpPr>
          <p:cNvPr id="6166" name="Text Box 22"/>
          <p:cNvSpPr txBox="1">
            <a:spLocks noChangeArrowheads="1"/>
          </p:cNvSpPr>
          <p:nvPr/>
        </p:nvSpPr>
        <p:spPr bwMode="auto">
          <a:xfrm>
            <a:off x="6248400" y="3352800"/>
            <a:ext cx="304800" cy="376238"/>
          </a:xfrm>
          <a:prstGeom prst="rect">
            <a:avLst/>
          </a:prstGeom>
          <a:noFill/>
          <a:ln w="9525">
            <a:solidFill>
              <a:schemeClr val="tx1"/>
            </a:solidFill>
            <a:miter lim="800000"/>
            <a:headEnd/>
            <a:tailEnd/>
          </a:ln>
        </p:spPr>
        <p:txBody>
          <a:bodyPr>
            <a:spAutoFit/>
          </a:bodyPr>
          <a:lstStyle/>
          <a:p>
            <a:pPr>
              <a:spcBef>
                <a:spcPct val="50000"/>
              </a:spcBef>
            </a:pPr>
            <a:r>
              <a:rPr lang="en-US" altLang="zh-CN"/>
              <a:t>5</a:t>
            </a:r>
          </a:p>
        </p:txBody>
      </p:sp>
      <p:sp>
        <p:nvSpPr>
          <p:cNvPr id="6167" name="Text Box 23"/>
          <p:cNvSpPr txBox="1">
            <a:spLocks noChangeArrowheads="1"/>
          </p:cNvSpPr>
          <p:nvPr/>
        </p:nvSpPr>
        <p:spPr bwMode="auto">
          <a:xfrm>
            <a:off x="6553200" y="3352800"/>
            <a:ext cx="304800" cy="376238"/>
          </a:xfrm>
          <a:prstGeom prst="rect">
            <a:avLst/>
          </a:prstGeom>
          <a:noFill/>
          <a:ln w="9525">
            <a:solidFill>
              <a:schemeClr val="tx1"/>
            </a:solidFill>
            <a:miter lim="800000"/>
            <a:headEnd/>
            <a:tailEnd/>
          </a:ln>
        </p:spPr>
        <p:txBody>
          <a:bodyPr>
            <a:spAutoFit/>
          </a:bodyPr>
          <a:lstStyle/>
          <a:p>
            <a:pPr>
              <a:spcBef>
                <a:spcPct val="50000"/>
              </a:spcBef>
            </a:pPr>
            <a:r>
              <a:rPr lang="en-US" altLang="zh-CN"/>
              <a:t>7</a:t>
            </a:r>
          </a:p>
        </p:txBody>
      </p:sp>
      <p:sp>
        <p:nvSpPr>
          <p:cNvPr id="6168" name="Text Box 24"/>
          <p:cNvSpPr txBox="1">
            <a:spLocks noChangeArrowheads="1"/>
          </p:cNvSpPr>
          <p:nvPr/>
        </p:nvSpPr>
        <p:spPr bwMode="auto">
          <a:xfrm>
            <a:off x="6858000" y="3352800"/>
            <a:ext cx="304800" cy="376238"/>
          </a:xfrm>
          <a:prstGeom prst="rect">
            <a:avLst/>
          </a:prstGeom>
          <a:noFill/>
          <a:ln w="9525">
            <a:solidFill>
              <a:schemeClr val="tx1"/>
            </a:solidFill>
            <a:miter lim="800000"/>
            <a:headEnd/>
            <a:tailEnd/>
          </a:ln>
        </p:spPr>
        <p:txBody>
          <a:bodyPr>
            <a:spAutoFit/>
          </a:bodyPr>
          <a:lstStyle/>
          <a:p>
            <a:pPr>
              <a:spcBef>
                <a:spcPct val="50000"/>
              </a:spcBef>
            </a:pPr>
            <a:endParaRPr lang="zh-CN" altLang="zh-CN"/>
          </a:p>
        </p:txBody>
      </p:sp>
      <p:sp>
        <p:nvSpPr>
          <p:cNvPr id="6169" name="Line 25"/>
          <p:cNvSpPr>
            <a:spLocks noChangeShapeType="1"/>
          </p:cNvSpPr>
          <p:nvPr/>
        </p:nvSpPr>
        <p:spPr bwMode="auto">
          <a:xfrm>
            <a:off x="7164388" y="3716338"/>
            <a:ext cx="914400" cy="0"/>
          </a:xfrm>
          <a:prstGeom prst="line">
            <a:avLst/>
          </a:prstGeom>
          <a:noFill/>
          <a:ln w="9525">
            <a:solidFill>
              <a:schemeClr val="tx1"/>
            </a:solidFill>
            <a:round/>
            <a:headEnd/>
            <a:tailEnd/>
          </a:ln>
        </p:spPr>
        <p:txBody>
          <a:bodyPr/>
          <a:lstStyle/>
          <a:p>
            <a:endParaRPr lang="zh-CN" altLang="en-US"/>
          </a:p>
        </p:txBody>
      </p:sp>
      <p:sp>
        <p:nvSpPr>
          <p:cNvPr id="6170" name="Line 26"/>
          <p:cNvSpPr>
            <a:spLocks noChangeShapeType="1"/>
          </p:cNvSpPr>
          <p:nvPr/>
        </p:nvSpPr>
        <p:spPr bwMode="auto">
          <a:xfrm>
            <a:off x="7162800" y="3352800"/>
            <a:ext cx="914400" cy="0"/>
          </a:xfrm>
          <a:prstGeom prst="line">
            <a:avLst/>
          </a:prstGeom>
          <a:noFill/>
          <a:ln w="9525">
            <a:solidFill>
              <a:schemeClr val="tx1"/>
            </a:solidFill>
            <a:round/>
            <a:headEnd/>
            <a:tailEnd/>
          </a:ln>
        </p:spPr>
        <p:txBody>
          <a:bodyPr/>
          <a:lstStyle/>
          <a:p>
            <a:endParaRPr lang="zh-CN" altLang="en-US"/>
          </a:p>
        </p:txBody>
      </p:sp>
      <p:sp>
        <p:nvSpPr>
          <p:cNvPr id="6171" name="AutoShape 27"/>
          <p:cNvSpPr>
            <a:spLocks/>
          </p:cNvSpPr>
          <p:nvPr/>
        </p:nvSpPr>
        <p:spPr bwMode="auto">
          <a:xfrm rot="5400000">
            <a:off x="2095500" y="3390900"/>
            <a:ext cx="152400" cy="1143000"/>
          </a:xfrm>
          <a:prstGeom prst="rightBrace">
            <a:avLst>
              <a:gd name="adj1" fmla="val 62500"/>
              <a:gd name="adj2" fmla="val 50130"/>
            </a:avLst>
          </a:prstGeom>
          <a:noFill/>
          <a:ln w="9525">
            <a:solidFill>
              <a:schemeClr val="tx1"/>
            </a:solidFill>
            <a:round/>
            <a:headEnd/>
            <a:tailEnd/>
          </a:ln>
        </p:spPr>
        <p:txBody>
          <a:bodyPr wrap="none" anchor="ctr"/>
          <a:lstStyle/>
          <a:p>
            <a:endParaRPr lang="zh-CN" altLang="en-US"/>
          </a:p>
        </p:txBody>
      </p:sp>
      <p:sp>
        <p:nvSpPr>
          <p:cNvPr id="6172" name="AutoShape 28"/>
          <p:cNvSpPr>
            <a:spLocks/>
          </p:cNvSpPr>
          <p:nvPr/>
        </p:nvSpPr>
        <p:spPr bwMode="auto">
          <a:xfrm rot="5400000">
            <a:off x="3619500" y="3390900"/>
            <a:ext cx="152400" cy="1143000"/>
          </a:xfrm>
          <a:prstGeom prst="rightBrace">
            <a:avLst>
              <a:gd name="adj1" fmla="val 62500"/>
              <a:gd name="adj2" fmla="val 50130"/>
            </a:avLst>
          </a:prstGeom>
          <a:noFill/>
          <a:ln w="9525">
            <a:solidFill>
              <a:schemeClr val="tx1"/>
            </a:solidFill>
            <a:round/>
            <a:headEnd/>
            <a:tailEnd/>
          </a:ln>
        </p:spPr>
        <p:txBody>
          <a:bodyPr wrap="none" anchor="ctr"/>
          <a:lstStyle/>
          <a:p>
            <a:endParaRPr lang="zh-CN" altLang="en-US"/>
          </a:p>
        </p:txBody>
      </p:sp>
      <p:sp>
        <p:nvSpPr>
          <p:cNvPr id="6173" name="AutoShape 29"/>
          <p:cNvSpPr>
            <a:spLocks/>
          </p:cNvSpPr>
          <p:nvPr/>
        </p:nvSpPr>
        <p:spPr bwMode="auto">
          <a:xfrm rot="5400000">
            <a:off x="5600700" y="2933700"/>
            <a:ext cx="152400" cy="2057400"/>
          </a:xfrm>
          <a:prstGeom prst="rightBrace">
            <a:avLst>
              <a:gd name="adj1" fmla="val 112500"/>
              <a:gd name="adj2" fmla="val 50130"/>
            </a:avLst>
          </a:prstGeom>
          <a:noFill/>
          <a:ln w="9525">
            <a:solidFill>
              <a:schemeClr val="tx1"/>
            </a:solidFill>
            <a:round/>
            <a:headEnd/>
            <a:tailEnd/>
          </a:ln>
        </p:spPr>
        <p:txBody>
          <a:bodyPr wrap="none" anchor="ctr"/>
          <a:lstStyle/>
          <a:p>
            <a:endParaRPr lang="zh-CN" altLang="en-US"/>
          </a:p>
        </p:txBody>
      </p:sp>
      <p:sp>
        <p:nvSpPr>
          <p:cNvPr id="6174" name="Text Box 30"/>
          <p:cNvSpPr txBox="1">
            <a:spLocks noChangeArrowheads="1"/>
          </p:cNvSpPr>
          <p:nvPr/>
        </p:nvSpPr>
        <p:spPr bwMode="auto">
          <a:xfrm>
            <a:off x="1752600" y="4114800"/>
            <a:ext cx="914400" cy="336550"/>
          </a:xfrm>
          <a:prstGeom prst="rect">
            <a:avLst/>
          </a:prstGeom>
          <a:noFill/>
          <a:ln w="9525">
            <a:noFill/>
            <a:miter lim="800000"/>
            <a:headEnd/>
            <a:tailEnd/>
          </a:ln>
        </p:spPr>
        <p:txBody>
          <a:bodyPr>
            <a:spAutoFit/>
          </a:bodyPr>
          <a:lstStyle/>
          <a:p>
            <a:pPr>
              <a:spcBef>
                <a:spcPct val="50000"/>
              </a:spcBef>
            </a:pPr>
            <a:r>
              <a:rPr lang="zh-CN" altLang="en-US" sz="1600"/>
              <a:t>第一帧</a:t>
            </a:r>
          </a:p>
        </p:txBody>
      </p:sp>
      <p:sp>
        <p:nvSpPr>
          <p:cNvPr id="6175" name="Text Box 31"/>
          <p:cNvSpPr txBox="1">
            <a:spLocks noChangeArrowheads="1"/>
          </p:cNvSpPr>
          <p:nvPr/>
        </p:nvSpPr>
        <p:spPr bwMode="auto">
          <a:xfrm>
            <a:off x="3200400" y="4114800"/>
            <a:ext cx="914400" cy="336550"/>
          </a:xfrm>
          <a:prstGeom prst="rect">
            <a:avLst/>
          </a:prstGeom>
          <a:noFill/>
          <a:ln w="9525">
            <a:noFill/>
            <a:miter lim="800000"/>
            <a:headEnd/>
            <a:tailEnd/>
          </a:ln>
        </p:spPr>
        <p:txBody>
          <a:bodyPr>
            <a:spAutoFit/>
          </a:bodyPr>
          <a:lstStyle/>
          <a:p>
            <a:pPr>
              <a:spcBef>
                <a:spcPct val="50000"/>
              </a:spcBef>
            </a:pPr>
            <a:r>
              <a:rPr lang="zh-CN" altLang="en-US" sz="1600"/>
              <a:t>第二帧</a:t>
            </a:r>
          </a:p>
        </p:txBody>
      </p:sp>
      <p:sp>
        <p:nvSpPr>
          <p:cNvPr id="6176" name="Text Box 32"/>
          <p:cNvSpPr txBox="1">
            <a:spLocks noChangeArrowheads="1"/>
          </p:cNvSpPr>
          <p:nvPr/>
        </p:nvSpPr>
        <p:spPr bwMode="auto">
          <a:xfrm>
            <a:off x="5181600" y="4114800"/>
            <a:ext cx="914400" cy="336550"/>
          </a:xfrm>
          <a:prstGeom prst="rect">
            <a:avLst/>
          </a:prstGeom>
          <a:noFill/>
          <a:ln w="9525">
            <a:noFill/>
            <a:miter lim="800000"/>
            <a:headEnd/>
            <a:tailEnd/>
          </a:ln>
        </p:spPr>
        <p:txBody>
          <a:bodyPr>
            <a:spAutoFit/>
          </a:bodyPr>
          <a:lstStyle/>
          <a:p>
            <a:pPr>
              <a:spcBef>
                <a:spcPct val="50000"/>
              </a:spcBef>
            </a:pPr>
            <a:r>
              <a:rPr lang="zh-CN" altLang="en-US" sz="1600"/>
              <a:t>第三帧</a:t>
            </a:r>
          </a:p>
        </p:txBody>
      </p:sp>
      <p:sp>
        <p:nvSpPr>
          <p:cNvPr id="6177" name="Text Box 33"/>
          <p:cNvSpPr txBox="1">
            <a:spLocks noChangeArrowheads="1"/>
          </p:cNvSpPr>
          <p:nvPr/>
        </p:nvSpPr>
        <p:spPr bwMode="auto">
          <a:xfrm>
            <a:off x="1752600" y="4800600"/>
            <a:ext cx="5791200" cy="366713"/>
          </a:xfrm>
          <a:prstGeom prst="rect">
            <a:avLst/>
          </a:prstGeom>
          <a:noFill/>
          <a:ln w="9525">
            <a:noFill/>
            <a:miter lim="800000"/>
            <a:headEnd/>
            <a:tailEnd/>
          </a:ln>
        </p:spPr>
        <p:txBody>
          <a:bodyPr>
            <a:spAutoFit/>
          </a:bodyPr>
          <a:lstStyle/>
          <a:p>
            <a:pPr>
              <a:spcBef>
                <a:spcPct val="50000"/>
              </a:spcBef>
            </a:pPr>
            <a:r>
              <a:rPr lang="zh-CN" altLang="en-US"/>
              <a:t>缺点：帧头出错不光影响本数据帧，还影响后续的帧。</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灯片编号占位符 5"/>
          <p:cNvSpPr>
            <a:spLocks noGrp="1"/>
          </p:cNvSpPr>
          <p:nvPr>
            <p:ph type="sldNum" sz="quarter" idx="12"/>
          </p:nvPr>
        </p:nvSpPr>
        <p:spPr>
          <a:noFill/>
        </p:spPr>
        <p:txBody>
          <a:bodyPr/>
          <a:lstStyle/>
          <a:p>
            <a:fld id="{944F2AB7-D01C-4EBB-849C-BD2F0E8105FE}" type="slidenum">
              <a:rPr lang="en-US" altLang="zh-CN" smtClean="0"/>
              <a:pPr/>
              <a:t>9</a:t>
            </a:fld>
            <a:endParaRPr lang="en-US" altLang="zh-CN" dirty="0"/>
          </a:p>
        </p:txBody>
      </p:sp>
      <p:sp>
        <p:nvSpPr>
          <p:cNvPr id="7171" name="Rectangle 1026"/>
          <p:cNvSpPr>
            <a:spLocks noGrp="1" noChangeArrowheads="1"/>
          </p:cNvSpPr>
          <p:nvPr>
            <p:ph type="title"/>
          </p:nvPr>
        </p:nvSpPr>
        <p:spPr/>
        <p:txBody>
          <a:bodyPr/>
          <a:lstStyle/>
          <a:p>
            <a:pPr eaLnBrk="1" hangingPunct="1"/>
            <a:r>
              <a:rPr lang="en-US" altLang="zh-CN"/>
              <a:t>4.1.2</a:t>
            </a:r>
            <a:r>
              <a:rPr lang="zh-CN" altLang="en-US"/>
              <a:t>成帧</a:t>
            </a:r>
            <a:r>
              <a:rPr lang="en-US" altLang="zh-CN"/>
              <a:t>(framing)</a:t>
            </a:r>
          </a:p>
        </p:txBody>
      </p:sp>
      <p:sp>
        <p:nvSpPr>
          <p:cNvPr id="7172" name="Rectangle 1027"/>
          <p:cNvSpPr>
            <a:spLocks noGrp="1" noChangeArrowheads="1"/>
          </p:cNvSpPr>
          <p:nvPr>
            <p:ph type="body" idx="1"/>
          </p:nvPr>
        </p:nvSpPr>
        <p:spPr>
          <a:xfrm>
            <a:off x="928662" y="2071678"/>
            <a:ext cx="7772400" cy="4309650"/>
          </a:xfrm>
        </p:spPr>
        <p:txBody>
          <a:bodyPr/>
          <a:lstStyle/>
          <a:p>
            <a:pPr eaLnBrk="1" hangingPunct="1"/>
            <a:r>
              <a:rPr lang="en-US" altLang="zh-CN" dirty="0"/>
              <a:t>2.</a:t>
            </a:r>
            <a:r>
              <a:rPr lang="zh-CN" altLang="en-US" dirty="0"/>
              <a:t>字符填充的标志字节法</a:t>
            </a:r>
          </a:p>
          <a:p>
            <a:pPr lvl="1" eaLnBrk="1" hangingPunct="1"/>
            <a:r>
              <a:rPr lang="zh-CN" altLang="en-US" dirty="0"/>
              <a:t>例如，在帧的起始和结尾用特殊的字符</a:t>
            </a:r>
            <a:r>
              <a:rPr lang="zh-CN" altLang="en-US" dirty="0">
                <a:solidFill>
                  <a:srgbClr val="FF0000"/>
                </a:solidFill>
              </a:rPr>
              <a:t>标字节志：</a:t>
            </a:r>
            <a:r>
              <a:rPr lang="en-US" altLang="zh-CN" dirty="0"/>
              <a:t>FLAG</a:t>
            </a:r>
            <a:r>
              <a:rPr lang="zh-CN" altLang="en-US" dirty="0"/>
              <a:t>。</a:t>
            </a:r>
            <a:endParaRPr lang="en-US" altLang="zh-CN" dirty="0"/>
          </a:p>
          <a:p>
            <a:pPr lvl="1" eaLnBrk="1" hangingPunct="1"/>
            <a:r>
              <a:rPr lang="zh-CN" altLang="en-US" dirty="0"/>
              <a:t>若标志字节碰巧出现在数据中，则在该标志字节前插入一个</a:t>
            </a:r>
            <a:r>
              <a:rPr lang="zh-CN" altLang="en-US" dirty="0">
                <a:solidFill>
                  <a:srgbClr val="FF0000"/>
                </a:solidFill>
              </a:rPr>
              <a:t>转义字节：</a:t>
            </a:r>
            <a:r>
              <a:rPr lang="en-US" altLang="zh-CN" dirty="0"/>
              <a:t>ESC</a:t>
            </a:r>
            <a:r>
              <a:rPr lang="zh-CN" altLang="en-US" dirty="0"/>
              <a:t>。</a:t>
            </a:r>
            <a:endParaRPr lang="en-US" altLang="zh-CN" dirty="0"/>
          </a:p>
          <a:p>
            <a:pPr lvl="1" eaLnBrk="1" hangingPunct="1"/>
            <a:r>
              <a:rPr lang="zh-CN" altLang="en-US" dirty="0"/>
              <a:t>若转义字节出现在数据中，同样用一个</a:t>
            </a:r>
            <a:r>
              <a:rPr lang="zh-CN" altLang="en-US" dirty="0">
                <a:solidFill>
                  <a:srgbClr val="FF0000"/>
                </a:solidFill>
              </a:rPr>
              <a:t>转义字节填充</a:t>
            </a:r>
            <a:r>
              <a:rPr lang="zh-CN" altLang="en-US" dirty="0"/>
              <a:t>。</a:t>
            </a:r>
            <a:endParaRPr lang="en-US" altLang="zh-CN" dirty="0"/>
          </a:p>
          <a:p>
            <a:pPr lvl="1" eaLnBrk="1" hangingPunct="1"/>
            <a:r>
              <a:rPr lang="zh-CN" altLang="en-US" dirty="0"/>
              <a:t>接收方，若</a:t>
            </a:r>
            <a:r>
              <a:rPr lang="zh-CN" altLang="en-US" dirty="0">
                <a:solidFill>
                  <a:srgbClr val="FF0000"/>
                </a:solidFill>
              </a:rPr>
              <a:t>数据中有转义字节</a:t>
            </a:r>
            <a:r>
              <a:rPr lang="zh-CN" altLang="en-US" dirty="0"/>
              <a:t>，</a:t>
            </a:r>
            <a:r>
              <a:rPr lang="zh-CN" altLang="en-US" dirty="0">
                <a:solidFill>
                  <a:srgbClr val="FF0000"/>
                </a:solidFill>
              </a:rPr>
              <a:t>删除第一个</a:t>
            </a:r>
            <a:r>
              <a:rPr lang="zh-CN" altLang="en-US" dirty="0"/>
              <a:t>转义字节。</a:t>
            </a:r>
          </a:p>
          <a:p>
            <a:pPr eaLnBrk="1" hangingPunct="1">
              <a:buFont typeface="Wingdings" pitchFamily="2" charset="2"/>
              <a:buNone/>
            </a:pPr>
            <a:endParaRPr lang="zh-CN" altLang="en-US" sz="2800" dirty="0"/>
          </a:p>
          <a:p>
            <a:pPr eaLnBrk="1" hangingPunct="1">
              <a:buFont typeface="Wingdings" pitchFamily="2" charset="2"/>
              <a:buNone/>
            </a:pPr>
            <a:endParaRPr lang="en-US" altLang="zh-CN" sz="2800" dirty="0"/>
          </a:p>
        </p:txBody>
      </p:sp>
      <p:sp>
        <p:nvSpPr>
          <p:cNvPr id="7173" name="AutoShape 1028"/>
          <p:cNvSpPr>
            <a:spLocks noChangeArrowheads="1"/>
          </p:cNvSpPr>
          <p:nvPr/>
        </p:nvSpPr>
        <p:spPr bwMode="auto">
          <a:xfrm>
            <a:off x="6324600" y="381000"/>
            <a:ext cx="2514600" cy="609600"/>
          </a:xfrm>
          <a:prstGeom prst="wedgeRectCallout">
            <a:avLst>
              <a:gd name="adj1" fmla="val -52843"/>
              <a:gd name="adj2" fmla="val 129949"/>
            </a:avLst>
          </a:prstGeom>
          <a:solidFill>
            <a:schemeClr val="accent1"/>
          </a:solidFill>
          <a:ln w="9525">
            <a:solidFill>
              <a:schemeClr val="tx1"/>
            </a:solidFill>
            <a:miter lim="800000"/>
            <a:headEnd/>
            <a:tailEnd/>
          </a:ln>
        </p:spPr>
        <p:txBody>
          <a:bodyPr/>
          <a:lstStyle/>
          <a:p>
            <a:r>
              <a:rPr lang="zh-CN" altLang="en-US"/>
              <a:t>识别或表示一个帧的起始和结尾</a:t>
            </a:r>
          </a:p>
        </p:txBody>
      </p:sp>
    </p:spTree>
  </p:cSld>
  <p:clrMapOvr>
    <a:masterClrMapping/>
  </p:clrMapOvr>
</p:sld>
</file>

<file path=ppt/theme/theme1.xml><?xml version="1.0" encoding="utf-8"?>
<a:theme xmlns:a="http://schemas.openxmlformats.org/drawingml/2006/main" name="Blends">
  <a:themeElements>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宋体"/>
        <a:cs typeface=""/>
      </a:majorFont>
      <a:minorFont>
        <a:latin typeface="Tahoma"/>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主题">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Blends</Template>
  <TotalTime>45190</TotalTime>
  <Words>8500</Words>
  <Application>Microsoft Office PowerPoint</Application>
  <PresentationFormat>全屏显示(4:3)</PresentationFormat>
  <Paragraphs>843</Paragraphs>
  <Slides>60</Slides>
  <Notes>19</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60</vt:i4>
      </vt:variant>
    </vt:vector>
  </HeadingPairs>
  <TitlesOfParts>
    <vt:vector size="66" baseType="lpstr">
      <vt:lpstr>隶书</vt:lpstr>
      <vt:lpstr>宋体</vt:lpstr>
      <vt:lpstr>Arial</vt:lpstr>
      <vt:lpstr>Tahoma</vt:lpstr>
      <vt:lpstr>Wingdings</vt:lpstr>
      <vt:lpstr>Blends</vt:lpstr>
      <vt:lpstr>Chapter 4 数据链路层</vt:lpstr>
      <vt:lpstr>Chapter 4 数据链路层</vt:lpstr>
      <vt:lpstr>4.1数据链路层的基本概念</vt:lpstr>
      <vt:lpstr>PowerPoint 演示文稿</vt:lpstr>
      <vt:lpstr>数据链路层的功能</vt:lpstr>
      <vt:lpstr>4.1.1为网络层提供服务</vt:lpstr>
      <vt:lpstr>三种服务的对比（无差错传输时）</vt:lpstr>
      <vt:lpstr>4.1.2成帧(framing)</vt:lpstr>
      <vt:lpstr>4.1.2成帧(framing)</vt:lpstr>
      <vt:lpstr>PowerPoint 演示文稿</vt:lpstr>
      <vt:lpstr>4.1.2成帧(framing)</vt:lpstr>
      <vt:lpstr>PowerPoint 演示文稿</vt:lpstr>
      <vt:lpstr>4.1.2成帧(framing)</vt:lpstr>
      <vt:lpstr>4.1.3差错控制</vt:lpstr>
      <vt:lpstr>4.1.4流量控制</vt:lpstr>
      <vt:lpstr>Chapter 4 数据链路层</vt:lpstr>
      <vt:lpstr>4.2差错检测与校正</vt:lpstr>
      <vt:lpstr>4.2.1纠错码</vt:lpstr>
      <vt:lpstr>PowerPoint 演示文稿</vt:lpstr>
      <vt:lpstr>纠正单比特错的校验位下界</vt:lpstr>
      <vt:lpstr>海明编码</vt:lpstr>
      <vt:lpstr>海明编码举例</vt:lpstr>
      <vt:lpstr>4.2.2检错码</vt:lpstr>
      <vt:lpstr>改进的奇偶校验</vt:lpstr>
      <vt:lpstr>多项式编码（循环冗余码CRC）</vt:lpstr>
      <vt:lpstr>CRC也称多项式编码</vt:lpstr>
      <vt:lpstr>多项式编码的推导</vt:lpstr>
      <vt:lpstr>PowerPoint 演示文稿</vt:lpstr>
      <vt:lpstr>CRC的检测能力分析</vt:lpstr>
      <vt:lpstr>常用的多项式国际标准</vt:lpstr>
      <vt:lpstr>Chapter 4 数据链路层</vt:lpstr>
      <vt:lpstr>4.3基本数据链路协议</vt:lpstr>
      <vt:lpstr>4.3.1一种无限制的单工协议</vt:lpstr>
      <vt:lpstr>4.3.2无错信道的停-等协议</vt:lpstr>
      <vt:lpstr>有噪音信道所涉及的问题</vt:lpstr>
      <vt:lpstr>4.3.3有噪音信道的停-等协议</vt:lpstr>
      <vt:lpstr>停-等协议对信道利用率的影响</vt:lpstr>
      <vt:lpstr>管道的大小：延迟*带宽乘积</vt:lpstr>
      <vt:lpstr>数据的捎带确认(如何捎带？)</vt:lpstr>
      <vt:lpstr>Chapter 4 数据链路层</vt:lpstr>
      <vt:lpstr>4.4滑动窗口（Slide Windows）协议</vt:lpstr>
      <vt:lpstr>发送窗口</vt:lpstr>
      <vt:lpstr>接收窗口</vt:lpstr>
      <vt:lpstr>数据的捎带确认(如何捎带？)</vt:lpstr>
      <vt:lpstr>回退N协议和选择重发协议</vt:lpstr>
      <vt:lpstr>回退N协议（go-back-n）</vt:lpstr>
      <vt:lpstr>发送窗口尺寸超过2n-1造成帧的混淆</vt:lpstr>
      <vt:lpstr>选择重发协议（selective repeat）</vt:lpstr>
      <vt:lpstr>接收窗口的尺寸超过2n-1造成帧的重叠</vt:lpstr>
      <vt:lpstr>发送窗口+接收窗口尺寸小于等于2n</vt:lpstr>
      <vt:lpstr>Chapter 4 数据链路层</vt:lpstr>
      <vt:lpstr>4.5面向位的协议HDLC</vt:lpstr>
      <vt:lpstr>HDLC的帧格式</vt:lpstr>
      <vt:lpstr>PowerPoint 演示文稿</vt:lpstr>
      <vt:lpstr>Chapter 4 数据链路层</vt:lpstr>
      <vt:lpstr>4.6 面向字节的数据链路层协议-PPP(Point to Point Protocol）</vt:lpstr>
      <vt:lpstr>PPP(Point to Point Protocol)</vt:lpstr>
      <vt:lpstr>PPP的帧格式</vt:lpstr>
      <vt:lpstr>小结</vt:lpstr>
      <vt:lpstr>小结</vt:lpstr>
    </vt:vector>
  </TitlesOfParts>
  <Company>infonet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计算机通信网 Computer Networks</dc:title>
  <dc:creator>everyone</dc:creator>
  <cp:lastModifiedBy>hong peilin</cp:lastModifiedBy>
  <cp:revision>216</cp:revision>
  <dcterms:created xsi:type="dcterms:W3CDTF">2002-11-06T00:36:54Z</dcterms:created>
  <dcterms:modified xsi:type="dcterms:W3CDTF">2025-09-23T02:21:34Z</dcterms:modified>
</cp:coreProperties>
</file>