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5" r:id="rId1"/>
  </p:sldMasterIdLst>
  <p:notesMasterIdLst>
    <p:notesMasterId r:id="rId85"/>
  </p:notesMasterIdLst>
  <p:handoutMasterIdLst>
    <p:handoutMasterId r:id="rId86"/>
  </p:handoutMasterIdLst>
  <p:sldIdLst>
    <p:sldId id="876" r:id="rId2"/>
    <p:sldId id="765" r:id="rId3"/>
    <p:sldId id="816" r:id="rId4"/>
    <p:sldId id="817" r:id="rId5"/>
    <p:sldId id="874" r:id="rId6"/>
    <p:sldId id="821" r:id="rId7"/>
    <p:sldId id="822" r:id="rId8"/>
    <p:sldId id="886" r:id="rId9"/>
    <p:sldId id="877" r:id="rId10"/>
    <p:sldId id="831" r:id="rId11"/>
    <p:sldId id="845" r:id="rId12"/>
    <p:sldId id="846" r:id="rId13"/>
    <p:sldId id="847" r:id="rId14"/>
    <p:sldId id="848" r:id="rId15"/>
    <p:sldId id="849" r:id="rId16"/>
    <p:sldId id="850" r:id="rId17"/>
    <p:sldId id="851" r:id="rId18"/>
    <p:sldId id="852" r:id="rId19"/>
    <p:sldId id="878" r:id="rId20"/>
    <p:sldId id="872" r:id="rId21"/>
    <p:sldId id="873" r:id="rId22"/>
    <p:sldId id="868" r:id="rId23"/>
    <p:sldId id="869" r:id="rId24"/>
    <p:sldId id="870" r:id="rId25"/>
    <p:sldId id="871" r:id="rId26"/>
    <p:sldId id="879" r:id="rId27"/>
    <p:sldId id="858" r:id="rId28"/>
    <p:sldId id="859" r:id="rId29"/>
    <p:sldId id="860" r:id="rId30"/>
    <p:sldId id="861" r:id="rId31"/>
    <p:sldId id="862" r:id="rId32"/>
    <p:sldId id="880" r:id="rId33"/>
    <p:sldId id="750" r:id="rId34"/>
    <p:sldId id="771" r:id="rId35"/>
    <p:sldId id="751" r:id="rId36"/>
    <p:sldId id="752" r:id="rId37"/>
    <p:sldId id="753" r:id="rId38"/>
    <p:sldId id="754" r:id="rId39"/>
    <p:sldId id="720" r:id="rId40"/>
    <p:sldId id="755" r:id="rId41"/>
    <p:sldId id="885" r:id="rId42"/>
    <p:sldId id="688" r:id="rId43"/>
    <p:sldId id="721" r:id="rId44"/>
    <p:sldId id="722" r:id="rId45"/>
    <p:sldId id="689" r:id="rId46"/>
    <p:sldId id="761" r:id="rId47"/>
    <p:sldId id="725" r:id="rId48"/>
    <p:sldId id="884" r:id="rId49"/>
    <p:sldId id="593" r:id="rId50"/>
    <p:sldId id="732" r:id="rId51"/>
    <p:sldId id="733" r:id="rId52"/>
    <p:sldId id="734" r:id="rId53"/>
    <p:sldId id="730" r:id="rId54"/>
    <p:sldId id="690" r:id="rId55"/>
    <p:sldId id="595" r:id="rId56"/>
    <p:sldId id="786" r:id="rId57"/>
    <p:sldId id="787" r:id="rId58"/>
    <p:sldId id="883" r:id="rId59"/>
    <p:sldId id="875" r:id="rId60"/>
    <p:sldId id="735" r:id="rId61"/>
    <p:sldId id="577" r:id="rId62"/>
    <p:sldId id="776" r:id="rId63"/>
    <p:sldId id="777" r:id="rId64"/>
    <p:sldId id="778" r:id="rId65"/>
    <p:sldId id="586" r:id="rId66"/>
    <p:sldId id="792" r:id="rId67"/>
    <p:sldId id="793" r:id="rId68"/>
    <p:sldId id="794" r:id="rId69"/>
    <p:sldId id="882" r:id="rId70"/>
    <p:sldId id="736" r:id="rId71"/>
    <p:sldId id="769" r:id="rId72"/>
    <p:sldId id="737" r:id="rId73"/>
    <p:sldId id="738" r:id="rId74"/>
    <p:sldId id="739" r:id="rId75"/>
    <p:sldId id="692" r:id="rId76"/>
    <p:sldId id="691" r:id="rId77"/>
    <p:sldId id="788" r:id="rId78"/>
    <p:sldId id="740" r:id="rId79"/>
    <p:sldId id="741" r:id="rId80"/>
    <p:sldId id="796" r:id="rId81"/>
    <p:sldId id="795" r:id="rId82"/>
    <p:sldId id="797" r:id="rId83"/>
    <p:sldId id="798" r:id="rId84"/>
  </p:sldIdLst>
  <p:sldSz cx="9144000" cy="6858000" type="screen4x3"/>
  <p:notesSz cx="6648450" cy="9782175"/>
  <p:defaultTextStyle>
    <a:defPPr>
      <a:defRPr lang="zh-CN"/>
    </a:defPPr>
    <a:lvl1pPr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99"/>
    <a:srgbClr val="FF33CC"/>
    <a:srgbClr val="000000"/>
    <a:srgbClr val="FF7C80"/>
    <a:srgbClr val="969696"/>
    <a:srgbClr val="7EF3FC"/>
    <a:srgbClr val="65FFD7"/>
    <a:srgbClr val="FF99FF"/>
    <a:srgbClr val="FFE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9" autoAdjust="0"/>
    <p:restoredTop sz="82500" autoAdjust="0"/>
  </p:normalViewPr>
  <p:slideViewPr>
    <p:cSldViewPr>
      <p:cViewPr varScale="1">
        <p:scale>
          <a:sx n="94" d="100"/>
          <a:sy n="94" d="100"/>
        </p:scale>
        <p:origin x="10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81" d="100"/>
          <a:sy n="81" d="100"/>
        </p:scale>
        <p:origin x="403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5171" name="Rectangle 3"/>
          <p:cNvSpPr>
            <a:spLocks noGrp="1" noChangeArrowheads="1"/>
          </p:cNvSpPr>
          <p:nvPr>
            <p:ph type="dt" sz="quarter" idx="1"/>
          </p:nvPr>
        </p:nvSpPr>
        <p:spPr bwMode="auto">
          <a:xfrm>
            <a:off x="376555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135172" name="Rectangle 4"/>
          <p:cNvSpPr>
            <a:spLocks noGrp="1" noChangeArrowheads="1"/>
          </p:cNvSpPr>
          <p:nvPr>
            <p:ph type="ftr" sz="quarter" idx="2"/>
          </p:nvPr>
        </p:nvSpPr>
        <p:spPr bwMode="auto">
          <a:xfrm>
            <a:off x="1" y="9291639"/>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5173" name="Rectangle 5"/>
          <p:cNvSpPr>
            <a:spLocks noGrp="1" noChangeArrowheads="1"/>
          </p:cNvSpPr>
          <p:nvPr>
            <p:ph type="sldNum" sz="quarter" idx="3"/>
          </p:nvPr>
        </p:nvSpPr>
        <p:spPr bwMode="auto">
          <a:xfrm>
            <a:off x="3765551" y="9291639"/>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66289D-A244-42B1-80AC-C6F097DE5F28}" type="slidenum">
              <a:rPr lang="en-US" altLang="zh-CN"/>
              <a:pPr/>
              <a:t>‹#›</a:t>
            </a:fld>
            <a:endParaRPr lang="en-US" altLang="zh-CN"/>
          </a:p>
        </p:txBody>
      </p:sp>
    </p:spTree>
    <p:extLst>
      <p:ext uri="{BB962C8B-B14F-4D97-AF65-F5344CB8AC3E}">
        <p14:creationId xmlns:p14="http://schemas.microsoft.com/office/powerpoint/2010/main" val="1998908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宋体" pitchFamily="2" charset="-122"/>
              </a:defRPr>
            </a:lvl1pPr>
          </a:lstStyle>
          <a:p>
            <a:pPr>
              <a:defRPr/>
            </a:pPr>
            <a:endParaRPr lang="en-US" altLang="zh-CN"/>
          </a:p>
        </p:txBody>
      </p:sp>
      <p:sp>
        <p:nvSpPr>
          <p:cNvPr id="131075" name="Rectangle 3"/>
          <p:cNvSpPr>
            <a:spLocks noGrp="1" noChangeArrowheads="1"/>
          </p:cNvSpPr>
          <p:nvPr>
            <p:ph type="dt" idx="1"/>
          </p:nvPr>
        </p:nvSpPr>
        <p:spPr bwMode="auto">
          <a:xfrm>
            <a:off x="3767138" y="1"/>
            <a:ext cx="2881312"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pPr>
              <a:defRPr/>
            </a:pPr>
            <a:endParaRPr lang="en-US" altLang="zh-CN"/>
          </a:p>
        </p:txBody>
      </p:sp>
      <p:sp>
        <p:nvSpPr>
          <p:cNvPr id="124932" name="Rectangle 4"/>
          <p:cNvSpPr>
            <a:spLocks noGrp="1" noRot="1" noChangeAspect="1" noChangeArrowheads="1" noTextEdit="1"/>
          </p:cNvSpPr>
          <p:nvPr>
            <p:ph type="sldImg" idx="2"/>
          </p:nvPr>
        </p:nvSpPr>
        <p:spPr bwMode="auto">
          <a:xfrm>
            <a:off x="879475" y="733425"/>
            <a:ext cx="4889500"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1078" name="Rectangle 6"/>
          <p:cNvSpPr>
            <a:spLocks noGrp="1" noChangeArrowheads="1"/>
          </p:cNvSpPr>
          <p:nvPr>
            <p:ph type="ftr" sz="quarter" idx="4"/>
          </p:nvPr>
        </p:nvSpPr>
        <p:spPr bwMode="auto">
          <a:xfrm>
            <a:off x="1" y="9293225"/>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宋体" pitchFamily="2" charset="-122"/>
              </a:defRPr>
            </a:lvl1pPr>
          </a:lstStyle>
          <a:p>
            <a:pPr>
              <a:defRPr/>
            </a:pPr>
            <a:endParaRPr lang="en-US" altLang="zh-CN"/>
          </a:p>
        </p:txBody>
      </p:sp>
      <p:sp>
        <p:nvSpPr>
          <p:cNvPr id="131079" name="Rectangle 7"/>
          <p:cNvSpPr>
            <a:spLocks noGrp="1" noChangeArrowheads="1"/>
          </p:cNvSpPr>
          <p:nvPr>
            <p:ph type="sldNum" sz="quarter" idx="5"/>
          </p:nvPr>
        </p:nvSpPr>
        <p:spPr bwMode="auto">
          <a:xfrm>
            <a:off x="3767138" y="9293225"/>
            <a:ext cx="2881312"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86169D-4FD8-4278-957A-F687E0ECB0BD}" type="slidenum">
              <a:rPr lang="en-US" altLang="zh-CN"/>
              <a:pPr/>
              <a:t>‹#›</a:t>
            </a:fld>
            <a:endParaRPr lang="en-US" altLang="zh-CN"/>
          </a:p>
        </p:txBody>
      </p:sp>
    </p:spTree>
    <p:extLst>
      <p:ext uri="{BB962C8B-B14F-4D97-AF65-F5344CB8AC3E}">
        <p14:creationId xmlns:p14="http://schemas.microsoft.com/office/powerpoint/2010/main" val="823241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a:t>
            </a:fld>
            <a:endParaRPr lang="en-US" altLang="zh-CN"/>
          </a:p>
        </p:txBody>
      </p:sp>
    </p:spTree>
    <p:extLst>
      <p:ext uri="{BB962C8B-B14F-4D97-AF65-F5344CB8AC3E}">
        <p14:creationId xmlns:p14="http://schemas.microsoft.com/office/powerpoint/2010/main" val="194551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a:t>
            </a:fld>
            <a:endParaRPr lang="en-US" altLang="zh-CN"/>
          </a:p>
        </p:txBody>
      </p:sp>
    </p:spTree>
    <p:extLst>
      <p:ext uri="{BB962C8B-B14F-4D97-AF65-F5344CB8AC3E}">
        <p14:creationId xmlns:p14="http://schemas.microsoft.com/office/powerpoint/2010/main" val="184426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a:t>
            </a:fld>
            <a:endParaRPr lang="en-US" altLang="zh-CN"/>
          </a:p>
        </p:txBody>
      </p:sp>
    </p:spTree>
    <p:extLst>
      <p:ext uri="{BB962C8B-B14F-4D97-AF65-F5344CB8AC3E}">
        <p14:creationId xmlns:p14="http://schemas.microsoft.com/office/powerpoint/2010/main" val="2046397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445410-87C9-4B78-BA98-1684179E13BB}" type="slidenum">
              <a:rPr lang="zh-CN" altLang="en-US" smtClean="0"/>
              <a:pPr/>
              <a:t>12</a:t>
            </a:fld>
            <a:endParaRPr lang="en-US" altLang="zh-CN"/>
          </a:p>
        </p:txBody>
      </p:sp>
    </p:spTree>
    <p:extLst>
      <p:ext uri="{BB962C8B-B14F-4D97-AF65-F5344CB8AC3E}">
        <p14:creationId xmlns:p14="http://schemas.microsoft.com/office/powerpoint/2010/main" val="134138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13</a:t>
            </a:fld>
            <a:endParaRPr lang="en-US" altLang="zh-CN"/>
          </a:p>
        </p:txBody>
      </p:sp>
    </p:spTree>
    <p:extLst>
      <p:ext uri="{BB962C8B-B14F-4D97-AF65-F5344CB8AC3E}">
        <p14:creationId xmlns:p14="http://schemas.microsoft.com/office/powerpoint/2010/main" val="26867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445410-87C9-4B78-BA98-1684179E13BB}" type="slidenum">
              <a:rPr lang="zh-CN" altLang="en-US" smtClean="0"/>
              <a:pPr/>
              <a:t>14</a:t>
            </a:fld>
            <a:endParaRPr lang="en-US" altLang="zh-CN"/>
          </a:p>
        </p:txBody>
      </p:sp>
    </p:spTree>
    <p:extLst>
      <p:ext uri="{BB962C8B-B14F-4D97-AF65-F5344CB8AC3E}">
        <p14:creationId xmlns:p14="http://schemas.microsoft.com/office/powerpoint/2010/main" val="200501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445410-87C9-4B78-BA98-1684179E13BB}" type="slidenum">
              <a:rPr lang="zh-CN" altLang="en-US" smtClean="0"/>
              <a:pPr/>
              <a:t>15</a:t>
            </a:fld>
            <a:endParaRPr lang="en-US" altLang="zh-CN"/>
          </a:p>
        </p:txBody>
      </p:sp>
    </p:spTree>
    <p:extLst>
      <p:ext uri="{BB962C8B-B14F-4D97-AF65-F5344CB8AC3E}">
        <p14:creationId xmlns:p14="http://schemas.microsoft.com/office/powerpoint/2010/main" val="352725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16</a:t>
            </a:fld>
            <a:endParaRPr lang="en-US" altLang="zh-CN"/>
          </a:p>
        </p:txBody>
      </p:sp>
    </p:spTree>
    <p:extLst>
      <p:ext uri="{BB962C8B-B14F-4D97-AF65-F5344CB8AC3E}">
        <p14:creationId xmlns:p14="http://schemas.microsoft.com/office/powerpoint/2010/main" val="1273089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17</a:t>
            </a:fld>
            <a:endParaRPr lang="en-US" altLang="zh-CN"/>
          </a:p>
        </p:txBody>
      </p:sp>
    </p:spTree>
    <p:extLst>
      <p:ext uri="{BB962C8B-B14F-4D97-AF65-F5344CB8AC3E}">
        <p14:creationId xmlns:p14="http://schemas.microsoft.com/office/powerpoint/2010/main" val="404504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18</a:t>
            </a:fld>
            <a:endParaRPr lang="en-US" altLang="zh-CN"/>
          </a:p>
        </p:txBody>
      </p:sp>
    </p:spTree>
    <p:extLst>
      <p:ext uri="{BB962C8B-B14F-4D97-AF65-F5344CB8AC3E}">
        <p14:creationId xmlns:p14="http://schemas.microsoft.com/office/powerpoint/2010/main" val="2161882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E32863F-61E0-4555-8B2E-8C70C01D908C}" type="slidenum">
              <a:rPr kumimoji="0" lang="zh-CN" altLang="en-US" sz="1200">
                <a:latin typeface="Times New Roman" panose="02020603050405020304" pitchFamily="18" charset="0"/>
              </a:rPr>
              <a:pPr/>
              <a:t>19</a:t>
            </a:fld>
            <a:endParaRPr kumimoji="0" lang="en-US" altLang="zh-CN"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147322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E32863F-61E0-4555-8B2E-8C70C01D908C}" type="slidenum">
              <a:rPr kumimoji="0" lang="zh-CN" altLang="en-US" sz="1200">
                <a:latin typeface="Times New Roman" panose="02020603050405020304" pitchFamily="18" charset="0"/>
              </a:rPr>
              <a:pPr/>
              <a:t>2</a:t>
            </a:fld>
            <a:endParaRPr kumimoji="0" lang="en-US" altLang="zh-CN"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213145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20</a:t>
            </a:fld>
            <a:endParaRPr lang="en-US" altLang="zh-CN"/>
          </a:p>
        </p:txBody>
      </p:sp>
    </p:spTree>
    <p:extLst>
      <p:ext uri="{BB962C8B-B14F-4D97-AF65-F5344CB8AC3E}">
        <p14:creationId xmlns:p14="http://schemas.microsoft.com/office/powerpoint/2010/main" val="4237295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22</a:t>
            </a:fld>
            <a:endParaRPr lang="en-US" altLang="zh-CN"/>
          </a:p>
        </p:txBody>
      </p:sp>
    </p:spTree>
    <p:extLst>
      <p:ext uri="{BB962C8B-B14F-4D97-AF65-F5344CB8AC3E}">
        <p14:creationId xmlns:p14="http://schemas.microsoft.com/office/powerpoint/2010/main" val="2135927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23</a:t>
            </a:fld>
            <a:endParaRPr lang="en-US" altLang="zh-CN"/>
          </a:p>
        </p:txBody>
      </p:sp>
    </p:spTree>
    <p:extLst>
      <p:ext uri="{BB962C8B-B14F-4D97-AF65-F5344CB8AC3E}">
        <p14:creationId xmlns:p14="http://schemas.microsoft.com/office/powerpoint/2010/main" val="3844750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25</a:t>
            </a:fld>
            <a:endParaRPr lang="en-US" altLang="zh-CN"/>
          </a:p>
        </p:txBody>
      </p:sp>
    </p:spTree>
    <p:extLst>
      <p:ext uri="{BB962C8B-B14F-4D97-AF65-F5344CB8AC3E}">
        <p14:creationId xmlns:p14="http://schemas.microsoft.com/office/powerpoint/2010/main" val="4189486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E32863F-61E0-4555-8B2E-8C70C01D908C}" type="slidenum">
              <a:rPr kumimoji="0" lang="zh-CN" altLang="en-US" sz="1200">
                <a:latin typeface="Times New Roman" panose="02020603050405020304" pitchFamily="18" charset="0"/>
              </a:rPr>
              <a:pPr/>
              <a:t>26</a:t>
            </a:fld>
            <a:endParaRPr kumimoji="0" lang="en-US" altLang="zh-CN"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92591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27</a:t>
            </a:fld>
            <a:endParaRPr lang="en-US" altLang="zh-CN"/>
          </a:p>
        </p:txBody>
      </p:sp>
    </p:spTree>
    <p:extLst>
      <p:ext uri="{BB962C8B-B14F-4D97-AF65-F5344CB8AC3E}">
        <p14:creationId xmlns:p14="http://schemas.microsoft.com/office/powerpoint/2010/main" val="2076460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28</a:t>
            </a:fld>
            <a:endParaRPr lang="en-US" altLang="zh-CN"/>
          </a:p>
        </p:txBody>
      </p:sp>
    </p:spTree>
    <p:extLst>
      <p:ext uri="{BB962C8B-B14F-4D97-AF65-F5344CB8AC3E}">
        <p14:creationId xmlns:p14="http://schemas.microsoft.com/office/powerpoint/2010/main" val="744919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29</a:t>
            </a:fld>
            <a:endParaRPr lang="en-US" altLang="zh-CN"/>
          </a:p>
        </p:txBody>
      </p:sp>
    </p:spTree>
    <p:extLst>
      <p:ext uri="{BB962C8B-B14F-4D97-AF65-F5344CB8AC3E}">
        <p14:creationId xmlns:p14="http://schemas.microsoft.com/office/powerpoint/2010/main" val="3074040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30</a:t>
            </a:fld>
            <a:endParaRPr lang="en-US" altLang="zh-CN"/>
          </a:p>
        </p:txBody>
      </p:sp>
    </p:spTree>
    <p:extLst>
      <p:ext uri="{BB962C8B-B14F-4D97-AF65-F5344CB8AC3E}">
        <p14:creationId xmlns:p14="http://schemas.microsoft.com/office/powerpoint/2010/main" val="392517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31</a:t>
            </a:fld>
            <a:endParaRPr lang="en-US" altLang="zh-CN"/>
          </a:p>
        </p:txBody>
      </p:sp>
    </p:spTree>
    <p:extLst>
      <p:ext uri="{BB962C8B-B14F-4D97-AF65-F5344CB8AC3E}">
        <p14:creationId xmlns:p14="http://schemas.microsoft.com/office/powerpoint/2010/main" val="407782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445410-87C9-4B78-BA98-1684179E13BB}" type="slidenum">
              <a:rPr lang="zh-CN" altLang="en-US" smtClean="0"/>
              <a:pPr/>
              <a:t>3</a:t>
            </a:fld>
            <a:endParaRPr lang="en-US" altLang="zh-CN"/>
          </a:p>
        </p:txBody>
      </p:sp>
    </p:spTree>
    <p:extLst>
      <p:ext uri="{BB962C8B-B14F-4D97-AF65-F5344CB8AC3E}">
        <p14:creationId xmlns:p14="http://schemas.microsoft.com/office/powerpoint/2010/main" val="3907814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E32863F-61E0-4555-8B2E-8C70C01D908C}" type="slidenum">
              <a:rPr kumimoji="0" lang="zh-CN" altLang="en-US" sz="1200">
                <a:latin typeface="Times New Roman" panose="02020603050405020304" pitchFamily="18" charset="0"/>
              </a:rPr>
              <a:pPr/>
              <a:t>32</a:t>
            </a:fld>
            <a:endParaRPr kumimoji="0" lang="en-US" altLang="zh-CN"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330291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D437911D-365F-4A68-958A-97336C220B9A}" type="slidenum">
              <a:rPr kumimoji="0" lang="zh-CN" altLang="en-US" sz="1200">
                <a:latin typeface="Times New Roman" panose="02020603050405020304" pitchFamily="18" charset="0"/>
              </a:rPr>
              <a:pPr/>
              <a:t>33</a:t>
            </a:fld>
            <a:endParaRPr kumimoji="0" lang="en-US" altLang="zh-CN"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0473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B675E1E2-A8DA-4D27-8F9C-DB4D94E4310E}" type="slidenum">
              <a:rPr kumimoji="0" lang="zh-CN" altLang="en-US" sz="1200">
                <a:latin typeface="Times New Roman" panose="02020603050405020304" pitchFamily="18" charset="0"/>
              </a:rPr>
              <a:pPr/>
              <a:t>35</a:t>
            </a:fld>
            <a:endParaRPr kumimoji="0" lang="en-US" altLang="zh-CN"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1511799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FADBCF04-FB89-49A5-B94A-2672E6DA2A25}" type="slidenum">
              <a:rPr kumimoji="0" lang="zh-CN" altLang="en-US" sz="1200">
                <a:latin typeface="Times New Roman" panose="02020603050405020304" pitchFamily="18" charset="0"/>
              </a:rPr>
              <a:pPr/>
              <a:t>36</a:t>
            </a:fld>
            <a:endParaRPr kumimoji="0" lang="en-US" altLang="zh-CN"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zh-CN" altLang="en-US" dirty="0"/>
          </a:p>
        </p:txBody>
      </p:sp>
    </p:spTree>
    <p:extLst>
      <p:ext uri="{BB962C8B-B14F-4D97-AF65-F5344CB8AC3E}">
        <p14:creationId xmlns:p14="http://schemas.microsoft.com/office/powerpoint/2010/main" val="4102114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7EE1FDC8-2FDD-4B2C-90BC-721CB38F2F97}" type="slidenum">
              <a:rPr kumimoji="0" lang="zh-CN" altLang="en-US" sz="1200">
                <a:latin typeface="Times New Roman" panose="02020603050405020304" pitchFamily="18" charset="0"/>
              </a:rPr>
              <a:pPr/>
              <a:t>37</a:t>
            </a:fld>
            <a:endParaRPr kumimoji="0" lang="en-US" altLang="zh-CN" sz="12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365841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7F9864A-3412-414D-BE5B-C5CBF1523411}" type="slidenum">
              <a:rPr kumimoji="0" lang="zh-CN" altLang="en-US" sz="1200">
                <a:latin typeface="Times New Roman" panose="02020603050405020304" pitchFamily="18" charset="0"/>
              </a:rPr>
              <a:pPr/>
              <a:t>38</a:t>
            </a:fld>
            <a:endParaRPr kumimoji="0" lang="en-US" altLang="zh-CN"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zh-CN" altLang="en-US" dirty="0"/>
          </a:p>
        </p:txBody>
      </p:sp>
    </p:spTree>
    <p:extLst>
      <p:ext uri="{BB962C8B-B14F-4D97-AF65-F5344CB8AC3E}">
        <p14:creationId xmlns:p14="http://schemas.microsoft.com/office/powerpoint/2010/main" val="1815239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1791735-851D-4915-A152-068A05776382}" type="slidenum">
              <a:rPr kumimoji="0" lang="zh-CN" altLang="en-US" sz="1200">
                <a:latin typeface="Times New Roman" panose="02020603050405020304" pitchFamily="18" charset="0"/>
              </a:rPr>
              <a:pPr/>
              <a:t>39</a:t>
            </a:fld>
            <a:endParaRPr kumimoji="0" lang="en-US" altLang="zh-CN"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187173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E5EF1088-0BFE-4380-A839-9E0A5ED04732}" type="slidenum">
              <a:rPr kumimoji="0" lang="zh-CN" altLang="en-US" sz="1200">
                <a:latin typeface="Times New Roman" panose="02020603050405020304" pitchFamily="18" charset="0"/>
              </a:rPr>
              <a:pPr/>
              <a:t>40</a:t>
            </a:fld>
            <a:endParaRPr kumimoji="0" lang="en-US" altLang="zh-CN" sz="120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4245753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41</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94379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89BFCC8C-3478-42B9-8367-327B3F6B179E}" type="slidenum">
              <a:rPr kumimoji="0" lang="zh-CN" altLang="en-US" sz="1200">
                <a:latin typeface="Times New Roman" panose="02020603050405020304" pitchFamily="18" charset="0"/>
              </a:rPr>
              <a:pPr/>
              <a:t>42</a:t>
            </a:fld>
            <a:endParaRPr kumimoji="0" lang="en-US" altLang="zh-CN"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34960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445410-87C9-4B78-BA98-1684179E13BB}" type="slidenum">
              <a:rPr lang="zh-CN" altLang="en-US" smtClean="0"/>
              <a:pPr/>
              <a:t>4</a:t>
            </a:fld>
            <a:endParaRPr lang="en-US" altLang="zh-CN"/>
          </a:p>
        </p:txBody>
      </p:sp>
    </p:spTree>
    <p:extLst>
      <p:ext uri="{BB962C8B-B14F-4D97-AF65-F5344CB8AC3E}">
        <p14:creationId xmlns:p14="http://schemas.microsoft.com/office/powerpoint/2010/main" val="1213231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616C38FD-E148-4A63-8B4A-43A08327B9B7}" type="slidenum">
              <a:rPr kumimoji="0" lang="zh-CN" altLang="en-US" sz="1200">
                <a:latin typeface="Times New Roman" panose="02020603050405020304" pitchFamily="18" charset="0"/>
              </a:rPr>
              <a:pPr/>
              <a:t>43</a:t>
            </a:fld>
            <a:endParaRPr kumimoji="0" lang="en-US" altLang="zh-CN" sz="12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094476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B5FE47A-8C3C-4B00-879F-2558DCE33E8B}" type="slidenum">
              <a:rPr kumimoji="0" lang="zh-CN" altLang="en-US" sz="1200">
                <a:latin typeface="Times New Roman" panose="02020603050405020304" pitchFamily="18" charset="0"/>
              </a:rPr>
              <a:pPr/>
              <a:t>44</a:t>
            </a:fld>
            <a:endParaRPr kumimoji="0" lang="en-US" altLang="zh-CN" sz="1200">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2734232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6F128C1-3CAD-4631-B00A-C195EB293CB6}" type="slidenum">
              <a:rPr kumimoji="0" lang="zh-CN" altLang="en-US" sz="1200">
                <a:latin typeface="Times New Roman" panose="02020603050405020304" pitchFamily="18" charset="0"/>
              </a:rPr>
              <a:pPr/>
              <a:t>45</a:t>
            </a:fld>
            <a:endParaRPr kumimoji="0" lang="en-US" altLang="zh-CN" sz="1200">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2672276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0845F2F-9A36-41BA-A3B2-379A4ABFB1B1}" type="slidenum">
              <a:rPr kumimoji="0" lang="zh-CN" altLang="en-US" sz="1200">
                <a:latin typeface="Times New Roman" panose="02020603050405020304" pitchFamily="18" charset="0"/>
              </a:rPr>
              <a:pPr/>
              <a:t>46</a:t>
            </a:fld>
            <a:endParaRPr kumimoji="0" lang="en-US" altLang="zh-CN"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318874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D4625397-A7DF-4FE4-A182-1496FBBE9D4C}" type="slidenum">
              <a:rPr kumimoji="0" lang="zh-CN" altLang="en-US" sz="1200">
                <a:latin typeface="Times New Roman" panose="02020603050405020304" pitchFamily="18" charset="0"/>
              </a:rPr>
              <a:pPr/>
              <a:t>47</a:t>
            </a:fld>
            <a:endParaRPr kumimoji="0" lang="en-US" altLang="zh-CN" sz="1200">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827665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48</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673050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C8818323-61A5-42D0-B0F1-ED32D5FFE625}" type="slidenum">
              <a:rPr kumimoji="0" lang="zh-CN" altLang="en-US" sz="1200">
                <a:latin typeface="Times New Roman" panose="02020603050405020304" pitchFamily="18" charset="0"/>
              </a:rPr>
              <a:pPr/>
              <a:t>49</a:t>
            </a:fld>
            <a:endParaRPr kumimoji="0" lang="en-US" altLang="zh-CN" sz="1200">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241245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011D8E5-D833-4365-BCBD-2914C480DAE9}" type="slidenum">
              <a:rPr kumimoji="0" lang="zh-CN" altLang="en-US" sz="1200">
                <a:latin typeface="Times New Roman" panose="02020603050405020304" pitchFamily="18" charset="0"/>
              </a:rPr>
              <a:pPr/>
              <a:t>50</a:t>
            </a:fld>
            <a:endParaRPr kumimoji="0" lang="en-US" altLang="zh-CN" sz="1200">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946398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34E6B60-1B57-4DD5-BA9D-A3AB1B27541B}" type="slidenum">
              <a:rPr kumimoji="0" lang="zh-CN" altLang="en-US" sz="1200">
                <a:latin typeface="Times New Roman" panose="02020603050405020304" pitchFamily="18" charset="0"/>
              </a:rPr>
              <a:pPr/>
              <a:t>51</a:t>
            </a:fld>
            <a:endParaRPr kumimoji="0" lang="en-US" altLang="zh-CN" sz="1200">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188407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832FD47C-CB02-41C5-8645-E650E3E018BD}" type="slidenum">
              <a:rPr kumimoji="0" lang="zh-CN" altLang="en-US" sz="1200">
                <a:latin typeface="Times New Roman" panose="02020603050405020304" pitchFamily="18" charset="0"/>
              </a:rPr>
              <a:pPr/>
              <a:t>52</a:t>
            </a:fld>
            <a:endParaRPr kumimoji="0" lang="en-US" altLang="zh-CN" sz="1200">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92159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445410-87C9-4B78-BA98-1684179E13BB}" type="slidenum">
              <a:rPr lang="zh-CN" altLang="en-US" smtClean="0"/>
              <a:pPr/>
              <a:t>5</a:t>
            </a:fld>
            <a:endParaRPr lang="en-US" altLang="zh-CN"/>
          </a:p>
        </p:txBody>
      </p:sp>
    </p:spTree>
    <p:extLst>
      <p:ext uri="{BB962C8B-B14F-4D97-AF65-F5344CB8AC3E}">
        <p14:creationId xmlns:p14="http://schemas.microsoft.com/office/powerpoint/2010/main" val="7156767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91657F6E-A528-4785-8823-F2CCBA821A76}" type="slidenum">
              <a:rPr kumimoji="0" lang="zh-CN" altLang="en-US" sz="1200">
                <a:latin typeface="Times New Roman" panose="02020603050405020304" pitchFamily="18" charset="0"/>
              </a:rPr>
              <a:pPr/>
              <a:t>53</a:t>
            </a:fld>
            <a:endParaRPr kumimoji="0" lang="en-US" altLang="zh-CN" sz="1200">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0091769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DBD76E82-FCB2-4CC3-BC64-281CE9F45162}" type="slidenum">
              <a:rPr kumimoji="0" lang="zh-CN" altLang="en-US" sz="1200">
                <a:latin typeface="Times New Roman" panose="02020603050405020304" pitchFamily="18" charset="0"/>
              </a:rPr>
              <a:pPr/>
              <a:t>54</a:t>
            </a:fld>
            <a:endParaRPr kumimoji="0" lang="en-US" altLang="zh-CN" sz="1200">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3432049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706269B1-A0B7-44F9-9DBD-F4CE1B392DCF}" type="slidenum">
              <a:rPr kumimoji="0" lang="zh-CN" altLang="en-US" sz="1200">
                <a:latin typeface="Times New Roman" panose="02020603050405020304" pitchFamily="18" charset="0"/>
              </a:rPr>
              <a:pPr/>
              <a:t>55</a:t>
            </a:fld>
            <a:endParaRPr kumimoji="0" lang="en-US" altLang="zh-CN" sz="1200">
              <a:latin typeface="Times New Roman" panose="02020603050405020304"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0195539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92C34CB6-2CFE-48DF-9E9A-30D2F189E534}" type="slidenum">
              <a:rPr kumimoji="0" lang="zh-CN" altLang="en-US" sz="1200">
                <a:latin typeface="Times New Roman" panose="02020603050405020304" pitchFamily="18" charset="0"/>
              </a:rPr>
              <a:pPr/>
              <a:t>56</a:t>
            </a:fld>
            <a:endParaRPr kumimoji="0" lang="en-US" altLang="zh-CN" sz="1200">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5202561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58</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8494654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6918533A-7B6E-4504-A5E2-82403F1128CA}" type="slidenum">
              <a:rPr kumimoji="0" lang="zh-CN" altLang="en-US" sz="1200">
                <a:latin typeface="Times New Roman" panose="02020603050405020304" pitchFamily="18" charset="0"/>
              </a:rPr>
              <a:pPr/>
              <a:t>59</a:t>
            </a:fld>
            <a:endParaRPr kumimoji="0" lang="en-US" altLang="zh-CN" sz="12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6371310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8ADFF248-EAA7-4FA4-AE71-5469A4AE74D7}" type="slidenum">
              <a:rPr kumimoji="0" lang="zh-CN" altLang="en-US" sz="1200">
                <a:latin typeface="Times New Roman" panose="02020603050405020304" pitchFamily="18" charset="0"/>
              </a:rPr>
              <a:pPr/>
              <a:t>60</a:t>
            </a:fld>
            <a:endParaRPr kumimoji="0" lang="en-US" altLang="zh-CN" sz="1200">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2737146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338D2DDB-6CAD-4D10-BD81-B8F1F469769D}" type="slidenum">
              <a:rPr kumimoji="0" lang="zh-CN" altLang="en-US" sz="1200">
                <a:latin typeface="Times New Roman" panose="02020603050405020304" pitchFamily="18" charset="0"/>
              </a:rPr>
              <a:pPr/>
              <a:t>61</a:t>
            </a:fld>
            <a:endParaRPr kumimoji="0" lang="en-US" altLang="zh-CN" sz="1200">
              <a:latin typeface="Times New Roman" panose="02020603050405020304"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18079062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65</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7784457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66</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04900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D445410-87C9-4B78-BA98-1684179E13BB}" type="slidenum">
              <a:rPr lang="zh-CN" altLang="en-US" smtClean="0"/>
              <a:pPr/>
              <a:t>6</a:t>
            </a:fld>
            <a:endParaRPr lang="en-US" altLang="zh-CN"/>
          </a:p>
        </p:txBody>
      </p:sp>
    </p:spTree>
    <p:extLst>
      <p:ext uri="{BB962C8B-B14F-4D97-AF65-F5344CB8AC3E}">
        <p14:creationId xmlns:p14="http://schemas.microsoft.com/office/powerpoint/2010/main" val="2627632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67</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3711791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68</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9968208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69</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667139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52CBEEF-16EE-43A4-A3B8-E05FF3C47153}" type="slidenum">
              <a:rPr kumimoji="0" lang="zh-CN" altLang="en-US" sz="1200">
                <a:latin typeface="Times New Roman" panose="02020603050405020304" pitchFamily="18" charset="0"/>
              </a:rPr>
              <a:pPr/>
              <a:t>70</a:t>
            </a:fld>
            <a:endParaRPr kumimoji="0" lang="en-US" altLang="zh-CN" sz="1200">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4987559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BA6F1E21-C72E-49EC-A8DA-CB482AE6351E}" type="slidenum">
              <a:rPr kumimoji="0" lang="zh-CN" altLang="en-US" sz="1200">
                <a:latin typeface="Times New Roman" panose="02020603050405020304" pitchFamily="18" charset="0"/>
              </a:rPr>
              <a:pPr/>
              <a:t>72</a:t>
            </a:fld>
            <a:endParaRPr kumimoji="0" lang="en-US" altLang="zh-CN" sz="1200">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4105053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C42A26D6-9920-42A1-AF6F-24E5AE87ACDD}" type="slidenum">
              <a:rPr kumimoji="0" lang="zh-CN" altLang="en-US" sz="1200">
                <a:latin typeface="Times New Roman" panose="02020603050405020304" pitchFamily="18" charset="0"/>
              </a:rPr>
              <a:pPr/>
              <a:t>73</a:t>
            </a:fld>
            <a:endParaRPr kumimoji="0" lang="en-US" altLang="zh-CN" sz="1200">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6810550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E04398A-F481-4BA8-928E-3D94F71935EB}" type="slidenum">
              <a:rPr kumimoji="0" lang="zh-CN" altLang="en-US" sz="1200">
                <a:latin typeface="Times New Roman" panose="02020603050405020304" pitchFamily="18" charset="0"/>
              </a:rPr>
              <a:pPr/>
              <a:t>74</a:t>
            </a:fld>
            <a:endParaRPr kumimoji="0" lang="en-US" altLang="zh-CN" sz="1200">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5513070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A4382F21-CDF5-46E9-AE7D-15D649DEF317}" type="slidenum">
              <a:rPr kumimoji="0" lang="zh-CN" altLang="en-US" sz="1200">
                <a:latin typeface="Times New Roman" panose="02020603050405020304" pitchFamily="18" charset="0"/>
              </a:rPr>
              <a:pPr/>
              <a:t>75</a:t>
            </a:fld>
            <a:endParaRPr kumimoji="0" lang="en-US" altLang="zh-CN"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637345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C920CF52-0882-4F59-850D-2652A780E786}" type="slidenum">
              <a:rPr kumimoji="0" lang="zh-CN" altLang="en-US" sz="1200">
                <a:latin typeface="Times New Roman" panose="02020603050405020304" pitchFamily="18" charset="0"/>
              </a:rPr>
              <a:pPr/>
              <a:t>76</a:t>
            </a:fld>
            <a:endParaRPr kumimoji="0" lang="en-US" altLang="zh-CN" sz="1200">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5930811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2C5C278-79B8-4602-94CE-1B0C7D0839CB}" type="slidenum">
              <a:rPr kumimoji="0" lang="zh-CN" altLang="en-US" sz="1200">
                <a:latin typeface="Times New Roman" panose="02020603050405020304" pitchFamily="18" charset="0"/>
              </a:rPr>
              <a:pPr/>
              <a:t>78</a:t>
            </a:fld>
            <a:endParaRPr kumimoji="0" lang="en-US" altLang="zh-CN" sz="1200">
              <a:latin typeface="Times New Roman" panose="02020603050405020304"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91268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445410-87C9-4B78-BA98-1684179E13BB}" type="slidenum">
              <a:rPr lang="zh-CN" altLang="en-US" smtClean="0"/>
              <a:pPr/>
              <a:t>7</a:t>
            </a:fld>
            <a:endParaRPr lang="en-US" altLang="zh-CN"/>
          </a:p>
        </p:txBody>
      </p:sp>
    </p:spTree>
    <p:extLst>
      <p:ext uri="{BB962C8B-B14F-4D97-AF65-F5344CB8AC3E}">
        <p14:creationId xmlns:p14="http://schemas.microsoft.com/office/powerpoint/2010/main" val="7672182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E535C970-6FDF-400C-8912-9A2F9F0CC053}" type="slidenum">
              <a:rPr kumimoji="0" lang="zh-CN" altLang="en-US" sz="1200">
                <a:latin typeface="Times New Roman" panose="02020603050405020304" pitchFamily="18" charset="0"/>
              </a:rPr>
              <a:pPr/>
              <a:t>79</a:t>
            </a:fld>
            <a:endParaRPr kumimoji="0" lang="en-US" altLang="zh-CN" sz="1200">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8443399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A4382F21-CDF5-46E9-AE7D-15D649DEF317}" type="slidenum">
              <a:rPr kumimoji="0" lang="zh-CN" altLang="en-US" sz="1200">
                <a:latin typeface="Times New Roman" panose="02020603050405020304" pitchFamily="18" charset="0"/>
              </a:rPr>
              <a:pPr/>
              <a:t>80</a:t>
            </a:fld>
            <a:endParaRPr kumimoji="0" lang="en-US" altLang="zh-CN"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9095887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A4382F21-CDF5-46E9-AE7D-15D649DEF317}" type="slidenum">
              <a:rPr kumimoji="0" lang="zh-CN" altLang="en-US" sz="1200">
                <a:latin typeface="Times New Roman" panose="02020603050405020304" pitchFamily="18" charset="0"/>
              </a:rPr>
              <a:pPr/>
              <a:t>81</a:t>
            </a:fld>
            <a:endParaRPr kumimoji="0" lang="en-US" altLang="zh-CN"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0707506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A4382F21-CDF5-46E9-AE7D-15D649DEF317}" type="slidenum">
              <a:rPr kumimoji="0" lang="zh-CN" altLang="en-US" sz="1200">
                <a:latin typeface="Times New Roman" panose="02020603050405020304" pitchFamily="18" charset="0"/>
              </a:rPr>
              <a:pPr/>
              <a:t>82</a:t>
            </a:fld>
            <a:endParaRPr kumimoji="0" lang="en-US" altLang="zh-CN"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137458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A4382F21-CDF5-46E9-AE7D-15D649DEF317}" type="slidenum">
              <a:rPr kumimoji="0" lang="zh-CN" altLang="en-US" sz="1200">
                <a:latin typeface="Times New Roman" panose="02020603050405020304" pitchFamily="18" charset="0"/>
              </a:rPr>
              <a:pPr/>
              <a:t>83</a:t>
            </a:fld>
            <a:endParaRPr kumimoji="0" lang="en-US" altLang="zh-CN"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28202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8</a:t>
            </a:fld>
            <a:endParaRPr lang="en-US" altLang="zh-CN"/>
          </a:p>
        </p:txBody>
      </p:sp>
    </p:spTree>
    <p:extLst>
      <p:ext uri="{BB962C8B-B14F-4D97-AF65-F5344CB8AC3E}">
        <p14:creationId xmlns:p14="http://schemas.microsoft.com/office/powerpoint/2010/main" val="281235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E32863F-61E0-4555-8B2E-8C70C01D908C}" type="slidenum">
              <a:rPr kumimoji="0" lang="zh-CN" altLang="en-US" sz="1200">
                <a:latin typeface="Times New Roman" panose="02020603050405020304" pitchFamily="18" charset="0"/>
              </a:rPr>
              <a:pPr/>
              <a:t>9</a:t>
            </a:fld>
            <a:endParaRPr kumimoji="0" lang="en-US" altLang="zh-CN"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408622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241676" name="Rectangle 12"/>
          <p:cNvSpPr>
            <a:spLocks noGrp="1" noChangeArrowheads="1"/>
          </p:cNvSpPr>
          <p:nvPr>
            <p:ph type="ctrTitle"/>
          </p:nvPr>
        </p:nvSpPr>
        <p:spPr>
          <a:xfrm>
            <a:off x="990600" y="1676400"/>
            <a:ext cx="7772400" cy="1462088"/>
          </a:xfrm>
          <a:prstGeom prst="rect">
            <a:avLst/>
          </a:prstGeom>
        </p:spPr>
        <p:txBody>
          <a:bodyPr/>
          <a:lstStyle>
            <a:lvl1pPr>
              <a:defRPr/>
            </a:lvl1pPr>
          </a:lstStyle>
          <a:p>
            <a:r>
              <a:rPr lang="zh-CN" altLang="en-US"/>
              <a:t>单击此处编辑母版标题样式</a:t>
            </a:r>
          </a:p>
        </p:txBody>
      </p:sp>
      <p:sp>
        <p:nvSpPr>
          <p:cNvPr id="2416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8B86DBF4-16E2-4B12-A50F-908E2FA12226}" type="datetimeFigureOut">
              <a:rPr lang="zh-CN" altLang="en-US"/>
              <a:pPr>
                <a:defRPr/>
              </a:pPr>
              <a:t>2023/11/21</a:t>
            </a:fld>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AF0FF7C5-46CD-44ED-AFD9-C6592AAFFA5C}" type="slidenum">
              <a:rPr lang="zh-CN" altLang="en-US"/>
              <a:pPr/>
              <a:t>‹#›</a:t>
            </a:fld>
            <a:endParaRPr lang="en-US" altLang="zh-CN"/>
          </a:p>
        </p:txBody>
      </p:sp>
    </p:spTree>
    <p:extLst>
      <p:ext uri="{BB962C8B-B14F-4D97-AF65-F5344CB8AC3E}">
        <p14:creationId xmlns:p14="http://schemas.microsoft.com/office/powerpoint/2010/main" val="346026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C6153296-EA74-4F1E-A083-A59AD848BADB}" type="datetimeFigureOut">
              <a:rPr lang="zh-CN" altLang="en-US"/>
              <a:pPr>
                <a:defRPr/>
              </a:pPr>
              <a:t>2023/11/21</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954AC5C-8B76-4810-AD3A-CC2BDEDE6673}" type="slidenum">
              <a:rPr lang="zh-CN" altLang="en-US"/>
              <a:pPr/>
              <a:t>‹#›</a:t>
            </a:fld>
            <a:endParaRPr lang="en-US" altLang="zh-CN"/>
          </a:p>
        </p:txBody>
      </p:sp>
    </p:spTree>
    <p:extLst>
      <p:ext uri="{BB962C8B-B14F-4D97-AF65-F5344CB8AC3E}">
        <p14:creationId xmlns:p14="http://schemas.microsoft.com/office/powerpoint/2010/main" val="55997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7C5B48F7-71C5-4042-A538-A30341366F6B}" type="datetimeFigureOut">
              <a:rPr lang="zh-CN" altLang="en-US"/>
              <a:pPr>
                <a:defRPr/>
              </a:pPr>
              <a:t>2023/11/21</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AA3D182-58CA-4D2B-B05B-BC89ECF9255F}" type="slidenum">
              <a:rPr lang="zh-CN" altLang="en-US"/>
              <a:pPr/>
              <a:t>‹#›</a:t>
            </a:fld>
            <a:endParaRPr lang="en-US" altLang="zh-CN"/>
          </a:p>
        </p:txBody>
      </p:sp>
    </p:spTree>
    <p:extLst>
      <p:ext uri="{BB962C8B-B14F-4D97-AF65-F5344CB8AC3E}">
        <p14:creationId xmlns:p14="http://schemas.microsoft.com/office/powerpoint/2010/main" val="187105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atin typeface="微软雅黑" panose="020B0503020204020204" pitchFamily="34" charset="-122"/>
                <a:ea typeface="微软雅黑" panose="020B0503020204020204" pitchFamily="34" charset="-122"/>
              </a:defRPr>
            </a:lvl1pPr>
          </a:lstStyle>
          <a:p>
            <a:fld id="{6DA61EF4-21B1-436C-8C4F-2F5FAF1CC0A1}" type="slidenum">
              <a:rPr lang="zh-CN" altLang="en-US" smtClean="0"/>
              <a:pPr/>
              <a:t>‹#›</a:t>
            </a:fld>
            <a:endParaRPr lang="en-US" altLang="zh-CN" dirty="0"/>
          </a:p>
        </p:txBody>
      </p:sp>
    </p:spTree>
    <p:extLst>
      <p:ext uri="{BB962C8B-B14F-4D97-AF65-F5344CB8AC3E}">
        <p14:creationId xmlns:p14="http://schemas.microsoft.com/office/powerpoint/2010/main" val="2826926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39C87D32-9A0B-483B-A2A2-53C815BF5BEC}" type="slidenum">
              <a:rPr lang="zh-CN" altLang="en-US"/>
              <a:pPr/>
              <a:t>‹#›</a:t>
            </a:fld>
            <a:endParaRPr lang="en-US" altLang="zh-CN"/>
          </a:p>
        </p:txBody>
      </p:sp>
    </p:spTree>
    <p:extLst>
      <p:ext uri="{BB962C8B-B14F-4D97-AF65-F5344CB8AC3E}">
        <p14:creationId xmlns:p14="http://schemas.microsoft.com/office/powerpoint/2010/main" val="24885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0E3D8894-1716-4F6C-B178-BED909616217}" type="datetimeFigureOut">
              <a:rPr lang="zh-CN" altLang="en-US"/>
              <a:pPr>
                <a:defRPr/>
              </a:pPr>
              <a:t>2023/11/21</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5BB2C29-F111-4580-90E4-B9FEDBA35D7E}" type="slidenum">
              <a:rPr lang="zh-CN" altLang="en-US"/>
              <a:pPr/>
              <a:t>‹#›</a:t>
            </a:fld>
            <a:endParaRPr lang="en-US" altLang="zh-CN"/>
          </a:p>
        </p:txBody>
      </p:sp>
    </p:spTree>
    <p:extLst>
      <p:ext uri="{BB962C8B-B14F-4D97-AF65-F5344CB8AC3E}">
        <p14:creationId xmlns:p14="http://schemas.microsoft.com/office/powerpoint/2010/main" val="405968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fld id="{8B8C4CB6-5D48-4AE4-9580-83B48F9EB4D3}" type="datetimeFigureOut">
              <a:rPr lang="zh-CN" altLang="en-US"/>
              <a:pPr>
                <a:defRPr/>
              </a:pPr>
              <a:t>2023/11/21</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947D7D3-1045-44EA-820B-7A83EB9FA14D}" type="slidenum">
              <a:rPr lang="zh-CN" altLang="en-US"/>
              <a:pPr/>
              <a:t>‹#›</a:t>
            </a:fld>
            <a:endParaRPr lang="en-US" altLang="zh-CN"/>
          </a:p>
        </p:txBody>
      </p:sp>
    </p:spTree>
    <p:extLst>
      <p:ext uri="{BB962C8B-B14F-4D97-AF65-F5344CB8AC3E}">
        <p14:creationId xmlns:p14="http://schemas.microsoft.com/office/powerpoint/2010/main" val="231331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fld id="{5AC1431B-2182-4325-8D44-DDAC3074C758}" type="datetimeFigureOut">
              <a:rPr lang="zh-CN" altLang="en-US"/>
              <a:pPr>
                <a:defRPr/>
              </a:pPr>
              <a:t>2023/11/21</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4E583F59-1A62-4447-A9D2-CD58175C5D2B}" type="slidenum">
              <a:rPr lang="zh-CN" altLang="en-US"/>
              <a:pPr/>
              <a:t>‹#›</a:t>
            </a:fld>
            <a:endParaRPr lang="en-US" altLang="zh-CN"/>
          </a:p>
        </p:txBody>
      </p:sp>
    </p:spTree>
    <p:extLst>
      <p:ext uri="{BB962C8B-B14F-4D97-AF65-F5344CB8AC3E}">
        <p14:creationId xmlns:p14="http://schemas.microsoft.com/office/powerpoint/2010/main" val="414902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fld id="{D7BCE1AE-F749-4E84-A062-AAC7AE314BAD}" type="datetimeFigureOut">
              <a:rPr lang="zh-CN" altLang="en-US"/>
              <a:pPr>
                <a:defRPr/>
              </a:pPr>
              <a:t>2023/11/21</a:t>
            </a:fld>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2CEE38FD-33CB-418F-AF97-B71DD954808E}" type="slidenum">
              <a:rPr lang="zh-CN" altLang="en-US"/>
              <a:pPr/>
              <a:t>‹#›</a:t>
            </a:fld>
            <a:endParaRPr lang="en-US" altLang="zh-CN"/>
          </a:p>
        </p:txBody>
      </p:sp>
    </p:spTree>
    <p:extLst>
      <p:ext uri="{BB962C8B-B14F-4D97-AF65-F5344CB8AC3E}">
        <p14:creationId xmlns:p14="http://schemas.microsoft.com/office/powerpoint/2010/main" val="234226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fld id="{5DF74A8D-AA59-4C0C-8EB8-A81002CA4EC0}" type="datetimeFigureOut">
              <a:rPr lang="zh-CN" altLang="en-US"/>
              <a:pPr>
                <a:defRPr/>
              </a:pPr>
              <a:t>2023/11/21</a:t>
            </a:fld>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47CB51CC-8D1E-430F-B52A-2D8EBF4AD424}" type="slidenum">
              <a:rPr lang="zh-CN" altLang="en-US"/>
              <a:pPr/>
              <a:t>‹#›</a:t>
            </a:fld>
            <a:endParaRPr lang="en-US" altLang="zh-CN"/>
          </a:p>
        </p:txBody>
      </p:sp>
    </p:spTree>
    <p:extLst>
      <p:ext uri="{BB962C8B-B14F-4D97-AF65-F5344CB8AC3E}">
        <p14:creationId xmlns:p14="http://schemas.microsoft.com/office/powerpoint/2010/main" val="228606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3B3AF58C-3203-4587-AF6B-0FF3C7E5C763}" type="datetimeFigureOut">
              <a:rPr lang="zh-CN" altLang="en-US"/>
              <a:pPr>
                <a:defRPr/>
              </a:pPr>
              <a:t>2023/11/21</a:t>
            </a:fld>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DA387737-1A6A-4984-B56E-2F9574915ACF}" type="slidenum">
              <a:rPr lang="zh-CN" altLang="en-US"/>
              <a:pPr/>
              <a:t>‹#›</a:t>
            </a:fld>
            <a:endParaRPr lang="en-US" altLang="zh-CN"/>
          </a:p>
        </p:txBody>
      </p:sp>
    </p:spTree>
    <p:extLst>
      <p:ext uri="{BB962C8B-B14F-4D97-AF65-F5344CB8AC3E}">
        <p14:creationId xmlns:p14="http://schemas.microsoft.com/office/powerpoint/2010/main" val="56157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F6A60CF2-DED6-4CA7-94AC-62A970302937}" type="datetimeFigureOut">
              <a:rPr lang="zh-CN" altLang="en-US"/>
              <a:pPr>
                <a:defRPr/>
              </a:pPr>
              <a:t>2023/11/21</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2B7BD1A8-A1E3-46FD-867C-2493BFD1C214}" type="slidenum">
              <a:rPr lang="zh-CN" altLang="en-US"/>
              <a:pPr/>
              <a:t>‹#›</a:t>
            </a:fld>
            <a:endParaRPr lang="en-US" altLang="zh-CN"/>
          </a:p>
        </p:txBody>
      </p:sp>
    </p:spTree>
    <p:extLst>
      <p:ext uri="{BB962C8B-B14F-4D97-AF65-F5344CB8AC3E}">
        <p14:creationId xmlns:p14="http://schemas.microsoft.com/office/powerpoint/2010/main" val="45939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A0F10AC8-9653-4CA8-B030-22C2A355AA3E}" type="datetimeFigureOut">
              <a:rPr lang="zh-CN" altLang="en-US"/>
              <a:pPr>
                <a:defRPr/>
              </a:pPr>
              <a:t>2023/11/21</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21C71489-0993-4094-B7B8-F44389941141}" type="slidenum">
              <a:rPr lang="zh-CN" altLang="en-US"/>
              <a:pPr/>
              <a:t>‹#›</a:t>
            </a:fld>
            <a:endParaRPr lang="en-US" altLang="zh-CN"/>
          </a:p>
        </p:txBody>
      </p:sp>
    </p:spTree>
    <p:extLst>
      <p:ext uri="{BB962C8B-B14F-4D97-AF65-F5344CB8AC3E}">
        <p14:creationId xmlns:p14="http://schemas.microsoft.com/office/powerpoint/2010/main" val="95027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6"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406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宋体" pitchFamily="2" charset="-122"/>
              </a:defRPr>
            </a:lvl1pPr>
          </a:lstStyle>
          <a:p>
            <a:pPr>
              <a:defRPr/>
            </a:pPr>
            <a:fld id="{F51220BB-EAF4-4B9F-8B0A-09DF5DB9F138}" type="datetimeFigureOut">
              <a:rPr lang="zh-CN" altLang="en-US"/>
              <a:pPr>
                <a:defRPr/>
              </a:pPr>
              <a:t>2023/11/21</a:t>
            </a:fld>
            <a:endParaRPr lang="en-US" altLang="zh-CN"/>
          </a:p>
        </p:txBody>
      </p:sp>
      <p:sp>
        <p:nvSpPr>
          <p:cNvPr id="2406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2406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401B1F9-E453-47A7-9687-7B7CDEA81765}" type="slidenum">
              <a:rPr lang="zh-CN" altLang="en-US"/>
              <a:pPr/>
              <a:t>‹#›</a:t>
            </a:fld>
            <a:endParaRPr lang="en-US" altLang="zh-CN"/>
          </a:p>
        </p:txBody>
      </p:sp>
      <p:grpSp>
        <p:nvGrpSpPr>
          <p:cNvPr id="15" name="Group 2">
            <a:extLst>
              <a:ext uri="{FF2B5EF4-FFF2-40B4-BE49-F238E27FC236}">
                <a16:creationId xmlns:a16="http://schemas.microsoft.com/office/drawing/2014/main" id="{2D95BAE9-1578-415A-A6A7-2DDDA1BF13E3}"/>
              </a:ext>
            </a:extLst>
          </p:cNvPr>
          <p:cNvGrpSpPr>
            <a:grpSpLocks/>
          </p:cNvGrpSpPr>
          <p:nvPr userDrawn="1"/>
        </p:nvGrpSpPr>
        <p:grpSpPr bwMode="auto">
          <a:xfrm>
            <a:off x="0" y="250031"/>
            <a:ext cx="9009063" cy="1052513"/>
            <a:chOff x="0" y="1536"/>
            <a:chExt cx="5675" cy="663"/>
          </a:xfrm>
        </p:grpSpPr>
        <p:grpSp>
          <p:nvGrpSpPr>
            <p:cNvPr id="16" name="Group 3">
              <a:extLst>
                <a:ext uri="{FF2B5EF4-FFF2-40B4-BE49-F238E27FC236}">
                  <a16:creationId xmlns:a16="http://schemas.microsoft.com/office/drawing/2014/main" id="{B81A836B-07A9-4662-9357-5D81D7F4732B}"/>
                </a:ext>
              </a:extLst>
            </p:cNvPr>
            <p:cNvGrpSpPr>
              <a:grpSpLocks/>
            </p:cNvGrpSpPr>
            <p:nvPr/>
          </p:nvGrpSpPr>
          <p:grpSpPr bwMode="auto">
            <a:xfrm>
              <a:off x="185" y="1604"/>
              <a:ext cx="449" cy="299"/>
              <a:chOff x="720" y="336"/>
              <a:chExt cx="624" cy="432"/>
            </a:xfrm>
          </p:grpSpPr>
          <p:sp>
            <p:nvSpPr>
              <p:cNvPr id="23" name="Rectangle 4">
                <a:extLst>
                  <a:ext uri="{FF2B5EF4-FFF2-40B4-BE49-F238E27FC236}">
                    <a16:creationId xmlns:a16="http://schemas.microsoft.com/office/drawing/2014/main" id="{00E205CF-2F00-45A0-A009-9BA04602CA67}"/>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24" name="Rectangle 5">
                <a:extLst>
                  <a:ext uri="{FF2B5EF4-FFF2-40B4-BE49-F238E27FC236}">
                    <a16:creationId xmlns:a16="http://schemas.microsoft.com/office/drawing/2014/main" id="{3F4E3864-C6CA-40A0-B45E-6D6D3E43BAD6}"/>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17" name="Group 6">
              <a:extLst>
                <a:ext uri="{FF2B5EF4-FFF2-40B4-BE49-F238E27FC236}">
                  <a16:creationId xmlns:a16="http://schemas.microsoft.com/office/drawing/2014/main" id="{9A8AC67C-89F7-4D9B-8CE9-755B55921ED7}"/>
                </a:ext>
              </a:extLst>
            </p:cNvPr>
            <p:cNvGrpSpPr>
              <a:grpSpLocks/>
            </p:cNvGrpSpPr>
            <p:nvPr/>
          </p:nvGrpSpPr>
          <p:grpSpPr bwMode="auto">
            <a:xfrm>
              <a:off x="263" y="1870"/>
              <a:ext cx="466" cy="299"/>
              <a:chOff x="912" y="2640"/>
              <a:chExt cx="672" cy="432"/>
            </a:xfrm>
          </p:grpSpPr>
          <p:sp>
            <p:nvSpPr>
              <p:cNvPr id="21" name="Rectangle 7">
                <a:extLst>
                  <a:ext uri="{FF2B5EF4-FFF2-40B4-BE49-F238E27FC236}">
                    <a16:creationId xmlns:a16="http://schemas.microsoft.com/office/drawing/2014/main" id="{F213FED0-F14B-467D-A32F-48CD9F15BAF6}"/>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22" name="Rectangle 8">
                <a:extLst>
                  <a:ext uri="{FF2B5EF4-FFF2-40B4-BE49-F238E27FC236}">
                    <a16:creationId xmlns:a16="http://schemas.microsoft.com/office/drawing/2014/main" id="{79E28E71-CED9-422C-81EC-8FF1401A8A49}"/>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8" name="Rectangle 9">
              <a:extLst>
                <a:ext uri="{FF2B5EF4-FFF2-40B4-BE49-F238E27FC236}">
                  <a16:creationId xmlns:a16="http://schemas.microsoft.com/office/drawing/2014/main" id="{B6583378-0807-4BC6-B74C-5DBF875A41D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19" name="Rectangle 10">
              <a:extLst>
                <a:ext uri="{FF2B5EF4-FFF2-40B4-BE49-F238E27FC236}">
                  <a16:creationId xmlns:a16="http://schemas.microsoft.com/office/drawing/2014/main" id="{054686D9-E272-4505-96E6-0193D5E018F2}"/>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20" name="Rectangle 11">
              <a:extLst>
                <a:ext uri="{FF2B5EF4-FFF2-40B4-BE49-F238E27FC236}">
                  <a16:creationId xmlns:a16="http://schemas.microsoft.com/office/drawing/2014/main" id="{3092DF39-2939-4A7C-809F-BF0C462E8D24}"/>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pic>
        <p:nvPicPr>
          <p:cNvPr id="25" name="Picture 4">
            <a:extLst>
              <a:ext uri="{FF2B5EF4-FFF2-40B4-BE49-F238E27FC236}">
                <a16:creationId xmlns:a16="http://schemas.microsoft.com/office/drawing/2014/main" id="{08E5A639-D383-4023-9963-B23200D5417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921"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4922" r:id="rId12"/>
    <p:sldLayoutId id="2147484923"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2.bin"/><Relationship Id="rId3" Type="http://schemas.openxmlformats.org/officeDocument/2006/relationships/oleObject" Target="../embeddings/oleObject1.bin"/><Relationship Id="rId21" Type="http://schemas.openxmlformats.org/officeDocument/2006/relationships/oleObject" Target="../embeddings/oleObject14.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image" Target="../media/image10.wmf"/><Relationship Id="rId2" Type="http://schemas.openxmlformats.org/officeDocument/2006/relationships/notesSlide" Target="../notesSlides/notesSlide5.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slideLayout" Target="../slideLayouts/slideLayout12.xml"/><Relationship Id="rId6" Type="http://schemas.openxmlformats.org/officeDocument/2006/relationships/image" Target="../media/image8.wmf"/><Relationship Id="rId11" Type="http://schemas.openxmlformats.org/officeDocument/2006/relationships/oleObject" Target="../embeddings/oleObject7.bin"/><Relationship Id="rId5" Type="http://schemas.openxmlformats.org/officeDocument/2006/relationships/oleObject" Target="../embeddings/oleObject2.bin"/><Relationship Id="rId15" Type="http://schemas.openxmlformats.org/officeDocument/2006/relationships/oleObject" Target="../embeddings/oleObject10.bin"/><Relationship Id="rId10" Type="http://schemas.openxmlformats.org/officeDocument/2006/relationships/oleObject" Target="../embeddings/oleObject6.bin"/><Relationship Id="rId19" Type="http://schemas.openxmlformats.org/officeDocument/2006/relationships/image" Target="../media/image11.wmf"/><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image" Target="../media/image9.wmf"/><Relationship Id="rId22" Type="http://schemas.openxmlformats.org/officeDocument/2006/relationships/oleObject" Target="../embeddings/oleObject15.bin"/></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oleObject" Target="../embeddings/oleObject20.bin"/><Relationship Id="rId4" Type="http://schemas.openxmlformats.org/officeDocument/2006/relationships/image" Target="../media/image7.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F94FB27-D142-491C-A38E-C919C4316012}"/>
              </a:ext>
            </a:extLst>
          </p:cNvPr>
          <p:cNvSpPr txBox="1">
            <a:spLocks noChangeArrowheads="1"/>
          </p:cNvSpPr>
          <p:nvPr/>
        </p:nvSpPr>
        <p:spPr bwMode="auto">
          <a:xfrm>
            <a:off x="685800" y="1124744"/>
            <a:ext cx="777240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pPr algn="ctr">
              <a:lnSpc>
                <a:spcPct val="150000"/>
              </a:lnSpc>
            </a:pPr>
            <a:br>
              <a:rPr lang="en-US" altLang="zh-CN" sz="4000" b="1" kern="0" dirty="0">
                <a:latin typeface="微软雅黑" panose="020B0503020204020204" pitchFamily="34" charset="-122"/>
                <a:ea typeface="微软雅黑" panose="020B0503020204020204" pitchFamily="34" charset="-122"/>
              </a:rPr>
            </a:br>
            <a:br>
              <a:rPr lang="en-US" altLang="zh-CN" sz="4000" b="1" kern="0" dirty="0">
                <a:latin typeface="微软雅黑" panose="020B0503020204020204" pitchFamily="34" charset="-122"/>
                <a:ea typeface="微软雅黑" panose="020B0503020204020204" pitchFamily="34" charset="-122"/>
              </a:rPr>
            </a:br>
            <a:r>
              <a:rPr lang="zh-CN" altLang="en-US" sz="4000" b="1" kern="0" dirty="0">
                <a:latin typeface="微软雅黑" panose="020B0503020204020204" pitchFamily="34" charset="-122"/>
                <a:ea typeface="微软雅黑" panose="020B0503020204020204" pitchFamily="34" charset="-122"/>
              </a:rPr>
              <a:t>计算机网络</a:t>
            </a:r>
            <a:br>
              <a:rPr lang="en-US" altLang="zh-CN" sz="4000" b="1" kern="0" dirty="0">
                <a:latin typeface="微软雅黑" panose="020B0503020204020204" pitchFamily="34" charset="-122"/>
                <a:ea typeface="微软雅黑" panose="020B0503020204020204" pitchFamily="34" charset="-122"/>
              </a:rPr>
            </a:br>
            <a:r>
              <a:rPr lang="en-US" altLang="zh-CN" sz="4000" b="1" dirty="0">
                <a:latin typeface="微软雅黑" panose="020B0503020204020204" pitchFamily="34" charset="-122"/>
                <a:ea typeface="微软雅黑" panose="020B0503020204020204" pitchFamily="34" charset="-122"/>
              </a:rPr>
              <a:t>Chapter 7 </a:t>
            </a:r>
            <a:r>
              <a:rPr lang="zh-CN" altLang="en-US" sz="4000" b="1" dirty="0">
                <a:latin typeface="微软雅黑" panose="020B0503020204020204" pitchFamily="34" charset="-122"/>
                <a:ea typeface="微软雅黑" panose="020B0503020204020204" pitchFamily="34" charset="-122"/>
              </a:rPr>
              <a:t>传输层</a:t>
            </a:r>
            <a:br>
              <a:rPr lang="en-US" altLang="zh-CN" sz="4000" b="1" kern="0" dirty="0">
                <a:latin typeface="微软雅黑" panose="020B0503020204020204" pitchFamily="34" charset="-122"/>
                <a:ea typeface="微软雅黑" panose="020B0503020204020204" pitchFamily="34" charset="-122"/>
              </a:rPr>
            </a:br>
            <a:endParaRPr lang="en-US" altLang="zh-CN" sz="4000" b="1" kern="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17EE0E24-F127-4845-AF9D-9DF306512E75}"/>
              </a:ext>
            </a:extLst>
          </p:cNvPr>
          <p:cNvSpPr txBox="1"/>
          <p:nvPr/>
        </p:nvSpPr>
        <p:spPr>
          <a:xfrm>
            <a:off x="755576" y="3864746"/>
            <a:ext cx="7772400" cy="2794611"/>
          </a:xfrm>
          <a:prstGeom prst="rect">
            <a:avLst/>
          </a:prstGeom>
          <a:noFill/>
        </p:spPr>
        <p:txBody>
          <a:bodyPr wrap="square">
            <a:spAutoFit/>
          </a:bodyPr>
          <a:lstStyle/>
          <a:p>
            <a:pPr>
              <a:lnSpc>
                <a:spcPct val="150000"/>
              </a:lnSpc>
            </a:pPr>
            <a:r>
              <a:rPr lang="zh-CN" altLang="en-US" sz="2400" spc="300" dirty="0">
                <a:latin typeface="微软雅黑" panose="020B0503020204020204" pitchFamily="34" charset="-122"/>
                <a:ea typeface="微软雅黑" panose="020B0503020204020204" pitchFamily="34" charset="-122"/>
              </a:rPr>
              <a:t>李健</a:t>
            </a:r>
            <a:endParaRPr lang="en-US" altLang="zh-CN" sz="2400" spc="300" dirty="0">
              <a:latin typeface="微软雅黑" panose="020B0503020204020204" pitchFamily="34" charset="-122"/>
              <a:ea typeface="微软雅黑" panose="020B0503020204020204" pitchFamily="34" charset="-122"/>
            </a:endParaRPr>
          </a:p>
          <a:p>
            <a:pPr>
              <a:lnSpc>
                <a:spcPct val="150000"/>
              </a:lnSpc>
            </a:pPr>
            <a:r>
              <a:rPr lang="zh-CN" altLang="en-US" sz="2400" spc="300" dirty="0">
                <a:latin typeface="微软雅黑" panose="020B0503020204020204" pitchFamily="34" charset="-122"/>
                <a:ea typeface="微软雅黑" panose="020B0503020204020204" pitchFamily="34" charset="-122"/>
              </a:rPr>
              <a:t>网络空间安全学院</a:t>
            </a:r>
            <a:endParaRPr lang="en-US" altLang="zh-CN" sz="2400" spc="300" dirty="0">
              <a:latin typeface="微软雅黑" panose="020B0503020204020204" pitchFamily="34" charset="-122"/>
              <a:ea typeface="微软雅黑" panose="020B0503020204020204" pitchFamily="34" charset="-122"/>
            </a:endParaRPr>
          </a:p>
          <a:p>
            <a:pPr>
              <a:lnSpc>
                <a:spcPct val="150000"/>
              </a:lnSpc>
            </a:pPr>
            <a:r>
              <a:rPr lang="zh-CN" altLang="en-US" sz="2400" spc="300" dirty="0">
                <a:latin typeface="微软雅黑" panose="020B0503020204020204" pitchFamily="34" charset="-122"/>
                <a:ea typeface="微软雅黑" panose="020B0503020204020204" pitchFamily="34" charset="-122"/>
              </a:rPr>
              <a:t>高新校区信智楼</a:t>
            </a:r>
            <a:r>
              <a:rPr lang="en-US" altLang="zh-CN" sz="2400" spc="300" dirty="0">
                <a:latin typeface="微软雅黑" panose="020B0503020204020204" pitchFamily="34" charset="-122"/>
                <a:ea typeface="微软雅黑" panose="020B0503020204020204" pitchFamily="34" charset="-122"/>
              </a:rPr>
              <a:t>C502</a:t>
            </a:r>
            <a:r>
              <a:rPr lang="zh-CN" altLang="en-US" sz="2400" spc="300" dirty="0">
                <a:latin typeface="微软雅黑" panose="020B0503020204020204" pitchFamily="34" charset="-122"/>
                <a:ea typeface="微软雅黑" panose="020B0503020204020204" pitchFamily="34" charset="-122"/>
              </a:rPr>
              <a:t>室</a:t>
            </a:r>
            <a:br>
              <a:rPr lang="en-US" altLang="zh-CN" sz="2400" spc="300" dirty="0">
                <a:latin typeface="得意黑" pitchFamily="2" charset="-122"/>
                <a:ea typeface="得意黑" pitchFamily="2" charset="-122"/>
              </a:rPr>
            </a:br>
            <a:r>
              <a:rPr lang="en-US" altLang="zh-CN" sz="2400" b="1" spc="300" dirty="0">
                <a:latin typeface="得意黑" pitchFamily="2" charset="-122"/>
                <a:ea typeface="得意黑" pitchFamily="2" charset="-122"/>
              </a:rPr>
              <a:t>E-Mail: </a:t>
            </a:r>
            <a:r>
              <a:rPr lang="en-US" altLang="zh-CN" sz="2400" spc="300" dirty="0">
                <a:latin typeface="得意黑" pitchFamily="2" charset="-122"/>
                <a:ea typeface="得意黑" pitchFamily="2" charset="-122"/>
              </a:rPr>
              <a:t>lijian9@ustc.edu.cn</a:t>
            </a:r>
            <a:br>
              <a:rPr lang="en-US" altLang="zh-CN" sz="2400" spc="300" dirty="0">
                <a:latin typeface="得意黑" pitchFamily="2" charset="-122"/>
                <a:ea typeface="得意黑" pitchFamily="2" charset="-122"/>
              </a:rPr>
            </a:br>
            <a:r>
              <a:rPr lang="en-US" altLang="zh-CN" sz="2400" b="1" spc="300" dirty="0">
                <a:latin typeface="得意黑" pitchFamily="2" charset="-122"/>
                <a:ea typeface="得意黑" pitchFamily="2" charset="-122"/>
              </a:rPr>
              <a:t>Homepage: </a:t>
            </a:r>
            <a:r>
              <a:rPr lang="en-US" altLang="zh-CN" sz="2400" spc="300" dirty="0">
                <a:latin typeface="得意黑" pitchFamily="2" charset="-122"/>
                <a:ea typeface="得意黑" pitchFamily="2" charset="-122"/>
              </a:rPr>
              <a:t>http://if.ustc.edu.cn</a:t>
            </a:r>
            <a:endParaRPr lang="zh-CN" altLang="en-US" spc="300" dirty="0">
              <a:latin typeface="得意黑" pitchFamily="2" charset="-122"/>
              <a:ea typeface="得意黑" pitchFamily="2" charset="-122"/>
            </a:endParaRPr>
          </a:p>
        </p:txBody>
      </p:sp>
      <p:pic>
        <p:nvPicPr>
          <p:cNvPr id="3" name="图片 2">
            <a:extLst>
              <a:ext uri="{FF2B5EF4-FFF2-40B4-BE49-F238E27FC236}">
                <a16:creationId xmlns:a16="http://schemas.microsoft.com/office/drawing/2014/main" id="{D47658D2-FE2D-4F4F-A961-05910010CD48}"/>
              </a:ext>
            </a:extLst>
          </p:cNvPr>
          <p:cNvPicPr>
            <a:picLocks noChangeAspect="1"/>
          </p:cNvPicPr>
          <p:nvPr/>
        </p:nvPicPr>
        <p:blipFill>
          <a:blip r:embed="rId3"/>
          <a:stretch>
            <a:fillRect/>
          </a:stretch>
        </p:blipFill>
        <p:spPr>
          <a:xfrm>
            <a:off x="5714681" y="4776465"/>
            <a:ext cx="1492721" cy="1506332"/>
          </a:xfrm>
          <a:prstGeom prst="rect">
            <a:avLst/>
          </a:prstGeom>
        </p:spPr>
      </p:pic>
      <p:pic>
        <p:nvPicPr>
          <p:cNvPr id="8" name="图片 7">
            <a:extLst>
              <a:ext uri="{FF2B5EF4-FFF2-40B4-BE49-F238E27FC236}">
                <a16:creationId xmlns:a16="http://schemas.microsoft.com/office/drawing/2014/main" id="{3433D3F7-3AD2-4C4F-9658-64552F63596B}"/>
              </a:ext>
            </a:extLst>
          </p:cNvPr>
          <p:cNvPicPr>
            <a:picLocks noChangeAspect="1"/>
          </p:cNvPicPr>
          <p:nvPr/>
        </p:nvPicPr>
        <p:blipFill>
          <a:blip r:embed="rId4"/>
          <a:stretch>
            <a:fillRect/>
          </a:stretch>
        </p:blipFill>
        <p:spPr>
          <a:xfrm>
            <a:off x="7460617" y="4800585"/>
            <a:ext cx="1501729" cy="1524691"/>
          </a:xfrm>
          <a:prstGeom prst="rect">
            <a:avLst/>
          </a:prstGeom>
        </p:spPr>
      </p:pic>
      <p:sp>
        <p:nvSpPr>
          <p:cNvPr id="10" name="文本框 9">
            <a:extLst>
              <a:ext uri="{FF2B5EF4-FFF2-40B4-BE49-F238E27FC236}">
                <a16:creationId xmlns:a16="http://schemas.microsoft.com/office/drawing/2014/main" id="{2F9145C4-D907-4EAF-BD49-7D674C57CA6C}"/>
              </a:ext>
            </a:extLst>
          </p:cNvPr>
          <p:cNvSpPr txBox="1"/>
          <p:nvPr/>
        </p:nvSpPr>
        <p:spPr>
          <a:xfrm>
            <a:off x="5713505" y="6281621"/>
            <a:ext cx="1584176" cy="369332"/>
          </a:xfrm>
          <a:prstGeom prst="rect">
            <a:avLst/>
          </a:prstGeom>
          <a:noFill/>
        </p:spPr>
        <p:txBody>
          <a:bodyPr wrap="square">
            <a:spAutoFit/>
          </a:bodyPr>
          <a:lstStyle/>
          <a:p>
            <a:r>
              <a:rPr lang="zh-CN" altLang="en-US" spc="300" dirty="0">
                <a:latin typeface="微软雅黑" panose="020B0503020204020204" pitchFamily="34" charset="-122"/>
                <a:ea typeface="微软雅黑" panose="020B0503020204020204" pitchFamily="34" charset="-122"/>
              </a:rPr>
              <a:t>实验室主页</a:t>
            </a:r>
            <a:endParaRPr lang="zh-CN" altLang="en-US" dirty="0"/>
          </a:p>
        </p:txBody>
      </p:sp>
      <p:sp>
        <p:nvSpPr>
          <p:cNvPr id="11" name="文本框 10">
            <a:extLst>
              <a:ext uri="{FF2B5EF4-FFF2-40B4-BE49-F238E27FC236}">
                <a16:creationId xmlns:a16="http://schemas.microsoft.com/office/drawing/2014/main" id="{64918D5C-AB70-4D6F-A841-6704980FDB5C}"/>
              </a:ext>
            </a:extLst>
          </p:cNvPr>
          <p:cNvSpPr txBox="1"/>
          <p:nvPr/>
        </p:nvSpPr>
        <p:spPr>
          <a:xfrm>
            <a:off x="7333738" y="6290025"/>
            <a:ext cx="1810262" cy="369332"/>
          </a:xfrm>
          <a:prstGeom prst="rect">
            <a:avLst/>
          </a:prstGeom>
          <a:noFill/>
        </p:spPr>
        <p:txBody>
          <a:bodyPr wrap="square">
            <a:spAutoFit/>
          </a:bodyPr>
          <a:lstStyle/>
          <a:p>
            <a:r>
              <a:rPr lang="zh-CN" altLang="en-US" spc="300" dirty="0">
                <a:latin typeface="微软雅黑" panose="020B0503020204020204" pitchFamily="34" charset="-122"/>
                <a:ea typeface="微软雅黑" panose="020B0503020204020204" pitchFamily="34" charset="-122"/>
              </a:rPr>
              <a:t>研究小组主页</a:t>
            </a:r>
            <a:endParaRPr lang="zh-CN" altLang="en-US" dirty="0"/>
          </a:p>
        </p:txBody>
      </p:sp>
      <p:sp>
        <p:nvSpPr>
          <p:cNvPr id="9" name="Text Box 6">
            <a:extLst>
              <a:ext uri="{FF2B5EF4-FFF2-40B4-BE49-F238E27FC236}">
                <a16:creationId xmlns:a16="http://schemas.microsoft.com/office/drawing/2014/main" id="{1E030872-FB24-4828-8DA7-79257E5D1A33}"/>
              </a:ext>
            </a:extLst>
          </p:cNvPr>
          <p:cNvSpPr txBox="1">
            <a:spLocks noChangeArrowheads="1"/>
          </p:cNvSpPr>
          <p:nvPr/>
        </p:nvSpPr>
        <p:spPr bwMode="auto">
          <a:xfrm>
            <a:off x="2429743" y="3005830"/>
            <a:ext cx="428451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dist" eaLnBrk="1" hangingPunct="1">
              <a:spcBef>
                <a:spcPct val="50000"/>
              </a:spcBef>
            </a:pPr>
            <a:r>
              <a:rPr lang="en-US" altLang="zh-CN" b="1" i="1" dirty="0">
                <a:latin typeface="得意黑" pitchFamily="50" charset="-122"/>
                <a:ea typeface="得意黑" pitchFamily="50" charset="-122"/>
              </a:rPr>
              <a:t>Reliable or not reliable, is a question</a:t>
            </a:r>
          </a:p>
        </p:txBody>
      </p:sp>
    </p:spTree>
    <p:extLst>
      <p:ext uri="{BB962C8B-B14F-4D97-AF65-F5344CB8AC3E}">
        <p14:creationId xmlns:p14="http://schemas.microsoft.com/office/powerpoint/2010/main" val="20380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pPr algn="r" eaLnBrk="1" hangingPunct="1"/>
              <a:t>10</a:t>
            </a:fld>
            <a:endParaRPr kumimoji="0" lang="en-US" altLang="zh-CN" sz="1400"/>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传输层连接</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6" name="Rectangle 3">
            <a:extLst>
              <a:ext uri="{FF2B5EF4-FFF2-40B4-BE49-F238E27FC236}">
                <a16:creationId xmlns:a16="http://schemas.microsoft.com/office/drawing/2014/main" id="{196C9977-527A-4355-BA23-2C8A44058B26}"/>
              </a:ext>
            </a:extLst>
          </p:cNvPr>
          <p:cNvSpPr txBox="1">
            <a:spLocks noChangeArrowheads="1"/>
          </p:cNvSpPr>
          <p:nvPr/>
        </p:nvSpPr>
        <p:spPr bwMode="auto">
          <a:xfrm>
            <a:off x="685800" y="980728"/>
            <a:ext cx="7772400"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nSpc>
                <a:spcPct val="150000"/>
              </a:lnSpc>
            </a:pPr>
            <a:r>
              <a:rPr lang="zh-CN" altLang="en-US" sz="2800" b="1" kern="0" dirty="0"/>
              <a:t>当传输层要向上层提供</a:t>
            </a:r>
            <a:r>
              <a:rPr lang="zh-CN" altLang="en-US" sz="2800" b="1" kern="0" dirty="0">
                <a:solidFill>
                  <a:srgbClr val="FF0000"/>
                </a:solidFill>
              </a:rPr>
              <a:t>可靠传输服务</a:t>
            </a:r>
            <a:r>
              <a:rPr lang="zh-CN" altLang="en-US" sz="2800" b="1" kern="0" dirty="0"/>
              <a:t>时，需要在发送端和接收端协商保证这种可靠性</a:t>
            </a:r>
            <a:r>
              <a:rPr lang="en-US" altLang="zh-CN" sz="2800" b="1" kern="0" dirty="0"/>
              <a:t>(</a:t>
            </a:r>
            <a:r>
              <a:rPr lang="zh-CN" altLang="en-US" sz="2800" b="1" kern="0" dirty="0"/>
              <a:t>包括流量控制</a:t>
            </a:r>
            <a:r>
              <a:rPr lang="en-US" altLang="zh-CN" sz="2800" b="1" kern="0" dirty="0"/>
              <a:t>)</a:t>
            </a:r>
            <a:r>
              <a:rPr lang="zh-CN" altLang="en-US" sz="2800" b="1" kern="0" dirty="0"/>
              <a:t>的参数</a:t>
            </a:r>
          </a:p>
          <a:p>
            <a:pPr lvl="1">
              <a:lnSpc>
                <a:spcPct val="150000"/>
              </a:lnSpc>
            </a:pPr>
            <a:r>
              <a:rPr lang="zh-CN" altLang="en-US" sz="2400" b="1" kern="0" dirty="0"/>
              <a:t>例如序列号、接收端缓存大小等</a:t>
            </a:r>
          </a:p>
          <a:p>
            <a:pPr>
              <a:lnSpc>
                <a:spcPct val="150000"/>
              </a:lnSpc>
            </a:pPr>
            <a:r>
              <a:rPr lang="zh-CN" altLang="en-US" sz="2800" b="1" kern="0" dirty="0"/>
              <a:t>对于</a:t>
            </a:r>
            <a:r>
              <a:rPr lang="zh-CN" altLang="en-US" sz="2800" b="1" kern="0" dirty="0">
                <a:solidFill>
                  <a:srgbClr val="FF0000"/>
                </a:solidFill>
              </a:rPr>
              <a:t>面向连接</a:t>
            </a:r>
            <a:r>
              <a:rPr lang="zh-CN" altLang="en-US" sz="2800" b="1" kern="0" dirty="0"/>
              <a:t>的传输层，在发送数据之前要在发送端和接收端之间先进行连接建立过程</a:t>
            </a:r>
          </a:p>
          <a:p>
            <a:pPr>
              <a:lnSpc>
                <a:spcPct val="150000"/>
              </a:lnSpc>
            </a:pPr>
            <a:r>
              <a:rPr lang="zh-CN" altLang="en-US" sz="2800" b="1" kern="0" dirty="0"/>
              <a:t>传输层连接本质上是在发送端和接收端上为实现可靠传输而维护的一些参数状态</a:t>
            </a:r>
          </a:p>
        </p:txBody>
      </p:sp>
    </p:spTree>
    <p:extLst>
      <p:ext uri="{BB962C8B-B14F-4D97-AF65-F5344CB8AC3E}">
        <p14:creationId xmlns:p14="http://schemas.microsoft.com/office/powerpoint/2010/main" val="186087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strips(downRigh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strips(downRigh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pPr algn="r" eaLnBrk="1" hangingPunct="1"/>
              <a:t>11</a:t>
            </a:fld>
            <a:endParaRPr kumimoji="0" lang="en-US" altLang="zh-CN" sz="1400"/>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建立连接</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5" name="灯片编号占位符 5">
            <a:extLst>
              <a:ext uri="{FF2B5EF4-FFF2-40B4-BE49-F238E27FC236}">
                <a16:creationId xmlns:a16="http://schemas.microsoft.com/office/drawing/2014/main" id="{07D79D44-4768-4FC6-81F6-44FD14C57CB9}"/>
              </a:ext>
            </a:extLst>
          </p:cNvPr>
          <p:cNvSpPr>
            <a:spLocks noGrp="1"/>
          </p:cNvSpPr>
          <p:nvPr>
            <p:ph type="sldNum" sz="quarter" idx="12"/>
          </p:nvPr>
        </p:nvSpPr>
        <p:spPr>
          <a:xfrm>
            <a:off x="6781800" y="55411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ED17F85A-3A98-41E4-B9CB-42300F26CB7B}" type="slidenum">
              <a:rPr kumimoji="0" lang="zh-CN" altLang="en-US" sz="1400">
                <a:solidFill>
                  <a:srgbClr val="000000"/>
                </a:solidFill>
                <a:latin typeface="微软雅黑" panose="020B0503020204020204" pitchFamily="34" charset="-122"/>
                <a:ea typeface="微软雅黑" panose="020B0503020204020204" pitchFamily="34" charset="-122"/>
              </a:rPr>
              <a:pPr eaLnBrk="1" hangingPunct="1"/>
              <a:t>11</a:t>
            </a:fld>
            <a:endParaRPr kumimoji="0" lang="en-US" altLang="zh-CN" sz="1400">
              <a:solidFill>
                <a:srgbClr val="000000"/>
              </a:solidFill>
              <a:latin typeface="微软雅黑" panose="020B0503020204020204" pitchFamily="34" charset="-122"/>
              <a:ea typeface="微软雅黑" panose="020B0503020204020204" pitchFamily="34" charset="-122"/>
            </a:endParaRPr>
          </a:p>
        </p:txBody>
      </p:sp>
      <p:sp>
        <p:nvSpPr>
          <p:cNvPr id="6" name="Rectangle 6">
            <a:extLst>
              <a:ext uri="{FF2B5EF4-FFF2-40B4-BE49-F238E27FC236}">
                <a16:creationId xmlns:a16="http://schemas.microsoft.com/office/drawing/2014/main" id="{E0070376-232A-4CA9-BA07-8DE6C4312599}"/>
              </a:ext>
            </a:extLst>
          </p:cNvPr>
          <p:cNvSpPr txBox="1">
            <a:spLocks noChangeArrowheads="1"/>
          </p:cNvSpPr>
          <p:nvPr/>
        </p:nvSpPr>
        <p:spPr bwMode="auto">
          <a:xfrm>
            <a:off x="179388" y="3196403"/>
            <a:ext cx="5405437"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r>
              <a:rPr lang="zh-CN" altLang="en-US" sz="2800" b="1" kern="0" dirty="0"/>
              <a:t>三步握手</a:t>
            </a:r>
          </a:p>
          <a:p>
            <a:pPr lvl="1" eaLnBrk="1" hangingPunct="1"/>
            <a:r>
              <a:rPr lang="zh-CN" altLang="en-US" sz="2400" b="1" kern="0" dirty="0"/>
              <a:t>主机1选择一个序号</a:t>
            </a:r>
            <a:r>
              <a:rPr lang="en-US" altLang="zh-CN" sz="2400" b="1" kern="0" dirty="0"/>
              <a:t>x，</a:t>
            </a:r>
            <a:r>
              <a:rPr lang="zh-CN" altLang="en-US" sz="2400" b="1" kern="0" dirty="0"/>
              <a:t>并向主机2发送包含该序号的连接请求</a:t>
            </a:r>
            <a:r>
              <a:rPr lang="en-US" altLang="zh-CN" sz="2400" b="1" kern="0" dirty="0"/>
              <a:t>CR</a:t>
            </a:r>
          </a:p>
          <a:p>
            <a:pPr lvl="1" eaLnBrk="1" hangingPunct="1"/>
            <a:r>
              <a:rPr lang="zh-CN" altLang="en-US" sz="2400" b="1" kern="0" dirty="0"/>
              <a:t>主机2应答连接确认</a:t>
            </a:r>
            <a:r>
              <a:rPr lang="en-US" altLang="zh-CN" sz="2400" b="1" kern="0" dirty="0"/>
              <a:t>ACK</a:t>
            </a:r>
            <a:r>
              <a:rPr lang="zh-CN" altLang="en-US" sz="2400" b="1" kern="0" dirty="0"/>
              <a:t>，其中包含确认号</a:t>
            </a:r>
            <a:r>
              <a:rPr lang="en-US" altLang="zh-CN" sz="2400" b="1" kern="0" dirty="0"/>
              <a:t>x</a:t>
            </a:r>
            <a:r>
              <a:rPr lang="zh-CN" altLang="en-US" sz="2400" b="1" kern="0" dirty="0"/>
              <a:t>和序列号</a:t>
            </a:r>
            <a:r>
              <a:rPr lang="en-US" altLang="zh-CN" sz="2400" b="1" kern="0" dirty="0"/>
              <a:t>y</a:t>
            </a:r>
          </a:p>
          <a:p>
            <a:pPr lvl="1" eaLnBrk="1" hangingPunct="1"/>
            <a:r>
              <a:rPr lang="zh-CN" altLang="en-US" sz="2400" b="1" kern="0" dirty="0"/>
              <a:t>主机1在其发送的第一个数据中采用序列号为</a:t>
            </a:r>
            <a:r>
              <a:rPr lang="en-US" altLang="zh-CN" sz="2400" b="1" kern="0" dirty="0"/>
              <a:t>x，</a:t>
            </a:r>
            <a:r>
              <a:rPr lang="zh-CN" altLang="en-US" sz="2400" b="1" kern="0" dirty="0"/>
              <a:t>并确认主机2的序列号</a:t>
            </a:r>
            <a:r>
              <a:rPr lang="en-US" altLang="zh-CN" sz="2400" b="1" kern="0" dirty="0"/>
              <a:t>y</a:t>
            </a:r>
          </a:p>
        </p:txBody>
      </p:sp>
      <p:graphicFrame>
        <p:nvGraphicFramePr>
          <p:cNvPr id="7" name="Object 7">
            <a:extLst>
              <a:ext uri="{FF2B5EF4-FFF2-40B4-BE49-F238E27FC236}">
                <a16:creationId xmlns:a16="http://schemas.microsoft.com/office/drawing/2014/main" id="{23D81D34-77AE-4747-A4BD-A157D2C726D4}"/>
              </a:ext>
            </a:extLst>
          </p:cNvPr>
          <p:cNvGraphicFramePr>
            <a:graphicFrameLocks noChangeAspect="1"/>
          </p:cNvGraphicFramePr>
          <p:nvPr/>
        </p:nvGraphicFramePr>
        <p:xfrm>
          <a:off x="5543550" y="2645541"/>
          <a:ext cx="3565525" cy="3381375"/>
        </p:xfrm>
        <a:graphic>
          <a:graphicData uri="http://schemas.openxmlformats.org/presentationml/2006/ole">
            <mc:AlternateContent xmlns:mc="http://schemas.openxmlformats.org/markup-compatibility/2006">
              <mc:Choice xmlns:v="urn:schemas-microsoft-com:vml" Requires="v">
                <p:oleObj name="位图图像" r:id="rId3" imgW="3134162" imgH="2971429" progId="PBrush">
                  <p:embed/>
                </p:oleObj>
              </mc:Choice>
              <mc:Fallback>
                <p:oleObj name="位图图像" r:id="rId3" imgW="3134162" imgH="2971429" progId="PBrush">
                  <p:embed/>
                  <p:pic>
                    <p:nvPicPr>
                      <p:cNvPr id="7" name="Object 7">
                        <a:extLst>
                          <a:ext uri="{FF2B5EF4-FFF2-40B4-BE49-F238E27FC236}">
                            <a16:creationId xmlns:a16="http://schemas.microsoft.com/office/drawing/2014/main" id="{23D81D34-77AE-4747-A4BD-A157D2C72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2645541"/>
                        <a:ext cx="35655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9">
            <a:extLst>
              <a:ext uri="{FF2B5EF4-FFF2-40B4-BE49-F238E27FC236}">
                <a16:creationId xmlns:a16="http://schemas.microsoft.com/office/drawing/2014/main" id="{E742113D-4C11-4DB4-81B0-1BF9F3961123}"/>
              </a:ext>
            </a:extLst>
          </p:cNvPr>
          <p:cNvSpPr>
            <a:spLocks noChangeArrowheads="1"/>
          </p:cNvSpPr>
          <p:nvPr/>
        </p:nvSpPr>
        <p:spPr bwMode="auto">
          <a:xfrm>
            <a:off x="250825" y="1132654"/>
            <a:ext cx="87137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rgbClr val="3333CC"/>
              </a:buClr>
              <a:buSzPct val="60000"/>
              <a:buFont typeface="Wingdings" panose="05000000000000000000" pitchFamily="2" charset="2"/>
              <a:buChar char="n"/>
            </a:pPr>
            <a:r>
              <a:rPr lang="zh-CN" altLang="en-US" b="1" dirty="0">
                <a:solidFill>
                  <a:srgbClr val="000000"/>
                </a:solidFill>
                <a:latin typeface="微软雅黑" panose="020B0503020204020204" pitchFamily="34" charset="-122"/>
                <a:ea typeface="微软雅黑" panose="020B0503020204020204" pitchFamily="34" charset="-122"/>
              </a:rPr>
              <a:t>一般来说，一个连接从连接请求的发出到接收到连接证实消息就可以建立一个连接，但由于网络</a:t>
            </a:r>
            <a:r>
              <a:rPr lang="zh-CN" altLang="en-US" b="1" dirty="0">
                <a:solidFill>
                  <a:srgbClr val="FF0000"/>
                </a:solidFill>
                <a:latin typeface="微软雅黑" panose="020B0503020204020204" pitchFamily="34" charset="-122"/>
                <a:ea typeface="微软雅黑" panose="020B0503020204020204" pitchFamily="34" charset="-122"/>
              </a:rPr>
              <a:t>丢失、延迟</a:t>
            </a:r>
            <a:r>
              <a:rPr lang="zh-CN" altLang="en-US" b="1" dirty="0">
                <a:solidFill>
                  <a:srgbClr val="000000"/>
                </a:solidFill>
                <a:latin typeface="微软雅黑" panose="020B0503020204020204" pitchFamily="34" charset="-122"/>
                <a:ea typeface="微软雅黑" panose="020B0503020204020204" pitchFamily="34" charset="-122"/>
              </a:rPr>
              <a:t>而导致重传而出现重复分组时，一个连接会被建立多次</a:t>
            </a:r>
          </a:p>
        </p:txBody>
      </p:sp>
      <p:sp>
        <p:nvSpPr>
          <p:cNvPr id="9" name="Rectangle 9">
            <a:extLst>
              <a:ext uri="{FF2B5EF4-FFF2-40B4-BE49-F238E27FC236}">
                <a16:creationId xmlns:a16="http://schemas.microsoft.com/office/drawing/2014/main" id="{699766FD-EFCF-4720-8448-7A474FE8622A}"/>
              </a:ext>
            </a:extLst>
          </p:cNvPr>
          <p:cNvSpPr>
            <a:spLocks noChangeArrowheads="1"/>
          </p:cNvSpPr>
          <p:nvPr/>
        </p:nvSpPr>
        <p:spPr bwMode="auto">
          <a:xfrm>
            <a:off x="468313" y="2409425"/>
            <a:ext cx="4679950" cy="504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FF0000"/>
                </a:solidFill>
                <a:latin typeface="微软雅黑" panose="020B0503020204020204" pitchFamily="34" charset="-122"/>
                <a:ea typeface="微软雅黑" panose="020B0503020204020204" pitchFamily="34" charset="-122"/>
              </a:rPr>
              <a:t>连接建立过程并不是那么简单！</a:t>
            </a:r>
          </a:p>
        </p:txBody>
      </p:sp>
    </p:spTree>
    <p:extLst>
      <p:ext uri="{BB962C8B-B14F-4D97-AF65-F5344CB8AC3E}">
        <p14:creationId xmlns:p14="http://schemas.microsoft.com/office/powerpoint/2010/main" val="61646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linds(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linds(horizont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linds(horizont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pPr algn="r" eaLnBrk="1" hangingPunct="1"/>
              <a:t>12</a:t>
            </a:fld>
            <a:endParaRPr kumimoji="0" lang="en-US" altLang="zh-CN" sz="1400"/>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三步握手中的延迟重复分组</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5" name="Text Box 4">
            <a:extLst>
              <a:ext uri="{FF2B5EF4-FFF2-40B4-BE49-F238E27FC236}">
                <a16:creationId xmlns:a16="http://schemas.microsoft.com/office/drawing/2014/main" id="{51D32056-432F-400F-A16E-BD2EE4DAAF48}"/>
              </a:ext>
            </a:extLst>
          </p:cNvPr>
          <p:cNvSpPr txBox="1">
            <a:spLocks noChangeArrowheads="1"/>
          </p:cNvSpPr>
          <p:nvPr/>
        </p:nvSpPr>
        <p:spPr bwMode="auto">
          <a:xfrm>
            <a:off x="827088" y="5579169"/>
            <a:ext cx="79930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spcBef>
                <a:spcPct val="50000"/>
              </a:spcBef>
            </a:pPr>
            <a:r>
              <a:rPr kumimoji="0" lang="en-US" altLang="zh-CN" sz="1600" b="1" dirty="0">
                <a:solidFill>
                  <a:srgbClr val="000000"/>
                </a:solidFill>
                <a:latin typeface="微软雅黑" panose="020B0503020204020204" pitchFamily="34" charset="-122"/>
                <a:ea typeface="微软雅黑" panose="020B0503020204020204" pitchFamily="34" charset="-122"/>
              </a:rPr>
              <a:t>CR-</a:t>
            </a:r>
            <a:r>
              <a:rPr kumimoji="0" lang="zh-CN" altLang="en-US" sz="1600" b="1" dirty="0">
                <a:solidFill>
                  <a:srgbClr val="000000"/>
                </a:solidFill>
                <a:latin typeface="微软雅黑" panose="020B0503020204020204" pitchFamily="34" charset="-122"/>
                <a:ea typeface="微软雅黑" panose="020B0503020204020204" pitchFamily="34" charset="-122"/>
              </a:rPr>
              <a:t>连接请求；</a:t>
            </a:r>
            <a:r>
              <a:rPr kumimoji="0" lang="en-US" altLang="zh-CN" sz="1600" b="1" dirty="0">
                <a:solidFill>
                  <a:srgbClr val="000000"/>
                </a:solidFill>
                <a:latin typeface="微软雅黑" panose="020B0503020204020204" pitchFamily="34" charset="-122"/>
                <a:ea typeface="微软雅黑" panose="020B0503020204020204" pitchFamily="34" charset="-122"/>
              </a:rPr>
              <a:t>ACK-</a:t>
            </a:r>
            <a:r>
              <a:rPr kumimoji="0" lang="zh-CN" altLang="en-US" sz="1600" b="1" dirty="0">
                <a:solidFill>
                  <a:srgbClr val="000000"/>
                </a:solidFill>
                <a:latin typeface="微软雅黑" panose="020B0503020204020204" pitchFamily="34" charset="-122"/>
                <a:ea typeface="微软雅黑" panose="020B0503020204020204" pitchFamily="34" charset="-122"/>
              </a:rPr>
              <a:t>连接确认</a:t>
            </a:r>
          </a:p>
          <a:p>
            <a:pPr algn="ctr">
              <a:spcBef>
                <a:spcPct val="50000"/>
              </a:spcBef>
            </a:pPr>
            <a:r>
              <a:rPr kumimoji="0" lang="zh-CN" altLang="en-US" sz="1600" b="1" dirty="0">
                <a:solidFill>
                  <a:srgbClr val="000000"/>
                </a:solidFill>
                <a:latin typeface="微软雅黑" panose="020B0503020204020204" pitchFamily="34" charset="-122"/>
                <a:ea typeface="微软雅黑" panose="020B0503020204020204" pitchFamily="34" charset="-122"/>
              </a:rPr>
              <a:t>图</a:t>
            </a:r>
            <a:r>
              <a:rPr kumimoji="0" lang="en-US" altLang="zh-CN" sz="1600" b="1" dirty="0">
                <a:solidFill>
                  <a:srgbClr val="000000"/>
                </a:solidFill>
                <a:latin typeface="微软雅黑" panose="020B0503020204020204" pitchFamily="34" charset="-122"/>
                <a:ea typeface="微软雅黑" panose="020B0503020204020204" pitchFamily="34" charset="-122"/>
              </a:rPr>
              <a:t>b</a:t>
            </a:r>
            <a:r>
              <a:rPr kumimoji="0" lang="zh-CN" altLang="en-US" sz="1600" b="1" dirty="0">
                <a:solidFill>
                  <a:srgbClr val="000000"/>
                </a:solidFill>
                <a:latin typeface="微软雅黑" panose="020B0503020204020204" pitchFamily="34" charset="-122"/>
                <a:ea typeface="微软雅黑" panose="020B0503020204020204" pitchFamily="34" charset="-122"/>
              </a:rPr>
              <a:t>为重复的</a:t>
            </a:r>
            <a:r>
              <a:rPr kumimoji="0" lang="en-US" altLang="zh-CN" sz="1600" b="1" dirty="0">
                <a:solidFill>
                  <a:srgbClr val="000000"/>
                </a:solidFill>
                <a:latin typeface="微软雅黑" panose="020B0503020204020204" pitchFamily="34" charset="-122"/>
                <a:ea typeface="微软雅黑" panose="020B0503020204020204" pitchFamily="34" charset="-122"/>
              </a:rPr>
              <a:t>CR</a:t>
            </a:r>
            <a:r>
              <a:rPr kumimoji="0" lang="zh-CN" altLang="en-US" sz="1600" b="1" dirty="0">
                <a:solidFill>
                  <a:srgbClr val="000000"/>
                </a:solidFill>
                <a:latin typeface="微软雅黑" panose="020B0503020204020204" pitchFamily="34" charset="-122"/>
                <a:ea typeface="微软雅黑" panose="020B0503020204020204" pitchFamily="34" charset="-122"/>
              </a:rPr>
              <a:t>突然出现；图</a:t>
            </a:r>
            <a:r>
              <a:rPr kumimoji="0" lang="en-US" altLang="zh-CN" sz="1600" b="1" dirty="0">
                <a:solidFill>
                  <a:srgbClr val="000000"/>
                </a:solidFill>
                <a:latin typeface="微软雅黑" panose="020B0503020204020204" pitchFamily="34" charset="-122"/>
                <a:ea typeface="微软雅黑" panose="020B0503020204020204" pitchFamily="34" charset="-122"/>
              </a:rPr>
              <a:t>c</a:t>
            </a:r>
            <a:r>
              <a:rPr kumimoji="0" lang="zh-CN" altLang="en-US" sz="1600" b="1" dirty="0">
                <a:solidFill>
                  <a:srgbClr val="000000"/>
                </a:solidFill>
                <a:latin typeface="微软雅黑" panose="020B0503020204020204" pitchFamily="34" charset="-122"/>
                <a:ea typeface="微软雅黑" panose="020B0503020204020204" pitchFamily="34" charset="-122"/>
              </a:rPr>
              <a:t>为重复的</a:t>
            </a:r>
            <a:r>
              <a:rPr kumimoji="0" lang="en-US" altLang="zh-CN" sz="1600" b="1" dirty="0">
                <a:solidFill>
                  <a:srgbClr val="000000"/>
                </a:solidFill>
                <a:latin typeface="微软雅黑" panose="020B0503020204020204" pitchFamily="34" charset="-122"/>
                <a:ea typeface="微软雅黑" panose="020B0503020204020204" pitchFamily="34" charset="-122"/>
              </a:rPr>
              <a:t>CR</a:t>
            </a:r>
            <a:r>
              <a:rPr kumimoji="0" lang="zh-CN" altLang="en-US" sz="1600" b="1" dirty="0">
                <a:solidFill>
                  <a:srgbClr val="000000"/>
                </a:solidFill>
                <a:latin typeface="微软雅黑" panose="020B0503020204020204" pitchFamily="34" charset="-122"/>
                <a:ea typeface="微软雅黑" panose="020B0503020204020204" pitchFamily="34" charset="-122"/>
              </a:rPr>
              <a:t>和重复的</a:t>
            </a:r>
            <a:r>
              <a:rPr kumimoji="0" lang="en-US" altLang="zh-CN" sz="1600" b="1" dirty="0">
                <a:solidFill>
                  <a:srgbClr val="000000"/>
                </a:solidFill>
                <a:latin typeface="微软雅黑" panose="020B0503020204020204" pitchFamily="34" charset="-122"/>
                <a:ea typeface="微软雅黑" panose="020B0503020204020204" pitchFamily="34" charset="-122"/>
              </a:rPr>
              <a:t>ACK</a:t>
            </a:r>
          </a:p>
        </p:txBody>
      </p:sp>
      <p:grpSp>
        <p:nvGrpSpPr>
          <p:cNvPr id="6" name="Group 8">
            <a:extLst>
              <a:ext uri="{FF2B5EF4-FFF2-40B4-BE49-F238E27FC236}">
                <a16:creationId xmlns:a16="http://schemas.microsoft.com/office/drawing/2014/main" id="{D8B1A0CD-A73B-4CB8-ABC7-2E9B8449445C}"/>
              </a:ext>
            </a:extLst>
          </p:cNvPr>
          <p:cNvGrpSpPr>
            <a:grpSpLocks/>
          </p:cNvGrpSpPr>
          <p:nvPr/>
        </p:nvGrpSpPr>
        <p:grpSpPr bwMode="auto">
          <a:xfrm>
            <a:off x="684213" y="1331019"/>
            <a:ext cx="8064500" cy="4248150"/>
            <a:chOff x="431" y="1525"/>
            <a:chExt cx="3867" cy="2011"/>
          </a:xfrm>
        </p:grpSpPr>
        <p:pic>
          <p:nvPicPr>
            <p:cNvPr id="7" name="Picture 6" descr=" ">
              <a:extLst>
                <a:ext uri="{FF2B5EF4-FFF2-40B4-BE49-F238E27FC236}">
                  <a16:creationId xmlns:a16="http://schemas.microsoft.com/office/drawing/2014/main" id="{A4815CF4-1FBC-4ADA-864A-076C35842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1525"/>
              <a:ext cx="1872"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 ">
              <a:extLst>
                <a:ext uri="{FF2B5EF4-FFF2-40B4-BE49-F238E27FC236}">
                  <a16:creationId xmlns:a16="http://schemas.microsoft.com/office/drawing/2014/main" id="{731B93DB-C636-44CC-B5C9-63F6944449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 y="1525"/>
              <a:ext cx="1872" cy="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996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pPr algn="r" eaLnBrk="1" hangingPunct="1"/>
              <a:t>13</a:t>
            </a:fld>
            <a:endParaRPr kumimoji="0" lang="en-US" altLang="zh-CN" sz="1400"/>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释放连接</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9" name="Rectangle 3">
            <a:extLst>
              <a:ext uri="{FF2B5EF4-FFF2-40B4-BE49-F238E27FC236}">
                <a16:creationId xmlns:a16="http://schemas.microsoft.com/office/drawing/2014/main" id="{809A05F2-F30B-4238-A8CA-4D053012E615}"/>
              </a:ext>
            </a:extLst>
          </p:cNvPr>
          <p:cNvSpPr txBox="1">
            <a:spLocks noChangeArrowheads="1"/>
          </p:cNvSpPr>
          <p:nvPr/>
        </p:nvSpPr>
        <p:spPr bwMode="auto">
          <a:xfrm>
            <a:off x="685800" y="1484784"/>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r>
              <a:rPr lang="zh-CN" altLang="en-US" b="1" kern="0"/>
              <a:t>非对称释放</a:t>
            </a:r>
          </a:p>
          <a:p>
            <a:pPr lvl="1" eaLnBrk="1" hangingPunct="1"/>
            <a:r>
              <a:rPr lang="zh-CN" altLang="en-US" b="1" kern="0"/>
              <a:t>连接的任何一方都可以断开整个连接</a:t>
            </a:r>
            <a:endParaRPr kumimoji="0" lang="zh-CN" altLang="en-US" b="1" kern="0"/>
          </a:p>
          <a:p>
            <a:pPr eaLnBrk="1" hangingPunct="1"/>
            <a:r>
              <a:rPr kumimoji="0" lang="zh-CN" altLang="en-US" b="1" kern="0"/>
              <a:t>对称释放</a:t>
            </a:r>
          </a:p>
          <a:p>
            <a:pPr lvl="1" eaLnBrk="1" hangingPunct="1"/>
            <a:r>
              <a:rPr kumimoji="0" lang="zh-CN" altLang="en-US" b="1" kern="0"/>
              <a:t>把连接看作是由两个独立的单向连接，并要求单独释放每一个单向连接</a:t>
            </a:r>
          </a:p>
          <a:p>
            <a:pPr eaLnBrk="1" hangingPunct="1">
              <a:buFont typeface="Wingdings" panose="05000000000000000000" pitchFamily="2" charset="2"/>
              <a:buNone/>
            </a:pPr>
            <a:endParaRPr kumimoji="0" lang="en-US" altLang="zh-CN" b="1" kern="0" dirty="0"/>
          </a:p>
        </p:txBody>
      </p:sp>
    </p:spTree>
    <p:extLst>
      <p:ext uri="{BB962C8B-B14F-4D97-AF65-F5344CB8AC3E}">
        <p14:creationId xmlns:p14="http://schemas.microsoft.com/office/powerpoint/2010/main" val="210824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latin typeface="微软雅黑" panose="020B0503020204020204" pitchFamily="34" charset="-122"/>
                <a:ea typeface="微软雅黑" panose="020B0503020204020204" pitchFamily="34" charset="-122"/>
              </a:rPr>
              <a:pPr algn="r" eaLnBrk="1" hangingPunct="1"/>
              <a:t>14</a:t>
            </a:fld>
            <a:endParaRPr kumimoji="0" lang="en-US" altLang="zh-CN" sz="1400">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非对称释放</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7" name="灯片编号占位符 5">
            <a:extLst>
              <a:ext uri="{FF2B5EF4-FFF2-40B4-BE49-F238E27FC236}">
                <a16:creationId xmlns:a16="http://schemas.microsoft.com/office/drawing/2014/main" id="{CB5BB5C8-BCCA-49E8-94CB-ADC9634AB719}"/>
              </a:ext>
            </a:extLst>
          </p:cNvPr>
          <p:cNvSpPr>
            <a:spLocks noGrp="1"/>
          </p:cNvSpPr>
          <p:nvPr>
            <p:ph type="sldNum" sz="quarter" idx="12"/>
          </p:nvPr>
        </p:nvSpPr>
        <p:spPr>
          <a:xfrm>
            <a:off x="67818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B5F1B96-197C-419C-B207-B8D69C03F5D9}" type="slidenum">
              <a:rPr kumimoji="0" lang="zh-CN" altLang="en-US" sz="1400">
                <a:solidFill>
                  <a:srgbClr val="000000"/>
                </a:solidFill>
                <a:latin typeface="微软雅黑" panose="020B0503020204020204" pitchFamily="34" charset="-122"/>
                <a:ea typeface="微软雅黑" panose="020B0503020204020204" pitchFamily="34" charset="-122"/>
              </a:rPr>
              <a:pPr eaLnBrk="1" hangingPunct="1"/>
              <a:t>14</a:t>
            </a:fld>
            <a:endParaRPr kumimoji="0" lang="en-US" altLang="zh-CN" sz="1400">
              <a:solidFill>
                <a:srgbClr val="000000"/>
              </a:solidFill>
              <a:latin typeface="微软雅黑" panose="020B0503020204020204" pitchFamily="34" charset="-122"/>
              <a:ea typeface="微软雅黑" panose="020B0503020204020204" pitchFamily="34" charset="-122"/>
            </a:endParaRPr>
          </a:p>
        </p:txBody>
      </p:sp>
      <p:sp>
        <p:nvSpPr>
          <p:cNvPr id="9" name="Text Box 4">
            <a:extLst>
              <a:ext uri="{FF2B5EF4-FFF2-40B4-BE49-F238E27FC236}">
                <a16:creationId xmlns:a16="http://schemas.microsoft.com/office/drawing/2014/main" id="{86B7D147-4D2D-4ABC-BB1C-0A951DE22B89}"/>
              </a:ext>
            </a:extLst>
          </p:cNvPr>
          <p:cNvSpPr txBox="1">
            <a:spLocks noChangeArrowheads="1"/>
          </p:cNvSpPr>
          <p:nvPr/>
        </p:nvSpPr>
        <p:spPr bwMode="auto">
          <a:xfrm>
            <a:off x="611560" y="1772816"/>
            <a:ext cx="3671888"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spcBef>
                <a:spcPct val="50000"/>
              </a:spcBef>
            </a:pPr>
            <a:r>
              <a:rPr kumimoji="0" lang="zh-CN" altLang="en-US" sz="2200" b="1" dirty="0">
                <a:solidFill>
                  <a:srgbClr val="000000"/>
                </a:solidFill>
                <a:latin typeface="微软雅黑" panose="020B0503020204020204" pitchFamily="34" charset="-122"/>
                <a:ea typeface="微软雅黑" panose="020B0503020204020204" pitchFamily="34" charset="-122"/>
              </a:rPr>
              <a:t>当连接建立以后，主机</a:t>
            </a:r>
            <a:r>
              <a:rPr kumimoji="0" lang="en-US" altLang="zh-CN" sz="2200" b="1" dirty="0">
                <a:solidFill>
                  <a:srgbClr val="000000"/>
                </a:solidFill>
                <a:latin typeface="微软雅黑" panose="020B0503020204020204" pitchFamily="34" charset="-122"/>
                <a:ea typeface="微软雅黑" panose="020B0503020204020204" pitchFamily="34" charset="-122"/>
              </a:rPr>
              <a:t>1</a:t>
            </a:r>
            <a:r>
              <a:rPr kumimoji="0" lang="zh-CN" altLang="en-US" sz="2200" b="1" dirty="0">
                <a:solidFill>
                  <a:srgbClr val="000000"/>
                </a:solidFill>
                <a:latin typeface="微软雅黑" panose="020B0503020204020204" pitchFamily="34" charset="-122"/>
                <a:ea typeface="微软雅黑" panose="020B0503020204020204" pitchFamily="34" charset="-122"/>
              </a:rPr>
              <a:t>发送一个</a:t>
            </a:r>
            <a:r>
              <a:rPr kumimoji="0" lang="en-US" altLang="zh-CN" sz="2200" b="1" dirty="0">
                <a:solidFill>
                  <a:srgbClr val="000000"/>
                </a:solidFill>
                <a:latin typeface="微软雅黑" panose="020B0503020204020204" pitchFamily="34" charset="-122"/>
                <a:ea typeface="微软雅黑" panose="020B0503020204020204" pitchFamily="34" charset="-122"/>
              </a:rPr>
              <a:t>DATA</a:t>
            </a:r>
            <a:r>
              <a:rPr kumimoji="0" lang="zh-CN" altLang="en-US" sz="2200" b="1" dirty="0">
                <a:solidFill>
                  <a:srgbClr val="000000"/>
                </a:solidFill>
                <a:latin typeface="微软雅黑" panose="020B0503020204020204" pitchFamily="34" charset="-122"/>
                <a:ea typeface="微软雅黑" panose="020B0503020204020204" pitchFamily="34" charset="-122"/>
              </a:rPr>
              <a:t>，它正确地到达了主机</a:t>
            </a:r>
            <a:r>
              <a:rPr kumimoji="0" lang="en-US" altLang="zh-CN" sz="2200" b="1" dirty="0">
                <a:solidFill>
                  <a:srgbClr val="000000"/>
                </a:solidFill>
                <a:latin typeface="微软雅黑" panose="020B0503020204020204" pitchFamily="34" charset="-122"/>
                <a:ea typeface="微软雅黑" panose="020B0503020204020204" pitchFamily="34" charset="-122"/>
              </a:rPr>
              <a:t>2</a:t>
            </a:r>
            <a:r>
              <a:rPr kumimoji="0" lang="zh-CN" altLang="en-US" sz="2200" b="1" dirty="0">
                <a:solidFill>
                  <a:srgbClr val="000000"/>
                </a:solidFill>
                <a:latin typeface="微软雅黑" panose="020B0503020204020204" pitchFamily="34" charset="-122"/>
                <a:ea typeface="微软雅黑" panose="020B0503020204020204" pitchFamily="34" charset="-122"/>
              </a:rPr>
              <a:t>，然后，主机</a:t>
            </a:r>
            <a:r>
              <a:rPr kumimoji="0" lang="en-US" altLang="zh-CN" sz="2200" b="1" dirty="0">
                <a:solidFill>
                  <a:srgbClr val="000000"/>
                </a:solidFill>
                <a:latin typeface="微软雅黑" panose="020B0503020204020204" pitchFamily="34" charset="-122"/>
                <a:ea typeface="微软雅黑" panose="020B0503020204020204" pitchFamily="34" charset="-122"/>
              </a:rPr>
              <a:t>1</a:t>
            </a:r>
            <a:r>
              <a:rPr kumimoji="0" lang="zh-CN" altLang="en-US" sz="2200" b="1" dirty="0">
                <a:solidFill>
                  <a:srgbClr val="000000"/>
                </a:solidFill>
                <a:latin typeface="微软雅黑" panose="020B0503020204020204" pitchFamily="34" charset="-122"/>
                <a:ea typeface="微软雅黑" panose="020B0503020204020204" pitchFamily="34" charset="-122"/>
              </a:rPr>
              <a:t>又发送一个</a:t>
            </a:r>
            <a:r>
              <a:rPr kumimoji="0" lang="en-US" altLang="zh-CN" sz="2200" b="1" dirty="0">
                <a:solidFill>
                  <a:srgbClr val="000000"/>
                </a:solidFill>
                <a:latin typeface="微软雅黑" panose="020B0503020204020204" pitchFamily="34" charset="-122"/>
                <a:ea typeface="微软雅黑" panose="020B0503020204020204" pitchFamily="34" charset="-122"/>
              </a:rPr>
              <a:t>DATA</a:t>
            </a:r>
            <a:r>
              <a:rPr kumimoji="0" lang="zh-CN" altLang="en-US" sz="2200" b="1" dirty="0">
                <a:solidFill>
                  <a:srgbClr val="000000"/>
                </a:solidFill>
                <a:latin typeface="微软雅黑" panose="020B0503020204020204" pitchFamily="34" charset="-122"/>
                <a:ea typeface="微软雅黑" panose="020B0503020204020204" pitchFamily="34" charset="-122"/>
              </a:rPr>
              <a:t>，但是由于主机</a:t>
            </a:r>
            <a:r>
              <a:rPr kumimoji="0" lang="en-US" altLang="zh-CN" sz="2200" b="1" dirty="0">
                <a:solidFill>
                  <a:srgbClr val="000000"/>
                </a:solidFill>
                <a:latin typeface="微软雅黑" panose="020B0503020204020204" pitchFamily="34" charset="-122"/>
                <a:ea typeface="微软雅黑" panose="020B0503020204020204" pitchFamily="34" charset="-122"/>
              </a:rPr>
              <a:t>2</a:t>
            </a:r>
            <a:r>
              <a:rPr kumimoji="0" lang="zh-CN" altLang="en-US" sz="2200" b="1" dirty="0">
                <a:solidFill>
                  <a:srgbClr val="000000"/>
                </a:solidFill>
                <a:latin typeface="微软雅黑" panose="020B0503020204020204" pitchFamily="34" charset="-122"/>
                <a:ea typeface="微软雅黑" panose="020B0503020204020204" pitchFamily="34" charset="-122"/>
              </a:rPr>
              <a:t>在第二个</a:t>
            </a:r>
            <a:r>
              <a:rPr kumimoji="0" lang="en-US" altLang="zh-CN" sz="2200" b="1" dirty="0">
                <a:solidFill>
                  <a:srgbClr val="000000"/>
                </a:solidFill>
                <a:latin typeface="微软雅黑" panose="020B0503020204020204" pitchFamily="34" charset="-122"/>
                <a:ea typeface="微软雅黑" panose="020B0503020204020204" pitchFamily="34" charset="-122"/>
              </a:rPr>
              <a:t>DATA</a:t>
            </a:r>
            <a:r>
              <a:rPr kumimoji="0" lang="zh-CN" altLang="en-US" sz="2200" b="1" dirty="0">
                <a:solidFill>
                  <a:srgbClr val="000000"/>
                </a:solidFill>
                <a:latin typeface="微软雅黑" panose="020B0503020204020204" pitchFamily="34" charset="-122"/>
                <a:ea typeface="微软雅黑" panose="020B0503020204020204" pitchFamily="34" charset="-122"/>
              </a:rPr>
              <a:t>到达之前就已经发送了断开请求</a:t>
            </a:r>
            <a:r>
              <a:rPr kumimoji="0" lang="en-US" altLang="zh-CN" sz="2200" b="1" dirty="0">
                <a:solidFill>
                  <a:srgbClr val="000000"/>
                </a:solidFill>
                <a:latin typeface="微软雅黑" panose="020B0503020204020204" pitchFamily="34" charset="-122"/>
                <a:ea typeface="微软雅黑" panose="020B0503020204020204" pitchFamily="34" charset="-122"/>
              </a:rPr>
              <a:t>DR</a:t>
            </a:r>
          </a:p>
          <a:p>
            <a:pPr>
              <a:spcBef>
                <a:spcPct val="50000"/>
              </a:spcBef>
            </a:pPr>
            <a:endParaRPr kumimoji="0" lang="zh-CN" altLang="en-US" sz="2200" b="1" dirty="0">
              <a:solidFill>
                <a:srgbClr val="000000"/>
              </a:solidFill>
              <a:latin typeface="微软雅黑" panose="020B0503020204020204" pitchFamily="34" charset="-122"/>
              <a:ea typeface="微软雅黑" panose="020B0503020204020204" pitchFamily="34" charset="-122"/>
            </a:endParaRPr>
          </a:p>
          <a:p>
            <a:pPr>
              <a:spcBef>
                <a:spcPct val="50000"/>
              </a:spcBef>
            </a:pPr>
            <a:endParaRPr kumimoji="0" lang="zh-CN" altLang="en-US" sz="2200" b="1" dirty="0">
              <a:solidFill>
                <a:srgbClr val="000000"/>
              </a:solidFill>
              <a:latin typeface="微软雅黑" panose="020B0503020204020204" pitchFamily="34" charset="-122"/>
              <a:ea typeface="微软雅黑" panose="020B0503020204020204" pitchFamily="34" charset="-122"/>
            </a:endParaRPr>
          </a:p>
          <a:p>
            <a:pPr>
              <a:spcBef>
                <a:spcPct val="50000"/>
              </a:spcBef>
            </a:pPr>
            <a:r>
              <a:rPr kumimoji="0" lang="zh-CN" altLang="en-US" sz="2200" b="1" dirty="0">
                <a:solidFill>
                  <a:srgbClr val="000000"/>
                </a:solidFill>
                <a:latin typeface="微软雅黑" panose="020B0503020204020204" pitchFamily="34" charset="-122"/>
                <a:ea typeface="微软雅黑" panose="020B0503020204020204" pitchFamily="34" charset="-122"/>
              </a:rPr>
              <a:t>因此，该连接虽然被释放，但是</a:t>
            </a:r>
            <a:r>
              <a:rPr kumimoji="0" lang="zh-CN" altLang="en-US" sz="2200" b="1" dirty="0">
                <a:solidFill>
                  <a:srgbClr val="FF0000"/>
                </a:solidFill>
                <a:latin typeface="微软雅黑" panose="020B0503020204020204" pitchFamily="34" charset="-122"/>
                <a:ea typeface="微软雅黑" panose="020B0503020204020204" pitchFamily="34" charset="-122"/>
              </a:rPr>
              <a:t>数据却丢失</a:t>
            </a:r>
            <a:r>
              <a:rPr kumimoji="0" lang="zh-CN" altLang="en-US" sz="2200" b="1" dirty="0">
                <a:solidFill>
                  <a:srgbClr val="000000"/>
                </a:solidFill>
                <a:latin typeface="微软雅黑" panose="020B0503020204020204" pitchFamily="34" charset="-122"/>
                <a:ea typeface="微软雅黑" panose="020B0503020204020204" pitchFamily="34" charset="-122"/>
              </a:rPr>
              <a:t>了</a:t>
            </a:r>
          </a:p>
        </p:txBody>
      </p:sp>
      <p:sp>
        <p:nvSpPr>
          <p:cNvPr id="10" name="Text Box 5">
            <a:extLst>
              <a:ext uri="{FF2B5EF4-FFF2-40B4-BE49-F238E27FC236}">
                <a16:creationId xmlns:a16="http://schemas.microsoft.com/office/drawing/2014/main" id="{96812941-BA6E-4C5D-B0AF-E2914A58954C}"/>
              </a:ext>
            </a:extLst>
          </p:cNvPr>
          <p:cNvSpPr txBox="1">
            <a:spLocks noChangeArrowheads="1"/>
          </p:cNvSpPr>
          <p:nvPr/>
        </p:nvSpPr>
        <p:spPr bwMode="auto">
          <a:xfrm>
            <a:off x="5580063" y="908050"/>
            <a:ext cx="21605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sz="1800" b="1">
                <a:solidFill>
                  <a:srgbClr val="000000"/>
                </a:solidFill>
                <a:latin typeface="微软雅黑" panose="020B0503020204020204" pitchFamily="34" charset="-122"/>
                <a:ea typeface="微软雅黑" panose="020B0503020204020204" pitchFamily="34" charset="-122"/>
              </a:rPr>
              <a:t>CR-</a:t>
            </a:r>
            <a:r>
              <a:rPr kumimoji="0" lang="zh-CN" altLang="en-US" sz="1800" b="1">
                <a:solidFill>
                  <a:srgbClr val="000000"/>
                </a:solidFill>
                <a:latin typeface="微软雅黑" panose="020B0503020204020204" pitchFamily="34" charset="-122"/>
                <a:ea typeface="微软雅黑" panose="020B0503020204020204" pitchFamily="34" charset="-122"/>
              </a:rPr>
              <a:t>连接请求</a:t>
            </a:r>
            <a:br>
              <a:rPr kumimoji="0" lang="zh-CN" altLang="en-US" sz="1800" b="1">
                <a:solidFill>
                  <a:srgbClr val="000000"/>
                </a:solidFill>
                <a:latin typeface="微软雅黑" panose="020B0503020204020204" pitchFamily="34" charset="-122"/>
                <a:ea typeface="微软雅黑" panose="020B0503020204020204" pitchFamily="34" charset="-122"/>
              </a:rPr>
            </a:br>
            <a:r>
              <a:rPr kumimoji="0" lang="en-US" altLang="zh-CN" sz="1800" b="1">
                <a:solidFill>
                  <a:srgbClr val="000000"/>
                </a:solidFill>
                <a:latin typeface="微软雅黑" panose="020B0503020204020204" pitchFamily="34" charset="-122"/>
                <a:ea typeface="微软雅黑" panose="020B0503020204020204" pitchFamily="34" charset="-122"/>
              </a:rPr>
              <a:t>ACK-</a:t>
            </a:r>
            <a:r>
              <a:rPr kumimoji="0" lang="zh-CN" altLang="en-US" sz="1800" b="1">
                <a:solidFill>
                  <a:srgbClr val="000000"/>
                </a:solidFill>
                <a:latin typeface="微软雅黑" panose="020B0503020204020204" pitchFamily="34" charset="-122"/>
                <a:ea typeface="微软雅黑" panose="020B0503020204020204" pitchFamily="34" charset="-122"/>
              </a:rPr>
              <a:t>确认</a:t>
            </a:r>
            <a:br>
              <a:rPr kumimoji="0" lang="zh-CN" altLang="en-US" sz="1800" b="1">
                <a:solidFill>
                  <a:srgbClr val="000000"/>
                </a:solidFill>
                <a:latin typeface="微软雅黑" panose="020B0503020204020204" pitchFamily="34" charset="-122"/>
                <a:ea typeface="微软雅黑" panose="020B0503020204020204" pitchFamily="34" charset="-122"/>
              </a:rPr>
            </a:br>
            <a:r>
              <a:rPr kumimoji="0" lang="en-US" altLang="zh-CN" sz="1800" b="1">
                <a:solidFill>
                  <a:srgbClr val="000000"/>
                </a:solidFill>
                <a:latin typeface="微软雅黑" panose="020B0503020204020204" pitchFamily="34" charset="-122"/>
                <a:ea typeface="微软雅黑" panose="020B0503020204020204" pitchFamily="34" charset="-122"/>
              </a:rPr>
              <a:t>DR-</a:t>
            </a:r>
            <a:r>
              <a:rPr kumimoji="0" lang="zh-CN" altLang="en-US" sz="1800" b="1">
                <a:solidFill>
                  <a:srgbClr val="000000"/>
                </a:solidFill>
                <a:latin typeface="微软雅黑" panose="020B0503020204020204" pitchFamily="34" charset="-122"/>
                <a:ea typeface="微软雅黑" panose="020B0503020204020204" pitchFamily="34" charset="-122"/>
              </a:rPr>
              <a:t>断开请求</a:t>
            </a:r>
            <a:endParaRPr lang="zh-CN" altLang="en-US">
              <a:solidFill>
                <a:srgbClr val="000000"/>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3E5B8BC5-B2F0-4E7F-9B8C-58F817620839}"/>
              </a:ext>
            </a:extLst>
          </p:cNvPr>
          <p:cNvGrpSpPr>
            <a:grpSpLocks/>
          </p:cNvGrpSpPr>
          <p:nvPr/>
        </p:nvGrpSpPr>
        <p:grpSpPr bwMode="auto">
          <a:xfrm>
            <a:off x="4572000" y="1865313"/>
            <a:ext cx="4186238" cy="4876800"/>
            <a:chOff x="2880" y="1056"/>
            <a:chExt cx="2637" cy="3072"/>
          </a:xfrm>
        </p:grpSpPr>
        <p:pic>
          <p:nvPicPr>
            <p:cNvPr id="12" name="Picture 3">
              <a:extLst>
                <a:ext uri="{FF2B5EF4-FFF2-40B4-BE49-F238E27FC236}">
                  <a16:creationId xmlns:a16="http://schemas.microsoft.com/office/drawing/2014/main" id="{C234303E-8956-42CF-B81F-C8DD8E2B1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056"/>
              <a:ext cx="2637"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a:extLst>
                <a:ext uri="{FF2B5EF4-FFF2-40B4-BE49-F238E27FC236}">
                  <a16:creationId xmlns:a16="http://schemas.microsoft.com/office/drawing/2014/main" id="{4CACEADB-E491-441C-B446-EE3EDD994C6A}"/>
                </a:ext>
              </a:extLst>
            </p:cNvPr>
            <p:cNvSpPr txBox="1">
              <a:spLocks noChangeArrowheads="1"/>
            </p:cNvSpPr>
            <p:nvPr/>
          </p:nvSpPr>
          <p:spPr bwMode="auto">
            <a:xfrm rot="-939127">
              <a:off x="3923" y="1865"/>
              <a:ext cx="635"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ACK</a:t>
              </a:r>
            </a:p>
          </p:txBody>
        </p:sp>
      </p:grpSp>
    </p:spTree>
    <p:extLst>
      <p:ext uri="{BB962C8B-B14F-4D97-AF65-F5344CB8AC3E}">
        <p14:creationId xmlns:p14="http://schemas.microsoft.com/office/powerpoint/2010/main" val="407479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latin typeface="微软雅黑" panose="020B0503020204020204" pitchFamily="34" charset="-122"/>
                <a:ea typeface="微软雅黑" panose="020B0503020204020204" pitchFamily="34" charset="-122"/>
              </a:rPr>
              <a:pPr algn="r" eaLnBrk="1" hangingPunct="1"/>
              <a:t>15</a:t>
            </a:fld>
            <a:endParaRPr kumimoji="0" lang="en-US" altLang="zh-CN" sz="1400">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对称释放</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5" name="灯片编号占位符 5">
            <a:extLst>
              <a:ext uri="{FF2B5EF4-FFF2-40B4-BE49-F238E27FC236}">
                <a16:creationId xmlns:a16="http://schemas.microsoft.com/office/drawing/2014/main" id="{38D33C9B-DB68-4522-94F6-A4BB8B52D922}"/>
              </a:ext>
            </a:extLst>
          </p:cNvPr>
          <p:cNvSpPr>
            <a:spLocks noGrp="1"/>
          </p:cNvSpPr>
          <p:nvPr>
            <p:ph type="sldNum" sz="quarter" idx="12"/>
          </p:nvPr>
        </p:nvSpPr>
        <p:spPr>
          <a:xfrm>
            <a:off x="67818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E56C58A7-341C-4554-8DD2-535A3682CD51}" type="slidenum">
              <a:rPr kumimoji="0" lang="zh-CN" altLang="en-US" sz="1400">
                <a:solidFill>
                  <a:srgbClr val="000000"/>
                </a:solidFill>
                <a:latin typeface="微软雅黑" panose="020B0503020204020204" pitchFamily="34" charset="-122"/>
                <a:ea typeface="微软雅黑" panose="020B0503020204020204" pitchFamily="34" charset="-122"/>
              </a:rPr>
              <a:pPr eaLnBrk="1" hangingPunct="1"/>
              <a:t>15</a:t>
            </a:fld>
            <a:endParaRPr kumimoji="0" lang="en-US" altLang="zh-CN" sz="1400">
              <a:solidFill>
                <a:srgbClr val="000000"/>
              </a:solidFill>
              <a:latin typeface="微软雅黑" panose="020B0503020204020204" pitchFamily="34" charset="-122"/>
              <a:ea typeface="微软雅黑" panose="020B0503020204020204" pitchFamily="34" charset="-122"/>
            </a:endParaRPr>
          </a:p>
        </p:txBody>
      </p:sp>
      <p:sp>
        <p:nvSpPr>
          <p:cNvPr id="7" name="Text Box 7">
            <a:extLst>
              <a:ext uri="{FF2B5EF4-FFF2-40B4-BE49-F238E27FC236}">
                <a16:creationId xmlns:a16="http://schemas.microsoft.com/office/drawing/2014/main" id="{C294DC2C-C667-403C-98E6-48DB4FA7D074}"/>
              </a:ext>
            </a:extLst>
          </p:cNvPr>
          <p:cNvSpPr txBox="1">
            <a:spLocks noChangeArrowheads="1"/>
          </p:cNvSpPr>
          <p:nvPr/>
        </p:nvSpPr>
        <p:spPr bwMode="auto">
          <a:xfrm>
            <a:off x="323850" y="2147888"/>
            <a:ext cx="360045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spcBef>
                <a:spcPct val="50000"/>
              </a:spcBef>
            </a:pPr>
            <a:r>
              <a:rPr kumimoji="0" lang="zh-CN" altLang="en-US" b="1" dirty="0">
                <a:solidFill>
                  <a:srgbClr val="000000"/>
                </a:solidFill>
                <a:latin typeface="微软雅黑" panose="020B0503020204020204" pitchFamily="34" charset="-122"/>
                <a:ea typeface="微软雅黑" panose="020B0503020204020204" pitchFamily="34" charset="-122"/>
              </a:rPr>
              <a:t>释放连接再次用到三步握手，一方发出断开请求</a:t>
            </a:r>
            <a:r>
              <a:rPr kumimoji="0" lang="en-US" altLang="zh-CN" b="1" dirty="0">
                <a:solidFill>
                  <a:srgbClr val="000000"/>
                </a:solidFill>
                <a:latin typeface="微软雅黑" panose="020B0503020204020204" pitchFamily="34" charset="-122"/>
                <a:ea typeface="微软雅黑" panose="020B0503020204020204" pitchFamily="34" charset="-122"/>
              </a:rPr>
              <a:t>DR</a:t>
            </a:r>
            <a:r>
              <a:rPr kumimoji="0" lang="zh-CN" altLang="en-US" b="1" dirty="0">
                <a:solidFill>
                  <a:srgbClr val="000000"/>
                </a:solidFill>
                <a:latin typeface="微软雅黑" panose="020B0503020204020204" pitchFamily="34" charset="-122"/>
                <a:ea typeface="微软雅黑" panose="020B0503020204020204" pitchFamily="34" charset="-122"/>
              </a:rPr>
              <a:t>后不立即拆除连接，而要等待对方确认</a:t>
            </a:r>
            <a:r>
              <a:rPr kumimoji="0" lang="en-US" altLang="zh-CN" b="1" dirty="0">
                <a:solidFill>
                  <a:srgbClr val="000000"/>
                </a:solidFill>
                <a:latin typeface="微软雅黑" panose="020B0503020204020204" pitchFamily="34" charset="-122"/>
                <a:ea typeface="微软雅黑" panose="020B0503020204020204" pitchFamily="34" charset="-122"/>
              </a:rPr>
              <a:t>ACK</a:t>
            </a:r>
            <a:r>
              <a:rPr kumimoji="0" lang="zh-CN" altLang="en-US" b="1" dirty="0">
                <a:solidFill>
                  <a:srgbClr val="000000"/>
                </a:solidFill>
                <a:latin typeface="微软雅黑" panose="020B0503020204020204" pitchFamily="34" charset="-122"/>
                <a:ea typeface="微软雅黑" panose="020B0503020204020204" pitchFamily="34" charset="-122"/>
              </a:rPr>
              <a:t>；对方收到</a:t>
            </a:r>
            <a:r>
              <a:rPr kumimoji="0" lang="en-US" altLang="zh-CN" b="1" dirty="0">
                <a:solidFill>
                  <a:srgbClr val="000000"/>
                </a:solidFill>
                <a:latin typeface="微软雅黑" panose="020B0503020204020204" pitchFamily="34" charset="-122"/>
                <a:ea typeface="微软雅黑" panose="020B0503020204020204" pitchFamily="34" charset="-122"/>
              </a:rPr>
              <a:t>DR</a:t>
            </a:r>
            <a:r>
              <a:rPr kumimoji="0" lang="zh-CN" altLang="en-US" b="1" dirty="0">
                <a:solidFill>
                  <a:srgbClr val="000000"/>
                </a:solidFill>
                <a:latin typeface="微软雅黑" panose="020B0503020204020204" pitchFamily="34" charset="-122"/>
                <a:ea typeface="微软雅黑" panose="020B0503020204020204" pitchFamily="34" charset="-122"/>
              </a:rPr>
              <a:t>，发送</a:t>
            </a:r>
            <a:r>
              <a:rPr kumimoji="0" lang="en-US" altLang="zh-CN" b="1" dirty="0">
                <a:solidFill>
                  <a:srgbClr val="000000"/>
                </a:solidFill>
                <a:latin typeface="微软雅黑" panose="020B0503020204020204" pitchFamily="34" charset="-122"/>
                <a:ea typeface="微软雅黑" panose="020B0503020204020204" pitchFamily="34" charset="-122"/>
              </a:rPr>
              <a:t>ACK</a:t>
            </a:r>
            <a:r>
              <a:rPr kumimoji="0" lang="zh-CN" altLang="en-US" b="1" dirty="0">
                <a:solidFill>
                  <a:srgbClr val="000000"/>
                </a:solidFill>
                <a:latin typeface="微软雅黑" panose="020B0503020204020204" pitchFamily="34" charset="-122"/>
                <a:ea typeface="微软雅黑" panose="020B0503020204020204" pitchFamily="34" charset="-122"/>
              </a:rPr>
              <a:t>确认报文，并拆除连接，发起方收到</a:t>
            </a:r>
            <a:r>
              <a:rPr kumimoji="0" lang="en-US" altLang="zh-CN" b="1" dirty="0">
                <a:solidFill>
                  <a:srgbClr val="000000"/>
                </a:solidFill>
                <a:latin typeface="微软雅黑" panose="020B0503020204020204" pitchFamily="34" charset="-122"/>
                <a:ea typeface="微软雅黑" panose="020B0503020204020204" pitchFamily="34" charset="-122"/>
              </a:rPr>
              <a:t>ACK</a:t>
            </a:r>
            <a:r>
              <a:rPr kumimoji="0" lang="zh-CN" altLang="en-US" b="1" dirty="0">
                <a:solidFill>
                  <a:srgbClr val="000000"/>
                </a:solidFill>
                <a:latin typeface="微软雅黑" panose="020B0503020204020204" pitchFamily="34" charset="-122"/>
                <a:ea typeface="微软雅黑" panose="020B0503020204020204" pitchFamily="34" charset="-122"/>
              </a:rPr>
              <a:t>确认后拆除连接</a:t>
            </a:r>
          </a:p>
        </p:txBody>
      </p:sp>
      <p:sp>
        <p:nvSpPr>
          <p:cNvPr id="8" name="Text Box 10">
            <a:extLst>
              <a:ext uri="{FF2B5EF4-FFF2-40B4-BE49-F238E27FC236}">
                <a16:creationId xmlns:a16="http://schemas.microsoft.com/office/drawing/2014/main" id="{A0975B82-E321-439F-8104-025D9534EF07}"/>
              </a:ext>
            </a:extLst>
          </p:cNvPr>
          <p:cNvSpPr txBox="1">
            <a:spLocks noChangeArrowheads="1"/>
          </p:cNvSpPr>
          <p:nvPr/>
        </p:nvSpPr>
        <p:spPr bwMode="auto">
          <a:xfrm>
            <a:off x="5940425" y="1203325"/>
            <a:ext cx="2160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sz="1800" b="1">
                <a:solidFill>
                  <a:srgbClr val="000000"/>
                </a:solidFill>
                <a:latin typeface="微软雅黑" panose="020B0503020204020204" pitchFamily="34" charset="-122"/>
                <a:ea typeface="微软雅黑" panose="020B0503020204020204" pitchFamily="34" charset="-122"/>
              </a:rPr>
              <a:t>DR-</a:t>
            </a:r>
            <a:r>
              <a:rPr kumimoji="0" lang="zh-CN" altLang="en-US" sz="1800" b="1">
                <a:solidFill>
                  <a:srgbClr val="000000"/>
                </a:solidFill>
                <a:latin typeface="微软雅黑" panose="020B0503020204020204" pitchFamily="34" charset="-122"/>
                <a:ea typeface="微软雅黑" panose="020B0503020204020204" pitchFamily="34" charset="-122"/>
              </a:rPr>
              <a:t>断开请求</a:t>
            </a:r>
            <a:br>
              <a:rPr kumimoji="0" lang="zh-CN" altLang="en-US" sz="1800" b="1">
                <a:solidFill>
                  <a:srgbClr val="000000"/>
                </a:solidFill>
                <a:latin typeface="微软雅黑" panose="020B0503020204020204" pitchFamily="34" charset="-122"/>
                <a:ea typeface="微软雅黑" panose="020B0503020204020204" pitchFamily="34" charset="-122"/>
              </a:rPr>
            </a:br>
            <a:r>
              <a:rPr kumimoji="0" lang="en-US" altLang="zh-CN" sz="1800" b="1">
                <a:solidFill>
                  <a:srgbClr val="000000"/>
                </a:solidFill>
                <a:latin typeface="微软雅黑" panose="020B0503020204020204" pitchFamily="34" charset="-122"/>
                <a:ea typeface="微软雅黑" panose="020B0503020204020204" pitchFamily="34" charset="-122"/>
              </a:rPr>
              <a:t>ACK-</a:t>
            </a:r>
            <a:r>
              <a:rPr kumimoji="0" lang="zh-CN" altLang="en-US" sz="1800" b="1">
                <a:solidFill>
                  <a:srgbClr val="000000"/>
                </a:solidFill>
                <a:latin typeface="微软雅黑" panose="020B0503020204020204" pitchFamily="34" charset="-122"/>
                <a:ea typeface="微软雅黑" panose="020B0503020204020204" pitchFamily="34" charset="-122"/>
              </a:rPr>
              <a:t>确认</a:t>
            </a:r>
          </a:p>
        </p:txBody>
      </p:sp>
      <p:pic>
        <p:nvPicPr>
          <p:cNvPr id="9" name="Picture 8">
            <a:extLst>
              <a:ext uri="{FF2B5EF4-FFF2-40B4-BE49-F238E27FC236}">
                <a16:creationId xmlns:a16="http://schemas.microsoft.com/office/drawing/2014/main" id="{7305622D-CF77-4E9A-AFE7-EA43BCF91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1976438"/>
            <a:ext cx="49911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圆角 1">
            <a:extLst>
              <a:ext uri="{FF2B5EF4-FFF2-40B4-BE49-F238E27FC236}">
                <a16:creationId xmlns:a16="http://schemas.microsoft.com/office/drawing/2014/main" id="{E1B9C415-236D-4D70-8C5E-69D6E0C6C7F9}"/>
              </a:ext>
            </a:extLst>
          </p:cNvPr>
          <p:cNvSpPr/>
          <p:nvPr/>
        </p:nvSpPr>
        <p:spPr>
          <a:xfrm>
            <a:off x="4248150" y="2875066"/>
            <a:ext cx="3636218" cy="647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四次挥手中，</a:t>
            </a:r>
            <a:r>
              <a:rPr lang="en-US" altLang="zh-CN" dirty="0">
                <a:solidFill>
                  <a:srgbClr val="FF0000"/>
                </a:solidFill>
              </a:rPr>
              <a:t>ACK</a:t>
            </a:r>
            <a:r>
              <a:rPr lang="zh-CN" altLang="en-US" dirty="0">
                <a:solidFill>
                  <a:srgbClr val="FF0000"/>
                </a:solidFill>
              </a:rPr>
              <a:t>和</a:t>
            </a:r>
            <a:r>
              <a:rPr lang="en-US" altLang="zh-CN" dirty="0">
                <a:solidFill>
                  <a:srgbClr val="FF0000"/>
                </a:solidFill>
              </a:rPr>
              <a:t>DR</a:t>
            </a:r>
            <a:r>
              <a:rPr lang="zh-CN" altLang="en-US" dirty="0">
                <a:solidFill>
                  <a:srgbClr val="FF0000"/>
                </a:solidFill>
              </a:rPr>
              <a:t>可以合并，减少数据开销</a:t>
            </a:r>
          </a:p>
        </p:txBody>
      </p:sp>
      <p:cxnSp>
        <p:nvCxnSpPr>
          <p:cNvPr id="4" name="直接箭头连接符 3">
            <a:extLst>
              <a:ext uri="{FF2B5EF4-FFF2-40B4-BE49-F238E27FC236}">
                <a16:creationId xmlns:a16="http://schemas.microsoft.com/office/drawing/2014/main" id="{3965C595-114C-4EDB-BFAA-9B871BF0C60A}"/>
              </a:ext>
            </a:extLst>
          </p:cNvPr>
          <p:cNvCxnSpPr/>
          <p:nvPr/>
        </p:nvCxnSpPr>
        <p:spPr>
          <a:xfrm>
            <a:off x="5940425" y="3522679"/>
            <a:ext cx="431775" cy="28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3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对称释放中的分组丢失</a:t>
            </a:r>
            <a:endParaRPr lang="zh-CN" altLang="en-US" sz="3600" dirty="0">
              <a:solidFill>
                <a:schemeClr val="tx2"/>
              </a:solidFill>
              <a:latin typeface="微软雅黑" panose="020B0503020204020204" pitchFamily="34" charset="-122"/>
              <a:ea typeface="微软雅黑" panose="020B0503020204020204" pitchFamily="34" charset="-122"/>
            </a:endParaRPr>
          </a:p>
        </p:txBody>
      </p:sp>
      <p:pic>
        <p:nvPicPr>
          <p:cNvPr id="10" name="Picture 8">
            <a:extLst>
              <a:ext uri="{FF2B5EF4-FFF2-40B4-BE49-F238E27FC236}">
                <a16:creationId xmlns:a16="http://schemas.microsoft.com/office/drawing/2014/main" id="{8F8D6C86-092F-4712-B320-A6D33CC9A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19210"/>
            <a:ext cx="4776787"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a:extLst>
              <a:ext uri="{FF2B5EF4-FFF2-40B4-BE49-F238E27FC236}">
                <a16:creationId xmlns:a16="http://schemas.microsoft.com/office/drawing/2014/main" id="{A10DF1FD-A659-4ABE-83E0-CDC1BA1FF2CC}"/>
              </a:ext>
            </a:extLst>
          </p:cNvPr>
          <p:cNvSpPr txBox="1">
            <a:spLocks noChangeArrowheads="1"/>
          </p:cNvSpPr>
          <p:nvPr/>
        </p:nvSpPr>
        <p:spPr bwMode="auto">
          <a:xfrm>
            <a:off x="6372523" y="2724123"/>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sz="1800" b="1">
                <a:solidFill>
                  <a:srgbClr val="000000"/>
                </a:solidFill>
                <a:latin typeface="微软雅黑" panose="020B0503020204020204" pitchFamily="34" charset="-122"/>
                <a:ea typeface="微软雅黑" panose="020B0503020204020204" pitchFamily="34" charset="-122"/>
              </a:rPr>
              <a:t>DR-</a:t>
            </a:r>
            <a:r>
              <a:rPr kumimoji="0" lang="zh-CN" altLang="en-US" sz="1800" b="1">
                <a:solidFill>
                  <a:srgbClr val="000000"/>
                </a:solidFill>
                <a:latin typeface="微软雅黑" panose="020B0503020204020204" pitchFamily="34" charset="-122"/>
                <a:ea typeface="微软雅黑" panose="020B0503020204020204" pitchFamily="34" charset="-122"/>
              </a:rPr>
              <a:t>断开请求</a:t>
            </a:r>
            <a:br>
              <a:rPr kumimoji="0" lang="zh-CN" altLang="en-US" sz="1800" b="1">
                <a:solidFill>
                  <a:srgbClr val="000000"/>
                </a:solidFill>
                <a:latin typeface="微软雅黑" panose="020B0503020204020204" pitchFamily="34" charset="-122"/>
                <a:ea typeface="微软雅黑" panose="020B0503020204020204" pitchFamily="34" charset="-122"/>
              </a:rPr>
            </a:br>
            <a:r>
              <a:rPr kumimoji="0" lang="en-US" altLang="zh-CN" sz="1800" b="1">
                <a:solidFill>
                  <a:srgbClr val="000000"/>
                </a:solidFill>
                <a:latin typeface="微软雅黑" panose="020B0503020204020204" pitchFamily="34" charset="-122"/>
                <a:ea typeface="微软雅黑" panose="020B0503020204020204" pitchFamily="34" charset="-122"/>
              </a:rPr>
              <a:t>ACK-</a:t>
            </a:r>
            <a:r>
              <a:rPr kumimoji="0" lang="zh-CN" altLang="en-US" sz="1800" b="1">
                <a:solidFill>
                  <a:srgbClr val="000000"/>
                </a:solidFill>
                <a:latin typeface="微软雅黑" panose="020B0503020204020204" pitchFamily="34" charset="-122"/>
                <a:ea typeface="微软雅黑" panose="020B0503020204020204" pitchFamily="34" charset="-122"/>
              </a:rPr>
              <a:t>确认</a:t>
            </a:r>
          </a:p>
        </p:txBody>
      </p:sp>
    </p:spTree>
    <p:extLst>
      <p:ext uri="{BB962C8B-B14F-4D97-AF65-F5344CB8AC3E}">
        <p14:creationId xmlns:p14="http://schemas.microsoft.com/office/powerpoint/2010/main" val="287991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对称释放中的分组丢失</a:t>
            </a:r>
            <a:endParaRPr lang="zh-CN" altLang="en-US" sz="3600" dirty="0">
              <a:solidFill>
                <a:schemeClr val="tx2"/>
              </a:solidFill>
              <a:latin typeface="微软雅黑" panose="020B0503020204020204" pitchFamily="34" charset="-122"/>
              <a:ea typeface="微软雅黑" panose="020B0503020204020204" pitchFamily="34" charset="-122"/>
            </a:endParaRPr>
          </a:p>
        </p:txBody>
      </p:sp>
      <p:pic>
        <p:nvPicPr>
          <p:cNvPr id="4" name="Picture 8">
            <a:extLst>
              <a:ext uri="{FF2B5EF4-FFF2-40B4-BE49-F238E27FC236}">
                <a16:creationId xmlns:a16="http://schemas.microsoft.com/office/drawing/2014/main" id="{9DFB5717-2EB6-476F-96AC-9265AED25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379510"/>
            <a:ext cx="4824413"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BAFAD05D-DCB3-4541-8847-578C3ABFE675}"/>
              </a:ext>
            </a:extLst>
          </p:cNvPr>
          <p:cNvSpPr txBox="1">
            <a:spLocks noChangeArrowheads="1"/>
          </p:cNvSpPr>
          <p:nvPr/>
        </p:nvSpPr>
        <p:spPr bwMode="auto">
          <a:xfrm>
            <a:off x="2484438" y="5916585"/>
            <a:ext cx="2376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en-US" sz="2000">
                <a:solidFill>
                  <a:srgbClr val="000000"/>
                </a:solidFill>
                <a:latin typeface="微软雅黑" panose="020B0503020204020204" pitchFamily="34" charset="-122"/>
                <a:ea typeface="微软雅黑" panose="020B0503020204020204" pitchFamily="34" charset="-122"/>
              </a:rPr>
              <a:t>Response lost</a:t>
            </a:r>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6" name="Text Box 10">
            <a:extLst>
              <a:ext uri="{FF2B5EF4-FFF2-40B4-BE49-F238E27FC236}">
                <a16:creationId xmlns:a16="http://schemas.microsoft.com/office/drawing/2014/main" id="{B5161DC3-0769-42E0-B6D6-3755212647EC}"/>
              </a:ext>
            </a:extLst>
          </p:cNvPr>
          <p:cNvSpPr txBox="1">
            <a:spLocks noChangeArrowheads="1"/>
          </p:cNvSpPr>
          <p:nvPr/>
        </p:nvSpPr>
        <p:spPr bwMode="auto">
          <a:xfrm>
            <a:off x="6443663" y="2747935"/>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sz="1800" b="1">
                <a:solidFill>
                  <a:srgbClr val="000000"/>
                </a:solidFill>
                <a:latin typeface="微软雅黑" panose="020B0503020204020204" pitchFamily="34" charset="-122"/>
                <a:ea typeface="微软雅黑" panose="020B0503020204020204" pitchFamily="34" charset="-122"/>
              </a:rPr>
              <a:t>DR-</a:t>
            </a:r>
            <a:r>
              <a:rPr kumimoji="0" lang="zh-CN" altLang="en-US" sz="1800" b="1">
                <a:solidFill>
                  <a:srgbClr val="000000"/>
                </a:solidFill>
                <a:latin typeface="微软雅黑" panose="020B0503020204020204" pitchFamily="34" charset="-122"/>
                <a:ea typeface="微软雅黑" panose="020B0503020204020204" pitchFamily="34" charset="-122"/>
              </a:rPr>
              <a:t>断开请求</a:t>
            </a:r>
            <a:br>
              <a:rPr kumimoji="0" lang="zh-CN" altLang="en-US" sz="1800" b="1">
                <a:solidFill>
                  <a:srgbClr val="000000"/>
                </a:solidFill>
                <a:latin typeface="微软雅黑" panose="020B0503020204020204" pitchFamily="34" charset="-122"/>
                <a:ea typeface="微软雅黑" panose="020B0503020204020204" pitchFamily="34" charset="-122"/>
              </a:rPr>
            </a:br>
            <a:r>
              <a:rPr kumimoji="0" lang="en-US" altLang="zh-CN" sz="1800" b="1">
                <a:solidFill>
                  <a:srgbClr val="000000"/>
                </a:solidFill>
                <a:latin typeface="微软雅黑" panose="020B0503020204020204" pitchFamily="34" charset="-122"/>
                <a:ea typeface="微软雅黑" panose="020B0503020204020204" pitchFamily="34" charset="-122"/>
              </a:rPr>
              <a:t>ACK-</a:t>
            </a:r>
            <a:r>
              <a:rPr kumimoji="0" lang="zh-CN" altLang="en-US" sz="1800" b="1">
                <a:solidFill>
                  <a:srgbClr val="000000"/>
                </a:solidFill>
                <a:latin typeface="微软雅黑" panose="020B0503020204020204" pitchFamily="34" charset="-122"/>
                <a:ea typeface="微软雅黑" panose="020B0503020204020204" pitchFamily="34" charset="-122"/>
              </a:rPr>
              <a:t>确认</a:t>
            </a:r>
          </a:p>
        </p:txBody>
      </p:sp>
    </p:spTree>
    <p:extLst>
      <p:ext uri="{BB962C8B-B14F-4D97-AF65-F5344CB8AC3E}">
        <p14:creationId xmlns:p14="http://schemas.microsoft.com/office/powerpoint/2010/main" val="402106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对称释放中的分组丢失</a:t>
            </a:r>
            <a:endParaRPr lang="zh-CN" altLang="en-US" sz="3600" dirty="0">
              <a:solidFill>
                <a:schemeClr val="tx2"/>
              </a:solidFill>
              <a:latin typeface="微软雅黑" panose="020B0503020204020204" pitchFamily="34" charset="-122"/>
              <a:ea typeface="微软雅黑" panose="020B0503020204020204" pitchFamily="34" charset="-122"/>
            </a:endParaRPr>
          </a:p>
        </p:txBody>
      </p:sp>
      <p:pic>
        <p:nvPicPr>
          <p:cNvPr id="4" name="Picture 8">
            <a:extLst>
              <a:ext uri="{FF2B5EF4-FFF2-40B4-BE49-F238E27FC236}">
                <a16:creationId xmlns:a16="http://schemas.microsoft.com/office/drawing/2014/main" id="{36580279-D5AD-4E66-8E6E-361364BB0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356814"/>
            <a:ext cx="487362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BB66047B-3347-41A0-B4AC-26917C42F4E5}"/>
              </a:ext>
            </a:extLst>
          </p:cNvPr>
          <p:cNvSpPr txBox="1">
            <a:spLocks noChangeArrowheads="1"/>
          </p:cNvSpPr>
          <p:nvPr/>
        </p:nvSpPr>
        <p:spPr bwMode="auto">
          <a:xfrm>
            <a:off x="1692275" y="5993901"/>
            <a:ext cx="4752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en-US" sz="2000">
                <a:solidFill>
                  <a:srgbClr val="000000"/>
                </a:solidFill>
                <a:latin typeface="微软雅黑" panose="020B0503020204020204" pitchFamily="34" charset="-122"/>
                <a:ea typeface="微软雅黑" panose="020B0503020204020204" pitchFamily="34" charset="-122"/>
              </a:rPr>
              <a:t>Response and subsequent DR lost</a:t>
            </a:r>
          </a:p>
        </p:txBody>
      </p:sp>
      <p:sp>
        <p:nvSpPr>
          <p:cNvPr id="6" name="Text Box 10">
            <a:extLst>
              <a:ext uri="{FF2B5EF4-FFF2-40B4-BE49-F238E27FC236}">
                <a16:creationId xmlns:a16="http://schemas.microsoft.com/office/drawing/2014/main" id="{7F9E05B5-8D21-4543-B114-2B612FCA9F44}"/>
              </a:ext>
            </a:extLst>
          </p:cNvPr>
          <p:cNvSpPr txBox="1">
            <a:spLocks noChangeArrowheads="1"/>
          </p:cNvSpPr>
          <p:nvPr/>
        </p:nvSpPr>
        <p:spPr bwMode="auto">
          <a:xfrm>
            <a:off x="6443663" y="2596651"/>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sz="1800" b="1">
                <a:solidFill>
                  <a:srgbClr val="000000"/>
                </a:solidFill>
                <a:latin typeface="微软雅黑" panose="020B0503020204020204" pitchFamily="34" charset="-122"/>
                <a:ea typeface="微软雅黑" panose="020B0503020204020204" pitchFamily="34" charset="-122"/>
              </a:rPr>
              <a:t>DR-</a:t>
            </a:r>
            <a:r>
              <a:rPr kumimoji="0" lang="zh-CN" altLang="en-US" sz="1800" b="1">
                <a:solidFill>
                  <a:srgbClr val="000000"/>
                </a:solidFill>
                <a:latin typeface="微软雅黑" panose="020B0503020204020204" pitchFamily="34" charset="-122"/>
                <a:ea typeface="微软雅黑" panose="020B0503020204020204" pitchFamily="34" charset="-122"/>
              </a:rPr>
              <a:t>断开请求</a:t>
            </a:r>
            <a:br>
              <a:rPr kumimoji="0" lang="zh-CN" altLang="en-US" sz="1800" b="1">
                <a:solidFill>
                  <a:srgbClr val="000000"/>
                </a:solidFill>
                <a:latin typeface="微软雅黑" panose="020B0503020204020204" pitchFamily="34" charset="-122"/>
                <a:ea typeface="微软雅黑" panose="020B0503020204020204" pitchFamily="34" charset="-122"/>
              </a:rPr>
            </a:br>
            <a:r>
              <a:rPr kumimoji="0" lang="en-US" altLang="zh-CN" sz="1800" b="1">
                <a:solidFill>
                  <a:srgbClr val="000000"/>
                </a:solidFill>
                <a:latin typeface="微软雅黑" panose="020B0503020204020204" pitchFamily="34" charset="-122"/>
                <a:ea typeface="微软雅黑" panose="020B0503020204020204" pitchFamily="34" charset="-122"/>
              </a:rPr>
              <a:t>ACK-</a:t>
            </a:r>
            <a:r>
              <a:rPr kumimoji="0" lang="zh-CN" altLang="en-US" sz="1800" b="1">
                <a:solidFill>
                  <a:srgbClr val="000000"/>
                </a:solidFill>
                <a:latin typeface="微软雅黑" panose="020B0503020204020204" pitchFamily="34" charset="-122"/>
                <a:ea typeface="微软雅黑" panose="020B0503020204020204" pitchFamily="34" charset="-122"/>
              </a:rPr>
              <a:t>确认</a:t>
            </a:r>
          </a:p>
        </p:txBody>
      </p:sp>
    </p:spTree>
    <p:extLst>
      <p:ext uri="{BB962C8B-B14F-4D97-AF65-F5344CB8AC3E}">
        <p14:creationId xmlns:p14="http://schemas.microsoft.com/office/powerpoint/2010/main" val="278251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413FAD3-0449-4A43-8589-268CE9D20A25}" type="slidenum">
              <a:rPr kumimoji="0" lang="zh-CN" altLang="en-US" sz="1400"/>
              <a:pPr eaLnBrk="1" hangingPunct="1"/>
              <a:t>19</a:t>
            </a:fld>
            <a:endParaRPr kumimoji="0" lang="en-US" altLang="zh-CN" sz="1400"/>
          </a:p>
        </p:txBody>
      </p:sp>
      <p:sp>
        <p:nvSpPr>
          <p:cNvPr id="10243" name="Rectangle 2"/>
          <p:cNvSpPr>
            <a:spLocks noGrp="1" noChangeArrowheads="1"/>
          </p:cNvSpPr>
          <p:nvPr>
            <p:ph type="title"/>
          </p:nvPr>
        </p:nvSpPr>
        <p:spPr/>
        <p:txBody>
          <a:bodyPr/>
          <a:lstStyle/>
          <a:p>
            <a:pPr eaLnBrk="1" hangingPunct="1"/>
            <a:r>
              <a:rPr lang="en-US" altLang="zh-CN" b="1" dirty="0"/>
              <a:t> </a:t>
            </a:r>
            <a:endParaRPr lang="zh-CN" altLang="en-US" b="1" dirty="0"/>
          </a:p>
        </p:txBody>
      </p:sp>
      <p:sp>
        <p:nvSpPr>
          <p:cNvPr id="10244" name="Rectangle 3"/>
          <p:cNvSpPr>
            <a:spLocks noGrp="1" noChangeArrowheads="1"/>
          </p:cNvSpPr>
          <p:nvPr>
            <p:ph type="body" idx="1"/>
          </p:nvPr>
        </p:nvSpPr>
        <p:spPr>
          <a:xfrm>
            <a:off x="1182688" y="2017713"/>
            <a:ext cx="7205662" cy="4114800"/>
          </a:xfrm>
        </p:spPr>
        <p:txBody>
          <a:bodyPr/>
          <a:lstStyle/>
          <a:p>
            <a:pPr eaLnBrk="1" hangingPunct="1">
              <a:buClrTx/>
            </a:pPr>
            <a:r>
              <a:rPr lang="en-US" altLang="zh-CN" sz="2800" b="1" dirty="0"/>
              <a:t>7</a:t>
            </a:r>
            <a:r>
              <a:rPr lang="en-GB" altLang="zh-CN" sz="2800" b="1" dirty="0"/>
              <a:t>.1 </a:t>
            </a:r>
            <a:r>
              <a:rPr lang="zh-CN" altLang="en-GB" sz="2800" b="1" dirty="0"/>
              <a:t>传输层服务</a:t>
            </a:r>
            <a:endParaRPr lang="en-US" altLang="zh-CN" sz="2800" b="1" dirty="0"/>
          </a:p>
          <a:p>
            <a:pPr eaLnBrk="1" hangingPunct="1">
              <a:buClrTx/>
            </a:pPr>
            <a:r>
              <a:rPr kumimoji="0" lang="en-US" altLang="zh-CN" sz="2800" b="1" dirty="0">
                <a:latin typeface="微软雅黑" panose="020B0503020204020204" pitchFamily="34" charset="-122"/>
                <a:ea typeface="微软雅黑" panose="020B0503020204020204" pitchFamily="34" charset="-122"/>
              </a:rPr>
              <a:t>7.2 </a:t>
            </a:r>
            <a:r>
              <a:rPr kumimoji="0" lang="zh-CN" altLang="en-US" sz="2800" b="1" dirty="0">
                <a:latin typeface="微软雅黑" panose="020B0503020204020204" pitchFamily="34" charset="-122"/>
                <a:ea typeface="微软雅黑" panose="020B0503020204020204" pitchFamily="34" charset="-122"/>
              </a:rPr>
              <a:t>建立连接</a:t>
            </a:r>
            <a:endParaRPr kumimoji="0" lang="zh-CN" altLang="en-GB" sz="2800" b="1" dirty="0">
              <a:latin typeface="微软雅黑" panose="020B0503020204020204" pitchFamily="34" charset="-122"/>
              <a:ea typeface="微软雅黑" panose="020B0503020204020204" pitchFamily="34" charset="-122"/>
            </a:endParaRPr>
          </a:p>
          <a:p>
            <a:pPr eaLnBrk="1" hangingPunct="1">
              <a:buClr>
                <a:srgbClr val="FF0000"/>
              </a:buClr>
            </a:pPr>
            <a:r>
              <a:rPr kumimoji="0" lang="en-US" altLang="zh-CN" sz="2800" b="1" dirty="0">
                <a:solidFill>
                  <a:srgbClr val="FF0000"/>
                </a:solidFill>
                <a:latin typeface="微软雅黑" panose="020B0503020204020204" pitchFamily="34" charset="-122"/>
                <a:ea typeface="微软雅黑" panose="020B0503020204020204" pitchFamily="34" charset="-122"/>
              </a:rPr>
              <a:t>7.3 Internet</a:t>
            </a:r>
            <a:r>
              <a:rPr kumimoji="0" lang="zh-CN" altLang="en-US" sz="2800" b="1" dirty="0">
                <a:solidFill>
                  <a:srgbClr val="FF0000"/>
                </a:solidFill>
                <a:latin typeface="微软雅黑" panose="020B0503020204020204" pitchFamily="34" charset="-122"/>
                <a:ea typeface="微软雅黑" panose="020B0503020204020204" pitchFamily="34" charset="-122"/>
              </a:rPr>
              <a:t>中的传输层协议</a:t>
            </a:r>
          </a:p>
          <a:p>
            <a:pPr lvl="1" eaLnBrk="1" hangingPunct="1">
              <a:buClr>
                <a:schemeClr val="tx1"/>
              </a:buClr>
            </a:pPr>
            <a:r>
              <a:rPr kumimoji="0" lang="zh-CN" altLang="en-US" b="1" dirty="0">
                <a:latin typeface="微软雅黑" panose="020B0503020204020204" pitchFamily="34" charset="-122"/>
                <a:ea typeface="微软雅黑" panose="020B0503020204020204" pitchFamily="34" charset="-122"/>
              </a:rPr>
              <a:t>用户数据报协议</a:t>
            </a:r>
            <a:r>
              <a:rPr kumimoji="0" lang="en-US" altLang="zh-CN" b="1" dirty="0">
                <a:latin typeface="微软雅黑" panose="020B0503020204020204" pitchFamily="34" charset="-122"/>
                <a:ea typeface="微软雅黑" panose="020B0503020204020204" pitchFamily="34" charset="-122"/>
              </a:rPr>
              <a:t>UDP</a:t>
            </a:r>
            <a:endParaRPr kumimoji="0" lang="en-GB" altLang="zh-CN" b="1" dirty="0">
              <a:latin typeface="微软雅黑" panose="020B0503020204020204" pitchFamily="34" charset="-122"/>
              <a:ea typeface="微软雅黑" panose="020B0503020204020204" pitchFamily="34" charset="-122"/>
            </a:endParaRPr>
          </a:p>
          <a:p>
            <a:pPr lvl="1" eaLnBrk="1" hangingPunct="1">
              <a:buClr>
                <a:schemeClr val="tx1"/>
              </a:buClr>
            </a:pPr>
            <a:r>
              <a:rPr kumimoji="0" lang="zh-CN" altLang="en-US" b="1" dirty="0">
                <a:latin typeface="微软雅黑" panose="020B0503020204020204" pitchFamily="34" charset="-122"/>
                <a:ea typeface="微软雅黑" panose="020B0503020204020204" pitchFamily="34" charset="-122"/>
              </a:rPr>
              <a:t>传输控制协议</a:t>
            </a:r>
            <a:r>
              <a:rPr kumimoji="0" lang="en-US" altLang="zh-CN" b="1" dirty="0">
                <a:latin typeface="微软雅黑" panose="020B0503020204020204" pitchFamily="34" charset="-122"/>
                <a:ea typeface="微软雅黑" panose="020B0503020204020204" pitchFamily="34" charset="-122"/>
              </a:rPr>
              <a:t>TCP</a:t>
            </a:r>
            <a:endParaRPr kumimoji="0" lang="zh-CN" altLang="en-US" b="1" dirty="0">
              <a:latin typeface="微软雅黑" panose="020B0503020204020204" pitchFamily="34" charset="-122"/>
              <a:ea typeface="微软雅黑" panose="020B0503020204020204" pitchFamily="34" charset="-122"/>
            </a:endParaRPr>
          </a:p>
        </p:txBody>
      </p:sp>
      <p:sp>
        <p:nvSpPr>
          <p:cNvPr id="5" name="标题 1">
            <a:extLst>
              <a:ext uri="{FF2B5EF4-FFF2-40B4-BE49-F238E27FC236}">
                <a16:creationId xmlns:a16="http://schemas.microsoft.com/office/drawing/2014/main" id="{0D7C783D-1DD0-42C2-8BC9-E2627078987F}"/>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Chapter 7 </a:t>
            </a:r>
            <a:r>
              <a:rPr lang="zh-CN" altLang="en-US" b="1" dirty="0"/>
              <a:t>传输层</a:t>
            </a:r>
            <a:endParaRPr lang="zh-CN" altLang="en-US" kern="0" dirty="0"/>
          </a:p>
        </p:txBody>
      </p:sp>
    </p:spTree>
    <p:extLst>
      <p:ext uri="{BB962C8B-B14F-4D97-AF65-F5344CB8AC3E}">
        <p14:creationId xmlns:p14="http://schemas.microsoft.com/office/powerpoint/2010/main" val="182972933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413FAD3-0449-4A43-8589-268CE9D20A25}" type="slidenum">
              <a:rPr kumimoji="0" lang="zh-CN" altLang="en-US" sz="1400"/>
              <a:pPr eaLnBrk="1" hangingPunct="1"/>
              <a:t>2</a:t>
            </a:fld>
            <a:endParaRPr kumimoji="0" lang="en-US" altLang="zh-CN" sz="1400"/>
          </a:p>
        </p:txBody>
      </p:sp>
      <p:sp>
        <p:nvSpPr>
          <p:cNvPr id="10243" name="Rectangle 2"/>
          <p:cNvSpPr>
            <a:spLocks noGrp="1" noChangeArrowheads="1"/>
          </p:cNvSpPr>
          <p:nvPr>
            <p:ph type="title"/>
          </p:nvPr>
        </p:nvSpPr>
        <p:spPr/>
        <p:txBody>
          <a:bodyPr/>
          <a:lstStyle/>
          <a:p>
            <a:pPr eaLnBrk="1" hangingPunct="1"/>
            <a:r>
              <a:rPr lang="en-US" altLang="zh-CN" b="1" dirty="0"/>
              <a:t> </a:t>
            </a:r>
            <a:endParaRPr lang="zh-CN" altLang="en-US" b="1" dirty="0"/>
          </a:p>
        </p:txBody>
      </p:sp>
      <p:sp>
        <p:nvSpPr>
          <p:cNvPr id="10244" name="Rectangle 3"/>
          <p:cNvSpPr>
            <a:spLocks noGrp="1" noChangeArrowheads="1"/>
          </p:cNvSpPr>
          <p:nvPr>
            <p:ph type="body" idx="1"/>
          </p:nvPr>
        </p:nvSpPr>
        <p:spPr>
          <a:xfrm>
            <a:off x="1182688" y="2017713"/>
            <a:ext cx="7205662" cy="4114800"/>
          </a:xfrm>
        </p:spPr>
        <p:txBody>
          <a:bodyPr/>
          <a:lstStyle/>
          <a:p>
            <a:pPr eaLnBrk="1" hangingPunct="1">
              <a:buClr>
                <a:srgbClr val="FF0000"/>
              </a:buClr>
            </a:pPr>
            <a:r>
              <a:rPr kumimoji="0" lang="en-US" altLang="zh-CN" sz="2800" b="1" dirty="0">
                <a:solidFill>
                  <a:srgbClr val="FF0000"/>
                </a:solidFill>
                <a:latin typeface="微软雅黑" panose="020B0503020204020204" pitchFamily="34" charset="-122"/>
                <a:ea typeface="微软雅黑" panose="020B0503020204020204" pitchFamily="34" charset="-122"/>
              </a:rPr>
              <a:t>7</a:t>
            </a:r>
            <a:r>
              <a:rPr kumimoji="0" lang="en-GB" altLang="zh-CN" sz="2800" b="1" dirty="0">
                <a:solidFill>
                  <a:srgbClr val="FF0000"/>
                </a:solidFill>
                <a:latin typeface="微软雅黑" panose="020B0503020204020204" pitchFamily="34" charset="-122"/>
                <a:ea typeface="微软雅黑" panose="020B0503020204020204" pitchFamily="34" charset="-122"/>
              </a:rPr>
              <a:t>.1 </a:t>
            </a:r>
            <a:r>
              <a:rPr kumimoji="0" lang="zh-CN" altLang="en-GB" sz="2800" b="1" dirty="0">
                <a:solidFill>
                  <a:srgbClr val="FF0000"/>
                </a:solidFill>
                <a:latin typeface="微软雅黑" panose="020B0503020204020204" pitchFamily="34" charset="-122"/>
                <a:ea typeface="微软雅黑" panose="020B0503020204020204" pitchFamily="34" charset="-122"/>
              </a:rPr>
              <a:t>传输层服务</a:t>
            </a:r>
            <a:endParaRPr kumimoji="0" lang="en-US" altLang="zh-CN" sz="2800" b="1" dirty="0">
              <a:solidFill>
                <a:srgbClr val="FF0000"/>
              </a:solidFill>
              <a:latin typeface="微软雅黑" panose="020B0503020204020204" pitchFamily="34" charset="-122"/>
              <a:ea typeface="微软雅黑" panose="020B0503020204020204" pitchFamily="34" charset="-122"/>
            </a:endParaRPr>
          </a:p>
          <a:p>
            <a:pPr eaLnBrk="1" hangingPunct="1">
              <a:buClr>
                <a:schemeClr val="tx1"/>
              </a:buClr>
            </a:pPr>
            <a:r>
              <a:rPr kumimoji="0" lang="en-US" altLang="zh-CN" sz="2800" b="1" dirty="0">
                <a:latin typeface="微软雅黑" panose="020B0503020204020204" pitchFamily="34" charset="-122"/>
                <a:ea typeface="微软雅黑" panose="020B0503020204020204" pitchFamily="34" charset="-122"/>
              </a:rPr>
              <a:t>7.2 </a:t>
            </a:r>
            <a:r>
              <a:rPr kumimoji="0" lang="zh-CN" altLang="en-US" sz="2800" b="1" dirty="0">
                <a:latin typeface="微软雅黑" panose="020B0503020204020204" pitchFamily="34" charset="-122"/>
                <a:ea typeface="微软雅黑" panose="020B0503020204020204" pitchFamily="34" charset="-122"/>
              </a:rPr>
              <a:t>建立连接</a:t>
            </a:r>
            <a:endParaRPr kumimoji="0" lang="zh-CN" altLang="en-GB" sz="2800" b="1" dirty="0">
              <a:latin typeface="微软雅黑" panose="020B0503020204020204" pitchFamily="34" charset="-122"/>
              <a:ea typeface="微软雅黑" panose="020B0503020204020204" pitchFamily="34" charset="-122"/>
            </a:endParaRPr>
          </a:p>
          <a:p>
            <a:pPr eaLnBrk="1" hangingPunct="1">
              <a:buClr>
                <a:schemeClr val="tx1"/>
              </a:buClr>
            </a:pPr>
            <a:r>
              <a:rPr kumimoji="0" lang="en-US" altLang="zh-CN" sz="2800" b="1" dirty="0">
                <a:latin typeface="微软雅黑" panose="020B0503020204020204" pitchFamily="34" charset="-122"/>
                <a:ea typeface="微软雅黑" panose="020B0503020204020204" pitchFamily="34" charset="-122"/>
              </a:rPr>
              <a:t>7.3 Internet</a:t>
            </a:r>
            <a:r>
              <a:rPr kumimoji="0" lang="zh-CN" altLang="en-US" sz="2800" b="1" dirty="0">
                <a:latin typeface="微软雅黑" panose="020B0503020204020204" pitchFamily="34" charset="-122"/>
                <a:ea typeface="微软雅黑" panose="020B0503020204020204" pitchFamily="34" charset="-122"/>
              </a:rPr>
              <a:t>中的传输层协议</a:t>
            </a:r>
          </a:p>
          <a:p>
            <a:pPr lvl="1" eaLnBrk="1" hangingPunct="1">
              <a:buClr>
                <a:schemeClr val="tx1"/>
              </a:buClr>
            </a:pPr>
            <a:r>
              <a:rPr kumimoji="0" lang="zh-CN" altLang="en-US" b="1" dirty="0">
                <a:latin typeface="微软雅黑" panose="020B0503020204020204" pitchFamily="34" charset="-122"/>
                <a:ea typeface="微软雅黑" panose="020B0503020204020204" pitchFamily="34" charset="-122"/>
              </a:rPr>
              <a:t>用户数据报协议</a:t>
            </a:r>
            <a:r>
              <a:rPr kumimoji="0" lang="en-US" altLang="zh-CN" b="1" dirty="0">
                <a:latin typeface="微软雅黑" panose="020B0503020204020204" pitchFamily="34" charset="-122"/>
                <a:ea typeface="微软雅黑" panose="020B0503020204020204" pitchFamily="34" charset="-122"/>
              </a:rPr>
              <a:t>UDP</a:t>
            </a:r>
            <a:endParaRPr kumimoji="0" lang="en-GB" altLang="zh-CN" b="1" dirty="0">
              <a:latin typeface="微软雅黑" panose="020B0503020204020204" pitchFamily="34" charset="-122"/>
              <a:ea typeface="微软雅黑" panose="020B0503020204020204" pitchFamily="34" charset="-122"/>
            </a:endParaRPr>
          </a:p>
          <a:p>
            <a:pPr lvl="1" eaLnBrk="1" hangingPunct="1">
              <a:buClr>
                <a:schemeClr val="tx1"/>
              </a:buClr>
            </a:pPr>
            <a:r>
              <a:rPr kumimoji="0" lang="zh-CN" altLang="en-US" b="1" dirty="0">
                <a:latin typeface="微软雅黑" panose="020B0503020204020204" pitchFamily="34" charset="-122"/>
                <a:ea typeface="微软雅黑" panose="020B0503020204020204" pitchFamily="34" charset="-122"/>
              </a:rPr>
              <a:t>传输控制协议</a:t>
            </a:r>
            <a:r>
              <a:rPr kumimoji="0" lang="en-US" altLang="zh-CN" b="1" dirty="0">
                <a:latin typeface="微软雅黑" panose="020B0503020204020204" pitchFamily="34" charset="-122"/>
                <a:ea typeface="微软雅黑" panose="020B0503020204020204" pitchFamily="34" charset="-122"/>
              </a:rPr>
              <a:t>TCP</a:t>
            </a:r>
            <a:endParaRPr kumimoji="0" lang="zh-CN" altLang="en-US" b="1" dirty="0">
              <a:latin typeface="微软雅黑" panose="020B0503020204020204" pitchFamily="34" charset="-122"/>
              <a:ea typeface="微软雅黑" panose="020B0503020204020204" pitchFamily="34" charset="-122"/>
            </a:endParaRPr>
          </a:p>
        </p:txBody>
      </p:sp>
      <p:sp>
        <p:nvSpPr>
          <p:cNvPr id="5" name="标题 1">
            <a:extLst>
              <a:ext uri="{FF2B5EF4-FFF2-40B4-BE49-F238E27FC236}">
                <a16:creationId xmlns:a16="http://schemas.microsoft.com/office/drawing/2014/main" id="{0D7C783D-1DD0-42C2-8BC9-E2627078987F}"/>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Chapter 7 </a:t>
            </a:r>
            <a:r>
              <a:rPr lang="zh-CN" altLang="en-US" b="1" dirty="0"/>
              <a:t>传输层</a:t>
            </a:r>
            <a:endParaRPr lang="zh-CN" altLang="en-US" kern="0"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en-US" altLang="zh-CN" sz="3600" b="1" dirty="0">
                <a:solidFill>
                  <a:schemeClr val="tx2"/>
                </a:solidFill>
                <a:latin typeface="微软雅黑" panose="020B0503020204020204" pitchFamily="34" charset="-122"/>
                <a:ea typeface="微软雅黑" panose="020B0503020204020204" pitchFamily="34" charset="-122"/>
              </a:rPr>
              <a:t>Internet</a:t>
            </a:r>
            <a:r>
              <a:rPr lang="zh-CN" altLang="en-US" sz="3600" b="1" dirty="0">
                <a:solidFill>
                  <a:schemeClr val="tx2"/>
                </a:solidFill>
                <a:latin typeface="微软雅黑" panose="020B0503020204020204" pitchFamily="34" charset="-122"/>
                <a:ea typeface="微软雅黑" panose="020B0503020204020204" pitchFamily="34" charset="-122"/>
              </a:rPr>
              <a:t>中的传输层协议</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6" name="内容占位符 2">
            <a:extLst>
              <a:ext uri="{FF2B5EF4-FFF2-40B4-BE49-F238E27FC236}">
                <a16:creationId xmlns:a16="http://schemas.microsoft.com/office/drawing/2014/main" id="{91070884-FCEB-4B56-8DB4-FC01C63BB60A}"/>
              </a:ext>
            </a:extLst>
          </p:cNvPr>
          <p:cNvSpPr>
            <a:spLocks noGrp="1"/>
          </p:cNvSpPr>
          <p:nvPr>
            <p:ph idx="1"/>
          </p:nvPr>
        </p:nvSpPr>
        <p:spPr>
          <a:xfrm>
            <a:off x="303212" y="995570"/>
            <a:ext cx="8661276" cy="5862430"/>
          </a:xfrm>
        </p:spPr>
        <p:txBody>
          <a:bodyPr>
            <a:normAutofit fontScale="85000" lnSpcReduction="10000"/>
          </a:bodyPr>
          <a:lstStyle/>
          <a:p>
            <a:pPr>
              <a:lnSpc>
                <a:spcPct val="134000"/>
              </a:lnSpc>
            </a:pPr>
            <a:r>
              <a:rPr lang="en-US" altLang="zh-CN" sz="2800" b="1" dirty="0"/>
              <a:t>Internet</a:t>
            </a:r>
            <a:r>
              <a:rPr lang="zh-CN" altLang="en-US" sz="2800" b="1" dirty="0"/>
              <a:t>中常用的两个传输层协议</a:t>
            </a:r>
          </a:p>
          <a:p>
            <a:pPr lvl="1">
              <a:lnSpc>
                <a:spcPct val="134000"/>
              </a:lnSpc>
            </a:pPr>
            <a:r>
              <a:rPr lang="zh-CN" altLang="en-US" sz="2400" b="1" dirty="0">
                <a:solidFill>
                  <a:srgbClr val="FF0000"/>
                </a:solidFill>
              </a:rPr>
              <a:t>用户数据报协议</a:t>
            </a:r>
            <a:r>
              <a:rPr lang="zh-CN" altLang="en-US" sz="2400" b="1" dirty="0"/>
              <a:t>（</a:t>
            </a:r>
            <a:r>
              <a:rPr lang="en-US" altLang="zh-CN" sz="2400" b="1" dirty="0"/>
              <a:t>UDP</a:t>
            </a:r>
            <a:r>
              <a:rPr lang="zh-CN" altLang="en-US" sz="2400" b="1" dirty="0"/>
              <a:t>：</a:t>
            </a:r>
            <a:r>
              <a:rPr lang="en-US" altLang="zh-CN" sz="2400" b="1" dirty="0"/>
              <a:t>User Datagram Protocol</a:t>
            </a:r>
            <a:r>
              <a:rPr lang="zh-CN" altLang="en-US" sz="2400" b="1" dirty="0"/>
              <a:t>），提供无连接的服务，</a:t>
            </a:r>
            <a:r>
              <a:rPr lang="zh-CN" altLang="en-US" sz="2400" b="1" dirty="0">
                <a:solidFill>
                  <a:srgbClr val="FF0000"/>
                </a:solidFill>
              </a:rPr>
              <a:t>高效</a:t>
            </a:r>
            <a:r>
              <a:rPr lang="zh-CN" altLang="en-US" sz="2400" b="1" dirty="0"/>
              <a:t>，适合于实时传输；</a:t>
            </a:r>
            <a:r>
              <a:rPr lang="en-US" altLang="zh-CN" sz="2400" b="1" dirty="0"/>
              <a:t> UDP</a:t>
            </a:r>
            <a:r>
              <a:rPr lang="zh-CN" altLang="en-US" sz="2400" b="1" dirty="0"/>
              <a:t>中的</a:t>
            </a:r>
            <a:r>
              <a:rPr lang="en-US" altLang="zh-CN" sz="2400" b="1" dirty="0"/>
              <a:t>TPDU</a:t>
            </a:r>
            <a:r>
              <a:rPr lang="zh-CN" altLang="en-US" sz="2400" b="1" dirty="0"/>
              <a:t>称为</a:t>
            </a:r>
            <a:r>
              <a:rPr lang="zh-CN" altLang="en-US" sz="2400" b="1" dirty="0">
                <a:solidFill>
                  <a:srgbClr val="FF0000"/>
                </a:solidFill>
              </a:rPr>
              <a:t>数据报</a:t>
            </a:r>
            <a:r>
              <a:rPr lang="en-US" altLang="zh-CN" sz="2400" b="1" dirty="0">
                <a:solidFill>
                  <a:srgbClr val="FF0000"/>
                </a:solidFill>
              </a:rPr>
              <a:t>(datagram</a:t>
            </a:r>
            <a:r>
              <a:rPr lang="en-US" altLang="zh-CN" sz="2400" b="1" dirty="0"/>
              <a:t>)</a:t>
            </a:r>
            <a:endParaRPr lang="zh-CN" altLang="en-US" sz="2400" b="1" dirty="0"/>
          </a:p>
          <a:p>
            <a:pPr lvl="1">
              <a:lnSpc>
                <a:spcPct val="134000"/>
              </a:lnSpc>
            </a:pPr>
            <a:r>
              <a:rPr lang="zh-CN" altLang="en-US" sz="2400" b="1" dirty="0">
                <a:solidFill>
                  <a:srgbClr val="FF0000"/>
                </a:solidFill>
              </a:rPr>
              <a:t>传输控制协议</a:t>
            </a:r>
            <a:r>
              <a:rPr lang="zh-CN" altLang="en-US" sz="2400" b="1" dirty="0"/>
              <a:t>（</a:t>
            </a:r>
            <a:r>
              <a:rPr lang="en-US" altLang="zh-CN" sz="2400" b="1" dirty="0"/>
              <a:t>TCP</a:t>
            </a:r>
            <a:r>
              <a:rPr lang="zh-CN" altLang="en-US" sz="2400" b="1" dirty="0"/>
              <a:t>：</a:t>
            </a:r>
            <a:r>
              <a:rPr lang="en-US" altLang="zh-CN" sz="2400" b="1" dirty="0"/>
              <a:t>Transmission Control Protocol</a:t>
            </a:r>
            <a:r>
              <a:rPr lang="zh-CN" altLang="en-US" sz="2400" b="1" dirty="0"/>
              <a:t>），提供</a:t>
            </a:r>
            <a:r>
              <a:rPr lang="zh-CN" altLang="en-US" sz="2400" b="1" dirty="0">
                <a:solidFill>
                  <a:srgbClr val="FF0000"/>
                </a:solidFill>
              </a:rPr>
              <a:t>可靠</a:t>
            </a:r>
            <a:r>
              <a:rPr lang="zh-CN" altLang="en-US" sz="2400" b="1" dirty="0"/>
              <a:t>的，面向连接的服务；</a:t>
            </a:r>
            <a:r>
              <a:rPr lang="en-US" altLang="zh-CN" sz="2400" b="1" dirty="0"/>
              <a:t>TCP</a:t>
            </a:r>
            <a:r>
              <a:rPr lang="zh-CN" altLang="en-US" sz="2400" b="1" dirty="0"/>
              <a:t>中，</a:t>
            </a:r>
            <a:r>
              <a:rPr lang="en-US" altLang="zh-CN" sz="2400" b="1" dirty="0"/>
              <a:t>TPDU</a:t>
            </a:r>
            <a:r>
              <a:rPr lang="zh-CN" altLang="en-US" sz="2400" b="1" dirty="0"/>
              <a:t>称为</a:t>
            </a:r>
            <a:r>
              <a:rPr lang="en-US" altLang="zh-CN" sz="2400" b="1" dirty="0"/>
              <a:t>TCP</a:t>
            </a:r>
            <a:r>
              <a:rPr lang="zh-CN" altLang="en-US" sz="2400" b="1" dirty="0">
                <a:solidFill>
                  <a:srgbClr val="FF0000"/>
                </a:solidFill>
              </a:rPr>
              <a:t>数据段</a:t>
            </a:r>
            <a:r>
              <a:rPr lang="en-US" altLang="zh-CN" sz="2400" b="1" dirty="0">
                <a:solidFill>
                  <a:srgbClr val="FF0000"/>
                </a:solidFill>
              </a:rPr>
              <a:t>(segment</a:t>
            </a:r>
            <a:r>
              <a:rPr lang="en-US" altLang="zh-CN" sz="2400" b="1" dirty="0"/>
              <a:t>)</a:t>
            </a:r>
            <a:endParaRPr lang="zh-CN" altLang="en-US" sz="2400" b="1" dirty="0"/>
          </a:p>
          <a:p>
            <a:pPr>
              <a:lnSpc>
                <a:spcPct val="134000"/>
              </a:lnSpc>
            </a:pPr>
            <a:r>
              <a:rPr lang="zh-CN" altLang="en-US" sz="2400" b="1" dirty="0"/>
              <a:t>此外，传输层还有：</a:t>
            </a:r>
            <a:endParaRPr lang="en-US" altLang="zh-CN" sz="2400" b="1" dirty="0"/>
          </a:p>
          <a:p>
            <a:pPr lvl="1">
              <a:lnSpc>
                <a:spcPct val="134000"/>
              </a:lnSpc>
            </a:pPr>
            <a:r>
              <a:rPr lang="en-US" altLang="zh-CN" sz="2100" b="1" dirty="0">
                <a:solidFill>
                  <a:srgbClr val="FF0000"/>
                </a:solidFill>
              </a:rPr>
              <a:t>SCTP</a:t>
            </a:r>
            <a:r>
              <a:rPr lang="en-US" altLang="zh-CN" sz="2100" b="1" dirty="0"/>
              <a:t>(Stream Control Transmission Protocol)</a:t>
            </a:r>
            <a:r>
              <a:rPr lang="zh-CN" altLang="en-US" sz="2100" b="1" dirty="0"/>
              <a:t>流控制传输协议，针对多媒体应用，是可靠的面向报文的协议。面向连接、提供全双工服务，有拥塞和流控机制，并提供多流服务</a:t>
            </a:r>
            <a:endParaRPr lang="en-US" altLang="zh-CN" sz="2100" b="1" dirty="0"/>
          </a:p>
          <a:p>
            <a:pPr lvl="1">
              <a:lnSpc>
                <a:spcPct val="134000"/>
              </a:lnSpc>
            </a:pPr>
            <a:r>
              <a:rPr lang="en-US" altLang="zh-CN" sz="2100" b="1" dirty="0">
                <a:solidFill>
                  <a:srgbClr val="FF0000"/>
                </a:solidFill>
              </a:rPr>
              <a:t>MPTCP</a:t>
            </a:r>
            <a:r>
              <a:rPr lang="en-US" altLang="zh-CN" sz="2100" b="1" dirty="0"/>
              <a:t>(Multi-path TCP)</a:t>
            </a:r>
            <a:r>
              <a:rPr lang="zh-CN" altLang="en-US" sz="2100" b="1" dirty="0"/>
              <a:t>，基于多网络接口，提供多路径流服务</a:t>
            </a:r>
            <a:endParaRPr lang="en-US" altLang="zh-CN" sz="2100" b="1" dirty="0"/>
          </a:p>
          <a:p>
            <a:pPr lvl="1">
              <a:lnSpc>
                <a:spcPct val="134000"/>
              </a:lnSpc>
            </a:pPr>
            <a:r>
              <a:rPr lang="en-US" altLang="zh-CN" sz="2100" b="1" dirty="0">
                <a:solidFill>
                  <a:srgbClr val="FF0000"/>
                </a:solidFill>
              </a:rPr>
              <a:t>QUIC</a:t>
            </a:r>
            <a:r>
              <a:rPr lang="zh-CN" altLang="en-US" sz="2100" b="1" dirty="0"/>
              <a:t>（</a:t>
            </a:r>
            <a:r>
              <a:rPr lang="en-US" altLang="zh-CN" sz="2100" b="1" dirty="0"/>
              <a:t>Quick UDP Internet Connection), RFC9000</a:t>
            </a:r>
            <a:r>
              <a:rPr lang="zh-CN" altLang="en-US" sz="2100" b="1" dirty="0"/>
              <a:t>，</a:t>
            </a:r>
            <a:r>
              <a:rPr lang="zh-CN" altLang="en-US" sz="2100" dirty="0"/>
              <a:t>是</a:t>
            </a:r>
            <a:r>
              <a:rPr lang="zh-CN" altLang="en-US" sz="2100" b="1" dirty="0"/>
              <a:t>谷歌制定的一种基于</a:t>
            </a:r>
            <a:r>
              <a:rPr lang="en-US" altLang="zh-CN" sz="2100" b="1" dirty="0"/>
              <a:t>UDP</a:t>
            </a:r>
            <a:r>
              <a:rPr lang="zh-CN" altLang="en-US" sz="2100" b="1" dirty="0"/>
              <a:t>的低时延的互联网传输层协议（属于应用层中间件，原则上不属于传输层），已纳入</a:t>
            </a:r>
            <a:r>
              <a:rPr lang="en-US" altLang="zh-CN" sz="2100" b="1" dirty="0"/>
              <a:t>IETF</a:t>
            </a:r>
            <a:r>
              <a:rPr lang="zh-CN" altLang="en-US" sz="2100" b="1" dirty="0"/>
              <a:t>标准，</a:t>
            </a:r>
            <a:r>
              <a:rPr lang="en-US" altLang="zh-CN" sz="2100" b="1" dirty="0"/>
              <a:t>HTTP/3</a:t>
            </a:r>
            <a:r>
              <a:rPr lang="zh-CN" altLang="en-US" sz="2100" b="1" dirty="0"/>
              <a:t>使用的标准传输协议（</a:t>
            </a:r>
            <a:r>
              <a:rPr lang="en-US" altLang="zh-CN" sz="2100" b="1" dirty="0"/>
              <a:t>RFC 9114</a:t>
            </a:r>
            <a:r>
              <a:rPr lang="zh-CN" altLang="en-US" sz="2100" b="1" dirty="0"/>
              <a:t>）</a:t>
            </a:r>
            <a:endParaRPr lang="zh-CN" altLang="en-US" dirty="0"/>
          </a:p>
        </p:txBody>
      </p:sp>
    </p:spTree>
    <p:extLst>
      <p:ext uri="{BB962C8B-B14F-4D97-AF65-F5344CB8AC3E}">
        <p14:creationId xmlns:p14="http://schemas.microsoft.com/office/powerpoint/2010/main" val="68216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en-US" altLang="zh-CN" sz="3600" b="1" dirty="0">
                <a:solidFill>
                  <a:schemeClr val="tx2"/>
                </a:solidFill>
                <a:latin typeface="微软雅黑" panose="020B0503020204020204" pitchFamily="34" charset="-122"/>
                <a:ea typeface="微软雅黑" panose="020B0503020204020204" pitchFamily="34" charset="-122"/>
              </a:rPr>
              <a:t>TCP</a:t>
            </a:r>
            <a:r>
              <a:rPr lang="zh-CN" altLang="en-US" sz="3600" b="1" dirty="0">
                <a:solidFill>
                  <a:schemeClr val="tx2"/>
                </a:solidFill>
                <a:latin typeface="微软雅黑" panose="020B0503020204020204" pitchFamily="34" charset="-122"/>
                <a:ea typeface="微软雅黑" panose="020B0503020204020204" pitchFamily="34" charset="-122"/>
              </a:rPr>
              <a:t>和</a:t>
            </a:r>
            <a:r>
              <a:rPr lang="en-US" altLang="zh-CN" sz="3600" b="1" dirty="0">
                <a:solidFill>
                  <a:schemeClr val="tx2"/>
                </a:solidFill>
                <a:latin typeface="微软雅黑" panose="020B0503020204020204" pitchFamily="34" charset="-122"/>
                <a:ea typeface="微软雅黑" panose="020B0503020204020204" pitchFamily="34" charset="-122"/>
              </a:rPr>
              <a:t>UDP</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7" name="内容占位符 2">
            <a:extLst>
              <a:ext uri="{FF2B5EF4-FFF2-40B4-BE49-F238E27FC236}">
                <a16:creationId xmlns:a16="http://schemas.microsoft.com/office/drawing/2014/main" id="{4337ADAF-9102-4A28-9220-9DEA48854065}"/>
              </a:ext>
            </a:extLst>
          </p:cNvPr>
          <p:cNvSpPr>
            <a:spLocks noGrp="1"/>
          </p:cNvSpPr>
          <p:nvPr>
            <p:ph idx="1"/>
          </p:nvPr>
        </p:nvSpPr>
        <p:spPr>
          <a:xfrm>
            <a:off x="304800" y="1219200"/>
            <a:ext cx="8537575" cy="5016500"/>
          </a:xfrm>
        </p:spPr>
        <p:txBody>
          <a:bodyPr>
            <a:normAutofit fontScale="92500" lnSpcReduction="20000"/>
          </a:bodyPr>
          <a:lstStyle/>
          <a:p>
            <a:pPr algn="just" eaLnBrk="1" hangingPunct="1">
              <a:lnSpc>
                <a:spcPct val="118000"/>
              </a:lnSpc>
              <a:defRPr/>
            </a:pPr>
            <a:r>
              <a:rPr lang="en-US" altLang="zh-CN" b="1" dirty="0">
                <a:solidFill>
                  <a:srgbClr val="FF0000"/>
                </a:solidFill>
              </a:rPr>
              <a:t>UDP</a:t>
            </a:r>
            <a:r>
              <a:rPr lang="zh-CN" altLang="en-US" b="1" dirty="0">
                <a:solidFill>
                  <a:srgbClr val="FF0000"/>
                </a:solidFill>
              </a:rPr>
              <a:t>提供无连接的服务，在传送数据之前不需要先建立连接。</a:t>
            </a:r>
            <a:endParaRPr lang="en-US" altLang="zh-CN" b="1" dirty="0">
              <a:solidFill>
                <a:srgbClr val="FF0000"/>
              </a:solidFill>
            </a:endParaRPr>
          </a:p>
          <a:p>
            <a:pPr lvl="1" algn="just" eaLnBrk="1" hangingPunct="1">
              <a:lnSpc>
                <a:spcPct val="118000"/>
              </a:lnSpc>
              <a:defRPr/>
            </a:pPr>
            <a:r>
              <a:rPr lang="zh-CN" altLang="en-US" b="1" dirty="0"/>
              <a:t>对方的传输层在收到 </a:t>
            </a:r>
            <a:r>
              <a:rPr lang="en-US" altLang="zh-CN" b="1" dirty="0"/>
              <a:t>UDP</a:t>
            </a:r>
            <a:r>
              <a:rPr lang="zh-CN" altLang="en-US" b="1" dirty="0"/>
              <a:t>数据报后，不需要给出任何确认。虽然 </a:t>
            </a:r>
            <a:r>
              <a:rPr lang="en-US" altLang="zh-CN" b="1" dirty="0"/>
              <a:t>UDP </a:t>
            </a:r>
            <a:r>
              <a:rPr lang="zh-CN" altLang="en-US" b="1" dirty="0"/>
              <a:t>不提供可靠投递，但在某些情况下 </a:t>
            </a:r>
            <a:r>
              <a:rPr lang="en-US" altLang="zh-CN" b="1" dirty="0"/>
              <a:t>UDP </a:t>
            </a:r>
            <a:r>
              <a:rPr lang="zh-CN" altLang="en-US" b="1" dirty="0"/>
              <a:t>是一种最简单有效的工作方式。例如视频点播等实时应用常使用</a:t>
            </a:r>
            <a:r>
              <a:rPr lang="en-US" altLang="zh-CN" b="1" dirty="0"/>
              <a:t>UDP</a:t>
            </a:r>
          </a:p>
          <a:p>
            <a:pPr algn="just" eaLnBrk="1" hangingPunct="1">
              <a:lnSpc>
                <a:spcPct val="118000"/>
              </a:lnSpc>
              <a:defRPr/>
            </a:pPr>
            <a:r>
              <a:rPr lang="en-US" altLang="zh-CN" b="1" dirty="0">
                <a:solidFill>
                  <a:srgbClr val="FF0000"/>
                </a:solidFill>
              </a:rPr>
              <a:t>TCP </a:t>
            </a:r>
            <a:r>
              <a:rPr lang="zh-CN" altLang="en-US" b="1" dirty="0">
                <a:solidFill>
                  <a:srgbClr val="FF0000"/>
                </a:solidFill>
              </a:rPr>
              <a:t>提供可靠的，面向连接的服务。</a:t>
            </a:r>
            <a:endParaRPr lang="en-US" altLang="zh-CN" b="1" dirty="0">
              <a:solidFill>
                <a:srgbClr val="FF0000"/>
              </a:solidFill>
            </a:endParaRPr>
          </a:p>
          <a:p>
            <a:pPr lvl="1" algn="just" eaLnBrk="1" hangingPunct="1">
              <a:lnSpc>
                <a:spcPct val="118000"/>
              </a:lnSpc>
              <a:defRPr/>
            </a:pPr>
            <a:r>
              <a:rPr lang="zh-CN" altLang="en-US" b="1" dirty="0"/>
              <a:t>由于 </a:t>
            </a:r>
            <a:r>
              <a:rPr lang="en-US" altLang="zh-CN" b="1" dirty="0"/>
              <a:t>TCP </a:t>
            </a:r>
            <a:r>
              <a:rPr lang="zh-CN" altLang="en-US" b="1" dirty="0"/>
              <a:t>要提供可靠的、面向连接的传输服务，因此不可避免地增加了许多的开销。这不仅使协议数据单元的头标增加了更多的域，还要占用许多的处理资源。  </a:t>
            </a:r>
          </a:p>
          <a:p>
            <a:endParaRPr lang="zh-CN" altLang="en-US" dirty="0"/>
          </a:p>
        </p:txBody>
      </p:sp>
    </p:spTree>
    <p:extLst>
      <p:ext uri="{BB962C8B-B14F-4D97-AF65-F5344CB8AC3E}">
        <p14:creationId xmlns:p14="http://schemas.microsoft.com/office/powerpoint/2010/main" val="3159822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en-US" altLang="zh-CN" sz="3600" b="1" dirty="0">
                <a:solidFill>
                  <a:schemeClr val="tx2"/>
                </a:solidFill>
                <a:latin typeface="微软雅黑" panose="020B0503020204020204" pitchFamily="34" charset="-122"/>
                <a:ea typeface="微软雅黑" panose="020B0503020204020204" pitchFamily="34" charset="-122"/>
              </a:rPr>
              <a:t>TCP</a:t>
            </a:r>
            <a:r>
              <a:rPr lang="zh-CN" altLang="en-US" sz="3600" b="1" dirty="0">
                <a:solidFill>
                  <a:schemeClr val="tx2"/>
                </a:solidFill>
                <a:latin typeface="微软雅黑" panose="020B0503020204020204" pitchFamily="34" charset="-122"/>
                <a:ea typeface="微软雅黑" panose="020B0503020204020204" pitchFamily="34" charset="-122"/>
              </a:rPr>
              <a:t>和</a:t>
            </a:r>
            <a:r>
              <a:rPr lang="en-US" altLang="zh-CN" sz="3600" b="1" dirty="0">
                <a:solidFill>
                  <a:schemeClr val="tx2"/>
                </a:solidFill>
                <a:latin typeface="微软雅黑" panose="020B0503020204020204" pitchFamily="34" charset="-122"/>
                <a:ea typeface="微软雅黑" panose="020B0503020204020204" pitchFamily="34" charset="-122"/>
              </a:rPr>
              <a:t>UDP</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5" name="Rectangle 3">
            <a:extLst>
              <a:ext uri="{FF2B5EF4-FFF2-40B4-BE49-F238E27FC236}">
                <a16:creationId xmlns:a16="http://schemas.microsoft.com/office/drawing/2014/main" id="{CB3CA5EB-3A9F-4510-B23F-923301ADC4B5}"/>
              </a:ext>
            </a:extLst>
          </p:cNvPr>
          <p:cNvSpPr txBox="1">
            <a:spLocks noChangeArrowheads="1"/>
          </p:cNvSpPr>
          <p:nvPr/>
        </p:nvSpPr>
        <p:spPr bwMode="auto">
          <a:xfrm>
            <a:off x="467544" y="1268760"/>
            <a:ext cx="813690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r>
              <a:rPr lang="en-US" altLang="zh-CN" sz="2800" b="1" kern="0" dirty="0"/>
              <a:t>Internet</a:t>
            </a:r>
            <a:r>
              <a:rPr lang="zh-CN" altLang="en-US" sz="2800" b="1" kern="0" dirty="0"/>
              <a:t>中定义了两个不同的传输层协议</a:t>
            </a:r>
          </a:p>
          <a:p>
            <a:pPr lvl="1" eaLnBrk="1" hangingPunct="1"/>
            <a:r>
              <a:rPr lang="zh-CN" altLang="en-US" sz="2400" b="1" kern="0" dirty="0"/>
              <a:t>用户数据报协议（</a:t>
            </a:r>
            <a:r>
              <a:rPr lang="en-US" altLang="zh-CN" sz="2400" b="1" kern="0" dirty="0"/>
              <a:t>UDP</a:t>
            </a:r>
            <a:r>
              <a:rPr lang="zh-CN" altLang="en-US" sz="2400" b="1" kern="0" dirty="0"/>
              <a:t>：</a:t>
            </a:r>
            <a:r>
              <a:rPr lang="en-US" altLang="zh-CN" sz="2400" b="1" kern="0" dirty="0"/>
              <a:t>User Datagram Protocol</a:t>
            </a:r>
            <a:r>
              <a:rPr lang="zh-CN" altLang="en-US" sz="2400" b="1" kern="0" dirty="0"/>
              <a:t>）</a:t>
            </a:r>
          </a:p>
          <a:p>
            <a:pPr lvl="1" eaLnBrk="1" hangingPunct="1"/>
            <a:r>
              <a:rPr lang="zh-CN" altLang="en-US" sz="2400" b="1" kern="0" dirty="0"/>
              <a:t>传输控制协议（</a:t>
            </a:r>
            <a:r>
              <a:rPr lang="en-US" altLang="zh-CN" sz="2400" b="1" kern="0" dirty="0"/>
              <a:t>TCP</a:t>
            </a:r>
            <a:r>
              <a:rPr lang="zh-CN" altLang="en-US" sz="2400" b="1" kern="0" dirty="0"/>
              <a:t>：</a:t>
            </a:r>
            <a:r>
              <a:rPr lang="en-US" altLang="zh-CN" sz="2400" b="1" kern="0" dirty="0"/>
              <a:t>Transmission Control Protocol</a:t>
            </a:r>
            <a:r>
              <a:rPr lang="zh-CN" altLang="en-US" sz="2400" b="1" kern="0" dirty="0"/>
              <a:t>）</a:t>
            </a:r>
          </a:p>
          <a:p>
            <a:pPr eaLnBrk="1" hangingPunct="1"/>
            <a:r>
              <a:rPr lang="zh-CN" altLang="en-US" sz="2800" b="1" kern="0" dirty="0"/>
              <a:t>两个对等传输实体在通信时传送的数据单位称为传输协议数据单元（</a:t>
            </a:r>
            <a:r>
              <a:rPr lang="en-US" altLang="zh-CN" sz="2800" b="1" kern="0" dirty="0"/>
              <a:t>TPDU</a:t>
            </a:r>
            <a:r>
              <a:rPr lang="zh-CN" altLang="en-US" sz="2800" b="1" kern="0" dirty="0"/>
              <a:t>： </a:t>
            </a:r>
            <a:r>
              <a:rPr lang="en-US" altLang="zh-CN" sz="2800" b="1" kern="0" dirty="0"/>
              <a:t>Transport Protocol Data Unit</a:t>
            </a:r>
            <a:r>
              <a:rPr lang="zh-CN" altLang="en-US" sz="2800" b="1" kern="0" dirty="0"/>
              <a:t>）</a:t>
            </a:r>
          </a:p>
          <a:p>
            <a:pPr lvl="1" eaLnBrk="1" hangingPunct="1"/>
            <a:r>
              <a:rPr lang="zh-CN" altLang="en-US" sz="2400" b="1" kern="0" dirty="0"/>
              <a:t>在</a:t>
            </a:r>
            <a:r>
              <a:rPr lang="en-US" altLang="zh-CN" sz="2400" b="1" kern="0" dirty="0"/>
              <a:t>UDP</a:t>
            </a:r>
            <a:r>
              <a:rPr lang="zh-CN" altLang="en-US" sz="2400" b="1" kern="0" dirty="0"/>
              <a:t>中，</a:t>
            </a:r>
            <a:r>
              <a:rPr lang="en-US" altLang="zh-CN" sz="2400" b="1" kern="0" dirty="0"/>
              <a:t>TPDU</a:t>
            </a:r>
            <a:r>
              <a:rPr lang="zh-CN" altLang="en-US" sz="2400" b="1" kern="0" dirty="0"/>
              <a:t>称为数据报</a:t>
            </a:r>
            <a:r>
              <a:rPr lang="en-US" altLang="zh-CN" sz="2400" b="1" kern="0" dirty="0"/>
              <a:t>(datagram)</a:t>
            </a:r>
          </a:p>
          <a:p>
            <a:pPr lvl="1" eaLnBrk="1" hangingPunct="1"/>
            <a:r>
              <a:rPr lang="en-US" altLang="zh-CN" sz="2400" b="1" kern="0" dirty="0"/>
              <a:t>TCP</a:t>
            </a:r>
            <a:r>
              <a:rPr lang="zh-CN" altLang="en-US" sz="2400" b="1" kern="0" dirty="0"/>
              <a:t>中，</a:t>
            </a:r>
            <a:r>
              <a:rPr lang="en-US" altLang="zh-CN" sz="2400" b="1" kern="0" dirty="0"/>
              <a:t>TPDU</a:t>
            </a:r>
            <a:r>
              <a:rPr lang="zh-CN" altLang="en-US" sz="2400" b="1" kern="0" dirty="0"/>
              <a:t>称为</a:t>
            </a:r>
            <a:r>
              <a:rPr lang="en-US" altLang="zh-CN" sz="2400" b="1" kern="0" dirty="0"/>
              <a:t>TCP</a:t>
            </a:r>
            <a:r>
              <a:rPr lang="zh-CN" altLang="en-US" sz="2400" b="1" kern="0" dirty="0"/>
              <a:t>数据段</a:t>
            </a:r>
            <a:r>
              <a:rPr lang="en-US" altLang="zh-CN" sz="2400" b="1" kern="0" dirty="0"/>
              <a:t>(segment)</a:t>
            </a:r>
            <a:endParaRPr lang="zh-CN" altLang="en-US" sz="2400" b="1" kern="0" dirty="0"/>
          </a:p>
        </p:txBody>
      </p:sp>
    </p:spTree>
    <p:extLst>
      <p:ext uri="{BB962C8B-B14F-4D97-AF65-F5344CB8AC3E}">
        <p14:creationId xmlns:p14="http://schemas.microsoft.com/office/powerpoint/2010/main" val="43771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209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基于端口的进程间通信</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6" name="Rectangle 3">
            <a:extLst>
              <a:ext uri="{FF2B5EF4-FFF2-40B4-BE49-F238E27FC236}">
                <a16:creationId xmlns:a16="http://schemas.microsoft.com/office/drawing/2014/main" id="{47FFD561-BA24-497C-8E02-7CEA60A8F482}"/>
              </a:ext>
            </a:extLst>
          </p:cNvPr>
          <p:cNvSpPr txBox="1">
            <a:spLocks noChangeArrowheads="1"/>
          </p:cNvSpPr>
          <p:nvPr/>
        </p:nvSpPr>
        <p:spPr bwMode="auto">
          <a:xfrm>
            <a:off x="179512" y="1196752"/>
            <a:ext cx="8784976" cy="177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lnSpc>
                <a:spcPct val="120000"/>
              </a:lnSpc>
            </a:pPr>
            <a:r>
              <a:rPr lang="en-US" altLang="zh-CN" sz="2800" b="1" kern="0" dirty="0"/>
              <a:t>TCP/UDP</a:t>
            </a:r>
            <a:r>
              <a:rPr lang="zh-CN" altLang="en-US" sz="2800" b="1" kern="0" dirty="0"/>
              <a:t>中的</a:t>
            </a:r>
            <a:r>
              <a:rPr lang="en-US" altLang="zh-CN" sz="2800" b="1" kern="0" dirty="0"/>
              <a:t>TSAP</a:t>
            </a:r>
            <a:r>
              <a:rPr lang="zh-CN" altLang="en-US" sz="2800" b="1" kern="0" dirty="0"/>
              <a:t>对应为端口，端口用来标识应用进程</a:t>
            </a:r>
          </a:p>
          <a:p>
            <a:pPr lvl="1" eaLnBrk="1" hangingPunct="1">
              <a:lnSpc>
                <a:spcPct val="120000"/>
              </a:lnSpc>
            </a:pPr>
            <a:r>
              <a:rPr lang="zh-CN" altLang="en-US" sz="2400" b="1" kern="0" dirty="0"/>
              <a:t>每一个网络应用进程都与端口相关联</a:t>
            </a:r>
          </a:p>
          <a:p>
            <a:pPr lvl="1" eaLnBrk="1" hangingPunct="1">
              <a:lnSpc>
                <a:spcPct val="120000"/>
              </a:lnSpc>
            </a:pPr>
            <a:r>
              <a:rPr lang="zh-CN" altLang="en-US" sz="2400" b="1" kern="0" dirty="0"/>
              <a:t>各种网络应用进程都能将其数据通过端口向下交付给传输层</a:t>
            </a:r>
          </a:p>
          <a:p>
            <a:pPr lvl="1" eaLnBrk="1" hangingPunct="1">
              <a:lnSpc>
                <a:spcPct val="120000"/>
              </a:lnSpc>
            </a:pPr>
            <a:r>
              <a:rPr lang="zh-CN" altLang="en-US" sz="2400" b="1" kern="0" dirty="0"/>
              <a:t>传输层根据接收到的</a:t>
            </a:r>
            <a:r>
              <a:rPr lang="en-US" altLang="zh-CN" sz="2400" b="1" kern="0" dirty="0"/>
              <a:t>TCP/UDP</a:t>
            </a:r>
            <a:r>
              <a:rPr lang="zh-CN" altLang="en-US" sz="2400" b="1" kern="0" dirty="0"/>
              <a:t>协议数据单元中包含的端口信息将其递交给与该端口关联的网络应用进程</a:t>
            </a:r>
          </a:p>
        </p:txBody>
      </p:sp>
      <p:pic>
        <p:nvPicPr>
          <p:cNvPr id="7" name="Picture 2">
            <a:extLst>
              <a:ext uri="{FF2B5EF4-FFF2-40B4-BE49-F238E27FC236}">
                <a16:creationId xmlns:a16="http://schemas.microsoft.com/office/drawing/2014/main" id="{B79ED7C6-EB14-438E-A54D-3F12C27CBA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438962"/>
            <a:ext cx="6192688" cy="324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13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mn-ea"/>
                <a:ea typeface="+mn-ea"/>
              </a:rPr>
              <a:t>端口号</a:t>
            </a:r>
            <a:endParaRPr lang="zh-CN" altLang="en-US" sz="3600" dirty="0">
              <a:solidFill>
                <a:schemeClr val="tx2"/>
              </a:solidFill>
              <a:latin typeface="+mn-ea"/>
              <a:ea typeface="+mn-ea"/>
            </a:endParaRPr>
          </a:p>
        </p:txBody>
      </p:sp>
      <p:sp>
        <p:nvSpPr>
          <p:cNvPr id="8" name="Rectangle 3">
            <a:extLst>
              <a:ext uri="{FF2B5EF4-FFF2-40B4-BE49-F238E27FC236}">
                <a16:creationId xmlns:a16="http://schemas.microsoft.com/office/drawing/2014/main" id="{98DADBE5-E11A-4790-A75D-CDB0A27657F5}"/>
              </a:ext>
            </a:extLst>
          </p:cNvPr>
          <p:cNvSpPr txBox="1">
            <a:spLocks noChangeArrowheads="1"/>
          </p:cNvSpPr>
          <p:nvPr/>
        </p:nvSpPr>
        <p:spPr bwMode="auto">
          <a:xfrm>
            <a:off x="611560" y="1052736"/>
            <a:ext cx="777240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lnSpc>
                <a:spcPct val="110000"/>
              </a:lnSpc>
            </a:pPr>
            <a:r>
              <a:rPr kumimoji="0" lang="zh-CN" altLang="en-US" sz="2800" b="1" kern="0" dirty="0">
                <a:latin typeface="+mn-ea"/>
                <a:ea typeface="+mn-ea"/>
              </a:rPr>
              <a:t>端口用一个 </a:t>
            </a:r>
            <a:r>
              <a:rPr kumimoji="0" lang="en-US" altLang="zh-CN" sz="2800" b="1" kern="0" dirty="0">
                <a:solidFill>
                  <a:srgbClr val="FF0000"/>
                </a:solidFill>
                <a:latin typeface="+mn-ea"/>
                <a:ea typeface="+mn-ea"/>
              </a:rPr>
              <a:t>16 bit </a:t>
            </a:r>
            <a:r>
              <a:rPr kumimoji="0" lang="zh-CN" altLang="en-US" sz="2800" b="1" kern="0" dirty="0">
                <a:solidFill>
                  <a:srgbClr val="FF0000"/>
                </a:solidFill>
                <a:latin typeface="+mn-ea"/>
                <a:ea typeface="+mn-ea"/>
              </a:rPr>
              <a:t>端口号</a:t>
            </a:r>
            <a:r>
              <a:rPr kumimoji="0" lang="zh-CN" altLang="en-US" sz="2800" b="1" kern="0" dirty="0">
                <a:latin typeface="+mn-ea"/>
                <a:ea typeface="+mn-ea"/>
              </a:rPr>
              <a:t>进行标志，共</a:t>
            </a:r>
            <a:r>
              <a:rPr kumimoji="0" lang="en-US" altLang="zh-CN" sz="2800" b="1" kern="0" dirty="0">
                <a:latin typeface="+mn-ea"/>
                <a:ea typeface="+mn-ea"/>
              </a:rPr>
              <a:t>64K</a:t>
            </a:r>
            <a:r>
              <a:rPr kumimoji="0" lang="zh-CN" altLang="en-US" sz="2800" b="1" kern="0" dirty="0">
                <a:latin typeface="+mn-ea"/>
                <a:ea typeface="+mn-ea"/>
              </a:rPr>
              <a:t>个端口号对一台主机来说是足够的</a:t>
            </a:r>
          </a:p>
          <a:p>
            <a:pPr eaLnBrk="1" hangingPunct="1">
              <a:lnSpc>
                <a:spcPct val="110000"/>
              </a:lnSpc>
            </a:pPr>
            <a:r>
              <a:rPr kumimoji="0" lang="zh-CN" altLang="en-US" sz="2800" b="1" kern="0" dirty="0">
                <a:solidFill>
                  <a:srgbClr val="FF0000"/>
                </a:solidFill>
                <a:latin typeface="+mn-ea"/>
                <a:ea typeface="+mn-ea"/>
              </a:rPr>
              <a:t>端口号只具有本地意义</a:t>
            </a:r>
            <a:r>
              <a:rPr kumimoji="0" lang="zh-CN" altLang="en-US" sz="2800" b="1" kern="0" dirty="0">
                <a:latin typeface="+mn-ea"/>
                <a:ea typeface="+mn-ea"/>
              </a:rPr>
              <a:t>，即端口号只是为了标识本机上的各个应用进程。在</a:t>
            </a:r>
            <a:r>
              <a:rPr kumimoji="0" lang="en-US" altLang="zh-CN" sz="2800" b="1" kern="0" dirty="0">
                <a:latin typeface="+mn-ea"/>
                <a:ea typeface="+mn-ea"/>
              </a:rPr>
              <a:t>Internet</a:t>
            </a:r>
            <a:r>
              <a:rPr kumimoji="0" lang="zh-CN" altLang="en-US" sz="2800" b="1" kern="0" dirty="0">
                <a:latin typeface="+mn-ea"/>
                <a:ea typeface="+mn-ea"/>
              </a:rPr>
              <a:t>中不同主机的相同端口号是没有联系的</a:t>
            </a:r>
          </a:p>
          <a:p>
            <a:pPr eaLnBrk="1" hangingPunct="1">
              <a:lnSpc>
                <a:spcPct val="110000"/>
              </a:lnSpc>
            </a:pPr>
            <a:r>
              <a:rPr kumimoji="0" lang="zh-CN" altLang="en-US" sz="2800" b="1" kern="0" dirty="0">
                <a:latin typeface="+mn-ea"/>
                <a:ea typeface="+mn-ea"/>
              </a:rPr>
              <a:t>端口号分为两类：一类是</a:t>
            </a:r>
            <a:r>
              <a:rPr kumimoji="0" lang="zh-CN" altLang="en-US" sz="2800" b="1" kern="0" dirty="0">
                <a:solidFill>
                  <a:srgbClr val="FF0000"/>
                </a:solidFill>
                <a:latin typeface="+mn-ea"/>
                <a:ea typeface="+mn-ea"/>
              </a:rPr>
              <a:t>知名端口</a:t>
            </a:r>
            <a:r>
              <a:rPr kumimoji="0" lang="zh-CN" altLang="en-US" sz="2800" b="1" kern="0" dirty="0">
                <a:latin typeface="+mn-ea"/>
                <a:ea typeface="+mn-ea"/>
              </a:rPr>
              <a:t>，其数值一般为 </a:t>
            </a:r>
            <a:r>
              <a:rPr kumimoji="0" lang="en-US" altLang="zh-CN" sz="2800" b="1" kern="0" dirty="0">
                <a:latin typeface="+mn-ea"/>
                <a:ea typeface="+mn-ea"/>
              </a:rPr>
              <a:t>0-1023</a:t>
            </a:r>
            <a:r>
              <a:rPr kumimoji="0" lang="zh-CN" altLang="en-US" sz="2800" b="1" kern="0" dirty="0">
                <a:latin typeface="+mn-ea"/>
                <a:ea typeface="+mn-ea"/>
              </a:rPr>
              <a:t>，一般分配给一些常用的服务进程；另一类则是</a:t>
            </a:r>
            <a:r>
              <a:rPr kumimoji="0" lang="zh-CN" altLang="en-US" sz="2800" b="1" kern="0" dirty="0">
                <a:solidFill>
                  <a:srgbClr val="FF0000"/>
                </a:solidFill>
                <a:latin typeface="+mn-ea"/>
                <a:ea typeface="+mn-ea"/>
              </a:rPr>
              <a:t>一般端口</a:t>
            </a:r>
            <a:r>
              <a:rPr kumimoji="0" lang="zh-CN" altLang="en-US" sz="2800" b="1" kern="0" dirty="0">
                <a:latin typeface="+mn-ea"/>
                <a:ea typeface="+mn-ea"/>
              </a:rPr>
              <a:t>，用来随时分配给请求通信的客户进程</a:t>
            </a:r>
            <a:endParaRPr kumimoji="0" lang="en-US" altLang="zh-CN" sz="2800" b="1" kern="0" dirty="0">
              <a:latin typeface="+mn-ea"/>
              <a:ea typeface="+mn-ea"/>
            </a:endParaRPr>
          </a:p>
          <a:p>
            <a:pPr lvl="1">
              <a:lnSpc>
                <a:spcPct val="110000"/>
              </a:lnSpc>
            </a:pPr>
            <a:r>
              <a:rPr kumimoji="0" lang="en-US" altLang="zh-CN" sz="2400" kern="0" dirty="0">
                <a:latin typeface="+mn-ea"/>
                <a:ea typeface="+mn-ea"/>
              </a:rPr>
              <a:t>80/</a:t>
            </a:r>
            <a:r>
              <a:rPr kumimoji="0" lang="en-US" altLang="zh-CN" sz="2400" kern="0" dirty="0" err="1">
                <a:latin typeface="+mn-ea"/>
                <a:ea typeface="+mn-ea"/>
              </a:rPr>
              <a:t>tcp</a:t>
            </a:r>
            <a:r>
              <a:rPr kumimoji="0" lang="en-US" altLang="zh-CN" sz="2400" kern="0" dirty="0">
                <a:latin typeface="+mn-ea"/>
                <a:ea typeface="+mn-ea"/>
              </a:rPr>
              <a:t>   WWW</a:t>
            </a:r>
            <a:r>
              <a:rPr kumimoji="0" lang="zh-CN" altLang="en-US" sz="2400" kern="0" dirty="0">
                <a:latin typeface="+mn-ea"/>
                <a:ea typeface="+mn-ea"/>
              </a:rPr>
              <a:t>服务器</a:t>
            </a:r>
            <a:endParaRPr lang="zh-CN" altLang="en-US" sz="2400" b="1" kern="0" dirty="0">
              <a:latin typeface="+mn-ea"/>
              <a:ea typeface="+mn-ea"/>
            </a:endParaRPr>
          </a:p>
          <a:p>
            <a:pPr lvl="1">
              <a:lnSpc>
                <a:spcPct val="110000"/>
              </a:lnSpc>
            </a:pPr>
            <a:r>
              <a:rPr kumimoji="0" lang="en-US" altLang="zh-CN" sz="2400" kern="0" dirty="0">
                <a:latin typeface="+mn-ea"/>
                <a:ea typeface="+mn-ea"/>
              </a:rPr>
              <a:t>25/</a:t>
            </a:r>
            <a:r>
              <a:rPr kumimoji="0" lang="en-US" altLang="zh-CN" sz="2400" kern="0" dirty="0" err="1">
                <a:latin typeface="+mn-ea"/>
                <a:ea typeface="+mn-ea"/>
              </a:rPr>
              <a:t>tcp</a:t>
            </a:r>
            <a:r>
              <a:rPr kumimoji="0" lang="en-US" altLang="zh-CN" sz="2400" kern="0" dirty="0">
                <a:latin typeface="+mn-ea"/>
                <a:ea typeface="+mn-ea"/>
              </a:rPr>
              <a:t>  SMTP</a:t>
            </a:r>
            <a:r>
              <a:rPr kumimoji="0" lang="zh-CN" altLang="en-US" sz="2400" kern="0" dirty="0">
                <a:latin typeface="+mn-ea"/>
                <a:ea typeface="+mn-ea"/>
              </a:rPr>
              <a:t>发送邮件服务器 </a:t>
            </a:r>
          </a:p>
          <a:p>
            <a:pPr lvl="1">
              <a:lnSpc>
                <a:spcPct val="110000"/>
              </a:lnSpc>
            </a:pPr>
            <a:r>
              <a:rPr kumimoji="0" lang="en-US" altLang="zh-CN" sz="2400" kern="0" dirty="0">
                <a:latin typeface="+mn-ea"/>
                <a:ea typeface="+mn-ea"/>
              </a:rPr>
              <a:t>23/</a:t>
            </a:r>
            <a:r>
              <a:rPr kumimoji="0" lang="en-US" altLang="zh-CN" sz="2400" kern="0" dirty="0" err="1">
                <a:latin typeface="+mn-ea"/>
                <a:ea typeface="+mn-ea"/>
              </a:rPr>
              <a:t>tcp</a:t>
            </a:r>
            <a:r>
              <a:rPr kumimoji="0" lang="en-US" altLang="zh-CN" sz="2400" kern="0" dirty="0">
                <a:latin typeface="+mn-ea"/>
                <a:ea typeface="+mn-ea"/>
              </a:rPr>
              <a:t>  Telnet </a:t>
            </a:r>
            <a:r>
              <a:rPr kumimoji="0" lang="zh-CN" altLang="en-US" sz="2400" kern="0" dirty="0">
                <a:latin typeface="+mn-ea"/>
                <a:ea typeface="+mn-ea"/>
              </a:rPr>
              <a:t>服务器 </a:t>
            </a:r>
          </a:p>
          <a:p>
            <a:pPr lvl="1">
              <a:lnSpc>
                <a:spcPct val="110000"/>
              </a:lnSpc>
            </a:pPr>
            <a:r>
              <a:rPr kumimoji="0" lang="en-US" altLang="zh-CN" sz="2400" kern="0" dirty="0">
                <a:latin typeface="+mn-ea"/>
                <a:ea typeface="+mn-ea"/>
              </a:rPr>
              <a:t>22/</a:t>
            </a:r>
            <a:r>
              <a:rPr kumimoji="0" lang="en-US" altLang="zh-CN" sz="2400" kern="0" dirty="0" err="1">
                <a:latin typeface="+mn-ea"/>
                <a:ea typeface="+mn-ea"/>
              </a:rPr>
              <a:t>tcp</a:t>
            </a:r>
            <a:r>
              <a:rPr kumimoji="0" lang="en-US" altLang="zh-CN" sz="2400" kern="0" dirty="0">
                <a:latin typeface="+mn-ea"/>
                <a:ea typeface="+mn-ea"/>
              </a:rPr>
              <a:t>   SSH</a:t>
            </a:r>
            <a:r>
              <a:rPr kumimoji="0" lang="zh-CN" altLang="en-US" sz="2400" kern="0" dirty="0">
                <a:latin typeface="+mn-ea"/>
                <a:ea typeface="+mn-ea"/>
              </a:rPr>
              <a:t>服务器</a:t>
            </a:r>
          </a:p>
          <a:p>
            <a:pPr lvl="1">
              <a:lnSpc>
                <a:spcPct val="110000"/>
              </a:lnSpc>
            </a:pPr>
            <a:r>
              <a:rPr kumimoji="0" lang="en-US" altLang="zh-CN" sz="2400" kern="0" dirty="0">
                <a:latin typeface="+mn-ea"/>
                <a:ea typeface="+mn-ea"/>
              </a:rPr>
              <a:t>21/</a:t>
            </a:r>
            <a:r>
              <a:rPr kumimoji="0" lang="en-US" altLang="zh-CN" sz="2400" kern="0" dirty="0" err="1">
                <a:latin typeface="+mn-ea"/>
                <a:ea typeface="+mn-ea"/>
              </a:rPr>
              <a:t>tcp</a:t>
            </a:r>
            <a:r>
              <a:rPr kumimoji="0" lang="en-US" altLang="zh-CN" sz="2400" kern="0" dirty="0">
                <a:latin typeface="+mn-ea"/>
                <a:ea typeface="+mn-ea"/>
              </a:rPr>
              <a:t>   FTP </a:t>
            </a:r>
            <a:r>
              <a:rPr kumimoji="0" lang="zh-CN" altLang="en-US" sz="2400" kern="0" dirty="0">
                <a:latin typeface="+mn-ea"/>
                <a:ea typeface="+mn-ea"/>
              </a:rPr>
              <a:t>服务器 </a:t>
            </a:r>
          </a:p>
        </p:txBody>
      </p:sp>
    </p:spTree>
    <p:extLst>
      <p:ext uri="{BB962C8B-B14F-4D97-AF65-F5344CB8AC3E}">
        <p14:creationId xmlns:p14="http://schemas.microsoft.com/office/powerpoint/2010/main" val="379274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strips(downRigh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strips(downRigh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strips(downRight)">
                                      <p:cBhvr>
                                        <p:cTn id="17" dur="500"/>
                                        <p:tgtEl>
                                          <p:spTgt spid="8">
                                            <p:txEl>
                                              <p:pRg st="3" end="3"/>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strips(downRight)">
                                      <p:cBhvr>
                                        <p:cTn id="20" dur="500"/>
                                        <p:tgtEl>
                                          <p:spTgt spid="8">
                                            <p:txEl>
                                              <p:pRg st="4" end="4"/>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strips(downRight)">
                                      <p:cBhvr>
                                        <p:cTn id="23" dur="500"/>
                                        <p:tgtEl>
                                          <p:spTgt spid="8">
                                            <p:txEl>
                                              <p:pRg st="5" end="5"/>
                                            </p:txEl>
                                          </p:spTgt>
                                        </p:tgtEl>
                                      </p:cBhvr>
                                    </p:animEffect>
                                  </p:childTnLst>
                                </p:cTn>
                              </p:par>
                              <p:par>
                                <p:cTn id="24" presetID="18" presetClass="entr" presetSubtype="6" fill="hold"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strips(downRight)">
                                      <p:cBhvr>
                                        <p:cTn id="26" dur="500"/>
                                        <p:tgtEl>
                                          <p:spTgt spid="8">
                                            <p:txEl>
                                              <p:pRg st="6" end="6"/>
                                            </p:txEl>
                                          </p:spTgt>
                                        </p:tgtEl>
                                      </p:cBhvr>
                                    </p:animEffect>
                                  </p:childTnLst>
                                </p:cTn>
                              </p:par>
                              <p:par>
                                <p:cTn id="27" presetID="18" presetClass="entr" presetSubtype="6"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strips(downRight)">
                                      <p:cBhvr>
                                        <p:cTn id="2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en-US" altLang="zh-CN" sz="3600" b="1" dirty="0">
                <a:solidFill>
                  <a:schemeClr val="tx2"/>
                </a:solidFill>
                <a:latin typeface="+mn-ea"/>
                <a:ea typeface="+mn-ea"/>
              </a:rPr>
              <a:t>Internet</a:t>
            </a:r>
            <a:r>
              <a:rPr lang="zh-CN" altLang="en-US" sz="3600" b="1" dirty="0">
                <a:solidFill>
                  <a:schemeClr val="tx2"/>
                </a:solidFill>
                <a:latin typeface="+mn-ea"/>
                <a:ea typeface="+mn-ea"/>
              </a:rPr>
              <a:t>寻址模型</a:t>
            </a:r>
            <a:endParaRPr lang="zh-CN" altLang="en-US" sz="3600" dirty="0">
              <a:solidFill>
                <a:schemeClr val="tx2"/>
              </a:solidFill>
              <a:latin typeface="+mn-ea"/>
              <a:ea typeface="+mn-ea"/>
            </a:endParaRPr>
          </a:p>
        </p:txBody>
      </p:sp>
      <p:pic>
        <p:nvPicPr>
          <p:cNvPr id="5" name="Picture 5">
            <a:extLst>
              <a:ext uri="{FF2B5EF4-FFF2-40B4-BE49-F238E27FC236}">
                <a16:creationId xmlns:a16="http://schemas.microsoft.com/office/drawing/2014/main" id="{18681C25-E97A-4023-9B38-A52EA6A6F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447800"/>
            <a:ext cx="16017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685F8704-0A59-4EF9-B884-6AC13E6CB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925" y="2538412"/>
            <a:ext cx="1676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CF28D6EC-3298-453B-A99C-B46D36A10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1447800"/>
            <a:ext cx="16017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8">
            <a:extLst>
              <a:ext uri="{FF2B5EF4-FFF2-40B4-BE49-F238E27FC236}">
                <a16:creationId xmlns:a16="http://schemas.microsoft.com/office/drawing/2014/main" id="{AB087DD5-D591-4182-B52D-24A9F742F486}"/>
              </a:ext>
            </a:extLst>
          </p:cNvPr>
          <p:cNvSpPr>
            <a:spLocks noChangeShapeType="1"/>
          </p:cNvSpPr>
          <p:nvPr/>
        </p:nvSpPr>
        <p:spPr bwMode="auto">
          <a:xfrm>
            <a:off x="2268538" y="1773237"/>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0" name="Text Box 9">
            <a:extLst>
              <a:ext uri="{FF2B5EF4-FFF2-40B4-BE49-F238E27FC236}">
                <a16:creationId xmlns:a16="http://schemas.microsoft.com/office/drawing/2014/main" id="{1E0A4B63-DC17-41E1-B4AF-26E03C7A0DFE}"/>
              </a:ext>
            </a:extLst>
          </p:cNvPr>
          <p:cNvSpPr txBox="1">
            <a:spLocks noChangeArrowheads="1"/>
          </p:cNvSpPr>
          <p:nvPr/>
        </p:nvSpPr>
        <p:spPr bwMode="auto">
          <a:xfrm>
            <a:off x="682625" y="1484312"/>
            <a:ext cx="1943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r>
              <a:rPr kumimoji="0" lang="zh-CN" altLang="en-US" sz="1400" b="1">
                <a:solidFill>
                  <a:srgbClr val="0C0500"/>
                </a:solidFill>
                <a:latin typeface="+mn-ea"/>
                <a:ea typeface="+mn-ea"/>
              </a:rPr>
              <a:t>应用进程</a:t>
            </a:r>
          </a:p>
          <a:p>
            <a:pPr algn="ctr" eaLnBrk="1" hangingPunct="1">
              <a:buFont typeface="Wingdings" panose="05000000000000000000" pitchFamily="2" charset="2"/>
              <a:buNone/>
            </a:pPr>
            <a:r>
              <a:rPr kumimoji="0" lang="zh-CN" altLang="en-US" sz="1400" b="1">
                <a:solidFill>
                  <a:srgbClr val="0C0500"/>
                </a:solidFill>
                <a:latin typeface="+mn-ea"/>
                <a:ea typeface="+mn-ea"/>
              </a:rPr>
              <a:t>（与端口号关联）</a:t>
            </a:r>
          </a:p>
        </p:txBody>
      </p:sp>
      <p:sp>
        <p:nvSpPr>
          <p:cNvPr id="11" name="Line 10">
            <a:extLst>
              <a:ext uri="{FF2B5EF4-FFF2-40B4-BE49-F238E27FC236}">
                <a16:creationId xmlns:a16="http://schemas.microsoft.com/office/drawing/2014/main" id="{2FFC8B5C-A04F-4DA0-AA28-11B44BBF79AF}"/>
              </a:ext>
            </a:extLst>
          </p:cNvPr>
          <p:cNvSpPr>
            <a:spLocks noChangeShapeType="1"/>
          </p:cNvSpPr>
          <p:nvPr/>
        </p:nvSpPr>
        <p:spPr bwMode="auto">
          <a:xfrm>
            <a:off x="2266950" y="2349500"/>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2" name="Line 11">
            <a:extLst>
              <a:ext uri="{FF2B5EF4-FFF2-40B4-BE49-F238E27FC236}">
                <a16:creationId xmlns:a16="http://schemas.microsoft.com/office/drawing/2014/main" id="{9647E9B6-13BF-4764-A1B4-34FE5BCC7D55}"/>
              </a:ext>
            </a:extLst>
          </p:cNvPr>
          <p:cNvSpPr>
            <a:spLocks noChangeShapeType="1"/>
          </p:cNvSpPr>
          <p:nvPr/>
        </p:nvSpPr>
        <p:spPr bwMode="auto">
          <a:xfrm>
            <a:off x="2266950" y="2709862"/>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3" name="Text Box 12">
            <a:extLst>
              <a:ext uri="{FF2B5EF4-FFF2-40B4-BE49-F238E27FC236}">
                <a16:creationId xmlns:a16="http://schemas.microsoft.com/office/drawing/2014/main" id="{89101B56-E363-4587-BD49-DFE0BADF6E05}"/>
              </a:ext>
            </a:extLst>
          </p:cNvPr>
          <p:cNvSpPr txBox="1">
            <a:spLocks noChangeArrowheads="1"/>
          </p:cNvSpPr>
          <p:nvPr/>
        </p:nvSpPr>
        <p:spPr bwMode="auto">
          <a:xfrm>
            <a:off x="685800" y="2151062"/>
            <a:ext cx="2014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r>
              <a:rPr kumimoji="0" lang="zh-CN" altLang="en-US" sz="1400" b="1">
                <a:solidFill>
                  <a:srgbClr val="0C0500"/>
                </a:solidFill>
                <a:latin typeface="+mn-ea"/>
                <a:ea typeface="+mn-ea"/>
              </a:rPr>
              <a:t>端口号（</a:t>
            </a:r>
            <a:r>
              <a:rPr kumimoji="0" lang="en-US" altLang="zh-CN" sz="1400" b="1">
                <a:solidFill>
                  <a:srgbClr val="0C0500"/>
                </a:solidFill>
                <a:latin typeface="+mn-ea"/>
                <a:ea typeface="+mn-ea"/>
              </a:rPr>
              <a:t>16bits</a:t>
            </a:r>
            <a:r>
              <a:rPr kumimoji="0" lang="zh-CN" altLang="en-US" sz="1400" b="1">
                <a:solidFill>
                  <a:srgbClr val="0C0500"/>
                </a:solidFill>
                <a:latin typeface="+mn-ea"/>
                <a:ea typeface="+mn-ea"/>
              </a:rPr>
              <a:t>）</a:t>
            </a:r>
            <a:endParaRPr kumimoji="0" lang="en-US" altLang="zh-CN" sz="1400" b="1">
              <a:solidFill>
                <a:srgbClr val="0C0500"/>
              </a:solidFill>
              <a:latin typeface="+mn-ea"/>
              <a:ea typeface="+mn-ea"/>
            </a:endParaRPr>
          </a:p>
        </p:txBody>
      </p:sp>
      <p:sp>
        <p:nvSpPr>
          <p:cNvPr id="14" name="Text Box 13">
            <a:extLst>
              <a:ext uri="{FF2B5EF4-FFF2-40B4-BE49-F238E27FC236}">
                <a16:creationId xmlns:a16="http://schemas.microsoft.com/office/drawing/2014/main" id="{57647572-9263-4C2C-B272-B7F7CFCB8C18}"/>
              </a:ext>
            </a:extLst>
          </p:cNvPr>
          <p:cNvSpPr txBox="1">
            <a:spLocks noChangeArrowheads="1"/>
          </p:cNvSpPr>
          <p:nvPr/>
        </p:nvSpPr>
        <p:spPr bwMode="auto">
          <a:xfrm>
            <a:off x="684213" y="2443162"/>
            <a:ext cx="201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r>
              <a:rPr kumimoji="0" lang="en-US" altLang="zh-CN" sz="1400" b="1">
                <a:solidFill>
                  <a:srgbClr val="0C0500"/>
                </a:solidFill>
                <a:latin typeface="+mn-ea"/>
                <a:ea typeface="+mn-ea"/>
              </a:rPr>
              <a:t>IP</a:t>
            </a:r>
            <a:r>
              <a:rPr kumimoji="0" lang="zh-CN" altLang="en-US" sz="1400" b="1">
                <a:solidFill>
                  <a:srgbClr val="0C0500"/>
                </a:solidFill>
                <a:latin typeface="+mn-ea"/>
                <a:ea typeface="+mn-ea"/>
              </a:rPr>
              <a:t>地址</a:t>
            </a:r>
            <a:br>
              <a:rPr kumimoji="0" lang="zh-CN" altLang="en-US" sz="1400" b="1">
                <a:solidFill>
                  <a:srgbClr val="0C0500"/>
                </a:solidFill>
                <a:latin typeface="+mn-ea"/>
                <a:ea typeface="+mn-ea"/>
              </a:rPr>
            </a:br>
            <a:r>
              <a:rPr kumimoji="0" lang="zh-CN" altLang="en-US" sz="1400" b="1">
                <a:solidFill>
                  <a:srgbClr val="0C0500"/>
                </a:solidFill>
                <a:latin typeface="+mn-ea"/>
                <a:ea typeface="+mn-ea"/>
              </a:rPr>
              <a:t>（</a:t>
            </a:r>
            <a:r>
              <a:rPr kumimoji="0" lang="en-US" altLang="zh-CN" sz="1400" b="1">
                <a:solidFill>
                  <a:srgbClr val="0C0500"/>
                </a:solidFill>
                <a:latin typeface="+mn-ea"/>
                <a:ea typeface="+mn-ea"/>
              </a:rPr>
              <a:t>32</a:t>
            </a:r>
            <a:r>
              <a:rPr kumimoji="0" lang="zh-CN" altLang="en-US" sz="1400" b="1">
                <a:solidFill>
                  <a:srgbClr val="0C0500"/>
                </a:solidFill>
                <a:latin typeface="+mn-ea"/>
                <a:ea typeface="+mn-ea"/>
              </a:rPr>
              <a:t>或者</a:t>
            </a:r>
            <a:r>
              <a:rPr kumimoji="0" lang="en-US" altLang="zh-CN" sz="1400" b="1">
                <a:solidFill>
                  <a:srgbClr val="0C0500"/>
                </a:solidFill>
                <a:latin typeface="+mn-ea"/>
                <a:ea typeface="+mn-ea"/>
              </a:rPr>
              <a:t>128bits</a:t>
            </a:r>
            <a:r>
              <a:rPr kumimoji="0" lang="zh-CN" altLang="en-US" sz="1400" b="1">
                <a:solidFill>
                  <a:srgbClr val="0C0500"/>
                </a:solidFill>
                <a:latin typeface="+mn-ea"/>
                <a:ea typeface="+mn-ea"/>
              </a:rPr>
              <a:t>）</a:t>
            </a:r>
            <a:endParaRPr kumimoji="0" lang="en-US" altLang="zh-CN" sz="1400" b="1">
              <a:solidFill>
                <a:srgbClr val="0C0500"/>
              </a:solidFill>
              <a:latin typeface="+mn-ea"/>
              <a:ea typeface="+mn-ea"/>
            </a:endParaRPr>
          </a:p>
        </p:txBody>
      </p:sp>
      <p:sp>
        <p:nvSpPr>
          <p:cNvPr id="15" name="Line 14">
            <a:extLst>
              <a:ext uri="{FF2B5EF4-FFF2-40B4-BE49-F238E27FC236}">
                <a16:creationId xmlns:a16="http://schemas.microsoft.com/office/drawing/2014/main" id="{270B5B7D-1818-41B4-866A-C558E79B4775}"/>
              </a:ext>
            </a:extLst>
          </p:cNvPr>
          <p:cNvSpPr>
            <a:spLocks noChangeShapeType="1"/>
          </p:cNvSpPr>
          <p:nvPr/>
        </p:nvSpPr>
        <p:spPr bwMode="auto">
          <a:xfrm>
            <a:off x="2266950" y="3141662"/>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6" name="Text Box 15">
            <a:extLst>
              <a:ext uri="{FF2B5EF4-FFF2-40B4-BE49-F238E27FC236}">
                <a16:creationId xmlns:a16="http://schemas.microsoft.com/office/drawing/2014/main" id="{B29300C7-AD15-4829-9C79-98CB585743B0}"/>
              </a:ext>
            </a:extLst>
          </p:cNvPr>
          <p:cNvSpPr txBox="1">
            <a:spLocks noChangeArrowheads="1"/>
          </p:cNvSpPr>
          <p:nvPr/>
        </p:nvSpPr>
        <p:spPr bwMode="auto">
          <a:xfrm>
            <a:off x="755650" y="2982912"/>
            <a:ext cx="201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r>
              <a:rPr kumimoji="0" lang="zh-CN" altLang="en-US" sz="1400" b="1">
                <a:solidFill>
                  <a:srgbClr val="0C0500"/>
                </a:solidFill>
                <a:latin typeface="+mn-ea"/>
                <a:ea typeface="+mn-ea"/>
              </a:rPr>
              <a:t>链路地址</a:t>
            </a:r>
            <a:br>
              <a:rPr kumimoji="0" lang="zh-CN" altLang="en-US" sz="1400" b="1">
                <a:solidFill>
                  <a:srgbClr val="0C0500"/>
                </a:solidFill>
                <a:latin typeface="+mn-ea"/>
                <a:ea typeface="+mn-ea"/>
              </a:rPr>
            </a:br>
            <a:r>
              <a:rPr kumimoji="0" lang="zh-CN" altLang="en-US" sz="1400" b="1">
                <a:solidFill>
                  <a:srgbClr val="0C0500"/>
                </a:solidFill>
                <a:latin typeface="+mn-ea"/>
                <a:ea typeface="+mn-ea"/>
              </a:rPr>
              <a:t>（</a:t>
            </a:r>
            <a:r>
              <a:rPr kumimoji="0" lang="en-US" altLang="zh-CN" sz="1400" b="1">
                <a:solidFill>
                  <a:srgbClr val="0C0500"/>
                </a:solidFill>
                <a:latin typeface="+mn-ea"/>
                <a:ea typeface="+mn-ea"/>
              </a:rPr>
              <a:t>MAC</a:t>
            </a:r>
            <a:r>
              <a:rPr kumimoji="0" lang="zh-CN" altLang="en-US" sz="1400" b="1">
                <a:solidFill>
                  <a:srgbClr val="0C0500"/>
                </a:solidFill>
                <a:latin typeface="+mn-ea"/>
                <a:ea typeface="+mn-ea"/>
              </a:rPr>
              <a:t>地址为</a:t>
            </a:r>
            <a:r>
              <a:rPr kumimoji="0" lang="en-US" altLang="zh-CN" sz="1400" b="1">
                <a:solidFill>
                  <a:srgbClr val="0C0500"/>
                </a:solidFill>
                <a:latin typeface="+mn-ea"/>
                <a:ea typeface="+mn-ea"/>
              </a:rPr>
              <a:t>48bits</a:t>
            </a:r>
            <a:r>
              <a:rPr kumimoji="0" lang="zh-CN" altLang="en-US" sz="1400" b="1">
                <a:solidFill>
                  <a:srgbClr val="0C0500"/>
                </a:solidFill>
                <a:latin typeface="+mn-ea"/>
                <a:ea typeface="+mn-ea"/>
              </a:rPr>
              <a:t>）</a:t>
            </a:r>
          </a:p>
        </p:txBody>
      </p:sp>
      <p:sp>
        <p:nvSpPr>
          <p:cNvPr id="17" name="Rectangle 16">
            <a:extLst>
              <a:ext uri="{FF2B5EF4-FFF2-40B4-BE49-F238E27FC236}">
                <a16:creationId xmlns:a16="http://schemas.microsoft.com/office/drawing/2014/main" id="{BCA3906D-6C6D-4500-9662-C73B5E49E6EC}"/>
              </a:ext>
            </a:extLst>
          </p:cNvPr>
          <p:cNvSpPr>
            <a:spLocks noChangeArrowheads="1"/>
          </p:cNvSpPr>
          <p:nvPr/>
        </p:nvSpPr>
        <p:spPr bwMode="auto">
          <a:xfrm>
            <a:off x="323850" y="3937931"/>
            <a:ext cx="8569325" cy="2731158"/>
          </a:xfrm>
          <a:prstGeom prst="rect">
            <a:avLst/>
          </a:prstGeom>
          <a:solidFill>
            <a:srgbClr val="EBF7FF"/>
          </a:solidFill>
          <a:ln w="9525" algn="ctr">
            <a:solidFill>
              <a:srgbClr val="007A77"/>
            </a:solidFill>
            <a:miter lim="800000"/>
            <a:headEnd/>
            <a:tailEnd/>
          </a:ln>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buFont typeface="Wingdings" panose="05000000000000000000" pitchFamily="2" charset="2"/>
              <a:buNone/>
            </a:pPr>
            <a:r>
              <a:rPr kumimoji="0" lang="zh-CN" altLang="en-US" sz="1800" b="1" dirty="0">
                <a:solidFill>
                  <a:srgbClr val="0C0500"/>
                </a:solidFill>
                <a:latin typeface="+mn-ea"/>
                <a:ea typeface="+mn-ea"/>
              </a:rPr>
              <a:t>端口：在主机上标识应用进程，数据中的端口号由程序或者系统指定</a:t>
            </a:r>
            <a:endParaRPr kumimoji="0" lang="en-US" altLang="zh-CN" sz="1800" b="1" dirty="0">
              <a:solidFill>
                <a:srgbClr val="0C0500"/>
              </a:solidFill>
              <a:latin typeface="+mn-ea"/>
              <a:ea typeface="+mn-ea"/>
            </a:endParaRPr>
          </a:p>
          <a:p>
            <a:pPr eaLnBrk="1" hangingPunct="1">
              <a:buFont typeface="Wingdings" panose="05000000000000000000" pitchFamily="2" charset="2"/>
              <a:buNone/>
            </a:pPr>
            <a:endParaRPr kumimoji="0" lang="zh-CN" altLang="en-US" sz="1800" b="1" dirty="0">
              <a:solidFill>
                <a:srgbClr val="0C0500"/>
              </a:solidFill>
              <a:latin typeface="+mn-ea"/>
              <a:ea typeface="+mn-ea"/>
            </a:endParaRPr>
          </a:p>
          <a:p>
            <a:pPr eaLnBrk="1" hangingPunct="1"/>
            <a:r>
              <a:rPr kumimoji="0" lang="en-US" altLang="zh-CN" sz="1800" b="1" dirty="0">
                <a:solidFill>
                  <a:srgbClr val="0C0500"/>
                </a:solidFill>
                <a:latin typeface="+mn-ea"/>
                <a:ea typeface="+mn-ea"/>
              </a:rPr>
              <a:t>IP</a:t>
            </a:r>
            <a:r>
              <a:rPr kumimoji="0" lang="zh-CN" altLang="en-US" sz="1800" b="1" dirty="0">
                <a:solidFill>
                  <a:srgbClr val="0C0500"/>
                </a:solidFill>
                <a:latin typeface="+mn-ea"/>
                <a:ea typeface="+mn-ea"/>
              </a:rPr>
              <a:t>地址：标识</a:t>
            </a:r>
            <a:r>
              <a:rPr kumimoji="0" lang="en-US" altLang="zh-CN" sz="1800" b="1" dirty="0">
                <a:solidFill>
                  <a:srgbClr val="0C0500"/>
                </a:solidFill>
                <a:latin typeface="+mn-ea"/>
                <a:ea typeface="+mn-ea"/>
              </a:rPr>
              <a:t>Internet</a:t>
            </a:r>
            <a:r>
              <a:rPr kumimoji="0" lang="zh-CN" altLang="en-US" sz="1800" b="1" dirty="0">
                <a:solidFill>
                  <a:srgbClr val="0C0500"/>
                </a:solidFill>
                <a:latin typeface="+mn-ea"/>
                <a:ea typeface="+mn-ea"/>
              </a:rPr>
              <a:t>上的某台主机，数据中的</a:t>
            </a:r>
            <a:r>
              <a:rPr kumimoji="0" lang="en-US" altLang="zh-CN" sz="1800" b="1" dirty="0">
                <a:solidFill>
                  <a:srgbClr val="0C0500"/>
                </a:solidFill>
                <a:latin typeface="+mn-ea"/>
                <a:ea typeface="+mn-ea"/>
              </a:rPr>
              <a:t>IP</a:t>
            </a:r>
            <a:r>
              <a:rPr kumimoji="0" lang="zh-CN" altLang="en-US" sz="1800" b="1" dirty="0">
                <a:solidFill>
                  <a:srgbClr val="0C0500"/>
                </a:solidFill>
                <a:latin typeface="+mn-ea"/>
                <a:ea typeface="+mn-ea"/>
              </a:rPr>
              <a:t>地址由程序或者系统指定</a:t>
            </a:r>
            <a:endParaRPr kumimoji="0" lang="en-US" altLang="zh-CN" sz="1800" b="1" dirty="0">
              <a:solidFill>
                <a:srgbClr val="0C0500"/>
              </a:solidFill>
              <a:latin typeface="+mn-ea"/>
              <a:ea typeface="+mn-ea"/>
            </a:endParaRPr>
          </a:p>
          <a:p>
            <a:pPr eaLnBrk="1" hangingPunct="1"/>
            <a:r>
              <a:rPr kumimoji="0" lang="zh-CN" altLang="en-US" sz="1800" b="1" dirty="0">
                <a:solidFill>
                  <a:srgbClr val="FF0000"/>
                </a:solidFill>
                <a:latin typeface="+mn-ea"/>
                <a:ea typeface="+mn-ea"/>
              </a:rPr>
              <a:t>发送数据包括发送方的地址或者端口（源地址和源端口），接收方地址或者端口（目的地址和目的端口），一般来说跨越网络传输保持不变</a:t>
            </a:r>
            <a:endParaRPr kumimoji="0" lang="en-US" altLang="zh-CN" sz="1800" b="1" dirty="0">
              <a:solidFill>
                <a:srgbClr val="FF0000"/>
              </a:solidFill>
              <a:latin typeface="+mn-ea"/>
              <a:ea typeface="+mn-ea"/>
            </a:endParaRPr>
          </a:p>
          <a:p>
            <a:pPr eaLnBrk="1" hangingPunct="1"/>
            <a:endParaRPr kumimoji="0" lang="zh-CN" altLang="en-US" sz="1800" b="1" dirty="0">
              <a:solidFill>
                <a:srgbClr val="0C0500"/>
              </a:solidFill>
              <a:latin typeface="+mn-ea"/>
              <a:ea typeface="+mn-ea"/>
            </a:endParaRPr>
          </a:p>
          <a:p>
            <a:pPr eaLnBrk="1" hangingPunct="1">
              <a:buFont typeface="Wingdings" panose="05000000000000000000" pitchFamily="2" charset="2"/>
              <a:buNone/>
            </a:pPr>
            <a:r>
              <a:rPr kumimoji="0" lang="zh-CN" altLang="en-US" sz="1800" b="1" dirty="0">
                <a:solidFill>
                  <a:srgbClr val="0C0500"/>
                </a:solidFill>
                <a:latin typeface="+mn-ea"/>
                <a:ea typeface="+mn-ea"/>
              </a:rPr>
              <a:t>链路地址（</a:t>
            </a:r>
            <a:r>
              <a:rPr kumimoji="0" lang="en-US" altLang="zh-CN" sz="1800" b="1" dirty="0">
                <a:solidFill>
                  <a:srgbClr val="0C0500"/>
                </a:solidFill>
                <a:latin typeface="+mn-ea"/>
                <a:ea typeface="+mn-ea"/>
              </a:rPr>
              <a:t>MAC</a:t>
            </a:r>
            <a:r>
              <a:rPr kumimoji="0" lang="zh-CN" altLang="en-US" sz="1800" b="1" dirty="0">
                <a:solidFill>
                  <a:srgbClr val="0C0500"/>
                </a:solidFill>
                <a:latin typeface="+mn-ea"/>
                <a:ea typeface="+mn-ea"/>
              </a:rPr>
              <a:t>地址）：标识共享链路上的某个接口设备，固化在设备中，数据中的</a:t>
            </a:r>
            <a:r>
              <a:rPr kumimoji="0" lang="en-US" altLang="zh-CN" sz="1800" b="1" dirty="0">
                <a:solidFill>
                  <a:srgbClr val="0C0500"/>
                </a:solidFill>
                <a:latin typeface="+mn-ea"/>
                <a:ea typeface="+mn-ea"/>
              </a:rPr>
              <a:t>MAC</a:t>
            </a:r>
            <a:r>
              <a:rPr kumimoji="0" lang="zh-CN" altLang="en-US" sz="1800" b="1" dirty="0">
                <a:solidFill>
                  <a:srgbClr val="0C0500"/>
                </a:solidFill>
                <a:latin typeface="+mn-ea"/>
                <a:ea typeface="+mn-ea"/>
              </a:rPr>
              <a:t>地址一般由系统指定</a:t>
            </a:r>
          </a:p>
          <a:p>
            <a:pPr eaLnBrk="1" hangingPunct="1">
              <a:buFont typeface="Wingdings" panose="05000000000000000000" pitchFamily="2" charset="2"/>
              <a:buNone/>
            </a:pPr>
            <a:r>
              <a:rPr kumimoji="0" lang="zh-CN" altLang="en-US" sz="1800" b="1" dirty="0">
                <a:solidFill>
                  <a:srgbClr val="FF0000"/>
                </a:solidFill>
                <a:latin typeface="+mn-ea"/>
                <a:ea typeface="+mn-ea"/>
              </a:rPr>
              <a:t>帧的源和目的</a:t>
            </a:r>
            <a:r>
              <a:rPr kumimoji="0" lang="en-US" altLang="zh-CN" sz="1800" b="1" dirty="0">
                <a:solidFill>
                  <a:srgbClr val="FF0000"/>
                </a:solidFill>
                <a:latin typeface="+mn-ea"/>
                <a:ea typeface="+mn-ea"/>
              </a:rPr>
              <a:t>MAC</a:t>
            </a:r>
            <a:r>
              <a:rPr kumimoji="0" lang="zh-CN" altLang="en-US" sz="1800" b="1" dirty="0">
                <a:solidFill>
                  <a:srgbClr val="FF0000"/>
                </a:solidFill>
                <a:latin typeface="+mn-ea"/>
                <a:ea typeface="+mn-ea"/>
              </a:rPr>
              <a:t>地址随链路变化</a:t>
            </a:r>
            <a:endParaRPr kumimoji="0" lang="en-US" altLang="zh-CN" sz="1800" b="1" dirty="0">
              <a:solidFill>
                <a:srgbClr val="FF0000"/>
              </a:solidFill>
              <a:latin typeface="+mn-ea"/>
              <a:ea typeface="+mn-ea"/>
            </a:endParaRPr>
          </a:p>
        </p:txBody>
      </p:sp>
      <p:sp>
        <p:nvSpPr>
          <p:cNvPr id="18" name="Text Box 17">
            <a:extLst>
              <a:ext uri="{FF2B5EF4-FFF2-40B4-BE49-F238E27FC236}">
                <a16:creationId xmlns:a16="http://schemas.microsoft.com/office/drawing/2014/main" id="{88221128-365A-41E9-A4F2-8AF56615F6B3}"/>
              </a:ext>
            </a:extLst>
          </p:cNvPr>
          <p:cNvSpPr txBox="1">
            <a:spLocks noChangeArrowheads="1"/>
          </p:cNvSpPr>
          <p:nvPr/>
        </p:nvSpPr>
        <p:spPr bwMode="auto">
          <a:xfrm>
            <a:off x="4548188" y="3384550"/>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0" lang="zh-CN" altLang="en-US" sz="1800" b="1">
                <a:solidFill>
                  <a:srgbClr val="0C0500"/>
                </a:solidFill>
                <a:latin typeface="+mn-ea"/>
                <a:ea typeface="+mn-ea"/>
              </a:rPr>
              <a:t>路由器</a:t>
            </a:r>
          </a:p>
        </p:txBody>
      </p:sp>
      <p:sp>
        <p:nvSpPr>
          <p:cNvPr id="19" name="Text Box 10">
            <a:extLst>
              <a:ext uri="{FF2B5EF4-FFF2-40B4-BE49-F238E27FC236}">
                <a16:creationId xmlns:a16="http://schemas.microsoft.com/office/drawing/2014/main" id="{ACBC46CD-A5F5-4650-91A1-DAC61C12A9DE}"/>
              </a:ext>
            </a:extLst>
          </p:cNvPr>
          <p:cNvSpPr txBox="1">
            <a:spLocks noChangeArrowheads="1"/>
          </p:cNvSpPr>
          <p:nvPr/>
        </p:nvSpPr>
        <p:spPr bwMode="auto">
          <a:xfrm>
            <a:off x="2700338" y="3392487"/>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0" lang="zh-CN" altLang="en-US" sz="1800" b="1">
                <a:solidFill>
                  <a:srgbClr val="0C0500"/>
                </a:solidFill>
                <a:latin typeface="+mn-ea"/>
                <a:ea typeface="+mn-ea"/>
              </a:rPr>
              <a:t>主机</a:t>
            </a:r>
          </a:p>
        </p:txBody>
      </p:sp>
      <p:sp>
        <p:nvSpPr>
          <p:cNvPr id="20" name="Text Box 10">
            <a:extLst>
              <a:ext uri="{FF2B5EF4-FFF2-40B4-BE49-F238E27FC236}">
                <a16:creationId xmlns:a16="http://schemas.microsoft.com/office/drawing/2014/main" id="{542158B7-2074-4C4C-82DE-9E5888C10ACB}"/>
              </a:ext>
            </a:extLst>
          </p:cNvPr>
          <p:cNvSpPr txBox="1">
            <a:spLocks noChangeArrowheads="1"/>
          </p:cNvSpPr>
          <p:nvPr/>
        </p:nvSpPr>
        <p:spPr bwMode="auto">
          <a:xfrm>
            <a:off x="6516688" y="3392487"/>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0" lang="zh-CN" altLang="en-US" sz="1800" b="1">
                <a:solidFill>
                  <a:srgbClr val="0C0500"/>
                </a:solidFill>
                <a:latin typeface="+mn-ea"/>
                <a:ea typeface="+mn-ea"/>
              </a:rPr>
              <a:t>主机</a:t>
            </a:r>
          </a:p>
        </p:txBody>
      </p:sp>
    </p:spTree>
    <p:extLst>
      <p:ext uri="{BB962C8B-B14F-4D97-AF65-F5344CB8AC3E}">
        <p14:creationId xmlns:p14="http://schemas.microsoft.com/office/powerpoint/2010/main" val="195749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7">
                                            <p:txEl>
                                              <p:pRg st="2" end="2"/>
                                            </p:txEl>
                                          </p:spTgt>
                                        </p:tgtEl>
                                        <p:attrNameLst>
                                          <p:attrName>style.visibility</p:attrName>
                                        </p:attrNameLst>
                                      </p:cBhvr>
                                      <p:to>
                                        <p:strVal val="visible"/>
                                      </p:to>
                                    </p:set>
                                    <p:animEffect transition="in" filter="blinds(horizontal)">
                                      <p:cBhvr>
                                        <p:cTn id="26" dur="500"/>
                                        <p:tgtEl>
                                          <p:spTgt spid="1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7">
                                            <p:txEl>
                                              <p:pRg st="3" end="3"/>
                                            </p:txEl>
                                          </p:spTgt>
                                        </p:tgtEl>
                                        <p:attrNameLst>
                                          <p:attrName>style.visibility</p:attrName>
                                        </p:attrNameLst>
                                      </p:cBhvr>
                                      <p:to>
                                        <p:strVal val="visible"/>
                                      </p:to>
                                    </p:set>
                                    <p:animEffect transition="in" filter="blinds(horizontal)">
                                      <p:cBhvr>
                                        <p:cTn id="39" dur="500"/>
                                        <p:tgtEl>
                                          <p:spTgt spid="1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7">
                                            <p:txEl>
                                              <p:pRg st="5" end="5"/>
                                            </p:txEl>
                                          </p:spTgt>
                                        </p:tgtEl>
                                        <p:attrNameLst>
                                          <p:attrName>style.visibility</p:attrName>
                                        </p:attrNameLst>
                                      </p:cBhvr>
                                      <p:to>
                                        <p:strVal val="visible"/>
                                      </p:to>
                                    </p:set>
                                    <p:animEffect transition="in" filter="blinds(horizontal)">
                                      <p:cBhvr>
                                        <p:cTn id="44" dur="500"/>
                                        <p:tgtEl>
                                          <p:spTgt spid="1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xEl>
                                              <p:pRg st="6" end="6"/>
                                            </p:txEl>
                                          </p:spTgt>
                                        </p:tgtEl>
                                        <p:attrNameLst>
                                          <p:attrName>style.visibility</p:attrName>
                                        </p:attrNameLst>
                                      </p:cBhvr>
                                      <p:to>
                                        <p:strVal val="visible"/>
                                      </p:to>
                                    </p:set>
                                    <p:animEffect transition="in" filter="blinds(horizontal)">
                                      <p:cBhvr>
                                        <p:cTn id="5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p:bldP spid="14" grpId="0"/>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413FAD3-0449-4A43-8589-268CE9D20A25}" type="slidenum">
              <a:rPr kumimoji="0" lang="zh-CN" altLang="en-US" sz="1400"/>
              <a:pPr eaLnBrk="1" hangingPunct="1"/>
              <a:t>26</a:t>
            </a:fld>
            <a:endParaRPr kumimoji="0" lang="en-US" altLang="zh-CN" sz="1400"/>
          </a:p>
        </p:txBody>
      </p:sp>
      <p:sp>
        <p:nvSpPr>
          <p:cNvPr id="10243" name="Rectangle 2"/>
          <p:cNvSpPr>
            <a:spLocks noGrp="1" noChangeArrowheads="1"/>
          </p:cNvSpPr>
          <p:nvPr>
            <p:ph type="title"/>
          </p:nvPr>
        </p:nvSpPr>
        <p:spPr/>
        <p:txBody>
          <a:bodyPr/>
          <a:lstStyle/>
          <a:p>
            <a:pPr eaLnBrk="1" hangingPunct="1"/>
            <a:r>
              <a:rPr lang="en-US" altLang="zh-CN" b="1" dirty="0"/>
              <a:t> </a:t>
            </a:r>
            <a:endParaRPr lang="zh-CN" altLang="en-US" b="1" dirty="0"/>
          </a:p>
        </p:txBody>
      </p:sp>
      <p:sp>
        <p:nvSpPr>
          <p:cNvPr id="10244" name="Rectangle 3"/>
          <p:cNvSpPr>
            <a:spLocks noGrp="1" noChangeArrowheads="1"/>
          </p:cNvSpPr>
          <p:nvPr>
            <p:ph type="body" idx="1"/>
          </p:nvPr>
        </p:nvSpPr>
        <p:spPr>
          <a:xfrm>
            <a:off x="1182688" y="2017713"/>
            <a:ext cx="7205662" cy="4114800"/>
          </a:xfrm>
        </p:spPr>
        <p:txBody>
          <a:bodyPr/>
          <a:lstStyle/>
          <a:p>
            <a:pPr eaLnBrk="1" hangingPunct="1">
              <a:buClrTx/>
            </a:pPr>
            <a:r>
              <a:rPr lang="en-US" altLang="zh-CN" sz="2800" b="1" dirty="0"/>
              <a:t>7</a:t>
            </a:r>
            <a:r>
              <a:rPr lang="en-GB" altLang="zh-CN" sz="2800" b="1" dirty="0"/>
              <a:t>.1 </a:t>
            </a:r>
            <a:r>
              <a:rPr lang="zh-CN" altLang="en-GB" sz="2800" b="1" dirty="0"/>
              <a:t>传输层服务</a:t>
            </a:r>
            <a:endParaRPr lang="en-US" altLang="zh-CN" sz="2800" b="1" dirty="0"/>
          </a:p>
          <a:p>
            <a:pPr eaLnBrk="1" hangingPunct="1">
              <a:buClrTx/>
            </a:pPr>
            <a:r>
              <a:rPr kumimoji="0" lang="en-US" altLang="zh-CN" sz="2800" b="1" dirty="0">
                <a:latin typeface="微软雅黑" panose="020B0503020204020204" pitchFamily="34" charset="-122"/>
                <a:ea typeface="微软雅黑" panose="020B0503020204020204" pitchFamily="34" charset="-122"/>
              </a:rPr>
              <a:t>7.2 </a:t>
            </a:r>
            <a:r>
              <a:rPr kumimoji="0" lang="zh-CN" altLang="en-US" sz="2800" b="1" dirty="0">
                <a:latin typeface="微软雅黑" panose="020B0503020204020204" pitchFamily="34" charset="-122"/>
                <a:ea typeface="微软雅黑" panose="020B0503020204020204" pitchFamily="34" charset="-122"/>
              </a:rPr>
              <a:t>建立连接</a:t>
            </a:r>
            <a:endParaRPr kumimoji="0" lang="zh-CN" altLang="en-GB" sz="2800" b="1" dirty="0">
              <a:latin typeface="微软雅黑" panose="020B0503020204020204" pitchFamily="34" charset="-122"/>
              <a:ea typeface="微软雅黑" panose="020B0503020204020204" pitchFamily="34" charset="-122"/>
            </a:endParaRPr>
          </a:p>
          <a:p>
            <a:pPr eaLnBrk="1" hangingPunct="1">
              <a:buClr>
                <a:srgbClr val="FF0000"/>
              </a:buClr>
            </a:pPr>
            <a:r>
              <a:rPr kumimoji="0" lang="en-US" altLang="zh-CN" sz="2800" b="1" dirty="0">
                <a:solidFill>
                  <a:srgbClr val="FF0000"/>
                </a:solidFill>
                <a:latin typeface="微软雅黑" panose="020B0503020204020204" pitchFamily="34" charset="-122"/>
                <a:ea typeface="微软雅黑" panose="020B0503020204020204" pitchFamily="34" charset="-122"/>
              </a:rPr>
              <a:t>7.3 Internet</a:t>
            </a:r>
            <a:r>
              <a:rPr kumimoji="0" lang="zh-CN" altLang="en-US" sz="2800" b="1" dirty="0">
                <a:solidFill>
                  <a:srgbClr val="FF0000"/>
                </a:solidFill>
                <a:latin typeface="微软雅黑" panose="020B0503020204020204" pitchFamily="34" charset="-122"/>
                <a:ea typeface="微软雅黑" panose="020B0503020204020204" pitchFamily="34" charset="-122"/>
              </a:rPr>
              <a:t>中的传输层协议</a:t>
            </a:r>
          </a:p>
          <a:p>
            <a:pPr lvl="1" eaLnBrk="1" hangingPunct="1">
              <a:buClr>
                <a:schemeClr val="tx1"/>
              </a:buClr>
            </a:pPr>
            <a:r>
              <a:rPr kumimoji="0" lang="zh-CN" altLang="en-US" b="1" dirty="0">
                <a:solidFill>
                  <a:srgbClr val="FF0000"/>
                </a:solidFill>
                <a:latin typeface="微软雅黑" panose="020B0503020204020204" pitchFamily="34" charset="-122"/>
                <a:ea typeface="微软雅黑" panose="020B0503020204020204" pitchFamily="34" charset="-122"/>
              </a:rPr>
              <a:t>用户数据报协议</a:t>
            </a:r>
            <a:r>
              <a:rPr kumimoji="0" lang="en-US" altLang="zh-CN" b="1" dirty="0">
                <a:solidFill>
                  <a:srgbClr val="FF0000"/>
                </a:solidFill>
                <a:latin typeface="微软雅黑" panose="020B0503020204020204" pitchFamily="34" charset="-122"/>
                <a:ea typeface="微软雅黑" panose="020B0503020204020204" pitchFamily="34" charset="-122"/>
              </a:rPr>
              <a:t>UDP</a:t>
            </a:r>
            <a:endParaRPr kumimoji="0" lang="en-GB" altLang="zh-CN" b="1" dirty="0">
              <a:solidFill>
                <a:srgbClr val="FF0000"/>
              </a:solidFill>
              <a:latin typeface="微软雅黑" panose="020B0503020204020204" pitchFamily="34" charset="-122"/>
              <a:ea typeface="微软雅黑" panose="020B0503020204020204" pitchFamily="34" charset="-122"/>
            </a:endParaRPr>
          </a:p>
          <a:p>
            <a:pPr lvl="1" eaLnBrk="1" hangingPunct="1">
              <a:buClr>
                <a:schemeClr val="tx1"/>
              </a:buClr>
            </a:pPr>
            <a:r>
              <a:rPr kumimoji="0" lang="zh-CN" altLang="en-US" b="1" dirty="0">
                <a:latin typeface="微软雅黑" panose="020B0503020204020204" pitchFamily="34" charset="-122"/>
                <a:ea typeface="微软雅黑" panose="020B0503020204020204" pitchFamily="34" charset="-122"/>
              </a:rPr>
              <a:t>传输控制协议</a:t>
            </a:r>
            <a:r>
              <a:rPr kumimoji="0" lang="en-US" altLang="zh-CN" b="1" dirty="0">
                <a:latin typeface="微软雅黑" panose="020B0503020204020204" pitchFamily="34" charset="-122"/>
                <a:ea typeface="微软雅黑" panose="020B0503020204020204" pitchFamily="34" charset="-122"/>
              </a:rPr>
              <a:t>TCP</a:t>
            </a:r>
            <a:endParaRPr kumimoji="0" lang="zh-CN" altLang="en-US" b="1" dirty="0">
              <a:latin typeface="微软雅黑" panose="020B0503020204020204" pitchFamily="34" charset="-122"/>
              <a:ea typeface="微软雅黑" panose="020B0503020204020204" pitchFamily="34" charset="-122"/>
            </a:endParaRPr>
          </a:p>
        </p:txBody>
      </p:sp>
      <p:sp>
        <p:nvSpPr>
          <p:cNvPr id="5" name="标题 1">
            <a:extLst>
              <a:ext uri="{FF2B5EF4-FFF2-40B4-BE49-F238E27FC236}">
                <a16:creationId xmlns:a16="http://schemas.microsoft.com/office/drawing/2014/main" id="{0D7C783D-1DD0-42C2-8BC9-E2627078987F}"/>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Chapter 7 </a:t>
            </a:r>
            <a:r>
              <a:rPr lang="zh-CN" altLang="en-US" b="1" dirty="0"/>
              <a:t>传输层</a:t>
            </a:r>
            <a:endParaRPr lang="zh-CN" altLang="en-US" kern="0" dirty="0"/>
          </a:p>
        </p:txBody>
      </p:sp>
    </p:spTree>
    <p:extLst>
      <p:ext uri="{BB962C8B-B14F-4D97-AF65-F5344CB8AC3E}">
        <p14:creationId xmlns:p14="http://schemas.microsoft.com/office/powerpoint/2010/main" val="302595190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用户数据报协议</a:t>
            </a:r>
            <a:r>
              <a:rPr lang="en-US" altLang="zh-CN" sz="3600" b="1" dirty="0">
                <a:solidFill>
                  <a:schemeClr val="tx2"/>
                </a:solidFill>
                <a:latin typeface="微软雅黑" panose="020B0503020204020204" pitchFamily="34" charset="-122"/>
                <a:ea typeface="微软雅黑" panose="020B0503020204020204" pitchFamily="34" charset="-122"/>
              </a:rPr>
              <a:t>-UDP</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7" name="Rectangle 3">
            <a:extLst>
              <a:ext uri="{FF2B5EF4-FFF2-40B4-BE49-F238E27FC236}">
                <a16:creationId xmlns:a16="http://schemas.microsoft.com/office/drawing/2014/main" id="{72F114B9-AFAE-4F5A-92E5-55CD85B1BAD7}"/>
              </a:ext>
            </a:extLst>
          </p:cNvPr>
          <p:cNvSpPr txBox="1">
            <a:spLocks noChangeArrowheads="1"/>
          </p:cNvSpPr>
          <p:nvPr/>
        </p:nvSpPr>
        <p:spPr bwMode="auto">
          <a:xfrm>
            <a:off x="685800" y="1196752"/>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lnSpc>
                <a:spcPct val="150000"/>
              </a:lnSpc>
            </a:pPr>
            <a:r>
              <a:rPr lang="en-US" altLang="zh-CN" b="1" kern="0"/>
              <a:t>UDP</a:t>
            </a:r>
            <a:r>
              <a:rPr lang="zh-CN" altLang="en-US" b="1" kern="0"/>
              <a:t>：</a:t>
            </a:r>
            <a:r>
              <a:rPr lang="en-US" altLang="zh-CN" b="1" kern="0"/>
              <a:t>User datagram protocol</a:t>
            </a:r>
          </a:p>
          <a:p>
            <a:pPr lvl="1" eaLnBrk="1" hangingPunct="1">
              <a:lnSpc>
                <a:spcPct val="150000"/>
              </a:lnSpc>
            </a:pPr>
            <a:r>
              <a:rPr lang="en-US" altLang="zh-CN" b="1" kern="0"/>
              <a:t>RFC 768</a:t>
            </a:r>
          </a:p>
          <a:p>
            <a:pPr eaLnBrk="1" hangingPunct="1">
              <a:lnSpc>
                <a:spcPct val="150000"/>
              </a:lnSpc>
            </a:pPr>
            <a:r>
              <a:rPr lang="zh-CN" altLang="en-US" b="1" kern="0"/>
              <a:t>传输的数据单元称为数据报</a:t>
            </a:r>
            <a:endParaRPr lang="en-US" altLang="zh-CN" b="1" kern="0"/>
          </a:p>
          <a:p>
            <a:pPr eaLnBrk="1" hangingPunct="1">
              <a:lnSpc>
                <a:spcPct val="150000"/>
              </a:lnSpc>
            </a:pPr>
            <a:r>
              <a:rPr lang="zh-CN" altLang="en-US" b="1" kern="0"/>
              <a:t>无连接的传输服务</a:t>
            </a:r>
          </a:p>
          <a:p>
            <a:pPr lvl="1" eaLnBrk="1" hangingPunct="1">
              <a:lnSpc>
                <a:spcPct val="150000"/>
              </a:lnSpc>
            </a:pPr>
            <a:r>
              <a:rPr lang="zh-CN" altLang="en-US" b="1" kern="0"/>
              <a:t>不可靠（</a:t>
            </a:r>
            <a:r>
              <a:rPr lang="en-US" altLang="zh-CN" b="1" kern="0"/>
              <a:t>Unreliable</a:t>
            </a:r>
            <a:r>
              <a:rPr lang="zh-CN" altLang="en-US" b="1" kern="0"/>
              <a:t>）</a:t>
            </a:r>
          </a:p>
          <a:p>
            <a:pPr lvl="1" eaLnBrk="1" hangingPunct="1">
              <a:lnSpc>
                <a:spcPct val="150000"/>
              </a:lnSpc>
            </a:pPr>
            <a:r>
              <a:rPr lang="zh-CN" altLang="en-US" b="1" kern="0"/>
              <a:t>效率高</a:t>
            </a:r>
            <a:endParaRPr lang="zh-CN" altLang="en-US" b="1" kern="0" dirty="0"/>
          </a:p>
        </p:txBody>
      </p:sp>
    </p:spTree>
    <p:extLst>
      <p:ext uri="{BB962C8B-B14F-4D97-AF65-F5344CB8AC3E}">
        <p14:creationId xmlns:p14="http://schemas.microsoft.com/office/powerpoint/2010/main" val="243573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en-US" altLang="zh-CN" sz="3600" b="1" dirty="0">
                <a:solidFill>
                  <a:schemeClr val="tx2"/>
                </a:solidFill>
                <a:latin typeface="+mn-ea"/>
                <a:ea typeface="+mn-ea"/>
              </a:rPr>
              <a:t>UDP</a:t>
            </a:r>
            <a:r>
              <a:rPr lang="zh-CN" altLang="en-US" sz="3600" b="1" dirty="0">
                <a:solidFill>
                  <a:schemeClr val="tx2"/>
                </a:solidFill>
                <a:latin typeface="+mn-ea"/>
                <a:ea typeface="+mn-ea"/>
              </a:rPr>
              <a:t>头标</a:t>
            </a:r>
            <a:endParaRPr lang="zh-CN" altLang="en-US" sz="3600" dirty="0">
              <a:solidFill>
                <a:schemeClr val="tx2"/>
              </a:solidFill>
              <a:latin typeface="+mn-ea"/>
              <a:ea typeface="+mn-ea"/>
            </a:endParaRPr>
          </a:p>
        </p:txBody>
      </p:sp>
      <p:sp>
        <p:nvSpPr>
          <p:cNvPr id="5" name="Rectangle 50">
            <a:extLst>
              <a:ext uri="{FF2B5EF4-FFF2-40B4-BE49-F238E27FC236}">
                <a16:creationId xmlns:a16="http://schemas.microsoft.com/office/drawing/2014/main" id="{1BF693AC-EA8E-47DD-8D38-525DE68154D8}"/>
              </a:ext>
            </a:extLst>
          </p:cNvPr>
          <p:cNvSpPr>
            <a:spLocks noChangeArrowheads="1"/>
          </p:cNvSpPr>
          <p:nvPr/>
        </p:nvSpPr>
        <p:spPr bwMode="auto">
          <a:xfrm>
            <a:off x="1765300" y="4394200"/>
            <a:ext cx="1079500" cy="457200"/>
          </a:xfrm>
          <a:prstGeom prst="rect">
            <a:avLst/>
          </a:prstGeom>
          <a:solidFill>
            <a:srgbClr val="CCCCFF"/>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6" name="Freeform 51">
            <a:extLst>
              <a:ext uri="{FF2B5EF4-FFF2-40B4-BE49-F238E27FC236}">
                <a16:creationId xmlns:a16="http://schemas.microsoft.com/office/drawing/2014/main" id="{847B7E1A-8D8E-4920-BA65-9E26D3FAB771}"/>
              </a:ext>
            </a:extLst>
          </p:cNvPr>
          <p:cNvSpPr>
            <a:spLocks/>
          </p:cNvSpPr>
          <p:nvPr/>
        </p:nvSpPr>
        <p:spPr bwMode="auto">
          <a:xfrm>
            <a:off x="2346325" y="3027363"/>
            <a:ext cx="4633913" cy="438150"/>
          </a:xfrm>
          <a:custGeom>
            <a:avLst/>
            <a:gdLst>
              <a:gd name="T0" fmla="*/ 0 w 2919"/>
              <a:gd name="T1" fmla="*/ 0 h 276"/>
              <a:gd name="T2" fmla="*/ 2147483647 w 2919"/>
              <a:gd name="T3" fmla="*/ 0 h 276"/>
              <a:gd name="T4" fmla="*/ 2147483647 w 2919"/>
              <a:gd name="T5" fmla="*/ 2147483647 h 276"/>
              <a:gd name="T6" fmla="*/ 2147483647 w 2919"/>
              <a:gd name="T7" fmla="*/ 2147483647 h 276"/>
              <a:gd name="T8" fmla="*/ 0 w 2919"/>
              <a:gd name="T9" fmla="*/ 0 h 276"/>
              <a:gd name="T10" fmla="*/ 0 60000 65536"/>
              <a:gd name="T11" fmla="*/ 0 60000 65536"/>
              <a:gd name="T12" fmla="*/ 0 60000 65536"/>
              <a:gd name="T13" fmla="*/ 0 60000 65536"/>
              <a:gd name="T14" fmla="*/ 0 60000 65536"/>
              <a:gd name="T15" fmla="*/ 0 w 2919"/>
              <a:gd name="T16" fmla="*/ 0 h 276"/>
              <a:gd name="T17" fmla="*/ 2919 w 2919"/>
              <a:gd name="T18" fmla="*/ 276 h 276"/>
            </a:gdLst>
            <a:ahLst/>
            <a:cxnLst>
              <a:cxn ang="T10">
                <a:pos x="T0" y="T1"/>
              </a:cxn>
              <a:cxn ang="T11">
                <a:pos x="T2" y="T3"/>
              </a:cxn>
              <a:cxn ang="T12">
                <a:pos x="T4" y="T5"/>
              </a:cxn>
              <a:cxn ang="T13">
                <a:pos x="T6" y="T7"/>
              </a:cxn>
              <a:cxn ang="T14">
                <a:pos x="T8" y="T9"/>
              </a:cxn>
            </a:cxnLst>
            <a:rect l="T15" t="T16" r="T17" b="T18"/>
            <a:pathLst>
              <a:path w="2919" h="276">
                <a:moveTo>
                  <a:pt x="0" y="0"/>
                </a:moveTo>
                <a:lnTo>
                  <a:pt x="2919" y="0"/>
                </a:lnTo>
                <a:lnTo>
                  <a:pt x="1066" y="276"/>
                </a:lnTo>
                <a:lnTo>
                  <a:pt x="346" y="268"/>
                </a:lnTo>
                <a:lnTo>
                  <a:pt x="0" y="0"/>
                </a:lnTo>
                <a:close/>
              </a:path>
            </a:pathLst>
          </a:custGeom>
          <a:gradFill rotWithShape="1">
            <a:gsLst>
              <a:gs pos="0">
                <a:srgbClr val="A7C1D1"/>
              </a:gs>
              <a:gs pos="100000">
                <a:srgbClr val="CCE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mn-ea"/>
              <a:ea typeface="+mn-ea"/>
            </a:endParaRPr>
          </a:p>
        </p:txBody>
      </p:sp>
      <p:sp>
        <p:nvSpPr>
          <p:cNvPr id="8" name="Rectangle 52">
            <a:extLst>
              <a:ext uri="{FF2B5EF4-FFF2-40B4-BE49-F238E27FC236}">
                <a16:creationId xmlns:a16="http://schemas.microsoft.com/office/drawing/2014/main" id="{DC75460B-74C1-427B-808C-DC5594FEB155}"/>
              </a:ext>
            </a:extLst>
          </p:cNvPr>
          <p:cNvSpPr>
            <a:spLocks noChangeArrowheads="1"/>
          </p:cNvSpPr>
          <p:nvPr/>
        </p:nvSpPr>
        <p:spPr bwMode="auto">
          <a:xfrm>
            <a:off x="2843213" y="3457575"/>
            <a:ext cx="1081087" cy="457200"/>
          </a:xfrm>
          <a:prstGeom prst="rect">
            <a:avLst/>
          </a:prstGeom>
          <a:solidFill>
            <a:srgbClr val="CCECFF"/>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9" name="AutoShape 53">
            <a:extLst>
              <a:ext uri="{FF2B5EF4-FFF2-40B4-BE49-F238E27FC236}">
                <a16:creationId xmlns:a16="http://schemas.microsoft.com/office/drawing/2014/main" id="{46B0BF41-6B1A-40FB-B17E-4A31A2217E40}"/>
              </a:ext>
            </a:extLst>
          </p:cNvPr>
          <p:cNvSpPr>
            <a:spLocks noChangeArrowheads="1"/>
          </p:cNvSpPr>
          <p:nvPr/>
        </p:nvSpPr>
        <p:spPr bwMode="auto">
          <a:xfrm>
            <a:off x="966788" y="4484688"/>
            <a:ext cx="798512" cy="288925"/>
          </a:xfrm>
          <a:prstGeom prst="leftArrow">
            <a:avLst>
              <a:gd name="adj1" fmla="val 50000"/>
              <a:gd name="adj2" fmla="val 69093"/>
            </a:avLst>
          </a:prstGeom>
          <a:solidFill>
            <a:srgbClr val="FF0000"/>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0" name="Rectangle 55">
            <a:extLst>
              <a:ext uri="{FF2B5EF4-FFF2-40B4-BE49-F238E27FC236}">
                <a16:creationId xmlns:a16="http://schemas.microsoft.com/office/drawing/2014/main" id="{F81F677C-AD87-48C5-9D95-4C4F7AD70A53}"/>
              </a:ext>
            </a:extLst>
          </p:cNvPr>
          <p:cNvSpPr>
            <a:spLocks noChangeArrowheads="1"/>
          </p:cNvSpPr>
          <p:nvPr/>
        </p:nvSpPr>
        <p:spPr bwMode="auto">
          <a:xfrm>
            <a:off x="2346325" y="2570163"/>
            <a:ext cx="4633913" cy="457200"/>
          </a:xfrm>
          <a:prstGeom prst="rect">
            <a:avLst/>
          </a:prstGeom>
          <a:solidFill>
            <a:srgbClr val="CCECFF"/>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1" name="Rectangle 56">
            <a:extLst>
              <a:ext uri="{FF2B5EF4-FFF2-40B4-BE49-F238E27FC236}">
                <a16:creationId xmlns:a16="http://schemas.microsoft.com/office/drawing/2014/main" id="{8FAFE563-164F-43E4-8AD9-E5822A45E86B}"/>
              </a:ext>
            </a:extLst>
          </p:cNvPr>
          <p:cNvSpPr>
            <a:spLocks noChangeArrowheads="1"/>
          </p:cNvSpPr>
          <p:nvPr/>
        </p:nvSpPr>
        <p:spPr bwMode="auto">
          <a:xfrm>
            <a:off x="2844800" y="4397375"/>
            <a:ext cx="5472113" cy="457200"/>
          </a:xfrm>
          <a:prstGeom prst="rect">
            <a:avLst/>
          </a:prstGeom>
          <a:solidFill>
            <a:srgbClr val="CCFF66"/>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2" name="Line 57">
            <a:extLst>
              <a:ext uri="{FF2B5EF4-FFF2-40B4-BE49-F238E27FC236}">
                <a16:creationId xmlns:a16="http://schemas.microsoft.com/office/drawing/2014/main" id="{22806BFF-82D8-4CCF-B01E-D59A2075EC83}"/>
              </a:ext>
            </a:extLst>
          </p:cNvPr>
          <p:cNvSpPr>
            <a:spLocks noChangeShapeType="1"/>
          </p:cNvSpPr>
          <p:nvPr/>
        </p:nvSpPr>
        <p:spPr bwMode="auto">
          <a:xfrm>
            <a:off x="3505200" y="2570163"/>
            <a:ext cx="1588"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13" name="Line 60">
            <a:extLst>
              <a:ext uri="{FF2B5EF4-FFF2-40B4-BE49-F238E27FC236}">
                <a16:creationId xmlns:a16="http://schemas.microsoft.com/office/drawing/2014/main" id="{583D9916-4974-4E43-A730-DA3014E66033}"/>
              </a:ext>
            </a:extLst>
          </p:cNvPr>
          <p:cNvSpPr>
            <a:spLocks noChangeShapeType="1"/>
          </p:cNvSpPr>
          <p:nvPr/>
        </p:nvSpPr>
        <p:spPr bwMode="auto">
          <a:xfrm>
            <a:off x="4662488" y="2570163"/>
            <a:ext cx="3175"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14" name="Line 61">
            <a:extLst>
              <a:ext uri="{FF2B5EF4-FFF2-40B4-BE49-F238E27FC236}">
                <a16:creationId xmlns:a16="http://schemas.microsoft.com/office/drawing/2014/main" id="{991C3525-3651-4999-961E-4D30760DE93C}"/>
              </a:ext>
            </a:extLst>
          </p:cNvPr>
          <p:cNvSpPr>
            <a:spLocks noChangeShapeType="1"/>
          </p:cNvSpPr>
          <p:nvPr/>
        </p:nvSpPr>
        <p:spPr bwMode="auto">
          <a:xfrm>
            <a:off x="5821363" y="2570163"/>
            <a:ext cx="1587"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15" name="Text Box 64">
            <a:extLst>
              <a:ext uri="{FF2B5EF4-FFF2-40B4-BE49-F238E27FC236}">
                <a16:creationId xmlns:a16="http://schemas.microsoft.com/office/drawing/2014/main" id="{9ED78DB2-C325-46BB-88C7-B13CDB22F203}"/>
              </a:ext>
            </a:extLst>
          </p:cNvPr>
          <p:cNvSpPr txBox="1">
            <a:spLocks noChangeArrowheads="1"/>
          </p:cNvSpPr>
          <p:nvPr/>
        </p:nvSpPr>
        <p:spPr bwMode="auto">
          <a:xfrm>
            <a:off x="2357438" y="2566988"/>
            <a:ext cx="9477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源端口</a:t>
            </a:r>
          </a:p>
        </p:txBody>
      </p:sp>
      <p:sp>
        <p:nvSpPr>
          <p:cNvPr id="16" name="Text Box 65">
            <a:extLst>
              <a:ext uri="{FF2B5EF4-FFF2-40B4-BE49-F238E27FC236}">
                <a16:creationId xmlns:a16="http://schemas.microsoft.com/office/drawing/2014/main" id="{8B8EF066-DEAE-4D02-BE40-438C9E07830A}"/>
              </a:ext>
            </a:extLst>
          </p:cNvPr>
          <p:cNvSpPr txBox="1">
            <a:spLocks noChangeArrowheads="1"/>
          </p:cNvSpPr>
          <p:nvPr/>
        </p:nvSpPr>
        <p:spPr bwMode="auto">
          <a:xfrm>
            <a:off x="3481388" y="2555875"/>
            <a:ext cx="12001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目的端口</a:t>
            </a:r>
          </a:p>
        </p:txBody>
      </p:sp>
      <p:sp>
        <p:nvSpPr>
          <p:cNvPr id="17" name="Text Box 66">
            <a:extLst>
              <a:ext uri="{FF2B5EF4-FFF2-40B4-BE49-F238E27FC236}">
                <a16:creationId xmlns:a16="http://schemas.microsoft.com/office/drawing/2014/main" id="{D2478A38-AAC5-4726-879A-3AA60884791D}"/>
              </a:ext>
            </a:extLst>
          </p:cNvPr>
          <p:cNvSpPr txBox="1">
            <a:spLocks noChangeArrowheads="1"/>
          </p:cNvSpPr>
          <p:nvPr/>
        </p:nvSpPr>
        <p:spPr bwMode="auto">
          <a:xfrm>
            <a:off x="4781550" y="2565400"/>
            <a:ext cx="848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长  度</a:t>
            </a:r>
          </a:p>
        </p:txBody>
      </p:sp>
      <p:sp>
        <p:nvSpPr>
          <p:cNvPr id="18" name="Text Box 67">
            <a:extLst>
              <a:ext uri="{FF2B5EF4-FFF2-40B4-BE49-F238E27FC236}">
                <a16:creationId xmlns:a16="http://schemas.microsoft.com/office/drawing/2014/main" id="{E0069389-B39C-4780-B367-341761A3FDD7}"/>
              </a:ext>
            </a:extLst>
          </p:cNvPr>
          <p:cNvSpPr txBox="1">
            <a:spLocks noChangeArrowheads="1"/>
          </p:cNvSpPr>
          <p:nvPr/>
        </p:nvSpPr>
        <p:spPr bwMode="auto">
          <a:xfrm>
            <a:off x="5926138" y="2566988"/>
            <a:ext cx="9461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检验和</a:t>
            </a:r>
          </a:p>
        </p:txBody>
      </p:sp>
      <p:sp>
        <p:nvSpPr>
          <p:cNvPr id="19" name="Text Box 68">
            <a:extLst>
              <a:ext uri="{FF2B5EF4-FFF2-40B4-BE49-F238E27FC236}">
                <a16:creationId xmlns:a16="http://schemas.microsoft.com/office/drawing/2014/main" id="{C0257DBC-4E23-4079-871D-7ABC15918A84}"/>
              </a:ext>
            </a:extLst>
          </p:cNvPr>
          <p:cNvSpPr txBox="1">
            <a:spLocks noChangeArrowheads="1"/>
          </p:cNvSpPr>
          <p:nvPr/>
        </p:nvSpPr>
        <p:spPr bwMode="auto">
          <a:xfrm>
            <a:off x="4926013" y="4438650"/>
            <a:ext cx="13756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数         据</a:t>
            </a:r>
          </a:p>
        </p:txBody>
      </p:sp>
      <p:sp>
        <p:nvSpPr>
          <p:cNvPr id="20" name="Text Box 69">
            <a:extLst>
              <a:ext uri="{FF2B5EF4-FFF2-40B4-BE49-F238E27FC236}">
                <a16:creationId xmlns:a16="http://schemas.microsoft.com/office/drawing/2014/main" id="{ECD2DEEB-9851-4B77-95AB-3CF47E65A33E}"/>
              </a:ext>
            </a:extLst>
          </p:cNvPr>
          <p:cNvSpPr txBox="1">
            <a:spLocks noChangeArrowheads="1"/>
          </p:cNvSpPr>
          <p:nvPr/>
        </p:nvSpPr>
        <p:spPr bwMode="auto">
          <a:xfrm>
            <a:off x="1870075" y="4438650"/>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mn-ea"/>
                <a:ea typeface="+mn-ea"/>
              </a:rPr>
              <a:t>IP</a:t>
            </a:r>
            <a:r>
              <a:rPr lang="zh-CN" altLang="en-US" sz="2000">
                <a:solidFill>
                  <a:srgbClr val="333399"/>
                </a:solidFill>
                <a:latin typeface="+mn-ea"/>
                <a:ea typeface="+mn-ea"/>
              </a:rPr>
              <a:t>头标</a:t>
            </a:r>
          </a:p>
        </p:txBody>
      </p:sp>
      <p:sp>
        <p:nvSpPr>
          <p:cNvPr id="21" name="Line 78">
            <a:extLst>
              <a:ext uri="{FF2B5EF4-FFF2-40B4-BE49-F238E27FC236}">
                <a16:creationId xmlns:a16="http://schemas.microsoft.com/office/drawing/2014/main" id="{E61F6F8D-8826-41F0-B74F-C8C3C037B23E}"/>
              </a:ext>
            </a:extLst>
          </p:cNvPr>
          <p:cNvSpPr>
            <a:spLocks noChangeShapeType="1"/>
          </p:cNvSpPr>
          <p:nvPr/>
        </p:nvSpPr>
        <p:spPr bwMode="auto">
          <a:xfrm>
            <a:off x="1722438" y="5083175"/>
            <a:ext cx="6594475" cy="0"/>
          </a:xfrm>
          <a:prstGeom prst="line">
            <a:avLst/>
          </a:prstGeom>
          <a:noFill/>
          <a:ln w="9525">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22" name="Rectangle 79">
            <a:extLst>
              <a:ext uri="{FF2B5EF4-FFF2-40B4-BE49-F238E27FC236}">
                <a16:creationId xmlns:a16="http://schemas.microsoft.com/office/drawing/2014/main" id="{3A83ED09-68FD-4C9E-8335-0AFB8A0068A9}"/>
              </a:ext>
            </a:extLst>
          </p:cNvPr>
          <p:cNvSpPr>
            <a:spLocks noChangeArrowheads="1"/>
          </p:cNvSpPr>
          <p:nvPr/>
        </p:nvSpPr>
        <p:spPr bwMode="auto">
          <a:xfrm>
            <a:off x="4306888" y="4929188"/>
            <a:ext cx="1173162"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3" name="Text Box 80">
            <a:extLst>
              <a:ext uri="{FF2B5EF4-FFF2-40B4-BE49-F238E27FC236}">
                <a16:creationId xmlns:a16="http://schemas.microsoft.com/office/drawing/2014/main" id="{5BC57911-89CD-4725-BBE4-D91ACB6C8573}"/>
              </a:ext>
            </a:extLst>
          </p:cNvPr>
          <p:cNvSpPr txBox="1">
            <a:spLocks noChangeArrowheads="1"/>
          </p:cNvSpPr>
          <p:nvPr/>
        </p:nvSpPr>
        <p:spPr bwMode="auto">
          <a:xfrm>
            <a:off x="4260850" y="4903788"/>
            <a:ext cx="1254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ea"/>
                <a:ea typeface="+mn-ea"/>
              </a:rPr>
              <a:t>IP </a:t>
            </a:r>
            <a:r>
              <a:rPr lang="zh-CN" altLang="en-US" sz="2000">
                <a:latin typeface="+mn-ea"/>
                <a:ea typeface="+mn-ea"/>
              </a:rPr>
              <a:t>数据报</a:t>
            </a:r>
          </a:p>
        </p:txBody>
      </p:sp>
      <p:sp>
        <p:nvSpPr>
          <p:cNvPr id="24" name="Text Box 93">
            <a:extLst>
              <a:ext uri="{FF2B5EF4-FFF2-40B4-BE49-F238E27FC236}">
                <a16:creationId xmlns:a16="http://schemas.microsoft.com/office/drawing/2014/main" id="{05EBDDC0-BB71-4307-A632-386512751B54}"/>
              </a:ext>
            </a:extLst>
          </p:cNvPr>
          <p:cNvSpPr txBox="1">
            <a:spLocks noChangeArrowheads="1"/>
          </p:cNvSpPr>
          <p:nvPr/>
        </p:nvSpPr>
        <p:spPr bwMode="auto">
          <a:xfrm>
            <a:off x="538163" y="4033838"/>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dirty="0">
                <a:latin typeface="+mn-ea"/>
                <a:ea typeface="+mn-ea"/>
              </a:rPr>
              <a:t>发送在前</a:t>
            </a:r>
          </a:p>
        </p:txBody>
      </p:sp>
      <p:sp>
        <p:nvSpPr>
          <p:cNvPr id="25" name="AutoShape 94">
            <a:extLst>
              <a:ext uri="{FF2B5EF4-FFF2-40B4-BE49-F238E27FC236}">
                <a16:creationId xmlns:a16="http://schemas.microsoft.com/office/drawing/2014/main" id="{89DAA85B-D0A6-4013-8959-BB54782B219E}"/>
              </a:ext>
            </a:extLst>
          </p:cNvPr>
          <p:cNvSpPr>
            <a:spLocks noChangeArrowheads="1"/>
          </p:cNvSpPr>
          <p:nvPr/>
        </p:nvSpPr>
        <p:spPr bwMode="auto">
          <a:xfrm>
            <a:off x="5475288" y="4170363"/>
            <a:ext cx="277812" cy="415925"/>
          </a:xfrm>
          <a:prstGeom prst="downArrow">
            <a:avLst>
              <a:gd name="adj1" fmla="val 50000"/>
              <a:gd name="adj2" fmla="val 37429"/>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6" name="Rectangle 95">
            <a:extLst>
              <a:ext uri="{FF2B5EF4-FFF2-40B4-BE49-F238E27FC236}">
                <a16:creationId xmlns:a16="http://schemas.microsoft.com/office/drawing/2014/main" id="{8FE932ED-C83C-44F7-9A2D-FE901CD84516}"/>
              </a:ext>
            </a:extLst>
          </p:cNvPr>
          <p:cNvSpPr>
            <a:spLocks noChangeArrowheads="1"/>
          </p:cNvSpPr>
          <p:nvPr/>
        </p:nvSpPr>
        <p:spPr bwMode="auto">
          <a:xfrm>
            <a:off x="3924300" y="3457575"/>
            <a:ext cx="4392613" cy="457200"/>
          </a:xfrm>
          <a:prstGeom prst="rect">
            <a:avLst/>
          </a:prstGeom>
          <a:solidFill>
            <a:srgbClr val="FFCCFF"/>
          </a:solidFill>
          <a:ln w="12700">
            <a:solidFill>
              <a:schemeClr val="bg2"/>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7" name="Text Box 96">
            <a:extLst>
              <a:ext uri="{FF2B5EF4-FFF2-40B4-BE49-F238E27FC236}">
                <a16:creationId xmlns:a16="http://schemas.microsoft.com/office/drawing/2014/main" id="{BD268A29-2049-490C-A2A8-EDB57B15FF04}"/>
              </a:ext>
            </a:extLst>
          </p:cNvPr>
          <p:cNvSpPr txBox="1">
            <a:spLocks noChangeArrowheads="1"/>
          </p:cNvSpPr>
          <p:nvPr/>
        </p:nvSpPr>
        <p:spPr bwMode="auto">
          <a:xfrm>
            <a:off x="5480050" y="3500438"/>
            <a:ext cx="13756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数         据</a:t>
            </a:r>
          </a:p>
        </p:txBody>
      </p:sp>
      <p:sp>
        <p:nvSpPr>
          <p:cNvPr id="28" name="Text Box 97">
            <a:extLst>
              <a:ext uri="{FF2B5EF4-FFF2-40B4-BE49-F238E27FC236}">
                <a16:creationId xmlns:a16="http://schemas.microsoft.com/office/drawing/2014/main" id="{FE773737-4C10-4891-9D3C-95680AFD33D0}"/>
              </a:ext>
            </a:extLst>
          </p:cNvPr>
          <p:cNvSpPr txBox="1">
            <a:spLocks noChangeArrowheads="1"/>
          </p:cNvSpPr>
          <p:nvPr/>
        </p:nvSpPr>
        <p:spPr bwMode="auto">
          <a:xfrm>
            <a:off x="2801938" y="3500438"/>
            <a:ext cx="1230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mn-ea"/>
                <a:ea typeface="+mn-ea"/>
              </a:rPr>
              <a:t>UDP</a:t>
            </a:r>
            <a:r>
              <a:rPr lang="zh-CN" altLang="en-US" sz="2000">
                <a:solidFill>
                  <a:srgbClr val="333399"/>
                </a:solidFill>
                <a:latin typeface="+mn-ea"/>
                <a:ea typeface="+mn-ea"/>
              </a:rPr>
              <a:t>头标</a:t>
            </a:r>
          </a:p>
        </p:txBody>
      </p:sp>
      <p:sp>
        <p:nvSpPr>
          <p:cNvPr id="29" name="AutoShape 98">
            <a:extLst>
              <a:ext uri="{FF2B5EF4-FFF2-40B4-BE49-F238E27FC236}">
                <a16:creationId xmlns:a16="http://schemas.microsoft.com/office/drawing/2014/main" id="{AA9D34FB-ED37-461A-8D12-FFA7AA80E928}"/>
              </a:ext>
            </a:extLst>
          </p:cNvPr>
          <p:cNvSpPr>
            <a:spLocks/>
          </p:cNvSpPr>
          <p:nvPr/>
        </p:nvSpPr>
        <p:spPr bwMode="auto">
          <a:xfrm rot="16200000">
            <a:off x="5529262" y="1393826"/>
            <a:ext cx="168275" cy="5391150"/>
          </a:xfrm>
          <a:prstGeom prst="leftBrace">
            <a:avLst>
              <a:gd name="adj1" fmla="val 266981"/>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30" name="Text Box 99">
            <a:extLst>
              <a:ext uri="{FF2B5EF4-FFF2-40B4-BE49-F238E27FC236}">
                <a16:creationId xmlns:a16="http://schemas.microsoft.com/office/drawing/2014/main" id="{2A95567E-1A63-4C08-8F55-C4257869EF74}"/>
              </a:ext>
            </a:extLst>
          </p:cNvPr>
          <p:cNvSpPr txBox="1">
            <a:spLocks noChangeArrowheads="1"/>
          </p:cNvSpPr>
          <p:nvPr/>
        </p:nvSpPr>
        <p:spPr bwMode="auto">
          <a:xfrm>
            <a:off x="755650" y="3457575"/>
            <a:ext cx="2085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dirty="0">
                <a:latin typeface="+mn-ea"/>
                <a:ea typeface="+mn-ea"/>
              </a:rPr>
              <a:t>UDP </a:t>
            </a:r>
            <a:r>
              <a:rPr lang="zh-CN" altLang="en-US" sz="2000" dirty="0">
                <a:latin typeface="+mn-ea"/>
                <a:ea typeface="+mn-ea"/>
              </a:rPr>
              <a:t>用户数据报</a:t>
            </a:r>
          </a:p>
        </p:txBody>
      </p:sp>
    </p:spTree>
    <p:extLst>
      <p:ext uri="{BB962C8B-B14F-4D97-AF65-F5344CB8AC3E}">
        <p14:creationId xmlns:p14="http://schemas.microsoft.com/office/powerpoint/2010/main" val="800233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dirty="0">
              <a:latin typeface="+mn-ea"/>
              <a:ea typeface="+mn-ea"/>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en-US" altLang="zh-CN" sz="3600" b="1" dirty="0">
                <a:solidFill>
                  <a:schemeClr val="tx2"/>
                </a:solidFill>
                <a:latin typeface="+mn-ea"/>
                <a:ea typeface="+mn-ea"/>
              </a:rPr>
              <a:t>UDP</a:t>
            </a:r>
            <a:r>
              <a:rPr lang="zh-CN" altLang="en-US" sz="3600" b="1" dirty="0">
                <a:solidFill>
                  <a:schemeClr val="tx2"/>
                </a:solidFill>
                <a:latin typeface="+mn-ea"/>
                <a:ea typeface="+mn-ea"/>
              </a:rPr>
              <a:t>头标</a:t>
            </a:r>
            <a:endParaRPr lang="zh-CN" altLang="en-US" sz="3600" dirty="0">
              <a:solidFill>
                <a:schemeClr val="tx2"/>
              </a:solidFill>
              <a:latin typeface="+mn-ea"/>
              <a:ea typeface="+mn-ea"/>
            </a:endParaRPr>
          </a:p>
        </p:txBody>
      </p:sp>
      <p:sp>
        <p:nvSpPr>
          <p:cNvPr id="31" name="Rectangle 3">
            <a:extLst>
              <a:ext uri="{FF2B5EF4-FFF2-40B4-BE49-F238E27FC236}">
                <a16:creationId xmlns:a16="http://schemas.microsoft.com/office/drawing/2014/main" id="{0E924F03-5F49-4F6E-AE60-FC1AC9C612C3}"/>
              </a:ext>
            </a:extLst>
          </p:cNvPr>
          <p:cNvSpPr txBox="1">
            <a:spLocks noChangeArrowheads="1"/>
          </p:cNvSpPr>
          <p:nvPr/>
        </p:nvSpPr>
        <p:spPr bwMode="auto">
          <a:xfrm>
            <a:off x="611188" y="4365625"/>
            <a:ext cx="8204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609600" indent="-609600" eaLnBrk="1" hangingPunct="1">
              <a:lnSpc>
                <a:spcPct val="90000"/>
              </a:lnSpc>
              <a:spcBef>
                <a:spcPct val="35000"/>
              </a:spcBef>
              <a:buFont typeface="Wingdings" panose="05000000000000000000" pitchFamily="2" charset="2"/>
              <a:buAutoNum type="arabicPeriod"/>
            </a:pPr>
            <a:r>
              <a:rPr lang="zh-CN" altLang="en-US" sz="1800" b="1" kern="0" dirty="0">
                <a:solidFill>
                  <a:srgbClr val="000000"/>
                </a:solidFill>
                <a:latin typeface="+mn-ea"/>
                <a:ea typeface="+mn-ea"/>
                <a:cs typeface="Times New Roman" panose="02020603050405020304" pitchFamily="18" charset="0"/>
              </a:rPr>
              <a:t>在</a:t>
            </a:r>
            <a:r>
              <a:rPr lang="en-US" altLang="zh-CN" sz="1800" b="1" kern="0" dirty="0">
                <a:solidFill>
                  <a:srgbClr val="000000"/>
                </a:solidFill>
                <a:latin typeface="+mn-ea"/>
                <a:ea typeface="+mn-ea"/>
              </a:rPr>
              <a:t>UDP</a:t>
            </a:r>
            <a:r>
              <a:rPr lang="zh-CN" altLang="en-US" sz="1800" b="1" kern="0" dirty="0">
                <a:solidFill>
                  <a:srgbClr val="000000"/>
                </a:solidFill>
                <a:latin typeface="+mn-ea"/>
                <a:ea typeface="+mn-ea"/>
                <a:cs typeface="Times New Roman" panose="02020603050405020304" pitchFamily="18" charset="0"/>
              </a:rPr>
              <a:t>数据段前面加上</a:t>
            </a:r>
            <a:r>
              <a:rPr lang="en-US" altLang="zh-CN" sz="1800" b="1" kern="0" dirty="0">
                <a:solidFill>
                  <a:srgbClr val="000000"/>
                </a:solidFill>
                <a:latin typeface="+mn-ea"/>
                <a:ea typeface="+mn-ea"/>
              </a:rPr>
              <a:t>IP</a:t>
            </a:r>
            <a:r>
              <a:rPr lang="zh-CN" altLang="en-US" sz="1800" b="1" kern="0" dirty="0">
                <a:solidFill>
                  <a:srgbClr val="000000"/>
                </a:solidFill>
                <a:latin typeface="+mn-ea"/>
                <a:ea typeface="+mn-ea"/>
                <a:cs typeface="Times New Roman" panose="02020603050405020304" pitchFamily="18" charset="0"/>
              </a:rPr>
              <a:t>伪头标</a:t>
            </a:r>
          </a:p>
          <a:p>
            <a:pPr marL="609600" indent="-609600" eaLnBrk="1" hangingPunct="1">
              <a:lnSpc>
                <a:spcPct val="90000"/>
              </a:lnSpc>
              <a:spcBef>
                <a:spcPct val="35000"/>
              </a:spcBef>
              <a:buFont typeface="Wingdings" panose="05000000000000000000" pitchFamily="2" charset="2"/>
              <a:buAutoNum type="arabicPeriod"/>
            </a:pPr>
            <a:r>
              <a:rPr lang="zh-CN" altLang="en-US" sz="1800" b="1" kern="0" dirty="0">
                <a:latin typeface="+mn-ea"/>
                <a:ea typeface="+mn-ea"/>
              </a:rPr>
              <a:t>当数据域的长度为奇数字节时，则用</a:t>
            </a:r>
            <a:r>
              <a:rPr lang="en-US" altLang="zh-CN" sz="1800" b="1" kern="0" dirty="0">
                <a:latin typeface="+mn-ea"/>
                <a:ea typeface="+mn-ea"/>
              </a:rPr>
              <a:t>0</a:t>
            </a:r>
            <a:r>
              <a:rPr lang="zh-CN" altLang="en-US" sz="1800" b="1" kern="0" dirty="0">
                <a:latin typeface="+mn-ea"/>
                <a:ea typeface="+mn-ea"/>
              </a:rPr>
              <a:t>填充成偶数字节</a:t>
            </a:r>
          </a:p>
          <a:p>
            <a:pPr marL="609600" indent="-609600" eaLnBrk="1" hangingPunct="1">
              <a:lnSpc>
                <a:spcPct val="90000"/>
              </a:lnSpc>
              <a:spcBef>
                <a:spcPct val="35000"/>
              </a:spcBef>
              <a:buFont typeface="Wingdings" panose="05000000000000000000" pitchFamily="2" charset="2"/>
              <a:buAutoNum type="arabicPeriod"/>
            </a:pPr>
            <a:r>
              <a:rPr lang="zh-CN" altLang="en-US" sz="1800" b="1" kern="0" dirty="0">
                <a:latin typeface="+mn-ea"/>
                <a:ea typeface="+mn-ea"/>
              </a:rPr>
              <a:t>将校验和域的值置为</a:t>
            </a:r>
            <a:r>
              <a:rPr lang="en-US" altLang="zh-CN" sz="1800" b="1" kern="0" dirty="0">
                <a:latin typeface="+mn-ea"/>
                <a:ea typeface="+mn-ea"/>
              </a:rPr>
              <a:t>0</a:t>
            </a:r>
          </a:p>
          <a:p>
            <a:pPr marL="609600" indent="-609600" eaLnBrk="1" hangingPunct="1">
              <a:lnSpc>
                <a:spcPct val="90000"/>
              </a:lnSpc>
              <a:spcBef>
                <a:spcPct val="35000"/>
              </a:spcBef>
              <a:buFont typeface="Wingdings" panose="05000000000000000000" pitchFamily="2" charset="2"/>
              <a:buAutoNum type="arabicPeriod"/>
            </a:pPr>
            <a:r>
              <a:rPr lang="zh-CN" altLang="en-US" sz="1800" b="1" kern="0" dirty="0">
                <a:latin typeface="+mn-ea"/>
                <a:ea typeface="+mn-ea"/>
              </a:rPr>
              <a:t>（</a:t>
            </a:r>
            <a:r>
              <a:rPr lang="zh-CN" altLang="en-US" sz="1800" b="1" kern="0" dirty="0">
                <a:solidFill>
                  <a:srgbClr val="FF0000"/>
                </a:solidFill>
                <a:latin typeface="+mn-ea"/>
                <a:ea typeface="+mn-ea"/>
              </a:rPr>
              <a:t>伪头标</a:t>
            </a:r>
            <a:r>
              <a:rPr lang="en-US" altLang="zh-CN" sz="1800" b="1" kern="0" dirty="0">
                <a:solidFill>
                  <a:srgbClr val="FF0000"/>
                </a:solidFill>
                <a:latin typeface="+mn-ea"/>
                <a:ea typeface="+mn-ea"/>
              </a:rPr>
              <a:t>+UDP</a:t>
            </a:r>
            <a:r>
              <a:rPr lang="zh-CN" altLang="en-US" sz="1800" b="1" kern="0" dirty="0">
                <a:solidFill>
                  <a:srgbClr val="FF0000"/>
                </a:solidFill>
                <a:latin typeface="+mn-ea"/>
                <a:ea typeface="+mn-ea"/>
              </a:rPr>
              <a:t>头标</a:t>
            </a:r>
            <a:r>
              <a:rPr lang="en-US" altLang="zh-CN" sz="1800" b="1" kern="0" dirty="0">
                <a:solidFill>
                  <a:srgbClr val="FF0000"/>
                </a:solidFill>
                <a:latin typeface="+mn-ea"/>
                <a:ea typeface="+mn-ea"/>
              </a:rPr>
              <a:t>+</a:t>
            </a:r>
            <a:r>
              <a:rPr lang="zh-CN" altLang="en-US" sz="1800" b="1" kern="0" dirty="0">
                <a:solidFill>
                  <a:srgbClr val="FF0000"/>
                </a:solidFill>
                <a:latin typeface="+mn-ea"/>
                <a:ea typeface="+mn-ea"/>
              </a:rPr>
              <a:t>数据</a:t>
            </a:r>
            <a:r>
              <a:rPr lang="en-US" altLang="zh-CN" sz="1800" b="1" kern="0" dirty="0">
                <a:solidFill>
                  <a:srgbClr val="FF0000"/>
                </a:solidFill>
                <a:latin typeface="+mn-ea"/>
                <a:ea typeface="+mn-ea"/>
              </a:rPr>
              <a:t>+</a:t>
            </a:r>
            <a:r>
              <a:rPr lang="zh-CN" altLang="en-US" sz="1800" b="1" kern="0" dirty="0">
                <a:solidFill>
                  <a:srgbClr val="FF0000"/>
                </a:solidFill>
                <a:latin typeface="+mn-ea"/>
                <a:ea typeface="+mn-ea"/>
              </a:rPr>
              <a:t>可能的全</a:t>
            </a:r>
            <a:r>
              <a:rPr lang="en-US" altLang="zh-CN" sz="1800" b="1" kern="0" dirty="0">
                <a:solidFill>
                  <a:srgbClr val="FF0000"/>
                </a:solidFill>
                <a:latin typeface="+mn-ea"/>
                <a:ea typeface="+mn-ea"/>
              </a:rPr>
              <a:t>0</a:t>
            </a:r>
            <a:r>
              <a:rPr lang="zh-CN" altLang="en-US" sz="1800" b="1" kern="0" dirty="0">
                <a:solidFill>
                  <a:srgbClr val="FF0000"/>
                </a:solidFill>
                <a:latin typeface="+mn-ea"/>
                <a:ea typeface="+mn-ea"/>
              </a:rPr>
              <a:t>填充</a:t>
            </a:r>
            <a:r>
              <a:rPr lang="zh-CN" altLang="en-US" sz="1800" b="1" kern="0" dirty="0">
                <a:latin typeface="+mn-ea"/>
                <a:ea typeface="+mn-ea"/>
              </a:rPr>
              <a:t>）以</a:t>
            </a:r>
            <a:r>
              <a:rPr lang="en-US" altLang="zh-CN" sz="1800" b="1" kern="0" dirty="0">
                <a:latin typeface="+mn-ea"/>
                <a:ea typeface="+mn-ea"/>
              </a:rPr>
              <a:t>16</a:t>
            </a:r>
            <a:r>
              <a:rPr lang="zh-CN" altLang="en-US" sz="1800" b="1" kern="0" dirty="0">
                <a:latin typeface="+mn-ea"/>
                <a:ea typeface="+mn-ea"/>
              </a:rPr>
              <a:t>比特为单位反码求和，再取反。</a:t>
            </a:r>
            <a:r>
              <a:rPr lang="zh-CN" altLang="en-US" sz="1800" b="1" kern="0" dirty="0">
                <a:solidFill>
                  <a:srgbClr val="FF0000"/>
                </a:solidFill>
                <a:latin typeface="+mn-ea"/>
                <a:ea typeface="+mn-ea"/>
              </a:rPr>
              <a:t>当结果为</a:t>
            </a:r>
            <a:r>
              <a:rPr lang="en-US" altLang="zh-CN" sz="1800" b="1" kern="0" dirty="0">
                <a:solidFill>
                  <a:srgbClr val="FF0000"/>
                </a:solidFill>
                <a:latin typeface="+mn-ea"/>
                <a:ea typeface="+mn-ea"/>
              </a:rPr>
              <a:t>0</a:t>
            </a:r>
            <a:r>
              <a:rPr lang="zh-CN" altLang="en-US" sz="1800" b="1" kern="0" dirty="0">
                <a:solidFill>
                  <a:srgbClr val="FF0000"/>
                </a:solidFill>
                <a:latin typeface="+mn-ea"/>
                <a:ea typeface="+mn-ea"/>
              </a:rPr>
              <a:t>时，将校验和置为全</a:t>
            </a:r>
            <a:r>
              <a:rPr lang="en-US" altLang="zh-CN" sz="1800" b="1" kern="0" dirty="0">
                <a:solidFill>
                  <a:srgbClr val="FF0000"/>
                </a:solidFill>
                <a:latin typeface="+mn-ea"/>
                <a:ea typeface="+mn-ea"/>
              </a:rPr>
              <a:t>1</a:t>
            </a:r>
            <a:r>
              <a:rPr lang="zh-CN" altLang="en-US" sz="1800" b="1" kern="0" dirty="0">
                <a:solidFill>
                  <a:srgbClr val="FF0000"/>
                </a:solidFill>
                <a:latin typeface="+mn-ea"/>
                <a:ea typeface="+mn-ea"/>
              </a:rPr>
              <a:t>。</a:t>
            </a:r>
            <a:r>
              <a:rPr lang="zh-CN" altLang="en-US" sz="1800" b="1" kern="0" dirty="0">
                <a:latin typeface="+mn-ea"/>
                <a:ea typeface="+mn-ea"/>
              </a:rPr>
              <a:t>除此之外的情况，将结果原封不动地作为校验和</a:t>
            </a:r>
          </a:p>
        </p:txBody>
      </p:sp>
      <p:sp>
        <p:nvSpPr>
          <p:cNvPr id="32" name="Freeform 4">
            <a:extLst>
              <a:ext uri="{FF2B5EF4-FFF2-40B4-BE49-F238E27FC236}">
                <a16:creationId xmlns:a16="http://schemas.microsoft.com/office/drawing/2014/main" id="{600BBA6C-6261-4B1B-85A1-E2BAB3A31EC6}"/>
              </a:ext>
            </a:extLst>
          </p:cNvPr>
          <p:cNvSpPr>
            <a:spLocks/>
          </p:cNvSpPr>
          <p:nvPr/>
        </p:nvSpPr>
        <p:spPr bwMode="auto">
          <a:xfrm>
            <a:off x="927100" y="2863850"/>
            <a:ext cx="6681788" cy="685800"/>
          </a:xfrm>
          <a:custGeom>
            <a:avLst/>
            <a:gdLst>
              <a:gd name="T0" fmla="*/ 0 w 3600"/>
              <a:gd name="T1" fmla="*/ 0 h 432"/>
              <a:gd name="T2" fmla="*/ 2147483647 w 3600"/>
              <a:gd name="T3" fmla="*/ 0 h 432"/>
              <a:gd name="T4" fmla="*/ 2147483647 w 3600"/>
              <a:gd name="T5" fmla="*/ 2147483647 h 432"/>
              <a:gd name="T6" fmla="*/ 2147483647 w 3600"/>
              <a:gd name="T7" fmla="*/ 2147483647 h 432"/>
              <a:gd name="T8" fmla="*/ 0 w 3600"/>
              <a:gd name="T9" fmla="*/ 0 h 432"/>
              <a:gd name="T10" fmla="*/ 0 60000 65536"/>
              <a:gd name="T11" fmla="*/ 0 60000 65536"/>
              <a:gd name="T12" fmla="*/ 0 60000 65536"/>
              <a:gd name="T13" fmla="*/ 0 60000 65536"/>
              <a:gd name="T14" fmla="*/ 0 60000 65536"/>
              <a:gd name="T15" fmla="*/ 0 w 3600"/>
              <a:gd name="T16" fmla="*/ 0 h 432"/>
              <a:gd name="T17" fmla="*/ 3600 w 3600"/>
              <a:gd name="T18" fmla="*/ 432 h 432"/>
            </a:gdLst>
            <a:ahLst/>
            <a:cxnLst>
              <a:cxn ang="T10">
                <a:pos x="T0" y="T1"/>
              </a:cxn>
              <a:cxn ang="T11">
                <a:pos x="T2" y="T3"/>
              </a:cxn>
              <a:cxn ang="T12">
                <a:pos x="T4" y="T5"/>
              </a:cxn>
              <a:cxn ang="T13">
                <a:pos x="T6" y="T7"/>
              </a:cxn>
              <a:cxn ang="T14">
                <a:pos x="T8" y="T9"/>
              </a:cxn>
            </a:cxnLst>
            <a:rect l="T15" t="T16" r="T17" b="T18"/>
            <a:pathLst>
              <a:path w="3600" h="432">
                <a:moveTo>
                  <a:pt x="0" y="0"/>
                </a:moveTo>
                <a:lnTo>
                  <a:pt x="3600" y="0"/>
                </a:lnTo>
                <a:lnTo>
                  <a:pt x="1056" y="432"/>
                </a:lnTo>
                <a:lnTo>
                  <a:pt x="384" y="432"/>
                </a:lnTo>
                <a:lnTo>
                  <a:pt x="0" y="0"/>
                </a:lnTo>
                <a:close/>
              </a:path>
            </a:pathLst>
          </a:custGeom>
          <a:gradFill rotWithShape="1">
            <a:gsLst>
              <a:gs pos="0">
                <a:srgbClr val="B2B26B"/>
              </a:gs>
              <a:gs pos="100000">
                <a:srgbClr val="FFFF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mn-ea"/>
              <a:ea typeface="+mn-ea"/>
            </a:endParaRPr>
          </a:p>
        </p:txBody>
      </p:sp>
      <p:sp>
        <p:nvSpPr>
          <p:cNvPr id="33" name="Rectangle 5">
            <a:extLst>
              <a:ext uri="{FF2B5EF4-FFF2-40B4-BE49-F238E27FC236}">
                <a16:creationId xmlns:a16="http://schemas.microsoft.com/office/drawing/2014/main" id="{89103ECF-0D74-4BD0-805C-70B77C0474CD}"/>
              </a:ext>
            </a:extLst>
          </p:cNvPr>
          <p:cNvSpPr>
            <a:spLocks noChangeArrowheads="1"/>
          </p:cNvSpPr>
          <p:nvPr/>
        </p:nvSpPr>
        <p:spPr bwMode="auto">
          <a:xfrm>
            <a:off x="2886075" y="3549650"/>
            <a:ext cx="4633913" cy="457200"/>
          </a:xfrm>
          <a:prstGeom prst="rect">
            <a:avLst/>
          </a:prstGeom>
          <a:solidFill>
            <a:srgbClr val="CCECFF"/>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34" name="Line 6">
            <a:extLst>
              <a:ext uri="{FF2B5EF4-FFF2-40B4-BE49-F238E27FC236}">
                <a16:creationId xmlns:a16="http://schemas.microsoft.com/office/drawing/2014/main" id="{D86881C2-75F5-4714-BCD5-33DE4BF262C7}"/>
              </a:ext>
            </a:extLst>
          </p:cNvPr>
          <p:cNvSpPr>
            <a:spLocks noChangeShapeType="1"/>
          </p:cNvSpPr>
          <p:nvPr/>
        </p:nvSpPr>
        <p:spPr bwMode="auto">
          <a:xfrm>
            <a:off x="4044950" y="3549650"/>
            <a:ext cx="1588"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35" name="Rectangle 7">
            <a:extLst>
              <a:ext uri="{FF2B5EF4-FFF2-40B4-BE49-F238E27FC236}">
                <a16:creationId xmlns:a16="http://schemas.microsoft.com/office/drawing/2014/main" id="{8126C88C-2A0C-4426-9110-408AAFA414D3}"/>
              </a:ext>
            </a:extLst>
          </p:cNvPr>
          <p:cNvSpPr>
            <a:spLocks noChangeArrowheads="1"/>
          </p:cNvSpPr>
          <p:nvPr/>
        </p:nvSpPr>
        <p:spPr bwMode="auto">
          <a:xfrm>
            <a:off x="931863" y="2406650"/>
            <a:ext cx="6684962" cy="457200"/>
          </a:xfrm>
          <a:prstGeom prst="rect">
            <a:avLst/>
          </a:prstGeom>
          <a:solidFill>
            <a:srgbClr val="FFFF99"/>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36" name="Line 8">
            <a:extLst>
              <a:ext uri="{FF2B5EF4-FFF2-40B4-BE49-F238E27FC236}">
                <a16:creationId xmlns:a16="http://schemas.microsoft.com/office/drawing/2014/main" id="{2E246143-0CED-460C-921C-CB9E6A557CF5}"/>
              </a:ext>
            </a:extLst>
          </p:cNvPr>
          <p:cNvSpPr>
            <a:spLocks noChangeShapeType="1"/>
          </p:cNvSpPr>
          <p:nvPr/>
        </p:nvSpPr>
        <p:spPr bwMode="auto">
          <a:xfrm>
            <a:off x="3157538" y="2406650"/>
            <a:ext cx="3175"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37" name="Line 9">
            <a:extLst>
              <a:ext uri="{FF2B5EF4-FFF2-40B4-BE49-F238E27FC236}">
                <a16:creationId xmlns:a16="http://schemas.microsoft.com/office/drawing/2014/main" id="{B1FE4974-D7C2-404D-A52E-56021FB60FE6}"/>
              </a:ext>
            </a:extLst>
          </p:cNvPr>
          <p:cNvSpPr>
            <a:spLocks noChangeShapeType="1"/>
          </p:cNvSpPr>
          <p:nvPr/>
        </p:nvSpPr>
        <p:spPr bwMode="auto">
          <a:xfrm>
            <a:off x="5202238" y="3549650"/>
            <a:ext cx="3175"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38" name="Line 10">
            <a:extLst>
              <a:ext uri="{FF2B5EF4-FFF2-40B4-BE49-F238E27FC236}">
                <a16:creationId xmlns:a16="http://schemas.microsoft.com/office/drawing/2014/main" id="{1464106A-AA17-4986-B713-6B07532900A4}"/>
              </a:ext>
            </a:extLst>
          </p:cNvPr>
          <p:cNvSpPr>
            <a:spLocks noChangeShapeType="1"/>
          </p:cNvSpPr>
          <p:nvPr/>
        </p:nvSpPr>
        <p:spPr bwMode="auto">
          <a:xfrm>
            <a:off x="6361113" y="3549650"/>
            <a:ext cx="1587"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39" name="Freeform 11">
            <a:extLst>
              <a:ext uri="{FF2B5EF4-FFF2-40B4-BE49-F238E27FC236}">
                <a16:creationId xmlns:a16="http://schemas.microsoft.com/office/drawing/2014/main" id="{788C9F53-FEA4-492A-A6E3-E646BED733D7}"/>
              </a:ext>
            </a:extLst>
          </p:cNvPr>
          <p:cNvSpPr>
            <a:spLocks/>
          </p:cNvSpPr>
          <p:nvPr/>
        </p:nvSpPr>
        <p:spPr bwMode="auto">
          <a:xfrm>
            <a:off x="1636713" y="3549650"/>
            <a:ext cx="1249362" cy="457200"/>
          </a:xfrm>
          <a:custGeom>
            <a:avLst/>
            <a:gdLst>
              <a:gd name="T0" fmla="*/ 2147483647 w 672"/>
              <a:gd name="T1" fmla="*/ 2147483647 h 288"/>
              <a:gd name="T2" fmla="*/ 0 w 672"/>
              <a:gd name="T3" fmla="*/ 2147483647 h 288"/>
              <a:gd name="T4" fmla="*/ 0 w 672"/>
              <a:gd name="T5" fmla="*/ 0 h 288"/>
              <a:gd name="T6" fmla="*/ 2147483647 w 672"/>
              <a:gd name="T7" fmla="*/ 0 h 288"/>
              <a:gd name="T8" fmla="*/ 0 60000 65536"/>
              <a:gd name="T9" fmla="*/ 0 60000 65536"/>
              <a:gd name="T10" fmla="*/ 0 60000 65536"/>
              <a:gd name="T11" fmla="*/ 0 60000 65536"/>
              <a:gd name="T12" fmla="*/ 0 w 672"/>
              <a:gd name="T13" fmla="*/ 0 h 288"/>
              <a:gd name="T14" fmla="*/ 672 w 672"/>
              <a:gd name="T15" fmla="*/ 288 h 288"/>
            </a:gdLst>
            <a:ahLst/>
            <a:cxnLst>
              <a:cxn ang="T8">
                <a:pos x="T0" y="T1"/>
              </a:cxn>
              <a:cxn ang="T9">
                <a:pos x="T2" y="T3"/>
              </a:cxn>
              <a:cxn ang="T10">
                <a:pos x="T4" y="T5"/>
              </a:cxn>
              <a:cxn ang="T11">
                <a:pos x="T6" y="T7"/>
              </a:cxn>
            </a:cxnLst>
            <a:rect l="T12" t="T13" r="T14" b="T15"/>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p:spPr>
        <p:txBody>
          <a:bodyPr wrap="none" anchor="ctr"/>
          <a:lstStyle/>
          <a:p>
            <a:endParaRPr lang="zh-CN" altLang="en-US">
              <a:latin typeface="+mn-ea"/>
              <a:ea typeface="+mn-ea"/>
            </a:endParaRPr>
          </a:p>
        </p:txBody>
      </p:sp>
      <p:sp>
        <p:nvSpPr>
          <p:cNvPr id="40" name="Text Box 12">
            <a:extLst>
              <a:ext uri="{FF2B5EF4-FFF2-40B4-BE49-F238E27FC236}">
                <a16:creationId xmlns:a16="http://schemas.microsoft.com/office/drawing/2014/main" id="{2C8E43BB-609D-4C43-9319-39BFC0CBD1E9}"/>
              </a:ext>
            </a:extLst>
          </p:cNvPr>
          <p:cNvSpPr txBox="1">
            <a:spLocks noChangeArrowheads="1"/>
          </p:cNvSpPr>
          <p:nvPr/>
        </p:nvSpPr>
        <p:spPr bwMode="auto">
          <a:xfrm>
            <a:off x="1754188" y="354647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伪头标</a:t>
            </a:r>
          </a:p>
        </p:txBody>
      </p:sp>
      <p:sp>
        <p:nvSpPr>
          <p:cNvPr id="41" name="Text Box 13">
            <a:extLst>
              <a:ext uri="{FF2B5EF4-FFF2-40B4-BE49-F238E27FC236}">
                <a16:creationId xmlns:a16="http://schemas.microsoft.com/office/drawing/2014/main" id="{71020D3B-4EAB-4A8E-B25A-75AEA5CD2F57}"/>
              </a:ext>
            </a:extLst>
          </p:cNvPr>
          <p:cNvSpPr txBox="1">
            <a:spLocks noChangeArrowheads="1"/>
          </p:cNvSpPr>
          <p:nvPr/>
        </p:nvSpPr>
        <p:spPr bwMode="auto">
          <a:xfrm>
            <a:off x="2897188" y="3546475"/>
            <a:ext cx="9477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源端口</a:t>
            </a:r>
          </a:p>
        </p:txBody>
      </p:sp>
      <p:sp>
        <p:nvSpPr>
          <p:cNvPr id="42" name="Text Box 14">
            <a:extLst>
              <a:ext uri="{FF2B5EF4-FFF2-40B4-BE49-F238E27FC236}">
                <a16:creationId xmlns:a16="http://schemas.microsoft.com/office/drawing/2014/main" id="{FD4EC45A-42FB-4D09-BC13-D1C6F08C0ABA}"/>
              </a:ext>
            </a:extLst>
          </p:cNvPr>
          <p:cNvSpPr txBox="1">
            <a:spLocks noChangeArrowheads="1"/>
          </p:cNvSpPr>
          <p:nvPr/>
        </p:nvSpPr>
        <p:spPr bwMode="auto">
          <a:xfrm>
            <a:off x="4021138" y="3535363"/>
            <a:ext cx="12001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目的端口</a:t>
            </a:r>
          </a:p>
        </p:txBody>
      </p:sp>
      <p:sp>
        <p:nvSpPr>
          <p:cNvPr id="44" name="Text Box 15">
            <a:extLst>
              <a:ext uri="{FF2B5EF4-FFF2-40B4-BE49-F238E27FC236}">
                <a16:creationId xmlns:a16="http://schemas.microsoft.com/office/drawing/2014/main" id="{367D6BB4-BDF1-4E93-A795-FD0E0DF9EDB8}"/>
              </a:ext>
            </a:extLst>
          </p:cNvPr>
          <p:cNvSpPr txBox="1">
            <a:spLocks noChangeArrowheads="1"/>
          </p:cNvSpPr>
          <p:nvPr/>
        </p:nvSpPr>
        <p:spPr bwMode="auto">
          <a:xfrm>
            <a:off x="5321300" y="3544888"/>
            <a:ext cx="848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长  度</a:t>
            </a:r>
          </a:p>
        </p:txBody>
      </p:sp>
      <p:sp>
        <p:nvSpPr>
          <p:cNvPr id="45" name="Text Box 16">
            <a:extLst>
              <a:ext uri="{FF2B5EF4-FFF2-40B4-BE49-F238E27FC236}">
                <a16:creationId xmlns:a16="http://schemas.microsoft.com/office/drawing/2014/main" id="{7A131BC7-F3E8-4B2E-A91A-F341CBC9A4F2}"/>
              </a:ext>
            </a:extLst>
          </p:cNvPr>
          <p:cNvSpPr txBox="1">
            <a:spLocks noChangeArrowheads="1"/>
          </p:cNvSpPr>
          <p:nvPr/>
        </p:nvSpPr>
        <p:spPr bwMode="auto">
          <a:xfrm>
            <a:off x="6465888" y="3546475"/>
            <a:ext cx="9461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检验和</a:t>
            </a:r>
          </a:p>
        </p:txBody>
      </p:sp>
      <p:sp>
        <p:nvSpPr>
          <p:cNvPr id="46" name="Line 17">
            <a:extLst>
              <a:ext uri="{FF2B5EF4-FFF2-40B4-BE49-F238E27FC236}">
                <a16:creationId xmlns:a16="http://schemas.microsoft.com/office/drawing/2014/main" id="{DA92C487-5A89-4628-A4CB-2F552E3C7FD9}"/>
              </a:ext>
            </a:extLst>
          </p:cNvPr>
          <p:cNvSpPr>
            <a:spLocks noChangeShapeType="1"/>
          </p:cNvSpPr>
          <p:nvPr/>
        </p:nvSpPr>
        <p:spPr bwMode="auto">
          <a:xfrm>
            <a:off x="5389563" y="2406650"/>
            <a:ext cx="0"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7" name="Line 18">
            <a:extLst>
              <a:ext uri="{FF2B5EF4-FFF2-40B4-BE49-F238E27FC236}">
                <a16:creationId xmlns:a16="http://schemas.microsoft.com/office/drawing/2014/main" id="{AF26702D-DB40-474E-8272-BAC983115F10}"/>
              </a:ext>
            </a:extLst>
          </p:cNvPr>
          <p:cNvSpPr>
            <a:spLocks noChangeShapeType="1"/>
          </p:cNvSpPr>
          <p:nvPr/>
        </p:nvSpPr>
        <p:spPr bwMode="auto">
          <a:xfrm>
            <a:off x="5922963" y="2406650"/>
            <a:ext cx="1587"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8" name="Line 19">
            <a:extLst>
              <a:ext uri="{FF2B5EF4-FFF2-40B4-BE49-F238E27FC236}">
                <a16:creationId xmlns:a16="http://schemas.microsoft.com/office/drawing/2014/main" id="{35A7364B-B650-4FAD-9202-28711FFC0227}"/>
              </a:ext>
            </a:extLst>
          </p:cNvPr>
          <p:cNvSpPr>
            <a:spLocks noChangeShapeType="1"/>
          </p:cNvSpPr>
          <p:nvPr/>
        </p:nvSpPr>
        <p:spPr bwMode="auto">
          <a:xfrm>
            <a:off x="6456363" y="2406650"/>
            <a:ext cx="0"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9" name="Text Box 20">
            <a:extLst>
              <a:ext uri="{FF2B5EF4-FFF2-40B4-BE49-F238E27FC236}">
                <a16:creationId xmlns:a16="http://schemas.microsoft.com/office/drawing/2014/main" id="{C1EE0643-F195-49AB-A144-DE47BF49DCCF}"/>
              </a:ext>
            </a:extLst>
          </p:cNvPr>
          <p:cNvSpPr txBox="1">
            <a:spLocks noChangeArrowheads="1"/>
          </p:cNvSpPr>
          <p:nvPr/>
        </p:nvSpPr>
        <p:spPr bwMode="auto">
          <a:xfrm>
            <a:off x="6445250" y="2403475"/>
            <a:ext cx="1230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dirty="0">
                <a:solidFill>
                  <a:srgbClr val="333399"/>
                </a:solidFill>
                <a:latin typeface="+mn-ea"/>
                <a:ea typeface="+mn-ea"/>
              </a:rPr>
              <a:t>UDP</a:t>
            </a:r>
            <a:r>
              <a:rPr lang="zh-CN" altLang="en-US" sz="2000" dirty="0">
                <a:solidFill>
                  <a:srgbClr val="333399"/>
                </a:solidFill>
                <a:latin typeface="+mn-ea"/>
                <a:ea typeface="+mn-ea"/>
              </a:rPr>
              <a:t>长度</a:t>
            </a:r>
          </a:p>
        </p:txBody>
      </p:sp>
      <p:sp>
        <p:nvSpPr>
          <p:cNvPr id="50" name="Text Box 21">
            <a:extLst>
              <a:ext uri="{FF2B5EF4-FFF2-40B4-BE49-F238E27FC236}">
                <a16:creationId xmlns:a16="http://schemas.microsoft.com/office/drawing/2014/main" id="{6DDB0ACD-2BCF-482A-8B62-3DE67F5F35C5}"/>
              </a:ext>
            </a:extLst>
          </p:cNvPr>
          <p:cNvSpPr txBox="1">
            <a:spLocks noChangeArrowheads="1"/>
          </p:cNvSpPr>
          <p:nvPr/>
        </p:nvSpPr>
        <p:spPr bwMode="auto">
          <a:xfrm>
            <a:off x="1319213" y="2403475"/>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源 </a:t>
            </a:r>
            <a:r>
              <a:rPr lang="en-US" altLang="zh-CN" sz="2000">
                <a:solidFill>
                  <a:srgbClr val="333399"/>
                </a:solidFill>
                <a:latin typeface="+mn-ea"/>
                <a:ea typeface="+mn-ea"/>
              </a:rPr>
              <a:t>IP </a:t>
            </a:r>
            <a:r>
              <a:rPr lang="zh-CN" altLang="en-US" sz="2000">
                <a:solidFill>
                  <a:srgbClr val="333399"/>
                </a:solidFill>
                <a:latin typeface="+mn-ea"/>
                <a:ea typeface="+mn-ea"/>
              </a:rPr>
              <a:t>地址</a:t>
            </a:r>
          </a:p>
        </p:txBody>
      </p:sp>
      <p:sp>
        <p:nvSpPr>
          <p:cNvPr id="51" name="Text Box 22">
            <a:extLst>
              <a:ext uri="{FF2B5EF4-FFF2-40B4-BE49-F238E27FC236}">
                <a16:creationId xmlns:a16="http://schemas.microsoft.com/office/drawing/2014/main" id="{5447A44D-833D-4DAA-BF42-C625FC6956AC}"/>
              </a:ext>
            </a:extLst>
          </p:cNvPr>
          <p:cNvSpPr txBox="1">
            <a:spLocks noChangeArrowheads="1"/>
          </p:cNvSpPr>
          <p:nvPr/>
        </p:nvSpPr>
        <p:spPr bwMode="auto">
          <a:xfrm>
            <a:off x="3457575" y="2403475"/>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mn-ea"/>
                <a:ea typeface="+mn-ea"/>
              </a:rPr>
              <a:t>目的 </a:t>
            </a:r>
            <a:r>
              <a:rPr lang="en-US" altLang="zh-CN" sz="2000">
                <a:solidFill>
                  <a:srgbClr val="333399"/>
                </a:solidFill>
                <a:latin typeface="+mn-ea"/>
                <a:ea typeface="+mn-ea"/>
              </a:rPr>
              <a:t>IP </a:t>
            </a:r>
            <a:r>
              <a:rPr lang="zh-CN" altLang="en-US" sz="2000">
                <a:solidFill>
                  <a:srgbClr val="333399"/>
                </a:solidFill>
                <a:latin typeface="+mn-ea"/>
                <a:ea typeface="+mn-ea"/>
              </a:rPr>
              <a:t>地址</a:t>
            </a:r>
          </a:p>
        </p:txBody>
      </p:sp>
      <p:sp>
        <p:nvSpPr>
          <p:cNvPr id="52" name="Text Box 23">
            <a:extLst>
              <a:ext uri="{FF2B5EF4-FFF2-40B4-BE49-F238E27FC236}">
                <a16:creationId xmlns:a16="http://schemas.microsoft.com/office/drawing/2014/main" id="{B253BCC4-8D56-4A84-870F-F80E40191796}"/>
              </a:ext>
            </a:extLst>
          </p:cNvPr>
          <p:cNvSpPr txBox="1">
            <a:spLocks noChangeArrowheads="1"/>
          </p:cNvSpPr>
          <p:nvPr/>
        </p:nvSpPr>
        <p:spPr bwMode="auto">
          <a:xfrm>
            <a:off x="5491163" y="2403475"/>
            <a:ext cx="33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mn-ea"/>
                <a:ea typeface="+mn-ea"/>
              </a:rPr>
              <a:t>0</a:t>
            </a:r>
          </a:p>
        </p:txBody>
      </p:sp>
      <p:sp>
        <p:nvSpPr>
          <p:cNvPr id="53" name="Text Box 24">
            <a:extLst>
              <a:ext uri="{FF2B5EF4-FFF2-40B4-BE49-F238E27FC236}">
                <a16:creationId xmlns:a16="http://schemas.microsoft.com/office/drawing/2014/main" id="{E8B94182-C2D9-4242-B6D2-76D659EF1597}"/>
              </a:ext>
            </a:extLst>
          </p:cNvPr>
          <p:cNvSpPr txBox="1">
            <a:spLocks noChangeArrowheads="1"/>
          </p:cNvSpPr>
          <p:nvPr/>
        </p:nvSpPr>
        <p:spPr bwMode="auto">
          <a:xfrm>
            <a:off x="5868988" y="2420938"/>
            <a:ext cx="486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mn-ea"/>
                <a:ea typeface="+mn-ea"/>
              </a:rPr>
              <a:t>17</a:t>
            </a:r>
          </a:p>
        </p:txBody>
      </p:sp>
      <p:sp>
        <p:nvSpPr>
          <p:cNvPr id="54" name="Text Box 25">
            <a:extLst>
              <a:ext uri="{FF2B5EF4-FFF2-40B4-BE49-F238E27FC236}">
                <a16:creationId xmlns:a16="http://schemas.microsoft.com/office/drawing/2014/main" id="{913BE978-F16A-48DC-BE16-C2BE6C9A8C59}"/>
              </a:ext>
            </a:extLst>
          </p:cNvPr>
          <p:cNvSpPr txBox="1">
            <a:spLocks noChangeArrowheads="1"/>
          </p:cNvSpPr>
          <p:nvPr/>
        </p:nvSpPr>
        <p:spPr bwMode="auto">
          <a:xfrm>
            <a:off x="323850" y="2024063"/>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latin typeface="+mn-ea"/>
                <a:ea typeface="+mn-ea"/>
              </a:rPr>
              <a:t>字节</a:t>
            </a:r>
          </a:p>
        </p:txBody>
      </p:sp>
      <p:sp>
        <p:nvSpPr>
          <p:cNvPr id="55" name="Text Box 26">
            <a:extLst>
              <a:ext uri="{FF2B5EF4-FFF2-40B4-BE49-F238E27FC236}">
                <a16:creationId xmlns:a16="http://schemas.microsoft.com/office/drawing/2014/main" id="{97E4BE59-2883-4D9A-8CDB-1E85BA03E511}"/>
              </a:ext>
            </a:extLst>
          </p:cNvPr>
          <p:cNvSpPr txBox="1">
            <a:spLocks noChangeArrowheads="1"/>
          </p:cNvSpPr>
          <p:nvPr/>
        </p:nvSpPr>
        <p:spPr bwMode="auto">
          <a:xfrm>
            <a:off x="1868488" y="2001838"/>
            <a:ext cx="33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ea"/>
                <a:ea typeface="+mn-ea"/>
              </a:rPr>
              <a:t>4</a:t>
            </a:r>
          </a:p>
        </p:txBody>
      </p:sp>
      <p:sp>
        <p:nvSpPr>
          <p:cNvPr id="56" name="Text Box 27">
            <a:extLst>
              <a:ext uri="{FF2B5EF4-FFF2-40B4-BE49-F238E27FC236}">
                <a16:creationId xmlns:a16="http://schemas.microsoft.com/office/drawing/2014/main" id="{D4FB53BA-022B-4BA9-8094-3DAC90BD7245}"/>
              </a:ext>
            </a:extLst>
          </p:cNvPr>
          <p:cNvSpPr txBox="1">
            <a:spLocks noChangeArrowheads="1"/>
          </p:cNvSpPr>
          <p:nvPr/>
        </p:nvSpPr>
        <p:spPr bwMode="auto">
          <a:xfrm>
            <a:off x="4095750" y="2001838"/>
            <a:ext cx="33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ea"/>
                <a:ea typeface="+mn-ea"/>
              </a:rPr>
              <a:t>4</a:t>
            </a:r>
          </a:p>
        </p:txBody>
      </p:sp>
      <p:sp>
        <p:nvSpPr>
          <p:cNvPr id="57" name="Text Box 28">
            <a:extLst>
              <a:ext uri="{FF2B5EF4-FFF2-40B4-BE49-F238E27FC236}">
                <a16:creationId xmlns:a16="http://schemas.microsoft.com/office/drawing/2014/main" id="{21B2C533-2146-492C-BDAB-E83CECAB1E3B}"/>
              </a:ext>
            </a:extLst>
          </p:cNvPr>
          <p:cNvSpPr txBox="1">
            <a:spLocks noChangeArrowheads="1"/>
          </p:cNvSpPr>
          <p:nvPr/>
        </p:nvSpPr>
        <p:spPr bwMode="auto">
          <a:xfrm>
            <a:off x="5491163" y="2001838"/>
            <a:ext cx="33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ea"/>
                <a:ea typeface="+mn-ea"/>
              </a:rPr>
              <a:t>1</a:t>
            </a:r>
          </a:p>
        </p:txBody>
      </p:sp>
      <p:sp>
        <p:nvSpPr>
          <p:cNvPr id="58" name="Text Box 29">
            <a:extLst>
              <a:ext uri="{FF2B5EF4-FFF2-40B4-BE49-F238E27FC236}">
                <a16:creationId xmlns:a16="http://schemas.microsoft.com/office/drawing/2014/main" id="{7C3037C4-9F72-4FEA-9E35-31068A842947}"/>
              </a:ext>
            </a:extLst>
          </p:cNvPr>
          <p:cNvSpPr txBox="1">
            <a:spLocks noChangeArrowheads="1"/>
          </p:cNvSpPr>
          <p:nvPr/>
        </p:nvSpPr>
        <p:spPr bwMode="auto">
          <a:xfrm>
            <a:off x="6011863" y="2001838"/>
            <a:ext cx="33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ea"/>
                <a:ea typeface="+mn-ea"/>
              </a:rPr>
              <a:t>1</a:t>
            </a:r>
          </a:p>
        </p:txBody>
      </p:sp>
      <p:sp>
        <p:nvSpPr>
          <p:cNvPr id="59" name="Text Box 30">
            <a:extLst>
              <a:ext uri="{FF2B5EF4-FFF2-40B4-BE49-F238E27FC236}">
                <a16:creationId xmlns:a16="http://schemas.microsoft.com/office/drawing/2014/main" id="{FDFDB19D-D453-460A-8BB6-50A4F3646A95}"/>
              </a:ext>
            </a:extLst>
          </p:cNvPr>
          <p:cNvSpPr txBox="1">
            <a:spLocks noChangeArrowheads="1"/>
          </p:cNvSpPr>
          <p:nvPr/>
        </p:nvSpPr>
        <p:spPr bwMode="auto">
          <a:xfrm>
            <a:off x="6799263" y="2001838"/>
            <a:ext cx="33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ea"/>
                <a:ea typeface="+mn-ea"/>
              </a:rPr>
              <a:t>2</a:t>
            </a:r>
          </a:p>
        </p:txBody>
      </p:sp>
      <p:sp>
        <p:nvSpPr>
          <p:cNvPr id="60" name="Text Box 31">
            <a:extLst>
              <a:ext uri="{FF2B5EF4-FFF2-40B4-BE49-F238E27FC236}">
                <a16:creationId xmlns:a16="http://schemas.microsoft.com/office/drawing/2014/main" id="{E448662E-0940-409F-B78E-5EE8B8926281}"/>
              </a:ext>
            </a:extLst>
          </p:cNvPr>
          <p:cNvSpPr txBox="1">
            <a:spLocks noChangeArrowheads="1"/>
          </p:cNvSpPr>
          <p:nvPr/>
        </p:nvSpPr>
        <p:spPr bwMode="auto">
          <a:xfrm>
            <a:off x="1993900" y="3171825"/>
            <a:ext cx="486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mn-ea"/>
                <a:ea typeface="+mn-ea"/>
              </a:rPr>
              <a:t>12</a:t>
            </a:r>
          </a:p>
        </p:txBody>
      </p:sp>
      <p:sp>
        <p:nvSpPr>
          <p:cNvPr id="61" name="Text Box 32">
            <a:extLst>
              <a:ext uri="{FF2B5EF4-FFF2-40B4-BE49-F238E27FC236}">
                <a16:creationId xmlns:a16="http://schemas.microsoft.com/office/drawing/2014/main" id="{66D782C6-8635-4491-8675-ECD1FCCEFE43}"/>
              </a:ext>
            </a:extLst>
          </p:cNvPr>
          <p:cNvSpPr txBox="1">
            <a:spLocks noChangeArrowheads="1"/>
          </p:cNvSpPr>
          <p:nvPr/>
        </p:nvSpPr>
        <p:spPr bwMode="auto">
          <a:xfrm>
            <a:off x="3263900" y="3176588"/>
            <a:ext cx="33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mn-ea"/>
                <a:ea typeface="+mn-ea"/>
              </a:rPr>
              <a:t>2</a:t>
            </a:r>
          </a:p>
        </p:txBody>
      </p:sp>
      <p:sp>
        <p:nvSpPr>
          <p:cNvPr id="62" name="Text Box 33">
            <a:extLst>
              <a:ext uri="{FF2B5EF4-FFF2-40B4-BE49-F238E27FC236}">
                <a16:creationId xmlns:a16="http://schemas.microsoft.com/office/drawing/2014/main" id="{A9AED48F-423C-4F31-95CA-B9383B5AAA57}"/>
              </a:ext>
            </a:extLst>
          </p:cNvPr>
          <p:cNvSpPr txBox="1">
            <a:spLocks noChangeArrowheads="1"/>
          </p:cNvSpPr>
          <p:nvPr/>
        </p:nvSpPr>
        <p:spPr bwMode="auto">
          <a:xfrm>
            <a:off x="4489450" y="3176588"/>
            <a:ext cx="33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ea"/>
                <a:ea typeface="+mn-ea"/>
              </a:rPr>
              <a:t>2</a:t>
            </a:r>
          </a:p>
        </p:txBody>
      </p:sp>
      <p:sp>
        <p:nvSpPr>
          <p:cNvPr id="63" name="Text Box 34">
            <a:extLst>
              <a:ext uri="{FF2B5EF4-FFF2-40B4-BE49-F238E27FC236}">
                <a16:creationId xmlns:a16="http://schemas.microsoft.com/office/drawing/2014/main" id="{5E2D3CA7-E2C1-410F-B822-5D3AEFC6BEF9}"/>
              </a:ext>
            </a:extLst>
          </p:cNvPr>
          <p:cNvSpPr txBox="1">
            <a:spLocks noChangeArrowheads="1"/>
          </p:cNvSpPr>
          <p:nvPr/>
        </p:nvSpPr>
        <p:spPr bwMode="auto">
          <a:xfrm>
            <a:off x="5559425" y="3176588"/>
            <a:ext cx="33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ea"/>
                <a:ea typeface="+mn-ea"/>
              </a:rPr>
              <a:t>2</a:t>
            </a:r>
          </a:p>
        </p:txBody>
      </p:sp>
      <p:sp>
        <p:nvSpPr>
          <p:cNvPr id="64" name="Text Box 35">
            <a:extLst>
              <a:ext uri="{FF2B5EF4-FFF2-40B4-BE49-F238E27FC236}">
                <a16:creationId xmlns:a16="http://schemas.microsoft.com/office/drawing/2014/main" id="{CF486D64-6665-4B5A-B63D-D510A93ABB54}"/>
              </a:ext>
            </a:extLst>
          </p:cNvPr>
          <p:cNvSpPr txBox="1">
            <a:spLocks noChangeArrowheads="1"/>
          </p:cNvSpPr>
          <p:nvPr/>
        </p:nvSpPr>
        <p:spPr bwMode="auto">
          <a:xfrm>
            <a:off x="6777038" y="3176588"/>
            <a:ext cx="33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mn-ea"/>
                <a:ea typeface="+mn-ea"/>
              </a:rPr>
              <a:t>2</a:t>
            </a:r>
          </a:p>
        </p:txBody>
      </p:sp>
      <p:sp>
        <p:nvSpPr>
          <p:cNvPr id="65" name="Text Box 36">
            <a:extLst>
              <a:ext uri="{FF2B5EF4-FFF2-40B4-BE49-F238E27FC236}">
                <a16:creationId xmlns:a16="http://schemas.microsoft.com/office/drawing/2014/main" id="{BFA9AB53-E66D-4F5F-BDFD-CAA9DF671D0B}"/>
              </a:ext>
            </a:extLst>
          </p:cNvPr>
          <p:cNvSpPr txBox="1">
            <a:spLocks noChangeArrowheads="1"/>
          </p:cNvSpPr>
          <p:nvPr/>
        </p:nvSpPr>
        <p:spPr bwMode="auto">
          <a:xfrm>
            <a:off x="836613" y="3171825"/>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latin typeface="+mn-ea"/>
                <a:ea typeface="+mn-ea"/>
              </a:rPr>
              <a:t>字节</a:t>
            </a:r>
          </a:p>
        </p:txBody>
      </p:sp>
      <p:grpSp>
        <p:nvGrpSpPr>
          <p:cNvPr id="66" name="Group 37">
            <a:extLst>
              <a:ext uri="{FF2B5EF4-FFF2-40B4-BE49-F238E27FC236}">
                <a16:creationId xmlns:a16="http://schemas.microsoft.com/office/drawing/2014/main" id="{69357ECF-0299-4448-B477-302DE19EB16B}"/>
              </a:ext>
            </a:extLst>
          </p:cNvPr>
          <p:cNvGrpSpPr>
            <a:grpSpLocks/>
          </p:cNvGrpSpPr>
          <p:nvPr/>
        </p:nvGrpSpPr>
        <p:grpSpPr bwMode="auto">
          <a:xfrm>
            <a:off x="4714875" y="44450"/>
            <a:ext cx="4105275" cy="1666875"/>
            <a:chOff x="2699" y="0"/>
            <a:chExt cx="2586" cy="1050"/>
          </a:xfrm>
        </p:grpSpPr>
        <p:grpSp>
          <p:nvGrpSpPr>
            <p:cNvPr id="67" name="Group 38">
              <a:extLst>
                <a:ext uri="{FF2B5EF4-FFF2-40B4-BE49-F238E27FC236}">
                  <a16:creationId xmlns:a16="http://schemas.microsoft.com/office/drawing/2014/main" id="{FD52C915-5039-4EA7-8F7E-D893F424D717}"/>
                </a:ext>
              </a:extLst>
            </p:cNvPr>
            <p:cNvGrpSpPr>
              <a:grpSpLocks/>
            </p:cNvGrpSpPr>
            <p:nvPr/>
          </p:nvGrpSpPr>
          <p:grpSpPr bwMode="auto">
            <a:xfrm>
              <a:off x="2744" y="164"/>
              <a:ext cx="2541" cy="886"/>
              <a:chOff x="2744" y="164"/>
              <a:chExt cx="2541" cy="886"/>
            </a:xfrm>
          </p:grpSpPr>
          <p:pic>
            <p:nvPicPr>
              <p:cNvPr id="69" name="Picture 39">
                <a:extLst>
                  <a:ext uri="{FF2B5EF4-FFF2-40B4-BE49-F238E27FC236}">
                    <a16:creationId xmlns:a16="http://schemas.microsoft.com/office/drawing/2014/main" id="{3C8ADBFD-3F07-407C-8FC5-C2C6A3839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164"/>
                <a:ext cx="2541" cy="8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0" name="Text Box 40">
                <a:extLst>
                  <a:ext uri="{FF2B5EF4-FFF2-40B4-BE49-F238E27FC236}">
                    <a16:creationId xmlns:a16="http://schemas.microsoft.com/office/drawing/2014/main" id="{B181C5A2-3D00-43BF-ADD9-DD94C17DB231}"/>
                  </a:ext>
                </a:extLst>
              </p:cNvPr>
              <p:cNvSpPr txBox="1">
                <a:spLocks noChangeArrowheads="1"/>
              </p:cNvSpPr>
              <p:nvPr/>
            </p:nvSpPr>
            <p:spPr bwMode="auto">
              <a:xfrm>
                <a:off x="4150" y="799"/>
                <a:ext cx="1044"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dirty="0">
                    <a:latin typeface="+mn-ea"/>
                    <a:ea typeface="+mn-ea"/>
                  </a:rPr>
                  <a:t>UDP</a:t>
                </a:r>
                <a:r>
                  <a:rPr lang="zh-CN" altLang="en-US" sz="1400" b="1" dirty="0">
                    <a:latin typeface="+mn-ea"/>
                    <a:ea typeface="+mn-ea"/>
                  </a:rPr>
                  <a:t>长度（含头标）</a:t>
                </a:r>
              </a:p>
            </p:txBody>
          </p:sp>
          <p:sp>
            <p:nvSpPr>
              <p:cNvPr id="71" name="Text Box 41">
                <a:extLst>
                  <a:ext uri="{FF2B5EF4-FFF2-40B4-BE49-F238E27FC236}">
                    <a16:creationId xmlns:a16="http://schemas.microsoft.com/office/drawing/2014/main" id="{B01DDA58-ADBA-4C4B-ABB9-A18E7AB30164}"/>
                  </a:ext>
                </a:extLst>
              </p:cNvPr>
              <p:cNvSpPr txBox="1">
                <a:spLocks noChangeArrowheads="1"/>
              </p:cNvSpPr>
              <p:nvPr/>
            </p:nvSpPr>
            <p:spPr bwMode="auto">
              <a:xfrm>
                <a:off x="3425" y="799"/>
                <a:ext cx="453"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dirty="0">
                    <a:latin typeface="+mn-ea"/>
                    <a:ea typeface="+mn-ea"/>
                  </a:rPr>
                  <a:t>协议号</a:t>
                </a:r>
              </a:p>
            </p:txBody>
          </p:sp>
          <p:sp>
            <p:nvSpPr>
              <p:cNvPr id="73" name="Text Box 43">
                <a:extLst>
                  <a:ext uri="{FF2B5EF4-FFF2-40B4-BE49-F238E27FC236}">
                    <a16:creationId xmlns:a16="http://schemas.microsoft.com/office/drawing/2014/main" id="{0DBFA98A-0BCE-4868-BFD9-735CF646FA7B}"/>
                  </a:ext>
                </a:extLst>
              </p:cNvPr>
              <p:cNvSpPr txBox="1">
                <a:spLocks noChangeArrowheads="1"/>
              </p:cNvSpPr>
              <p:nvPr/>
            </p:nvSpPr>
            <p:spPr bwMode="auto">
              <a:xfrm>
                <a:off x="3243" y="572"/>
                <a:ext cx="1451"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a:latin typeface="+mn-ea"/>
                    <a:ea typeface="+mn-ea"/>
                  </a:rPr>
                  <a:t>目的</a:t>
                </a:r>
                <a:r>
                  <a:rPr lang="en-US" altLang="zh-CN" sz="1400" b="1">
                    <a:latin typeface="+mn-ea"/>
                    <a:ea typeface="+mn-ea"/>
                  </a:rPr>
                  <a:t>IP</a:t>
                </a:r>
                <a:r>
                  <a:rPr lang="zh-CN" altLang="en-US" sz="1400" b="1">
                    <a:latin typeface="+mn-ea"/>
                    <a:ea typeface="+mn-ea"/>
                  </a:rPr>
                  <a:t>地址</a:t>
                </a:r>
              </a:p>
            </p:txBody>
          </p:sp>
          <p:sp>
            <p:nvSpPr>
              <p:cNvPr id="74" name="Text Box 44">
                <a:extLst>
                  <a:ext uri="{FF2B5EF4-FFF2-40B4-BE49-F238E27FC236}">
                    <a16:creationId xmlns:a16="http://schemas.microsoft.com/office/drawing/2014/main" id="{5ADC45DB-B972-4241-877E-D2567FBC2D21}"/>
                  </a:ext>
                </a:extLst>
              </p:cNvPr>
              <p:cNvSpPr txBox="1">
                <a:spLocks noChangeArrowheads="1"/>
              </p:cNvSpPr>
              <p:nvPr/>
            </p:nvSpPr>
            <p:spPr bwMode="auto">
              <a:xfrm>
                <a:off x="3334" y="346"/>
                <a:ext cx="1270"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a:latin typeface="+mn-ea"/>
                    <a:ea typeface="+mn-ea"/>
                  </a:rPr>
                  <a:t>源</a:t>
                </a:r>
                <a:r>
                  <a:rPr lang="en-US" altLang="zh-CN" sz="1400" b="1">
                    <a:latin typeface="+mn-ea"/>
                    <a:ea typeface="+mn-ea"/>
                  </a:rPr>
                  <a:t>IP</a:t>
                </a:r>
                <a:r>
                  <a:rPr lang="zh-CN" altLang="en-US" sz="1400" b="1">
                    <a:latin typeface="+mn-ea"/>
                    <a:ea typeface="+mn-ea"/>
                  </a:rPr>
                  <a:t>地址</a:t>
                </a:r>
              </a:p>
            </p:txBody>
          </p:sp>
          <p:sp>
            <p:nvSpPr>
              <p:cNvPr id="75" name="Line 45">
                <a:extLst>
                  <a:ext uri="{FF2B5EF4-FFF2-40B4-BE49-F238E27FC236}">
                    <a16:creationId xmlns:a16="http://schemas.microsoft.com/office/drawing/2014/main" id="{72826A34-8AA6-4511-A92C-63A411CB4148}"/>
                  </a:ext>
                </a:extLst>
              </p:cNvPr>
              <p:cNvSpPr>
                <a:spLocks noChangeShapeType="1"/>
              </p:cNvSpPr>
              <p:nvPr/>
            </p:nvSpPr>
            <p:spPr bwMode="auto">
              <a:xfrm>
                <a:off x="2789" y="346"/>
                <a:ext cx="245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72" name="Text Box 42">
                <a:extLst>
                  <a:ext uri="{FF2B5EF4-FFF2-40B4-BE49-F238E27FC236}">
                    <a16:creationId xmlns:a16="http://schemas.microsoft.com/office/drawing/2014/main" id="{5077585D-97DE-4647-80DB-A90AD4F40021}"/>
                  </a:ext>
                </a:extLst>
              </p:cNvPr>
              <p:cNvSpPr txBox="1">
                <a:spLocks noChangeArrowheads="1"/>
              </p:cNvSpPr>
              <p:nvPr/>
            </p:nvSpPr>
            <p:spPr bwMode="auto">
              <a:xfrm>
                <a:off x="2803" y="814"/>
                <a:ext cx="532"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000" b="1" dirty="0">
                    <a:latin typeface="+mn-ea"/>
                    <a:ea typeface="+mn-ea"/>
                  </a:rPr>
                  <a:t>00000000</a:t>
                </a:r>
                <a:endParaRPr lang="zh-CN" altLang="en-US" sz="1000" b="1" dirty="0">
                  <a:latin typeface="+mn-ea"/>
                  <a:ea typeface="+mn-ea"/>
                </a:endParaRPr>
              </a:p>
            </p:txBody>
          </p:sp>
        </p:grpSp>
        <p:sp>
          <p:nvSpPr>
            <p:cNvPr id="68" name="Text Box 46">
              <a:extLst>
                <a:ext uri="{FF2B5EF4-FFF2-40B4-BE49-F238E27FC236}">
                  <a16:creationId xmlns:a16="http://schemas.microsoft.com/office/drawing/2014/main" id="{AD4DDFBB-9A9B-4814-9D59-65EB736CFD99}"/>
                </a:ext>
              </a:extLst>
            </p:cNvPr>
            <p:cNvSpPr txBox="1">
              <a:spLocks noChangeArrowheads="1"/>
            </p:cNvSpPr>
            <p:nvPr/>
          </p:nvSpPr>
          <p:spPr bwMode="auto">
            <a:xfrm>
              <a:off x="2699" y="0"/>
              <a:ext cx="11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ea"/>
                  <a:ea typeface="+mn-ea"/>
                </a:rPr>
                <a:t>IP</a:t>
              </a:r>
              <a:r>
                <a:rPr lang="zh-CN" altLang="en-US" sz="1400" b="1">
                  <a:latin typeface="+mn-ea"/>
                  <a:ea typeface="+mn-ea"/>
                </a:rPr>
                <a:t>伪头标</a:t>
              </a:r>
              <a:endParaRPr lang="en-US" altLang="zh-CN" sz="1400" b="1">
                <a:latin typeface="+mn-ea"/>
                <a:ea typeface="+mn-ea"/>
              </a:endParaRPr>
            </a:p>
          </p:txBody>
        </p:sp>
      </p:grpSp>
      <p:sp>
        <p:nvSpPr>
          <p:cNvPr id="76" name="文本框 75">
            <a:extLst>
              <a:ext uri="{FF2B5EF4-FFF2-40B4-BE49-F238E27FC236}">
                <a16:creationId xmlns:a16="http://schemas.microsoft.com/office/drawing/2014/main" id="{CFAAA33A-CC01-4F6D-8E74-B670E555543E}"/>
              </a:ext>
            </a:extLst>
          </p:cNvPr>
          <p:cNvSpPr txBox="1"/>
          <p:nvPr/>
        </p:nvSpPr>
        <p:spPr>
          <a:xfrm>
            <a:off x="7018338" y="3009176"/>
            <a:ext cx="1797050" cy="369332"/>
          </a:xfrm>
          <a:prstGeom prst="rect">
            <a:avLst/>
          </a:prstGeom>
          <a:noFill/>
          <a:ln>
            <a:solidFill>
              <a:schemeClr val="tx1"/>
            </a:solidFill>
          </a:ln>
        </p:spPr>
        <p:txBody>
          <a:bodyPr wrap="square">
            <a:spAutoFit/>
          </a:bodyPr>
          <a:lstStyle/>
          <a:p>
            <a:pPr eaLnBrk="1" hangingPunct="1"/>
            <a:r>
              <a:rPr lang="en-US" altLang="zh-CN" dirty="0">
                <a:latin typeface="+mn-ea"/>
                <a:ea typeface="+mn-ea"/>
              </a:rPr>
              <a:t>UDP</a:t>
            </a:r>
            <a:r>
              <a:rPr lang="zh-CN" altLang="en-US" dirty="0">
                <a:latin typeface="+mn-ea"/>
                <a:ea typeface="+mn-ea"/>
              </a:rPr>
              <a:t>协议号</a:t>
            </a:r>
            <a:r>
              <a:rPr lang="en-US" altLang="zh-CN" dirty="0">
                <a:latin typeface="+mn-ea"/>
                <a:ea typeface="+mn-ea"/>
              </a:rPr>
              <a:t>=17</a:t>
            </a:r>
            <a:endParaRPr lang="zh-CN" altLang="en-US" dirty="0">
              <a:latin typeface="+mn-ea"/>
              <a:ea typeface="+mn-ea"/>
            </a:endParaRPr>
          </a:p>
        </p:txBody>
      </p:sp>
      <p:cxnSp>
        <p:nvCxnSpPr>
          <p:cNvPr id="4" name="直接箭头连接符 3">
            <a:extLst>
              <a:ext uri="{FF2B5EF4-FFF2-40B4-BE49-F238E27FC236}">
                <a16:creationId xmlns:a16="http://schemas.microsoft.com/office/drawing/2014/main" id="{840331E6-0A06-4BDF-9BEC-9FF6640ECFD2}"/>
              </a:ext>
            </a:extLst>
          </p:cNvPr>
          <p:cNvCxnSpPr/>
          <p:nvPr/>
        </p:nvCxnSpPr>
        <p:spPr>
          <a:xfrm flipH="1" flipV="1">
            <a:off x="6280536" y="2780928"/>
            <a:ext cx="667728" cy="39089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4229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linds(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blinds(horizontal)">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blinds(horizontal)">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blinds(horizontal)">
                                      <p:cBhvr>
                                        <p:cTn id="22"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pPr algn="r" eaLnBrk="1" hangingPunct="1"/>
              <a:t>3</a:t>
            </a:fld>
            <a:endParaRPr kumimoji="0" lang="en-US" altLang="zh-CN" sz="1400"/>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传输层所处的位置</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44" name="Line 8">
            <a:extLst>
              <a:ext uri="{FF2B5EF4-FFF2-40B4-BE49-F238E27FC236}">
                <a16:creationId xmlns:a16="http://schemas.microsoft.com/office/drawing/2014/main" id="{BFAAF0AF-D9B5-4F21-A6F0-E1797B2C97FA}"/>
              </a:ext>
            </a:extLst>
          </p:cNvPr>
          <p:cNvSpPr>
            <a:spLocks noChangeShapeType="1"/>
          </p:cNvSpPr>
          <p:nvPr/>
        </p:nvSpPr>
        <p:spPr bwMode="auto">
          <a:xfrm>
            <a:off x="1689100" y="4804395"/>
            <a:ext cx="578961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5" name="Rectangle 9">
            <a:extLst>
              <a:ext uri="{FF2B5EF4-FFF2-40B4-BE49-F238E27FC236}">
                <a16:creationId xmlns:a16="http://schemas.microsoft.com/office/drawing/2014/main" id="{7225AD3D-10BD-4754-A0B4-59CDA9EBF584}"/>
              </a:ext>
            </a:extLst>
          </p:cNvPr>
          <p:cNvSpPr>
            <a:spLocks noChangeArrowheads="1"/>
          </p:cNvSpPr>
          <p:nvPr/>
        </p:nvSpPr>
        <p:spPr bwMode="auto">
          <a:xfrm>
            <a:off x="249238" y="4336083"/>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pPr>
              <a:defRPr/>
            </a:pPr>
            <a:endParaRPr lang="zh-CN" altLang="en-US"/>
          </a:p>
        </p:txBody>
      </p:sp>
      <p:sp>
        <p:nvSpPr>
          <p:cNvPr id="46" name="Freeform 10">
            <a:extLst>
              <a:ext uri="{FF2B5EF4-FFF2-40B4-BE49-F238E27FC236}">
                <a16:creationId xmlns:a16="http://schemas.microsoft.com/office/drawing/2014/main" id="{B4EA8E32-8078-4ABD-93ED-C499E67C1D8A}"/>
              </a:ext>
            </a:extLst>
          </p:cNvPr>
          <p:cNvSpPr>
            <a:spLocks/>
          </p:cNvSpPr>
          <p:nvPr/>
        </p:nvSpPr>
        <p:spPr bwMode="auto">
          <a:xfrm>
            <a:off x="1044575" y="4629770"/>
            <a:ext cx="655638" cy="165100"/>
          </a:xfrm>
          <a:custGeom>
            <a:avLst/>
            <a:gdLst>
              <a:gd name="T0" fmla="*/ 0 w 382"/>
              <a:gd name="T1" fmla="*/ 0 h 277"/>
              <a:gd name="T2" fmla="*/ 2147483647 w 382"/>
              <a:gd name="T3" fmla="*/ 0 h 277"/>
              <a:gd name="T4" fmla="*/ 2147483647 w 382"/>
              <a:gd name="T5" fmla="*/ 2147483647 h 277"/>
              <a:gd name="T6" fmla="*/ 2147483647 w 382"/>
              <a:gd name="T7" fmla="*/ 2147483647 h 277"/>
              <a:gd name="T8" fmla="*/ 2147483647 w 382"/>
              <a:gd name="T9" fmla="*/ 2147483647 h 277"/>
              <a:gd name="T10" fmla="*/ 2147483647 w 382"/>
              <a:gd name="T11" fmla="*/ 2147483647 h 277"/>
              <a:gd name="T12" fmla="*/ 2147483647 w 382"/>
              <a:gd name="T13" fmla="*/ 2147483647 h 277"/>
              <a:gd name="T14" fmla="*/ 2147483647 w 382"/>
              <a:gd name="T15" fmla="*/ 2147483647 h 277"/>
              <a:gd name="T16" fmla="*/ 2147483647 w 382"/>
              <a:gd name="T17" fmla="*/ 2147483647 h 277"/>
              <a:gd name="T18" fmla="*/ 2147483647 w 382"/>
              <a:gd name="T19" fmla="*/ 2147483647 h 277"/>
              <a:gd name="T20" fmla="*/ 2147483647 w 382"/>
              <a:gd name="T21" fmla="*/ 2147483647 h 277"/>
              <a:gd name="T22" fmla="*/ 2147483647 w 382"/>
              <a:gd name="T23" fmla="*/ 2147483647 h 277"/>
              <a:gd name="T24" fmla="*/ 2147483647 w 382"/>
              <a:gd name="T25" fmla="*/ 2147483647 h 277"/>
              <a:gd name="T26" fmla="*/ 2147483647 w 382"/>
              <a:gd name="T27" fmla="*/ 2147483647 h 277"/>
              <a:gd name="T28" fmla="*/ 2147483647 w 382"/>
              <a:gd name="T29" fmla="*/ 2147483647 h 277"/>
              <a:gd name="T30" fmla="*/ 2147483647 w 382"/>
              <a:gd name="T31" fmla="*/ 2147483647 h 277"/>
              <a:gd name="T32" fmla="*/ 2147483647 w 382"/>
              <a:gd name="T33" fmla="*/ 2147483647 h 277"/>
              <a:gd name="T34" fmla="*/ 2147483647 w 382"/>
              <a:gd name="T35" fmla="*/ 2147483647 h 277"/>
              <a:gd name="T36" fmla="*/ 2147483647 w 382"/>
              <a:gd name="T37" fmla="*/ 2147483647 h 277"/>
              <a:gd name="T38" fmla="*/ 2147483647 w 382"/>
              <a:gd name="T39" fmla="*/ 2147483647 h 277"/>
              <a:gd name="T40" fmla="*/ 2147483647 w 382"/>
              <a:gd name="T41" fmla="*/ 2147483647 h 277"/>
              <a:gd name="T42" fmla="*/ 2147483647 w 382"/>
              <a:gd name="T43" fmla="*/ 2147483647 h 277"/>
              <a:gd name="T44" fmla="*/ 2147483647 w 382"/>
              <a:gd name="T45" fmla="*/ 2147483647 h 277"/>
              <a:gd name="T46" fmla="*/ 2147483647 w 382"/>
              <a:gd name="T47" fmla="*/ 2147483647 h 277"/>
              <a:gd name="T48" fmla="*/ 2147483647 w 382"/>
              <a:gd name="T49" fmla="*/ 2147483647 h 277"/>
              <a:gd name="T50" fmla="*/ 2147483647 w 382"/>
              <a:gd name="T51" fmla="*/ 2147483647 h 277"/>
              <a:gd name="T52" fmla="*/ 2147483647 w 382"/>
              <a:gd name="T53" fmla="*/ 2147483647 h 277"/>
              <a:gd name="T54" fmla="*/ 2147483647 w 382"/>
              <a:gd name="T55" fmla="*/ 2147483647 h 277"/>
              <a:gd name="T56" fmla="*/ 2147483647 w 382"/>
              <a:gd name="T57" fmla="*/ 2147483647 h 277"/>
              <a:gd name="T58" fmla="*/ 2147483647 w 382"/>
              <a:gd name="T59" fmla="*/ 2147483647 h 277"/>
              <a:gd name="T60" fmla="*/ 2147483647 w 382"/>
              <a:gd name="T61" fmla="*/ 2147483647 h 277"/>
              <a:gd name="T62" fmla="*/ 2147483647 w 382"/>
              <a:gd name="T63" fmla="*/ 2147483647 h 277"/>
              <a:gd name="T64" fmla="*/ 2147483647 w 382"/>
              <a:gd name="T65" fmla="*/ 2147483647 h 277"/>
              <a:gd name="T66" fmla="*/ 2147483647 w 382"/>
              <a:gd name="T67" fmla="*/ 2147483647 h 277"/>
              <a:gd name="T68" fmla="*/ 2147483647 w 382"/>
              <a:gd name="T69" fmla="*/ 2147483647 h 277"/>
              <a:gd name="T70" fmla="*/ 2147483647 w 382"/>
              <a:gd name="T71" fmla="*/ 2147483647 h 277"/>
              <a:gd name="T72" fmla="*/ 2147483647 w 382"/>
              <a:gd name="T73" fmla="*/ 2147483647 h 277"/>
              <a:gd name="T74" fmla="*/ 2147483647 w 382"/>
              <a:gd name="T75" fmla="*/ 2147483647 h 277"/>
              <a:gd name="T76" fmla="*/ 2147483647 w 382"/>
              <a:gd name="T77" fmla="*/ 2147483647 h 277"/>
              <a:gd name="T78" fmla="*/ 2147483647 w 382"/>
              <a:gd name="T79" fmla="*/ 2147483647 h 277"/>
              <a:gd name="T80" fmla="*/ 2147483647 w 382"/>
              <a:gd name="T81" fmla="*/ 2147483647 h 277"/>
              <a:gd name="T82" fmla="*/ 2147483647 w 382"/>
              <a:gd name="T83" fmla="*/ 2147483647 h 277"/>
              <a:gd name="T84" fmla="*/ 2147483647 w 382"/>
              <a:gd name="T85" fmla="*/ 2147483647 h 277"/>
              <a:gd name="T86" fmla="*/ 2147483647 w 382"/>
              <a:gd name="T87" fmla="*/ 2147483647 h 277"/>
              <a:gd name="T88" fmla="*/ 2147483647 w 382"/>
              <a:gd name="T89" fmla="*/ 2147483647 h 277"/>
              <a:gd name="T90" fmla="*/ 2147483647 w 382"/>
              <a:gd name="T91" fmla="*/ 2147483647 h 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2"/>
              <a:gd name="T139" fmla="*/ 0 h 277"/>
              <a:gd name="T140" fmla="*/ 382 w 382"/>
              <a:gd name="T141" fmla="*/ 277 h 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 name="Freeform 11">
            <a:extLst>
              <a:ext uri="{FF2B5EF4-FFF2-40B4-BE49-F238E27FC236}">
                <a16:creationId xmlns:a16="http://schemas.microsoft.com/office/drawing/2014/main" id="{F0883FFA-6424-4DC1-8EE8-EAC9F06617C3}"/>
              </a:ext>
            </a:extLst>
          </p:cNvPr>
          <p:cNvSpPr>
            <a:spLocks/>
          </p:cNvSpPr>
          <p:nvPr/>
        </p:nvSpPr>
        <p:spPr bwMode="auto">
          <a:xfrm>
            <a:off x="982663" y="4817095"/>
            <a:ext cx="712787" cy="184150"/>
          </a:xfrm>
          <a:custGeom>
            <a:avLst/>
            <a:gdLst>
              <a:gd name="T0" fmla="*/ 0 w 334"/>
              <a:gd name="T1" fmla="*/ 2147483647 h 244"/>
              <a:gd name="T2" fmla="*/ 2147483647 w 334"/>
              <a:gd name="T3" fmla="*/ 2147483647 h 244"/>
              <a:gd name="T4" fmla="*/ 2147483647 w 334"/>
              <a:gd name="T5" fmla="*/ 2147483647 h 244"/>
              <a:gd name="T6" fmla="*/ 2147483647 w 334"/>
              <a:gd name="T7" fmla="*/ 2147483647 h 244"/>
              <a:gd name="T8" fmla="*/ 2147483647 w 334"/>
              <a:gd name="T9" fmla="*/ 2147483647 h 244"/>
              <a:gd name="T10" fmla="*/ 2147483647 w 334"/>
              <a:gd name="T11" fmla="*/ 2147483647 h 244"/>
              <a:gd name="T12" fmla="*/ 2147483647 w 334"/>
              <a:gd name="T13" fmla="*/ 2147483647 h 244"/>
              <a:gd name="T14" fmla="*/ 2147483647 w 334"/>
              <a:gd name="T15" fmla="*/ 2147483647 h 244"/>
              <a:gd name="T16" fmla="*/ 2147483647 w 334"/>
              <a:gd name="T17" fmla="*/ 2147483647 h 244"/>
              <a:gd name="T18" fmla="*/ 2147483647 w 334"/>
              <a:gd name="T19" fmla="*/ 2147483647 h 244"/>
              <a:gd name="T20" fmla="*/ 2147483647 w 334"/>
              <a:gd name="T21" fmla="*/ 2147483647 h 244"/>
              <a:gd name="T22" fmla="*/ 2147483647 w 334"/>
              <a:gd name="T23" fmla="*/ 2147483647 h 244"/>
              <a:gd name="T24" fmla="*/ 2147483647 w 334"/>
              <a:gd name="T25" fmla="*/ 2147483647 h 244"/>
              <a:gd name="T26" fmla="*/ 2147483647 w 334"/>
              <a:gd name="T27" fmla="*/ 2147483647 h 244"/>
              <a:gd name="T28" fmla="*/ 2147483647 w 334"/>
              <a:gd name="T29" fmla="*/ 2147483647 h 244"/>
              <a:gd name="T30" fmla="*/ 2147483647 w 334"/>
              <a:gd name="T31" fmla="*/ 2147483647 h 244"/>
              <a:gd name="T32" fmla="*/ 2147483647 w 334"/>
              <a:gd name="T33" fmla="*/ 2147483647 h 244"/>
              <a:gd name="T34" fmla="*/ 2147483647 w 334"/>
              <a:gd name="T35" fmla="*/ 2147483647 h 244"/>
              <a:gd name="T36" fmla="*/ 2147483647 w 334"/>
              <a:gd name="T37" fmla="*/ 2147483647 h 244"/>
              <a:gd name="T38" fmla="*/ 2147483647 w 334"/>
              <a:gd name="T39" fmla="*/ 2147483647 h 244"/>
              <a:gd name="T40" fmla="*/ 2147483647 w 334"/>
              <a:gd name="T41" fmla="*/ 2147483647 h 244"/>
              <a:gd name="T42" fmla="*/ 2147483647 w 334"/>
              <a:gd name="T43" fmla="*/ 2147483647 h 244"/>
              <a:gd name="T44" fmla="*/ 2147483647 w 334"/>
              <a:gd name="T45" fmla="*/ 2147483647 h 244"/>
              <a:gd name="T46" fmla="*/ 2147483647 w 334"/>
              <a:gd name="T47" fmla="*/ 2147483647 h 244"/>
              <a:gd name="T48" fmla="*/ 2147483647 w 334"/>
              <a:gd name="T49" fmla="*/ 2147483647 h 244"/>
              <a:gd name="T50" fmla="*/ 2147483647 w 334"/>
              <a:gd name="T51" fmla="*/ 2147483647 h 244"/>
              <a:gd name="T52" fmla="*/ 2147483647 w 334"/>
              <a:gd name="T53" fmla="*/ 2147483647 h 244"/>
              <a:gd name="T54" fmla="*/ 2147483647 w 334"/>
              <a:gd name="T55" fmla="*/ 2147483647 h 244"/>
              <a:gd name="T56" fmla="*/ 2147483647 w 334"/>
              <a:gd name="T57" fmla="*/ 2147483647 h 244"/>
              <a:gd name="T58" fmla="*/ 2147483647 w 334"/>
              <a:gd name="T59" fmla="*/ 2147483647 h 244"/>
              <a:gd name="T60" fmla="*/ 2147483647 w 334"/>
              <a:gd name="T61" fmla="*/ 2147483647 h 244"/>
              <a:gd name="T62" fmla="*/ 2147483647 w 334"/>
              <a:gd name="T63" fmla="*/ 2147483647 h 244"/>
              <a:gd name="T64" fmla="*/ 2147483647 w 334"/>
              <a:gd name="T65" fmla="*/ 2147483647 h 244"/>
              <a:gd name="T66" fmla="*/ 2147483647 w 334"/>
              <a:gd name="T67" fmla="*/ 2147483647 h 244"/>
              <a:gd name="T68" fmla="*/ 2147483647 w 334"/>
              <a:gd name="T69" fmla="*/ 2147483647 h 244"/>
              <a:gd name="T70" fmla="*/ 2147483647 w 334"/>
              <a:gd name="T71" fmla="*/ 2147483647 h 244"/>
              <a:gd name="T72" fmla="*/ 2147483647 w 334"/>
              <a:gd name="T73" fmla="*/ 2147483647 h 244"/>
              <a:gd name="T74" fmla="*/ 2147483647 w 334"/>
              <a:gd name="T75" fmla="*/ 2147483647 h 244"/>
              <a:gd name="T76" fmla="*/ 2147483647 w 334"/>
              <a:gd name="T77" fmla="*/ 2147483647 h 244"/>
              <a:gd name="T78" fmla="*/ 2147483647 w 334"/>
              <a:gd name="T79" fmla="*/ 0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
              <a:gd name="T121" fmla="*/ 0 h 244"/>
              <a:gd name="T122" fmla="*/ 334 w 33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 name="Rectangle 12">
            <a:extLst>
              <a:ext uri="{FF2B5EF4-FFF2-40B4-BE49-F238E27FC236}">
                <a16:creationId xmlns:a16="http://schemas.microsoft.com/office/drawing/2014/main" id="{8C9AB497-1DCF-4DBD-B89E-7C4D7FC672B7}"/>
              </a:ext>
            </a:extLst>
          </p:cNvPr>
          <p:cNvSpPr>
            <a:spLocks noChangeArrowheads="1"/>
          </p:cNvSpPr>
          <p:nvPr/>
        </p:nvSpPr>
        <p:spPr bwMode="auto">
          <a:xfrm>
            <a:off x="250825" y="3969370"/>
            <a:ext cx="1366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用户主机</a:t>
            </a:r>
            <a:r>
              <a:rPr lang="en-US" altLang="zh-CN" sz="2000">
                <a:latin typeface="Arial" panose="020B0604020202020204" pitchFamily="34" charset="0"/>
                <a:ea typeface="黑体" panose="02010609060101010101" pitchFamily="49" charset="-122"/>
              </a:rPr>
              <a:t>A</a:t>
            </a:r>
          </a:p>
        </p:txBody>
      </p:sp>
      <p:sp>
        <p:nvSpPr>
          <p:cNvPr id="49" name="Rectangle 13">
            <a:extLst>
              <a:ext uri="{FF2B5EF4-FFF2-40B4-BE49-F238E27FC236}">
                <a16:creationId xmlns:a16="http://schemas.microsoft.com/office/drawing/2014/main" id="{56686300-A2CE-47DE-AFE4-BEFF101C8489}"/>
              </a:ext>
            </a:extLst>
          </p:cNvPr>
          <p:cNvSpPr>
            <a:spLocks noChangeArrowheads="1"/>
          </p:cNvSpPr>
          <p:nvPr/>
        </p:nvSpPr>
        <p:spPr bwMode="auto">
          <a:xfrm>
            <a:off x="7524750" y="3969370"/>
            <a:ext cx="1366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用户主机</a:t>
            </a:r>
            <a:r>
              <a:rPr lang="en-US" altLang="zh-CN" sz="2000">
                <a:latin typeface="Arial" panose="020B0604020202020204" pitchFamily="34" charset="0"/>
                <a:ea typeface="黑体" panose="02010609060101010101" pitchFamily="49" charset="-122"/>
              </a:rPr>
              <a:t>B</a:t>
            </a:r>
          </a:p>
        </p:txBody>
      </p:sp>
      <p:sp>
        <p:nvSpPr>
          <p:cNvPr id="50" name="Rectangle 14">
            <a:extLst>
              <a:ext uri="{FF2B5EF4-FFF2-40B4-BE49-F238E27FC236}">
                <a16:creationId xmlns:a16="http://schemas.microsoft.com/office/drawing/2014/main" id="{6B651054-63B1-4076-BBB8-B985305C221D}"/>
              </a:ext>
            </a:extLst>
          </p:cNvPr>
          <p:cNvSpPr>
            <a:spLocks noChangeArrowheads="1"/>
          </p:cNvSpPr>
          <p:nvPr/>
        </p:nvSpPr>
        <p:spPr bwMode="auto">
          <a:xfrm>
            <a:off x="3016250" y="4248770"/>
            <a:ext cx="1155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路由器 </a:t>
            </a:r>
            <a:r>
              <a:rPr lang="en-US" altLang="zh-CN" sz="2000">
                <a:latin typeface="Arial" panose="020B0604020202020204" pitchFamily="34" charset="0"/>
                <a:ea typeface="黑体" panose="02010609060101010101" pitchFamily="49" charset="-122"/>
              </a:rPr>
              <a:t>1</a:t>
            </a:r>
          </a:p>
        </p:txBody>
      </p:sp>
      <p:pic>
        <p:nvPicPr>
          <p:cNvPr id="51" name="Picture 15">
            <a:extLst>
              <a:ext uri="{FF2B5EF4-FFF2-40B4-BE49-F238E27FC236}">
                <a16:creationId xmlns:a16="http://schemas.microsoft.com/office/drawing/2014/main" id="{6BFCEF56-D996-4503-BB14-4138DB59690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038" y="4596433"/>
            <a:ext cx="723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52" name="Rectangle 16">
            <a:extLst>
              <a:ext uri="{FF2B5EF4-FFF2-40B4-BE49-F238E27FC236}">
                <a16:creationId xmlns:a16="http://schemas.microsoft.com/office/drawing/2014/main" id="{F8A2D2F5-F6C9-46CC-83C6-14BF97EA1420}"/>
              </a:ext>
            </a:extLst>
          </p:cNvPr>
          <p:cNvSpPr>
            <a:spLocks noChangeArrowheads="1"/>
          </p:cNvSpPr>
          <p:nvPr/>
        </p:nvSpPr>
        <p:spPr bwMode="auto">
          <a:xfrm>
            <a:off x="5222875" y="4248770"/>
            <a:ext cx="1155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路由器 </a:t>
            </a:r>
            <a:r>
              <a:rPr lang="en-US" altLang="zh-CN" sz="2000">
                <a:latin typeface="Arial" panose="020B0604020202020204" pitchFamily="34" charset="0"/>
                <a:ea typeface="黑体" panose="02010609060101010101" pitchFamily="49" charset="-122"/>
              </a:rPr>
              <a:t>2</a:t>
            </a:r>
          </a:p>
        </p:txBody>
      </p:sp>
      <p:sp>
        <p:nvSpPr>
          <p:cNvPr id="53" name="Oval 17">
            <a:extLst>
              <a:ext uri="{FF2B5EF4-FFF2-40B4-BE49-F238E27FC236}">
                <a16:creationId xmlns:a16="http://schemas.microsoft.com/office/drawing/2014/main" id="{057CA22E-6B1B-48AC-911F-2A4C7C0B6401}"/>
              </a:ext>
            </a:extLst>
          </p:cNvPr>
          <p:cNvSpPr>
            <a:spLocks noChangeArrowheads="1"/>
          </p:cNvSpPr>
          <p:nvPr/>
        </p:nvSpPr>
        <p:spPr bwMode="auto">
          <a:xfrm>
            <a:off x="503238" y="4445620"/>
            <a:ext cx="631825" cy="314325"/>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4" name="Rectangle 18">
            <a:extLst>
              <a:ext uri="{FF2B5EF4-FFF2-40B4-BE49-F238E27FC236}">
                <a16:creationId xmlns:a16="http://schemas.microsoft.com/office/drawing/2014/main" id="{B338CDAA-73A6-4CCD-9216-87D0E62C76E0}"/>
              </a:ext>
            </a:extLst>
          </p:cNvPr>
          <p:cNvSpPr>
            <a:spLocks noChangeArrowheads="1"/>
          </p:cNvSpPr>
          <p:nvPr/>
        </p:nvSpPr>
        <p:spPr bwMode="auto">
          <a:xfrm>
            <a:off x="547688" y="4394820"/>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1</a:t>
            </a:r>
            <a:endParaRPr lang="en-US" altLang="zh-CN" sz="2000">
              <a:solidFill>
                <a:srgbClr val="333399"/>
              </a:solidFill>
              <a:latin typeface="Arial" panose="020B0604020202020204" pitchFamily="34" charset="0"/>
              <a:ea typeface="黑体" panose="02010609060101010101" pitchFamily="49" charset="-122"/>
            </a:endParaRPr>
          </a:p>
        </p:txBody>
      </p:sp>
      <p:pic>
        <p:nvPicPr>
          <p:cNvPr id="55" name="Picture 19">
            <a:extLst>
              <a:ext uri="{FF2B5EF4-FFF2-40B4-BE49-F238E27FC236}">
                <a16:creationId xmlns:a16="http://schemas.microsoft.com/office/drawing/2014/main" id="{892C8804-0B09-4DB9-8D7E-68BA64DC179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888" y="4509120"/>
            <a:ext cx="904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20">
            <a:extLst>
              <a:ext uri="{FF2B5EF4-FFF2-40B4-BE49-F238E27FC236}">
                <a16:creationId xmlns:a16="http://schemas.microsoft.com/office/drawing/2014/main" id="{F38AAD47-4840-407C-A13D-0267035F9567}"/>
              </a:ext>
            </a:extLst>
          </p:cNvPr>
          <p:cNvSpPr>
            <a:spLocks noChangeArrowheads="1"/>
          </p:cNvSpPr>
          <p:nvPr/>
        </p:nvSpPr>
        <p:spPr bwMode="auto">
          <a:xfrm>
            <a:off x="6408738" y="4590083"/>
            <a:ext cx="7667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LAN</a:t>
            </a:r>
            <a:r>
              <a:rPr lang="en-US" altLang="zh-CN" sz="2000" baseline="-25000">
                <a:solidFill>
                  <a:srgbClr val="333399"/>
                </a:solidFill>
                <a:latin typeface="Arial" panose="020B0604020202020204" pitchFamily="34" charset="0"/>
                <a:ea typeface="黑体" panose="02010609060101010101" pitchFamily="49" charset="-122"/>
              </a:rPr>
              <a:t>2</a:t>
            </a:r>
            <a:endParaRPr lang="en-US" altLang="zh-CN" sz="2000">
              <a:solidFill>
                <a:srgbClr val="333399"/>
              </a:solidFill>
              <a:latin typeface="Arial" panose="020B0604020202020204" pitchFamily="34" charset="0"/>
              <a:ea typeface="黑体" panose="02010609060101010101" pitchFamily="49" charset="-122"/>
            </a:endParaRPr>
          </a:p>
        </p:txBody>
      </p:sp>
      <p:pic>
        <p:nvPicPr>
          <p:cNvPr id="57" name="Picture 21">
            <a:extLst>
              <a:ext uri="{FF2B5EF4-FFF2-40B4-BE49-F238E27FC236}">
                <a16:creationId xmlns:a16="http://schemas.microsoft.com/office/drawing/2014/main" id="{5F40CFFE-5342-4802-A151-1E50B8C722E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213" y="4509120"/>
            <a:ext cx="9890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22">
            <a:extLst>
              <a:ext uri="{FF2B5EF4-FFF2-40B4-BE49-F238E27FC236}">
                <a16:creationId xmlns:a16="http://schemas.microsoft.com/office/drawing/2014/main" id="{2300EF50-7310-422C-91AB-EEE471429B46}"/>
              </a:ext>
            </a:extLst>
          </p:cNvPr>
          <p:cNvSpPr>
            <a:spLocks noChangeArrowheads="1"/>
          </p:cNvSpPr>
          <p:nvPr/>
        </p:nvSpPr>
        <p:spPr bwMode="auto">
          <a:xfrm>
            <a:off x="4227513" y="4601195"/>
            <a:ext cx="774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WAN</a:t>
            </a:r>
          </a:p>
        </p:txBody>
      </p:sp>
      <p:sp>
        <p:nvSpPr>
          <p:cNvPr id="59" name="Oval 23">
            <a:extLst>
              <a:ext uri="{FF2B5EF4-FFF2-40B4-BE49-F238E27FC236}">
                <a16:creationId xmlns:a16="http://schemas.microsoft.com/office/drawing/2014/main" id="{0C121173-DF7E-48B7-9952-EE2EAF2AB9F7}"/>
              </a:ext>
            </a:extLst>
          </p:cNvPr>
          <p:cNvSpPr>
            <a:spLocks noChangeArrowheads="1"/>
          </p:cNvSpPr>
          <p:nvPr/>
        </p:nvSpPr>
        <p:spPr bwMode="auto">
          <a:xfrm>
            <a:off x="1620838" y="4729783"/>
            <a:ext cx="153987" cy="138112"/>
          </a:xfrm>
          <a:prstGeom prst="ellipse">
            <a:avLst/>
          </a:prstGeom>
          <a:solidFill>
            <a:schemeClr val="bg1"/>
          </a:solidFill>
          <a:ln w="28575">
            <a:solidFill>
              <a:srgbClr val="333399"/>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0" name="Oval 24">
            <a:extLst>
              <a:ext uri="{FF2B5EF4-FFF2-40B4-BE49-F238E27FC236}">
                <a16:creationId xmlns:a16="http://schemas.microsoft.com/office/drawing/2014/main" id="{50E24733-B2E1-4553-BF5A-3B03589BF258}"/>
              </a:ext>
            </a:extLst>
          </p:cNvPr>
          <p:cNvSpPr>
            <a:spLocks noChangeArrowheads="1"/>
          </p:cNvSpPr>
          <p:nvPr/>
        </p:nvSpPr>
        <p:spPr bwMode="auto">
          <a:xfrm>
            <a:off x="487363" y="4815508"/>
            <a:ext cx="633412" cy="314325"/>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1" name="Rectangle 25">
            <a:extLst>
              <a:ext uri="{FF2B5EF4-FFF2-40B4-BE49-F238E27FC236}">
                <a16:creationId xmlns:a16="http://schemas.microsoft.com/office/drawing/2014/main" id="{D862F71E-68B2-424B-BACA-0409E4359908}"/>
              </a:ext>
            </a:extLst>
          </p:cNvPr>
          <p:cNvSpPr>
            <a:spLocks noChangeArrowheads="1"/>
          </p:cNvSpPr>
          <p:nvPr/>
        </p:nvSpPr>
        <p:spPr bwMode="auto">
          <a:xfrm>
            <a:off x="506413" y="4764708"/>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2</a:t>
            </a:r>
            <a:endParaRPr lang="en-US" altLang="zh-CN" sz="2000">
              <a:solidFill>
                <a:srgbClr val="333399"/>
              </a:solidFill>
              <a:latin typeface="Arial" panose="020B0604020202020204" pitchFamily="34" charset="0"/>
              <a:ea typeface="黑体" panose="02010609060101010101" pitchFamily="49" charset="-122"/>
            </a:endParaRPr>
          </a:p>
        </p:txBody>
      </p:sp>
      <p:sp>
        <p:nvSpPr>
          <p:cNvPr id="62" name="Rectangle 26">
            <a:extLst>
              <a:ext uri="{FF2B5EF4-FFF2-40B4-BE49-F238E27FC236}">
                <a16:creationId xmlns:a16="http://schemas.microsoft.com/office/drawing/2014/main" id="{E68FEA50-B001-4873-A9CF-C5F28E984994}"/>
              </a:ext>
            </a:extLst>
          </p:cNvPr>
          <p:cNvSpPr>
            <a:spLocks noChangeArrowheads="1"/>
          </p:cNvSpPr>
          <p:nvPr/>
        </p:nvSpPr>
        <p:spPr bwMode="auto">
          <a:xfrm flipH="1">
            <a:off x="7493000" y="4336083"/>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pPr>
              <a:defRPr/>
            </a:pPr>
            <a:endParaRPr lang="zh-CN" altLang="en-US"/>
          </a:p>
        </p:txBody>
      </p:sp>
      <p:sp>
        <p:nvSpPr>
          <p:cNvPr id="63" name="Freeform 27">
            <a:extLst>
              <a:ext uri="{FF2B5EF4-FFF2-40B4-BE49-F238E27FC236}">
                <a16:creationId xmlns:a16="http://schemas.microsoft.com/office/drawing/2014/main" id="{012C3D0E-4210-424A-BACF-47223AFA12DA}"/>
              </a:ext>
            </a:extLst>
          </p:cNvPr>
          <p:cNvSpPr>
            <a:spLocks/>
          </p:cNvSpPr>
          <p:nvPr/>
        </p:nvSpPr>
        <p:spPr bwMode="auto">
          <a:xfrm flipH="1">
            <a:off x="7493000" y="4629770"/>
            <a:ext cx="655638" cy="165100"/>
          </a:xfrm>
          <a:custGeom>
            <a:avLst/>
            <a:gdLst>
              <a:gd name="T0" fmla="*/ 0 w 382"/>
              <a:gd name="T1" fmla="*/ 0 h 277"/>
              <a:gd name="T2" fmla="*/ 2147483647 w 382"/>
              <a:gd name="T3" fmla="*/ 0 h 277"/>
              <a:gd name="T4" fmla="*/ 2147483647 w 382"/>
              <a:gd name="T5" fmla="*/ 2147483647 h 277"/>
              <a:gd name="T6" fmla="*/ 2147483647 w 382"/>
              <a:gd name="T7" fmla="*/ 2147483647 h 277"/>
              <a:gd name="T8" fmla="*/ 2147483647 w 382"/>
              <a:gd name="T9" fmla="*/ 2147483647 h 277"/>
              <a:gd name="T10" fmla="*/ 2147483647 w 382"/>
              <a:gd name="T11" fmla="*/ 2147483647 h 277"/>
              <a:gd name="T12" fmla="*/ 2147483647 w 382"/>
              <a:gd name="T13" fmla="*/ 2147483647 h 277"/>
              <a:gd name="T14" fmla="*/ 2147483647 w 382"/>
              <a:gd name="T15" fmla="*/ 2147483647 h 277"/>
              <a:gd name="T16" fmla="*/ 2147483647 w 382"/>
              <a:gd name="T17" fmla="*/ 2147483647 h 277"/>
              <a:gd name="T18" fmla="*/ 2147483647 w 382"/>
              <a:gd name="T19" fmla="*/ 2147483647 h 277"/>
              <a:gd name="T20" fmla="*/ 2147483647 w 382"/>
              <a:gd name="T21" fmla="*/ 2147483647 h 277"/>
              <a:gd name="T22" fmla="*/ 2147483647 w 382"/>
              <a:gd name="T23" fmla="*/ 2147483647 h 277"/>
              <a:gd name="T24" fmla="*/ 2147483647 w 382"/>
              <a:gd name="T25" fmla="*/ 2147483647 h 277"/>
              <a:gd name="T26" fmla="*/ 2147483647 w 382"/>
              <a:gd name="T27" fmla="*/ 2147483647 h 277"/>
              <a:gd name="T28" fmla="*/ 2147483647 w 382"/>
              <a:gd name="T29" fmla="*/ 2147483647 h 277"/>
              <a:gd name="T30" fmla="*/ 2147483647 w 382"/>
              <a:gd name="T31" fmla="*/ 2147483647 h 277"/>
              <a:gd name="T32" fmla="*/ 2147483647 w 382"/>
              <a:gd name="T33" fmla="*/ 2147483647 h 277"/>
              <a:gd name="T34" fmla="*/ 2147483647 w 382"/>
              <a:gd name="T35" fmla="*/ 2147483647 h 277"/>
              <a:gd name="T36" fmla="*/ 2147483647 w 382"/>
              <a:gd name="T37" fmla="*/ 2147483647 h 277"/>
              <a:gd name="T38" fmla="*/ 2147483647 w 382"/>
              <a:gd name="T39" fmla="*/ 2147483647 h 277"/>
              <a:gd name="T40" fmla="*/ 2147483647 w 382"/>
              <a:gd name="T41" fmla="*/ 2147483647 h 277"/>
              <a:gd name="T42" fmla="*/ 2147483647 w 382"/>
              <a:gd name="T43" fmla="*/ 2147483647 h 277"/>
              <a:gd name="T44" fmla="*/ 2147483647 w 382"/>
              <a:gd name="T45" fmla="*/ 2147483647 h 277"/>
              <a:gd name="T46" fmla="*/ 2147483647 w 382"/>
              <a:gd name="T47" fmla="*/ 2147483647 h 277"/>
              <a:gd name="T48" fmla="*/ 2147483647 w 382"/>
              <a:gd name="T49" fmla="*/ 2147483647 h 277"/>
              <a:gd name="T50" fmla="*/ 2147483647 w 382"/>
              <a:gd name="T51" fmla="*/ 2147483647 h 277"/>
              <a:gd name="T52" fmla="*/ 2147483647 w 382"/>
              <a:gd name="T53" fmla="*/ 2147483647 h 277"/>
              <a:gd name="T54" fmla="*/ 2147483647 w 382"/>
              <a:gd name="T55" fmla="*/ 2147483647 h 277"/>
              <a:gd name="T56" fmla="*/ 2147483647 w 382"/>
              <a:gd name="T57" fmla="*/ 2147483647 h 277"/>
              <a:gd name="T58" fmla="*/ 2147483647 w 382"/>
              <a:gd name="T59" fmla="*/ 2147483647 h 277"/>
              <a:gd name="T60" fmla="*/ 2147483647 w 382"/>
              <a:gd name="T61" fmla="*/ 2147483647 h 277"/>
              <a:gd name="T62" fmla="*/ 2147483647 w 382"/>
              <a:gd name="T63" fmla="*/ 2147483647 h 277"/>
              <a:gd name="T64" fmla="*/ 2147483647 w 382"/>
              <a:gd name="T65" fmla="*/ 2147483647 h 277"/>
              <a:gd name="T66" fmla="*/ 2147483647 w 382"/>
              <a:gd name="T67" fmla="*/ 2147483647 h 277"/>
              <a:gd name="T68" fmla="*/ 2147483647 w 382"/>
              <a:gd name="T69" fmla="*/ 2147483647 h 277"/>
              <a:gd name="T70" fmla="*/ 2147483647 w 382"/>
              <a:gd name="T71" fmla="*/ 2147483647 h 277"/>
              <a:gd name="T72" fmla="*/ 2147483647 w 382"/>
              <a:gd name="T73" fmla="*/ 2147483647 h 277"/>
              <a:gd name="T74" fmla="*/ 2147483647 w 382"/>
              <a:gd name="T75" fmla="*/ 2147483647 h 277"/>
              <a:gd name="T76" fmla="*/ 2147483647 w 382"/>
              <a:gd name="T77" fmla="*/ 2147483647 h 277"/>
              <a:gd name="T78" fmla="*/ 2147483647 w 382"/>
              <a:gd name="T79" fmla="*/ 2147483647 h 277"/>
              <a:gd name="T80" fmla="*/ 2147483647 w 382"/>
              <a:gd name="T81" fmla="*/ 2147483647 h 277"/>
              <a:gd name="T82" fmla="*/ 2147483647 w 382"/>
              <a:gd name="T83" fmla="*/ 2147483647 h 277"/>
              <a:gd name="T84" fmla="*/ 2147483647 w 382"/>
              <a:gd name="T85" fmla="*/ 2147483647 h 277"/>
              <a:gd name="T86" fmla="*/ 2147483647 w 382"/>
              <a:gd name="T87" fmla="*/ 2147483647 h 277"/>
              <a:gd name="T88" fmla="*/ 2147483647 w 382"/>
              <a:gd name="T89" fmla="*/ 2147483647 h 277"/>
              <a:gd name="T90" fmla="*/ 2147483647 w 382"/>
              <a:gd name="T91" fmla="*/ 2147483647 h 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2"/>
              <a:gd name="T139" fmla="*/ 0 h 277"/>
              <a:gd name="T140" fmla="*/ 382 w 382"/>
              <a:gd name="T141" fmla="*/ 277 h 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 name="Freeform 28">
            <a:extLst>
              <a:ext uri="{FF2B5EF4-FFF2-40B4-BE49-F238E27FC236}">
                <a16:creationId xmlns:a16="http://schemas.microsoft.com/office/drawing/2014/main" id="{5C76F812-9AE9-45B7-BEF0-33A5F43576FE}"/>
              </a:ext>
            </a:extLst>
          </p:cNvPr>
          <p:cNvSpPr>
            <a:spLocks/>
          </p:cNvSpPr>
          <p:nvPr/>
        </p:nvSpPr>
        <p:spPr bwMode="auto">
          <a:xfrm flipH="1">
            <a:off x="7493000" y="4817095"/>
            <a:ext cx="711200" cy="184150"/>
          </a:xfrm>
          <a:custGeom>
            <a:avLst/>
            <a:gdLst>
              <a:gd name="T0" fmla="*/ 0 w 334"/>
              <a:gd name="T1" fmla="*/ 2147483647 h 244"/>
              <a:gd name="T2" fmla="*/ 2147483647 w 334"/>
              <a:gd name="T3" fmla="*/ 2147483647 h 244"/>
              <a:gd name="T4" fmla="*/ 2147483647 w 334"/>
              <a:gd name="T5" fmla="*/ 2147483647 h 244"/>
              <a:gd name="T6" fmla="*/ 2147483647 w 334"/>
              <a:gd name="T7" fmla="*/ 2147483647 h 244"/>
              <a:gd name="T8" fmla="*/ 2147483647 w 334"/>
              <a:gd name="T9" fmla="*/ 2147483647 h 244"/>
              <a:gd name="T10" fmla="*/ 2147483647 w 334"/>
              <a:gd name="T11" fmla="*/ 2147483647 h 244"/>
              <a:gd name="T12" fmla="*/ 2147483647 w 334"/>
              <a:gd name="T13" fmla="*/ 2147483647 h 244"/>
              <a:gd name="T14" fmla="*/ 2147483647 w 334"/>
              <a:gd name="T15" fmla="*/ 2147483647 h 244"/>
              <a:gd name="T16" fmla="*/ 2147483647 w 334"/>
              <a:gd name="T17" fmla="*/ 2147483647 h 244"/>
              <a:gd name="T18" fmla="*/ 2147483647 w 334"/>
              <a:gd name="T19" fmla="*/ 2147483647 h 244"/>
              <a:gd name="T20" fmla="*/ 2147483647 w 334"/>
              <a:gd name="T21" fmla="*/ 2147483647 h 244"/>
              <a:gd name="T22" fmla="*/ 2147483647 w 334"/>
              <a:gd name="T23" fmla="*/ 2147483647 h 244"/>
              <a:gd name="T24" fmla="*/ 2147483647 w 334"/>
              <a:gd name="T25" fmla="*/ 2147483647 h 244"/>
              <a:gd name="T26" fmla="*/ 2147483647 w 334"/>
              <a:gd name="T27" fmla="*/ 2147483647 h 244"/>
              <a:gd name="T28" fmla="*/ 2147483647 w 334"/>
              <a:gd name="T29" fmla="*/ 2147483647 h 244"/>
              <a:gd name="T30" fmla="*/ 2147483647 w 334"/>
              <a:gd name="T31" fmla="*/ 2147483647 h 244"/>
              <a:gd name="T32" fmla="*/ 2147483647 w 334"/>
              <a:gd name="T33" fmla="*/ 2147483647 h 244"/>
              <a:gd name="T34" fmla="*/ 2147483647 w 334"/>
              <a:gd name="T35" fmla="*/ 2147483647 h 244"/>
              <a:gd name="T36" fmla="*/ 2147483647 w 334"/>
              <a:gd name="T37" fmla="*/ 2147483647 h 244"/>
              <a:gd name="T38" fmla="*/ 2147483647 w 334"/>
              <a:gd name="T39" fmla="*/ 2147483647 h 244"/>
              <a:gd name="T40" fmla="*/ 2147483647 w 334"/>
              <a:gd name="T41" fmla="*/ 2147483647 h 244"/>
              <a:gd name="T42" fmla="*/ 2147483647 w 334"/>
              <a:gd name="T43" fmla="*/ 2147483647 h 244"/>
              <a:gd name="T44" fmla="*/ 2147483647 w 334"/>
              <a:gd name="T45" fmla="*/ 2147483647 h 244"/>
              <a:gd name="T46" fmla="*/ 2147483647 w 334"/>
              <a:gd name="T47" fmla="*/ 2147483647 h 244"/>
              <a:gd name="T48" fmla="*/ 2147483647 w 334"/>
              <a:gd name="T49" fmla="*/ 2147483647 h 244"/>
              <a:gd name="T50" fmla="*/ 2147483647 w 334"/>
              <a:gd name="T51" fmla="*/ 2147483647 h 244"/>
              <a:gd name="T52" fmla="*/ 2147483647 w 334"/>
              <a:gd name="T53" fmla="*/ 2147483647 h 244"/>
              <a:gd name="T54" fmla="*/ 2147483647 w 334"/>
              <a:gd name="T55" fmla="*/ 2147483647 h 244"/>
              <a:gd name="T56" fmla="*/ 2147483647 w 334"/>
              <a:gd name="T57" fmla="*/ 2147483647 h 244"/>
              <a:gd name="T58" fmla="*/ 2147483647 w 334"/>
              <a:gd name="T59" fmla="*/ 2147483647 h 244"/>
              <a:gd name="T60" fmla="*/ 2147483647 w 334"/>
              <a:gd name="T61" fmla="*/ 2147483647 h 244"/>
              <a:gd name="T62" fmla="*/ 2147483647 w 334"/>
              <a:gd name="T63" fmla="*/ 2147483647 h 244"/>
              <a:gd name="T64" fmla="*/ 2147483647 w 334"/>
              <a:gd name="T65" fmla="*/ 2147483647 h 244"/>
              <a:gd name="T66" fmla="*/ 2147483647 w 334"/>
              <a:gd name="T67" fmla="*/ 2147483647 h 244"/>
              <a:gd name="T68" fmla="*/ 2147483647 w 334"/>
              <a:gd name="T69" fmla="*/ 2147483647 h 244"/>
              <a:gd name="T70" fmla="*/ 2147483647 w 334"/>
              <a:gd name="T71" fmla="*/ 2147483647 h 244"/>
              <a:gd name="T72" fmla="*/ 2147483647 w 334"/>
              <a:gd name="T73" fmla="*/ 2147483647 h 244"/>
              <a:gd name="T74" fmla="*/ 2147483647 w 334"/>
              <a:gd name="T75" fmla="*/ 2147483647 h 244"/>
              <a:gd name="T76" fmla="*/ 2147483647 w 334"/>
              <a:gd name="T77" fmla="*/ 2147483647 h 244"/>
              <a:gd name="T78" fmla="*/ 2147483647 w 334"/>
              <a:gd name="T79" fmla="*/ 0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
              <a:gd name="T121" fmla="*/ 0 h 244"/>
              <a:gd name="T122" fmla="*/ 334 w 33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 name="Oval 29">
            <a:extLst>
              <a:ext uri="{FF2B5EF4-FFF2-40B4-BE49-F238E27FC236}">
                <a16:creationId xmlns:a16="http://schemas.microsoft.com/office/drawing/2014/main" id="{9832BD7F-9332-4032-9DF7-6C76EF8DA598}"/>
              </a:ext>
            </a:extLst>
          </p:cNvPr>
          <p:cNvSpPr>
            <a:spLocks noChangeArrowheads="1"/>
          </p:cNvSpPr>
          <p:nvPr/>
        </p:nvSpPr>
        <p:spPr bwMode="auto">
          <a:xfrm flipH="1">
            <a:off x="7950200" y="4445620"/>
            <a:ext cx="631825" cy="314325"/>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6" name="Rectangle 30">
            <a:extLst>
              <a:ext uri="{FF2B5EF4-FFF2-40B4-BE49-F238E27FC236}">
                <a16:creationId xmlns:a16="http://schemas.microsoft.com/office/drawing/2014/main" id="{6AC85E45-A587-481F-85E5-72241753865A}"/>
              </a:ext>
            </a:extLst>
          </p:cNvPr>
          <p:cNvSpPr>
            <a:spLocks noChangeArrowheads="1"/>
          </p:cNvSpPr>
          <p:nvPr/>
        </p:nvSpPr>
        <p:spPr bwMode="auto">
          <a:xfrm flipH="1">
            <a:off x="7961313" y="4394820"/>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3</a:t>
            </a:r>
            <a:endParaRPr lang="en-US" altLang="zh-CN" sz="2000">
              <a:solidFill>
                <a:srgbClr val="333399"/>
              </a:solidFill>
              <a:latin typeface="Arial" panose="020B0604020202020204" pitchFamily="34" charset="0"/>
              <a:ea typeface="黑体" panose="02010609060101010101" pitchFamily="49" charset="-122"/>
            </a:endParaRPr>
          </a:p>
        </p:txBody>
      </p:sp>
      <p:sp>
        <p:nvSpPr>
          <p:cNvPr id="67" name="Oval 31">
            <a:extLst>
              <a:ext uri="{FF2B5EF4-FFF2-40B4-BE49-F238E27FC236}">
                <a16:creationId xmlns:a16="http://schemas.microsoft.com/office/drawing/2014/main" id="{E8F57608-9EC1-423A-A211-5A94718B3F6B}"/>
              </a:ext>
            </a:extLst>
          </p:cNvPr>
          <p:cNvSpPr>
            <a:spLocks noChangeArrowheads="1"/>
          </p:cNvSpPr>
          <p:nvPr/>
        </p:nvSpPr>
        <p:spPr bwMode="auto">
          <a:xfrm flipH="1">
            <a:off x="7935913" y="4815508"/>
            <a:ext cx="631825" cy="314325"/>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8" name="Rectangle 32">
            <a:extLst>
              <a:ext uri="{FF2B5EF4-FFF2-40B4-BE49-F238E27FC236}">
                <a16:creationId xmlns:a16="http://schemas.microsoft.com/office/drawing/2014/main" id="{BC3620ED-0BCB-40BE-9D1F-D3D24BD07DE9}"/>
              </a:ext>
            </a:extLst>
          </p:cNvPr>
          <p:cNvSpPr>
            <a:spLocks noChangeArrowheads="1"/>
          </p:cNvSpPr>
          <p:nvPr/>
        </p:nvSpPr>
        <p:spPr bwMode="auto">
          <a:xfrm flipH="1">
            <a:off x="7961313" y="4778995"/>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4</a:t>
            </a:r>
            <a:endParaRPr lang="en-US" altLang="zh-CN" sz="2000">
              <a:solidFill>
                <a:srgbClr val="333399"/>
              </a:solidFill>
              <a:latin typeface="Arial" panose="020B0604020202020204" pitchFamily="34" charset="0"/>
              <a:ea typeface="黑体" panose="02010609060101010101" pitchFamily="49" charset="-122"/>
            </a:endParaRPr>
          </a:p>
        </p:txBody>
      </p:sp>
      <p:pic>
        <p:nvPicPr>
          <p:cNvPr id="69" name="Picture 33">
            <a:extLst>
              <a:ext uri="{FF2B5EF4-FFF2-40B4-BE49-F238E27FC236}">
                <a16:creationId xmlns:a16="http://schemas.microsoft.com/office/drawing/2014/main" id="{D722FACC-312B-44FE-905C-355BC4AFB16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25" y="4509120"/>
            <a:ext cx="9064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34">
            <a:extLst>
              <a:ext uri="{FF2B5EF4-FFF2-40B4-BE49-F238E27FC236}">
                <a16:creationId xmlns:a16="http://schemas.microsoft.com/office/drawing/2014/main" id="{495D662D-A24C-4BA8-81F1-7B3DF675DAB4}"/>
              </a:ext>
            </a:extLst>
          </p:cNvPr>
          <p:cNvSpPr>
            <a:spLocks noChangeArrowheads="1"/>
          </p:cNvSpPr>
          <p:nvPr/>
        </p:nvSpPr>
        <p:spPr bwMode="auto">
          <a:xfrm>
            <a:off x="2020888" y="4588495"/>
            <a:ext cx="7683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LAN</a:t>
            </a:r>
            <a:r>
              <a:rPr lang="en-US" altLang="zh-CN" sz="2000" baseline="-25000">
                <a:solidFill>
                  <a:srgbClr val="333399"/>
                </a:solidFill>
                <a:latin typeface="Arial" panose="020B0604020202020204" pitchFamily="34" charset="0"/>
                <a:ea typeface="黑体" panose="02010609060101010101" pitchFamily="49" charset="-122"/>
              </a:rPr>
              <a:t>1</a:t>
            </a:r>
            <a:endParaRPr lang="en-US" altLang="zh-CN" sz="2000">
              <a:solidFill>
                <a:srgbClr val="333399"/>
              </a:solidFill>
              <a:latin typeface="Arial" panose="020B0604020202020204" pitchFamily="34" charset="0"/>
              <a:ea typeface="黑体" panose="02010609060101010101" pitchFamily="49" charset="-122"/>
            </a:endParaRPr>
          </a:p>
        </p:txBody>
      </p:sp>
      <p:sp>
        <p:nvSpPr>
          <p:cNvPr id="71" name="Rectangle 38">
            <a:extLst>
              <a:ext uri="{FF2B5EF4-FFF2-40B4-BE49-F238E27FC236}">
                <a16:creationId xmlns:a16="http://schemas.microsoft.com/office/drawing/2014/main" id="{97A623B9-37FB-4A0D-AD19-94CB38AC960A}"/>
              </a:ext>
            </a:extLst>
          </p:cNvPr>
          <p:cNvSpPr>
            <a:spLocks noChangeArrowheads="1"/>
          </p:cNvSpPr>
          <p:nvPr/>
        </p:nvSpPr>
        <p:spPr bwMode="auto">
          <a:xfrm>
            <a:off x="3454400" y="5193333"/>
            <a:ext cx="2268538" cy="393700"/>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运行和处理</a:t>
            </a:r>
            <a:r>
              <a:rPr lang="en-US" altLang="zh-CN" sz="2000">
                <a:latin typeface="Arial" panose="020B0604020202020204" pitchFamily="34" charset="0"/>
                <a:ea typeface="黑体" panose="02010609060101010101" pitchFamily="49" charset="-122"/>
              </a:rPr>
              <a:t>IP </a:t>
            </a:r>
            <a:r>
              <a:rPr lang="zh-CN" altLang="en-US" sz="2000">
                <a:latin typeface="Arial" panose="020B0604020202020204" pitchFamily="34" charset="0"/>
                <a:ea typeface="黑体" panose="02010609060101010101" pitchFamily="49" charset="-122"/>
              </a:rPr>
              <a:t>协议</a:t>
            </a:r>
          </a:p>
        </p:txBody>
      </p:sp>
      <p:pic>
        <p:nvPicPr>
          <p:cNvPr id="72" name="Picture 43">
            <a:extLst>
              <a:ext uri="{FF2B5EF4-FFF2-40B4-BE49-F238E27FC236}">
                <a16:creationId xmlns:a16="http://schemas.microsoft.com/office/drawing/2014/main" id="{FAAC115A-34D8-4EBE-AAF7-80EE3F6EA91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4596433"/>
            <a:ext cx="723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73" name="Oval 44">
            <a:extLst>
              <a:ext uri="{FF2B5EF4-FFF2-40B4-BE49-F238E27FC236}">
                <a16:creationId xmlns:a16="http://schemas.microsoft.com/office/drawing/2014/main" id="{DF6D0ECF-BA56-4AA2-AD0E-A72BAACE7B4C}"/>
              </a:ext>
            </a:extLst>
          </p:cNvPr>
          <p:cNvSpPr>
            <a:spLocks noChangeArrowheads="1"/>
          </p:cNvSpPr>
          <p:nvPr/>
        </p:nvSpPr>
        <p:spPr bwMode="auto">
          <a:xfrm flipH="1">
            <a:off x="7410450" y="4729783"/>
            <a:ext cx="152400" cy="138112"/>
          </a:xfrm>
          <a:prstGeom prst="ellipse">
            <a:avLst/>
          </a:prstGeom>
          <a:solidFill>
            <a:schemeClr val="bg1"/>
          </a:solidFill>
          <a:ln w="28575">
            <a:solidFill>
              <a:srgbClr val="333399"/>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4" name="Line 88">
            <a:extLst>
              <a:ext uri="{FF2B5EF4-FFF2-40B4-BE49-F238E27FC236}">
                <a16:creationId xmlns:a16="http://schemas.microsoft.com/office/drawing/2014/main" id="{40C066FD-627B-4C09-A1CA-0E049B66790E}"/>
              </a:ext>
            </a:extLst>
          </p:cNvPr>
          <p:cNvSpPr>
            <a:spLocks noChangeShapeType="1"/>
          </p:cNvSpPr>
          <p:nvPr/>
        </p:nvSpPr>
        <p:spPr bwMode="auto">
          <a:xfrm>
            <a:off x="1763713" y="4977433"/>
            <a:ext cx="1655762" cy="360362"/>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5" name="Line 89">
            <a:extLst>
              <a:ext uri="{FF2B5EF4-FFF2-40B4-BE49-F238E27FC236}">
                <a16:creationId xmlns:a16="http://schemas.microsoft.com/office/drawing/2014/main" id="{CCB9B2CF-D307-49EB-BADA-C89082E32E85}"/>
              </a:ext>
            </a:extLst>
          </p:cNvPr>
          <p:cNvSpPr>
            <a:spLocks noChangeShapeType="1"/>
          </p:cNvSpPr>
          <p:nvPr/>
        </p:nvSpPr>
        <p:spPr bwMode="auto">
          <a:xfrm>
            <a:off x="3492500" y="5048870"/>
            <a:ext cx="574675" cy="144463"/>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6" name="Line 90">
            <a:extLst>
              <a:ext uri="{FF2B5EF4-FFF2-40B4-BE49-F238E27FC236}">
                <a16:creationId xmlns:a16="http://schemas.microsoft.com/office/drawing/2014/main" id="{F87F6B26-160F-402F-BCC8-4F1DE99A4874}"/>
              </a:ext>
            </a:extLst>
          </p:cNvPr>
          <p:cNvSpPr>
            <a:spLocks noChangeShapeType="1"/>
          </p:cNvSpPr>
          <p:nvPr/>
        </p:nvSpPr>
        <p:spPr bwMode="auto">
          <a:xfrm flipH="1">
            <a:off x="5076825" y="5048870"/>
            <a:ext cx="503238" cy="144463"/>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7" name="Line 91">
            <a:extLst>
              <a:ext uri="{FF2B5EF4-FFF2-40B4-BE49-F238E27FC236}">
                <a16:creationId xmlns:a16="http://schemas.microsoft.com/office/drawing/2014/main" id="{C88ED2C3-852F-44E2-B380-984AAE24A195}"/>
              </a:ext>
            </a:extLst>
          </p:cNvPr>
          <p:cNvSpPr>
            <a:spLocks noChangeShapeType="1"/>
          </p:cNvSpPr>
          <p:nvPr/>
        </p:nvSpPr>
        <p:spPr bwMode="auto">
          <a:xfrm flipH="1">
            <a:off x="5724525" y="4904408"/>
            <a:ext cx="1727200" cy="433387"/>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8" name="Line 92">
            <a:extLst>
              <a:ext uri="{FF2B5EF4-FFF2-40B4-BE49-F238E27FC236}">
                <a16:creationId xmlns:a16="http://schemas.microsoft.com/office/drawing/2014/main" id="{99906961-9D54-4E8B-B59C-00DF33267754}"/>
              </a:ext>
            </a:extLst>
          </p:cNvPr>
          <p:cNvSpPr>
            <a:spLocks noChangeShapeType="1"/>
          </p:cNvSpPr>
          <p:nvPr/>
        </p:nvSpPr>
        <p:spPr bwMode="auto">
          <a:xfrm>
            <a:off x="900113" y="5264770"/>
            <a:ext cx="2159000" cy="647700"/>
          </a:xfrm>
          <a:prstGeom prst="line">
            <a:avLst/>
          </a:prstGeom>
          <a:noFill/>
          <a:ln w="28575">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9" name="Line 93">
            <a:extLst>
              <a:ext uri="{FF2B5EF4-FFF2-40B4-BE49-F238E27FC236}">
                <a16:creationId xmlns:a16="http://schemas.microsoft.com/office/drawing/2014/main" id="{FB28F285-6E27-45A6-90E7-2A8495EF6385}"/>
              </a:ext>
            </a:extLst>
          </p:cNvPr>
          <p:cNvSpPr>
            <a:spLocks noChangeShapeType="1"/>
          </p:cNvSpPr>
          <p:nvPr/>
        </p:nvSpPr>
        <p:spPr bwMode="auto">
          <a:xfrm flipH="1">
            <a:off x="6300788" y="5264770"/>
            <a:ext cx="1943100" cy="647700"/>
          </a:xfrm>
          <a:prstGeom prst="line">
            <a:avLst/>
          </a:prstGeom>
          <a:noFill/>
          <a:ln w="28575">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80" name="Rectangle 38">
            <a:extLst>
              <a:ext uri="{FF2B5EF4-FFF2-40B4-BE49-F238E27FC236}">
                <a16:creationId xmlns:a16="http://schemas.microsoft.com/office/drawing/2014/main" id="{A002BA87-08AB-44F7-88D6-66E54F0A2EEB}"/>
              </a:ext>
            </a:extLst>
          </p:cNvPr>
          <p:cNvSpPr>
            <a:spLocks noChangeArrowheads="1"/>
          </p:cNvSpPr>
          <p:nvPr/>
        </p:nvSpPr>
        <p:spPr bwMode="auto">
          <a:xfrm>
            <a:off x="3276600" y="5698158"/>
            <a:ext cx="2735263" cy="698500"/>
          </a:xfrm>
          <a:prstGeom prst="rect">
            <a:avLst/>
          </a:prstGeom>
          <a:solidFill>
            <a:srgbClr val="99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lang="zh-CN" altLang="en-US" sz="2000">
                <a:latin typeface="Arial" panose="020B0604020202020204" pitchFamily="34" charset="0"/>
                <a:ea typeface="黑体" panose="02010609060101010101" pitchFamily="49" charset="-122"/>
              </a:rPr>
              <a:t>运行和处理传输层协议</a:t>
            </a:r>
            <a:r>
              <a:rPr lang="en-US" altLang="zh-CN" sz="2000">
                <a:latin typeface="Arial" panose="020B0604020202020204" pitchFamily="34" charset="0"/>
                <a:ea typeface="黑体" panose="02010609060101010101" pitchFamily="49" charset="-122"/>
              </a:rPr>
              <a:t>(TCP/UDP)</a:t>
            </a:r>
          </a:p>
        </p:txBody>
      </p:sp>
      <p:sp>
        <p:nvSpPr>
          <p:cNvPr id="81" name="Rectangle 12">
            <a:extLst>
              <a:ext uri="{FF2B5EF4-FFF2-40B4-BE49-F238E27FC236}">
                <a16:creationId xmlns:a16="http://schemas.microsoft.com/office/drawing/2014/main" id="{A4ECB532-894E-43FB-A17A-6E2D736DBC09}"/>
              </a:ext>
            </a:extLst>
          </p:cNvPr>
          <p:cNvSpPr>
            <a:spLocks noChangeArrowheads="1"/>
          </p:cNvSpPr>
          <p:nvPr/>
        </p:nvSpPr>
        <p:spPr bwMode="auto">
          <a:xfrm>
            <a:off x="250825" y="5448920"/>
            <a:ext cx="942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发送端</a:t>
            </a:r>
          </a:p>
        </p:txBody>
      </p:sp>
      <p:sp>
        <p:nvSpPr>
          <p:cNvPr id="82" name="Rectangle 12">
            <a:extLst>
              <a:ext uri="{FF2B5EF4-FFF2-40B4-BE49-F238E27FC236}">
                <a16:creationId xmlns:a16="http://schemas.microsoft.com/office/drawing/2014/main" id="{B4E4052A-F58C-473C-A0C6-7E5D4F6DC890}"/>
              </a:ext>
            </a:extLst>
          </p:cNvPr>
          <p:cNvSpPr>
            <a:spLocks noChangeArrowheads="1"/>
          </p:cNvSpPr>
          <p:nvPr/>
        </p:nvSpPr>
        <p:spPr bwMode="auto">
          <a:xfrm>
            <a:off x="7956550" y="5482258"/>
            <a:ext cx="942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接收端</a:t>
            </a:r>
          </a:p>
        </p:txBody>
      </p:sp>
      <p:grpSp>
        <p:nvGrpSpPr>
          <p:cNvPr id="83" name="Group 6">
            <a:extLst>
              <a:ext uri="{FF2B5EF4-FFF2-40B4-BE49-F238E27FC236}">
                <a16:creationId xmlns:a16="http://schemas.microsoft.com/office/drawing/2014/main" id="{DAFA7329-39DE-4E17-8DAF-0605B389027B}"/>
              </a:ext>
            </a:extLst>
          </p:cNvPr>
          <p:cNvGrpSpPr>
            <a:grpSpLocks/>
          </p:cNvGrpSpPr>
          <p:nvPr/>
        </p:nvGrpSpPr>
        <p:grpSpPr bwMode="auto">
          <a:xfrm>
            <a:off x="1512093" y="1077739"/>
            <a:ext cx="6119813" cy="2663825"/>
            <a:chOff x="748" y="1224"/>
            <a:chExt cx="4219" cy="2210"/>
          </a:xfrm>
        </p:grpSpPr>
        <p:pic>
          <p:nvPicPr>
            <p:cNvPr id="84" name="Picture 4">
              <a:extLst>
                <a:ext uri="{FF2B5EF4-FFF2-40B4-BE49-F238E27FC236}">
                  <a16:creationId xmlns:a16="http://schemas.microsoft.com/office/drawing/2014/main" id="{FB54F40B-1391-44DC-AB44-E8BB2B157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 y="1224"/>
              <a:ext cx="4219" cy="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5">
              <a:extLst>
                <a:ext uri="{FF2B5EF4-FFF2-40B4-BE49-F238E27FC236}">
                  <a16:creationId xmlns:a16="http://schemas.microsoft.com/office/drawing/2014/main" id="{FA0B8984-CC9F-46F5-B611-E1EEAE89195F}"/>
                </a:ext>
              </a:extLst>
            </p:cNvPr>
            <p:cNvSpPr txBox="1">
              <a:spLocks noChangeArrowheads="1"/>
            </p:cNvSpPr>
            <p:nvPr/>
          </p:nvSpPr>
          <p:spPr bwMode="auto">
            <a:xfrm>
              <a:off x="2226" y="2046"/>
              <a:ext cx="1588" cy="3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zh-CN" altLang="en-US" sz="2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传输层</a:t>
              </a:r>
            </a:p>
          </p:txBody>
        </p:sp>
      </p:grpSp>
    </p:spTree>
    <p:extLst>
      <p:ext uri="{BB962C8B-B14F-4D97-AF65-F5344CB8AC3E}">
        <p14:creationId xmlns:p14="http://schemas.microsoft.com/office/powerpoint/2010/main" val="3156788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使用</a:t>
            </a:r>
            <a:r>
              <a:rPr lang="en-US" altLang="zh-CN" sz="3600" b="1" dirty="0">
                <a:solidFill>
                  <a:schemeClr val="tx2"/>
                </a:solidFill>
                <a:latin typeface="微软雅黑" panose="020B0503020204020204" pitchFamily="34" charset="-122"/>
                <a:ea typeface="微软雅黑" panose="020B0503020204020204" pitchFamily="34" charset="-122"/>
              </a:rPr>
              <a:t>UDP</a:t>
            </a:r>
            <a:r>
              <a:rPr lang="zh-CN" altLang="en-US" sz="3600" b="1" dirty="0">
                <a:solidFill>
                  <a:schemeClr val="tx2"/>
                </a:solidFill>
                <a:latin typeface="微软雅黑" panose="020B0503020204020204" pitchFamily="34" charset="-122"/>
                <a:ea typeface="微软雅黑" panose="020B0503020204020204" pitchFamily="34" charset="-122"/>
              </a:rPr>
              <a:t>协议传输消息</a:t>
            </a:r>
            <a:endParaRPr lang="zh-CN" altLang="en-US" sz="3600" dirty="0">
              <a:solidFill>
                <a:schemeClr val="tx2"/>
              </a:solidFill>
              <a:latin typeface="微软雅黑" panose="020B0503020204020204" pitchFamily="34" charset="-122"/>
              <a:ea typeface="微软雅黑" panose="020B0503020204020204" pitchFamily="34" charset="-122"/>
            </a:endParaRPr>
          </a:p>
        </p:txBody>
      </p:sp>
      <p:pic>
        <p:nvPicPr>
          <p:cNvPr id="31" name="Picture 4" descr="1">
            <a:extLst>
              <a:ext uri="{FF2B5EF4-FFF2-40B4-BE49-F238E27FC236}">
                <a16:creationId xmlns:a16="http://schemas.microsoft.com/office/drawing/2014/main" id="{D8F1DF2B-68D9-47CF-9E38-DE800E2A9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312042"/>
            <a:ext cx="7127875"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508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en-US" altLang="zh-CN" sz="3600" b="1" dirty="0">
                <a:solidFill>
                  <a:schemeClr val="tx2"/>
                </a:solidFill>
                <a:latin typeface="+mn-ea"/>
                <a:ea typeface="+mn-ea"/>
              </a:rPr>
              <a:t>UDP</a:t>
            </a:r>
            <a:r>
              <a:rPr lang="zh-CN" altLang="en-US" sz="3600" b="1" dirty="0">
                <a:solidFill>
                  <a:schemeClr val="tx2"/>
                </a:solidFill>
                <a:latin typeface="+mn-ea"/>
                <a:ea typeface="+mn-ea"/>
              </a:rPr>
              <a:t>应用</a:t>
            </a:r>
            <a:endParaRPr lang="zh-CN" altLang="en-US" sz="3600" dirty="0">
              <a:solidFill>
                <a:schemeClr val="tx2"/>
              </a:solidFill>
              <a:latin typeface="+mn-ea"/>
              <a:ea typeface="+mn-ea"/>
            </a:endParaRPr>
          </a:p>
        </p:txBody>
      </p:sp>
      <p:sp>
        <p:nvSpPr>
          <p:cNvPr id="5" name="Rectangle 3">
            <a:extLst>
              <a:ext uri="{FF2B5EF4-FFF2-40B4-BE49-F238E27FC236}">
                <a16:creationId xmlns:a16="http://schemas.microsoft.com/office/drawing/2014/main" id="{74CFD6DD-BA9D-4906-A7AD-6A48204BDB0D}"/>
              </a:ext>
            </a:extLst>
          </p:cNvPr>
          <p:cNvSpPr txBox="1">
            <a:spLocks noChangeArrowheads="1"/>
          </p:cNvSpPr>
          <p:nvPr/>
        </p:nvSpPr>
        <p:spPr bwMode="auto">
          <a:xfrm>
            <a:off x="685800" y="11398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r>
              <a:rPr kumimoji="0" lang="zh-CN" altLang="en-US" b="1" kern="0" dirty="0">
                <a:latin typeface="+mn-ea"/>
                <a:ea typeface="+mn-ea"/>
              </a:rPr>
              <a:t>具有简单高效的特点</a:t>
            </a:r>
            <a:endParaRPr kumimoji="0" lang="en-US" altLang="zh-CN" b="1" kern="0" dirty="0">
              <a:latin typeface="+mn-ea"/>
              <a:ea typeface="+mn-ea"/>
            </a:endParaRPr>
          </a:p>
          <a:p>
            <a:pPr eaLnBrk="1" hangingPunct="1"/>
            <a:r>
              <a:rPr kumimoji="0" lang="zh-CN" altLang="en-US" b="1" kern="0" dirty="0">
                <a:latin typeface="+mn-ea"/>
                <a:ea typeface="+mn-ea"/>
              </a:rPr>
              <a:t>客户</a:t>
            </a:r>
            <a:r>
              <a:rPr kumimoji="0" lang="en-US" altLang="zh-CN" b="1" kern="0" dirty="0">
                <a:latin typeface="+mn-ea"/>
                <a:ea typeface="+mn-ea"/>
              </a:rPr>
              <a:t>-</a:t>
            </a:r>
            <a:r>
              <a:rPr kumimoji="0" lang="zh-CN" altLang="en-US" b="1" kern="0" dirty="0">
                <a:latin typeface="+mn-ea"/>
                <a:ea typeface="+mn-ea"/>
              </a:rPr>
              <a:t>服务器模式应用</a:t>
            </a:r>
          </a:p>
          <a:p>
            <a:pPr lvl="1" eaLnBrk="1" hangingPunct="1"/>
            <a:r>
              <a:rPr kumimoji="0" lang="en-US" altLang="zh-CN" b="1" kern="0" dirty="0">
                <a:latin typeface="+mn-ea"/>
                <a:ea typeface="+mn-ea"/>
              </a:rPr>
              <a:t>DNS</a:t>
            </a:r>
            <a:r>
              <a:rPr kumimoji="0" lang="zh-CN" altLang="en-US" b="1" kern="0" dirty="0">
                <a:latin typeface="+mn-ea"/>
                <a:ea typeface="+mn-ea"/>
              </a:rPr>
              <a:t>：</a:t>
            </a:r>
            <a:r>
              <a:rPr kumimoji="0" lang="en-US" altLang="zh-CN" b="1" kern="0" dirty="0">
                <a:latin typeface="+mn-ea"/>
                <a:ea typeface="+mn-ea"/>
              </a:rPr>
              <a:t>Domain Name System</a:t>
            </a:r>
          </a:p>
          <a:p>
            <a:pPr eaLnBrk="1" hangingPunct="1"/>
            <a:r>
              <a:rPr kumimoji="0" lang="zh-CN" altLang="en-US" b="1" kern="0" dirty="0">
                <a:latin typeface="+mn-ea"/>
                <a:ea typeface="+mn-ea"/>
              </a:rPr>
              <a:t>话音、视频等实时多媒体应用</a:t>
            </a:r>
            <a:endParaRPr kumimoji="0" lang="en-US" altLang="zh-CN" b="1" kern="0" dirty="0">
              <a:latin typeface="+mn-ea"/>
              <a:ea typeface="+mn-ea"/>
            </a:endParaRPr>
          </a:p>
          <a:p>
            <a:pPr lvl="1" eaLnBrk="1" hangingPunct="1"/>
            <a:r>
              <a:rPr kumimoji="0" lang="en-US" altLang="zh-CN" b="1" kern="0" dirty="0">
                <a:latin typeface="+mn-ea"/>
                <a:ea typeface="+mn-ea"/>
              </a:rPr>
              <a:t>RTP</a:t>
            </a:r>
            <a:r>
              <a:rPr kumimoji="0" lang="zh-CN" altLang="en-US" b="1" kern="0" dirty="0">
                <a:latin typeface="+mn-ea"/>
                <a:ea typeface="+mn-ea"/>
              </a:rPr>
              <a:t>：</a:t>
            </a:r>
            <a:r>
              <a:rPr kumimoji="0" lang="en-US" altLang="zh-CN" b="1" kern="0" dirty="0">
                <a:latin typeface="+mn-ea"/>
                <a:ea typeface="+mn-ea"/>
              </a:rPr>
              <a:t> Real-time Transport Protocol</a:t>
            </a:r>
            <a:endParaRPr kumimoji="0" lang="zh-CN" altLang="en-US" b="1" kern="0" dirty="0">
              <a:latin typeface="+mn-ea"/>
              <a:ea typeface="+mn-ea"/>
            </a:endParaRPr>
          </a:p>
        </p:txBody>
      </p:sp>
      <p:sp>
        <p:nvSpPr>
          <p:cNvPr id="6" name="Rectangle 4">
            <a:extLst>
              <a:ext uri="{FF2B5EF4-FFF2-40B4-BE49-F238E27FC236}">
                <a16:creationId xmlns:a16="http://schemas.microsoft.com/office/drawing/2014/main" id="{978C64B3-4C20-4878-ADDF-8ED0CC99ACF9}"/>
              </a:ext>
            </a:extLst>
          </p:cNvPr>
          <p:cNvSpPr>
            <a:spLocks noChangeArrowheads="1"/>
          </p:cNvSpPr>
          <p:nvPr/>
        </p:nvSpPr>
        <p:spPr bwMode="auto">
          <a:xfrm>
            <a:off x="827088" y="4652963"/>
            <a:ext cx="7921625" cy="1296987"/>
          </a:xfrm>
          <a:prstGeom prst="rect">
            <a:avLst/>
          </a:prstGeom>
          <a:solidFill>
            <a:srgbClr val="FFFFFF"/>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3200" b="1" dirty="0">
                <a:solidFill>
                  <a:srgbClr val="FF0000"/>
                </a:solidFill>
                <a:latin typeface="+mn-ea"/>
                <a:ea typeface="+mn-ea"/>
              </a:rPr>
              <a:t>问题：为什么要在</a:t>
            </a:r>
            <a:r>
              <a:rPr lang="en-US" altLang="zh-CN" sz="3200" b="1" dirty="0">
                <a:solidFill>
                  <a:srgbClr val="FF0000"/>
                </a:solidFill>
                <a:latin typeface="+mn-ea"/>
                <a:ea typeface="+mn-ea"/>
              </a:rPr>
              <a:t>Internet</a:t>
            </a:r>
            <a:r>
              <a:rPr lang="zh-CN" altLang="en-US" sz="3200" b="1" dirty="0">
                <a:solidFill>
                  <a:srgbClr val="FF0000"/>
                </a:solidFill>
                <a:latin typeface="+mn-ea"/>
                <a:ea typeface="+mn-ea"/>
              </a:rPr>
              <a:t>中引入</a:t>
            </a:r>
            <a:r>
              <a:rPr lang="en-US" altLang="zh-CN" sz="3200" b="1" dirty="0">
                <a:solidFill>
                  <a:srgbClr val="FF0000"/>
                </a:solidFill>
                <a:latin typeface="+mn-ea"/>
                <a:ea typeface="+mn-ea"/>
              </a:rPr>
              <a:t>UDP</a:t>
            </a:r>
            <a:r>
              <a:rPr lang="zh-CN" altLang="en-US" sz="3200" b="1" dirty="0">
                <a:solidFill>
                  <a:srgbClr val="FF0000"/>
                </a:solidFill>
                <a:latin typeface="+mn-ea"/>
                <a:ea typeface="+mn-ea"/>
              </a:rPr>
              <a:t>？</a:t>
            </a:r>
          </a:p>
        </p:txBody>
      </p:sp>
    </p:spTree>
    <p:extLst>
      <p:ext uri="{BB962C8B-B14F-4D97-AF65-F5344CB8AC3E}">
        <p14:creationId xmlns:p14="http://schemas.microsoft.com/office/powerpoint/2010/main" val="36837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413FAD3-0449-4A43-8589-268CE9D20A25}" type="slidenum">
              <a:rPr kumimoji="0" lang="zh-CN" altLang="en-US" sz="1400"/>
              <a:pPr eaLnBrk="1" hangingPunct="1"/>
              <a:t>32</a:t>
            </a:fld>
            <a:endParaRPr kumimoji="0" lang="en-US" altLang="zh-CN" sz="1400"/>
          </a:p>
        </p:txBody>
      </p:sp>
      <p:sp>
        <p:nvSpPr>
          <p:cNvPr id="10243" name="Rectangle 2"/>
          <p:cNvSpPr>
            <a:spLocks noGrp="1" noChangeArrowheads="1"/>
          </p:cNvSpPr>
          <p:nvPr>
            <p:ph type="title"/>
          </p:nvPr>
        </p:nvSpPr>
        <p:spPr/>
        <p:txBody>
          <a:bodyPr/>
          <a:lstStyle/>
          <a:p>
            <a:pPr eaLnBrk="1" hangingPunct="1"/>
            <a:r>
              <a:rPr lang="en-US" altLang="zh-CN" b="1" dirty="0"/>
              <a:t> </a:t>
            </a:r>
            <a:endParaRPr lang="zh-CN" altLang="en-US" b="1" dirty="0"/>
          </a:p>
        </p:txBody>
      </p:sp>
      <p:sp>
        <p:nvSpPr>
          <p:cNvPr id="10244" name="Rectangle 3"/>
          <p:cNvSpPr>
            <a:spLocks noGrp="1" noChangeArrowheads="1"/>
          </p:cNvSpPr>
          <p:nvPr>
            <p:ph type="body" idx="1"/>
          </p:nvPr>
        </p:nvSpPr>
        <p:spPr>
          <a:xfrm>
            <a:off x="1182688" y="2017713"/>
            <a:ext cx="7205662" cy="4114800"/>
          </a:xfrm>
        </p:spPr>
        <p:txBody>
          <a:bodyPr/>
          <a:lstStyle/>
          <a:p>
            <a:pPr eaLnBrk="1" hangingPunct="1">
              <a:buClrTx/>
            </a:pPr>
            <a:r>
              <a:rPr lang="en-US" altLang="zh-CN" sz="2800" b="1" dirty="0"/>
              <a:t>7</a:t>
            </a:r>
            <a:r>
              <a:rPr lang="en-GB" altLang="zh-CN" sz="2800" b="1" dirty="0"/>
              <a:t>.1 </a:t>
            </a:r>
            <a:r>
              <a:rPr lang="zh-CN" altLang="en-GB" sz="2800" b="1" dirty="0"/>
              <a:t>传输层服务</a:t>
            </a:r>
            <a:endParaRPr lang="en-US" altLang="zh-CN" sz="2800" b="1" dirty="0"/>
          </a:p>
          <a:p>
            <a:pPr eaLnBrk="1" hangingPunct="1">
              <a:buClrTx/>
            </a:pPr>
            <a:r>
              <a:rPr kumimoji="0" lang="en-US" altLang="zh-CN" sz="2800" b="1" dirty="0">
                <a:latin typeface="微软雅黑" panose="020B0503020204020204" pitchFamily="34" charset="-122"/>
                <a:ea typeface="微软雅黑" panose="020B0503020204020204" pitchFamily="34" charset="-122"/>
              </a:rPr>
              <a:t>7.2 </a:t>
            </a:r>
            <a:r>
              <a:rPr kumimoji="0" lang="zh-CN" altLang="en-US" sz="2800" b="1" dirty="0">
                <a:latin typeface="微软雅黑" panose="020B0503020204020204" pitchFamily="34" charset="-122"/>
                <a:ea typeface="微软雅黑" panose="020B0503020204020204" pitchFamily="34" charset="-122"/>
              </a:rPr>
              <a:t>建立连接</a:t>
            </a:r>
            <a:endParaRPr kumimoji="0" lang="zh-CN" altLang="en-GB" sz="2800" b="1" dirty="0">
              <a:latin typeface="微软雅黑" panose="020B0503020204020204" pitchFamily="34" charset="-122"/>
              <a:ea typeface="微软雅黑" panose="020B0503020204020204" pitchFamily="34" charset="-122"/>
            </a:endParaRPr>
          </a:p>
          <a:p>
            <a:pPr eaLnBrk="1" hangingPunct="1">
              <a:buClr>
                <a:srgbClr val="FF0000"/>
              </a:buClr>
            </a:pPr>
            <a:r>
              <a:rPr kumimoji="0" lang="en-US" altLang="zh-CN" sz="2800" b="1" dirty="0">
                <a:solidFill>
                  <a:srgbClr val="FF0000"/>
                </a:solidFill>
                <a:latin typeface="微软雅黑" panose="020B0503020204020204" pitchFamily="34" charset="-122"/>
                <a:ea typeface="微软雅黑" panose="020B0503020204020204" pitchFamily="34" charset="-122"/>
              </a:rPr>
              <a:t>7.3 Internet</a:t>
            </a:r>
            <a:r>
              <a:rPr kumimoji="0" lang="zh-CN" altLang="en-US" sz="2800" b="1" dirty="0">
                <a:solidFill>
                  <a:srgbClr val="FF0000"/>
                </a:solidFill>
                <a:latin typeface="微软雅黑" panose="020B0503020204020204" pitchFamily="34" charset="-122"/>
                <a:ea typeface="微软雅黑" panose="020B0503020204020204" pitchFamily="34" charset="-122"/>
              </a:rPr>
              <a:t>中的传输层协议</a:t>
            </a:r>
          </a:p>
          <a:p>
            <a:pPr lvl="1" eaLnBrk="1" hangingPunct="1">
              <a:buClr>
                <a:schemeClr val="tx1"/>
              </a:buClr>
            </a:pPr>
            <a:r>
              <a:rPr kumimoji="0" lang="zh-CN" altLang="en-US" b="1" dirty="0">
                <a:latin typeface="微软雅黑" panose="020B0503020204020204" pitchFamily="34" charset="-122"/>
                <a:ea typeface="微软雅黑" panose="020B0503020204020204" pitchFamily="34" charset="-122"/>
              </a:rPr>
              <a:t>用户数据报协议</a:t>
            </a:r>
            <a:r>
              <a:rPr kumimoji="0" lang="en-US" altLang="zh-CN" b="1" dirty="0">
                <a:latin typeface="微软雅黑" panose="020B0503020204020204" pitchFamily="34" charset="-122"/>
                <a:ea typeface="微软雅黑" panose="020B0503020204020204" pitchFamily="34" charset="-122"/>
              </a:rPr>
              <a:t>UDP</a:t>
            </a:r>
            <a:endParaRPr kumimoji="0" lang="en-GB" altLang="zh-CN" b="1" dirty="0">
              <a:latin typeface="微软雅黑" panose="020B0503020204020204" pitchFamily="34" charset="-122"/>
              <a:ea typeface="微软雅黑" panose="020B0503020204020204" pitchFamily="34" charset="-122"/>
            </a:endParaRPr>
          </a:p>
          <a:p>
            <a:pPr lvl="1" eaLnBrk="1" hangingPunct="1">
              <a:buClr>
                <a:schemeClr val="tx1"/>
              </a:buClr>
            </a:pPr>
            <a:r>
              <a:rPr kumimoji="0" lang="zh-CN" altLang="en-US" b="1" dirty="0">
                <a:solidFill>
                  <a:srgbClr val="FF0000"/>
                </a:solidFill>
                <a:latin typeface="微软雅黑" panose="020B0503020204020204" pitchFamily="34" charset="-122"/>
                <a:ea typeface="微软雅黑" panose="020B0503020204020204" pitchFamily="34" charset="-122"/>
              </a:rPr>
              <a:t>传输控制协议</a:t>
            </a:r>
            <a:r>
              <a:rPr kumimoji="0" lang="en-US" altLang="zh-CN" b="1" dirty="0">
                <a:solidFill>
                  <a:srgbClr val="FF0000"/>
                </a:solidFill>
                <a:latin typeface="微软雅黑" panose="020B0503020204020204" pitchFamily="34" charset="-122"/>
                <a:ea typeface="微软雅黑" panose="020B0503020204020204" pitchFamily="34" charset="-122"/>
              </a:rPr>
              <a:t>TCP</a:t>
            </a:r>
            <a:endParaRPr kumimoji="0" lang="zh-CN" altLang="en-US" b="1" dirty="0">
              <a:solidFill>
                <a:srgbClr val="FF0000"/>
              </a:solidFill>
              <a:latin typeface="微软雅黑" panose="020B0503020204020204" pitchFamily="34" charset="-122"/>
              <a:ea typeface="微软雅黑" panose="020B0503020204020204" pitchFamily="34" charset="-122"/>
            </a:endParaRPr>
          </a:p>
        </p:txBody>
      </p:sp>
      <p:sp>
        <p:nvSpPr>
          <p:cNvPr id="5" name="标题 1">
            <a:extLst>
              <a:ext uri="{FF2B5EF4-FFF2-40B4-BE49-F238E27FC236}">
                <a16:creationId xmlns:a16="http://schemas.microsoft.com/office/drawing/2014/main" id="{0D7C783D-1DD0-42C2-8BC9-E2627078987F}"/>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Chapter 7 </a:t>
            </a:r>
            <a:r>
              <a:rPr lang="zh-CN" altLang="en-US" b="1" dirty="0"/>
              <a:t>传输层</a:t>
            </a:r>
            <a:endParaRPr lang="zh-CN" altLang="en-US" kern="0" dirty="0"/>
          </a:p>
        </p:txBody>
      </p:sp>
    </p:spTree>
    <p:extLst>
      <p:ext uri="{BB962C8B-B14F-4D97-AF65-F5344CB8AC3E}">
        <p14:creationId xmlns:p14="http://schemas.microsoft.com/office/powerpoint/2010/main" val="239424196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D26C8CCF-4486-4EE5-BF3E-E1AAD60BEFE8}" type="slidenum">
              <a:rPr kumimoji="0" lang="zh-CN" altLang="en-US" sz="1400"/>
              <a:pPr eaLnBrk="1" hangingPunct="1"/>
              <a:t>33</a:t>
            </a:fld>
            <a:endParaRPr kumimoji="0" lang="en-US" altLang="zh-CN" sz="1400"/>
          </a:p>
        </p:txBody>
      </p:sp>
      <p:sp>
        <p:nvSpPr>
          <p:cNvPr id="43011" name="Rectangle 2"/>
          <p:cNvSpPr>
            <a:spLocks noGrp="1" noChangeArrowheads="1"/>
          </p:cNvSpPr>
          <p:nvPr>
            <p:ph type="title"/>
          </p:nvPr>
        </p:nvSpPr>
        <p:spPr/>
        <p:txBody>
          <a:bodyPr/>
          <a:lstStyle/>
          <a:p>
            <a:pPr eaLnBrk="1" hangingPunct="1"/>
            <a:r>
              <a:rPr lang="en-US" altLang="zh-CN" sz="4000" b="1" dirty="0"/>
              <a:t> </a:t>
            </a:r>
            <a:endParaRPr lang="zh-CN" altLang="en-US" sz="4000" b="1" dirty="0"/>
          </a:p>
        </p:txBody>
      </p:sp>
      <p:sp>
        <p:nvSpPr>
          <p:cNvPr id="560131" name="Rectangle 3"/>
          <p:cNvSpPr>
            <a:spLocks noGrp="1" noChangeArrowheads="1"/>
          </p:cNvSpPr>
          <p:nvPr>
            <p:ph type="body" idx="1"/>
          </p:nvPr>
        </p:nvSpPr>
        <p:spPr>
          <a:xfrm>
            <a:off x="827584" y="1484784"/>
            <a:ext cx="7772400" cy="4506912"/>
          </a:xfrm>
        </p:spPr>
        <p:txBody>
          <a:bodyPr/>
          <a:lstStyle/>
          <a:p>
            <a:pPr eaLnBrk="1" hangingPunct="1">
              <a:lnSpc>
                <a:spcPct val="90000"/>
              </a:lnSpc>
            </a:pPr>
            <a:r>
              <a:rPr lang="en-US" altLang="zh-CN" sz="2400" b="1" dirty="0"/>
              <a:t>TCP</a:t>
            </a:r>
            <a:r>
              <a:rPr lang="zh-CN" altLang="en-US" sz="2400" b="1" dirty="0"/>
              <a:t>：</a:t>
            </a:r>
            <a:r>
              <a:rPr lang="en-US" altLang="zh-CN" sz="2400" b="1" dirty="0"/>
              <a:t>Transmission Control Protocol</a:t>
            </a:r>
          </a:p>
          <a:p>
            <a:pPr lvl="1" eaLnBrk="1" hangingPunct="1">
              <a:lnSpc>
                <a:spcPct val="90000"/>
              </a:lnSpc>
            </a:pPr>
            <a:r>
              <a:rPr lang="en-US" altLang="zh-CN" sz="2000" b="1" dirty="0"/>
              <a:t>RFC 793</a:t>
            </a:r>
          </a:p>
          <a:p>
            <a:pPr eaLnBrk="1" hangingPunct="1">
              <a:lnSpc>
                <a:spcPct val="90000"/>
              </a:lnSpc>
            </a:pPr>
            <a:r>
              <a:rPr lang="en-US" altLang="zh-CN" sz="2400" b="1" dirty="0"/>
              <a:t>TCP</a:t>
            </a:r>
            <a:r>
              <a:rPr lang="zh-CN" altLang="en-US" sz="2400" b="1" dirty="0"/>
              <a:t>具有以下特性</a:t>
            </a:r>
          </a:p>
          <a:p>
            <a:pPr lvl="1" eaLnBrk="1" hangingPunct="1">
              <a:lnSpc>
                <a:spcPct val="90000"/>
              </a:lnSpc>
            </a:pPr>
            <a:r>
              <a:rPr lang="zh-CN" altLang="en-US" sz="2000" b="1" dirty="0"/>
              <a:t>可靠（</a:t>
            </a:r>
            <a:r>
              <a:rPr lang="en-US" altLang="zh-CN" sz="2000" b="1" dirty="0"/>
              <a:t>Reliability</a:t>
            </a:r>
            <a:r>
              <a:rPr lang="zh-CN" altLang="en-US" sz="2000" b="1" dirty="0"/>
              <a:t>）</a:t>
            </a:r>
          </a:p>
          <a:p>
            <a:pPr lvl="2" eaLnBrk="1" hangingPunct="1">
              <a:lnSpc>
                <a:spcPct val="90000"/>
              </a:lnSpc>
            </a:pPr>
            <a:r>
              <a:rPr lang="zh-CN" altLang="en-US" sz="1800" b="1" dirty="0"/>
              <a:t>发送端：超时重传</a:t>
            </a:r>
          </a:p>
          <a:p>
            <a:pPr lvl="2" eaLnBrk="1" hangingPunct="1">
              <a:lnSpc>
                <a:spcPct val="90000"/>
              </a:lnSpc>
            </a:pPr>
            <a:r>
              <a:rPr lang="zh-CN" altLang="en-US" sz="1800" b="1" dirty="0"/>
              <a:t>接收端：发送确认，缓存处理乱序</a:t>
            </a:r>
          </a:p>
          <a:p>
            <a:pPr lvl="1" eaLnBrk="1" hangingPunct="1">
              <a:lnSpc>
                <a:spcPct val="90000"/>
              </a:lnSpc>
            </a:pPr>
            <a:r>
              <a:rPr lang="zh-CN" altLang="en-US" sz="2000" b="1" dirty="0"/>
              <a:t>流量控制（</a:t>
            </a:r>
            <a:r>
              <a:rPr lang="en-US" altLang="zh-CN" sz="2000" b="1" dirty="0"/>
              <a:t>Flow Control</a:t>
            </a:r>
            <a:r>
              <a:rPr lang="zh-CN" altLang="en-US" sz="2000" b="1" dirty="0"/>
              <a:t>）</a:t>
            </a:r>
          </a:p>
          <a:p>
            <a:pPr lvl="1" eaLnBrk="1" hangingPunct="1">
              <a:lnSpc>
                <a:spcPct val="90000"/>
              </a:lnSpc>
            </a:pPr>
            <a:r>
              <a:rPr lang="zh-CN" altLang="en-US" sz="2000" b="1" dirty="0"/>
              <a:t>拥塞控制</a:t>
            </a:r>
            <a:r>
              <a:rPr lang="en-US" altLang="zh-CN" sz="2000" b="1" dirty="0"/>
              <a:t>(Congestion Control)</a:t>
            </a:r>
          </a:p>
          <a:p>
            <a:pPr lvl="1" eaLnBrk="1" hangingPunct="1">
              <a:lnSpc>
                <a:spcPct val="90000"/>
              </a:lnSpc>
            </a:pPr>
            <a:r>
              <a:rPr lang="zh-CN" altLang="en-US" sz="2000" b="1" dirty="0"/>
              <a:t>字节流传输（</a:t>
            </a:r>
            <a:r>
              <a:rPr lang="en-US" altLang="zh-CN" sz="2000" b="1" dirty="0"/>
              <a:t>Stream Transfer</a:t>
            </a:r>
            <a:r>
              <a:rPr lang="zh-CN" altLang="en-US" sz="2000" b="1" dirty="0"/>
              <a:t>）</a:t>
            </a:r>
          </a:p>
          <a:p>
            <a:pPr lvl="2" eaLnBrk="1" hangingPunct="1">
              <a:lnSpc>
                <a:spcPct val="90000"/>
              </a:lnSpc>
            </a:pPr>
            <a:r>
              <a:rPr kumimoji="0" lang="zh-CN" altLang="en-US" sz="1800" b="1" dirty="0"/>
              <a:t>滑动窗口机制：发送端</a:t>
            </a:r>
            <a:r>
              <a:rPr lang="zh-CN" altLang="en-US" sz="1800" b="1" dirty="0"/>
              <a:t>每次发送的数据量由发送窗口大小决定，而不是以应用层递交的消息为单位；接收端每次向上层递交的数据量由落在接收窗口中并且有序的数据决定</a:t>
            </a:r>
            <a:endParaRPr lang="en-US" altLang="zh-CN" sz="1800" b="1" dirty="0"/>
          </a:p>
          <a:p>
            <a:pPr lvl="1" eaLnBrk="1" hangingPunct="1">
              <a:lnSpc>
                <a:spcPct val="90000"/>
              </a:lnSpc>
            </a:pPr>
            <a:r>
              <a:rPr lang="zh-CN" altLang="en-US" sz="2000" b="1" dirty="0"/>
              <a:t>全双工（</a:t>
            </a:r>
            <a:r>
              <a:rPr lang="en-US" altLang="zh-CN" sz="2000" b="1" dirty="0"/>
              <a:t>Full Duplex</a:t>
            </a:r>
            <a:r>
              <a:rPr lang="zh-CN" altLang="en-US" sz="2000" b="1" dirty="0"/>
              <a:t>）</a:t>
            </a:r>
          </a:p>
          <a:p>
            <a:pPr lvl="2" eaLnBrk="1" hangingPunct="1">
              <a:lnSpc>
                <a:spcPct val="90000"/>
              </a:lnSpc>
            </a:pPr>
            <a:r>
              <a:rPr lang="zh-CN" altLang="en-US" sz="1800" b="1" dirty="0"/>
              <a:t>两个方向的</a:t>
            </a:r>
            <a:r>
              <a:rPr lang="en-US" altLang="zh-CN" sz="1800" b="1" dirty="0"/>
              <a:t>TCP</a:t>
            </a:r>
            <a:r>
              <a:rPr lang="zh-CN" altLang="en-US" sz="1800" b="1" dirty="0"/>
              <a:t>数据流</a:t>
            </a:r>
          </a:p>
          <a:p>
            <a:pPr eaLnBrk="1" hangingPunct="1">
              <a:lnSpc>
                <a:spcPct val="90000"/>
              </a:lnSpc>
            </a:pPr>
            <a:r>
              <a:rPr lang="zh-CN" altLang="en-US" sz="2400" b="1" dirty="0"/>
              <a:t>传输的数据单元称为数据段（</a:t>
            </a:r>
            <a:r>
              <a:rPr lang="en-US" altLang="zh-CN" sz="2400" b="1" dirty="0"/>
              <a:t>Segment</a:t>
            </a:r>
            <a:r>
              <a:rPr lang="zh-CN" altLang="en-US" sz="2400" b="1" dirty="0"/>
              <a:t>）</a:t>
            </a:r>
          </a:p>
        </p:txBody>
      </p:sp>
      <p:sp>
        <p:nvSpPr>
          <p:cNvPr id="5" name="标题 1">
            <a:extLst>
              <a:ext uri="{FF2B5EF4-FFF2-40B4-BE49-F238E27FC236}">
                <a16:creationId xmlns:a16="http://schemas.microsoft.com/office/drawing/2014/main" id="{370156D1-7895-4C5D-B011-55A309C4A05C}"/>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sz="4400" b="1" dirty="0"/>
              <a:t>传输控制协议-</a:t>
            </a:r>
            <a:r>
              <a:rPr lang="en-US" altLang="zh-CN" sz="4400" b="1" dirty="0"/>
              <a:t>TCP</a:t>
            </a:r>
            <a:endParaRPr lang="zh-CN" altLang="en-US"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0131">
                                            <p:txEl>
                                              <p:pRg st="3" end="3"/>
                                            </p:txEl>
                                          </p:spTgt>
                                        </p:tgtEl>
                                        <p:attrNameLst>
                                          <p:attrName>style.visibility</p:attrName>
                                        </p:attrNameLst>
                                      </p:cBhvr>
                                      <p:to>
                                        <p:strVal val="visible"/>
                                      </p:to>
                                    </p:set>
                                    <p:animEffect transition="in" filter="blinds(horizontal)">
                                      <p:cBhvr>
                                        <p:cTn id="7" dur="500"/>
                                        <p:tgtEl>
                                          <p:spTgt spid="56013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60131">
                                            <p:txEl>
                                              <p:pRg st="4" end="4"/>
                                            </p:txEl>
                                          </p:spTgt>
                                        </p:tgtEl>
                                        <p:attrNameLst>
                                          <p:attrName>style.visibility</p:attrName>
                                        </p:attrNameLst>
                                      </p:cBhvr>
                                      <p:to>
                                        <p:strVal val="visible"/>
                                      </p:to>
                                    </p:set>
                                    <p:animEffect transition="in" filter="blinds(horizontal)">
                                      <p:cBhvr>
                                        <p:cTn id="10" dur="500"/>
                                        <p:tgtEl>
                                          <p:spTgt spid="56013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60131">
                                            <p:txEl>
                                              <p:pRg st="5" end="5"/>
                                            </p:txEl>
                                          </p:spTgt>
                                        </p:tgtEl>
                                        <p:attrNameLst>
                                          <p:attrName>style.visibility</p:attrName>
                                        </p:attrNameLst>
                                      </p:cBhvr>
                                      <p:to>
                                        <p:strVal val="visible"/>
                                      </p:to>
                                    </p:set>
                                    <p:animEffect transition="in" filter="blinds(horizontal)">
                                      <p:cBhvr>
                                        <p:cTn id="13" dur="500"/>
                                        <p:tgtEl>
                                          <p:spTgt spid="560131">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60131">
                                            <p:txEl>
                                              <p:pRg st="6" end="6"/>
                                            </p:txEl>
                                          </p:spTgt>
                                        </p:tgtEl>
                                        <p:attrNameLst>
                                          <p:attrName>style.visibility</p:attrName>
                                        </p:attrNameLst>
                                      </p:cBhvr>
                                      <p:to>
                                        <p:strVal val="visible"/>
                                      </p:to>
                                    </p:set>
                                    <p:animEffect transition="in" filter="blinds(horizontal)">
                                      <p:cBhvr>
                                        <p:cTn id="18" dur="500"/>
                                        <p:tgtEl>
                                          <p:spTgt spid="560131">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60131">
                                            <p:txEl>
                                              <p:pRg st="7" end="7"/>
                                            </p:txEl>
                                          </p:spTgt>
                                        </p:tgtEl>
                                        <p:attrNameLst>
                                          <p:attrName>style.visibility</p:attrName>
                                        </p:attrNameLst>
                                      </p:cBhvr>
                                      <p:to>
                                        <p:strVal val="visible"/>
                                      </p:to>
                                    </p:set>
                                    <p:animEffect transition="in" filter="blinds(horizontal)">
                                      <p:cBhvr>
                                        <p:cTn id="23" dur="500"/>
                                        <p:tgtEl>
                                          <p:spTgt spid="560131">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60131">
                                            <p:txEl>
                                              <p:pRg st="8" end="8"/>
                                            </p:txEl>
                                          </p:spTgt>
                                        </p:tgtEl>
                                        <p:attrNameLst>
                                          <p:attrName>style.visibility</p:attrName>
                                        </p:attrNameLst>
                                      </p:cBhvr>
                                      <p:to>
                                        <p:strVal val="visible"/>
                                      </p:to>
                                    </p:set>
                                    <p:animEffect transition="in" filter="blinds(horizontal)">
                                      <p:cBhvr>
                                        <p:cTn id="28" dur="500"/>
                                        <p:tgtEl>
                                          <p:spTgt spid="560131">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60131">
                                            <p:txEl>
                                              <p:pRg st="9" end="9"/>
                                            </p:txEl>
                                          </p:spTgt>
                                        </p:tgtEl>
                                        <p:attrNameLst>
                                          <p:attrName>style.visibility</p:attrName>
                                        </p:attrNameLst>
                                      </p:cBhvr>
                                      <p:to>
                                        <p:strVal val="visible"/>
                                      </p:to>
                                    </p:set>
                                    <p:animEffect transition="in" filter="blinds(horizontal)">
                                      <p:cBhvr>
                                        <p:cTn id="31" dur="500"/>
                                        <p:tgtEl>
                                          <p:spTgt spid="560131">
                                            <p:txEl>
                                              <p:pRg st="9" end="9"/>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560131">
                                            <p:txEl>
                                              <p:pRg st="10" end="10"/>
                                            </p:txEl>
                                          </p:spTgt>
                                        </p:tgtEl>
                                        <p:attrNameLst>
                                          <p:attrName>style.visibility</p:attrName>
                                        </p:attrNameLst>
                                      </p:cBhvr>
                                      <p:to>
                                        <p:strVal val="visible"/>
                                      </p:to>
                                    </p:set>
                                    <p:animEffect transition="in" filter="blinds(horizontal)">
                                      <p:cBhvr>
                                        <p:cTn id="36" dur="500"/>
                                        <p:tgtEl>
                                          <p:spTgt spid="560131">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60131">
                                            <p:txEl>
                                              <p:pRg st="11" end="11"/>
                                            </p:txEl>
                                          </p:spTgt>
                                        </p:tgtEl>
                                        <p:attrNameLst>
                                          <p:attrName>style.visibility</p:attrName>
                                        </p:attrNameLst>
                                      </p:cBhvr>
                                      <p:to>
                                        <p:strVal val="visible"/>
                                      </p:to>
                                    </p:set>
                                    <p:animEffect transition="in" filter="blinds(horizontal)">
                                      <p:cBhvr>
                                        <p:cTn id="39" dur="500"/>
                                        <p:tgtEl>
                                          <p:spTgt spid="560131">
                                            <p:txEl>
                                              <p:pRg st="11" end="1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60131">
                                            <p:txEl>
                                              <p:pRg st="12" end="12"/>
                                            </p:txEl>
                                          </p:spTgt>
                                        </p:tgtEl>
                                        <p:attrNameLst>
                                          <p:attrName>style.visibility</p:attrName>
                                        </p:attrNameLst>
                                      </p:cBhvr>
                                      <p:to>
                                        <p:strVal val="visible"/>
                                      </p:to>
                                    </p:set>
                                    <p:animEffect transition="in" filter="blinds(horizontal)">
                                      <p:cBhvr>
                                        <p:cTn id="44" dur="500"/>
                                        <p:tgtEl>
                                          <p:spTgt spid="5601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灯片编号占位符 3"/>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668ACCB1-AEA3-4CAA-B6A1-05E9A61A156B}" type="slidenum">
              <a:rPr kumimoji="0" lang="zh-CN" altLang="en-US" sz="1400">
                <a:latin typeface="微软雅黑" panose="020B0503020204020204" pitchFamily="34" charset="-122"/>
                <a:ea typeface="微软雅黑" panose="020B0503020204020204" pitchFamily="34" charset="-122"/>
              </a:rPr>
              <a:pPr algn="r" eaLnBrk="1" hangingPunct="1"/>
              <a:t>34</a:t>
            </a:fld>
            <a:endParaRPr kumimoji="0" lang="en-US" altLang="zh-CN" sz="1400">
              <a:latin typeface="微软雅黑" panose="020B0503020204020204" pitchFamily="34" charset="-122"/>
              <a:ea typeface="微软雅黑" panose="020B0503020204020204" pitchFamily="34" charset="-122"/>
            </a:endParaRPr>
          </a:p>
        </p:txBody>
      </p:sp>
      <p:sp>
        <p:nvSpPr>
          <p:cNvPr id="44036" name="椭圆 6"/>
          <p:cNvSpPr>
            <a:spLocks noChangeArrowheads="1"/>
          </p:cNvSpPr>
          <p:nvPr/>
        </p:nvSpPr>
        <p:spPr bwMode="auto">
          <a:xfrm>
            <a:off x="3203575" y="3068638"/>
            <a:ext cx="2736850" cy="1296987"/>
          </a:xfrm>
          <a:prstGeom prst="ellipse">
            <a:avLst/>
          </a:prstGeom>
          <a:solidFill>
            <a:schemeClr val="accent1"/>
          </a:solidFill>
          <a:ln w="9525" algn="ctr">
            <a:solidFill>
              <a:schemeClr val="bg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FF0000"/>
                </a:solidFill>
                <a:latin typeface="微软雅黑" panose="020B0503020204020204" pitchFamily="34" charset="-122"/>
                <a:ea typeface="微软雅黑" panose="020B0503020204020204" pitchFamily="34" charset="-122"/>
              </a:rPr>
              <a:t>滑动窗口机制</a:t>
            </a:r>
          </a:p>
        </p:txBody>
      </p:sp>
      <p:grpSp>
        <p:nvGrpSpPr>
          <p:cNvPr id="2" name="组合 56"/>
          <p:cNvGrpSpPr>
            <a:grpSpLocks/>
          </p:cNvGrpSpPr>
          <p:nvPr/>
        </p:nvGrpSpPr>
        <p:grpSpPr bwMode="auto">
          <a:xfrm>
            <a:off x="2916238" y="4365625"/>
            <a:ext cx="3311525" cy="1439863"/>
            <a:chOff x="2915816" y="4365104"/>
            <a:chExt cx="3312368" cy="1440160"/>
          </a:xfrm>
        </p:grpSpPr>
        <p:sp>
          <p:nvSpPr>
            <p:cNvPr id="44055" name="矩形 7"/>
            <p:cNvSpPr>
              <a:spLocks noChangeArrowheads="1"/>
            </p:cNvSpPr>
            <p:nvPr/>
          </p:nvSpPr>
          <p:spPr bwMode="auto">
            <a:xfrm>
              <a:off x="2915816" y="5157192"/>
              <a:ext cx="3312368" cy="648072"/>
            </a:xfrm>
            <a:prstGeom prst="rect">
              <a:avLst/>
            </a:prstGeom>
            <a:solidFill>
              <a:schemeClr val="accent1"/>
            </a:solidFill>
            <a:ln w="9525" algn="ctr">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rPr>
                <a:t>可靠传输：确认重传</a:t>
              </a:r>
              <a:endParaRPr lang="en-US" altLang="zh-CN" b="1">
                <a:latin typeface="微软雅黑" panose="020B0503020204020204" pitchFamily="34" charset="-122"/>
                <a:ea typeface="微软雅黑" panose="020B0503020204020204" pitchFamily="34" charset="-122"/>
              </a:endParaRPr>
            </a:p>
          </p:txBody>
        </p:sp>
        <p:cxnSp>
          <p:nvCxnSpPr>
            <p:cNvPr id="44056" name="直接箭头连接符 11"/>
            <p:cNvCxnSpPr>
              <a:cxnSpLocks noChangeShapeType="1"/>
              <a:stCxn id="44036" idx="4"/>
              <a:endCxn id="44055" idx="0"/>
            </p:cNvCxnSpPr>
            <p:nvPr/>
          </p:nvCxnSpPr>
          <p:spPr bwMode="auto">
            <a:xfrm>
              <a:off x="4572000" y="4365104"/>
              <a:ext cx="0" cy="792088"/>
            </a:xfrm>
            <a:prstGeom prst="straightConnector1">
              <a:avLst/>
            </a:prstGeom>
            <a:noFill/>
            <a:ln w="2857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57" name="TextBox 12"/>
            <p:cNvSpPr txBox="1">
              <a:spLocks noChangeArrowheads="1"/>
            </p:cNvSpPr>
            <p:nvPr/>
          </p:nvSpPr>
          <p:spPr bwMode="auto">
            <a:xfrm>
              <a:off x="3851920" y="4437112"/>
              <a:ext cx="720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提高效率</a:t>
              </a:r>
            </a:p>
          </p:txBody>
        </p:sp>
      </p:grpSp>
      <p:grpSp>
        <p:nvGrpSpPr>
          <p:cNvPr id="3" name="组合 57"/>
          <p:cNvGrpSpPr>
            <a:grpSpLocks/>
          </p:cNvGrpSpPr>
          <p:nvPr/>
        </p:nvGrpSpPr>
        <p:grpSpPr bwMode="auto">
          <a:xfrm>
            <a:off x="5940425" y="3068638"/>
            <a:ext cx="2808288" cy="1296987"/>
            <a:chOff x="5940152" y="3068960"/>
            <a:chExt cx="2808312" cy="1296144"/>
          </a:xfrm>
        </p:grpSpPr>
        <p:cxnSp>
          <p:nvCxnSpPr>
            <p:cNvPr id="44051" name="直接箭头连接符 21"/>
            <p:cNvCxnSpPr>
              <a:cxnSpLocks noChangeShapeType="1"/>
            </p:cNvCxnSpPr>
            <p:nvPr/>
          </p:nvCxnSpPr>
          <p:spPr bwMode="auto">
            <a:xfrm>
              <a:off x="5940152" y="3717032"/>
              <a:ext cx="792088" cy="0"/>
            </a:xfrm>
            <a:prstGeom prst="straightConnector1">
              <a:avLst/>
            </a:prstGeom>
            <a:noFill/>
            <a:ln w="2857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52" name="矩形 23"/>
            <p:cNvSpPr>
              <a:spLocks noChangeArrowheads="1"/>
            </p:cNvSpPr>
            <p:nvPr/>
          </p:nvSpPr>
          <p:spPr bwMode="auto">
            <a:xfrm>
              <a:off x="6732240" y="3068960"/>
              <a:ext cx="2016224" cy="648072"/>
            </a:xfrm>
            <a:prstGeom prst="rect">
              <a:avLst/>
            </a:prstGeom>
            <a:solidFill>
              <a:schemeClr val="accent1"/>
            </a:solidFill>
            <a:ln w="9525" algn="ctr">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rPr>
                <a:t>流量控制</a:t>
              </a:r>
              <a:endParaRPr lang="en-US" altLang="zh-CN" b="1">
                <a:latin typeface="微软雅黑" panose="020B0503020204020204" pitchFamily="34" charset="-122"/>
                <a:ea typeface="微软雅黑" panose="020B0503020204020204" pitchFamily="34" charset="-122"/>
              </a:endParaRPr>
            </a:p>
          </p:txBody>
        </p:sp>
        <p:sp>
          <p:nvSpPr>
            <p:cNvPr id="44053" name="矩形 34"/>
            <p:cNvSpPr>
              <a:spLocks noChangeArrowheads="1"/>
            </p:cNvSpPr>
            <p:nvPr/>
          </p:nvSpPr>
          <p:spPr bwMode="auto">
            <a:xfrm>
              <a:off x="6732240" y="3717032"/>
              <a:ext cx="2016224" cy="648072"/>
            </a:xfrm>
            <a:prstGeom prst="rect">
              <a:avLst/>
            </a:prstGeom>
            <a:solidFill>
              <a:schemeClr val="accent1"/>
            </a:solidFill>
            <a:ln w="9525" algn="ctr">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rPr>
                <a:t>拥塞控制</a:t>
              </a:r>
              <a:endParaRPr lang="en-US" altLang="zh-CN" b="1">
                <a:latin typeface="微软雅黑" panose="020B0503020204020204" pitchFamily="34" charset="-122"/>
                <a:ea typeface="微软雅黑" panose="020B0503020204020204" pitchFamily="34" charset="-122"/>
              </a:endParaRPr>
            </a:p>
          </p:txBody>
        </p:sp>
        <p:sp>
          <p:nvSpPr>
            <p:cNvPr id="44054" name="TextBox 35"/>
            <p:cNvSpPr txBox="1">
              <a:spLocks noChangeArrowheads="1"/>
            </p:cNvSpPr>
            <p:nvPr/>
          </p:nvSpPr>
          <p:spPr bwMode="auto">
            <a:xfrm>
              <a:off x="6012160" y="3356992"/>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实现</a:t>
              </a:r>
            </a:p>
          </p:txBody>
        </p:sp>
      </p:grpSp>
      <p:grpSp>
        <p:nvGrpSpPr>
          <p:cNvPr id="4" name="组合 59"/>
          <p:cNvGrpSpPr>
            <a:grpSpLocks/>
          </p:cNvGrpSpPr>
          <p:nvPr/>
        </p:nvGrpSpPr>
        <p:grpSpPr bwMode="auto">
          <a:xfrm>
            <a:off x="755650" y="3141663"/>
            <a:ext cx="2447925" cy="1082675"/>
            <a:chOff x="755576" y="3140968"/>
            <a:chExt cx="2448272" cy="1083481"/>
          </a:xfrm>
        </p:grpSpPr>
        <p:sp>
          <p:nvSpPr>
            <p:cNvPr id="44048" name="圆角矩形 36"/>
            <p:cNvSpPr>
              <a:spLocks noChangeArrowheads="1"/>
            </p:cNvSpPr>
            <p:nvPr/>
          </p:nvSpPr>
          <p:spPr bwMode="auto">
            <a:xfrm>
              <a:off x="755576" y="3284984"/>
              <a:ext cx="1440160" cy="939465"/>
            </a:xfrm>
            <a:prstGeom prst="roundRect">
              <a:avLst>
                <a:gd name="adj" fmla="val 16667"/>
              </a:avLst>
            </a:prstGeom>
            <a:solidFill>
              <a:schemeClr val="accent1"/>
            </a:solidFill>
            <a:ln w="9525" algn="ctr">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连接建立</a:t>
              </a:r>
            </a:p>
          </p:txBody>
        </p:sp>
        <p:cxnSp>
          <p:nvCxnSpPr>
            <p:cNvPr id="44049" name="直接箭头连接符 37"/>
            <p:cNvCxnSpPr>
              <a:cxnSpLocks noChangeShapeType="1"/>
              <a:stCxn id="44048" idx="3"/>
            </p:cNvCxnSpPr>
            <p:nvPr/>
          </p:nvCxnSpPr>
          <p:spPr bwMode="auto">
            <a:xfrm flipV="1">
              <a:off x="2195736" y="3751356"/>
              <a:ext cx="1008112" cy="3361"/>
            </a:xfrm>
            <a:prstGeom prst="straightConnector1">
              <a:avLst/>
            </a:prstGeom>
            <a:noFill/>
            <a:ln w="2857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50" name="TextBox 38"/>
            <p:cNvSpPr txBox="1">
              <a:spLocks noChangeArrowheads="1"/>
            </p:cNvSpPr>
            <p:nvPr/>
          </p:nvSpPr>
          <p:spPr bwMode="auto">
            <a:xfrm>
              <a:off x="2267744" y="3140968"/>
              <a:ext cx="93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初始参数协商</a:t>
              </a:r>
            </a:p>
          </p:txBody>
        </p:sp>
      </p:grpSp>
      <p:sp>
        <p:nvSpPr>
          <p:cNvPr id="44040" name="TextBox 51"/>
          <p:cNvSpPr txBox="1">
            <a:spLocks noChangeArrowheads="1"/>
          </p:cNvSpPr>
          <p:nvPr/>
        </p:nvSpPr>
        <p:spPr bwMode="auto">
          <a:xfrm>
            <a:off x="2916238" y="6207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5" name="组合 58"/>
          <p:cNvGrpSpPr>
            <a:grpSpLocks/>
          </p:cNvGrpSpPr>
          <p:nvPr/>
        </p:nvGrpSpPr>
        <p:grpSpPr bwMode="auto">
          <a:xfrm>
            <a:off x="3419475" y="2060575"/>
            <a:ext cx="3673475" cy="1081088"/>
            <a:chOff x="3419872" y="2060848"/>
            <a:chExt cx="3672408" cy="1080120"/>
          </a:xfrm>
        </p:grpSpPr>
        <p:cxnSp>
          <p:nvCxnSpPr>
            <p:cNvPr id="44045" name="肘形连接符 49"/>
            <p:cNvCxnSpPr>
              <a:cxnSpLocks noChangeShapeType="1"/>
              <a:stCxn id="44036" idx="0"/>
            </p:cNvCxnSpPr>
            <p:nvPr/>
          </p:nvCxnSpPr>
          <p:spPr bwMode="auto">
            <a:xfrm rot="5400000" flipH="1" flipV="1">
              <a:off x="4572000" y="2492896"/>
              <a:ext cx="576064" cy="576064"/>
            </a:xfrm>
            <a:prstGeom prst="bent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46" name="TextBox 50"/>
            <p:cNvSpPr txBox="1">
              <a:spLocks noChangeArrowheads="1"/>
            </p:cNvSpPr>
            <p:nvPr/>
          </p:nvSpPr>
          <p:spPr bwMode="auto">
            <a:xfrm>
              <a:off x="3419872" y="2060848"/>
              <a:ext cx="3672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rPr>
                <a:t>基于字节流的数据传输</a:t>
              </a:r>
            </a:p>
          </p:txBody>
        </p:sp>
        <p:sp>
          <p:nvSpPr>
            <p:cNvPr id="44047" name="TextBox 52"/>
            <p:cNvSpPr txBox="1">
              <a:spLocks noChangeArrowheads="1"/>
            </p:cNvSpPr>
            <p:nvPr/>
          </p:nvSpPr>
          <p:spPr bwMode="auto">
            <a:xfrm>
              <a:off x="3995936" y="2771636"/>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导致</a:t>
              </a:r>
            </a:p>
          </p:txBody>
        </p:sp>
      </p:grpSp>
      <p:grpSp>
        <p:nvGrpSpPr>
          <p:cNvPr id="6" name="组合 60"/>
          <p:cNvGrpSpPr>
            <a:grpSpLocks/>
          </p:cNvGrpSpPr>
          <p:nvPr/>
        </p:nvGrpSpPr>
        <p:grpSpPr bwMode="auto">
          <a:xfrm>
            <a:off x="3690938" y="5805488"/>
            <a:ext cx="2800350" cy="936625"/>
            <a:chOff x="3690888" y="5805264"/>
            <a:chExt cx="2799928" cy="936104"/>
          </a:xfrm>
        </p:grpSpPr>
        <p:cxnSp>
          <p:nvCxnSpPr>
            <p:cNvPr id="44043" name="肘形连接符 54"/>
            <p:cNvCxnSpPr>
              <a:cxnSpLocks noChangeShapeType="1"/>
              <a:stCxn id="44055" idx="2"/>
            </p:cNvCxnSpPr>
            <p:nvPr/>
          </p:nvCxnSpPr>
          <p:spPr bwMode="auto">
            <a:xfrm rot="16200000" flipH="1">
              <a:off x="4572000" y="5805264"/>
              <a:ext cx="504056" cy="504056"/>
            </a:xfrm>
            <a:prstGeom prst="bent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44" name="TextBox 55"/>
            <p:cNvSpPr txBox="1">
              <a:spLocks noChangeArrowheads="1"/>
            </p:cNvSpPr>
            <p:nvPr/>
          </p:nvSpPr>
          <p:spPr bwMode="auto">
            <a:xfrm>
              <a:off x="3690888" y="6279703"/>
              <a:ext cx="2799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rPr>
                <a:t>定时器设置</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up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4B756860-A64D-4666-AC50-3DE8EB27329C}" type="slidenum">
              <a:rPr kumimoji="0" lang="zh-CN" altLang="en-US" sz="1400"/>
              <a:pPr eaLnBrk="1" hangingPunct="1"/>
              <a:t>35</a:t>
            </a:fld>
            <a:endParaRPr kumimoji="0" lang="en-US" altLang="zh-CN" sz="1400"/>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1781175"/>
            <a:ext cx="70104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1">
            <a:extLst>
              <a:ext uri="{FF2B5EF4-FFF2-40B4-BE49-F238E27FC236}">
                <a16:creationId xmlns:a16="http://schemas.microsoft.com/office/drawing/2014/main" id="{1892F168-8E64-4BA1-8B37-7CF425FFB57C}"/>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TCP</a:t>
            </a:r>
            <a:r>
              <a:rPr lang="zh-CN" altLang="en-US" b="1" dirty="0"/>
              <a:t>头标</a:t>
            </a:r>
            <a:endParaRPr lang="zh-CN" altLang="en-US" kern="0" dirty="0">
              <a:latin typeface="+mn-ea"/>
              <a:ea typeface="+mn-ea"/>
            </a:endParaRPr>
          </a:p>
        </p:txBody>
      </p:sp>
      <p:sp>
        <p:nvSpPr>
          <p:cNvPr id="6" name="标题 1">
            <a:extLst>
              <a:ext uri="{FF2B5EF4-FFF2-40B4-BE49-F238E27FC236}">
                <a16:creationId xmlns:a16="http://schemas.microsoft.com/office/drawing/2014/main" id="{23B67DF7-E11E-4DA2-A26C-4A21C16A1762}"/>
              </a:ext>
            </a:extLst>
          </p:cNvPr>
          <p:cNvSpPr txBox="1">
            <a:spLocks noGrp="1"/>
          </p:cNvSpPr>
          <p:nvPr>
            <p:ph type="title"/>
          </p:nvPr>
        </p:nvSpPr>
        <p:spPr>
          <a:xfrm>
            <a:off x="0" y="0"/>
            <a:ext cx="0" cy="0"/>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kern="0" dirty="0">
                <a:latin typeface="+mn-ea"/>
                <a:ea typeface="+mn-ea"/>
              </a:rPr>
              <a:t> </a:t>
            </a:r>
            <a:endParaRPr lang="zh-CN" altLang="en-US" kern="0" dirty="0">
              <a:latin typeface="+mn-ea"/>
              <a:ea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EAB2A370-3D66-4015-949A-E31D0A5277F7}" type="slidenum">
              <a:rPr kumimoji="0" lang="zh-CN" altLang="en-US" sz="1400"/>
              <a:pPr eaLnBrk="1" hangingPunct="1"/>
              <a:t>36</a:t>
            </a:fld>
            <a:endParaRPr kumimoji="0" lang="en-US" altLang="zh-CN" sz="1400"/>
          </a:p>
        </p:txBody>
      </p:sp>
      <p:sp>
        <p:nvSpPr>
          <p:cNvPr id="46083" name="Rectangle 2"/>
          <p:cNvSpPr>
            <a:spLocks noGrp="1" noChangeArrowheads="1"/>
          </p:cNvSpPr>
          <p:nvPr>
            <p:ph type="title"/>
          </p:nvPr>
        </p:nvSpPr>
        <p:spPr/>
        <p:txBody>
          <a:bodyPr/>
          <a:lstStyle/>
          <a:p>
            <a:pPr eaLnBrk="1" hangingPunct="1"/>
            <a:r>
              <a:rPr lang="en-US" altLang="zh-CN" b="1" dirty="0"/>
              <a:t> </a:t>
            </a:r>
            <a:endParaRPr lang="zh-CN" altLang="en-US" b="1" dirty="0"/>
          </a:p>
        </p:txBody>
      </p:sp>
      <p:pic>
        <p:nvPicPr>
          <p:cNvPr id="460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749425"/>
            <a:ext cx="5364162"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6"/>
          <p:cNvSpPr>
            <a:spLocks noGrp="1" noRot="1" noChangeArrowheads="1"/>
          </p:cNvSpPr>
          <p:nvPr>
            <p:ph type="body" idx="1"/>
          </p:nvPr>
        </p:nvSpPr>
        <p:spPr>
          <a:xfrm>
            <a:off x="32544" y="1412776"/>
            <a:ext cx="3779838" cy="4608513"/>
          </a:xfrm>
          <a:noFill/>
        </p:spPr>
        <p:txBody>
          <a:bodyPr/>
          <a:lstStyle/>
          <a:p>
            <a:pPr eaLnBrk="1" hangingPunct="1"/>
            <a:r>
              <a:rPr lang="zh-CN" altLang="en-US" sz="2000" b="1" dirty="0"/>
              <a:t>源端口</a:t>
            </a:r>
            <a:r>
              <a:rPr lang="en-US" altLang="zh-CN" sz="2000" b="1" dirty="0"/>
              <a:t>/</a:t>
            </a:r>
            <a:r>
              <a:rPr lang="zh-CN" altLang="en-US" sz="2000" b="1" dirty="0"/>
              <a:t>目的端口（</a:t>
            </a:r>
            <a:r>
              <a:rPr lang="en-US" altLang="zh-CN" sz="1800" b="1" dirty="0"/>
              <a:t>Source/ Destination Port</a:t>
            </a:r>
            <a:r>
              <a:rPr lang="en-US" altLang="zh-CN" sz="2000" b="1" dirty="0"/>
              <a:t> </a:t>
            </a:r>
            <a:r>
              <a:rPr lang="zh-CN" altLang="en-US" sz="2000" b="1" dirty="0"/>
              <a:t>）</a:t>
            </a:r>
          </a:p>
          <a:p>
            <a:pPr lvl="1" eaLnBrk="1" hangingPunct="1"/>
            <a:r>
              <a:rPr lang="en-US" altLang="zh-CN" sz="1800" b="1" dirty="0"/>
              <a:t>16</a:t>
            </a:r>
            <a:r>
              <a:rPr lang="zh-CN" altLang="en-US" sz="1800" b="1" dirty="0"/>
              <a:t>位的端口号</a:t>
            </a:r>
          </a:p>
          <a:p>
            <a:pPr eaLnBrk="1" hangingPunct="1"/>
            <a:r>
              <a:rPr lang="zh-CN" altLang="en-US" sz="2000" b="1" dirty="0"/>
              <a:t>序列号（</a:t>
            </a:r>
            <a:r>
              <a:rPr lang="en-US" altLang="zh-CN" sz="1800" b="1" dirty="0"/>
              <a:t>Sequence Number</a:t>
            </a:r>
            <a:r>
              <a:rPr lang="en-US" altLang="zh-CN" sz="2000" b="1" dirty="0"/>
              <a:t> </a:t>
            </a:r>
            <a:r>
              <a:rPr lang="zh-CN" altLang="en-US" sz="2000" b="1" dirty="0"/>
              <a:t>）</a:t>
            </a:r>
          </a:p>
          <a:p>
            <a:pPr lvl="1" eaLnBrk="1" hangingPunct="1"/>
            <a:r>
              <a:rPr lang="zh-CN" altLang="en-US" sz="1800" b="1" dirty="0">
                <a:solidFill>
                  <a:srgbClr val="FF0000"/>
                </a:solidFill>
              </a:rPr>
              <a:t>标识本数据段中第一个字节在数据流中的位置</a:t>
            </a:r>
          </a:p>
          <a:p>
            <a:pPr eaLnBrk="1" hangingPunct="1"/>
            <a:r>
              <a:rPr lang="zh-CN" altLang="en-US" sz="2000" b="1" dirty="0"/>
              <a:t> 确认号（</a:t>
            </a:r>
            <a:r>
              <a:rPr lang="en-US" altLang="zh-CN" sz="1800" b="1" dirty="0"/>
              <a:t>Acknowledgment Number</a:t>
            </a:r>
            <a:r>
              <a:rPr lang="zh-CN" altLang="en-US" sz="2000" b="1" dirty="0"/>
              <a:t>） </a:t>
            </a:r>
          </a:p>
          <a:p>
            <a:pPr lvl="1" eaLnBrk="1" hangingPunct="1"/>
            <a:r>
              <a:rPr lang="zh-CN" altLang="en-US" sz="1800" b="1" dirty="0">
                <a:solidFill>
                  <a:srgbClr val="FF0000"/>
                </a:solidFill>
              </a:rPr>
              <a:t>标识发送本数据段的端点下一个期待接收的字节编号</a:t>
            </a:r>
            <a:endParaRPr lang="zh-CN" altLang="en-US" sz="2000" b="1" dirty="0">
              <a:solidFill>
                <a:srgbClr val="FF0000"/>
              </a:solidFill>
            </a:endParaRPr>
          </a:p>
          <a:p>
            <a:pPr eaLnBrk="1" hangingPunct="1"/>
            <a:r>
              <a:rPr lang="zh-CN" altLang="en-US" sz="2000" b="1" dirty="0"/>
              <a:t>头标长度（</a:t>
            </a:r>
            <a:r>
              <a:rPr lang="en-US" altLang="zh-CN" sz="1800" b="1" dirty="0"/>
              <a:t>Header Length</a:t>
            </a:r>
            <a:r>
              <a:rPr lang="zh-CN" altLang="en-US" sz="2000" b="1" dirty="0"/>
              <a:t>） </a:t>
            </a:r>
          </a:p>
          <a:p>
            <a:pPr lvl="1" eaLnBrk="1" hangingPunct="1"/>
            <a:r>
              <a:rPr lang="en-US" altLang="zh-CN" sz="1800" b="1" dirty="0"/>
              <a:t>4bits </a:t>
            </a:r>
            <a:r>
              <a:rPr lang="zh-CN" altLang="en-US" sz="1800" b="1" dirty="0"/>
              <a:t>指明数据段的头标长度，单位是</a:t>
            </a:r>
            <a:r>
              <a:rPr lang="en-US" altLang="zh-CN" sz="1800" b="1" dirty="0"/>
              <a:t>32</a:t>
            </a:r>
            <a:r>
              <a:rPr lang="zh-CN" altLang="en-US" sz="1800" b="1" dirty="0"/>
              <a:t>位，随选项长度而定</a:t>
            </a:r>
            <a:r>
              <a:rPr lang="zh-CN" altLang="en-US" sz="2000" b="1" dirty="0"/>
              <a:t> </a:t>
            </a:r>
          </a:p>
          <a:p>
            <a:pPr eaLnBrk="1" hangingPunct="1"/>
            <a:r>
              <a:rPr lang="zh-CN" altLang="en-US" sz="2000" b="1" dirty="0"/>
              <a:t>保留（</a:t>
            </a:r>
            <a:r>
              <a:rPr lang="en-US" altLang="zh-CN" sz="1800" b="1" dirty="0"/>
              <a:t>Reserved</a:t>
            </a:r>
            <a:r>
              <a:rPr lang="zh-CN" altLang="en-US" sz="2000" b="1" dirty="0"/>
              <a:t>）：</a:t>
            </a:r>
            <a:r>
              <a:rPr lang="en-US" altLang="zh-CN" sz="2000" b="1" dirty="0"/>
              <a:t>6bits</a:t>
            </a:r>
            <a:r>
              <a:rPr lang="zh-CN" altLang="en-US" sz="2000" b="1" dirty="0"/>
              <a:t>，置</a:t>
            </a:r>
            <a:r>
              <a:rPr lang="en-US" altLang="zh-CN" sz="2000" b="1" dirty="0"/>
              <a:t>0</a:t>
            </a:r>
          </a:p>
        </p:txBody>
      </p:sp>
      <p:sp>
        <p:nvSpPr>
          <p:cNvPr id="46086" name="Rectangle 7"/>
          <p:cNvSpPr>
            <a:spLocks noChangeArrowheads="1"/>
          </p:cNvSpPr>
          <p:nvPr/>
        </p:nvSpPr>
        <p:spPr bwMode="auto">
          <a:xfrm>
            <a:off x="3883025" y="2452688"/>
            <a:ext cx="2576513" cy="576262"/>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Source Port</a:t>
            </a:r>
          </a:p>
        </p:txBody>
      </p:sp>
      <p:sp>
        <p:nvSpPr>
          <p:cNvPr id="46087" name="Rectangle 8"/>
          <p:cNvSpPr>
            <a:spLocks noChangeArrowheads="1"/>
          </p:cNvSpPr>
          <p:nvPr/>
        </p:nvSpPr>
        <p:spPr bwMode="auto">
          <a:xfrm>
            <a:off x="6469063" y="2446338"/>
            <a:ext cx="2576512" cy="576262"/>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Destination Port</a:t>
            </a:r>
          </a:p>
        </p:txBody>
      </p:sp>
      <p:sp>
        <p:nvSpPr>
          <p:cNvPr id="46088" name="Rectangle 9"/>
          <p:cNvSpPr>
            <a:spLocks noChangeArrowheads="1"/>
          </p:cNvSpPr>
          <p:nvPr/>
        </p:nvSpPr>
        <p:spPr bwMode="auto">
          <a:xfrm>
            <a:off x="3863975" y="3013075"/>
            <a:ext cx="5184775" cy="576263"/>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Sequence Number</a:t>
            </a:r>
          </a:p>
        </p:txBody>
      </p:sp>
      <p:sp>
        <p:nvSpPr>
          <p:cNvPr id="46089" name="Rectangle 10"/>
          <p:cNvSpPr>
            <a:spLocks noChangeArrowheads="1"/>
          </p:cNvSpPr>
          <p:nvPr/>
        </p:nvSpPr>
        <p:spPr bwMode="auto">
          <a:xfrm>
            <a:off x="3863975" y="3573463"/>
            <a:ext cx="5184775" cy="576262"/>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Acknowledgement Number</a:t>
            </a:r>
          </a:p>
        </p:txBody>
      </p:sp>
      <p:sp>
        <p:nvSpPr>
          <p:cNvPr id="46090" name="Rectangle 11"/>
          <p:cNvSpPr>
            <a:spLocks noChangeArrowheads="1"/>
          </p:cNvSpPr>
          <p:nvPr/>
        </p:nvSpPr>
        <p:spPr bwMode="auto">
          <a:xfrm>
            <a:off x="3868738" y="4149725"/>
            <a:ext cx="720725" cy="719138"/>
          </a:xfrm>
          <a:prstGeom prst="rect">
            <a:avLst/>
          </a:prstGeom>
          <a:solidFill>
            <a:schemeClr val="accent1"/>
          </a:solidFill>
          <a:ln w="9525">
            <a:solidFill>
              <a:schemeClr val="tx1"/>
            </a:solidFill>
            <a:miter lim="800000"/>
            <a:headEnd/>
            <a:tailEnd/>
          </a:ln>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100" b="1"/>
              <a:t>Header Length</a:t>
            </a:r>
          </a:p>
        </p:txBody>
      </p:sp>
      <p:sp>
        <p:nvSpPr>
          <p:cNvPr id="46091" name="Rectangle 12"/>
          <p:cNvSpPr>
            <a:spLocks noChangeArrowheads="1"/>
          </p:cNvSpPr>
          <p:nvPr/>
        </p:nvSpPr>
        <p:spPr bwMode="auto">
          <a:xfrm>
            <a:off x="4572000" y="4149725"/>
            <a:ext cx="863600" cy="719138"/>
          </a:xfrm>
          <a:prstGeom prst="rect">
            <a:avLst/>
          </a:prstGeom>
          <a:solidFill>
            <a:schemeClr val="accent1"/>
          </a:solidFill>
          <a:ln w="9525">
            <a:solidFill>
              <a:schemeClr val="tx1"/>
            </a:solidFill>
            <a:miter lim="800000"/>
            <a:headEnd/>
            <a:tailEnd/>
          </a:ln>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100" b="1"/>
              <a:t>Reserved</a:t>
            </a:r>
          </a:p>
        </p:txBody>
      </p:sp>
      <p:sp>
        <p:nvSpPr>
          <p:cNvPr id="46092" name="Text Box 13"/>
          <p:cNvSpPr txBox="1">
            <a:spLocks noChangeArrowheads="1"/>
          </p:cNvSpPr>
          <p:nvPr/>
        </p:nvSpPr>
        <p:spPr bwMode="auto">
          <a:xfrm>
            <a:off x="5867400" y="1676400"/>
            <a:ext cx="11525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32 bits</a:t>
            </a:r>
          </a:p>
        </p:txBody>
      </p:sp>
      <p:sp>
        <p:nvSpPr>
          <p:cNvPr id="13" name="标题 1">
            <a:extLst>
              <a:ext uri="{FF2B5EF4-FFF2-40B4-BE49-F238E27FC236}">
                <a16:creationId xmlns:a16="http://schemas.microsoft.com/office/drawing/2014/main" id="{C68A7EBB-BA3D-4519-9C0A-C0C72DC63B3B}"/>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TCP</a:t>
            </a:r>
            <a:r>
              <a:rPr lang="zh-CN" altLang="en-US" b="1" dirty="0"/>
              <a:t>头标</a:t>
            </a:r>
            <a:endParaRPr lang="zh-CN" altLang="en-US" kern="0" dirty="0">
              <a:latin typeface="+mn-ea"/>
              <a:ea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5A08A1E-5B9B-4005-8A4D-6C1D8AD86F74}" type="slidenum">
              <a:rPr kumimoji="0" lang="zh-CN" altLang="en-US" sz="1400"/>
              <a:pPr eaLnBrk="1" hangingPunct="1"/>
              <a:t>37</a:t>
            </a:fld>
            <a:endParaRPr kumimoji="0" lang="en-US" altLang="zh-CN" sz="1400"/>
          </a:p>
        </p:txBody>
      </p:sp>
      <p:sp>
        <p:nvSpPr>
          <p:cNvPr id="47107" name="Rectangle 2"/>
          <p:cNvSpPr>
            <a:spLocks noGrp="1" noChangeArrowheads="1"/>
          </p:cNvSpPr>
          <p:nvPr>
            <p:ph type="title"/>
          </p:nvPr>
        </p:nvSpPr>
        <p:spPr/>
        <p:txBody>
          <a:bodyPr/>
          <a:lstStyle/>
          <a:p>
            <a:pPr eaLnBrk="1" hangingPunct="1"/>
            <a:r>
              <a:rPr lang="en-US" altLang="zh-CN" b="1" dirty="0"/>
              <a:t> </a:t>
            </a:r>
            <a:endParaRPr lang="zh-CN" altLang="en-US" b="1" dirty="0"/>
          </a:p>
        </p:txBody>
      </p:sp>
      <p:sp>
        <p:nvSpPr>
          <p:cNvPr id="47108" name="Rectangle 6"/>
          <p:cNvSpPr>
            <a:spLocks noGrp="1" noRot="1" noChangeArrowheads="1"/>
          </p:cNvSpPr>
          <p:nvPr>
            <p:ph type="body" idx="1"/>
          </p:nvPr>
        </p:nvSpPr>
        <p:spPr>
          <a:xfrm>
            <a:off x="122468" y="1268412"/>
            <a:ext cx="3313113" cy="4321175"/>
          </a:xfrm>
          <a:noFill/>
        </p:spPr>
        <p:txBody>
          <a:bodyPr/>
          <a:lstStyle/>
          <a:p>
            <a:pPr eaLnBrk="1" hangingPunct="1"/>
            <a:r>
              <a:rPr lang="en-US" altLang="zh-CN" sz="2000" b="1" dirty="0"/>
              <a:t>URG </a:t>
            </a:r>
          </a:p>
          <a:p>
            <a:pPr lvl="1" eaLnBrk="1" hangingPunct="1"/>
            <a:r>
              <a:rPr lang="zh-CN" altLang="en-US" sz="1800" b="1" dirty="0"/>
              <a:t>指示紧急指针有效</a:t>
            </a:r>
            <a:endParaRPr lang="en-US" altLang="zh-CN" sz="1800" b="1" dirty="0"/>
          </a:p>
          <a:p>
            <a:pPr eaLnBrk="1" hangingPunct="1"/>
            <a:r>
              <a:rPr lang="en-US" altLang="zh-CN" sz="2000" b="1" dirty="0">
                <a:solidFill>
                  <a:srgbClr val="FF0000"/>
                </a:solidFill>
              </a:rPr>
              <a:t>ACK </a:t>
            </a:r>
          </a:p>
          <a:p>
            <a:pPr lvl="1" eaLnBrk="1" hangingPunct="1"/>
            <a:r>
              <a:rPr lang="zh-CN" altLang="en-US" sz="1800" b="1" dirty="0">
                <a:solidFill>
                  <a:srgbClr val="FF0000"/>
                </a:solidFill>
              </a:rPr>
              <a:t>指示确认段有效 </a:t>
            </a:r>
          </a:p>
          <a:p>
            <a:pPr eaLnBrk="1" hangingPunct="1"/>
            <a:r>
              <a:rPr lang="en-US" altLang="zh-CN" sz="2000" b="1" dirty="0"/>
              <a:t>PSH </a:t>
            </a:r>
          </a:p>
          <a:p>
            <a:pPr lvl="1" eaLnBrk="1" hangingPunct="1"/>
            <a:r>
              <a:rPr lang="en-US" altLang="zh-CN" sz="1800" b="1" dirty="0"/>
              <a:t>Push </a:t>
            </a:r>
            <a:r>
              <a:rPr lang="zh-CN" altLang="en-US" sz="1800" b="1" dirty="0"/>
              <a:t>操作，告诉接收主机立即将数据递交给应用进程</a:t>
            </a:r>
            <a:endParaRPr lang="en-US" altLang="zh-CN" sz="1800" b="1" dirty="0"/>
          </a:p>
          <a:p>
            <a:pPr eaLnBrk="1" hangingPunct="1"/>
            <a:r>
              <a:rPr lang="en-US" altLang="zh-CN" sz="2000" b="1" dirty="0">
                <a:solidFill>
                  <a:schemeClr val="hlink"/>
                </a:solidFill>
              </a:rPr>
              <a:t>RST </a:t>
            </a:r>
          </a:p>
          <a:p>
            <a:pPr lvl="1" eaLnBrk="1" hangingPunct="1"/>
            <a:r>
              <a:rPr lang="zh-CN" altLang="en-US" sz="1800" b="1" dirty="0">
                <a:solidFill>
                  <a:schemeClr val="hlink"/>
                </a:solidFill>
              </a:rPr>
              <a:t>重置连接</a:t>
            </a:r>
            <a:r>
              <a:rPr lang="en-US" altLang="zh-CN" sz="1800" b="1" dirty="0">
                <a:solidFill>
                  <a:schemeClr val="hlink"/>
                </a:solidFill>
              </a:rPr>
              <a:t>. </a:t>
            </a:r>
          </a:p>
          <a:p>
            <a:pPr eaLnBrk="1" hangingPunct="1"/>
            <a:r>
              <a:rPr lang="en-US" altLang="zh-CN" sz="2000" b="1" dirty="0">
                <a:solidFill>
                  <a:schemeClr val="hlink"/>
                </a:solidFill>
              </a:rPr>
              <a:t>SYN </a:t>
            </a:r>
          </a:p>
          <a:p>
            <a:pPr lvl="1" eaLnBrk="1" hangingPunct="1"/>
            <a:r>
              <a:rPr lang="zh-CN" altLang="en-US" sz="1800" b="1" dirty="0">
                <a:solidFill>
                  <a:schemeClr val="hlink"/>
                </a:solidFill>
              </a:rPr>
              <a:t>同步序列号，用于建立连接</a:t>
            </a:r>
          </a:p>
          <a:p>
            <a:pPr eaLnBrk="1" hangingPunct="1"/>
            <a:r>
              <a:rPr lang="en-US" altLang="zh-CN" sz="2000" b="1" dirty="0">
                <a:solidFill>
                  <a:schemeClr val="hlink"/>
                </a:solidFill>
              </a:rPr>
              <a:t>FIN </a:t>
            </a:r>
          </a:p>
          <a:p>
            <a:pPr lvl="1" eaLnBrk="1" hangingPunct="1"/>
            <a:r>
              <a:rPr lang="zh-CN" altLang="en-US" sz="1800" b="1" dirty="0">
                <a:solidFill>
                  <a:schemeClr val="hlink"/>
                </a:solidFill>
              </a:rPr>
              <a:t>发送此数据段的一端已发送完数据，用于释放连接</a:t>
            </a:r>
          </a:p>
        </p:txBody>
      </p:sp>
      <p:pic>
        <p:nvPicPr>
          <p:cNvPr id="471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484313"/>
            <a:ext cx="5545137"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7"/>
          <p:cNvSpPr>
            <a:spLocks noChangeArrowheads="1"/>
          </p:cNvSpPr>
          <p:nvPr/>
        </p:nvSpPr>
        <p:spPr bwMode="auto">
          <a:xfrm>
            <a:off x="5232400" y="4017963"/>
            <a:ext cx="215900" cy="792162"/>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URG</a:t>
            </a:r>
          </a:p>
        </p:txBody>
      </p:sp>
      <p:sp>
        <p:nvSpPr>
          <p:cNvPr id="47111" name="Rectangle 8"/>
          <p:cNvSpPr>
            <a:spLocks noChangeArrowheads="1"/>
          </p:cNvSpPr>
          <p:nvPr/>
        </p:nvSpPr>
        <p:spPr bwMode="auto">
          <a:xfrm>
            <a:off x="5410200" y="4013200"/>
            <a:ext cx="215900" cy="792163"/>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solidFill>
                  <a:srgbClr val="FF0000"/>
                </a:solidFill>
              </a:rPr>
              <a:t>ACK</a:t>
            </a:r>
          </a:p>
        </p:txBody>
      </p:sp>
      <p:sp>
        <p:nvSpPr>
          <p:cNvPr id="47112" name="Rectangle 9"/>
          <p:cNvSpPr>
            <a:spLocks noChangeArrowheads="1"/>
          </p:cNvSpPr>
          <p:nvPr/>
        </p:nvSpPr>
        <p:spPr bwMode="auto">
          <a:xfrm>
            <a:off x="5592763" y="4017963"/>
            <a:ext cx="215900" cy="792162"/>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PSH</a:t>
            </a:r>
          </a:p>
        </p:txBody>
      </p:sp>
      <p:sp>
        <p:nvSpPr>
          <p:cNvPr id="47113" name="Rectangle 10"/>
          <p:cNvSpPr>
            <a:spLocks noChangeArrowheads="1"/>
          </p:cNvSpPr>
          <p:nvPr/>
        </p:nvSpPr>
        <p:spPr bwMode="auto">
          <a:xfrm>
            <a:off x="5770563" y="4017963"/>
            <a:ext cx="215900" cy="792162"/>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RST</a:t>
            </a:r>
          </a:p>
        </p:txBody>
      </p:sp>
      <p:sp>
        <p:nvSpPr>
          <p:cNvPr id="47114" name="Rectangle 11"/>
          <p:cNvSpPr>
            <a:spLocks noChangeArrowheads="1"/>
          </p:cNvSpPr>
          <p:nvPr/>
        </p:nvSpPr>
        <p:spPr bwMode="auto">
          <a:xfrm>
            <a:off x="5922963" y="4013200"/>
            <a:ext cx="215900" cy="792163"/>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solidFill>
                  <a:srgbClr val="FF0000"/>
                </a:solidFill>
              </a:rPr>
              <a:t>SYN</a:t>
            </a:r>
          </a:p>
        </p:txBody>
      </p:sp>
      <p:sp>
        <p:nvSpPr>
          <p:cNvPr id="47115" name="Rectangle 12"/>
          <p:cNvSpPr>
            <a:spLocks noChangeArrowheads="1"/>
          </p:cNvSpPr>
          <p:nvPr/>
        </p:nvSpPr>
        <p:spPr bwMode="auto">
          <a:xfrm>
            <a:off x="6110288" y="4013200"/>
            <a:ext cx="215900" cy="792163"/>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solidFill>
                  <a:srgbClr val="FF0000"/>
                </a:solidFill>
              </a:rPr>
              <a:t>FIN</a:t>
            </a:r>
          </a:p>
        </p:txBody>
      </p:sp>
      <p:sp>
        <p:nvSpPr>
          <p:cNvPr id="47116" name="Text Box 13"/>
          <p:cNvSpPr txBox="1">
            <a:spLocks noChangeArrowheads="1"/>
          </p:cNvSpPr>
          <p:nvPr/>
        </p:nvSpPr>
        <p:spPr bwMode="auto">
          <a:xfrm>
            <a:off x="5867400" y="1412875"/>
            <a:ext cx="11525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32 bits</a:t>
            </a:r>
          </a:p>
        </p:txBody>
      </p:sp>
      <p:sp>
        <p:nvSpPr>
          <p:cNvPr id="13" name="标题 1">
            <a:extLst>
              <a:ext uri="{FF2B5EF4-FFF2-40B4-BE49-F238E27FC236}">
                <a16:creationId xmlns:a16="http://schemas.microsoft.com/office/drawing/2014/main" id="{44869A6B-BE10-486D-880F-344E96F60147}"/>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TCP</a:t>
            </a:r>
            <a:r>
              <a:rPr lang="zh-CN" altLang="en-US" b="1" dirty="0"/>
              <a:t>头标</a:t>
            </a:r>
            <a:endParaRPr lang="zh-CN" altLang="en-US" kern="0" dirty="0">
              <a:latin typeface="+mn-ea"/>
              <a:ea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B06B0EAE-1C45-4164-8B0D-FF414145B1DF}" type="slidenum">
              <a:rPr kumimoji="0" lang="zh-CN" altLang="en-US" sz="1400"/>
              <a:pPr eaLnBrk="1" hangingPunct="1"/>
              <a:t>38</a:t>
            </a:fld>
            <a:endParaRPr kumimoji="0" lang="en-US" altLang="zh-CN" sz="1400"/>
          </a:p>
        </p:txBody>
      </p:sp>
      <p:sp>
        <p:nvSpPr>
          <p:cNvPr id="48131" name="Rectangle 2"/>
          <p:cNvSpPr>
            <a:spLocks noGrp="1" noChangeArrowheads="1"/>
          </p:cNvSpPr>
          <p:nvPr>
            <p:ph type="title"/>
          </p:nvPr>
        </p:nvSpPr>
        <p:spPr/>
        <p:txBody>
          <a:bodyPr/>
          <a:lstStyle/>
          <a:p>
            <a:pPr eaLnBrk="1" hangingPunct="1"/>
            <a:r>
              <a:rPr lang="en-US" altLang="zh-CN" b="1" dirty="0"/>
              <a:t> </a:t>
            </a:r>
            <a:endParaRPr lang="zh-CN" altLang="en-US" b="1" dirty="0"/>
          </a:p>
        </p:txBody>
      </p:sp>
      <p:sp>
        <p:nvSpPr>
          <p:cNvPr id="48132" name="Rectangle 6"/>
          <p:cNvSpPr>
            <a:spLocks noGrp="1" noRot="1" noChangeArrowheads="1"/>
          </p:cNvSpPr>
          <p:nvPr>
            <p:ph type="body" idx="1"/>
          </p:nvPr>
        </p:nvSpPr>
        <p:spPr>
          <a:xfrm>
            <a:off x="74613" y="1500188"/>
            <a:ext cx="3311525" cy="4743450"/>
          </a:xfrm>
          <a:noFill/>
        </p:spPr>
        <p:txBody>
          <a:bodyPr/>
          <a:lstStyle/>
          <a:p>
            <a:pPr eaLnBrk="1" hangingPunct="1"/>
            <a:r>
              <a:rPr lang="zh-CN" altLang="en-US" sz="2000" b="1" dirty="0">
                <a:solidFill>
                  <a:schemeClr val="hlink"/>
                </a:solidFill>
              </a:rPr>
              <a:t>窗口大小（</a:t>
            </a:r>
            <a:r>
              <a:rPr lang="en-US" altLang="zh-CN" sz="2000" b="1" dirty="0">
                <a:solidFill>
                  <a:schemeClr val="hlink"/>
                </a:solidFill>
              </a:rPr>
              <a:t>Window size</a:t>
            </a:r>
            <a:r>
              <a:rPr lang="zh-CN" altLang="en-US" sz="2000" b="1" dirty="0">
                <a:solidFill>
                  <a:schemeClr val="hlink"/>
                </a:solidFill>
              </a:rPr>
              <a:t>） </a:t>
            </a:r>
          </a:p>
          <a:p>
            <a:pPr lvl="1" eaLnBrk="1" hangingPunct="1"/>
            <a:r>
              <a:rPr lang="zh-CN" altLang="en-US" sz="1800" b="1" dirty="0">
                <a:solidFill>
                  <a:schemeClr val="hlink"/>
                </a:solidFill>
              </a:rPr>
              <a:t>指示在已确认的字节之后还可接收的字节数</a:t>
            </a:r>
            <a:r>
              <a:rPr lang="zh-CN" altLang="en-US" sz="1800" b="1" dirty="0"/>
              <a:t> </a:t>
            </a:r>
          </a:p>
          <a:p>
            <a:pPr eaLnBrk="1" hangingPunct="1"/>
            <a:r>
              <a:rPr lang="zh-CN" altLang="en-US" sz="2000" b="1" dirty="0"/>
              <a:t>检验和（</a:t>
            </a:r>
            <a:r>
              <a:rPr lang="en-US" altLang="zh-CN" sz="2000" b="1" dirty="0"/>
              <a:t>Checksum</a:t>
            </a:r>
            <a:r>
              <a:rPr lang="zh-CN" altLang="en-US" sz="2000" b="1" dirty="0"/>
              <a:t>） </a:t>
            </a:r>
          </a:p>
          <a:p>
            <a:pPr lvl="1" eaLnBrk="1" hangingPunct="1"/>
            <a:r>
              <a:rPr lang="zh-CN" altLang="en-US" sz="1800" b="1" dirty="0"/>
              <a:t>用来检验</a:t>
            </a:r>
            <a:r>
              <a:rPr lang="en-US" altLang="zh-CN" sz="1800" b="1" dirty="0"/>
              <a:t>TCP</a:t>
            </a:r>
            <a:r>
              <a:rPr lang="zh-CN" altLang="en-US" sz="1800" b="1" dirty="0"/>
              <a:t>头标和数据的完整性，检验时，要加上伪</a:t>
            </a:r>
            <a:r>
              <a:rPr lang="en-US" altLang="zh-CN" sz="1800" b="1" dirty="0"/>
              <a:t>IP</a:t>
            </a:r>
            <a:r>
              <a:rPr lang="zh-CN" altLang="en-US" sz="1800" b="1" dirty="0"/>
              <a:t>头标</a:t>
            </a:r>
          </a:p>
          <a:p>
            <a:pPr eaLnBrk="1" hangingPunct="1"/>
            <a:r>
              <a:rPr lang="zh-CN" altLang="en-US" sz="2000" b="1" dirty="0"/>
              <a:t>紧急指针（</a:t>
            </a:r>
            <a:r>
              <a:rPr lang="en-US" altLang="zh-CN" sz="2000" b="1" dirty="0"/>
              <a:t>Urgent Pointer</a:t>
            </a:r>
            <a:r>
              <a:rPr lang="zh-CN" altLang="en-US" sz="2000" b="1" dirty="0"/>
              <a:t>） </a:t>
            </a:r>
          </a:p>
          <a:p>
            <a:pPr lvl="1" eaLnBrk="1" hangingPunct="1"/>
            <a:r>
              <a:rPr lang="zh-CN" altLang="en-US" sz="1800" b="1" dirty="0"/>
              <a:t>指向紧急数据的最后一个字节，该指针仅在</a:t>
            </a:r>
            <a:r>
              <a:rPr lang="en-US" altLang="zh-CN" sz="1800" b="1" dirty="0"/>
              <a:t>URG</a:t>
            </a:r>
            <a:r>
              <a:rPr lang="zh-CN" altLang="en-US" sz="1800" b="1" dirty="0"/>
              <a:t>置</a:t>
            </a:r>
            <a:r>
              <a:rPr lang="en-US" altLang="zh-CN" sz="1800" b="1" dirty="0"/>
              <a:t>1</a:t>
            </a:r>
            <a:r>
              <a:rPr lang="zh-CN" altLang="en-US" sz="1800" b="1" dirty="0"/>
              <a:t>时有效</a:t>
            </a:r>
          </a:p>
          <a:p>
            <a:pPr eaLnBrk="1" hangingPunct="1"/>
            <a:r>
              <a:rPr lang="zh-CN" altLang="en-US" sz="2000" b="1" dirty="0"/>
              <a:t>选项（</a:t>
            </a:r>
            <a:r>
              <a:rPr lang="en-US" altLang="zh-CN" sz="2000" b="1" dirty="0"/>
              <a:t>Options </a:t>
            </a:r>
            <a:r>
              <a:rPr lang="zh-CN" altLang="en-US" sz="2000" b="1" dirty="0"/>
              <a:t>）</a:t>
            </a:r>
          </a:p>
          <a:p>
            <a:pPr lvl="1" eaLnBrk="1" hangingPunct="1"/>
            <a:r>
              <a:rPr lang="zh-CN" altLang="en-US" sz="1800" b="1" dirty="0"/>
              <a:t>最大数据段尺寸选项</a:t>
            </a:r>
          </a:p>
          <a:p>
            <a:pPr lvl="1" eaLnBrk="1" hangingPunct="1"/>
            <a:r>
              <a:rPr lang="zh-CN" altLang="en-US" sz="1800" b="1" dirty="0"/>
              <a:t>窗口尺度选项</a:t>
            </a:r>
          </a:p>
        </p:txBody>
      </p:sp>
      <p:pic>
        <p:nvPicPr>
          <p:cNvPr id="4813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73238"/>
            <a:ext cx="583247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7"/>
          <p:cNvSpPr>
            <a:spLocks noChangeArrowheads="1"/>
          </p:cNvSpPr>
          <p:nvPr/>
        </p:nvSpPr>
        <p:spPr bwMode="auto">
          <a:xfrm>
            <a:off x="6181725" y="4064000"/>
            <a:ext cx="2808288" cy="720725"/>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Window size</a:t>
            </a:r>
          </a:p>
        </p:txBody>
      </p:sp>
      <p:sp>
        <p:nvSpPr>
          <p:cNvPr id="48135" name="Rectangle 8"/>
          <p:cNvSpPr>
            <a:spLocks noChangeArrowheads="1"/>
          </p:cNvSpPr>
          <p:nvPr/>
        </p:nvSpPr>
        <p:spPr bwMode="auto">
          <a:xfrm>
            <a:off x="3386138" y="4772025"/>
            <a:ext cx="2808287" cy="503238"/>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Checksum</a:t>
            </a:r>
          </a:p>
        </p:txBody>
      </p:sp>
      <p:sp>
        <p:nvSpPr>
          <p:cNvPr id="48136" name="Rectangle 9"/>
          <p:cNvSpPr>
            <a:spLocks noChangeArrowheads="1"/>
          </p:cNvSpPr>
          <p:nvPr/>
        </p:nvSpPr>
        <p:spPr bwMode="auto">
          <a:xfrm>
            <a:off x="6176963" y="4772025"/>
            <a:ext cx="2808287" cy="503238"/>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Urgent Pointer</a:t>
            </a:r>
          </a:p>
        </p:txBody>
      </p:sp>
      <p:sp>
        <p:nvSpPr>
          <p:cNvPr id="48137" name="Rectangle 10"/>
          <p:cNvSpPr>
            <a:spLocks noChangeArrowheads="1"/>
          </p:cNvSpPr>
          <p:nvPr/>
        </p:nvSpPr>
        <p:spPr bwMode="auto">
          <a:xfrm>
            <a:off x="3373438" y="5287963"/>
            <a:ext cx="5616575" cy="503237"/>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Options (0 or more 32-bit words)</a:t>
            </a:r>
          </a:p>
        </p:txBody>
      </p:sp>
      <p:sp>
        <p:nvSpPr>
          <p:cNvPr id="48138" name="Text Box 12"/>
          <p:cNvSpPr txBox="1">
            <a:spLocks noChangeArrowheads="1"/>
          </p:cNvSpPr>
          <p:nvPr/>
        </p:nvSpPr>
        <p:spPr bwMode="auto">
          <a:xfrm>
            <a:off x="5867400" y="1676400"/>
            <a:ext cx="11525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32 bits</a:t>
            </a:r>
          </a:p>
        </p:txBody>
      </p:sp>
      <p:sp>
        <p:nvSpPr>
          <p:cNvPr id="11" name="标题 1">
            <a:extLst>
              <a:ext uri="{FF2B5EF4-FFF2-40B4-BE49-F238E27FC236}">
                <a16:creationId xmlns:a16="http://schemas.microsoft.com/office/drawing/2014/main" id="{7E4366A5-292B-42F8-895B-2AC287D5B915}"/>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TCP</a:t>
            </a:r>
            <a:r>
              <a:rPr lang="zh-CN" altLang="en-US" b="1" dirty="0"/>
              <a:t>头标</a:t>
            </a:r>
            <a:endParaRPr lang="zh-CN" altLang="en-US" kern="0" dirty="0">
              <a:latin typeface="+mn-ea"/>
              <a:ea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6B57CC8-2B6A-43FE-A9DC-D1F7D2B298D0}" type="slidenum">
              <a:rPr kumimoji="0" lang="zh-CN" altLang="en-US" sz="1400">
                <a:latin typeface="+mn-ea"/>
                <a:ea typeface="+mn-ea"/>
              </a:rPr>
              <a:pPr eaLnBrk="1" hangingPunct="1"/>
              <a:t>39</a:t>
            </a:fld>
            <a:endParaRPr kumimoji="0" lang="en-US" altLang="zh-CN" sz="1400">
              <a:latin typeface="+mn-ea"/>
              <a:ea typeface="+mn-ea"/>
            </a:endParaRPr>
          </a:p>
        </p:txBody>
      </p:sp>
      <p:sp>
        <p:nvSpPr>
          <p:cNvPr id="49155" name="Rectangle 2"/>
          <p:cNvSpPr>
            <a:spLocks noGrp="1" noChangeArrowheads="1"/>
          </p:cNvSpPr>
          <p:nvPr>
            <p:ph type="title"/>
          </p:nvPr>
        </p:nvSpPr>
        <p:spPr/>
        <p:txBody>
          <a:bodyPr/>
          <a:lstStyle/>
          <a:p>
            <a:pPr eaLnBrk="1" hangingPunct="1"/>
            <a:r>
              <a:rPr lang="en-US" altLang="zh-CN" b="1" dirty="0">
                <a:latin typeface="+mn-ea"/>
                <a:ea typeface="+mn-ea"/>
              </a:rPr>
              <a:t> </a:t>
            </a:r>
            <a:endParaRPr lang="zh-CN" altLang="en-US" b="1" dirty="0">
              <a:latin typeface="+mn-ea"/>
              <a:ea typeface="+mn-ea"/>
            </a:endParaRPr>
          </a:p>
        </p:txBody>
      </p:sp>
      <p:sp>
        <p:nvSpPr>
          <p:cNvPr id="49156" name="Rectangle 4"/>
          <p:cNvSpPr>
            <a:spLocks noChangeArrowheads="1"/>
          </p:cNvSpPr>
          <p:nvPr/>
        </p:nvSpPr>
        <p:spPr bwMode="auto">
          <a:xfrm>
            <a:off x="521493" y="1484784"/>
            <a:ext cx="8101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lnSpc>
                <a:spcPct val="120000"/>
              </a:lnSpc>
              <a:buFont typeface="Wingdings" panose="05000000000000000000" pitchFamily="2" charset="2"/>
              <a:buChar char="Ø"/>
            </a:pPr>
            <a:r>
              <a:rPr kumimoji="0" lang="en-US" altLang="zh-CN" sz="2000" b="1" dirty="0">
                <a:latin typeface="+mn-ea"/>
                <a:ea typeface="+mn-ea"/>
              </a:rPr>
              <a:t> TCP </a:t>
            </a:r>
            <a:r>
              <a:rPr kumimoji="0" lang="zh-CN" altLang="en-US" sz="2000" b="1" dirty="0">
                <a:latin typeface="+mn-ea"/>
                <a:ea typeface="+mn-ea"/>
              </a:rPr>
              <a:t>使用“连接”</a:t>
            </a:r>
            <a:r>
              <a:rPr kumimoji="0" lang="en-US" altLang="zh-CN" sz="2000" b="1" dirty="0">
                <a:latin typeface="+mn-ea"/>
                <a:ea typeface="+mn-ea"/>
              </a:rPr>
              <a:t>(</a:t>
            </a:r>
            <a:r>
              <a:rPr kumimoji="0" lang="zh-CN" altLang="en-US" sz="2000" b="1" dirty="0">
                <a:latin typeface="+mn-ea"/>
                <a:ea typeface="+mn-ea"/>
              </a:rPr>
              <a:t>而不仅仅是“端口”</a:t>
            </a:r>
            <a:r>
              <a:rPr kumimoji="0" lang="en-US" altLang="zh-CN" sz="2000" b="1" dirty="0">
                <a:latin typeface="+mn-ea"/>
                <a:ea typeface="+mn-ea"/>
              </a:rPr>
              <a:t>)</a:t>
            </a:r>
            <a:r>
              <a:rPr kumimoji="0" lang="zh-CN" altLang="en-US" sz="2000" b="1" dirty="0">
                <a:latin typeface="+mn-ea"/>
                <a:ea typeface="+mn-ea"/>
              </a:rPr>
              <a:t>作为最基本的抽象，同时将 </a:t>
            </a:r>
            <a:r>
              <a:rPr kumimoji="0" lang="en-US" altLang="zh-CN" sz="2000" b="1" dirty="0">
                <a:latin typeface="+mn-ea"/>
                <a:ea typeface="+mn-ea"/>
              </a:rPr>
              <a:t>TCP </a:t>
            </a:r>
            <a:r>
              <a:rPr kumimoji="0" lang="zh-CN" altLang="en-US" sz="2000" b="1" dirty="0">
                <a:latin typeface="+mn-ea"/>
                <a:ea typeface="+mn-ea"/>
              </a:rPr>
              <a:t>连接的端点称为套接口</a:t>
            </a:r>
            <a:r>
              <a:rPr kumimoji="0" lang="en-US" altLang="zh-CN" sz="2000" b="1" dirty="0">
                <a:latin typeface="+mn-ea"/>
                <a:ea typeface="+mn-ea"/>
              </a:rPr>
              <a:t>(socket)</a:t>
            </a:r>
            <a:r>
              <a:rPr kumimoji="0" lang="zh-CN" altLang="en-US" sz="2000" b="1" dirty="0">
                <a:latin typeface="+mn-ea"/>
                <a:ea typeface="+mn-ea"/>
              </a:rPr>
              <a:t>，或套接字、插口。</a:t>
            </a:r>
          </a:p>
          <a:p>
            <a:pPr eaLnBrk="1" hangingPunct="1">
              <a:lnSpc>
                <a:spcPct val="120000"/>
              </a:lnSpc>
              <a:buFont typeface="Wingdings" panose="05000000000000000000" pitchFamily="2" charset="2"/>
              <a:buChar char="Ø"/>
            </a:pPr>
            <a:r>
              <a:rPr kumimoji="0" lang="zh-CN" altLang="en-US" sz="2000" b="1" dirty="0">
                <a:latin typeface="+mn-ea"/>
                <a:ea typeface="+mn-ea"/>
              </a:rPr>
              <a:t> 套接口和端口、</a:t>
            </a:r>
            <a:r>
              <a:rPr kumimoji="0" lang="en-US" altLang="zh-CN" sz="2000" b="1" dirty="0">
                <a:latin typeface="+mn-ea"/>
                <a:ea typeface="+mn-ea"/>
              </a:rPr>
              <a:t>IP </a:t>
            </a:r>
            <a:r>
              <a:rPr kumimoji="0" lang="zh-CN" altLang="en-US" sz="2000" b="1" dirty="0">
                <a:latin typeface="+mn-ea"/>
                <a:ea typeface="+mn-ea"/>
              </a:rPr>
              <a:t>地址的关系是：</a:t>
            </a:r>
          </a:p>
        </p:txBody>
      </p:sp>
      <p:grpSp>
        <p:nvGrpSpPr>
          <p:cNvPr id="2" name="组合 1"/>
          <p:cNvGrpSpPr/>
          <p:nvPr/>
        </p:nvGrpSpPr>
        <p:grpSpPr>
          <a:xfrm>
            <a:off x="827584" y="2473994"/>
            <a:ext cx="6264572" cy="1483241"/>
            <a:chOff x="988716" y="2997200"/>
            <a:chExt cx="6264572" cy="1767540"/>
          </a:xfrm>
        </p:grpSpPr>
        <p:grpSp>
          <p:nvGrpSpPr>
            <p:cNvPr id="49157" name="Group 5"/>
            <p:cNvGrpSpPr>
              <a:grpSpLocks/>
            </p:cNvGrpSpPr>
            <p:nvPr/>
          </p:nvGrpSpPr>
          <p:grpSpPr bwMode="auto">
            <a:xfrm>
              <a:off x="3059113" y="3070225"/>
              <a:ext cx="2352675" cy="814388"/>
              <a:chOff x="2098" y="2559"/>
              <a:chExt cx="1482" cy="513"/>
            </a:xfrm>
          </p:grpSpPr>
          <p:sp>
            <p:nvSpPr>
              <p:cNvPr id="49167" name="Text Box 6"/>
              <p:cNvSpPr txBox="1">
                <a:spLocks noChangeArrowheads="1"/>
              </p:cNvSpPr>
              <p:nvPr/>
            </p:nvSpPr>
            <p:spPr bwMode="auto">
              <a:xfrm>
                <a:off x="2472" y="2559"/>
                <a:ext cx="59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a:latin typeface="+mn-ea"/>
                    <a:ea typeface="+mn-ea"/>
                  </a:rPr>
                  <a:t>IP </a:t>
                </a:r>
                <a:r>
                  <a:rPr lang="zh-CN" altLang="en-US" sz="1800" b="1">
                    <a:latin typeface="+mn-ea"/>
                    <a:ea typeface="+mn-ea"/>
                  </a:rPr>
                  <a:t>地址</a:t>
                </a:r>
              </a:p>
            </p:txBody>
          </p:sp>
          <p:sp>
            <p:nvSpPr>
              <p:cNvPr id="518151" name="Rectangle 7"/>
              <p:cNvSpPr>
                <a:spLocks noChangeArrowheads="1"/>
              </p:cNvSpPr>
              <p:nvPr/>
            </p:nvSpPr>
            <p:spPr bwMode="auto">
              <a:xfrm>
                <a:off x="2098" y="2797"/>
                <a:ext cx="1482" cy="275"/>
              </a:xfrm>
              <a:prstGeom prst="rect">
                <a:avLst/>
              </a:prstGeom>
              <a:solidFill>
                <a:srgbClr val="FFFF99"/>
              </a:solidFill>
              <a:ln w="9525">
                <a:solidFill>
                  <a:schemeClr val="tx1"/>
                </a:solidFill>
                <a:miter lim="800000"/>
                <a:headEnd/>
                <a:tailEnd/>
              </a:ln>
              <a:effectLst>
                <a:outerShdw dist="35921" dir="2700000" algn="ctr" rotWithShape="0">
                  <a:schemeClr val="tx1"/>
                </a:outerShdw>
              </a:effectLst>
            </p:spPr>
            <p:txBody>
              <a:bodyPr wrap="none" anchor="ctr"/>
              <a:lstStyle/>
              <a:p>
                <a:pPr algn="ctr">
                  <a:defRPr/>
                </a:pPr>
                <a:r>
                  <a:rPr lang="en-US" altLang="zh-CN" sz="1800" b="1">
                    <a:solidFill>
                      <a:schemeClr val="bg2"/>
                    </a:solidFill>
                    <a:latin typeface="+mn-ea"/>
                    <a:ea typeface="+mn-ea"/>
                  </a:rPr>
                  <a:t>131.6.23.13 </a:t>
                </a:r>
              </a:p>
            </p:txBody>
          </p:sp>
        </p:grpSp>
        <p:grpSp>
          <p:nvGrpSpPr>
            <p:cNvPr id="49158" name="Group 8"/>
            <p:cNvGrpSpPr>
              <a:grpSpLocks/>
            </p:cNvGrpSpPr>
            <p:nvPr/>
          </p:nvGrpSpPr>
          <p:grpSpPr bwMode="auto">
            <a:xfrm>
              <a:off x="5940425" y="2997200"/>
              <a:ext cx="1312863" cy="868363"/>
              <a:chOff x="3913" y="2513"/>
              <a:chExt cx="827" cy="547"/>
            </a:xfrm>
          </p:grpSpPr>
          <p:sp>
            <p:nvSpPr>
              <p:cNvPr id="49165" name="Text Box 9"/>
              <p:cNvSpPr txBox="1">
                <a:spLocks noChangeArrowheads="1"/>
              </p:cNvSpPr>
              <p:nvPr/>
            </p:nvSpPr>
            <p:spPr bwMode="auto">
              <a:xfrm>
                <a:off x="3958" y="2513"/>
                <a:ext cx="78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a:latin typeface="+mn-ea"/>
                    <a:ea typeface="+mn-ea"/>
                  </a:rPr>
                  <a:t>端口号</a:t>
                </a:r>
              </a:p>
            </p:txBody>
          </p:sp>
          <p:sp>
            <p:nvSpPr>
              <p:cNvPr id="518154" name="Rectangle 10"/>
              <p:cNvSpPr>
                <a:spLocks noChangeArrowheads="1"/>
              </p:cNvSpPr>
              <p:nvPr/>
            </p:nvSpPr>
            <p:spPr bwMode="auto">
              <a:xfrm>
                <a:off x="3913" y="2785"/>
                <a:ext cx="706" cy="275"/>
              </a:xfrm>
              <a:prstGeom prst="rect">
                <a:avLst/>
              </a:prstGeom>
              <a:solidFill>
                <a:srgbClr val="CCECFF"/>
              </a:solidFill>
              <a:ln w="9525">
                <a:solidFill>
                  <a:schemeClr val="tx1"/>
                </a:solidFill>
                <a:miter lim="800000"/>
                <a:headEnd/>
                <a:tailEnd/>
              </a:ln>
              <a:effectLst>
                <a:outerShdw dist="35921" dir="2700000" algn="ctr" rotWithShape="0">
                  <a:schemeClr val="tx1"/>
                </a:outerShdw>
              </a:effectLst>
            </p:spPr>
            <p:txBody>
              <a:bodyPr wrap="none" anchor="ctr"/>
              <a:lstStyle/>
              <a:p>
                <a:pPr algn="ctr">
                  <a:defRPr/>
                </a:pPr>
                <a:r>
                  <a:rPr lang="en-US" altLang="zh-CN" sz="1800" b="1">
                    <a:solidFill>
                      <a:schemeClr val="bg2"/>
                    </a:solidFill>
                    <a:latin typeface="+mn-ea"/>
                    <a:ea typeface="+mn-ea"/>
                  </a:rPr>
                  <a:t>1500</a:t>
                </a:r>
              </a:p>
            </p:txBody>
          </p:sp>
        </p:grpSp>
        <p:sp>
          <p:nvSpPr>
            <p:cNvPr id="518156" name="Rectangle 12"/>
            <p:cNvSpPr>
              <a:spLocks noChangeArrowheads="1"/>
            </p:cNvSpPr>
            <p:nvPr/>
          </p:nvSpPr>
          <p:spPr bwMode="auto">
            <a:xfrm>
              <a:off x="3059113" y="4319588"/>
              <a:ext cx="4032250" cy="436562"/>
            </a:xfrm>
            <a:prstGeom prst="rect">
              <a:avLst/>
            </a:prstGeom>
            <a:solidFill>
              <a:srgbClr val="FFCC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r>
                <a:rPr lang="zh-CN" altLang="en-US" sz="2000" dirty="0">
                  <a:solidFill>
                    <a:srgbClr val="000099"/>
                  </a:solidFill>
                  <a:latin typeface="+mn-ea"/>
                  <a:ea typeface="+mn-ea"/>
                </a:rPr>
                <a:t>     </a:t>
              </a:r>
              <a:r>
                <a:rPr lang="en-US" altLang="zh-CN" sz="2000" dirty="0">
                  <a:solidFill>
                    <a:srgbClr val="000099"/>
                  </a:solidFill>
                  <a:latin typeface="+mn-ea"/>
                  <a:ea typeface="+mn-ea"/>
                </a:rPr>
                <a:t>131.6.23.13,                 1500</a:t>
              </a:r>
            </a:p>
          </p:txBody>
        </p:sp>
        <p:sp>
          <p:nvSpPr>
            <p:cNvPr id="49160" name="Text Box 13"/>
            <p:cNvSpPr txBox="1">
              <a:spLocks noChangeArrowheads="1"/>
            </p:cNvSpPr>
            <p:nvPr/>
          </p:nvSpPr>
          <p:spPr bwMode="auto">
            <a:xfrm>
              <a:off x="988716" y="4287939"/>
              <a:ext cx="1910395" cy="47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dirty="0">
                  <a:latin typeface="+mn-ea"/>
                  <a:ea typeface="+mn-ea"/>
                </a:rPr>
                <a:t>套接口</a:t>
              </a:r>
              <a:r>
                <a:rPr lang="en-US" altLang="zh-CN" sz="2000" dirty="0">
                  <a:latin typeface="+mn-ea"/>
                  <a:ea typeface="+mn-ea"/>
                </a:rPr>
                <a:t>(socket)</a:t>
              </a:r>
            </a:p>
          </p:txBody>
        </p:sp>
        <p:grpSp>
          <p:nvGrpSpPr>
            <p:cNvPr id="49161" name="Group 14"/>
            <p:cNvGrpSpPr>
              <a:grpSpLocks/>
            </p:cNvGrpSpPr>
            <p:nvPr/>
          </p:nvGrpSpPr>
          <p:grpSpPr bwMode="auto">
            <a:xfrm>
              <a:off x="4067175" y="3884618"/>
              <a:ext cx="2651125" cy="434975"/>
              <a:chOff x="2733" y="3072"/>
              <a:chExt cx="1670" cy="274"/>
            </a:xfrm>
          </p:grpSpPr>
          <p:sp>
            <p:nvSpPr>
              <p:cNvPr id="49163" name="AutoShape 15"/>
              <p:cNvSpPr>
                <a:spLocks noChangeArrowheads="1"/>
              </p:cNvSpPr>
              <p:nvPr/>
            </p:nvSpPr>
            <p:spPr bwMode="auto">
              <a:xfrm>
                <a:off x="2733" y="3072"/>
                <a:ext cx="211" cy="274"/>
              </a:xfrm>
              <a:prstGeom prst="downArrow">
                <a:avLst>
                  <a:gd name="adj1" fmla="val 50000"/>
                  <a:gd name="adj2" fmla="val 56306"/>
                </a:avLst>
              </a:prstGeom>
              <a:solidFill>
                <a:schemeClr val="accent1"/>
              </a:solidFill>
              <a:ln w="9525">
                <a:solidFill>
                  <a:schemeClr val="tx1"/>
                </a:solidFill>
                <a:miter lim="800000"/>
                <a:headEnd/>
                <a:tailEnd/>
              </a:ln>
            </p:spPr>
            <p:txBody>
              <a:bodyPr vert="eaVert"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9164" name="AutoShape 16"/>
              <p:cNvSpPr>
                <a:spLocks noChangeArrowheads="1"/>
              </p:cNvSpPr>
              <p:nvPr/>
            </p:nvSpPr>
            <p:spPr bwMode="auto">
              <a:xfrm>
                <a:off x="4191" y="3072"/>
                <a:ext cx="212" cy="274"/>
              </a:xfrm>
              <a:prstGeom prst="downArrow">
                <a:avLst>
                  <a:gd name="adj1" fmla="val 50000"/>
                  <a:gd name="adj2" fmla="val 56040"/>
                </a:avLst>
              </a:prstGeom>
              <a:solidFill>
                <a:schemeClr val="accent1"/>
              </a:solidFill>
              <a:ln w="9525">
                <a:solidFill>
                  <a:schemeClr val="tx1"/>
                </a:solidFill>
                <a:miter lim="800000"/>
                <a:headEnd/>
                <a:tailEnd/>
              </a:ln>
            </p:spPr>
            <p:txBody>
              <a:bodyPr vert="eaVert"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grpSp>
      <p:sp>
        <p:nvSpPr>
          <p:cNvPr id="49162" name="Rectangle 18"/>
          <p:cNvSpPr>
            <a:spLocks noChangeArrowheads="1"/>
          </p:cNvSpPr>
          <p:nvPr/>
        </p:nvSpPr>
        <p:spPr bwMode="auto">
          <a:xfrm>
            <a:off x="668293" y="4096981"/>
            <a:ext cx="81010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lnSpc>
                <a:spcPct val="120000"/>
              </a:lnSpc>
              <a:buFont typeface="Wingdings" panose="05000000000000000000" pitchFamily="2" charset="2"/>
              <a:buChar char="Ø"/>
            </a:pPr>
            <a:r>
              <a:rPr kumimoji="0" lang="en-US" altLang="zh-CN" sz="2000" b="1" dirty="0">
                <a:latin typeface="+mn-ea"/>
                <a:ea typeface="+mn-ea"/>
              </a:rPr>
              <a:t> </a:t>
            </a:r>
            <a:r>
              <a:rPr kumimoji="0" lang="en-US" altLang="zh-CN" sz="2000" b="1" dirty="0" err="1">
                <a:latin typeface="+mn-ea"/>
                <a:ea typeface="+mn-ea"/>
              </a:rPr>
              <a:t>一条TCP连接是由</a:t>
            </a:r>
            <a:r>
              <a:rPr kumimoji="0" lang="zh-CN" altLang="en-US" sz="2000" b="1" dirty="0">
                <a:latin typeface="+mn-ea"/>
                <a:ea typeface="+mn-ea"/>
              </a:rPr>
              <a:t>发送端套接口和接收端套接口加上协议类型来唯一标识的，即</a:t>
            </a:r>
            <a:r>
              <a:rPr kumimoji="0" lang="en-US" altLang="zh-CN" sz="2000" b="1" dirty="0" err="1">
                <a:latin typeface="+mn-ea"/>
                <a:ea typeface="+mn-ea"/>
              </a:rPr>
              <a:t>TCP连接用</a:t>
            </a:r>
            <a:r>
              <a:rPr kumimoji="0" lang="zh-CN" altLang="en-US" sz="2000" b="1" dirty="0">
                <a:solidFill>
                  <a:srgbClr val="FF0000"/>
                </a:solidFill>
                <a:latin typeface="+mn-ea"/>
                <a:ea typeface="+mn-ea"/>
              </a:rPr>
              <a:t>五元组</a:t>
            </a:r>
            <a:r>
              <a:rPr kumimoji="0" lang="en-US" altLang="zh-CN" sz="2000" b="1" dirty="0">
                <a:solidFill>
                  <a:srgbClr val="FF0000"/>
                </a:solidFill>
                <a:latin typeface="+mn-ea"/>
                <a:ea typeface="+mn-ea"/>
              </a:rPr>
              <a:t>&lt;</a:t>
            </a:r>
            <a:r>
              <a:rPr kumimoji="0" lang="en-US" altLang="zh-CN" sz="2000" b="1" dirty="0" err="1">
                <a:solidFill>
                  <a:srgbClr val="FF0000"/>
                </a:solidFill>
                <a:latin typeface="+mn-ea"/>
                <a:ea typeface="+mn-ea"/>
              </a:rPr>
              <a:t>源端IP地址、源端口号、目的IP地址、目的端口号</a:t>
            </a:r>
            <a:r>
              <a:rPr kumimoji="0" lang="zh-CN" altLang="en-US" sz="2000" b="1" dirty="0">
                <a:solidFill>
                  <a:srgbClr val="FF0000"/>
                </a:solidFill>
                <a:latin typeface="+mn-ea"/>
                <a:ea typeface="+mn-ea"/>
              </a:rPr>
              <a:t>、协议</a:t>
            </a:r>
            <a:r>
              <a:rPr kumimoji="0" lang="en-US" altLang="zh-CN" sz="2000" b="1" dirty="0">
                <a:solidFill>
                  <a:srgbClr val="FF0000"/>
                </a:solidFill>
                <a:latin typeface="+mn-ea"/>
                <a:ea typeface="+mn-ea"/>
              </a:rPr>
              <a:t>&gt;</a:t>
            </a:r>
            <a:r>
              <a:rPr kumimoji="0" lang="en-US" altLang="zh-CN" sz="2000" b="1" dirty="0" err="1">
                <a:latin typeface="+mn-ea"/>
                <a:ea typeface="+mn-ea"/>
              </a:rPr>
              <a:t>来唯一标识</a:t>
            </a:r>
            <a:r>
              <a:rPr kumimoji="0" lang="en-US" altLang="zh-CN" sz="2000" b="1" dirty="0">
                <a:latin typeface="+mn-ea"/>
                <a:ea typeface="+mn-ea"/>
              </a:rPr>
              <a:t>。</a:t>
            </a:r>
          </a:p>
          <a:p>
            <a:pPr lvl="1" eaLnBrk="1" hangingPunct="1">
              <a:lnSpc>
                <a:spcPct val="120000"/>
              </a:lnSpc>
              <a:buFont typeface="Wingdings" panose="05000000000000000000" pitchFamily="2" charset="2"/>
              <a:buChar char="Ø"/>
            </a:pPr>
            <a:r>
              <a:rPr kumimoji="0" lang="zh-CN" altLang="en-US" sz="2000" b="1" dirty="0">
                <a:latin typeface="+mn-ea"/>
                <a:ea typeface="+mn-ea"/>
              </a:rPr>
              <a:t> 例如：</a:t>
            </a:r>
            <a:r>
              <a:rPr kumimoji="0" lang="en-US" altLang="zh-CN" sz="2000" b="1" dirty="0">
                <a:latin typeface="+mn-ea"/>
                <a:ea typeface="+mn-ea"/>
              </a:rPr>
              <a:t>&lt;136.6.23.13,1500, 130.42.85.15,25, TCP&gt;</a:t>
            </a:r>
            <a:endParaRPr kumimoji="0" lang="zh-CN" altLang="en-US" sz="2000" b="1" dirty="0">
              <a:latin typeface="+mn-ea"/>
              <a:ea typeface="+mn-ea"/>
            </a:endParaRPr>
          </a:p>
        </p:txBody>
      </p:sp>
      <p:sp>
        <p:nvSpPr>
          <p:cNvPr id="3" name="TextBox 2"/>
          <p:cNvSpPr txBox="1"/>
          <p:nvPr/>
        </p:nvSpPr>
        <p:spPr>
          <a:xfrm>
            <a:off x="698843" y="5647743"/>
            <a:ext cx="7776864" cy="769441"/>
          </a:xfrm>
          <a:prstGeom prst="rect">
            <a:avLst/>
          </a:prstGeom>
          <a:noFill/>
          <a:ln>
            <a:solidFill>
              <a:schemeClr val="tx1"/>
            </a:solidFill>
          </a:ln>
        </p:spPr>
        <p:txBody>
          <a:bodyPr wrap="square" rtlCol="0">
            <a:spAutoFit/>
          </a:bodyPr>
          <a:lstStyle/>
          <a:p>
            <a:r>
              <a:rPr lang="en-US" altLang="zh-CN" sz="2200" b="1" dirty="0">
                <a:solidFill>
                  <a:srgbClr val="FF0000"/>
                </a:solidFill>
                <a:latin typeface="+mn-ea"/>
                <a:ea typeface="+mn-ea"/>
              </a:rPr>
              <a:t>Note</a:t>
            </a:r>
            <a:r>
              <a:rPr lang="zh-CN" altLang="en-US" sz="2200" b="1" dirty="0">
                <a:solidFill>
                  <a:srgbClr val="FF0000"/>
                </a:solidFill>
                <a:latin typeface="+mn-ea"/>
                <a:ea typeface="+mn-ea"/>
              </a:rPr>
              <a:t>：在计算机网络中，五元组常用来标识一个应用层会话（</a:t>
            </a:r>
            <a:r>
              <a:rPr lang="en-US" altLang="zh-CN" sz="2200" b="1" dirty="0">
                <a:solidFill>
                  <a:srgbClr val="FF0000"/>
                </a:solidFill>
                <a:latin typeface="+mn-ea"/>
                <a:ea typeface="+mn-ea"/>
              </a:rPr>
              <a:t>session</a:t>
            </a:r>
            <a:r>
              <a:rPr lang="zh-CN" altLang="en-US" sz="2200" b="1" dirty="0">
                <a:solidFill>
                  <a:srgbClr val="FF0000"/>
                </a:solidFill>
                <a:latin typeface="+mn-ea"/>
                <a:ea typeface="+mn-ea"/>
              </a:rPr>
              <a:t>），包括基于</a:t>
            </a:r>
            <a:r>
              <a:rPr lang="en-US" altLang="zh-CN" sz="2200" b="1" dirty="0">
                <a:solidFill>
                  <a:srgbClr val="FF0000"/>
                </a:solidFill>
                <a:latin typeface="+mn-ea"/>
                <a:ea typeface="+mn-ea"/>
              </a:rPr>
              <a:t>UDP</a:t>
            </a:r>
            <a:r>
              <a:rPr lang="zh-CN" altLang="en-US" sz="2200" b="1" dirty="0">
                <a:solidFill>
                  <a:srgbClr val="FF0000"/>
                </a:solidFill>
                <a:latin typeface="+mn-ea"/>
                <a:ea typeface="+mn-ea"/>
              </a:rPr>
              <a:t>和</a:t>
            </a:r>
            <a:r>
              <a:rPr lang="en-US" altLang="zh-CN" sz="2200" b="1" dirty="0">
                <a:solidFill>
                  <a:srgbClr val="FF0000"/>
                </a:solidFill>
                <a:latin typeface="+mn-ea"/>
                <a:ea typeface="+mn-ea"/>
              </a:rPr>
              <a:t>TCP</a:t>
            </a:r>
            <a:r>
              <a:rPr lang="zh-CN" altLang="en-US" sz="2200" b="1" dirty="0">
                <a:solidFill>
                  <a:srgbClr val="FF0000"/>
                </a:solidFill>
                <a:latin typeface="+mn-ea"/>
                <a:ea typeface="+mn-ea"/>
              </a:rPr>
              <a:t>的会话</a:t>
            </a:r>
          </a:p>
        </p:txBody>
      </p:sp>
      <p:sp>
        <p:nvSpPr>
          <p:cNvPr id="19" name="标题 1">
            <a:extLst>
              <a:ext uri="{FF2B5EF4-FFF2-40B4-BE49-F238E27FC236}">
                <a16:creationId xmlns:a16="http://schemas.microsoft.com/office/drawing/2014/main" id="{E5CBA483-578A-4108-BA9C-AB93F829C67F}"/>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latin typeface="+mn-ea"/>
                <a:ea typeface="+mn-ea"/>
              </a:rPr>
              <a:t>TCP</a:t>
            </a:r>
            <a:r>
              <a:rPr lang="zh-CN" altLang="en-US" b="1" dirty="0">
                <a:latin typeface="+mn-ea"/>
                <a:ea typeface="+mn-ea"/>
              </a:rPr>
              <a:t>连接</a:t>
            </a:r>
            <a:endParaRPr lang="zh-CN" altLang="en-US"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pPr algn="r" eaLnBrk="1" hangingPunct="1"/>
              <a:t>4</a:t>
            </a:fld>
            <a:endParaRPr kumimoji="0" lang="en-US" altLang="zh-CN" sz="1400"/>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传输层的功能</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5" name="Text Box 4">
            <a:extLst>
              <a:ext uri="{FF2B5EF4-FFF2-40B4-BE49-F238E27FC236}">
                <a16:creationId xmlns:a16="http://schemas.microsoft.com/office/drawing/2014/main" id="{CB8EB926-1797-421C-A676-721E92545026}"/>
              </a:ext>
            </a:extLst>
          </p:cNvPr>
          <p:cNvSpPr txBox="1">
            <a:spLocks noChangeArrowheads="1"/>
          </p:cNvSpPr>
          <p:nvPr/>
        </p:nvSpPr>
        <p:spPr bwMode="auto">
          <a:xfrm>
            <a:off x="250825" y="2708221"/>
            <a:ext cx="1800225" cy="376238"/>
          </a:xfrm>
          <a:prstGeom prst="rect">
            <a:avLst/>
          </a:prstGeom>
          <a:gradFill>
            <a:gsLst>
              <a:gs pos="0">
                <a:srgbClr val="766000"/>
              </a:gs>
              <a:gs pos="54000">
                <a:schemeClr val="accent2"/>
              </a:gs>
              <a:gs pos="100000">
                <a:srgbClr val="766000"/>
              </a:gs>
            </a:gsLst>
            <a:lin ang="5400000" scaled="1"/>
          </a:gradFill>
          <a:ln w="9525">
            <a:solidFill>
              <a:schemeClr val="accent2"/>
            </a:solidFill>
            <a:miter lim="800000"/>
            <a:headEnd/>
            <a:tailEnd/>
          </a:ln>
          <a:effectLst/>
        </p:spPr>
        <p:txBody>
          <a:bodyPr>
            <a:spAutoFit/>
          </a:bodyPr>
          <a:lstStyle/>
          <a:p>
            <a:pPr algn="ctr">
              <a:spcBef>
                <a:spcPct val="50000"/>
              </a:spcBef>
              <a:defRPr/>
            </a:pPr>
            <a:r>
              <a:rPr kumimoji="0" lang="zh-CN" altLang="en-US" sz="1800" b="1">
                <a:latin typeface="微软雅黑" panose="020B0503020204020204" pitchFamily="34" charset="-122"/>
                <a:ea typeface="微软雅黑" panose="020B0503020204020204" pitchFamily="34" charset="-122"/>
              </a:rPr>
              <a:t>应用层</a:t>
            </a:r>
          </a:p>
        </p:txBody>
      </p:sp>
      <p:sp>
        <p:nvSpPr>
          <p:cNvPr id="6" name="Text Box 5">
            <a:extLst>
              <a:ext uri="{FF2B5EF4-FFF2-40B4-BE49-F238E27FC236}">
                <a16:creationId xmlns:a16="http://schemas.microsoft.com/office/drawing/2014/main" id="{E53F4BD3-F65E-46DE-9521-54BF9E7A38E7}"/>
              </a:ext>
            </a:extLst>
          </p:cNvPr>
          <p:cNvSpPr txBox="1">
            <a:spLocks noChangeArrowheads="1"/>
          </p:cNvSpPr>
          <p:nvPr/>
        </p:nvSpPr>
        <p:spPr bwMode="auto">
          <a:xfrm>
            <a:off x="250825" y="3068584"/>
            <a:ext cx="1800225" cy="790575"/>
          </a:xfrm>
          <a:prstGeom prst="rect">
            <a:avLst/>
          </a:prstGeom>
          <a:gradFill>
            <a:gsLst>
              <a:gs pos="0">
                <a:srgbClr val="766000"/>
              </a:gs>
              <a:gs pos="54000">
                <a:schemeClr val="accent2"/>
              </a:gs>
              <a:gs pos="100000">
                <a:srgbClr val="766000"/>
              </a:gs>
            </a:gsLst>
            <a:lin ang="5400000" scaled="1"/>
          </a:gradFill>
          <a:ln w="9525" algn="ctr">
            <a:solidFill>
              <a:schemeClr val="accent2"/>
            </a:solidFill>
            <a:miter lim="800000"/>
            <a:headEnd/>
            <a:tailEnd/>
          </a:ln>
          <a:effectLst/>
        </p:spPr>
        <p:txBody>
          <a:bodyPr anchor="ctr"/>
          <a:lstStyle/>
          <a:p>
            <a:pPr algn="ctr">
              <a:spcBef>
                <a:spcPct val="50000"/>
              </a:spcBef>
              <a:defRPr/>
            </a:pPr>
            <a:r>
              <a:rPr kumimoji="0" lang="zh-CN" altLang="en-US" b="1" dirty="0">
                <a:solidFill>
                  <a:schemeClr val="hlink"/>
                </a:solidFill>
                <a:latin typeface="微软雅黑" panose="020B0503020204020204" pitchFamily="34" charset="-122"/>
                <a:ea typeface="微软雅黑" panose="020B0503020204020204" pitchFamily="34" charset="-122"/>
              </a:rPr>
              <a:t>传输层</a:t>
            </a:r>
          </a:p>
        </p:txBody>
      </p:sp>
      <p:sp>
        <p:nvSpPr>
          <p:cNvPr id="7" name="Text Box 6">
            <a:extLst>
              <a:ext uri="{FF2B5EF4-FFF2-40B4-BE49-F238E27FC236}">
                <a16:creationId xmlns:a16="http://schemas.microsoft.com/office/drawing/2014/main" id="{93504242-BE05-4048-BC78-E4A59E1AB80D}"/>
              </a:ext>
            </a:extLst>
          </p:cNvPr>
          <p:cNvSpPr txBox="1">
            <a:spLocks noChangeArrowheads="1"/>
          </p:cNvSpPr>
          <p:nvPr/>
        </p:nvSpPr>
        <p:spPr bwMode="auto">
          <a:xfrm>
            <a:off x="250825" y="3859159"/>
            <a:ext cx="1800225" cy="376237"/>
          </a:xfrm>
          <a:prstGeom prst="rect">
            <a:avLst/>
          </a:prstGeom>
          <a:gradFill>
            <a:gsLst>
              <a:gs pos="0">
                <a:srgbClr val="766000"/>
              </a:gs>
              <a:gs pos="54000">
                <a:schemeClr val="accent2"/>
              </a:gs>
              <a:gs pos="100000">
                <a:srgbClr val="766000"/>
              </a:gs>
            </a:gsLst>
            <a:lin ang="5400000" scaled="1"/>
          </a:gradFill>
          <a:ln w="9525">
            <a:solidFill>
              <a:schemeClr val="accent2"/>
            </a:solidFill>
            <a:miter lim="800000"/>
            <a:headEnd/>
            <a:tailEnd/>
          </a:ln>
          <a:effectLst/>
        </p:spPr>
        <p:txBody>
          <a:bodyPr>
            <a:spAutoFit/>
          </a:bodyPr>
          <a:lstStyle/>
          <a:p>
            <a:pPr algn="ctr">
              <a:spcBef>
                <a:spcPct val="50000"/>
              </a:spcBef>
              <a:defRPr/>
            </a:pPr>
            <a:r>
              <a:rPr kumimoji="0" lang="zh-CN" altLang="en-US" sz="1800" b="1">
                <a:latin typeface="微软雅黑" panose="020B0503020204020204" pitchFamily="34" charset="-122"/>
                <a:ea typeface="微软雅黑" panose="020B0503020204020204" pitchFamily="34" charset="-122"/>
              </a:rPr>
              <a:t>网络层</a:t>
            </a:r>
          </a:p>
        </p:txBody>
      </p:sp>
      <p:sp>
        <p:nvSpPr>
          <p:cNvPr id="8" name="Text Box 7">
            <a:extLst>
              <a:ext uri="{FF2B5EF4-FFF2-40B4-BE49-F238E27FC236}">
                <a16:creationId xmlns:a16="http://schemas.microsoft.com/office/drawing/2014/main" id="{E2AA8D48-3981-4CCB-A2BC-3FBDBC49CC85}"/>
              </a:ext>
            </a:extLst>
          </p:cNvPr>
          <p:cNvSpPr txBox="1">
            <a:spLocks noChangeArrowheads="1"/>
          </p:cNvSpPr>
          <p:nvPr/>
        </p:nvSpPr>
        <p:spPr bwMode="auto">
          <a:xfrm>
            <a:off x="250825" y="4219521"/>
            <a:ext cx="1800225" cy="360363"/>
          </a:xfrm>
          <a:prstGeom prst="rect">
            <a:avLst/>
          </a:prstGeom>
          <a:gradFill>
            <a:gsLst>
              <a:gs pos="0">
                <a:srgbClr val="766000"/>
              </a:gs>
              <a:gs pos="54000">
                <a:schemeClr val="accent2"/>
              </a:gs>
              <a:gs pos="100000">
                <a:srgbClr val="766000"/>
              </a:gs>
            </a:gsLst>
            <a:lin ang="5400000" scaled="1"/>
          </a:gradFill>
          <a:ln w="9525">
            <a:solidFill>
              <a:schemeClr val="accent2"/>
            </a:solidFill>
            <a:miter lim="800000"/>
            <a:headEnd/>
            <a:tailEnd/>
          </a:ln>
        </p:spPr>
        <p:txBody>
          <a:bodyPr anchor="ctr"/>
          <a:lstStyle/>
          <a:p>
            <a:pPr algn="ctr">
              <a:spcBef>
                <a:spcPct val="50000"/>
              </a:spcBef>
              <a:defRPr/>
            </a:pPr>
            <a:r>
              <a:rPr kumimoji="0" lang="zh-CN" altLang="en-US" sz="1800" b="1">
                <a:latin typeface="微软雅黑" panose="020B0503020204020204" pitchFamily="34" charset="-122"/>
                <a:ea typeface="微软雅黑" panose="020B0503020204020204" pitchFamily="34" charset="-122"/>
              </a:rPr>
              <a:t>数据链路层</a:t>
            </a:r>
          </a:p>
        </p:txBody>
      </p:sp>
      <p:sp>
        <p:nvSpPr>
          <p:cNvPr id="9" name="Text Box 8">
            <a:extLst>
              <a:ext uri="{FF2B5EF4-FFF2-40B4-BE49-F238E27FC236}">
                <a16:creationId xmlns:a16="http://schemas.microsoft.com/office/drawing/2014/main" id="{4F214892-4F13-4261-8D8D-797942D68F13}"/>
              </a:ext>
            </a:extLst>
          </p:cNvPr>
          <p:cNvSpPr txBox="1">
            <a:spLocks noChangeArrowheads="1"/>
          </p:cNvSpPr>
          <p:nvPr/>
        </p:nvSpPr>
        <p:spPr bwMode="auto">
          <a:xfrm>
            <a:off x="250825" y="4579884"/>
            <a:ext cx="1800225" cy="431800"/>
          </a:xfrm>
          <a:prstGeom prst="rect">
            <a:avLst/>
          </a:prstGeom>
          <a:gradFill>
            <a:gsLst>
              <a:gs pos="0">
                <a:srgbClr val="766000"/>
              </a:gs>
              <a:gs pos="54000">
                <a:schemeClr val="accent2"/>
              </a:gs>
              <a:gs pos="100000">
                <a:srgbClr val="766000"/>
              </a:gs>
            </a:gsLst>
            <a:lin ang="5400000" scaled="1"/>
          </a:gradFill>
          <a:ln w="9525">
            <a:solidFill>
              <a:schemeClr val="accent2"/>
            </a:solidFill>
            <a:miter lim="800000"/>
            <a:headEnd/>
            <a:tailEnd/>
          </a:ln>
        </p:spPr>
        <p:txBody>
          <a:bodyPr anchor="ctr"/>
          <a:lstStyle/>
          <a:p>
            <a:pPr algn="ctr">
              <a:spcBef>
                <a:spcPct val="50000"/>
              </a:spcBef>
              <a:defRPr/>
            </a:pPr>
            <a:r>
              <a:rPr kumimoji="0" lang="zh-CN" altLang="en-US" sz="1800" b="1">
                <a:latin typeface="微软雅黑" panose="020B0503020204020204" pitchFamily="34" charset="-122"/>
                <a:ea typeface="微软雅黑" panose="020B0503020204020204" pitchFamily="34" charset="-122"/>
              </a:rPr>
              <a:t>物理层</a:t>
            </a:r>
          </a:p>
        </p:txBody>
      </p:sp>
      <p:sp>
        <p:nvSpPr>
          <p:cNvPr id="10" name="Rectangle 8">
            <a:extLst>
              <a:ext uri="{FF2B5EF4-FFF2-40B4-BE49-F238E27FC236}">
                <a16:creationId xmlns:a16="http://schemas.microsoft.com/office/drawing/2014/main" id="{7536C979-17CF-4DCB-A09B-743B6DA045FF}"/>
              </a:ext>
            </a:extLst>
          </p:cNvPr>
          <p:cNvSpPr>
            <a:spLocks noChangeArrowheads="1"/>
          </p:cNvSpPr>
          <p:nvPr/>
        </p:nvSpPr>
        <p:spPr bwMode="auto">
          <a:xfrm>
            <a:off x="2484438" y="834971"/>
            <a:ext cx="6443662" cy="568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lnSpc>
                <a:spcPct val="110000"/>
              </a:lnSpc>
            </a:pPr>
            <a:r>
              <a:rPr kumimoji="0" lang="zh-CN" altLang="en-US" sz="2800" b="1" dirty="0">
                <a:solidFill>
                  <a:schemeClr val="hlink"/>
                </a:solidFill>
                <a:latin typeface="微软雅黑" panose="020B0503020204020204" pitchFamily="34" charset="-122"/>
                <a:ea typeface="微软雅黑" panose="020B0503020204020204" pitchFamily="34" charset="-122"/>
              </a:rPr>
              <a:t>主要功能</a:t>
            </a:r>
          </a:p>
          <a:p>
            <a:pPr lvl="1" eaLnBrk="1" hangingPunct="1">
              <a:lnSpc>
                <a:spcPct val="110000"/>
              </a:lnSpc>
            </a:pPr>
            <a:r>
              <a:rPr kumimoji="0" lang="zh-CN" altLang="en-US" b="1" dirty="0">
                <a:latin typeface="微软雅黑" panose="020B0503020204020204" pitchFamily="34" charset="-122"/>
                <a:ea typeface="微软雅黑" panose="020B0503020204020204" pitchFamily="34" charset="-122"/>
              </a:rPr>
              <a:t>向上层应用（进程）提供不同类型的端到端传输服务</a:t>
            </a:r>
            <a:endParaRPr kumimoji="0" lang="en-US" altLang="zh-CN" b="1" dirty="0">
              <a:latin typeface="微软雅黑" panose="020B0503020204020204" pitchFamily="34" charset="-122"/>
              <a:ea typeface="微软雅黑" panose="020B0503020204020204" pitchFamily="34" charset="-122"/>
            </a:endParaRPr>
          </a:p>
          <a:p>
            <a:pPr lvl="1" eaLnBrk="1" hangingPunct="1">
              <a:lnSpc>
                <a:spcPct val="110000"/>
              </a:lnSpc>
            </a:pPr>
            <a:r>
              <a:rPr kumimoji="0" lang="zh-CN" altLang="en-US" b="1" dirty="0">
                <a:solidFill>
                  <a:srgbClr val="0000FF"/>
                </a:solidFill>
                <a:latin typeface="微软雅黑" panose="020B0503020204020204" pitchFamily="34" charset="-122"/>
                <a:ea typeface="微软雅黑" panose="020B0503020204020204" pitchFamily="34" charset="-122"/>
              </a:rPr>
              <a:t>两种类型的传输层服务</a:t>
            </a:r>
          </a:p>
          <a:p>
            <a:pPr marL="800100" lvl="1" indent="-342900" eaLnBrk="1" hangingPunct="1">
              <a:lnSpc>
                <a:spcPct val="110000"/>
              </a:lnSpc>
              <a:buFont typeface="Wingdings" panose="05000000000000000000" pitchFamily="2" charset="2"/>
              <a:buChar char="n"/>
            </a:pPr>
            <a:r>
              <a:rPr kumimoji="0" lang="zh-CN" altLang="en-US" b="1" i="1" dirty="0">
                <a:solidFill>
                  <a:srgbClr val="0000FF"/>
                </a:solidFill>
                <a:latin typeface="得意黑" pitchFamily="2" charset="-122"/>
                <a:ea typeface="得意黑" pitchFamily="2" charset="-122"/>
              </a:rPr>
              <a:t>面向连接：在数据传输开始之前通过连接建立过程在两个端点之间协商参数（序列号、流量控制参数、最大传输单元等）</a:t>
            </a:r>
          </a:p>
          <a:p>
            <a:pPr marL="800100" lvl="1" indent="-342900" eaLnBrk="1" hangingPunct="1">
              <a:lnSpc>
                <a:spcPct val="110000"/>
              </a:lnSpc>
              <a:buFont typeface="Wingdings" panose="05000000000000000000" pitchFamily="2" charset="2"/>
              <a:buChar char="n"/>
            </a:pPr>
            <a:r>
              <a:rPr kumimoji="0" lang="zh-CN" altLang="en-US" b="1" i="1" dirty="0">
                <a:solidFill>
                  <a:srgbClr val="0000FF"/>
                </a:solidFill>
                <a:latin typeface="得意黑" pitchFamily="2" charset="-122"/>
                <a:ea typeface="得意黑" pitchFamily="2" charset="-122"/>
              </a:rPr>
              <a:t>无连接：没有连接建立过程，直接发送数据</a:t>
            </a:r>
          </a:p>
          <a:p>
            <a:pPr lvl="1" eaLnBrk="1" hangingPunct="1">
              <a:lnSpc>
                <a:spcPct val="110000"/>
              </a:lnSpc>
            </a:pPr>
            <a:endParaRPr kumimoji="0" lang="zh-CN" altLang="en-US" b="1" i="1" dirty="0">
              <a:solidFill>
                <a:srgbClr val="0000FF"/>
              </a:solidFill>
              <a:latin typeface="微软雅黑" panose="020B0503020204020204" pitchFamily="34" charset="-122"/>
              <a:ea typeface="微软雅黑" panose="020B0503020204020204" pitchFamily="34" charset="-122"/>
            </a:endParaRPr>
          </a:p>
          <a:p>
            <a:pPr lvl="1" eaLnBrk="1" hangingPunct="1">
              <a:lnSpc>
                <a:spcPct val="110000"/>
              </a:lnSpc>
            </a:pPr>
            <a:r>
              <a:rPr kumimoji="0" lang="zh-CN" altLang="en-US" b="1" i="1" dirty="0">
                <a:solidFill>
                  <a:schemeClr val="hlink"/>
                </a:solidFill>
                <a:latin typeface="得意黑" pitchFamily="2" charset="-122"/>
                <a:ea typeface="得意黑" pitchFamily="2" charset="-122"/>
              </a:rPr>
              <a:t>端到端（</a:t>
            </a:r>
            <a:r>
              <a:rPr kumimoji="0" lang="en-US" altLang="zh-CN" b="1" i="1" dirty="0">
                <a:solidFill>
                  <a:schemeClr val="hlink"/>
                </a:solidFill>
                <a:latin typeface="得意黑" pitchFamily="2" charset="-122"/>
                <a:ea typeface="得意黑" pitchFamily="2" charset="-122"/>
              </a:rPr>
              <a:t>end-to-end</a:t>
            </a:r>
            <a:r>
              <a:rPr kumimoji="0" lang="zh-CN" altLang="en-US" b="1" i="1" dirty="0">
                <a:solidFill>
                  <a:schemeClr val="hlink"/>
                </a:solidFill>
                <a:latin typeface="得意黑" pitchFamily="2" charset="-122"/>
                <a:ea typeface="得意黑" pitchFamily="2" charset="-122"/>
              </a:rPr>
              <a:t>）：</a:t>
            </a:r>
            <a:r>
              <a:rPr kumimoji="0" lang="zh-CN" altLang="en-US" b="1" i="1" dirty="0">
                <a:solidFill>
                  <a:srgbClr val="0000FF"/>
                </a:solidFill>
                <a:latin typeface="得意黑" pitchFamily="2" charset="-122"/>
                <a:ea typeface="得意黑" pitchFamily="2" charset="-122"/>
              </a:rPr>
              <a:t>在两个通信的端点上运行，而不在中间路由器运行，服务质量独立于物理网络</a:t>
            </a:r>
          </a:p>
          <a:p>
            <a:pPr eaLnBrk="1" hangingPunct="1">
              <a:lnSpc>
                <a:spcPct val="110000"/>
              </a:lnSpc>
            </a:pPr>
            <a:r>
              <a:rPr kumimoji="0" lang="zh-CN" altLang="en-US" sz="2800" b="1" dirty="0">
                <a:solidFill>
                  <a:schemeClr val="hlink"/>
                </a:solidFill>
                <a:latin typeface="微软雅黑" panose="020B0503020204020204" pitchFamily="34" charset="-122"/>
                <a:ea typeface="微软雅黑" panose="020B0503020204020204" pitchFamily="34" charset="-122"/>
              </a:rPr>
              <a:t>相关协议</a:t>
            </a:r>
          </a:p>
          <a:p>
            <a:pPr lvl="1" eaLnBrk="1" hangingPunct="1">
              <a:lnSpc>
                <a:spcPct val="110000"/>
              </a:lnSpc>
            </a:pPr>
            <a:r>
              <a:rPr kumimoji="0" lang="en-US" altLang="zh-CN" b="1" dirty="0">
                <a:latin typeface="微软雅黑" panose="020B0503020204020204" pitchFamily="34" charset="-122"/>
                <a:ea typeface="微软雅黑" panose="020B0503020204020204" pitchFamily="34" charset="-122"/>
              </a:rPr>
              <a:t>UDP</a:t>
            </a:r>
            <a:r>
              <a:rPr kumimoji="0" lang="zh-CN" altLang="en-US" b="1" dirty="0">
                <a:latin typeface="微软雅黑" panose="020B0503020204020204" pitchFamily="34" charset="-122"/>
                <a:ea typeface="微软雅黑" panose="020B0503020204020204" pitchFamily="34" charset="-122"/>
              </a:rPr>
              <a:t>：</a:t>
            </a:r>
            <a:r>
              <a:rPr kumimoji="0" lang="en-US" altLang="zh-CN" b="1" dirty="0">
                <a:latin typeface="微软雅黑" panose="020B0503020204020204" pitchFamily="34" charset="-122"/>
                <a:ea typeface="微软雅黑" panose="020B0503020204020204" pitchFamily="34" charset="-122"/>
              </a:rPr>
              <a:t>User Datagram Protocol</a:t>
            </a:r>
          </a:p>
          <a:p>
            <a:pPr lvl="1" eaLnBrk="1" hangingPunct="1">
              <a:lnSpc>
                <a:spcPct val="110000"/>
              </a:lnSpc>
            </a:pPr>
            <a:r>
              <a:rPr kumimoji="0" lang="en-US" altLang="zh-CN" b="1" dirty="0">
                <a:latin typeface="微软雅黑" panose="020B0503020204020204" pitchFamily="34" charset="-122"/>
                <a:ea typeface="微软雅黑" panose="020B0503020204020204" pitchFamily="34" charset="-122"/>
              </a:rPr>
              <a:t>TCP</a:t>
            </a:r>
            <a:r>
              <a:rPr kumimoji="0" lang="zh-CN" altLang="en-US" b="1" dirty="0">
                <a:latin typeface="微软雅黑" panose="020B0503020204020204" pitchFamily="34" charset="-122"/>
                <a:ea typeface="微软雅黑" panose="020B0503020204020204" pitchFamily="34" charset="-122"/>
              </a:rPr>
              <a:t>：</a:t>
            </a:r>
            <a:r>
              <a:rPr kumimoji="0" lang="en-US" altLang="zh-CN" b="1" dirty="0">
                <a:latin typeface="微软雅黑" panose="020B0503020204020204" pitchFamily="34" charset="-122"/>
                <a:ea typeface="微软雅黑" panose="020B0503020204020204" pitchFamily="34" charset="-122"/>
              </a:rPr>
              <a:t>Transmission Control Protocol</a:t>
            </a:r>
          </a:p>
        </p:txBody>
      </p:sp>
      <p:sp>
        <p:nvSpPr>
          <p:cNvPr id="11" name="Line 9">
            <a:extLst>
              <a:ext uri="{FF2B5EF4-FFF2-40B4-BE49-F238E27FC236}">
                <a16:creationId xmlns:a16="http://schemas.microsoft.com/office/drawing/2014/main" id="{A83C3263-09A5-4423-BCEB-E212FED769CD}"/>
              </a:ext>
            </a:extLst>
          </p:cNvPr>
          <p:cNvSpPr>
            <a:spLocks noChangeShapeType="1"/>
          </p:cNvSpPr>
          <p:nvPr/>
        </p:nvSpPr>
        <p:spPr bwMode="auto">
          <a:xfrm flipV="1">
            <a:off x="2051050" y="763534"/>
            <a:ext cx="433388" cy="2303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Line 10">
            <a:extLst>
              <a:ext uri="{FF2B5EF4-FFF2-40B4-BE49-F238E27FC236}">
                <a16:creationId xmlns:a16="http://schemas.microsoft.com/office/drawing/2014/main" id="{FEA0EB34-2015-432E-B7E7-FA1BB8CA76C2}"/>
              </a:ext>
            </a:extLst>
          </p:cNvPr>
          <p:cNvSpPr>
            <a:spLocks noChangeShapeType="1"/>
          </p:cNvSpPr>
          <p:nvPr/>
        </p:nvSpPr>
        <p:spPr bwMode="auto">
          <a:xfrm>
            <a:off x="2051050" y="3859159"/>
            <a:ext cx="433388" cy="2665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789614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9C97A698-1567-41A0-B113-1B1B10726E5C}" type="slidenum">
              <a:rPr kumimoji="0" lang="zh-CN" altLang="en-US" sz="1400"/>
              <a:pPr eaLnBrk="1" hangingPunct="1"/>
              <a:t>40</a:t>
            </a:fld>
            <a:endParaRPr kumimoji="0" lang="en-US" altLang="zh-CN" sz="1400"/>
          </a:p>
        </p:txBody>
      </p:sp>
      <p:sp>
        <p:nvSpPr>
          <p:cNvPr id="50179" name="Rectangle 2"/>
          <p:cNvSpPr>
            <a:spLocks noGrp="1" noChangeArrowheads="1"/>
          </p:cNvSpPr>
          <p:nvPr>
            <p:ph type="title"/>
          </p:nvPr>
        </p:nvSpPr>
        <p:spPr/>
        <p:txBody>
          <a:bodyPr/>
          <a:lstStyle/>
          <a:p>
            <a:pPr eaLnBrk="1" hangingPunct="1"/>
            <a:r>
              <a:rPr lang="en-US" altLang="zh-CN" sz="3200" b="1" dirty="0"/>
              <a:t> </a:t>
            </a:r>
            <a:endParaRPr lang="zh-CN" altLang="en-US" sz="3200" b="1" dirty="0"/>
          </a:p>
        </p:txBody>
      </p:sp>
      <p:sp>
        <p:nvSpPr>
          <p:cNvPr id="49156" name="Rectangle 3"/>
          <p:cNvSpPr>
            <a:spLocks noGrp="1" noChangeArrowheads="1"/>
          </p:cNvSpPr>
          <p:nvPr>
            <p:ph type="body" idx="1"/>
          </p:nvPr>
        </p:nvSpPr>
        <p:spPr>
          <a:xfrm>
            <a:off x="685800" y="1628800"/>
            <a:ext cx="7772400" cy="4114800"/>
          </a:xfrm>
        </p:spPr>
        <p:txBody>
          <a:bodyPr/>
          <a:lstStyle/>
          <a:p>
            <a:pPr eaLnBrk="1" hangingPunct="1"/>
            <a:r>
              <a:rPr lang="en-US" altLang="zh-CN" b="1" dirty="0"/>
              <a:t>TCP</a:t>
            </a:r>
            <a:r>
              <a:rPr lang="zh-CN" altLang="en-US" b="1" dirty="0"/>
              <a:t>在不可靠的</a:t>
            </a:r>
            <a:r>
              <a:rPr lang="en-US" altLang="zh-CN" b="1" dirty="0"/>
              <a:t>IP</a:t>
            </a:r>
            <a:r>
              <a:rPr lang="zh-CN" altLang="en-US" b="1" dirty="0"/>
              <a:t>上为应用进程提供可靠的数据传输服务</a:t>
            </a:r>
          </a:p>
          <a:p>
            <a:pPr lvl="1" eaLnBrk="1" hangingPunct="1"/>
            <a:r>
              <a:rPr lang="zh-CN" altLang="en-US" b="1" dirty="0">
                <a:solidFill>
                  <a:srgbClr val="FF0000"/>
                </a:solidFill>
              </a:rPr>
              <a:t>连接建立</a:t>
            </a:r>
            <a:r>
              <a:rPr lang="zh-CN" altLang="en-US" b="1" dirty="0"/>
              <a:t>：在发送主机和接收主机之间协商初始序列号等信息</a:t>
            </a:r>
            <a:endParaRPr lang="en-US" altLang="zh-CN" b="1" dirty="0"/>
          </a:p>
          <a:p>
            <a:pPr lvl="1" eaLnBrk="1" hangingPunct="1"/>
            <a:r>
              <a:rPr lang="zh-CN" altLang="en-US" b="1" dirty="0">
                <a:solidFill>
                  <a:srgbClr val="FF0000"/>
                </a:solidFill>
              </a:rPr>
              <a:t>连接管理</a:t>
            </a:r>
            <a:r>
              <a:rPr lang="zh-CN" altLang="en-US" b="1" dirty="0"/>
              <a:t>：使用滑动窗口算法对数据传输进行管理，包括确认重传、流量控制和拥塞控制等</a:t>
            </a:r>
          </a:p>
          <a:p>
            <a:pPr lvl="1" eaLnBrk="1" hangingPunct="1"/>
            <a:r>
              <a:rPr lang="zh-CN" altLang="en-US" b="1" dirty="0">
                <a:solidFill>
                  <a:srgbClr val="FF0000"/>
                </a:solidFill>
              </a:rPr>
              <a:t>连接释放</a:t>
            </a:r>
            <a:r>
              <a:rPr lang="zh-CN" altLang="en-US" b="1" dirty="0"/>
              <a:t>：数据传输结束后释放连接，发送主机和接收主机释放为该连接分配的资源</a:t>
            </a:r>
          </a:p>
        </p:txBody>
      </p:sp>
      <p:sp>
        <p:nvSpPr>
          <p:cNvPr id="5" name="标题 1">
            <a:extLst>
              <a:ext uri="{FF2B5EF4-FFF2-40B4-BE49-F238E27FC236}">
                <a16:creationId xmlns:a16="http://schemas.microsoft.com/office/drawing/2014/main" id="{201C0D19-4A04-4DB2-808B-FF791320F716}"/>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sz="4000" b="1" dirty="0"/>
              <a:t>可靠的数据传输服务</a:t>
            </a:r>
            <a:endParaRPr lang="zh-CN" altLang="en-US" sz="4000"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animEffect transition="in" filter="strips(downRight)">
                                      <p:cBhvr>
                                        <p:cTn id="7" dur="500"/>
                                        <p:tgtEl>
                                          <p:spTgt spid="4915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9156">
                                            <p:txEl>
                                              <p:pRg st="2" end="2"/>
                                            </p:txEl>
                                          </p:spTgt>
                                        </p:tgtEl>
                                        <p:attrNameLst>
                                          <p:attrName>style.visibility</p:attrName>
                                        </p:attrNameLst>
                                      </p:cBhvr>
                                      <p:to>
                                        <p:strVal val="visible"/>
                                      </p:to>
                                    </p:set>
                                    <p:animEffect transition="in" filter="strips(downRight)">
                                      <p:cBhvr>
                                        <p:cTn id="12" dur="500"/>
                                        <p:tgtEl>
                                          <p:spTgt spid="4915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9156">
                                            <p:txEl>
                                              <p:pRg st="3" end="3"/>
                                            </p:txEl>
                                          </p:spTgt>
                                        </p:tgtEl>
                                        <p:attrNameLst>
                                          <p:attrName>style.visibility</p:attrName>
                                        </p:attrNameLst>
                                      </p:cBhvr>
                                      <p:to>
                                        <p:strVal val="visible"/>
                                      </p:to>
                                    </p:set>
                                    <p:animEffect transition="in" filter="strips(downRight)">
                                      <p:cBhvr>
                                        <p:cTn id="17" dur="500"/>
                                        <p:tgtEl>
                                          <p:spTgt spid="49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41</a:t>
            </a:fld>
            <a:endParaRPr kumimoji="0" lang="en-US" altLang="zh-CN" sz="1400"/>
          </a:p>
        </p:txBody>
      </p:sp>
      <p:sp>
        <p:nvSpPr>
          <p:cNvPr id="73731" name="Rectangle 4"/>
          <p:cNvSpPr>
            <a:spLocks noGrp="1" noChangeArrowheads="1"/>
          </p:cNvSpPr>
          <p:nvPr>
            <p:ph type="title"/>
          </p:nvPr>
        </p:nvSpPr>
        <p:spPr/>
        <p:txBody>
          <a:bodyPr>
            <a:normAutofit fontScale="90000"/>
          </a:bodyPr>
          <a:lstStyle/>
          <a:p>
            <a:pPr eaLnBrk="1" hangingPunct="1"/>
            <a:r>
              <a:rPr lang="en-US" altLang="zh-CN" sz="3200" b="1" dirty="0"/>
              <a:t> </a:t>
            </a:r>
          </a:p>
        </p:txBody>
      </p:sp>
      <p:sp>
        <p:nvSpPr>
          <p:cNvPr id="6" name="Rectangle 2">
            <a:extLst>
              <a:ext uri="{FF2B5EF4-FFF2-40B4-BE49-F238E27FC236}">
                <a16:creationId xmlns:a16="http://schemas.microsoft.com/office/drawing/2014/main" id="{9080B9C5-3D7F-48CB-862F-0B02CFAAAF7E}"/>
              </a:ext>
            </a:extLst>
          </p:cNvPr>
          <p:cNvSpPr txBox="1">
            <a:spLocks noChangeArrowheads="1"/>
          </p:cNvSpPr>
          <p:nvPr/>
        </p:nvSpPr>
        <p:spPr>
          <a:xfrm>
            <a:off x="990600" y="1676400"/>
            <a:ext cx="7772400" cy="1462088"/>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sz="4000" b="1" dirty="0"/>
              <a:t>TCP</a:t>
            </a:r>
            <a:r>
              <a:rPr lang="zh-CN" altLang="en-US" sz="4000" b="1" dirty="0"/>
              <a:t>连接建立和释放</a:t>
            </a:r>
            <a:endParaRPr lang="en-US" altLang="zh-CN" sz="4000" b="1" kern="0" dirty="0"/>
          </a:p>
        </p:txBody>
      </p:sp>
    </p:spTree>
    <p:extLst>
      <p:ext uri="{BB962C8B-B14F-4D97-AF65-F5344CB8AC3E}">
        <p14:creationId xmlns:p14="http://schemas.microsoft.com/office/powerpoint/2010/main" val="423947866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Rectangle 3"/>
          <p:cNvSpPr>
            <a:spLocks noGrp="1" noChangeArrowheads="1"/>
          </p:cNvSpPr>
          <p:nvPr>
            <p:ph type="body" sz="half" idx="1"/>
          </p:nvPr>
        </p:nvSpPr>
        <p:spPr>
          <a:xfrm>
            <a:off x="0" y="1628775"/>
            <a:ext cx="4572000" cy="4319588"/>
          </a:xfrm>
        </p:spPr>
        <p:txBody>
          <a:bodyPr>
            <a:normAutofit fontScale="92500" lnSpcReduction="10000"/>
          </a:bodyPr>
          <a:lstStyle/>
          <a:p>
            <a:pPr eaLnBrk="1" hangingPunct="1">
              <a:lnSpc>
                <a:spcPct val="120000"/>
              </a:lnSpc>
              <a:defRPr/>
            </a:pPr>
            <a:r>
              <a:rPr lang="en-US" altLang="zh-CN" sz="2000" b="1" dirty="0">
                <a:latin typeface="+mn-ea"/>
              </a:rPr>
              <a:t>Host 1</a:t>
            </a:r>
            <a:r>
              <a:rPr lang="zh-CN" altLang="en-US" sz="2000" b="1" dirty="0">
                <a:latin typeface="+mn-ea"/>
              </a:rPr>
              <a:t>请求连接数据段：</a:t>
            </a:r>
            <a:r>
              <a:rPr lang="en-US" altLang="zh-CN" sz="2000" b="1" dirty="0">
                <a:latin typeface="+mn-ea"/>
              </a:rPr>
              <a:t>SYN</a:t>
            </a:r>
            <a:r>
              <a:rPr lang="zh-CN" altLang="en-US" sz="2000" b="1" dirty="0">
                <a:latin typeface="+mn-ea"/>
              </a:rPr>
              <a:t>标志置1，</a:t>
            </a:r>
            <a:r>
              <a:rPr lang="en-US" altLang="zh-CN" sz="2000" b="1" dirty="0">
                <a:latin typeface="+mn-ea"/>
              </a:rPr>
              <a:t>ACK</a:t>
            </a:r>
            <a:r>
              <a:rPr lang="zh-CN" altLang="en-US" sz="2000" b="1" dirty="0">
                <a:latin typeface="+mn-ea"/>
              </a:rPr>
              <a:t>标志置0，选择初始序列号</a:t>
            </a:r>
            <a:r>
              <a:rPr lang="en-US" altLang="zh-CN" sz="2000" b="1" dirty="0">
                <a:latin typeface="+mn-ea"/>
              </a:rPr>
              <a:t>SEQ=x(</a:t>
            </a:r>
            <a:r>
              <a:rPr lang="zh-CN" altLang="en-US" sz="2000" b="1" dirty="0">
                <a:latin typeface="+mn-ea"/>
              </a:rPr>
              <a:t>简称</a:t>
            </a:r>
            <a:r>
              <a:rPr lang="en-US" altLang="zh-CN" sz="2000" b="1" dirty="0">
                <a:latin typeface="+mn-ea"/>
              </a:rPr>
              <a:t>SYN</a:t>
            </a:r>
            <a:r>
              <a:rPr lang="zh-CN" altLang="en-US" sz="2000" b="1" dirty="0">
                <a:latin typeface="+mn-ea"/>
              </a:rPr>
              <a:t>数据段</a:t>
            </a:r>
            <a:r>
              <a:rPr lang="en-US" altLang="zh-CN" sz="2000" b="1" dirty="0">
                <a:latin typeface="+mn-ea"/>
              </a:rPr>
              <a:t>)</a:t>
            </a:r>
          </a:p>
          <a:p>
            <a:pPr eaLnBrk="1" hangingPunct="1">
              <a:lnSpc>
                <a:spcPct val="120000"/>
              </a:lnSpc>
              <a:defRPr/>
            </a:pPr>
            <a:r>
              <a:rPr lang="en-US" altLang="zh-CN" sz="2000" b="1" dirty="0">
                <a:latin typeface="+mn-ea"/>
              </a:rPr>
              <a:t>Host 2</a:t>
            </a:r>
            <a:r>
              <a:rPr kumimoji="0" lang="zh-CN" altLang="en-US" sz="2000" b="1" dirty="0">
                <a:latin typeface="+mn-ea"/>
              </a:rPr>
              <a:t>响应连接确认</a:t>
            </a:r>
            <a:r>
              <a:rPr lang="zh-CN" altLang="en-US" sz="2000" b="1" dirty="0">
                <a:latin typeface="+mn-ea"/>
              </a:rPr>
              <a:t>数据段：</a:t>
            </a:r>
            <a:r>
              <a:rPr lang="en-US" altLang="zh-CN" sz="2000" b="1" dirty="0">
                <a:latin typeface="+mn-ea"/>
              </a:rPr>
              <a:t>SYN</a:t>
            </a:r>
            <a:r>
              <a:rPr lang="zh-CN" altLang="en-US" sz="2000" b="1" dirty="0">
                <a:latin typeface="+mn-ea"/>
              </a:rPr>
              <a:t>标志置1，</a:t>
            </a:r>
            <a:r>
              <a:rPr lang="en-US" altLang="zh-CN" sz="2000" b="1" dirty="0">
                <a:latin typeface="+mn-ea"/>
              </a:rPr>
              <a:t>ACK</a:t>
            </a:r>
            <a:r>
              <a:rPr lang="zh-CN" altLang="en-US" sz="2000" b="1" dirty="0">
                <a:latin typeface="+mn-ea"/>
              </a:rPr>
              <a:t>标志置1，选择初始序列号</a:t>
            </a:r>
            <a:r>
              <a:rPr lang="en-US" altLang="zh-CN" sz="2000" b="1" dirty="0">
                <a:latin typeface="+mn-ea"/>
              </a:rPr>
              <a:t>SEQ=y</a:t>
            </a:r>
            <a:r>
              <a:rPr lang="zh-CN" altLang="en-US" sz="2000" b="1" dirty="0">
                <a:latin typeface="+mn-ea"/>
              </a:rPr>
              <a:t>，并且对</a:t>
            </a:r>
            <a:r>
              <a:rPr lang="en-US" altLang="zh-CN" sz="2000" b="1" dirty="0">
                <a:latin typeface="+mn-ea"/>
              </a:rPr>
              <a:t>x</a:t>
            </a:r>
            <a:r>
              <a:rPr lang="zh-CN" altLang="en-US" sz="2000" b="1" dirty="0">
                <a:latin typeface="+mn-ea"/>
              </a:rPr>
              <a:t>进行确认，设置</a:t>
            </a:r>
            <a:r>
              <a:rPr lang="en-US" altLang="zh-CN" sz="2000" b="1" dirty="0">
                <a:latin typeface="+mn-ea"/>
              </a:rPr>
              <a:t>ACK=x+1(</a:t>
            </a:r>
            <a:r>
              <a:rPr lang="zh-CN" altLang="en-US" sz="2000" b="1" dirty="0">
                <a:latin typeface="+mn-ea"/>
              </a:rPr>
              <a:t>简称</a:t>
            </a:r>
            <a:r>
              <a:rPr lang="en-US" altLang="zh-CN" sz="2000" b="1" dirty="0">
                <a:latin typeface="+mn-ea"/>
              </a:rPr>
              <a:t>SYN+ACK</a:t>
            </a:r>
            <a:r>
              <a:rPr lang="zh-CN" altLang="en-US" sz="2000" b="1" dirty="0">
                <a:latin typeface="+mn-ea"/>
              </a:rPr>
              <a:t>数据段</a:t>
            </a:r>
            <a:r>
              <a:rPr lang="en-US" altLang="zh-CN" sz="2000" b="1" dirty="0">
                <a:latin typeface="+mn-ea"/>
              </a:rPr>
              <a:t>)</a:t>
            </a:r>
          </a:p>
          <a:p>
            <a:pPr lvl="1" eaLnBrk="1" hangingPunct="1">
              <a:lnSpc>
                <a:spcPct val="120000"/>
              </a:lnSpc>
              <a:defRPr/>
            </a:pPr>
            <a:r>
              <a:rPr lang="en-US" altLang="zh-CN" sz="1800" b="1" dirty="0">
                <a:latin typeface="+mn-ea"/>
              </a:rPr>
              <a:t>SYN</a:t>
            </a:r>
            <a:r>
              <a:rPr lang="zh-CN" altLang="en-US" sz="1800" b="1" dirty="0">
                <a:latin typeface="+mn-ea"/>
              </a:rPr>
              <a:t>数据段看作是</a:t>
            </a:r>
            <a:r>
              <a:rPr lang="en-US" altLang="zh-CN" sz="1800" b="1" dirty="0">
                <a:latin typeface="+mn-ea"/>
              </a:rPr>
              <a:t>1</a:t>
            </a:r>
            <a:r>
              <a:rPr lang="zh-CN" altLang="en-US" sz="1800" b="1" dirty="0">
                <a:latin typeface="+mn-ea"/>
              </a:rPr>
              <a:t>字节数据</a:t>
            </a:r>
            <a:endParaRPr lang="en-US" altLang="zh-CN" sz="1800" b="1" dirty="0">
              <a:latin typeface="+mn-ea"/>
            </a:endParaRPr>
          </a:p>
          <a:p>
            <a:pPr eaLnBrk="1" hangingPunct="1">
              <a:lnSpc>
                <a:spcPct val="120000"/>
              </a:lnSpc>
              <a:defRPr/>
            </a:pPr>
            <a:r>
              <a:rPr lang="en-US" altLang="zh-CN" sz="2000" b="1" dirty="0">
                <a:latin typeface="+mn-ea"/>
              </a:rPr>
              <a:t>Host 1</a:t>
            </a:r>
            <a:r>
              <a:rPr kumimoji="0" lang="zh-CN" altLang="en-US" sz="2000" b="1" dirty="0">
                <a:latin typeface="+mn-ea"/>
              </a:rPr>
              <a:t>响应连接</a:t>
            </a:r>
            <a:r>
              <a:rPr lang="zh-CN" altLang="en-US" sz="2000" b="1" dirty="0">
                <a:latin typeface="+mn-ea"/>
              </a:rPr>
              <a:t>确认数据段： </a:t>
            </a:r>
            <a:r>
              <a:rPr lang="en-US" altLang="zh-CN" sz="2000" b="1" dirty="0">
                <a:latin typeface="+mn-ea"/>
              </a:rPr>
              <a:t>ACK</a:t>
            </a:r>
            <a:r>
              <a:rPr lang="zh-CN" altLang="en-US" sz="2000" b="1" dirty="0">
                <a:latin typeface="+mn-ea"/>
              </a:rPr>
              <a:t>标志置1，</a:t>
            </a:r>
            <a:r>
              <a:rPr lang="en-US" altLang="zh-CN" sz="2000" b="1" dirty="0">
                <a:latin typeface="+mn-ea"/>
              </a:rPr>
              <a:t>SEQ=x+1</a:t>
            </a:r>
            <a:r>
              <a:rPr lang="zh-CN" altLang="en-US" sz="2000" b="1" dirty="0">
                <a:latin typeface="+mn-ea"/>
              </a:rPr>
              <a:t>，对</a:t>
            </a:r>
            <a:r>
              <a:rPr lang="en-US" altLang="zh-CN" sz="2000" b="1" dirty="0">
                <a:latin typeface="+mn-ea"/>
              </a:rPr>
              <a:t>y</a:t>
            </a:r>
            <a:r>
              <a:rPr lang="zh-CN" altLang="en-US" sz="2000" b="1" dirty="0">
                <a:latin typeface="+mn-ea"/>
              </a:rPr>
              <a:t>进行确认，设置</a:t>
            </a:r>
            <a:r>
              <a:rPr lang="en-US" altLang="zh-CN" sz="2000" b="1" dirty="0">
                <a:latin typeface="+mn-ea"/>
              </a:rPr>
              <a:t>ACK=y+1</a:t>
            </a:r>
          </a:p>
          <a:p>
            <a:pPr lvl="1" eaLnBrk="1" hangingPunct="1">
              <a:lnSpc>
                <a:spcPct val="120000"/>
              </a:lnSpc>
              <a:defRPr/>
            </a:pPr>
            <a:r>
              <a:rPr lang="en-US" altLang="zh-CN" sz="1800" b="1" dirty="0">
                <a:latin typeface="+mn-ea"/>
              </a:rPr>
              <a:t>SYN+ACK</a:t>
            </a:r>
            <a:r>
              <a:rPr lang="zh-CN" altLang="en-US" sz="1800" b="1" dirty="0">
                <a:latin typeface="+mn-ea"/>
              </a:rPr>
              <a:t>数据段看作是</a:t>
            </a:r>
            <a:r>
              <a:rPr lang="en-US" altLang="zh-CN" sz="1800" b="1" dirty="0">
                <a:latin typeface="+mn-ea"/>
              </a:rPr>
              <a:t>1</a:t>
            </a:r>
            <a:r>
              <a:rPr lang="zh-CN" altLang="en-US" sz="1800" b="1" dirty="0">
                <a:latin typeface="+mn-ea"/>
              </a:rPr>
              <a:t>字节数据</a:t>
            </a:r>
          </a:p>
        </p:txBody>
      </p:sp>
      <p:sp>
        <p:nvSpPr>
          <p:cNvPr id="476166" name="Text Box 6"/>
          <p:cNvSpPr txBox="1">
            <a:spLocks noChangeArrowheads="1"/>
          </p:cNvSpPr>
          <p:nvPr/>
        </p:nvSpPr>
        <p:spPr bwMode="auto">
          <a:xfrm>
            <a:off x="107950" y="6021388"/>
            <a:ext cx="8893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rgbClr val="FF0000"/>
                </a:solidFill>
                <a:latin typeface="+mn-ea"/>
                <a:ea typeface="+mn-ea"/>
              </a:rPr>
              <a:t>通过三步握手，</a:t>
            </a:r>
            <a:r>
              <a:rPr lang="en-US" altLang="zh-CN" sz="2000" b="1">
                <a:solidFill>
                  <a:srgbClr val="FF0000"/>
                </a:solidFill>
                <a:latin typeface="+mn-ea"/>
                <a:ea typeface="+mn-ea"/>
              </a:rPr>
              <a:t>host1</a:t>
            </a:r>
            <a:r>
              <a:rPr lang="zh-CN" altLang="en-US" sz="2000" b="1">
                <a:solidFill>
                  <a:srgbClr val="FF0000"/>
                </a:solidFill>
                <a:latin typeface="+mn-ea"/>
                <a:ea typeface="+mn-ea"/>
              </a:rPr>
              <a:t>和</a:t>
            </a:r>
            <a:r>
              <a:rPr lang="en-US" altLang="zh-CN" sz="2000" b="1">
                <a:solidFill>
                  <a:srgbClr val="FF0000"/>
                </a:solidFill>
                <a:latin typeface="+mn-ea"/>
                <a:ea typeface="+mn-ea"/>
              </a:rPr>
              <a:t>host2</a:t>
            </a:r>
            <a:r>
              <a:rPr lang="zh-CN" altLang="en-US" sz="2000" b="1">
                <a:solidFill>
                  <a:srgbClr val="FF0000"/>
                </a:solidFill>
                <a:latin typeface="+mn-ea"/>
                <a:ea typeface="+mn-ea"/>
              </a:rPr>
              <a:t>之间完成初始序列号、窗口大小、最大数据段尺寸等参数的协商，并且分配连接所需要端点资源</a:t>
            </a:r>
            <a:endParaRPr lang="en-US" altLang="zh-CN" sz="2000" b="1">
              <a:latin typeface="+mn-ea"/>
              <a:ea typeface="+mn-ea"/>
            </a:endParaRPr>
          </a:p>
        </p:txBody>
      </p:sp>
      <p:pic>
        <p:nvPicPr>
          <p:cNvPr id="522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557338"/>
            <a:ext cx="4284662"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916113"/>
            <a:ext cx="2800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3141663"/>
            <a:ext cx="28082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5113" y="4565650"/>
            <a:ext cx="282733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
            <a:extLst>
              <a:ext uri="{FF2B5EF4-FFF2-40B4-BE49-F238E27FC236}">
                <a16:creationId xmlns:a16="http://schemas.microsoft.com/office/drawing/2014/main" id="{7CB0FFC8-F6C1-4EF7-87AF-81E0F403AC12}"/>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sz="4000" b="1" dirty="0">
                <a:latin typeface="+mn-ea"/>
                <a:ea typeface="+mn-ea"/>
              </a:rPr>
              <a:t>TCP</a:t>
            </a:r>
            <a:r>
              <a:rPr lang="zh-CN" altLang="en-US" sz="4000" b="1" dirty="0">
                <a:latin typeface="+mn-ea"/>
                <a:ea typeface="+mn-ea"/>
              </a:rPr>
              <a:t>采用三步握手的方法建立连接</a:t>
            </a:r>
            <a:endParaRPr lang="zh-CN" altLang="en-US" sz="4000" kern="0" dirty="0">
              <a:latin typeface="+mn-ea"/>
              <a:ea typeface="+mn-ea"/>
            </a:endParaRPr>
          </a:p>
        </p:txBody>
      </p:sp>
      <p:sp>
        <p:nvSpPr>
          <p:cNvPr id="10" name="文本框 9">
            <a:extLst>
              <a:ext uri="{FF2B5EF4-FFF2-40B4-BE49-F238E27FC236}">
                <a16:creationId xmlns:a16="http://schemas.microsoft.com/office/drawing/2014/main" id="{D8CB28F2-0C49-4777-8BBD-A7B84ADA7034}"/>
              </a:ext>
            </a:extLst>
          </p:cNvPr>
          <p:cNvSpPr txBox="1"/>
          <p:nvPr/>
        </p:nvSpPr>
        <p:spPr>
          <a:xfrm>
            <a:off x="5148064" y="5613023"/>
            <a:ext cx="3240360" cy="369332"/>
          </a:xfrm>
          <a:prstGeom prst="rect">
            <a:avLst/>
          </a:prstGeom>
          <a:noFill/>
        </p:spPr>
        <p:txBody>
          <a:bodyPr wrap="square">
            <a:spAutoFit/>
          </a:bodyPr>
          <a:lstStyle/>
          <a:p>
            <a:r>
              <a:rPr lang="zh-CN" altLang="en-US" sz="1800" dirty="0">
                <a:latin typeface="+mn-ea"/>
                <a:ea typeface="+mn-ea"/>
              </a:rPr>
              <a:t>正常情况下尝试建立</a:t>
            </a:r>
            <a:r>
              <a:rPr lang="en-US" altLang="zh-CN" sz="1800" dirty="0">
                <a:latin typeface="+mn-ea"/>
                <a:ea typeface="+mn-ea"/>
              </a:rPr>
              <a:t>TCP</a:t>
            </a:r>
            <a:r>
              <a:rPr lang="zh-CN" altLang="en-US" sz="1800" dirty="0">
                <a:latin typeface="+mn-ea"/>
                <a:ea typeface="+mn-ea"/>
              </a:rPr>
              <a:t>连接</a:t>
            </a:r>
            <a:endParaRPr lang="zh-CN" altLang="en-US"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6163">
                                            <p:txEl>
                                              <p:pRg st="0" end="0"/>
                                            </p:txEl>
                                          </p:spTgt>
                                        </p:tgtEl>
                                        <p:attrNameLst>
                                          <p:attrName>style.visibility</p:attrName>
                                        </p:attrNameLst>
                                      </p:cBhvr>
                                      <p:to>
                                        <p:strVal val="visible"/>
                                      </p:to>
                                    </p:set>
                                    <p:animEffect transition="in" filter="blinds(horizontal)">
                                      <p:cBhvr>
                                        <p:cTn id="7" dur="500"/>
                                        <p:tgtEl>
                                          <p:spTgt spid="476163">
                                            <p:txEl>
                                              <p:pRg st="0" end="0"/>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strips(downRight)">
                                      <p:cBhvr>
                                        <p:cTn id="11" dur="500"/>
                                        <p:tgtEl>
                                          <p:spTgt spid="20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476163">
                                            <p:txEl>
                                              <p:pRg st="1" end="1"/>
                                            </p:txEl>
                                          </p:spTgt>
                                        </p:tgtEl>
                                        <p:attrNameLst>
                                          <p:attrName>style.visibility</p:attrName>
                                        </p:attrNameLst>
                                      </p:cBhvr>
                                      <p:to>
                                        <p:strVal val="visible"/>
                                      </p:to>
                                    </p:set>
                                    <p:animEffect transition="in" filter="blinds(horizontal)">
                                      <p:cBhvr>
                                        <p:cTn id="16" dur="500"/>
                                        <p:tgtEl>
                                          <p:spTgt spid="476163">
                                            <p:txEl>
                                              <p:pRg st="1" end="1"/>
                                            </p:txEl>
                                          </p:spTgt>
                                        </p:tgtEl>
                                      </p:cBhvr>
                                    </p:animEffect>
                                  </p:childTnLst>
                                </p:cTn>
                              </p:par>
                            </p:childTnLst>
                          </p:cTn>
                        </p:par>
                        <p:par>
                          <p:cTn id="17" fill="hold" nodeType="afterGroup">
                            <p:stCondLst>
                              <p:cond delay="500"/>
                            </p:stCondLst>
                            <p:childTnLst>
                              <p:par>
                                <p:cTn id="18" presetID="18" presetClass="entr" presetSubtype="12" fill="hold" nodeType="after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strips(downLeft)">
                                      <p:cBhvr>
                                        <p:cTn id="20" dur="500"/>
                                        <p:tgtEl>
                                          <p:spTgt spid="20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76163">
                                            <p:txEl>
                                              <p:pRg st="2" end="2"/>
                                            </p:txEl>
                                          </p:spTgt>
                                        </p:tgtEl>
                                        <p:attrNameLst>
                                          <p:attrName>style.visibility</p:attrName>
                                        </p:attrNameLst>
                                      </p:cBhvr>
                                      <p:to>
                                        <p:strVal val="visible"/>
                                      </p:to>
                                    </p:set>
                                    <p:animEffect transition="in" filter="blinds(horizontal)">
                                      <p:cBhvr>
                                        <p:cTn id="25" dur="500"/>
                                        <p:tgtEl>
                                          <p:spTgt spid="4761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76163">
                                            <p:txEl>
                                              <p:pRg st="3" end="3"/>
                                            </p:txEl>
                                          </p:spTgt>
                                        </p:tgtEl>
                                        <p:attrNameLst>
                                          <p:attrName>style.visibility</p:attrName>
                                        </p:attrNameLst>
                                      </p:cBhvr>
                                      <p:to>
                                        <p:strVal val="visible"/>
                                      </p:to>
                                    </p:set>
                                    <p:animEffect transition="in" filter="blinds(horizontal)">
                                      <p:cBhvr>
                                        <p:cTn id="30" dur="500"/>
                                        <p:tgtEl>
                                          <p:spTgt spid="476163">
                                            <p:txEl>
                                              <p:pRg st="3" end="3"/>
                                            </p:txEl>
                                          </p:spTgt>
                                        </p:tgtEl>
                                      </p:cBhvr>
                                    </p:animEffect>
                                  </p:childTnLst>
                                </p:cTn>
                              </p:par>
                            </p:childTnLst>
                          </p:cTn>
                        </p:par>
                        <p:par>
                          <p:cTn id="31" fill="hold" nodeType="afterGroup">
                            <p:stCondLst>
                              <p:cond delay="500"/>
                            </p:stCondLst>
                            <p:childTnLst>
                              <p:par>
                                <p:cTn id="32" presetID="18" presetClass="entr" presetSubtype="6" fill="hold" nodeType="afterEffect">
                                  <p:stCondLst>
                                    <p:cond delay="0"/>
                                  </p:stCondLst>
                                  <p:childTnLst>
                                    <p:set>
                                      <p:cBhvr>
                                        <p:cTn id="33" dur="1" fill="hold">
                                          <p:stCondLst>
                                            <p:cond delay="0"/>
                                          </p:stCondLst>
                                        </p:cTn>
                                        <p:tgtEl>
                                          <p:spTgt spid="2057"/>
                                        </p:tgtEl>
                                        <p:attrNameLst>
                                          <p:attrName>style.visibility</p:attrName>
                                        </p:attrNameLst>
                                      </p:cBhvr>
                                      <p:to>
                                        <p:strVal val="visible"/>
                                      </p:to>
                                    </p:set>
                                    <p:animEffect transition="in" filter="strips(downRight)">
                                      <p:cBhvr>
                                        <p:cTn id="34" dur="500"/>
                                        <p:tgtEl>
                                          <p:spTgt spid="20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476163">
                                            <p:txEl>
                                              <p:pRg st="4" end="4"/>
                                            </p:txEl>
                                          </p:spTgt>
                                        </p:tgtEl>
                                        <p:attrNameLst>
                                          <p:attrName>style.visibility</p:attrName>
                                        </p:attrNameLst>
                                      </p:cBhvr>
                                      <p:to>
                                        <p:strVal val="visible"/>
                                      </p:to>
                                    </p:set>
                                    <p:animEffect transition="in" filter="blinds(horizontal)">
                                      <p:cBhvr>
                                        <p:cTn id="39" dur="500"/>
                                        <p:tgtEl>
                                          <p:spTgt spid="476163">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76166"/>
                                        </p:tgtEl>
                                        <p:attrNameLst>
                                          <p:attrName>style.visibility</p:attrName>
                                        </p:attrNameLst>
                                      </p:cBhvr>
                                      <p:to>
                                        <p:strVal val="visible"/>
                                      </p:to>
                                    </p:set>
                                    <p:animEffect transition="in" filter="blinds(horizontal)">
                                      <p:cBhvr>
                                        <p:cTn id="44" dur="500"/>
                                        <p:tgtEl>
                                          <p:spTgt spid="47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72E71EDD-1A2F-40E5-AADC-E4F564E6C36B}" type="slidenum">
              <a:rPr kumimoji="0" lang="zh-CN" altLang="en-US" sz="1400">
                <a:latin typeface="+mn-ea"/>
                <a:ea typeface="+mn-ea"/>
              </a:rPr>
              <a:pPr eaLnBrk="1" hangingPunct="1"/>
              <a:t>43</a:t>
            </a:fld>
            <a:endParaRPr kumimoji="0" lang="en-US" altLang="zh-CN" sz="1400">
              <a:latin typeface="+mn-ea"/>
              <a:ea typeface="+mn-ea"/>
            </a:endParaRPr>
          </a:p>
        </p:txBody>
      </p:sp>
      <p:sp>
        <p:nvSpPr>
          <p:cNvPr id="2052" name="Rectangle 2"/>
          <p:cNvSpPr>
            <a:spLocks noGrp="1" noChangeArrowheads="1"/>
          </p:cNvSpPr>
          <p:nvPr>
            <p:ph type="title"/>
          </p:nvPr>
        </p:nvSpPr>
        <p:spPr/>
        <p:txBody>
          <a:bodyPr/>
          <a:lstStyle/>
          <a:p>
            <a:pPr eaLnBrk="1" hangingPunct="1"/>
            <a:r>
              <a:rPr lang="en-US" altLang="zh-CN" b="1" dirty="0">
                <a:latin typeface="+mn-ea"/>
                <a:ea typeface="+mn-ea"/>
              </a:rPr>
              <a:t> </a:t>
            </a:r>
          </a:p>
        </p:txBody>
      </p:sp>
      <p:sp>
        <p:nvSpPr>
          <p:cNvPr id="2053" name="Text Box 5"/>
          <p:cNvSpPr txBox="1">
            <a:spLocks noChangeArrowheads="1"/>
          </p:cNvSpPr>
          <p:nvPr/>
        </p:nvSpPr>
        <p:spPr bwMode="auto">
          <a:xfrm>
            <a:off x="144463" y="2420938"/>
            <a:ext cx="3563937"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b="1" dirty="0">
                <a:latin typeface="+mn-ea"/>
                <a:ea typeface="+mn-ea"/>
              </a:rPr>
              <a:t>使用三步握手，即使两台主机同时想在相同的套接口之间建立一个</a:t>
            </a:r>
            <a:r>
              <a:rPr kumimoji="0" lang="en-US" altLang="zh-CN" b="1" dirty="0">
                <a:latin typeface="+mn-ea"/>
                <a:ea typeface="+mn-ea"/>
              </a:rPr>
              <a:t>TCP</a:t>
            </a:r>
            <a:r>
              <a:rPr kumimoji="0" lang="zh-CN" altLang="en-US" b="1" dirty="0">
                <a:latin typeface="+mn-ea"/>
                <a:ea typeface="+mn-ea"/>
              </a:rPr>
              <a:t>连接而发生冲突，也可以正常工作。但此时</a:t>
            </a:r>
            <a:r>
              <a:rPr kumimoji="0" lang="zh-CN" altLang="en-US" b="1" dirty="0">
                <a:solidFill>
                  <a:srgbClr val="FF0000"/>
                </a:solidFill>
                <a:latin typeface="+mn-ea"/>
                <a:ea typeface="+mn-ea"/>
              </a:rPr>
              <a:t>只有一个</a:t>
            </a:r>
            <a:r>
              <a:rPr kumimoji="0" lang="en-US" altLang="zh-CN" b="1" dirty="0">
                <a:solidFill>
                  <a:srgbClr val="FF0000"/>
                </a:solidFill>
                <a:latin typeface="+mn-ea"/>
                <a:ea typeface="+mn-ea"/>
              </a:rPr>
              <a:t>TCP</a:t>
            </a:r>
            <a:r>
              <a:rPr kumimoji="0" lang="zh-CN" altLang="en-US" b="1" dirty="0">
                <a:solidFill>
                  <a:srgbClr val="FF0000"/>
                </a:solidFill>
                <a:latin typeface="+mn-ea"/>
                <a:ea typeface="+mn-ea"/>
              </a:rPr>
              <a:t>连接建立起来</a:t>
            </a:r>
            <a:r>
              <a:rPr kumimoji="0" lang="zh-CN" altLang="en-US" b="1" dirty="0">
                <a:latin typeface="+mn-ea"/>
                <a:ea typeface="+mn-ea"/>
              </a:rPr>
              <a:t>，因为</a:t>
            </a:r>
            <a:r>
              <a:rPr kumimoji="0" lang="en-US" altLang="zh-CN" b="1" dirty="0">
                <a:latin typeface="+mn-ea"/>
                <a:ea typeface="+mn-ea"/>
              </a:rPr>
              <a:t>TCP</a:t>
            </a:r>
            <a:r>
              <a:rPr kumimoji="0" lang="zh-CN" altLang="en-US" b="1" dirty="0">
                <a:latin typeface="+mn-ea"/>
                <a:ea typeface="+mn-ea"/>
              </a:rPr>
              <a:t>连接由五元组唯一标识</a:t>
            </a:r>
          </a:p>
        </p:txBody>
      </p:sp>
      <p:graphicFrame>
        <p:nvGraphicFramePr>
          <p:cNvPr id="2050" name="Object 6"/>
          <p:cNvGraphicFramePr>
            <a:graphicFrameLocks noChangeAspect="1"/>
          </p:cNvGraphicFramePr>
          <p:nvPr>
            <p:extLst>
              <p:ext uri="{D42A27DB-BD31-4B8C-83A1-F6EECF244321}">
                <p14:modId xmlns:p14="http://schemas.microsoft.com/office/powerpoint/2010/main" val="4233694430"/>
              </p:ext>
            </p:extLst>
          </p:nvPr>
        </p:nvGraphicFramePr>
        <p:xfrm>
          <a:off x="3851275" y="1990725"/>
          <a:ext cx="5257800" cy="4189413"/>
        </p:xfrm>
        <a:graphic>
          <a:graphicData uri="http://schemas.openxmlformats.org/presentationml/2006/ole">
            <mc:AlternateContent xmlns:mc="http://schemas.openxmlformats.org/markup-compatibility/2006">
              <mc:Choice xmlns:v="urn:schemas-microsoft-com:vml" Requires="v">
                <p:oleObj name="位图图像" r:id="rId3" imgW="4029637" imgH="3209524" progId="PBrush">
                  <p:embed/>
                </p:oleObj>
              </mc:Choice>
              <mc:Fallback>
                <p:oleObj name="位图图像" r:id="rId3" imgW="4029637" imgH="3209524" progId="PBrush">
                  <p:embed/>
                  <p:pic>
                    <p:nvPicPr>
                      <p:cNvPr id="205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990725"/>
                        <a:ext cx="5257800"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标题 1">
            <a:extLst>
              <a:ext uri="{FF2B5EF4-FFF2-40B4-BE49-F238E27FC236}">
                <a16:creationId xmlns:a16="http://schemas.microsoft.com/office/drawing/2014/main" id="{3A6D7761-5A86-4E0A-97FF-EFD9498E0587}"/>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latin typeface="+mn-ea"/>
                <a:ea typeface="+mn-ea"/>
              </a:rPr>
              <a:t>TCP</a:t>
            </a:r>
            <a:r>
              <a:rPr lang="zh-CN" altLang="en-US" b="1" dirty="0">
                <a:latin typeface="+mn-ea"/>
                <a:ea typeface="+mn-ea"/>
              </a:rPr>
              <a:t>请求连接碰撞</a:t>
            </a:r>
            <a:endParaRPr lang="zh-CN" altLang="en-US" kern="0" dirty="0">
              <a:latin typeface="+mn-ea"/>
              <a:ea typeface="+mn-ea"/>
            </a:endParaRPr>
          </a:p>
        </p:txBody>
      </p:sp>
      <p:sp>
        <p:nvSpPr>
          <p:cNvPr id="8" name="文本框 7">
            <a:extLst>
              <a:ext uri="{FF2B5EF4-FFF2-40B4-BE49-F238E27FC236}">
                <a16:creationId xmlns:a16="http://schemas.microsoft.com/office/drawing/2014/main" id="{950F40D2-EA78-479B-B1B6-C384212FC44F}"/>
              </a:ext>
            </a:extLst>
          </p:cNvPr>
          <p:cNvSpPr txBox="1"/>
          <p:nvPr/>
        </p:nvSpPr>
        <p:spPr>
          <a:xfrm>
            <a:off x="5580112" y="6180138"/>
            <a:ext cx="2952328" cy="369332"/>
          </a:xfrm>
          <a:prstGeom prst="rect">
            <a:avLst/>
          </a:prstGeom>
          <a:noFill/>
        </p:spPr>
        <p:txBody>
          <a:bodyPr wrap="square">
            <a:spAutoFit/>
          </a:bodyPr>
          <a:lstStyle/>
          <a:p>
            <a:r>
              <a:rPr lang="zh-CN" altLang="en-US" sz="1800" dirty="0">
                <a:latin typeface="+mn-ea"/>
                <a:ea typeface="+mn-ea"/>
              </a:rPr>
              <a:t>两端同时尝试建立</a:t>
            </a:r>
            <a:r>
              <a:rPr lang="en-US" altLang="zh-CN" sz="1800" dirty="0">
                <a:latin typeface="+mn-ea"/>
                <a:ea typeface="+mn-ea"/>
              </a:rPr>
              <a:t>TCP</a:t>
            </a:r>
            <a:r>
              <a:rPr lang="zh-CN" altLang="en-US" sz="1800" dirty="0">
                <a:latin typeface="+mn-ea"/>
                <a:ea typeface="+mn-ea"/>
              </a:rPr>
              <a:t>连接</a:t>
            </a:r>
            <a:endParaRPr lang="zh-CN" altLang="en-US" dirty="0">
              <a:latin typeface="+mn-ea"/>
              <a:ea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3345AC85-E889-4DCE-8B13-B910775F1073}" type="slidenum">
              <a:rPr kumimoji="0" lang="zh-CN" altLang="en-US" sz="1400">
                <a:latin typeface="+mn-ea"/>
                <a:ea typeface="+mn-ea"/>
              </a:rPr>
              <a:pPr eaLnBrk="1" hangingPunct="1"/>
              <a:t>44</a:t>
            </a:fld>
            <a:endParaRPr kumimoji="0" lang="en-US" altLang="zh-CN" sz="1400">
              <a:latin typeface="+mn-ea"/>
              <a:ea typeface="+mn-ea"/>
            </a:endParaRPr>
          </a:p>
        </p:txBody>
      </p:sp>
      <p:sp>
        <p:nvSpPr>
          <p:cNvPr id="53251" name="Rectangle 2"/>
          <p:cNvSpPr>
            <a:spLocks noGrp="1" noChangeArrowheads="1"/>
          </p:cNvSpPr>
          <p:nvPr>
            <p:ph type="title"/>
          </p:nvPr>
        </p:nvSpPr>
        <p:spPr/>
        <p:txBody>
          <a:bodyPr/>
          <a:lstStyle/>
          <a:p>
            <a:pPr eaLnBrk="1" hangingPunct="1"/>
            <a:r>
              <a:rPr lang="en-US" altLang="zh-CN" sz="2800" b="1" dirty="0">
                <a:latin typeface="+mn-ea"/>
                <a:ea typeface="+mn-ea"/>
              </a:rPr>
              <a:t> </a:t>
            </a:r>
          </a:p>
        </p:txBody>
      </p:sp>
      <p:sp>
        <p:nvSpPr>
          <p:cNvPr id="53252" name="Text Box 5"/>
          <p:cNvSpPr txBox="1">
            <a:spLocks noChangeArrowheads="1"/>
          </p:cNvSpPr>
          <p:nvPr/>
        </p:nvSpPr>
        <p:spPr bwMode="auto">
          <a:xfrm>
            <a:off x="827584" y="1556792"/>
            <a:ext cx="77406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zh-CN" altLang="en-GB" sz="2000" b="1" dirty="0">
                <a:latin typeface="+mn-ea"/>
                <a:ea typeface="+mn-ea"/>
              </a:rPr>
              <a:t>当</a:t>
            </a:r>
            <a:r>
              <a:rPr kumimoji="0" lang="en-GB" altLang="zh-CN" sz="2000" b="1" dirty="0">
                <a:latin typeface="+mn-ea"/>
                <a:ea typeface="+mn-ea"/>
              </a:rPr>
              <a:t>SYN</a:t>
            </a:r>
            <a:r>
              <a:rPr kumimoji="0" lang="zh-CN" altLang="en-GB" sz="2000" b="1" dirty="0">
                <a:latin typeface="+mn-ea"/>
                <a:ea typeface="+mn-ea"/>
              </a:rPr>
              <a:t>数据段发出时，连接建立定时器就开始计时，如果在一定时间（例如</a:t>
            </a:r>
            <a:r>
              <a:rPr kumimoji="0" lang="en-GB" altLang="zh-CN" sz="2000" b="1" dirty="0">
                <a:latin typeface="+mn-ea"/>
                <a:ea typeface="+mn-ea"/>
              </a:rPr>
              <a:t>65</a:t>
            </a:r>
            <a:r>
              <a:rPr kumimoji="0" lang="zh-CN" altLang="en-GB" sz="2000" b="1" dirty="0">
                <a:latin typeface="+mn-ea"/>
                <a:ea typeface="+mn-ea"/>
              </a:rPr>
              <a:t>秒，可设置）内未收到响应，则连接建立失败。</a:t>
            </a:r>
            <a:endParaRPr kumimoji="0" lang="zh-CN" altLang="en-US" sz="2000" b="1" dirty="0">
              <a:latin typeface="+mn-ea"/>
              <a:ea typeface="+mn-ea"/>
            </a:endParaRPr>
          </a:p>
        </p:txBody>
      </p:sp>
      <p:pic>
        <p:nvPicPr>
          <p:cNvPr id="53253"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420938"/>
            <a:ext cx="55626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a:extLst>
              <a:ext uri="{FF2B5EF4-FFF2-40B4-BE49-F238E27FC236}">
                <a16:creationId xmlns:a16="http://schemas.microsoft.com/office/drawing/2014/main" id="{FB9C27A3-FB46-4A62-997F-226F71B9C9A0}"/>
              </a:ext>
            </a:extLst>
          </p:cNvPr>
          <p:cNvSpPr txBox="1">
            <a:spLocks/>
          </p:cNvSpPr>
          <p:nvPr/>
        </p:nvSpPr>
        <p:spPr>
          <a:xfrm>
            <a:off x="1150938" y="0"/>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sz="3600" b="1" dirty="0">
                <a:latin typeface="+mn-ea"/>
                <a:ea typeface="+mn-ea"/>
              </a:rPr>
              <a:t>TCP</a:t>
            </a:r>
            <a:r>
              <a:rPr lang="zh-CN" altLang="en-US" sz="3600" b="1" dirty="0">
                <a:latin typeface="+mn-ea"/>
                <a:ea typeface="+mn-ea"/>
              </a:rPr>
              <a:t>连接建立定时器</a:t>
            </a:r>
            <a:br>
              <a:rPr lang="zh-CN" altLang="en-US" sz="3600" b="1" dirty="0">
                <a:latin typeface="+mn-ea"/>
                <a:ea typeface="+mn-ea"/>
              </a:rPr>
            </a:br>
            <a:r>
              <a:rPr lang="en-US" altLang="zh-CN" sz="3600" b="1" dirty="0">
                <a:latin typeface="+mn-ea"/>
                <a:ea typeface="+mn-ea"/>
              </a:rPr>
              <a:t>Connection Establishment Timer</a:t>
            </a:r>
            <a:endParaRPr lang="zh-CN" altLang="en-US" sz="3600" kern="0" dirty="0">
              <a:latin typeface="+mn-ea"/>
              <a:ea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8"/>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5427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0DCB195D-D78E-4E71-97BB-7553EC4301ED}" type="slidenum">
              <a:rPr kumimoji="0" lang="zh-CN" altLang="en-US" sz="1400">
                <a:latin typeface="+mn-ea"/>
                <a:ea typeface="+mn-ea"/>
              </a:rPr>
              <a:pPr eaLnBrk="1" hangingPunct="1"/>
              <a:t>45</a:t>
            </a:fld>
            <a:endParaRPr kumimoji="0" lang="en-US" altLang="zh-CN" sz="1400">
              <a:latin typeface="+mn-ea"/>
              <a:ea typeface="+mn-ea"/>
            </a:endParaRPr>
          </a:p>
        </p:txBody>
      </p:sp>
      <p:sp>
        <p:nvSpPr>
          <p:cNvPr id="54276" name="Rectangle 2"/>
          <p:cNvSpPr>
            <a:spLocks noGrp="1" noChangeArrowheads="1"/>
          </p:cNvSpPr>
          <p:nvPr>
            <p:ph type="title"/>
          </p:nvPr>
        </p:nvSpPr>
        <p:spPr>
          <a:xfrm>
            <a:off x="1192213" y="260350"/>
            <a:ext cx="6403975" cy="649288"/>
          </a:xfrm>
        </p:spPr>
        <p:txBody>
          <a:bodyPr/>
          <a:lstStyle/>
          <a:p>
            <a:pPr eaLnBrk="1" hangingPunct="1"/>
            <a:r>
              <a:rPr lang="en-US" altLang="zh-CN" sz="3600" b="1">
                <a:latin typeface="+mn-ea"/>
                <a:ea typeface="+mn-ea"/>
              </a:rPr>
              <a:t>TCP</a:t>
            </a:r>
            <a:r>
              <a:rPr lang="zh-CN" altLang="en-US" sz="3600" b="1">
                <a:latin typeface="+mn-ea"/>
                <a:ea typeface="+mn-ea"/>
              </a:rPr>
              <a:t>采用对称释放法释放连接</a:t>
            </a:r>
          </a:p>
        </p:txBody>
      </p:sp>
      <p:sp>
        <p:nvSpPr>
          <p:cNvPr id="54277" name="Rectangle 3"/>
          <p:cNvSpPr>
            <a:spLocks noGrp="1" noChangeArrowheads="1"/>
          </p:cNvSpPr>
          <p:nvPr>
            <p:ph type="body" idx="1"/>
          </p:nvPr>
        </p:nvSpPr>
        <p:spPr>
          <a:xfrm>
            <a:off x="468313" y="981075"/>
            <a:ext cx="7772400" cy="1223963"/>
          </a:xfrm>
        </p:spPr>
        <p:txBody>
          <a:bodyPr/>
          <a:lstStyle/>
          <a:p>
            <a:pPr eaLnBrk="1" hangingPunct="1">
              <a:lnSpc>
                <a:spcPct val="90000"/>
              </a:lnSpc>
            </a:pPr>
            <a:r>
              <a:rPr kumimoji="0" lang="en-US" altLang="zh-CN" sz="2200" b="1" dirty="0">
                <a:latin typeface="+mn-ea"/>
                <a:ea typeface="+mn-ea"/>
              </a:rPr>
              <a:t>TCP</a:t>
            </a:r>
            <a:r>
              <a:rPr kumimoji="0" lang="zh-CN" altLang="en-US" sz="2200" b="1" dirty="0">
                <a:latin typeface="+mn-ea"/>
                <a:ea typeface="+mn-ea"/>
              </a:rPr>
              <a:t>的</a:t>
            </a:r>
            <a:r>
              <a:rPr kumimoji="0" lang="zh-CN" altLang="en-US" sz="2200" b="1" dirty="0">
                <a:solidFill>
                  <a:srgbClr val="FF0000"/>
                </a:solidFill>
                <a:latin typeface="+mn-ea"/>
                <a:ea typeface="+mn-ea"/>
              </a:rPr>
              <a:t>全双工</a:t>
            </a:r>
            <a:r>
              <a:rPr kumimoji="0" lang="zh-CN" altLang="en-US" sz="2200" b="1" dirty="0">
                <a:latin typeface="+mn-ea"/>
                <a:ea typeface="+mn-ea"/>
              </a:rPr>
              <a:t>连接可看成一个</a:t>
            </a:r>
            <a:r>
              <a:rPr kumimoji="0" lang="zh-CN" altLang="en-US" sz="2200" b="1" dirty="0">
                <a:solidFill>
                  <a:srgbClr val="FF0000"/>
                </a:solidFill>
                <a:latin typeface="+mn-ea"/>
                <a:ea typeface="+mn-ea"/>
              </a:rPr>
              <a:t>双单工</a:t>
            </a:r>
            <a:r>
              <a:rPr kumimoji="0" lang="zh-CN" altLang="en-US" sz="2200" b="1" dirty="0">
                <a:latin typeface="+mn-ea"/>
                <a:ea typeface="+mn-ea"/>
              </a:rPr>
              <a:t>的连接，每个单工连接都独立地释放</a:t>
            </a:r>
          </a:p>
          <a:p>
            <a:pPr eaLnBrk="1" hangingPunct="1">
              <a:lnSpc>
                <a:spcPct val="90000"/>
              </a:lnSpc>
            </a:pPr>
            <a:r>
              <a:rPr kumimoji="0" lang="zh-CN" altLang="en-US" sz="2200" b="1" dirty="0">
                <a:latin typeface="+mn-ea"/>
                <a:ea typeface="+mn-ea"/>
              </a:rPr>
              <a:t>通</a:t>
            </a:r>
            <a:r>
              <a:rPr lang="zh-CN" altLang="en-US" sz="2200" b="1" dirty="0">
                <a:latin typeface="+mn-ea"/>
                <a:ea typeface="+mn-ea"/>
              </a:rPr>
              <a:t>信双方必须都向对方发送</a:t>
            </a:r>
            <a:r>
              <a:rPr lang="en-US" altLang="zh-CN" sz="2200" b="1" dirty="0">
                <a:latin typeface="+mn-ea"/>
                <a:ea typeface="+mn-ea"/>
              </a:rPr>
              <a:t>FIN=1</a:t>
            </a:r>
            <a:r>
              <a:rPr lang="zh-CN" altLang="en-US" sz="2200" b="1" dirty="0">
                <a:latin typeface="+mn-ea"/>
                <a:ea typeface="+mn-ea"/>
              </a:rPr>
              <a:t>的</a:t>
            </a:r>
            <a:r>
              <a:rPr lang="en-US" altLang="zh-CN" sz="2200" b="1" dirty="0">
                <a:latin typeface="+mn-ea"/>
                <a:ea typeface="+mn-ea"/>
              </a:rPr>
              <a:t>TCP</a:t>
            </a:r>
            <a:r>
              <a:rPr lang="zh-CN" altLang="en-US" sz="2200" b="1" dirty="0">
                <a:latin typeface="+mn-ea"/>
                <a:ea typeface="+mn-ea"/>
              </a:rPr>
              <a:t>段并得到对方的应答，连接才能被释放，有四个阶段</a:t>
            </a:r>
          </a:p>
        </p:txBody>
      </p:sp>
      <p:grpSp>
        <p:nvGrpSpPr>
          <p:cNvPr id="54278" name="Group 4"/>
          <p:cNvGrpSpPr>
            <a:grpSpLocks/>
          </p:cNvGrpSpPr>
          <p:nvPr/>
        </p:nvGrpSpPr>
        <p:grpSpPr bwMode="auto">
          <a:xfrm>
            <a:off x="4427538" y="2322513"/>
            <a:ext cx="4333875" cy="3770312"/>
            <a:chOff x="2872" y="1691"/>
            <a:chExt cx="2730" cy="2375"/>
          </a:xfrm>
        </p:grpSpPr>
        <p:sp>
          <p:nvSpPr>
            <p:cNvPr id="54282" name="Rectangle 5"/>
            <p:cNvSpPr>
              <a:spLocks noChangeArrowheads="1"/>
            </p:cNvSpPr>
            <p:nvPr/>
          </p:nvSpPr>
          <p:spPr bwMode="auto">
            <a:xfrm>
              <a:off x="3175" y="1979"/>
              <a:ext cx="340" cy="2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54283" name="Rectangle 6"/>
            <p:cNvSpPr>
              <a:spLocks noChangeArrowheads="1"/>
            </p:cNvSpPr>
            <p:nvPr/>
          </p:nvSpPr>
          <p:spPr bwMode="auto">
            <a:xfrm>
              <a:off x="5103" y="1979"/>
              <a:ext cx="340" cy="2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nvGrpSpPr>
            <p:cNvPr id="54284" name="Group 7"/>
            <p:cNvGrpSpPr>
              <a:grpSpLocks/>
            </p:cNvGrpSpPr>
            <p:nvPr/>
          </p:nvGrpSpPr>
          <p:grpSpPr bwMode="auto">
            <a:xfrm>
              <a:off x="3515" y="2184"/>
              <a:ext cx="1588" cy="385"/>
              <a:chOff x="3515" y="2002"/>
              <a:chExt cx="1588" cy="385"/>
            </a:xfrm>
          </p:grpSpPr>
          <p:sp>
            <p:nvSpPr>
              <p:cNvPr id="54298" name="Line 8"/>
              <p:cNvSpPr>
                <a:spLocks noChangeShapeType="1"/>
              </p:cNvSpPr>
              <p:nvPr/>
            </p:nvSpPr>
            <p:spPr bwMode="auto">
              <a:xfrm>
                <a:off x="3515" y="2115"/>
                <a:ext cx="1588" cy="27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54299" name="Text Box 9"/>
              <p:cNvSpPr txBox="1">
                <a:spLocks noChangeArrowheads="1"/>
              </p:cNvSpPr>
              <p:nvPr/>
            </p:nvSpPr>
            <p:spPr bwMode="auto">
              <a:xfrm rot="622173">
                <a:off x="3878" y="2002"/>
                <a:ext cx="7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mn-ea"/>
                    <a:ea typeface="+mn-ea"/>
                  </a:rPr>
                  <a:t>FIN</a:t>
                </a:r>
              </a:p>
            </p:txBody>
          </p:sp>
        </p:grpSp>
        <p:grpSp>
          <p:nvGrpSpPr>
            <p:cNvPr id="54285" name="Group 10"/>
            <p:cNvGrpSpPr>
              <a:grpSpLocks/>
            </p:cNvGrpSpPr>
            <p:nvPr/>
          </p:nvGrpSpPr>
          <p:grpSpPr bwMode="auto">
            <a:xfrm>
              <a:off x="3515" y="2587"/>
              <a:ext cx="1588" cy="366"/>
              <a:chOff x="3515" y="2405"/>
              <a:chExt cx="1588" cy="366"/>
            </a:xfrm>
          </p:grpSpPr>
          <p:sp>
            <p:nvSpPr>
              <p:cNvPr id="54296" name="Line 11"/>
              <p:cNvSpPr>
                <a:spLocks noChangeShapeType="1"/>
              </p:cNvSpPr>
              <p:nvPr/>
            </p:nvSpPr>
            <p:spPr bwMode="auto">
              <a:xfrm flipH="1">
                <a:off x="3515" y="2499"/>
                <a:ext cx="1588" cy="27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54297" name="Text Box 12"/>
              <p:cNvSpPr txBox="1">
                <a:spLocks noChangeArrowheads="1"/>
              </p:cNvSpPr>
              <p:nvPr/>
            </p:nvSpPr>
            <p:spPr bwMode="auto">
              <a:xfrm rot="21034805" flipH="1">
                <a:off x="3719" y="2405"/>
                <a:ext cx="9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mn-ea"/>
                    <a:ea typeface="+mn-ea"/>
                  </a:rPr>
                  <a:t>ACK of FIN</a:t>
                </a:r>
              </a:p>
            </p:txBody>
          </p:sp>
        </p:grpSp>
        <p:grpSp>
          <p:nvGrpSpPr>
            <p:cNvPr id="54286" name="Group 13"/>
            <p:cNvGrpSpPr>
              <a:grpSpLocks/>
            </p:cNvGrpSpPr>
            <p:nvPr/>
          </p:nvGrpSpPr>
          <p:grpSpPr bwMode="auto">
            <a:xfrm>
              <a:off x="3515" y="2910"/>
              <a:ext cx="1588" cy="366"/>
              <a:chOff x="3515" y="2405"/>
              <a:chExt cx="1588" cy="366"/>
            </a:xfrm>
          </p:grpSpPr>
          <p:sp>
            <p:nvSpPr>
              <p:cNvPr id="54294" name="Line 14"/>
              <p:cNvSpPr>
                <a:spLocks noChangeShapeType="1"/>
              </p:cNvSpPr>
              <p:nvPr/>
            </p:nvSpPr>
            <p:spPr bwMode="auto">
              <a:xfrm flipH="1">
                <a:off x="3515" y="2499"/>
                <a:ext cx="1588" cy="27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54295" name="Text Box 15"/>
              <p:cNvSpPr txBox="1">
                <a:spLocks noChangeArrowheads="1"/>
              </p:cNvSpPr>
              <p:nvPr/>
            </p:nvSpPr>
            <p:spPr bwMode="auto">
              <a:xfrm rot="21034805" flipH="1">
                <a:off x="3719" y="2405"/>
                <a:ext cx="9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mn-ea"/>
                    <a:ea typeface="+mn-ea"/>
                  </a:rPr>
                  <a:t>FIN</a:t>
                </a:r>
              </a:p>
            </p:txBody>
          </p:sp>
        </p:grpSp>
        <p:grpSp>
          <p:nvGrpSpPr>
            <p:cNvPr id="54287" name="Group 16"/>
            <p:cNvGrpSpPr>
              <a:grpSpLocks/>
            </p:cNvGrpSpPr>
            <p:nvPr/>
          </p:nvGrpSpPr>
          <p:grpSpPr bwMode="auto">
            <a:xfrm flipH="1">
              <a:off x="3515" y="3340"/>
              <a:ext cx="1588" cy="366"/>
              <a:chOff x="3515" y="2405"/>
              <a:chExt cx="1588" cy="366"/>
            </a:xfrm>
          </p:grpSpPr>
          <p:sp>
            <p:nvSpPr>
              <p:cNvPr id="54292" name="Line 17"/>
              <p:cNvSpPr>
                <a:spLocks noChangeShapeType="1"/>
              </p:cNvSpPr>
              <p:nvPr/>
            </p:nvSpPr>
            <p:spPr bwMode="auto">
              <a:xfrm flipH="1">
                <a:off x="3515" y="2499"/>
                <a:ext cx="1588" cy="27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54293" name="Text Box 18"/>
              <p:cNvSpPr txBox="1">
                <a:spLocks noChangeArrowheads="1"/>
              </p:cNvSpPr>
              <p:nvPr/>
            </p:nvSpPr>
            <p:spPr bwMode="auto">
              <a:xfrm rot="21034805" flipH="1">
                <a:off x="3719" y="2405"/>
                <a:ext cx="9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mn-ea"/>
                    <a:ea typeface="+mn-ea"/>
                  </a:rPr>
                  <a:t>ACK of FIN</a:t>
                </a:r>
              </a:p>
            </p:txBody>
          </p:sp>
        </p:grpSp>
        <p:sp>
          <p:nvSpPr>
            <p:cNvPr id="54288" name="Text Box 19"/>
            <p:cNvSpPr txBox="1">
              <a:spLocks noChangeArrowheads="1"/>
            </p:cNvSpPr>
            <p:nvPr/>
          </p:nvSpPr>
          <p:spPr bwMode="auto">
            <a:xfrm>
              <a:off x="3016" y="1691"/>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mn-ea"/>
                  <a:ea typeface="+mn-ea"/>
                </a:rPr>
                <a:t>Host1</a:t>
              </a:r>
            </a:p>
          </p:txBody>
        </p:sp>
        <p:sp>
          <p:nvSpPr>
            <p:cNvPr id="54289" name="Text Box 20"/>
            <p:cNvSpPr txBox="1">
              <a:spLocks noChangeArrowheads="1"/>
            </p:cNvSpPr>
            <p:nvPr/>
          </p:nvSpPr>
          <p:spPr bwMode="auto">
            <a:xfrm>
              <a:off x="4899" y="1691"/>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mn-ea"/>
                  <a:ea typeface="+mn-ea"/>
                </a:rPr>
                <a:t>Host2</a:t>
              </a:r>
            </a:p>
          </p:txBody>
        </p:sp>
        <p:sp>
          <p:nvSpPr>
            <p:cNvPr id="54290" name="Text Box 21"/>
            <p:cNvSpPr txBox="1">
              <a:spLocks noChangeArrowheads="1"/>
            </p:cNvSpPr>
            <p:nvPr/>
          </p:nvSpPr>
          <p:spPr bwMode="auto">
            <a:xfrm rot="-5400000">
              <a:off x="2664" y="2537"/>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mn-ea"/>
                  <a:ea typeface="+mn-ea"/>
                </a:rPr>
                <a:t>Time</a:t>
              </a:r>
            </a:p>
          </p:txBody>
        </p:sp>
        <p:sp>
          <p:nvSpPr>
            <p:cNvPr id="54291" name="Line 22"/>
            <p:cNvSpPr>
              <a:spLocks noChangeShapeType="1"/>
            </p:cNvSpPr>
            <p:nvPr/>
          </p:nvSpPr>
          <p:spPr bwMode="auto">
            <a:xfrm>
              <a:off x="3016" y="2953"/>
              <a:ext cx="0" cy="481"/>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grpSp>
      <p:sp>
        <p:nvSpPr>
          <p:cNvPr id="50182" name="Rectangle 23"/>
          <p:cNvSpPr>
            <a:spLocks noChangeArrowheads="1"/>
          </p:cNvSpPr>
          <p:nvPr/>
        </p:nvSpPr>
        <p:spPr bwMode="auto">
          <a:xfrm>
            <a:off x="179388" y="2697163"/>
            <a:ext cx="4157662"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Char char="n"/>
            </a:pPr>
            <a:r>
              <a:rPr kumimoji="0" lang="zh-CN" altLang="en-US" sz="2200" b="1" dirty="0">
                <a:latin typeface="+mn-ea"/>
                <a:ea typeface="+mn-ea"/>
              </a:rPr>
              <a:t>可以将第一个</a:t>
            </a:r>
            <a:r>
              <a:rPr kumimoji="0" lang="en-US" altLang="zh-CN" sz="2200" b="1" dirty="0">
                <a:latin typeface="+mn-ea"/>
                <a:ea typeface="+mn-ea"/>
              </a:rPr>
              <a:t>ACK</a:t>
            </a:r>
            <a:r>
              <a:rPr kumimoji="0" lang="zh-CN" altLang="en-US" sz="2200" b="1" dirty="0">
                <a:latin typeface="+mn-ea"/>
                <a:ea typeface="+mn-ea"/>
              </a:rPr>
              <a:t>数据段和第二个</a:t>
            </a:r>
            <a:r>
              <a:rPr kumimoji="0" lang="en-US" altLang="zh-CN" sz="2200" b="1" dirty="0">
                <a:latin typeface="+mn-ea"/>
                <a:ea typeface="+mn-ea"/>
              </a:rPr>
              <a:t>FIN</a:t>
            </a:r>
            <a:r>
              <a:rPr kumimoji="0" lang="zh-CN" altLang="en-US" sz="2200" b="1" dirty="0">
                <a:latin typeface="+mn-ea"/>
                <a:ea typeface="+mn-ea"/>
              </a:rPr>
              <a:t>数据段合并，从而变为三步握手</a:t>
            </a:r>
          </a:p>
          <a:p>
            <a:pPr eaLnBrk="1" hangingPunct="1">
              <a:spcBef>
                <a:spcPct val="20000"/>
              </a:spcBef>
              <a:buClr>
                <a:schemeClr val="folHlink"/>
              </a:buClr>
              <a:buSzPct val="60000"/>
              <a:buFont typeface="Wingdings" panose="05000000000000000000" pitchFamily="2" charset="2"/>
              <a:buChar char="n"/>
            </a:pPr>
            <a:r>
              <a:rPr kumimoji="0" lang="zh-CN" altLang="en-US" sz="2200" b="1" dirty="0">
                <a:latin typeface="+mn-ea"/>
                <a:ea typeface="+mn-ea"/>
              </a:rPr>
              <a:t>为防止半连接，必须使用定时器计时，对</a:t>
            </a:r>
            <a:r>
              <a:rPr kumimoji="0" lang="en-US" altLang="zh-CN" sz="2200" b="1" dirty="0">
                <a:latin typeface="+mn-ea"/>
                <a:ea typeface="+mn-ea"/>
              </a:rPr>
              <a:t>FIN</a:t>
            </a:r>
            <a:r>
              <a:rPr kumimoji="0" lang="zh-CN" altLang="en-US" sz="2200" b="1" dirty="0">
                <a:latin typeface="+mn-ea"/>
                <a:ea typeface="+mn-ea"/>
              </a:rPr>
              <a:t>数据段的应答在两个最大分组生命期内未到达，就释放连接。对方也会超时释放</a:t>
            </a:r>
          </a:p>
        </p:txBody>
      </p:sp>
      <p:sp>
        <p:nvSpPr>
          <p:cNvPr id="50183" name="Oval 24"/>
          <p:cNvSpPr>
            <a:spLocks noChangeArrowheads="1"/>
          </p:cNvSpPr>
          <p:nvPr/>
        </p:nvSpPr>
        <p:spPr bwMode="auto">
          <a:xfrm flipH="1">
            <a:off x="6372225" y="3716338"/>
            <a:ext cx="360363" cy="1150937"/>
          </a:xfrm>
          <a:prstGeom prst="ellipse">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54281" name="Rectangle 25"/>
          <p:cNvSpPr>
            <a:spLocks noChangeArrowheads="1"/>
          </p:cNvSpPr>
          <p:nvPr/>
        </p:nvSpPr>
        <p:spPr bwMode="auto">
          <a:xfrm>
            <a:off x="1042988" y="6237288"/>
            <a:ext cx="7129462" cy="504825"/>
          </a:xfrm>
          <a:prstGeom prst="rect">
            <a:avLst/>
          </a:prstGeom>
          <a:solidFill>
            <a:srgbClr val="FFFFFF"/>
          </a:solidFill>
          <a:ln w="9525" algn="ctr">
            <a:solidFill>
              <a:schemeClr val="tx1"/>
            </a:solidFill>
            <a:miter lim="800000"/>
            <a:headEnd/>
            <a:tailEnd/>
          </a:ln>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b="1">
                <a:solidFill>
                  <a:schemeClr val="hlink"/>
                </a:solidFill>
                <a:latin typeface="+mn-ea"/>
                <a:ea typeface="+mn-ea"/>
              </a:rPr>
              <a:t>主机发送</a:t>
            </a:r>
            <a:r>
              <a:rPr kumimoji="0" lang="en-US" altLang="zh-CN" b="1">
                <a:solidFill>
                  <a:schemeClr val="hlink"/>
                </a:solidFill>
                <a:latin typeface="+mn-ea"/>
                <a:ea typeface="+mn-ea"/>
              </a:rPr>
              <a:t>FIN</a:t>
            </a:r>
            <a:r>
              <a:rPr kumimoji="0" lang="zh-CN" altLang="en-US" b="1">
                <a:solidFill>
                  <a:schemeClr val="hlink"/>
                </a:solidFill>
                <a:latin typeface="+mn-ea"/>
                <a:ea typeface="+mn-ea"/>
              </a:rPr>
              <a:t>数据段后，就不再向对方发送数据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Effect transition="in" filter="strips(downRight)">
                                      <p:cBhvr>
                                        <p:cTn id="7" dur="500"/>
                                        <p:tgtEl>
                                          <p:spTgt spid="5018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183"/>
                                        </p:tgtEl>
                                        <p:attrNameLst>
                                          <p:attrName>style.visibility</p:attrName>
                                        </p:attrNameLst>
                                      </p:cBhvr>
                                      <p:to>
                                        <p:strVal val="visible"/>
                                      </p:to>
                                    </p:set>
                                    <p:animEffect transition="in" filter="blinds(horizontal)">
                                      <p:cBhvr>
                                        <p:cTn id="10" dur="500"/>
                                        <p:tgtEl>
                                          <p:spTgt spid="501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50182">
                                            <p:txEl>
                                              <p:pRg st="1" end="1"/>
                                            </p:txEl>
                                          </p:spTgt>
                                        </p:tgtEl>
                                        <p:attrNameLst>
                                          <p:attrName>style.visibility</p:attrName>
                                        </p:attrNameLst>
                                      </p:cBhvr>
                                      <p:to>
                                        <p:strVal val="visible"/>
                                      </p:to>
                                    </p:set>
                                    <p:animEffect transition="in" filter="strips(downRight)">
                                      <p:cBhvr>
                                        <p:cTn id="15" dur="500"/>
                                        <p:tgtEl>
                                          <p:spTgt spid="501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8"/>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5529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725EF48-8B04-450F-B8C3-F5A675B327C7}" type="slidenum">
              <a:rPr kumimoji="0" lang="zh-CN" altLang="en-US" sz="1400">
                <a:latin typeface="+mn-ea"/>
                <a:ea typeface="+mn-ea"/>
              </a:rPr>
              <a:pPr eaLnBrk="1" hangingPunct="1"/>
              <a:t>46</a:t>
            </a:fld>
            <a:endParaRPr kumimoji="0" lang="en-US" altLang="zh-CN" sz="1400">
              <a:latin typeface="+mn-ea"/>
              <a:ea typeface="+mn-ea"/>
            </a:endParaRPr>
          </a:p>
        </p:txBody>
      </p:sp>
      <p:sp>
        <p:nvSpPr>
          <p:cNvPr id="55300" name="Rectangle 4"/>
          <p:cNvSpPr>
            <a:spLocks noGrp="1" noChangeArrowheads="1"/>
          </p:cNvSpPr>
          <p:nvPr>
            <p:ph type="title"/>
          </p:nvPr>
        </p:nvSpPr>
        <p:spPr>
          <a:xfrm>
            <a:off x="7812088" y="1196975"/>
            <a:ext cx="1116012" cy="4319588"/>
          </a:xfrm>
          <a:noFill/>
        </p:spPr>
        <p:txBody>
          <a:bodyPr/>
          <a:lstStyle/>
          <a:p>
            <a:pPr algn="ctr" eaLnBrk="1" hangingPunct="1"/>
            <a:r>
              <a:rPr lang="en-US" altLang="zh-CN" sz="3600" b="1">
                <a:latin typeface="+mn-ea"/>
                <a:ea typeface="+mn-ea"/>
              </a:rPr>
              <a:t>TCP</a:t>
            </a:r>
            <a:br>
              <a:rPr lang="en-US" altLang="zh-CN" sz="3600" b="1">
                <a:latin typeface="+mn-ea"/>
                <a:ea typeface="+mn-ea"/>
              </a:rPr>
            </a:br>
            <a:r>
              <a:rPr lang="zh-CN" altLang="en-US" sz="3600" b="1">
                <a:latin typeface="+mn-ea"/>
                <a:ea typeface="+mn-ea"/>
              </a:rPr>
              <a:t>的</a:t>
            </a:r>
            <a:br>
              <a:rPr lang="zh-CN" altLang="en-US" sz="3600" b="1">
                <a:latin typeface="+mn-ea"/>
                <a:ea typeface="+mn-ea"/>
              </a:rPr>
            </a:br>
            <a:r>
              <a:rPr lang="zh-CN" altLang="en-US" sz="3600" b="1">
                <a:latin typeface="+mn-ea"/>
                <a:ea typeface="+mn-ea"/>
              </a:rPr>
              <a:t>有</a:t>
            </a:r>
            <a:br>
              <a:rPr lang="zh-CN" altLang="en-US" sz="3600" b="1">
                <a:latin typeface="+mn-ea"/>
                <a:ea typeface="+mn-ea"/>
              </a:rPr>
            </a:br>
            <a:r>
              <a:rPr lang="zh-CN" altLang="en-US" sz="3600" b="1">
                <a:latin typeface="+mn-ea"/>
                <a:ea typeface="+mn-ea"/>
              </a:rPr>
              <a:t>限</a:t>
            </a:r>
            <a:br>
              <a:rPr lang="zh-CN" altLang="en-US" sz="3600" b="1">
                <a:latin typeface="+mn-ea"/>
                <a:ea typeface="+mn-ea"/>
              </a:rPr>
            </a:br>
            <a:r>
              <a:rPr lang="zh-CN" altLang="en-US" sz="3600" b="1">
                <a:latin typeface="+mn-ea"/>
                <a:ea typeface="+mn-ea"/>
              </a:rPr>
              <a:t>状</a:t>
            </a:r>
            <a:br>
              <a:rPr lang="zh-CN" altLang="en-US" sz="3600" b="1">
                <a:latin typeface="+mn-ea"/>
                <a:ea typeface="+mn-ea"/>
              </a:rPr>
            </a:br>
            <a:r>
              <a:rPr lang="zh-CN" altLang="en-US" sz="3600" b="1">
                <a:latin typeface="+mn-ea"/>
                <a:ea typeface="+mn-ea"/>
              </a:rPr>
              <a:t>态</a:t>
            </a:r>
            <a:br>
              <a:rPr lang="zh-CN" altLang="en-US" sz="3600" b="1">
                <a:latin typeface="+mn-ea"/>
                <a:ea typeface="+mn-ea"/>
              </a:rPr>
            </a:br>
            <a:r>
              <a:rPr lang="zh-CN" altLang="en-US" sz="3600" b="1">
                <a:latin typeface="+mn-ea"/>
                <a:ea typeface="+mn-ea"/>
              </a:rPr>
              <a:t>机</a:t>
            </a:r>
            <a:r>
              <a:rPr lang="zh-CN" altLang="en-US">
                <a:latin typeface="+mn-ea"/>
                <a:ea typeface="+mn-ea"/>
              </a:rPr>
              <a:t> </a:t>
            </a:r>
          </a:p>
        </p:txBody>
      </p:sp>
      <p:sp>
        <p:nvSpPr>
          <p:cNvPr id="55301" name="Rectangle 5"/>
          <p:cNvSpPr>
            <a:spLocks noChangeArrowheads="1"/>
          </p:cNvSpPr>
          <p:nvPr/>
        </p:nvSpPr>
        <p:spPr bwMode="auto">
          <a:xfrm>
            <a:off x="758825" y="4575175"/>
            <a:ext cx="4192588" cy="2263775"/>
          </a:xfrm>
          <a:prstGeom prst="rect">
            <a:avLst/>
          </a:prstGeom>
          <a:solidFill>
            <a:srgbClr val="CCECFF"/>
          </a:solidFill>
          <a:ln w="9525">
            <a:solidFill>
              <a:schemeClr val="tx1"/>
            </a:solidFill>
            <a:prstDash val="dash"/>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55302" name="Rectangle 6"/>
          <p:cNvSpPr>
            <a:spLocks noChangeArrowheads="1"/>
          </p:cNvSpPr>
          <p:nvPr/>
        </p:nvSpPr>
        <p:spPr bwMode="auto">
          <a:xfrm>
            <a:off x="5186363" y="3632200"/>
            <a:ext cx="1454150" cy="2012950"/>
          </a:xfrm>
          <a:prstGeom prst="rect">
            <a:avLst/>
          </a:prstGeom>
          <a:solidFill>
            <a:srgbClr val="CCECFF"/>
          </a:solidFill>
          <a:ln w="9525">
            <a:solidFill>
              <a:schemeClr val="tx1"/>
            </a:solidFill>
            <a:prstDash val="dash"/>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53254" name="Line 7"/>
          <p:cNvSpPr>
            <a:spLocks noChangeShapeType="1"/>
          </p:cNvSpPr>
          <p:nvPr/>
        </p:nvSpPr>
        <p:spPr bwMode="auto">
          <a:xfrm rot="5400000" flipV="1">
            <a:off x="4795838" y="3336925"/>
            <a:ext cx="0" cy="1095375"/>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04" name="Rectangle 8"/>
          <p:cNvSpPr>
            <a:spLocks noChangeArrowheads="1"/>
          </p:cNvSpPr>
          <p:nvPr/>
        </p:nvSpPr>
        <p:spPr bwMode="auto">
          <a:xfrm>
            <a:off x="3232150" y="236538"/>
            <a:ext cx="781050" cy="252412"/>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CLOSED</a:t>
            </a:r>
          </a:p>
        </p:txBody>
      </p:sp>
      <p:sp>
        <p:nvSpPr>
          <p:cNvPr id="55305" name="Rectangle 9"/>
          <p:cNvSpPr>
            <a:spLocks noChangeArrowheads="1"/>
          </p:cNvSpPr>
          <p:nvPr/>
        </p:nvSpPr>
        <p:spPr bwMode="auto">
          <a:xfrm>
            <a:off x="2919413" y="3759200"/>
            <a:ext cx="1328737"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ESTABLISHED</a:t>
            </a:r>
          </a:p>
        </p:txBody>
      </p:sp>
      <p:sp>
        <p:nvSpPr>
          <p:cNvPr id="55306" name="Rectangle 10"/>
          <p:cNvSpPr>
            <a:spLocks noChangeArrowheads="1"/>
          </p:cNvSpPr>
          <p:nvPr/>
        </p:nvSpPr>
        <p:spPr bwMode="auto">
          <a:xfrm>
            <a:off x="3232150" y="1243013"/>
            <a:ext cx="781050" cy="252412"/>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LISTEN</a:t>
            </a:r>
          </a:p>
        </p:txBody>
      </p:sp>
      <p:sp>
        <p:nvSpPr>
          <p:cNvPr id="55307" name="Rectangle 11"/>
          <p:cNvSpPr>
            <a:spLocks noChangeArrowheads="1"/>
          </p:cNvSpPr>
          <p:nvPr/>
        </p:nvSpPr>
        <p:spPr bwMode="auto">
          <a:xfrm>
            <a:off x="5303838" y="3759200"/>
            <a:ext cx="1250950"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CLOSE_WAIT</a:t>
            </a:r>
          </a:p>
        </p:txBody>
      </p:sp>
      <p:sp>
        <p:nvSpPr>
          <p:cNvPr id="55308" name="Rectangle 12"/>
          <p:cNvSpPr>
            <a:spLocks noChangeArrowheads="1"/>
          </p:cNvSpPr>
          <p:nvPr/>
        </p:nvSpPr>
        <p:spPr bwMode="auto">
          <a:xfrm>
            <a:off x="808038" y="4891088"/>
            <a:ext cx="1093787"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FIN_WAIT_1</a:t>
            </a:r>
          </a:p>
        </p:txBody>
      </p:sp>
      <p:sp>
        <p:nvSpPr>
          <p:cNvPr id="55309" name="Rectangle 13"/>
          <p:cNvSpPr>
            <a:spLocks noChangeArrowheads="1"/>
          </p:cNvSpPr>
          <p:nvPr/>
        </p:nvSpPr>
        <p:spPr bwMode="auto">
          <a:xfrm>
            <a:off x="808038" y="2312988"/>
            <a:ext cx="1093787"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SYN_RCVD</a:t>
            </a:r>
          </a:p>
        </p:txBody>
      </p:sp>
      <p:sp>
        <p:nvSpPr>
          <p:cNvPr id="55310" name="Rectangle 14"/>
          <p:cNvSpPr>
            <a:spLocks noChangeArrowheads="1"/>
          </p:cNvSpPr>
          <p:nvPr/>
        </p:nvSpPr>
        <p:spPr bwMode="auto">
          <a:xfrm>
            <a:off x="808038" y="6337300"/>
            <a:ext cx="1093787"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FIN_WAIT_2</a:t>
            </a:r>
          </a:p>
        </p:txBody>
      </p:sp>
      <p:sp>
        <p:nvSpPr>
          <p:cNvPr id="55311" name="Rectangle 15"/>
          <p:cNvSpPr>
            <a:spLocks noChangeArrowheads="1"/>
          </p:cNvSpPr>
          <p:nvPr/>
        </p:nvSpPr>
        <p:spPr bwMode="auto">
          <a:xfrm>
            <a:off x="3192463" y="4891088"/>
            <a:ext cx="860425"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CLOSING</a:t>
            </a:r>
          </a:p>
        </p:txBody>
      </p:sp>
      <p:sp>
        <p:nvSpPr>
          <p:cNvPr id="55312" name="Rectangle 16"/>
          <p:cNvSpPr>
            <a:spLocks noChangeArrowheads="1"/>
          </p:cNvSpPr>
          <p:nvPr/>
        </p:nvSpPr>
        <p:spPr bwMode="auto">
          <a:xfrm>
            <a:off x="3074988" y="6337300"/>
            <a:ext cx="1095375"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TIME_WAIT</a:t>
            </a:r>
          </a:p>
        </p:txBody>
      </p:sp>
      <p:sp>
        <p:nvSpPr>
          <p:cNvPr id="55313" name="Rectangle 17"/>
          <p:cNvSpPr>
            <a:spLocks noChangeArrowheads="1"/>
          </p:cNvSpPr>
          <p:nvPr/>
        </p:nvSpPr>
        <p:spPr bwMode="auto">
          <a:xfrm>
            <a:off x="5421313" y="2312988"/>
            <a:ext cx="1016000"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SYN_SENT</a:t>
            </a:r>
          </a:p>
        </p:txBody>
      </p:sp>
      <p:sp>
        <p:nvSpPr>
          <p:cNvPr id="55314" name="Rectangle 18"/>
          <p:cNvSpPr>
            <a:spLocks noChangeArrowheads="1"/>
          </p:cNvSpPr>
          <p:nvPr/>
        </p:nvSpPr>
        <p:spPr bwMode="auto">
          <a:xfrm>
            <a:off x="5381625" y="5267325"/>
            <a:ext cx="1095375" cy="252413"/>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mn-ea"/>
                <a:ea typeface="+mn-ea"/>
              </a:rPr>
              <a:t>LAST_ACK</a:t>
            </a:r>
          </a:p>
        </p:txBody>
      </p:sp>
      <p:sp>
        <p:nvSpPr>
          <p:cNvPr id="53266" name="Line 19"/>
          <p:cNvSpPr>
            <a:spLocks noChangeShapeType="1"/>
          </p:cNvSpPr>
          <p:nvPr/>
        </p:nvSpPr>
        <p:spPr bwMode="auto">
          <a:xfrm>
            <a:off x="3857625" y="488950"/>
            <a:ext cx="2071688" cy="1824038"/>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3267" name="Line 20"/>
          <p:cNvSpPr>
            <a:spLocks noChangeShapeType="1"/>
          </p:cNvSpPr>
          <p:nvPr/>
        </p:nvSpPr>
        <p:spPr bwMode="auto">
          <a:xfrm flipH="1">
            <a:off x="3935413" y="2563813"/>
            <a:ext cx="1603375" cy="1195387"/>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3268" name="Line 21"/>
          <p:cNvSpPr>
            <a:spLocks noChangeShapeType="1"/>
          </p:cNvSpPr>
          <p:nvPr/>
        </p:nvSpPr>
        <p:spPr bwMode="auto">
          <a:xfrm flipH="1">
            <a:off x="1668463" y="4010025"/>
            <a:ext cx="1563687" cy="881063"/>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3269" name="Line 22"/>
          <p:cNvSpPr>
            <a:spLocks noChangeShapeType="1"/>
          </p:cNvSpPr>
          <p:nvPr/>
        </p:nvSpPr>
        <p:spPr bwMode="auto">
          <a:xfrm flipH="1">
            <a:off x="1335088" y="5141913"/>
            <a:ext cx="0" cy="1195387"/>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3270" name="Line 23"/>
          <p:cNvSpPr>
            <a:spLocks noChangeShapeType="1"/>
          </p:cNvSpPr>
          <p:nvPr/>
        </p:nvSpPr>
        <p:spPr bwMode="auto">
          <a:xfrm>
            <a:off x="1900238" y="6462713"/>
            <a:ext cx="1179512" cy="0"/>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3271" name="Line 24"/>
          <p:cNvSpPr>
            <a:spLocks noChangeShapeType="1"/>
          </p:cNvSpPr>
          <p:nvPr/>
        </p:nvSpPr>
        <p:spPr bwMode="auto">
          <a:xfrm>
            <a:off x="3460750" y="498475"/>
            <a:ext cx="6350" cy="736600"/>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3272" name="Line 25"/>
          <p:cNvSpPr>
            <a:spLocks noChangeShapeType="1"/>
          </p:cNvSpPr>
          <p:nvPr/>
        </p:nvSpPr>
        <p:spPr bwMode="auto">
          <a:xfrm flipH="1">
            <a:off x="1158875" y="1306513"/>
            <a:ext cx="2073275" cy="1006475"/>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3273" name="Line 26"/>
          <p:cNvSpPr>
            <a:spLocks noChangeShapeType="1"/>
          </p:cNvSpPr>
          <p:nvPr/>
        </p:nvSpPr>
        <p:spPr bwMode="auto">
          <a:xfrm>
            <a:off x="1589088" y="2563813"/>
            <a:ext cx="1720850" cy="1195387"/>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3274" name="Line 27"/>
          <p:cNvSpPr>
            <a:spLocks noChangeShapeType="1"/>
          </p:cNvSpPr>
          <p:nvPr/>
        </p:nvSpPr>
        <p:spPr bwMode="auto">
          <a:xfrm>
            <a:off x="6046788" y="4010025"/>
            <a:ext cx="0" cy="1257300"/>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24" name="Text Box 37"/>
          <p:cNvSpPr txBox="1">
            <a:spLocks noChangeArrowheads="1"/>
          </p:cNvSpPr>
          <p:nvPr/>
        </p:nvSpPr>
        <p:spPr bwMode="auto">
          <a:xfrm>
            <a:off x="5518150" y="2554288"/>
            <a:ext cx="8953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mn-ea"/>
                <a:ea typeface="+mn-ea"/>
              </a:rPr>
              <a:t>主动打开</a:t>
            </a:r>
          </a:p>
        </p:txBody>
      </p:sp>
      <p:sp>
        <p:nvSpPr>
          <p:cNvPr id="55325" name="Text Box 38"/>
          <p:cNvSpPr txBox="1">
            <a:spLocks noChangeArrowheads="1"/>
          </p:cNvSpPr>
          <p:nvPr/>
        </p:nvSpPr>
        <p:spPr bwMode="auto">
          <a:xfrm>
            <a:off x="3194050" y="1495425"/>
            <a:ext cx="895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mn-ea"/>
                <a:ea typeface="+mn-ea"/>
              </a:rPr>
              <a:t>被动打开</a:t>
            </a:r>
          </a:p>
        </p:txBody>
      </p:sp>
      <p:sp>
        <p:nvSpPr>
          <p:cNvPr id="55326" name="Text Box 39"/>
          <p:cNvSpPr txBox="1">
            <a:spLocks noChangeArrowheads="1"/>
          </p:cNvSpPr>
          <p:nvPr/>
        </p:nvSpPr>
        <p:spPr bwMode="auto">
          <a:xfrm>
            <a:off x="5421313" y="3359150"/>
            <a:ext cx="895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mn-ea"/>
                <a:ea typeface="+mn-ea"/>
              </a:rPr>
              <a:t>被动关闭</a:t>
            </a:r>
          </a:p>
        </p:txBody>
      </p:sp>
      <p:sp>
        <p:nvSpPr>
          <p:cNvPr id="55327" name="Text Box 40"/>
          <p:cNvSpPr txBox="1">
            <a:spLocks noChangeArrowheads="1"/>
          </p:cNvSpPr>
          <p:nvPr/>
        </p:nvSpPr>
        <p:spPr bwMode="auto">
          <a:xfrm>
            <a:off x="3095625" y="4260850"/>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mn-ea"/>
                <a:ea typeface="+mn-ea"/>
              </a:rPr>
              <a:t>主动关闭</a:t>
            </a:r>
          </a:p>
        </p:txBody>
      </p:sp>
      <p:sp>
        <p:nvSpPr>
          <p:cNvPr id="55328" name="Text Box 41"/>
          <p:cNvSpPr txBox="1">
            <a:spLocks noChangeArrowheads="1"/>
          </p:cNvSpPr>
          <p:nvPr/>
        </p:nvSpPr>
        <p:spPr bwMode="auto">
          <a:xfrm>
            <a:off x="3378200" y="-26988"/>
            <a:ext cx="5397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mn-ea"/>
                <a:ea typeface="+mn-ea"/>
              </a:rPr>
              <a:t>起点</a:t>
            </a:r>
          </a:p>
        </p:txBody>
      </p:sp>
      <p:sp>
        <p:nvSpPr>
          <p:cNvPr id="53289" name="Text Box 42"/>
          <p:cNvSpPr txBox="1">
            <a:spLocks noChangeArrowheads="1"/>
          </p:cNvSpPr>
          <p:nvPr/>
        </p:nvSpPr>
        <p:spPr bwMode="auto">
          <a:xfrm>
            <a:off x="2525713" y="592138"/>
            <a:ext cx="8953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被动打开</a:t>
            </a:r>
          </a:p>
        </p:txBody>
      </p:sp>
      <p:sp>
        <p:nvSpPr>
          <p:cNvPr id="53290" name="Text Box 43"/>
          <p:cNvSpPr txBox="1">
            <a:spLocks noChangeArrowheads="1"/>
          </p:cNvSpPr>
          <p:nvPr/>
        </p:nvSpPr>
        <p:spPr bwMode="auto">
          <a:xfrm>
            <a:off x="4556125" y="717550"/>
            <a:ext cx="1079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主动打开</a:t>
            </a:r>
          </a:p>
          <a:p>
            <a:pPr eaLnBrk="1" hangingPunct="1"/>
            <a:r>
              <a:rPr lang="zh-CN" altLang="en-US" sz="1400" b="1">
                <a:solidFill>
                  <a:srgbClr val="004634"/>
                </a:solidFill>
                <a:latin typeface="+mn-ea"/>
                <a:ea typeface="+mn-ea"/>
              </a:rPr>
              <a:t>  发送 </a:t>
            </a:r>
            <a:r>
              <a:rPr lang="en-US" altLang="zh-CN" sz="1400" b="1">
                <a:solidFill>
                  <a:srgbClr val="004634"/>
                </a:solidFill>
                <a:latin typeface="+mn-ea"/>
                <a:ea typeface="+mn-ea"/>
              </a:rPr>
              <a:t>SYN</a:t>
            </a:r>
          </a:p>
        </p:txBody>
      </p:sp>
      <p:sp>
        <p:nvSpPr>
          <p:cNvPr id="53293" name="Text Box 46"/>
          <p:cNvSpPr txBox="1">
            <a:spLocks noChangeArrowheads="1"/>
          </p:cNvSpPr>
          <p:nvPr/>
        </p:nvSpPr>
        <p:spPr bwMode="auto">
          <a:xfrm>
            <a:off x="2032000" y="2670175"/>
            <a:ext cx="979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收到 </a:t>
            </a:r>
            <a:r>
              <a:rPr lang="en-US" altLang="zh-CN" sz="1400" b="1">
                <a:solidFill>
                  <a:srgbClr val="004634"/>
                </a:solidFill>
                <a:latin typeface="+mn-ea"/>
                <a:ea typeface="+mn-ea"/>
              </a:rPr>
              <a:t>ACK</a:t>
            </a:r>
          </a:p>
        </p:txBody>
      </p:sp>
      <p:sp>
        <p:nvSpPr>
          <p:cNvPr id="55332" name="Text Box 47"/>
          <p:cNvSpPr txBox="1">
            <a:spLocks noChangeArrowheads="1"/>
          </p:cNvSpPr>
          <p:nvPr/>
        </p:nvSpPr>
        <p:spPr bwMode="auto">
          <a:xfrm>
            <a:off x="3116263" y="3338513"/>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chemeClr val="hlink"/>
                </a:solidFill>
                <a:latin typeface="+mn-ea"/>
                <a:ea typeface="+mn-ea"/>
              </a:rPr>
              <a:t>数据传送</a:t>
            </a:r>
          </a:p>
          <a:p>
            <a:pPr eaLnBrk="1" hangingPunct="1"/>
            <a:r>
              <a:rPr lang="zh-CN" altLang="en-US" sz="1400" b="1">
                <a:solidFill>
                  <a:schemeClr val="hlink"/>
                </a:solidFill>
                <a:latin typeface="+mn-ea"/>
                <a:ea typeface="+mn-ea"/>
              </a:rPr>
              <a:t>    阶段</a:t>
            </a:r>
          </a:p>
        </p:txBody>
      </p:sp>
      <p:sp>
        <p:nvSpPr>
          <p:cNvPr id="53295" name="Text Box 48"/>
          <p:cNvSpPr txBox="1">
            <a:spLocks noChangeArrowheads="1"/>
          </p:cNvSpPr>
          <p:nvPr/>
        </p:nvSpPr>
        <p:spPr bwMode="auto">
          <a:xfrm>
            <a:off x="5164138" y="4314825"/>
            <a:ext cx="9108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   关闭</a:t>
            </a:r>
          </a:p>
          <a:p>
            <a:pPr eaLnBrk="1" hangingPunct="1"/>
            <a:r>
              <a:rPr lang="zh-CN" altLang="en-US" sz="1400" b="1">
                <a:solidFill>
                  <a:srgbClr val="004634"/>
                </a:solidFill>
                <a:latin typeface="+mn-ea"/>
                <a:ea typeface="+mn-ea"/>
              </a:rPr>
              <a:t>发送 </a:t>
            </a:r>
            <a:r>
              <a:rPr lang="en-US" altLang="zh-CN" sz="1400" b="1">
                <a:solidFill>
                  <a:srgbClr val="004634"/>
                </a:solidFill>
                <a:latin typeface="+mn-ea"/>
                <a:ea typeface="+mn-ea"/>
              </a:rPr>
              <a:t>FIN</a:t>
            </a:r>
          </a:p>
        </p:txBody>
      </p:sp>
      <p:sp>
        <p:nvSpPr>
          <p:cNvPr id="53299" name="Text Box 52"/>
          <p:cNvSpPr txBox="1">
            <a:spLocks noChangeArrowheads="1"/>
          </p:cNvSpPr>
          <p:nvPr/>
        </p:nvSpPr>
        <p:spPr bwMode="auto">
          <a:xfrm>
            <a:off x="1074738" y="1243013"/>
            <a:ext cx="1454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         收到 </a:t>
            </a:r>
            <a:r>
              <a:rPr lang="en-US" altLang="zh-CN" sz="1400" b="1">
                <a:solidFill>
                  <a:srgbClr val="004634"/>
                </a:solidFill>
                <a:latin typeface="+mn-ea"/>
                <a:ea typeface="+mn-ea"/>
              </a:rPr>
              <a:t>SYN</a:t>
            </a:r>
          </a:p>
          <a:p>
            <a:pPr eaLnBrk="1" hangingPunct="1"/>
            <a:r>
              <a:rPr lang="zh-CN" altLang="en-US" sz="1400" b="1">
                <a:solidFill>
                  <a:srgbClr val="004634"/>
                </a:solidFill>
                <a:latin typeface="+mn-ea"/>
                <a:ea typeface="+mn-ea"/>
              </a:rPr>
              <a:t>发送 </a:t>
            </a:r>
            <a:r>
              <a:rPr lang="en-US" altLang="zh-CN" sz="1400" b="1">
                <a:solidFill>
                  <a:srgbClr val="004634"/>
                </a:solidFill>
                <a:latin typeface="+mn-ea"/>
                <a:ea typeface="+mn-ea"/>
              </a:rPr>
              <a:t>SYN, ACK</a:t>
            </a:r>
          </a:p>
        </p:txBody>
      </p:sp>
      <p:sp>
        <p:nvSpPr>
          <p:cNvPr id="53301" name="Text Box 54"/>
          <p:cNvSpPr txBox="1">
            <a:spLocks noChangeArrowheads="1"/>
          </p:cNvSpPr>
          <p:nvPr/>
        </p:nvSpPr>
        <p:spPr bwMode="auto">
          <a:xfrm>
            <a:off x="6591300" y="5013325"/>
            <a:ext cx="979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收到 </a:t>
            </a:r>
            <a:r>
              <a:rPr lang="en-US" altLang="zh-CN" sz="1400" b="1">
                <a:solidFill>
                  <a:srgbClr val="004634"/>
                </a:solidFill>
                <a:latin typeface="+mn-ea"/>
                <a:ea typeface="+mn-ea"/>
              </a:rPr>
              <a:t>ACK</a:t>
            </a:r>
          </a:p>
        </p:txBody>
      </p:sp>
      <p:sp>
        <p:nvSpPr>
          <p:cNvPr id="53302" name="Text Box 55"/>
          <p:cNvSpPr txBox="1">
            <a:spLocks noChangeArrowheads="1"/>
          </p:cNvSpPr>
          <p:nvPr/>
        </p:nvSpPr>
        <p:spPr bwMode="auto">
          <a:xfrm>
            <a:off x="4833938" y="2846388"/>
            <a:ext cx="17190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     收到 </a:t>
            </a:r>
            <a:r>
              <a:rPr lang="en-US" altLang="zh-CN" sz="1400" b="1">
                <a:solidFill>
                  <a:srgbClr val="004634"/>
                </a:solidFill>
                <a:latin typeface="+mn-ea"/>
                <a:ea typeface="+mn-ea"/>
              </a:rPr>
              <a:t>SYN, ACK</a:t>
            </a:r>
          </a:p>
          <a:p>
            <a:pPr eaLnBrk="1" hangingPunct="1"/>
            <a:r>
              <a:rPr lang="zh-CN" altLang="en-US" sz="1400" b="1">
                <a:solidFill>
                  <a:srgbClr val="004634"/>
                </a:solidFill>
                <a:latin typeface="+mn-ea"/>
                <a:ea typeface="+mn-ea"/>
              </a:rPr>
              <a:t>发送 </a:t>
            </a:r>
            <a:r>
              <a:rPr lang="en-US" altLang="zh-CN" sz="1400" b="1">
                <a:solidFill>
                  <a:srgbClr val="004634"/>
                </a:solidFill>
                <a:latin typeface="+mn-ea"/>
                <a:ea typeface="+mn-ea"/>
              </a:rPr>
              <a:t>ACK</a:t>
            </a:r>
          </a:p>
        </p:txBody>
      </p:sp>
      <p:sp>
        <p:nvSpPr>
          <p:cNvPr id="53304" name="Text Box 57"/>
          <p:cNvSpPr txBox="1">
            <a:spLocks noChangeArrowheads="1"/>
          </p:cNvSpPr>
          <p:nvPr/>
        </p:nvSpPr>
        <p:spPr bwMode="auto">
          <a:xfrm>
            <a:off x="1308100" y="5624513"/>
            <a:ext cx="979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收到 </a:t>
            </a:r>
            <a:r>
              <a:rPr lang="en-US" altLang="zh-CN" sz="1400" b="1">
                <a:solidFill>
                  <a:srgbClr val="004634"/>
                </a:solidFill>
                <a:latin typeface="+mn-ea"/>
                <a:ea typeface="+mn-ea"/>
              </a:rPr>
              <a:t>ACK</a:t>
            </a:r>
          </a:p>
        </p:txBody>
      </p:sp>
      <p:sp>
        <p:nvSpPr>
          <p:cNvPr id="53305" name="Text Box 58"/>
          <p:cNvSpPr txBox="1">
            <a:spLocks noChangeArrowheads="1"/>
          </p:cNvSpPr>
          <p:nvPr/>
        </p:nvSpPr>
        <p:spPr bwMode="auto">
          <a:xfrm>
            <a:off x="1911350" y="5949950"/>
            <a:ext cx="97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收到 </a:t>
            </a:r>
            <a:r>
              <a:rPr lang="en-US" altLang="zh-CN" sz="1400" b="1">
                <a:solidFill>
                  <a:srgbClr val="004634"/>
                </a:solidFill>
                <a:latin typeface="+mn-ea"/>
                <a:ea typeface="+mn-ea"/>
              </a:rPr>
              <a:t>FIN</a:t>
            </a:r>
          </a:p>
          <a:p>
            <a:pPr eaLnBrk="1" hangingPunct="1"/>
            <a:r>
              <a:rPr lang="zh-CN" altLang="en-US" sz="1400" b="1">
                <a:solidFill>
                  <a:srgbClr val="004634"/>
                </a:solidFill>
                <a:latin typeface="+mn-ea"/>
                <a:ea typeface="+mn-ea"/>
              </a:rPr>
              <a:t>发送 </a:t>
            </a:r>
            <a:r>
              <a:rPr lang="en-US" altLang="zh-CN" sz="1400" b="1">
                <a:solidFill>
                  <a:srgbClr val="004634"/>
                </a:solidFill>
                <a:latin typeface="+mn-ea"/>
                <a:ea typeface="+mn-ea"/>
              </a:rPr>
              <a:t>ACK</a:t>
            </a:r>
          </a:p>
        </p:txBody>
      </p:sp>
      <p:sp>
        <p:nvSpPr>
          <p:cNvPr id="55339" name="Text Box 61"/>
          <p:cNvSpPr txBox="1">
            <a:spLocks noChangeArrowheads="1"/>
          </p:cNvSpPr>
          <p:nvPr/>
        </p:nvSpPr>
        <p:spPr bwMode="auto">
          <a:xfrm>
            <a:off x="3162300" y="4630738"/>
            <a:ext cx="8953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mn-ea"/>
                <a:ea typeface="+mn-ea"/>
              </a:rPr>
              <a:t>同时关闭</a:t>
            </a:r>
          </a:p>
        </p:txBody>
      </p:sp>
      <p:sp>
        <p:nvSpPr>
          <p:cNvPr id="53309" name="Text Box 62"/>
          <p:cNvSpPr txBox="1">
            <a:spLocks noChangeArrowheads="1"/>
          </p:cNvSpPr>
          <p:nvPr/>
        </p:nvSpPr>
        <p:spPr bwMode="auto">
          <a:xfrm>
            <a:off x="4211638" y="3933825"/>
            <a:ext cx="97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收到 </a:t>
            </a:r>
            <a:r>
              <a:rPr lang="en-US" altLang="zh-CN" sz="1400" b="1">
                <a:solidFill>
                  <a:srgbClr val="004634"/>
                </a:solidFill>
                <a:latin typeface="+mn-ea"/>
                <a:ea typeface="+mn-ea"/>
              </a:rPr>
              <a:t>FIN</a:t>
            </a:r>
          </a:p>
          <a:p>
            <a:pPr eaLnBrk="1" hangingPunct="1"/>
            <a:r>
              <a:rPr lang="zh-CN" altLang="en-US" sz="1400" b="1">
                <a:solidFill>
                  <a:srgbClr val="004634"/>
                </a:solidFill>
                <a:latin typeface="+mn-ea"/>
                <a:ea typeface="+mn-ea"/>
              </a:rPr>
              <a:t>发送 </a:t>
            </a:r>
            <a:r>
              <a:rPr lang="en-US" altLang="zh-CN" sz="1400" b="1">
                <a:solidFill>
                  <a:srgbClr val="004634"/>
                </a:solidFill>
                <a:latin typeface="+mn-ea"/>
                <a:ea typeface="+mn-ea"/>
              </a:rPr>
              <a:t>ACK</a:t>
            </a:r>
          </a:p>
        </p:txBody>
      </p:sp>
      <p:sp>
        <p:nvSpPr>
          <p:cNvPr id="55341" name="Text Box 64"/>
          <p:cNvSpPr txBox="1">
            <a:spLocks noChangeArrowheads="1"/>
          </p:cNvSpPr>
          <p:nvPr/>
        </p:nvSpPr>
        <p:spPr bwMode="auto">
          <a:xfrm>
            <a:off x="2525713" y="6551613"/>
            <a:ext cx="2317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chemeClr val="hlink"/>
                </a:solidFill>
                <a:latin typeface="+mn-ea"/>
                <a:ea typeface="+mn-ea"/>
              </a:rPr>
              <a:t>定时经过两倍数据段寿命后</a:t>
            </a:r>
          </a:p>
        </p:txBody>
      </p:sp>
      <p:sp>
        <p:nvSpPr>
          <p:cNvPr id="53296" name="Text Box 49"/>
          <p:cNvSpPr txBox="1">
            <a:spLocks noChangeArrowheads="1"/>
          </p:cNvSpPr>
          <p:nvPr/>
        </p:nvSpPr>
        <p:spPr bwMode="auto">
          <a:xfrm>
            <a:off x="1712913" y="3933825"/>
            <a:ext cx="9108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mn-ea"/>
                <a:ea typeface="+mn-ea"/>
              </a:rPr>
              <a:t>   关闭</a:t>
            </a:r>
          </a:p>
          <a:p>
            <a:pPr eaLnBrk="1" hangingPunct="1"/>
            <a:r>
              <a:rPr lang="zh-CN" altLang="en-US" sz="1400" b="1">
                <a:solidFill>
                  <a:srgbClr val="004634"/>
                </a:solidFill>
                <a:latin typeface="+mn-ea"/>
                <a:ea typeface="+mn-ea"/>
              </a:rPr>
              <a:t>发送 </a:t>
            </a:r>
            <a:r>
              <a:rPr lang="en-US" altLang="zh-CN" sz="1400" b="1">
                <a:solidFill>
                  <a:srgbClr val="004634"/>
                </a:solidFill>
                <a:latin typeface="+mn-ea"/>
                <a:ea typeface="+mn-ea"/>
              </a:rPr>
              <a:t>FIN</a:t>
            </a:r>
          </a:p>
        </p:txBody>
      </p:sp>
      <p:grpSp>
        <p:nvGrpSpPr>
          <p:cNvPr id="2" name="Group 72"/>
          <p:cNvGrpSpPr>
            <a:grpSpLocks/>
          </p:cNvGrpSpPr>
          <p:nvPr/>
        </p:nvGrpSpPr>
        <p:grpSpPr bwMode="auto">
          <a:xfrm>
            <a:off x="1290638" y="488950"/>
            <a:ext cx="6288087" cy="5848350"/>
            <a:chOff x="813" y="308"/>
            <a:chExt cx="3961" cy="3684"/>
          </a:xfrm>
        </p:grpSpPr>
        <p:sp>
          <p:nvSpPr>
            <p:cNvPr id="55351" name="Line 29"/>
            <p:cNvSpPr>
              <a:spLocks noChangeShapeType="1"/>
            </p:cNvSpPr>
            <p:nvPr/>
          </p:nvSpPr>
          <p:spPr bwMode="auto">
            <a:xfrm>
              <a:off x="841" y="1615"/>
              <a:ext cx="0" cy="1466"/>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52" name="Line 30"/>
            <p:cNvSpPr>
              <a:spLocks noChangeShapeType="1"/>
            </p:cNvSpPr>
            <p:nvPr/>
          </p:nvSpPr>
          <p:spPr bwMode="auto">
            <a:xfrm>
              <a:off x="2282" y="3239"/>
              <a:ext cx="0" cy="75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53" name="Line 31"/>
            <p:cNvSpPr>
              <a:spLocks noChangeShapeType="1"/>
            </p:cNvSpPr>
            <p:nvPr/>
          </p:nvSpPr>
          <p:spPr bwMode="auto">
            <a:xfrm rot="-5400000">
              <a:off x="1602" y="2755"/>
              <a:ext cx="1" cy="81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54" name="Freeform 32"/>
            <p:cNvSpPr>
              <a:spLocks/>
            </p:cNvSpPr>
            <p:nvPr/>
          </p:nvSpPr>
          <p:spPr bwMode="auto">
            <a:xfrm>
              <a:off x="4051" y="1539"/>
              <a:ext cx="723" cy="1"/>
            </a:xfrm>
            <a:custGeom>
              <a:avLst/>
              <a:gdLst>
                <a:gd name="T0" fmla="*/ 0 w 704"/>
                <a:gd name="T1" fmla="*/ 2147476992 h 1"/>
                <a:gd name="T2" fmla="*/ 2147483647 w 704"/>
                <a:gd name="T3" fmla="*/ 0 h 1"/>
                <a:gd name="T4" fmla="*/ 0 60000 65536"/>
                <a:gd name="T5" fmla="*/ 0 60000 65536"/>
                <a:gd name="T6" fmla="*/ 0 w 704"/>
                <a:gd name="T7" fmla="*/ 0 h 1"/>
                <a:gd name="T8" fmla="*/ 704 w 704"/>
                <a:gd name="T9" fmla="*/ 1 h 1"/>
              </a:gdLst>
              <a:ahLst/>
              <a:cxnLst>
                <a:cxn ang="T4">
                  <a:pos x="T0" y="T1"/>
                </a:cxn>
                <a:cxn ang="T5">
                  <a:pos x="T2" y="T3"/>
                </a:cxn>
              </a:cxnLst>
              <a:rect l="T6" t="T7" r="T8" b="T9"/>
              <a:pathLst>
                <a:path w="704" h="1">
                  <a:moveTo>
                    <a:pt x="0" y="1"/>
                  </a:moveTo>
                  <a:lnTo>
                    <a:pt x="704" y="0"/>
                  </a:lnTo>
                </a:path>
              </a:pathLst>
            </a:custGeom>
            <a:noFill/>
            <a:ln w="9525">
              <a:solidFill>
                <a:schemeClr val="tx1"/>
              </a:solidFill>
              <a:round/>
              <a:headEnd/>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mn-ea"/>
                <a:ea typeface="+mn-ea"/>
              </a:endParaRPr>
            </a:p>
          </p:txBody>
        </p:sp>
        <p:sp>
          <p:nvSpPr>
            <p:cNvPr id="55355" name="Line 33"/>
            <p:cNvSpPr>
              <a:spLocks noChangeShapeType="1"/>
            </p:cNvSpPr>
            <p:nvPr/>
          </p:nvSpPr>
          <p:spPr bwMode="auto">
            <a:xfrm rot="5400000" flipH="1">
              <a:off x="2319" y="411"/>
              <a:ext cx="0" cy="2252"/>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56" name="Line 34"/>
            <p:cNvSpPr>
              <a:spLocks noChangeShapeType="1"/>
            </p:cNvSpPr>
            <p:nvPr/>
          </p:nvSpPr>
          <p:spPr bwMode="auto">
            <a:xfrm rot="-5400000">
              <a:off x="1186" y="604"/>
              <a:ext cx="552" cy="1148"/>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57" name="Line 35"/>
            <p:cNvSpPr>
              <a:spLocks noChangeShapeType="1"/>
            </p:cNvSpPr>
            <p:nvPr/>
          </p:nvSpPr>
          <p:spPr bwMode="auto">
            <a:xfrm>
              <a:off x="1051" y="3239"/>
              <a:ext cx="985" cy="75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58" name="Freeform 36"/>
            <p:cNvSpPr>
              <a:spLocks/>
            </p:cNvSpPr>
            <p:nvPr/>
          </p:nvSpPr>
          <p:spPr bwMode="auto">
            <a:xfrm>
              <a:off x="2528" y="862"/>
              <a:ext cx="969" cy="588"/>
            </a:xfrm>
            <a:custGeom>
              <a:avLst/>
              <a:gdLst>
                <a:gd name="T0" fmla="*/ 0 w 944"/>
                <a:gd name="T1" fmla="*/ 0 h 712"/>
                <a:gd name="T2" fmla="*/ 2147483647 w 944"/>
                <a:gd name="T3" fmla="*/ 681260108 h 712"/>
                <a:gd name="T4" fmla="*/ 0 60000 65536"/>
                <a:gd name="T5" fmla="*/ 0 60000 65536"/>
                <a:gd name="T6" fmla="*/ 0 w 944"/>
                <a:gd name="T7" fmla="*/ 0 h 712"/>
                <a:gd name="T8" fmla="*/ 944 w 944"/>
                <a:gd name="T9" fmla="*/ 712 h 712"/>
              </a:gdLst>
              <a:ahLst/>
              <a:cxnLst>
                <a:cxn ang="T4">
                  <a:pos x="T0" y="T1"/>
                </a:cxn>
                <a:cxn ang="T5">
                  <a:pos x="T2" y="T3"/>
                </a:cxn>
              </a:cxnLst>
              <a:rect l="T6" t="T7" r="T8" b="T9"/>
              <a:pathLst>
                <a:path w="944" h="712">
                  <a:moveTo>
                    <a:pt x="0" y="0"/>
                  </a:moveTo>
                  <a:lnTo>
                    <a:pt x="944" y="712"/>
                  </a:lnTo>
                </a:path>
              </a:pathLst>
            </a:custGeom>
            <a:noFill/>
            <a:ln w="9525">
              <a:solidFill>
                <a:schemeClr val="tx1"/>
              </a:solidFill>
              <a:round/>
              <a:headEnd/>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mn-ea"/>
                <a:ea typeface="+mn-ea"/>
              </a:endParaRPr>
            </a:p>
          </p:txBody>
        </p:sp>
        <p:sp>
          <p:nvSpPr>
            <p:cNvPr id="55359" name="Text Box 44"/>
            <p:cNvSpPr txBox="1">
              <a:spLocks noChangeArrowheads="1"/>
            </p:cNvSpPr>
            <p:nvPr/>
          </p:nvSpPr>
          <p:spPr bwMode="auto">
            <a:xfrm>
              <a:off x="2036" y="1536"/>
              <a:ext cx="5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mn-ea"/>
                  <a:ea typeface="+mn-ea"/>
                </a:rPr>
                <a:t>同时打开</a:t>
              </a:r>
            </a:p>
          </p:txBody>
        </p:sp>
        <p:sp>
          <p:nvSpPr>
            <p:cNvPr id="55360" name="Text Box 45"/>
            <p:cNvSpPr txBox="1">
              <a:spLocks noChangeArrowheads="1"/>
            </p:cNvSpPr>
            <p:nvPr/>
          </p:nvSpPr>
          <p:spPr bwMode="auto">
            <a:xfrm>
              <a:off x="1586" y="1386"/>
              <a:ext cx="147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mn-ea"/>
                  <a:ea typeface="+mn-ea"/>
                </a:rPr>
                <a:t>收到 </a:t>
              </a:r>
              <a:r>
                <a:rPr lang="en-US" altLang="zh-CN" sz="1400">
                  <a:solidFill>
                    <a:srgbClr val="808080"/>
                  </a:solidFill>
                  <a:latin typeface="+mn-ea"/>
                  <a:ea typeface="+mn-ea"/>
                </a:rPr>
                <a:t>SYN</a:t>
              </a:r>
              <a:r>
                <a:rPr lang="zh-CN" altLang="en-US" sz="1400">
                  <a:solidFill>
                    <a:srgbClr val="808080"/>
                  </a:solidFill>
                  <a:latin typeface="+mn-ea"/>
                  <a:ea typeface="+mn-ea"/>
                </a:rPr>
                <a:t>，发送 </a:t>
              </a:r>
              <a:r>
                <a:rPr lang="en-US" altLang="zh-CN" sz="1400">
                  <a:solidFill>
                    <a:srgbClr val="808080"/>
                  </a:solidFill>
                  <a:latin typeface="+mn-ea"/>
                  <a:ea typeface="+mn-ea"/>
                </a:rPr>
                <a:t>SYN, ACK</a:t>
              </a:r>
            </a:p>
          </p:txBody>
        </p:sp>
        <p:sp>
          <p:nvSpPr>
            <p:cNvPr id="55361" name="Text Box 50"/>
            <p:cNvSpPr txBox="1">
              <a:spLocks noChangeArrowheads="1"/>
            </p:cNvSpPr>
            <p:nvPr/>
          </p:nvSpPr>
          <p:spPr bwMode="auto">
            <a:xfrm>
              <a:off x="813" y="2160"/>
              <a:ext cx="56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mn-ea"/>
                  <a:ea typeface="+mn-ea"/>
                </a:rPr>
                <a:t>   关闭</a:t>
              </a:r>
            </a:p>
            <a:p>
              <a:pPr eaLnBrk="1" hangingPunct="1"/>
              <a:r>
                <a:rPr lang="zh-CN" altLang="en-US" sz="1400">
                  <a:solidFill>
                    <a:srgbClr val="808080"/>
                  </a:solidFill>
                  <a:latin typeface="+mn-ea"/>
                  <a:ea typeface="+mn-ea"/>
                </a:rPr>
                <a:t>发送 </a:t>
              </a:r>
              <a:r>
                <a:rPr lang="en-US" altLang="zh-CN" sz="1400">
                  <a:solidFill>
                    <a:srgbClr val="808080"/>
                  </a:solidFill>
                  <a:latin typeface="+mn-ea"/>
                  <a:ea typeface="+mn-ea"/>
                </a:rPr>
                <a:t>FIN</a:t>
              </a:r>
            </a:p>
          </p:txBody>
        </p:sp>
        <p:sp>
          <p:nvSpPr>
            <p:cNvPr id="55362" name="Text Box 51"/>
            <p:cNvSpPr txBox="1">
              <a:spLocks noChangeArrowheads="1"/>
            </p:cNvSpPr>
            <p:nvPr/>
          </p:nvSpPr>
          <p:spPr bwMode="auto">
            <a:xfrm>
              <a:off x="1444" y="1126"/>
              <a:ext cx="5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mn-ea"/>
                  <a:ea typeface="+mn-ea"/>
                </a:rPr>
                <a:t>收到 </a:t>
              </a:r>
              <a:r>
                <a:rPr lang="en-US" altLang="zh-CN" sz="1400">
                  <a:solidFill>
                    <a:srgbClr val="808080"/>
                  </a:solidFill>
                  <a:latin typeface="+mn-ea"/>
                  <a:ea typeface="+mn-ea"/>
                </a:rPr>
                <a:t>RST</a:t>
              </a:r>
            </a:p>
          </p:txBody>
        </p:sp>
        <p:sp>
          <p:nvSpPr>
            <p:cNvPr id="55363" name="Text Box 53"/>
            <p:cNvSpPr txBox="1">
              <a:spLocks noChangeArrowheads="1"/>
            </p:cNvSpPr>
            <p:nvPr/>
          </p:nvSpPr>
          <p:spPr bwMode="auto">
            <a:xfrm>
              <a:off x="4137" y="1207"/>
              <a:ext cx="4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mn-ea"/>
                  <a:ea typeface="+mn-ea"/>
                </a:rPr>
                <a:t>  关闭</a:t>
              </a:r>
            </a:p>
            <a:p>
              <a:pPr eaLnBrk="1" hangingPunct="1"/>
              <a:r>
                <a:rPr lang="zh-CN" altLang="en-US" sz="1400">
                  <a:solidFill>
                    <a:srgbClr val="808080"/>
                  </a:solidFill>
                  <a:latin typeface="+mn-ea"/>
                  <a:ea typeface="+mn-ea"/>
                </a:rPr>
                <a:t>或超时</a:t>
              </a:r>
            </a:p>
          </p:txBody>
        </p:sp>
        <p:sp>
          <p:nvSpPr>
            <p:cNvPr id="55364" name="Text Box 56"/>
            <p:cNvSpPr txBox="1">
              <a:spLocks noChangeArrowheads="1"/>
            </p:cNvSpPr>
            <p:nvPr/>
          </p:nvSpPr>
          <p:spPr bwMode="auto">
            <a:xfrm>
              <a:off x="2263" y="3496"/>
              <a:ext cx="60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mn-ea"/>
                  <a:ea typeface="+mn-ea"/>
                </a:rPr>
                <a:t>收到 </a:t>
              </a:r>
              <a:r>
                <a:rPr lang="en-US" altLang="zh-CN" sz="1400">
                  <a:solidFill>
                    <a:srgbClr val="808080"/>
                  </a:solidFill>
                  <a:latin typeface="+mn-ea"/>
                  <a:ea typeface="+mn-ea"/>
                </a:rPr>
                <a:t>ACK</a:t>
              </a:r>
            </a:p>
          </p:txBody>
        </p:sp>
        <p:sp>
          <p:nvSpPr>
            <p:cNvPr id="55365" name="Text Box 59"/>
            <p:cNvSpPr txBox="1">
              <a:spLocks noChangeArrowheads="1"/>
            </p:cNvSpPr>
            <p:nvPr/>
          </p:nvSpPr>
          <p:spPr bwMode="auto">
            <a:xfrm>
              <a:off x="1313" y="3345"/>
              <a:ext cx="8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mn-ea"/>
                  <a:ea typeface="+mn-ea"/>
                </a:rPr>
                <a:t>收到 </a:t>
              </a:r>
              <a:r>
                <a:rPr lang="en-US" altLang="zh-CN" sz="1400">
                  <a:solidFill>
                    <a:srgbClr val="808080"/>
                  </a:solidFill>
                  <a:latin typeface="+mn-ea"/>
                  <a:ea typeface="+mn-ea"/>
                </a:rPr>
                <a:t>FIN, ACK</a:t>
              </a:r>
            </a:p>
            <a:p>
              <a:pPr eaLnBrk="1" hangingPunct="1"/>
              <a:r>
                <a:rPr lang="en-US" altLang="zh-CN" sz="1400">
                  <a:solidFill>
                    <a:srgbClr val="808080"/>
                  </a:solidFill>
                  <a:latin typeface="+mn-ea"/>
                  <a:ea typeface="+mn-ea"/>
                </a:rPr>
                <a:t>     </a:t>
              </a:r>
              <a:r>
                <a:rPr lang="zh-CN" altLang="en-US" sz="1400">
                  <a:solidFill>
                    <a:srgbClr val="808080"/>
                  </a:solidFill>
                  <a:latin typeface="+mn-ea"/>
                  <a:ea typeface="+mn-ea"/>
                </a:rPr>
                <a:t>发送 </a:t>
              </a:r>
              <a:r>
                <a:rPr lang="en-US" altLang="zh-CN" sz="1400">
                  <a:solidFill>
                    <a:srgbClr val="808080"/>
                  </a:solidFill>
                  <a:latin typeface="+mn-ea"/>
                  <a:ea typeface="+mn-ea"/>
                </a:rPr>
                <a:t>ACK</a:t>
              </a:r>
            </a:p>
          </p:txBody>
        </p:sp>
        <p:sp>
          <p:nvSpPr>
            <p:cNvPr id="55366" name="Text Box 60"/>
            <p:cNvSpPr txBox="1">
              <a:spLocks noChangeArrowheads="1"/>
            </p:cNvSpPr>
            <p:nvPr/>
          </p:nvSpPr>
          <p:spPr bwMode="auto">
            <a:xfrm>
              <a:off x="1345" y="2886"/>
              <a:ext cx="6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mn-ea"/>
                  <a:ea typeface="+mn-ea"/>
                </a:rPr>
                <a:t>收到 </a:t>
              </a:r>
              <a:r>
                <a:rPr lang="en-US" altLang="zh-CN" sz="1400">
                  <a:solidFill>
                    <a:srgbClr val="808080"/>
                  </a:solidFill>
                  <a:latin typeface="+mn-ea"/>
                  <a:ea typeface="+mn-ea"/>
                </a:rPr>
                <a:t>FIN</a:t>
              </a:r>
            </a:p>
            <a:p>
              <a:pPr eaLnBrk="1" hangingPunct="1"/>
              <a:r>
                <a:rPr lang="zh-CN" altLang="en-US" sz="1400">
                  <a:solidFill>
                    <a:srgbClr val="808080"/>
                  </a:solidFill>
                  <a:latin typeface="+mn-ea"/>
                  <a:ea typeface="+mn-ea"/>
                </a:rPr>
                <a:t>发送 </a:t>
              </a:r>
              <a:r>
                <a:rPr lang="en-US" altLang="zh-CN" sz="1400">
                  <a:solidFill>
                    <a:srgbClr val="808080"/>
                  </a:solidFill>
                  <a:latin typeface="+mn-ea"/>
                  <a:ea typeface="+mn-ea"/>
                </a:rPr>
                <a:t>ACK</a:t>
              </a:r>
            </a:p>
          </p:txBody>
        </p:sp>
        <p:sp>
          <p:nvSpPr>
            <p:cNvPr id="55367" name="Text Box 63"/>
            <p:cNvSpPr txBox="1">
              <a:spLocks noChangeArrowheads="1"/>
            </p:cNvSpPr>
            <p:nvPr/>
          </p:nvSpPr>
          <p:spPr bwMode="auto">
            <a:xfrm>
              <a:off x="2430" y="1139"/>
              <a:ext cx="6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mn-ea"/>
                  <a:ea typeface="+mn-ea"/>
                </a:rPr>
                <a:t>发送 </a:t>
              </a:r>
              <a:r>
                <a:rPr lang="en-US" altLang="zh-CN" sz="1400">
                  <a:solidFill>
                    <a:srgbClr val="808080"/>
                  </a:solidFill>
                  <a:latin typeface="+mn-ea"/>
                  <a:ea typeface="+mn-ea"/>
                </a:rPr>
                <a:t>SYN</a:t>
              </a:r>
            </a:p>
          </p:txBody>
        </p:sp>
        <p:sp>
          <p:nvSpPr>
            <p:cNvPr id="55368" name="Line 65"/>
            <p:cNvSpPr>
              <a:spLocks noChangeShapeType="1"/>
            </p:cNvSpPr>
            <p:nvPr/>
          </p:nvSpPr>
          <p:spPr bwMode="auto">
            <a:xfrm flipV="1">
              <a:off x="2331" y="308"/>
              <a:ext cx="0" cy="478"/>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69" name="Text Box 66"/>
            <p:cNvSpPr txBox="1">
              <a:spLocks noChangeArrowheads="1"/>
            </p:cNvSpPr>
            <p:nvPr/>
          </p:nvSpPr>
          <p:spPr bwMode="auto">
            <a:xfrm>
              <a:off x="2323" y="533"/>
              <a:ext cx="3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mn-ea"/>
                  <a:ea typeface="+mn-ea"/>
                </a:rPr>
                <a:t>关闭</a:t>
              </a:r>
            </a:p>
          </p:txBody>
        </p:sp>
      </p:grpSp>
      <p:sp>
        <p:nvSpPr>
          <p:cNvPr id="53314" name="Freeform 67"/>
          <p:cNvSpPr>
            <a:spLocks/>
          </p:cNvSpPr>
          <p:nvPr/>
        </p:nvSpPr>
        <p:spPr bwMode="auto">
          <a:xfrm>
            <a:off x="4013200" y="363538"/>
            <a:ext cx="3578225" cy="6094412"/>
          </a:xfrm>
          <a:custGeom>
            <a:avLst/>
            <a:gdLst>
              <a:gd name="T0" fmla="*/ 2147483647 w 2196"/>
              <a:gd name="T1" fmla="*/ 2147483647 h 4653"/>
              <a:gd name="T2" fmla="*/ 2147483647 w 2196"/>
              <a:gd name="T3" fmla="*/ 2147483647 h 4653"/>
              <a:gd name="T4" fmla="*/ 2147483647 w 2196"/>
              <a:gd name="T5" fmla="*/ 2147483647 h 4653"/>
              <a:gd name="T6" fmla="*/ 2147483647 w 2196"/>
              <a:gd name="T7" fmla="*/ 2147483647 h 4653"/>
              <a:gd name="T8" fmla="*/ 2147483647 w 2196"/>
              <a:gd name="T9" fmla="*/ 2147483647 h 4653"/>
              <a:gd name="T10" fmla="*/ 2147483647 w 2196"/>
              <a:gd name="T11" fmla="*/ 2147483647 h 4653"/>
              <a:gd name="T12" fmla="*/ 2147483647 w 2196"/>
              <a:gd name="T13" fmla="*/ 2147483647 h 4653"/>
              <a:gd name="T14" fmla="*/ 2147483647 w 2196"/>
              <a:gd name="T15" fmla="*/ 2147483647 h 4653"/>
              <a:gd name="T16" fmla="*/ 2147483647 w 2196"/>
              <a:gd name="T17" fmla="*/ 2147483647 h 4653"/>
              <a:gd name="T18" fmla="*/ 2147483647 w 2196"/>
              <a:gd name="T19" fmla="*/ 2147483647 h 4653"/>
              <a:gd name="T20" fmla="*/ 2147483647 w 2196"/>
              <a:gd name="T21" fmla="*/ 2147483647 h 4653"/>
              <a:gd name="T22" fmla="*/ 2147483647 w 2196"/>
              <a:gd name="T23" fmla="*/ 2147483647 h 4653"/>
              <a:gd name="T24" fmla="*/ 2147483647 w 2196"/>
              <a:gd name="T25" fmla="*/ 2147483647 h 4653"/>
              <a:gd name="T26" fmla="*/ 2147483647 w 2196"/>
              <a:gd name="T27" fmla="*/ 0 h 4653"/>
              <a:gd name="T28" fmla="*/ 2147483647 w 2196"/>
              <a:gd name="T29" fmla="*/ 0 h 4653"/>
              <a:gd name="T30" fmla="*/ 0 w 2196"/>
              <a:gd name="T31" fmla="*/ 0 h 46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96"/>
              <a:gd name="T49" fmla="*/ 0 h 4653"/>
              <a:gd name="T50" fmla="*/ 2196 w 2196"/>
              <a:gd name="T51" fmla="*/ 4653 h 46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96" h="4653">
                <a:moveTo>
                  <a:pt x="103" y="4653"/>
                </a:moveTo>
                <a:lnTo>
                  <a:pt x="1518" y="4650"/>
                </a:lnTo>
                <a:lnTo>
                  <a:pt x="1926" y="4650"/>
                </a:lnTo>
                <a:lnTo>
                  <a:pt x="2004" y="4620"/>
                </a:lnTo>
                <a:lnTo>
                  <a:pt x="2082" y="4584"/>
                </a:lnTo>
                <a:lnTo>
                  <a:pt x="2148" y="4500"/>
                </a:lnTo>
                <a:lnTo>
                  <a:pt x="2190" y="4386"/>
                </a:lnTo>
                <a:lnTo>
                  <a:pt x="2195" y="4300"/>
                </a:lnTo>
                <a:lnTo>
                  <a:pt x="2196" y="336"/>
                </a:lnTo>
                <a:lnTo>
                  <a:pt x="2184" y="210"/>
                </a:lnTo>
                <a:lnTo>
                  <a:pt x="2154" y="126"/>
                </a:lnTo>
                <a:lnTo>
                  <a:pt x="2070" y="54"/>
                </a:lnTo>
                <a:lnTo>
                  <a:pt x="1950" y="6"/>
                </a:lnTo>
                <a:lnTo>
                  <a:pt x="1806" y="0"/>
                </a:lnTo>
                <a:lnTo>
                  <a:pt x="256" y="0"/>
                </a:lnTo>
                <a:lnTo>
                  <a:pt x="0" y="0"/>
                </a:lnTo>
              </a:path>
            </a:pathLst>
          </a:custGeom>
          <a:noFill/>
          <a:ln w="57150" cmpd="sng">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mn-ea"/>
              <a:ea typeface="+mn-ea"/>
            </a:endParaRPr>
          </a:p>
        </p:txBody>
      </p:sp>
      <p:sp>
        <p:nvSpPr>
          <p:cNvPr id="53319" name="Freeform 67"/>
          <p:cNvSpPr>
            <a:spLocks/>
          </p:cNvSpPr>
          <p:nvPr/>
        </p:nvSpPr>
        <p:spPr bwMode="auto">
          <a:xfrm>
            <a:off x="4041775" y="371475"/>
            <a:ext cx="3578225" cy="5038725"/>
          </a:xfrm>
          <a:custGeom>
            <a:avLst/>
            <a:gdLst>
              <a:gd name="T0" fmla="*/ 2147483647 w 2254"/>
              <a:gd name="T1" fmla="*/ 2147483647 h 3174"/>
              <a:gd name="T2" fmla="*/ 2147483647 w 2254"/>
              <a:gd name="T3" fmla="*/ 2147483647 h 3174"/>
              <a:gd name="T4" fmla="*/ 2147483647 w 2254"/>
              <a:gd name="T5" fmla="*/ 2147483647 h 3174"/>
              <a:gd name="T6" fmla="*/ 2147483647 w 2254"/>
              <a:gd name="T7" fmla="*/ 2147483647 h 3174"/>
              <a:gd name="T8" fmla="*/ 2147483647 w 2254"/>
              <a:gd name="T9" fmla="*/ 2147483647 h 3174"/>
              <a:gd name="T10" fmla="*/ 2147483647 w 2254"/>
              <a:gd name="T11" fmla="*/ 2147483647 h 3174"/>
              <a:gd name="T12" fmla="*/ 2147483647 w 2254"/>
              <a:gd name="T13" fmla="*/ 2147483647 h 3174"/>
              <a:gd name="T14" fmla="*/ 2147483647 w 2254"/>
              <a:gd name="T15" fmla="*/ 2147483647 h 3174"/>
              <a:gd name="T16" fmla="*/ 2147483647 w 2254"/>
              <a:gd name="T17" fmla="*/ 2147483647 h 3174"/>
              <a:gd name="T18" fmla="*/ 2147483647 w 2254"/>
              <a:gd name="T19" fmla="*/ 2147483647 h 3174"/>
              <a:gd name="T20" fmla="*/ 2147483647 w 2254"/>
              <a:gd name="T21" fmla="*/ 2147483647 h 3174"/>
              <a:gd name="T22" fmla="*/ 2147483647 w 2254"/>
              <a:gd name="T23" fmla="*/ 2147483647 h 3174"/>
              <a:gd name="T24" fmla="*/ 2147483647 w 2254"/>
              <a:gd name="T25" fmla="*/ 2147483647 h 3174"/>
              <a:gd name="T26" fmla="*/ 2147483647 w 2254"/>
              <a:gd name="T27" fmla="*/ 0 h 3174"/>
              <a:gd name="T28" fmla="*/ 2147483647 w 2254"/>
              <a:gd name="T29" fmla="*/ 0 h 3174"/>
              <a:gd name="T30" fmla="*/ 0 w 2254"/>
              <a:gd name="T31" fmla="*/ 0 h 3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4"/>
              <a:gd name="T49" fmla="*/ 0 h 3174"/>
              <a:gd name="T50" fmla="*/ 2196 w 2254"/>
              <a:gd name="T51" fmla="*/ 4653 h 3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4" h="3174">
                <a:moveTo>
                  <a:pt x="1526" y="3174"/>
                </a:moveTo>
                <a:lnTo>
                  <a:pt x="1558" y="3173"/>
                </a:lnTo>
                <a:lnTo>
                  <a:pt x="1977" y="3173"/>
                </a:lnTo>
                <a:lnTo>
                  <a:pt x="2057" y="3152"/>
                </a:lnTo>
                <a:lnTo>
                  <a:pt x="2137" y="3128"/>
                </a:lnTo>
                <a:lnTo>
                  <a:pt x="2205" y="3071"/>
                </a:lnTo>
                <a:lnTo>
                  <a:pt x="2248" y="2993"/>
                </a:lnTo>
                <a:lnTo>
                  <a:pt x="2253" y="2934"/>
                </a:lnTo>
                <a:lnTo>
                  <a:pt x="2254" y="229"/>
                </a:lnTo>
                <a:lnTo>
                  <a:pt x="2242" y="143"/>
                </a:lnTo>
                <a:lnTo>
                  <a:pt x="2211" y="86"/>
                </a:lnTo>
                <a:lnTo>
                  <a:pt x="2125" y="37"/>
                </a:lnTo>
                <a:lnTo>
                  <a:pt x="2002" y="4"/>
                </a:lnTo>
                <a:lnTo>
                  <a:pt x="1854" y="0"/>
                </a:lnTo>
                <a:lnTo>
                  <a:pt x="263" y="0"/>
                </a:lnTo>
                <a:lnTo>
                  <a:pt x="0" y="0"/>
                </a:lnTo>
              </a:path>
            </a:pathLst>
          </a:custGeom>
          <a:noFill/>
          <a:ln w="57150" cap="flat" cmpd="sng">
            <a:solidFill>
              <a:srgbClr val="333399"/>
            </a:solidFill>
            <a:prstDash val="sysDot"/>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mn-ea"/>
              <a:ea typeface="+mn-ea"/>
            </a:endParaRPr>
          </a:p>
        </p:txBody>
      </p:sp>
      <p:sp>
        <p:nvSpPr>
          <p:cNvPr id="55346" name="Line 24"/>
          <p:cNvSpPr>
            <a:spLocks noChangeShapeType="1"/>
          </p:cNvSpPr>
          <p:nvPr/>
        </p:nvSpPr>
        <p:spPr bwMode="auto">
          <a:xfrm>
            <a:off x="106363" y="260350"/>
            <a:ext cx="690562" cy="15875"/>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47" name="Line 22"/>
          <p:cNvSpPr>
            <a:spLocks noChangeShapeType="1"/>
          </p:cNvSpPr>
          <p:nvPr/>
        </p:nvSpPr>
        <p:spPr bwMode="auto">
          <a:xfrm>
            <a:off x="106363" y="692150"/>
            <a:ext cx="649287" cy="0"/>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5348" name="Text Box 75"/>
          <p:cNvSpPr txBox="1">
            <a:spLocks noChangeArrowheads="1"/>
          </p:cNvSpPr>
          <p:nvPr/>
        </p:nvSpPr>
        <p:spPr bwMode="auto">
          <a:xfrm>
            <a:off x="754063" y="38100"/>
            <a:ext cx="1801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a:latin typeface="+mn-ea"/>
                <a:ea typeface="+mn-ea"/>
              </a:rPr>
              <a:t>等待连接端</a:t>
            </a:r>
          </a:p>
        </p:txBody>
      </p:sp>
      <p:sp>
        <p:nvSpPr>
          <p:cNvPr id="55349" name="Text Box 76"/>
          <p:cNvSpPr txBox="1">
            <a:spLocks noChangeArrowheads="1"/>
          </p:cNvSpPr>
          <p:nvPr/>
        </p:nvSpPr>
        <p:spPr bwMode="auto">
          <a:xfrm>
            <a:off x="754063" y="469900"/>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a:latin typeface="+mn-ea"/>
                <a:ea typeface="+mn-ea"/>
              </a:rPr>
              <a:t>发起连接端</a:t>
            </a:r>
          </a:p>
        </p:txBody>
      </p:sp>
      <p:sp>
        <p:nvSpPr>
          <p:cNvPr id="53325" name="Oval 77"/>
          <p:cNvSpPr>
            <a:spLocks noChangeArrowheads="1"/>
          </p:cNvSpPr>
          <p:nvPr/>
        </p:nvSpPr>
        <p:spPr bwMode="auto">
          <a:xfrm rot="818575">
            <a:off x="4138613" y="4041775"/>
            <a:ext cx="2087562" cy="722313"/>
          </a:xfrm>
          <a:prstGeom prst="ellipse">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3271"/>
                                        </p:tgtEl>
                                        <p:attrNameLst>
                                          <p:attrName>style.visibility</p:attrName>
                                        </p:attrNameLst>
                                      </p:cBhvr>
                                      <p:to>
                                        <p:strVal val="visible"/>
                                      </p:to>
                                    </p:set>
                                    <p:animEffect transition="in" filter="strips(downLeft)">
                                      <p:cBhvr>
                                        <p:cTn id="7" dur="500"/>
                                        <p:tgtEl>
                                          <p:spTgt spid="5327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289"/>
                                        </p:tgtEl>
                                        <p:attrNameLst>
                                          <p:attrName>style.visibility</p:attrName>
                                        </p:attrNameLst>
                                      </p:cBhvr>
                                      <p:to>
                                        <p:strVal val="visible"/>
                                      </p:to>
                                    </p:set>
                                    <p:animEffect transition="in" filter="blinds(horizontal)">
                                      <p:cBhvr>
                                        <p:cTn id="10" dur="500"/>
                                        <p:tgtEl>
                                          <p:spTgt spid="532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3266"/>
                                        </p:tgtEl>
                                        <p:attrNameLst>
                                          <p:attrName>style.visibility</p:attrName>
                                        </p:attrNameLst>
                                      </p:cBhvr>
                                      <p:to>
                                        <p:strVal val="visible"/>
                                      </p:to>
                                    </p:set>
                                    <p:animEffect transition="in" filter="strips(downRight)">
                                      <p:cBhvr>
                                        <p:cTn id="15" dur="500"/>
                                        <p:tgtEl>
                                          <p:spTgt spid="5326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3290"/>
                                        </p:tgtEl>
                                        <p:attrNameLst>
                                          <p:attrName>style.visibility</p:attrName>
                                        </p:attrNameLst>
                                      </p:cBhvr>
                                      <p:to>
                                        <p:strVal val="visible"/>
                                      </p:to>
                                    </p:set>
                                    <p:animEffect transition="in" filter="blinds(horizontal)">
                                      <p:cBhvr>
                                        <p:cTn id="18" dur="500"/>
                                        <p:tgtEl>
                                          <p:spTgt spid="532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3272"/>
                                        </p:tgtEl>
                                        <p:attrNameLst>
                                          <p:attrName>style.visibility</p:attrName>
                                        </p:attrNameLst>
                                      </p:cBhvr>
                                      <p:to>
                                        <p:strVal val="visible"/>
                                      </p:to>
                                    </p:set>
                                    <p:animEffect transition="in" filter="strips(downLeft)">
                                      <p:cBhvr>
                                        <p:cTn id="23" dur="500"/>
                                        <p:tgtEl>
                                          <p:spTgt spid="5327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3299"/>
                                        </p:tgtEl>
                                        <p:attrNameLst>
                                          <p:attrName>style.visibility</p:attrName>
                                        </p:attrNameLst>
                                      </p:cBhvr>
                                      <p:to>
                                        <p:strVal val="visible"/>
                                      </p:to>
                                    </p:set>
                                    <p:animEffect transition="in" filter="blinds(horizontal)">
                                      <p:cBhvr>
                                        <p:cTn id="26" dur="500"/>
                                        <p:tgtEl>
                                          <p:spTgt spid="532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53267"/>
                                        </p:tgtEl>
                                        <p:attrNameLst>
                                          <p:attrName>style.visibility</p:attrName>
                                        </p:attrNameLst>
                                      </p:cBhvr>
                                      <p:to>
                                        <p:strVal val="visible"/>
                                      </p:to>
                                    </p:set>
                                    <p:animEffect transition="in" filter="strips(downLeft)">
                                      <p:cBhvr>
                                        <p:cTn id="31" dur="500"/>
                                        <p:tgtEl>
                                          <p:spTgt spid="5326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3302"/>
                                        </p:tgtEl>
                                        <p:attrNameLst>
                                          <p:attrName>style.visibility</p:attrName>
                                        </p:attrNameLst>
                                      </p:cBhvr>
                                      <p:to>
                                        <p:strVal val="visible"/>
                                      </p:to>
                                    </p:set>
                                    <p:animEffect transition="in" filter="blinds(horizontal)">
                                      <p:cBhvr>
                                        <p:cTn id="34" dur="500"/>
                                        <p:tgtEl>
                                          <p:spTgt spid="533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53273"/>
                                        </p:tgtEl>
                                        <p:attrNameLst>
                                          <p:attrName>style.visibility</p:attrName>
                                        </p:attrNameLst>
                                      </p:cBhvr>
                                      <p:to>
                                        <p:strVal val="visible"/>
                                      </p:to>
                                    </p:set>
                                    <p:animEffect transition="in" filter="strips(downRight)">
                                      <p:cBhvr>
                                        <p:cTn id="39" dur="500"/>
                                        <p:tgtEl>
                                          <p:spTgt spid="5327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3293"/>
                                        </p:tgtEl>
                                        <p:attrNameLst>
                                          <p:attrName>style.visibility</p:attrName>
                                        </p:attrNameLst>
                                      </p:cBhvr>
                                      <p:to>
                                        <p:strVal val="visible"/>
                                      </p:to>
                                    </p:set>
                                    <p:animEffect transition="in" filter="blinds(horizontal)">
                                      <p:cBhvr>
                                        <p:cTn id="42" dur="500"/>
                                        <p:tgtEl>
                                          <p:spTgt spid="532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53268"/>
                                        </p:tgtEl>
                                        <p:attrNameLst>
                                          <p:attrName>style.visibility</p:attrName>
                                        </p:attrNameLst>
                                      </p:cBhvr>
                                      <p:to>
                                        <p:strVal val="visible"/>
                                      </p:to>
                                    </p:set>
                                    <p:animEffect transition="in" filter="strips(downLeft)">
                                      <p:cBhvr>
                                        <p:cTn id="47" dur="500"/>
                                        <p:tgtEl>
                                          <p:spTgt spid="5326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53296"/>
                                        </p:tgtEl>
                                        <p:attrNameLst>
                                          <p:attrName>style.visibility</p:attrName>
                                        </p:attrNameLst>
                                      </p:cBhvr>
                                      <p:to>
                                        <p:strVal val="visible"/>
                                      </p:to>
                                    </p:set>
                                    <p:animEffect transition="in" filter="blinds(horizontal)">
                                      <p:cBhvr>
                                        <p:cTn id="50" dur="500"/>
                                        <p:tgtEl>
                                          <p:spTgt spid="5329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53254"/>
                                        </p:tgtEl>
                                        <p:attrNameLst>
                                          <p:attrName>style.visibility</p:attrName>
                                        </p:attrNameLst>
                                      </p:cBhvr>
                                      <p:to>
                                        <p:strVal val="visible"/>
                                      </p:to>
                                    </p:set>
                                    <p:animEffect transition="in" filter="strips(downRight)">
                                      <p:cBhvr>
                                        <p:cTn id="55" dur="500"/>
                                        <p:tgtEl>
                                          <p:spTgt spid="5325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3309"/>
                                        </p:tgtEl>
                                        <p:attrNameLst>
                                          <p:attrName>style.visibility</p:attrName>
                                        </p:attrNameLst>
                                      </p:cBhvr>
                                      <p:to>
                                        <p:strVal val="visible"/>
                                      </p:to>
                                    </p:set>
                                    <p:animEffect transition="in" filter="blinds(horizontal)">
                                      <p:cBhvr>
                                        <p:cTn id="58" dur="500"/>
                                        <p:tgtEl>
                                          <p:spTgt spid="5330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6" fill="hold" grpId="0" nodeType="clickEffect">
                                  <p:stCondLst>
                                    <p:cond delay="0"/>
                                  </p:stCondLst>
                                  <p:childTnLst>
                                    <p:set>
                                      <p:cBhvr>
                                        <p:cTn id="62" dur="1" fill="hold">
                                          <p:stCondLst>
                                            <p:cond delay="0"/>
                                          </p:stCondLst>
                                        </p:cTn>
                                        <p:tgtEl>
                                          <p:spTgt spid="53269"/>
                                        </p:tgtEl>
                                        <p:attrNameLst>
                                          <p:attrName>style.visibility</p:attrName>
                                        </p:attrNameLst>
                                      </p:cBhvr>
                                      <p:to>
                                        <p:strVal val="visible"/>
                                      </p:to>
                                    </p:set>
                                    <p:animEffect transition="in" filter="strips(downRight)">
                                      <p:cBhvr>
                                        <p:cTn id="63" dur="500"/>
                                        <p:tgtEl>
                                          <p:spTgt spid="5326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3304"/>
                                        </p:tgtEl>
                                        <p:attrNameLst>
                                          <p:attrName>style.visibility</p:attrName>
                                        </p:attrNameLst>
                                      </p:cBhvr>
                                      <p:to>
                                        <p:strVal val="visible"/>
                                      </p:to>
                                    </p:set>
                                    <p:animEffect transition="in" filter="blinds(horizontal)">
                                      <p:cBhvr>
                                        <p:cTn id="66" dur="500"/>
                                        <p:tgtEl>
                                          <p:spTgt spid="5330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ntr" presetSubtype="6" fill="hold" grpId="0" nodeType="clickEffect">
                                  <p:stCondLst>
                                    <p:cond delay="0"/>
                                  </p:stCondLst>
                                  <p:childTnLst>
                                    <p:set>
                                      <p:cBhvr>
                                        <p:cTn id="70" dur="1" fill="hold">
                                          <p:stCondLst>
                                            <p:cond delay="0"/>
                                          </p:stCondLst>
                                        </p:cTn>
                                        <p:tgtEl>
                                          <p:spTgt spid="53274"/>
                                        </p:tgtEl>
                                        <p:attrNameLst>
                                          <p:attrName>style.visibility</p:attrName>
                                        </p:attrNameLst>
                                      </p:cBhvr>
                                      <p:to>
                                        <p:strVal val="visible"/>
                                      </p:to>
                                    </p:set>
                                    <p:animEffect transition="in" filter="strips(downRight)">
                                      <p:cBhvr>
                                        <p:cTn id="71" dur="500"/>
                                        <p:tgtEl>
                                          <p:spTgt spid="5327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3295"/>
                                        </p:tgtEl>
                                        <p:attrNameLst>
                                          <p:attrName>style.visibility</p:attrName>
                                        </p:attrNameLst>
                                      </p:cBhvr>
                                      <p:to>
                                        <p:strVal val="visible"/>
                                      </p:to>
                                    </p:set>
                                    <p:animEffect transition="in" filter="blinds(horizontal)">
                                      <p:cBhvr>
                                        <p:cTn id="74" dur="500"/>
                                        <p:tgtEl>
                                          <p:spTgt spid="5329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53270"/>
                                        </p:tgtEl>
                                        <p:attrNameLst>
                                          <p:attrName>style.visibility</p:attrName>
                                        </p:attrNameLst>
                                      </p:cBhvr>
                                      <p:to>
                                        <p:strVal val="visible"/>
                                      </p:to>
                                    </p:set>
                                    <p:animEffect transition="in" filter="strips(downRight)">
                                      <p:cBhvr>
                                        <p:cTn id="79" dur="500"/>
                                        <p:tgtEl>
                                          <p:spTgt spid="5327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3305"/>
                                        </p:tgtEl>
                                        <p:attrNameLst>
                                          <p:attrName>style.visibility</p:attrName>
                                        </p:attrNameLst>
                                      </p:cBhvr>
                                      <p:to>
                                        <p:strVal val="visible"/>
                                      </p:to>
                                    </p:set>
                                    <p:animEffect transition="in" filter="blinds(horizontal)">
                                      <p:cBhvr>
                                        <p:cTn id="82" dur="500"/>
                                        <p:tgtEl>
                                          <p:spTgt spid="5330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3" fill="hold" grpId="0" nodeType="clickEffect">
                                  <p:stCondLst>
                                    <p:cond delay="0"/>
                                  </p:stCondLst>
                                  <p:childTnLst>
                                    <p:set>
                                      <p:cBhvr>
                                        <p:cTn id="86" dur="1" fill="hold">
                                          <p:stCondLst>
                                            <p:cond delay="0"/>
                                          </p:stCondLst>
                                        </p:cTn>
                                        <p:tgtEl>
                                          <p:spTgt spid="53319"/>
                                        </p:tgtEl>
                                        <p:attrNameLst>
                                          <p:attrName>style.visibility</p:attrName>
                                        </p:attrNameLst>
                                      </p:cBhvr>
                                      <p:to>
                                        <p:strVal val="visible"/>
                                      </p:to>
                                    </p:set>
                                    <p:animEffect transition="in" filter="strips(upRight)">
                                      <p:cBhvr>
                                        <p:cTn id="87" dur="500"/>
                                        <p:tgtEl>
                                          <p:spTgt spid="5331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53301"/>
                                        </p:tgtEl>
                                        <p:attrNameLst>
                                          <p:attrName>style.visibility</p:attrName>
                                        </p:attrNameLst>
                                      </p:cBhvr>
                                      <p:to>
                                        <p:strVal val="visible"/>
                                      </p:to>
                                    </p:set>
                                    <p:animEffect transition="in" filter="blinds(horizontal)">
                                      <p:cBhvr>
                                        <p:cTn id="90" dur="500"/>
                                        <p:tgtEl>
                                          <p:spTgt spid="5330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ntr" presetSubtype="3" fill="hold" grpId="0" nodeType="clickEffect">
                                  <p:stCondLst>
                                    <p:cond delay="0"/>
                                  </p:stCondLst>
                                  <p:childTnLst>
                                    <p:set>
                                      <p:cBhvr>
                                        <p:cTn id="94" dur="1" fill="hold">
                                          <p:stCondLst>
                                            <p:cond delay="0"/>
                                          </p:stCondLst>
                                        </p:cTn>
                                        <p:tgtEl>
                                          <p:spTgt spid="53314"/>
                                        </p:tgtEl>
                                        <p:attrNameLst>
                                          <p:attrName>style.visibility</p:attrName>
                                        </p:attrNameLst>
                                      </p:cBhvr>
                                      <p:to>
                                        <p:strVal val="visible"/>
                                      </p:to>
                                    </p:set>
                                    <p:animEffect transition="in" filter="strips(upRight)">
                                      <p:cBhvr>
                                        <p:cTn id="95" dur="500"/>
                                        <p:tgtEl>
                                          <p:spTgt spid="5331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3325"/>
                                        </p:tgtEl>
                                        <p:attrNameLst>
                                          <p:attrName>style.visibility</p:attrName>
                                        </p:attrNameLst>
                                      </p:cBhvr>
                                      <p:to>
                                        <p:strVal val="visible"/>
                                      </p:to>
                                    </p:set>
                                    <p:animEffect transition="in" filter="blinds(horizontal)">
                                      <p:cBhvr>
                                        <p:cTn id="100" dur="500"/>
                                        <p:tgtEl>
                                          <p:spTgt spid="5332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blinds(horizontal)">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nimBg="1"/>
      <p:bldP spid="53266" grpId="0" animBg="1"/>
      <p:bldP spid="53267" grpId="0" animBg="1"/>
      <p:bldP spid="53268" grpId="0" animBg="1"/>
      <p:bldP spid="53269" grpId="0" animBg="1"/>
      <p:bldP spid="53270" grpId="0" animBg="1"/>
      <p:bldP spid="53271" grpId="0" animBg="1"/>
      <p:bldP spid="53272" grpId="0" animBg="1"/>
      <p:bldP spid="53273" grpId="0" animBg="1"/>
      <p:bldP spid="53274" grpId="0" animBg="1"/>
      <p:bldP spid="53289" grpId="0"/>
      <p:bldP spid="53290" grpId="0"/>
      <p:bldP spid="53293" grpId="0"/>
      <p:bldP spid="53295" grpId="0"/>
      <p:bldP spid="53299" grpId="0"/>
      <p:bldP spid="53301" grpId="0"/>
      <p:bldP spid="53302" grpId="0"/>
      <p:bldP spid="53304" grpId="0"/>
      <p:bldP spid="53305" grpId="0"/>
      <p:bldP spid="53309" grpId="0"/>
      <p:bldP spid="53296" grpId="0"/>
      <p:bldP spid="53314" grpId="0" animBg="1"/>
      <p:bldP spid="53319" grpId="0" animBg="1"/>
      <p:bldP spid="533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355EEB5-6C24-406C-AA4D-E59B8931213B}" type="slidenum">
              <a:rPr kumimoji="0" lang="zh-CN" altLang="en-US" sz="1400"/>
              <a:pPr eaLnBrk="1" hangingPunct="1"/>
              <a:t>47</a:t>
            </a:fld>
            <a:endParaRPr kumimoji="0" lang="en-US" altLang="zh-CN" sz="1400"/>
          </a:p>
        </p:txBody>
      </p:sp>
      <p:sp>
        <p:nvSpPr>
          <p:cNvPr id="56323" name="Rectangle 2"/>
          <p:cNvSpPr>
            <a:spLocks noGrp="1" noChangeArrowheads="1"/>
          </p:cNvSpPr>
          <p:nvPr>
            <p:ph type="title"/>
          </p:nvPr>
        </p:nvSpPr>
        <p:spPr/>
        <p:txBody>
          <a:bodyPr/>
          <a:lstStyle/>
          <a:p>
            <a:pPr eaLnBrk="1" hangingPunct="1"/>
            <a:r>
              <a:rPr lang="en-US" altLang="zh-CN" sz="4000" b="1" dirty="0"/>
              <a:t> </a:t>
            </a:r>
          </a:p>
        </p:txBody>
      </p:sp>
      <p:sp>
        <p:nvSpPr>
          <p:cNvPr id="56324" name="Rectangle 3"/>
          <p:cNvSpPr>
            <a:spLocks noGrp="1" noChangeArrowheads="1"/>
          </p:cNvSpPr>
          <p:nvPr>
            <p:ph type="body" idx="1"/>
          </p:nvPr>
        </p:nvSpPr>
        <p:spPr>
          <a:xfrm>
            <a:off x="827584" y="1556792"/>
            <a:ext cx="7772400" cy="4114800"/>
          </a:xfrm>
        </p:spPr>
        <p:txBody>
          <a:bodyPr/>
          <a:lstStyle/>
          <a:p>
            <a:pPr eaLnBrk="1" hangingPunct="1"/>
            <a:r>
              <a:rPr lang="zh-CN" altLang="en-US" sz="2800" b="1" dirty="0">
                <a:solidFill>
                  <a:srgbClr val="FF0000"/>
                </a:solidFill>
              </a:rPr>
              <a:t>闲置定时器</a:t>
            </a:r>
            <a:r>
              <a:rPr lang="en-US" altLang="zh-CN" sz="2800" b="1" dirty="0">
                <a:solidFill>
                  <a:srgbClr val="FF0000"/>
                </a:solidFill>
              </a:rPr>
              <a:t>(Quiet Timer)</a:t>
            </a:r>
            <a:r>
              <a:rPr lang="zh-CN" altLang="en-US" sz="2800" b="1" dirty="0"/>
              <a:t>：</a:t>
            </a:r>
            <a:r>
              <a:rPr lang="zh-CN" altLang="en-GB" sz="2800" b="1" dirty="0"/>
              <a:t>当</a:t>
            </a:r>
            <a:r>
              <a:rPr lang="en-GB" altLang="zh-CN" sz="2800" b="1" dirty="0"/>
              <a:t>TCP</a:t>
            </a:r>
            <a:r>
              <a:rPr lang="zh-CN" altLang="en-GB" sz="2800" b="1" dirty="0"/>
              <a:t>连接断开后，为防止该连接上的数据段还在网络上，并被后续打开的相同五元组的连接接收，要设置闲置定时器以防止刚刚断开连接的端口号被立即重新使用</a:t>
            </a:r>
            <a:endParaRPr lang="zh-CN" altLang="en-US" sz="2800" b="1" dirty="0"/>
          </a:p>
          <a:p>
            <a:pPr eaLnBrk="1" hangingPunct="1"/>
            <a:r>
              <a:rPr lang="zh-CN" altLang="en-US" sz="2800" b="1" dirty="0">
                <a:solidFill>
                  <a:srgbClr val="FF0000"/>
                </a:solidFill>
              </a:rPr>
              <a:t>保持存活定时器</a:t>
            </a:r>
            <a:r>
              <a:rPr lang="en-US" altLang="zh-CN" sz="2800" b="1" dirty="0">
                <a:solidFill>
                  <a:srgbClr val="FF0000"/>
                </a:solidFill>
              </a:rPr>
              <a:t>(</a:t>
            </a:r>
            <a:r>
              <a:rPr lang="en-US" altLang="en-US" sz="2800" b="1" dirty="0">
                <a:solidFill>
                  <a:srgbClr val="FF0000"/>
                </a:solidFill>
              </a:rPr>
              <a:t>Keep-Alive Timer</a:t>
            </a:r>
            <a:r>
              <a:rPr lang="en-US" altLang="zh-CN" sz="2800" b="1" dirty="0">
                <a:solidFill>
                  <a:srgbClr val="FF0000"/>
                </a:solidFill>
              </a:rPr>
              <a:t>)</a:t>
            </a:r>
            <a:r>
              <a:rPr lang="zh-CN" altLang="en-US" sz="2800" b="1" dirty="0"/>
              <a:t>：</a:t>
            </a:r>
            <a:r>
              <a:rPr lang="zh-CN" altLang="en-GB" sz="2800" b="1" dirty="0"/>
              <a:t>当一个连接长时间闲置时，保持存活定时器会超时而使一方去检测另一方是否仍然存在，如果它未得到响应，便终止该连接</a:t>
            </a:r>
            <a:endParaRPr lang="zh-CN" altLang="en-US" sz="2800" b="1" dirty="0"/>
          </a:p>
        </p:txBody>
      </p:sp>
      <p:sp>
        <p:nvSpPr>
          <p:cNvPr id="5" name="标题 1">
            <a:extLst>
              <a:ext uri="{FF2B5EF4-FFF2-40B4-BE49-F238E27FC236}">
                <a16:creationId xmlns:a16="http://schemas.microsoft.com/office/drawing/2014/main" id="{828C47A4-3101-4782-9E7C-17631AC8BAB8}"/>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sz="4400" b="1" dirty="0"/>
              <a:t>TCP</a:t>
            </a:r>
            <a:r>
              <a:rPr lang="zh-CN" altLang="en-US" sz="4400" b="1" dirty="0"/>
              <a:t>释放连接相关定时器</a:t>
            </a:r>
            <a:endParaRPr lang="zh-CN" altLang="en-US" kern="0" dirty="0">
              <a:latin typeface="+mn-ea"/>
              <a:ea typeface="+mn-ea"/>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48</a:t>
            </a:fld>
            <a:endParaRPr kumimoji="0" lang="en-US" altLang="zh-CN" sz="1400"/>
          </a:p>
        </p:txBody>
      </p:sp>
      <p:sp>
        <p:nvSpPr>
          <p:cNvPr id="73731" name="Rectangle 4"/>
          <p:cNvSpPr>
            <a:spLocks noGrp="1" noChangeArrowheads="1"/>
          </p:cNvSpPr>
          <p:nvPr>
            <p:ph type="title"/>
          </p:nvPr>
        </p:nvSpPr>
        <p:spPr/>
        <p:txBody>
          <a:bodyPr>
            <a:normAutofit fontScale="90000"/>
          </a:bodyPr>
          <a:lstStyle/>
          <a:p>
            <a:pPr eaLnBrk="1" hangingPunct="1"/>
            <a:r>
              <a:rPr lang="en-US" altLang="zh-CN" sz="3200" b="1" dirty="0"/>
              <a:t> </a:t>
            </a:r>
          </a:p>
        </p:txBody>
      </p:sp>
      <p:sp>
        <p:nvSpPr>
          <p:cNvPr id="6" name="Rectangle 2">
            <a:extLst>
              <a:ext uri="{FF2B5EF4-FFF2-40B4-BE49-F238E27FC236}">
                <a16:creationId xmlns:a16="http://schemas.microsoft.com/office/drawing/2014/main" id="{9080B9C5-3D7F-48CB-862F-0B02CFAAAF7E}"/>
              </a:ext>
            </a:extLst>
          </p:cNvPr>
          <p:cNvSpPr txBox="1">
            <a:spLocks noChangeArrowheads="1"/>
          </p:cNvSpPr>
          <p:nvPr/>
        </p:nvSpPr>
        <p:spPr>
          <a:xfrm>
            <a:off x="990600" y="1676400"/>
            <a:ext cx="7772400" cy="1462088"/>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sz="4000" b="1" dirty="0"/>
              <a:t>TCP</a:t>
            </a:r>
            <a:r>
              <a:rPr lang="zh-CN" altLang="en-US" sz="4000" b="1" dirty="0"/>
              <a:t>滑动窗口机制</a:t>
            </a:r>
            <a:endParaRPr lang="en-US" altLang="zh-CN" sz="4000" b="1" kern="0" dirty="0"/>
          </a:p>
        </p:txBody>
      </p:sp>
    </p:spTree>
    <p:extLst>
      <p:ext uri="{BB962C8B-B14F-4D97-AF65-F5344CB8AC3E}">
        <p14:creationId xmlns:p14="http://schemas.microsoft.com/office/powerpoint/2010/main" val="431298261"/>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DB69B1CF-6C0D-4C3F-ACE5-5FFB085DA924}" type="slidenum">
              <a:rPr kumimoji="0" lang="zh-CN" altLang="en-US" sz="1400"/>
              <a:pPr eaLnBrk="1" hangingPunct="1"/>
              <a:t>49</a:t>
            </a:fld>
            <a:endParaRPr kumimoji="0" lang="en-US" altLang="zh-CN" sz="1400"/>
          </a:p>
        </p:txBody>
      </p:sp>
      <p:sp>
        <p:nvSpPr>
          <p:cNvPr id="58371" name="Rectangle 4"/>
          <p:cNvSpPr>
            <a:spLocks noGrp="1" noChangeArrowheads="1"/>
          </p:cNvSpPr>
          <p:nvPr>
            <p:ph type="title"/>
          </p:nvPr>
        </p:nvSpPr>
        <p:spPr/>
        <p:txBody>
          <a:bodyPr/>
          <a:lstStyle/>
          <a:p>
            <a:pPr eaLnBrk="1" hangingPunct="1"/>
            <a:r>
              <a:rPr lang="en-US" altLang="zh-CN" sz="2800" b="1" dirty="0"/>
              <a:t> </a:t>
            </a:r>
            <a:endParaRPr lang="zh-CN" altLang="en-US" sz="2800" b="1" dirty="0"/>
          </a:p>
        </p:txBody>
      </p:sp>
      <p:sp>
        <p:nvSpPr>
          <p:cNvPr id="58372" name="Rectangle 5"/>
          <p:cNvSpPr>
            <a:spLocks noGrp="1" noChangeArrowheads="1"/>
          </p:cNvSpPr>
          <p:nvPr>
            <p:ph type="body" idx="1"/>
          </p:nvPr>
        </p:nvSpPr>
        <p:spPr>
          <a:xfrm>
            <a:off x="683568" y="1628800"/>
            <a:ext cx="8054975" cy="4114800"/>
          </a:xfrm>
        </p:spPr>
        <p:txBody>
          <a:bodyPr/>
          <a:lstStyle/>
          <a:p>
            <a:pPr eaLnBrk="1" hangingPunct="1"/>
            <a:r>
              <a:rPr lang="zh-CN" altLang="en-GB" sz="2800" b="1" dirty="0"/>
              <a:t>可靠有序的传输</a:t>
            </a:r>
          </a:p>
          <a:p>
            <a:pPr lvl="1" eaLnBrk="1" hangingPunct="1"/>
            <a:r>
              <a:rPr lang="zh-CN" altLang="en-GB" sz="2400" b="1" dirty="0"/>
              <a:t>使用发送缓存和接收缓存，只有被确认，窗口才滑动</a:t>
            </a:r>
            <a:endParaRPr lang="en-GB" altLang="zh-CN" sz="2400" b="1" dirty="0"/>
          </a:p>
          <a:p>
            <a:pPr eaLnBrk="1" hangingPunct="1"/>
            <a:r>
              <a:rPr lang="zh-CN" altLang="en-GB" sz="2800" b="1" dirty="0"/>
              <a:t>流量控制</a:t>
            </a:r>
          </a:p>
          <a:p>
            <a:pPr lvl="1" eaLnBrk="1" hangingPunct="1"/>
            <a:r>
              <a:rPr lang="zh-CN" altLang="en-GB" sz="2400" b="1" dirty="0"/>
              <a:t>接收端可根据可用</a:t>
            </a:r>
            <a:r>
              <a:rPr lang="zh-CN" altLang="en-GB" sz="2400" b="1" dirty="0">
                <a:solidFill>
                  <a:srgbClr val="FF0000"/>
                </a:solidFill>
              </a:rPr>
              <a:t>剩余缓冲区</a:t>
            </a:r>
            <a:r>
              <a:rPr lang="zh-CN" altLang="en-GB" sz="2400" b="1" dirty="0"/>
              <a:t>来指定窗口大小，</a:t>
            </a:r>
            <a:r>
              <a:rPr lang="zh-CN" altLang="en-US" sz="2400" b="1" dirty="0"/>
              <a:t>并通知发送端，发送端根据窗口大小来设置发送窗口</a:t>
            </a:r>
            <a:endParaRPr lang="en-US" altLang="zh-CN" sz="2400" b="1" dirty="0"/>
          </a:p>
          <a:p>
            <a:pPr lvl="2" eaLnBrk="1" hangingPunct="1"/>
            <a:r>
              <a:rPr lang="zh-CN" altLang="en-GB" sz="2000" b="1" dirty="0"/>
              <a:t>当缓冲区满，接收端可以发送一个窗口大小为</a:t>
            </a:r>
            <a:r>
              <a:rPr lang="en-GB" altLang="zh-CN" sz="2000" b="1" dirty="0"/>
              <a:t>0</a:t>
            </a:r>
            <a:r>
              <a:rPr lang="zh-CN" altLang="en-GB" sz="2000" b="1" dirty="0"/>
              <a:t>的数据段，指示发送端停止发送数据</a:t>
            </a:r>
            <a:r>
              <a:rPr lang="zh-CN" altLang="en-US" sz="2000" b="1" dirty="0"/>
              <a:t>，</a:t>
            </a:r>
            <a:r>
              <a:rPr lang="zh-CN" altLang="en-GB" sz="2000" b="1" dirty="0"/>
              <a:t>但此时仍可以发送</a:t>
            </a:r>
            <a:r>
              <a:rPr lang="zh-CN" altLang="en-GB" sz="2000" b="1" dirty="0">
                <a:solidFill>
                  <a:srgbClr val="FF0000"/>
                </a:solidFill>
              </a:rPr>
              <a:t>紧急数据 </a:t>
            </a:r>
            <a:r>
              <a:rPr lang="zh-CN" altLang="en-GB" sz="2000" b="1" dirty="0"/>
              <a:t>（如用户紧急停止进程）和</a:t>
            </a:r>
            <a:r>
              <a:rPr lang="zh-CN" altLang="en-GB" sz="2000" b="1" dirty="0">
                <a:solidFill>
                  <a:srgbClr val="FF0000"/>
                </a:solidFill>
              </a:rPr>
              <a:t>一字节的通知对方更新窗口大小的数据段</a:t>
            </a:r>
            <a:endParaRPr lang="en-GB" altLang="zh-CN" sz="2000" b="1" dirty="0">
              <a:solidFill>
                <a:srgbClr val="FF0000"/>
              </a:solidFill>
            </a:endParaRPr>
          </a:p>
        </p:txBody>
      </p:sp>
      <p:sp>
        <p:nvSpPr>
          <p:cNvPr id="5" name="标题 1">
            <a:extLst>
              <a:ext uri="{FF2B5EF4-FFF2-40B4-BE49-F238E27FC236}">
                <a16:creationId xmlns:a16="http://schemas.microsoft.com/office/drawing/2014/main" id="{6860BC88-CB74-45B1-87A9-A96CA9159A5F}"/>
              </a:ext>
            </a:extLst>
          </p:cNvPr>
          <p:cNvSpPr txBox="1">
            <a:spLocks/>
          </p:cNvSpPr>
          <p:nvPr/>
        </p:nvSpPr>
        <p:spPr>
          <a:xfrm>
            <a:off x="1154113" y="0"/>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GB" altLang="zh-CN" sz="4000" b="1" dirty="0"/>
              <a:t>TCP </a:t>
            </a:r>
            <a:r>
              <a:rPr lang="zh-CN" altLang="en-GB" sz="4000" b="1" dirty="0"/>
              <a:t>滑动窗口</a:t>
            </a:r>
            <a:br>
              <a:rPr lang="zh-CN" altLang="en-GB" sz="4800" b="1" dirty="0"/>
            </a:br>
            <a:r>
              <a:rPr lang="en-GB" altLang="zh-CN" sz="3600" b="1" dirty="0"/>
              <a:t>Sliding Window       </a:t>
            </a:r>
            <a:endParaRPr lang="zh-CN" altLang="en-US" sz="3600" kern="0" dirty="0">
              <a:latin typeface="+mn-ea"/>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xEl>
                                              <p:pRg st="4" end="4"/>
                                            </p:txEl>
                                          </p:spTgt>
                                        </p:tgtEl>
                                        <p:attrNameLst>
                                          <p:attrName>style.visibility</p:attrName>
                                        </p:attrNameLst>
                                      </p:cBhvr>
                                      <p:to>
                                        <p:strVal val="visible"/>
                                      </p:to>
                                    </p:set>
                                    <p:animEffect transition="in" filter="blinds(horizontal)">
                                      <p:cBhvr>
                                        <p:cTn id="7" dur="500"/>
                                        <p:tgtEl>
                                          <p:spTgt spid="58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pPr algn="r" eaLnBrk="1" hangingPunct="1"/>
              <a:t>5</a:t>
            </a:fld>
            <a:endParaRPr kumimoji="0" lang="en-US" altLang="zh-CN" sz="1400"/>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两种类型的传输服务</a:t>
            </a:r>
            <a:endParaRPr lang="zh-CN" altLang="en-US" sz="3600" dirty="0">
              <a:solidFill>
                <a:schemeClr val="tx2"/>
              </a:solidFill>
              <a:latin typeface="微软雅黑" panose="020B0503020204020204" pitchFamily="34" charset="-122"/>
              <a:ea typeface="微软雅黑" panose="020B0503020204020204" pitchFamily="34" charset="-122"/>
            </a:endParaRPr>
          </a:p>
        </p:txBody>
      </p:sp>
      <p:grpSp>
        <p:nvGrpSpPr>
          <p:cNvPr id="6" name="Group 4">
            <a:extLst>
              <a:ext uri="{FF2B5EF4-FFF2-40B4-BE49-F238E27FC236}">
                <a16:creationId xmlns:a16="http://schemas.microsoft.com/office/drawing/2014/main" id="{113487EB-ED5A-4409-82BF-5A0992203F12}"/>
              </a:ext>
            </a:extLst>
          </p:cNvPr>
          <p:cNvGrpSpPr>
            <a:grpSpLocks/>
          </p:cNvGrpSpPr>
          <p:nvPr/>
        </p:nvGrpSpPr>
        <p:grpSpPr bwMode="auto">
          <a:xfrm>
            <a:off x="5076056" y="1609213"/>
            <a:ext cx="3938588" cy="4233862"/>
            <a:chOff x="2956" y="827"/>
            <a:chExt cx="2481" cy="2667"/>
          </a:xfrm>
        </p:grpSpPr>
        <p:sp>
          <p:nvSpPr>
            <p:cNvPr id="7" name="Freeform 5">
              <a:extLst>
                <a:ext uri="{FF2B5EF4-FFF2-40B4-BE49-F238E27FC236}">
                  <a16:creationId xmlns:a16="http://schemas.microsoft.com/office/drawing/2014/main" id="{7389E1D1-DCAC-42BB-B59D-8C01DC440946}"/>
                </a:ext>
              </a:extLst>
            </p:cNvPr>
            <p:cNvSpPr>
              <a:spLocks/>
            </p:cNvSpPr>
            <p:nvPr/>
          </p:nvSpPr>
          <p:spPr bwMode="auto">
            <a:xfrm>
              <a:off x="4276" y="1272"/>
              <a:ext cx="1133" cy="1055"/>
            </a:xfrm>
            <a:custGeom>
              <a:avLst/>
              <a:gdLst>
                <a:gd name="T0" fmla="*/ 44 w 1292"/>
                <a:gd name="T1" fmla="*/ 3 h 1255"/>
                <a:gd name="T2" fmla="*/ 7 w 1292"/>
                <a:gd name="T3" fmla="*/ 17 h 1255"/>
                <a:gd name="T4" fmla="*/ 5 w 1292"/>
                <a:gd name="T5" fmla="*/ 55 h 1255"/>
                <a:gd name="T6" fmla="*/ 10 w 1292"/>
                <a:gd name="T7" fmla="*/ 87 h 1255"/>
                <a:gd name="T8" fmla="*/ 45 w 1292"/>
                <a:gd name="T9" fmla="*/ 91 h 1255"/>
                <a:gd name="T10" fmla="*/ 118 w 1292"/>
                <a:gd name="T11" fmla="*/ 118 h 1255"/>
                <a:gd name="T12" fmla="*/ 180 w 1292"/>
                <a:gd name="T13" fmla="*/ 130 h 1255"/>
                <a:gd name="T14" fmla="*/ 217 w 1292"/>
                <a:gd name="T15" fmla="*/ 107 h 1255"/>
                <a:gd name="T16" fmla="*/ 231 w 1292"/>
                <a:gd name="T17" fmla="*/ 46 h 1255"/>
                <a:gd name="T18" fmla="*/ 218 w 1292"/>
                <a:gd name="T19" fmla="*/ 22 h 1255"/>
                <a:gd name="T20" fmla="*/ 135 w 1292"/>
                <a:gd name="T21" fmla="*/ 12 h 1255"/>
                <a:gd name="T22" fmla="*/ 44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8" name="Freeform 6">
              <a:extLst>
                <a:ext uri="{FF2B5EF4-FFF2-40B4-BE49-F238E27FC236}">
                  <a16:creationId xmlns:a16="http://schemas.microsoft.com/office/drawing/2014/main" id="{C5794478-34B6-45F4-B0BC-7D11CEF9305D}"/>
                </a:ext>
              </a:extLst>
            </p:cNvPr>
            <p:cNvSpPr>
              <a:spLocks/>
            </p:cNvSpPr>
            <p:nvPr/>
          </p:nvSpPr>
          <p:spPr bwMode="auto">
            <a:xfrm>
              <a:off x="3092" y="1182"/>
              <a:ext cx="1176" cy="1001"/>
            </a:xfrm>
            <a:custGeom>
              <a:avLst/>
              <a:gdLst>
                <a:gd name="T0" fmla="*/ 100 w 1340"/>
                <a:gd name="T1" fmla="*/ 4 h 1191"/>
                <a:gd name="T2" fmla="*/ 15 w 1340"/>
                <a:gd name="T3" fmla="*/ 6 h 1191"/>
                <a:gd name="T4" fmla="*/ 11 w 1340"/>
                <a:gd name="T5" fmla="*/ 42 h 1191"/>
                <a:gd name="T6" fmla="*/ 5 w 1340"/>
                <a:gd name="T7" fmla="*/ 75 h 1191"/>
                <a:gd name="T8" fmla="*/ 20 w 1340"/>
                <a:gd name="T9" fmla="*/ 91 h 1191"/>
                <a:gd name="T10" fmla="*/ 99 w 1340"/>
                <a:gd name="T11" fmla="*/ 91 h 1191"/>
                <a:gd name="T12" fmla="*/ 117 w 1340"/>
                <a:gd name="T13" fmla="*/ 118 h 1191"/>
                <a:gd name="T14" fmla="*/ 226 w 1340"/>
                <a:gd name="T15" fmla="*/ 113 h 1191"/>
                <a:gd name="T16" fmla="*/ 234 w 1340"/>
                <a:gd name="T17" fmla="*/ 60 h 1191"/>
                <a:gd name="T18" fmla="*/ 220 w 1340"/>
                <a:gd name="T19" fmla="*/ 36 h 1191"/>
                <a:gd name="T20" fmla="*/ 140 w 1340"/>
                <a:gd name="T21" fmla="*/ 30 h 1191"/>
                <a:gd name="T22" fmla="*/ 100 w 1340"/>
                <a:gd name="T23" fmla="*/ 4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9" name="Freeform 7">
              <a:extLst>
                <a:ext uri="{FF2B5EF4-FFF2-40B4-BE49-F238E27FC236}">
                  <a16:creationId xmlns:a16="http://schemas.microsoft.com/office/drawing/2014/main" id="{744EDB05-080A-4136-844F-686932F04016}"/>
                </a:ext>
              </a:extLst>
            </p:cNvPr>
            <p:cNvSpPr>
              <a:spLocks/>
            </p:cNvSpPr>
            <p:nvPr/>
          </p:nvSpPr>
          <p:spPr bwMode="auto">
            <a:xfrm>
              <a:off x="3324" y="2096"/>
              <a:ext cx="1874" cy="1398"/>
            </a:xfrm>
            <a:custGeom>
              <a:avLst/>
              <a:gdLst>
                <a:gd name="T0" fmla="*/ 5 w 2135"/>
                <a:gd name="T1" fmla="*/ 68 h 1662"/>
                <a:gd name="T2" fmla="*/ 19 w 2135"/>
                <a:gd name="T3" fmla="*/ 8 h 1662"/>
                <a:gd name="T4" fmla="*/ 120 w 2135"/>
                <a:gd name="T5" fmla="*/ 20 h 1662"/>
                <a:gd name="T6" fmla="*/ 222 w 2135"/>
                <a:gd name="T7" fmla="*/ 10 h 1662"/>
                <a:gd name="T8" fmla="*/ 368 w 2135"/>
                <a:gd name="T9" fmla="*/ 43 h 1662"/>
                <a:gd name="T10" fmla="*/ 369 w 2135"/>
                <a:gd name="T11" fmla="*/ 121 h 1662"/>
                <a:gd name="T12" fmla="*/ 290 w 2135"/>
                <a:gd name="T13" fmla="*/ 168 h 1662"/>
                <a:gd name="T14" fmla="*/ 149 w 2135"/>
                <a:gd name="T15" fmla="*/ 160 h 1662"/>
                <a:gd name="T16" fmla="*/ 91 w 2135"/>
                <a:gd name="T17" fmla="*/ 134 h 1662"/>
                <a:gd name="T18" fmla="*/ 34 w 2135"/>
                <a:gd name="T19" fmla="*/ 113 h 1662"/>
                <a:gd name="T20" fmla="*/ 5 w 2135"/>
                <a:gd name="T21" fmla="*/ 6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10" name="Group 8">
              <a:extLst>
                <a:ext uri="{FF2B5EF4-FFF2-40B4-BE49-F238E27FC236}">
                  <a16:creationId xmlns:a16="http://schemas.microsoft.com/office/drawing/2014/main" id="{F5E66797-7416-47EA-9733-A455DEB6A739}"/>
                </a:ext>
              </a:extLst>
            </p:cNvPr>
            <p:cNvGrpSpPr>
              <a:grpSpLocks/>
            </p:cNvGrpSpPr>
            <p:nvPr/>
          </p:nvGrpSpPr>
          <p:grpSpPr bwMode="auto">
            <a:xfrm>
              <a:off x="3166" y="1267"/>
              <a:ext cx="462" cy="201"/>
              <a:chOff x="3552" y="246"/>
              <a:chExt cx="527" cy="248"/>
            </a:xfrm>
          </p:grpSpPr>
          <p:graphicFrame>
            <p:nvGraphicFramePr>
              <p:cNvPr id="276" name="Object 9">
                <a:extLst>
                  <a:ext uri="{FF2B5EF4-FFF2-40B4-BE49-F238E27FC236}">
                    <a16:creationId xmlns:a16="http://schemas.microsoft.com/office/drawing/2014/main" id="{0134ACC3-EEA4-49D9-B879-7CB5F2CE2592}"/>
                  </a:ext>
                </a:extLst>
              </p:cNvPr>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name="Clip" r:id="rId3" imgW="1307263" imgH="1084139" progId="MS_ClipArt_Gallery.2">
                      <p:embed/>
                    </p:oleObj>
                  </mc:Choice>
                  <mc:Fallback>
                    <p:oleObj name="Clip" r:id="rId3" imgW="1307263" imgH="1084139" progId="MS_ClipArt_Gallery.2">
                      <p:embed/>
                      <p:pic>
                        <p:nvPicPr>
                          <p:cNvPr id="276" name="Object 9">
                            <a:extLst>
                              <a:ext uri="{FF2B5EF4-FFF2-40B4-BE49-F238E27FC236}">
                                <a16:creationId xmlns:a16="http://schemas.microsoft.com/office/drawing/2014/main" id="{0134ACC3-EEA4-49D9-B879-7CB5F2CE2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7" name="Object 10">
                <a:extLst>
                  <a:ext uri="{FF2B5EF4-FFF2-40B4-BE49-F238E27FC236}">
                    <a16:creationId xmlns:a16="http://schemas.microsoft.com/office/drawing/2014/main" id="{D3EB4781-3A33-4C1B-913F-85CFA0EC3425}"/>
                  </a:ext>
                </a:extLst>
              </p:cNvPr>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name="Clip" r:id="rId5" imgW="681706" imgH="480401" progId="MS_ClipArt_Gallery.2">
                      <p:embed/>
                    </p:oleObj>
                  </mc:Choice>
                  <mc:Fallback>
                    <p:oleObj name="Clip" r:id="rId5" imgW="681706" imgH="480401" progId="MS_ClipArt_Gallery.2">
                      <p:embed/>
                      <p:pic>
                        <p:nvPicPr>
                          <p:cNvPr id="277" name="Object 10">
                            <a:extLst>
                              <a:ext uri="{FF2B5EF4-FFF2-40B4-BE49-F238E27FC236}">
                                <a16:creationId xmlns:a16="http://schemas.microsoft.com/office/drawing/2014/main" id="{D3EB4781-3A33-4C1B-913F-85CFA0EC34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8" name="Line 11">
                <a:extLst>
                  <a:ext uri="{FF2B5EF4-FFF2-40B4-BE49-F238E27FC236}">
                    <a16:creationId xmlns:a16="http://schemas.microsoft.com/office/drawing/2014/main" id="{22BAF0F7-AB6A-40B3-AAC5-0C5732A9077D}"/>
                  </a:ext>
                </a:extLst>
              </p:cNvPr>
              <p:cNvSpPr>
                <a:spLocks noChangeShapeType="1"/>
              </p:cNvSpPr>
              <p:nvPr/>
            </p:nvSpPr>
            <p:spPr bwMode="auto">
              <a:xfrm flipV="1">
                <a:off x="3844" y="434"/>
                <a:ext cx="82" cy="2"/>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1" name="Group 12">
              <a:extLst>
                <a:ext uri="{FF2B5EF4-FFF2-40B4-BE49-F238E27FC236}">
                  <a16:creationId xmlns:a16="http://schemas.microsoft.com/office/drawing/2014/main" id="{C6866B95-D014-462F-9712-74F975DE8FA7}"/>
                </a:ext>
              </a:extLst>
            </p:cNvPr>
            <p:cNvGrpSpPr>
              <a:grpSpLocks/>
            </p:cNvGrpSpPr>
            <p:nvPr/>
          </p:nvGrpSpPr>
          <p:grpSpPr bwMode="auto">
            <a:xfrm>
              <a:off x="3166" y="1642"/>
              <a:ext cx="462" cy="201"/>
              <a:chOff x="3552" y="246"/>
              <a:chExt cx="527" cy="248"/>
            </a:xfrm>
          </p:grpSpPr>
          <p:graphicFrame>
            <p:nvGraphicFramePr>
              <p:cNvPr id="273" name="Object 13">
                <a:extLst>
                  <a:ext uri="{FF2B5EF4-FFF2-40B4-BE49-F238E27FC236}">
                    <a16:creationId xmlns:a16="http://schemas.microsoft.com/office/drawing/2014/main" id="{89949D2A-2A4A-4B3D-B8C3-A0FE2E2AB14A}"/>
                  </a:ext>
                </a:extLst>
              </p:cNvPr>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name="Clip" r:id="rId7" imgW="1307263" imgH="1084139" progId="MS_ClipArt_Gallery.2">
                      <p:embed/>
                    </p:oleObj>
                  </mc:Choice>
                  <mc:Fallback>
                    <p:oleObj name="Clip" r:id="rId7" imgW="1307263" imgH="1084139" progId="MS_ClipArt_Gallery.2">
                      <p:embed/>
                      <p:pic>
                        <p:nvPicPr>
                          <p:cNvPr id="273" name="Object 13">
                            <a:extLst>
                              <a:ext uri="{FF2B5EF4-FFF2-40B4-BE49-F238E27FC236}">
                                <a16:creationId xmlns:a16="http://schemas.microsoft.com/office/drawing/2014/main" id="{89949D2A-2A4A-4B3D-B8C3-A0FE2E2AB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4" name="Object 14">
                <a:extLst>
                  <a:ext uri="{FF2B5EF4-FFF2-40B4-BE49-F238E27FC236}">
                    <a16:creationId xmlns:a16="http://schemas.microsoft.com/office/drawing/2014/main" id="{D9DB3100-7731-41EC-AFFB-8B809C973FD0}"/>
                  </a:ext>
                </a:extLst>
              </p:cNvPr>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name="Clip" r:id="rId8" imgW="681706" imgH="480401" progId="MS_ClipArt_Gallery.2">
                      <p:embed/>
                    </p:oleObj>
                  </mc:Choice>
                  <mc:Fallback>
                    <p:oleObj name="Clip" r:id="rId8" imgW="681706" imgH="480401" progId="MS_ClipArt_Gallery.2">
                      <p:embed/>
                      <p:pic>
                        <p:nvPicPr>
                          <p:cNvPr id="274" name="Object 14">
                            <a:extLst>
                              <a:ext uri="{FF2B5EF4-FFF2-40B4-BE49-F238E27FC236}">
                                <a16:creationId xmlns:a16="http://schemas.microsoft.com/office/drawing/2014/main" id="{D9DB3100-7731-41EC-AFFB-8B809C973F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5" name="Line 15">
                <a:extLst>
                  <a:ext uri="{FF2B5EF4-FFF2-40B4-BE49-F238E27FC236}">
                    <a16:creationId xmlns:a16="http://schemas.microsoft.com/office/drawing/2014/main" id="{D305DC08-9D31-4A62-8F06-364727F89AD6}"/>
                  </a:ext>
                </a:extLst>
              </p:cNvPr>
              <p:cNvSpPr>
                <a:spLocks noChangeShapeType="1"/>
              </p:cNvSpPr>
              <p:nvPr/>
            </p:nvSpPr>
            <p:spPr bwMode="auto">
              <a:xfrm flipV="1">
                <a:off x="3844" y="434"/>
                <a:ext cx="82" cy="2"/>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2" name="Group 16">
              <a:extLst>
                <a:ext uri="{FF2B5EF4-FFF2-40B4-BE49-F238E27FC236}">
                  <a16:creationId xmlns:a16="http://schemas.microsoft.com/office/drawing/2014/main" id="{715FBFD3-5B61-4E79-B1C1-B23DF4A03721}"/>
                </a:ext>
              </a:extLst>
            </p:cNvPr>
            <p:cNvGrpSpPr>
              <a:grpSpLocks/>
            </p:cNvGrpSpPr>
            <p:nvPr/>
          </p:nvGrpSpPr>
          <p:grpSpPr bwMode="auto">
            <a:xfrm>
              <a:off x="3403" y="1508"/>
              <a:ext cx="44" cy="135"/>
              <a:chOff x="3842" y="406"/>
              <a:chExt cx="51" cy="167"/>
            </a:xfrm>
          </p:grpSpPr>
          <p:sp>
            <p:nvSpPr>
              <p:cNvPr id="270" name="Oval 17">
                <a:extLst>
                  <a:ext uri="{FF2B5EF4-FFF2-40B4-BE49-F238E27FC236}">
                    <a16:creationId xmlns:a16="http://schemas.microsoft.com/office/drawing/2014/main" id="{54755774-40F8-4358-9B61-2BA789021D2B}"/>
                  </a:ext>
                </a:extLst>
              </p:cNvPr>
              <p:cNvSpPr>
                <a:spLocks noChangeArrowheads="1"/>
              </p:cNvSpPr>
              <p:nvPr/>
            </p:nvSpPr>
            <p:spPr bwMode="auto">
              <a:xfrm>
                <a:off x="3842" y="40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71" name="Oval 18">
                <a:extLst>
                  <a:ext uri="{FF2B5EF4-FFF2-40B4-BE49-F238E27FC236}">
                    <a16:creationId xmlns:a16="http://schemas.microsoft.com/office/drawing/2014/main" id="{9E0C18DD-4BED-4333-B202-5800B2873B35}"/>
                  </a:ext>
                </a:extLst>
              </p:cNvPr>
              <p:cNvSpPr>
                <a:spLocks noChangeArrowheads="1"/>
              </p:cNvSpPr>
              <p:nvPr/>
            </p:nvSpPr>
            <p:spPr bwMode="auto">
              <a:xfrm>
                <a:off x="3844" y="46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72" name="Oval 19">
                <a:extLst>
                  <a:ext uri="{FF2B5EF4-FFF2-40B4-BE49-F238E27FC236}">
                    <a16:creationId xmlns:a16="http://schemas.microsoft.com/office/drawing/2014/main" id="{12F84B5B-3D1E-4723-B84B-A982019B861B}"/>
                  </a:ext>
                </a:extLst>
              </p:cNvPr>
              <p:cNvSpPr>
                <a:spLocks noChangeArrowheads="1"/>
              </p:cNvSpPr>
              <p:nvPr/>
            </p:nvSpPr>
            <p:spPr bwMode="auto">
              <a:xfrm>
                <a:off x="3846" y="52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13" name="Group 20">
              <a:extLst>
                <a:ext uri="{FF2B5EF4-FFF2-40B4-BE49-F238E27FC236}">
                  <a16:creationId xmlns:a16="http://schemas.microsoft.com/office/drawing/2014/main" id="{306F138A-8F54-4475-9D33-CEF966D2139D}"/>
                </a:ext>
              </a:extLst>
            </p:cNvPr>
            <p:cNvGrpSpPr>
              <a:grpSpLocks/>
            </p:cNvGrpSpPr>
            <p:nvPr/>
          </p:nvGrpSpPr>
          <p:grpSpPr bwMode="auto">
            <a:xfrm>
              <a:off x="3699" y="1825"/>
              <a:ext cx="132" cy="249"/>
              <a:chOff x="4180" y="783"/>
              <a:chExt cx="150" cy="307"/>
            </a:xfrm>
          </p:grpSpPr>
          <p:sp>
            <p:nvSpPr>
              <p:cNvPr id="262" name="AutoShape 21">
                <a:extLst>
                  <a:ext uri="{FF2B5EF4-FFF2-40B4-BE49-F238E27FC236}">
                    <a16:creationId xmlns:a16="http://schemas.microsoft.com/office/drawing/2014/main" id="{8FF5B19C-C934-4376-9377-AB9B97DCAA6A}"/>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3" name="Rectangle 22">
                <a:extLst>
                  <a:ext uri="{FF2B5EF4-FFF2-40B4-BE49-F238E27FC236}">
                    <a16:creationId xmlns:a16="http://schemas.microsoft.com/office/drawing/2014/main" id="{42A13A2F-C5C7-4523-8543-5429069E1DEF}"/>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4" name="Rectangle 23">
                <a:extLst>
                  <a:ext uri="{FF2B5EF4-FFF2-40B4-BE49-F238E27FC236}">
                    <a16:creationId xmlns:a16="http://schemas.microsoft.com/office/drawing/2014/main" id="{1ECF84C6-B1A4-41A6-9A2A-9379F76CF719}"/>
                  </a:ext>
                </a:extLst>
              </p:cNvPr>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5" name="AutoShape 24">
                <a:extLst>
                  <a:ext uri="{FF2B5EF4-FFF2-40B4-BE49-F238E27FC236}">
                    <a16:creationId xmlns:a16="http://schemas.microsoft.com/office/drawing/2014/main" id="{3C9F26B7-E15E-4432-98F8-6F6AFB33AC87}"/>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6" name="Line 25">
                <a:extLst>
                  <a:ext uri="{FF2B5EF4-FFF2-40B4-BE49-F238E27FC236}">
                    <a16:creationId xmlns:a16="http://schemas.microsoft.com/office/drawing/2014/main" id="{3DAB2CBA-94D0-48A6-A5E9-128568347F8F}"/>
                  </a:ext>
                </a:extLst>
              </p:cNvPr>
              <p:cNvSpPr>
                <a:spLocks noChangeShapeType="1"/>
              </p:cNvSpPr>
              <p:nvPr/>
            </p:nvSpPr>
            <p:spPr bwMode="auto">
              <a:xfrm>
                <a:off x="4330" y="788"/>
                <a:ext cx="0" cy="23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67" name="Line 26">
                <a:extLst>
                  <a:ext uri="{FF2B5EF4-FFF2-40B4-BE49-F238E27FC236}">
                    <a16:creationId xmlns:a16="http://schemas.microsoft.com/office/drawing/2014/main" id="{72726CAE-0CCD-4E91-A6E0-F5587A8A71F2}"/>
                  </a:ext>
                </a:extLst>
              </p:cNvPr>
              <p:cNvSpPr>
                <a:spLocks noChangeShapeType="1"/>
              </p:cNvSpPr>
              <p:nvPr/>
            </p:nvSpPr>
            <p:spPr bwMode="auto">
              <a:xfrm flipH="1">
                <a:off x="4276" y="1019"/>
                <a:ext cx="54" cy="6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68" name="Rectangle 27">
                <a:extLst>
                  <a:ext uri="{FF2B5EF4-FFF2-40B4-BE49-F238E27FC236}">
                    <a16:creationId xmlns:a16="http://schemas.microsoft.com/office/drawing/2014/main" id="{89637953-9DB8-49D1-A91F-FCF3E2C8B445}"/>
                  </a:ext>
                </a:extLst>
              </p:cNvPr>
              <p:cNvSpPr>
                <a:spLocks noChangeArrowheads="1"/>
              </p:cNvSpPr>
              <p:nvPr/>
            </p:nvSpPr>
            <p:spPr bwMode="auto">
              <a:xfrm>
                <a:off x="4193" y="883"/>
                <a:ext cx="63" cy="136"/>
              </a:xfrm>
              <a:prstGeom prst="rect">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9" name="Rectangle 28">
                <a:extLst>
                  <a:ext uri="{FF2B5EF4-FFF2-40B4-BE49-F238E27FC236}">
                    <a16:creationId xmlns:a16="http://schemas.microsoft.com/office/drawing/2014/main" id="{5B7FA980-78A5-471F-81ED-5A31C975AB44}"/>
                  </a:ext>
                </a:extLst>
              </p:cNvPr>
              <p:cNvSpPr>
                <a:spLocks noChangeArrowheads="1"/>
              </p:cNvSpPr>
              <p:nvPr/>
            </p:nvSpPr>
            <p:spPr bwMode="auto">
              <a:xfrm>
                <a:off x="4202" y="924"/>
                <a:ext cx="48" cy="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14" name="Group 29">
              <a:extLst>
                <a:ext uri="{FF2B5EF4-FFF2-40B4-BE49-F238E27FC236}">
                  <a16:creationId xmlns:a16="http://schemas.microsoft.com/office/drawing/2014/main" id="{C93069EE-CEE6-45D2-9968-394E9566EA06}"/>
                </a:ext>
              </a:extLst>
            </p:cNvPr>
            <p:cNvGrpSpPr>
              <a:grpSpLocks/>
            </p:cNvGrpSpPr>
            <p:nvPr/>
          </p:nvGrpSpPr>
          <p:grpSpPr bwMode="auto">
            <a:xfrm rot="-5400000">
              <a:off x="3896" y="1874"/>
              <a:ext cx="51" cy="147"/>
              <a:chOff x="3842" y="406"/>
              <a:chExt cx="51" cy="167"/>
            </a:xfrm>
          </p:grpSpPr>
          <p:sp>
            <p:nvSpPr>
              <p:cNvPr id="259" name="Oval 30">
                <a:extLst>
                  <a:ext uri="{FF2B5EF4-FFF2-40B4-BE49-F238E27FC236}">
                    <a16:creationId xmlns:a16="http://schemas.microsoft.com/office/drawing/2014/main" id="{A96305D0-64E7-49F9-A07B-F0605C5524C5}"/>
                  </a:ext>
                </a:extLst>
              </p:cNvPr>
              <p:cNvSpPr>
                <a:spLocks noChangeArrowheads="1"/>
              </p:cNvSpPr>
              <p:nvPr/>
            </p:nvSpPr>
            <p:spPr bwMode="auto">
              <a:xfrm>
                <a:off x="3842" y="40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0" name="Oval 31">
                <a:extLst>
                  <a:ext uri="{FF2B5EF4-FFF2-40B4-BE49-F238E27FC236}">
                    <a16:creationId xmlns:a16="http://schemas.microsoft.com/office/drawing/2014/main" id="{372A534A-CC08-4F7A-AE57-5537807862C1}"/>
                  </a:ext>
                </a:extLst>
              </p:cNvPr>
              <p:cNvSpPr>
                <a:spLocks noChangeArrowheads="1"/>
              </p:cNvSpPr>
              <p:nvPr/>
            </p:nvSpPr>
            <p:spPr bwMode="auto">
              <a:xfrm>
                <a:off x="3844" y="46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1" name="Oval 32">
                <a:extLst>
                  <a:ext uri="{FF2B5EF4-FFF2-40B4-BE49-F238E27FC236}">
                    <a16:creationId xmlns:a16="http://schemas.microsoft.com/office/drawing/2014/main" id="{AC9B9AAE-407C-476B-A1A9-814D8671EDD6}"/>
                  </a:ext>
                </a:extLst>
              </p:cNvPr>
              <p:cNvSpPr>
                <a:spLocks noChangeArrowheads="1"/>
              </p:cNvSpPr>
              <p:nvPr/>
            </p:nvSpPr>
            <p:spPr bwMode="auto">
              <a:xfrm>
                <a:off x="3846" y="52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sp>
          <p:nvSpPr>
            <p:cNvPr id="15" name="Line 33">
              <a:extLst>
                <a:ext uri="{FF2B5EF4-FFF2-40B4-BE49-F238E27FC236}">
                  <a16:creationId xmlns:a16="http://schemas.microsoft.com/office/drawing/2014/main" id="{EA600F6D-BF06-4A30-A24F-4B5A8686D2B5}"/>
                </a:ext>
              </a:extLst>
            </p:cNvPr>
            <p:cNvSpPr>
              <a:spLocks noChangeShapeType="1"/>
            </p:cNvSpPr>
            <p:nvPr/>
          </p:nvSpPr>
          <p:spPr bwMode="auto">
            <a:xfrm>
              <a:off x="3785" y="1767"/>
              <a:ext cx="312"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 name="Line 34">
              <a:extLst>
                <a:ext uri="{FF2B5EF4-FFF2-40B4-BE49-F238E27FC236}">
                  <a16:creationId xmlns:a16="http://schemas.microsoft.com/office/drawing/2014/main" id="{12F336A3-147E-479A-B6E9-1AECBC2C305F}"/>
                </a:ext>
              </a:extLst>
            </p:cNvPr>
            <p:cNvSpPr>
              <a:spLocks noChangeShapeType="1"/>
            </p:cNvSpPr>
            <p:nvPr/>
          </p:nvSpPr>
          <p:spPr bwMode="auto">
            <a:xfrm>
              <a:off x="3787" y="1765"/>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 name="Line 35">
              <a:extLst>
                <a:ext uri="{FF2B5EF4-FFF2-40B4-BE49-F238E27FC236}">
                  <a16:creationId xmlns:a16="http://schemas.microsoft.com/office/drawing/2014/main" id="{0781840A-DB6C-48FD-AE54-066BB206D774}"/>
                </a:ext>
              </a:extLst>
            </p:cNvPr>
            <p:cNvSpPr>
              <a:spLocks noChangeShapeType="1"/>
            </p:cNvSpPr>
            <p:nvPr/>
          </p:nvSpPr>
          <p:spPr bwMode="auto">
            <a:xfrm>
              <a:off x="4099" y="1764"/>
              <a:ext cx="1"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 name="Line 36">
              <a:extLst>
                <a:ext uri="{FF2B5EF4-FFF2-40B4-BE49-F238E27FC236}">
                  <a16:creationId xmlns:a16="http://schemas.microsoft.com/office/drawing/2014/main" id="{359175C1-7054-4EC9-AA50-64CD3B45E972}"/>
                </a:ext>
              </a:extLst>
            </p:cNvPr>
            <p:cNvSpPr>
              <a:spLocks noChangeShapeType="1"/>
            </p:cNvSpPr>
            <p:nvPr/>
          </p:nvSpPr>
          <p:spPr bwMode="auto">
            <a:xfrm>
              <a:off x="3596" y="1427"/>
              <a:ext cx="182" cy="16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 name="Line 37">
              <a:extLst>
                <a:ext uri="{FF2B5EF4-FFF2-40B4-BE49-F238E27FC236}">
                  <a16:creationId xmlns:a16="http://schemas.microsoft.com/office/drawing/2014/main" id="{FF74499D-F367-4D27-A2A7-7A13D92AD81C}"/>
                </a:ext>
              </a:extLst>
            </p:cNvPr>
            <p:cNvSpPr>
              <a:spLocks noChangeShapeType="1"/>
            </p:cNvSpPr>
            <p:nvPr/>
          </p:nvSpPr>
          <p:spPr bwMode="auto">
            <a:xfrm flipV="1">
              <a:off x="3604" y="1607"/>
              <a:ext cx="174"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0" name="Line 38">
              <a:extLst>
                <a:ext uri="{FF2B5EF4-FFF2-40B4-BE49-F238E27FC236}">
                  <a16:creationId xmlns:a16="http://schemas.microsoft.com/office/drawing/2014/main" id="{8E2161A2-205C-473B-9842-9AE1B428CD24}"/>
                </a:ext>
              </a:extLst>
            </p:cNvPr>
            <p:cNvSpPr>
              <a:spLocks noChangeShapeType="1"/>
            </p:cNvSpPr>
            <p:nvPr/>
          </p:nvSpPr>
          <p:spPr bwMode="auto">
            <a:xfrm flipV="1">
              <a:off x="3936" y="1661"/>
              <a:ext cx="1" cy="10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21" name="Group 39">
              <a:extLst>
                <a:ext uri="{FF2B5EF4-FFF2-40B4-BE49-F238E27FC236}">
                  <a16:creationId xmlns:a16="http://schemas.microsoft.com/office/drawing/2014/main" id="{F6FBA4E2-881F-41DD-A057-D612EC95575E}"/>
                </a:ext>
              </a:extLst>
            </p:cNvPr>
            <p:cNvGrpSpPr>
              <a:grpSpLocks/>
            </p:cNvGrpSpPr>
            <p:nvPr/>
          </p:nvGrpSpPr>
          <p:grpSpPr bwMode="auto">
            <a:xfrm>
              <a:off x="4011" y="1811"/>
              <a:ext cx="132" cy="249"/>
              <a:chOff x="4180" y="783"/>
              <a:chExt cx="150" cy="307"/>
            </a:xfrm>
          </p:grpSpPr>
          <p:sp>
            <p:nvSpPr>
              <p:cNvPr id="251" name="AutoShape 40">
                <a:extLst>
                  <a:ext uri="{FF2B5EF4-FFF2-40B4-BE49-F238E27FC236}">
                    <a16:creationId xmlns:a16="http://schemas.microsoft.com/office/drawing/2014/main" id="{111504A6-65EA-4B13-A93B-F5B25116AABE}"/>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2" name="Rectangle 41">
                <a:extLst>
                  <a:ext uri="{FF2B5EF4-FFF2-40B4-BE49-F238E27FC236}">
                    <a16:creationId xmlns:a16="http://schemas.microsoft.com/office/drawing/2014/main" id="{261F302D-D1B9-40DB-9F9C-24F020206C43}"/>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3" name="Rectangle 42">
                <a:extLst>
                  <a:ext uri="{FF2B5EF4-FFF2-40B4-BE49-F238E27FC236}">
                    <a16:creationId xmlns:a16="http://schemas.microsoft.com/office/drawing/2014/main" id="{96A3C4FD-16CA-4BE9-B970-AC0A5B78914F}"/>
                  </a:ext>
                </a:extLst>
              </p:cNvPr>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4" name="AutoShape 43">
                <a:extLst>
                  <a:ext uri="{FF2B5EF4-FFF2-40B4-BE49-F238E27FC236}">
                    <a16:creationId xmlns:a16="http://schemas.microsoft.com/office/drawing/2014/main" id="{0186B733-D27F-42CD-8F20-81605E721FF5}"/>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5" name="Line 44">
                <a:extLst>
                  <a:ext uri="{FF2B5EF4-FFF2-40B4-BE49-F238E27FC236}">
                    <a16:creationId xmlns:a16="http://schemas.microsoft.com/office/drawing/2014/main" id="{18C40233-52CD-4537-B22E-A6393033B7AD}"/>
                  </a:ext>
                </a:extLst>
              </p:cNvPr>
              <p:cNvSpPr>
                <a:spLocks noChangeShapeType="1"/>
              </p:cNvSpPr>
              <p:nvPr/>
            </p:nvSpPr>
            <p:spPr bwMode="auto">
              <a:xfrm>
                <a:off x="4330" y="788"/>
                <a:ext cx="0" cy="23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56" name="Line 45">
                <a:extLst>
                  <a:ext uri="{FF2B5EF4-FFF2-40B4-BE49-F238E27FC236}">
                    <a16:creationId xmlns:a16="http://schemas.microsoft.com/office/drawing/2014/main" id="{2FC686F1-7054-4939-8E10-A0BA4E155604}"/>
                  </a:ext>
                </a:extLst>
              </p:cNvPr>
              <p:cNvSpPr>
                <a:spLocks noChangeShapeType="1"/>
              </p:cNvSpPr>
              <p:nvPr/>
            </p:nvSpPr>
            <p:spPr bwMode="auto">
              <a:xfrm flipH="1">
                <a:off x="4276" y="1019"/>
                <a:ext cx="54" cy="6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57" name="Rectangle 46">
                <a:extLst>
                  <a:ext uri="{FF2B5EF4-FFF2-40B4-BE49-F238E27FC236}">
                    <a16:creationId xmlns:a16="http://schemas.microsoft.com/office/drawing/2014/main" id="{AF7F959B-DF31-401A-A813-F7F073FCE759}"/>
                  </a:ext>
                </a:extLst>
              </p:cNvPr>
              <p:cNvSpPr>
                <a:spLocks noChangeArrowheads="1"/>
              </p:cNvSpPr>
              <p:nvPr/>
            </p:nvSpPr>
            <p:spPr bwMode="auto">
              <a:xfrm>
                <a:off x="4193" y="883"/>
                <a:ext cx="63" cy="136"/>
              </a:xfrm>
              <a:prstGeom prst="rect">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8" name="Rectangle 47">
                <a:extLst>
                  <a:ext uri="{FF2B5EF4-FFF2-40B4-BE49-F238E27FC236}">
                    <a16:creationId xmlns:a16="http://schemas.microsoft.com/office/drawing/2014/main" id="{D432618F-4FCE-4863-A27B-9ABE0CFB5454}"/>
                  </a:ext>
                </a:extLst>
              </p:cNvPr>
              <p:cNvSpPr>
                <a:spLocks noChangeArrowheads="1"/>
              </p:cNvSpPr>
              <p:nvPr/>
            </p:nvSpPr>
            <p:spPr bwMode="auto">
              <a:xfrm>
                <a:off x="4202" y="924"/>
                <a:ext cx="48" cy="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22" name="Group 48">
              <a:extLst>
                <a:ext uri="{FF2B5EF4-FFF2-40B4-BE49-F238E27FC236}">
                  <a16:creationId xmlns:a16="http://schemas.microsoft.com/office/drawing/2014/main" id="{982B5A4C-0D56-43B4-A6CC-C820E12752F8}"/>
                </a:ext>
              </a:extLst>
            </p:cNvPr>
            <p:cNvGrpSpPr>
              <a:grpSpLocks/>
            </p:cNvGrpSpPr>
            <p:nvPr/>
          </p:nvGrpSpPr>
          <p:grpSpPr bwMode="auto">
            <a:xfrm>
              <a:off x="3408" y="2201"/>
              <a:ext cx="302" cy="583"/>
              <a:chOff x="3314" y="1248"/>
              <a:chExt cx="344" cy="694"/>
            </a:xfrm>
          </p:grpSpPr>
          <p:graphicFrame>
            <p:nvGraphicFramePr>
              <p:cNvPr id="242" name="Object 49">
                <a:extLst>
                  <a:ext uri="{FF2B5EF4-FFF2-40B4-BE49-F238E27FC236}">
                    <a16:creationId xmlns:a16="http://schemas.microsoft.com/office/drawing/2014/main" id="{EE617D5C-6D2D-413B-B984-980EA6DCF462}"/>
                  </a:ext>
                </a:extLst>
              </p:cNvPr>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name="Clip" r:id="rId9" imgW="1307263" imgH="1084139" progId="MS_ClipArt_Gallery.2">
                      <p:embed/>
                    </p:oleObj>
                  </mc:Choice>
                  <mc:Fallback>
                    <p:oleObj name="Clip" r:id="rId9" imgW="1307263" imgH="1084139" progId="MS_ClipArt_Gallery.2">
                      <p:embed/>
                      <p:pic>
                        <p:nvPicPr>
                          <p:cNvPr id="242" name="Object 49">
                            <a:extLst>
                              <a:ext uri="{FF2B5EF4-FFF2-40B4-BE49-F238E27FC236}">
                                <a16:creationId xmlns:a16="http://schemas.microsoft.com/office/drawing/2014/main" id="{EE617D5C-6D2D-413B-B984-980EA6DCF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3" name="Line 50">
                <a:extLst>
                  <a:ext uri="{FF2B5EF4-FFF2-40B4-BE49-F238E27FC236}">
                    <a16:creationId xmlns:a16="http://schemas.microsoft.com/office/drawing/2014/main" id="{264C3912-F5B9-4577-8FF7-1777ECB7956F}"/>
                  </a:ext>
                </a:extLst>
              </p:cNvPr>
              <p:cNvSpPr>
                <a:spLocks noChangeShapeType="1"/>
              </p:cNvSpPr>
              <p:nvPr/>
            </p:nvSpPr>
            <p:spPr bwMode="auto">
              <a:xfrm flipV="1">
                <a:off x="3606" y="1433"/>
                <a:ext cx="52" cy="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aphicFrame>
            <p:nvGraphicFramePr>
              <p:cNvPr id="244" name="Object 51">
                <a:extLst>
                  <a:ext uri="{FF2B5EF4-FFF2-40B4-BE49-F238E27FC236}">
                    <a16:creationId xmlns:a16="http://schemas.microsoft.com/office/drawing/2014/main" id="{7B14B763-E935-4B48-B9C9-D8E7DA037CA4}"/>
                  </a:ext>
                </a:extLst>
              </p:cNvPr>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name="Clip" r:id="rId10" imgW="1307263" imgH="1084139" progId="MS_ClipArt_Gallery.2">
                      <p:embed/>
                    </p:oleObj>
                  </mc:Choice>
                  <mc:Fallback>
                    <p:oleObj name="Clip" r:id="rId10" imgW="1307263" imgH="1084139" progId="MS_ClipArt_Gallery.2">
                      <p:embed/>
                      <p:pic>
                        <p:nvPicPr>
                          <p:cNvPr id="244" name="Object 51">
                            <a:extLst>
                              <a:ext uri="{FF2B5EF4-FFF2-40B4-BE49-F238E27FC236}">
                                <a16:creationId xmlns:a16="http://schemas.microsoft.com/office/drawing/2014/main" id="{7B14B763-E935-4B48-B9C9-D8E7DA037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 name="Line 52">
                <a:extLst>
                  <a:ext uri="{FF2B5EF4-FFF2-40B4-BE49-F238E27FC236}">
                    <a16:creationId xmlns:a16="http://schemas.microsoft.com/office/drawing/2014/main" id="{DD9079D7-C715-4FA4-90FA-F04DB7A7B52E}"/>
                  </a:ext>
                </a:extLst>
              </p:cNvPr>
              <p:cNvSpPr>
                <a:spLocks noChangeShapeType="1"/>
              </p:cNvSpPr>
              <p:nvPr/>
            </p:nvSpPr>
            <p:spPr bwMode="auto">
              <a:xfrm flipV="1">
                <a:off x="3606" y="1882"/>
                <a:ext cx="52" cy="2"/>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246" name="Group 53">
                <a:extLst>
                  <a:ext uri="{FF2B5EF4-FFF2-40B4-BE49-F238E27FC236}">
                    <a16:creationId xmlns:a16="http://schemas.microsoft.com/office/drawing/2014/main" id="{3DD6D0E1-8A49-4B02-812C-4B260BDA2AF2}"/>
                  </a:ext>
                </a:extLst>
              </p:cNvPr>
              <p:cNvGrpSpPr>
                <a:grpSpLocks/>
              </p:cNvGrpSpPr>
              <p:nvPr/>
            </p:nvGrpSpPr>
            <p:grpSpPr bwMode="auto">
              <a:xfrm>
                <a:off x="3404" y="1504"/>
                <a:ext cx="51" cy="167"/>
                <a:chOff x="3842" y="406"/>
                <a:chExt cx="51" cy="167"/>
              </a:xfrm>
            </p:grpSpPr>
            <p:sp>
              <p:nvSpPr>
                <p:cNvPr id="248" name="Oval 54">
                  <a:extLst>
                    <a:ext uri="{FF2B5EF4-FFF2-40B4-BE49-F238E27FC236}">
                      <a16:creationId xmlns:a16="http://schemas.microsoft.com/office/drawing/2014/main" id="{9E7ED337-E416-44EE-9040-67EEDF47113E}"/>
                    </a:ext>
                  </a:extLst>
                </p:cNvPr>
                <p:cNvSpPr>
                  <a:spLocks noChangeArrowheads="1"/>
                </p:cNvSpPr>
                <p:nvPr/>
              </p:nvSpPr>
              <p:spPr bwMode="auto">
                <a:xfrm>
                  <a:off x="3842" y="40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49" name="Oval 55">
                  <a:extLst>
                    <a:ext uri="{FF2B5EF4-FFF2-40B4-BE49-F238E27FC236}">
                      <a16:creationId xmlns:a16="http://schemas.microsoft.com/office/drawing/2014/main" id="{95D7571A-B6E1-4CEC-8777-E2C6F1509C91}"/>
                    </a:ext>
                  </a:extLst>
                </p:cNvPr>
                <p:cNvSpPr>
                  <a:spLocks noChangeArrowheads="1"/>
                </p:cNvSpPr>
                <p:nvPr/>
              </p:nvSpPr>
              <p:spPr bwMode="auto">
                <a:xfrm>
                  <a:off x="3844" y="46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0" name="Oval 56">
                  <a:extLst>
                    <a:ext uri="{FF2B5EF4-FFF2-40B4-BE49-F238E27FC236}">
                      <a16:creationId xmlns:a16="http://schemas.microsoft.com/office/drawing/2014/main" id="{69785756-8F84-4775-BFFA-FB99C8D3FCF1}"/>
                    </a:ext>
                  </a:extLst>
                </p:cNvPr>
                <p:cNvSpPr>
                  <a:spLocks noChangeArrowheads="1"/>
                </p:cNvSpPr>
                <p:nvPr/>
              </p:nvSpPr>
              <p:spPr bwMode="auto">
                <a:xfrm>
                  <a:off x="3846" y="52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sp>
            <p:nvSpPr>
              <p:cNvPr id="247" name="Line 57">
                <a:extLst>
                  <a:ext uri="{FF2B5EF4-FFF2-40B4-BE49-F238E27FC236}">
                    <a16:creationId xmlns:a16="http://schemas.microsoft.com/office/drawing/2014/main" id="{29C52B3B-48B4-4760-81E3-88EF83078D95}"/>
                  </a:ext>
                </a:extLst>
              </p:cNvPr>
              <p:cNvSpPr>
                <a:spLocks noChangeShapeType="1"/>
              </p:cNvSpPr>
              <p:nvPr/>
            </p:nvSpPr>
            <p:spPr bwMode="auto">
              <a:xfrm>
                <a:off x="3654" y="1431"/>
                <a:ext cx="0" cy="4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aphicFrame>
          <p:nvGraphicFramePr>
            <p:cNvPr id="23" name="Object 58">
              <a:extLst>
                <a:ext uri="{FF2B5EF4-FFF2-40B4-BE49-F238E27FC236}">
                  <a16:creationId xmlns:a16="http://schemas.microsoft.com/office/drawing/2014/main" id="{DE72119C-C3A7-4CFE-9DEA-9DCD26ECADA7}"/>
                </a:ext>
              </a:extLst>
            </p:cNvPr>
            <p:cNvGraphicFramePr>
              <a:graphicFrameLocks noChangeAspect="1"/>
            </p:cNvGraphicFramePr>
            <p:nvPr/>
          </p:nvGraphicFramePr>
          <p:xfrm>
            <a:off x="3955" y="2837"/>
            <a:ext cx="263" cy="209"/>
          </p:xfrm>
          <a:graphic>
            <a:graphicData uri="http://schemas.openxmlformats.org/presentationml/2006/ole">
              <mc:AlternateContent xmlns:mc="http://schemas.openxmlformats.org/markup-compatibility/2006">
                <mc:Choice xmlns:v="urn:schemas-microsoft-com:vml" Requires="v">
                  <p:oleObj name="Clip" r:id="rId11" imgW="1307263" imgH="1084139" progId="MS_ClipArt_Gallery.2">
                    <p:embed/>
                  </p:oleObj>
                </mc:Choice>
                <mc:Fallback>
                  <p:oleObj name="Clip" r:id="rId11" imgW="1307263" imgH="1084139" progId="MS_ClipArt_Gallery.2">
                    <p:embed/>
                    <p:pic>
                      <p:nvPicPr>
                        <p:cNvPr id="23" name="Object 58">
                          <a:extLst>
                            <a:ext uri="{FF2B5EF4-FFF2-40B4-BE49-F238E27FC236}">
                              <a16:creationId xmlns:a16="http://schemas.microsoft.com/office/drawing/2014/main" id="{DE72119C-C3A7-4CFE-9DEA-9DCD26ECA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 y="2837"/>
                          <a:ext cx="2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59">
              <a:extLst>
                <a:ext uri="{FF2B5EF4-FFF2-40B4-BE49-F238E27FC236}">
                  <a16:creationId xmlns:a16="http://schemas.microsoft.com/office/drawing/2014/main" id="{E8EAB404-66DA-4A96-977A-431511E8999D}"/>
                </a:ext>
              </a:extLst>
            </p:cNvPr>
            <p:cNvGraphicFramePr>
              <a:graphicFrameLocks noChangeAspect="1"/>
            </p:cNvGraphicFramePr>
            <p:nvPr/>
          </p:nvGraphicFramePr>
          <p:xfrm>
            <a:off x="3568" y="2830"/>
            <a:ext cx="262" cy="208"/>
          </p:xfrm>
          <a:graphic>
            <a:graphicData uri="http://schemas.openxmlformats.org/presentationml/2006/ole">
              <mc:AlternateContent xmlns:mc="http://schemas.openxmlformats.org/markup-compatibility/2006">
                <mc:Choice xmlns:v="urn:schemas-microsoft-com:vml" Requires="v">
                  <p:oleObj name="Clip" r:id="rId12" imgW="1307263" imgH="1084139" progId="MS_ClipArt_Gallery.2">
                    <p:embed/>
                  </p:oleObj>
                </mc:Choice>
                <mc:Fallback>
                  <p:oleObj name="Clip" r:id="rId12" imgW="1307263" imgH="1084139" progId="MS_ClipArt_Gallery.2">
                    <p:embed/>
                    <p:pic>
                      <p:nvPicPr>
                        <p:cNvPr id="24" name="Object 59">
                          <a:extLst>
                            <a:ext uri="{FF2B5EF4-FFF2-40B4-BE49-F238E27FC236}">
                              <a16:creationId xmlns:a16="http://schemas.microsoft.com/office/drawing/2014/main" id="{E8EAB404-66DA-4A96-977A-431511E89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 y="2830"/>
                          <a:ext cx="262"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Oval 60">
              <a:extLst>
                <a:ext uri="{FF2B5EF4-FFF2-40B4-BE49-F238E27FC236}">
                  <a16:creationId xmlns:a16="http://schemas.microsoft.com/office/drawing/2014/main" id="{1217345E-ADE3-4344-AAA6-CCFB5C830FD8}"/>
                </a:ext>
              </a:extLst>
            </p:cNvPr>
            <p:cNvSpPr>
              <a:spLocks noChangeArrowheads="1"/>
            </p:cNvSpPr>
            <p:nvPr/>
          </p:nvSpPr>
          <p:spPr bwMode="auto">
            <a:xfrm rot="-5400000">
              <a:off x="3831" y="2895"/>
              <a:ext cx="40" cy="41"/>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 name="Oval 61">
              <a:extLst>
                <a:ext uri="{FF2B5EF4-FFF2-40B4-BE49-F238E27FC236}">
                  <a16:creationId xmlns:a16="http://schemas.microsoft.com/office/drawing/2014/main" id="{D60E76F4-BC83-4CE2-BEC8-4A1E8025117C}"/>
                </a:ext>
              </a:extLst>
            </p:cNvPr>
            <p:cNvSpPr>
              <a:spLocks noChangeArrowheads="1"/>
            </p:cNvSpPr>
            <p:nvPr/>
          </p:nvSpPr>
          <p:spPr bwMode="auto">
            <a:xfrm rot="-5400000">
              <a:off x="3884" y="2894"/>
              <a:ext cx="40" cy="42"/>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7" name="Oval 62">
              <a:extLst>
                <a:ext uri="{FF2B5EF4-FFF2-40B4-BE49-F238E27FC236}">
                  <a16:creationId xmlns:a16="http://schemas.microsoft.com/office/drawing/2014/main" id="{5F2609A9-5AC5-46C1-A3EA-AB9907FE043B}"/>
                </a:ext>
              </a:extLst>
            </p:cNvPr>
            <p:cNvSpPr>
              <a:spLocks noChangeArrowheads="1"/>
            </p:cNvSpPr>
            <p:nvPr/>
          </p:nvSpPr>
          <p:spPr bwMode="auto">
            <a:xfrm rot="-5400000">
              <a:off x="3933" y="2897"/>
              <a:ext cx="39" cy="41"/>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8" name="Line 63">
              <a:extLst>
                <a:ext uri="{FF2B5EF4-FFF2-40B4-BE49-F238E27FC236}">
                  <a16:creationId xmlns:a16="http://schemas.microsoft.com/office/drawing/2014/main" id="{78D7AF58-47E0-474C-9E96-4FF71169EFDC}"/>
                </a:ext>
              </a:extLst>
            </p:cNvPr>
            <p:cNvSpPr>
              <a:spLocks noChangeShapeType="1"/>
            </p:cNvSpPr>
            <p:nvPr/>
          </p:nvSpPr>
          <p:spPr bwMode="auto">
            <a:xfrm rot="-5400000">
              <a:off x="4097" y="2821"/>
              <a:ext cx="38" cy="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9" name="Line 64">
              <a:extLst>
                <a:ext uri="{FF2B5EF4-FFF2-40B4-BE49-F238E27FC236}">
                  <a16:creationId xmlns:a16="http://schemas.microsoft.com/office/drawing/2014/main" id="{83A1EE43-2E79-4C1B-8F62-F66D1D4D82F5}"/>
                </a:ext>
              </a:extLst>
            </p:cNvPr>
            <p:cNvSpPr>
              <a:spLocks noChangeShapeType="1"/>
            </p:cNvSpPr>
            <p:nvPr/>
          </p:nvSpPr>
          <p:spPr bwMode="auto">
            <a:xfrm rot="5400000" flipH="1">
              <a:off x="3702" y="2816"/>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0" name="Line 65">
              <a:extLst>
                <a:ext uri="{FF2B5EF4-FFF2-40B4-BE49-F238E27FC236}">
                  <a16:creationId xmlns:a16="http://schemas.microsoft.com/office/drawing/2014/main" id="{817DB66E-C517-46A0-8605-DD4DF2041680}"/>
                </a:ext>
              </a:extLst>
            </p:cNvPr>
            <p:cNvSpPr>
              <a:spLocks noChangeShapeType="1"/>
            </p:cNvSpPr>
            <p:nvPr/>
          </p:nvSpPr>
          <p:spPr bwMode="auto">
            <a:xfrm rot="16200000" flipV="1">
              <a:off x="3921" y="2602"/>
              <a:ext cx="0" cy="39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1" name="Line 66">
              <a:extLst>
                <a:ext uri="{FF2B5EF4-FFF2-40B4-BE49-F238E27FC236}">
                  <a16:creationId xmlns:a16="http://schemas.microsoft.com/office/drawing/2014/main" id="{4194CF14-816C-4477-A5C2-BEDEFB0B150E}"/>
                </a:ext>
              </a:extLst>
            </p:cNvPr>
            <p:cNvSpPr>
              <a:spLocks noChangeShapeType="1"/>
            </p:cNvSpPr>
            <p:nvPr/>
          </p:nvSpPr>
          <p:spPr bwMode="auto">
            <a:xfrm flipV="1">
              <a:off x="3710" y="2564"/>
              <a:ext cx="59" cy="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2" name="Line 67">
              <a:extLst>
                <a:ext uri="{FF2B5EF4-FFF2-40B4-BE49-F238E27FC236}">
                  <a16:creationId xmlns:a16="http://schemas.microsoft.com/office/drawing/2014/main" id="{CB409056-EF0C-4FB6-8BCC-C11F773BFCF6}"/>
                </a:ext>
              </a:extLst>
            </p:cNvPr>
            <p:cNvSpPr>
              <a:spLocks noChangeShapeType="1"/>
            </p:cNvSpPr>
            <p:nvPr/>
          </p:nvSpPr>
          <p:spPr bwMode="auto">
            <a:xfrm>
              <a:off x="4089" y="2593"/>
              <a:ext cx="191" cy="24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3" name="Line 68">
              <a:extLst>
                <a:ext uri="{FF2B5EF4-FFF2-40B4-BE49-F238E27FC236}">
                  <a16:creationId xmlns:a16="http://schemas.microsoft.com/office/drawing/2014/main" id="{07A699AE-B587-4077-89CE-C5AFC0C8AE7D}"/>
                </a:ext>
              </a:extLst>
            </p:cNvPr>
            <p:cNvSpPr>
              <a:spLocks noChangeShapeType="1"/>
            </p:cNvSpPr>
            <p:nvPr/>
          </p:nvSpPr>
          <p:spPr bwMode="auto">
            <a:xfrm flipH="1">
              <a:off x="4590" y="2591"/>
              <a:ext cx="176" cy="24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aphicFrame>
          <p:nvGraphicFramePr>
            <p:cNvPr id="34" name="Object 69">
              <a:extLst>
                <a:ext uri="{FF2B5EF4-FFF2-40B4-BE49-F238E27FC236}">
                  <a16:creationId xmlns:a16="http://schemas.microsoft.com/office/drawing/2014/main" id="{3216E0A9-50C9-4C1A-9B52-140773D183B7}"/>
                </a:ext>
              </a:extLst>
            </p:cNvPr>
            <p:cNvGraphicFramePr>
              <a:graphicFrameLocks noChangeAspect="1"/>
            </p:cNvGraphicFramePr>
            <p:nvPr/>
          </p:nvGraphicFramePr>
          <p:xfrm>
            <a:off x="4702" y="2309"/>
            <a:ext cx="128" cy="152"/>
          </p:xfrm>
          <a:graphic>
            <a:graphicData uri="http://schemas.openxmlformats.org/presentationml/2006/ole">
              <mc:AlternateContent xmlns:mc="http://schemas.openxmlformats.org/markup-compatibility/2006">
                <mc:Choice xmlns:v="urn:schemas-microsoft-com:vml" Requires="v">
                  <p:oleObj name="Clip" r:id="rId13" imgW="982811" imgH="1208363" progId="MS_ClipArt_Gallery.2">
                    <p:embed/>
                  </p:oleObj>
                </mc:Choice>
                <mc:Fallback>
                  <p:oleObj name="Clip" r:id="rId13" imgW="982811" imgH="1208363" progId="MS_ClipArt_Gallery.2">
                    <p:embed/>
                    <p:pic>
                      <p:nvPicPr>
                        <p:cNvPr id="34" name="Object 69">
                          <a:extLst>
                            <a:ext uri="{FF2B5EF4-FFF2-40B4-BE49-F238E27FC236}">
                              <a16:creationId xmlns:a16="http://schemas.microsoft.com/office/drawing/2014/main" id="{3216E0A9-50C9-4C1A-9B52-140773D183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2" y="2309"/>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70">
              <a:extLst>
                <a:ext uri="{FF2B5EF4-FFF2-40B4-BE49-F238E27FC236}">
                  <a16:creationId xmlns:a16="http://schemas.microsoft.com/office/drawing/2014/main" id="{B6D1723E-2438-4D28-8EF5-5E37D74979C8}"/>
                </a:ext>
              </a:extLst>
            </p:cNvPr>
            <p:cNvGraphicFramePr>
              <a:graphicFrameLocks noChangeAspect="1"/>
            </p:cNvGraphicFramePr>
            <p:nvPr/>
          </p:nvGraphicFramePr>
          <p:xfrm>
            <a:off x="3860" y="2360"/>
            <a:ext cx="128" cy="151"/>
          </p:xfrm>
          <a:graphic>
            <a:graphicData uri="http://schemas.openxmlformats.org/presentationml/2006/ole">
              <mc:AlternateContent xmlns:mc="http://schemas.openxmlformats.org/markup-compatibility/2006">
                <mc:Choice xmlns:v="urn:schemas-microsoft-com:vml" Requires="v">
                  <p:oleObj name="Clip" r:id="rId15" imgW="982811" imgH="1208363" progId="MS_ClipArt_Gallery.2">
                    <p:embed/>
                  </p:oleObj>
                </mc:Choice>
                <mc:Fallback>
                  <p:oleObj name="Clip" r:id="rId15" imgW="982811" imgH="1208363" progId="MS_ClipArt_Gallery.2">
                    <p:embed/>
                    <p:pic>
                      <p:nvPicPr>
                        <p:cNvPr id="35" name="Object 70">
                          <a:extLst>
                            <a:ext uri="{FF2B5EF4-FFF2-40B4-BE49-F238E27FC236}">
                              <a16:creationId xmlns:a16="http://schemas.microsoft.com/office/drawing/2014/main" id="{B6D1723E-2438-4D28-8EF5-5E37D74979C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60" y="2360"/>
                          <a:ext cx="128"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6" name="Group 71">
              <a:extLst>
                <a:ext uri="{FF2B5EF4-FFF2-40B4-BE49-F238E27FC236}">
                  <a16:creationId xmlns:a16="http://schemas.microsoft.com/office/drawing/2014/main" id="{15E92D92-F35D-4DE2-9EA4-1B519F6F4FD7}"/>
                </a:ext>
              </a:extLst>
            </p:cNvPr>
            <p:cNvGrpSpPr>
              <a:grpSpLocks/>
            </p:cNvGrpSpPr>
            <p:nvPr/>
          </p:nvGrpSpPr>
          <p:grpSpPr bwMode="auto">
            <a:xfrm>
              <a:off x="4079" y="3114"/>
              <a:ext cx="256" cy="269"/>
              <a:chOff x="2870" y="1518"/>
              <a:chExt cx="292" cy="320"/>
            </a:xfrm>
          </p:grpSpPr>
          <p:graphicFrame>
            <p:nvGraphicFramePr>
              <p:cNvPr id="240" name="Object 72">
                <a:extLst>
                  <a:ext uri="{FF2B5EF4-FFF2-40B4-BE49-F238E27FC236}">
                    <a16:creationId xmlns:a16="http://schemas.microsoft.com/office/drawing/2014/main" id="{F7A15E90-10A3-4C46-9463-00225D88BA36}"/>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6" imgW="826829" imgH="840406" progId="MS_ClipArt_Gallery.2">
                      <p:embed/>
                    </p:oleObj>
                  </mc:Choice>
                  <mc:Fallback>
                    <p:oleObj name="Clip" r:id="rId16" imgW="826829" imgH="840406" progId="MS_ClipArt_Gallery.2">
                      <p:embed/>
                      <p:pic>
                        <p:nvPicPr>
                          <p:cNvPr id="240" name="Object 72">
                            <a:extLst>
                              <a:ext uri="{FF2B5EF4-FFF2-40B4-BE49-F238E27FC236}">
                                <a16:creationId xmlns:a16="http://schemas.microsoft.com/office/drawing/2014/main" id="{F7A15E90-10A3-4C46-9463-00225D88BA3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1" name="Object 73">
                <a:extLst>
                  <a:ext uri="{FF2B5EF4-FFF2-40B4-BE49-F238E27FC236}">
                    <a16:creationId xmlns:a16="http://schemas.microsoft.com/office/drawing/2014/main" id="{0511A52E-9F39-4D3C-A8BC-0E9C2EA451FF}"/>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8" imgW="1268295" imgH="1199426" progId="MS_ClipArt_Gallery.2">
                      <p:embed/>
                    </p:oleObj>
                  </mc:Choice>
                  <mc:Fallback>
                    <p:oleObj name="Clip" r:id="rId18" imgW="1268295" imgH="1199426" progId="MS_ClipArt_Gallery.2">
                      <p:embed/>
                      <p:pic>
                        <p:nvPicPr>
                          <p:cNvPr id="241" name="Object 73">
                            <a:extLst>
                              <a:ext uri="{FF2B5EF4-FFF2-40B4-BE49-F238E27FC236}">
                                <a16:creationId xmlns:a16="http://schemas.microsoft.com/office/drawing/2014/main" id="{0511A52E-9F39-4D3C-A8BC-0E9C2EA451F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7" name="Group 74">
              <a:extLst>
                <a:ext uri="{FF2B5EF4-FFF2-40B4-BE49-F238E27FC236}">
                  <a16:creationId xmlns:a16="http://schemas.microsoft.com/office/drawing/2014/main" id="{E1F654B4-2CF1-4A12-8AFD-DE7D52091CA4}"/>
                </a:ext>
              </a:extLst>
            </p:cNvPr>
            <p:cNvGrpSpPr>
              <a:grpSpLocks/>
            </p:cNvGrpSpPr>
            <p:nvPr/>
          </p:nvGrpSpPr>
          <p:grpSpPr bwMode="auto">
            <a:xfrm>
              <a:off x="4569" y="3134"/>
              <a:ext cx="256" cy="269"/>
              <a:chOff x="2870" y="1518"/>
              <a:chExt cx="292" cy="320"/>
            </a:xfrm>
          </p:grpSpPr>
          <p:graphicFrame>
            <p:nvGraphicFramePr>
              <p:cNvPr id="238" name="Object 75">
                <a:extLst>
                  <a:ext uri="{FF2B5EF4-FFF2-40B4-BE49-F238E27FC236}">
                    <a16:creationId xmlns:a16="http://schemas.microsoft.com/office/drawing/2014/main" id="{5A3B0B6E-0136-4B38-B734-EF88A99AA0F1}"/>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0" imgW="826829" imgH="840406" progId="MS_ClipArt_Gallery.2">
                      <p:embed/>
                    </p:oleObj>
                  </mc:Choice>
                  <mc:Fallback>
                    <p:oleObj name="Clip" r:id="rId20" imgW="826829" imgH="840406" progId="MS_ClipArt_Gallery.2">
                      <p:embed/>
                      <p:pic>
                        <p:nvPicPr>
                          <p:cNvPr id="238" name="Object 75">
                            <a:extLst>
                              <a:ext uri="{FF2B5EF4-FFF2-40B4-BE49-F238E27FC236}">
                                <a16:creationId xmlns:a16="http://schemas.microsoft.com/office/drawing/2014/main" id="{5A3B0B6E-0136-4B38-B734-EF88A99AA0F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9" name="Object 76">
                <a:extLst>
                  <a:ext uri="{FF2B5EF4-FFF2-40B4-BE49-F238E27FC236}">
                    <a16:creationId xmlns:a16="http://schemas.microsoft.com/office/drawing/2014/main" id="{5A1E0DFF-FB78-41C0-BB02-8B37E77DCE3E}"/>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1" imgW="1268295" imgH="1199426" progId="MS_ClipArt_Gallery.2">
                      <p:embed/>
                    </p:oleObj>
                  </mc:Choice>
                  <mc:Fallback>
                    <p:oleObj name="Clip" r:id="rId21" imgW="1268295" imgH="1199426" progId="MS_ClipArt_Gallery.2">
                      <p:embed/>
                      <p:pic>
                        <p:nvPicPr>
                          <p:cNvPr id="239" name="Object 76">
                            <a:extLst>
                              <a:ext uri="{FF2B5EF4-FFF2-40B4-BE49-F238E27FC236}">
                                <a16:creationId xmlns:a16="http://schemas.microsoft.com/office/drawing/2014/main" id="{5A1E0DFF-FB78-41C0-BB02-8B37E77DCE3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8" name="Group 77">
              <a:extLst>
                <a:ext uri="{FF2B5EF4-FFF2-40B4-BE49-F238E27FC236}">
                  <a16:creationId xmlns:a16="http://schemas.microsoft.com/office/drawing/2014/main" id="{C5295327-55C3-4E46-8E46-4119C8209DBD}"/>
                </a:ext>
              </a:extLst>
            </p:cNvPr>
            <p:cNvGrpSpPr>
              <a:grpSpLocks/>
            </p:cNvGrpSpPr>
            <p:nvPr/>
          </p:nvGrpSpPr>
          <p:grpSpPr bwMode="auto">
            <a:xfrm>
              <a:off x="4308" y="2955"/>
              <a:ext cx="239" cy="237"/>
              <a:chOff x="4733" y="2082"/>
              <a:chExt cx="272" cy="282"/>
            </a:xfrm>
          </p:grpSpPr>
          <p:graphicFrame>
            <p:nvGraphicFramePr>
              <p:cNvPr id="236" name="Object 78">
                <a:extLst>
                  <a:ext uri="{FF2B5EF4-FFF2-40B4-BE49-F238E27FC236}">
                    <a16:creationId xmlns:a16="http://schemas.microsoft.com/office/drawing/2014/main" id="{EB7250C7-F66F-4746-A895-CD7A0586FC42}"/>
                  </a:ext>
                </a:extLst>
              </p:cNvPr>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name="Clip" r:id="rId22" imgW="826829" imgH="840406" progId="MS_ClipArt_Gallery.2">
                      <p:embed/>
                    </p:oleObj>
                  </mc:Choice>
                  <mc:Fallback>
                    <p:oleObj name="Clip" r:id="rId22" imgW="826829" imgH="840406" progId="MS_ClipArt_Gallery.2">
                      <p:embed/>
                      <p:pic>
                        <p:nvPicPr>
                          <p:cNvPr id="236" name="Object 78">
                            <a:extLst>
                              <a:ext uri="{FF2B5EF4-FFF2-40B4-BE49-F238E27FC236}">
                                <a16:creationId xmlns:a16="http://schemas.microsoft.com/office/drawing/2014/main" id="{EB7250C7-F66F-4746-A895-CD7A0586FC4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7" name="Rectangle 79">
                <a:extLst>
                  <a:ext uri="{FF2B5EF4-FFF2-40B4-BE49-F238E27FC236}">
                    <a16:creationId xmlns:a16="http://schemas.microsoft.com/office/drawing/2014/main" id="{C5FA91FF-027B-4FF6-9379-38ED8931191B}"/>
                  </a:ext>
                </a:extLst>
              </p:cNvPr>
              <p:cNvSpPr>
                <a:spLocks noChangeArrowheads="1"/>
              </p:cNvSpPr>
              <p:nvPr/>
            </p:nvSpPr>
            <p:spPr bwMode="auto">
              <a:xfrm>
                <a:off x="4812" y="2181"/>
                <a:ext cx="192" cy="183"/>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sp>
          <p:nvSpPr>
            <p:cNvPr id="39" name="Line 80">
              <a:extLst>
                <a:ext uri="{FF2B5EF4-FFF2-40B4-BE49-F238E27FC236}">
                  <a16:creationId xmlns:a16="http://schemas.microsoft.com/office/drawing/2014/main" id="{3C644B1F-687A-4354-A4F7-623692624604}"/>
                </a:ext>
              </a:extLst>
            </p:cNvPr>
            <p:cNvSpPr>
              <a:spLocks noChangeShapeType="1"/>
            </p:cNvSpPr>
            <p:nvPr/>
          </p:nvSpPr>
          <p:spPr bwMode="auto">
            <a:xfrm>
              <a:off x="4501" y="2894"/>
              <a:ext cx="0"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40" name="Group 81">
              <a:extLst>
                <a:ext uri="{FF2B5EF4-FFF2-40B4-BE49-F238E27FC236}">
                  <a16:creationId xmlns:a16="http://schemas.microsoft.com/office/drawing/2014/main" id="{1A954542-677F-4F6E-95C3-758E4925B912}"/>
                </a:ext>
              </a:extLst>
            </p:cNvPr>
            <p:cNvGrpSpPr>
              <a:grpSpLocks/>
            </p:cNvGrpSpPr>
            <p:nvPr/>
          </p:nvGrpSpPr>
          <p:grpSpPr bwMode="auto">
            <a:xfrm>
              <a:off x="4955" y="2531"/>
              <a:ext cx="131" cy="258"/>
              <a:chOff x="4180" y="783"/>
              <a:chExt cx="150" cy="307"/>
            </a:xfrm>
          </p:grpSpPr>
          <p:sp>
            <p:nvSpPr>
              <p:cNvPr id="228" name="AutoShape 82">
                <a:extLst>
                  <a:ext uri="{FF2B5EF4-FFF2-40B4-BE49-F238E27FC236}">
                    <a16:creationId xmlns:a16="http://schemas.microsoft.com/office/drawing/2014/main" id="{2F742C95-1E07-4D15-BB4A-2BC701098ADB}"/>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9" name="Rectangle 83">
                <a:extLst>
                  <a:ext uri="{FF2B5EF4-FFF2-40B4-BE49-F238E27FC236}">
                    <a16:creationId xmlns:a16="http://schemas.microsoft.com/office/drawing/2014/main" id="{5C826B51-912F-48DA-9F77-5383863F63CC}"/>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30" name="Rectangle 84">
                <a:extLst>
                  <a:ext uri="{FF2B5EF4-FFF2-40B4-BE49-F238E27FC236}">
                    <a16:creationId xmlns:a16="http://schemas.microsoft.com/office/drawing/2014/main" id="{9F94B6DB-ECAD-4AB9-B0E9-4B4A44575F8A}"/>
                  </a:ext>
                </a:extLst>
              </p:cNvPr>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31" name="AutoShape 85">
                <a:extLst>
                  <a:ext uri="{FF2B5EF4-FFF2-40B4-BE49-F238E27FC236}">
                    <a16:creationId xmlns:a16="http://schemas.microsoft.com/office/drawing/2014/main" id="{C0D92D69-4F74-4B8D-A390-8E13904ABB0F}"/>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32" name="Line 86">
                <a:extLst>
                  <a:ext uri="{FF2B5EF4-FFF2-40B4-BE49-F238E27FC236}">
                    <a16:creationId xmlns:a16="http://schemas.microsoft.com/office/drawing/2014/main" id="{B5810A3C-42E8-437A-BFC0-ECB1A1504172}"/>
                  </a:ext>
                </a:extLst>
              </p:cNvPr>
              <p:cNvSpPr>
                <a:spLocks noChangeShapeType="1"/>
              </p:cNvSpPr>
              <p:nvPr/>
            </p:nvSpPr>
            <p:spPr bwMode="auto">
              <a:xfrm>
                <a:off x="4330" y="788"/>
                <a:ext cx="0" cy="23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33" name="Line 87">
                <a:extLst>
                  <a:ext uri="{FF2B5EF4-FFF2-40B4-BE49-F238E27FC236}">
                    <a16:creationId xmlns:a16="http://schemas.microsoft.com/office/drawing/2014/main" id="{7AA7335E-52FE-4C73-8DB3-7853ECFEACC3}"/>
                  </a:ext>
                </a:extLst>
              </p:cNvPr>
              <p:cNvSpPr>
                <a:spLocks noChangeShapeType="1"/>
              </p:cNvSpPr>
              <p:nvPr/>
            </p:nvSpPr>
            <p:spPr bwMode="auto">
              <a:xfrm flipH="1">
                <a:off x="4276" y="1019"/>
                <a:ext cx="54" cy="6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34" name="Rectangle 88">
                <a:extLst>
                  <a:ext uri="{FF2B5EF4-FFF2-40B4-BE49-F238E27FC236}">
                    <a16:creationId xmlns:a16="http://schemas.microsoft.com/office/drawing/2014/main" id="{5CA0A57F-0811-43A1-A9A1-FD60AF374A95}"/>
                  </a:ext>
                </a:extLst>
              </p:cNvPr>
              <p:cNvSpPr>
                <a:spLocks noChangeArrowheads="1"/>
              </p:cNvSpPr>
              <p:nvPr/>
            </p:nvSpPr>
            <p:spPr bwMode="auto">
              <a:xfrm>
                <a:off x="4193" y="883"/>
                <a:ext cx="63" cy="136"/>
              </a:xfrm>
              <a:prstGeom prst="rect">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35" name="Rectangle 89">
                <a:extLst>
                  <a:ext uri="{FF2B5EF4-FFF2-40B4-BE49-F238E27FC236}">
                    <a16:creationId xmlns:a16="http://schemas.microsoft.com/office/drawing/2014/main" id="{B1DEC720-A004-4BB5-959B-D78AF2BD48C3}"/>
                  </a:ext>
                </a:extLst>
              </p:cNvPr>
              <p:cNvSpPr>
                <a:spLocks noChangeArrowheads="1"/>
              </p:cNvSpPr>
              <p:nvPr/>
            </p:nvSpPr>
            <p:spPr bwMode="auto">
              <a:xfrm>
                <a:off x="4202" y="924"/>
                <a:ext cx="48" cy="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41" name="Group 90">
              <a:extLst>
                <a:ext uri="{FF2B5EF4-FFF2-40B4-BE49-F238E27FC236}">
                  <a16:creationId xmlns:a16="http://schemas.microsoft.com/office/drawing/2014/main" id="{1B70935C-05EF-497F-81EC-FB0037C62C22}"/>
                </a:ext>
              </a:extLst>
            </p:cNvPr>
            <p:cNvGrpSpPr>
              <a:grpSpLocks/>
            </p:cNvGrpSpPr>
            <p:nvPr/>
          </p:nvGrpSpPr>
          <p:grpSpPr bwMode="auto">
            <a:xfrm>
              <a:off x="4947" y="2811"/>
              <a:ext cx="131" cy="258"/>
              <a:chOff x="4180" y="783"/>
              <a:chExt cx="150" cy="307"/>
            </a:xfrm>
          </p:grpSpPr>
          <p:sp>
            <p:nvSpPr>
              <p:cNvPr id="220" name="AutoShape 91">
                <a:extLst>
                  <a:ext uri="{FF2B5EF4-FFF2-40B4-BE49-F238E27FC236}">
                    <a16:creationId xmlns:a16="http://schemas.microsoft.com/office/drawing/2014/main" id="{96F49919-19B4-4ED9-8C72-00FAB876C883}"/>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1" name="Rectangle 92">
                <a:extLst>
                  <a:ext uri="{FF2B5EF4-FFF2-40B4-BE49-F238E27FC236}">
                    <a16:creationId xmlns:a16="http://schemas.microsoft.com/office/drawing/2014/main" id="{156FD7A6-1609-40D4-8399-5B95E7B59C5B}"/>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2" name="Rectangle 93">
                <a:extLst>
                  <a:ext uri="{FF2B5EF4-FFF2-40B4-BE49-F238E27FC236}">
                    <a16:creationId xmlns:a16="http://schemas.microsoft.com/office/drawing/2014/main" id="{D925EB42-B79E-4185-BE18-05429C1034F7}"/>
                  </a:ext>
                </a:extLst>
              </p:cNvPr>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3" name="AutoShape 94">
                <a:extLst>
                  <a:ext uri="{FF2B5EF4-FFF2-40B4-BE49-F238E27FC236}">
                    <a16:creationId xmlns:a16="http://schemas.microsoft.com/office/drawing/2014/main" id="{04115B4A-EDD7-494A-95B4-1632BAED24F4}"/>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4" name="Line 95">
                <a:extLst>
                  <a:ext uri="{FF2B5EF4-FFF2-40B4-BE49-F238E27FC236}">
                    <a16:creationId xmlns:a16="http://schemas.microsoft.com/office/drawing/2014/main" id="{1716FDF1-6CE0-4297-B34D-2A54457647E7}"/>
                  </a:ext>
                </a:extLst>
              </p:cNvPr>
              <p:cNvSpPr>
                <a:spLocks noChangeShapeType="1"/>
              </p:cNvSpPr>
              <p:nvPr/>
            </p:nvSpPr>
            <p:spPr bwMode="auto">
              <a:xfrm>
                <a:off x="4330" y="788"/>
                <a:ext cx="0" cy="23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25" name="Line 96">
                <a:extLst>
                  <a:ext uri="{FF2B5EF4-FFF2-40B4-BE49-F238E27FC236}">
                    <a16:creationId xmlns:a16="http://schemas.microsoft.com/office/drawing/2014/main" id="{70C34F22-8FE5-4ADC-A453-64FA64FF8A4D}"/>
                  </a:ext>
                </a:extLst>
              </p:cNvPr>
              <p:cNvSpPr>
                <a:spLocks noChangeShapeType="1"/>
              </p:cNvSpPr>
              <p:nvPr/>
            </p:nvSpPr>
            <p:spPr bwMode="auto">
              <a:xfrm flipH="1">
                <a:off x="4276" y="1019"/>
                <a:ext cx="54" cy="6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26" name="Rectangle 97">
                <a:extLst>
                  <a:ext uri="{FF2B5EF4-FFF2-40B4-BE49-F238E27FC236}">
                    <a16:creationId xmlns:a16="http://schemas.microsoft.com/office/drawing/2014/main" id="{1A77DDF1-9C9A-44FF-98F4-374053559E96}"/>
                  </a:ext>
                </a:extLst>
              </p:cNvPr>
              <p:cNvSpPr>
                <a:spLocks noChangeArrowheads="1"/>
              </p:cNvSpPr>
              <p:nvPr/>
            </p:nvSpPr>
            <p:spPr bwMode="auto">
              <a:xfrm>
                <a:off x="4193" y="883"/>
                <a:ext cx="63" cy="136"/>
              </a:xfrm>
              <a:prstGeom prst="rect">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7" name="Rectangle 98">
                <a:extLst>
                  <a:ext uri="{FF2B5EF4-FFF2-40B4-BE49-F238E27FC236}">
                    <a16:creationId xmlns:a16="http://schemas.microsoft.com/office/drawing/2014/main" id="{8FD1C170-8134-4365-A530-1D07F571BBBF}"/>
                  </a:ext>
                </a:extLst>
              </p:cNvPr>
              <p:cNvSpPr>
                <a:spLocks noChangeArrowheads="1"/>
              </p:cNvSpPr>
              <p:nvPr/>
            </p:nvSpPr>
            <p:spPr bwMode="auto">
              <a:xfrm>
                <a:off x="4202" y="924"/>
                <a:ext cx="48" cy="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sp>
          <p:nvSpPr>
            <p:cNvPr id="42" name="Line 99">
              <a:extLst>
                <a:ext uri="{FF2B5EF4-FFF2-40B4-BE49-F238E27FC236}">
                  <a16:creationId xmlns:a16="http://schemas.microsoft.com/office/drawing/2014/main" id="{497F9F99-E737-4992-B279-25629B607861}"/>
                </a:ext>
              </a:extLst>
            </p:cNvPr>
            <p:cNvSpPr>
              <a:spLocks noChangeShapeType="1"/>
            </p:cNvSpPr>
            <p:nvPr/>
          </p:nvSpPr>
          <p:spPr bwMode="auto">
            <a:xfrm rot="5400000" flipH="1">
              <a:off x="4711" y="2767"/>
              <a:ext cx="38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4" name="Line 100">
              <a:extLst>
                <a:ext uri="{FF2B5EF4-FFF2-40B4-BE49-F238E27FC236}">
                  <a16:creationId xmlns:a16="http://schemas.microsoft.com/office/drawing/2014/main" id="{822EB1A9-17C6-4B51-8863-ECA60CC52697}"/>
                </a:ext>
              </a:extLst>
            </p:cNvPr>
            <p:cNvSpPr>
              <a:spLocks noChangeShapeType="1"/>
            </p:cNvSpPr>
            <p:nvPr/>
          </p:nvSpPr>
          <p:spPr bwMode="auto">
            <a:xfrm rot="-5400000">
              <a:off x="4935" y="2925"/>
              <a:ext cx="0" cy="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5" name="Line 101">
              <a:extLst>
                <a:ext uri="{FF2B5EF4-FFF2-40B4-BE49-F238E27FC236}">
                  <a16:creationId xmlns:a16="http://schemas.microsoft.com/office/drawing/2014/main" id="{3EDFF842-7C64-475E-86E9-9B27579EE79B}"/>
                </a:ext>
              </a:extLst>
            </p:cNvPr>
            <p:cNvSpPr>
              <a:spLocks noChangeShapeType="1"/>
            </p:cNvSpPr>
            <p:nvPr/>
          </p:nvSpPr>
          <p:spPr bwMode="auto">
            <a:xfrm rot="-5400000">
              <a:off x="4928" y="2630"/>
              <a:ext cx="0"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6" name="Line 102">
              <a:extLst>
                <a:ext uri="{FF2B5EF4-FFF2-40B4-BE49-F238E27FC236}">
                  <a16:creationId xmlns:a16="http://schemas.microsoft.com/office/drawing/2014/main" id="{3F28F11E-466F-441D-BFFD-8E5285267DEB}"/>
                </a:ext>
              </a:extLst>
            </p:cNvPr>
            <p:cNvSpPr>
              <a:spLocks noChangeShapeType="1"/>
            </p:cNvSpPr>
            <p:nvPr/>
          </p:nvSpPr>
          <p:spPr bwMode="auto">
            <a:xfrm flipV="1">
              <a:off x="4096" y="1459"/>
              <a:ext cx="289" cy="1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7" name="Line 103">
              <a:extLst>
                <a:ext uri="{FF2B5EF4-FFF2-40B4-BE49-F238E27FC236}">
                  <a16:creationId xmlns:a16="http://schemas.microsoft.com/office/drawing/2014/main" id="{571DADE3-E7F5-4AE5-8E32-528554C62777}"/>
                </a:ext>
              </a:extLst>
            </p:cNvPr>
            <p:cNvSpPr>
              <a:spLocks noChangeShapeType="1"/>
            </p:cNvSpPr>
            <p:nvPr/>
          </p:nvSpPr>
          <p:spPr bwMode="auto">
            <a:xfrm>
              <a:off x="4685" y="1449"/>
              <a:ext cx="306" cy="1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8" name="Line 104">
              <a:extLst>
                <a:ext uri="{FF2B5EF4-FFF2-40B4-BE49-F238E27FC236}">
                  <a16:creationId xmlns:a16="http://schemas.microsoft.com/office/drawing/2014/main" id="{11AA8576-C5C1-46D0-B2C1-24217ED42A6C}"/>
                </a:ext>
              </a:extLst>
            </p:cNvPr>
            <p:cNvSpPr>
              <a:spLocks noChangeShapeType="1"/>
            </p:cNvSpPr>
            <p:nvPr/>
          </p:nvSpPr>
          <p:spPr bwMode="auto">
            <a:xfrm flipH="1">
              <a:off x="5012" y="1661"/>
              <a:ext cx="152" cy="42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9" name="Line 105">
              <a:extLst>
                <a:ext uri="{FF2B5EF4-FFF2-40B4-BE49-F238E27FC236}">
                  <a16:creationId xmlns:a16="http://schemas.microsoft.com/office/drawing/2014/main" id="{B985AA44-98B6-47E6-892E-F24469B1CDF1}"/>
                </a:ext>
              </a:extLst>
            </p:cNvPr>
            <p:cNvSpPr>
              <a:spLocks noChangeShapeType="1"/>
            </p:cNvSpPr>
            <p:nvPr/>
          </p:nvSpPr>
          <p:spPr bwMode="auto">
            <a:xfrm>
              <a:off x="4527" y="1520"/>
              <a:ext cx="0" cy="27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0" name="Line 106">
              <a:extLst>
                <a:ext uri="{FF2B5EF4-FFF2-40B4-BE49-F238E27FC236}">
                  <a16:creationId xmlns:a16="http://schemas.microsoft.com/office/drawing/2014/main" id="{650432EA-164E-4CD2-A2BD-D118CC134490}"/>
                </a:ext>
              </a:extLst>
            </p:cNvPr>
            <p:cNvSpPr>
              <a:spLocks noChangeShapeType="1"/>
            </p:cNvSpPr>
            <p:nvPr/>
          </p:nvSpPr>
          <p:spPr bwMode="auto">
            <a:xfrm>
              <a:off x="4543" y="1928"/>
              <a:ext cx="337" cy="2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1" name="Line 107">
              <a:extLst>
                <a:ext uri="{FF2B5EF4-FFF2-40B4-BE49-F238E27FC236}">
                  <a16:creationId xmlns:a16="http://schemas.microsoft.com/office/drawing/2014/main" id="{C48005AC-ADFF-4539-AC60-0D0CA2D87743}"/>
                </a:ext>
              </a:extLst>
            </p:cNvPr>
            <p:cNvSpPr>
              <a:spLocks noChangeShapeType="1"/>
            </p:cNvSpPr>
            <p:nvPr/>
          </p:nvSpPr>
          <p:spPr bwMode="auto">
            <a:xfrm flipH="1">
              <a:off x="4833" y="2221"/>
              <a:ext cx="168" cy="22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2" name="Line 108">
              <a:extLst>
                <a:ext uri="{FF2B5EF4-FFF2-40B4-BE49-F238E27FC236}">
                  <a16:creationId xmlns:a16="http://schemas.microsoft.com/office/drawing/2014/main" id="{406F449B-CF2C-46E5-B55E-32C633785982}"/>
                </a:ext>
              </a:extLst>
            </p:cNvPr>
            <p:cNvSpPr>
              <a:spLocks noChangeShapeType="1"/>
            </p:cNvSpPr>
            <p:nvPr/>
          </p:nvSpPr>
          <p:spPr bwMode="auto">
            <a:xfrm flipH="1">
              <a:off x="4690" y="1641"/>
              <a:ext cx="353" cy="2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3" name="Line 109">
              <a:extLst>
                <a:ext uri="{FF2B5EF4-FFF2-40B4-BE49-F238E27FC236}">
                  <a16:creationId xmlns:a16="http://schemas.microsoft.com/office/drawing/2014/main" id="{8B71B357-F31F-453A-971B-7F089356C91B}"/>
                </a:ext>
              </a:extLst>
            </p:cNvPr>
            <p:cNvSpPr>
              <a:spLocks noChangeShapeType="1"/>
            </p:cNvSpPr>
            <p:nvPr/>
          </p:nvSpPr>
          <p:spPr bwMode="auto">
            <a:xfrm flipH="1">
              <a:off x="4696" y="1288"/>
              <a:ext cx="221" cy="16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4" name="Line 110">
              <a:extLst>
                <a:ext uri="{FF2B5EF4-FFF2-40B4-BE49-F238E27FC236}">
                  <a16:creationId xmlns:a16="http://schemas.microsoft.com/office/drawing/2014/main" id="{6F1A2138-9CE5-47CE-B0F3-37B48BD71BDA}"/>
                </a:ext>
              </a:extLst>
            </p:cNvPr>
            <p:cNvSpPr>
              <a:spLocks noChangeShapeType="1"/>
            </p:cNvSpPr>
            <p:nvPr/>
          </p:nvSpPr>
          <p:spPr bwMode="auto">
            <a:xfrm flipH="1">
              <a:off x="5148" y="1399"/>
              <a:ext cx="127" cy="1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55" name="Group 111">
              <a:extLst>
                <a:ext uri="{FF2B5EF4-FFF2-40B4-BE49-F238E27FC236}">
                  <a16:creationId xmlns:a16="http://schemas.microsoft.com/office/drawing/2014/main" id="{39C79CFE-0E56-48C5-8CE0-DFB80924FE07}"/>
                </a:ext>
              </a:extLst>
            </p:cNvPr>
            <p:cNvGrpSpPr>
              <a:grpSpLocks/>
            </p:cNvGrpSpPr>
            <p:nvPr/>
          </p:nvGrpSpPr>
          <p:grpSpPr bwMode="auto">
            <a:xfrm>
              <a:off x="3769" y="1520"/>
              <a:ext cx="316" cy="147"/>
              <a:chOff x="3600" y="219"/>
              <a:chExt cx="360" cy="175"/>
            </a:xfrm>
          </p:grpSpPr>
          <p:sp>
            <p:nvSpPr>
              <p:cNvPr id="207" name="Oval 112">
                <a:extLst>
                  <a:ext uri="{FF2B5EF4-FFF2-40B4-BE49-F238E27FC236}">
                    <a16:creationId xmlns:a16="http://schemas.microsoft.com/office/drawing/2014/main" id="{9407C41F-25AE-4A7F-B7F8-A0BCA4FA6A99}"/>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08" name="Line 113">
                <a:extLst>
                  <a:ext uri="{FF2B5EF4-FFF2-40B4-BE49-F238E27FC236}">
                    <a16:creationId xmlns:a16="http://schemas.microsoft.com/office/drawing/2014/main" id="{B9E6F9A2-63AE-4DD2-B4C3-AE46B2211015}"/>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09" name="Line 114">
                <a:extLst>
                  <a:ext uri="{FF2B5EF4-FFF2-40B4-BE49-F238E27FC236}">
                    <a16:creationId xmlns:a16="http://schemas.microsoft.com/office/drawing/2014/main" id="{C20556F8-5E5B-4096-8AC2-027298A7A113}"/>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10" name="Rectangle 115">
                <a:extLst>
                  <a:ext uri="{FF2B5EF4-FFF2-40B4-BE49-F238E27FC236}">
                    <a16:creationId xmlns:a16="http://schemas.microsoft.com/office/drawing/2014/main" id="{C783238C-B18D-4421-99BE-0A2F0CD4D05C}"/>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211" name="Oval 116">
                <a:extLst>
                  <a:ext uri="{FF2B5EF4-FFF2-40B4-BE49-F238E27FC236}">
                    <a16:creationId xmlns:a16="http://schemas.microsoft.com/office/drawing/2014/main" id="{04DC9B38-FA83-4916-884C-3543904C1F32}"/>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212" name="Group 117">
                <a:extLst>
                  <a:ext uri="{FF2B5EF4-FFF2-40B4-BE49-F238E27FC236}">
                    <a16:creationId xmlns:a16="http://schemas.microsoft.com/office/drawing/2014/main" id="{577F74E9-F64E-4B88-ACDE-A5C7C50C45F0}"/>
                  </a:ext>
                </a:extLst>
              </p:cNvPr>
              <p:cNvGrpSpPr>
                <a:grpSpLocks/>
              </p:cNvGrpSpPr>
              <p:nvPr/>
            </p:nvGrpSpPr>
            <p:grpSpPr bwMode="auto">
              <a:xfrm>
                <a:off x="3686" y="244"/>
                <a:ext cx="177" cy="66"/>
                <a:chOff x="2848" y="848"/>
                <a:chExt cx="140" cy="98"/>
              </a:xfrm>
            </p:grpSpPr>
            <p:sp>
              <p:nvSpPr>
                <p:cNvPr id="217" name="Line 118">
                  <a:extLst>
                    <a:ext uri="{FF2B5EF4-FFF2-40B4-BE49-F238E27FC236}">
                      <a16:creationId xmlns:a16="http://schemas.microsoft.com/office/drawing/2014/main" id="{8033D1C1-9852-40A4-A563-1BB908E62504}"/>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18" name="Line 119">
                  <a:extLst>
                    <a:ext uri="{FF2B5EF4-FFF2-40B4-BE49-F238E27FC236}">
                      <a16:creationId xmlns:a16="http://schemas.microsoft.com/office/drawing/2014/main" id="{71757CFB-2129-4D91-B129-C146433E83CA}"/>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19" name="Line 120">
                  <a:extLst>
                    <a:ext uri="{FF2B5EF4-FFF2-40B4-BE49-F238E27FC236}">
                      <a16:creationId xmlns:a16="http://schemas.microsoft.com/office/drawing/2014/main" id="{8AF02E2A-1BE6-4B7A-8377-8A9F2F7A3228}"/>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213" name="Group 121">
                <a:extLst>
                  <a:ext uri="{FF2B5EF4-FFF2-40B4-BE49-F238E27FC236}">
                    <a16:creationId xmlns:a16="http://schemas.microsoft.com/office/drawing/2014/main" id="{6AEA6EF3-7BCC-4A7A-B0D3-71FAC7426F49}"/>
                  </a:ext>
                </a:extLst>
              </p:cNvPr>
              <p:cNvGrpSpPr>
                <a:grpSpLocks/>
              </p:cNvGrpSpPr>
              <p:nvPr/>
            </p:nvGrpSpPr>
            <p:grpSpPr bwMode="auto">
              <a:xfrm flipV="1">
                <a:off x="3686" y="243"/>
                <a:ext cx="177" cy="66"/>
                <a:chOff x="2848" y="848"/>
                <a:chExt cx="140" cy="98"/>
              </a:xfrm>
            </p:grpSpPr>
            <p:sp>
              <p:nvSpPr>
                <p:cNvPr id="214" name="Line 122">
                  <a:extLst>
                    <a:ext uri="{FF2B5EF4-FFF2-40B4-BE49-F238E27FC236}">
                      <a16:creationId xmlns:a16="http://schemas.microsoft.com/office/drawing/2014/main" id="{C4436FB4-E6A3-4CE1-B128-5EB78738D531}"/>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15" name="Line 123">
                  <a:extLst>
                    <a:ext uri="{FF2B5EF4-FFF2-40B4-BE49-F238E27FC236}">
                      <a16:creationId xmlns:a16="http://schemas.microsoft.com/office/drawing/2014/main" id="{2A2BA869-7668-4610-9AE8-7BE9CB319836}"/>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16" name="Line 124">
                  <a:extLst>
                    <a:ext uri="{FF2B5EF4-FFF2-40B4-BE49-F238E27FC236}">
                      <a16:creationId xmlns:a16="http://schemas.microsoft.com/office/drawing/2014/main" id="{15521B3B-A00E-43D7-B1DE-E320A8AAE840}"/>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6" name="Group 125">
              <a:extLst>
                <a:ext uri="{FF2B5EF4-FFF2-40B4-BE49-F238E27FC236}">
                  <a16:creationId xmlns:a16="http://schemas.microsoft.com/office/drawing/2014/main" id="{A74703BA-B861-4097-A3FF-9D17B6195125}"/>
                </a:ext>
              </a:extLst>
            </p:cNvPr>
            <p:cNvGrpSpPr>
              <a:grpSpLocks/>
            </p:cNvGrpSpPr>
            <p:nvPr/>
          </p:nvGrpSpPr>
          <p:grpSpPr bwMode="auto">
            <a:xfrm>
              <a:off x="4369" y="1376"/>
              <a:ext cx="316" cy="147"/>
              <a:chOff x="3600" y="219"/>
              <a:chExt cx="360" cy="175"/>
            </a:xfrm>
          </p:grpSpPr>
          <p:sp>
            <p:nvSpPr>
              <p:cNvPr id="194" name="Oval 126">
                <a:extLst>
                  <a:ext uri="{FF2B5EF4-FFF2-40B4-BE49-F238E27FC236}">
                    <a16:creationId xmlns:a16="http://schemas.microsoft.com/office/drawing/2014/main" id="{E577824A-E489-49C8-BEEA-9223D930A587}"/>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95" name="Line 127">
                <a:extLst>
                  <a:ext uri="{FF2B5EF4-FFF2-40B4-BE49-F238E27FC236}">
                    <a16:creationId xmlns:a16="http://schemas.microsoft.com/office/drawing/2014/main" id="{8280C534-E005-41DF-B3E1-7E0847CB18AB}"/>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6" name="Line 128">
                <a:extLst>
                  <a:ext uri="{FF2B5EF4-FFF2-40B4-BE49-F238E27FC236}">
                    <a16:creationId xmlns:a16="http://schemas.microsoft.com/office/drawing/2014/main" id="{D8DF2989-A8FC-4DC8-8A79-FFF17B767178}"/>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7" name="Rectangle 129">
                <a:extLst>
                  <a:ext uri="{FF2B5EF4-FFF2-40B4-BE49-F238E27FC236}">
                    <a16:creationId xmlns:a16="http://schemas.microsoft.com/office/drawing/2014/main" id="{37F63BC6-B41A-4B4A-B67F-D56F6DA79AE0}"/>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98" name="Oval 130">
                <a:extLst>
                  <a:ext uri="{FF2B5EF4-FFF2-40B4-BE49-F238E27FC236}">
                    <a16:creationId xmlns:a16="http://schemas.microsoft.com/office/drawing/2014/main" id="{CC218F61-5506-47B1-9B4E-492A88FFDCB4}"/>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99" name="Group 131">
                <a:extLst>
                  <a:ext uri="{FF2B5EF4-FFF2-40B4-BE49-F238E27FC236}">
                    <a16:creationId xmlns:a16="http://schemas.microsoft.com/office/drawing/2014/main" id="{F5EE0C59-F6DD-4CDF-A26E-7307A59D1497}"/>
                  </a:ext>
                </a:extLst>
              </p:cNvPr>
              <p:cNvGrpSpPr>
                <a:grpSpLocks/>
              </p:cNvGrpSpPr>
              <p:nvPr/>
            </p:nvGrpSpPr>
            <p:grpSpPr bwMode="auto">
              <a:xfrm>
                <a:off x="3686" y="244"/>
                <a:ext cx="177" cy="66"/>
                <a:chOff x="2848" y="848"/>
                <a:chExt cx="140" cy="98"/>
              </a:xfrm>
            </p:grpSpPr>
            <p:sp>
              <p:nvSpPr>
                <p:cNvPr id="204" name="Line 132">
                  <a:extLst>
                    <a:ext uri="{FF2B5EF4-FFF2-40B4-BE49-F238E27FC236}">
                      <a16:creationId xmlns:a16="http://schemas.microsoft.com/office/drawing/2014/main" id="{72917BE0-A4C1-406B-AC1C-D3F7F8C48202}"/>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05" name="Line 133">
                  <a:extLst>
                    <a:ext uri="{FF2B5EF4-FFF2-40B4-BE49-F238E27FC236}">
                      <a16:creationId xmlns:a16="http://schemas.microsoft.com/office/drawing/2014/main" id="{76CF3CA0-711E-439D-B792-FFBB77A13721}"/>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06" name="Line 134">
                  <a:extLst>
                    <a:ext uri="{FF2B5EF4-FFF2-40B4-BE49-F238E27FC236}">
                      <a16:creationId xmlns:a16="http://schemas.microsoft.com/office/drawing/2014/main" id="{FBA1ED97-ED56-4BBC-8A4B-7799B65B6EBD}"/>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200" name="Group 135">
                <a:extLst>
                  <a:ext uri="{FF2B5EF4-FFF2-40B4-BE49-F238E27FC236}">
                    <a16:creationId xmlns:a16="http://schemas.microsoft.com/office/drawing/2014/main" id="{22595FCF-FCF6-4961-84A7-2EF60869F190}"/>
                  </a:ext>
                </a:extLst>
              </p:cNvPr>
              <p:cNvGrpSpPr>
                <a:grpSpLocks/>
              </p:cNvGrpSpPr>
              <p:nvPr/>
            </p:nvGrpSpPr>
            <p:grpSpPr bwMode="auto">
              <a:xfrm flipV="1">
                <a:off x="3686" y="243"/>
                <a:ext cx="177" cy="66"/>
                <a:chOff x="2848" y="848"/>
                <a:chExt cx="140" cy="98"/>
              </a:xfrm>
            </p:grpSpPr>
            <p:sp>
              <p:nvSpPr>
                <p:cNvPr id="201" name="Line 136">
                  <a:extLst>
                    <a:ext uri="{FF2B5EF4-FFF2-40B4-BE49-F238E27FC236}">
                      <a16:creationId xmlns:a16="http://schemas.microsoft.com/office/drawing/2014/main" id="{888A41CC-E128-4C60-AB64-C291A15F3887}"/>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02" name="Line 137">
                  <a:extLst>
                    <a:ext uri="{FF2B5EF4-FFF2-40B4-BE49-F238E27FC236}">
                      <a16:creationId xmlns:a16="http://schemas.microsoft.com/office/drawing/2014/main" id="{0094EF13-51A9-412F-A559-BF0E6FC42CB1}"/>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03" name="Line 138">
                  <a:extLst>
                    <a:ext uri="{FF2B5EF4-FFF2-40B4-BE49-F238E27FC236}">
                      <a16:creationId xmlns:a16="http://schemas.microsoft.com/office/drawing/2014/main" id="{B1F7FCBB-D4A5-4302-AA02-85F5F7656AC5}"/>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7" name="Group 139">
              <a:extLst>
                <a:ext uri="{FF2B5EF4-FFF2-40B4-BE49-F238E27FC236}">
                  <a16:creationId xmlns:a16="http://schemas.microsoft.com/office/drawing/2014/main" id="{848C7411-8F22-4191-B4D7-E275614064A3}"/>
                </a:ext>
              </a:extLst>
            </p:cNvPr>
            <p:cNvGrpSpPr>
              <a:grpSpLocks/>
            </p:cNvGrpSpPr>
            <p:nvPr/>
          </p:nvGrpSpPr>
          <p:grpSpPr bwMode="auto">
            <a:xfrm>
              <a:off x="4380" y="1790"/>
              <a:ext cx="316" cy="147"/>
              <a:chOff x="3600" y="219"/>
              <a:chExt cx="360" cy="175"/>
            </a:xfrm>
          </p:grpSpPr>
          <p:sp>
            <p:nvSpPr>
              <p:cNvPr id="181" name="Oval 140">
                <a:extLst>
                  <a:ext uri="{FF2B5EF4-FFF2-40B4-BE49-F238E27FC236}">
                    <a16:creationId xmlns:a16="http://schemas.microsoft.com/office/drawing/2014/main" id="{4146C8BF-915E-421E-8287-D7BFDA4BB3B3}"/>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82" name="Line 141">
                <a:extLst>
                  <a:ext uri="{FF2B5EF4-FFF2-40B4-BE49-F238E27FC236}">
                    <a16:creationId xmlns:a16="http://schemas.microsoft.com/office/drawing/2014/main" id="{028124A2-AF7B-4E4D-999C-138417110EEE}"/>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3" name="Line 142">
                <a:extLst>
                  <a:ext uri="{FF2B5EF4-FFF2-40B4-BE49-F238E27FC236}">
                    <a16:creationId xmlns:a16="http://schemas.microsoft.com/office/drawing/2014/main" id="{89D7CACE-24D5-487D-8366-FAC3315AD1D8}"/>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4" name="Rectangle 143">
                <a:extLst>
                  <a:ext uri="{FF2B5EF4-FFF2-40B4-BE49-F238E27FC236}">
                    <a16:creationId xmlns:a16="http://schemas.microsoft.com/office/drawing/2014/main" id="{A4B831AD-98A8-43D5-A459-6160A271C39D}"/>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85" name="Oval 144">
                <a:extLst>
                  <a:ext uri="{FF2B5EF4-FFF2-40B4-BE49-F238E27FC236}">
                    <a16:creationId xmlns:a16="http://schemas.microsoft.com/office/drawing/2014/main" id="{031D942E-7DA7-4337-8700-40221A1708BC}"/>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86" name="Group 145">
                <a:extLst>
                  <a:ext uri="{FF2B5EF4-FFF2-40B4-BE49-F238E27FC236}">
                    <a16:creationId xmlns:a16="http://schemas.microsoft.com/office/drawing/2014/main" id="{1ED409F6-1F20-48D7-88A8-F335E63FA682}"/>
                  </a:ext>
                </a:extLst>
              </p:cNvPr>
              <p:cNvGrpSpPr>
                <a:grpSpLocks/>
              </p:cNvGrpSpPr>
              <p:nvPr/>
            </p:nvGrpSpPr>
            <p:grpSpPr bwMode="auto">
              <a:xfrm>
                <a:off x="3686" y="244"/>
                <a:ext cx="177" cy="66"/>
                <a:chOff x="2848" y="848"/>
                <a:chExt cx="140" cy="98"/>
              </a:xfrm>
            </p:grpSpPr>
            <p:sp>
              <p:nvSpPr>
                <p:cNvPr id="191" name="Line 146">
                  <a:extLst>
                    <a:ext uri="{FF2B5EF4-FFF2-40B4-BE49-F238E27FC236}">
                      <a16:creationId xmlns:a16="http://schemas.microsoft.com/office/drawing/2014/main" id="{90448412-A4DC-4853-A09E-6FF33BBF80B1}"/>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2" name="Line 147">
                  <a:extLst>
                    <a:ext uri="{FF2B5EF4-FFF2-40B4-BE49-F238E27FC236}">
                      <a16:creationId xmlns:a16="http://schemas.microsoft.com/office/drawing/2014/main" id="{55AB1343-8448-4FD2-A848-98FA85C311CD}"/>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3" name="Line 148">
                  <a:extLst>
                    <a:ext uri="{FF2B5EF4-FFF2-40B4-BE49-F238E27FC236}">
                      <a16:creationId xmlns:a16="http://schemas.microsoft.com/office/drawing/2014/main" id="{1F90FB38-45DE-444D-B8A4-3C686E1F4B55}"/>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87" name="Group 149">
                <a:extLst>
                  <a:ext uri="{FF2B5EF4-FFF2-40B4-BE49-F238E27FC236}">
                    <a16:creationId xmlns:a16="http://schemas.microsoft.com/office/drawing/2014/main" id="{5711ED80-8AFF-4D13-A84B-0EBE5E11D116}"/>
                  </a:ext>
                </a:extLst>
              </p:cNvPr>
              <p:cNvGrpSpPr>
                <a:grpSpLocks/>
              </p:cNvGrpSpPr>
              <p:nvPr/>
            </p:nvGrpSpPr>
            <p:grpSpPr bwMode="auto">
              <a:xfrm flipV="1">
                <a:off x="3686" y="243"/>
                <a:ext cx="177" cy="66"/>
                <a:chOff x="2848" y="848"/>
                <a:chExt cx="140" cy="98"/>
              </a:xfrm>
            </p:grpSpPr>
            <p:sp>
              <p:nvSpPr>
                <p:cNvPr id="188" name="Line 150">
                  <a:extLst>
                    <a:ext uri="{FF2B5EF4-FFF2-40B4-BE49-F238E27FC236}">
                      <a16:creationId xmlns:a16="http://schemas.microsoft.com/office/drawing/2014/main" id="{B563359D-5B0F-4576-8323-F2D642BAAE04}"/>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9" name="Line 151">
                  <a:extLst>
                    <a:ext uri="{FF2B5EF4-FFF2-40B4-BE49-F238E27FC236}">
                      <a16:creationId xmlns:a16="http://schemas.microsoft.com/office/drawing/2014/main" id="{18E1F6D7-2A8F-49E1-B24B-19A0EAB591C1}"/>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0" name="Line 152">
                  <a:extLst>
                    <a:ext uri="{FF2B5EF4-FFF2-40B4-BE49-F238E27FC236}">
                      <a16:creationId xmlns:a16="http://schemas.microsoft.com/office/drawing/2014/main" id="{3CADEE7F-F0F2-48FF-BB38-3A69A09E2EB1}"/>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8" name="Group 153">
              <a:extLst>
                <a:ext uri="{FF2B5EF4-FFF2-40B4-BE49-F238E27FC236}">
                  <a16:creationId xmlns:a16="http://schemas.microsoft.com/office/drawing/2014/main" id="{43C43611-D880-4613-A74A-3F5D1F38AFC8}"/>
                </a:ext>
              </a:extLst>
            </p:cNvPr>
            <p:cNvGrpSpPr>
              <a:grpSpLocks/>
            </p:cNvGrpSpPr>
            <p:nvPr/>
          </p:nvGrpSpPr>
          <p:grpSpPr bwMode="auto">
            <a:xfrm>
              <a:off x="4991" y="1507"/>
              <a:ext cx="315" cy="147"/>
              <a:chOff x="3600" y="219"/>
              <a:chExt cx="360" cy="175"/>
            </a:xfrm>
          </p:grpSpPr>
          <p:sp>
            <p:nvSpPr>
              <p:cNvPr id="168" name="Oval 154">
                <a:extLst>
                  <a:ext uri="{FF2B5EF4-FFF2-40B4-BE49-F238E27FC236}">
                    <a16:creationId xmlns:a16="http://schemas.microsoft.com/office/drawing/2014/main" id="{C68BB766-AB0F-4F47-884C-33F79CE43D05}"/>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69" name="Line 155">
                <a:extLst>
                  <a:ext uri="{FF2B5EF4-FFF2-40B4-BE49-F238E27FC236}">
                    <a16:creationId xmlns:a16="http://schemas.microsoft.com/office/drawing/2014/main" id="{FCC05F21-CCCA-499A-AB07-C9427B5B3186}"/>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0" name="Line 156">
                <a:extLst>
                  <a:ext uri="{FF2B5EF4-FFF2-40B4-BE49-F238E27FC236}">
                    <a16:creationId xmlns:a16="http://schemas.microsoft.com/office/drawing/2014/main" id="{A240D8A4-5024-4D78-8FCD-21A8872FAAD9}"/>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1" name="Rectangle 157">
                <a:extLst>
                  <a:ext uri="{FF2B5EF4-FFF2-40B4-BE49-F238E27FC236}">
                    <a16:creationId xmlns:a16="http://schemas.microsoft.com/office/drawing/2014/main" id="{FE8B0080-3A06-4BC4-95F6-34A1E5640B1B}"/>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72" name="Oval 158">
                <a:extLst>
                  <a:ext uri="{FF2B5EF4-FFF2-40B4-BE49-F238E27FC236}">
                    <a16:creationId xmlns:a16="http://schemas.microsoft.com/office/drawing/2014/main" id="{A25C5642-06B1-46A5-AD02-1611CD89D0FB}"/>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73" name="Group 159">
                <a:extLst>
                  <a:ext uri="{FF2B5EF4-FFF2-40B4-BE49-F238E27FC236}">
                    <a16:creationId xmlns:a16="http://schemas.microsoft.com/office/drawing/2014/main" id="{9F496D0A-8094-44D2-B6B6-626ACAEA7286}"/>
                  </a:ext>
                </a:extLst>
              </p:cNvPr>
              <p:cNvGrpSpPr>
                <a:grpSpLocks/>
              </p:cNvGrpSpPr>
              <p:nvPr/>
            </p:nvGrpSpPr>
            <p:grpSpPr bwMode="auto">
              <a:xfrm>
                <a:off x="3686" y="244"/>
                <a:ext cx="177" cy="66"/>
                <a:chOff x="2848" y="848"/>
                <a:chExt cx="140" cy="98"/>
              </a:xfrm>
            </p:grpSpPr>
            <p:sp>
              <p:nvSpPr>
                <p:cNvPr id="178" name="Line 160">
                  <a:extLst>
                    <a:ext uri="{FF2B5EF4-FFF2-40B4-BE49-F238E27FC236}">
                      <a16:creationId xmlns:a16="http://schemas.microsoft.com/office/drawing/2014/main" id="{63B757D9-5F0D-406F-8670-B8E2EDB2C37E}"/>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9" name="Line 161">
                  <a:extLst>
                    <a:ext uri="{FF2B5EF4-FFF2-40B4-BE49-F238E27FC236}">
                      <a16:creationId xmlns:a16="http://schemas.microsoft.com/office/drawing/2014/main" id="{AD9496F8-6EAF-4C8F-8F51-D187EFE9B352}"/>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0" name="Line 162">
                  <a:extLst>
                    <a:ext uri="{FF2B5EF4-FFF2-40B4-BE49-F238E27FC236}">
                      <a16:creationId xmlns:a16="http://schemas.microsoft.com/office/drawing/2014/main" id="{18C5CC0F-0B87-46DA-899D-EFB3D9016FC7}"/>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74" name="Group 163">
                <a:extLst>
                  <a:ext uri="{FF2B5EF4-FFF2-40B4-BE49-F238E27FC236}">
                    <a16:creationId xmlns:a16="http://schemas.microsoft.com/office/drawing/2014/main" id="{5EE9B806-1FE2-4004-B38F-D9C938A35A4B}"/>
                  </a:ext>
                </a:extLst>
              </p:cNvPr>
              <p:cNvGrpSpPr>
                <a:grpSpLocks/>
              </p:cNvGrpSpPr>
              <p:nvPr/>
            </p:nvGrpSpPr>
            <p:grpSpPr bwMode="auto">
              <a:xfrm flipV="1">
                <a:off x="3686" y="243"/>
                <a:ext cx="177" cy="66"/>
                <a:chOff x="2848" y="848"/>
                <a:chExt cx="140" cy="98"/>
              </a:xfrm>
            </p:grpSpPr>
            <p:sp>
              <p:nvSpPr>
                <p:cNvPr id="175" name="Line 164">
                  <a:extLst>
                    <a:ext uri="{FF2B5EF4-FFF2-40B4-BE49-F238E27FC236}">
                      <a16:creationId xmlns:a16="http://schemas.microsoft.com/office/drawing/2014/main" id="{2A8452D6-C450-4840-B293-1C9A2974A7A6}"/>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6" name="Line 165">
                  <a:extLst>
                    <a:ext uri="{FF2B5EF4-FFF2-40B4-BE49-F238E27FC236}">
                      <a16:creationId xmlns:a16="http://schemas.microsoft.com/office/drawing/2014/main" id="{C4B1B65E-5013-4349-A23D-B33943B3769E}"/>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7" name="Line 166">
                  <a:extLst>
                    <a:ext uri="{FF2B5EF4-FFF2-40B4-BE49-F238E27FC236}">
                      <a16:creationId xmlns:a16="http://schemas.microsoft.com/office/drawing/2014/main" id="{446D93B8-214D-4B06-84BF-B1DA2E1C4F7C}"/>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9" name="Group 167">
              <a:extLst>
                <a:ext uri="{FF2B5EF4-FFF2-40B4-BE49-F238E27FC236}">
                  <a16:creationId xmlns:a16="http://schemas.microsoft.com/office/drawing/2014/main" id="{AAE5893F-C1BF-4486-8011-B538BFA59C70}"/>
                </a:ext>
              </a:extLst>
            </p:cNvPr>
            <p:cNvGrpSpPr>
              <a:grpSpLocks/>
            </p:cNvGrpSpPr>
            <p:nvPr/>
          </p:nvGrpSpPr>
          <p:grpSpPr bwMode="auto">
            <a:xfrm>
              <a:off x="4869" y="2072"/>
              <a:ext cx="316" cy="147"/>
              <a:chOff x="3600" y="219"/>
              <a:chExt cx="360" cy="175"/>
            </a:xfrm>
          </p:grpSpPr>
          <p:sp>
            <p:nvSpPr>
              <p:cNvPr id="155" name="Oval 168">
                <a:extLst>
                  <a:ext uri="{FF2B5EF4-FFF2-40B4-BE49-F238E27FC236}">
                    <a16:creationId xmlns:a16="http://schemas.microsoft.com/office/drawing/2014/main" id="{98EA13E3-6060-4713-85C6-861E457EA485}"/>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56" name="Line 169">
                <a:extLst>
                  <a:ext uri="{FF2B5EF4-FFF2-40B4-BE49-F238E27FC236}">
                    <a16:creationId xmlns:a16="http://schemas.microsoft.com/office/drawing/2014/main" id="{E2A57295-AFB8-48BB-A421-BAE3488A6E00}"/>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7" name="Line 170">
                <a:extLst>
                  <a:ext uri="{FF2B5EF4-FFF2-40B4-BE49-F238E27FC236}">
                    <a16:creationId xmlns:a16="http://schemas.microsoft.com/office/drawing/2014/main" id="{734434D7-3C95-412D-82B0-E32862ACF4B5}"/>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8" name="Rectangle 171">
                <a:extLst>
                  <a:ext uri="{FF2B5EF4-FFF2-40B4-BE49-F238E27FC236}">
                    <a16:creationId xmlns:a16="http://schemas.microsoft.com/office/drawing/2014/main" id="{0F01D298-A6CE-48A8-9B44-187F136FC9AE}"/>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59" name="Oval 172">
                <a:extLst>
                  <a:ext uri="{FF2B5EF4-FFF2-40B4-BE49-F238E27FC236}">
                    <a16:creationId xmlns:a16="http://schemas.microsoft.com/office/drawing/2014/main" id="{71EE98AF-32DE-4FDD-85D5-2ED60D4CF75D}"/>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60" name="Group 173">
                <a:extLst>
                  <a:ext uri="{FF2B5EF4-FFF2-40B4-BE49-F238E27FC236}">
                    <a16:creationId xmlns:a16="http://schemas.microsoft.com/office/drawing/2014/main" id="{44889ECE-E072-4E08-A786-DBE9E3571B67}"/>
                  </a:ext>
                </a:extLst>
              </p:cNvPr>
              <p:cNvGrpSpPr>
                <a:grpSpLocks/>
              </p:cNvGrpSpPr>
              <p:nvPr/>
            </p:nvGrpSpPr>
            <p:grpSpPr bwMode="auto">
              <a:xfrm>
                <a:off x="3686" y="244"/>
                <a:ext cx="177" cy="66"/>
                <a:chOff x="2848" y="848"/>
                <a:chExt cx="140" cy="98"/>
              </a:xfrm>
            </p:grpSpPr>
            <p:sp>
              <p:nvSpPr>
                <p:cNvPr id="165" name="Line 174">
                  <a:extLst>
                    <a:ext uri="{FF2B5EF4-FFF2-40B4-BE49-F238E27FC236}">
                      <a16:creationId xmlns:a16="http://schemas.microsoft.com/office/drawing/2014/main" id="{7D0A7F66-3285-4283-9AAC-E2FBEF0072EF}"/>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6" name="Line 175">
                  <a:extLst>
                    <a:ext uri="{FF2B5EF4-FFF2-40B4-BE49-F238E27FC236}">
                      <a16:creationId xmlns:a16="http://schemas.microsoft.com/office/drawing/2014/main" id="{BA70CA10-00A0-427D-96B9-FC173DF0BA67}"/>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7" name="Line 176">
                  <a:extLst>
                    <a:ext uri="{FF2B5EF4-FFF2-40B4-BE49-F238E27FC236}">
                      <a16:creationId xmlns:a16="http://schemas.microsoft.com/office/drawing/2014/main" id="{5E070A0F-FC0F-43C1-99E0-C4C1E045D517}"/>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61" name="Group 177">
                <a:extLst>
                  <a:ext uri="{FF2B5EF4-FFF2-40B4-BE49-F238E27FC236}">
                    <a16:creationId xmlns:a16="http://schemas.microsoft.com/office/drawing/2014/main" id="{745D48BA-37F6-4F3E-A9A2-75A54CCBC1F5}"/>
                  </a:ext>
                </a:extLst>
              </p:cNvPr>
              <p:cNvGrpSpPr>
                <a:grpSpLocks/>
              </p:cNvGrpSpPr>
              <p:nvPr/>
            </p:nvGrpSpPr>
            <p:grpSpPr bwMode="auto">
              <a:xfrm flipV="1">
                <a:off x="3686" y="243"/>
                <a:ext cx="177" cy="66"/>
                <a:chOff x="2848" y="848"/>
                <a:chExt cx="140" cy="98"/>
              </a:xfrm>
            </p:grpSpPr>
            <p:sp>
              <p:nvSpPr>
                <p:cNvPr id="162" name="Line 178">
                  <a:extLst>
                    <a:ext uri="{FF2B5EF4-FFF2-40B4-BE49-F238E27FC236}">
                      <a16:creationId xmlns:a16="http://schemas.microsoft.com/office/drawing/2014/main" id="{D82373B0-34A6-4E74-8B69-D30CB2B47B81}"/>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3" name="Line 179">
                  <a:extLst>
                    <a:ext uri="{FF2B5EF4-FFF2-40B4-BE49-F238E27FC236}">
                      <a16:creationId xmlns:a16="http://schemas.microsoft.com/office/drawing/2014/main" id="{7EA4C4F6-3D55-43DB-99F2-51E20FAB8D98}"/>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4" name="Line 180">
                  <a:extLst>
                    <a:ext uri="{FF2B5EF4-FFF2-40B4-BE49-F238E27FC236}">
                      <a16:creationId xmlns:a16="http://schemas.microsoft.com/office/drawing/2014/main" id="{E6027D24-4270-48BF-843D-026BF249B32C}"/>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60" name="Group 181">
              <a:extLst>
                <a:ext uri="{FF2B5EF4-FFF2-40B4-BE49-F238E27FC236}">
                  <a16:creationId xmlns:a16="http://schemas.microsoft.com/office/drawing/2014/main" id="{8A9DD000-3C31-4893-BEB5-D213FBAB057C}"/>
                </a:ext>
              </a:extLst>
            </p:cNvPr>
            <p:cNvGrpSpPr>
              <a:grpSpLocks/>
            </p:cNvGrpSpPr>
            <p:nvPr/>
          </p:nvGrpSpPr>
          <p:grpSpPr bwMode="auto">
            <a:xfrm>
              <a:off x="4659" y="2440"/>
              <a:ext cx="316" cy="148"/>
              <a:chOff x="3600" y="219"/>
              <a:chExt cx="360" cy="175"/>
            </a:xfrm>
          </p:grpSpPr>
          <p:sp>
            <p:nvSpPr>
              <p:cNvPr id="142" name="Oval 182">
                <a:extLst>
                  <a:ext uri="{FF2B5EF4-FFF2-40B4-BE49-F238E27FC236}">
                    <a16:creationId xmlns:a16="http://schemas.microsoft.com/office/drawing/2014/main" id="{42A2AB18-14DE-4850-8939-BF28BA407A80}"/>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43" name="Line 183">
                <a:extLst>
                  <a:ext uri="{FF2B5EF4-FFF2-40B4-BE49-F238E27FC236}">
                    <a16:creationId xmlns:a16="http://schemas.microsoft.com/office/drawing/2014/main" id="{4C2DA8A5-FFD9-4EA9-91B9-A13F0E15E396}"/>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44" name="Line 184">
                <a:extLst>
                  <a:ext uri="{FF2B5EF4-FFF2-40B4-BE49-F238E27FC236}">
                    <a16:creationId xmlns:a16="http://schemas.microsoft.com/office/drawing/2014/main" id="{3CB1D645-392F-4625-A692-6187DC7BFDDF}"/>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45" name="Rectangle 185">
                <a:extLst>
                  <a:ext uri="{FF2B5EF4-FFF2-40B4-BE49-F238E27FC236}">
                    <a16:creationId xmlns:a16="http://schemas.microsoft.com/office/drawing/2014/main" id="{40645CA4-147B-4565-B2F1-351EDE4911CB}"/>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46" name="Oval 186">
                <a:extLst>
                  <a:ext uri="{FF2B5EF4-FFF2-40B4-BE49-F238E27FC236}">
                    <a16:creationId xmlns:a16="http://schemas.microsoft.com/office/drawing/2014/main" id="{0E54914A-D603-45A1-8234-55DEAA5E6DB5}"/>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47" name="Group 187">
                <a:extLst>
                  <a:ext uri="{FF2B5EF4-FFF2-40B4-BE49-F238E27FC236}">
                    <a16:creationId xmlns:a16="http://schemas.microsoft.com/office/drawing/2014/main" id="{09B83099-BDE8-4081-BF55-04C650137219}"/>
                  </a:ext>
                </a:extLst>
              </p:cNvPr>
              <p:cNvGrpSpPr>
                <a:grpSpLocks/>
              </p:cNvGrpSpPr>
              <p:nvPr/>
            </p:nvGrpSpPr>
            <p:grpSpPr bwMode="auto">
              <a:xfrm>
                <a:off x="3686" y="244"/>
                <a:ext cx="177" cy="66"/>
                <a:chOff x="2848" y="848"/>
                <a:chExt cx="140" cy="98"/>
              </a:xfrm>
            </p:grpSpPr>
            <p:sp>
              <p:nvSpPr>
                <p:cNvPr id="152" name="Line 188">
                  <a:extLst>
                    <a:ext uri="{FF2B5EF4-FFF2-40B4-BE49-F238E27FC236}">
                      <a16:creationId xmlns:a16="http://schemas.microsoft.com/office/drawing/2014/main" id="{920B5EB2-7606-413F-8F66-46DF4966C379}"/>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3" name="Line 189">
                  <a:extLst>
                    <a:ext uri="{FF2B5EF4-FFF2-40B4-BE49-F238E27FC236}">
                      <a16:creationId xmlns:a16="http://schemas.microsoft.com/office/drawing/2014/main" id="{C7067A7D-B4B3-4396-AFA6-81B04BF474AC}"/>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4" name="Line 190">
                  <a:extLst>
                    <a:ext uri="{FF2B5EF4-FFF2-40B4-BE49-F238E27FC236}">
                      <a16:creationId xmlns:a16="http://schemas.microsoft.com/office/drawing/2014/main" id="{07F16B53-0AD1-4EDC-9DC1-D3DA1E3F869D}"/>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48" name="Group 191">
                <a:extLst>
                  <a:ext uri="{FF2B5EF4-FFF2-40B4-BE49-F238E27FC236}">
                    <a16:creationId xmlns:a16="http://schemas.microsoft.com/office/drawing/2014/main" id="{9471C19C-4B48-490B-B39D-9B830EA71001}"/>
                  </a:ext>
                </a:extLst>
              </p:cNvPr>
              <p:cNvGrpSpPr>
                <a:grpSpLocks/>
              </p:cNvGrpSpPr>
              <p:nvPr/>
            </p:nvGrpSpPr>
            <p:grpSpPr bwMode="auto">
              <a:xfrm flipV="1">
                <a:off x="3686" y="243"/>
                <a:ext cx="177" cy="66"/>
                <a:chOff x="2848" y="848"/>
                <a:chExt cx="140" cy="98"/>
              </a:xfrm>
            </p:grpSpPr>
            <p:sp>
              <p:nvSpPr>
                <p:cNvPr id="149" name="Line 192">
                  <a:extLst>
                    <a:ext uri="{FF2B5EF4-FFF2-40B4-BE49-F238E27FC236}">
                      <a16:creationId xmlns:a16="http://schemas.microsoft.com/office/drawing/2014/main" id="{2104B732-EC07-48C7-9EEE-EA6B76C027A8}"/>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0" name="Line 193">
                  <a:extLst>
                    <a:ext uri="{FF2B5EF4-FFF2-40B4-BE49-F238E27FC236}">
                      <a16:creationId xmlns:a16="http://schemas.microsoft.com/office/drawing/2014/main" id="{0810E6B8-B66B-4613-87FF-F1E5A831D052}"/>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1" name="Line 194">
                  <a:extLst>
                    <a:ext uri="{FF2B5EF4-FFF2-40B4-BE49-F238E27FC236}">
                      <a16:creationId xmlns:a16="http://schemas.microsoft.com/office/drawing/2014/main" id="{2374B8A9-38BD-490A-87F7-65E17DF0657E}"/>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61" name="Group 195">
              <a:extLst>
                <a:ext uri="{FF2B5EF4-FFF2-40B4-BE49-F238E27FC236}">
                  <a16:creationId xmlns:a16="http://schemas.microsoft.com/office/drawing/2014/main" id="{C6DE77A6-5B8A-4B6F-BFFA-6A6E61F3B776}"/>
                </a:ext>
              </a:extLst>
            </p:cNvPr>
            <p:cNvGrpSpPr>
              <a:grpSpLocks/>
            </p:cNvGrpSpPr>
            <p:nvPr/>
          </p:nvGrpSpPr>
          <p:grpSpPr bwMode="auto">
            <a:xfrm>
              <a:off x="4275" y="2748"/>
              <a:ext cx="315" cy="147"/>
              <a:chOff x="3600" y="219"/>
              <a:chExt cx="360" cy="175"/>
            </a:xfrm>
          </p:grpSpPr>
          <p:sp>
            <p:nvSpPr>
              <p:cNvPr id="129" name="Oval 196">
                <a:extLst>
                  <a:ext uri="{FF2B5EF4-FFF2-40B4-BE49-F238E27FC236}">
                    <a16:creationId xmlns:a16="http://schemas.microsoft.com/office/drawing/2014/main" id="{B7A8E501-E7EA-4122-9ADB-5A7BC3983B97}"/>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30" name="Line 197">
                <a:extLst>
                  <a:ext uri="{FF2B5EF4-FFF2-40B4-BE49-F238E27FC236}">
                    <a16:creationId xmlns:a16="http://schemas.microsoft.com/office/drawing/2014/main" id="{58D7BFC9-C4C8-4992-ABED-118A5A93174C}"/>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31" name="Line 198">
                <a:extLst>
                  <a:ext uri="{FF2B5EF4-FFF2-40B4-BE49-F238E27FC236}">
                    <a16:creationId xmlns:a16="http://schemas.microsoft.com/office/drawing/2014/main" id="{ECCDD18F-21F4-4E48-BB62-786406AE8B90}"/>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32" name="Rectangle 199">
                <a:extLst>
                  <a:ext uri="{FF2B5EF4-FFF2-40B4-BE49-F238E27FC236}">
                    <a16:creationId xmlns:a16="http://schemas.microsoft.com/office/drawing/2014/main" id="{BC74B1FF-A5A1-4DC4-8482-416A0E663ECA}"/>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33" name="Oval 200">
                <a:extLst>
                  <a:ext uri="{FF2B5EF4-FFF2-40B4-BE49-F238E27FC236}">
                    <a16:creationId xmlns:a16="http://schemas.microsoft.com/office/drawing/2014/main" id="{64EC1CE6-572D-4BFF-83A3-56964BEB812A}"/>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34" name="Group 201">
                <a:extLst>
                  <a:ext uri="{FF2B5EF4-FFF2-40B4-BE49-F238E27FC236}">
                    <a16:creationId xmlns:a16="http://schemas.microsoft.com/office/drawing/2014/main" id="{821B41E6-91A4-4A69-8556-75C09266908A}"/>
                  </a:ext>
                </a:extLst>
              </p:cNvPr>
              <p:cNvGrpSpPr>
                <a:grpSpLocks/>
              </p:cNvGrpSpPr>
              <p:nvPr/>
            </p:nvGrpSpPr>
            <p:grpSpPr bwMode="auto">
              <a:xfrm>
                <a:off x="3686" y="244"/>
                <a:ext cx="177" cy="66"/>
                <a:chOff x="2848" y="848"/>
                <a:chExt cx="140" cy="98"/>
              </a:xfrm>
            </p:grpSpPr>
            <p:sp>
              <p:nvSpPr>
                <p:cNvPr id="139" name="Line 202">
                  <a:extLst>
                    <a:ext uri="{FF2B5EF4-FFF2-40B4-BE49-F238E27FC236}">
                      <a16:creationId xmlns:a16="http://schemas.microsoft.com/office/drawing/2014/main" id="{EACD6132-CD52-40EF-B21C-C777CA01606A}"/>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40" name="Line 203">
                  <a:extLst>
                    <a:ext uri="{FF2B5EF4-FFF2-40B4-BE49-F238E27FC236}">
                      <a16:creationId xmlns:a16="http://schemas.microsoft.com/office/drawing/2014/main" id="{2031DE37-194A-45E4-AB6D-138903CD9B74}"/>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41" name="Line 204">
                  <a:extLst>
                    <a:ext uri="{FF2B5EF4-FFF2-40B4-BE49-F238E27FC236}">
                      <a16:creationId xmlns:a16="http://schemas.microsoft.com/office/drawing/2014/main" id="{1EFD14A4-C70A-4B36-A5D5-826FF9D6127C}"/>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35" name="Group 205">
                <a:extLst>
                  <a:ext uri="{FF2B5EF4-FFF2-40B4-BE49-F238E27FC236}">
                    <a16:creationId xmlns:a16="http://schemas.microsoft.com/office/drawing/2014/main" id="{4EA1E7B2-40BA-4E04-AB92-CA386EF66FDF}"/>
                  </a:ext>
                </a:extLst>
              </p:cNvPr>
              <p:cNvGrpSpPr>
                <a:grpSpLocks/>
              </p:cNvGrpSpPr>
              <p:nvPr/>
            </p:nvGrpSpPr>
            <p:grpSpPr bwMode="auto">
              <a:xfrm flipV="1">
                <a:off x="3686" y="243"/>
                <a:ext cx="177" cy="66"/>
                <a:chOff x="2848" y="848"/>
                <a:chExt cx="140" cy="98"/>
              </a:xfrm>
            </p:grpSpPr>
            <p:sp>
              <p:nvSpPr>
                <p:cNvPr id="136" name="Line 206">
                  <a:extLst>
                    <a:ext uri="{FF2B5EF4-FFF2-40B4-BE49-F238E27FC236}">
                      <a16:creationId xmlns:a16="http://schemas.microsoft.com/office/drawing/2014/main" id="{16F44ECF-A62B-42A5-B8CC-92CA1E3DF2B9}"/>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37" name="Line 207">
                  <a:extLst>
                    <a:ext uri="{FF2B5EF4-FFF2-40B4-BE49-F238E27FC236}">
                      <a16:creationId xmlns:a16="http://schemas.microsoft.com/office/drawing/2014/main" id="{3522E068-AA68-44A2-8446-0E211D72D957}"/>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38" name="Line 208">
                  <a:extLst>
                    <a:ext uri="{FF2B5EF4-FFF2-40B4-BE49-F238E27FC236}">
                      <a16:creationId xmlns:a16="http://schemas.microsoft.com/office/drawing/2014/main" id="{E1D57F45-3611-417A-B55F-CC517197663E}"/>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62" name="Group 209">
              <a:extLst>
                <a:ext uri="{FF2B5EF4-FFF2-40B4-BE49-F238E27FC236}">
                  <a16:creationId xmlns:a16="http://schemas.microsoft.com/office/drawing/2014/main" id="{F1C079BA-C7D4-4809-B3C0-E36FB005DF19}"/>
                </a:ext>
              </a:extLst>
            </p:cNvPr>
            <p:cNvGrpSpPr>
              <a:grpSpLocks/>
            </p:cNvGrpSpPr>
            <p:nvPr/>
          </p:nvGrpSpPr>
          <p:grpSpPr bwMode="auto">
            <a:xfrm>
              <a:off x="3769" y="2511"/>
              <a:ext cx="316" cy="147"/>
              <a:chOff x="3600" y="219"/>
              <a:chExt cx="360" cy="175"/>
            </a:xfrm>
          </p:grpSpPr>
          <p:sp>
            <p:nvSpPr>
              <p:cNvPr id="116" name="Oval 210">
                <a:extLst>
                  <a:ext uri="{FF2B5EF4-FFF2-40B4-BE49-F238E27FC236}">
                    <a16:creationId xmlns:a16="http://schemas.microsoft.com/office/drawing/2014/main" id="{E35CF21B-B83D-4D55-BBDD-FD1C7F98D19C}"/>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17" name="Line 211">
                <a:extLst>
                  <a:ext uri="{FF2B5EF4-FFF2-40B4-BE49-F238E27FC236}">
                    <a16:creationId xmlns:a16="http://schemas.microsoft.com/office/drawing/2014/main" id="{2F96FAB5-1C22-4F66-B381-1E60EB0AF198}"/>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18" name="Line 212">
                <a:extLst>
                  <a:ext uri="{FF2B5EF4-FFF2-40B4-BE49-F238E27FC236}">
                    <a16:creationId xmlns:a16="http://schemas.microsoft.com/office/drawing/2014/main" id="{13326F83-4366-4CD9-9E7F-C4BFEDEBD69E}"/>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19" name="Rectangle 213">
                <a:extLst>
                  <a:ext uri="{FF2B5EF4-FFF2-40B4-BE49-F238E27FC236}">
                    <a16:creationId xmlns:a16="http://schemas.microsoft.com/office/drawing/2014/main" id="{0DD33814-2074-49CC-8CA4-A51EF80104D4}"/>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0" name="Oval 214">
                <a:extLst>
                  <a:ext uri="{FF2B5EF4-FFF2-40B4-BE49-F238E27FC236}">
                    <a16:creationId xmlns:a16="http://schemas.microsoft.com/office/drawing/2014/main" id="{CDB9B886-54D7-48B1-9253-0D9446911248}"/>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21" name="Group 215">
                <a:extLst>
                  <a:ext uri="{FF2B5EF4-FFF2-40B4-BE49-F238E27FC236}">
                    <a16:creationId xmlns:a16="http://schemas.microsoft.com/office/drawing/2014/main" id="{BAA267A2-9803-4A44-83EE-3C1F564EAACE}"/>
                  </a:ext>
                </a:extLst>
              </p:cNvPr>
              <p:cNvGrpSpPr>
                <a:grpSpLocks/>
              </p:cNvGrpSpPr>
              <p:nvPr/>
            </p:nvGrpSpPr>
            <p:grpSpPr bwMode="auto">
              <a:xfrm>
                <a:off x="3686" y="244"/>
                <a:ext cx="177" cy="66"/>
                <a:chOff x="2848" y="848"/>
                <a:chExt cx="140" cy="98"/>
              </a:xfrm>
            </p:grpSpPr>
            <p:sp>
              <p:nvSpPr>
                <p:cNvPr id="126" name="Line 216">
                  <a:extLst>
                    <a:ext uri="{FF2B5EF4-FFF2-40B4-BE49-F238E27FC236}">
                      <a16:creationId xmlns:a16="http://schemas.microsoft.com/office/drawing/2014/main" id="{AB0E5FDA-9F69-4B6B-85F6-CA78652BCFE3}"/>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7" name="Line 217">
                  <a:extLst>
                    <a:ext uri="{FF2B5EF4-FFF2-40B4-BE49-F238E27FC236}">
                      <a16:creationId xmlns:a16="http://schemas.microsoft.com/office/drawing/2014/main" id="{935B7121-A77E-47FF-B3A3-852BDAB014EF}"/>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8" name="Line 218">
                  <a:extLst>
                    <a:ext uri="{FF2B5EF4-FFF2-40B4-BE49-F238E27FC236}">
                      <a16:creationId xmlns:a16="http://schemas.microsoft.com/office/drawing/2014/main" id="{6EEFD0EC-58A2-44DB-975A-FD069D5BBBA1}"/>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22" name="Group 219">
                <a:extLst>
                  <a:ext uri="{FF2B5EF4-FFF2-40B4-BE49-F238E27FC236}">
                    <a16:creationId xmlns:a16="http://schemas.microsoft.com/office/drawing/2014/main" id="{84622D97-523E-4A70-A184-D628D6AFCA25}"/>
                  </a:ext>
                </a:extLst>
              </p:cNvPr>
              <p:cNvGrpSpPr>
                <a:grpSpLocks/>
              </p:cNvGrpSpPr>
              <p:nvPr/>
            </p:nvGrpSpPr>
            <p:grpSpPr bwMode="auto">
              <a:xfrm flipV="1">
                <a:off x="3686" y="243"/>
                <a:ext cx="177" cy="66"/>
                <a:chOff x="2848" y="848"/>
                <a:chExt cx="140" cy="98"/>
              </a:xfrm>
            </p:grpSpPr>
            <p:sp>
              <p:nvSpPr>
                <p:cNvPr id="123" name="Line 220">
                  <a:extLst>
                    <a:ext uri="{FF2B5EF4-FFF2-40B4-BE49-F238E27FC236}">
                      <a16:creationId xmlns:a16="http://schemas.microsoft.com/office/drawing/2014/main" id="{EDB9E7D5-53FC-4B55-9172-ED226430D1F3}"/>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4" name="Line 221">
                  <a:extLst>
                    <a:ext uri="{FF2B5EF4-FFF2-40B4-BE49-F238E27FC236}">
                      <a16:creationId xmlns:a16="http://schemas.microsoft.com/office/drawing/2014/main" id="{61580C21-AA2E-403A-BB46-C73DC4E3496B}"/>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5" name="Line 222">
                  <a:extLst>
                    <a:ext uri="{FF2B5EF4-FFF2-40B4-BE49-F238E27FC236}">
                      <a16:creationId xmlns:a16="http://schemas.microsoft.com/office/drawing/2014/main" id="{0A581A62-CBB3-4FBA-ADB5-1A8852082FB2}"/>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sp>
          <p:nvSpPr>
            <p:cNvPr id="63" name="Line 223">
              <a:extLst>
                <a:ext uri="{FF2B5EF4-FFF2-40B4-BE49-F238E27FC236}">
                  <a16:creationId xmlns:a16="http://schemas.microsoft.com/office/drawing/2014/main" id="{FD0C07AC-B81A-40A6-BD0A-B85178CC41B5}"/>
                </a:ext>
              </a:extLst>
            </p:cNvPr>
            <p:cNvSpPr>
              <a:spLocks noChangeShapeType="1"/>
            </p:cNvSpPr>
            <p:nvPr/>
          </p:nvSpPr>
          <p:spPr bwMode="auto">
            <a:xfrm flipV="1">
              <a:off x="3930" y="2645"/>
              <a:ext cx="1" cy="1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64" name="Group 224">
              <a:extLst>
                <a:ext uri="{FF2B5EF4-FFF2-40B4-BE49-F238E27FC236}">
                  <a16:creationId xmlns:a16="http://schemas.microsoft.com/office/drawing/2014/main" id="{B36344F9-AE49-461B-9EA9-259C0E286A58}"/>
                </a:ext>
              </a:extLst>
            </p:cNvPr>
            <p:cNvGrpSpPr>
              <a:grpSpLocks/>
            </p:cNvGrpSpPr>
            <p:nvPr/>
          </p:nvGrpSpPr>
          <p:grpSpPr bwMode="auto">
            <a:xfrm>
              <a:off x="2956" y="966"/>
              <a:ext cx="513" cy="538"/>
              <a:chOff x="4180" y="744"/>
              <a:chExt cx="513" cy="538"/>
            </a:xfrm>
          </p:grpSpPr>
          <p:sp>
            <p:nvSpPr>
              <p:cNvPr id="109" name="Rectangle 225">
                <a:extLst>
                  <a:ext uri="{FF2B5EF4-FFF2-40B4-BE49-F238E27FC236}">
                    <a16:creationId xmlns:a16="http://schemas.microsoft.com/office/drawing/2014/main" id="{54D2808B-5A11-4BE4-978D-D0A1D2932D04}"/>
                  </a:ext>
                </a:extLst>
              </p:cNvPr>
              <p:cNvSpPr>
                <a:spLocks noChangeArrowheads="1"/>
              </p:cNvSpPr>
              <p:nvPr/>
            </p:nvSpPr>
            <p:spPr bwMode="auto">
              <a:xfrm>
                <a:off x="4242" y="747"/>
                <a:ext cx="426" cy="489"/>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10" name="Rectangle 226">
                <a:extLst>
                  <a:ext uri="{FF2B5EF4-FFF2-40B4-BE49-F238E27FC236}">
                    <a16:creationId xmlns:a16="http://schemas.microsoft.com/office/drawing/2014/main" id="{491E920F-335A-46F4-8304-7C8EF7BF2C17}"/>
                  </a:ext>
                </a:extLst>
              </p:cNvPr>
              <p:cNvSpPr>
                <a:spLocks noChangeArrowheads="1"/>
              </p:cNvSpPr>
              <p:nvPr/>
            </p:nvSpPr>
            <p:spPr bwMode="auto">
              <a:xfrm>
                <a:off x="4221" y="762"/>
                <a:ext cx="435" cy="50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11" name="Rectangle 227">
                <a:extLst>
                  <a:ext uri="{FF2B5EF4-FFF2-40B4-BE49-F238E27FC236}">
                    <a16:creationId xmlns:a16="http://schemas.microsoft.com/office/drawing/2014/main" id="{8BB064CE-2B3E-49B6-8F6D-754DE3663ADD}"/>
                  </a:ext>
                </a:extLst>
              </p:cNvPr>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12" name="Text Box 228">
                <a:extLst>
                  <a:ext uri="{FF2B5EF4-FFF2-40B4-BE49-F238E27FC236}">
                    <a16:creationId xmlns:a16="http://schemas.microsoft.com/office/drawing/2014/main" id="{55D08B68-E890-46D2-B597-A0B07F18C552}"/>
                  </a:ext>
                </a:extLst>
              </p:cNvPr>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application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dirty="0">
                    <a:ln>
                      <a:noFill/>
                    </a:ln>
                    <a:solidFill>
                      <a:srgbClr val="FFFFFF"/>
                    </a:solidFill>
                    <a:effectLst/>
                    <a:uLnTx/>
                    <a:uFillTx/>
                    <a:latin typeface="Comic Sans MS" panose="030F0702030302020204" pitchFamily="66" charset="0"/>
                    <a:ea typeface="宋体" panose="02010600030101010101" pitchFamily="2" charset="-122"/>
                  </a:rPr>
                  <a:t>transport</a:t>
                </a:r>
                <a:endPar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13" name="Line 229">
                <a:extLst>
                  <a:ext uri="{FF2B5EF4-FFF2-40B4-BE49-F238E27FC236}">
                    <a16:creationId xmlns:a16="http://schemas.microsoft.com/office/drawing/2014/main" id="{79F78F40-F97D-42B9-B099-7B755A9B90C0}"/>
                  </a:ext>
                </a:extLst>
              </p:cNvPr>
              <p:cNvSpPr>
                <a:spLocks noChangeShapeType="1"/>
              </p:cNvSpPr>
              <p:nvPr/>
            </p:nvSpPr>
            <p:spPr bwMode="auto">
              <a:xfrm>
                <a:off x="4221" y="978"/>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14" name="Line 230">
                <a:extLst>
                  <a:ext uri="{FF2B5EF4-FFF2-40B4-BE49-F238E27FC236}">
                    <a16:creationId xmlns:a16="http://schemas.microsoft.com/office/drawing/2014/main" id="{0D5A9D44-E304-48EA-B435-02307BE6066B}"/>
                  </a:ext>
                </a:extLst>
              </p:cNvPr>
              <p:cNvSpPr>
                <a:spLocks noChangeShapeType="1"/>
              </p:cNvSpPr>
              <p:nvPr/>
            </p:nvSpPr>
            <p:spPr bwMode="auto">
              <a:xfrm>
                <a:off x="4227" y="1065"/>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15" name="Line 231">
                <a:extLst>
                  <a:ext uri="{FF2B5EF4-FFF2-40B4-BE49-F238E27FC236}">
                    <a16:creationId xmlns:a16="http://schemas.microsoft.com/office/drawing/2014/main" id="{24BA17E5-9637-4E6F-9261-8294B55794B5}"/>
                  </a:ext>
                </a:extLst>
              </p:cNvPr>
              <p:cNvSpPr>
                <a:spLocks noChangeShapeType="1"/>
              </p:cNvSpPr>
              <p:nvPr/>
            </p:nvSpPr>
            <p:spPr bwMode="auto">
              <a:xfrm>
                <a:off x="4227" y="1152"/>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5" name="Group 232">
              <a:extLst>
                <a:ext uri="{FF2B5EF4-FFF2-40B4-BE49-F238E27FC236}">
                  <a16:creationId xmlns:a16="http://schemas.microsoft.com/office/drawing/2014/main" id="{6604C4FD-7B83-478C-9097-009CCDEA74BA}"/>
                </a:ext>
              </a:extLst>
            </p:cNvPr>
            <p:cNvGrpSpPr>
              <a:grpSpLocks/>
            </p:cNvGrpSpPr>
            <p:nvPr/>
          </p:nvGrpSpPr>
          <p:grpSpPr bwMode="auto">
            <a:xfrm>
              <a:off x="4924" y="2784"/>
              <a:ext cx="513" cy="538"/>
              <a:chOff x="4180" y="744"/>
              <a:chExt cx="513" cy="538"/>
            </a:xfrm>
          </p:grpSpPr>
          <p:sp>
            <p:nvSpPr>
              <p:cNvPr id="102" name="Rectangle 233">
                <a:extLst>
                  <a:ext uri="{FF2B5EF4-FFF2-40B4-BE49-F238E27FC236}">
                    <a16:creationId xmlns:a16="http://schemas.microsoft.com/office/drawing/2014/main" id="{18282B54-34B3-48BF-B819-12BBBC8FFFB4}"/>
                  </a:ext>
                </a:extLst>
              </p:cNvPr>
              <p:cNvSpPr>
                <a:spLocks noChangeArrowheads="1"/>
              </p:cNvSpPr>
              <p:nvPr/>
            </p:nvSpPr>
            <p:spPr bwMode="auto">
              <a:xfrm>
                <a:off x="4242" y="747"/>
                <a:ext cx="426" cy="489"/>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03" name="Rectangle 234">
                <a:extLst>
                  <a:ext uri="{FF2B5EF4-FFF2-40B4-BE49-F238E27FC236}">
                    <a16:creationId xmlns:a16="http://schemas.microsoft.com/office/drawing/2014/main" id="{498A7EDD-4568-457F-B4CA-0A51C9132F48}"/>
                  </a:ext>
                </a:extLst>
              </p:cNvPr>
              <p:cNvSpPr>
                <a:spLocks noChangeArrowheads="1"/>
              </p:cNvSpPr>
              <p:nvPr/>
            </p:nvSpPr>
            <p:spPr bwMode="auto">
              <a:xfrm>
                <a:off x="4221" y="762"/>
                <a:ext cx="435" cy="50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04" name="Rectangle 235">
                <a:extLst>
                  <a:ext uri="{FF2B5EF4-FFF2-40B4-BE49-F238E27FC236}">
                    <a16:creationId xmlns:a16="http://schemas.microsoft.com/office/drawing/2014/main" id="{E65A9616-A410-429C-AA39-D5E34D63D9BC}"/>
                  </a:ext>
                </a:extLst>
              </p:cNvPr>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05" name="Text Box 236">
                <a:extLst>
                  <a:ext uri="{FF2B5EF4-FFF2-40B4-BE49-F238E27FC236}">
                    <a16:creationId xmlns:a16="http://schemas.microsoft.com/office/drawing/2014/main" id="{AD2AE070-7D78-4E82-AAC2-9681C9AD4E34}"/>
                  </a:ext>
                </a:extLst>
              </p:cNvPr>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application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rPr>
                  <a:t>transport</a:t>
                </a:r>
                <a:endPar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06" name="Line 237">
                <a:extLst>
                  <a:ext uri="{FF2B5EF4-FFF2-40B4-BE49-F238E27FC236}">
                    <a16:creationId xmlns:a16="http://schemas.microsoft.com/office/drawing/2014/main" id="{617AC36A-DD6B-49E5-8D86-AE2B1932832C}"/>
                  </a:ext>
                </a:extLst>
              </p:cNvPr>
              <p:cNvSpPr>
                <a:spLocks noChangeShapeType="1"/>
              </p:cNvSpPr>
              <p:nvPr/>
            </p:nvSpPr>
            <p:spPr bwMode="auto">
              <a:xfrm>
                <a:off x="4221" y="978"/>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07" name="Line 238">
                <a:extLst>
                  <a:ext uri="{FF2B5EF4-FFF2-40B4-BE49-F238E27FC236}">
                    <a16:creationId xmlns:a16="http://schemas.microsoft.com/office/drawing/2014/main" id="{6AEE3B4F-3A55-4B7F-812A-E9B0CF2747D4}"/>
                  </a:ext>
                </a:extLst>
              </p:cNvPr>
              <p:cNvSpPr>
                <a:spLocks noChangeShapeType="1"/>
              </p:cNvSpPr>
              <p:nvPr/>
            </p:nvSpPr>
            <p:spPr bwMode="auto">
              <a:xfrm>
                <a:off x="4227" y="1065"/>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08" name="Line 239">
                <a:extLst>
                  <a:ext uri="{FF2B5EF4-FFF2-40B4-BE49-F238E27FC236}">
                    <a16:creationId xmlns:a16="http://schemas.microsoft.com/office/drawing/2014/main" id="{1BCB68DF-87F5-4899-8E0C-BA5343317CA3}"/>
                  </a:ext>
                </a:extLst>
              </p:cNvPr>
              <p:cNvSpPr>
                <a:spLocks noChangeShapeType="1"/>
              </p:cNvSpPr>
              <p:nvPr/>
            </p:nvSpPr>
            <p:spPr bwMode="auto">
              <a:xfrm>
                <a:off x="4227" y="1152"/>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7" name="Group 240">
              <a:extLst>
                <a:ext uri="{FF2B5EF4-FFF2-40B4-BE49-F238E27FC236}">
                  <a16:creationId xmlns:a16="http://schemas.microsoft.com/office/drawing/2014/main" id="{451DCA23-1C00-432D-BD91-05283A75DF66}"/>
                </a:ext>
              </a:extLst>
            </p:cNvPr>
            <p:cNvGrpSpPr>
              <a:grpSpLocks/>
            </p:cNvGrpSpPr>
            <p:nvPr/>
          </p:nvGrpSpPr>
          <p:grpSpPr bwMode="auto">
            <a:xfrm>
              <a:off x="4507" y="2229"/>
              <a:ext cx="513" cy="442"/>
              <a:chOff x="2923" y="3345"/>
              <a:chExt cx="513" cy="442"/>
            </a:xfrm>
          </p:grpSpPr>
          <p:sp>
            <p:nvSpPr>
              <p:cNvPr id="97" name="Rectangle 241">
                <a:extLst>
                  <a:ext uri="{FF2B5EF4-FFF2-40B4-BE49-F238E27FC236}">
                    <a16:creationId xmlns:a16="http://schemas.microsoft.com/office/drawing/2014/main" id="{037869F2-6492-43AA-8736-26E2DC488257}"/>
                  </a:ext>
                </a:extLst>
              </p:cNvPr>
              <p:cNvSpPr>
                <a:spLocks noChangeArrowheads="1"/>
              </p:cNvSpPr>
              <p:nvPr/>
            </p:nvSpPr>
            <p:spPr bwMode="auto">
              <a:xfrm>
                <a:off x="2988" y="3444"/>
                <a:ext cx="426" cy="306"/>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98" name="Rectangle 242">
                <a:extLst>
                  <a:ext uri="{FF2B5EF4-FFF2-40B4-BE49-F238E27FC236}">
                    <a16:creationId xmlns:a16="http://schemas.microsoft.com/office/drawing/2014/main" id="{51535FA6-9817-44C2-A6C1-9D0B936B52BF}"/>
                  </a:ext>
                </a:extLst>
              </p:cNvPr>
              <p:cNvSpPr>
                <a:spLocks noChangeArrowheads="1"/>
              </p:cNvSpPr>
              <p:nvPr/>
            </p:nvSpPr>
            <p:spPr bwMode="auto">
              <a:xfrm>
                <a:off x="2961" y="3465"/>
                <a:ext cx="435" cy="31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99" name="Text Box 243">
                <a:extLst>
                  <a:ext uri="{FF2B5EF4-FFF2-40B4-BE49-F238E27FC236}">
                    <a16:creationId xmlns:a16="http://schemas.microsoft.com/office/drawing/2014/main" id="{88BCE672-6819-40D3-A0C3-E89163F65015}"/>
                  </a:ext>
                </a:extLst>
              </p:cNvPr>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00" name="Line 244">
                <a:extLst>
                  <a:ext uri="{FF2B5EF4-FFF2-40B4-BE49-F238E27FC236}">
                    <a16:creationId xmlns:a16="http://schemas.microsoft.com/office/drawing/2014/main" id="{97F8BD3A-044E-4AFF-869C-CF89C063BB9E}"/>
                  </a:ext>
                </a:extLst>
              </p:cNvPr>
              <p:cNvSpPr>
                <a:spLocks noChangeShapeType="1"/>
              </p:cNvSpPr>
              <p:nvPr/>
            </p:nvSpPr>
            <p:spPr bwMode="auto">
              <a:xfrm>
                <a:off x="2958" y="3657"/>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01" name="Line 245">
                <a:extLst>
                  <a:ext uri="{FF2B5EF4-FFF2-40B4-BE49-F238E27FC236}">
                    <a16:creationId xmlns:a16="http://schemas.microsoft.com/office/drawing/2014/main" id="{17B7A44E-B337-4EC4-A202-119096A55BE4}"/>
                  </a:ext>
                </a:extLst>
              </p:cNvPr>
              <p:cNvSpPr>
                <a:spLocks noChangeShapeType="1"/>
              </p:cNvSpPr>
              <p:nvPr/>
            </p:nvSpPr>
            <p:spPr bwMode="auto">
              <a:xfrm>
                <a:off x="2964" y="3561"/>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8" name="Group 246">
              <a:extLst>
                <a:ext uri="{FF2B5EF4-FFF2-40B4-BE49-F238E27FC236}">
                  <a16:creationId xmlns:a16="http://schemas.microsoft.com/office/drawing/2014/main" id="{61CCDEA8-4EE4-4027-95A9-9C608A6FDED3}"/>
                </a:ext>
              </a:extLst>
            </p:cNvPr>
            <p:cNvGrpSpPr>
              <a:grpSpLocks/>
            </p:cNvGrpSpPr>
            <p:nvPr/>
          </p:nvGrpSpPr>
          <p:grpSpPr bwMode="auto">
            <a:xfrm>
              <a:off x="4843" y="1863"/>
              <a:ext cx="513" cy="442"/>
              <a:chOff x="2923" y="3345"/>
              <a:chExt cx="513" cy="442"/>
            </a:xfrm>
          </p:grpSpPr>
          <p:sp>
            <p:nvSpPr>
              <p:cNvPr id="92" name="Rectangle 247">
                <a:extLst>
                  <a:ext uri="{FF2B5EF4-FFF2-40B4-BE49-F238E27FC236}">
                    <a16:creationId xmlns:a16="http://schemas.microsoft.com/office/drawing/2014/main" id="{6DCA5881-CA7B-41C1-B769-EB3364439B96}"/>
                  </a:ext>
                </a:extLst>
              </p:cNvPr>
              <p:cNvSpPr>
                <a:spLocks noChangeArrowheads="1"/>
              </p:cNvSpPr>
              <p:nvPr/>
            </p:nvSpPr>
            <p:spPr bwMode="auto">
              <a:xfrm>
                <a:off x="2988" y="3444"/>
                <a:ext cx="426" cy="306"/>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93" name="Rectangle 248">
                <a:extLst>
                  <a:ext uri="{FF2B5EF4-FFF2-40B4-BE49-F238E27FC236}">
                    <a16:creationId xmlns:a16="http://schemas.microsoft.com/office/drawing/2014/main" id="{9C6144AB-85F1-4788-8153-91A27F1DA477}"/>
                  </a:ext>
                </a:extLst>
              </p:cNvPr>
              <p:cNvSpPr>
                <a:spLocks noChangeArrowheads="1"/>
              </p:cNvSpPr>
              <p:nvPr/>
            </p:nvSpPr>
            <p:spPr bwMode="auto">
              <a:xfrm>
                <a:off x="2961" y="3465"/>
                <a:ext cx="435" cy="31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94" name="Text Box 249">
                <a:extLst>
                  <a:ext uri="{FF2B5EF4-FFF2-40B4-BE49-F238E27FC236}">
                    <a16:creationId xmlns:a16="http://schemas.microsoft.com/office/drawing/2014/main" id="{055C8A66-8A98-46DF-BBF9-1840831B9D3A}"/>
                  </a:ext>
                </a:extLst>
              </p:cNvPr>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95" name="Line 250">
                <a:extLst>
                  <a:ext uri="{FF2B5EF4-FFF2-40B4-BE49-F238E27FC236}">
                    <a16:creationId xmlns:a16="http://schemas.microsoft.com/office/drawing/2014/main" id="{22CDBEA4-EC62-48B6-970C-C079DB974569}"/>
                  </a:ext>
                </a:extLst>
              </p:cNvPr>
              <p:cNvSpPr>
                <a:spLocks noChangeShapeType="1"/>
              </p:cNvSpPr>
              <p:nvPr/>
            </p:nvSpPr>
            <p:spPr bwMode="auto">
              <a:xfrm>
                <a:off x="2958" y="3657"/>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96" name="Line 251">
                <a:extLst>
                  <a:ext uri="{FF2B5EF4-FFF2-40B4-BE49-F238E27FC236}">
                    <a16:creationId xmlns:a16="http://schemas.microsoft.com/office/drawing/2014/main" id="{F3B96A1F-8F44-465D-82AB-22C29750989A}"/>
                  </a:ext>
                </a:extLst>
              </p:cNvPr>
              <p:cNvSpPr>
                <a:spLocks noChangeShapeType="1"/>
              </p:cNvSpPr>
              <p:nvPr/>
            </p:nvSpPr>
            <p:spPr bwMode="auto">
              <a:xfrm>
                <a:off x="2964" y="3561"/>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9" name="Group 252">
              <a:extLst>
                <a:ext uri="{FF2B5EF4-FFF2-40B4-BE49-F238E27FC236}">
                  <a16:creationId xmlns:a16="http://schemas.microsoft.com/office/drawing/2014/main" id="{BC5D36D7-4372-4B31-A0AC-821C8FB52C56}"/>
                </a:ext>
              </a:extLst>
            </p:cNvPr>
            <p:cNvGrpSpPr>
              <a:grpSpLocks/>
            </p:cNvGrpSpPr>
            <p:nvPr/>
          </p:nvGrpSpPr>
          <p:grpSpPr bwMode="auto">
            <a:xfrm>
              <a:off x="4285" y="1671"/>
              <a:ext cx="513" cy="442"/>
              <a:chOff x="2923" y="3345"/>
              <a:chExt cx="513" cy="442"/>
            </a:xfrm>
          </p:grpSpPr>
          <p:sp>
            <p:nvSpPr>
              <p:cNvPr id="87" name="Rectangle 253">
                <a:extLst>
                  <a:ext uri="{FF2B5EF4-FFF2-40B4-BE49-F238E27FC236}">
                    <a16:creationId xmlns:a16="http://schemas.microsoft.com/office/drawing/2014/main" id="{706D6032-A320-4241-889C-A6B5F713F051}"/>
                  </a:ext>
                </a:extLst>
              </p:cNvPr>
              <p:cNvSpPr>
                <a:spLocks noChangeArrowheads="1"/>
              </p:cNvSpPr>
              <p:nvPr/>
            </p:nvSpPr>
            <p:spPr bwMode="auto">
              <a:xfrm>
                <a:off x="2988" y="3444"/>
                <a:ext cx="426" cy="306"/>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8" name="Rectangle 254">
                <a:extLst>
                  <a:ext uri="{FF2B5EF4-FFF2-40B4-BE49-F238E27FC236}">
                    <a16:creationId xmlns:a16="http://schemas.microsoft.com/office/drawing/2014/main" id="{8D6EF555-633D-4695-861E-308E45FBCCFF}"/>
                  </a:ext>
                </a:extLst>
              </p:cNvPr>
              <p:cNvSpPr>
                <a:spLocks noChangeArrowheads="1"/>
              </p:cNvSpPr>
              <p:nvPr/>
            </p:nvSpPr>
            <p:spPr bwMode="auto">
              <a:xfrm>
                <a:off x="2961" y="3465"/>
                <a:ext cx="435" cy="31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9" name="Text Box 255">
                <a:extLst>
                  <a:ext uri="{FF2B5EF4-FFF2-40B4-BE49-F238E27FC236}">
                    <a16:creationId xmlns:a16="http://schemas.microsoft.com/office/drawing/2014/main" id="{BF289C38-6A4B-4715-94E8-ECD8E6ABAD61}"/>
                  </a:ext>
                </a:extLst>
              </p:cNvPr>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90" name="Line 256">
                <a:extLst>
                  <a:ext uri="{FF2B5EF4-FFF2-40B4-BE49-F238E27FC236}">
                    <a16:creationId xmlns:a16="http://schemas.microsoft.com/office/drawing/2014/main" id="{351333BC-8D65-4ED8-AB13-5C560F3B405D}"/>
                  </a:ext>
                </a:extLst>
              </p:cNvPr>
              <p:cNvSpPr>
                <a:spLocks noChangeShapeType="1"/>
              </p:cNvSpPr>
              <p:nvPr/>
            </p:nvSpPr>
            <p:spPr bwMode="auto">
              <a:xfrm>
                <a:off x="2958" y="3657"/>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91" name="Line 257">
                <a:extLst>
                  <a:ext uri="{FF2B5EF4-FFF2-40B4-BE49-F238E27FC236}">
                    <a16:creationId xmlns:a16="http://schemas.microsoft.com/office/drawing/2014/main" id="{DD76B26F-9533-453E-B489-A5A8694C50FC}"/>
                  </a:ext>
                </a:extLst>
              </p:cNvPr>
              <p:cNvSpPr>
                <a:spLocks noChangeShapeType="1"/>
              </p:cNvSpPr>
              <p:nvPr/>
            </p:nvSpPr>
            <p:spPr bwMode="auto">
              <a:xfrm>
                <a:off x="2964" y="3561"/>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70" name="Group 258">
              <a:extLst>
                <a:ext uri="{FF2B5EF4-FFF2-40B4-BE49-F238E27FC236}">
                  <a16:creationId xmlns:a16="http://schemas.microsoft.com/office/drawing/2014/main" id="{BD127BF9-F2F3-4690-975A-2633DBA9825F}"/>
                </a:ext>
              </a:extLst>
            </p:cNvPr>
            <p:cNvGrpSpPr>
              <a:grpSpLocks/>
            </p:cNvGrpSpPr>
            <p:nvPr/>
          </p:nvGrpSpPr>
          <p:grpSpPr bwMode="auto">
            <a:xfrm>
              <a:off x="4243" y="1185"/>
              <a:ext cx="513" cy="442"/>
              <a:chOff x="2923" y="3345"/>
              <a:chExt cx="513" cy="442"/>
            </a:xfrm>
          </p:grpSpPr>
          <p:sp>
            <p:nvSpPr>
              <p:cNvPr id="82" name="Rectangle 259">
                <a:extLst>
                  <a:ext uri="{FF2B5EF4-FFF2-40B4-BE49-F238E27FC236}">
                    <a16:creationId xmlns:a16="http://schemas.microsoft.com/office/drawing/2014/main" id="{842BA905-1B0B-4B9B-AED1-AA1032C65E95}"/>
                  </a:ext>
                </a:extLst>
              </p:cNvPr>
              <p:cNvSpPr>
                <a:spLocks noChangeArrowheads="1"/>
              </p:cNvSpPr>
              <p:nvPr/>
            </p:nvSpPr>
            <p:spPr bwMode="auto">
              <a:xfrm>
                <a:off x="2988" y="3444"/>
                <a:ext cx="426" cy="306"/>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3" name="Rectangle 260">
                <a:extLst>
                  <a:ext uri="{FF2B5EF4-FFF2-40B4-BE49-F238E27FC236}">
                    <a16:creationId xmlns:a16="http://schemas.microsoft.com/office/drawing/2014/main" id="{AB2048F3-D526-40EF-A1D7-AE0ACA8567DD}"/>
                  </a:ext>
                </a:extLst>
              </p:cNvPr>
              <p:cNvSpPr>
                <a:spLocks noChangeArrowheads="1"/>
              </p:cNvSpPr>
              <p:nvPr/>
            </p:nvSpPr>
            <p:spPr bwMode="auto">
              <a:xfrm>
                <a:off x="2961" y="3465"/>
                <a:ext cx="435" cy="31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4" name="Text Box 261">
                <a:extLst>
                  <a:ext uri="{FF2B5EF4-FFF2-40B4-BE49-F238E27FC236}">
                    <a16:creationId xmlns:a16="http://schemas.microsoft.com/office/drawing/2014/main" id="{9894AF71-55C3-4FC6-B00F-6974226379CD}"/>
                  </a:ext>
                </a:extLst>
              </p:cNvPr>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85" name="Line 262">
                <a:extLst>
                  <a:ext uri="{FF2B5EF4-FFF2-40B4-BE49-F238E27FC236}">
                    <a16:creationId xmlns:a16="http://schemas.microsoft.com/office/drawing/2014/main" id="{E409D279-00EE-411A-AF0E-3C1663FE39E8}"/>
                  </a:ext>
                </a:extLst>
              </p:cNvPr>
              <p:cNvSpPr>
                <a:spLocks noChangeShapeType="1"/>
              </p:cNvSpPr>
              <p:nvPr/>
            </p:nvSpPr>
            <p:spPr bwMode="auto">
              <a:xfrm>
                <a:off x="2958" y="3657"/>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86" name="Line 263">
                <a:extLst>
                  <a:ext uri="{FF2B5EF4-FFF2-40B4-BE49-F238E27FC236}">
                    <a16:creationId xmlns:a16="http://schemas.microsoft.com/office/drawing/2014/main" id="{5BA2C042-C564-4E8F-8B4A-E9A1311FE48A}"/>
                  </a:ext>
                </a:extLst>
              </p:cNvPr>
              <p:cNvSpPr>
                <a:spLocks noChangeShapeType="1"/>
              </p:cNvSpPr>
              <p:nvPr/>
            </p:nvSpPr>
            <p:spPr bwMode="auto">
              <a:xfrm>
                <a:off x="2964" y="3561"/>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71" name="Group 264">
              <a:extLst>
                <a:ext uri="{FF2B5EF4-FFF2-40B4-BE49-F238E27FC236}">
                  <a16:creationId xmlns:a16="http://schemas.microsoft.com/office/drawing/2014/main" id="{8FEB398D-F6C1-4F8E-8EA0-7E95D4ED2E5C}"/>
                </a:ext>
              </a:extLst>
            </p:cNvPr>
            <p:cNvGrpSpPr>
              <a:grpSpLocks/>
            </p:cNvGrpSpPr>
            <p:nvPr/>
          </p:nvGrpSpPr>
          <p:grpSpPr bwMode="auto">
            <a:xfrm>
              <a:off x="3655" y="1365"/>
              <a:ext cx="513" cy="442"/>
              <a:chOff x="2923" y="3345"/>
              <a:chExt cx="513" cy="442"/>
            </a:xfrm>
          </p:grpSpPr>
          <p:sp>
            <p:nvSpPr>
              <p:cNvPr id="77" name="Rectangle 265">
                <a:extLst>
                  <a:ext uri="{FF2B5EF4-FFF2-40B4-BE49-F238E27FC236}">
                    <a16:creationId xmlns:a16="http://schemas.microsoft.com/office/drawing/2014/main" id="{6DD21B99-BBA6-44B5-9826-63565DE548AF}"/>
                  </a:ext>
                </a:extLst>
              </p:cNvPr>
              <p:cNvSpPr>
                <a:spLocks noChangeArrowheads="1"/>
              </p:cNvSpPr>
              <p:nvPr/>
            </p:nvSpPr>
            <p:spPr bwMode="auto">
              <a:xfrm>
                <a:off x="2988" y="3444"/>
                <a:ext cx="426" cy="306"/>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8" name="Rectangle 266">
                <a:extLst>
                  <a:ext uri="{FF2B5EF4-FFF2-40B4-BE49-F238E27FC236}">
                    <a16:creationId xmlns:a16="http://schemas.microsoft.com/office/drawing/2014/main" id="{98F8AB2B-1077-4452-ADBE-030F964367AA}"/>
                  </a:ext>
                </a:extLst>
              </p:cNvPr>
              <p:cNvSpPr>
                <a:spLocks noChangeArrowheads="1"/>
              </p:cNvSpPr>
              <p:nvPr/>
            </p:nvSpPr>
            <p:spPr bwMode="auto">
              <a:xfrm>
                <a:off x="2961" y="3465"/>
                <a:ext cx="435" cy="31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9" name="Text Box 267">
                <a:extLst>
                  <a:ext uri="{FF2B5EF4-FFF2-40B4-BE49-F238E27FC236}">
                    <a16:creationId xmlns:a16="http://schemas.microsoft.com/office/drawing/2014/main" id="{6D4A19EB-CEE6-47DC-B1A0-9A20E436C07D}"/>
                  </a:ext>
                </a:extLst>
              </p:cNvPr>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80" name="Line 268">
                <a:extLst>
                  <a:ext uri="{FF2B5EF4-FFF2-40B4-BE49-F238E27FC236}">
                    <a16:creationId xmlns:a16="http://schemas.microsoft.com/office/drawing/2014/main" id="{4C413559-05DB-4ED9-8D3A-472CE1362247}"/>
                  </a:ext>
                </a:extLst>
              </p:cNvPr>
              <p:cNvSpPr>
                <a:spLocks noChangeShapeType="1"/>
              </p:cNvSpPr>
              <p:nvPr/>
            </p:nvSpPr>
            <p:spPr bwMode="auto">
              <a:xfrm>
                <a:off x="2958" y="3657"/>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81" name="Line 269">
                <a:extLst>
                  <a:ext uri="{FF2B5EF4-FFF2-40B4-BE49-F238E27FC236}">
                    <a16:creationId xmlns:a16="http://schemas.microsoft.com/office/drawing/2014/main" id="{D765DC42-858B-482E-8272-4F9E212333E0}"/>
                  </a:ext>
                </a:extLst>
              </p:cNvPr>
              <p:cNvSpPr>
                <a:spLocks noChangeShapeType="1"/>
              </p:cNvSpPr>
              <p:nvPr/>
            </p:nvSpPr>
            <p:spPr bwMode="auto">
              <a:xfrm>
                <a:off x="2964" y="3561"/>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72" name="Group 270">
              <a:extLst>
                <a:ext uri="{FF2B5EF4-FFF2-40B4-BE49-F238E27FC236}">
                  <a16:creationId xmlns:a16="http://schemas.microsoft.com/office/drawing/2014/main" id="{6691DBA5-99C0-4AC1-89C7-544E340C5FA8}"/>
                </a:ext>
              </a:extLst>
            </p:cNvPr>
            <p:cNvGrpSpPr>
              <a:grpSpLocks/>
            </p:cNvGrpSpPr>
            <p:nvPr/>
          </p:nvGrpSpPr>
          <p:grpSpPr bwMode="auto">
            <a:xfrm rot="2937887">
              <a:off x="2991" y="1881"/>
              <a:ext cx="2382" cy="274"/>
              <a:chOff x="2937" y="3579"/>
              <a:chExt cx="2382" cy="274"/>
            </a:xfrm>
          </p:grpSpPr>
          <p:sp>
            <p:nvSpPr>
              <p:cNvPr id="73" name="Rectangle 271">
                <a:extLst>
                  <a:ext uri="{FF2B5EF4-FFF2-40B4-BE49-F238E27FC236}">
                    <a16:creationId xmlns:a16="http://schemas.microsoft.com/office/drawing/2014/main" id="{DF46A3A0-78B5-4FFA-B895-F324CF8A7FCC}"/>
                  </a:ext>
                </a:extLst>
              </p:cNvPr>
              <p:cNvSpPr>
                <a:spLocks noChangeArrowheads="1"/>
              </p:cNvSpPr>
              <p:nvPr/>
            </p:nvSpPr>
            <p:spPr bwMode="auto">
              <a:xfrm>
                <a:off x="3168" y="3630"/>
                <a:ext cx="1920" cy="17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4" name="Text Box 272">
                <a:extLst>
                  <a:ext uri="{FF2B5EF4-FFF2-40B4-BE49-F238E27FC236}">
                    <a16:creationId xmlns:a16="http://schemas.microsoft.com/office/drawing/2014/main" id="{BD98C1B8-49F8-4611-8F05-3A60A646BDD2}"/>
                  </a:ext>
                </a:extLst>
              </p:cNvPr>
              <p:cNvSpPr txBox="1">
                <a:spLocks noChangeArrowheads="1"/>
              </p:cNvSpPr>
              <p:nvPr/>
            </p:nvSpPr>
            <p:spPr bwMode="auto">
              <a:xfrm>
                <a:off x="3343" y="3617"/>
                <a:ext cx="161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0" i="0" u="none" strike="noStrike" kern="0" cap="none" spc="0" normalizeH="0" baseline="0" noProof="0" dirty="0">
                    <a:ln>
                      <a:noFill/>
                    </a:ln>
                    <a:solidFill>
                      <a:srgbClr val="FFFFFF"/>
                    </a:solidFill>
                    <a:effectLst/>
                    <a:uLnTx/>
                    <a:uFillTx/>
                    <a:latin typeface="Comic Sans MS" panose="030F0702030302020204" pitchFamily="66" charset="0"/>
                    <a:ea typeface="宋体" panose="02010600030101010101" pitchFamily="2" charset="-122"/>
                  </a:rPr>
                  <a:t>logical end-end transport</a:t>
                </a:r>
                <a:endParaRPr kumimoji="0" lang="en-US" altLang="zh-CN" sz="16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75" name="Freeform 273">
                <a:extLst>
                  <a:ext uri="{FF2B5EF4-FFF2-40B4-BE49-F238E27FC236}">
                    <a16:creationId xmlns:a16="http://schemas.microsoft.com/office/drawing/2014/main" id="{3114D7ED-CAE6-45F8-AE77-12E9623EDBF5}"/>
                  </a:ext>
                </a:extLst>
              </p:cNvPr>
              <p:cNvSpPr>
                <a:spLocks/>
              </p:cNvSpPr>
              <p:nvPr/>
            </p:nvSpPr>
            <p:spPr bwMode="auto">
              <a:xfrm>
                <a:off x="2937" y="357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76" name="Freeform 274">
                <a:extLst>
                  <a:ext uri="{FF2B5EF4-FFF2-40B4-BE49-F238E27FC236}">
                    <a16:creationId xmlns:a16="http://schemas.microsoft.com/office/drawing/2014/main" id="{E4EAC77E-B35C-4B50-BE27-EDC4DF9B4D46}"/>
                  </a:ext>
                </a:extLst>
              </p:cNvPr>
              <p:cNvSpPr>
                <a:spLocks/>
              </p:cNvSpPr>
              <p:nvPr/>
            </p:nvSpPr>
            <p:spPr bwMode="auto">
              <a:xfrm flipH="1">
                <a:off x="5037" y="358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sp>
        <p:nvSpPr>
          <p:cNvPr id="279" name="Rectangle 3">
            <a:extLst>
              <a:ext uri="{FF2B5EF4-FFF2-40B4-BE49-F238E27FC236}">
                <a16:creationId xmlns:a16="http://schemas.microsoft.com/office/drawing/2014/main" id="{8241B8D1-0B5B-4754-B6F4-B1238DA64070}"/>
              </a:ext>
            </a:extLst>
          </p:cNvPr>
          <p:cNvSpPr txBox="1">
            <a:spLocks noChangeArrowheads="1"/>
          </p:cNvSpPr>
          <p:nvPr/>
        </p:nvSpPr>
        <p:spPr bwMode="auto">
          <a:xfrm>
            <a:off x="251519" y="854938"/>
            <a:ext cx="5253231" cy="57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buClr>
                <a:srgbClr val="FF0000"/>
              </a:buClr>
            </a:pPr>
            <a:r>
              <a:rPr lang="zh-CN" altLang="en-US" sz="2800" b="1" kern="0" dirty="0">
                <a:solidFill>
                  <a:srgbClr val="FF0000"/>
                </a:solidFill>
              </a:rPr>
              <a:t>可靠的、按序的传输：</a:t>
            </a:r>
            <a:r>
              <a:rPr lang="en-US" altLang="zh-CN" sz="2800" b="1" kern="0" dirty="0">
                <a:solidFill>
                  <a:srgbClr val="FF0000"/>
                </a:solidFill>
              </a:rPr>
              <a:t>TCP</a:t>
            </a:r>
            <a:endParaRPr lang="zh-CN" altLang="en-US" sz="2400" b="1" kern="0" dirty="0"/>
          </a:p>
          <a:p>
            <a:pPr lvl="1" eaLnBrk="1" hangingPunct="1">
              <a:buClrTx/>
            </a:pPr>
            <a:r>
              <a:rPr kumimoji="0" lang="zh-CN" altLang="en-US" sz="2400" b="1" kern="0" dirty="0"/>
              <a:t>多路复用</a:t>
            </a:r>
            <a:endParaRPr kumimoji="0" lang="en-US" altLang="zh-CN" sz="2400" b="1" kern="0" dirty="0"/>
          </a:p>
          <a:p>
            <a:pPr lvl="1" eaLnBrk="1" hangingPunct="1">
              <a:buClrTx/>
            </a:pPr>
            <a:r>
              <a:rPr kumimoji="0" lang="zh-CN" altLang="en-US" sz="2400" b="1" kern="0" dirty="0"/>
              <a:t>拥塞控制</a:t>
            </a:r>
            <a:endParaRPr kumimoji="0" lang="en-US" altLang="zh-CN" sz="2400" b="1" kern="0" dirty="0"/>
          </a:p>
          <a:p>
            <a:pPr lvl="1" eaLnBrk="1" hangingPunct="1">
              <a:buClrTx/>
            </a:pPr>
            <a:r>
              <a:rPr kumimoji="0" lang="zh-CN" altLang="en-US" sz="2400" b="1" kern="0" dirty="0"/>
              <a:t>流量控制</a:t>
            </a:r>
            <a:endParaRPr kumimoji="0" lang="en-US" altLang="zh-CN" sz="2400" b="1" kern="0" dirty="0"/>
          </a:p>
          <a:p>
            <a:pPr lvl="1" eaLnBrk="1" hangingPunct="1">
              <a:buClrTx/>
            </a:pPr>
            <a:r>
              <a:rPr kumimoji="0" lang="zh-CN" altLang="en-US" sz="2400" b="1" kern="0" dirty="0"/>
              <a:t>建立连接</a:t>
            </a:r>
            <a:endParaRPr kumimoji="0" lang="en-US" altLang="zh-CN" sz="2400" b="1" kern="0" dirty="0"/>
          </a:p>
          <a:p>
            <a:pPr eaLnBrk="1" hangingPunct="1">
              <a:buClr>
                <a:srgbClr val="FF0000"/>
              </a:buClr>
            </a:pPr>
            <a:r>
              <a:rPr lang="zh-CN" altLang="en-US" sz="2800" b="1" kern="0" dirty="0">
                <a:solidFill>
                  <a:srgbClr val="FF0000"/>
                </a:solidFill>
              </a:rPr>
              <a:t>不可靠、不按序的传输：</a:t>
            </a:r>
            <a:r>
              <a:rPr lang="en-US" altLang="zh-CN" sz="2800" b="1" kern="0" dirty="0">
                <a:solidFill>
                  <a:srgbClr val="FF0000"/>
                </a:solidFill>
              </a:rPr>
              <a:t>UDP</a:t>
            </a:r>
          </a:p>
          <a:p>
            <a:pPr lvl="1" eaLnBrk="1" hangingPunct="1">
              <a:buClrTx/>
            </a:pPr>
            <a:r>
              <a:rPr kumimoji="0" lang="zh-CN" altLang="en-US" sz="2400" b="1" kern="0" dirty="0"/>
              <a:t>多路复用</a:t>
            </a:r>
            <a:endParaRPr kumimoji="0" lang="en-US" altLang="zh-CN" sz="2400" b="1" kern="0" dirty="0"/>
          </a:p>
          <a:p>
            <a:pPr lvl="1" eaLnBrk="1" hangingPunct="1">
              <a:buClrTx/>
            </a:pPr>
            <a:r>
              <a:rPr lang="zh-CN" altLang="en-US" sz="2400" b="1" kern="0" dirty="0"/>
              <a:t>没有为尽力而为的</a:t>
            </a:r>
            <a:r>
              <a:rPr lang="en-US" altLang="zh-CN" sz="2400" b="1" kern="0" dirty="0"/>
              <a:t>IP</a:t>
            </a:r>
            <a:r>
              <a:rPr lang="zh-CN" altLang="en-US" sz="2400" b="1" kern="0" dirty="0"/>
              <a:t>服务添加更多的其它额外服务</a:t>
            </a:r>
            <a:endParaRPr kumimoji="0" lang="en-US" altLang="zh-CN" sz="2400" b="1" kern="0" dirty="0"/>
          </a:p>
          <a:p>
            <a:pPr eaLnBrk="1" hangingPunct="1">
              <a:buClr>
                <a:srgbClr val="FF0000"/>
              </a:buClr>
            </a:pPr>
            <a:r>
              <a:rPr lang="zh-CN" altLang="en-US" sz="2800" b="1" kern="0" dirty="0">
                <a:solidFill>
                  <a:srgbClr val="FF0000"/>
                </a:solidFill>
              </a:rPr>
              <a:t>都不提供的服务</a:t>
            </a:r>
          </a:p>
          <a:p>
            <a:pPr lvl="1" eaLnBrk="1" hangingPunct="1">
              <a:buClrTx/>
            </a:pPr>
            <a:r>
              <a:rPr lang="zh-CN" altLang="en-US" sz="2400" b="1" kern="0" dirty="0"/>
              <a:t>延时保证</a:t>
            </a:r>
            <a:endParaRPr lang="en-US" altLang="zh-CN" sz="2400" b="1" kern="0" dirty="0"/>
          </a:p>
          <a:p>
            <a:pPr lvl="1" eaLnBrk="1" hangingPunct="1">
              <a:buClrTx/>
            </a:pPr>
            <a:r>
              <a:rPr lang="zh-CN" altLang="en-US" sz="2400" b="1" kern="0" dirty="0"/>
              <a:t>带宽保证</a:t>
            </a:r>
          </a:p>
        </p:txBody>
      </p:sp>
      <p:sp>
        <p:nvSpPr>
          <p:cNvPr id="280" name="文本框 279">
            <a:extLst>
              <a:ext uri="{FF2B5EF4-FFF2-40B4-BE49-F238E27FC236}">
                <a16:creationId xmlns:a16="http://schemas.microsoft.com/office/drawing/2014/main" id="{12600B73-7B4D-4266-8966-7CB27D6C0C2F}"/>
              </a:ext>
            </a:extLst>
          </p:cNvPr>
          <p:cNvSpPr txBox="1"/>
          <p:nvPr/>
        </p:nvSpPr>
        <p:spPr>
          <a:xfrm>
            <a:off x="5913977" y="5835856"/>
            <a:ext cx="2926520" cy="646331"/>
          </a:xfrm>
          <a:prstGeom prst="rect">
            <a:avLst/>
          </a:prstGeom>
          <a:noFill/>
        </p:spPr>
        <p:txBody>
          <a:bodyPr wrap="square">
            <a:spAutoFit/>
          </a:bodyPr>
          <a:lstStyle/>
          <a:p>
            <a:pPr algn="ctr"/>
            <a:r>
              <a:rPr lang="zh-CN" altLang="en-US" sz="1800" b="1" kern="0" dirty="0">
                <a:solidFill>
                  <a:srgbClr val="FF0000"/>
                </a:solidFill>
                <a:latin typeface="+mn-ea"/>
                <a:ea typeface="+mn-ea"/>
              </a:rPr>
              <a:t>传输层是端到端协议，与使用的网络无关！</a:t>
            </a:r>
            <a:endParaRPr lang="zh-CN" altLang="en-US" dirty="0">
              <a:latin typeface="+mn-ea"/>
              <a:ea typeface="+mn-ea"/>
            </a:endParaRPr>
          </a:p>
        </p:txBody>
      </p:sp>
    </p:spTree>
    <p:extLst>
      <p:ext uri="{BB962C8B-B14F-4D97-AF65-F5344CB8AC3E}">
        <p14:creationId xmlns:p14="http://schemas.microsoft.com/office/powerpoint/2010/main" val="7097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blinds(horizontal)">
                                      <p:cBhvr>
                                        <p:cTn id="7" dur="500"/>
                                        <p:tgtEl>
                                          <p:spTgt spid="2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9">
                                            <p:txEl>
                                              <p:pRg st="1" end="1"/>
                                            </p:txEl>
                                          </p:spTgt>
                                        </p:tgtEl>
                                        <p:attrNameLst>
                                          <p:attrName>style.visibility</p:attrName>
                                        </p:attrNameLst>
                                      </p:cBhvr>
                                      <p:to>
                                        <p:strVal val="visible"/>
                                      </p:to>
                                    </p:set>
                                    <p:animEffect transition="in" filter="blinds(horizontal)">
                                      <p:cBhvr>
                                        <p:cTn id="12" dur="500"/>
                                        <p:tgtEl>
                                          <p:spTgt spid="2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9">
                                            <p:txEl>
                                              <p:pRg st="2" end="2"/>
                                            </p:txEl>
                                          </p:spTgt>
                                        </p:tgtEl>
                                        <p:attrNameLst>
                                          <p:attrName>style.visibility</p:attrName>
                                        </p:attrNameLst>
                                      </p:cBhvr>
                                      <p:to>
                                        <p:strVal val="visible"/>
                                      </p:to>
                                    </p:set>
                                    <p:animEffect transition="in" filter="blinds(horizontal)">
                                      <p:cBhvr>
                                        <p:cTn id="17" dur="500"/>
                                        <p:tgtEl>
                                          <p:spTgt spid="2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9">
                                            <p:txEl>
                                              <p:pRg st="3" end="3"/>
                                            </p:txEl>
                                          </p:spTgt>
                                        </p:tgtEl>
                                        <p:attrNameLst>
                                          <p:attrName>style.visibility</p:attrName>
                                        </p:attrNameLst>
                                      </p:cBhvr>
                                      <p:to>
                                        <p:strVal val="visible"/>
                                      </p:to>
                                    </p:set>
                                    <p:animEffect transition="in" filter="blinds(horizontal)">
                                      <p:cBhvr>
                                        <p:cTn id="22" dur="500"/>
                                        <p:tgtEl>
                                          <p:spTgt spid="2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9">
                                            <p:txEl>
                                              <p:pRg st="4" end="4"/>
                                            </p:txEl>
                                          </p:spTgt>
                                        </p:tgtEl>
                                        <p:attrNameLst>
                                          <p:attrName>style.visibility</p:attrName>
                                        </p:attrNameLst>
                                      </p:cBhvr>
                                      <p:to>
                                        <p:strVal val="visible"/>
                                      </p:to>
                                    </p:set>
                                    <p:animEffect transition="in" filter="blinds(horizontal)">
                                      <p:cBhvr>
                                        <p:cTn id="27" dur="500"/>
                                        <p:tgtEl>
                                          <p:spTgt spid="2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9">
                                            <p:txEl>
                                              <p:pRg st="5" end="5"/>
                                            </p:txEl>
                                          </p:spTgt>
                                        </p:tgtEl>
                                        <p:attrNameLst>
                                          <p:attrName>style.visibility</p:attrName>
                                        </p:attrNameLst>
                                      </p:cBhvr>
                                      <p:to>
                                        <p:strVal val="visible"/>
                                      </p:to>
                                    </p:set>
                                    <p:animEffect transition="in" filter="blinds(horizontal)">
                                      <p:cBhvr>
                                        <p:cTn id="32" dur="500"/>
                                        <p:tgtEl>
                                          <p:spTgt spid="2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9">
                                            <p:txEl>
                                              <p:pRg st="6" end="6"/>
                                            </p:txEl>
                                          </p:spTgt>
                                        </p:tgtEl>
                                        <p:attrNameLst>
                                          <p:attrName>style.visibility</p:attrName>
                                        </p:attrNameLst>
                                      </p:cBhvr>
                                      <p:to>
                                        <p:strVal val="visible"/>
                                      </p:to>
                                    </p:set>
                                    <p:animEffect transition="in" filter="blinds(horizontal)">
                                      <p:cBhvr>
                                        <p:cTn id="37" dur="500"/>
                                        <p:tgtEl>
                                          <p:spTgt spid="2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79">
                                            <p:txEl>
                                              <p:pRg st="8" end="8"/>
                                            </p:txEl>
                                          </p:spTgt>
                                        </p:tgtEl>
                                        <p:attrNameLst>
                                          <p:attrName>style.visibility</p:attrName>
                                        </p:attrNameLst>
                                      </p:cBhvr>
                                      <p:to>
                                        <p:strVal val="visible"/>
                                      </p:to>
                                    </p:set>
                                    <p:animEffect transition="in" filter="blinds(horizontal)">
                                      <p:cBhvr>
                                        <p:cTn id="42" dur="500"/>
                                        <p:tgtEl>
                                          <p:spTgt spid="27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79">
                                            <p:txEl>
                                              <p:pRg st="9" end="9"/>
                                            </p:txEl>
                                          </p:spTgt>
                                        </p:tgtEl>
                                        <p:attrNameLst>
                                          <p:attrName>style.visibility</p:attrName>
                                        </p:attrNameLst>
                                      </p:cBhvr>
                                      <p:to>
                                        <p:strVal val="visible"/>
                                      </p:to>
                                    </p:set>
                                    <p:animEffect transition="in" filter="blinds(horizontal)">
                                      <p:cBhvr>
                                        <p:cTn id="47" dur="500"/>
                                        <p:tgtEl>
                                          <p:spTgt spid="27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79">
                                            <p:txEl>
                                              <p:pRg st="10" end="10"/>
                                            </p:txEl>
                                          </p:spTgt>
                                        </p:tgtEl>
                                        <p:attrNameLst>
                                          <p:attrName>style.visibility</p:attrName>
                                        </p:attrNameLst>
                                      </p:cBhvr>
                                      <p:to>
                                        <p:strVal val="visible"/>
                                      </p:to>
                                    </p:set>
                                    <p:animEffect transition="in" filter="blinds(horizontal)">
                                      <p:cBhvr>
                                        <p:cTn id="52" dur="500"/>
                                        <p:tgtEl>
                                          <p:spTgt spid="2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732A1CAE-0E4B-4A7D-9D2C-F7276564336B}" type="slidenum">
              <a:rPr kumimoji="0" lang="zh-CN" altLang="en-US" sz="1400"/>
              <a:pPr eaLnBrk="1" hangingPunct="1"/>
              <a:t>50</a:t>
            </a:fld>
            <a:endParaRPr kumimoji="0" lang="en-US" altLang="zh-CN" sz="1400"/>
          </a:p>
        </p:txBody>
      </p:sp>
      <p:sp>
        <p:nvSpPr>
          <p:cNvPr id="59395" name="Rectangle 2"/>
          <p:cNvSpPr>
            <a:spLocks noGrp="1" noChangeArrowheads="1"/>
          </p:cNvSpPr>
          <p:nvPr>
            <p:ph type="title"/>
          </p:nvPr>
        </p:nvSpPr>
        <p:spPr/>
        <p:txBody>
          <a:bodyPr/>
          <a:lstStyle/>
          <a:p>
            <a:pPr eaLnBrk="1" hangingPunct="1"/>
            <a:r>
              <a:rPr lang="en-US" altLang="zh-CN" b="1" dirty="0"/>
              <a:t> </a:t>
            </a:r>
          </a:p>
        </p:txBody>
      </p:sp>
      <p:sp>
        <p:nvSpPr>
          <p:cNvPr id="59396" name="Rectangle 3"/>
          <p:cNvSpPr>
            <a:spLocks noGrp="1" noChangeArrowheads="1"/>
          </p:cNvSpPr>
          <p:nvPr>
            <p:ph type="body" idx="1"/>
          </p:nvPr>
        </p:nvSpPr>
        <p:spPr>
          <a:xfrm>
            <a:off x="704056" y="1700808"/>
            <a:ext cx="7772400" cy="2779712"/>
          </a:xfrm>
        </p:spPr>
        <p:txBody>
          <a:bodyPr/>
          <a:lstStyle/>
          <a:p>
            <a:pPr eaLnBrk="1" hangingPunct="1">
              <a:lnSpc>
                <a:spcPct val="80000"/>
              </a:lnSpc>
            </a:pPr>
            <a:r>
              <a:rPr kumimoji="0" lang="zh-CN" altLang="en-US" sz="2800" b="1" dirty="0"/>
              <a:t>发送端要发送 </a:t>
            </a:r>
            <a:r>
              <a:rPr kumimoji="0" lang="en-US" altLang="zh-CN" sz="2800" b="1" dirty="0"/>
              <a:t>900 </a:t>
            </a:r>
            <a:r>
              <a:rPr kumimoji="0" lang="zh-CN" altLang="en-US" sz="2800" b="1" dirty="0"/>
              <a:t>字节长的数据，划分为 </a:t>
            </a:r>
            <a:r>
              <a:rPr kumimoji="0" lang="en-US" altLang="zh-CN" sz="2800" b="1" dirty="0"/>
              <a:t>9 </a:t>
            </a:r>
            <a:r>
              <a:rPr kumimoji="0" lang="zh-CN" altLang="en-US" sz="2800" b="1" dirty="0"/>
              <a:t>个 </a:t>
            </a:r>
            <a:r>
              <a:rPr kumimoji="0" lang="en-US" altLang="zh-CN" sz="2800" b="1" dirty="0"/>
              <a:t>100 </a:t>
            </a:r>
            <a:r>
              <a:rPr kumimoji="0" lang="zh-CN" altLang="en-US" sz="2800" b="1" dirty="0"/>
              <a:t>字节长的数据段</a:t>
            </a:r>
            <a:r>
              <a:rPr kumimoji="0" lang="en-US" altLang="zh-CN" sz="2800" b="1" dirty="0"/>
              <a:t>(MSS)</a:t>
            </a:r>
            <a:r>
              <a:rPr kumimoji="0" lang="zh-CN" altLang="en-US" sz="2800" b="1" dirty="0"/>
              <a:t>，而发送窗口确定为 </a:t>
            </a:r>
            <a:r>
              <a:rPr kumimoji="0" lang="en-US" altLang="zh-CN" sz="2800" b="1" dirty="0"/>
              <a:t>500 </a:t>
            </a:r>
            <a:r>
              <a:rPr kumimoji="0" lang="zh-CN" altLang="en-US" sz="2800" b="1" dirty="0"/>
              <a:t>字节</a:t>
            </a:r>
          </a:p>
          <a:p>
            <a:pPr eaLnBrk="1" hangingPunct="1">
              <a:lnSpc>
                <a:spcPct val="80000"/>
              </a:lnSpc>
            </a:pPr>
            <a:r>
              <a:rPr kumimoji="0" lang="zh-CN" altLang="en-US" sz="2800" b="1" dirty="0"/>
              <a:t>发送端只要收到了对方的确认，发送窗口就可前移</a:t>
            </a:r>
          </a:p>
          <a:p>
            <a:pPr eaLnBrk="1" hangingPunct="1">
              <a:lnSpc>
                <a:spcPct val="80000"/>
              </a:lnSpc>
            </a:pPr>
            <a:r>
              <a:rPr kumimoji="0" lang="zh-CN" altLang="en-US" sz="2800" b="1" dirty="0"/>
              <a:t>发送 </a:t>
            </a:r>
            <a:r>
              <a:rPr kumimoji="0" lang="en-US" altLang="zh-CN" sz="2800" b="1" dirty="0"/>
              <a:t>TCP </a:t>
            </a:r>
            <a:r>
              <a:rPr kumimoji="0" lang="zh-CN" altLang="en-US" sz="2800" b="1" dirty="0"/>
              <a:t>要维护一个指针。每发送一个数据段，指针就向前移动一个数据段的距离</a:t>
            </a:r>
          </a:p>
        </p:txBody>
      </p:sp>
      <p:pic>
        <p:nvPicPr>
          <p:cNvPr id="59397"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724400"/>
            <a:ext cx="89646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a:extLst>
              <a:ext uri="{FF2B5EF4-FFF2-40B4-BE49-F238E27FC236}">
                <a16:creationId xmlns:a16="http://schemas.microsoft.com/office/drawing/2014/main" id="{DA2FCB23-460D-4BB3-A779-FA16E1D3382E}"/>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TCP</a:t>
            </a:r>
            <a:r>
              <a:rPr lang="zh-CN" altLang="en-US" b="1" dirty="0"/>
              <a:t>滑动窗口举例</a:t>
            </a:r>
            <a:endParaRPr lang="zh-CN" altLang="en-US" kern="0" dirty="0">
              <a:latin typeface="+mn-ea"/>
              <a:ea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06619581-AEEF-481C-998A-17389CEC8A02}" type="slidenum">
              <a:rPr kumimoji="0" lang="zh-CN" altLang="en-US" sz="1400"/>
              <a:pPr eaLnBrk="1" hangingPunct="1"/>
              <a:t>51</a:t>
            </a:fld>
            <a:endParaRPr kumimoji="0" lang="en-US" altLang="zh-CN" sz="1400"/>
          </a:p>
        </p:txBody>
      </p:sp>
      <p:sp>
        <p:nvSpPr>
          <p:cNvPr id="60419" name="Rectangle 2"/>
          <p:cNvSpPr>
            <a:spLocks noGrp="1" noChangeArrowheads="1"/>
          </p:cNvSpPr>
          <p:nvPr>
            <p:ph type="title"/>
          </p:nvPr>
        </p:nvSpPr>
        <p:spPr/>
        <p:txBody>
          <a:bodyPr/>
          <a:lstStyle/>
          <a:p>
            <a:pPr eaLnBrk="1" hangingPunct="1"/>
            <a:r>
              <a:rPr lang="en-US" altLang="zh-CN" dirty="0"/>
              <a:t> </a:t>
            </a:r>
            <a:endParaRPr lang="zh-CN" altLang="en-US" dirty="0"/>
          </a:p>
        </p:txBody>
      </p:sp>
      <p:sp>
        <p:nvSpPr>
          <p:cNvPr id="60420" name="Rectangle 3"/>
          <p:cNvSpPr>
            <a:spLocks noGrp="1" noChangeArrowheads="1"/>
          </p:cNvSpPr>
          <p:nvPr>
            <p:ph type="body" idx="1"/>
          </p:nvPr>
        </p:nvSpPr>
        <p:spPr>
          <a:xfrm>
            <a:off x="685800" y="1628800"/>
            <a:ext cx="7772400" cy="2419350"/>
          </a:xfrm>
        </p:spPr>
        <p:txBody>
          <a:bodyPr/>
          <a:lstStyle/>
          <a:p>
            <a:pPr eaLnBrk="1" hangingPunct="1"/>
            <a:r>
              <a:rPr lang="zh-CN" altLang="en-US" b="1" dirty="0"/>
              <a:t>发送端已发送了 </a:t>
            </a:r>
            <a:r>
              <a:rPr lang="en-US" altLang="zh-CN" b="1" dirty="0"/>
              <a:t>400 </a:t>
            </a:r>
            <a:r>
              <a:rPr lang="zh-CN" altLang="en-US" b="1" dirty="0"/>
              <a:t>字节的数据，但只收到对前 </a:t>
            </a:r>
            <a:r>
              <a:rPr lang="en-US" altLang="zh-CN" b="1" dirty="0"/>
              <a:t>200 </a:t>
            </a:r>
            <a:r>
              <a:rPr lang="zh-CN" altLang="en-US" b="1" dirty="0"/>
              <a:t>字节数据的确认，同时窗口大小不变</a:t>
            </a:r>
          </a:p>
          <a:p>
            <a:pPr eaLnBrk="1" hangingPunct="1"/>
            <a:r>
              <a:rPr lang="zh-CN" altLang="en-US" b="1" dirty="0"/>
              <a:t>现在发送端还可发送 </a:t>
            </a:r>
            <a:r>
              <a:rPr lang="en-US" altLang="zh-CN" b="1" dirty="0"/>
              <a:t>300 </a:t>
            </a:r>
            <a:r>
              <a:rPr lang="zh-CN" altLang="en-US" b="1" dirty="0"/>
              <a:t>字节</a:t>
            </a:r>
          </a:p>
        </p:txBody>
      </p:sp>
      <p:pic>
        <p:nvPicPr>
          <p:cNvPr id="60421"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441825"/>
            <a:ext cx="910907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7D078396-BD81-4BB8-8CCB-B0BE4146C33C}" type="slidenum">
              <a:rPr kumimoji="0" lang="zh-CN" altLang="en-US" sz="1400"/>
              <a:pPr eaLnBrk="1" hangingPunct="1"/>
              <a:t>52</a:t>
            </a:fld>
            <a:endParaRPr kumimoji="0" lang="en-US" altLang="zh-CN" sz="1400"/>
          </a:p>
        </p:txBody>
      </p:sp>
      <p:sp>
        <p:nvSpPr>
          <p:cNvPr id="61443" name="Rectangle 2"/>
          <p:cNvSpPr>
            <a:spLocks noGrp="1" noChangeArrowheads="1"/>
          </p:cNvSpPr>
          <p:nvPr>
            <p:ph type="title"/>
          </p:nvPr>
        </p:nvSpPr>
        <p:spPr/>
        <p:txBody>
          <a:bodyPr/>
          <a:lstStyle/>
          <a:p>
            <a:pPr eaLnBrk="1" hangingPunct="1"/>
            <a:r>
              <a:rPr lang="en-US" altLang="zh-CN" dirty="0"/>
              <a:t> </a:t>
            </a:r>
            <a:endParaRPr lang="zh-CN" altLang="en-US" dirty="0"/>
          </a:p>
        </p:txBody>
      </p:sp>
      <p:sp>
        <p:nvSpPr>
          <p:cNvPr id="61444" name="Rectangle 3"/>
          <p:cNvSpPr>
            <a:spLocks noGrp="1" noChangeArrowheads="1"/>
          </p:cNvSpPr>
          <p:nvPr>
            <p:ph type="body" idx="1"/>
          </p:nvPr>
        </p:nvSpPr>
        <p:spPr>
          <a:xfrm>
            <a:off x="722313" y="1597819"/>
            <a:ext cx="7772400" cy="2132012"/>
          </a:xfrm>
        </p:spPr>
        <p:txBody>
          <a:bodyPr/>
          <a:lstStyle/>
          <a:p>
            <a:pPr eaLnBrk="1" hangingPunct="1"/>
            <a:r>
              <a:rPr lang="zh-CN" altLang="en-US" sz="2800" b="1" dirty="0"/>
              <a:t>发送端收到了对方对前 </a:t>
            </a:r>
            <a:r>
              <a:rPr lang="en-US" altLang="zh-CN" sz="2800" b="1" dirty="0"/>
              <a:t>400 </a:t>
            </a:r>
            <a:r>
              <a:rPr lang="zh-CN" altLang="en-US" sz="2800" b="1" dirty="0"/>
              <a:t>字节数据的确认，但对方通知发送端必须把窗口减小到 </a:t>
            </a:r>
            <a:r>
              <a:rPr lang="en-US" altLang="zh-CN" sz="2800" b="1" dirty="0"/>
              <a:t>400 </a:t>
            </a:r>
            <a:r>
              <a:rPr lang="zh-CN" altLang="en-US" sz="2800" b="1" dirty="0"/>
              <a:t>字节。</a:t>
            </a:r>
          </a:p>
          <a:p>
            <a:pPr eaLnBrk="1" hangingPunct="1"/>
            <a:r>
              <a:rPr lang="zh-CN" altLang="en-US" sz="2800" b="1" dirty="0"/>
              <a:t>现在发送端最多还可发送 </a:t>
            </a:r>
            <a:r>
              <a:rPr lang="en-US" altLang="zh-CN" sz="2800" b="1" dirty="0"/>
              <a:t>400 </a:t>
            </a:r>
            <a:r>
              <a:rPr lang="zh-CN" altLang="en-US" sz="2800" b="1" dirty="0"/>
              <a:t>字节的数据。</a:t>
            </a:r>
          </a:p>
        </p:txBody>
      </p:sp>
      <p:pic>
        <p:nvPicPr>
          <p:cNvPr id="61445"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194175"/>
            <a:ext cx="91440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1"/>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62467"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F1E8995E-A8A7-47B6-9E4E-FC30E8B2D7B0}" type="slidenum">
              <a:rPr kumimoji="0" lang="zh-CN" altLang="en-US" sz="1400">
                <a:latin typeface="+mn-ea"/>
                <a:ea typeface="+mn-ea"/>
              </a:rPr>
              <a:pPr eaLnBrk="1" hangingPunct="1"/>
              <a:t>53</a:t>
            </a:fld>
            <a:endParaRPr kumimoji="0" lang="en-US" altLang="zh-CN" sz="1400">
              <a:latin typeface="+mn-ea"/>
              <a:ea typeface="+mn-ea"/>
            </a:endParaRPr>
          </a:p>
        </p:txBody>
      </p:sp>
      <p:sp>
        <p:nvSpPr>
          <p:cNvPr id="62468" name="Text Box 2"/>
          <p:cNvSpPr txBox="1">
            <a:spLocks noChangeArrowheads="1"/>
          </p:cNvSpPr>
          <p:nvPr/>
        </p:nvSpPr>
        <p:spPr bwMode="auto">
          <a:xfrm>
            <a:off x="250825" y="82550"/>
            <a:ext cx="88931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buFont typeface="Wingdings" panose="05000000000000000000" pitchFamily="2" charset="2"/>
              <a:buNone/>
            </a:pPr>
            <a:r>
              <a:rPr kumimoji="0" lang="zh-CN" altLang="en-US" sz="2600" b="1">
                <a:latin typeface="+mn-ea"/>
                <a:ea typeface="+mn-ea"/>
              </a:rPr>
              <a:t>举例：利用可变窗口大小进行流量控制。设主机</a:t>
            </a:r>
            <a:r>
              <a:rPr kumimoji="0" lang="en-US" altLang="zh-CN" sz="2600" b="1">
                <a:latin typeface="+mn-ea"/>
                <a:ea typeface="+mn-ea"/>
              </a:rPr>
              <a:t>A</a:t>
            </a:r>
            <a:r>
              <a:rPr kumimoji="0" lang="zh-CN" altLang="en-US" sz="2600" b="1">
                <a:latin typeface="+mn-ea"/>
                <a:ea typeface="+mn-ea"/>
              </a:rPr>
              <a:t>向主机</a:t>
            </a:r>
            <a:r>
              <a:rPr kumimoji="0" lang="en-US" altLang="zh-CN" sz="2600" b="1">
                <a:latin typeface="+mn-ea"/>
                <a:ea typeface="+mn-ea"/>
              </a:rPr>
              <a:t>B</a:t>
            </a:r>
            <a:r>
              <a:rPr kumimoji="0" lang="zh-CN" altLang="en-US" sz="2600" b="1">
                <a:latin typeface="+mn-ea"/>
                <a:ea typeface="+mn-ea"/>
              </a:rPr>
              <a:t>发送数据，双方确定的窗口值是</a:t>
            </a:r>
            <a:r>
              <a:rPr kumimoji="0" lang="en-US" altLang="zh-CN" sz="2600" b="1">
                <a:latin typeface="+mn-ea"/>
                <a:ea typeface="+mn-ea"/>
              </a:rPr>
              <a:t>400</a:t>
            </a:r>
            <a:r>
              <a:rPr kumimoji="0" lang="zh-CN" altLang="en-US" sz="2600" b="1">
                <a:latin typeface="+mn-ea"/>
                <a:ea typeface="+mn-ea"/>
              </a:rPr>
              <a:t>字节。再设每一个数据段的长度是</a:t>
            </a:r>
            <a:r>
              <a:rPr kumimoji="0" lang="en-US" altLang="zh-CN" sz="2600" b="1">
                <a:latin typeface="+mn-ea"/>
                <a:ea typeface="+mn-ea"/>
              </a:rPr>
              <a:t>100</a:t>
            </a:r>
            <a:r>
              <a:rPr kumimoji="0" lang="zh-CN" altLang="en-US" sz="2600" b="1">
                <a:latin typeface="+mn-ea"/>
                <a:ea typeface="+mn-ea"/>
              </a:rPr>
              <a:t>字节，序号的初始值是</a:t>
            </a:r>
            <a:r>
              <a:rPr kumimoji="0" lang="en-US" altLang="zh-CN" sz="2600" b="1">
                <a:latin typeface="+mn-ea"/>
                <a:ea typeface="+mn-ea"/>
              </a:rPr>
              <a:t>1</a:t>
            </a:r>
            <a:r>
              <a:rPr kumimoji="0" lang="zh-CN" altLang="en-US" sz="2600" b="1">
                <a:latin typeface="+mn-ea"/>
                <a:ea typeface="+mn-ea"/>
              </a:rPr>
              <a:t>。</a:t>
            </a:r>
          </a:p>
        </p:txBody>
      </p:sp>
      <p:sp>
        <p:nvSpPr>
          <p:cNvPr id="62469" name="Line 3"/>
          <p:cNvSpPr>
            <a:spLocks noChangeShapeType="1"/>
          </p:cNvSpPr>
          <p:nvPr/>
        </p:nvSpPr>
        <p:spPr bwMode="auto">
          <a:xfrm>
            <a:off x="3602038" y="1870075"/>
            <a:ext cx="0" cy="47720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nvGrpSpPr>
          <p:cNvPr id="2" name="Group 4"/>
          <p:cNvGrpSpPr>
            <a:grpSpLocks/>
          </p:cNvGrpSpPr>
          <p:nvPr/>
        </p:nvGrpSpPr>
        <p:grpSpPr bwMode="auto">
          <a:xfrm>
            <a:off x="400050" y="1698625"/>
            <a:ext cx="3190875" cy="396875"/>
            <a:chOff x="268" y="1116"/>
            <a:chExt cx="2010" cy="250"/>
          </a:xfrm>
        </p:grpSpPr>
        <p:sp>
          <p:nvSpPr>
            <p:cNvPr id="62513" name="Line 5"/>
            <p:cNvSpPr>
              <a:spLocks noChangeShapeType="1"/>
            </p:cNvSpPr>
            <p:nvPr/>
          </p:nvSpPr>
          <p:spPr bwMode="auto">
            <a:xfrm>
              <a:off x="268" y="1340"/>
              <a:ext cx="2010"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2514" name="Rectangle 6"/>
            <p:cNvSpPr>
              <a:spLocks noChangeArrowheads="1"/>
            </p:cNvSpPr>
            <p:nvPr/>
          </p:nvSpPr>
          <p:spPr bwMode="auto">
            <a:xfrm>
              <a:off x="706" y="1116"/>
              <a:ext cx="7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SEQ = 1</a:t>
              </a:r>
            </a:p>
          </p:txBody>
        </p:sp>
      </p:grpSp>
      <p:grpSp>
        <p:nvGrpSpPr>
          <p:cNvPr id="3" name="Group 7"/>
          <p:cNvGrpSpPr>
            <a:grpSpLocks/>
          </p:cNvGrpSpPr>
          <p:nvPr/>
        </p:nvGrpSpPr>
        <p:grpSpPr bwMode="auto">
          <a:xfrm>
            <a:off x="401638" y="4635500"/>
            <a:ext cx="3186112" cy="396875"/>
            <a:chOff x="269" y="2966"/>
            <a:chExt cx="2007" cy="250"/>
          </a:xfrm>
        </p:grpSpPr>
        <p:sp>
          <p:nvSpPr>
            <p:cNvPr id="62511" name="Line 8"/>
            <p:cNvSpPr>
              <a:spLocks noChangeShapeType="1"/>
            </p:cNvSpPr>
            <p:nvPr/>
          </p:nvSpPr>
          <p:spPr bwMode="auto">
            <a:xfrm>
              <a:off x="269" y="3195"/>
              <a:ext cx="2007"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2512" name="Rectangle 9"/>
            <p:cNvSpPr>
              <a:spLocks noChangeArrowheads="1"/>
            </p:cNvSpPr>
            <p:nvPr/>
          </p:nvSpPr>
          <p:spPr bwMode="auto">
            <a:xfrm>
              <a:off x="685" y="2966"/>
              <a:ext cx="9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SEQ = 201</a:t>
              </a:r>
            </a:p>
          </p:txBody>
        </p:sp>
      </p:grpSp>
      <p:grpSp>
        <p:nvGrpSpPr>
          <p:cNvPr id="4" name="Group 10"/>
          <p:cNvGrpSpPr>
            <a:grpSpLocks/>
          </p:cNvGrpSpPr>
          <p:nvPr/>
        </p:nvGrpSpPr>
        <p:grpSpPr bwMode="auto">
          <a:xfrm>
            <a:off x="403225" y="4135438"/>
            <a:ext cx="3182938" cy="396875"/>
            <a:chOff x="270" y="2651"/>
            <a:chExt cx="2005" cy="250"/>
          </a:xfrm>
        </p:grpSpPr>
        <p:sp>
          <p:nvSpPr>
            <p:cNvPr id="62509" name="Line 11"/>
            <p:cNvSpPr>
              <a:spLocks noChangeShapeType="1"/>
            </p:cNvSpPr>
            <p:nvPr/>
          </p:nvSpPr>
          <p:spPr bwMode="auto">
            <a:xfrm>
              <a:off x="270" y="2890"/>
              <a:ext cx="2005"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2510" name="Rectangle 12"/>
            <p:cNvSpPr>
              <a:spLocks noChangeArrowheads="1"/>
            </p:cNvSpPr>
            <p:nvPr/>
          </p:nvSpPr>
          <p:spPr bwMode="auto">
            <a:xfrm>
              <a:off x="686" y="2651"/>
              <a:ext cx="9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SEQ = 401</a:t>
              </a:r>
            </a:p>
          </p:txBody>
        </p:sp>
      </p:grpSp>
      <p:grpSp>
        <p:nvGrpSpPr>
          <p:cNvPr id="5" name="Group 13"/>
          <p:cNvGrpSpPr>
            <a:grpSpLocks/>
          </p:cNvGrpSpPr>
          <p:nvPr/>
        </p:nvGrpSpPr>
        <p:grpSpPr bwMode="auto">
          <a:xfrm>
            <a:off x="396875" y="3624263"/>
            <a:ext cx="3195638" cy="396875"/>
            <a:chOff x="266" y="2329"/>
            <a:chExt cx="2013" cy="250"/>
          </a:xfrm>
        </p:grpSpPr>
        <p:sp>
          <p:nvSpPr>
            <p:cNvPr id="62507" name="Line 14"/>
            <p:cNvSpPr>
              <a:spLocks noChangeShapeType="1"/>
            </p:cNvSpPr>
            <p:nvPr/>
          </p:nvSpPr>
          <p:spPr bwMode="auto">
            <a:xfrm>
              <a:off x="266" y="2574"/>
              <a:ext cx="2013"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2508" name="Rectangle 15"/>
            <p:cNvSpPr>
              <a:spLocks noChangeArrowheads="1"/>
            </p:cNvSpPr>
            <p:nvPr/>
          </p:nvSpPr>
          <p:spPr bwMode="auto">
            <a:xfrm>
              <a:off x="683" y="2329"/>
              <a:ext cx="9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SEQ = 301</a:t>
              </a:r>
            </a:p>
          </p:txBody>
        </p:sp>
      </p:grpSp>
      <p:grpSp>
        <p:nvGrpSpPr>
          <p:cNvPr id="6" name="Group 16"/>
          <p:cNvGrpSpPr>
            <a:grpSpLocks/>
          </p:cNvGrpSpPr>
          <p:nvPr/>
        </p:nvGrpSpPr>
        <p:grpSpPr bwMode="auto">
          <a:xfrm>
            <a:off x="398463" y="2165350"/>
            <a:ext cx="3192462" cy="396875"/>
            <a:chOff x="267" y="1410"/>
            <a:chExt cx="2011" cy="250"/>
          </a:xfrm>
        </p:grpSpPr>
        <p:sp>
          <p:nvSpPr>
            <p:cNvPr id="62505" name="Line 17"/>
            <p:cNvSpPr>
              <a:spLocks noChangeShapeType="1"/>
            </p:cNvSpPr>
            <p:nvPr/>
          </p:nvSpPr>
          <p:spPr bwMode="auto">
            <a:xfrm>
              <a:off x="267" y="1645"/>
              <a:ext cx="2011"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2506" name="Rectangle 18"/>
            <p:cNvSpPr>
              <a:spLocks noChangeArrowheads="1"/>
            </p:cNvSpPr>
            <p:nvPr/>
          </p:nvSpPr>
          <p:spPr bwMode="auto">
            <a:xfrm>
              <a:off x="676" y="1410"/>
              <a:ext cx="9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SEQ = 101</a:t>
              </a:r>
            </a:p>
          </p:txBody>
        </p:sp>
      </p:grpSp>
      <p:grpSp>
        <p:nvGrpSpPr>
          <p:cNvPr id="7" name="Group 19"/>
          <p:cNvGrpSpPr>
            <a:grpSpLocks/>
          </p:cNvGrpSpPr>
          <p:nvPr/>
        </p:nvGrpSpPr>
        <p:grpSpPr bwMode="auto">
          <a:xfrm>
            <a:off x="400050" y="5624513"/>
            <a:ext cx="3189288" cy="396875"/>
            <a:chOff x="268" y="3589"/>
            <a:chExt cx="2009" cy="250"/>
          </a:xfrm>
        </p:grpSpPr>
        <p:sp>
          <p:nvSpPr>
            <p:cNvPr id="62503" name="Line 20"/>
            <p:cNvSpPr>
              <a:spLocks noChangeShapeType="1"/>
            </p:cNvSpPr>
            <p:nvPr/>
          </p:nvSpPr>
          <p:spPr bwMode="auto">
            <a:xfrm>
              <a:off x="268" y="3819"/>
              <a:ext cx="2009"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2504" name="Rectangle 21"/>
            <p:cNvSpPr>
              <a:spLocks noChangeArrowheads="1"/>
            </p:cNvSpPr>
            <p:nvPr/>
          </p:nvSpPr>
          <p:spPr bwMode="auto">
            <a:xfrm>
              <a:off x="694" y="3589"/>
              <a:ext cx="9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SEQ = 501</a:t>
              </a:r>
            </a:p>
          </p:txBody>
        </p:sp>
      </p:grpSp>
      <p:grpSp>
        <p:nvGrpSpPr>
          <p:cNvPr id="8" name="Group 22"/>
          <p:cNvGrpSpPr>
            <a:grpSpLocks/>
          </p:cNvGrpSpPr>
          <p:nvPr/>
        </p:nvGrpSpPr>
        <p:grpSpPr bwMode="auto">
          <a:xfrm>
            <a:off x="369888" y="3186113"/>
            <a:ext cx="3335337" cy="396875"/>
            <a:chOff x="249" y="2053"/>
            <a:chExt cx="2101" cy="250"/>
          </a:xfrm>
        </p:grpSpPr>
        <p:sp>
          <p:nvSpPr>
            <p:cNvPr id="62501" name="Line 23"/>
            <p:cNvSpPr>
              <a:spLocks noChangeShapeType="1"/>
            </p:cNvSpPr>
            <p:nvPr/>
          </p:nvSpPr>
          <p:spPr bwMode="auto">
            <a:xfrm flipH="1">
              <a:off x="249" y="2276"/>
              <a:ext cx="2047" cy="0"/>
            </a:xfrm>
            <a:prstGeom prst="line">
              <a:avLst/>
            </a:prstGeom>
            <a:noFill/>
            <a:ln w="57150">
              <a:solidFill>
                <a:srgbClr val="FF33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2502" name="Rectangle 24"/>
            <p:cNvSpPr>
              <a:spLocks noChangeArrowheads="1"/>
            </p:cNvSpPr>
            <p:nvPr/>
          </p:nvSpPr>
          <p:spPr bwMode="auto">
            <a:xfrm flipH="1">
              <a:off x="395" y="2053"/>
              <a:ext cx="19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ACK = 201, WIN = 300</a:t>
              </a:r>
            </a:p>
          </p:txBody>
        </p:sp>
      </p:grpSp>
      <p:grpSp>
        <p:nvGrpSpPr>
          <p:cNvPr id="9" name="Group 25"/>
          <p:cNvGrpSpPr>
            <a:grpSpLocks/>
          </p:cNvGrpSpPr>
          <p:nvPr/>
        </p:nvGrpSpPr>
        <p:grpSpPr bwMode="auto">
          <a:xfrm>
            <a:off x="382588" y="6113463"/>
            <a:ext cx="3225800" cy="396875"/>
            <a:chOff x="257" y="3897"/>
            <a:chExt cx="2032" cy="250"/>
          </a:xfrm>
        </p:grpSpPr>
        <p:sp>
          <p:nvSpPr>
            <p:cNvPr id="62499" name="Line 26"/>
            <p:cNvSpPr>
              <a:spLocks noChangeShapeType="1"/>
            </p:cNvSpPr>
            <p:nvPr/>
          </p:nvSpPr>
          <p:spPr bwMode="auto">
            <a:xfrm flipH="1">
              <a:off x="257" y="4132"/>
              <a:ext cx="2032" cy="0"/>
            </a:xfrm>
            <a:prstGeom prst="line">
              <a:avLst/>
            </a:prstGeom>
            <a:noFill/>
            <a:ln w="57150">
              <a:solidFill>
                <a:srgbClr val="FF33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2500" name="Rectangle 27"/>
            <p:cNvSpPr>
              <a:spLocks noChangeArrowheads="1"/>
            </p:cNvSpPr>
            <p:nvPr/>
          </p:nvSpPr>
          <p:spPr bwMode="auto">
            <a:xfrm flipH="1">
              <a:off x="407" y="3897"/>
              <a:ext cx="17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ACK = 601, WIN = 0</a:t>
              </a:r>
            </a:p>
          </p:txBody>
        </p:sp>
      </p:grpSp>
      <p:grpSp>
        <p:nvGrpSpPr>
          <p:cNvPr id="10" name="Group 28"/>
          <p:cNvGrpSpPr>
            <a:grpSpLocks/>
          </p:cNvGrpSpPr>
          <p:nvPr/>
        </p:nvGrpSpPr>
        <p:grpSpPr bwMode="auto">
          <a:xfrm>
            <a:off x="366713" y="5130800"/>
            <a:ext cx="3336924" cy="396875"/>
            <a:chOff x="247" y="3278"/>
            <a:chExt cx="2102" cy="250"/>
          </a:xfrm>
        </p:grpSpPr>
        <p:sp>
          <p:nvSpPr>
            <p:cNvPr id="62497" name="Line 29"/>
            <p:cNvSpPr>
              <a:spLocks noChangeShapeType="1"/>
            </p:cNvSpPr>
            <p:nvPr/>
          </p:nvSpPr>
          <p:spPr bwMode="auto">
            <a:xfrm flipH="1">
              <a:off x="247" y="3507"/>
              <a:ext cx="2049" cy="0"/>
            </a:xfrm>
            <a:prstGeom prst="line">
              <a:avLst/>
            </a:prstGeom>
            <a:noFill/>
            <a:ln w="57150">
              <a:solidFill>
                <a:srgbClr val="FF33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2498" name="Rectangle 30"/>
            <p:cNvSpPr>
              <a:spLocks noChangeArrowheads="1"/>
            </p:cNvSpPr>
            <p:nvPr/>
          </p:nvSpPr>
          <p:spPr bwMode="auto">
            <a:xfrm flipH="1">
              <a:off x="394" y="3278"/>
              <a:ext cx="19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ACK = 501, WIN = 200</a:t>
              </a:r>
            </a:p>
          </p:txBody>
        </p:sp>
      </p:grpSp>
      <p:sp>
        <p:nvSpPr>
          <p:cNvPr id="62479" name="Rectangle 31"/>
          <p:cNvSpPr>
            <a:spLocks noChangeArrowheads="1"/>
          </p:cNvSpPr>
          <p:nvPr/>
        </p:nvSpPr>
        <p:spPr bwMode="auto">
          <a:xfrm>
            <a:off x="9525" y="1450975"/>
            <a:ext cx="962025" cy="3937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b="1">
                <a:latin typeface="+mn-ea"/>
                <a:ea typeface="+mn-ea"/>
              </a:rPr>
              <a:t>主机 </a:t>
            </a:r>
            <a:r>
              <a:rPr lang="en-US" altLang="zh-CN" sz="2000" b="1">
                <a:latin typeface="+mn-ea"/>
                <a:ea typeface="+mn-ea"/>
              </a:rPr>
              <a:t>A</a:t>
            </a:r>
          </a:p>
        </p:txBody>
      </p:sp>
      <p:sp>
        <p:nvSpPr>
          <p:cNvPr id="62480" name="Rectangle 32"/>
          <p:cNvSpPr>
            <a:spLocks noChangeArrowheads="1"/>
          </p:cNvSpPr>
          <p:nvPr/>
        </p:nvSpPr>
        <p:spPr bwMode="auto">
          <a:xfrm>
            <a:off x="3221038" y="1450975"/>
            <a:ext cx="1063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b="1">
                <a:latin typeface="+mn-ea"/>
                <a:ea typeface="+mn-ea"/>
              </a:rPr>
              <a:t>主机 </a:t>
            </a:r>
            <a:r>
              <a:rPr lang="en-US" altLang="zh-CN" sz="2000" b="1">
                <a:latin typeface="+mn-ea"/>
                <a:ea typeface="+mn-ea"/>
              </a:rPr>
              <a:t>B</a:t>
            </a:r>
          </a:p>
        </p:txBody>
      </p:sp>
      <p:sp>
        <p:nvSpPr>
          <p:cNvPr id="528417" name="Rectangle 33"/>
          <p:cNvSpPr>
            <a:spLocks noChangeArrowheads="1"/>
          </p:cNvSpPr>
          <p:nvPr/>
        </p:nvSpPr>
        <p:spPr bwMode="auto">
          <a:xfrm>
            <a:off x="3713163" y="3309938"/>
            <a:ext cx="5322887"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1900" b="1">
                <a:latin typeface="+mn-ea"/>
                <a:ea typeface="+mn-ea"/>
              </a:rPr>
              <a:t>允许 </a:t>
            </a:r>
            <a:r>
              <a:rPr lang="en-US" altLang="zh-CN" sz="1900" b="1">
                <a:latin typeface="+mn-ea"/>
                <a:ea typeface="+mn-ea"/>
              </a:rPr>
              <a:t>A </a:t>
            </a:r>
            <a:r>
              <a:rPr lang="zh-CN" altLang="en-US" sz="1900" b="1">
                <a:latin typeface="+mn-ea"/>
                <a:ea typeface="+mn-ea"/>
              </a:rPr>
              <a:t>再发送 </a:t>
            </a:r>
            <a:r>
              <a:rPr lang="en-US" altLang="zh-CN" sz="1900" b="1">
                <a:latin typeface="+mn-ea"/>
                <a:ea typeface="+mn-ea"/>
              </a:rPr>
              <a:t>300 </a:t>
            </a:r>
            <a:r>
              <a:rPr lang="zh-CN" altLang="en-US" sz="1900" b="1">
                <a:latin typeface="+mn-ea"/>
                <a:ea typeface="+mn-ea"/>
              </a:rPr>
              <a:t>字节（序号 </a:t>
            </a:r>
            <a:r>
              <a:rPr lang="en-US" altLang="zh-CN" sz="1900" b="1">
                <a:latin typeface="+mn-ea"/>
                <a:ea typeface="+mn-ea"/>
              </a:rPr>
              <a:t>201 </a:t>
            </a:r>
            <a:r>
              <a:rPr lang="zh-CN" altLang="en-US" sz="1900" b="1">
                <a:latin typeface="+mn-ea"/>
                <a:ea typeface="+mn-ea"/>
              </a:rPr>
              <a:t>至 </a:t>
            </a:r>
            <a:r>
              <a:rPr lang="en-US" altLang="zh-CN" sz="1900" b="1">
                <a:latin typeface="+mn-ea"/>
                <a:ea typeface="+mn-ea"/>
              </a:rPr>
              <a:t>500</a:t>
            </a:r>
            <a:r>
              <a:rPr lang="zh-CN" altLang="en-US" sz="1900" b="1">
                <a:latin typeface="+mn-ea"/>
                <a:ea typeface="+mn-ea"/>
              </a:rPr>
              <a:t>）</a:t>
            </a:r>
          </a:p>
        </p:txBody>
      </p:sp>
      <p:sp>
        <p:nvSpPr>
          <p:cNvPr id="528418" name="Rectangle 34"/>
          <p:cNvSpPr>
            <a:spLocks noChangeArrowheads="1"/>
          </p:cNvSpPr>
          <p:nvPr/>
        </p:nvSpPr>
        <p:spPr bwMode="auto">
          <a:xfrm>
            <a:off x="3698875" y="2300288"/>
            <a:ext cx="2744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dirty="0">
                <a:latin typeface="+mn-ea"/>
                <a:ea typeface="+mn-ea"/>
              </a:rPr>
              <a:t>A </a:t>
            </a:r>
            <a:r>
              <a:rPr lang="zh-CN" altLang="en-US" sz="2000" b="1" dirty="0">
                <a:latin typeface="+mn-ea"/>
                <a:ea typeface="+mn-ea"/>
              </a:rPr>
              <a:t>还能发送 </a:t>
            </a:r>
            <a:r>
              <a:rPr lang="en-US" altLang="zh-CN" sz="2000" b="1" dirty="0">
                <a:latin typeface="+mn-ea"/>
                <a:ea typeface="+mn-ea"/>
              </a:rPr>
              <a:t>200 </a:t>
            </a:r>
            <a:r>
              <a:rPr lang="zh-CN" altLang="en-US" sz="2000" b="1" dirty="0">
                <a:latin typeface="+mn-ea"/>
                <a:ea typeface="+mn-ea"/>
              </a:rPr>
              <a:t>字节</a:t>
            </a:r>
          </a:p>
        </p:txBody>
      </p:sp>
      <p:sp>
        <p:nvSpPr>
          <p:cNvPr id="528419" name="Rectangle 35"/>
          <p:cNvSpPr>
            <a:spLocks noChangeArrowheads="1"/>
          </p:cNvSpPr>
          <p:nvPr/>
        </p:nvSpPr>
        <p:spPr bwMode="auto">
          <a:xfrm>
            <a:off x="3698875" y="3784600"/>
            <a:ext cx="5049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1900" b="1">
                <a:latin typeface="+mn-ea"/>
                <a:ea typeface="+mn-ea"/>
              </a:rPr>
              <a:t>A </a:t>
            </a:r>
            <a:r>
              <a:rPr lang="zh-CN" altLang="en-US" sz="1900" b="1">
                <a:latin typeface="+mn-ea"/>
                <a:ea typeface="+mn-ea"/>
              </a:rPr>
              <a:t>还能发送 </a:t>
            </a:r>
            <a:r>
              <a:rPr lang="en-US" altLang="zh-CN" sz="1900" b="1">
                <a:latin typeface="+mn-ea"/>
                <a:ea typeface="+mn-ea"/>
              </a:rPr>
              <a:t>100 </a:t>
            </a:r>
            <a:r>
              <a:rPr lang="zh-CN" altLang="en-US" sz="1900" b="1">
                <a:latin typeface="+mn-ea"/>
                <a:ea typeface="+mn-ea"/>
              </a:rPr>
              <a:t>字节（序号 </a:t>
            </a:r>
            <a:r>
              <a:rPr lang="en-US" altLang="zh-CN" sz="1900" b="1">
                <a:latin typeface="+mn-ea"/>
                <a:ea typeface="+mn-ea"/>
              </a:rPr>
              <a:t>401 </a:t>
            </a:r>
            <a:r>
              <a:rPr lang="zh-CN" altLang="en-US" sz="1900" b="1">
                <a:latin typeface="+mn-ea"/>
                <a:ea typeface="+mn-ea"/>
              </a:rPr>
              <a:t>至 </a:t>
            </a:r>
            <a:r>
              <a:rPr lang="en-US" altLang="zh-CN" sz="1900" b="1">
                <a:latin typeface="+mn-ea"/>
                <a:ea typeface="+mn-ea"/>
              </a:rPr>
              <a:t>500</a:t>
            </a:r>
            <a:r>
              <a:rPr lang="zh-CN" altLang="en-US" sz="1900" b="1">
                <a:latin typeface="+mn-ea"/>
                <a:ea typeface="+mn-ea"/>
              </a:rPr>
              <a:t>）</a:t>
            </a:r>
          </a:p>
        </p:txBody>
      </p:sp>
      <p:sp>
        <p:nvSpPr>
          <p:cNvPr id="528420" name="Rectangle 36"/>
          <p:cNvSpPr>
            <a:spLocks noChangeArrowheads="1"/>
          </p:cNvSpPr>
          <p:nvPr/>
        </p:nvSpPr>
        <p:spPr bwMode="auto">
          <a:xfrm>
            <a:off x="3698875" y="1820863"/>
            <a:ext cx="26019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A </a:t>
            </a:r>
            <a:r>
              <a:rPr lang="zh-CN" altLang="en-US" sz="2000" b="1">
                <a:latin typeface="+mn-ea"/>
                <a:ea typeface="+mn-ea"/>
              </a:rPr>
              <a:t>还能发送 </a:t>
            </a:r>
            <a:r>
              <a:rPr lang="en-US" altLang="zh-CN" sz="2000" b="1">
                <a:latin typeface="+mn-ea"/>
                <a:ea typeface="+mn-ea"/>
              </a:rPr>
              <a:t>300 </a:t>
            </a:r>
            <a:r>
              <a:rPr lang="zh-CN" altLang="en-US" sz="2000" b="1">
                <a:latin typeface="+mn-ea"/>
                <a:ea typeface="+mn-ea"/>
              </a:rPr>
              <a:t>字节</a:t>
            </a:r>
          </a:p>
        </p:txBody>
      </p:sp>
      <p:sp>
        <p:nvSpPr>
          <p:cNvPr id="528421" name="Rectangle 37"/>
          <p:cNvSpPr>
            <a:spLocks noChangeArrowheads="1"/>
          </p:cNvSpPr>
          <p:nvPr/>
        </p:nvSpPr>
        <p:spPr bwMode="auto">
          <a:xfrm>
            <a:off x="3713163" y="4292600"/>
            <a:ext cx="5395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1900" b="1">
                <a:latin typeface="+mn-ea"/>
                <a:ea typeface="+mn-ea"/>
              </a:rPr>
              <a:t>A </a:t>
            </a:r>
            <a:r>
              <a:rPr lang="zh-CN" altLang="en-US" sz="1900" b="1">
                <a:latin typeface="+mn-ea"/>
                <a:ea typeface="+mn-ea"/>
              </a:rPr>
              <a:t>不能再发送数据（已达到发送窗口最大值）</a:t>
            </a:r>
          </a:p>
        </p:txBody>
      </p:sp>
      <p:sp>
        <p:nvSpPr>
          <p:cNvPr id="528422" name="Rectangle 38"/>
          <p:cNvSpPr>
            <a:spLocks noChangeArrowheads="1"/>
          </p:cNvSpPr>
          <p:nvPr/>
        </p:nvSpPr>
        <p:spPr bwMode="auto">
          <a:xfrm>
            <a:off x="3698875" y="4784725"/>
            <a:ext cx="3678893"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1900" b="1">
                <a:latin typeface="+mn-ea"/>
                <a:ea typeface="+mn-ea"/>
              </a:rPr>
              <a:t>A </a:t>
            </a:r>
            <a:r>
              <a:rPr lang="zh-CN" altLang="en-US" sz="1900" b="1">
                <a:latin typeface="+mn-ea"/>
                <a:ea typeface="+mn-ea"/>
              </a:rPr>
              <a:t>超时重传（序号</a:t>
            </a:r>
            <a:r>
              <a:rPr lang="en-US" altLang="zh-CN" sz="1900" b="1">
                <a:latin typeface="+mn-ea"/>
                <a:ea typeface="+mn-ea"/>
              </a:rPr>
              <a:t>201 </a:t>
            </a:r>
            <a:r>
              <a:rPr lang="zh-CN" altLang="en-US" sz="1900" b="1">
                <a:latin typeface="+mn-ea"/>
                <a:ea typeface="+mn-ea"/>
              </a:rPr>
              <a:t>至 </a:t>
            </a:r>
            <a:r>
              <a:rPr lang="en-US" altLang="zh-CN" sz="1900" b="1">
                <a:latin typeface="+mn-ea"/>
                <a:ea typeface="+mn-ea"/>
              </a:rPr>
              <a:t>300</a:t>
            </a:r>
            <a:r>
              <a:rPr lang="zh-CN" altLang="en-US" sz="1900" b="1">
                <a:latin typeface="+mn-ea"/>
                <a:ea typeface="+mn-ea"/>
              </a:rPr>
              <a:t>）</a:t>
            </a:r>
          </a:p>
        </p:txBody>
      </p:sp>
      <p:sp>
        <p:nvSpPr>
          <p:cNvPr id="528423" name="Rectangle 39"/>
          <p:cNvSpPr>
            <a:spLocks noChangeArrowheads="1"/>
          </p:cNvSpPr>
          <p:nvPr/>
        </p:nvSpPr>
        <p:spPr bwMode="auto">
          <a:xfrm>
            <a:off x="3683000" y="5262563"/>
            <a:ext cx="5353050"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1900" b="1">
                <a:latin typeface="+mn-ea"/>
                <a:ea typeface="+mn-ea"/>
              </a:rPr>
              <a:t>允许 </a:t>
            </a:r>
            <a:r>
              <a:rPr lang="en-US" altLang="zh-CN" sz="1900" b="1">
                <a:latin typeface="+mn-ea"/>
                <a:ea typeface="+mn-ea"/>
              </a:rPr>
              <a:t>A </a:t>
            </a:r>
            <a:r>
              <a:rPr lang="zh-CN" altLang="en-US" sz="1900" b="1">
                <a:latin typeface="+mn-ea"/>
                <a:ea typeface="+mn-ea"/>
              </a:rPr>
              <a:t>再发送 </a:t>
            </a:r>
            <a:r>
              <a:rPr lang="en-US" altLang="zh-CN" sz="1900" b="1">
                <a:latin typeface="+mn-ea"/>
                <a:ea typeface="+mn-ea"/>
              </a:rPr>
              <a:t>200 </a:t>
            </a:r>
            <a:r>
              <a:rPr lang="zh-CN" altLang="en-US" sz="1900" b="1">
                <a:latin typeface="+mn-ea"/>
                <a:ea typeface="+mn-ea"/>
              </a:rPr>
              <a:t>字节（序号 </a:t>
            </a:r>
            <a:r>
              <a:rPr lang="en-US" altLang="zh-CN" sz="1900" b="1">
                <a:latin typeface="+mn-ea"/>
                <a:ea typeface="+mn-ea"/>
              </a:rPr>
              <a:t>501 </a:t>
            </a:r>
            <a:r>
              <a:rPr lang="zh-CN" altLang="en-US" sz="1900" b="1">
                <a:latin typeface="+mn-ea"/>
                <a:ea typeface="+mn-ea"/>
              </a:rPr>
              <a:t>至 </a:t>
            </a:r>
            <a:r>
              <a:rPr lang="en-US" altLang="zh-CN" sz="1900" b="1">
                <a:latin typeface="+mn-ea"/>
                <a:ea typeface="+mn-ea"/>
              </a:rPr>
              <a:t>700</a:t>
            </a:r>
            <a:r>
              <a:rPr lang="zh-CN" altLang="en-US" sz="1900" b="1">
                <a:latin typeface="+mn-ea"/>
                <a:ea typeface="+mn-ea"/>
              </a:rPr>
              <a:t>）</a:t>
            </a:r>
          </a:p>
        </p:txBody>
      </p:sp>
      <p:sp>
        <p:nvSpPr>
          <p:cNvPr id="528424" name="Rectangle 40"/>
          <p:cNvSpPr>
            <a:spLocks noChangeArrowheads="1"/>
          </p:cNvSpPr>
          <p:nvPr/>
        </p:nvSpPr>
        <p:spPr bwMode="auto">
          <a:xfrm>
            <a:off x="3698875" y="5759450"/>
            <a:ext cx="4976813"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1900" b="1">
                <a:latin typeface="+mn-ea"/>
                <a:ea typeface="+mn-ea"/>
              </a:rPr>
              <a:t>A </a:t>
            </a:r>
            <a:r>
              <a:rPr lang="zh-CN" altLang="en-US" sz="1900" b="1">
                <a:latin typeface="+mn-ea"/>
                <a:ea typeface="+mn-ea"/>
              </a:rPr>
              <a:t>还能发送 </a:t>
            </a:r>
            <a:r>
              <a:rPr lang="en-US" altLang="zh-CN" sz="1900" b="1">
                <a:latin typeface="+mn-ea"/>
                <a:ea typeface="+mn-ea"/>
              </a:rPr>
              <a:t>100 </a:t>
            </a:r>
            <a:r>
              <a:rPr lang="zh-CN" altLang="en-US" sz="1900" b="1">
                <a:latin typeface="+mn-ea"/>
                <a:ea typeface="+mn-ea"/>
              </a:rPr>
              <a:t>字节（序号 </a:t>
            </a:r>
            <a:r>
              <a:rPr lang="en-US" altLang="zh-CN" sz="1900" b="1">
                <a:latin typeface="+mn-ea"/>
                <a:ea typeface="+mn-ea"/>
              </a:rPr>
              <a:t>601 </a:t>
            </a:r>
            <a:r>
              <a:rPr lang="zh-CN" altLang="en-US" sz="1900" b="1">
                <a:latin typeface="+mn-ea"/>
                <a:ea typeface="+mn-ea"/>
              </a:rPr>
              <a:t>至 </a:t>
            </a:r>
            <a:r>
              <a:rPr lang="en-US" altLang="zh-CN" sz="1900" b="1">
                <a:latin typeface="+mn-ea"/>
                <a:ea typeface="+mn-ea"/>
              </a:rPr>
              <a:t>700</a:t>
            </a:r>
            <a:r>
              <a:rPr lang="zh-CN" altLang="en-US" sz="1900" b="1">
                <a:latin typeface="+mn-ea"/>
                <a:ea typeface="+mn-ea"/>
              </a:rPr>
              <a:t>）</a:t>
            </a:r>
          </a:p>
        </p:txBody>
      </p:sp>
      <p:sp>
        <p:nvSpPr>
          <p:cNvPr id="528425" name="Rectangle 41"/>
          <p:cNvSpPr>
            <a:spLocks noChangeArrowheads="1"/>
          </p:cNvSpPr>
          <p:nvPr/>
        </p:nvSpPr>
        <p:spPr bwMode="auto">
          <a:xfrm>
            <a:off x="3627438" y="6275388"/>
            <a:ext cx="5697537"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1900" b="1" dirty="0">
                <a:latin typeface="+mn-ea"/>
                <a:ea typeface="+mn-ea"/>
              </a:rPr>
              <a:t>不允许 </a:t>
            </a:r>
            <a:r>
              <a:rPr lang="en-US" altLang="zh-CN" sz="1900" b="1" dirty="0">
                <a:latin typeface="+mn-ea"/>
                <a:ea typeface="+mn-ea"/>
              </a:rPr>
              <a:t>A </a:t>
            </a:r>
            <a:r>
              <a:rPr lang="zh-CN" altLang="en-US" sz="1900" b="1" dirty="0">
                <a:latin typeface="+mn-ea"/>
                <a:ea typeface="+mn-ea"/>
              </a:rPr>
              <a:t>再发送（到序号 </a:t>
            </a:r>
            <a:r>
              <a:rPr lang="en-US" altLang="zh-CN" sz="1900" b="1" dirty="0">
                <a:latin typeface="+mn-ea"/>
                <a:ea typeface="+mn-ea"/>
              </a:rPr>
              <a:t>600 </a:t>
            </a:r>
            <a:r>
              <a:rPr lang="zh-CN" altLang="en-US" sz="1900" b="1" dirty="0">
                <a:latin typeface="+mn-ea"/>
                <a:ea typeface="+mn-ea"/>
              </a:rPr>
              <a:t>的数据都已收到）</a:t>
            </a:r>
          </a:p>
        </p:txBody>
      </p:sp>
      <p:grpSp>
        <p:nvGrpSpPr>
          <p:cNvPr id="11" name="Group 42"/>
          <p:cNvGrpSpPr>
            <a:grpSpLocks/>
          </p:cNvGrpSpPr>
          <p:nvPr/>
        </p:nvGrpSpPr>
        <p:grpSpPr bwMode="auto">
          <a:xfrm>
            <a:off x="393700" y="2663825"/>
            <a:ext cx="3365500" cy="633413"/>
            <a:chOff x="264" y="1724"/>
            <a:chExt cx="2120" cy="399"/>
          </a:xfrm>
        </p:grpSpPr>
        <p:sp>
          <p:nvSpPr>
            <p:cNvPr id="62493" name="Line 43"/>
            <p:cNvSpPr>
              <a:spLocks noChangeShapeType="1"/>
            </p:cNvSpPr>
            <p:nvPr/>
          </p:nvSpPr>
          <p:spPr bwMode="auto">
            <a:xfrm>
              <a:off x="264" y="1967"/>
              <a:ext cx="1351"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2494" name="Rectangle 44"/>
            <p:cNvSpPr>
              <a:spLocks noChangeArrowheads="1"/>
            </p:cNvSpPr>
            <p:nvPr/>
          </p:nvSpPr>
          <p:spPr bwMode="auto">
            <a:xfrm>
              <a:off x="681" y="1734"/>
              <a:ext cx="9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SEQ = 201</a:t>
              </a:r>
            </a:p>
          </p:txBody>
        </p:sp>
        <p:sp>
          <p:nvSpPr>
            <p:cNvPr id="62495" name="AutoShape 45"/>
            <p:cNvSpPr>
              <a:spLocks noChangeArrowheads="1"/>
            </p:cNvSpPr>
            <p:nvPr/>
          </p:nvSpPr>
          <p:spPr bwMode="auto">
            <a:xfrm>
              <a:off x="1643" y="1724"/>
              <a:ext cx="733" cy="399"/>
            </a:xfrm>
            <a:prstGeom prst="irregularSeal1">
              <a:avLst/>
            </a:prstGeom>
            <a:solidFill>
              <a:srgbClr val="CCECFF"/>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62496" name="Rectangle 46"/>
            <p:cNvSpPr>
              <a:spLocks noChangeArrowheads="1"/>
            </p:cNvSpPr>
            <p:nvPr/>
          </p:nvSpPr>
          <p:spPr bwMode="auto">
            <a:xfrm>
              <a:off x="1787" y="1806"/>
              <a:ext cx="59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b="1">
                  <a:latin typeface="+mn-ea"/>
                  <a:ea typeface="+mn-ea"/>
                </a:rPr>
                <a:t>丢失！</a:t>
              </a:r>
            </a:p>
          </p:txBody>
        </p:sp>
      </p:grpSp>
      <p:sp>
        <p:nvSpPr>
          <p:cNvPr id="62491" name="Line 47"/>
          <p:cNvSpPr>
            <a:spLocks noChangeShapeType="1"/>
          </p:cNvSpPr>
          <p:nvPr/>
        </p:nvSpPr>
        <p:spPr bwMode="auto">
          <a:xfrm>
            <a:off x="368300" y="1870075"/>
            <a:ext cx="0" cy="47720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28432" name="Text Box 48"/>
          <p:cNvSpPr txBox="1">
            <a:spLocks noChangeArrowheads="1"/>
          </p:cNvSpPr>
          <p:nvPr/>
        </p:nvSpPr>
        <p:spPr bwMode="auto">
          <a:xfrm>
            <a:off x="250825" y="115888"/>
            <a:ext cx="8893175" cy="1200329"/>
          </a:xfrm>
          <a:prstGeom prst="rect">
            <a:avLst/>
          </a:prstGeom>
          <a:solidFill>
            <a:schemeClr val="bg1"/>
          </a:solidFill>
          <a:ln w="9525" algn="ctr">
            <a:solidFill>
              <a:schemeClr val="tx1"/>
            </a:solidFill>
            <a:miter lim="800000"/>
            <a:headEnd/>
            <a:tailEnd/>
          </a:ln>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zh-CN" altLang="en-US" b="1" dirty="0">
                <a:latin typeface="+mn-ea"/>
                <a:ea typeface="+mn-ea"/>
              </a:rPr>
              <a:t>我们可以注意到，主机</a:t>
            </a:r>
            <a:r>
              <a:rPr kumimoji="0" lang="en-US" altLang="zh-CN" b="1" dirty="0">
                <a:latin typeface="+mn-ea"/>
                <a:ea typeface="+mn-ea"/>
              </a:rPr>
              <a:t>B</a:t>
            </a:r>
            <a:r>
              <a:rPr kumimoji="0" lang="zh-CN" altLang="en-US" b="1" dirty="0">
                <a:latin typeface="+mn-ea"/>
                <a:ea typeface="+mn-ea"/>
              </a:rPr>
              <a:t>进行了三次流量控制，第一将窗口减小为</a:t>
            </a:r>
            <a:r>
              <a:rPr kumimoji="0" lang="en-US" altLang="zh-CN" b="1" dirty="0">
                <a:latin typeface="+mn-ea"/>
                <a:ea typeface="+mn-ea"/>
              </a:rPr>
              <a:t>300</a:t>
            </a:r>
            <a:r>
              <a:rPr kumimoji="0" lang="zh-CN" altLang="en-US" b="1" dirty="0">
                <a:latin typeface="+mn-ea"/>
                <a:ea typeface="+mn-ea"/>
              </a:rPr>
              <a:t>字节，第二次又减少为</a:t>
            </a:r>
            <a:r>
              <a:rPr kumimoji="0" lang="en-US" altLang="zh-CN" b="1" dirty="0">
                <a:latin typeface="+mn-ea"/>
                <a:ea typeface="+mn-ea"/>
              </a:rPr>
              <a:t>200</a:t>
            </a:r>
            <a:r>
              <a:rPr kumimoji="0" lang="zh-CN" altLang="en-US" b="1" dirty="0">
                <a:latin typeface="+mn-ea"/>
                <a:ea typeface="+mn-ea"/>
              </a:rPr>
              <a:t>字节，最后减少到</a:t>
            </a:r>
            <a:r>
              <a:rPr kumimoji="0" lang="en-US" altLang="zh-CN" b="1" dirty="0">
                <a:latin typeface="+mn-ea"/>
                <a:ea typeface="+mn-ea"/>
              </a:rPr>
              <a:t>0</a:t>
            </a:r>
            <a:r>
              <a:rPr kumimoji="0" lang="zh-CN" altLang="en-US" b="1" dirty="0">
                <a:latin typeface="+mn-ea"/>
                <a:ea typeface="+mn-ea"/>
              </a:rPr>
              <a:t>，不允许对方发送数据。直到主机</a:t>
            </a:r>
            <a:r>
              <a:rPr kumimoji="0" lang="en-US" altLang="zh-CN" b="1" dirty="0">
                <a:latin typeface="+mn-ea"/>
                <a:ea typeface="+mn-ea"/>
              </a:rPr>
              <a:t>B</a:t>
            </a:r>
            <a:r>
              <a:rPr kumimoji="0" lang="zh-CN" altLang="en-US" b="1" dirty="0">
                <a:latin typeface="+mn-ea"/>
                <a:ea typeface="+mn-ea"/>
              </a:rPr>
              <a:t>重新发出一个新的窗口值为止。</a:t>
            </a:r>
            <a:endParaRPr lang="zh-CN" altLang="en-US" b="1" dirty="0">
              <a:latin typeface="+mn-ea"/>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5284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nodeType="afterGroup">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5284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1000"/>
                                        <p:tgtEl>
                                          <p:spTgt spid="8"/>
                                        </p:tgtEl>
                                      </p:cBhvr>
                                    </p:animEffect>
                                  </p:childTnLst>
                                </p:cTn>
                              </p:par>
                            </p:childTnLst>
                          </p:cTn>
                        </p:par>
                        <p:par>
                          <p:cTn id="29" fill="hold" nodeType="afterGroup">
                            <p:stCondLst>
                              <p:cond delay="1000"/>
                            </p:stCondLst>
                            <p:childTnLst>
                              <p:par>
                                <p:cTn id="30" presetID="1" presetClass="entr" presetSubtype="0" fill="hold" grpId="0" nodeType="afterEffect">
                                  <p:stCondLst>
                                    <p:cond delay="500"/>
                                  </p:stCondLst>
                                  <p:childTnLst>
                                    <p:set>
                                      <p:cBhvr>
                                        <p:cTn id="31" dur="1" fill="hold">
                                          <p:stCondLst>
                                            <p:cond delay="0"/>
                                          </p:stCondLst>
                                        </p:cTn>
                                        <p:tgtEl>
                                          <p:spTgt spid="52841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1000"/>
                                        <p:tgtEl>
                                          <p:spTgt spid="5"/>
                                        </p:tgtEl>
                                      </p:cBhvr>
                                    </p:animEffect>
                                  </p:childTnLst>
                                </p:cTn>
                              </p:par>
                            </p:childTnLst>
                          </p:cTn>
                        </p:par>
                        <p:par>
                          <p:cTn id="37" fill="hold" nodeType="afterGroup">
                            <p:stCondLst>
                              <p:cond delay="1000"/>
                            </p:stCondLst>
                            <p:childTnLst>
                              <p:par>
                                <p:cTn id="38" presetID="1" presetClass="entr" presetSubtype="0" fill="hold" grpId="0" nodeType="afterEffect">
                                  <p:stCondLst>
                                    <p:cond delay="500"/>
                                  </p:stCondLst>
                                  <p:childTnLst>
                                    <p:set>
                                      <p:cBhvr>
                                        <p:cTn id="39" dur="1" fill="hold">
                                          <p:stCondLst>
                                            <p:cond delay="0"/>
                                          </p:stCondLst>
                                        </p:cTn>
                                        <p:tgtEl>
                                          <p:spTgt spid="528419">
                                            <p:txEl>
                                              <p:pRg st="0" end="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1000"/>
                                        <p:tgtEl>
                                          <p:spTgt spid="4"/>
                                        </p:tgtEl>
                                      </p:cBhvr>
                                    </p:animEffect>
                                  </p:childTnLst>
                                </p:cTn>
                              </p:par>
                            </p:childTnLst>
                          </p:cTn>
                        </p:par>
                        <p:par>
                          <p:cTn id="45" fill="hold" nodeType="afterGroup">
                            <p:stCondLst>
                              <p:cond delay="1000"/>
                            </p:stCondLst>
                            <p:childTnLst>
                              <p:par>
                                <p:cTn id="46" presetID="1" presetClass="entr" presetSubtype="0" fill="hold" grpId="0" nodeType="afterEffect">
                                  <p:stCondLst>
                                    <p:cond delay="500"/>
                                  </p:stCondLst>
                                  <p:childTnLst>
                                    <p:set>
                                      <p:cBhvr>
                                        <p:cTn id="47" dur="1" fill="hold">
                                          <p:stCondLst>
                                            <p:cond delay="0"/>
                                          </p:stCondLst>
                                        </p:cTn>
                                        <p:tgtEl>
                                          <p:spTgt spid="528421"/>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1000"/>
                                        <p:tgtEl>
                                          <p:spTgt spid="3"/>
                                        </p:tgtEl>
                                      </p:cBhvr>
                                    </p:animEffect>
                                  </p:childTnLst>
                                </p:cTn>
                              </p:par>
                            </p:childTnLst>
                          </p:cTn>
                        </p:par>
                        <p:par>
                          <p:cTn id="53" fill="hold" nodeType="afterGroup">
                            <p:stCondLst>
                              <p:cond delay="1000"/>
                            </p:stCondLst>
                            <p:childTnLst>
                              <p:par>
                                <p:cTn id="54" presetID="1" presetClass="entr" presetSubtype="0" fill="hold" grpId="0" nodeType="afterEffect">
                                  <p:stCondLst>
                                    <p:cond delay="500"/>
                                  </p:stCondLst>
                                  <p:childTnLst>
                                    <p:set>
                                      <p:cBhvr>
                                        <p:cTn id="55" dur="1" fill="hold">
                                          <p:stCondLst>
                                            <p:cond delay="0"/>
                                          </p:stCondLst>
                                        </p:cTn>
                                        <p:tgtEl>
                                          <p:spTgt spid="52842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1000"/>
                                        <p:tgtEl>
                                          <p:spTgt spid="10"/>
                                        </p:tgtEl>
                                      </p:cBhvr>
                                    </p:animEffect>
                                  </p:childTnLst>
                                </p:cTn>
                              </p:par>
                            </p:childTnLst>
                          </p:cTn>
                        </p:par>
                        <p:par>
                          <p:cTn id="61" fill="hold" nodeType="afterGroup">
                            <p:stCondLst>
                              <p:cond delay="1000"/>
                            </p:stCondLst>
                            <p:childTnLst>
                              <p:par>
                                <p:cTn id="62" presetID="1" presetClass="entr" presetSubtype="0" fill="hold" grpId="0" nodeType="afterEffect">
                                  <p:stCondLst>
                                    <p:cond delay="500"/>
                                  </p:stCondLst>
                                  <p:childTnLst>
                                    <p:set>
                                      <p:cBhvr>
                                        <p:cTn id="63" dur="1" fill="hold">
                                          <p:stCondLst>
                                            <p:cond delay="0"/>
                                          </p:stCondLst>
                                        </p:cTn>
                                        <p:tgtEl>
                                          <p:spTgt spid="528423"/>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1000"/>
                                        <p:tgtEl>
                                          <p:spTgt spid="7"/>
                                        </p:tgtEl>
                                      </p:cBhvr>
                                    </p:animEffect>
                                  </p:childTnLst>
                                </p:cTn>
                              </p:par>
                            </p:childTnLst>
                          </p:cTn>
                        </p:par>
                        <p:par>
                          <p:cTn id="69" fill="hold" nodeType="afterGroup">
                            <p:stCondLst>
                              <p:cond delay="1000"/>
                            </p:stCondLst>
                            <p:childTnLst>
                              <p:par>
                                <p:cTn id="70" presetID="1" presetClass="entr" presetSubtype="0" fill="hold" grpId="0" nodeType="afterEffect">
                                  <p:stCondLst>
                                    <p:cond delay="500"/>
                                  </p:stCondLst>
                                  <p:childTnLst>
                                    <p:set>
                                      <p:cBhvr>
                                        <p:cTn id="71" dur="1" fill="hold">
                                          <p:stCondLst>
                                            <p:cond delay="0"/>
                                          </p:stCondLst>
                                        </p:cTn>
                                        <p:tgtEl>
                                          <p:spTgt spid="528424"/>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2"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right)">
                                      <p:cBhvr>
                                        <p:cTn id="76" dur="1000"/>
                                        <p:tgtEl>
                                          <p:spTgt spid="9"/>
                                        </p:tgtEl>
                                      </p:cBhvr>
                                    </p:animEffect>
                                  </p:childTnLst>
                                </p:cTn>
                              </p:par>
                            </p:childTnLst>
                          </p:cTn>
                        </p:par>
                        <p:par>
                          <p:cTn id="77" fill="hold" nodeType="afterGroup">
                            <p:stCondLst>
                              <p:cond delay="1000"/>
                            </p:stCondLst>
                            <p:childTnLst>
                              <p:par>
                                <p:cTn id="78" presetID="1" presetClass="entr" presetSubtype="0" fill="hold" grpId="0" nodeType="afterEffect">
                                  <p:stCondLst>
                                    <p:cond delay="500"/>
                                  </p:stCondLst>
                                  <p:childTnLst>
                                    <p:set>
                                      <p:cBhvr>
                                        <p:cTn id="79" dur="1" fill="hold">
                                          <p:stCondLst>
                                            <p:cond delay="0"/>
                                          </p:stCondLst>
                                        </p:cTn>
                                        <p:tgtEl>
                                          <p:spTgt spid="528425"/>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528432"/>
                                        </p:tgtEl>
                                        <p:attrNameLst>
                                          <p:attrName>style.visibility</p:attrName>
                                        </p:attrNameLst>
                                      </p:cBhvr>
                                      <p:to>
                                        <p:strVal val="visible"/>
                                      </p:to>
                                    </p:set>
                                    <p:anim calcmode="lin" valueType="num">
                                      <p:cBhvr additive="base">
                                        <p:cTn id="84" dur="500" fill="hold"/>
                                        <p:tgtEl>
                                          <p:spTgt spid="528432"/>
                                        </p:tgtEl>
                                        <p:attrNameLst>
                                          <p:attrName>ppt_x</p:attrName>
                                        </p:attrNameLst>
                                      </p:cBhvr>
                                      <p:tavLst>
                                        <p:tav tm="0">
                                          <p:val>
                                            <p:strVal val="0-#ppt_w/2"/>
                                          </p:val>
                                        </p:tav>
                                        <p:tav tm="100000">
                                          <p:val>
                                            <p:strVal val="#ppt_x"/>
                                          </p:val>
                                        </p:tav>
                                      </p:tavLst>
                                    </p:anim>
                                    <p:anim calcmode="lin" valueType="num">
                                      <p:cBhvr additive="base">
                                        <p:cTn id="85" dur="500" fill="hold"/>
                                        <p:tgtEl>
                                          <p:spTgt spid="5284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417" grpId="0"/>
      <p:bldP spid="528418" grpId="0"/>
      <p:bldP spid="528419" grpId="0" build="allAtOnce"/>
      <p:bldP spid="528420" grpId="0"/>
      <p:bldP spid="528421" grpId="0"/>
      <p:bldP spid="528422" grpId="0"/>
      <p:bldP spid="528423" grpId="0"/>
      <p:bldP spid="528424" grpId="0"/>
      <p:bldP spid="528425" grpId="0"/>
      <p:bldP spid="52843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03C1CB6-53B2-4667-B802-FDCBECED4832}" type="slidenum">
              <a:rPr kumimoji="0" lang="zh-CN" altLang="en-US" sz="1400">
                <a:latin typeface="+mn-ea"/>
                <a:ea typeface="+mn-ea"/>
              </a:rPr>
              <a:pPr eaLnBrk="1" hangingPunct="1"/>
              <a:t>54</a:t>
            </a:fld>
            <a:endParaRPr kumimoji="0" lang="en-US" altLang="zh-CN" sz="1400">
              <a:latin typeface="+mn-ea"/>
              <a:ea typeface="+mn-ea"/>
            </a:endParaRPr>
          </a:p>
        </p:txBody>
      </p:sp>
      <p:graphicFrame>
        <p:nvGraphicFramePr>
          <p:cNvPr id="3074" name="Object 1028"/>
          <p:cNvGraphicFramePr>
            <a:graphicFrameLocks noChangeAspect="1"/>
          </p:cNvGraphicFramePr>
          <p:nvPr>
            <p:extLst>
              <p:ext uri="{D42A27DB-BD31-4B8C-83A1-F6EECF244321}">
                <p14:modId xmlns:p14="http://schemas.microsoft.com/office/powerpoint/2010/main" val="755562414"/>
              </p:ext>
            </p:extLst>
          </p:nvPr>
        </p:nvGraphicFramePr>
        <p:xfrm>
          <a:off x="683568" y="1340302"/>
          <a:ext cx="7993062" cy="5516562"/>
        </p:xfrm>
        <a:graphic>
          <a:graphicData uri="http://schemas.openxmlformats.org/presentationml/2006/ole">
            <mc:AlternateContent xmlns:mc="http://schemas.openxmlformats.org/markup-compatibility/2006">
              <mc:Choice xmlns:v="urn:schemas-microsoft-com:vml" Requires="v">
                <p:oleObj name="幻灯片" r:id="rId3" imgW="4614763" imgH="3460910" progId="PowerPoint.Slide.8">
                  <p:embed/>
                </p:oleObj>
              </mc:Choice>
              <mc:Fallback>
                <p:oleObj name="幻灯片" r:id="rId3" imgW="4614763" imgH="3460910" progId="PowerPoint.Slide.8">
                  <p:embed/>
                  <p:pic>
                    <p:nvPicPr>
                      <p:cNvPr id="3074"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340302"/>
                        <a:ext cx="7993062" cy="551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标题 1">
            <a:extLst>
              <a:ext uri="{FF2B5EF4-FFF2-40B4-BE49-F238E27FC236}">
                <a16:creationId xmlns:a16="http://schemas.microsoft.com/office/drawing/2014/main" id="{C46F54BC-87CD-422F-9405-C51832E570E5}"/>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sz="4400" b="1" dirty="0">
                <a:latin typeface="+mn-ea"/>
                <a:ea typeface="+mn-ea"/>
              </a:rPr>
              <a:t>接收端缓存区管理</a:t>
            </a:r>
            <a:endParaRPr lang="zh-CN" altLang="en-US" kern="0" dirty="0">
              <a:latin typeface="+mn-ea"/>
              <a:ea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8585F432-B4DD-437A-9F4D-A997F42403E5}" type="slidenum">
              <a:rPr kumimoji="0" lang="zh-CN" altLang="en-US" sz="1400"/>
              <a:pPr eaLnBrk="1" hangingPunct="1"/>
              <a:t>55</a:t>
            </a:fld>
            <a:endParaRPr kumimoji="0" lang="en-US" altLang="zh-CN" sz="1400"/>
          </a:p>
        </p:txBody>
      </p:sp>
      <p:sp>
        <p:nvSpPr>
          <p:cNvPr id="63491" name="Rectangle 4"/>
          <p:cNvSpPr>
            <a:spLocks noGrp="1" noChangeArrowheads="1"/>
          </p:cNvSpPr>
          <p:nvPr>
            <p:ph type="title"/>
          </p:nvPr>
        </p:nvSpPr>
        <p:spPr/>
        <p:txBody>
          <a:bodyPr/>
          <a:lstStyle/>
          <a:p>
            <a:pPr eaLnBrk="1" hangingPunct="1"/>
            <a:r>
              <a:rPr lang="en-US" altLang="zh-CN" sz="2800" b="1" dirty="0"/>
              <a:t> </a:t>
            </a:r>
          </a:p>
        </p:txBody>
      </p:sp>
      <p:sp>
        <p:nvSpPr>
          <p:cNvPr id="58372" name="Rectangle 5"/>
          <p:cNvSpPr>
            <a:spLocks noGrp="1" noChangeArrowheads="1"/>
          </p:cNvSpPr>
          <p:nvPr>
            <p:ph type="body" idx="1"/>
          </p:nvPr>
        </p:nvSpPr>
        <p:spPr>
          <a:xfrm>
            <a:off x="827088" y="2017713"/>
            <a:ext cx="8128000" cy="4114800"/>
          </a:xfrm>
        </p:spPr>
        <p:txBody>
          <a:bodyPr/>
          <a:lstStyle/>
          <a:p>
            <a:pPr eaLnBrk="1" hangingPunct="1">
              <a:lnSpc>
                <a:spcPct val="90000"/>
              </a:lnSpc>
            </a:pPr>
            <a:r>
              <a:rPr lang="zh-CN" altLang="en-GB" sz="2400" b="1"/>
              <a:t>以下情况被称为傻瓜窗口症状：</a:t>
            </a:r>
          </a:p>
          <a:p>
            <a:pPr lvl="1" eaLnBrk="1" hangingPunct="1">
              <a:lnSpc>
                <a:spcPct val="90000"/>
              </a:lnSpc>
            </a:pPr>
            <a:r>
              <a:rPr kumimoji="0" lang="zh-CN" altLang="en-GB" sz="2000" b="1"/>
              <a:t>当发送端的</a:t>
            </a:r>
            <a:r>
              <a:rPr kumimoji="0" lang="en-GB" altLang="zh-CN" sz="2000" b="1"/>
              <a:t>TCP</a:t>
            </a:r>
            <a:r>
              <a:rPr kumimoji="0" lang="zh-CN" altLang="en-GB" sz="2000" b="1"/>
              <a:t>每次接收到来自应用的一字节的数据后就发送</a:t>
            </a:r>
            <a:endParaRPr kumimoji="0" lang="en-GB" altLang="zh-CN" sz="2000" b="1"/>
          </a:p>
          <a:p>
            <a:pPr lvl="1" eaLnBrk="1" hangingPunct="1">
              <a:lnSpc>
                <a:spcPct val="90000"/>
              </a:lnSpc>
            </a:pPr>
            <a:r>
              <a:rPr lang="zh-CN" altLang="en-GB" sz="2000" b="1"/>
              <a:t>当接收端的</a:t>
            </a:r>
            <a:r>
              <a:rPr lang="en-GB" altLang="zh-CN" sz="2000" b="1"/>
              <a:t>TCP</a:t>
            </a:r>
            <a:r>
              <a:rPr lang="zh-CN" altLang="en-GB" sz="2000" b="1"/>
              <a:t>缓冲区已满，接收端会向发送端发送窗口大小为</a:t>
            </a:r>
            <a:r>
              <a:rPr lang="en-GB" altLang="zh-CN" sz="2000" b="1"/>
              <a:t>0</a:t>
            </a:r>
            <a:r>
              <a:rPr lang="zh-CN" altLang="en-GB" sz="2000" b="1"/>
              <a:t>的数据，而此时接收端的应用进程以交互方式每次只读取一个字节，于是接收端又发送窗口大小为一个字节的更新数据段，发送端应邀发送一个字节的数据，于是窗口又满了，循环往复</a:t>
            </a:r>
            <a:r>
              <a:rPr lang="en-US" altLang="zh-CN" sz="2000" b="1">
                <a:latin typeface="Times New Roman" panose="02020603050405020304" pitchFamily="18" charset="0"/>
              </a:rPr>
              <a:t>…</a:t>
            </a:r>
            <a:endParaRPr lang="en-GB" altLang="zh-CN" sz="2000" b="1"/>
          </a:p>
          <a:p>
            <a:pPr eaLnBrk="1" hangingPunct="1">
              <a:lnSpc>
                <a:spcPct val="90000"/>
              </a:lnSpc>
            </a:pPr>
            <a:r>
              <a:rPr lang="zh-CN" altLang="en-GB" sz="2400" b="1"/>
              <a:t>解决方法：</a:t>
            </a:r>
          </a:p>
          <a:p>
            <a:pPr lvl="1" eaLnBrk="1" hangingPunct="1">
              <a:lnSpc>
                <a:spcPct val="90000"/>
              </a:lnSpc>
            </a:pPr>
            <a:r>
              <a:rPr lang="en-GB" altLang="zh-CN" sz="2000" b="1"/>
              <a:t>Nagle</a:t>
            </a:r>
            <a:r>
              <a:rPr lang="zh-CN" altLang="en-GB" sz="2000" b="1"/>
              <a:t>算法：禁止发送端发送太小的数据段，而是等到有一定数量的数据后再发送</a:t>
            </a:r>
          </a:p>
          <a:p>
            <a:pPr lvl="1" eaLnBrk="1" hangingPunct="1">
              <a:lnSpc>
                <a:spcPct val="90000"/>
              </a:lnSpc>
            </a:pPr>
            <a:r>
              <a:rPr lang="en-GB" altLang="zh-CN" sz="2000" b="1"/>
              <a:t>Clark</a:t>
            </a:r>
            <a:r>
              <a:rPr lang="zh-CN" altLang="en-GB" sz="2000" b="1"/>
              <a:t>算法：禁止接收端发送</a:t>
            </a:r>
            <a:r>
              <a:rPr lang="en-GB" altLang="zh-CN" sz="2000" b="1"/>
              <a:t>1</a:t>
            </a:r>
            <a:r>
              <a:rPr lang="zh-CN" altLang="en-GB" sz="2000" b="1"/>
              <a:t>个字节大小的窗口更新信息，而是要等到有了一定数量的可用空间后再通知对方</a:t>
            </a:r>
            <a:endParaRPr lang="zh-CN" altLang="en-US" sz="2000" b="1"/>
          </a:p>
        </p:txBody>
      </p:sp>
      <p:sp>
        <p:nvSpPr>
          <p:cNvPr id="5" name="标题 1">
            <a:extLst>
              <a:ext uri="{FF2B5EF4-FFF2-40B4-BE49-F238E27FC236}">
                <a16:creationId xmlns:a16="http://schemas.microsoft.com/office/drawing/2014/main" id="{F4E52566-8CF8-4819-8236-7456104FA0DF}"/>
              </a:ext>
            </a:extLst>
          </p:cNvPr>
          <p:cNvSpPr txBox="1">
            <a:spLocks/>
          </p:cNvSpPr>
          <p:nvPr/>
        </p:nvSpPr>
        <p:spPr>
          <a:xfrm>
            <a:off x="1154113" y="-1746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GB" sz="4000" b="1" dirty="0"/>
              <a:t>傻瓜窗口症状</a:t>
            </a:r>
            <a:br>
              <a:rPr lang="zh-CN" altLang="en-GB" sz="4800" b="1" dirty="0"/>
            </a:br>
            <a:r>
              <a:rPr lang="en-GB" altLang="zh-CN" sz="3600" b="1" dirty="0"/>
              <a:t>Silly Window Syndrome</a:t>
            </a:r>
            <a:endParaRPr lang="zh-CN" altLang="en-US" sz="3200" kern="0" dirty="0">
              <a:latin typeface="+mn-ea"/>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8372">
                                            <p:txEl>
                                              <p:pRg st="3" end="3"/>
                                            </p:txEl>
                                          </p:spTgt>
                                        </p:tgtEl>
                                        <p:attrNameLst>
                                          <p:attrName>style.visibility</p:attrName>
                                        </p:attrNameLst>
                                      </p:cBhvr>
                                      <p:to>
                                        <p:strVal val="visible"/>
                                      </p:to>
                                    </p:set>
                                    <p:animEffect transition="in" filter="strips(downRight)">
                                      <p:cBhvr>
                                        <p:cTn id="7" dur="500"/>
                                        <p:tgtEl>
                                          <p:spTgt spid="58372">
                                            <p:txEl>
                                              <p:pRg st="3" end="3"/>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58372">
                                            <p:txEl>
                                              <p:pRg st="4" end="4"/>
                                            </p:txEl>
                                          </p:spTgt>
                                        </p:tgtEl>
                                        <p:attrNameLst>
                                          <p:attrName>style.visibility</p:attrName>
                                        </p:attrNameLst>
                                      </p:cBhvr>
                                      <p:to>
                                        <p:strVal val="visible"/>
                                      </p:to>
                                    </p:set>
                                    <p:animEffect transition="in" filter="strips(downRight)">
                                      <p:cBhvr>
                                        <p:cTn id="10" dur="500"/>
                                        <p:tgtEl>
                                          <p:spTgt spid="58372">
                                            <p:txEl>
                                              <p:pRg st="4" end="4"/>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58372">
                                            <p:txEl>
                                              <p:pRg st="5" end="5"/>
                                            </p:txEl>
                                          </p:spTgt>
                                        </p:tgtEl>
                                        <p:attrNameLst>
                                          <p:attrName>style.visibility</p:attrName>
                                        </p:attrNameLst>
                                      </p:cBhvr>
                                      <p:to>
                                        <p:strVal val="visible"/>
                                      </p:to>
                                    </p:set>
                                    <p:animEffect transition="in" filter="strips(downRight)">
                                      <p:cBhvr>
                                        <p:cTn id="13" dur="500"/>
                                        <p:tgtEl>
                                          <p:spTgt spid="583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4C94C249-7124-407D-9DBB-88A4C93D0CDD}" type="slidenum">
              <a:rPr kumimoji="0" lang="zh-CN" altLang="en-US" sz="1400"/>
              <a:pPr eaLnBrk="1" hangingPunct="1"/>
              <a:t>56</a:t>
            </a:fld>
            <a:endParaRPr kumimoji="0" lang="en-US" altLang="zh-CN" sz="1400"/>
          </a:p>
        </p:txBody>
      </p:sp>
      <p:sp>
        <p:nvSpPr>
          <p:cNvPr id="64515" name="Rectangle 4"/>
          <p:cNvSpPr>
            <a:spLocks noGrp="1" noChangeArrowheads="1"/>
          </p:cNvSpPr>
          <p:nvPr>
            <p:ph type="title"/>
          </p:nvPr>
        </p:nvSpPr>
        <p:spPr/>
        <p:txBody>
          <a:bodyPr/>
          <a:lstStyle/>
          <a:p>
            <a:pPr eaLnBrk="1" hangingPunct="1"/>
            <a:r>
              <a:rPr lang="en-US" altLang="zh-CN" sz="3200" b="1" dirty="0"/>
              <a:t> </a:t>
            </a:r>
          </a:p>
        </p:txBody>
      </p:sp>
      <p:sp>
        <p:nvSpPr>
          <p:cNvPr id="63492" name="Rectangle 5"/>
          <p:cNvSpPr>
            <a:spLocks noGrp="1" noChangeArrowheads="1"/>
          </p:cNvSpPr>
          <p:nvPr>
            <p:ph type="body" idx="1"/>
          </p:nvPr>
        </p:nvSpPr>
        <p:spPr>
          <a:xfrm>
            <a:off x="755576" y="1556792"/>
            <a:ext cx="7772400" cy="4114800"/>
          </a:xfrm>
        </p:spPr>
        <p:txBody>
          <a:bodyPr/>
          <a:lstStyle/>
          <a:p>
            <a:pPr eaLnBrk="1" hangingPunct="1">
              <a:lnSpc>
                <a:spcPct val="90000"/>
              </a:lnSpc>
            </a:pPr>
            <a:r>
              <a:rPr lang="zh-CN" altLang="en-GB" sz="2400" b="1" dirty="0"/>
              <a:t>持续定时器管理的是一种较为少见的事件，即下面要介绍的死锁情况：为了让发送端暂停发送数据，接收端发送一个窗口</a:t>
            </a:r>
            <a:r>
              <a:rPr lang="zh-CN" altLang="en-US" sz="2400" b="1" dirty="0"/>
              <a:t>大小</a:t>
            </a:r>
            <a:r>
              <a:rPr lang="zh-CN" altLang="en-GB" sz="2400" b="1" dirty="0"/>
              <a:t>为</a:t>
            </a:r>
            <a:r>
              <a:rPr lang="en-GB" altLang="zh-CN" sz="2400" b="1" dirty="0"/>
              <a:t>0</a:t>
            </a:r>
            <a:r>
              <a:rPr lang="zh-CN" altLang="en-GB" sz="2400" b="1" dirty="0"/>
              <a:t>的确认。后来，接收端又发送了一个更新了窗口大小的数据段，但该数据段丢失，于是，双方都处于等待</a:t>
            </a:r>
            <a:endParaRPr lang="en-GB" altLang="zh-CN" sz="2400" b="1" dirty="0"/>
          </a:p>
          <a:p>
            <a:pPr eaLnBrk="1" hangingPunct="1">
              <a:lnSpc>
                <a:spcPct val="90000"/>
              </a:lnSpc>
            </a:pPr>
            <a:r>
              <a:rPr lang="zh-CN" altLang="en-GB" sz="2400" b="1" dirty="0"/>
              <a:t>为了防止上述事情发生，发送端在收到接收端发来一个窗口</a:t>
            </a:r>
            <a:r>
              <a:rPr lang="zh-CN" altLang="en-US" sz="2400" b="1" dirty="0"/>
              <a:t>大小</a:t>
            </a:r>
            <a:r>
              <a:rPr lang="zh-CN" altLang="en-GB" sz="2400" b="1" dirty="0"/>
              <a:t>为</a:t>
            </a:r>
            <a:r>
              <a:rPr lang="en-GB" altLang="zh-CN" sz="2400" b="1" dirty="0"/>
              <a:t>0</a:t>
            </a:r>
            <a:r>
              <a:rPr lang="zh-CN" altLang="en-GB" sz="2400" b="1" dirty="0"/>
              <a:t>的数据段时，就启动持续定时器，等该定时器超时还没有收到对方修改窗口大小的数据段的话，发送端就发一个</a:t>
            </a:r>
            <a:r>
              <a:rPr lang="en-GB" altLang="zh-CN" sz="2400" b="1" dirty="0"/>
              <a:t>1</a:t>
            </a:r>
            <a:r>
              <a:rPr lang="zh-CN" altLang="en-GB" sz="2400" b="1" dirty="0"/>
              <a:t>字节的探测数据段，对该探测数据段的响应应包含了窗口大小，若仍为</a:t>
            </a:r>
            <a:r>
              <a:rPr lang="en-GB" altLang="zh-CN" sz="2400" b="1" dirty="0"/>
              <a:t>0</a:t>
            </a:r>
            <a:r>
              <a:rPr lang="zh-CN" altLang="en-GB" sz="2400" b="1" dirty="0"/>
              <a:t>，则定时器清</a:t>
            </a:r>
            <a:r>
              <a:rPr lang="en-GB" altLang="zh-CN" sz="2400" b="1" dirty="0"/>
              <a:t>0</a:t>
            </a:r>
            <a:r>
              <a:rPr lang="zh-CN" altLang="en-GB" sz="2400" b="1" dirty="0"/>
              <a:t>，否则则可以发送数据</a:t>
            </a:r>
            <a:endParaRPr lang="en-US" altLang="zh-CN" sz="2400" b="1" dirty="0"/>
          </a:p>
        </p:txBody>
      </p:sp>
      <p:sp>
        <p:nvSpPr>
          <p:cNvPr id="5" name="标题 1">
            <a:extLst>
              <a:ext uri="{FF2B5EF4-FFF2-40B4-BE49-F238E27FC236}">
                <a16:creationId xmlns:a16="http://schemas.microsoft.com/office/drawing/2014/main" id="{9CF94B8A-0C9D-42C9-8061-FF57B50B69F2}"/>
              </a:ext>
            </a:extLst>
          </p:cNvPr>
          <p:cNvSpPr txBox="1">
            <a:spLocks/>
          </p:cNvSpPr>
          <p:nvPr/>
        </p:nvSpPr>
        <p:spPr>
          <a:xfrm>
            <a:off x="1154113" y="-1746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sz="4000" b="1" dirty="0"/>
              <a:t>持续定时器</a:t>
            </a:r>
            <a:br>
              <a:rPr lang="zh-CN" altLang="en-US" b="1" dirty="0"/>
            </a:br>
            <a:r>
              <a:rPr lang="en-US" altLang="zh-CN" sz="3600" b="1" dirty="0"/>
              <a:t>The Persistence Timer</a:t>
            </a:r>
            <a:endParaRPr lang="zh-CN" altLang="en-US" sz="3600" kern="0" dirty="0">
              <a:latin typeface="+mn-ea"/>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3492">
                                            <p:txEl>
                                              <p:pRg st="1" end="1"/>
                                            </p:txEl>
                                          </p:spTgt>
                                        </p:tgtEl>
                                        <p:attrNameLst>
                                          <p:attrName>style.visibility</p:attrName>
                                        </p:attrNameLst>
                                      </p:cBhvr>
                                      <p:to>
                                        <p:strVal val="visible"/>
                                      </p:to>
                                    </p:set>
                                    <p:animEffect transition="in" filter="strips(downRight)">
                                      <p:cBhvr>
                                        <p:cTn id="7" dur="500"/>
                                        <p:tgtEl>
                                          <p:spTgt spid="634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zh-CN" b="1"/>
              <a:t>TCP</a:t>
            </a:r>
            <a:r>
              <a:rPr lang="zh-CN" altLang="en-US" b="1"/>
              <a:t>：可靠的数据传输</a:t>
            </a:r>
          </a:p>
        </p:txBody>
      </p:sp>
      <p:sp>
        <p:nvSpPr>
          <p:cNvPr id="65539" name="Rectangle 3"/>
          <p:cNvSpPr>
            <a:spLocks noGrp="1" noChangeArrowheads="1"/>
          </p:cNvSpPr>
          <p:nvPr>
            <p:ph type="body" idx="1"/>
          </p:nvPr>
        </p:nvSpPr>
        <p:spPr/>
        <p:txBody>
          <a:bodyPr/>
          <a:lstStyle/>
          <a:p>
            <a:r>
              <a:rPr lang="zh-CN" altLang="en-US" b="1">
                <a:solidFill>
                  <a:srgbClr val="B2B2B2"/>
                </a:solidFill>
              </a:rPr>
              <a:t>连接建立和释放</a:t>
            </a:r>
          </a:p>
          <a:p>
            <a:r>
              <a:rPr lang="zh-CN" altLang="en-US" b="1">
                <a:solidFill>
                  <a:srgbClr val="B2B2B2"/>
                </a:solidFill>
              </a:rPr>
              <a:t>滑动窗口机制</a:t>
            </a:r>
          </a:p>
          <a:p>
            <a:pPr lvl="1"/>
            <a:r>
              <a:rPr lang="zh-CN" altLang="en-US" b="1">
                <a:solidFill>
                  <a:srgbClr val="B2B2B2"/>
                </a:solidFill>
              </a:rPr>
              <a:t>流量控制</a:t>
            </a:r>
          </a:p>
          <a:p>
            <a:pPr lvl="1"/>
            <a:r>
              <a:rPr lang="zh-CN" altLang="en-US" b="1"/>
              <a:t>确认重传</a:t>
            </a:r>
          </a:p>
          <a:p>
            <a:pPr lvl="1"/>
            <a:r>
              <a:rPr lang="zh-CN" altLang="en-US" b="1"/>
              <a:t>拥塞控制</a:t>
            </a:r>
          </a:p>
          <a:p>
            <a:pPr lvl="1"/>
            <a:endParaRPr lang="zh-CN" altLang="en-US" b="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58</a:t>
            </a:fld>
            <a:endParaRPr kumimoji="0" lang="en-US" altLang="zh-CN" sz="1400"/>
          </a:p>
        </p:txBody>
      </p:sp>
      <p:sp>
        <p:nvSpPr>
          <p:cNvPr id="73731" name="Rectangle 4"/>
          <p:cNvSpPr>
            <a:spLocks noGrp="1" noChangeArrowheads="1"/>
          </p:cNvSpPr>
          <p:nvPr>
            <p:ph type="title"/>
          </p:nvPr>
        </p:nvSpPr>
        <p:spPr/>
        <p:txBody>
          <a:bodyPr>
            <a:normAutofit fontScale="90000"/>
          </a:bodyPr>
          <a:lstStyle/>
          <a:p>
            <a:pPr eaLnBrk="1" hangingPunct="1"/>
            <a:r>
              <a:rPr lang="en-US" altLang="zh-CN" sz="3200" b="1" dirty="0"/>
              <a:t> </a:t>
            </a:r>
          </a:p>
        </p:txBody>
      </p:sp>
      <p:sp>
        <p:nvSpPr>
          <p:cNvPr id="6" name="Rectangle 2">
            <a:extLst>
              <a:ext uri="{FF2B5EF4-FFF2-40B4-BE49-F238E27FC236}">
                <a16:creationId xmlns:a16="http://schemas.microsoft.com/office/drawing/2014/main" id="{9080B9C5-3D7F-48CB-862F-0B02CFAAAF7E}"/>
              </a:ext>
            </a:extLst>
          </p:cNvPr>
          <p:cNvSpPr txBox="1">
            <a:spLocks noChangeArrowheads="1"/>
          </p:cNvSpPr>
          <p:nvPr/>
        </p:nvSpPr>
        <p:spPr>
          <a:xfrm>
            <a:off x="990600" y="1676400"/>
            <a:ext cx="7772400" cy="1462088"/>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sz="4000" b="1" dirty="0"/>
              <a:t>TCP</a:t>
            </a:r>
            <a:r>
              <a:rPr lang="zh-CN" altLang="en-US" sz="4000" b="1" dirty="0"/>
              <a:t>确认重传</a:t>
            </a:r>
            <a:endParaRPr lang="en-US" altLang="zh-CN" sz="4000" b="1" kern="0" dirty="0"/>
          </a:p>
        </p:txBody>
      </p:sp>
    </p:spTree>
    <p:extLst>
      <p:ext uri="{BB962C8B-B14F-4D97-AF65-F5344CB8AC3E}">
        <p14:creationId xmlns:p14="http://schemas.microsoft.com/office/powerpoint/2010/main" val="4211545411"/>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A7F902DF-6FC7-4E20-B69E-C7EC3E293850}" type="slidenum">
              <a:rPr kumimoji="0" lang="zh-CN" altLang="en-US" sz="1400">
                <a:latin typeface="+mn-ea"/>
                <a:ea typeface="+mn-ea"/>
              </a:rPr>
              <a:pPr eaLnBrk="1" hangingPunct="1"/>
              <a:t>59</a:t>
            </a:fld>
            <a:endParaRPr kumimoji="0" lang="en-US" altLang="zh-CN" sz="1400">
              <a:latin typeface="+mn-ea"/>
              <a:ea typeface="+mn-ea"/>
            </a:endParaRPr>
          </a:p>
        </p:txBody>
      </p:sp>
      <p:sp>
        <p:nvSpPr>
          <p:cNvPr id="67587" name="Rectangle 4"/>
          <p:cNvSpPr>
            <a:spLocks noGrp="1" noChangeArrowheads="1"/>
          </p:cNvSpPr>
          <p:nvPr>
            <p:ph type="title"/>
          </p:nvPr>
        </p:nvSpPr>
        <p:spPr/>
        <p:txBody>
          <a:bodyPr/>
          <a:lstStyle/>
          <a:p>
            <a:pPr eaLnBrk="1" hangingPunct="1"/>
            <a:r>
              <a:rPr lang="en-US" altLang="zh-CN" b="1" dirty="0">
                <a:latin typeface="+mn-ea"/>
                <a:ea typeface="+mn-ea"/>
              </a:rPr>
              <a:t> </a:t>
            </a:r>
            <a:endParaRPr lang="zh-CN" altLang="en-US" b="1" dirty="0">
              <a:latin typeface="+mn-ea"/>
              <a:ea typeface="+mn-ea"/>
            </a:endParaRPr>
          </a:p>
        </p:txBody>
      </p:sp>
      <p:sp>
        <p:nvSpPr>
          <p:cNvPr id="67588" name="Rectangle 5"/>
          <p:cNvSpPr>
            <a:spLocks noGrp="1" noChangeArrowheads="1"/>
          </p:cNvSpPr>
          <p:nvPr>
            <p:ph type="body" idx="1"/>
          </p:nvPr>
        </p:nvSpPr>
        <p:spPr>
          <a:xfrm>
            <a:off x="34925" y="2193925"/>
            <a:ext cx="2520950" cy="4114800"/>
          </a:xfrm>
        </p:spPr>
        <p:txBody>
          <a:bodyPr/>
          <a:lstStyle/>
          <a:p>
            <a:pPr eaLnBrk="1" hangingPunct="1">
              <a:lnSpc>
                <a:spcPct val="90000"/>
              </a:lnSpc>
            </a:pPr>
            <a:r>
              <a:rPr lang="en-GB" altLang="zh-CN" sz="2400" b="1">
                <a:latin typeface="+mn-ea"/>
                <a:ea typeface="+mn-ea"/>
              </a:rPr>
              <a:t>TCP</a:t>
            </a:r>
            <a:r>
              <a:rPr lang="zh-CN" altLang="en-GB" sz="2400" b="1">
                <a:latin typeface="+mn-ea"/>
                <a:ea typeface="+mn-ea"/>
              </a:rPr>
              <a:t>在发送数据</a:t>
            </a:r>
            <a:r>
              <a:rPr lang="zh-CN" altLang="en-US" sz="2400" b="1">
                <a:latin typeface="+mn-ea"/>
                <a:ea typeface="+mn-ea"/>
              </a:rPr>
              <a:t>段</a:t>
            </a:r>
            <a:r>
              <a:rPr lang="zh-CN" altLang="en-GB" sz="2400" b="1">
                <a:latin typeface="+mn-ea"/>
                <a:ea typeface="+mn-ea"/>
              </a:rPr>
              <a:t>的同时，启动一个重传定时器，如果在超时前该数据段被确认，就关闭该定时器，否则，一旦超时则重传该数据段。</a:t>
            </a:r>
          </a:p>
        </p:txBody>
      </p:sp>
      <p:grpSp>
        <p:nvGrpSpPr>
          <p:cNvPr id="67589" name="Group 10"/>
          <p:cNvGrpSpPr>
            <a:grpSpLocks/>
          </p:cNvGrpSpPr>
          <p:nvPr/>
        </p:nvGrpSpPr>
        <p:grpSpPr bwMode="auto">
          <a:xfrm>
            <a:off x="2339975" y="1720850"/>
            <a:ext cx="6696075" cy="4876800"/>
            <a:chOff x="1474" y="1084"/>
            <a:chExt cx="4218" cy="3072"/>
          </a:xfrm>
        </p:grpSpPr>
        <p:pic>
          <p:nvPicPr>
            <p:cNvPr id="675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 y="1084"/>
              <a:ext cx="3991" cy="29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591" name="Text Box 7"/>
            <p:cNvSpPr txBox="1">
              <a:spLocks noChangeArrowheads="1"/>
            </p:cNvSpPr>
            <p:nvPr/>
          </p:nvSpPr>
          <p:spPr bwMode="auto">
            <a:xfrm>
              <a:off x="1474" y="1570"/>
              <a:ext cx="1678"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dirty="0">
                  <a:solidFill>
                    <a:srgbClr val="FF0000"/>
                  </a:solidFill>
                  <a:latin typeface="+mn-ea"/>
                  <a:ea typeface="+mn-ea"/>
                </a:rPr>
                <a:t>Segment 2(seq. 1500)</a:t>
              </a:r>
            </a:p>
          </p:txBody>
        </p:sp>
        <p:sp>
          <p:nvSpPr>
            <p:cNvPr id="67592" name="Text Box 8"/>
            <p:cNvSpPr txBox="1">
              <a:spLocks noChangeArrowheads="1"/>
            </p:cNvSpPr>
            <p:nvPr/>
          </p:nvSpPr>
          <p:spPr bwMode="auto">
            <a:xfrm>
              <a:off x="1520" y="3793"/>
              <a:ext cx="1950" cy="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solidFill>
                    <a:srgbClr val="FF0000"/>
                  </a:solidFill>
                  <a:latin typeface="+mn-ea"/>
                  <a:ea typeface="+mn-ea"/>
                </a:rPr>
                <a:t>Timeout for Segment 2 Retransmission</a:t>
              </a:r>
            </a:p>
          </p:txBody>
        </p:sp>
        <p:sp>
          <p:nvSpPr>
            <p:cNvPr id="67593" name="Line 9"/>
            <p:cNvSpPr>
              <a:spLocks noChangeShapeType="1"/>
            </p:cNvSpPr>
            <p:nvPr/>
          </p:nvSpPr>
          <p:spPr bwMode="auto">
            <a:xfrm>
              <a:off x="1655" y="1797"/>
              <a:ext cx="0" cy="1996"/>
            </a:xfrm>
            <a:prstGeom prst="line">
              <a:avLst/>
            </a:prstGeom>
            <a:noFill/>
            <a:ln w="28575">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grpSp>
      <p:sp>
        <p:nvSpPr>
          <p:cNvPr id="10" name="标题 1">
            <a:extLst>
              <a:ext uri="{FF2B5EF4-FFF2-40B4-BE49-F238E27FC236}">
                <a16:creationId xmlns:a16="http://schemas.microsoft.com/office/drawing/2014/main" id="{465CB94F-60F9-492E-BD86-E4CC28C79FF5}"/>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latin typeface="+mn-ea"/>
                <a:ea typeface="+mn-ea"/>
              </a:rPr>
              <a:t>TCP </a:t>
            </a:r>
            <a:r>
              <a:rPr lang="zh-CN" altLang="en-US" b="1" dirty="0">
                <a:latin typeface="+mn-ea"/>
                <a:ea typeface="+mn-ea"/>
              </a:rPr>
              <a:t>重传定时器</a:t>
            </a:r>
            <a:endParaRPr lang="zh-CN" altLang="en-US" kern="0" dirty="0">
              <a:latin typeface="+mn-ea"/>
              <a:ea typeface="+mn-ea"/>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pPr algn="r" eaLnBrk="1" hangingPunct="1"/>
              <a:t>6</a:t>
            </a:fld>
            <a:endParaRPr kumimoji="0" lang="en-US" altLang="zh-CN" sz="1400"/>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传输层为应用进程提供了逻辑通信管道</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13" name="Rectangle 4">
            <a:extLst>
              <a:ext uri="{FF2B5EF4-FFF2-40B4-BE49-F238E27FC236}">
                <a16:creationId xmlns:a16="http://schemas.microsoft.com/office/drawing/2014/main" id="{3C9EBD54-6BEF-44C3-89BD-F84A7C03FFBD}"/>
              </a:ext>
            </a:extLst>
          </p:cNvPr>
          <p:cNvSpPr>
            <a:spLocks noChangeArrowheads="1"/>
          </p:cNvSpPr>
          <p:nvPr/>
        </p:nvSpPr>
        <p:spPr bwMode="auto">
          <a:xfrm>
            <a:off x="613584" y="4422066"/>
            <a:ext cx="7579692" cy="22729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lvl="8" indent="0">
              <a:lnSpc>
                <a:spcPct val="150000"/>
              </a:lnSpc>
              <a:spcBef>
                <a:spcPts val="0"/>
              </a:spcBef>
              <a:spcAft>
                <a:spcPts val="0"/>
              </a:spcAft>
              <a:tabLst>
                <a:tab pos="360363" algn="l"/>
                <a:tab pos="742950" algn="l"/>
                <a:tab pos="1143000" algn="l"/>
                <a:tab pos="1600200" algn="l"/>
                <a:tab pos="2057400" algn="l"/>
              </a:tabLst>
            </a:pPr>
            <a:r>
              <a:rPr kumimoji="0" lang="zh-CN" altLang="en-US" kern="0" dirty="0">
                <a:solidFill>
                  <a:srgbClr val="000000"/>
                </a:solidFill>
                <a:latin typeface="Comic Sans MS" panose="030F0702030302020204" pitchFamily="66" charset="0"/>
                <a:ea typeface="微软雅黑" panose="020B0503020204020204" pitchFamily="34" charset="-122"/>
                <a:cs typeface="Arial"/>
              </a:rPr>
              <a:t>主机上的每个应用进程与不同的传输层端口相关联，因此，传输层提供了运行在不同主机上的应用进程之间的</a:t>
            </a:r>
            <a:r>
              <a:rPr kumimoji="0" lang="zh-CN" altLang="en-US" b="1" kern="0" dirty="0">
                <a:solidFill>
                  <a:srgbClr val="FF0000"/>
                </a:solidFill>
                <a:latin typeface="Comic Sans MS" panose="030F0702030302020204" pitchFamily="66" charset="0"/>
                <a:ea typeface="微软雅黑" panose="020B0503020204020204" pitchFamily="34" charset="-122"/>
                <a:cs typeface="Arial"/>
              </a:rPr>
              <a:t>逻辑通信管道</a:t>
            </a:r>
            <a:r>
              <a:rPr kumimoji="0" lang="zh-CN" altLang="en-US" kern="0" dirty="0">
                <a:solidFill>
                  <a:srgbClr val="000000"/>
                </a:solidFill>
                <a:latin typeface="Comic Sans MS" panose="030F0702030302020204" pitchFamily="66" charset="0"/>
                <a:ea typeface="微软雅黑" panose="020B0503020204020204" pitchFamily="34" charset="-122"/>
                <a:cs typeface="Arial"/>
              </a:rPr>
              <a:t>，管道的两端由</a:t>
            </a:r>
            <a:r>
              <a:rPr kumimoji="0" lang="zh-CN" altLang="en-US" b="1" kern="0" dirty="0">
                <a:solidFill>
                  <a:srgbClr val="FF0000"/>
                </a:solidFill>
                <a:latin typeface="Comic Sans MS" panose="030F0702030302020204" pitchFamily="66" charset="0"/>
                <a:ea typeface="微软雅黑" panose="020B0503020204020204" pitchFamily="34" charset="-122"/>
                <a:cs typeface="Arial"/>
              </a:rPr>
              <a:t>端口</a:t>
            </a:r>
            <a:r>
              <a:rPr kumimoji="0" lang="zh-CN" altLang="en-US" kern="0" dirty="0">
                <a:solidFill>
                  <a:srgbClr val="000000"/>
                </a:solidFill>
                <a:latin typeface="Comic Sans MS" panose="030F0702030302020204" pitchFamily="66" charset="0"/>
                <a:ea typeface="微软雅黑" panose="020B0503020204020204" pitchFamily="34" charset="-122"/>
                <a:cs typeface="Arial"/>
              </a:rPr>
              <a:t>来标识。</a:t>
            </a:r>
            <a:endParaRPr kumimoji="0" lang="en-US" altLang="zh-CN" kern="0" dirty="0">
              <a:solidFill>
                <a:srgbClr val="000000"/>
              </a:solidFill>
              <a:latin typeface="Comic Sans MS" panose="030F0702030302020204" pitchFamily="66" charset="0"/>
              <a:ea typeface="微软雅黑" panose="020B0503020204020204" pitchFamily="34" charset="-122"/>
              <a:cs typeface="Arial"/>
            </a:endParaRPr>
          </a:p>
        </p:txBody>
      </p:sp>
      <p:sp>
        <p:nvSpPr>
          <p:cNvPr id="14" name="Rectangle 4">
            <a:extLst>
              <a:ext uri="{FF2B5EF4-FFF2-40B4-BE49-F238E27FC236}">
                <a16:creationId xmlns:a16="http://schemas.microsoft.com/office/drawing/2014/main" id="{F422A4A0-06E4-4D9A-A5B7-F961DCCB3703}"/>
              </a:ext>
            </a:extLst>
          </p:cNvPr>
          <p:cNvSpPr>
            <a:spLocks noChangeArrowheads="1"/>
          </p:cNvSpPr>
          <p:nvPr/>
        </p:nvSpPr>
        <p:spPr bwMode="auto">
          <a:xfrm>
            <a:off x="190500" y="1671266"/>
            <a:ext cx="1449388" cy="2538412"/>
          </a:xfrm>
          <a:prstGeom prst="rect">
            <a:avLst/>
          </a:prstGeom>
          <a:solidFill>
            <a:srgbClr val="FFFF99"/>
          </a:solidFill>
          <a:ln w="12700">
            <a:solidFill>
              <a:srgbClr val="333399"/>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5" name="Rectangle 5">
            <a:extLst>
              <a:ext uri="{FF2B5EF4-FFF2-40B4-BE49-F238E27FC236}">
                <a16:creationId xmlns:a16="http://schemas.microsoft.com/office/drawing/2014/main" id="{B5D50B10-9423-40F5-ACB8-7701B2A64F57}"/>
              </a:ext>
            </a:extLst>
          </p:cNvPr>
          <p:cNvSpPr>
            <a:spLocks noChangeArrowheads="1"/>
          </p:cNvSpPr>
          <p:nvPr/>
        </p:nvSpPr>
        <p:spPr bwMode="auto">
          <a:xfrm>
            <a:off x="7439025" y="1671266"/>
            <a:ext cx="1452563" cy="2538412"/>
          </a:xfrm>
          <a:prstGeom prst="rect">
            <a:avLst/>
          </a:prstGeom>
          <a:solidFill>
            <a:srgbClr val="FFFF99"/>
          </a:solidFill>
          <a:ln w="12700">
            <a:solidFill>
              <a:srgbClr val="333399"/>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6" name="Rectangle 6">
            <a:extLst>
              <a:ext uri="{FF2B5EF4-FFF2-40B4-BE49-F238E27FC236}">
                <a16:creationId xmlns:a16="http://schemas.microsoft.com/office/drawing/2014/main" id="{075E83B9-BB2C-4C20-B159-5C26556F58C1}"/>
              </a:ext>
            </a:extLst>
          </p:cNvPr>
          <p:cNvSpPr>
            <a:spLocks noChangeArrowheads="1"/>
          </p:cNvSpPr>
          <p:nvPr/>
        </p:nvSpPr>
        <p:spPr bwMode="auto">
          <a:xfrm>
            <a:off x="207963" y="2780928"/>
            <a:ext cx="8688387" cy="469900"/>
          </a:xfrm>
          <a:prstGeom prst="rect">
            <a:avLst/>
          </a:prstGeom>
          <a:solidFill>
            <a:srgbClr val="CCECFF">
              <a:alpha val="6784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7" name="Line 8">
            <a:extLst>
              <a:ext uri="{FF2B5EF4-FFF2-40B4-BE49-F238E27FC236}">
                <a16:creationId xmlns:a16="http://schemas.microsoft.com/office/drawing/2014/main" id="{59062B28-A06F-4E32-9F61-48CBCD5D4BE1}"/>
              </a:ext>
            </a:extLst>
          </p:cNvPr>
          <p:cNvSpPr>
            <a:spLocks noChangeShapeType="1"/>
          </p:cNvSpPr>
          <p:nvPr/>
        </p:nvSpPr>
        <p:spPr bwMode="auto">
          <a:xfrm>
            <a:off x="190500" y="3257178"/>
            <a:ext cx="1447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 name="Line 9">
            <a:extLst>
              <a:ext uri="{FF2B5EF4-FFF2-40B4-BE49-F238E27FC236}">
                <a16:creationId xmlns:a16="http://schemas.microsoft.com/office/drawing/2014/main" id="{D6F5284D-7477-4487-BC30-9E3907B0A501}"/>
              </a:ext>
            </a:extLst>
          </p:cNvPr>
          <p:cNvSpPr>
            <a:spLocks noChangeShapeType="1"/>
          </p:cNvSpPr>
          <p:nvPr/>
        </p:nvSpPr>
        <p:spPr bwMode="auto">
          <a:xfrm>
            <a:off x="190500" y="3736603"/>
            <a:ext cx="1447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 name="Rectangle 10">
            <a:extLst>
              <a:ext uri="{FF2B5EF4-FFF2-40B4-BE49-F238E27FC236}">
                <a16:creationId xmlns:a16="http://schemas.microsoft.com/office/drawing/2014/main" id="{62AF5922-292F-478D-84DD-DC5EBD021D72}"/>
              </a:ext>
            </a:extLst>
          </p:cNvPr>
          <p:cNvSpPr>
            <a:spLocks noChangeArrowheads="1"/>
          </p:cNvSpPr>
          <p:nvPr/>
        </p:nvSpPr>
        <p:spPr bwMode="auto">
          <a:xfrm>
            <a:off x="196850" y="2333253"/>
            <a:ext cx="1439863" cy="447675"/>
          </a:xfrm>
          <a:prstGeom prst="rect">
            <a:avLst/>
          </a:prstGeom>
          <a:solidFill>
            <a:srgbClr val="99FF66"/>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0" name="Rectangle 11">
            <a:extLst>
              <a:ext uri="{FF2B5EF4-FFF2-40B4-BE49-F238E27FC236}">
                <a16:creationId xmlns:a16="http://schemas.microsoft.com/office/drawing/2014/main" id="{EB16BC88-FC2B-4B34-A19C-8BDC42506C8B}"/>
              </a:ext>
            </a:extLst>
          </p:cNvPr>
          <p:cNvSpPr>
            <a:spLocks noChangeArrowheads="1"/>
          </p:cNvSpPr>
          <p:nvPr/>
        </p:nvSpPr>
        <p:spPr bwMode="auto">
          <a:xfrm>
            <a:off x="155575" y="1791916"/>
            <a:ext cx="32226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nSpc>
                <a:spcPct val="150000"/>
              </a:lnSpc>
            </a:pPr>
            <a:r>
              <a:rPr lang="en-US" altLang="zh-CN" sz="2000">
                <a:solidFill>
                  <a:srgbClr val="333399"/>
                </a:solidFill>
                <a:latin typeface="Arial" panose="020B0604020202020204" pitchFamily="34" charset="0"/>
                <a:ea typeface="黑体" panose="02010609060101010101" pitchFamily="49" charset="-122"/>
              </a:rPr>
              <a:t>5</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4</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3</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2</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1</a:t>
            </a:r>
          </a:p>
        </p:txBody>
      </p:sp>
      <p:grpSp>
        <p:nvGrpSpPr>
          <p:cNvPr id="21" name="Group 12">
            <a:extLst>
              <a:ext uri="{FF2B5EF4-FFF2-40B4-BE49-F238E27FC236}">
                <a16:creationId xmlns:a16="http://schemas.microsoft.com/office/drawing/2014/main" id="{B514416B-2606-481F-A64A-628F69A04E20}"/>
              </a:ext>
            </a:extLst>
          </p:cNvPr>
          <p:cNvGrpSpPr>
            <a:grpSpLocks/>
          </p:cNvGrpSpPr>
          <p:nvPr/>
        </p:nvGrpSpPr>
        <p:grpSpPr bwMode="auto">
          <a:xfrm>
            <a:off x="2903538" y="2790453"/>
            <a:ext cx="1062037" cy="1419225"/>
            <a:chOff x="2017" y="1543"/>
            <a:chExt cx="619" cy="922"/>
          </a:xfrm>
        </p:grpSpPr>
        <p:sp>
          <p:nvSpPr>
            <p:cNvPr id="22" name="Rectangle 13">
              <a:extLst>
                <a:ext uri="{FF2B5EF4-FFF2-40B4-BE49-F238E27FC236}">
                  <a16:creationId xmlns:a16="http://schemas.microsoft.com/office/drawing/2014/main" id="{BF9031C1-4B71-4177-B924-4D7B803CF301}"/>
                </a:ext>
              </a:extLst>
            </p:cNvPr>
            <p:cNvSpPr>
              <a:spLocks noChangeArrowheads="1"/>
            </p:cNvSpPr>
            <p:nvPr/>
          </p:nvSpPr>
          <p:spPr bwMode="auto">
            <a:xfrm>
              <a:off x="2017" y="1543"/>
              <a:ext cx="619" cy="922"/>
            </a:xfrm>
            <a:prstGeom prst="rect">
              <a:avLst/>
            </a:prstGeom>
            <a:solidFill>
              <a:srgbClr val="CCCCFF"/>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3" name="Line 14">
              <a:extLst>
                <a:ext uri="{FF2B5EF4-FFF2-40B4-BE49-F238E27FC236}">
                  <a16:creationId xmlns:a16="http://schemas.microsoft.com/office/drawing/2014/main" id="{3AE68990-C210-4187-99EE-03116664D7C1}"/>
                </a:ext>
              </a:extLst>
            </p:cNvPr>
            <p:cNvSpPr>
              <a:spLocks noChangeShapeType="1"/>
            </p:cNvSpPr>
            <p:nvPr/>
          </p:nvSpPr>
          <p:spPr bwMode="auto">
            <a:xfrm>
              <a:off x="2017" y="1845"/>
              <a:ext cx="6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 name="Line 15">
              <a:extLst>
                <a:ext uri="{FF2B5EF4-FFF2-40B4-BE49-F238E27FC236}">
                  <a16:creationId xmlns:a16="http://schemas.microsoft.com/office/drawing/2014/main" id="{ED86085F-A538-426E-9799-A4D4ABCF046B}"/>
                </a:ext>
              </a:extLst>
            </p:cNvPr>
            <p:cNvSpPr>
              <a:spLocks noChangeShapeType="1"/>
            </p:cNvSpPr>
            <p:nvPr/>
          </p:nvSpPr>
          <p:spPr bwMode="auto">
            <a:xfrm>
              <a:off x="2017" y="2157"/>
              <a:ext cx="6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5" name="Line 16">
            <a:extLst>
              <a:ext uri="{FF2B5EF4-FFF2-40B4-BE49-F238E27FC236}">
                <a16:creationId xmlns:a16="http://schemas.microsoft.com/office/drawing/2014/main" id="{D43A194D-A9EC-4611-A268-321B9A29279F}"/>
              </a:ext>
            </a:extLst>
          </p:cNvPr>
          <p:cNvSpPr>
            <a:spLocks noChangeShapeType="1"/>
          </p:cNvSpPr>
          <p:nvPr/>
        </p:nvSpPr>
        <p:spPr bwMode="auto">
          <a:xfrm>
            <a:off x="7439025" y="3257178"/>
            <a:ext cx="1450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17">
            <a:extLst>
              <a:ext uri="{FF2B5EF4-FFF2-40B4-BE49-F238E27FC236}">
                <a16:creationId xmlns:a16="http://schemas.microsoft.com/office/drawing/2014/main" id="{8802C7CD-A525-48BE-BC92-26F5EF80040C}"/>
              </a:ext>
            </a:extLst>
          </p:cNvPr>
          <p:cNvSpPr>
            <a:spLocks noChangeShapeType="1"/>
          </p:cNvSpPr>
          <p:nvPr/>
        </p:nvSpPr>
        <p:spPr bwMode="auto">
          <a:xfrm>
            <a:off x="7439025" y="3736603"/>
            <a:ext cx="1450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Rectangle 18">
            <a:extLst>
              <a:ext uri="{FF2B5EF4-FFF2-40B4-BE49-F238E27FC236}">
                <a16:creationId xmlns:a16="http://schemas.microsoft.com/office/drawing/2014/main" id="{E0512D2A-F35F-4671-A94B-71677A5C6E22}"/>
              </a:ext>
            </a:extLst>
          </p:cNvPr>
          <p:cNvSpPr>
            <a:spLocks noChangeArrowheads="1"/>
          </p:cNvSpPr>
          <p:nvPr/>
        </p:nvSpPr>
        <p:spPr bwMode="auto">
          <a:xfrm>
            <a:off x="7443788" y="2333253"/>
            <a:ext cx="1447800" cy="447675"/>
          </a:xfrm>
          <a:prstGeom prst="rect">
            <a:avLst/>
          </a:prstGeom>
          <a:solidFill>
            <a:srgbClr val="99FF66"/>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28" name="Group 19">
            <a:extLst>
              <a:ext uri="{FF2B5EF4-FFF2-40B4-BE49-F238E27FC236}">
                <a16:creationId xmlns:a16="http://schemas.microsoft.com/office/drawing/2014/main" id="{EA7ECDD6-6013-4533-AC01-71AA72012BF9}"/>
              </a:ext>
            </a:extLst>
          </p:cNvPr>
          <p:cNvGrpSpPr>
            <a:grpSpLocks/>
          </p:cNvGrpSpPr>
          <p:nvPr/>
        </p:nvGrpSpPr>
        <p:grpSpPr bwMode="auto">
          <a:xfrm>
            <a:off x="5097463" y="2790453"/>
            <a:ext cx="1062037" cy="1419225"/>
            <a:chOff x="3295" y="1543"/>
            <a:chExt cx="619" cy="922"/>
          </a:xfrm>
        </p:grpSpPr>
        <p:sp>
          <p:nvSpPr>
            <p:cNvPr id="29" name="Rectangle 20">
              <a:extLst>
                <a:ext uri="{FF2B5EF4-FFF2-40B4-BE49-F238E27FC236}">
                  <a16:creationId xmlns:a16="http://schemas.microsoft.com/office/drawing/2014/main" id="{AA3313B8-26B3-4935-82F6-DFF062C7E2A8}"/>
                </a:ext>
              </a:extLst>
            </p:cNvPr>
            <p:cNvSpPr>
              <a:spLocks noChangeArrowheads="1"/>
            </p:cNvSpPr>
            <p:nvPr/>
          </p:nvSpPr>
          <p:spPr bwMode="auto">
            <a:xfrm>
              <a:off x="3295" y="1543"/>
              <a:ext cx="619" cy="922"/>
            </a:xfrm>
            <a:prstGeom prst="rect">
              <a:avLst/>
            </a:prstGeom>
            <a:solidFill>
              <a:srgbClr val="CCCCFF"/>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0" name="Line 21">
              <a:extLst>
                <a:ext uri="{FF2B5EF4-FFF2-40B4-BE49-F238E27FC236}">
                  <a16:creationId xmlns:a16="http://schemas.microsoft.com/office/drawing/2014/main" id="{BBA8DA77-FC97-40C6-8D97-389D7D054404}"/>
                </a:ext>
              </a:extLst>
            </p:cNvPr>
            <p:cNvSpPr>
              <a:spLocks noChangeShapeType="1"/>
            </p:cNvSpPr>
            <p:nvPr/>
          </p:nvSpPr>
          <p:spPr bwMode="auto">
            <a:xfrm>
              <a:off x="3295" y="1845"/>
              <a:ext cx="6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Line 22">
              <a:extLst>
                <a:ext uri="{FF2B5EF4-FFF2-40B4-BE49-F238E27FC236}">
                  <a16:creationId xmlns:a16="http://schemas.microsoft.com/office/drawing/2014/main" id="{8B57B24A-22BB-42EC-9DBB-1DC8C20C70C9}"/>
                </a:ext>
              </a:extLst>
            </p:cNvPr>
            <p:cNvSpPr>
              <a:spLocks noChangeShapeType="1"/>
            </p:cNvSpPr>
            <p:nvPr/>
          </p:nvSpPr>
          <p:spPr bwMode="auto">
            <a:xfrm>
              <a:off x="3295" y="2157"/>
              <a:ext cx="6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2" name="Rectangle 23">
            <a:extLst>
              <a:ext uri="{FF2B5EF4-FFF2-40B4-BE49-F238E27FC236}">
                <a16:creationId xmlns:a16="http://schemas.microsoft.com/office/drawing/2014/main" id="{9E25EAD0-00A4-4DC9-884A-ED3A61A13BD3}"/>
              </a:ext>
            </a:extLst>
          </p:cNvPr>
          <p:cNvSpPr>
            <a:spLocks noChangeArrowheads="1"/>
          </p:cNvSpPr>
          <p:nvPr/>
        </p:nvSpPr>
        <p:spPr bwMode="auto">
          <a:xfrm>
            <a:off x="2916238" y="1723653"/>
            <a:ext cx="33845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传输层是端到端的，实现了应用进程</a:t>
            </a:r>
            <a:r>
              <a:rPr lang="zh-CN" altLang="zh-CN" sz="2000">
                <a:latin typeface="Arial" panose="020B0604020202020204" pitchFamily="34" charset="0"/>
                <a:ea typeface="黑体" panose="02010609060101010101" pitchFamily="49" charset="-122"/>
              </a:rPr>
              <a:t>间的逻辑</a:t>
            </a:r>
            <a:r>
              <a:rPr lang="zh-CN" altLang="en-US" sz="2000">
                <a:latin typeface="Arial" panose="020B0604020202020204" pitchFamily="34" charset="0"/>
                <a:ea typeface="黑体" panose="02010609060101010101" pitchFamily="49" charset="-122"/>
              </a:rPr>
              <a:t>通信管道</a:t>
            </a:r>
          </a:p>
        </p:txBody>
      </p:sp>
      <p:sp>
        <p:nvSpPr>
          <p:cNvPr id="33" name="Freeform 29">
            <a:extLst>
              <a:ext uri="{FF2B5EF4-FFF2-40B4-BE49-F238E27FC236}">
                <a16:creationId xmlns:a16="http://schemas.microsoft.com/office/drawing/2014/main" id="{D642AC53-3F49-4981-9806-64EF4789E93E}"/>
              </a:ext>
            </a:extLst>
          </p:cNvPr>
          <p:cNvSpPr>
            <a:spLocks/>
          </p:cNvSpPr>
          <p:nvPr/>
        </p:nvSpPr>
        <p:spPr bwMode="auto">
          <a:xfrm>
            <a:off x="882650" y="2780928"/>
            <a:ext cx="7332663" cy="1751013"/>
          </a:xfrm>
          <a:custGeom>
            <a:avLst/>
            <a:gdLst>
              <a:gd name="T0" fmla="*/ 0 w 4272"/>
              <a:gd name="T1" fmla="*/ 0 h 1138"/>
              <a:gd name="T2" fmla="*/ 0 w 4272"/>
              <a:gd name="T3" fmla="*/ 2147483647 h 1138"/>
              <a:gd name="T4" fmla="*/ 2147483647 w 4272"/>
              <a:gd name="T5" fmla="*/ 2147483647 h 1138"/>
              <a:gd name="T6" fmla="*/ 2147483647 w 4272"/>
              <a:gd name="T7" fmla="*/ 2147483647 h 1138"/>
              <a:gd name="T8" fmla="*/ 2147483647 w 4272"/>
              <a:gd name="T9" fmla="*/ 2147483647 h 1138"/>
              <a:gd name="T10" fmla="*/ 2147483647 w 4272"/>
              <a:gd name="T11" fmla="*/ 2147483647 h 1138"/>
              <a:gd name="T12" fmla="*/ 2147483647 w 4272"/>
              <a:gd name="T13" fmla="*/ 2147483647 h 1138"/>
              <a:gd name="T14" fmla="*/ 2147483647 w 4272"/>
              <a:gd name="T15" fmla="*/ 2147483647 h 1138"/>
              <a:gd name="T16" fmla="*/ 2147483647 w 4272"/>
              <a:gd name="T17" fmla="*/ 2147483647 h 1138"/>
              <a:gd name="T18" fmla="*/ 2147483647 w 4272"/>
              <a:gd name="T19" fmla="*/ 2147483647 h 1138"/>
              <a:gd name="T20" fmla="*/ 2147483647 w 4272"/>
              <a:gd name="T21" fmla="*/ 2147483647 h 1138"/>
              <a:gd name="T22" fmla="*/ 2147483647 w 4272"/>
              <a:gd name="T23" fmla="*/ 2147483647 h 1138"/>
              <a:gd name="T24" fmla="*/ 2147483647 w 4272"/>
              <a:gd name="T25" fmla="*/ 2147483647 h 1138"/>
              <a:gd name="T26" fmla="*/ 2147483647 w 4272"/>
              <a:gd name="T27" fmla="*/ 2147483647 h 1138"/>
              <a:gd name="T28" fmla="*/ 2147483647 w 4272"/>
              <a:gd name="T29" fmla="*/ 2147483647 h 1138"/>
              <a:gd name="T30" fmla="*/ 2147483647 w 4272"/>
              <a:gd name="T31" fmla="*/ 2147483647 h 1138"/>
              <a:gd name="T32" fmla="*/ 2147483647 w 4272"/>
              <a:gd name="T33" fmla="*/ 2147483647 h 1138"/>
              <a:gd name="T34" fmla="*/ 2147483647 w 4272"/>
              <a:gd name="T35" fmla="*/ 2147483647 h 1138"/>
              <a:gd name="T36" fmla="*/ 2147483647 w 4272"/>
              <a:gd name="T37" fmla="*/ 2147483647 h 1138"/>
              <a:gd name="T38" fmla="*/ 2147483647 w 4272"/>
              <a:gd name="T39" fmla="*/ 2147483647 h 1138"/>
              <a:gd name="T40" fmla="*/ 2147483647 w 4272"/>
              <a:gd name="T41" fmla="*/ 2147483647 h 1138"/>
              <a:gd name="T42" fmla="*/ 2147483647 w 4272"/>
              <a:gd name="T43" fmla="*/ 2147483647 h 1138"/>
              <a:gd name="T44" fmla="*/ 2147483647 w 4272"/>
              <a:gd name="T45" fmla="*/ 2147483647 h 1138"/>
              <a:gd name="T46" fmla="*/ 2147483647 w 4272"/>
              <a:gd name="T47" fmla="*/ 2147483647 h 1138"/>
              <a:gd name="T48" fmla="*/ 2147483647 w 4272"/>
              <a:gd name="T49" fmla="*/ 2147483647 h 1138"/>
              <a:gd name="T50" fmla="*/ 2147483647 w 4272"/>
              <a:gd name="T51" fmla="*/ 2147483647 h 1138"/>
              <a:gd name="T52" fmla="*/ 2147483647 w 4272"/>
              <a:gd name="T53" fmla="*/ 2147483647 h 1138"/>
              <a:gd name="T54" fmla="*/ 2147483647 w 4272"/>
              <a:gd name="T55" fmla="*/ 2147483647 h 1138"/>
              <a:gd name="T56" fmla="*/ 2147483647 w 4272"/>
              <a:gd name="T57" fmla="*/ 2147483647 h 1138"/>
              <a:gd name="T58" fmla="*/ 2147483647 w 4272"/>
              <a:gd name="T59" fmla="*/ 2147483647 h 1138"/>
              <a:gd name="T60" fmla="*/ 2147483647 w 4272"/>
              <a:gd name="T61" fmla="*/ 2147483647 h 1138"/>
              <a:gd name="T62" fmla="*/ 2147483647 w 4272"/>
              <a:gd name="T63" fmla="*/ 2147483647 h 1138"/>
              <a:gd name="T64" fmla="*/ 2147483647 w 4272"/>
              <a:gd name="T65" fmla="*/ 2147483647 h 1138"/>
              <a:gd name="T66" fmla="*/ 2147483647 w 4272"/>
              <a:gd name="T67" fmla="*/ 2147483647 h 1138"/>
              <a:gd name="T68" fmla="*/ 2147483647 w 4272"/>
              <a:gd name="T69" fmla="*/ 2147483647 h 1138"/>
              <a:gd name="T70" fmla="*/ 2147483647 w 4272"/>
              <a:gd name="T71" fmla="*/ 2147483647 h 1138"/>
              <a:gd name="T72" fmla="*/ 2147483647 w 4272"/>
              <a:gd name="T73" fmla="*/ 2147483647 h 1138"/>
              <a:gd name="T74" fmla="*/ 2147483647 w 4272"/>
              <a:gd name="T75" fmla="*/ 2147483647 h 1138"/>
              <a:gd name="T76" fmla="*/ 2147483647 w 4272"/>
              <a:gd name="T77" fmla="*/ 2147483647 h 1138"/>
              <a:gd name="T78" fmla="*/ 2147483647 w 4272"/>
              <a:gd name="T79" fmla="*/ 2147483647 h 1138"/>
              <a:gd name="T80" fmla="*/ 2147483647 w 4272"/>
              <a:gd name="T81" fmla="*/ 2147483647 h 1138"/>
              <a:gd name="T82" fmla="*/ 2147483647 w 4272"/>
              <a:gd name="T83" fmla="*/ 0 h 11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72"/>
              <a:gd name="T127" fmla="*/ 0 h 1138"/>
              <a:gd name="T128" fmla="*/ 4272 w 4272"/>
              <a:gd name="T129" fmla="*/ 1138 h 11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76200" cap="flat" cmpd="sng">
            <a:solidFill>
              <a:srgbClr val="FF0000"/>
            </a:solidFill>
            <a:prstDash val="sysDot"/>
            <a:round/>
            <a:headEnd type="none" w="med" len="lg"/>
            <a:tailEnd type="non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 name="Rectangle 30">
            <a:extLst>
              <a:ext uri="{FF2B5EF4-FFF2-40B4-BE49-F238E27FC236}">
                <a16:creationId xmlns:a16="http://schemas.microsoft.com/office/drawing/2014/main" id="{D09C2A40-3345-40F9-9CB6-74A4012407FF}"/>
              </a:ext>
            </a:extLst>
          </p:cNvPr>
          <p:cNvSpPr>
            <a:spLocks noChangeArrowheads="1"/>
          </p:cNvSpPr>
          <p:nvPr/>
        </p:nvSpPr>
        <p:spPr bwMode="auto">
          <a:xfrm>
            <a:off x="1830388" y="1436316"/>
            <a:ext cx="1196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dirty="0">
                <a:latin typeface="Arial" panose="020B0604020202020204" pitchFamily="34" charset="0"/>
                <a:ea typeface="黑体" panose="02010609060101010101" pitchFamily="49" charset="-122"/>
              </a:rPr>
              <a:t>应用进程</a:t>
            </a:r>
          </a:p>
        </p:txBody>
      </p:sp>
      <p:sp>
        <p:nvSpPr>
          <p:cNvPr id="35" name="Freeform 31">
            <a:extLst>
              <a:ext uri="{FF2B5EF4-FFF2-40B4-BE49-F238E27FC236}">
                <a16:creationId xmlns:a16="http://schemas.microsoft.com/office/drawing/2014/main" id="{A8F3DB1B-FAB7-4538-8063-B851119806E3}"/>
              </a:ext>
            </a:extLst>
          </p:cNvPr>
          <p:cNvSpPr>
            <a:spLocks/>
          </p:cNvSpPr>
          <p:nvPr/>
        </p:nvSpPr>
        <p:spPr bwMode="auto">
          <a:xfrm>
            <a:off x="7021513" y="1814141"/>
            <a:ext cx="538162" cy="161925"/>
          </a:xfrm>
          <a:custGeom>
            <a:avLst/>
            <a:gdLst>
              <a:gd name="T0" fmla="*/ 0 w 297"/>
              <a:gd name="T1" fmla="*/ 0 h 105"/>
              <a:gd name="T2" fmla="*/ 2147483647 w 297"/>
              <a:gd name="T3" fmla="*/ 2147483647 h 105"/>
              <a:gd name="T4" fmla="*/ 0 60000 65536"/>
              <a:gd name="T5" fmla="*/ 0 60000 65536"/>
              <a:gd name="T6" fmla="*/ 0 w 297"/>
              <a:gd name="T7" fmla="*/ 0 h 105"/>
              <a:gd name="T8" fmla="*/ 297 w 297"/>
              <a:gd name="T9" fmla="*/ 105 h 105"/>
            </a:gdLst>
            <a:ahLst/>
            <a:cxnLst>
              <a:cxn ang="T4">
                <a:pos x="T0" y="T1"/>
              </a:cxn>
              <a:cxn ang="T5">
                <a:pos x="T2" y="T3"/>
              </a:cxn>
            </a:cxnLst>
            <a:rect l="T6" t="T7" r="T8" b="T9"/>
            <a:pathLst>
              <a:path w="297" h="105">
                <a:moveTo>
                  <a:pt x="0" y="0"/>
                </a:moveTo>
                <a:lnTo>
                  <a:pt x="297" y="105"/>
                </a:lnTo>
              </a:path>
            </a:pathLst>
          </a:custGeom>
          <a:noFill/>
          <a:ln w="28575" cmpd="sng">
            <a:solidFill>
              <a:srgbClr val="333399"/>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 name="Rectangle 32">
            <a:extLst>
              <a:ext uri="{FF2B5EF4-FFF2-40B4-BE49-F238E27FC236}">
                <a16:creationId xmlns:a16="http://schemas.microsoft.com/office/drawing/2014/main" id="{01571E23-7D2C-4E76-923F-06171698DF4D}"/>
              </a:ext>
            </a:extLst>
          </p:cNvPr>
          <p:cNvSpPr>
            <a:spLocks noChangeArrowheads="1"/>
          </p:cNvSpPr>
          <p:nvPr/>
        </p:nvSpPr>
        <p:spPr bwMode="auto">
          <a:xfrm>
            <a:off x="5938838" y="1436316"/>
            <a:ext cx="11985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应用进程</a:t>
            </a:r>
          </a:p>
        </p:txBody>
      </p:sp>
      <p:sp>
        <p:nvSpPr>
          <p:cNvPr id="37" name="AutoShape 33">
            <a:extLst>
              <a:ext uri="{FF2B5EF4-FFF2-40B4-BE49-F238E27FC236}">
                <a16:creationId xmlns:a16="http://schemas.microsoft.com/office/drawing/2014/main" id="{2829CD7F-EFBD-49A4-9F6A-B806193693C6}"/>
              </a:ext>
            </a:extLst>
          </p:cNvPr>
          <p:cNvSpPr>
            <a:spLocks noChangeArrowheads="1"/>
          </p:cNvSpPr>
          <p:nvPr/>
        </p:nvSpPr>
        <p:spPr bwMode="auto">
          <a:xfrm>
            <a:off x="1619250" y="2338016"/>
            <a:ext cx="5815013" cy="368300"/>
          </a:xfrm>
          <a:prstGeom prst="leftRightArrow">
            <a:avLst>
              <a:gd name="adj1" fmla="val 59167"/>
              <a:gd name="adj2" fmla="val 215634"/>
            </a:avLst>
          </a:prstGeom>
          <a:solidFill>
            <a:srgbClr val="99FF66"/>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 name="Oval 39">
            <a:extLst>
              <a:ext uri="{FF2B5EF4-FFF2-40B4-BE49-F238E27FC236}">
                <a16:creationId xmlns:a16="http://schemas.microsoft.com/office/drawing/2014/main" id="{FE2707F2-D99D-458A-AED9-9FF2EB6C3EE0}"/>
              </a:ext>
            </a:extLst>
          </p:cNvPr>
          <p:cNvSpPr>
            <a:spLocks noChangeArrowheads="1"/>
          </p:cNvSpPr>
          <p:nvPr/>
        </p:nvSpPr>
        <p:spPr bwMode="auto">
          <a:xfrm>
            <a:off x="8137525" y="1698253"/>
            <a:ext cx="631825" cy="355600"/>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9" name="Line 40">
            <a:extLst>
              <a:ext uri="{FF2B5EF4-FFF2-40B4-BE49-F238E27FC236}">
                <a16:creationId xmlns:a16="http://schemas.microsoft.com/office/drawing/2014/main" id="{BC87CDF6-6A60-4D1A-B033-5F99AC0378A9}"/>
              </a:ext>
            </a:extLst>
          </p:cNvPr>
          <p:cNvSpPr>
            <a:spLocks noChangeShapeType="1"/>
          </p:cNvSpPr>
          <p:nvPr/>
        </p:nvSpPr>
        <p:spPr bwMode="auto">
          <a:xfrm rot="5400000">
            <a:off x="2951163" y="3731841"/>
            <a:ext cx="9461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 name="Line 41">
            <a:extLst>
              <a:ext uri="{FF2B5EF4-FFF2-40B4-BE49-F238E27FC236}">
                <a16:creationId xmlns:a16="http://schemas.microsoft.com/office/drawing/2014/main" id="{976FD7A6-CB01-484C-8F16-511F168E1495}"/>
              </a:ext>
            </a:extLst>
          </p:cNvPr>
          <p:cNvSpPr>
            <a:spLocks noChangeShapeType="1"/>
          </p:cNvSpPr>
          <p:nvPr/>
        </p:nvSpPr>
        <p:spPr bwMode="auto">
          <a:xfrm rot="5400000">
            <a:off x="5141118" y="3729460"/>
            <a:ext cx="9572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 name="Rectangle 56">
            <a:extLst>
              <a:ext uri="{FF2B5EF4-FFF2-40B4-BE49-F238E27FC236}">
                <a16:creationId xmlns:a16="http://schemas.microsoft.com/office/drawing/2014/main" id="{7A09BA0B-3FD5-486D-9C97-6C1236802DC3}"/>
              </a:ext>
            </a:extLst>
          </p:cNvPr>
          <p:cNvSpPr>
            <a:spLocks noChangeArrowheads="1"/>
          </p:cNvSpPr>
          <p:nvPr/>
        </p:nvSpPr>
        <p:spPr bwMode="auto">
          <a:xfrm>
            <a:off x="4067175" y="2823791"/>
            <a:ext cx="942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solidFill>
                  <a:srgbClr val="333399"/>
                </a:solidFill>
                <a:latin typeface="Arial" panose="020B0604020202020204" pitchFamily="34" charset="0"/>
                <a:ea typeface="黑体" panose="02010609060101010101" pitchFamily="49" charset="-122"/>
              </a:rPr>
              <a:t>网络层</a:t>
            </a:r>
          </a:p>
        </p:txBody>
      </p:sp>
      <p:sp>
        <p:nvSpPr>
          <p:cNvPr id="42" name="Freeform 59">
            <a:extLst>
              <a:ext uri="{FF2B5EF4-FFF2-40B4-BE49-F238E27FC236}">
                <a16:creationId xmlns:a16="http://schemas.microsoft.com/office/drawing/2014/main" id="{DF1E3316-EB4E-485B-A62D-820B93D5A817}"/>
              </a:ext>
            </a:extLst>
          </p:cNvPr>
          <p:cNvSpPr>
            <a:spLocks/>
          </p:cNvSpPr>
          <p:nvPr/>
        </p:nvSpPr>
        <p:spPr bwMode="auto">
          <a:xfrm>
            <a:off x="1555750" y="1828428"/>
            <a:ext cx="327025" cy="128588"/>
          </a:xfrm>
          <a:custGeom>
            <a:avLst/>
            <a:gdLst>
              <a:gd name="T0" fmla="*/ 2147483647 w 174"/>
              <a:gd name="T1" fmla="*/ 0 h 84"/>
              <a:gd name="T2" fmla="*/ 0 w 174"/>
              <a:gd name="T3" fmla="*/ 2147483647 h 84"/>
              <a:gd name="T4" fmla="*/ 0 60000 65536"/>
              <a:gd name="T5" fmla="*/ 0 60000 65536"/>
              <a:gd name="T6" fmla="*/ 0 w 174"/>
              <a:gd name="T7" fmla="*/ 0 h 84"/>
              <a:gd name="T8" fmla="*/ 174 w 174"/>
              <a:gd name="T9" fmla="*/ 84 h 84"/>
            </a:gdLst>
            <a:ahLst/>
            <a:cxnLst>
              <a:cxn ang="T4">
                <a:pos x="T0" y="T1"/>
              </a:cxn>
              <a:cxn ang="T5">
                <a:pos x="T2" y="T3"/>
              </a:cxn>
            </a:cxnLst>
            <a:rect l="T6" t="T7" r="T8" b="T9"/>
            <a:pathLst>
              <a:path w="174" h="84">
                <a:moveTo>
                  <a:pt x="174" y="0"/>
                </a:moveTo>
                <a:lnTo>
                  <a:pt x="0" y="84"/>
                </a:lnTo>
              </a:path>
            </a:pathLst>
          </a:custGeom>
          <a:noFill/>
          <a:ln w="28575" cmpd="sng">
            <a:solidFill>
              <a:srgbClr val="333399"/>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4" name="Oval 60">
            <a:extLst>
              <a:ext uri="{FF2B5EF4-FFF2-40B4-BE49-F238E27FC236}">
                <a16:creationId xmlns:a16="http://schemas.microsoft.com/office/drawing/2014/main" id="{ACEC93DC-9EEB-451B-9D64-F21AE90C2B65}"/>
              </a:ext>
            </a:extLst>
          </p:cNvPr>
          <p:cNvSpPr>
            <a:spLocks noChangeArrowheads="1"/>
          </p:cNvSpPr>
          <p:nvPr/>
        </p:nvSpPr>
        <p:spPr bwMode="auto">
          <a:xfrm>
            <a:off x="266700" y="1695078"/>
            <a:ext cx="633413" cy="354013"/>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5" name="Rectangle 61">
            <a:extLst>
              <a:ext uri="{FF2B5EF4-FFF2-40B4-BE49-F238E27FC236}">
                <a16:creationId xmlns:a16="http://schemas.microsoft.com/office/drawing/2014/main" id="{419A9FBF-2A6A-4024-BE10-41ECF1A297DE}"/>
              </a:ext>
            </a:extLst>
          </p:cNvPr>
          <p:cNvSpPr>
            <a:spLocks noChangeArrowheads="1"/>
          </p:cNvSpPr>
          <p:nvPr/>
        </p:nvSpPr>
        <p:spPr bwMode="auto">
          <a:xfrm>
            <a:off x="314325" y="1655391"/>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1</a:t>
            </a:r>
            <a:endParaRPr lang="en-US" altLang="zh-CN" sz="2000">
              <a:solidFill>
                <a:srgbClr val="333399"/>
              </a:solidFill>
              <a:latin typeface="Arial" panose="020B0604020202020204" pitchFamily="34" charset="0"/>
              <a:ea typeface="黑体" panose="02010609060101010101" pitchFamily="49" charset="-122"/>
            </a:endParaRPr>
          </a:p>
        </p:txBody>
      </p:sp>
      <p:sp>
        <p:nvSpPr>
          <p:cNvPr id="46" name="Oval 62">
            <a:extLst>
              <a:ext uri="{FF2B5EF4-FFF2-40B4-BE49-F238E27FC236}">
                <a16:creationId xmlns:a16="http://schemas.microsoft.com/office/drawing/2014/main" id="{6493C7B8-9130-47A6-8870-CB24BD497355}"/>
              </a:ext>
            </a:extLst>
          </p:cNvPr>
          <p:cNvSpPr>
            <a:spLocks noChangeArrowheads="1"/>
          </p:cNvSpPr>
          <p:nvPr/>
        </p:nvSpPr>
        <p:spPr bwMode="auto">
          <a:xfrm>
            <a:off x="949325" y="1769691"/>
            <a:ext cx="633413" cy="376237"/>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7" name="Rectangle 63">
            <a:extLst>
              <a:ext uri="{FF2B5EF4-FFF2-40B4-BE49-F238E27FC236}">
                <a16:creationId xmlns:a16="http://schemas.microsoft.com/office/drawing/2014/main" id="{24F99408-F93A-417D-8654-DFB2F58DB512}"/>
              </a:ext>
            </a:extLst>
          </p:cNvPr>
          <p:cNvSpPr>
            <a:spLocks noChangeArrowheads="1"/>
          </p:cNvSpPr>
          <p:nvPr/>
        </p:nvSpPr>
        <p:spPr bwMode="auto">
          <a:xfrm>
            <a:off x="979488" y="1744291"/>
            <a:ext cx="6111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2</a:t>
            </a:r>
            <a:endParaRPr lang="en-US" altLang="zh-CN" sz="2000">
              <a:solidFill>
                <a:srgbClr val="333399"/>
              </a:solidFill>
              <a:latin typeface="Arial" panose="020B0604020202020204" pitchFamily="34" charset="0"/>
              <a:ea typeface="黑体" panose="02010609060101010101" pitchFamily="49" charset="-122"/>
            </a:endParaRPr>
          </a:p>
        </p:txBody>
      </p:sp>
      <p:sp>
        <p:nvSpPr>
          <p:cNvPr id="48" name="Oval 64">
            <a:extLst>
              <a:ext uri="{FF2B5EF4-FFF2-40B4-BE49-F238E27FC236}">
                <a16:creationId xmlns:a16="http://schemas.microsoft.com/office/drawing/2014/main" id="{67BC7CEA-978A-4320-9D5F-58199772753E}"/>
              </a:ext>
            </a:extLst>
          </p:cNvPr>
          <p:cNvSpPr>
            <a:spLocks noChangeArrowheads="1"/>
          </p:cNvSpPr>
          <p:nvPr/>
        </p:nvSpPr>
        <p:spPr bwMode="auto">
          <a:xfrm>
            <a:off x="800100" y="2717428"/>
            <a:ext cx="153988" cy="136525"/>
          </a:xfrm>
          <a:prstGeom prst="ellipse">
            <a:avLst/>
          </a:prstGeom>
          <a:solidFill>
            <a:schemeClr val="bg1"/>
          </a:solidFill>
          <a:ln w="2857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9" name="Rectangle 65">
            <a:extLst>
              <a:ext uri="{FF2B5EF4-FFF2-40B4-BE49-F238E27FC236}">
                <a16:creationId xmlns:a16="http://schemas.microsoft.com/office/drawing/2014/main" id="{E9843436-3E38-4593-9389-EF336F0F3EB2}"/>
              </a:ext>
            </a:extLst>
          </p:cNvPr>
          <p:cNvSpPr>
            <a:spLocks noChangeArrowheads="1"/>
          </p:cNvSpPr>
          <p:nvPr/>
        </p:nvSpPr>
        <p:spPr bwMode="auto">
          <a:xfrm>
            <a:off x="8178800" y="1649041"/>
            <a:ext cx="6111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4</a:t>
            </a:r>
            <a:endParaRPr lang="en-US" altLang="zh-CN" sz="2000">
              <a:solidFill>
                <a:srgbClr val="333399"/>
              </a:solidFill>
              <a:latin typeface="Arial" panose="020B0604020202020204" pitchFamily="34" charset="0"/>
              <a:ea typeface="黑体" panose="02010609060101010101" pitchFamily="49" charset="-122"/>
            </a:endParaRPr>
          </a:p>
        </p:txBody>
      </p:sp>
      <p:sp>
        <p:nvSpPr>
          <p:cNvPr id="50" name="Oval 66">
            <a:extLst>
              <a:ext uri="{FF2B5EF4-FFF2-40B4-BE49-F238E27FC236}">
                <a16:creationId xmlns:a16="http://schemas.microsoft.com/office/drawing/2014/main" id="{C7CDB6A5-4DED-43E7-916B-EA9CC76BC168}"/>
              </a:ext>
            </a:extLst>
          </p:cNvPr>
          <p:cNvSpPr>
            <a:spLocks noChangeArrowheads="1"/>
          </p:cNvSpPr>
          <p:nvPr/>
        </p:nvSpPr>
        <p:spPr bwMode="auto">
          <a:xfrm>
            <a:off x="8129588" y="2717428"/>
            <a:ext cx="150812" cy="136525"/>
          </a:xfrm>
          <a:prstGeom prst="ellipse">
            <a:avLst/>
          </a:prstGeom>
          <a:solidFill>
            <a:schemeClr val="bg1"/>
          </a:solidFill>
          <a:ln w="2857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1" name="Rectangle 67">
            <a:extLst>
              <a:ext uri="{FF2B5EF4-FFF2-40B4-BE49-F238E27FC236}">
                <a16:creationId xmlns:a16="http://schemas.microsoft.com/office/drawing/2014/main" id="{D140C0C0-637F-4BA5-986F-CA520B07EED3}"/>
              </a:ext>
            </a:extLst>
          </p:cNvPr>
          <p:cNvSpPr>
            <a:spLocks noChangeArrowheads="1"/>
          </p:cNvSpPr>
          <p:nvPr/>
        </p:nvSpPr>
        <p:spPr bwMode="auto">
          <a:xfrm>
            <a:off x="1830388" y="1984003"/>
            <a:ext cx="69570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dirty="0">
                <a:latin typeface="Arial" panose="020B0604020202020204" pitchFamily="34" charset="0"/>
                <a:ea typeface="黑体" panose="02010609060101010101" pitchFamily="49" charset="-122"/>
              </a:rPr>
              <a:t>端口</a:t>
            </a:r>
          </a:p>
        </p:txBody>
      </p:sp>
      <p:sp>
        <p:nvSpPr>
          <p:cNvPr id="52" name="Rectangle 68">
            <a:extLst>
              <a:ext uri="{FF2B5EF4-FFF2-40B4-BE49-F238E27FC236}">
                <a16:creationId xmlns:a16="http://schemas.microsoft.com/office/drawing/2014/main" id="{6148F21A-7408-4FA1-BE70-1FCF47CB2C20}"/>
              </a:ext>
            </a:extLst>
          </p:cNvPr>
          <p:cNvSpPr>
            <a:spLocks noChangeArrowheads="1"/>
          </p:cNvSpPr>
          <p:nvPr/>
        </p:nvSpPr>
        <p:spPr bwMode="auto">
          <a:xfrm>
            <a:off x="6372200" y="1893516"/>
            <a:ext cx="69570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dirty="0">
                <a:latin typeface="Arial" panose="020B0604020202020204" pitchFamily="34" charset="0"/>
                <a:ea typeface="黑体" panose="02010609060101010101" pitchFamily="49" charset="-122"/>
              </a:rPr>
              <a:t>端口</a:t>
            </a:r>
          </a:p>
        </p:txBody>
      </p:sp>
      <p:sp>
        <p:nvSpPr>
          <p:cNvPr id="53" name="Line 69">
            <a:extLst>
              <a:ext uri="{FF2B5EF4-FFF2-40B4-BE49-F238E27FC236}">
                <a16:creationId xmlns:a16="http://schemas.microsoft.com/office/drawing/2014/main" id="{2786428E-05BB-4BCB-A2ED-5305E286D0AF}"/>
              </a:ext>
            </a:extLst>
          </p:cNvPr>
          <p:cNvSpPr>
            <a:spLocks noChangeShapeType="1"/>
          </p:cNvSpPr>
          <p:nvPr/>
        </p:nvSpPr>
        <p:spPr bwMode="auto">
          <a:xfrm>
            <a:off x="7145338" y="2136403"/>
            <a:ext cx="577850" cy="136525"/>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54" name="Line 70">
            <a:extLst>
              <a:ext uri="{FF2B5EF4-FFF2-40B4-BE49-F238E27FC236}">
                <a16:creationId xmlns:a16="http://schemas.microsoft.com/office/drawing/2014/main" id="{46FD4720-3453-4D12-89BF-49E81A65DEFF}"/>
              </a:ext>
            </a:extLst>
          </p:cNvPr>
          <p:cNvSpPr>
            <a:spLocks noChangeShapeType="1"/>
          </p:cNvSpPr>
          <p:nvPr/>
        </p:nvSpPr>
        <p:spPr bwMode="auto">
          <a:xfrm flipH="1">
            <a:off x="1316038" y="2150691"/>
            <a:ext cx="544512" cy="122237"/>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55" name="Rectangle 71">
            <a:extLst>
              <a:ext uri="{FF2B5EF4-FFF2-40B4-BE49-F238E27FC236}">
                <a16:creationId xmlns:a16="http://schemas.microsoft.com/office/drawing/2014/main" id="{704F5FCD-6CBF-44C7-A541-99B8A945C653}"/>
              </a:ext>
            </a:extLst>
          </p:cNvPr>
          <p:cNvSpPr>
            <a:spLocks noChangeArrowheads="1"/>
          </p:cNvSpPr>
          <p:nvPr/>
        </p:nvSpPr>
        <p:spPr bwMode="auto">
          <a:xfrm>
            <a:off x="8583613" y="1776041"/>
            <a:ext cx="3222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nSpc>
                <a:spcPct val="150000"/>
              </a:lnSpc>
            </a:pPr>
            <a:r>
              <a:rPr lang="en-US" altLang="zh-CN" sz="2000">
                <a:solidFill>
                  <a:srgbClr val="333399"/>
                </a:solidFill>
                <a:latin typeface="Arial" panose="020B0604020202020204" pitchFamily="34" charset="0"/>
                <a:ea typeface="黑体" panose="02010609060101010101" pitchFamily="49" charset="-122"/>
              </a:rPr>
              <a:t>5</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4</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3</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2</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1</a:t>
            </a:r>
          </a:p>
        </p:txBody>
      </p:sp>
      <p:sp>
        <p:nvSpPr>
          <p:cNvPr id="56" name="Rectangle 81">
            <a:extLst>
              <a:ext uri="{FF2B5EF4-FFF2-40B4-BE49-F238E27FC236}">
                <a16:creationId xmlns:a16="http://schemas.microsoft.com/office/drawing/2014/main" id="{B509768E-3F53-47FE-9363-D087397226A9}"/>
              </a:ext>
            </a:extLst>
          </p:cNvPr>
          <p:cNvSpPr>
            <a:spLocks noChangeArrowheads="1"/>
          </p:cNvSpPr>
          <p:nvPr/>
        </p:nvSpPr>
        <p:spPr bwMode="auto">
          <a:xfrm>
            <a:off x="520700" y="2212603"/>
            <a:ext cx="215900" cy="2159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7" name="Rectangle 82">
            <a:extLst>
              <a:ext uri="{FF2B5EF4-FFF2-40B4-BE49-F238E27FC236}">
                <a16:creationId xmlns:a16="http://schemas.microsoft.com/office/drawing/2014/main" id="{12F4EA37-B153-4D38-9970-C83E72053C61}"/>
              </a:ext>
            </a:extLst>
          </p:cNvPr>
          <p:cNvSpPr>
            <a:spLocks noChangeArrowheads="1"/>
          </p:cNvSpPr>
          <p:nvPr/>
        </p:nvSpPr>
        <p:spPr bwMode="auto">
          <a:xfrm>
            <a:off x="1104900" y="2212603"/>
            <a:ext cx="215900" cy="2159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8" name="Rectangle 83">
            <a:extLst>
              <a:ext uri="{FF2B5EF4-FFF2-40B4-BE49-F238E27FC236}">
                <a16:creationId xmlns:a16="http://schemas.microsoft.com/office/drawing/2014/main" id="{48978329-9110-488E-9D68-94BCB99F070B}"/>
              </a:ext>
            </a:extLst>
          </p:cNvPr>
          <p:cNvSpPr>
            <a:spLocks noChangeArrowheads="1"/>
          </p:cNvSpPr>
          <p:nvPr/>
        </p:nvSpPr>
        <p:spPr bwMode="auto">
          <a:xfrm>
            <a:off x="7696200" y="2225303"/>
            <a:ext cx="215900" cy="2159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9" name="Rectangle 84">
            <a:extLst>
              <a:ext uri="{FF2B5EF4-FFF2-40B4-BE49-F238E27FC236}">
                <a16:creationId xmlns:a16="http://schemas.microsoft.com/office/drawing/2014/main" id="{C70F7A60-3BF4-46B9-A523-F4C48C152428}"/>
              </a:ext>
            </a:extLst>
          </p:cNvPr>
          <p:cNvSpPr>
            <a:spLocks noChangeArrowheads="1"/>
          </p:cNvSpPr>
          <p:nvPr/>
        </p:nvSpPr>
        <p:spPr bwMode="auto">
          <a:xfrm>
            <a:off x="8432800" y="2225303"/>
            <a:ext cx="215900" cy="2159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0" name="Freeform 85">
            <a:extLst>
              <a:ext uri="{FF2B5EF4-FFF2-40B4-BE49-F238E27FC236}">
                <a16:creationId xmlns:a16="http://schemas.microsoft.com/office/drawing/2014/main" id="{F89D0060-79E4-46CF-8006-69C9828CCEFA}"/>
              </a:ext>
            </a:extLst>
          </p:cNvPr>
          <p:cNvSpPr>
            <a:spLocks/>
          </p:cNvSpPr>
          <p:nvPr/>
        </p:nvSpPr>
        <p:spPr bwMode="auto">
          <a:xfrm>
            <a:off x="7807325" y="2055441"/>
            <a:ext cx="331788" cy="695325"/>
          </a:xfrm>
          <a:custGeom>
            <a:avLst/>
            <a:gdLst>
              <a:gd name="T0" fmla="*/ 2147483647 w 193"/>
              <a:gd name="T1" fmla="*/ 0 h 453"/>
              <a:gd name="T2" fmla="*/ 2147483647 w 193"/>
              <a:gd name="T3" fmla="*/ 2147483647 h 453"/>
              <a:gd name="T4" fmla="*/ 2147483647 w 193"/>
              <a:gd name="T5" fmla="*/ 2147483647 h 453"/>
              <a:gd name="T6" fmla="*/ 2147483647 w 193"/>
              <a:gd name="T7" fmla="*/ 2147483647 h 453"/>
              <a:gd name="T8" fmla="*/ 2147483647 w 193"/>
              <a:gd name="T9" fmla="*/ 2147483647 h 453"/>
              <a:gd name="T10" fmla="*/ 0 60000 65536"/>
              <a:gd name="T11" fmla="*/ 0 60000 65536"/>
              <a:gd name="T12" fmla="*/ 0 60000 65536"/>
              <a:gd name="T13" fmla="*/ 0 60000 65536"/>
              <a:gd name="T14" fmla="*/ 0 60000 65536"/>
              <a:gd name="T15" fmla="*/ 0 w 193"/>
              <a:gd name="T16" fmla="*/ 0 h 453"/>
              <a:gd name="T17" fmla="*/ 193 w 193"/>
              <a:gd name="T18" fmla="*/ 453 h 453"/>
            </a:gdLst>
            <a:ahLst/>
            <a:cxnLst>
              <a:cxn ang="T10">
                <a:pos x="T0" y="T1"/>
              </a:cxn>
              <a:cxn ang="T11">
                <a:pos x="T2" y="T3"/>
              </a:cxn>
              <a:cxn ang="T12">
                <a:pos x="T4" y="T5"/>
              </a:cxn>
              <a:cxn ang="T13">
                <a:pos x="T6" y="T7"/>
              </a:cxn>
              <a:cxn ang="T14">
                <a:pos x="T8" y="T9"/>
              </a:cxn>
            </a:cxnLst>
            <a:rect l="T15" t="T16" r="T17" b="T18"/>
            <a:pathLst>
              <a:path w="193" h="453">
                <a:moveTo>
                  <a:pt x="4" y="0"/>
                </a:moveTo>
                <a:cubicBezTo>
                  <a:pt x="6" y="51"/>
                  <a:pt x="0" y="240"/>
                  <a:pt x="13" y="306"/>
                </a:cubicBezTo>
                <a:cubicBezTo>
                  <a:pt x="26" y="372"/>
                  <a:pt x="61" y="376"/>
                  <a:pt x="85" y="399"/>
                </a:cubicBezTo>
                <a:cubicBezTo>
                  <a:pt x="109" y="422"/>
                  <a:pt x="139" y="435"/>
                  <a:pt x="157" y="444"/>
                </a:cubicBezTo>
                <a:cubicBezTo>
                  <a:pt x="175" y="453"/>
                  <a:pt x="186" y="451"/>
                  <a:pt x="193" y="453"/>
                </a:cubicBezTo>
              </a:path>
            </a:pathLst>
          </a:custGeom>
          <a:noFill/>
          <a:ln w="28575" cap="flat" cmpd="sng">
            <a:solidFill>
              <a:srgbClr val="33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1" name="Freeform 86">
            <a:extLst>
              <a:ext uri="{FF2B5EF4-FFF2-40B4-BE49-F238E27FC236}">
                <a16:creationId xmlns:a16="http://schemas.microsoft.com/office/drawing/2014/main" id="{C0E3CCDF-3F45-4D4B-BC68-7EB917028C85}"/>
              </a:ext>
            </a:extLst>
          </p:cNvPr>
          <p:cNvSpPr>
            <a:spLocks/>
          </p:cNvSpPr>
          <p:nvPr/>
        </p:nvSpPr>
        <p:spPr bwMode="auto">
          <a:xfrm>
            <a:off x="8258175" y="2058616"/>
            <a:ext cx="292100" cy="688975"/>
          </a:xfrm>
          <a:custGeom>
            <a:avLst/>
            <a:gdLst>
              <a:gd name="T0" fmla="*/ 2147483647 w 171"/>
              <a:gd name="T1" fmla="*/ 0 h 447"/>
              <a:gd name="T2" fmla="*/ 2147483647 w 171"/>
              <a:gd name="T3" fmla="*/ 2147483647 h 447"/>
              <a:gd name="T4" fmla="*/ 2147483647 w 171"/>
              <a:gd name="T5" fmla="*/ 2147483647 h 447"/>
              <a:gd name="T6" fmla="*/ 2147483647 w 171"/>
              <a:gd name="T7" fmla="*/ 2147483647 h 447"/>
              <a:gd name="T8" fmla="*/ 0 w 171"/>
              <a:gd name="T9" fmla="*/ 2147483647 h 447"/>
              <a:gd name="T10" fmla="*/ 0 60000 65536"/>
              <a:gd name="T11" fmla="*/ 0 60000 65536"/>
              <a:gd name="T12" fmla="*/ 0 60000 65536"/>
              <a:gd name="T13" fmla="*/ 0 60000 65536"/>
              <a:gd name="T14" fmla="*/ 0 60000 65536"/>
              <a:gd name="T15" fmla="*/ 0 w 171"/>
              <a:gd name="T16" fmla="*/ 0 h 447"/>
              <a:gd name="T17" fmla="*/ 171 w 171"/>
              <a:gd name="T18" fmla="*/ 447 h 447"/>
            </a:gdLst>
            <a:ahLst/>
            <a:cxnLst>
              <a:cxn ang="T10">
                <a:pos x="T0" y="T1"/>
              </a:cxn>
              <a:cxn ang="T11">
                <a:pos x="T2" y="T3"/>
              </a:cxn>
              <a:cxn ang="T12">
                <a:pos x="T4" y="T5"/>
              </a:cxn>
              <a:cxn ang="T13">
                <a:pos x="T6" y="T7"/>
              </a:cxn>
              <a:cxn ang="T14">
                <a:pos x="T8" y="T9"/>
              </a:cxn>
            </a:cxnLst>
            <a:rect l="T15" t="T16" r="T17" b="T18"/>
            <a:pathLst>
              <a:path w="171" h="447">
                <a:moveTo>
                  <a:pt x="170" y="0"/>
                </a:moveTo>
                <a:cubicBezTo>
                  <a:pt x="169" y="44"/>
                  <a:pt x="171" y="206"/>
                  <a:pt x="165" y="264"/>
                </a:cubicBezTo>
                <a:cubicBezTo>
                  <a:pt x="159" y="322"/>
                  <a:pt x="149" y="326"/>
                  <a:pt x="135" y="351"/>
                </a:cubicBezTo>
                <a:cubicBezTo>
                  <a:pt x="121" y="376"/>
                  <a:pt x="103" y="395"/>
                  <a:pt x="81" y="411"/>
                </a:cubicBezTo>
                <a:cubicBezTo>
                  <a:pt x="59" y="427"/>
                  <a:pt x="17" y="440"/>
                  <a:pt x="0" y="447"/>
                </a:cubicBezTo>
              </a:path>
            </a:pathLst>
          </a:custGeom>
          <a:noFill/>
          <a:ln w="28575" cap="flat" cmpd="sng">
            <a:solidFill>
              <a:srgbClr val="33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 name="Oval 87">
            <a:extLst>
              <a:ext uri="{FF2B5EF4-FFF2-40B4-BE49-F238E27FC236}">
                <a16:creationId xmlns:a16="http://schemas.microsoft.com/office/drawing/2014/main" id="{8A2862E5-27B7-4C76-8075-1FDBC916A143}"/>
              </a:ext>
            </a:extLst>
          </p:cNvPr>
          <p:cNvSpPr>
            <a:spLocks noChangeArrowheads="1"/>
          </p:cNvSpPr>
          <p:nvPr/>
        </p:nvSpPr>
        <p:spPr bwMode="auto">
          <a:xfrm>
            <a:off x="7512050" y="1833191"/>
            <a:ext cx="630238" cy="352425"/>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3" name="Rectangle 88">
            <a:extLst>
              <a:ext uri="{FF2B5EF4-FFF2-40B4-BE49-F238E27FC236}">
                <a16:creationId xmlns:a16="http://schemas.microsoft.com/office/drawing/2014/main" id="{6E3B5E94-E542-4BDC-BFF8-44509A5E4960}"/>
              </a:ext>
            </a:extLst>
          </p:cNvPr>
          <p:cNvSpPr>
            <a:spLocks noChangeArrowheads="1"/>
          </p:cNvSpPr>
          <p:nvPr/>
        </p:nvSpPr>
        <p:spPr bwMode="auto">
          <a:xfrm>
            <a:off x="7537450" y="1785566"/>
            <a:ext cx="6111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3</a:t>
            </a:r>
            <a:endParaRPr lang="en-US" altLang="zh-CN" sz="2000">
              <a:solidFill>
                <a:srgbClr val="333399"/>
              </a:solidFill>
              <a:latin typeface="Arial" panose="020B0604020202020204" pitchFamily="34" charset="0"/>
              <a:ea typeface="黑体" panose="02010609060101010101" pitchFamily="49" charset="-122"/>
            </a:endParaRPr>
          </a:p>
        </p:txBody>
      </p:sp>
      <p:sp>
        <p:nvSpPr>
          <p:cNvPr id="64" name="Freeform 89">
            <a:extLst>
              <a:ext uri="{FF2B5EF4-FFF2-40B4-BE49-F238E27FC236}">
                <a16:creationId xmlns:a16="http://schemas.microsoft.com/office/drawing/2014/main" id="{B738FFC5-C9E2-4746-851C-EBC3393DB724}"/>
              </a:ext>
            </a:extLst>
          </p:cNvPr>
          <p:cNvSpPr>
            <a:spLocks/>
          </p:cNvSpPr>
          <p:nvPr/>
        </p:nvSpPr>
        <p:spPr bwMode="auto">
          <a:xfrm>
            <a:off x="955675" y="2118941"/>
            <a:ext cx="271463" cy="628650"/>
          </a:xfrm>
          <a:custGeom>
            <a:avLst/>
            <a:gdLst>
              <a:gd name="T0" fmla="*/ 2147483647 w 159"/>
              <a:gd name="T1" fmla="*/ 0 h 408"/>
              <a:gd name="T2" fmla="*/ 2147483647 w 159"/>
              <a:gd name="T3" fmla="*/ 2147483647 h 408"/>
              <a:gd name="T4" fmla="*/ 2147483647 w 159"/>
              <a:gd name="T5" fmla="*/ 2147483647 h 408"/>
              <a:gd name="T6" fmla="*/ 0 w 159"/>
              <a:gd name="T7" fmla="*/ 2147483647 h 408"/>
              <a:gd name="T8" fmla="*/ 0 60000 65536"/>
              <a:gd name="T9" fmla="*/ 0 60000 65536"/>
              <a:gd name="T10" fmla="*/ 0 60000 65536"/>
              <a:gd name="T11" fmla="*/ 0 60000 65536"/>
              <a:gd name="T12" fmla="*/ 0 w 159"/>
              <a:gd name="T13" fmla="*/ 0 h 408"/>
              <a:gd name="T14" fmla="*/ 159 w 159"/>
              <a:gd name="T15" fmla="*/ 408 h 408"/>
            </a:gdLst>
            <a:ahLst/>
            <a:cxnLst>
              <a:cxn ang="T8">
                <a:pos x="T0" y="T1"/>
              </a:cxn>
              <a:cxn ang="T9">
                <a:pos x="T2" y="T3"/>
              </a:cxn>
              <a:cxn ang="T10">
                <a:pos x="T4" y="T5"/>
              </a:cxn>
              <a:cxn ang="T11">
                <a:pos x="T6" y="T7"/>
              </a:cxn>
            </a:cxnLst>
            <a:rect l="T12" t="T13" r="T14" b="T15"/>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 name="Freeform 90">
            <a:extLst>
              <a:ext uri="{FF2B5EF4-FFF2-40B4-BE49-F238E27FC236}">
                <a16:creationId xmlns:a16="http://schemas.microsoft.com/office/drawing/2014/main" id="{76F2541C-30BB-45AC-8F88-630F86C1A704}"/>
              </a:ext>
            </a:extLst>
          </p:cNvPr>
          <p:cNvSpPr>
            <a:spLocks/>
          </p:cNvSpPr>
          <p:nvPr/>
        </p:nvSpPr>
        <p:spPr bwMode="auto">
          <a:xfrm>
            <a:off x="611188" y="2031628"/>
            <a:ext cx="255587" cy="757238"/>
          </a:xfrm>
          <a:custGeom>
            <a:avLst/>
            <a:gdLst>
              <a:gd name="T0" fmla="*/ 2147483647 w 149"/>
              <a:gd name="T1" fmla="*/ 0 h 492"/>
              <a:gd name="T2" fmla="*/ 2147483647 w 149"/>
              <a:gd name="T3" fmla="*/ 2147483647 h 492"/>
              <a:gd name="T4" fmla="*/ 2147483647 w 149"/>
              <a:gd name="T5" fmla="*/ 2147483647 h 492"/>
              <a:gd name="T6" fmla="*/ 2147483647 w 149"/>
              <a:gd name="T7" fmla="*/ 2147483647 h 492"/>
              <a:gd name="T8" fmla="*/ 0 60000 65536"/>
              <a:gd name="T9" fmla="*/ 0 60000 65536"/>
              <a:gd name="T10" fmla="*/ 0 60000 65536"/>
              <a:gd name="T11" fmla="*/ 0 60000 65536"/>
              <a:gd name="T12" fmla="*/ 0 w 149"/>
              <a:gd name="T13" fmla="*/ 0 h 492"/>
              <a:gd name="T14" fmla="*/ 149 w 149"/>
              <a:gd name="T15" fmla="*/ 492 h 492"/>
            </a:gdLst>
            <a:ahLst/>
            <a:cxnLst>
              <a:cxn ang="T8">
                <a:pos x="T0" y="T1"/>
              </a:cxn>
              <a:cxn ang="T9">
                <a:pos x="T2" y="T3"/>
              </a:cxn>
              <a:cxn ang="T10">
                <a:pos x="T4" y="T5"/>
              </a:cxn>
              <a:cxn ang="T11">
                <a:pos x="T6" y="T7"/>
              </a:cxn>
            </a:cxnLst>
            <a:rect l="T12" t="T13" r="T14" b="T15"/>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extLst>
      <p:ext uri="{BB962C8B-B14F-4D97-AF65-F5344CB8AC3E}">
        <p14:creationId xmlns:p14="http://schemas.microsoft.com/office/powerpoint/2010/main" val="3882958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6CAEA24-3DBB-4168-AA8A-49BAA205D13D}" type="slidenum">
              <a:rPr kumimoji="0" lang="zh-CN" altLang="en-US" sz="1400"/>
              <a:pPr eaLnBrk="1" hangingPunct="1"/>
              <a:t>60</a:t>
            </a:fld>
            <a:endParaRPr kumimoji="0" lang="en-US" altLang="zh-CN" sz="1400"/>
          </a:p>
        </p:txBody>
      </p:sp>
      <p:sp>
        <p:nvSpPr>
          <p:cNvPr id="68611" name="Rectangle 2"/>
          <p:cNvSpPr>
            <a:spLocks noGrp="1" noChangeArrowheads="1"/>
          </p:cNvSpPr>
          <p:nvPr>
            <p:ph type="title"/>
          </p:nvPr>
        </p:nvSpPr>
        <p:spPr/>
        <p:txBody>
          <a:bodyPr/>
          <a:lstStyle/>
          <a:p>
            <a:pPr eaLnBrk="1" hangingPunct="1"/>
            <a:r>
              <a:rPr lang="en-US" altLang="zh-CN" sz="4000" b="1" dirty="0"/>
              <a:t> </a:t>
            </a:r>
            <a:endParaRPr lang="zh-CN" altLang="en-US" sz="4000" b="1" dirty="0"/>
          </a:p>
        </p:txBody>
      </p:sp>
      <p:sp>
        <p:nvSpPr>
          <p:cNvPr id="60420" name="Rectangle 3"/>
          <p:cNvSpPr>
            <a:spLocks noGrp="1" noChangeArrowheads="1"/>
          </p:cNvSpPr>
          <p:nvPr>
            <p:ph type="body" idx="1"/>
          </p:nvPr>
        </p:nvSpPr>
        <p:spPr>
          <a:xfrm>
            <a:off x="971600" y="1772816"/>
            <a:ext cx="7772400" cy="4114800"/>
          </a:xfrm>
        </p:spPr>
        <p:txBody>
          <a:bodyPr/>
          <a:lstStyle/>
          <a:p>
            <a:pPr eaLnBrk="1" hangingPunct="1">
              <a:lnSpc>
                <a:spcPct val="110000"/>
              </a:lnSpc>
            </a:pPr>
            <a:r>
              <a:rPr lang="zh-CN" altLang="en-GB" sz="2800" b="1" dirty="0"/>
              <a:t>不适当的 </a:t>
            </a:r>
            <a:r>
              <a:rPr lang="en-GB" altLang="zh-CN" sz="2800" b="1" dirty="0"/>
              <a:t>Timeout </a:t>
            </a:r>
            <a:r>
              <a:rPr lang="zh-CN" altLang="en-GB" sz="2800" b="1" dirty="0"/>
              <a:t>会导致性能下降: </a:t>
            </a:r>
          </a:p>
          <a:p>
            <a:pPr lvl="1" eaLnBrk="1" hangingPunct="1">
              <a:lnSpc>
                <a:spcPct val="110000"/>
              </a:lnSpc>
            </a:pPr>
            <a:r>
              <a:rPr lang="en-US" altLang="zh-CN" sz="2400" b="1" dirty="0"/>
              <a:t>T</a:t>
            </a:r>
            <a:r>
              <a:rPr lang="en-GB" altLang="zh-CN" sz="2400" b="1" dirty="0" err="1"/>
              <a:t>imeout</a:t>
            </a:r>
            <a:r>
              <a:rPr lang="zh-CN" altLang="en-GB" sz="2400" b="1" dirty="0"/>
              <a:t>太长-导致</a:t>
            </a:r>
            <a:r>
              <a:rPr lang="zh-CN" altLang="en-US" sz="2400" b="1" dirty="0"/>
              <a:t>发送端</a:t>
            </a:r>
            <a:r>
              <a:rPr lang="zh-CN" altLang="en-GB" sz="2400" b="1" dirty="0"/>
              <a:t>的等待时间太长</a:t>
            </a:r>
            <a:endParaRPr lang="en-GB" sz="2400" b="1" dirty="0"/>
          </a:p>
          <a:p>
            <a:pPr lvl="1" eaLnBrk="1" hangingPunct="1">
              <a:lnSpc>
                <a:spcPct val="110000"/>
              </a:lnSpc>
            </a:pPr>
            <a:r>
              <a:rPr lang="en-GB" altLang="zh-CN" sz="2400" b="1" dirty="0"/>
              <a:t>Timeout</a:t>
            </a:r>
            <a:r>
              <a:rPr lang="zh-CN" altLang="en-GB" sz="2400" b="1" dirty="0"/>
              <a:t>太短 </a:t>
            </a:r>
            <a:r>
              <a:rPr lang="zh-CN" altLang="en-GB" sz="2400" b="1" dirty="0">
                <a:latin typeface="Times New Roman" panose="02020603050405020304" pitchFamily="18" charset="0"/>
              </a:rPr>
              <a:t>–</a:t>
            </a:r>
            <a:r>
              <a:rPr lang="zh-CN" altLang="en-GB" sz="2400" b="1" dirty="0"/>
              <a:t> 重传多余的不必要的数据 </a:t>
            </a:r>
            <a:endParaRPr lang="zh-CN" altLang="en-GB" b="1" dirty="0"/>
          </a:p>
          <a:p>
            <a:pPr eaLnBrk="1" hangingPunct="1">
              <a:lnSpc>
                <a:spcPct val="110000"/>
              </a:lnSpc>
            </a:pPr>
            <a:r>
              <a:rPr lang="zh-CN" altLang="en-GB" b="1" dirty="0"/>
              <a:t>解决的方法是对网络的性能不断测试，采用一种不断调整超时时间间隔的动态算法</a:t>
            </a:r>
            <a:endParaRPr lang="zh-CN" altLang="en-US" dirty="0"/>
          </a:p>
        </p:txBody>
      </p:sp>
      <p:sp>
        <p:nvSpPr>
          <p:cNvPr id="5" name="标题 1">
            <a:extLst>
              <a:ext uri="{FF2B5EF4-FFF2-40B4-BE49-F238E27FC236}">
                <a16:creationId xmlns:a16="http://schemas.microsoft.com/office/drawing/2014/main" id="{E5956624-995E-42F3-9C68-37B04D5E6868}"/>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sz="4000" b="1" dirty="0"/>
              <a:t>问题：</a:t>
            </a:r>
            <a:r>
              <a:rPr lang="en-US" altLang="zh-CN" sz="4000" b="1" dirty="0"/>
              <a:t>Timeout </a:t>
            </a:r>
            <a:r>
              <a:rPr lang="zh-CN" altLang="en-US" sz="4000" b="1" dirty="0"/>
              <a:t>应设为多长呢？</a:t>
            </a:r>
            <a:endParaRPr lang="zh-CN" altLang="en-US" sz="4000"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0420">
                                            <p:txEl>
                                              <p:pRg st="3" end="3"/>
                                            </p:txEl>
                                          </p:spTgt>
                                        </p:tgtEl>
                                        <p:attrNameLst>
                                          <p:attrName>style.visibility</p:attrName>
                                        </p:attrNameLst>
                                      </p:cBhvr>
                                      <p:to>
                                        <p:strVal val="visible"/>
                                      </p:to>
                                    </p:set>
                                    <p:animEffect transition="in" filter="strips(downRight)">
                                      <p:cBhvr>
                                        <p:cTn id="7" dur="500"/>
                                        <p:tgtEl>
                                          <p:spTgt spid="60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C5101FE5-68B6-4F72-B114-7AE8BFFA0634}" type="slidenum">
              <a:rPr kumimoji="0" lang="zh-CN" altLang="en-US" sz="1400"/>
              <a:pPr eaLnBrk="1" hangingPunct="1"/>
              <a:t>61</a:t>
            </a:fld>
            <a:endParaRPr kumimoji="0" lang="en-US" altLang="zh-CN" sz="1400"/>
          </a:p>
        </p:txBody>
      </p:sp>
      <p:sp>
        <p:nvSpPr>
          <p:cNvPr id="69635" name="Rectangle 4"/>
          <p:cNvSpPr>
            <a:spLocks noGrp="1" noChangeArrowheads="1"/>
          </p:cNvSpPr>
          <p:nvPr>
            <p:ph type="title"/>
          </p:nvPr>
        </p:nvSpPr>
        <p:spPr/>
        <p:txBody>
          <a:bodyPr/>
          <a:lstStyle/>
          <a:p>
            <a:pPr eaLnBrk="1" hangingPunct="1"/>
            <a:r>
              <a:rPr lang="en-US" altLang="zh-CN" b="1" dirty="0"/>
              <a:t> </a:t>
            </a:r>
          </a:p>
        </p:txBody>
      </p:sp>
      <p:sp>
        <p:nvSpPr>
          <p:cNvPr id="61444" name="Rectangle 5"/>
          <p:cNvSpPr>
            <a:spLocks noGrp="1" noChangeArrowheads="1"/>
          </p:cNvSpPr>
          <p:nvPr>
            <p:ph type="body" idx="1"/>
          </p:nvPr>
        </p:nvSpPr>
        <p:spPr>
          <a:xfrm>
            <a:off x="284163" y="1628800"/>
            <a:ext cx="8659812" cy="4535487"/>
          </a:xfrm>
        </p:spPr>
        <p:txBody>
          <a:bodyPr/>
          <a:lstStyle/>
          <a:p>
            <a:pPr eaLnBrk="1" hangingPunct="1"/>
            <a:r>
              <a:rPr lang="zh-CN" altLang="en-GB" sz="2400" b="1" dirty="0"/>
              <a:t>对每条连接，</a:t>
            </a:r>
            <a:r>
              <a:rPr lang="en-GB" altLang="zh-CN" sz="2400" b="1" dirty="0"/>
              <a:t>TCP</a:t>
            </a:r>
            <a:r>
              <a:rPr lang="zh-CN" altLang="en-GB" sz="2400" b="1" dirty="0"/>
              <a:t>均保存变量</a:t>
            </a:r>
            <a:r>
              <a:rPr lang="en-GB" altLang="zh-CN" sz="2400" b="1" dirty="0"/>
              <a:t>RTT，</a:t>
            </a:r>
            <a:r>
              <a:rPr lang="zh-CN" altLang="en-GB" sz="2400" b="1" dirty="0"/>
              <a:t>用于存放到目的端的往返时间的估计值</a:t>
            </a:r>
          </a:p>
          <a:p>
            <a:pPr eaLnBrk="1" hangingPunct="1"/>
            <a:r>
              <a:rPr lang="zh-CN" altLang="en-GB" sz="2400" b="1" dirty="0"/>
              <a:t>当</a:t>
            </a:r>
            <a:r>
              <a:rPr lang="zh-CN" altLang="en-US" sz="2400" b="1" dirty="0"/>
              <a:t>发送</a:t>
            </a:r>
            <a:r>
              <a:rPr lang="zh-CN" altLang="en-GB" sz="2400" b="1" dirty="0"/>
              <a:t>一个数据</a:t>
            </a:r>
            <a:r>
              <a:rPr lang="zh-CN" altLang="en-US" sz="2400" b="1" dirty="0"/>
              <a:t>段</a:t>
            </a:r>
            <a:r>
              <a:rPr lang="zh-CN" altLang="en-GB" sz="2400" b="1" dirty="0"/>
              <a:t>时，启动定时器，如果时间超时就重传</a:t>
            </a:r>
            <a:r>
              <a:rPr lang="zh-CN" altLang="en-US" sz="2400" b="1" dirty="0"/>
              <a:t>该</a:t>
            </a:r>
            <a:r>
              <a:rPr lang="zh-CN" altLang="en-GB" sz="2400" b="1" dirty="0"/>
              <a:t>数据段，如果在超时之前得到确认，</a:t>
            </a:r>
            <a:r>
              <a:rPr lang="en-GB" altLang="zh-CN" sz="2400" b="1" dirty="0"/>
              <a:t>TCP</a:t>
            </a:r>
            <a:r>
              <a:rPr lang="zh-CN" altLang="en-GB" sz="2400" b="1" dirty="0"/>
              <a:t>就测量所花费的时间，记为</a:t>
            </a:r>
            <a:r>
              <a:rPr lang="en-GB" altLang="zh-CN" sz="2400" b="1" dirty="0"/>
              <a:t>M，</a:t>
            </a:r>
            <a:r>
              <a:rPr lang="zh-CN" altLang="en-GB" sz="2400" b="1" dirty="0"/>
              <a:t>并根据下面公式修正</a:t>
            </a:r>
            <a:r>
              <a:rPr lang="en-GB" altLang="zh-CN" sz="2400" b="1" dirty="0"/>
              <a:t>RTT</a:t>
            </a:r>
          </a:p>
          <a:p>
            <a:pPr lvl="1" eaLnBrk="1" hangingPunct="1"/>
            <a:r>
              <a:rPr lang="zh-CN" altLang="en-US" sz="2000" b="1" dirty="0">
                <a:sym typeface="Symbol" panose="05050102010706020507" pitchFamily="18" charset="2"/>
              </a:rPr>
              <a:t>	</a:t>
            </a:r>
            <a:r>
              <a:rPr lang="en-US" altLang="zh-CN" sz="2000" b="1" dirty="0">
                <a:solidFill>
                  <a:srgbClr val="FF0000"/>
                </a:solidFill>
              </a:rPr>
              <a:t>RTT=</a:t>
            </a:r>
            <a:r>
              <a:rPr lang="en-US" altLang="zh-CN" sz="2000" b="1" dirty="0">
                <a:solidFill>
                  <a:srgbClr val="FF0000"/>
                </a:solidFill>
                <a:sym typeface="Symbol" panose="05050102010706020507" pitchFamily="18" charset="2"/>
              </a:rPr>
              <a:t>RTT+(1- )</a:t>
            </a:r>
            <a:r>
              <a:rPr lang="en-US" altLang="zh-CN" sz="2000" b="1" i="1" dirty="0">
                <a:solidFill>
                  <a:srgbClr val="FF0000"/>
                </a:solidFill>
                <a:sym typeface="Symbol" panose="05050102010706020507" pitchFamily="18" charset="2"/>
              </a:rPr>
              <a:t>M</a:t>
            </a:r>
            <a:endParaRPr lang="en-GB" altLang="zh-CN" sz="2000" b="1" dirty="0"/>
          </a:p>
          <a:p>
            <a:pPr lvl="1" eaLnBrk="1" hangingPunct="1"/>
            <a:r>
              <a:rPr lang="en-GB" altLang="zh-CN" sz="2000" b="1" dirty="0"/>
              <a:t> </a:t>
            </a:r>
            <a:r>
              <a:rPr lang="en-US" altLang="zh-CN" sz="2000" b="1" dirty="0">
                <a:sym typeface="Symbol" panose="05050102010706020507" pitchFamily="18" charset="2"/>
              </a:rPr>
              <a:t></a:t>
            </a:r>
            <a:r>
              <a:rPr lang="zh-CN" altLang="en-GB" sz="2000" b="1" dirty="0"/>
              <a:t>是修正因子，一般为7/8</a:t>
            </a:r>
          </a:p>
          <a:p>
            <a:pPr lvl="1" eaLnBrk="1" hangingPunct="1"/>
            <a:r>
              <a:rPr lang="zh-CN" altLang="en-US" sz="2000" b="1" dirty="0">
                <a:sym typeface="Symbol" panose="05050102010706020507" pitchFamily="18" charset="2"/>
              </a:rPr>
              <a:t>确定当前的超时间隔</a:t>
            </a:r>
            <a:r>
              <a:rPr lang="en-US" altLang="zh-CN" sz="2000" b="1" dirty="0">
                <a:solidFill>
                  <a:srgbClr val="FF0000"/>
                </a:solidFill>
                <a:sym typeface="Symbol" panose="05050102010706020507" pitchFamily="18" charset="2"/>
              </a:rPr>
              <a:t>Timeout=</a:t>
            </a:r>
            <a:r>
              <a:rPr lang="el-GR" altLang="zh-CN" sz="2000" b="1" dirty="0">
                <a:solidFill>
                  <a:srgbClr val="FF0000"/>
                </a:solidFill>
                <a:cs typeface="Tahoma" panose="020B0604030504040204" pitchFamily="34" charset="0"/>
                <a:sym typeface="Symbol" panose="05050102010706020507" pitchFamily="18" charset="2"/>
              </a:rPr>
              <a:t>β</a:t>
            </a:r>
            <a:r>
              <a:rPr lang="en-US" altLang="zh-CN" sz="2000" b="1" dirty="0">
                <a:solidFill>
                  <a:srgbClr val="FF0000"/>
                </a:solidFill>
                <a:sym typeface="Symbol" panose="05050102010706020507" pitchFamily="18" charset="2"/>
              </a:rPr>
              <a:t>RTT</a:t>
            </a:r>
            <a:endParaRPr lang="en-GB" altLang="zh-CN" sz="2000" b="1" dirty="0"/>
          </a:p>
          <a:p>
            <a:pPr eaLnBrk="1" hangingPunct="1"/>
            <a:r>
              <a:rPr lang="en-GB" altLang="zh-CN" sz="2400" b="1" dirty="0"/>
              <a:t>1988</a:t>
            </a:r>
            <a:r>
              <a:rPr lang="zh-CN" altLang="en-GB" sz="2400" b="1" dirty="0"/>
              <a:t>年</a:t>
            </a:r>
            <a:r>
              <a:rPr lang="en-GB" altLang="zh-CN" sz="2400" b="1" dirty="0"/>
              <a:t>Jacobson</a:t>
            </a:r>
            <a:r>
              <a:rPr lang="zh-CN" altLang="en-GB" sz="2400" b="1" dirty="0"/>
              <a:t>提出了另一个公式</a:t>
            </a:r>
          </a:p>
          <a:p>
            <a:pPr lvl="1" eaLnBrk="1" hangingPunct="1"/>
            <a:r>
              <a:rPr lang="zh-CN" altLang="en-US" sz="2000" b="1" dirty="0"/>
              <a:t>偏差变量：</a:t>
            </a:r>
            <a:r>
              <a:rPr lang="en-US" altLang="zh-CN" sz="2000" b="1" i="1" dirty="0">
                <a:solidFill>
                  <a:srgbClr val="FF0000"/>
                </a:solidFill>
              </a:rPr>
              <a:t>D</a:t>
            </a:r>
            <a:r>
              <a:rPr lang="en-US" altLang="zh-CN" sz="2000" b="1" dirty="0">
                <a:solidFill>
                  <a:srgbClr val="FF0000"/>
                </a:solidFill>
              </a:rPr>
              <a:t>= </a:t>
            </a:r>
            <a:r>
              <a:rPr lang="en-US" altLang="zh-CN" sz="2000" b="1" dirty="0">
                <a:solidFill>
                  <a:srgbClr val="FF0000"/>
                </a:solidFill>
                <a:sym typeface="Symbol" panose="05050102010706020507" pitchFamily="18" charset="2"/>
              </a:rPr>
              <a:t></a:t>
            </a:r>
            <a:r>
              <a:rPr lang="en-US" altLang="zh-CN" sz="2000" b="1" i="1" dirty="0">
                <a:solidFill>
                  <a:srgbClr val="FF0000"/>
                </a:solidFill>
                <a:sym typeface="Symbol" panose="05050102010706020507" pitchFamily="18" charset="2"/>
              </a:rPr>
              <a:t>D</a:t>
            </a:r>
            <a:r>
              <a:rPr lang="en-US" altLang="zh-CN" sz="2000" b="1" dirty="0">
                <a:solidFill>
                  <a:srgbClr val="FF0000"/>
                </a:solidFill>
                <a:sym typeface="Symbol" panose="05050102010706020507" pitchFamily="18" charset="2"/>
              </a:rPr>
              <a:t>+(1- )|RTT-M|</a:t>
            </a:r>
          </a:p>
          <a:p>
            <a:pPr lvl="1" eaLnBrk="1" hangingPunct="1">
              <a:buFont typeface="Wingdings" panose="05000000000000000000" pitchFamily="2" charset="2"/>
              <a:buNone/>
            </a:pPr>
            <a:r>
              <a:rPr lang="zh-CN" altLang="en-US" sz="2000" b="1" dirty="0">
                <a:sym typeface="Symbol" panose="05050102010706020507" pitchFamily="18" charset="2"/>
              </a:rPr>
              <a:t>	这里的</a:t>
            </a:r>
            <a:r>
              <a:rPr lang="en-US" altLang="zh-CN" sz="2000" b="1" dirty="0">
                <a:sym typeface="Symbol" panose="05050102010706020507" pitchFamily="18" charset="2"/>
              </a:rPr>
              <a:t></a:t>
            </a:r>
            <a:r>
              <a:rPr lang="zh-CN" altLang="en-US" sz="2000" b="1" dirty="0">
                <a:sym typeface="Symbol" panose="05050102010706020507" pitchFamily="18" charset="2"/>
              </a:rPr>
              <a:t>不同前面的</a:t>
            </a:r>
            <a:r>
              <a:rPr lang="en-US" altLang="zh-CN" sz="2000" b="1" dirty="0">
                <a:sym typeface="Symbol" panose="05050102010706020507" pitchFamily="18" charset="2"/>
              </a:rPr>
              <a:t></a:t>
            </a:r>
            <a:r>
              <a:rPr lang="zh-CN" altLang="en-US" sz="2000" b="1" dirty="0">
                <a:sym typeface="Symbol" panose="05050102010706020507" pitchFamily="18" charset="2"/>
              </a:rPr>
              <a:t>，一般为</a:t>
            </a:r>
            <a:r>
              <a:rPr lang="en-US" altLang="zh-CN" sz="2000" b="1" dirty="0">
                <a:sym typeface="Symbol" panose="05050102010706020507" pitchFamily="18" charset="2"/>
              </a:rPr>
              <a:t>3/4</a:t>
            </a:r>
          </a:p>
          <a:p>
            <a:pPr lvl="1" eaLnBrk="1" hangingPunct="1"/>
            <a:r>
              <a:rPr lang="zh-CN" altLang="en-US" sz="2000" b="1" dirty="0">
                <a:sym typeface="Symbol" panose="05050102010706020507" pitchFamily="18" charset="2"/>
              </a:rPr>
              <a:t>确定当前的超时间隔</a:t>
            </a:r>
            <a:r>
              <a:rPr lang="en-US" altLang="zh-CN" sz="2000" b="1" dirty="0">
                <a:solidFill>
                  <a:srgbClr val="FF0000"/>
                </a:solidFill>
                <a:sym typeface="Symbol" panose="05050102010706020507" pitchFamily="18" charset="2"/>
              </a:rPr>
              <a:t>Timeout=RTT+4</a:t>
            </a:r>
            <a:r>
              <a:rPr lang="en-US" altLang="zh-CN" sz="2000" b="1" i="1" dirty="0">
                <a:solidFill>
                  <a:srgbClr val="FF0000"/>
                </a:solidFill>
                <a:sym typeface="Symbol" panose="05050102010706020507" pitchFamily="18" charset="2"/>
              </a:rPr>
              <a:t>D</a:t>
            </a:r>
            <a:endParaRPr lang="en-GB" altLang="zh-CN" sz="2000" b="1" dirty="0"/>
          </a:p>
        </p:txBody>
      </p:sp>
      <p:sp>
        <p:nvSpPr>
          <p:cNvPr id="5" name="标题 1">
            <a:extLst>
              <a:ext uri="{FF2B5EF4-FFF2-40B4-BE49-F238E27FC236}">
                <a16:creationId xmlns:a16="http://schemas.microsoft.com/office/drawing/2014/main" id="{7AEADF49-EC8E-4F19-A7B4-7F4C293CFBE3}"/>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GB" altLang="zh-CN" b="1" dirty="0"/>
              <a:t>Picking a Timeout Value</a:t>
            </a:r>
            <a:endParaRPr lang="zh-CN" altLang="en-US" kern="0" dirty="0">
              <a:latin typeface="+mn-ea"/>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1444">
                                            <p:txEl>
                                              <p:pRg st="5" end="5"/>
                                            </p:txEl>
                                          </p:spTgt>
                                        </p:tgtEl>
                                        <p:attrNameLst>
                                          <p:attrName>style.visibility</p:attrName>
                                        </p:attrNameLst>
                                      </p:cBhvr>
                                      <p:to>
                                        <p:strVal val="visible"/>
                                      </p:to>
                                    </p:set>
                                    <p:animEffect transition="in" filter="strips(downRight)">
                                      <p:cBhvr>
                                        <p:cTn id="7" dur="500"/>
                                        <p:tgtEl>
                                          <p:spTgt spid="61444">
                                            <p:txEl>
                                              <p:pRg st="5" end="5"/>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61444">
                                            <p:txEl>
                                              <p:pRg st="6" end="6"/>
                                            </p:txEl>
                                          </p:spTgt>
                                        </p:tgtEl>
                                        <p:attrNameLst>
                                          <p:attrName>style.visibility</p:attrName>
                                        </p:attrNameLst>
                                      </p:cBhvr>
                                      <p:to>
                                        <p:strVal val="visible"/>
                                      </p:to>
                                    </p:set>
                                    <p:animEffect transition="in" filter="strips(downRight)">
                                      <p:cBhvr>
                                        <p:cTn id="10" dur="500"/>
                                        <p:tgtEl>
                                          <p:spTgt spid="61444">
                                            <p:txEl>
                                              <p:pRg st="6" end="6"/>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61444">
                                            <p:txEl>
                                              <p:pRg st="7" end="7"/>
                                            </p:txEl>
                                          </p:spTgt>
                                        </p:tgtEl>
                                        <p:attrNameLst>
                                          <p:attrName>style.visibility</p:attrName>
                                        </p:attrNameLst>
                                      </p:cBhvr>
                                      <p:to>
                                        <p:strVal val="visible"/>
                                      </p:to>
                                    </p:set>
                                    <p:animEffect transition="in" filter="strips(downRight)">
                                      <p:cBhvr>
                                        <p:cTn id="13" dur="500"/>
                                        <p:tgtEl>
                                          <p:spTgt spid="61444">
                                            <p:txEl>
                                              <p:pRg st="7" end="7"/>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61444">
                                            <p:txEl>
                                              <p:pRg st="8" end="8"/>
                                            </p:txEl>
                                          </p:spTgt>
                                        </p:tgtEl>
                                        <p:attrNameLst>
                                          <p:attrName>style.visibility</p:attrName>
                                        </p:attrNameLst>
                                      </p:cBhvr>
                                      <p:to>
                                        <p:strVal val="visible"/>
                                      </p:to>
                                    </p:set>
                                    <p:animEffect transition="in" filter="strips(downRight)">
                                      <p:cBhvr>
                                        <p:cTn id="16" dur="500"/>
                                        <p:tgtEl>
                                          <p:spTgt spid="6144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p:txBody>
          <a:bodyPr/>
          <a:lstStyle/>
          <a:p>
            <a:r>
              <a:rPr lang="en-US" altLang="zh-CN" dirty="0"/>
              <a:t> </a:t>
            </a:r>
            <a:endParaRPr lang="zh-CN" altLang="en-US" dirty="0"/>
          </a:p>
        </p:txBody>
      </p:sp>
      <p:sp>
        <p:nvSpPr>
          <p:cNvPr id="3" name="内容占位符 2"/>
          <p:cNvSpPr>
            <a:spLocks noGrp="1"/>
          </p:cNvSpPr>
          <p:nvPr>
            <p:ph idx="1"/>
          </p:nvPr>
        </p:nvSpPr>
        <p:spPr>
          <a:xfrm>
            <a:off x="1182688" y="2017713"/>
            <a:ext cx="7772400" cy="4651647"/>
          </a:xfrm>
        </p:spPr>
        <p:txBody>
          <a:bodyPr>
            <a:normAutofit fontScale="85000" lnSpcReduction="20000"/>
          </a:bodyPr>
          <a:lstStyle/>
          <a:p>
            <a:pPr eaLnBrk="1" hangingPunct="1">
              <a:buFont typeface="Wingdings" panose="05000000000000000000" pitchFamily="2" charset="2"/>
              <a:buNone/>
              <a:defRPr/>
            </a:pPr>
            <a:r>
              <a:rPr lang="zh-CN" altLang="en-GB" sz="2400" b="1" dirty="0"/>
              <a:t>对每条连接，</a:t>
            </a:r>
            <a:r>
              <a:rPr lang="en-GB" altLang="zh-CN" sz="2400" b="1" dirty="0"/>
              <a:t>TCP</a:t>
            </a:r>
            <a:r>
              <a:rPr lang="zh-CN" altLang="en-GB" sz="2400" b="1" dirty="0"/>
              <a:t>均保存变量</a:t>
            </a:r>
            <a:r>
              <a:rPr lang="en-GB" altLang="zh-CN" sz="2400" b="1" dirty="0"/>
              <a:t>RTT</a:t>
            </a:r>
            <a:r>
              <a:rPr lang="zh-CN" altLang="en-US" sz="2400" b="1" dirty="0"/>
              <a:t>、偏差变量</a:t>
            </a:r>
            <a:r>
              <a:rPr lang="en-US" altLang="zh-CN" sz="2400" b="1" dirty="0"/>
              <a:t>D</a:t>
            </a:r>
            <a:endParaRPr lang="en-GB" altLang="zh-CN" sz="2400" b="1" dirty="0"/>
          </a:p>
          <a:p>
            <a:pPr eaLnBrk="1" hangingPunct="1">
              <a:buFont typeface="Wingdings" panose="05000000000000000000" pitchFamily="2" charset="2"/>
              <a:buNone/>
              <a:defRPr/>
            </a:pPr>
            <a:r>
              <a:rPr lang="en-GB" altLang="zh-CN" sz="2400" b="1" dirty="0"/>
              <a:t>  </a:t>
            </a:r>
          </a:p>
          <a:p>
            <a:pPr eaLnBrk="1" hangingPunct="1">
              <a:buFont typeface="Wingdings" panose="05000000000000000000" pitchFamily="2" charset="2"/>
              <a:buNone/>
              <a:defRPr/>
            </a:pPr>
            <a:r>
              <a:rPr lang="en-GB" altLang="zh-CN" sz="2400" b="1" dirty="0"/>
              <a:t> Jacobson</a:t>
            </a:r>
            <a:r>
              <a:rPr lang="zh-CN" altLang="en-US" sz="2400" b="1" dirty="0"/>
              <a:t>算法</a:t>
            </a:r>
            <a:endParaRPr lang="zh-CN" altLang="en-GB" sz="2400" b="1" dirty="0"/>
          </a:p>
          <a:p>
            <a:pPr lvl="1" eaLnBrk="1" hangingPunct="1">
              <a:spcAft>
                <a:spcPts val="0"/>
              </a:spcAft>
              <a:defRPr/>
            </a:pPr>
            <a:r>
              <a:rPr lang="en-US" altLang="zh-CN" sz="2400" b="1" dirty="0"/>
              <a:t>RTT</a:t>
            </a:r>
            <a:r>
              <a:rPr lang="zh-CN" altLang="en-US" sz="2400" b="1" dirty="0"/>
              <a:t>：往返时间的估计值</a:t>
            </a:r>
            <a:endParaRPr lang="en-US" altLang="zh-CN" sz="2400" b="1" dirty="0"/>
          </a:p>
          <a:p>
            <a:pPr lvl="1" eaLnBrk="1" hangingPunct="1">
              <a:defRPr/>
            </a:pPr>
            <a:r>
              <a:rPr lang="en-US" altLang="zh-CN" sz="2400" b="1" dirty="0"/>
              <a:t>M</a:t>
            </a:r>
            <a:r>
              <a:rPr lang="zh-CN" altLang="en-US" sz="2400" b="1" dirty="0"/>
              <a:t>：往返时间的测量值</a:t>
            </a:r>
            <a:endParaRPr lang="en-US" altLang="zh-CN" sz="2400" b="1" dirty="0"/>
          </a:p>
          <a:p>
            <a:pPr lvl="1" eaLnBrk="1" hangingPunct="1">
              <a:defRPr/>
            </a:pPr>
            <a:r>
              <a:rPr lang="en-US" altLang="zh-CN" sz="2400" b="1" dirty="0">
                <a:sym typeface="Symbol" pitchFamily="18" charset="2"/>
              </a:rPr>
              <a:t></a:t>
            </a:r>
            <a:r>
              <a:rPr lang="zh-CN" altLang="en-US" sz="2400" b="1" dirty="0">
                <a:sym typeface="Symbol" pitchFamily="18" charset="2"/>
              </a:rPr>
              <a:t>，</a:t>
            </a:r>
            <a:r>
              <a:rPr lang="en-US" altLang="zh-CN" sz="2400" b="1" dirty="0">
                <a:sym typeface="Symbol" pitchFamily="18" charset="2"/>
              </a:rPr>
              <a:t> ’</a:t>
            </a:r>
            <a:r>
              <a:rPr lang="zh-CN" altLang="en-US" sz="2400" b="1" dirty="0">
                <a:sym typeface="Symbol" pitchFamily="18" charset="2"/>
              </a:rPr>
              <a:t>：修正因子</a:t>
            </a:r>
            <a:endParaRPr lang="en-US" altLang="zh-CN" sz="2400" b="1" dirty="0">
              <a:sym typeface="Symbol" pitchFamily="18" charset="2"/>
            </a:endParaRPr>
          </a:p>
          <a:p>
            <a:pPr lvl="1" eaLnBrk="1" hangingPunct="1">
              <a:defRPr/>
            </a:pPr>
            <a:r>
              <a:rPr lang="en-US" altLang="zh-CN" sz="2400" b="1" dirty="0">
                <a:sym typeface="Symbol" pitchFamily="18" charset="2"/>
              </a:rPr>
              <a:t>D</a:t>
            </a:r>
            <a:r>
              <a:rPr lang="zh-CN" altLang="en-US" sz="2400" b="1" dirty="0">
                <a:sym typeface="Symbol" pitchFamily="18" charset="2"/>
              </a:rPr>
              <a:t>：偏差变量</a:t>
            </a:r>
            <a:endParaRPr lang="en-US" altLang="zh-CN" sz="2400" b="1" dirty="0">
              <a:sym typeface="Symbol" pitchFamily="18" charset="2"/>
            </a:endParaRPr>
          </a:p>
          <a:p>
            <a:pPr lvl="1" eaLnBrk="1" hangingPunct="1">
              <a:defRPr/>
            </a:pPr>
            <a:endParaRPr lang="en-US" altLang="zh-CN" sz="2400" b="1" dirty="0">
              <a:sym typeface="Symbol" pitchFamily="18" charset="2"/>
            </a:endParaRPr>
          </a:p>
          <a:p>
            <a:pPr marL="457200" lvl="1" indent="0" eaLnBrk="1" hangingPunct="1">
              <a:buNone/>
              <a:defRPr/>
            </a:pPr>
            <a:endParaRPr lang="en-US" altLang="zh-CN" sz="2400" b="1" dirty="0"/>
          </a:p>
          <a:p>
            <a:pPr marL="457200" lvl="1" indent="0" eaLnBrk="1" hangingPunct="1">
              <a:buNone/>
              <a:defRPr/>
            </a:pPr>
            <a:endParaRPr lang="en-US" altLang="zh-CN" sz="2400" b="1" dirty="0"/>
          </a:p>
          <a:p>
            <a:pPr lvl="2" eaLnBrk="1" hangingPunct="1">
              <a:buFont typeface="Wingdings" panose="05000000000000000000" pitchFamily="2" charset="2"/>
              <a:buNone/>
              <a:defRPr/>
            </a:pPr>
            <a:r>
              <a:rPr lang="en-US" altLang="zh-CN" b="1" dirty="0" err="1">
                <a:sym typeface="Symbol" pitchFamily="18" charset="2"/>
              </a:rPr>
              <a:t>RTTnew</a:t>
            </a:r>
            <a:r>
              <a:rPr lang="en-US" altLang="zh-CN" b="1" dirty="0">
                <a:sym typeface="Symbol" pitchFamily="18" charset="2"/>
              </a:rPr>
              <a:t> </a:t>
            </a:r>
            <a:r>
              <a:rPr lang="en-US" altLang="zh-CN" b="1" dirty="0">
                <a:sym typeface="Wingdings" pitchFamily="2" charset="2"/>
              </a:rPr>
              <a:t> </a:t>
            </a:r>
            <a:r>
              <a:rPr lang="en-US" altLang="zh-CN" b="1" dirty="0">
                <a:sym typeface="Symbol" pitchFamily="18" charset="2"/>
              </a:rPr>
              <a:t>RTT+(1- )</a:t>
            </a:r>
            <a:r>
              <a:rPr lang="en-US" altLang="zh-CN" b="1" i="1" dirty="0">
                <a:sym typeface="Symbol" pitchFamily="18" charset="2"/>
              </a:rPr>
              <a:t>M</a:t>
            </a:r>
          </a:p>
          <a:p>
            <a:pPr lvl="2" eaLnBrk="1" hangingPunct="1">
              <a:buFont typeface="Wingdings" panose="05000000000000000000" pitchFamily="2" charset="2"/>
              <a:buNone/>
              <a:defRPr/>
            </a:pPr>
            <a:r>
              <a:rPr lang="en-US" altLang="zh-CN" b="1" i="1" dirty="0" err="1"/>
              <a:t>Dnew</a:t>
            </a:r>
            <a:r>
              <a:rPr lang="en-US" altLang="zh-CN" b="1" i="1" dirty="0"/>
              <a:t> </a:t>
            </a:r>
            <a:r>
              <a:rPr lang="en-US" altLang="zh-CN" b="1" dirty="0">
                <a:sym typeface="Wingdings" pitchFamily="2" charset="2"/>
              </a:rPr>
              <a:t></a:t>
            </a:r>
            <a:r>
              <a:rPr lang="en-US" altLang="zh-CN" b="1" dirty="0"/>
              <a:t> </a:t>
            </a:r>
            <a:r>
              <a:rPr lang="en-US" altLang="zh-CN" b="1" dirty="0">
                <a:sym typeface="Symbol" pitchFamily="18" charset="2"/>
              </a:rPr>
              <a:t>’</a:t>
            </a:r>
            <a:r>
              <a:rPr lang="en-US" altLang="zh-CN" b="1" i="1" dirty="0">
                <a:sym typeface="Symbol" pitchFamily="18" charset="2"/>
              </a:rPr>
              <a:t>D</a:t>
            </a:r>
            <a:r>
              <a:rPr lang="en-US" altLang="zh-CN" b="1" dirty="0">
                <a:sym typeface="Symbol" pitchFamily="18" charset="2"/>
              </a:rPr>
              <a:t>+(1- ’)|RTT-M|</a:t>
            </a:r>
          </a:p>
          <a:p>
            <a:pPr lvl="1" eaLnBrk="1" hangingPunct="1">
              <a:buFont typeface="Wingdings" panose="05000000000000000000" pitchFamily="2" charset="2"/>
              <a:buNone/>
              <a:defRPr/>
            </a:pPr>
            <a:r>
              <a:rPr lang="en-US" altLang="zh-CN" sz="2400" b="1" dirty="0">
                <a:sym typeface="Symbol" pitchFamily="18" charset="2"/>
              </a:rPr>
              <a:t>		RTT </a:t>
            </a:r>
            <a:r>
              <a:rPr lang="en-US" altLang="zh-CN" sz="2400" b="1" dirty="0">
                <a:sym typeface="Wingdings" pitchFamily="2" charset="2"/>
              </a:rPr>
              <a:t> </a:t>
            </a:r>
            <a:r>
              <a:rPr lang="en-US" altLang="zh-CN" sz="2400" b="1" dirty="0" err="1">
                <a:sym typeface="Wingdings" pitchFamily="2" charset="2"/>
              </a:rPr>
              <a:t>RTTnew</a:t>
            </a:r>
            <a:endParaRPr lang="en-US" altLang="zh-CN" sz="2400" b="1" dirty="0">
              <a:sym typeface="Wingdings" pitchFamily="2" charset="2"/>
            </a:endParaRPr>
          </a:p>
          <a:p>
            <a:pPr lvl="1" eaLnBrk="1" hangingPunct="1">
              <a:buFont typeface="Wingdings" panose="05000000000000000000" pitchFamily="2" charset="2"/>
              <a:buNone/>
              <a:defRPr/>
            </a:pPr>
            <a:r>
              <a:rPr lang="en-US" altLang="zh-CN" sz="2400" b="1" dirty="0">
                <a:sym typeface="Wingdings" pitchFamily="2" charset="2"/>
              </a:rPr>
              <a:t>		</a:t>
            </a:r>
            <a:r>
              <a:rPr lang="en-US" altLang="zh-CN" sz="2400" b="1" i="1" dirty="0">
                <a:sym typeface="Wingdings" pitchFamily="2" charset="2"/>
              </a:rPr>
              <a:t>D</a:t>
            </a:r>
            <a:r>
              <a:rPr lang="en-US" altLang="zh-CN" sz="2400" b="1" dirty="0">
                <a:sym typeface="Wingdings" pitchFamily="2" charset="2"/>
              </a:rPr>
              <a:t>  </a:t>
            </a:r>
            <a:r>
              <a:rPr lang="en-US" altLang="zh-CN" sz="2400" b="1" i="1" dirty="0" err="1">
                <a:sym typeface="Wingdings" pitchFamily="2" charset="2"/>
              </a:rPr>
              <a:t>Dnew</a:t>
            </a:r>
            <a:endParaRPr lang="en-US" altLang="zh-CN" sz="2400" b="1" i="1" dirty="0">
              <a:sym typeface="Wingdings" pitchFamily="2" charset="2"/>
            </a:endParaRPr>
          </a:p>
          <a:p>
            <a:pPr lvl="1" eaLnBrk="1" hangingPunct="1">
              <a:buFont typeface="Wingdings" panose="05000000000000000000" pitchFamily="2" charset="2"/>
              <a:buNone/>
              <a:defRPr/>
            </a:pPr>
            <a:r>
              <a:rPr lang="en-US" altLang="zh-CN" sz="2400" b="1" dirty="0">
                <a:sym typeface="Wingdings" pitchFamily="2" charset="2"/>
              </a:rPr>
              <a:t>		Timeout  RTT +4</a:t>
            </a:r>
            <a:r>
              <a:rPr lang="en-US" altLang="zh-CN" sz="2400" b="1" i="1" dirty="0">
                <a:sym typeface="Wingdings" pitchFamily="2" charset="2"/>
              </a:rPr>
              <a:t>D</a:t>
            </a:r>
            <a:endParaRPr lang="en-US" altLang="zh-CN" sz="2400" b="1" i="1" dirty="0">
              <a:sym typeface="Symbol" pitchFamily="18" charset="2"/>
            </a:endParaRPr>
          </a:p>
        </p:txBody>
      </p:sp>
      <p:sp>
        <p:nvSpPr>
          <p:cNvPr id="7066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31B6D423-4F6B-4A43-8D92-BDD86DD0C5F9}" type="slidenum">
              <a:rPr kumimoji="0" lang="zh-CN" altLang="en-US" sz="1400"/>
              <a:pPr eaLnBrk="1" hangingPunct="1"/>
              <a:t>62</a:t>
            </a:fld>
            <a:endParaRPr kumimoji="0" lang="en-US" altLang="zh-CN" sz="1400"/>
          </a:p>
        </p:txBody>
      </p:sp>
      <p:sp>
        <p:nvSpPr>
          <p:cNvPr id="2" name="圆角矩形 1"/>
          <p:cNvSpPr/>
          <p:nvPr/>
        </p:nvSpPr>
        <p:spPr bwMode="auto">
          <a:xfrm>
            <a:off x="1115616" y="4149080"/>
            <a:ext cx="6264696" cy="792088"/>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zh-CN" altLang="en-US" sz="2200" b="1" dirty="0">
                <a:solidFill>
                  <a:srgbClr val="FF0000"/>
                </a:solidFill>
              </a:rPr>
              <a:t>第一次测量时，</a:t>
            </a:r>
            <a:r>
              <a:rPr lang="en-US" altLang="zh-CN" sz="2200" b="1" dirty="0">
                <a:solidFill>
                  <a:srgbClr val="FF0000"/>
                </a:solidFill>
              </a:rPr>
              <a:t>RTT</a:t>
            </a:r>
            <a:r>
              <a:rPr lang="zh-CN" altLang="en-US" sz="2200" b="1" dirty="0">
                <a:solidFill>
                  <a:srgbClr val="FF0000"/>
                </a:solidFill>
              </a:rPr>
              <a:t>设置为</a:t>
            </a:r>
            <a:r>
              <a:rPr lang="en-US" altLang="zh-CN" sz="2200" b="1" dirty="0">
                <a:solidFill>
                  <a:srgbClr val="FF0000"/>
                </a:solidFill>
              </a:rPr>
              <a:t>M</a:t>
            </a:r>
            <a:r>
              <a:rPr lang="zh-CN" altLang="en-US" sz="2200" b="1" dirty="0">
                <a:solidFill>
                  <a:srgbClr val="FF0000"/>
                </a:solidFill>
              </a:rPr>
              <a:t>，</a:t>
            </a:r>
            <a:r>
              <a:rPr lang="en-US" altLang="zh-CN" sz="2200" b="1" dirty="0">
                <a:solidFill>
                  <a:srgbClr val="FF0000"/>
                </a:solidFill>
              </a:rPr>
              <a:t>D</a:t>
            </a:r>
            <a:r>
              <a:rPr lang="zh-CN" altLang="en-US" sz="2200" b="1" dirty="0">
                <a:solidFill>
                  <a:srgbClr val="FF0000"/>
                </a:solidFill>
              </a:rPr>
              <a:t>取为</a:t>
            </a:r>
            <a:r>
              <a:rPr lang="en-US" altLang="zh-CN" sz="2200" b="1" dirty="0">
                <a:solidFill>
                  <a:srgbClr val="FF0000"/>
                </a:solidFill>
              </a:rPr>
              <a:t>M</a:t>
            </a:r>
            <a:r>
              <a:rPr lang="zh-CN" altLang="en-US" sz="2200" b="1" dirty="0">
                <a:solidFill>
                  <a:srgbClr val="FF0000"/>
                </a:solidFill>
              </a:rPr>
              <a:t>的一半，</a:t>
            </a:r>
            <a:br>
              <a:rPr lang="en-US" altLang="zh-CN" sz="2200" b="1" dirty="0">
                <a:solidFill>
                  <a:srgbClr val="FF0000"/>
                </a:solidFill>
              </a:rPr>
            </a:br>
            <a:r>
              <a:rPr lang="zh-CN" altLang="en-US" sz="2200" b="1" dirty="0">
                <a:solidFill>
                  <a:srgbClr val="FF0000"/>
                </a:solidFill>
              </a:rPr>
              <a:t>以后每测量到一个</a:t>
            </a:r>
            <a:r>
              <a:rPr lang="en-US" altLang="zh-CN" sz="2200" b="1" dirty="0">
                <a:solidFill>
                  <a:srgbClr val="FF0000"/>
                </a:solidFill>
              </a:rPr>
              <a:t>M</a:t>
            </a:r>
            <a:r>
              <a:rPr lang="zh-CN" altLang="en-US" sz="2200" b="1" dirty="0">
                <a:solidFill>
                  <a:srgbClr val="FF0000"/>
                </a:solidFill>
              </a:rPr>
              <a:t>，按下面公式更新</a:t>
            </a:r>
            <a:endParaRPr kumimoji="1" lang="zh-CN" altLang="en-US" sz="2200" b="1" i="0" u="none" strike="noStrike" cap="none" normalizeH="0" baseline="0" dirty="0">
              <a:ln>
                <a:noFill/>
              </a:ln>
              <a:solidFill>
                <a:srgbClr val="FF0000"/>
              </a:solidFill>
              <a:effectLst/>
            </a:endParaRPr>
          </a:p>
        </p:txBody>
      </p:sp>
      <p:sp>
        <p:nvSpPr>
          <p:cNvPr id="6" name="标题 1">
            <a:extLst>
              <a:ext uri="{FF2B5EF4-FFF2-40B4-BE49-F238E27FC236}">
                <a16:creationId xmlns:a16="http://schemas.microsoft.com/office/drawing/2014/main" id="{3432631F-6763-4CB4-938F-10826804C3AF}"/>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Timeout</a:t>
            </a:r>
            <a:r>
              <a:rPr lang="zh-CN" altLang="en-US" b="1" dirty="0"/>
              <a:t>设置</a:t>
            </a:r>
            <a:endParaRPr lang="zh-CN" altLang="en-US" b="1" kern="0" dirty="0">
              <a:latin typeface="+mn-ea"/>
              <a:ea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zh-CN" b="1" dirty="0"/>
              <a:t> </a:t>
            </a:r>
            <a:endParaRPr lang="zh-CN" altLang="en-US" b="1" dirty="0"/>
          </a:p>
        </p:txBody>
      </p:sp>
      <p:sp>
        <p:nvSpPr>
          <p:cNvPr id="71683" name="Rectangle 3"/>
          <p:cNvSpPr>
            <a:spLocks noGrp="1" noChangeArrowheads="1"/>
          </p:cNvSpPr>
          <p:nvPr>
            <p:ph type="body" idx="1"/>
          </p:nvPr>
        </p:nvSpPr>
        <p:spPr>
          <a:xfrm>
            <a:off x="755576" y="1556792"/>
            <a:ext cx="7772400" cy="4114800"/>
          </a:xfrm>
        </p:spPr>
        <p:txBody>
          <a:bodyPr/>
          <a:lstStyle/>
          <a:p>
            <a:r>
              <a:rPr lang="zh-CN" altLang="en-US" sz="2400" b="1" dirty="0"/>
              <a:t>每个</a:t>
            </a:r>
            <a:r>
              <a:rPr lang="en-US" altLang="zh-CN" sz="2400" b="1" dirty="0"/>
              <a:t>TCP</a:t>
            </a:r>
            <a:r>
              <a:rPr lang="zh-CN" altLang="en-US" sz="2400" b="1" dirty="0"/>
              <a:t>连接都只维护一个</a:t>
            </a:r>
            <a:r>
              <a:rPr lang="en-US" altLang="zh-CN" sz="2400" b="1" dirty="0"/>
              <a:t>Timeout/RTT</a:t>
            </a:r>
            <a:r>
              <a:rPr lang="zh-CN" altLang="en-US" sz="2400" b="1" dirty="0"/>
              <a:t>变量，该变量利用</a:t>
            </a:r>
            <a:r>
              <a:rPr lang="en-US" altLang="zh-CN" sz="2400" b="1" dirty="0"/>
              <a:t>Jacobson</a:t>
            </a:r>
            <a:r>
              <a:rPr lang="zh-CN" altLang="en-US" sz="2400" b="1" dirty="0"/>
              <a:t>算法来更新</a:t>
            </a:r>
          </a:p>
          <a:p>
            <a:pPr lvl="1"/>
            <a:r>
              <a:rPr lang="zh-CN" altLang="en-US" sz="2000" b="1" dirty="0"/>
              <a:t>对于第一次发送的</a:t>
            </a:r>
            <a:r>
              <a:rPr lang="en-US" altLang="zh-CN" sz="2000" b="1" dirty="0"/>
              <a:t>TCP</a:t>
            </a:r>
            <a:r>
              <a:rPr lang="zh-CN" altLang="en-US" sz="2000" b="1" dirty="0"/>
              <a:t>数据段，设置重传定时器的值为</a:t>
            </a:r>
            <a:r>
              <a:rPr lang="en-US" altLang="zh-CN" sz="2000" b="1" dirty="0"/>
              <a:t>Timeout</a:t>
            </a:r>
          </a:p>
          <a:p>
            <a:pPr lvl="1"/>
            <a:r>
              <a:rPr lang="zh-CN" altLang="en-US" sz="2000" b="1" dirty="0"/>
              <a:t>只有第一次发送的</a:t>
            </a:r>
            <a:r>
              <a:rPr lang="en-US" altLang="zh-CN" sz="2000" b="1" dirty="0"/>
              <a:t>TCP</a:t>
            </a:r>
            <a:r>
              <a:rPr lang="zh-CN" altLang="en-US" sz="2000" b="1" dirty="0"/>
              <a:t>数据段并且在</a:t>
            </a:r>
            <a:r>
              <a:rPr lang="en-US" altLang="zh-CN" sz="2000" b="1" dirty="0"/>
              <a:t>Timeout</a:t>
            </a:r>
            <a:r>
              <a:rPr lang="zh-CN" altLang="en-US" sz="2000" b="1" dirty="0"/>
              <a:t>之前收到对该数据段的</a:t>
            </a:r>
            <a:r>
              <a:rPr lang="en-US" altLang="zh-CN" sz="2000" b="1" dirty="0"/>
              <a:t>ACK</a:t>
            </a:r>
            <a:r>
              <a:rPr lang="zh-CN" altLang="en-US" sz="2000" b="1" dirty="0"/>
              <a:t>时才能使用</a:t>
            </a:r>
            <a:r>
              <a:rPr lang="en-US" altLang="zh-CN" sz="2000" b="1" dirty="0"/>
              <a:t>Jacobson</a:t>
            </a:r>
            <a:r>
              <a:rPr lang="zh-CN" altLang="en-US" sz="2000" b="1" dirty="0"/>
              <a:t>算法更新</a:t>
            </a:r>
            <a:r>
              <a:rPr lang="en-US" altLang="zh-CN" sz="2000" b="1" dirty="0"/>
              <a:t>TCP</a:t>
            </a:r>
            <a:r>
              <a:rPr lang="zh-CN" altLang="en-US" sz="2000" b="1" dirty="0"/>
              <a:t>连接的</a:t>
            </a:r>
            <a:r>
              <a:rPr lang="en-US" altLang="zh-CN" sz="2000" b="1" dirty="0"/>
              <a:t>Timeout/RTT</a:t>
            </a:r>
            <a:r>
              <a:rPr lang="zh-CN" altLang="en-US" sz="2000" b="1" dirty="0"/>
              <a:t>值</a:t>
            </a:r>
          </a:p>
          <a:p>
            <a:r>
              <a:rPr lang="zh-CN" altLang="en-US" sz="2400" b="1" dirty="0"/>
              <a:t>对于已发送过一次的</a:t>
            </a:r>
            <a:r>
              <a:rPr lang="en-US" altLang="zh-CN" sz="2400" b="1" dirty="0"/>
              <a:t>TCP</a:t>
            </a:r>
            <a:r>
              <a:rPr lang="zh-CN" altLang="en-US" sz="2400" b="1" dirty="0"/>
              <a:t>数据段，如果在</a:t>
            </a:r>
            <a:r>
              <a:rPr lang="en-US" altLang="zh-CN" sz="2400" b="1" dirty="0"/>
              <a:t>timeout</a:t>
            </a:r>
            <a:r>
              <a:rPr lang="zh-CN" altLang="en-US" sz="2400" b="1" dirty="0"/>
              <a:t>之前仍然没有收到对该数据段的</a:t>
            </a:r>
            <a:r>
              <a:rPr lang="en-US" altLang="zh-CN" sz="2400" b="1" dirty="0"/>
              <a:t>ACK</a:t>
            </a:r>
            <a:r>
              <a:rPr lang="zh-CN" altLang="en-US" sz="2400" b="1" dirty="0"/>
              <a:t>，则根据</a:t>
            </a:r>
            <a:r>
              <a:rPr lang="en-US" altLang="zh-CN" sz="2400" b="1" dirty="0" err="1"/>
              <a:t>Karn</a:t>
            </a:r>
            <a:r>
              <a:rPr lang="zh-CN" altLang="en-US" sz="2400" b="1" dirty="0"/>
              <a:t>算法来设置下次发送的重传定时器的超时值</a:t>
            </a:r>
          </a:p>
          <a:p>
            <a:pPr lvl="1"/>
            <a:r>
              <a:rPr lang="en-US" altLang="zh-CN" sz="2000" b="1" dirty="0" err="1"/>
              <a:t>Karn</a:t>
            </a:r>
            <a:r>
              <a:rPr lang="zh-CN" altLang="en-US" sz="2000" b="1" dirty="0"/>
              <a:t>算法：对已经重传的数据段无需修改</a:t>
            </a:r>
            <a:r>
              <a:rPr lang="en-US" altLang="zh-CN" sz="2000" b="1" dirty="0"/>
              <a:t>RTT，</a:t>
            </a:r>
            <a:r>
              <a:rPr lang="zh-CN" altLang="en-US" sz="2000" b="1" dirty="0"/>
              <a:t>而是在每次传输失败时将超时时间</a:t>
            </a:r>
            <a:r>
              <a:rPr lang="en-US" altLang="zh-CN" sz="2000" b="1" dirty="0"/>
              <a:t>(Timeout)</a:t>
            </a:r>
            <a:r>
              <a:rPr lang="zh-CN" altLang="en-US" sz="2000" b="1" dirty="0"/>
              <a:t>加倍，直到该数据段被成功传输，即超时值</a:t>
            </a:r>
            <a:r>
              <a:rPr lang="en-US" altLang="zh-CN" sz="2000" b="1" dirty="0"/>
              <a:t>=Timeout&lt;&lt;</a:t>
            </a:r>
            <a:r>
              <a:rPr lang="en-US" altLang="zh-CN" sz="2000" b="1" dirty="0" err="1"/>
              <a:t>retransmission_number</a:t>
            </a:r>
            <a:endParaRPr lang="zh-CN" altLang="en-US" sz="2000" b="1" dirty="0"/>
          </a:p>
        </p:txBody>
      </p:sp>
      <p:sp>
        <p:nvSpPr>
          <p:cNvPr id="4" name="标题 1">
            <a:extLst>
              <a:ext uri="{FF2B5EF4-FFF2-40B4-BE49-F238E27FC236}">
                <a16:creationId xmlns:a16="http://schemas.microsoft.com/office/drawing/2014/main" id="{DF71BEB6-6EC2-4582-B0C8-7363BE11DA59}"/>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b="1" dirty="0"/>
              <a:t>几点说明</a:t>
            </a:r>
            <a:endParaRPr lang="zh-CN" altLang="en-US" kern="0" dirty="0">
              <a:latin typeface="+mn-ea"/>
              <a:ea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4213" y="617538"/>
            <a:ext cx="8259762" cy="1143000"/>
          </a:xfrm>
        </p:spPr>
        <p:txBody>
          <a:bodyPr/>
          <a:lstStyle/>
          <a:p>
            <a:r>
              <a:rPr lang="en-US" altLang="zh-CN" b="1" dirty="0"/>
              <a:t> </a:t>
            </a:r>
            <a:endParaRPr lang="zh-CN" altLang="en-US" b="1" dirty="0"/>
          </a:p>
        </p:txBody>
      </p:sp>
      <p:sp>
        <p:nvSpPr>
          <p:cNvPr id="72707" name="Line 3"/>
          <p:cNvSpPr>
            <a:spLocks noChangeShapeType="1"/>
          </p:cNvSpPr>
          <p:nvPr/>
        </p:nvSpPr>
        <p:spPr bwMode="auto">
          <a:xfrm>
            <a:off x="1811338" y="2493963"/>
            <a:ext cx="0" cy="24479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72708" name="Line 4"/>
          <p:cNvSpPr>
            <a:spLocks noChangeShapeType="1"/>
          </p:cNvSpPr>
          <p:nvPr/>
        </p:nvSpPr>
        <p:spPr bwMode="auto">
          <a:xfrm>
            <a:off x="3611563" y="2420938"/>
            <a:ext cx="0" cy="244951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72709" name="Line 5"/>
          <p:cNvSpPr>
            <a:spLocks noChangeShapeType="1"/>
          </p:cNvSpPr>
          <p:nvPr/>
        </p:nvSpPr>
        <p:spPr bwMode="auto">
          <a:xfrm>
            <a:off x="1955800" y="2781300"/>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10" name="Text Box 6"/>
          <p:cNvSpPr txBox="1">
            <a:spLocks noChangeArrowheads="1"/>
          </p:cNvSpPr>
          <p:nvPr/>
        </p:nvSpPr>
        <p:spPr bwMode="auto">
          <a:xfrm rot="1145099">
            <a:off x="2028825" y="2630488"/>
            <a:ext cx="1081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Seq=1</a:t>
            </a:r>
          </a:p>
        </p:txBody>
      </p:sp>
      <p:sp>
        <p:nvSpPr>
          <p:cNvPr id="72711" name="Line 7"/>
          <p:cNvSpPr>
            <a:spLocks noChangeShapeType="1"/>
          </p:cNvSpPr>
          <p:nvPr/>
        </p:nvSpPr>
        <p:spPr bwMode="auto">
          <a:xfrm>
            <a:off x="1595438" y="2709863"/>
            <a:ext cx="0" cy="100806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12" name="Text Box 8"/>
          <p:cNvSpPr txBox="1">
            <a:spLocks noChangeArrowheads="1"/>
          </p:cNvSpPr>
          <p:nvPr/>
        </p:nvSpPr>
        <p:spPr bwMode="auto">
          <a:xfrm rot="5400000">
            <a:off x="850900" y="3117851"/>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t>Timeout</a:t>
            </a:r>
          </a:p>
        </p:txBody>
      </p:sp>
      <p:sp>
        <p:nvSpPr>
          <p:cNvPr id="72713" name="Line 9"/>
          <p:cNvSpPr>
            <a:spLocks noChangeShapeType="1"/>
          </p:cNvSpPr>
          <p:nvPr/>
        </p:nvSpPr>
        <p:spPr bwMode="auto">
          <a:xfrm>
            <a:off x="1884363" y="3719513"/>
            <a:ext cx="1655762" cy="50165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14" name="Text Box 10"/>
          <p:cNvSpPr txBox="1">
            <a:spLocks noChangeArrowheads="1"/>
          </p:cNvSpPr>
          <p:nvPr/>
        </p:nvSpPr>
        <p:spPr bwMode="auto">
          <a:xfrm rot="1145099">
            <a:off x="1884363" y="350043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Seq=1</a:t>
            </a:r>
          </a:p>
        </p:txBody>
      </p:sp>
      <p:sp>
        <p:nvSpPr>
          <p:cNvPr id="72715" name="Line 11"/>
          <p:cNvSpPr>
            <a:spLocks noChangeShapeType="1"/>
          </p:cNvSpPr>
          <p:nvPr/>
        </p:nvSpPr>
        <p:spPr bwMode="auto">
          <a:xfrm flipH="1">
            <a:off x="1957388" y="3429000"/>
            <a:ext cx="1511300" cy="10795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16" name="Text Box 12"/>
          <p:cNvSpPr txBox="1">
            <a:spLocks noChangeArrowheads="1"/>
          </p:cNvSpPr>
          <p:nvPr/>
        </p:nvSpPr>
        <p:spPr bwMode="auto">
          <a:xfrm rot="-2135682">
            <a:off x="1884363" y="4070350"/>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ACK=101</a:t>
            </a:r>
          </a:p>
        </p:txBody>
      </p:sp>
      <p:sp>
        <p:nvSpPr>
          <p:cNvPr id="72717" name="Line 13"/>
          <p:cNvSpPr>
            <a:spLocks noChangeShapeType="1"/>
          </p:cNvSpPr>
          <p:nvPr/>
        </p:nvSpPr>
        <p:spPr bwMode="auto">
          <a:xfrm>
            <a:off x="5700713" y="2422525"/>
            <a:ext cx="0" cy="24479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72718" name="Line 14"/>
          <p:cNvSpPr>
            <a:spLocks noChangeShapeType="1"/>
          </p:cNvSpPr>
          <p:nvPr/>
        </p:nvSpPr>
        <p:spPr bwMode="auto">
          <a:xfrm>
            <a:off x="7500938" y="2349500"/>
            <a:ext cx="0" cy="244951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72719" name="Line 15"/>
          <p:cNvSpPr>
            <a:spLocks noChangeShapeType="1"/>
          </p:cNvSpPr>
          <p:nvPr/>
        </p:nvSpPr>
        <p:spPr bwMode="auto">
          <a:xfrm>
            <a:off x="5845175" y="2709863"/>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20" name="Text Box 16"/>
          <p:cNvSpPr txBox="1">
            <a:spLocks noChangeArrowheads="1"/>
          </p:cNvSpPr>
          <p:nvPr/>
        </p:nvSpPr>
        <p:spPr bwMode="auto">
          <a:xfrm rot="1145099">
            <a:off x="5918200" y="2559050"/>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Seq=1</a:t>
            </a:r>
          </a:p>
        </p:txBody>
      </p:sp>
      <p:sp>
        <p:nvSpPr>
          <p:cNvPr id="72721" name="Line 17"/>
          <p:cNvSpPr>
            <a:spLocks noChangeShapeType="1"/>
          </p:cNvSpPr>
          <p:nvPr/>
        </p:nvSpPr>
        <p:spPr bwMode="auto">
          <a:xfrm>
            <a:off x="5484813" y="2638425"/>
            <a:ext cx="0" cy="1008063"/>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22" name="Text Box 18"/>
          <p:cNvSpPr txBox="1">
            <a:spLocks noChangeArrowheads="1"/>
          </p:cNvSpPr>
          <p:nvPr/>
        </p:nvSpPr>
        <p:spPr bwMode="auto">
          <a:xfrm rot="5400000">
            <a:off x="4740275" y="3046413"/>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t>Timeout</a:t>
            </a:r>
          </a:p>
        </p:txBody>
      </p:sp>
      <p:sp>
        <p:nvSpPr>
          <p:cNvPr id="72723" name="Line 19"/>
          <p:cNvSpPr>
            <a:spLocks noChangeShapeType="1"/>
          </p:cNvSpPr>
          <p:nvPr/>
        </p:nvSpPr>
        <p:spPr bwMode="auto">
          <a:xfrm>
            <a:off x="5773738" y="3648075"/>
            <a:ext cx="1655762" cy="50165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24" name="Text Box 20"/>
          <p:cNvSpPr txBox="1">
            <a:spLocks noChangeArrowheads="1"/>
          </p:cNvSpPr>
          <p:nvPr/>
        </p:nvSpPr>
        <p:spPr bwMode="auto">
          <a:xfrm rot="1145099">
            <a:off x="5773738" y="3429000"/>
            <a:ext cx="1081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Seq=1</a:t>
            </a:r>
          </a:p>
        </p:txBody>
      </p:sp>
      <p:sp>
        <p:nvSpPr>
          <p:cNvPr id="72725" name="Line 21"/>
          <p:cNvSpPr>
            <a:spLocks noChangeShapeType="1"/>
          </p:cNvSpPr>
          <p:nvPr/>
        </p:nvSpPr>
        <p:spPr bwMode="auto">
          <a:xfrm flipH="1">
            <a:off x="5845175" y="4294188"/>
            <a:ext cx="1584325" cy="503237"/>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26" name="Text Box 22"/>
          <p:cNvSpPr txBox="1">
            <a:spLocks noChangeArrowheads="1"/>
          </p:cNvSpPr>
          <p:nvPr/>
        </p:nvSpPr>
        <p:spPr bwMode="auto">
          <a:xfrm rot="-1207402">
            <a:off x="5918200" y="4503738"/>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ACK=101</a:t>
            </a:r>
          </a:p>
        </p:txBody>
      </p:sp>
      <p:sp>
        <p:nvSpPr>
          <p:cNvPr id="72727" name="Text Box 23"/>
          <p:cNvSpPr txBox="1">
            <a:spLocks noChangeArrowheads="1"/>
          </p:cNvSpPr>
          <p:nvPr/>
        </p:nvSpPr>
        <p:spPr bwMode="auto">
          <a:xfrm>
            <a:off x="900113" y="5270500"/>
            <a:ext cx="7704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发送端无法区分</a:t>
            </a:r>
            <a:r>
              <a:rPr lang="en-US" altLang="zh-CN" b="1"/>
              <a:t>ACK</a:t>
            </a:r>
            <a:r>
              <a:rPr lang="zh-CN" altLang="en-US" b="1"/>
              <a:t>是对哪次发送的</a:t>
            </a:r>
            <a:r>
              <a:rPr lang="en-US" altLang="zh-CN" b="1"/>
              <a:t>TCP</a:t>
            </a:r>
            <a:r>
              <a:rPr lang="zh-CN" altLang="en-US" b="1"/>
              <a:t>数据段的确认，所以重发数据段后收到的</a:t>
            </a:r>
            <a:r>
              <a:rPr lang="en-US" altLang="zh-CN" b="1"/>
              <a:t>ACK</a:t>
            </a:r>
            <a:r>
              <a:rPr lang="zh-CN" altLang="en-US" b="1"/>
              <a:t>后不会更新</a:t>
            </a:r>
            <a:r>
              <a:rPr lang="en-US" altLang="zh-CN" b="1"/>
              <a:t>RTT</a:t>
            </a:r>
            <a:r>
              <a:rPr lang="zh-CN" altLang="en-US" b="1"/>
              <a:t>值</a:t>
            </a:r>
          </a:p>
        </p:txBody>
      </p:sp>
      <p:sp>
        <p:nvSpPr>
          <p:cNvPr id="72728" name="Text Box 24"/>
          <p:cNvSpPr txBox="1">
            <a:spLocks noChangeArrowheads="1"/>
          </p:cNvSpPr>
          <p:nvPr/>
        </p:nvSpPr>
        <p:spPr bwMode="auto">
          <a:xfrm>
            <a:off x="1330325" y="206057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发送端</a:t>
            </a:r>
          </a:p>
        </p:txBody>
      </p:sp>
      <p:sp>
        <p:nvSpPr>
          <p:cNvPr id="72729" name="Text Box 25"/>
          <p:cNvSpPr txBox="1">
            <a:spLocks noChangeArrowheads="1"/>
          </p:cNvSpPr>
          <p:nvPr/>
        </p:nvSpPr>
        <p:spPr bwMode="auto">
          <a:xfrm>
            <a:off x="3059113" y="2024063"/>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接收端</a:t>
            </a:r>
          </a:p>
        </p:txBody>
      </p:sp>
      <p:sp>
        <p:nvSpPr>
          <p:cNvPr id="72730" name="Text Box 26"/>
          <p:cNvSpPr txBox="1">
            <a:spLocks noChangeArrowheads="1"/>
          </p:cNvSpPr>
          <p:nvPr/>
        </p:nvSpPr>
        <p:spPr bwMode="auto">
          <a:xfrm>
            <a:off x="5219700" y="1916113"/>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发送端</a:t>
            </a:r>
          </a:p>
        </p:txBody>
      </p:sp>
      <p:sp>
        <p:nvSpPr>
          <p:cNvPr id="72731" name="Text Box 27"/>
          <p:cNvSpPr txBox="1">
            <a:spLocks noChangeArrowheads="1"/>
          </p:cNvSpPr>
          <p:nvPr/>
        </p:nvSpPr>
        <p:spPr bwMode="auto">
          <a:xfrm>
            <a:off x="6948488" y="195262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接收端</a:t>
            </a:r>
          </a:p>
        </p:txBody>
      </p:sp>
      <p:sp>
        <p:nvSpPr>
          <p:cNvPr id="28" name="标题 1">
            <a:extLst>
              <a:ext uri="{FF2B5EF4-FFF2-40B4-BE49-F238E27FC236}">
                <a16:creationId xmlns:a16="http://schemas.microsoft.com/office/drawing/2014/main" id="{3475F016-7845-43C4-8E1B-0E11B8B1DF58}"/>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sz="4000" b="1" dirty="0"/>
              <a:t>为什么重发后要保持</a:t>
            </a:r>
            <a:r>
              <a:rPr lang="en-US" altLang="zh-CN" sz="4000" b="1" dirty="0"/>
              <a:t>RTT</a:t>
            </a:r>
            <a:r>
              <a:rPr lang="zh-CN" altLang="en-US" sz="4000" b="1" dirty="0"/>
              <a:t>值不变</a:t>
            </a:r>
            <a:endParaRPr lang="zh-CN" altLang="en-US" sz="4000" kern="0" dirty="0">
              <a:latin typeface="+mn-ea"/>
              <a:ea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65</a:t>
            </a:fld>
            <a:endParaRPr kumimoji="0" lang="en-US" altLang="zh-CN" sz="1400"/>
          </a:p>
        </p:txBody>
      </p:sp>
      <p:sp>
        <p:nvSpPr>
          <p:cNvPr id="73731" name="Rectangle 4"/>
          <p:cNvSpPr>
            <a:spLocks noGrp="1" noChangeArrowheads="1"/>
          </p:cNvSpPr>
          <p:nvPr>
            <p:ph type="title"/>
          </p:nvPr>
        </p:nvSpPr>
        <p:spPr/>
        <p:txBody>
          <a:bodyPr/>
          <a:lstStyle/>
          <a:p>
            <a:pPr eaLnBrk="1" hangingPunct="1"/>
            <a:r>
              <a:rPr lang="en-US" altLang="zh-CN" sz="3200" b="1" dirty="0"/>
              <a:t> </a:t>
            </a:r>
          </a:p>
        </p:txBody>
      </p:sp>
      <p:sp>
        <p:nvSpPr>
          <p:cNvPr id="73732" name="Rectangle 5"/>
          <p:cNvSpPr>
            <a:spLocks noGrp="1" noChangeArrowheads="1"/>
          </p:cNvSpPr>
          <p:nvPr>
            <p:ph type="body" idx="1"/>
          </p:nvPr>
        </p:nvSpPr>
        <p:spPr>
          <a:xfrm>
            <a:off x="827584" y="1700808"/>
            <a:ext cx="7772400" cy="4114800"/>
          </a:xfrm>
        </p:spPr>
        <p:txBody>
          <a:bodyPr/>
          <a:lstStyle/>
          <a:p>
            <a:pPr eaLnBrk="1" hangingPunct="1"/>
            <a:r>
              <a:rPr lang="zh-CN" altLang="en-GB" b="1" dirty="0"/>
              <a:t>当</a:t>
            </a:r>
            <a:r>
              <a:rPr lang="en-GB" altLang="zh-CN" b="1" dirty="0"/>
              <a:t>TCP</a:t>
            </a:r>
            <a:r>
              <a:rPr lang="zh-CN" altLang="en-GB" b="1" dirty="0"/>
              <a:t>实体收到数据段时它必须返回确认，但并不需要立即回复，它可以在（200</a:t>
            </a:r>
            <a:r>
              <a:rPr lang="en-GB" altLang="zh-CN" b="1" dirty="0" err="1"/>
              <a:t>ms</a:t>
            </a:r>
            <a:r>
              <a:rPr lang="zh-CN" altLang="en-GB" b="1" dirty="0"/>
              <a:t>？）内发送</a:t>
            </a:r>
            <a:r>
              <a:rPr lang="en-GB" altLang="zh-CN" b="1" dirty="0"/>
              <a:t>ACK</a:t>
            </a:r>
            <a:r>
              <a:rPr lang="zh-CN" altLang="en-GB" b="1" dirty="0"/>
              <a:t>数据段，如果在这段时间内它恰好有数据段要发送，它就可以在数据段内包含确认信息，因此需要</a:t>
            </a:r>
            <a:r>
              <a:rPr lang="en-GB" altLang="zh-CN" b="1" dirty="0"/>
              <a:t>ACK</a:t>
            </a:r>
            <a:r>
              <a:rPr lang="zh-CN" altLang="en-GB" b="1" dirty="0"/>
              <a:t>延时定时器</a:t>
            </a:r>
          </a:p>
        </p:txBody>
      </p:sp>
      <p:sp>
        <p:nvSpPr>
          <p:cNvPr id="5" name="标题 1">
            <a:extLst>
              <a:ext uri="{FF2B5EF4-FFF2-40B4-BE49-F238E27FC236}">
                <a16:creationId xmlns:a16="http://schemas.microsoft.com/office/drawing/2014/main" id="{5C6A1FAC-4319-4504-841A-EA5CF7E8FC0D}"/>
              </a:ext>
            </a:extLst>
          </p:cNvPr>
          <p:cNvSpPr txBox="1">
            <a:spLocks/>
          </p:cNvSpPr>
          <p:nvPr/>
        </p:nvSpPr>
        <p:spPr>
          <a:xfrm>
            <a:off x="1150938" y="-100508"/>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ACK</a:t>
            </a:r>
            <a:r>
              <a:rPr lang="zh-CN" altLang="en-US" b="1" dirty="0"/>
              <a:t>延时定时器</a:t>
            </a:r>
            <a:br>
              <a:rPr lang="zh-CN" altLang="en-US" b="1" dirty="0"/>
            </a:br>
            <a:r>
              <a:rPr lang="en-US" altLang="zh-CN" sz="3600" b="1" dirty="0"/>
              <a:t>Delayed ACK Timer</a:t>
            </a:r>
            <a:endParaRPr lang="zh-CN" altLang="en-US" sz="3600" kern="0" dirty="0">
              <a:latin typeface="+mn-ea"/>
              <a:ea typeface="+mn-ea"/>
            </a:endParaRP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66</a:t>
            </a:fld>
            <a:endParaRPr kumimoji="0" lang="en-US" altLang="zh-CN" sz="1400"/>
          </a:p>
        </p:txBody>
      </p:sp>
      <p:sp>
        <p:nvSpPr>
          <p:cNvPr id="73731" name="Rectangle 4"/>
          <p:cNvSpPr>
            <a:spLocks noGrp="1" noChangeArrowheads="1"/>
          </p:cNvSpPr>
          <p:nvPr>
            <p:ph type="title"/>
          </p:nvPr>
        </p:nvSpPr>
        <p:spPr/>
        <p:txBody>
          <a:bodyPr>
            <a:normAutofit fontScale="90000"/>
          </a:bodyPr>
          <a:lstStyle/>
          <a:p>
            <a:pPr eaLnBrk="1" hangingPunct="1"/>
            <a:r>
              <a:rPr lang="en-US" altLang="zh-CN" sz="3200" b="1" dirty="0"/>
              <a:t> </a:t>
            </a:r>
          </a:p>
        </p:txBody>
      </p:sp>
      <p:sp>
        <p:nvSpPr>
          <p:cNvPr id="73732" name="Rectangle 5"/>
          <p:cNvSpPr>
            <a:spLocks noGrp="1" noChangeArrowheads="1"/>
          </p:cNvSpPr>
          <p:nvPr>
            <p:ph type="body" idx="1"/>
          </p:nvPr>
        </p:nvSpPr>
        <p:spPr>
          <a:xfrm>
            <a:off x="685800" y="1700808"/>
            <a:ext cx="7772400" cy="4114800"/>
          </a:xfrm>
        </p:spPr>
        <p:txBody>
          <a:bodyPr/>
          <a:lstStyle/>
          <a:p>
            <a:pPr eaLnBrk="1" hangingPunct="1"/>
            <a:r>
              <a:rPr lang="zh-CN" altLang="en-US" b="1" dirty="0"/>
              <a:t>接收端收到序列号不连续的数据段，原因是某些数据段可能被丢失</a:t>
            </a:r>
          </a:p>
          <a:p>
            <a:pPr eaLnBrk="1" hangingPunct="1"/>
            <a:r>
              <a:rPr lang="zh-CN" altLang="en-US" b="1" dirty="0"/>
              <a:t>如果这些数据段的序列号都在接收窗口之内，那么接收端就先收下这些数据，但要把这些信息准确地告诉发送端，使发送端不要再重复发送这些已收到的数据段</a:t>
            </a:r>
            <a:endParaRPr lang="zh-CN" altLang="en-GB" b="1" dirty="0"/>
          </a:p>
        </p:txBody>
      </p:sp>
      <p:sp>
        <p:nvSpPr>
          <p:cNvPr id="5" name="标题 1">
            <a:extLst>
              <a:ext uri="{FF2B5EF4-FFF2-40B4-BE49-F238E27FC236}">
                <a16:creationId xmlns:a16="http://schemas.microsoft.com/office/drawing/2014/main" id="{CB14483C-63A9-44E6-B9EF-4AF546387941}"/>
              </a:ext>
            </a:extLst>
          </p:cNvPr>
          <p:cNvSpPr txBox="1">
            <a:spLocks/>
          </p:cNvSpPr>
          <p:nvPr/>
        </p:nvSpPr>
        <p:spPr>
          <a:xfrm>
            <a:off x="1150938" y="-52388"/>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sz="4000" b="1" dirty="0"/>
              <a:t>选择确认</a:t>
            </a:r>
            <a:br>
              <a:rPr lang="en-US" altLang="zh-CN" sz="4000" b="1" dirty="0"/>
            </a:br>
            <a:r>
              <a:rPr lang="en-US" altLang="zh-CN" sz="4000" b="1" dirty="0"/>
              <a:t>SACK</a:t>
            </a:r>
            <a:r>
              <a:rPr lang="zh-CN" altLang="en-US" sz="4000" b="1" dirty="0"/>
              <a:t>：</a:t>
            </a:r>
            <a:r>
              <a:rPr lang="en-US" altLang="zh-CN" sz="4000" b="1" dirty="0"/>
              <a:t>Selective ACK</a:t>
            </a:r>
            <a:endParaRPr lang="zh-CN" altLang="en-US" sz="4000" kern="0" dirty="0">
              <a:latin typeface="+mn-ea"/>
              <a:ea typeface="+mn-ea"/>
            </a:endParaRPr>
          </a:p>
        </p:txBody>
      </p:sp>
    </p:spTree>
    <p:extLst>
      <p:ext uri="{BB962C8B-B14F-4D97-AF65-F5344CB8AC3E}">
        <p14:creationId xmlns:p14="http://schemas.microsoft.com/office/powerpoint/2010/main" val="3960214417"/>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67</a:t>
            </a:fld>
            <a:endParaRPr kumimoji="0" lang="en-US" altLang="zh-CN" sz="1400"/>
          </a:p>
        </p:txBody>
      </p:sp>
      <p:sp>
        <p:nvSpPr>
          <p:cNvPr id="73731" name="Rectangle 4"/>
          <p:cNvSpPr>
            <a:spLocks noGrp="1" noChangeArrowheads="1"/>
          </p:cNvSpPr>
          <p:nvPr>
            <p:ph type="title"/>
          </p:nvPr>
        </p:nvSpPr>
        <p:spPr/>
        <p:txBody>
          <a:bodyPr>
            <a:normAutofit fontScale="90000"/>
          </a:bodyPr>
          <a:lstStyle/>
          <a:p>
            <a:pPr eaLnBrk="1" hangingPunct="1"/>
            <a:r>
              <a:rPr lang="en-US" altLang="zh-CN" sz="3200" b="1" dirty="0"/>
              <a:t> </a:t>
            </a:r>
          </a:p>
        </p:txBody>
      </p:sp>
      <p:sp>
        <p:nvSpPr>
          <p:cNvPr id="6" name="Rectangle 6"/>
          <p:cNvSpPr>
            <a:spLocks noChangeArrowheads="1"/>
          </p:cNvSpPr>
          <p:nvPr/>
        </p:nvSpPr>
        <p:spPr bwMode="auto">
          <a:xfrm>
            <a:off x="179388" y="2805113"/>
            <a:ext cx="2089150" cy="4318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Rectangle 7"/>
          <p:cNvSpPr>
            <a:spLocks noChangeArrowheads="1"/>
          </p:cNvSpPr>
          <p:nvPr/>
        </p:nvSpPr>
        <p:spPr bwMode="auto">
          <a:xfrm>
            <a:off x="3132138" y="2805113"/>
            <a:ext cx="1944687" cy="4318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8"/>
          <p:cNvSpPr>
            <a:spLocks noChangeArrowheads="1"/>
          </p:cNvSpPr>
          <p:nvPr/>
        </p:nvSpPr>
        <p:spPr bwMode="auto">
          <a:xfrm>
            <a:off x="5867400" y="2805113"/>
            <a:ext cx="2736850" cy="4318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Text Box 15"/>
          <p:cNvSpPr txBox="1">
            <a:spLocks noChangeArrowheads="1"/>
          </p:cNvSpPr>
          <p:nvPr/>
        </p:nvSpPr>
        <p:spPr bwMode="auto">
          <a:xfrm>
            <a:off x="215900" y="2852738"/>
            <a:ext cx="84137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2"/>
                </a:solidFill>
                <a:latin typeface="Times New Roman" panose="02020603050405020304" pitchFamily="18" charset="0"/>
                <a:ea typeface="黑体" panose="02010609060101010101" pitchFamily="49" charset="-122"/>
              </a:rPr>
              <a:t>1                            1000                  1501                     3000                 3501                                    4500</a:t>
            </a:r>
          </a:p>
        </p:txBody>
      </p:sp>
      <p:sp>
        <p:nvSpPr>
          <p:cNvPr id="10" name="Text Box 19"/>
          <p:cNvSpPr txBox="1">
            <a:spLocks noChangeArrowheads="1"/>
          </p:cNvSpPr>
          <p:nvPr/>
        </p:nvSpPr>
        <p:spPr bwMode="auto">
          <a:xfrm>
            <a:off x="1403350" y="3452813"/>
            <a:ext cx="14160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tx2"/>
                </a:solidFill>
                <a:latin typeface="Times New Roman" panose="02020603050405020304" pitchFamily="18" charset="0"/>
                <a:ea typeface="黑体" panose="02010609060101010101" pitchFamily="49" charset="-122"/>
              </a:rPr>
              <a:t>确认号 </a:t>
            </a:r>
            <a:r>
              <a:rPr lang="en-US" altLang="zh-CN" sz="1600">
                <a:solidFill>
                  <a:schemeClr val="tx2"/>
                </a:solidFill>
                <a:latin typeface="Times New Roman" panose="02020603050405020304" pitchFamily="18" charset="0"/>
                <a:ea typeface="黑体" panose="02010609060101010101" pitchFamily="49" charset="-122"/>
              </a:rPr>
              <a:t>= 1001</a:t>
            </a:r>
          </a:p>
        </p:txBody>
      </p:sp>
      <p:sp>
        <p:nvSpPr>
          <p:cNvPr id="11" name="Text Box 26"/>
          <p:cNvSpPr txBox="1">
            <a:spLocks noChangeArrowheads="1"/>
          </p:cNvSpPr>
          <p:nvPr/>
        </p:nvSpPr>
        <p:spPr bwMode="auto">
          <a:xfrm>
            <a:off x="2924175" y="3452813"/>
            <a:ext cx="10001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2"/>
                </a:solidFill>
                <a:latin typeface="Times New Roman" panose="02020603050405020304" pitchFamily="18" charset="0"/>
                <a:ea typeface="黑体" panose="02010609060101010101" pitchFamily="49" charset="-122"/>
              </a:rPr>
              <a:t>L</a:t>
            </a:r>
            <a:r>
              <a:rPr lang="en-US" altLang="zh-CN" sz="1600" baseline="-25000">
                <a:solidFill>
                  <a:schemeClr val="tx2"/>
                </a:solidFill>
                <a:latin typeface="Times New Roman" panose="02020603050405020304" pitchFamily="18" charset="0"/>
                <a:ea typeface="黑体" panose="02010609060101010101" pitchFamily="49" charset="-122"/>
              </a:rPr>
              <a:t>1</a:t>
            </a:r>
            <a:r>
              <a:rPr lang="en-US" altLang="zh-CN" sz="1600">
                <a:solidFill>
                  <a:schemeClr val="tx2"/>
                </a:solidFill>
                <a:latin typeface="Times New Roman" panose="02020603050405020304" pitchFamily="18" charset="0"/>
                <a:ea typeface="黑体" panose="02010609060101010101" pitchFamily="49" charset="-122"/>
              </a:rPr>
              <a:t> = 1501</a:t>
            </a:r>
          </a:p>
        </p:txBody>
      </p:sp>
      <p:sp>
        <p:nvSpPr>
          <p:cNvPr id="12" name="Text Box 27"/>
          <p:cNvSpPr txBox="1">
            <a:spLocks noChangeArrowheads="1"/>
          </p:cNvSpPr>
          <p:nvPr/>
        </p:nvSpPr>
        <p:spPr bwMode="auto">
          <a:xfrm>
            <a:off x="5659438" y="3452813"/>
            <a:ext cx="10001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2"/>
                </a:solidFill>
                <a:latin typeface="Times New Roman" panose="02020603050405020304" pitchFamily="18" charset="0"/>
                <a:ea typeface="黑体" panose="02010609060101010101" pitchFamily="49" charset="-122"/>
              </a:rPr>
              <a:t>L</a:t>
            </a:r>
            <a:r>
              <a:rPr lang="en-US" altLang="zh-CN" sz="1600" baseline="-25000">
                <a:solidFill>
                  <a:schemeClr val="tx2"/>
                </a:solidFill>
                <a:latin typeface="Times New Roman" panose="02020603050405020304" pitchFamily="18" charset="0"/>
                <a:ea typeface="黑体" panose="02010609060101010101" pitchFamily="49" charset="-122"/>
              </a:rPr>
              <a:t>2</a:t>
            </a:r>
            <a:r>
              <a:rPr lang="en-US" altLang="zh-CN" sz="1600">
                <a:solidFill>
                  <a:schemeClr val="tx2"/>
                </a:solidFill>
                <a:latin typeface="Times New Roman" panose="02020603050405020304" pitchFamily="18" charset="0"/>
                <a:ea typeface="黑体" panose="02010609060101010101" pitchFamily="49" charset="-122"/>
              </a:rPr>
              <a:t> = 3501</a:t>
            </a:r>
          </a:p>
        </p:txBody>
      </p:sp>
      <p:sp>
        <p:nvSpPr>
          <p:cNvPr id="13" name="Text Box 28"/>
          <p:cNvSpPr txBox="1">
            <a:spLocks noChangeArrowheads="1"/>
          </p:cNvSpPr>
          <p:nvPr/>
        </p:nvSpPr>
        <p:spPr bwMode="auto">
          <a:xfrm>
            <a:off x="4643438" y="3452813"/>
            <a:ext cx="10112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2"/>
                </a:solidFill>
                <a:latin typeface="Times New Roman" panose="02020603050405020304" pitchFamily="18" charset="0"/>
                <a:ea typeface="黑体" panose="02010609060101010101" pitchFamily="49" charset="-122"/>
              </a:rPr>
              <a:t>R</a:t>
            </a:r>
            <a:r>
              <a:rPr lang="en-US" altLang="zh-CN" sz="1600" baseline="-25000">
                <a:solidFill>
                  <a:schemeClr val="tx2"/>
                </a:solidFill>
                <a:latin typeface="Times New Roman" panose="02020603050405020304" pitchFamily="18" charset="0"/>
                <a:ea typeface="黑体" panose="02010609060101010101" pitchFamily="49" charset="-122"/>
              </a:rPr>
              <a:t>1</a:t>
            </a:r>
            <a:r>
              <a:rPr lang="en-US" altLang="zh-CN" sz="1600">
                <a:solidFill>
                  <a:schemeClr val="tx2"/>
                </a:solidFill>
                <a:latin typeface="Times New Roman" panose="02020603050405020304" pitchFamily="18" charset="0"/>
                <a:ea typeface="黑体" panose="02010609060101010101" pitchFamily="49" charset="-122"/>
              </a:rPr>
              <a:t> = 3001</a:t>
            </a:r>
          </a:p>
        </p:txBody>
      </p:sp>
      <p:sp>
        <p:nvSpPr>
          <p:cNvPr id="14" name="Text Box 29"/>
          <p:cNvSpPr txBox="1">
            <a:spLocks noChangeArrowheads="1"/>
          </p:cNvSpPr>
          <p:nvPr/>
        </p:nvSpPr>
        <p:spPr bwMode="auto">
          <a:xfrm>
            <a:off x="8097838" y="3452813"/>
            <a:ext cx="10112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2"/>
                </a:solidFill>
                <a:latin typeface="Times New Roman" panose="02020603050405020304" pitchFamily="18" charset="0"/>
                <a:ea typeface="黑体" panose="02010609060101010101" pitchFamily="49" charset="-122"/>
              </a:rPr>
              <a:t>R</a:t>
            </a:r>
            <a:r>
              <a:rPr lang="en-US" altLang="zh-CN" sz="1600" baseline="-25000">
                <a:solidFill>
                  <a:schemeClr val="tx2"/>
                </a:solidFill>
                <a:latin typeface="Times New Roman" panose="02020603050405020304" pitchFamily="18" charset="0"/>
                <a:ea typeface="黑体" panose="02010609060101010101" pitchFamily="49" charset="-122"/>
              </a:rPr>
              <a:t>1</a:t>
            </a:r>
            <a:r>
              <a:rPr lang="en-US" altLang="zh-CN" sz="1600">
                <a:solidFill>
                  <a:schemeClr val="tx2"/>
                </a:solidFill>
                <a:latin typeface="Times New Roman" panose="02020603050405020304" pitchFamily="18" charset="0"/>
                <a:ea typeface="黑体" panose="02010609060101010101" pitchFamily="49" charset="-122"/>
              </a:rPr>
              <a:t> = 4501</a:t>
            </a:r>
          </a:p>
        </p:txBody>
      </p:sp>
      <p:sp>
        <p:nvSpPr>
          <p:cNvPr id="15" name="Line 5"/>
          <p:cNvSpPr>
            <a:spLocks noChangeShapeType="1"/>
          </p:cNvSpPr>
          <p:nvPr/>
        </p:nvSpPr>
        <p:spPr bwMode="auto">
          <a:xfrm>
            <a:off x="179388" y="2613025"/>
            <a:ext cx="208915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Text Box 9"/>
          <p:cNvSpPr txBox="1">
            <a:spLocks noChangeArrowheads="1"/>
          </p:cNvSpPr>
          <p:nvPr/>
        </p:nvSpPr>
        <p:spPr bwMode="auto">
          <a:xfrm>
            <a:off x="2268538" y="2543175"/>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a:solidFill>
                  <a:schemeClr val="tx2"/>
                </a:solidFill>
                <a:latin typeface="Times New Roman" panose="02020603050405020304" pitchFamily="18" charset="0"/>
                <a:ea typeface="黑体" panose="02010609060101010101" pitchFamily="49" charset="-122"/>
              </a:rPr>
              <a:t>…</a:t>
            </a:r>
          </a:p>
        </p:txBody>
      </p:sp>
      <p:sp>
        <p:nvSpPr>
          <p:cNvPr id="17" name="Text Box 10"/>
          <p:cNvSpPr txBox="1">
            <a:spLocks noChangeArrowheads="1"/>
          </p:cNvSpPr>
          <p:nvPr/>
        </p:nvSpPr>
        <p:spPr bwMode="auto">
          <a:xfrm>
            <a:off x="5076825" y="2447925"/>
            <a:ext cx="742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400" b="1">
                <a:solidFill>
                  <a:schemeClr val="tx2"/>
                </a:solidFill>
                <a:latin typeface="Times New Roman" panose="02020603050405020304" pitchFamily="18" charset="0"/>
                <a:ea typeface="黑体" panose="02010609060101010101" pitchFamily="49" charset="-122"/>
              </a:rPr>
              <a:t>…</a:t>
            </a:r>
          </a:p>
        </p:txBody>
      </p:sp>
      <p:sp>
        <p:nvSpPr>
          <p:cNvPr id="18" name="Line 11"/>
          <p:cNvSpPr>
            <a:spLocks noChangeShapeType="1"/>
          </p:cNvSpPr>
          <p:nvPr/>
        </p:nvSpPr>
        <p:spPr bwMode="auto">
          <a:xfrm flipH="1">
            <a:off x="171450" y="2516188"/>
            <a:ext cx="7938" cy="265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Text Box 12"/>
          <p:cNvSpPr txBox="1">
            <a:spLocks noChangeArrowheads="1"/>
          </p:cNvSpPr>
          <p:nvPr/>
        </p:nvSpPr>
        <p:spPr bwMode="auto">
          <a:xfrm>
            <a:off x="539750" y="2417763"/>
            <a:ext cx="1415772"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solidFill>
                  <a:schemeClr val="tx2"/>
                </a:solidFill>
                <a:latin typeface="Times New Roman" panose="02020603050405020304" pitchFamily="18" charset="0"/>
                <a:ea typeface="黑体" panose="02010609060101010101" pitchFamily="49" charset="-122"/>
              </a:rPr>
              <a:t>连续的字节流</a:t>
            </a:r>
          </a:p>
        </p:txBody>
      </p:sp>
      <p:sp>
        <p:nvSpPr>
          <p:cNvPr id="20" name="Line 13"/>
          <p:cNvSpPr>
            <a:spLocks noChangeShapeType="1"/>
          </p:cNvSpPr>
          <p:nvPr/>
        </p:nvSpPr>
        <p:spPr bwMode="auto">
          <a:xfrm flipH="1">
            <a:off x="2260600" y="2516188"/>
            <a:ext cx="7938" cy="265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4"/>
          <p:cNvSpPr>
            <a:spLocks noChangeShapeType="1"/>
          </p:cNvSpPr>
          <p:nvPr/>
        </p:nvSpPr>
        <p:spPr bwMode="auto">
          <a:xfrm flipV="1">
            <a:off x="2314575" y="3092450"/>
            <a:ext cx="0" cy="43180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Text Box 16"/>
          <p:cNvSpPr txBox="1">
            <a:spLocks noChangeArrowheads="1"/>
          </p:cNvSpPr>
          <p:nvPr/>
        </p:nvSpPr>
        <p:spPr bwMode="auto">
          <a:xfrm>
            <a:off x="987425" y="27066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chemeClr val="tx2"/>
                </a:solidFill>
                <a:latin typeface="Times New Roman" panose="02020603050405020304" pitchFamily="18" charset="0"/>
                <a:ea typeface="黑体" panose="02010609060101010101" pitchFamily="49" charset="-122"/>
              </a:rPr>
              <a:t>…</a:t>
            </a:r>
          </a:p>
        </p:txBody>
      </p:sp>
      <p:sp>
        <p:nvSpPr>
          <p:cNvPr id="23" name="Text Box 17"/>
          <p:cNvSpPr txBox="1">
            <a:spLocks noChangeArrowheads="1"/>
          </p:cNvSpPr>
          <p:nvPr/>
        </p:nvSpPr>
        <p:spPr bwMode="auto">
          <a:xfrm>
            <a:off x="3867150" y="27066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chemeClr val="tx2"/>
                </a:solidFill>
                <a:latin typeface="Times New Roman" panose="02020603050405020304" pitchFamily="18" charset="0"/>
                <a:ea typeface="黑体" panose="02010609060101010101" pitchFamily="49" charset="-122"/>
              </a:rPr>
              <a:t>…</a:t>
            </a:r>
          </a:p>
        </p:txBody>
      </p:sp>
      <p:sp>
        <p:nvSpPr>
          <p:cNvPr id="24" name="Text Box 18"/>
          <p:cNvSpPr txBox="1">
            <a:spLocks noChangeArrowheads="1"/>
          </p:cNvSpPr>
          <p:nvPr/>
        </p:nvSpPr>
        <p:spPr bwMode="auto">
          <a:xfrm>
            <a:off x="7107238" y="27066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chemeClr val="tx2"/>
                </a:solidFill>
                <a:latin typeface="Times New Roman" panose="02020603050405020304" pitchFamily="18" charset="0"/>
                <a:ea typeface="黑体" panose="02010609060101010101" pitchFamily="49" charset="-122"/>
              </a:rPr>
              <a:t>…</a:t>
            </a:r>
          </a:p>
        </p:txBody>
      </p:sp>
      <p:sp>
        <p:nvSpPr>
          <p:cNvPr id="25" name="Line 20"/>
          <p:cNvSpPr>
            <a:spLocks noChangeShapeType="1"/>
          </p:cNvSpPr>
          <p:nvPr/>
        </p:nvSpPr>
        <p:spPr bwMode="auto">
          <a:xfrm flipV="1">
            <a:off x="3348038" y="3092450"/>
            <a:ext cx="0" cy="43180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21"/>
          <p:cNvSpPr>
            <a:spLocks noChangeShapeType="1"/>
          </p:cNvSpPr>
          <p:nvPr/>
        </p:nvSpPr>
        <p:spPr bwMode="auto">
          <a:xfrm flipV="1">
            <a:off x="5148263" y="3092450"/>
            <a:ext cx="0" cy="43180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22"/>
          <p:cNvSpPr>
            <a:spLocks noChangeShapeType="1"/>
          </p:cNvSpPr>
          <p:nvPr/>
        </p:nvSpPr>
        <p:spPr bwMode="auto">
          <a:xfrm flipV="1">
            <a:off x="6084888" y="3092450"/>
            <a:ext cx="0" cy="43180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23"/>
          <p:cNvSpPr>
            <a:spLocks noChangeShapeType="1"/>
          </p:cNvSpPr>
          <p:nvPr/>
        </p:nvSpPr>
        <p:spPr bwMode="auto">
          <a:xfrm flipV="1">
            <a:off x="8675688" y="3092450"/>
            <a:ext cx="0" cy="43180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Text Box 24"/>
          <p:cNvSpPr txBox="1">
            <a:spLocks noChangeArrowheads="1"/>
          </p:cNvSpPr>
          <p:nvPr/>
        </p:nvSpPr>
        <p:spPr bwMode="auto">
          <a:xfrm>
            <a:off x="2847916" y="2171542"/>
            <a:ext cx="2441694"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dirty="0">
                <a:solidFill>
                  <a:schemeClr val="tx2"/>
                </a:solidFill>
                <a:latin typeface="Times New Roman" panose="02020603050405020304" pitchFamily="18" charset="0"/>
                <a:ea typeface="黑体" panose="02010609060101010101" pitchFamily="49" charset="-122"/>
              </a:rPr>
              <a:t>第一个字节块</a:t>
            </a:r>
            <a:endParaRPr lang="en-US" altLang="zh-CN" sz="1600" dirty="0">
              <a:solidFill>
                <a:schemeClr val="tx2"/>
              </a:solidFill>
              <a:latin typeface="Times New Roman" panose="02020603050405020304" pitchFamily="18" charset="0"/>
              <a:ea typeface="黑体" panose="02010609060101010101" pitchFamily="49" charset="-122"/>
            </a:endParaRPr>
          </a:p>
          <a:p>
            <a:pPr algn="ctr"/>
            <a:r>
              <a:rPr lang="zh-CN" altLang="en-US" sz="1600" dirty="0">
                <a:solidFill>
                  <a:schemeClr val="tx2"/>
                </a:solidFill>
                <a:latin typeface="Times New Roman" panose="02020603050405020304" pitchFamily="18" charset="0"/>
                <a:ea typeface="黑体" panose="02010609060101010101" pitchFamily="49" charset="-122"/>
              </a:rPr>
              <a:t>（可能多个数据段组成）</a:t>
            </a:r>
          </a:p>
        </p:txBody>
      </p:sp>
      <p:sp>
        <p:nvSpPr>
          <p:cNvPr id="30" name="Text Box 25"/>
          <p:cNvSpPr txBox="1">
            <a:spLocks noChangeArrowheads="1"/>
          </p:cNvSpPr>
          <p:nvPr/>
        </p:nvSpPr>
        <p:spPr bwMode="auto">
          <a:xfrm>
            <a:off x="6010335" y="2184619"/>
            <a:ext cx="2441694"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dirty="0">
                <a:solidFill>
                  <a:schemeClr val="tx2"/>
                </a:solidFill>
                <a:latin typeface="Times New Roman" panose="02020603050405020304" pitchFamily="18" charset="0"/>
                <a:ea typeface="黑体" panose="02010609060101010101" pitchFamily="49" charset="-122"/>
              </a:rPr>
              <a:t>第二个字节块</a:t>
            </a:r>
            <a:endParaRPr lang="en-US" altLang="zh-CN" sz="1600" dirty="0">
              <a:solidFill>
                <a:schemeClr val="tx2"/>
              </a:solidFill>
              <a:latin typeface="Times New Roman" panose="02020603050405020304" pitchFamily="18" charset="0"/>
              <a:ea typeface="黑体" panose="02010609060101010101" pitchFamily="49" charset="-122"/>
            </a:endParaRPr>
          </a:p>
          <a:p>
            <a:pPr algn="ctr"/>
            <a:r>
              <a:rPr lang="zh-CN" altLang="en-US" sz="1600" dirty="0">
                <a:solidFill>
                  <a:schemeClr val="tx2"/>
                </a:solidFill>
                <a:latin typeface="Times New Roman" panose="02020603050405020304" pitchFamily="18" charset="0"/>
                <a:ea typeface="黑体" panose="02010609060101010101" pitchFamily="49" charset="-122"/>
              </a:rPr>
              <a:t>（可能多个数据段组成）</a:t>
            </a:r>
          </a:p>
        </p:txBody>
      </p:sp>
      <p:sp>
        <p:nvSpPr>
          <p:cNvPr id="31" name="Text Box 30"/>
          <p:cNvSpPr txBox="1">
            <a:spLocks noChangeArrowheads="1"/>
          </p:cNvSpPr>
          <p:nvPr/>
        </p:nvSpPr>
        <p:spPr bwMode="auto">
          <a:xfrm>
            <a:off x="403225" y="4098925"/>
            <a:ext cx="8426450" cy="2292350"/>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zh-CN" sz="2400" dirty="0">
                <a:solidFill>
                  <a:schemeClr val="tx2"/>
                </a:solidFill>
                <a:latin typeface="Arial" panose="020B0604020202020204" pitchFamily="34" charset="0"/>
                <a:ea typeface="黑体" panose="02010609060101010101" pitchFamily="49" charset="-122"/>
              </a:rPr>
              <a:t>  </a:t>
            </a:r>
            <a:r>
              <a:rPr lang="zh-CN" altLang="en-US" sz="2400" dirty="0">
                <a:solidFill>
                  <a:schemeClr val="tx2"/>
                </a:solidFill>
                <a:latin typeface="Arial" panose="020B0604020202020204" pitchFamily="34" charset="0"/>
                <a:ea typeface="黑体" panose="02010609060101010101" pitchFamily="49" charset="-122"/>
              </a:rPr>
              <a:t>和前后字节不连续的每一个字节块都有两个边界：</a:t>
            </a:r>
          </a:p>
          <a:p>
            <a:r>
              <a:rPr lang="zh-CN" altLang="en-US" sz="2400" dirty="0">
                <a:solidFill>
                  <a:schemeClr val="tx2"/>
                </a:solidFill>
                <a:latin typeface="Arial" panose="020B0604020202020204" pitchFamily="34" charset="0"/>
                <a:ea typeface="黑体" panose="02010609060101010101" pitchFamily="49" charset="-122"/>
              </a:rPr>
              <a:t>   左边界和右边界。图中用四个指针标记这些边界。</a:t>
            </a:r>
          </a:p>
          <a:p>
            <a:pPr>
              <a:buFontTx/>
              <a:buChar char="•"/>
            </a:pPr>
            <a:r>
              <a:rPr lang="zh-CN" altLang="en-US" sz="2400" dirty="0">
                <a:solidFill>
                  <a:schemeClr val="tx2"/>
                </a:solidFill>
                <a:latin typeface="Arial" panose="020B0604020202020204" pitchFamily="34" charset="0"/>
                <a:ea typeface="黑体" panose="02010609060101010101" pitchFamily="49" charset="-122"/>
              </a:rPr>
              <a:t>  第一个字节块的左边界 </a:t>
            </a:r>
            <a:r>
              <a:rPr lang="en-US" altLang="zh-CN" sz="2400" dirty="0">
                <a:solidFill>
                  <a:schemeClr val="tx2"/>
                </a:solidFill>
                <a:latin typeface="Arial" panose="020B0604020202020204" pitchFamily="34" charset="0"/>
                <a:ea typeface="黑体" panose="02010609060101010101" pitchFamily="49" charset="-122"/>
              </a:rPr>
              <a:t>L</a:t>
            </a:r>
            <a:r>
              <a:rPr lang="en-US" altLang="zh-CN" sz="2400" baseline="-25000" dirty="0">
                <a:solidFill>
                  <a:schemeClr val="tx2"/>
                </a:solidFill>
                <a:latin typeface="Arial" panose="020B0604020202020204" pitchFamily="34" charset="0"/>
                <a:ea typeface="黑体" panose="02010609060101010101" pitchFamily="49" charset="-122"/>
              </a:rPr>
              <a:t>1</a:t>
            </a:r>
            <a:r>
              <a:rPr lang="en-US" altLang="zh-CN" sz="2400" dirty="0">
                <a:solidFill>
                  <a:schemeClr val="tx2"/>
                </a:solidFill>
                <a:latin typeface="Arial" panose="020B0604020202020204" pitchFamily="34" charset="0"/>
                <a:ea typeface="黑体" panose="02010609060101010101" pitchFamily="49" charset="-122"/>
              </a:rPr>
              <a:t> = 1501</a:t>
            </a:r>
            <a:r>
              <a:rPr lang="zh-CN" altLang="en-US" sz="2400" dirty="0">
                <a:solidFill>
                  <a:schemeClr val="tx2"/>
                </a:solidFill>
                <a:latin typeface="Arial" panose="020B0604020202020204" pitchFamily="34" charset="0"/>
                <a:ea typeface="黑体" panose="02010609060101010101" pitchFamily="49" charset="-122"/>
              </a:rPr>
              <a:t>，但右边界 </a:t>
            </a:r>
            <a:r>
              <a:rPr lang="en-US" altLang="zh-CN" sz="2400" dirty="0">
                <a:solidFill>
                  <a:schemeClr val="tx2"/>
                </a:solidFill>
                <a:latin typeface="Arial" panose="020B0604020202020204" pitchFamily="34" charset="0"/>
                <a:ea typeface="黑体" panose="02010609060101010101" pitchFamily="49" charset="-122"/>
              </a:rPr>
              <a:t>R</a:t>
            </a:r>
            <a:r>
              <a:rPr lang="en-US" altLang="zh-CN" sz="2400" baseline="-25000" dirty="0">
                <a:solidFill>
                  <a:schemeClr val="tx2"/>
                </a:solidFill>
                <a:latin typeface="Arial" panose="020B0604020202020204" pitchFamily="34" charset="0"/>
                <a:ea typeface="黑体" panose="02010609060101010101" pitchFamily="49" charset="-122"/>
              </a:rPr>
              <a:t>1</a:t>
            </a:r>
            <a:r>
              <a:rPr lang="en-US" altLang="zh-CN" sz="2400" dirty="0">
                <a:solidFill>
                  <a:schemeClr val="tx2"/>
                </a:solidFill>
                <a:latin typeface="Arial" panose="020B0604020202020204" pitchFamily="34" charset="0"/>
                <a:ea typeface="黑体" panose="02010609060101010101" pitchFamily="49" charset="-122"/>
              </a:rPr>
              <a:t> = 3001</a:t>
            </a:r>
            <a:r>
              <a:rPr lang="zh-CN" altLang="en-US" sz="2400" dirty="0">
                <a:solidFill>
                  <a:schemeClr val="tx2"/>
                </a:solidFill>
                <a:latin typeface="Arial" panose="020B0604020202020204" pitchFamily="34" charset="0"/>
                <a:ea typeface="黑体" panose="02010609060101010101" pitchFamily="49" charset="-122"/>
              </a:rPr>
              <a:t>。</a:t>
            </a:r>
          </a:p>
          <a:p>
            <a:pPr>
              <a:buFontTx/>
              <a:buChar char="•"/>
            </a:pPr>
            <a:r>
              <a:rPr lang="zh-CN" altLang="en-US" sz="2400" dirty="0">
                <a:solidFill>
                  <a:schemeClr val="tx2"/>
                </a:solidFill>
                <a:latin typeface="Arial" panose="020B0604020202020204" pitchFamily="34" charset="0"/>
                <a:ea typeface="黑体" panose="02010609060101010101" pitchFamily="49" charset="-122"/>
              </a:rPr>
              <a:t>  左边界指出字节块的第一个字节的序号，但右边界减 </a:t>
            </a:r>
            <a:r>
              <a:rPr lang="en-US" altLang="zh-CN" sz="2400" dirty="0">
                <a:solidFill>
                  <a:schemeClr val="tx2"/>
                </a:solidFill>
                <a:latin typeface="Arial" panose="020B0604020202020204" pitchFamily="34" charset="0"/>
                <a:ea typeface="黑体" panose="02010609060101010101" pitchFamily="49" charset="-122"/>
              </a:rPr>
              <a:t>1 </a:t>
            </a:r>
            <a:r>
              <a:rPr lang="zh-CN" altLang="en-US" sz="2400" dirty="0">
                <a:solidFill>
                  <a:schemeClr val="tx2"/>
                </a:solidFill>
                <a:latin typeface="Arial" panose="020B0604020202020204" pitchFamily="34" charset="0"/>
                <a:ea typeface="黑体" panose="02010609060101010101" pitchFamily="49" charset="-122"/>
              </a:rPr>
              <a:t>才是</a:t>
            </a:r>
          </a:p>
          <a:p>
            <a:r>
              <a:rPr lang="zh-CN" altLang="en-US" sz="2400" dirty="0">
                <a:solidFill>
                  <a:schemeClr val="tx2"/>
                </a:solidFill>
                <a:latin typeface="Arial" panose="020B0604020202020204" pitchFamily="34" charset="0"/>
                <a:ea typeface="黑体" panose="02010609060101010101" pitchFamily="49" charset="-122"/>
              </a:rPr>
              <a:t>    字节块中的最后一个序号。</a:t>
            </a:r>
          </a:p>
          <a:p>
            <a:pPr>
              <a:buFontTx/>
              <a:buChar char="•"/>
            </a:pPr>
            <a:r>
              <a:rPr lang="zh-CN" altLang="en-US" sz="2400" dirty="0">
                <a:solidFill>
                  <a:schemeClr val="tx2"/>
                </a:solidFill>
                <a:latin typeface="Arial" panose="020B0604020202020204" pitchFamily="34" charset="0"/>
                <a:ea typeface="黑体" panose="02010609060101010101" pitchFamily="49" charset="-122"/>
              </a:rPr>
              <a:t>  第二个字节块的左边界 </a:t>
            </a:r>
            <a:r>
              <a:rPr lang="en-US" altLang="zh-CN" sz="2400" dirty="0">
                <a:solidFill>
                  <a:schemeClr val="tx2"/>
                </a:solidFill>
                <a:latin typeface="Arial" panose="020B0604020202020204" pitchFamily="34" charset="0"/>
                <a:ea typeface="黑体" panose="02010609060101010101" pitchFamily="49" charset="-122"/>
              </a:rPr>
              <a:t>L</a:t>
            </a:r>
            <a:r>
              <a:rPr lang="en-US" altLang="zh-CN" sz="2400" baseline="-25000" dirty="0">
                <a:solidFill>
                  <a:schemeClr val="tx2"/>
                </a:solidFill>
                <a:latin typeface="Arial" panose="020B0604020202020204" pitchFamily="34" charset="0"/>
                <a:ea typeface="黑体" panose="02010609060101010101" pitchFamily="49" charset="-122"/>
              </a:rPr>
              <a:t>2</a:t>
            </a:r>
            <a:r>
              <a:rPr lang="en-US" altLang="zh-CN" sz="2400" dirty="0">
                <a:solidFill>
                  <a:schemeClr val="tx2"/>
                </a:solidFill>
                <a:latin typeface="Arial" panose="020B0604020202020204" pitchFamily="34" charset="0"/>
                <a:ea typeface="黑体" panose="02010609060101010101" pitchFamily="49" charset="-122"/>
              </a:rPr>
              <a:t> = 3501</a:t>
            </a:r>
            <a:r>
              <a:rPr lang="zh-CN" altLang="en-US" sz="2400" dirty="0">
                <a:solidFill>
                  <a:schemeClr val="tx2"/>
                </a:solidFill>
                <a:latin typeface="Arial" panose="020B0604020202020204" pitchFamily="34" charset="0"/>
                <a:ea typeface="黑体" panose="02010609060101010101" pitchFamily="49" charset="-122"/>
              </a:rPr>
              <a:t>，而右边界 </a:t>
            </a:r>
            <a:r>
              <a:rPr lang="en-US" altLang="zh-CN" sz="2400" dirty="0">
                <a:solidFill>
                  <a:schemeClr val="tx2"/>
                </a:solidFill>
                <a:latin typeface="Arial" panose="020B0604020202020204" pitchFamily="34" charset="0"/>
                <a:ea typeface="黑体" panose="02010609060101010101" pitchFamily="49" charset="-122"/>
              </a:rPr>
              <a:t>R</a:t>
            </a:r>
            <a:r>
              <a:rPr lang="en-US" altLang="zh-CN" sz="2400" baseline="-25000" dirty="0">
                <a:solidFill>
                  <a:schemeClr val="tx2"/>
                </a:solidFill>
                <a:latin typeface="Arial" panose="020B0604020202020204" pitchFamily="34" charset="0"/>
                <a:ea typeface="黑体" panose="02010609060101010101" pitchFamily="49" charset="-122"/>
              </a:rPr>
              <a:t>2</a:t>
            </a:r>
            <a:r>
              <a:rPr lang="en-US" altLang="zh-CN" sz="2400" dirty="0">
                <a:solidFill>
                  <a:schemeClr val="tx2"/>
                </a:solidFill>
                <a:latin typeface="Arial" panose="020B0604020202020204" pitchFamily="34" charset="0"/>
                <a:ea typeface="黑体" panose="02010609060101010101" pitchFamily="49" charset="-122"/>
              </a:rPr>
              <a:t> = 4501</a:t>
            </a:r>
            <a:r>
              <a:rPr lang="zh-CN" altLang="en-US" sz="2400" dirty="0">
                <a:solidFill>
                  <a:schemeClr val="tx2"/>
                </a:solidFill>
                <a:latin typeface="Arial" panose="020B0604020202020204" pitchFamily="34" charset="0"/>
                <a:ea typeface="黑体" panose="02010609060101010101" pitchFamily="49" charset="-122"/>
              </a:rPr>
              <a:t>。 </a:t>
            </a:r>
          </a:p>
        </p:txBody>
      </p:sp>
      <p:sp>
        <p:nvSpPr>
          <p:cNvPr id="33" name="标题 1">
            <a:extLst>
              <a:ext uri="{FF2B5EF4-FFF2-40B4-BE49-F238E27FC236}">
                <a16:creationId xmlns:a16="http://schemas.microsoft.com/office/drawing/2014/main" id="{70FC2A84-CB83-47F7-A93C-9B64AE205977}"/>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sz="3600" b="1" dirty="0"/>
              <a:t>示例：接收到序列号不连续的数据段</a:t>
            </a:r>
            <a:endParaRPr lang="zh-CN" altLang="en-US" sz="3600" kern="0" dirty="0">
              <a:latin typeface="+mn-ea"/>
              <a:ea typeface="+mn-ea"/>
            </a:endParaRPr>
          </a:p>
        </p:txBody>
      </p:sp>
    </p:spTree>
    <p:extLst>
      <p:ext uri="{BB962C8B-B14F-4D97-AF65-F5344CB8AC3E}">
        <p14:creationId xmlns:p14="http://schemas.microsoft.com/office/powerpoint/2010/main" val="577480648"/>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68</a:t>
            </a:fld>
            <a:endParaRPr kumimoji="0" lang="en-US" altLang="zh-CN" sz="1400"/>
          </a:p>
        </p:txBody>
      </p:sp>
      <p:sp>
        <p:nvSpPr>
          <p:cNvPr id="73731" name="Rectangle 4"/>
          <p:cNvSpPr>
            <a:spLocks noGrp="1" noChangeArrowheads="1"/>
          </p:cNvSpPr>
          <p:nvPr>
            <p:ph type="title"/>
          </p:nvPr>
        </p:nvSpPr>
        <p:spPr/>
        <p:txBody>
          <a:bodyPr>
            <a:normAutofit fontScale="90000"/>
          </a:bodyPr>
          <a:lstStyle/>
          <a:p>
            <a:pPr eaLnBrk="1" hangingPunct="1"/>
            <a:r>
              <a:rPr lang="en-US" altLang="zh-CN" sz="3200" b="1" dirty="0"/>
              <a:t> </a:t>
            </a:r>
          </a:p>
        </p:txBody>
      </p:sp>
      <p:sp>
        <p:nvSpPr>
          <p:cNvPr id="73732" name="Rectangle 5"/>
          <p:cNvSpPr>
            <a:spLocks noGrp="1" noChangeArrowheads="1"/>
          </p:cNvSpPr>
          <p:nvPr>
            <p:ph type="body" idx="1"/>
          </p:nvPr>
        </p:nvSpPr>
        <p:spPr>
          <a:xfrm>
            <a:off x="827584" y="1556792"/>
            <a:ext cx="7772400" cy="4507631"/>
          </a:xfrm>
        </p:spPr>
        <p:txBody>
          <a:bodyPr>
            <a:normAutofit lnSpcReduction="10000"/>
          </a:bodyPr>
          <a:lstStyle/>
          <a:p>
            <a:r>
              <a:rPr lang="zh-CN" altLang="en-US" sz="2400" b="1" dirty="0"/>
              <a:t>如果要使用选择确认，那么在建立 </a:t>
            </a:r>
            <a:r>
              <a:rPr lang="en-US" altLang="zh-CN" sz="2400" b="1" dirty="0"/>
              <a:t>TCP </a:t>
            </a:r>
            <a:r>
              <a:rPr lang="zh-CN" altLang="en-US" sz="2400" b="1" dirty="0"/>
              <a:t>连接时，就要在 </a:t>
            </a:r>
            <a:r>
              <a:rPr lang="en-US" altLang="zh-CN" sz="2400" b="1" dirty="0"/>
              <a:t>TCP </a:t>
            </a:r>
            <a:r>
              <a:rPr lang="zh-CN" altLang="en-US" sz="2400" b="1" dirty="0"/>
              <a:t>头标的选项中加上“允许 </a:t>
            </a:r>
            <a:r>
              <a:rPr lang="en-US" altLang="zh-CN" sz="2400" b="1" dirty="0"/>
              <a:t>SACK</a:t>
            </a:r>
            <a:r>
              <a:rPr lang="zh-CN" altLang="en-US" sz="2400" b="1" dirty="0"/>
              <a:t>”的选项，而双方必须都事先商定好</a:t>
            </a:r>
          </a:p>
          <a:p>
            <a:r>
              <a:rPr lang="zh-CN" altLang="en-US" sz="2400" b="1" dirty="0"/>
              <a:t>如果使用选择确认，那么原来头标中的“确认号域”的用法仍然不变。只是以后在 </a:t>
            </a:r>
            <a:r>
              <a:rPr lang="en-US" altLang="zh-CN" sz="2400" b="1" dirty="0"/>
              <a:t>TCP </a:t>
            </a:r>
            <a:r>
              <a:rPr lang="zh-CN" altLang="en-US" sz="2400" b="1" dirty="0"/>
              <a:t>数据段的头标中都增加了 </a:t>
            </a:r>
            <a:r>
              <a:rPr lang="en-US" altLang="zh-CN" sz="2400" b="1" dirty="0"/>
              <a:t>SACK </a:t>
            </a:r>
            <a:r>
              <a:rPr lang="zh-CN" altLang="en-US" sz="2400" b="1" dirty="0"/>
              <a:t>选项，以便报告收到的不连续的字节块的边界</a:t>
            </a:r>
          </a:p>
          <a:p>
            <a:r>
              <a:rPr lang="zh-CN" altLang="en-US" sz="2400" b="1" dirty="0"/>
              <a:t>由于头标选项的长度最多只有 </a:t>
            </a:r>
            <a:r>
              <a:rPr lang="en-US" altLang="zh-CN" sz="2400" b="1" dirty="0"/>
              <a:t>40 </a:t>
            </a:r>
            <a:r>
              <a:rPr lang="zh-CN" altLang="en-US" sz="2400" b="1" dirty="0"/>
              <a:t>字节，减去</a:t>
            </a:r>
            <a:r>
              <a:rPr lang="en-US" altLang="zh-CN" sz="2400" b="1" dirty="0"/>
              <a:t>2</a:t>
            </a:r>
            <a:r>
              <a:rPr lang="zh-CN" altLang="en-US" sz="2400" b="1" dirty="0"/>
              <a:t>字节的“允许</a:t>
            </a:r>
            <a:r>
              <a:rPr lang="en-US" altLang="zh-CN" sz="2400" b="1" dirty="0"/>
              <a:t>SACK</a:t>
            </a:r>
            <a:r>
              <a:rPr lang="zh-CN" altLang="en-US" sz="2400" b="1" dirty="0"/>
              <a:t>”选项，指明一个边界就要用掉 </a:t>
            </a:r>
            <a:r>
              <a:rPr lang="en-US" altLang="zh-CN" sz="2400" b="1" dirty="0"/>
              <a:t>4 </a:t>
            </a:r>
            <a:r>
              <a:rPr lang="zh-CN" altLang="en-US" sz="2400" b="1" dirty="0"/>
              <a:t>字节，因此在选项中最多只能指明 </a:t>
            </a:r>
            <a:r>
              <a:rPr lang="en-US" altLang="zh-CN" sz="2400" b="1" dirty="0"/>
              <a:t>4 </a:t>
            </a:r>
            <a:r>
              <a:rPr lang="zh-CN" altLang="en-US" sz="2400" b="1" dirty="0"/>
              <a:t>个字节块的边界信息</a:t>
            </a:r>
            <a:endParaRPr lang="en-US" altLang="zh-CN" sz="2400" b="1" dirty="0"/>
          </a:p>
          <a:p>
            <a:pPr lvl="1"/>
            <a:r>
              <a:rPr lang="zh-CN" altLang="en-US" sz="2000" b="1" dirty="0"/>
              <a:t>一般</a:t>
            </a:r>
            <a:r>
              <a:rPr lang="en-US" altLang="zh-CN" sz="2000" b="1" dirty="0"/>
              <a:t>SACK</a:t>
            </a:r>
            <a:r>
              <a:rPr lang="zh-CN" altLang="en-US" sz="2000" b="1" dirty="0"/>
              <a:t>选项和</a:t>
            </a:r>
            <a:r>
              <a:rPr lang="en-US" altLang="zh-CN" sz="2000" b="1" dirty="0"/>
              <a:t>Time Stamp</a:t>
            </a:r>
            <a:r>
              <a:rPr lang="zh-CN" altLang="en-US" sz="2000" b="1" dirty="0"/>
              <a:t>选项（</a:t>
            </a:r>
            <a:r>
              <a:rPr lang="en-US" altLang="zh-CN" sz="2000" b="1" dirty="0"/>
              <a:t>10</a:t>
            </a:r>
            <a:r>
              <a:rPr lang="zh-CN" altLang="en-US" sz="2000" b="1" dirty="0"/>
              <a:t>字节）一起使用，在这种情况下能够支持的最大不连续字节块数量（</a:t>
            </a:r>
            <a:r>
              <a:rPr lang="en-US" altLang="zh-CN" sz="2000" b="1" dirty="0"/>
              <a:t>40-12</a:t>
            </a:r>
            <a:r>
              <a:rPr lang="zh-CN" altLang="en-US" sz="2000" b="1" dirty="0"/>
              <a:t>）</a:t>
            </a:r>
            <a:r>
              <a:rPr lang="en-US" altLang="zh-CN" sz="2000" b="1" dirty="0"/>
              <a:t>/8=3</a:t>
            </a:r>
            <a:r>
              <a:rPr lang="zh-CN" altLang="en-US" sz="2000" b="1" dirty="0"/>
              <a:t>。</a:t>
            </a:r>
            <a:endParaRPr lang="zh-CN" altLang="en-GB" sz="2000" b="1" dirty="0"/>
          </a:p>
        </p:txBody>
      </p:sp>
      <p:sp>
        <p:nvSpPr>
          <p:cNvPr id="5" name="标题 1">
            <a:extLst>
              <a:ext uri="{FF2B5EF4-FFF2-40B4-BE49-F238E27FC236}">
                <a16:creationId xmlns:a16="http://schemas.microsoft.com/office/drawing/2014/main" id="{55728F21-CD81-4384-A545-35EA1FF925D4}"/>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sz="4400" b="1" dirty="0"/>
              <a:t>SACK</a:t>
            </a:r>
            <a:r>
              <a:rPr lang="zh-CN" altLang="en-US" sz="4400" b="1" dirty="0"/>
              <a:t>选项：</a:t>
            </a:r>
            <a:r>
              <a:rPr lang="en-US" altLang="zh-CN" sz="4400" b="1" dirty="0"/>
              <a:t>RFC 2018</a:t>
            </a:r>
            <a:endParaRPr lang="zh-CN" altLang="en-US" kern="0" dirty="0">
              <a:latin typeface="+mn-ea"/>
              <a:ea typeface="+mn-ea"/>
            </a:endParaRPr>
          </a:p>
        </p:txBody>
      </p:sp>
    </p:spTree>
    <p:extLst>
      <p:ext uri="{BB962C8B-B14F-4D97-AF65-F5344CB8AC3E}">
        <p14:creationId xmlns:p14="http://schemas.microsoft.com/office/powerpoint/2010/main" val="3997122810"/>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69</a:t>
            </a:fld>
            <a:endParaRPr kumimoji="0" lang="en-US" altLang="zh-CN" sz="1400"/>
          </a:p>
        </p:txBody>
      </p:sp>
      <p:sp>
        <p:nvSpPr>
          <p:cNvPr id="73731" name="Rectangle 4"/>
          <p:cNvSpPr>
            <a:spLocks noGrp="1" noChangeArrowheads="1"/>
          </p:cNvSpPr>
          <p:nvPr>
            <p:ph type="title"/>
          </p:nvPr>
        </p:nvSpPr>
        <p:spPr/>
        <p:txBody>
          <a:bodyPr>
            <a:normAutofit fontScale="90000"/>
          </a:bodyPr>
          <a:lstStyle/>
          <a:p>
            <a:pPr eaLnBrk="1" hangingPunct="1"/>
            <a:r>
              <a:rPr lang="en-US" altLang="zh-CN" sz="3200" b="1" dirty="0"/>
              <a:t> </a:t>
            </a:r>
          </a:p>
        </p:txBody>
      </p:sp>
      <p:sp>
        <p:nvSpPr>
          <p:cNvPr id="6" name="Rectangle 2">
            <a:extLst>
              <a:ext uri="{FF2B5EF4-FFF2-40B4-BE49-F238E27FC236}">
                <a16:creationId xmlns:a16="http://schemas.microsoft.com/office/drawing/2014/main" id="{9080B9C5-3D7F-48CB-862F-0B02CFAAAF7E}"/>
              </a:ext>
            </a:extLst>
          </p:cNvPr>
          <p:cNvSpPr txBox="1">
            <a:spLocks noChangeArrowheads="1"/>
          </p:cNvSpPr>
          <p:nvPr/>
        </p:nvSpPr>
        <p:spPr>
          <a:xfrm>
            <a:off x="990600" y="1676400"/>
            <a:ext cx="7772400" cy="1462088"/>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sz="4000" b="1" kern="0" dirty="0"/>
              <a:t>TCP</a:t>
            </a:r>
            <a:r>
              <a:rPr lang="zh-CN" altLang="en-US" sz="4000" b="1" kern="0" dirty="0"/>
              <a:t>拥塞控制</a:t>
            </a:r>
            <a:endParaRPr lang="en-US" altLang="zh-CN" sz="4000" b="1" kern="0" dirty="0"/>
          </a:p>
        </p:txBody>
      </p:sp>
    </p:spTree>
    <p:extLst>
      <p:ext uri="{BB962C8B-B14F-4D97-AF65-F5344CB8AC3E}">
        <p14:creationId xmlns:p14="http://schemas.microsoft.com/office/powerpoint/2010/main" val="395910157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pPr algn="r" eaLnBrk="1" hangingPunct="1"/>
              <a:t>7</a:t>
            </a:fld>
            <a:endParaRPr kumimoji="0" lang="en-US" altLang="zh-CN" sz="1400"/>
          </a:p>
        </p:txBody>
      </p:sp>
      <p:sp>
        <p:nvSpPr>
          <p:cNvPr id="43" name="矩形 42">
            <a:extLst>
              <a:ext uri="{FF2B5EF4-FFF2-40B4-BE49-F238E27FC236}">
                <a16:creationId xmlns:a16="http://schemas.microsoft.com/office/drawing/2014/main" id="{7DD95BD9-642B-4DC3-B285-34EB8C5A9E4E}"/>
              </a:ext>
            </a:extLst>
          </p:cNvPr>
          <p:cNvSpPr/>
          <p:nvPr/>
        </p:nvSpPr>
        <p:spPr>
          <a:xfrm>
            <a:off x="323528" y="188640"/>
            <a:ext cx="8820472" cy="646331"/>
          </a:xfrm>
          <a:prstGeom prst="rect">
            <a:avLst/>
          </a:prstGeom>
        </p:spPr>
        <p:txBody>
          <a:bodyPr wrap="square">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为什么有了网络层还需要引入传输层？</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66" name="Rectangle 3">
            <a:extLst>
              <a:ext uri="{FF2B5EF4-FFF2-40B4-BE49-F238E27FC236}">
                <a16:creationId xmlns:a16="http://schemas.microsoft.com/office/drawing/2014/main" id="{EFD03C77-5174-44E1-8239-D902171DF277}"/>
              </a:ext>
            </a:extLst>
          </p:cNvPr>
          <p:cNvSpPr txBox="1">
            <a:spLocks noChangeArrowheads="1"/>
          </p:cNvSpPr>
          <p:nvPr/>
        </p:nvSpPr>
        <p:spPr bwMode="auto">
          <a:xfrm>
            <a:off x="251520" y="854938"/>
            <a:ext cx="8820472" cy="57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lnSpc>
                <a:spcPct val="150000"/>
              </a:lnSpc>
              <a:buClr>
                <a:srgbClr val="FF0000"/>
              </a:buClr>
            </a:pPr>
            <a:r>
              <a:rPr lang="zh-CN" altLang="en-US" sz="2800" b="1" kern="0" dirty="0">
                <a:solidFill>
                  <a:srgbClr val="FF0000"/>
                </a:solidFill>
              </a:rPr>
              <a:t>实现用户对数据传输的控制</a:t>
            </a:r>
          </a:p>
          <a:p>
            <a:pPr lvl="1" eaLnBrk="1" hangingPunct="1">
              <a:lnSpc>
                <a:spcPct val="150000"/>
              </a:lnSpc>
              <a:buClrTx/>
            </a:pPr>
            <a:r>
              <a:rPr lang="zh-CN" altLang="en-US" sz="2400" b="1" kern="0" dirty="0"/>
              <a:t>网络层运行在用户终端和路由器上，而传输层运行在用户主机上</a:t>
            </a:r>
          </a:p>
          <a:p>
            <a:pPr lvl="1" eaLnBrk="1" hangingPunct="1">
              <a:lnSpc>
                <a:spcPct val="150000"/>
              </a:lnSpc>
              <a:buClrTx/>
            </a:pPr>
            <a:r>
              <a:rPr kumimoji="0" lang="zh-CN" altLang="en-US" sz="2400" b="1" kern="0" dirty="0"/>
              <a:t>用户可以根据应用需求选择不同的传输层服务</a:t>
            </a:r>
            <a:endParaRPr kumimoji="0" lang="en-US" altLang="zh-CN" sz="2400" b="1" kern="0" dirty="0"/>
          </a:p>
          <a:p>
            <a:pPr eaLnBrk="1" hangingPunct="1">
              <a:lnSpc>
                <a:spcPct val="150000"/>
              </a:lnSpc>
              <a:buClr>
                <a:srgbClr val="FF0000"/>
              </a:buClr>
            </a:pPr>
            <a:r>
              <a:rPr lang="zh-CN" altLang="en-US" sz="2800" b="1" kern="0" dirty="0">
                <a:solidFill>
                  <a:srgbClr val="FF0000"/>
                </a:solidFill>
              </a:rPr>
              <a:t>实现运行在不同主机上的进程之间的通信</a:t>
            </a:r>
          </a:p>
          <a:p>
            <a:pPr lvl="1" eaLnBrk="1" hangingPunct="1">
              <a:lnSpc>
                <a:spcPct val="150000"/>
              </a:lnSpc>
              <a:buClrTx/>
            </a:pPr>
            <a:r>
              <a:rPr lang="zh-CN" altLang="en-US" sz="2400" b="1" kern="0" dirty="0"/>
              <a:t>每个应用进程都至少与一个传输层地址（端口）相关联</a:t>
            </a:r>
            <a:endParaRPr kumimoji="0" lang="en-US" altLang="zh-CN" sz="2400" b="1" kern="0" dirty="0"/>
          </a:p>
          <a:p>
            <a:pPr eaLnBrk="1" hangingPunct="1">
              <a:lnSpc>
                <a:spcPct val="150000"/>
              </a:lnSpc>
              <a:buClr>
                <a:srgbClr val="FF0000"/>
              </a:buClr>
            </a:pPr>
            <a:r>
              <a:rPr lang="zh-CN" altLang="en-US" sz="2800" b="1" kern="0" dirty="0">
                <a:solidFill>
                  <a:srgbClr val="FF0000"/>
                </a:solidFill>
              </a:rPr>
              <a:t>屏蔽下层网络的异质性</a:t>
            </a:r>
          </a:p>
          <a:p>
            <a:pPr lvl="1" eaLnBrk="1" hangingPunct="1">
              <a:lnSpc>
                <a:spcPct val="150000"/>
              </a:lnSpc>
              <a:buClrTx/>
            </a:pPr>
            <a:r>
              <a:rPr lang="zh-CN" altLang="en-US" sz="2400" b="1" kern="0" dirty="0"/>
              <a:t>对上层应用提供了一个标准的原语集合</a:t>
            </a:r>
            <a:r>
              <a:rPr lang="en-US" altLang="zh-CN" sz="2400" b="1" kern="0" dirty="0"/>
              <a:t>(</a:t>
            </a:r>
            <a:r>
              <a:rPr lang="zh-CN" altLang="en-US" sz="2400" b="1" kern="0" dirty="0"/>
              <a:t>服务调用接口</a:t>
            </a:r>
            <a:r>
              <a:rPr lang="en-US" altLang="zh-CN" sz="2400" b="1" kern="0" dirty="0"/>
              <a:t>)</a:t>
            </a:r>
            <a:r>
              <a:rPr lang="zh-CN" altLang="en-US" sz="2400" b="1" kern="0" dirty="0"/>
              <a:t>，</a:t>
            </a:r>
            <a:r>
              <a:rPr lang="zh-CN" altLang="en-US" sz="2400" b="1" dirty="0"/>
              <a:t>提供传输层的虚拟管道</a:t>
            </a:r>
            <a:endParaRPr lang="zh-CN" altLang="en-US" sz="2400" b="1" kern="0" dirty="0"/>
          </a:p>
        </p:txBody>
      </p:sp>
    </p:spTree>
    <p:extLst>
      <p:ext uri="{BB962C8B-B14F-4D97-AF65-F5344CB8AC3E}">
        <p14:creationId xmlns:p14="http://schemas.microsoft.com/office/powerpoint/2010/main" val="109908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blinds(horizontal)">
                                      <p:cBhvr>
                                        <p:cTn id="7" dur="5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Effect transition="in" filter="blinds(horizontal)">
                                      <p:cBhvr>
                                        <p:cTn id="12" dur="500"/>
                                        <p:tgtEl>
                                          <p:spTgt spid="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
                                            <p:txEl>
                                              <p:pRg st="2" end="2"/>
                                            </p:txEl>
                                          </p:spTgt>
                                        </p:tgtEl>
                                        <p:attrNameLst>
                                          <p:attrName>style.visibility</p:attrName>
                                        </p:attrNameLst>
                                      </p:cBhvr>
                                      <p:to>
                                        <p:strVal val="visible"/>
                                      </p:to>
                                    </p:set>
                                    <p:animEffect transition="in" filter="blinds(horizontal)">
                                      <p:cBhvr>
                                        <p:cTn id="17" dur="500"/>
                                        <p:tgtEl>
                                          <p:spTgt spid="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6">
                                            <p:txEl>
                                              <p:pRg st="3" end="3"/>
                                            </p:txEl>
                                          </p:spTgt>
                                        </p:tgtEl>
                                        <p:attrNameLst>
                                          <p:attrName>style.visibility</p:attrName>
                                        </p:attrNameLst>
                                      </p:cBhvr>
                                      <p:to>
                                        <p:strVal val="visible"/>
                                      </p:to>
                                    </p:set>
                                    <p:animEffect transition="in" filter="blinds(horizontal)">
                                      <p:cBhvr>
                                        <p:cTn id="22" dur="500"/>
                                        <p:tgtEl>
                                          <p:spTgt spid="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6">
                                            <p:txEl>
                                              <p:pRg st="4" end="4"/>
                                            </p:txEl>
                                          </p:spTgt>
                                        </p:tgtEl>
                                        <p:attrNameLst>
                                          <p:attrName>style.visibility</p:attrName>
                                        </p:attrNameLst>
                                      </p:cBhvr>
                                      <p:to>
                                        <p:strVal val="visible"/>
                                      </p:to>
                                    </p:set>
                                    <p:animEffect transition="in" filter="blinds(horizontal)">
                                      <p:cBhvr>
                                        <p:cTn id="27" dur="500"/>
                                        <p:tgtEl>
                                          <p:spTgt spid="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6">
                                            <p:txEl>
                                              <p:pRg st="5" end="5"/>
                                            </p:txEl>
                                          </p:spTgt>
                                        </p:tgtEl>
                                        <p:attrNameLst>
                                          <p:attrName>style.visibility</p:attrName>
                                        </p:attrNameLst>
                                      </p:cBhvr>
                                      <p:to>
                                        <p:strVal val="visible"/>
                                      </p:to>
                                    </p:set>
                                    <p:animEffect transition="in" filter="blinds(horizontal)">
                                      <p:cBhvr>
                                        <p:cTn id="32" dur="500"/>
                                        <p:tgtEl>
                                          <p:spTgt spid="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6">
                                            <p:txEl>
                                              <p:pRg st="6" end="6"/>
                                            </p:txEl>
                                          </p:spTgt>
                                        </p:tgtEl>
                                        <p:attrNameLst>
                                          <p:attrName>style.visibility</p:attrName>
                                        </p:attrNameLst>
                                      </p:cBhvr>
                                      <p:to>
                                        <p:strVal val="visible"/>
                                      </p:to>
                                    </p:set>
                                    <p:animEffect transition="in" filter="blinds(horizontal)">
                                      <p:cBhvr>
                                        <p:cTn id="37" dur="500"/>
                                        <p:tgtEl>
                                          <p:spTgt spid="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AEED0780-E70A-4370-8A73-DD06CE6DA710}" type="slidenum">
              <a:rPr kumimoji="0" lang="zh-CN" altLang="en-US" sz="1400"/>
              <a:pPr eaLnBrk="1" hangingPunct="1"/>
              <a:t>70</a:t>
            </a:fld>
            <a:endParaRPr kumimoji="0" lang="en-US" altLang="zh-CN" sz="1400"/>
          </a:p>
        </p:txBody>
      </p:sp>
      <p:sp>
        <p:nvSpPr>
          <p:cNvPr id="75779" name="Rectangle 2"/>
          <p:cNvSpPr>
            <a:spLocks noGrp="1" noChangeArrowheads="1"/>
          </p:cNvSpPr>
          <p:nvPr>
            <p:ph type="title"/>
          </p:nvPr>
        </p:nvSpPr>
        <p:spPr/>
        <p:txBody>
          <a:bodyPr/>
          <a:lstStyle/>
          <a:p>
            <a:pPr eaLnBrk="1" hangingPunct="1"/>
            <a:r>
              <a:rPr lang="en-US" altLang="zh-CN" b="1" dirty="0"/>
              <a:t> </a:t>
            </a:r>
          </a:p>
        </p:txBody>
      </p:sp>
      <p:sp>
        <p:nvSpPr>
          <p:cNvPr id="75780" name="Rectangle 3"/>
          <p:cNvSpPr>
            <a:spLocks noGrp="1" noChangeArrowheads="1"/>
          </p:cNvSpPr>
          <p:nvPr>
            <p:ph type="body" idx="1"/>
          </p:nvPr>
        </p:nvSpPr>
        <p:spPr>
          <a:xfrm>
            <a:off x="685800" y="1632620"/>
            <a:ext cx="7772400" cy="4114800"/>
          </a:xfrm>
        </p:spPr>
        <p:txBody>
          <a:bodyPr/>
          <a:lstStyle/>
          <a:p>
            <a:pPr eaLnBrk="1" hangingPunct="1"/>
            <a:r>
              <a:rPr lang="zh-CN" altLang="en-US" b="1" dirty="0"/>
              <a:t>发送端在确定发送数据段的速率时，既要根据接收端的接收能力，又要从全局考虑不要使网络发生拥塞</a:t>
            </a:r>
          </a:p>
          <a:p>
            <a:pPr eaLnBrk="1" hangingPunct="1"/>
            <a:r>
              <a:rPr lang="en-US" altLang="zh-CN" b="1" dirty="0"/>
              <a:t>TCP</a:t>
            </a:r>
            <a:r>
              <a:rPr lang="zh-CN" altLang="en-US" b="1" dirty="0"/>
              <a:t>的流量控制防止了发送端过快地传输数据使得接收端来不及处理的情形，但是网络容量有限，这时必须通过拥塞控制来防治网络过载</a:t>
            </a:r>
          </a:p>
        </p:txBody>
      </p:sp>
      <p:sp>
        <p:nvSpPr>
          <p:cNvPr id="5" name="标题 1">
            <a:extLst>
              <a:ext uri="{FF2B5EF4-FFF2-40B4-BE49-F238E27FC236}">
                <a16:creationId xmlns:a16="http://schemas.microsoft.com/office/drawing/2014/main" id="{3389495A-D6CE-4A79-98F4-AB2B26003F15}"/>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TCP</a:t>
            </a:r>
            <a:r>
              <a:rPr lang="zh-CN" altLang="en-US" b="1" dirty="0"/>
              <a:t>流量控制与拥塞控制</a:t>
            </a:r>
            <a:endParaRPr lang="zh-CN" altLang="en-US" kern="0" dirty="0">
              <a:latin typeface="+mn-ea"/>
              <a:ea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CAD7CC6-EED4-46EB-A2BB-9EAD250784B5}" type="slidenum">
              <a:rPr kumimoji="0" lang="en-US" altLang="zh-CN" sz="1400">
                <a:latin typeface="+mn-ea"/>
                <a:ea typeface="+mn-ea"/>
              </a:rPr>
              <a:pPr eaLnBrk="1" hangingPunct="1"/>
              <a:t>71</a:t>
            </a:fld>
            <a:endParaRPr kumimoji="0" lang="en-US" altLang="zh-CN" sz="1400">
              <a:latin typeface="+mn-ea"/>
              <a:ea typeface="+mn-ea"/>
            </a:endParaRPr>
          </a:p>
        </p:txBody>
      </p:sp>
      <p:sp>
        <p:nvSpPr>
          <p:cNvPr id="76803" name="Rectangle 2"/>
          <p:cNvSpPr>
            <a:spLocks noGrp="1" noChangeArrowheads="1"/>
          </p:cNvSpPr>
          <p:nvPr>
            <p:ph type="title"/>
          </p:nvPr>
        </p:nvSpPr>
        <p:spPr/>
        <p:txBody>
          <a:bodyPr/>
          <a:lstStyle/>
          <a:p>
            <a:pPr eaLnBrk="1" hangingPunct="1"/>
            <a:r>
              <a:rPr lang="en-US" altLang="zh-CN" dirty="0">
                <a:latin typeface="+mn-ea"/>
                <a:ea typeface="+mn-ea"/>
              </a:rPr>
              <a:t> </a:t>
            </a:r>
            <a:endParaRPr lang="zh-CN" altLang="en-US" dirty="0">
              <a:latin typeface="+mn-ea"/>
              <a:ea typeface="+mn-ea"/>
            </a:endParaRPr>
          </a:p>
        </p:txBody>
      </p:sp>
      <p:sp>
        <p:nvSpPr>
          <p:cNvPr id="76804" name="Rectangle 3"/>
          <p:cNvSpPr>
            <a:spLocks noGrp="1" noChangeArrowheads="1"/>
          </p:cNvSpPr>
          <p:nvPr>
            <p:ph type="body" idx="1"/>
          </p:nvPr>
        </p:nvSpPr>
        <p:spPr>
          <a:xfrm>
            <a:off x="395288" y="1610122"/>
            <a:ext cx="4824412" cy="3643312"/>
          </a:xfrm>
        </p:spPr>
        <p:txBody>
          <a:bodyPr/>
          <a:lstStyle/>
          <a:p>
            <a:pPr eaLnBrk="1" hangingPunct="1"/>
            <a:r>
              <a:rPr lang="zh-CN" altLang="en-US" sz="2400" b="1" dirty="0">
                <a:latin typeface="+mn-ea"/>
                <a:ea typeface="+mn-ea"/>
              </a:rPr>
              <a:t>当网络中出现太多的分组，超过路由器的处理能力时，就会产生网络拥塞拥塞（</a:t>
            </a:r>
            <a:r>
              <a:rPr lang="en-US" altLang="zh-CN" sz="2400" b="1" dirty="0">
                <a:latin typeface="+mn-ea"/>
                <a:ea typeface="+mn-ea"/>
              </a:rPr>
              <a:t>Congestion</a:t>
            </a:r>
            <a:r>
              <a:rPr lang="zh-CN" altLang="en-US" sz="2400" b="1" dirty="0">
                <a:latin typeface="+mn-ea"/>
                <a:ea typeface="+mn-ea"/>
              </a:rPr>
              <a:t>）</a:t>
            </a:r>
          </a:p>
          <a:p>
            <a:pPr lvl="1" eaLnBrk="1" hangingPunct="1"/>
            <a:r>
              <a:rPr lang="zh-CN" altLang="en-US" sz="2000" b="1" dirty="0">
                <a:latin typeface="+mn-ea"/>
                <a:ea typeface="+mn-ea"/>
              </a:rPr>
              <a:t>输出带宽、存储、处理器受限</a:t>
            </a:r>
          </a:p>
          <a:p>
            <a:pPr lvl="1" eaLnBrk="1" hangingPunct="1"/>
            <a:r>
              <a:rPr lang="zh-CN" altLang="en-US" sz="2000" b="1" dirty="0">
                <a:latin typeface="+mn-ea"/>
                <a:ea typeface="+mn-ea"/>
              </a:rPr>
              <a:t>业务负载分布不均衡</a:t>
            </a:r>
          </a:p>
          <a:p>
            <a:pPr eaLnBrk="1" hangingPunct="1"/>
            <a:r>
              <a:rPr lang="zh-CN" altLang="en-US" sz="2400" b="1" dirty="0">
                <a:latin typeface="+mn-ea"/>
                <a:ea typeface="+mn-ea"/>
              </a:rPr>
              <a:t>网络拥塞会导致性能下降</a:t>
            </a:r>
          </a:p>
          <a:p>
            <a:pPr lvl="1" eaLnBrk="1" hangingPunct="1"/>
            <a:r>
              <a:rPr lang="zh-CN" altLang="en-US" sz="2000" b="1" dirty="0">
                <a:latin typeface="+mn-ea"/>
                <a:ea typeface="+mn-ea"/>
              </a:rPr>
              <a:t>分组在路由器上的排队延迟和丢弃概率增大</a:t>
            </a:r>
            <a:br>
              <a:rPr lang="zh-CN" altLang="en-US" sz="2000" b="1" dirty="0">
                <a:latin typeface="+mn-ea"/>
                <a:ea typeface="+mn-ea"/>
              </a:rPr>
            </a:br>
            <a:r>
              <a:rPr lang="zh-CN" altLang="en-US" sz="2000" b="1" dirty="0">
                <a:latin typeface="+mn-ea"/>
                <a:ea typeface="+mn-ea"/>
                <a:sym typeface="Wingdings" panose="05000000000000000000" pitchFamily="2" charset="2"/>
              </a:rPr>
              <a:t></a:t>
            </a:r>
            <a:r>
              <a:rPr lang="zh-CN" altLang="en-US" sz="2000" b="1" dirty="0">
                <a:latin typeface="+mn-ea"/>
                <a:ea typeface="+mn-ea"/>
              </a:rPr>
              <a:t>源主机大量重传分组</a:t>
            </a:r>
          </a:p>
          <a:p>
            <a:pPr lvl="1" eaLnBrk="1" hangingPunct="1">
              <a:buFont typeface="Wingdings" panose="05000000000000000000" pitchFamily="2" charset="2"/>
              <a:buNone/>
            </a:pPr>
            <a:r>
              <a:rPr lang="zh-CN" altLang="en-US" sz="2000" b="1" dirty="0">
                <a:latin typeface="+mn-ea"/>
                <a:ea typeface="+mn-ea"/>
              </a:rPr>
              <a:t>   </a:t>
            </a:r>
            <a:r>
              <a:rPr lang="zh-CN" altLang="en-US" sz="2000" b="1" dirty="0">
                <a:latin typeface="+mn-ea"/>
                <a:ea typeface="+mn-ea"/>
                <a:sym typeface="Wingdings" panose="05000000000000000000" pitchFamily="2" charset="2"/>
              </a:rPr>
              <a:t>网络有效吞吐量下降（</a:t>
            </a:r>
            <a:r>
              <a:rPr lang="en-US" altLang="zh-CN" sz="2000" b="1" dirty="0">
                <a:latin typeface="+mn-ea"/>
                <a:ea typeface="+mn-ea"/>
                <a:sym typeface="Wingdings" panose="05000000000000000000" pitchFamily="2" charset="2"/>
              </a:rPr>
              <a:t>Good Throughput</a:t>
            </a:r>
            <a:r>
              <a:rPr lang="zh-CN" altLang="en-US" sz="2000" b="1" dirty="0">
                <a:latin typeface="+mn-ea"/>
                <a:ea typeface="+mn-ea"/>
                <a:sym typeface="Wingdings" panose="05000000000000000000" pitchFamily="2" charset="2"/>
              </a:rPr>
              <a:t>）</a:t>
            </a:r>
            <a:endParaRPr lang="en-US" altLang="zh-CN" sz="2000" b="1" dirty="0">
              <a:latin typeface="+mn-ea"/>
              <a:ea typeface="+mn-ea"/>
              <a:sym typeface="Wingdings" panose="05000000000000000000" pitchFamily="2" charset="2"/>
            </a:endParaRPr>
          </a:p>
        </p:txBody>
      </p:sp>
      <p:grpSp>
        <p:nvGrpSpPr>
          <p:cNvPr id="76805" name="Group 12"/>
          <p:cNvGrpSpPr>
            <a:grpSpLocks/>
          </p:cNvGrpSpPr>
          <p:nvPr/>
        </p:nvGrpSpPr>
        <p:grpSpPr bwMode="auto">
          <a:xfrm>
            <a:off x="5203825" y="1652984"/>
            <a:ext cx="3905250" cy="3328988"/>
            <a:chOff x="3278" y="1298"/>
            <a:chExt cx="2460" cy="2097"/>
          </a:xfrm>
        </p:grpSpPr>
        <p:pic>
          <p:nvPicPr>
            <p:cNvPr id="768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 y="1298"/>
              <a:ext cx="2404"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Text Box 5"/>
            <p:cNvSpPr txBox="1">
              <a:spLocks noChangeArrowheads="1"/>
            </p:cNvSpPr>
            <p:nvPr/>
          </p:nvSpPr>
          <p:spPr bwMode="auto">
            <a:xfrm rot="-5400000">
              <a:off x="2625" y="1951"/>
              <a:ext cx="1497"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ea"/>
                  <a:ea typeface="+mn-ea"/>
                </a:rPr>
                <a:t>Good Throughput</a:t>
              </a:r>
            </a:p>
          </p:txBody>
        </p:sp>
        <p:sp>
          <p:nvSpPr>
            <p:cNvPr id="76811" name="Text Box 7"/>
            <p:cNvSpPr txBox="1">
              <a:spLocks noChangeArrowheads="1"/>
            </p:cNvSpPr>
            <p:nvPr/>
          </p:nvSpPr>
          <p:spPr bwMode="auto">
            <a:xfrm>
              <a:off x="4268" y="3203"/>
              <a:ext cx="1152"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ea"/>
                  <a:ea typeface="+mn-ea"/>
                </a:rPr>
                <a:t>Packets Sent</a:t>
              </a:r>
            </a:p>
          </p:txBody>
        </p:sp>
        <p:sp>
          <p:nvSpPr>
            <p:cNvPr id="76812" name="Text Box 8"/>
            <p:cNvSpPr txBox="1">
              <a:spLocks noChangeArrowheads="1"/>
            </p:cNvSpPr>
            <p:nvPr/>
          </p:nvSpPr>
          <p:spPr bwMode="auto">
            <a:xfrm>
              <a:off x="4921" y="1842"/>
              <a:ext cx="72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ea"/>
                  <a:ea typeface="+mn-ea"/>
                </a:rPr>
                <a:t>Desirable</a:t>
              </a:r>
            </a:p>
          </p:txBody>
        </p:sp>
        <p:sp>
          <p:nvSpPr>
            <p:cNvPr id="76813" name="Text Box 9"/>
            <p:cNvSpPr txBox="1">
              <a:spLocks noChangeArrowheads="1"/>
            </p:cNvSpPr>
            <p:nvPr/>
          </p:nvSpPr>
          <p:spPr bwMode="auto">
            <a:xfrm>
              <a:off x="4967" y="2240"/>
              <a:ext cx="72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ea"/>
                  <a:ea typeface="+mn-ea"/>
                </a:rPr>
                <a:t>Congested</a:t>
              </a:r>
            </a:p>
          </p:txBody>
        </p:sp>
        <p:sp>
          <p:nvSpPr>
            <p:cNvPr id="76814" name="Text Box 10"/>
            <p:cNvSpPr txBox="1">
              <a:spLocks noChangeArrowheads="1"/>
            </p:cNvSpPr>
            <p:nvPr/>
          </p:nvSpPr>
          <p:spPr bwMode="auto">
            <a:xfrm>
              <a:off x="4468" y="1333"/>
              <a:ext cx="72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ea"/>
                  <a:ea typeface="+mn-ea"/>
                </a:rPr>
                <a:t>Perfect</a:t>
              </a:r>
            </a:p>
          </p:txBody>
        </p:sp>
        <p:sp>
          <p:nvSpPr>
            <p:cNvPr id="76815" name="Text Box 11"/>
            <p:cNvSpPr txBox="1">
              <a:spLocks noChangeArrowheads="1"/>
            </p:cNvSpPr>
            <p:nvPr/>
          </p:nvSpPr>
          <p:spPr bwMode="auto">
            <a:xfrm>
              <a:off x="3515" y="1741"/>
              <a:ext cx="72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200" b="1">
                  <a:latin typeface="+mn-ea"/>
                  <a:ea typeface="+mn-ea"/>
                </a:rPr>
                <a:t>Capacity of subnetwork</a:t>
              </a:r>
            </a:p>
          </p:txBody>
        </p:sp>
      </p:grpSp>
      <p:sp>
        <p:nvSpPr>
          <p:cNvPr id="14" name="Rectangle 6"/>
          <p:cNvSpPr>
            <a:spLocks noChangeArrowheads="1"/>
          </p:cNvSpPr>
          <p:nvPr/>
        </p:nvSpPr>
        <p:spPr bwMode="auto">
          <a:xfrm>
            <a:off x="323850" y="5876925"/>
            <a:ext cx="3743325" cy="431800"/>
          </a:xfrm>
          <a:prstGeom prst="rect">
            <a:avLst/>
          </a:prstGeom>
          <a:solidFill>
            <a:srgbClr val="FFFFFF"/>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FF0000"/>
                </a:solidFill>
                <a:latin typeface="+mn-ea"/>
                <a:ea typeface="+mn-ea"/>
              </a:rPr>
              <a:t>TCP</a:t>
            </a:r>
            <a:r>
              <a:rPr lang="zh-CN" altLang="en-US" b="1">
                <a:solidFill>
                  <a:srgbClr val="FF0000"/>
                </a:solidFill>
                <a:latin typeface="+mn-ea"/>
                <a:ea typeface="+mn-ea"/>
              </a:rPr>
              <a:t>如何判断网络拥塞？</a:t>
            </a:r>
          </a:p>
        </p:txBody>
      </p:sp>
      <p:sp>
        <p:nvSpPr>
          <p:cNvPr id="70671" name="AutoShape 15"/>
          <p:cNvSpPr>
            <a:spLocks noChangeArrowheads="1"/>
          </p:cNvSpPr>
          <p:nvPr/>
        </p:nvSpPr>
        <p:spPr bwMode="auto">
          <a:xfrm>
            <a:off x="4140200" y="5876925"/>
            <a:ext cx="720725" cy="360363"/>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0672" name="Rectangle 16"/>
          <p:cNvSpPr>
            <a:spLocks noChangeArrowheads="1"/>
          </p:cNvSpPr>
          <p:nvPr/>
        </p:nvSpPr>
        <p:spPr bwMode="auto">
          <a:xfrm>
            <a:off x="4932363" y="5805488"/>
            <a:ext cx="3995737"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chemeClr val="hlink"/>
                </a:solidFill>
                <a:latin typeface="+mn-ea"/>
                <a:ea typeface="+mn-ea"/>
              </a:rPr>
              <a:t>发送端出现数据段超时重传！</a:t>
            </a:r>
          </a:p>
        </p:txBody>
      </p:sp>
      <p:sp>
        <p:nvSpPr>
          <p:cNvPr id="16" name="标题 1">
            <a:extLst>
              <a:ext uri="{FF2B5EF4-FFF2-40B4-BE49-F238E27FC236}">
                <a16:creationId xmlns:a16="http://schemas.microsoft.com/office/drawing/2014/main" id="{C0415002-424B-4546-80E7-9CEBE34C5E26}"/>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b="1" dirty="0">
                <a:latin typeface="+mn-ea"/>
                <a:ea typeface="+mn-ea"/>
              </a:rPr>
              <a:t>网络拥塞</a:t>
            </a:r>
            <a:endParaRPr lang="zh-CN" altLang="en-US"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0671"/>
                                        </p:tgtEl>
                                        <p:attrNameLst>
                                          <p:attrName>style.visibility</p:attrName>
                                        </p:attrNameLst>
                                      </p:cBhvr>
                                      <p:to>
                                        <p:strVal val="visible"/>
                                      </p:to>
                                    </p:set>
                                    <p:animEffect transition="in" filter="strips(downRight)">
                                      <p:cBhvr>
                                        <p:cTn id="12" dur="500"/>
                                        <p:tgtEl>
                                          <p:spTgt spid="7067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0672"/>
                                        </p:tgtEl>
                                        <p:attrNameLst>
                                          <p:attrName>style.visibility</p:attrName>
                                        </p:attrNameLst>
                                      </p:cBhvr>
                                      <p:to>
                                        <p:strVal val="visible"/>
                                      </p:to>
                                    </p:set>
                                    <p:animEffect transition="in" filter="blinds(horizontal)">
                                      <p:cBhvr>
                                        <p:cTn id="15" dur="500"/>
                                        <p:tgtEl>
                                          <p:spTgt spid="7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0671" grpId="0" animBg="1"/>
      <p:bldP spid="7067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D8D1BBD7-13FC-4F7E-965F-F45C690722FA}" type="slidenum">
              <a:rPr kumimoji="0" lang="zh-CN" altLang="en-US" sz="1400"/>
              <a:pPr eaLnBrk="1" hangingPunct="1"/>
              <a:t>72</a:t>
            </a:fld>
            <a:endParaRPr kumimoji="0" lang="en-US" altLang="zh-CN" sz="1400"/>
          </a:p>
        </p:txBody>
      </p:sp>
      <p:sp>
        <p:nvSpPr>
          <p:cNvPr id="77827" name="Rectangle 2"/>
          <p:cNvSpPr>
            <a:spLocks noGrp="1" noChangeArrowheads="1"/>
          </p:cNvSpPr>
          <p:nvPr>
            <p:ph type="title"/>
          </p:nvPr>
        </p:nvSpPr>
        <p:spPr/>
        <p:txBody>
          <a:bodyPr/>
          <a:lstStyle/>
          <a:p>
            <a:pPr eaLnBrk="1" hangingPunct="1"/>
            <a:r>
              <a:rPr lang="en-US" altLang="zh-CN" b="1" dirty="0"/>
              <a:t> </a:t>
            </a:r>
          </a:p>
        </p:txBody>
      </p:sp>
      <p:sp>
        <p:nvSpPr>
          <p:cNvPr id="66564" name="Rectangle 3"/>
          <p:cNvSpPr>
            <a:spLocks noGrp="1" noChangeArrowheads="1"/>
          </p:cNvSpPr>
          <p:nvPr>
            <p:ph type="body" idx="1"/>
          </p:nvPr>
        </p:nvSpPr>
        <p:spPr>
          <a:xfrm>
            <a:off x="827584" y="1600597"/>
            <a:ext cx="7772400" cy="4114800"/>
          </a:xfrm>
        </p:spPr>
        <p:txBody>
          <a:bodyPr/>
          <a:lstStyle/>
          <a:p>
            <a:pPr eaLnBrk="1" hangingPunct="1">
              <a:lnSpc>
                <a:spcPct val="95000"/>
              </a:lnSpc>
            </a:pPr>
            <a:r>
              <a:rPr lang="zh-CN" altLang="en-US" sz="2800" b="1" dirty="0"/>
              <a:t>每一个 </a:t>
            </a:r>
            <a:r>
              <a:rPr lang="en-US" altLang="zh-CN" sz="2800" b="1" dirty="0"/>
              <a:t>TCP </a:t>
            </a:r>
            <a:r>
              <a:rPr lang="zh-CN" altLang="en-US" sz="2800" b="1" dirty="0"/>
              <a:t>连接需要维护两个窗口</a:t>
            </a:r>
            <a:endParaRPr lang="en-US" altLang="zh-CN" sz="2800" b="1" dirty="0"/>
          </a:p>
          <a:p>
            <a:pPr lvl="1" eaLnBrk="1" hangingPunct="1">
              <a:lnSpc>
                <a:spcPct val="95000"/>
              </a:lnSpc>
            </a:pPr>
            <a:r>
              <a:rPr lang="zh-CN" altLang="en-US" sz="2400" b="1" dirty="0">
                <a:solidFill>
                  <a:srgbClr val="FF0000"/>
                </a:solidFill>
              </a:rPr>
              <a:t>接收窗口 </a:t>
            </a:r>
            <a:r>
              <a:rPr lang="en-US" altLang="zh-CN" sz="2400" b="1" dirty="0" err="1">
                <a:solidFill>
                  <a:srgbClr val="FF0000"/>
                </a:solidFill>
              </a:rPr>
              <a:t>rwnd</a:t>
            </a:r>
            <a:r>
              <a:rPr lang="en-US" altLang="zh-CN" sz="2400" b="1" dirty="0"/>
              <a:t> (receiver window) </a:t>
            </a:r>
            <a:r>
              <a:rPr lang="zh-CN" altLang="en-US" sz="2400" b="1" dirty="0"/>
              <a:t>又称为通知窗口</a:t>
            </a:r>
            <a:r>
              <a:rPr lang="en-US" altLang="zh-CN" sz="2400" b="1" dirty="0"/>
              <a:t>(advertised window)</a:t>
            </a:r>
            <a:r>
              <a:rPr lang="zh-CN" altLang="en-US" sz="2400" b="1" dirty="0"/>
              <a:t> </a:t>
            </a:r>
          </a:p>
          <a:p>
            <a:pPr lvl="1" eaLnBrk="1" hangingPunct="1">
              <a:lnSpc>
                <a:spcPct val="95000"/>
              </a:lnSpc>
            </a:pPr>
            <a:r>
              <a:rPr lang="zh-CN" altLang="en-US" sz="2400" b="1" dirty="0">
                <a:solidFill>
                  <a:srgbClr val="FF0000"/>
                </a:solidFill>
              </a:rPr>
              <a:t>拥塞窗口 </a:t>
            </a:r>
            <a:r>
              <a:rPr lang="en-US" altLang="zh-CN" sz="2400" b="1" dirty="0" err="1">
                <a:solidFill>
                  <a:srgbClr val="FF0000"/>
                </a:solidFill>
              </a:rPr>
              <a:t>cwnd</a:t>
            </a:r>
            <a:r>
              <a:rPr lang="en-US" altLang="zh-CN" sz="2400" b="1" dirty="0"/>
              <a:t> (congestion window)</a:t>
            </a:r>
          </a:p>
          <a:p>
            <a:pPr eaLnBrk="1" hangingPunct="1">
              <a:lnSpc>
                <a:spcPct val="95000"/>
              </a:lnSpc>
            </a:pPr>
            <a:r>
              <a:rPr lang="zh-CN" altLang="en-US" sz="2800" b="1" dirty="0"/>
              <a:t>接收窗口 </a:t>
            </a:r>
            <a:r>
              <a:rPr lang="en-US" altLang="zh-CN" sz="2800" b="1" dirty="0" err="1"/>
              <a:t>rwnd</a:t>
            </a:r>
            <a:r>
              <a:rPr lang="zh-CN" altLang="en-US" sz="2800" b="1" dirty="0"/>
              <a:t>是接收端根据其目前的可用接收缓存大小所许诺的最新的窗口值，是来自接收端的流量控制。接收端将此窗口值放在 </a:t>
            </a:r>
            <a:r>
              <a:rPr lang="en-US" altLang="zh-CN" sz="2800" b="1" dirty="0"/>
              <a:t>TCP </a:t>
            </a:r>
            <a:r>
              <a:rPr lang="zh-CN" altLang="en-US" sz="2800" b="1" dirty="0"/>
              <a:t>数据段头标中的窗口大小域传送给发送端</a:t>
            </a:r>
          </a:p>
          <a:p>
            <a:pPr eaLnBrk="1" hangingPunct="1">
              <a:lnSpc>
                <a:spcPct val="95000"/>
              </a:lnSpc>
            </a:pPr>
            <a:r>
              <a:rPr lang="zh-CN" altLang="en-US" sz="2800" b="1" dirty="0"/>
              <a:t>拥塞窗口 </a:t>
            </a:r>
            <a:r>
              <a:rPr lang="en-US" altLang="zh-CN" sz="2800" b="1" dirty="0" err="1"/>
              <a:t>cwnd</a:t>
            </a:r>
            <a:r>
              <a:rPr lang="en-US" altLang="zh-CN" sz="2800" b="1" dirty="0"/>
              <a:t> </a:t>
            </a:r>
            <a:r>
              <a:rPr lang="zh-CN" altLang="en-US" sz="2800" b="1" dirty="0"/>
              <a:t>是发送端根据自己估计的网络拥塞程度而设置的窗口值</a:t>
            </a:r>
          </a:p>
        </p:txBody>
      </p:sp>
      <p:sp>
        <p:nvSpPr>
          <p:cNvPr id="5" name="标题 1">
            <a:extLst>
              <a:ext uri="{FF2B5EF4-FFF2-40B4-BE49-F238E27FC236}">
                <a16:creationId xmlns:a16="http://schemas.microsoft.com/office/drawing/2014/main" id="{18A3A9C2-4E69-4593-8479-DF29CAB7ABDE}"/>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b="1" dirty="0"/>
              <a:t>接收窗口和拥塞窗口</a:t>
            </a:r>
            <a:endParaRPr lang="zh-CN" altLang="en-US"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6564">
                                            <p:txEl>
                                              <p:pRg st="3" end="3"/>
                                            </p:txEl>
                                          </p:spTgt>
                                        </p:tgtEl>
                                        <p:attrNameLst>
                                          <p:attrName>style.visibility</p:attrName>
                                        </p:attrNameLst>
                                      </p:cBhvr>
                                      <p:to>
                                        <p:strVal val="visible"/>
                                      </p:to>
                                    </p:set>
                                    <p:animEffect transition="in" filter="strips(downRight)">
                                      <p:cBhvr>
                                        <p:cTn id="7" dur="500"/>
                                        <p:tgtEl>
                                          <p:spTgt spid="66564">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6564">
                                            <p:txEl>
                                              <p:pRg st="4" end="4"/>
                                            </p:txEl>
                                          </p:spTgt>
                                        </p:tgtEl>
                                        <p:attrNameLst>
                                          <p:attrName>style.visibility</p:attrName>
                                        </p:attrNameLst>
                                      </p:cBhvr>
                                      <p:to>
                                        <p:strVal val="visible"/>
                                      </p:to>
                                    </p:set>
                                    <p:animEffect transition="in" filter="strips(downRight)">
                                      <p:cBhvr>
                                        <p:cTn id="12" dur="500"/>
                                        <p:tgtEl>
                                          <p:spTgt spid="665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29C103B-AA76-432F-A1C6-8DD4B0D342CF}" type="slidenum">
              <a:rPr kumimoji="0" lang="zh-CN" altLang="en-US" sz="1400"/>
              <a:pPr eaLnBrk="1" hangingPunct="1"/>
              <a:t>73</a:t>
            </a:fld>
            <a:endParaRPr kumimoji="0" lang="en-US" altLang="zh-CN" sz="1400"/>
          </a:p>
        </p:txBody>
      </p:sp>
      <p:sp>
        <p:nvSpPr>
          <p:cNvPr id="78851" name="Rectangle 2"/>
          <p:cNvSpPr>
            <a:spLocks noGrp="1" noChangeArrowheads="1"/>
          </p:cNvSpPr>
          <p:nvPr>
            <p:ph type="title"/>
          </p:nvPr>
        </p:nvSpPr>
        <p:spPr/>
        <p:txBody>
          <a:bodyPr/>
          <a:lstStyle/>
          <a:p>
            <a:pPr eaLnBrk="1" hangingPunct="1"/>
            <a:r>
              <a:rPr lang="en-US" altLang="zh-CN" b="1" dirty="0"/>
              <a:t> </a:t>
            </a:r>
          </a:p>
        </p:txBody>
      </p:sp>
      <p:sp>
        <p:nvSpPr>
          <p:cNvPr id="78852" name="Rectangle 3"/>
          <p:cNvSpPr>
            <a:spLocks noGrp="1" noChangeArrowheads="1"/>
          </p:cNvSpPr>
          <p:nvPr>
            <p:ph type="body" idx="1"/>
          </p:nvPr>
        </p:nvSpPr>
        <p:spPr>
          <a:xfrm>
            <a:off x="899592" y="1700808"/>
            <a:ext cx="7772400" cy="4114800"/>
          </a:xfrm>
        </p:spPr>
        <p:txBody>
          <a:bodyPr/>
          <a:lstStyle/>
          <a:p>
            <a:pPr eaLnBrk="1" hangingPunct="1"/>
            <a:r>
              <a:rPr lang="zh-CN" altLang="en-US" sz="2800" b="1" dirty="0"/>
              <a:t>发送窗口的上限值：</a:t>
            </a:r>
          </a:p>
          <a:p>
            <a:pPr lvl="1" eaLnBrk="1" hangingPunct="1"/>
            <a:r>
              <a:rPr lang="zh-CN" altLang="en-US" sz="2400" b="1" dirty="0"/>
              <a:t>发送端的发送窗口的上限值应当取为接收窗口 </a:t>
            </a:r>
            <a:r>
              <a:rPr lang="en-US" altLang="zh-CN" sz="2400" b="1" dirty="0" err="1"/>
              <a:t>rwnd</a:t>
            </a:r>
            <a:r>
              <a:rPr lang="en-US" altLang="zh-CN" sz="2400" b="1" dirty="0"/>
              <a:t> </a:t>
            </a:r>
            <a:r>
              <a:rPr lang="zh-CN" altLang="en-US" sz="2400" b="1" dirty="0"/>
              <a:t>和拥塞窗口 </a:t>
            </a:r>
            <a:r>
              <a:rPr lang="en-US" altLang="zh-CN" sz="2400" b="1" dirty="0" err="1"/>
              <a:t>cwnd</a:t>
            </a:r>
            <a:r>
              <a:rPr lang="en-US" altLang="zh-CN" sz="2400" b="1" dirty="0"/>
              <a:t> </a:t>
            </a:r>
            <a:r>
              <a:rPr lang="zh-CN" altLang="en-US" sz="2400" b="1" dirty="0"/>
              <a:t>这两个变量中较小的一个，即应按以下公式确定：</a:t>
            </a:r>
          </a:p>
          <a:p>
            <a:pPr eaLnBrk="1" hangingPunct="1">
              <a:buFont typeface="Wingdings" panose="05000000000000000000" pitchFamily="2" charset="2"/>
              <a:buNone/>
            </a:pPr>
            <a:r>
              <a:rPr lang="zh-CN" altLang="en-US" sz="2800" b="1" dirty="0"/>
              <a:t>		</a:t>
            </a:r>
            <a:r>
              <a:rPr lang="zh-CN" altLang="en-US" sz="2000" b="1" dirty="0"/>
              <a:t>发送窗口的上限值</a:t>
            </a:r>
            <a:r>
              <a:rPr lang="en-US" altLang="zh-CN" sz="2000" b="1" dirty="0"/>
              <a:t>=Min[</a:t>
            </a:r>
            <a:r>
              <a:rPr lang="en-US" altLang="zh-CN" sz="2000" b="1" dirty="0" err="1"/>
              <a:t>rwnd</a:t>
            </a:r>
            <a:r>
              <a:rPr lang="en-US" altLang="zh-CN" sz="2000" b="1" dirty="0"/>
              <a:t>, </a:t>
            </a:r>
            <a:r>
              <a:rPr lang="en-US" altLang="zh-CN" sz="2000" b="1" dirty="0" err="1"/>
              <a:t>cwnd</a:t>
            </a:r>
            <a:r>
              <a:rPr lang="en-US" altLang="zh-CN" sz="2000" b="1" dirty="0"/>
              <a:t>]</a:t>
            </a:r>
            <a:r>
              <a:rPr lang="en-US" altLang="zh-CN" sz="2800" b="1" dirty="0"/>
              <a:t> </a:t>
            </a:r>
          </a:p>
          <a:p>
            <a:pPr eaLnBrk="1" hangingPunct="1"/>
            <a:r>
              <a:rPr lang="zh-CN" altLang="en-US" sz="2800" b="1" dirty="0"/>
              <a:t>当 </a:t>
            </a:r>
            <a:r>
              <a:rPr lang="en-US" altLang="zh-CN" sz="2800" b="1" dirty="0" err="1"/>
              <a:t>rwnd</a:t>
            </a:r>
            <a:r>
              <a:rPr lang="en-US" altLang="zh-CN" sz="2800" b="1" dirty="0"/>
              <a:t> &lt; </a:t>
            </a:r>
            <a:r>
              <a:rPr lang="en-US" altLang="zh-CN" sz="2800" b="1" dirty="0" err="1"/>
              <a:t>cwnd</a:t>
            </a:r>
            <a:r>
              <a:rPr lang="en-US" altLang="zh-CN" sz="2800" b="1" dirty="0"/>
              <a:t> </a:t>
            </a:r>
            <a:r>
              <a:rPr lang="zh-CN" altLang="en-US" sz="2800" b="1" dirty="0"/>
              <a:t>时，是接收端的接收能力限制发送窗口的最大值</a:t>
            </a:r>
          </a:p>
          <a:p>
            <a:pPr eaLnBrk="1" hangingPunct="1"/>
            <a:r>
              <a:rPr lang="zh-CN" altLang="en-US" sz="2800" b="1" dirty="0"/>
              <a:t>当 </a:t>
            </a:r>
            <a:r>
              <a:rPr lang="en-US" altLang="zh-CN" sz="2800" b="1" dirty="0" err="1"/>
              <a:t>cwnd</a:t>
            </a:r>
            <a:r>
              <a:rPr lang="en-US" altLang="zh-CN" sz="2800" b="1" dirty="0"/>
              <a:t> &lt; </a:t>
            </a:r>
            <a:r>
              <a:rPr lang="en-US" altLang="zh-CN" sz="2800" b="1" dirty="0" err="1"/>
              <a:t>rwnd</a:t>
            </a:r>
            <a:r>
              <a:rPr lang="en-US" altLang="zh-CN" sz="2800" b="1" dirty="0"/>
              <a:t> </a:t>
            </a:r>
            <a:r>
              <a:rPr lang="zh-CN" altLang="en-US" sz="2800" b="1" dirty="0"/>
              <a:t>时，则是网络的拥塞限制发送窗口的最大值</a:t>
            </a:r>
          </a:p>
        </p:txBody>
      </p:sp>
      <p:sp>
        <p:nvSpPr>
          <p:cNvPr id="5" name="标题 1">
            <a:extLst>
              <a:ext uri="{FF2B5EF4-FFF2-40B4-BE49-F238E27FC236}">
                <a16:creationId xmlns:a16="http://schemas.microsoft.com/office/drawing/2014/main" id="{8E0B5AAA-CB4B-4624-B2F2-CDD9878AB488}"/>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b="1" dirty="0"/>
              <a:t>发送窗口</a:t>
            </a:r>
            <a:endParaRPr lang="zh-CN" altLang="en-US" kern="0" dirty="0">
              <a:latin typeface="+mn-ea"/>
              <a:ea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42D3323E-ECF2-4610-8CEF-76EAF1E80029}" type="slidenum">
              <a:rPr kumimoji="0" lang="zh-CN" altLang="en-US" sz="1400"/>
              <a:pPr eaLnBrk="1" hangingPunct="1"/>
              <a:t>74</a:t>
            </a:fld>
            <a:endParaRPr kumimoji="0" lang="en-US" altLang="zh-CN" sz="1400"/>
          </a:p>
        </p:txBody>
      </p:sp>
      <p:sp>
        <p:nvSpPr>
          <p:cNvPr id="79875" name="Rectangle 2"/>
          <p:cNvSpPr>
            <a:spLocks noGrp="1" noChangeArrowheads="1"/>
          </p:cNvSpPr>
          <p:nvPr>
            <p:ph type="title"/>
          </p:nvPr>
        </p:nvSpPr>
        <p:spPr/>
        <p:txBody>
          <a:bodyPr/>
          <a:lstStyle/>
          <a:p>
            <a:pPr eaLnBrk="1" hangingPunct="1"/>
            <a:r>
              <a:rPr lang="en-US" altLang="zh-CN" b="1" dirty="0"/>
              <a:t> </a:t>
            </a:r>
            <a:endParaRPr lang="zh-CN" altLang="en-US" b="1" dirty="0"/>
          </a:p>
        </p:txBody>
      </p:sp>
      <p:sp>
        <p:nvSpPr>
          <p:cNvPr id="79876" name="Rectangle 3"/>
          <p:cNvSpPr>
            <a:spLocks noGrp="1" noChangeArrowheads="1"/>
          </p:cNvSpPr>
          <p:nvPr>
            <p:ph type="body" idx="1"/>
          </p:nvPr>
        </p:nvSpPr>
        <p:spPr/>
        <p:txBody>
          <a:bodyPr/>
          <a:lstStyle/>
          <a:p>
            <a:pPr eaLnBrk="1" hangingPunct="1"/>
            <a:r>
              <a:rPr lang="zh-CN" altLang="en-US" b="1"/>
              <a:t>慢启动</a:t>
            </a:r>
            <a:r>
              <a:rPr lang="en-US" altLang="zh-CN" b="1"/>
              <a:t>(slow-start)</a:t>
            </a:r>
          </a:p>
          <a:p>
            <a:pPr eaLnBrk="1" hangingPunct="1"/>
            <a:r>
              <a:rPr lang="zh-CN" altLang="en-US" b="1"/>
              <a:t>拥塞避免</a:t>
            </a:r>
            <a:r>
              <a:rPr lang="en-US" altLang="zh-CN" b="1"/>
              <a:t>(congestion avoidance)</a:t>
            </a:r>
            <a:endParaRPr lang="zh-CN" altLang="en-US" b="1"/>
          </a:p>
        </p:txBody>
      </p:sp>
      <p:sp>
        <p:nvSpPr>
          <p:cNvPr id="5" name="标题 1">
            <a:extLst>
              <a:ext uri="{FF2B5EF4-FFF2-40B4-BE49-F238E27FC236}">
                <a16:creationId xmlns:a16="http://schemas.microsoft.com/office/drawing/2014/main" id="{DF73A770-A15E-4A50-848D-403E6031C609}"/>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TCP</a:t>
            </a:r>
            <a:r>
              <a:rPr lang="zh-CN" altLang="en-US" b="1" dirty="0"/>
              <a:t>拥塞控制算法</a:t>
            </a:r>
            <a:endParaRPr lang="zh-CN" altLang="en-US" kern="0" dirty="0">
              <a:latin typeface="+mn-ea"/>
              <a:ea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F3A622-8D39-479C-A35A-E81F02AC414C}" type="slidenum">
              <a:rPr kumimoji="0" lang="zh-CN" altLang="en-US" sz="1400"/>
              <a:pPr eaLnBrk="1" hangingPunct="1"/>
              <a:t>75</a:t>
            </a:fld>
            <a:endParaRPr kumimoji="0" lang="en-US" altLang="zh-CN" sz="1400"/>
          </a:p>
        </p:txBody>
      </p:sp>
      <p:sp>
        <p:nvSpPr>
          <p:cNvPr id="80899" name="Rectangle 2"/>
          <p:cNvSpPr>
            <a:spLocks noGrp="1" noChangeArrowheads="1"/>
          </p:cNvSpPr>
          <p:nvPr>
            <p:ph type="title"/>
          </p:nvPr>
        </p:nvSpPr>
        <p:spPr/>
        <p:txBody>
          <a:bodyPr/>
          <a:lstStyle/>
          <a:p>
            <a:pPr eaLnBrk="1" hangingPunct="1"/>
            <a:r>
              <a:rPr lang="en-US" altLang="zh-CN" b="1" dirty="0"/>
              <a:t> </a:t>
            </a:r>
            <a:endParaRPr lang="zh-CN" altLang="en-US" b="1" dirty="0"/>
          </a:p>
        </p:txBody>
      </p:sp>
      <p:sp>
        <p:nvSpPr>
          <p:cNvPr id="80900" name="Rectangle 3"/>
          <p:cNvSpPr>
            <a:spLocks noGrp="1" noChangeArrowheads="1"/>
          </p:cNvSpPr>
          <p:nvPr>
            <p:ph type="body" idx="1"/>
          </p:nvPr>
        </p:nvSpPr>
        <p:spPr>
          <a:xfrm>
            <a:off x="611188" y="2017713"/>
            <a:ext cx="8343900" cy="4435475"/>
          </a:xfrm>
        </p:spPr>
        <p:txBody>
          <a:bodyPr/>
          <a:lstStyle/>
          <a:p>
            <a:pPr eaLnBrk="1" hangingPunct="1"/>
            <a:r>
              <a:rPr lang="zh-CN" altLang="en-US" b="1"/>
              <a:t>在连接建立初期，拥塞窗口初始化为该连接最大数据段的长度</a:t>
            </a:r>
          </a:p>
          <a:p>
            <a:pPr eaLnBrk="1" hangingPunct="1"/>
            <a:r>
              <a:rPr lang="zh-CN" altLang="en-US" b="1"/>
              <a:t>发送端发送一个最大数据段，得到确认后，其拥塞窗口大小加倍，依次类推，直到</a:t>
            </a:r>
            <a:r>
              <a:rPr lang="zh-CN" altLang="en-US" b="1">
                <a:solidFill>
                  <a:srgbClr val="FF0000"/>
                </a:solidFill>
              </a:rPr>
              <a:t>发送端认为出现数据段丢失</a:t>
            </a:r>
            <a:r>
              <a:rPr lang="zh-CN" altLang="en-US" b="1"/>
              <a:t>或已达到接收窗口大小（兼顾拥塞和流量控制）</a:t>
            </a:r>
          </a:p>
        </p:txBody>
      </p:sp>
      <p:sp>
        <p:nvSpPr>
          <p:cNvPr id="5" name="标题 1">
            <a:extLst>
              <a:ext uri="{FF2B5EF4-FFF2-40B4-BE49-F238E27FC236}">
                <a16:creationId xmlns:a16="http://schemas.microsoft.com/office/drawing/2014/main" id="{D05A53D3-0343-4F95-B3F0-0A13A08BB292}"/>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GB" b="1" dirty="0"/>
              <a:t>慢启动算法</a:t>
            </a:r>
            <a:endParaRPr lang="zh-CN" altLang="en-US" kern="0" dirty="0">
              <a:latin typeface="+mn-ea"/>
              <a:ea typeface="+mn-ea"/>
            </a:endParaRP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BA3B8600-7B92-4AA9-94D0-99492B187115}" type="slidenum">
              <a:rPr kumimoji="0" lang="zh-CN" altLang="en-US" sz="1400">
                <a:latin typeface="+mn-ea"/>
                <a:ea typeface="+mn-ea"/>
              </a:rPr>
              <a:pPr eaLnBrk="1" hangingPunct="1"/>
              <a:t>76</a:t>
            </a:fld>
            <a:endParaRPr kumimoji="0" lang="en-US" altLang="zh-CN" sz="1400">
              <a:latin typeface="+mn-ea"/>
              <a:ea typeface="+mn-ea"/>
            </a:endParaRPr>
          </a:p>
        </p:txBody>
      </p:sp>
      <p:sp>
        <p:nvSpPr>
          <p:cNvPr id="4101" name="Rectangle 3"/>
          <p:cNvSpPr>
            <a:spLocks noGrp="1" noChangeArrowheads="1"/>
          </p:cNvSpPr>
          <p:nvPr>
            <p:ph type="body" sz="half" idx="1"/>
          </p:nvPr>
        </p:nvSpPr>
        <p:spPr>
          <a:xfrm>
            <a:off x="468313" y="4895850"/>
            <a:ext cx="4824412" cy="1846263"/>
          </a:xfrm>
        </p:spPr>
        <p:txBody>
          <a:bodyPr/>
          <a:lstStyle/>
          <a:p>
            <a:pPr eaLnBrk="1" hangingPunct="1"/>
            <a:r>
              <a:rPr lang="en-US" altLang="zh-CN" sz="2400" b="1">
                <a:latin typeface="+mn-ea"/>
              </a:rPr>
              <a:t>exponential increase in window size (not so slow!)</a:t>
            </a:r>
          </a:p>
          <a:p>
            <a:pPr eaLnBrk="1" hangingPunct="1"/>
            <a:r>
              <a:rPr lang="en-US" altLang="zh-CN" sz="2400" b="1">
                <a:latin typeface="+mn-ea"/>
              </a:rPr>
              <a:t>loss event: timeout and/or three duplicate ACKs</a:t>
            </a:r>
          </a:p>
        </p:txBody>
      </p:sp>
      <p:sp>
        <p:nvSpPr>
          <p:cNvPr id="4102" name="Text Box 4"/>
          <p:cNvSpPr txBox="1">
            <a:spLocks noChangeArrowheads="1"/>
          </p:cNvSpPr>
          <p:nvPr/>
        </p:nvSpPr>
        <p:spPr bwMode="auto">
          <a:xfrm>
            <a:off x="1039813" y="2535238"/>
            <a:ext cx="388778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2000" dirty="0">
                <a:latin typeface="+mn-ea"/>
                <a:ea typeface="+mn-ea"/>
              </a:rPr>
              <a:t>initialize: </a:t>
            </a:r>
            <a:r>
              <a:rPr kumimoji="0" lang="en-US" altLang="zh-CN" sz="2000" dirty="0" err="1">
                <a:latin typeface="+mn-ea"/>
                <a:ea typeface="+mn-ea"/>
              </a:rPr>
              <a:t>cwnd</a:t>
            </a:r>
            <a:r>
              <a:rPr kumimoji="0" lang="en-US" altLang="zh-CN" sz="2000" dirty="0">
                <a:latin typeface="+mn-ea"/>
                <a:ea typeface="+mn-ea"/>
              </a:rPr>
              <a:t>= 1</a:t>
            </a:r>
          </a:p>
          <a:p>
            <a:r>
              <a:rPr kumimoji="0" lang="en-US" altLang="zh-CN" sz="2000" dirty="0">
                <a:latin typeface="+mn-ea"/>
                <a:ea typeface="+mn-ea"/>
              </a:rPr>
              <a:t>for (each segment </a:t>
            </a:r>
            <a:r>
              <a:rPr kumimoji="0" lang="en-US" altLang="zh-CN" sz="2000" dirty="0" err="1">
                <a:latin typeface="+mn-ea"/>
                <a:ea typeface="+mn-ea"/>
              </a:rPr>
              <a:t>ACKed</a:t>
            </a:r>
            <a:r>
              <a:rPr kumimoji="0" lang="en-US" altLang="zh-CN" sz="2000" dirty="0">
                <a:latin typeface="+mn-ea"/>
                <a:ea typeface="+mn-ea"/>
              </a:rPr>
              <a:t>)</a:t>
            </a:r>
          </a:p>
          <a:p>
            <a:r>
              <a:rPr kumimoji="0" lang="en-US" altLang="zh-CN" sz="2000" dirty="0">
                <a:latin typeface="+mn-ea"/>
                <a:ea typeface="+mn-ea"/>
              </a:rPr>
              <a:t>      </a:t>
            </a:r>
            <a:r>
              <a:rPr kumimoji="0" lang="en-US" altLang="zh-CN" sz="2000" dirty="0" err="1">
                <a:latin typeface="+mn-ea"/>
                <a:ea typeface="+mn-ea"/>
              </a:rPr>
              <a:t>cwnd</a:t>
            </a:r>
            <a:r>
              <a:rPr kumimoji="0" lang="en-US" altLang="zh-CN" sz="2000" dirty="0">
                <a:latin typeface="+mn-ea"/>
                <a:ea typeface="+mn-ea"/>
              </a:rPr>
              <a:t> += </a:t>
            </a:r>
            <a:r>
              <a:rPr kumimoji="0" lang="en-US" altLang="zh-CN" sz="2000" dirty="0" err="1">
                <a:latin typeface="+mn-ea"/>
                <a:ea typeface="+mn-ea"/>
              </a:rPr>
              <a:t>cwnd</a:t>
            </a:r>
            <a:endParaRPr kumimoji="0" lang="en-US" altLang="zh-CN" sz="2000" dirty="0">
              <a:latin typeface="+mn-ea"/>
              <a:ea typeface="+mn-ea"/>
            </a:endParaRPr>
          </a:p>
          <a:p>
            <a:r>
              <a:rPr kumimoji="0" lang="en-US" altLang="zh-CN" sz="2000" dirty="0">
                <a:latin typeface="+mn-ea"/>
                <a:ea typeface="+mn-ea"/>
              </a:rPr>
              <a:t>until (loss event OR</a:t>
            </a:r>
          </a:p>
          <a:p>
            <a:r>
              <a:rPr kumimoji="0" lang="en-US" altLang="zh-CN" sz="2000" dirty="0">
                <a:latin typeface="+mn-ea"/>
                <a:ea typeface="+mn-ea"/>
              </a:rPr>
              <a:t>        </a:t>
            </a:r>
            <a:r>
              <a:rPr kumimoji="0" lang="en-US" altLang="zh-CN" sz="2000" dirty="0" err="1">
                <a:latin typeface="+mn-ea"/>
                <a:ea typeface="+mn-ea"/>
              </a:rPr>
              <a:t>cwnd</a:t>
            </a:r>
            <a:r>
              <a:rPr kumimoji="0" lang="en-US" altLang="zh-CN" sz="2000" dirty="0">
                <a:latin typeface="+mn-ea"/>
                <a:ea typeface="+mn-ea"/>
              </a:rPr>
              <a:t> &gt; threshold)</a:t>
            </a:r>
          </a:p>
        </p:txBody>
      </p:sp>
      <p:sp>
        <p:nvSpPr>
          <p:cNvPr id="4103" name="Rectangle 5"/>
          <p:cNvSpPr>
            <a:spLocks noChangeArrowheads="1"/>
          </p:cNvSpPr>
          <p:nvPr/>
        </p:nvSpPr>
        <p:spPr bwMode="auto">
          <a:xfrm>
            <a:off x="1008063" y="2247900"/>
            <a:ext cx="3924300" cy="24765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nvGrpSpPr>
          <p:cNvPr id="4104" name="Group 6"/>
          <p:cNvGrpSpPr>
            <a:grpSpLocks/>
          </p:cNvGrpSpPr>
          <p:nvPr/>
        </p:nvGrpSpPr>
        <p:grpSpPr bwMode="auto">
          <a:xfrm>
            <a:off x="982663" y="1925638"/>
            <a:ext cx="3887787" cy="457200"/>
            <a:chOff x="501" y="2462"/>
            <a:chExt cx="2449" cy="288"/>
          </a:xfrm>
        </p:grpSpPr>
        <p:sp>
          <p:nvSpPr>
            <p:cNvPr id="4134" name="Rectangle 7"/>
            <p:cNvSpPr>
              <a:spLocks noChangeArrowheads="1"/>
            </p:cNvSpPr>
            <p:nvPr/>
          </p:nvSpPr>
          <p:spPr bwMode="auto">
            <a:xfrm>
              <a:off x="546" y="2502"/>
              <a:ext cx="1806" cy="19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135" name="Text Box 8"/>
            <p:cNvSpPr txBox="1">
              <a:spLocks noChangeArrowheads="1"/>
            </p:cNvSpPr>
            <p:nvPr/>
          </p:nvSpPr>
          <p:spPr bwMode="auto">
            <a:xfrm>
              <a:off x="501" y="2462"/>
              <a:ext cx="24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a:solidFill>
                    <a:srgbClr val="FF0000"/>
                  </a:solidFill>
                  <a:latin typeface="+mn-ea"/>
                  <a:ea typeface="+mn-ea"/>
                </a:rPr>
                <a:t>Slowstart algorithm</a:t>
              </a:r>
              <a:endParaRPr kumimoji="0" lang="en-US" altLang="zh-CN">
                <a:latin typeface="+mn-ea"/>
                <a:ea typeface="+mn-ea"/>
              </a:endParaRPr>
            </a:p>
          </p:txBody>
        </p:sp>
      </p:grpSp>
      <p:sp>
        <p:nvSpPr>
          <p:cNvPr id="4105" name="Line 9"/>
          <p:cNvSpPr>
            <a:spLocks noChangeShapeType="1"/>
          </p:cNvSpPr>
          <p:nvPr/>
        </p:nvSpPr>
        <p:spPr bwMode="auto">
          <a:xfrm>
            <a:off x="5700713" y="1947863"/>
            <a:ext cx="2505075" cy="3524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aphicFrame>
        <p:nvGraphicFramePr>
          <p:cNvPr id="4098" name="Object 10"/>
          <p:cNvGraphicFramePr>
            <a:graphicFrameLocks noChangeAspect="1"/>
          </p:cNvGraphicFramePr>
          <p:nvPr>
            <p:extLst>
              <p:ext uri="{D42A27DB-BD31-4B8C-83A1-F6EECF244321}">
                <p14:modId xmlns:p14="http://schemas.microsoft.com/office/powerpoint/2010/main" val="2481309098"/>
              </p:ext>
            </p:extLst>
          </p:nvPr>
        </p:nvGraphicFramePr>
        <p:xfrm>
          <a:off x="5292725" y="1312863"/>
          <a:ext cx="485775" cy="385762"/>
        </p:xfrm>
        <a:graphic>
          <a:graphicData uri="http://schemas.openxmlformats.org/presentationml/2006/ole">
            <mc:AlternateContent xmlns:mc="http://schemas.openxmlformats.org/markup-compatibility/2006">
              <mc:Choice xmlns:v="urn:schemas-microsoft-com:vml" Requires="v">
                <p:oleObj name="Clip" r:id="rId3" imgW="1307263" imgH="1084139" progId="">
                  <p:embed/>
                </p:oleObj>
              </mc:Choice>
              <mc:Fallback>
                <p:oleObj name="Clip" r:id="rId3" imgW="1307263" imgH="1084139" progId="">
                  <p:embed/>
                  <p:pic>
                    <p:nvPicPr>
                      <p:cNvPr id="409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312863"/>
                        <a:ext cx="485775"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 name="Text Box 11"/>
          <p:cNvSpPr txBox="1">
            <a:spLocks noChangeArrowheads="1"/>
          </p:cNvSpPr>
          <p:nvPr/>
        </p:nvSpPr>
        <p:spPr bwMode="auto">
          <a:xfrm>
            <a:off x="5702300" y="1312863"/>
            <a:ext cx="849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600">
                <a:latin typeface="+mn-ea"/>
                <a:ea typeface="+mn-ea"/>
              </a:rPr>
              <a:t>Host A</a:t>
            </a:r>
            <a:endParaRPr kumimoji="0" lang="en-US" altLang="zh-CN" sz="1000">
              <a:latin typeface="+mn-ea"/>
              <a:ea typeface="+mn-ea"/>
            </a:endParaRPr>
          </a:p>
        </p:txBody>
      </p:sp>
      <p:sp>
        <p:nvSpPr>
          <p:cNvPr id="4107" name="Text Box 12"/>
          <p:cNvSpPr txBox="1">
            <a:spLocks noChangeArrowheads="1"/>
          </p:cNvSpPr>
          <p:nvPr/>
        </p:nvSpPr>
        <p:spPr bwMode="auto">
          <a:xfrm rot="408567">
            <a:off x="6653840" y="1913037"/>
            <a:ext cx="1314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400">
                <a:latin typeface="+mn-ea"/>
                <a:ea typeface="+mn-ea"/>
              </a:rPr>
              <a:t>one segment</a:t>
            </a:r>
            <a:endParaRPr kumimoji="0" lang="en-US" altLang="zh-CN" sz="1000">
              <a:latin typeface="+mn-ea"/>
              <a:ea typeface="+mn-ea"/>
            </a:endParaRPr>
          </a:p>
        </p:txBody>
      </p:sp>
      <p:sp>
        <p:nvSpPr>
          <p:cNvPr id="4108" name="Text Box 13"/>
          <p:cNvSpPr txBox="1">
            <a:spLocks noChangeArrowheads="1"/>
          </p:cNvSpPr>
          <p:nvPr/>
        </p:nvSpPr>
        <p:spPr bwMode="auto">
          <a:xfrm rot="-5400000">
            <a:off x="5273326" y="2151163"/>
            <a:ext cx="5055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400">
                <a:latin typeface="+mn-ea"/>
                <a:ea typeface="+mn-ea"/>
              </a:rPr>
              <a:t>RTT</a:t>
            </a:r>
            <a:endParaRPr kumimoji="0" lang="en-US" altLang="zh-CN" sz="1000">
              <a:latin typeface="+mn-ea"/>
              <a:ea typeface="+mn-ea"/>
            </a:endParaRPr>
          </a:p>
        </p:txBody>
      </p:sp>
      <p:graphicFrame>
        <p:nvGraphicFramePr>
          <p:cNvPr id="4099" name="Object 14"/>
          <p:cNvGraphicFramePr>
            <a:graphicFrameLocks noChangeAspect="1"/>
          </p:cNvGraphicFramePr>
          <p:nvPr>
            <p:extLst>
              <p:ext uri="{D42A27DB-BD31-4B8C-83A1-F6EECF244321}">
                <p14:modId xmlns:p14="http://schemas.microsoft.com/office/powerpoint/2010/main" val="2977587898"/>
              </p:ext>
            </p:extLst>
          </p:nvPr>
        </p:nvGraphicFramePr>
        <p:xfrm>
          <a:off x="7950200" y="1322388"/>
          <a:ext cx="485775" cy="385762"/>
        </p:xfrm>
        <a:graphic>
          <a:graphicData uri="http://schemas.openxmlformats.org/presentationml/2006/ole">
            <mc:AlternateContent xmlns:mc="http://schemas.openxmlformats.org/markup-compatibility/2006">
              <mc:Choice xmlns:v="urn:schemas-microsoft-com:vml" Requires="v">
                <p:oleObj name="Clip" r:id="rId5" imgW="1307263" imgH="1084139" progId="">
                  <p:embed/>
                </p:oleObj>
              </mc:Choice>
              <mc:Fallback>
                <p:oleObj name="Clip" r:id="rId5" imgW="1307263" imgH="1084139" progId="">
                  <p:embed/>
                  <p:pic>
                    <p:nvPicPr>
                      <p:cNvPr id="4099"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200" y="1322388"/>
                        <a:ext cx="485775"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Text Box 15"/>
          <p:cNvSpPr txBox="1">
            <a:spLocks noChangeArrowheads="1"/>
          </p:cNvSpPr>
          <p:nvPr/>
        </p:nvSpPr>
        <p:spPr bwMode="auto">
          <a:xfrm>
            <a:off x="7226300" y="1331913"/>
            <a:ext cx="828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600">
                <a:latin typeface="+mn-ea"/>
                <a:ea typeface="+mn-ea"/>
              </a:rPr>
              <a:t>Host B</a:t>
            </a:r>
            <a:endParaRPr kumimoji="0" lang="en-US" altLang="zh-CN" sz="1000">
              <a:latin typeface="+mn-ea"/>
              <a:ea typeface="+mn-ea"/>
            </a:endParaRPr>
          </a:p>
        </p:txBody>
      </p:sp>
      <p:sp>
        <p:nvSpPr>
          <p:cNvPr id="4110" name="Line 16"/>
          <p:cNvSpPr>
            <a:spLocks noChangeShapeType="1"/>
          </p:cNvSpPr>
          <p:nvPr/>
        </p:nvSpPr>
        <p:spPr bwMode="auto">
          <a:xfrm>
            <a:off x="5695950" y="1762125"/>
            <a:ext cx="0" cy="3848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11" name="Line 17"/>
          <p:cNvSpPr>
            <a:spLocks noChangeShapeType="1"/>
          </p:cNvSpPr>
          <p:nvPr/>
        </p:nvSpPr>
        <p:spPr bwMode="auto">
          <a:xfrm>
            <a:off x="8210550" y="1800225"/>
            <a:ext cx="0" cy="3848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12" name="Line 18"/>
          <p:cNvSpPr>
            <a:spLocks noChangeShapeType="1"/>
          </p:cNvSpPr>
          <p:nvPr/>
        </p:nvSpPr>
        <p:spPr bwMode="auto">
          <a:xfrm flipH="1" flipV="1">
            <a:off x="5514975" y="1933575"/>
            <a:ext cx="4763" cy="2190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13" name="Line 19"/>
          <p:cNvSpPr>
            <a:spLocks noChangeShapeType="1"/>
          </p:cNvSpPr>
          <p:nvPr/>
        </p:nvSpPr>
        <p:spPr bwMode="auto">
          <a:xfrm>
            <a:off x="5524500" y="2495550"/>
            <a:ext cx="4763" cy="223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14" name="Line 20"/>
          <p:cNvSpPr>
            <a:spLocks noChangeShapeType="1"/>
          </p:cNvSpPr>
          <p:nvPr/>
        </p:nvSpPr>
        <p:spPr bwMode="auto">
          <a:xfrm flipV="1">
            <a:off x="5676900" y="2352675"/>
            <a:ext cx="2505075" cy="352425"/>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4115" name="Group 21"/>
          <p:cNvGrpSpPr>
            <a:grpSpLocks/>
          </p:cNvGrpSpPr>
          <p:nvPr/>
        </p:nvGrpSpPr>
        <p:grpSpPr bwMode="auto">
          <a:xfrm>
            <a:off x="7893047" y="5099050"/>
            <a:ext cx="679449" cy="369888"/>
            <a:chOff x="3297" y="3530"/>
            <a:chExt cx="428" cy="233"/>
          </a:xfrm>
        </p:grpSpPr>
        <p:sp>
          <p:nvSpPr>
            <p:cNvPr id="4132" name="Rectangle 22"/>
            <p:cNvSpPr>
              <a:spLocks noChangeArrowheads="1"/>
            </p:cNvSpPr>
            <p:nvPr/>
          </p:nvSpPr>
          <p:spPr bwMode="auto">
            <a:xfrm>
              <a:off x="3342" y="3576"/>
              <a:ext cx="324" cy="1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133" name="Text Box 23"/>
            <p:cNvSpPr txBox="1">
              <a:spLocks noChangeArrowheads="1"/>
            </p:cNvSpPr>
            <p:nvPr/>
          </p:nvSpPr>
          <p:spPr bwMode="auto">
            <a:xfrm>
              <a:off x="3297" y="3530"/>
              <a:ext cx="4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800">
                  <a:latin typeface="+mn-ea"/>
                  <a:ea typeface="+mn-ea"/>
                </a:rPr>
                <a:t>time</a:t>
              </a:r>
              <a:endParaRPr kumimoji="0" lang="en-US" altLang="zh-CN" sz="1000">
                <a:latin typeface="+mn-ea"/>
                <a:ea typeface="+mn-ea"/>
              </a:endParaRPr>
            </a:p>
          </p:txBody>
        </p:sp>
      </p:grpSp>
      <p:sp>
        <p:nvSpPr>
          <p:cNvPr id="4116" name="Line 24"/>
          <p:cNvSpPr>
            <a:spLocks noChangeShapeType="1"/>
          </p:cNvSpPr>
          <p:nvPr/>
        </p:nvSpPr>
        <p:spPr bwMode="auto">
          <a:xfrm>
            <a:off x="5705475" y="2728913"/>
            <a:ext cx="2505075" cy="3524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17" name="Line 25"/>
          <p:cNvSpPr>
            <a:spLocks noChangeShapeType="1"/>
          </p:cNvSpPr>
          <p:nvPr/>
        </p:nvSpPr>
        <p:spPr bwMode="auto">
          <a:xfrm>
            <a:off x="5700713" y="2814638"/>
            <a:ext cx="2505075" cy="3524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18" name="Line 26"/>
          <p:cNvSpPr>
            <a:spLocks noChangeShapeType="1"/>
          </p:cNvSpPr>
          <p:nvPr/>
        </p:nvSpPr>
        <p:spPr bwMode="auto">
          <a:xfrm flipV="1">
            <a:off x="5700713" y="3338513"/>
            <a:ext cx="2528887" cy="36195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19" name="Line 27"/>
          <p:cNvSpPr>
            <a:spLocks noChangeShapeType="1"/>
          </p:cNvSpPr>
          <p:nvPr/>
        </p:nvSpPr>
        <p:spPr bwMode="auto">
          <a:xfrm flipV="1">
            <a:off x="5715000" y="3462338"/>
            <a:ext cx="2505075" cy="352425"/>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20" name="Text Box 28"/>
          <p:cNvSpPr txBox="1">
            <a:spLocks noChangeArrowheads="1"/>
          </p:cNvSpPr>
          <p:nvPr/>
        </p:nvSpPr>
        <p:spPr bwMode="auto">
          <a:xfrm rot="408567">
            <a:off x="6648161" y="2698850"/>
            <a:ext cx="13928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400">
                <a:latin typeface="+mn-ea"/>
                <a:ea typeface="+mn-ea"/>
              </a:rPr>
              <a:t>two segments</a:t>
            </a:r>
            <a:endParaRPr kumimoji="0" lang="en-US" altLang="zh-CN" sz="1000">
              <a:latin typeface="+mn-ea"/>
              <a:ea typeface="+mn-ea"/>
            </a:endParaRPr>
          </a:p>
        </p:txBody>
      </p:sp>
      <p:sp>
        <p:nvSpPr>
          <p:cNvPr id="4121" name="Text Box 29"/>
          <p:cNvSpPr txBox="1">
            <a:spLocks noChangeArrowheads="1"/>
          </p:cNvSpPr>
          <p:nvPr/>
        </p:nvSpPr>
        <p:spPr bwMode="auto">
          <a:xfrm rot="408567">
            <a:off x="6737435" y="3713262"/>
            <a:ext cx="14269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400">
                <a:latin typeface="+mn-ea"/>
                <a:ea typeface="+mn-ea"/>
              </a:rPr>
              <a:t>four segments</a:t>
            </a:r>
            <a:endParaRPr kumimoji="0" lang="en-US" altLang="zh-CN" sz="1000">
              <a:latin typeface="+mn-ea"/>
              <a:ea typeface="+mn-ea"/>
            </a:endParaRPr>
          </a:p>
        </p:txBody>
      </p:sp>
      <p:grpSp>
        <p:nvGrpSpPr>
          <p:cNvPr id="4122" name="Group 30"/>
          <p:cNvGrpSpPr>
            <a:grpSpLocks/>
          </p:cNvGrpSpPr>
          <p:nvPr/>
        </p:nvGrpSpPr>
        <p:grpSpPr bwMode="auto">
          <a:xfrm>
            <a:off x="5695950" y="3733800"/>
            <a:ext cx="2519363" cy="652463"/>
            <a:chOff x="3954" y="2214"/>
            <a:chExt cx="1587" cy="411"/>
          </a:xfrm>
        </p:grpSpPr>
        <p:sp>
          <p:nvSpPr>
            <p:cNvPr id="4128" name="Line 31"/>
            <p:cNvSpPr>
              <a:spLocks noChangeShapeType="1"/>
            </p:cNvSpPr>
            <p:nvPr/>
          </p:nvSpPr>
          <p:spPr bwMode="auto">
            <a:xfrm>
              <a:off x="3963" y="2214"/>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29" name="Line 32"/>
            <p:cNvSpPr>
              <a:spLocks noChangeShapeType="1"/>
            </p:cNvSpPr>
            <p:nvPr/>
          </p:nvSpPr>
          <p:spPr bwMode="auto">
            <a:xfrm>
              <a:off x="3954" y="2274"/>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30" name="Line 33"/>
            <p:cNvSpPr>
              <a:spLocks noChangeShapeType="1"/>
            </p:cNvSpPr>
            <p:nvPr/>
          </p:nvSpPr>
          <p:spPr bwMode="auto">
            <a:xfrm>
              <a:off x="3963" y="2340"/>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31" name="Line 34"/>
            <p:cNvSpPr>
              <a:spLocks noChangeShapeType="1"/>
            </p:cNvSpPr>
            <p:nvPr/>
          </p:nvSpPr>
          <p:spPr bwMode="auto">
            <a:xfrm>
              <a:off x="3957" y="2403"/>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grpSp>
        <p:nvGrpSpPr>
          <p:cNvPr id="4123" name="Group 35"/>
          <p:cNvGrpSpPr>
            <a:grpSpLocks/>
          </p:cNvGrpSpPr>
          <p:nvPr/>
        </p:nvGrpSpPr>
        <p:grpSpPr bwMode="auto">
          <a:xfrm flipV="1">
            <a:off x="5981700" y="4114800"/>
            <a:ext cx="2228850" cy="604838"/>
            <a:chOff x="3954" y="2214"/>
            <a:chExt cx="1587" cy="411"/>
          </a:xfrm>
        </p:grpSpPr>
        <p:sp>
          <p:nvSpPr>
            <p:cNvPr id="4124" name="Line 36"/>
            <p:cNvSpPr>
              <a:spLocks noChangeShapeType="1"/>
            </p:cNvSpPr>
            <p:nvPr/>
          </p:nvSpPr>
          <p:spPr bwMode="auto">
            <a:xfrm>
              <a:off x="3963" y="2214"/>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25" name="Line 37"/>
            <p:cNvSpPr>
              <a:spLocks noChangeShapeType="1"/>
            </p:cNvSpPr>
            <p:nvPr/>
          </p:nvSpPr>
          <p:spPr bwMode="auto">
            <a:xfrm>
              <a:off x="3954" y="2274"/>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26" name="Line 38"/>
            <p:cNvSpPr>
              <a:spLocks noChangeShapeType="1"/>
            </p:cNvSpPr>
            <p:nvPr/>
          </p:nvSpPr>
          <p:spPr bwMode="auto">
            <a:xfrm>
              <a:off x="3963" y="2340"/>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4127" name="Line 39"/>
            <p:cNvSpPr>
              <a:spLocks noChangeShapeType="1"/>
            </p:cNvSpPr>
            <p:nvPr/>
          </p:nvSpPr>
          <p:spPr bwMode="auto">
            <a:xfrm>
              <a:off x="3957" y="2403"/>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sz="3200" b="1" dirty="0">
                <a:latin typeface="+mn-ea"/>
                <a:ea typeface="+mn-ea"/>
              </a:rPr>
              <a:t> </a:t>
            </a:r>
            <a:endParaRPr lang="zh-CN" altLang="en-US" sz="3200" b="1" dirty="0">
              <a:latin typeface="+mn-ea"/>
              <a:ea typeface="+mn-ea"/>
            </a:endParaRPr>
          </a:p>
        </p:txBody>
      </p:sp>
      <p:sp>
        <p:nvSpPr>
          <p:cNvPr id="81923" name="Line 3"/>
          <p:cNvSpPr>
            <a:spLocks noChangeShapeType="1"/>
          </p:cNvSpPr>
          <p:nvPr/>
        </p:nvSpPr>
        <p:spPr bwMode="auto">
          <a:xfrm>
            <a:off x="3708400" y="2493963"/>
            <a:ext cx="0" cy="403066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81924" name="Line 4"/>
          <p:cNvSpPr>
            <a:spLocks noChangeShapeType="1"/>
          </p:cNvSpPr>
          <p:nvPr/>
        </p:nvSpPr>
        <p:spPr bwMode="auto">
          <a:xfrm flipH="1">
            <a:off x="5508625" y="2420938"/>
            <a:ext cx="0" cy="417671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02" name="Line 5"/>
          <p:cNvSpPr>
            <a:spLocks noChangeShapeType="1"/>
          </p:cNvSpPr>
          <p:nvPr/>
        </p:nvSpPr>
        <p:spPr bwMode="auto">
          <a:xfrm>
            <a:off x="3852863" y="2781300"/>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03" name="Text Box 6"/>
          <p:cNvSpPr txBox="1">
            <a:spLocks noChangeArrowheads="1"/>
          </p:cNvSpPr>
          <p:nvPr/>
        </p:nvSpPr>
        <p:spPr bwMode="auto">
          <a:xfrm rot="1145099">
            <a:off x="3851275" y="2692400"/>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mn-ea"/>
                <a:ea typeface="+mn-ea"/>
              </a:rPr>
              <a:t>Seq=1</a:t>
            </a:r>
          </a:p>
        </p:txBody>
      </p:sp>
      <p:sp>
        <p:nvSpPr>
          <p:cNvPr id="183305" name="Text Box 8"/>
          <p:cNvSpPr txBox="1">
            <a:spLocks noChangeArrowheads="1"/>
          </p:cNvSpPr>
          <p:nvPr/>
        </p:nvSpPr>
        <p:spPr bwMode="auto">
          <a:xfrm rot="5400000">
            <a:off x="1884353" y="44846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Timeout</a:t>
            </a:r>
          </a:p>
        </p:txBody>
      </p:sp>
      <p:sp>
        <p:nvSpPr>
          <p:cNvPr id="183306" name="Line 9"/>
          <p:cNvSpPr>
            <a:spLocks noChangeShapeType="1"/>
          </p:cNvSpPr>
          <p:nvPr/>
        </p:nvSpPr>
        <p:spPr bwMode="auto">
          <a:xfrm>
            <a:off x="3779838" y="3357563"/>
            <a:ext cx="1223962" cy="3587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07" name="Text Box 10"/>
          <p:cNvSpPr txBox="1">
            <a:spLocks noChangeArrowheads="1"/>
          </p:cNvSpPr>
          <p:nvPr/>
        </p:nvSpPr>
        <p:spPr bwMode="auto">
          <a:xfrm rot="1145099">
            <a:off x="3779838" y="3268663"/>
            <a:ext cx="141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mn-ea"/>
                <a:ea typeface="+mn-ea"/>
              </a:rPr>
              <a:t>Seq=101</a:t>
            </a:r>
          </a:p>
        </p:txBody>
      </p:sp>
      <p:sp>
        <p:nvSpPr>
          <p:cNvPr id="183308" name="Line 11"/>
          <p:cNvSpPr>
            <a:spLocks noChangeShapeType="1"/>
          </p:cNvSpPr>
          <p:nvPr/>
        </p:nvSpPr>
        <p:spPr bwMode="auto">
          <a:xfrm flipH="1">
            <a:off x="3708400" y="3933825"/>
            <a:ext cx="1727200" cy="5048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09" name="Text Box 12"/>
          <p:cNvSpPr txBox="1">
            <a:spLocks noChangeArrowheads="1"/>
          </p:cNvSpPr>
          <p:nvPr/>
        </p:nvSpPr>
        <p:spPr bwMode="auto">
          <a:xfrm rot="-981156">
            <a:off x="4500563" y="3700463"/>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mn-ea"/>
                <a:ea typeface="+mn-ea"/>
              </a:rPr>
              <a:t>ACK=101</a:t>
            </a:r>
          </a:p>
        </p:txBody>
      </p:sp>
      <p:sp>
        <p:nvSpPr>
          <p:cNvPr id="81932" name="Text Box 24"/>
          <p:cNvSpPr txBox="1">
            <a:spLocks noChangeArrowheads="1"/>
          </p:cNvSpPr>
          <p:nvPr/>
        </p:nvSpPr>
        <p:spPr bwMode="auto">
          <a:xfrm>
            <a:off x="3227388" y="206057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mn-ea"/>
                <a:ea typeface="+mn-ea"/>
              </a:rPr>
              <a:t>发送端</a:t>
            </a:r>
          </a:p>
        </p:txBody>
      </p:sp>
      <p:sp>
        <p:nvSpPr>
          <p:cNvPr id="81933" name="Text Box 24"/>
          <p:cNvSpPr txBox="1">
            <a:spLocks noChangeArrowheads="1"/>
          </p:cNvSpPr>
          <p:nvPr/>
        </p:nvSpPr>
        <p:spPr bwMode="auto">
          <a:xfrm>
            <a:off x="5005388" y="206057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mn-ea"/>
                <a:ea typeface="+mn-ea"/>
              </a:rPr>
              <a:t>接收端</a:t>
            </a:r>
          </a:p>
        </p:txBody>
      </p:sp>
      <p:sp>
        <p:nvSpPr>
          <p:cNvPr id="81934" name="Text Box 16"/>
          <p:cNvSpPr txBox="1">
            <a:spLocks noChangeArrowheads="1"/>
          </p:cNvSpPr>
          <p:nvPr/>
        </p:nvSpPr>
        <p:spPr bwMode="auto">
          <a:xfrm>
            <a:off x="107950" y="2276475"/>
            <a:ext cx="2339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b="1">
                <a:latin typeface="+mn-ea"/>
                <a:ea typeface="+mn-ea"/>
              </a:rPr>
              <a:t>TCP</a:t>
            </a:r>
            <a:r>
              <a:rPr lang="zh-CN" altLang="en-US" sz="2000" b="1">
                <a:latin typeface="+mn-ea"/>
                <a:ea typeface="+mn-ea"/>
              </a:rPr>
              <a:t>数据段长度为</a:t>
            </a:r>
            <a:r>
              <a:rPr lang="en-US" altLang="zh-CN" sz="2000" b="1">
                <a:latin typeface="+mn-ea"/>
                <a:ea typeface="+mn-ea"/>
              </a:rPr>
              <a:t>100</a:t>
            </a:r>
            <a:r>
              <a:rPr lang="zh-CN" altLang="en-US" sz="2000" b="1">
                <a:latin typeface="+mn-ea"/>
                <a:ea typeface="+mn-ea"/>
              </a:rPr>
              <a:t>字节，发送窗口大小为</a:t>
            </a:r>
            <a:r>
              <a:rPr lang="en-US" altLang="zh-CN" sz="2000" b="1">
                <a:latin typeface="+mn-ea"/>
                <a:ea typeface="+mn-ea"/>
              </a:rPr>
              <a:t>400</a:t>
            </a:r>
            <a:r>
              <a:rPr lang="zh-CN" altLang="en-US" sz="2000" b="1">
                <a:latin typeface="+mn-ea"/>
                <a:ea typeface="+mn-ea"/>
              </a:rPr>
              <a:t>字节</a:t>
            </a:r>
          </a:p>
        </p:txBody>
      </p:sp>
      <p:grpSp>
        <p:nvGrpSpPr>
          <p:cNvPr id="2" name="Group 19"/>
          <p:cNvGrpSpPr>
            <a:grpSpLocks/>
          </p:cNvGrpSpPr>
          <p:nvPr/>
        </p:nvGrpSpPr>
        <p:grpSpPr bwMode="auto">
          <a:xfrm>
            <a:off x="4859338" y="3533775"/>
            <a:ext cx="217487" cy="287338"/>
            <a:chOff x="3061" y="2226"/>
            <a:chExt cx="137" cy="181"/>
          </a:xfrm>
        </p:grpSpPr>
        <p:sp>
          <p:nvSpPr>
            <p:cNvPr id="81953" name="Line 17"/>
            <p:cNvSpPr>
              <a:spLocks noChangeShapeType="1"/>
            </p:cNvSpPr>
            <p:nvPr/>
          </p:nvSpPr>
          <p:spPr bwMode="auto">
            <a:xfrm flipH="1">
              <a:off x="3061" y="2251"/>
              <a:ext cx="137" cy="136"/>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81954" name="Line 18"/>
            <p:cNvSpPr>
              <a:spLocks noChangeShapeType="1"/>
            </p:cNvSpPr>
            <p:nvPr/>
          </p:nvSpPr>
          <p:spPr bwMode="auto">
            <a:xfrm>
              <a:off x="3077" y="2226"/>
              <a:ext cx="91" cy="181"/>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grpSp>
      <p:sp>
        <p:nvSpPr>
          <p:cNvPr id="183316" name="Text Box 20"/>
          <p:cNvSpPr txBox="1">
            <a:spLocks noChangeArrowheads="1"/>
          </p:cNvSpPr>
          <p:nvPr/>
        </p:nvSpPr>
        <p:spPr bwMode="auto">
          <a:xfrm>
            <a:off x="5005388" y="3484563"/>
            <a:ext cx="574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mn-ea"/>
                <a:ea typeface="+mn-ea"/>
              </a:rPr>
              <a:t>lost</a:t>
            </a:r>
          </a:p>
        </p:txBody>
      </p:sp>
      <p:sp>
        <p:nvSpPr>
          <p:cNvPr id="183317" name="Line 5"/>
          <p:cNvSpPr>
            <a:spLocks noChangeShapeType="1"/>
          </p:cNvSpPr>
          <p:nvPr/>
        </p:nvSpPr>
        <p:spPr bwMode="auto">
          <a:xfrm>
            <a:off x="3851275" y="3862388"/>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18" name="Text Box 6"/>
          <p:cNvSpPr txBox="1">
            <a:spLocks noChangeArrowheads="1"/>
          </p:cNvSpPr>
          <p:nvPr/>
        </p:nvSpPr>
        <p:spPr bwMode="auto">
          <a:xfrm rot="1145099">
            <a:off x="3708400" y="3644900"/>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mn-ea"/>
                <a:ea typeface="+mn-ea"/>
              </a:rPr>
              <a:t>Seq=201</a:t>
            </a:r>
          </a:p>
        </p:txBody>
      </p:sp>
      <p:sp>
        <p:nvSpPr>
          <p:cNvPr id="183319" name="Line 11"/>
          <p:cNvSpPr>
            <a:spLocks noChangeShapeType="1"/>
          </p:cNvSpPr>
          <p:nvPr/>
        </p:nvSpPr>
        <p:spPr bwMode="auto">
          <a:xfrm flipH="1">
            <a:off x="3708400" y="4510088"/>
            <a:ext cx="1727200" cy="5048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20" name="Text Box 12"/>
          <p:cNvSpPr txBox="1">
            <a:spLocks noChangeArrowheads="1"/>
          </p:cNvSpPr>
          <p:nvPr/>
        </p:nvSpPr>
        <p:spPr bwMode="auto">
          <a:xfrm rot="-981156">
            <a:off x="3779838" y="4508500"/>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mn-ea"/>
                <a:ea typeface="+mn-ea"/>
              </a:rPr>
              <a:t>ACK=101</a:t>
            </a:r>
          </a:p>
        </p:txBody>
      </p:sp>
      <p:sp>
        <p:nvSpPr>
          <p:cNvPr id="183321" name="Line 5"/>
          <p:cNvSpPr>
            <a:spLocks noChangeShapeType="1"/>
          </p:cNvSpPr>
          <p:nvPr/>
        </p:nvSpPr>
        <p:spPr bwMode="auto">
          <a:xfrm>
            <a:off x="3851275" y="4300538"/>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22" name="Text Box 6"/>
          <p:cNvSpPr txBox="1">
            <a:spLocks noChangeArrowheads="1"/>
          </p:cNvSpPr>
          <p:nvPr/>
        </p:nvSpPr>
        <p:spPr bwMode="auto">
          <a:xfrm rot="1145099">
            <a:off x="3851275" y="4149725"/>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mn-ea"/>
                <a:ea typeface="+mn-ea"/>
              </a:rPr>
              <a:t>Seq=301</a:t>
            </a:r>
          </a:p>
        </p:txBody>
      </p:sp>
      <p:sp>
        <p:nvSpPr>
          <p:cNvPr id="183323" name="Line 11"/>
          <p:cNvSpPr>
            <a:spLocks noChangeShapeType="1"/>
          </p:cNvSpPr>
          <p:nvPr/>
        </p:nvSpPr>
        <p:spPr bwMode="auto">
          <a:xfrm flipH="1">
            <a:off x="3781425" y="4940300"/>
            <a:ext cx="1727200" cy="5048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24" name="Text Box 12"/>
          <p:cNvSpPr txBox="1">
            <a:spLocks noChangeArrowheads="1"/>
          </p:cNvSpPr>
          <p:nvPr/>
        </p:nvSpPr>
        <p:spPr bwMode="auto">
          <a:xfrm rot="-981156">
            <a:off x="3924300" y="4868863"/>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mn-ea"/>
                <a:ea typeface="+mn-ea"/>
              </a:rPr>
              <a:t>ACK=101</a:t>
            </a:r>
          </a:p>
        </p:txBody>
      </p:sp>
      <p:sp>
        <p:nvSpPr>
          <p:cNvPr id="183325" name="Line 5"/>
          <p:cNvSpPr>
            <a:spLocks noChangeShapeType="1"/>
          </p:cNvSpPr>
          <p:nvPr/>
        </p:nvSpPr>
        <p:spPr bwMode="auto">
          <a:xfrm>
            <a:off x="3779838" y="6022975"/>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26" name="Text Box 6"/>
          <p:cNvSpPr txBox="1">
            <a:spLocks noChangeArrowheads="1"/>
          </p:cNvSpPr>
          <p:nvPr/>
        </p:nvSpPr>
        <p:spPr bwMode="auto">
          <a:xfrm rot="1145099">
            <a:off x="3778250" y="5934075"/>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latin typeface="+mn-ea"/>
                <a:ea typeface="+mn-ea"/>
              </a:rPr>
              <a:t>Seq=101</a:t>
            </a:r>
          </a:p>
        </p:txBody>
      </p:sp>
      <p:sp>
        <p:nvSpPr>
          <p:cNvPr id="183327" name="Line 31"/>
          <p:cNvSpPr>
            <a:spLocks noChangeShapeType="1"/>
          </p:cNvSpPr>
          <p:nvPr/>
        </p:nvSpPr>
        <p:spPr bwMode="auto">
          <a:xfrm flipH="1">
            <a:off x="2197091" y="3357563"/>
            <a:ext cx="431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28" name="Line 32"/>
          <p:cNvSpPr>
            <a:spLocks noChangeShapeType="1"/>
          </p:cNvSpPr>
          <p:nvPr/>
        </p:nvSpPr>
        <p:spPr bwMode="auto">
          <a:xfrm flipH="1">
            <a:off x="2268528" y="6021388"/>
            <a:ext cx="431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29" name="Line 33"/>
          <p:cNvSpPr>
            <a:spLocks noChangeShapeType="1"/>
          </p:cNvSpPr>
          <p:nvPr/>
        </p:nvSpPr>
        <p:spPr bwMode="auto">
          <a:xfrm>
            <a:off x="2412991" y="3498850"/>
            <a:ext cx="0" cy="649288"/>
          </a:xfrm>
          <a:prstGeom prst="line">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30" name="Line 34"/>
          <p:cNvSpPr>
            <a:spLocks noChangeShapeType="1"/>
          </p:cNvSpPr>
          <p:nvPr/>
        </p:nvSpPr>
        <p:spPr bwMode="auto">
          <a:xfrm flipV="1">
            <a:off x="2412991" y="5084763"/>
            <a:ext cx="0" cy="865187"/>
          </a:xfrm>
          <a:prstGeom prst="line">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zh-CN" altLang="en-US">
              <a:latin typeface="+mn-ea"/>
              <a:ea typeface="+mn-ea"/>
            </a:endParaRPr>
          </a:p>
        </p:txBody>
      </p:sp>
      <p:sp>
        <p:nvSpPr>
          <p:cNvPr id="183331" name="AutoShape 35"/>
          <p:cNvSpPr>
            <a:spLocks/>
          </p:cNvSpPr>
          <p:nvPr/>
        </p:nvSpPr>
        <p:spPr bwMode="auto">
          <a:xfrm>
            <a:off x="3481905" y="4437063"/>
            <a:ext cx="71437" cy="1008062"/>
          </a:xfrm>
          <a:prstGeom prst="leftBrace">
            <a:avLst>
              <a:gd name="adj1" fmla="val 117593"/>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83332" name="Text Box 36"/>
          <p:cNvSpPr txBox="1">
            <a:spLocks noChangeArrowheads="1"/>
          </p:cNvSpPr>
          <p:nvPr/>
        </p:nvSpPr>
        <p:spPr bwMode="auto">
          <a:xfrm>
            <a:off x="2516178" y="4645025"/>
            <a:ext cx="1008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dirty="0">
                <a:latin typeface="+mn-ea"/>
                <a:ea typeface="+mn-ea"/>
              </a:rPr>
              <a:t>Duplicate ACKs</a:t>
            </a:r>
          </a:p>
        </p:txBody>
      </p:sp>
      <p:sp>
        <p:nvSpPr>
          <p:cNvPr id="35" name="标题 1">
            <a:extLst>
              <a:ext uri="{FF2B5EF4-FFF2-40B4-BE49-F238E27FC236}">
                <a16:creationId xmlns:a16="http://schemas.microsoft.com/office/drawing/2014/main" id="{91F86EDC-ED09-4FC6-A314-BE141EE1E0C6}"/>
              </a:ext>
            </a:extLst>
          </p:cNvPr>
          <p:cNvSpPr txBox="1">
            <a:spLocks/>
          </p:cNvSpPr>
          <p:nvPr/>
        </p:nvSpPr>
        <p:spPr>
          <a:xfrm>
            <a:off x="1150938" y="-4588"/>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sz="3200" b="1" dirty="0">
                <a:latin typeface="+mn-ea"/>
                <a:ea typeface="+mn-ea"/>
              </a:rPr>
              <a:t>Duplicate ACKs: Fast Retransmission</a:t>
            </a:r>
            <a:r>
              <a:rPr lang="zh-CN" altLang="en-US" sz="3200" b="1" dirty="0">
                <a:latin typeface="+mn-ea"/>
                <a:ea typeface="+mn-ea"/>
              </a:rPr>
              <a:t>（快速重传）</a:t>
            </a:r>
            <a:endParaRPr lang="zh-CN" altLang="en-US" sz="3200"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303"/>
                                        </p:tgtEl>
                                        <p:attrNameLst>
                                          <p:attrName>style.visibility</p:attrName>
                                        </p:attrNameLst>
                                      </p:cBhvr>
                                      <p:to>
                                        <p:strVal val="visible"/>
                                      </p:to>
                                    </p:set>
                                    <p:animEffect transition="in" filter="strips(downRight)">
                                      <p:cBhvr>
                                        <p:cTn id="7" dur="500"/>
                                        <p:tgtEl>
                                          <p:spTgt spid="18330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3302"/>
                                        </p:tgtEl>
                                        <p:attrNameLst>
                                          <p:attrName>style.visibility</p:attrName>
                                        </p:attrNameLst>
                                      </p:cBhvr>
                                      <p:to>
                                        <p:strVal val="visible"/>
                                      </p:to>
                                    </p:set>
                                    <p:animEffect transition="in" filter="strips(downRight)">
                                      <p:cBhvr>
                                        <p:cTn id="10" dur="500"/>
                                        <p:tgtEl>
                                          <p:spTgt spid="1833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83306"/>
                                        </p:tgtEl>
                                        <p:attrNameLst>
                                          <p:attrName>style.visibility</p:attrName>
                                        </p:attrNameLst>
                                      </p:cBhvr>
                                      <p:to>
                                        <p:strVal val="visible"/>
                                      </p:to>
                                    </p:set>
                                    <p:animEffect transition="in" filter="strips(downRight)">
                                      <p:cBhvr>
                                        <p:cTn id="15" dur="500"/>
                                        <p:tgtEl>
                                          <p:spTgt spid="183306"/>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83307"/>
                                        </p:tgtEl>
                                        <p:attrNameLst>
                                          <p:attrName>style.visibility</p:attrName>
                                        </p:attrNameLst>
                                      </p:cBhvr>
                                      <p:to>
                                        <p:strVal val="visible"/>
                                      </p:to>
                                    </p:set>
                                    <p:animEffect transition="in" filter="strips(downRight)">
                                      <p:cBhvr>
                                        <p:cTn id="18" dur="500"/>
                                        <p:tgtEl>
                                          <p:spTgt spid="1833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3316"/>
                                        </p:tgtEl>
                                        <p:attrNameLst>
                                          <p:attrName>style.visibility</p:attrName>
                                        </p:attrNameLst>
                                      </p:cBhvr>
                                      <p:to>
                                        <p:strVal val="visible"/>
                                      </p:to>
                                    </p:set>
                                    <p:animEffect transition="in" filter="blinds(horizontal)">
                                      <p:cBhvr>
                                        <p:cTn id="23" dur="500"/>
                                        <p:tgtEl>
                                          <p:spTgt spid="183316"/>
                                        </p:tgtEl>
                                      </p:cBhvr>
                                    </p:animEffect>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83309"/>
                                        </p:tgtEl>
                                        <p:attrNameLst>
                                          <p:attrName>style.visibility</p:attrName>
                                        </p:attrNameLst>
                                      </p:cBhvr>
                                      <p:to>
                                        <p:strVal val="visible"/>
                                      </p:to>
                                    </p:set>
                                    <p:animEffect transition="in" filter="strips(downLeft)">
                                      <p:cBhvr>
                                        <p:cTn id="31" dur="500"/>
                                        <p:tgtEl>
                                          <p:spTgt spid="183309"/>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83308"/>
                                        </p:tgtEl>
                                        <p:attrNameLst>
                                          <p:attrName>style.visibility</p:attrName>
                                        </p:attrNameLst>
                                      </p:cBhvr>
                                      <p:to>
                                        <p:strVal val="visible"/>
                                      </p:to>
                                    </p:set>
                                    <p:animEffect transition="in" filter="strips(downLeft)">
                                      <p:cBhvr>
                                        <p:cTn id="34" dur="500"/>
                                        <p:tgtEl>
                                          <p:spTgt spid="1833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83317"/>
                                        </p:tgtEl>
                                        <p:attrNameLst>
                                          <p:attrName>style.visibility</p:attrName>
                                        </p:attrNameLst>
                                      </p:cBhvr>
                                      <p:to>
                                        <p:strVal val="visible"/>
                                      </p:to>
                                    </p:set>
                                    <p:animEffect transition="in" filter="strips(downRight)">
                                      <p:cBhvr>
                                        <p:cTn id="39" dur="500"/>
                                        <p:tgtEl>
                                          <p:spTgt spid="183317"/>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183318"/>
                                        </p:tgtEl>
                                        <p:attrNameLst>
                                          <p:attrName>style.visibility</p:attrName>
                                        </p:attrNameLst>
                                      </p:cBhvr>
                                      <p:to>
                                        <p:strVal val="visible"/>
                                      </p:to>
                                    </p:set>
                                    <p:animEffect transition="in" filter="strips(downRight)">
                                      <p:cBhvr>
                                        <p:cTn id="42" dur="500"/>
                                        <p:tgtEl>
                                          <p:spTgt spid="1833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83320"/>
                                        </p:tgtEl>
                                        <p:attrNameLst>
                                          <p:attrName>style.visibility</p:attrName>
                                        </p:attrNameLst>
                                      </p:cBhvr>
                                      <p:to>
                                        <p:strVal val="visible"/>
                                      </p:to>
                                    </p:set>
                                    <p:animEffect transition="in" filter="strips(downLeft)">
                                      <p:cBhvr>
                                        <p:cTn id="47" dur="500"/>
                                        <p:tgtEl>
                                          <p:spTgt spid="183320"/>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183319"/>
                                        </p:tgtEl>
                                        <p:attrNameLst>
                                          <p:attrName>style.visibility</p:attrName>
                                        </p:attrNameLst>
                                      </p:cBhvr>
                                      <p:to>
                                        <p:strVal val="visible"/>
                                      </p:to>
                                    </p:set>
                                    <p:animEffect transition="in" filter="strips(downLeft)">
                                      <p:cBhvr>
                                        <p:cTn id="50" dur="500"/>
                                        <p:tgtEl>
                                          <p:spTgt spid="18331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83322"/>
                                        </p:tgtEl>
                                        <p:attrNameLst>
                                          <p:attrName>style.visibility</p:attrName>
                                        </p:attrNameLst>
                                      </p:cBhvr>
                                      <p:to>
                                        <p:strVal val="visible"/>
                                      </p:to>
                                    </p:set>
                                    <p:animEffect transition="in" filter="strips(downRight)">
                                      <p:cBhvr>
                                        <p:cTn id="55" dur="500"/>
                                        <p:tgtEl>
                                          <p:spTgt spid="183322"/>
                                        </p:tgtEl>
                                      </p:cBhvr>
                                    </p:animEffect>
                                  </p:childTnLst>
                                </p:cTn>
                              </p:par>
                              <p:par>
                                <p:cTn id="56" presetID="18" presetClass="entr" presetSubtype="6" fill="hold" grpId="0" nodeType="withEffect">
                                  <p:stCondLst>
                                    <p:cond delay="0"/>
                                  </p:stCondLst>
                                  <p:childTnLst>
                                    <p:set>
                                      <p:cBhvr>
                                        <p:cTn id="57" dur="1" fill="hold">
                                          <p:stCondLst>
                                            <p:cond delay="0"/>
                                          </p:stCondLst>
                                        </p:cTn>
                                        <p:tgtEl>
                                          <p:spTgt spid="183321"/>
                                        </p:tgtEl>
                                        <p:attrNameLst>
                                          <p:attrName>style.visibility</p:attrName>
                                        </p:attrNameLst>
                                      </p:cBhvr>
                                      <p:to>
                                        <p:strVal val="visible"/>
                                      </p:to>
                                    </p:set>
                                    <p:animEffect transition="in" filter="strips(downRight)">
                                      <p:cBhvr>
                                        <p:cTn id="58" dur="500"/>
                                        <p:tgtEl>
                                          <p:spTgt spid="1833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83324"/>
                                        </p:tgtEl>
                                        <p:attrNameLst>
                                          <p:attrName>style.visibility</p:attrName>
                                        </p:attrNameLst>
                                      </p:cBhvr>
                                      <p:to>
                                        <p:strVal val="visible"/>
                                      </p:to>
                                    </p:set>
                                    <p:animEffect transition="in" filter="strips(downLeft)">
                                      <p:cBhvr>
                                        <p:cTn id="63" dur="500"/>
                                        <p:tgtEl>
                                          <p:spTgt spid="183324"/>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183323"/>
                                        </p:tgtEl>
                                        <p:attrNameLst>
                                          <p:attrName>style.visibility</p:attrName>
                                        </p:attrNameLst>
                                      </p:cBhvr>
                                      <p:to>
                                        <p:strVal val="visible"/>
                                      </p:to>
                                    </p:set>
                                    <p:animEffect transition="in" filter="strips(downLeft)">
                                      <p:cBhvr>
                                        <p:cTn id="66" dur="500"/>
                                        <p:tgtEl>
                                          <p:spTgt spid="18332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83332"/>
                                        </p:tgtEl>
                                        <p:attrNameLst>
                                          <p:attrName>style.visibility</p:attrName>
                                        </p:attrNameLst>
                                      </p:cBhvr>
                                      <p:to>
                                        <p:strVal val="visible"/>
                                      </p:to>
                                    </p:set>
                                    <p:animEffect transition="in" filter="blinds(horizontal)">
                                      <p:cBhvr>
                                        <p:cTn id="71" dur="500"/>
                                        <p:tgtEl>
                                          <p:spTgt spid="18333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83331"/>
                                        </p:tgtEl>
                                        <p:attrNameLst>
                                          <p:attrName>style.visibility</p:attrName>
                                        </p:attrNameLst>
                                      </p:cBhvr>
                                      <p:to>
                                        <p:strVal val="visible"/>
                                      </p:to>
                                    </p:set>
                                    <p:animEffect transition="in" filter="blinds(horizontal)">
                                      <p:cBhvr>
                                        <p:cTn id="74" dur="500"/>
                                        <p:tgtEl>
                                          <p:spTgt spid="18333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183326"/>
                                        </p:tgtEl>
                                        <p:attrNameLst>
                                          <p:attrName>style.visibility</p:attrName>
                                        </p:attrNameLst>
                                      </p:cBhvr>
                                      <p:to>
                                        <p:strVal val="visible"/>
                                      </p:to>
                                    </p:set>
                                    <p:animEffect transition="in" filter="strips(downRight)">
                                      <p:cBhvr>
                                        <p:cTn id="79" dur="500"/>
                                        <p:tgtEl>
                                          <p:spTgt spid="183326"/>
                                        </p:tgtEl>
                                      </p:cBhvr>
                                    </p:animEffect>
                                  </p:childTnLst>
                                </p:cTn>
                              </p:par>
                              <p:par>
                                <p:cTn id="80" presetID="18" presetClass="entr" presetSubtype="6" fill="hold" grpId="0" nodeType="withEffect">
                                  <p:stCondLst>
                                    <p:cond delay="0"/>
                                  </p:stCondLst>
                                  <p:childTnLst>
                                    <p:set>
                                      <p:cBhvr>
                                        <p:cTn id="81" dur="1" fill="hold">
                                          <p:stCondLst>
                                            <p:cond delay="0"/>
                                          </p:stCondLst>
                                        </p:cTn>
                                        <p:tgtEl>
                                          <p:spTgt spid="183325"/>
                                        </p:tgtEl>
                                        <p:attrNameLst>
                                          <p:attrName>style.visibility</p:attrName>
                                        </p:attrNameLst>
                                      </p:cBhvr>
                                      <p:to>
                                        <p:strVal val="visible"/>
                                      </p:to>
                                    </p:set>
                                    <p:animEffect transition="in" filter="strips(downRight)">
                                      <p:cBhvr>
                                        <p:cTn id="82" dur="500"/>
                                        <p:tgtEl>
                                          <p:spTgt spid="18332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3305"/>
                                        </p:tgtEl>
                                        <p:attrNameLst>
                                          <p:attrName>style.visibility</p:attrName>
                                        </p:attrNameLst>
                                      </p:cBhvr>
                                      <p:to>
                                        <p:strVal val="visible"/>
                                      </p:to>
                                    </p:set>
                                    <p:animEffect transition="in" filter="blinds(horizontal)">
                                      <p:cBhvr>
                                        <p:cTn id="87" dur="500"/>
                                        <p:tgtEl>
                                          <p:spTgt spid="18330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83327"/>
                                        </p:tgtEl>
                                        <p:attrNameLst>
                                          <p:attrName>style.visibility</p:attrName>
                                        </p:attrNameLst>
                                      </p:cBhvr>
                                      <p:to>
                                        <p:strVal val="visible"/>
                                      </p:to>
                                    </p:set>
                                    <p:animEffect transition="in" filter="blinds(horizontal)">
                                      <p:cBhvr>
                                        <p:cTn id="90" dur="500"/>
                                        <p:tgtEl>
                                          <p:spTgt spid="183327"/>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83328"/>
                                        </p:tgtEl>
                                        <p:attrNameLst>
                                          <p:attrName>style.visibility</p:attrName>
                                        </p:attrNameLst>
                                      </p:cBhvr>
                                      <p:to>
                                        <p:strVal val="visible"/>
                                      </p:to>
                                    </p:set>
                                    <p:animEffect transition="in" filter="blinds(horizontal)">
                                      <p:cBhvr>
                                        <p:cTn id="93" dur="500"/>
                                        <p:tgtEl>
                                          <p:spTgt spid="183328"/>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183329"/>
                                        </p:tgtEl>
                                        <p:attrNameLst>
                                          <p:attrName>style.visibility</p:attrName>
                                        </p:attrNameLst>
                                      </p:cBhvr>
                                      <p:to>
                                        <p:strVal val="visible"/>
                                      </p:to>
                                    </p:set>
                                    <p:animEffect transition="in" filter="blinds(horizontal)">
                                      <p:cBhvr>
                                        <p:cTn id="96" dur="500"/>
                                        <p:tgtEl>
                                          <p:spTgt spid="183329"/>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83330"/>
                                        </p:tgtEl>
                                        <p:attrNameLst>
                                          <p:attrName>style.visibility</p:attrName>
                                        </p:attrNameLst>
                                      </p:cBhvr>
                                      <p:to>
                                        <p:strVal val="visible"/>
                                      </p:to>
                                    </p:set>
                                    <p:animEffect transition="in" filter="blinds(horizontal)">
                                      <p:cBhvr>
                                        <p:cTn id="99" dur="500"/>
                                        <p:tgtEl>
                                          <p:spTgt spid="18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2" grpId="0" animBg="1"/>
      <p:bldP spid="183303" grpId="0"/>
      <p:bldP spid="183305" grpId="0"/>
      <p:bldP spid="183306" grpId="0" animBg="1"/>
      <p:bldP spid="183307" grpId="0"/>
      <p:bldP spid="183308" grpId="0" animBg="1"/>
      <p:bldP spid="183309" grpId="0"/>
      <p:bldP spid="183316" grpId="0"/>
      <p:bldP spid="183317" grpId="0" animBg="1"/>
      <p:bldP spid="183318" grpId="0"/>
      <p:bldP spid="183319" grpId="0" animBg="1"/>
      <p:bldP spid="183320" grpId="0"/>
      <p:bldP spid="183321" grpId="0" animBg="1"/>
      <p:bldP spid="183322" grpId="0"/>
      <p:bldP spid="183323" grpId="0" animBg="1"/>
      <p:bldP spid="183324" grpId="0"/>
      <p:bldP spid="183325" grpId="0" animBg="1"/>
      <p:bldP spid="183326" grpId="0"/>
      <p:bldP spid="183327" grpId="0" animBg="1"/>
      <p:bldP spid="183328" grpId="0" animBg="1"/>
      <p:bldP spid="183329" grpId="0" animBg="1"/>
      <p:bldP spid="183330" grpId="0" animBg="1"/>
      <p:bldP spid="183331" grpId="0" animBg="1"/>
      <p:bldP spid="18333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A5A0D54B-9649-46C1-AB9A-800C0940953D}" type="slidenum">
              <a:rPr kumimoji="0" lang="zh-CN" altLang="en-US" sz="1400">
                <a:latin typeface="+mn-ea"/>
                <a:ea typeface="+mn-ea"/>
              </a:rPr>
              <a:pPr eaLnBrk="1" hangingPunct="1"/>
              <a:t>78</a:t>
            </a:fld>
            <a:endParaRPr kumimoji="0" lang="en-US" altLang="zh-CN" sz="1400">
              <a:latin typeface="+mn-ea"/>
              <a:ea typeface="+mn-ea"/>
            </a:endParaRPr>
          </a:p>
        </p:txBody>
      </p:sp>
      <p:sp>
        <p:nvSpPr>
          <p:cNvPr id="82947" name="Rectangle 2"/>
          <p:cNvSpPr>
            <a:spLocks noGrp="1" noChangeArrowheads="1"/>
          </p:cNvSpPr>
          <p:nvPr>
            <p:ph type="title"/>
          </p:nvPr>
        </p:nvSpPr>
        <p:spPr/>
        <p:txBody>
          <a:bodyPr/>
          <a:lstStyle/>
          <a:p>
            <a:pPr eaLnBrk="1" hangingPunct="1"/>
            <a:r>
              <a:rPr lang="en-US" altLang="zh-CN" b="1" dirty="0">
                <a:latin typeface="+mn-ea"/>
                <a:ea typeface="+mn-ea"/>
              </a:rPr>
              <a:t> </a:t>
            </a:r>
            <a:endParaRPr lang="zh-CN" altLang="en-US" b="1" dirty="0">
              <a:latin typeface="+mn-ea"/>
              <a:ea typeface="+mn-ea"/>
            </a:endParaRPr>
          </a:p>
        </p:txBody>
      </p:sp>
      <p:sp>
        <p:nvSpPr>
          <p:cNvPr id="75780" name="Rectangle 3"/>
          <p:cNvSpPr>
            <a:spLocks noGrp="1" noChangeArrowheads="1"/>
          </p:cNvSpPr>
          <p:nvPr>
            <p:ph type="body" idx="1"/>
          </p:nvPr>
        </p:nvSpPr>
        <p:spPr>
          <a:xfrm>
            <a:off x="1182688" y="1412776"/>
            <a:ext cx="7772400" cy="4651375"/>
          </a:xfrm>
        </p:spPr>
        <p:txBody>
          <a:bodyPr/>
          <a:lstStyle/>
          <a:p>
            <a:pPr eaLnBrk="1" hangingPunct="1">
              <a:lnSpc>
                <a:spcPct val="90000"/>
              </a:lnSpc>
            </a:pPr>
            <a:r>
              <a:rPr lang="zh-CN" altLang="en-US" sz="2400" b="1" dirty="0">
                <a:latin typeface="+mn-ea"/>
                <a:ea typeface="+mn-ea"/>
              </a:rPr>
              <a:t>当一个连接初始化时，将拥塞窗口置为一个最大数据段长度，并设置慢启动阈值</a:t>
            </a:r>
            <a:r>
              <a:rPr lang="en-US" altLang="zh-CN" sz="2400" b="1" dirty="0" err="1">
                <a:latin typeface="+mn-ea"/>
                <a:ea typeface="+mn-ea"/>
              </a:rPr>
              <a:t>ssthresh</a:t>
            </a:r>
            <a:endParaRPr lang="zh-CN" altLang="en-US" sz="2400" b="1" dirty="0">
              <a:latin typeface="+mn-ea"/>
              <a:ea typeface="+mn-ea"/>
            </a:endParaRPr>
          </a:p>
          <a:p>
            <a:pPr eaLnBrk="1" hangingPunct="1">
              <a:lnSpc>
                <a:spcPct val="90000"/>
              </a:lnSpc>
            </a:pPr>
            <a:r>
              <a:rPr lang="zh-CN" altLang="en-US" sz="2400" b="1" dirty="0">
                <a:latin typeface="+mn-ea"/>
                <a:ea typeface="+mn-ea"/>
              </a:rPr>
              <a:t>发送端的发送窗口不能超过拥塞窗口和接收窗口中的最小值，并假定接收端不进行流量控制</a:t>
            </a:r>
          </a:p>
          <a:p>
            <a:pPr eaLnBrk="1" hangingPunct="1">
              <a:lnSpc>
                <a:spcPct val="90000"/>
              </a:lnSpc>
            </a:pPr>
            <a:r>
              <a:rPr lang="zh-CN" altLang="en-US" sz="2400" b="1" dirty="0">
                <a:latin typeface="+mn-ea"/>
                <a:ea typeface="+mn-ea"/>
              </a:rPr>
              <a:t>发送端若收到了对所有发出的数据段的确认，就在下一次发送时将拥塞窗口加倍。可见拥塞窗口从</a:t>
            </a:r>
            <a:r>
              <a:rPr lang="en-US" altLang="zh-CN" sz="2400" b="1" dirty="0">
                <a:latin typeface="+mn-ea"/>
                <a:ea typeface="+mn-ea"/>
              </a:rPr>
              <a:t>1</a:t>
            </a:r>
            <a:r>
              <a:rPr lang="zh-CN" altLang="en-US" sz="2400" b="1" dirty="0">
                <a:latin typeface="+mn-ea"/>
                <a:ea typeface="+mn-ea"/>
              </a:rPr>
              <a:t>开始按指数规律增长</a:t>
            </a:r>
          </a:p>
          <a:p>
            <a:pPr eaLnBrk="1" hangingPunct="1">
              <a:lnSpc>
                <a:spcPct val="90000"/>
              </a:lnSpc>
            </a:pPr>
            <a:r>
              <a:rPr lang="zh-CN" altLang="en-US" sz="2400" b="1" dirty="0">
                <a:latin typeface="+mn-ea"/>
                <a:ea typeface="+mn-ea"/>
              </a:rPr>
              <a:t>拥塞窗口增长到</a:t>
            </a:r>
            <a:r>
              <a:rPr lang="en-US" altLang="zh-CN" sz="2400" b="1" dirty="0" err="1">
                <a:latin typeface="+mn-ea"/>
                <a:ea typeface="+mn-ea"/>
              </a:rPr>
              <a:t>ssthresh</a:t>
            </a:r>
            <a:r>
              <a:rPr lang="zh-CN" altLang="en-US" sz="2400" b="1" dirty="0">
                <a:latin typeface="+mn-ea"/>
                <a:ea typeface="+mn-ea"/>
              </a:rPr>
              <a:t>时，就每次将拥塞窗口加</a:t>
            </a:r>
            <a:r>
              <a:rPr lang="en-US" altLang="zh-CN" sz="2400" b="1" dirty="0">
                <a:latin typeface="+mn-ea"/>
                <a:ea typeface="+mn-ea"/>
              </a:rPr>
              <a:t>1</a:t>
            </a:r>
            <a:r>
              <a:rPr lang="zh-CN" altLang="en-US" sz="2400" b="1" dirty="0">
                <a:latin typeface="+mn-ea"/>
                <a:ea typeface="+mn-ea"/>
              </a:rPr>
              <a:t>，使拥塞窗口按线性规律增长</a:t>
            </a:r>
          </a:p>
          <a:p>
            <a:pPr eaLnBrk="1" hangingPunct="1">
              <a:lnSpc>
                <a:spcPct val="90000"/>
              </a:lnSpc>
            </a:pPr>
            <a:r>
              <a:rPr lang="zh-CN" altLang="en-US" sz="2400" b="1" dirty="0">
                <a:latin typeface="+mn-ea"/>
                <a:ea typeface="+mn-ea"/>
              </a:rPr>
              <a:t>如果出现超时或者认为发送的数据段出现丢失时，就将当时拥塞窗口值减半，作为新的</a:t>
            </a:r>
            <a:r>
              <a:rPr lang="en-US" altLang="zh-CN" sz="2400" b="1" dirty="0" err="1">
                <a:latin typeface="+mn-ea"/>
                <a:ea typeface="+mn-ea"/>
              </a:rPr>
              <a:t>ssthresh</a:t>
            </a:r>
            <a:r>
              <a:rPr lang="zh-CN" altLang="en-US" sz="2400" b="1" dirty="0">
                <a:latin typeface="+mn-ea"/>
                <a:ea typeface="+mn-ea"/>
              </a:rPr>
              <a:t>，同时将拥塞窗口变为</a:t>
            </a:r>
            <a:r>
              <a:rPr lang="en-US" altLang="zh-CN" sz="2400" b="1" dirty="0">
                <a:latin typeface="+mn-ea"/>
                <a:ea typeface="+mn-ea"/>
              </a:rPr>
              <a:t>1</a:t>
            </a:r>
          </a:p>
          <a:p>
            <a:pPr eaLnBrk="1" hangingPunct="1">
              <a:lnSpc>
                <a:spcPct val="90000"/>
              </a:lnSpc>
            </a:pPr>
            <a:endParaRPr lang="en-US" altLang="zh-CN" sz="2400" b="1" dirty="0">
              <a:latin typeface="+mn-ea"/>
              <a:ea typeface="+mn-ea"/>
            </a:endParaRPr>
          </a:p>
          <a:p>
            <a:pPr eaLnBrk="1" hangingPunct="1">
              <a:lnSpc>
                <a:spcPct val="90000"/>
              </a:lnSpc>
            </a:pPr>
            <a:r>
              <a:rPr lang="zh-CN" altLang="en-US" sz="2400" b="1" dirty="0">
                <a:latin typeface="+mn-ea"/>
                <a:ea typeface="+mn-ea"/>
              </a:rPr>
              <a:t>重复上述过程</a:t>
            </a:r>
          </a:p>
        </p:txBody>
      </p:sp>
      <p:sp>
        <p:nvSpPr>
          <p:cNvPr id="82949" name="AutoShape 5"/>
          <p:cNvSpPr>
            <a:spLocks/>
          </p:cNvSpPr>
          <p:nvPr/>
        </p:nvSpPr>
        <p:spPr bwMode="auto">
          <a:xfrm>
            <a:off x="1042988" y="1499097"/>
            <a:ext cx="144462" cy="1655762"/>
          </a:xfrm>
          <a:prstGeom prst="leftBrace">
            <a:avLst>
              <a:gd name="adj1" fmla="val 95513"/>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82950" name="Text Box 6"/>
          <p:cNvSpPr txBox="1">
            <a:spLocks noChangeArrowheads="1"/>
          </p:cNvSpPr>
          <p:nvPr/>
        </p:nvSpPr>
        <p:spPr bwMode="auto">
          <a:xfrm>
            <a:off x="539750" y="1786434"/>
            <a:ext cx="576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慢启动</a:t>
            </a:r>
            <a:endParaRPr lang="en-US" altLang="zh-CN" b="1">
              <a:latin typeface="+mn-ea"/>
              <a:ea typeface="+mn-ea"/>
            </a:endParaRPr>
          </a:p>
        </p:txBody>
      </p:sp>
      <p:grpSp>
        <p:nvGrpSpPr>
          <p:cNvPr id="2" name="Group 10"/>
          <p:cNvGrpSpPr>
            <a:grpSpLocks/>
          </p:cNvGrpSpPr>
          <p:nvPr/>
        </p:nvGrpSpPr>
        <p:grpSpPr bwMode="auto">
          <a:xfrm>
            <a:off x="539750" y="3817043"/>
            <a:ext cx="576263" cy="1570038"/>
            <a:chOff x="340" y="2815"/>
            <a:chExt cx="363" cy="989"/>
          </a:xfrm>
        </p:grpSpPr>
        <p:sp>
          <p:nvSpPr>
            <p:cNvPr id="82952" name="AutoShape 7"/>
            <p:cNvSpPr>
              <a:spLocks/>
            </p:cNvSpPr>
            <p:nvPr/>
          </p:nvSpPr>
          <p:spPr bwMode="auto">
            <a:xfrm>
              <a:off x="612" y="2931"/>
              <a:ext cx="91" cy="726"/>
            </a:xfrm>
            <a:prstGeom prst="leftBrace">
              <a:avLst>
                <a:gd name="adj1" fmla="val 66484"/>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82953" name="Text Box 8"/>
            <p:cNvSpPr txBox="1">
              <a:spLocks noChangeArrowheads="1"/>
            </p:cNvSpPr>
            <p:nvPr/>
          </p:nvSpPr>
          <p:spPr bwMode="auto">
            <a:xfrm>
              <a:off x="340" y="2815"/>
              <a:ext cx="363"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拥塞避免</a:t>
              </a:r>
              <a:endParaRPr lang="en-US" altLang="zh-CN" b="1">
                <a:latin typeface="+mn-ea"/>
                <a:ea typeface="+mn-ea"/>
              </a:endParaRPr>
            </a:p>
          </p:txBody>
        </p:sp>
      </p:grpSp>
      <p:sp>
        <p:nvSpPr>
          <p:cNvPr id="10" name="标题 1">
            <a:extLst>
              <a:ext uri="{FF2B5EF4-FFF2-40B4-BE49-F238E27FC236}">
                <a16:creationId xmlns:a16="http://schemas.microsoft.com/office/drawing/2014/main" id="{D40402C8-1D69-4EF3-B8EC-3EDD31C3D790}"/>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latin typeface="+mn-ea"/>
                <a:ea typeface="+mn-ea"/>
              </a:rPr>
              <a:t>TCP</a:t>
            </a:r>
            <a:r>
              <a:rPr lang="zh-CN" altLang="en-US" b="1" dirty="0">
                <a:latin typeface="+mn-ea"/>
                <a:ea typeface="+mn-ea"/>
              </a:rPr>
              <a:t>拥塞控制算法过程</a:t>
            </a:r>
            <a:endParaRPr lang="zh-CN" altLang="en-US"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75780">
                                            <p:txEl>
                                              <p:pRg st="3" end="3"/>
                                            </p:txEl>
                                          </p:spTgt>
                                        </p:tgtEl>
                                        <p:attrNameLst>
                                          <p:attrName>style.visibility</p:attrName>
                                        </p:attrNameLst>
                                      </p:cBhvr>
                                      <p:to>
                                        <p:strVal val="visible"/>
                                      </p:to>
                                    </p:set>
                                    <p:animEffect transition="in" filter="blinds(horizontal)">
                                      <p:cBhvr>
                                        <p:cTn id="10" dur="500"/>
                                        <p:tgtEl>
                                          <p:spTgt spid="75780">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5780">
                                            <p:txEl>
                                              <p:pRg st="4" end="4"/>
                                            </p:txEl>
                                          </p:spTgt>
                                        </p:tgtEl>
                                        <p:attrNameLst>
                                          <p:attrName>style.visibility</p:attrName>
                                        </p:attrNameLst>
                                      </p:cBhvr>
                                      <p:to>
                                        <p:strVal val="visible"/>
                                      </p:to>
                                    </p:set>
                                    <p:animEffect transition="in" filter="blinds(horizontal)">
                                      <p:cBhvr>
                                        <p:cTn id="13" dur="500"/>
                                        <p:tgtEl>
                                          <p:spTgt spid="75780">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75780">
                                            <p:txEl>
                                              <p:pRg st="6" end="6"/>
                                            </p:txEl>
                                          </p:spTgt>
                                        </p:tgtEl>
                                        <p:attrNameLst>
                                          <p:attrName>style.visibility</p:attrName>
                                        </p:attrNameLst>
                                      </p:cBhvr>
                                      <p:to>
                                        <p:strVal val="visible"/>
                                      </p:to>
                                    </p:set>
                                    <p:animEffect transition="in" filter="blinds(horizontal)">
                                      <p:cBhvr>
                                        <p:cTn id="18" dur="500"/>
                                        <p:tgtEl>
                                          <p:spTgt spid="757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33A72560-ADF9-4D31-B53C-BB32BD38DF69}" type="slidenum">
              <a:rPr kumimoji="0" lang="zh-CN" altLang="en-US" sz="1400">
                <a:latin typeface="+mn-ea"/>
                <a:ea typeface="+mn-ea"/>
              </a:rPr>
              <a:pPr eaLnBrk="1" hangingPunct="1"/>
              <a:t>79</a:t>
            </a:fld>
            <a:endParaRPr kumimoji="0" lang="en-US" altLang="zh-CN" sz="1400">
              <a:latin typeface="+mn-ea"/>
              <a:ea typeface="+mn-ea"/>
            </a:endParaRPr>
          </a:p>
        </p:txBody>
      </p:sp>
      <p:sp>
        <p:nvSpPr>
          <p:cNvPr id="83971" name="Rectangle 2"/>
          <p:cNvSpPr>
            <a:spLocks noGrp="1" noChangeArrowheads="1"/>
          </p:cNvSpPr>
          <p:nvPr>
            <p:ph type="title"/>
          </p:nvPr>
        </p:nvSpPr>
        <p:spPr/>
        <p:txBody>
          <a:bodyPr/>
          <a:lstStyle/>
          <a:p>
            <a:pPr eaLnBrk="1" hangingPunct="1"/>
            <a:r>
              <a:rPr lang="en-US" altLang="zh-CN" b="1" dirty="0">
                <a:latin typeface="+mn-ea"/>
                <a:ea typeface="+mn-ea"/>
              </a:rPr>
              <a:t> </a:t>
            </a:r>
            <a:endParaRPr lang="zh-CN" altLang="en-US" b="1" dirty="0">
              <a:latin typeface="+mn-ea"/>
              <a:ea typeface="+mn-ea"/>
            </a:endParaRPr>
          </a:p>
        </p:txBody>
      </p:sp>
      <p:grpSp>
        <p:nvGrpSpPr>
          <p:cNvPr id="83972" name="Group 8"/>
          <p:cNvGrpSpPr>
            <a:grpSpLocks/>
          </p:cNvGrpSpPr>
          <p:nvPr/>
        </p:nvGrpSpPr>
        <p:grpSpPr bwMode="auto">
          <a:xfrm>
            <a:off x="611188" y="2492375"/>
            <a:ext cx="8101012" cy="3600450"/>
            <a:chOff x="385" y="1570"/>
            <a:chExt cx="5103" cy="2268"/>
          </a:xfrm>
        </p:grpSpPr>
        <p:pic>
          <p:nvPicPr>
            <p:cNvPr id="83973"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1570"/>
              <a:ext cx="5103" cy="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5"/>
            <p:cNvSpPr txBox="1">
              <a:spLocks noChangeArrowheads="1"/>
            </p:cNvSpPr>
            <p:nvPr/>
          </p:nvSpPr>
          <p:spPr bwMode="auto">
            <a:xfrm>
              <a:off x="929" y="3607"/>
              <a:ext cx="59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800" b="1">
                  <a:latin typeface="+mn-ea"/>
                  <a:ea typeface="+mn-ea"/>
                </a:rPr>
                <a:t>慢启动</a:t>
              </a:r>
              <a:endParaRPr lang="en-US" altLang="zh-CN" sz="1800" b="1">
                <a:latin typeface="+mn-ea"/>
                <a:ea typeface="+mn-ea"/>
              </a:endParaRPr>
            </a:p>
          </p:txBody>
        </p:sp>
        <p:sp>
          <p:nvSpPr>
            <p:cNvPr id="83975" name="Text Box 6"/>
            <p:cNvSpPr txBox="1">
              <a:spLocks noChangeArrowheads="1"/>
            </p:cNvSpPr>
            <p:nvPr/>
          </p:nvSpPr>
          <p:spPr bwMode="auto">
            <a:xfrm>
              <a:off x="2880" y="3607"/>
              <a:ext cx="59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800" b="1">
                  <a:latin typeface="+mn-ea"/>
                  <a:ea typeface="+mn-ea"/>
                </a:rPr>
                <a:t>慢启动</a:t>
              </a:r>
              <a:endParaRPr lang="en-US" altLang="zh-CN" sz="1800" b="1">
                <a:latin typeface="+mn-ea"/>
                <a:ea typeface="+mn-ea"/>
              </a:endParaRPr>
            </a:p>
          </p:txBody>
        </p:sp>
        <p:sp>
          <p:nvSpPr>
            <p:cNvPr id="83976" name="Text Box 7"/>
            <p:cNvSpPr txBox="1">
              <a:spLocks noChangeArrowheads="1"/>
            </p:cNvSpPr>
            <p:nvPr/>
          </p:nvSpPr>
          <p:spPr bwMode="auto">
            <a:xfrm>
              <a:off x="657" y="3113"/>
              <a:ext cx="227"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latin typeface="+mn-ea"/>
                  <a:ea typeface="+mn-ea"/>
                </a:rPr>
                <a:t>1</a:t>
              </a:r>
            </a:p>
          </p:txBody>
        </p:sp>
      </p:grpSp>
      <p:sp>
        <p:nvSpPr>
          <p:cNvPr id="3" name="文本框 2"/>
          <p:cNvSpPr txBox="1"/>
          <p:nvPr/>
        </p:nvSpPr>
        <p:spPr>
          <a:xfrm>
            <a:off x="4788024" y="2307709"/>
            <a:ext cx="1800200" cy="369332"/>
          </a:xfrm>
          <a:prstGeom prst="rect">
            <a:avLst/>
          </a:prstGeom>
          <a:solidFill>
            <a:schemeClr val="bg1"/>
          </a:solidFill>
        </p:spPr>
        <p:txBody>
          <a:bodyPr wrap="square" rtlCol="0">
            <a:spAutoFit/>
          </a:bodyPr>
          <a:lstStyle/>
          <a:p>
            <a:r>
              <a:rPr lang="zh-CN" altLang="en-US" dirty="0">
                <a:solidFill>
                  <a:srgbClr val="FF0000"/>
                </a:solidFill>
                <a:latin typeface="+mn-ea"/>
                <a:ea typeface="+mn-ea"/>
              </a:rPr>
              <a:t>数据段丢失</a:t>
            </a:r>
          </a:p>
        </p:txBody>
      </p:sp>
      <p:sp>
        <p:nvSpPr>
          <p:cNvPr id="10" name="标题 1">
            <a:extLst>
              <a:ext uri="{FF2B5EF4-FFF2-40B4-BE49-F238E27FC236}">
                <a16:creationId xmlns:a16="http://schemas.microsoft.com/office/drawing/2014/main" id="{2E8E9ABC-C0B1-459E-B085-651058B5A7D3}"/>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latin typeface="+mn-ea"/>
                <a:ea typeface="+mn-ea"/>
              </a:rPr>
              <a:t>TCP</a:t>
            </a:r>
            <a:r>
              <a:rPr lang="zh-CN" altLang="en-US" b="1" dirty="0">
                <a:latin typeface="+mn-ea"/>
                <a:ea typeface="+mn-ea"/>
              </a:rPr>
              <a:t>拥塞控制算法实例</a:t>
            </a:r>
            <a:endParaRPr lang="zh-CN" altLang="en-US" kern="0" dirty="0">
              <a:latin typeface="+mn-ea"/>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BE9DF-AF81-42FE-B2DF-E0E56314916E}"/>
              </a:ext>
            </a:extLst>
          </p:cNvPr>
          <p:cNvSpPr>
            <a:spLocks noGrp="1"/>
          </p:cNvSpPr>
          <p:nvPr>
            <p:ph type="title"/>
          </p:nvPr>
        </p:nvSpPr>
        <p:spPr/>
        <p:txBody>
          <a:bodyPr/>
          <a:lstStyle/>
          <a:p>
            <a:r>
              <a:rPr lang="en-US" altLang="zh-CN" dirty="0"/>
              <a:t> </a:t>
            </a:r>
            <a:endParaRPr lang="zh-CN" altLang="en-US" dirty="0"/>
          </a:p>
        </p:txBody>
      </p:sp>
      <p:sp>
        <p:nvSpPr>
          <p:cNvPr id="4" name="内容占位符 2">
            <a:extLst>
              <a:ext uri="{FF2B5EF4-FFF2-40B4-BE49-F238E27FC236}">
                <a16:creationId xmlns:a16="http://schemas.microsoft.com/office/drawing/2014/main" id="{E432C766-A7D8-42B3-B896-F70CDDE6D94F}"/>
              </a:ext>
            </a:extLst>
          </p:cNvPr>
          <p:cNvSpPr>
            <a:spLocks noGrp="1"/>
          </p:cNvSpPr>
          <p:nvPr>
            <p:ph idx="1"/>
          </p:nvPr>
        </p:nvSpPr>
        <p:spPr>
          <a:xfrm>
            <a:off x="304801" y="1219200"/>
            <a:ext cx="3810000" cy="5016500"/>
          </a:xfrm>
        </p:spPr>
        <p:txBody>
          <a:bodyPr/>
          <a:lstStyle/>
          <a:p>
            <a:pPr algn="just">
              <a:lnSpc>
                <a:spcPct val="150000"/>
              </a:lnSpc>
            </a:pPr>
            <a:r>
              <a:rPr lang="zh-CN" altLang="en-US" sz="2800" b="1" dirty="0"/>
              <a:t>传输服务原语允许传输用户（例如应用程序）访问传输服务</a:t>
            </a:r>
          </a:p>
          <a:p>
            <a:pPr lvl="1" algn="just">
              <a:lnSpc>
                <a:spcPct val="150000"/>
              </a:lnSpc>
            </a:pPr>
            <a:r>
              <a:rPr lang="zh-CN" altLang="en-US" sz="2400" b="1" dirty="0"/>
              <a:t>原语可以看作是上层访问下层服务的标准接口</a:t>
            </a:r>
          </a:p>
          <a:p>
            <a:pPr lvl="1" algn="just">
              <a:lnSpc>
                <a:spcPct val="150000"/>
              </a:lnSpc>
            </a:pPr>
            <a:r>
              <a:rPr lang="zh-CN" altLang="en-US" sz="2400" b="1" dirty="0"/>
              <a:t>每种传输服务都定义了各自的原语</a:t>
            </a:r>
          </a:p>
          <a:p>
            <a:pPr>
              <a:lnSpc>
                <a:spcPct val="150000"/>
              </a:lnSpc>
            </a:pPr>
            <a:endParaRPr lang="zh-CN" altLang="en-US" dirty="0"/>
          </a:p>
        </p:txBody>
      </p:sp>
      <p:graphicFrame>
        <p:nvGraphicFramePr>
          <p:cNvPr id="5" name="Group 66">
            <a:extLst>
              <a:ext uri="{FF2B5EF4-FFF2-40B4-BE49-F238E27FC236}">
                <a16:creationId xmlns:a16="http://schemas.microsoft.com/office/drawing/2014/main" id="{3ACFABB4-E651-46A1-8CE5-3CDBF824AAAF}"/>
              </a:ext>
            </a:extLst>
          </p:cNvPr>
          <p:cNvGraphicFramePr>
            <a:graphicFrameLocks/>
          </p:cNvGraphicFramePr>
          <p:nvPr>
            <p:extLst>
              <p:ext uri="{D42A27DB-BD31-4B8C-83A1-F6EECF244321}">
                <p14:modId xmlns:p14="http://schemas.microsoft.com/office/powerpoint/2010/main" val="2476641815"/>
              </p:ext>
            </p:extLst>
          </p:nvPr>
        </p:nvGraphicFramePr>
        <p:xfrm>
          <a:off x="4403725" y="1981200"/>
          <a:ext cx="4435474" cy="4083939"/>
        </p:xfrm>
        <a:graphic>
          <a:graphicData uri="http://schemas.openxmlformats.org/drawingml/2006/table">
            <a:tbl>
              <a:tblPr/>
              <a:tblGrid>
                <a:gridCol w="1106816">
                  <a:extLst>
                    <a:ext uri="{9D8B030D-6E8A-4147-A177-3AD203B41FA5}">
                      <a16:colId xmlns:a16="http://schemas.microsoft.com/office/drawing/2014/main" val="20000"/>
                    </a:ext>
                  </a:extLst>
                </a:gridCol>
                <a:gridCol w="3328658">
                  <a:extLst>
                    <a:ext uri="{9D8B030D-6E8A-4147-A177-3AD203B41FA5}">
                      <a16:colId xmlns:a16="http://schemas.microsoft.com/office/drawing/2014/main" val="20001"/>
                    </a:ext>
                  </a:extLst>
                </a:gridCol>
              </a:tblGrid>
              <a:tr h="33655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mn-ea"/>
                          <a:ea typeface="+mn-ea"/>
                        </a:rPr>
                        <a:t>原语</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dirty="0">
                          <a:ln>
                            <a:noFill/>
                          </a:ln>
                          <a:solidFill>
                            <a:schemeClr val="tx1"/>
                          </a:solidFill>
                          <a:effectLst/>
                          <a:latin typeface="+mn-ea"/>
                          <a:ea typeface="+mn-ea"/>
                        </a:rPr>
                        <a:t>含义</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97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mn-ea"/>
                          <a:ea typeface="+mn-ea"/>
                        </a:rPr>
                        <a:t>SOCKET</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mn-ea"/>
                          <a:ea typeface="+mn-ea"/>
                        </a:rPr>
                        <a:t>创建一个新的通信端点</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55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mn-ea"/>
                          <a:ea typeface="+mn-ea"/>
                        </a:rPr>
                        <a:t>BIND</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mn-ea"/>
                          <a:ea typeface="+mn-ea"/>
                        </a:rPr>
                        <a:t>将一个本地地址关联到一个套接字上</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0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mn-ea"/>
                          <a:ea typeface="+mn-ea"/>
                        </a:rPr>
                        <a:t>LISTEN</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dirty="0">
                          <a:ln>
                            <a:noFill/>
                          </a:ln>
                          <a:solidFill>
                            <a:schemeClr val="tx1"/>
                          </a:solidFill>
                          <a:effectLst/>
                          <a:latin typeface="+mn-ea"/>
                          <a:ea typeface="+mn-ea"/>
                        </a:rPr>
                        <a:t>宣布愿意接收连接，给出队列大小</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mn-ea"/>
                          <a:ea typeface="+mn-ea"/>
                        </a:rPr>
                        <a:t>ACCEPT</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mn-ea"/>
                          <a:ea typeface="+mn-ea"/>
                        </a:rPr>
                        <a:t>阻塞调用方，直到有人企图连接上来</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38">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mn-ea"/>
                          <a:ea typeface="+mn-ea"/>
                        </a:rPr>
                        <a:t>CONNECT</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mn-ea"/>
                          <a:ea typeface="+mn-ea"/>
                        </a:rPr>
                        <a:t>主动尝试建立一个连接</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138">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mn-ea"/>
                          <a:ea typeface="+mn-ea"/>
                        </a:rPr>
                        <a:t>SEND</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mn-ea"/>
                          <a:ea typeface="+mn-ea"/>
                        </a:rPr>
                        <a:t>在指定的连接上发送数据</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8138">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mn-ea"/>
                          <a:ea typeface="+mn-ea"/>
                        </a:rPr>
                        <a:t>RECV</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mn-ea"/>
                          <a:ea typeface="+mn-ea"/>
                        </a:rPr>
                        <a:t>从指定的连接上接收数据</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210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mn-ea"/>
                          <a:ea typeface="+mn-ea"/>
                        </a:rPr>
                        <a:t>CLOSE</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dirty="0">
                          <a:ln>
                            <a:noFill/>
                          </a:ln>
                          <a:solidFill>
                            <a:schemeClr val="tx1"/>
                          </a:solidFill>
                          <a:effectLst/>
                          <a:latin typeface="+mn-ea"/>
                          <a:ea typeface="+mn-ea"/>
                        </a:rPr>
                        <a:t>释放指定的连接</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 name="Text Box 70">
            <a:extLst>
              <a:ext uri="{FF2B5EF4-FFF2-40B4-BE49-F238E27FC236}">
                <a16:creationId xmlns:a16="http://schemas.microsoft.com/office/drawing/2014/main" id="{2B6E6E63-F0A3-4E68-9742-199CBD0AC7E9}"/>
              </a:ext>
            </a:extLst>
          </p:cNvPr>
          <p:cNvSpPr txBox="1">
            <a:spLocks noChangeArrowheads="1"/>
          </p:cNvSpPr>
          <p:nvPr/>
        </p:nvSpPr>
        <p:spPr bwMode="auto">
          <a:xfrm>
            <a:off x="4131366" y="1433754"/>
            <a:ext cx="4752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000" b="0" i="0" u="none" strike="noStrike" kern="0" cap="none" spc="0" normalizeH="0" noProof="0" dirty="0">
                <a:ln>
                  <a:noFill/>
                </a:ln>
                <a:effectLst/>
                <a:uLnTx/>
                <a:uFillTx/>
                <a:latin typeface="Comic Sans MS" panose="030F0702030302020204" pitchFamily="66" charset="0"/>
                <a:ea typeface="微软雅黑" panose="020B0503020204020204" pitchFamily="34" charset="-122"/>
              </a:rPr>
              <a:t>Berkeley Socket Primitives for TCP</a:t>
            </a:r>
          </a:p>
        </p:txBody>
      </p:sp>
      <p:sp>
        <p:nvSpPr>
          <p:cNvPr id="7" name="标题 1">
            <a:extLst>
              <a:ext uri="{FF2B5EF4-FFF2-40B4-BE49-F238E27FC236}">
                <a16:creationId xmlns:a16="http://schemas.microsoft.com/office/drawing/2014/main" id="{05712BC0-EB96-4506-ADC8-3602A266E29C}"/>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b="1" kern="0" dirty="0"/>
              <a:t>传输服务原语</a:t>
            </a:r>
            <a:endParaRPr lang="zh-CN" altLang="en-US" kern="0" dirty="0"/>
          </a:p>
        </p:txBody>
      </p:sp>
    </p:spTree>
    <p:extLst>
      <p:ext uri="{BB962C8B-B14F-4D97-AF65-F5344CB8AC3E}">
        <p14:creationId xmlns:p14="http://schemas.microsoft.com/office/powerpoint/2010/main" val="1745363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F3A622-8D39-479C-A35A-E81F02AC414C}" type="slidenum">
              <a:rPr kumimoji="0" lang="zh-CN" altLang="en-US" sz="1400"/>
              <a:pPr eaLnBrk="1" hangingPunct="1"/>
              <a:t>80</a:t>
            </a:fld>
            <a:endParaRPr kumimoji="0" lang="en-US" altLang="zh-CN" sz="1400"/>
          </a:p>
        </p:txBody>
      </p:sp>
      <p:sp>
        <p:nvSpPr>
          <p:cNvPr id="80899" name="Rectangle 2"/>
          <p:cNvSpPr>
            <a:spLocks noGrp="1" noChangeArrowheads="1"/>
          </p:cNvSpPr>
          <p:nvPr>
            <p:ph type="title"/>
          </p:nvPr>
        </p:nvSpPr>
        <p:spPr/>
        <p:txBody>
          <a:bodyPr>
            <a:normAutofit fontScale="90000"/>
          </a:bodyPr>
          <a:lstStyle/>
          <a:p>
            <a:pPr eaLnBrk="1" hangingPunct="1"/>
            <a:r>
              <a:rPr lang="en-US" altLang="zh-CN" b="1" dirty="0"/>
              <a:t> </a:t>
            </a:r>
            <a:endParaRPr lang="zh-CN" altLang="en-US" b="1" dirty="0"/>
          </a:p>
        </p:txBody>
      </p:sp>
      <p:sp>
        <p:nvSpPr>
          <p:cNvPr id="80900" name="Rectangle 3"/>
          <p:cNvSpPr>
            <a:spLocks noGrp="1" noChangeArrowheads="1"/>
          </p:cNvSpPr>
          <p:nvPr>
            <p:ph type="body" idx="1"/>
          </p:nvPr>
        </p:nvSpPr>
        <p:spPr>
          <a:xfrm>
            <a:off x="611188" y="2017713"/>
            <a:ext cx="8343900" cy="4435475"/>
          </a:xfrm>
        </p:spPr>
        <p:txBody>
          <a:bodyPr/>
          <a:lstStyle/>
          <a:p>
            <a:pPr eaLnBrk="1" hangingPunct="1"/>
            <a:r>
              <a:rPr lang="zh-CN" altLang="en-US" dirty="0"/>
              <a:t>“加法增大”是指执行拥塞避免算法后，在收到对所有数据段的确认后（即经过一个往返时间），就把拥塞窗口增加一个 </a:t>
            </a:r>
            <a:r>
              <a:rPr lang="en-US" altLang="zh-CN" dirty="0"/>
              <a:t>MSS </a:t>
            </a:r>
            <a:r>
              <a:rPr lang="zh-CN" altLang="en-US" dirty="0"/>
              <a:t>大小，使拥塞窗口缓慢增大，以防止网络过早出现拥塞</a:t>
            </a:r>
          </a:p>
        </p:txBody>
      </p:sp>
      <p:sp>
        <p:nvSpPr>
          <p:cNvPr id="5" name="标题 1">
            <a:extLst>
              <a:ext uri="{FF2B5EF4-FFF2-40B4-BE49-F238E27FC236}">
                <a16:creationId xmlns:a16="http://schemas.microsoft.com/office/drawing/2014/main" id="{8FC9E421-6E5E-4C4B-B875-926C0D11F853}"/>
              </a:ext>
            </a:extLst>
          </p:cNvPr>
          <p:cNvSpPr txBox="1">
            <a:spLocks/>
          </p:cNvSpPr>
          <p:nvPr/>
        </p:nvSpPr>
        <p:spPr>
          <a:xfrm>
            <a:off x="1154113" y="-24210"/>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sz="4000" b="1" dirty="0"/>
              <a:t>加法增大</a:t>
            </a:r>
            <a:br>
              <a:rPr lang="en-US" altLang="zh-CN" sz="4000" b="1" dirty="0"/>
            </a:br>
            <a:r>
              <a:rPr lang="en-US" altLang="zh-CN" sz="4000" b="1" dirty="0"/>
              <a:t>additive increase</a:t>
            </a:r>
            <a:endParaRPr lang="zh-CN" altLang="en-US" sz="4000" kern="0" dirty="0">
              <a:latin typeface="+mn-ea"/>
              <a:ea typeface="+mn-ea"/>
            </a:endParaRPr>
          </a:p>
        </p:txBody>
      </p:sp>
    </p:spTree>
    <p:extLst>
      <p:ext uri="{BB962C8B-B14F-4D97-AF65-F5344CB8AC3E}">
        <p14:creationId xmlns:p14="http://schemas.microsoft.com/office/powerpoint/2010/main" val="3561914521"/>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F3A622-8D39-479C-A35A-E81F02AC414C}" type="slidenum">
              <a:rPr kumimoji="0" lang="zh-CN" altLang="en-US" sz="1400">
                <a:latin typeface="+mn-ea"/>
                <a:ea typeface="+mn-ea"/>
              </a:rPr>
              <a:pPr eaLnBrk="1" hangingPunct="1"/>
              <a:t>81</a:t>
            </a:fld>
            <a:endParaRPr kumimoji="0" lang="en-US" altLang="zh-CN" sz="1400">
              <a:latin typeface="+mn-ea"/>
              <a:ea typeface="+mn-ea"/>
            </a:endParaRPr>
          </a:p>
        </p:txBody>
      </p:sp>
      <p:sp>
        <p:nvSpPr>
          <p:cNvPr id="80899" name="Rectangle 2"/>
          <p:cNvSpPr>
            <a:spLocks noGrp="1" noChangeArrowheads="1"/>
          </p:cNvSpPr>
          <p:nvPr>
            <p:ph type="title"/>
          </p:nvPr>
        </p:nvSpPr>
        <p:spPr/>
        <p:txBody>
          <a:bodyPr>
            <a:normAutofit fontScale="90000"/>
          </a:bodyPr>
          <a:lstStyle/>
          <a:p>
            <a:pPr eaLnBrk="1" hangingPunct="1"/>
            <a:r>
              <a:rPr lang="en-US" altLang="zh-CN" b="1" dirty="0">
                <a:latin typeface="+mn-ea"/>
                <a:ea typeface="+mn-ea"/>
              </a:rPr>
              <a:t> </a:t>
            </a:r>
            <a:endParaRPr lang="zh-CN" altLang="en-US" b="1" dirty="0">
              <a:latin typeface="+mn-ea"/>
              <a:ea typeface="+mn-ea"/>
            </a:endParaRPr>
          </a:p>
        </p:txBody>
      </p:sp>
      <p:sp>
        <p:nvSpPr>
          <p:cNvPr id="80900" name="Rectangle 3"/>
          <p:cNvSpPr>
            <a:spLocks noGrp="1" noChangeArrowheads="1"/>
          </p:cNvSpPr>
          <p:nvPr>
            <p:ph type="body" idx="1"/>
          </p:nvPr>
        </p:nvSpPr>
        <p:spPr>
          <a:xfrm>
            <a:off x="611188" y="1667998"/>
            <a:ext cx="8343900" cy="4435475"/>
          </a:xfrm>
        </p:spPr>
        <p:txBody>
          <a:bodyPr/>
          <a:lstStyle/>
          <a:p>
            <a:pPr eaLnBrk="1" hangingPunct="1"/>
            <a:r>
              <a:rPr lang="zh-CN" altLang="en-US" dirty="0">
                <a:latin typeface="+mn-ea"/>
                <a:ea typeface="+mn-ea"/>
              </a:rPr>
              <a:t>“乘法减小“是指不论在慢启动阶段还是拥塞避免阶段，只要出现一次超时或者认为发送的数据段出现丢失时（即出现一次网络拥塞），就把慢启动阈值 </a:t>
            </a:r>
            <a:r>
              <a:rPr lang="en-US" altLang="zh-CN" dirty="0" err="1">
                <a:latin typeface="+mn-ea"/>
                <a:ea typeface="+mn-ea"/>
              </a:rPr>
              <a:t>ssthresh</a:t>
            </a:r>
            <a:r>
              <a:rPr lang="en-US" altLang="zh-CN" dirty="0">
                <a:latin typeface="+mn-ea"/>
                <a:ea typeface="+mn-ea"/>
              </a:rPr>
              <a:t> </a:t>
            </a:r>
            <a:r>
              <a:rPr lang="zh-CN" altLang="en-US" dirty="0">
                <a:latin typeface="+mn-ea"/>
                <a:ea typeface="+mn-ea"/>
              </a:rPr>
              <a:t>设置为当前的拥塞窗口乘以 </a:t>
            </a:r>
            <a:r>
              <a:rPr lang="en-US" altLang="zh-CN" dirty="0">
                <a:latin typeface="+mn-ea"/>
                <a:ea typeface="+mn-ea"/>
              </a:rPr>
              <a:t>0.5</a:t>
            </a:r>
            <a:endParaRPr lang="zh-CN" altLang="en-US" dirty="0">
              <a:latin typeface="+mn-ea"/>
              <a:ea typeface="+mn-ea"/>
            </a:endParaRPr>
          </a:p>
          <a:p>
            <a:pPr eaLnBrk="1" hangingPunct="1"/>
            <a:r>
              <a:rPr lang="zh-CN" altLang="en-US" dirty="0">
                <a:latin typeface="+mn-ea"/>
                <a:ea typeface="+mn-ea"/>
              </a:rPr>
              <a:t>当网络频繁出现拥塞时，</a:t>
            </a:r>
            <a:r>
              <a:rPr lang="en-US" altLang="zh-CN" dirty="0" err="1">
                <a:latin typeface="+mn-ea"/>
                <a:ea typeface="+mn-ea"/>
              </a:rPr>
              <a:t>ssthresh</a:t>
            </a:r>
            <a:r>
              <a:rPr lang="en-US" altLang="zh-CN" dirty="0">
                <a:latin typeface="+mn-ea"/>
                <a:ea typeface="+mn-ea"/>
              </a:rPr>
              <a:t> </a:t>
            </a:r>
            <a:r>
              <a:rPr lang="zh-CN" altLang="en-US" dirty="0">
                <a:latin typeface="+mn-ea"/>
                <a:ea typeface="+mn-ea"/>
              </a:rPr>
              <a:t>就下降得很快，以大大减少注入到网络中的数据量</a:t>
            </a:r>
          </a:p>
        </p:txBody>
      </p:sp>
      <p:sp>
        <p:nvSpPr>
          <p:cNvPr id="5" name="圆角矩形 4"/>
          <p:cNvSpPr/>
          <p:nvPr/>
        </p:nvSpPr>
        <p:spPr bwMode="auto">
          <a:xfrm>
            <a:off x="107504" y="5753758"/>
            <a:ext cx="8923081" cy="699430"/>
          </a:xfrm>
          <a:prstGeom prst="roundRect">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kumimoji="1" lang="en-US" altLang="zh-CN" sz="2800" b="1" i="0" u="none" strike="noStrike" cap="none" normalizeH="0" baseline="0" dirty="0">
                <a:ln>
                  <a:noFill/>
                </a:ln>
                <a:solidFill>
                  <a:schemeClr val="tx1"/>
                </a:solidFill>
                <a:effectLst/>
                <a:latin typeface="+mn-ea"/>
                <a:ea typeface="+mn-ea"/>
              </a:rPr>
              <a:t>AIMD: </a:t>
            </a:r>
            <a:r>
              <a:rPr lang="en-US" altLang="zh-CN" sz="2800" b="1" dirty="0">
                <a:latin typeface="+mn-ea"/>
                <a:ea typeface="+mn-ea"/>
              </a:rPr>
              <a:t>Additive Increase, Multiplicative Decrease</a:t>
            </a:r>
            <a:endParaRPr kumimoji="1" lang="zh-CN" altLang="en-US" sz="2800" b="1" i="0" u="none" strike="noStrike" cap="none" normalizeH="0" baseline="0" dirty="0">
              <a:ln>
                <a:noFill/>
              </a:ln>
              <a:solidFill>
                <a:schemeClr val="tx1"/>
              </a:solidFill>
              <a:effectLst/>
              <a:latin typeface="+mn-ea"/>
              <a:ea typeface="+mn-ea"/>
            </a:endParaRPr>
          </a:p>
        </p:txBody>
      </p:sp>
      <p:sp>
        <p:nvSpPr>
          <p:cNvPr id="6" name="标题 1">
            <a:extLst>
              <a:ext uri="{FF2B5EF4-FFF2-40B4-BE49-F238E27FC236}">
                <a16:creationId xmlns:a16="http://schemas.microsoft.com/office/drawing/2014/main" id="{BE4D7F88-BBA4-4318-950A-9356F82DDBBA}"/>
              </a:ext>
            </a:extLst>
          </p:cNvPr>
          <p:cNvSpPr txBox="1">
            <a:spLocks/>
          </p:cNvSpPr>
          <p:nvPr/>
        </p:nvSpPr>
        <p:spPr>
          <a:xfrm>
            <a:off x="1150938" y="-103516"/>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sz="4000" b="1" dirty="0">
                <a:latin typeface="+mn-ea"/>
                <a:ea typeface="+mn-ea"/>
              </a:rPr>
              <a:t>乘法减小</a:t>
            </a:r>
            <a:br>
              <a:rPr lang="en-US" altLang="zh-CN" sz="4000" b="1" dirty="0">
                <a:latin typeface="+mn-ea"/>
                <a:ea typeface="+mn-ea"/>
              </a:rPr>
            </a:br>
            <a:r>
              <a:rPr lang="en-US" altLang="zh-CN" sz="4000" b="1" dirty="0">
                <a:latin typeface="+mn-ea"/>
                <a:ea typeface="+mn-ea"/>
              </a:rPr>
              <a:t>multiplicative decrease</a:t>
            </a:r>
            <a:endParaRPr lang="zh-CN" altLang="en-US" sz="4000" kern="0" dirty="0">
              <a:latin typeface="+mn-ea"/>
              <a:ea typeface="+mn-ea"/>
            </a:endParaRPr>
          </a:p>
        </p:txBody>
      </p:sp>
    </p:spTree>
    <p:extLst>
      <p:ext uri="{BB962C8B-B14F-4D97-AF65-F5344CB8AC3E}">
        <p14:creationId xmlns:p14="http://schemas.microsoft.com/office/powerpoint/2010/main" val="3553814641"/>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F3A622-8D39-479C-A35A-E81F02AC414C}" type="slidenum">
              <a:rPr kumimoji="0" lang="zh-CN" altLang="en-US" sz="1400">
                <a:latin typeface="+mn-ea"/>
                <a:ea typeface="+mn-ea"/>
              </a:rPr>
              <a:pPr eaLnBrk="1" hangingPunct="1"/>
              <a:t>82</a:t>
            </a:fld>
            <a:endParaRPr kumimoji="0" lang="en-US" altLang="zh-CN" sz="1400">
              <a:latin typeface="+mn-ea"/>
              <a:ea typeface="+mn-ea"/>
            </a:endParaRPr>
          </a:p>
        </p:txBody>
      </p:sp>
      <p:sp>
        <p:nvSpPr>
          <p:cNvPr id="80899" name="Rectangle 2"/>
          <p:cNvSpPr>
            <a:spLocks noGrp="1" noChangeArrowheads="1"/>
          </p:cNvSpPr>
          <p:nvPr>
            <p:ph type="title"/>
          </p:nvPr>
        </p:nvSpPr>
        <p:spPr/>
        <p:txBody>
          <a:bodyPr>
            <a:normAutofit fontScale="90000"/>
          </a:bodyPr>
          <a:lstStyle/>
          <a:p>
            <a:pPr eaLnBrk="1" hangingPunct="1"/>
            <a:r>
              <a:rPr lang="en-US" altLang="zh-CN" b="1" dirty="0">
                <a:latin typeface="+mn-ea"/>
                <a:ea typeface="+mn-ea"/>
              </a:rPr>
              <a:t> </a:t>
            </a:r>
            <a:endParaRPr lang="zh-CN" altLang="en-US" b="1" dirty="0">
              <a:latin typeface="+mn-ea"/>
              <a:ea typeface="+mn-ea"/>
            </a:endParaRPr>
          </a:p>
        </p:txBody>
      </p:sp>
      <p:sp>
        <p:nvSpPr>
          <p:cNvPr id="80900" name="Rectangle 3"/>
          <p:cNvSpPr>
            <a:spLocks noGrp="1" noChangeArrowheads="1"/>
          </p:cNvSpPr>
          <p:nvPr>
            <p:ph type="body" idx="1"/>
          </p:nvPr>
        </p:nvSpPr>
        <p:spPr>
          <a:xfrm>
            <a:off x="600075" y="1747832"/>
            <a:ext cx="8343900" cy="4435475"/>
          </a:xfrm>
        </p:spPr>
        <p:txBody>
          <a:bodyPr>
            <a:normAutofit/>
          </a:bodyPr>
          <a:lstStyle/>
          <a:p>
            <a:pPr eaLnBrk="1" hangingPunct="1"/>
            <a:r>
              <a:rPr lang="zh-CN" altLang="en-US" sz="2800" dirty="0">
                <a:latin typeface="+mn-ea"/>
                <a:ea typeface="+mn-ea"/>
              </a:rPr>
              <a:t>当发送端收到连续三个重复的确认时，执行“乘法减小”算法，把 </a:t>
            </a:r>
            <a:r>
              <a:rPr lang="en-US" altLang="zh-CN" sz="2800" dirty="0" err="1">
                <a:latin typeface="+mn-ea"/>
                <a:ea typeface="+mn-ea"/>
              </a:rPr>
              <a:t>ssthresh</a:t>
            </a:r>
            <a:r>
              <a:rPr lang="en-US" altLang="zh-CN" sz="2800" dirty="0">
                <a:latin typeface="+mn-ea"/>
                <a:ea typeface="+mn-ea"/>
              </a:rPr>
              <a:t> </a:t>
            </a:r>
            <a:r>
              <a:rPr lang="zh-CN" altLang="en-US" sz="2800" dirty="0">
                <a:latin typeface="+mn-ea"/>
                <a:ea typeface="+mn-ea"/>
              </a:rPr>
              <a:t>设置为当前拥塞窗口值减半。但接下来不执行慢启动算法 </a:t>
            </a:r>
          </a:p>
          <a:p>
            <a:pPr eaLnBrk="1" hangingPunct="1"/>
            <a:r>
              <a:rPr lang="zh-CN" altLang="en-US" sz="2800" dirty="0">
                <a:latin typeface="+mn-ea"/>
                <a:ea typeface="+mn-ea"/>
              </a:rPr>
              <a:t>发送端把拥塞窗口直接设置为新的慢启动阈值 </a:t>
            </a:r>
            <a:r>
              <a:rPr lang="en-US" altLang="zh-CN" sz="2800" dirty="0" err="1">
                <a:latin typeface="+mn-ea"/>
                <a:ea typeface="+mn-ea"/>
              </a:rPr>
              <a:t>ssthresh</a:t>
            </a:r>
            <a:r>
              <a:rPr lang="zh-CN" altLang="en-US" sz="2800" dirty="0">
                <a:latin typeface="+mn-ea"/>
                <a:ea typeface="+mn-ea"/>
              </a:rPr>
              <a:t>，然后开始执行拥塞避免算法（“加法增大”），使拥塞窗口缓慢地线性增大</a:t>
            </a:r>
          </a:p>
        </p:txBody>
      </p:sp>
      <p:sp>
        <p:nvSpPr>
          <p:cNvPr id="2" name="TextBox 1"/>
          <p:cNvSpPr txBox="1"/>
          <p:nvPr/>
        </p:nvSpPr>
        <p:spPr>
          <a:xfrm>
            <a:off x="179512" y="5229200"/>
            <a:ext cx="8856984" cy="954107"/>
          </a:xfrm>
          <a:prstGeom prst="rect">
            <a:avLst/>
          </a:prstGeom>
          <a:noFill/>
          <a:ln>
            <a:solidFill>
              <a:srgbClr val="001D6A"/>
            </a:solidFill>
          </a:ln>
        </p:spPr>
        <p:txBody>
          <a:bodyPr wrap="square" rtlCol="0">
            <a:spAutoFit/>
          </a:bodyPr>
          <a:lstStyle/>
          <a:p>
            <a:r>
              <a:rPr lang="zh-CN" altLang="en-US" sz="2800" b="1" dirty="0">
                <a:latin typeface="+mn-ea"/>
                <a:ea typeface="+mn-ea"/>
              </a:rPr>
              <a:t>快速重传算法：执行“乘法减小”算法，把 </a:t>
            </a:r>
            <a:r>
              <a:rPr lang="en-US" altLang="zh-CN" sz="2800" b="1" dirty="0" err="1">
                <a:latin typeface="+mn-ea"/>
                <a:ea typeface="+mn-ea"/>
              </a:rPr>
              <a:t>ssthresh</a:t>
            </a:r>
            <a:r>
              <a:rPr lang="en-US" altLang="zh-CN" sz="2800" b="1" dirty="0">
                <a:latin typeface="+mn-ea"/>
                <a:ea typeface="+mn-ea"/>
              </a:rPr>
              <a:t> </a:t>
            </a:r>
            <a:r>
              <a:rPr lang="zh-CN" altLang="en-US" sz="2800" b="1" dirty="0">
                <a:latin typeface="+mn-ea"/>
                <a:ea typeface="+mn-ea"/>
              </a:rPr>
              <a:t>设置为当前拥塞窗口值减半。接下来执行慢启动算法</a:t>
            </a:r>
          </a:p>
        </p:txBody>
      </p:sp>
      <p:sp>
        <p:nvSpPr>
          <p:cNvPr id="6" name="标题 1">
            <a:extLst>
              <a:ext uri="{FF2B5EF4-FFF2-40B4-BE49-F238E27FC236}">
                <a16:creationId xmlns:a16="http://schemas.microsoft.com/office/drawing/2014/main" id="{9D808B96-D3AE-4825-8FF0-52AE3837BCBF}"/>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b="1" dirty="0">
                <a:latin typeface="+mn-ea"/>
                <a:ea typeface="+mn-ea"/>
              </a:rPr>
              <a:t>快速恢复算法</a:t>
            </a:r>
            <a:endParaRPr lang="zh-CN" altLang="en-US" kern="0" dirty="0">
              <a:latin typeface="+mn-ea"/>
              <a:ea typeface="+mn-ea"/>
            </a:endParaRPr>
          </a:p>
        </p:txBody>
      </p:sp>
    </p:spTree>
    <p:extLst>
      <p:ext uri="{BB962C8B-B14F-4D97-AF65-F5344CB8AC3E}">
        <p14:creationId xmlns:p14="http://schemas.microsoft.com/office/powerpoint/2010/main" val="3031707428"/>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F3A622-8D39-479C-A35A-E81F02AC414C}" type="slidenum">
              <a:rPr kumimoji="0" lang="zh-CN" altLang="en-US" sz="1400">
                <a:latin typeface="+mn-ea"/>
                <a:ea typeface="+mn-ea"/>
              </a:rPr>
              <a:pPr eaLnBrk="1" hangingPunct="1"/>
              <a:t>83</a:t>
            </a:fld>
            <a:endParaRPr kumimoji="0" lang="en-US" altLang="zh-CN" sz="1400">
              <a:latin typeface="+mn-ea"/>
              <a:ea typeface="+mn-ea"/>
            </a:endParaRPr>
          </a:p>
        </p:txBody>
      </p:sp>
      <p:sp>
        <p:nvSpPr>
          <p:cNvPr id="80899" name="Rectangle 2"/>
          <p:cNvSpPr>
            <a:spLocks noGrp="1" noChangeArrowheads="1"/>
          </p:cNvSpPr>
          <p:nvPr>
            <p:ph type="title"/>
          </p:nvPr>
        </p:nvSpPr>
        <p:spPr/>
        <p:txBody>
          <a:bodyPr>
            <a:normAutofit fontScale="90000"/>
          </a:bodyPr>
          <a:lstStyle/>
          <a:p>
            <a:pPr eaLnBrk="1" hangingPunct="1"/>
            <a:r>
              <a:rPr lang="en-US" altLang="zh-CN" b="1" dirty="0">
                <a:latin typeface="+mn-ea"/>
                <a:ea typeface="+mn-ea"/>
              </a:rPr>
              <a:t> </a:t>
            </a:r>
            <a:endParaRPr lang="zh-CN" altLang="en-US" b="1" dirty="0">
              <a:latin typeface="+mn-ea"/>
              <a:ea typeface="+mn-ea"/>
            </a:endParaRPr>
          </a:p>
        </p:txBody>
      </p:sp>
      <p:sp>
        <p:nvSpPr>
          <p:cNvPr id="5" name="Oval 55"/>
          <p:cNvSpPr>
            <a:spLocks noChangeArrowheads="1"/>
          </p:cNvSpPr>
          <p:nvPr/>
        </p:nvSpPr>
        <p:spPr bwMode="auto">
          <a:xfrm>
            <a:off x="3120330" y="4654550"/>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6" name="Oval 60"/>
          <p:cNvSpPr>
            <a:spLocks noChangeArrowheads="1"/>
          </p:cNvSpPr>
          <p:nvPr/>
        </p:nvSpPr>
        <p:spPr bwMode="auto">
          <a:xfrm>
            <a:off x="3599755" y="3663950"/>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7" name="Oval 61"/>
          <p:cNvSpPr>
            <a:spLocks noChangeArrowheads="1"/>
          </p:cNvSpPr>
          <p:nvPr/>
        </p:nvSpPr>
        <p:spPr bwMode="auto">
          <a:xfrm>
            <a:off x="3839468" y="3560763"/>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8" name="Oval 62"/>
          <p:cNvSpPr>
            <a:spLocks noChangeArrowheads="1"/>
          </p:cNvSpPr>
          <p:nvPr/>
        </p:nvSpPr>
        <p:spPr bwMode="auto">
          <a:xfrm>
            <a:off x="4322068" y="3343275"/>
            <a:ext cx="93662"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9" name="Oval 63"/>
          <p:cNvSpPr>
            <a:spLocks noChangeArrowheads="1"/>
          </p:cNvSpPr>
          <p:nvPr/>
        </p:nvSpPr>
        <p:spPr bwMode="auto">
          <a:xfrm>
            <a:off x="4077593" y="3452813"/>
            <a:ext cx="93662" cy="10001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0" name="Oval 64"/>
          <p:cNvSpPr>
            <a:spLocks noChangeArrowheads="1"/>
          </p:cNvSpPr>
          <p:nvPr/>
        </p:nvSpPr>
        <p:spPr bwMode="auto">
          <a:xfrm>
            <a:off x="4561780" y="3233738"/>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1" name="Oval 65"/>
          <p:cNvSpPr>
            <a:spLocks noChangeArrowheads="1"/>
          </p:cNvSpPr>
          <p:nvPr/>
        </p:nvSpPr>
        <p:spPr bwMode="auto">
          <a:xfrm>
            <a:off x="4796730" y="3130550"/>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2" name="Oval 67"/>
          <p:cNvSpPr>
            <a:spLocks noChangeArrowheads="1"/>
          </p:cNvSpPr>
          <p:nvPr/>
        </p:nvSpPr>
        <p:spPr bwMode="auto">
          <a:xfrm>
            <a:off x="5034855" y="3006725"/>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3" name="Line 84"/>
          <p:cNvSpPr>
            <a:spLocks noChangeShapeType="1"/>
          </p:cNvSpPr>
          <p:nvPr/>
        </p:nvSpPr>
        <p:spPr bwMode="auto">
          <a:xfrm>
            <a:off x="2532955" y="3827463"/>
            <a:ext cx="8778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4" name="Oval 96"/>
          <p:cNvSpPr>
            <a:spLocks noChangeArrowheads="1"/>
          </p:cNvSpPr>
          <p:nvPr/>
        </p:nvSpPr>
        <p:spPr bwMode="auto">
          <a:xfrm>
            <a:off x="5515868" y="4208463"/>
            <a:ext cx="93662"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5" name="Oval 97"/>
          <p:cNvSpPr>
            <a:spLocks noChangeArrowheads="1"/>
          </p:cNvSpPr>
          <p:nvPr/>
        </p:nvSpPr>
        <p:spPr bwMode="auto">
          <a:xfrm>
            <a:off x="5761930" y="4106863"/>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6" name="Oval 98"/>
          <p:cNvSpPr>
            <a:spLocks noChangeArrowheads="1"/>
          </p:cNvSpPr>
          <p:nvPr/>
        </p:nvSpPr>
        <p:spPr bwMode="auto">
          <a:xfrm>
            <a:off x="5995293" y="3994150"/>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7" name="Oval 99"/>
          <p:cNvSpPr>
            <a:spLocks noChangeArrowheads="1"/>
          </p:cNvSpPr>
          <p:nvPr/>
        </p:nvSpPr>
        <p:spPr bwMode="auto">
          <a:xfrm>
            <a:off x="6233418" y="3895725"/>
            <a:ext cx="93662"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8" name="Oval 100"/>
          <p:cNvSpPr>
            <a:spLocks noChangeArrowheads="1"/>
          </p:cNvSpPr>
          <p:nvPr/>
        </p:nvSpPr>
        <p:spPr bwMode="auto">
          <a:xfrm>
            <a:off x="6476305" y="3781425"/>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9" name="Oval 101"/>
          <p:cNvSpPr>
            <a:spLocks noChangeArrowheads="1"/>
          </p:cNvSpPr>
          <p:nvPr/>
        </p:nvSpPr>
        <p:spPr bwMode="auto">
          <a:xfrm>
            <a:off x="6716018" y="3683000"/>
            <a:ext cx="93662"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20" name="Oval 102"/>
          <p:cNvSpPr>
            <a:spLocks noChangeArrowheads="1"/>
          </p:cNvSpPr>
          <p:nvPr/>
        </p:nvSpPr>
        <p:spPr bwMode="auto">
          <a:xfrm>
            <a:off x="6955730" y="3563938"/>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21" name="Oval 103"/>
          <p:cNvSpPr>
            <a:spLocks noChangeArrowheads="1"/>
          </p:cNvSpPr>
          <p:nvPr/>
        </p:nvSpPr>
        <p:spPr bwMode="auto">
          <a:xfrm>
            <a:off x="7195443" y="3448050"/>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22" name="Oval 104"/>
          <p:cNvSpPr>
            <a:spLocks noChangeArrowheads="1"/>
          </p:cNvSpPr>
          <p:nvPr/>
        </p:nvSpPr>
        <p:spPr bwMode="auto">
          <a:xfrm>
            <a:off x="7428805" y="3351213"/>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23" name="Freeform 68"/>
          <p:cNvSpPr>
            <a:spLocks/>
          </p:cNvSpPr>
          <p:nvPr/>
        </p:nvSpPr>
        <p:spPr bwMode="auto">
          <a:xfrm>
            <a:off x="2372618" y="2957513"/>
            <a:ext cx="2947987" cy="2482850"/>
          </a:xfrm>
          <a:custGeom>
            <a:avLst/>
            <a:gdLst>
              <a:gd name="T0" fmla="*/ 1773 w 1773"/>
              <a:gd name="T1" fmla="*/ 0 h 1370"/>
              <a:gd name="T2" fmla="*/ 618 w 1773"/>
              <a:gd name="T3" fmla="*/ 487 h 1370"/>
              <a:gd name="T4" fmla="*/ 480 w 1773"/>
              <a:gd name="T5" fmla="*/ 961 h 1370"/>
              <a:gd name="T6" fmla="*/ 331 w 1773"/>
              <a:gd name="T7" fmla="*/ 1201 h 1370"/>
              <a:gd name="T8" fmla="*/ 187 w 1773"/>
              <a:gd name="T9" fmla="*/ 1321 h 1370"/>
              <a:gd name="T10" fmla="*/ 55 w 1773"/>
              <a:gd name="T11" fmla="*/ 1369 h 1370"/>
            </a:gdLst>
            <a:ahLst/>
            <a:cxnLst>
              <a:cxn ang="0">
                <a:pos x="T0" y="T1"/>
              </a:cxn>
              <a:cxn ang="0">
                <a:pos x="T2" y="T3"/>
              </a:cxn>
              <a:cxn ang="0">
                <a:pos x="T4" y="T5"/>
              </a:cxn>
              <a:cxn ang="0">
                <a:pos x="T6" y="T7"/>
              </a:cxn>
              <a:cxn ang="0">
                <a:pos x="T8" y="T9"/>
              </a:cxn>
              <a:cxn ang="0">
                <a:pos x="T10" y="T11"/>
              </a:cxn>
            </a:cxnLst>
            <a:rect l="0" t="0" r="r" b="b"/>
            <a:pathLst>
              <a:path w="1773" h="1370">
                <a:moveTo>
                  <a:pt x="1773" y="0"/>
                </a:moveTo>
                <a:lnTo>
                  <a:pt x="618" y="487"/>
                </a:lnTo>
                <a:lnTo>
                  <a:pt x="480" y="961"/>
                </a:lnTo>
                <a:lnTo>
                  <a:pt x="331" y="1201"/>
                </a:lnTo>
                <a:lnTo>
                  <a:pt x="187" y="1321"/>
                </a:lnTo>
                <a:cubicBezTo>
                  <a:pt x="47" y="1370"/>
                  <a:pt x="0" y="1369"/>
                  <a:pt x="55" y="1369"/>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24" name="Text Box 54"/>
          <p:cNvSpPr txBox="1">
            <a:spLocks noChangeArrowheads="1"/>
          </p:cNvSpPr>
          <p:nvPr/>
        </p:nvSpPr>
        <p:spPr bwMode="auto">
          <a:xfrm>
            <a:off x="2053530" y="2741613"/>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24</a:t>
            </a:r>
          </a:p>
        </p:txBody>
      </p:sp>
      <p:sp>
        <p:nvSpPr>
          <p:cNvPr id="25" name="Line 5"/>
          <p:cNvSpPr>
            <a:spLocks noChangeShapeType="1"/>
          </p:cNvSpPr>
          <p:nvPr/>
        </p:nvSpPr>
        <p:spPr bwMode="auto">
          <a:xfrm>
            <a:off x="2451993" y="5567363"/>
            <a:ext cx="5665787" cy="0"/>
          </a:xfrm>
          <a:prstGeom prst="line">
            <a:avLst/>
          </a:prstGeom>
          <a:noFill/>
          <a:ln w="9525">
            <a:solidFill>
              <a:schemeClr val="folHlink"/>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26" name="Line 6"/>
          <p:cNvSpPr>
            <a:spLocks noChangeShapeType="1"/>
          </p:cNvSpPr>
          <p:nvPr/>
        </p:nvSpPr>
        <p:spPr bwMode="auto">
          <a:xfrm>
            <a:off x="2451993" y="2522538"/>
            <a:ext cx="0" cy="3044825"/>
          </a:xfrm>
          <a:prstGeom prst="line">
            <a:avLst/>
          </a:prstGeom>
          <a:noFill/>
          <a:ln w="9525">
            <a:solidFill>
              <a:schemeClr val="folHlink"/>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27" name="Line 7"/>
          <p:cNvSpPr>
            <a:spLocks noChangeShapeType="1"/>
          </p:cNvSpPr>
          <p:nvPr/>
        </p:nvSpPr>
        <p:spPr bwMode="auto">
          <a:xfrm>
            <a:off x="269170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28" name="Line 8"/>
          <p:cNvSpPr>
            <a:spLocks noChangeShapeType="1"/>
          </p:cNvSpPr>
          <p:nvPr/>
        </p:nvSpPr>
        <p:spPr bwMode="auto">
          <a:xfrm>
            <a:off x="293141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29" name="Line 9"/>
          <p:cNvSpPr>
            <a:spLocks noChangeShapeType="1"/>
          </p:cNvSpPr>
          <p:nvPr/>
        </p:nvSpPr>
        <p:spPr bwMode="auto">
          <a:xfrm>
            <a:off x="317113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30" name="Line 10"/>
          <p:cNvSpPr>
            <a:spLocks noChangeShapeType="1"/>
          </p:cNvSpPr>
          <p:nvPr/>
        </p:nvSpPr>
        <p:spPr bwMode="auto">
          <a:xfrm>
            <a:off x="341084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31" name="Line 11"/>
          <p:cNvSpPr>
            <a:spLocks noChangeShapeType="1"/>
          </p:cNvSpPr>
          <p:nvPr/>
        </p:nvSpPr>
        <p:spPr bwMode="auto">
          <a:xfrm>
            <a:off x="364896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32" name="Line 12"/>
          <p:cNvSpPr>
            <a:spLocks noChangeShapeType="1"/>
          </p:cNvSpPr>
          <p:nvPr/>
        </p:nvSpPr>
        <p:spPr bwMode="auto">
          <a:xfrm>
            <a:off x="388868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33" name="Line 13"/>
          <p:cNvSpPr>
            <a:spLocks noChangeShapeType="1"/>
          </p:cNvSpPr>
          <p:nvPr/>
        </p:nvSpPr>
        <p:spPr bwMode="auto">
          <a:xfrm>
            <a:off x="412839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34" name="Line 14"/>
          <p:cNvSpPr>
            <a:spLocks noChangeShapeType="1"/>
          </p:cNvSpPr>
          <p:nvPr/>
        </p:nvSpPr>
        <p:spPr bwMode="auto">
          <a:xfrm>
            <a:off x="436810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35" name="Line 15"/>
          <p:cNvSpPr>
            <a:spLocks noChangeShapeType="1"/>
          </p:cNvSpPr>
          <p:nvPr/>
        </p:nvSpPr>
        <p:spPr bwMode="auto">
          <a:xfrm>
            <a:off x="460623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36" name="Line 16"/>
          <p:cNvSpPr>
            <a:spLocks noChangeShapeType="1"/>
          </p:cNvSpPr>
          <p:nvPr/>
        </p:nvSpPr>
        <p:spPr bwMode="auto">
          <a:xfrm>
            <a:off x="484594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37" name="Line 17"/>
          <p:cNvSpPr>
            <a:spLocks noChangeShapeType="1"/>
          </p:cNvSpPr>
          <p:nvPr/>
        </p:nvSpPr>
        <p:spPr bwMode="auto">
          <a:xfrm>
            <a:off x="508565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38" name="Line 18"/>
          <p:cNvSpPr>
            <a:spLocks noChangeShapeType="1"/>
          </p:cNvSpPr>
          <p:nvPr/>
        </p:nvSpPr>
        <p:spPr bwMode="auto">
          <a:xfrm>
            <a:off x="532536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39" name="Line 19"/>
          <p:cNvSpPr>
            <a:spLocks noChangeShapeType="1"/>
          </p:cNvSpPr>
          <p:nvPr/>
        </p:nvSpPr>
        <p:spPr bwMode="auto">
          <a:xfrm>
            <a:off x="556349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40" name="Line 20"/>
          <p:cNvSpPr>
            <a:spLocks noChangeShapeType="1"/>
          </p:cNvSpPr>
          <p:nvPr/>
        </p:nvSpPr>
        <p:spPr bwMode="auto">
          <a:xfrm>
            <a:off x="580320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41" name="Line 21"/>
          <p:cNvSpPr>
            <a:spLocks noChangeShapeType="1"/>
          </p:cNvSpPr>
          <p:nvPr/>
        </p:nvSpPr>
        <p:spPr bwMode="auto">
          <a:xfrm>
            <a:off x="604291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42" name="Line 22"/>
          <p:cNvSpPr>
            <a:spLocks noChangeShapeType="1"/>
          </p:cNvSpPr>
          <p:nvPr/>
        </p:nvSpPr>
        <p:spPr bwMode="auto">
          <a:xfrm>
            <a:off x="628263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43" name="Line 23"/>
          <p:cNvSpPr>
            <a:spLocks noChangeShapeType="1"/>
          </p:cNvSpPr>
          <p:nvPr/>
        </p:nvSpPr>
        <p:spPr bwMode="auto">
          <a:xfrm>
            <a:off x="652234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44" name="Line 24"/>
          <p:cNvSpPr>
            <a:spLocks noChangeShapeType="1"/>
          </p:cNvSpPr>
          <p:nvPr/>
        </p:nvSpPr>
        <p:spPr bwMode="auto">
          <a:xfrm>
            <a:off x="676046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45" name="Line 25"/>
          <p:cNvSpPr>
            <a:spLocks noChangeShapeType="1"/>
          </p:cNvSpPr>
          <p:nvPr/>
        </p:nvSpPr>
        <p:spPr bwMode="auto">
          <a:xfrm>
            <a:off x="700018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46" name="Line 26"/>
          <p:cNvSpPr>
            <a:spLocks noChangeShapeType="1"/>
          </p:cNvSpPr>
          <p:nvPr/>
        </p:nvSpPr>
        <p:spPr bwMode="auto">
          <a:xfrm>
            <a:off x="723989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47" name="Line 27"/>
          <p:cNvSpPr>
            <a:spLocks noChangeShapeType="1"/>
          </p:cNvSpPr>
          <p:nvPr/>
        </p:nvSpPr>
        <p:spPr bwMode="auto">
          <a:xfrm>
            <a:off x="747960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48" name="Line 28"/>
          <p:cNvSpPr>
            <a:spLocks noChangeShapeType="1"/>
          </p:cNvSpPr>
          <p:nvPr/>
        </p:nvSpPr>
        <p:spPr bwMode="auto">
          <a:xfrm>
            <a:off x="771773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49" name="Line 30"/>
          <p:cNvSpPr>
            <a:spLocks noChangeShapeType="1"/>
          </p:cNvSpPr>
          <p:nvPr/>
        </p:nvSpPr>
        <p:spPr bwMode="auto">
          <a:xfrm>
            <a:off x="2451993" y="51323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50" name="Line 31"/>
          <p:cNvSpPr>
            <a:spLocks noChangeShapeType="1"/>
          </p:cNvSpPr>
          <p:nvPr/>
        </p:nvSpPr>
        <p:spPr bwMode="auto">
          <a:xfrm>
            <a:off x="2451993" y="46974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51" name="Line 32"/>
          <p:cNvSpPr>
            <a:spLocks noChangeShapeType="1"/>
          </p:cNvSpPr>
          <p:nvPr/>
        </p:nvSpPr>
        <p:spPr bwMode="auto">
          <a:xfrm>
            <a:off x="2451993" y="426243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52" name="Line 33"/>
          <p:cNvSpPr>
            <a:spLocks noChangeShapeType="1"/>
          </p:cNvSpPr>
          <p:nvPr/>
        </p:nvSpPr>
        <p:spPr bwMode="auto">
          <a:xfrm>
            <a:off x="2451993" y="382746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53" name="Line 34"/>
          <p:cNvSpPr>
            <a:spLocks noChangeShapeType="1"/>
          </p:cNvSpPr>
          <p:nvPr/>
        </p:nvSpPr>
        <p:spPr bwMode="auto">
          <a:xfrm>
            <a:off x="2451993" y="33924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54" name="Line 35"/>
          <p:cNvSpPr>
            <a:spLocks noChangeShapeType="1"/>
          </p:cNvSpPr>
          <p:nvPr/>
        </p:nvSpPr>
        <p:spPr bwMode="auto">
          <a:xfrm>
            <a:off x="2451993" y="29575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55" name="Text Box 36"/>
          <p:cNvSpPr txBox="1">
            <a:spLocks noChangeArrowheads="1"/>
          </p:cNvSpPr>
          <p:nvPr/>
        </p:nvSpPr>
        <p:spPr bwMode="auto">
          <a:xfrm>
            <a:off x="2771080" y="5568950"/>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2</a:t>
            </a:r>
          </a:p>
        </p:txBody>
      </p:sp>
      <p:sp>
        <p:nvSpPr>
          <p:cNvPr id="56" name="Text Box 37"/>
          <p:cNvSpPr txBox="1">
            <a:spLocks noChangeArrowheads="1"/>
          </p:cNvSpPr>
          <p:nvPr/>
        </p:nvSpPr>
        <p:spPr bwMode="auto">
          <a:xfrm>
            <a:off x="3250505" y="5568950"/>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4</a:t>
            </a:r>
          </a:p>
        </p:txBody>
      </p:sp>
      <p:sp>
        <p:nvSpPr>
          <p:cNvPr id="57" name="Text Box 38"/>
          <p:cNvSpPr txBox="1">
            <a:spLocks noChangeArrowheads="1"/>
          </p:cNvSpPr>
          <p:nvPr/>
        </p:nvSpPr>
        <p:spPr bwMode="auto">
          <a:xfrm>
            <a:off x="3729930" y="5568950"/>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6</a:t>
            </a:r>
          </a:p>
        </p:txBody>
      </p:sp>
      <p:sp>
        <p:nvSpPr>
          <p:cNvPr id="58" name="Text Box 39"/>
          <p:cNvSpPr txBox="1">
            <a:spLocks noChangeArrowheads="1"/>
          </p:cNvSpPr>
          <p:nvPr/>
        </p:nvSpPr>
        <p:spPr bwMode="auto">
          <a:xfrm>
            <a:off x="4220468" y="5568950"/>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8</a:t>
            </a:r>
          </a:p>
        </p:txBody>
      </p:sp>
      <p:sp>
        <p:nvSpPr>
          <p:cNvPr id="59" name="Text Box 40"/>
          <p:cNvSpPr txBox="1">
            <a:spLocks noChangeArrowheads="1"/>
          </p:cNvSpPr>
          <p:nvPr/>
        </p:nvSpPr>
        <p:spPr bwMode="auto">
          <a:xfrm>
            <a:off x="4620518" y="5568950"/>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10</a:t>
            </a:r>
          </a:p>
        </p:txBody>
      </p:sp>
      <p:sp>
        <p:nvSpPr>
          <p:cNvPr id="60" name="Text Box 41"/>
          <p:cNvSpPr txBox="1">
            <a:spLocks noChangeArrowheads="1"/>
          </p:cNvSpPr>
          <p:nvPr/>
        </p:nvSpPr>
        <p:spPr bwMode="auto">
          <a:xfrm>
            <a:off x="5138043" y="5568950"/>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12</a:t>
            </a:r>
          </a:p>
        </p:txBody>
      </p:sp>
      <p:sp>
        <p:nvSpPr>
          <p:cNvPr id="61" name="Text Box 42"/>
          <p:cNvSpPr txBox="1">
            <a:spLocks noChangeArrowheads="1"/>
          </p:cNvSpPr>
          <p:nvPr/>
        </p:nvSpPr>
        <p:spPr bwMode="auto">
          <a:xfrm>
            <a:off x="5590480" y="5568950"/>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14</a:t>
            </a:r>
          </a:p>
        </p:txBody>
      </p:sp>
      <p:sp>
        <p:nvSpPr>
          <p:cNvPr id="62" name="Text Box 43"/>
          <p:cNvSpPr txBox="1">
            <a:spLocks noChangeArrowheads="1"/>
          </p:cNvSpPr>
          <p:nvPr/>
        </p:nvSpPr>
        <p:spPr bwMode="auto">
          <a:xfrm>
            <a:off x="6069905" y="5568950"/>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16</a:t>
            </a:r>
          </a:p>
        </p:txBody>
      </p:sp>
      <p:sp>
        <p:nvSpPr>
          <p:cNvPr id="63" name="Text Box 44"/>
          <p:cNvSpPr txBox="1">
            <a:spLocks noChangeArrowheads="1"/>
          </p:cNvSpPr>
          <p:nvPr/>
        </p:nvSpPr>
        <p:spPr bwMode="auto">
          <a:xfrm>
            <a:off x="6574730" y="5568950"/>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18</a:t>
            </a:r>
          </a:p>
        </p:txBody>
      </p:sp>
      <p:sp>
        <p:nvSpPr>
          <p:cNvPr id="64" name="Text Box 45"/>
          <p:cNvSpPr txBox="1">
            <a:spLocks noChangeArrowheads="1"/>
          </p:cNvSpPr>
          <p:nvPr/>
        </p:nvSpPr>
        <p:spPr bwMode="auto">
          <a:xfrm>
            <a:off x="7054155" y="5568950"/>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20</a:t>
            </a:r>
          </a:p>
        </p:txBody>
      </p:sp>
      <p:sp>
        <p:nvSpPr>
          <p:cNvPr id="65" name="Text Box 46"/>
          <p:cNvSpPr txBox="1">
            <a:spLocks noChangeArrowheads="1"/>
          </p:cNvSpPr>
          <p:nvPr/>
        </p:nvSpPr>
        <p:spPr bwMode="auto">
          <a:xfrm>
            <a:off x="7519293" y="5568950"/>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22</a:t>
            </a:r>
          </a:p>
        </p:txBody>
      </p:sp>
      <p:sp>
        <p:nvSpPr>
          <p:cNvPr id="66" name="Text Box 47"/>
          <p:cNvSpPr txBox="1">
            <a:spLocks noChangeArrowheads="1"/>
          </p:cNvSpPr>
          <p:nvPr/>
        </p:nvSpPr>
        <p:spPr bwMode="auto">
          <a:xfrm>
            <a:off x="2332930" y="5568950"/>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0</a:t>
            </a:r>
          </a:p>
        </p:txBody>
      </p:sp>
      <p:sp>
        <p:nvSpPr>
          <p:cNvPr id="67" name="Text Box 48"/>
          <p:cNvSpPr txBox="1">
            <a:spLocks noChangeArrowheads="1"/>
          </p:cNvSpPr>
          <p:nvPr/>
        </p:nvSpPr>
        <p:spPr bwMode="auto">
          <a:xfrm>
            <a:off x="2174180" y="5308600"/>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0</a:t>
            </a:r>
          </a:p>
        </p:txBody>
      </p:sp>
      <p:sp>
        <p:nvSpPr>
          <p:cNvPr id="68" name="Text Box 49"/>
          <p:cNvSpPr txBox="1">
            <a:spLocks noChangeArrowheads="1"/>
          </p:cNvSpPr>
          <p:nvPr/>
        </p:nvSpPr>
        <p:spPr bwMode="auto">
          <a:xfrm>
            <a:off x="2174180" y="4873625"/>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4</a:t>
            </a:r>
          </a:p>
        </p:txBody>
      </p:sp>
      <p:sp>
        <p:nvSpPr>
          <p:cNvPr id="69" name="Text Box 50"/>
          <p:cNvSpPr txBox="1">
            <a:spLocks noChangeArrowheads="1"/>
          </p:cNvSpPr>
          <p:nvPr/>
        </p:nvSpPr>
        <p:spPr bwMode="auto">
          <a:xfrm>
            <a:off x="2174180" y="4452938"/>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8</a:t>
            </a:r>
          </a:p>
        </p:txBody>
      </p:sp>
      <p:sp>
        <p:nvSpPr>
          <p:cNvPr id="70" name="Text Box 51"/>
          <p:cNvSpPr txBox="1">
            <a:spLocks noChangeArrowheads="1"/>
          </p:cNvSpPr>
          <p:nvPr/>
        </p:nvSpPr>
        <p:spPr bwMode="auto">
          <a:xfrm>
            <a:off x="2053530" y="4032250"/>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12</a:t>
            </a:r>
          </a:p>
        </p:txBody>
      </p:sp>
      <p:sp>
        <p:nvSpPr>
          <p:cNvPr id="71" name="Text Box 52"/>
          <p:cNvSpPr txBox="1">
            <a:spLocks noChangeArrowheads="1"/>
          </p:cNvSpPr>
          <p:nvPr/>
        </p:nvSpPr>
        <p:spPr bwMode="auto">
          <a:xfrm>
            <a:off x="2053530" y="3611563"/>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16</a:t>
            </a:r>
          </a:p>
        </p:txBody>
      </p:sp>
      <p:sp>
        <p:nvSpPr>
          <p:cNvPr id="72" name="Text Box 53"/>
          <p:cNvSpPr txBox="1">
            <a:spLocks noChangeArrowheads="1"/>
          </p:cNvSpPr>
          <p:nvPr/>
        </p:nvSpPr>
        <p:spPr bwMode="auto">
          <a:xfrm>
            <a:off x="2053530" y="3176588"/>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mn-ea"/>
                <a:ea typeface="+mn-ea"/>
              </a:rPr>
              <a:t>20</a:t>
            </a:r>
          </a:p>
        </p:txBody>
      </p:sp>
      <p:sp>
        <p:nvSpPr>
          <p:cNvPr id="73" name="Oval 56"/>
          <p:cNvSpPr>
            <a:spLocks noChangeArrowheads="1"/>
          </p:cNvSpPr>
          <p:nvPr/>
        </p:nvSpPr>
        <p:spPr bwMode="auto">
          <a:xfrm>
            <a:off x="2882205" y="5089525"/>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74" name="Oval 57"/>
          <p:cNvSpPr>
            <a:spLocks noChangeArrowheads="1"/>
          </p:cNvSpPr>
          <p:nvPr/>
        </p:nvSpPr>
        <p:spPr bwMode="auto">
          <a:xfrm>
            <a:off x="2412305" y="5372100"/>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75" name="Oval 58"/>
          <p:cNvSpPr>
            <a:spLocks noChangeArrowheads="1"/>
          </p:cNvSpPr>
          <p:nvPr/>
        </p:nvSpPr>
        <p:spPr bwMode="auto">
          <a:xfrm>
            <a:off x="2632968" y="5295900"/>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76" name="Oval 59"/>
          <p:cNvSpPr>
            <a:spLocks noChangeArrowheads="1"/>
          </p:cNvSpPr>
          <p:nvPr/>
        </p:nvSpPr>
        <p:spPr bwMode="auto">
          <a:xfrm>
            <a:off x="3360043" y="3779838"/>
            <a:ext cx="93662"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77" name="Oval 66"/>
          <p:cNvSpPr>
            <a:spLocks noChangeArrowheads="1"/>
          </p:cNvSpPr>
          <p:nvPr/>
        </p:nvSpPr>
        <p:spPr bwMode="auto">
          <a:xfrm>
            <a:off x="5269805" y="2897188"/>
            <a:ext cx="93663" cy="101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78" name="Oval 69"/>
          <p:cNvSpPr>
            <a:spLocks noChangeArrowheads="1"/>
          </p:cNvSpPr>
          <p:nvPr/>
        </p:nvSpPr>
        <p:spPr bwMode="auto">
          <a:xfrm>
            <a:off x="6481068" y="42084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79" name="Oval 70"/>
          <p:cNvSpPr>
            <a:spLocks noChangeArrowheads="1"/>
          </p:cNvSpPr>
          <p:nvPr/>
        </p:nvSpPr>
        <p:spPr bwMode="auto">
          <a:xfrm>
            <a:off x="5753993" y="5284788"/>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80" name="Oval 71"/>
          <p:cNvSpPr>
            <a:spLocks noChangeArrowheads="1"/>
          </p:cNvSpPr>
          <p:nvPr/>
        </p:nvSpPr>
        <p:spPr bwMode="auto">
          <a:xfrm>
            <a:off x="5998468" y="50720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81" name="Oval 72"/>
          <p:cNvSpPr>
            <a:spLocks noChangeArrowheads="1"/>
          </p:cNvSpPr>
          <p:nvPr/>
        </p:nvSpPr>
        <p:spPr bwMode="auto">
          <a:xfrm>
            <a:off x="5509518" y="5372100"/>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82" name="Oval 73"/>
          <p:cNvSpPr>
            <a:spLocks noChangeArrowheads="1"/>
          </p:cNvSpPr>
          <p:nvPr/>
        </p:nvSpPr>
        <p:spPr bwMode="auto">
          <a:xfrm>
            <a:off x="6227068" y="4643438"/>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83" name="Oval 74"/>
          <p:cNvSpPr>
            <a:spLocks noChangeArrowheads="1"/>
          </p:cNvSpPr>
          <p:nvPr/>
        </p:nvSpPr>
        <p:spPr bwMode="auto">
          <a:xfrm>
            <a:off x="6716018" y="40941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84" name="Oval 75"/>
          <p:cNvSpPr>
            <a:spLocks noChangeArrowheads="1"/>
          </p:cNvSpPr>
          <p:nvPr/>
        </p:nvSpPr>
        <p:spPr bwMode="auto">
          <a:xfrm>
            <a:off x="7428805" y="3767138"/>
            <a:ext cx="93663"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85" name="Oval 76"/>
          <p:cNvSpPr>
            <a:spLocks noChangeArrowheads="1"/>
          </p:cNvSpPr>
          <p:nvPr/>
        </p:nvSpPr>
        <p:spPr bwMode="auto">
          <a:xfrm>
            <a:off x="6950968" y="39798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86" name="Oval 77"/>
          <p:cNvSpPr>
            <a:spLocks noChangeArrowheads="1"/>
          </p:cNvSpPr>
          <p:nvPr/>
        </p:nvSpPr>
        <p:spPr bwMode="auto">
          <a:xfrm>
            <a:off x="7189093" y="3876675"/>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87" name="Text Box 78"/>
          <p:cNvSpPr txBox="1">
            <a:spLocks noChangeArrowheads="1"/>
          </p:cNvSpPr>
          <p:nvPr/>
        </p:nvSpPr>
        <p:spPr bwMode="auto">
          <a:xfrm>
            <a:off x="7717730" y="5135563"/>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800" dirty="0">
                <a:solidFill>
                  <a:schemeClr val="folHlink"/>
                </a:solidFill>
                <a:latin typeface="+mn-ea"/>
                <a:ea typeface="+mn-ea"/>
              </a:rPr>
              <a:t>传输次数</a:t>
            </a:r>
          </a:p>
        </p:txBody>
      </p:sp>
      <p:sp>
        <p:nvSpPr>
          <p:cNvPr id="88" name="Text Box 79"/>
          <p:cNvSpPr txBox="1">
            <a:spLocks noChangeArrowheads="1"/>
          </p:cNvSpPr>
          <p:nvPr/>
        </p:nvSpPr>
        <p:spPr bwMode="auto">
          <a:xfrm>
            <a:off x="1518543" y="2190750"/>
            <a:ext cx="17652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800">
                <a:solidFill>
                  <a:schemeClr val="folHlink"/>
                </a:solidFill>
                <a:latin typeface="+mn-ea"/>
                <a:ea typeface="+mn-ea"/>
              </a:rPr>
              <a:t>拥塞窗口 </a:t>
            </a:r>
            <a:r>
              <a:rPr kumimoji="1" lang="en-US" altLang="zh-CN" sz="1800">
                <a:solidFill>
                  <a:schemeClr val="folHlink"/>
                </a:solidFill>
                <a:latin typeface="+mn-ea"/>
                <a:ea typeface="+mn-ea"/>
              </a:rPr>
              <a:t>cwnd</a:t>
            </a:r>
          </a:p>
        </p:txBody>
      </p:sp>
      <p:sp>
        <p:nvSpPr>
          <p:cNvPr id="89" name="Text Box 80"/>
          <p:cNvSpPr txBox="1">
            <a:spLocks noChangeArrowheads="1"/>
          </p:cNvSpPr>
          <p:nvPr/>
        </p:nvSpPr>
        <p:spPr bwMode="auto">
          <a:xfrm>
            <a:off x="5603787" y="2271713"/>
            <a:ext cx="23038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800" dirty="0">
                <a:solidFill>
                  <a:schemeClr val="folHlink"/>
                </a:solidFill>
                <a:latin typeface="+mn-ea"/>
                <a:ea typeface="+mn-ea"/>
              </a:rPr>
              <a:t>收到 </a:t>
            </a:r>
            <a:r>
              <a:rPr kumimoji="1" lang="en-US" altLang="zh-CN" sz="1800" dirty="0">
                <a:solidFill>
                  <a:schemeClr val="folHlink"/>
                </a:solidFill>
                <a:latin typeface="+mn-ea"/>
                <a:ea typeface="+mn-ea"/>
              </a:rPr>
              <a:t>3 </a:t>
            </a:r>
            <a:r>
              <a:rPr kumimoji="1" lang="zh-CN" altLang="en-US" sz="1800" dirty="0">
                <a:solidFill>
                  <a:schemeClr val="folHlink"/>
                </a:solidFill>
                <a:latin typeface="+mn-ea"/>
                <a:ea typeface="+mn-ea"/>
              </a:rPr>
              <a:t>个重复的确认</a:t>
            </a:r>
          </a:p>
          <a:p>
            <a:pPr algn="ctr"/>
            <a:r>
              <a:rPr kumimoji="1" lang="zh-CN" altLang="en-US" sz="1800" dirty="0">
                <a:solidFill>
                  <a:schemeClr val="folHlink"/>
                </a:solidFill>
                <a:latin typeface="+mn-ea"/>
                <a:ea typeface="+mn-ea"/>
              </a:rPr>
              <a:t>执行快速恢复算法</a:t>
            </a:r>
          </a:p>
        </p:txBody>
      </p:sp>
      <p:sp>
        <p:nvSpPr>
          <p:cNvPr id="90" name="Line 81"/>
          <p:cNvSpPr>
            <a:spLocks noChangeShapeType="1"/>
          </p:cNvSpPr>
          <p:nvPr/>
        </p:nvSpPr>
        <p:spPr bwMode="auto">
          <a:xfrm flipH="1">
            <a:off x="5346005" y="2708275"/>
            <a:ext cx="508000" cy="238125"/>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91" name="Line 82"/>
          <p:cNvSpPr>
            <a:spLocks noChangeShapeType="1"/>
          </p:cNvSpPr>
          <p:nvPr/>
        </p:nvSpPr>
        <p:spPr bwMode="auto">
          <a:xfrm>
            <a:off x="3668018" y="3201988"/>
            <a:ext cx="601662" cy="246062"/>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92" name="Rectangle 83"/>
          <p:cNvSpPr>
            <a:spLocks noChangeArrowheads="1"/>
          </p:cNvSpPr>
          <p:nvPr/>
        </p:nvSpPr>
        <p:spPr bwMode="auto">
          <a:xfrm>
            <a:off x="2532955" y="2870200"/>
            <a:ext cx="198438" cy="2320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93" name="Line 86"/>
          <p:cNvSpPr>
            <a:spLocks noChangeShapeType="1"/>
          </p:cNvSpPr>
          <p:nvPr/>
        </p:nvSpPr>
        <p:spPr bwMode="auto">
          <a:xfrm rot="10800000">
            <a:off x="2532955" y="4262438"/>
            <a:ext cx="3030538" cy="9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94" name="Rectangle 87"/>
          <p:cNvSpPr>
            <a:spLocks noChangeArrowheads="1"/>
          </p:cNvSpPr>
          <p:nvPr/>
        </p:nvSpPr>
        <p:spPr bwMode="auto">
          <a:xfrm>
            <a:off x="2852043" y="5307013"/>
            <a:ext cx="255270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95" name="Rectangle 88"/>
          <p:cNvSpPr>
            <a:spLocks noChangeArrowheads="1"/>
          </p:cNvSpPr>
          <p:nvPr/>
        </p:nvSpPr>
        <p:spPr bwMode="auto">
          <a:xfrm>
            <a:off x="5963543" y="5307013"/>
            <a:ext cx="183515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96" name="Line 89"/>
          <p:cNvSpPr>
            <a:spLocks noChangeShapeType="1"/>
          </p:cNvSpPr>
          <p:nvPr/>
        </p:nvSpPr>
        <p:spPr bwMode="auto">
          <a:xfrm>
            <a:off x="4885630" y="2968625"/>
            <a:ext cx="0" cy="1304925"/>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97" name="Text Box 90"/>
          <p:cNvSpPr txBox="1">
            <a:spLocks noChangeArrowheads="1"/>
          </p:cNvSpPr>
          <p:nvPr/>
        </p:nvSpPr>
        <p:spPr bwMode="auto">
          <a:xfrm>
            <a:off x="1075630" y="4991100"/>
            <a:ext cx="898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1800" dirty="0">
                <a:solidFill>
                  <a:schemeClr val="folHlink"/>
                </a:solidFill>
                <a:latin typeface="+mn-ea"/>
                <a:ea typeface="+mn-ea"/>
              </a:rPr>
              <a:t>慢</a:t>
            </a:r>
            <a:r>
              <a:rPr lang="zh-CN" altLang="en-US" sz="1800" dirty="0">
                <a:solidFill>
                  <a:schemeClr val="folHlink"/>
                </a:solidFill>
                <a:latin typeface="+mn-ea"/>
                <a:ea typeface="+mn-ea"/>
              </a:rPr>
              <a:t>启动</a:t>
            </a:r>
            <a:endParaRPr kumimoji="1" lang="zh-CN" altLang="en-US" sz="1800" dirty="0">
              <a:solidFill>
                <a:schemeClr val="folHlink"/>
              </a:solidFill>
              <a:latin typeface="+mn-ea"/>
              <a:ea typeface="+mn-ea"/>
            </a:endParaRPr>
          </a:p>
        </p:txBody>
      </p:sp>
      <p:sp>
        <p:nvSpPr>
          <p:cNvPr id="98" name="Line 91"/>
          <p:cNvSpPr>
            <a:spLocks noChangeShapeType="1"/>
          </p:cNvSpPr>
          <p:nvPr/>
        </p:nvSpPr>
        <p:spPr bwMode="auto">
          <a:xfrm>
            <a:off x="1853505" y="5241925"/>
            <a:ext cx="558800" cy="173038"/>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99" name="Text Box 92"/>
          <p:cNvSpPr txBox="1">
            <a:spLocks noChangeArrowheads="1"/>
          </p:cNvSpPr>
          <p:nvPr/>
        </p:nvSpPr>
        <p:spPr bwMode="auto">
          <a:xfrm>
            <a:off x="4058453" y="3475038"/>
            <a:ext cx="1336675"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1800" dirty="0">
                <a:solidFill>
                  <a:schemeClr val="folHlink"/>
                </a:solidFill>
                <a:latin typeface="+mn-ea"/>
                <a:ea typeface="+mn-ea"/>
              </a:rPr>
              <a:t>“</a:t>
            </a:r>
            <a:r>
              <a:rPr kumimoji="1" lang="zh-CN" altLang="en-US" sz="1800" dirty="0">
                <a:solidFill>
                  <a:schemeClr val="folHlink"/>
                </a:solidFill>
                <a:latin typeface="+mn-ea"/>
                <a:ea typeface="+mn-ea"/>
              </a:rPr>
              <a:t>乘法减小”</a:t>
            </a:r>
          </a:p>
        </p:txBody>
      </p:sp>
      <p:sp>
        <p:nvSpPr>
          <p:cNvPr id="100" name="Text Box 93"/>
          <p:cNvSpPr txBox="1">
            <a:spLocks noChangeArrowheads="1"/>
          </p:cNvSpPr>
          <p:nvPr/>
        </p:nvSpPr>
        <p:spPr bwMode="auto">
          <a:xfrm>
            <a:off x="5459700" y="3087688"/>
            <a:ext cx="1569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800" dirty="0">
                <a:solidFill>
                  <a:schemeClr val="hlink"/>
                </a:solidFill>
                <a:latin typeface="+mn-ea"/>
                <a:ea typeface="+mn-ea"/>
              </a:rPr>
              <a:t>拥塞避免</a:t>
            </a:r>
          </a:p>
          <a:p>
            <a:pPr algn="ctr"/>
            <a:r>
              <a:rPr kumimoji="1" lang="zh-CN" altLang="en-US" sz="1800" dirty="0">
                <a:solidFill>
                  <a:schemeClr val="hlink"/>
                </a:solidFill>
                <a:latin typeface="+mn-ea"/>
                <a:ea typeface="+mn-ea"/>
              </a:rPr>
              <a:t>“加法增大”</a:t>
            </a:r>
          </a:p>
        </p:txBody>
      </p:sp>
      <p:sp>
        <p:nvSpPr>
          <p:cNvPr id="101" name="Freeform 94"/>
          <p:cNvSpPr>
            <a:spLocks/>
          </p:cNvSpPr>
          <p:nvPr/>
        </p:nvSpPr>
        <p:spPr bwMode="auto">
          <a:xfrm>
            <a:off x="5311080" y="2971800"/>
            <a:ext cx="2314575" cy="2457450"/>
          </a:xfrm>
          <a:custGeom>
            <a:avLst/>
            <a:gdLst>
              <a:gd name="T0" fmla="*/ 0 w 1392"/>
              <a:gd name="T1" fmla="*/ 0 h 1356"/>
              <a:gd name="T2" fmla="*/ 152 w 1392"/>
              <a:gd name="T3" fmla="*/ 1356 h 1356"/>
              <a:gd name="T4" fmla="*/ 300 w 1392"/>
              <a:gd name="T5" fmla="*/ 1300 h 1356"/>
              <a:gd name="T6" fmla="*/ 448 w 1392"/>
              <a:gd name="T7" fmla="*/ 1188 h 1356"/>
              <a:gd name="T8" fmla="*/ 576 w 1392"/>
              <a:gd name="T9" fmla="*/ 952 h 1356"/>
              <a:gd name="T10" fmla="*/ 728 w 1392"/>
              <a:gd name="T11" fmla="*/ 708 h 1356"/>
              <a:gd name="T12" fmla="*/ 1392 w 1392"/>
              <a:gd name="T13" fmla="*/ 428 h 1356"/>
            </a:gdLst>
            <a:ahLst/>
            <a:cxnLst>
              <a:cxn ang="0">
                <a:pos x="T0" y="T1"/>
              </a:cxn>
              <a:cxn ang="0">
                <a:pos x="T2" y="T3"/>
              </a:cxn>
              <a:cxn ang="0">
                <a:pos x="T4" y="T5"/>
              </a:cxn>
              <a:cxn ang="0">
                <a:pos x="T6" y="T7"/>
              </a:cxn>
              <a:cxn ang="0">
                <a:pos x="T8" y="T9"/>
              </a:cxn>
              <a:cxn ang="0">
                <a:pos x="T10" y="T11"/>
              </a:cxn>
              <a:cxn ang="0">
                <a:pos x="T12" y="T13"/>
              </a:cxn>
            </a:cxnLst>
            <a:rect l="0" t="0" r="r" b="b"/>
            <a:pathLst>
              <a:path w="1392" h="1356">
                <a:moveTo>
                  <a:pt x="0" y="0"/>
                </a:moveTo>
                <a:lnTo>
                  <a:pt x="152" y="1356"/>
                </a:lnTo>
                <a:lnTo>
                  <a:pt x="300" y="1300"/>
                </a:lnTo>
                <a:lnTo>
                  <a:pt x="448" y="1188"/>
                </a:lnTo>
                <a:lnTo>
                  <a:pt x="576" y="952"/>
                </a:lnTo>
                <a:lnTo>
                  <a:pt x="728" y="708"/>
                </a:lnTo>
                <a:lnTo>
                  <a:pt x="1392" y="428"/>
                </a:ln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n-ea"/>
              <a:ea typeface="+mn-ea"/>
            </a:endParaRPr>
          </a:p>
        </p:txBody>
      </p:sp>
      <p:sp>
        <p:nvSpPr>
          <p:cNvPr id="102" name="Text Box 105"/>
          <p:cNvSpPr txBox="1">
            <a:spLocks noChangeArrowheads="1"/>
          </p:cNvSpPr>
          <p:nvPr/>
        </p:nvSpPr>
        <p:spPr bwMode="auto">
          <a:xfrm>
            <a:off x="7641530" y="3003550"/>
            <a:ext cx="1250950" cy="641350"/>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kumimoji="1" lang="en-US" altLang="zh-CN" sz="1800" dirty="0">
                <a:solidFill>
                  <a:schemeClr val="folHlink"/>
                </a:solidFill>
                <a:latin typeface="+mn-ea"/>
                <a:ea typeface="+mn-ea"/>
              </a:rPr>
              <a:t>TCP Reno</a:t>
            </a:r>
          </a:p>
          <a:p>
            <a:pPr algn="ctr"/>
            <a:r>
              <a:rPr kumimoji="1" lang="zh-CN" altLang="en-US" sz="1800" dirty="0">
                <a:solidFill>
                  <a:schemeClr val="folHlink"/>
                </a:solidFill>
                <a:latin typeface="+mn-ea"/>
                <a:ea typeface="+mn-ea"/>
              </a:rPr>
              <a:t>版本</a:t>
            </a:r>
          </a:p>
        </p:txBody>
      </p:sp>
      <p:sp>
        <p:nvSpPr>
          <p:cNvPr id="103" name="Text Box 106"/>
          <p:cNvSpPr txBox="1">
            <a:spLocks noChangeArrowheads="1"/>
          </p:cNvSpPr>
          <p:nvPr/>
        </p:nvSpPr>
        <p:spPr bwMode="auto">
          <a:xfrm>
            <a:off x="6876355" y="4240213"/>
            <a:ext cx="1873250" cy="641350"/>
          </a:xfrm>
          <a:prstGeom prst="rect">
            <a:avLst/>
          </a:prstGeom>
          <a:solidFill>
            <a:srgbClr val="CCECFF"/>
          </a:solidFill>
          <a:ln>
            <a:noFill/>
          </a:ln>
          <a:effectLst>
            <a:outerShdw dist="45791" dir="2021404"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kumimoji="1" lang="en-US" altLang="zh-CN" sz="1800" dirty="0">
                <a:solidFill>
                  <a:schemeClr val="folHlink"/>
                </a:solidFill>
                <a:latin typeface="+mn-ea"/>
                <a:ea typeface="+mn-ea"/>
              </a:rPr>
              <a:t>TCP Tahoe </a:t>
            </a:r>
            <a:r>
              <a:rPr kumimoji="1" lang="zh-CN" altLang="en-US" sz="1800" dirty="0">
                <a:solidFill>
                  <a:schemeClr val="folHlink"/>
                </a:solidFill>
                <a:latin typeface="+mn-ea"/>
                <a:ea typeface="+mn-ea"/>
              </a:rPr>
              <a:t>版本</a:t>
            </a:r>
          </a:p>
          <a:p>
            <a:pPr algn="ctr"/>
            <a:r>
              <a:rPr kumimoji="1" lang="en-US" altLang="zh-CN" sz="1800" dirty="0">
                <a:solidFill>
                  <a:schemeClr val="folHlink"/>
                </a:solidFill>
                <a:latin typeface="+mn-ea"/>
                <a:ea typeface="+mn-ea"/>
              </a:rPr>
              <a:t>(</a:t>
            </a:r>
            <a:r>
              <a:rPr kumimoji="1" lang="zh-CN" altLang="en-US" sz="1800" dirty="0">
                <a:solidFill>
                  <a:schemeClr val="folHlink"/>
                </a:solidFill>
                <a:latin typeface="+mn-ea"/>
                <a:ea typeface="+mn-ea"/>
              </a:rPr>
              <a:t>已废弃不用）</a:t>
            </a:r>
          </a:p>
        </p:txBody>
      </p:sp>
      <p:sp>
        <p:nvSpPr>
          <p:cNvPr id="104" name="Text Box 107"/>
          <p:cNvSpPr txBox="1">
            <a:spLocks noChangeArrowheads="1"/>
          </p:cNvSpPr>
          <p:nvPr/>
        </p:nvSpPr>
        <p:spPr bwMode="auto">
          <a:xfrm>
            <a:off x="140691" y="3629025"/>
            <a:ext cx="20873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800">
                <a:solidFill>
                  <a:schemeClr val="folHlink"/>
                </a:solidFill>
                <a:latin typeface="+mn-ea"/>
                <a:ea typeface="+mn-ea"/>
              </a:rPr>
              <a:t>ssthresh </a:t>
            </a:r>
            <a:r>
              <a:rPr kumimoji="1" lang="zh-CN" altLang="en-US" sz="1800">
                <a:solidFill>
                  <a:schemeClr val="folHlink"/>
                </a:solidFill>
                <a:latin typeface="+mn-ea"/>
                <a:ea typeface="+mn-ea"/>
              </a:rPr>
              <a:t>的初始值</a:t>
            </a:r>
          </a:p>
        </p:txBody>
      </p:sp>
      <p:sp>
        <p:nvSpPr>
          <p:cNvPr id="105" name="Text Box 108"/>
          <p:cNvSpPr txBox="1">
            <a:spLocks noChangeArrowheads="1"/>
          </p:cNvSpPr>
          <p:nvPr/>
        </p:nvSpPr>
        <p:spPr bwMode="auto">
          <a:xfrm>
            <a:off x="2445038" y="2922588"/>
            <a:ext cx="1569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800">
                <a:solidFill>
                  <a:schemeClr val="hlink"/>
                </a:solidFill>
                <a:latin typeface="+mn-ea"/>
                <a:ea typeface="+mn-ea"/>
              </a:rPr>
              <a:t>拥塞避免</a:t>
            </a:r>
          </a:p>
          <a:p>
            <a:pPr algn="ctr"/>
            <a:r>
              <a:rPr kumimoji="1" lang="zh-CN" altLang="en-US" sz="1800">
                <a:solidFill>
                  <a:schemeClr val="hlink"/>
                </a:solidFill>
                <a:latin typeface="+mn-ea"/>
                <a:ea typeface="+mn-ea"/>
              </a:rPr>
              <a:t>“加法增大”</a:t>
            </a:r>
          </a:p>
        </p:txBody>
      </p:sp>
      <p:sp>
        <p:nvSpPr>
          <p:cNvPr id="106" name="Text Box 109"/>
          <p:cNvSpPr txBox="1">
            <a:spLocks noChangeArrowheads="1"/>
          </p:cNvSpPr>
          <p:nvPr/>
        </p:nvSpPr>
        <p:spPr bwMode="auto">
          <a:xfrm>
            <a:off x="303398" y="4041775"/>
            <a:ext cx="1925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800">
                <a:solidFill>
                  <a:schemeClr val="folHlink"/>
                </a:solidFill>
                <a:latin typeface="+mn-ea"/>
                <a:ea typeface="+mn-ea"/>
              </a:rPr>
              <a:t>新的 </a:t>
            </a:r>
            <a:r>
              <a:rPr kumimoji="1" lang="en-US" altLang="zh-CN" sz="1800">
                <a:solidFill>
                  <a:schemeClr val="folHlink"/>
                </a:solidFill>
                <a:latin typeface="+mn-ea"/>
                <a:ea typeface="+mn-ea"/>
              </a:rPr>
              <a:t>ssthresh </a:t>
            </a:r>
            <a:r>
              <a:rPr kumimoji="1" lang="zh-CN" altLang="en-US" sz="1800">
                <a:solidFill>
                  <a:schemeClr val="folHlink"/>
                </a:solidFill>
                <a:latin typeface="+mn-ea"/>
                <a:ea typeface="+mn-ea"/>
              </a:rPr>
              <a:t>值</a:t>
            </a:r>
          </a:p>
        </p:txBody>
      </p:sp>
      <p:sp>
        <p:nvSpPr>
          <p:cNvPr id="107" name="Line 110"/>
          <p:cNvSpPr>
            <a:spLocks noChangeShapeType="1"/>
          </p:cNvSpPr>
          <p:nvPr/>
        </p:nvSpPr>
        <p:spPr bwMode="auto">
          <a:xfrm>
            <a:off x="6382643" y="4518025"/>
            <a:ext cx="601662"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n-ea"/>
              <a:ea typeface="+mn-ea"/>
            </a:endParaRPr>
          </a:p>
        </p:txBody>
      </p:sp>
      <p:sp>
        <p:nvSpPr>
          <p:cNvPr id="108" name="Line 111"/>
          <p:cNvSpPr>
            <a:spLocks noChangeShapeType="1"/>
          </p:cNvSpPr>
          <p:nvPr/>
        </p:nvSpPr>
        <p:spPr bwMode="auto">
          <a:xfrm>
            <a:off x="4917380" y="5248275"/>
            <a:ext cx="558800" cy="174625"/>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09" name="Text Box 112"/>
          <p:cNvSpPr txBox="1">
            <a:spLocks noChangeArrowheads="1"/>
          </p:cNvSpPr>
          <p:nvPr/>
        </p:nvSpPr>
        <p:spPr bwMode="auto">
          <a:xfrm>
            <a:off x="4068068" y="5013325"/>
            <a:ext cx="1049337"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r>
              <a:rPr kumimoji="1" lang="zh-CN" altLang="en-US" sz="1800" dirty="0">
                <a:solidFill>
                  <a:schemeClr val="folHlink"/>
                </a:solidFill>
                <a:latin typeface="+mn-ea"/>
                <a:ea typeface="+mn-ea"/>
              </a:rPr>
              <a:t>慢</a:t>
            </a:r>
            <a:r>
              <a:rPr lang="zh-CN" altLang="en-US" sz="1800" dirty="0">
                <a:solidFill>
                  <a:schemeClr val="folHlink"/>
                </a:solidFill>
                <a:latin typeface="+mn-ea"/>
                <a:ea typeface="+mn-ea"/>
              </a:rPr>
              <a:t>启动</a:t>
            </a:r>
            <a:endParaRPr kumimoji="1" lang="zh-CN" altLang="en-US" sz="1800" dirty="0">
              <a:solidFill>
                <a:schemeClr val="folHlink"/>
              </a:solidFill>
              <a:latin typeface="+mn-ea"/>
              <a:ea typeface="+mn-ea"/>
            </a:endParaRPr>
          </a:p>
        </p:txBody>
      </p:sp>
      <p:sp>
        <p:nvSpPr>
          <p:cNvPr id="110" name="Text Box 113"/>
          <p:cNvSpPr txBox="1">
            <a:spLocks noChangeArrowheads="1"/>
          </p:cNvSpPr>
          <p:nvPr/>
        </p:nvSpPr>
        <p:spPr bwMode="auto">
          <a:xfrm>
            <a:off x="4195068" y="4298950"/>
            <a:ext cx="8969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1800">
                <a:solidFill>
                  <a:schemeClr val="folHlink"/>
                </a:solidFill>
                <a:latin typeface="+mn-ea"/>
                <a:ea typeface="+mn-ea"/>
              </a:rPr>
              <a:t>快恢复</a:t>
            </a:r>
          </a:p>
        </p:txBody>
      </p:sp>
      <p:sp>
        <p:nvSpPr>
          <p:cNvPr id="111" name="Line 114"/>
          <p:cNvSpPr>
            <a:spLocks noChangeShapeType="1"/>
          </p:cNvSpPr>
          <p:nvPr/>
        </p:nvSpPr>
        <p:spPr bwMode="auto">
          <a:xfrm flipV="1">
            <a:off x="4949130" y="4300538"/>
            <a:ext cx="585788" cy="217487"/>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112" name="Freeform 95"/>
          <p:cNvSpPr>
            <a:spLocks/>
          </p:cNvSpPr>
          <p:nvPr/>
        </p:nvSpPr>
        <p:spPr bwMode="auto">
          <a:xfrm>
            <a:off x="5325368" y="2946400"/>
            <a:ext cx="2224087" cy="1327150"/>
          </a:xfrm>
          <a:custGeom>
            <a:avLst/>
            <a:gdLst>
              <a:gd name="T0" fmla="*/ 0 w 1338"/>
              <a:gd name="T1" fmla="*/ 0 h 732"/>
              <a:gd name="T2" fmla="*/ 138 w 1338"/>
              <a:gd name="T3" fmla="*/ 732 h 732"/>
              <a:gd name="T4" fmla="*/ 1338 w 1338"/>
              <a:gd name="T5" fmla="*/ 234 h 732"/>
            </a:gdLst>
            <a:ahLst/>
            <a:cxnLst>
              <a:cxn ang="0">
                <a:pos x="T0" y="T1"/>
              </a:cxn>
              <a:cxn ang="0">
                <a:pos x="T2" y="T3"/>
              </a:cxn>
              <a:cxn ang="0">
                <a:pos x="T4" y="T5"/>
              </a:cxn>
            </a:cxnLst>
            <a:rect l="0" t="0" r="r" b="b"/>
            <a:pathLst>
              <a:path w="1338" h="732">
                <a:moveTo>
                  <a:pt x="0" y="0"/>
                </a:moveTo>
                <a:lnTo>
                  <a:pt x="138" y="732"/>
                </a:lnTo>
                <a:lnTo>
                  <a:pt x="1338" y="234"/>
                </a:lnTo>
              </a:path>
            </a:pathLst>
          </a:custGeom>
          <a:noFill/>
          <a:ln w="28575" cmpd="sng">
            <a:solidFill>
              <a:schemeClr val="tx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n-ea"/>
              <a:ea typeface="+mn-ea"/>
            </a:endParaRPr>
          </a:p>
        </p:txBody>
      </p:sp>
      <p:sp>
        <p:nvSpPr>
          <p:cNvPr id="113" name="Line 85"/>
          <p:cNvSpPr>
            <a:spLocks noChangeShapeType="1"/>
          </p:cNvSpPr>
          <p:nvPr/>
        </p:nvSpPr>
        <p:spPr bwMode="auto">
          <a:xfrm>
            <a:off x="2532955" y="2957513"/>
            <a:ext cx="43878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n-ea"/>
              <a:ea typeface="+mn-ea"/>
            </a:endParaRPr>
          </a:p>
        </p:txBody>
      </p:sp>
      <p:sp>
        <p:nvSpPr>
          <p:cNvPr id="2" name="圆角矩形 1"/>
          <p:cNvSpPr/>
          <p:nvPr/>
        </p:nvSpPr>
        <p:spPr bwMode="auto">
          <a:xfrm>
            <a:off x="107504" y="6021288"/>
            <a:ext cx="8928992" cy="484459"/>
          </a:xfrm>
          <a:prstGeom prst="roundRect">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a:ln>
                  <a:noFill/>
                </a:ln>
                <a:solidFill>
                  <a:schemeClr val="tx1"/>
                </a:solidFill>
                <a:effectLst/>
                <a:latin typeface="+mn-ea"/>
                <a:ea typeface="+mn-ea"/>
              </a:rPr>
              <a:t>Linux</a:t>
            </a:r>
            <a:r>
              <a:rPr kumimoji="1" lang="zh-CN" altLang="en-US" sz="2400" b="0" i="0" u="none" strike="noStrike" cap="none" normalizeH="0" baseline="0" dirty="0">
                <a:ln>
                  <a:noFill/>
                </a:ln>
                <a:solidFill>
                  <a:schemeClr val="tx1"/>
                </a:solidFill>
                <a:effectLst/>
                <a:latin typeface="+mn-ea"/>
                <a:ea typeface="+mn-ea"/>
              </a:rPr>
              <a:t>：</a:t>
            </a:r>
            <a:r>
              <a:rPr kumimoji="1" lang="en-US" altLang="zh-CN" sz="2400" b="0" i="0" u="none" strike="noStrike" cap="none" normalizeH="0" baseline="0" dirty="0">
                <a:ln>
                  <a:noFill/>
                </a:ln>
                <a:solidFill>
                  <a:schemeClr val="tx1"/>
                </a:solidFill>
                <a:effectLst/>
                <a:latin typeface="+mn-ea"/>
                <a:ea typeface="+mn-ea"/>
              </a:rPr>
              <a:t>CUBIC TCP</a:t>
            </a:r>
            <a:r>
              <a:rPr kumimoji="1" lang="zh-CN" altLang="en-US" sz="2400" b="0" i="0" u="none" strike="noStrike" cap="none" normalizeH="0" baseline="0" dirty="0">
                <a:ln>
                  <a:noFill/>
                </a:ln>
                <a:solidFill>
                  <a:schemeClr val="tx1"/>
                </a:solidFill>
                <a:effectLst/>
                <a:latin typeface="+mn-ea"/>
                <a:ea typeface="+mn-ea"/>
              </a:rPr>
              <a:t>（</a:t>
            </a:r>
            <a:r>
              <a:rPr kumimoji="1" lang="en-US" altLang="zh-CN" sz="2400" b="0" i="0" u="none" strike="noStrike" cap="none" normalizeH="0" baseline="0" dirty="0">
                <a:ln>
                  <a:noFill/>
                </a:ln>
                <a:solidFill>
                  <a:schemeClr val="tx1"/>
                </a:solidFill>
                <a:effectLst/>
                <a:latin typeface="+mn-ea"/>
                <a:ea typeface="+mn-ea"/>
              </a:rPr>
              <a:t>2008</a:t>
            </a:r>
            <a:r>
              <a:rPr kumimoji="1" lang="zh-CN" altLang="en-US" sz="2400" b="0" i="0" u="none" strike="noStrike" cap="none" normalizeH="0" baseline="0" dirty="0">
                <a:ln>
                  <a:noFill/>
                </a:ln>
                <a:solidFill>
                  <a:schemeClr val="tx1"/>
                </a:solidFill>
                <a:effectLst/>
                <a:latin typeface="+mn-ea"/>
                <a:ea typeface="+mn-ea"/>
              </a:rPr>
              <a:t>）  </a:t>
            </a:r>
            <a:r>
              <a:rPr kumimoji="1" lang="en-US" altLang="zh-CN" sz="2400" b="0" i="0" u="none" strike="noStrike" cap="none" normalizeH="0" baseline="0" dirty="0">
                <a:ln>
                  <a:noFill/>
                </a:ln>
                <a:solidFill>
                  <a:schemeClr val="tx1"/>
                </a:solidFill>
                <a:effectLst/>
                <a:latin typeface="+mn-ea"/>
                <a:ea typeface="+mn-ea"/>
              </a:rPr>
              <a:t>Windows</a:t>
            </a:r>
            <a:r>
              <a:rPr kumimoji="1" lang="zh-CN" altLang="en-US" sz="2400" b="0" i="0" u="none" strike="noStrike" cap="none" normalizeH="0" baseline="0" dirty="0">
                <a:ln>
                  <a:noFill/>
                </a:ln>
                <a:solidFill>
                  <a:schemeClr val="tx1"/>
                </a:solidFill>
                <a:effectLst/>
                <a:latin typeface="+mn-ea"/>
                <a:ea typeface="+mn-ea"/>
              </a:rPr>
              <a:t>：</a:t>
            </a:r>
            <a:r>
              <a:rPr kumimoji="1" lang="en-US" altLang="zh-CN" sz="2400" b="0" i="0" u="none" strike="noStrike" cap="none" normalizeH="0" baseline="0" dirty="0">
                <a:ln>
                  <a:noFill/>
                </a:ln>
                <a:solidFill>
                  <a:schemeClr val="tx1"/>
                </a:solidFill>
                <a:effectLst/>
                <a:latin typeface="+mn-ea"/>
                <a:ea typeface="+mn-ea"/>
              </a:rPr>
              <a:t>Compound TCP</a:t>
            </a:r>
            <a:r>
              <a:rPr kumimoji="1" lang="zh-CN" altLang="en-US" sz="2400" b="0" i="0" u="none" strike="noStrike" cap="none" normalizeH="0" baseline="0" dirty="0">
                <a:ln>
                  <a:noFill/>
                </a:ln>
                <a:solidFill>
                  <a:schemeClr val="tx1"/>
                </a:solidFill>
                <a:effectLst/>
                <a:latin typeface="+mn-ea"/>
                <a:ea typeface="+mn-ea"/>
              </a:rPr>
              <a:t>（</a:t>
            </a:r>
            <a:r>
              <a:rPr kumimoji="1" lang="en-US" altLang="zh-CN" sz="2400" b="0" i="0" u="none" strike="noStrike" cap="none" normalizeH="0" baseline="0" dirty="0">
                <a:ln>
                  <a:noFill/>
                </a:ln>
                <a:solidFill>
                  <a:schemeClr val="tx1"/>
                </a:solidFill>
                <a:effectLst/>
                <a:latin typeface="+mn-ea"/>
                <a:ea typeface="+mn-ea"/>
              </a:rPr>
              <a:t>2006</a:t>
            </a:r>
            <a:r>
              <a:rPr kumimoji="1" lang="zh-CN" altLang="en-US" sz="2400" b="0" i="0" u="none" strike="noStrike" cap="none" normalizeH="0" baseline="0" dirty="0">
                <a:ln>
                  <a:noFill/>
                </a:ln>
                <a:solidFill>
                  <a:schemeClr val="tx1"/>
                </a:solidFill>
                <a:effectLst/>
                <a:latin typeface="+mn-ea"/>
                <a:ea typeface="+mn-ea"/>
              </a:rPr>
              <a:t>）</a:t>
            </a:r>
          </a:p>
        </p:txBody>
      </p:sp>
      <p:sp>
        <p:nvSpPr>
          <p:cNvPr id="114" name="标题 1">
            <a:extLst>
              <a:ext uri="{FF2B5EF4-FFF2-40B4-BE49-F238E27FC236}">
                <a16:creationId xmlns:a16="http://schemas.microsoft.com/office/drawing/2014/main" id="{170A8062-CF1C-4A8C-B48A-10551ABD4BD3}"/>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latin typeface="+mn-ea"/>
                <a:ea typeface="+mn-ea"/>
              </a:rPr>
              <a:t>TCP Reno</a:t>
            </a:r>
            <a:r>
              <a:rPr lang="zh-CN" altLang="en-US" b="1" dirty="0">
                <a:latin typeface="+mn-ea"/>
                <a:ea typeface="+mn-ea"/>
              </a:rPr>
              <a:t>算法</a:t>
            </a:r>
            <a:endParaRPr lang="zh-CN" altLang="en-US" kern="0" dirty="0">
              <a:latin typeface="+mn-ea"/>
              <a:ea typeface="+mn-ea"/>
            </a:endParaRPr>
          </a:p>
        </p:txBody>
      </p:sp>
    </p:spTree>
    <p:extLst>
      <p:ext uri="{BB962C8B-B14F-4D97-AF65-F5344CB8AC3E}">
        <p14:creationId xmlns:p14="http://schemas.microsoft.com/office/powerpoint/2010/main" val="26546909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4000" fill="hold" grpId="0" nodeType="afterEffect">
                                  <p:stCondLst>
                                    <p:cond delay="0"/>
                                  </p:stCondLst>
                                  <p:childTnLst>
                                    <p:anim calcmode="discrete" valueType="str">
                                      <p:cBhvr override="childStyle">
                                        <p:cTn id="6" dur="1000" fill="hold"/>
                                        <p:tgtEl>
                                          <p:spTgt spid="103">
                                            <p:txEl>
                                              <p:charRg st="4294967295" end="4294967295"/>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413FAD3-0449-4A43-8589-268CE9D20A25}" type="slidenum">
              <a:rPr kumimoji="0" lang="zh-CN" altLang="en-US" sz="1400"/>
              <a:pPr eaLnBrk="1" hangingPunct="1"/>
              <a:t>9</a:t>
            </a:fld>
            <a:endParaRPr kumimoji="0" lang="en-US" altLang="zh-CN" sz="1400"/>
          </a:p>
        </p:txBody>
      </p:sp>
      <p:sp>
        <p:nvSpPr>
          <p:cNvPr id="10243" name="Rectangle 2"/>
          <p:cNvSpPr>
            <a:spLocks noGrp="1" noChangeArrowheads="1"/>
          </p:cNvSpPr>
          <p:nvPr>
            <p:ph type="title"/>
          </p:nvPr>
        </p:nvSpPr>
        <p:spPr/>
        <p:txBody>
          <a:bodyPr/>
          <a:lstStyle/>
          <a:p>
            <a:pPr eaLnBrk="1" hangingPunct="1"/>
            <a:r>
              <a:rPr lang="en-US" altLang="zh-CN" b="1" dirty="0"/>
              <a:t> </a:t>
            </a:r>
            <a:endParaRPr lang="zh-CN" altLang="en-US" b="1" dirty="0"/>
          </a:p>
        </p:txBody>
      </p:sp>
      <p:sp>
        <p:nvSpPr>
          <p:cNvPr id="10244" name="Rectangle 3"/>
          <p:cNvSpPr>
            <a:spLocks noGrp="1" noChangeArrowheads="1"/>
          </p:cNvSpPr>
          <p:nvPr>
            <p:ph type="body" idx="1"/>
          </p:nvPr>
        </p:nvSpPr>
        <p:spPr>
          <a:xfrm>
            <a:off x="1182688" y="2017713"/>
            <a:ext cx="7205662" cy="4114800"/>
          </a:xfrm>
        </p:spPr>
        <p:txBody>
          <a:bodyPr/>
          <a:lstStyle/>
          <a:p>
            <a:pPr eaLnBrk="1" hangingPunct="1">
              <a:buClrTx/>
            </a:pPr>
            <a:r>
              <a:rPr lang="en-US" altLang="zh-CN" sz="2800" b="1" dirty="0"/>
              <a:t>7</a:t>
            </a:r>
            <a:r>
              <a:rPr lang="en-GB" altLang="zh-CN" sz="2800" b="1" dirty="0"/>
              <a:t>.1 </a:t>
            </a:r>
            <a:r>
              <a:rPr lang="zh-CN" altLang="en-GB" sz="2800" b="1" dirty="0"/>
              <a:t>传输层服务</a:t>
            </a:r>
            <a:endParaRPr lang="en-US" altLang="zh-CN" sz="2800" b="1" dirty="0"/>
          </a:p>
          <a:p>
            <a:pPr eaLnBrk="1" hangingPunct="1">
              <a:buClr>
                <a:srgbClr val="FF0000"/>
              </a:buClr>
            </a:pPr>
            <a:r>
              <a:rPr kumimoji="0" lang="en-US" altLang="zh-CN" sz="2800" b="1" dirty="0">
                <a:solidFill>
                  <a:srgbClr val="FF0000"/>
                </a:solidFill>
                <a:latin typeface="微软雅黑" panose="020B0503020204020204" pitchFamily="34" charset="-122"/>
                <a:ea typeface="微软雅黑" panose="020B0503020204020204" pitchFamily="34" charset="-122"/>
              </a:rPr>
              <a:t>7.2 </a:t>
            </a:r>
            <a:r>
              <a:rPr kumimoji="0" lang="zh-CN" altLang="en-US" sz="2800" b="1" dirty="0">
                <a:solidFill>
                  <a:srgbClr val="FF0000"/>
                </a:solidFill>
                <a:latin typeface="微软雅黑" panose="020B0503020204020204" pitchFamily="34" charset="-122"/>
                <a:ea typeface="微软雅黑" panose="020B0503020204020204" pitchFamily="34" charset="-122"/>
              </a:rPr>
              <a:t>建立连接</a:t>
            </a:r>
            <a:endParaRPr kumimoji="0" lang="zh-CN" altLang="en-GB" sz="2800" b="1" dirty="0">
              <a:solidFill>
                <a:srgbClr val="FF0000"/>
              </a:solidFill>
              <a:latin typeface="微软雅黑" panose="020B0503020204020204" pitchFamily="34" charset="-122"/>
              <a:ea typeface="微软雅黑" panose="020B0503020204020204" pitchFamily="34" charset="-122"/>
            </a:endParaRPr>
          </a:p>
          <a:p>
            <a:pPr eaLnBrk="1" hangingPunct="1">
              <a:buClr>
                <a:schemeClr val="tx1"/>
              </a:buClr>
            </a:pPr>
            <a:r>
              <a:rPr kumimoji="0" lang="en-US" altLang="zh-CN" sz="2800" b="1" dirty="0">
                <a:latin typeface="微软雅黑" panose="020B0503020204020204" pitchFamily="34" charset="-122"/>
                <a:ea typeface="微软雅黑" panose="020B0503020204020204" pitchFamily="34" charset="-122"/>
              </a:rPr>
              <a:t>7.3 Internet</a:t>
            </a:r>
            <a:r>
              <a:rPr kumimoji="0" lang="zh-CN" altLang="en-US" sz="2800" b="1" dirty="0">
                <a:latin typeface="微软雅黑" panose="020B0503020204020204" pitchFamily="34" charset="-122"/>
                <a:ea typeface="微软雅黑" panose="020B0503020204020204" pitchFamily="34" charset="-122"/>
              </a:rPr>
              <a:t>中的传输层协议</a:t>
            </a:r>
          </a:p>
          <a:p>
            <a:pPr lvl="1" eaLnBrk="1" hangingPunct="1">
              <a:buClr>
                <a:schemeClr val="tx1"/>
              </a:buClr>
            </a:pPr>
            <a:r>
              <a:rPr kumimoji="0" lang="zh-CN" altLang="en-US" b="1" dirty="0">
                <a:latin typeface="微软雅黑" panose="020B0503020204020204" pitchFamily="34" charset="-122"/>
                <a:ea typeface="微软雅黑" panose="020B0503020204020204" pitchFamily="34" charset="-122"/>
              </a:rPr>
              <a:t>用户数据报协议</a:t>
            </a:r>
            <a:r>
              <a:rPr kumimoji="0" lang="en-US" altLang="zh-CN" b="1" dirty="0">
                <a:latin typeface="微软雅黑" panose="020B0503020204020204" pitchFamily="34" charset="-122"/>
                <a:ea typeface="微软雅黑" panose="020B0503020204020204" pitchFamily="34" charset="-122"/>
              </a:rPr>
              <a:t>UDP</a:t>
            </a:r>
            <a:endParaRPr kumimoji="0" lang="en-GB" altLang="zh-CN" b="1" dirty="0">
              <a:latin typeface="微软雅黑" panose="020B0503020204020204" pitchFamily="34" charset="-122"/>
              <a:ea typeface="微软雅黑" panose="020B0503020204020204" pitchFamily="34" charset="-122"/>
            </a:endParaRPr>
          </a:p>
          <a:p>
            <a:pPr lvl="1" eaLnBrk="1" hangingPunct="1">
              <a:buClr>
                <a:schemeClr val="tx1"/>
              </a:buClr>
            </a:pPr>
            <a:r>
              <a:rPr kumimoji="0" lang="zh-CN" altLang="en-US" b="1" dirty="0">
                <a:latin typeface="微软雅黑" panose="020B0503020204020204" pitchFamily="34" charset="-122"/>
                <a:ea typeface="微软雅黑" panose="020B0503020204020204" pitchFamily="34" charset="-122"/>
              </a:rPr>
              <a:t>传输控制协议</a:t>
            </a:r>
            <a:r>
              <a:rPr kumimoji="0" lang="en-US" altLang="zh-CN" b="1" dirty="0">
                <a:latin typeface="微软雅黑" panose="020B0503020204020204" pitchFamily="34" charset="-122"/>
                <a:ea typeface="微软雅黑" panose="020B0503020204020204" pitchFamily="34" charset="-122"/>
              </a:rPr>
              <a:t>TCP</a:t>
            </a:r>
            <a:endParaRPr kumimoji="0" lang="zh-CN" altLang="en-US" b="1" dirty="0">
              <a:latin typeface="微软雅黑" panose="020B0503020204020204" pitchFamily="34" charset="-122"/>
              <a:ea typeface="微软雅黑" panose="020B0503020204020204" pitchFamily="34" charset="-122"/>
            </a:endParaRPr>
          </a:p>
        </p:txBody>
      </p:sp>
      <p:sp>
        <p:nvSpPr>
          <p:cNvPr id="5" name="标题 1">
            <a:extLst>
              <a:ext uri="{FF2B5EF4-FFF2-40B4-BE49-F238E27FC236}">
                <a16:creationId xmlns:a16="http://schemas.microsoft.com/office/drawing/2014/main" id="{0D7C783D-1DD0-42C2-8BC9-E2627078987F}"/>
              </a:ext>
            </a:extLst>
          </p:cNvPr>
          <p:cNvSpPr txBox="1">
            <a:spLocks/>
          </p:cNvSpPr>
          <p:nvPr/>
        </p:nvSpPr>
        <p:spPr>
          <a:xfrm>
            <a:off x="1150938" y="214313"/>
            <a:ext cx="7793037" cy="858043"/>
          </a:xfrm>
        </p:spPr>
        <p:txBody>
          <a:bodyPr/>
          <a:lst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en-US" altLang="zh-CN" b="1" dirty="0"/>
              <a:t>Chapter 7 </a:t>
            </a:r>
            <a:r>
              <a:rPr lang="zh-CN" altLang="en-US" b="1" dirty="0"/>
              <a:t>传输层</a:t>
            </a:r>
            <a:endParaRPr lang="zh-CN" altLang="en-US" kern="0" dirty="0"/>
          </a:p>
        </p:txBody>
      </p:sp>
    </p:spTree>
    <p:extLst>
      <p:ext uri="{BB962C8B-B14F-4D97-AF65-F5344CB8AC3E}">
        <p14:creationId xmlns:p14="http://schemas.microsoft.com/office/powerpoint/2010/main" val="869835311"/>
      </p:ext>
    </p:extLst>
  </p:cSld>
  <p:clrMapOvr>
    <a:masterClrMapping/>
  </p:clrMapOvr>
  <p:transition spd="slow"/>
</p:sld>
</file>

<file path=ppt/theme/theme1.xml><?xml version="1.0" encoding="utf-8"?>
<a:theme xmlns:a="http://schemas.openxmlformats.org/drawingml/2006/main" name="2_Blends">
  <a:themeElements>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0</TotalTime>
  <Words>6485</Words>
  <Application>Microsoft Office PowerPoint</Application>
  <PresentationFormat>全屏显示(4:3)</PresentationFormat>
  <Paragraphs>962</Paragraphs>
  <Slides>83</Slides>
  <Notes>74</Notes>
  <HiddenSlides>1</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3</vt:i4>
      </vt:variant>
      <vt:variant>
        <vt:lpstr>幻灯片标题</vt:lpstr>
      </vt:variant>
      <vt:variant>
        <vt:i4>83</vt:i4>
      </vt:variant>
    </vt:vector>
  </HeadingPairs>
  <TitlesOfParts>
    <vt:vector size="94" baseType="lpstr">
      <vt:lpstr>得意黑</vt:lpstr>
      <vt:lpstr>微软雅黑</vt:lpstr>
      <vt:lpstr>Arial</vt:lpstr>
      <vt:lpstr>Comic Sans MS</vt:lpstr>
      <vt:lpstr>Tahoma</vt:lpstr>
      <vt:lpstr>Times New Roman</vt:lpstr>
      <vt:lpstr>Wingdings</vt:lpstr>
      <vt:lpstr>2_Blends</vt:lpstr>
      <vt:lpstr>Clip</vt:lpstr>
      <vt:lpstr>位图图像</vt:lpstr>
      <vt:lpstr>幻灯片</vt:lpstr>
      <vt:lpstr>PowerPoint 演示文稿</vt:lpstr>
      <vt:lpstr> </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 </vt:lpstr>
      <vt:lpstr> </vt:lpstr>
      <vt:lpstr>PowerPoint 演示文稿</vt:lpstr>
      <vt:lpstr> </vt:lpstr>
      <vt:lpstr> </vt:lpstr>
      <vt:lpstr> </vt:lpstr>
      <vt:lpstr> </vt:lpstr>
      <vt:lpstr> </vt:lpstr>
      <vt:lpstr> </vt:lpstr>
      <vt:lpstr> </vt:lpstr>
      <vt:lpstr>PowerPoint 演示文稿</vt:lpstr>
      <vt:lpstr> </vt:lpstr>
      <vt:lpstr> </vt:lpstr>
      <vt:lpstr>TCP采用对称释放法释放连接</vt:lpstr>
      <vt:lpstr>TCP 的 有 限 状 态 机 </vt:lpstr>
      <vt:lpstr> </vt:lpstr>
      <vt:lpstr> </vt:lpstr>
      <vt:lpstr> </vt:lpstr>
      <vt:lpstr> </vt:lpstr>
      <vt:lpstr> </vt:lpstr>
      <vt:lpstr> </vt:lpstr>
      <vt:lpstr>PowerPoint 演示文稿</vt:lpstr>
      <vt:lpstr>PowerPoint 演示文稿</vt:lpstr>
      <vt:lpstr> </vt:lpstr>
      <vt:lpstr> </vt:lpstr>
      <vt:lpstr>TCP：可靠的数据传输</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演示文稿</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2023-11-21T09:43:17Z</dcterms:created>
  <dcterms:modified xsi:type="dcterms:W3CDTF">2023-11-21T09:43:41Z</dcterms:modified>
</cp:coreProperties>
</file>