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75"/>
  </p:notesMasterIdLst>
  <p:handoutMasterIdLst>
    <p:handoutMasterId r:id="rId76"/>
  </p:handoutMasterIdLst>
  <p:sldIdLst>
    <p:sldId id="533" r:id="rId2"/>
    <p:sldId id="718" r:id="rId3"/>
    <p:sldId id="723" r:id="rId4"/>
    <p:sldId id="699" r:id="rId5"/>
    <p:sldId id="724" r:id="rId6"/>
    <p:sldId id="719" r:id="rId7"/>
    <p:sldId id="680" r:id="rId8"/>
    <p:sldId id="681" r:id="rId9"/>
    <p:sldId id="687" r:id="rId10"/>
    <p:sldId id="720" r:id="rId11"/>
    <p:sldId id="705" r:id="rId12"/>
    <p:sldId id="725" r:id="rId13"/>
    <p:sldId id="706" r:id="rId14"/>
    <p:sldId id="707" r:id="rId15"/>
    <p:sldId id="708" r:id="rId16"/>
    <p:sldId id="709" r:id="rId17"/>
    <p:sldId id="726" r:id="rId18"/>
    <p:sldId id="721" r:id="rId19"/>
    <p:sldId id="713" r:id="rId20"/>
    <p:sldId id="715" r:id="rId21"/>
    <p:sldId id="716" r:id="rId22"/>
    <p:sldId id="717" r:id="rId23"/>
    <p:sldId id="710" r:id="rId24"/>
    <p:sldId id="711" r:id="rId25"/>
    <p:sldId id="712" r:id="rId26"/>
    <p:sldId id="757" r:id="rId27"/>
    <p:sldId id="704" r:id="rId28"/>
    <p:sldId id="542" r:id="rId29"/>
    <p:sldId id="555" r:id="rId30"/>
    <p:sldId id="556" r:id="rId31"/>
    <p:sldId id="558" r:id="rId32"/>
    <p:sldId id="559" r:id="rId33"/>
    <p:sldId id="561" r:id="rId34"/>
    <p:sldId id="727" r:id="rId35"/>
    <p:sldId id="736" r:id="rId36"/>
    <p:sldId id="728" r:id="rId37"/>
    <p:sldId id="764" r:id="rId38"/>
    <p:sldId id="730" r:id="rId39"/>
    <p:sldId id="731" r:id="rId40"/>
    <p:sldId id="765" r:id="rId41"/>
    <p:sldId id="732" r:id="rId42"/>
    <p:sldId id="737" r:id="rId43"/>
    <p:sldId id="733" r:id="rId44"/>
    <p:sldId id="690" r:id="rId45"/>
    <p:sldId id="595" r:id="rId46"/>
    <p:sldId id="735" r:id="rId47"/>
    <p:sldId id="738" r:id="rId48"/>
    <p:sldId id="739" r:id="rId49"/>
    <p:sldId id="740" r:id="rId50"/>
    <p:sldId id="761" r:id="rId51"/>
    <p:sldId id="741" r:id="rId52"/>
    <p:sldId id="743" r:id="rId53"/>
    <p:sldId id="744" r:id="rId54"/>
    <p:sldId id="581" r:id="rId55"/>
    <p:sldId id="745" r:id="rId56"/>
    <p:sldId id="746" r:id="rId57"/>
    <p:sldId id="747" r:id="rId58"/>
    <p:sldId id="748" r:id="rId59"/>
    <p:sldId id="752" r:id="rId60"/>
    <p:sldId id="693" r:id="rId61"/>
    <p:sldId id="758" r:id="rId62"/>
    <p:sldId id="763" r:id="rId63"/>
    <p:sldId id="722" r:id="rId64"/>
    <p:sldId id="753" r:id="rId65"/>
    <p:sldId id="754" r:id="rId66"/>
    <p:sldId id="755" r:id="rId67"/>
    <p:sldId id="756" r:id="rId68"/>
    <p:sldId id="702" r:id="rId69"/>
    <p:sldId id="703" r:id="rId70"/>
    <p:sldId id="759" r:id="rId71"/>
    <p:sldId id="760" r:id="rId72"/>
    <p:sldId id="672" r:id="rId73"/>
    <p:sldId id="762" r:id="rId74"/>
  </p:sldIdLst>
  <p:sldSz cx="9144000" cy="6858000" type="screen4x3"/>
  <p:notesSz cx="6985000" cy="9271000"/>
  <p:defaultTextStyle>
    <a:defPPr>
      <a:defRPr lang="en-US"/>
    </a:defPPr>
    <a:lvl1pPr algn="l" rtl="0" fontAlgn="base">
      <a:spcBef>
        <a:spcPct val="0"/>
      </a:spcBef>
      <a:spcAft>
        <a:spcPct val="0"/>
      </a:spcAft>
      <a:defRPr kumimoji="1" sz="2400" kern="1200">
        <a:solidFill>
          <a:schemeClr val="tx1"/>
        </a:solidFill>
        <a:latin typeface="Tahoma" pitchFamily="34" charset="0"/>
        <a:ea typeface="宋体" charset="-122"/>
        <a:cs typeface="+mn-cs"/>
      </a:defRPr>
    </a:lvl1pPr>
    <a:lvl2pPr marL="457200" algn="l" rtl="0" fontAlgn="base">
      <a:spcBef>
        <a:spcPct val="0"/>
      </a:spcBef>
      <a:spcAft>
        <a:spcPct val="0"/>
      </a:spcAft>
      <a:defRPr kumimoji="1" sz="2400" kern="1200">
        <a:solidFill>
          <a:schemeClr val="tx1"/>
        </a:solidFill>
        <a:latin typeface="Tahoma" pitchFamily="34" charset="0"/>
        <a:ea typeface="宋体" charset="-122"/>
        <a:cs typeface="+mn-cs"/>
      </a:defRPr>
    </a:lvl2pPr>
    <a:lvl3pPr marL="914400" algn="l" rtl="0" fontAlgn="base">
      <a:spcBef>
        <a:spcPct val="0"/>
      </a:spcBef>
      <a:spcAft>
        <a:spcPct val="0"/>
      </a:spcAft>
      <a:defRPr kumimoji="1" sz="2400" kern="1200">
        <a:solidFill>
          <a:schemeClr val="tx1"/>
        </a:solidFill>
        <a:latin typeface="Tahoma" pitchFamily="34" charset="0"/>
        <a:ea typeface="宋体" charset="-122"/>
        <a:cs typeface="+mn-cs"/>
      </a:defRPr>
    </a:lvl3pPr>
    <a:lvl4pPr marL="1371600" algn="l" rtl="0" fontAlgn="base">
      <a:spcBef>
        <a:spcPct val="0"/>
      </a:spcBef>
      <a:spcAft>
        <a:spcPct val="0"/>
      </a:spcAft>
      <a:defRPr kumimoji="1" sz="2400" kern="1200">
        <a:solidFill>
          <a:schemeClr val="tx1"/>
        </a:solidFill>
        <a:latin typeface="Tahoma" pitchFamily="34" charset="0"/>
        <a:ea typeface="宋体" charset="-122"/>
        <a:cs typeface="+mn-cs"/>
      </a:defRPr>
    </a:lvl4pPr>
    <a:lvl5pPr marL="1828800" algn="l" rtl="0" fontAlgn="base">
      <a:spcBef>
        <a:spcPct val="0"/>
      </a:spcBef>
      <a:spcAft>
        <a:spcPct val="0"/>
      </a:spcAft>
      <a:defRPr kumimoji="1" sz="2400" kern="1200">
        <a:solidFill>
          <a:schemeClr val="tx1"/>
        </a:solidFill>
        <a:latin typeface="Tahoma" pitchFamily="34" charset="0"/>
        <a:ea typeface="宋体" charset="-122"/>
        <a:cs typeface="+mn-cs"/>
      </a:defRPr>
    </a:lvl5pPr>
    <a:lvl6pPr marL="2286000" algn="l" defTabSz="914400" rtl="0" eaLnBrk="1" latinLnBrk="0" hangingPunct="1">
      <a:defRPr kumimoji="1" sz="2400" kern="1200">
        <a:solidFill>
          <a:schemeClr val="tx1"/>
        </a:solidFill>
        <a:latin typeface="Tahoma" pitchFamily="34" charset="0"/>
        <a:ea typeface="宋体" charset="-122"/>
        <a:cs typeface="+mn-cs"/>
      </a:defRPr>
    </a:lvl6pPr>
    <a:lvl7pPr marL="2743200" algn="l" defTabSz="914400" rtl="0" eaLnBrk="1" latinLnBrk="0" hangingPunct="1">
      <a:defRPr kumimoji="1" sz="2400" kern="1200">
        <a:solidFill>
          <a:schemeClr val="tx1"/>
        </a:solidFill>
        <a:latin typeface="Tahoma" pitchFamily="34" charset="0"/>
        <a:ea typeface="宋体" charset="-122"/>
        <a:cs typeface="+mn-cs"/>
      </a:defRPr>
    </a:lvl7pPr>
    <a:lvl8pPr marL="3200400" algn="l" defTabSz="914400" rtl="0" eaLnBrk="1" latinLnBrk="0" hangingPunct="1">
      <a:defRPr kumimoji="1" sz="2400" kern="1200">
        <a:solidFill>
          <a:schemeClr val="tx1"/>
        </a:solidFill>
        <a:latin typeface="Tahoma" pitchFamily="34" charset="0"/>
        <a:ea typeface="宋体" charset="-122"/>
        <a:cs typeface="+mn-cs"/>
      </a:defRPr>
    </a:lvl8pPr>
    <a:lvl9pPr marL="3657600" algn="l" defTabSz="914400" rtl="0" eaLnBrk="1" latinLnBrk="0" hangingPunct="1">
      <a:defRPr kumimoji="1" sz="2400" kern="1200">
        <a:solidFill>
          <a:schemeClr val="tx1"/>
        </a:solidFill>
        <a:latin typeface="Tahoma"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83137" autoAdjust="0"/>
  </p:normalViewPr>
  <p:slideViewPr>
    <p:cSldViewPr>
      <p:cViewPr varScale="1">
        <p:scale>
          <a:sx n="106" d="100"/>
          <a:sy n="106" d="100"/>
        </p:scale>
        <p:origin x="588" y="4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70" y="-78"/>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44825" cy="45720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defTabSz="912813" eaLnBrk="0" hangingPunct="0">
              <a:defRPr kumimoji="0" sz="1200">
                <a:latin typeface="Times New Roman" pitchFamily="18" charset="0"/>
              </a:defRPr>
            </a:lvl1pPr>
          </a:lstStyle>
          <a:p>
            <a:endParaRPr lang="zh-CN" altLang="en-US"/>
          </a:p>
        </p:txBody>
      </p:sp>
      <p:sp>
        <p:nvSpPr>
          <p:cNvPr id="45059" name="Rectangle 3"/>
          <p:cNvSpPr>
            <a:spLocks noGrp="1" noChangeArrowheads="1"/>
          </p:cNvSpPr>
          <p:nvPr>
            <p:ph type="dt" sz="quarter" idx="1"/>
          </p:nvPr>
        </p:nvSpPr>
        <p:spPr bwMode="auto">
          <a:xfrm>
            <a:off x="3959225" y="0"/>
            <a:ext cx="3044825" cy="45720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defTabSz="912813" eaLnBrk="0" hangingPunct="0">
              <a:defRPr kumimoji="0" sz="1200">
                <a:latin typeface="Times New Roman" pitchFamily="18" charset="0"/>
              </a:defRPr>
            </a:lvl1pPr>
          </a:lstStyle>
          <a:p>
            <a:endParaRPr lang="en-US" altLang="zh-CN"/>
          </a:p>
        </p:txBody>
      </p:sp>
      <p:sp>
        <p:nvSpPr>
          <p:cNvPr id="45060" name="Rectangle 4"/>
          <p:cNvSpPr>
            <a:spLocks noGrp="1" noChangeArrowheads="1"/>
          </p:cNvSpPr>
          <p:nvPr>
            <p:ph type="ftr" sz="quarter" idx="2"/>
          </p:nvPr>
        </p:nvSpPr>
        <p:spPr bwMode="auto">
          <a:xfrm>
            <a:off x="0" y="8828088"/>
            <a:ext cx="3044825" cy="457200"/>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defTabSz="912813" eaLnBrk="0" hangingPunct="0">
              <a:defRPr kumimoji="0" sz="1200">
                <a:latin typeface="Times New Roman" pitchFamily="18" charset="0"/>
              </a:defRPr>
            </a:lvl1pPr>
          </a:lstStyle>
          <a:p>
            <a:endParaRPr lang="en-US" altLang="zh-CN"/>
          </a:p>
        </p:txBody>
      </p:sp>
      <p:sp>
        <p:nvSpPr>
          <p:cNvPr id="45061" name="Rectangle 5"/>
          <p:cNvSpPr>
            <a:spLocks noGrp="1" noChangeArrowheads="1"/>
          </p:cNvSpPr>
          <p:nvPr>
            <p:ph type="sldNum" sz="quarter" idx="3"/>
          </p:nvPr>
        </p:nvSpPr>
        <p:spPr bwMode="auto">
          <a:xfrm>
            <a:off x="3959225" y="8828088"/>
            <a:ext cx="3044825" cy="457200"/>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defTabSz="912813" eaLnBrk="0" hangingPunct="0">
              <a:defRPr kumimoji="0" sz="1200">
                <a:latin typeface="Times New Roman" pitchFamily="18" charset="0"/>
              </a:defRPr>
            </a:lvl1pPr>
          </a:lstStyle>
          <a:p>
            <a:fld id="{B60C292D-26C9-4040-9849-A3B98C3CE7FF}" type="slidenum">
              <a:rPr lang="zh-CN" altLang="en-US"/>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2:50:02.424"/>
    </inkml:context>
    <inkml:brush xml:id="br0">
      <inkml:brushProperty name="width" value="0.05" units="cm"/>
      <inkml:brushProperty name="height" value="0.0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2:50:03.693"/>
    </inkml:context>
    <inkml:brush xml:id="br0">
      <inkml:brushProperty name="width" value="0.05" units="cm"/>
      <inkml:brushProperty name="height" value="0.05" units="cm"/>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2:50:04.636"/>
    </inkml:context>
    <inkml:brush xml:id="br0">
      <inkml:brushProperty name="width" value="0.05" units="cm"/>
      <inkml:brushProperty name="height" value="0.0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2:50:05.963"/>
    </inkml:context>
    <inkml:brush xml:id="br0">
      <inkml:brushProperty name="width" value="0.05" units="cm"/>
      <inkml:brushProperty name="height" value="0.05" units="cm"/>
    </inkml:brush>
  </inkml:definitions>
  <inkml:trace contextRef="#ctx0" brushRef="#br0">0 0 24575,'0'3'0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8T02:50:06.305"/>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5775" cy="4635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lvl1pPr defTabSz="928688" eaLnBrk="0" hangingPunct="0">
              <a:defRPr kumimoji="0" sz="1200">
                <a:latin typeface="Times New Roman" pitchFamily="18" charset="0"/>
              </a:defRPr>
            </a:lvl1pPr>
          </a:lstStyle>
          <a:p>
            <a:endParaRPr lang="zh-CN" altLang="en-US"/>
          </a:p>
        </p:txBody>
      </p:sp>
      <p:sp>
        <p:nvSpPr>
          <p:cNvPr id="6147" name="Rectangle 3"/>
          <p:cNvSpPr>
            <a:spLocks noGrp="1" noChangeArrowheads="1"/>
          </p:cNvSpPr>
          <p:nvPr>
            <p:ph type="dt" idx="1"/>
          </p:nvPr>
        </p:nvSpPr>
        <p:spPr bwMode="auto">
          <a:xfrm>
            <a:off x="3959225" y="0"/>
            <a:ext cx="3025775" cy="4635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lvl1pPr algn="r" defTabSz="928688" eaLnBrk="0" hangingPunct="0">
              <a:defRPr kumimoji="0" sz="1200">
                <a:latin typeface="Times New Roman" pitchFamily="18" charset="0"/>
              </a:defRPr>
            </a:lvl1pPr>
          </a:lstStyle>
          <a:p>
            <a:endParaRPr lang="en-US" altLang="zh-CN"/>
          </a:p>
        </p:txBody>
      </p:sp>
      <p:sp>
        <p:nvSpPr>
          <p:cNvPr id="6148"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0275" y="4403725"/>
            <a:ext cx="5124450" cy="4171950"/>
          </a:xfrm>
          <a:prstGeom prst="rect">
            <a:avLst/>
          </a:prstGeom>
          <a:noFill/>
          <a:ln w="9525">
            <a:noFill/>
            <a:miter lim="800000"/>
            <a:headEnd/>
            <a:tailEnd/>
          </a:ln>
          <a:effectLst/>
        </p:spPr>
        <p:txBody>
          <a:bodyPr vert="horz" wrap="square" lIns="92883" tIns="46442" rIns="92883" bIns="46442"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150" name="Rectangle 6"/>
          <p:cNvSpPr>
            <a:spLocks noGrp="1" noChangeArrowheads="1"/>
          </p:cNvSpPr>
          <p:nvPr>
            <p:ph type="ftr" sz="quarter" idx="4"/>
          </p:nvPr>
        </p:nvSpPr>
        <p:spPr bwMode="auto">
          <a:xfrm>
            <a:off x="0" y="8807450"/>
            <a:ext cx="3025775" cy="463550"/>
          </a:xfrm>
          <a:prstGeom prst="rect">
            <a:avLst/>
          </a:prstGeom>
          <a:noFill/>
          <a:ln w="9525">
            <a:noFill/>
            <a:miter lim="800000"/>
            <a:headEnd/>
            <a:tailEnd/>
          </a:ln>
          <a:effectLst/>
        </p:spPr>
        <p:txBody>
          <a:bodyPr vert="horz" wrap="square" lIns="92883" tIns="46442" rIns="92883" bIns="46442" numCol="1" anchor="b" anchorCtr="0" compatLnSpc="1">
            <a:prstTxWarp prst="textNoShape">
              <a:avLst/>
            </a:prstTxWarp>
          </a:bodyPr>
          <a:lstStyle>
            <a:lvl1pPr defTabSz="928688" eaLnBrk="0" hangingPunct="0">
              <a:defRPr kumimoji="0" sz="1200">
                <a:latin typeface="Times New Roman" pitchFamily="18" charset="0"/>
              </a:defRPr>
            </a:lvl1pPr>
          </a:lstStyle>
          <a:p>
            <a:endParaRPr lang="en-US" altLang="zh-CN"/>
          </a:p>
        </p:txBody>
      </p:sp>
      <p:sp>
        <p:nvSpPr>
          <p:cNvPr id="6151" name="Rectangle 7"/>
          <p:cNvSpPr>
            <a:spLocks noGrp="1" noChangeArrowheads="1"/>
          </p:cNvSpPr>
          <p:nvPr>
            <p:ph type="sldNum" sz="quarter" idx="5"/>
          </p:nvPr>
        </p:nvSpPr>
        <p:spPr bwMode="auto">
          <a:xfrm>
            <a:off x="3959225" y="8807450"/>
            <a:ext cx="3025775" cy="463550"/>
          </a:xfrm>
          <a:prstGeom prst="rect">
            <a:avLst/>
          </a:prstGeom>
          <a:noFill/>
          <a:ln w="9525">
            <a:noFill/>
            <a:miter lim="800000"/>
            <a:headEnd/>
            <a:tailEnd/>
          </a:ln>
          <a:effectLst/>
        </p:spPr>
        <p:txBody>
          <a:bodyPr vert="horz" wrap="square" lIns="92883" tIns="46442" rIns="92883" bIns="46442" numCol="1" anchor="b" anchorCtr="0" compatLnSpc="1">
            <a:prstTxWarp prst="textNoShape">
              <a:avLst/>
            </a:prstTxWarp>
          </a:bodyPr>
          <a:lstStyle>
            <a:lvl1pPr algn="r" defTabSz="928688" eaLnBrk="0" hangingPunct="0">
              <a:defRPr kumimoji="0" sz="1200">
                <a:latin typeface="Times New Roman" pitchFamily="18" charset="0"/>
              </a:defRPr>
            </a:lvl1pPr>
          </a:lstStyle>
          <a:p>
            <a:fld id="{7BFA1DEC-FF75-49C1-B797-3A01037CFCA2}" type="slidenum">
              <a:rPr lang="zh-CN" altLang="en-US"/>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4D60AD2-34E5-41EF-94B9-C30115D7FA28}" type="slidenum">
              <a:rPr lang="zh-CN" altLang="en-US" smtClean="0">
                <a:ea typeface="宋体" charset="-122"/>
              </a:rPr>
              <a:pPr/>
              <a:t>3</a:t>
            </a:fld>
            <a:endParaRPr lang="en-US" altLang="zh-CN">
              <a:ea typeface="宋体" charset="-122"/>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marL="228600" indent="-228600">
              <a:buFontTx/>
              <a:buAutoNum type="arabicPeriod"/>
            </a:pPr>
            <a:r>
              <a:rPr lang="zh-CN" altLang="en-US" sz="900" dirty="0"/>
              <a:t>从功能上来看传输层的地位，用户可以根据应用的需求选择不同类型的传输服务，而不用考虑具体的网络。</a:t>
            </a:r>
          </a:p>
          <a:p>
            <a:pPr marL="228600" indent="-228600">
              <a:buFontTx/>
              <a:buAutoNum type="arabicPeriod"/>
            </a:pPr>
            <a:r>
              <a:rPr lang="zh-CN" altLang="en-US" sz="900" dirty="0"/>
              <a:t>从网络来看传输层的地位，传输层运行在用户主机上，中间路由器不处理</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75C3C-6B4E-4BDB-801F-4608F0A73A3E}" type="slidenum">
              <a:rPr lang="zh-CN" altLang="en-US"/>
              <a:pPr/>
              <a:t>19</a:t>
            </a:fld>
            <a:endParaRPr lang="en-US" altLang="zh-CN"/>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3B134-2B4B-40B5-8B0F-2BCF7478892D}" type="slidenum">
              <a:rPr lang="zh-CN" altLang="en-US"/>
              <a:pPr/>
              <a:t>20</a:t>
            </a:fld>
            <a:endParaRPr lang="en-US" altLang="zh-CN"/>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F3BBE-732C-40E3-97C2-AE2C56954560}" type="slidenum">
              <a:rPr lang="zh-CN" altLang="en-US"/>
              <a:pPr/>
              <a:t>21</a:t>
            </a:fld>
            <a:endParaRPr lang="en-US" altLang="zh-CN"/>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B54D83-F9C9-419C-B71E-FE06952C9569}" type="slidenum">
              <a:rPr lang="zh-CN" altLang="en-US"/>
              <a:pPr/>
              <a:t>22</a:t>
            </a:fld>
            <a:endParaRPr lang="en-US" altLang="zh-CN"/>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95CE4-9AA8-4178-91DC-4839F6E69626}" type="slidenum">
              <a:rPr lang="zh-CN" altLang="en-US"/>
              <a:pPr/>
              <a:t>25</a:t>
            </a:fld>
            <a:endParaRPr lang="en-US" altLang="zh-CN"/>
          </a:p>
        </p:txBody>
      </p:sp>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zh-CN" altLang="en-US"/>
              <a:t>和</a:t>
            </a:r>
            <a:r>
              <a:rPr lang="en-US" altLang="zh-CN"/>
              <a:t>ICMP</a:t>
            </a:r>
            <a:r>
              <a:rPr lang="zh-CN" altLang="en-US"/>
              <a:t>一样，反码求和与求和后反码结果一样。</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7A7AA71-75A7-4BD2-9B7F-A5174220F492}" type="slidenum">
              <a:rPr lang="zh-CN" altLang="en-US" smtClean="0">
                <a:ea typeface="宋体" charset="-122"/>
              </a:rPr>
              <a:pPr/>
              <a:t>26</a:t>
            </a:fld>
            <a:endParaRPr lang="en-US" altLang="zh-CN">
              <a:ea typeface="宋体" charset="-122"/>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kumimoji="1" lang="en-US" altLang="zh-CN" sz="1200" b="0" i="0" kern="1200" dirty="0">
                <a:solidFill>
                  <a:schemeClr val="tx1"/>
                </a:solidFill>
                <a:latin typeface="Times New Roman" pitchFamily="18" charset="0"/>
                <a:ea typeface="+mn-ea"/>
                <a:cs typeface="+mn-cs"/>
              </a:rPr>
              <a:t>IP</a:t>
            </a:r>
            <a:r>
              <a:rPr kumimoji="1" lang="zh-CN" altLang="en-US" sz="1200" b="0" i="0" kern="1200" dirty="0">
                <a:solidFill>
                  <a:schemeClr val="tx1"/>
                </a:solidFill>
                <a:latin typeface="Times New Roman" pitchFamily="18" charset="0"/>
                <a:ea typeface="+mn-ea"/>
                <a:cs typeface="+mn-cs"/>
              </a:rPr>
              <a:t>首部的</a:t>
            </a:r>
            <a:r>
              <a:rPr kumimoji="1" lang="en-US" altLang="zh-CN" sz="1200" b="0" i="0" kern="1200" dirty="0">
                <a:solidFill>
                  <a:schemeClr val="tx1"/>
                </a:solidFill>
                <a:latin typeface="Times New Roman" pitchFamily="18" charset="0"/>
                <a:ea typeface="+mn-ea"/>
                <a:cs typeface="+mn-cs"/>
              </a:rPr>
              <a:t>TOS</a:t>
            </a:r>
            <a:r>
              <a:rPr kumimoji="1" lang="zh-CN" altLang="en-US" sz="1200" b="0" i="0" kern="1200" dirty="0">
                <a:solidFill>
                  <a:schemeClr val="tx1"/>
                </a:solidFill>
                <a:latin typeface="Times New Roman" pitchFamily="18" charset="0"/>
                <a:ea typeface="+mn-ea"/>
                <a:cs typeface="+mn-cs"/>
              </a:rPr>
              <a:t>字段中的第</a:t>
            </a:r>
            <a:r>
              <a:rPr kumimoji="1" lang="en-US" altLang="zh-CN" sz="1200" b="0" i="0" kern="1200" dirty="0">
                <a:solidFill>
                  <a:schemeClr val="tx1"/>
                </a:solidFill>
                <a:latin typeface="Times New Roman" pitchFamily="18" charset="0"/>
                <a:ea typeface="+mn-ea"/>
                <a:cs typeface="+mn-cs"/>
              </a:rPr>
              <a:t>7</a:t>
            </a:r>
            <a:r>
              <a:rPr kumimoji="1" lang="zh-CN" altLang="en-US" sz="1200" b="0" i="0" kern="1200" dirty="0">
                <a:solidFill>
                  <a:schemeClr val="tx1"/>
                </a:solidFill>
                <a:latin typeface="Times New Roman" pitchFamily="18" charset="0"/>
                <a:ea typeface="+mn-ea"/>
                <a:cs typeface="+mn-cs"/>
              </a:rPr>
              <a:t>和</a:t>
            </a:r>
            <a:r>
              <a:rPr kumimoji="1" lang="en-US" altLang="zh-CN" sz="1200" b="0" i="0" kern="1200" dirty="0">
                <a:solidFill>
                  <a:schemeClr val="tx1"/>
                </a:solidFill>
                <a:latin typeface="Times New Roman" pitchFamily="18" charset="0"/>
                <a:ea typeface="+mn-ea"/>
                <a:cs typeface="+mn-cs"/>
              </a:rPr>
              <a:t>8bit</a:t>
            </a:r>
            <a:r>
              <a:rPr kumimoji="1" lang="zh-CN" altLang="en-US" sz="1200" b="0" i="0" kern="1200" dirty="0">
                <a:solidFill>
                  <a:schemeClr val="tx1"/>
                </a:solidFill>
                <a:latin typeface="Times New Roman" pitchFamily="18" charset="0"/>
                <a:ea typeface="+mn-ea"/>
                <a:cs typeface="+mn-cs"/>
              </a:rPr>
              <a:t>的</a:t>
            </a:r>
            <a:r>
              <a:rPr kumimoji="1" lang="en-US" altLang="zh-CN" sz="1200" b="0" i="0" kern="1200" dirty="0">
                <a:solidFill>
                  <a:schemeClr val="tx1"/>
                </a:solidFill>
                <a:latin typeface="Times New Roman" pitchFamily="18" charset="0"/>
                <a:ea typeface="+mn-ea"/>
                <a:cs typeface="+mn-cs"/>
              </a:rPr>
              <a:t>res</a:t>
            </a:r>
            <a:r>
              <a:rPr kumimoji="1" lang="zh-CN" altLang="en-US" sz="1200" b="0" i="0" kern="1200" dirty="0">
                <a:solidFill>
                  <a:schemeClr val="tx1"/>
                </a:solidFill>
                <a:latin typeface="Times New Roman" pitchFamily="18" charset="0"/>
                <a:ea typeface="+mn-ea"/>
                <a:cs typeface="+mn-cs"/>
              </a:rPr>
              <a:t>字段被重新定义为</a:t>
            </a:r>
            <a:r>
              <a:rPr kumimoji="1" lang="en-US" altLang="zh-CN" sz="1200" b="0" i="0" kern="1200" dirty="0">
                <a:solidFill>
                  <a:schemeClr val="tx1"/>
                </a:solidFill>
                <a:latin typeface="Times New Roman" pitchFamily="18" charset="0"/>
                <a:ea typeface="+mn-ea"/>
                <a:cs typeface="+mn-cs"/>
              </a:rPr>
              <a:t>ECN</a:t>
            </a:r>
            <a:r>
              <a:rPr kumimoji="1" lang="zh-CN" altLang="en-US" sz="1200" b="0" i="0" kern="1200" dirty="0">
                <a:solidFill>
                  <a:schemeClr val="tx1"/>
                </a:solidFill>
                <a:latin typeface="Times New Roman" pitchFamily="18" charset="0"/>
                <a:ea typeface="+mn-ea"/>
                <a:cs typeface="+mn-cs"/>
              </a:rPr>
              <a:t>（</a:t>
            </a:r>
            <a:r>
              <a:rPr kumimoji="1" lang="en-US" altLang="zh-CN" sz="1200" b="0" i="0" kern="1200" dirty="0">
                <a:solidFill>
                  <a:schemeClr val="tx1"/>
                </a:solidFill>
                <a:latin typeface="Times New Roman" pitchFamily="18" charset="0"/>
                <a:ea typeface="+mn-ea"/>
                <a:cs typeface="+mn-cs"/>
              </a:rPr>
              <a:t>Explicit Congestion Notification</a:t>
            </a:r>
            <a:r>
              <a:rPr kumimoji="1" lang="zh-CN" altLang="en-US" sz="1200" b="0" i="0" kern="1200" dirty="0">
                <a:solidFill>
                  <a:schemeClr val="tx1"/>
                </a:solidFill>
                <a:latin typeface="Times New Roman" pitchFamily="18" charset="0"/>
                <a:ea typeface="+mn-ea"/>
                <a:cs typeface="+mn-cs"/>
              </a:rPr>
              <a:t>）字段，其中有四个取值，在</a:t>
            </a:r>
            <a:r>
              <a:rPr kumimoji="1" lang="en-US" altLang="zh-CN" sz="1200" b="0" i="0" kern="1200" dirty="0">
                <a:solidFill>
                  <a:schemeClr val="tx1"/>
                </a:solidFill>
                <a:latin typeface="Times New Roman" pitchFamily="18" charset="0"/>
                <a:ea typeface="+mn-ea"/>
                <a:cs typeface="+mn-cs"/>
              </a:rPr>
              <a:t>RFC3168</a:t>
            </a:r>
            <a:r>
              <a:rPr kumimoji="1" lang="zh-CN" altLang="en-US" sz="1200" b="0" i="0" kern="1200" dirty="0">
                <a:solidFill>
                  <a:schemeClr val="tx1"/>
                </a:solidFill>
                <a:latin typeface="Times New Roman" pitchFamily="18" charset="0"/>
                <a:ea typeface="+mn-ea"/>
                <a:cs typeface="+mn-cs"/>
              </a:rPr>
              <a:t>中描述，</a:t>
            </a:r>
            <a:r>
              <a:rPr kumimoji="1" lang="en-US" altLang="zh-CN" sz="1200" b="0" i="0" kern="1200" dirty="0">
                <a:solidFill>
                  <a:schemeClr val="tx1"/>
                </a:solidFill>
                <a:latin typeface="Times New Roman" pitchFamily="18" charset="0"/>
                <a:ea typeface="+mn-ea"/>
                <a:cs typeface="+mn-cs"/>
              </a:rPr>
              <a:t>00</a:t>
            </a:r>
            <a:r>
              <a:rPr kumimoji="1" lang="zh-CN" altLang="en-US" sz="1200" b="0" i="0" kern="1200" dirty="0">
                <a:solidFill>
                  <a:schemeClr val="tx1"/>
                </a:solidFill>
                <a:latin typeface="Times New Roman" pitchFamily="18" charset="0"/>
                <a:ea typeface="+mn-ea"/>
                <a:cs typeface="+mn-cs"/>
              </a:rPr>
              <a:t>代表该报文并不支持</a:t>
            </a:r>
            <a:r>
              <a:rPr kumimoji="1" lang="en-US" altLang="zh-CN" sz="1200" b="0" i="0" kern="1200" dirty="0">
                <a:solidFill>
                  <a:schemeClr val="tx1"/>
                </a:solidFill>
                <a:latin typeface="Times New Roman" pitchFamily="18" charset="0"/>
                <a:ea typeface="+mn-ea"/>
                <a:cs typeface="+mn-cs"/>
              </a:rPr>
              <a:t>ECN,</a:t>
            </a:r>
            <a:r>
              <a:rPr kumimoji="1" lang="zh-CN" altLang="en-US" sz="1200" b="0" i="0" kern="1200" dirty="0">
                <a:solidFill>
                  <a:schemeClr val="tx1"/>
                </a:solidFill>
                <a:latin typeface="Times New Roman" pitchFamily="18" charset="0"/>
                <a:ea typeface="+mn-ea"/>
                <a:cs typeface="+mn-cs"/>
              </a:rPr>
              <a:t> </a:t>
            </a:r>
            <a:r>
              <a:rPr kumimoji="1" lang="en-US" altLang="zh-CN" sz="1200" b="0" i="0" kern="1200" dirty="0">
                <a:solidFill>
                  <a:schemeClr val="tx1"/>
                </a:solidFill>
                <a:latin typeface="Times New Roman" pitchFamily="18" charset="0"/>
                <a:ea typeface="+mn-ea"/>
                <a:cs typeface="+mn-cs"/>
              </a:rPr>
              <a:t>01</a:t>
            </a:r>
            <a:r>
              <a:rPr kumimoji="1" lang="zh-CN" altLang="en-US" sz="1200" b="0" i="0" kern="1200" dirty="0">
                <a:solidFill>
                  <a:schemeClr val="tx1"/>
                </a:solidFill>
                <a:latin typeface="Times New Roman" pitchFamily="18" charset="0"/>
                <a:ea typeface="+mn-ea"/>
                <a:cs typeface="+mn-cs"/>
              </a:rPr>
              <a:t>和</a:t>
            </a:r>
            <a:r>
              <a:rPr kumimoji="1" lang="en-US" altLang="zh-CN" sz="1200" b="0" i="0" kern="1200" dirty="0">
                <a:solidFill>
                  <a:schemeClr val="tx1"/>
                </a:solidFill>
                <a:latin typeface="Times New Roman" pitchFamily="18" charset="0"/>
                <a:ea typeface="+mn-ea"/>
                <a:cs typeface="+mn-cs"/>
              </a:rPr>
              <a:t>10</a:t>
            </a:r>
            <a:r>
              <a:rPr kumimoji="1" lang="zh-CN" altLang="en-US" sz="1200" b="0" i="0" kern="1200" dirty="0">
                <a:solidFill>
                  <a:schemeClr val="tx1"/>
                </a:solidFill>
                <a:latin typeface="Times New Roman" pitchFamily="18" charset="0"/>
                <a:ea typeface="+mn-ea"/>
                <a:cs typeface="+mn-cs"/>
              </a:rPr>
              <a:t>这两个值针对路由器来说是一样的，都表明该报文支持</a:t>
            </a:r>
            <a:r>
              <a:rPr kumimoji="1" lang="en-US" altLang="zh-CN" sz="1200" b="0" i="0" kern="1200" dirty="0">
                <a:solidFill>
                  <a:schemeClr val="tx1"/>
                </a:solidFill>
                <a:latin typeface="Times New Roman" pitchFamily="18" charset="0"/>
                <a:ea typeface="+mn-ea"/>
                <a:cs typeface="+mn-cs"/>
              </a:rPr>
              <a:t>ECN</a:t>
            </a:r>
            <a:r>
              <a:rPr kumimoji="1" lang="zh-CN" altLang="en-US" sz="1200" b="0" i="0" kern="1200" dirty="0">
                <a:solidFill>
                  <a:schemeClr val="tx1"/>
                </a:solidFill>
                <a:latin typeface="Times New Roman" pitchFamily="18" charset="0"/>
                <a:ea typeface="+mn-ea"/>
                <a:cs typeface="+mn-cs"/>
              </a:rPr>
              <a:t>功能，如果发生拥塞，则这两个位将修改为</a:t>
            </a:r>
            <a:r>
              <a:rPr kumimoji="1" lang="en-US" altLang="zh-CN" sz="1200" b="0" i="0" kern="1200" dirty="0">
                <a:solidFill>
                  <a:schemeClr val="tx1"/>
                </a:solidFill>
                <a:latin typeface="Times New Roman" pitchFamily="18" charset="0"/>
                <a:ea typeface="+mn-ea"/>
                <a:cs typeface="+mn-cs"/>
              </a:rPr>
              <a:t>11</a:t>
            </a:r>
            <a:r>
              <a:rPr kumimoji="1" lang="zh-CN" altLang="en-US" sz="1200" b="0" i="0" kern="1200" dirty="0">
                <a:solidFill>
                  <a:schemeClr val="tx1"/>
                </a:solidFill>
                <a:latin typeface="Times New Roman" pitchFamily="18" charset="0"/>
                <a:ea typeface="+mn-ea"/>
                <a:cs typeface="+mn-cs"/>
              </a:rPr>
              <a:t>来表示报文经过了拥塞</a:t>
            </a:r>
            <a:r>
              <a:rPr kumimoji="1" lang="en-US" altLang="zh-CN" sz="1200" b="0" i="0" kern="1200" dirty="0">
                <a:solidFill>
                  <a:schemeClr val="tx1"/>
                </a:solidFill>
                <a:latin typeface="Times New Roman" pitchFamily="18" charset="0"/>
                <a:ea typeface="+mn-ea"/>
                <a:cs typeface="+mn-cs"/>
              </a:rPr>
              <a:t>.</a:t>
            </a:r>
          </a:p>
          <a:p>
            <a:r>
              <a:rPr kumimoji="1" lang="en-US" altLang="zh-CN" sz="1200" b="0" i="0" kern="1200" dirty="0">
                <a:solidFill>
                  <a:schemeClr val="tx1"/>
                </a:solidFill>
                <a:latin typeface="Times New Roman" pitchFamily="18" charset="0"/>
                <a:ea typeface="+mn-ea"/>
                <a:cs typeface="+mn-cs"/>
              </a:rPr>
              <a:t>PUSH</a:t>
            </a:r>
            <a:r>
              <a:rPr kumimoji="1" lang="zh-CN" altLang="en-US" sz="1200" b="0" i="0" kern="1200" dirty="0">
                <a:solidFill>
                  <a:schemeClr val="tx1"/>
                </a:solidFill>
                <a:latin typeface="Times New Roman" pitchFamily="18" charset="0"/>
                <a:ea typeface="+mn-ea"/>
                <a:cs typeface="+mn-cs"/>
              </a:rPr>
              <a:t>标志位所表达的是发送方通知接收方传输层应该尽快的将这个报文段交给应用层。</a:t>
            </a:r>
            <a:endParaRPr kumimoji="1" lang="en-US" altLang="zh-CN" sz="1200" b="0" i="0" kern="1200" dirty="0">
              <a:solidFill>
                <a:schemeClr val="tx1"/>
              </a:solidFill>
              <a:latin typeface="Times New Roman" pitchFamily="18" charset="0"/>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7BFA1DEC-FF75-49C1-B797-3A01037CFCA2}" type="slidenum">
              <a:rPr lang="zh-CN" altLang="en-US" smtClean="0"/>
              <a:pPr/>
              <a:t>31</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如果不使用选项来规定</a:t>
            </a:r>
            <a:r>
              <a:rPr lang="en-US" altLang="zh-CN" dirty="0"/>
              <a:t>MSS</a:t>
            </a:r>
            <a:r>
              <a:rPr lang="zh-CN" altLang="en-US" dirty="0"/>
              <a:t>，那么默认数据段长度为</a:t>
            </a:r>
            <a:r>
              <a:rPr lang="en-US" altLang="zh-CN" dirty="0"/>
              <a:t>536</a:t>
            </a:r>
            <a:r>
              <a:rPr lang="zh-CN" altLang="en-US" dirty="0"/>
              <a:t>字节（对于于</a:t>
            </a:r>
            <a:r>
              <a:rPr lang="en-US" altLang="zh-CN" dirty="0"/>
              <a:t>x.25MTU576</a:t>
            </a:r>
            <a:r>
              <a:rPr lang="zh-CN" altLang="en-US" dirty="0"/>
              <a:t>字节）</a:t>
            </a:r>
          </a:p>
        </p:txBody>
      </p:sp>
      <p:sp>
        <p:nvSpPr>
          <p:cNvPr id="4" name="灯片编号占位符 3"/>
          <p:cNvSpPr>
            <a:spLocks noGrp="1"/>
          </p:cNvSpPr>
          <p:nvPr>
            <p:ph type="sldNum" sz="quarter" idx="10"/>
          </p:nvPr>
        </p:nvSpPr>
        <p:spPr/>
        <p:txBody>
          <a:bodyPr/>
          <a:lstStyle/>
          <a:p>
            <a:fld id="{7BFA1DEC-FF75-49C1-B797-3A01037CFCA2}" type="slidenum">
              <a:rPr lang="zh-CN" altLang="en-US" smtClean="0"/>
              <a:pPr/>
              <a:t>32</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465F002B-00D3-4CC7-91D8-6F5C2BE2EA2C}" type="slidenum">
              <a:rPr lang="zh-CN" altLang="en-US" smtClean="0">
                <a:ea typeface="宋体" charset="-122"/>
              </a:rPr>
              <a:pPr/>
              <a:t>34</a:t>
            </a:fld>
            <a:endParaRPr lang="en-US" altLang="zh-CN">
              <a:ea typeface="宋体" charset="-122"/>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5489724-DF3B-486C-A3B7-4784E0F188A8}" type="slidenum">
              <a:rPr lang="zh-CN" altLang="en-US" smtClean="0">
                <a:ea typeface="宋体" charset="-122"/>
              </a:rPr>
              <a:pPr/>
              <a:t>36</a:t>
            </a:fld>
            <a:endParaRPr lang="en-US" altLang="zh-CN">
              <a:ea typeface="宋体" charset="-122"/>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altLang="zh-CN" dirty="0"/>
              <a:t>TCP</a:t>
            </a:r>
            <a:r>
              <a:rPr lang="zh-CN" altLang="en-US" dirty="0"/>
              <a:t>每一个连接拥有不同的初始序列号，初始序列号随时间改变</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2C077D-65FB-485A-B62B-DEDBDB05C57B}" type="slidenum">
              <a:rPr lang="zh-CN" altLang="en-US"/>
              <a:pPr/>
              <a:t>4</a:t>
            </a:fld>
            <a:endParaRPr lang="en-US" altLang="zh-CN"/>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054A943C-5512-4A2D-A0CC-3D0DE2FA683A}" type="slidenum">
              <a:rPr lang="zh-CN" altLang="en-US" smtClean="0">
                <a:ea typeface="宋体" charset="-122"/>
              </a:rPr>
              <a:pPr/>
              <a:t>38</a:t>
            </a:fld>
            <a:endParaRPr lang="en-US" altLang="zh-CN">
              <a:ea typeface="宋体" charset="-122"/>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B7D2B18-1321-41E2-86B9-9735B4239CE3}" type="slidenum">
              <a:rPr lang="zh-CN" altLang="en-US" smtClean="0">
                <a:ea typeface="宋体" charset="-122"/>
              </a:rPr>
              <a:pPr/>
              <a:t>39</a:t>
            </a:fld>
            <a:endParaRPr lang="en-US" altLang="zh-CN">
              <a:ea typeface="宋体" charset="-122"/>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994DFAD-DAA3-438E-8053-2F5350811308}" type="slidenum">
              <a:rPr lang="zh-CN" altLang="en-US" smtClean="0">
                <a:ea typeface="宋体" charset="-122"/>
              </a:rPr>
              <a:pPr/>
              <a:t>41</a:t>
            </a:fld>
            <a:endParaRPr lang="en-US" altLang="zh-CN">
              <a:ea typeface="宋体" charset="-122"/>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D07CFAE-D363-41F6-8754-3544B66E081B}" type="slidenum">
              <a:rPr lang="zh-CN" altLang="en-US" smtClean="0">
                <a:ea typeface="宋体" charset="-122"/>
              </a:rPr>
              <a:pPr/>
              <a:t>43</a:t>
            </a:fld>
            <a:endParaRPr lang="en-US" altLang="zh-CN">
              <a:ea typeface="宋体" charset="-122"/>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CA6AC418-AFBB-43D2-952A-C52F766A9AA8}" type="slidenum">
              <a:rPr lang="zh-CN" altLang="en-US" smtClean="0">
                <a:ea typeface="宋体" charset="-122"/>
              </a:rPr>
              <a:pPr/>
              <a:t>46</a:t>
            </a:fld>
            <a:endParaRPr lang="en-US" altLang="zh-CN">
              <a:ea typeface="宋体" charset="-122"/>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F65CF53D-8DE2-4790-9FB9-20E5A37C1839}" type="slidenum">
              <a:rPr lang="zh-CN" altLang="en-US" smtClean="0">
                <a:ea typeface="宋体" charset="-122"/>
              </a:rPr>
              <a:pPr/>
              <a:t>48</a:t>
            </a:fld>
            <a:endParaRPr lang="en-US" altLang="zh-CN">
              <a:ea typeface="宋体" charset="-122"/>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C081F3FF-2302-4CC2-8B7A-B1A00761C149}" type="slidenum">
              <a:rPr lang="zh-CN" altLang="en-US" smtClean="0">
                <a:ea typeface="宋体" charset="-122"/>
              </a:rPr>
              <a:pPr/>
              <a:t>49</a:t>
            </a:fld>
            <a:endParaRPr lang="en-US" altLang="zh-CN">
              <a:ea typeface="宋体" charset="-122"/>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zh-CN" altLang="en-US"/>
              <a:t>很显然，超时值得设置与网络当前的业务量相关，而网络业务量是不断变化的，因此，</a:t>
            </a:r>
            <a:r>
              <a:rPr lang="zh-CN" altLang="en-GB" sz="1400" b="1"/>
              <a:t>解决的方法是对网络的性能不断测试，采用一种不断调整超时时间间隔的动态算法</a:t>
            </a:r>
            <a:endParaRPr lang="zh-CN" altLang="en-US" sz="1400"/>
          </a:p>
          <a:p>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0914C15-ABC4-4B7E-AFFE-2A1233E69884}" type="slidenum">
              <a:rPr lang="zh-CN" altLang="en-US" smtClean="0">
                <a:ea typeface="宋体" charset="-122"/>
              </a:rPr>
              <a:pPr/>
              <a:t>50</a:t>
            </a:fld>
            <a:endParaRPr lang="en-US" altLang="zh-CN">
              <a:ea typeface="宋体" charset="-122"/>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0914C15-ABC4-4B7E-AFFE-2A1233E69884}" type="slidenum">
              <a:rPr lang="zh-CN" altLang="en-US" smtClean="0">
                <a:ea typeface="宋体" charset="-122"/>
              </a:rPr>
              <a:pPr/>
              <a:t>51</a:t>
            </a:fld>
            <a:endParaRPr lang="en-US" altLang="zh-CN">
              <a:ea typeface="宋体" charset="-122"/>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C5CC667C-E272-4C2F-A992-37B4A71DE98F}" type="slidenum">
              <a:rPr lang="zh-CN" altLang="en-US" smtClean="0">
                <a:ea typeface="宋体" charset="-122"/>
              </a:rPr>
              <a:pPr/>
              <a:t>53</a:t>
            </a:fld>
            <a:endParaRPr lang="en-US" altLang="zh-CN">
              <a:ea typeface="宋体" charset="-122"/>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488955A-C5DD-4309-9D2D-D9171877875F}" type="slidenum">
              <a:rPr lang="zh-CN" altLang="en-US" smtClean="0">
                <a:ea typeface="宋体" charset="-122"/>
              </a:rPr>
              <a:pPr/>
              <a:t>5</a:t>
            </a:fld>
            <a:endParaRPr lang="en-US" altLang="zh-CN">
              <a:ea typeface="宋体" charset="-122"/>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5115078E-3D95-49CD-A573-711290FBD7AD}" type="slidenum">
              <a:rPr lang="zh-CN" altLang="en-US" smtClean="0">
                <a:ea typeface="宋体" charset="-122"/>
              </a:rPr>
              <a:pPr/>
              <a:t>57</a:t>
            </a:fld>
            <a:endParaRPr lang="en-US" altLang="zh-CN">
              <a:ea typeface="宋体" charset="-122"/>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E5C3763A-807D-4E38-BC48-54127608B7FF}" type="slidenum">
              <a:rPr lang="zh-CN" altLang="en-US" smtClean="0">
                <a:ea typeface="宋体" charset="-122"/>
              </a:rPr>
              <a:pPr/>
              <a:t>58</a:t>
            </a:fld>
            <a:endParaRPr lang="en-US" altLang="zh-CN">
              <a:ea typeface="宋体" charset="-122"/>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8D3DBF3-63C9-45C0-A7EF-D8A18807C2A6}" type="slidenum">
              <a:rPr lang="zh-CN" altLang="en-US" smtClean="0">
                <a:ea typeface="宋体" charset="-122"/>
              </a:rPr>
              <a:pPr/>
              <a:t>59</a:t>
            </a:fld>
            <a:endParaRPr lang="en-US" altLang="zh-CN">
              <a:ea typeface="宋体" charset="-122"/>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r>
              <a:rPr kumimoji="1" lang="en-US" altLang="zh-CN" sz="1200" b="0" i="0" kern="1200" dirty="0">
                <a:solidFill>
                  <a:schemeClr val="tx1"/>
                </a:solidFill>
                <a:latin typeface="Times New Roman" pitchFamily="18" charset="0"/>
                <a:ea typeface="+mn-ea"/>
                <a:cs typeface="+mn-cs"/>
              </a:rPr>
              <a:t>MSS</a:t>
            </a:r>
            <a:r>
              <a:rPr kumimoji="1" lang="zh-CN" altLang="en-US" sz="1200" b="0" i="0" kern="1200" dirty="0">
                <a:solidFill>
                  <a:schemeClr val="tx1"/>
                </a:solidFill>
                <a:latin typeface="Times New Roman" pitchFamily="18" charset="0"/>
                <a:ea typeface="+mn-ea"/>
                <a:cs typeface="+mn-cs"/>
              </a:rPr>
              <a:t>选项用于在</a:t>
            </a:r>
            <a:r>
              <a:rPr kumimoji="1" lang="en-US" altLang="zh-CN" sz="1200" b="0" i="0" kern="1200" dirty="0">
                <a:solidFill>
                  <a:schemeClr val="tx1"/>
                </a:solidFill>
                <a:latin typeface="Times New Roman" pitchFamily="18" charset="0"/>
                <a:ea typeface="+mn-ea"/>
                <a:cs typeface="+mn-cs"/>
              </a:rPr>
              <a:t>TCP</a:t>
            </a:r>
            <a:r>
              <a:rPr kumimoji="1" lang="zh-CN" altLang="en-US" sz="1200" b="0" i="0" kern="1200" dirty="0">
                <a:solidFill>
                  <a:schemeClr val="tx1"/>
                </a:solidFill>
                <a:latin typeface="Times New Roman" pitchFamily="18" charset="0"/>
                <a:ea typeface="+mn-ea"/>
                <a:cs typeface="+mn-cs"/>
              </a:rPr>
              <a:t>连接建立时，收发双发协商通信时每一个报文段所能承载的最大数据长度</a:t>
            </a:r>
            <a:r>
              <a:rPr kumimoji="1" lang="en-US" altLang="zh-CN" sz="1200" b="0" i="0" kern="1200" dirty="0">
                <a:solidFill>
                  <a:schemeClr val="tx1"/>
                </a:solidFill>
                <a:latin typeface="Times New Roman" pitchFamily="18" charset="0"/>
                <a:ea typeface="+mn-ea"/>
                <a:cs typeface="+mn-cs"/>
              </a:rPr>
              <a:t>,MSS</a:t>
            </a:r>
            <a:r>
              <a:rPr kumimoji="1" lang="zh-CN" altLang="en-US" sz="1200" b="0" i="0" kern="1200" dirty="0">
                <a:solidFill>
                  <a:schemeClr val="tx1"/>
                </a:solidFill>
                <a:latin typeface="Times New Roman" pitchFamily="18" charset="0"/>
                <a:ea typeface="+mn-ea"/>
                <a:cs typeface="+mn-cs"/>
              </a:rPr>
              <a:t>选项只能在初始化连接请求（</a:t>
            </a:r>
            <a:r>
              <a:rPr kumimoji="1" lang="en-US" altLang="zh-CN" sz="1200" b="0" i="0" kern="1200" dirty="0">
                <a:solidFill>
                  <a:schemeClr val="tx1"/>
                </a:solidFill>
                <a:latin typeface="Times New Roman" pitchFamily="18" charset="0"/>
                <a:ea typeface="+mn-ea"/>
                <a:cs typeface="+mn-cs"/>
              </a:rPr>
              <a:t>SYN=1</a:t>
            </a:r>
            <a:r>
              <a:rPr kumimoji="1" lang="zh-CN" altLang="en-US" sz="1200" b="0" i="0" kern="1200" dirty="0">
                <a:solidFill>
                  <a:schemeClr val="tx1"/>
                </a:solidFill>
                <a:latin typeface="Times New Roman" pitchFamily="18" charset="0"/>
                <a:ea typeface="+mn-ea"/>
                <a:cs typeface="+mn-cs"/>
              </a:rPr>
              <a:t>）的报文段中使用</a:t>
            </a:r>
            <a:r>
              <a:rPr kumimoji="1" lang="en-US" altLang="zh-CN" sz="1200" b="0" i="0" kern="1200" dirty="0">
                <a:solidFill>
                  <a:schemeClr val="tx1"/>
                </a:solidFill>
                <a:latin typeface="Times New Roman" pitchFamily="18" charset="0"/>
                <a:ea typeface="+mn-ea"/>
                <a:cs typeface="+mn-cs"/>
              </a:rPr>
              <a:t>,</a:t>
            </a:r>
            <a:r>
              <a:rPr kumimoji="1" lang="zh-CN" altLang="en-US" sz="1200" b="0" i="0" kern="1200" dirty="0">
                <a:solidFill>
                  <a:schemeClr val="tx1"/>
                </a:solidFill>
                <a:latin typeface="Times New Roman" pitchFamily="18" charset="0"/>
                <a:ea typeface="+mn-ea"/>
                <a:cs typeface="+mn-cs"/>
              </a:rPr>
              <a:t>若没有指定这个选项意味着本终端能够接受默认长度（</a:t>
            </a:r>
            <a:r>
              <a:rPr kumimoji="1" lang="en-US" altLang="zh-CN" sz="1200" b="0" i="0" kern="1200" dirty="0">
                <a:solidFill>
                  <a:schemeClr val="tx1"/>
                </a:solidFill>
                <a:latin typeface="Times New Roman" pitchFamily="18" charset="0"/>
                <a:ea typeface="+mn-ea"/>
                <a:cs typeface="+mn-cs"/>
              </a:rPr>
              <a:t>MSS=536</a:t>
            </a:r>
            <a:r>
              <a:rPr kumimoji="1" lang="zh-CN" altLang="en-US" sz="1200" b="0" i="0" kern="1200" dirty="0">
                <a:solidFill>
                  <a:schemeClr val="tx1"/>
                </a:solidFill>
                <a:latin typeface="Times New Roman" pitchFamily="18" charset="0"/>
                <a:ea typeface="+mn-ea"/>
                <a:cs typeface="+mn-cs"/>
              </a:rPr>
              <a:t>字节，不包含头部）报文段。因此连接的两端利用</a:t>
            </a:r>
            <a:r>
              <a:rPr kumimoji="1" lang="en-US" altLang="zh-CN" sz="1200" b="0" i="0" kern="1200" dirty="0">
                <a:solidFill>
                  <a:schemeClr val="tx1"/>
                </a:solidFill>
                <a:latin typeface="Times New Roman" pitchFamily="18" charset="0"/>
                <a:ea typeface="+mn-ea"/>
                <a:cs typeface="+mn-cs"/>
              </a:rPr>
              <a:t>MSS</a:t>
            </a:r>
            <a:r>
              <a:rPr kumimoji="1" lang="zh-CN" altLang="en-US" sz="1200" b="0" i="0" kern="1200" dirty="0">
                <a:solidFill>
                  <a:schemeClr val="tx1"/>
                </a:solidFill>
                <a:latin typeface="Times New Roman" pitchFamily="18" charset="0"/>
                <a:ea typeface="+mn-ea"/>
                <a:cs typeface="+mn-cs"/>
              </a:rPr>
              <a:t>选项来协商报文段中最大数据长度时必要的。例如在一个小型系统中由于空间限制，</a:t>
            </a:r>
            <a:r>
              <a:rPr kumimoji="1" lang="en-US" altLang="zh-CN" sz="1200" b="0" i="0" kern="1200" dirty="0">
                <a:solidFill>
                  <a:schemeClr val="tx1"/>
                </a:solidFill>
                <a:latin typeface="Times New Roman" pitchFamily="18" charset="0"/>
                <a:ea typeface="+mn-ea"/>
                <a:cs typeface="+mn-cs"/>
              </a:rPr>
              <a:t>TCP</a:t>
            </a:r>
            <a:r>
              <a:rPr kumimoji="1" lang="zh-CN" altLang="en-US" sz="1200" b="0" i="0" kern="1200" dirty="0">
                <a:solidFill>
                  <a:schemeClr val="tx1"/>
                </a:solidFill>
                <a:latin typeface="Times New Roman" pitchFamily="18" charset="0"/>
                <a:ea typeface="+mn-ea"/>
                <a:cs typeface="+mn-cs"/>
              </a:rPr>
              <a:t>仅能提供较小的接受缓冲区。它与其他系统通信时，就必需互相协商一个合适的</a:t>
            </a:r>
            <a:r>
              <a:rPr kumimoji="1" lang="en-US" altLang="zh-CN" sz="1200" b="0" i="0" kern="1200" dirty="0">
                <a:solidFill>
                  <a:schemeClr val="tx1"/>
                </a:solidFill>
                <a:latin typeface="Times New Roman" pitchFamily="18" charset="0"/>
                <a:ea typeface="+mn-ea"/>
                <a:cs typeface="+mn-cs"/>
              </a:rPr>
              <a:t>MSS</a:t>
            </a:r>
            <a:r>
              <a:rPr kumimoji="1" lang="zh-CN" altLang="en-US" sz="1200" b="0" i="0" kern="1200" dirty="0">
                <a:solidFill>
                  <a:schemeClr val="tx1"/>
                </a:solidFill>
                <a:latin typeface="Times New Roman" pitchFamily="18" charset="0"/>
                <a:ea typeface="+mn-ea"/>
                <a:cs typeface="+mn-cs"/>
              </a:rPr>
              <a:t>，使对端发出的报文段中的数据能够存入其接受缓冲器。</a:t>
            </a:r>
            <a:endParaRPr kumimoji="1" lang="en-US" altLang="zh-CN" sz="1200" b="0" i="0" kern="1200" dirty="0">
              <a:solidFill>
                <a:schemeClr val="tx1"/>
              </a:solidFill>
              <a:latin typeface="Times New Roman" pitchFamily="18" charset="0"/>
              <a:ea typeface="+mn-ea"/>
              <a:cs typeface="+mn-cs"/>
            </a:endParaRPr>
          </a:p>
          <a:p>
            <a:r>
              <a:rPr kumimoji="1" lang="zh-CN" altLang="en-US" sz="1200" b="0" i="0" kern="1200" dirty="0">
                <a:solidFill>
                  <a:schemeClr val="tx1"/>
                </a:solidFill>
                <a:latin typeface="Times New Roman" pitchFamily="18" charset="0"/>
                <a:ea typeface="+mn-ea"/>
                <a:cs typeface="+mn-cs"/>
              </a:rPr>
              <a:t>进行</a:t>
            </a:r>
            <a:r>
              <a:rPr kumimoji="1" lang="en-US" altLang="zh-CN" sz="1200" b="0" i="0" kern="1200" dirty="0">
                <a:solidFill>
                  <a:schemeClr val="tx1"/>
                </a:solidFill>
                <a:latin typeface="Times New Roman" pitchFamily="18" charset="0"/>
                <a:ea typeface="+mn-ea"/>
                <a:cs typeface="+mn-cs"/>
              </a:rPr>
              <a:t>MSS</a:t>
            </a:r>
            <a:r>
              <a:rPr kumimoji="1" lang="zh-CN" altLang="en-US" sz="1200" b="0" i="0" kern="1200" dirty="0">
                <a:solidFill>
                  <a:schemeClr val="tx1"/>
                </a:solidFill>
                <a:latin typeface="Times New Roman" pitchFamily="18" charset="0"/>
                <a:ea typeface="+mn-ea"/>
                <a:cs typeface="+mn-cs"/>
              </a:rPr>
              <a:t>协商的另一个好处是能够提高网络带宽的利用率</a:t>
            </a: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每收到一个好的</a:t>
            </a:r>
            <a:r>
              <a:rPr lang="en-US" altLang="zh-CN" dirty="0"/>
              <a:t>ACK</a:t>
            </a:r>
            <a:r>
              <a:rPr lang="zh-CN" altLang="en-US" dirty="0"/>
              <a:t>，当</a:t>
            </a:r>
            <a:r>
              <a:rPr lang="en-US" altLang="zh-CN" dirty="0" err="1"/>
              <a:t>cwnd</a:t>
            </a:r>
            <a:r>
              <a:rPr lang="en-US" altLang="zh-CN" dirty="0"/>
              <a:t>&lt;</a:t>
            </a:r>
            <a:r>
              <a:rPr lang="en-US" altLang="zh-CN" sz="1200" dirty="0" err="1"/>
              <a:t>ssthresh</a:t>
            </a:r>
            <a:r>
              <a:rPr lang="en-US" altLang="zh-CN" sz="1200" dirty="0"/>
              <a:t>,</a:t>
            </a:r>
            <a:r>
              <a:rPr lang="zh-CN" altLang="en-US" sz="1200" dirty="0"/>
              <a:t>执行慢启动，</a:t>
            </a:r>
            <a:r>
              <a:rPr lang="en-US" altLang="zh-CN" sz="1200" dirty="0" err="1"/>
              <a:t>cwnd</a:t>
            </a:r>
            <a:r>
              <a:rPr lang="en-US" altLang="zh-CN" sz="1200" dirty="0"/>
              <a:t>+=MSS</a:t>
            </a:r>
            <a:r>
              <a:rPr lang="zh-CN" altLang="en-US" sz="1200" dirty="0"/>
              <a:t>；当</a:t>
            </a:r>
            <a:r>
              <a:rPr lang="en-US" altLang="zh-CN" sz="1200" dirty="0" err="1"/>
              <a:t>cwnd</a:t>
            </a:r>
            <a:r>
              <a:rPr lang="en-US" altLang="zh-CN" sz="1200" dirty="0"/>
              <a:t>&gt;</a:t>
            </a:r>
            <a:r>
              <a:rPr lang="en-US" altLang="zh-CN" sz="1200" dirty="0" err="1"/>
              <a:t>ssthresh</a:t>
            </a:r>
            <a:r>
              <a:rPr lang="en-US" altLang="zh-CN" sz="1200" dirty="0"/>
              <a:t>,</a:t>
            </a:r>
            <a:r>
              <a:rPr lang="zh-CN" altLang="en-US" sz="1200" dirty="0"/>
              <a:t>执行拥塞避免</a:t>
            </a:r>
            <a:r>
              <a:rPr lang="en-US" altLang="zh-CN" sz="1200" dirty="0"/>
              <a:t>,</a:t>
            </a:r>
            <a:r>
              <a:rPr lang="en-US" altLang="zh-CN" sz="1200" dirty="0" err="1"/>
              <a:t>cwnd</a:t>
            </a:r>
            <a:r>
              <a:rPr lang="en-US" altLang="zh-CN" sz="1200" dirty="0"/>
              <a:t>+=mss*mss/</a:t>
            </a:r>
            <a:r>
              <a:rPr lang="en-US" altLang="zh-CN" sz="1200" dirty="0" err="1"/>
              <a:t>cwnd</a:t>
            </a:r>
            <a:endParaRPr lang="zh-CN" altLang="en-US" dirty="0"/>
          </a:p>
        </p:txBody>
      </p:sp>
      <p:sp>
        <p:nvSpPr>
          <p:cNvPr id="4" name="灯片编号占位符 3"/>
          <p:cNvSpPr>
            <a:spLocks noGrp="1"/>
          </p:cNvSpPr>
          <p:nvPr>
            <p:ph type="sldNum" sz="quarter" idx="10"/>
          </p:nvPr>
        </p:nvSpPr>
        <p:spPr/>
        <p:txBody>
          <a:bodyPr/>
          <a:lstStyle/>
          <a:p>
            <a:fld id="{7BFA1DEC-FF75-49C1-B797-3A01037CFCA2}" type="slidenum">
              <a:rPr lang="zh-CN" altLang="en-US" smtClean="0"/>
              <a:pPr/>
              <a:t>60</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F5FA353-2319-40DC-84D6-BD1AEA9CFE8F}" type="slidenum">
              <a:rPr lang="zh-CN" altLang="en-US" smtClean="0">
                <a:ea typeface="宋体" charset="-122"/>
              </a:rPr>
              <a:pPr/>
              <a:t>64</a:t>
            </a:fld>
            <a:endParaRPr lang="en-US" altLang="zh-CN">
              <a:ea typeface="宋体" charset="-122"/>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D4FD7A5-3E07-4202-AA6D-EE7BC0A731EC}" type="slidenum">
              <a:rPr lang="zh-CN" altLang="en-US" smtClean="0">
                <a:ea typeface="宋体" charset="-122"/>
              </a:rPr>
              <a:pPr/>
              <a:t>65</a:t>
            </a:fld>
            <a:endParaRPr lang="en-US" altLang="zh-CN">
              <a:ea typeface="宋体" charset="-122"/>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92CD0912-2948-4B0E-8086-B6D03FF39E51}" type="slidenum">
              <a:rPr lang="zh-CN" altLang="en-US" smtClean="0">
                <a:ea typeface="宋体" charset="-122"/>
              </a:rPr>
              <a:pPr/>
              <a:t>66</a:t>
            </a:fld>
            <a:endParaRPr lang="en-US" altLang="zh-CN">
              <a:ea typeface="宋体" charset="-122"/>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6A41BADC-D68D-4B9C-8322-DFF77EC3F1E0}" type="slidenum">
              <a:rPr lang="zh-CN" altLang="en-US" smtClean="0">
                <a:ea typeface="宋体" charset="-122"/>
              </a:rPr>
              <a:pPr/>
              <a:t>67</a:t>
            </a:fld>
            <a:endParaRPr lang="en-US" altLang="zh-CN">
              <a:ea typeface="宋体" charset="-122"/>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t>注意与电路连接、网络层连接的区别，这两个是为数据传输建立满足要求的路径。</a:t>
            </a:r>
          </a:p>
          <a:p>
            <a:endParaRPr lang="zh-CN" altLang="en-US" dirty="0"/>
          </a:p>
        </p:txBody>
      </p:sp>
      <p:sp>
        <p:nvSpPr>
          <p:cNvPr id="4" name="灯片编号占位符 3"/>
          <p:cNvSpPr>
            <a:spLocks noGrp="1"/>
          </p:cNvSpPr>
          <p:nvPr>
            <p:ph type="sldNum" sz="quarter" idx="10"/>
          </p:nvPr>
        </p:nvSpPr>
        <p:spPr/>
        <p:txBody>
          <a:bodyPr/>
          <a:lstStyle/>
          <a:p>
            <a:fld id="{7BFA1DEC-FF75-49C1-B797-3A01037CFCA2}" type="slidenum">
              <a:rPr lang="zh-CN" altLang="en-US" smtClean="0"/>
              <a:pPr/>
              <a:t>11</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4218FCC-DBD1-4832-8996-4E5AF643C139}" type="slidenum">
              <a:rPr lang="zh-CN" altLang="en-US" smtClean="0">
                <a:ea typeface="宋体" charset="-122"/>
              </a:rPr>
              <a:pPr/>
              <a:t>12</a:t>
            </a:fld>
            <a:endParaRPr lang="en-US" altLang="zh-CN">
              <a:ea typeface="宋体" charset="-122"/>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zh-CN" altLang="en-US" dirty="0"/>
              <a:t>连接建立过程很简单，但是由于网络层服务的不可靠性，给连接建立带来困难。通常使用三步握手过程来建立连接，避免连接被建立多次</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B7C01-56FE-4271-BCCF-6E729BFFA722}" type="slidenum">
              <a:rPr lang="zh-CN" altLang="en-US"/>
              <a:pPr/>
              <a:t>14</a:t>
            </a:fld>
            <a:endParaRPr lang="en-US" altLang="zh-CN"/>
          </a:p>
        </p:txBody>
      </p:sp>
      <p:sp>
        <p:nvSpPr>
          <p:cNvPr id="510978" name="Rectangle 2"/>
          <p:cNvSpPr>
            <a:spLocks noGrp="1" noRot="1" noChangeAspect="1" noChangeArrowheads="1" noTextEdit="1"/>
          </p:cNvSpPr>
          <p:nvPr>
            <p:ph type="sldImg"/>
          </p:nvPr>
        </p:nvSpPr>
        <p:spPr>
          <a:ln/>
        </p:spPr>
      </p:sp>
      <p:sp>
        <p:nvSpPr>
          <p:cNvPr id="51097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C2788-9C93-4EA9-A113-0B285DEEEDC1}" type="slidenum">
              <a:rPr lang="zh-CN" altLang="en-US"/>
              <a:pPr/>
              <a:t>15</a:t>
            </a:fld>
            <a:endParaRPr lang="en-US" altLang="zh-CN"/>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4A04D-D1F4-4367-9C4A-6A9A4E399394}" type="slidenum">
              <a:rPr lang="zh-CN" altLang="en-US"/>
              <a:pPr/>
              <a:t>16</a:t>
            </a:fld>
            <a:endParaRPr lang="en-US" altLang="zh-CN"/>
          </a:p>
        </p:txBody>
      </p:sp>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54383DB-2253-4C41-8BC1-0523BD99CF09}" type="slidenum">
              <a:rPr lang="zh-CN" altLang="en-US" smtClean="0">
                <a:ea typeface="宋体" charset="-122"/>
              </a:rPr>
              <a:pPr/>
              <a:t>17</a:t>
            </a:fld>
            <a:endParaRPr lang="en-US" altLang="zh-CN">
              <a:ea typeface="宋体" charset="-122"/>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72066" name="Group 2"/>
          <p:cNvGrpSpPr>
            <a:grpSpLocks/>
          </p:cNvGrpSpPr>
          <p:nvPr/>
        </p:nvGrpSpPr>
        <p:grpSpPr bwMode="auto">
          <a:xfrm>
            <a:off x="0" y="2438400"/>
            <a:ext cx="9009063" cy="1052513"/>
            <a:chOff x="0" y="1536"/>
            <a:chExt cx="5675" cy="663"/>
          </a:xfrm>
        </p:grpSpPr>
        <p:grpSp>
          <p:nvGrpSpPr>
            <p:cNvPr id="472067" name="Group 3"/>
            <p:cNvGrpSpPr>
              <a:grpSpLocks/>
            </p:cNvGrpSpPr>
            <p:nvPr/>
          </p:nvGrpSpPr>
          <p:grpSpPr bwMode="auto">
            <a:xfrm>
              <a:off x="183" y="1604"/>
              <a:ext cx="448" cy="299"/>
              <a:chOff x="720" y="336"/>
              <a:chExt cx="624" cy="432"/>
            </a:xfrm>
          </p:grpSpPr>
          <p:sp>
            <p:nvSpPr>
              <p:cNvPr id="472068"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p>
            </p:txBody>
          </p:sp>
          <p:sp>
            <p:nvSpPr>
              <p:cNvPr id="472069"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p>
            </p:txBody>
          </p:sp>
        </p:grpSp>
        <p:grpSp>
          <p:nvGrpSpPr>
            <p:cNvPr id="472070" name="Group 6"/>
            <p:cNvGrpSpPr>
              <a:grpSpLocks/>
            </p:cNvGrpSpPr>
            <p:nvPr/>
          </p:nvGrpSpPr>
          <p:grpSpPr bwMode="auto">
            <a:xfrm>
              <a:off x="261" y="1870"/>
              <a:ext cx="465" cy="299"/>
              <a:chOff x="912" y="2640"/>
              <a:chExt cx="672" cy="432"/>
            </a:xfrm>
          </p:grpSpPr>
          <p:sp>
            <p:nvSpPr>
              <p:cNvPr id="472071"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p>
            </p:txBody>
          </p:sp>
          <p:sp>
            <p:nvSpPr>
              <p:cNvPr id="472072"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p>
            </p:txBody>
          </p:sp>
        </p:grpSp>
        <p:sp>
          <p:nvSpPr>
            <p:cNvPr id="472073"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p>
          </p:txBody>
        </p:sp>
        <p:sp>
          <p:nvSpPr>
            <p:cNvPr id="472074"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p>
          </p:txBody>
        </p:sp>
        <p:sp>
          <p:nvSpPr>
            <p:cNvPr id="472075"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p>
          </p:txBody>
        </p:sp>
      </p:grpSp>
      <p:sp>
        <p:nvSpPr>
          <p:cNvPr id="472076" name="Rectangle 12"/>
          <p:cNvSpPr>
            <a:spLocks noGrp="1" noChangeArrowheads="1"/>
          </p:cNvSpPr>
          <p:nvPr>
            <p:ph type="ctrTitle"/>
          </p:nvPr>
        </p:nvSpPr>
        <p:spPr>
          <a:xfrm>
            <a:off x="990600" y="1828800"/>
            <a:ext cx="7772400" cy="1143000"/>
          </a:xfrm>
        </p:spPr>
        <p:txBody>
          <a:bodyPr/>
          <a:lstStyle>
            <a:lvl1pPr>
              <a:defRPr/>
            </a:lvl1pPr>
          </a:lstStyle>
          <a:p>
            <a:r>
              <a:rPr lang="zh-CN" altLang="en-US"/>
              <a:t>单击此处编辑母版标题样式</a:t>
            </a:r>
          </a:p>
        </p:txBody>
      </p:sp>
      <p:sp>
        <p:nvSpPr>
          <p:cNvPr id="47207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472078"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472079"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472080"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8454712D-3857-47C0-8C62-1810AB3D2F74}" type="slidenum">
              <a:rPr lang="zh-CN" altLang="en-US"/>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3B86219C-F457-4E23-AE99-61BC74C3EE9F}" type="slidenum">
              <a:rPr lang="zh-CN" altLang="en-US"/>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617538"/>
            <a:ext cx="1951038" cy="55149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617538"/>
            <a:ext cx="5700712" cy="55149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85BEB56-0E06-4129-90D7-9DB4A34A7EE9}" type="slidenum">
              <a:rPr lang="zh-CN" altLang="en-US"/>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6324600"/>
            <a:ext cx="1905000" cy="457200"/>
          </a:xfrm>
        </p:spPr>
        <p:txBody>
          <a:bodyPr/>
          <a:lstStyle>
            <a:lvl1pPr>
              <a:defRPr/>
            </a:lvl1pPr>
          </a:lstStyle>
          <a:p>
            <a:endParaRPr lang="en-US" altLang="zh-CN"/>
          </a:p>
        </p:txBody>
      </p:sp>
      <p:sp>
        <p:nvSpPr>
          <p:cNvPr id="6" name="页脚占位符 5"/>
          <p:cNvSpPr>
            <a:spLocks noGrp="1"/>
          </p:cNvSpPr>
          <p:nvPr>
            <p:ph type="ftr" sz="quarter" idx="11"/>
          </p:nvPr>
        </p:nvSpPr>
        <p:spPr>
          <a:xfrm>
            <a:off x="3352800" y="6324600"/>
            <a:ext cx="2895600" cy="4572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781800" y="6324600"/>
            <a:ext cx="1905000" cy="457200"/>
          </a:xfrm>
        </p:spPr>
        <p:txBody>
          <a:bodyPr/>
          <a:lstStyle>
            <a:lvl1pPr>
              <a:defRPr/>
            </a:lvl1pPr>
          </a:lstStyle>
          <a:p>
            <a:fld id="{CC8D1859-4EC8-4D4C-BEC3-0FAA453CB063}" type="slidenum">
              <a:rPr lang="zh-CN" altLang="en-US"/>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endParaRPr lang="zh-CN" altLang="en-US"/>
          </a:p>
        </p:txBody>
      </p:sp>
      <p:sp>
        <p:nvSpPr>
          <p:cNvPr id="4" name="日期占位符 3"/>
          <p:cNvSpPr>
            <a:spLocks noGrp="1"/>
          </p:cNvSpPr>
          <p:nvPr>
            <p:ph type="dt" sz="half" idx="10"/>
          </p:nvPr>
        </p:nvSpPr>
        <p:spPr>
          <a:xfrm>
            <a:off x="914400" y="6324600"/>
            <a:ext cx="1905000" cy="457200"/>
          </a:xfrm>
        </p:spPr>
        <p:txBody>
          <a:bodyPr/>
          <a:lstStyle>
            <a:lvl1pPr>
              <a:defRPr/>
            </a:lvl1pPr>
          </a:lstStyle>
          <a:p>
            <a:endParaRPr lang="en-US" altLang="zh-CN"/>
          </a:p>
        </p:txBody>
      </p:sp>
      <p:sp>
        <p:nvSpPr>
          <p:cNvPr id="5" name="页脚占位符 4"/>
          <p:cNvSpPr>
            <a:spLocks noGrp="1"/>
          </p:cNvSpPr>
          <p:nvPr>
            <p:ph type="ftr" sz="quarter" idx="11"/>
          </p:nvPr>
        </p:nvSpPr>
        <p:spPr>
          <a:xfrm>
            <a:off x="3352800" y="6324600"/>
            <a:ext cx="2895600" cy="457200"/>
          </a:xfrm>
        </p:spPr>
        <p:txBody>
          <a:bodyPr/>
          <a:lstStyle>
            <a:lvl1pPr>
              <a:defRPr/>
            </a:lvl1pPr>
          </a:lstStyle>
          <a:p>
            <a:endParaRPr lang="en-US" altLang="zh-CN"/>
          </a:p>
        </p:txBody>
      </p:sp>
      <p:sp>
        <p:nvSpPr>
          <p:cNvPr id="6" name="灯片编号占位符 5"/>
          <p:cNvSpPr>
            <a:spLocks noGrp="1"/>
          </p:cNvSpPr>
          <p:nvPr>
            <p:ph type="sldNum" sz="quarter" idx="12"/>
          </p:nvPr>
        </p:nvSpPr>
        <p:spPr>
          <a:xfrm>
            <a:off x="6781800" y="6324600"/>
            <a:ext cx="1905000" cy="457200"/>
          </a:xfrm>
        </p:spPr>
        <p:txBody>
          <a:bodyPr/>
          <a:lstStyle>
            <a:lvl1pPr>
              <a:defRPr/>
            </a:lvl1pPr>
          </a:lstStyle>
          <a:p>
            <a:fld id="{1DED579C-1F19-48D1-8378-0069C5F12F6C}" type="slidenum">
              <a:rPr lang="zh-CN" altLang="en-US"/>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B1DBE56-41F5-4D2C-87EE-CA2B9FFDF45C}" type="slidenum">
              <a:rPr lang="zh-CN" altLang="en-US"/>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10A41B1-53C9-4528-89A9-E67816AB1D09}" type="slidenum">
              <a:rPr lang="zh-CN" altLang="en-US"/>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D643242-9B75-43BC-9D7B-0525E24569A0}" type="slidenum">
              <a:rPr lang="zh-CN" altLang="en-US"/>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98E129E0-AA98-4D41-875A-755ADDA467C2}" type="slidenum">
              <a:rPr lang="zh-CN" altLang="en-US"/>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76106E4E-44F5-49C9-ACC5-1C7066876668}" type="slidenum">
              <a:rPr lang="zh-CN" altLang="en-US"/>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AE72161A-5863-4A76-AA32-328D3582348B}" type="slidenum">
              <a:rPr lang="zh-CN" altLang="en-US"/>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FC3D3C9-7191-4ED3-8EC1-FBC42654F2E3}" type="slidenum">
              <a:rPr lang="zh-CN" altLang="en-US"/>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E1CAB8-67A6-4D42-9239-E50BF98C3661}" type="slidenum">
              <a:rPr lang="zh-CN" altLang="en-US"/>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4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lang="zh-CN" altLang="en-US"/>
          </a:p>
        </p:txBody>
      </p:sp>
      <p:sp>
        <p:nvSpPr>
          <p:cNvPr id="47104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zh-CN" altLang="en-US"/>
          </a:p>
        </p:txBody>
      </p:sp>
      <p:sp>
        <p:nvSpPr>
          <p:cNvPr id="47104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lang="zh-CN" altLang="en-US"/>
          </a:p>
        </p:txBody>
      </p:sp>
      <p:sp>
        <p:nvSpPr>
          <p:cNvPr id="47104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zh-CN" altLang="en-US"/>
          </a:p>
        </p:txBody>
      </p:sp>
      <p:sp>
        <p:nvSpPr>
          <p:cNvPr id="47104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lang="zh-CN" altLang="en-US"/>
          </a:p>
        </p:txBody>
      </p:sp>
      <p:sp>
        <p:nvSpPr>
          <p:cNvPr id="47104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lang="zh-CN" altLang="en-US"/>
          </a:p>
        </p:txBody>
      </p:sp>
      <p:sp>
        <p:nvSpPr>
          <p:cNvPr id="47104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zh-CN" altLang="en-US"/>
          </a:p>
        </p:txBody>
      </p:sp>
      <p:sp>
        <p:nvSpPr>
          <p:cNvPr id="471049"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47105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71051"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endParaRPr lang="en-US" altLang="zh-CN"/>
          </a:p>
        </p:txBody>
      </p:sp>
      <p:sp>
        <p:nvSpPr>
          <p:cNvPr id="471052"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zh-CN"/>
          </a:p>
        </p:txBody>
      </p:sp>
      <p:sp>
        <p:nvSpPr>
          <p:cNvPr id="471053"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33D7164D-2AB5-418B-8FA2-7D575E7E5022}" type="slidenum">
              <a:rPr lang="zh-CN" altLang="en-US"/>
              <a:pPr/>
              <a:t>‹#›</a:t>
            </a:fld>
            <a:endParaRPr lang="en-US" altLang="zh-CN"/>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宋体" charset="-122"/>
        </a:defRPr>
      </a:lvl2pPr>
      <a:lvl3pPr algn="l" rtl="0" fontAlgn="base">
        <a:spcBef>
          <a:spcPct val="0"/>
        </a:spcBef>
        <a:spcAft>
          <a:spcPct val="0"/>
        </a:spcAft>
        <a:defRPr kumimoji="1" sz="4400">
          <a:solidFill>
            <a:schemeClr val="tx2"/>
          </a:solidFill>
          <a:latin typeface="Tahoma" pitchFamily="34" charset="0"/>
          <a:ea typeface="宋体" charset="-122"/>
        </a:defRPr>
      </a:lvl3pPr>
      <a:lvl4pPr algn="l" rtl="0" fontAlgn="base">
        <a:spcBef>
          <a:spcPct val="0"/>
        </a:spcBef>
        <a:spcAft>
          <a:spcPct val="0"/>
        </a:spcAft>
        <a:defRPr kumimoji="1" sz="4400">
          <a:solidFill>
            <a:schemeClr val="tx2"/>
          </a:solidFill>
          <a:latin typeface="Tahoma" pitchFamily="34" charset="0"/>
          <a:ea typeface="宋体" charset="-122"/>
        </a:defRPr>
      </a:lvl4pPr>
      <a:lvl5pPr algn="l" rtl="0" fontAlgn="base">
        <a:spcBef>
          <a:spcPct val="0"/>
        </a:spcBef>
        <a:spcAft>
          <a:spcPct val="0"/>
        </a:spcAft>
        <a:defRPr kumimoji="1" sz="4400">
          <a:solidFill>
            <a:schemeClr val="tx2"/>
          </a:solidFill>
          <a:latin typeface="Tahoma" pitchFamily="34" charset="0"/>
          <a:ea typeface="宋体" charset="-122"/>
        </a:defRPr>
      </a:lvl5pPr>
      <a:lvl6pPr marL="457200" algn="l" rtl="0" fontAlgn="base">
        <a:spcBef>
          <a:spcPct val="0"/>
        </a:spcBef>
        <a:spcAft>
          <a:spcPct val="0"/>
        </a:spcAft>
        <a:defRPr kumimoji="1" sz="4400">
          <a:solidFill>
            <a:schemeClr val="tx2"/>
          </a:solidFill>
          <a:latin typeface="Tahoma" pitchFamily="34" charset="0"/>
          <a:ea typeface="宋体" charset="-122"/>
        </a:defRPr>
      </a:lvl6pPr>
      <a:lvl7pPr marL="914400" algn="l" rtl="0" fontAlgn="base">
        <a:spcBef>
          <a:spcPct val="0"/>
        </a:spcBef>
        <a:spcAft>
          <a:spcPct val="0"/>
        </a:spcAft>
        <a:defRPr kumimoji="1" sz="4400">
          <a:solidFill>
            <a:schemeClr val="tx2"/>
          </a:solidFill>
          <a:latin typeface="Tahoma" pitchFamily="34" charset="0"/>
          <a:ea typeface="宋体" charset="-122"/>
        </a:defRPr>
      </a:lvl7pPr>
      <a:lvl8pPr marL="1371600" algn="l" rtl="0" fontAlgn="base">
        <a:spcBef>
          <a:spcPct val="0"/>
        </a:spcBef>
        <a:spcAft>
          <a:spcPct val="0"/>
        </a:spcAft>
        <a:defRPr kumimoji="1" sz="4400">
          <a:solidFill>
            <a:schemeClr val="tx2"/>
          </a:solidFill>
          <a:latin typeface="Tahoma" pitchFamily="34" charset="0"/>
          <a:ea typeface="宋体" charset="-122"/>
        </a:defRPr>
      </a:lvl8pPr>
      <a:lvl9pPr marL="1828800" algn="l" rtl="0" fontAlgn="base">
        <a:spcBef>
          <a:spcPct val="0"/>
        </a:spcBef>
        <a:spcAft>
          <a:spcPct val="0"/>
        </a:spcAft>
        <a:defRPr kumimoji="1" sz="4400">
          <a:solidFill>
            <a:schemeClr val="tx2"/>
          </a:solidFill>
          <a:latin typeface="Tahoma" pitchFamily="34" charset="0"/>
          <a:ea typeface="宋体"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6.bin"/><Relationship Id="rId18" Type="http://schemas.openxmlformats.org/officeDocument/2006/relationships/oleObject" Target="../embeddings/oleObject10.bin"/><Relationship Id="rId26" Type="http://schemas.openxmlformats.org/officeDocument/2006/relationships/oleObject" Target="../embeddings/oleObject14.bin"/><Relationship Id="rId3" Type="http://schemas.openxmlformats.org/officeDocument/2006/relationships/image" Target="../media/image1.png"/><Relationship Id="rId21" Type="http://schemas.openxmlformats.org/officeDocument/2006/relationships/image" Target="../media/image8.w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6.wmf"/><Relationship Id="rId25" Type="http://schemas.openxmlformats.org/officeDocument/2006/relationships/image" Target="../media/image10.wmf"/><Relationship Id="rId2" Type="http://schemas.openxmlformats.org/officeDocument/2006/relationships/notesSlide" Target="../notesSlides/notesSlide1.xml"/><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2.bin"/><Relationship Id="rId11" Type="http://schemas.openxmlformats.org/officeDocument/2006/relationships/image" Target="../media/image5.wmf"/><Relationship Id="rId24" Type="http://schemas.openxmlformats.org/officeDocument/2006/relationships/oleObject" Target="../embeddings/oleObject13.bin"/><Relationship Id="rId5" Type="http://schemas.openxmlformats.org/officeDocument/2006/relationships/image" Target="../media/image2.wmf"/><Relationship Id="rId15" Type="http://schemas.openxmlformats.org/officeDocument/2006/relationships/oleObject" Target="../embeddings/oleObject8.bin"/><Relationship Id="rId23" Type="http://schemas.openxmlformats.org/officeDocument/2006/relationships/image" Target="../media/image9.wmf"/><Relationship Id="rId28" Type="http://schemas.openxmlformats.org/officeDocument/2006/relationships/oleObject" Target="../embeddings/oleObject15.bin"/><Relationship Id="rId10" Type="http://schemas.openxmlformats.org/officeDocument/2006/relationships/oleObject" Target="../embeddings/oleObject4.bin"/><Relationship Id="rId19"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7.bin"/><Relationship Id="rId22" Type="http://schemas.openxmlformats.org/officeDocument/2006/relationships/oleObject" Target="../embeddings/oleObject12.bin"/><Relationship Id="rId27" Type="http://schemas.openxmlformats.org/officeDocument/2006/relationships/image" Target="../media/image11.wmf"/></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customXml" Target="../ink/ink5.xml"/><Relationship Id="rId2" Type="http://schemas.openxmlformats.org/officeDocument/2006/relationships/customXml" Target="../ink/ink1.xml"/><Relationship Id="rId1" Type="http://schemas.openxmlformats.org/officeDocument/2006/relationships/slideLayout" Target="../slideLayouts/slideLayout12.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oleObject" Target="../embeddings/oleObject20.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hyperlink" Target="http://baike.baidu.com/view/3776453.ht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EFE399C-F3C6-417E-AB6A-FEE4AB6B6A0B}" type="slidenum">
              <a:rPr lang="zh-CN" altLang="en-US"/>
              <a:pPr/>
              <a:t>1</a:t>
            </a:fld>
            <a:endParaRPr lang="en-US" altLang="zh-CN"/>
          </a:p>
        </p:txBody>
      </p:sp>
      <p:sp>
        <p:nvSpPr>
          <p:cNvPr id="300034" name="Rectangle 2"/>
          <p:cNvSpPr>
            <a:spLocks noGrp="1" noChangeArrowheads="1"/>
          </p:cNvSpPr>
          <p:nvPr>
            <p:ph type="title"/>
          </p:nvPr>
        </p:nvSpPr>
        <p:spPr/>
        <p:txBody>
          <a:bodyPr/>
          <a:lstStyle/>
          <a:p>
            <a:pPr algn="ctr"/>
            <a:r>
              <a:rPr lang="zh-CN" altLang="en-US"/>
              <a:t>第8章 传输层</a:t>
            </a:r>
          </a:p>
        </p:txBody>
      </p:sp>
      <p:sp>
        <p:nvSpPr>
          <p:cNvPr id="300035" name="Rectangle 3"/>
          <p:cNvSpPr>
            <a:spLocks noGrp="1" noChangeArrowheads="1"/>
          </p:cNvSpPr>
          <p:nvPr>
            <p:ph type="body" idx="1"/>
          </p:nvPr>
        </p:nvSpPr>
        <p:spPr>
          <a:xfrm>
            <a:off x="1187450" y="1989138"/>
            <a:ext cx="7205663" cy="4114800"/>
          </a:xfrm>
        </p:spPr>
        <p:txBody>
          <a:bodyPr/>
          <a:lstStyle/>
          <a:p>
            <a:r>
              <a:rPr lang="en-GB" b="1" dirty="0">
                <a:latin typeface="宋体" charset="-122"/>
              </a:rPr>
              <a:t>8.1</a:t>
            </a:r>
            <a:r>
              <a:rPr lang="zh-CN" altLang="en-GB" b="1" dirty="0">
                <a:latin typeface="宋体" charset="-122"/>
              </a:rPr>
              <a:t>传输层服务</a:t>
            </a:r>
          </a:p>
          <a:p>
            <a:r>
              <a:rPr lang="en-GB" altLang="zh-CN" b="1" dirty="0">
                <a:latin typeface="宋体" charset="-122"/>
              </a:rPr>
              <a:t>8.2</a:t>
            </a:r>
            <a:r>
              <a:rPr lang="zh-CN" altLang="en-GB" b="1" dirty="0">
                <a:latin typeface="宋体" charset="-122"/>
              </a:rPr>
              <a:t>传输层</a:t>
            </a:r>
            <a:r>
              <a:rPr lang="zh-CN" altLang="en-US" b="1" dirty="0">
                <a:latin typeface="宋体" charset="-122"/>
              </a:rPr>
              <a:t>寻址</a:t>
            </a:r>
            <a:endParaRPr lang="en-GB" altLang="zh-CN" b="1" dirty="0">
              <a:latin typeface="宋体" charset="-122"/>
            </a:endParaRPr>
          </a:p>
          <a:p>
            <a:r>
              <a:rPr lang="en-GB" altLang="zh-CN" b="1" dirty="0">
                <a:latin typeface="宋体" charset="-122"/>
              </a:rPr>
              <a:t>8.3</a:t>
            </a:r>
            <a:r>
              <a:rPr lang="zh-CN" altLang="en-US" b="1" dirty="0">
                <a:latin typeface="宋体" charset="-122"/>
              </a:rPr>
              <a:t>建立连接</a:t>
            </a:r>
          </a:p>
          <a:p>
            <a:r>
              <a:rPr lang="zh-CN" altLang="en-US" b="1" dirty="0">
                <a:latin typeface="宋体" charset="-122"/>
              </a:rPr>
              <a:t>8.</a:t>
            </a:r>
            <a:r>
              <a:rPr lang="en-US" altLang="zh-CN" b="1" dirty="0">
                <a:latin typeface="宋体" charset="-122"/>
              </a:rPr>
              <a:t>4Internet</a:t>
            </a:r>
            <a:r>
              <a:rPr lang="zh-CN" altLang="en-US" b="1" dirty="0">
                <a:latin typeface="宋体" charset="-122"/>
              </a:rPr>
              <a:t>中的传输层协议</a:t>
            </a:r>
          </a:p>
          <a:p>
            <a:pPr lvl="1"/>
            <a:r>
              <a:rPr lang="en-US" altLang="zh-CN" b="1" dirty="0">
                <a:latin typeface="宋体" charset="-122"/>
              </a:rPr>
              <a:t>8.4.1</a:t>
            </a:r>
            <a:r>
              <a:rPr lang="zh-CN" altLang="en-US" b="1" dirty="0">
                <a:latin typeface="宋体" charset="-122"/>
              </a:rPr>
              <a:t>用户数据报协议</a:t>
            </a:r>
            <a:r>
              <a:rPr lang="en-US" altLang="zh-CN" b="1" dirty="0">
                <a:latin typeface="宋体" charset="-122"/>
              </a:rPr>
              <a:t>UDP </a:t>
            </a:r>
          </a:p>
          <a:p>
            <a:pPr lvl="1"/>
            <a:r>
              <a:rPr lang="en-GB" altLang="zh-CN" b="1" dirty="0">
                <a:latin typeface="宋体" charset="-122"/>
              </a:rPr>
              <a:t>8.4.2</a:t>
            </a:r>
            <a:r>
              <a:rPr lang="zh-CN" altLang="en-US" b="1" dirty="0">
                <a:latin typeface="宋体" charset="-122"/>
              </a:rPr>
              <a:t>传输控制协议</a:t>
            </a:r>
            <a:r>
              <a:rPr lang="en-US" altLang="zh-CN" b="1" dirty="0">
                <a:latin typeface="宋体" charset="-122"/>
              </a:rPr>
              <a:t>TCP</a:t>
            </a:r>
            <a:endParaRPr lang="zh-CN" altLang="en-US" b="1" dirty="0">
              <a:latin typeface="宋体" charset="-122"/>
            </a:endParaRPr>
          </a:p>
          <a:p>
            <a:r>
              <a:rPr lang="en-GB" altLang="zh-CN" dirty="0">
                <a:latin typeface="宋体" charset="-122"/>
              </a:rPr>
              <a:t>8.5</a:t>
            </a:r>
            <a:r>
              <a:rPr lang="en-US" altLang="zh-CN" dirty="0"/>
              <a:t>Berkeley Socket</a:t>
            </a:r>
            <a:endParaRPr lang="en-GB" altLang="zh-CN"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EFE399C-F3C6-417E-AB6A-FEE4AB6B6A0B}" type="slidenum">
              <a:rPr lang="zh-CN" altLang="en-US"/>
              <a:pPr/>
              <a:t>10</a:t>
            </a:fld>
            <a:endParaRPr lang="en-US" altLang="zh-CN"/>
          </a:p>
        </p:txBody>
      </p:sp>
      <p:sp>
        <p:nvSpPr>
          <p:cNvPr id="300034" name="Rectangle 2"/>
          <p:cNvSpPr>
            <a:spLocks noGrp="1" noChangeArrowheads="1"/>
          </p:cNvSpPr>
          <p:nvPr>
            <p:ph type="title"/>
          </p:nvPr>
        </p:nvSpPr>
        <p:spPr/>
        <p:txBody>
          <a:bodyPr/>
          <a:lstStyle/>
          <a:p>
            <a:pPr algn="ctr"/>
            <a:r>
              <a:rPr lang="zh-CN" altLang="en-US"/>
              <a:t>第8章 传输层</a:t>
            </a:r>
          </a:p>
        </p:txBody>
      </p:sp>
      <p:sp>
        <p:nvSpPr>
          <p:cNvPr id="300035" name="Rectangle 3"/>
          <p:cNvSpPr>
            <a:spLocks noGrp="1" noChangeArrowheads="1"/>
          </p:cNvSpPr>
          <p:nvPr>
            <p:ph type="body" idx="1"/>
          </p:nvPr>
        </p:nvSpPr>
        <p:spPr>
          <a:xfrm>
            <a:off x="1187450" y="1989138"/>
            <a:ext cx="7205663" cy="4114800"/>
          </a:xfrm>
        </p:spPr>
        <p:txBody>
          <a:bodyPr/>
          <a:lstStyle/>
          <a:p>
            <a:r>
              <a:rPr lang="en-GB" b="1" dirty="0">
                <a:latin typeface="宋体" charset="-122"/>
              </a:rPr>
              <a:t>8.1</a:t>
            </a:r>
            <a:r>
              <a:rPr lang="zh-CN" altLang="en-GB" b="1" dirty="0">
                <a:latin typeface="宋体" charset="-122"/>
              </a:rPr>
              <a:t>传输层服务</a:t>
            </a:r>
          </a:p>
          <a:p>
            <a:r>
              <a:rPr lang="en-GB" altLang="zh-CN" b="1" dirty="0">
                <a:latin typeface="宋体" charset="-122"/>
              </a:rPr>
              <a:t>8.2</a:t>
            </a:r>
            <a:r>
              <a:rPr lang="zh-CN" altLang="en-GB" b="1" dirty="0">
                <a:latin typeface="宋体" charset="-122"/>
              </a:rPr>
              <a:t>传输层</a:t>
            </a:r>
            <a:r>
              <a:rPr lang="zh-CN" altLang="en-US" b="1" dirty="0">
                <a:latin typeface="宋体" charset="-122"/>
              </a:rPr>
              <a:t>寻址</a:t>
            </a:r>
            <a:endParaRPr lang="en-GB" altLang="zh-CN" b="1" dirty="0">
              <a:latin typeface="宋体" charset="-122"/>
            </a:endParaRPr>
          </a:p>
          <a:p>
            <a:r>
              <a:rPr lang="en-GB" altLang="zh-CN" b="1" dirty="0">
                <a:solidFill>
                  <a:srgbClr val="FF0000"/>
                </a:solidFill>
                <a:latin typeface="宋体" charset="-122"/>
              </a:rPr>
              <a:t>8.3</a:t>
            </a:r>
            <a:r>
              <a:rPr lang="zh-CN" altLang="en-US" b="1" dirty="0">
                <a:solidFill>
                  <a:srgbClr val="FF0000"/>
                </a:solidFill>
                <a:latin typeface="宋体" charset="-122"/>
              </a:rPr>
              <a:t>建立连接</a:t>
            </a:r>
          </a:p>
          <a:p>
            <a:r>
              <a:rPr lang="zh-CN" altLang="en-US" b="1" dirty="0">
                <a:latin typeface="宋体" charset="-122"/>
              </a:rPr>
              <a:t>8.</a:t>
            </a:r>
            <a:r>
              <a:rPr lang="en-US" altLang="zh-CN" b="1" dirty="0">
                <a:latin typeface="宋体" charset="-122"/>
              </a:rPr>
              <a:t>4Internet</a:t>
            </a:r>
            <a:r>
              <a:rPr lang="zh-CN" altLang="en-US" b="1" dirty="0">
                <a:latin typeface="宋体" charset="-122"/>
              </a:rPr>
              <a:t>中的传输层协议</a:t>
            </a:r>
          </a:p>
          <a:p>
            <a:pPr lvl="1"/>
            <a:r>
              <a:rPr lang="en-US" altLang="zh-CN" b="1" dirty="0">
                <a:latin typeface="宋体" charset="-122"/>
              </a:rPr>
              <a:t>8.4.1</a:t>
            </a:r>
            <a:r>
              <a:rPr lang="zh-CN" altLang="en-US" b="1" dirty="0">
                <a:latin typeface="宋体" charset="-122"/>
              </a:rPr>
              <a:t>用户数据报协议</a:t>
            </a:r>
            <a:r>
              <a:rPr lang="en-US" altLang="zh-CN" b="1" dirty="0">
                <a:latin typeface="宋体" charset="-122"/>
              </a:rPr>
              <a:t>UDP </a:t>
            </a:r>
          </a:p>
          <a:p>
            <a:pPr lvl="1"/>
            <a:r>
              <a:rPr lang="en-GB" altLang="zh-CN" b="1" dirty="0">
                <a:latin typeface="宋体" charset="-122"/>
              </a:rPr>
              <a:t>8.4.2</a:t>
            </a:r>
            <a:r>
              <a:rPr lang="zh-CN" altLang="en-US" b="1" dirty="0">
                <a:latin typeface="宋体" charset="-122"/>
              </a:rPr>
              <a:t>传输控制协议</a:t>
            </a:r>
            <a:r>
              <a:rPr lang="en-US" altLang="zh-CN" b="1" dirty="0">
                <a:latin typeface="宋体" charset="-122"/>
              </a:rPr>
              <a:t>TCP</a:t>
            </a:r>
            <a:endParaRPr lang="zh-CN" altLang="en-US" b="1" dirty="0">
              <a:latin typeface="宋体" charset="-122"/>
            </a:endParaRPr>
          </a:p>
          <a:p>
            <a:r>
              <a:rPr lang="en-GB" altLang="zh-CN" dirty="0">
                <a:latin typeface="宋体" charset="-122"/>
              </a:rPr>
              <a:t>8.5</a:t>
            </a:r>
            <a:r>
              <a:rPr lang="en-US" altLang="zh-CN" dirty="0"/>
              <a:t>Berkeley Socket</a:t>
            </a:r>
            <a:endParaRPr lang="en-GB" altLang="zh-CN"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D2F28AAD-B280-4559-9CA3-A4F734010660}" type="slidenum">
              <a:rPr lang="zh-CN" altLang="en-US"/>
              <a:pPr/>
              <a:t>11</a:t>
            </a:fld>
            <a:endParaRPr lang="en-US" altLang="zh-CN"/>
          </a:p>
        </p:txBody>
      </p:sp>
      <p:sp>
        <p:nvSpPr>
          <p:cNvPr id="507906" name="Rectangle 2"/>
          <p:cNvSpPr>
            <a:spLocks noGrp="1" noChangeArrowheads="1"/>
          </p:cNvSpPr>
          <p:nvPr>
            <p:ph type="title"/>
          </p:nvPr>
        </p:nvSpPr>
        <p:spPr/>
        <p:txBody>
          <a:bodyPr/>
          <a:lstStyle/>
          <a:p>
            <a:r>
              <a:rPr lang="zh-CN" altLang="en-US" b="1" dirty="0"/>
              <a:t>传输层连接</a:t>
            </a:r>
            <a:endParaRPr lang="zh-CN" altLang="en-US" dirty="0"/>
          </a:p>
        </p:txBody>
      </p:sp>
      <p:sp>
        <p:nvSpPr>
          <p:cNvPr id="507907" name="Rectangle 3"/>
          <p:cNvSpPr>
            <a:spLocks noGrp="1" noChangeArrowheads="1"/>
          </p:cNvSpPr>
          <p:nvPr>
            <p:ph type="body" idx="1"/>
          </p:nvPr>
        </p:nvSpPr>
        <p:spPr>
          <a:xfrm>
            <a:off x="395536" y="1916832"/>
            <a:ext cx="8568952" cy="4286279"/>
          </a:xfrm>
        </p:spPr>
        <p:txBody>
          <a:bodyPr/>
          <a:lstStyle/>
          <a:p>
            <a:r>
              <a:rPr lang="zh-CN" altLang="en-US" sz="2800" b="1" dirty="0"/>
              <a:t>对于</a:t>
            </a:r>
            <a:r>
              <a:rPr lang="zh-CN" altLang="en-US" sz="2800" b="1" dirty="0">
                <a:solidFill>
                  <a:srgbClr val="FF0000"/>
                </a:solidFill>
              </a:rPr>
              <a:t>面向连接</a:t>
            </a:r>
            <a:r>
              <a:rPr lang="zh-CN" altLang="en-US" sz="2800" b="1" dirty="0"/>
              <a:t>的传输服务，首先要和对端的对等实体</a:t>
            </a:r>
            <a:r>
              <a:rPr lang="zh-CN" altLang="en-US" sz="2800" b="1" dirty="0">
                <a:solidFill>
                  <a:srgbClr val="FF0000"/>
                </a:solidFill>
              </a:rPr>
              <a:t>建立连接</a:t>
            </a:r>
            <a:r>
              <a:rPr lang="zh-CN" altLang="en-US" sz="2800" b="1" dirty="0"/>
              <a:t>。</a:t>
            </a:r>
            <a:endParaRPr lang="en-US" altLang="zh-CN" sz="2800" b="1" dirty="0"/>
          </a:p>
          <a:p>
            <a:r>
              <a:rPr lang="zh-CN" altLang="en-US" sz="2800" b="1" dirty="0"/>
              <a:t>传输层连接本质上是在发送端和接收端上为实现可靠传输而</a:t>
            </a:r>
            <a:r>
              <a:rPr lang="zh-CN" altLang="en-US" sz="2800" b="1" dirty="0">
                <a:solidFill>
                  <a:srgbClr val="FF0000"/>
                </a:solidFill>
              </a:rPr>
              <a:t>维护</a:t>
            </a:r>
            <a:r>
              <a:rPr lang="zh-CN" altLang="en-US" sz="2800" b="1" dirty="0"/>
              <a:t>的一些</a:t>
            </a:r>
            <a:r>
              <a:rPr lang="zh-CN" altLang="en-US" sz="2800" b="1" dirty="0">
                <a:solidFill>
                  <a:srgbClr val="FF0000"/>
                </a:solidFill>
              </a:rPr>
              <a:t>参数状态</a:t>
            </a:r>
            <a:r>
              <a:rPr lang="zh-CN" altLang="en-US" sz="2800" b="1" dirty="0"/>
              <a:t>。</a:t>
            </a:r>
            <a:endParaRPr lang="en-US" altLang="zh-CN" sz="2800" b="1" dirty="0"/>
          </a:p>
          <a:p>
            <a:pPr lvl="1"/>
            <a:r>
              <a:rPr lang="zh-CN" altLang="en-US" sz="2400" b="1" dirty="0"/>
              <a:t>例如发送、确认序列号的维护、发送、接收窗口的管理，接收端缓存大小等</a:t>
            </a:r>
            <a:endParaRPr lang="en-US" altLang="zh-CN" sz="2400" b="1" dirty="0"/>
          </a:p>
          <a:p>
            <a:pPr lvl="1"/>
            <a:r>
              <a:rPr lang="zh-CN" altLang="en-US" sz="2400" b="1" dirty="0"/>
              <a:t>各种计时器</a:t>
            </a:r>
            <a:endParaRPr lang="en-US" altLang="zh-CN" sz="2400" b="1" dirty="0"/>
          </a:p>
          <a:p>
            <a:r>
              <a:rPr lang="zh-CN" altLang="en-US" sz="2800" b="1" dirty="0"/>
              <a:t>数据传输完毕还需要</a:t>
            </a:r>
            <a:r>
              <a:rPr lang="zh-CN" altLang="en-US" sz="2800" b="1" dirty="0">
                <a:solidFill>
                  <a:srgbClr val="FF0000"/>
                </a:solidFill>
              </a:rPr>
              <a:t>释放连接</a:t>
            </a:r>
            <a:r>
              <a:rPr lang="zh-CN" altLang="en-US" sz="2800" b="1" dirty="0"/>
              <a:t>，即释放维护连接参数的缓存。</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灯片编号占位符 5"/>
          <p:cNvSpPr>
            <a:spLocks noGrp="1"/>
          </p:cNvSpPr>
          <p:nvPr>
            <p:ph type="sldNum" sz="quarter" idx="12"/>
          </p:nvPr>
        </p:nvSpPr>
        <p:spPr>
          <a:noFill/>
        </p:spPr>
        <p:txBody>
          <a:bodyPr/>
          <a:lstStyle/>
          <a:p>
            <a:fld id="{39E81092-E6B8-4006-9F05-2E104177C838}" type="slidenum">
              <a:rPr lang="zh-CN" altLang="en-US" smtClean="0">
                <a:ea typeface="宋体" charset="-122"/>
              </a:rPr>
              <a:pPr/>
              <a:t>12</a:t>
            </a:fld>
            <a:endParaRPr lang="en-US" altLang="zh-CN">
              <a:ea typeface="宋体" charset="-122"/>
            </a:endParaRPr>
          </a:p>
        </p:txBody>
      </p:sp>
      <p:sp>
        <p:nvSpPr>
          <p:cNvPr id="1028" name="Rectangle 2"/>
          <p:cNvSpPr>
            <a:spLocks noGrp="1" noChangeArrowheads="1"/>
          </p:cNvSpPr>
          <p:nvPr>
            <p:ph type="title"/>
          </p:nvPr>
        </p:nvSpPr>
        <p:spPr/>
        <p:txBody>
          <a:bodyPr/>
          <a:lstStyle/>
          <a:p>
            <a:pPr eaLnBrk="1" hangingPunct="1"/>
            <a:r>
              <a:rPr lang="zh-CN" altLang="en-US" b="1"/>
              <a:t>建立连接</a:t>
            </a:r>
          </a:p>
        </p:txBody>
      </p:sp>
      <p:sp>
        <p:nvSpPr>
          <p:cNvPr id="467974" name="Rectangle 6"/>
          <p:cNvSpPr>
            <a:spLocks noGrp="1" noChangeArrowheads="1"/>
          </p:cNvSpPr>
          <p:nvPr>
            <p:ph type="body" idx="1"/>
          </p:nvPr>
        </p:nvSpPr>
        <p:spPr>
          <a:xfrm>
            <a:off x="107504" y="3644900"/>
            <a:ext cx="5544616" cy="3096468"/>
          </a:xfrm>
        </p:spPr>
        <p:txBody>
          <a:bodyPr/>
          <a:lstStyle/>
          <a:p>
            <a:pPr eaLnBrk="1" hangingPunct="1"/>
            <a:r>
              <a:rPr lang="zh-CN" altLang="en-US" sz="2800" b="1" dirty="0"/>
              <a:t>三次握手</a:t>
            </a:r>
          </a:p>
          <a:p>
            <a:pPr lvl="1" eaLnBrk="1" hangingPunct="1"/>
            <a:r>
              <a:rPr lang="zh-CN" altLang="en-US" sz="2400" b="1" dirty="0"/>
              <a:t>主机1选择一个序号</a:t>
            </a:r>
            <a:r>
              <a:rPr lang="en-US" altLang="zh-CN" sz="2400" b="1" dirty="0"/>
              <a:t>x，</a:t>
            </a:r>
            <a:r>
              <a:rPr lang="zh-CN" altLang="en-US" sz="2400" b="1" dirty="0"/>
              <a:t>并向主机2发送包含该序号的连接请求</a:t>
            </a:r>
            <a:r>
              <a:rPr lang="en-US" altLang="zh-CN" sz="2400" b="1" dirty="0"/>
              <a:t>CR</a:t>
            </a:r>
          </a:p>
          <a:p>
            <a:pPr lvl="1" eaLnBrk="1" hangingPunct="1"/>
            <a:r>
              <a:rPr lang="zh-CN" altLang="en-US" sz="2400" b="1" dirty="0"/>
              <a:t>主机2应答连接确认</a:t>
            </a:r>
            <a:r>
              <a:rPr lang="en-US" altLang="zh-CN" sz="2400" b="1" dirty="0"/>
              <a:t>ACK</a:t>
            </a:r>
            <a:r>
              <a:rPr lang="zh-CN" altLang="en-US" sz="2400" b="1" dirty="0"/>
              <a:t>，其中包含确认号</a:t>
            </a:r>
            <a:r>
              <a:rPr lang="en-US" altLang="zh-CN" sz="2400" b="1" dirty="0"/>
              <a:t>x</a:t>
            </a:r>
            <a:r>
              <a:rPr lang="zh-CN" altLang="en-US" sz="2400" b="1" dirty="0"/>
              <a:t>和序列号</a:t>
            </a:r>
            <a:r>
              <a:rPr lang="en-US" altLang="zh-CN" sz="2400" b="1" dirty="0"/>
              <a:t>y</a:t>
            </a:r>
          </a:p>
          <a:p>
            <a:pPr lvl="1" eaLnBrk="1" hangingPunct="1"/>
            <a:r>
              <a:rPr lang="zh-CN" altLang="en-US" sz="2400" b="1" dirty="0"/>
              <a:t>主机1在其发送的第一个数据中采用序列号为</a:t>
            </a:r>
            <a:r>
              <a:rPr lang="en-US" altLang="zh-CN" sz="2400" b="1" dirty="0"/>
              <a:t>x，</a:t>
            </a:r>
            <a:r>
              <a:rPr lang="zh-CN" altLang="en-US" sz="2400" b="1" dirty="0"/>
              <a:t>并确认主机2的序列号</a:t>
            </a:r>
            <a:r>
              <a:rPr lang="en-US" altLang="zh-CN" sz="2400" b="1" dirty="0"/>
              <a:t>y</a:t>
            </a:r>
          </a:p>
        </p:txBody>
      </p:sp>
      <p:graphicFrame>
        <p:nvGraphicFramePr>
          <p:cNvPr id="467975" name="Object 7"/>
          <p:cNvGraphicFramePr>
            <a:graphicFrameLocks noChangeAspect="1"/>
          </p:cNvGraphicFramePr>
          <p:nvPr/>
        </p:nvGraphicFramePr>
        <p:xfrm>
          <a:off x="5543550" y="3429000"/>
          <a:ext cx="3565525" cy="3381375"/>
        </p:xfrm>
        <a:graphic>
          <a:graphicData uri="http://schemas.openxmlformats.org/presentationml/2006/ole">
            <mc:AlternateContent xmlns:mc="http://schemas.openxmlformats.org/markup-compatibility/2006">
              <mc:Choice xmlns:v="urn:schemas-microsoft-com:vml" Requires="v">
                <p:oleObj name="位图图像" r:id="rId3" imgW="3134162" imgH="2971429" progId="PBrush">
                  <p:embed/>
                </p:oleObj>
              </mc:Choice>
              <mc:Fallback>
                <p:oleObj name="位图图像" r:id="rId3" imgW="3134162" imgH="2971429" progId="PBrush">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3429000"/>
                        <a:ext cx="35655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0" name="Rectangle 9"/>
          <p:cNvSpPr>
            <a:spLocks noChangeArrowheads="1"/>
          </p:cNvSpPr>
          <p:nvPr/>
        </p:nvSpPr>
        <p:spPr bwMode="auto">
          <a:xfrm>
            <a:off x="107504" y="1916113"/>
            <a:ext cx="8857109" cy="1008062"/>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zh-CN" altLang="en-US" b="1" dirty="0"/>
              <a:t>一般来说，一个连接从连接请求的发出到接收到连接证实消息就可以建立一个连接，但由于网络</a:t>
            </a:r>
            <a:r>
              <a:rPr lang="zh-CN" altLang="en-US" b="1" dirty="0">
                <a:solidFill>
                  <a:srgbClr val="FF0000"/>
                </a:solidFill>
              </a:rPr>
              <a:t>丢失、延迟</a:t>
            </a:r>
            <a:r>
              <a:rPr lang="zh-CN" altLang="en-US" b="1" dirty="0"/>
              <a:t>而导致重传而出现重复分组时，一个连接会被建立多次。</a:t>
            </a:r>
          </a:p>
        </p:txBody>
      </p:sp>
      <p:sp>
        <p:nvSpPr>
          <p:cNvPr id="2057" name="Rectangle 9"/>
          <p:cNvSpPr>
            <a:spLocks noChangeArrowheads="1"/>
          </p:cNvSpPr>
          <p:nvPr/>
        </p:nvSpPr>
        <p:spPr bwMode="auto">
          <a:xfrm>
            <a:off x="468313" y="3068638"/>
            <a:ext cx="4679950" cy="504825"/>
          </a:xfrm>
          <a:prstGeom prst="rect">
            <a:avLst/>
          </a:prstGeom>
          <a:noFill/>
          <a:ln w="9525">
            <a:solidFill>
              <a:schemeClr val="tx1"/>
            </a:solidFill>
            <a:miter lim="800000"/>
            <a:headEnd/>
            <a:tailEnd/>
          </a:ln>
        </p:spPr>
        <p:txBody>
          <a:bodyPr wrap="none" anchor="ctr"/>
          <a:lstStyle/>
          <a:p>
            <a:pPr algn="ctr"/>
            <a:r>
              <a:rPr lang="zh-CN" altLang="en-US" b="1">
                <a:solidFill>
                  <a:srgbClr val="FF0000"/>
                </a:solidFill>
              </a:rPr>
              <a:t>连接建立过程并不是那么简单！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blinds(horizontal)">
                                      <p:cBhvr>
                                        <p:cTn id="7" dur="500"/>
                                        <p:tgtEl>
                                          <p:spTgt spid="20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7974">
                                            <p:txEl>
                                              <p:pRg st="0" end="0"/>
                                            </p:txEl>
                                          </p:spTgt>
                                        </p:tgtEl>
                                        <p:attrNameLst>
                                          <p:attrName>style.visibility</p:attrName>
                                        </p:attrNameLst>
                                      </p:cBhvr>
                                      <p:to>
                                        <p:strVal val="visible"/>
                                      </p:to>
                                    </p:set>
                                    <p:animEffect transition="in" filter="blinds(horizontal)">
                                      <p:cBhvr>
                                        <p:cTn id="12" dur="500"/>
                                        <p:tgtEl>
                                          <p:spTgt spid="4679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7975"/>
                                        </p:tgtEl>
                                        <p:attrNameLst>
                                          <p:attrName>style.visibility</p:attrName>
                                        </p:attrNameLst>
                                      </p:cBhvr>
                                      <p:to>
                                        <p:strVal val="visible"/>
                                      </p:to>
                                    </p:set>
                                    <p:animEffect transition="in" filter="blinds(horizontal)">
                                      <p:cBhvr>
                                        <p:cTn id="17" dur="500"/>
                                        <p:tgtEl>
                                          <p:spTgt spid="4679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7974">
                                            <p:txEl>
                                              <p:pRg st="1" end="1"/>
                                            </p:txEl>
                                          </p:spTgt>
                                        </p:tgtEl>
                                        <p:attrNameLst>
                                          <p:attrName>style.visibility</p:attrName>
                                        </p:attrNameLst>
                                      </p:cBhvr>
                                      <p:to>
                                        <p:strVal val="visible"/>
                                      </p:to>
                                    </p:set>
                                    <p:animEffect transition="in" filter="blinds(horizontal)">
                                      <p:cBhvr>
                                        <p:cTn id="22" dur="500"/>
                                        <p:tgtEl>
                                          <p:spTgt spid="46797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7974">
                                            <p:txEl>
                                              <p:pRg st="2" end="2"/>
                                            </p:txEl>
                                          </p:spTgt>
                                        </p:tgtEl>
                                        <p:attrNameLst>
                                          <p:attrName>style.visibility</p:attrName>
                                        </p:attrNameLst>
                                      </p:cBhvr>
                                      <p:to>
                                        <p:strVal val="visible"/>
                                      </p:to>
                                    </p:set>
                                    <p:animEffect transition="in" filter="blinds(horizontal)">
                                      <p:cBhvr>
                                        <p:cTn id="27" dur="500"/>
                                        <p:tgtEl>
                                          <p:spTgt spid="46797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67974">
                                            <p:txEl>
                                              <p:pRg st="3" end="3"/>
                                            </p:txEl>
                                          </p:spTgt>
                                        </p:tgtEl>
                                        <p:attrNameLst>
                                          <p:attrName>style.visibility</p:attrName>
                                        </p:attrNameLst>
                                      </p:cBhvr>
                                      <p:to>
                                        <p:strVal val="visible"/>
                                      </p:to>
                                    </p:set>
                                    <p:animEffect transition="in" filter="blinds(horizontal)">
                                      <p:cBhvr>
                                        <p:cTn id="32" dur="500"/>
                                        <p:tgtEl>
                                          <p:spTgt spid="4679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DD7D1709-E2CC-40D1-A0D8-0D7B264E7AE9}" type="slidenum">
              <a:rPr lang="zh-CN" altLang="en-US"/>
              <a:pPr/>
              <a:t>13</a:t>
            </a:fld>
            <a:endParaRPr lang="en-US" altLang="zh-CN"/>
          </a:p>
        </p:txBody>
      </p:sp>
      <p:sp>
        <p:nvSpPr>
          <p:cNvPr id="508930" name="Rectangle 2"/>
          <p:cNvSpPr>
            <a:spLocks noGrp="1" noChangeArrowheads="1"/>
          </p:cNvSpPr>
          <p:nvPr>
            <p:ph type="title"/>
          </p:nvPr>
        </p:nvSpPr>
        <p:spPr/>
        <p:txBody>
          <a:bodyPr/>
          <a:lstStyle/>
          <a:p>
            <a:r>
              <a:rPr lang="zh-CN" altLang="en-US" dirty="0"/>
              <a:t>三次握手中的几种状态</a:t>
            </a:r>
          </a:p>
        </p:txBody>
      </p:sp>
      <p:pic>
        <p:nvPicPr>
          <p:cNvPr id="508931" name="Picture 3"/>
          <p:cNvPicPr>
            <a:picLocks noGrp="1" noChangeAspect="1" noChangeArrowheads="1"/>
          </p:cNvPicPr>
          <p:nvPr>
            <p:ph type="body" idx="1"/>
          </p:nvPr>
        </p:nvPicPr>
        <p:blipFill>
          <a:blip r:embed="rId2" cstate="print"/>
          <a:srcRect/>
          <a:stretch>
            <a:fillRect/>
          </a:stretch>
        </p:blipFill>
        <p:spPr>
          <a:xfrm>
            <a:off x="228600" y="1752600"/>
            <a:ext cx="4991100" cy="4876800"/>
          </a:xfrm>
          <a:noFill/>
          <a:ln/>
        </p:spPr>
      </p:pic>
      <p:sp>
        <p:nvSpPr>
          <p:cNvPr id="508932" name="Text Box 4"/>
          <p:cNvSpPr txBox="1">
            <a:spLocks noChangeArrowheads="1"/>
          </p:cNvSpPr>
          <p:nvPr/>
        </p:nvSpPr>
        <p:spPr bwMode="auto">
          <a:xfrm>
            <a:off x="5943600" y="1981200"/>
            <a:ext cx="2590800" cy="1492716"/>
          </a:xfrm>
          <a:prstGeom prst="rect">
            <a:avLst/>
          </a:prstGeom>
          <a:noFill/>
          <a:ln w="9525">
            <a:noFill/>
            <a:miter lim="800000"/>
            <a:headEnd/>
            <a:tailEnd/>
          </a:ln>
          <a:effectLst/>
        </p:spPr>
        <p:txBody>
          <a:bodyPr>
            <a:spAutoFit/>
          </a:bodyPr>
          <a:lstStyle/>
          <a:p>
            <a:pPr eaLnBrk="0" hangingPunct="0">
              <a:spcBef>
                <a:spcPct val="50000"/>
              </a:spcBef>
            </a:pPr>
            <a:r>
              <a:rPr kumimoji="0" lang="en-US" altLang="zh-CN" sz="1400" b="1" dirty="0">
                <a:latin typeface="Times New Roman" pitchFamily="18" charset="0"/>
              </a:rPr>
              <a:t>CR-</a:t>
            </a:r>
            <a:r>
              <a:rPr kumimoji="0" lang="zh-CN" altLang="en-US" sz="1400" b="1" dirty="0">
                <a:latin typeface="Times New Roman" pitchFamily="18" charset="0"/>
              </a:rPr>
              <a:t>连接请求；</a:t>
            </a:r>
            <a:r>
              <a:rPr kumimoji="0" lang="en-US" altLang="zh-CN" sz="1400" b="1" dirty="0">
                <a:latin typeface="Times New Roman" pitchFamily="18" charset="0"/>
              </a:rPr>
              <a:t>ACK-</a:t>
            </a:r>
            <a:r>
              <a:rPr kumimoji="0" lang="zh-CN" altLang="en-US" sz="1400" b="1" dirty="0">
                <a:latin typeface="Times New Roman" pitchFamily="18" charset="0"/>
              </a:rPr>
              <a:t>接受连接</a:t>
            </a:r>
          </a:p>
          <a:p>
            <a:pPr eaLnBrk="0" hangingPunct="0">
              <a:spcBef>
                <a:spcPct val="50000"/>
              </a:spcBef>
            </a:pPr>
            <a:r>
              <a:rPr kumimoji="0" lang="zh-CN" altLang="en-US" sz="1400" b="1" dirty="0">
                <a:latin typeface="Times New Roman" pitchFamily="18" charset="0"/>
              </a:rPr>
              <a:t>图</a:t>
            </a:r>
            <a:r>
              <a:rPr kumimoji="0" lang="en-US" altLang="zh-CN" sz="1400" b="1" dirty="0">
                <a:latin typeface="Times New Roman" pitchFamily="18" charset="0"/>
              </a:rPr>
              <a:t>a</a:t>
            </a:r>
            <a:r>
              <a:rPr kumimoji="0" lang="zh-CN" altLang="en-US" sz="1400" b="1" dirty="0">
                <a:latin typeface="Times New Roman" pitchFamily="18" charset="0"/>
              </a:rPr>
              <a:t>为正常操作时连接的建立；</a:t>
            </a:r>
            <a:endParaRPr kumimoji="0" lang="en-US" altLang="zh-CN" sz="1400" b="1" dirty="0">
              <a:latin typeface="Times New Roman" pitchFamily="18" charset="0"/>
            </a:endParaRPr>
          </a:p>
          <a:p>
            <a:pPr eaLnBrk="0" hangingPunct="0">
              <a:spcBef>
                <a:spcPct val="50000"/>
              </a:spcBef>
            </a:pPr>
            <a:r>
              <a:rPr kumimoji="0" lang="zh-CN" altLang="en-US" sz="1400" b="1" dirty="0">
                <a:latin typeface="Times New Roman" pitchFamily="18" charset="0"/>
              </a:rPr>
              <a:t>图</a:t>
            </a:r>
            <a:r>
              <a:rPr kumimoji="0" lang="en-US" altLang="zh-CN" sz="1400" b="1" dirty="0">
                <a:latin typeface="Times New Roman" pitchFamily="18" charset="0"/>
              </a:rPr>
              <a:t>b</a:t>
            </a:r>
            <a:r>
              <a:rPr kumimoji="0" lang="zh-CN" altLang="en-US" sz="1400" b="1" dirty="0">
                <a:latin typeface="Times New Roman" pitchFamily="18" charset="0"/>
              </a:rPr>
              <a:t>为重复的</a:t>
            </a:r>
            <a:r>
              <a:rPr kumimoji="0" lang="en-US" altLang="zh-CN" sz="1400" b="1" dirty="0">
                <a:latin typeface="Times New Roman" pitchFamily="18" charset="0"/>
              </a:rPr>
              <a:t>CR</a:t>
            </a:r>
            <a:r>
              <a:rPr kumimoji="0" lang="zh-CN" altLang="en-US" sz="1400" b="1" dirty="0">
                <a:latin typeface="Times New Roman" pitchFamily="18" charset="0"/>
              </a:rPr>
              <a:t>突然出现（旧的连接请求延迟了）；</a:t>
            </a:r>
          </a:p>
          <a:p>
            <a:pPr eaLnBrk="0" hangingPunct="0">
              <a:spcBef>
                <a:spcPct val="50000"/>
              </a:spcBef>
            </a:pPr>
            <a:r>
              <a:rPr kumimoji="0" lang="zh-CN" altLang="en-US" sz="1400" b="1" dirty="0">
                <a:latin typeface="Times New Roman" pitchFamily="18" charset="0"/>
              </a:rPr>
              <a:t>图</a:t>
            </a:r>
            <a:r>
              <a:rPr kumimoji="0" lang="en-US" altLang="zh-CN" sz="1400" b="1" dirty="0">
                <a:latin typeface="Times New Roman" pitchFamily="18" charset="0"/>
              </a:rPr>
              <a:t>c</a:t>
            </a:r>
            <a:r>
              <a:rPr kumimoji="0" lang="zh-CN" altLang="en-US" sz="1400" b="1" dirty="0">
                <a:latin typeface="Times New Roman" pitchFamily="18" charset="0"/>
              </a:rPr>
              <a:t>为重复的</a:t>
            </a:r>
            <a:r>
              <a:rPr kumimoji="0" lang="en-US" altLang="zh-CN" sz="1400" b="1" dirty="0">
                <a:latin typeface="Times New Roman" pitchFamily="18" charset="0"/>
              </a:rPr>
              <a:t>CR</a:t>
            </a:r>
            <a:r>
              <a:rPr kumimoji="0" lang="zh-CN" altLang="en-US" sz="1400" b="1" dirty="0">
                <a:latin typeface="Times New Roman" pitchFamily="18" charset="0"/>
              </a:rPr>
              <a:t>和重复的</a:t>
            </a:r>
            <a:r>
              <a:rPr kumimoji="0" lang="en-US" altLang="zh-CN" sz="1400" b="1" dirty="0">
                <a:latin typeface="Times New Roman" pitchFamily="18" charset="0"/>
              </a:rPr>
              <a:t>ACK</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D172438E-B1D9-4326-8064-46018971A9D7}" type="slidenum">
              <a:rPr lang="zh-CN" altLang="en-US"/>
              <a:pPr/>
              <a:t>14</a:t>
            </a:fld>
            <a:endParaRPr lang="en-US" altLang="zh-CN"/>
          </a:p>
        </p:txBody>
      </p:sp>
      <p:sp>
        <p:nvSpPr>
          <p:cNvPr id="509954" name="Rectangle 2"/>
          <p:cNvSpPr>
            <a:spLocks noGrp="1" noChangeArrowheads="1"/>
          </p:cNvSpPr>
          <p:nvPr>
            <p:ph type="title"/>
          </p:nvPr>
        </p:nvSpPr>
        <p:spPr/>
        <p:txBody>
          <a:bodyPr/>
          <a:lstStyle/>
          <a:p>
            <a:r>
              <a:rPr lang="zh-CN" altLang="en-US" b="1"/>
              <a:t>释放连接</a:t>
            </a:r>
            <a:endParaRPr lang="en-US" altLang="zh-CN" b="1"/>
          </a:p>
        </p:txBody>
      </p:sp>
      <p:sp>
        <p:nvSpPr>
          <p:cNvPr id="509955" name="Rectangle 3"/>
          <p:cNvSpPr>
            <a:spLocks noGrp="1" noChangeArrowheads="1"/>
          </p:cNvSpPr>
          <p:nvPr>
            <p:ph type="body" idx="1"/>
          </p:nvPr>
        </p:nvSpPr>
        <p:spPr>
          <a:xfrm>
            <a:off x="785786" y="2000240"/>
            <a:ext cx="7772400" cy="4114800"/>
          </a:xfrm>
        </p:spPr>
        <p:txBody>
          <a:bodyPr/>
          <a:lstStyle/>
          <a:p>
            <a:r>
              <a:rPr lang="zh-CN" altLang="en-US" b="1" dirty="0"/>
              <a:t>非对称释放</a:t>
            </a:r>
          </a:p>
          <a:p>
            <a:pPr lvl="1"/>
            <a:r>
              <a:rPr lang="zh-CN" altLang="en-US" b="1" dirty="0"/>
              <a:t>连接的任何一方都可以断开整个连接</a:t>
            </a:r>
            <a:endParaRPr kumimoji="0" lang="zh-CN" altLang="en-US" b="1" dirty="0"/>
          </a:p>
          <a:p>
            <a:r>
              <a:rPr kumimoji="0" lang="zh-CN" altLang="en-US" b="1" dirty="0"/>
              <a:t>对称释放</a:t>
            </a:r>
          </a:p>
          <a:p>
            <a:pPr lvl="1"/>
            <a:r>
              <a:rPr kumimoji="0" lang="zh-CN" altLang="en-US" b="1" dirty="0"/>
              <a:t>把连接看作是由两个独立的单向连接，并要求单独释放每一个单向连接</a:t>
            </a:r>
          </a:p>
          <a:p>
            <a:pPr>
              <a:buFont typeface="Wingdings" pitchFamily="2" charset="2"/>
              <a:buNone/>
            </a:pPr>
            <a:endParaRPr kumimoji="0" lang="en-US" altLang="zh-CN"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C956713C-4FF9-44C6-8E3A-82E1EB6EBD33}" type="slidenum">
              <a:rPr lang="zh-CN" altLang="en-US"/>
              <a:pPr/>
              <a:t>15</a:t>
            </a:fld>
            <a:endParaRPr lang="en-US" altLang="zh-CN"/>
          </a:p>
        </p:txBody>
      </p:sp>
      <p:sp>
        <p:nvSpPr>
          <p:cNvPr id="512002" name="Rectangle 2"/>
          <p:cNvSpPr>
            <a:spLocks noGrp="1" noChangeArrowheads="1"/>
          </p:cNvSpPr>
          <p:nvPr>
            <p:ph type="title"/>
          </p:nvPr>
        </p:nvSpPr>
        <p:spPr/>
        <p:txBody>
          <a:bodyPr/>
          <a:lstStyle/>
          <a:p>
            <a:r>
              <a:rPr lang="zh-CN" altLang="en-US" b="1"/>
              <a:t>非对称释放</a:t>
            </a:r>
          </a:p>
        </p:txBody>
      </p:sp>
      <p:pic>
        <p:nvPicPr>
          <p:cNvPr id="512003" name="Picture 3"/>
          <p:cNvPicPr>
            <a:picLocks noGrp="1" noChangeAspect="1" noChangeArrowheads="1"/>
          </p:cNvPicPr>
          <p:nvPr>
            <p:ph type="body" idx="1"/>
          </p:nvPr>
        </p:nvPicPr>
        <p:blipFill>
          <a:blip r:embed="rId3" cstate="print"/>
          <a:srcRect/>
          <a:stretch>
            <a:fillRect/>
          </a:stretch>
        </p:blipFill>
        <p:spPr>
          <a:xfrm>
            <a:off x="4572000" y="1676400"/>
            <a:ext cx="4186238" cy="4876800"/>
          </a:xfrm>
          <a:noFill/>
          <a:ln/>
        </p:spPr>
      </p:pic>
      <p:sp>
        <p:nvSpPr>
          <p:cNvPr id="512004" name="Text Box 4"/>
          <p:cNvSpPr txBox="1">
            <a:spLocks noChangeArrowheads="1"/>
          </p:cNvSpPr>
          <p:nvPr/>
        </p:nvSpPr>
        <p:spPr bwMode="auto">
          <a:xfrm>
            <a:off x="571472" y="2133600"/>
            <a:ext cx="3571900" cy="3970318"/>
          </a:xfrm>
          <a:prstGeom prst="rect">
            <a:avLst/>
          </a:prstGeom>
          <a:noFill/>
          <a:ln w="9525">
            <a:noFill/>
            <a:miter lim="800000"/>
            <a:headEnd/>
            <a:tailEnd/>
          </a:ln>
          <a:effectLst/>
        </p:spPr>
        <p:txBody>
          <a:bodyPr wrap="square">
            <a:spAutoFit/>
          </a:bodyPr>
          <a:lstStyle/>
          <a:p>
            <a:pPr eaLnBrk="0" hangingPunct="0">
              <a:spcBef>
                <a:spcPct val="50000"/>
              </a:spcBef>
              <a:buFont typeface="Arial" pitchFamily="34" charset="0"/>
              <a:buChar char="•"/>
            </a:pPr>
            <a:r>
              <a:rPr kumimoji="0" lang="zh-CN" altLang="en-US" b="1" dirty="0">
                <a:latin typeface="+mn-ea"/>
                <a:ea typeface="+mn-ea"/>
              </a:rPr>
              <a:t>当连接建立以后，主机</a:t>
            </a:r>
            <a:r>
              <a:rPr kumimoji="0" lang="en-US" altLang="zh-CN" b="1" dirty="0">
                <a:latin typeface="+mn-ea"/>
                <a:ea typeface="+mn-ea"/>
              </a:rPr>
              <a:t>1</a:t>
            </a:r>
            <a:r>
              <a:rPr kumimoji="0" lang="zh-CN" altLang="en-US" b="1" dirty="0">
                <a:latin typeface="+mn-ea"/>
                <a:ea typeface="+mn-ea"/>
              </a:rPr>
              <a:t>发送一个</a:t>
            </a:r>
            <a:r>
              <a:rPr kumimoji="0" lang="en-US" altLang="zh-CN" b="1" dirty="0">
                <a:latin typeface="+mn-ea"/>
                <a:ea typeface="+mn-ea"/>
              </a:rPr>
              <a:t>TPDU</a:t>
            </a:r>
            <a:r>
              <a:rPr kumimoji="0" lang="zh-CN" altLang="en-US" b="1" dirty="0">
                <a:latin typeface="+mn-ea"/>
                <a:ea typeface="+mn-ea"/>
              </a:rPr>
              <a:t>，它正确地到达了主机</a:t>
            </a:r>
            <a:r>
              <a:rPr kumimoji="0" lang="en-US" altLang="zh-CN" b="1" dirty="0">
                <a:latin typeface="+mn-ea"/>
                <a:ea typeface="+mn-ea"/>
              </a:rPr>
              <a:t>2.</a:t>
            </a:r>
          </a:p>
          <a:p>
            <a:pPr eaLnBrk="0" hangingPunct="0">
              <a:spcBef>
                <a:spcPct val="50000"/>
              </a:spcBef>
              <a:buFont typeface="Arial" pitchFamily="34" charset="0"/>
              <a:buChar char="•"/>
            </a:pPr>
            <a:r>
              <a:rPr kumimoji="0" lang="zh-CN" altLang="en-US" b="1" dirty="0">
                <a:latin typeface="+mn-ea"/>
                <a:ea typeface="+mn-ea"/>
              </a:rPr>
              <a:t>然后，主机</a:t>
            </a:r>
            <a:r>
              <a:rPr kumimoji="0" lang="en-US" altLang="zh-CN" b="1" dirty="0">
                <a:latin typeface="+mn-ea"/>
                <a:ea typeface="+mn-ea"/>
              </a:rPr>
              <a:t>1</a:t>
            </a:r>
            <a:r>
              <a:rPr kumimoji="0" lang="zh-CN" altLang="en-US" b="1" dirty="0">
                <a:latin typeface="+mn-ea"/>
                <a:ea typeface="+mn-ea"/>
              </a:rPr>
              <a:t>又发送一个</a:t>
            </a:r>
            <a:r>
              <a:rPr kumimoji="0" lang="en-US" altLang="zh-CN" b="1" dirty="0">
                <a:latin typeface="+mn-ea"/>
                <a:ea typeface="+mn-ea"/>
              </a:rPr>
              <a:t>TPDU</a:t>
            </a:r>
            <a:r>
              <a:rPr kumimoji="0" lang="zh-CN" altLang="en-US" b="1" dirty="0">
                <a:latin typeface="+mn-ea"/>
                <a:ea typeface="+mn-ea"/>
              </a:rPr>
              <a:t>，但是由于主机</a:t>
            </a:r>
            <a:r>
              <a:rPr kumimoji="0" lang="en-US" altLang="zh-CN" b="1" dirty="0">
                <a:latin typeface="+mn-ea"/>
                <a:ea typeface="+mn-ea"/>
              </a:rPr>
              <a:t>2</a:t>
            </a:r>
            <a:r>
              <a:rPr kumimoji="0" lang="zh-CN" altLang="en-US" b="1" dirty="0">
                <a:latin typeface="+mn-ea"/>
                <a:ea typeface="+mn-ea"/>
              </a:rPr>
              <a:t>在第二个</a:t>
            </a:r>
            <a:r>
              <a:rPr kumimoji="0" lang="en-US" altLang="zh-CN" b="1" dirty="0">
                <a:latin typeface="+mn-ea"/>
                <a:ea typeface="+mn-ea"/>
              </a:rPr>
              <a:t>TPDU</a:t>
            </a:r>
            <a:r>
              <a:rPr kumimoji="0" lang="zh-CN" altLang="en-US" b="1" dirty="0">
                <a:latin typeface="+mn-ea"/>
                <a:ea typeface="+mn-ea"/>
              </a:rPr>
              <a:t>到达之前就已经发送了</a:t>
            </a:r>
            <a:r>
              <a:rPr kumimoji="0" lang="en-US" altLang="zh-CN" b="1" dirty="0">
                <a:latin typeface="+mn-ea"/>
                <a:ea typeface="+mn-ea"/>
              </a:rPr>
              <a:t>DISCONNECT TPDU</a:t>
            </a:r>
            <a:r>
              <a:rPr kumimoji="0" lang="zh-CN" altLang="en-US" b="1" dirty="0">
                <a:latin typeface="+mn-ea"/>
                <a:ea typeface="+mn-ea"/>
              </a:rPr>
              <a:t>，因此，该连接虽然被释放，但是数据却丢失了。</a:t>
            </a:r>
          </a:p>
        </p:txBody>
      </p:sp>
      <p:sp>
        <p:nvSpPr>
          <p:cNvPr id="512005" name="Text Box 5"/>
          <p:cNvSpPr txBox="1">
            <a:spLocks noChangeArrowheads="1"/>
          </p:cNvSpPr>
          <p:nvPr/>
        </p:nvSpPr>
        <p:spPr bwMode="auto">
          <a:xfrm>
            <a:off x="5580063" y="908050"/>
            <a:ext cx="2160587" cy="915988"/>
          </a:xfrm>
          <a:prstGeom prst="rect">
            <a:avLst/>
          </a:prstGeom>
          <a:noFill/>
          <a:ln w="9525">
            <a:noFill/>
            <a:miter lim="800000"/>
            <a:headEnd/>
            <a:tailEnd/>
          </a:ln>
          <a:effectLst/>
        </p:spPr>
        <p:txBody>
          <a:bodyPr>
            <a:spAutoFit/>
          </a:bodyPr>
          <a:lstStyle/>
          <a:p>
            <a:pPr>
              <a:spcBef>
                <a:spcPct val="50000"/>
              </a:spcBef>
            </a:pPr>
            <a:r>
              <a:rPr kumimoji="0" lang="en-US" altLang="zh-CN" sz="1800" b="1">
                <a:latin typeface="Times New Roman" pitchFamily="18" charset="0"/>
              </a:rPr>
              <a:t>CR-</a:t>
            </a:r>
            <a:r>
              <a:rPr kumimoji="0" lang="zh-CN" altLang="en-US" sz="1800" b="1">
                <a:latin typeface="Times New Roman" pitchFamily="18" charset="0"/>
              </a:rPr>
              <a:t>连接请求</a:t>
            </a:r>
            <a:br>
              <a:rPr kumimoji="0" lang="zh-CN" altLang="en-US" sz="1800" b="1">
                <a:latin typeface="Times New Roman" pitchFamily="18" charset="0"/>
              </a:rPr>
            </a:br>
            <a:r>
              <a:rPr kumimoji="0" lang="en-US" altLang="zh-CN" sz="1800" b="1">
                <a:latin typeface="Times New Roman" pitchFamily="18" charset="0"/>
              </a:rPr>
              <a:t>ACK-</a:t>
            </a:r>
            <a:r>
              <a:rPr kumimoji="0" lang="zh-CN" altLang="en-US" sz="1800" b="1">
                <a:latin typeface="Times New Roman" pitchFamily="18" charset="0"/>
              </a:rPr>
              <a:t>接受连接</a:t>
            </a:r>
            <a:br>
              <a:rPr kumimoji="0" lang="zh-CN" altLang="en-US" sz="1800" b="1">
                <a:latin typeface="Times New Roman" pitchFamily="18" charset="0"/>
              </a:rPr>
            </a:br>
            <a:r>
              <a:rPr kumimoji="0" lang="en-US" altLang="zh-CN" sz="1800" b="1">
                <a:latin typeface="Times New Roman" pitchFamily="18" charset="0"/>
              </a:rPr>
              <a:t>DR-</a:t>
            </a:r>
            <a:r>
              <a:rPr kumimoji="0" lang="zh-CN" altLang="en-US" sz="1800" b="1">
                <a:latin typeface="Times New Roman" pitchFamily="18" charset="0"/>
              </a:rPr>
              <a:t>连接断开请求</a:t>
            </a:r>
            <a:endParaRPr lang="zh-CN" altLang="en-US"/>
          </a:p>
        </p:txBody>
      </p:sp>
      <p:sp>
        <p:nvSpPr>
          <p:cNvPr id="8" name="矩形 7"/>
          <p:cNvSpPr/>
          <p:nvPr/>
        </p:nvSpPr>
        <p:spPr bwMode="auto">
          <a:xfrm>
            <a:off x="6372200" y="2996952"/>
            <a:ext cx="576064" cy="36004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800" b="0" i="0" u="none" strike="noStrike" cap="none" normalizeH="0" baseline="0" dirty="0">
                <a:ln>
                  <a:noFill/>
                </a:ln>
                <a:solidFill>
                  <a:schemeClr val="tx1"/>
                </a:solidFill>
                <a:effectLst/>
                <a:latin typeface="Tahoma" pitchFamily="34" charset="0"/>
                <a:ea typeface="宋体" charset="-122"/>
              </a:rPr>
              <a:t>ACK                                                                     </a:t>
            </a:r>
            <a:endParaRPr kumimoji="1" lang="zh-CN" altLang="en-US" sz="1800" b="0" i="0" u="none" strike="noStrike" cap="none" normalizeH="0" baseline="0" dirty="0">
              <a:ln>
                <a:noFill/>
              </a:ln>
              <a:solidFill>
                <a:schemeClr val="tx1"/>
              </a:solidFill>
              <a:effectLst/>
              <a:latin typeface="Tahoma" pitchFamily="34" charset="0"/>
              <a:ea typeface="宋体"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36FD1952-68E9-4269-8B90-2C41082CF25C}" type="slidenum">
              <a:rPr lang="zh-CN" altLang="en-US"/>
              <a:pPr/>
              <a:t>16</a:t>
            </a:fld>
            <a:endParaRPr lang="en-US" altLang="zh-CN"/>
          </a:p>
        </p:txBody>
      </p:sp>
      <p:sp>
        <p:nvSpPr>
          <p:cNvPr id="514050" name="Rectangle 2"/>
          <p:cNvSpPr>
            <a:spLocks noGrp="1" noChangeArrowheads="1"/>
          </p:cNvSpPr>
          <p:nvPr>
            <p:ph type="title"/>
          </p:nvPr>
        </p:nvSpPr>
        <p:spPr/>
        <p:txBody>
          <a:bodyPr/>
          <a:lstStyle/>
          <a:p>
            <a:r>
              <a:rPr lang="zh-CN" altLang="en-US" b="1"/>
              <a:t>对称释放</a:t>
            </a:r>
          </a:p>
        </p:txBody>
      </p:sp>
      <p:sp>
        <p:nvSpPr>
          <p:cNvPr id="514051" name="Text Box 3"/>
          <p:cNvSpPr txBox="1">
            <a:spLocks noChangeArrowheads="1"/>
          </p:cNvSpPr>
          <p:nvPr/>
        </p:nvSpPr>
        <p:spPr bwMode="auto">
          <a:xfrm>
            <a:off x="539552" y="2147888"/>
            <a:ext cx="3312368" cy="3785652"/>
          </a:xfrm>
          <a:prstGeom prst="rect">
            <a:avLst/>
          </a:prstGeom>
          <a:noFill/>
          <a:ln w="9525">
            <a:noFill/>
            <a:miter lim="800000"/>
            <a:headEnd/>
            <a:tailEnd/>
          </a:ln>
          <a:effectLst/>
        </p:spPr>
        <p:txBody>
          <a:bodyPr wrap="square">
            <a:spAutoFit/>
          </a:bodyPr>
          <a:lstStyle/>
          <a:p>
            <a:pPr eaLnBrk="0" hangingPunct="0">
              <a:spcBef>
                <a:spcPct val="50000"/>
              </a:spcBef>
              <a:buFont typeface="Arial" pitchFamily="34" charset="0"/>
              <a:buChar char="•"/>
            </a:pPr>
            <a:r>
              <a:rPr kumimoji="0" lang="zh-CN" altLang="en-US" b="1" dirty="0">
                <a:latin typeface="Times New Roman" pitchFamily="18" charset="0"/>
              </a:rPr>
              <a:t>释放连接再次用到三次握手。</a:t>
            </a:r>
            <a:endParaRPr kumimoji="0" lang="en-US" altLang="zh-CN" b="1" dirty="0">
              <a:latin typeface="Times New Roman" pitchFamily="18" charset="0"/>
            </a:endParaRPr>
          </a:p>
          <a:p>
            <a:pPr eaLnBrk="0" hangingPunct="0">
              <a:spcBef>
                <a:spcPct val="50000"/>
              </a:spcBef>
              <a:buFont typeface="Arial" pitchFamily="34" charset="0"/>
              <a:buChar char="•"/>
            </a:pPr>
            <a:r>
              <a:rPr kumimoji="0" lang="zh-CN" altLang="en-US" b="1" dirty="0">
                <a:latin typeface="Times New Roman" pitchFamily="18" charset="0"/>
              </a:rPr>
              <a:t>一方发出释放连接请求后不立即拆除连接，而要等待对方确认。</a:t>
            </a:r>
            <a:endParaRPr kumimoji="0" lang="en-US" altLang="zh-CN" b="1" dirty="0">
              <a:latin typeface="Times New Roman" pitchFamily="18" charset="0"/>
            </a:endParaRPr>
          </a:p>
          <a:p>
            <a:pPr eaLnBrk="0" hangingPunct="0">
              <a:spcBef>
                <a:spcPct val="50000"/>
              </a:spcBef>
              <a:buFont typeface="Arial" pitchFamily="34" charset="0"/>
              <a:buChar char="•"/>
            </a:pPr>
            <a:r>
              <a:rPr kumimoji="0" lang="zh-CN" altLang="en-US" b="1" dirty="0">
                <a:latin typeface="Times New Roman" pitchFamily="18" charset="0"/>
              </a:rPr>
              <a:t>对方收到请求后，发送确认报文，并拆除连接，发起方收到确认后最后拆除连接。</a:t>
            </a:r>
          </a:p>
        </p:txBody>
      </p:sp>
      <p:graphicFrame>
        <p:nvGraphicFramePr>
          <p:cNvPr id="514052" name="Object 4"/>
          <p:cNvGraphicFramePr>
            <a:graphicFrameLocks noChangeAspect="1"/>
          </p:cNvGraphicFramePr>
          <p:nvPr/>
        </p:nvGraphicFramePr>
        <p:xfrm>
          <a:off x="3779838" y="1773238"/>
          <a:ext cx="5113337" cy="4953000"/>
        </p:xfrm>
        <a:graphic>
          <a:graphicData uri="http://schemas.openxmlformats.org/presentationml/2006/ole">
            <mc:AlternateContent xmlns:mc="http://schemas.openxmlformats.org/markup-compatibility/2006">
              <mc:Choice xmlns:v="urn:schemas-microsoft-com:vml" Requires="v">
                <p:oleObj name="位图图像" r:id="rId3" imgW="2762636" imgH="2676899" progId="PBrush">
                  <p:embed/>
                </p:oleObj>
              </mc:Choice>
              <mc:Fallback>
                <p:oleObj name="位图图像" r:id="rId3" imgW="2762636" imgH="2676899" progId="PBrus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773238"/>
                        <a:ext cx="51133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4053" name="Text Box 5"/>
          <p:cNvSpPr txBox="1">
            <a:spLocks noChangeArrowheads="1"/>
          </p:cNvSpPr>
          <p:nvPr/>
        </p:nvSpPr>
        <p:spPr bwMode="auto">
          <a:xfrm>
            <a:off x="5435600" y="1203325"/>
            <a:ext cx="2160588" cy="641350"/>
          </a:xfrm>
          <a:prstGeom prst="rect">
            <a:avLst/>
          </a:prstGeom>
          <a:noFill/>
          <a:ln w="9525">
            <a:noFill/>
            <a:miter lim="800000"/>
            <a:headEnd/>
            <a:tailEnd/>
          </a:ln>
          <a:effectLst/>
        </p:spPr>
        <p:txBody>
          <a:bodyPr>
            <a:spAutoFit/>
          </a:bodyPr>
          <a:lstStyle/>
          <a:p>
            <a:pPr>
              <a:spcBef>
                <a:spcPct val="50000"/>
              </a:spcBef>
            </a:pPr>
            <a:r>
              <a:rPr kumimoji="0" lang="en-US" altLang="zh-CN" sz="1800" b="1">
                <a:latin typeface="Times New Roman" pitchFamily="18" charset="0"/>
              </a:rPr>
              <a:t>DR-</a:t>
            </a:r>
            <a:r>
              <a:rPr kumimoji="0" lang="zh-CN" altLang="en-US" sz="1800" b="1">
                <a:latin typeface="Times New Roman" pitchFamily="18" charset="0"/>
              </a:rPr>
              <a:t>连接断开请求</a:t>
            </a:r>
            <a:r>
              <a:rPr kumimoji="0" lang="en-US" altLang="zh-CN" sz="1800" b="1">
                <a:latin typeface="Times New Roman" pitchFamily="18" charset="0"/>
              </a:rPr>
              <a:t>ACK-</a:t>
            </a:r>
            <a:r>
              <a:rPr kumimoji="0" lang="zh-CN" altLang="en-US" sz="1800" b="1">
                <a:latin typeface="Times New Roman" pitchFamily="18" charset="0"/>
              </a:rPr>
              <a:t>接受断开</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5"/>
          <p:cNvSpPr>
            <a:spLocks noGrp="1"/>
          </p:cNvSpPr>
          <p:nvPr>
            <p:ph type="sldNum" sz="quarter" idx="12"/>
          </p:nvPr>
        </p:nvSpPr>
        <p:spPr>
          <a:noFill/>
        </p:spPr>
        <p:txBody>
          <a:bodyPr/>
          <a:lstStyle/>
          <a:p>
            <a:fld id="{329C98BD-4B09-4E82-BC2B-6C9757498DE0}" type="slidenum">
              <a:rPr lang="zh-CN" altLang="en-US" smtClean="0">
                <a:ea typeface="宋体" charset="-122"/>
              </a:rPr>
              <a:pPr/>
              <a:t>17</a:t>
            </a:fld>
            <a:endParaRPr lang="en-US" altLang="zh-CN">
              <a:ea typeface="宋体" charset="-122"/>
            </a:endParaRPr>
          </a:p>
        </p:txBody>
      </p:sp>
      <p:sp>
        <p:nvSpPr>
          <p:cNvPr id="31747" name="Rectangle 2"/>
          <p:cNvSpPr>
            <a:spLocks noGrp="1" noChangeArrowheads="1"/>
          </p:cNvSpPr>
          <p:nvPr>
            <p:ph type="title"/>
          </p:nvPr>
        </p:nvSpPr>
        <p:spPr>
          <a:xfrm>
            <a:off x="1150938" y="617538"/>
            <a:ext cx="7993062" cy="1143000"/>
          </a:xfrm>
        </p:spPr>
        <p:txBody>
          <a:bodyPr/>
          <a:lstStyle/>
          <a:p>
            <a:pPr eaLnBrk="1" hangingPunct="1"/>
            <a:r>
              <a:rPr lang="zh-CN" altLang="en-US" sz="4000" b="1" dirty="0"/>
              <a:t>数据传输中的流量控制和拥塞控制</a:t>
            </a:r>
            <a:endParaRPr lang="en-US" altLang="zh-CN" sz="4000" b="1" dirty="0"/>
          </a:p>
        </p:txBody>
      </p:sp>
      <p:sp>
        <p:nvSpPr>
          <p:cNvPr id="30724" name="Rectangle 3"/>
          <p:cNvSpPr>
            <a:spLocks noGrp="1" noChangeArrowheads="1"/>
          </p:cNvSpPr>
          <p:nvPr>
            <p:ph type="body" idx="1"/>
          </p:nvPr>
        </p:nvSpPr>
        <p:spPr>
          <a:xfrm>
            <a:off x="285720" y="2071678"/>
            <a:ext cx="8669368" cy="4643470"/>
          </a:xfrm>
        </p:spPr>
        <p:txBody>
          <a:bodyPr/>
          <a:lstStyle/>
          <a:p>
            <a:pPr eaLnBrk="1" hangingPunct="1"/>
            <a:r>
              <a:rPr lang="zh-CN" altLang="en-US" sz="2800" b="1" dirty="0">
                <a:solidFill>
                  <a:srgbClr val="FF0000"/>
                </a:solidFill>
              </a:rPr>
              <a:t>面向连接</a:t>
            </a:r>
            <a:r>
              <a:rPr lang="zh-CN" altLang="en-US" sz="2800" b="1" dirty="0"/>
              <a:t>的传输服务应该提供</a:t>
            </a:r>
            <a:r>
              <a:rPr lang="zh-CN" altLang="en-US" sz="2800" b="1" dirty="0">
                <a:solidFill>
                  <a:srgbClr val="FF0000"/>
                </a:solidFill>
              </a:rPr>
              <a:t>流量控制</a:t>
            </a:r>
            <a:r>
              <a:rPr lang="zh-CN" altLang="en-US" sz="2800" b="1" dirty="0"/>
              <a:t>和</a:t>
            </a:r>
            <a:r>
              <a:rPr lang="zh-CN" altLang="en-US" sz="2800" b="1" dirty="0">
                <a:solidFill>
                  <a:srgbClr val="FF0000"/>
                </a:solidFill>
              </a:rPr>
              <a:t>拥塞控制</a:t>
            </a:r>
            <a:r>
              <a:rPr lang="zh-CN" altLang="en-US" sz="2800" b="1" dirty="0"/>
              <a:t>功能，核心是</a:t>
            </a:r>
            <a:r>
              <a:rPr lang="zh-CN" altLang="en-US" sz="2800" b="1" dirty="0">
                <a:solidFill>
                  <a:srgbClr val="FF0000"/>
                </a:solidFill>
              </a:rPr>
              <a:t>滑动窗口算法</a:t>
            </a:r>
          </a:p>
          <a:p>
            <a:pPr lvl="1" eaLnBrk="1" hangingPunct="1"/>
            <a:r>
              <a:rPr kumimoji="0" lang="zh-CN" altLang="en-US" sz="2400" b="1" dirty="0">
                <a:solidFill>
                  <a:srgbClr val="FF0000"/>
                </a:solidFill>
              </a:rPr>
              <a:t>流量控制</a:t>
            </a:r>
            <a:r>
              <a:rPr kumimoji="0" lang="zh-CN" altLang="en-US" sz="2400" b="1" dirty="0"/>
              <a:t>：根据接收端的</a:t>
            </a:r>
            <a:r>
              <a:rPr kumimoji="0" lang="zh-CN" altLang="en-US" sz="2400" b="1" dirty="0">
                <a:solidFill>
                  <a:srgbClr val="FF0000"/>
                </a:solidFill>
              </a:rPr>
              <a:t>缓存容量</a:t>
            </a:r>
            <a:r>
              <a:rPr kumimoji="0" lang="zh-CN" altLang="en-US" sz="2400" b="1" dirty="0"/>
              <a:t>来动态地</a:t>
            </a:r>
            <a:r>
              <a:rPr kumimoji="0" lang="zh-CN" altLang="en-US" sz="2400" b="1" dirty="0">
                <a:solidFill>
                  <a:srgbClr val="FF0000"/>
                </a:solidFill>
              </a:rPr>
              <a:t>调整</a:t>
            </a:r>
            <a:r>
              <a:rPr kumimoji="0" lang="zh-CN" altLang="en-US" sz="2400" b="1" dirty="0"/>
              <a:t>发送端的</a:t>
            </a:r>
            <a:r>
              <a:rPr kumimoji="0" lang="zh-CN" altLang="en-US" sz="2400" b="1" dirty="0">
                <a:solidFill>
                  <a:srgbClr val="FF0000"/>
                </a:solidFill>
              </a:rPr>
              <a:t>窗口</a:t>
            </a:r>
            <a:r>
              <a:rPr kumimoji="0" lang="zh-CN" altLang="en-US" sz="2400" b="1" dirty="0"/>
              <a:t>大小，避免一个快速的发送端淹没一个慢速的接收端</a:t>
            </a:r>
          </a:p>
          <a:p>
            <a:pPr lvl="1" eaLnBrk="1" hangingPunct="1"/>
            <a:r>
              <a:rPr kumimoji="0" lang="zh-CN" altLang="en-US" sz="2400" b="1" dirty="0">
                <a:solidFill>
                  <a:srgbClr val="FF0000"/>
                </a:solidFill>
              </a:rPr>
              <a:t>拥塞控制</a:t>
            </a:r>
            <a:r>
              <a:rPr kumimoji="0" lang="zh-CN" altLang="en-US" sz="2400" b="1" dirty="0"/>
              <a:t>：根据网络的</a:t>
            </a:r>
            <a:r>
              <a:rPr kumimoji="0" lang="zh-CN" altLang="en-US" sz="2400" b="1" dirty="0">
                <a:solidFill>
                  <a:srgbClr val="FF0000"/>
                </a:solidFill>
              </a:rPr>
              <a:t>承载容量</a:t>
            </a:r>
            <a:r>
              <a:rPr kumimoji="0" lang="zh-CN" altLang="en-US" sz="2400" b="1" dirty="0"/>
              <a:t>来动态地</a:t>
            </a:r>
            <a:r>
              <a:rPr kumimoji="0" lang="zh-CN" altLang="en-US" sz="2400" b="1" dirty="0">
                <a:solidFill>
                  <a:srgbClr val="FF0000"/>
                </a:solidFill>
              </a:rPr>
              <a:t>调整</a:t>
            </a:r>
            <a:r>
              <a:rPr kumimoji="0" lang="zh-CN" altLang="en-US" sz="2400" b="1" dirty="0"/>
              <a:t>发送端的</a:t>
            </a:r>
            <a:r>
              <a:rPr kumimoji="0" lang="zh-CN" altLang="en-US" sz="2400" b="1" dirty="0">
                <a:solidFill>
                  <a:srgbClr val="FF0000"/>
                </a:solidFill>
              </a:rPr>
              <a:t>窗口</a:t>
            </a:r>
            <a:r>
              <a:rPr kumimoji="0" lang="zh-CN" altLang="en-US" sz="2400" b="1" dirty="0"/>
              <a:t>大小，避免发送端发送的数据超过了网络容量</a:t>
            </a:r>
            <a:endParaRPr kumimoji="0" lang="en-US" altLang="zh-CN" sz="2400" b="1" dirty="0"/>
          </a:p>
          <a:p>
            <a:pPr lvl="2"/>
            <a:r>
              <a:rPr kumimoji="0" lang="zh-CN" altLang="en-US" sz="2000" b="1" dirty="0"/>
              <a:t>拥塞发生在路由器上，但终究是由于网络中的各个节点发送太多的流量引起的。</a:t>
            </a:r>
            <a:endParaRPr kumimoji="0" lang="en-US" altLang="zh-CN" sz="2000" b="1" dirty="0"/>
          </a:p>
          <a:p>
            <a:pPr lvl="2"/>
            <a:r>
              <a:rPr kumimoji="0" lang="zh-CN" altLang="en-US" sz="2000" b="1" dirty="0"/>
              <a:t>在无连接的网络层中，无法在网络层控制速率，因此，拥塞控制的唯一途径是传输层（面向连接的）放缓发送速率，</a:t>
            </a:r>
            <a:r>
              <a:rPr kumimoji="0" lang="zh-CN" altLang="en-US" sz="2000" b="1" dirty="0">
                <a:solidFill>
                  <a:srgbClr val="FF0000"/>
                </a:solidFill>
              </a:rPr>
              <a:t>拥塞控制是网络层和传输层共同的责任。</a:t>
            </a:r>
            <a:endParaRPr kumimoji="0" lang="en-US" altLang="zh-CN" sz="2000" b="1"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EFE399C-F3C6-417E-AB6A-FEE4AB6B6A0B}" type="slidenum">
              <a:rPr lang="zh-CN" altLang="en-US"/>
              <a:pPr/>
              <a:t>18</a:t>
            </a:fld>
            <a:endParaRPr lang="en-US" altLang="zh-CN"/>
          </a:p>
        </p:txBody>
      </p:sp>
      <p:sp>
        <p:nvSpPr>
          <p:cNvPr id="300034" name="Rectangle 2"/>
          <p:cNvSpPr>
            <a:spLocks noGrp="1" noChangeArrowheads="1"/>
          </p:cNvSpPr>
          <p:nvPr>
            <p:ph type="title"/>
          </p:nvPr>
        </p:nvSpPr>
        <p:spPr/>
        <p:txBody>
          <a:bodyPr/>
          <a:lstStyle/>
          <a:p>
            <a:pPr algn="ctr"/>
            <a:r>
              <a:rPr lang="zh-CN" altLang="en-US"/>
              <a:t>第8章 传输层</a:t>
            </a:r>
          </a:p>
        </p:txBody>
      </p:sp>
      <p:sp>
        <p:nvSpPr>
          <p:cNvPr id="300035" name="Rectangle 3"/>
          <p:cNvSpPr>
            <a:spLocks noGrp="1" noChangeArrowheads="1"/>
          </p:cNvSpPr>
          <p:nvPr>
            <p:ph type="body" idx="1"/>
          </p:nvPr>
        </p:nvSpPr>
        <p:spPr>
          <a:xfrm>
            <a:off x="1187450" y="1989138"/>
            <a:ext cx="7205663" cy="4114800"/>
          </a:xfrm>
        </p:spPr>
        <p:txBody>
          <a:bodyPr/>
          <a:lstStyle/>
          <a:p>
            <a:r>
              <a:rPr lang="en-GB" b="1" dirty="0">
                <a:latin typeface="宋体" charset="-122"/>
              </a:rPr>
              <a:t>8.1</a:t>
            </a:r>
            <a:r>
              <a:rPr lang="zh-CN" altLang="en-GB" b="1" dirty="0">
                <a:latin typeface="宋体" charset="-122"/>
              </a:rPr>
              <a:t>传输层服务</a:t>
            </a:r>
          </a:p>
          <a:p>
            <a:r>
              <a:rPr lang="en-GB" altLang="zh-CN" b="1" dirty="0">
                <a:latin typeface="宋体" charset="-122"/>
              </a:rPr>
              <a:t>8.2</a:t>
            </a:r>
            <a:r>
              <a:rPr lang="zh-CN" altLang="en-GB" b="1" dirty="0">
                <a:latin typeface="宋体" charset="-122"/>
              </a:rPr>
              <a:t>传输层</a:t>
            </a:r>
            <a:r>
              <a:rPr lang="zh-CN" altLang="en-US" b="1" dirty="0">
                <a:latin typeface="宋体" charset="-122"/>
              </a:rPr>
              <a:t>寻址</a:t>
            </a:r>
            <a:endParaRPr lang="en-GB" altLang="zh-CN" b="1" dirty="0">
              <a:latin typeface="宋体" charset="-122"/>
            </a:endParaRPr>
          </a:p>
          <a:p>
            <a:r>
              <a:rPr lang="en-GB" altLang="zh-CN" b="1" dirty="0">
                <a:latin typeface="宋体" charset="-122"/>
              </a:rPr>
              <a:t>8.3</a:t>
            </a:r>
            <a:r>
              <a:rPr lang="zh-CN" altLang="en-US" b="1" dirty="0">
                <a:latin typeface="宋体" charset="-122"/>
              </a:rPr>
              <a:t>建立连接</a:t>
            </a:r>
          </a:p>
          <a:p>
            <a:r>
              <a:rPr lang="zh-CN" altLang="en-US" b="1" dirty="0">
                <a:solidFill>
                  <a:srgbClr val="FF0000"/>
                </a:solidFill>
                <a:latin typeface="宋体" charset="-122"/>
              </a:rPr>
              <a:t>8.</a:t>
            </a:r>
            <a:r>
              <a:rPr lang="en-US" altLang="zh-CN" b="1" dirty="0">
                <a:solidFill>
                  <a:srgbClr val="FF0000"/>
                </a:solidFill>
                <a:latin typeface="宋体" charset="-122"/>
              </a:rPr>
              <a:t>4Internet</a:t>
            </a:r>
            <a:r>
              <a:rPr lang="zh-CN" altLang="en-US" b="1" dirty="0">
                <a:solidFill>
                  <a:srgbClr val="FF0000"/>
                </a:solidFill>
                <a:latin typeface="宋体" charset="-122"/>
              </a:rPr>
              <a:t>中的传输层协议</a:t>
            </a:r>
          </a:p>
          <a:p>
            <a:pPr lvl="1"/>
            <a:r>
              <a:rPr lang="en-US" altLang="zh-CN" b="1" dirty="0">
                <a:latin typeface="宋体" charset="-122"/>
              </a:rPr>
              <a:t>8.4.1</a:t>
            </a:r>
            <a:r>
              <a:rPr lang="zh-CN" altLang="en-US" b="1" dirty="0">
                <a:latin typeface="宋体" charset="-122"/>
              </a:rPr>
              <a:t>用户数据报协议</a:t>
            </a:r>
            <a:r>
              <a:rPr lang="en-US" altLang="zh-CN" b="1" dirty="0">
                <a:latin typeface="宋体" charset="-122"/>
              </a:rPr>
              <a:t>UDP </a:t>
            </a:r>
          </a:p>
          <a:p>
            <a:pPr lvl="1"/>
            <a:r>
              <a:rPr lang="en-GB" altLang="zh-CN" b="1" dirty="0">
                <a:latin typeface="宋体" charset="-122"/>
              </a:rPr>
              <a:t>8.4.2</a:t>
            </a:r>
            <a:r>
              <a:rPr lang="zh-CN" altLang="en-US" b="1" dirty="0">
                <a:latin typeface="宋体" charset="-122"/>
              </a:rPr>
              <a:t>传输控制协议</a:t>
            </a:r>
            <a:r>
              <a:rPr lang="en-US" altLang="zh-CN" b="1" dirty="0">
                <a:latin typeface="宋体" charset="-122"/>
              </a:rPr>
              <a:t>TCP</a:t>
            </a:r>
            <a:endParaRPr lang="zh-CN" altLang="en-US" b="1" dirty="0">
              <a:latin typeface="宋体" charset="-122"/>
            </a:endParaRPr>
          </a:p>
          <a:p>
            <a:r>
              <a:rPr lang="en-GB" altLang="zh-CN" dirty="0">
                <a:latin typeface="宋体" charset="-122"/>
              </a:rPr>
              <a:t>8.5</a:t>
            </a:r>
            <a:r>
              <a:rPr lang="en-US" altLang="zh-CN" dirty="0"/>
              <a:t>Berkeley Socket</a:t>
            </a:r>
            <a:endParaRPr lang="en-GB" altLang="zh-CN"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41CA1204-9A33-46F4-A545-334BA0A5E2F0}" type="slidenum">
              <a:rPr lang="zh-CN" altLang="en-US"/>
              <a:pPr/>
              <a:t>19</a:t>
            </a:fld>
            <a:endParaRPr lang="en-US" altLang="zh-CN"/>
          </a:p>
        </p:txBody>
      </p:sp>
      <p:sp>
        <p:nvSpPr>
          <p:cNvPr id="520194" name="Rectangle 2"/>
          <p:cNvSpPr>
            <a:spLocks noGrp="1" noChangeArrowheads="1"/>
          </p:cNvSpPr>
          <p:nvPr>
            <p:ph type="title"/>
          </p:nvPr>
        </p:nvSpPr>
        <p:spPr/>
        <p:txBody>
          <a:bodyPr/>
          <a:lstStyle/>
          <a:p>
            <a:r>
              <a:rPr lang="en-US" altLang="zh-CN" b="1"/>
              <a:t>8.4 Internet</a:t>
            </a:r>
            <a:r>
              <a:rPr lang="zh-CN" altLang="en-US" b="1"/>
              <a:t>中的传输层协议</a:t>
            </a:r>
          </a:p>
        </p:txBody>
      </p:sp>
      <p:sp>
        <p:nvSpPr>
          <p:cNvPr id="520195" name="Rectangle 3"/>
          <p:cNvSpPr>
            <a:spLocks noGrp="1" noChangeArrowheads="1"/>
          </p:cNvSpPr>
          <p:nvPr>
            <p:ph type="body" idx="1"/>
          </p:nvPr>
        </p:nvSpPr>
        <p:spPr>
          <a:xfrm>
            <a:off x="571472" y="2017712"/>
            <a:ext cx="8383616" cy="4554559"/>
          </a:xfrm>
        </p:spPr>
        <p:txBody>
          <a:bodyPr/>
          <a:lstStyle/>
          <a:p>
            <a:r>
              <a:rPr lang="en-US" altLang="zh-CN" sz="2400" b="1" dirty="0"/>
              <a:t>Internet</a:t>
            </a:r>
            <a:r>
              <a:rPr lang="zh-CN" altLang="en-US" sz="2400" b="1" dirty="0"/>
              <a:t>中常用的两个传输层协议</a:t>
            </a:r>
          </a:p>
          <a:p>
            <a:pPr lvl="1"/>
            <a:r>
              <a:rPr lang="zh-CN" altLang="en-US" sz="2000" b="1" dirty="0">
                <a:solidFill>
                  <a:srgbClr val="FF0000"/>
                </a:solidFill>
              </a:rPr>
              <a:t>用户数据报协议</a:t>
            </a:r>
            <a:r>
              <a:rPr lang="zh-CN" altLang="en-US" sz="2000" b="1" dirty="0"/>
              <a:t>（</a:t>
            </a:r>
            <a:r>
              <a:rPr lang="en-US" altLang="zh-CN" sz="2000" b="1" dirty="0"/>
              <a:t>UDP</a:t>
            </a:r>
            <a:r>
              <a:rPr lang="zh-CN" altLang="en-US" sz="2000" b="1" dirty="0"/>
              <a:t>：</a:t>
            </a:r>
            <a:r>
              <a:rPr lang="en-US" altLang="zh-CN" sz="2000" b="1" dirty="0"/>
              <a:t>User Datagram Protocol</a:t>
            </a:r>
            <a:r>
              <a:rPr lang="zh-CN" altLang="en-US" sz="2000" b="1" dirty="0"/>
              <a:t>），提供无连接的服务，</a:t>
            </a:r>
            <a:r>
              <a:rPr lang="zh-CN" altLang="en-US" sz="2000" b="1" dirty="0">
                <a:solidFill>
                  <a:srgbClr val="FF0000"/>
                </a:solidFill>
              </a:rPr>
              <a:t>高效</a:t>
            </a:r>
            <a:r>
              <a:rPr lang="zh-CN" altLang="en-US" sz="2000" b="1" dirty="0"/>
              <a:t>，适合于实时传输；</a:t>
            </a:r>
            <a:r>
              <a:rPr lang="en-US" altLang="zh-CN" sz="2000" b="1" dirty="0"/>
              <a:t> UDP</a:t>
            </a:r>
            <a:r>
              <a:rPr lang="zh-CN" altLang="en-US" sz="2000" b="1" dirty="0"/>
              <a:t>中的</a:t>
            </a:r>
            <a:r>
              <a:rPr lang="en-US" altLang="zh-CN" sz="2000" b="1" dirty="0"/>
              <a:t>TPDU</a:t>
            </a:r>
            <a:r>
              <a:rPr lang="zh-CN" altLang="en-US" sz="2000" b="1" dirty="0"/>
              <a:t>称为</a:t>
            </a:r>
            <a:r>
              <a:rPr lang="zh-CN" altLang="en-US" sz="2000" b="1" dirty="0">
                <a:solidFill>
                  <a:srgbClr val="FF0000"/>
                </a:solidFill>
              </a:rPr>
              <a:t>数据报</a:t>
            </a:r>
            <a:r>
              <a:rPr lang="en-US" altLang="zh-CN" sz="2000" b="1" dirty="0">
                <a:solidFill>
                  <a:srgbClr val="FF0000"/>
                </a:solidFill>
              </a:rPr>
              <a:t>(datagram</a:t>
            </a:r>
            <a:r>
              <a:rPr lang="en-US" altLang="zh-CN" sz="2000" b="1" dirty="0"/>
              <a:t>)</a:t>
            </a:r>
            <a:endParaRPr lang="zh-CN" altLang="en-US" sz="2000" b="1" dirty="0"/>
          </a:p>
          <a:p>
            <a:pPr lvl="1"/>
            <a:r>
              <a:rPr lang="zh-CN" altLang="en-US" sz="2000" b="1" dirty="0">
                <a:solidFill>
                  <a:srgbClr val="FF0000"/>
                </a:solidFill>
              </a:rPr>
              <a:t>传输控制协议</a:t>
            </a:r>
            <a:r>
              <a:rPr lang="zh-CN" altLang="en-US" sz="2000" b="1" dirty="0"/>
              <a:t>（</a:t>
            </a:r>
            <a:r>
              <a:rPr lang="en-US" altLang="zh-CN" sz="2000" b="1" dirty="0"/>
              <a:t>TCP</a:t>
            </a:r>
            <a:r>
              <a:rPr lang="zh-CN" altLang="en-US" sz="2000" b="1" dirty="0"/>
              <a:t>：</a:t>
            </a:r>
            <a:r>
              <a:rPr lang="en-US" altLang="zh-CN" sz="2000" b="1" dirty="0"/>
              <a:t>Transmission Control Protocol</a:t>
            </a:r>
            <a:r>
              <a:rPr lang="zh-CN" altLang="en-US" sz="2000" b="1" dirty="0"/>
              <a:t>），提供</a:t>
            </a:r>
            <a:r>
              <a:rPr lang="zh-CN" altLang="en-US" sz="2000" b="1" dirty="0">
                <a:solidFill>
                  <a:srgbClr val="FF0000"/>
                </a:solidFill>
              </a:rPr>
              <a:t>可靠</a:t>
            </a:r>
            <a:r>
              <a:rPr lang="zh-CN" altLang="en-US" sz="2000" b="1" dirty="0"/>
              <a:t>的，面向连接的服务；</a:t>
            </a:r>
            <a:r>
              <a:rPr lang="en-US" altLang="zh-CN" sz="2000" b="1" dirty="0"/>
              <a:t>TCP</a:t>
            </a:r>
            <a:r>
              <a:rPr lang="zh-CN" altLang="en-US" sz="2000" b="1" dirty="0"/>
              <a:t>中，</a:t>
            </a:r>
            <a:r>
              <a:rPr lang="en-US" altLang="zh-CN" sz="2000" b="1" dirty="0"/>
              <a:t>TPDU</a:t>
            </a:r>
            <a:r>
              <a:rPr lang="zh-CN" altLang="en-US" sz="2000" b="1" dirty="0"/>
              <a:t>称为</a:t>
            </a:r>
            <a:r>
              <a:rPr lang="en-US" altLang="zh-CN" sz="2000" b="1" dirty="0"/>
              <a:t>TCP</a:t>
            </a:r>
            <a:r>
              <a:rPr lang="zh-CN" altLang="en-US" sz="2000" b="1" dirty="0">
                <a:solidFill>
                  <a:srgbClr val="FF0000"/>
                </a:solidFill>
              </a:rPr>
              <a:t>数据段</a:t>
            </a:r>
            <a:r>
              <a:rPr lang="en-US" altLang="zh-CN" sz="2000" b="1" dirty="0">
                <a:solidFill>
                  <a:srgbClr val="FF0000"/>
                </a:solidFill>
              </a:rPr>
              <a:t>(segment</a:t>
            </a:r>
            <a:r>
              <a:rPr lang="en-US" altLang="zh-CN" sz="2000" b="1" dirty="0"/>
              <a:t>)</a:t>
            </a:r>
            <a:endParaRPr lang="zh-CN" altLang="en-US" sz="2000" b="1" dirty="0"/>
          </a:p>
          <a:p>
            <a:r>
              <a:rPr lang="zh-CN" altLang="en-US" sz="2000" b="1" dirty="0"/>
              <a:t>此外，传输层还有：</a:t>
            </a:r>
            <a:endParaRPr lang="en-US" altLang="zh-CN" sz="2000" b="1" dirty="0"/>
          </a:p>
          <a:p>
            <a:pPr lvl="1"/>
            <a:r>
              <a:rPr lang="en-US" altLang="zh-CN" sz="1600" b="1" dirty="0"/>
              <a:t>SCTP(Stream Control Transmission Protocol)</a:t>
            </a:r>
            <a:r>
              <a:rPr lang="zh-CN" altLang="en-US" sz="1600" b="1" dirty="0"/>
              <a:t>流控制传输协议，针对多媒体应用，是可靠的面向报文的协议。面向连接、提供全双工服务，有拥塞和流控机制，并提供多流服务。</a:t>
            </a:r>
            <a:endParaRPr lang="en-US" altLang="zh-CN" sz="1600" b="1" dirty="0"/>
          </a:p>
          <a:p>
            <a:pPr lvl="1"/>
            <a:r>
              <a:rPr lang="en-US" altLang="zh-CN" sz="1600" b="1" dirty="0"/>
              <a:t>MPTCP(Multi-path TCP),</a:t>
            </a:r>
            <a:r>
              <a:rPr lang="zh-CN" altLang="en-US" sz="1600" b="1" dirty="0"/>
              <a:t>提供多路径流服务。</a:t>
            </a:r>
            <a:endParaRPr lang="en-US" altLang="zh-CN" sz="1600" b="1" dirty="0"/>
          </a:p>
          <a:p>
            <a:pPr lvl="1"/>
            <a:r>
              <a:rPr lang="en-US" altLang="zh-CN" sz="1600" b="1" dirty="0"/>
              <a:t>QUIC</a:t>
            </a:r>
            <a:r>
              <a:rPr lang="zh-CN" altLang="en-US" sz="1600" dirty="0"/>
              <a:t>（</a:t>
            </a:r>
            <a:r>
              <a:rPr lang="en-US" altLang="zh-CN" sz="1600" dirty="0"/>
              <a:t>Quick UDP Internet Connection),</a:t>
            </a:r>
            <a:r>
              <a:rPr lang="zh-CN" altLang="en-US" sz="1600" dirty="0"/>
              <a:t>是</a:t>
            </a:r>
            <a:r>
              <a:rPr lang="zh-CN" altLang="en-US" sz="1600" b="1" dirty="0"/>
              <a:t>谷歌制定的一种基于</a:t>
            </a:r>
            <a:r>
              <a:rPr lang="en-US" altLang="zh-CN" sz="1600" b="1" dirty="0"/>
              <a:t>UDP</a:t>
            </a:r>
            <a:r>
              <a:rPr lang="zh-CN" altLang="en-US" sz="1600" b="1" dirty="0"/>
              <a:t>的低时延的互联网传输层协议。</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EFE399C-F3C6-417E-AB6A-FEE4AB6B6A0B}" type="slidenum">
              <a:rPr lang="zh-CN" altLang="en-US"/>
              <a:pPr/>
              <a:t>2</a:t>
            </a:fld>
            <a:endParaRPr lang="en-US" altLang="zh-CN"/>
          </a:p>
        </p:txBody>
      </p:sp>
      <p:sp>
        <p:nvSpPr>
          <p:cNvPr id="300034" name="Rectangle 2"/>
          <p:cNvSpPr>
            <a:spLocks noGrp="1" noChangeArrowheads="1"/>
          </p:cNvSpPr>
          <p:nvPr>
            <p:ph type="title"/>
          </p:nvPr>
        </p:nvSpPr>
        <p:spPr/>
        <p:txBody>
          <a:bodyPr/>
          <a:lstStyle/>
          <a:p>
            <a:pPr algn="ctr"/>
            <a:r>
              <a:rPr lang="zh-CN" altLang="en-US"/>
              <a:t>第8章 传输层</a:t>
            </a:r>
          </a:p>
        </p:txBody>
      </p:sp>
      <p:sp>
        <p:nvSpPr>
          <p:cNvPr id="300035" name="Rectangle 3"/>
          <p:cNvSpPr>
            <a:spLocks noGrp="1" noChangeArrowheads="1"/>
          </p:cNvSpPr>
          <p:nvPr>
            <p:ph type="body" idx="1"/>
          </p:nvPr>
        </p:nvSpPr>
        <p:spPr>
          <a:xfrm>
            <a:off x="1187450" y="1989138"/>
            <a:ext cx="7205663" cy="4114800"/>
          </a:xfrm>
        </p:spPr>
        <p:txBody>
          <a:bodyPr/>
          <a:lstStyle/>
          <a:p>
            <a:r>
              <a:rPr lang="en-GB" b="1" dirty="0">
                <a:solidFill>
                  <a:srgbClr val="FF0000"/>
                </a:solidFill>
                <a:latin typeface="宋体" charset="-122"/>
              </a:rPr>
              <a:t>8.1</a:t>
            </a:r>
            <a:r>
              <a:rPr lang="zh-CN" altLang="en-GB" b="1" dirty="0">
                <a:solidFill>
                  <a:srgbClr val="FF0000"/>
                </a:solidFill>
                <a:latin typeface="宋体" charset="-122"/>
              </a:rPr>
              <a:t>传输层服务</a:t>
            </a:r>
          </a:p>
          <a:p>
            <a:r>
              <a:rPr lang="en-GB" altLang="zh-CN" b="1" dirty="0">
                <a:latin typeface="宋体" charset="-122"/>
              </a:rPr>
              <a:t>8.2</a:t>
            </a:r>
            <a:r>
              <a:rPr lang="zh-CN" altLang="en-GB" b="1" dirty="0">
                <a:latin typeface="宋体" charset="-122"/>
              </a:rPr>
              <a:t>传输层</a:t>
            </a:r>
            <a:r>
              <a:rPr lang="zh-CN" altLang="en-US" b="1" dirty="0">
                <a:latin typeface="宋体" charset="-122"/>
              </a:rPr>
              <a:t>寻址</a:t>
            </a:r>
            <a:endParaRPr lang="en-GB" altLang="zh-CN" b="1" dirty="0">
              <a:latin typeface="宋体" charset="-122"/>
            </a:endParaRPr>
          </a:p>
          <a:p>
            <a:r>
              <a:rPr lang="en-GB" altLang="zh-CN" b="1" dirty="0">
                <a:latin typeface="宋体" charset="-122"/>
              </a:rPr>
              <a:t>8.3</a:t>
            </a:r>
            <a:r>
              <a:rPr lang="zh-CN" altLang="en-US" b="1" dirty="0">
                <a:latin typeface="宋体" charset="-122"/>
              </a:rPr>
              <a:t>建立连接</a:t>
            </a:r>
          </a:p>
          <a:p>
            <a:r>
              <a:rPr lang="zh-CN" altLang="en-US" b="1" dirty="0">
                <a:latin typeface="宋体" charset="-122"/>
              </a:rPr>
              <a:t>8.</a:t>
            </a:r>
            <a:r>
              <a:rPr lang="en-US" altLang="zh-CN" b="1" dirty="0">
                <a:latin typeface="宋体" charset="-122"/>
              </a:rPr>
              <a:t>4Internet</a:t>
            </a:r>
            <a:r>
              <a:rPr lang="zh-CN" altLang="en-US" b="1" dirty="0">
                <a:latin typeface="宋体" charset="-122"/>
              </a:rPr>
              <a:t>中的传输层协议</a:t>
            </a:r>
          </a:p>
          <a:p>
            <a:pPr lvl="1"/>
            <a:r>
              <a:rPr lang="en-US" altLang="zh-CN" b="1" dirty="0">
                <a:latin typeface="宋体" charset="-122"/>
              </a:rPr>
              <a:t>8.4.1</a:t>
            </a:r>
            <a:r>
              <a:rPr lang="zh-CN" altLang="en-US" b="1" dirty="0">
                <a:latin typeface="宋体" charset="-122"/>
              </a:rPr>
              <a:t>用户数据报协议</a:t>
            </a:r>
            <a:r>
              <a:rPr lang="en-US" altLang="zh-CN" b="1" dirty="0">
                <a:latin typeface="宋体" charset="-122"/>
              </a:rPr>
              <a:t>UDP </a:t>
            </a:r>
          </a:p>
          <a:p>
            <a:pPr lvl="1"/>
            <a:r>
              <a:rPr lang="en-GB" altLang="zh-CN" b="1" dirty="0">
                <a:latin typeface="宋体" charset="-122"/>
              </a:rPr>
              <a:t>8.4.2</a:t>
            </a:r>
            <a:r>
              <a:rPr lang="zh-CN" altLang="en-US" b="1" dirty="0">
                <a:latin typeface="宋体" charset="-122"/>
              </a:rPr>
              <a:t>传输控制协议</a:t>
            </a:r>
            <a:r>
              <a:rPr lang="en-US" altLang="zh-CN" b="1" dirty="0">
                <a:latin typeface="宋体" charset="-122"/>
              </a:rPr>
              <a:t>TCP</a:t>
            </a:r>
            <a:endParaRPr lang="zh-CN" altLang="en-US" b="1" dirty="0">
              <a:latin typeface="宋体" charset="-122"/>
            </a:endParaRPr>
          </a:p>
          <a:p>
            <a:r>
              <a:rPr lang="en-GB" altLang="zh-CN" dirty="0">
                <a:latin typeface="宋体" charset="-122"/>
              </a:rPr>
              <a:t>8.5</a:t>
            </a:r>
            <a:r>
              <a:rPr lang="en-US" altLang="zh-CN" dirty="0"/>
              <a:t>Berkeley Socket</a:t>
            </a:r>
            <a:endParaRPr lang="en-GB" altLang="zh-CN"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6D11594-4665-4F75-817B-DF6EF33BE589}" type="slidenum">
              <a:rPr lang="zh-CN" altLang="en-US"/>
              <a:pPr/>
              <a:t>20</a:t>
            </a:fld>
            <a:endParaRPr lang="en-US" altLang="zh-CN"/>
          </a:p>
        </p:txBody>
      </p:sp>
      <p:sp>
        <p:nvSpPr>
          <p:cNvPr id="524290" name="Rectangle 2"/>
          <p:cNvSpPr>
            <a:spLocks noGrp="1" noChangeArrowheads="1"/>
          </p:cNvSpPr>
          <p:nvPr>
            <p:ph type="title"/>
          </p:nvPr>
        </p:nvSpPr>
        <p:spPr/>
        <p:txBody>
          <a:bodyPr/>
          <a:lstStyle/>
          <a:p>
            <a:r>
              <a:rPr lang="zh-CN" altLang="en-US" b="1" dirty="0"/>
              <a:t>端口（</a:t>
            </a:r>
            <a:r>
              <a:rPr lang="en-US" altLang="zh-CN" b="1" dirty="0"/>
              <a:t>port)</a:t>
            </a:r>
            <a:endParaRPr lang="zh-CN" altLang="en-US" b="1" dirty="0"/>
          </a:p>
        </p:txBody>
      </p:sp>
      <p:sp>
        <p:nvSpPr>
          <p:cNvPr id="524291" name="Rectangle 3"/>
          <p:cNvSpPr>
            <a:spLocks noGrp="1" noChangeArrowheads="1"/>
          </p:cNvSpPr>
          <p:nvPr>
            <p:ph type="body" idx="1"/>
          </p:nvPr>
        </p:nvSpPr>
        <p:spPr>
          <a:xfrm>
            <a:off x="642910" y="2017712"/>
            <a:ext cx="8312178" cy="4483121"/>
          </a:xfrm>
        </p:spPr>
        <p:txBody>
          <a:bodyPr/>
          <a:lstStyle/>
          <a:p>
            <a:pPr>
              <a:lnSpc>
                <a:spcPct val="90000"/>
              </a:lnSpc>
            </a:pPr>
            <a:r>
              <a:rPr lang="zh-CN" altLang="en-US" b="1" dirty="0"/>
              <a:t>端口就是传输服务访问点（</a:t>
            </a:r>
            <a:r>
              <a:rPr lang="en-US" altLang="zh-CN" b="1" dirty="0"/>
              <a:t>TSAP</a:t>
            </a:r>
            <a:r>
              <a:rPr lang="zh-CN" altLang="en-US" b="1" dirty="0"/>
              <a:t>）。</a:t>
            </a:r>
          </a:p>
          <a:p>
            <a:pPr eaLnBrk="1" hangingPunct="1">
              <a:lnSpc>
                <a:spcPct val="90000"/>
              </a:lnSpc>
            </a:pPr>
            <a:r>
              <a:rPr lang="zh-CN" altLang="en-US" sz="2400" b="1" dirty="0"/>
              <a:t>端口是用来标识应用进程</a:t>
            </a:r>
          </a:p>
          <a:p>
            <a:pPr lvl="1" eaLnBrk="1" hangingPunct="1">
              <a:lnSpc>
                <a:spcPct val="90000"/>
              </a:lnSpc>
            </a:pPr>
            <a:r>
              <a:rPr lang="zh-CN" altLang="en-US" sz="2000" b="1" dirty="0"/>
              <a:t>每一个网络应用进程都与端口相关联</a:t>
            </a:r>
          </a:p>
          <a:p>
            <a:pPr lvl="1" eaLnBrk="1" hangingPunct="1">
              <a:lnSpc>
                <a:spcPct val="90000"/>
              </a:lnSpc>
            </a:pPr>
            <a:r>
              <a:rPr lang="zh-CN" altLang="en-US" sz="2000" b="1" dirty="0"/>
              <a:t>各种网络应用进程都能将其数据通过端口向下交付给传输层</a:t>
            </a:r>
          </a:p>
          <a:p>
            <a:pPr lvl="1" eaLnBrk="1" hangingPunct="1">
              <a:lnSpc>
                <a:spcPct val="90000"/>
              </a:lnSpc>
            </a:pPr>
            <a:r>
              <a:rPr lang="zh-CN" altLang="en-US" sz="2000" b="1" dirty="0"/>
              <a:t>传输层根据接收到的</a:t>
            </a:r>
            <a:r>
              <a:rPr lang="en-US" altLang="zh-CN" sz="2000" b="1" dirty="0"/>
              <a:t>TPDU</a:t>
            </a:r>
            <a:r>
              <a:rPr lang="zh-CN" altLang="en-US" sz="2000" b="1" dirty="0"/>
              <a:t>（数据报或数据段）中包含的端口信息将其递交给与该端口关联的网络应用进程</a:t>
            </a:r>
          </a:p>
          <a:p>
            <a:pPr>
              <a:lnSpc>
                <a:spcPct val="90000"/>
              </a:lnSpc>
            </a:pPr>
            <a:r>
              <a:rPr lang="zh-CN" altLang="en-US" sz="2400" b="1" dirty="0"/>
              <a:t>部分知名端号号</a:t>
            </a:r>
            <a:endParaRPr kumimoji="0" lang="zh-CN" altLang="en-US" sz="2400" dirty="0"/>
          </a:p>
          <a:p>
            <a:pPr lvl="1">
              <a:lnSpc>
                <a:spcPct val="90000"/>
              </a:lnSpc>
            </a:pPr>
            <a:r>
              <a:rPr kumimoji="0" lang="en-US" altLang="zh-CN" sz="2000" dirty="0"/>
              <a:t>20</a:t>
            </a:r>
            <a:r>
              <a:rPr kumimoji="0" lang="zh-CN" altLang="en-US" sz="2000" dirty="0"/>
              <a:t>、</a:t>
            </a:r>
            <a:r>
              <a:rPr kumimoji="0" lang="en-US" altLang="zh-CN" sz="2000" dirty="0"/>
              <a:t>21/</a:t>
            </a:r>
            <a:r>
              <a:rPr kumimoji="0" lang="en-US" altLang="zh-CN" sz="2000" dirty="0" err="1"/>
              <a:t>tcp</a:t>
            </a:r>
            <a:r>
              <a:rPr kumimoji="0" lang="en-US" altLang="zh-CN" sz="2000" dirty="0"/>
              <a:t>   FTP</a:t>
            </a:r>
            <a:r>
              <a:rPr kumimoji="0" lang="zh-CN" altLang="en-US" sz="2000" dirty="0"/>
              <a:t>服务器的数据、控制端口</a:t>
            </a:r>
            <a:r>
              <a:rPr kumimoji="0" lang="en-US" altLang="zh-CN" sz="2000" dirty="0"/>
              <a:t> </a:t>
            </a:r>
            <a:r>
              <a:rPr kumimoji="0" lang="zh-CN" altLang="en-US" sz="2000" dirty="0"/>
              <a:t> </a:t>
            </a:r>
          </a:p>
          <a:p>
            <a:pPr lvl="1">
              <a:lnSpc>
                <a:spcPct val="90000"/>
              </a:lnSpc>
            </a:pPr>
            <a:r>
              <a:rPr kumimoji="0" lang="en-US" altLang="zh-CN" sz="2000" dirty="0"/>
              <a:t>22/</a:t>
            </a:r>
            <a:r>
              <a:rPr kumimoji="0" lang="en-US" altLang="zh-CN" sz="2000" dirty="0" err="1"/>
              <a:t>tcp</a:t>
            </a:r>
            <a:r>
              <a:rPr kumimoji="0" lang="en-US" altLang="zh-CN" sz="2000" dirty="0"/>
              <a:t>   SSH</a:t>
            </a:r>
            <a:r>
              <a:rPr kumimoji="0" lang="zh-CN" altLang="en-US" sz="2000" dirty="0"/>
              <a:t>服务器</a:t>
            </a:r>
          </a:p>
          <a:p>
            <a:pPr lvl="1">
              <a:lnSpc>
                <a:spcPct val="90000"/>
              </a:lnSpc>
            </a:pPr>
            <a:r>
              <a:rPr kumimoji="0" lang="en-US" altLang="zh-CN" sz="2000" dirty="0"/>
              <a:t>23/</a:t>
            </a:r>
            <a:r>
              <a:rPr kumimoji="0" lang="en-US" altLang="zh-CN" sz="2000" dirty="0" err="1"/>
              <a:t>tcp</a:t>
            </a:r>
            <a:r>
              <a:rPr kumimoji="0" lang="en-US" altLang="zh-CN" sz="2000" dirty="0"/>
              <a:t>  Telnet </a:t>
            </a:r>
            <a:r>
              <a:rPr kumimoji="0" lang="zh-CN" altLang="en-US" sz="2000" dirty="0"/>
              <a:t>服务器 </a:t>
            </a:r>
          </a:p>
          <a:p>
            <a:pPr lvl="1">
              <a:lnSpc>
                <a:spcPct val="90000"/>
              </a:lnSpc>
            </a:pPr>
            <a:r>
              <a:rPr kumimoji="0" lang="en-US" altLang="zh-CN" sz="2000" dirty="0"/>
              <a:t>25/</a:t>
            </a:r>
            <a:r>
              <a:rPr kumimoji="0" lang="en-US" altLang="zh-CN" sz="2000" dirty="0" err="1"/>
              <a:t>tcp</a:t>
            </a:r>
            <a:r>
              <a:rPr kumimoji="0" lang="en-US" altLang="zh-CN" sz="2000" dirty="0"/>
              <a:t>  SMTP</a:t>
            </a:r>
            <a:r>
              <a:rPr kumimoji="0" lang="zh-CN" altLang="en-US" sz="2000" dirty="0"/>
              <a:t>发送邮件服务器 </a:t>
            </a:r>
          </a:p>
          <a:p>
            <a:pPr lvl="1">
              <a:lnSpc>
                <a:spcPct val="90000"/>
              </a:lnSpc>
            </a:pPr>
            <a:r>
              <a:rPr kumimoji="0" lang="en-US" altLang="zh-CN" sz="2000" dirty="0"/>
              <a:t>80/</a:t>
            </a:r>
            <a:r>
              <a:rPr kumimoji="0" lang="en-US" altLang="zh-CN" sz="2000" dirty="0" err="1"/>
              <a:t>tcp</a:t>
            </a:r>
            <a:r>
              <a:rPr kumimoji="0" lang="en-US" altLang="zh-CN" sz="2000" dirty="0"/>
              <a:t>   WWW</a:t>
            </a:r>
            <a:r>
              <a:rPr kumimoji="0" lang="zh-CN" altLang="en-US" sz="2000" dirty="0"/>
              <a:t>服务器</a:t>
            </a:r>
            <a:endParaRPr lang="zh-CN" alt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直接箭头连接符 97"/>
          <p:cNvCxnSpPr/>
          <p:nvPr/>
        </p:nvCxnSpPr>
        <p:spPr bwMode="auto">
          <a:xfrm>
            <a:off x="2987824" y="6453336"/>
            <a:ext cx="2376264" cy="0"/>
          </a:xfrm>
          <a:prstGeom prst="straightConnector1">
            <a:avLst/>
          </a:prstGeom>
          <a:solidFill>
            <a:schemeClr val="accent1"/>
          </a:solidFill>
          <a:ln w="19050" cap="flat" cmpd="sng" algn="ctr">
            <a:solidFill>
              <a:srgbClr val="FF0000"/>
            </a:solidFill>
            <a:prstDash val="solid"/>
            <a:miter lim="800000"/>
            <a:headEnd type="none" w="med" len="med"/>
            <a:tailEnd type="arrow"/>
          </a:ln>
          <a:effectLst/>
        </p:spPr>
      </p:cxnSp>
      <p:sp>
        <p:nvSpPr>
          <p:cNvPr id="81" name="灯片编号占位符 5"/>
          <p:cNvSpPr>
            <a:spLocks noGrp="1"/>
          </p:cNvSpPr>
          <p:nvPr>
            <p:ph type="sldNum" sz="quarter" idx="12"/>
          </p:nvPr>
        </p:nvSpPr>
        <p:spPr/>
        <p:txBody>
          <a:bodyPr/>
          <a:lstStyle/>
          <a:p>
            <a:fld id="{74CA5122-F878-4655-9280-3E5F48AF124E}" type="slidenum">
              <a:rPr lang="zh-CN" altLang="en-US"/>
              <a:pPr/>
              <a:t>21</a:t>
            </a:fld>
            <a:endParaRPr lang="en-US" altLang="zh-CN"/>
          </a:p>
        </p:txBody>
      </p:sp>
      <p:sp>
        <p:nvSpPr>
          <p:cNvPr id="526338" name="Rectangle 2"/>
          <p:cNvSpPr>
            <a:spLocks noGrp="1" noChangeArrowheads="1"/>
          </p:cNvSpPr>
          <p:nvPr>
            <p:ph type="title"/>
          </p:nvPr>
        </p:nvSpPr>
        <p:spPr/>
        <p:txBody>
          <a:bodyPr/>
          <a:lstStyle/>
          <a:p>
            <a:r>
              <a:rPr lang="zh-CN" altLang="en-US" b="1"/>
              <a:t>基于端口的进程间通信</a:t>
            </a:r>
            <a:endParaRPr lang="en-US" altLang="zh-CN" b="1"/>
          </a:p>
        </p:txBody>
      </p:sp>
      <p:sp>
        <p:nvSpPr>
          <p:cNvPr id="526339" name="AutoShape 3"/>
          <p:cNvSpPr>
            <a:spLocks noChangeArrowheads="1"/>
          </p:cNvSpPr>
          <p:nvPr/>
        </p:nvSpPr>
        <p:spPr bwMode="auto">
          <a:xfrm>
            <a:off x="5072066" y="1928802"/>
            <a:ext cx="3886200" cy="4114800"/>
          </a:xfrm>
          <a:prstGeom prst="roundRect">
            <a:avLst>
              <a:gd name="adj" fmla="val 16667"/>
            </a:avLst>
          </a:prstGeom>
          <a:solidFill>
            <a:srgbClr val="FFFF99"/>
          </a:solidFill>
          <a:ln w="9525">
            <a:solidFill>
              <a:schemeClr val="tx1"/>
            </a:solidFill>
            <a:prstDash val="dash"/>
            <a:round/>
            <a:headEnd/>
            <a:tailEnd/>
          </a:ln>
          <a:effectLst/>
        </p:spPr>
        <p:txBody>
          <a:bodyPr wrap="none" anchor="ctr"/>
          <a:lstStyle/>
          <a:p>
            <a:endParaRPr lang="zh-CN" altLang="en-US"/>
          </a:p>
        </p:txBody>
      </p:sp>
      <p:sp>
        <p:nvSpPr>
          <p:cNvPr id="526340" name="AutoShape 4"/>
          <p:cNvSpPr>
            <a:spLocks noChangeArrowheads="1"/>
          </p:cNvSpPr>
          <p:nvPr/>
        </p:nvSpPr>
        <p:spPr bwMode="auto">
          <a:xfrm>
            <a:off x="481013" y="2000250"/>
            <a:ext cx="3886200" cy="4114800"/>
          </a:xfrm>
          <a:prstGeom prst="roundRect">
            <a:avLst>
              <a:gd name="adj" fmla="val 16667"/>
            </a:avLst>
          </a:prstGeom>
          <a:solidFill>
            <a:srgbClr val="FFFF99"/>
          </a:solidFill>
          <a:ln w="9525">
            <a:solidFill>
              <a:schemeClr val="tx1"/>
            </a:solidFill>
            <a:prstDash val="dash"/>
            <a:round/>
            <a:headEnd/>
            <a:tailEnd/>
          </a:ln>
          <a:effectLst/>
        </p:spPr>
        <p:txBody>
          <a:bodyPr wrap="none" anchor="ctr"/>
          <a:lstStyle/>
          <a:p>
            <a:endParaRPr lang="zh-CN" altLang="en-US"/>
          </a:p>
        </p:txBody>
      </p:sp>
      <p:sp>
        <p:nvSpPr>
          <p:cNvPr id="526341" name="Rectangle 5"/>
          <p:cNvSpPr>
            <a:spLocks noChangeArrowheads="1"/>
          </p:cNvSpPr>
          <p:nvPr/>
        </p:nvSpPr>
        <p:spPr bwMode="auto">
          <a:xfrm>
            <a:off x="5129213" y="5276850"/>
            <a:ext cx="3733800" cy="914400"/>
          </a:xfrm>
          <a:prstGeom prst="rect">
            <a:avLst/>
          </a:prstGeom>
          <a:noFill/>
          <a:ln w="9525">
            <a:noFill/>
            <a:miter lim="800000"/>
            <a:headEnd/>
            <a:tailEnd/>
          </a:ln>
          <a:effectLst/>
        </p:spPr>
        <p:txBody>
          <a:bodyPr wrap="none" anchor="ctr"/>
          <a:lstStyle/>
          <a:p>
            <a:endParaRPr lang="zh-CN" altLang="en-US"/>
          </a:p>
        </p:txBody>
      </p:sp>
      <p:sp>
        <p:nvSpPr>
          <p:cNvPr id="526342" name="AutoShape 6"/>
          <p:cNvSpPr>
            <a:spLocks noChangeArrowheads="1"/>
          </p:cNvSpPr>
          <p:nvPr/>
        </p:nvSpPr>
        <p:spPr bwMode="auto">
          <a:xfrm>
            <a:off x="5510213" y="5276850"/>
            <a:ext cx="2971800" cy="685800"/>
          </a:xfrm>
          <a:custGeom>
            <a:avLst/>
            <a:gdLst>
              <a:gd name="G0" fmla="+- 2074 0 0"/>
              <a:gd name="G1" fmla="+- 21600 0 2074"/>
              <a:gd name="G2" fmla="*/ 2074 1 2"/>
              <a:gd name="G3" fmla="+- 21600 0 G2"/>
              <a:gd name="G4" fmla="+/ 2074 21600 2"/>
              <a:gd name="G5" fmla="+/ G1 0 2"/>
              <a:gd name="G6" fmla="*/ 21600 21600 2074"/>
              <a:gd name="G7" fmla="*/ G6 1 2"/>
              <a:gd name="G8" fmla="+- 21600 0 G7"/>
              <a:gd name="G9" fmla="*/ 21600 1 2"/>
              <a:gd name="G10" fmla="+- 2074 0 G9"/>
              <a:gd name="G11" fmla="?: G10 G8 0"/>
              <a:gd name="G12" fmla="?: G10 G7 21600"/>
              <a:gd name="T0" fmla="*/ 20563 w 21600"/>
              <a:gd name="T1" fmla="*/ 10800 h 21600"/>
              <a:gd name="T2" fmla="*/ 10800 w 21600"/>
              <a:gd name="T3" fmla="*/ 21600 h 21600"/>
              <a:gd name="T4" fmla="*/ 1037 w 21600"/>
              <a:gd name="T5" fmla="*/ 10800 h 21600"/>
              <a:gd name="T6" fmla="*/ 10800 w 21600"/>
              <a:gd name="T7" fmla="*/ 0 h 21600"/>
              <a:gd name="T8" fmla="*/ 2837 w 21600"/>
              <a:gd name="T9" fmla="*/ 2837 h 21600"/>
              <a:gd name="T10" fmla="*/ 18763 w 21600"/>
              <a:gd name="T11" fmla="*/ 18763 h 21600"/>
            </a:gdLst>
            <a:ahLst/>
            <a:cxnLst>
              <a:cxn ang="0">
                <a:pos x="T0" y="T1"/>
              </a:cxn>
              <a:cxn ang="0">
                <a:pos x="T2" y="T3"/>
              </a:cxn>
              <a:cxn ang="0">
                <a:pos x="T4" y="T5"/>
              </a:cxn>
              <a:cxn ang="0">
                <a:pos x="T6" y="T7"/>
              </a:cxn>
            </a:cxnLst>
            <a:rect l="T8" t="T9" r="T10" b="T11"/>
            <a:pathLst>
              <a:path w="21600" h="21600">
                <a:moveTo>
                  <a:pt x="0" y="0"/>
                </a:moveTo>
                <a:lnTo>
                  <a:pt x="2074" y="21600"/>
                </a:lnTo>
                <a:lnTo>
                  <a:pt x="19526" y="21600"/>
                </a:lnTo>
                <a:lnTo>
                  <a:pt x="21600" y="0"/>
                </a:lnTo>
                <a:close/>
              </a:path>
            </a:pathLst>
          </a:custGeom>
          <a:solidFill>
            <a:srgbClr val="99FF33"/>
          </a:solidFill>
          <a:ln w="9525">
            <a:solidFill>
              <a:schemeClr val="tx1"/>
            </a:solidFill>
            <a:miter lim="800000"/>
            <a:headEnd/>
            <a:tailEnd/>
          </a:ln>
          <a:effectLst/>
        </p:spPr>
        <p:txBody>
          <a:bodyPr wrap="none" anchor="ctr"/>
          <a:lstStyle/>
          <a:p>
            <a:pPr algn="ctr"/>
            <a:endParaRPr lang="zh-CN" altLang="en-US" sz="1600" b="1">
              <a:solidFill>
                <a:srgbClr val="333399"/>
              </a:solidFill>
              <a:latin typeface="Arial" charset="0"/>
              <a:ea typeface="黑体" pitchFamily="2" charset="-122"/>
            </a:endParaRPr>
          </a:p>
        </p:txBody>
      </p:sp>
      <p:sp>
        <p:nvSpPr>
          <p:cNvPr id="526343" name="Rectangle 7"/>
          <p:cNvSpPr>
            <a:spLocks noChangeArrowheads="1"/>
          </p:cNvSpPr>
          <p:nvPr/>
        </p:nvSpPr>
        <p:spPr bwMode="auto">
          <a:xfrm>
            <a:off x="100013" y="5276850"/>
            <a:ext cx="4191000" cy="914400"/>
          </a:xfrm>
          <a:prstGeom prst="rect">
            <a:avLst/>
          </a:prstGeom>
          <a:noFill/>
          <a:ln w="9525">
            <a:noFill/>
            <a:miter lim="800000"/>
            <a:headEnd/>
            <a:tailEnd/>
          </a:ln>
          <a:effectLst/>
        </p:spPr>
        <p:txBody>
          <a:bodyPr wrap="none" anchor="ctr"/>
          <a:lstStyle/>
          <a:p>
            <a:endParaRPr lang="zh-CN" altLang="en-US"/>
          </a:p>
        </p:txBody>
      </p:sp>
      <p:sp>
        <p:nvSpPr>
          <p:cNvPr id="526344" name="Rectangle 8"/>
          <p:cNvSpPr>
            <a:spLocks noChangeArrowheads="1"/>
          </p:cNvSpPr>
          <p:nvPr/>
        </p:nvSpPr>
        <p:spPr bwMode="auto">
          <a:xfrm>
            <a:off x="100013" y="2609850"/>
            <a:ext cx="4191000" cy="1295400"/>
          </a:xfrm>
          <a:prstGeom prst="rect">
            <a:avLst/>
          </a:prstGeom>
          <a:noFill/>
          <a:ln w="9525">
            <a:noFill/>
            <a:miter lim="800000"/>
            <a:headEnd/>
            <a:tailEnd/>
          </a:ln>
          <a:effectLst/>
        </p:spPr>
        <p:txBody>
          <a:bodyPr wrap="none" anchor="ctr"/>
          <a:lstStyle/>
          <a:p>
            <a:endParaRPr lang="zh-CN" altLang="en-US"/>
          </a:p>
        </p:txBody>
      </p:sp>
      <p:sp>
        <p:nvSpPr>
          <p:cNvPr id="526345" name="Line 9"/>
          <p:cNvSpPr>
            <a:spLocks noChangeShapeType="1"/>
          </p:cNvSpPr>
          <p:nvPr/>
        </p:nvSpPr>
        <p:spPr bwMode="auto">
          <a:xfrm flipH="1">
            <a:off x="938213" y="34480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46" name="Line 10"/>
          <p:cNvSpPr>
            <a:spLocks noChangeShapeType="1"/>
          </p:cNvSpPr>
          <p:nvPr/>
        </p:nvSpPr>
        <p:spPr bwMode="auto">
          <a:xfrm flipH="1">
            <a:off x="1471613" y="34480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47" name="Text Box 11"/>
          <p:cNvSpPr txBox="1">
            <a:spLocks noChangeArrowheads="1"/>
          </p:cNvSpPr>
          <p:nvPr/>
        </p:nvSpPr>
        <p:spPr bwMode="auto">
          <a:xfrm>
            <a:off x="100013" y="2643182"/>
            <a:ext cx="387350" cy="825500"/>
          </a:xfrm>
          <a:prstGeom prst="rect">
            <a:avLst/>
          </a:prstGeom>
          <a:noFill/>
          <a:ln w="9525">
            <a:noFill/>
            <a:miter lim="800000"/>
            <a:headEnd/>
            <a:tailEnd/>
          </a:ln>
          <a:effectLst/>
        </p:spPr>
        <p:txBody>
          <a:bodyPr wrap="none">
            <a:spAutoFit/>
          </a:bodyPr>
          <a:lstStyle/>
          <a:p>
            <a:r>
              <a:rPr lang="zh-CN" altLang="en-US" sz="1600" b="1" dirty="0">
                <a:latin typeface="Arial" charset="0"/>
                <a:ea typeface="黑体" pitchFamily="2" charset="-122"/>
              </a:rPr>
              <a:t>应</a:t>
            </a:r>
          </a:p>
          <a:p>
            <a:r>
              <a:rPr lang="zh-CN" altLang="en-US" sz="1600" b="1" dirty="0">
                <a:latin typeface="Arial" charset="0"/>
                <a:ea typeface="黑体" pitchFamily="2" charset="-122"/>
              </a:rPr>
              <a:t>用</a:t>
            </a:r>
          </a:p>
          <a:p>
            <a:r>
              <a:rPr lang="zh-CN" altLang="en-US" sz="1600" b="1" dirty="0">
                <a:latin typeface="Arial" charset="0"/>
                <a:ea typeface="黑体" pitchFamily="2" charset="-122"/>
              </a:rPr>
              <a:t>层</a:t>
            </a:r>
          </a:p>
        </p:txBody>
      </p:sp>
      <p:sp>
        <p:nvSpPr>
          <p:cNvPr id="526348" name="Text Box 12"/>
          <p:cNvSpPr txBox="1">
            <a:spLocks noChangeArrowheads="1"/>
          </p:cNvSpPr>
          <p:nvPr/>
        </p:nvSpPr>
        <p:spPr bwMode="auto">
          <a:xfrm>
            <a:off x="100013" y="3829050"/>
            <a:ext cx="388937" cy="825500"/>
          </a:xfrm>
          <a:prstGeom prst="rect">
            <a:avLst/>
          </a:prstGeom>
          <a:noFill/>
          <a:ln w="9525">
            <a:noFill/>
            <a:miter lim="800000"/>
            <a:headEnd/>
            <a:tailEnd/>
          </a:ln>
          <a:effectLst/>
        </p:spPr>
        <p:txBody>
          <a:bodyPr wrap="none">
            <a:spAutoFit/>
          </a:bodyPr>
          <a:lstStyle/>
          <a:p>
            <a:r>
              <a:rPr lang="zh-CN" altLang="en-US" sz="1600" b="1">
                <a:latin typeface="Arial" charset="0"/>
                <a:ea typeface="黑体" pitchFamily="2" charset="-122"/>
              </a:rPr>
              <a:t>传</a:t>
            </a:r>
          </a:p>
          <a:p>
            <a:r>
              <a:rPr lang="zh-CN" altLang="en-US" sz="1600" b="1">
                <a:latin typeface="Arial" charset="0"/>
                <a:ea typeface="黑体" pitchFamily="2" charset="-122"/>
              </a:rPr>
              <a:t>输</a:t>
            </a:r>
          </a:p>
          <a:p>
            <a:r>
              <a:rPr lang="zh-CN" altLang="en-US" sz="1600" b="1">
                <a:latin typeface="Arial" charset="0"/>
                <a:ea typeface="黑体" pitchFamily="2" charset="-122"/>
              </a:rPr>
              <a:t>层</a:t>
            </a:r>
          </a:p>
        </p:txBody>
      </p:sp>
      <p:sp>
        <p:nvSpPr>
          <p:cNvPr id="526349" name="Text Box 13"/>
          <p:cNvSpPr txBox="1">
            <a:spLocks noChangeArrowheads="1"/>
          </p:cNvSpPr>
          <p:nvPr/>
        </p:nvSpPr>
        <p:spPr bwMode="auto">
          <a:xfrm>
            <a:off x="100013" y="5276850"/>
            <a:ext cx="387350" cy="825500"/>
          </a:xfrm>
          <a:prstGeom prst="rect">
            <a:avLst/>
          </a:prstGeom>
          <a:noFill/>
          <a:ln w="9525">
            <a:noFill/>
            <a:miter lim="800000"/>
            <a:headEnd/>
            <a:tailEnd/>
          </a:ln>
          <a:effectLst/>
        </p:spPr>
        <p:txBody>
          <a:bodyPr wrap="none">
            <a:spAutoFit/>
          </a:bodyPr>
          <a:lstStyle/>
          <a:p>
            <a:r>
              <a:rPr lang="zh-CN" altLang="en-US" sz="1600" b="1">
                <a:latin typeface="Arial" charset="0"/>
                <a:ea typeface="黑体" pitchFamily="2" charset="-122"/>
              </a:rPr>
              <a:t>网</a:t>
            </a:r>
          </a:p>
          <a:p>
            <a:r>
              <a:rPr lang="zh-CN" altLang="en-US" sz="1600" b="1">
                <a:latin typeface="Arial" charset="0"/>
                <a:ea typeface="黑体" pitchFamily="2" charset="-122"/>
              </a:rPr>
              <a:t>络</a:t>
            </a:r>
          </a:p>
          <a:p>
            <a:r>
              <a:rPr lang="zh-CN" altLang="en-US" sz="1600" b="1">
                <a:latin typeface="Arial" charset="0"/>
                <a:ea typeface="黑体" pitchFamily="2" charset="-122"/>
              </a:rPr>
              <a:t>层</a:t>
            </a:r>
          </a:p>
        </p:txBody>
      </p:sp>
      <p:sp>
        <p:nvSpPr>
          <p:cNvPr id="526350" name="Text Box 14"/>
          <p:cNvSpPr txBox="1">
            <a:spLocks noChangeArrowheads="1"/>
          </p:cNvSpPr>
          <p:nvPr/>
        </p:nvSpPr>
        <p:spPr bwMode="auto">
          <a:xfrm>
            <a:off x="1484313" y="4786313"/>
            <a:ext cx="1260475" cy="336550"/>
          </a:xfrm>
          <a:prstGeom prst="rect">
            <a:avLst/>
          </a:prstGeom>
          <a:noFill/>
          <a:ln w="9525">
            <a:noFill/>
            <a:miter lim="800000"/>
            <a:headEnd/>
            <a:tailEnd/>
          </a:ln>
          <a:effectLst/>
        </p:spPr>
        <p:txBody>
          <a:bodyPr wrap="none">
            <a:spAutoFit/>
          </a:bodyPr>
          <a:lstStyle/>
          <a:p>
            <a:r>
              <a:rPr lang="en-US" altLang="zh-CN" sz="1600" b="1">
                <a:solidFill>
                  <a:srgbClr val="333399"/>
                </a:solidFill>
                <a:latin typeface="Arial" charset="0"/>
                <a:ea typeface="黑体" pitchFamily="2" charset="-122"/>
              </a:rPr>
              <a:t>TCP </a:t>
            </a:r>
            <a:r>
              <a:rPr lang="zh-CN" altLang="en-US" sz="1600" b="1">
                <a:solidFill>
                  <a:srgbClr val="333399"/>
                </a:solidFill>
                <a:latin typeface="Arial" charset="0"/>
                <a:ea typeface="黑体" pitchFamily="2" charset="-122"/>
              </a:rPr>
              <a:t>数据段</a:t>
            </a:r>
          </a:p>
        </p:txBody>
      </p:sp>
      <p:sp>
        <p:nvSpPr>
          <p:cNvPr id="526351" name="Text Box 15"/>
          <p:cNvSpPr txBox="1">
            <a:spLocks noChangeArrowheads="1"/>
          </p:cNvSpPr>
          <p:nvPr/>
        </p:nvSpPr>
        <p:spPr bwMode="auto">
          <a:xfrm>
            <a:off x="3292475" y="4665663"/>
            <a:ext cx="1208088" cy="533400"/>
          </a:xfrm>
          <a:prstGeom prst="rect">
            <a:avLst/>
          </a:prstGeom>
          <a:noFill/>
          <a:ln w="9525">
            <a:noFill/>
            <a:miter lim="800000"/>
            <a:headEnd/>
            <a:tailEnd/>
          </a:ln>
          <a:effectLst/>
        </p:spPr>
        <p:txBody>
          <a:bodyPr wrap="none">
            <a:spAutoFit/>
          </a:bodyPr>
          <a:lstStyle/>
          <a:p>
            <a:pPr algn="ctr">
              <a:lnSpc>
                <a:spcPct val="90000"/>
              </a:lnSpc>
            </a:pPr>
            <a:r>
              <a:rPr lang="en-US" altLang="zh-CN" sz="1600" b="1">
                <a:solidFill>
                  <a:srgbClr val="333399"/>
                </a:solidFill>
                <a:latin typeface="Arial" charset="0"/>
                <a:ea typeface="黑体" pitchFamily="2" charset="-122"/>
              </a:rPr>
              <a:t>UDP</a:t>
            </a:r>
          </a:p>
          <a:p>
            <a:pPr algn="ctr">
              <a:lnSpc>
                <a:spcPct val="90000"/>
              </a:lnSpc>
            </a:pPr>
            <a:r>
              <a:rPr lang="zh-CN" altLang="en-US" sz="1600" b="1">
                <a:solidFill>
                  <a:srgbClr val="333399"/>
                </a:solidFill>
                <a:latin typeface="Arial" charset="0"/>
                <a:ea typeface="黑体" pitchFamily="2" charset="-122"/>
              </a:rPr>
              <a:t>用户数据报</a:t>
            </a:r>
          </a:p>
        </p:txBody>
      </p:sp>
      <p:sp>
        <p:nvSpPr>
          <p:cNvPr id="526352" name="Text Box 16"/>
          <p:cNvSpPr txBox="1">
            <a:spLocks noChangeArrowheads="1"/>
          </p:cNvSpPr>
          <p:nvPr/>
        </p:nvSpPr>
        <p:spPr bwMode="auto">
          <a:xfrm>
            <a:off x="1916113" y="2457450"/>
            <a:ext cx="1003300" cy="336550"/>
          </a:xfrm>
          <a:prstGeom prst="rect">
            <a:avLst/>
          </a:prstGeom>
          <a:noFill/>
          <a:ln w="9525">
            <a:noFill/>
            <a:miter lim="800000"/>
            <a:headEnd/>
            <a:tailEnd/>
          </a:ln>
          <a:effectLst/>
        </p:spPr>
        <p:txBody>
          <a:bodyPr wrap="none">
            <a:spAutoFit/>
          </a:bodyPr>
          <a:lstStyle/>
          <a:p>
            <a:r>
              <a:rPr lang="zh-CN" altLang="en-US" sz="1600" b="1">
                <a:solidFill>
                  <a:srgbClr val="333399"/>
                </a:solidFill>
                <a:latin typeface="Arial" charset="0"/>
                <a:ea typeface="黑体" pitchFamily="2" charset="-122"/>
              </a:rPr>
              <a:t>应用进程</a:t>
            </a:r>
          </a:p>
        </p:txBody>
      </p:sp>
      <p:sp>
        <p:nvSpPr>
          <p:cNvPr id="526353" name="AutoShape 17"/>
          <p:cNvSpPr>
            <a:spLocks noChangeArrowheads="1"/>
          </p:cNvSpPr>
          <p:nvPr/>
        </p:nvSpPr>
        <p:spPr bwMode="auto">
          <a:xfrm>
            <a:off x="633413" y="3905250"/>
            <a:ext cx="1676400" cy="685800"/>
          </a:xfrm>
          <a:custGeom>
            <a:avLst/>
            <a:gdLst>
              <a:gd name="G0" fmla="+- 2074 0 0"/>
              <a:gd name="G1" fmla="+- 21600 0 2074"/>
              <a:gd name="G2" fmla="*/ 2074 1 2"/>
              <a:gd name="G3" fmla="+- 21600 0 G2"/>
              <a:gd name="G4" fmla="+/ 2074 21600 2"/>
              <a:gd name="G5" fmla="+/ G1 0 2"/>
              <a:gd name="G6" fmla="*/ 21600 21600 2074"/>
              <a:gd name="G7" fmla="*/ G6 1 2"/>
              <a:gd name="G8" fmla="+- 21600 0 G7"/>
              <a:gd name="G9" fmla="*/ 21600 1 2"/>
              <a:gd name="G10" fmla="+- 2074 0 G9"/>
              <a:gd name="G11" fmla="?: G10 G8 0"/>
              <a:gd name="G12" fmla="?: G10 G7 21600"/>
              <a:gd name="T0" fmla="*/ 20563 w 21600"/>
              <a:gd name="T1" fmla="*/ 10800 h 21600"/>
              <a:gd name="T2" fmla="*/ 10800 w 21600"/>
              <a:gd name="T3" fmla="*/ 21600 h 21600"/>
              <a:gd name="T4" fmla="*/ 1037 w 21600"/>
              <a:gd name="T5" fmla="*/ 10800 h 21600"/>
              <a:gd name="T6" fmla="*/ 10800 w 21600"/>
              <a:gd name="T7" fmla="*/ 0 h 21600"/>
              <a:gd name="T8" fmla="*/ 2837 w 21600"/>
              <a:gd name="T9" fmla="*/ 2837 h 21600"/>
              <a:gd name="T10" fmla="*/ 18763 w 21600"/>
              <a:gd name="T11" fmla="*/ 18763 h 21600"/>
            </a:gdLst>
            <a:ahLst/>
            <a:cxnLst>
              <a:cxn ang="0">
                <a:pos x="T0" y="T1"/>
              </a:cxn>
              <a:cxn ang="0">
                <a:pos x="T2" y="T3"/>
              </a:cxn>
              <a:cxn ang="0">
                <a:pos x="T4" y="T5"/>
              </a:cxn>
              <a:cxn ang="0">
                <a:pos x="T6" y="T7"/>
              </a:cxn>
            </a:cxnLst>
            <a:rect l="T8" t="T9" r="T10" b="T11"/>
            <a:pathLst>
              <a:path w="21600" h="21600">
                <a:moveTo>
                  <a:pt x="0" y="0"/>
                </a:moveTo>
                <a:lnTo>
                  <a:pt x="2074" y="21600"/>
                </a:lnTo>
                <a:lnTo>
                  <a:pt x="19526" y="21600"/>
                </a:lnTo>
                <a:lnTo>
                  <a:pt x="21600" y="0"/>
                </a:lnTo>
                <a:close/>
              </a:path>
            </a:pathLst>
          </a:custGeom>
          <a:solidFill>
            <a:srgbClr val="FFCCFF"/>
          </a:solidFill>
          <a:ln w="9525">
            <a:solidFill>
              <a:schemeClr val="tx1"/>
            </a:solidFill>
            <a:miter lim="800000"/>
            <a:headEnd/>
            <a:tailEnd/>
          </a:ln>
          <a:effectLst/>
        </p:spPr>
        <p:txBody>
          <a:bodyPr wrap="none" anchor="ctr"/>
          <a:lstStyle/>
          <a:p>
            <a:pPr algn="ctr"/>
            <a:r>
              <a:rPr lang="en-US" altLang="zh-CN" sz="1600" b="1">
                <a:solidFill>
                  <a:srgbClr val="333399"/>
                </a:solidFill>
                <a:latin typeface="Arial" charset="0"/>
                <a:ea typeface="黑体" pitchFamily="2" charset="-122"/>
              </a:rPr>
              <a:t>TCP </a:t>
            </a:r>
            <a:r>
              <a:rPr lang="zh-CN" altLang="en-US" sz="1600" b="1">
                <a:solidFill>
                  <a:srgbClr val="333399"/>
                </a:solidFill>
                <a:latin typeface="Arial" charset="0"/>
                <a:ea typeface="黑体" pitchFamily="2" charset="-122"/>
              </a:rPr>
              <a:t>复用</a:t>
            </a:r>
          </a:p>
        </p:txBody>
      </p:sp>
      <p:sp>
        <p:nvSpPr>
          <p:cNvPr id="526354" name="Text Box 18"/>
          <p:cNvSpPr txBox="1">
            <a:spLocks noChangeArrowheads="1"/>
          </p:cNvSpPr>
          <p:nvPr/>
        </p:nvSpPr>
        <p:spPr bwMode="auto">
          <a:xfrm>
            <a:off x="582613" y="26733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55" name="Rectangle 19"/>
          <p:cNvSpPr>
            <a:spLocks noChangeArrowheads="1"/>
          </p:cNvSpPr>
          <p:nvPr/>
        </p:nvSpPr>
        <p:spPr bwMode="auto">
          <a:xfrm>
            <a:off x="862013" y="3829050"/>
            <a:ext cx="152400" cy="152400"/>
          </a:xfrm>
          <a:prstGeom prst="rect">
            <a:avLst/>
          </a:prstGeom>
          <a:solidFill>
            <a:schemeClr val="bg1"/>
          </a:solidFill>
          <a:ln w="19050">
            <a:solidFill>
              <a:schemeClr val="bg2"/>
            </a:solidFill>
            <a:miter lim="800000"/>
            <a:headEnd/>
            <a:tailEnd/>
          </a:ln>
          <a:effectLst/>
        </p:spPr>
        <p:txBody>
          <a:bodyPr wrap="none" anchor="ctr"/>
          <a:lstStyle/>
          <a:p>
            <a:endParaRPr lang="zh-CN" altLang="en-US"/>
          </a:p>
        </p:txBody>
      </p:sp>
      <p:sp>
        <p:nvSpPr>
          <p:cNvPr id="526356" name="Rectangle 20"/>
          <p:cNvSpPr>
            <a:spLocks noChangeArrowheads="1"/>
          </p:cNvSpPr>
          <p:nvPr/>
        </p:nvSpPr>
        <p:spPr bwMode="auto">
          <a:xfrm>
            <a:off x="1395413" y="3829050"/>
            <a:ext cx="152400" cy="152400"/>
          </a:xfrm>
          <a:prstGeom prst="rect">
            <a:avLst/>
          </a:prstGeom>
          <a:solidFill>
            <a:schemeClr val="bg1"/>
          </a:solidFill>
          <a:ln w="19050">
            <a:solidFill>
              <a:schemeClr val="bg2"/>
            </a:solidFill>
            <a:miter lim="800000"/>
            <a:headEnd/>
            <a:tailEnd/>
          </a:ln>
          <a:effectLst/>
        </p:spPr>
        <p:txBody>
          <a:bodyPr wrap="none" anchor="ctr"/>
          <a:lstStyle/>
          <a:p>
            <a:endParaRPr lang="zh-CN" altLang="en-US"/>
          </a:p>
        </p:txBody>
      </p:sp>
      <p:sp>
        <p:nvSpPr>
          <p:cNvPr id="526357" name="Rectangle 21"/>
          <p:cNvSpPr>
            <a:spLocks noChangeArrowheads="1"/>
          </p:cNvSpPr>
          <p:nvPr/>
        </p:nvSpPr>
        <p:spPr bwMode="auto">
          <a:xfrm>
            <a:off x="1928813" y="3829050"/>
            <a:ext cx="152400" cy="152400"/>
          </a:xfrm>
          <a:prstGeom prst="rect">
            <a:avLst/>
          </a:prstGeom>
          <a:solidFill>
            <a:schemeClr val="bg1"/>
          </a:solidFill>
          <a:ln w="19050">
            <a:solidFill>
              <a:schemeClr val="bg2"/>
            </a:solidFill>
            <a:miter lim="800000"/>
            <a:headEnd/>
            <a:tailEnd/>
          </a:ln>
          <a:effectLst/>
        </p:spPr>
        <p:txBody>
          <a:bodyPr wrap="none" anchor="ctr"/>
          <a:lstStyle/>
          <a:p>
            <a:endParaRPr lang="zh-CN" altLang="en-US"/>
          </a:p>
        </p:txBody>
      </p:sp>
      <p:sp>
        <p:nvSpPr>
          <p:cNvPr id="526358" name="Line 22"/>
          <p:cNvSpPr>
            <a:spLocks noChangeShapeType="1"/>
          </p:cNvSpPr>
          <p:nvPr/>
        </p:nvSpPr>
        <p:spPr bwMode="auto">
          <a:xfrm flipH="1">
            <a:off x="2005013" y="34480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59" name="Text Box 23"/>
          <p:cNvSpPr txBox="1">
            <a:spLocks noChangeArrowheads="1"/>
          </p:cNvSpPr>
          <p:nvPr/>
        </p:nvSpPr>
        <p:spPr bwMode="auto">
          <a:xfrm>
            <a:off x="1123950" y="2673350"/>
            <a:ext cx="715963"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60" name="Text Box 24"/>
          <p:cNvSpPr txBox="1">
            <a:spLocks noChangeArrowheads="1"/>
          </p:cNvSpPr>
          <p:nvPr/>
        </p:nvSpPr>
        <p:spPr bwMode="auto">
          <a:xfrm>
            <a:off x="1652588" y="26733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61" name="AutoShape 25"/>
          <p:cNvSpPr>
            <a:spLocks noChangeArrowheads="1"/>
          </p:cNvSpPr>
          <p:nvPr/>
        </p:nvSpPr>
        <p:spPr bwMode="auto">
          <a:xfrm>
            <a:off x="938213" y="5276850"/>
            <a:ext cx="2971800" cy="685800"/>
          </a:xfrm>
          <a:custGeom>
            <a:avLst/>
            <a:gdLst>
              <a:gd name="G0" fmla="+- 2074 0 0"/>
              <a:gd name="G1" fmla="+- 21600 0 2074"/>
              <a:gd name="G2" fmla="*/ 2074 1 2"/>
              <a:gd name="G3" fmla="+- 21600 0 G2"/>
              <a:gd name="G4" fmla="+/ 2074 21600 2"/>
              <a:gd name="G5" fmla="+/ G1 0 2"/>
              <a:gd name="G6" fmla="*/ 21600 21600 2074"/>
              <a:gd name="G7" fmla="*/ G6 1 2"/>
              <a:gd name="G8" fmla="+- 21600 0 G7"/>
              <a:gd name="G9" fmla="*/ 21600 1 2"/>
              <a:gd name="G10" fmla="+- 2074 0 G9"/>
              <a:gd name="G11" fmla="?: G10 G8 0"/>
              <a:gd name="G12" fmla="?: G10 G7 21600"/>
              <a:gd name="T0" fmla="*/ 20563 w 21600"/>
              <a:gd name="T1" fmla="*/ 10800 h 21600"/>
              <a:gd name="T2" fmla="*/ 10800 w 21600"/>
              <a:gd name="T3" fmla="*/ 21600 h 21600"/>
              <a:gd name="T4" fmla="*/ 1037 w 21600"/>
              <a:gd name="T5" fmla="*/ 10800 h 21600"/>
              <a:gd name="T6" fmla="*/ 10800 w 21600"/>
              <a:gd name="T7" fmla="*/ 0 h 21600"/>
              <a:gd name="T8" fmla="*/ 2837 w 21600"/>
              <a:gd name="T9" fmla="*/ 2837 h 21600"/>
              <a:gd name="T10" fmla="*/ 18763 w 21600"/>
              <a:gd name="T11" fmla="*/ 18763 h 21600"/>
            </a:gdLst>
            <a:ahLst/>
            <a:cxnLst>
              <a:cxn ang="0">
                <a:pos x="T0" y="T1"/>
              </a:cxn>
              <a:cxn ang="0">
                <a:pos x="T2" y="T3"/>
              </a:cxn>
              <a:cxn ang="0">
                <a:pos x="T4" y="T5"/>
              </a:cxn>
              <a:cxn ang="0">
                <a:pos x="T6" y="T7"/>
              </a:cxn>
            </a:cxnLst>
            <a:rect l="T8" t="T9" r="T10" b="T11"/>
            <a:pathLst>
              <a:path w="21600" h="21600">
                <a:moveTo>
                  <a:pt x="0" y="0"/>
                </a:moveTo>
                <a:lnTo>
                  <a:pt x="2074" y="21600"/>
                </a:lnTo>
                <a:lnTo>
                  <a:pt x="19526" y="21600"/>
                </a:lnTo>
                <a:lnTo>
                  <a:pt x="21600" y="0"/>
                </a:lnTo>
                <a:close/>
              </a:path>
            </a:pathLst>
          </a:custGeom>
          <a:solidFill>
            <a:srgbClr val="99FF33"/>
          </a:solidFill>
          <a:ln w="9525">
            <a:solidFill>
              <a:schemeClr val="tx1"/>
            </a:solidFill>
            <a:miter lim="800000"/>
            <a:headEnd/>
            <a:tailEnd/>
          </a:ln>
          <a:effectLst/>
        </p:spPr>
        <p:txBody>
          <a:bodyPr wrap="none" anchor="ctr"/>
          <a:lstStyle/>
          <a:p>
            <a:pPr algn="ctr"/>
            <a:r>
              <a:rPr lang="en-US" altLang="zh-CN" sz="1600" b="1">
                <a:solidFill>
                  <a:srgbClr val="333399"/>
                </a:solidFill>
                <a:latin typeface="Arial" charset="0"/>
                <a:ea typeface="黑体" pitchFamily="2" charset="-122"/>
              </a:rPr>
              <a:t>IP </a:t>
            </a:r>
            <a:r>
              <a:rPr lang="zh-CN" altLang="en-US" sz="1600" b="1">
                <a:solidFill>
                  <a:srgbClr val="333399"/>
                </a:solidFill>
                <a:latin typeface="Arial" charset="0"/>
                <a:ea typeface="黑体" pitchFamily="2" charset="-122"/>
              </a:rPr>
              <a:t>复用</a:t>
            </a:r>
          </a:p>
        </p:txBody>
      </p:sp>
      <p:sp>
        <p:nvSpPr>
          <p:cNvPr id="526362" name="Line 26"/>
          <p:cNvSpPr>
            <a:spLocks noChangeShapeType="1"/>
          </p:cNvSpPr>
          <p:nvPr/>
        </p:nvSpPr>
        <p:spPr bwMode="auto">
          <a:xfrm flipH="1">
            <a:off x="2843213" y="34607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63" name="Line 27"/>
          <p:cNvSpPr>
            <a:spLocks noChangeShapeType="1"/>
          </p:cNvSpPr>
          <p:nvPr/>
        </p:nvSpPr>
        <p:spPr bwMode="auto">
          <a:xfrm flipH="1">
            <a:off x="3376613" y="34607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64" name="AutoShape 28"/>
          <p:cNvSpPr>
            <a:spLocks noChangeArrowheads="1"/>
          </p:cNvSpPr>
          <p:nvPr/>
        </p:nvSpPr>
        <p:spPr bwMode="auto">
          <a:xfrm>
            <a:off x="2538413" y="3917950"/>
            <a:ext cx="1676400" cy="685800"/>
          </a:xfrm>
          <a:custGeom>
            <a:avLst/>
            <a:gdLst>
              <a:gd name="G0" fmla="+- 2074 0 0"/>
              <a:gd name="G1" fmla="+- 21600 0 2074"/>
              <a:gd name="G2" fmla="*/ 2074 1 2"/>
              <a:gd name="G3" fmla="+- 21600 0 G2"/>
              <a:gd name="G4" fmla="+/ 2074 21600 2"/>
              <a:gd name="G5" fmla="+/ G1 0 2"/>
              <a:gd name="G6" fmla="*/ 21600 21600 2074"/>
              <a:gd name="G7" fmla="*/ G6 1 2"/>
              <a:gd name="G8" fmla="+- 21600 0 G7"/>
              <a:gd name="G9" fmla="*/ 21600 1 2"/>
              <a:gd name="G10" fmla="+- 2074 0 G9"/>
              <a:gd name="G11" fmla="?: G10 G8 0"/>
              <a:gd name="G12" fmla="?: G10 G7 21600"/>
              <a:gd name="T0" fmla="*/ 20563 w 21600"/>
              <a:gd name="T1" fmla="*/ 10800 h 21600"/>
              <a:gd name="T2" fmla="*/ 10800 w 21600"/>
              <a:gd name="T3" fmla="*/ 21600 h 21600"/>
              <a:gd name="T4" fmla="*/ 1037 w 21600"/>
              <a:gd name="T5" fmla="*/ 10800 h 21600"/>
              <a:gd name="T6" fmla="*/ 10800 w 21600"/>
              <a:gd name="T7" fmla="*/ 0 h 21600"/>
              <a:gd name="T8" fmla="*/ 2837 w 21600"/>
              <a:gd name="T9" fmla="*/ 2837 h 21600"/>
              <a:gd name="T10" fmla="*/ 18763 w 21600"/>
              <a:gd name="T11" fmla="*/ 18763 h 21600"/>
            </a:gdLst>
            <a:ahLst/>
            <a:cxnLst>
              <a:cxn ang="0">
                <a:pos x="T0" y="T1"/>
              </a:cxn>
              <a:cxn ang="0">
                <a:pos x="T2" y="T3"/>
              </a:cxn>
              <a:cxn ang="0">
                <a:pos x="T4" y="T5"/>
              </a:cxn>
              <a:cxn ang="0">
                <a:pos x="T6" y="T7"/>
              </a:cxn>
            </a:cxnLst>
            <a:rect l="T8" t="T9" r="T10" b="T11"/>
            <a:pathLst>
              <a:path w="21600" h="21600">
                <a:moveTo>
                  <a:pt x="0" y="0"/>
                </a:moveTo>
                <a:lnTo>
                  <a:pt x="2074" y="21600"/>
                </a:lnTo>
                <a:lnTo>
                  <a:pt x="19526" y="21600"/>
                </a:lnTo>
                <a:lnTo>
                  <a:pt x="21600" y="0"/>
                </a:lnTo>
                <a:close/>
              </a:path>
            </a:pathLst>
          </a:custGeom>
          <a:solidFill>
            <a:srgbClr val="FFCCFF"/>
          </a:solidFill>
          <a:ln w="9525">
            <a:solidFill>
              <a:schemeClr val="tx1"/>
            </a:solidFill>
            <a:miter lim="800000"/>
            <a:headEnd/>
            <a:tailEnd/>
          </a:ln>
          <a:effectLst/>
        </p:spPr>
        <p:txBody>
          <a:bodyPr wrap="none" anchor="ctr"/>
          <a:lstStyle/>
          <a:p>
            <a:pPr algn="ctr"/>
            <a:r>
              <a:rPr lang="en-US" altLang="zh-CN" sz="1600" b="1">
                <a:solidFill>
                  <a:srgbClr val="333399"/>
                </a:solidFill>
                <a:latin typeface="Arial" charset="0"/>
                <a:ea typeface="黑体" pitchFamily="2" charset="-122"/>
              </a:rPr>
              <a:t>UDP </a:t>
            </a:r>
            <a:r>
              <a:rPr lang="zh-CN" altLang="en-US" sz="1600" b="1">
                <a:solidFill>
                  <a:srgbClr val="333399"/>
                </a:solidFill>
                <a:latin typeface="Arial" charset="0"/>
                <a:ea typeface="黑体" pitchFamily="2" charset="-122"/>
              </a:rPr>
              <a:t>复用</a:t>
            </a:r>
          </a:p>
        </p:txBody>
      </p:sp>
      <p:sp>
        <p:nvSpPr>
          <p:cNvPr id="526365" name="Text Box 29"/>
          <p:cNvSpPr txBox="1">
            <a:spLocks noChangeArrowheads="1"/>
          </p:cNvSpPr>
          <p:nvPr/>
        </p:nvSpPr>
        <p:spPr bwMode="auto">
          <a:xfrm>
            <a:off x="2487613" y="26860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66" name="Rectangle 30"/>
          <p:cNvSpPr>
            <a:spLocks noChangeArrowheads="1"/>
          </p:cNvSpPr>
          <p:nvPr/>
        </p:nvSpPr>
        <p:spPr bwMode="auto">
          <a:xfrm>
            <a:off x="2767013" y="3841750"/>
            <a:ext cx="152400" cy="152400"/>
          </a:xfrm>
          <a:prstGeom prst="rect">
            <a:avLst/>
          </a:prstGeom>
          <a:solidFill>
            <a:schemeClr val="bg1"/>
          </a:solidFill>
          <a:ln w="19050">
            <a:solidFill>
              <a:schemeClr val="bg2"/>
            </a:solidFill>
            <a:miter lim="800000"/>
            <a:headEnd/>
            <a:tailEnd/>
          </a:ln>
          <a:effectLst/>
        </p:spPr>
        <p:txBody>
          <a:bodyPr wrap="none" anchor="ctr"/>
          <a:lstStyle/>
          <a:p>
            <a:endParaRPr lang="zh-CN" altLang="en-US"/>
          </a:p>
        </p:txBody>
      </p:sp>
      <p:sp>
        <p:nvSpPr>
          <p:cNvPr id="526367" name="Rectangle 31"/>
          <p:cNvSpPr>
            <a:spLocks noChangeArrowheads="1"/>
          </p:cNvSpPr>
          <p:nvPr/>
        </p:nvSpPr>
        <p:spPr bwMode="auto">
          <a:xfrm>
            <a:off x="3300413" y="3841750"/>
            <a:ext cx="152400" cy="152400"/>
          </a:xfrm>
          <a:prstGeom prst="rect">
            <a:avLst/>
          </a:prstGeom>
          <a:solidFill>
            <a:schemeClr val="bg1"/>
          </a:solidFill>
          <a:ln w="19050">
            <a:solidFill>
              <a:schemeClr val="bg2"/>
            </a:solidFill>
            <a:miter lim="800000"/>
            <a:headEnd/>
            <a:tailEnd/>
          </a:ln>
          <a:effectLst/>
        </p:spPr>
        <p:txBody>
          <a:bodyPr wrap="none" anchor="ctr"/>
          <a:lstStyle/>
          <a:p>
            <a:endParaRPr lang="zh-CN" altLang="en-US"/>
          </a:p>
        </p:txBody>
      </p:sp>
      <p:sp>
        <p:nvSpPr>
          <p:cNvPr id="526368" name="Rectangle 32"/>
          <p:cNvSpPr>
            <a:spLocks noChangeArrowheads="1"/>
          </p:cNvSpPr>
          <p:nvPr/>
        </p:nvSpPr>
        <p:spPr bwMode="auto">
          <a:xfrm>
            <a:off x="3833813" y="3841750"/>
            <a:ext cx="152400" cy="152400"/>
          </a:xfrm>
          <a:prstGeom prst="rect">
            <a:avLst/>
          </a:prstGeom>
          <a:solidFill>
            <a:schemeClr val="bg1"/>
          </a:solidFill>
          <a:ln w="19050">
            <a:solidFill>
              <a:schemeClr val="bg2"/>
            </a:solidFill>
            <a:miter lim="800000"/>
            <a:headEnd/>
            <a:tailEnd/>
          </a:ln>
          <a:effectLst/>
        </p:spPr>
        <p:txBody>
          <a:bodyPr wrap="none" anchor="ctr"/>
          <a:lstStyle/>
          <a:p>
            <a:endParaRPr lang="zh-CN" altLang="en-US"/>
          </a:p>
        </p:txBody>
      </p:sp>
      <p:sp>
        <p:nvSpPr>
          <p:cNvPr id="526369" name="Line 33"/>
          <p:cNvSpPr>
            <a:spLocks noChangeShapeType="1"/>
          </p:cNvSpPr>
          <p:nvPr/>
        </p:nvSpPr>
        <p:spPr bwMode="auto">
          <a:xfrm flipH="1">
            <a:off x="3910013" y="34607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70" name="Text Box 34"/>
          <p:cNvSpPr txBox="1">
            <a:spLocks noChangeArrowheads="1"/>
          </p:cNvSpPr>
          <p:nvPr/>
        </p:nvSpPr>
        <p:spPr bwMode="auto">
          <a:xfrm>
            <a:off x="3028950" y="2686050"/>
            <a:ext cx="715963"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71" name="Text Box 35"/>
          <p:cNvSpPr txBox="1">
            <a:spLocks noChangeArrowheads="1"/>
          </p:cNvSpPr>
          <p:nvPr/>
        </p:nvSpPr>
        <p:spPr bwMode="auto">
          <a:xfrm>
            <a:off x="3557588" y="26860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72" name="Rectangle 36"/>
          <p:cNvSpPr>
            <a:spLocks noChangeArrowheads="1"/>
          </p:cNvSpPr>
          <p:nvPr/>
        </p:nvSpPr>
        <p:spPr bwMode="auto">
          <a:xfrm>
            <a:off x="5129213" y="2609850"/>
            <a:ext cx="3733800" cy="1295400"/>
          </a:xfrm>
          <a:prstGeom prst="rect">
            <a:avLst/>
          </a:prstGeom>
          <a:noFill/>
          <a:ln w="9525">
            <a:noFill/>
            <a:miter lim="800000"/>
            <a:headEnd/>
            <a:tailEnd/>
          </a:ln>
          <a:effectLst/>
        </p:spPr>
        <p:txBody>
          <a:bodyPr wrap="none" anchor="ctr"/>
          <a:lstStyle/>
          <a:p>
            <a:endParaRPr lang="zh-CN" altLang="en-US"/>
          </a:p>
        </p:txBody>
      </p:sp>
      <p:sp>
        <p:nvSpPr>
          <p:cNvPr id="526373" name="Line 37"/>
          <p:cNvSpPr>
            <a:spLocks noChangeShapeType="1"/>
          </p:cNvSpPr>
          <p:nvPr/>
        </p:nvSpPr>
        <p:spPr bwMode="auto">
          <a:xfrm flipH="1" flipV="1">
            <a:off x="5484813" y="34607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74" name="Line 38"/>
          <p:cNvSpPr>
            <a:spLocks noChangeShapeType="1"/>
          </p:cNvSpPr>
          <p:nvPr/>
        </p:nvSpPr>
        <p:spPr bwMode="auto">
          <a:xfrm flipH="1" flipV="1">
            <a:off x="6018213" y="34607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75" name="Text Box 39"/>
          <p:cNvSpPr txBox="1">
            <a:spLocks noChangeArrowheads="1"/>
          </p:cNvSpPr>
          <p:nvPr/>
        </p:nvSpPr>
        <p:spPr bwMode="auto">
          <a:xfrm>
            <a:off x="6030913" y="4799013"/>
            <a:ext cx="1260475" cy="336550"/>
          </a:xfrm>
          <a:prstGeom prst="rect">
            <a:avLst/>
          </a:prstGeom>
          <a:noFill/>
          <a:ln w="9525">
            <a:noFill/>
            <a:miter lim="800000"/>
            <a:headEnd/>
            <a:tailEnd/>
          </a:ln>
          <a:effectLst/>
        </p:spPr>
        <p:txBody>
          <a:bodyPr wrap="none">
            <a:spAutoFit/>
          </a:bodyPr>
          <a:lstStyle/>
          <a:p>
            <a:r>
              <a:rPr lang="en-US" altLang="zh-CN" sz="1600" b="1">
                <a:solidFill>
                  <a:srgbClr val="333399"/>
                </a:solidFill>
                <a:latin typeface="Arial" charset="0"/>
                <a:ea typeface="黑体" pitchFamily="2" charset="-122"/>
              </a:rPr>
              <a:t>TCP </a:t>
            </a:r>
            <a:r>
              <a:rPr lang="zh-CN" altLang="en-US" sz="1600" b="1">
                <a:solidFill>
                  <a:srgbClr val="333399"/>
                </a:solidFill>
                <a:latin typeface="Arial" charset="0"/>
                <a:ea typeface="黑体" pitchFamily="2" charset="-122"/>
              </a:rPr>
              <a:t>数据段</a:t>
            </a:r>
          </a:p>
        </p:txBody>
      </p:sp>
      <p:sp>
        <p:nvSpPr>
          <p:cNvPr id="526376" name="Text Box 40"/>
          <p:cNvSpPr txBox="1">
            <a:spLocks noChangeArrowheads="1"/>
          </p:cNvSpPr>
          <p:nvPr/>
        </p:nvSpPr>
        <p:spPr bwMode="auto">
          <a:xfrm>
            <a:off x="7832725" y="4678363"/>
            <a:ext cx="1208088" cy="533400"/>
          </a:xfrm>
          <a:prstGeom prst="rect">
            <a:avLst/>
          </a:prstGeom>
          <a:noFill/>
          <a:ln w="9525">
            <a:noFill/>
            <a:miter lim="800000"/>
            <a:headEnd/>
            <a:tailEnd/>
          </a:ln>
          <a:effectLst/>
        </p:spPr>
        <p:txBody>
          <a:bodyPr wrap="none">
            <a:spAutoFit/>
          </a:bodyPr>
          <a:lstStyle/>
          <a:p>
            <a:pPr algn="ctr">
              <a:lnSpc>
                <a:spcPct val="90000"/>
              </a:lnSpc>
            </a:pPr>
            <a:r>
              <a:rPr lang="en-US" altLang="zh-CN" sz="1600" b="1">
                <a:solidFill>
                  <a:srgbClr val="333399"/>
                </a:solidFill>
                <a:latin typeface="Arial" charset="0"/>
                <a:ea typeface="黑体" pitchFamily="2" charset="-122"/>
              </a:rPr>
              <a:t>UDP</a:t>
            </a:r>
          </a:p>
          <a:p>
            <a:pPr algn="ctr">
              <a:lnSpc>
                <a:spcPct val="90000"/>
              </a:lnSpc>
            </a:pPr>
            <a:r>
              <a:rPr lang="zh-CN" altLang="en-US" sz="1600" b="1">
                <a:solidFill>
                  <a:srgbClr val="333399"/>
                </a:solidFill>
                <a:latin typeface="Arial" charset="0"/>
                <a:ea typeface="黑体" pitchFamily="2" charset="-122"/>
              </a:rPr>
              <a:t>用户数据报</a:t>
            </a:r>
          </a:p>
        </p:txBody>
      </p:sp>
      <p:sp>
        <p:nvSpPr>
          <p:cNvPr id="526377" name="AutoShape 41"/>
          <p:cNvSpPr>
            <a:spLocks noChangeArrowheads="1"/>
          </p:cNvSpPr>
          <p:nvPr/>
        </p:nvSpPr>
        <p:spPr bwMode="auto">
          <a:xfrm>
            <a:off x="5180013" y="3917950"/>
            <a:ext cx="1676400" cy="685800"/>
          </a:xfrm>
          <a:custGeom>
            <a:avLst/>
            <a:gdLst>
              <a:gd name="G0" fmla="+- 2074 0 0"/>
              <a:gd name="G1" fmla="+- 21600 0 2074"/>
              <a:gd name="G2" fmla="*/ 2074 1 2"/>
              <a:gd name="G3" fmla="+- 21600 0 G2"/>
              <a:gd name="G4" fmla="+/ 2074 21600 2"/>
              <a:gd name="G5" fmla="+/ G1 0 2"/>
              <a:gd name="G6" fmla="*/ 21600 21600 2074"/>
              <a:gd name="G7" fmla="*/ G6 1 2"/>
              <a:gd name="G8" fmla="+- 21600 0 G7"/>
              <a:gd name="G9" fmla="*/ 21600 1 2"/>
              <a:gd name="G10" fmla="+- 2074 0 G9"/>
              <a:gd name="G11" fmla="?: G10 G8 0"/>
              <a:gd name="G12" fmla="?: G10 G7 21600"/>
              <a:gd name="T0" fmla="*/ 20563 w 21600"/>
              <a:gd name="T1" fmla="*/ 10800 h 21600"/>
              <a:gd name="T2" fmla="*/ 10800 w 21600"/>
              <a:gd name="T3" fmla="*/ 21600 h 21600"/>
              <a:gd name="T4" fmla="*/ 1037 w 21600"/>
              <a:gd name="T5" fmla="*/ 10800 h 21600"/>
              <a:gd name="T6" fmla="*/ 10800 w 21600"/>
              <a:gd name="T7" fmla="*/ 0 h 21600"/>
              <a:gd name="T8" fmla="*/ 2837 w 21600"/>
              <a:gd name="T9" fmla="*/ 2837 h 21600"/>
              <a:gd name="T10" fmla="*/ 18763 w 21600"/>
              <a:gd name="T11" fmla="*/ 18763 h 21600"/>
            </a:gdLst>
            <a:ahLst/>
            <a:cxnLst>
              <a:cxn ang="0">
                <a:pos x="T0" y="T1"/>
              </a:cxn>
              <a:cxn ang="0">
                <a:pos x="T2" y="T3"/>
              </a:cxn>
              <a:cxn ang="0">
                <a:pos x="T4" y="T5"/>
              </a:cxn>
              <a:cxn ang="0">
                <a:pos x="T6" y="T7"/>
              </a:cxn>
            </a:cxnLst>
            <a:rect l="T8" t="T9" r="T10" b="T11"/>
            <a:pathLst>
              <a:path w="21600" h="21600">
                <a:moveTo>
                  <a:pt x="0" y="0"/>
                </a:moveTo>
                <a:lnTo>
                  <a:pt x="2074" y="21600"/>
                </a:lnTo>
                <a:lnTo>
                  <a:pt x="19526" y="21600"/>
                </a:lnTo>
                <a:lnTo>
                  <a:pt x="21600" y="0"/>
                </a:lnTo>
                <a:close/>
              </a:path>
            </a:pathLst>
          </a:custGeom>
          <a:solidFill>
            <a:srgbClr val="FFCCFF"/>
          </a:solidFill>
          <a:ln w="9525">
            <a:solidFill>
              <a:schemeClr val="tx1"/>
            </a:solidFill>
            <a:miter lim="800000"/>
            <a:headEnd/>
            <a:tailEnd/>
          </a:ln>
          <a:effectLst/>
        </p:spPr>
        <p:txBody>
          <a:bodyPr wrap="none" anchor="ctr"/>
          <a:lstStyle/>
          <a:p>
            <a:pPr algn="ctr"/>
            <a:endParaRPr lang="zh-CN" altLang="en-US" sz="1600" b="1">
              <a:solidFill>
                <a:srgbClr val="333399"/>
              </a:solidFill>
              <a:latin typeface="Arial" charset="0"/>
              <a:ea typeface="黑体" pitchFamily="2" charset="-122"/>
            </a:endParaRPr>
          </a:p>
        </p:txBody>
      </p:sp>
      <p:sp>
        <p:nvSpPr>
          <p:cNvPr id="526378" name="Text Box 42"/>
          <p:cNvSpPr txBox="1">
            <a:spLocks noChangeArrowheads="1"/>
          </p:cNvSpPr>
          <p:nvPr/>
        </p:nvSpPr>
        <p:spPr bwMode="auto">
          <a:xfrm>
            <a:off x="5129213" y="2686050"/>
            <a:ext cx="715962" cy="1006475"/>
          </a:xfrm>
          <a:prstGeom prst="rect">
            <a:avLst/>
          </a:prstGeom>
          <a:noFill/>
          <a:ln w="9525">
            <a:noFill/>
            <a:miter lim="800000"/>
            <a:headEnd/>
            <a:tailEnd/>
          </a:ln>
          <a:effectLst/>
        </p:spPr>
        <p:txBody>
          <a:bodyPr wrap="none">
            <a:spAutoFit/>
          </a:bodyPr>
          <a:lstStyle/>
          <a:p>
            <a:r>
              <a:rPr lang="zh-CN" altLang="en-US" sz="6000" b="1" dirty="0">
                <a:solidFill>
                  <a:srgbClr val="333399"/>
                </a:solidFill>
                <a:latin typeface="Arial" charset="0"/>
                <a:ea typeface="黑体" pitchFamily="2" charset="-122"/>
                <a:sym typeface="Wingdings" pitchFamily="2" charset="2"/>
              </a:rPr>
              <a:t></a:t>
            </a:r>
            <a:endParaRPr lang="zh-CN" altLang="en-US" sz="6000" b="1" dirty="0">
              <a:solidFill>
                <a:srgbClr val="333399"/>
              </a:solidFill>
              <a:latin typeface="Arial" charset="0"/>
              <a:ea typeface="黑体" pitchFamily="2" charset="-122"/>
            </a:endParaRPr>
          </a:p>
        </p:txBody>
      </p:sp>
      <p:sp>
        <p:nvSpPr>
          <p:cNvPr id="526379" name="Rectangle 43"/>
          <p:cNvSpPr>
            <a:spLocks noChangeArrowheads="1"/>
          </p:cNvSpPr>
          <p:nvPr/>
        </p:nvSpPr>
        <p:spPr bwMode="auto">
          <a:xfrm>
            <a:off x="5408613" y="3841750"/>
            <a:ext cx="152400" cy="152400"/>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526380" name="Rectangle 44"/>
          <p:cNvSpPr>
            <a:spLocks noChangeArrowheads="1"/>
          </p:cNvSpPr>
          <p:nvPr/>
        </p:nvSpPr>
        <p:spPr bwMode="auto">
          <a:xfrm>
            <a:off x="5942013" y="3841750"/>
            <a:ext cx="152400" cy="152400"/>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526381" name="Rectangle 45"/>
          <p:cNvSpPr>
            <a:spLocks noChangeArrowheads="1"/>
          </p:cNvSpPr>
          <p:nvPr/>
        </p:nvSpPr>
        <p:spPr bwMode="auto">
          <a:xfrm>
            <a:off x="6475413" y="3841750"/>
            <a:ext cx="152400" cy="152400"/>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526382" name="Line 46"/>
          <p:cNvSpPr>
            <a:spLocks noChangeShapeType="1"/>
          </p:cNvSpPr>
          <p:nvPr/>
        </p:nvSpPr>
        <p:spPr bwMode="auto">
          <a:xfrm flipH="1" flipV="1">
            <a:off x="6551613" y="34607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83" name="Text Box 47"/>
          <p:cNvSpPr txBox="1">
            <a:spLocks noChangeArrowheads="1"/>
          </p:cNvSpPr>
          <p:nvPr/>
        </p:nvSpPr>
        <p:spPr bwMode="auto">
          <a:xfrm>
            <a:off x="5670550" y="2686050"/>
            <a:ext cx="715963"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84" name="Text Box 48"/>
          <p:cNvSpPr txBox="1">
            <a:spLocks noChangeArrowheads="1"/>
          </p:cNvSpPr>
          <p:nvPr/>
        </p:nvSpPr>
        <p:spPr bwMode="auto">
          <a:xfrm>
            <a:off x="6199188" y="26860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grpSp>
        <p:nvGrpSpPr>
          <p:cNvPr id="526385" name="Group 49"/>
          <p:cNvGrpSpPr>
            <a:grpSpLocks/>
          </p:cNvGrpSpPr>
          <p:nvPr/>
        </p:nvGrpSpPr>
        <p:grpSpPr bwMode="auto">
          <a:xfrm>
            <a:off x="1471613" y="4591050"/>
            <a:ext cx="6451600" cy="695325"/>
            <a:chOff x="912" y="1920"/>
            <a:chExt cx="4064" cy="398"/>
          </a:xfrm>
        </p:grpSpPr>
        <p:sp>
          <p:nvSpPr>
            <p:cNvPr id="526386" name="Line 50"/>
            <p:cNvSpPr>
              <a:spLocks noChangeShapeType="1"/>
            </p:cNvSpPr>
            <p:nvPr/>
          </p:nvSpPr>
          <p:spPr bwMode="auto">
            <a:xfrm>
              <a:off x="912" y="1920"/>
              <a:ext cx="0" cy="384"/>
            </a:xfrm>
            <a:prstGeom prst="line">
              <a:avLst/>
            </a:prstGeom>
            <a:noFill/>
            <a:ln w="19050">
              <a:solidFill>
                <a:schemeClr val="bg2"/>
              </a:solidFill>
              <a:round/>
              <a:headEnd/>
              <a:tailEnd type="triangle" w="sm" len="med"/>
            </a:ln>
            <a:effectLst/>
          </p:spPr>
          <p:txBody>
            <a:bodyPr wrap="none" anchor="ctr"/>
            <a:lstStyle/>
            <a:p>
              <a:endParaRPr lang="zh-CN" altLang="en-US"/>
            </a:p>
          </p:txBody>
        </p:sp>
        <p:sp>
          <p:nvSpPr>
            <p:cNvPr id="526387" name="Line 51"/>
            <p:cNvSpPr>
              <a:spLocks noChangeShapeType="1"/>
            </p:cNvSpPr>
            <p:nvPr/>
          </p:nvSpPr>
          <p:spPr bwMode="auto">
            <a:xfrm>
              <a:off x="2112" y="1928"/>
              <a:ext cx="0" cy="382"/>
            </a:xfrm>
            <a:prstGeom prst="line">
              <a:avLst/>
            </a:prstGeom>
            <a:noFill/>
            <a:ln w="19050">
              <a:solidFill>
                <a:schemeClr val="bg2"/>
              </a:solidFill>
              <a:round/>
              <a:headEnd/>
              <a:tailEnd type="triangle" w="sm" len="med"/>
            </a:ln>
            <a:effectLst/>
          </p:spPr>
          <p:txBody>
            <a:bodyPr wrap="none" anchor="ctr"/>
            <a:lstStyle/>
            <a:p>
              <a:endParaRPr lang="zh-CN" altLang="en-US"/>
            </a:p>
          </p:txBody>
        </p:sp>
        <p:sp>
          <p:nvSpPr>
            <p:cNvPr id="526388" name="Line 52"/>
            <p:cNvSpPr>
              <a:spLocks noChangeShapeType="1"/>
            </p:cNvSpPr>
            <p:nvPr/>
          </p:nvSpPr>
          <p:spPr bwMode="auto">
            <a:xfrm flipV="1">
              <a:off x="3776" y="1928"/>
              <a:ext cx="0" cy="384"/>
            </a:xfrm>
            <a:prstGeom prst="line">
              <a:avLst/>
            </a:prstGeom>
            <a:noFill/>
            <a:ln w="19050">
              <a:solidFill>
                <a:schemeClr val="bg2"/>
              </a:solidFill>
              <a:round/>
              <a:headEnd/>
              <a:tailEnd type="triangle" w="sm" len="med"/>
            </a:ln>
            <a:effectLst/>
          </p:spPr>
          <p:txBody>
            <a:bodyPr wrap="none" anchor="ctr"/>
            <a:lstStyle/>
            <a:p>
              <a:endParaRPr lang="zh-CN" altLang="en-US"/>
            </a:p>
          </p:txBody>
        </p:sp>
        <p:sp>
          <p:nvSpPr>
            <p:cNvPr id="526389" name="Line 53"/>
            <p:cNvSpPr>
              <a:spLocks noChangeShapeType="1"/>
            </p:cNvSpPr>
            <p:nvPr/>
          </p:nvSpPr>
          <p:spPr bwMode="auto">
            <a:xfrm flipV="1">
              <a:off x="4976" y="1936"/>
              <a:ext cx="0" cy="382"/>
            </a:xfrm>
            <a:prstGeom prst="line">
              <a:avLst/>
            </a:prstGeom>
            <a:noFill/>
            <a:ln w="19050">
              <a:solidFill>
                <a:schemeClr val="bg2"/>
              </a:solidFill>
              <a:round/>
              <a:headEnd/>
              <a:tailEnd type="triangle" w="sm" len="med"/>
            </a:ln>
            <a:effectLst/>
          </p:spPr>
          <p:txBody>
            <a:bodyPr wrap="none" anchor="ctr"/>
            <a:lstStyle/>
            <a:p>
              <a:endParaRPr lang="zh-CN" altLang="en-US"/>
            </a:p>
          </p:txBody>
        </p:sp>
      </p:grpSp>
      <p:sp>
        <p:nvSpPr>
          <p:cNvPr id="526390" name="Line 54"/>
          <p:cNvSpPr>
            <a:spLocks noChangeShapeType="1"/>
          </p:cNvSpPr>
          <p:nvPr/>
        </p:nvSpPr>
        <p:spPr bwMode="auto">
          <a:xfrm flipH="1" flipV="1">
            <a:off x="7389813" y="34734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91" name="Line 55"/>
          <p:cNvSpPr>
            <a:spLocks noChangeShapeType="1"/>
          </p:cNvSpPr>
          <p:nvPr/>
        </p:nvSpPr>
        <p:spPr bwMode="auto">
          <a:xfrm flipH="1" flipV="1">
            <a:off x="7923213" y="34734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92" name="AutoShape 56"/>
          <p:cNvSpPr>
            <a:spLocks noChangeArrowheads="1"/>
          </p:cNvSpPr>
          <p:nvPr/>
        </p:nvSpPr>
        <p:spPr bwMode="auto">
          <a:xfrm>
            <a:off x="7085013" y="3930650"/>
            <a:ext cx="1676400" cy="685800"/>
          </a:xfrm>
          <a:custGeom>
            <a:avLst/>
            <a:gdLst>
              <a:gd name="G0" fmla="+- 2074 0 0"/>
              <a:gd name="G1" fmla="+- 21600 0 2074"/>
              <a:gd name="G2" fmla="*/ 2074 1 2"/>
              <a:gd name="G3" fmla="+- 21600 0 G2"/>
              <a:gd name="G4" fmla="+/ 2074 21600 2"/>
              <a:gd name="G5" fmla="+/ G1 0 2"/>
              <a:gd name="G6" fmla="*/ 21600 21600 2074"/>
              <a:gd name="G7" fmla="*/ G6 1 2"/>
              <a:gd name="G8" fmla="+- 21600 0 G7"/>
              <a:gd name="G9" fmla="*/ 21600 1 2"/>
              <a:gd name="G10" fmla="+- 2074 0 G9"/>
              <a:gd name="G11" fmla="?: G10 G8 0"/>
              <a:gd name="G12" fmla="?: G10 G7 21600"/>
              <a:gd name="T0" fmla="*/ 20563 w 21600"/>
              <a:gd name="T1" fmla="*/ 10800 h 21600"/>
              <a:gd name="T2" fmla="*/ 10800 w 21600"/>
              <a:gd name="T3" fmla="*/ 21600 h 21600"/>
              <a:gd name="T4" fmla="*/ 1037 w 21600"/>
              <a:gd name="T5" fmla="*/ 10800 h 21600"/>
              <a:gd name="T6" fmla="*/ 10800 w 21600"/>
              <a:gd name="T7" fmla="*/ 0 h 21600"/>
              <a:gd name="T8" fmla="*/ 2837 w 21600"/>
              <a:gd name="T9" fmla="*/ 2837 h 21600"/>
              <a:gd name="T10" fmla="*/ 18763 w 21600"/>
              <a:gd name="T11" fmla="*/ 18763 h 21600"/>
            </a:gdLst>
            <a:ahLst/>
            <a:cxnLst>
              <a:cxn ang="0">
                <a:pos x="T0" y="T1"/>
              </a:cxn>
              <a:cxn ang="0">
                <a:pos x="T2" y="T3"/>
              </a:cxn>
              <a:cxn ang="0">
                <a:pos x="T4" y="T5"/>
              </a:cxn>
              <a:cxn ang="0">
                <a:pos x="T6" y="T7"/>
              </a:cxn>
            </a:cxnLst>
            <a:rect l="T8" t="T9" r="T10" b="T11"/>
            <a:pathLst>
              <a:path w="21600" h="21600">
                <a:moveTo>
                  <a:pt x="0" y="0"/>
                </a:moveTo>
                <a:lnTo>
                  <a:pt x="2074" y="21600"/>
                </a:lnTo>
                <a:lnTo>
                  <a:pt x="19526" y="21600"/>
                </a:lnTo>
                <a:lnTo>
                  <a:pt x="21600" y="0"/>
                </a:lnTo>
                <a:close/>
              </a:path>
            </a:pathLst>
          </a:custGeom>
          <a:solidFill>
            <a:srgbClr val="FFCCFF"/>
          </a:solidFill>
          <a:ln w="9525">
            <a:solidFill>
              <a:schemeClr val="tx1"/>
            </a:solidFill>
            <a:miter lim="800000"/>
            <a:headEnd/>
            <a:tailEnd/>
          </a:ln>
          <a:effectLst/>
        </p:spPr>
        <p:txBody>
          <a:bodyPr wrap="none" anchor="ctr"/>
          <a:lstStyle/>
          <a:p>
            <a:pPr algn="ctr"/>
            <a:endParaRPr lang="zh-CN" altLang="en-US" sz="1600" b="1">
              <a:solidFill>
                <a:srgbClr val="333399"/>
              </a:solidFill>
              <a:latin typeface="Arial" charset="0"/>
              <a:ea typeface="黑体" pitchFamily="2" charset="-122"/>
            </a:endParaRPr>
          </a:p>
        </p:txBody>
      </p:sp>
      <p:sp>
        <p:nvSpPr>
          <p:cNvPr id="526393" name="Text Box 57"/>
          <p:cNvSpPr txBox="1">
            <a:spLocks noChangeArrowheads="1"/>
          </p:cNvSpPr>
          <p:nvPr/>
        </p:nvSpPr>
        <p:spPr bwMode="auto">
          <a:xfrm>
            <a:off x="7034213" y="26987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94" name="Rectangle 58"/>
          <p:cNvSpPr>
            <a:spLocks noChangeArrowheads="1"/>
          </p:cNvSpPr>
          <p:nvPr/>
        </p:nvSpPr>
        <p:spPr bwMode="auto">
          <a:xfrm>
            <a:off x="7313613" y="3854450"/>
            <a:ext cx="152400" cy="152400"/>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526395" name="Rectangle 59"/>
          <p:cNvSpPr>
            <a:spLocks noChangeArrowheads="1"/>
          </p:cNvSpPr>
          <p:nvPr/>
        </p:nvSpPr>
        <p:spPr bwMode="auto">
          <a:xfrm>
            <a:off x="7847013" y="3854450"/>
            <a:ext cx="152400" cy="152400"/>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526396" name="Rectangle 60"/>
          <p:cNvSpPr>
            <a:spLocks noChangeArrowheads="1"/>
          </p:cNvSpPr>
          <p:nvPr/>
        </p:nvSpPr>
        <p:spPr bwMode="auto">
          <a:xfrm>
            <a:off x="8380413" y="3854450"/>
            <a:ext cx="152400" cy="152400"/>
          </a:xfrm>
          <a:prstGeom prst="rect">
            <a:avLst/>
          </a:prstGeom>
          <a:solidFill>
            <a:schemeClr val="bg1"/>
          </a:solidFill>
          <a:ln w="19050">
            <a:solidFill>
              <a:schemeClr val="tx1"/>
            </a:solidFill>
            <a:miter lim="800000"/>
            <a:headEnd/>
            <a:tailEnd/>
          </a:ln>
          <a:effectLst/>
        </p:spPr>
        <p:txBody>
          <a:bodyPr wrap="none" anchor="ctr"/>
          <a:lstStyle/>
          <a:p>
            <a:endParaRPr lang="zh-CN" altLang="en-US"/>
          </a:p>
        </p:txBody>
      </p:sp>
      <p:sp>
        <p:nvSpPr>
          <p:cNvPr id="526397" name="Line 61"/>
          <p:cNvSpPr>
            <a:spLocks noChangeShapeType="1"/>
          </p:cNvSpPr>
          <p:nvPr/>
        </p:nvSpPr>
        <p:spPr bwMode="auto">
          <a:xfrm flipH="1" flipV="1">
            <a:off x="8456613" y="3473450"/>
            <a:ext cx="0" cy="381000"/>
          </a:xfrm>
          <a:prstGeom prst="line">
            <a:avLst/>
          </a:prstGeom>
          <a:noFill/>
          <a:ln w="9525">
            <a:solidFill>
              <a:schemeClr val="bg2"/>
            </a:solidFill>
            <a:round/>
            <a:headEnd/>
            <a:tailEnd type="triangle" w="sm" len="med"/>
          </a:ln>
          <a:effectLst/>
        </p:spPr>
        <p:txBody>
          <a:bodyPr wrap="none" anchor="ctr"/>
          <a:lstStyle/>
          <a:p>
            <a:endParaRPr lang="zh-CN" altLang="en-US"/>
          </a:p>
        </p:txBody>
      </p:sp>
      <p:sp>
        <p:nvSpPr>
          <p:cNvPr id="526398" name="Text Box 62"/>
          <p:cNvSpPr txBox="1">
            <a:spLocks noChangeArrowheads="1"/>
          </p:cNvSpPr>
          <p:nvPr/>
        </p:nvSpPr>
        <p:spPr bwMode="auto">
          <a:xfrm>
            <a:off x="7575550" y="2698750"/>
            <a:ext cx="715963"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399" name="Text Box 63"/>
          <p:cNvSpPr txBox="1">
            <a:spLocks noChangeArrowheads="1"/>
          </p:cNvSpPr>
          <p:nvPr/>
        </p:nvSpPr>
        <p:spPr bwMode="auto">
          <a:xfrm>
            <a:off x="8104188" y="2698750"/>
            <a:ext cx="715962" cy="1006475"/>
          </a:xfrm>
          <a:prstGeom prst="rect">
            <a:avLst/>
          </a:prstGeom>
          <a:noFill/>
          <a:ln w="9525">
            <a:noFill/>
            <a:miter lim="800000"/>
            <a:headEnd/>
            <a:tailEnd/>
          </a:ln>
          <a:effectLst/>
        </p:spPr>
        <p:txBody>
          <a:bodyPr wrap="none">
            <a:spAutoFit/>
          </a:bodyPr>
          <a:lstStyle/>
          <a:p>
            <a:r>
              <a:rPr lang="zh-CN" altLang="en-US" sz="6000" b="1">
                <a:solidFill>
                  <a:srgbClr val="333399"/>
                </a:solidFill>
                <a:latin typeface="Arial" charset="0"/>
                <a:ea typeface="黑体" pitchFamily="2" charset="-122"/>
                <a:sym typeface="Wingdings" pitchFamily="2" charset="2"/>
              </a:rPr>
              <a:t></a:t>
            </a:r>
            <a:endParaRPr lang="zh-CN" altLang="en-US" sz="6000" b="1">
              <a:solidFill>
                <a:srgbClr val="333399"/>
              </a:solidFill>
              <a:latin typeface="Arial" charset="0"/>
              <a:ea typeface="黑体" pitchFamily="2" charset="-122"/>
            </a:endParaRPr>
          </a:p>
        </p:txBody>
      </p:sp>
      <p:sp>
        <p:nvSpPr>
          <p:cNvPr id="526400" name="Text Box 64"/>
          <p:cNvSpPr txBox="1">
            <a:spLocks noChangeArrowheads="1"/>
          </p:cNvSpPr>
          <p:nvPr/>
        </p:nvSpPr>
        <p:spPr bwMode="auto">
          <a:xfrm>
            <a:off x="6497638" y="2457450"/>
            <a:ext cx="1003300" cy="336550"/>
          </a:xfrm>
          <a:prstGeom prst="rect">
            <a:avLst/>
          </a:prstGeom>
          <a:noFill/>
          <a:ln w="9525">
            <a:noFill/>
            <a:miter lim="800000"/>
            <a:headEnd/>
            <a:tailEnd/>
          </a:ln>
          <a:effectLst/>
        </p:spPr>
        <p:txBody>
          <a:bodyPr wrap="none">
            <a:spAutoFit/>
          </a:bodyPr>
          <a:lstStyle/>
          <a:p>
            <a:r>
              <a:rPr lang="zh-CN" altLang="en-US" sz="1600" b="1">
                <a:solidFill>
                  <a:srgbClr val="333399"/>
                </a:solidFill>
                <a:latin typeface="Arial" charset="0"/>
                <a:ea typeface="黑体" pitchFamily="2" charset="-122"/>
              </a:rPr>
              <a:t>应用进程</a:t>
            </a:r>
          </a:p>
        </p:txBody>
      </p:sp>
      <p:sp>
        <p:nvSpPr>
          <p:cNvPr id="526401" name="Text Box 65"/>
          <p:cNvSpPr txBox="1">
            <a:spLocks noChangeArrowheads="1"/>
          </p:cNvSpPr>
          <p:nvPr/>
        </p:nvSpPr>
        <p:spPr bwMode="auto">
          <a:xfrm>
            <a:off x="6678613" y="3613150"/>
            <a:ext cx="593725" cy="336550"/>
          </a:xfrm>
          <a:prstGeom prst="rect">
            <a:avLst/>
          </a:prstGeom>
          <a:noFill/>
          <a:ln w="9525">
            <a:noFill/>
            <a:miter lim="800000"/>
            <a:headEnd/>
            <a:tailEnd/>
          </a:ln>
          <a:effectLst/>
        </p:spPr>
        <p:txBody>
          <a:bodyPr wrap="none">
            <a:spAutoFit/>
          </a:bodyPr>
          <a:lstStyle/>
          <a:p>
            <a:r>
              <a:rPr lang="zh-CN" altLang="en-US" sz="1600" b="1">
                <a:solidFill>
                  <a:srgbClr val="333399"/>
                </a:solidFill>
                <a:latin typeface="Arial" charset="0"/>
                <a:ea typeface="黑体" pitchFamily="2" charset="-122"/>
              </a:rPr>
              <a:t>端口</a:t>
            </a:r>
          </a:p>
        </p:txBody>
      </p:sp>
      <p:sp>
        <p:nvSpPr>
          <p:cNvPr id="526402" name="Text Box 66"/>
          <p:cNvSpPr txBox="1">
            <a:spLocks noChangeArrowheads="1"/>
          </p:cNvSpPr>
          <p:nvPr/>
        </p:nvSpPr>
        <p:spPr bwMode="auto">
          <a:xfrm>
            <a:off x="2157413" y="3600450"/>
            <a:ext cx="593725" cy="336550"/>
          </a:xfrm>
          <a:prstGeom prst="rect">
            <a:avLst/>
          </a:prstGeom>
          <a:noFill/>
          <a:ln w="9525">
            <a:noFill/>
            <a:miter lim="800000"/>
            <a:headEnd/>
            <a:tailEnd/>
          </a:ln>
          <a:effectLst/>
        </p:spPr>
        <p:txBody>
          <a:bodyPr wrap="none">
            <a:spAutoFit/>
          </a:bodyPr>
          <a:lstStyle/>
          <a:p>
            <a:r>
              <a:rPr lang="zh-CN" altLang="en-US" sz="1600" b="1">
                <a:solidFill>
                  <a:srgbClr val="333399"/>
                </a:solidFill>
                <a:latin typeface="Arial" charset="0"/>
                <a:ea typeface="黑体" pitchFamily="2" charset="-122"/>
              </a:rPr>
              <a:t>端口</a:t>
            </a:r>
          </a:p>
        </p:txBody>
      </p:sp>
      <p:sp>
        <p:nvSpPr>
          <p:cNvPr id="526403" name="Text Box 67"/>
          <p:cNvSpPr txBox="1">
            <a:spLocks noChangeArrowheads="1"/>
          </p:cNvSpPr>
          <p:nvPr/>
        </p:nvSpPr>
        <p:spPr bwMode="auto">
          <a:xfrm>
            <a:off x="5548313" y="4094163"/>
            <a:ext cx="1260475" cy="336550"/>
          </a:xfrm>
          <a:prstGeom prst="rect">
            <a:avLst/>
          </a:prstGeom>
          <a:noFill/>
          <a:ln w="9525">
            <a:noFill/>
            <a:miter lim="800000"/>
            <a:headEnd/>
            <a:tailEnd/>
          </a:ln>
          <a:effectLst/>
        </p:spPr>
        <p:txBody>
          <a:bodyPr wrap="none">
            <a:spAutoFit/>
          </a:bodyPr>
          <a:lstStyle/>
          <a:p>
            <a:r>
              <a:rPr lang="en-US" altLang="zh-CN" sz="1600" b="1">
                <a:solidFill>
                  <a:srgbClr val="333399"/>
                </a:solidFill>
                <a:latin typeface="Arial" charset="0"/>
                <a:ea typeface="黑体" pitchFamily="2" charset="-122"/>
              </a:rPr>
              <a:t>TCP </a:t>
            </a:r>
            <a:r>
              <a:rPr lang="zh-CN" altLang="en-US" sz="1600" b="1">
                <a:solidFill>
                  <a:srgbClr val="333399"/>
                </a:solidFill>
                <a:latin typeface="Arial" charset="0"/>
                <a:ea typeface="黑体" pitchFamily="2" charset="-122"/>
              </a:rPr>
              <a:t>解复用</a:t>
            </a:r>
            <a:endParaRPr lang="en-US" altLang="zh-CN" sz="1600" b="1">
              <a:solidFill>
                <a:srgbClr val="333399"/>
              </a:solidFill>
              <a:latin typeface="Arial" charset="0"/>
              <a:ea typeface="黑体" pitchFamily="2" charset="-122"/>
            </a:endParaRPr>
          </a:p>
        </p:txBody>
      </p:sp>
      <p:sp>
        <p:nvSpPr>
          <p:cNvPr id="526404" name="Text Box 68"/>
          <p:cNvSpPr txBox="1">
            <a:spLocks noChangeArrowheads="1"/>
          </p:cNvSpPr>
          <p:nvPr/>
        </p:nvSpPr>
        <p:spPr bwMode="auto">
          <a:xfrm>
            <a:off x="7466013" y="4081463"/>
            <a:ext cx="1282700" cy="336550"/>
          </a:xfrm>
          <a:prstGeom prst="rect">
            <a:avLst/>
          </a:prstGeom>
          <a:noFill/>
          <a:ln w="9525">
            <a:noFill/>
            <a:miter lim="800000"/>
            <a:headEnd/>
            <a:tailEnd/>
          </a:ln>
          <a:effectLst/>
        </p:spPr>
        <p:txBody>
          <a:bodyPr wrap="none">
            <a:spAutoFit/>
          </a:bodyPr>
          <a:lstStyle/>
          <a:p>
            <a:r>
              <a:rPr lang="en-US" altLang="zh-CN" sz="1600" b="1">
                <a:solidFill>
                  <a:srgbClr val="333399"/>
                </a:solidFill>
                <a:latin typeface="Arial" charset="0"/>
                <a:ea typeface="黑体" pitchFamily="2" charset="-122"/>
              </a:rPr>
              <a:t>UDP </a:t>
            </a:r>
            <a:r>
              <a:rPr lang="zh-CN" altLang="en-US" sz="1600" b="1">
                <a:solidFill>
                  <a:srgbClr val="333399"/>
                </a:solidFill>
                <a:latin typeface="Arial" charset="0"/>
                <a:ea typeface="黑体" pitchFamily="2" charset="-122"/>
              </a:rPr>
              <a:t>解复用</a:t>
            </a:r>
            <a:endParaRPr lang="en-US" altLang="zh-CN" sz="1600" b="1">
              <a:solidFill>
                <a:srgbClr val="333399"/>
              </a:solidFill>
              <a:latin typeface="Arial" charset="0"/>
              <a:ea typeface="黑体" pitchFamily="2" charset="-122"/>
            </a:endParaRPr>
          </a:p>
        </p:txBody>
      </p:sp>
      <p:sp>
        <p:nvSpPr>
          <p:cNvPr id="526405" name="Text Box 69"/>
          <p:cNvSpPr txBox="1">
            <a:spLocks noChangeArrowheads="1"/>
          </p:cNvSpPr>
          <p:nvPr/>
        </p:nvSpPr>
        <p:spPr bwMode="auto">
          <a:xfrm>
            <a:off x="6592888" y="5446713"/>
            <a:ext cx="1047750" cy="336550"/>
          </a:xfrm>
          <a:prstGeom prst="rect">
            <a:avLst/>
          </a:prstGeom>
          <a:noFill/>
          <a:ln w="9525">
            <a:noFill/>
            <a:miter lim="800000"/>
            <a:headEnd/>
            <a:tailEnd/>
          </a:ln>
          <a:effectLst/>
        </p:spPr>
        <p:txBody>
          <a:bodyPr wrap="none">
            <a:spAutoFit/>
          </a:bodyPr>
          <a:lstStyle/>
          <a:p>
            <a:r>
              <a:rPr lang="en-US" altLang="zh-CN" sz="1600" b="1">
                <a:solidFill>
                  <a:srgbClr val="333399"/>
                </a:solidFill>
                <a:latin typeface="Arial" charset="0"/>
                <a:ea typeface="黑体" pitchFamily="2" charset="-122"/>
              </a:rPr>
              <a:t>IP </a:t>
            </a:r>
            <a:r>
              <a:rPr lang="zh-CN" altLang="en-US" sz="1600" b="1">
                <a:solidFill>
                  <a:srgbClr val="333399"/>
                </a:solidFill>
                <a:latin typeface="Arial" charset="0"/>
                <a:ea typeface="黑体" pitchFamily="2" charset="-122"/>
              </a:rPr>
              <a:t>解复用</a:t>
            </a:r>
            <a:endParaRPr lang="en-US" altLang="zh-CN" sz="1600" b="1">
              <a:solidFill>
                <a:srgbClr val="333399"/>
              </a:solidFill>
              <a:latin typeface="Arial" charset="0"/>
              <a:ea typeface="黑体" pitchFamily="2" charset="-122"/>
            </a:endParaRPr>
          </a:p>
        </p:txBody>
      </p:sp>
      <p:sp>
        <p:nvSpPr>
          <p:cNvPr id="526406" name="AutoShape 70"/>
          <p:cNvSpPr>
            <a:spLocks noChangeArrowheads="1"/>
          </p:cNvSpPr>
          <p:nvPr/>
        </p:nvSpPr>
        <p:spPr bwMode="auto">
          <a:xfrm>
            <a:off x="2309813" y="5962650"/>
            <a:ext cx="304800" cy="419100"/>
          </a:xfrm>
          <a:prstGeom prst="downArrow">
            <a:avLst>
              <a:gd name="adj1" fmla="val 50000"/>
              <a:gd name="adj2" fmla="val 34375"/>
            </a:avLst>
          </a:prstGeom>
          <a:solidFill>
            <a:schemeClr val="bg1"/>
          </a:solidFill>
          <a:ln w="9525">
            <a:solidFill>
              <a:schemeClr val="tx1"/>
            </a:solidFill>
            <a:miter lim="800000"/>
            <a:headEnd/>
            <a:tailEnd/>
          </a:ln>
          <a:effectLst/>
        </p:spPr>
        <p:txBody>
          <a:bodyPr vert="eaVert" wrap="none" anchor="ctr"/>
          <a:lstStyle/>
          <a:p>
            <a:endParaRPr lang="zh-CN" altLang="en-US"/>
          </a:p>
        </p:txBody>
      </p:sp>
      <p:sp>
        <p:nvSpPr>
          <p:cNvPr id="526407" name="AutoShape 71"/>
          <p:cNvSpPr>
            <a:spLocks noChangeArrowheads="1"/>
          </p:cNvSpPr>
          <p:nvPr/>
        </p:nvSpPr>
        <p:spPr bwMode="auto">
          <a:xfrm flipV="1">
            <a:off x="6805613" y="5962650"/>
            <a:ext cx="304800" cy="419100"/>
          </a:xfrm>
          <a:prstGeom prst="downArrow">
            <a:avLst>
              <a:gd name="adj1" fmla="val 50000"/>
              <a:gd name="adj2" fmla="val 34375"/>
            </a:avLst>
          </a:prstGeom>
          <a:solidFill>
            <a:schemeClr val="bg1"/>
          </a:solidFill>
          <a:ln w="9525">
            <a:solidFill>
              <a:schemeClr val="tx1"/>
            </a:solidFill>
            <a:miter lim="800000"/>
            <a:headEnd/>
            <a:tailEnd/>
          </a:ln>
          <a:effectLst/>
        </p:spPr>
        <p:txBody>
          <a:bodyPr vert="eaVert" wrap="none" anchor="ctr"/>
          <a:lstStyle/>
          <a:p>
            <a:endParaRPr lang="zh-CN" altLang="en-US"/>
          </a:p>
        </p:txBody>
      </p:sp>
      <p:grpSp>
        <p:nvGrpSpPr>
          <p:cNvPr id="526408" name="Group 72"/>
          <p:cNvGrpSpPr>
            <a:grpSpLocks/>
          </p:cNvGrpSpPr>
          <p:nvPr/>
        </p:nvGrpSpPr>
        <p:grpSpPr bwMode="auto">
          <a:xfrm>
            <a:off x="5205413" y="6576987"/>
            <a:ext cx="1371600" cy="236389"/>
            <a:chOff x="2736" y="3216"/>
            <a:chExt cx="864" cy="240"/>
          </a:xfrm>
        </p:grpSpPr>
        <p:sp>
          <p:nvSpPr>
            <p:cNvPr id="526409" name="AutoShape 73"/>
            <p:cNvSpPr>
              <a:spLocks noChangeArrowheads="1"/>
            </p:cNvSpPr>
            <p:nvPr/>
          </p:nvSpPr>
          <p:spPr bwMode="auto">
            <a:xfrm>
              <a:off x="3168" y="3216"/>
              <a:ext cx="432"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ECFF"/>
            </a:solidFill>
            <a:ln w="9525">
              <a:miter lim="800000"/>
              <a:headEnd/>
              <a:tailEnd/>
            </a:ln>
            <a:effectLst/>
            <a:scene3d>
              <a:camera prst="legacyObliqueTopLeft"/>
              <a:lightRig rig="legacyFlat3" dir="t"/>
            </a:scene3d>
            <a:sp3d extrusionH="125400" prstMaterial="legacyMatte">
              <a:bevelT w="13500" h="13500" prst="angle"/>
              <a:bevelB w="13500" h="13500" prst="angle"/>
              <a:extrusionClr>
                <a:srgbClr val="CCECFF"/>
              </a:extrusionClr>
            </a:sp3d>
          </p:spPr>
          <p:txBody>
            <a:bodyPr wrap="none" anchor="ctr">
              <a:flatTx/>
            </a:bodyPr>
            <a:lstStyle/>
            <a:p>
              <a:endParaRPr lang="zh-CN" altLang="en-US"/>
            </a:p>
          </p:txBody>
        </p:sp>
        <p:sp>
          <p:nvSpPr>
            <p:cNvPr id="526410" name="Rectangle 74"/>
            <p:cNvSpPr>
              <a:spLocks noChangeArrowheads="1"/>
            </p:cNvSpPr>
            <p:nvPr/>
          </p:nvSpPr>
          <p:spPr bwMode="auto">
            <a:xfrm>
              <a:off x="2736" y="3216"/>
              <a:ext cx="624" cy="240"/>
            </a:xfrm>
            <a:prstGeom prst="rect">
              <a:avLst/>
            </a:prstGeom>
            <a:solidFill>
              <a:srgbClr val="CCECFF"/>
            </a:solidFill>
            <a:ln w="9525">
              <a:miter lim="800000"/>
              <a:headEnd/>
              <a:tailEnd/>
            </a:ln>
            <a:effectLst/>
            <a:scene3d>
              <a:camera prst="legacyObliqueTopLeft"/>
              <a:lightRig rig="legacyFlat3" dir="t"/>
            </a:scene3d>
            <a:sp3d extrusionH="125400" prstMaterial="legacyMatte">
              <a:bevelT w="13500" h="13500" prst="angle"/>
              <a:bevelB w="13500" h="13500" prst="angle"/>
              <a:extrusionClr>
                <a:schemeClr val="bg1"/>
              </a:extrusionClr>
            </a:sp3d>
          </p:spPr>
          <p:txBody>
            <a:bodyPr wrap="none" anchor="ctr">
              <a:flatTx/>
            </a:bodyPr>
            <a:lstStyle/>
            <a:p>
              <a:pPr algn="ctr"/>
              <a:r>
                <a:rPr lang="en-US" altLang="zh-CN" sz="1600" b="1" dirty="0">
                  <a:solidFill>
                    <a:srgbClr val="000099"/>
                  </a:solidFill>
                  <a:latin typeface="Arial" charset="0"/>
                  <a:ea typeface="黑体" pitchFamily="2" charset="-122"/>
                </a:rPr>
                <a:t>IP </a:t>
              </a:r>
              <a:r>
                <a:rPr lang="zh-CN" altLang="en-US" sz="1600" b="1" dirty="0">
                  <a:solidFill>
                    <a:srgbClr val="000099"/>
                  </a:solidFill>
                  <a:latin typeface="Arial" charset="0"/>
                  <a:ea typeface="黑体" pitchFamily="2" charset="-122"/>
                </a:rPr>
                <a:t>分组</a:t>
              </a:r>
            </a:p>
          </p:txBody>
        </p:sp>
      </p:grpSp>
      <p:grpSp>
        <p:nvGrpSpPr>
          <p:cNvPr id="526411" name="Group 75"/>
          <p:cNvGrpSpPr>
            <a:grpSpLocks/>
          </p:cNvGrpSpPr>
          <p:nvPr/>
        </p:nvGrpSpPr>
        <p:grpSpPr bwMode="auto">
          <a:xfrm>
            <a:off x="3059832" y="6308613"/>
            <a:ext cx="1428179" cy="216619"/>
            <a:chOff x="2736" y="3295"/>
            <a:chExt cx="864" cy="240"/>
          </a:xfrm>
        </p:grpSpPr>
        <p:sp>
          <p:nvSpPr>
            <p:cNvPr id="526412" name="AutoShape 76"/>
            <p:cNvSpPr>
              <a:spLocks noChangeArrowheads="1"/>
            </p:cNvSpPr>
            <p:nvPr/>
          </p:nvSpPr>
          <p:spPr bwMode="auto">
            <a:xfrm>
              <a:off x="3168" y="3295"/>
              <a:ext cx="432"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ECFF"/>
            </a:solidFill>
            <a:ln w="9525">
              <a:miter lim="800000"/>
              <a:headEnd/>
              <a:tailEnd/>
            </a:ln>
            <a:effectLst/>
            <a:scene3d>
              <a:camera prst="legacyObliqueTopLeft"/>
              <a:lightRig rig="legacyFlat3" dir="t"/>
            </a:scene3d>
            <a:sp3d extrusionH="125400" prstMaterial="legacyMatte">
              <a:bevelT w="13500" h="13500" prst="angle"/>
              <a:bevelB w="13500" h="13500" prst="angle"/>
              <a:extrusionClr>
                <a:srgbClr val="CCECFF"/>
              </a:extrusionClr>
            </a:sp3d>
          </p:spPr>
          <p:txBody>
            <a:bodyPr wrap="none" anchor="ctr">
              <a:flatTx/>
            </a:bodyPr>
            <a:lstStyle/>
            <a:p>
              <a:endParaRPr lang="zh-CN" altLang="en-US"/>
            </a:p>
          </p:txBody>
        </p:sp>
        <p:sp>
          <p:nvSpPr>
            <p:cNvPr id="526413" name="Rectangle 77"/>
            <p:cNvSpPr>
              <a:spLocks noChangeArrowheads="1"/>
            </p:cNvSpPr>
            <p:nvPr/>
          </p:nvSpPr>
          <p:spPr bwMode="auto">
            <a:xfrm>
              <a:off x="2736" y="3295"/>
              <a:ext cx="624" cy="240"/>
            </a:xfrm>
            <a:prstGeom prst="rect">
              <a:avLst/>
            </a:prstGeom>
            <a:solidFill>
              <a:srgbClr val="CCECFF"/>
            </a:solidFill>
            <a:ln w="9525">
              <a:miter lim="800000"/>
              <a:headEnd/>
              <a:tailEnd/>
            </a:ln>
            <a:effectLst/>
            <a:scene3d>
              <a:camera prst="legacyObliqueTopLeft"/>
              <a:lightRig rig="legacyFlat3" dir="t"/>
            </a:scene3d>
            <a:sp3d extrusionH="125400" prstMaterial="legacyMatte">
              <a:bevelT w="13500" h="13500" prst="angle"/>
              <a:bevelB w="13500" h="13500" prst="angle"/>
              <a:extrusionClr>
                <a:schemeClr val="bg1"/>
              </a:extrusionClr>
            </a:sp3d>
          </p:spPr>
          <p:txBody>
            <a:bodyPr wrap="none" anchor="ctr">
              <a:flatTx/>
            </a:bodyPr>
            <a:lstStyle/>
            <a:p>
              <a:pPr algn="ctr"/>
              <a:r>
                <a:rPr lang="en-US" altLang="zh-CN" sz="1600" b="1" dirty="0">
                  <a:solidFill>
                    <a:srgbClr val="000099"/>
                  </a:solidFill>
                  <a:latin typeface="Arial" charset="0"/>
                  <a:ea typeface="黑体" pitchFamily="2" charset="-122"/>
                </a:rPr>
                <a:t>IP </a:t>
              </a:r>
              <a:r>
                <a:rPr lang="zh-CN" altLang="en-US" sz="1600" b="1" dirty="0">
                  <a:solidFill>
                    <a:srgbClr val="000099"/>
                  </a:solidFill>
                  <a:latin typeface="Arial" charset="0"/>
                  <a:ea typeface="黑体" pitchFamily="2" charset="-122"/>
                </a:rPr>
                <a:t>分组</a:t>
              </a:r>
            </a:p>
          </p:txBody>
        </p:sp>
      </p:grpSp>
      <p:sp>
        <p:nvSpPr>
          <p:cNvPr id="526414" name="Text Box 78"/>
          <p:cNvSpPr txBox="1">
            <a:spLocks noChangeArrowheads="1"/>
          </p:cNvSpPr>
          <p:nvPr/>
        </p:nvSpPr>
        <p:spPr bwMode="auto">
          <a:xfrm>
            <a:off x="2017713" y="2025650"/>
            <a:ext cx="798512" cy="336550"/>
          </a:xfrm>
          <a:prstGeom prst="rect">
            <a:avLst/>
          </a:prstGeom>
          <a:noFill/>
          <a:ln w="9525">
            <a:noFill/>
            <a:miter lim="800000"/>
            <a:headEnd/>
            <a:tailEnd/>
          </a:ln>
          <a:effectLst/>
        </p:spPr>
        <p:txBody>
          <a:bodyPr wrap="none">
            <a:spAutoFit/>
          </a:bodyPr>
          <a:lstStyle/>
          <a:p>
            <a:r>
              <a:rPr lang="zh-CN" altLang="en-US" sz="1600" b="1">
                <a:solidFill>
                  <a:srgbClr val="333399"/>
                </a:solidFill>
                <a:latin typeface="Arial" charset="0"/>
                <a:ea typeface="黑体" pitchFamily="2" charset="-122"/>
              </a:rPr>
              <a:t>发送方</a:t>
            </a:r>
          </a:p>
        </p:txBody>
      </p:sp>
      <p:sp>
        <p:nvSpPr>
          <p:cNvPr id="526415" name="Text Box 79"/>
          <p:cNvSpPr txBox="1">
            <a:spLocks noChangeArrowheads="1"/>
          </p:cNvSpPr>
          <p:nvPr/>
        </p:nvSpPr>
        <p:spPr bwMode="auto">
          <a:xfrm>
            <a:off x="6545263" y="2000250"/>
            <a:ext cx="798512" cy="336550"/>
          </a:xfrm>
          <a:prstGeom prst="rect">
            <a:avLst/>
          </a:prstGeom>
          <a:noFill/>
          <a:ln w="9525">
            <a:noFill/>
            <a:miter lim="800000"/>
            <a:headEnd/>
            <a:tailEnd/>
          </a:ln>
          <a:effectLst/>
        </p:spPr>
        <p:txBody>
          <a:bodyPr wrap="none">
            <a:spAutoFit/>
          </a:bodyPr>
          <a:lstStyle/>
          <a:p>
            <a:r>
              <a:rPr lang="zh-CN" altLang="en-US" sz="1600" b="1">
                <a:solidFill>
                  <a:srgbClr val="333399"/>
                </a:solidFill>
                <a:latin typeface="Arial" charset="0"/>
                <a:ea typeface="黑体" pitchFamily="2" charset="-122"/>
              </a:rPr>
              <a:t>接收方</a:t>
            </a:r>
          </a:p>
        </p:txBody>
      </p:sp>
      <p:sp>
        <p:nvSpPr>
          <p:cNvPr id="82" name="TextBox 81"/>
          <p:cNvSpPr txBox="1"/>
          <p:nvPr/>
        </p:nvSpPr>
        <p:spPr>
          <a:xfrm>
            <a:off x="971600" y="5301208"/>
            <a:ext cx="1214446" cy="276999"/>
          </a:xfrm>
          <a:prstGeom prst="rect">
            <a:avLst/>
          </a:prstGeom>
          <a:solidFill>
            <a:schemeClr val="accent2"/>
          </a:solidFill>
        </p:spPr>
        <p:txBody>
          <a:bodyPr wrap="square" rtlCol="0">
            <a:spAutoFit/>
          </a:bodyPr>
          <a:lstStyle/>
          <a:p>
            <a:r>
              <a:rPr lang="en-US" altLang="zh-CN" sz="1200" dirty="0"/>
              <a:t>202.38.25.11</a:t>
            </a:r>
            <a:endParaRPr lang="zh-CN" altLang="en-US" sz="1200" dirty="0"/>
          </a:p>
        </p:txBody>
      </p:sp>
      <p:sp>
        <p:nvSpPr>
          <p:cNvPr id="83" name="TextBox 82"/>
          <p:cNvSpPr txBox="1"/>
          <p:nvPr/>
        </p:nvSpPr>
        <p:spPr>
          <a:xfrm>
            <a:off x="5436096" y="5301208"/>
            <a:ext cx="1214446" cy="276999"/>
          </a:xfrm>
          <a:prstGeom prst="rect">
            <a:avLst/>
          </a:prstGeom>
          <a:solidFill>
            <a:schemeClr val="accent2"/>
          </a:solidFill>
        </p:spPr>
        <p:txBody>
          <a:bodyPr wrap="square" rtlCol="0">
            <a:spAutoFit/>
          </a:bodyPr>
          <a:lstStyle/>
          <a:p>
            <a:r>
              <a:rPr lang="en-US" altLang="zh-CN" sz="1200" dirty="0"/>
              <a:t>202.38.20.5</a:t>
            </a:r>
            <a:endParaRPr lang="zh-CN" altLang="en-US" sz="1200" dirty="0"/>
          </a:p>
        </p:txBody>
      </p:sp>
      <p:sp>
        <p:nvSpPr>
          <p:cNvPr id="85" name="云形标注 84"/>
          <p:cNvSpPr/>
          <p:nvPr/>
        </p:nvSpPr>
        <p:spPr bwMode="auto">
          <a:xfrm>
            <a:off x="4714876" y="3571876"/>
            <a:ext cx="428628" cy="285752"/>
          </a:xfrm>
          <a:prstGeom prst="cloudCallout">
            <a:avLst>
              <a:gd name="adj1" fmla="val 124944"/>
              <a:gd name="adj2" fmla="val 99833"/>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100" b="0" i="0" u="none" strike="noStrike" cap="none" normalizeH="0" baseline="0" dirty="0">
                <a:ln>
                  <a:noFill/>
                </a:ln>
                <a:solidFill>
                  <a:schemeClr val="tx1"/>
                </a:solidFill>
                <a:effectLst/>
                <a:latin typeface="Tahoma" pitchFamily="34" charset="0"/>
                <a:ea typeface="宋体" charset="-122"/>
              </a:rPr>
              <a:t>80</a:t>
            </a:r>
            <a:endParaRPr kumimoji="1" lang="zh-CN" altLang="en-US" sz="1100" b="0" i="0" u="none" strike="noStrike" cap="none" normalizeH="0" baseline="0" dirty="0">
              <a:ln>
                <a:noFill/>
              </a:ln>
              <a:solidFill>
                <a:schemeClr val="tx1"/>
              </a:solidFill>
              <a:effectLst/>
              <a:latin typeface="Tahoma" pitchFamily="34" charset="0"/>
              <a:ea typeface="宋体" charset="-122"/>
            </a:endParaRPr>
          </a:p>
        </p:txBody>
      </p:sp>
      <p:sp>
        <p:nvSpPr>
          <p:cNvPr id="86" name="云形标注 85"/>
          <p:cNvSpPr/>
          <p:nvPr/>
        </p:nvSpPr>
        <p:spPr bwMode="auto">
          <a:xfrm>
            <a:off x="0" y="3500438"/>
            <a:ext cx="571472" cy="285752"/>
          </a:xfrm>
          <a:prstGeom prst="cloudCallout">
            <a:avLst>
              <a:gd name="adj1" fmla="val 124944"/>
              <a:gd name="adj2" fmla="val 99833"/>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100" b="0" i="0" u="none" strike="noStrike" cap="none" normalizeH="0" baseline="0" dirty="0">
                <a:ln>
                  <a:noFill/>
                </a:ln>
                <a:solidFill>
                  <a:schemeClr val="tx1"/>
                </a:solidFill>
                <a:effectLst/>
                <a:latin typeface="Tahoma" pitchFamily="34" charset="0"/>
                <a:ea typeface="宋体" charset="-122"/>
              </a:rPr>
              <a:t>2000</a:t>
            </a:r>
            <a:endParaRPr kumimoji="1" lang="zh-CN" altLang="en-US" sz="1100" b="0" i="0" u="none" strike="noStrike" cap="none" normalizeH="0" baseline="0" dirty="0">
              <a:ln>
                <a:noFill/>
              </a:ln>
              <a:solidFill>
                <a:schemeClr val="tx1"/>
              </a:solidFill>
              <a:effectLst/>
              <a:latin typeface="Tahoma" pitchFamily="34" charset="0"/>
              <a:ea typeface="宋体" charset="-122"/>
            </a:endParaRPr>
          </a:p>
        </p:txBody>
      </p:sp>
      <p:sp>
        <p:nvSpPr>
          <p:cNvPr id="87" name="云形标注 86"/>
          <p:cNvSpPr/>
          <p:nvPr/>
        </p:nvSpPr>
        <p:spPr bwMode="auto">
          <a:xfrm>
            <a:off x="1403648" y="3429000"/>
            <a:ext cx="571472" cy="285752"/>
          </a:xfrm>
          <a:prstGeom prst="cloudCallout">
            <a:avLst>
              <a:gd name="adj1" fmla="val 46273"/>
              <a:gd name="adj2" fmla="val 865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100" b="0" i="0" u="none" strike="noStrike" cap="none" normalizeH="0" baseline="0" dirty="0">
                <a:ln>
                  <a:noFill/>
                </a:ln>
                <a:solidFill>
                  <a:schemeClr val="tx1"/>
                </a:solidFill>
                <a:effectLst/>
                <a:latin typeface="Tahoma" pitchFamily="34" charset="0"/>
                <a:ea typeface="宋体" charset="-122"/>
              </a:rPr>
              <a:t>3000</a:t>
            </a:r>
            <a:endParaRPr kumimoji="1" lang="zh-CN" altLang="en-US" sz="1100" b="0" i="0" u="none" strike="noStrike" cap="none" normalizeH="0" baseline="0" dirty="0">
              <a:ln>
                <a:noFill/>
              </a:ln>
              <a:solidFill>
                <a:schemeClr val="tx1"/>
              </a:solidFill>
              <a:effectLst/>
              <a:latin typeface="Tahoma" pitchFamily="34" charset="0"/>
              <a:ea typeface="宋体" charset="-122"/>
            </a:endParaRPr>
          </a:p>
        </p:txBody>
      </p:sp>
      <p:sp>
        <p:nvSpPr>
          <p:cNvPr id="88" name="云形标注 87"/>
          <p:cNvSpPr/>
          <p:nvPr/>
        </p:nvSpPr>
        <p:spPr bwMode="auto">
          <a:xfrm>
            <a:off x="6012160" y="3429000"/>
            <a:ext cx="428628" cy="285752"/>
          </a:xfrm>
          <a:prstGeom prst="cloudCallout">
            <a:avLst>
              <a:gd name="adj1" fmla="val 57389"/>
              <a:gd name="adj2" fmla="val 94500"/>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100" b="0" i="0" u="none" strike="noStrike" cap="none" normalizeH="0" baseline="0" dirty="0">
                <a:ln>
                  <a:noFill/>
                </a:ln>
                <a:solidFill>
                  <a:schemeClr val="tx1"/>
                </a:solidFill>
                <a:effectLst/>
                <a:latin typeface="Tahoma" pitchFamily="34" charset="0"/>
                <a:ea typeface="宋体" charset="-122"/>
              </a:rPr>
              <a:t>23</a:t>
            </a:r>
            <a:endParaRPr kumimoji="1" lang="zh-CN" altLang="en-US" sz="1100" b="0" i="0" u="none" strike="noStrike" cap="none" normalizeH="0" baseline="0" dirty="0">
              <a:ln>
                <a:noFill/>
              </a:ln>
              <a:solidFill>
                <a:schemeClr val="tx1"/>
              </a:solidFill>
              <a:effectLst/>
              <a:latin typeface="Tahoma" pitchFamily="34" charset="0"/>
              <a:ea typeface="宋体" charset="-122"/>
            </a:endParaRPr>
          </a:p>
        </p:txBody>
      </p:sp>
      <p:cxnSp>
        <p:nvCxnSpPr>
          <p:cNvPr id="90" name="直接箭头连接符 89"/>
          <p:cNvCxnSpPr/>
          <p:nvPr/>
        </p:nvCxnSpPr>
        <p:spPr bwMode="auto">
          <a:xfrm>
            <a:off x="1043608" y="3501008"/>
            <a:ext cx="0" cy="2952328"/>
          </a:xfrm>
          <a:prstGeom prst="straightConnector1">
            <a:avLst/>
          </a:prstGeom>
          <a:solidFill>
            <a:schemeClr val="accent1"/>
          </a:solidFill>
          <a:ln w="19050" cap="flat" cmpd="sng" algn="ctr">
            <a:solidFill>
              <a:srgbClr val="FF0000"/>
            </a:solidFill>
            <a:prstDash val="solid"/>
            <a:miter lim="800000"/>
            <a:headEnd type="none" w="med" len="med"/>
            <a:tailEnd type="arrow"/>
          </a:ln>
          <a:effectLst/>
        </p:spPr>
      </p:cxnSp>
      <p:cxnSp>
        <p:nvCxnSpPr>
          <p:cNvPr id="91" name="直接箭头连接符 90"/>
          <p:cNvCxnSpPr/>
          <p:nvPr/>
        </p:nvCxnSpPr>
        <p:spPr bwMode="auto">
          <a:xfrm>
            <a:off x="1043608" y="6453336"/>
            <a:ext cx="1944216" cy="0"/>
          </a:xfrm>
          <a:prstGeom prst="straightConnector1">
            <a:avLst/>
          </a:prstGeom>
          <a:solidFill>
            <a:schemeClr val="accent1"/>
          </a:solidFill>
          <a:ln w="19050" cap="flat" cmpd="sng" algn="ctr">
            <a:solidFill>
              <a:srgbClr val="FF0000"/>
            </a:solidFill>
            <a:prstDash val="solid"/>
            <a:miter lim="800000"/>
            <a:headEnd type="none" w="med" len="med"/>
            <a:tailEnd type="arrow"/>
          </a:ln>
          <a:effectLst/>
        </p:spPr>
      </p:cxnSp>
      <p:cxnSp>
        <p:nvCxnSpPr>
          <p:cNvPr id="94" name="直接箭头连接符 93"/>
          <p:cNvCxnSpPr/>
          <p:nvPr/>
        </p:nvCxnSpPr>
        <p:spPr bwMode="auto">
          <a:xfrm>
            <a:off x="2123728" y="3501008"/>
            <a:ext cx="0" cy="3168352"/>
          </a:xfrm>
          <a:prstGeom prst="straightConnector1">
            <a:avLst/>
          </a:prstGeom>
          <a:solidFill>
            <a:schemeClr val="accent1"/>
          </a:solidFill>
          <a:ln w="19050" cap="flat" cmpd="sng" algn="ctr">
            <a:solidFill>
              <a:srgbClr val="FF0000"/>
            </a:solidFill>
            <a:prstDash val="solid"/>
            <a:miter lim="800000"/>
            <a:headEnd type="none" w="med" len="med"/>
            <a:tailEnd type="arrow"/>
          </a:ln>
          <a:effectLst/>
        </p:spPr>
      </p:cxnSp>
      <p:cxnSp>
        <p:nvCxnSpPr>
          <p:cNvPr id="96" name="直接箭头连接符 95"/>
          <p:cNvCxnSpPr/>
          <p:nvPr/>
        </p:nvCxnSpPr>
        <p:spPr bwMode="auto">
          <a:xfrm>
            <a:off x="2123728" y="6669360"/>
            <a:ext cx="3024336" cy="0"/>
          </a:xfrm>
          <a:prstGeom prst="straightConnector1">
            <a:avLst/>
          </a:prstGeom>
          <a:solidFill>
            <a:schemeClr val="accent1"/>
          </a:solidFill>
          <a:ln w="19050" cap="flat" cmpd="sng" algn="ctr">
            <a:solidFill>
              <a:srgbClr val="FF0000"/>
            </a:solidFill>
            <a:prstDash val="solid"/>
            <a:miter lim="800000"/>
            <a:headEnd type="none" w="med" len="med"/>
            <a:tailEnd type="arrow"/>
          </a:ln>
          <a:effectLst/>
        </p:spPr>
      </p:cxnSp>
      <p:cxnSp>
        <p:nvCxnSpPr>
          <p:cNvPr id="100" name="直接箭头连接符 99"/>
          <p:cNvCxnSpPr/>
          <p:nvPr/>
        </p:nvCxnSpPr>
        <p:spPr bwMode="auto">
          <a:xfrm>
            <a:off x="6516216" y="3501008"/>
            <a:ext cx="0" cy="3168352"/>
          </a:xfrm>
          <a:prstGeom prst="straightConnector1">
            <a:avLst/>
          </a:prstGeom>
          <a:solidFill>
            <a:schemeClr val="accent1"/>
          </a:solidFill>
          <a:ln w="19050" cap="flat" cmpd="sng" algn="ctr">
            <a:solidFill>
              <a:srgbClr val="FF0000"/>
            </a:solidFill>
            <a:prstDash val="solid"/>
            <a:miter lim="800000"/>
            <a:headEnd type="arrow" w="med" len="med"/>
            <a:tailEnd type="none" w="med" len="med"/>
          </a:ln>
          <a:effectLst/>
        </p:spPr>
      </p:cxnSp>
      <p:cxnSp>
        <p:nvCxnSpPr>
          <p:cNvPr id="101" name="直接箭头连接符 100"/>
          <p:cNvCxnSpPr/>
          <p:nvPr/>
        </p:nvCxnSpPr>
        <p:spPr bwMode="auto">
          <a:xfrm>
            <a:off x="5364088" y="3501008"/>
            <a:ext cx="0" cy="2952328"/>
          </a:xfrm>
          <a:prstGeom prst="straightConnector1">
            <a:avLst/>
          </a:prstGeom>
          <a:solidFill>
            <a:schemeClr val="accent1"/>
          </a:solidFill>
          <a:ln w="19050" cap="flat" cmpd="sng" algn="ctr">
            <a:solidFill>
              <a:srgbClr val="FF0000"/>
            </a:solidFill>
            <a:prstDash val="solid"/>
            <a:miter lim="800000"/>
            <a:headEnd type="arrow" w="med" len="med"/>
            <a:tailEnd type="none" w="med" len="med"/>
          </a:ln>
          <a:effectLst/>
        </p:spPr>
      </p:cxnSp>
      <p:sp>
        <p:nvSpPr>
          <p:cNvPr id="103" name="云形标注 102"/>
          <p:cNvSpPr/>
          <p:nvPr/>
        </p:nvSpPr>
        <p:spPr bwMode="auto">
          <a:xfrm>
            <a:off x="3995936" y="3284984"/>
            <a:ext cx="571472" cy="285752"/>
          </a:xfrm>
          <a:prstGeom prst="cloudCallout">
            <a:avLst>
              <a:gd name="adj1" fmla="val -49731"/>
              <a:gd name="adj2" fmla="val 142499"/>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100" b="0" i="0" u="none" strike="noStrike" cap="none" normalizeH="0" baseline="0" dirty="0">
                <a:ln>
                  <a:noFill/>
                </a:ln>
                <a:solidFill>
                  <a:schemeClr val="tx1"/>
                </a:solidFill>
                <a:effectLst/>
                <a:latin typeface="Tahoma" pitchFamily="34" charset="0"/>
                <a:ea typeface="宋体" charset="-122"/>
              </a:rPr>
              <a:t>2000</a:t>
            </a:r>
            <a:endParaRPr kumimoji="1" lang="zh-CN" altLang="en-US" sz="1100" b="0" i="0" u="none" strike="noStrike" cap="none" normalizeH="0" baseline="0" dirty="0">
              <a:ln>
                <a:noFill/>
              </a:ln>
              <a:solidFill>
                <a:schemeClr val="tx1"/>
              </a:solidFill>
              <a:effectLst/>
              <a:latin typeface="Tahoma" pitchFamily="34" charset="0"/>
              <a:ea typeface="宋体" charset="-122"/>
            </a:endParaRPr>
          </a:p>
        </p:txBody>
      </p:sp>
      <p:sp>
        <p:nvSpPr>
          <p:cNvPr id="104" name="云形标注 103"/>
          <p:cNvSpPr/>
          <p:nvPr/>
        </p:nvSpPr>
        <p:spPr bwMode="auto">
          <a:xfrm>
            <a:off x="7956376" y="3284984"/>
            <a:ext cx="428628" cy="285752"/>
          </a:xfrm>
          <a:prstGeom prst="cloudCallout">
            <a:avLst>
              <a:gd name="adj1" fmla="val -58166"/>
              <a:gd name="adj2" fmla="val 161166"/>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100" b="0" i="0" u="none" strike="noStrike" cap="none" normalizeH="0" baseline="0" dirty="0">
                <a:ln>
                  <a:noFill/>
                </a:ln>
                <a:solidFill>
                  <a:schemeClr val="tx1"/>
                </a:solidFill>
                <a:effectLst/>
                <a:latin typeface="Tahoma" pitchFamily="34" charset="0"/>
                <a:ea typeface="宋体" charset="-122"/>
              </a:rPr>
              <a:t>53</a:t>
            </a:r>
            <a:endParaRPr kumimoji="1" lang="zh-CN" altLang="en-US" sz="1100" b="0" i="0" u="none" strike="noStrike" cap="none" normalizeH="0" baseline="0" dirty="0">
              <a:ln>
                <a:noFill/>
              </a:ln>
              <a:solidFill>
                <a:schemeClr val="tx1"/>
              </a:solidFill>
              <a:effectLst/>
              <a:latin typeface="Tahoma" pitchFamily="34" charset="0"/>
              <a:ea typeface="宋体"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1DEEC70C-5AFF-44F1-9900-4413943E19DC}" type="slidenum">
              <a:rPr lang="zh-CN" altLang="en-US"/>
              <a:pPr/>
              <a:t>22</a:t>
            </a:fld>
            <a:endParaRPr lang="en-US" altLang="zh-CN"/>
          </a:p>
        </p:txBody>
      </p:sp>
      <p:sp>
        <p:nvSpPr>
          <p:cNvPr id="528386" name="Rectangle 2"/>
          <p:cNvSpPr>
            <a:spLocks noGrp="1" noChangeArrowheads="1"/>
          </p:cNvSpPr>
          <p:nvPr>
            <p:ph type="title"/>
          </p:nvPr>
        </p:nvSpPr>
        <p:spPr/>
        <p:txBody>
          <a:bodyPr/>
          <a:lstStyle/>
          <a:p>
            <a:r>
              <a:rPr lang="zh-CN" altLang="en-US" b="1"/>
              <a:t>端口号</a:t>
            </a:r>
            <a:endParaRPr lang="en-US" altLang="zh-CN" b="1"/>
          </a:p>
        </p:txBody>
      </p:sp>
      <p:sp>
        <p:nvSpPr>
          <p:cNvPr id="528387" name="Rectangle 3"/>
          <p:cNvSpPr>
            <a:spLocks noGrp="1" noChangeArrowheads="1"/>
          </p:cNvSpPr>
          <p:nvPr>
            <p:ph type="body" idx="1"/>
          </p:nvPr>
        </p:nvSpPr>
        <p:spPr/>
        <p:txBody>
          <a:bodyPr/>
          <a:lstStyle/>
          <a:p>
            <a:r>
              <a:rPr kumimoji="0" lang="zh-CN" altLang="en-US" sz="2800" b="1" dirty="0"/>
              <a:t>端口用一个 </a:t>
            </a:r>
            <a:r>
              <a:rPr kumimoji="0" lang="en-US" altLang="zh-CN" sz="2800" b="1" dirty="0">
                <a:solidFill>
                  <a:srgbClr val="FF0000"/>
                </a:solidFill>
              </a:rPr>
              <a:t>16 bit </a:t>
            </a:r>
            <a:r>
              <a:rPr kumimoji="0" lang="zh-CN" altLang="en-US" sz="2800" b="1" dirty="0">
                <a:solidFill>
                  <a:srgbClr val="FF0000"/>
                </a:solidFill>
              </a:rPr>
              <a:t>端口号</a:t>
            </a:r>
            <a:r>
              <a:rPr kumimoji="0" lang="zh-CN" altLang="en-US" sz="2800" b="1" dirty="0"/>
              <a:t>进行标志，共</a:t>
            </a:r>
            <a:r>
              <a:rPr kumimoji="0" lang="en-US" altLang="zh-CN" sz="2800" b="1" dirty="0"/>
              <a:t>64K</a:t>
            </a:r>
            <a:r>
              <a:rPr kumimoji="0" lang="zh-CN" altLang="en-US" sz="2800" b="1" dirty="0"/>
              <a:t>个端口号对一台主机来说是足够的。</a:t>
            </a:r>
          </a:p>
          <a:p>
            <a:r>
              <a:rPr kumimoji="0" lang="zh-CN" altLang="en-US" sz="2800" b="1" dirty="0"/>
              <a:t>端口号只具有本地意义，即端口号只是为了标识本机上的各个应用进程。不同主机的相同端口号是没有联系的。</a:t>
            </a:r>
          </a:p>
          <a:p>
            <a:r>
              <a:rPr kumimoji="0" lang="zh-CN" altLang="en-US" sz="2800" b="1" dirty="0"/>
              <a:t>端口号分为两类：一类是</a:t>
            </a:r>
            <a:r>
              <a:rPr kumimoji="0" lang="zh-CN" altLang="en-US" sz="2800" b="1" dirty="0">
                <a:solidFill>
                  <a:srgbClr val="FF0000"/>
                </a:solidFill>
              </a:rPr>
              <a:t>知名端口</a:t>
            </a:r>
            <a:r>
              <a:rPr kumimoji="0" lang="zh-CN" altLang="en-US" sz="2800" b="1" dirty="0"/>
              <a:t>，其数值一般</a:t>
            </a:r>
            <a:r>
              <a:rPr kumimoji="0" lang="zh-CN" altLang="en-US" sz="2800" b="1" dirty="0">
                <a:solidFill>
                  <a:srgbClr val="FF0000"/>
                </a:solidFill>
              </a:rPr>
              <a:t>为 </a:t>
            </a:r>
            <a:r>
              <a:rPr kumimoji="0" lang="en-US" altLang="zh-CN" sz="2800" b="1" dirty="0">
                <a:solidFill>
                  <a:srgbClr val="FF0000"/>
                </a:solidFill>
              </a:rPr>
              <a:t>0-1023</a:t>
            </a:r>
            <a:r>
              <a:rPr kumimoji="0" lang="zh-CN" altLang="en-US" sz="2800" b="1" dirty="0"/>
              <a:t>，一般分配给一些常用的服务进程。另一类则是</a:t>
            </a:r>
            <a:r>
              <a:rPr kumimoji="0" lang="zh-CN" altLang="en-US" sz="2800" b="1" dirty="0">
                <a:solidFill>
                  <a:srgbClr val="FF0000"/>
                </a:solidFill>
              </a:rPr>
              <a:t>一般端口</a:t>
            </a:r>
            <a:r>
              <a:rPr kumimoji="0" lang="zh-CN" altLang="en-US" sz="2800" b="1" dirty="0"/>
              <a:t>，用来随时分配给请求通信的客户进程。</a:t>
            </a:r>
            <a:endParaRPr kumimoji="0" lang="en-US" altLang="zh-CN" sz="28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68689412-E4B5-4F6B-A0A8-4DBCEABF8BF0}" type="slidenum">
              <a:rPr lang="zh-CN" altLang="en-US"/>
              <a:pPr/>
              <a:t>23</a:t>
            </a:fld>
            <a:endParaRPr lang="en-US" altLang="zh-CN"/>
          </a:p>
        </p:txBody>
      </p:sp>
      <p:sp>
        <p:nvSpPr>
          <p:cNvPr id="516098" name="Rectangle 2"/>
          <p:cNvSpPr>
            <a:spLocks noGrp="1" noChangeArrowheads="1"/>
          </p:cNvSpPr>
          <p:nvPr>
            <p:ph type="title"/>
          </p:nvPr>
        </p:nvSpPr>
        <p:spPr/>
        <p:txBody>
          <a:bodyPr/>
          <a:lstStyle/>
          <a:p>
            <a:r>
              <a:rPr lang="en-US" altLang="zh-CN" dirty="0"/>
              <a:t>8.4.1UDP</a:t>
            </a:r>
            <a:r>
              <a:rPr lang="zh-CN" altLang="en-US" dirty="0"/>
              <a:t>（</a:t>
            </a:r>
            <a:r>
              <a:rPr lang="zh-CN" altLang="en-US" b="1" dirty="0"/>
              <a:t>用户数据报协议</a:t>
            </a:r>
            <a:r>
              <a:rPr lang="zh-CN" altLang="en-US" dirty="0"/>
              <a:t>）</a:t>
            </a:r>
          </a:p>
        </p:txBody>
      </p:sp>
      <p:sp>
        <p:nvSpPr>
          <p:cNvPr id="516099" name="Rectangle 3"/>
          <p:cNvSpPr>
            <a:spLocks noGrp="1" noChangeArrowheads="1"/>
          </p:cNvSpPr>
          <p:nvPr>
            <p:ph type="body" idx="1"/>
          </p:nvPr>
        </p:nvSpPr>
        <p:spPr/>
        <p:txBody>
          <a:bodyPr/>
          <a:lstStyle/>
          <a:p>
            <a:r>
              <a:rPr lang="en-US" altLang="zh-CN" dirty="0"/>
              <a:t>User datagram protocol</a:t>
            </a:r>
          </a:p>
          <a:p>
            <a:r>
              <a:rPr lang="en-US" altLang="zh-CN" dirty="0"/>
              <a:t>RFC 768</a:t>
            </a:r>
          </a:p>
          <a:p>
            <a:r>
              <a:rPr lang="zh-CN" altLang="en-US" b="1" dirty="0">
                <a:latin typeface="+mn-ea"/>
              </a:rPr>
              <a:t>无连接的传输服务</a:t>
            </a:r>
          </a:p>
          <a:p>
            <a:pPr lvl="1"/>
            <a:r>
              <a:rPr lang="zh-CN" altLang="en-US" b="1" dirty="0">
                <a:latin typeface="+mn-ea"/>
              </a:rPr>
              <a:t>不可靠（</a:t>
            </a:r>
            <a:r>
              <a:rPr lang="en-US" altLang="zh-CN" b="1" dirty="0">
                <a:latin typeface="+mn-ea"/>
              </a:rPr>
              <a:t>Unreliable</a:t>
            </a:r>
            <a:r>
              <a:rPr lang="zh-CN" altLang="en-US" b="1" dirty="0">
                <a:latin typeface="+mn-ea"/>
              </a:rPr>
              <a:t>）</a:t>
            </a:r>
          </a:p>
          <a:p>
            <a:pPr lvl="1"/>
            <a:r>
              <a:rPr lang="zh-CN" altLang="en-US" b="1" dirty="0">
                <a:latin typeface="+mn-ea"/>
              </a:rPr>
              <a:t>高效率</a:t>
            </a:r>
          </a:p>
          <a:p>
            <a:r>
              <a:rPr lang="zh-CN" altLang="en-US" b="1" dirty="0">
                <a:latin typeface="+mn-ea"/>
              </a:rPr>
              <a:t>适用于实时多媒体传输</a:t>
            </a:r>
          </a:p>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EBC1CAFD-1841-4BA8-94A6-34EB45F40F5C}" type="slidenum">
              <a:rPr lang="zh-CN" altLang="en-US"/>
              <a:pPr/>
              <a:t>24</a:t>
            </a:fld>
            <a:endParaRPr lang="en-US" altLang="zh-CN"/>
          </a:p>
        </p:txBody>
      </p:sp>
      <p:sp>
        <p:nvSpPr>
          <p:cNvPr id="517122" name="Rectangle 2"/>
          <p:cNvSpPr>
            <a:spLocks noGrp="1" noChangeArrowheads="1"/>
          </p:cNvSpPr>
          <p:nvPr>
            <p:ph type="title"/>
          </p:nvPr>
        </p:nvSpPr>
        <p:spPr/>
        <p:txBody>
          <a:bodyPr/>
          <a:lstStyle/>
          <a:p>
            <a:r>
              <a:rPr lang="en-US" altLang="zh-CN" dirty="0"/>
              <a:t>UDP </a:t>
            </a:r>
            <a:r>
              <a:rPr lang="zh-CN" altLang="en-US" dirty="0"/>
              <a:t>头标</a:t>
            </a:r>
            <a:endParaRPr lang="en-US" altLang="zh-CN" dirty="0"/>
          </a:p>
        </p:txBody>
      </p:sp>
      <p:pic>
        <p:nvPicPr>
          <p:cNvPr id="517123" name="Picture 3"/>
          <p:cNvPicPr>
            <a:picLocks noChangeAspect="1" noChangeArrowheads="1"/>
          </p:cNvPicPr>
          <p:nvPr/>
        </p:nvPicPr>
        <p:blipFill>
          <a:blip r:embed="rId2" cstate="print"/>
          <a:srcRect b="39520"/>
          <a:stretch>
            <a:fillRect/>
          </a:stretch>
        </p:blipFill>
        <p:spPr bwMode="auto">
          <a:xfrm>
            <a:off x="457200" y="1981200"/>
            <a:ext cx="8382000" cy="1751013"/>
          </a:xfrm>
          <a:prstGeom prst="rect">
            <a:avLst/>
          </a:prstGeom>
          <a:noFill/>
          <a:ln w="9525">
            <a:noFill/>
            <a:miter lim="800000"/>
            <a:headEnd/>
            <a:tailEnd/>
          </a:ln>
          <a:effectLst/>
        </p:spPr>
      </p:pic>
      <p:sp>
        <p:nvSpPr>
          <p:cNvPr id="517124" name="Rectangle 4"/>
          <p:cNvSpPr>
            <a:spLocks noGrp="1" noChangeArrowheads="1"/>
          </p:cNvSpPr>
          <p:nvPr>
            <p:ph type="body" idx="1"/>
          </p:nvPr>
        </p:nvSpPr>
        <p:spPr>
          <a:xfrm>
            <a:off x="357158" y="3933824"/>
            <a:ext cx="8572560" cy="2638447"/>
          </a:xfrm>
          <a:noFill/>
          <a:ln/>
        </p:spPr>
        <p:txBody>
          <a:bodyPr/>
          <a:lstStyle/>
          <a:p>
            <a:r>
              <a:rPr lang="zh-CN" altLang="en-US" dirty="0">
                <a:latin typeface="+mn-ea"/>
              </a:rPr>
              <a:t>总共</a:t>
            </a:r>
            <a:r>
              <a:rPr lang="en-US" altLang="zh-CN" dirty="0">
                <a:latin typeface="+mn-ea"/>
              </a:rPr>
              <a:t>8</a:t>
            </a:r>
            <a:r>
              <a:rPr lang="zh-CN" altLang="en-US" dirty="0">
                <a:latin typeface="+mn-ea"/>
              </a:rPr>
              <a:t>字节，分别：</a:t>
            </a:r>
            <a:endParaRPr lang="en-US" altLang="zh-CN" dirty="0">
              <a:latin typeface="+mn-ea"/>
            </a:endParaRPr>
          </a:p>
          <a:p>
            <a:pPr lvl="1"/>
            <a:r>
              <a:rPr lang="zh-CN" altLang="en-US" dirty="0">
                <a:latin typeface="+mn-ea"/>
              </a:rPr>
              <a:t>标识源端口（</a:t>
            </a:r>
            <a:r>
              <a:rPr lang="en-US" altLang="zh-CN" dirty="0">
                <a:latin typeface="+mn-ea"/>
              </a:rPr>
              <a:t>2</a:t>
            </a:r>
            <a:r>
              <a:rPr lang="zh-CN" altLang="en-US" dirty="0">
                <a:latin typeface="+mn-ea"/>
              </a:rPr>
              <a:t>字节）和目的端口（</a:t>
            </a:r>
            <a:r>
              <a:rPr lang="en-US" altLang="zh-CN" dirty="0">
                <a:latin typeface="+mn-ea"/>
              </a:rPr>
              <a:t>2</a:t>
            </a:r>
            <a:r>
              <a:rPr lang="zh-CN" altLang="en-US" dirty="0">
                <a:latin typeface="+mn-ea"/>
              </a:rPr>
              <a:t>字节）；</a:t>
            </a:r>
            <a:endParaRPr lang="en-US" altLang="zh-CN" dirty="0">
              <a:latin typeface="+mn-ea"/>
            </a:endParaRPr>
          </a:p>
          <a:p>
            <a:pPr lvl="1"/>
            <a:r>
              <a:rPr lang="zh-CN" altLang="en-US" dirty="0">
                <a:latin typeface="+mn-ea"/>
              </a:rPr>
              <a:t>长度（</a:t>
            </a:r>
            <a:r>
              <a:rPr lang="en-US" altLang="zh-CN" dirty="0">
                <a:latin typeface="+mn-ea"/>
              </a:rPr>
              <a:t>2</a:t>
            </a:r>
            <a:r>
              <a:rPr lang="zh-CN" altLang="en-US" dirty="0">
                <a:latin typeface="+mn-ea"/>
              </a:rPr>
              <a:t>字节，单位字节），包含头和数据；</a:t>
            </a:r>
            <a:endParaRPr lang="en-US" altLang="zh-CN" dirty="0">
              <a:latin typeface="+mn-ea"/>
            </a:endParaRPr>
          </a:p>
          <a:p>
            <a:pPr lvl="1"/>
            <a:r>
              <a:rPr lang="zh-CN" altLang="en-US" dirty="0">
                <a:latin typeface="+mn-ea"/>
              </a:rPr>
              <a:t>校验和是选项，校验伪头部、</a:t>
            </a:r>
            <a:r>
              <a:rPr lang="en-US" altLang="zh-CN" dirty="0">
                <a:latin typeface="+mn-ea"/>
              </a:rPr>
              <a:t>UDP</a:t>
            </a:r>
            <a:r>
              <a:rPr lang="zh-CN" altLang="en-US" dirty="0">
                <a:latin typeface="+mn-ea"/>
              </a:rPr>
              <a:t>头标和数据域。</a:t>
            </a:r>
          </a:p>
          <a:p>
            <a:endParaRPr lang="zh-CN" altLang="en-US" dirty="0">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5"/>
          <p:cNvSpPr>
            <a:spLocks noGrp="1"/>
          </p:cNvSpPr>
          <p:nvPr>
            <p:ph type="sldNum" sz="quarter" idx="12"/>
          </p:nvPr>
        </p:nvSpPr>
        <p:spPr/>
        <p:txBody>
          <a:bodyPr/>
          <a:lstStyle/>
          <a:p>
            <a:fld id="{EF62CF6B-0388-40AF-B399-E71F7F29514A}" type="slidenum">
              <a:rPr lang="zh-CN" altLang="en-US"/>
              <a:pPr/>
              <a:t>25</a:t>
            </a:fld>
            <a:endParaRPr lang="en-US" altLang="zh-CN"/>
          </a:p>
        </p:txBody>
      </p:sp>
      <p:sp>
        <p:nvSpPr>
          <p:cNvPr id="518146" name="Rectangle 2"/>
          <p:cNvSpPr>
            <a:spLocks noGrp="1" noChangeArrowheads="1"/>
          </p:cNvSpPr>
          <p:nvPr>
            <p:ph type="title"/>
          </p:nvPr>
        </p:nvSpPr>
        <p:spPr/>
        <p:txBody>
          <a:bodyPr/>
          <a:lstStyle/>
          <a:p>
            <a:r>
              <a:rPr lang="en-US" altLang="zh-CN" b="1" dirty="0"/>
              <a:t>UDP</a:t>
            </a:r>
            <a:r>
              <a:rPr lang="zh-CN" altLang="en-US" b="1" dirty="0"/>
              <a:t>校验和</a:t>
            </a:r>
          </a:p>
        </p:txBody>
      </p:sp>
      <p:sp>
        <p:nvSpPr>
          <p:cNvPr id="518147" name="Rectangle 3"/>
          <p:cNvSpPr>
            <a:spLocks noGrp="1" noChangeArrowheads="1"/>
          </p:cNvSpPr>
          <p:nvPr>
            <p:ph type="body" idx="1"/>
          </p:nvPr>
        </p:nvSpPr>
        <p:spPr>
          <a:xfrm>
            <a:off x="611188" y="4365625"/>
            <a:ext cx="8204200" cy="2087563"/>
          </a:xfrm>
        </p:spPr>
        <p:txBody>
          <a:bodyPr/>
          <a:lstStyle/>
          <a:p>
            <a:pPr marL="358775" indent="-358775">
              <a:lnSpc>
                <a:spcPct val="80000"/>
              </a:lnSpc>
            </a:pPr>
            <a:r>
              <a:rPr lang="zh-CN" altLang="en-US" sz="1800" b="1" dirty="0"/>
              <a:t>如果，不计算校验和，就将校验和域的值置为</a:t>
            </a:r>
            <a:r>
              <a:rPr lang="en-US" altLang="zh-CN" sz="1800" b="1" dirty="0"/>
              <a:t>0</a:t>
            </a:r>
          </a:p>
          <a:p>
            <a:pPr marL="358775" indent="-358775">
              <a:lnSpc>
                <a:spcPct val="80000"/>
              </a:lnSpc>
            </a:pPr>
            <a:r>
              <a:rPr lang="zh-CN" altLang="en-US" sz="1800" b="1" dirty="0">
                <a:solidFill>
                  <a:srgbClr val="000000"/>
                </a:solidFill>
                <a:latin typeface="Times New Roman" pitchFamily="18" charset="0"/>
                <a:cs typeface="Times New Roman" pitchFamily="18" charset="0"/>
              </a:rPr>
              <a:t>校验时，在</a:t>
            </a:r>
            <a:r>
              <a:rPr lang="en-US" altLang="zh-CN" sz="1800" b="1" dirty="0">
                <a:solidFill>
                  <a:srgbClr val="000000"/>
                </a:solidFill>
              </a:rPr>
              <a:t>UDP</a:t>
            </a:r>
            <a:r>
              <a:rPr lang="zh-CN" altLang="en-US" sz="1800" b="1" dirty="0">
                <a:solidFill>
                  <a:srgbClr val="000000"/>
                </a:solidFill>
                <a:latin typeface="Times New Roman" pitchFamily="18" charset="0"/>
                <a:cs typeface="Times New Roman" pitchFamily="18" charset="0"/>
              </a:rPr>
              <a:t>数据段前面加上</a:t>
            </a:r>
            <a:r>
              <a:rPr lang="en-US" altLang="zh-CN" sz="1800" b="1" dirty="0">
                <a:solidFill>
                  <a:srgbClr val="000000"/>
                </a:solidFill>
              </a:rPr>
              <a:t>IP</a:t>
            </a:r>
            <a:r>
              <a:rPr lang="zh-CN" altLang="en-US" sz="1800" b="1" dirty="0">
                <a:solidFill>
                  <a:srgbClr val="000000"/>
                </a:solidFill>
                <a:latin typeface="Times New Roman" pitchFamily="18" charset="0"/>
                <a:cs typeface="Times New Roman" pitchFamily="18" charset="0"/>
              </a:rPr>
              <a:t>伪头标（伪头标仅供校验用）</a:t>
            </a:r>
          </a:p>
          <a:p>
            <a:pPr marL="758825" lvl="1" indent="-358775">
              <a:lnSpc>
                <a:spcPct val="80000"/>
              </a:lnSpc>
            </a:pPr>
            <a:r>
              <a:rPr lang="zh-CN" altLang="en-US" sz="1600" b="1" dirty="0"/>
              <a:t>当数据域的长度为奇数字节时，则数据域被填充一个额外的</a:t>
            </a:r>
            <a:r>
              <a:rPr lang="en-US" altLang="zh-CN" sz="1600" b="1" dirty="0"/>
              <a:t>0</a:t>
            </a:r>
            <a:r>
              <a:rPr lang="zh-CN" altLang="en-US" sz="1600" b="1" dirty="0"/>
              <a:t>字节（因为校验和的列为</a:t>
            </a:r>
            <a:r>
              <a:rPr lang="en-US" altLang="zh-CN" sz="1600" b="1" dirty="0"/>
              <a:t>16</a:t>
            </a:r>
            <a:r>
              <a:rPr lang="zh-CN" altLang="en-US" sz="1600" b="1" dirty="0"/>
              <a:t>位）</a:t>
            </a:r>
          </a:p>
          <a:p>
            <a:pPr marL="758825" lvl="1" indent="-358775">
              <a:lnSpc>
                <a:spcPct val="80000"/>
              </a:lnSpc>
            </a:pPr>
            <a:r>
              <a:rPr lang="zh-CN" altLang="en-US" sz="1600" b="1" dirty="0"/>
              <a:t>以</a:t>
            </a:r>
            <a:r>
              <a:rPr lang="en-US" altLang="zh-CN" sz="1600" b="1" dirty="0"/>
              <a:t>16</a:t>
            </a:r>
            <a:r>
              <a:rPr lang="zh-CN" altLang="en-US" sz="1600" b="1" dirty="0"/>
              <a:t>比特为单位反码求和。</a:t>
            </a:r>
            <a:endParaRPr lang="en-US" altLang="zh-CN" sz="1600" b="1" dirty="0"/>
          </a:p>
          <a:p>
            <a:pPr marL="758825" lvl="1" indent="-358775">
              <a:lnSpc>
                <a:spcPct val="80000"/>
              </a:lnSpc>
            </a:pPr>
            <a:r>
              <a:rPr lang="zh-CN" altLang="en-US" sz="1600" b="1" dirty="0"/>
              <a:t>当结果为</a:t>
            </a:r>
            <a:r>
              <a:rPr lang="en-US" altLang="zh-CN" sz="1600" b="1" dirty="0"/>
              <a:t>0</a:t>
            </a:r>
            <a:r>
              <a:rPr lang="zh-CN" altLang="en-US" sz="1600" b="1" dirty="0"/>
              <a:t>时，将校验和置为全</a:t>
            </a:r>
            <a:r>
              <a:rPr lang="en-US" altLang="zh-CN" sz="1600" b="1" dirty="0"/>
              <a:t>1</a:t>
            </a:r>
            <a:r>
              <a:rPr lang="zh-CN" altLang="en-US" sz="1600" b="1" dirty="0"/>
              <a:t>。除此之外的情况，将结果原封不动地作为校验和</a:t>
            </a:r>
          </a:p>
          <a:p>
            <a:pPr marL="358775" indent="-358775">
              <a:lnSpc>
                <a:spcPct val="80000"/>
              </a:lnSpc>
            </a:pPr>
            <a:r>
              <a:rPr lang="zh-CN" altLang="en-US" sz="1800" b="1" dirty="0"/>
              <a:t>接收端进行同样的操作，得到结果为</a:t>
            </a:r>
            <a:r>
              <a:rPr lang="en-US" altLang="zh-CN" sz="1800" b="1" dirty="0"/>
              <a:t>0</a:t>
            </a:r>
            <a:r>
              <a:rPr lang="zh-CN" altLang="en-US" sz="1800" b="1" dirty="0"/>
              <a:t>，校验正确，否则不正确。</a:t>
            </a:r>
          </a:p>
        </p:txBody>
      </p:sp>
      <p:sp>
        <p:nvSpPr>
          <p:cNvPr id="518148" name="Freeform 4"/>
          <p:cNvSpPr>
            <a:spLocks/>
          </p:cNvSpPr>
          <p:nvPr/>
        </p:nvSpPr>
        <p:spPr bwMode="auto">
          <a:xfrm>
            <a:off x="927100" y="2863850"/>
            <a:ext cx="6681788" cy="685800"/>
          </a:xfrm>
          <a:custGeom>
            <a:avLst/>
            <a:gdLst/>
            <a:ahLst/>
            <a:cxnLst>
              <a:cxn ang="0">
                <a:pos x="0" y="0"/>
              </a:cxn>
              <a:cxn ang="0">
                <a:pos x="3600" y="0"/>
              </a:cxn>
              <a:cxn ang="0">
                <a:pos x="1056" y="432"/>
              </a:cxn>
              <a:cxn ang="0">
                <a:pos x="384" y="432"/>
              </a:cxn>
              <a:cxn ang="0">
                <a:pos x="0" y="0"/>
              </a:cxn>
            </a:cxnLst>
            <a:rect l="0" t="0" r="r" b="b"/>
            <a:pathLst>
              <a:path w="3600" h="432">
                <a:moveTo>
                  <a:pt x="0" y="0"/>
                </a:moveTo>
                <a:lnTo>
                  <a:pt x="3600" y="0"/>
                </a:lnTo>
                <a:lnTo>
                  <a:pt x="1056" y="432"/>
                </a:lnTo>
                <a:lnTo>
                  <a:pt x="384" y="432"/>
                </a:lnTo>
                <a:lnTo>
                  <a:pt x="0" y="0"/>
                </a:lnTo>
                <a:close/>
              </a:path>
            </a:pathLst>
          </a:custGeom>
          <a:gradFill rotWithShape="1">
            <a:gsLst>
              <a:gs pos="0">
                <a:srgbClr val="FFFF99">
                  <a:gamma/>
                  <a:shade val="69804"/>
                  <a:invGamma/>
                </a:srgbClr>
              </a:gs>
              <a:gs pos="100000">
                <a:srgbClr val="FFFF99"/>
              </a:gs>
            </a:gsLst>
            <a:lin ang="5400000" scaled="1"/>
          </a:gradFill>
          <a:ln w="9525">
            <a:noFill/>
            <a:round/>
            <a:headEnd/>
            <a:tailEnd/>
          </a:ln>
          <a:effectLst/>
        </p:spPr>
        <p:txBody>
          <a:bodyPr wrap="none" anchor="ctr"/>
          <a:lstStyle/>
          <a:p>
            <a:endParaRPr lang="zh-CN" altLang="en-US"/>
          </a:p>
        </p:txBody>
      </p:sp>
      <p:sp>
        <p:nvSpPr>
          <p:cNvPr id="518149" name="Rectangle 5"/>
          <p:cNvSpPr>
            <a:spLocks noChangeArrowheads="1"/>
          </p:cNvSpPr>
          <p:nvPr/>
        </p:nvSpPr>
        <p:spPr bwMode="auto">
          <a:xfrm>
            <a:off x="2886075" y="3549650"/>
            <a:ext cx="4633913" cy="457200"/>
          </a:xfrm>
          <a:prstGeom prst="rect">
            <a:avLst/>
          </a:prstGeom>
          <a:solidFill>
            <a:srgbClr val="CCECFF"/>
          </a:solidFill>
          <a:ln w="19050">
            <a:solidFill>
              <a:schemeClr val="tx1"/>
            </a:solidFill>
            <a:miter lim="800000"/>
            <a:headEnd/>
            <a:tailEnd/>
          </a:ln>
          <a:effectLst/>
        </p:spPr>
        <p:txBody>
          <a:bodyPr wrap="none" anchor="ctr"/>
          <a:lstStyle/>
          <a:p>
            <a:endParaRPr lang="zh-CN" altLang="en-US"/>
          </a:p>
        </p:txBody>
      </p:sp>
      <p:sp>
        <p:nvSpPr>
          <p:cNvPr id="518150" name="Line 6"/>
          <p:cNvSpPr>
            <a:spLocks noChangeShapeType="1"/>
          </p:cNvSpPr>
          <p:nvPr/>
        </p:nvSpPr>
        <p:spPr bwMode="auto">
          <a:xfrm>
            <a:off x="4044950" y="3549650"/>
            <a:ext cx="1588" cy="457200"/>
          </a:xfrm>
          <a:prstGeom prst="line">
            <a:avLst/>
          </a:prstGeom>
          <a:noFill/>
          <a:ln w="9525">
            <a:solidFill>
              <a:schemeClr val="bg2"/>
            </a:solidFill>
            <a:round/>
            <a:headEnd/>
            <a:tailEnd/>
          </a:ln>
          <a:effectLst/>
        </p:spPr>
        <p:txBody>
          <a:bodyPr wrap="none" anchor="ctr"/>
          <a:lstStyle/>
          <a:p>
            <a:endParaRPr lang="zh-CN" altLang="en-US"/>
          </a:p>
        </p:txBody>
      </p:sp>
      <p:sp>
        <p:nvSpPr>
          <p:cNvPr id="518151" name="Rectangle 7"/>
          <p:cNvSpPr>
            <a:spLocks noChangeArrowheads="1"/>
          </p:cNvSpPr>
          <p:nvPr/>
        </p:nvSpPr>
        <p:spPr bwMode="auto">
          <a:xfrm>
            <a:off x="931863" y="2406650"/>
            <a:ext cx="6684962" cy="457200"/>
          </a:xfrm>
          <a:prstGeom prst="rect">
            <a:avLst/>
          </a:prstGeom>
          <a:solidFill>
            <a:srgbClr val="FFFF99"/>
          </a:solidFill>
          <a:ln w="19050">
            <a:solidFill>
              <a:schemeClr val="tx1"/>
            </a:solidFill>
            <a:miter lim="800000"/>
            <a:headEnd/>
            <a:tailEnd/>
          </a:ln>
          <a:effectLst/>
        </p:spPr>
        <p:txBody>
          <a:bodyPr wrap="none" anchor="ctr"/>
          <a:lstStyle/>
          <a:p>
            <a:endParaRPr lang="zh-CN" altLang="en-US"/>
          </a:p>
        </p:txBody>
      </p:sp>
      <p:sp>
        <p:nvSpPr>
          <p:cNvPr id="518152" name="Line 8"/>
          <p:cNvSpPr>
            <a:spLocks noChangeShapeType="1"/>
          </p:cNvSpPr>
          <p:nvPr/>
        </p:nvSpPr>
        <p:spPr bwMode="auto">
          <a:xfrm>
            <a:off x="3157538" y="2406650"/>
            <a:ext cx="3175" cy="457200"/>
          </a:xfrm>
          <a:prstGeom prst="line">
            <a:avLst/>
          </a:prstGeom>
          <a:noFill/>
          <a:ln w="9525">
            <a:solidFill>
              <a:schemeClr val="bg2"/>
            </a:solidFill>
            <a:round/>
            <a:headEnd/>
            <a:tailEnd/>
          </a:ln>
          <a:effectLst/>
        </p:spPr>
        <p:txBody>
          <a:bodyPr wrap="none" anchor="ctr"/>
          <a:lstStyle/>
          <a:p>
            <a:endParaRPr lang="zh-CN" altLang="en-US"/>
          </a:p>
        </p:txBody>
      </p:sp>
      <p:sp>
        <p:nvSpPr>
          <p:cNvPr id="518153" name="Line 9"/>
          <p:cNvSpPr>
            <a:spLocks noChangeShapeType="1"/>
          </p:cNvSpPr>
          <p:nvPr/>
        </p:nvSpPr>
        <p:spPr bwMode="auto">
          <a:xfrm>
            <a:off x="5202238" y="3549650"/>
            <a:ext cx="3175" cy="457200"/>
          </a:xfrm>
          <a:prstGeom prst="line">
            <a:avLst/>
          </a:prstGeom>
          <a:noFill/>
          <a:ln w="9525">
            <a:solidFill>
              <a:schemeClr val="bg2"/>
            </a:solidFill>
            <a:round/>
            <a:headEnd/>
            <a:tailEnd/>
          </a:ln>
          <a:effectLst/>
        </p:spPr>
        <p:txBody>
          <a:bodyPr wrap="none" anchor="ctr"/>
          <a:lstStyle/>
          <a:p>
            <a:endParaRPr lang="zh-CN" altLang="en-US"/>
          </a:p>
        </p:txBody>
      </p:sp>
      <p:sp>
        <p:nvSpPr>
          <p:cNvPr id="518154" name="Line 10"/>
          <p:cNvSpPr>
            <a:spLocks noChangeShapeType="1"/>
          </p:cNvSpPr>
          <p:nvPr/>
        </p:nvSpPr>
        <p:spPr bwMode="auto">
          <a:xfrm>
            <a:off x="6361113" y="3549650"/>
            <a:ext cx="1587" cy="457200"/>
          </a:xfrm>
          <a:prstGeom prst="line">
            <a:avLst/>
          </a:prstGeom>
          <a:noFill/>
          <a:ln w="9525">
            <a:solidFill>
              <a:schemeClr val="bg2"/>
            </a:solidFill>
            <a:round/>
            <a:headEnd/>
            <a:tailEnd/>
          </a:ln>
          <a:effectLst/>
        </p:spPr>
        <p:txBody>
          <a:bodyPr wrap="none" anchor="ctr"/>
          <a:lstStyle/>
          <a:p>
            <a:endParaRPr lang="zh-CN" altLang="en-US"/>
          </a:p>
        </p:txBody>
      </p:sp>
      <p:sp>
        <p:nvSpPr>
          <p:cNvPr id="518155" name="Freeform 11"/>
          <p:cNvSpPr>
            <a:spLocks/>
          </p:cNvSpPr>
          <p:nvPr/>
        </p:nvSpPr>
        <p:spPr bwMode="auto">
          <a:xfrm>
            <a:off x="1636713" y="3549650"/>
            <a:ext cx="1249362" cy="457200"/>
          </a:xfrm>
          <a:custGeom>
            <a:avLst/>
            <a:gdLst/>
            <a:ahLst/>
            <a:cxnLst>
              <a:cxn ang="0">
                <a:pos x="672" y="288"/>
              </a:cxn>
              <a:cxn ang="0">
                <a:pos x="0" y="288"/>
              </a:cxn>
              <a:cxn ang="0">
                <a:pos x="0" y="0"/>
              </a:cxn>
              <a:cxn ang="0">
                <a:pos x="672" y="0"/>
              </a:cxn>
            </a:cxnLst>
            <a:rect l="0" t="0" r="r" b="b"/>
            <a:pathLst>
              <a:path w="672" h="288">
                <a:moveTo>
                  <a:pt x="672" y="288"/>
                </a:moveTo>
                <a:lnTo>
                  <a:pt x="0" y="288"/>
                </a:lnTo>
                <a:lnTo>
                  <a:pt x="0" y="0"/>
                </a:lnTo>
                <a:lnTo>
                  <a:pt x="672" y="0"/>
                </a:lnTo>
              </a:path>
            </a:pathLst>
          </a:custGeom>
          <a:solidFill>
            <a:srgbClr val="FFFF99"/>
          </a:solidFill>
          <a:ln w="19050" cap="flat" cmpd="sng">
            <a:solidFill>
              <a:schemeClr val="tx1"/>
            </a:solidFill>
            <a:prstDash val="dash"/>
            <a:round/>
            <a:headEnd/>
            <a:tailEnd/>
          </a:ln>
          <a:effectLst/>
        </p:spPr>
        <p:txBody>
          <a:bodyPr wrap="none" anchor="ctr"/>
          <a:lstStyle/>
          <a:p>
            <a:endParaRPr lang="zh-CN" altLang="en-US"/>
          </a:p>
        </p:txBody>
      </p:sp>
      <p:sp>
        <p:nvSpPr>
          <p:cNvPr id="518156" name="Text Box 12"/>
          <p:cNvSpPr txBox="1">
            <a:spLocks noChangeArrowheads="1"/>
          </p:cNvSpPr>
          <p:nvPr/>
        </p:nvSpPr>
        <p:spPr bwMode="auto">
          <a:xfrm>
            <a:off x="1754188" y="3546475"/>
            <a:ext cx="946150" cy="396875"/>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伪头标</a:t>
            </a:r>
          </a:p>
        </p:txBody>
      </p:sp>
      <p:sp>
        <p:nvSpPr>
          <p:cNvPr id="518157" name="Text Box 13"/>
          <p:cNvSpPr txBox="1">
            <a:spLocks noChangeArrowheads="1"/>
          </p:cNvSpPr>
          <p:nvPr/>
        </p:nvSpPr>
        <p:spPr bwMode="auto">
          <a:xfrm>
            <a:off x="2897188" y="3546475"/>
            <a:ext cx="947737" cy="398463"/>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源端口</a:t>
            </a:r>
          </a:p>
        </p:txBody>
      </p:sp>
      <p:sp>
        <p:nvSpPr>
          <p:cNvPr id="518158" name="Text Box 14"/>
          <p:cNvSpPr txBox="1">
            <a:spLocks noChangeArrowheads="1"/>
          </p:cNvSpPr>
          <p:nvPr/>
        </p:nvSpPr>
        <p:spPr bwMode="auto">
          <a:xfrm>
            <a:off x="4021138" y="3535363"/>
            <a:ext cx="1200150" cy="398462"/>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目的端口</a:t>
            </a:r>
          </a:p>
        </p:txBody>
      </p:sp>
      <p:sp>
        <p:nvSpPr>
          <p:cNvPr id="518159" name="Text Box 15"/>
          <p:cNvSpPr txBox="1">
            <a:spLocks noChangeArrowheads="1"/>
          </p:cNvSpPr>
          <p:nvPr/>
        </p:nvSpPr>
        <p:spPr bwMode="auto">
          <a:xfrm>
            <a:off x="5321300" y="3544888"/>
            <a:ext cx="831850" cy="396875"/>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长  度</a:t>
            </a:r>
          </a:p>
        </p:txBody>
      </p:sp>
      <p:sp>
        <p:nvSpPr>
          <p:cNvPr id="518160" name="Text Box 16"/>
          <p:cNvSpPr txBox="1">
            <a:spLocks noChangeArrowheads="1"/>
          </p:cNvSpPr>
          <p:nvPr/>
        </p:nvSpPr>
        <p:spPr bwMode="auto">
          <a:xfrm>
            <a:off x="6465888" y="3546475"/>
            <a:ext cx="946150" cy="398463"/>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检验和</a:t>
            </a:r>
          </a:p>
        </p:txBody>
      </p:sp>
      <p:sp>
        <p:nvSpPr>
          <p:cNvPr id="518161" name="Line 17"/>
          <p:cNvSpPr>
            <a:spLocks noChangeShapeType="1"/>
          </p:cNvSpPr>
          <p:nvPr/>
        </p:nvSpPr>
        <p:spPr bwMode="auto">
          <a:xfrm>
            <a:off x="5389563" y="2406650"/>
            <a:ext cx="0" cy="457200"/>
          </a:xfrm>
          <a:prstGeom prst="line">
            <a:avLst/>
          </a:prstGeom>
          <a:noFill/>
          <a:ln w="9525">
            <a:solidFill>
              <a:schemeClr val="bg2"/>
            </a:solidFill>
            <a:round/>
            <a:headEnd/>
            <a:tailEnd/>
          </a:ln>
          <a:effectLst/>
        </p:spPr>
        <p:txBody>
          <a:bodyPr wrap="none" anchor="ctr"/>
          <a:lstStyle/>
          <a:p>
            <a:endParaRPr lang="zh-CN" altLang="en-US"/>
          </a:p>
        </p:txBody>
      </p:sp>
      <p:sp>
        <p:nvSpPr>
          <p:cNvPr id="518162" name="Line 18"/>
          <p:cNvSpPr>
            <a:spLocks noChangeShapeType="1"/>
          </p:cNvSpPr>
          <p:nvPr/>
        </p:nvSpPr>
        <p:spPr bwMode="auto">
          <a:xfrm>
            <a:off x="5922963" y="2406650"/>
            <a:ext cx="1587" cy="457200"/>
          </a:xfrm>
          <a:prstGeom prst="line">
            <a:avLst/>
          </a:prstGeom>
          <a:noFill/>
          <a:ln w="9525">
            <a:solidFill>
              <a:schemeClr val="bg2"/>
            </a:solidFill>
            <a:round/>
            <a:headEnd/>
            <a:tailEnd/>
          </a:ln>
          <a:effectLst/>
        </p:spPr>
        <p:txBody>
          <a:bodyPr wrap="none" anchor="ctr"/>
          <a:lstStyle/>
          <a:p>
            <a:endParaRPr lang="zh-CN" altLang="en-US"/>
          </a:p>
        </p:txBody>
      </p:sp>
      <p:sp>
        <p:nvSpPr>
          <p:cNvPr id="518163" name="Line 19"/>
          <p:cNvSpPr>
            <a:spLocks noChangeShapeType="1"/>
          </p:cNvSpPr>
          <p:nvPr/>
        </p:nvSpPr>
        <p:spPr bwMode="auto">
          <a:xfrm>
            <a:off x="6456363" y="2406650"/>
            <a:ext cx="0" cy="457200"/>
          </a:xfrm>
          <a:prstGeom prst="line">
            <a:avLst/>
          </a:prstGeom>
          <a:noFill/>
          <a:ln w="9525">
            <a:solidFill>
              <a:schemeClr val="bg2"/>
            </a:solidFill>
            <a:round/>
            <a:headEnd/>
            <a:tailEnd/>
          </a:ln>
          <a:effectLst/>
        </p:spPr>
        <p:txBody>
          <a:bodyPr wrap="none" anchor="ctr"/>
          <a:lstStyle/>
          <a:p>
            <a:endParaRPr lang="zh-CN" altLang="en-US"/>
          </a:p>
        </p:txBody>
      </p:sp>
      <p:sp>
        <p:nvSpPr>
          <p:cNvPr id="518164" name="Text Box 20"/>
          <p:cNvSpPr txBox="1">
            <a:spLocks noChangeArrowheads="1"/>
          </p:cNvSpPr>
          <p:nvPr/>
        </p:nvSpPr>
        <p:spPr bwMode="auto">
          <a:xfrm>
            <a:off x="6445250" y="2403475"/>
            <a:ext cx="1230313" cy="396875"/>
          </a:xfrm>
          <a:prstGeom prst="rect">
            <a:avLst/>
          </a:prstGeom>
          <a:noFill/>
          <a:ln w="9525">
            <a:noFill/>
            <a:miter lim="800000"/>
            <a:headEnd/>
            <a:tailEnd/>
          </a:ln>
          <a:effectLst/>
        </p:spPr>
        <p:txBody>
          <a:bodyPr wrap="none">
            <a:spAutoFit/>
          </a:bodyPr>
          <a:lstStyle/>
          <a:p>
            <a:r>
              <a:rPr lang="en-US" altLang="zh-CN" sz="2000">
                <a:solidFill>
                  <a:srgbClr val="333399"/>
                </a:solidFill>
                <a:latin typeface="Arial" charset="0"/>
                <a:ea typeface="黑体" pitchFamily="2" charset="-122"/>
              </a:rPr>
              <a:t>UDP</a:t>
            </a:r>
            <a:r>
              <a:rPr lang="zh-CN" altLang="en-US" sz="2000">
                <a:solidFill>
                  <a:srgbClr val="333399"/>
                </a:solidFill>
                <a:latin typeface="Arial" charset="0"/>
                <a:ea typeface="黑体" pitchFamily="2" charset="-122"/>
              </a:rPr>
              <a:t>长度</a:t>
            </a:r>
          </a:p>
        </p:txBody>
      </p:sp>
      <p:sp>
        <p:nvSpPr>
          <p:cNvPr id="518165" name="Text Box 21"/>
          <p:cNvSpPr txBox="1">
            <a:spLocks noChangeArrowheads="1"/>
          </p:cNvSpPr>
          <p:nvPr/>
        </p:nvSpPr>
        <p:spPr bwMode="auto">
          <a:xfrm>
            <a:off x="1319213" y="2403475"/>
            <a:ext cx="1327150" cy="396875"/>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源 </a:t>
            </a:r>
            <a:r>
              <a:rPr lang="en-US" altLang="zh-CN" sz="2000">
                <a:solidFill>
                  <a:srgbClr val="333399"/>
                </a:solidFill>
                <a:latin typeface="Arial" charset="0"/>
                <a:ea typeface="黑体" pitchFamily="2" charset="-122"/>
              </a:rPr>
              <a:t>IP </a:t>
            </a:r>
            <a:r>
              <a:rPr lang="zh-CN" altLang="en-US" sz="2000">
                <a:solidFill>
                  <a:srgbClr val="333399"/>
                </a:solidFill>
                <a:latin typeface="Arial" charset="0"/>
                <a:ea typeface="黑体" pitchFamily="2" charset="-122"/>
              </a:rPr>
              <a:t>地址</a:t>
            </a:r>
          </a:p>
        </p:txBody>
      </p:sp>
      <p:sp>
        <p:nvSpPr>
          <p:cNvPr id="518166" name="Text Box 22"/>
          <p:cNvSpPr txBox="1">
            <a:spLocks noChangeArrowheads="1"/>
          </p:cNvSpPr>
          <p:nvPr/>
        </p:nvSpPr>
        <p:spPr bwMode="auto">
          <a:xfrm>
            <a:off x="3457575" y="2403475"/>
            <a:ext cx="1579563" cy="396875"/>
          </a:xfrm>
          <a:prstGeom prst="rect">
            <a:avLst/>
          </a:prstGeom>
          <a:noFill/>
          <a:ln w="9525">
            <a:noFill/>
            <a:miter lim="800000"/>
            <a:headEnd/>
            <a:tailEnd/>
          </a:ln>
          <a:effectLst/>
        </p:spPr>
        <p:txBody>
          <a:bodyPr wrap="none">
            <a:spAutoFit/>
          </a:bodyPr>
          <a:lstStyle/>
          <a:p>
            <a:r>
              <a:rPr lang="zh-CN" altLang="en-US" sz="2000">
                <a:solidFill>
                  <a:srgbClr val="333399"/>
                </a:solidFill>
                <a:latin typeface="Arial" charset="0"/>
                <a:ea typeface="黑体" pitchFamily="2" charset="-122"/>
              </a:rPr>
              <a:t>目的 </a:t>
            </a:r>
            <a:r>
              <a:rPr lang="en-US" altLang="zh-CN" sz="2000">
                <a:solidFill>
                  <a:srgbClr val="333399"/>
                </a:solidFill>
                <a:latin typeface="Arial" charset="0"/>
                <a:ea typeface="黑体" pitchFamily="2" charset="-122"/>
              </a:rPr>
              <a:t>IP </a:t>
            </a:r>
            <a:r>
              <a:rPr lang="zh-CN" altLang="en-US" sz="2000">
                <a:solidFill>
                  <a:srgbClr val="333399"/>
                </a:solidFill>
                <a:latin typeface="Arial" charset="0"/>
                <a:ea typeface="黑体" pitchFamily="2" charset="-122"/>
              </a:rPr>
              <a:t>地址</a:t>
            </a:r>
          </a:p>
        </p:txBody>
      </p:sp>
      <p:sp>
        <p:nvSpPr>
          <p:cNvPr id="518167" name="Text Box 23"/>
          <p:cNvSpPr txBox="1">
            <a:spLocks noChangeArrowheads="1"/>
          </p:cNvSpPr>
          <p:nvPr/>
        </p:nvSpPr>
        <p:spPr bwMode="auto">
          <a:xfrm>
            <a:off x="5491163" y="2403475"/>
            <a:ext cx="323850" cy="396875"/>
          </a:xfrm>
          <a:prstGeom prst="rect">
            <a:avLst/>
          </a:prstGeom>
          <a:noFill/>
          <a:ln w="9525">
            <a:noFill/>
            <a:miter lim="800000"/>
            <a:headEnd/>
            <a:tailEnd/>
          </a:ln>
          <a:effectLst/>
        </p:spPr>
        <p:txBody>
          <a:bodyPr wrap="none">
            <a:spAutoFit/>
          </a:bodyPr>
          <a:lstStyle/>
          <a:p>
            <a:r>
              <a:rPr lang="en-US" altLang="zh-CN" sz="2000">
                <a:solidFill>
                  <a:srgbClr val="333399"/>
                </a:solidFill>
                <a:latin typeface="Arial" charset="0"/>
                <a:ea typeface="黑体" pitchFamily="2" charset="-122"/>
              </a:rPr>
              <a:t>0</a:t>
            </a:r>
          </a:p>
        </p:txBody>
      </p:sp>
      <p:sp>
        <p:nvSpPr>
          <p:cNvPr id="518168" name="Text Box 24"/>
          <p:cNvSpPr txBox="1">
            <a:spLocks noChangeArrowheads="1"/>
          </p:cNvSpPr>
          <p:nvPr/>
        </p:nvSpPr>
        <p:spPr bwMode="auto">
          <a:xfrm>
            <a:off x="5868988" y="2420938"/>
            <a:ext cx="466725" cy="396875"/>
          </a:xfrm>
          <a:prstGeom prst="rect">
            <a:avLst/>
          </a:prstGeom>
          <a:noFill/>
          <a:ln w="9525">
            <a:noFill/>
            <a:miter lim="800000"/>
            <a:headEnd/>
            <a:tailEnd/>
          </a:ln>
          <a:effectLst/>
        </p:spPr>
        <p:txBody>
          <a:bodyPr wrap="none">
            <a:spAutoFit/>
          </a:bodyPr>
          <a:lstStyle/>
          <a:p>
            <a:r>
              <a:rPr lang="en-US" altLang="zh-CN" sz="2000">
                <a:solidFill>
                  <a:srgbClr val="333399"/>
                </a:solidFill>
                <a:latin typeface="Arial" charset="0"/>
                <a:ea typeface="黑体" pitchFamily="2" charset="-122"/>
              </a:rPr>
              <a:t>17</a:t>
            </a:r>
          </a:p>
        </p:txBody>
      </p:sp>
      <p:sp>
        <p:nvSpPr>
          <p:cNvPr id="518169" name="Text Box 25"/>
          <p:cNvSpPr txBox="1">
            <a:spLocks noChangeArrowheads="1"/>
          </p:cNvSpPr>
          <p:nvPr/>
        </p:nvSpPr>
        <p:spPr bwMode="auto">
          <a:xfrm>
            <a:off x="323850" y="2024063"/>
            <a:ext cx="692150" cy="396875"/>
          </a:xfrm>
          <a:prstGeom prst="rect">
            <a:avLst/>
          </a:prstGeom>
          <a:noFill/>
          <a:ln w="9525">
            <a:noFill/>
            <a:miter lim="800000"/>
            <a:headEnd/>
            <a:tailEnd/>
          </a:ln>
          <a:effectLst/>
        </p:spPr>
        <p:txBody>
          <a:bodyPr wrap="none">
            <a:spAutoFit/>
          </a:bodyPr>
          <a:lstStyle/>
          <a:p>
            <a:r>
              <a:rPr lang="zh-CN" altLang="en-US" sz="2000">
                <a:latin typeface="Arial" charset="0"/>
                <a:ea typeface="黑体" pitchFamily="2" charset="-122"/>
              </a:rPr>
              <a:t>字节</a:t>
            </a:r>
          </a:p>
        </p:txBody>
      </p:sp>
      <p:sp>
        <p:nvSpPr>
          <p:cNvPr id="518170" name="Text Box 26"/>
          <p:cNvSpPr txBox="1">
            <a:spLocks noChangeArrowheads="1"/>
          </p:cNvSpPr>
          <p:nvPr/>
        </p:nvSpPr>
        <p:spPr bwMode="auto">
          <a:xfrm>
            <a:off x="1868488" y="2001838"/>
            <a:ext cx="327025"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4</a:t>
            </a:r>
          </a:p>
        </p:txBody>
      </p:sp>
      <p:sp>
        <p:nvSpPr>
          <p:cNvPr id="518171" name="Text Box 27"/>
          <p:cNvSpPr txBox="1">
            <a:spLocks noChangeArrowheads="1"/>
          </p:cNvSpPr>
          <p:nvPr/>
        </p:nvSpPr>
        <p:spPr bwMode="auto">
          <a:xfrm>
            <a:off x="4095750" y="2001838"/>
            <a:ext cx="323850"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4</a:t>
            </a:r>
          </a:p>
        </p:txBody>
      </p:sp>
      <p:sp>
        <p:nvSpPr>
          <p:cNvPr id="518172" name="Text Box 28"/>
          <p:cNvSpPr txBox="1">
            <a:spLocks noChangeArrowheads="1"/>
          </p:cNvSpPr>
          <p:nvPr/>
        </p:nvSpPr>
        <p:spPr bwMode="auto">
          <a:xfrm>
            <a:off x="5491163" y="2001838"/>
            <a:ext cx="323850"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1</a:t>
            </a:r>
          </a:p>
        </p:txBody>
      </p:sp>
      <p:sp>
        <p:nvSpPr>
          <p:cNvPr id="518173" name="Text Box 29"/>
          <p:cNvSpPr txBox="1">
            <a:spLocks noChangeArrowheads="1"/>
          </p:cNvSpPr>
          <p:nvPr/>
        </p:nvSpPr>
        <p:spPr bwMode="auto">
          <a:xfrm>
            <a:off x="6011863" y="2001838"/>
            <a:ext cx="327025"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1</a:t>
            </a:r>
          </a:p>
        </p:txBody>
      </p:sp>
      <p:sp>
        <p:nvSpPr>
          <p:cNvPr id="518174" name="Text Box 30"/>
          <p:cNvSpPr txBox="1">
            <a:spLocks noChangeArrowheads="1"/>
          </p:cNvSpPr>
          <p:nvPr/>
        </p:nvSpPr>
        <p:spPr bwMode="auto">
          <a:xfrm>
            <a:off x="6799263" y="2001838"/>
            <a:ext cx="325437"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2</a:t>
            </a:r>
          </a:p>
        </p:txBody>
      </p:sp>
      <p:sp>
        <p:nvSpPr>
          <p:cNvPr id="518175" name="Text Box 31"/>
          <p:cNvSpPr txBox="1">
            <a:spLocks noChangeArrowheads="1"/>
          </p:cNvSpPr>
          <p:nvPr/>
        </p:nvSpPr>
        <p:spPr bwMode="auto">
          <a:xfrm>
            <a:off x="1993900" y="3171825"/>
            <a:ext cx="466725" cy="395288"/>
          </a:xfrm>
          <a:prstGeom prst="rect">
            <a:avLst/>
          </a:prstGeom>
          <a:noFill/>
          <a:ln w="9525">
            <a:noFill/>
            <a:miter lim="800000"/>
            <a:headEnd/>
            <a:tailEnd/>
          </a:ln>
          <a:effectLst/>
        </p:spPr>
        <p:txBody>
          <a:bodyPr wrap="none">
            <a:spAutoFit/>
          </a:bodyPr>
          <a:lstStyle/>
          <a:p>
            <a:r>
              <a:rPr lang="en-US" altLang="zh-CN" sz="2000">
                <a:solidFill>
                  <a:srgbClr val="333399"/>
                </a:solidFill>
                <a:latin typeface="Arial" charset="0"/>
                <a:ea typeface="黑体" pitchFamily="2" charset="-122"/>
              </a:rPr>
              <a:t>12</a:t>
            </a:r>
          </a:p>
        </p:txBody>
      </p:sp>
      <p:sp>
        <p:nvSpPr>
          <p:cNvPr id="518176" name="Text Box 32"/>
          <p:cNvSpPr txBox="1">
            <a:spLocks noChangeArrowheads="1"/>
          </p:cNvSpPr>
          <p:nvPr/>
        </p:nvSpPr>
        <p:spPr bwMode="auto">
          <a:xfrm>
            <a:off x="3263900" y="3176588"/>
            <a:ext cx="327025" cy="396875"/>
          </a:xfrm>
          <a:prstGeom prst="rect">
            <a:avLst/>
          </a:prstGeom>
          <a:noFill/>
          <a:ln w="9525">
            <a:noFill/>
            <a:miter lim="800000"/>
            <a:headEnd/>
            <a:tailEnd/>
          </a:ln>
          <a:effectLst/>
        </p:spPr>
        <p:txBody>
          <a:bodyPr wrap="none">
            <a:spAutoFit/>
          </a:bodyPr>
          <a:lstStyle/>
          <a:p>
            <a:r>
              <a:rPr lang="en-US" altLang="zh-CN" sz="2000">
                <a:solidFill>
                  <a:srgbClr val="333399"/>
                </a:solidFill>
                <a:latin typeface="Arial" charset="0"/>
                <a:ea typeface="黑体" pitchFamily="2" charset="-122"/>
              </a:rPr>
              <a:t>2</a:t>
            </a:r>
          </a:p>
        </p:txBody>
      </p:sp>
      <p:sp>
        <p:nvSpPr>
          <p:cNvPr id="518177" name="Text Box 33"/>
          <p:cNvSpPr txBox="1">
            <a:spLocks noChangeArrowheads="1"/>
          </p:cNvSpPr>
          <p:nvPr/>
        </p:nvSpPr>
        <p:spPr bwMode="auto">
          <a:xfrm>
            <a:off x="4489450" y="3176588"/>
            <a:ext cx="325438"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2</a:t>
            </a:r>
          </a:p>
        </p:txBody>
      </p:sp>
      <p:sp>
        <p:nvSpPr>
          <p:cNvPr id="518178" name="Text Box 34"/>
          <p:cNvSpPr txBox="1">
            <a:spLocks noChangeArrowheads="1"/>
          </p:cNvSpPr>
          <p:nvPr/>
        </p:nvSpPr>
        <p:spPr bwMode="auto">
          <a:xfrm>
            <a:off x="5559425" y="3176588"/>
            <a:ext cx="325438"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2</a:t>
            </a:r>
          </a:p>
        </p:txBody>
      </p:sp>
      <p:sp>
        <p:nvSpPr>
          <p:cNvPr id="518179" name="Text Box 35"/>
          <p:cNvSpPr txBox="1">
            <a:spLocks noChangeArrowheads="1"/>
          </p:cNvSpPr>
          <p:nvPr/>
        </p:nvSpPr>
        <p:spPr bwMode="auto">
          <a:xfrm>
            <a:off x="6777038" y="3176588"/>
            <a:ext cx="325437" cy="396875"/>
          </a:xfrm>
          <a:prstGeom prst="rect">
            <a:avLst/>
          </a:prstGeom>
          <a:noFill/>
          <a:ln w="9525">
            <a:noFill/>
            <a:miter lim="800000"/>
            <a:headEnd/>
            <a:tailEnd/>
          </a:ln>
          <a:effectLst/>
        </p:spPr>
        <p:txBody>
          <a:bodyPr wrap="none">
            <a:spAutoFit/>
          </a:bodyPr>
          <a:lstStyle/>
          <a:p>
            <a:r>
              <a:rPr lang="en-US" altLang="zh-CN" sz="2000">
                <a:latin typeface="Arial" charset="0"/>
                <a:ea typeface="黑体" pitchFamily="2" charset="-122"/>
              </a:rPr>
              <a:t>2</a:t>
            </a:r>
          </a:p>
        </p:txBody>
      </p:sp>
      <p:sp>
        <p:nvSpPr>
          <p:cNvPr id="518180" name="Text Box 36"/>
          <p:cNvSpPr txBox="1">
            <a:spLocks noChangeArrowheads="1"/>
          </p:cNvSpPr>
          <p:nvPr/>
        </p:nvSpPr>
        <p:spPr bwMode="auto">
          <a:xfrm>
            <a:off x="836613" y="3171825"/>
            <a:ext cx="692150" cy="395288"/>
          </a:xfrm>
          <a:prstGeom prst="rect">
            <a:avLst/>
          </a:prstGeom>
          <a:noFill/>
          <a:ln w="9525">
            <a:noFill/>
            <a:miter lim="800000"/>
            <a:headEnd/>
            <a:tailEnd/>
          </a:ln>
          <a:effectLst/>
        </p:spPr>
        <p:txBody>
          <a:bodyPr wrap="none">
            <a:spAutoFit/>
          </a:bodyPr>
          <a:lstStyle/>
          <a:p>
            <a:r>
              <a:rPr lang="zh-CN" altLang="en-US" sz="2000">
                <a:latin typeface="Arial" charset="0"/>
                <a:ea typeface="黑体" pitchFamily="2" charset="-122"/>
              </a:rPr>
              <a:t>字节</a:t>
            </a:r>
          </a:p>
        </p:txBody>
      </p:sp>
      <p:grpSp>
        <p:nvGrpSpPr>
          <p:cNvPr id="518181" name="Group 37"/>
          <p:cNvGrpSpPr>
            <a:grpSpLocks/>
          </p:cNvGrpSpPr>
          <p:nvPr/>
        </p:nvGrpSpPr>
        <p:grpSpPr bwMode="auto">
          <a:xfrm>
            <a:off x="4714875" y="188913"/>
            <a:ext cx="4105275" cy="1666875"/>
            <a:chOff x="2699" y="0"/>
            <a:chExt cx="2586" cy="1050"/>
          </a:xfrm>
        </p:grpSpPr>
        <p:grpSp>
          <p:nvGrpSpPr>
            <p:cNvPr id="518182" name="Group 38"/>
            <p:cNvGrpSpPr>
              <a:grpSpLocks/>
            </p:cNvGrpSpPr>
            <p:nvPr/>
          </p:nvGrpSpPr>
          <p:grpSpPr bwMode="auto">
            <a:xfrm>
              <a:off x="2744" y="164"/>
              <a:ext cx="2541" cy="886"/>
              <a:chOff x="2744" y="164"/>
              <a:chExt cx="2541" cy="886"/>
            </a:xfrm>
          </p:grpSpPr>
          <p:pic>
            <p:nvPicPr>
              <p:cNvPr id="518183" name="Picture 39"/>
              <p:cNvPicPr>
                <a:picLocks noChangeAspect="1" noChangeArrowheads="1"/>
              </p:cNvPicPr>
              <p:nvPr/>
            </p:nvPicPr>
            <p:blipFill>
              <a:blip r:embed="rId3" cstate="print"/>
              <a:srcRect/>
              <a:stretch>
                <a:fillRect/>
              </a:stretch>
            </p:blipFill>
            <p:spPr bwMode="auto">
              <a:xfrm>
                <a:off x="2744" y="164"/>
                <a:ext cx="2541" cy="886"/>
              </a:xfrm>
              <a:prstGeom prst="rect">
                <a:avLst/>
              </a:prstGeom>
              <a:solidFill>
                <a:schemeClr val="accent1"/>
              </a:solidFill>
              <a:ln w="9525">
                <a:noFill/>
                <a:miter lim="800000"/>
                <a:headEnd/>
                <a:tailEnd/>
              </a:ln>
              <a:effectLst/>
            </p:spPr>
          </p:pic>
          <p:sp>
            <p:nvSpPr>
              <p:cNvPr id="518184" name="Text Box 40"/>
              <p:cNvSpPr txBox="1">
                <a:spLocks noChangeArrowheads="1"/>
              </p:cNvSpPr>
              <p:nvPr/>
            </p:nvSpPr>
            <p:spPr bwMode="auto">
              <a:xfrm>
                <a:off x="4150" y="799"/>
                <a:ext cx="635" cy="192"/>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zh-CN" sz="1400" b="1"/>
                  <a:t>UDP</a:t>
                </a:r>
                <a:r>
                  <a:rPr lang="zh-CN" altLang="en-US" sz="1400" b="1"/>
                  <a:t>长度</a:t>
                </a:r>
              </a:p>
            </p:txBody>
          </p:sp>
          <p:sp>
            <p:nvSpPr>
              <p:cNvPr id="518185" name="Text Box 41"/>
              <p:cNvSpPr txBox="1">
                <a:spLocks noChangeArrowheads="1"/>
              </p:cNvSpPr>
              <p:nvPr/>
            </p:nvSpPr>
            <p:spPr bwMode="auto">
              <a:xfrm>
                <a:off x="3425" y="799"/>
                <a:ext cx="408" cy="192"/>
              </a:xfrm>
              <a:prstGeom prst="rect">
                <a:avLst/>
              </a:prstGeom>
              <a:solidFill>
                <a:schemeClr val="bg1"/>
              </a:solidFill>
              <a:ln w="9525">
                <a:noFill/>
                <a:miter lim="800000"/>
                <a:headEnd/>
                <a:tailEnd/>
              </a:ln>
              <a:effectLst/>
            </p:spPr>
            <p:txBody>
              <a:bodyPr>
                <a:spAutoFit/>
              </a:bodyPr>
              <a:lstStyle/>
              <a:p>
                <a:pPr algn="ctr">
                  <a:spcBef>
                    <a:spcPct val="50000"/>
                  </a:spcBef>
                </a:pPr>
                <a:r>
                  <a:rPr lang="zh-CN" altLang="en-US" sz="1400" b="1"/>
                  <a:t>协议</a:t>
                </a:r>
              </a:p>
            </p:txBody>
          </p:sp>
          <p:sp>
            <p:nvSpPr>
              <p:cNvPr id="518186" name="Text Box 42"/>
              <p:cNvSpPr txBox="1">
                <a:spLocks noChangeArrowheads="1"/>
              </p:cNvSpPr>
              <p:nvPr/>
            </p:nvSpPr>
            <p:spPr bwMode="auto">
              <a:xfrm>
                <a:off x="2835" y="789"/>
                <a:ext cx="454" cy="192"/>
              </a:xfrm>
              <a:prstGeom prst="rect">
                <a:avLst/>
              </a:prstGeom>
              <a:solidFill>
                <a:schemeClr val="bg1"/>
              </a:solidFill>
              <a:ln w="9525">
                <a:noFill/>
                <a:miter lim="800000"/>
                <a:headEnd/>
                <a:tailEnd/>
              </a:ln>
              <a:effectLst/>
            </p:spPr>
            <p:txBody>
              <a:bodyPr>
                <a:spAutoFit/>
              </a:bodyPr>
              <a:lstStyle/>
              <a:p>
                <a:pPr algn="ctr">
                  <a:spcBef>
                    <a:spcPct val="50000"/>
                  </a:spcBef>
                </a:pPr>
                <a:r>
                  <a:rPr lang="en-US" altLang="zh-CN" sz="1400" b="1"/>
                  <a:t>0</a:t>
                </a:r>
                <a:endParaRPr lang="zh-CN" altLang="en-US" sz="1400" b="1"/>
              </a:p>
            </p:txBody>
          </p:sp>
          <p:sp>
            <p:nvSpPr>
              <p:cNvPr id="518187" name="Text Box 43"/>
              <p:cNvSpPr txBox="1">
                <a:spLocks noChangeArrowheads="1"/>
              </p:cNvSpPr>
              <p:nvPr/>
            </p:nvSpPr>
            <p:spPr bwMode="auto">
              <a:xfrm>
                <a:off x="3243" y="572"/>
                <a:ext cx="1451" cy="192"/>
              </a:xfrm>
              <a:prstGeom prst="rect">
                <a:avLst/>
              </a:prstGeom>
              <a:solidFill>
                <a:schemeClr val="bg1"/>
              </a:solidFill>
              <a:ln w="9525">
                <a:noFill/>
                <a:miter lim="800000"/>
                <a:headEnd/>
                <a:tailEnd/>
              </a:ln>
              <a:effectLst/>
            </p:spPr>
            <p:txBody>
              <a:bodyPr>
                <a:spAutoFit/>
              </a:bodyPr>
              <a:lstStyle/>
              <a:p>
                <a:pPr algn="ctr">
                  <a:spcBef>
                    <a:spcPct val="50000"/>
                  </a:spcBef>
                </a:pPr>
                <a:r>
                  <a:rPr lang="zh-CN" altLang="en-US" sz="1400" b="1"/>
                  <a:t>目的</a:t>
                </a:r>
                <a:r>
                  <a:rPr lang="en-US" altLang="zh-CN" sz="1400" b="1"/>
                  <a:t>IP</a:t>
                </a:r>
                <a:r>
                  <a:rPr lang="zh-CN" altLang="en-US" sz="1400" b="1"/>
                  <a:t>地址</a:t>
                </a:r>
              </a:p>
            </p:txBody>
          </p:sp>
          <p:sp>
            <p:nvSpPr>
              <p:cNvPr id="518188" name="Text Box 44"/>
              <p:cNvSpPr txBox="1">
                <a:spLocks noChangeArrowheads="1"/>
              </p:cNvSpPr>
              <p:nvPr/>
            </p:nvSpPr>
            <p:spPr bwMode="auto">
              <a:xfrm>
                <a:off x="3334" y="346"/>
                <a:ext cx="1270" cy="192"/>
              </a:xfrm>
              <a:prstGeom prst="rect">
                <a:avLst/>
              </a:prstGeom>
              <a:solidFill>
                <a:schemeClr val="bg1"/>
              </a:solidFill>
              <a:ln w="9525">
                <a:noFill/>
                <a:miter lim="800000"/>
                <a:headEnd/>
                <a:tailEnd/>
              </a:ln>
              <a:effectLst/>
            </p:spPr>
            <p:txBody>
              <a:bodyPr>
                <a:spAutoFit/>
              </a:bodyPr>
              <a:lstStyle/>
              <a:p>
                <a:pPr algn="ctr">
                  <a:spcBef>
                    <a:spcPct val="50000"/>
                  </a:spcBef>
                </a:pPr>
                <a:r>
                  <a:rPr lang="zh-CN" altLang="en-US" sz="1400" b="1"/>
                  <a:t>源</a:t>
                </a:r>
                <a:r>
                  <a:rPr lang="en-US" altLang="zh-CN" sz="1400" b="1"/>
                  <a:t>IP</a:t>
                </a:r>
                <a:r>
                  <a:rPr lang="zh-CN" altLang="en-US" sz="1400" b="1"/>
                  <a:t>地址</a:t>
                </a:r>
              </a:p>
            </p:txBody>
          </p:sp>
          <p:sp>
            <p:nvSpPr>
              <p:cNvPr id="518189" name="Line 45"/>
              <p:cNvSpPr>
                <a:spLocks noChangeShapeType="1"/>
              </p:cNvSpPr>
              <p:nvPr/>
            </p:nvSpPr>
            <p:spPr bwMode="auto">
              <a:xfrm>
                <a:off x="2789" y="346"/>
                <a:ext cx="2450" cy="0"/>
              </a:xfrm>
              <a:prstGeom prst="line">
                <a:avLst/>
              </a:prstGeom>
              <a:noFill/>
              <a:ln w="9525">
                <a:solidFill>
                  <a:schemeClr val="tx1"/>
                </a:solidFill>
                <a:miter lim="800000"/>
                <a:headEnd/>
                <a:tailEnd/>
              </a:ln>
              <a:effectLst/>
            </p:spPr>
            <p:txBody>
              <a:bodyPr wrap="none"/>
              <a:lstStyle/>
              <a:p>
                <a:endParaRPr lang="zh-CN" altLang="en-US"/>
              </a:p>
            </p:txBody>
          </p:sp>
        </p:grpSp>
        <p:sp>
          <p:nvSpPr>
            <p:cNvPr id="518190" name="Text Box 46"/>
            <p:cNvSpPr txBox="1">
              <a:spLocks noChangeArrowheads="1"/>
            </p:cNvSpPr>
            <p:nvPr/>
          </p:nvSpPr>
          <p:spPr bwMode="auto">
            <a:xfrm>
              <a:off x="2699" y="0"/>
              <a:ext cx="1179" cy="192"/>
            </a:xfrm>
            <a:prstGeom prst="rect">
              <a:avLst/>
            </a:prstGeom>
            <a:noFill/>
            <a:ln w="9525">
              <a:noFill/>
              <a:miter lim="800000"/>
              <a:headEnd/>
              <a:tailEnd/>
            </a:ln>
            <a:effectLst/>
          </p:spPr>
          <p:txBody>
            <a:bodyPr>
              <a:spAutoFit/>
            </a:bodyPr>
            <a:lstStyle/>
            <a:p>
              <a:pPr>
                <a:spcBef>
                  <a:spcPct val="50000"/>
                </a:spcBef>
              </a:pPr>
              <a:r>
                <a:rPr lang="en-US" altLang="zh-CN" sz="1400" b="1"/>
                <a:t>IP</a:t>
              </a:r>
              <a:r>
                <a:rPr lang="zh-CN" altLang="en-US" sz="1400" b="1"/>
                <a:t>伪头标</a:t>
              </a:r>
              <a:endParaRPr lang="en-US" altLang="zh-CN" sz="14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blinds(horizontal)">
                                      <p:cBhvr>
                                        <p:cTn id="7" dur="500"/>
                                        <p:tgtEl>
                                          <p:spTgt spid="518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8147">
                                            <p:txEl>
                                              <p:pRg st="1" end="1"/>
                                            </p:txEl>
                                          </p:spTgt>
                                        </p:tgtEl>
                                        <p:attrNameLst>
                                          <p:attrName>style.visibility</p:attrName>
                                        </p:attrNameLst>
                                      </p:cBhvr>
                                      <p:to>
                                        <p:strVal val="visible"/>
                                      </p:to>
                                    </p:set>
                                    <p:animEffect transition="in" filter="blinds(horizontal)">
                                      <p:cBhvr>
                                        <p:cTn id="12" dur="500"/>
                                        <p:tgtEl>
                                          <p:spTgt spid="518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8147">
                                            <p:txEl>
                                              <p:pRg st="2" end="2"/>
                                            </p:txEl>
                                          </p:spTgt>
                                        </p:tgtEl>
                                        <p:attrNameLst>
                                          <p:attrName>style.visibility</p:attrName>
                                        </p:attrNameLst>
                                      </p:cBhvr>
                                      <p:to>
                                        <p:strVal val="visible"/>
                                      </p:to>
                                    </p:set>
                                    <p:animEffect transition="in" filter="blinds(horizontal)">
                                      <p:cBhvr>
                                        <p:cTn id="17" dur="500"/>
                                        <p:tgtEl>
                                          <p:spTgt spid="518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8147">
                                            <p:txEl>
                                              <p:pRg st="3" end="3"/>
                                            </p:txEl>
                                          </p:spTgt>
                                        </p:tgtEl>
                                        <p:attrNameLst>
                                          <p:attrName>style.visibility</p:attrName>
                                        </p:attrNameLst>
                                      </p:cBhvr>
                                      <p:to>
                                        <p:strVal val="visible"/>
                                      </p:to>
                                    </p:set>
                                    <p:animEffect transition="in" filter="blinds(horizontal)">
                                      <p:cBhvr>
                                        <p:cTn id="22" dur="500"/>
                                        <p:tgtEl>
                                          <p:spTgt spid="518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8147">
                                            <p:txEl>
                                              <p:pRg st="4" end="4"/>
                                            </p:txEl>
                                          </p:spTgt>
                                        </p:tgtEl>
                                        <p:attrNameLst>
                                          <p:attrName>style.visibility</p:attrName>
                                        </p:attrNameLst>
                                      </p:cBhvr>
                                      <p:to>
                                        <p:strVal val="visible"/>
                                      </p:to>
                                    </p:set>
                                    <p:animEffect transition="in" filter="blinds(horizontal)">
                                      <p:cBhvr>
                                        <p:cTn id="27" dur="500"/>
                                        <p:tgtEl>
                                          <p:spTgt spid="518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8147">
                                            <p:txEl>
                                              <p:pRg st="5" end="5"/>
                                            </p:txEl>
                                          </p:spTgt>
                                        </p:tgtEl>
                                        <p:attrNameLst>
                                          <p:attrName>style.visibility</p:attrName>
                                        </p:attrNameLst>
                                      </p:cBhvr>
                                      <p:to>
                                        <p:strVal val="visible"/>
                                      </p:to>
                                    </p:set>
                                    <p:animEffect transition="in" filter="blinds(horizontal)">
                                      <p:cBhvr>
                                        <p:cTn id="32" dur="500"/>
                                        <p:tgtEl>
                                          <p:spTgt spid="518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p>
            <a:fld id="{C3DD5F27-9442-418C-985D-E49C3C0F82E2}" type="slidenum">
              <a:rPr lang="zh-CN" altLang="en-US" smtClean="0">
                <a:ea typeface="宋体" charset="-122"/>
              </a:rPr>
              <a:pPr/>
              <a:t>26</a:t>
            </a:fld>
            <a:endParaRPr lang="en-US" altLang="zh-CN">
              <a:ea typeface="宋体" charset="-122"/>
            </a:endParaRPr>
          </a:p>
        </p:txBody>
      </p:sp>
      <p:sp>
        <p:nvSpPr>
          <p:cNvPr id="43011" name="Rectangle 2"/>
          <p:cNvSpPr>
            <a:spLocks noGrp="1" noChangeArrowheads="1"/>
          </p:cNvSpPr>
          <p:nvPr>
            <p:ph type="title"/>
          </p:nvPr>
        </p:nvSpPr>
        <p:spPr/>
        <p:txBody>
          <a:bodyPr/>
          <a:lstStyle/>
          <a:p>
            <a:pPr eaLnBrk="1" hangingPunct="1"/>
            <a:r>
              <a:rPr lang="en-US" altLang="zh-CN" b="1"/>
              <a:t>UDP</a:t>
            </a:r>
            <a:r>
              <a:rPr lang="zh-CN" altLang="en-US" b="1"/>
              <a:t>应用</a:t>
            </a:r>
          </a:p>
        </p:txBody>
      </p:sp>
      <p:sp>
        <p:nvSpPr>
          <p:cNvPr id="43012" name="Rectangle 3"/>
          <p:cNvSpPr>
            <a:spLocks noGrp="1" noChangeArrowheads="1"/>
          </p:cNvSpPr>
          <p:nvPr>
            <p:ph type="body" idx="1"/>
          </p:nvPr>
        </p:nvSpPr>
        <p:spPr/>
        <p:txBody>
          <a:bodyPr/>
          <a:lstStyle/>
          <a:p>
            <a:pPr eaLnBrk="1" hangingPunct="1"/>
            <a:r>
              <a:rPr kumimoji="0" lang="zh-CN" altLang="en-US" b="1"/>
              <a:t>具有简单高效的特点</a:t>
            </a:r>
            <a:endParaRPr kumimoji="0" lang="en-US" altLang="zh-CN" b="1"/>
          </a:p>
          <a:p>
            <a:pPr eaLnBrk="1" hangingPunct="1"/>
            <a:r>
              <a:rPr kumimoji="0" lang="zh-CN" altLang="en-US" b="1"/>
              <a:t>客户</a:t>
            </a:r>
            <a:r>
              <a:rPr kumimoji="0" lang="en-US" altLang="zh-CN" b="1"/>
              <a:t>-</a:t>
            </a:r>
            <a:r>
              <a:rPr kumimoji="0" lang="zh-CN" altLang="en-US" b="1"/>
              <a:t>服务器模式应用</a:t>
            </a:r>
          </a:p>
          <a:p>
            <a:pPr lvl="1" eaLnBrk="1" hangingPunct="1"/>
            <a:r>
              <a:rPr kumimoji="0" lang="en-US" altLang="zh-CN" b="1"/>
              <a:t>DNS</a:t>
            </a:r>
            <a:r>
              <a:rPr kumimoji="0" lang="zh-CN" altLang="en-US" b="1"/>
              <a:t>：</a:t>
            </a:r>
            <a:r>
              <a:rPr kumimoji="0" lang="en-US" altLang="zh-CN" b="1"/>
              <a:t>Domain Name System </a:t>
            </a:r>
            <a:endParaRPr kumimoji="0" lang="zh-CN" altLang="en-US" b="1"/>
          </a:p>
          <a:p>
            <a:pPr eaLnBrk="1" hangingPunct="1"/>
            <a:r>
              <a:rPr kumimoji="0" lang="zh-CN" altLang="en-US" b="1"/>
              <a:t>话音、视频等实时多媒体应用 </a:t>
            </a:r>
          </a:p>
        </p:txBody>
      </p:sp>
      <p:sp>
        <p:nvSpPr>
          <p:cNvPr id="516100" name="Rectangle 4"/>
          <p:cNvSpPr>
            <a:spLocks noChangeArrowheads="1"/>
          </p:cNvSpPr>
          <p:nvPr/>
        </p:nvSpPr>
        <p:spPr bwMode="auto">
          <a:xfrm>
            <a:off x="827088" y="4652963"/>
            <a:ext cx="7921625" cy="1296987"/>
          </a:xfrm>
          <a:prstGeom prst="rect">
            <a:avLst/>
          </a:prstGeom>
          <a:solidFill>
            <a:srgbClr val="FFFFFF"/>
          </a:solidFill>
          <a:ln w="9525">
            <a:solidFill>
              <a:schemeClr val="tx1"/>
            </a:solidFill>
            <a:miter lim="800000"/>
            <a:headEnd/>
            <a:tailEnd/>
          </a:ln>
        </p:spPr>
        <p:txBody>
          <a:bodyPr wrap="none" anchor="ctr"/>
          <a:lstStyle/>
          <a:p>
            <a:pPr algn="ctr"/>
            <a:r>
              <a:rPr lang="zh-CN" altLang="en-US" sz="3200" b="1"/>
              <a:t>问题：为什么要在</a:t>
            </a:r>
            <a:r>
              <a:rPr lang="en-US" altLang="zh-CN" sz="3200" b="1"/>
              <a:t>Internet</a:t>
            </a:r>
            <a:r>
              <a:rPr lang="zh-CN" altLang="en-US" sz="3200" b="1"/>
              <a:t>中引入</a:t>
            </a:r>
            <a:r>
              <a:rPr lang="en-US" altLang="zh-CN" sz="3200" b="1"/>
              <a:t>UDP</a:t>
            </a:r>
            <a:r>
              <a:rPr lang="zh-CN" altLang="en-US" sz="3200" b="1"/>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6100"/>
                                        </p:tgtEl>
                                        <p:attrNameLst>
                                          <p:attrName>style.visibility</p:attrName>
                                        </p:attrNameLst>
                                      </p:cBhvr>
                                      <p:to>
                                        <p:strVal val="visible"/>
                                      </p:to>
                                    </p:set>
                                    <p:animEffect transition="in" filter="blinds(horizontal)">
                                      <p:cBhvr>
                                        <p:cTn id="7" dur="500"/>
                                        <p:tgtEl>
                                          <p:spTgt spid="51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p:cNvSpPr>
            <a:spLocks noGrp="1"/>
          </p:cNvSpPr>
          <p:nvPr>
            <p:ph type="sldNum" sz="quarter" idx="12"/>
          </p:nvPr>
        </p:nvSpPr>
        <p:spPr/>
        <p:txBody>
          <a:bodyPr/>
          <a:lstStyle/>
          <a:p>
            <a:fld id="{B7FF8F28-3BAF-427B-B4DA-ABDD4EFC9A5D}" type="slidenum">
              <a:rPr lang="zh-CN" altLang="en-US"/>
              <a:pPr/>
              <a:t>27</a:t>
            </a:fld>
            <a:endParaRPr lang="en-US" altLang="zh-CN"/>
          </a:p>
        </p:txBody>
      </p:sp>
      <p:sp>
        <p:nvSpPr>
          <p:cNvPr id="500738" name="Rectangle 2"/>
          <p:cNvSpPr>
            <a:spLocks noGrp="1" noChangeArrowheads="1"/>
          </p:cNvSpPr>
          <p:nvPr>
            <p:ph type="title"/>
          </p:nvPr>
        </p:nvSpPr>
        <p:spPr>
          <a:xfrm>
            <a:off x="1143000" y="457200"/>
            <a:ext cx="7793038" cy="1143000"/>
          </a:xfrm>
        </p:spPr>
        <p:txBody>
          <a:bodyPr/>
          <a:lstStyle/>
          <a:p>
            <a:r>
              <a:rPr lang="zh-CN" altLang="en-US" sz="3600" b="1"/>
              <a:t>8.</a:t>
            </a:r>
            <a:r>
              <a:rPr lang="en-US" altLang="zh-CN" sz="3600" b="1"/>
              <a:t>4.2 </a:t>
            </a:r>
            <a:r>
              <a:rPr lang="zh-CN" altLang="en-US" sz="3600" b="1"/>
              <a:t>传输控制协议-</a:t>
            </a:r>
            <a:r>
              <a:rPr lang="en-US" altLang="zh-CN" sz="3600" b="1"/>
              <a:t>TCP</a:t>
            </a:r>
          </a:p>
        </p:txBody>
      </p:sp>
      <p:pic>
        <p:nvPicPr>
          <p:cNvPr id="500739" name="Picture 3"/>
          <p:cNvPicPr>
            <a:picLocks noGrp="1" noChangeAspect="1" noChangeArrowheads="1"/>
          </p:cNvPicPr>
          <p:nvPr>
            <p:ph type="clipArt" sz="half" idx="4294967295"/>
          </p:nvPr>
        </p:nvPicPr>
        <p:blipFill>
          <a:blip r:embed="rId2" cstate="print"/>
          <a:srcRect/>
          <a:stretch>
            <a:fillRect/>
          </a:stretch>
        </p:blipFill>
        <p:spPr>
          <a:xfrm>
            <a:off x="0" y="1676400"/>
            <a:ext cx="8839200" cy="4419600"/>
          </a:xfrm>
          <a:solidFill>
            <a:schemeClr val="accent1"/>
          </a:solidFill>
          <a:ln/>
        </p:spPr>
      </p:pic>
      <p:sp>
        <p:nvSpPr>
          <p:cNvPr id="500740" name="Rectangle 4"/>
          <p:cNvSpPr>
            <a:spLocks noChangeArrowheads="1"/>
          </p:cNvSpPr>
          <p:nvPr/>
        </p:nvSpPr>
        <p:spPr bwMode="auto">
          <a:xfrm>
            <a:off x="381000" y="5562600"/>
            <a:ext cx="8458200" cy="1187450"/>
          </a:xfrm>
          <a:prstGeom prst="rect">
            <a:avLst/>
          </a:prstGeom>
          <a:noFill/>
          <a:ln w="9525">
            <a:noFill/>
            <a:miter lim="800000"/>
            <a:headEnd/>
            <a:tailEnd/>
          </a:ln>
          <a:effectLst/>
        </p:spPr>
        <p:txBody>
          <a:bodyPr>
            <a:spAutoFit/>
          </a:bodyPr>
          <a:lstStyle/>
          <a:p>
            <a:pPr eaLnBrk="0" hangingPunct="0">
              <a:buFont typeface="Symbol" pitchFamily="18" charset="2"/>
              <a:buNone/>
            </a:pPr>
            <a:r>
              <a:rPr kumimoji="0" lang="en-GB" b="1">
                <a:latin typeface="Times New Roman" pitchFamily="18" charset="0"/>
              </a:rPr>
              <a:t>TCP travels in IP datagrams </a:t>
            </a:r>
          </a:p>
          <a:p>
            <a:pPr eaLnBrk="0" hangingPunct="0">
              <a:buFont typeface="Symbol" pitchFamily="18" charset="2"/>
              <a:buNone/>
            </a:pPr>
            <a:r>
              <a:rPr kumimoji="0" lang="en-GB" b="1">
                <a:latin typeface="Times New Roman" pitchFamily="18" charset="0"/>
              </a:rPr>
              <a:t>Internet routers only look at IP header to forward datagrams </a:t>
            </a:r>
          </a:p>
          <a:p>
            <a:pPr eaLnBrk="0" hangingPunct="0">
              <a:buFont typeface="Symbol" pitchFamily="18" charset="2"/>
              <a:buNone/>
            </a:pPr>
            <a:r>
              <a:rPr kumimoji="0" lang="en-GB" b="1">
                <a:latin typeface="Times New Roman" pitchFamily="18" charset="0"/>
              </a:rPr>
              <a:t>TCP at destination interprets TCP messages</a:t>
            </a:r>
            <a:endParaRPr kumimoji="0" lang="en-US" altLang="zh-CN" b="1">
              <a:latin typeface="Times New Roman" pitchFamily="18" charset="0"/>
            </a:endParaRPr>
          </a:p>
        </p:txBody>
      </p:sp>
      <p:sp>
        <p:nvSpPr>
          <p:cNvPr id="500741" name="Text Box 5"/>
          <p:cNvSpPr txBox="1">
            <a:spLocks noChangeArrowheads="1"/>
          </p:cNvSpPr>
          <p:nvPr/>
        </p:nvSpPr>
        <p:spPr bwMode="auto">
          <a:xfrm>
            <a:off x="838200" y="1676400"/>
            <a:ext cx="6324600" cy="433388"/>
          </a:xfrm>
          <a:prstGeom prst="rect">
            <a:avLst/>
          </a:prstGeom>
          <a:noFill/>
          <a:ln w="9525">
            <a:noFill/>
            <a:miter lim="800000"/>
            <a:headEnd/>
            <a:tailEnd/>
          </a:ln>
          <a:effectLst/>
        </p:spPr>
        <p:txBody>
          <a:bodyPr>
            <a:spAutoFit/>
          </a:bodyPr>
          <a:lstStyle/>
          <a:p>
            <a:pPr eaLnBrk="0" hangingPunct="0">
              <a:lnSpc>
                <a:spcPct val="80000"/>
              </a:lnSpc>
              <a:spcBef>
                <a:spcPct val="20000"/>
              </a:spcBef>
              <a:buClr>
                <a:srgbClr val="0000FF"/>
              </a:buClr>
              <a:buSzPct val="80000"/>
              <a:buFont typeface="Wingdings" pitchFamily="2" charset="2"/>
              <a:buChar char="n"/>
            </a:pPr>
            <a:r>
              <a:rPr lang="en-GB" sz="2800">
                <a:latin typeface="Times New Roman" pitchFamily="18" charset="0"/>
              </a:rPr>
              <a:t>Transmission Control Protocol-RFC 793 </a:t>
            </a:r>
            <a:endParaRPr lang="zh-CN" altLang="en-US" sz="2800">
              <a:latin typeface="Times New Roman" pitchFamily="18"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F0BFB0C9-4081-4572-B681-1A915F2697A2}" type="slidenum">
              <a:rPr lang="zh-CN" altLang="en-US"/>
              <a:pPr/>
              <a:t>28</a:t>
            </a:fld>
            <a:endParaRPr lang="en-US" altLang="zh-CN"/>
          </a:p>
        </p:txBody>
      </p:sp>
      <p:sp>
        <p:nvSpPr>
          <p:cNvPr id="309250" name="Rectangle 2"/>
          <p:cNvSpPr>
            <a:spLocks noGrp="1" noChangeArrowheads="1"/>
          </p:cNvSpPr>
          <p:nvPr>
            <p:ph type="title"/>
          </p:nvPr>
        </p:nvSpPr>
        <p:spPr>
          <a:xfrm>
            <a:off x="1150939" y="617538"/>
            <a:ext cx="5778516" cy="1143000"/>
          </a:xfrm>
        </p:spPr>
        <p:txBody>
          <a:bodyPr/>
          <a:lstStyle/>
          <a:p>
            <a:r>
              <a:rPr lang="en-US" altLang="zh-CN" dirty="0"/>
              <a:t>TCP </a:t>
            </a:r>
            <a:r>
              <a:rPr lang="zh-CN" altLang="en-US" dirty="0"/>
              <a:t>特征</a:t>
            </a:r>
            <a:endParaRPr lang="en-US" altLang="zh-CN" dirty="0"/>
          </a:p>
        </p:txBody>
      </p:sp>
      <p:sp>
        <p:nvSpPr>
          <p:cNvPr id="309251" name="Rectangle 3"/>
          <p:cNvSpPr>
            <a:spLocks noGrp="1" noChangeArrowheads="1"/>
          </p:cNvSpPr>
          <p:nvPr>
            <p:ph type="body" idx="1"/>
          </p:nvPr>
        </p:nvSpPr>
        <p:spPr>
          <a:xfrm>
            <a:off x="357126" y="1772816"/>
            <a:ext cx="8786874" cy="4840287"/>
          </a:xfrm>
        </p:spPr>
        <p:txBody>
          <a:bodyPr/>
          <a:lstStyle/>
          <a:p>
            <a:r>
              <a:rPr lang="zh-CN" altLang="en-US" sz="2000" b="1" dirty="0"/>
              <a:t>字节流传输（</a:t>
            </a:r>
            <a:r>
              <a:rPr lang="en-US" altLang="zh-CN" sz="2000" b="1" dirty="0"/>
              <a:t>Stream Transfer</a:t>
            </a:r>
            <a:r>
              <a:rPr lang="zh-CN" altLang="en-US" sz="2000" b="1" dirty="0"/>
              <a:t>）</a:t>
            </a:r>
          </a:p>
          <a:p>
            <a:pPr lvl="1"/>
            <a:r>
              <a:rPr kumimoji="0" lang="en-US" altLang="zh-CN" sz="2000" b="1" dirty="0"/>
              <a:t>TCP</a:t>
            </a:r>
            <a:r>
              <a:rPr kumimoji="0" lang="zh-CN" altLang="en-US" sz="2000" b="1" dirty="0"/>
              <a:t>把连接上的数据字节都编号，起始编号是随机的。</a:t>
            </a:r>
            <a:endParaRPr kumimoji="0" lang="en-US" altLang="zh-CN" sz="2000" b="1" dirty="0"/>
          </a:p>
          <a:p>
            <a:pPr lvl="1"/>
            <a:r>
              <a:rPr kumimoji="0" lang="zh-CN" altLang="en-US" sz="2000" b="1" dirty="0"/>
              <a:t>滑动窗口机制：发送端</a:t>
            </a:r>
            <a:r>
              <a:rPr lang="zh-CN" altLang="en-US" sz="2000" b="1" dirty="0"/>
              <a:t>每次发送的数据量由发送窗口大小决定，而不是以应用层递交的消息为单位；接收端每次向上层递交的数据量由落在接收窗口中并且有序的数据决定。</a:t>
            </a:r>
            <a:endParaRPr lang="en-US" altLang="zh-CN" sz="2000" b="1" dirty="0"/>
          </a:p>
          <a:p>
            <a:r>
              <a:rPr lang="zh-CN" altLang="en-US" sz="2000" b="1" dirty="0"/>
              <a:t>流量控制（</a:t>
            </a:r>
            <a:r>
              <a:rPr lang="en-US" altLang="zh-CN" sz="2000" b="1" dirty="0"/>
              <a:t>Flow Control</a:t>
            </a:r>
            <a:r>
              <a:rPr lang="zh-CN" altLang="en-US" sz="2000" b="1" dirty="0"/>
              <a:t>）</a:t>
            </a:r>
          </a:p>
          <a:p>
            <a:r>
              <a:rPr lang="zh-CN" altLang="en-US" sz="2000" b="1" dirty="0"/>
              <a:t>拥塞控制</a:t>
            </a:r>
            <a:r>
              <a:rPr lang="en-US" altLang="zh-CN" sz="2000" b="1" dirty="0"/>
              <a:t>(Congestion Control)</a:t>
            </a:r>
          </a:p>
          <a:p>
            <a:r>
              <a:rPr lang="zh-CN" altLang="en-US" sz="2000" b="1" dirty="0"/>
              <a:t>可靠（</a:t>
            </a:r>
            <a:r>
              <a:rPr lang="en-US" altLang="zh-CN" sz="2000" b="1" dirty="0"/>
              <a:t>Reliability</a:t>
            </a:r>
            <a:r>
              <a:rPr lang="zh-CN" altLang="en-US" sz="2000" b="1" dirty="0"/>
              <a:t>）</a:t>
            </a:r>
          </a:p>
          <a:p>
            <a:pPr lvl="1"/>
            <a:r>
              <a:rPr lang="zh-CN" altLang="en-US" sz="2000" b="1" dirty="0"/>
              <a:t>发送端：超时重传</a:t>
            </a:r>
          </a:p>
          <a:p>
            <a:pPr lvl="1"/>
            <a:r>
              <a:rPr lang="zh-CN" altLang="en-US" sz="2000" b="1" dirty="0"/>
              <a:t>接收端：发送确认，缓存处理乱序</a:t>
            </a:r>
          </a:p>
          <a:p>
            <a:r>
              <a:rPr lang="zh-CN" altLang="en-US" sz="2000" b="1" dirty="0"/>
              <a:t>全双工（</a:t>
            </a:r>
            <a:r>
              <a:rPr lang="en-US" altLang="zh-CN" sz="2000" b="1" dirty="0"/>
              <a:t>Full Duplex</a:t>
            </a:r>
            <a:r>
              <a:rPr lang="zh-CN" altLang="en-US" sz="2000" b="1" dirty="0"/>
              <a:t>）</a:t>
            </a:r>
          </a:p>
          <a:p>
            <a:pPr lvl="1"/>
            <a:r>
              <a:rPr lang="zh-CN" altLang="en-US" sz="2000" b="1" dirty="0"/>
              <a:t>一个连接上传输两个方向的</a:t>
            </a:r>
            <a:r>
              <a:rPr lang="en-US" altLang="zh-CN" sz="2000" b="1" dirty="0"/>
              <a:t>TCP</a:t>
            </a:r>
            <a:r>
              <a:rPr lang="zh-CN" altLang="en-US" sz="2000" b="1" dirty="0"/>
              <a:t>数据流，各自</a:t>
            </a:r>
            <a:r>
              <a:rPr kumimoji="0" lang="zh-CN" altLang="en-US" sz="2000" b="1" dirty="0"/>
              <a:t>的编号是独立的。</a:t>
            </a:r>
            <a:endParaRPr lang="zh-CN" altLang="en-US" sz="2000" b="1" dirty="0"/>
          </a:p>
          <a:p>
            <a:pPr eaLnBrk="1" hangingPunct="1"/>
            <a:r>
              <a:rPr lang="zh-CN" altLang="en-US" sz="2000" b="1" dirty="0"/>
              <a:t>传输的数据单元称为数据段（</a:t>
            </a:r>
            <a:r>
              <a:rPr lang="en-US" altLang="zh-CN" sz="2000" b="1" dirty="0"/>
              <a:t>Segment</a:t>
            </a:r>
            <a:r>
              <a:rPr lang="zh-CN" altLang="en-US" sz="2000" b="1" dirty="0"/>
              <a:t>）。</a:t>
            </a:r>
            <a:endParaRPr lang="en-US" altLang="zh-CN" sz="2800" dirty="0"/>
          </a:p>
          <a:p>
            <a:endParaRPr lang="zh-CN" altLang="en-US" sz="2800"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911E5EA6-FF4F-4F1D-9712-9CE47E23E31D}" type="slidenum">
              <a:rPr lang="zh-CN" altLang="en-US"/>
              <a:pPr/>
              <a:t>29</a:t>
            </a:fld>
            <a:endParaRPr lang="en-US" altLang="zh-CN"/>
          </a:p>
        </p:txBody>
      </p:sp>
      <p:sp>
        <p:nvSpPr>
          <p:cNvPr id="322565" name="Rectangle 5"/>
          <p:cNvSpPr>
            <a:spLocks noGrp="1" noChangeArrowheads="1"/>
          </p:cNvSpPr>
          <p:nvPr>
            <p:ph type="title"/>
          </p:nvPr>
        </p:nvSpPr>
        <p:spPr/>
        <p:txBody>
          <a:bodyPr/>
          <a:lstStyle/>
          <a:p>
            <a:r>
              <a:rPr lang="en-US" altLang="zh-CN" dirty="0"/>
              <a:t>TCP </a:t>
            </a:r>
            <a:r>
              <a:rPr lang="zh-CN" altLang="en-US" dirty="0"/>
              <a:t>头标</a:t>
            </a:r>
            <a:endParaRPr lang="en-US" altLang="zh-CN" dirty="0"/>
          </a:p>
        </p:txBody>
      </p:sp>
      <p:pic>
        <p:nvPicPr>
          <p:cNvPr id="322566" name="Picture 6"/>
          <p:cNvPicPr>
            <a:picLocks noChangeAspect="1" noChangeArrowheads="1"/>
          </p:cNvPicPr>
          <p:nvPr/>
        </p:nvPicPr>
        <p:blipFill>
          <a:blip r:embed="rId2" cstate="print"/>
          <a:srcRect/>
          <a:stretch>
            <a:fillRect/>
          </a:stretch>
        </p:blipFill>
        <p:spPr bwMode="auto">
          <a:xfrm>
            <a:off x="1295400" y="1676400"/>
            <a:ext cx="7010400" cy="4887913"/>
          </a:xfrm>
          <a:prstGeom prst="rect">
            <a:avLst/>
          </a:prstGeom>
          <a:noFill/>
          <a:ln w="9525">
            <a:noFill/>
            <a:miter lim="800000"/>
            <a:headEnd/>
            <a:tailEnd/>
          </a:ln>
          <a:effectLst/>
        </p:spPr>
      </p:pic>
      <p:sp>
        <p:nvSpPr>
          <p:cNvPr id="6" name="左大括号 5"/>
          <p:cNvSpPr/>
          <p:nvPr/>
        </p:nvSpPr>
        <p:spPr bwMode="auto">
          <a:xfrm>
            <a:off x="899592" y="2420888"/>
            <a:ext cx="360040" cy="2880320"/>
          </a:xfrm>
          <a:prstGeom prst="leftBrace">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7" name="TextBox 6"/>
          <p:cNvSpPr txBox="1"/>
          <p:nvPr/>
        </p:nvSpPr>
        <p:spPr>
          <a:xfrm>
            <a:off x="201578" y="2420888"/>
            <a:ext cx="553998" cy="2736304"/>
          </a:xfrm>
          <a:prstGeom prst="rect">
            <a:avLst/>
          </a:prstGeom>
          <a:noFill/>
        </p:spPr>
        <p:txBody>
          <a:bodyPr vert="eaVert" wrap="square" rtlCol="0">
            <a:spAutoFit/>
          </a:bodyPr>
          <a:lstStyle/>
          <a:p>
            <a:r>
              <a:rPr lang="zh-CN" altLang="en-US" dirty="0"/>
              <a:t>二十字节的标准头</a:t>
            </a:r>
          </a:p>
        </p:txBody>
      </p:sp>
      <p:sp>
        <p:nvSpPr>
          <p:cNvPr id="8" name="TextBox 7"/>
          <p:cNvSpPr txBox="1"/>
          <p:nvPr/>
        </p:nvSpPr>
        <p:spPr>
          <a:xfrm>
            <a:off x="3059832" y="4005064"/>
            <a:ext cx="216024" cy="738664"/>
          </a:xfrm>
          <a:prstGeom prst="rect">
            <a:avLst/>
          </a:prstGeom>
          <a:noFill/>
          <a:ln>
            <a:noFill/>
          </a:ln>
        </p:spPr>
        <p:txBody>
          <a:bodyPr wrap="square" rtlCol="0">
            <a:spAutoFit/>
          </a:bodyPr>
          <a:lstStyle/>
          <a:p>
            <a:r>
              <a:rPr lang="en-US" altLang="zh-CN" sz="1400" dirty="0"/>
              <a:t>CWR</a:t>
            </a:r>
            <a:endParaRPr lang="zh-CN" altLang="en-US" sz="1400" dirty="0"/>
          </a:p>
        </p:txBody>
      </p:sp>
      <p:sp>
        <p:nvSpPr>
          <p:cNvPr id="9" name="TextBox 8"/>
          <p:cNvSpPr txBox="1"/>
          <p:nvPr/>
        </p:nvSpPr>
        <p:spPr>
          <a:xfrm>
            <a:off x="3212232" y="4005064"/>
            <a:ext cx="216024" cy="738664"/>
          </a:xfrm>
          <a:prstGeom prst="rect">
            <a:avLst/>
          </a:prstGeom>
          <a:noFill/>
          <a:ln>
            <a:noFill/>
          </a:ln>
        </p:spPr>
        <p:txBody>
          <a:bodyPr wrap="square" rtlCol="0">
            <a:spAutoFit/>
          </a:bodyPr>
          <a:lstStyle/>
          <a:p>
            <a:r>
              <a:rPr lang="en-US" altLang="zh-CN" sz="1400" dirty="0"/>
              <a:t>ECE</a:t>
            </a:r>
            <a:endParaRPr lang="zh-CN" altLang="en-US" sz="1400" dirty="0"/>
          </a:p>
        </p:txBody>
      </p:sp>
      <p:cxnSp>
        <p:nvCxnSpPr>
          <p:cNvPr id="11" name="直接连接符 10"/>
          <p:cNvCxnSpPr/>
          <p:nvPr/>
        </p:nvCxnSpPr>
        <p:spPr bwMode="auto">
          <a:xfrm>
            <a:off x="3275856" y="4058488"/>
            <a:ext cx="0" cy="7386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 name="直接连接符 11"/>
          <p:cNvCxnSpPr/>
          <p:nvPr/>
        </p:nvCxnSpPr>
        <p:spPr bwMode="auto">
          <a:xfrm>
            <a:off x="3131840" y="4058488"/>
            <a:ext cx="0" cy="73866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b="1"/>
              <a:t>传输层所处的地位</a:t>
            </a:r>
          </a:p>
        </p:txBody>
      </p:sp>
      <p:sp>
        <p:nvSpPr>
          <p:cNvPr id="13315" name="Rectangle 47"/>
          <p:cNvSpPr>
            <a:spLocks noChangeArrowheads="1"/>
          </p:cNvSpPr>
          <p:nvPr/>
        </p:nvSpPr>
        <p:spPr bwMode="auto">
          <a:xfrm>
            <a:off x="214282" y="4714884"/>
            <a:ext cx="5143536" cy="1785104"/>
          </a:xfrm>
          <a:prstGeom prst="rect">
            <a:avLst/>
          </a:prstGeom>
          <a:noFill/>
          <a:ln w="9525">
            <a:noFill/>
            <a:miter lim="800000"/>
            <a:headEnd/>
            <a:tailEnd/>
          </a:ln>
        </p:spPr>
        <p:txBody>
          <a:bodyPr wrap="square" anchor="ctr">
            <a:spAutoFit/>
          </a:bodyPr>
          <a:lstStyle/>
          <a:p>
            <a:pPr eaLnBrk="0" hangingPunct="0"/>
            <a:r>
              <a:rPr lang="zh-CN" altLang="en-US" sz="2200" b="1" dirty="0"/>
              <a:t>传输层向它上面的应用层提供传输服务，它属于面向传输部分的最高层，同时也是用户功能中的最低层，它为应用层屏蔽任何与网络有关的操作，传输层协议是</a:t>
            </a:r>
            <a:r>
              <a:rPr lang="zh-CN" altLang="en-US" sz="2200" b="1" dirty="0">
                <a:solidFill>
                  <a:srgbClr val="FF0000"/>
                </a:solidFill>
              </a:rPr>
              <a:t>端到端</a:t>
            </a:r>
            <a:r>
              <a:rPr lang="zh-CN" altLang="en-US" sz="2200" b="1" dirty="0"/>
              <a:t>的。</a:t>
            </a:r>
          </a:p>
        </p:txBody>
      </p:sp>
      <p:grpSp>
        <p:nvGrpSpPr>
          <p:cNvPr id="2" name="Group 47"/>
          <p:cNvGrpSpPr>
            <a:grpSpLocks/>
          </p:cNvGrpSpPr>
          <p:nvPr/>
        </p:nvGrpSpPr>
        <p:grpSpPr bwMode="auto">
          <a:xfrm>
            <a:off x="285720" y="2060575"/>
            <a:ext cx="4786346" cy="2439995"/>
            <a:chOff x="2291" y="1298"/>
            <a:chExt cx="3175" cy="1542"/>
          </a:xfrm>
        </p:grpSpPr>
        <p:grpSp>
          <p:nvGrpSpPr>
            <p:cNvPr id="3" name="Group 6"/>
            <p:cNvGrpSpPr>
              <a:grpSpLocks/>
            </p:cNvGrpSpPr>
            <p:nvPr/>
          </p:nvGrpSpPr>
          <p:grpSpPr bwMode="auto">
            <a:xfrm>
              <a:off x="2291" y="1298"/>
              <a:ext cx="3175" cy="1542"/>
              <a:chOff x="840" y="1617"/>
              <a:chExt cx="4219" cy="2210"/>
            </a:xfrm>
          </p:grpSpPr>
          <p:pic>
            <p:nvPicPr>
              <p:cNvPr id="13320" name="Picture 4"/>
              <p:cNvPicPr>
                <a:picLocks noChangeAspect="1" noChangeArrowheads="1"/>
              </p:cNvPicPr>
              <p:nvPr/>
            </p:nvPicPr>
            <p:blipFill>
              <a:blip r:embed="rId3" cstate="print"/>
              <a:srcRect/>
              <a:stretch>
                <a:fillRect/>
              </a:stretch>
            </p:blipFill>
            <p:spPr bwMode="auto">
              <a:xfrm>
                <a:off x="840" y="1617"/>
                <a:ext cx="4219" cy="2210"/>
              </a:xfrm>
              <a:prstGeom prst="rect">
                <a:avLst/>
              </a:prstGeom>
              <a:noFill/>
              <a:ln w="9525">
                <a:noFill/>
                <a:miter lim="800000"/>
                <a:headEnd/>
                <a:tailEnd/>
              </a:ln>
            </p:spPr>
          </p:pic>
          <p:sp>
            <p:nvSpPr>
              <p:cNvPr id="13321" name="Text Box 5"/>
              <p:cNvSpPr txBox="1">
                <a:spLocks noChangeArrowheads="1"/>
              </p:cNvSpPr>
              <p:nvPr/>
            </p:nvSpPr>
            <p:spPr bwMode="auto">
              <a:xfrm>
                <a:off x="2288" y="2434"/>
                <a:ext cx="1588" cy="413"/>
              </a:xfrm>
              <a:prstGeom prst="rect">
                <a:avLst/>
              </a:prstGeom>
              <a:solidFill>
                <a:srgbClr val="FFFFFF"/>
              </a:solidFill>
              <a:ln w="9525">
                <a:noFill/>
                <a:miter lim="800000"/>
                <a:headEnd/>
                <a:tailEnd/>
              </a:ln>
            </p:spPr>
            <p:txBody>
              <a:bodyPr>
                <a:spAutoFit/>
              </a:bodyPr>
              <a:lstStyle/>
              <a:p>
                <a:pPr algn="ctr">
                  <a:spcBef>
                    <a:spcPct val="50000"/>
                  </a:spcBef>
                </a:pPr>
                <a:r>
                  <a:rPr lang="zh-CN" altLang="en-US" b="1" dirty="0">
                    <a:solidFill>
                      <a:srgbClr val="FF0000"/>
                    </a:solidFill>
                  </a:rPr>
                  <a:t>传输层</a:t>
                </a:r>
              </a:p>
            </p:txBody>
          </p:sp>
        </p:grpSp>
        <p:sp>
          <p:nvSpPr>
            <p:cNvPr id="13319" name="Rectangle 46"/>
            <p:cNvSpPr>
              <a:spLocks noChangeArrowheads="1"/>
            </p:cNvSpPr>
            <p:nvPr/>
          </p:nvSpPr>
          <p:spPr bwMode="auto">
            <a:xfrm>
              <a:off x="2538" y="2189"/>
              <a:ext cx="636" cy="273"/>
            </a:xfrm>
            <a:prstGeom prst="rect">
              <a:avLst/>
            </a:prstGeom>
            <a:solidFill>
              <a:srgbClr val="000071"/>
            </a:solidFill>
            <a:ln w="9525">
              <a:noFill/>
              <a:miter lim="800000"/>
              <a:headEnd/>
              <a:tailEnd/>
            </a:ln>
          </p:spPr>
          <p:txBody>
            <a:bodyPr wrap="none" anchor="ctr"/>
            <a:lstStyle/>
            <a:p>
              <a:pPr algn="ctr"/>
              <a:r>
                <a:rPr lang="zh-CN" altLang="en-US" sz="1800" b="1" dirty="0">
                  <a:solidFill>
                    <a:schemeClr val="bg1"/>
                  </a:solidFill>
                </a:rPr>
                <a:t>面向传输</a:t>
              </a:r>
            </a:p>
          </p:txBody>
        </p:sp>
      </p:grpSp>
      <p:sp>
        <p:nvSpPr>
          <p:cNvPr id="13317" name="灯片编号占位符 5"/>
          <p:cNvSpPr txBox="1">
            <a:spLocks noGrp="1"/>
          </p:cNvSpPr>
          <p:nvPr/>
        </p:nvSpPr>
        <p:spPr bwMode="auto">
          <a:xfrm>
            <a:off x="6781800" y="6324600"/>
            <a:ext cx="1905000" cy="457200"/>
          </a:xfrm>
          <a:prstGeom prst="rect">
            <a:avLst/>
          </a:prstGeom>
          <a:noFill/>
          <a:ln w="9525">
            <a:noFill/>
            <a:miter lim="800000"/>
            <a:headEnd/>
            <a:tailEnd/>
          </a:ln>
        </p:spPr>
        <p:txBody>
          <a:bodyPr anchor="b"/>
          <a:lstStyle/>
          <a:p>
            <a:pPr algn="r"/>
            <a:fld id="{CBF2D196-55B0-4CE4-9E5C-39D8C0580BAE}" type="slidenum">
              <a:rPr kumimoji="0" lang="zh-CN" altLang="en-US" sz="1400"/>
              <a:pPr algn="r"/>
              <a:t>3</a:t>
            </a:fld>
            <a:endParaRPr kumimoji="0" lang="en-US" altLang="zh-CN" sz="1400"/>
          </a:p>
        </p:txBody>
      </p:sp>
      <p:grpSp>
        <p:nvGrpSpPr>
          <p:cNvPr id="10" name="Group 275"/>
          <p:cNvGrpSpPr>
            <a:grpSpLocks/>
          </p:cNvGrpSpPr>
          <p:nvPr/>
        </p:nvGrpSpPr>
        <p:grpSpPr bwMode="auto">
          <a:xfrm>
            <a:off x="5134006" y="2130444"/>
            <a:ext cx="3938588" cy="4013200"/>
            <a:chOff x="2956" y="966"/>
            <a:chExt cx="2481" cy="2528"/>
          </a:xfrm>
        </p:grpSpPr>
        <p:sp>
          <p:nvSpPr>
            <p:cNvPr id="11" name="Freeform 5"/>
            <p:cNvSpPr>
              <a:spLocks/>
            </p:cNvSpPr>
            <p:nvPr/>
          </p:nvSpPr>
          <p:spPr bwMode="auto">
            <a:xfrm>
              <a:off x="4276" y="1272"/>
              <a:ext cx="1133" cy="1055"/>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a:effectLst/>
          </p:spPr>
          <p:txBody>
            <a:bodyPr wrap="none" anchor="ctr"/>
            <a:lstStyle/>
            <a:p>
              <a:endParaRPr lang="zh-CN" altLang="en-US"/>
            </a:p>
          </p:txBody>
        </p:sp>
        <p:sp>
          <p:nvSpPr>
            <p:cNvPr id="12" name="Freeform 6"/>
            <p:cNvSpPr>
              <a:spLocks/>
            </p:cNvSpPr>
            <p:nvPr/>
          </p:nvSpPr>
          <p:spPr bwMode="auto">
            <a:xfrm>
              <a:off x="3092" y="1182"/>
              <a:ext cx="1176" cy="1001"/>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a:effectLst/>
          </p:spPr>
          <p:txBody>
            <a:bodyPr wrap="none" anchor="ctr"/>
            <a:lstStyle/>
            <a:p>
              <a:endParaRPr lang="zh-CN" altLang="en-US"/>
            </a:p>
          </p:txBody>
        </p:sp>
        <p:sp>
          <p:nvSpPr>
            <p:cNvPr id="13" name="Freeform 7"/>
            <p:cNvSpPr>
              <a:spLocks/>
            </p:cNvSpPr>
            <p:nvPr/>
          </p:nvSpPr>
          <p:spPr bwMode="auto">
            <a:xfrm>
              <a:off x="3324" y="2096"/>
              <a:ext cx="1874" cy="1398"/>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a:effectLst/>
          </p:spPr>
          <p:txBody>
            <a:bodyPr wrap="none" anchor="ctr"/>
            <a:lstStyle/>
            <a:p>
              <a:endParaRPr lang="zh-CN" altLang="en-US"/>
            </a:p>
          </p:txBody>
        </p:sp>
        <p:grpSp>
          <p:nvGrpSpPr>
            <p:cNvPr id="14" name="Group 8"/>
            <p:cNvGrpSpPr>
              <a:grpSpLocks/>
            </p:cNvGrpSpPr>
            <p:nvPr/>
          </p:nvGrpSpPr>
          <p:grpSpPr bwMode="auto">
            <a:xfrm>
              <a:off x="3166" y="1267"/>
              <a:ext cx="462" cy="201"/>
              <a:chOff x="3552" y="246"/>
              <a:chExt cx="527" cy="248"/>
            </a:xfrm>
          </p:grpSpPr>
          <p:graphicFrame>
            <p:nvGraphicFramePr>
              <p:cNvPr id="273" name="Object 9"/>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4" imgW="1305000" imgH="1085760" progId="">
                      <p:embed/>
                    </p:oleObj>
                  </mc:Choice>
                  <mc:Fallback>
                    <p:oleObj name="Clip" r:id="rId4" imgW="1305000" imgH="10857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 name="Object 10"/>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6" imgW="676440" imgH="485640" progId="">
                      <p:embed/>
                    </p:oleObj>
                  </mc:Choice>
                  <mc:Fallback>
                    <p:oleObj name="Clip" r:id="rId6" imgW="676440" imgH="4856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5" name="Line 11"/>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CN" altLang="en-US"/>
              </a:p>
            </p:txBody>
          </p:sp>
        </p:grpSp>
        <p:grpSp>
          <p:nvGrpSpPr>
            <p:cNvPr id="15" name="Group 12"/>
            <p:cNvGrpSpPr>
              <a:grpSpLocks/>
            </p:cNvGrpSpPr>
            <p:nvPr/>
          </p:nvGrpSpPr>
          <p:grpSpPr bwMode="auto">
            <a:xfrm>
              <a:off x="3166" y="1642"/>
              <a:ext cx="462" cy="201"/>
              <a:chOff x="3552" y="246"/>
              <a:chExt cx="527" cy="248"/>
            </a:xfrm>
          </p:grpSpPr>
          <p:graphicFrame>
            <p:nvGraphicFramePr>
              <p:cNvPr id="270" name="Object 13"/>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name="Clip" r:id="rId8" imgW="1305000" imgH="1085760" progId="">
                      <p:embed/>
                    </p:oleObj>
                  </mc:Choice>
                  <mc:Fallback>
                    <p:oleObj name="Clip" r:id="rId8" imgW="1305000" imgH="108576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 name="Object 14"/>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name="Clip" r:id="rId10" imgW="676440" imgH="485640" progId="">
                      <p:embed/>
                    </p:oleObj>
                  </mc:Choice>
                  <mc:Fallback>
                    <p:oleObj name="Clip" r:id="rId10" imgW="676440" imgH="48564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2" name="Line 15"/>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endParaRPr lang="zh-CN" altLang="en-US"/>
              </a:p>
            </p:txBody>
          </p:sp>
        </p:grpSp>
        <p:grpSp>
          <p:nvGrpSpPr>
            <p:cNvPr id="16" name="Group 16"/>
            <p:cNvGrpSpPr>
              <a:grpSpLocks/>
            </p:cNvGrpSpPr>
            <p:nvPr/>
          </p:nvGrpSpPr>
          <p:grpSpPr bwMode="auto">
            <a:xfrm>
              <a:off x="3478" y="1512"/>
              <a:ext cx="45" cy="136"/>
              <a:chOff x="3842" y="406"/>
              <a:chExt cx="51" cy="167"/>
            </a:xfrm>
          </p:grpSpPr>
          <p:sp>
            <p:nvSpPr>
              <p:cNvPr id="267" name="Oval 17"/>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CN" altLang="en-US"/>
              </a:p>
            </p:txBody>
          </p:sp>
          <p:sp>
            <p:nvSpPr>
              <p:cNvPr id="268" name="Oval 18"/>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CN" altLang="en-US"/>
              </a:p>
            </p:txBody>
          </p:sp>
          <p:sp>
            <p:nvSpPr>
              <p:cNvPr id="269" name="Oval 19"/>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CN" altLang="en-US"/>
              </a:p>
            </p:txBody>
          </p:sp>
        </p:grpSp>
        <p:grpSp>
          <p:nvGrpSpPr>
            <p:cNvPr id="17" name="Group 20"/>
            <p:cNvGrpSpPr>
              <a:grpSpLocks/>
            </p:cNvGrpSpPr>
            <p:nvPr/>
          </p:nvGrpSpPr>
          <p:grpSpPr bwMode="auto">
            <a:xfrm>
              <a:off x="3699" y="1828"/>
              <a:ext cx="132" cy="251"/>
              <a:chOff x="4180" y="783"/>
              <a:chExt cx="150" cy="307"/>
            </a:xfrm>
          </p:grpSpPr>
          <p:sp>
            <p:nvSpPr>
              <p:cNvPr id="259"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CN" altLang="en-US"/>
              </a:p>
            </p:txBody>
          </p:sp>
          <p:sp>
            <p:nvSpPr>
              <p:cNvPr id="260" name="Rectangle 2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CN" altLang="en-US"/>
              </a:p>
            </p:txBody>
          </p:sp>
          <p:sp>
            <p:nvSpPr>
              <p:cNvPr id="261"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62"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63" name="Line 2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CN" altLang="en-US"/>
              </a:p>
            </p:txBody>
          </p:sp>
          <p:sp>
            <p:nvSpPr>
              <p:cNvPr id="264" name="Line 2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CN" altLang="en-US"/>
              </a:p>
            </p:txBody>
          </p:sp>
          <p:sp>
            <p:nvSpPr>
              <p:cNvPr id="265"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CN" altLang="en-US"/>
              </a:p>
            </p:txBody>
          </p:sp>
          <p:sp>
            <p:nvSpPr>
              <p:cNvPr id="266" name="Rectangle 2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CN" altLang="en-US"/>
              </a:p>
            </p:txBody>
          </p:sp>
        </p:grpSp>
        <p:grpSp>
          <p:nvGrpSpPr>
            <p:cNvPr id="18" name="Group 29"/>
            <p:cNvGrpSpPr>
              <a:grpSpLocks/>
            </p:cNvGrpSpPr>
            <p:nvPr/>
          </p:nvGrpSpPr>
          <p:grpSpPr bwMode="auto">
            <a:xfrm rot="-5400000">
              <a:off x="3892" y="1875"/>
              <a:ext cx="51" cy="145"/>
              <a:chOff x="3842" y="406"/>
              <a:chExt cx="51" cy="167"/>
            </a:xfrm>
          </p:grpSpPr>
          <p:sp>
            <p:nvSpPr>
              <p:cNvPr id="256" name="Oval 30"/>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CN" altLang="en-US"/>
              </a:p>
            </p:txBody>
          </p:sp>
          <p:sp>
            <p:nvSpPr>
              <p:cNvPr id="257" name="Oval 31"/>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CN" altLang="en-US"/>
              </a:p>
            </p:txBody>
          </p:sp>
          <p:sp>
            <p:nvSpPr>
              <p:cNvPr id="258" name="Oval 32"/>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CN" altLang="en-US"/>
              </a:p>
            </p:txBody>
          </p:sp>
        </p:grpSp>
        <p:sp>
          <p:nvSpPr>
            <p:cNvPr id="19" name="Line 33"/>
            <p:cNvSpPr>
              <a:spLocks noChangeShapeType="1"/>
            </p:cNvSpPr>
            <p:nvPr/>
          </p:nvSpPr>
          <p:spPr bwMode="auto">
            <a:xfrm>
              <a:off x="3785" y="1767"/>
              <a:ext cx="312" cy="1"/>
            </a:xfrm>
            <a:prstGeom prst="line">
              <a:avLst/>
            </a:prstGeom>
            <a:noFill/>
            <a:ln w="12700">
              <a:solidFill>
                <a:schemeClr val="tx1"/>
              </a:solidFill>
              <a:round/>
              <a:headEnd/>
              <a:tailEnd/>
            </a:ln>
            <a:effectLst/>
          </p:spPr>
          <p:txBody>
            <a:bodyPr wrap="none" anchor="ctr"/>
            <a:lstStyle/>
            <a:p>
              <a:endParaRPr lang="zh-CN" altLang="en-US"/>
            </a:p>
          </p:txBody>
        </p:sp>
        <p:sp>
          <p:nvSpPr>
            <p:cNvPr id="20" name="Line 34"/>
            <p:cNvSpPr>
              <a:spLocks noChangeShapeType="1"/>
            </p:cNvSpPr>
            <p:nvPr/>
          </p:nvSpPr>
          <p:spPr bwMode="auto">
            <a:xfrm>
              <a:off x="3787" y="1765"/>
              <a:ext cx="1" cy="60"/>
            </a:xfrm>
            <a:prstGeom prst="line">
              <a:avLst/>
            </a:prstGeom>
            <a:noFill/>
            <a:ln w="12700">
              <a:solidFill>
                <a:schemeClr val="tx1"/>
              </a:solidFill>
              <a:round/>
              <a:headEnd/>
              <a:tailEnd/>
            </a:ln>
            <a:effectLst/>
          </p:spPr>
          <p:txBody>
            <a:bodyPr wrap="none" anchor="ctr"/>
            <a:lstStyle/>
            <a:p>
              <a:endParaRPr lang="zh-CN" altLang="en-US"/>
            </a:p>
          </p:txBody>
        </p:sp>
        <p:sp>
          <p:nvSpPr>
            <p:cNvPr id="21" name="Line 35"/>
            <p:cNvSpPr>
              <a:spLocks noChangeShapeType="1"/>
            </p:cNvSpPr>
            <p:nvPr/>
          </p:nvSpPr>
          <p:spPr bwMode="auto">
            <a:xfrm>
              <a:off x="4099" y="1764"/>
              <a:ext cx="1" cy="52"/>
            </a:xfrm>
            <a:prstGeom prst="line">
              <a:avLst/>
            </a:prstGeom>
            <a:noFill/>
            <a:ln w="12700">
              <a:solidFill>
                <a:schemeClr val="tx1"/>
              </a:solidFill>
              <a:round/>
              <a:headEnd/>
              <a:tailEnd/>
            </a:ln>
            <a:effectLst/>
          </p:spPr>
          <p:txBody>
            <a:bodyPr wrap="none" anchor="ctr"/>
            <a:lstStyle/>
            <a:p>
              <a:endParaRPr lang="zh-CN" altLang="en-US"/>
            </a:p>
          </p:txBody>
        </p:sp>
        <p:sp>
          <p:nvSpPr>
            <p:cNvPr id="22" name="Line 36"/>
            <p:cNvSpPr>
              <a:spLocks noChangeShapeType="1"/>
            </p:cNvSpPr>
            <p:nvPr/>
          </p:nvSpPr>
          <p:spPr bwMode="auto">
            <a:xfrm>
              <a:off x="3596" y="1427"/>
              <a:ext cx="182" cy="167"/>
            </a:xfrm>
            <a:prstGeom prst="line">
              <a:avLst/>
            </a:prstGeom>
            <a:noFill/>
            <a:ln w="12700">
              <a:solidFill>
                <a:schemeClr val="tx1"/>
              </a:solidFill>
              <a:round/>
              <a:headEnd/>
              <a:tailEnd/>
            </a:ln>
            <a:effectLst/>
          </p:spPr>
          <p:txBody>
            <a:bodyPr wrap="none" anchor="ctr"/>
            <a:lstStyle/>
            <a:p>
              <a:endParaRPr lang="zh-CN" altLang="en-US"/>
            </a:p>
          </p:txBody>
        </p:sp>
        <p:sp>
          <p:nvSpPr>
            <p:cNvPr id="23" name="Line 37"/>
            <p:cNvSpPr>
              <a:spLocks noChangeShapeType="1"/>
            </p:cNvSpPr>
            <p:nvPr/>
          </p:nvSpPr>
          <p:spPr bwMode="auto">
            <a:xfrm flipV="1">
              <a:off x="3604" y="1607"/>
              <a:ext cx="174" cy="208"/>
            </a:xfrm>
            <a:prstGeom prst="line">
              <a:avLst/>
            </a:prstGeom>
            <a:noFill/>
            <a:ln w="12700">
              <a:solidFill>
                <a:schemeClr val="tx1"/>
              </a:solidFill>
              <a:round/>
              <a:headEnd/>
              <a:tailEnd/>
            </a:ln>
            <a:effectLst/>
          </p:spPr>
          <p:txBody>
            <a:bodyPr wrap="none" anchor="ctr"/>
            <a:lstStyle/>
            <a:p>
              <a:endParaRPr lang="zh-CN" altLang="en-US"/>
            </a:p>
          </p:txBody>
        </p:sp>
        <p:sp>
          <p:nvSpPr>
            <p:cNvPr id="24" name="Line 38"/>
            <p:cNvSpPr>
              <a:spLocks noChangeShapeType="1"/>
            </p:cNvSpPr>
            <p:nvPr/>
          </p:nvSpPr>
          <p:spPr bwMode="auto">
            <a:xfrm flipV="1">
              <a:off x="3936" y="1661"/>
              <a:ext cx="1" cy="103"/>
            </a:xfrm>
            <a:prstGeom prst="line">
              <a:avLst/>
            </a:prstGeom>
            <a:noFill/>
            <a:ln w="12700">
              <a:solidFill>
                <a:schemeClr val="tx1"/>
              </a:solidFill>
              <a:round/>
              <a:headEnd/>
              <a:tailEnd/>
            </a:ln>
            <a:effectLst/>
          </p:spPr>
          <p:txBody>
            <a:bodyPr wrap="none" anchor="ctr"/>
            <a:lstStyle/>
            <a:p>
              <a:endParaRPr lang="zh-CN" altLang="en-US"/>
            </a:p>
          </p:txBody>
        </p:sp>
        <p:grpSp>
          <p:nvGrpSpPr>
            <p:cNvPr id="25" name="Group 39"/>
            <p:cNvGrpSpPr>
              <a:grpSpLocks/>
            </p:cNvGrpSpPr>
            <p:nvPr/>
          </p:nvGrpSpPr>
          <p:grpSpPr bwMode="auto">
            <a:xfrm>
              <a:off x="4011" y="1814"/>
              <a:ext cx="132" cy="251"/>
              <a:chOff x="4180" y="783"/>
              <a:chExt cx="150" cy="307"/>
            </a:xfrm>
          </p:grpSpPr>
          <p:sp>
            <p:nvSpPr>
              <p:cNvPr id="248"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CN" altLang="en-US"/>
              </a:p>
            </p:txBody>
          </p:sp>
          <p:sp>
            <p:nvSpPr>
              <p:cNvPr id="249" name="Rectangle 41"/>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CN" altLang="en-US"/>
              </a:p>
            </p:txBody>
          </p:sp>
          <p:sp>
            <p:nvSpPr>
              <p:cNvPr id="250"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51"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52" name="Line 44"/>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CN" altLang="en-US"/>
              </a:p>
            </p:txBody>
          </p:sp>
          <p:sp>
            <p:nvSpPr>
              <p:cNvPr id="253" name="Line 45"/>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CN" altLang="en-US"/>
              </a:p>
            </p:txBody>
          </p:sp>
          <p:sp>
            <p:nvSpPr>
              <p:cNvPr id="254"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CN" altLang="en-US"/>
              </a:p>
            </p:txBody>
          </p:sp>
          <p:sp>
            <p:nvSpPr>
              <p:cNvPr id="255" name="Rectangle 47"/>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CN" altLang="en-US"/>
              </a:p>
            </p:txBody>
          </p:sp>
        </p:grpSp>
        <p:grpSp>
          <p:nvGrpSpPr>
            <p:cNvPr id="26" name="Group 48"/>
            <p:cNvGrpSpPr>
              <a:grpSpLocks/>
            </p:cNvGrpSpPr>
            <p:nvPr/>
          </p:nvGrpSpPr>
          <p:grpSpPr bwMode="auto">
            <a:xfrm>
              <a:off x="3399" y="2199"/>
              <a:ext cx="301" cy="582"/>
              <a:chOff x="3314" y="1248"/>
              <a:chExt cx="344" cy="694"/>
            </a:xfrm>
          </p:grpSpPr>
          <p:graphicFrame>
            <p:nvGraphicFramePr>
              <p:cNvPr id="239" name="Object 49"/>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name="Clip" r:id="rId12" imgW="1305000" imgH="1085760" progId="">
                      <p:embed/>
                    </p:oleObj>
                  </mc:Choice>
                  <mc:Fallback>
                    <p:oleObj name="Clip" r:id="rId12" imgW="1305000" imgH="1085760" progId="">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 name="Line 50"/>
              <p:cNvSpPr>
                <a:spLocks noChangeShapeType="1"/>
              </p:cNvSpPr>
              <p:nvPr/>
            </p:nvSpPr>
            <p:spPr bwMode="auto">
              <a:xfrm flipV="1">
                <a:off x="3606" y="1433"/>
                <a:ext cx="52" cy="5"/>
              </a:xfrm>
              <a:prstGeom prst="line">
                <a:avLst/>
              </a:prstGeom>
              <a:noFill/>
              <a:ln w="19050">
                <a:solidFill>
                  <a:schemeClr val="tx1"/>
                </a:solidFill>
                <a:round/>
                <a:headEnd/>
                <a:tailEnd/>
              </a:ln>
              <a:effectLst/>
            </p:spPr>
            <p:txBody>
              <a:bodyPr wrap="none" anchor="ctr"/>
              <a:lstStyle/>
              <a:p>
                <a:endParaRPr lang="zh-CN" altLang="en-US"/>
              </a:p>
            </p:txBody>
          </p:sp>
          <p:graphicFrame>
            <p:nvGraphicFramePr>
              <p:cNvPr id="241" name="Object 51"/>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name="Clip" r:id="rId13" imgW="1305000" imgH="1085760" progId="">
                      <p:embed/>
                    </p:oleObj>
                  </mc:Choice>
                  <mc:Fallback>
                    <p:oleObj name="Clip" r:id="rId13" imgW="1305000" imgH="108576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 name="Line 52"/>
              <p:cNvSpPr>
                <a:spLocks noChangeShapeType="1"/>
              </p:cNvSpPr>
              <p:nvPr/>
            </p:nvSpPr>
            <p:spPr bwMode="auto">
              <a:xfrm flipV="1">
                <a:off x="3606" y="1882"/>
                <a:ext cx="52" cy="2"/>
              </a:xfrm>
              <a:prstGeom prst="line">
                <a:avLst/>
              </a:prstGeom>
              <a:noFill/>
              <a:ln w="19050">
                <a:solidFill>
                  <a:schemeClr val="tx1"/>
                </a:solidFill>
                <a:round/>
                <a:headEnd/>
                <a:tailEnd/>
              </a:ln>
              <a:effectLst/>
            </p:spPr>
            <p:txBody>
              <a:bodyPr wrap="none" anchor="ctr"/>
              <a:lstStyle/>
              <a:p>
                <a:endParaRPr lang="zh-CN" altLang="en-US"/>
              </a:p>
            </p:txBody>
          </p:sp>
          <p:grpSp>
            <p:nvGrpSpPr>
              <p:cNvPr id="243" name="Group 53"/>
              <p:cNvGrpSpPr>
                <a:grpSpLocks/>
              </p:cNvGrpSpPr>
              <p:nvPr/>
            </p:nvGrpSpPr>
            <p:grpSpPr bwMode="auto">
              <a:xfrm>
                <a:off x="3404" y="1504"/>
                <a:ext cx="51" cy="167"/>
                <a:chOff x="3842" y="406"/>
                <a:chExt cx="51" cy="167"/>
              </a:xfrm>
            </p:grpSpPr>
            <p:sp>
              <p:nvSpPr>
                <p:cNvPr id="245" name="Oval 54"/>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endParaRPr lang="zh-CN" altLang="en-US"/>
                </a:p>
              </p:txBody>
            </p:sp>
            <p:sp>
              <p:nvSpPr>
                <p:cNvPr id="246" name="Oval 55"/>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endParaRPr lang="zh-CN" altLang="en-US"/>
                </a:p>
              </p:txBody>
            </p:sp>
            <p:sp>
              <p:nvSpPr>
                <p:cNvPr id="247" name="Oval 56"/>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endParaRPr lang="zh-CN" altLang="en-US"/>
                </a:p>
              </p:txBody>
            </p:sp>
          </p:grpSp>
          <p:sp>
            <p:nvSpPr>
              <p:cNvPr id="244" name="Line 57"/>
              <p:cNvSpPr>
                <a:spLocks noChangeShapeType="1"/>
              </p:cNvSpPr>
              <p:nvPr/>
            </p:nvSpPr>
            <p:spPr bwMode="auto">
              <a:xfrm>
                <a:off x="3654" y="1431"/>
                <a:ext cx="0" cy="450"/>
              </a:xfrm>
              <a:prstGeom prst="line">
                <a:avLst/>
              </a:prstGeom>
              <a:noFill/>
              <a:ln w="12700">
                <a:solidFill>
                  <a:schemeClr val="tx1"/>
                </a:solidFill>
                <a:round/>
                <a:headEnd/>
                <a:tailEnd/>
              </a:ln>
              <a:effectLst/>
            </p:spPr>
            <p:txBody>
              <a:bodyPr wrap="none" anchor="ctr"/>
              <a:lstStyle/>
              <a:p>
                <a:endParaRPr lang="zh-CN" altLang="en-US"/>
              </a:p>
            </p:txBody>
          </p:sp>
        </p:grpSp>
        <p:graphicFrame>
          <p:nvGraphicFramePr>
            <p:cNvPr id="27" name="Object 58"/>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name="Clip" r:id="rId14" imgW="1305000" imgH="1085760" progId="">
                    <p:embed/>
                  </p:oleObj>
                </mc:Choice>
                <mc:Fallback>
                  <p:oleObj name="Clip" r:id="rId14" imgW="1305000" imgH="1085760" progId="">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59"/>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name="Clip" r:id="rId15" imgW="1305000" imgH="1085760" progId="">
                    <p:embed/>
                  </p:oleObj>
                </mc:Choice>
                <mc:Fallback>
                  <p:oleObj name="Clip" r:id="rId15" imgW="1305000" imgH="108576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Oval 60"/>
            <p:cNvSpPr>
              <a:spLocks noChangeArrowheads="1"/>
            </p:cNvSpPr>
            <p:nvPr/>
          </p:nvSpPr>
          <p:spPr bwMode="auto">
            <a:xfrm rot="-5400000">
              <a:off x="3831" y="2895"/>
              <a:ext cx="40" cy="41"/>
            </a:xfrm>
            <a:prstGeom prst="ellipse">
              <a:avLst/>
            </a:prstGeom>
            <a:solidFill>
              <a:schemeClr val="accent2"/>
            </a:solidFill>
            <a:ln w="9525">
              <a:noFill/>
              <a:round/>
              <a:headEnd/>
              <a:tailEnd/>
            </a:ln>
            <a:effectLst/>
          </p:spPr>
          <p:txBody>
            <a:bodyPr wrap="none" anchor="ctr"/>
            <a:lstStyle/>
            <a:p>
              <a:endParaRPr lang="zh-CN" altLang="en-US"/>
            </a:p>
          </p:txBody>
        </p:sp>
        <p:sp>
          <p:nvSpPr>
            <p:cNvPr id="30" name="Oval 61"/>
            <p:cNvSpPr>
              <a:spLocks noChangeArrowheads="1"/>
            </p:cNvSpPr>
            <p:nvPr/>
          </p:nvSpPr>
          <p:spPr bwMode="auto">
            <a:xfrm rot="-5400000">
              <a:off x="3884" y="2894"/>
              <a:ext cx="40" cy="42"/>
            </a:xfrm>
            <a:prstGeom prst="ellipse">
              <a:avLst/>
            </a:prstGeom>
            <a:solidFill>
              <a:schemeClr val="accent2"/>
            </a:solidFill>
            <a:ln w="9525">
              <a:noFill/>
              <a:round/>
              <a:headEnd/>
              <a:tailEnd/>
            </a:ln>
            <a:effectLst/>
          </p:spPr>
          <p:txBody>
            <a:bodyPr wrap="none" anchor="ctr"/>
            <a:lstStyle/>
            <a:p>
              <a:endParaRPr lang="zh-CN" altLang="en-US"/>
            </a:p>
          </p:txBody>
        </p:sp>
        <p:sp>
          <p:nvSpPr>
            <p:cNvPr id="31" name="Oval 62"/>
            <p:cNvSpPr>
              <a:spLocks noChangeArrowheads="1"/>
            </p:cNvSpPr>
            <p:nvPr/>
          </p:nvSpPr>
          <p:spPr bwMode="auto">
            <a:xfrm rot="-5400000">
              <a:off x="3933" y="2897"/>
              <a:ext cx="39" cy="41"/>
            </a:xfrm>
            <a:prstGeom prst="ellipse">
              <a:avLst/>
            </a:prstGeom>
            <a:solidFill>
              <a:schemeClr val="accent2"/>
            </a:solidFill>
            <a:ln w="9525">
              <a:noFill/>
              <a:round/>
              <a:headEnd/>
              <a:tailEnd/>
            </a:ln>
            <a:effectLst/>
          </p:spPr>
          <p:txBody>
            <a:bodyPr wrap="none" anchor="ctr"/>
            <a:lstStyle/>
            <a:p>
              <a:endParaRPr lang="zh-CN" altLang="en-US"/>
            </a:p>
          </p:txBody>
        </p:sp>
        <p:sp>
          <p:nvSpPr>
            <p:cNvPr id="32" name="Line 63"/>
            <p:cNvSpPr>
              <a:spLocks noChangeShapeType="1"/>
            </p:cNvSpPr>
            <p:nvPr/>
          </p:nvSpPr>
          <p:spPr bwMode="auto">
            <a:xfrm rot="-5400000">
              <a:off x="4097" y="2821"/>
              <a:ext cx="38" cy="1"/>
            </a:xfrm>
            <a:prstGeom prst="line">
              <a:avLst/>
            </a:prstGeom>
            <a:noFill/>
            <a:ln w="19050">
              <a:solidFill>
                <a:schemeClr val="tx1"/>
              </a:solidFill>
              <a:round/>
              <a:headEnd/>
              <a:tailEnd/>
            </a:ln>
            <a:effectLst/>
          </p:spPr>
          <p:txBody>
            <a:bodyPr wrap="none" anchor="ctr"/>
            <a:lstStyle/>
            <a:p>
              <a:endParaRPr lang="zh-CN" altLang="en-US"/>
            </a:p>
          </p:txBody>
        </p:sp>
        <p:sp>
          <p:nvSpPr>
            <p:cNvPr id="33" name="Line 64"/>
            <p:cNvSpPr>
              <a:spLocks noChangeShapeType="1"/>
            </p:cNvSpPr>
            <p:nvPr/>
          </p:nvSpPr>
          <p:spPr bwMode="auto">
            <a:xfrm rot="5400000" flipH="1">
              <a:off x="3702" y="2816"/>
              <a:ext cx="40" cy="0"/>
            </a:xfrm>
            <a:prstGeom prst="line">
              <a:avLst/>
            </a:prstGeom>
            <a:noFill/>
            <a:ln w="19050">
              <a:solidFill>
                <a:schemeClr val="tx1"/>
              </a:solidFill>
              <a:round/>
              <a:headEnd/>
              <a:tailEnd/>
            </a:ln>
            <a:effectLst/>
          </p:spPr>
          <p:txBody>
            <a:bodyPr wrap="none" anchor="ctr"/>
            <a:lstStyle/>
            <a:p>
              <a:endParaRPr lang="zh-CN" altLang="en-US"/>
            </a:p>
          </p:txBody>
        </p:sp>
        <p:sp>
          <p:nvSpPr>
            <p:cNvPr id="34" name="Line 65"/>
            <p:cNvSpPr>
              <a:spLocks noChangeShapeType="1"/>
            </p:cNvSpPr>
            <p:nvPr/>
          </p:nvSpPr>
          <p:spPr bwMode="auto">
            <a:xfrm rot="16200000" flipV="1">
              <a:off x="3921" y="2602"/>
              <a:ext cx="0" cy="395"/>
            </a:xfrm>
            <a:prstGeom prst="line">
              <a:avLst/>
            </a:prstGeom>
            <a:noFill/>
            <a:ln w="12700">
              <a:solidFill>
                <a:schemeClr val="tx1"/>
              </a:solidFill>
              <a:round/>
              <a:headEnd/>
              <a:tailEnd/>
            </a:ln>
            <a:effectLst/>
          </p:spPr>
          <p:txBody>
            <a:bodyPr wrap="none" anchor="ctr"/>
            <a:lstStyle/>
            <a:p>
              <a:endParaRPr lang="zh-CN" altLang="en-US"/>
            </a:p>
          </p:txBody>
        </p:sp>
        <p:sp>
          <p:nvSpPr>
            <p:cNvPr id="35" name="Line 66"/>
            <p:cNvSpPr>
              <a:spLocks noChangeShapeType="1"/>
            </p:cNvSpPr>
            <p:nvPr/>
          </p:nvSpPr>
          <p:spPr bwMode="auto">
            <a:xfrm flipV="1">
              <a:off x="3710" y="2564"/>
              <a:ext cx="59" cy="2"/>
            </a:xfrm>
            <a:prstGeom prst="line">
              <a:avLst/>
            </a:prstGeom>
            <a:noFill/>
            <a:ln w="12700">
              <a:solidFill>
                <a:schemeClr val="tx1"/>
              </a:solidFill>
              <a:round/>
              <a:headEnd/>
              <a:tailEnd/>
            </a:ln>
            <a:effectLst/>
          </p:spPr>
          <p:txBody>
            <a:bodyPr wrap="none" anchor="ctr"/>
            <a:lstStyle/>
            <a:p>
              <a:endParaRPr lang="zh-CN" altLang="en-US"/>
            </a:p>
          </p:txBody>
        </p:sp>
        <p:sp>
          <p:nvSpPr>
            <p:cNvPr id="36" name="Line 67"/>
            <p:cNvSpPr>
              <a:spLocks noChangeShapeType="1"/>
            </p:cNvSpPr>
            <p:nvPr/>
          </p:nvSpPr>
          <p:spPr bwMode="auto">
            <a:xfrm>
              <a:off x="4089" y="2593"/>
              <a:ext cx="191" cy="243"/>
            </a:xfrm>
            <a:prstGeom prst="line">
              <a:avLst/>
            </a:prstGeom>
            <a:noFill/>
            <a:ln w="12700">
              <a:solidFill>
                <a:schemeClr val="tx1"/>
              </a:solidFill>
              <a:round/>
              <a:headEnd/>
              <a:tailEnd/>
            </a:ln>
            <a:effectLst/>
          </p:spPr>
          <p:txBody>
            <a:bodyPr wrap="none" anchor="ctr"/>
            <a:lstStyle/>
            <a:p>
              <a:endParaRPr lang="zh-CN" altLang="en-US"/>
            </a:p>
          </p:txBody>
        </p:sp>
        <p:sp>
          <p:nvSpPr>
            <p:cNvPr id="37" name="Line 68"/>
            <p:cNvSpPr>
              <a:spLocks noChangeShapeType="1"/>
            </p:cNvSpPr>
            <p:nvPr/>
          </p:nvSpPr>
          <p:spPr bwMode="auto">
            <a:xfrm flipH="1">
              <a:off x="4590" y="2591"/>
              <a:ext cx="176" cy="247"/>
            </a:xfrm>
            <a:prstGeom prst="line">
              <a:avLst/>
            </a:prstGeom>
            <a:noFill/>
            <a:ln w="12700">
              <a:solidFill>
                <a:schemeClr val="tx1"/>
              </a:solidFill>
              <a:round/>
              <a:headEnd/>
              <a:tailEnd/>
            </a:ln>
            <a:effectLst/>
          </p:spPr>
          <p:txBody>
            <a:bodyPr wrap="none" anchor="ctr"/>
            <a:lstStyle/>
            <a:p>
              <a:endParaRPr lang="zh-CN" altLang="en-US"/>
            </a:p>
          </p:txBody>
        </p:sp>
        <p:graphicFrame>
          <p:nvGraphicFramePr>
            <p:cNvPr id="38" name="Object 69"/>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name="Clip" r:id="rId16" imgW="981000" imgH="1209600" progId="">
                    <p:embed/>
                  </p:oleObj>
                </mc:Choice>
                <mc:Fallback>
                  <p:oleObj name="Clip" r:id="rId16" imgW="981000" imgH="1209600" progId="">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70"/>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name="Clip" r:id="rId18" imgW="981000" imgH="1209600" progId="">
                    <p:embed/>
                  </p:oleObj>
                </mc:Choice>
                <mc:Fallback>
                  <p:oleObj name="Clip" r:id="rId18" imgW="981000" imgH="1209600" progId="">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0" name="Group 71"/>
            <p:cNvGrpSpPr>
              <a:grpSpLocks/>
            </p:cNvGrpSpPr>
            <p:nvPr/>
          </p:nvGrpSpPr>
          <p:grpSpPr bwMode="auto">
            <a:xfrm>
              <a:off x="4079" y="3114"/>
              <a:ext cx="256" cy="269"/>
              <a:chOff x="2870" y="1518"/>
              <a:chExt cx="292" cy="320"/>
            </a:xfrm>
          </p:grpSpPr>
          <p:graphicFrame>
            <p:nvGraphicFramePr>
              <p:cNvPr id="237" name="Object 7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0" imgW="819000" imgH="847800" progId="">
                      <p:embed/>
                    </p:oleObj>
                  </mc:Choice>
                  <mc:Fallback>
                    <p:oleObj name="Clip" r:id="rId20" imgW="819000" imgH="847800" progId="">
                      <p:embed/>
                      <p:pic>
                        <p:nvPicPr>
                          <p:cNvPr id="0"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8" name="Object 7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2" imgW="1266840" imgH="1200240" progId="">
                      <p:embed/>
                    </p:oleObj>
                  </mc:Choice>
                  <mc:Fallback>
                    <p:oleObj name="Clip" r:id="rId22" imgW="1266840" imgH="1200240" progId="">
                      <p:embed/>
                      <p:pic>
                        <p:nvPicPr>
                          <p:cNvPr id="0" name="Picture 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1" name="Group 74"/>
            <p:cNvGrpSpPr>
              <a:grpSpLocks/>
            </p:cNvGrpSpPr>
            <p:nvPr/>
          </p:nvGrpSpPr>
          <p:grpSpPr bwMode="auto">
            <a:xfrm>
              <a:off x="4569" y="3134"/>
              <a:ext cx="256" cy="269"/>
              <a:chOff x="2870" y="1518"/>
              <a:chExt cx="292" cy="320"/>
            </a:xfrm>
          </p:grpSpPr>
          <p:graphicFrame>
            <p:nvGraphicFramePr>
              <p:cNvPr id="235" name="Object 7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4" imgW="819000" imgH="847800" progId="">
                      <p:embed/>
                    </p:oleObj>
                  </mc:Choice>
                  <mc:Fallback>
                    <p:oleObj name="Clip" r:id="rId24" imgW="819000" imgH="847800" progId="">
                      <p:embed/>
                      <p:pic>
                        <p:nvPicPr>
                          <p:cNvPr id="0" name="Picture 1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6" name="Object 7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6" imgW="1266840" imgH="1200240" progId="">
                      <p:embed/>
                    </p:oleObj>
                  </mc:Choice>
                  <mc:Fallback>
                    <p:oleObj name="Clip" r:id="rId26" imgW="1266840" imgH="1200240" progId="">
                      <p:embed/>
                      <p:pic>
                        <p:nvPicPr>
                          <p:cNvPr id="0" name="Picture 1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2" name="Group 77"/>
            <p:cNvGrpSpPr>
              <a:grpSpLocks/>
            </p:cNvGrpSpPr>
            <p:nvPr/>
          </p:nvGrpSpPr>
          <p:grpSpPr bwMode="auto">
            <a:xfrm>
              <a:off x="4308" y="2955"/>
              <a:ext cx="239" cy="237"/>
              <a:chOff x="4733" y="2082"/>
              <a:chExt cx="272" cy="282"/>
            </a:xfrm>
          </p:grpSpPr>
          <p:graphicFrame>
            <p:nvGraphicFramePr>
              <p:cNvPr id="233" name="Object 78"/>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name="Clip" r:id="rId28" imgW="819000" imgH="847800" progId="">
                      <p:embed/>
                    </p:oleObj>
                  </mc:Choice>
                  <mc:Fallback>
                    <p:oleObj name="Clip" r:id="rId28" imgW="819000" imgH="847800" progId="">
                      <p:embed/>
                      <p:pic>
                        <p:nvPicPr>
                          <p:cNvPr id="0" name="Picture 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 name="Rectangle 79"/>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endParaRPr lang="zh-CN" altLang="en-US"/>
              </a:p>
            </p:txBody>
          </p:sp>
        </p:grpSp>
        <p:sp>
          <p:nvSpPr>
            <p:cNvPr id="43" name="Line 80"/>
            <p:cNvSpPr>
              <a:spLocks noChangeShapeType="1"/>
            </p:cNvSpPr>
            <p:nvPr/>
          </p:nvSpPr>
          <p:spPr bwMode="auto">
            <a:xfrm>
              <a:off x="4501" y="2894"/>
              <a:ext cx="0" cy="144"/>
            </a:xfrm>
            <a:prstGeom prst="line">
              <a:avLst/>
            </a:prstGeom>
            <a:noFill/>
            <a:ln w="12700">
              <a:solidFill>
                <a:schemeClr val="tx1"/>
              </a:solidFill>
              <a:round/>
              <a:headEnd/>
              <a:tailEnd/>
            </a:ln>
            <a:effectLst/>
          </p:spPr>
          <p:txBody>
            <a:bodyPr wrap="none" anchor="ctr"/>
            <a:lstStyle/>
            <a:p>
              <a:endParaRPr lang="zh-CN" altLang="en-US"/>
            </a:p>
          </p:txBody>
        </p:sp>
        <p:grpSp>
          <p:nvGrpSpPr>
            <p:cNvPr id="44" name="Group 81"/>
            <p:cNvGrpSpPr>
              <a:grpSpLocks/>
            </p:cNvGrpSpPr>
            <p:nvPr/>
          </p:nvGrpSpPr>
          <p:grpSpPr bwMode="auto">
            <a:xfrm>
              <a:off x="4955" y="2536"/>
              <a:ext cx="131" cy="260"/>
              <a:chOff x="4180" y="783"/>
              <a:chExt cx="150" cy="307"/>
            </a:xfrm>
          </p:grpSpPr>
          <p:sp>
            <p:nvSpPr>
              <p:cNvPr id="225" name="AutoShape 8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CN" altLang="en-US"/>
              </a:p>
            </p:txBody>
          </p:sp>
          <p:sp>
            <p:nvSpPr>
              <p:cNvPr id="226" name="Rectangle 83"/>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CN" altLang="en-US"/>
              </a:p>
            </p:txBody>
          </p:sp>
          <p:sp>
            <p:nvSpPr>
              <p:cNvPr id="227" name="Rectangle 8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28" name="AutoShape 8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29" name="Line 86"/>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CN" altLang="en-US"/>
              </a:p>
            </p:txBody>
          </p:sp>
          <p:sp>
            <p:nvSpPr>
              <p:cNvPr id="230" name="Line 87"/>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CN" altLang="en-US"/>
              </a:p>
            </p:txBody>
          </p:sp>
          <p:sp>
            <p:nvSpPr>
              <p:cNvPr id="231" name="Rectangle 8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CN" altLang="en-US"/>
              </a:p>
            </p:txBody>
          </p:sp>
          <p:sp>
            <p:nvSpPr>
              <p:cNvPr id="232" name="Rectangle 89"/>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CN" altLang="en-US"/>
              </a:p>
            </p:txBody>
          </p:sp>
        </p:grpSp>
        <p:grpSp>
          <p:nvGrpSpPr>
            <p:cNvPr id="45" name="Group 90"/>
            <p:cNvGrpSpPr>
              <a:grpSpLocks/>
            </p:cNvGrpSpPr>
            <p:nvPr/>
          </p:nvGrpSpPr>
          <p:grpSpPr bwMode="auto">
            <a:xfrm>
              <a:off x="4947" y="2816"/>
              <a:ext cx="131" cy="260"/>
              <a:chOff x="4180" y="783"/>
              <a:chExt cx="150" cy="307"/>
            </a:xfrm>
          </p:grpSpPr>
          <p:sp>
            <p:nvSpPr>
              <p:cNvPr id="217" name="AutoShape 9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endParaRPr lang="zh-CN" altLang="en-US"/>
              </a:p>
            </p:txBody>
          </p:sp>
          <p:sp>
            <p:nvSpPr>
              <p:cNvPr id="218" name="Rectangle 92"/>
              <p:cNvSpPr>
                <a:spLocks noChangeArrowheads="1"/>
              </p:cNvSpPr>
              <p:nvPr/>
            </p:nvSpPr>
            <p:spPr bwMode="auto">
              <a:xfrm>
                <a:off x="4256" y="785"/>
                <a:ext cx="69" cy="236"/>
              </a:xfrm>
              <a:prstGeom prst="rect">
                <a:avLst/>
              </a:prstGeom>
              <a:solidFill>
                <a:srgbClr val="33CCCC"/>
              </a:solidFill>
              <a:ln w="9525">
                <a:noFill/>
                <a:miter lim="800000"/>
                <a:headEnd/>
                <a:tailEnd/>
              </a:ln>
              <a:effectLst/>
            </p:spPr>
            <p:txBody>
              <a:bodyPr wrap="none" anchor="ctr"/>
              <a:lstStyle/>
              <a:p>
                <a:endParaRPr lang="zh-CN" altLang="en-US"/>
              </a:p>
            </p:txBody>
          </p:sp>
          <p:sp>
            <p:nvSpPr>
              <p:cNvPr id="219" name="Rectangle 9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20" name="AutoShape 9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endParaRPr lang="zh-CN" altLang="en-US"/>
              </a:p>
            </p:txBody>
          </p:sp>
          <p:sp>
            <p:nvSpPr>
              <p:cNvPr id="221" name="Line 9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endParaRPr lang="zh-CN" altLang="en-US"/>
              </a:p>
            </p:txBody>
          </p:sp>
          <p:sp>
            <p:nvSpPr>
              <p:cNvPr id="222" name="Line 9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endParaRPr lang="zh-CN" altLang="en-US"/>
              </a:p>
            </p:txBody>
          </p:sp>
          <p:sp>
            <p:nvSpPr>
              <p:cNvPr id="223" name="Rectangle 9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endParaRPr lang="zh-CN" altLang="en-US"/>
              </a:p>
            </p:txBody>
          </p:sp>
          <p:sp>
            <p:nvSpPr>
              <p:cNvPr id="224" name="Rectangle 98"/>
              <p:cNvSpPr>
                <a:spLocks noChangeArrowheads="1"/>
              </p:cNvSpPr>
              <p:nvPr/>
            </p:nvSpPr>
            <p:spPr bwMode="auto">
              <a:xfrm>
                <a:off x="4202" y="924"/>
                <a:ext cx="48" cy="48"/>
              </a:xfrm>
              <a:prstGeom prst="rect">
                <a:avLst/>
              </a:prstGeom>
              <a:solidFill>
                <a:schemeClr val="bg1"/>
              </a:solidFill>
              <a:ln w="9525">
                <a:noFill/>
                <a:miter lim="800000"/>
                <a:headEnd/>
                <a:tailEnd/>
              </a:ln>
              <a:effectLst/>
            </p:spPr>
            <p:txBody>
              <a:bodyPr wrap="none" anchor="ctr"/>
              <a:lstStyle/>
              <a:p>
                <a:endParaRPr lang="zh-CN" altLang="en-US"/>
              </a:p>
            </p:txBody>
          </p:sp>
        </p:grpSp>
        <p:sp>
          <p:nvSpPr>
            <p:cNvPr id="46" name="Line 99"/>
            <p:cNvSpPr>
              <a:spLocks noChangeShapeType="1"/>
            </p:cNvSpPr>
            <p:nvPr/>
          </p:nvSpPr>
          <p:spPr bwMode="auto">
            <a:xfrm rot="5400000" flipH="1">
              <a:off x="4711" y="2767"/>
              <a:ext cx="385" cy="0"/>
            </a:xfrm>
            <a:prstGeom prst="line">
              <a:avLst/>
            </a:prstGeom>
            <a:noFill/>
            <a:ln w="12700">
              <a:solidFill>
                <a:schemeClr val="tx1"/>
              </a:solidFill>
              <a:round/>
              <a:headEnd/>
              <a:tailEnd/>
            </a:ln>
            <a:effectLst/>
          </p:spPr>
          <p:txBody>
            <a:bodyPr wrap="none" anchor="ctr"/>
            <a:lstStyle/>
            <a:p>
              <a:endParaRPr lang="zh-CN" altLang="en-US"/>
            </a:p>
          </p:txBody>
        </p:sp>
        <p:sp>
          <p:nvSpPr>
            <p:cNvPr id="47" name="Line 100"/>
            <p:cNvSpPr>
              <a:spLocks noChangeShapeType="1"/>
            </p:cNvSpPr>
            <p:nvPr/>
          </p:nvSpPr>
          <p:spPr bwMode="auto">
            <a:xfrm rot="-5400000">
              <a:off x="4935" y="2925"/>
              <a:ext cx="0" cy="65"/>
            </a:xfrm>
            <a:prstGeom prst="line">
              <a:avLst/>
            </a:prstGeom>
            <a:noFill/>
            <a:ln w="12700">
              <a:solidFill>
                <a:schemeClr val="tx1"/>
              </a:solidFill>
              <a:round/>
              <a:headEnd/>
              <a:tailEnd/>
            </a:ln>
            <a:effectLst/>
          </p:spPr>
          <p:txBody>
            <a:bodyPr wrap="none" anchor="ctr"/>
            <a:lstStyle/>
            <a:p>
              <a:endParaRPr lang="zh-CN" altLang="en-US"/>
            </a:p>
          </p:txBody>
        </p:sp>
        <p:sp>
          <p:nvSpPr>
            <p:cNvPr id="48" name="Line 101"/>
            <p:cNvSpPr>
              <a:spLocks noChangeShapeType="1"/>
            </p:cNvSpPr>
            <p:nvPr/>
          </p:nvSpPr>
          <p:spPr bwMode="auto">
            <a:xfrm rot="-5400000">
              <a:off x="4928" y="2630"/>
              <a:ext cx="0" cy="56"/>
            </a:xfrm>
            <a:prstGeom prst="line">
              <a:avLst/>
            </a:prstGeom>
            <a:noFill/>
            <a:ln w="12700">
              <a:solidFill>
                <a:schemeClr val="tx1"/>
              </a:solidFill>
              <a:round/>
              <a:headEnd/>
              <a:tailEnd/>
            </a:ln>
            <a:effectLst/>
          </p:spPr>
          <p:txBody>
            <a:bodyPr wrap="none" anchor="ctr"/>
            <a:lstStyle/>
            <a:p>
              <a:endParaRPr lang="zh-CN" altLang="en-US"/>
            </a:p>
          </p:txBody>
        </p:sp>
        <p:sp>
          <p:nvSpPr>
            <p:cNvPr id="49" name="Line 102"/>
            <p:cNvSpPr>
              <a:spLocks noChangeShapeType="1"/>
            </p:cNvSpPr>
            <p:nvPr/>
          </p:nvSpPr>
          <p:spPr bwMode="auto">
            <a:xfrm flipV="1">
              <a:off x="4096" y="1459"/>
              <a:ext cx="289" cy="131"/>
            </a:xfrm>
            <a:prstGeom prst="line">
              <a:avLst/>
            </a:prstGeom>
            <a:noFill/>
            <a:ln w="12700">
              <a:solidFill>
                <a:schemeClr val="tx1"/>
              </a:solidFill>
              <a:round/>
              <a:headEnd/>
              <a:tailEnd/>
            </a:ln>
            <a:effectLst/>
          </p:spPr>
          <p:txBody>
            <a:bodyPr wrap="none" anchor="ctr"/>
            <a:lstStyle/>
            <a:p>
              <a:endParaRPr lang="zh-CN" altLang="en-US"/>
            </a:p>
          </p:txBody>
        </p:sp>
        <p:sp>
          <p:nvSpPr>
            <p:cNvPr id="50" name="Line 103"/>
            <p:cNvSpPr>
              <a:spLocks noChangeShapeType="1"/>
            </p:cNvSpPr>
            <p:nvPr/>
          </p:nvSpPr>
          <p:spPr bwMode="auto">
            <a:xfrm>
              <a:off x="4685" y="1449"/>
              <a:ext cx="306" cy="131"/>
            </a:xfrm>
            <a:prstGeom prst="line">
              <a:avLst/>
            </a:prstGeom>
            <a:noFill/>
            <a:ln w="12700">
              <a:solidFill>
                <a:schemeClr val="tx1"/>
              </a:solidFill>
              <a:round/>
              <a:headEnd/>
              <a:tailEnd/>
            </a:ln>
            <a:effectLst/>
          </p:spPr>
          <p:txBody>
            <a:bodyPr wrap="none" anchor="ctr"/>
            <a:lstStyle/>
            <a:p>
              <a:endParaRPr lang="zh-CN" altLang="en-US"/>
            </a:p>
          </p:txBody>
        </p:sp>
        <p:sp>
          <p:nvSpPr>
            <p:cNvPr id="51" name="Line 104"/>
            <p:cNvSpPr>
              <a:spLocks noChangeShapeType="1"/>
            </p:cNvSpPr>
            <p:nvPr/>
          </p:nvSpPr>
          <p:spPr bwMode="auto">
            <a:xfrm flipH="1">
              <a:off x="5012" y="1661"/>
              <a:ext cx="152" cy="429"/>
            </a:xfrm>
            <a:prstGeom prst="line">
              <a:avLst/>
            </a:prstGeom>
            <a:noFill/>
            <a:ln w="12700">
              <a:solidFill>
                <a:schemeClr val="tx1"/>
              </a:solidFill>
              <a:round/>
              <a:headEnd/>
              <a:tailEnd/>
            </a:ln>
            <a:effectLst/>
          </p:spPr>
          <p:txBody>
            <a:bodyPr wrap="none" anchor="ctr"/>
            <a:lstStyle/>
            <a:p>
              <a:endParaRPr lang="zh-CN" altLang="en-US"/>
            </a:p>
          </p:txBody>
        </p:sp>
        <p:sp>
          <p:nvSpPr>
            <p:cNvPr id="52" name="Line 105"/>
            <p:cNvSpPr>
              <a:spLocks noChangeShapeType="1"/>
            </p:cNvSpPr>
            <p:nvPr/>
          </p:nvSpPr>
          <p:spPr bwMode="auto">
            <a:xfrm>
              <a:off x="4527" y="1520"/>
              <a:ext cx="0" cy="272"/>
            </a:xfrm>
            <a:prstGeom prst="line">
              <a:avLst/>
            </a:prstGeom>
            <a:noFill/>
            <a:ln w="12700">
              <a:solidFill>
                <a:schemeClr val="tx1"/>
              </a:solidFill>
              <a:round/>
              <a:headEnd/>
              <a:tailEnd/>
            </a:ln>
            <a:effectLst/>
          </p:spPr>
          <p:txBody>
            <a:bodyPr wrap="none" anchor="ctr"/>
            <a:lstStyle/>
            <a:p>
              <a:endParaRPr lang="zh-CN" altLang="en-US"/>
            </a:p>
          </p:txBody>
        </p:sp>
        <p:sp>
          <p:nvSpPr>
            <p:cNvPr id="53" name="Line 106"/>
            <p:cNvSpPr>
              <a:spLocks noChangeShapeType="1"/>
            </p:cNvSpPr>
            <p:nvPr/>
          </p:nvSpPr>
          <p:spPr bwMode="auto">
            <a:xfrm>
              <a:off x="4543" y="1928"/>
              <a:ext cx="337" cy="232"/>
            </a:xfrm>
            <a:prstGeom prst="line">
              <a:avLst/>
            </a:prstGeom>
            <a:noFill/>
            <a:ln w="12700">
              <a:solidFill>
                <a:schemeClr val="tx1"/>
              </a:solidFill>
              <a:round/>
              <a:headEnd/>
              <a:tailEnd/>
            </a:ln>
            <a:effectLst/>
          </p:spPr>
          <p:txBody>
            <a:bodyPr wrap="none" anchor="ctr"/>
            <a:lstStyle/>
            <a:p>
              <a:endParaRPr lang="zh-CN" altLang="en-US"/>
            </a:p>
          </p:txBody>
        </p:sp>
        <p:sp>
          <p:nvSpPr>
            <p:cNvPr id="54" name="Line 107"/>
            <p:cNvSpPr>
              <a:spLocks noChangeShapeType="1"/>
            </p:cNvSpPr>
            <p:nvPr/>
          </p:nvSpPr>
          <p:spPr bwMode="auto">
            <a:xfrm flipH="1">
              <a:off x="4833" y="2221"/>
              <a:ext cx="168" cy="227"/>
            </a:xfrm>
            <a:prstGeom prst="line">
              <a:avLst/>
            </a:prstGeom>
            <a:noFill/>
            <a:ln w="12700">
              <a:solidFill>
                <a:schemeClr val="tx1"/>
              </a:solidFill>
              <a:round/>
              <a:headEnd/>
              <a:tailEnd/>
            </a:ln>
            <a:effectLst/>
          </p:spPr>
          <p:txBody>
            <a:bodyPr wrap="none" anchor="ctr"/>
            <a:lstStyle/>
            <a:p>
              <a:endParaRPr lang="zh-CN" altLang="en-US"/>
            </a:p>
          </p:txBody>
        </p:sp>
        <p:sp>
          <p:nvSpPr>
            <p:cNvPr id="55" name="Line 108"/>
            <p:cNvSpPr>
              <a:spLocks noChangeShapeType="1"/>
            </p:cNvSpPr>
            <p:nvPr/>
          </p:nvSpPr>
          <p:spPr bwMode="auto">
            <a:xfrm flipH="1">
              <a:off x="4690" y="1641"/>
              <a:ext cx="353" cy="242"/>
            </a:xfrm>
            <a:prstGeom prst="line">
              <a:avLst/>
            </a:prstGeom>
            <a:noFill/>
            <a:ln w="12700">
              <a:solidFill>
                <a:schemeClr val="tx1"/>
              </a:solidFill>
              <a:round/>
              <a:headEnd/>
              <a:tailEnd/>
            </a:ln>
            <a:effectLst/>
          </p:spPr>
          <p:txBody>
            <a:bodyPr wrap="none" anchor="ctr"/>
            <a:lstStyle/>
            <a:p>
              <a:endParaRPr lang="zh-CN" altLang="en-US"/>
            </a:p>
          </p:txBody>
        </p:sp>
        <p:sp>
          <p:nvSpPr>
            <p:cNvPr id="56" name="Line 109"/>
            <p:cNvSpPr>
              <a:spLocks noChangeShapeType="1"/>
            </p:cNvSpPr>
            <p:nvPr/>
          </p:nvSpPr>
          <p:spPr bwMode="auto">
            <a:xfrm flipH="1">
              <a:off x="4696" y="1288"/>
              <a:ext cx="221" cy="161"/>
            </a:xfrm>
            <a:prstGeom prst="line">
              <a:avLst/>
            </a:prstGeom>
            <a:noFill/>
            <a:ln w="12700">
              <a:solidFill>
                <a:schemeClr val="tx1"/>
              </a:solidFill>
              <a:round/>
              <a:headEnd/>
              <a:tailEnd/>
            </a:ln>
            <a:effectLst/>
          </p:spPr>
          <p:txBody>
            <a:bodyPr wrap="none" anchor="ctr"/>
            <a:lstStyle/>
            <a:p>
              <a:endParaRPr lang="zh-CN" altLang="en-US"/>
            </a:p>
          </p:txBody>
        </p:sp>
        <p:sp>
          <p:nvSpPr>
            <p:cNvPr id="57" name="Line 110"/>
            <p:cNvSpPr>
              <a:spLocks noChangeShapeType="1"/>
            </p:cNvSpPr>
            <p:nvPr/>
          </p:nvSpPr>
          <p:spPr bwMode="auto">
            <a:xfrm flipH="1">
              <a:off x="5148" y="1399"/>
              <a:ext cx="127" cy="111"/>
            </a:xfrm>
            <a:prstGeom prst="line">
              <a:avLst/>
            </a:prstGeom>
            <a:noFill/>
            <a:ln w="12700">
              <a:solidFill>
                <a:schemeClr val="tx1"/>
              </a:solidFill>
              <a:round/>
              <a:headEnd/>
              <a:tailEnd/>
            </a:ln>
            <a:effectLst/>
          </p:spPr>
          <p:txBody>
            <a:bodyPr wrap="none" anchor="ctr"/>
            <a:lstStyle/>
            <a:p>
              <a:endParaRPr lang="zh-CN" altLang="en-US"/>
            </a:p>
          </p:txBody>
        </p:sp>
        <p:grpSp>
          <p:nvGrpSpPr>
            <p:cNvPr id="58" name="Group 111"/>
            <p:cNvGrpSpPr>
              <a:grpSpLocks/>
            </p:cNvGrpSpPr>
            <p:nvPr/>
          </p:nvGrpSpPr>
          <p:grpSpPr bwMode="auto">
            <a:xfrm>
              <a:off x="3769" y="1417"/>
              <a:ext cx="316" cy="301"/>
              <a:chOff x="3600" y="97"/>
              <a:chExt cx="360" cy="359"/>
            </a:xfrm>
          </p:grpSpPr>
          <p:sp>
            <p:nvSpPr>
              <p:cNvPr id="204" name="Oval 1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205" name="Line 11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206" name="Line 11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207" name="Rectangle 11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208" name="Oval 1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209" name="Group 117"/>
              <p:cNvGrpSpPr>
                <a:grpSpLocks/>
              </p:cNvGrpSpPr>
              <p:nvPr/>
            </p:nvGrpSpPr>
            <p:grpSpPr bwMode="auto">
              <a:xfrm>
                <a:off x="3666" y="97"/>
                <a:ext cx="176" cy="49"/>
                <a:chOff x="2848" y="848"/>
                <a:chExt cx="140" cy="98"/>
              </a:xfrm>
            </p:grpSpPr>
            <p:sp>
              <p:nvSpPr>
                <p:cNvPr id="214" name="Line 1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215" name="Line 1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216" name="Line 1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210" name="Group 121"/>
              <p:cNvGrpSpPr>
                <a:grpSpLocks/>
              </p:cNvGrpSpPr>
              <p:nvPr/>
            </p:nvGrpSpPr>
            <p:grpSpPr bwMode="auto">
              <a:xfrm flipV="1">
                <a:off x="3666" y="407"/>
                <a:ext cx="176" cy="49"/>
                <a:chOff x="2848" y="848"/>
                <a:chExt cx="140" cy="98"/>
              </a:xfrm>
            </p:grpSpPr>
            <p:sp>
              <p:nvSpPr>
                <p:cNvPr id="211" name="Line 12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212" name="Line 12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213" name="Line 12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59" name="Group 125"/>
            <p:cNvGrpSpPr>
              <a:grpSpLocks/>
            </p:cNvGrpSpPr>
            <p:nvPr/>
          </p:nvGrpSpPr>
          <p:grpSpPr bwMode="auto">
            <a:xfrm>
              <a:off x="4369" y="1273"/>
              <a:ext cx="316" cy="301"/>
              <a:chOff x="3600" y="97"/>
              <a:chExt cx="360" cy="359"/>
            </a:xfrm>
          </p:grpSpPr>
          <p:sp>
            <p:nvSpPr>
              <p:cNvPr id="191" name="Oval 1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92" name="Line 12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93" name="Line 12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94" name="Rectangle 12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95" name="Oval 1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96" name="Group 131"/>
              <p:cNvGrpSpPr>
                <a:grpSpLocks/>
              </p:cNvGrpSpPr>
              <p:nvPr/>
            </p:nvGrpSpPr>
            <p:grpSpPr bwMode="auto">
              <a:xfrm>
                <a:off x="3666" y="97"/>
                <a:ext cx="176" cy="49"/>
                <a:chOff x="2848" y="848"/>
                <a:chExt cx="140" cy="98"/>
              </a:xfrm>
            </p:grpSpPr>
            <p:sp>
              <p:nvSpPr>
                <p:cNvPr id="201" name="Line 13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202" name="Line 13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203" name="Line 13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97" name="Group 135"/>
              <p:cNvGrpSpPr>
                <a:grpSpLocks/>
              </p:cNvGrpSpPr>
              <p:nvPr/>
            </p:nvGrpSpPr>
            <p:grpSpPr bwMode="auto">
              <a:xfrm flipV="1">
                <a:off x="3666" y="407"/>
                <a:ext cx="176" cy="49"/>
                <a:chOff x="2848" y="848"/>
                <a:chExt cx="140" cy="98"/>
              </a:xfrm>
            </p:grpSpPr>
            <p:sp>
              <p:nvSpPr>
                <p:cNvPr id="198" name="Line 13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99" name="Line 13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200" name="Line 13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60" name="Group 139"/>
            <p:cNvGrpSpPr>
              <a:grpSpLocks/>
            </p:cNvGrpSpPr>
            <p:nvPr/>
          </p:nvGrpSpPr>
          <p:grpSpPr bwMode="auto">
            <a:xfrm>
              <a:off x="4380" y="1687"/>
              <a:ext cx="316" cy="301"/>
              <a:chOff x="3600" y="97"/>
              <a:chExt cx="360" cy="359"/>
            </a:xfrm>
          </p:grpSpPr>
          <p:sp>
            <p:nvSpPr>
              <p:cNvPr id="178" name="Oval 1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79" name="Line 14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80" name="Line 14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81" name="Rectangle 14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82" name="Oval 1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83" name="Group 145"/>
              <p:cNvGrpSpPr>
                <a:grpSpLocks/>
              </p:cNvGrpSpPr>
              <p:nvPr/>
            </p:nvGrpSpPr>
            <p:grpSpPr bwMode="auto">
              <a:xfrm>
                <a:off x="3666" y="97"/>
                <a:ext cx="176" cy="49"/>
                <a:chOff x="2848" y="848"/>
                <a:chExt cx="140" cy="98"/>
              </a:xfrm>
            </p:grpSpPr>
            <p:sp>
              <p:nvSpPr>
                <p:cNvPr id="188" name="Line 14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89" name="Line 14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90" name="Line 14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84" name="Group 149"/>
              <p:cNvGrpSpPr>
                <a:grpSpLocks/>
              </p:cNvGrpSpPr>
              <p:nvPr/>
            </p:nvGrpSpPr>
            <p:grpSpPr bwMode="auto">
              <a:xfrm flipV="1">
                <a:off x="3666" y="407"/>
                <a:ext cx="176" cy="49"/>
                <a:chOff x="2848" y="848"/>
                <a:chExt cx="140" cy="98"/>
              </a:xfrm>
            </p:grpSpPr>
            <p:sp>
              <p:nvSpPr>
                <p:cNvPr id="185" name="Line 15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86" name="Line 15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87" name="Line 15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61" name="Group 153"/>
            <p:cNvGrpSpPr>
              <a:grpSpLocks/>
            </p:cNvGrpSpPr>
            <p:nvPr/>
          </p:nvGrpSpPr>
          <p:grpSpPr bwMode="auto">
            <a:xfrm>
              <a:off x="4991" y="1404"/>
              <a:ext cx="315" cy="301"/>
              <a:chOff x="3600" y="97"/>
              <a:chExt cx="360" cy="359"/>
            </a:xfrm>
          </p:grpSpPr>
          <p:sp>
            <p:nvSpPr>
              <p:cNvPr id="165" name="Oval 1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66" name="Line 155"/>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67" name="Line 156"/>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68" name="Rectangle 157"/>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69" name="Oval 1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70" name="Group 159"/>
              <p:cNvGrpSpPr>
                <a:grpSpLocks/>
              </p:cNvGrpSpPr>
              <p:nvPr/>
            </p:nvGrpSpPr>
            <p:grpSpPr bwMode="auto">
              <a:xfrm>
                <a:off x="3666" y="97"/>
                <a:ext cx="176" cy="49"/>
                <a:chOff x="2848" y="848"/>
                <a:chExt cx="140" cy="98"/>
              </a:xfrm>
            </p:grpSpPr>
            <p:sp>
              <p:nvSpPr>
                <p:cNvPr id="175" name="Line 16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76" name="Line 16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77" name="Line 16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71" name="Group 163"/>
              <p:cNvGrpSpPr>
                <a:grpSpLocks/>
              </p:cNvGrpSpPr>
              <p:nvPr/>
            </p:nvGrpSpPr>
            <p:grpSpPr bwMode="auto">
              <a:xfrm flipV="1">
                <a:off x="3666" y="407"/>
                <a:ext cx="176" cy="49"/>
                <a:chOff x="2848" y="848"/>
                <a:chExt cx="140" cy="98"/>
              </a:xfrm>
            </p:grpSpPr>
            <p:sp>
              <p:nvSpPr>
                <p:cNvPr id="172" name="Line 16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73" name="Line 16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74" name="Line 16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62" name="Group 167"/>
            <p:cNvGrpSpPr>
              <a:grpSpLocks/>
            </p:cNvGrpSpPr>
            <p:nvPr/>
          </p:nvGrpSpPr>
          <p:grpSpPr bwMode="auto">
            <a:xfrm>
              <a:off x="4869" y="1969"/>
              <a:ext cx="316" cy="301"/>
              <a:chOff x="3600" y="97"/>
              <a:chExt cx="360" cy="359"/>
            </a:xfrm>
          </p:grpSpPr>
          <p:sp>
            <p:nvSpPr>
              <p:cNvPr id="152" name="Oval 16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53" name="Line 16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54" name="Line 17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55" name="Rectangle 17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56" name="Oval 17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57" name="Group 173"/>
              <p:cNvGrpSpPr>
                <a:grpSpLocks/>
              </p:cNvGrpSpPr>
              <p:nvPr/>
            </p:nvGrpSpPr>
            <p:grpSpPr bwMode="auto">
              <a:xfrm>
                <a:off x="3666" y="97"/>
                <a:ext cx="176" cy="49"/>
                <a:chOff x="2848" y="848"/>
                <a:chExt cx="140" cy="98"/>
              </a:xfrm>
            </p:grpSpPr>
            <p:sp>
              <p:nvSpPr>
                <p:cNvPr id="162" name="Line 17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63" name="Line 17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64" name="Line 17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58" name="Group 177"/>
              <p:cNvGrpSpPr>
                <a:grpSpLocks/>
              </p:cNvGrpSpPr>
              <p:nvPr/>
            </p:nvGrpSpPr>
            <p:grpSpPr bwMode="auto">
              <a:xfrm flipV="1">
                <a:off x="3666" y="407"/>
                <a:ext cx="176" cy="49"/>
                <a:chOff x="2848" y="848"/>
                <a:chExt cx="140" cy="98"/>
              </a:xfrm>
            </p:grpSpPr>
            <p:sp>
              <p:nvSpPr>
                <p:cNvPr id="159" name="Line 17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60" name="Line 17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61" name="Line 18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63" name="Group 181"/>
            <p:cNvGrpSpPr>
              <a:grpSpLocks/>
            </p:cNvGrpSpPr>
            <p:nvPr/>
          </p:nvGrpSpPr>
          <p:grpSpPr bwMode="auto">
            <a:xfrm>
              <a:off x="4659" y="2337"/>
              <a:ext cx="316" cy="303"/>
              <a:chOff x="3600" y="97"/>
              <a:chExt cx="360" cy="359"/>
            </a:xfrm>
          </p:grpSpPr>
          <p:sp>
            <p:nvSpPr>
              <p:cNvPr id="139" name="Oval 18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40" name="Line 183"/>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41" name="Line 184"/>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42" name="Rectangle 185"/>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43" name="Oval 18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44" name="Group 187"/>
              <p:cNvGrpSpPr>
                <a:grpSpLocks/>
              </p:cNvGrpSpPr>
              <p:nvPr/>
            </p:nvGrpSpPr>
            <p:grpSpPr bwMode="auto">
              <a:xfrm>
                <a:off x="3666" y="97"/>
                <a:ext cx="176" cy="49"/>
                <a:chOff x="2848" y="848"/>
                <a:chExt cx="140" cy="98"/>
              </a:xfrm>
            </p:grpSpPr>
            <p:sp>
              <p:nvSpPr>
                <p:cNvPr id="149" name="Line 18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50" name="Line 18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51" name="Line 19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45" name="Group 191"/>
              <p:cNvGrpSpPr>
                <a:grpSpLocks/>
              </p:cNvGrpSpPr>
              <p:nvPr/>
            </p:nvGrpSpPr>
            <p:grpSpPr bwMode="auto">
              <a:xfrm flipV="1">
                <a:off x="3666" y="407"/>
                <a:ext cx="176" cy="49"/>
                <a:chOff x="2848" y="848"/>
                <a:chExt cx="140" cy="98"/>
              </a:xfrm>
            </p:grpSpPr>
            <p:sp>
              <p:nvSpPr>
                <p:cNvPr id="146" name="Line 19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47" name="Line 19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48" name="Line 19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64" name="Group 195"/>
            <p:cNvGrpSpPr>
              <a:grpSpLocks/>
            </p:cNvGrpSpPr>
            <p:nvPr/>
          </p:nvGrpSpPr>
          <p:grpSpPr bwMode="auto">
            <a:xfrm>
              <a:off x="4275" y="2645"/>
              <a:ext cx="315" cy="301"/>
              <a:chOff x="3600" y="97"/>
              <a:chExt cx="360" cy="359"/>
            </a:xfrm>
          </p:grpSpPr>
          <p:sp>
            <p:nvSpPr>
              <p:cNvPr id="126" name="Oval 19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27" name="Line 197"/>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28" name="Line 198"/>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29" name="Rectangle 199"/>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30" name="Oval 20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31" name="Group 201"/>
              <p:cNvGrpSpPr>
                <a:grpSpLocks/>
              </p:cNvGrpSpPr>
              <p:nvPr/>
            </p:nvGrpSpPr>
            <p:grpSpPr bwMode="auto">
              <a:xfrm>
                <a:off x="3666" y="97"/>
                <a:ext cx="176" cy="49"/>
                <a:chOff x="2848" y="848"/>
                <a:chExt cx="140" cy="98"/>
              </a:xfrm>
            </p:grpSpPr>
            <p:sp>
              <p:nvSpPr>
                <p:cNvPr id="136" name="Line 202"/>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37" name="Line 203"/>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38" name="Line 204"/>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32" name="Group 205"/>
              <p:cNvGrpSpPr>
                <a:grpSpLocks/>
              </p:cNvGrpSpPr>
              <p:nvPr/>
            </p:nvGrpSpPr>
            <p:grpSpPr bwMode="auto">
              <a:xfrm flipV="1">
                <a:off x="3666" y="407"/>
                <a:ext cx="176" cy="49"/>
                <a:chOff x="2848" y="848"/>
                <a:chExt cx="140" cy="98"/>
              </a:xfrm>
            </p:grpSpPr>
            <p:sp>
              <p:nvSpPr>
                <p:cNvPr id="133" name="Line 20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34" name="Line 20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35" name="Line 20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grpSp>
          <p:nvGrpSpPr>
            <p:cNvPr id="65" name="Group 209"/>
            <p:cNvGrpSpPr>
              <a:grpSpLocks/>
            </p:cNvGrpSpPr>
            <p:nvPr/>
          </p:nvGrpSpPr>
          <p:grpSpPr bwMode="auto">
            <a:xfrm>
              <a:off x="3769" y="2408"/>
              <a:ext cx="316" cy="301"/>
              <a:chOff x="3600" y="97"/>
              <a:chExt cx="360" cy="359"/>
            </a:xfrm>
          </p:grpSpPr>
          <p:sp>
            <p:nvSpPr>
              <p:cNvPr id="113" name="Oval 21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sp>
            <p:nvSpPr>
              <p:cNvPr id="114" name="Line 211"/>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15" name="Line 212"/>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zh-CN" altLang="en-US"/>
              </a:p>
            </p:txBody>
          </p:sp>
          <p:sp>
            <p:nvSpPr>
              <p:cNvPr id="116" name="Rectangle 213"/>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eaLnBrk="0" hangingPunct="0"/>
                <a:endParaRPr kumimoji="0" lang="zh-CN" altLang="en-US">
                  <a:latin typeface="Times New Roman" pitchFamily="18" charset="0"/>
                </a:endParaRPr>
              </a:p>
            </p:txBody>
          </p:sp>
          <p:sp>
            <p:nvSpPr>
              <p:cNvPr id="117" name="Oval 21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zh-CN" altLang="en-US"/>
              </a:p>
            </p:txBody>
          </p:sp>
          <p:grpSp>
            <p:nvGrpSpPr>
              <p:cNvPr id="118" name="Group 215"/>
              <p:cNvGrpSpPr>
                <a:grpSpLocks/>
              </p:cNvGrpSpPr>
              <p:nvPr/>
            </p:nvGrpSpPr>
            <p:grpSpPr bwMode="auto">
              <a:xfrm>
                <a:off x="3666" y="97"/>
                <a:ext cx="176" cy="49"/>
                <a:chOff x="2848" y="848"/>
                <a:chExt cx="140" cy="98"/>
              </a:xfrm>
            </p:grpSpPr>
            <p:sp>
              <p:nvSpPr>
                <p:cNvPr id="123" name="Line 216"/>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24" name="Line 217"/>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25" name="Line 218"/>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nvGrpSpPr>
              <p:cNvPr id="119" name="Group 219"/>
              <p:cNvGrpSpPr>
                <a:grpSpLocks/>
              </p:cNvGrpSpPr>
              <p:nvPr/>
            </p:nvGrpSpPr>
            <p:grpSpPr bwMode="auto">
              <a:xfrm flipV="1">
                <a:off x="3666" y="407"/>
                <a:ext cx="176" cy="49"/>
                <a:chOff x="2848" y="848"/>
                <a:chExt cx="140" cy="98"/>
              </a:xfrm>
            </p:grpSpPr>
            <p:sp>
              <p:nvSpPr>
                <p:cNvPr id="120" name="Line 22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zh-CN" altLang="en-US"/>
                </a:p>
              </p:txBody>
            </p:sp>
            <p:sp>
              <p:nvSpPr>
                <p:cNvPr id="121" name="Line 22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zh-CN" altLang="en-US"/>
                </a:p>
              </p:txBody>
            </p:sp>
            <p:sp>
              <p:nvSpPr>
                <p:cNvPr id="122" name="Line 22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zh-CN" altLang="en-US"/>
                </a:p>
              </p:txBody>
            </p:sp>
          </p:grpSp>
        </p:grpSp>
        <p:sp>
          <p:nvSpPr>
            <p:cNvPr id="66" name="Line 223"/>
            <p:cNvSpPr>
              <a:spLocks noChangeShapeType="1"/>
            </p:cNvSpPr>
            <p:nvPr/>
          </p:nvSpPr>
          <p:spPr bwMode="auto">
            <a:xfrm flipV="1">
              <a:off x="3930" y="2645"/>
              <a:ext cx="1" cy="157"/>
            </a:xfrm>
            <a:prstGeom prst="line">
              <a:avLst/>
            </a:prstGeom>
            <a:noFill/>
            <a:ln w="12700">
              <a:solidFill>
                <a:schemeClr val="tx1"/>
              </a:solidFill>
              <a:round/>
              <a:headEnd/>
              <a:tailEnd/>
            </a:ln>
            <a:effectLst/>
          </p:spPr>
          <p:txBody>
            <a:bodyPr wrap="none" anchor="ctr"/>
            <a:lstStyle/>
            <a:p>
              <a:endParaRPr lang="zh-CN" altLang="en-US"/>
            </a:p>
          </p:txBody>
        </p:sp>
        <p:grpSp>
          <p:nvGrpSpPr>
            <p:cNvPr id="67" name="Group 224"/>
            <p:cNvGrpSpPr>
              <a:grpSpLocks/>
            </p:cNvGrpSpPr>
            <p:nvPr/>
          </p:nvGrpSpPr>
          <p:grpSpPr bwMode="auto">
            <a:xfrm>
              <a:off x="2956" y="966"/>
              <a:ext cx="513" cy="538"/>
              <a:chOff x="4180" y="744"/>
              <a:chExt cx="513" cy="538"/>
            </a:xfrm>
          </p:grpSpPr>
          <p:sp>
            <p:nvSpPr>
              <p:cNvPr id="106" name="Rectangle 225"/>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zh-CN" altLang="en-US"/>
              </a:p>
            </p:txBody>
          </p:sp>
          <p:sp>
            <p:nvSpPr>
              <p:cNvPr id="107" name="Rectangle 226"/>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08" name="Rectangle 227"/>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zh-CN" altLang="en-US"/>
              </a:p>
            </p:txBody>
          </p:sp>
          <p:sp>
            <p:nvSpPr>
              <p:cNvPr id="109" name="Text Box 228"/>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pPr algn="ctr" eaLnBrk="0" hangingPunct="0"/>
                <a:r>
                  <a:rPr kumimoji="0" lang="en-US" altLang="zh-CN" sz="1000">
                    <a:latin typeface="Comic Sans MS" pitchFamily="66" charset="0"/>
                  </a:rPr>
                  <a:t>application</a:t>
                </a:r>
              </a:p>
              <a:p>
                <a:pPr algn="ctr" eaLnBrk="0" hangingPunct="0"/>
                <a:r>
                  <a:rPr kumimoji="0" lang="en-US" altLang="zh-CN" sz="1000">
                    <a:solidFill>
                      <a:schemeClr val="bg1"/>
                    </a:solidFill>
                    <a:latin typeface="Comic Sans MS" pitchFamily="66" charset="0"/>
                  </a:rPr>
                  <a:t>transport</a:t>
                </a:r>
                <a:endParaRPr kumimoji="0" lang="en-US" altLang="zh-CN"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110" name="Line 229"/>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111" name="Line 230"/>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112" name="Line 231"/>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zh-CN" altLang="en-US"/>
              </a:p>
            </p:txBody>
          </p:sp>
        </p:grpSp>
        <p:grpSp>
          <p:nvGrpSpPr>
            <p:cNvPr id="68" name="Group 232"/>
            <p:cNvGrpSpPr>
              <a:grpSpLocks/>
            </p:cNvGrpSpPr>
            <p:nvPr/>
          </p:nvGrpSpPr>
          <p:grpSpPr bwMode="auto">
            <a:xfrm>
              <a:off x="4924" y="2784"/>
              <a:ext cx="513" cy="538"/>
              <a:chOff x="4180" y="744"/>
              <a:chExt cx="513" cy="538"/>
            </a:xfrm>
          </p:grpSpPr>
          <p:sp>
            <p:nvSpPr>
              <p:cNvPr id="99" name="Rectangle 233"/>
              <p:cNvSpPr>
                <a:spLocks noChangeArrowheads="1"/>
              </p:cNvSpPr>
              <p:nvPr/>
            </p:nvSpPr>
            <p:spPr bwMode="auto">
              <a:xfrm>
                <a:off x="4242" y="747"/>
                <a:ext cx="426" cy="489"/>
              </a:xfrm>
              <a:prstGeom prst="rect">
                <a:avLst/>
              </a:prstGeom>
              <a:solidFill>
                <a:schemeClr val="accent2"/>
              </a:solidFill>
              <a:ln w="9525">
                <a:noFill/>
                <a:miter lim="800000"/>
                <a:headEnd/>
                <a:tailEnd/>
              </a:ln>
              <a:effectLst/>
            </p:spPr>
            <p:txBody>
              <a:bodyPr wrap="none" anchor="ctr"/>
              <a:lstStyle/>
              <a:p>
                <a:endParaRPr lang="zh-CN" altLang="en-US"/>
              </a:p>
            </p:txBody>
          </p:sp>
          <p:sp>
            <p:nvSpPr>
              <p:cNvPr id="100" name="Rectangle 234"/>
              <p:cNvSpPr>
                <a:spLocks noChangeArrowheads="1"/>
              </p:cNvSpPr>
              <p:nvPr/>
            </p:nvSpPr>
            <p:spPr bwMode="auto">
              <a:xfrm>
                <a:off x="4221" y="762"/>
                <a:ext cx="435" cy="504"/>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01" name="Rectangle 235"/>
              <p:cNvSpPr>
                <a:spLocks noChangeArrowheads="1"/>
              </p:cNvSpPr>
              <p:nvPr/>
            </p:nvSpPr>
            <p:spPr bwMode="auto">
              <a:xfrm>
                <a:off x="4224" y="873"/>
                <a:ext cx="426" cy="108"/>
              </a:xfrm>
              <a:prstGeom prst="rect">
                <a:avLst/>
              </a:prstGeom>
              <a:solidFill>
                <a:srgbClr val="FF0000"/>
              </a:solidFill>
              <a:ln w="9525">
                <a:noFill/>
                <a:miter lim="800000"/>
                <a:headEnd/>
                <a:tailEnd/>
              </a:ln>
              <a:effectLst/>
            </p:spPr>
            <p:txBody>
              <a:bodyPr wrap="none" anchor="ctr"/>
              <a:lstStyle/>
              <a:p>
                <a:endParaRPr lang="zh-CN" altLang="en-US"/>
              </a:p>
            </p:txBody>
          </p:sp>
          <p:sp>
            <p:nvSpPr>
              <p:cNvPr id="102" name="Text Box 236"/>
              <p:cNvSpPr txBox="1">
                <a:spLocks noChangeArrowheads="1"/>
              </p:cNvSpPr>
              <p:nvPr/>
            </p:nvSpPr>
            <p:spPr bwMode="auto">
              <a:xfrm>
                <a:off x="4180" y="744"/>
                <a:ext cx="513" cy="538"/>
              </a:xfrm>
              <a:prstGeom prst="rect">
                <a:avLst/>
              </a:prstGeom>
              <a:noFill/>
              <a:ln w="9525">
                <a:noFill/>
                <a:miter lim="800000"/>
                <a:headEnd/>
                <a:tailEnd/>
              </a:ln>
              <a:effectLst/>
            </p:spPr>
            <p:txBody>
              <a:bodyPr>
                <a:spAutoFit/>
              </a:bodyPr>
              <a:lstStyle/>
              <a:p>
                <a:pPr algn="ctr" eaLnBrk="0" hangingPunct="0"/>
                <a:r>
                  <a:rPr kumimoji="0" lang="en-US" altLang="zh-CN" sz="1000">
                    <a:latin typeface="Comic Sans MS" pitchFamily="66" charset="0"/>
                  </a:rPr>
                  <a:t>application</a:t>
                </a:r>
              </a:p>
              <a:p>
                <a:pPr algn="ctr" eaLnBrk="0" hangingPunct="0"/>
                <a:r>
                  <a:rPr kumimoji="0" lang="en-US" altLang="zh-CN" sz="1000">
                    <a:solidFill>
                      <a:schemeClr val="bg1"/>
                    </a:solidFill>
                    <a:latin typeface="Comic Sans MS" pitchFamily="66" charset="0"/>
                  </a:rPr>
                  <a:t>transport</a:t>
                </a:r>
                <a:endParaRPr kumimoji="0" lang="en-US" altLang="zh-CN"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103" name="Line 237"/>
              <p:cNvSpPr>
                <a:spLocks noChangeShapeType="1"/>
              </p:cNvSpPr>
              <p:nvPr/>
            </p:nvSpPr>
            <p:spPr bwMode="auto">
              <a:xfrm>
                <a:off x="4221" y="978"/>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104" name="Line 238"/>
              <p:cNvSpPr>
                <a:spLocks noChangeShapeType="1"/>
              </p:cNvSpPr>
              <p:nvPr/>
            </p:nvSpPr>
            <p:spPr bwMode="auto">
              <a:xfrm>
                <a:off x="4227" y="1065"/>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105" name="Line 239"/>
              <p:cNvSpPr>
                <a:spLocks noChangeShapeType="1"/>
              </p:cNvSpPr>
              <p:nvPr/>
            </p:nvSpPr>
            <p:spPr bwMode="auto">
              <a:xfrm>
                <a:off x="4227" y="1152"/>
                <a:ext cx="435" cy="3"/>
              </a:xfrm>
              <a:prstGeom prst="line">
                <a:avLst/>
              </a:prstGeom>
              <a:noFill/>
              <a:ln w="12700">
                <a:solidFill>
                  <a:schemeClr val="tx1"/>
                </a:solidFill>
                <a:round/>
                <a:headEnd/>
                <a:tailEnd/>
              </a:ln>
              <a:effectLst/>
            </p:spPr>
            <p:txBody>
              <a:bodyPr wrap="none" anchor="ctr"/>
              <a:lstStyle/>
              <a:p>
                <a:endParaRPr lang="zh-CN" altLang="en-US"/>
              </a:p>
            </p:txBody>
          </p:sp>
        </p:grpSp>
        <p:grpSp>
          <p:nvGrpSpPr>
            <p:cNvPr id="69" name="Group 240"/>
            <p:cNvGrpSpPr>
              <a:grpSpLocks/>
            </p:cNvGrpSpPr>
            <p:nvPr/>
          </p:nvGrpSpPr>
          <p:grpSpPr bwMode="auto">
            <a:xfrm>
              <a:off x="4507" y="2229"/>
              <a:ext cx="513" cy="442"/>
              <a:chOff x="2923" y="3345"/>
              <a:chExt cx="513" cy="442"/>
            </a:xfrm>
          </p:grpSpPr>
          <p:sp>
            <p:nvSpPr>
              <p:cNvPr id="94" name="Rectangle 241"/>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zh-CN" altLang="en-US"/>
              </a:p>
            </p:txBody>
          </p:sp>
          <p:sp>
            <p:nvSpPr>
              <p:cNvPr id="95" name="Rectangle 242"/>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96" name="Text Box 243"/>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pPr algn="ctr" eaLnBrk="0" hangingPunct="0"/>
                <a:endParaRPr kumimoji="0" lang="zh-CN" altLang="en-US"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97" name="Line 244"/>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98" name="Line 245"/>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zh-CN" altLang="en-US"/>
              </a:p>
            </p:txBody>
          </p:sp>
        </p:grpSp>
        <p:grpSp>
          <p:nvGrpSpPr>
            <p:cNvPr id="70" name="Group 246"/>
            <p:cNvGrpSpPr>
              <a:grpSpLocks/>
            </p:cNvGrpSpPr>
            <p:nvPr/>
          </p:nvGrpSpPr>
          <p:grpSpPr bwMode="auto">
            <a:xfrm>
              <a:off x="4843" y="1863"/>
              <a:ext cx="513" cy="442"/>
              <a:chOff x="2923" y="3345"/>
              <a:chExt cx="513" cy="442"/>
            </a:xfrm>
          </p:grpSpPr>
          <p:sp>
            <p:nvSpPr>
              <p:cNvPr id="89" name="Rectangle 247"/>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zh-CN" altLang="en-US"/>
              </a:p>
            </p:txBody>
          </p:sp>
          <p:sp>
            <p:nvSpPr>
              <p:cNvPr id="90" name="Rectangle 248"/>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91" name="Text Box 249"/>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pPr algn="ctr" eaLnBrk="0" hangingPunct="0"/>
                <a:endParaRPr kumimoji="0" lang="zh-CN" altLang="en-US"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92" name="Line 250"/>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93" name="Line 251"/>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zh-CN" altLang="en-US"/>
              </a:p>
            </p:txBody>
          </p:sp>
        </p:grpSp>
        <p:grpSp>
          <p:nvGrpSpPr>
            <p:cNvPr id="71" name="Group 252"/>
            <p:cNvGrpSpPr>
              <a:grpSpLocks/>
            </p:cNvGrpSpPr>
            <p:nvPr/>
          </p:nvGrpSpPr>
          <p:grpSpPr bwMode="auto">
            <a:xfrm>
              <a:off x="4285" y="1671"/>
              <a:ext cx="513" cy="442"/>
              <a:chOff x="2923" y="3345"/>
              <a:chExt cx="513" cy="442"/>
            </a:xfrm>
          </p:grpSpPr>
          <p:sp>
            <p:nvSpPr>
              <p:cNvPr id="84" name="Rectangle 253"/>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zh-CN" altLang="en-US"/>
              </a:p>
            </p:txBody>
          </p:sp>
          <p:sp>
            <p:nvSpPr>
              <p:cNvPr id="85" name="Rectangle 254"/>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86" name="Text Box 255"/>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pPr algn="ctr" eaLnBrk="0" hangingPunct="0"/>
                <a:endParaRPr kumimoji="0" lang="zh-CN" altLang="en-US"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87" name="Line 256"/>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88" name="Line 257"/>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zh-CN" altLang="en-US"/>
              </a:p>
            </p:txBody>
          </p:sp>
        </p:grpSp>
        <p:grpSp>
          <p:nvGrpSpPr>
            <p:cNvPr id="72" name="Group 258"/>
            <p:cNvGrpSpPr>
              <a:grpSpLocks/>
            </p:cNvGrpSpPr>
            <p:nvPr/>
          </p:nvGrpSpPr>
          <p:grpSpPr bwMode="auto">
            <a:xfrm>
              <a:off x="4243" y="1185"/>
              <a:ext cx="513" cy="442"/>
              <a:chOff x="2923" y="3345"/>
              <a:chExt cx="513" cy="442"/>
            </a:xfrm>
          </p:grpSpPr>
          <p:sp>
            <p:nvSpPr>
              <p:cNvPr id="79" name="Rectangle 259"/>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zh-CN" altLang="en-US"/>
              </a:p>
            </p:txBody>
          </p:sp>
          <p:sp>
            <p:nvSpPr>
              <p:cNvPr id="80" name="Rectangle 260"/>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81" name="Text Box 261"/>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pPr algn="ctr" eaLnBrk="0" hangingPunct="0"/>
                <a:endParaRPr kumimoji="0" lang="zh-CN" altLang="en-US"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82" name="Line 262"/>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83" name="Line 263"/>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zh-CN" altLang="en-US"/>
              </a:p>
            </p:txBody>
          </p:sp>
        </p:grpSp>
        <p:grpSp>
          <p:nvGrpSpPr>
            <p:cNvPr id="73" name="Group 264"/>
            <p:cNvGrpSpPr>
              <a:grpSpLocks/>
            </p:cNvGrpSpPr>
            <p:nvPr/>
          </p:nvGrpSpPr>
          <p:grpSpPr bwMode="auto">
            <a:xfrm>
              <a:off x="3655" y="1365"/>
              <a:ext cx="513" cy="442"/>
              <a:chOff x="2923" y="3345"/>
              <a:chExt cx="513" cy="442"/>
            </a:xfrm>
          </p:grpSpPr>
          <p:sp>
            <p:nvSpPr>
              <p:cNvPr id="74" name="Rectangle 265"/>
              <p:cNvSpPr>
                <a:spLocks noChangeArrowheads="1"/>
              </p:cNvSpPr>
              <p:nvPr/>
            </p:nvSpPr>
            <p:spPr bwMode="auto">
              <a:xfrm>
                <a:off x="2988" y="3444"/>
                <a:ext cx="426" cy="306"/>
              </a:xfrm>
              <a:prstGeom prst="rect">
                <a:avLst/>
              </a:prstGeom>
              <a:solidFill>
                <a:schemeClr val="accent2"/>
              </a:solidFill>
              <a:ln w="9525">
                <a:noFill/>
                <a:miter lim="800000"/>
                <a:headEnd/>
                <a:tailEnd/>
              </a:ln>
              <a:effectLst/>
            </p:spPr>
            <p:txBody>
              <a:bodyPr wrap="none" anchor="ctr"/>
              <a:lstStyle/>
              <a:p>
                <a:endParaRPr lang="zh-CN" altLang="en-US"/>
              </a:p>
            </p:txBody>
          </p:sp>
          <p:sp>
            <p:nvSpPr>
              <p:cNvPr id="75" name="Rectangle 266"/>
              <p:cNvSpPr>
                <a:spLocks noChangeArrowheads="1"/>
              </p:cNvSpPr>
              <p:nvPr/>
            </p:nvSpPr>
            <p:spPr bwMode="auto">
              <a:xfrm>
                <a:off x="2961" y="3465"/>
                <a:ext cx="435" cy="31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76" name="Text Box 267"/>
              <p:cNvSpPr txBox="1">
                <a:spLocks noChangeArrowheads="1"/>
              </p:cNvSpPr>
              <p:nvPr/>
            </p:nvSpPr>
            <p:spPr bwMode="auto">
              <a:xfrm>
                <a:off x="2923" y="3345"/>
                <a:ext cx="513" cy="442"/>
              </a:xfrm>
              <a:prstGeom prst="rect">
                <a:avLst/>
              </a:prstGeom>
              <a:noFill/>
              <a:ln w="9525">
                <a:noFill/>
                <a:miter lim="800000"/>
                <a:headEnd/>
                <a:tailEnd/>
              </a:ln>
              <a:effectLst/>
            </p:spPr>
            <p:txBody>
              <a:bodyPr>
                <a:spAutoFit/>
              </a:bodyPr>
              <a:lstStyle/>
              <a:p>
                <a:pPr algn="ctr" eaLnBrk="0" hangingPunct="0"/>
                <a:endParaRPr kumimoji="0" lang="zh-CN" altLang="en-US" sz="1000">
                  <a:latin typeface="Comic Sans MS" pitchFamily="66" charset="0"/>
                </a:endParaRPr>
              </a:p>
              <a:p>
                <a:pPr algn="ctr" eaLnBrk="0" hangingPunct="0"/>
                <a:r>
                  <a:rPr kumimoji="0" lang="en-US" altLang="zh-CN" sz="1000">
                    <a:latin typeface="Comic Sans MS" pitchFamily="66" charset="0"/>
                  </a:rPr>
                  <a:t>network</a:t>
                </a:r>
              </a:p>
              <a:p>
                <a:pPr algn="ctr" eaLnBrk="0" hangingPunct="0"/>
                <a:r>
                  <a:rPr kumimoji="0" lang="en-US" altLang="zh-CN" sz="1000">
                    <a:latin typeface="Comic Sans MS" pitchFamily="66" charset="0"/>
                  </a:rPr>
                  <a:t>data link</a:t>
                </a:r>
              </a:p>
              <a:p>
                <a:pPr algn="ctr" eaLnBrk="0" hangingPunct="0"/>
                <a:r>
                  <a:rPr kumimoji="0" lang="en-US" altLang="zh-CN" sz="1000">
                    <a:latin typeface="Comic Sans MS" pitchFamily="66" charset="0"/>
                  </a:rPr>
                  <a:t>physical</a:t>
                </a:r>
                <a:endParaRPr kumimoji="0" lang="en-US" altLang="zh-CN">
                  <a:latin typeface="Times New Roman" pitchFamily="18" charset="0"/>
                </a:endParaRPr>
              </a:p>
            </p:txBody>
          </p:sp>
          <p:sp>
            <p:nvSpPr>
              <p:cNvPr id="77" name="Line 268"/>
              <p:cNvSpPr>
                <a:spLocks noChangeShapeType="1"/>
              </p:cNvSpPr>
              <p:nvPr/>
            </p:nvSpPr>
            <p:spPr bwMode="auto">
              <a:xfrm>
                <a:off x="2958" y="3657"/>
                <a:ext cx="435" cy="3"/>
              </a:xfrm>
              <a:prstGeom prst="line">
                <a:avLst/>
              </a:prstGeom>
              <a:noFill/>
              <a:ln w="12700">
                <a:solidFill>
                  <a:schemeClr val="tx1"/>
                </a:solidFill>
                <a:round/>
                <a:headEnd/>
                <a:tailEnd/>
              </a:ln>
              <a:effectLst/>
            </p:spPr>
            <p:txBody>
              <a:bodyPr wrap="none" anchor="ctr"/>
              <a:lstStyle/>
              <a:p>
                <a:endParaRPr lang="zh-CN" altLang="en-US"/>
              </a:p>
            </p:txBody>
          </p:sp>
          <p:sp>
            <p:nvSpPr>
              <p:cNvPr id="78" name="Line 269"/>
              <p:cNvSpPr>
                <a:spLocks noChangeShapeType="1"/>
              </p:cNvSpPr>
              <p:nvPr/>
            </p:nvSpPr>
            <p:spPr bwMode="auto">
              <a:xfrm>
                <a:off x="2964" y="3561"/>
                <a:ext cx="435" cy="3"/>
              </a:xfrm>
              <a:prstGeom prst="line">
                <a:avLst/>
              </a:prstGeom>
              <a:noFill/>
              <a:ln w="12700">
                <a:solidFill>
                  <a:schemeClr val="tx1"/>
                </a:solidFill>
                <a:round/>
                <a:headEnd/>
                <a:tailEnd/>
              </a:ln>
              <a:effectLst/>
            </p:spPr>
            <p:txBody>
              <a:bodyPr wrap="none" anchor="ctr"/>
              <a:lstStyle/>
              <a:p>
                <a:endParaRPr lang="zh-CN" altLang="en-US"/>
              </a:p>
            </p:txBody>
          </p:sp>
        </p:grpSp>
      </p:grpSp>
      <p:grpSp>
        <p:nvGrpSpPr>
          <p:cNvPr id="276" name="Group 270"/>
          <p:cNvGrpSpPr>
            <a:grpSpLocks/>
          </p:cNvGrpSpPr>
          <p:nvPr/>
        </p:nvGrpSpPr>
        <p:grpSpPr bwMode="auto">
          <a:xfrm rot="2937887">
            <a:off x="5211794" y="3611582"/>
            <a:ext cx="3781425" cy="434975"/>
            <a:chOff x="2937" y="3579"/>
            <a:chExt cx="2382" cy="274"/>
          </a:xfrm>
        </p:grpSpPr>
        <p:sp>
          <p:nvSpPr>
            <p:cNvPr id="277" name="Rectangle 271"/>
            <p:cNvSpPr>
              <a:spLocks noChangeArrowheads="1"/>
            </p:cNvSpPr>
            <p:nvPr/>
          </p:nvSpPr>
          <p:spPr bwMode="auto">
            <a:xfrm>
              <a:off x="3168" y="3630"/>
              <a:ext cx="1920" cy="174"/>
            </a:xfrm>
            <a:prstGeom prst="rect">
              <a:avLst/>
            </a:prstGeom>
            <a:solidFill>
              <a:srgbClr val="FF0000"/>
            </a:solidFill>
            <a:ln w="9525">
              <a:noFill/>
              <a:miter lim="800000"/>
              <a:headEnd/>
              <a:tailEnd/>
            </a:ln>
            <a:effectLst/>
          </p:spPr>
          <p:txBody>
            <a:bodyPr wrap="none" anchor="ctr"/>
            <a:lstStyle/>
            <a:p>
              <a:endParaRPr lang="zh-CN" altLang="en-US"/>
            </a:p>
          </p:txBody>
        </p:sp>
        <p:sp>
          <p:nvSpPr>
            <p:cNvPr id="278" name="Text Box 272"/>
            <p:cNvSpPr txBox="1">
              <a:spLocks noChangeArrowheads="1"/>
            </p:cNvSpPr>
            <p:nvPr/>
          </p:nvSpPr>
          <p:spPr bwMode="auto">
            <a:xfrm>
              <a:off x="3343" y="3617"/>
              <a:ext cx="1616" cy="212"/>
            </a:xfrm>
            <a:prstGeom prst="rect">
              <a:avLst/>
            </a:prstGeom>
            <a:noFill/>
            <a:ln w="9525">
              <a:noFill/>
              <a:miter lim="800000"/>
              <a:headEnd/>
              <a:tailEnd/>
            </a:ln>
            <a:effectLst/>
          </p:spPr>
          <p:txBody>
            <a:bodyPr wrap="none">
              <a:spAutoFit/>
            </a:bodyPr>
            <a:lstStyle/>
            <a:p>
              <a:pPr algn="ctr" eaLnBrk="0" hangingPunct="0"/>
              <a:r>
                <a:rPr kumimoji="0" lang="en-US" altLang="zh-CN" sz="1600" dirty="0">
                  <a:solidFill>
                    <a:schemeClr val="bg1"/>
                  </a:solidFill>
                  <a:latin typeface="Comic Sans MS" pitchFamily="66" charset="0"/>
                </a:rPr>
                <a:t>logical end-end transport</a:t>
              </a:r>
              <a:endParaRPr kumimoji="0" lang="en-US" altLang="zh-CN" sz="1600" dirty="0">
                <a:latin typeface="Comic Sans MS" pitchFamily="66" charset="0"/>
              </a:endParaRPr>
            </a:p>
          </p:txBody>
        </p:sp>
        <p:sp>
          <p:nvSpPr>
            <p:cNvPr id="279" name="Freeform 273"/>
            <p:cNvSpPr>
              <a:spLocks/>
            </p:cNvSpPr>
            <p:nvPr/>
          </p:nvSpPr>
          <p:spPr bwMode="auto">
            <a:xfrm>
              <a:off x="2937" y="357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zh-CN" altLang="en-US"/>
            </a:p>
          </p:txBody>
        </p:sp>
        <p:sp>
          <p:nvSpPr>
            <p:cNvPr id="280" name="Freeform 274"/>
            <p:cNvSpPr>
              <a:spLocks/>
            </p:cNvSpPr>
            <p:nvPr/>
          </p:nvSpPr>
          <p:spPr bwMode="auto">
            <a:xfrm flipH="1">
              <a:off x="5037" y="3589"/>
              <a:ext cx="282" cy="264"/>
            </a:xfrm>
            <a:custGeom>
              <a:avLst/>
              <a:gdLst/>
              <a:ahLst/>
              <a:cxnLst>
                <a:cxn ang="0">
                  <a:pos x="282" y="0"/>
                </a:cxn>
                <a:cxn ang="0">
                  <a:pos x="282" y="264"/>
                </a:cxn>
                <a:cxn ang="0">
                  <a:pos x="0" y="129"/>
                </a:cxn>
                <a:cxn ang="0">
                  <a:pos x="282" y="0"/>
                </a:cxn>
              </a:cxnLst>
              <a:rect l="0" t="0" r="r" b="b"/>
              <a:pathLst>
                <a:path w="282" h="264">
                  <a:moveTo>
                    <a:pt x="282" y="0"/>
                  </a:moveTo>
                  <a:cubicBezTo>
                    <a:pt x="282" y="132"/>
                    <a:pt x="282" y="264"/>
                    <a:pt x="282" y="264"/>
                  </a:cubicBezTo>
                  <a:cubicBezTo>
                    <a:pt x="159" y="150"/>
                    <a:pt x="0" y="153"/>
                    <a:pt x="0" y="129"/>
                  </a:cubicBezTo>
                  <a:cubicBezTo>
                    <a:pt x="0" y="108"/>
                    <a:pt x="153" y="108"/>
                    <a:pt x="282" y="0"/>
                  </a:cubicBezTo>
                  <a:close/>
                </a:path>
              </a:pathLst>
            </a:custGeom>
            <a:solidFill>
              <a:srgbClr val="FF0000"/>
            </a:solidFill>
            <a:ln w="9525" cap="flat" cmpd="sng">
              <a:noFill/>
              <a:prstDash val="solid"/>
              <a:round/>
              <a:headEnd/>
              <a:tailEnd/>
            </a:ln>
            <a:effectLst/>
          </p:spPr>
          <p:txBody>
            <a:bodyPr wrap="none"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blinds(horizontal)">
                                      <p:cBhvr>
                                        <p:cTn id="7"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6"/>
          <p:cNvSpPr>
            <a:spLocks noGrp="1"/>
          </p:cNvSpPr>
          <p:nvPr>
            <p:ph type="sldNum" sz="quarter" idx="12"/>
          </p:nvPr>
        </p:nvSpPr>
        <p:spPr/>
        <p:txBody>
          <a:bodyPr/>
          <a:lstStyle/>
          <a:p>
            <a:fld id="{F9CA6C3B-3C4D-4C75-B3E0-462D6B7A7641}" type="slidenum">
              <a:rPr lang="zh-CN" altLang="en-US"/>
              <a:pPr/>
              <a:t>30</a:t>
            </a:fld>
            <a:endParaRPr lang="en-US" altLang="zh-CN"/>
          </a:p>
        </p:txBody>
      </p:sp>
      <p:sp>
        <p:nvSpPr>
          <p:cNvPr id="323589" name="Rectangle 5"/>
          <p:cNvSpPr>
            <a:spLocks noGrp="1" noChangeArrowheads="1"/>
          </p:cNvSpPr>
          <p:nvPr>
            <p:ph type="title"/>
          </p:nvPr>
        </p:nvSpPr>
        <p:spPr>
          <a:xfrm>
            <a:off x="1285852" y="642918"/>
            <a:ext cx="2535225" cy="738187"/>
          </a:xfrm>
        </p:spPr>
        <p:txBody>
          <a:bodyPr/>
          <a:lstStyle/>
          <a:p>
            <a:r>
              <a:rPr lang="en-US" altLang="zh-CN" sz="4000" dirty="0"/>
              <a:t>TCP</a:t>
            </a:r>
            <a:r>
              <a:rPr lang="zh-CN" altLang="en-US" sz="4000" dirty="0"/>
              <a:t>头标</a:t>
            </a:r>
            <a:endParaRPr lang="en-US" altLang="zh-CN" sz="4000" dirty="0"/>
          </a:p>
        </p:txBody>
      </p:sp>
      <p:sp>
        <p:nvSpPr>
          <p:cNvPr id="323590" name="Rectangle 6"/>
          <p:cNvSpPr>
            <a:spLocks noGrp="1" noChangeArrowheads="1"/>
          </p:cNvSpPr>
          <p:nvPr>
            <p:ph type="body" sz="half" idx="1"/>
          </p:nvPr>
        </p:nvSpPr>
        <p:spPr>
          <a:xfrm>
            <a:off x="642910" y="3143248"/>
            <a:ext cx="8143932" cy="3571900"/>
          </a:xfrm>
        </p:spPr>
        <p:txBody>
          <a:bodyPr/>
          <a:lstStyle/>
          <a:p>
            <a:pPr>
              <a:lnSpc>
                <a:spcPct val="90000"/>
              </a:lnSpc>
            </a:pPr>
            <a:r>
              <a:rPr lang="zh-CN" altLang="en-US" sz="2400" b="1" dirty="0">
                <a:solidFill>
                  <a:srgbClr val="FF0000"/>
                </a:solidFill>
              </a:rPr>
              <a:t>源端口/目的端口（</a:t>
            </a:r>
            <a:r>
              <a:rPr lang="en-US" altLang="zh-CN" sz="2400" b="1" dirty="0">
                <a:solidFill>
                  <a:srgbClr val="FF0000"/>
                </a:solidFill>
              </a:rPr>
              <a:t>Source/ Destination Port ）</a:t>
            </a:r>
          </a:p>
          <a:p>
            <a:pPr lvl="1">
              <a:lnSpc>
                <a:spcPct val="90000"/>
              </a:lnSpc>
            </a:pPr>
            <a:r>
              <a:rPr lang="en-US" altLang="zh-CN" sz="2000" b="1" dirty="0">
                <a:solidFill>
                  <a:srgbClr val="FF0000"/>
                </a:solidFill>
              </a:rPr>
              <a:t>16</a:t>
            </a:r>
            <a:r>
              <a:rPr lang="zh-CN" altLang="en-US" sz="2000" b="1" dirty="0">
                <a:solidFill>
                  <a:srgbClr val="FF0000"/>
                </a:solidFill>
              </a:rPr>
              <a:t>位的端口号</a:t>
            </a:r>
            <a:endParaRPr lang="en-US" altLang="zh-CN" sz="2000" b="1" dirty="0">
              <a:solidFill>
                <a:srgbClr val="FF0000"/>
              </a:solidFill>
            </a:endParaRPr>
          </a:p>
          <a:p>
            <a:pPr>
              <a:lnSpc>
                <a:spcPct val="90000"/>
              </a:lnSpc>
            </a:pPr>
            <a:r>
              <a:rPr lang="zh-CN" altLang="en-US" sz="2400" b="1" dirty="0">
                <a:solidFill>
                  <a:srgbClr val="0000FF"/>
                </a:solidFill>
              </a:rPr>
              <a:t>序列号（</a:t>
            </a:r>
            <a:r>
              <a:rPr lang="en-US" altLang="zh-CN" sz="2400" b="1" dirty="0">
                <a:solidFill>
                  <a:srgbClr val="0000FF"/>
                </a:solidFill>
              </a:rPr>
              <a:t>Sequence Number ）</a:t>
            </a:r>
          </a:p>
          <a:p>
            <a:pPr lvl="1">
              <a:lnSpc>
                <a:spcPct val="90000"/>
              </a:lnSpc>
            </a:pPr>
            <a:r>
              <a:rPr lang="zh-CN" altLang="en-US" sz="2000" b="1" dirty="0">
                <a:solidFill>
                  <a:srgbClr val="0000FF"/>
                </a:solidFill>
              </a:rPr>
              <a:t>标识本报文段的第一个字节在数据流中的位置</a:t>
            </a:r>
            <a:r>
              <a:rPr lang="en-US" altLang="zh-CN" sz="2000" b="1" dirty="0">
                <a:solidFill>
                  <a:srgbClr val="0000FF"/>
                </a:solidFill>
              </a:rPr>
              <a:t>。</a:t>
            </a:r>
          </a:p>
          <a:p>
            <a:pPr>
              <a:lnSpc>
                <a:spcPct val="90000"/>
              </a:lnSpc>
            </a:pPr>
            <a:r>
              <a:rPr lang="zh-CN" altLang="en-US" sz="2400" b="1" dirty="0">
                <a:solidFill>
                  <a:srgbClr val="0000FF"/>
                </a:solidFill>
              </a:rPr>
              <a:t> 确认号（</a:t>
            </a:r>
            <a:r>
              <a:rPr lang="en-US" altLang="zh-CN" sz="2400" b="1" dirty="0">
                <a:solidFill>
                  <a:srgbClr val="0000FF"/>
                </a:solidFill>
              </a:rPr>
              <a:t>Acknowledgment Number） </a:t>
            </a:r>
          </a:p>
          <a:p>
            <a:pPr lvl="1">
              <a:lnSpc>
                <a:spcPct val="90000"/>
              </a:lnSpc>
            </a:pPr>
            <a:r>
              <a:rPr lang="zh-CN" altLang="en-US" sz="2000" b="1" dirty="0">
                <a:solidFill>
                  <a:srgbClr val="0000FF"/>
                </a:solidFill>
              </a:rPr>
              <a:t>标识本报文段的发送方下一个期待接收的字节编号。</a:t>
            </a:r>
            <a:r>
              <a:rPr lang="zh-CN" altLang="en-US" sz="2000" b="1" dirty="0"/>
              <a:t> </a:t>
            </a:r>
          </a:p>
          <a:p>
            <a:pPr>
              <a:lnSpc>
                <a:spcPct val="90000"/>
              </a:lnSpc>
            </a:pPr>
            <a:r>
              <a:rPr lang="zh-CN" altLang="en-US" sz="2400" b="1" dirty="0"/>
              <a:t>段头长度（</a:t>
            </a:r>
            <a:r>
              <a:rPr lang="en-US" altLang="zh-CN" sz="2400" b="1" dirty="0"/>
              <a:t>Header Length） </a:t>
            </a:r>
          </a:p>
          <a:p>
            <a:pPr lvl="1">
              <a:lnSpc>
                <a:spcPct val="90000"/>
              </a:lnSpc>
            </a:pPr>
            <a:r>
              <a:rPr lang="en-US" altLang="zh-CN" sz="2000" b="1" dirty="0"/>
              <a:t>4bits </a:t>
            </a:r>
            <a:r>
              <a:rPr lang="zh-CN" altLang="en-US" sz="2000" b="1" dirty="0"/>
              <a:t>指明数据段的头标长度，单位是32位，随选项长度而定 </a:t>
            </a:r>
          </a:p>
          <a:p>
            <a:pPr>
              <a:lnSpc>
                <a:spcPct val="90000"/>
              </a:lnSpc>
            </a:pPr>
            <a:r>
              <a:rPr lang="zh-CN" altLang="en-US" sz="2400" b="1" dirty="0"/>
              <a:t>保留（</a:t>
            </a:r>
            <a:r>
              <a:rPr lang="en-US" altLang="zh-CN" sz="2400" b="1" dirty="0"/>
              <a:t>Reserved）：4bits，</a:t>
            </a:r>
            <a:r>
              <a:rPr lang="zh-CN" altLang="en-US" sz="2400" b="1" dirty="0"/>
              <a:t>置0</a:t>
            </a:r>
            <a:endParaRPr lang="en-US" altLang="zh-CN" sz="2400" b="1" dirty="0"/>
          </a:p>
        </p:txBody>
      </p:sp>
      <p:pic>
        <p:nvPicPr>
          <p:cNvPr id="323591" name="Picture 7"/>
          <p:cNvPicPr>
            <a:picLocks noGrp="1" noChangeAspect="1" noChangeArrowheads="1"/>
          </p:cNvPicPr>
          <p:nvPr>
            <p:ph sz="half" idx="2"/>
          </p:nvPr>
        </p:nvPicPr>
        <p:blipFill>
          <a:blip r:embed="rId2" cstate="print"/>
          <a:srcRect/>
          <a:stretch>
            <a:fillRect/>
          </a:stretch>
        </p:blipFill>
        <p:spPr>
          <a:xfrm>
            <a:off x="4071934" y="-1"/>
            <a:ext cx="4929222" cy="3074603"/>
          </a:xfrm>
          <a:noFill/>
          <a:ln/>
        </p:spPr>
      </p:pic>
      <p:sp>
        <p:nvSpPr>
          <p:cNvPr id="8" name="矩形 7"/>
          <p:cNvSpPr/>
          <p:nvPr/>
        </p:nvSpPr>
        <p:spPr bwMode="auto">
          <a:xfrm>
            <a:off x="4143372" y="428604"/>
            <a:ext cx="4786346" cy="357190"/>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9" name="矩形 8"/>
          <p:cNvSpPr/>
          <p:nvPr/>
        </p:nvSpPr>
        <p:spPr bwMode="auto">
          <a:xfrm>
            <a:off x="4143372" y="785794"/>
            <a:ext cx="4786346" cy="714380"/>
          </a:xfrm>
          <a:prstGeom prst="rect">
            <a:avLst/>
          </a:prstGeom>
          <a:noFill/>
          <a:ln w="1905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10" name="矩形 9"/>
          <p:cNvSpPr/>
          <p:nvPr/>
        </p:nvSpPr>
        <p:spPr bwMode="auto">
          <a:xfrm>
            <a:off x="4143372" y="1500174"/>
            <a:ext cx="1148708" cy="428628"/>
          </a:xfrm>
          <a:prstGeom prst="rect">
            <a:avLst/>
          </a:prstGeom>
          <a:noFill/>
          <a:ln w="19050" cap="flat" cmpd="sng" algn="ctr">
            <a:solidFill>
              <a:srgbClr val="00B05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11" name="TextBox 10"/>
          <p:cNvSpPr txBox="1"/>
          <p:nvPr/>
        </p:nvSpPr>
        <p:spPr>
          <a:xfrm>
            <a:off x="5292080" y="1484784"/>
            <a:ext cx="144016" cy="461665"/>
          </a:xfrm>
          <a:prstGeom prst="rect">
            <a:avLst/>
          </a:prstGeom>
          <a:noFill/>
          <a:ln>
            <a:solidFill>
              <a:schemeClr val="tx1"/>
            </a:solidFill>
          </a:ln>
        </p:spPr>
        <p:txBody>
          <a:bodyPr wrap="square" rtlCol="0">
            <a:spAutoFit/>
          </a:bodyPr>
          <a:lstStyle/>
          <a:p>
            <a:r>
              <a:rPr lang="en-US" altLang="zh-CN" sz="800" dirty="0"/>
              <a:t>CWR</a:t>
            </a:r>
            <a:endParaRPr lang="zh-CN" altLang="en-US" sz="800" dirty="0"/>
          </a:p>
        </p:txBody>
      </p:sp>
      <p:sp>
        <p:nvSpPr>
          <p:cNvPr id="12" name="TextBox 11"/>
          <p:cNvSpPr txBox="1"/>
          <p:nvPr/>
        </p:nvSpPr>
        <p:spPr>
          <a:xfrm>
            <a:off x="5436096" y="1484784"/>
            <a:ext cx="144016" cy="461665"/>
          </a:xfrm>
          <a:prstGeom prst="rect">
            <a:avLst/>
          </a:prstGeom>
          <a:noFill/>
        </p:spPr>
        <p:txBody>
          <a:bodyPr wrap="square" rtlCol="0">
            <a:spAutoFit/>
          </a:bodyPr>
          <a:lstStyle/>
          <a:p>
            <a:r>
              <a:rPr lang="en-US" altLang="zh-CN" sz="800" dirty="0"/>
              <a:t>ECE</a:t>
            </a:r>
            <a:endParaRPr lang="zh-CN" altLang="en-US" sz="800"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6"/>
          <p:cNvSpPr>
            <a:spLocks noGrp="1"/>
          </p:cNvSpPr>
          <p:nvPr>
            <p:ph type="sldNum" sz="quarter" idx="12"/>
          </p:nvPr>
        </p:nvSpPr>
        <p:spPr/>
        <p:txBody>
          <a:bodyPr/>
          <a:lstStyle/>
          <a:p>
            <a:fld id="{66CBEA59-A94E-425F-8139-BB20A714B2BF}" type="slidenum">
              <a:rPr lang="zh-CN" altLang="en-US"/>
              <a:pPr/>
              <a:t>31</a:t>
            </a:fld>
            <a:endParaRPr lang="en-US" altLang="zh-CN"/>
          </a:p>
        </p:txBody>
      </p:sp>
      <p:sp>
        <p:nvSpPr>
          <p:cNvPr id="325637" name="Rectangle 5"/>
          <p:cNvSpPr>
            <a:spLocks noGrp="1" noChangeArrowheads="1"/>
          </p:cNvSpPr>
          <p:nvPr>
            <p:ph type="title"/>
          </p:nvPr>
        </p:nvSpPr>
        <p:spPr/>
        <p:txBody>
          <a:bodyPr/>
          <a:lstStyle/>
          <a:p>
            <a:r>
              <a:rPr lang="en-US" altLang="zh-CN" dirty="0"/>
              <a:t>TCP </a:t>
            </a:r>
            <a:r>
              <a:rPr lang="zh-CN" altLang="en-US" dirty="0"/>
              <a:t>头标</a:t>
            </a:r>
            <a:r>
              <a:rPr lang="en-US" altLang="zh-CN" dirty="0"/>
              <a:t>- 6+2 </a:t>
            </a:r>
            <a:r>
              <a:rPr lang="zh-CN" altLang="en-US" dirty="0"/>
              <a:t>个标志位</a:t>
            </a:r>
            <a:endParaRPr lang="en-US" altLang="zh-CN" dirty="0"/>
          </a:p>
        </p:txBody>
      </p:sp>
      <p:sp>
        <p:nvSpPr>
          <p:cNvPr id="325638" name="Rectangle 6"/>
          <p:cNvSpPr>
            <a:spLocks noGrp="1" noChangeArrowheads="1"/>
          </p:cNvSpPr>
          <p:nvPr>
            <p:ph type="body" sz="half" idx="1"/>
          </p:nvPr>
        </p:nvSpPr>
        <p:spPr>
          <a:xfrm>
            <a:off x="0" y="2060574"/>
            <a:ext cx="4787900" cy="4654574"/>
          </a:xfrm>
        </p:spPr>
        <p:txBody>
          <a:bodyPr/>
          <a:lstStyle/>
          <a:p>
            <a:pPr>
              <a:lnSpc>
                <a:spcPct val="70000"/>
              </a:lnSpc>
            </a:pPr>
            <a:r>
              <a:rPr lang="en-US" altLang="zh-CN" sz="1800" b="1" dirty="0">
                <a:latin typeface="+mn-ea"/>
              </a:rPr>
              <a:t>CWR,ECE</a:t>
            </a:r>
          </a:p>
          <a:p>
            <a:pPr lvl="1"/>
            <a:r>
              <a:rPr lang="zh-CN" altLang="en-US" sz="1600" b="1" dirty="0">
                <a:latin typeface="+mn-ea"/>
              </a:rPr>
              <a:t>是</a:t>
            </a:r>
            <a:r>
              <a:rPr lang="en-US" altLang="zh-CN" sz="1600" b="1" dirty="0">
                <a:latin typeface="+mn-ea"/>
              </a:rPr>
              <a:t>RFC 3168</a:t>
            </a:r>
            <a:r>
              <a:rPr lang="zh-CN" altLang="en-US" sz="1600" b="1" dirty="0">
                <a:latin typeface="+mn-ea"/>
              </a:rPr>
              <a:t>中规定的显式拥塞通知</a:t>
            </a:r>
            <a:endParaRPr lang="en-US" altLang="zh-CN" sz="1600" b="1" dirty="0">
              <a:latin typeface="+mn-ea"/>
            </a:endParaRPr>
          </a:p>
          <a:p>
            <a:pPr>
              <a:lnSpc>
                <a:spcPct val="70000"/>
              </a:lnSpc>
            </a:pPr>
            <a:r>
              <a:rPr lang="en-US" altLang="zh-CN" sz="1800" b="1" dirty="0">
                <a:latin typeface="+mn-ea"/>
              </a:rPr>
              <a:t>URG </a:t>
            </a:r>
          </a:p>
          <a:p>
            <a:pPr lvl="1"/>
            <a:r>
              <a:rPr lang="zh-CN" altLang="en-US" sz="1600" b="1" dirty="0">
                <a:latin typeface="+mn-ea"/>
              </a:rPr>
              <a:t>置1时，指示紧急指针有效，由紧急指针指示紧急数据（在数据段的最前面）在当前数据段中的结束位置. </a:t>
            </a:r>
          </a:p>
          <a:p>
            <a:pPr>
              <a:lnSpc>
                <a:spcPct val="70000"/>
              </a:lnSpc>
            </a:pPr>
            <a:r>
              <a:rPr lang="en-US" altLang="zh-CN" sz="1800" b="1" dirty="0">
                <a:latin typeface="+mn-ea"/>
              </a:rPr>
              <a:t>ACK </a:t>
            </a:r>
          </a:p>
          <a:p>
            <a:pPr lvl="1"/>
            <a:r>
              <a:rPr lang="zh-CN" altLang="en-US" sz="1600" b="1" dirty="0">
                <a:latin typeface="+mn-ea"/>
              </a:rPr>
              <a:t>置1时，指示确认段有效 </a:t>
            </a:r>
          </a:p>
          <a:p>
            <a:pPr>
              <a:lnSpc>
                <a:spcPct val="70000"/>
              </a:lnSpc>
            </a:pPr>
            <a:r>
              <a:rPr lang="en-US" altLang="zh-CN" sz="1800" b="1" dirty="0">
                <a:latin typeface="+mn-ea"/>
              </a:rPr>
              <a:t>PSH </a:t>
            </a:r>
          </a:p>
          <a:p>
            <a:pPr lvl="1"/>
            <a:r>
              <a:rPr lang="en-US" altLang="zh-CN" sz="1600" b="1" dirty="0">
                <a:latin typeface="+mn-ea"/>
              </a:rPr>
              <a:t>Push </a:t>
            </a:r>
            <a:r>
              <a:rPr lang="zh-CN" altLang="en-US" sz="1600" b="1" dirty="0">
                <a:latin typeface="+mn-ea"/>
              </a:rPr>
              <a:t>操作，置1时，即将本段迅速递交给应用层。</a:t>
            </a:r>
          </a:p>
          <a:p>
            <a:pPr>
              <a:lnSpc>
                <a:spcPct val="70000"/>
              </a:lnSpc>
            </a:pPr>
            <a:r>
              <a:rPr lang="en-US" altLang="zh-CN" sz="1800" b="1" dirty="0">
                <a:latin typeface="+mn-ea"/>
              </a:rPr>
              <a:t>RST </a:t>
            </a:r>
          </a:p>
          <a:p>
            <a:pPr lvl="1"/>
            <a:r>
              <a:rPr lang="zh-CN" altLang="en-US" sz="1600" b="1" dirty="0">
                <a:latin typeface="+mn-ea"/>
              </a:rPr>
              <a:t>连接复位. 用来拒绝不存在的端口连接请求、终止异常连接等</a:t>
            </a:r>
          </a:p>
          <a:p>
            <a:pPr>
              <a:lnSpc>
                <a:spcPct val="70000"/>
              </a:lnSpc>
            </a:pPr>
            <a:r>
              <a:rPr lang="en-US" altLang="zh-CN" sz="1800" b="1" dirty="0">
                <a:latin typeface="+mn-ea"/>
              </a:rPr>
              <a:t>SYN </a:t>
            </a:r>
          </a:p>
          <a:p>
            <a:pPr lvl="1"/>
            <a:r>
              <a:rPr lang="zh-CN" altLang="en-US" sz="1600" b="1" dirty="0">
                <a:latin typeface="+mn-ea"/>
              </a:rPr>
              <a:t>同步序列号，用于建立连接</a:t>
            </a:r>
          </a:p>
          <a:p>
            <a:pPr>
              <a:lnSpc>
                <a:spcPct val="70000"/>
              </a:lnSpc>
            </a:pPr>
            <a:r>
              <a:rPr lang="en-US" altLang="zh-CN" sz="1800" b="1" dirty="0">
                <a:latin typeface="+mn-ea"/>
              </a:rPr>
              <a:t>FIN </a:t>
            </a:r>
          </a:p>
          <a:p>
            <a:pPr lvl="1">
              <a:lnSpc>
                <a:spcPct val="70000"/>
              </a:lnSpc>
            </a:pPr>
            <a:r>
              <a:rPr lang="zh-CN" altLang="en-US" sz="1600" b="1" dirty="0">
                <a:latin typeface="+mn-ea"/>
              </a:rPr>
              <a:t>发送方已发送完数据，用于释放连接</a:t>
            </a:r>
            <a:endParaRPr lang="en-US" altLang="zh-CN" sz="1600" b="1" dirty="0">
              <a:latin typeface="+mn-ea"/>
            </a:endParaRPr>
          </a:p>
        </p:txBody>
      </p:sp>
      <p:pic>
        <p:nvPicPr>
          <p:cNvPr id="325639" name="Picture 7"/>
          <p:cNvPicPr>
            <a:picLocks noGrp="1" noChangeAspect="1" noChangeArrowheads="1"/>
          </p:cNvPicPr>
          <p:nvPr>
            <p:ph sz="half" idx="2"/>
          </p:nvPr>
        </p:nvPicPr>
        <p:blipFill>
          <a:blip r:embed="rId3" cstate="print"/>
          <a:srcRect/>
          <a:stretch>
            <a:fillRect/>
          </a:stretch>
        </p:blipFill>
        <p:spPr>
          <a:xfrm>
            <a:off x="4643438" y="2276475"/>
            <a:ext cx="4311650" cy="3379788"/>
          </a:xfrm>
          <a:noFill/>
          <a:ln/>
        </p:spPr>
      </p:pic>
      <p:sp>
        <p:nvSpPr>
          <p:cNvPr id="7" name="矩形 6"/>
          <p:cNvSpPr/>
          <p:nvPr/>
        </p:nvSpPr>
        <p:spPr bwMode="auto">
          <a:xfrm>
            <a:off x="5929322" y="3929066"/>
            <a:ext cx="857256" cy="500066"/>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8" name="TextBox 7"/>
          <p:cNvSpPr txBox="1"/>
          <p:nvPr/>
        </p:nvSpPr>
        <p:spPr>
          <a:xfrm>
            <a:off x="5786446" y="3929066"/>
            <a:ext cx="142876" cy="507831"/>
          </a:xfrm>
          <a:prstGeom prst="rect">
            <a:avLst/>
          </a:prstGeom>
          <a:solidFill>
            <a:srgbClr val="00B050"/>
          </a:solidFill>
          <a:ln>
            <a:solidFill>
              <a:schemeClr val="accent1"/>
            </a:solidFill>
          </a:ln>
        </p:spPr>
        <p:txBody>
          <a:bodyPr wrap="square" rtlCol="0">
            <a:spAutoFit/>
          </a:bodyPr>
          <a:lstStyle/>
          <a:p>
            <a:r>
              <a:rPr lang="en-US" altLang="zh-CN" sz="900" b="1" dirty="0"/>
              <a:t>ECE</a:t>
            </a:r>
            <a:endParaRPr lang="zh-CN" altLang="en-US" sz="900" b="1" dirty="0"/>
          </a:p>
        </p:txBody>
      </p:sp>
      <p:sp>
        <p:nvSpPr>
          <p:cNvPr id="9" name="TextBox 8"/>
          <p:cNvSpPr txBox="1"/>
          <p:nvPr/>
        </p:nvSpPr>
        <p:spPr>
          <a:xfrm>
            <a:off x="5643570" y="3929066"/>
            <a:ext cx="142876" cy="507831"/>
          </a:xfrm>
          <a:prstGeom prst="rect">
            <a:avLst/>
          </a:prstGeom>
          <a:solidFill>
            <a:srgbClr val="00B050"/>
          </a:solidFill>
          <a:ln>
            <a:solidFill>
              <a:schemeClr val="accent1"/>
            </a:solidFill>
          </a:ln>
        </p:spPr>
        <p:txBody>
          <a:bodyPr wrap="square" rtlCol="0">
            <a:spAutoFit/>
          </a:bodyPr>
          <a:lstStyle/>
          <a:p>
            <a:r>
              <a:rPr lang="en-US" altLang="zh-CN" sz="900" b="1" dirty="0"/>
              <a:t>CWR</a:t>
            </a:r>
            <a:endParaRPr lang="zh-CN" altLang="en-US" sz="900" b="1"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D76710C3-216C-4601-92B8-4E945B95A704}" type="slidenum">
              <a:rPr lang="zh-CN" altLang="en-US"/>
              <a:pPr/>
              <a:t>32</a:t>
            </a:fld>
            <a:endParaRPr lang="en-US" altLang="zh-CN"/>
          </a:p>
        </p:txBody>
      </p:sp>
      <p:sp>
        <p:nvSpPr>
          <p:cNvPr id="326661" name="Rectangle 5"/>
          <p:cNvSpPr>
            <a:spLocks noGrp="1" noChangeArrowheads="1"/>
          </p:cNvSpPr>
          <p:nvPr>
            <p:ph type="title"/>
          </p:nvPr>
        </p:nvSpPr>
        <p:spPr>
          <a:xfrm>
            <a:off x="1150939" y="617538"/>
            <a:ext cx="2920996" cy="1143000"/>
          </a:xfrm>
        </p:spPr>
        <p:txBody>
          <a:bodyPr/>
          <a:lstStyle/>
          <a:p>
            <a:r>
              <a:rPr lang="en-US" altLang="zh-CN" dirty="0"/>
              <a:t>TCP </a:t>
            </a:r>
            <a:r>
              <a:rPr lang="zh-CN" altLang="en-US" dirty="0"/>
              <a:t>头标</a:t>
            </a:r>
            <a:endParaRPr lang="en-US" altLang="zh-CN" dirty="0"/>
          </a:p>
        </p:txBody>
      </p:sp>
      <p:sp>
        <p:nvSpPr>
          <p:cNvPr id="326662" name="Rectangle 6"/>
          <p:cNvSpPr>
            <a:spLocks noGrp="1" noChangeArrowheads="1"/>
          </p:cNvSpPr>
          <p:nvPr>
            <p:ph type="body" idx="1"/>
          </p:nvPr>
        </p:nvSpPr>
        <p:spPr>
          <a:xfrm>
            <a:off x="142844" y="2743200"/>
            <a:ext cx="9001156" cy="4114800"/>
          </a:xfrm>
        </p:spPr>
        <p:txBody>
          <a:bodyPr/>
          <a:lstStyle/>
          <a:p>
            <a:pPr>
              <a:lnSpc>
                <a:spcPct val="90000"/>
              </a:lnSpc>
            </a:pPr>
            <a:r>
              <a:rPr lang="zh-CN" altLang="en-US" sz="2400" b="1" dirty="0">
                <a:solidFill>
                  <a:srgbClr val="FF0000"/>
                </a:solidFill>
                <a:latin typeface="+mn-ea"/>
              </a:rPr>
              <a:t>窗口（</a:t>
            </a:r>
            <a:r>
              <a:rPr lang="en-US" altLang="zh-CN" sz="2400" b="1" dirty="0">
                <a:solidFill>
                  <a:srgbClr val="FF0000"/>
                </a:solidFill>
                <a:latin typeface="+mn-ea"/>
              </a:rPr>
              <a:t>Window） </a:t>
            </a:r>
          </a:p>
          <a:p>
            <a:pPr lvl="1" indent="-360000" eaLnBrk="1" hangingPunct="1"/>
            <a:r>
              <a:rPr lang="zh-CN" altLang="en-US" sz="2000" b="1" dirty="0">
                <a:solidFill>
                  <a:schemeClr val="hlink"/>
                </a:solidFill>
                <a:latin typeface="+mn-ea"/>
              </a:rPr>
              <a:t>指示在已确认的字节之后还可接收的字节数</a:t>
            </a:r>
            <a:r>
              <a:rPr lang="zh-CN" altLang="en-US" sz="2000" b="1" dirty="0">
                <a:latin typeface="+mn-ea"/>
              </a:rPr>
              <a:t> ，</a:t>
            </a:r>
            <a:r>
              <a:rPr lang="zh-CN" altLang="en-US" sz="2000" b="1" dirty="0">
                <a:solidFill>
                  <a:srgbClr val="FF0000"/>
                </a:solidFill>
                <a:latin typeface="+mn-ea"/>
              </a:rPr>
              <a:t>窗口大小为</a:t>
            </a:r>
            <a:r>
              <a:rPr lang="en-US" altLang="zh-CN" sz="2000" b="1" dirty="0">
                <a:solidFill>
                  <a:srgbClr val="FF0000"/>
                </a:solidFill>
                <a:latin typeface="+mn-ea"/>
              </a:rPr>
              <a:t>0</a:t>
            </a:r>
            <a:r>
              <a:rPr lang="zh-CN" altLang="en-US" sz="2000" b="1" dirty="0">
                <a:solidFill>
                  <a:srgbClr val="FF0000"/>
                </a:solidFill>
                <a:latin typeface="+mn-ea"/>
              </a:rPr>
              <a:t>，表示希望对端别再发送数据了，用于流量控制</a:t>
            </a:r>
          </a:p>
          <a:p>
            <a:pPr>
              <a:lnSpc>
                <a:spcPct val="90000"/>
              </a:lnSpc>
            </a:pPr>
            <a:r>
              <a:rPr lang="zh-CN" altLang="en-US" sz="2400" b="1" dirty="0">
                <a:solidFill>
                  <a:srgbClr val="0000FF"/>
                </a:solidFill>
                <a:latin typeface="+mn-ea"/>
              </a:rPr>
              <a:t>检验和（</a:t>
            </a:r>
            <a:r>
              <a:rPr lang="en-US" altLang="zh-CN" sz="2400" b="1" dirty="0">
                <a:solidFill>
                  <a:srgbClr val="0000FF"/>
                </a:solidFill>
                <a:latin typeface="+mn-ea"/>
              </a:rPr>
              <a:t>Checksum） </a:t>
            </a:r>
          </a:p>
          <a:p>
            <a:pPr lvl="1" indent="-360000">
              <a:lnSpc>
                <a:spcPct val="90000"/>
              </a:lnSpc>
            </a:pPr>
            <a:r>
              <a:rPr lang="zh-CN" altLang="en-US" sz="2000" b="1" dirty="0">
                <a:solidFill>
                  <a:srgbClr val="0000FF"/>
                </a:solidFill>
                <a:latin typeface="+mn-ea"/>
              </a:rPr>
              <a:t>用来检验</a:t>
            </a:r>
            <a:r>
              <a:rPr lang="en-US" altLang="zh-CN" sz="2000" b="1" dirty="0">
                <a:solidFill>
                  <a:srgbClr val="0000FF"/>
                </a:solidFill>
                <a:latin typeface="+mn-ea"/>
              </a:rPr>
              <a:t>TCP</a:t>
            </a:r>
            <a:r>
              <a:rPr lang="zh-CN" altLang="en-US" sz="2000" b="1" dirty="0">
                <a:solidFill>
                  <a:srgbClr val="0000FF"/>
                </a:solidFill>
                <a:latin typeface="+mn-ea"/>
              </a:rPr>
              <a:t>报头和数据的完整性，检验时，要加上伪</a:t>
            </a:r>
            <a:r>
              <a:rPr lang="en-US" altLang="zh-CN" sz="2000" b="1" dirty="0">
                <a:solidFill>
                  <a:srgbClr val="0000FF"/>
                </a:solidFill>
                <a:latin typeface="+mn-ea"/>
              </a:rPr>
              <a:t>IP</a:t>
            </a:r>
            <a:r>
              <a:rPr lang="zh-CN" altLang="en-US" sz="2000" b="1" dirty="0">
                <a:solidFill>
                  <a:srgbClr val="0000FF"/>
                </a:solidFill>
                <a:latin typeface="+mn-ea"/>
              </a:rPr>
              <a:t>头标</a:t>
            </a:r>
          </a:p>
          <a:p>
            <a:pPr>
              <a:lnSpc>
                <a:spcPct val="90000"/>
              </a:lnSpc>
            </a:pPr>
            <a:r>
              <a:rPr lang="zh-CN" altLang="en-US" sz="2400" b="1" dirty="0">
                <a:solidFill>
                  <a:srgbClr val="0000FF"/>
                </a:solidFill>
                <a:latin typeface="+mn-ea"/>
              </a:rPr>
              <a:t>紧急指针（</a:t>
            </a:r>
            <a:r>
              <a:rPr lang="en-US" altLang="zh-CN" sz="2400" b="1" dirty="0">
                <a:solidFill>
                  <a:srgbClr val="0000FF"/>
                </a:solidFill>
                <a:latin typeface="+mn-ea"/>
              </a:rPr>
              <a:t>Urgent Pointer） </a:t>
            </a:r>
          </a:p>
          <a:p>
            <a:pPr lvl="1"/>
            <a:r>
              <a:rPr lang="zh-CN" altLang="en-US" sz="2000" b="1" dirty="0">
                <a:solidFill>
                  <a:srgbClr val="0000FF"/>
                </a:solidFill>
                <a:latin typeface="+mn-ea"/>
              </a:rPr>
              <a:t>指向紧急数据的最后一个字节，该指针仅在</a:t>
            </a:r>
            <a:r>
              <a:rPr lang="en-US" altLang="zh-CN" sz="2000" b="1" dirty="0">
                <a:solidFill>
                  <a:srgbClr val="0000FF"/>
                </a:solidFill>
                <a:latin typeface="+mn-ea"/>
              </a:rPr>
              <a:t>URG</a:t>
            </a:r>
            <a:r>
              <a:rPr lang="zh-CN" altLang="en-US" sz="2000" b="1" dirty="0">
                <a:solidFill>
                  <a:srgbClr val="0000FF"/>
                </a:solidFill>
                <a:latin typeface="+mn-ea"/>
              </a:rPr>
              <a:t>置1时有效</a:t>
            </a:r>
            <a:endParaRPr lang="en-US" altLang="zh-CN" sz="2000" b="1" dirty="0">
              <a:solidFill>
                <a:srgbClr val="0000FF"/>
              </a:solidFill>
              <a:latin typeface="+mn-ea"/>
            </a:endParaRPr>
          </a:p>
          <a:p>
            <a:pPr>
              <a:lnSpc>
                <a:spcPct val="90000"/>
              </a:lnSpc>
            </a:pPr>
            <a:r>
              <a:rPr lang="zh-CN" altLang="en-US" sz="2400" b="1" dirty="0">
                <a:latin typeface="+mn-ea"/>
              </a:rPr>
              <a:t>选项（</a:t>
            </a:r>
            <a:r>
              <a:rPr lang="en-US" altLang="zh-CN" sz="2400" b="1" dirty="0">
                <a:latin typeface="+mn-ea"/>
              </a:rPr>
              <a:t>Options ）</a:t>
            </a:r>
          </a:p>
          <a:p>
            <a:pPr lvl="1" eaLnBrk="1" hangingPunct="1"/>
            <a:r>
              <a:rPr lang="zh-CN" altLang="en-US" sz="2000" b="1" dirty="0">
                <a:latin typeface="+mn-ea"/>
              </a:rPr>
              <a:t>最大数据段尺寸选项，窗口尺度选项</a:t>
            </a:r>
            <a:r>
              <a:rPr lang="en-US" altLang="zh-CN" sz="2000" b="1" dirty="0">
                <a:latin typeface="+mn-ea"/>
              </a:rPr>
              <a:t>…</a:t>
            </a:r>
            <a:endParaRPr lang="zh-CN" altLang="en-US" sz="2000" b="1" dirty="0">
              <a:latin typeface="+mn-ea"/>
            </a:endParaRPr>
          </a:p>
        </p:txBody>
      </p:sp>
      <p:pic>
        <p:nvPicPr>
          <p:cNvPr id="6" name="Picture 7"/>
          <p:cNvPicPr>
            <a:picLocks noChangeAspect="1" noChangeArrowheads="1"/>
          </p:cNvPicPr>
          <p:nvPr/>
        </p:nvPicPr>
        <p:blipFill>
          <a:blip r:embed="rId3" cstate="print"/>
          <a:srcRect/>
          <a:stretch>
            <a:fillRect/>
          </a:stretch>
        </p:blipFill>
        <p:spPr>
          <a:xfrm>
            <a:off x="4071934" y="-1"/>
            <a:ext cx="4929222" cy="3074603"/>
          </a:xfrm>
          <a:prstGeom prst="rect">
            <a:avLst/>
          </a:prstGeom>
          <a:noFill/>
          <a:ln/>
        </p:spPr>
      </p:pic>
      <p:sp>
        <p:nvSpPr>
          <p:cNvPr id="7" name="矩形 6"/>
          <p:cNvSpPr/>
          <p:nvPr/>
        </p:nvSpPr>
        <p:spPr bwMode="auto">
          <a:xfrm>
            <a:off x="6572264" y="1500174"/>
            <a:ext cx="2357454" cy="42862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8" name="矩形 7"/>
          <p:cNvSpPr/>
          <p:nvPr/>
        </p:nvSpPr>
        <p:spPr bwMode="auto">
          <a:xfrm>
            <a:off x="4143372" y="1928802"/>
            <a:ext cx="4786346" cy="357190"/>
          </a:xfrm>
          <a:prstGeom prst="rect">
            <a:avLst/>
          </a:prstGeom>
          <a:noFill/>
          <a:ln w="19050" cap="flat" cmpd="sng" algn="ctr">
            <a:solidFill>
              <a:srgbClr val="0000FF"/>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1F1E4AE6-89BC-485B-8902-0F3880D721C1}" type="slidenum">
              <a:rPr lang="zh-CN" altLang="en-US"/>
              <a:pPr/>
              <a:t>33</a:t>
            </a:fld>
            <a:endParaRPr lang="en-US" altLang="zh-CN"/>
          </a:p>
        </p:txBody>
      </p:sp>
      <p:sp>
        <p:nvSpPr>
          <p:cNvPr id="328711" name="Rectangle 7"/>
          <p:cNvSpPr>
            <a:spLocks noGrp="1" noChangeArrowheads="1"/>
          </p:cNvSpPr>
          <p:nvPr>
            <p:ph type="title"/>
          </p:nvPr>
        </p:nvSpPr>
        <p:spPr/>
        <p:txBody>
          <a:bodyPr/>
          <a:lstStyle/>
          <a:p>
            <a:r>
              <a:rPr lang="zh-CN" altLang="en-US" sz="4000"/>
              <a:t>伪</a:t>
            </a:r>
            <a:r>
              <a:rPr lang="en-US" altLang="zh-CN" sz="4000"/>
              <a:t>IP</a:t>
            </a:r>
            <a:r>
              <a:rPr lang="zh-CN" altLang="en-US" sz="4000"/>
              <a:t>头标（</a:t>
            </a:r>
            <a:r>
              <a:rPr lang="en-US" altLang="zh-CN" sz="4000"/>
              <a:t>Pseudo-IP Header）</a:t>
            </a:r>
          </a:p>
        </p:txBody>
      </p:sp>
      <p:pic>
        <p:nvPicPr>
          <p:cNvPr id="328707" name="Picture 3"/>
          <p:cNvPicPr>
            <a:picLocks noGrp="1" noChangeAspect="1" noChangeArrowheads="1"/>
          </p:cNvPicPr>
          <p:nvPr>
            <p:ph type="clipArt" sz="half" idx="4294967295"/>
          </p:nvPr>
        </p:nvPicPr>
        <p:blipFill>
          <a:blip r:embed="rId2" cstate="print"/>
          <a:srcRect/>
          <a:stretch>
            <a:fillRect/>
          </a:stretch>
        </p:blipFill>
        <p:spPr>
          <a:xfrm>
            <a:off x="0" y="2133600"/>
            <a:ext cx="9144000" cy="3186113"/>
          </a:xfrm>
          <a:solidFill>
            <a:schemeClr val="accent1"/>
          </a:solidFill>
          <a:ln/>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5"/>
          <p:cNvSpPr>
            <a:spLocks noGrp="1"/>
          </p:cNvSpPr>
          <p:nvPr>
            <p:ph type="sldNum" sz="quarter" idx="12"/>
          </p:nvPr>
        </p:nvSpPr>
        <p:spPr>
          <a:noFill/>
        </p:spPr>
        <p:txBody>
          <a:bodyPr/>
          <a:lstStyle/>
          <a:p>
            <a:fld id="{E678EBD8-FA7D-4ACD-8657-DF21BAB77E81}" type="slidenum">
              <a:rPr lang="zh-CN" altLang="en-US" smtClean="0">
                <a:ea typeface="宋体" charset="-122"/>
              </a:rPr>
              <a:pPr/>
              <a:t>34</a:t>
            </a:fld>
            <a:endParaRPr lang="en-US" altLang="zh-CN">
              <a:ea typeface="宋体" charset="-122"/>
            </a:endParaRPr>
          </a:p>
        </p:txBody>
      </p:sp>
      <p:sp>
        <p:nvSpPr>
          <p:cNvPr id="52227" name="Rectangle 2"/>
          <p:cNvSpPr>
            <a:spLocks noGrp="1" noChangeArrowheads="1"/>
          </p:cNvSpPr>
          <p:nvPr>
            <p:ph type="title"/>
          </p:nvPr>
        </p:nvSpPr>
        <p:spPr>
          <a:xfrm>
            <a:off x="1150939" y="857232"/>
            <a:ext cx="6992962" cy="903306"/>
          </a:xfrm>
        </p:spPr>
        <p:txBody>
          <a:bodyPr/>
          <a:lstStyle/>
          <a:p>
            <a:pPr eaLnBrk="1" hangingPunct="1"/>
            <a:r>
              <a:rPr lang="en-US" altLang="zh-CN" sz="3200" b="1" dirty="0"/>
              <a:t>TCP</a:t>
            </a:r>
            <a:r>
              <a:rPr lang="zh-CN" altLang="en-US" sz="3200" b="1" dirty="0"/>
              <a:t>：可靠的数据传输服务</a:t>
            </a:r>
          </a:p>
        </p:txBody>
      </p:sp>
      <p:sp>
        <p:nvSpPr>
          <p:cNvPr id="49156" name="Rectangle 3"/>
          <p:cNvSpPr>
            <a:spLocks noGrp="1" noChangeArrowheads="1"/>
          </p:cNvSpPr>
          <p:nvPr>
            <p:ph type="body" idx="1"/>
          </p:nvPr>
        </p:nvSpPr>
        <p:spPr>
          <a:xfrm>
            <a:off x="642910" y="2071678"/>
            <a:ext cx="8169302" cy="4093626"/>
          </a:xfrm>
        </p:spPr>
        <p:txBody>
          <a:bodyPr/>
          <a:lstStyle/>
          <a:p>
            <a:pPr eaLnBrk="1" hangingPunct="1"/>
            <a:r>
              <a:rPr lang="en-US" altLang="zh-CN" b="1" dirty="0"/>
              <a:t>TCP</a:t>
            </a:r>
            <a:r>
              <a:rPr lang="zh-CN" altLang="en-US" b="1" dirty="0"/>
              <a:t>在不可靠的</a:t>
            </a:r>
            <a:r>
              <a:rPr lang="en-US" altLang="zh-CN" b="1" dirty="0"/>
              <a:t>IP</a:t>
            </a:r>
            <a:r>
              <a:rPr lang="zh-CN" altLang="en-US" b="1" dirty="0"/>
              <a:t>上为应用进程提供可靠的数据传输服务</a:t>
            </a:r>
          </a:p>
          <a:p>
            <a:pPr lvl="1" eaLnBrk="1" hangingPunct="1"/>
            <a:r>
              <a:rPr lang="zh-CN" altLang="en-US" b="1" dirty="0">
                <a:solidFill>
                  <a:srgbClr val="FF0000"/>
                </a:solidFill>
              </a:rPr>
              <a:t>连接建立</a:t>
            </a:r>
            <a:r>
              <a:rPr lang="zh-CN" altLang="en-US" b="1" dirty="0"/>
              <a:t>：在发送主机和接收主机之间协商初始序列号等信息</a:t>
            </a:r>
            <a:endParaRPr lang="en-US" altLang="zh-CN" b="1" dirty="0"/>
          </a:p>
          <a:p>
            <a:pPr lvl="1" eaLnBrk="1" hangingPunct="1"/>
            <a:r>
              <a:rPr lang="zh-CN" altLang="en-US" b="1" dirty="0">
                <a:solidFill>
                  <a:srgbClr val="FF0000"/>
                </a:solidFill>
              </a:rPr>
              <a:t>连接释放</a:t>
            </a:r>
            <a:r>
              <a:rPr lang="zh-CN" altLang="en-US" b="1" dirty="0"/>
              <a:t>：数据传输结束后释放连接，发送主机和接收主机释放为该连接分配的资源</a:t>
            </a:r>
          </a:p>
          <a:p>
            <a:pPr lvl="1" eaLnBrk="1" hangingPunct="1"/>
            <a:r>
              <a:rPr lang="zh-CN" altLang="en-US" b="1" dirty="0">
                <a:solidFill>
                  <a:srgbClr val="FF0000"/>
                </a:solidFill>
              </a:rPr>
              <a:t>连接管理</a:t>
            </a:r>
            <a:r>
              <a:rPr lang="zh-CN" altLang="en-US" b="1" dirty="0"/>
              <a:t>：使用滑动窗口算法对数据传输进行管理，包括确认重传、流量控制和拥塞控制等</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Effect transition="in" filter="strips(downRight)">
                                      <p:cBhvr>
                                        <p:cTn id="7" dur="500"/>
                                        <p:tgtEl>
                                          <p:spTgt spid="491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9156">
                                            <p:txEl>
                                              <p:pRg st="3" end="3"/>
                                            </p:txEl>
                                          </p:spTgt>
                                        </p:tgtEl>
                                        <p:attrNameLst>
                                          <p:attrName>style.visibility</p:attrName>
                                        </p:attrNameLst>
                                      </p:cBhvr>
                                      <p:to>
                                        <p:strVal val="visible"/>
                                      </p:to>
                                    </p:set>
                                    <p:animEffect transition="in" filter="strips(downRight)">
                                      <p:cBhvr>
                                        <p:cTn id="12" dur="500"/>
                                        <p:tgtEl>
                                          <p:spTgt spid="4915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strips(downRight)">
                                      <p:cBhvr>
                                        <p:cTn id="17" dur="500"/>
                                        <p:tgtEl>
                                          <p:spTgt spid="491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zh-CN" b="1"/>
              <a:t>TCP</a:t>
            </a:r>
            <a:r>
              <a:rPr lang="zh-CN" altLang="en-US" b="1"/>
              <a:t>：可靠的数据传输</a:t>
            </a:r>
          </a:p>
        </p:txBody>
      </p:sp>
      <p:sp>
        <p:nvSpPr>
          <p:cNvPr id="182275" name="Rectangle 3"/>
          <p:cNvSpPr>
            <a:spLocks noGrp="1" noChangeArrowheads="1"/>
          </p:cNvSpPr>
          <p:nvPr>
            <p:ph type="body" idx="1"/>
          </p:nvPr>
        </p:nvSpPr>
        <p:spPr/>
        <p:txBody>
          <a:bodyPr/>
          <a:lstStyle/>
          <a:p>
            <a:r>
              <a:rPr lang="zh-CN" altLang="en-US" b="1" dirty="0">
                <a:solidFill>
                  <a:srgbClr val="FF0000"/>
                </a:solidFill>
              </a:rPr>
              <a:t>连接建立和释放</a:t>
            </a:r>
          </a:p>
          <a:p>
            <a:r>
              <a:rPr lang="zh-CN" altLang="en-US" b="1" dirty="0"/>
              <a:t>滑动窗口机制</a:t>
            </a:r>
          </a:p>
          <a:p>
            <a:pPr lvl="1"/>
            <a:r>
              <a:rPr lang="zh-CN" altLang="en-US" b="1" dirty="0"/>
              <a:t>流量控制</a:t>
            </a:r>
          </a:p>
          <a:p>
            <a:pPr lvl="1"/>
            <a:r>
              <a:rPr lang="zh-CN" altLang="en-US" b="1" dirty="0"/>
              <a:t>确认重传</a:t>
            </a:r>
          </a:p>
          <a:p>
            <a:pPr lvl="1"/>
            <a:r>
              <a:rPr lang="zh-CN" altLang="en-US" b="1" dirty="0"/>
              <a:t>拥塞控制</a:t>
            </a:r>
          </a:p>
          <a:p>
            <a:pPr lvl="1"/>
            <a:endParaRPr lang="zh-CN" alt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sz="half" idx="2"/>
          </p:nvPr>
        </p:nvGraphicFramePr>
        <p:xfrm>
          <a:off x="4427538" y="1466850"/>
          <a:ext cx="4716462" cy="4554538"/>
        </p:xfrm>
        <a:graphic>
          <a:graphicData uri="http://schemas.openxmlformats.org/presentationml/2006/ole">
            <mc:AlternateContent xmlns:mc="http://schemas.openxmlformats.org/markup-compatibility/2006">
              <mc:Choice xmlns:v="urn:schemas-microsoft-com:vml" Requires="v">
                <p:oleObj name="Photo Editor 照片" r:id="rId3" imgW="7400000" imgH="7144747" progId="">
                  <p:embed/>
                </p:oleObj>
              </mc:Choice>
              <mc:Fallback>
                <p:oleObj name="Photo Editor 照片" r:id="rId3" imgW="7400000" imgH="7144747"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466850"/>
                        <a:ext cx="4716462"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2"/>
          <p:cNvSpPr>
            <a:spLocks noGrp="1" noChangeArrowheads="1"/>
          </p:cNvSpPr>
          <p:nvPr>
            <p:ph type="title"/>
          </p:nvPr>
        </p:nvSpPr>
        <p:spPr>
          <a:xfrm>
            <a:off x="928662" y="692150"/>
            <a:ext cx="7383488" cy="719138"/>
          </a:xfrm>
        </p:spPr>
        <p:txBody>
          <a:bodyPr/>
          <a:lstStyle/>
          <a:p>
            <a:pPr eaLnBrk="1" hangingPunct="1"/>
            <a:r>
              <a:rPr lang="en-US" altLang="zh-CN" sz="3200" b="1" dirty="0"/>
              <a:t>TCP</a:t>
            </a:r>
            <a:r>
              <a:rPr lang="zh-CN" altLang="en-US" sz="3200" b="1" dirty="0"/>
              <a:t>建立连接</a:t>
            </a:r>
            <a:r>
              <a:rPr lang="en-US" altLang="zh-CN" sz="3200" b="1" dirty="0"/>
              <a:t>——</a:t>
            </a:r>
            <a:r>
              <a:rPr lang="zh-CN" altLang="en-US" sz="3200" b="1" dirty="0"/>
              <a:t>三次握手</a:t>
            </a:r>
          </a:p>
        </p:txBody>
      </p:sp>
      <p:sp>
        <p:nvSpPr>
          <p:cNvPr id="476163" name="Rectangle 3"/>
          <p:cNvSpPr>
            <a:spLocks noGrp="1" noChangeArrowheads="1"/>
          </p:cNvSpPr>
          <p:nvPr>
            <p:ph type="body" sz="half" idx="1"/>
          </p:nvPr>
        </p:nvSpPr>
        <p:spPr>
          <a:xfrm>
            <a:off x="142876" y="1916832"/>
            <a:ext cx="4429124" cy="4104456"/>
          </a:xfrm>
        </p:spPr>
        <p:txBody>
          <a:bodyPr>
            <a:normAutofit fontScale="85000" lnSpcReduction="10000"/>
          </a:bodyPr>
          <a:lstStyle/>
          <a:p>
            <a:pPr eaLnBrk="1" hangingPunct="1">
              <a:lnSpc>
                <a:spcPts val="2100"/>
              </a:lnSpc>
              <a:spcBef>
                <a:spcPts val="0"/>
              </a:spcBef>
              <a:defRPr/>
            </a:pPr>
            <a:r>
              <a:rPr lang="en-US" altLang="zh-CN" sz="2000" b="1" dirty="0">
                <a:latin typeface="+mn-ea"/>
              </a:rPr>
              <a:t>Host 1</a:t>
            </a:r>
            <a:r>
              <a:rPr lang="zh-CN" altLang="en-US" sz="2000" b="1" dirty="0">
                <a:latin typeface="+mn-ea"/>
              </a:rPr>
              <a:t>请求连接数据段：</a:t>
            </a:r>
            <a:r>
              <a:rPr lang="en-US" altLang="zh-CN" sz="2000" b="1" dirty="0">
                <a:solidFill>
                  <a:srgbClr val="FF0000"/>
                </a:solidFill>
                <a:latin typeface="+mn-ea"/>
              </a:rPr>
              <a:t>SYN</a:t>
            </a:r>
            <a:r>
              <a:rPr lang="zh-CN" altLang="en-US" sz="2000" b="1" dirty="0">
                <a:solidFill>
                  <a:srgbClr val="FF0000"/>
                </a:solidFill>
                <a:latin typeface="+mn-ea"/>
              </a:rPr>
              <a:t>标志置1，</a:t>
            </a:r>
            <a:r>
              <a:rPr lang="en-US" altLang="zh-CN" sz="2000" b="1" dirty="0">
                <a:solidFill>
                  <a:srgbClr val="FF0000"/>
                </a:solidFill>
                <a:latin typeface="+mn-ea"/>
              </a:rPr>
              <a:t>ACK</a:t>
            </a:r>
            <a:r>
              <a:rPr lang="zh-CN" altLang="en-US" sz="2000" b="1" dirty="0">
                <a:solidFill>
                  <a:srgbClr val="FF0000"/>
                </a:solidFill>
                <a:latin typeface="+mn-ea"/>
              </a:rPr>
              <a:t>标志置0，</a:t>
            </a:r>
            <a:r>
              <a:rPr lang="zh-CN" altLang="en-US" sz="2000" b="1" dirty="0">
                <a:latin typeface="+mn-ea"/>
              </a:rPr>
              <a:t>选择初始序列号</a:t>
            </a:r>
            <a:r>
              <a:rPr lang="en-US" altLang="zh-CN" sz="2000" b="1" dirty="0">
                <a:latin typeface="+mn-ea"/>
              </a:rPr>
              <a:t>SEQ=x(</a:t>
            </a:r>
            <a:r>
              <a:rPr lang="zh-CN" altLang="en-US" sz="2000" b="1" dirty="0">
                <a:latin typeface="+mn-ea"/>
              </a:rPr>
              <a:t>简称</a:t>
            </a:r>
            <a:r>
              <a:rPr lang="en-US" altLang="zh-CN" sz="2000" b="1" dirty="0">
                <a:latin typeface="+mn-ea"/>
              </a:rPr>
              <a:t>SYN</a:t>
            </a:r>
            <a:r>
              <a:rPr lang="zh-CN" altLang="en-US" sz="2000" b="1" dirty="0">
                <a:latin typeface="+mn-ea"/>
              </a:rPr>
              <a:t>数据段</a:t>
            </a:r>
            <a:r>
              <a:rPr lang="en-US" altLang="zh-CN" sz="2000" b="1" dirty="0">
                <a:latin typeface="+mn-ea"/>
              </a:rPr>
              <a:t>)</a:t>
            </a:r>
          </a:p>
          <a:p>
            <a:pPr lvl="1">
              <a:lnSpc>
                <a:spcPts val="2100"/>
              </a:lnSpc>
              <a:spcBef>
                <a:spcPts val="0"/>
              </a:spcBef>
              <a:defRPr/>
            </a:pPr>
            <a:r>
              <a:rPr lang="en-US" altLang="zh-CN" sz="1800" b="1" dirty="0">
                <a:solidFill>
                  <a:srgbClr val="FF0000"/>
                </a:solidFill>
                <a:latin typeface="+mn-ea"/>
              </a:rPr>
              <a:t>SYN</a:t>
            </a:r>
            <a:r>
              <a:rPr lang="zh-CN" altLang="en-US" sz="1800" b="1" dirty="0">
                <a:solidFill>
                  <a:srgbClr val="FF0000"/>
                </a:solidFill>
                <a:latin typeface="+mn-ea"/>
              </a:rPr>
              <a:t>数据段</a:t>
            </a:r>
            <a:r>
              <a:rPr lang="zh-CN" altLang="en-US" sz="1800" b="1" dirty="0">
                <a:latin typeface="+mn-ea"/>
              </a:rPr>
              <a:t>不携带任何数据，但要消耗一个字节的序号</a:t>
            </a:r>
            <a:endParaRPr lang="en-US" altLang="zh-CN" sz="1800" b="1" dirty="0">
              <a:latin typeface="+mn-ea"/>
            </a:endParaRPr>
          </a:p>
          <a:p>
            <a:pPr eaLnBrk="1" hangingPunct="1">
              <a:lnSpc>
                <a:spcPts val="2100"/>
              </a:lnSpc>
              <a:spcBef>
                <a:spcPts val="0"/>
              </a:spcBef>
              <a:defRPr/>
            </a:pPr>
            <a:r>
              <a:rPr lang="en-US" altLang="zh-CN" sz="2000" b="1" dirty="0">
                <a:latin typeface="+mn-ea"/>
              </a:rPr>
              <a:t>Host 2</a:t>
            </a:r>
            <a:r>
              <a:rPr kumimoji="0" lang="zh-CN" altLang="en-US" sz="2000" b="1" dirty="0">
                <a:latin typeface="+mn-ea"/>
              </a:rPr>
              <a:t>响应连接确认</a:t>
            </a:r>
            <a:r>
              <a:rPr lang="zh-CN" altLang="en-US" sz="2000" b="1" dirty="0">
                <a:latin typeface="+mn-ea"/>
              </a:rPr>
              <a:t>数据段：</a:t>
            </a:r>
            <a:r>
              <a:rPr lang="en-US" altLang="zh-CN" sz="2000" b="1" dirty="0">
                <a:solidFill>
                  <a:srgbClr val="FF0000"/>
                </a:solidFill>
                <a:latin typeface="+mn-ea"/>
              </a:rPr>
              <a:t>SYN</a:t>
            </a:r>
            <a:r>
              <a:rPr lang="zh-CN" altLang="en-US" sz="2000" b="1" dirty="0">
                <a:solidFill>
                  <a:srgbClr val="FF0000"/>
                </a:solidFill>
                <a:latin typeface="+mn-ea"/>
              </a:rPr>
              <a:t>标志置1，</a:t>
            </a:r>
            <a:r>
              <a:rPr lang="en-US" altLang="zh-CN" sz="2000" b="1" dirty="0">
                <a:solidFill>
                  <a:srgbClr val="FF0000"/>
                </a:solidFill>
                <a:latin typeface="+mn-ea"/>
              </a:rPr>
              <a:t>ACK</a:t>
            </a:r>
            <a:r>
              <a:rPr lang="zh-CN" altLang="en-US" sz="2000" b="1" dirty="0">
                <a:solidFill>
                  <a:srgbClr val="FF0000"/>
                </a:solidFill>
                <a:latin typeface="+mn-ea"/>
              </a:rPr>
              <a:t>标志置1</a:t>
            </a:r>
            <a:r>
              <a:rPr lang="zh-CN" altLang="en-US" sz="2000" b="1" dirty="0">
                <a:latin typeface="+mn-ea"/>
              </a:rPr>
              <a:t>，选择初始序列号</a:t>
            </a:r>
            <a:r>
              <a:rPr lang="en-US" altLang="zh-CN" sz="2000" b="1" dirty="0">
                <a:latin typeface="+mn-ea"/>
              </a:rPr>
              <a:t>SEQ=y</a:t>
            </a:r>
            <a:r>
              <a:rPr lang="zh-CN" altLang="en-US" sz="2000" b="1" dirty="0">
                <a:latin typeface="+mn-ea"/>
              </a:rPr>
              <a:t>，并且对</a:t>
            </a:r>
            <a:r>
              <a:rPr lang="en-US" altLang="zh-CN" sz="2000" b="1" dirty="0">
                <a:latin typeface="+mn-ea"/>
              </a:rPr>
              <a:t>x</a:t>
            </a:r>
            <a:r>
              <a:rPr lang="zh-CN" altLang="en-US" sz="2000" b="1" dirty="0">
                <a:latin typeface="+mn-ea"/>
              </a:rPr>
              <a:t>进行确认，设置</a:t>
            </a:r>
            <a:r>
              <a:rPr lang="en-US" altLang="zh-CN" sz="2000" b="1" dirty="0">
                <a:latin typeface="+mn-ea"/>
              </a:rPr>
              <a:t>ACK=x+1(</a:t>
            </a:r>
            <a:r>
              <a:rPr lang="zh-CN" altLang="en-US" sz="2000" b="1" dirty="0">
                <a:latin typeface="+mn-ea"/>
              </a:rPr>
              <a:t>简称</a:t>
            </a:r>
            <a:r>
              <a:rPr lang="en-US" altLang="zh-CN" sz="2000" b="1" dirty="0">
                <a:latin typeface="+mn-ea"/>
              </a:rPr>
              <a:t>SYN+ACK</a:t>
            </a:r>
            <a:r>
              <a:rPr lang="zh-CN" altLang="en-US" sz="2000" b="1" dirty="0">
                <a:latin typeface="+mn-ea"/>
              </a:rPr>
              <a:t>数据段</a:t>
            </a:r>
            <a:r>
              <a:rPr lang="en-US" altLang="zh-CN" sz="2000" b="1" dirty="0">
                <a:latin typeface="+mn-ea"/>
              </a:rPr>
              <a:t>)</a:t>
            </a:r>
          </a:p>
          <a:p>
            <a:pPr lvl="1" eaLnBrk="1" hangingPunct="1">
              <a:lnSpc>
                <a:spcPts val="2100"/>
              </a:lnSpc>
              <a:spcBef>
                <a:spcPts val="0"/>
              </a:spcBef>
              <a:defRPr/>
            </a:pPr>
            <a:r>
              <a:rPr lang="en-US" altLang="zh-CN" sz="1800" b="1" dirty="0">
                <a:solidFill>
                  <a:srgbClr val="FF0000"/>
                </a:solidFill>
                <a:latin typeface="+mn-ea"/>
              </a:rPr>
              <a:t>SYN+ACK</a:t>
            </a:r>
            <a:r>
              <a:rPr lang="zh-CN" altLang="en-US" sz="1800" b="1" dirty="0">
                <a:solidFill>
                  <a:srgbClr val="FF0000"/>
                </a:solidFill>
                <a:latin typeface="+mn-ea"/>
              </a:rPr>
              <a:t>数据段</a:t>
            </a:r>
            <a:r>
              <a:rPr lang="zh-CN" altLang="en-US" sz="1800" b="1" dirty="0">
                <a:latin typeface="+mn-ea"/>
              </a:rPr>
              <a:t>也不携带数据，但消耗一个字节的序号</a:t>
            </a:r>
            <a:endParaRPr lang="en-US" altLang="zh-CN" sz="1800" b="1" dirty="0">
              <a:latin typeface="+mn-ea"/>
            </a:endParaRPr>
          </a:p>
          <a:p>
            <a:pPr eaLnBrk="1" hangingPunct="1">
              <a:lnSpc>
                <a:spcPts val="2100"/>
              </a:lnSpc>
              <a:spcBef>
                <a:spcPts val="0"/>
              </a:spcBef>
              <a:defRPr/>
            </a:pPr>
            <a:r>
              <a:rPr lang="en-US" altLang="zh-CN" sz="2000" b="1" dirty="0">
                <a:latin typeface="+mn-ea"/>
              </a:rPr>
              <a:t>Host 1</a:t>
            </a:r>
            <a:r>
              <a:rPr kumimoji="0" lang="zh-CN" altLang="en-US" sz="2000" b="1" dirty="0">
                <a:latin typeface="+mn-ea"/>
              </a:rPr>
              <a:t>响应连接</a:t>
            </a:r>
            <a:r>
              <a:rPr lang="zh-CN" altLang="en-US" sz="2000" b="1" dirty="0">
                <a:latin typeface="+mn-ea"/>
              </a:rPr>
              <a:t>确认数据段： </a:t>
            </a:r>
            <a:r>
              <a:rPr lang="en-US" altLang="zh-CN" sz="2000" b="1" dirty="0">
                <a:latin typeface="+mn-ea"/>
              </a:rPr>
              <a:t>ACK</a:t>
            </a:r>
            <a:r>
              <a:rPr lang="zh-CN" altLang="en-US" sz="2000" b="1" dirty="0">
                <a:latin typeface="+mn-ea"/>
              </a:rPr>
              <a:t>标志置1，</a:t>
            </a:r>
            <a:r>
              <a:rPr lang="en-US" altLang="zh-CN" sz="2000" b="1" dirty="0">
                <a:latin typeface="+mn-ea"/>
              </a:rPr>
              <a:t>SEQ=x+1</a:t>
            </a:r>
            <a:r>
              <a:rPr lang="zh-CN" altLang="en-US" sz="2000" b="1" dirty="0">
                <a:latin typeface="+mn-ea"/>
              </a:rPr>
              <a:t>，对</a:t>
            </a:r>
            <a:r>
              <a:rPr lang="en-US" altLang="zh-CN" sz="2000" b="1" dirty="0">
                <a:latin typeface="+mn-ea"/>
              </a:rPr>
              <a:t>y</a:t>
            </a:r>
            <a:r>
              <a:rPr lang="zh-CN" altLang="en-US" sz="2000" b="1" dirty="0">
                <a:latin typeface="+mn-ea"/>
              </a:rPr>
              <a:t>进行确认，设置</a:t>
            </a:r>
            <a:r>
              <a:rPr lang="en-US" altLang="zh-CN" sz="2000" b="1" dirty="0">
                <a:latin typeface="+mn-ea"/>
              </a:rPr>
              <a:t>ACK=y+1</a:t>
            </a:r>
          </a:p>
          <a:p>
            <a:pPr lvl="1" eaLnBrk="1" hangingPunct="1">
              <a:lnSpc>
                <a:spcPts val="2100"/>
              </a:lnSpc>
              <a:spcBef>
                <a:spcPts val="0"/>
              </a:spcBef>
              <a:defRPr/>
            </a:pPr>
            <a:r>
              <a:rPr lang="en-US" altLang="zh-CN" sz="1800" b="1" dirty="0">
                <a:latin typeface="+mn-ea"/>
              </a:rPr>
              <a:t>ACK</a:t>
            </a:r>
            <a:r>
              <a:rPr lang="zh-CN" altLang="en-US" sz="1800" b="1" dirty="0">
                <a:latin typeface="+mn-ea"/>
              </a:rPr>
              <a:t>数据段如果不携带数据就不消耗序号</a:t>
            </a:r>
          </a:p>
        </p:txBody>
      </p:sp>
      <p:sp>
        <p:nvSpPr>
          <p:cNvPr id="476166" name="Text Box 6"/>
          <p:cNvSpPr txBox="1">
            <a:spLocks noChangeArrowheads="1"/>
          </p:cNvSpPr>
          <p:nvPr/>
        </p:nvSpPr>
        <p:spPr bwMode="auto">
          <a:xfrm>
            <a:off x="179511" y="6021388"/>
            <a:ext cx="8784977" cy="701675"/>
          </a:xfrm>
          <a:prstGeom prst="rect">
            <a:avLst/>
          </a:prstGeom>
          <a:noFill/>
          <a:ln w="9525">
            <a:noFill/>
            <a:miter lim="800000"/>
            <a:headEnd/>
            <a:tailEnd/>
          </a:ln>
        </p:spPr>
        <p:txBody>
          <a:bodyPr wrap="square">
            <a:spAutoFit/>
          </a:bodyPr>
          <a:lstStyle/>
          <a:p>
            <a:r>
              <a:rPr lang="zh-CN" altLang="en-US" sz="2000" b="1" dirty="0">
                <a:solidFill>
                  <a:srgbClr val="FF0000"/>
                </a:solidFill>
                <a:latin typeface="+mn-ea"/>
                <a:ea typeface="+mn-ea"/>
              </a:rPr>
              <a:t>通过三次握手，</a:t>
            </a:r>
            <a:r>
              <a:rPr lang="en-US" altLang="zh-CN" sz="2000" b="1" dirty="0">
                <a:solidFill>
                  <a:srgbClr val="FF0000"/>
                </a:solidFill>
                <a:latin typeface="+mn-ea"/>
                <a:ea typeface="+mn-ea"/>
              </a:rPr>
              <a:t>host1</a:t>
            </a:r>
            <a:r>
              <a:rPr lang="zh-CN" altLang="en-US" sz="2000" b="1" dirty="0">
                <a:solidFill>
                  <a:srgbClr val="FF0000"/>
                </a:solidFill>
                <a:latin typeface="+mn-ea"/>
                <a:ea typeface="+mn-ea"/>
              </a:rPr>
              <a:t>和</a:t>
            </a:r>
            <a:r>
              <a:rPr lang="en-US" altLang="zh-CN" sz="2000" b="1" dirty="0">
                <a:solidFill>
                  <a:srgbClr val="FF0000"/>
                </a:solidFill>
                <a:latin typeface="+mn-ea"/>
                <a:ea typeface="+mn-ea"/>
              </a:rPr>
              <a:t>host2</a:t>
            </a:r>
            <a:r>
              <a:rPr lang="zh-CN" altLang="en-US" sz="2000" b="1" dirty="0">
                <a:solidFill>
                  <a:srgbClr val="FF0000"/>
                </a:solidFill>
                <a:latin typeface="+mn-ea"/>
                <a:ea typeface="+mn-ea"/>
              </a:rPr>
              <a:t>之间完成初始序列号、窗口大小（扩大因子）、最大数据段尺寸等参数的协商，并且分配连接所需要端点资源。</a:t>
            </a:r>
            <a:endParaRPr lang="en-US" altLang="zh-CN" sz="2000" b="1"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6163">
                                            <p:txEl>
                                              <p:pRg st="0" end="0"/>
                                            </p:txEl>
                                          </p:spTgt>
                                        </p:tgtEl>
                                        <p:attrNameLst>
                                          <p:attrName>style.visibility</p:attrName>
                                        </p:attrNameLst>
                                      </p:cBhvr>
                                      <p:to>
                                        <p:strVal val="visible"/>
                                      </p:to>
                                    </p:set>
                                    <p:animEffect transition="in" filter="blinds(horizontal)">
                                      <p:cBhvr>
                                        <p:cTn id="7" dur="500"/>
                                        <p:tgtEl>
                                          <p:spTgt spid="476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6163">
                                            <p:txEl>
                                              <p:pRg st="1" end="1"/>
                                            </p:txEl>
                                          </p:spTgt>
                                        </p:tgtEl>
                                        <p:attrNameLst>
                                          <p:attrName>style.visibility</p:attrName>
                                        </p:attrNameLst>
                                      </p:cBhvr>
                                      <p:to>
                                        <p:strVal val="visible"/>
                                      </p:to>
                                    </p:set>
                                    <p:animEffect transition="in" filter="blinds(horizontal)">
                                      <p:cBhvr>
                                        <p:cTn id="12" dur="500"/>
                                        <p:tgtEl>
                                          <p:spTgt spid="476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6163">
                                            <p:txEl>
                                              <p:pRg st="2" end="2"/>
                                            </p:txEl>
                                          </p:spTgt>
                                        </p:tgtEl>
                                        <p:attrNameLst>
                                          <p:attrName>style.visibility</p:attrName>
                                        </p:attrNameLst>
                                      </p:cBhvr>
                                      <p:to>
                                        <p:strVal val="visible"/>
                                      </p:to>
                                    </p:set>
                                    <p:animEffect transition="in" filter="blinds(horizontal)">
                                      <p:cBhvr>
                                        <p:cTn id="17" dur="500"/>
                                        <p:tgtEl>
                                          <p:spTgt spid="476163">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76163">
                                            <p:txEl>
                                              <p:pRg st="3" end="3"/>
                                            </p:txEl>
                                          </p:spTgt>
                                        </p:tgtEl>
                                        <p:attrNameLst>
                                          <p:attrName>style.visibility</p:attrName>
                                        </p:attrNameLst>
                                      </p:cBhvr>
                                      <p:to>
                                        <p:strVal val="visible"/>
                                      </p:to>
                                    </p:set>
                                    <p:animEffect transition="in" filter="blinds(horizontal)">
                                      <p:cBhvr>
                                        <p:cTn id="20" dur="500"/>
                                        <p:tgtEl>
                                          <p:spTgt spid="47616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76163">
                                            <p:txEl>
                                              <p:pRg st="4" end="4"/>
                                            </p:txEl>
                                          </p:spTgt>
                                        </p:tgtEl>
                                        <p:attrNameLst>
                                          <p:attrName>style.visibility</p:attrName>
                                        </p:attrNameLst>
                                      </p:cBhvr>
                                      <p:to>
                                        <p:strVal val="visible"/>
                                      </p:to>
                                    </p:set>
                                    <p:animEffect transition="in" filter="blinds(horizontal)">
                                      <p:cBhvr>
                                        <p:cTn id="25" dur="500"/>
                                        <p:tgtEl>
                                          <p:spTgt spid="47616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76163">
                                            <p:txEl>
                                              <p:pRg st="5" end="5"/>
                                            </p:txEl>
                                          </p:spTgt>
                                        </p:tgtEl>
                                        <p:attrNameLst>
                                          <p:attrName>style.visibility</p:attrName>
                                        </p:attrNameLst>
                                      </p:cBhvr>
                                      <p:to>
                                        <p:strVal val="visible"/>
                                      </p:to>
                                    </p:set>
                                    <p:animEffect transition="in" filter="blinds(horizontal)">
                                      <p:cBhvr>
                                        <p:cTn id="28" dur="500"/>
                                        <p:tgtEl>
                                          <p:spTgt spid="4761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76166"/>
                                        </p:tgtEl>
                                        <p:attrNameLst>
                                          <p:attrName>style.visibility</p:attrName>
                                        </p:attrNameLst>
                                      </p:cBhvr>
                                      <p:to>
                                        <p:strVal val="visible"/>
                                      </p:to>
                                    </p:set>
                                    <p:animEffect transition="in" filter="blinds(horizontal)">
                                      <p:cBhvr>
                                        <p:cTn id="33" dur="500"/>
                                        <p:tgtEl>
                                          <p:spTgt spid="47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D400C5-65C1-D484-E834-8FCCCEE59138}"/>
              </a:ext>
            </a:extLst>
          </p:cNvPr>
          <p:cNvSpPr>
            <a:spLocks noGrp="1"/>
          </p:cNvSpPr>
          <p:nvPr>
            <p:ph type="title"/>
          </p:nvPr>
        </p:nvSpPr>
        <p:spPr/>
        <p:txBody>
          <a:bodyPr/>
          <a:lstStyle/>
          <a:p>
            <a:r>
              <a:rPr lang="zh-CN" altLang="en-US" dirty="0"/>
              <a:t>连接实例</a:t>
            </a:r>
          </a:p>
        </p:txBody>
      </p:sp>
      <p:sp>
        <p:nvSpPr>
          <p:cNvPr id="3" name="文本占位符 2">
            <a:extLst>
              <a:ext uri="{FF2B5EF4-FFF2-40B4-BE49-F238E27FC236}">
                <a16:creationId xmlns:a16="http://schemas.microsoft.com/office/drawing/2014/main" id="{451D436A-6085-609F-3814-C255DD9C0FF3}"/>
              </a:ext>
            </a:extLst>
          </p:cNvPr>
          <p:cNvSpPr>
            <a:spLocks noGrp="1"/>
          </p:cNvSpPr>
          <p:nvPr>
            <p:ph type="body" sz="half" idx="1"/>
          </p:nvPr>
        </p:nvSpPr>
        <p:spPr>
          <a:xfrm>
            <a:off x="214464" y="3861048"/>
            <a:ext cx="3997496" cy="1800201"/>
          </a:xfrm>
        </p:spPr>
        <p:txBody>
          <a:bodyPr/>
          <a:lstStyle/>
          <a:p>
            <a:r>
              <a:rPr lang="en-US" altLang="zh-CN" sz="2000" dirty="0">
                <a:solidFill>
                  <a:srgbClr val="FF0000"/>
                </a:solidFill>
              </a:rPr>
              <a:t>1</a:t>
            </a:r>
            <a:r>
              <a:rPr lang="en-US" altLang="zh-CN" sz="2000" dirty="0"/>
              <a:t>.SYN=1</a:t>
            </a:r>
            <a:r>
              <a:rPr lang="zh-CN" altLang="en-US" sz="2000" dirty="0"/>
              <a:t>，连接请求，</a:t>
            </a:r>
            <a:r>
              <a:rPr lang="en-US" altLang="zh-CN" sz="2000" dirty="0"/>
              <a:t>seq=</a:t>
            </a:r>
            <a:r>
              <a:rPr lang="en-US" altLang="zh-CN" sz="2000" dirty="0">
                <a:solidFill>
                  <a:srgbClr val="FF0000"/>
                </a:solidFill>
              </a:rPr>
              <a:t>0</a:t>
            </a:r>
            <a:r>
              <a:rPr lang="en-US" altLang="zh-CN" sz="2000" dirty="0"/>
              <a:t>,</a:t>
            </a:r>
            <a:r>
              <a:rPr lang="zh-CN" altLang="en-US" sz="2000" dirty="0"/>
              <a:t>携带连接参数</a:t>
            </a:r>
            <a:endParaRPr lang="en-US" altLang="zh-CN" sz="2000" dirty="0"/>
          </a:p>
          <a:p>
            <a:r>
              <a:rPr lang="en-US" altLang="zh-CN" sz="2000" dirty="0">
                <a:solidFill>
                  <a:srgbClr val="00B050"/>
                </a:solidFill>
              </a:rPr>
              <a:t>2</a:t>
            </a:r>
            <a:r>
              <a:rPr lang="en-US" altLang="zh-CN" sz="2000" dirty="0"/>
              <a:t>.SYN,ACK=1,</a:t>
            </a:r>
            <a:r>
              <a:rPr lang="zh-CN" altLang="en-US" sz="2000" dirty="0"/>
              <a:t>连接相应，参数，</a:t>
            </a:r>
            <a:r>
              <a:rPr lang="en-US" altLang="zh-CN" sz="2000" dirty="0"/>
              <a:t>seq=</a:t>
            </a:r>
            <a:r>
              <a:rPr lang="en-US" altLang="zh-CN" sz="2000" dirty="0">
                <a:solidFill>
                  <a:srgbClr val="00B050"/>
                </a:solidFill>
              </a:rPr>
              <a:t>0</a:t>
            </a:r>
            <a:r>
              <a:rPr lang="en-US" altLang="zh-CN" sz="2000" dirty="0"/>
              <a:t>,ack=</a:t>
            </a:r>
            <a:r>
              <a:rPr lang="en-US" altLang="zh-CN" sz="2000" dirty="0">
                <a:solidFill>
                  <a:srgbClr val="FF0000"/>
                </a:solidFill>
              </a:rPr>
              <a:t>1</a:t>
            </a:r>
          </a:p>
          <a:p>
            <a:r>
              <a:rPr lang="en-US" altLang="zh-CN" sz="2000" dirty="0">
                <a:solidFill>
                  <a:srgbClr val="FF0000"/>
                </a:solidFill>
              </a:rPr>
              <a:t>3</a:t>
            </a:r>
            <a:r>
              <a:rPr lang="en-US" altLang="zh-CN" sz="2000" dirty="0"/>
              <a:t>.ACK=1, seq=</a:t>
            </a:r>
            <a:r>
              <a:rPr lang="en-US" altLang="zh-CN" sz="2000" dirty="0">
                <a:solidFill>
                  <a:srgbClr val="FF0000"/>
                </a:solidFill>
              </a:rPr>
              <a:t>1</a:t>
            </a:r>
            <a:r>
              <a:rPr lang="en-US" altLang="zh-CN" sz="2000" dirty="0"/>
              <a:t>,ack=</a:t>
            </a:r>
            <a:r>
              <a:rPr lang="en-US" altLang="zh-CN" sz="2000" dirty="0">
                <a:solidFill>
                  <a:schemeClr val="accent1"/>
                </a:solidFill>
              </a:rPr>
              <a:t>1</a:t>
            </a:r>
            <a:endParaRPr lang="zh-CN" altLang="en-US" sz="2000" dirty="0">
              <a:solidFill>
                <a:schemeClr val="accent1"/>
              </a:solidFill>
            </a:endParaRPr>
          </a:p>
        </p:txBody>
      </p:sp>
      <p:sp>
        <p:nvSpPr>
          <p:cNvPr id="4" name="内容占位符 3">
            <a:extLst>
              <a:ext uri="{FF2B5EF4-FFF2-40B4-BE49-F238E27FC236}">
                <a16:creationId xmlns:a16="http://schemas.microsoft.com/office/drawing/2014/main" id="{62C6E6CE-024A-3EF8-8905-155E36260338}"/>
              </a:ext>
            </a:extLst>
          </p:cNvPr>
          <p:cNvSpPr>
            <a:spLocks noGrp="1"/>
          </p:cNvSpPr>
          <p:nvPr>
            <p:ph sz="half" idx="2"/>
          </p:nvPr>
        </p:nvSpPr>
        <p:spPr>
          <a:xfrm>
            <a:off x="4211960" y="3874507"/>
            <a:ext cx="4896544" cy="1781500"/>
          </a:xfrm>
        </p:spPr>
        <p:txBody>
          <a:bodyPr/>
          <a:lstStyle/>
          <a:p>
            <a:r>
              <a:rPr lang="en-US" altLang="zh-CN" sz="2000" dirty="0">
                <a:solidFill>
                  <a:srgbClr val="FF0000"/>
                </a:solidFill>
              </a:rPr>
              <a:t>4</a:t>
            </a:r>
            <a:r>
              <a:rPr lang="en-US" altLang="zh-CN" sz="2000" dirty="0"/>
              <a:t>.</a:t>
            </a:r>
            <a:r>
              <a:rPr lang="zh-CN" altLang="en-US" sz="2000" dirty="0"/>
              <a:t>网页请求的</a:t>
            </a:r>
            <a:r>
              <a:rPr lang="en-US" altLang="zh-CN" sz="2000" dirty="0"/>
              <a:t>HTTP</a:t>
            </a:r>
            <a:r>
              <a:rPr lang="zh-CN" altLang="en-US" sz="2000" dirty="0"/>
              <a:t>，</a:t>
            </a:r>
            <a:r>
              <a:rPr lang="en-US" altLang="zh-CN" sz="2000" dirty="0"/>
              <a:t>TCP</a:t>
            </a:r>
            <a:r>
              <a:rPr lang="zh-CN" altLang="en-US" sz="2000" dirty="0"/>
              <a:t>的</a:t>
            </a:r>
            <a:r>
              <a:rPr lang="en-US" altLang="zh-CN" sz="2000" dirty="0"/>
              <a:t>data</a:t>
            </a:r>
            <a:r>
              <a:rPr lang="zh-CN" altLang="en-US" sz="2000" dirty="0"/>
              <a:t>包，</a:t>
            </a:r>
            <a:r>
              <a:rPr lang="en-US" altLang="zh-CN" sz="2000" dirty="0"/>
              <a:t>seq=1,ack=1,len=77</a:t>
            </a:r>
          </a:p>
          <a:p>
            <a:r>
              <a:rPr lang="en-US" altLang="zh-CN" sz="2000" dirty="0">
                <a:solidFill>
                  <a:schemeClr val="accent1"/>
                </a:solidFill>
              </a:rPr>
              <a:t>5</a:t>
            </a:r>
            <a:r>
              <a:rPr lang="en-US" altLang="zh-CN" sz="2000" dirty="0"/>
              <a:t>.</a:t>
            </a:r>
            <a:r>
              <a:rPr lang="zh-CN" altLang="en-US" sz="2000" dirty="0"/>
              <a:t>确认，</a:t>
            </a:r>
            <a:r>
              <a:rPr lang="en-US" altLang="zh-CN" sz="2000" dirty="0"/>
              <a:t>seq=1,ack=78,len=0</a:t>
            </a:r>
          </a:p>
          <a:p>
            <a:r>
              <a:rPr lang="en-US" altLang="zh-CN" sz="2000" dirty="0">
                <a:solidFill>
                  <a:schemeClr val="accent1"/>
                </a:solidFill>
              </a:rPr>
              <a:t>6</a:t>
            </a:r>
            <a:r>
              <a:rPr lang="en-US" altLang="zh-CN" sz="2000" dirty="0"/>
              <a:t>.</a:t>
            </a:r>
            <a:r>
              <a:rPr lang="zh-CN" altLang="en-US" sz="2000" dirty="0"/>
              <a:t>网页发送，</a:t>
            </a:r>
            <a:r>
              <a:rPr lang="en-US" altLang="zh-CN" sz="2000" dirty="0"/>
              <a:t>seq=1,ack=78,len=1440</a:t>
            </a:r>
          </a:p>
          <a:p>
            <a:r>
              <a:rPr lang="en-US" altLang="zh-CN" sz="2000" dirty="0">
                <a:solidFill>
                  <a:srgbClr val="FF0000"/>
                </a:solidFill>
              </a:rPr>
              <a:t>7</a:t>
            </a:r>
            <a:r>
              <a:rPr lang="en-US" altLang="zh-CN" sz="2000" dirty="0"/>
              <a:t>.</a:t>
            </a:r>
            <a:r>
              <a:rPr lang="zh-CN" altLang="en-US" sz="2000" dirty="0"/>
              <a:t>确认，</a:t>
            </a:r>
            <a:r>
              <a:rPr lang="en-US" altLang="zh-CN" sz="2000" dirty="0"/>
              <a:t>seq=78,ack=1441,len=0</a:t>
            </a:r>
            <a:endParaRPr lang="zh-CN" altLang="en-US" sz="2000" dirty="0"/>
          </a:p>
        </p:txBody>
      </p:sp>
      <p:sp>
        <p:nvSpPr>
          <p:cNvPr id="5" name="灯片编号占位符 4">
            <a:extLst>
              <a:ext uri="{FF2B5EF4-FFF2-40B4-BE49-F238E27FC236}">
                <a16:creationId xmlns:a16="http://schemas.microsoft.com/office/drawing/2014/main" id="{D80AA00D-1FF9-8A39-DE6B-19CF5D5078FC}"/>
              </a:ext>
            </a:extLst>
          </p:cNvPr>
          <p:cNvSpPr>
            <a:spLocks noGrp="1"/>
          </p:cNvSpPr>
          <p:nvPr>
            <p:ph type="sldNum" sz="quarter" idx="12"/>
          </p:nvPr>
        </p:nvSpPr>
        <p:spPr/>
        <p:txBody>
          <a:bodyPr/>
          <a:lstStyle/>
          <a:p>
            <a:fld id="{CC8D1859-4EC8-4D4C-BEC3-0FAA453CB063}" type="slidenum">
              <a:rPr lang="zh-CN" altLang="en-US" smtClean="0"/>
              <a:pPr/>
              <a:t>37</a:t>
            </a:fld>
            <a:endParaRPr lang="en-US" altLang="zh-CN"/>
          </a:p>
        </p:txBody>
      </p:sp>
      <mc:AlternateContent xmlns:mc="http://schemas.openxmlformats.org/markup-compatibility/2006">
        <mc:Choice xmlns:p14="http://schemas.microsoft.com/office/powerpoint/2010/main" Requires="p14">
          <p:contentPart p14:bwMode="auto" r:id="rId2">
            <p14:nvContentPartPr>
              <p14:cNvPr id="6" name="墨迹 5">
                <a:extLst>
                  <a:ext uri="{FF2B5EF4-FFF2-40B4-BE49-F238E27FC236}">
                    <a16:creationId xmlns:a16="http://schemas.microsoft.com/office/drawing/2014/main" id="{E244681B-B53D-815D-6BE1-45FD8226F245}"/>
                  </a:ext>
                </a:extLst>
              </p14:cNvPr>
              <p14:cNvContentPartPr/>
              <p14:nvPr/>
            </p14:nvContentPartPr>
            <p14:xfrm>
              <a:off x="1360291" y="1445689"/>
              <a:ext cx="360" cy="360"/>
            </p14:xfrm>
          </p:contentPart>
        </mc:Choice>
        <mc:Fallback>
          <p:pic>
            <p:nvPicPr>
              <p:cNvPr id="6" name="墨迹 5">
                <a:extLst>
                  <a:ext uri="{FF2B5EF4-FFF2-40B4-BE49-F238E27FC236}">
                    <a16:creationId xmlns:a16="http://schemas.microsoft.com/office/drawing/2014/main" id="{E244681B-B53D-815D-6BE1-45FD8226F245}"/>
                  </a:ext>
                </a:extLst>
              </p:cNvPr>
              <p:cNvPicPr/>
              <p:nvPr/>
            </p:nvPicPr>
            <p:blipFill>
              <a:blip r:embed="rId3"/>
              <a:stretch>
                <a:fillRect/>
              </a:stretch>
            </p:blipFill>
            <p:spPr>
              <a:xfrm>
                <a:off x="1351291" y="1436689"/>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墨迹 6">
                <a:extLst>
                  <a:ext uri="{FF2B5EF4-FFF2-40B4-BE49-F238E27FC236}">
                    <a16:creationId xmlns:a16="http://schemas.microsoft.com/office/drawing/2014/main" id="{D32EDFA6-888C-0C10-2804-1FC6024B44D6}"/>
                  </a:ext>
                </a:extLst>
              </p14:cNvPr>
              <p14:cNvContentPartPr/>
              <p14:nvPr/>
            </p14:nvContentPartPr>
            <p14:xfrm>
              <a:off x="1395931" y="1418689"/>
              <a:ext cx="360" cy="360"/>
            </p14:xfrm>
          </p:contentPart>
        </mc:Choice>
        <mc:Fallback>
          <p:pic>
            <p:nvPicPr>
              <p:cNvPr id="7" name="墨迹 6">
                <a:extLst>
                  <a:ext uri="{FF2B5EF4-FFF2-40B4-BE49-F238E27FC236}">
                    <a16:creationId xmlns:a16="http://schemas.microsoft.com/office/drawing/2014/main" id="{D32EDFA6-888C-0C10-2804-1FC6024B44D6}"/>
                  </a:ext>
                </a:extLst>
              </p:cNvPr>
              <p:cNvPicPr/>
              <p:nvPr/>
            </p:nvPicPr>
            <p:blipFill>
              <a:blip r:embed="rId3"/>
              <a:stretch>
                <a:fillRect/>
              </a:stretch>
            </p:blipFill>
            <p:spPr>
              <a:xfrm>
                <a:off x="1387291" y="1410049"/>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墨迹 7">
                <a:extLst>
                  <a:ext uri="{FF2B5EF4-FFF2-40B4-BE49-F238E27FC236}">
                    <a16:creationId xmlns:a16="http://schemas.microsoft.com/office/drawing/2014/main" id="{683C3AF4-2E15-C09E-7EDF-6A48C8DFD563}"/>
                  </a:ext>
                </a:extLst>
              </p14:cNvPr>
              <p14:cNvContentPartPr/>
              <p14:nvPr/>
            </p14:nvContentPartPr>
            <p14:xfrm>
              <a:off x="4076491" y="1378009"/>
              <a:ext cx="360" cy="360"/>
            </p14:xfrm>
          </p:contentPart>
        </mc:Choice>
        <mc:Fallback>
          <p:pic>
            <p:nvPicPr>
              <p:cNvPr id="8" name="墨迹 7">
                <a:extLst>
                  <a:ext uri="{FF2B5EF4-FFF2-40B4-BE49-F238E27FC236}">
                    <a16:creationId xmlns:a16="http://schemas.microsoft.com/office/drawing/2014/main" id="{683C3AF4-2E15-C09E-7EDF-6A48C8DFD563}"/>
                  </a:ext>
                </a:extLst>
              </p:cNvPr>
              <p:cNvPicPr/>
              <p:nvPr/>
            </p:nvPicPr>
            <p:blipFill>
              <a:blip r:embed="rId3"/>
              <a:stretch>
                <a:fillRect/>
              </a:stretch>
            </p:blipFill>
            <p:spPr>
              <a:xfrm>
                <a:off x="4067491" y="1369009"/>
                <a:ext cx="18000" cy="18000"/>
              </a:xfrm>
              <a:prstGeom prst="rect">
                <a:avLst/>
              </a:prstGeom>
            </p:spPr>
          </p:pic>
        </mc:Fallback>
      </mc:AlternateContent>
      <p:grpSp>
        <p:nvGrpSpPr>
          <p:cNvPr id="11" name="组合 10">
            <a:extLst>
              <a:ext uri="{FF2B5EF4-FFF2-40B4-BE49-F238E27FC236}">
                <a16:creationId xmlns:a16="http://schemas.microsoft.com/office/drawing/2014/main" id="{F62B5B17-0E97-C32D-DB5B-E29B91664F9D}"/>
              </a:ext>
            </a:extLst>
          </p:cNvPr>
          <p:cNvGrpSpPr/>
          <p:nvPr/>
        </p:nvGrpSpPr>
        <p:grpSpPr>
          <a:xfrm>
            <a:off x="4778851" y="1463689"/>
            <a:ext cx="360" cy="4680"/>
            <a:chOff x="4778851" y="1463689"/>
            <a:chExt cx="360" cy="4680"/>
          </a:xfrm>
        </p:grpSpPr>
        <mc:AlternateContent xmlns:mc="http://schemas.openxmlformats.org/markup-compatibility/2006">
          <mc:Choice xmlns:p14="http://schemas.microsoft.com/office/powerpoint/2010/main" Requires="p14">
            <p:contentPart p14:bwMode="auto" r:id="rId6">
              <p14:nvContentPartPr>
                <p14:cNvPr id="9" name="墨迹 8">
                  <a:extLst>
                    <a:ext uri="{FF2B5EF4-FFF2-40B4-BE49-F238E27FC236}">
                      <a16:creationId xmlns:a16="http://schemas.microsoft.com/office/drawing/2014/main" id="{3D286613-AD85-FAE0-1A91-3B4BFAFDFF80}"/>
                    </a:ext>
                  </a:extLst>
                </p14:cNvPr>
                <p14:cNvContentPartPr/>
                <p14:nvPr/>
              </p14:nvContentPartPr>
              <p14:xfrm>
                <a:off x="4778851" y="1463689"/>
                <a:ext cx="360" cy="1080"/>
              </p14:xfrm>
            </p:contentPart>
          </mc:Choice>
          <mc:Fallback>
            <p:pic>
              <p:nvPicPr>
                <p:cNvPr id="9" name="墨迹 8">
                  <a:extLst>
                    <a:ext uri="{FF2B5EF4-FFF2-40B4-BE49-F238E27FC236}">
                      <a16:creationId xmlns:a16="http://schemas.microsoft.com/office/drawing/2014/main" id="{3D286613-AD85-FAE0-1A91-3B4BFAFDFF80}"/>
                    </a:ext>
                  </a:extLst>
                </p:cNvPr>
                <p:cNvPicPr/>
                <p:nvPr/>
              </p:nvPicPr>
              <p:blipFill>
                <a:blip r:embed="rId3"/>
                <a:stretch>
                  <a:fillRect/>
                </a:stretch>
              </p:blipFill>
              <p:spPr>
                <a:xfrm>
                  <a:off x="4769851" y="1454689"/>
                  <a:ext cx="18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墨迹 9">
                  <a:extLst>
                    <a:ext uri="{FF2B5EF4-FFF2-40B4-BE49-F238E27FC236}">
                      <a16:creationId xmlns:a16="http://schemas.microsoft.com/office/drawing/2014/main" id="{3908864F-34A7-CBC1-D631-4A3E8ADB8C88}"/>
                    </a:ext>
                  </a:extLst>
                </p14:cNvPr>
                <p14:cNvContentPartPr/>
                <p14:nvPr/>
              </p14:nvContentPartPr>
              <p14:xfrm>
                <a:off x="4778851" y="1468009"/>
                <a:ext cx="360" cy="360"/>
              </p14:xfrm>
            </p:contentPart>
          </mc:Choice>
          <mc:Fallback>
            <p:pic>
              <p:nvPicPr>
                <p:cNvPr id="10" name="墨迹 9">
                  <a:extLst>
                    <a:ext uri="{FF2B5EF4-FFF2-40B4-BE49-F238E27FC236}">
                      <a16:creationId xmlns:a16="http://schemas.microsoft.com/office/drawing/2014/main" id="{3908864F-34A7-CBC1-D631-4A3E8ADB8C88}"/>
                    </a:ext>
                  </a:extLst>
                </p:cNvPr>
                <p:cNvPicPr/>
                <p:nvPr/>
              </p:nvPicPr>
              <p:blipFill>
                <a:blip r:embed="rId3"/>
                <a:stretch>
                  <a:fillRect/>
                </a:stretch>
              </p:blipFill>
              <p:spPr>
                <a:xfrm>
                  <a:off x="4769851" y="1459369"/>
                  <a:ext cx="18000" cy="18000"/>
                </a:xfrm>
                <a:prstGeom prst="rect">
                  <a:avLst/>
                </a:prstGeom>
              </p:spPr>
            </p:pic>
          </mc:Fallback>
        </mc:AlternateContent>
      </p:grpSp>
      <p:pic>
        <p:nvPicPr>
          <p:cNvPr id="13" name="图片 12">
            <a:extLst>
              <a:ext uri="{FF2B5EF4-FFF2-40B4-BE49-F238E27FC236}">
                <a16:creationId xmlns:a16="http://schemas.microsoft.com/office/drawing/2014/main" id="{5F7EF15C-CBE9-D258-521D-31A075481FD5}"/>
              </a:ext>
            </a:extLst>
          </p:cNvPr>
          <p:cNvPicPr>
            <a:picLocks noChangeAspect="1"/>
          </p:cNvPicPr>
          <p:nvPr/>
        </p:nvPicPr>
        <p:blipFill>
          <a:blip r:embed="rId8"/>
          <a:stretch>
            <a:fillRect/>
          </a:stretch>
        </p:blipFill>
        <p:spPr>
          <a:xfrm>
            <a:off x="0" y="1867129"/>
            <a:ext cx="9144000" cy="1770157"/>
          </a:xfrm>
          <a:prstGeom prst="rect">
            <a:avLst/>
          </a:prstGeom>
        </p:spPr>
      </p:pic>
      <p:sp>
        <p:nvSpPr>
          <p:cNvPr id="14" name="标注: 线形 13">
            <a:extLst>
              <a:ext uri="{FF2B5EF4-FFF2-40B4-BE49-F238E27FC236}">
                <a16:creationId xmlns:a16="http://schemas.microsoft.com/office/drawing/2014/main" id="{2353A302-3F35-5820-93BF-3905D836FD6C}"/>
              </a:ext>
            </a:extLst>
          </p:cNvPr>
          <p:cNvSpPr/>
          <p:nvPr/>
        </p:nvSpPr>
        <p:spPr bwMode="auto">
          <a:xfrm>
            <a:off x="4860032" y="972312"/>
            <a:ext cx="1080120" cy="368456"/>
          </a:xfrm>
          <a:prstGeom prst="borderCallout1">
            <a:avLst>
              <a:gd name="adj1" fmla="val 79428"/>
              <a:gd name="adj2" fmla="val 100199"/>
              <a:gd name="adj3" fmla="val 370432"/>
              <a:gd name="adj4" fmla="val 22220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a:ln>
                  <a:noFill/>
                </a:ln>
                <a:solidFill>
                  <a:schemeClr val="tx1"/>
                </a:solidFill>
                <a:effectLst/>
                <a:latin typeface="Tahoma" pitchFamily="34" charset="0"/>
                <a:ea typeface="宋体" charset="-122"/>
              </a:rPr>
              <a:t>最大段长度</a:t>
            </a:r>
          </a:p>
        </p:txBody>
      </p:sp>
      <p:sp>
        <p:nvSpPr>
          <p:cNvPr id="15" name="标注: 线形 14">
            <a:extLst>
              <a:ext uri="{FF2B5EF4-FFF2-40B4-BE49-F238E27FC236}">
                <a16:creationId xmlns:a16="http://schemas.microsoft.com/office/drawing/2014/main" id="{DE2F9DB3-E5B1-4A5F-2A77-E21BBF1A3161}"/>
              </a:ext>
            </a:extLst>
          </p:cNvPr>
          <p:cNvSpPr/>
          <p:nvPr/>
        </p:nvSpPr>
        <p:spPr bwMode="auto">
          <a:xfrm>
            <a:off x="6192035" y="994405"/>
            <a:ext cx="871760" cy="368456"/>
          </a:xfrm>
          <a:prstGeom prst="borderCallout1">
            <a:avLst>
              <a:gd name="adj1" fmla="val 79428"/>
              <a:gd name="adj2" fmla="val 100199"/>
              <a:gd name="adj3" fmla="val 380212"/>
              <a:gd name="adj4" fmla="val 202573"/>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a:ln>
                  <a:noFill/>
                </a:ln>
                <a:solidFill>
                  <a:schemeClr val="tx1"/>
                </a:solidFill>
                <a:effectLst/>
                <a:latin typeface="Tahoma" pitchFamily="34" charset="0"/>
                <a:ea typeface="宋体" charset="-122"/>
              </a:rPr>
              <a:t>窗口比例</a:t>
            </a:r>
          </a:p>
        </p:txBody>
      </p:sp>
      <p:sp>
        <p:nvSpPr>
          <p:cNvPr id="16" name="标注: 线形 15">
            <a:extLst>
              <a:ext uri="{FF2B5EF4-FFF2-40B4-BE49-F238E27FC236}">
                <a16:creationId xmlns:a16="http://schemas.microsoft.com/office/drawing/2014/main" id="{B979DF33-EB32-051F-9890-0DA62AB1427D}"/>
              </a:ext>
            </a:extLst>
          </p:cNvPr>
          <p:cNvSpPr/>
          <p:nvPr/>
        </p:nvSpPr>
        <p:spPr bwMode="auto">
          <a:xfrm>
            <a:off x="7245885" y="1004810"/>
            <a:ext cx="1080120" cy="368456"/>
          </a:xfrm>
          <a:prstGeom prst="borderCallout1">
            <a:avLst>
              <a:gd name="adj1" fmla="val 79428"/>
              <a:gd name="adj2" fmla="val 100199"/>
              <a:gd name="adj3" fmla="val 386325"/>
              <a:gd name="adj4" fmla="val 111278"/>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1400" b="0" i="0" u="none" strike="noStrike" cap="none" normalizeH="0" baseline="0" dirty="0">
                <a:ln>
                  <a:noFill/>
                </a:ln>
                <a:solidFill>
                  <a:schemeClr val="tx1"/>
                </a:solidFill>
                <a:effectLst/>
                <a:latin typeface="Tahoma" pitchFamily="34" charset="0"/>
                <a:ea typeface="宋体" charset="-122"/>
              </a:rPr>
              <a:t>时间戳</a:t>
            </a:r>
          </a:p>
        </p:txBody>
      </p:sp>
      <p:pic>
        <p:nvPicPr>
          <p:cNvPr id="18" name="图片 17">
            <a:extLst>
              <a:ext uri="{FF2B5EF4-FFF2-40B4-BE49-F238E27FC236}">
                <a16:creationId xmlns:a16="http://schemas.microsoft.com/office/drawing/2014/main" id="{6A870CA4-4C16-69E5-E360-E4E2F9DC7F4B}"/>
              </a:ext>
            </a:extLst>
          </p:cNvPr>
          <p:cNvPicPr>
            <a:picLocks noChangeAspect="1"/>
          </p:cNvPicPr>
          <p:nvPr/>
        </p:nvPicPr>
        <p:blipFill>
          <a:blip r:embed="rId9"/>
          <a:stretch>
            <a:fillRect/>
          </a:stretch>
        </p:blipFill>
        <p:spPr>
          <a:xfrm>
            <a:off x="35496" y="5937405"/>
            <a:ext cx="7063795" cy="844395"/>
          </a:xfrm>
          <a:prstGeom prst="rect">
            <a:avLst/>
          </a:prstGeom>
        </p:spPr>
      </p:pic>
    </p:spTree>
    <p:extLst>
      <p:ext uri="{BB962C8B-B14F-4D97-AF65-F5344CB8AC3E}">
        <p14:creationId xmlns:p14="http://schemas.microsoft.com/office/powerpoint/2010/main" val="934079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灯片编号占位符 5"/>
          <p:cNvSpPr>
            <a:spLocks noGrp="1"/>
          </p:cNvSpPr>
          <p:nvPr>
            <p:ph type="sldNum" sz="quarter" idx="12"/>
          </p:nvPr>
        </p:nvSpPr>
        <p:spPr>
          <a:noFill/>
        </p:spPr>
        <p:txBody>
          <a:bodyPr/>
          <a:lstStyle/>
          <a:p>
            <a:fld id="{67ED62C9-18E5-4940-BA5C-A4F2885FE192}" type="slidenum">
              <a:rPr lang="zh-CN" altLang="en-US" smtClean="0">
                <a:ea typeface="宋体" charset="-122"/>
              </a:rPr>
              <a:pPr/>
              <a:t>38</a:t>
            </a:fld>
            <a:endParaRPr lang="en-US" altLang="zh-CN">
              <a:ea typeface="宋体" charset="-122"/>
            </a:endParaRPr>
          </a:p>
        </p:txBody>
      </p:sp>
      <p:sp>
        <p:nvSpPr>
          <p:cNvPr id="54275" name="Rectangle 2"/>
          <p:cNvSpPr>
            <a:spLocks noGrp="1" noChangeArrowheads="1"/>
          </p:cNvSpPr>
          <p:nvPr>
            <p:ph type="title"/>
          </p:nvPr>
        </p:nvSpPr>
        <p:spPr/>
        <p:txBody>
          <a:bodyPr/>
          <a:lstStyle/>
          <a:p>
            <a:pPr eaLnBrk="1" hangingPunct="1"/>
            <a:r>
              <a:rPr lang="en-US" altLang="zh-CN" sz="4000" b="1"/>
              <a:t>TCP</a:t>
            </a:r>
            <a:r>
              <a:rPr lang="zh-CN" altLang="en-US" sz="4000" b="1"/>
              <a:t>连接建立定时器</a:t>
            </a:r>
            <a:br>
              <a:rPr lang="zh-CN" altLang="en-US" sz="4000" b="1"/>
            </a:br>
            <a:r>
              <a:rPr lang="en-US" altLang="zh-CN" sz="2800" b="1"/>
              <a:t>Connection Establishment Timer</a:t>
            </a:r>
          </a:p>
        </p:txBody>
      </p:sp>
      <p:sp>
        <p:nvSpPr>
          <p:cNvPr id="54276" name="Text Box 5"/>
          <p:cNvSpPr txBox="1">
            <a:spLocks noChangeArrowheads="1"/>
          </p:cNvSpPr>
          <p:nvPr/>
        </p:nvSpPr>
        <p:spPr bwMode="auto">
          <a:xfrm>
            <a:off x="1295400" y="1773238"/>
            <a:ext cx="7740650" cy="576262"/>
          </a:xfrm>
          <a:prstGeom prst="rect">
            <a:avLst/>
          </a:prstGeom>
          <a:noFill/>
          <a:ln w="9525">
            <a:noFill/>
            <a:miter lim="800000"/>
            <a:headEnd/>
            <a:tailEnd/>
          </a:ln>
        </p:spPr>
        <p:txBody>
          <a:bodyPr/>
          <a:lstStyle/>
          <a:p>
            <a:pPr>
              <a:spcBef>
                <a:spcPct val="50000"/>
              </a:spcBef>
            </a:pPr>
            <a:r>
              <a:rPr kumimoji="0" lang="zh-CN" altLang="en-GB" sz="2000" b="1"/>
              <a:t>当</a:t>
            </a:r>
            <a:r>
              <a:rPr kumimoji="0" lang="en-GB" altLang="zh-CN" sz="2000" b="1"/>
              <a:t>SYN</a:t>
            </a:r>
            <a:r>
              <a:rPr kumimoji="0" lang="zh-CN" altLang="en-GB" sz="2000" b="1"/>
              <a:t>数据段发出时，连接建立定时器就开始计时，如果在一定时间（例如</a:t>
            </a:r>
            <a:r>
              <a:rPr kumimoji="0" lang="en-GB" altLang="zh-CN" sz="2000" b="1"/>
              <a:t>65</a:t>
            </a:r>
            <a:r>
              <a:rPr kumimoji="0" lang="zh-CN" altLang="en-GB" sz="2000" b="1"/>
              <a:t>秒，可设置）内未收到响应，则连接建立失败。</a:t>
            </a:r>
            <a:endParaRPr kumimoji="0" lang="zh-CN" altLang="en-US" sz="2000" b="1"/>
          </a:p>
        </p:txBody>
      </p:sp>
      <p:pic>
        <p:nvPicPr>
          <p:cNvPr id="54277" name="Picture 59"/>
          <p:cNvPicPr>
            <a:picLocks noChangeAspect="1" noChangeArrowheads="1"/>
          </p:cNvPicPr>
          <p:nvPr/>
        </p:nvPicPr>
        <p:blipFill>
          <a:blip r:embed="rId3" cstate="print"/>
          <a:srcRect/>
          <a:stretch>
            <a:fillRect/>
          </a:stretch>
        </p:blipFill>
        <p:spPr bwMode="auto">
          <a:xfrm>
            <a:off x="1763713" y="2420938"/>
            <a:ext cx="5562600" cy="43624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8"/>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zh-CN" altLang="en-US"/>
          </a:p>
        </p:txBody>
      </p:sp>
      <p:sp>
        <p:nvSpPr>
          <p:cNvPr id="55299" name="灯片编号占位符 5"/>
          <p:cNvSpPr>
            <a:spLocks noGrp="1"/>
          </p:cNvSpPr>
          <p:nvPr>
            <p:ph type="sldNum" sz="quarter" idx="12"/>
          </p:nvPr>
        </p:nvSpPr>
        <p:spPr>
          <a:noFill/>
        </p:spPr>
        <p:txBody>
          <a:bodyPr/>
          <a:lstStyle/>
          <a:p>
            <a:fld id="{8282CA9D-D721-49FA-BC60-17FA29469584}" type="slidenum">
              <a:rPr lang="zh-CN" altLang="en-US" smtClean="0">
                <a:ea typeface="宋体" charset="-122"/>
              </a:rPr>
              <a:pPr/>
              <a:t>39</a:t>
            </a:fld>
            <a:endParaRPr lang="en-US" altLang="zh-CN">
              <a:ea typeface="宋体" charset="-122"/>
            </a:endParaRPr>
          </a:p>
        </p:txBody>
      </p:sp>
      <p:sp>
        <p:nvSpPr>
          <p:cNvPr id="55300" name="Rectangle 2"/>
          <p:cNvSpPr>
            <a:spLocks noGrp="1" noChangeArrowheads="1"/>
          </p:cNvSpPr>
          <p:nvPr>
            <p:ph type="title"/>
          </p:nvPr>
        </p:nvSpPr>
        <p:spPr>
          <a:xfrm>
            <a:off x="1192213" y="260350"/>
            <a:ext cx="6951687" cy="649288"/>
          </a:xfrm>
        </p:spPr>
        <p:txBody>
          <a:bodyPr/>
          <a:lstStyle/>
          <a:p>
            <a:pPr eaLnBrk="1" hangingPunct="1"/>
            <a:r>
              <a:rPr lang="en-US" altLang="zh-CN" sz="3600" b="1" dirty="0"/>
              <a:t>TCP</a:t>
            </a:r>
            <a:r>
              <a:rPr lang="zh-CN" altLang="en-US" sz="3600" b="1" dirty="0"/>
              <a:t>释放连接</a:t>
            </a:r>
            <a:r>
              <a:rPr lang="en-US" altLang="zh-CN" sz="3600" b="1" dirty="0"/>
              <a:t>——</a:t>
            </a:r>
            <a:r>
              <a:rPr lang="zh-CN" altLang="en-US" sz="3600" b="1" dirty="0"/>
              <a:t>采用对称释放法</a:t>
            </a:r>
          </a:p>
        </p:txBody>
      </p:sp>
      <p:sp>
        <p:nvSpPr>
          <p:cNvPr id="55301" name="Rectangle 3"/>
          <p:cNvSpPr>
            <a:spLocks noGrp="1" noChangeArrowheads="1"/>
          </p:cNvSpPr>
          <p:nvPr>
            <p:ph type="body" idx="1"/>
          </p:nvPr>
        </p:nvSpPr>
        <p:spPr>
          <a:xfrm>
            <a:off x="179512" y="908720"/>
            <a:ext cx="7772400" cy="1525774"/>
          </a:xfrm>
        </p:spPr>
        <p:txBody>
          <a:bodyPr/>
          <a:lstStyle/>
          <a:p>
            <a:pPr eaLnBrk="1" hangingPunct="1"/>
            <a:r>
              <a:rPr kumimoji="0" lang="en-US" altLang="zh-CN" sz="2200" b="1" dirty="0"/>
              <a:t>TCP</a:t>
            </a:r>
            <a:r>
              <a:rPr kumimoji="0" lang="zh-CN" altLang="en-US" sz="2200" b="1" dirty="0"/>
              <a:t>的</a:t>
            </a:r>
            <a:r>
              <a:rPr kumimoji="0" lang="zh-CN" altLang="en-US" sz="2200" b="1" dirty="0">
                <a:solidFill>
                  <a:srgbClr val="FF0000"/>
                </a:solidFill>
              </a:rPr>
              <a:t>全双工</a:t>
            </a:r>
            <a:r>
              <a:rPr kumimoji="0" lang="zh-CN" altLang="en-US" sz="2200" b="1" dirty="0"/>
              <a:t>连接可看成一个</a:t>
            </a:r>
            <a:r>
              <a:rPr kumimoji="0" lang="zh-CN" altLang="en-US" sz="2200" b="1" dirty="0">
                <a:solidFill>
                  <a:srgbClr val="FF0000"/>
                </a:solidFill>
              </a:rPr>
              <a:t>双单工</a:t>
            </a:r>
            <a:r>
              <a:rPr kumimoji="0" lang="zh-CN" altLang="en-US" sz="2200" b="1" dirty="0"/>
              <a:t>的连接，每个单工连接都独立地释放</a:t>
            </a:r>
          </a:p>
          <a:p>
            <a:pPr eaLnBrk="1" hangingPunct="1"/>
            <a:r>
              <a:rPr kumimoji="0" lang="zh-CN" altLang="en-US" sz="2200" b="1" dirty="0"/>
              <a:t>通</a:t>
            </a:r>
            <a:r>
              <a:rPr lang="zh-CN" altLang="en-US" sz="2200" b="1" dirty="0"/>
              <a:t>信双方</a:t>
            </a:r>
            <a:r>
              <a:rPr lang="zh-CN" altLang="en-US" sz="2200" b="1" dirty="0">
                <a:solidFill>
                  <a:srgbClr val="FF0000"/>
                </a:solidFill>
              </a:rPr>
              <a:t>必须都向对方发送</a:t>
            </a:r>
            <a:r>
              <a:rPr lang="en-US" altLang="zh-CN" sz="2200" b="1" dirty="0">
                <a:solidFill>
                  <a:srgbClr val="FF0000"/>
                </a:solidFill>
              </a:rPr>
              <a:t>FIN=1</a:t>
            </a:r>
            <a:r>
              <a:rPr lang="zh-CN" altLang="en-US" sz="2200" b="1" dirty="0">
                <a:solidFill>
                  <a:srgbClr val="FF0000"/>
                </a:solidFill>
              </a:rPr>
              <a:t>的</a:t>
            </a:r>
            <a:r>
              <a:rPr lang="en-US" altLang="zh-CN" sz="2200" b="1" dirty="0">
                <a:solidFill>
                  <a:srgbClr val="FF0000"/>
                </a:solidFill>
              </a:rPr>
              <a:t>TCP</a:t>
            </a:r>
            <a:r>
              <a:rPr lang="zh-CN" altLang="en-US" sz="2200" b="1" dirty="0">
                <a:solidFill>
                  <a:srgbClr val="FF0000"/>
                </a:solidFill>
              </a:rPr>
              <a:t>段</a:t>
            </a:r>
            <a:r>
              <a:rPr lang="zh-CN" altLang="en-US" sz="2200" b="1" dirty="0"/>
              <a:t>并得到对方的应答，连接才能被释放，有四个阶段</a:t>
            </a:r>
            <a:r>
              <a:rPr lang="en-US" altLang="zh-CN" sz="2200" b="1" dirty="0"/>
              <a:t>(</a:t>
            </a:r>
            <a:r>
              <a:rPr lang="zh-CN" altLang="en-US" sz="2200" b="1" dirty="0"/>
              <a:t>四次挥手</a:t>
            </a:r>
            <a:r>
              <a:rPr lang="en-US" altLang="zh-CN" sz="2200" b="1" dirty="0"/>
              <a:t>)</a:t>
            </a:r>
            <a:endParaRPr lang="zh-CN" altLang="en-US" sz="2200" b="1" dirty="0"/>
          </a:p>
        </p:txBody>
      </p:sp>
      <p:grpSp>
        <p:nvGrpSpPr>
          <p:cNvPr id="2" name="Group 4"/>
          <p:cNvGrpSpPr>
            <a:grpSpLocks/>
          </p:cNvGrpSpPr>
          <p:nvPr/>
        </p:nvGrpSpPr>
        <p:grpSpPr bwMode="auto">
          <a:xfrm>
            <a:off x="4427538" y="2322513"/>
            <a:ext cx="4333875" cy="3770312"/>
            <a:chOff x="2872" y="1691"/>
            <a:chExt cx="2730" cy="2375"/>
          </a:xfrm>
        </p:grpSpPr>
        <p:sp>
          <p:nvSpPr>
            <p:cNvPr id="55306" name="Rectangle 5"/>
            <p:cNvSpPr>
              <a:spLocks noChangeArrowheads="1"/>
            </p:cNvSpPr>
            <p:nvPr/>
          </p:nvSpPr>
          <p:spPr bwMode="auto">
            <a:xfrm>
              <a:off x="3175" y="1979"/>
              <a:ext cx="340" cy="2087"/>
            </a:xfrm>
            <a:prstGeom prst="rect">
              <a:avLst/>
            </a:prstGeom>
            <a:noFill/>
            <a:ln w="9525">
              <a:solidFill>
                <a:schemeClr val="tx1"/>
              </a:solidFill>
              <a:miter lim="800000"/>
              <a:headEnd/>
              <a:tailEnd/>
            </a:ln>
          </p:spPr>
          <p:txBody>
            <a:bodyPr wrap="none" anchor="ctr"/>
            <a:lstStyle/>
            <a:p>
              <a:endParaRPr lang="zh-CN" altLang="en-US"/>
            </a:p>
          </p:txBody>
        </p:sp>
        <p:sp>
          <p:nvSpPr>
            <p:cNvPr id="55307" name="Rectangle 6"/>
            <p:cNvSpPr>
              <a:spLocks noChangeArrowheads="1"/>
            </p:cNvSpPr>
            <p:nvPr/>
          </p:nvSpPr>
          <p:spPr bwMode="auto">
            <a:xfrm>
              <a:off x="5103" y="1979"/>
              <a:ext cx="340" cy="2087"/>
            </a:xfrm>
            <a:prstGeom prst="rect">
              <a:avLst/>
            </a:prstGeom>
            <a:noFill/>
            <a:ln w="9525">
              <a:solidFill>
                <a:schemeClr val="tx1"/>
              </a:solidFill>
              <a:miter lim="800000"/>
              <a:headEnd/>
              <a:tailEnd/>
            </a:ln>
          </p:spPr>
          <p:txBody>
            <a:bodyPr wrap="none" anchor="ctr"/>
            <a:lstStyle/>
            <a:p>
              <a:endParaRPr lang="zh-CN" altLang="en-US"/>
            </a:p>
          </p:txBody>
        </p:sp>
        <p:grpSp>
          <p:nvGrpSpPr>
            <p:cNvPr id="3" name="Group 7"/>
            <p:cNvGrpSpPr>
              <a:grpSpLocks/>
            </p:cNvGrpSpPr>
            <p:nvPr/>
          </p:nvGrpSpPr>
          <p:grpSpPr bwMode="auto">
            <a:xfrm>
              <a:off x="3515" y="2185"/>
              <a:ext cx="1588" cy="384"/>
              <a:chOff x="3515" y="2003"/>
              <a:chExt cx="1588" cy="384"/>
            </a:xfrm>
          </p:grpSpPr>
          <p:sp>
            <p:nvSpPr>
              <p:cNvPr id="55322" name="Line 8"/>
              <p:cNvSpPr>
                <a:spLocks noChangeShapeType="1"/>
              </p:cNvSpPr>
              <p:nvPr/>
            </p:nvSpPr>
            <p:spPr bwMode="auto">
              <a:xfrm>
                <a:off x="3515" y="2115"/>
                <a:ext cx="1588" cy="272"/>
              </a:xfrm>
              <a:prstGeom prst="line">
                <a:avLst/>
              </a:prstGeom>
              <a:noFill/>
              <a:ln w="9525">
                <a:solidFill>
                  <a:schemeClr val="tx1"/>
                </a:solidFill>
                <a:round/>
                <a:headEnd/>
                <a:tailEnd type="triangle" w="med" len="lg"/>
              </a:ln>
            </p:spPr>
            <p:txBody>
              <a:bodyPr wrap="none"/>
              <a:lstStyle/>
              <a:p>
                <a:endParaRPr lang="zh-CN" altLang="en-US"/>
              </a:p>
            </p:txBody>
          </p:sp>
          <p:sp>
            <p:nvSpPr>
              <p:cNvPr id="55323" name="Text Box 9"/>
              <p:cNvSpPr txBox="1">
                <a:spLocks noChangeArrowheads="1"/>
              </p:cNvSpPr>
              <p:nvPr/>
            </p:nvSpPr>
            <p:spPr bwMode="auto">
              <a:xfrm rot="622173">
                <a:off x="3878" y="2003"/>
                <a:ext cx="726" cy="230"/>
              </a:xfrm>
              <a:prstGeom prst="rect">
                <a:avLst/>
              </a:prstGeom>
              <a:noFill/>
              <a:ln w="9525">
                <a:noFill/>
                <a:miter lim="800000"/>
                <a:headEnd/>
                <a:tailEnd/>
              </a:ln>
            </p:spPr>
            <p:txBody>
              <a:bodyPr lIns="0" tIns="0" rIns="0" bIns="0">
                <a:spAutoFit/>
              </a:bodyPr>
              <a:lstStyle/>
              <a:p>
                <a:pPr algn="ctr">
                  <a:spcBef>
                    <a:spcPct val="50000"/>
                  </a:spcBef>
                </a:pPr>
                <a:r>
                  <a:rPr lang="en-US" altLang="zh-CN">
                    <a:latin typeface="Times New Roman" pitchFamily="18" charset="0"/>
                  </a:rPr>
                  <a:t>FIN</a:t>
                </a:r>
              </a:p>
            </p:txBody>
          </p:sp>
        </p:grpSp>
        <p:grpSp>
          <p:nvGrpSpPr>
            <p:cNvPr id="4" name="Group 10"/>
            <p:cNvGrpSpPr>
              <a:grpSpLocks/>
            </p:cNvGrpSpPr>
            <p:nvPr/>
          </p:nvGrpSpPr>
          <p:grpSpPr bwMode="auto">
            <a:xfrm>
              <a:off x="3515" y="2588"/>
              <a:ext cx="1588" cy="365"/>
              <a:chOff x="3515" y="2406"/>
              <a:chExt cx="1588" cy="365"/>
            </a:xfrm>
          </p:grpSpPr>
          <p:sp>
            <p:nvSpPr>
              <p:cNvPr id="55320" name="Line 11"/>
              <p:cNvSpPr>
                <a:spLocks noChangeShapeType="1"/>
              </p:cNvSpPr>
              <p:nvPr/>
            </p:nvSpPr>
            <p:spPr bwMode="auto">
              <a:xfrm flipH="1">
                <a:off x="3515" y="2499"/>
                <a:ext cx="1588" cy="272"/>
              </a:xfrm>
              <a:prstGeom prst="line">
                <a:avLst/>
              </a:prstGeom>
              <a:noFill/>
              <a:ln w="9525">
                <a:solidFill>
                  <a:schemeClr val="tx1"/>
                </a:solidFill>
                <a:round/>
                <a:headEnd/>
                <a:tailEnd type="triangle" w="med" len="lg"/>
              </a:ln>
            </p:spPr>
            <p:txBody>
              <a:bodyPr wrap="none"/>
              <a:lstStyle/>
              <a:p>
                <a:endParaRPr lang="zh-CN" altLang="en-US"/>
              </a:p>
            </p:txBody>
          </p:sp>
          <p:sp>
            <p:nvSpPr>
              <p:cNvPr id="55321" name="Text Box 12"/>
              <p:cNvSpPr txBox="1">
                <a:spLocks noChangeArrowheads="1"/>
              </p:cNvSpPr>
              <p:nvPr/>
            </p:nvSpPr>
            <p:spPr bwMode="auto">
              <a:xfrm rot="21034805" flipH="1">
                <a:off x="3719" y="2406"/>
                <a:ext cx="998" cy="230"/>
              </a:xfrm>
              <a:prstGeom prst="rect">
                <a:avLst/>
              </a:prstGeom>
              <a:noFill/>
              <a:ln w="9525">
                <a:noFill/>
                <a:miter lim="800000"/>
                <a:headEnd/>
                <a:tailEnd/>
              </a:ln>
            </p:spPr>
            <p:txBody>
              <a:bodyPr lIns="0" tIns="0" rIns="0" bIns="0">
                <a:spAutoFit/>
              </a:bodyPr>
              <a:lstStyle/>
              <a:p>
                <a:pPr algn="ctr">
                  <a:spcBef>
                    <a:spcPct val="50000"/>
                  </a:spcBef>
                </a:pPr>
                <a:r>
                  <a:rPr lang="en-US" altLang="zh-CN">
                    <a:latin typeface="Times New Roman" pitchFamily="18" charset="0"/>
                  </a:rPr>
                  <a:t>ACK of FIN</a:t>
                </a:r>
              </a:p>
            </p:txBody>
          </p:sp>
        </p:grpSp>
        <p:grpSp>
          <p:nvGrpSpPr>
            <p:cNvPr id="5" name="Group 13"/>
            <p:cNvGrpSpPr>
              <a:grpSpLocks/>
            </p:cNvGrpSpPr>
            <p:nvPr/>
          </p:nvGrpSpPr>
          <p:grpSpPr bwMode="auto">
            <a:xfrm>
              <a:off x="3515" y="2911"/>
              <a:ext cx="1588" cy="365"/>
              <a:chOff x="3515" y="2406"/>
              <a:chExt cx="1588" cy="365"/>
            </a:xfrm>
          </p:grpSpPr>
          <p:sp>
            <p:nvSpPr>
              <p:cNvPr id="55318" name="Line 14"/>
              <p:cNvSpPr>
                <a:spLocks noChangeShapeType="1"/>
              </p:cNvSpPr>
              <p:nvPr/>
            </p:nvSpPr>
            <p:spPr bwMode="auto">
              <a:xfrm flipH="1">
                <a:off x="3515" y="2499"/>
                <a:ext cx="1588" cy="272"/>
              </a:xfrm>
              <a:prstGeom prst="line">
                <a:avLst/>
              </a:prstGeom>
              <a:noFill/>
              <a:ln w="9525">
                <a:solidFill>
                  <a:schemeClr val="tx1"/>
                </a:solidFill>
                <a:round/>
                <a:headEnd/>
                <a:tailEnd type="triangle" w="med" len="lg"/>
              </a:ln>
            </p:spPr>
            <p:txBody>
              <a:bodyPr wrap="none"/>
              <a:lstStyle/>
              <a:p>
                <a:endParaRPr lang="zh-CN" altLang="en-US"/>
              </a:p>
            </p:txBody>
          </p:sp>
          <p:sp>
            <p:nvSpPr>
              <p:cNvPr id="55319" name="Text Box 15"/>
              <p:cNvSpPr txBox="1">
                <a:spLocks noChangeArrowheads="1"/>
              </p:cNvSpPr>
              <p:nvPr/>
            </p:nvSpPr>
            <p:spPr bwMode="auto">
              <a:xfrm rot="21034805" flipH="1">
                <a:off x="3719" y="2406"/>
                <a:ext cx="998" cy="230"/>
              </a:xfrm>
              <a:prstGeom prst="rect">
                <a:avLst/>
              </a:prstGeom>
              <a:noFill/>
              <a:ln w="9525">
                <a:noFill/>
                <a:miter lim="800000"/>
                <a:headEnd/>
                <a:tailEnd/>
              </a:ln>
            </p:spPr>
            <p:txBody>
              <a:bodyPr lIns="0" tIns="0" rIns="0" bIns="0">
                <a:spAutoFit/>
              </a:bodyPr>
              <a:lstStyle/>
              <a:p>
                <a:pPr algn="ctr">
                  <a:spcBef>
                    <a:spcPct val="50000"/>
                  </a:spcBef>
                </a:pPr>
                <a:r>
                  <a:rPr lang="en-US" altLang="zh-CN">
                    <a:latin typeface="Times New Roman" pitchFamily="18" charset="0"/>
                  </a:rPr>
                  <a:t>FIN</a:t>
                </a:r>
              </a:p>
            </p:txBody>
          </p:sp>
        </p:grpSp>
        <p:grpSp>
          <p:nvGrpSpPr>
            <p:cNvPr id="6" name="Group 16"/>
            <p:cNvGrpSpPr>
              <a:grpSpLocks/>
            </p:cNvGrpSpPr>
            <p:nvPr/>
          </p:nvGrpSpPr>
          <p:grpSpPr bwMode="auto">
            <a:xfrm flipH="1">
              <a:off x="3515" y="3341"/>
              <a:ext cx="1588" cy="365"/>
              <a:chOff x="3515" y="2406"/>
              <a:chExt cx="1588" cy="365"/>
            </a:xfrm>
          </p:grpSpPr>
          <p:sp>
            <p:nvSpPr>
              <p:cNvPr id="55316" name="Line 17"/>
              <p:cNvSpPr>
                <a:spLocks noChangeShapeType="1"/>
              </p:cNvSpPr>
              <p:nvPr/>
            </p:nvSpPr>
            <p:spPr bwMode="auto">
              <a:xfrm flipH="1">
                <a:off x="3515" y="2499"/>
                <a:ext cx="1588" cy="272"/>
              </a:xfrm>
              <a:prstGeom prst="line">
                <a:avLst/>
              </a:prstGeom>
              <a:noFill/>
              <a:ln w="9525">
                <a:solidFill>
                  <a:schemeClr val="tx1"/>
                </a:solidFill>
                <a:round/>
                <a:headEnd/>
                <a:tailEnd type="triangle" w="med" len="lg"/>
              </a:ln>
            </p:spPr>
            <p:txBody>
              <a:bodyPr wrap="none"/>
              <a:lstStyle/>
              <a:p>
                <a:endParaRPr lang="zh-CN" altLang="en-US"/>
              </a:p>
            </p:txBody>
          </p:sp>
          <p:sp>
            <p:nvSpPr>
              <p:cNvPr id="55317" name="Text Box 18"/>
              <p:cNvSpPr txBox="1">
                <a:spLocks noChangeArrowheads="1"/>
              </p:cNvSpPr>
              <p:nvPr/>
            </p:nvSpPr>
            <p:spPr bwMode="auto">
              <a:xfrm rot="21034805" flipH="1">
                <a:off x="3719" y="2406"/>
                <a:ext cx="998" cy="230"/>
              </a:xfrm>
              <a:prstGeom prst="rect">
                <a:avLst/>
              </a:prstGeom>
              <a:noFill/>
              <a:ln w="9525">
                <a:noFill/>
                <a:miter lim="800000"/>
                <a:headEnd/>
                <a:tailEnd/>
              </a:ln>
            </p:spPr>
            <p:txBody>
              <a:bodyPr lIns="0" tIns="0" rIns="0" bIns="0">
                <a:spAutoFit/>
              </a:bodyPr>
              <a:lstStyle/>
              <a:p>
                <a:pPr algn="ctr">
                  <a:spcBef>
                    <a:spcPct val="50000"/>
                  </a:spcBef>
                </a:pPr>
                <a:r>
                  <a:rPr lang="en-US" altLang="zh-CN">
                    <a:latin typeface="Times New Roman" pitchFamily="18" charset="0"/>
                  </a:rPr>
                  <a:t>ACK of FIN</a:t>
                </a:r>
              </a:p>
            </p:txBody>
          </p:sp>
        </p:grpSp>
        <p:sp>
          <p:nvSpPr>
            <p:cNvPr id="55312" name="Text Box 19"/>
            <p:cNvSpPr txBox="1">
              <a:spLocks noChangeArrowheads="1"/>
            </p:cNvSpPr>
            <p:nvPr/>
          </p:nvSpPr>
          <p:spPr bwMode="auto">
            <a:xfrm>
              <a:off x="3016" y="1691"/>
              <a:ext cx="703" cy="288"/>
            </a:xfrm>
            <a:prstGeom prst="rect">
              <a:avLst/>
            </a:prstGeom>
            <a:noFill/>
            <a:ln w="9525">
              <a:noFill/>
              <a:miter lim="800000"/>
              <a:headEnd/>
              <a:tailEnd/>
            </a:ln>
          </p:spPr>
          <p:txBody>
            <a:bodyPr>
              <a:spAutoFit/>
            </a:bodyPr>
            <a:lstStyle/>
            <a:p>
              <a:pPr algn="ctr">
                <a:spcBef>
                  <a:spcPct val="50000"/>
                </a:spcBef>
              </a:pPr>
              <a:r>
                <a:rPr lang="en-US" altLang="zh-CN">
                  <a:latin typeface="Times New Roman" pitchFamily="18" charset="0"/>
                </a:rPr>
                <a:t>Host1</a:t>
              </a:r>
            </a:p>
          </p:txBody>
        </p:sp>
        <p:sp>
          <p:nvSpPr>
            <p:cNvPr id="55313" name="Text Box 20"/>
            <p:cNvSpPr txBox="1">
              <a:spLocks noChangeArrowheads="1"/>
            </p:cNvSpPr>
            <p:nvPr/>
          </p:nvSpPr>
          <p:spPr bwMode="auto">
            <a:xfrm>
              <a:off x="4899" y="1691"/>
              <a:ext cx="703" cy="288"/>
            </a:xfrm>
            <a:prstGeom prst="rect">
              <a:avLst/>
            </a:prstGeom>
            <a:noFill/>
            <a:ln w="9525">
              <a:noFill/>
              <a:miter lim="800000"/>
              <a:headEnd/>
              <a:tailEnd/>
            </a:ln>
          </p:spPr>
          <p:txBody>
            <a:bodyPr>
              <a:spAutoFit/>
            </a:bodyPr>
            <a:lstStyle/>
            <a:p>
              <a:pPr algn="ctr">
                <a:spcBef>
                  <a:spcPct val="50000"/>
                </a:spcBef>
              </a:pPr>
              <a:r>
                <a:rPr lang="en-US" altLang="zh-CN">
                  <a:latin typeface="Times New Roman" pitchFamily="18" charset="0"/>
                </a:rPr>
                <a:t>Host2</a:t>
              </a:r>
            </a:p>
          </p:txBody>
        </p:sp>
        <p:sp>
          <p:nvSpPr>
            <p:cNvPr id="55314" name="Text Box 21"/>
            <p:cNvSpPr txBox="1">
              <a:spLocks noChangeArrowheads="1"/>
            </p:cNvSpPr>
            <p:nvPr/>
          </p:nvSpPr>
          <p:spPr bwMode="auto">
            <a:xfrm rot="-5400000">
              <a:off x="2664" y="2537"/>
              <a:ext cx="703" cy="288"/>
            </a:xfrm>
            <a:prstGeom prst="rect">
              <a:avLst/>
            </a:prstGeom>
            <a:noFill/>
            <a:ln w="9525">
              <a:noFill/>
              <a:miter lim="800000"/>
              <a:headEnd/>
              <a:tailEnd/>
            </a:ln>
          </p:spPr>
          <p:txBody>
            <a:bodyPr>
              <a:spAutoFit/>
            </a:bodyPr>
            <a:lstStyle/>
            <a:p>
              <a:pPr algn="ctr">
                <a:spcBef>
                  <a:spcPct val="50000"/>
                </a:spcBef>
              </a:pPr>
              <a:r>
                <a:rPr lang="en-US" altLang="zh-CN">
                  <a:latin typeface="Times New Roman" pitchFamily="18" charset="0"/>
                </a:rPr>
                <a:t>Time</a:t>
              </a:r>
            </a:p>
          </p:txBody>
        </p:sp>
        <p:sp>
          <p:nvSpPr>
            <p:cNvPr id="55315" name="Line 22"/>
            <p:cNvSpPr>
              <a:spLocks noChangeShapeType="1"/>
            </p:cNvSpPr>
            <p:nvPr/>
          </p:nvSpPr>
          <p:spPr bwMode="auto">
            <a:xfrm>
              <a:off x="3016" y="2953"/>
              <a:ext cx="0" cy="481"/>
            </a:xfrm>
            <a:prstGeom prst="line">
              <a:avLst/>
            </a:prstGeom>
            <a:noFill/>
            <a:ln w="9525">
              <a:solidFill>
                <a:schemeClr val="tx1"/>
              </a:solidFill>
              <a:round/>
              <a:headEnd/>
              <a:tailEnd type="triangle" w="med" len="lg"/>
            </a:ln>
          </p:spPr>
          <p:txBody>
            <a:bodyPr wrap="none"/>
            <a:lstStyle/>
            <a:p>
              <a:endParaRPr lang="zh-CN" altLang="en-US"/>
            </a:p>
          </p:txBody>
        </p:sp>
      </p:grpSp>
      <p:sp>
        <p:nvSpPr>
          <p:cNvPr id="50182" name="Rectangle 23"/>
          <p:cNvSpPr>
            <a:spLocks noChangeArrowheads="1"/>
          </p:cNvSpPr>
          <p:nvPr/>
        </p:nvSpPr>
        <p:spPr bwMode="auto">
          <a:xfrm>
            <a:off x="179388" y="2697163"/>
            <a:ext cx="4157662" cy="3611562"/>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kumimoji="0" lang="zh-CN" altLang="en-US" sz="2200" b="1" dirty="0"/>
              <a:t>可以将第一个</a:t>
            </a:r>
            <a:r>
              <a:rPr kumimoji="0" lang="en-US" altLang="zh-CN" sz="2200" b="1" dirty="0"/>
              <a:t>ACK</a:t>
            </a:r>
            <a:r>
              <a:rPr kumimoji="0" lang="zh-CN" altLang="en-US" sz="2200" b="1" dirty="0"/>
              <a:t>数据段和第二个</a:t>
            </a:r>
            <a:r>
              <a:rPr kumimoji="0" lang="en-US" altLang="zh-CN" sz="2200" b="1" dirty="0"/>
              <a:t>FIN</a:t>
            </a:r>
            <a:r>
              <a:rPr kumimoji="0" lang="zh-CN" altLang="en-US" sz="2200" b="1" dirty="0"/>
              <a:t>数据段合并，从而变为三次挥手</a:t>
            </a:r>
          </a:p>
          <a:p>
            <a:pPr marL="342900" indent="-342900">
              <a:spcBef>
                <a:spcPct val="20000"/>
              </a:spcBef>
              <a:buClr>
                <a:schemeClr val="folHlink"/>
              </a:buClr>
              <a:buSzPct val="60000"/>
              <a:buFont typeface="Wingdings" pitchFamily="2" charset="2"/>
              <a:buChar char="n"/>
            </a:pPr>
            <a:r>
              <a:rPr kumimoji="0" lang="zh-CN" altLang="en-US" sz="2200" b="1" dirty="0"/>
              <a:t>为防止半连接，必须使用</a:t>
            </a:r>
            <a:r>
              <a:rPr kumimoji="0" lang="zh-CN" altLang="en-US" sz="2200" b="1" dirty="0">
                <a:solidFill>
                  <a:srgbClr val="FF0000"/>
                </a:solidFill>
              </a:rPr>
              <a:t>定时器计时</a:t>
            </a:r>
            <a:r>
              <a:rPr kumimoji="0" lang="zh-CN" altLang="en-US" sz="2200" b="1" dirty="0"/>
              <a:t>，对</a:t>
            </a:r>
            <a:r>
              <a:rPr kumimoji="0" lang="en-US" altLang="zh-CN" sz="2200" b="1" dirty="0"/>
              <a:t>FIN</a:t>
            </a:r>
            <a:r>
              <a:rPr kumimoji="0" lang="zh-CN" altLang="en-US" sz="2200" b="1" dirty="0"/>
              <a:t>数据段的应答在两个最大分组生命期内未到达，就释放连接。对方也会超时释放</a:t>
            </a:r>
          </a:p>
        </p:txBody>
      </p:sp>
      <p:sp>
        <p:nvSpPr>
          <p:cNvPr id="50183" name="Oval 24"/>
          <p:cNvSpPr>
            <a:spLocks noChangeArrowheads="1"/>
          </p:cNvSpPr>
          <p:nvPr/>
        </p:nvSpPr>
        <p:spPr bwMode="auto">
          <a:xfrm flipH="1">
            <a:off x="6372225" y="3716338"/>
            <a:ext cx="360363" cy="1150937"/>
          </a:xfrm>
          <a:prstGeom prst="ellipse">
            <a:avLst/>
          </a:prstGeom>
          <a:noFill/>
          <a:ln w="9525">
            <a:solidFill>
              <a:schemeClr val="hlink"/>
            </a:solidFill>
            <a:miter lim="800000"/>
            <a:headEnd/>
            <a:tailEnd/>
          </a:ln>
        </p:spPr>
        <p:txBody>
          <a:bodyPr wrap="none" anchor="ctr"/>
          <a:lstStyle/>
          <a:p>
            <a:endParaRPr lang="zh-CN" altLang="en-US"/>
          </a:p>
        </p:txBody>
      </p:sp>
      <p:sp>
        <p:nvSpPr>
          <p:cNvPr id="55305" name="Rectangle 25"/>
          <p:cNvSpPr>
            <a:spLocks noChangeArrowheads="1"/>
          </p:cNvSpPr>
          <p:nvPr/>
        </p:nvSpPr>
        <p:spPr bwMode="auto">
          <a:xfrm>
            <a:off x="1042988" y="6237288"/>
            <a:ext cx="7129462" cy="504825"/>
          </a:xfrm>
          <a:prstGeom prst="rect">
            <a:avLst/>
          </a:prstGeom>
          <a:solidFill>
            <a:srgbClr val="FFFFFF"/>
          </a:solidFill>
          <a:ln w="9525" algn="ctr">
            <a:solidFill>
              <a:schemeClr val="tx1"/>
            </a:solidFill>
            <a:miter lim="800000"/>
            <a:headEnd/>
            <a:tailEnd/>
          </a:ln>
        </p:spPr>
        <p:txBody>
          <a:bodyPr anchor="ctr"/>
          <a:lstStyle/>
          <a:p>
            <a:r>
              <a:rPr kumimoji="0" lang="zh-CN" altLang="en-US" b="1">
                <a:solidFill>
                  <a:schemeClr val="hlink"/>
                </a:solidFill>
                <a:latin typeface="Arial" charset="0"/>
              </a:rPr>
              <a:t>主机发送</a:t>
            </a:r>
            <a:r>
              <a:rPr kumimoji="0" lang="en-US" altLang="zh-CN" b="1">
                <a:solidFill>
                  <a:schemeClr val="hlink"/>
                </a:solidFill>
                <a:latin typeface="Arial" charset="0"/>
              </a:rPr>
              <a:t>FIN</a:t>
            </a:r>
            <a:r>
              <a:rPr kumimoji="0" lang="zh-CN" altLang="en-US" b="1">
                <a:solidFill>
                  <a:schemeClr val="hlink"/>
                </a:solidFill>
                <a:latin typeface="Arial" charset="0"/>
              </a:rPr>
              <a:t>数据段后，就不再向对方发送数据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strips(downRight)">
                                      <p:cBhvr>
                                        <p:cTn id="7" dur="500"/>
                                        <p:tgtEl>
                                          <p:spTgt spid="5018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0183"/>
                                        </p:tgtEl>
                                        <p:attrNameLst>
                                          <p:attrName>style.visibility</p:attrName>
                                        </p:attrNameLst>
                                      </p:cBhvr>
                                      <p:to>
                                        <p:strVal val="visible"/>
                                      </p:to>
                                    </p:set>
                                    <p:animEffect transition="in" filter="blinds(horizontal)">
                                      <p:cBhvr>
                                        <p:cTn id="10" dur="500"/>
                                        <p:tgtEl>
                                          <p:spTgt spid="5018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50182">
                                            <p:txEl>
                                              <p:pRg st="1" end="1"/>
                                            </p:txEl>
                                          </p:spTgt>
                                        </p:tgtEl>
                                        <p:attrNameLst>
                                          <p:attrName>style.visibility</p:attrName>
                                        </p:attrNameLst>
                                      </p:cBhvr>
                                      <p:to>
                                        <p:strVal val="visible"/>
                                      </p:to>
                                    </p:set>
                                    <p:animEffect transition="in" filter="strips(downRight)">
                                      <p:cBhvr>
                                        <p:cTn id="15" dur="500"/>
                                        <p:tgtEl>
                                          <p:spTgt spid="501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灯片编号占位符 5"/>
          <p:cNvSpPr>
            <a:spLocks noGrp="1"/>
          </p:cNvSpPr>
          <p:nvPr>
            <p:ph type="sldNum" sz="quarter" idx="12"/>
          </p:nvPr>
        </p:nvSpPr>
        <p:spPr/>
        <p:txBody>
          <a:bodyPr/>
          <a:lstStyle/>
          <a:p>
            <a:fld id="{B961DDD5-D062-4620-90AB-A376BC3203A4}" type="slidenum">
              <a:rPr lang="zh-CN" altLang="en-US"/>
              <a:pPr/>
              <a:t>4</a:t>
            </a:fld>
            <a:endParaRPr lang="en-US" altLang="zh-CN"/>
          </a:p>
        </p:txBody>
      </p:sp>
      <p:sp>
        <p:nvSpPr>
          <p:cNvPr id="494594" name="Rectangle 2"/>
          <p:cNvSpPr>
            <a:spLocks noGrp="1" noChangeArrowheads="1"/>
          </p:cNvSpPr>
          <p:nvPr>
            <p:ph type="title"/>
          </p:nvPr>
        </p:nvSpPr>
        <p:spPr/>
        <p:txBody>
          <a:bodyPr/>
          <a:lstStyle/>
          <a:p>
            <a:r>
              <a:rPr lang="zh-CN" altLang="en-US" sz="3400" b="1"/>
              <a:t>为应用进程提供了逻辑通信信道</a:t>
            </a:r>
          </a:p>
        </p:txBody>
      </p:sp>
      <p:sp>
        <p:nvSpPr>
          <p:cNvPr id="494595" name="Rectangle 3"/>
          <p:cNvSpPr>
            <a:spLocks noChangeArrowheads="1"/>
          </p:cNvSpPr>
          <p:nvPr/>
        </p:nvSpPr>
        <p:spPr bwMode="auto">
          <a:xfrm>
            <a:off x="190500" y="2449504"/>
            <a:ext cx="1449388" cy="2538412"/>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94596" name="Rectangle 4"/>
          <p:cNvSpPr>
            <a:spLocks noChangeArrowheads="1"/>
          </p:cNvSpPr>
          <p:nvPr/>
        </p:nvSpPr>
        <p:spPr bwMode="auto">
          <a:xfrm>
            <a:off x="7439025" y="2449504"/>
            <a:ext cx="1452563" cy="2538412"/>
          </a:xfrm>
          <a:prstGeom prst="rect">
            <a:avLst/>
          </a:prstGeom>
          <a:solidFill>
            <a:srgbClr val="FFFF99"/>
          </a:solidFill>
          <a:ln w="12700">
            <a:solidFill>
              <a:srgbClr val="333399"/>
            </a:solidFill>
            <a:miter lim="800000"/>
            <a:headEnd/>
            <a:tailEnd/>
          </a:ln>
          <a:effectLst/>
        </p:spPr>
        <p:txBody>
          <a:bodyPr wrap="none" anchor="ctr"/>
          <a:lstStyle/>
          <a:p>
            <a:endParaRPr lang="zh-CN" altLang="en-US"/>
          </a:p>
        </p:txBody>
      </p:sp>
      <p:sp>
        <p:nvSpPr>
          <p:cNvPr id="494597" name="Rectangle 5"/>
          <p:cNvSpPr>
            <a:spLocks noChangeArrowheads="1"/>
          </p:cNvSpPr>
          <p:nvPr/>
        </p:nvSpPr>
        <p:spPr bwMode="auto">
          <a:xfrm>
            <a:off x="207963" y="3559166"/>
            <a:ext cx="8688387" cy="469900"/>
          </a:xfrm>
          <a:prstGeom prst="rect">
            <a:avLst/>
          </a:prstGeom>
          <a:solidFill>
            <a:schemeClr val="accent1">
              <a:alpha val="67999"/>
            </a:schemeClr>
          </a:solidFill>
          <a:ln w="12700">
            <a:noFill/>
            <a:miter lim="800000"/>
            <a:headEnd/>
            <a:tailEnd/>
          </a:ln>
          <a:effectLst/>
        </p:spPr>
        <p:txBody>
          <a:bodyPr wrap="none" anchor="ctr"/>
          <a:lstStyle/>
          <a:p>
            <a:endParaRPr lang="zh-CN" altLang="en-US"/>
          </a:p>
        </p:txBody>
      </p:sp>
      <p:sp>
        <p:nvSpPr>
          <p:cNvPr id="494598" name="Line 6"/>
          <p:cNvSpPr>
            <a:spLocks noChangeShapeType="1"/>
          </p:cNvSpPr>
          <p:nvPr/>
        </p:nvSpPr>
        <p:spPr bwMode="auto">
          <a:xfrm>
            <a:off x="190500" y="4035416"/>
            <a:ext cx="1447800" cy="0"/>
          </a:xfrm>
          <a:prstGeom prst="line">
            <a:avLst/>
          </a:prstGeom>
          <a:noFill/>
          <a:ln w="12700">
            <a:solidFill>
              <a:schemeClr val="tx1"/>
            </a:solidFill>
            <a:round/>
            <a:headEnd/>
            <a:tailEnd/>
          </a:ln>
          <a:effectLst/>
        </p:spPr>
        <p:txBody>
          <a:bodyPr wrap="none" anchor="ctr"/>
          <a:lstStyle/>
          <a:p>
            <a:endParaRPr lang="zh-CN" altLang="en-US"/>
          </a:p>
        </p:txBody>
      </p:sp>
      <p:sp>
        <p:nvSpPr>
          <p:cNvPr id="494599" name="Line 7"/>
          <p:cNvSpPr>
            <a:spLocks noChangeShapeType="1"/>
          </p:cNvSpPr>
          <p:nvPr/>
        </p:nvSpPr>
        <p:spPr bwMode="auto">
          <a:xfrm>
            <a:off x="190500" y="4514841"/>
            <a:ext cx="1447800" cy="0"/>
          </a:xfrm>
          <a:prstGeom prst="line">
            <a:avLst/>
          </a:prstGeom>
          <a:noFill/>
          <a:ln w="12700">
            <a:solidFill>
              <a:schemeClr val="tx1"/>
            </a:solidFill>
            <a:round/>
            <a:headEnd/>
            <a:tailEnd/>
          </a:ln>
          <a:effectLst/>
        </p:spPr>
        <p:txBody>
          <a:bodyPr wrap="none" anchor="ctr"/>
          <a:lstStyle/>
          <a:p>
            <a:endParaRPr lang="zh-CN" altLang="en-US"/>
          </a:p>
        </p:txBody>
      </p:sp>
      <p:sp>
        <p:nvSpPr>
          <p:cNvPr id="494600" name="Rectangle 8"/>
          <p:cNvSpPr>
            <a:spLocks noChangeArrowheads="1"/>
          </p:cNvSpPr>
          <p:nvPr/>
        </p:nvSpPr>
        <p:spPr bwMode="auto">
          <a:xfrm>
            <a:off x="196850" y="3111491"/>
            <a:ext cx="1439863" cy="447675"/>
          </a:xfrm>
          <a:prstGeom prst="rect">
            <a:avLst/>
          </a:prstGeom>
          <a:solidFill>
            <a:srgbClr val="99FF66"/>
          </a:solidFill>
          <a:ln w="19050">
            <a:solidFill>
              <a:schemeClr val="tx1"/>
            </a:solidFill>
            <a:miter lim="800000"/>
            <a:headEnd/>
            <a:tailEnd/>
          </a:ln>
          <a:effectLst/>
        </p:spPr>
        <p:txBody>
          <a:bodyPr wrap="none" anchor="ctr"/>
          <a:lstStyle/>
          <a:p>
            <a:endParaRPr lang="zh-CN" altLang="en-US"/>
          </a:p>
        </p:txBody>
      </p:sp>
      <p:sp>
        <p:nvSpPr>
          <p:cNvPr id="494601" name="Rectangle 9"/>
          <p:cNvSpPr>
            <a:spLocks noChangeArrowheads="1"/>
          </p:cNvSpPr>
          <p:nvPr/>
        </p:nvSpPr>
        <p:spPr bwMode="auto">
          <a:xfrm>
            <a:off x="155575" y="2570154"/>
            <a:ext cx="322263" cy="2374900"/>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150000"/>
              </a:lnSpc>
            </a:pPr>
            <a:r>
              <a:rPr lang="en-US" altLang="zh-CN" sz="2000">
                <a:solidFill>
                  <a:srgbClr val="333399"/>
                </a:solidFill>
                <a:latin typeface="Arial" charset="0"/>
                <a:ea typeface="黑体" pitchFamily="2" charset="-122"/>
              </a:rPr>
              <a:t>5</a:t>
            </a:r>
          </a:p>
          <a:p>
            <a:pPr defTabSz="762000" eaLnBrk="0" hangingPunct="0">
              <a:lnSpc>
                <a:spcPct val="150000"/>
              </a:lnSpc>
            </a:pPr>
            <a:r>
              <a:rPr lang="en-US" altLang="zh-CN" sz="2000">
                <a:solidFill>
                  <a:srgbClr val="333399"/>
                </a:solidFill>
                <a:latin typeface="Arial" charset="0"/>
                <a:ea typeface="黑体" pitchFamily="2" charset="-122"/>
              </a:rPr>
              <a:t>4</a:t>
            </a:r>
          </a:p>
          <a:p>
            <a:pPr defTabSz="762000" eaLnBrk="0" hangingPunct="0">
              <a:lnSpc>
                <a:spcPct val="150000"/>
              </a:lnSpc>
            </a:pPr>
            <a:r>
              <a:rPr lang="en-US" altLang="zh-CN" sz="2000">
                <a:solidFill>
                  <a:srgbClr val="333399"/>
                </a:solidFill>
                <a:latin typeface="Arial" charset="0"/>
                <a:ea typeface="黑体" pitchFamily="2" charset="-122"/>
              </a:rPr>
              <a:t>3</a:t>
            </a:r>
          </a:p>
          <a:p>
            <a:pPr defTabSz="762000" eaLnBrk="0" hangingPunct="0">
              <a:lnSpc>
                <a:spcPct val="150000"/>
              </a:lnSpc>
            </a:pPr>
            <a:r>
              <a:rPr lang="en-US" altLang="zh-CN" sz="2000">
                <a:solidFill>
                  <a:srgbClr val="333399"/>
                </a:solidFill>
                <a:latin typeface="Arial" charset="0"/>
                <a:ea typeface="黑体" pitchFamily="2" charset="-122"/>
              </a:rPr>
              <a:t>2</a:t>
            </a:r>
          </a:p>
          <a:p>
            <a:pPr defTabSz="762000" eaLnBrk="0" hangingPunct="0">
              <a:lnSpc>
                <a:spcPct val="150000"/>
              </a:lnSpc>
            </a:pPr>
            <a:r>
              <a:rPr lang="en-US" altLang="zh-CN" sz="2000">
                <a:solidFill>
                  <a:srgbClr val="333399"/>
                </a:solidFill>
                <a:latin typeface="Arial" charset="0"/>
                <a:ea typeface="黑体" pitchFamily="2" charset="-122"/>
              </a:rPr>
              <a:t>1</a:t>
            </a:r>
          </a:p>
        </p:txBody>
      </p:sp>
      <p:grpSp>
        <p:nvGrpSpPr>
          <p:cNvPr id="494602" name="Group 10"/>
          <p:cNvGrpSpPr>
            <a:grpSpLocks/>
          </p:cNvGrpSpPr>
          <p:nvPr/>
        </p:nvGrpSpPr>
        <p:grpSpPr bwMode="auto">
          <a:xfrm>
            <a:off x="2903538" y="3568691"/>
            <a:ext cx="1062037" cy="1419225"/>
            <a:chOff x="2017" y="1543"/>
            <a:chExt cx="619" cy="922"/>
          </a:xfrm>
        </p:grpSpPr>
        <p:sp>
          <p:nvSpPr>
            <p:cNvPr id="494603" name="Rectangle 11"/>
            <p:cNvSpPr>
              <a:spLocks noChangeArrowheads="1"/>
            </p:cNvSpPr>
            <p:nvPr/>
          </p:nvSpPr>
          <p:spPr bwMode="auto">
            <a:xfrm>
              <a:off x="2017" y="1543"/>
              <a:ext cx="619" cy="922"/>
            </a:xfrm>
            <a:prstGeom prst="rect">
              <a:avLst/>
            </a:prstGeom>
            <a:solidFill>
              <a:srgbClr val="CCCCFF"/>
            </a:solidFill>
            <a:ln w="12700">
              <a:solidFill>
                <a:schemeClr val="tx1"/>
              </a:solidFill>
              <a:miter lim="800000"/>
              <a:headEnd/>
              <a:tailEnd/>
            </a:ln>
            <a:effectLst/>
          </p:spPr>
          <p:txBody>
            <a:bodyPr wrap="none" anchor="ctr"/>
            <a:lstStyle/>
            <a:p>
              <a:endParaRPr lang="zh-CN" altLang="en-US"/>
            </a:p>
          </p:txBody>
        </p:sp>
        <p:sp>
          <p:nvSpPr>
            <p:cNvPr id="494604" name="Line 12"/>
            <p:cNvSpPr>
              <a:spLocks noChangeShapeType="1"/>
            </p:cNvSpPr>
            <p:nvPr/>
          </p:nvSpPr>
          <p:spPr bwMode="auto">
            <a:xfrm>
              <a:off x="2017" y="1845"/>
              <a:ext cx="619" cy="0"/>
            </a:xfrm>
            <a:prstGeom prst="line">
              <a:avLst/>
            </a:prstGeom>
            <a:noFill/>
            <a:ln w="12700">
              <a:solidFill>
                <a:schemeClr val="tx1"/>
              </a:solidFill>
              <a:round/>
              <a:headEnd/>
              <a:tailEnd/>
            </a:ln>
            <a:effectLst/>
          </p:spPr>
          <p:txBody>
            <a:bodyPr wrap="none" anchor="ctr"/>
            <a:lstStyle/>
            <a:p>
              <a:endParaRPr lang="zh-CN" altLang="en-US"/>
            </a:p>
          </p:txBody>
        </p:sp>
        <p:sp>
          <p:nvSpPr>
            <p:cNvPr id="494605" name="Line 13"/>
            <p:cNvSpPr>
              <a:spLocks noChangeShapeType="1"/>
            </p:cNvSpPr>
            <p:nvPr/>
          </p:nvSpPr>
          <p:spPr bwMode="auto">
            <a:xfrm>
              <a:off x="2017" y="2157"/>
              <a:ext cx="619" cy="0"/>
            </a:xfrm>
            <a:prstGeom prst="line">
              <a:avLst/>
            </a:prstGeom>
            <a:noFill/>
            <a:ln w="12700">
              <a:solidFill>
                <a:schemeClr val="tx1"/>
              </a:solidFill>
              <a:round/>
              <a:headEnd/>
              <a:tailEnd/>
            </a:ln>
            <a:effectLst/>
          </p:spPr>
          <p:txBody>
            <a:bodyPr wrap="none" anchor="ctr"/>
            <a:lstStyle/>
            <a:p>
              <a:endParaRPr lang="zh-CN" altLang="en-US"/>
            </a:p>
          </p:txBody>
        </p:sp>
      </p:grpSp>
      <p:sp>
        <p:nvSpPr>
          <p:cNvPr id="494606" name="Line 14"/>
          <p:cNvSpPr>
            <a:spLocks noChangeShapeType="1"/>
          </p:cNvSpPr>
          <p:nvPr/>
        </p:nvSpPr>
        <p:spPr bwMode="auto">
          <a:xfrm>
            <a:off x="7439025" y="4035416"/>
            <a:ext cx="1450975" cy="0"/>
          </a:xfrm>
          <a:prstGeom prst="line">
            <a:avLst/>
          </a:prstGeom>
          <a:noFill/>
          <a:ln w="12700">
            <a:solidFill>
              <a:schemeClr val="tx1"/>
            </a:solidFill>
            <a:round/>
            <a:headEnd/>
            <a:tailEnd/>
          </a:ln>
          <a:effectLst/>
        </p:spPr>
        <p:txBody>
          <a:bodyPr wrap="none" anchor="ctr"/>
          <a:lstStyle/>
          <a:p>
            <a:endParaRPr lang="zh-CN" altLang="en-US"/>
          </a:p>
        </p:txBody>
      </p:sp>
      <p:sp>
        <p:nvSpPr>
          <p:cNvPr id="494607" name="Line 15"/>
          <p:cNvSpPr>
            <a:spLocks noChangeShapeType="1"/>
          </p:cNvSpPr>
          <p:nvPr/>
        </p:nvSpPr>
        <p:spPr bwMode="auto">
          <a:xfrm>
            <a:off x="7439025" y="4514841"/>
            <a:ext cx="1450975" cy="0"/>
          </a:xfrm>
          <a:prstGeom prst="line">
            <a:avLst/>
          </a:prstGeom>
          <a:noFill/>
          <a:ln w="12700">
            <a:solidFill>
              <a:schemeClr val="tx1"/>
            </a:solidFill>
            <a:round/>
            <a:headEnd/>
            <a:tailEnd/>
          </a:ln>
          <a:effectLst/>
        </p:spPr>
        <p:txBody>
          <a:bodyPr wrap="none" anchor="ctr"/>
          <a:lstStyle/>
          <a:p>
            <a:endParaRPr lang="zh-CN" altLang="en-US"/>
          </a:p>
        </p:txBody>
      </p:sp>
      <p:sp>
        <p:nvSpPr>
          <p:cNvPr id="494608" name="Rectangle 16"/>
          <p:cNvSpPr>
            <a:spLocks noChangeArrowheads="1"/>
          </p:cNvSpPr>
          <p:nvPr/>
        </p:nvSpPr>
        <p:spPr bwMode="auto">
          <a:xfrm>
            <a:off x="7443788" y="3111491"/>
            <a:ext cx="1447800" cy="447675"/>
          </a:xfrm>
          <a:prstGeom prst="rect">
            <a:avLst/>
          </a:prstGeom>
          <a:solidFill>
            <a:srgbClr val="99FF66"/>
          </a:solidFill>
          <a:ln w="19050">
            <a:solidFill>
              <a:schemeClr val="tx1"/>
            </a:solidFill>
            <a:miter lim="800000"/>
            <a:headEnd/>
            <a:tailEnd/>
          </a:ln>
          <a:effectLst/>
        </p:spPr>
        <p:txBody>
          <a:bodyPr wrap="none" anchor="ctr"/>
          <a:lstStyle/>
          <a:p>
            <a:endParaRPr lang="zh-CN" altLang="en-US"/>
          </a:p>
        </p:txBody>
      </p:sp>
      <p:grpSp>
        <p:nvGrpSpPr>
          <p:cNvPr id="494609" name="Group 17"/>
          <p:cNvGrpSpPr>
            <a:grpSpLocks/>
          </p:cNvGrpSpPr>
          <p:nvPr/>
        </p:nvGrpSpPr>
        <p:grpSpPr bwMode="auto">
          <a:xfrm>
            <a:off x="5097463" y="3568691"/>
            <a:ext cx="1062037" cy="1419225"/>
            <a:chOff x="3295" y="1543"/>
            <a:chExt cx="619" cy="922"/>
          </a:xfrm>
        </p:grpSpPr>
        <p:sp>
          <p:nvSpPr>
            <p:cNvPr id="494610" name="Rectangle 18"/>
            <p:cNvSpPr>
              <a:spLocks noChangeArrowheads="1"/>
            </p:cNvSpPr>
            <p:nvPr/>
          </p:nvSpPr>
          <p:spPr bwMode="auto">
            <a:xfrm>
              <a:off x="3295" y="1543"/>
              <a:ext cx="619" cy="922"/>
            </a:xfrm>
            <a:prstGeom prst="rect">
              <a:avLst/>
            </a:prstGeom>
            <a:solidFill>
              <a:srgbClr val="CCCCFF"/>
            </a:solidFill>
            <a:ln w="12700">
              <a:solidFill>
                <a:schemeClr val="tx1"/>
              </a:solidFill>
              <a:miter lim="800000"/>
              <a:headEnd/>
              <a:tailEnd/>
            </a:ln>
            <a:effectLst/>
          </p:spPr>
          <p:txBody>
            <a:bodyPr wrap="none" anchor="ctr"/>
            <a:lstStyle/>
            <a:p>
              <a:endParaRPr lang="zh-CN" altLang="en-US"/>
            </a:p>
          </p:txBody>
        </p:sp>
        <p:sp>
          <p:nvSpPr>
            <p:cNvPr id="494611" name="Line 19"/>
            <p:cNvSpPr>
              <a:spLocks noChangeShapeType="1"/>
            </p:cNvSpPr>
            <p:nvPr/>
          </p:nvSpPr>
          <p:spPr bwMode="auto">
            <a:xfrm>
              <a:off x="3295" y="1845"/>
              <a:ext cx="619" cy="0"/>
            </a:xfrm>
            <a:prstGeom prst="line">
              <a:avLst/>
            </a:prstGeom>
            <a:noFill/>
            <a:ln w="12700">
              <a:solidFill>
                <a:schemeClr val="tx1"/>
              </a:solidFill>
              <a:round/>
              <a:headEnd/>
              <a:tailEnd/>
            </a:ln>
            <a:effectLst/>
          </p:spPr>
          <p:txBody>
            <a:bodyPr wrap="none" anchor="ctr"/>
            <a:lstStyle/>
            <a:p>
              <a:endParaRPr lang="zh-CN" altLang="en-US"/>
            </a:p>
          </p:txBody>
        </p:sp>
        <p:sp>
          <p:nvSpPr>
            <p:cNvPr id="494612" name="Line 20"/>
            <p:cNvSpPr>
              <a:spLocks noChangeShapeType="1"/>
            </p:cNvSpPr>
            <p:nvPr/>
          </p:nvSpPr>
          <p:spPr bwMode="auto">
            <a:xfrm>
              <a:off x="3295" y="2157"/>
              <a:ext cx="619" cy="0"/>
            </a:xfrm>
            <a:prstGeom prst="line">
              <a:avLst/>
            </a:prstGeom>
            <a:noFill/>
            <a:ln w="12700">
              <a:solidFill>
                <a:schemeClr val="tx1"/>
              </a:solidFill>
              <a:round/>
              <a:headEnd/>
              <a:tailEnd/>
            </a:ln>
            <a:effectLst/>
          </p:spPr>
          <p:txBody>
            <a:bodyPr wrap="none" anchor="ctr"/>
            <a:lstStyle/>
            <a:p>
              <a:endParaRPr lang="zh-CN" altLang="en-US"/>
            </a:p>
          </p:txBody>
        </p:sp>
      </p:grpSp>
      <p:sp>
        <p:nvSpPr>
          <p:cNvPr id="494613" name="Rectangle 21"/>
          <p:cNvSpPr>
            <a:spLocks noChangeArrowheads="1"/>
          </p:cNvSpPr>
          <p:nvPr/>
        </p:nvSpPr>
        <p:spPr bwMode="auto">
          <a:xfrm>
            <a:off x="2581275" y="2767004"/>
            <a:ext cx="4452938" cy="393700"/>
          </a:xfrm>
          <a:prstGeom prst="rect">
            <a:avLst/>
          </a:prstGeom>
          <a:noFill/>
          <a:ln w="12700">
            <a:noFill/>
            <a:miter lim="800000"/>
            <a:headEnd/>
            <a:tailEnd/>
          </a:ln>
          <a:effectLst/>
        </p:spPr>
        <p:txBody>
          <a:bodyPr lIns="90488" tIns="44450" rIns="90488" bIns="44450">
            <a:spAutoFit/>
          </a:bodyPr>
          <a:lstStyle/>
          <a:p>
            <a:pPr defTabSz="762000" eaLnBrk="0" hangingPunct="0"/>
            <a:r>
              <a:rPr lang="zh-CN" altLang="en-US" sz="2000" dirty="0">
                <a:latin typeface="Arial" charset="0"/>
                <a:ea typeface="黑体" pitchFamily="2" charset="-122"/>
              </a:rPr>
              <a:t>传输层提供应用进程</a:t>
            </a:r>
            <a:r>
              <a:rPr lang="zh-CN" altLang="zh-CN" sz="2000" dirty="0">
                <a:latin typeface="Arial" charset="0"/>
                <a:ea typeface="黑体" pitchFamily="2" charset="-122"/>
              </a:rPr>
              <a:t>间的逻辑</a:t>
            </a:r>
            <a:r>
              <a:rPr lang="zh-CN" altLang="en-US" sz="2000" dirty="0">
                <a:latin typeface="Arial" charset="0"/>
                <a:ea typeface="黑体" pitchFamily="2" charset="-122"/>
              </a:rPr>
              <a:t>通信</a:t>
            </a:r>
          </a:p>
        </p:txBody>
      </p:sp>
      <p:sp>
        <p:nvSpPr>
          <p:cNvPr id="494614" name="Freeform 22"/>
          <p:cNvSpPr>
            <a:spLocks/>
          </p:cNvSpPr>
          <p:nvPr/>
        </p:nvSpPr>
        <p:spPr bwMode="auto">
          <a:xfrm>
            <a:off x="882650" y="3559166"/>
            <a:ext cx="7332663" cy="1751013"/>
          </a:xfrm>
          <a:custGeom>
            <a:avLst/>
            <a:gdLst/>
            <a:ahLst/>
            <a:cxnLst>
              <a:cxn ang="0">
                <a:pos x="0" y="0"/>
              </a:cxn>
              <a:cxn ang="0">
                <a:pos x="0" y="996"/>
              </a:cxn>
              <a:cxn ang="0">
                <a:pos x="9" y="1056"/>
              </a:cxn>
              <a:cxn ang="0">
                <a:pos x="36" y="1094"/>
              </a:cxn>
              <a:cxn ang="0">
                <a:pos x="75" y="1110"/>
              </a:cxn>
              <a:cxn ang="0">
                <a:pos x="127" y="1116"/>
              </a:cxn>
              <a:cxn ang="0">
                <a:pos x="1211" y="1116"/>
              </a:cxn>
              <a:cxn ang="0">
                <a:pos x="1250" y="1116"/>
              </a:cxn>
              <a:cxn ang="0">
                <a:pos x="1287" y="1100"/>
              </a:cxn>
              <a:cxn ang="0">
                <a:pos x="1305" y="1056"/>
              </a:cxn>
              <a:cxn ang="0">
                <a:pos x="1308" y="1022"/>
              </a:cxn>
              <a:cxn ang="0">
                <a:pos x="1308" y="307"/>
              </a:cxn>
              <a:cxn ang="0">
                <a:pos x="1311" y="261"/>
              </a:cxn>
              <a:cxn ang="0">
                <a:pos x="1376" y="191"/>
              </a:cxn>
              <a:cxn ang="0">
                <a:pos x="1620" y="191"/>
              </a:cxn>
              <a:cxn ang="0">
                <a:pos x="1676" y="252"/>
              </a:cxn>
              <a:cxn ang="0">
                <a:pos x="1680" y="280"/>
              </a:cxn>
              <a:cxn ang="0">
                <a:pos x="1680" y="1014"/>
              </a:cxn>
              <a:cxn ang="0">
                <a:pos x="1683" y="1047"/>
              </a:cxn>
              <a:cxn ang="0">
                <a:pos x="1701" y="1100"/>
              </a:cxn>
              <a:cxn ang="0">
                <a:pos x="1755" y="1116"/>
              </a:cxn>
              <a:cxn ang="0">
                <a:pos x="1808" y="1116"/>
              </a:cxn>
              <a:cxn ang="0">
                <a:pos x="2486" y="1116"/>
              </a:cxn>
              <a:cxn ang="0">
                <a:pos x="2564" y="1116"/>
              </a:cxn>
              <a:cxn ang="0">
                <a:pos x="2600" y="1091"/>
              </a:cxn>
              <a:cxn ang="0">
                <a:pos x="2608" y="999"/>
              </a:cxn>
              <a:cxn ang="0">
                <a:pos x="2608" y="264"/>
              </a:cxn>
              <a:cxn ang="0">
                <a:pos x="2616" y="227"/>
              </a:cxn>
              <a:cxn ang="0">
                <a:pos x="2676" y="191"/>
              </a:cxn>
              <a:cxn ang="0">
                <a:pos x="2868" y="195"/>
              </a:cxn>
              <a:cxn ang="0">
                <a:pos x="2928" y="251"/>
              </a:cxn>
              <a:cxn ang="0">
                <a:pos x="2928" y="280"/>
              </a:cxn>
              <a:cxn ang="0">
                <a:pos x="2928" y="1002"/>
              </a:cxn>
              <a:cxn ang="0">
                <a:pos x="2944" y="1087"/>
              </a:cxn>
              <a:cxn ang="0">
                <a:pos x="3014" y="1116"/>
              </a:cxn>
              <a:cxn ang="0">
                <a:pos x="3071" y="1116"/>
              </a:cxn>
              <a:cxn ang="0">
                <a:pos x="4117" y="1116"/>
              </a:cxn>
              <a:cxn ang="0">
                <a:pos x="4190" y="1116"/>
              </a:cxn>
              <a:cxn ang="0">
                <a:pos x="4251" y="1097"/>
              </a:cxn>
              <a:cxn ang="0">
                <a:pos x="4269" y="1044"/>
              </a:cxn>
              <a:cxn ang="0">
                <a:pos x="4271" y="994"/>
              </a:cxn>
              <a:cxn ang="0">
                <a:pos x="4272" y="0"/>
              </a:cxn>
            </a:cxnLst>
            <a:rect l="0" t="0" r="r" b="b"/>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76200" cap="flat" cmpd="sng">
            <a:solidFill>
              <a:srgbClr val="FF0000"/>
            </a:solidFill>
            <a:prstDash val="sysDot"/>
            <a:round/>
            <a:headEnd type="none" w="med" len="lg"/>
            <a:tailEnd type="none" w="med" len="lg"/>
          </a:ln>
          <a:effectLst/>
        </p:spPr>
        <p:txBody>
          <a:bodyPr/>
          <a:lstStyle/>
          <a:p>
            <a:endParaRPr lang="zh-CN" altLang="en-US"/>
          </a:p>
        </p:txBody>
      </p:sp>
      <p:sp>
        <p:nvSpPr>
          <p:cNvPr id="494615" name="Rectangle 23"/>
          <p:cNvSpPr>
            <a:spLocks noChangeArrowheads="1"/>
          </p:cNvSpPr>
          <p:nvPr/>
        </p:nvSpPr>
        <p:spPr bwMode="auto">
          <a:xfrm>
            <a:off x="1830388" y="2214554"/>
            <a:ext cx="11969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zh-CN" altLang="en-US" sz="2000">
                <a:latin typeface="Arial" charset="0"/>
                <a:ea typeface="黑体" pitchFamily="2" charset="-122"/>
              </a:rPr>
              <a:t>应用进程</a:t>
            </a:r>
          </a:p>
        </p:txBody>
      </p:sp>
      <p:sp>
        <p:nvSpPr>
          <p:cNvPr id="494616" name="Freeform 24"/>
          <p:cNvSpPr>
            <a:spLocks/>
          </p:cNvSpPr>
          <p:nvPr/>
        </p:nvSpPr>
        <p:spPr bwMode="auto">
          <a:xfrm>
            <a:off x="7021513" y="2592379"/>
            <a:ext cx="538162" cy="161925"/>
          </a:xfrm>
          <a:custGeom>
            <a:avLst/>
            <a:gdLst/>
            <a:ahLst/>
            <a:cxnLst>
              <a:cxn ang="0">
                <a:pos x="0" y="0"/>
              </a:cxn>
              <a:cxn ang="0">
                <a:pos x="297" y="105"/>
              </a:cxn>
            </a:cxnLst>
            <a:rect l="0" t="0" r="r" b="b"/>
            <a:pathLst>
              <a:path w="297" h="105">
                <a:moveTo>
                  <a:pt x="0" y="0"/>
                </a:moveTo>
                <a:lnTo>
                  <a:pt x="297" y="105"/>
                </a:lnTo>
              </a:path>
            </a:pathLst>
          </a:custGeom>
          <a:noFill/>
          <a:ln w="28575" cmpd="sng">
            <a:solidFill>
              <a:srgbClr val="333399"/>
            </a:solidFill>
            <a:round/>
            <a:headEnd/>
            <a:tailEnd type="triangle" w="med" len="lg"/>
          </a:ln>
          <a:effectLst/>
        </p:spPr>
        <p:txBody>
          <a:bodyPr wrap="none" anchor="ctr"/>
          <a:lstStyle/>
          <a:p>
            <a:endParaRPr lang="zh-CN" altLang="en-US"/>
          </a:p>
        </p:txBody>
      </p:sp>
      <p:sp>
        <p:nvSpPr>
          <p:cNvPr id="494617" name="Rectangle 25"/>
          <p:cNvSpPr>
            <a:spLocks noChangeArrowheads="1"/>
          </p:cNvSpPr>
          <p:nvPr/>
        </p:nvSpPr>
        <p:spPr bwMode="auto">
          <a:xfrm>
            <a:off x="5938838" y="2214554"/>
            <a:ext cx="1198562"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zh-CN" altLang="en-US" sz="2000">
                <a:latin typeface="Arial" charset="0"/>
                <a:ea typeface="黑体" pitchFamily="2" charset="-122"/>
              </a:rPr>
              <a:t>应用进程</a:t>
            </a:r>
          </a:p>
        </p:txBody>
      </p:sp>
      <p:sp>
        <p:nvSpPr>
          <p:cNvPr id="494618" name="AutoShape 26"/>
          <p:cNvSpPr>
            <a:spLocks noChangeArrowheads="1"/>
          </p:cNvSpPr>
          <p:nvPr/>
        </p:nvSpPr>
        <p:spPr bwMode="auto">
          <a:xfrm>
            <a:off x="1619250" y="3116254"/>
            <a:ext cx="5815013" cy="368300"/>
          </a:xfrm>
          <a:prstGeom prst="leftRightArrow">
            <a:avLst>
              <a:gd name="adj1" fmla="val 59167"/>
              <a:gd name="adj2" fmla="val 215634"/>
            </a:avLst>
          </a:prstGeom>
          <a:solidFill>
            <a:srgbClr val="99FF66"/>
          </a:solidFill>
          <a:ln w="12700">
            <a:solidFill>
              <a:schemeClr val="tx1"/>
            </a:solidFill>
            <a:miter lim="800000"/>
            <a:headEnd/>
            <a:tailEnd/>
          </a:ln>
          <a:effectLst/>
        </p:spPr>
        <p:txBody>
          <a:bodyPr wrap="none" anchor="ctr"/>
          <a:lstStyle/>
          <a:p>
            <a:endParaRPr lang="zh-CN" altLang="en-US"/>
          </a:p>
        </p:txBody>
      </p:sp>
      <p:sp>
        <p:nvSpPr>
          <p:cNvPr id="494619" name="Oval 27"/>
          <p:cNvSpPr>
            <a:spLocks noChangeArrowheads="1"/>
          </p:cNvSpPr>
          <p:nvPr/>
        </p:nvSpPr>
        <p:spPr bwMode="auto">
          <a:xfrm>
            <a:off x="8137525" y="2476491"/>
            <a:ext cx="631825" cy="355600"/>
          </a:xfrm>
          <a:prstGeom prst="ellipse">
            <a:avLst/>
          </a:prstGeom>
          <a:solidFill>
            <a:srgbClr val="FFCCFF"/>
          </a:solidFill>
          <a:ln w="12700">
            <a:solidFill>
              <a:schemeClr val="tx1"/>
            </a:solidFill>
            <a:round/>
            <a:headEnd/>
            <a:tailEnd/>
          </a:ln>
          <a:effectLst/>
        </p:spPr>
        <p:txBody>
          <a:bodyPr wrap="none" anchor="ctr"/>
          <a:lstStyle/>
          <a:p>
            <a:endParaRPr lang="zh-CN" altLang="en-US"/>
          </a:p>
        </p:txBody>
      </p:sp>
      <p:sp>
        <p:nvSpPr>
          <p:cNvPr id="494620" name="Line 28"/>
          <p:cNvSpPr>
            <a:spLocks noChangeShapeType="1"/>
          </p:cNvSpPr>
          <p:nvPr/>
        </p:nvSpPr>
        <p:spPr bwMode="auto">
          <a:xfrm rot="5400000">
            <a:off x="2951163" y="4510079"/>
            <a:ext cx="946150" cy="0"/>
          </a:xfrm>
          <a:prstGeom prst="line">
            <a:avLst/>
          </a:prstGeom>
          <a:noFill/>
          <a:ln w="12700">
            <a:solidFill>
              <a:schemeClr val="tx1"/>
            </a:solidFill>
            <a:round/>
            <a:headEnd/>
            <a:tailEnd/>
          </a:ln>
          <a:effectLst/>
        </p:spPr>
        <p:txBody>
          <a:bodyPr wrap="none" anchor="ctr"/>
          <a:lstStyle/>
          <a:p>
            <a:endParaRPr lang="zh-CN" altLang="en-US"/>
          </a:p>
        </p:txBody>
      </p:sp>
      <p:sp>
        <p:nvSpPr>
          <p:cNvPr id="494621" name="Line 29"/>
          <p:cNvSpPr>
            <a:spLocks noChangeShapeType="1"/>
          </p:cNvSpPr>
          <p:nvPr/>
        </p:nvSpPr>
        <p:spPr bwMode="auto">
          <a:xfrm rot="5400000">
            <a:off x="5141118" y="4507698"/>
            <a:ext cx="957263" cy="0"/>
          </a:xfrm>
          <a:prstGeom prst="line">
            <a:avLst/>
          </a:prstGeom>
          <a:noFill/>
          <a:ln w="12700">
            <a:solidFill>
              <a:schemeClr val="tx1"/>
            </a:solidFill>
            <a:round/>
            <a:headEnd/>
            <a:tailEnd/>
          </a:ln>
          <a:effectLst/>
        </p:spPr>
        <p:txBody>
          <a:bodyPr wrap="none" anchor="ctr"/>
          <a:lstStyle/>
          <a:p>
            <a:endParaRPr lang="zh-CN" altLang="en-US"/>
          </a:p>
        </p:txBody>
      </p:sp>
      <p:sp>
        <p:nvSpPr>
          <p:cNvPr id="494622" name="Rectangle 30"/>
          <p:cNvSpPr>
            <a:spLocks noChangeArrowheads="1"/>
          </p:cNvSpPr>
          <p:nvPr/>
        </p:nvSpPr>
        <p:spPr bwMode="auto">
          <a:xfrm>
            <a:off x="4067175" y="3602029"/>
            <a:ext cx="9429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zh-CN" altLang="en-US" sz="2000">
                <a:solidFill>
                  <a:srgbClr val="333399"/>
                </a:solidFill>
                <a:latin typeface="Arial" charset="0"/>
                <a:ea typeface="黑体" pitchFamily="2" charset="-122"/>
              </a:rPr>
              <a:t>网络层</a:t>
            </a:r>
          </a:p>
        </p:txBody>
      </p:sp>
      <p:sp>
        <p:nvSpPr>
          <p:cNvPr id="494623" name="Freeform 31"/>
          <p:cNvSpPr>
            <a:spLocks/>
          </p:cNvSpPr>
          <p:nvPr/>
        </p:nvSpPr>
        <p:spPr bwMode="auto">
          <a:xfrm>
            <a:off x="1555750" y="2606666"/>
            <a:ext cx="327025" cy="128588"/>
          </a:xfrm>
          <a:custGeom>
            <a:avLst/>
            <a:gdLst/>
            <a:ahLst/>
            <a:cxnLst>
              <a:cxn ang="0">
                <a:pos x="174" y="0"/>
              </a:cxn>
              <a:cxn ang="0">
                <a:pos x="0" y="84"/>
              </a:cxn>
            </a:cxnLst>
            <a:rect l="0" t="0" r="r" b="b"/>
            <a:pathLst>
              <a:path w="174" h="84">
                <a:moveTo>
                  <a:pt x="174" y="0"/>
                </a:moveTo>
                <a:lnTo>
                  <a:pt x="0" y="84"/>
                </a:lnTo>
              </a:path>
            </a:pathLst>
          </a:custGeom>
          <a:noFill/>
          <a:ln w="28575" cmpd="sng">
            <a:solidFill>
              <a:srgbClr val="333399"/>
            </a:solidFill>
            <a:round/>
            <a:headEnd/>
            <a:tailEnd type="triangle" w="med" len="lg"/>
          </a:ln>
          <a:effectLst/>
        </p:spPr>
        <p:txBody>
          <a:bodyPr wrap="none" anchor="ctr"/>
          <a:lstStyle/>
          <a:p>
            <a:endParaRPr lang="zh-CN" altLang="en-US"/>
          </a:p>
        </p:txBody>
      </p:sp>
      <p:sp>
        <p:nvSpPr>
          <p:cNvPr id="494624" name="Oval 32"/>
          <p:cNvSpPr>
            <a:spLocks noChangeArrowheads="1"/>
          </p:cNvSpPr>
          <p:nvPr/>
        </p:nvSpPr>
        <p:spPr bwMode="auto">
          <a:xfrm>
            <a:off x="266700" y="2473316"/>
            <a:ext cx="633413" cy="354013"/>
          </a:xfrm>
          <a:prstGeom prst="ellipse">
            <a:avLst/>
          </a:prstGeom>
          <a:solidFill>
            <a:srgbClr val="FFCCFF"/>
          </a:solidFill>
          <a:ln w="12700">
            <a:solidFill>
              <a:schemeClr val="tx1"/>
            </a:solidFill>
            <a:round/>
            <a:headEnd/>
            <a:tailEnd/>
          </a:ln>
          <a:effectLst/>
        </p:spPr>
        <p:txBody>
          <a:bodyPr wrap="none" anchor="ctr"/>
          <a:lstStyle/>
          <a:p>
            <a:endParaRPr lang="zh-CN" altLang="en-US"/>
          </a:p>
        </p:txBody>
      </p:sp>
      <p:sp>
        <p:nvSpPr>
          <p:cNvPr id="494625" name="Rectangle 33"/>
          <p:cNvSpPr>
            <a:spLocks noChangeArrowheads="1"/>
          </p:cNvSpPr>
          <p:nvPr/>
        </p:nvSpPr>
        <p:spPr bwMode="auto">
          <a:xfrm>
            <a:off x="314325" y="2433629"/>
            <a:ext cx="6127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altLang="zh-CN" sz="2000">
                <a:solidFill>
                  <a:srgbClr val="333399"/>
                </a:solidFill>
                <a:latin typeface="Arial" charset="0"/>
                <a:ea typeface="黑体" pitchFamily="2" charset="-122"/>
              </a:rPr>
              <a:t>AP</a:t>
            </a:r>
            <a:r>
              <a:rPr lang="en-US" altLang="zh-CN" sz="2000" baseline="-25000">
                <a:solidFill>
                  <a:srgbClr val="333399"/>
                </a:solidFill>
                <a:latin typeface="Arial" charset="0"/>
                <a:ea typeface="黑体" pitchFamily="2" charset="-122"/>
              </a:rPr>
              <a:t>1</a:t>
            </a:r>
            <a:endParaRPr lang="en-US" altLang="zh-CN" sz="2000">
              <a:solidFill>
                <a:srgbClr val="333399"/>
              </a:solidFill>
              <a:latin typeface="Arial" charset="0"/>
              <a:ea typeface="黑体" pitchFamily="2" charset="-122"/>
            </a:endParaRPr>
          </a:p>
        </p:txBody>
      </p:sp>
      <p:sp>
        <p:nvSpPr>
          <p:cNvPr id="494626" name="Oval 34"/>
          <p:cNvSpPr>
            <a:spLocks noChangeArrowheads="1"/>
          </p:cNvSpPr>
          <p:nvPr/>
        </p:nvSpPr>
        <p:spPr bwMode="auto">
          <a:xfrm>
            <a:off x="949325" y="2547929"/>
            <a:ext cx="633413" cy="376237"/>
          </a:xfrm>
          <a:prstGeom prst="ellipse">
            <a:avLst/>
          </a:prstGeom>
          <a:solidFill>
            <a:srgbClr val="FFCCFF"/>
          </a:solidFill>
          <a:ln w="12700">
            <a:solidFill>
              <a:schemeClr val="tx1"/>
            </a:solidFill>
            <a:round/>
            <a:headEnd/>
            <a:tailEnd/>
          </a:ln>
          <a:effectLst/>
        </p:spPr>
        <p:txBody>
          <a:bodyPr wrap="none" anchor="ctr"/>
          <a:lstStyle/>
          <a:p>
            <a:endParaRPr lang="zh-CN" altLang="en-US"/>
          </a:p>
        </p:txBody>
      </p:sp>
      <p:sp>
        <p:nvSpPr>
          <p:cNvPr id="494627" name="Rectangle 35"/>
          <p:cNvSpPr>
            <a:spLocks noChangeArrowheads="1"/>
          </p:cNvSpPr>
          <p:nvPr/>
        </p:nvSpPr>
        <p:spPr bwMode="auto">
          <a:xfrm>
            <a:off x="979488" y="2522529"/>
            <a:ext cx="611187"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altLang="zh-CN" sz="2000">
                <a:solidFill>
                  <a:srgbClr val="333399"/>
                </a:solidFill>
                <a:latin typeface="Arial" charset="0"/>
                <a:ea typeface="黑体" pitchFamily="2" charset="-122"/>
              </a:rPr>
              <a:t>AP</a:t>
            </a:r>
            <a:r>
              <a:rPr lang="en-US" altLang="zh-CN" sz="2000" baseline="-25000">
                <a:solidFill>
                  <a:srgbClr val="333399"/>
                </a:solidFill>
                <a:latin typeface="Arial" charset="0"/>
                <a:ea typeface="黑体" pitchFamily="2" charset="-122"/>
              </a:rPr>
              <a:t>2</a:t>
            </a:r>
            <a:endParaRPr lang="en-US" altLang="zh-CN" sz="2000">
              <a:solidFill>
                <a:srgbClr val="333399"/>
              </a:solidFill>
              <a:latin typeface="Arial" charset="0"/>
              <a:ea typeface="黑体" pitchFamily="2" charset="-122"/>
            </a:endParaRPr>
          </a:p>
        </p:txBody>
      </p:sp>
      <p:sp>
        <p:nvSpPr>
          <p:cNvPr id="494628" name="Oval 36"/>
          <p:cNvSpPr>
            <a:spLocks noChangeArrowheads="1"/>
          </p:cNvSpPr>
          <p:nvPr/>
        </p:nvSpPr>
        <p:spPr bwMode="auto">
          <a:xfrm>
            <a:off x="800100" y="3495666"/>
            <a:ext cx="153988" cy="136525"/>
          </a:xfrm>
          <a:prstGeom prst="ellipse">
            <a:avLst/>
          </a:prstGeom>
          <a:solidFill>
            <a:schemeClr val="bg1"/>
          </a:solidFill>
          <a:ln w="28575">
            <a:solidFill>
              <a:schemeClr val="tx1"/>
            </a:solidFill>
            <a:round/>
            <a:headEnd/>
            <a:tailEnd/>
          </a:ln>
          <a:effectLst/>
        </p:spPr>
        <p:txBody>
          <a:bodyPr wrap="none" anchor="ctr"/>
          <a:lstStyle/>
          <a:p>
            <a:endParaRPr lang="zh-CN" altLang="en-US"/>
          </a:p>
        </p:txBody>
      </p:sp>
      <p:sp>
        <p:nvSpPr>
          <p:cNvPr id="494629" name="Rectangle 37"/>
          <p:cNvSpPr>
            <a:spLocks noChangeArrowheads="1"/>
          </p:cNvSpPr>
          <p:nvPr/>
        </p:nvSpPr>
        <p:spPr bwMode="auto">
          <a:xfrm>
            <a:off x="8178800" y="2427279"/>
            <a:ext cx="611188"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altLang="zh-CN" sz="2000">
                <a:solidFill>
                  <a:srgbClr val="333399"/>
                </a:solidFill>
                <a:latin typeface="Arial" charset="0"/>
                <a:ea typeface="黑体" pitchFamily="2" charset="-122"/>
              </a:rPr>
              <a:t>AP</a:t>
            </a:r>
            <a:r>
              <a:rPr lang="en-US" altLang="zh-CN" sz="2000" baseline="-25000">
                <a:solidFill>
                  <a:srgbClr val="333399"/>
                </a:solidFill>
                <a:latin typeface="Arial" charset="0"/>
                <a:ea typeface="黑体" pitchFamily="2" charset="-122"/>
              </a:rPr>
              <a:t>4</a:t>
            </a:r>
            <a:endParaRPr lang="en-US" altLang="zh-CN" sz="2000">
              <a:solidFill>
                <a:srgbClr val="333399"/>
              </a:solidFill>
              <a:latin typeface="Arial" charset="0"/>
              <a:ea typeface="黑体" pitchFamily="2" charset="-122"/>
            </a:endParaRPr>
          </a:p>
        </p:txBody>
      </p:sp>
      <p:sp>
        <p:nvSpPr>
          <p:cNvPr id="494630" name="Oval 38"/>
          <p:cNvSpPr>
            <a:spLocks noChangeArrowheads="1"/>
          </p:cNvSpPr>
          <p:nvPr/>
        </p:nvSpPr>
        <p:spPr bwMode="auto">
          <a:xfrm>
            <a:off x="8129588" y="3495666"/>
            <a:ext cx="150812" cy="136525"/>
          </a:xfrm>
          <a:prstGeom prst="ellipse">
            <a:avLst/>
          </a:prstGeom>
          <a:solidFill>
            <a:schemeClr val="bg1"/>
          </a:solidFill>
          <a:ln w="28575">
            <a:solidFill>
              <a:schemeClr val="tx1"/>
            </a:solidFill>
            <a:round/>
            <a:headEnd/>
            <a:tailEnd/>
          </a:ln>
          <a:effectLst/>
        </p:spPr>
        <p:txBody>
          <a:bodyPr wrap="none" anchor="ctr"/>
          <a:lstStyle/>
          <a:p>
            <a:endParaRPr lang="zh-CN" altLang="en-US"/>
          </a:p>
        </p:txBody>
      </p:sp>
      <p:sp>
        <p:nvSpPr>
          <p:cNvPr id="494631" name="Rectangle 39"/>
          <p:cNvSpPr>
            <a:spLocks noChangeArrowheads="1"/>
          </p:cNvSpPr>
          <p:nvPr/>
        </p:nvSpPr>
        <p:spPr bwMode="auto">
          <a:xfrm>
            <a:off x="1830388" y="2762241"/>
            <a:ext cx="688975"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zh-CN" altLang="en-US" sz="2000">
                <a:latin typeface="Arial" charset="0"/>
                <a:ea typeface="黑体" pitchFamily="2" charset="-122"/>
              </a:rPr>
              <a:t>端口</a:t>
            </a:r>
          </a:p>
        </p:txBody>
      </p:sp>
      <p:sp>
        <p:nvSpPr>
          <p:cNvPr id="494632" name="Rectangle 40"/>
          <p:cNvSpPr>
            <a:spLocks noChangeArrowheads="1"/>
          </p:cNvSpPr>
          <p:nvPr/>
        </p:nvSpPr>
        <p:spPr bwMode="auto">
          <a:xfrm>
            <a:off x="6578600" y="2671754"/>
            <a:ext cx="690563"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zh-CN" altLang="en-US" sz="2000">
                <a:latin typeface="Arial" charset="0"/>
                <a:ea typeface="黑体" pitchFamily="2" charset="-122"/>
              </a:rPr>
              <a:t>端口</a:t>
            </a:r>
          </a:p>
        </p:txBody>
      </p:sp>
      <p:sp>
        <p:nvSpPr>
          <p:cNvPr id="494633" name="Line 41"/>
          <p:cNvSpPr>
            <a:spLocks noChangeShapeType="1"/>
          </p:cNvSpPr>
          <p:nvPr/>
        </p:nvSpPr>
        <p:spPr bwMode="auto">
          <a:xfrm>
            <a:off x="7145338" y="2914641"/>
            <a:ext cx="577850" cy="136525"/>
          </a:xfrm>
          <a:prstGeom prst="line">
            <a:avLst/>
          </a:prstGeom>
          <a:noFill/>
          <a:ln w="28575">
            <a:solidFill>
              <a:srgbClr val="333399"/>
            </a:solidFill>
            <a:round/>
            <a:headEnd/>
            <a:tailEnd type="triangle" w="med" len="lg"/>
          </a:ln>
          <a:effectLst/>
        </p:spPr>
        <p:txBody>
          <a:bodyPr/>
          <a:lstStyle/>
          <a:p>
            <a:endParaRPr lang="zh-CN" altLang="en-US"/>
          </a:p>
        </p:txBody>
      </p:sp>
      <p:sp>
        <p:nvSpPr>
          <p:cNvPr id="494634" name="Line 42"/>
          <p:cNvSpPr>
            <a:spLocks noChangeShapeType="1"/>
          </p:cNvSpPr>
          <p:nvPr/>
        </p:nvSpPr>
        <p:spPr bwMode="auto">
          <a:xfrm flipH="1">
            <a:off x="1316038" y="2928929"/>
            <a:ext cx="544512" cy="122237"/>
          </a:xfrm>
          <a:prstGeom prst="line">
            <a:avLst/>
          </a:prstGeom>
          <a:noFill/>
          <a:ln w="28575">
            <a:solidFill>
              <a:srgbClr val="333399"/>
            </a:solidFill>
            <a:round/>
            <a:headEnd/>
            <a:tailEnd type="triangle" w="med" len="lg"/>
          </a:ln>
          <a:effectLst/>
        </p:spPr>
        <p:txBody>
          <a:bodyPr/>
          <a:lstStyle/>
          <a:p>
            <a:endParaRPr lang="zh-CN" altLang="en-US"/>
          </a:p>
        </p:txBody>
      </p:sp>
      <p:sp>
        <p:nvSpPr>
          <p:cNvPr id="494635" name="Rectangle 43"/>
          <p:cNvSpPr>
            <a:spLocks noChangeArrowheads="1"/>
          </p:cNvSpPr>
          <p:nvPr/>
        </p:nvSpPr>
        <p:spPr bwMode="auto">
          <a:xfrm>
            <a:off x="8583613" y="2554279"/>
            <a:ext cx="322262" cy="2374900"/>
          </a:xfrm>
          <a:prstGeom prst="rect">
            <a:avLst/>
          </a:prstGeom>
          <a:noFill/>
          <a:ln w="12700">
            <a:noFill/>
            <a:miter lim="800000"/>
            <a:headEnd/>
            <a:tailEnd/>
          </a:ln>
          <a:effectLst/>
        </p:spPr>
        <p:txBody>
          <a:bodyPr wrap="none" lIns="90488" tIns="44450" rIns="90488" bIns="44450">
            <a:spAutoFit/>
          </a:bodyPr>
          <a:lstStyle/>
          <a:p>
            <a:pPr defTabSz="762000" eaLnBrk="0" hangingPunct="0">
              <a:lnSpc>
                <a:spcPct val="150000"/>
              </a:lnSpc>
            </a:pPr>
            <a:r>
              <a:rPr lang="en-US" altLang="zh-CN" sz="2000">
                <a:solidFill>
                  <a:srgbClr val="333399"/>
                </a:solidFill>
                <a:latin typeface="Arial" charset="0"/>
                <a:ea typeface="黑体" pitchFamily="2" charset="-122"/>
              </a:rPr>
              <a:t>5</a:t>
            </a:r>
          </a:p>
          <a:p>
            <a:pPr defTabSz="762000" eaLnBrk="0" hangingPunct="0">
              <a:lnSpc>
                <a:spcPct val="150000"/>
              </a:lnSpc>
            </a:pPr>
            <a:r>
              <a:rPr lang="en-US" altLang="zh-CN" sz="2000">
                <a:solidFill>
                  <a:srgbClr val="333399"/>
                </a:solidFill>
                <a:latin typeface="Arial" charset="0"/>
                <a:ea typeface="黑体" pitchFamily="2" charset="-122"/>
              </a:rPr>
              <a:t>4</a:t>
            </a:r>
          </a:p>
          <a:p>
            <a:pPr defTabSz="762000" eaLnBrk="0" hangingPunct="0">
              <a:lnSpc>
                <a:spcPct val="150000"/>
              </a:lnSpc>
            </a:pPr>
            <a:r>
              <a:rPr lang="en-US" altLang="zh-CN" sz="2000">
                <a:solidFill>
                  <a:srgbClr val="333399"/>
                </a:solidFill>
                <a:latin typeface="Arial" charset="0"/>
                <a:ea typeface="黑体" pitchFamily="2" charset="-122"/>
              </a:rPr>
              <a:t>3</a:t>
            </a:r>
          </a:p>
          <a:p>
            <a:pPr defTabSz="762000" eaLnBrk="0" hangingPunct="0">
              <a:lnSpc>
                <a:spcPct val="150000"/>
              </a:lnSpc>
            </a:pPr>
            <a:r>
              <a:rPr lang="en-US" altLang="zh-CN" sz="2000">
                <a:solidFill>
                  <a:srgbClr val="333399"/>
                </a:solidFill>
                <a:latin typeface="Arial" charset="0"/>
                <a:ea typeface="黑体" pitchFamily="2" charset="-122"/>
              </a:rPr>
              <a:t>2</a:t>
            </a:r>
          </a:p>
          <a:p>
            <a:pPr defTabSz="762000" eaLnBrk="0" hangingPunct="0">
              <a:lnSpc>
                <a:spcPct val="150000"/>
              </a:lnSpc>
            </a:pPr>
            <a:r>
              <a:rPr lang="en-US" altLang="zh-CN" sz="2000">
                <a:solidFill>
                  <a:srgbClr val="333399"/>
                </a:solidFill>
                <a:latin typeface="Arial" charset="0"/>
                <a:ea typeface="黑体" pitchFamily="2" charset="-122"/>
              </a:rPr>
              <a:t>1</a:t>
            </a:r>
          </a:p>
        </p:txBody>
      </p:sp>
      <p:sp>
        <p:nvSpPr>
          <p:cNvPr id="494636" name="Rectangle 44"/>
          <p:cNvSpPr>
            <a:spLocks noChangeArrowheads="1"/>
          </p:cNvSpPr>
          <p:nvPr/>
        </p:nvSpPr>
        <p:spPr bwMode="auto">
          <a:xfrm>
            <a:off x="520700" y="2990841"/>
            <a:ext cx="215900" cy="215900"/>
          </a:xfrm>
          <a:prstGeom prst="rect">
            <a:avLst/>
          </a:prstGeom>
          <a:noFill/>
          <a:ln w="38100">
            <a:solidFill>
              <a:srgbClr val="CC3300"/>
            </a:solidFill>
            <a:miter lim="800000"/>
            <a:headEnd/>
            <a:tailEnd/>
          </a:ln>
          <a:effectLst/>
        </p:spPr>
        <p:txBody>
          <a:bodyPr wrap="none" anchor="ctr"/>
          <a:lstStyle/>
          <a:p>
            <a:endParaRPr lang="zh-CN" altLang="en-US"/>
          </a:p>
        </p:txBody>
      </p:sp>
      <p:sp>
        <p:nvSpPr>
          <p:cNvPr id="494637" name="Rectangle 45"/>
          <p:cNvSpPr>
            <a:spLocks noChangeArrowheads="1"/>
          </p:cNvSpPr>
          <p:nvPr/>
        </p:nvSpPr>
        <p:spPr bwMode="auto">
          <a:xfrm>
            <a:off x="1104900" y="2990841"/>
            <a:ext cx="215900" cy="215900"/>
          </a:xfrm>
          <a:prstGeom prst="rect">
            <a:avLst/>
          </a:prstGeom>
          <a:noFill/>
          <a:ln w="38100">
            <a:solidFill>
              <a:srgbClr val="CC3300"/>
            </a:solidFill>
            <a:miter lim="800000"/>
            <a:headEnd/>
            <a:tailEnd/>
          </a:ln>
          <a:effectLst/>
        </p:spPr>
        <p:txBody>
          <a:bodyPr wrap="none" anchor="ctr"/>
          <a:lstStyle/>
          <a:p>
            <a:endParaRPr lang="zh-CN" altLang="en-US"/>
          </a:p>
        </p:txBody>
      </p:sp>
      <p:sp>
        <p:nvSpPr>
          <p:cNvPr id="494638" name="Rectangle 46"/>
          <p:cNvSpPr>
            <a:spLocks noChangeArrowheads="1"/>
          </p:cNvSpPr>
          <p:nvPr/>
        </p:nvSpPr>
        <p:spPr bwMode="auto">
          <a:xfrm>
            <a:off x="7696200" y="3003541"/>
            <a:ext cx="215900" cy="215900"/>
          </a:xfrm>
          <a:prstGeom prst="rect">
            <a:avLst/>
          </a:prstGeom>
          <a:noFill/>
          <a:ln w="38100">
            <a:solidFill>
              <a:srgbClr val="CC3300"/>
            </a:solidFill>
            <a:miter lim="800000"/>
            <a:headEnd/>
            <a:tailEnd/>
          </a:ln>
          <a:effectLst/>
        </p:spPr>
        <p:txBody>
          <a:bodyPr wrap="none" anchor="ctr"/>
          <a:lstStyle/>
          <a:p>
            <a:endParaRPr lang="zh-CN" altLang="en-US"/>
          </a:p>
        </p:txBody>
      </p:sp>
      <p:sp>
        <p:nvSpPr>
          <p:cNvPr id="494639" name="Rectangle 47"/>
          <p:cNvSpPr>
            <a:spLocks noChangeArrowheads="1"/>
          </p:cNvSpPr>
          <p:nvPr/>
        </p:nvSpPr>
        <p:spPr bwMode="auto">
          <a:xfrm>
            <a:off x="8432800" y="3003541"/>
            <a:ext cx="215900" cy="215900"/>
          </a:xfrm>
          <a:prstGeom prst="rect">
            <a:avLst/>
          </a:prstGeom>
          <a:noFill/>
          <a:ln w="38100">
            <a:solidFill>
              <a:srgbClr val="CC3300"/>
            </a:solidFill>
            <a:miter lim="800000"/>
            <a:headEnd/>
            <a:tailEnd/>
          </a:ln>
          <a:effectLst/>
        </p:spPr>
        <p:txBody>
          <a:bodyPr wrap="none" anchor="ctr"/>
          <a:lstStyle/>
          <a:p>
            <a:endParaRPr lang="zh-CN" altLang="en-US"/>
          </a:p>
        </p:txBody>
      </p:sp>
      <p:sp>
        <p:nvSpPr>
          <p:cNvPr id="494640" name="Freeform 48"/>
          <p:cNvSpPr>
            <a:spLocks/>
          </p:cNvSpPr>
          <p:nvPr/>
        </p:nvSpPr>
        <p:spPr bwMode="auto">
          <a:xfrm>
            <a:off x="7807325" y="2833679"/>
            <a:ext cx="331788" cy="695325"/>
          </a:xfrm>
          <a:custGeom>
            <a:avLst/>
            <a:gdLst/>
            <a:ahLst/>
            <a:cxnLst>
              <a:cxn ang="0">
                <a:pos x="4" y="0"/>
              </a:cxn>
              <a:cxn ang="0">
                <a:pos x="13" y="306"/>
              </a:cxn>
              <a:cxn ang="0">
                <a:pos x="85" y="399"/>
              </a:cxn>
              <a:cxn ang="0">
                <a:pos x="157" y="444"/>
              </a:cxn>
              <a:cxn ang="0">
                <a:pos x="193" y="453"/>
              </a:cxn>
            </a:cxnLst>
            <a:rect l="0" t="0" r="r" b="b"/>
            <a:pathLst>
              <a:path w="193" h="453">
                <a:moveTo>
                  <a:pt x="4" y="0"/>
                </a:moveTo>
                <a:cubicBezTo>
                  <a:pt x="6" y="51"/>
                  <a:pt x="0" y="240"/>
                  <a:pt x="13" y="306"/>
                </a:cubicBezTo>
                <a:cubicBezTo>
                  <a:pt x="26" y="372"/>
                  <a:pt x="61" y="376"/>
                  <a:pt x="85" y="399"/>
                </a:cubicBezTo>
                <a:cubicBezTo>
                  <a:pt x="109" y="422"/>
                  <a:pt x="139" y="435"/>
                  <a:pt x="157" y="444"/>
                </a:cubicBezTo>
                <a:cubicBezTo>
                  <a:pt x="175" y="453"/>
                  <a:pt x="186" y="451"/>
                  <a:pt x="193" y="453"/>
                </a:cubicBezTo>
              </a:path>
            </a:pathLst>
          </a:custGeom>
          <a:noFill/>
          <a:ln w="28575" cap="flat" cmpd="sng">
            <a:solidFill>
              <a:srgbClr val="333399"/>
            </a:solidFill>
            <a:prstDash val="solid"/>
            <a:round/>
            <a:headEnd type="none" w="med" len="med"/>
            <a:tailEnd type="none" w="med" len="med"/>
          </a:ln>
          <a:effectLst/>
        </p:spPr>
        <p:txBody>
          <a:bodyPr wrap="none" anchor="ctr"/>
          <a:lstStyle/>
          <a:p>
            <a:endParaRPr lang="zh-CN" altLang="en-US"/>
          </a:p>
        </p:txBody>
      </p:sp>
      <p:sp>
        <p:nvSpPr>
          <p:cNvPr id="494641" name="Freeform 49"/>
          <p:cNvSpPr>
            <a:spLocks/>
          </p:cNvSpPr>
          <p:nvPr/>
        </p:nvSpPr>
        <p:spPr bwMode="auto">
          <a:xfrm>
            <a:off x="8258175" y="2836854"/>
            <a:ext cx="292100" cy="688975"/>
          </a:xfrm>
          <a:custGeom>
            <a:avLst/>
            <a:gdLst/>
            <a:ahLst/>
            <a:cxnLst>
              <a:cxn ang="0">
                <a:pos x="170" y="0"/>
              </a:cxn>
              <a:cxn ang="0">
                <a:pos x="165" y="264"/>
              </a:cxn>
              <a:cxn ang="0">
                <a:pos x="135" y="351"/>
              </a:cxn>
              <a:cxn ang="0">
                <a:pos x="81" y="411"/>
              </a:cxn>
              <a:cxn ang="0">
                <a:pos x="0" y="447"/>
              </a:cxn>
            </a:cxnLst>
            <a:rect l="0" t="0" r="r" b="b"/>
            <a:pathLst>
              <a:path w="171" h="447">
                <a:moveTo>
                  <a:pt x="170" y="0"/>
                </a:moveTo>
                <a:cubicBezTo>
                  <a:pt x="169" y="44"/>
                  <a:pt x="171" y="206"/>
                  <a:pt x="165" y="264"/>
                </a:cubicBezTo>
                <a:cubicBezTo>
                  <a:pt x="159" y="322"/>
                  <a:pt x="149" y="326"/>
                  <a:pt x="135" y="351"/>
                </a:cubicBezTo>
                <a:cubicBezTo>
                  <a:pt x="121" y="376"/>
                  <a:pt x="103" y="395"/>
                  <a:pt x="81" y="411"/>
                </a:cubicBezTo>
                <a:cubicBezTo>
                  <a:pt x="59" y="427"/>
                  <a:pt x="17" y="440"/>
                  <a:pt x="0" y="447"/>
                </a:cubicBezTo>
              </a:path>
            </a:pathLst>
          </a:custGeom>
          <a:noFill/>
          <a:ln w="28575" cap="flat" cmpd="sng">
            <a:solidFill>
              <a:srgbClr val="333399"/>
            </a:solidFill>
            <a:prstDash val="solid"/>
            <a:round/>
            <a:headEnd type="none" w="med" len="med"/>
            <a:tailEnd type="none" w="med" len="med"/>
          </a:ln>
          <a:effectLst/>
        </p:spPr>
        <p:txBody>
          <a:bodyPr wrap="none" anchor="ctr"/>
          <a:lstStyle/>
          <a:p>
            <a:endParaRPr lang="zh-CN" altLang="en-US"/>
          </a:p>
        </p:txBody>
      </p:sp>
      <p:sp>
        <p:nvSpPr>
          <p:cNvPr id="494642" name="Oval 50"/>
          <p:cNvSpPr>
            <a:spLocks noChangeArrowheads="1"/>
          </p:cNvSpPr>
          <p:nvPr/>
        </p:nvSpPr>
        <p:spPr bwMode="auto">
          <a:xfrm>
            <a:off x="7512050" y="2611429"/>
            <a:ext cx="630238" cy="352425"/>
          </a:xfrm>
          <a:prstGeom prst="ellipse">
            <a:avLst/>
          </a:prstGeom>
          <a:solidFill>
            <a:srgbClr val="FFCCFF"/>
          </a:solidFill>
          <a:ln w="12700">
            <a:solidFill>
              <a:schemeClr val="tx1"/>
            </a:solidFill>
            <a:round/>
            <a:headEnd/>
            <a:tailEnd/>
          </a:ln>
          <a:effectLst/>
        </p:spPr>
        <p:txBody>
          <a:bodyPr wrap="none" anchor="ctr"/>
          <a:lstStyle/>
          <a:p>
            <a:endParaRPr lang="zh-CN" altLang="en-US"/>
          </a:p>
        </p:txBody>
      </p:sp>
      <p:sp>
        <p:nvSpPr>
          <p:cNvPr id="494643" name="Rectangle 51"/>
          <p:cNvSpPr>
            <a:spLocks noChangeArrowheads="1"/>
          </p:cNvSpPr>
          <p:nvPr/>
        </p:nvSpPr>
        <p:spPr bwMode="auto">
          <a:xfrm>
            <a:off x="7537450" y="2563804"/>
            <a:ext cx="611188" cy="393700"/>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altLang="zh-CN" sz="2000">
                <a:solidFill>
                  <a:srgbClr val="333399"/>
                </a:solidFill>
                <a:latin typeface="Arial" charset="0"/>
                <a:ea typeface="黑体" pitchFamily="2" charset="-122"/>
              </a:rPr>
              <a:t>AP</a:t>
            </a:r>
            <a:r>
              <a:rPr lang="en-US" altLang="zh-CN" sz="2000" baseline="-25000">
                <a:solidFill>
                  <a:srgbClr val="333399"/>
                </a:solidFill>
                <a:latin typeface="Arial" charset="0"/>
                <a:ea typeface="黑体" pitchFamily="2" charset="-122"/>
              </a:rPr>
              <a:t>3</a:t>
            </a:r>
            <a:endParaRPr lang="en-US" altLang="zh-CN" sz="2000">
              <a:solidFill>
                <a:srgbClr val="333399"/>
              </a:solidFill>
              <a:latin typeface="Arial" charset="0"/>
              <a:ea typeface="黑体" pitchFamily="2" charset="-122"/>
            </a:endParaRPr>
          </a:p>
        </p:txBody>
      </p:sp>
      <p:sp>
        <p:nvSpPr>
          <p:cNvPr id="494644" name="Freeform 52"/>
          <p:cNvSpPr>
            <a:spLocks/>
          </p:cNvSpPr>
          <p:nvPr/>
        </p:nvSpPr>
        <p:spPr bwMode="auto">
          <a:xfrm>
            <a:off x="955675" y="2897179"/>
            <a:ext cx="271463" cy="628650"/>
          </a:xfrm>
          <a:custGeom>
            <a:avLst/>
            <a:gdLst/>
            <a:ahLst/>
            <a:cxnLst>
              <a:cxn ang="0">
                <a:pos x="156" y="0"/>
              </a:cxn>
              <a:cxn ang="0">
                <a:pos x="147" y="279"/>
              </a:cxn>
              <a:cxn ang="0">
                <a:pos x="81" y="372"/>
              </a:cxn>
              <a:cxn ang="0">
                <a:pos x="0" y="408"/>
              </a:cxn>
            </a:cxnLst>
            <a:rect l="0" t="0" r="r" b="b"/>
            <a:pathLst>
              <a:path w="159" h="408">
                <a:moveTo>
                  <a:pt x="156" y="0"/>
                </a:moveTo>
                <a:cubicBezTo>
                  <a:pt x="155" y="46"/>
                  <a:pt x="159" y="217"/>
                  <a:pt x="147" y="279"/>
                </a:cubicBezTo>
                <a:cubicBezTo>
                  <a:pt x="135" y="341"/>
                  <a:pt x="105" y="351"/>
                  <a:pt x="81" y="372"/>
                </a:cubicBezTo>
                <a:cubicBezTo>
                  <a:pt x="57" y="393"/>
                  <a:pt x="17" y="401"/>
                  <a:pt x="0" y="408"/>
                </a:cubicBezTo>
              </a:path>
            </a:pathLst>
          </a:custGeom>
          <a:noFill/>
          <a:ln w="28575" cap="flat" cmpd="sng">
            <a:solidFill>
              <a:srgbClr val="333399"/>
            </a:solidFill>
            <a:prstDash val="solid"/>
            <a:round/>
            <a:headEnd type="none" w="med" len="med"/>
            <a:tailEnd type="none" w="med" len="med"/>
          </a:ln>
          <a:effectLst/>
        </p:spPr>
        <p:txBody>
          <a:bodyPr wrap="none" anchor="ctr"/>
          <a:lstStyle/>
          <a:p>
            <a:endParaRPr lang="zh-CN" altLang="en-US"/>
          </a:p>
        </p:txBody>
      </p:sp>
      <p:sp>
        <p:nvSpPr>
          <p:cNvPr id="494645" name="Freeform 53"/>
          <p:cNvSpPr>
            <a:spLocks/>
          </p:cNvSpPr>
          <p:nvPr/>
        </p:nvSpPr>
        <p:spPr bwMode="auto">
          <a:xfrm>
            <a:off x="611188" y="2809866"/>
            <a:ext cx="255587" cy="757238"/>
          </a:xfrm>
          <a:custGeom>
            <a:avLst/>
            <a:gdLst/>
            <a:ahLst/>
            <a:cxnLst>
              <a:cxn ang="0">
                <a:pos x="8" y="0"/>
              </a:cxn>
              <a:cxn ang="0">
                <a:pos x="5" y="285"/>
              </a:cxn>
              <a:cxn ang="0">
                <a:pos x="38" y="414"/>
              </a:cxn>
              <a:cxn ang="0">
                <a:pos x="149" y="492"/>
              </a:cxn>
            </a:cxnLst>
            <a:rect l="0" t="0" r="r" b="b"/>
            <a:pathLst>
              <a:path w="149" h="492">
                <a:moveTo>
                  <a:pt x="8" y="0"/>
                </a:moveTo>
                <a:cubicBezTo>
                  <a:pt x="8" y="47"/>
                  <a:pt x="0" y="216"/>
                  <a:pt x="5" y="285"/>
                </a:cubicBezTo>
                <a:cubicBezTo>
                  <a:pt x="10" y="354"/>
                  <a:pt x="14" y="380"/>
                  <a:pt x="38" y="414"/>
                </a:cubicBezTo>
                <a:cubicBezTo>
                  <a:pt x="62" y="448"/>
                  <a:pt x="126" y="476"/>
                  <a:pt x="149" y="492"/>
                </a:cubicBezTo>
              </a:path>
            </a:pathLst>
          </a:custGeom>
          <a:noFill/>
          <a:ln w="28575" cap="flat" cmpd="sng">
            <a:solidFill>
              <a:srgbClr val="333399"/>
            </a:solidFill>
            <a:prstDash val="solid"/>
            <a:round/>
            <a:headEnd type="none" w="med" len="med"/>
            <a:tailEnd type="none" w="med" len="med"/>
          </a:ln>
          <a:effectLst/>
        </p:spPr>
        <p:txBody>
          <a:bodyPr wrap="none" anchor="ctr"/>
          <a:lstStyle/>
          <a:p>
            <a:endParaRPr lang="zh-CN" altLang="en-US"/>
          </a:p>
        </p:txBody>
      </p:sp>
      <p:sp>
        <p:nvSpPr>
          <p:cNvPr id="56" name="TextBox 55"/>
          <p:cNvSpPr txBox="1"/>
          <p:nvPr/>
        </p:nvSpPr>
        <p:spPr>
          <a:xfrm>
            <a:off x="428596" y="5786455"/>
            <a:ext cx="8572560" cy="830997"/>
          </a:xfrm>
          <a:prstGeom prst="rect">
            <a:avLst/>
          </a:prstGeom>
          <a:noFill/>
        </p:spPr>
        <p:txBody>
          <a:bodyPr wrap="square" rtlCol="0">
            <a:spAutoFit/>
          </a:bodyPr>
          <a:lstStyle/>
          <a:p>
            <a:pPr eaLnBrk="1" hangingPunct="1"/>
            <a:r>
              <a:rPr lang="zh-CN" altLang="en-US" b="1" dirty="0"/>
              <a:t>实现运行在不同主机上的进程之间的通信，每个应用进程都至少与一个传输层地址（端口）相关联。</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5485B3-26B9-1C25-E0B0-F06716BFABB9}"/>
              </a:ext>
            </a:extLst>
          </p:cNvPr>
          <p:cNvSpPr>
            <a:spLocks noGrp="1"/>
          </p:cNvSpPr>
          <p:nvPr>
            <p:ph type="title"/>
          </p:nvPr>
        </p:nvSpPr>
        <p:spPr/>
        <p:txBody>
          <a:bodyPr/>
          <a:lstStyle/>
          <a:p>
            <a:r>
              <a:rPr lang="zh-CN" altLang="en-US" dirty="0"/>
              <a:t>连接释放实例</a:t>
            </a:r>
          </a:p>
        </p:txBody>
      </p:sp>
      <p:sp>
        <p:nvSpPr>
          <p:cNvPr id="4" name="灯片编号占位符 3">
            <a:extLst>
              <a:ext uri="{FF2B5EF4-FFF2-40B4-BE49-F238E27FC236}">
                <a16:creationId xmlns:a16="http://schemas.microsoft.com/office/drawing/2014/main" id="{38654760-F9DF-B8B6-8559-DAC8C8641C63}"/>
              </a:ext>
            </a:extLst>
          </p:cNvPr>
          <p:cNvSpPr>
            <a:spLocks noGrp="1"/>
          </p:cNvSpPr>
          <p:nvPr>
            <p:ph type="sldNum" sz="quarter" idx="12"/>
          </p:nvPr>
        </p:nvSpPr>
        <p:spPr/>
        <p:txBody>
          <a:bodyPr/>
          <a:lstStyle/>
          <a:p>
            <a:fld id="{3B86219C-F457-4E23-AE99-61BC74C3EE9F}" type="slidenum">
              <a:rPr lang="zh-CN" altLang="en-US" smtClean="0"/>
              <a:pPr/>
              <a:t>40</a:t>
            </a:fld>
            <a:endParaRPr lang="en-US" altLang="zh-CN"/>
          </a:p>
        </p:txBody>
      </p:sp>
      <p:pic>
        <p:nvPicPr>
          <p:cNvPr id="6" name="图片 5">
            <a:extLst>
              <a:ext uri="{FF2B5EF4-FFF2-40B4-BE49-F238E27FC236}">
                <a16:creationId xmlns:a16="http://schemas.microsoft.com/office/drawing/2014/main" id="{CA251B09-FB87-2F63-2C82-F9593F971E6A}"/>
              </a:ext>
            </a:extLst>
          </p:cNvPr>
          <p:cNvPicPr>
            <a:picLocks noChangeAspect="1"/>
          </p:cNvPicPr>
          <p:nvPr/>
        </p:nvPicPr>
        <p:blipFill>
          <a:blip r:embed="rId2"/>
          <a:stretch>
            <a:fillRect/>
          </a:stretch>
        </p:blipFill>
        <p:spPr>
          <a:xfrm>
            <a:off x="31783" y="2812231"/>
            <a:ext cx="9144000" cy="826576"/>
          </a:xfrm>
          <a:prstGeom prst="rect">
            <a:avLst/>
          </a:prstGeom>
        </p:spPr>
      </p:pic>
      <p:pic>
        <p:nvPicPr>
          <p:cNvPr id="8" name="图片 7">
            <a:extLst>
              <a:ext uri="{FF2B5EF4-FFF2-40B4-BE49-F238E27FC236}">
                <a16:creationId xmlns:a16="http://schemas.microsoft.com/office/drawing/2014/main" id="{16B854B0-D233-8A86-BD22-CB7D4066D297}"/>
              </a:ext>
            </a:extLst>
          </p:cNvPr>
          <p:cNvPicPr>
            <a:picLocks noChangeAspect="1"/>
          </p:cNvPicPr>
          <p:nvPr/>
        </p:nvPicPr>
        <p:blipFill>
          <a:blip r:embed="rId3"/>
          <a:stretch>
            <a:fillRect/>
          </a:stretch>
        </p:blipFill>
        <p:spPr>
          <a:xfrm>
            <a:off x="0" y="4941168"/>
            <a:ext cx="9144000" cy="778546"/>
          </a:xfrm>
          <a:prstGeom prst="rect">
            <a:avLst/>
          </a:prstGeom>
        </p:spPr>
      </p:pic>
      <p:sp>
        <p:nvSpPr>
          <p:cNvPr id="9" name="Rectangle 23">
            <a:extLst>
              <a:ext uri="{FF2B5EF4-FFF2-40B4-BE49-F238E27FC236}">
                <a16:creationId xmlns:a16="http://schemas.microsoft.com/office/drawing/2014/main" id="{CFA8555B-010A-3277-8B98-376BB624F99C}"/>
              </a:ext>
            </a:extLst>
          </p:cNvPr>
          <p:cNvSpPr>
            <a:spLocks noChangeArrowheads="1"/>
          </p:cNvSpPr>
          <p:nvPr/>
        </p:nvSpPr>
        <p:spPr bwMode="auto">
          <a:xfrm>
            <a:off x="683568" y="1916833"/>
            <a:ext cx="4157662" cy="648072"/>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kumimoji="0" lang="zh-CN" altLang="en-US" sz="2200" b="1" dirty="0"/>
              <a:t>四次挥手</a:t>
            </a:r>
          </a:p>
        </p:txBody>
      </p:sp>
      <p:sp>
        <p:nvSpPr>
          <p:cNvPr id="10" name="Rectangle 23">
            <a:extLst>
              <a:ext uri="{FF2B5EF4-FFF2-40B4-BE49-F238E27FC236}">
                <a16:creationId xmlns:a16="http://schemas.microsoft.com/office/drawing/2014/main" id="{912D29E3-F635-E405-5C18-B49BB2142875}"/>
              </a:ext>
            </a:extLst>
          </p:cNvPr>
          <p:cNvSpPr>
            <a:spLocks noChangeArrowheads="1"/>
          </p:cNvSpPr>
          <p:nvPr/>
        </p:nvSpPr>
        <p:spPr bwMode="auto">
          <a:xfrm>
            <a:off x="680700" y="4077072"/>
            <a:ext cx="4157662" cy="648072"/>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kumimoji="0" lang="zh-CN" altLang="en-US" sz="2200" b="1" dirty="0"/>
              <a:t>三次挥手</a:t>
            </a:r>
          </a:p>
        </p:txBody>
      </p:sp>
    </p:spTree>
    <p:extLst>
      <p:ext uri="{BB962C8B-B14F-4D97-AF65-F5344CB8AC3E}">
        <p14:creationId xmlns:p14="http://schemas.microsoft.com/office/powerpoint/2010/main" val="249393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trips(downRigh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trips(downRight)">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灯片编号占位符 5"/>
          <p:cNvSpPr>
            <a:spLocks noGrp="1"/>
          </p:cNvSpPr>
          <p:nvPr>
            <p:ph type="sldNum" sz="quarter" idx="12"/>
          </p:nvPr>
        </p:nvSpPr>
        <p:spPr>
          <a:noFill/>
        </p:spPr>
        <p:txBody>
          <a:bodyPr/>
          <a:lstStyle/>
          <a:p>
            <a:fld id="{06EF94EA-79E5-4484-B691-414AC3359334}" type="slidenum">
              <a:rPr lang="zh-CN" altLang="en-US" smtClean="0">
                <a:ea typeface="宋体" charset="-122"/>
              </a:rPr>
              <a:pPr/>
              <a:t>41</a:t>
            </a:fld>
            <a:endParaRPr lang="en-US" altLang="zh-CN">
              <a:ea typeface="宋体" charset="-122"/>
            </a:endParaRPr>
          </a:p>
        </p:txBody>
      </p:sp>
      <p:sp>
        <p:nvSpPr>
          <p:cNvPr id="57347" name="Rectangle 2"/>
          <p:cNvSpPr>
            <a:spLocks noGrp="1" noChangeArrowheads="1"/>
          </p:cNvSpPr>
          <p:nvPr>
            <p:ph type="title"/>
          </p:nvPr>
        </p:nvSpPr>
        <p:spPr/>
        <p:txBody>
          <a:bodyPr/>
          <a:lstStyle/>
          <a:p>
            <a:pPr eaLnBrk="1" hangingPunct="1"/>
            <a:r>
              <a:rPr lang="en-US" altLang="zh-CN" sz="4000" b="1"/>
              <a:t>TCP</a:t>
            </a:r>
            <a:r>
              <a:rPr lang="zh-CN" altLang="en-US" sz="4000" b="1"/>
              <a:t>释放连接相关定时器</a:t>
            </a:r>
            <a:endParaRPr lang="en-US" altLang="zh-CN" sz="4000" b="1"/>
          </a:p>
        </p:txBody>
      </p:sp>
      <p:sp>
        <p:nvSpPr>
          <p:cNvPr id="57348" name="Rectangle 3"/>
          <p:cNvSpPr>
            <a:spLocks noGrp="1" noChangeArrowheads="1"/>
          </p:cNvSpPr>
          <p:nvPr>
            <p:ph type="body" idx="1"/>
          </p:nvPr>
        </p:nvSpPr>
        <p:spPr>
          <a:xfrm>
            <a:off x="755576" y="2060848"/>
            <a:ext cx="7772400" cy="4114800"/>
          </a:xfrm>
        </p:spPr>
        <p:txBody>
          <a:bodyPr/>
          <a:lstStyle/>
          <a:p>
            <a:pPr indent="-360000" eaLnBrk="1" hangingPunct="1"/>
            <a:r>
              <a:rPr lang="zh-CN" altLang="en-US" sz="2800" b="1" dirty="0">
                <a:solidFill>
                  <a:srgbClr val="FF0000"/>
                </a:solidFill>
              </a:rPr>
              <a:t>闲置定时器</a:t>
            </a:r>
            <a:r>
              <a:rPr lang="en-US" altLang="zh-CN" sz="2800" b="1" dirty="0">
                <a:solidFill>
                  <a:srgbClr val="FF0000"/>
                </a:solidFill>
              </a:rPr>
              <a:t>(Quiet Timer)</a:t>
            </a:r>
            <a:r>
              <a:rPr lang="zh-CN" altLang="en-US" sz="2800" b="1" dirty="0"/>
              <a:t>：</a:t>
            </a:r>
            <a:r>
              <a:rPr lang="zh-CN" altLang="en-GB" sz="2800" b="1" dirty="0"/>
              <a:t>当</a:t>
            </a:r>
            <a:r>
              <a:rPr lang="en-GB" altLang="zh-CN" sz="2800" b="1" dirty="0"/>
              <a:t>TCP</a:t>
            </a:r>
            <a:r>
              <a:rPr lang="zh-CN" altLang="en-GB" sz="2800" b="1" dirty="0"/>
              <a:t>连接断开后，为防止该连接上的数据段还在网络上，并被后续打开的相同</a:t>
            </a:r>
            <a:r>
              <a:rPr lang="zh-CN" altLang="en-GB" sz="2800" b="1" dirty="0">
                <a:solidFill>
                  <a:srgbClr val="FF0000"/>
                </a:solidFill>
              </a:rPr>
              <a:t>五元组</a:t>
            </a:r>
            <a:r>
              <a:rPr lang="zh-CN" altLang="en-GB" sz="2800" b="1" dirty="0"/>
              <a:t>的连接接收，要设置闲置定时器以</a:t>
            </a:r>
            <a:r>
              <a:rPr lang="zh-CN" altLang="en-GB" sz="2800" b="1" dirty="0">
                <a:solidFill>
                  <a:srgbClr val="FF0000"/>
                </a:solidFill>
              </a:rPr>
              <a:t>防止刚刚断开连接的端口号</a:t>
            </a:r>
            <a:r>
              <a:rPr lang="zh-CN" altLang="en-GB" sz="2800" b="1" dirty="0"/>
              <a:t>被立即</a:t>
            </a:r>
            <a:r>
              <a:rPr lang="zh-CN" altLang="en-GB" sz="2800" b="1" dirty="0">
                <a:solidFill>
                  <a:srgbClr val="FF0000"/>
                </a:solidFill>
              </a:rPr>
              <a:t>重新使用</a:t>
            </a:r>
            <a:endParaRPr lang="zh-CN" altLang="en-US" sz="2800" b="1" dirty="0">
              <a:solidFill>
                <a:srgbClr val="FF0000"/>
              </a:solidFill>
            </a:endParaRPr>
          </a:p>
          <a:p>
            <a:pPr indent="-360000" eaLnBrk="1" hangingPunct="1"/>
            <a:r>
              <a:rPr lang="zh-CN" altLang="en-US" sz="2800" b="1" dirty="0">
                <a:solidFill>
                  <a:srgbClr val="FF0000"/>
                </a:solidFill>
              </a:rPr>
              <a:t>保持存活定时器</a:t>
            </a:r>
            <a:r>
              <a:rPr lang="en-US" altLang="zh-CN" sz="2800" b="1" dirty="0">
                <a:solidFill>
                  <a:srgbClr val="FF0000"/>
                </a:solidFill>
              </a:rPr>
              <a:t>(</a:t>
            </a:r>
            <a:r>
              <a:rPr lang="en-US" altLang="en-US" sz="2800" b="1" dirty="0">
                <a:solidFill>
                  <a:srgbClr val="FF0000"/>
                </a:solidFill>
              </a:rPr>
              <a:t>Keep-Alive Timer</a:t>
            </a:r>
            <a:r>
              <a:rPr lang="en-US" altLang="zh-CN" sz="2800" b="1" dirty="0">
                <a:solidFill>
                  <a:srgbClr val="FF0000"/>
                </a:solidFill>
              </a:rPr>
              <a:t>)</a:t>
            </a:r>
            <a:r>
              <a:rPr lang="zh-CN" altLang="en-US" sz="2800" b="1" dirty="0"/>
              <a:t>：</a:t>
            </a:r>
            <a:r>
              <a:rPr lang="zh-CN" altLang="en-GB" sz="2800" b="1" dirty="0"/>
              <a:t>当一个连接长时间闲置时，保持</a:t>
            </a:r>
            <a:r>
              <a:rPr lang="zh-CN" altLang="en-GB" sz="2800" b="1" dirty="0">
                <a:solidFill>
                  <a:srgbClr val="FF0000"/>
                </a:solidFill>
              </a:rPr>
              <a:t>存活</a:t>
            </a:r>
            <a:r>
              <a:rPr lang="zh-CN" altLang="en-GB" sz="2800" b="1" dirty="0"/>
              <a:t>定时器会超时而使一方去</a:t>
            </a:r>
            <a:r>
              <a:rPr lang="zh-CN" altLang="en-GB" sz="2800" b="1" dirty="0">
                <a:solidFill>
                  <a:srgbClr val="FF0000"/>
                </a:solidFill>
              </a:rPr>
              <a:t>检测另一方</a:t>
            </a:r>
            <a:r>
              <a:rPr lang="zh-CN" altLang="en-GB" sz="2800" b="1" dirty="0"/>
              <a:t>是否仍然存在，如果它未得到响应，便终止该连接</a:t>
            </a:r>
            <a:endParaRPr lang="zh-CN" altLang="en-US" sz="2800" b="1"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zh-CN" b="1"/>
              <a:t>TCP</a:t>
            </a:r>
            <a:r>
              <a:rPr lang="zh-CN" altLang="en-US" b="1"/>
              <a:t>：可靠的数据传输</a:t>
            </a:r>
          </a:p>
        </p:txBody>
      </p:sp>
      <p:sp>
        <p:nvSpPr>
          <p:cNvPr id="182275" name="Rectangle 3"/>
          <p:cNvSpPr>
            <a:spLocks noGrp="1" noChangeArrowheads="1"/>
          </p:cNvSpPr>
          <p:nvPr>
            <p:ph type="body" idx="1"/>
          </p:nvPr>
        </p:nvSpPr>
        <p:spPr/>
        <p:txBody>
          <a:bodyPr/>
          <a:lstStyle/>
          <a:p>
            <a:r>
              <a:rPr lang="zh-CN" altLang="en-US" b="1" dirty="0"/>
              <a:t>连接建立和释放</a:t>
            </a:r>
          </a:p>
          <a:p>
            <a:r>
              <a:rPr lang="zh-CN" altLang="en-US" b="1" dirty="0">
                <a:solidFill>
                  <a:srgbClr val="FF0000"/>
                </a:solidFill>
              </a:rPr>
              <a:t>滑动窗口机制</a:t>
            </a:r>
          </a:p>
          <a:p>
            <a:pPr lvl="1"/>
            <a:r>
              <a:rPr lang="zh-CN" altLang="en-US" b="1" dirty="0">
                <a:solidFill>
                  <a:srgbClr val="FF0000"/>
                </a:solidFill>
              </a:rPr>
              <a:t>流量控制</a:t>
            </a:r>
          </a:p>
          <a:p>
            <a:pPr lvl="1"/>
            <a:r>
              <a:rPr lang="zh-CN" altLang="en-US" b="1" dirty="0"/>
              <a:t>确认重传</a:t>
            </a:r>
          </a:p>
          <a:p>
            <a:pPr lvl="1"/>
            <a:r>
              <a:rPr lang="zh-CN" altLang="en-US" b="1" dirty="0"/>
              <a:t>拥塞控制</a:t>
            </a:r>
          </a:p>
          <a:p>
            <a:pPr lvl="1"/>
            <a:endParaRPr lang="zh-CN" alt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灯片编号占位符 5"/>
          <p:cNvSpPr>
            <a:spLocks noGrp="1"/>
          </p:cNvSpPr>
          <p:nvPr>
            <p:ph type="sldNum" sz="quarter" idx="12"/>
          </p:nvPr>
        </p:nvSpPr>
        <p:spPr>
          <a:noFill/>
        </p:spPr>
        <p:txBody>
          <a:bodyPr/>
          <a:lstStyle/>
          <a:p>
            <a:fld id="{B88B5957-D4A6-459E-8F4F-643CFB367B51}" type="slidenum">
              <a:rPr lang="zh-CN" altLang="en-US" smtClean="0">
                <a:ea typeface="宋体" charset="-122"/>
              </a:rPr>
              <a:pPr/>
              <a:t>43</a:t>
            </a:fld>
            <a:endParaRPr lang="en-US" altLang="zh-CN">
              <a:ea typeface="宋体" charset="-122"/>
            </a:endParaRPr>
          </a:p>
        </p:txBody>
      </p:sp>
      <p:sp>
        <p:nvSpPr>
          <p:cNvPr id="59395" name="Rectangle 4"/>
          <p:cNvSpPr>
            <a:spLocks noGrp="1" noChangeArrowheads="1"/>
          </p:cNvSpPr>
          <p:nvPr>
            <p:ph type="title"/>
          </p:nvPr>
        </p:nvSpPr>
        <p:spPr>
          <a:xfrm>
            <a:off x="323529" y="370182"/>
            <a:ext cx="3748406" cy="1143000"/>
          </a:xfrm>
        </p:spPr>
        <p:txBody>
          <a:bodyPr/>
          <a:lstStyle/>
          <a:p>
            <a:pPr eaLnBrk="1" hangingPunct="1"/>
            <a:r>
              <a:rPr lang="en-GB" altLang="zh-CN" sz="4000" b="1" dirty="0"/>
              <a:t>TCP </a:t>
            </a:r>
            <a:r>
              <a:rPr lang="zh-CN" altLang="en-GB" sz="4000" b="1" dirty="0"/>
              <a:t>滑动窗口</a:t>
            </a:r>
            <a:br>
              <a:rPr lang="en-US" altLang="zh-CN" sz="4000" b="1" dirty="0"/>
            </a:br>
            <a:r>
              <a:rPr lang="zh-CN" altLang="en-US" sz="4000" b="1" dirty="0"/>
              <a:t>（</a:t>
            </a:r>
            <a:r>
              <a:rPr lang="en-GB" altLang="zh-CN" sz="2800" b="1" dirty="0"/>
              <a:t>Sliding Window</a:t>
            </a:r>
            <a:r>
              <a:rPr lang="zh-CN" altLang="en-US" sz="2800" b="1" dirty="0"/>
              <a:t>）</a:t>
            </a:r>
          </a:p>
        </p:txBody>
      </p:sp>
      <p:sp>
        <p:nvSpPr>
          <p:cNvPr id="59396" name="Rectangle 5"/>
          <p:cNvSpPr>
            <a:spLocks noGrp="1" noChangeArrowheads="1"/>
          </p:cNvSpPr>
          <p:nvPr>
            <p:ph type="body" idx="1"/>
          </p:nvPr>
        </p:nvSpPr>
        <p:spPr>
          <a:xfrm>
            <a:off x="900113" y="2017712"/>
            <a:ext cx="8054975" cy="4340245"/>
          </a:xfrm>
        </p:spPr>
        <p:txBody>
          <a:bodyPr/>
          <a:lstStyle/>
          <a:p>
            <a:pPr eaLnBrk="1" hangingPunct="1"/>
            <a:r>
              <a:rPr lang="zh-CN" altLang="en-GB" sz="2800" b="1" dirty="0">
                <a:solidFill>
                  <a:srgbClr val="FF0000"/>
                </a:solidFill>
              </a:rPr>
              <a:t>可靠有序</a:t>
            </a:r>
            <a:r>
              <a:rPr lang="zh-CN" altLang="en-GB" sz="2800" b="1" dirty="0"/>
              <a:t>的传输</a:t>
            </a:r>
          </a:p>
          <a:p>
            <a:pPr lvl="1" eaLnBrk="1" hangingPunct="1"/>
            <a:r>
              <a:rPr lang="zh-CN" altLang="en-GB" sz="2400" b="1" dirty="0"/>
              <a:t>使用发送缓存和接收缓存，只有被确认，窗口才滑动</a:t>
            </a:r>
            <a:endParaRPr lang="en-GB" altLang="zh-CN" sz="2400" b="1" dirty="0"/>
          </a:p>
          <a:p>
            <a:pPr eaLnBrk="1" hangingPunct="1"/>
            <a:r>
              <a:rPr lang="zh-CN" altLang="en-GB" sz="2800" b="1" dirty="0"/>
              <a:t>流量控制</a:t>
            </a:r>
          </a:p>
          <a:p>
            <a:pPr lvl="1" eaLnBrk="1" hangingPunct="1"/>
            <a:r>
              <a:rPr lang="zh-CN" altLang="en-GB" sz="2400" b="1" dirty="0"/>
              <a:t>接收端可根据可用</a:t>
            </a:r>
            <a:r>
              <a:rPr lang="zh-CN" altLang="en-GB" sz="2400" b="1" dirty="0">
                <a:solidFill>
                  <a:srgbClr val="FF0000"/>
                </a:solidFill>
              </a:rPr>
              <a:t>剩余缓冲区</a:t>
            </a:r>
            <a:r>
              <a:rPr lang="zh-CN" altLang="en-GB" sz="2400" b="1" dirty="0"/>
              <a:t>来指定窗口大小，当缓冲区满，接收端可以发送一个窗口大小为</a:t>
            </a:r>
            <a:r>
              <a:rPr lang="en-GB" altLang="zh-CN" sz="2400" b="1" dirty="0">
                <a:solidFill>
                  <a:srgbClr val="FF0000"/>
                </a:solidFill>
              </a:rPr>
              <a:t>0</a:t>
            </a:r>
            <a:r>
              <a:rPr lang="zh-CN" altLang="en-GB" sz="2400" b="1" dirty="0"/>
              <a:t>的数据段，指示发送端</a:t>
            </a:r>
            <a:r>
              <a:rPr lang="zh-CN" altLang="en-GB" sz="2400" b="1" dirty="0">
                <a:solidFill>
                  <a:srgbClr val="FF0000"/>
                </a:solidFill>
              </a:rPr>
              <a:t>停止发送</a:t>
            </a:r>
            <a:r>
              <a:rPr lang="zh-CN" altLang="en-GB" sz="2400" b="1" dirty="0"/>
              <a:t>数据。但此时仍可以发送</a:t>
            </a:r>
            <a:r>
              <a:rPr lang="zh-CN" altLang="en-GB" sz="2400" b="1" dirty="0">
                <a:solidFill>
                  <a:srgbClr val="FF0000"/>
                </a:solidFill>
              </a:rPr>
              <a:t>紧急数据 </a:t>
            </a:r>
            <a:r>
              <a:rPr lang="zh-CN" altLang="en-GB" sz="2400" b="1" dirty="0"/>
              <a:t>（如用户紧急停止进程）和</a:t>
            </a:r>
            <a:r>
              <a:rPr lang="zh-CN" altLang="en-GB" sz="2400" b="1" dirty="0">
                <a:solidFill>
                  <a:srgbClr val="FF0000"/>
                </a:solidFill>
              </a:rPr>
              <a:t>一字节的通知对方更新窗口大小的数据段</a:t>
            </a:r>
            <a:endParaRPr lang="en-US" altLang="zh-CN" sz="2400" b="1" dirty="0">
              <a:solidFill>
                <a:srgbClr val="FF0000"/>
              </a:solidFill>
            </a:endParaRPr>
          </a:p>
          <a:p>
            <a:r>
              <a:rPr lang="zh-CN" altLang="en-GB" sz="2800" b="1" dirty="0">
                <a:latin typeface="+mn-ea"/>
              </a:rPr>
              <a:t>为了有效利用带宽，</a:t>
            </a:r>
            <a:r>
              <a:rPr lang="en-GB" altLang="zh-CN" sz="2800" b="1" dirty="0">
                <a:latin typeface="+mn-ea"/>
              </a:rPr>
              <a:t>TCP</a:t>
            </a:r>
            <a:r>
              <a:rPr lang="zh-CN" altLang="en-GB" sz="2800" b="1" dirty="0">
                <a:latin typeface="+mn-ea"/>
              </a:rPr>
              <a:t>可将确认消息延迟</a:t>
            </a:r>
            <a:r>
              <a:rPr lang="en-GB" altLang="zh-CN" sz="2800" b="1" dirty="0">
                <a:latin typeface="+mn-ea"/>
              </a:rPr>
              <a:t>(500ms</a:t>
            </a:r>
            <a:r>
              <a:rPr lang="zh-CN" altLang="en-US" sz="2800" b="1" dirty="0">
                <a:latin typeface="+mn-ea"/>
              </a:rPr>
              <a:t>内</a:t>
            </a:r>
            <a:r>
              <a:rPr lang="en-GB" altLang="zh-CN" sz="2800" b="1" dirty="0">
                <a:latin typeface="+mn-ea"/>
              </a:rPr>
              <a:t>)</a:t>
            </a:r>
            <a:r>
              <a:rPr lang="zh-CN" altLang="en-GB" sz="2800" b="1" dirty="0">
                <a:latin typeface="+mn-ea"/>
              </a:rPr>
              <a:t>发送，希望通过捎带技术节约带宽</a:t>
            </a:r>
            <a:r>
              <a:rPr lang="zh-CN" altLang="en-GB" dirty="0"/>
              <a:t>。</a:t>
            </a:r>
          </a:p>
          <a:p>
            <a:endParaRPr lang="en-GB" altLang="zh-CN" b="1" dirty="0">
              <a:solidFill>
                <a:srgbClr val="FF0000"/>
              </a:solidFill>
            </a:endParaRPr>
          </a:p>
        </p:txBody>
      </p:sp>
      <p:pic>
        <p:nvPicPr>
          <p:cNvPr id="5" name="Picture 7">
            <a:extLst>
              <a:ext uri="{FF2B5EF4-FFF2-40B4-BE49-F238E27FC236}">
                <a16:creationId xmlns:a16="http://schemas.microsoft.com/office/drawing/2014/main" id="{C3DBACD6-AA7A-481D-8545-E8B1AE1CE977}"/>
              </a:ext>
            </a:extLst>
          </p:cNvPr>
          <p:cNvPicPr>
            <a:picLocks noChangeAspect="1" noChangeArrowheads="1"/>
          </p:cNvPicPr>
          <p:nvPr/>
        </p:nvPicPr>
        <p:blipFill>
          <a:blip r:embed="rId3" cstate="print"/>
          <a:srcRect/>
          <a:stretch>
            <a:fillRect/>
          </a:stretch>
        </p:blipFill>
        <p:spPr>
          <a:xfrm>
            <a:off x="4586808" y="-171400"/>
            <a:ext cx="4429156" cy="2564905"/>
          </a:xfrm>
          <a:prstGeom prst="rect">
            <a:avLst/>
          </a:prstGeom>
          <a:noFill/>
          <a:ln/>
        </p:spPr>
      </p:pic>
      <p:sp>
        <p:nvSpPr>
          <p:cNvPr id="7" name="矩形 6">
            <a:extLst>
              <a:ext uri="{FF2B5EF4-FFF2-40B4-BE49-F238E27FC236}">
                <a16:creationId xmlns:a16="http://schemas.microsoft.com/office/drawing/2014/main" id="{CD516369-C0A3-4725-857E-DE3BF130C7D9}"/>
              </a:ext>
            </a:extLst>
          </p:cNvPr>
          <p:cNvSpPr/>
          <p:nvPr/>
        </p:nvSpPr>
        <p:spPr bwMode="auto">
          <a:xfrm>
            <a:off x="6781800" y="1052736"/>
            <a:ext cx="2147918" cy="432048"/>
          </a:xfrm>
          <a:prstGeom prst="rect">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6FCB1F27-1300-435E-B1E5-1243353C1821}" type="slidenum">
              <a:rPr lang="zh-CN" altLang="en-US"/>
              <a:pPr/>
              <a:t>44</a:t>
            </a:fld>
            <a:endParaRPr lang="en-US" altLang="zh-CN"/>
          </a:p>
        </p:txBody>
      </p:sp>
      <p:sp>
        <p:nvSpPr>
          <p:cNvPr id="478210" name="Rectangle 1026"/>
          <p:cNvSpPr>
            <a:spLocks noGrp="1" noChangeArrowheads="1"/>
          </p:cNvSpPr>
          <p:nvPr>
            <p:ph type="title"/>
          </p:nvPr>
        </p:nvSpPr>
        <p:spPr>
          <a:xfrm>
            <a:off x="381000" y="2286000"/>
            <a:ext cx="1371600" cy="2971800"/>
          </a:xfrm>
        </p:spPr>
        <p:txBody>
          <a:bodyPr/>
          <a:lstStyle/>
          <a:p>
            <a:r>
              <a:rPr lang="en-US" altLang="zh-CN"/>
              <a:t>TCP</a:t>
            </a:r>
            <a:r>
              <a:rPr lang="zh-CN" altLang="en-US"/>
              <a:t>滑动窗口管理</a:t>
            </a:r>
          </a:p>
        </p:txBody>
      </p:sp>
      <p:pic>
        <p:nvPicPr>
          <p:cNvPr id="478211" name="Picture 1027"/>
          <p:cNvPicPr>
            <a:picLocks noChangeAspect="1" noChangeArrowheads="1"/>
          </p:cNvPicPr>
          <p:nvPr/>
        </p:nvPicPr>
        <p:blipFill>
          <a:blip r:embed="rId2" cstate="print"/>
          <a:srcRect/>
          <a:stretch>
            <a:fillRect/>
          </a:stretch>
        </p:blipFill>
        <p:spPr bwMode="auto">
          <a:xfrm>
            <a:off x="2590800" y="479425"/>
            <a:ext cx="6553200" cy="580866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24C0D89E-C900-40CC-83FE-BFE4A6506CA4}" type="slidenum">
              <a:rPr lang="zh-CN" altLang="en-US"/>
              <a:pPr/>
              <a:t>45</a:t>
            </a:fld>
            <a:endParaRPr lang="en-US" altLang="zh-CN"/>
          </a:p>
        </p:txBody>
      </p:sp>
      <p:sp>
        <p:nvSpPr>
          <p:cNvPr id="363524" name="Rectangle 4"/>
          <p:cNvSpPr>
            <a:spLocks noGrp="1" noChangeArrowheads="1"/>
          </p:cNvSpPr>
          <p:nvPr>
            <p:ph type="title"/>
          </p:nvPr>
        </p:nvSpPr>
        <p:spPr/>
        <p:txBody>
          <a:bodyPr/>
          <a:lstStyle/>
          <a:p>
            <a:r>
              <a:rPr lang="zh-CN" altLang="en-GB" sz="4000"/>
              <a:t>傻瓜窗口症状</a:t>
            </a:r>
            <a:br>
              <a:rPr lang="zh-CN" altLang="en-GB" sz="4000"/>
            </a:br>
            <a:r>
              <a:rPr lang="en-GB" sz="4000"/>
              <a:t>Silly Window Syndrome</a:t>
            </a:r>
            <a:endParaRPr lang="en-US" altLang="zh-CN" sz="4000"/>
          </a:p>
        </p:txBody>
      </p:sp>
      <p:sp>
        <p:nvSpPr>
          <p:cNvPr id="363525" name="Rectangle 5"/>
          <p:cNvSpPr>
            <a:spLocks noGrp="1" noChangeArrowheads="1"/>
          </p:cNvSpPr>
          <p:nvPr>
            <p:ph type="body" idx="1"/>
          </p:nvPr>
        </p:nvSpPr>
        <p:spPr/>
        <p:txBody>
          <a:bodyPr/>
          <a:lstStyle/>
          <a:p>
            <a:pPr>
              <a:lnSpc>
                <a:spcPct val="90000"/>
              </a:lnSpc>
            </a:pPr>
            <a:r>
              <a:rPr lang="zh-CN" altLang="en-GB" sz="2800" dirty="0"/>
              <a:t>以下情况被称为傻瓜窗口症状：</a:t>
            </a:r>
          </a:p>
          <a:p>
            <a:pPr lvl="1"/>
            <a:r>
              <a:rPr lang="zh-CN" altLang="en-GB" sz="2400" dirty="0"/>
              <a:t>当接收方的</a:t>
            </a:r>
            <a:r>
              <a:rPr lang="en-GB" altLang="zh-CN" sz="2400" dirty="0">
                <a:solidFill>
                  <a:srgbClr val="FF0000"/>
                </a:solidFill>
              </a:rPr>
              <a:t>TCP</a:t>
            </a:r>
            <a:r>
              <a:rPr lang="zh-CN" altLang="en-GB" sz="2400" dirty="0">
                <a:solidFill>
                  <a:srgbClr val="FF0000"/>
                </a:solidFill>
              </a:rPr>
              <a:t>缓冲区已满</a:t>
            </a:r>
            <a:r>
              <a:rPr lang="zh-CN" altLang="en-GB" sz="2400" dirty="0"/>
              <a:t>，接收方会向发送方发送</a:t>
            </a:r>
            <a:r>
              <a:rPr lang="zh-CN" altLang="en-GB" sz="2400" dirty="0">
                <a:solidFill>
                  <a:srgbClr val="FF0000"/>
                </a:solidFill>
              </a:rPr>
              <a:t>窗口大小为</a:t>
            </a:r>
            <a:r>
              <a:rPr lang="en-GB" altLang="zh-CN" sz="2400" dirty="0">
                <a:solidFill>
                  <a:srgbClr val="FF0000"/>
                </a:solidFill>
              </a:rPr>
              <a:t>0</a:t>
            </a:r>
            <a:r>
              <a:rPr lang="zh-CN" altLang="en-GB" sz="2400" dirty="0"/>
              <a:t>的数据，而此时接收方的应用进程以交互方式每次</a:t>
            </a:r>
            <a:r>
              <a:rPr lang="zh-CN" altLang="en-GB" sz="2400" dirty="0">
                <a:solidFill>
                  <a:srgbClr val="FF0000"/>
                </a:solidFill>
              </a:rPr>
              <a:t>只读取一个字节</a:t>
            </a:r>
            <a:r>
              <a:rPr lang="zh-CN" altLang="en-GB" sz="2400" dirty="0"/>
              <a:t>，于是接收方又发送</a:t>
            </a:r>
            <a:r>
              <a:rPr lang="zh-CN" altLang="en-GB" sz="2400" dirty="0">
                <a:solidFill>
                  <a:srgbClr val="FF0000"/>
                </a:solidFill>
              </a:rPr>
              <a:t>窗口大小为一个字节</a:t>
            </a:r>
            <a:r>
              <a:rPr lang="zh-CN" altLang="en-GB" sz="2400" dirty="0"/>
              <a:t>的修正信息，发送方应邀发送一个字节的数据，于是窗口又满了，循环往复</a:t>
            </a:r>
            <a:r>
              <a:rPr lang="en-US" altLang="zh-CN" sz="2400" dirty="0">
                <a:latin typeface="Times New Roman"/>
              </a:rPr>
              <a:t>…</a:t>
            </a:r>
            <a:endParaRPr lang="en-GB" altLang="zh-CN" sz="2400" dirty="0"/>
          </a:p>
          <a:p>
            <a:pPr>
              <a:lnSpc>
                <a:spcPct val="90000"/>
              </a:lnSpc>
            </a:pPr>
            <a:r>
              <a:rPr lang="zh-CN" altLang="en-GB" sz="2800" dirty="0"/>
              <a:t>解决方法：</a:t>
            </a:r>
          </a:p>
          <a:p>
            <a:pPr lvl="1"/>
            <a:r>
              <a:rPr lang="zh-CN" altLang="en-GB" sz="2400" dirty="0">
                <a:solidFill>
                  <a:srgbClr val="FF0000"/>
                </a:solidFill>
              </a:rPr>
              <a:t>禁止</a:t>
            </a:r>
            <a:r>
              <a:rPr lang="zh-CN" altLang="en-GB" sz="2400" dirty="0"/>
              <a:t>接收方</a:t>
            </a:r>
            <a:r>
              <a:rPr lang="zh-CN" altLang="en-GB" sz="2400" dirty="0">
                <a:solidFill>
                  <a:srgbClr val="FF0000"/>
                </a:solidFill>
              </a:rPr>
              <a:t>发送</a:t>
            </a:r>
            <a:r>
              <a:rPr lang="en-GB" altLang="zh-CN" sz="2400" dirty="0">
                <a:solidFill>
                  <a:srgbClr val="FF0000"/>
                </a:solidFill>
              </a:rPr>
              <a:t>1</a:t>
            </a:r>
            <a:r>
              <a:rPr lang="zh-CN" altLang="en-GB" sz="2400" dirty="0">
                <a:solidFill>
                  <a:srgbClr val="FF0000"/>
                </a:solidFill>
              </a:rPr>
              <a:t>个字节大小的窗口修正信息</a:t>
            </a:r>
            <a:r>
              <a:rPr lang="zh-CN" altLang="en-GB" sz="2400" dirty="0"/>
              <a:t>，而是要等到有了一定数量的可用空间后再通知对方。 </a:t>
            </a:r>
          </a:p>
          <a:p>
            <a:pPr lvl="1"/>
            <a:r>
              <a:rPr lang="zh-CN" altLang="en-GB" sz="2400" dirty="0"/>
              <a:t>发送方不发送太小的数据段。</a:t>
            </a:r>
            <a:endParaRPr lang="zh-CN" altLang="en-US" sz="2400" dirty="0"/>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灯片编号占位符 5"/>
          <p:cNvSpPr>
            <a:spLocks noGrp="1"/>
          </p:cNvSpPr>
          <p:nvPr>
            <p:ph type="sldNum" sz="quarter" idx="12"/>
          </p:nvPr>
        </p:nvSpPr>
        <p:spPr>
          <a:noFill/>
        </p:spPr>
        <p:txBody>
          <a:bodyPr/>
          <a:lstStyle/>
          <a:p>
            <a:fld id="{B4D05F60-F51F-48D6-B400-A2C6D0A76626}" type="slidenum">
              <a:rPr lang="zh-CN" altLang="en-US" smtClean="0">
                <a:ea typeface="宋体" charset="-122"/>
              </a:rPr>
              <a:pPr/>
              <a:t>46</a:t>
            </a:fld>
            <a:endParaRPr lang="en-US" altLang="zh-CN">
              <a:ea typeface="宋体" charset="-122"/>
            </a:endParaRPr>
          </a:p>
        </p:txBody>
      </p:sp>
      <p:sp>
        <p:nvSpPr>
          <p:cNvPr id="65539" name="Rectangle 4"/>
          <p:cNvSpPr>
            <a:spLocks noGrp="1" noChangeArrowheads="1"/>
          </p:cNvSpPr>
          <p:nvPr>
            <p:ph type="title"/>
          </p:nvPr>
        </p:nvSpPr>
        <p:spPr/>
        <p:txBody>
          <a:bodyPr/>
          <a:lstStyle/>
          <a:p>
            <a:pPr eaLnBrk="1" hangingPunct="1"/>
            <a:r>
              <a:rPr lang="zh-CN" altLang="en-US" sz="4000" b="1"/>
              <a:t>持续定时器</a:t>
            </a:r>
            <a:br>
              <a:rPr lang="zh-CN" altLang="en-US" sz="4000" b="1"/>
            </a:br>
            <a:r>
              <a:rPr lang="en-US" altLang="zh-CN" sz="3200" b="1"/>
              <a:t>The Persistence Timer</a:t>
            </a:r>
          </a:p>
        </p:txBody>
      </p:sp>
      <p:sp>
        <p:nvSpPr>
          <p:cNvPr id="63492" name="Rectangle 5"/>
          <p:cNvSpPr>
            <a:spLocks noGrp="1" noChangeArrowheads="1"/>
          </p:cNvSpPr>
          <p:nvPr>
            <p:ph type="body" idx="1"/>
          </p:nvPr>
        </p:nvSpPr>
        <p:spPr>
          <a:xfrm>
            <a:off x="357158" y="2017713"/>
            <a:ext cx="8597930" cy="4114800"/>
          </a:xfrm>
        </p:spPr>
        <p:txBody>
          <a:bodyPr/>
          <a:lstStyle/>
          <a:p>
            <a:pPr eaLnBrk="1" hangingPunct="1"/>
            <a:r>
              <a:rPr lang="zh-CN" altLang="en-GB" sz="2400" b="1" dirty="0"/>
              <a:t>持续定时器管理的是一种较为</a:t>
            </a:r>
            <a:r>
              <a:rPr lang="zh-CN" altLang="en-GB" sz="2400" b="1" dirty="0">
                <a:solidFill>
                  <a:srgbClr val="FF0000"/>
                </a:solidFill>
              </a:rPr>
              <a:t>少见</a:t>
            </a:r>
            <a:r>
              <a:rPr lang="zh-CN" altLang="en-GB" sz="2400" b="1" dirty="0"/>
              <a:t>的事件，即</a:t>
            </a:r>
            <a:r>
              <a:rPr lang="zh-CN" altLang="en-GB" sz="2400" b="1" dirty="0">
                <a:solidFill>
                  <a:srgbClr val="FF0000"/>
                </a:solidFill>
              </a:rPr>
              <a:t>死锁</a:t>
            </a:r>
            <a:r>
              <a:rPr lang="zh-CN" altLang="en-GB" sz="2400" b="1" dirty="0"/>
              <a:t>情况：为了让发送端暂停发送数据，接收端发送一个</a:t>
            </a:r>
            <a:r>
              <a:rPr lang="zh-CN" altLang="en-GB" sz="2400" b="1" dirty="0">
                <a:solidFill>
                  <a:srgbClr val="FF0000"/>
                </a:solidFill>
              </a:rPr>
              <a:t>窗口</a:t>
            </a:r>
            <a:r>
              <a:rPr lang="zh-CN" altLang="en-US" sz="2400" b="1" dirty="0">
                <a:solidFill>
                  <a:srgbClr val="FF0000"/>
                </a:solidFill>
              </a:rPr>
              <a:t>大小</a:t>
            </a:r>
            <a:r>
              <a:rPr lang="zh-CN" altLang="en-GB" sz="2400" b="1" dirty="0">
                <a:solidFill>
                  <a:srgbClr val="FF0000"/>
                </a:solidFill>
              </a:rPr>
              <a:t>为</a:t>
            </a:r>
            <a:r>
              <a:rPr lang="en-GB" altLang="zh-CN" sz="2400" b="1" dirty="0">
                <a:solidFill>
                  <a:srgbClr val="FF0000"/>
                </a:solidFill>
              </a:rPr>
              <a:t>0</a:t>
            </a:r>
            <a:r>
              <a:rPr lang="zh-CN" altLang="en-GB" sz="2400" b="1" dirty="0"/>
              <a:t>的确认。后来，接收端又发送了一个</a:t>
            </a:r>
            <a:r>
              <a:rPr lang="zh-CN" altLang="en-GB" sz="2400" b="1" dirty="0">
                <a:solidFill>
                  <a:srgbClr val="FF0000"/>
                </a:solidFill>
              </a:rPr>
              <a:t>更新了窗口大小</a:t>
            </a:r>
            <a:r>
              <a:rPr lang="zh-CN" altLang="en-GB" sz="2400" b="1" dirty="0"/>
              <a:t>的数据段，但该数据段</a:t>
            </a:r>
            <a:r>
              <a:rPr lang="zh-CN" altLang="en-GB" sz="2400" b="1" dirty="0">
                <a:solidFill>
                  <a:srgbClr val="FF0000"/>
                </a:solidFill>
              </a:rPr>
              <a:t>丢失</a:t>
            </a:r>
            <a:r>
              <a:rPr lang="zh-CN" altLang="en-GB" sz="2400" b="1" dirty="0"/>
              <a:t>，于是，双方都处于等待</a:t>
            </a:r>
            <a:r>
              <a:rPr lang="en-US" altLang="zh-CN" sz="2400" b="1" dirty="0"/>
              <a:t>.</a:t>
            </a:r>
            <a:endParaRPr lang="en-GB" altLang="zh-CN" sz="2400" b="1" dirty="0"/>
          </a:p>
          <a:p>
            <a:pPr eaLnBrk="1" hangingPunct="1"/>
            <a:r>
              <a:rPr lang="zh-CN" altLang="en-GB" sz="2400" b="1" dirty="0"/>
              <a:t>为了防止上述事情发生，发送端在收到接收端发来一个窗口</a:t>
            </a:r>
            <a:r>
              <a:rPr lang="zh-CN" altLang="en-US" sz="2400" b="1" dirty="0"/>
              <a:t>大小</a:t>
            </a:r>
            <a:r>
              <a:rPr lang="zh-CN" altLang="en-GB" sz="2400" b="1" dirty="0"/>
              <a:t>为</a:t>
            </a:r>
            <a:r>
              <a:rPr lang="en-GB" altLang="zh-CN" sz="2400" b="1" dirty="0"/>
              <a:t>0</a:t>
            </a:r>
            <a:r>
              <a:rPr lang="zh-CN" altLang="en-GB" sz="2400" b="1" dirty="0"/>
              <a:t>的数据段时，就</a:t>
            </a:r>
            <a:r>
              <a:rPr lang="zh-CN" altLang="en-GB" sz="2400" b="1" dirty="0">
                <a:solidFill>
                  <a:srgbClr val="FF0000"/>
                </a:solidFill>
              </a:rPr>
              <a:t>启动持续定时器</a:t>
            </a:r>
            <a:r>
              <a:rPr lang="zh-CN" altLang="en-GB" sz="2400" b="1" dirty="0"/>
              <a:t>，等该定时器</a:t>
            </a:r>
            <a:r>
              <a:rPr lang="zh-CN" altLang="en-GB" sz="2400" b="1" dirty="0">
                <a:solidFill>
                  <a:srgbClr val="FF0000"/>
                </a:solidFill>
              </a:rPr>
              <a:t>超时</a:t>
            </a:r>
            <a:r>
              <a:rPr lang="zh-CN" altLang="en-GB" sz="2400" b="1" dirty="0"/>
              <a:t>还没有收到对方修改窗口大小的数据段的话，发送端就发一个</a:t>
            </a:r>
            <a:r>
              <a:rPr lang="en-GB" altLang="zh-CN" sz="2400" b="1" dirty="0">
                <a:solidFill>
                  <a:srgbClr val="FF0000"/>
                </a:solidFill>
              </a:rPr>
              <a:t>1</a:t>
            </a:r>
            <a:r>
              <a:rPr lang="zh-CN" altLang="en-GB" sz="2400" b="1" dirty="0">
                <a:solidFill>
                  <a:srgbClr val="FF0000"/>
                </a:solidFill>
              </a:rPr>
              <a:t>字节的探测数据段</a:t>
            </a:r>
            <a:r>
              <a:rPr lang="zh-CN" altLang="en-GB" sz="2400" b="1" dirty="0"/>
              <a:t>，对该探测数据段的响应应包含了窗口大小，若仍为</a:t>
            </a:r>
            <a:r>
              <a:rPr lang="en-GB" altLang="zh-CN" sz="2400" b="1" dirty="0"/>
              <a:t>0</a:t>
            </a:r>
            <a:r>
              <a:rPr lang="zh-CN" altLang="en-GB" sz="2400" b="1" dirty="0"/>
              <a:t>，则定时器清</a:t>
            </a:r>
            <a:r>
              <a:rPr lang="en-GB" altLang="zh-CN" sz="2400" b="1" dirty="0"/>
              <a:t>0</a:t>
            </a:r>
            <a:r>
              <a:rPr lang="zh-CN" altLang="en-GB" sz="2400" b="1" dirty="0"/>
              <a:t>，否则则可以发送数据</a:t>
            </a:r>
            <a:r>
              <a:rPr lang="en-US" altLang="zh-CN" sz="2400" b="1" dirty="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492">
                                            <p:txEl>
                                              <p:pRg st="1" end="1"/>
                                            </p:txEl>
                                          </p:spTgt>
                                        </p:tgtEl>
                                        <p:attrNameLst>
                                          <p:attrName>style.visibility</p:attrName>
                                        </p:attrNameLst>
                                      </p:cBhvr>
                                      <p:to>
                                        <p:strVal val="visible"/>
                                      </p:to>
                                    </p:set>
                                    <p:animEffect transition="in" filter="strips(downRight)">
                                      <p:cBhvr>
                                        <p:cTn id="7" dur="500"/>
                                        <p:tgtEl>
                                          <p:spTgt spid="6349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zh-CN" b="1"/>
              <a:t>TCP</a:t>
            </a:r>
            <a:r>
              <a:rPr lang="zh-CN" altLang="en-US" b="1"/>
              <a:t>：可靠的数据传输</a:t>
            </a:r>
          </a:p>
        </p:txBody>
      </p:sp>
      <p:sp>
        <p:nvSpPr>
          <p:cNvPr id="182275" name="Rectangle 3"/>
          <p:cNvSpPr>
            <a:spLocks noGrp="1" noChangeArrowheads="1"/>
          </p:cNvSpPr>
          <p:nvPr>
            <p:ph type="body" idx="1"/>
          </p:nvPr>
        </p:nvSpPr>
        <p:spPr/>
        <p:txBody>
          <a:bodyPr/>
          <a:lstStyle/>
          <a:p>
            <a:r>
              <a:rPr lang="zh-CN" altLang="en-US" b="1" dirty="0"/>
              <a:t>连接建立和释放</a:t>
            </a:r>
          </a:p>
          <a:p>
            <a:r>
              <a:rPr lang="zh-CN" altLang="en-US" b="1" dirty="0"/>
              <a:t>滑动窗口机制</a:t>
            </a:r>
          </a:p>
          <a:p>
            <a:pPr lvl="1"/>
            <a:r>
              <a:rPr lang="zh-CN" altLang="en-US" b="1" dirty="0"/>
              <a:t>流量控制</a:t>
            </a:r>
          </a:p>
          <a:p>
            <a:pPr lvl="1"/>
            <a:r>
              <a:rPr lang="zh-CN" altLang="en-US" b="1" dirty="0">
                <a:solidFill>
                  <a:srgbClr val="FF0000"/>
                </a:solidFill>
              </a:rPr>
              <a:t>确认重传</a:t>
            </a:r>
          </a:p>
          <a:p>
            <a:pPr lvl="1"/>
            <a:r>
              <a:rPr lang="zh-CN" altLang="en-US" b="1" dirty="0"/>
              <a:t>拥塞控制</a:t>
            </a:r>
          </a:p>
          <a:p>
            <a:pPr lvl="1"/>
            <a:endParaRPr lang="zh-CN" altLang="en-US"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p:spPr>
        <p:txBody>
          <a:bodyPr/>
          <a:lstStyle/>
          <a:p>
            <a:fld id="{4604F0C0-2C5E-44B8-AD18-7CC3675B2839}" type="slidenum">
              <a:rPr lang="zh-CN" altLang="en-US" smtClean="0">
                <a:ea typeface="宋体" charset="-122"/>
              </a:rPr>
              <a:pPr/>
              <a:t>48</a:t>
            </a:fld>
            <a:endParaRPr lang="en-US" altLang="zh-CN">
              <a:ea typeface="宋体" charset="-122"/>
            </a:endParaRPr>
          </a:p>
        </p:txBody>
      </p:sp>
      <p:sp>
        <p:nvSpPr>
          <p:cNvPr id="67587" name="Rectangle 4"/>
          <p:cNvSpPr>
            <a:spLocks noGrp="1" noChangeArrowheads="1"/>
          </p:cNvSpPr>
          <p:nvPr>
            <p:ph type="title"/>
          </p:nvPr>
        </p:nvSpPr>
        <p:spPr/>
        <p:txBody>
          <a:bodyPr/>
          <a:lstStyle/>
          <a:p>
            <a:pPr eaLnBrk="1" hangingPunct="1"/>
            <a:r>
              <a:rPr lang="en-US" altLang="zh-CN" b="1"/>
              <a:t>TCP </a:t>
            </a:r>
            <a:r>
              <a:rPr lang="zh-CN" altLang="en-US" b="1"/>
              <a:t>重传定时器</a:t>
            </a:r>
          </a:p>
        </p:txBody>
      </p:sp>
      <p:sp>
        <p:nvSpPr>
          <p:cNvPr id="67588" name="Rectangle 5"/>
          <p:cNvSpPr>
            <a:spLocks noGrp="1" noChangeArrowheads="1"/>
          </p:cNvSpPr>
          <p:nvPr>
            <p:ph type="body" idx="1"/>
          </p:nvPr>
        </p:nvSpPr>
        <p:spPr>
          <a:xfrm>
            <a:off x="34925" y="2193925"/>
            <a:ext cx="2520950" cy="4114800"/>
          </a:xfrm>
        </p:spPr>
        <p:txBody>
          <a:bodyPr/>
          <a:lstStyle/>
          <a:p>
            <a:pPr eaLnBrk="1" hangingPunct="1">
              <a:lnSpc>
                <a:spcPct val="90000"/>
              </a:lnSpc>
            </a:pPr>
            <a:r>
              <a:rPr lang="en-GB" altLang="zh-CN" sz="2400" b="1" dirty="0"/>
              <a:t>TCP</a:t>
            </a:r>
            <a:r>
              <a:rPr lang="zh-CN" altLang="en-GB" sz="2400" b="1" dirty="0"/>
              <a:t>在发送数据</a:t>
            </a:r>
            <a:r>
              <a:rPr lang="zh-CN" altLang="en-US" sz="2400" b="1" dirty="0"/>
              <a:t>段</a:t>
            </a:r>
            <a:r>
              <a:rPr lang="zh-CN" altLang="en-GB" sz="2400" b="1" dirty="0"/>
              <a:t>的同时，启动一个</a:t>
            </a:r>
            <a:r>
              <a:rPr lang="zh-CN" altLang="en-GB" sz="2400" b="1" dirty="0">
                <a:solidFill>
                  <a:srgbClr val="FF0000"/>
                </a:solidFill>
              </a:rPr>
              <a:t>重传定时器</a:t>
            </a:r>
            <a:r>
              <a:rPr lang="zh-CN" altLang="en-GB" sz="2400" b="1" dirty="0"/>
              <a:t>，如果在超时前该数据段被确认，就关闭该定时器，否则，一旦</a:t>
            </a:r>
            <a:r>
              <a:rPr lang="zh-CN" altLang="en-GB" sz="2400" b="1" dirty="0">
                <a:solidFill>
                  <a:srgbClr val="FF0000"/>
                </a:solidFill>
              </a:rPr>
              <a:t>超时</a:t>
            </a:r>
            <a:r>
              <a:rPr lang="zh-CN" altLang="en-GB" sz="2400" b="1" dirty="0"/>
              <a:t>则</a:t>
            </a:r>
            <a:r>
              <a:rPr lang="zh-CN" altLang="en-GB" sz="2400" b="1" dirty="0">
                <a:solidFill>
                  <a:srgbClr val="FF0000"/>
                </a:solidFill>
              </a:rPr>
              <a:t>重传</a:t>
            </a:r>
            <a:r>
              <a:rPr lang="zh-CN" altLang="en-GB" sz="2400" b="1" dirty="0"/>
              <a:t>该数据段。</a:t>
            </a:r>
          </a:p>
        </p:txBody>
      </p:sp>
      <p:grpSp>
        <p:nvGrpSpPr>
          <p:cNvPr id="2" name="Group 10"/>
          <p:cNvGrpSpPr>
            <a:grpSpLocks/>
          </p:cNvGrpSpPr>
          <p:nvPr/>
        </p:nvGrpSpPr>
        <p:grpSpPr bwMode="auto">
          <a:xfrm>
            <a:off x="2339975" y="1720850"/>
            <a:ext cx="6696075" cy="4876800"/>
            <a:chOff x="1474" y="1084"/>
            <a:chExt cx="4218" cy="3072"/>
          </a:xfrm>
        </p:grpSpPr>
        <p:pic>
          <p:nvPicPr>
            <p:cNvPr id="67590" name="Picture 6"/>
            <p:cNvPicPr>
              <a:picLocks noChangeAspect="1" noChangeArrowheads="1"/>
            </p:cNvPicPr>
            <p:nvPr/>
          </p:nvPicPr>
          <p:blipFill>
            <a:blip r:embed="rId3" cstate="print"/>
            <a:srcRect/>
            <a:stretch>
              <a:fillRect/>
            </a:stretch>
          </p:blipFill>
          <p:spPr bwMode="auto">
            <a:xfrm>
              <a:off x="1701" y="1084"/>
              <a:ext cx="3991" cy="2981"/>
            </a:xfrm>
            <a:prstGeom prst="rect">
              <a:avLst/>
            </a:prstGeom>
            <a:solidFill>
              <a:schemeClr val="accent1"/>
            </a:solidFill>
            <a:ln w="9525">
              <a:noFill/>
              <a:miter lim="800000"/>
              <a:headEnd/>
              <a:tailEnd/>
            </a:ln>
          </p:spPr>
        </p:pic>
        <p:sp>
          <p:nvSpPr>
            <p:cNvPr id="67591" name="Text Box 7"/>
            <p:cNvSpPr txBox="1">
              <a:spLocks noChangeArrowheads="1"/>
            </p:cNvSpPr>
            <p:nvPr/>
          </p:nvSpPr>
          <p:spPr bwMode="auto">
            <a:xfrm>
              <a:off x="1474" y="1570"/>
              <a:ext cx="1678" cy="181"/>
            </a:xfrm>
            <a:prstGeom prst="rect">
              <a:avLst/>
            </a:prstGeom>
            <a:solidFill>
              <a:schemeClr val="bg1"/>
            </a:solidFill>
            <a:ln w="9525">
              <a:noFill/>
              <a:miter lim="800000"/>
              <a:headEnd/>
              <a:tailEnd/>
            </a:ln>
          </p:spPr>
          <p:txBody>
            <a:bodyPr/>
            <a:lstStyle/>
            <a:p>
              <a:pPr>
                <a:spcBef>
                  <a:spcPct val="50000"/>
                </a:spcBef>
              </a:pPr>
              <a:r>
                <a:rPr lang="en-US" altLang="zh-CN" sz="1800" b="1">
                  <a:solidFill>
                    <a:srgbClr val="FF0000"/>
                  </a:solidFill>
                </a:rPr>
                <a:t>Segment 2(seq. 1500)</a:t>
              </a:r>
            </a:p>
          </p:txBody>
        </p:sp>
        <p:sp>
          <p:nvSpPr>
            <p:cNvPr id="67592" name="Text Box 8"/>
            <p:cNvSpPr txBox="1">
              <a:spLocks noChangeArrowheads="1"/>
            </p:cNvSpPr>
            <p:nvPr/>
          </p:nvSpPr>
          <p:spPr bwMode="auto">
            <a:xfrm>
              <a:off x="1520" y="3793"/>
              <a:ext cx="1950" cy="363"/>
            </a:xfrm>
            <a:prstGeom prst="rect">
              <a:avLst/>
            </a:prstGeom>
            <a:solidFill>
              <a:schemeClr val="bg1"/>
            </a:solidFill>
            <a:ln w="9525">
              <a:noFill/>
              <a:miter lim="800000"/>
              <a:headEnd/>
              <a:tailEnd/>
            </a:ln>
          </p:spPr>
          <p:txBody>
            <a:bodyPr/>
            <a:lstStyle/>
            <a:p>
              <a:pPr>
                <a:spcBef>
                  <a:spcPct val="50000"/>
                </a:spcBef>
              </a:pPr>
              <a:r>
                <a:rPr lang="en-US" altLang="zh-CN" sz="1800" b="1">
                  <a:solidFill>
                    <a:srgbClr val="FF0000"/>
                  </a:solidFill>
                </a:rPr>
                <a:t>Timeout for Segment 2 Retransmission</a:t>
              </a:r>
            </a:p>
          </p:txBody>
        </p:sp>
        <p:sp>
          <p:nvSpPr>
            <p:cNvPr id="67593" name="Line 9"/>
            <p:cNvSpPr>
              <a:spLocks noChangeShapeType="1"/>
            </p:cNvSpPr>
            <p:nvPr/>
          </p:nvSpPr>
          <p:spPr bwMode="auto">
            <a:xfrm>
              <a:off x="1655" y="1797"/>
              <a:ext cx="0" cy="1996"/>
            </a:xfrm>
            <a:prstGeom prst="line">
              <a:avLst/>
            </a:prstGeom>
            <a:noFill/>
            <a:ln w="28575">
              <a:solidFill>
                <a:srgbClr val="FF0000"/>
              </a:solidFill>
              <a:prstDash val="sysDot"/>
              <a:miter lim="800000"/>
              <a:headEnd/>
              <a:tailEnd type="triangle" w="med" len="med"/>
            </a:ln>
          </p:spPr>
          <p:txBody>
            <a:bodyPr wrap="none"/>
            <a:lstStyle/>
            <a:p>
              <a:endParaRPr lang="zh-CN" altLang="en-US"/>
            </a:p>
          </p:txBody>
        </p:sp>
      </p:gr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灯片编号占位符 5"/>
          <p:cNvSpPr>
            <a:spLocks noGrp="1"/>
          </p:cNvSpPr>
          <p:nvPr>
            <p:ph type="sldNum" sz="quarter" idx="12"/>
          </p:nvPr>
        </p:nvSpPr>
        <p:spPr>
          <a:noFill/>
        </p:spPr>
        <p:txBody>
          <a:bodyPr/>
          <a:lstStyle/>
          <a:p>
            <a:fld id="{D28CFC61-FE61-4526-902E-66E29C2C7D35}" type="slidenum">
              <a:rPr lang="zh-CN" altLang="en-US" smtClean="0">
                <a:ea typeface="宋体" charset="-122"/>
              </a:rPr>
              <a:pPr/>
              <a:t>49</a:t>
            </a:fld>
            <a:endParaRPr lang="en-US" altLang="zh-CN">
              <a:ea typeface="宋体" charset="-122"/>
            </a:endParaRPr>
          </a:p>
        </p:txBody>
      </p:sp>
      <p:sp>
        <p:nvSpPr>
          <p:cNvPr id="68611" name="Rectangle 2"/>
          <p:cNvSpPr>
            <a:spLocks noGrp="1" noChangeArrowheads="1"/>
          </p:cNvSpPr>
          <p:nvPr>
            <p:ph type="title"/>
          </p:nvPr>
        </p:nvSpPr>
        <p:spPr>
          <a:xfrm>
            <a:off x="785786" y="617538"/>
            <a:ext cx="8158189" cy="1143000"/>
          </a:xfrm>
        </p:spPr>
        <p:txBody>
          <a:bodyPr/>
          <a:lstStyle/>
          <a:p>
            <a:pPr eaLnBrk="1" hangingPunct="1"/>
            <a:r>
              <a:rPr lang="zh-CN" altLang="en-US" sz="4000" b="1" dirty="0"/>
              <a:t>问题：超时</a:t>
            </a:r>
            <a:r>
              <a:rPr lang="en-US" altLang="zh-CN" sz="4000" b="1" dirty="0"/>
              <a:t>Timeout </a:t>
            </a:r>
            <a:r>
              <a:rPr lang="zh-CN" altLang="en-US" sz="4000" b="1" dirty="0"/>
              <a:t>应设为多长呢？</a:t>
            </a:r>
          </a:p>
        </p:txBody>
      </p:sp>
      <p:sp>
        <p:nvSpPr>
          <p:cNvPr id="60420" name="Rectangle 3"/>
          <p:cNvSpPr>
            <a:spLocks noGrp="1" noChangeArrowheads="1"/>
          </p:cNvSpPr>
          <p:nvPr>
            <p:ph type="body" idx="1"/>
          </p:nvPr>
        </p:nvSpPr>
        <p:spPr/>
        <p:txBody>
          <a:bodyPr/>
          <a:lstStyle/>
          <a:p>
            <a:pPr eaLnBrk="1" hangingPunct="1"/>
            <a:r>
              <a:rPr lang="zh-CN" altLang="en-GB" sz="2800" b="1" dirty="0"/>
              <a:t>不适当的 </a:t>
            </a:r>
            <a:r>
              <a:rPr lang="en-GB" altLang="zh-CN" sz="2800" b="1" dirty="0"/>
              <a:t>Timeout </a:t>
            </a:r>
            <a:r>
              <a:rPr lang="zh-CN" altLang="en-GB" sz="2800" b="1" dirty="0"/>
              <a:t>会导致性能下降: </a:t>
            </a:r>
          </a:p>
          <a:p>
            <a:pPr lvl="1" eaLnBrk="1" hangingPunct="1"/>
            <a:r>
              <a:rPr lang="en-US" altLang="zh-CN" sz="2400" b="1" dirty="0"/>
              <a:t>T</a:t>
            </a:r>
            <a:r>
              <a:rPr lang="en-GB" altLang="zh-CN" sz="2400" b="1" dirty="0" err="1"/>
              <a:t>imeout</a:t>
            </a:r>
            <a:r>
              <a:rPr lang="zh-CN" altLang="en-GB" sz="2400" b="1" dirty="0"/>
              <a:t>太长-导致</a:t>
            </a:r>
            <a:r>
              <a:rPr lang="zh-CN" altLang="en-US" sz="2400" b="1" dirty="0"/>
              <a:t>发送端</a:t>
            </a:r>
            <a:r>
              <a:rPr lang="zh-CN" altLang="en-GB" sz="2400" b="1" dirty="0"/>
              <a:t>的等待时间太长</a:t>
            </a:r>
            <a:endParaRPr lang="en-GB" sz="2400" b="1" dirty="0"/>
          </a:p>
          <a:p>
            <a:pPr lvl="1" eaLnBrk="1" hangingPunct="1"/>
            <a:r>
              <a:rPr lang="en-GB" altLang="zh-CN" sz="2400" b="1" dirty="0"/>
              <a:t>Timeout</a:t>
            </a:r>
            <a:r>
              <a:rPr lang="zh-CN" altLang="en-GB" sz="2400" b="1" dirty="0"/>
              <a:t>太短 </a:t>
            </a:r>
            <a:r>
              <a:rPr lang="zh-CN" altLang="en-GB" sz="2400" b="1" dirty="0">
                <a:latin typeface="Times New Roman" pitchFamily="18" charset="0"/>
              </a:rPr>
              <a:t>–</a:t>
            </a:r>
            <a:r>
              <a:rPr lang="zh-CN" altLang="en-GB" sz="2400" b="1" dirty="0"/>
              <a:t> 重传多余的不必要的数据 </a:t>
            </a:r>
            <a:endParaRPr lang="zh-CN" altLang="en-GB" b="1" dirty="0"/>
          </a:p>
          <a:p>
            <a:pPr eaLnBrk="1" hangingPunct="1"/>
            <a:r>
              <a:rPr lang="zh-CN" altLang="en-GB" b="1" dirty="0"/>
              <a:t>解决的方法是对网络的性能不断测试，采用一种不断调整超时时间间隔的动态算法</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0420">
                                            <p:txEl>
                                              <p:pRg st="3" end="3"/>
                                            </p:txEl>
                                          </p:spTgt>
                                        </p:tgtEl>
                                        <p:attrNameLst>
                                          <p:attrName>style.visibility</p:attrName>
                                        </p:attrNameLst>
                                      </p:cBhvr>
                                      <p:to>
                                        <p:strVal val="visible"/>
                                      </p:to>
                                    </p:set>
                                    <p:animEffect transition="in" filter="strips(downRight)">
                                      <p:cBhvr>
                                        <p:cTn id="7" dur="500"/>
                                        <p:tgtEl>
                                          <p:spTgt spid="604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0" y="1357298"/>
            <a:ext cx="9144000" cy="5857892"/>
          </a:xfrm>
          <a:prstGeom prst="rect">
            <a:avLst/>
          </a:prstGeom>
          <a:solidFill>
            <a:schemeClr val="bg1"/>
          </a:solidFill>
          <a:ln w="9525">
            <a:noFill/>
            <a:miter lim="800000"/>
            <a:headEnd/>
            <a:tailEnd/>
          </a:ln>
        </p:spPr>
        <p:txBody>
          <a:bodyPr wrap="none" anchor="ctr"/>
          <a:lstStyle/>
          <a:p>
            <a:endParaRPr lang="zh-CN" altLang="en-US"/>
          </a:p>
        </p:txBody>
      </p:sp>
      <p:sp>
        <p:nvSpPr>
          <p:cNvPr id="16387" name="灯片编号占位符 5"/>
          <p:cNvSpPr>
            <a:spLocks noGrp="1"/>
          </p:cNvSpPr>
          <p:nvPr>
            <p:ph type="sldNum" sz="quarter" idx="12"/>
          </p:nvPr>
        </p:nvSpPr>
        <p:spPr>
          <a:noFill/>
        </p:spPr>
        <p:txBody>
          <a:bodyPr/>
          <a:lstStyle/>
          <a:p>
            <a:fld id="{DC087E59-3E29-43F2-8025-893872E3C2AC}" type="slidenum">
              <a:rPr lang="zh-CN" altLang="en-US" smtClean="0">
                <a:ea typeface="宋体" charset="-122"/>
              </a:rPr>
              <a:pPr/>
              <a:t>5</a:t>
            </a:fld>
            <a:endParaRPr lang="en-US" altLang="zh-CN">
              <a:ea typeface="宋体" charset="-122"/>
            </a:endParaRPr>
          </a:p>
        </p:txBody>
      </p:sp>
      <p:sp>
        <p:nvSpPr>
          <p:cNvPr id="16389" name="Rectangle 7"/>
          <p:cNvSpPr>
            <a:spLocks noChangeArrowheads="1"/>
          </p:cNvSpPr>
          <p:nvPr/>
        </p:nvSpPr>
        <p:spPr bwMode="auto">
          <a:xfrm>
            <a:off x="250825" y="1412875"/>
            <a:ext cx="8537915" cy="461665"/>
          </a:xfrm>
          <a:prstGeom prst="rect">
            <a:avLst/>
          </a:prstGeom>
          <a:noFill/>
          <a:ln w="9525">
            <a:noFill/>
            <a:miter lim="800000"/>
            <a:headEnd/>
            <a:tailEnd/>
          </a:ln>
        </p:spPr>
        <p:txBody>
          <a:bodyPr wrap="none">
            <a:spAutoFit/>
          </a:bodyPr>
          <a:lstStyle/>
          <a:p>
            <a:r>
              <a:rPr lang="zh-CN" altLang="en-US" b="1" dirty="0">
                <a:solidFill>
                  <a:schemeClr val="tx2"/>
                </a:solidFill>
              </a:rPr>
              <a:t>向上层提供的服务：</a:t>
            </a:r>
            <a:r>
              <a:rPr lang="zh-CN" altLang="en-US" b="1" dirty="0">
                <a:solidFill>
                  <a:srgbClr val="FF0000"/>
                </a:solidFill>
              </a:rPr>
              <a:t>面向连接</a:t>
            </a:r>
            <a:r>
              <a:rPr lang="zh-CN" altLang="en-US" b="1" dirty="0">
                <a:solidFill>
                  <a:schemeClr val="tx2"/>
                </a:solidFill>
              </a:rPr>
              <a:t>的传输服务和</a:t>
            </a:r>
            <a:r>
              <a:rPr lang="zh-CN" altLang="en-US" b="1" dirty="0">
                <a:solidFill>
                  <a:srgbClr val="FF0000"/>
                </a:solidFill>
              </a:rPr>
              <a:t>无连接</a:t>
            </a:r>
            <a:r>
              <a:rPr lang="zh-CN" altLang="en-US" b="1" dirty="0">
                <a:solidFill>
                  <a:schemeClr val="tx2"/>
                </a:solidFill>
              </a:rPr>
              <a:t>的传输服务</a:t>
            </a:r>
          </a:p>
        </p:txBody>
      </p:sp>
      <p:pic>
        <p:nvPicPr>
          <p:cNvPr id="16390" name="Picture 9"/>
          <p:cNvPicPr>
            <a:picLocks noChangeAspect="1" noChangeArrowheads="1"/>
          </p:cNvPicPr>
          <p:nvPr/>
        </p:nvPicPr>
        <p:blipFill>
          <a:blip r:embed="rId3" cstate="print"/>
          <a:srcRect/>
          <a:stretch>
            <a:fillRect/>
          </a:stretch>
        </p:blipFill>
        <p:spPr bwMode="auto">
          <a:xfrm>
            <a:off x="428596" y="2000240"/>
            <a:ext cx="8358246" cy="3723851"/>
          </a:xfrm>
          <a:prstGeom prst="rect">
            <a:avLst/>
          </a:prstGeom>
          <a:noFill/>
          <a:ln w="9525">
            <a:noFill/>
            <a:miter lim="800000"/>
            <a:headEnd/>
            <a:tailEnd/>
          </a:ln>
        </p:spPr>
      </p:pic>
      <p:sp>
        <p:nvSpPr>
          <p:cNvPr id="16393" name="Text Box 9"/>
          <p:cNvSpPr txBox="1">
            <a:spLocks noChangeArrowheads="1"/>
          </p:cNvSpPr>
          <p:nvPr/>
        </p:nvSpPr>
        <p:spPr bwMode="auto">
          <a:xfrm>
            <a:off x="3857620" y="4286256"/>
            <a:ext cx="1000132" cy="396875"/>
          </a:xfrm>
          <a:prstGeom prst="rect">
            <a:avLst/>
          </a:prstGeom>
          <a:noFill/>
          <a:ln w="9525">
            <a:noFill/>
            <a:miter lim="800000"/>
            <a:headEnd/>
            <a:tailEnd/>
          </a:ln>
        </p:spPr>
        <p:txBody>
          <a:bodyPr wrap="square">
            <a:spAutoFit/>
          </a:bodyPr>
          <a:lstStyle/>
          <a:p>
            <a:pPr>
              <a:spcBef>
                <a:spcPct val="50000"/>
              </a:spcBef>
            </a:pPr>
            <a:r>
              <a:rPr lang="en-US" altLang="zh-CN" sz="2000" dirty="0"/>
              <a:t>TPDU</a:t>
            </a:r>
          </a:p>
        </p:txBody>
      </p:sp>
      <p:sp>
        <p:nvSpPr>
          <p:cNvPr id="16395" name="Text Box 11"/>
          <p:cNvSpPr txBox="1">
            <a:spLocks noChangeArrowheads="1"/>
          </p:cNvSpPr>
          <p:nvPr/>
        </p:nvSpPr>
        <p:spPr bwMode="auto">
          <a:xfrm>
            <a:off x="2608280" y="5942012"/>
            <a:ext cx="4464050" cy="915988"/>
          </a:xfrm>
          <a:prstGeom prst="rect">
            <a:avLst/>
          </a:prstGeom>
          <a:noFill/>
          <a:ln w="9525">
            <a:noFill/>
            <a:miter lim="800000"/>
            <a:headEnd/>
            <a:tailEnd/>
          </a:ln>
        </p:spPr>
        <p:txBody>
          <a:bodyPr>
            <a:spAutoFit/>
          </a:bodyPr>
          <a:lstStyle/>
          <a:p>
            <a:r>
              <a:rPr lang="en-US" altLang="zh-CN" sz="1800" dirty="0"/>
              <a:t>TPDU: Transport Protocol Data Unit</a:t>
            </a:r>
          </a:p>
          <a:p>
            <a:r>
              <a:rPr lang="en-US" altLang="zh-CN" sz="1800" dirty="0"/>
              <a:t>TSAP: Transport Service Access Point</a:t>
            </a:r>
          </a:p>
          <a:p>
            <a:r>
              <a:rPr lang="en-US" altLang="zh-CN" sz="1800" dirty="0"/>
              <a:t>NSAP: Network Service Access Point</a:t>
            </a:r>
          </a:p>
        </p:txBody>
      </p:sp>
      <p:sp>
        <p:nvSpPr>
          <p:cNvPr id="9" name="Rectangle 1026"/>
          <p:cNvSpPr>
            <a:spLocks noGrp="1" noChangeArrowheads="1"/>
          </p:cNvSpPr>
          <p:nvPr>
            <p:ph type="title"/>
          </p:nvPr>
        </p:nvSpPr>
        <p:spPr>
          <a:xfrm>
            <a:off x="1142976" y="428604"/>
            <a:ext cx="7793037" cy="857248"/>
          </a:xfrm>
        </p:spPr>
        <p:txBody>
          <a:bodyPr/>
          <a:lstStyle/>
          <a:p>
            <a:r>
              <a:rPr lang="zh-CN" altLang="en-US" dirty="0"/>
              <a:t>传输层向上层提供的服务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395"/>
                                        </p:tgtEl>
                                        <p:attrNameLst>
                                          <p:attrName>style.visibility</p:attrName>
                                        </p:attrNameLst>
                                      </p:cBhvr>
                                      <p:to>
                                        <p:strVal val="visible"/>
                                      </p:to>
                                    </p:set>
                                    <p:animEffect transition="in" filter="blinds(horizontal)">
                                      <p:cBhvr>
                                        <p:cTn id="7"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p:spPr>
        <p:txBody>
          <a:bodyPr/>
          <a:lstStyle/>
          <a:p>
            <a:fld id="{C7191750-7C83-4FA2-8AE3-E322C1160757}" type="slidenum">
              <a:rPr lang="zh-CN" altLang="en-US" smtClean="0">
                <a:ea typeface="宋体" charset="-122"/>
              </a:rPr>
              <a:pPr/>
              <a:t>50</a:t>
            </a:fld>
            <a:endParaRPr lang="en-US" altLang="zh-CN">
              <a:ea typeface="宋体" charset="-122"/>
            </a:endParaRPr>
          </a:p>
        </p:txBody>
      </p:sp>
      <p:sp>
        <p:nvSpPr>
          <p:cNvPr id="69635" name="Rectangle 4"/>
          <p:cNvSpPr>
            <a:spLocks noGrp="1" noChangeArrowheads="1"/>
          </p:cNvSpPr>
          <p:nvPr>
            <p:ph type="title"/>
          </p:nvPr>
        </p:nvSpPr>
        <p:spPr/>
        <p:txBody>
          <a:bodyPr/>
          <a:lstStyle/>
          <a:p>
            <a:pPr eaLnBrk="1" hangingPunct="1"/>
            <a:r>
              <a:rPr lang="en-GB" altLang="zh-CN" b="1" dirty="0"/>
              <a:t>RTT</a:t>
            </a:r>
            <a:r>
              <a:rPr lang="zh-CN" altLang="en-US" b="1" dirty="0"/>
              <a:t>与</a:t>
            </a:r>
            <a:r>
              <a:rPr lang="en-US" altLang="zh-CN" b="1" dirty="0"/>
              <a:t>RTO</a:t>
            </a:r>
          </a:p>
        </p:txBody>
      </p:sp>
      <p:sp>
        <p:nvSpPr>
          <p:cNvPr id="61444" name="Rectangle 5"/>
          <p:cNvSpPr>
            <a:spLocks noGrp="1" noChangeArrowheads="1"/>
          </p:cNvSpPr>
          <p:nvPr>
            <p:ph type="body" idx="1"/>
          </p:nvPr>
        </p:nvSpPr>
        <p:spPr>
          <a:xfrm>
            <a:off x="179388" y="2062163"/>
            <a:ext cx="8659812" cy="4535487"/>
          </a:xfrm>
        </p:spPr>
        <p:txBody>
          <a:bodyPr/>
          <a:lstStyle/>
          <a:p>
            <a:pPr eaLnBrk="1" hangingPunct="1"/>
            <a:r>
              <a:rPr lang="zh-CN" altLang="en-GB" sz="2400" b="1" dirty="0"/>
              <a:t>对</a:t>
            </a:r>
            <a:r>
              <a:rPr lang="zh-CN" altLang="en-GB" sz="2400" b="1" dirty="0">
                <a:solidFill>
                  <a:srgbClr val="FF0000"/>
                </a:solidFill>
              </a:rPr>
              <a:t>每条连接</a:t>
            </a:r>
            <a:r>
              <a:rPr lang="zh-CN" altLang="en-GB" sz="2400" b="1" dirty="0"/>
              <a:t>，</a:t>
            </a:r>
            <a:r>
              <a:rPr lang="en-GB" altLang="zh-CN" sz="2400" b="1" dirty="0"/>
              <a:t>TCP</a:t>
            </a:r>
            <a:r>
              <a:rPr lang="zh-CN" altLang="en-US" sz="2400" b="1" dirty="0"/>
              <a:t>使用一个重传计时器</a:t>
            </a:r>
            <a:r>
              <a:rPr lang="en-US" altLang="zh-CN" sz="2400" b="1" dirty="0">
                <a:solidFill>
                  <a:srgbClr val="FF0000"/>
                </a:solidFill>
              </a:rPr>
              <a:t>RTO</a:t>
            </a:r>
            <a:r>
              <a:rPr lang="zh-CN" altLang="en-US" sz="2400" b="1" dirty="0"/>
              <a:t>（</a:t>
            </a:r>
            <a:r>
              <a:rPr lang="en-US" altLang="zh-CN" sz="2400" dirty="0"/>
              <a:t>Retransmission </a:t>
            </a:r>
            <a:r>
              <a:rPr lang="en-US" altLang="zh-CN" sz="2400" dirty="0" err="1"/>
              <a:t>TimeOut</a:t>
            </a:r>
            <a:r>
              <a:rPr lang="en-US" altLang="zh-CN" sz="2400" b="1" dirty="0"/>
              <a:t>),</a:t>
            </a:r>
            <a:r>
              <a:rPr lang="zh-CN" altLang="en-GB" sz="2400" b="1" dirty="0">
                <a:solidFill>
                  <a:srgbClr val="FF0000"/>
                </a:solidFill>
              </a:rPr>
              <a:t> 保存变量</a:t>
            </a:r>
            <a:r>
              <a:rPr lang="en-GB" altLang="zh-CN" sz="2400" b="1" dirty="0">
                <a:solidFill>
                  <a:srgbClr val="FF0000"/>
                </a:solidFill>
              </a:rPr>
              <a:t>RTT</a:t>
            </a:r>
            <a:r>
              <a:rPr lang="en-GB" altLang="zh-CN" sz="2400" dirty="0"/>
              <a:t>(Round-Trip</a:t>
            </a:r>
            <a:r>
              <a:rPr lang="en-GB" altLang="zh-CN" sz="2400" b="1" dirty="0">
                <a:solidFill>
                  <a:srgbClr val="FF0000"/>
                </a:solidFill>
              </a:rPr>
              <a:t> </a:t>
            </a:r>
            <a:r>
              <a:rPr lang="en-GB" altLang="zh-CN" sz="2400" dirty="0"/>
              <a:t>Time,</a:t>
            </a:r>
            <a:r>
              <a:rPr lang="zh-CN" altLang="en-US" sz="2400" dirty="0"/>
              <a:t>往返时间</a:t>
            </a:r>
            <a:r>
              <a:rPr lang="en-GB" altLang="zh-CN" sz="2400" dirty="0"/>
              <a:t>)</a:t>
            </a:r>
            <a:r>
              <a:rPr lang="en-GB" altLang="zh-CN" sz="2400" b="1" dirty="0"/>
              <a:t>，</a:t>
            </a:r>
            <a:r>
              <a:rPr lang="zh-CN" altLang="en-GB" sz="2400" b="1" dirty="0"/>
              <a:t>用于存放到目的端的往返时间的估计值</a:t>
            </a:r>
            <a:r>
              <a:rPr lang="en-US" altLang="zh-CN" sz="2400" b="1" dirty="0"/>
              <a:t>.</a:t>
            </a:r>
            <a:endParaRPr lang="zh-CN" altLang="en-GB" sz="2400" b="1" dirty="0"/>
          </a:p>
          <a:p>
            <a:pPr eaLnBrk="1" hangingPunct="1"/>
            <a:r>
              <a:rPr lang="zh-CN" altLang="en-GB" sz="2400" b="1" dirty="0"/>
              <a:t>当</a:t>
            </a:r>
            <a:r>
              <a:rPr lang="zh-CN" altLang="en-US" sz="2400" b="1" dirty="0"/>
              <a:t>发送</a:t>
            </a:r>
            <a:r>
              <a:rPr lang="zh-CN" altLang="en-GB" sz="2400" b="1" dirty="0"/>
              <a:t>一个数据</a:t>
            </a:r>
            <a:r>
              <a:rPr lang="zh-CN" altLang="en-US" sz="2400" b="1" dirty="0"/>
              <a:t>段</a:t>
            </a:r>
            <a:r>
              <a:rPr lang="zh-CN" altLang="en-GB" sz="2400" b="1" dirty="0"/>
              <a:t>时，启动定时器，如果时间超时就重传</a:t>
            </a:r>
            <a:r>
              <a:rPr lang="zh-CN" altLang="en-US" sz="2400" b="1" dirty="0"/>
              <a:t>该</a:t>
            </a:r>
            <a:r>
              <a:rPr lang="zh-CN" altLang="en-GB" sz="2400" b="1" dirty="0"/>
              <a:t>数据段</a:t>
            </a:r>
            <a:r>
              <a:rPr lang="en-US" altLang="zh-CN" sz="2400" b="1" dirty="0"/>
              <a:t>.</a:t>
            </a:r>
          </a:p>
          <a:p>
            <a:pPr eaLnBrk="1" hangingPunct="1"/>
            <a:r>
              <a:rPr lang="zh-CN" altLang="en-GB" sz="2400" b="1" dirty="0"/>
              <a:t>如果在超时之前得到确认，</a:t>
            </a:r>
            <a:r>
              <a:rPr lang="en-GB" altLang="zh-CN" sz="2400" b="1" dirty="0"/>
              <a:t>TCP</a:t>
            </a:r>
            <a:r>
              <a:rPr lang="zh-CN" altLang="en-GB" sz="2400" b="1" dirty="0"/>
              <a:t>就测量所花费的时间，记为</a:t>
            </a:r>
            <a:r>
              <a:rPr lang="en-GB" altLang="zh-CN" sz="2400" b="1" dirty="0"/>
              <a:t>M，</a:t>
            </a:r>
            <a:r>
              <a:rPr lang="zh-CN" altLang="en-GB" sz="2400" b="1" dirty="0"/>
              <a:t>并根据下面公式修正</a:t>
            </a:r>
            <a:r>
              <a:rPr lang="en-GB" altLang="zh-CN" sz="2400" b="1" dirty="0"/>
              <a:t>RTT</a:t>
            </a:r>
          </a:p>
          <a:p>
            <a:pPr lvl="1" eaLnBrk="1" hangingPunct="1"/>
            <a:r>
              <a:rPr lang="zh-CN" altLang="en-US" sz="2000" b="1" dirty="0">
                <a:sym typeface="Symbol" pitchFamily="18" charset="2"/>
              </a:rPr>
              <a:t>	</a:t>
            </a:r>
            <a:r>
              <a:rPr lang="en-US" altLang="zh-CN" sz="2000" b="1" dirty="0">
                <a:solidFill>
                  <a:srgbClr val="FF0000"/>
                </a:solidFill>
              </a:rPr>
              <a:t>RTT=</a:t>
            </a:r>
            <a:r>
              <a:rPr lang="en-US" altLang="zh-CN" sz="2000" b="1" dirty="0">
                <a:solidFill>
                  <a:srgbClr val="FF0000"/>
                </a:solidFill>
                <a:sym typeface="Symbol" pitchFamily="18" charset="2"/>
              </a:rPr>
              <a:t>RTT+(1- )</a:t>
            </a:r>
            <a:r>
              <a:rPr lang="en-US" altLang="zh-CN" sz="2000" b="1" i="1" dirty="0">
                <a:solidFill>
                  <a:srgbClr val="FF0000"/>
                </a:solidFill>
                <a:sym typeface="Symbol" pitchFamily="18" charset="2"/>
              </a:rPr>
              <a:t>M</a:t>
            </a:r>
            <a:endParaRPr lang="en-GB" altLang="zh-CN" sz="2000" b="1" dirty="0"/>
          </a:p>
          <a:p>
            <a:pPr lvl="1" eaLnBrk="1" hangingPunct="1"/>
            <a:r>
              <a:rPr lang="en-GB" altLang="zh-CN" sz="2000" b="1" dirty="0"/>
              <a:t> </a:t>
            </a:r>
            <a:r>
              <a:rPr lang="en-US" altLang="zh-CN" sz="2000" b="1" dirty="0">
                <a:sym typeface="Symbol" pitchFamily="18" charset="2"/>
              </a:rPr>
              <a:t></a:t>
            </a:r>
            <a:r>
              <a:rPr lang="zh-CN" altLang="en-GB" sz="2000" b="1" dirty="0"/>
              <a:t>是</a:t>
            </a:r>
            <a:r>
              <a:rPr lang="zh-CN" altLang="en-US" sz="2000" b="1" dirty="0"/>
              <a:t>平滑</a:t>
            </a:r>
            <a:r>
              <a:rPr lang="zh-CN" altLang="en-GB" sz="2000" b="1" dirty="0"/>
              <a:t>因子，一般为7/8</a:t>
            </a:r>
          </a:p>
          <a:p>
            <a:pPr lvl="1" eaLnBrk="1" hangingPunct="1"/>
            <a:r>
              <a:rPr lang="zh-CN" altLang="en-US" sz="2000" b="1" dirty="0">
                <a:sym typeface="Symbol" pitchFamily="18" charset="2"/>
              </a:rPr>
              <a:t>最初，超时间隔</a:t>
            </a:r>
            <a:r>
              <a:rPr lang="en-US" altLang="zh-CN" sz="2000" b="1" dirty="0">
                <a:sym typeface="Symbol" pitchFamily="18" charset="2"/>
              </a:rPr>
              <a:t>RTO=</a:t>
            </a:r>
            <a:r>
              <a:rPr lang="en-US" altLang="zh-CN" sz="2000" b="1" dirty="0">
                <a:cs typeface="Tahoma" pitchFamily="34" charset="0"/>
                <a:sym typeface="Symbol" pitchFamily="18" charset="2"/>
              </a:rPr>
              <a:t>2</a:t>
            </a:r>
            <a:r>
              <a:rPr lang="en-US" altLang="zh-CN" sz="2000" b="1" dirty="0">
                <a:sym typeface="Symbol" pitchFamily="18" charset="2"/>
              </a:rPr>
              <a:t>RTT</a:t>
            </a:r>
            <a:r>
              <a:rPr lang="zh-CN" altLang="en-US" sz="2000" b="1" dirty="0">
                <a:sym typeface="Symbol" pitchFamily="18" charset="2"/>
              </a:rPr>
              <a:t>，结果不好。</a:t>
            </a:r>
            <a:endParaRPr lang="en-GB" altLang="zh-CN" sz="2000" b="1" dirty="0"/>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5"/>
          <p:cNvSpPr>
            <a:spLocks noGrp="1"/>
          </p:cNvSpPr>
          <p:nvPr>
            <p:ph type="sldNum" sz="quarter" idx="12"/>
          </p:nvPr>
        </p:nvSpPr>
        <p:spPr>
          <a:noFill/>
        </p:spPr>
        <p:txBody>
          <a:bodyPr/>
          <a:lstStyle/>
          <a:p>
            <a:fld id="{C7191750-7C83-4FA2-8AE3-E322C1160757}" type="slidenum">
              <a:rPr lang="zh-CN" altLang="en-US" smtClean="0">
                <a:ea typeface="宋体" charset="-122"/>
              </a:rPr>
              <a:pPr/>
              <a:t>51</a:t>
            </a:fld>
            <a:endParaRPr lang="en-US" altLang="zh-CN">
              <a:ea typeface="宋体" charset="-122"/>
            </a:endParaRPr>
          </a:p>
        </p:txBody>
      </p:sp>
      <p:sp>
        <p:nvSpPr>
          <p:cNvPr id="69635" name="Rectangle 4"/>
          <p:cNvSpPr>
            <a:spLocks noGrp="1" noChangeArrowheads="1"/>
          </p:cNvSpPr>
          <p:nvPr>
            <p:ph type="title"/>
          </p:nvPr>
        </p:nvSpPr>
        <p:spPr/>
        <p:txBody>
          <a:bodyPr/>
          <a:lstStyle/>
          <a:p>
            <a:pPr eaLnBrk="1" hangingPunct="1"/>
            <a:r>
              <a:rPr lang="en-GB" altLang="zh-CN" b="1" dirty="0"/>
              <a:t>RTT</a:t>
            </a:r>
            <a:r>
              <a:rPr lang="zh-CN" altLang="en-US" b="1" dirty="0"/>
              <a:t>与</a:t>
            </a:r>
            <a:r>
              <a:rPr lang="en-US" altLang="zh-CN" b="1" dirty="0"/>
              <a:t>RTO</a:t>
            </a:r>
            <a:r>
              <a:rPr lang="zh-CN" altLang="en-US" b="1" dirty="0"/>
              <a:t>（续）</a:t>
            </a:r>
            <a:endParaRPr lang="en-US" altLang="zh-CN" b="1" dirty="0"/>
          </a:p>
        </p:txBody>
      </p:sp>
      <p:sp>
        <p:nvSpPr>
          <p:cNvPr id="61444" name="Rectangle 5"/>
          <p:cNvSpPr>
            <a:spLocks noGrp="1" noChangeArrowheads="1"/>
          </p:cNvSpPr>
          <p:nvPr>
            <p:ph type="body" idx="1"/>
          </p:nvPr>
        </p:nvSpPr>
        <p:spPr>
          <a:xfrm>
            <a:off x="179388" y="2062163"/>
            <a:ext cx="8659812" cy="4535487"/>
          </a:xfrm>
        </p:spPr>
        <p:txBody>
          <a:bodyPr/>
          <a:lstStyle/>
          <a:p>
            <a:pPr eaLnBrk="1" hangingPunct="1"/>
            <a:r>
              <a:rPr lang="en-GB" altLang="zh-CN" sz="2400" b="1" dirty="0"/>
              <a:t>1988</a:t>
            </a:r>
            <a:r>
              <a:rPr lang="zh-CN" altLang="en-GB" sz="2400" b="1" dirty="0"/>
              <a:t>年</a:t>
            </a:r>
            <a:r>
              <a:rPr lang="en-GB" altLang="zh-CN" sz="2400" b="1" dirty="0"/>
              <a:t>Jacobson</a:t>
            </a:r>
            <a:r>
              <a:rPr lang="zh-CN" altLang="en-GB" sz="2400" b="1" dirty="0"/>
              <a:t>提出了另一个公式</a:t>
            </a:r>
          </a:p>
          <a:p>
            <a:pPr lvl="1" eaLnBrk="1" hangingPunct="1">
              <a:spcAft>
                <a:spcPts val="0"/>
              </a:spcAft>
              <a:defRPr/>
            </a:pPr>
            <a:r>
              <a:rPr lang="en-US" altLang="zh-CN" sz="2000" b="1" dirty="0"/>
              <a:t>RTT</a:t>
            </a:r>
            <a:r>
              <a:rPr lang="zh-CN" altLang="en-US" sz="2000" b="1" dirty="0"/>
              <a:t>：</a:t>
            </a:r>
            <a:r>
              <a:rPr lang="zh-CN" altLang="en-US" sz="2000" b="1" dirty="0">
                <a:solidFill>
                  <a:srgbClr val="C00000"/>
                </a:solidFill>
              </a:rPr>
              <a:t>往返时间</a:t>
            </a:r>
            <a:r>
              <a:rPr lang="zh-CN" altLang="en-US" sz="2000" b="1" dirty="0"/>
              <a:t>的估计值</a:t>
            </a:r>
            <a:r>
              <a:rPr lang="en-US" altLang="zh-CN" sz="2000" b="1" dirty="0"/>
              <a:t>; M</a:t>
            </a:r>
            <a:r>
              <a:rPr lang="zh-CN" altLang="en-US" sz="2000" b="1" dirty="0"/>
              <a:t>：往返时间的测量值</a:t>
            </a:r>
            <a:endParaRPr lang="en-US" altLang="zh-CN" sz="2000" b="1" dirty="0"/>
          </a:p>
          <a:p>
            <a:pPr lvl="1" eaLnBrk="1" hangingPunct="1">
              <a:defRPr/>
            </a:pPr>
            <a:r>
              <a:rPr lang="en-US" altLang="zh-CN" sz="2000" b="1" dirty="0">
                <a:sym typeface="Symbol" pitchFamily="18" charset="2"/>
              </a:rPr>
              <a:t></a:t>
            </a:r>
            <a:r>
              <a:rPr lang="zh-CN" altLang="en-US" sz="2000" b="1" dirty="0">
                <a:sym typeface="Symbol" pitchFamily="18" charset="2"/>
              </a:rPr>
              <a:t>，</a:t>
            </a:r>
            <a:r>
              <a:rPr lang="en-US" altLang="zh-CN" sz="2000" b="1" dirty="0">
                <a:sym typeface="Symbol" pitchFamily="18" charset="2"/>
              </a:rPr>
              <a:t> </a:t>
            </a:r>
            <a:r>
              <a:rPr lang="en-US" altLang="zh-CN" sz="2000" b="1" dirty="0">
                <a:sym typeface="Symbol"/>
              </a:rPr>
              <a:t> </a:t>
            </a:r>
            <a:r>
              <a:rPr lang="zh-CN" altLang="en-US" sz="2000" b="1" dirty="0">
                <a:sym typeface="Symbol" pitchFamily="18" charset="2"/>
              </a:rPr>
              <a:t>：平滑因子，典型</a:t>
            </a:r>
            <a:r>
              <a:rPr lang="en-US" altLang="zh-CN" sz="2000" b="1" dirty="0">
                <a:sym typeface="Symbol" pitchFamily="18" charset="2"/>
              </a:rPr>
              <a:t> =7/8</a:t>
            </a:r>
            <a:r>
              <a:rPr lang="zh-CN" altLang="en-US" sz="2000" b="1" dirty="0">
                <a:sym typeface="Symbol" pitchFamily="18" charset="2"/>
              </a:rPr>
              <a:t>，</a:t>
            </a:r>
            <a:r>
              <a:rPr lang="en-US" altLang="zh-CN" sz="2000" b="1" dirty="0">
                <a:sym typeface="Symbol"/>
              </a:rPr>
              <a:t>=3/4</a:t>
            </a:r>
            <a:r>
              <a:rPr lang="en-US" altLang="zh-CN" sz="2000" b="1" dirty="0">
                <a:sym typeface="Symbol" pitchFamily="18" charset="2"/>
              </a:rPr>
              <a:t>; D</a:t>
            </a:r>
            <a:r>
              <a:rPr lang="zh-CN" altLang="en-US" sz="2000" b="1" dirty="0">
                <a:sym typeface="Symbol" pitchFamily="18" charset="2"/>
              </a:rPr>
              <a:t>：偏差变量</a:t>
            </a:r>
            <a:endParaRPr lang="en-US" altLang="zh-CN" sz="2000" b="1" dirty="0"/>
          </a:p>
          <a:p>
            <a:pPr lvl="1"/>
            <a:r>
              <a:rPr lang="zh-CN" altLang="en-US" sz="2000" b="1" dirty="0">
                <a:solidFill>
                  <a:srgbClr val="FF0000"/>
                </a:solidFill>
                <a:sym typeface="Symbol" pitchFamily="18" charset="2"/>
              </a:rPr>
              <a:t>第一次测量时，</a:t>
            </a:r>
            <a:r>
              <a:rPr lang="en-US" altLang="zh-CN" sz="2000" b="1" dirty="0">
                <a:solidFill>
                  <a:srgbClr val="FF0000"/>
                </a:solidFill>
                <a:sym typeface="Symbol" pitchFamily="18" charset="2"/>
              </a:rPr>
              <a:t>RTT=M</a:t>
            </a:r>
            <a:r>
              <a:rPr lang="zh-CN" altLang="en-US" sz="2000" b="1" dirty="0">
                <a:solidFill>
                  <a:srgbClr val="FF0000"/>
                </a:solidFill>
                <a:sym typeface="Symbol" pitchFamily="18" charset="2"/>
              </a:rPr>
              <a:t>，</a:t>
            </a:r>
            <a:r>
              <a:rPr lang="en-US" altLang="zh-CN" sz="2000" b="1" dirty="0">
                <a:solidFill>
                  <a:srgbClr val="FF0000"/>
                </a:solidFill>
                <a:sym typeface="Symbol" pitchFamily="18" charset="2"/>
              </a:rPr>
              <a:t>D=M/2</a:t>
            </a:r>
          </a:p>
          <a:p>
            <a:pPr lvl="1"/>
            <a:r>
              <a:rPr lang="zh-CN" altLang="en-US" sz="2000" b="1" dirty="0">
                <a:solidFill>
                  <a:srgbClr val="FF0000"/>
                </a:solidFill>
                <a:sym typeface="Symbol" pitchFamily="18" charset="2"/>
              </a:rPr>
              <a:t>后续每次，</a:t>
            </a:r>
            <a:r>
              <a:rPr lang="en-US" altLang="zh-CN" sz="2000" b="1" dirty="0" err="1">
                <a:solidFill>
                  <a:srgbClr val="FF0000"/>
                </a:solidFill>
                <a:sym typeface="Symbol" pitchFamily="18" charset="2"/>
              </a:rPr>
              <a:t>RTTnew</a:t>
            </a:r>
            <a:r>
              <a:rPr lang="en-US" altLang="zh-CN" sz="2000" b="1" dirty="0">
                <a:solidFill>
                  <a:srgbClr val="FF0000"/>
                </a:solidFill>
                <a:sym typeface="Symbol" pitchFamily="18" charset="2"/>
              </a:rPr>
              <a:t> </a:t>
            </a:r>
            <a:r>
              <a:rPr lang="en-US" altLang="zh-CN" sz="2000" b="1" dirty="0">
                <a:solidFill>
                  <a:srgbClr val="FF0000"/>
                </a:solidFill>
                <a:sym typeface="Wingdings" pitchFamily="2" charset="2"/>
              </a:rPr>
              <a:t> </a:t>
            </a:r>
            <a:r>
              <a:rPr lang="en-US" altLang="zh-CN" sz="2000" b="1" dirty="0">
                <a:solidFill>
                  <a:srgbClr val="FF0000"/>
                </a:solidFill>
                <a:sym typeface="Symbol" pitchFamily="18" charset="2"/>
              </a:rPr>
              <a:t>RTT+(1- )</a:t>
            </a:r>
            <a:r>
              <a:rPr lang="en-US" altLang="zh-CN" sz="2000" b="1" i="1" dirty="0">
                <a:solidFill>
                  <a:srgbClr val="FF0000"/>
                </a:solidFill>
                <a:sym typeface="Symbol" pitchFamily="18" charset="2"/>
              </a:rPr>
              <a:t>M</a:t>
            </a:r>
          </a:p>
          <a:p>
            <a:pPr lvl="2"/>
            <a:r>
              <a:rPr lang="en-US" altLang="zh-CN" sz="1600" b="1" i="1" dirty="0" err="1">
                <a:solidFill>
                  <a:srgbClr val="FF0000"/>
                </a:solidFill>
              </a:rPr>
              <a:t>Dnew</a:t>
            </a:r>
            <a:r>
              <a:rPr lang="en-US" altLang="zh-CN" sz="1600" b="1" i="1" dirty="0">
                <a:solidFill>
                  <a:srgbClr val="FF0000"/>
                </a:solidFill>
              </a:rPr>
              <a:t> </a:t>
            </a:r>
            <a:r>
              <a:rPr lang="en-US" altLang="zh-CN" sz="1600" b="1" dirty="0">
                <a:solidFill>
                  <a:srgbClr val="FF0000"/>
                </a:solidFill>
                <a:sym typeface="Wingdings" pitchFamily="2" charset="2"/>
              </a:rPr>
              <a:t></a:t>
            </a:r>
            <a:r>
              <a:rPr lang="en-US" altLang="zh-CN" sz="1600" b="1" dirty="0">
                <a:solidFill>
                  <a:srgbClr val="FF0000"/>
                </a:solidFill>
              </a:rPr>
              <a:t> </a:t>
            </a:r>
            <a:r>
              <a:rPr lang="en-US" altLang="zh-CN" sz="1600" b="1" dirty="0">
                <a:solidFill>
                  <a:srgbClr val="FF0000"/>
                </a:solidFill>
                <a:sym typeface="Symbol"/>
              </a:rPr>
              <a:t></a:t>
            </a:r>
            <a:r>
              <a:rPr lang="en-US" altLang="zh-CN" sz="1600" b="1" i="1" dirty="0">
                <a:solidFill>
                  <a:srgbClr val="FF0000"/>
                </a:solidFill>
                <a:sym typeface="Symbol" pitchFamily="18" charset="2"/>
              </a:rPr>
              <a:t>D</a:t>
            </a:r>
            <a:r>
              <a:rPr lang="en-US" altLang="zh-CN" sz="1600" b="1" dirty="0">
                <a:solidFill>
                  <a:srgbClr val="FF0000"/>
                </a:solidFill>
                <a:sym typeface="Symbol" pitchFamily="18" charset="2"/>
              </a:rPr>
              <a:t>+(1- </a:t>
            </a:r>
            <a:r>
              <a:rPr lang="en-US" altLang="zh-CN" sz="1600" b="1" dirty="0">
                <a:solidFill>
                  <a:srgbClr val="FF0000"/>
                </a:solidFill>
                <a:sym typeface="Symbol"/>
              </a:rPr>
              <a:t></a:t>
            </a:r>
            <a:r>
              <a:rPr lang="en-US" altLang="zh-CN" sz="1600" b="1" dirty="0">
                <a:solidFill>
                  <a:srgbClr val="FF0000"/>
                </a:solidFill>
                <a:sym typeface="Symbol" pitchFamily="18" charset="2"/>
              </a:rPr>
              <a:t>)|RTT-M|</a:t>
            </a:r>
          </a:p>
          <a:p>
            <a:pPr lvl="2">
              <a:defRPr/>
            </a:pPr>
            <a:r>
              <a:rPr lang="en-US" altLang="zh-CN" sz="1600" b="1" dirty="0">
                <a:solidFill>
                  <a:srgbClr val="FF0000"/>
                </a:solidFill>
                <a:sym typeface="Symbol" pitchFamily="18" charset="2"/>
              </a:rPr>
              <a:t>RTT </a:t>
            </a:r>
            <a:r>
              <a:rPr lang="en-US" altLang="zh-CN" sz="1600" b="1" dirty="0">
                <a:solidFill>
                  <a:srgbClr val="FF0000"/>
                </a:solidFill>
                <a:sym typeface="Wingdings" pitchFamily="2" charset="2"/>
              </a:rPr>
              <a:t> </a:t>
            </a:r>
            <a:r>
              <a:rPr lang="en-US" altLang="zh-CN" sz="1600" b="1" dirty="0" err="1">
                <a:solidFill>
                  <a:srgbClr val="FF0000"/>
                </a:solidFill>
                <a:sym typeface="Wingdings" pitchFamily="2" charset="2"/>
              </a:rPr>
              <a:t>RTTnew</a:t>
            </a:r>
            <a:endParaRPr lang="en-US" altLang="zh-CN" sz="1600" b="1" dirty="0">
              <a:solidFill>
                <a:srgbClr val="FF0000"/>
              </a:solidFill>
              <a:sym typeface="Wingdings" pitchFamily="2" charset="2"/>
            </a:endParaRPr>
          </a:p>
          <a:p>
            <a:pPr lvl="2">
              <a:defRPr/>
            </a:pPr>
            <a:r>
              <a:rPr lang="en-US" altLang="zh-CN" sz="1600" b="1" dirty="0">
                <a:solidFill>
                  <a:srgbClr val="FF0000"/>
                </a:solidFill>
                <a:sym typeface="Wingdings" pitchFamily="2" charset="2"/>
              </a:rPr>
              <a:t>D  </a:t>
            </a:r>
            <a:r>
              <a:rPr lang="en-US" altLang="zh-CN" sz="1600" b="1" dirty="0" err="1">
                <a:solidFill>
                  <a:srgbClr val="FF0000"/>
                </a:solidFill>
                <a:sym typeface="Wingdings" pitchFamily="2" charset="2"/>
              </a:rPr>
              <a:t>Dnew</a:t>
            </a:r>
            <a:endParaRPr lang="en-US" altLang="zh-CN" sz="1600" b="1" dirty="0">
              <a:solidFill>
                <a:srgbClr val="FF0000"/>
              </a:solidFill>
              <a:sym typeface="Wingdings" pitchFamily="2" charset="2"/>
            </a:endParaRPr>
          </a:p>
          <a:p>
            <a:pPr lvl="1">
              <a:defRPr/>
            </a:pPr>
            <a:r>
              <a:rPr lang="zh-CN" altLang="en-US" sz="2000" b="1" dirty="0">
                <a:solidFill>
                  <a:srgbClr val="FF0000"/>
                </a:solidFill>
                <a:sym typeface="Wingdings" pitchFamily="2" charset="2"/>
              </a:rPr>
              <a:t>重传时间</a:t>
            </a:r>
            <a:r>
              <a:rPr lang="en-US" altLang="zh-CN" sz="2000" b="1" dirty="0">
                <a:solidFill>
                  <a:srgbClr val="FF0000"/>
                </a:solidFill>
                <a:sym typeface="Wingdings" pitchFamily="2" charset="2"/>
              </a:rPr>
              <a:t>RTO  RTT +4D</a:t>
            </a:r>
            <a:endParaRPr lang="en-GB" altLang="zh-CN" sz="2000" b="1" dirty="0">
              <a:solidFill>
                <a:srgbClr val="FF0000"/>
              </a:solidFill>
              <a:sym typeface="Symbol" pitchFamily="18" charset="2"/>
            </a:endParaRPr>
          </a:p>
          <a:p>
            <a:pPr eaLnBrk="1" hangingPunct="1"/>
            <a:r>
              <a:rPr lang="en-US" altLang="zh-CN" sz="2400" b="1" dirty="0" err="1"/>
              <a:t>Karn</a:t>
            </a:r>
            <a:r>
              <a:rPr lang="zh-CN" altLang="en-US" sz="2400" b="1" dirty="0"/>
              <a:t>算法：对已经</a:t>
            </a:r>
            <a:r>
              <a:rPr lang="zh-CN" altLang="en-US" sz="2400" b="1" dirty="0">
                <a:solidFill>
                  <a:srgbClr val="FF0000"/>
                </a:solidFill>
              </a:rPr>
              <a:t>重传</a:t>
            </a:r>
            <a:r>
              <a:rPr lang="zh-CN" altLang="en-US" sz="2400" b="1" dirty="0"/>
              <a:t>的数据段</a:t>
            </a:r>
            <a:r>
              <a:rPr lang="zh-CN" altLang="en-US" sz="2400" b="1" dirty="0">
                <a:solidFill>
                  <a:srgbClr val="FF0000"/>
                </a:solidFill>
              </a:rPr>
              <a:t>无需修改</a:t>
            </a:r>
            <a:r>
              <a:rPr lang="en-US" altLang="zh-CN" sz="2400" b="1" dirty="0">
                <a:solidFill>
                  <a:srgbClr val="FF0000"/>
                </a:solidFill>
              </a:rPr>
              <a:t>RTT</a:t>
            </a:r>
            <a:r>
              <a:rPr lang="zh-CN" altLang="en-US" sz="2400" b="1" dirty="0">
                <a:solidFill>
                  <a:srgbClr val="FF0000"/>
                </a:solidFill>
              </a:rPr>
              <a:t>、</a:t>
            </a:r>
            <a:r>
              <a:rPr lang="en-US" altLang="zh-CN" sz="2400" b="1" dirty="0">
                <a:solidFill>
                  <a:srgbClr val="FF0000"/>
                </a:solidFill>
              </a:rPr>
              <a:t>D</a:t>
            </a:r>
            <a:r>
              <a:rPr lang="en-US" altLang="zh-CN" sz="2400" b="1" dirty="0"/>
              <a:t>，</a:t>
            </a:r>
            <a:r>
              <a:rPr lang="zh-CN" altLang="en-US" sz="2400" b="1" dirty="0"/>
              <a:t>而是在每次传输失败时将超时时间</a:t>
            </a:r>
            <a:r>
              <a:rPr lang="en-US" altLang="zh-CN" sz="2400" b="1" dirty="0">
                <a:solidFill>
                  <a:srgbClr val="FF0000"/>
                </a:solidFill>
              </a:rPr>
              <a:t>RTO</a:t>
            </a:r>
            <a:r>
              <a:rPr lang="zh-CN" altLang="en-US" sz="2400" b="1" dirty="0">
                <a:solidFill>
                  <a:srgbClr val="FF0000"/>
                </a:solidFill>
              </a:rPr>
              <a:t>加倍</a:t>
            </a:r>
            <a:r>
              <a:rPr lang="zh-CN" altLang="en-US" sz="2400" b="1" dirty="0"/>
              <a:t>，直到该数据段被成功传输</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1444">
                                            <p:txEl>
                                              <p:pRg st="0" end="0"/>
                                            </p:txEl>
                                          </p:spTgt>
                                        </p:tgtEl>
                                        <p:attrNameLst>
                                          <p:attrName>style.visibility</p:attrName>
                                        </p:attrNameLst>
                                      </p:cBhvr>
                                      <p:to>
                                        <p:strVal val="visible"/>
                                      </p:to>
                                    </p:set>
                                    <p:animEffect transition="in" filter="strips(downRight)">
                                      <p:cBhvr>
                                        <p:cTn id="7" dur="500"/>
                                        <p:tgtEl>
                                          <p:spTgt spid="61444">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61444">
                                            <p:txEl>
                                              <p:pRg st="5" end="5"/>
                                            </p:txEl>
                                          </p:spTgt>
                                        </p:tgtEl>
                                        <p:attrNameLst>
                                          <p:attrName>style.visibility</p:attrName>
                                        </p:attrNameLst>
                                      </p:cBhvr>
                                      <p:to>
                                        <p:strVal val="visible"/>
                                      </p:to>
                                    </p:set>
                                    <p:animEffect transition="in" filter="strips(downRight)">
                                      <p:cBhvr>
                                        <p:cTn id="10" dur="500"/>
                                        <p:tgtEl>
                                          <p:spTgt spid="61444">
                                            <p:txEl>
                                              <p:pRg st="5" end="5"/>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61444">
                                            <p:txEl>
                                              <p:pRg st="4" end="4"/>
                                            </p:txEl>
                                          </p:spTgt>
                                        </p:tgtEl>
                                        <p:attrNameLst>
                                          <p:attrName>style.visibility</p:attrName>
                                        </p:attrNameLst>
                                      </p:cBhvr>
                                      <p:to>
                                        <p:strVal val="visible"/>
                                      </p:to>
                                    </p:set>
                                    <p:animEffect transition="in" filter="strips(downRight)">
                                      <p:cBhvr>
                                        <p:cTn id="13" dur="500"/>
                                        <p:tgtEl>
                                          <p:spTgt spid="61444">
                                            <p:txEl>
                                              <p:pRg st="4" end="4"/>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61444">
                                            <p:txEl>
                                              <p:pRg st="1" end="1"/>
                                            </p:txEl>
                                          </p:spTgt>
                                        </p:tgtEl>
                                        <p:attrNameLst>
                                          <p:attrName>style.visibility</p:attrName>
                                        </p:attrNameLst>
                                      </p:cBhvr>
                                      <p:to>
                                        <p:strVal val="visible"/>
                                      </p:to>
                                    </p:set>
                                    <p:animEffect transition="in" filter="strips(downRight)">
                                      <p:cBhvr>
                                        <p:cTn id="16" dur="500"/>
                                        <p:tgtEl>
                                          <p:spTgt spid="61444">
                                            <p:txEl>
                                              <p:pRg st="1" end="1"/>
                                            </p:txEl>
                                          </p:spTgt>
                                        </p:tgtEl>
                                      </p:cBhvr>
                                    </p:animEffect>
                                  </p:childTnLst>
                                </p:cTn>
                              </p:par>
                              <p:par>
                                <p:cTn id="17" presetID="18" presetClass="entr" presetSubtype="6" fill="hold" nodeType="withEffect">
                                  <p:stCondLst>
                                    <p:cond delay="0"/>
                                  </p:stCondLst>
                                  <p:childTnLst>
                                    <p:set>
                                      <p:cBhvr>
                                        <p:cTn id="18" dur="1" fill="hold">
                                          <p:stCondLst>
                                            <p:cond delay="0"/>
                                          </p:stCondLst>
                                        </p:cTn>
                                        <p:tgtEl>
                                          <p:spTgt spid="61444">
                                            <p:txEl>
                                              <p:pRg st="2" end="2"/>
                                            </p:txEl>
                                          </p:spTgt>
                                        </p:tgtEl>
                                        <p:attrNameLst>
                                          <p:attrName>style.visibility</p:attrName>
                                        </p:attrNameLst>
                                      </p:cBhvr>
                                      <p:to>
                                        <p:strVal val="visible"/>
                                      </p:to>
                                    </p:set>
                                    <p:animEffect transition="in" filter="strips(downRight)">
                                      <p:cBhvr>
                                        <p:cTn id="19" dur="500"/>
                                        <p:tgtEl>
                                          <p:spTgt spid="61444">
                                            <p:txEl>
                                              <p:pRg st="2" end="2"/>
                                            </p:txEl>
                                          </p:spTgt>
                                        </p:tgtEl>
                                      </p:cBhvr>
                                    </p:animEffect>
                                  </p:childTnLst>
                                </p:cTn>
                              </p:par>
                              <p:par>
                                <p:cTn id="20" presetID="18" presetClass="entr" presetSubtype="6" fill="hold" nodeType="withEffect">
                                  <p:stCondLst>
                                    <p:cond delay="0"/>
                                  </p:stCondLst>
                                  <p:childTnLst>
                                    <p:set>
                                      <p:cBhvr>
                                        <p:cTn id="21" dur="1" fill="hold">
                                          <p:stCondLst>
                                            <p:cond delay="0"/>
                                          </p:stCondLst>
                                        </p:cTn>
                                        <p:tgtEl>
                                          <p:spTgt spid="61444">
                                            <p:txEl>
                                              <p:pRg st="3" end="3"/>
                                            </p:txEl>
                                          </p:spTgt>
                                        </p:tgtEl>
                                        <p:attrNameLst>
                                          <p:attrName>style.visibility</p:attrName>
                                        </p:attrNameLst>
                                      </p:cBhvr>
                                      <p:to>
                                        <p:strVal val="visible"/>
                                      </p:to>
                                    </p:set>
                                    <p:animEffect transition="in" filter="strips(downRight)">
                                      <p:cBhvr>
                                        <p:cTn id="22" dur="500"/>
                                        <p:tgtEl>
                                          <p:spTgt spid="61444">
                                            <p:txEl>
                                              <p:pRg st="3" end="3"/>
                                            </p:txEl>
                                          </p:spTgt>
                                        </p:tgtEl>
                                      </p:cBhvr>
                                    </p:animEffect>
                                  </p:childTnLst>
                                </p:cTn>
                              </p:par>
                              <p:par>
                                <p:cTn id="23" presetID="18" presetClass="entr" presetSubtype="6" fill="hold" nodeType="withEffect">
                                  <p:stCondLst>
                                    <p:cond delay="0"/>
                                  </p:stCondLst>
                                  <p:childTnLst>
                                    <p:set>
                                      <p:cBhvr>
                                        <p:cTn id="24" dur="1" fill="hold">
                                          <p:stCondLst>
                                            <p:cond delay="0"/>
                                          </p:stCondLst>
                                        </p:cTn>
                                        <p:tgtEl>
                                          <p:spTgt spid="61444">
                                            <p:txEl>
                                              <p:pRg st="8" end="8"/>
                                            </p:txEl>
                                          </p:spTgt>
                                        </p:tgtEl>
                                        <p:attrNameLst>
                                          <p:attrName>style.visibility</p:attrName>
                                        </p:attrNameLst>
                                      </p:cBhvr>
                                      <p:to>
                                        <p:strVal val="visible"/>
                                      </p:to>
                                    </p:set>
                                    <p:animEffect transition="in" filter="strips(downRight)">
                                      <p:cBhvr>
                                        <p:cTn id="25" dur="500"/>
                                        <p:tgtEl>
                                          <p:spTgt spid="61444">
                                            <p:txEl>
                                              <p:pRg st="8" end="8"/>
                                            </p:txEl>
                                          </p:spTgt>
                                        </p:tgtEl>
                                      </p:cBhvr>
                                    </p:animEffect>
                                  </p:childTnLst>
                                </p:cTn>
                              </p:par>
                              <p:par>
                                <p:cTn id="26" presetID="18" presetClass="entr" presetSubtype="6" fill="hold" nodeType="withEffect">
                                  <p:stCondLst>
                                    <p:cond delay="0"/>
                                  </p:stCondLst>
                                  <p:childTnLst>
                                    <p:set>
                                      <p:cBhvr>
                                        <p:cTn id="27" dur="1" fill="hold">
                                          <p:stCondLst>
                                            <p:cond delay="0"/>
                                          </p:stCondLst>
                                        </p:cTn>
                                        <p:tgtEl>
                                          <p:spTgt spid="61444">
                                            <p:txEl>
                                              <p:pRg st="6" end="6"/>
                                            </p:txEl>
                                          </p:spTgt>
                                        </p:tgtEl>
                                        <p:attrNameLst>
                                          <p:attrName>style.visibility</p:attrName>
                                        </p:attrNameLst>
                                      </p:cBhvr>
                                      <p:to>
                                        <p:strVal val="visible"/>
                                      </p:to>
                                    </p:set>
                                    <p:animEffect transition="in" filter="strips(downRight)">
                                      <p:cBhvr>
                                        <p:cTn id="28" dur="500"/>
                                        <p:tgtEl>
                                          <p:spTgt spid="61444">
                                            <p:txEl>
                                              <p:pRg st="6" end="6"/>
                                            </p:txEl>
                                          </p:spTgt>
                                        </p:tgtEl>
                                      </p:cBhvr>
                                    </p:animEffect>
                                  </p:childTnLst>
                                </p:cTn>
                              </p:par>
                              <p:par>
                                <p:cTn id="29" presetID="18" presetClass="entr" presetSubtype="6" fill="hold" nodeType="withEffect">
                                  <p:stCondLst>
                                    <p:cond delay="0"/>
                                  </p:stCondLst>
                                  <p:childTnLst>
                                    <p:set>
                                      <p:cBhvr>
                                        <p:cTn id="30" dur="1" fill="hold">
                                          <p:stCondLst>
                                            <p:cond delay="0"/>
                                          </p:stCondLst>
                                        </p:cTn>
                                        <p:tgtEl>
                                          <p:spTgt spid="61444">
                                            <p:txEl>
                                              <p:pRg st="7" end="7"/>
                                            </p:txEl>
                                          </p:spTgt>
                                        </p:tgtEl>
                                        <p:attrNameLst>
                                          <p:attrName>style.visibility</p:attrName>
                                        </p:attrNameLst>
                                      </p:cBhvr>
                                      <p:to>
                                        <p:strVal val="visible"/>
                                      </p:to>
                                    </p:set>
                                    <p:animEffect transition="in" filter="strips(downRight)">
                                      <p:cBhvr>
                                        <p:cTn id="31" dur="500"/>
                                        <p:tgtEl>
                                          <p:spTgt spid="61444">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61444">
                                            <p:txEl>
                                              <p:pRg st="9" end="9"/>
                                            </p:txEl>
                                          </p:spTgt>
                                        </p:tgtEl>
                                        <p:attrNameLst>
                                          <p:attrName>style.visibility</p:attrName>
                                        </p:attrNameLst>
                                      </p:cBhvr>
                                      <p:to>
                                        <p:strVal val="visible"/>
                                      </p:to>
                                    </p:set>
                                    <p:animEffect transition="in" filter="strips(downRight)">
                                      <p:cBhvr>
                                        <p:cTn id="36" dur="500"/>
                                        <p:tgtEl>
                                          <p:spTgt spid="6144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84213" y="617538"/>
            <a:ext cx="8259762" cy="1143000"/>
          </a:xfrm>
        </p:spPr>
        <p:txBody>
          <a:bodyPr/>
          <a:lstStyle/>
          <a:p>
            <a:r>
              <a:rPr lang="zh-CN" altLang="en-US" b="1"/>
              <a:t>为什么重发后要保持</a:t>
            </a:r>
            <a:r>
              <a:rPr lang="en-US" altLang="zh-CN" b="1"/>
              <a:t>RTT</a:t>
            </a:r>
            <a:r>
              <a:rPr lang="zh-CN" altLang="en-US" b="1"/>
              <a:t>值不变</a:t>
            </a:r>
          </a:p>
        </p:txBody>
      </p:sp>
      <p:sp>
        <p:nvSpPr>
          <p:cNvPr id="72707" name="Line 3"/>
          <p:cNvSpPr>
            <a:spLocks noChangeShapeType="1"/>
          </p:cNvSpPr>
          <p:nvPr/>
        </p:nvSpPr>
        <p:spPr bwMode="auto">
          <a:xfrm>
            <a:off x="1811338" y="2493963"/>
            <a:ext cx="0" cy="2447925"/>
          </a:xfrm>
          <a:prstGeom prst="line">
            <a:avLst/>
          </a:prstGeom>
          <a:noFill/>
          <a:ln w="9525">
            <a:solidFill>
              <a:schemeClr val="tx1"/>
            </a:solidFill>
            <a:miter lim="800000"/>
            <a:headEnd/>
            <a:tailEnd/>
          </a:ln>
        </p:spPr>
        <p:txBody>
          <a:bodyPr wrap="none"/>
          <a:lstStyle/>
          <a:p>
            <a:endParaRPr lang="zh-CN" altLang="en-US"/>
          </a:p>
        </p:txBody>
      </p:sp>
      <p:sp>
        <p:nvSpPr>
          <p:cNvPr id="72708" name="Line 4"/>
          <p:cNvSpPr>
            <a:spLocks noChangeShapeType="1"/>
          </p:cNvSpPr>
          <p:nvPr/>
        </p:nvSpPr>
        <p:spPr bwMode="auto">
          <a:xfrm>
            <a:off x="3611563" y="2420938"/>
            <a:ext cx="0" cy="2449512"/>
          </a:xfrm>
          <a:prstGeom prst="line">
            <a:avLst/>
          </a:prstGeom>
          <a:noFill/>
          <a:ln w="9525">
            <a:solidFill>
              <a:schemeClr val="tx1"/>
            </a:solidFill>
            <a:miter lim="800000"/>
            <a:headEnd/>
            <a:tailEnd/>
          </a:ln>
        </p:spPr>
        <p:txBody>
          <a:bodyPr wrap="none"/>
          <a:lstStyle/>
          <a:p>
            <a:endParaRPr lang="zh-CN" altLang="en-US"/>
          </a:p>
        </p:txBody>
      </p:sp>
      <p:sp>
        <p:nvSpPr>
          <p:cNvPr id="72709" name="Line 5"/>
          <p:cNvSpPr>
            <a:spLocks noChangeShapeType="1"/>
          </p:cNvSpPr>
          <p:nvPr/>
        </p:nvSpPr>
        <p:spPr bwMode="auto">
          <a:xfrm>
            <a:off x="1955800" y="2781300"/>
            <a:ext cx="1584325" cy="574675"/>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10" name="Text Box 6"/>
          <p:cNvSpPr txBox="1">
            <a:spLocks noChangeArrowheads="1"/>
          </p:cNvSpPr>
          <p:nvPr/>
        </p:nvSpPr>
        <p:spPr bwMode="auto">
          <a:xfrm rot="1145099">
            <a:off x="2028825" y="2630488"/>
            <a:ext cx="1081088" cy="366712"/>
          </a:xfrm>
          <a:prstGeom prst="rect">
            <a:avLst/>
          </a:prstGeom>
          <a:noFill/>
          <a:ln w="9525">
            <a:noFill/>
            <a:miter lim="800000"/>
            <a:headEnd/>
            <a:tailEnd/>
          </a:ln>
        </p:spPr>
        <p:txBody>
          <a:bodyPr>
            <a:spAutoFit/>
          </a:bodyPr>
          <a:lstStyle/>
          <a:p>
            <a:pPr>
              <a:spcBef>
                <a:spcPct val="50000"/>
              </a:spcBef>
            </a:pPr>
            <a:r>
              <a:rPr lang="en-US" altLang="zh-CN" sz="1800"/>
              <a:t>Seq=1</a:t>
            </a:r>
          </a:p>
        </p:txBody>
      </p:sp>
      <p:sp>
        <p:nvSpPr>
          <p:cNvPr id="72711" name="Line 7"/>
          <p:cNvSpPr>
            <a:spLocks noChangeShapeType="1"/>
          </p:cNvSpPr>
          <p:nvPr/>
        </p:nvSpPr>
        <p:spPr bwMode="auto">
          <a:xfrm>
            <a:off x="1595438" y="2709863"/>
            <a:ext cx="0" cy="1008062"/>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12" name="Text Box 8"/>
          <p:cNvSpPr txBox="1">
            <a:spLocks noChangeArrowheads="1"/>
          </p:cNvSpPr>
          <p:nvPr/>
        </p:nvSpPr>
        <p:spPr bwMode="auto">
          <a:xfrm rot="5400000">
            <a:off x="850900" y="3117851"/>
            <a:ext cx="1152525" cy="336550"/>
          </a:xfrm>
          <a:prstGeom prst="rect">
            <a:avLst/>
          </a:prstGeom>
          <a:noFill/>
          <a:ln w="9525">
            <a:noFill/>
            <a:miter lim="800000"/>
            <a:headEnd/>
            <a:tailEnd/>
          </a:ln>
        </p:spPr>
        <p:txBody>
          <a:bodyPr>
            <a:spAutoFit/>
          </a:bodyPr>
          <a:lstStyle/>
          <a:p>
            <a:pPr>
              <a:spcBef>
                <a:spcPct val="50000"/>
              </a:spcBef>
            </a:pPr>
            <a:r>
              <a:rPr lang="en-US" altLang="zh-CN" sz="1600" b="1"/>
              <a:t>Timeout</a:t>
            </a:r>
          </a:p>
        </p:txBody>
      </p:sp>
      <p:sp>
        <p:nvSpPr>
          <p:cNvPr id="72713" name="Line 9"/>
          <p:cNvSpPr>
            <a:spLocks noChangeShapeType="1"/>
          </p:cNvSpPr>
          <p:nvPr/>
        </p:nvSpPr>
        <p:spPr bwMode="auto">
          <a:xfrm>
            <a:off x="1884363" y="3719513"/>
            <a:ext cx="1655762" cy="501650"/>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14" name="Text Box 10"/>
          <p:cNvSpPr txBox="1">
            <a:spLocks noChangeArrowheads="1"/>
          </p:cNvSpPr>
          <p:nvPr/>
        </p:nvSpPr>
        <p:spPr bwMode="auto">
          <a:xfrm rot="1145099">
            <a:off x="1884363" y="3500438"/>
            <a:ext cx="1081087" cy="366712"/>
          </a:xfrm>
          <a:prstGeom prst="rect">
            <a:avLst/>
          </a:prstGeom>
          <a:noFill/>
          <a:ln w="9525">
            <a:noFill/>
            <a:miter lim="800000"/>
            <a:headEnd/>
            <a:tailEnd/>
          </a:ln>
        </p:spPr>
        <p:txBody>
          <a:bodyPr>
            <a:spAutoFit/>
          </a:bodyPr>
          <a:lstStyle/>
          <a:p>
            <a:pPr>
              <a:spcBef>
                <a:spcPct val="50000"/>
              </a:spcBef>
            </a:pPr>
            <a:r>
              <a:rPr lang="en-US" altLang="zh-CN" sz="1800"/>
              <a:t>Seq=1</a:t>
            </a:r>
          </a:p>
        </p:txBody>
      </p:sp>
      <p:sp>
        <p:nvSpPr>
          <p:cNvPr id="72715" name="Line 11"/>
          <p:cNvSpPr>
            <a:spLocks noChangeShapeType="1"/>
          </p:cNvSpPr>
          <p:nvPr/>
        </p:nvSpPr>
        <p:spPr bwMode="auto">
          <a:xfrm flipH="1">
            <a:off x="1957388" y="3429000"/>
            <a:ext cx="1511300" cy="10795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16" name="Text Box 12"/>
          <p:cNvSpPr txBox="1">
            <a:spLocks noChangeArrowheads="1"/>
          </p:cNvSpPr>
          <p:nvPr/>
        </p:nvSpPr>
        <p:spPr bwMode="auto">
          <a:xfrm rot="-2135682">
            <a:off x="1884363" y="4070350"/>
            <a:ext cx="1584325" cy="366713"/>
          </a:xfrm>
          <a:prstGeom prst="rect">
            <a:avLst/>
          </a:prstGeom>
          <a:noFill/>
          <a:ln w="9525">
            <a:noFill/>
            <a:miter lim="800000"/>
            <a:headEnd/>
            <a:tailEnd/>
          </a:ln>
        </p:spPr>
        <p:txBody>
          <a:bodyPr>
            <a:spAutoFit/>
          </a:bodyPr>
          <a:lstStyle/>
          <a:p>
            <a:pPr>
              <a:spcBef>
                <a:spcPct val="50000"/>
              </a:spcBef>
            </a:pPr>
            <a:r>
              <a:rPr lang="en-US" altLang="zh-CN" sz="1800"/>
              <a:t>ACK=101</a:t>
            </a:r>
          </a:p>
        </p:txBody>
      </p:sp>
      <p:sp>
        <p:nvSpPr>
          <p:cNvPr id="72717" name="Line 13"/>
          <p:cNvSpPr>
            <a:spLocks noChangeShapeType="1"/>
          </p:cNvSpPr>
          <p:nvPr/>
        </p:nvSpPr>
        <p:spPr bwMode="auto">
          <a:xfrm>
            <a:off x="5700713" y="2422525"/>
            <a:ext cx="0" cy="2447925"/>
          </a:xfrm>
          <a:prstGeom prst="line">
            <a:avLst/>
          </a:prstGeom>
          <a:noFill/>
          <a:ln w="9525">
            <a:solidFill>
              <a:schemeClr val="tx1"/>
            </a:solidFill>
            <a:miter lim="800000"/>
            <a:headEnd/>
            <a:tailEnd/>
          </a:ln>
        </p:spPr>
        <p:txBody>
          <a:bodyPr wrap="none"/>
          <a:lstStyle/>
          <a:p>
            <a:endParaRPr lang="zh-CN" altLang="en-US"/>
          </a:p>
        </p:txBody>
      </p:sp>
      <p:sp>
        <p:nvSpPr>
          <p:cNvPr id="72718" name="Line 14"/>
          <p:cNvSpPr>
            <a:spLocks noChangeShapeType="1"/>
          </p:cNvSpPr>
          <p:nvPr/>
        </p:nvSpPr>
        <p:spPr bwMode="auto">
          <a:xfrm>
            <a:off x="7500938" y="2349500"/>
            <a:ext cx="0" cy="2449513"/>
          </a:xfrm>
          <a:prstGeom prst="line">
            <a:avLst/>
          </a:prstGeom>
          <a:noFill/>
          <a:ln w="9525">
            <a:solidFill>
              <a:schemeClr val="tx1"/>
            </a:solidFill>
            <a:miter lim="800000"/>
            <a:headEnd/>
            <a:tailEnd/>
          </a:ln>
        </p:spPr>
        <p:txBody>
          <a:bodyPr wrap="none"/>
          <a:lstStyle/>
          <a:p>
            <a:endParaRPr lang="zh-CN" altLang="en-US"/>
          </a:p>
        </p:txBody>
      </p:sp>
      <p:sp>
        <p:nvSpPr>
          <p:cNvPr id="72719" name="Line 15"/>
          <p:cNvSpPr>
            <a:spLocks noChangeShapeType="1"/>
          </p:cNvSpPr>
          <p:nvPr/>
        </p:nvSpPr>
        <p:spPr bwMode="auto">
          <a:xfrm>
            <a:off x="5845175" y="2709863"/>
            <a:ext cx="1584325" cy="574675"/>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20" name="Text Box 16"/>
          <p:cNvSpPr txBox="1">
            <a:spLocks noChangeArrowheads="1"/>
          </p:cNvSpPr>
          <p:nvPr/>
        </p:nvSpPr>
        <p:spPr bwMode="auto">
          <a:xfrm rot="1145099">
            <a:off x="5918200" y="2559050"/>
            <a:ext cx="1081088" cy="366713"/>
          </a:xfrm>
          <a:prstGeom prst="rect">
            <a:avLst/>
          </a:prstGeom>
          <a:noFill/>
          <a:ln w="9525">
            <a:noFill/>
            <a:miter lim="800000"/>
            <a:headEnd/>
            <a:tailEnd/>
          </a:ln>
        </p:spPr>
        <p:txBody>
          <a:bodyPr>
            <a:spAutoFit/>
          </a:bodyPr>
          <a:lstStyle/>
          <a:p>
            <a:pPr>
              <a:spcBef>
                <a:spcPct val="50000"/>
              </a:spcBef>
            </a:pPr>
            <a:r>
              <a:rPr lang="en-US" altLang="zh-CN" sz="1800"/>
              <a:t>Seq=1</a:t>
            </a:r>
          </a:p>
        </p:txBody>
      </p:sp>
      <p:sp>
        <p:nvSpPr>
          <p:cNvPr id="72721" name="Line 17"/>
          <p:cNvSpPr>
            <a:spLocks noChangeShapeType="1"/>
          </p:cNvSpPr>
          <p:nvPr/>
        </p:nvSpPr>
        <p:spPr bwMode="auto">
          <a:xfrm>
            <a:off x="5484813" y="2638425"/>
            <a:ext cx="0" cy="1008063"/>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22" name="Text Box 18"/>
          <p:cNvSpPr txBox="1">
            <a:spLocks noChangeArrowheads="1"/>
          </p:cNvSpPr>
          <p:nvPr/>
        </p:nvSpPr>
        <p:spPr bwMode="auto">
          <a:xfrm rot="5400000">
            <a:off x="4740275" y="3046413"/>
            <a:ext cx="1152525" cy="336550"/>
          </a:xfrm>
          <a:prstGeom prst="rect">
            <a:avLst/>
          </a:prstGeom>
          <a:noFill/>
          <a:ln w="9525">
            <a:noFill/>
            <a:miter lim="800000"/>
            <a:headEnd/>
            <a:tailEnd/>
          </a:ln>
        </p:spPr>
        <p:txBody>
          <a:bodyPr>
            <a:spAutoFit/>
          </a:bodyPr>
          <a:lstStyle/>
          <a:p>
            <a:pPr>
              <a:spcBef>
                <a:spcPct val="50000"/>
              </a:spcBef>
            </a:pPr>
            <a:r>
              <a:rPr lang="en-US" altLang="zh-CN" sz="1600" b="1"/>
              <a:t>Timeout</a:t>
            </a:r>
          </a:p>
        </p:txBody>
      </p:sp>
      <p:sp>
        <p:nvSpPr>
          <p:cNvPr id="72723" name="Line 19"/>
          <p:cNvSpPr>
            <a:spLocks noChangeShapeType="1"/>
          </p:cNvSpPr>
          <p:nvPr/>
        </p:nvSpPr>
        <p:spPr bwMode="auto">
          <a:xfrm>
            <a:off x="5773738" y="3648075"/>
            <a:ext cx="1655762" cy="501650"/>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24" name="Text Box 20"/>
          <p:cNvSpPr txBox="1">
            <a:spLocks noChangeArrowheads="1"/>
          </p:cNvSpPr>
          <p:nvPr/>
        </p:nvSpPr>
        <p:spPr bwMode="auto">
          <a:xfrm rot="1145099">
            <a:off x="5773738" y="3429000"/>
            <a:ext cx="1081087" cy="366713"/>
          </a:xfrm>
          <a:prstGeom prst="rect">
            <a:avLst/>
          </a:prstGeom>
          <a:noFill/>
          <a:ln w="9525">
            <a:noFill/>
            <a:miter lim="800000"/>
            <a:headEnd/>
            <a:tailEnd/>
          </a:ln>
        </p:spPr>
        <p:txBody>
          <a:bodyPr>
            <a:spAutoFit/>
          </a:bodyPr>
          <a:lstStyle/>
          <a:p>
            <a:pPr>
              <a:spcBef>
                <a:spcPct val="50000"/>
              </a:spcBef>
            </a:pPr>
            <a:r>
              <a:rPr lang="en-US" altLang="zh-CN" sz="1800"/>
              <a:t>Seq=1</a:t>
            </a:r>
          </a:p>
        </p:txBody>
      </p:sp>
      <p:sp>
        <p:nvSpPr>
          <p:cNvPr id="72725" name="Line 21"/>
          <p:cNvSpPr>
            <a:spLocks noChangeShapeType="1"/>
          </p:cNvSpPr>
          <p:nvPr/>
        </p:nvSpPr>
        <p:spPr bwMode="auto">
          <a:xfrm flipH="1">
            <a:off x="5845175" y="4294188"/>
            <a:ext cx="1584325" cy="503237"/>
          </a:xfrm>
          <a:prstGeom prst="line">
            <a:avLst/>
          </a:prstGeom>
          <a:noFill/>
          <a:ln w="9525">
            <a:solidFill>
              <a:schemeClr val="tx1"/>
            </a:solidFill>
            <a:miter lim="800000"/>
            <a:headEnd/>
            <a:tailEnd type="triangle" w="med" len="med"/>
          </a:ln>
        </p:spPr>
        <p:txBody>
          <a:bodyPr wrap="none"/>
          <a:lstStyle/>
          <a:p>
            <a:endParaRPr lang="zh-CN" altLang="en-US"/>
          </a:p>
        </p:txBody>
      </p:sp>
      <p:sp>
        <p:nvSpPr>
          <p:cNvPr id="72726" name="Text Box 22"/>
          <p:cNvSpPr txBox="1">
            <a:spLocks noChangeArrowheads="1"/>
          </p:cNvSpPr>
          <p:nvPr/>
        </p:nvSpPr>
        <p:spPr bwMode="auto">
          <a:xfrm rot="-1207402">
            <a:off x="5918200" y="4503738"/>
            <a:ext cx="1584325" cy="366712"/>
          </a:xfrm>
          <a:prstGeom prst="rect">
            <a:avLst/>
          </a:prstGeom>
          <a:noFill/>
          <a:ln w="9525">
            <a:noFill/>
            <a:miter lim="800000"/>
            <a:headEnd/>
            <a:tailEnd/>
          </a:ln>
        </p:spPr>
        <p:txBody>
          <a:bodyPr>
            <a:spAutoFit/>
          </a:bodyPr>
          <a:lstStyle/>
          <a:p>
            <a:pPr>
              <a:spcBef>
                <a:spcPct val="50000"/>
              </a:spcBef>
            </a:pPr>
            <a:r>
              <a:rPr lang="en-US" altLang="zh-CN" sz="1800"/>
              <a:t>ACK=101</a:t>
            </a:r>
          </a:p>
        </p:txBody>
      </p:sp>
      <p:sp>
        <p:nvSpPr>
          <p:cNvPr id="72727" name="Text Box 23"/>
          <p:cNvSpPr txBox="1">
            <a:spLocks noChangeArrowheads="1"/>
          </p:cNvSpPr>
          <p:nvPr/>
        </p:nvSpPr>
        <p:spPr bwMode="auto">
          <a:xfrm>
            <a:off x="900113" y="5270500"/>
            <a:ext cx="7704137" cy="822325"/>
          </a:xfrm>
          <a:prstGeom prst="rect">
            <a:avLst/>
          </a:prstGeom>
          <a:noFill/>
          <a:ln w="9525">
            <a:noFill/>
            <a:miter lim="800000"/>
            <a:headEnd/>
            <a:tailEnd/>
          </a:ln>
        </p:spPr>
        <p:txBody>
          <a:bodyPr>
            <a:spAutoFit/>
          </a:bodyPr>
          <a:lstStyle/>
          <a:p>
            <a:pPr>
              <a:spcBef>
                <a:spcPct val="50000"/>
              </a:spcBef>
            </a:pPr>
            <a:r>
              <a:rPr lang="zh-CN" altLang="en-US" b="1"/>
              <a:t>发送端无法区分</a:t>
            </a:r>
            <a:r>
              <a:rPr lang="en-US" altLang="zh-CN" b="1"/>
              <a:t>ACK</a:t>
            </a:r>
            <a:r>
              <a:rPr lang="zh-CN" altLang="en-US" b="1"/>
              <a:t>是对哪次发送的</a:t>
            </a:r>
            <a:r>
              <a:rPr lang="en-US" altLang="zh-CN" b="1"/>
              <a:t>TCP</a:t>
            </a:r>
            <a:r>
              <a:rPr lang="zh-CN" altLang="en-US" b="1"/>
              <a:t>数据段的确认，所以重发数据段后收到的</a:t>
            </a:r>
            <a:r>
              <a:rPr lang="en-US" altLang="zh-CN" b="1"/>
              <a:t>ACK</a:t>
            </a:r>
            <a:r>
              <a:rPr lang="zh-CN" altLang="en-US" b="1"/>
              <a:t>后不会更新</a:t>
            </a:r>
            <a:r>
              <a:rPr lang="en-US" altLang="zh-CN" b="1"/>
              <a:t>RTT</a:t>
            </a:r>
            <a:r>
              <a:rPr lang="zh-CN" altLang="en-US" b="1"/>
              <a:t>值</a:t>
            </a:r>
          </a:p>
        </p:txBody>
      </p:sp>
      <p:sp>
        <p:nvSpPr>
          <p:cNvPr id="72728" name="Text Box 24"/>
          <p:cNvSpPr txBox="1">
            <a:spLocks noChangeArrowheads="1"/>
          </p:cNvSpPr>
          <p:nvPr/>
        </p:nvSpPr>
        <p:spPr bwMode="auto">
          <a:xfrm>
            <a:off x="1330325" y="2060575"/>
            <a:ext cx="1079500" cy="396875"/>
          </a:xfrm>
          <a:prstGeom prst="rect">
            <a:avLst/>
          </a:prstGeom>
          <a:noFill/>
          <a:ln w="9525">
            <a:noFill/>
            <a:miter lim="800000"/>
            <a:headEnd/>
            <a:tailEnd/>
          </a:ln>
        </p:spPr>
        <p:txBody>
          <a:bodyPr>
            <a:spAutoFit/>
          </a:bodyPr>
          <a:lstStyle/>
          <a:p>
            <a:pPr>
              <a:spcBef>
                <a:spcPct val="50000"/>
              </a:spcBef>
            </a:pPr>
            <a:r>
              <a:rPr lang="zh-CN" altLang="en-US" sz="2000" b="1"/>
              <a:t>发送端</a:t>
            </a:r>
          </a:p>
        </p:txBody>
      </p:sp>
      <p:sp>
        <p:nvSpPr>
          <p:cNvPr id="72729" name="Text Box 25"/>
          <p:cNvSpPr txBox="1">
            <a:spLocks noChangeArrowheads="1"/>
          </p:cNvSpPr>
          <p:nvPr/>
        </p:nvSpPr>
        <p:spPr bwMode="auto">
          <a:xfrm>
            <a:off x="3059113" y="2024063"/>
            <a:ext cx="1079500" cy="396875"/>
          </a:xfrm>
          <a:prstGeom prst="rect">
            <a:avLst/>
          </a:prstGeom>
          <a:noFill/>
          <a:ln w="9525">
            <a:noFill/>
            <a:miter lim="800000"/>
            <a:headEnd/>
            <a:tailEnd/>
          </a:ln>
        </p:spPr>
        <p:txBody>
          <a:bodyPr>
            <a:spAutoFit/>
          </a:bodyPr>
          <a:lstStyle/>
          <a:p>
            <a:pPr>
              <a:spcBef>
                <a:spcPct val="50000"/>
              </a:spcBef>
            </a:pPr>
            <a:r>
              <a:rPr lang="zh-CN" altLang="en-US" sz="2000" b="1"/>
              <a:t>接收端</a:t>
            </a:r>
          </a:p>
        </p:txBody>
      </p:sp>
      <p:sp>
        <p:nvSpPr>
          <p:cNvPr id="72730" name="Text Box 26"/>
          <p:cNvSpPr txBox="1">
            <a:spLocks noChangeArrowheads="1"/>
          </p:cNvSpPr>
          <p:nvPr/>
        </p:nvSpPr>
        <p:spPr bwMode="auto">
          <a:xfrm>
            <a:off x="5219700" y="1916113"/>
            <a:ext cx="1079500" cy="396875"/>
          </a:xfrm>
          <a:prstGeom prst="rect">
            <a:avLst/>
          </a:prstGeom>
          <a:noFill/>
          <a:ln w="9525">
            <a:noFill/>
            <a:miter lim="800000"/>
            <a:headEnd/>
            <a:tailEnd/>
          </a:ln>
        </p:spPr>
        <p:txBody>
          <a:bodyPr>
            <a:spAutoFit/>
          </a:bodyPr>
          <a:lstStyle/>
          <a:p>
            <a:pPr>
              <a:spcBef>
                <a:spcPct val="50000"/>
              </a:spcBef>
            </a:pPr>
            <a:r>
              <a:rPr lang="zh-CN" altLang="en-US" sz="2000" b="1"/>
              <a:t>发送端</a:t>
            </a:r>
          </a:p>
        </p:txBody>
      </p:sp>
      <p:sp>
        <p:nvSpPr>
          <p:cNvPr id="72731" name="Text Box 27"/>
          <p:cNvSpPr txBox="1">
            <a:spLocks noChangeArrowheads="1"/>
          </p:cNvSpPr>
          <p:nvPr/>
        </p:nvSpPr>
        <p:spPr bwMode="auto">
          <a:xfrm>
            <a:off x="6948488" y="1952625"/>
            <a:ext cx="1079500" cy="396875"/>
          </a:xfrm>
          <a:prstGeom prst="rect">
            <a:avLst/>
          </a:prstGeom>
          <a:noFill/>
          <a:ln w="9525">
            <a:noFill/>
            <a:miter lim="800000"/>
            <a:headEnd/>
            <a:tailEnd/>
          </a:ln>
        </p:spPr>
        <p:txBody>
          <a:bodyPr>
            <a:spAutoFit/>
          </a:bodyPr>
          <a:lstStyle/>
          <a:p>
            <a:pPr>
              <a:spcBef>
                <a:spcPct val="50000"/>
              </a:spcBef>
            </a:pPr>
            <a:r>
              <a:rPr lang="zh-CN" altLang="en-US" sz="2000" b="1"/>
              <a:t>接收端</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灯片编号占位符 5"/>
          <p:cNvSpPr>
            <a:spLocks noGrp="1"/>
          </p:cNvSpPr>
          <p:nvPr>
            <p:ph type="sldNum" sz="quarter" idx="12"/>
          </p:nvPr>
        </p:nvSpPr>
        <p:spPr>
          <a:noFill/>
        </p:spPr>
        <p:txBody>
          <a:bodyPr/>
          <a:lstStyle/>
          <a:p>
            <a:fld id="{E33EE63E-B61D-4C13-8A5D-3029FC1F735D}" type="slidenum">
              <a:rPr lang="zh-CN" altLang="en-US" smtClean="0">
                <a:ea typeface="宋体" charset="-122"/>
              </a:rPr>
              <a:pPr/>
              <a:t>53</a:t>
            </a:fld>
            <a:endParaRPr lang="en-US" altLang="zh-CN">
              <a:ea typeface="宋体" charset="-122"/>
            </a:endParaRPr>
          </a:p>
        </p:txBody>
      </p:sp>
      <p:sp>
        <p:nvSpPr>
          <p:cNvPr id="73731" name="Rectangle 4"/>
          <p:cNvSpPr>
            <a:spLocks noGrp="1" noChangeArrowheads="1"/>
          </p:cNvSpPr>
          <p:nvPr>
            <p:ph type="title"/>
          </p:nvPr>
        </p:nvSpPr>
        <p:spPr/>
        <p:txBody>
          <a:bodyPr/>
          <a:lstStyle/>
          <a:p>
            <a:pPr eaLnBrk="1" hangingPunct="1"/>
            <a:r>
              <a:rPr lang="en-US" altLang="zh-CN" sz="4000" b="1" dirty="0"/>
              <a:t>ACK</a:t>
            </a:r>
            <a:r>
              <a:rPr lang="zh-CN" altLang="en-US" sz="4000" b="1" dirty="0"/>
              <a:t>延时定时器</a:t>
            </a:r>
            <a:br>
              <a:rPr lang="zh-CN" altLang="en-US" sz="4000" b="1" dirty="0"/>
            </a:br>
            <a:r>
              <a:rPr lang="en-US" altLang="zh-CN" sz="3200" b="1" dirty="0"/>
              <a:t>Delayed ACK Timer</a:t>
            </a:r>
          </a:p>
        </p:txBody>
      </p:sp>
      <p:sp>
        <p:nvSpPr>
          <p:cNvPr id="73732" name="Rectangle 5"/>
          <p:cNvSpPr>
            <a:spLocks noGrp="1" noChangeArrowheads="1"/>
          </p:cNvSpPr>
          <p:nvPr>
            <p:ph type="body" idx="1"/>
          </p:nvPr>
        </p:nvSpPr>
        <p:spPr/>
        <p:txBody>
          <a:bodyPr/>
          <a:lstStyle/>
          <a:p>
            <a:pPr eaLnBrk="1" hangingPunct="1"/>
            <a:r>
              <a:rPr lang="zh-CN" altLang="en-GB" b="1" dirty="0"/>
              <a:t>当</a:t>
            </a:r>
            <a:r>
              <a:rPr lang="en-GB" altLang="zh-CN" b="1" dirty="0"/>
              <a:t>TCP</a:t>
            </a:r>
            <a:r>
              <a:rPr lang="zh-CN" altLang="en-GB" b="1" dirty="0"/>
              <a:t>实体收到数据段时它必须返回确认，但并不需要立即回复，它可以在（200</a:t>
            </a:r>
            <a:r>
              <a:rPr lang="en-GB" altLang="zh-CN" b="1" dirty="0"/>
              <a:t>ms</a:t>
            </a:r>
            <a:r>
              <a:rPr lang="zh-CN" altLang="en-GB" b="1" dirty="0"/>
              <a:t>？）内发送</a:t>
            </a:r>
            <a:r>
              <a:rPr lang="en-GB" altLang="zh-CN" b="1" dirty="0"/>
              <a:t>ACK</a:t>
            </a:r>
            <a:r>
              <a:rPr lang="zh-CN" altLang="en-GB" b="1" dirty="0"/>
              <a:t>数据段，如果在这段时间内它恰好有数据段要发送，它就可以在数据段内包含确认信息，因此需要</a:t>
            </a:r>
            <a:r>
              <a:rPr lang="en-GB" altLang="zh-CN" b="1" dirty="0"/>
              <a:t>ACK</a:t>
            </a:r>
            <a:r>
              <a:rPr lang="zh-CN" altLang="en-GB" b="1" dirty="0"/>
              <a:t>延时定时器</a:t>
            </a:r>
            <a:r>
              <a:rPr lang="zh-CN" altLang="en-US" b="1" dirty="0"/>
              <a:t>。</a:t>
            </a:r>
            <a:endParaRPr lang="zh-CN" altLang="en-GB" b="1" dirty="0"/>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ADBAA8D7-9894-43DA-892A-EBC7769AED8F}" type="slidenum">
              <a:rPr lang="zh-CN" altLang="en-US"/>
              <a:pPr/>
              <a:t>54</a:t>
            </a:fld>
            <a:endParaRPr lang="en-US" altLang="zh-CN"/>
          </a:p>
        </p:txBody>
      </p:sp>
      <p:sp>
        <p:nvSpPr>
          <p:cNvPr id="349192" name="Rectangle 8"/>
          <p:cNvSpPr>
            <a:spLocks noGrp="1" noChangeArrowheads="1"/>
          </p:cNvSpPr>
          <p:nvPr>
            <p:ph type="title"/>
          </p:nvPr>
        </p:nvSpPr>
        <p:spPr/>
        <p:txBody>
          <a:bodyPr/>
          <a:lstStyle/>
          <a:p>
            <a:r>
              <a:rPr lang="en-US" altLang="zh-CN"/>
              <a:t>TCP </a:t>
            </a:r>
            <a:r>
              <a:rPr lang="zh-CN" altLang="en-US"/>
              <a:t>定时器管理</a:t>
            </a:r>
          </a:p>
        </p:txBody>
      </p:sp>
      <p:sp>
        <p:nvSpPr>
          <p:cNvPr id="349193" name="Rectangle 9"/>
          <p:cNvSpPr>
            <a:spLocks noGrp="1" noChangeArrowheads="1"/>
          </p:cNvSpPr>
          <p:nvPr>
            <p:ph type="body" idx="1"/>
          </p:nvPr>
        </p:nvSpPr>
        <p:spPr>
          <a:xfrm>
            <a:off x="571472" y="2017713"/>
            <a:ext cx="8383616" cy="4114800"/>
          </a:xfrm>
        </p:spPr>
        <p:txBody>
          <a:bodyPr/>
          <a:lstStyle/>
          <a:p>
            <a:r>
              <a:rPr lang="en-US" altLang="zh-CN" dirty="0"/>
              <a:t>TCP </a:t>
            </a:r>
            <a:r>
              <a:rPr lang="zh-CN" altLang="en-US" dirty="0"/>
              <a:t>维护多个定时器，例如</a:t>
            </a:r>
            <a:r>
              <a:rPr lang="en-US" altLang="zh-CN" dirty="0"/>
              <a:t>：</a:t>
            </a:r>
          </a:p>
          <a:p>
            <a:pPr lvl="1"/>
            <a:r>
              <a:rPr lang="zh-CN" altLang="en-US" dirty="0"/>
              <a:t>建立连接，连接释放</a:t>
            </a:r>
            <a:endParaRPr lang="en-US" altLang="zh-CN" dirty="0"/>
          </a:p>
          <a:p>
            <a:pPr lvl="2"/>
            <a:r>
              <a:rPr lang="zh-CN" altLang="en-US" dirty="0"/>
              <a:t>连接建立定时器，保持存活定时器，闲置定时器</a:t>
            </a:r>
            <a:endParaRPr lang="en-US" altLang="zh-CN" dirty="0"/>
          </a:p>
          <a:p>
            <a:pPr lvl="1"/>
            <a:r>
              <a:rPr lang="zh-CN" altLang="en-US" dirty="0"/>
              <a:t>确认、重传</a:t>
            </a:r>
            <a:endParaRPr lang="en-US" altLang="zh-CN" dirty="0"/>
          </a:p>
          <a:p>
            <a:pPr lvl="2"/>
            <a:r>
              <a:rPr lang="zh-CN" altLang="en-US" dirty="0"/>
              <a:t>重传定时器，</a:t>
            </a:r>
            <a:r>
              <a:rPr lang="en-US" altLang="zh-CN" dirty="0"/>
              <a:t>ACK</a:t>
            </a:r>
            <a:r>
              <a:rPr lang="zh-CN" altLang="en-US" dirty="0"/>
              <a:t>延时定时器</a:t>
            </a:r>
            <a:endParaRPr lang="en-US" altLang="zh-CN" dirty="0"/>
          </a:p>
          <a:p>
            <a:pPr lvl="1"/>
            <a:r>
              <a:rPr lang="zh-CN" altLang="en-US" dirty="0"/>
              <a:t>滑动窗口</a:t>
            </a:r>
            <a:endParaRPr lang="en-US" altLang="zh-CN" dirty="0"/>
          </a:p>
          <a:p>
            <a:pPr lvl="2"/>
            <a:r>
              <a:rPr lang="zh-CN" altLang="en-US" dirty="0"/>
              <a:t>持续定时器（防止</a:t>
            </a:r>
            <a:r>
              <a:rPr lang="en-US" altLang="zh-CN" dirty="0"/>
              <a:t>0</a:t>
            </a:r>
            <a:r>
              <a:rPr lang="zh-CN" altLang="en-US" dirty="0"/>
              <a:t>长度窗口死锁）</a:t>
            </a:r>
            <a:endParaRPr lang="en-US" altLang="zh-CN"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ltLang="zh-CN" b="1"/>
              <a:t>TCP</a:t>
            </a:r>
            <a:r>
              <a:rPr lang="zh-CN" altLang="en-US" b="1"/>
              <a:t>：可靠的数据传输</a:t>
            </a:r>
          </a:p>
        </p:txBody>
      </p:sp>
      <p:sp>
        <p:nvSpPr>
          <p:cNvPr id="182275" name="Rectangle 3"/>
          <p:cNvSpPr>
            <a:spLocks noGrp="1" noChangeArrowheads="1"/>
          </p:cNvSpPr>
          <p:nvPr>
            <p:ph type="body" idx="1"/>
          </p:nvPr>
        </p:nvSpPr>
        <p:spPr/>
        <p:txBody>
          <a:bodyPr/>
          <a:lstStyle/>
          <a:p>
            <a:r>
              <a:rPr lang="zh-CN" altLang="en-US" b="1" dirty="0"/>
              <a:t>连接建立和释放</a:t>
            </a:r>
          </a:p>
          <a:p>
            <a:r>
              <a:rPr lang="zh-CN" altLang="en-US" b="1" dirty="0"/>
              <a:t>滑动窗口机制</a:t>
            </a:r>
          </a:p>
          <a:p>
            <a:pPr lvl="1"/>
            <a:r>
              <a:rPr lang="zh-CN" altLang="en-US" b="1" dirty="0"/>
              <a:t>流量控制</a:t>
            </a:r>
          </a:p>
          <a:p>
            <a:pPr lvl="1"/>
            <a:r>
              <a:rPr lang="zh-CN" altLang="en-US" b="1" dirty="0"/>
              <a:t>确认重传</a:t>
            </a:r>
          </a:p>
          <a:p>
            <a:pPr lvl="1"/>
            <a:r>
              <a:rPr lang="zh-CN" altLang="en-US" b="1" dirty="0">
                <a:solidFill>
                  <a:srgbClr val="FF0000"/>
                </a:solidFill>
              </a:rPr>
              <a:t>拥塞控制</a:t>
            </a:r>
          </a:p>
          <a:p>
            <a:pPr lvl="1"/>
            <a:endParaRPr lang="zh-CN" altLang="en-US"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灯片编号占位符 5"/>
          <p:cNvSpPr>
            <a:spLocks noGrp="1"/>
          </p:cNvSpPr>
          <p:nvPr>
            <p:ph type="sldNum" sz="quarter" idx="12"/>
          </p:nvPr>
        </p:nvSpPr>
        <p:spPr>
          <a:noFill/>
        </p:spPr>
        <p:txBody>
          <a:bodyPr/>
          <a:lstStyle/>
          <a:p>
            <a:fld id="{D75C099F-E96B-466E-A553-7F5785248C00}" type="slidenum">
              <a:rPr lang="en-US" altLang="zh-CN" smtClean="0">
                <a:ea typeface="宋体" charset="-122"/>
              </a:rPr>
              <a:pPr/>
              <a:t>56</a:t>
            </a:fld>
            <a:endParaRPr lang="en-US" altLang="zh-CN">
              <a:ea typeface="宋体" charset="-122"/>
            </a:endParaRPr>
          </a:p>
        </p:txBody>
      </p:sp>
      <p:sp>
        <p:nvSpPr>
          <p:cNvPr id="76803" name="Rectangle 2"/>
          <p:cNvSpPr>
            <a:spLocks noGrp="1" noChangeArrowheads="1"/>
          </p:cNvSpPr>
          <p:nvPr>
            <p:ph type="title"/>
          </p:nvPr>
        </p:nvSpPr>
        <p:spPr/>
        <p:txBody>
          <a:bodyPr/>
          <a:lstStyle/>
          <a:p>
            <a:pPr eaLnBrk="1" hangingPunct="1"/>
            <a:r>
              <a:rPr lang="zh-CN" altLang="en-US" dirty="0"/>
              <a:t>网络拥塞</a:t>
            </a:r>
          </a:p>
        </p:txBody>
      </p:sp>
      <p:sp>
        <p:nvSpPr>
          <p:cNvPr id="76804" name="Rectangle 3"/>
          <p:cNvSpPr>
            <a:spLocks noGrp="1" noChangeArrowheads="1"/>
          </p:cNvSpPr>
          <p:nvPr>
            <p:ph type="body" idx="1"/>
          </p:nvPr>
        </p:nvSpPr>
        <p:spPr>
          <a:xfrm>
            <a:off x="142844" y="1857364"/>
            <a:ext cx="5072098" cy="4572032"/>
          </a:xfrm>
        </p:spPr>
        <p:txBody>
          <a:bodyPr/>
          <a:lstStyle/>
          <a:p>
            <a:pPr eaLnBrk="1" hangingPunct="1">
              <a:lnSpc>
                <a:spcPct val="90000"/>
              </a:lnSpc>
            </a:pPr>
            <a:r>
              <a:rPr lang="zh-CN" altLang="en-US" sz="2400" b="1" dirty="0"/>
              <a:t>当网络中出现太多的分组，超过路由器的处理能力时，就会产生网络拥塞（</a:t>
            </a:r>
            <a:r>
              <a:rPr lang="en-US" altLang="zh-CN" sz="2400" b="1" dirty="0"/>
              <a:t>Congestion</a:t>
            </a:r>
            <a:r>
              <a:rPr lang="zh-CN" altLang="en-US" sz="2400" b="1" dirty="0"/>
              <a:t>）</a:t>
            </a:r>
          </a:p>
          <a:p>
            <a:pPr lvl="1" eaLnBrk="1" hangingPunct="1">
              <a:lnSpc>
                <a:spcPct val="90000"/>
              </a:lnSpc>
            </a:pPr>
            <a:r>
              <a:rPr lang="zh-CN" altLang="en-US" sz="2000" b="1" dirty="0"/>
              <a:t>输出带宽、存储、处理器受限</a:t>
            </a:r>
          </a:p>
          <a:p>
            <a:pPr lvl="1" eaLnBrk="1" hangingPunct="1">
              <a:lnSpc>
                <a:spcPct val="90000"/>
              </a:lnSpc>
            </a:pPr>
            <a:r>
              <a:rPr lang="zh-CN" altLang="en-US" sz="2000" b="1" dirty="0"/>
              <a:t>业务负载分布不均衡</a:t>
            </a:r>
          </a:p>
          <a:p>
            <a:pPr eaLnBrk="1" hangingPunct="1">
              <a:lnSpc>
                <a:spcPct val="90000"/>
              </a:lnSpc>
            </a:pPr>
            <a:r>
              <a:rPr lang="zh-CN" altLang="en-US" sz="2400" b="1" dirty="0"/>
              <a:t>网络</a:t>
            </a:r>
            <a:r>
              <a:rPr lang="zh-CN" altLang="en-US" sz="2400" b="1" dirty="0">
                <a:solidFill>
                  <a:srgbClr val="FF0000"/>
                </a:solidFill>
              </a:rPr>
              <a:t>拥塞</a:t>
            </a:r>
            <a:r>
              <a:rPr lang="zh-CN" altLang="en-US" sz="2400" b="1" dirty="0"/>
              <a:t>会</a:t>
            </a:r>
            <a:r>
              <a:rPr lang="zh-CN" altLang="en-US" sz="2400" b="1" dirty="0">
                <a:solidFill>
                  <a:srgbClr val="FF0000"/>
                </a:solidFill>
              </a:rPr>
              <a:t>导致性能下降</a:t>
            </a:r>
          </a:p>
          <a:p>
            <a:pPr lvl="1" eaLnBrk="1" hangingPunct="1">
              <a:lnSpc>
                <a:spcPct val="90000"/>
              </a:lnSpc>
            </a:pPr>
            <a:r>
              <a:rPr lang="zh-CN" altLang="en-US" sz="2000" b="1" dirty="0"/>
              <a:t>分组在路由器上的排队延迟和丢弃概率增大</a:t>
            </a:r>
            <a:endParaRPr lang="en-US" altLang="zh-CN" sz="2000" b="1" dirty="0"/>
          </a:p>
          <a:p>
            <a:pPr lvl="1" eaLnBrk="1" hangingPunct="1">
              <a:lnSpc>
                <a:spcPct val="90000"/>
              </a:lnSpc>
            </a:pPr>
            <a:r>
              <a:rPr lang="zh-CN" altLang="en-US" sz="2000" b="1" dirty="0"/>
              <a:t>源主机大量重传分组</a:t>
            </a:r>
            <a:endParaRPr lang="en-US" altLang="zh-CN" sz="2000" b="1" dirty="0"/>
          </a:p>
          <a:p>
            <a:pPr>
              <a:lnSpc>
                <a:spcPct val="90000"/>
              </a:lnSpc>
            </a:pPr>
            <a:r>
              <a:rPr lang="zh-CN" altLang="en-US" sz="2400" b="1" dirty="0">
                <a:sym typeface="Wingdings" pitchFamily="2" charset="2"/>
              </a:rPr>
              <a:t>由于</a:t>
            </a:r>
            <a:r>
              <a:rPr lang="en-US" altLang="zh-CN" sz="2400" b="1" dirty="0">
                <a:solidFill>
                  <a:srgbClr val="FF0000"/>
                </a:solidFill>
                <a:sym typeface="Wingdings" pitchFamily="2" charset="2"/>
              </a:rPr>
              <a:t>IP</a:t>
            </a:r>
            <a:r>
              <a:rPr lang="zh-CN" altLang="en-US" sz="2400" b="1" dirty="0">
                <a:sym typeface="Wingdings" pitchFamily="2" charset="2"/>
              </a:rPr>
              <a:t>网络层是</a:t>
            </a:r>
            <a:r>
              <a:rPr lang="zh-CN" altLang="en-US" sz="2400" b="1" dirty="0">
                <a:solidFill>
                  <a:srgbClr val="FF0000"/>
                </a:solidFill>
                <a:sym typeface="Wingdings" pitchFamily="2" charset="2"/>
              </a:rPr>
              <a:t>无连接</a:t>
            </a:r>
            <a:r>
              <a:rPr lang="zh-CN" altLang="en-US" sz="2400" b="1" dirty="0">
                <a:sym typeface="Wingdings" pitchFamily="2" charset="2"/>
              </a:rPr>
              <a:t>的，对数据发送没有控制能力，因此由上层面向连接的</a:t>
            </a:r>
            <a:r>
              <a:rPr lang="en-US" altLang="zh-CN" sz="2400" b="1" dirty="0">
                <a:sym typeface="Wingdings" pitchFamily="2" charset="2"/>
              </a:rPr>
              <a:t>TCP</a:t>
            </a:r>
            <a:r>
              <a:rPr lang="zh-CN" altLang="en-US" sz="2400" b="1" dirty="0">
                <a:sym typeface="Wingdings" pitchFamily="2" charset="2"/>
              </a:rPr>
              <a:t>协议担任拥塞控制功能</a:t>
            </a:r>
            <a:endParaRPr lang="en-US" altLang="zh-CN" sz="2400" b="1" dirty="0">
              <a:sym typeface="Wingdings" pitchFamily="2" charset="2"/>
            </a:endParaRPr>
          </a:p>
          <a:p>
            <a:pPr lvl="1" eaLnBrk="1" hangingPunct="1">
              <a:lnSpc>
                <a:spcPct val="90000"/>
              </a:lnSpc>
              <a:buFont typeface="Wingdings" pitchFamily="2" charset="2"/>
              <a:buNone/>
            </a:pPr>
            <a:endParaRPr lang="en-US" altLang="zh-CN" sz="2000" b="1" dirty="0">
              <a:sym typeface="Wingdings" pitchFamily="2" charset="2"/>
            </a:endParaRPr>
          </a:p>
        </p:txBody>
      </p:sp>
      <p:grpSp>
        <p:nvGrpSpPr>
          <p:cNvPr id="2" name="Group 12"/>
          <p:cNvGrpSpPr>
            <a:grpSpLocks/>
          </p:cNvGrpSpPr>
          <p:nvPr/>
        </p:nvGrpSpPr>
        <p:grpSpPr bwMode="auto">
          <a:xfrm>
            <a:off x="5203825" y="2060575"/>
            <a:ext cx="3905250" cy="3328988"/>
            <a:chOff x="3278" y="1298"/>
            <a:chExt cx="2460" cy="2097"/>
          </a:xfrm>
        </p:grpSpPr>
        <p:pic>
          <p:nvPicPr>
            <p:cNvPr id="76809" name="Picture 4"/>
            <p:cNvPicPr>
              <a:picLocks noChangeAspect="1" noChangeArrowheads="1"/>
            </p:cNvPicPr>
            <p:nvPr/>
          </p:nvPicPr>
          <p:blipFill>
            <a:blip r:embed="rId2" cstate="print"/>
            <a:srcRect/>
            <a:stretch>
              <a:fillRect/>
            </a:stretch>
          </p:blipFill>
          <p:spPr bwMode="auto">
            <a:xfrm>
              <a:off x="3334" y="1298"/>
              <a:ext cx="2404" cy="2060"/>
            </a:xfrm>
            <a:prstGeom prst="rect">
              <a:avLst/>
            </a:prstGeom>
            <a:noFill/>
            <a:ln w="9525">
              <a:noFill/>
              <a:miter lim="800000"/>
              <a:headEnd/>
              <a:tailEnd/>
            </a:ln>
          </p:spPr>
        </p:pic>
        <p:sp>
          <p:nvSpPr>
            <p:cNvPr id="76810" name="Text Box 5"/>
            <p:cNvSpPr txBox="1">
              <a:spLocks noChangeArrowheads="1"/>
            </p:cNvSpPr>
            <p:nvPr/>
          </p:nvSpPr>
          <p:spPr bwMode="auto">
            <a:xfrm rot="-5400000">
              <a:off x="2625" y="1951"/>
              <a:ext cx="1497" cy="192"/>
            </a:xfrm>
            <a:prstGeom prst="rect">
              <a:avLst/>
            </a:prstGeom>
            <a:solidFill>
              <a:schemeClr val="bg1"/>
            </a:solidFill>
            <a:ln w="9525">
              <a:noFill/>
              <a:miter lim="800000"/>
              <a:headEnd/>
              <a:tailEnd/>
            </a:ln>
          </p:spPr>
          <p:txBody>
            <a:bodyPr>
              <a:spAutoFit/>
            </a:bodyPr>
            <a:lstStyle/>
            <a:p>
              <a:pPr>
                <a:spcBef>
                  <a:spcPct val="50000"/>
                </a:spcBef>
              </a:pPr>
              <a:r>
                <a:rPr lang="en-US" altLang="zh-CN" sz="1400" b="1"/>
                <a:t>Good Throughput</a:t>
              </a:r>
            </a:p>
          </p:txBody>
        </p:sp>
        <p:sp>
          <p:nvSpPr>
            <p:cNvPr id="76811" name="Text Box 7"/>
            <p:cNvSpPr txBox="1">
              <a:spLocks noChangeArrowheads="1"/>
            </p:cNvSpPr>
            <p:nvPr/>
          </p:nvSpPr>
          <p:spPr bwMode="auto">
            <a:xfrm>
              <a:off x="4268" y="3203"/>
              <a:ext cx="1152" cy="192"/>
            </a:xfrm>
            <a:prstGeom prst="rect">
              <a:avLst/>
            </a:prstGeom>
            <a:solidFill>
              <a:schemeClr val="bg1"/>
            </a:solidFill>
            <a:ln w="9525">
              <a:noFill/>
              <a:miter lim="800000"/>
              <a:headEnd/>
              <a:tailEnd/>
            </a:ln>
          </p:spPr>
          <p:txBody>
            <a:bodyPr>
              <a:spAutoFit/>
            </a:bodyPr>
            <a:lstStyle/>
            <a:p>
              <a:pPr>
                <a:spcBef>
                  <a:spcPct val="50000"/>
                </a:spcBef>
              </a:pPr>
              <a:r>
                <a:rPr lang="en-US" altLang="zh-CN" sz="1400" b="1"/>
                <a:t>Packets Sent</a:t>
              </a:r>
            </a:p>
          </p:txBody>
        </p:sp>
        <p:sp>
          <p:nvSpPr>
            <p:cNvPr id="76812" name="Text Box 8"/>
            <p:cNvSpPr txBox="1">
              <a:spLocks noChangeArrowheads="1"/>
            </p:cNvSpPr>
            <p:nvPr/>
          </p:nvSpPr>
          <p:spPr bwMode="auto">
            <a:xfrm>
              <a:off x="4921" y="1842"/>
              <a:ext cx="726" cy="192"/>
            </a:xfrm>
            <a:prstGeom prst="rect">
              <a:avLst/>
            </a:prstGeom>
            <a:solidFill>
              <a:schemeClr val="bg1"/>
            </a:solidFill>
            <a:ln w="9525">
              <a:noFill/>
              <a:miter lim="800000"/>
              <a:headEnd/>
              <a:tailEnd/>
            </a:ln>
          </p:spPr>
          <p:txBody>
            <a:bodyPr>
              <a:spAutoFit/>
            </a:bodyPr>
            <a:lstStyle/>
            <a:p>
              <a:pPr>
                <a:spcBef>
                  <a:spcPct val="50000"/>
                </a:spcBef>
              </a:pPr>
              <a:r>
                <a:rPr lang="en-US" altLang="zh-CN" sz="1400" b="1"/>
                <a:t>Desirable</a:t>
              </a:r>
            </a:p>
          </p:txBody>
        </p:sp>
        <p:sp>
          <p:nvSpPr>
            <p:cNvPr id="76813" name="Text Box 9"/>
            <p:cNvSpPr txBox="1">
              <a:spLocks noChangeArrowheads="1"/>
            </p:cNvSpPr>
            <p:nvPr/>
          </p:nvSpPr>
          <p:spPr bwMode="auto">
            <a:xfrm>
              <a:off x="4967" y="2240"/>
              <a:ext cx="726" cy="192"/>
            </a:xfrm>
            <a:prstGeom prst="rect">
              <a:avLst/>
            </a:prstGeom>
            <a:solidFill>
              <a:schemeClr val="bg1"/>
            </a:solidFill>
            <a:ln w="9525">
              <a:noFill/>
              <a:miter lim="800000"/>
              <a:headEnd/>
              <a:tailEnd/>
            </a:ln>
          </p:spPr>
          <p:txBody>
            <a:bodyPr>
              <a:spAutoFit/>
            </a:bodyPr>
            <a:lstStyle/>
            <a:p>
              <a:pPr>
                <a:spcBef>
                  <a:spcPct val="50000"/>
                </a:spcBef>
              </a:pPr>
              <a:r>
                <a:rPr lang="en-US" altLang="zh-CN" sz="1400" b="1"/>
                <a:t>Congested</a:t>
              </a:r>
            </a:p>
          </p:txBody>
        </p:sp>
        <p:sp>
          <p:nvSpPr>
            <p:cNvPr id="76814" name="Text Box 10"/>
            <p:cNvSpPr txBox="1">
              <a:spLocks noChangeArrowheads="1"/>
            </p:cNvSpPr>
            <p:nvPr/>
          </p:nvSpPr>
          <p:spPr bwMode="auto">
            <a:xfrm>
              <a:off x="4468" y="1333"/>
              <a:ext cx="726" cy="192"/>
            </a:xfrm>
            <a:prstGeom prst="rect">
              <a:avLst/>
            </a:prstGeom>
            <a:solidFill>
              <a:schemeClr val="bg1"/>
            </a:solidFill>
            <a:ln w="9525">
              <a:noFill/>
              <a:miter lim="800000"/>
              <a:headEnd/>
              <a:tailEnd/>
            </a:ln>
          </p:spPr>
          <p:txBody>
            <a:bodyPr>
              <a:spAutoFit/>
            </a:bodyPr>
            <a:lstStyle/>
            <a:p>
              <a:pPr>
                <a:spcBef>
                  <a:spcPct val="50000"/>
                </a:spcBef>
              </a:pPr>
              <a:r>
                <a:rPr lang="en-US" altLang="zh-CN" sz="1400" b="1"/>
                <a:t>Perfect</a:t>
              </a:r>
            </a:p>
          </p:txBody>
        </p:sp>
        <p:sp>
          <p:nvSpPr>
            <p:cNvPr id="76815" name="Text Box 11"/>
            <p:cNvSpPr txBox="1">
              <a:spLocks noChangeArrowheads="1"/>
            </p:cNvSpPr>
            <p:nvPr/>
          </p:nvSpPr>
          <p:spPr bwMode="auto">
            <a:xfrm>
              <a:off x="3515" y="1741"/>
              <a:ext cx="726" cy="288"/>
            </a:xfrm>
            <a:prstGeom prst="rect">
              <a:avLst/>
            </a:prstGeom>
            <a:solidFill>
              <a:schemeClr val="bg1"/>
            </a:solidFill>
            <a:ln w="9525">
              <a:noFill/>
              <a:miter lim="800000"/>
              <a:headEnd/>
              <a:tailEnd/>
            </a:ln>
          </p:spPr>
          <p:txBody>
            <a:bodyPr>
              <a:spAutoFit/>
            </a:bodyPr>
            <a:lstStyle/>
            <a:p>
              <a:pPr>
                <a:spcBef>
                  <a:spcPct val="50000"/>
                </a:spcBef>
              </a:pPr>
              <a:r>
                <a:rPr lang="en-US" altLang="zh-CN" sz="1200" b="1"/>
                <a:t>Capacity of subnetwork</a:t>
              </a:r>
            </a:p>
          </p:txBody>
        </p:sp>
      </p:grpSp>
      <p:sp>
        <p:nvSpPr>
          <p:cNvPr id="14" name="Rectangle 6"/>
          <p:cNvSpPr>
            <a:spLocks noChangeArrowheads="1"/>
          </p:cNvSpPr>
          <p:nvPr/>
        </p:nvSpPr>
        <p:spPr bwMode="auto">
          <a:xfrm>
            <a:off x="5214942" y="5429264"/>
            <a:ext cx="3743325" cy="431800"/>
          </a:xfrm>
          <a:prstGeom prst="rect">
            <a:avLst/>
          </a:prstGeom>
          <a:solidFill>
            <a:srgbClr val="FFFFFF"/>
          </a:solidFill>
          <a:ln w="9525">
            <a:solidFill>
              <a:schemeClr val="tx1"/>
            </a:solidFill>
            <a:miter lim="800000"/>
            <a:headEnd/>
            <a:tailEnd/>
          </a:ln>
        </p:spPr>
        <p:txBody>
          <a:bodyPr wrap="none" anchor="ctr"/>
          <a:lstStyle/>
          <a:p>
            <a:pPr algn="ctr"/>
            <a:r>
              <a:rPr lang="en-US" altLang="zh-CN" b="1" dirty="0">
                <a:solidFill>
                  <a:srgbClr val="FF0000"/>
                </a:solidFill>
              </a:rPr>
              <a:t>TCP</a:t>
            </a:r>
            <a:r>
              <a:rPr lang="zh-CN" altLang="en-US" b="1" dirty="0">
                <a:solidFill>
                  <a:srgbClr val="FF0000"/>
                </a:solidFill>
              </a:rPr>
              <a:t>如何判断网络拥塞？</a:t>
            </a:r>
          </a:p>
        </p:txBody>
      </p:sp>
      <p:sp>
        <p:nvSpPr>
          <p:cNvPr id="70671" name="AutoShape 15"/>
          <p:cNvSpPr>
            <a:spLocks noChangeArrowheads="1"/>
          </p:cNvSpPr>
          <p:nvPr/>
        </p:nvSpPr>
        <p:spPr bwMode="auto">
          <a:xfrm>
            <a:off x="4140200" y="6138885"/>
            <a:ext cx="720725" cy="360363"/>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zh-CN" altLang="en-US"/>
          </a:p>
        </p:txBody>
      </p:sp>
      <p:sp>
        <p:nvSpPr>
          <p:cNvPr id="70672" name="Rectangle 16"/>
          <p:cNvSpPr>
            <a:spLocks noChangeArrowheads="1"/>
          </p:cNvSpPr>
          <p:nvPr/>
        </p:nvSpPr>
        <p:spPr bwMode="auto">
          <a:xfrm>
            <a:off x="4932363" y="6067448"/>
            <a:ext cx="3995737" cy="576262"/>
          </a:xfrm>
          <a:prstGeom prst="rect">
            <a:avLst/>
          </a:prstGeom>
          <a:noFill/>
          <a:ln w="9525">
            <a:solidFill>
              <a:schemeClr val="tx1"/>
            </a:solidFill>
            <a:miter lim="800000"/>
            <a:headEnd/>
            <a:tailEnd/>
          </a:ln>
        </p:spPr>
        <p:txBody>
          <a:bodyPr wrap="none" anchor="ctr"/>
          <a:lstStyle/>
          <a:p>
            <a:pPr algn="ctr"/>
            <a:r>
              <a:rPr lang="zh-CN" altLang="en-US" b="1">
                <a:solidFill>
                  <a:schemeClr val="hlink"/>
                </a:solidFill>
              </a:rPr>
              <a:t>发送端出现数据段超时重传！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0671"/>
                                        </p:tgtEl>
                                        <p:attrNameLst>
                                          <p:attrName>style.visibility</p:attrName>
                                        </p:attrNameLst>
                                      </p:cBhvr>
                                      <p:to>
                                        <p:strVal val="visible"/>
                                      </p:to>
                                    </p:set>
                                    <p:animEffect transition="in" filter="strips(downRight)">
                                      <p:cBhvr>
                                        <p:cTn id="12" dur="500"/>
                                        <p:tgtEl>
                                          <p:spTgt spid="7067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0672"/>
                                        </p:tgtEl>
                                        <p:attrNameLst>
                                          <p:attrName>style.visibility</p:attrName>
                                        </p:attrNameLst>
                                      </p:cBhvr>
                                      <p:to>
                                        <p:strVal val="visible"/>
                                      </p:to>
                                    </p:set>
                                    <p:animEffect transition="in" filter="blinds(horizontal)">
                                      <p:cBhvr>
                                        <p:cTn id="15" dur="500"/>
                                        <p:tgtEl>
                                          <p:spTgt spid="70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0671" grpId="0" animBg="1"/>
      <p:bldP spid="7067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灯片编号占位符 5"/>
          <p:cNvSpPr>
            <a:spLocks noGrp="1"/>
          </p:cNvSpPr>
          <p:nvPr>
            <p:ph type="sldNum" sz="quarter" idx="12"/>
          </p:nvPr>
        </p:nvSpPr>
        <p:spPr>
          <a:noFill/>
        </p:spPr>
        <p:txBody>
          <a:bodyPr/>
          <a:lstStyle/>
          <a:p>
            <a:fld id="{3AF7061C-5C30-40ED-AE59-00C5D9190287}" type="slidenum">
              <a:rPr lang="zh-CN" altLang="en-US" smtClean="0">
                <a:ea typeface="宋体" charset="-122"/>
              </a:rPr>
              <a:pPr/>
              <a:t>57</a:t>
            </a:fld>
            <a:endParaRPr lang="en-US" altLang="zh-CN" dirty="0">
              <a:ea typeface="宋体" charset="-122"/>
            </a:endParaRPr>
          </a:p>
        </p:txBody>
      </p:sp>
      <p:sp>
        <p:nvSpPr>
          <p:cNvPr id="77827" name="Rectangle 2"/>
          <p:cNvSpPr>
            <a:spLocks noGrp="1" noChangeArrowheads="1"/>
          </p:cNvSpPr>
          <p:nvPr>
            <p:ph type="title"/>
          </p:nvPr>
        </p:nvSpPr>
        <p:spPr/>
        <p:txBody>
          <a:bodyPr/>
          <a:lstStyle/>
          <a:p>
            <a:pPr eaLnBrk="1" hangingPunct="1"/>
            <a:r>
              <a:rPr lang="zh-CN" altLang="en-US" b="1"/>
              <a:t>接收窗口和拥塞窗口</a:t>
            </a:r>
            <a:endParaRPr lang="en-US" altLang="zh-CN" b="1"/>
          </a:p>
        </p:txBody>
      </p:sp>
      <p:sp>
        <p:nvSpPr>
          <p:cNvPr id="66564" name="Rectangle 3"/>
          <p:cNvSpPr>
            <a:spLocks noGrp="1" noChangeArrowheads="1"/>
          </p:cNvSpPr>
          <p:nvPr>
            <p:ph type="body" idx="1"/>
          </p:nvPr>
        </p:nvSpPr>
        <p:spPr>
          <a:xfrm>
            <a:off x="285720" y="1857364"/>
            <a:ext cx="8669368" cy="4429156"/>
          </a:xfrm>
        </p:spPr>
        <p:txBody>
          <a:bodyPr/>
          <a:lstStyle/>
          <a:p>
            <a:pPr eaLnBrk="1" hangingPunct="1"/>
            <a:r>
              <a:rPr lang="zh-CN" altLang="en-US" sz="2800" b="1" dirty="0"/>
              <a:t>每一个 </a:t>
            </a:r>
            <a:r>
              <a:rPr lang="en-US" altLang="zh-CN" sz="2800" b="1" dirty="0"/>
              <a:t>TCP </a:t>
            </a:r>
            <a:r>
              <a:rPr lang="zh-CN" altLang="en-US" sz="2800" b="1" dirty="0"/>
              <a:t>连接需要维护两个窗口</a:t>
            </a:r>
            <a:endParaRPr lang="en-US" altLang="zh-CN" sz="2800" b="1" dirty="0"/>
          </a:p>
          <a:p>
            <a:pPr lvl="1" eaLnBrk="1" hangingPunct="1"/>
            <a:r>
              <a:rPr lang="zh-CN" altLang="en-US" sz="2400" b="1" dirty="0">
                <a:solidFill>
                  <a:srgbClr val="FF0000"/>
                </a:solidFill>
              </a:rPr>
              <a:t>接收窗口 </a:t>
            </a:r>
            <a:r>
              <a:rPr lang="en-US" altLang="zh-CN" sz="2400" b="1" dirty="0" err="1">
                <a:solidFill>
                  <a:srgbClr val="FF0000"/>
                </a:solidFill>
              </a:rPr>
              <a:t>rwnd</a:t>
            </a:r>
            <a:r>
              <a:rPr lang="en-US" altLang="zh-CN" sz="2400" b="1" dirty="0"/>
              <a:t> (receiver window) </a:t>
            </a:r>
            <a:r>
              <a:rPr lang="zh-CN" altLang="en-US" sz="2400" b="1" dirty="0"/>
              <a:t>又称为通知窗口</a:t>
            </a:r>
            <a:r>
              <a:rPr lang="en-US" altLang="zh-CN" sz="2400" b="1" dirty="0"/>
              <a:t>(advertised window)</a:t>
            </a:r>
            <a:r>
              <a:rPr lang="zh-CN" altLang="en-US" sz="2400" b="1" dirty="0"/>
              <a:t> </a:t>
            </a:r>
          </a:p>
          <a:p>
            <a:pPr lvl="1" eaLnBrk="1" hangingPunct="1"/>
            <a:r>
              <a:rPr lang="zh-CN" altLang="en-US" sz="2400" b="1" dirty="0">
                <a:solidFill>
                  <a:srgbClr val="FF0000"/>
                </a:solidFill>
              </a:rPr>
              <a:t>拥塞窗口 </a:t>
            </a:r>
            <a:r>
              <a:rPr lang="en-US" altLang="zh-CN" sz="2400" b="1" dirty="0" err="1">
                <a:solidFill>
                  <a:srgbClr val="FF0000"/>
                </a:solidFill>
              </a:rPr>
              <a:t>cwnd</a:t>
            </a:r>
            <a:r>
              <a:rPr lang="en-US" altLang="zh-CN" sz="2400" b="1" dirty="0"/>
              <a:t> (congestion window)</a:t>
            </a:r>
          </a:p>
          <a:p>
            <a:pPr eaLnBrk="1" hangingPunct="1"/>
            <a:r>
              <a:rPr lang="zh-CN" altLang="en-US" sz="2800" b="1" dirty="0">
                <a:solidFill>
                  <a:srgbClr val="FF0000"/>
                </a:solidFill>
              </a:rPr>
              <a:t>接收窗口 </a:t>
            </a:r>
            <a:r>
              <a:rPr lang="en-US" altLang="zh-CN" sz="2800" b="1" dirty="0" err="1">
                <a:solidFill>
                  <a:srgbClr val="FF0000"/>
                </a:solidFill>
              </a:rPr>
              <a:t>rwnd</a:t>
            </a:r>
            <a:r>
              <a:rPr lang="zh-CN" altLang="en-US" sz="2800" b="1" dirty="0"/>
              <a:t>是</a:t>
            </a:r>
            <a:r>
              <a:rPr lang="zh-CN" altLang="en-US" sz="2800" b="1" dirty="0">
                <a:solidFill>
                  <a:srgbClr val="FF0000"/>
                </a:solidFill>
              </a:rPr>
              <a:t>接收端</a:t>
            </a:r>
            <a:r>
              <a:rPr lang="zh-CN" altLang="en-US" sz="2800" b="1" dirty="0"/>
              <a:t>根据其目前的可用接收缓存大小所许诺的最新的窗口值，是来自接收端的</a:t>
            </a:r>
            <a:r>
              <a:rPr lang="zh-CN" altLang="en-US" sz="2800" b="1" dirty="0">
                <a:solidFill>
                  <a:srgbClr val="FF0000"/>
                </a:solidFill>
              </a:rPr>
              <a:t>流量控制</a:t>
            </a:r>
            <a:r>
              <a:rPr lang="zh-CN" altLang="en-US" sz="2800" b="1" dirty="0"/>
              <a:t>。接收端将此窗口值放在 </a:t>
            </a:r>
            <a:r>
              <a:rPr lang="en-US" altLang="zh-CN" sz="2800" b="1" dirty="0"/>
              <a:t>TCP </a:t>
            </a:r>
            <a:r>
              <a:rPr lang="zh-CN" altLang="en-US" sz="2800" b="1" dirty="0"/>
              <a:t>数据段头标中的</a:t>
            </a:r>
            <a:r>
              <a:rPr lang="zh-CN" altLang="en-US" sz="2800" b="1" dirty="0">
                <a:solidFill>
                  <a:srgbClr val="FF0000"/>
                </a:solidFill>
              </a:rPr>
              <a:t>窗口大小域</a:t>
            </a:r>
            <a:r>
              <a:rPr lang="zh-CN" altLang="en-US" sz="2800" b="1" dirty="0"/>
              <a:t>传送给发送端</a:t>
            </a:r>
          </a:p>
          <a:p>
            <a:pPr eaLnBrk="1" hangingPunct="1"/>
            <a:r>
              <a:rPr lang="zh-CN" altLang="en-US" sz="2800" b="1" dirty="0">
                <a:solidFill>
                  <a:srgbClr val="FF0000"/>
                </a:solidFill>
              </a:rPr>
              <a:t>拥塞窗口 </a:t>
            </a:r>
            <a:r>
              <a:rPr lang="en-US" altLang="zh-CN" sz="2800" b="1" dirty="0" err="1">
                <a:solidFill>
                  <a:srgbClr val="FF0000"/>
                </a:solidFill>
              </a:rPr>
              <a:t>cwnd</a:t>
            </a:r>
            <a:r>
              <a:rPr lang="en-US" altLang="zh-CN" sz="2800" b="1" dirty="0">
                <a:solidFill>
                  <a:srgbClr val="FF0000"/>
                </a:solidFill>
              </a:rPr>
              <a:t> </a:t>
            </a:r>
            <a:r>
              <a:rPr lang="zh-CN" altLang="en-US" sz="2800" b="1" dirty="0"/>
              <a:t>是</a:t>
            </a:r>
            <a:r>
              <a:rPr lang="zh-CN" altLang="en-US" sz="2800" b="1" dirty="0">
                <a:solidFill>
                  <a:srgbClr val="FF0000"/>
                </a:solidFill>
              </a:rPr>
              <a:t>发送端</a:t>
            </a:r>
            <a:r>
              <a:rPr lang="zh-CN" altLang="en-US" sz="2800" b="1" dirty="0"/>
              <a:t>根据自己估计的</a:t>
            </a:r>
            <a:r>
              <a:rPr lang="zh-CN" altLang="en-US" sz="2800" b="1" dirty="0">
                <a:solidFill>
                  <a:srgbClr val="FF0000"/>
                </a:solidFill>
              </a:rPr>
              <a:t>网络拥塞程度</a:t>
            </a:r>
            <a:r>
              <a:rPr lang="zh-CN" altLang="en-US" sz="2800" b="1" dirty="0"/>
              <a:t>而设置的窗口值</a:t>
            </a:r>
            <a:endParaRPr lang="en-US" altLang="zh-C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6564">
                                            <p:txEl>
                                              <p:pRg st="3" end="3"/>
                                            </p:txEl>
                                          </p:spTgt>
                                        </p:tgtEl>
                                        <p:attrNameLst>
                                          <p:attrName>style.visibility</p:attrName>
                                        </p:attrNameLst>
                                      </p:cBhvr>
                                      <p:to>
                                        <p:strVal val="visible"/>
                                      </p:to>
                                    </p:set>
                                    <p:animEffect transition="in" filter="strips(downRight)">
                                      <p:cBhvr>
                                        <p:cTn id="7" dur="500"/>
                                        <p:tgtEl>
                                          <p:spTgt spid="6656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6564">
                                            <p:txEl>
                                              <p:pRg st="4" end="4"/>
                                            </p:txEl>
                                          </p:spTgt>
                                        </p:tgtEl>
                                        <p:attrNameLst>
                                          <p:attrName>style.visibility</p:attrName>
                                        </p:attrNameLst>
                                      </p:cBhvr>
                                      <p:to>
                                        <p:strVal val="visible"/>
                                      </p:to>
                                    </p:set>
                                    <p:animEffect transition="in" filter="strips(downRight)">
                                      <p:cBhvr>
                                        <p:cTn id="12" dur="500"/>
                                        <p:tgtEl>
                                          <p:spTgt spid="665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灯片编号占位符 5"/>
          <p:cNvSpPr>
            <a:spLocks noGrp="1"/>
          </p:cNvSpPr>
          <p:nvPr>
            <p:ph type="sldNum" sz="quarter" idx="12"/>
          </p:nvPr>
        </p:nvSpPr>
        <p:spPr>
          <a:noFill/>
        </p:spPr>
        <p:txBody>
          <a:bodyPr/>
          <a:lstStyle/>
          <a:p>
            <a:fld id="{8F738071-7A40-4979-86B3-AB9FBEE9C541}" type="slidenum">
              <a:rPr lang="zh-CN" altLang="en-US" smtClean="0">
                <a:ea typeface="宋体" charset="-122"/>
              </a:rPr>
              <a:pPr/>
              <a:t>58</a:t>
            </a:fld>
            <a:endParaRPr lang="en-US" altLang="zh-CN">
              <a:ea typeface="宋体" charset="-122"/>
            </a:endParaRPr>
          </a:p>
        </p:txBody>
      </p:sp>
      <p:sp>
        <p:nvSpPr>
          <p:cNvPr id="78851" name="Rectangle 2"/>
          <p:cNvSpPr>
            <a:spLocks noGrp="1" noChangeArrowheads="1"/>
          </p:cNvSpPr>
          <p:nvPr>
            <p:ph type="title"/>
          </p:nvPr>
        </p:nvSpPr>
        <p:spPr/>
        <p:txBody>
          <a:bodyPr/>
          <a:lstStyle/>
          <a:p>
            <a:pPr eaLnBrk="1" hangingPunct="1"/>
            <a:r>
              <a:rPr lang="zh-CN" altLang="en-US" b="1"/>
              <a:t>发送窗口</a:t>
            </a:r>
            <a:endParaRPr lang="en-US" altLang="zh-CN" b="1"/>
          </a:p>
        </p:txBody>
      </p:sp>
      <p:sp>
        <p:nvSpPr>
          <p:cNvPr id="78852" name="Rectangle 3"/>
          <p:cNvSpPr>
            <a:spLocks noGrp="1" noChangeArrowheads="1"/>
          </p:cNvSpPr>
          <p:nvPr>
            <p:ph type="body" idx="1"/>
          </p:nvPr>
        </p:nvSpPr>
        <p:spPr>
          <a:xfrm>
            <a:off x="642910" y="2017713"/>
            <a:ext cx="8312178" cy="4114800"/>
          </a:xfrm>
        </p:spPr>
        <p:txBody>
          <a:bodyPr/>
          <a:lstStyle/>
          <a:p>
            <a:pPr eaLnBrk="1" hangingPunct="1"/>
            <a:r>
              <a:rPr lang="zh-CN" altLang="en-US" sz="2800" b="1" dirty="0"/>
              <a:t>发送窗口的上限值：</a:t>
            </a:r>
          </a:p>
          <a:p>
            <a:pPr lvl="1" eaLnBrk="1" hangingPunct="1"/>
            <a:r>
              <a:rPr lang="zh-CN" altLang="en-US" sz="2400" b="1" dirty="0"/>
              <a:t>发送端的发送窗口的上限值应当取为接收窗口 </a:t>
            </a:r>
            <a:r>
              <a:rPr lang="en-US" altLang="zh-CN" sz="2400" b="1" dirty="0" err="1"/>
              <a:t>rwnd</a:t>
            </a:r>
            <a:r>
              <a:rPr lang="en-US" altLang="zh-CN" sz="2400" b="1" dirty="0"/>
              <a:t> </a:t>
            </a:r>
            <a:r>
              <a:rPr lang="zh-CN" altLang="en-US" sz="2400" b="1" dirty="0"/>
              <a:t>和拥塞窗口 </a:t>
            </a:r>
            <a:r>
              <a:rPr lang="en-US" altLang="zh-CN" sz="2400" b="1" dirty="0" err="1"/>
              <a:t>cwnd</a:t>
            </a:r>
            <a:r>
              <a:rPr lang="en-US" altLang="zh-CN" sz="2400" b="1" dirty="0"/>
              <a:t> </a:t>
            </a:r>
            <a:r>
              <a:rPr lang="zh-CN" altLang="en-US" sz="2400" b="1" dirty="0"/>
              <a:t>这两个变量中较小的一个，即应按以下公式确定：</a:t>
            </a:r>
          </a:p>
          <a:p>
            <a:pPr eaLnBrk="1" hangingPunct="1">
              <a:buFont typeface="Wingdings" pitchFamily="2" charset="2"/>
              <a:buNone/>
            </a:pPr>
            <a:r>
              <a:rPr lang="zh-CN" altLang="en-US" sz="2800" b="1" dirty="0"/>
              <a:t>		</a:t>
            </a:r>
            <a:r>
              <a:rPr lang="zh-CN" altLang="en-US" sz="2000" b="1" dirty="0"/>
              <a:t>发送窗口的上限值</a:t>
            </a:r>
            <a:r>
              <a:rPr lang="en-US" altLang="zh-CN" sz="2000" b="1" dirty="0"/>
              <a:t>=Min[</a:t>
            </a:r>
            <a:r>
              <a:rPr lang="en-US" altLang="zh-CN" sz="2000" b="1" dirty="0" err="1"/>
              <a:t>rwnd</a:t>
            </a:r>
            <a:r>
              <a:rPr lang="en-US" altLang="zh-CN" sz="2000" b="1" dirty="0"/>
              <a:t>, </a:t>
            </a:r>
            <a:r>
              <a:rPr lang="en-US" altLang="zh-CN" sz="2000" b="1" dirty="0" err="1"/>
              <a:t>cwnd</a:t>
            </a:r>
            <a:r>
              <a:rPr lang="en-US" altLang="zh-CN" sz="2000" b="1" dirty="0"/>
              <a:t>]</a:t>
            </a:r>
            <a:r>
              <a:rPr lang="en-US" altLang="zh-CN" sz="2800" b="1" dirty="0"/>
              <a:t> </a:t>
            </a:r>
          </a:p>
          <a:p>
            <a:pPr eaLnBrk="1" hangingPunct="1"/>
            <a:r>
              <a:rPr lang="zh-CN" altLang="en-US" sz="2800" b="1" dirty="0"/>
              <a:t>当 </a:t>
            </a:r>
            <a:r>
              <a:rPr lang="en-US" altLang="zh-CN" sz="2800" b="1" dirty="0" err="1"/>
              <a:t>rwnd</a:t>
            </a:r>
            <a:r>
              <a:rPr lang="en-US" altLang="zh-CN" sz="2800" b="1" dirty="0"/>
              <a:t> &lt; </a:t>
            </a:r>
            <a:r>
              <a:rPr lang="en-US" altLang="zh-CN" sz="2800" b="1" dirty="0" err="1"/>
              <a:t>cwnd</a:t>
            </a:r>
            <a:r>
              <a:rPr lang="en-US" altLang="zh-CN" sz="2800" b="1" dirty="0"/>
              <a:t> </a:t>
            </a:r>
            <a:r>
              <a:rPr lang="zh-CN" altLang="en-US" sz="2800" b="1" dirty="0"/>
              <a:t>时，是接收端的接收能力限制发送窗口的最大值</a:t>
            </a:r>
          </a:p>
          <a:p>
            <a:pPr eaLnBrk="1" hangingPunct="1"/>
            <a:r>
              <a:rPr lang="zh-CN" altLang="en-US" sz="2800" b="1" dirty="0"/>
              <a:t>当 </a:t>
            </a:r>
            <a:r>
              <a:rPr lang="en-US" altLang="zh-CN" sz="2800" b="1" dirty="0" err="1"/>
              <a:t>cwnd</a:t>
            </a:r>
            <a:r>
              <a:rPr lang="en-US" altLang="zh-CN" sz="2800" b="1" dirty="0"/>
              <a:t> &lt; </a:t>
            </a:r>
            <a:r>
              <a:rPr lang="en-US" altLang="zh-CN" sz="2800" b="1" dirty="0" err="1"/>
              <a:t>rwnd</a:t>
            </a:r>
            <a:r>
              <a:rPr lang="en-US" altLang="zh-CN" sz="2800" b="1" dirty="0"/>
              <a:t> </a:t>
            </a:r>
            <a:r>
              <a:rPr lang="zh-CN" altLang="en-US" sz="2800" b="1" dirty="0"/>
              <a:t>时，则是网络的拥塞限制发送窗口的最大值</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灯片编号占位符 5"/>
          <p:cNvSpPr>
            <a:spLocks noGrp="1"/>
          </p:cNvSpPr>
          <p:nvPr>
            <p:ph type="sldNum" sz="quarter" idx="12"/>
          </p:nvPr>
        </p:nvSpPr>
        <p:spPr>
          <a:noFill/>
        </p:spPr>
        <p:txBody>
          <a:bodyPr/>
          <a:lstStyle/>
          <a:p>
            <a:fld id="{99272886-05DC-4697-A526-1F4E85ABF356}" type="slidenum">
              <a:rPr lang="zh-CN" altLang="en-US" smtClean="0">
                <a:ea typeface="宋体" charset="-122"/>
              </a:rPr>
              <a:pPr/>
              <a:t>59</a:t>
            </a:fld>
            <a:endParaRPr lang="en-US" altLang="zh-CN">
              <a:ea typeface="宋体" charset="-122"/>
            </a:endParaRPr>
          </a:p>
        </p:txBody>
      </p:sp>
      <p:sp>
        <p:nvSpPr>
          <p:cNvPr id="81923" name="Rectangle 2"/>
          <p:cNvSpPr>
            <a:spLocks noGrp="1" noChangeArrowheads="1"/>
          </p:cNvSpPr>
          <p:nvPr>
            <p:ph type="title"/>
          </p:nvPr>
        </p:nvSpPr>
        <p:spPr>
          <a:xfrm>
            <a:off x="1285852" y="617538"/>
            <a:ext cx="7658123" cy="1025512"/>
          </a:xfrm>
        </p:spPr>
        <p:txBody>
          <a:bodyPr/>
          <a:lstStyle/>
          <a:p>
            <a:pPr eaLnBrk="1" hangingPunct="1"/>
            <a:r>
              <a:rPr lang="en-US" altLang="zh-CN" b="1" dirty="0"/>
              <a:t>TCP</a:t>
            </a:r>
            <a:r>
              <a:rPr lang="zh-CN" altLang="en-US" b="1" dirty="0"/>
              <a:t>拥塞控制算法过程</a:t>
            </a:r>
          </a:p>
        </p:txBody>
      </p:sp>
      <p:sp>
        <p:nvSpPr>
          <p:cNvPr id="75780" name="Rectangle 3"/>
          <p:cNvSpPr>
            <a:spLocks noGrp="1" noChangeArrowheads="1"/>
          </p:cNvSpPr>
          <p:nvPr>
            <p:ph type="body" idx="1"/>
          </p:nvPr>
        </p:nvSpPr>
        <p:spPr>
          <a:xfrm>
            <a:off x="971600" y="1772816"/>
            <a:ext cx="5688632" cy="2507170"/>
          </a:xfrm>
          <a:solidFill>
            <a:schemeClr val="accent2">
              <a:lumMod val="20000"/>
              <a:lumOff val="80000"/>
            </a:schemeClr>
          </a:solidFill>
        </p:spPr>
        <p:txBody>
          <a:bodyPr/>
          <a:lstStyle/>
          <a:p>
            <a:pPr eaLnBrk="1" hangingPunct="1"/>
            <a:r>
              <a:rPr lang="zh-CN" altLang="en-US" sz="1800" b="1" dirty="0"/>
              <a:t>当一个连接初始化时，将拥塞窗口置为一个</a:t>
            </a:r>
            <a:r>
              <a:rPr lang="zh-CN" altLang="en-US" sz="1800" b="1" dirty="0">
                <a:solidFill>
                  <a:srgbClr val="FF0000"/>
                </a:solidFill>
              </a:rPr>
              <a:t>最大数据段长度</a:t>
            </a:r>
            <a:r>
              <a:rPr lang="en-US" altLang="zh-CN" sz="1800" b="1" dirty="0">
                <a:solidFill>
                  <a:srgbClr val="FF0000"/>
                </a:solidFill>
              </a:rPr>
              <a:t>(</a:t>
            </a:r>
            <a:r>
              <a:rPr lang="en-US" sz="1800" dirty="0" err="1">
                <a:solidFill>
                  <a:srgbClr val="FF0000"/>
                </a:solidFill>
              </a:rPr>
              <a:t>MSS</a:t>
            </a:r>
            <a:r>
              <a:rPr lang="en-US" sz="1800" dirty="0" err="1"/>
              <a:t>，Maximum</a:t>
            </a:r>
            <a:r>
              <a:rPr lang="en-US" sz="1800" dirty="0"/>
              <a:t> Segment Size）</a:t>
            </a:r>
            <a:r>
              <a:rPr lang="en-US" altLang="zh-CN" sz="1800" b="1" dirty="0"/>
              <a:t>)</a:t>
            </a:r>
            <a:r>
              <a:rPr lang="zh-CN" altLang="en-US" sz="1800" b="1" dirty="0"/>
              <a:t>，并设置</a:t>
            </a:r>
            <a:r>
              <a:rPr lang="zh-CN" altLang="en-US" sz="1800" b="1" dirty="0">
                <a:solidFill>
                  <a:srgbClr val="FF0000"/>
                </a:solidFill>
              </a:rPr>
              <a:t>慢启动阈值</a:t>
            </a:r>
            <a:r>
              <a:rPr lang="en-US" altLang="zh-CN" sz="1800" b="1" dirty="0" err="1">
                <a:solidFill>
                  <a:srgbClr val="FF0000"/>
                </a:solidFill>
              </a:rPr>
              <a:t>ssthresh</a:t>
            </a:r>
            <a:endParaRPr lang="zh-CN" altLang="en-US" sz="1800" b="1" dirty="0">
              <a:solidFill>
                <a:srgbClr val="FF0000"/>
              </a:solidFill>
            </a:endParaRPr>
          </a:p>
          <a:p>
            <a:pPr eaLnBrk="1" hangingPunct="1"/>
            <a:r>
              <a:rPr lang="zh-CN" altLang="en-US" sz="1800" b="1" dirty="0"/>
              <a:t>发送端的发送窗口不能超过拥塞窗口和接收窗口中的最小值，在这里，假定接收端不进行流量控制。</a:t>
            </a:r>
          </a:p>
          <a:p>
            <a:pPr eaLnBrk="1" hangingPunct="1"/>
            <a:r>
              <a:rPr lang="zh-CN" altLang="en-US" sz="1800" b="1" dirty="0"/>
              <a:t>发送端收到一个确认，就将拥塞窗口加</a:t>
            </a:r>
            <a:r>
              <a:rPr lang="en-US" altLang="zh-CN" sz="1800" b="1" dirty="0"/>
              <a:t>1</a:t>
            </a:r>
            <a:r>
              <a:rPr lang="zh-CN" altLang="en-US" sz="1800" b="1" dirty="0"/>
              <a:t>，到下一轮（</a:t>
            </a:r>
            <a:r>
              <a:rPr lang="en-US" altLang="zh-CN" sz="1800" b="1" dirty="0"/>
              <a:t>RTT)</a:t>
            </a:r>
            <a:r>
              <a:rPr lang="zh-CN" altLang="en-US" sz="1800" b="1" dirty="0"/>
              <a:t>时，</a:t>
            </a:r>
            <a:r>
              <a:rPr lang="zh-CN" altLang="en-US" sz="1800" b="1" dirty="0">
                <a:solidFill>
                  <a:srgbClr val="FF0000"/>
                </a:solidFill>
              </a:rPr>
              <a:t>拥塞窗口就增长为前一个</a:t>
            </a:r>
            <a:r>
              <a:rPr lang="en-US" altLang="zh-CN" sz="1800" b="1" dirty="0">
                <a:solidFill>
                  <a:srgbClr val="FF0000"/>
                </a:solidFill>
              </a:rPr>
              <a:t>RTT</a:t>
            </a:r>
            <a:r>
              <a:rPr lang="zh-CN" altLang="en-US" sz="1800" b="1" dirty="0">
                <a:solidFill>
                  <a:srgbClr val="FF0000"/>
                </a:solidFill>
              </a:rPr>
              <a:t>时的两倍</a:t>
            </a:r>
            <a:r>
              <a:rPr lang="zh-CN" altLang="en-US" sz="1800" b="1" dirty="0"/>
              <a:t>。可见</a:t>
            </a:r>
            <a:r>
              <a:rPr lang="zh-CN" altLang="en-US" sz="1800" b="1" dirty="0">
                <a:solidFill>
                  <a:srgbClr val="FF0000"/>
                </a:solidFill>
              </a:rPr>
              <a:t>拥塞窗口从</a:t>
            </a:r>
            <a:r>
              <a:rPr lang="en-US" altLang="zh-CN" sz="1800" b="1" dirty="0">
                <a:solidFill>
                  <a:srgbClr val="FF0000"/>
                </a:solidFill>
              </a:rPr>
              <a:t>1</a:t>
            </a:r>
            <a:r>
              <a:rPr lang="zh-CN" altLang="en-US" sz="1800" b="1" dirty="0">
                <a:solidFill>
                  <a:srgbClr val="FF0000"/>
                </a:solidFill>
              </a:rPr>
              <a:t>开始按指数规律增长</a:t>
            </a:r>
            <a:r>
              <a:rPr lang="zh-CN" altLang="en-US" sz="1800" b="1" dirty="0"/>
              <a:t>（</a:t>
            </a:r>
            <a:r>
              <a:rPr lang="zh-CN" altLang="en-US" sz="1800" b="1" dirty="0">
                <a:solidFill>
                  <a:srgbClr val="FF0000"/>
                </a:solidFill>
              </a:rPr>
              <a:t>指数增大</a:t>
            </a:r>
            <a:r>
              <a:rPr lang="zh-CN" altLang="en-US" sz="1800" b="1" dirty="0"/>
              <a:t>）</a:t>
            </a:r>
          </a:p>
        </p:txBody>
      </p:sp>
      <p:sp>
        <p:nvSpPr>
          <p:cNvPr id="81925" name="AutoShape 5"/>
          <p:cNvSpPr>
            <a:spLocks/>
          </p:cNvSpPr>
          <p:nvPr/>
        </p:nvSpPr>
        <p:spPr bwMode="auto">
          <a:xfrm>
            <a:off x="683568" y="2132856"/>
            <a:ext cx="171426" cy="1866904"/>
          </a:xfrm>
          <a:prstGeom prst="leftBrace">
            <a:avLst>
              <a:gd name="adj1" fmla="val 95513"/>
              <a:gd name="adj2" fmla="val 50000"/>
            </a:avLst>
          </a:prstGeom>
          <a:noFill/>
          <a:ln w="9525">
            <a:solidFill>
              <a:schemeClr val="tx1"/>
            </a:solidFill>
            <a:miter lim="800000"/>
            <a:headEnd/>
            <a:tailEnd/>
          </a:ln>
        </p:spPr>
        <p:txBody>
          <a:bodyPr wrap="none" anchor="ctr"/>
          <a:lstStyle/>
          <a:p>
            <a:endParaRPr lang="zh-CN" altLang="en-US"/>
          </a:p>
        </p:txBody>
      </p:sp>
      <p:sp>
        <p:nvSpPr>
          <p:cNvPr id="81926" name="Text Box 6"/>
          <p:cNvSpPr txBox="1">
            <a:spLocks noChangeArrowheads="1"/>
          </p:cNvSpPr>
          <p:nvPr/>
        </p:nvSpPr>
        <p:spPr bwMode="auto">
          <a:xfrm>
            <a:off x="325436" y="2492375"/>
            <a:ext cx="576263" cy="923330"/>
          </a:xfrm>
          <a:prstGeom prst="rect">
            <a:avLst/>
          </a:prstGeom>
          <a:noFill/>
          <a:ln w="9525">
            <a:noFill/>
            <a:miter lim="800000"/>
            <a:headEnd/>
            <a:tailEnd/>
          </a:ln>
        </p:spPr>
        <p:txBody>
          <a:bodyPr>
            <a:spAutoFit/>
          </a:bodyPr>
          <a:lstStyle/>
          <a:p>
            <a:pPr>
              <a:spcBef>
                <a:spcPct val="50000"/>
              </a:spcBef>
            </a:pPr>
            <a:r>
              <a:rPr lang="zh-CN" altLang="en-US" sz="1800" b="1" dirty="0"/>
              <a:t>慢启动</a:t>
            </a:r>
            <a:endParaRPr lang="en-US" altLang="zh-CN" sz="1800" b="1" dirty="0"/>
          </a:p>
        </p:txBody>
      </p:sp>
      <p:grpSp>
        <p:nvGrpSpPr>
          <p:cNvPr id="2" name="Group 10"/>
          <p:cNvGrpSpPr>
            <a:grpSpLocks/>
          </p:cNvGrpSpPr>
          <p:nvPr/>
        </p:nvGrpSpPr>
        <p:grpSpPr bwMode="auto">
          <a:xfrm>
            <a:off x="323528" y="4581128"/>
            <a:ext cx="576263" cy="1336675"/>
            <a:chOff x="340" y="2815"/>
            <a:chExt cx="363" cy="842"/>
          </a:xfrm>
        </p:grpSpPr>
        <p:sp>
          <p:nvSpPr>
            <p:cNvPr id="81928" name="AutoShape 7"/>
            <p:cNvSpPr>
              <a:spLocks/>
            </p:cNvSpPr>
            <p:nvPr/>
          </p:nvSpPr>
          <p:spPr bwMode="auto">
            <a:xfrm>
              <a:off x="612" y="2931"/>
              <a:ext cx="91" cy="726"/>
            </a:xfrm>
            <a:prstGeom prst="leftBrace">
              <a:avLst>
                <a:gd name="adj1" fmla="val 66484"/>
                <a:gd name="adj2" fmla="val 50000"/>
              </a:avLst>
            </a:prstGeom>
            <a:noFill/>
            <a:ln w="9525">
              <a:solidFill>
                <a:schemeClr val="tx1"/>
              </a:solidFill>
              <a:miter lim="800000"/>
              <a:headEnd/>
              <a:tailEnd/>
            </a:ln>
          </p:spPr>
          <p:txBody>
            <a:bodyPr wrap="none" anchor="ctr"/>
            <a:lstStyle/>
            <a:p>
              <a:endParaRPr lang="zh-CN" altLang="en-US" sz="1400"/>
            </a:p>
          </p:txBody>
        </p:sp>
        <p:sp>
          <p:nvSpPr>
            <p:cNvPr id="81929" name="Text Box 8"/>
            <p:cNvSpPr txBox="1">
              <a:spLocks noChangeArrowheads="1"/>
            </p:cNvSpPr>
            <p:nvPr/>
          </p:nvSpPr>
          <p:spPr bwMode="auto">
            <a:xfrm>
              <a:off x="340" y="2815"/>
              <a:ext cx="363" cy="756"/>
            </a:xfrm>
            <a:prstGeom prst="rect">
              <a:avLst/>
            </a:prstGeom>
            <a:noFill/>
            <a:ln w="9525">
              <a:noFill/>
              <a:miter lim="800000"/>
              <a:headEnd/>
              <a:tailEnd/>
            </a:ln>
          </p:spPr>
          <p:txBody>
            <a:bodyPr>
              <a:spAutoFit/>
            </a:bodyPr>
            <a:lstStyle/>
            <a:p>
              <a:pPr>
                <a:spcBef>
                  <a:spcPct val="50000"/>
                </a:spcBef>
              </a:pPr>
              <a:r>
                <a:rPr lang="zh-CN" altLang="en-US" sz="1800" b="1" dirty="0"/>
                <a:t>拥塞避免</a:t>
              </a:r>
              <a:endParaRPr lang="en-US" altLang="zh-CN" sz="1800" b="1" dirty="0"/>
            </a:p>
          </p:txBody>
        </p:sp>
      </p:grpSp>
      <p:sp>
        <p:nvSpPr>
          <p:cNvPr id="11" name="Line 5"/>
          <p:cNvSpPr>
            <a:spLocks noChangeShapeType="1"/>
          </p:cNvSpPr>
          <p:nvPr/>
        </p:nvSpPr>
        <p:spPr bwMode="auto">
          <a:xfrm>
            <a:off x="7203532" y="2423077"/>
            <a:ext cx="1567363" cy="280966"/>
          </a:xfrm>
          <a:prstGeom prst="line">
            <a:avLst/>
          </a:prstGeom>
          <a:noFill/>
          <a:ln w="28575">
            <a:solidFill>
              <a:schemeClr val="accent2"/>
            </a:solidFill>
            <a:round/>
            <a:headEnd/>
            <a:tailEnd type="triangle" w="med" len="med"/>
          </a:ln>
        </p:spPr>
        <p:txBody>
          <a:bodyPr wrap="none" anchor="ctr"/>
          <a:lstStyle/>
          <a:p>
            <a:endParaRPr lang="zh-CN" altLang="en-US"/>
          </a:p>
        </p:txBody>
      </p:sp>
      <p:graphicFrame>
        <p:nvGraphicFramePr>
          <p:cNvPr id="12" name="Object 6"/>
          <p:cNvGraphicFramePr>
            <a:graphicFrameLocks noChangeAspect="1"/>
          </p:cNvGraphicFramePr>
          <p:nvPr/>
        </p:nvGraphicFramePr>
        <p:xfrm>
          <a:off x="6948264" y="1916833"/>
          <a:ext cx="303937" cy="307544"/>
        </p:xfrm>
        <a:graphic>
          <a:graphicData uri="http://schemas.openxmlformats.org/presentationml/2006/ole">
            <mc:AlternateContent xmlns:mc="http://schemas.openxmlformats.org/markup-compatibility/2006">
              <mc:Choice xmlns:v="urn:schemas-microsoft-com:vml" Requires="v">
                <p:oleObj name="Clip" r:id="rId3" imgW="1305000" imgH="1085760" progId="">
                  <p:embed/>
                </p:oleObj>
              </mc:Choice>
              <mc:Fallback>
                <p:oleObj name="Clip" r:id="rId3" imgW="1305000" imgH="10857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1916833"/>
                        <a:ext cx="303937" cy="307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7"/>
          <p:cNvSpPr txBox="1">
            <a:spLocks noChangeArrowheads="1"/>
          </p:cNvSpPr>
          <p:nvPr/>
        </p:nvSpPr>
        <p:spPr bwMode="auto">
          <a:xfrm>
            <a:off x="7204525" y="1916833"/>
            <a:ext cx="531394" cy="268309"/>
          </a:xfrm>
          <a:prstGeom prst="rect">
            <a:avLst/>
          </a:prstGeom>
          <a:noFill/>
          <a:ln w="9525">
            <a:noFill/>
            <a:miter lim="800000"/>
            <a:headEnd/>
            <a:tailEnd/>
          </a:ln>
        </p:spPr>
        <p:txBody>
          <a:bodyPr wrap="none">
            <a:spAutoFit/>
          </a:bodyPr>
          <a:lstStyle/>
          <a:p>
            <a:r>
              <a:rPr lang="en-US" altLang="zh-CN">
                <a:ea typeface="宋体" pitchFamily="2" charset="-122"/>
              </a:rPr>
              <a:t>Host A</a:t>
            </a:r>
            <a:endParaRPr lang="en-US" altLang="zh-CN" sz="1000">
              <a:latin typeface="Times New Roman" pitchFamily="18" charset="0"/>
              <a:ea typeface="宋体" pitchFamily="2" charset="-122"/>
            </a:endParaRPr>
          </a:p>
        </p:txBody>
      </p:sp>
      <p:sp>
        <p:nvSpPr>
          <p:cNvPr id="14" name="Text Box 8"/>
          <p:cNvSpPr txBox="1">
            <a:spLocks noChangeArrowheads="1"/>
          </p:cNvSpPr>
          <p:nvPr/>
        </p:nvSpPr>
        <p:spPr bwMode="auto">
          <a:xfrm rot="408567">
            <a:off x="7833258" y="2396500"/>
            <a:ext cx="755870" cy="242997"/>
          </a:xfrm>
          <a:prstGeom prst="rect">
            <a:avLst/>
          </a:prstGeom>
          <a:noFill/>
          <a:ln w="9525">
            <a:noFill/>
            <a:miter lim="800000"/>
            <a:headEnd/>
            <a:tailEnd/>
          </a:ln>
        </p:spPr>
        <p:txBody>
          <a:bodyPr wrap="none">
            <a:spAutoFit/>
          </a:bodyPr>
          <a:lstStyle/>
          <a:p>
            <a:r>
              <a:rPr lang="en-US" altLang="zh-CN" sz="1400">
                <a:latin typeface="Arial" pitchFamily="34" charset="0"/>
                <a:ea typeface="宋体" pitchFamily="2" charset="-122"/>
              </a:rPr>
              <a:t>one segment</a:t>
            </a:r>
            <a:endParaRPr lang="en-US" altLang="zh-CN" sz="1000">
              <a:latin typeface="Times New Roman" pitchFamily="18" charset="0"/>
              <a:ea typeface="宋体" pitchFamily="2" charset="-122"/>
            </a:endParaRPr>
          </a:p>
        </p:txBody>
      </p:sp>
      <p:sp>
        <p:nvSpPr>
          <p:cNvPr id="15" name="Text Box 9"/>
          <p:cNvSpPr txBox="1">
            <a:spLocks noChangeArrowheads="1"/>
          </p:cNvSpPr>
          <p:nvPr/>
        </p:nvSpPr>
        <p:spPr bwMode="auto">
          <a:xfrm rot="16200000">
            <a:off x="6829729" y="2611431"/>
            <a:ext cx="427776" cy="190706"/>
          </a:xfrm>
          <a:prstGeom prst="rect">
            <a:avLst/>
          </a:prstGeom>
          <a:noFill/>
          <a:ln w="9525">
            <a:noFill/>
            <a:miter lim="800000"/>
            <a:headEnd/>
            <a:tailEnd/>
          </a:ln>
        </p:spPr>
        <p:txBody>
          <a:bodyPr wrap="none">
            <a:spAutoFit/>
          </a:bodyPr>
          <a:lstStyle/>
          <a:p>
            <a:r>
              <a:rPr lang="en-US" altLang="zh-CN" sz="1400" dirty="0">
                <a:ea typeface="宋体" pitchFamily="2" charset="-122"/>
              </a:rPr>
              <a:t>RTT</a:t>
            </a:r>
            <a:endParaRPr lang="en-US" altLang="zh-CN" sz="1000" dirty="0">
              <a:latin typeface="Times New Roman" pitchFamily="18" charset="0"/>
              <a:ea typeface="宋体" pitchFamily="2" charset="-122"/>
            </a:endParaRPr>
          </a:p>
        </p:txBody>
      </p:sp>
      <p:graphicFrame>
        <p:nvGraphicFramePr>
          <p:cNvPr id="16" name="Object 10"/>
          <p:cNvGraphicFramePr>
            <a:graphicFrameLocks noChangeAspect="1"/>
          </p:cNvGraphicFramePr>
          <p:nvPr/>
        </p:nvGraphicFramePr>
        <p:xfrm>
          <a:off x="8610980" y="1924427"/>
          <a:ext cx="303937" cy="307544"/>
        </p:xfrm>
        <a:graphic>
          <a:graphicData uri="http://schemas.openxmlformats.org/presentationml/2006/ole">
            <mc:AlternateContent xmlns:mc="http://schemas.openxmlformats.org/markup-compatibility/2006">
              <mc:Choice xmlns:v="urn:schemas-microsoft-com:vml" Requires="v">
                <p:oleObj name="Clip" r:id="rId5" imgW="1305000" imgH="1085760" progId="">
                  <p:embed/>
                </p:oleObj>
              </mc:Choice>
              <mc:Fallback>
                <p:oleObj name="Clip" r:id="rId5" imgW="1305000" imgH="108576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980" y="1924427"/>
                        <a:ext cx="303937" cy="307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11"/>
          <p:cNvSpPr txBox="1">
            <a:spLocks noChangeArrowheads="1"/>
          </p:cNvSpPr>
          <p:nvPr/>
        </p:nvSpPr>
        <p:spPr bwMode="auto">
          <a:xfrm>
            <a:off x="8158054" y="1932020"/>
            <a:ext cx="518481" cy="268309"/>
          </a:xfrm>
          <a:prstGeom prst="rect">
            <a:avLst/>
          </a:prstGeom>
          <a:noFill/>
          <a:ln w="9525">
            <a:noFill/>
            <a:miter lim="800000"/>
            <a:headEnd/>
            <a:tailEnd/>
          </a:ln>
        </p:spPr>
        <p:txBody>
          <a:bodyPr wrap="none">
            <a:spAutoFit/>
          </a:bodyPr>
          <a:lstStyle/>
          <a:p>
            <a:r>
              <a:rPr lang="en-US" altLang="zh-CN">
                <a:ea typeface="宋体" pitchFamily="2" charset="-122"/>
              </a:rPr>
              <a:t>Host B</a:t>
            </a:r>
            <a:endParaRPr lang="en-US" altLang="zh-CN" sz="1000">
              <a:latin typeface="Times New Roman" pitchFamily="18" charset="0"/>
              <a:ea typeface="宋体" pitchFamily="2" charset="-122"/>
            </a:endParaRPr>
          </a:p>
        </p:txBody>
      </p:sp>
      <p:sp>
        <p:nvSpPr>
          <p:cNvPr id="18" name="Line 12"/>
          <p:cNvSpPr>
            <a:spLocks noChangeShapeType="1"/>
          </p:cNvSpPr>
          <p:nvPr/>
        </p:nvSpPr>
        <p:spPr bwMode="auto">
          <a:xfrm>
            <a:off x="7200552" y="2275001"/>
            <a:ext cx="0" cy="3067840"/>
          </a:xfrm>
          <a:prstGeom prst="line">
            <a:avLst/>
          </a:prstGeom>
          <a:noFill/>
          <a:ln w="19050">
            <a:solidFill>
              <a:schemeClr val="tx1"/>
            </a:solidFill>
            <a:round/>
            <a:headEnd/>
            <a:tailEnd type="triangle" w="med" len="med"/>
          </a:ln>
        </p:spPr>
        <p:txBody>
          <a:bodyPr wrap="none" anchor="ctr"/>
          <a:lstStyle/>
          <a:p>
            <a:endParaRPr lang="zh-CN" altLang="en-US"/>
          </a:p>
        </p:txBody>
      </p:sp>
      <p:sp>
        <p:nvSpPr>
          <p:cNvPr id="19" name="Line 13"/>
          <p:cNvSpPr>
            <a:spLocks noChangeShapeType="1"/>
          </p:cNvSpPr>
          <p:nvPr/>
        </p:nvSpPr>
        <p:spPr bwMode="auto">
          <a:xfrm>
            <a:off x="8773874" y="2305376"/>
            <a:ext cx="0" cy="3067840"/>
          </a:xfrm>
          <a:prstGeom prst="line">
            <a:avLst/>
          </a:prstGeom>
          <a:noFill/>
          <a:ln w="19050">
            <a:solidFill>
              <a:schemeClr val="tx1"/>
            </a:solidFill>
            <a:round/>
            <a:headEnd/>
            <a:tailEnd type="triangle" w="med" len="med"/>
          </a:ln>
        </p:spPr>
        <p:txBody>
          <a:bodyPr wrap="none" anchor="ctr"/>
          <a:lstStyle/>
          <a:p>
            <a:endParaRPr lang="zh-CN" altLang="en-US"/>
          </a:p>
        </p:txBody>
      </p:sp>
      <p:sp>
        <p:nvSpPr>
          <p:cNvPr id="20" name="Line 14"/>
          <p:cNvSpPr>
            <a:spLocks noChangeShapeType="1"/>
          </p:cNvSpPr>
          <p:nvPr/>
        </p:nvSpPr>
        <p:spPr bwMode="auto">
          <a:xfrm flipH="1" flipV="1">
            <a:off x="7087320" y="2411687"/>
            <a:ext cx="2980" cy="174654"/>
          </a:xfrm>
          <a:prstGeom prst="line">
            <a:avLst/>
          </a:prstGeom>
          <a:noFill/>
          <a:ln w="19050">
            <a:solidFill>
              <a:schemeClr val="tx1"/>
            </a:solidFill>
            <a:round/>
            <a:headEnd/>
            <a:tailEnd type="triangle" w="med" len="med"/>
          </a:ln>
        </p:spPr>
        <p:txBody>
          <a:bodyPr wrap="none" anchor="ctr"/>
          <a:lstStyle/>
          <a:p>
            <a:endParaRPr lang="zh-CN" altLang="en-US"/>
          </a:p>
        </p:txBody>
      </p:sp>
      <p:sp>
        <p:nvSpPr>
          <p:cNvPr id="21" name="Line 15"/>
          <p:cNvSpPr>
            <a:spLocks noChangeShapeType="1"/>
          </p:cNvSpPr>
          <p:nvPr/>
        </p:nvSpPr>
        <p:spPr bwMode="auto">
          <a:xfrm>
            <a:off x="7093280" y="2859713"/>
            <a:ext cx="2980" cy="178451"/>
          </a:xfrm>
          <a:prstGeom prst="line">
            <a:avLst/>
          </a:prstGeom>
          <a:noFill/>
          <a:ln w="19050">
            <a:solidFill>
              <a:schemeClr val="tx1"/>
            </a:solidFill>
            <a:round/>
            <a:headEnd/>
            <a:tailEnd type="triangle" w="med" len="med"/>
          </a:ln>
        </p:spPr>
        <p:txBody>
          <a:bodyPr wrap="none" anchor="ctr"/>
          <a:lstStyle/>
          <a:p>
            <a:endParaRPr lang="zh-CN" altLang="en-US"/>
          </a:p>
        </p:txBody>
      </p:sp>
      <p:sp>
        <p:nvSpPr>
          <p:cNvPr id="22" name="Line 16"/>
          <p:cNvSpPr>
            <a:spLocks noChangeShapeType="1"/>
          </p:cNvSpPr>
          <p:nvPr/>
        </p:nvSpPr>
        <p:spPr bwMode="auto">
          <a:xfrm flipV="1">
            <a:off x="7188633" y="2745808"/>
            <a:ext cx="1567363" cy="280966"/>
          </a:xfrm>
          <a:prstGeom prst="line">
            <a:avLst/>
          </a:prstGeom>
          <a:noFill/>
          <a:ln w="28575">
            <a:solidFill>
              <a:schemeClr val="accent2"/>
            </a:solidFill>
            <a:round/>
            <a:headEnd type="triangle" w="med" len="med"/>
            <a:tailEnd/>
          </a:ln>
        </p:spPr>
        <p:txBody>
          <a:bodyPr wrap="none" anchor="ctr"/>
          <a:lstStyle/>
          <a:p>
            <a:endParaRPr lang="zh-CN" altLang="en-US"/>
          </a:p>
        </p:txBody>
      </p:sp>
      <p:grpSp>
        <p:nvGrpSpPr>
          <p:cNvPr id="23" name="Group 17"/>
          <p:cNvGrpSpPr>
            <a:grpSpLocks/>
          </p:cNvGrpSpPr>
          <p:nvPr/>
        </p:nvGrpSpPr>
        <p:grpSpPr bwMode="auto">
          <a:xfrm>
            <a:off x="8582176" y="4935315"/>
            <a:ext cx="412202" cy="292356"/>
            <a:chOff x="3304" y="3530"/>
            <a:chExt cx="415" cy="231"/>
          </a:xfrm>
        </p:grpSpPr>
        <p:sp>
          <p:nvSpPr>
            <p:cNvPr id="40" name="Rectangle 18"/>
            <p:cNvSpPr>
              <a:spLocks noChangeArrowheads="1"/>
            </p:cNvSpPr>
            <p:nvPr/>
          </p:nvSpPr>
          <p:spPr bwMode="auto">
            <a:xfrm>
              <a:off x="3342" y="3576"/>
              <a:ext cx="324" cy="156"/>
            </a:xfrm>
            <a:prstGeom prst="rect">
              <a:avLst/>
            </a:prstGeom>
            <a:solidFill>
              <a:schemeClr val="bg1"/>
            </a:solidFill>
            <a:ln w="9525">
              <a:noFill/>
              <a:miter lim="800000"/>
              <a:headEnd/>
              <a:tailEnd/>
            </a:ln>
          </p:spPr>
          <p:txBody>
            <a:bodyPr wrap="none" anchor="ctr"/>
            <a:lstStyle/>
            <a:p>
              <a:endParaRPr lang="zh-CN" altLang="en-US">
                <a:ea typeface="宋体" pitchFamily="2" charset="-122"/>
              </a:endParaRPr>
            </a:p>
          </p:txBody>
        </p:sp>
        <p:sp>
          <p:nvSpPr>
            <p:cNvPr id="41" name="Text Box 19"/>
            <p:cNvSpPr txBox="1">
              <a:spLocks noChangeArrowheads="1"/>
            </p:cNvSpPr>
            <p:nvPr/>
          </p:nvSpPr>
          <p:spPr bwMode="auto">
            <a:xfrm>
              <a:off x="3304" y="3530"/>
              <a:ext cx="415" cy="231"/>
            </a:xfrm>
            <a:prstGeom prst="rect">
              <a:avLst/>
            </a:prstGeom>
            <a:noFill/>
            <a:ln w="9525">
              <a:noFill/>
              <a:miter lim="800000"/>
              <a:headEnd/>
              <a:tailEnd/>
            </a:ln>
          </p:spPr>
          <p:txBody>
            <a:bodyPr wrap="none">
              <a:spAutoFit/>
            </a:bodyPr>
            <a:lstStyle/>
            <a:p>
              <a:r>
                <a:rPr lang="en-US" altLang="zh-CN" sz="1800">
                  <a:ea typeface="宋体" pitchFamily="2" charset="-122"/>
                </a:rPr>
                <a:t>time</a:t>
              </a:r>
              <a:endParaRPr lang="en-US" altLang="zh-CN" sz="1000">
                <a:latin typeface="Times New Roman" pitchFamily="18" charset="0"/>
                <a:ea typeface="宋体" pitchFamily="2" charset="-122"/>
              </a:endParaRPr>
            </a:p>
          </p:txBody>
        </p:sp>
      </p:grpSp>
      <p:sp>
        <p:nvSpPr>
          <p:cNvPr id="24" name="Line 20"/>
          <p:cNvSpPr>
            <a:spLocks noChangeShapeType="1"/>
          </p:cNvSpPr>
          <p:nvPr/>
        </p:nvSpPr>
        <p:spPr bwMode="auto">
          <a:xfrm>
            <a:off x="7206511" y="3045758"/>
            <a:ext cx="1567363" cy="280966"/>
          </a:xfrm>
          <a:prstGeom prst="line">
            <a:avLst/>
          </a:prstGeom>
          <a:noFill/>
          <a:ln w="28575">
            <a:solidFill>
              <a:schemeClr val="accent2"/>
            </a:solidFill>
            <a:round/>
            <a:headEnd/>
            <a:tailEnd type="triangle" w="med" len="med"/>
          </a:ln>
        </p:spPr>
        <p:txBody>
          <a:bodyPr wrap="none" anchor="ctr"/>
          <a:lstStyle/>
          <a:p>
            <a:endParaRPr lang="zh-CN" altLang="en-US"/>
          </a:p>
        </p:txBody>
      </p:sp>
      <p:sp>
        <p:nvSpPr>
          <p:cNvPr id="25" name="Line 21"/>
          <p:cNvSpPr>
            <a:spLocks noChangeShapeType="1"/>
          </p:cNvSpPr>
          <p:nvPr/>
        </p:nvSpPr>
        <p:spPr bwMode="auto">
          <a:xfrm>
            <a:off x="7203532" y="3114101"/>
            <a:ext cx="1567363" cy="280966"/>
          </a:xfrm>
          <a:prstGeom prst="line">
            <a:avLst/>
          </a:prstGeom>
          <a:noFill/>
          <a:ln w="28575">
            <a:solidFill>
              <a:schemeClr val="accent2"/>
            </a:solidFill>
            <a:round/>
            <a:headEnd/>
            <a:tailEnd type="triangle" w="med" len="med"/>
          </a:ln>
        </p:spPr>
        <p:txBody>
          <a:bodyPr wrap="none" anchor="ctr"/>
          <a:lstStyle/>
          <a:p>
            <a:endParaRPr lang="zh-CN" altLang="en-US"/>
          </a:p>
        </p:txBody>
      </p:sp>
      <p:sp>
        <p:nvSpPr>
          <p:cNvPr id="26" name="Line 22"/>
          <p:cNvSpPr>
            <a:spLocks noChangeShapeType="1"/>
          </p:cNvSpPr>
          <p:nvPr/>
        </p:nvSpPr>
        <p:spPr bwMode="auto">
          <a:xfrm flipV="1">
            <a:off x="7164288" y="3429000"/>
            <a:ext cx="1582262" cy="288559"/>
          </a:xfrm>
          <a:prstGeom prst="line">
            <a:avLst/>
          </a:prstGeom>
          <a:noFill/>
          <a:ln w="28575">
            <a:solidFill>
              <a:schemeClr val="accent2"/>
            </a:solidFill>
            <a:round/>
            <a:headEnd type="triangle" w="med" len="med"/>
            <a:tailEnd/>
          </a:ln>
        </p:spPr>
        <p:txBody>
          <a:bodyPr wrap="none" anchor="ctr"/>
          <a:lstStyle/>
          <a:p>
            <a:endParaRPr lang="zh-CN" altLang="en-US"/>
          </a:p>
        </p:txBody>
      </p:sp>
      <p:sp>
        <p:nvSpPr>
          <p:cNvPr id="27" name="Line 23"/>
          <p:cNvSpPr>
            <a:spLocks noChangeShapeType="1"/>
          </p:cNvSpPr>
          <p:nvPr/>
        </p:nvSpPr>
        <p:spPr bwMode="auto">
          <a:xfrm flipV="1">
            <a:off x="7164288" y="3501008"/>
            <a:ext cx="1567363" cy="280966"/>
          </a:xfrm>
          <a:prstGeom prst="line">
            <a:avLst/>
          </a:prstGeom>
          <a:noFill/>
          <a:ln w="28575">
            <a:solidFill>
              <a:schemeClr val="accent2"/>
            </a:solidFill>
            <a:round/>
            <a:headEnd type="triangle" w="med" len="med"/>
            <a:tailEnd/>
          </a:ln>
        </p:spPr>
        <p:txBody>
          <a:bodyPr wrap="none" anchor="ctr"/>
          <a:lstStyle/>
          <a:p>
            <a:endParaRPr lang="zh-CN" altLang="en-US"/>
          </a:p>
        </p:txBody>
      </p:sp>
      <p:sp>
        <p:nvSpPr>
          <p:cNvPr id="28" name="Text Box 24"/>
          <p:cNvSpPr txBox="1">
            <a:spLocks noChangeArrowheads="1"/>
          </p:cNvSpPr>
          <p:nvPr/>
        </p:nvSpPr>
        <p:spPr bwMode="auto">
          <a:xfrm rot="408567">
            <a:off x="7832265" y="3022977"/>
            <a:ext cx="799574" cy="242997"/>
          </a:xfrm>
          <a:prstGeom prst="rect">
            <a:avLst/>
          </a:prstGeom>
          <a:noFill/>
          <a:ln w="9525">
            <a:noFill/>
            <a:miter lim="800000"/>
            <a:headEnd/>
            <a:tailEnd/>
          </a:ln>
        </p:spPr>
        <p:txBody>
          <a:bodyPr wrap="none">
            <a:spAutoFit/>
          </a:bodyPr>
          <a:lstStyle/>
          <a:p>
            <a:r>
              <a:rPr lang="en-US" altLang="zh-CN" sz="1400">
                <a:latin typeface="Arial" pitchFamily="34" charset="0"/>
                <a:ea typeface="宋体" pitchFamily="2" charset="-122"/>
              </a:rPr>
              <a:t>two segments</a:t>
            </a:r>
            <a:endParaRPr lang="en-US" altLang="zh-CN" sz="1000">
              <a:latin typeface="Times New Roman" pitchFamily="18" charset="0"/>
              <a:ea typeface="宋体" pitchFamily="2" charset="-122"/>
            </a:endParaRPr>
          </a:p>
        </p:txBody>
      </p:sp>
      <p:sp>
        <p:nvSpPr>
          <p:cNvPr id="29" name="Text Box 25"/>
          <p:cNvSpPr txBox="1">
            <a:spLocks noChangeArrowheads="1"/>
          </p:cNvSpPr>
          <p:nvPr/>
        </p:nvSpPr>
        <p:spPr bwMode="auto">
          <a:xfrm rot="408567">
            <a:off x="7889874" y="3831702"/>
            <a:ext cx="817453" cy="242997"/>
          </a:xfrm>
          <a:prstGeom prst="rect">
            <a:avLst/>
          </a:prstGeom>
          <a:noFill/>
          <a:ln w="9525">
            <a:noFill/>
            <a:miter lim="800000"/>
            <a:headEnd/>
            <a:tailEnd/>
          </a:ln>
        </p:spPr>
        <p:txBody>
          <a:bodyPr wrap="none">
            <a:spAutoFit/>
          </a:bodyPr>
          <a:lstStyle/>
          <a:p>
            <a:r>
              <a:rPr lang="en-US" altLang="zh-CN" sz="1400">
                <a:latin typeface="Arial" pitchFamily="34" charset="0"/>
                <a:ea typeface="宋体" pitchFamily="2" charset="-122"/>
              </a:rPr>
              <a:t>four segments</a:t>
            </a:r>
            <a:endParaRPr lang="en-US" altLang="zh-CN" sz="1000">
              <a:latin typeface="Times New Roman" pitchFamily="18" charset="0"/>
              <a:ea typeface="宋体" pitchFamily="2" charset="-122"/>
            </a:endParaRPr>
          </a:p>
        </p:txBody>
      </p:sp>
      <p:grpSp>
        <p:nvGrpSpPr>
          <p:cNvPr id="30" name="Group 26"/>
          <p:cNvGrpSpPr>
            <a:grpSpLocks/>
          </p:cNvGrpSpPr>
          <p:nvPr/>
        </p:nvGrpSpPr>
        <p:grpSpPr bwMode="auto">
          <a:xfrm>
            <a:off x="7200552" y="3796263"/>
            <a:ext cx="1576303" cy="489791"/>
            <a:chOff x="3954" y="2174"/>
            <a:chExt cx="1587" cy="387"/>
          </a:xfrm>
        </p:grpSpPr>
        <p:sp>
          <p:nvSpPr>
            <p:cNvPr id="36" name="Line 27"/>
            <p:cNvSpPr>
              <a:spLocks noChangeShapeType="1"/>
            </p:cNvSpPr>
            <p:nvPr/>
          </p:nvSpPr>
          <p:spPr bwMode="auto">
            <a:xfrm>
              <a:off x="3963" y="2174"/>
              <a:ext cx="1578" cy="222"/>
            </a:xfrm>
            <a:prstGeom prst="line">
              <a:avLst/>
            </a:prstGeom>
            <a:noFill/>
            <a:ln w="28575">
              <a:solidFill>
                <a:schemeClr val="accent2"/>
              </a:solidFill>
              <a:round/>
              <a:headEnd/>
              <a:tailEnd type="triangle" w="med" len="med"/>
            </a:ln>
          </p:spPr>
          <p:txBody>
            <a:bodyPr wrap="none" anchor="ctr"/>
            <a:lstStyle/>
            <a:p>
              <a:endParaRPr lang="zh-CN" altLang="en-US"/>
            </a:p>
          </p:txBody>
        </p:sp>
        <p:sp>
          <p:nvSpPr>
            <p:cNvPr id="37" name="Line 28"/>
            <p:cNvSpPr>
              <a:spLocks noChangeShapeType="1"/>
            </p:cNvSpPr>
            <p:nvPr/>
          </p:nvSpPr>
          <p:spPr bwMode="auto">
            <a:xfrm>
              <a:off x="3954" y="2225"/>
              <a:ext cx="1578" cy="222"/>
            </a:xfrm>
            <a:prstGeom prst="line">
              <a:avLst/>
            </a:prstGeom>
            <a:noFill/>
            <a:ln w="28575">
              <a:solidFill>
                <a:schemeClr val="accent2"/>
              </a:solidFill>
              <a:round/>
              <a:headEnd/>
              <a:tailEnd type="triangle" w="med" len="med"/>
            </a:ln>
          </p:spPr>
          <p:txBody>
            <a:bodyPr wrap="none" anchor="ctr"/>
            <a:lstStyle/>
            <a:p>
              <a:endParaRPr lang="zh-CN" altLang="en-US"/>
            </a:p>
          </p:txBody>
        </p:sp>
        <p:sp>
          <p:nvSpPr>
            <p:cNvPr id="38" name="Line 29"/>
            <p:cNvSpPr>
              <a:spLocks noChangeShapeType="1"/>
            </p:cNvSpPr>
            <p:nvPr/>
          </p:nvSpPr>
          <p:spPr bwMode="auto">
            <a:xfrm>
              <a:off x="3963" y="2282"/>
              <a:ext cx="1578" cy="222"/>
            </a:xfrm>
            <a:prstGeom prst="line">
              <a:avLst/>
            </a:prstGeom>
            <a:noFill/>
            <a:ln w="28575">
              <a:solidFill>
                <a:schemeClr val="accent2"/>
              </a:solidFill>
              <a:round/>
              <a:headEnd/>
              <a:tailEnd type="triangle" w="med" len="med"/>
            </a:ln>
          </p:spPr>
          <p:txBody>
            <a:bodyPr wrap="none" anchor="ctr"/>
            <a:lstStyle/>
            <a:p>
              <a:endParaRPr lang="zh-CN" altLang="en-US"/>
            </a:p>
          </p:txBody>
        </p:sp>
        <p:sp>
          <p:nvSpPr>
            <p:cNvPr id="39" name="Line 30"/>
            <p:cNvSpPr>
              <a:spLocks noChangeShapeType="1"/>
            </p:cNvSpPr>
            <p:nvPr/>
          </p:nvSpPr>
          <p:spPr bwMode="auto">
            <a:xfrm>
              <a:off x="3957" y="2339"/>
              <a:ext cx="1578" cy="222"/>
            </a:xfrm>
            <a:prstGeom prst="line">
              <a:avLst/>
            </a:prstGeom>
            <a:noFill/>
            <a:ln w="28575">
              <a:solidFill>
                <a:schemeClr val="accent2"/>
              </a:solidFill>
              <a:round/>
              <a:headEnd/>
              <a:tailEnd type="triangle" w="med" len="med"/>
            </a:ln>
          </p:spPr>
          <p:txBody>
            <a:bodyPr wrap="none" anchor="ctr"/>
            <a:lstStyle/>
            <a:p>
              <a:endParaRPr lang="zh-CN" altLang="en-US"/>
            </a:p>
          </p:txBody>
        </p:sp>
      </p:grpSp>
      <p:grpSp>
        <p:nvGrpSpPr>
          <p:cNvPr id="31" name="Group 31"/>
          <p:cNvGrpSpPr>
            <a:grpSpLocks/>
          </p:cNvGrpSpPr>
          <p:nvPr/>
        </p:nvGrpSpPr>
        <p:grpSpPr bwMode="auto">
          <a:xfrm flipV="1">
            <a:off x="7164288" y="4098930"/>
            <a:ext cx="1609587" cy="526780"/>
            <a:chOff x="3954" y="2176"/>
            <a:chExt cx="1587" cy="449"/>
          </a:xfrm>
        </p:grpSpPr>
        <p:sp>
          <p:nvSpPr>
            <p:cNvPr id="32" name="Line 32"/>
            <p:cNvSpPr>
              <a:spLocks noChangeShapeType="1"/>
            </p:cNvSpPr>
            <p:nvPr/>
          </p:nvSpPr>
          <p:spPr bwMode="auto">
            <a:xfrm>
              <a:off x="3963" y="2176"/>
              <a:ext cx="1578" cy="222"/>
            </a:xfrm>
            <a:prstGeom prst="line">
              <a:avLst/>
            </a:prstGeom>
            <a:noFill/>
            <a:ln w="28575">
              <a:solidFill>
                <a:schemeClr val="accent2"/>
              </a:solidFill>
              <a:round/>
              <a:headEnd type="triangle" w="med" len="med"/>
              <a:tailEnd/>
            </a:ln>
          </p:spPr>
          <p:txBody>
            <a:bodyPr wrap="none" anchor="ctr"/>
            <a:lstStyle/>
            <a:p>
              <a:endParaRPr lang="zh-CN" altLang="en-US"/>
            </a:p>
          </p:txBody>
        </p:sp>
        <p:sp>
          <p:nvSpPr>
            <p:cNvPr id="33" name="Line 33"/>
            <p:cNvSpPr>
              <a:spLocks noChangeShapeType="1"/>
            </p:cNvSpPr>
            <p:nvPr/>
          </p:nvSpPr>
          <p:spPr bwMode="auto">
            <a:xfrm>
              <a:off x="3954" y="2238"/>
              <a:ext cx="1578" cy="222"/>
            </a:xfrm>
            <a:prstGeom prst="line">
              <a:avLst/>
            </a:prstGeom>
            <a:noFill/>
            <a:ln w="28575">
              <a:solidFill>
                <a:schemeClr val="accent2"/>
              </a:solidFill>
              <a:round/>
              <a:headEnd type="triangle" w="med" len="med"/>
              <a:tailEnd/>
            </a:ln>
          </p:spPr>
          <p:txBody>
            <a:bodyPr wrap="none" anchor="ctr"/>
            <a:lstStyle/>
            <a:p>
              <a:endParaRPr lang="zh-CN" altLang="en-US"/>
            </a:p>
          </p:txBody>
        </p:sp>
        <p:sp>
          <p:nvSpPr>
            <p:cNvPr id="34" name="Line 34"/>
            <p:cNvSpPr>
              <a:spLocks noChangeShapeType="1"/>
            </p:cNvSpPr>
            <p:nvPr/>
          </p:nvSpPr>
          <p:spPr bwMode="auto">
            <a:xfrm>
              <a:off x="3963" y="2337"/>
              <a:ext cx="1578" cy="222"/>
            </a:xfrm>
            <a:prstGeom prst="line">
              <a:avLst/>
            </a:prstGeom>
            <a:noFill/>
            <a:ln w="28575">
              <a:solidFill>
                <a:schemeClr val="accent2"/>
              </a:solidFill>
              <a:round/>
              <a:headEnd type="triangle" w="med" len="med"/>
              <a:tailEnd/>
            </a:ln>
          </p:spPr>
          <p:txBody>
            <a:bodyPr wrap="none" anchor="ctr"/>
            <a:lstStyle/>
            <a:p>
              <a:endParaRPr lang="zh-CN" altLang="en-US"/>
            </a:p>
          </p:txBody>
        </p:sp>
        <p:sp>
          <p:nvSpPr>
            <p:cNvPr id="35" name="Line 35"/>
            <p:cNvSpPr>
              <a:spLocks noChangeShapeType="1"/>
            </p:cNvSpPr>
            <p:nvPr/>
          </p:nvSpPr>
          <p:spPr bwMode="auto">
            <a:xfrm>
              <a:off x="3957" y="2403"/>
              <a:ext cx="1578" cy="222"/>
            </a:xfrm>
            <a:prstGeom prst="line">
              <a:avLst/>
            </a:prstGeom>
            <a:noFill/>
            <a:ln w="28575">
              <a:solidFill>
                <a:schemeClr val="accent2"/>
              </a:solidFill>
              <a:round/>
              <a:headEnd type="triangle" w="med" len="med"/>
              <a:tailEnd/>
            </a:ln>
          </p:spPr>
          <p:txBody>
            <a:bodyPr wrap="none" anchor="ctr"/>
            <a:lstStyle/>
            <a:p>
              <a:endParaRPr lang="zh-CN" altLang="en-US"/>
            </a:p>
          </p:txBody>
        </p:sp>
      </p:grpSp>
      <p:sp>
        <p:nvSpPr>
          <p:cNvPr id="42" name="Rectangle 3"/>
          <p:cNvSpPr txBox="1">
            <a:spLocks noChangeArrowheads="1"/>
          </p:cNvSpPr>
          <p:nvPr/>
        </p:nvSpPr>
        <p:spPr bwMode="auto">
          <a:xfrm>
            <a:off x="971600" y="4581128"/>
            <a:ext cx="5688632" cy="1728192"/>
          </a:xfrm>
          <a:prstGeom prst="rect">
            <a:avLst/>
          </a:prstGeom>
          <a:solidFill>
            <a:schemeClr val="accent1">
              <a:lumMod val="40000"/>
              <a:lumOff val="6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zh-CN" altLang="en-US" sz="1800" b="1" i="0" u="none" strike="noStrike" kern="0" cap="none" spc="0" normalizeH="0" baseline="0" noProof="0" dirty="0">
                <a:ln>
                  <a:noFill/>
                </a:ln>
                <a:solidFill>
                  <a:schemeClr val="tx1"/>
                </a:solidFill>
                <a:effectLst/>
                <a:uLnTx/>
                <a:uFillTx/>
                <a:latin typeface="+mn-lt"/>
                <a:ea typeface="+mn-ea"/>
                <a:cs typeface="+mn-cs"/>
              </a:rPr>
              <a:t>拥塞窗口</a:t>
            </a:r>
            <a:r>
              <a:rPr kumimoji="1" lang="zh-CN" altLang="en-US" sz="1800" b="1" i="0" u="none" strike="noStrike" kern="0" cap="none" spc="0" normalizeH="0" baseline="0" noProof="0" dirty="0">
                <a:ln>
                  <a:noFill/>
                </a:ln>
                <a:solidFill>
                  <a:srgbClr val="FF0000"/>
                </a:solidFill>
                <a:effectLst/>
                <a:uLnTx/>
                <a:uFillTx/>
                <a:latin typeface="+mn-lt"/>
                <a:ea typeface="+mn-ea"/>
                <a:cs typeface="+mn-cs"/>
              </a:rPr>
              <a:t>增长到</a:t>
            </a:r>
            <a:r>
              <a:rPr kumimoji="1" lang="en-US" altLang="zh-CN" sz="1800" b="1" i="0" u="none" strike="noStrike" kern="0" cap="none" spc="0" normalizeH="0" baseline="0" noProof="0" dirty="0" err="1">
                <a:ln>
                  <a:noFill/>
                </a:ln>
                <a:solidFill>
                  <a:srgbClr val="FF0000"/>
                </a:solidFill>
                <a:effectLst/>
                <a:uLnTx/>
                <a:uFillTx/>
                <a:latin typeface="+mn-lt"/>
                <a:ea typeface="+mn-ea"/>
                <a:cs typeface="+mn-cs"/>
              </a:rPr>
              <a:t>ssthresh</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时，就</a:t>
            </a:r>
            <a:r>
              <a:rPr kumimoji="1" lang="zh-CN" altLang="en-US" sz="1800" b="1" i="0" u="none" strike="noStrike" kern="0" cap="none" spc="0" normalizeH="0" baseline="0" noProof="0" dirty="0">
                <a:ln>
                  <a:noFill/>
                </a:ln>
                <a:solidFill>
                  <a:srgbClr val="FF0000"/>
                </a:solidFill>
                <a:effectLst/>
                <a:uLnTx/>
                <a:uFillTx/>
                <a:latin typeface="+mn-lt"/>
                <a:ea typeface="+mn-ea"/>
                <a:cs typeface="+mn-cs"/>
              </a:rPr>
              <a:t>每轮</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将</a:t>
            </a:r>
            <a:r>
              <a:rPr kumimoji="1" lang="zh-CN" altLang="en-US" sz="1800" b="1" i="0" u="none" strike="noStrike" kern="0" cap="none" spc="0" normalizeH="0" baseline="0" noProof="0" dirty="0">
                <a:ln>
                  <a:noFill/>
                </a:ln>
                <a:solidFill>
                  <a:srgbClr val="FF0000"/>
                </a:solidFill>
                <a:effectLst/>
                <a:uLnTx/>
                <a:uFillTx/>
                <a:latin typeface="+mn-lt"/>
                <a:ea typeface="+mn-ea"/>
                <a:cs typeface="+mn-cs"/>
              </a:rPr>
              <a:t>拥塞窗口加</a:t>
            </a:r>
            <a:r>
              <a:rPr kumimoji="1" lang="en-US" altLang="zh-CN" sz="1800" b="1" i="0" u="none" strike="noStrike" kern="0" cap="none" spc="0" normalizeH="0" baseline="0" noProof="0" dirty="0">
                <a:ln>
                  <a:noFill/>
                </a:ln>
                <a:solidFill>
                  <a:srgbClr val="FF0000"/>
                </a:solidFill>
                <a:effectLst/>
                <a:uLnTx/>
                <a:uFillTx/>
                <a:latin typeface="+mn-lt"/>
                <a:ea typeface="+mn-ea"/>
                <a:cs typeface="+mn-cs"/>
              </a:rPr>
              <a:t>1</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，使拥塞窗口按线性规律增长（</a:t>
            </a:r>
            <a:r>
              <a:rPr kumimoji="1" lang="zh-CN" altLang="en-US" sz="1800" b="1" i="0" u="none" strike="noStrike" kern="0" cap="none" spc="0" normalizeH="0" baseline="0" noProof="0" dirty="0">
                <a:ln>
                  <a:noFill/>
                </a:ln>
                <a:solidFill>
                  <a:srgbClr val="FF0000"/>
                </a:solidFill>
                <a:effectLst/>
                <a:uLnTx/>
                <a:uFillTx/>
                <a:latin typeface="+mn-lt"/>
                <a:ea typeface="+mn-ea"/>
                <a:cs typeface="+mn-cs"/>
              </a:rPr>
              <a:t>加法增大</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zh-CN" altLang="en-US" sz="1800" b="1" i="0" u="none" strike="noStrike" kern="0" cap="none" spc="0" normalizeH="0" baseline="0" noProof="0" dirty="0">
                <a:ln>
                  <a:noFill/>
                </a:ln>
                <a:solidFill>
                  <a:schemeClr val="tx1"/>
                </a:solidFill>
                <a:effectLst/>
                <a:uLnTx/>
                <a:uFillTx/>
                <a:latin typeface="+mn-lt"/>
                <a:ea typeface="+mn-ea"/>
                <a:cs typeface="+mn-cs"/>
              </a:rPr>
              <a:t>如果出现超时，就将当时</a:t>
            </a:r>
            <a:r>
              <a:rPr kumimoji="1" lang="zh-CN" altLang="en-US" sz="1800" b="1" i="0" u="none" strike="noStrike" kern="0" cap="none" spc="0" normalizeH="0" baseline="0" noProof="0" dirty="0">
                <a:ln>
                  <a:noFill/>
                </a:ln>
                <a:solidFill>
                  <a:srgbClr val="FF0000"/>
                </a:solidFill>
                <a:effectLst/>
                <a:uLnTx/>
                <a:uFillTx/>
                <a:latin typeface="+mn-lt"/>
                <a:ea typeface="+mn-ea"/>
                <a:cs typeface="+mn-cs"/>
              </a:rPr>
              <a:t>拥塞窗口值减半</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，作为新的</a:t>
            </a:r>
            <a:r>
              <a:rPr kumimoji="1" lang="en-US" altLang="zh-CN" sz="1800" b="1" i="0" u="none" strike="noStrike" kern="0" cap="none" spc="0" normalizeH="0" baseline="0" noProof="0" dirty="0" err="1">
                <a:ln>
                  <a:noFill/>
                </a:ln>
                <a:solidFill>
                  <a:schemeClr val="tx1"/>
                </a:solidFill>
                <a:effectLst/>
                <a:uLnTx/>
                <a:uFillTx/>
                <a:latin typeface="+mn-lt"/>
                <a:ea typeface="+mn-ea"/>
                <a:cs typeface="+mn-cs"/>
              </a:rPr>
              <a:t>ssthresh</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a:t>
            </a:r>
            <a:r>
              <a:rPr kumimoji="1" lang="zh-CN" altLang="en-US" sz="1800" b="1" i="0" u="none" strike="noStrike" kern="0" cap="none" spc="0" normalizeH="0" baseline="0" noProof="0" dirty="0">
                <a:ln>
                  <a:noFill/>
                </a:ln>
                <a:solidFill>
                  <a:srgbClr val="FF0000"/>
                </a:solidFill>
                <a:effectLst/>
                <a:uLnTx/>
                <a:uFillTx/>
                <a:latin typeface="+mn-lt"/>
                <a:ea typeface="+mn-ea"/>
                <a:cs typeface="+mn-cs"/>
              </a:rPr>
              <a:t>乘法减小</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），同时将拥塞窗口变为</a:t>
            </a:r>
            <a:r>
              <a:rPr kumimoji="1" lang="en-US" altLang="zh-CN" sz="1800" b="1" i="0" u="none" strike="noStrike" kern="0" cap="none" spc="0" normalizeH="0" baseline="0" noProof="0" dirty="0">
                <a:ln>
                  <a:noFill/>
                </a:ln>
                <a:solidFill>
                  <a:schemeClr val="tx1"/>
                </a:solidFill>
                <a:effectLst/>
                <a:uLnTx/>
                <a:uFillTx/>
                <a:latin typeface="+mn-lt"/>
                <a:ea typeface="+mn-ea"/>
                <a:cs typeface="+mn-cs"/>
              </a:rPr>
              <a:t>1</a:t>
            </a:r>
          </a:p>
          <a:p>
            <a:pPr marL="342900" marR="0" lvl="0" indent="-342900" algn="l" defTabSz="914400" rtl="0" eaLnBrk="1" fontAlgn="base" latinLnBrk="0" hangingPunct="1">
              <a:lnSpc>
                <a:spcPct val="80000"/>
              </a:lnSpc>
              <a:spcBef>
                <a:spcPct val="20000"/>
              </a:spcBef>
              <a:spcAft>
                <a:spcPct val="0"/>
              </a:spcAft>
              <a:buClr>
                <a:schemeClr val="folHlink"/>
              </a:buClr>
              <a:buSzPct val="60000"/>
              <a:buFont typeface="Wingdings" pitchFamily="2" charset="2"/>
              <a:buChar char="n"/>
              <a:tabLst/>
              <a:defRPr/>
            </a:pPr>
            <a:r>
              <a:rPr kumimoji="1" lang="zh-CN" altLang="en-US" sz="1800" b="1" i="0" u="none" strike="noStrike" kern="0" cap="none" spc="0" normalizeH="0" baseline="0" noProof="0" dirty="0">
                <a:ln>
                  <a:noFill/>
                </a:ln>
                <a:solidFill>
                  <a:schemeClr val="tx1"/>
                </a:solidFill>
                <a:effectLst/>
                <a:uLnTx/>
                <a:uFillTx/>
                <a:latin typeface="+mn-lt"/>
                <a:ea typeface="+mn-ea"/>
                <a:cs typeface="+mn-cs"/>
              </a:rPr>
              <a:t>重复上述过程</a:t>
            </a:r>
          </a:p>
        </p:txBody>
      </p:sp>
      <p:sp>
        <p:nvSpPr>
          <p:cNvPr id="43" name="TextBox 42"/>
          <p:cNvSpPr txBox="1"/>
          <p:nvPr/>
        </p:nvSpPr>
        <p:spPr>
          <a:xfrm>
            <a:off x="6588224" y="2238980"/>
            <a:ext cx="720080" cy="230832"/>
          </a:xfrm>
          <a:prstGeom prst="rect">
            <a:avLst/>
          </a:prstGeom>
          <a:noFill/>
        </p:spPr>
        <p:txBody>
          <a:bodyPr wrap="square" rtlCol="0">
            <a:spAutoFit/>
          </a:bodyPr>
          <a:lstStyle/>
          <a:p>
            <a:r>
              <a:rPr lang="en-US" altLang="zh-CN" sz="900" dirty="0" err="1">
                <a:solidFill>
                  <a:srgbClr val="FF0000"/>
                </a:solidFill>
              </a:rPr>
              <a:t>cwnd</a:t>
            </a:r>
            <a:r>
              <a:rPr lang="en-US" altLang="zh-CN" sz="900" dirty="0">
                <a:solidFill>
                  <a:srgbClr val="FF0000"/>
                </a:solidFill>
              </a:rPr>
              <a:t>=1</a:t>
            </a:r>
            <a:endParaRPr lang="zh-CN" altLang="en-US" sz="900" dirty="0">
              <a:solidFill>
                <a:srgbClr val="FF0000"/>
              </a:solidFill>
            </a:endParaRPr>
          </a:p>
        </p:txBody>
      </p:sp>
      <p:sp>
        <p:nvSpPr>
          <p:cNvPr id="44" name="Line 15"/>
          <p:cNvSpPr>
            <a:spLocks noChangeShapeType="1"/>
          </p:cNvSpPr>
          <p:nvPr/>
        </p:nvSpPr>
        <p:spPr bwMode="auto">
          <a:xfrm>
            <a:off x="7092280" y="3573016"/>
            <a:ext cx="2980" cy="178451"/>
          </a:xfrm>
          <a:prstGeom prst="line">
            <a:avLst/>
          </a:prstGeom>
          <a:noFill/>
          <a:ln w="19050">
            <a:solidFill>
              <a:schemeClr val="tx1"/>
            </a:solidFill>
            <a:round/>
            <a:headEnd/>
            <a:tailEnd type="triangle" w="med" len="med"/>
          </a:ln>
        </p:spPr>
        <p:txBody>
          <a:bodyPr wrap="none" anchor="ctr"/>
          <a:lstStyle/>
          <a:p>
            <a:endParaRPr lang="zh-CN" altLang="en-US"/>
          </a:p>
        </p:txBody>
      </p:sp>
      <p:sp>
        <p:nvSpPr>
          <p:cNvPr id="45" name="Text Box 9"/>
          <p:cNvSpPr txBox="1">
            <a:spLocks noChangeArrowheads="1"/>
          </p:cNvSpPr>
          <p:nvPr/>
        </p:nvSpPr>
        <p:spPr bwMode="auto">
          <a:xfrm rot="16200000">
            <a:off x="6829729" y="3331511"/>
            <a:ext cx="427776" cy="190706"/>
          </a:xfrm>
          <a:prstGeom prst="rect">
            <a:avLst/>
          </a:prstGeom>
          <a:noFill/>
          <a:ln w="9525">
            <a:noFill/>
            <a:miter lim="800000"/>
            <a:headEnd/>
            <a:tailEnd/>
          </a:ln>
        </p:spPr>
        <p:txBody>
          <a:bodyPr wrap="none">
            <a:spAutoFit/>
          </a:bodyPr>
          <a:lstStyle/>
          <a:p>
            <a:r>
              <a:rPr lang="en-US" altLang="zh-CN" sz="1400" dirty="0">
                <a:ea typeface="宋体" pitchFamily="2" charset="-122"/>
              </a:rPr>
              <a:t>RTT</a:t>
            </a:r>
            <a:endParaRPr lang="en-US" altLang="zh-CN" sz="1000" dirty="0">
              <a:latin typeface="Times New Roman" pitchFamily="18" charset="0"/>
              <a:ea typeface="宋体" pitchFamily="2" charset="-122"/>
            </a:endParaRPr>
          </a:p>
        </p:txBody>
      </p:sp>
      <p:sp>
        <p:nvSpPr>
          <p:cNvPr id="46" name="Line 14"/>
          <p:cNvSpPr>
            <a:spLocks noChangeShapeType="1"/>
          </p:cNvSpPr>
          <p:nvPr/>
        </p:nvSpPr>
        <p:spPr bwMode="auto">
          <a:xfrm flipH="1" flipV="1">
            <a:off x="7092280" y="3068960"/>
            <a:ext cx="2980" cy="174654"/>
          </a:xfrm>
          <a:prstGeom prst="line">
            <a:avLst/>
          </a:prstGeom>
          <a:noFill/>
          <a:ln w="19050">
            <a:solidFill>
              <a:schemeClr val="tx1"/>
            </a:solidFill>
            <a:round/>
            <a:headEnd/>
            <a:tailEnd type="triangle" w="med" len="med"/>
          </a:ln>
        </p:spPr>
        <p:txBody>
          <a:bodyPr wrap="none" anchor="ctr"/>
          <a:lstStyle/>
          <a:p>
            <a:endParaRPr lang="zh-CN" altLang="en-US"/>
          </a:p>
        </p:txBody>
      </p:sp>
      <p:sp>
        <p:nvSpPr>
          <p:cNvPr id="47" name="TextBox 46"/>
          <p:cNvSpPr txBox="1"/>
          <p:nvPr/>
        </p:nvSpPr>
        <p:spPr>
          <a:xfrm>
            <a:off x="6588224" y="2924944"/>
            <a:ext cx="720080" cy="230832"/>
          </a:xfrm>
          <a:prstGeom prst="rect">
            <a:avLst/>
          </a:prstGeom>
          <a:noFill/>
        </p:spPr>
        <p:txBody>
          <a:bodyPr wrap="square" rtlCol="0">
            <a:spAutoFit/>
          </a:bodyPr>
          <a:lstStyle/>
          <a:p>
            <a:r>
              <a:rPr lang="en-US" altLang="zh-CN" sz="900" dirty="0" err="1">
                <a:solidFill>
                  <a:srgbClr val="FF0000"/>
                </a:solidFill>
              </a:rPr>
              <a:t>cwnd</a:t>
            </a:r>
            <a:r>
              <a:rPr lang="en-US" altLang="zh-CN" sz="900" dirty="0">
                <a:solidFill>
                  <a:srgbClr val="FF0000"/>
                </a:solidFill>
              </a:rPr>
              <a:t>=2</a:t>
            </a:r>
            <a:endParaRPr lang="zh-CN" altLang="en-US" sz="900" dirty="0">
              <a:solidFill>
                <a:srgbClr val="FF0000"/>
              </a:solidFill>
            </a:endParaRPr>
          </a:p>
        </p:txBody>
      </p:sp>
      <p:sp>
        <p:nvSpPr>
          <p:cNvPr id="48" name="TextBox 47"/>
          <p:cNvSpPr txBox="1"/>
          <p:nvPr/>
        </p:nvSpPr>
        <p:spPr>
          <a:xfrm>
            <a:off x="6588224" y="3573016"/>
            <a:ext cx="720080" cy="230832"/>
          </a:xfrm>
          <a:prstGeom prst="rect">
            <a:avLst/>
          </a:prstGeom>
          <a:noFill/>
        </p:spPr>
        <p:txBody>
          <a:bodyPr wrap="square" rtlCol="0">
            <a:spAutoFit/>
          </a:bodyPr>
          <a:lstStyle/>
          <a:p>
            <a:r>
              <a:rPr lang="en-US" altLang="zh-CN" sz="900" dirty="0" err="1">
                <a:solidFill>
                  <a:srgbClr val="FF0000"/>
                </a:solidFill>
              </a:rPr>
              <a:t>cwnd</a:t>
            </a:r>
            <a:r>
              <a:rPr lang="en-US" altLang="zh-CN" sz="900" dirty="0">
                <a:solidFill>
                  <a:srgbClr val="FF0000"/>
                </a:solidFill>
              </a:rPr>
              <a:t>=3</a:t>
            </a:r>
            <a:endParaRPr lang="zh-CN" altLang="en-US" sz="1000" dirty="0">
              <a:solidFill>
                <a:srgbClr val="FF0000"/>
              </a:solidFill>
            </a:endParaRPr>
          </a:p>
        </p:txBody>
      </p:sp>
      <p:sp>
        <p:nvSpPr>
          <p:cNvPr id="49" name="TextBox 48"/>
          <p:cNvSpPr txBox="1"/>
          <p:nvPr/>
        </p:nvSpPr>
        <p:spPr>
          <a:xfrm>
            <a:off x="6588224" y="3679140"/>
            <a:ext cx="720080" cy="230832"/>
          </a:xfrm>
          <a:prstGeom prst="rect">
            <a:avLst/>
          </a:prstGeom>
          <a:noFill/>
        </p:spPr>
        <p:txBody>
          <a:bodyPr wrap="square" rtlCol="0">
            <a:spAutoFit/>
          </a:bodyPr>
          <a:lstStyle/>
          <a:p>
            <a:r>
              <a:rPr lang="en-US" altLang="zh-CN" sz="900" dirty="0" err="1">
                <a:solidFill>
                  <a:srgbClr val="FF0000"/>
                </a:solidFill>
              </a:rPr>
              <a:t>cwnd</a:t>
            </a:r>
            <a:r>
              <a:rPr lang="en-US" altLang="zh-CN" sz="900" dirty="0">
                <a:solidFill>
                  <a:srgbClr val="FF0000"/>
                </a:solidFill>
              </a:rPr>
              <a:t>=4</a:t>
            </a:r>
            <a:endParaRPr lang="zh-CN" altLang="en-US" sz="900" dirty="0">
              <a:solidFill>
                <a:srgbClr val="FF0000"/>
              </a:solidFill>
            </a:endParaRPr>
          </a:p>
        </p:txBody>
      </p:sp>
      <p:sp>
        <p:nvSpPr>
          <p:cNvPr id="50" name="TextBox 49"/>
          <p:cNvSpPr txBox="1"/>
          <p:nvPr/>
        </p:nvSpPr>
        <p:spPr>
          <a:xfrm>
            <a:off x="6588224" y="4221088"/>
            <a:ext cx="720080" cy="646331"/>
          </a:xfrm>
          <a:prstGeom prst="rect">
            <a:avLst/>
          </a:prstGeom>
          <a:noFill/>
        </p:spPr>
        <p:txBody>
          <a:bodyPr wrap="square" rtlCol="0">
            <a:spAutoFit/>
          </a:bodyPr>
          <a:lstStyle/>
          <a:p>
            <a:r>
              <a:rPr lang="en-US" altLang="zh-CN" sz="900" dirty="0" err="1">
                <a:solidFill>
                  <a:srgbClr val="FF0000"/>
                </a:solidFill>
              </a:rPr>
              <a:t>cwnd</a:t>
            </a:r>
            <a:r>
              <a:rPr lang="en-US" altLang="zh-CN" sz="900" dirty="0">
                <a:solidFill>
                  <a:srgbClr val="FF0000"/>
                </a:solidFill>
              </a:rPr>
              <a:t>=5</a:t>
            </a:r>
          </a:p>
          <a:p>
            <a:r>
              <a:rPr lang="en-US" altLang="zh-CN" sz="900" dirty="0" err="1">
                <a:solidFill>
                  <a:srgbClr val="FF0000"/>
                </a:solidFill>
              </a:rPr>
              <a:t>cwnd</a:t>
            </a:r>
            <a:r>
              <a:rPr lang="en-US" altLang="zh-CN" sz="900" dirty="0">
                <a:solidFill>
                  <a:srgbClr val="FF0000"/>
                </a:solidFill>
              </a:rPr>
              <a:t>=6</a:t>
            </a:r>
          </a:p>
          <a:p>
            <a:r>
              <a:rPr lang="en-US" altLang="zh-CN" sz="900" dirty="0" err="1">
                <a:solidFill>
                  <a:srgbClr val="FF0000"/>
                </a:solidFill>
              </a:rPr>
              <a:t>cwnd</a:t>
            </a:r>
            <a:r>
              <a:rPr lang="en-US" altLang="zh-CN" sz="900" dirty="0">
                <a:solidFill>
                  <a:srgbClr val="FF0000"/>
                </a:solidFill>
              </a:rPr>
              <a:t>=7</a:t>
            </a:r>
          </a:p>
          <a:p>
            <a:r>
              <a:rPr lang="en-US" altLang="zh-CN" sz="900" dirty="0" err="1">
                <a:solidFill>
                  <a:srgbClr val="FF0000"/>
                </a:solidFill>
              </a:rPr>
              <a:t>cwnd</a:t>
            </a:r>
            <a:r>
              <a:rPr lang="en-US" altLang="zh-CN" sz="900" dirty="0">
                <a:solidFill>
                  <a:srgbClr val="FF0000"/>
                </a:solidFill>
              </a:rPr>
              <a:t>=8</a:t>
            </a:r>
            <a:endParaRPr lang="zh-CN" altLang="en-US" sz="9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blinds(horizontal)">
                                      <p:cBhvr>
                                        <p:cTn id="10" dur="500"/>
                                        <p:tgtEl>
                                          <p:spTgt spid="4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2">
                                            <p:txEl>
                                              <p:pRg st="1" end="1"/>
                                            </p:txEl>
                                          </p:spTgt>
                                        </p:tgtEl>
                                        <p:attrNameLst>
                                          <p:attrName>style.visibility</p:attrName>
                                        </p:attrNameLst>
                                      </p:cBhvr>
                                      <p:to>
                                        <p:strVal val="visible"/>
                                      </p:to>
                                    </p:set>
                                    <p:animEffect transition="in" filter="blinds(horizontal)">
                                      <p:cBhvr>
                                        <p:cTn id="13" dur="500"/>
                                        <p:tgtEl>
                                          <p:spTgt spid="4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2">
                                            <p:txEl>
                                              <p:pRg st="2" end="2"/>
                                            </p:txEl>
                                          </p:spTgt>
                                        </p:tgtEl>
                                        <p:attrNameLst>
                                          <p:attrName>style.visibility</p:attrName>
                                        </p:attrNameLst>
                                      </p:cBhvr>
                                      <p:to>
                                        <p:strVal val="visible"/>
                                      </p:to>
                                    </p:set>
                                    <p:animEffect transition="in" filter="blinds(horizontal)">
                                      <p:cBhvr>
                                        <p:cTn id="18"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EFE399C-F3C6-417E-AB6A-FEE4AB6B6A0B}" type="slidenum">
              <a:rPr lang="zh-CN" altLang="en-US"/>
              <a:pPr/>
              <a:t>6</a:t>
            </a:fld>
            <a:endParaRPr lang="en-US" altLang="zh-CN"/>
          </a:p>
        </p:txBody>
      </p:sp>
      <p:sp>
        <p:nvSpPr>
          <p:cNvPr id="300034" name="Rectangle 2"/>
          <p:cNvSpPr>
            <a:spLocks noGrp="1" noChangeArrowheads="1"/>
          </p:cNvSpPr>
          <p:nvPr>
            <p:ph type="title"/>
          </p:nvPr>
        </p:nvSpPr>
        <p:spPr/>
        <p:txBody>
          <a:bodyPr/>
          <a:lstStyle/>
          <a:p>
            <a:pPr algn="ctr"/>
            <a:r>
              <a:rPr lang="zh-CN" altLang="en-US"/>
              <a:t>第8章 传输层</a:t>
            </a:r>
          </a:p>
        </p:txBody>
      </p:sp>
      <p:sp>
        <p:nvSpPr>
          <p:cNvPr id="300035" name="Rectangle 3"/>
          <p:cNvSpPr>
            <a:spLocks noGrp="1" noChangeArrowheads="1"/>
          </p:cNvSpPr>
          <p:nvPr>
            <p:ph type="body" idx="1"/>
          </p:nvPr>
        </p:nvSpPr>
        <p:spPr>
          <a:xfrm>
            <a:off x="1187450" y="1989138"/>
            <a:ext cx="7205663" cy="4114800"/>
          </a:xfrm>
        </p:spPr>
        <p:txBody>
          <a:bodyPr/>
          <a:lstStyle/>
          <a:p>
            <a:r>
              <a:rPr lang="en-GB" b="1" dirty="0">
                <a:latin typeface="宋体" charset="-122"/>
              </a:rPr>
              <a:t>8.1</a:t>
            </a:r>
            <a:r>
              <a:rPr lang="zh-CN" altLang="en-GB" b="1" dirty="0">
                <a:latin typeface="宋体" charset="-122"/>
              </a:rPr>
              <a:t>传输层服务</a:t>
            </a:r>
          </a:p>
          <a:p>
            <a:r>
              <a:rPr lang="en-GB" altLang="zh-CN" b="1" dirty="0">
                <a:solidFill>
                  <a:srgbClr val="FF0000"/>
                </a:solidFill>
                <a:latin typeface="宋体" charset="-122"/>
              </a:rPr>
              <a:t>8.2</a:t>
            </a:r>
            <a:r>
              <a:rPr lang="zh-CN" altLang="en-GB" b="1" dirty="0">
                <a:solidFill>
                  <a:srgbClr val="FF0000"/>
                </a:solidFill>
                <a:latin typeface="宋体" charset="-122"/>
              </a:rPr>
              <a:t>传输层</a:t>
            </a:r>
            <a:r>
              <a:rPr lang="zh-CN" altLang="en-US" b="1" dirty="0">
                <a:solidFill>
                  <a:srgbClr val="FF0000"/>
                </a:solidFill>
                <a:latin typeface="宋体" charset="-122"/>
              </a:rPr>
              <a:t>寻址</a:t>
            </a:r>
            <a:endParaRPr lang="en-GB" altLang="zh-CN" b="1" dirty="0">
              <a:solidFill>
                <a:srgbClr val="FF0000"/>
              </a:solidFill>
              <a:latin typeface="宋体" charset="-122"/>
            </a:endParaRPr>
          </a:p>
          <a:p>
            <a:r>
              <a:rPr lang="en-GB" altLang="zh-CN" b="1" dirty="0">
                <a:latin typeface="宋体" charset="-122"/>
              </a:rPr>
              <a:t>8.3</a:t>
            </a:r>
            <a:r>
              <a:rPr lang="zh-CN" altLang="en-US" b="1" dirty="0">
                <a:latin typeface="宋体" charset="-122"/>
              </a:rPr>
              <a:t>建立连接</a:t>
            </a:r>
          </a:p>
          <a:p>
            <a:r>
              <a:rPr lang="zh-CN" altLang="en-US" b="1" dirty="0">
                <a:latin typeface="宋体" charset="-122"/>
              </a:rPr>
              <a:t>8.</a:t>
            </a:r>
            <a:r>
              <a:rPr lang="en-US" altLang="zh-CN" b="1" dirty="0">
                <a:latin typeface="宋体" charset="-122"/>
              </a:rPr>
              <a:t>4Internet</a:t>
            </a:r>
            <a:r>
              <a:rPr lang="zh-CN" altLang="en-US" b="1" dirty="0">
                <a:latin typeface="宋体" charset="-122"/>
              </a:rPr>
              <a:t>中的传输层协议</a:t>
            </a:r>
          </a:p>
          <a:p>
            <a:pPr lvl="1"/>
            <a:r>
              <a:rPr lang="en-US" altLang="zh-CN" b="1" dirty="0">
                <a:latin typeface="宋体" charset="-122"/>
              </a:rPr>
              <a:t>8.4.1</a:t>
            </a:r>
            <a:r>
              <a:rPr lang="zh-CN" altLang="en-US" b="1" dirty="0">
                <a:latin typeface="宋体" charset="-122"/>
              </a:rPr>
              <a:t>用户数据报协议</a:t>
            </a:r>
            <a:r>
              <a:rPr lang="en-US" altLang="zh-CN" b="1" dirty="0">
                <a:latin typeface="宋体" charset="-122"/>
              </a:rPr>
              <a:t>UDP </a:t>
            </a:r>
          </a:p>
          <a:p>
            <a:pPr lvl="1"/>
            <a:r>
              <a:rPr lang="en-GB" altLang="zh-CN" b="1" dirty="0">
                <a:latin typeface="宋体" charset="-122"/>
              </a:rPr>
              <a:t>8.4.2</a:t>
            </a:r>
            <a:r>
              <a:rPr lang="zh-CN" altLang="en-US" b="1" dirty="0">
                <a:latin typeface="宋体" charset="-122"/>
              </a:rPr>
              <a:t>传输控制协议</a:t>
            </a:r>
            <a:r>
              <a:rPr lang="en-US" altLang="zh-CN" b="1" dirty="0">
                <a:latin typeface="宋体" charset="-122"/>
              </a:rPr>
              <a:t>TCP</a:t>
            </a:r>
            <a:endParaRPr lang="zh-CN" altLang="en-US" b="1" dirty="0">
              <a:latin typeface="宋体" charset="-122"/>
            </a:endParaRPr>
          </a:p>
          <a:p>
            <a:r>
              <a:rPr lang="en-GB" altLang="zh-CN" dirty="0">
                <a:latin typeface="宋体" charset="-122"/>
              </a:rPr>
              <a:t>8.5</a:t>
            </a:r>
            <a:r>
              <a:rPr lang="en-US" altLang="zh-CN" dirty="0"/>
              <a:t>Berkeley Socket</a:t>
            </a:r>
            <a:endParaRPr lang="en-GB" altLang="zh-CN" dirty="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5" name="Rectangle 5"/>
          <p:cNvSpPr>
            <a:spLocks noGrp="1" noChangeArrowheads="1"/>
          </p:cNvSpPr>
          <p:nvPr>
            <p:ph type="title"/>
          </p:nvPr>
        </p:nvSpPr>
        <p:spPr>
          <a:xfrm>
            <a:off x="4859338" y="617538"/>
            <a:ext cx="4084637" cy="1143000"/>
          </a:xfrm>
        </p:spPr>
        <p:txBody>
          <a:bodyPr/>
          <a:lstStyle/>
          <a:p>
            <a:r>
              <a:rPr lang="en-US" altLang="zh-CN" sz="4000" dirty="0"/>
              <a:t>Internet</a:t>
            </a:r>
            <a:r>
              <a:rPr lang="zh-CN" altLang="en-US" sz="4000" dirty="0"/>
              <a:t>拥塞控制算法的实例</a:t>
            </a:r>
          </a:p>
        </p:txBody>
      </p:sp>
      <p:sp>
        <p:nvSpPr>
          <p:cNvPr id="481283" name="Rectangle 3"/>
          <p:cNvSpPr>
            <a:spLocks noGrp="1" noChangeArrowheads="1"/>
          </p:cNvSpPr>
          <p:nvPr>
            <p:ph type="body" sz="half" idx="1"/>
          </p:nvPr>
        </p:nvSpPr>
        <p:spPr>
          <a:xfrm>
            <a:off x="0" y="980728"/>
            <a:ext cx="4572000" cy="5668980"/>
          </a:xfrm>
          <a:solidFill>
            <a:schemeClr val="bg1"/>
          </a:solidFill>
        </p:spPr>
        <p:txBody>
          <a:bodyPr/>
          <a:lstStyle/>
          <a:p>
            <a:r>
              <a:rPr lang="zh-CN" altLang="en-US" sz="2400" dirty="0">
                <a:latin typeface="+mn-ea"/>
              </a:rPr>
              <a:t>假设</a:t>
            </a:r>
            <a:r>
              <a:rPr lang="zh-CN" altLang="en-US" sz="2400" dirty="0">
                <a:solidFill>
                  <a:srgbClr val="FF0000"/>
                </a:solidFill>
                <a:latin typeface="+mn-ea"/>
              </a:rPr>
              <a:t>最初拥塞窗口为</a:t>
            </a:r>
            <a:r>
              <a:rPr lang="en-US" altLang="zh-CN" sz="2400" dirty="0">
                <a:solidFill>
                  <a:srgbClr val="FF0000"/>
                </a:solidFill>
                <a:latin typeface="+mn-ea"/>
              </a:rPr>
              <a:t>64kB</a:t>
            </a:r>
            <a:r>
              <a:rPr lang="zh-CN" altLang="en-US" sz="2400" dirty="0">
                <a:latin typeface="+mn-ea"/>
              </a:rPr>
              <a:t>，最大</a:t>
            </a:r>
            <a:r>
              <a:rPr lang="zh-CN" altLang="en-US" sz="2400" dirty="0">
                <a:solidFill>
                  <a:srgbClr val="FF0000"/>
                </a:solidFill>
                <a:latin typeface="+mn-ea"/>
              </a:rPr>
              <a:t>段长为</a:t>
            </a:r>
            <a:r>
              <a:rPr lang="en-US" altLang="zh-CN" sz="2400" dirty="0">
                <a:solidFill>
                  <a:srgbClr val="FF0000"/>
                </a:solidFill>
                <a:latin typeface="+mn-ea"/>
              </a:rPr>
              <a:t>1kB</a:t>
            </a:r>
            <a:r>
              <a:rPr lang="zh-CN" altLang="en-US" sz="2400" dirty="0">
                <a:latin typeface="+mn-ea"/>
              </a:rPr>
              <a:t>，发生</a:t>
            </a:r>
            <a:r>
              <a:rPr lang="zh-CN" altLang="en-US" sz="2400" dirty="0">
                <a:solidFill>
                  <a:srgbClr val="FF0000"/>
                </a:solidFill>
                <a:latin typeface="+mn-ea"/>
              </a:rPr>
              <a:t>超时</a:t>
            </a:r>
            <a:r>
              <a:rPr lang="zh-CN" altLang="en-US" sz="2400" dirty="0">
                <a:latin typeface="+mn-ea"/>
              </a:rPr>
              <a:t>，将</a:t>
            </a:r>
            <a:r>
              <a:rPr lang="zh-CN" altLang="en-US" sz="2400" dirty="0">
                <a:solidFill>
                  <a:srgbClr val="FF0000"/>
                </a:solidFill>
                <a:latin typeface="+mn-ea"/>
              </a:rPr>
              <a:t>阈值</a:t>
            </a:r>
            <a:r>
              <a:rPr lang="zh-CN" altLang="en-US" sz="2400" dirty="0">
                <a:latin typeface="+mn-ea"/>
              </a:rPr>
              <a:t>设为其</a:t>
            </a:r>
            <a:r>
              <a:rPr lang="en-US" altLang="zh-CN" sz="2400" dirty="0">
                <a:latin typeface="+mn-ea"/>
              </a:rPr>
              <a:t>1/2</a:t>
            </a:r>
            <a:r>
              <a:rPr lang="zh-CN" altLang="en-US" sz="2400" dirty="0">
                <a:latin typeface="+mn-ea"/>
              </a:rPr>
              <a:t>，即</a:t>
            </a:r>
            <a:r>
              <a:rPr lang="en-US" altLang="zh-CN" sz="2400" dirty="0">
                <a:solidFill>
                  <a:srgbClr val="FF0000"/>
                </a:solidFill>
                <a:latin typeface="+mn-ea"/>
              </a:rPr>
              <a:t>32kB</a:t>
            </a:r>
            <a:r>
              <a:rPr lang="zh-CN" altLang="en-US" sz="2400" dirty="0">
                <a:latin typeface="+mn-ea"/>
              </a:rPr>
              <a:t>，并将拥塞窗口恢复为最大段长度，执行慢启动算法；</a:t>
            </a:r>
            <a:endParaRPr lang="en-US" altLang="zh-CN" sz="2400" dirty="0">
              <a:latin typeface="+mn-ea"/>
            </a:endParaRPr>
          </a:p>
          <a:p>
            <a:r>
              <a:rPr lang="zh-CN" altLang="en-US" sz="2400" dirty="0">
                <a:latin typeface="+mn-ea"/>
              </a:rPr>
              <a:t>直至拥塞窗口达到阈值，此后拥塞窗口按线性增加（每次只增加一个最大段长度），直至最终达到接收窗口大小或发生超时；</a:t>
            </a:r>
            <a:endParaRPr lang="en-US" altLang="zh-CN" sz="2400" dirty="0">
              <a:latin typeface="+mn-ea"/>
            </a:endParaRPr>
          </a:p>
          <a:p>
            <a:r>
              <a:rPr lang="zh-CN" altLang="en-US" sz="2400" dirty="0">
                <a:latin typeface="+mn-ea"/>
              </a:rPr>
              <a:t>若超时再将临界值设为当前拥塞窗口的</a:t>
            </a:r>
            <a:r>
              <a:rPr lang="en-US" altLang="zh-CN" sz="2400" dirty="0">
                <a:latin typeface="+mn-ea"/>
              </a:rPr>
              <a:t>1/2</a:t>
            </a:r>
            <a:r>
              <a:rPr lang="zh-CN" altLang="en-US" sz="2400" dirty="0">
                <a:latin typeface="+mn-ea"/>
              </a:rPr>
              <a:t>，重复上述过程。</a:t>
            </a:r>
          </a:p>
        </p:txBody>
      </p:sp>
      <p:pic>
        <p:nvPicPr>
          <p:cNvPr id="481284" name="Picture 4"/>
          <p:cNvPicPr>
            <a:picLocks noGrp="1" noChangeAspect="1" noChangeArrowheads="1"/>
          </p:cNvPicPr>
          <p:nvPr>
            <p:ph sz="half" idx="2"/>
          </p:nvPr>
        </p:nvPicPr>
        <p:blipFill>
          <a:blip r:embed="rId3" cstate="print"/>
          <a:srcRect/>
          <a:stretch>
            <a:fillRect/>
          </a:stretch>
        </p:blipFill>
        <p:spPr>
          <a:xfrm>
            <a:off x="4429124" y="1857364"/>
            <a:ext cx="4714876" cy="4011613"/>
          </a:xfrm>
          <a:noFill/>
          <a:ln/>
        </p:spPr>
      </p:pic>
      <p:cxnSp>
        <p:nvCxnSpPr>
          <p:cNvPr id="8" name="直接连接符 7"/>
          <p:cNvCxnSpPr/>
          <p:nvPr/>
        </p:nvCxnSpPr>
        <p:spPr bwMode="auto">
          <a:xfrm rot="5400000">
            <a:off x="4642644" y="5785660"/>
            <a:ext cx="428628" cy="158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0" name="直接连接符 9"/>
          <p:cNvCxnSpPr/>
          <p:nvPr/>
        </p:nvCxnSpPr>
        <p:spPr bwMode="auto">
          <a:xfrm rot="5400000">
            <a:off x="5501091" y="5786057"/>
            <a:ext cx="428628" cy="79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 name="直接连接符 11"/>
          <p:cNvCxnSpPr/>
          <p:nvPr/>
        </p:nvCxnSpPr>
        <p:spPr bwMode="auto">
          <a:xfrm rot="5400000">
            <a:off x="6858413" y="5786057"/>
            <a:ext cx="428628" cy="79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直接箭头连接符 13"/>
          <p:cNvCxnSpPr/>
          <p:nvPr/>
        </p:nvCxnSpPr>
        <p:spPr bwMode="auto">
          <a:xfrm>
            <a:off x="4857752" y="5857892"/>
            <a:ext cx="857256"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6" name="直接箭头连接符 15"/>
          <p:cNvCxnSpPr/>
          <p:nvPr/>
        </p:nvCxnSpPr>
        <p:spPr bwMode="auto">
          <a:xfrm>
            <a:off x="5715008" y="5857892"/>
            <a:ext cx="1357322"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17" name="TextBox 16"/>
          <p:cNvSpPr txBox="1"/>
          <p:nvPr/>
        </p:nvSpPr>
        <p:spPr>
          <a:xfrm>
            <a:off x="4857752" y="5929330"/>
            <a:ext cx="857256" cy="338554"/>
          </a:xfrm>
          <a:prstGeom prst="rect">
            <a:avLst/>
          </a:prstGeom>
          <a:noFill/>
        </p:spPr>
        <p:txBody>
          <a:bodyPr wrap="square" rtlCol="0">
            <a:spAutoFit/>
          </a:bodyPr>
          <a:lstStyle/>
          <a:p>
            <a:r>
              <a:rPr lang="zh-CN" altLang="en-US" sz="1600" dirty="0"/>
              <a:t>慢启动</a:t>
            </a:r>
          </a:p>
        </p:txBody>
      </p:sp>
      <p:sp>
        <p:nvSpPr>
          <p:cNvPr id="18" name="TextBox 17"/>
          <p:cNvSpPr txBox="1"/>
          <p:nvPr/>
        </p:nvSpPr>
        <p:spPr>
          <a:xfrm>
            <a:off x="5786446" y="5929330"/>
            <a:ext cx="1285884" cy="338554"/>
          </a:xfrm>
          <a:prstGeom prst="rect">
            <a:avLst/>
          </a:prstGeom>
          <a:noFill/>
        </p:spPr>
        <p:txBody>
          <a:bodyPr wrap="square" rtlCol="0">
            <a:spAutoFit/>
          </a:bodyPr>
          <a:lstStyle/>
          <a:p>
            <a:r>
              <a:rPr lang="zh-CN" altLang="en-US" sz="1600" dirty="0"/>
              <a:t>拥塞避免</a:t>
            </a:r>
          </a:p>
        </p:txBody>
      </p:sp>
      <p:cxnSp>
        <p:nvCxnSpPr>
          <p:cNvPr id="19" name="直接连接符 18"/>
          <p:cNvCxnSpPr/>
          <p:nvPr/>
        </p:nvCxnSpPr>
        <p:spPr bwMode="auto">
          <a:xfrm rot="5400000">
            <a:off x="7072727" y="5786057"/>
            <a:ext cx="428628" cy="79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0" name="直接箭头连接符 19"/>
          <p:cNvCxnSpPr/>
          <p:nvPr/>
        </p:nvCxnSpPr>
        <p:spPr bwMode="auto">
          <a:xfrm>
            <a:off x="7286644" y="5857892"/>
            <a:ext cx="714380"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sp>
        <p:nvSpPr>
          <p:cNvPr id="21" name="TextBox 20"/>
          <p:cNvSpPr txBox="1"/>
          <p:nvPr/>
        </p:nvSpPr>
        <p:spPr>
          <a:xfrm>
            <a:off x="7286644" y="5876528"/>
            <a:ext cx="857256" cy="338554"/>
          </a:xfrm>
          <a:prstGeom prst="rect">
            <a:avLst/>
          </a:prstGeom>
          <a:noFill/>
        </p:spPr>
        <p:txBody>
          <a:bodyPr wrap="square" rtlCol="0">
            <a:spAutoFit/>
          </a:bodyPr>
          <a:lstStyle/>
          <a:p>
            <a:r>
              <a:rPr lang="zh-CN" altLang="en-US" sz="1600" dirty="0"/>
              <a:t>慢启动</a:t>
            </a:r>
          </a:p>
        </p:txBody>
      </p:sp>
      <p:sp>
        <p:nvSpPr>
          <p:cNvPr id="15" name="TextBox 14"/>
          <p:cNvSpPr txBox="1"/>
          <p:nvPr/>
        </p:nvSpPr>
        <p:spPr>
          <a:xfrm>
            <a:off x="8532440" y="5661248"/>
            <a:ext cx="504056" cy="276999"/>
          </a:xfrm>
          <a:prstGeom prst="rect">
            <a:avLst/>
          </a:prstGeom>
          <a:noFill/>
        </p:spPr>
        <p:txBody>
          <a:bodyPr wrap="square" rtlCol="0">
            <a:spAutoFit/>
          </a:bodyPr>
          <a:lstStyle/>
          <a:p>
            <a:r>
              <a:rPr lang="en-US" altLang="zh-CN" sz="1200" dirty="0"/>
              <a:t>RTTs</a:t>
            </a:r>
            <a:endParaRPr lang="zh-CN" altLang="en-US" sz="1200" dirty="0"/>
          </a:p>
        </p:txBody>
      </p:sp>
      <p:sp>
        <p:nvSpPr>
          <p:cNvPr id="22" name="矩形 21"/>
          <p:cNvSpPr/>
          <p:nvPr/>
        </p:nvSpPr>
        <p:spPr>
          <a:xfrm>
            <a:off x="6372200" y="2591326"/>
            <a:ext cx="720080" cy="261610"/>
          </a:xfrm>
          <a:prstGeom prst="rect">
            <a:avLst/>
          </a:prstGeom>
          <a:solidFill>
            <a:schemeClr val="bg1"/>
          </a:solidFill>
        </p:spPr>
        <p:txBody>
          <a:bodyPr wrap="square">
            <a:spAutoFit/>
          </a:bodyPr>
          <a:lstStyle/>
          <a:p>
            <a:r>
              <a:rPr lang="en-US" altLang="zh-CN" sz="1100" dirty="0" err="1"/>
              <a:t>ssthresh</a:t>
            </a:r>
            <a:endParaRPr lang="zh-CN" altLang="en-US" sz="1100" dirty="0"/>
          </a:p>
        </p:txBody>
      </p:sp>
      <p:sp>
        <p:nvSpPr>
          <p:cNvPr id="23" name="矩形 22"/>
          <p:cNvSpPr/>
          <p:nvPr/>
        </p:nvSpPr>
        <p:spPr>
          <a:xfrm>
            <a:off x="7236296" y="3383414"/>
            <a:ext cx="720080" cy="261610"/>
          </a:xfrm>
          <a:prstGeom prst="rect">
            <a:avLst/>
          </a:prstGeom>
          <a:solidFill>
            <a:schemeClr val="bg1"/>
          </a:solidFill>
        </p:spPr>
        <p:txBody>
          <a:bodyPr wrap="square">
            <a:spAutoFit/>
          </a:bodyPr>
          <a:lstStyle/>
          <a:p>
            <a:r>
              <a:rPr lang="en-US" altLang="zh-CN" sz="1100" dirty="0" err="1"/>
              <a:t>ssthresh</a:t>
            </a:r>
            <a:endParaRPr lang="zh-CN" altLang="en-US" sz="11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TCP</a:t>
            </a:r>
            <a:r>
              <a:rPr lang="zh-CN" altLang="en-US" dirty="0"/>
              <a:t>的快速重传和快速恢复</a:t>
            </a:r>
          </a:p>
        </p:txBody>
      </p:sp>
      <p:sp>
        <p:nvSpPr>
          <p:cNvPr id="3" name="内容占位符 2"/>
          <p:cNvSpPr>
            <a:spLocks noGrp="1"/>
          </p:cNvSpPr>
          <p:nvPr>
            <p:ph idx="1"/>
          </p:nvPr>
        </p:nvSpPr>
        <p:spPr>
          <a:xfrm>
            <a:off x="142844" y="1857364"/>
            <a:ext cx="8858312" cy="5000636"/>
          </a:xfrm>
        </p:spPr>
        <p:txBody>
          <a:bodyPr/>
          <a:lstStyle/>
          <a:p>
            <a:r>
              <a:rPr lang="zh-CN" altLang="en-US" sz="2400" dirty="0">
                <a:latin typeface="+mn-ea"/>
              </a:rPr>
              <a:t>快速重传</a:t>
            </a:r>
            <a:endParaRPr lang="en-US" altLang="zh-CN" sz="2400" dirty="0">
              <a:latin typeface="+mn-ea"/>
            </a:endParaRPr>
          </a:p>
          <a:p>
            <a:pPr lvl="1"/>
            <a:r>
              <a:rPr lang="zh-CN" altLang="en-US" sz="2000" dirty="0">
                <a:latin typeface="+mn-ea"/>
              </a:rPr>
              <a:t>发送端只要一连收到</a:t>
            </a:r>
            <a:r>
              <a:rPr lang="zh-CN" altLang="en-US" sz="2000" dirty="0">
                <a:solidFill>
                  <a:srgbClr val="FF0000"/>
                </a:solidFill>
                <a:latin typeface="+mn-ea"/>
              </a:rPr>
              <a:t>三个重复的 </a:t>
            </a:r>
            <a:r>
              <a:rPr lang="en-US" altLang="zh-CN" sz="2000" dirty="0">
                <a:solidFill>
                  <a:srgbClr val="FF0000"/>
                </a:solidFill>
                <a:latin typeface="+mn-ea"/>
              </a:rPr>
              <a:t>ACK </a:t>
            </a:r>
            <a:r>
              <a:rPr lang="zh-CN" altLang="en-US" sz="2000" dirty="0">
                <a:latin typeface="+mn-ea"/>
              </a:rPr>
              <a:t>即可断定有分组丢失，就应立即重传丢失的报文段而不必等待该报文段的重传计时器超时。设置</a:t>
            </a:r>
            <a:r>
              <a:rPr lang="zh-CN" altLang="en-US" sz="2000" dirty="0">
                <a:solidFill>
                  <a:srgbClr val="FF0000"/>
                </a:solidFill>
                <a:latin typeface="+mn-ea"/>
              </a:rPr>
              <a:t>阈值</a:t>
            </a:r>
            <a:r>
              <a:rPr lang="zh-CN" altLang="en-US" sz="2000" dirty="0">
                <a:latin typeface="+mn-ea"/>
              </a:rPr>
              <a:t>为当前</a:t>
            </a:r>
            <a:r>
              <a:rPr lang="zh-CN" altLang="en-US" sz="2000" dirty="0">
                <a:solidFill>
                  <a:srgbClr val="FF0000"/>
                </a:solidFill>
                <a:latin typeface="+mn-ea"/>
              </a:rPr>
              <a:t>拥塞窗口的一半</a:t>
            </a:r>
            <a:r>
              <a:rPr lang="zh-CN" altLang="en-US" sz="2000" dirty="0">
                <a:latin typeface="+mn-ea"/>
              </a:rPr>
              <a:t>。</a:t>
            </a:r>
            <a:endParaRPr lang="en-US" altLang="zh-CN" sz="2000" dirty="0">
              <a:latin typeface="+mn-ea"/>
            </a:endParaRPr>
          </a:p>
          <a:p>
            <a:pPr lvl="1"/>
            <a:r>
              <a:rPr lang="zh-CN" altLang="en-US" sz="2000" dirty="0">
                <a:latin typeface="+mn-ea"/>
              </a:rPr>
              <a:t>重传后，拥塞窗口被设置成一个</a:t>
            </a:r>
            <a:r>
              <a:rPr lang="en-US" altLang="zh-CN" sz="2000" dirty="0">
                <a:latin typeface="+mn-ea"/>
              </a:rPr>
              <a:t>MSS</a:t>
            </a:r>
            <a:r>
              <a:rPr lang="zh-CN" altLang="en-US" sz="2000" dirty="0">
                <a:latin typeface="+mn-ea"/>
              </a:rPr>
              <a:t>。</a:t>
            </a:r>
            <a:endParaRPr lang="en-US" altLang="zh-CN" sz="2000" dirty="0">
              <a:latin typeface="+mn-ea"/>
            </a:endParaRPr>
          </a:p>
          <a:p>
            <a:r>
              <a:rPr lang="zh-CN" altLang="en-US" sz="2400" dirty="0">
                <a:latin typeface="+mn-ea"/>
              </a:rPr>
              <a:t>快速恢复（</a:t>
            </a:r>
            <a:r>
              <a:rPr lang="en-US" altLang="zh-CN" sz="2400" dirty="0">
                <a:latin typeface="+mn-ea"/>
              </a:rPr>
              <a:t>Reno</a:t>
            </a:r>
            <a:r>
              <a:rPr lang="zh-CN" altLang="en-US" sz="2400" dirty="0">
                <a:latin typeface="+mn-ea"/>
              </a:rPr>
              <a:t>算法，是</a:t>
            </a:r>
            <a:r>
              <a:rPr lang="en-US" altLang="zh-CN" sz="2400" dirty="0">
                <a:latin typeface="+mn-ea"/>
              </a:rPr>
              <a:t>TCP</a:t>
            </a:r>
            <a:r>
              <a:rPr lang="zh-CN" altLang="en-US" sz="2400" dirty="0">
                <a:latin typeface="+mn-ea"/>
              </a:rPr>
              <a:t>推荐算法，而不是必须）</a:t>
            </a:r>
            <a:endParaRPr lang="en-US" altLang="zh-CN" sz="2400" dirty="0">
              <a:latin typeface="+mn-ea"/>
            </a:endParaRPr>
          </a:p>
          <a:p>
            <a:pPr lvl="1"/>
            <a:r>
              <a:rPr lang="zh-CN" altLang="en-US" sz="2000" dirty="0"/>
              <a:t>当发送端收到连续</a:t>
            </a:r>
            <a:r>
              <a:rPr lang="zh-CN" altLang="en-US" sz="2000" dirty="0">
                <a:solidFill>
                  <a:srgbClr val="FF0000"/>
                </a:solidFill>
              </a:rPr>
              <a:t>三个重复的 </a:t>
            </a:r>
            <a:r>
              <a:rPr lang="en-US" altLang="zh-CN" sz="2000" dirty="0">
                <a:solidFill>
                  <a:srgbClr val="FF0000"/>
                </a:solidFill>
              </a:rPr>
              <a:t>ACK </a:t>
            </a:r>
            <a:r>
              <a:rPr lang="zh-CN" altLang="en-US" sz="2000" dirty="0"/>
              <a:t>时，就重新设置</a:t>
            </a:r>
            <a:r>
              <a:rPr lang="zh-CN" altLang="en-US" sz="2000" dirty="0">
                <a:solidFill>
                  <a:srgbClr val="FF0000"/>
                </a:solidFill>
              </a:rPr>
              <a:t>阈值</a:t>
            </a:r>
            <a:r>
              <a:rPr lang="en-US" altLang="zh-CN" sz="2000" dirty="0" err="1"/>
              <a:t>ssthresh</a:t>
            </a:r>
            <a:r>
              <a:rPr lang="zh-CN" altLang="en-US" sz="2000" dirty="0"/>
              <a:t>为当前</a:t>
            </a:r>
            <a:r>
              <a:rPr lang="zh-CN" altLang="en-US" sz="2000" dirty="0">
                <a:solidFill>
                  <a:srgbClr val="FF0000"/>
                </a:solidFill>
              </a:rPr>
              <a:t>拥塞窗口的一半</a:t>
            </a:r>
            <a:r>
              <a:rPr lang="zh-CN" altLang="en-US" sz="2000" dirty="0"/>
              <a:t>。</a:t>
            </a:r>
            <a:endParaRPr lang="en-US" altLang="zh-CN" sz="2000" dirty="0"/>
          </a:p>
          <a:p>
            <a:pPr lvl="1"/>
            <a:r>
              <a:rPr lang="zh-CN" altLang="en-US" sz="2000" dirty="0"/>
              <a:t>拥塞窗口 </a:t>
            </a:r>
            <a:r>
              <a:rPr lang="en-US" altLang="zh-CN" sz="2000" dirty="0" err="1">
                <a:solidFill>
                  <a:srgbClr val="FF0000"/>
                </a:solidFill>
              </a:rPr>
              <a:t>cwnd</a:t>
            </a:r>
            <a:r>
              <a:rPr lang="en-US" altLang="zh-CN" sz="2000" dirty="0"/>
              <a:t> </a:t>
            </a:r>
            <a:r>
              <a:rPr lang="zh-CN" altLang="en-US" sz="2000" dirty="0">
                <a:solidFill>
                  <a:srgbClr val="FF0000"/>
                </a:solidFill>
              </a:rPr>
              <a:t>不是设置为 </a:t>
            </a:r>
            <a:r>
              <a:rPr lang="en-US" altLang="zh-CN" sz="2000" dirty="0">
                <a:solidFill>
                  <a:srgbClr val="FF0000"/>
                </a:solidFill>
              </a:rPr>
              <a:t>1</a:t>
            </a:r>
            <a:r>
              <a:rPr lang="zh-CN" altLang="en-US" sz="2000" dirty="0"/>
              <a:t>，而是设置为 </a:t>
            </a:r>
            <a:r>
              <a:rPr lang="en-US" altLang="zh-CN" sz="2000" dirty="0"/>
              <a:t>ssthresh+3MSS</a:t>
            </a:r>
            <a:r>
              <a:rPr lang="zh-CN" altLang="en-US" sz="2000" dirty="0"/>
              <a:t>（每收到一个重复</a:t>
            </a:r>
            <a:r>
              <a:rPr lang="en-US" altLang="zh-CN" sz="2000" dirty="0"/>
              <a:t>ACK</a:t>
            </a:r>
            <a:r>
              <a:rPr lang="zh-CN" altLang="en-US" sz="2000" dirty="0"/>
              <a:t>加</a:t>
            </a:r>
            <a:r>
              <a:rPr lang="en-US" altLang="zh-CN" sz="2000" dirty="0"/>
              <a:t>1</a:t>
            </a:r>
            <a:r>
              <a:rPr lang="zh-CN" altLang="en-US" sz="2000" dirty="0"/>
              <a:t>，所以加</a:t>
            </a:r>
            <a:r>
              <a:rPr lang="en-US" altLang="zh-CN" sz="2000" dirty="0"/>
              <a:t>3</a:t>
            </a:r>
            <a:r>
              <a:rPr lang="zh-CN" altLang="en-US" sz="2000" dirty="0"/>
              <a:t>，有些图示没有加）</a:t>
            </a:r>
            <a:r>
              <a:rPr lang="en-US" altLang="zh-CN" sz="2000" dirty="0"/>
              <a:t> </a:t>
            </a:r>
            <a:r>
              <a:rPr lang="zh-CN" altLang="en-US" sz="2000" dirty="0"/>
              <a:t>，然后每收到一个重复</a:t>
            </a:r>
            <a:r>
              <a:rPr lang="en-US" altLang="zh-CN" sz="2000" dirty="0"/>
              <a:t>ACK</a:t>
            </a:r>
            <a:r>
              <a:rPr lang="zh-CN" altLang="en-US" sz="2000" dirty="0"/>
              <a:t>时，</a:t>
            </a:r>
            <a:r>
              <a:rPr lang="zh-CN" altLang="en-US" sz="2000" dirty="0">
                <a:hlinkClick r:id="rId2"/>
              </a:rPr>
              <a:t>拥塞窗口</a:t>
            </a:r>
            <a:r>
              <a:rPr lang="zh-CN" altLang="en-US" sz="2000" dirty="0"/>
              <a:t>增加</a:t>
            </a:r>
            <a:r>
              <a:rPr lang="en-US" altLang="zh-CN" sz="2000" dirty="0"/>
              <a:t>1</a:t>
            </a:r>
            <a:r>
              <a:rPr lang="zh-CN" altLang="en-US" sz="2000" dirty="0"/>
              <a:t>。</a:t>
            </a:r>
            <a:endParaRPr lang="en-US" altLang="zh-CN" sz="2000" dirty="0"/>
          </a:p>
          <a:p>
            <a:pPr lvl="1"/>
            <a:r>
              <a:rPr lang="zh-CN" altLang="en-US" sz="2000" dirty="0"/>
              <a:t>若收到了重传报文段的确认</a:t>
            </a:r>
            <a:r>
              <a:rPr lang="en-US" altLang="zh-CN" sz="2000" dirty="0"/>
              <a:t>ACK</a:t>
            </a:r>
            <a:r>
              <a:rPr lang="zh-CN" altLang="en-US" sz="2000" dirty="0"/>
              <a:t>（好的</a:t>
            </a:r>
            <a:r>
              <a:rPr lang="en-US" altLang="zh-CN" sz="2000" dirty="0"/>
              <a:t>ACK</a:t>
            </a:r>
            <a:r>
              <a:rPr lang="zh-CN" altLang="en-US" sz="2000" dirty="0"/>
              <a:t>），就将 </a:t>
            </a:r>
            <a:r>
              <a:rPr lang="en-US" altLang="zh-CN" sz="2000" dirty="0" err="1"/>
              <a:t>cwnd</a:t>
            </a:r>
            <a:r>
              <a:rPr lang="en-US" altLang="zh-CN" sz="2000" dirty="0"/>
              <a:t> </a:t>
            </a:r>
            <a:r>
              <a:rPr lang="zh-CN" altLang="en-US" sz="2000" dirty="0"/>
              <a:t>缩小到 </a:t>
            </a:r>
            <a:r>
              <a:rPr lang="en-US" altLang="zh-CN" sz="2000" dirty="0" err="1"/>
              <a:t>ssthresh</a:t>
            </a:r>
            <a:r>
              <a:rPr lang="zh-CN" altLang="en-US" sz="2000" dirty="0"/>
              <a:t>，再次进入拥塞避免状态。 </a:t>
            </a:r>
          </a:p>
        </p:txBody>
      </p:sp>
      <p:sp>
        <p:nvSpPr>
          <p:cNvPr id="4" name="灯片编号占位符 3"/>
          <p:cNvSpPr>
            <a:spLocks noGrp="1"/>
          </p:cNvSpPr>
          <p:nvPr>
            <p:ph type="sldNum" sz="quarter" idx="12"/>
          </p:nvPr>
        </p:nvSpPr>
        <p:spPr/>
        <p:txBody>
          <a:bodyPr/>
          <a:lstStyle/>
          <a:p>
            <a:fld id="{1B1DBE56-41F5-4D2C-87EE-CA2B9FFDF45C}" type="slidenum">
              <a:rPr lang="zh-CN" altLang="en-US" smtClean="0"/>
              <a:pPr/>
              <a:t>61</a:t>
            </a:fld>
            <a:endParaRPr lang="en-US" altLang="zh-C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1B1DBE56-41F5-4D2C-87EE-CA2B9FFDF45C}" type="slidenum">
              <a:rPr lang="zh-CN" altLang="en-US" smtClean="0"/>
              <a:pPr/>
              <a:t>62</a:t>
            </a:fld>
            <a:endParaRPr lang="en-US" altLang="zh-CN"/>
          </a:p>
        </p:txBody>
      </p:sp>
      <p:pic>
        <p:nvPicPr>
          <p:cNvPr id="20" name="图片 19" descr="timg (1).jpg"/>
          <p:cNvPicPr>
            <a:picLocks noChangeAspect="1"/>
          </p:cNvPicPr>
          <p:nvPr/>
        </p:nvPicPr>
        <p:blipFill>
          <a:blip r:embed="rId2" cstate="print"/>
          <a:stretch>
            <a:fillRect/>
          </a:stretch>
        </p:blipFill>
        <p:spPr>
          <a:xfrm>
            <a:off x="611560" y="1772816"/>
            <a:ext cx="6696744" cy="3110686"/>
          </a:xfrm>
          <a:prstGeom prst="rect">
            <a:avLst/>
          </a:prstGeom>
        </p:spPr>
      </p:pic>
      <p:sp>
        <p:nvSpPr>
          <p:cNvPr id="22" name="Rectangle 2"/>
          <p:cNvSpPr>
            <a:spLocks noGrp="1" noChangeArrowheads="1"/>
          </p:cNvSpPr>
          <p:nvPr>
            <p:ph type="title"/>
          </p:nvPr>
        </p:nvSpPr>
        <p:spPr>
          <a:xfrm>
            <a:off x="1285852" y="617538"/>
            <a:ext cx="7658123" cy="1025512"/>
          </a:xfrm>
        </p:spPr>
        <p:txBody>
          <a:bodyPr/>
          <a:lstStyle/>
          <a:p>
            <a:pPr eaLnBrk="1" hangingPunct="1"/>
            <a:r>
              <a:rPr lang="en-US" altLang="zh-CN" b="1" dirty="0"/>
              <a:t>TCP  Reno</a:t>
            </a:r>
            <a:r>
              <a:rPr lang="zh-CN" altLang="en-US" b="1" dirty="0"/>
              <a:t>算法</a:t>
            </a:r>
          </a:p>
        </p:txBody>
      </p:sp>
      <p:sp>
        <p:nvSpPr>
          <p:cNvPr id="24" name="内容占位符 2"/>
          <p:cNvSpPr>
            <a:spLocks noGrp="1"/>
          </p:cNvSpPr>
          <p:nvPr>
            <p:ph idx="1"/>
          </p:nvPr>
        </p:nvSpPr>
        <p:spPr>
          <a:xfrm>
            <a:off x="142844" y="5013176"/>
            <a:ext cx="8858312" cy="1584176"/>
          </a:xfrm>
        </p:spPr>
        <p:txBody>
          <a:bodyPr/>
          <a:lstStyle/>
          <a:p>
            <a:r>
              <a:rPr lang="en-US" altLang="zh-CN" sz="2000" dirty="0"/>
              <a:t>TCP</a:t>
            </a:r>
            <a:r>
              <a:rPr lang="zh-CN" altLang="en-US" sz="2000" dirty="0"/>
              <a:t>的传输速率</a:t>
            </a:r>
            <a:endParaRPr lang="en-US" altLang="zh-CN" sz="2000" dirty="0"/>
          </a:p>
          <a:p>
            <a:pPr lvl="1"/>
            <a:r>
              <a:rPr lang="zh-CN" altLang="en-US" sz="1600" dirty="0"/>
              <a:t>设</a:t>
            </a:r>
            <a:r>
              <a:rPr lang="en-US" altLang="zh-CN" sz="1600" dirty="0"/>
              <a:t>TCP</a:t>
            </a:r>
            <a:r>
              <a:rPr lang="zh-CN" altLang="en-US" sz="1600" dirty="0"/>
              <a:t>的发送窗口为</a:t>
            </a:r>
            <a:r>
              <a:rPr lang="en-US" altLang="zh-CN" sz="1600" dirty="0"/>
              <a:t>w</a:t>
            </a:r>
            <a:r>
              <a:rPr lang="zh-CN" altLang="en-US" sz="1600" dirty="0"/>
              <a:t>，往返时间为</a:t>
            </a:r>
            <a:r>
              <a:rPr lang="en-US" altLang="zh-CN" sz="1600" dirty="0"/>
              <a:t>RTT</a:t>
            </a:r>
            <a:r>
              <a:rPr lang="zh-CN" altLang="en-US" sz="1600" dirty="0"/>
              <a:t>，则</a:t>
            </a:r>
            <a:r>
              <a:rPr lang="en-US" altLang="zh-CN" sz="1600" dirty="0"/>
              <a:t>TCP</a:t>
            </a:r>
            <a:r>
              <a:rPr lang="zh-CN" altLang="en-US" sz="1600" dirty="0"/>
              <a:t>瞬时最大发送速率为</a:t>
            </a:r>
            <a:r>
              <a:rPr lang="en-US" altLang="zh-CN" sz="1600" dirty="0"/>
              <a:t>w/RTT.</a:t>
            </a:r>
          </a:p>
          <a:p>
            <a:pPr lvl="1"/>
            <a:r>
              <a:rPr lang="zh-CN" altLang="en-US" sz="1600" dirty="0"/>
              <a:t>由于</a:t>
            </a:r>
            <a:r>
              <a:rPr lang="en-US" altLang="zh-CN" sz="1600" dirty="0"/>
              <a:t>w</a:t>
            </a:r>
            <a:r>
              <a:rPr lang="zh-CN" altLang="en-US" sz="1600" dirty="0"/>
              <a:t>是变化的，设丢包或收到三个重复</a:t>
            </a:r>
            <a:r>
              <a:rPr lang="en-US" altLang="zh-CN" sz="1600" dirty="0"/>
              <a:t>ACK</a:t>
            </a:r>
            <a:r>
              <a:rPr lang="zh-CN" altLang="en-US" sz="1600" dirty="0"/>
              <a:t>时的窗口为</a:t>
            </a:r>
            <a:r>
              <a:rPr lang="en-US" altLang="zh-CN" sz="1600" dirty="0"/>
              <a:t>W</a:t>
            </a:r>
            <a:r>
              <a:rPr lang="zh-CN" altLang="en-US" sz="1600" dirty="0"/>
              <a:t>，且</a:t>
            </a:r>
            <a:r>
              <a:rPr lang="en-US" altLang="zh-CN" sz="1600" dirty="0"/>
              <a:t>W</a:t>
            </a:r>
            <a:r>
              <a:rPr lang="zh-CN" altLang="en-US" sz="1600" dirty="0"/>
              <a:t>不变，则</a:t>
            </a:r>
            <a:r>
              <a:rPr lang="en-US" altLang="zh-CN" sz="1600" dirty="0"/>
              <a:t>w</a:t>
            </a:r>
            <a:r>
              <a:rPr lang="zh-CN" altLang="en-US" sz="1600" dirty="0"/>
              <a:t>在</a:t>
            </a:r>
            <a:r>
              <a:rPr lang="en-US" altLang="zh-CN" sz="1600" dirty="0"/>
              <a:t>W/2</a:t>
            </a:r>
            <a:r>
              <a:rPr lang="zh-CN" altLang="en-US" sz="1600" dirty="0"/>
              <a:t>到</a:t>
            </a:r>
            <a:r>
              <a:rPr lang="en-US" altLang="zh-CN" sz="1600" dirty="0"/>
              <a:t>W</a:t>
            </a:r>
            <a:r>
              <a:rPr lang="zh-CN" altLang="en-US" sz="1600" dirty="0"/>
              <a:t>之间变化，忽略慢启动阶段，则一条连接的平均吞吐量</a:t>
            </a:r>
            <a:r>
              <a:rPr lang="en-US" altLang="zh-CN" sz="1600" dirty="0"/>
              <a:t>=0.75</a:t>
            </a:r>
            <a:r>
              <a:rPr lang="zh-CN" altLang="en-US" sz="1600" dirty="0"/>
              <a:t>*</a:t>
            </a:r>
            <a:r>
              <a:rPr lang="en-US" altLang="zh-CN" sz="1600" dirty="0"/>
              <a:t>W/RTT</a:t>
            </a:r>
            <a:r>
              <a:rPr lang="zh-CN" altLang="en-US" sz="160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9EFE399C-F3C6-417E-AB6A-FEE4AB6B6A0B}" type="slidenum">
              <a:rPr lang="zh-CN" altLang="en-US"/>
              <a:pPr/>
              <a:t>63</a:t>
            </a:fld>
            <a:endParaRPr lang="en-US" altLang="zh-CN"/>
          </a:p>
        </p:txBody>
      </p:sp>
      <p:sp>
        <p:nvSpPr>
          <p:cNvPr id="300034" name="Rectangle 2"/>
          <p:cNvSpPr>
            <a:spLocks noGrp="1" noChangeArrowheads="1"/>
          </p:cNvSpPr>
          <p:nvPr>
            <p:ph type="title"/>
          </p:nvPr>
        </p:nvSpPr>
        <p:spPr/>
        <p:txBody>
          <a:bodyPr/>
          <a:lstStyle/>
          <a:p>
            <a:pPr algn="ctr"/>
            <a:r>
              <a:rPr lang="zh-CN" altLang="en-US"/>
              <a:t>第8章 传输层</a:t>
            </a:r>
          </a:p>
        </p:txBody>
      </p:sp>
      <p:sp>
        <p:nvSpPr>
          <p:cNvPr id="300035" name="Rectangle 3"/>
          <p:cNvSpPr>
            <a:spLocks noGrp="1" noChangeArrowheads="1"/>
          </p:cNvSpPr>
          <p:nvPr>
            <p:ph type="body" idx="1"/>
          </p:nvPr>
        </p:nvSpPr>
        <p:spPr>
          <a:xfrm>
            <a:off x="1187450" y="1989138"/>
            <a:ext cx="7205663" cy="4114800"/>
          </a:xfrm>
        </p:spPr>
        <p:txBody>
          <a:bodyPr/>
          <a:lstStyle/>
          <a:p>
            <a:r>
              <a:rPr lang="en-GB" b="1" dirty="0">
                <a:latin typeface="宋体" charset="-122"/>
              </a:rPr>
              <a:t>8.1</a:t>
            </a:r>
            <a:r>
              <a:rPr lang="zh-CN" altLang="en-GB" b="1" dirty="0">
                <a:latin typeface="宋体" charset="-122"/>
              </a:rPr>
              <a:t>传输层服务</a:t>
            </a:r>
          </a:p>
          <a:p>
            <a:r>
              <a:rPr lang="en-GB" altLang="zh-CN" b="1" dirty="0">
                <a:latin typeface="宋体" charset="-122"/>
              </a:rPr>
              <a:t>8.2</a:t>
            </a:r>
            <a:r>
              <a:rPr lang="zh-CN" altLang="en-GB" b="1" dirty="0">
                <a:latin typeface="宋体" charset="-122"/>
              </a:rPr>
              <a:t>传输层</a:t>
            </a:r>
            <a:r>
              <a:rPr lang="zh-CN" altLang="en-US" b="1" dirty="0">
                <a:latin typeface="宋体" charset="-122"/>
              </a:rPr>
              <a:t>寻址</a:t>
            </a:r>
            <a:endParaRPr lang="en-GB" altLang="zh-CN" b="1" dirty="0">
              <a:latin typeface="宋体" charset="-122"/>
            </a:endParaRPr>
          </a:p>
          <a:p>
            <a:r>
              <a:rPr lang="en-GB" altLang="zh-CN" b="1" dirty="0">
                <a:latin typeface="宋体" charset="-122"/>
              </a:rPr>
              <a:t>8.3</a:t>
            </a:r>
            <a:r>
              <a:rPr lang="zh-CN" altLang="en-US" b="1" dirty="0">
                <a:latin typeface="宋体" charset="-122"/>
              </a:rPr>
              <a:t>建立连接</a:t>
            </a:r>
          </a:p>
          <a:p>
            <a:r>
              <a:rPr lang="zh-CN" altLang="en-US" b="1" dirty="0">
                <a:latin typeface="宋体" charset="-122"/>
              </a:rPr>
              <a:t>8.</a:t>
            </a:r>
            <a:r>
              <a:rPr lang="en-US" altLang="zh-CN" b="1" dirty="0">
                <a:latin typeface="宋体" charset="-122"/>
              </a:rPr>
              <a:t>4Internet</a:t>
            </a:r>
            <a:r>
              <a:rPr lang="zh-CN" altLang="en-US" b="1" dirty="0">
                <a:latin typeface="宋体" charset="-122"/>
              </a:rPr>
              <a:t>中的传输层协议</a:t>
            </a:r>
          </a:p>
          <a:p>
            <a:pPr lvl="1"/>
            <a:r>
              <a:rPr lang="en-US" altLang="zh-CN" b="1" dirty="0">
                <a:latin typeface="宋体" charset="-122"/>
              </a:rPr>
              <a:t>8.4.1</a:t>
            </a:r>
            <a:r>
              <a:rPr lang="zh-CN" altLang="en-US" b="1" dirty="0">
                <a:latin typeface="宋体" charset="-122"/>
              </a:rPr>
              <a:t>用户数据报协议</a:t>
            </a:r>
            <a:r>
              <a:rPr lang="en-US" altLang="zh-CN" b="1" dirty="0">
                <a:latin typeface="宋体" charset="-122"/>
              </a:rPr>
              <a:t>UDP </a:t>
            </a:r>
          </a:p>
          <a:p>
            <a:pPr lvl="1"/>
            <a:r>
              <a:rPr lang="en-GB" altLang="zh-CN" b="1" dirty="0">
                <a:latin typeface="宋体" charset="-122"/>
              </a:rPr>
              <a:t>8.4.2</a:t>
            </a:r>
            <a:r>
              <a:rPr lang="zh-CN" altLang="en-US" b="1" dirty="0">
                <a:latin typeface="宋体" charset="-122"/>
              </a:rPr>
              <a:t>传输控制协议</a:t>
            </a:r>
            <a:r>
              <a:rPr lang="en-US" altLang="zh-CN" b="1" dirty="0">
                <a:latin typeface="宋体" charset="-122"/>
              </a:rPr>
              <a:t>TCP</a:t>
            </a:r>
            <a:endParaRPr lang="zh-CN" altLang="en-US" b="1" dirty="0">
              <a:latin typeface="宋体" charset="-122"/>
            </a:endParaRPr>
          </a:p>
          <a:p>
            <a:r>
              <a:rPr lang="en-GB" altLang="zh-CN" dirty="0">
                <a:solidFill>
                  <a:srgbClr val="FF0000"/>
                </a:solidFill>
                <a:latin typeface="宋体" charset="-122"/>
              </a:rPr>
              <a:t>8.5</a:t>
            </a:r>
            <a:r>
              <a:rPr lang="en-US" altLang="zh-CN" dirty="0">
                <a:solidFill>
                  <a:srgbClr val="FF0000"/>
                </a:solidFill>
              </a:rPr>
              <a:t>Berkeley Socket</a:t>
            </a:r>
            <a:endParaRPr lang="en-GB" altLang="zh-CN" dirty="0">
              <a:solidFill>
                <a:srgbClr val="FF0000"/>
              </a:solidFill>
            </a:endParaRP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灯片编号占位符 5"/>
          <p:cNvSpPr>
            <a:spLocks noGrp="1"/>
          </p:cNvSpPr>
          <p:nvPr>
            <p:ph type="sldNum" sz="quarter" idx="12"/>
          </p:nvPr>
        </p:nvSpPr>
        <p:spPr>
          <a:noFill/>
        </p:spPr>
        <p:txBody>
          <a:bodyPr/>
          <a:lstStyle/>
          <a:p>
            <a:fld id="{40EF1F45-4A16-4AAA-B9D5-4BE82958246A}" type="slidenum">
              <a:rPr lang="zh-CN" altLang="en-US" smtClean="0">
                <a:ea typeface="宋体" charset="-122"/>
              </a:rPr>
              <a:pPr/>
              <a:t>64</a:t>
            </a:fld>
            <a:endParaRPr lang="en-US" altLang="zh-CN">
              <a:ea typeface="宋体" charset="-122"/>
            </a:endParaRPr>
          </a:p>
        </p:txBody>
      </p:sp>
      <p:sp>
        <p:nvSpPr>
          <p:cNvPr id="84995" name="Rectangle 2"/>
          <p:cNvSpPr>
            <a:spLocks noGrp="1" noChangeArrowheads="1"/>
          </p:cNvSpPr>
          <p:nvPr>
            <p:ph type="title"/>
          </p:nvPr>
        </p:nvSpPr>
        <p:spPr/>
        <p:txBody>
          <a:bodyPr/>
          <a:lstStyle/>
          <a:p>
            <a:pPr eaLnBrk="1" hangingPunct="1"/>
            <a:r>
              <a:rPr lang="en-US" altLang="zh-CN" b="1"/>
              <a:t>8.5 Berkeley Socket</a:t>
            </a:r>
            <a:endParaRPr lang="zh-CN" altLang="en-US" b="1"/>
          </a:p>
        </p:txBody>
      </p:sp>
      <p:sp>
        <p:nvSpPr>
          <p:cNvPr id="84996" name="Rectangle 3"/>
          <p:cNvSpPr>
            <a:spLocks noGrp="1" noChangeArrowheads="1"/>
          </p:cNvSpPr>
          <p:nvPr>
            <p:ph type="body" idx="1"/>
          </p:nvPr>
        </p:nvSpPr>
        <p:spPr>
          <a:xfrm>
            <a:off x="642910" y="2017712"/>
            <a:ext cx="8312178" cy="4554559"/>
          </a:xfrm>
        </p:spPr>
        <p:txBody>
          <a:bodyPr/>
          <a:lstStyle/>
          <a:p>
            <a:pPr eaLnBrk="1" hangingPunct="1"/>
            <a:r>
              <a:rPr lang="en-US" altLang="zh-CN" sz="2800" b="1" dirty="0"/>
              <a:t>Socket</a:t>
            </a:r>
            <a:r>
              <a:rPr lang="zh-CN" altLang="en-US" sz="2800" b="1" dirty="0"/>
              <a:t>的产生和发展</a:t>
            </a:r>
          </a:p>
          <a:p>
            <a:pPr lvl="1" eaLnBrk="1" hangingPunct="1"/>
            <a:r>
              <a:rPr lang="zh-CN" altLang="en-US" sz="2400" b="1" dirty="0"/>
              <a:t>最初在</a:t>
            </a:r>
            <a:r>
              <a:rPr lang="en-US" altLang="zh-CN" sz="2400" b="1" dirty="0"/>
              <a:t>70</a:t>
            </a:r>
            <a:r>
              <a:rPr lang="zh-CN" altLang="en-US" sz="2400" b="1" dirty="0"/>
              <a:t>年代由加州大学</a:t>
            </a:r>
            <a:r>
              <a:rPr lang="en-US" altLang="zh-CN" sz="2400" b="1" dirty="0"/>
              <a:t>Berkeley</a:t>
            </a:r>
            <a:r>
              <a:rPr lang="zh-CN" altLang="en-US" sz="2400" b="1" dirty="0"/>
              <a:t>分校开发，其目的是为</a:t>
            </a:r>
            <a:r>
              <a:rPr lang="en-US" altLang="zh-CN" sz="2400" b="1" dirty="0"/>
              <a:t>BSD(Berkeley Software Distribution) UNIX 4.1</a:t>
            </a:r>
            <a:r>
              <a:rPr lang="zh-CN" altLang="en-US" sz="2400" b="1" dirty="0"/>
              <a:t>版操作系统提供网络通信接口。</a:t>
            </a:r>
          </a:p>
          <a:p>
            <a:pPr eaLnBrk="1" hangingPunct="1"/>
            <a:r>
              <a:rPr lang="en-US" altLang="zh-CN" sz="2800" b="1" dirty="0"/>
              <a:t>Socket</a:t>
            </a:r>
            <a:r>
              <a:rPr lang="zh-CN" altLang="en-US" sz="2800" b="1" dirty="0"/>
              <a:t>在各种平台下的发展</a:t>
            </a:r>
          </a:p>
          <a:p>
            <a:pPr lvl="1" eaLnBrk="1" hangingPunct="1"/>
            <a:r>
              <a:rPr lang="zh-CN" altLang="en-US" sz="2400" b="1" dirty="0"/>
              <a:t>随着</a:t>
            </a:r>
            <a:r>
              <a:rPr lang="en-US" altLang="zh-CN" sz="2400" b="1" dirty="0"/>
              <a:t>Berkeley Sockets</a:t>
            </a:r>
            <a:r>
              <a:rPr lang="zh-CN" altLang="en-US" sz="2400" b="1" dirty="0"/>
              <a:t>的广泛应用，九十年代初，</a:t>
            </a:r>
            <a:r>
              <a:rPr lang="en-US" altLang="zh-CN" sz="2400" b="1" dirty="0"/>
              <a:t>Sun</a:t>
            </a:r>
            <a:r>
              <a:rPr lang="zh-CN" altLang="en-US" sz="2400" b="1" dirty="0"/>
              <a:t>、</a:t>
            </a:r>
            <a:r>
              <a:rPr lang="en-US" altLang="zh-CN" sz="2400" b="1" dirty="0"/>
              <a:t>MS</a:t>
            </a:r>
            <a:r>
              <a:rPr lang="zh-CN" altLang="en-US" sz="2400" b="1" dirty="0"/>
              <a:t>等公司共同制定了适应</a:t>
            </a:r>
            <a:r>
              <a:rPr lang="en-US" altLang="zh-CN" sz="2400" b="1" dirty="0"/>
              <a:t>dos</a:t>
            </a:r>
            <a:r>
              <a:rPr lang="zh-CN" altLang="en-US" sz="2400" b="1" dirty="0"/>
              <a:t>和</a:t>
            </a:r>
            <a:r>
              <a:rPr lang="en-US" altLang="zh-CN" sz="2400" b="1" dirty="0"/>
              <a:t>win</a:t>
            </a:r>
            <a:r>
              <a:rPr lang="zh-CN" altLang="en-US" sz="2400" b="1" dirty="0"/>
              <a:t>平台的</a:t>
            </a:r>
            <a:r>
              <a:rPr lang="en-US" altLang="zh-CN" sz="2400" b="1" dirty="0"/>
              <a:t>windows sockets</a:t>
            </a:r>
            <a:r>
              <a:rPr lang="zh-CN" altLang="en-US" sz="2400" b="1" dirty="0"/>
              <a:t>的规范</a:t>
            </a:r>
            <a:r>
              <a:rPr lang="en-US" altLang="zh-CN" sz="2400" b="1" dirty="0"/>
              <a:t>(WinSock)</a:t>
            </a:r>
          </a:p>
          <a:p>
            <a:pPr lvl="1" eaLnBrk="1" hangingPunct="1"/>
            <a:r>
              <a:rPr lang="en-US" altLang="zh-CN" sz="2400" b="1" dirty="0"/>
              <a:t>Sun Microsystems</a:t>
            </a:r>
            <a:r>
              <a:rPr lang="zh-CN" altLang="en-US" sz="2400" b="1" dirty="0"/>
              <a:t>为</a:t>
            </a:r>
            <a:r>
              <a:rPr lang="en-US" altLang="zh-CN" sz="2400" b="1" dirty="0"/>
              <a:t>Java</a:t>
            </a:r>
            <a:r>
              <a:rPr lang="zh-CN" altLang="en-US" sz="2400" b="1" dirty="0"/>
              <a:t>也制定了网络通信的</a:t>
            </a:r>
            <a:r>
              <a:rPr lang="en-US" altLang="zh-CN" sz="2400" b="1" dirty="0"/>
              <a:t>API</a:t>
            </a:r>
          </a:p>
          <a:p>
            <a:pPr lvl="1" eaLnBrk="1" hangingPunct="1"/>
            <a:r>
              <a:rPr lang="en-US" altLang="zh-CN" sz="2400" b="1" dirty="0"/>
              <a:t>Linux</a:t>
            </a:r>
            <a:r>
              <a:rPr lang="zh-CN" altLang="en-US" sz="2400" b="1" dirty="0"/>
              <a:t>下的</a:t>
            </a:r>
            <a:r>
              <a:rPr lang="en-US" altLang="zh-CN" sz="2400" b="1" dirty="0"/>
              <a:t>socket</a:t>
            </a:r>
            <a:r>
              <a:rPr lang="zh-CN" altLang="en-US" sz="2400" b="1" dirty="0"/>
              <a:t>继承了</a:t>
            </a:r>
            <a:r>
              <a:rPr lang="en-US" altLang="zh-CN" sz="2400" b="1" dirty="0"/>
              <a:t>BSD sockets</a:t>
            </a:r>
            <a:r>
              <a:rPr lang="zh-CN" altLang="en-US" sz="2400" b="1" dirty="0"/>
              <a:t>的风格，但有所改动</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5"/>
          <p:cNvSpPr>
            <a:spLocks noGrp="1"/>
          </p:cNvSpPr>
          <p:nvPr>
            <p:ph type="sldNum" sz="quarter" idx="12"/>
          </p:nvPr>
        </p:nvSpPr>
        <p:spPr>
          <a:noFill/>
        </p:spPr>
        <p:txBody>
          <a:bodyPr/>
          <a:lstStyle/>
          <a:p>
            <a:fld id="{4C9C78DE-3949-4442-9AAE-261B9CBD58CF}" type="slidenum">
              <a:rPr lang="zh-CN" altLang="en-US" smtClean="0">
                <a:ea typeface="宋体" charset="-122"/>
              </a:rPr>
              <a:pPr/>
              <a:t>65</a:t>
            </a:fld>
            <a:endParaRPr lang="en-US" altLang="zh-CN">
              <a:ea typeface="宋体" charset="-122"/>
            </a:endParaRPr>
          </a:p>
        </p:txBody>
      </p:sp>
      <p:sp>
        <p:nvSpPr>
          <p:cNvPr id="86019" name="Rectangle 2"/>
          <p:cNvSpPr>
            <a:spLocks noGrp="1" noChangeArrowheads="1"/>
          </p:cNvSpPr>
          <p:nvPr>
            <p:ph type="title"/>
          </p:nvPr>
        </p:nvSpPr>
        <p:spPr/>
        <p:txBody>
          <a:bodyPr/>
          <a:lstStyle/>
          <a:p>
            <a:pPr eaLnBrk="1" hangingPunct="1"/>
            <a:r>
              <a:rPr lang="en-US" altLang="zh-CN" b="1"/>
              <a:t>Socket</a:t>
            </a:r>
            <a:r>
              <a:rPr lang="zh-CN" altLang="en-US" b="1"/>
              <a:t>原语</a:t>
            </a:r>
            <a:endParaRPr lang="en-US" altLang="zh-CN" b="1"/>
          </a:p>
        </p:txBody>
      </p:sp>
      <p:graphicFrame>
        <p:nvGraphicFramePr>
          <p:cNvPr id="77890" name="Group 66"/>
          <p:cNvGraphicFramePr>
            <a:graphicFrameLocks noGrp="1"/>
          </p:cNvGraphicFramePr>
          <p:nvPr>
            <p:ph idx="1"/>
          </p:nvPr>
        </p:nvGraphicFramePr>
        <p:xfrm>
          <a:off x="68263" y="2133600"/>
          <a:ext cx="4287837" cy="2984502"/>
        </p:xfrm>
        <a:graphic>
          <a:graphicData uri="http://schemas.openxmlformats.org/drawingml/2006/table">
            <a:tbl>
              <a:tblPr/>
              <a:tblGrid>
                <a:gridCol w="1069975">
                  <a:extLst>
                    <a:ext uri="{9D8B030D-6E8A-4147-A177-3AD203B41FA5}">
                      <a16:colId xmlns:a16="http://schemas.microsoft.com/office/drawing/2014/main" val="20000"/>
                    </a:ext>
                  </a:extLst>
                </a:gridCol>
                <a:gridCol w="3217862">
                  <a:extLst>
                    <a:ext uri="{9D8B030D-6E8A-4147-A177-3AD203B41FA5}">
                      <a16:colId xmlns:a16="http://schemas.microsoft.com/office/drawing/2014/main" val="20001"/>
                    </a:ext>
                  </a:extLst>
                </a:gridCol>
              </a:tblGrid>
              <a:tr h="336550">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原语</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含义</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9725">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SOCKET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创建一个新的通信端点</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6550">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BIND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将一个本地地址关联到一个套接字上</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7025">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LISTEN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宣布愿意接收连接，给出队列大小</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ACCEPT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阻塞调用方，直到有人企图连接上来</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CONNECT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主动尝试建立一个连接</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SEND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在指定的连接上发送数据</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8138">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RECV</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从指定的连接上接收数据</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92100">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en-US" altLang="zh-CN" sz="1400" b="1" i="0" u="none" strike="noStrike" cap="none" normalizeH="0" baseline="0">
                          <a:ln>
                            <a:noFill/>
                          </a:ln>
                          <a:solidFill>
                            <a:schemeClr val="tx1"/>
                          </a:solidFill>
                          <a:effectLst/>
                          <a:latin typeface="Tahoma" pitchFamily="34" charset="0"/>
                          <a:ea typeface="宋体" charset="-122"/>
                        </a:rPr>
                        <a:t>CLOSE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1" lang="zh-CN" altLang="en-US" sz="1400" b="1" i="0" u="none" strike="noStrike" cap="none" normalizeH="0" baseline="0">
                          <a:ln>
                            <a:noFill/>
                          </a:ln>
                          <a:solidFill>
                            <a:schemeClr val="tx1"/>
                          </a:solidFill>
                          <a:effectLst/>
                          <a:latin typeface="Tahoma" pitchFamily="34" charset="0"/>
                          <a:ea typeface="宋体" charset="-122"/>
                        </a:rPr>
                        <a:t>释放指定的连接</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grpSp>
        <p:nvGrpSpPr>
          <p:cNvPr id="2" name="Group 35"/>
          <p:cNvGrpSpPr>
            <a:grpSpLocks/>
          </p:cNvGrpSpPr>
          <p:nvPr/>
        </p:nvGrpSpPr>
        <p:grpSpPr bwMode="auto">
          <a:xfrm>
            <a:off x="4427538" y="2084388"/>
            <a:ext cx="4465637" cy="3222625"/>
            <a:chOff x="884" y="1026"/>
            <a:chExt cx="3901" cy="3024"/>
          </a:xfrm>
        </p:grpSpPr>
        <p:sp>
          <p:nvSpPr>
            <p:cNvPr id="86054" name="Rectangle 36"/>
            <p:cNvSpPr>
              <a:spLocks noChangeArrowheads="1"/>
            </p:cNvSpPr>
            <p:nvPr/>
          </p:nvSpPr>
          <p:spPr bwMode="auto">
            <a:xfrm>
              <a:off x="884" y="1026"/>
              <a:ext cx="3888" cy="3024"/>
            </a:xfrm>
            <a:prstGeom prst="rect">
              <a:avLst/>
            </a:prstGeom>
            <a:solidFill>
              <a:schemeClr val="accent1"/>
            </a:solidFill>
            <a:ln w="38100">
              <a:solidFill>
                <a:schemeClr val="tx1"/>
              </a:solidFill>
              <a:miter lim="800000"/>
              <a:headEnd/>
              <a:tailEnd/>
            </a:ln>
          </p:spPr>
          <p:txBody>
            <a:bodyPr wrap="none" anchor="ctr"/>
            <a:lstStyle/>
            <a:p>
              <a:pPr algn="ctr"/>
              <a:endParaRPr lang="zh-CN" altLang="en-US" sz="1400"/>
            </a:p>
          </p:txBody>
        </p:sp>
        <p:sp>
          <p:nvSpPr>
            <p:cNvPr id="86055" name="Line 37"/>
            <p:cNvSpPr>
              <a:spLocks noChangeShapeType="1"/>
            </p:cNvSpPr>
            <p:nvPr/>
          </p:nvSpPr>
          <p:spPr bwMode="auto">
            <a:xfrm>
              <a:off x="897" y="1986"/>
              <a:ext cx="3888" cy="1"/>
            </a:xfrm>
            <a:prstGeom prst="line">
              <a:avLst/>
            </a:prstGeom>
            <a:noFill/>
            <a:ln w="38100">
              <a:solidFill>
                <a:schemeClr val="tx1"/>
              </a:solidFill>
              <a:round/>
              <a:headEnd/>
              <a:tailEnd/>
            </a:ln>
          </p:spPr>
          <p:txBody>
            <a:bodyPr wrap="none" anchor="ctr"/>
            <a:lstStyle/>
            <a:p>
              <a:endParaRPr lang="zh-CN" altLang="en-US"/>
            </a:p>
          </p:txBody>
        </p:sp>
        <p:sp>
          <p:nvSpPr>
            <p:cNvPr id="86056" name="Line 38"/>
            <p:cNvSpPr>
              <a:spLocks noChangeShapeType="1"/>
            </p:cNvSpPr>
            <p:nvPr/>
          </p:nvSpPr>
          <p:spPr bwMode="auto">
            <a:xfrm>
              <a:off x="897" y="2754"/>
              <a:ext cx="3888" cy="1"/>
            </a:xfrm>
            <a:prstGeom prst="line">
              <a:avLst/>
            </a:prstGeom>
            <a:noFill/>
            <a:ln w="38100">
              <a:solidFill>
                <a:schemeClr val="tx1"/>
              </a:solidFill>
              <a:round/>
              <a:headEnd/>
              <a:tailEnd/>
            </a:ln>
          </p:spPr>
          <p:txBody>
            <a:bodyPr wrap="none" anchor="ctr"/>
            <a:lstStyle/>
            <a:p>
              <a:endParaRPr lang="zh-CN" altLang="en-US"/>
            </a:p>
          </p:txBody>
        </p:sp>
        <p:sp>
          <p:nvSpPr>
            <p:cNvPr id="86057" name="Line 39"/>
            <p:cNvSpPr>
              <a:spLocks noChangeShapeType="1"/>
            </p:cNvSpPr>
            <p:nvPr/>
          </p:nvSpPr>
          <p:spPr bwMode="auto">
            <a:xfrm>
              <a:off x="897" y="3378"/>
              <a:ext cx="3888" cy="1"/>
            </a:xfrm>
            <a:prstGeom prst="line">
              <a:avLst/>
            </a:prstGeom>
            <a:noFill/>
            <a:ln w="38100">
              <a:solidFill>
                <a:schemeClr val="tx1"/>
              </a:solidFill>
              <a:round/>
              <a:headEnd/>
              <a:tailEnd/>
            </a:ln>
          </p:spPr>
          <p:txBody>
            <a:bodyPr wrap="none" anchor="ctr"/>
            <a:lstStyle/>
            <a:p>
              <a:endParaRPr lang="zh-CN" altLang="en-US"/>
            </a:p>
          </p:txBody>
        </p:sp>
        <p:sp>
          <p:nvSpPr>
            <p:cNvPr id="86058" name="Text Box 40"/>
            <p:cNvSpPr txBox="1">
              <a:spLocks noChangeArrowheads="1"/>
            </p:cNvSpPr>
            <p:nvPr/>
          </p:nvSpPr>
          <p:spPr bwMode="auto">
            <a:xfrm>
              <a:off x="945" y="1287"/>
              <a:ext cx="1104" cy="344"/>
            </a:xfrm>
            <a:prstGeom prst="rect">
              <a:avLst/>
            </a:prstGeom>
            <a:noFill/>
            <a:ln w="9525">
              <a:noFill/>
              <a:miter lim="800000"/>
              <a:headEnd/>
              <a:tailEnd/>
            </a:ln>
          </p:spPr>
          <p:txBody>
            <a:bodyPr wrap="none">
              <a:spAutoFit/>
            </a:bodyPr>
            <a:lstStyle/>
            <a:p>
              <a:pPr eaLnBrk="0" hangingPunct="0"/>
              <a:r>
                <a:rPr kumimoji="0" lang="en-US" altLang="zh-CN" sz="1800">
                  <a:latin typeface="Times New Roman" pitchFamily="18" charset="0"/>
                </a:rPr>
                <a:t>Application</a:t>
              </a:r>
            </a:p>
          </p:txBody>
        </p:sp>
        <p:sp>
          <p:nvSpPr>
            <p:cNvPr id="86059" name="Text Box 41"/>
            <p:cNvSpPr txBox="1">
              <a:spLocks noChangeArrowheads="1"/>
            </p:cNvSpPr>
            <p:nvPr/>
          </p:nvSpPr>
          <p:spPr bwMode="auto">
            <a:xfrm>
              <a:off x="994" y="2295"/>
              <a:ext cx="937" cy="344"/>
            </a:xfrm>
            <a:prstGeom prst="rect">
              <a:avLst/>
            </a:prstGeom>
            <a:noFill/>
            <a:ln w="9525">
              <a:noFill/>
              <a:miter lim="800000"/>
              <a:headEnd/>
              <a:tailEnd/>
            </a:ln>
          </p:spPr>
          <p:txBody>
            <a:bodyPr wrap="none">
              <a:spAutoFit/>
            </a:bodyPr>
            <a:lstStyle/>
            <a:p>
              <a:pPr eaLnBrk="0" hangingPunct="0"/>
              <a:r>
                <a:rPr kumimoji="0" lang="en-US" altLang="zh-CN" sz="1800">
                  <a:latin typeface="Times New Roman" pitchFamily="18" charset="0"/>
                </a:rPr>
                <a:t>Transport</a:t>
              </a:r>
            </a:p>
          </p:txBody>
        </p:sp>
        <p:sp>
          <p:nvSpPr>
            <p:cNvPr id="86060" name="Text Box 42"/>
            <p:cNvSpPr txBox="1">
              <a:spLocks noChangeArrowheads="1"/>
            </p:cNvSpPr>
            <p:nvPr/>
          </p:nvSpPr>
          <p:spPr bwMode="auto">
            <a:xfrm>
              <a:off x="994" y="2989"/>
              <a:ext cx="665" cy="429"/>
            </a:xfrm>
            <a:prstGeom prst="rect">
              <a:avLst/>
            </a:prstGeom>
            <a:noFill/>
            <a:ln w="9525">
              <a:noFill/>
              <a:miter lim="800000"/>
              <a:headEnd/>
              <a:tailEnd/>
            </a:ln>
          </p:spPr>
          <p:txBody>
            <a:bodyPr wrap="none">
              <a:spAutoFit/>
            </a:bodyPr>
            <a:lstStyle/>
            <a:p>
              <a:pPr eaLnBrk="0" hangingPunct="0"/>
              <a:r>
                <a:rPr kumimoji="0" lang="en-US" altLang="zh-CN" sz="1200">
                  <a:latin typeface="Times New Roman" pitchFamily="18" charset="0"/>
                </a:rPr>
                <a:t>Network</a:t>
              </a:r>
            </a:p>
            <a:p>
              <a:pPr eaLnBrk="0" hangingPunct="0"/>
              <a:r>
                <a:rPr kumimoji="0" lang="en-US" altLang="zh-CN" sz="1200">
                  <a:latin typeface="Times New Roman" pitchFamily="18" charset="0"/>
                </a:rPr>
                <a:t>(Internet)</a:t>
              </a:r>
            </a:p>
          </p:txBody>
        </p:sp>
        <p:sp>
          <p:nvSpPr>
            <p:cNvPr id="86061" name="Text Box 43"/>
            <p:cNvSpPr txBox="1">
              <a:spLocks noChangeArrowheads="1"/>
            </p:cNvSpPr>
            <p:nvPr/>
          </p:nvSpPr>
          <p:spPr bwMode="auto">
            <a:xfrm>
              <a:off x="994" y="3613"/>
              <a:ext cx="1159" cy="429"/>
            </a:xfrm>
            <a:prstGeom prst="rect">
              <a:avLst/>
            </a:prstGeom>
            <a:noFill/>
            <a:ln w="9525">
              <a:noFill/>
              <a:miter lim="800000"/>
              <a:headEnd/>
              <a:tailEnd/>
            </a:ln>
          </p:spPr>
          <p:txBody>
            <a:bodyPr wrap="none">
              <a:spAutoFit/>
            </a:bodyPr>
            <a:lstStyle/>
            <a:p>
              <a:pPr eaLnBrk="0" hangingPunct="0"/>
              <a:r>
                <a:rPr kumimoji="0" lang="en-US" altLang="zh-CN" sz="1200">
                  <a:latin typeface="Times New Roman" pitchFamily="18" charset="0"/>
                </a:rPr>
                <a:t>Data-link</a:t>
              </a:r>
            </a:p>
            <a:p>
              <a:pPr eaLnBrk="0" hangingPunct="0"/>
              <a:r>
                <a:rPr kumimoji="0" lang="en-US" altLang="zh-CN" sz="1200">
                  <a:latin typeface="Times New Roman" pitchFamily="18" charset="0"/>
                </a:rPr>
                <a:t>(Host-to-Network)</a:t>
              </a:r>
            </a:p>
          </p:txBody>
        </p:sp>
        <p:sp>
          <p:nvSpPr>
            <p:cNvPr id="86062" name="Rectangle 44"/>
            <p:cNvSpPr>
              <a:spLocks noChangeArrowheads="1"/>
            </p:cNvSpPr>
            <p:nvPr/>
          </p:nvSpPr>
          <p:spPr bwMode="auto">
            <a:xfrm>
              <a:off x="897" y="1698"/>
              <a:ext cx="3888" cy="288"/>
            </a:xfrm>
            <a:prstGeom prst="rect">
              <a:avLst/>
            </a:prstGeom>
            <a:solidFill>
              <a:srgbClr val="FFCCCC"/>
            </a:solidFill>
            <a:ln w="9525">
              <a:solidFill>
                <a:schemeClr val="tx1"/>
              </a:solidFill>
              <a:miter lim="800000"/>
              <a:headEnd/>
              <a:tailEnd/>
            </a:ln>
          </p:spPr>
          <p:txBody>
            <a:bodyPr wrap="none" anchor="ctr"/>
            <a:lstStyle/>
            <a:p>
              <a:pPr eaLnBrk="0" hangingPunct="0"/>
              <a:r>
                <a:rPr kumimoji="0" lang="en-US" altLang="zh-CN" sz="1800">
                  <a:latin typeface="Times New Roman" pitchFamily="18" charset="0"/>
                </a:rPr>
                <a:t>Sockets API</a:t>
              </a:r>
            </a:p>
          </p:txBody>
        </p:sp>
        <p:sp>
          <p:nvSpPr>
            <p:cNvPr id="86063" name="Rectangle 45"/>
            <p:cNvSpPr>
              <a:spLocks noChangeArrowheads="1"/>
            </p:cNvSpPr>
            <p:nvPr/>
          </p:nvSpPr>
          <p:spPr bwMode="auto">
            <a:xfrm>
              <a:off x="2289" y="2178"/>
              <a:ext cx="720" cy="384"/>
            </a:xfrm>
            <a:prstGeom prst="rect">
              <a:avLst/>
            </a:prstGeom>
            <a:solidFill>
              <a:schemeClr val="hlink"/>
            </a:solidFill>
            <a:ln w="28575">
              <a:solidFill>
                <a:schemeClr val="tx1"/>
              </a:solidFill>
              <a:miter lim="800000"/>
              <a:headEnd/>
              <a:tailEnd/>
            </a:ln>
          </p:spPr>
          <p:txBody>
            <a:bodyPr wrap="none" anchor="ctr"/>
            <a:lstStyle/>
            <a:p>
              <a:pPr algn="ctr" eaLnBrk="0" hangingPunct="0"/>
              <a:r>
                <a:rPr kumimoji="0" lang="en-US" altLang="zh-CN">
                  <a:latin typeface="Times New Roman" pitchFamily="18" charset="0"/>
                </a:rPr>
                <a:t>TCP</a:t>
              </a:r>
            </a:p>
          </p:txBody>
        </p:sp>
        <p:sp>
          <p:nvSpPr>
            <p:cNvPr id="86064" name="Rectangle 46"/>
            <p:cNvSpPr>
              <a:spLocks noChangeArrowheads="1"/>
            </p:cNvSpPr>
            <p:nvPr/>
          </p:nvSpPr>
          <p:spPr bwMode="auto">
            <a:xfrm>
              <a:off x="3537" y="2178"/>
              <a:ext cx="720" cy="384"/>
            </a:xfrm>
            <a:prstGeom prst="rect">
              <a:avLst/>
            </a:prstGeom>
            <a:solidFill>
              <a:schemeClr val="hlink"/>
            </a:solidFill>
            <a:ln w="28575">
              <a:solidFill>
                <a:schemeClr val="tx1"/>
              </a:solidFill>
              <a:miter lim="800000"/>
              <a:headEnd/>
              <a:tailEnd/>
            </a:ln>
          </p:spPr>
          <p:txBody>
            <a:bodyPr wrap="none" anchor="ctr"/>
            <a:lstStyle/>
            <a:p>
              <a:pPr algn="ctr" eaLnBrk="0" hangingPunct="0"/>
              <a:r>
                <a:rPr kumimoji="0" lang="en-US" altLang="zh-CN">
                  <a:latin typeface="Times New Roman" pitchFamily="18" charset="0"/>
                </a:rPr>
                <a:t>UDP</a:t>
              </a:r>
            </a:p>
          </p:txBody>
        </p:sp>
        <p:sp>
          <p:nvSpPr>
            <p:cNvPr id="86065" name="Rectangle 47"/>
            <p:cNvSpPr>
              <a:spLocks noChangeArrowheads="1"/>
            </p:cNvSpPr>
            <p:nvPr/>
          </p:nvSpPr>
          <p:spPr bwMode="auto">
            <a:xfrm>
              <a:off x="2769" y="1074"/>
              <a:ext cx="1008" cy="480"/>
            </a:xfrm>
            <a:prstGeom prst="rect">
              <a:avLst/>
            </a:prstGeom>
            <a:solidFill>
              <a:schemeClr val="hlink"/>
            </a:solidFill>
            <a:ln w="28575">
              <a:solidFill>
                <a:schemeClr val="tx1"/>
              </a:solidFill>
              <a:miter lim="800000"/>
              <a:headEnd/>
              <a:tailEnd/>
            </a:ln>
          </p:spPr>
          <p:txBody>
            <a:bodyPr wrap="none" anchor="ctr"/>
            <a:lstStyle/>
            <a:p>
              <a:pPr algn="ctr" eaLnBrk="0" hangingPunct="0"/>
              <a:r>
                <a:rPr kumimoji="0" lang="en-US" altLang="zh-CN" sz="1600">
                  <a:latin typeface="Times New Roman" pitchFamily="18" charset="0"/>
                </a:rPr>
                <a:t>My</a:t>
              </a:r>
            </a:p>
            <a:p>
              <a:pPr algn="ctr" eaLnBrk="0" hangingPunct="0"/>
              <a:r>
                <a:rPr kumimoji="0" lang="en-US" altLang="zh-CN" sz="1600">
                  <a:latin typeface="Times New Roman" pitchFamily="18" charset="0"/>
                </a:rPr>
                <a:t>Program</a:t>
              </a:r>
              <a:endParaRPr kumimoji="0" lang="en-US" altLang="zh-CN" sz="1800">
                <a:latin typeface="Times New Roman" pitchFamily="18" charset="0"/>
              </a:endParaRPr>
            </a:p>
          </p:txBody>
        </p:sp>
        <p:sp>
          <p:nvSpPr>
            <p:cNvPr id="86066" name="Rectangle 48"/>
            <p:cNvSpPr>
              <a:spLocks noChangeArrowheads="1"/>
            </p:cNvSpPr>
            <p:nvPr/>
          </p:nvSpPr>
          <p:spPr bwMode="auto">
            <a:xfrm>
              <a:off x="2961" y="2898"/>
              <a:ext cx="720" cy="384"/>
            </a:xfrm>
            <a:prstGeom prst="rect">
              <a:avLst/>
            </a:prstGeom>
            <a:solidFill>
              <a:schemeClr val="hlink"/>
            </a:solidFill>
            <a:ln w="28575">
              <a:solidFill>
                <a:schemeClr val="tx1"/>
              </a:solidFill>
              <a:miter lim="800000"/>
              <a:headEnd/>
              <a:tailEnd/>
            </a:ln>
          </p:spPr>
          <p:txBody>
            <a:bodyPr wrap="none" anchor="ctr"/>
            <a:lstStyle/>
            <a:p>
              <a:pPr algn="ctr" eaLnBrk="0" hangingPunct="0"/>
              <a:r>
                <a:rPr kumimoji="0" lang="en-US" altLang="zh-CN">
                  <a:latin typeface="Times New Roman" pitchFamily="18" charset="0"/>
                </a:rPr>
                <a:t>IP</a:t>
              </a:r>
            </a:p>
          </p:txBody>
        </p:sp>
        <p:sp>
          <p:nvSpPr>
            <p:cNvPr id="86067" name="Line 49"/>
            <p:cNvSpPr>
              <a:spLocks noChangeShapeType="1"/>
            </p:cNvSpPr>
            <p:nvPr/>
          </p:nvSpPr>
          <p:spPr bwMode="auto">
            <a:xfrm>
              <a:off x="2625" y="2514"/>
              <a:ext cx="576" cy="432"/>
            </a:xfrm>
            <a:prstGeom prst="line">
              <a:avLst/>
            </a:prstGeom>
            <a:noFill/>
            <a:ln w="38100">
              <a:solidFill>
                <a:schemeClr val="tx1"/>
              </a:solidFill>
              <a:round/>
              <a:headEnd type="triangle" w="med" len="med"/>
              <a:tailEnd type="triangle" w="med" len="med"/>
            </a:ln>
          </p:spPr>
          <p:txBody>
            <a:bodyPr wrap="none" anchor="ctr"/>
            <a:lstStyle/>
            <a:p>
              <a:endParaRPr lang="zh-CN" altLang="en-US"/>
            </a:p>
          </p:txBody>
        </p:sp>
        <p:sp>
          <p:nvSpPr>
            <p:cNvPr id="86068" name="Line 50"/>
            <p:cNvSpPr>
              <a:spLocks noChangeShapeType="1"/>
            </p:cNvSpPr>
            <p:nvPr/>
          </p:nvSpPr>
          <p:spPr bwMode="auto">
            <a:xfrm flipH="1">
              <a:off x="3393" y="2514"/>
              <a:ext cx="480" cy="432"/>
            </a:xfrm>
            <a:prstGeom prst="line">
              <a:avLst/>
            </a:prstGeom>
            <a:noFill/>
            <a:ln w="38100">
              <a:solidFill>
                <a:schemeClr val="tx1"/>
              </a:solidFill>
              <a:round/>
              <a:headEnd type="triangle" w="med" len="med"/>
              <a:tailEnd type="triangle" w="med" len="med"/>
            </a:ln>
          </p:spPr>
          <p:txBody>
            <a:bodyPr wrap="none" anchor="ctr"/>
            <a:lstStyle/>
            <a:p>
              <a:endParaRPr lang="zh-CN" altLang="en-US"/>
            </a:p>
          </p:txBody>
        </p:sp>
        <p:sp>
          <p:nvSpPr>
            <p:cNvPr id="86069" name="Line 51"/>
            <p:cNvSpPr>
              <a:spLocks noChangeShapeType="1"/>
            </p:cNvSpPr>
            <p:nvPr/>
          </p:nvSpPr>
          <p:spPr bwMode="auto">
            <a:xfrm>
              <a:off x="3297" y="3234"/>
              <a:ext cx="1" cy="480"/>
            </a:xfrm>
            <a:prstGeom prst="line">
              <a:avLst/>
            </a:prstGeom>
            <a:noFill/>
            <a:ln w="38100">
              <a:solidFill>
                <a:schemeClr val="tx1"/>
              </a:solidFill>
              <a:round/>
              <a:headEnd type="triangle" w="med" len="med"/>
              <a:tailEnd type="triangle" w="med" len="med"/>
            </a:ln>
          </p:spPr>
          <p:txBody>
            <a:bodyPr wrap="none" anchor="ctr"/>
            <a:lstStyle/>
            <a:p>
              <a:endParaRPr lang="zh-CN" altLang="en-US"/>
            </a:p>
          </p:txBody>
        </p:sp>
        <p:sp>
          <p:nvSpPr>
            <p:cNvPr id="86070" name="AutoShape 52"/>
            <p:cNvSpPr>
              <a:spLocks noChangeArrowheads="1"/>
            </p:cNvSpPr>
            <p:nvPr/>
          </p:nvSpPr>
          <p:spPr bwMode="auto">
            <a:xfrm>
              <a:off x="2097" y="1794"/>
              <a:ext cx="336" cy="96"/>
            </a:xfrm>
            <a:prstGeom prst="flowChartAlternateProcess">
              <a:avLst/>
            </a:prstGeom>
            <a:solidFill>
              <a:schemeClr val="accent2"/>
            </a:solidFill>
            <a:ln w="9525">
              <a:solidFill>
                <a:schemeClr val="tx1"/>
              </a:solidFill>
              <a:miter lim="800000"/>
              <a:headEnd/>
              <a:tailEnd/>
            </a:ln>
          </p:spPr>
          <p:txBody>
            <a:bodyPr wrap="none" anchor="ctr"/>
            <a:lstStyle/>
            <a:p>
              <a:endParaRPr lang="zh-CN" altLang="en-US"/>
            </a:p>
          </p:txBody>
        </p:sp>
        <p:sp>
          <p:nvSpPr>
            <p:cNvPr id="86071" name="AutoShape 53"/>
            <p:cNvSpPr>
              <a:spLocks noChangeArrowheads="1"/>
            </p:cNvSpPr>
            <p:nvPr/>
          </p:nvSpPr>
          <p:spPr bwMode="auto">
            <a:xfrm>
              <a:off x="2577" y="1938"/>
              <a:ext cx="192" cy="336"/>
            </a:xfrm>
            <a:prstGeom prst="upDownArrow">
              <a:avLst>
                <a:gd name="adj1" fmla="val 50000"/>
                <a:gd name="adj2" fmla="val 35000"/>
              </a:avLst>
            </a:prstGeom>
            <a:solidFill>
              <a:schemeClr val="tx1"/>
            </a:solidFill>
            <a:ln w="9525">
              <a:solidFill>
                <a:schemeClr val="tx1"/>
              </a:solidFill>
              <a:miter lim="800000"/>
              <a:headEnd/>
              <a:tailEnd/>
            </a:ln>
          </p:spPr>
          <p:txBody>
            <a:bodyPr wrap="none" anchor="ctr"/>
            <a:lstStyle/>
            <a:p>
              <a:endParaRPr lang="zh-CN" altLang="en-US"/>
            </a:p>
          </p:txBody>
        </p:sp>
        <p:sp>
          <p:nvSpPr>
            <p:cNvPr id="86072" name="AutoShape 54"/>
            <p:cNvSpPr>
              <a:spLocks noChangeArrowheads="1"/>
            </p:cNvSpPr>
            <p:nvPr/>
          </p:nvSpPr>
          <p:spPr bwMode="auto">
            <a:xfrm>
              <a:off x="3153" y="1554"/>
              <a:ext cx="192" cy="192"/>
            </a:xfrm>
            <a:prstGeom prst="upDownArrow">
              <a:avLst>
                <a:gd name="adj1" fmla="val 50000"/>
                <a:gd name="adj2" fmla="val 20000"/>
              </a:avLst>
            </a:prstGeom>
            <a:solidFill>
              <a:schemeClr val="tx1"/>
            </a:solidFill>
            <a:ln w="9525">
              <a:solidFill>
                <a:schemeClr val="tx1"/>
              </a:solidFill>
              <a:miter lim="800000"/>
              <a:headEnd/>
              <a:tailEnd/>
            </a:ln>
          </p:spPr>
          <p:txBody>
            <a:bodyPr wrap="none" anchor="ctr"/>
            <a:lstStyle/>
            <a:p>
              <a:endParaRPr lang="zh-CN" altLang="en-US"/>
            </a:p>
          </p:txBody>
        </p:sp>
        <p:sp>
          <p:nvSpPr>
            <p:cNvPr id="86073" name="AutoShape 55"/>
            <p:cNvSpPr>
              <a:spLocks noChangeArrowheads="1"/>
            </p:cNvSpPr>
            <p:nvPr/>
          </p:nvSpPr>
          <p:spPr bwMode="auto">
            <a:xfrm>
              <a:off x="2529" y="1794"/>
              <a:ext cx="336" cy="96"/>
            </a:xfrm>
            <a:prstGeom prst="flowChartAlternateProcess">
              <a:avLst/>
            </a:prstGeom>
            <a:solidFill>
              <a:schemeClr val="accent2"/>
            </a:solidFill>
            <a:ln w="9525">
              <a:solidFill>
                <a:schemeClr val="tx1"/>
              </a:solidFill>
              <a:miter lim="800000"/>
              <a:headEnd/>
              <a:tailEnd/>
            </a:ln>
          </p:spPr>
          <p:txBody>
            <a:bodyPr wrap="none" anchor="ctr"/>
            <a:lstStyle/>
            <a:p>
              <a:endParaRPr lang="zh-CN" altLang="en-US"/>
            </a:p>
          </p:txBody>
        </p:sp>
        <p:sp>
          <p:nvSpPr>
            <p:cNvPr id="86074" name="AutoShape 56"/>
            <p:cNvSpPr>
              <a:spLocks noChangeArrowheads="1"/>
            </p:cNvSpPr>
            <p:nvPr/>
          </p:nvSpPr>
          <p:spPr bwMode="auto">
            <a:xfrm>
              <a:off x="2961" y="1794"/>
              <a:ext cx="336" cy="96"/>
            </a:xfrm>
            <a:prstGeom prst="flowChartAlternateProcess">
              <a:avLst/>
            </a:prstGeom>
            <a:solidFill>
              <a:schemeClr val="accent2"/>
            </a:solidFill>
            <a:ln w="9525">
              <a:solidFill>
                <a:schemeClr val="tx1"/>
              </a:solidFill>
              <a:miter lim="800000"/>
              <a:headEnd/>
              <a:tailEnd/>
            </a:ln>
          </p:spPr>
          <p:txBody>
            <a:bodyPr wrap="none" anchor="ctr"/>
            <a:lstStyle/>
            <a:p>
              <a:endParaRPr lang="zh-CN" altLang="en-US"/>
            </a:p>
          </p:txBody>
        </p:sp>
        <p:sp>
          <p:nvSpPr>
            <p:cNvPr id="86075" name="AutoShape 57"/>
            <p:cNvSpPr>
              <a:spLocks noChangeArrowheads="1"/>
            </p:cNvSpPr>
            <p:nvPr/>
          </p:nvSpPr>
          <p:spPr bwMode="auto">
            <a:xfrm>
              <a:off x="3393" y="1794"/>
              <a:ext cx="336" cy="96"/>
            </a:xfrm>
            <a:prstGeom prst="flowChartAlternateProcess">
              <a:avLst/>
            </a:prstGeom>
            <a:solidFill>
              <a:schemeClr val="accent2"/>
            </a:solidFill>
            <a:ln w="9525">
              <a:solidFill>
                <a:schemeClr val="tx1"/>
              </a:solidFill>
              <a:miter lim="800000"/>
              <a:headEnd/>
              <a:tailEnd/>
            </a:ln>
          </p:spPr>
          <p:txBody>
            <a:bodyPr wrap="none" anchor="ctr"/>
            <a:lstStyle/>
            <a:p>
              <a:endParaRPr lang="zh-CN" altLang="en-US"/>
            </a:p>
          </p:txBody>
        </p:sp>
        <p:sp>
          <p:nvSpPr>
            <p:cNvPr id="86076" name="AutoShape 58"/>
            <p:cNvSpPr>
              <a:spLocks noChangeArrowheads="1"/>
            </p:cNvSpPr>
            <p:nvPr/>
          </p:nvSpPr>
          <p:spPr bwMode="auto">
            <a:xfrm>
              <a:off x="3825" y="1794"/>
              <a:ext cx="336" cy="96"/>
            </a:xfrm>
            <a:prstGeom prst="flowChartAlternateProcess">
              <a:avLst/>
            </a:prstGeom>
            <a:solidFill>
              <a:schemeClr val="accent2"/>
            </a:solidFill>
            <a:ln w="9525">
              <a:solidFill>
                <a:schemeClr val="tx1"/>
              </a:solidFill>
              <a:miter lim="800000"/>
              <a:headEnd/>
              <a:tailEnd/>
            </a:ln>
          </p:spPr>
          <p:txBody>
            <a:bodyPr wrap="none" anchor="ctr"/>
            <a:lstStyle/>
            <a:p>
              <a:endParaRPr lang="zh-CN" altLang="en-US"/>
            </a:p>
          </p:txBody>
        </p:sp>
        <p:sp>
          <p:nvSpPr>
            <p:cNvPr id="86077" name="AutoShape 59"/>
            <p:cNvSpPr>
              <a:spLocks noChangeArrowheads="1"/>
            </p:cNvSpPr>
            <p:nvPr/>
          </p:nvSpPr>
          <p:spPr bwMode="auto">
            <a:xfrm>
              <a:off x="4257" y="1794"/>
              <a:ext cx="336" cy="96"/>
            </a:xfrm>
            <a:prstGeom prst="flowChartAlternateProcess">
              <a:avLst/>
            </a:prstGeom>
            <a:solidFill>
              <a:schemeClr val="accent2"/>
            </a:solidFill>
            <a:ln w="9525">
              <a:solidFill>
                <a:schemeClr val="tx1"/>
              </a:solidFill>
              <a:miter lim="800000"/>
              <a:headEnd/>
              <a:tailEnd/>
            </a:ln>
          </p:spPr>
          <p:txBody>
            <a:bodyPr wrap="none" anchor="ctr"/>
            <a:lstStyle/>
            <a:p>
              <a:endParaRPr lang="zh-CN" altLang="en-US"/>
            </a:p>
          </p:txBody>
        </p:sp>
        <p:sp>
          <p:nvSpPr>
            <p:cNvPr id="86078" name="AutoShape 60"/>
            <p:cNvSpPr>
              <a:spLocks noChangeArrowheads="1"/>
            </p:cNvSpPr>
            <p:nvPr/>
          </p:nvSpPr>
          <p:spPr bwMode="auto">
            <a:xfrm>
              <a:off x="3825" y="1938"/>
              <a:ext cx="192" cy="336"/>
            </a:xfrm>
            <a:prstGeom prst="upDownArrow">
              <a:avLst>
                <a:gd name="adj1" fmla="val 50000"/>
                <a:gd name="adj2" fmla="val 35000"/>
              </a:avLst>
            </a:prstGeom>
            <a:solidFill>
              <a:schemeClr val="tx1"/>
            </a:solidFill>
            <a:ln w="9525">
              <a:solidFill>
                <a:schemeClr val="tx1"/>
              </a:solidFill>
              <a:miter lim="800000"/>
              <a:headEnd/>
              <a:tailEnd/>
            </a:ln>
          </p:spPr>
          <p:txBody>
            <a:bodyPr wrap="none" anchor="ctr"/>
            <a:lstStyle/>
            <a:p>
              <a:endParaRPr lang="zh-CN" altLang="en-US"/>
            </a:p>
          </p:txBody>
        </p:sp>
      </p:grpSp>
      <p:sp>
        <p:nvSpPr>
          <p:cNvPr id="86053" name="Text Box 61"/>
          <p:cNvSpPr txBox="1">
            <a:spLocks noChangeArrowheads="1"/>
          </p:cNvSpPr>
          <p:nvPr/>
        </p:nvSpPr>
        <p:spPr bwMode="auto">
          <a:xfrm>
            <a:off x="539750" y="5229225"/>
            <a:ext cx="1800225" cy="366713"/>
          </a:xfrm>
          <a:prstGeom prst="rect">
            <a:avLst/>
          </a:prstGeom>
          <a:noFill/>
          <a:ln w="9525">
            <a:noFill/>
            <a:miter lim="800000"/>
            <a:headEnd/>
            <a:tailEnd/>
          </a:ln>
        </p:spPr>
        <p:txBody>
          <a:bodyPr>
            <a:spAutoFit/>
          </a:bodyPr>
          <a:lstStyle/>
          <a:p>
            <a:pPr>
              <a:spcBef>
                <a:spcPct val="50000"/>
              </a:spcBef>
            </a:pPr>
            <a:r>
              <a:rPr lang="en-US" altLang="zh-CN" sz="1800" b="1"/>
              <a:t>TCP</a:t>
            </a:r>
            <a:r>
              <a:rPr lang="zh-CN" altLang="en-US" sz="1800" b="1"/>
              <a:t>套接字原语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灯片编号占位符 5"/>
          <p:cNvSpPr>
            <a:spLocks noGrp="1"/>
          </p:cNvSpPr>
          <p:nvPr>
            <p:ph type="sldNum" sz="quarter" idx="12"/>
          </p:nvPr>
        </p:nvSpPr>
        <p:spPr>
          <a:noFill/>
        </p:spPr>
        <p:txBody>
          <a:bodyPr/>
          <a:lstStyle/>
          <a:p>
            <a:fld id="{969DC821-AC92-4501-8C11-FB209D203A99}" type="slidenum">
              <a:rPr lang="zh-CN" altLang="en-US" smtClean="0">
                <a:ea typeface="宋体" charset="-122"/>
              </a:rPr>
              <a:pPr/>
              <a:t>66</a:t>
            </a:fld>
            <a:endParaRPr lang="en-US" altLang="zh-CN">
              <a:ea typeface="宋体" charset="-122"/>
            </a:endParaRPr>
          </a:p>
        </p:txBody>
      </p:sp>
      <p:sp>
        <p:nvSpPr>
          <p:cNvPr id="87043" name="Rectangle 2"/>
          <p:cNvSpPr>
            <a:spLocks noGrp="1" noChangeArrowheads="1"/>
          </p:cNvSpPr>
          <p:nvPr>
            <p:ph type="title"/>
          </p:nvPr>
        </p:nvSpPr>
        <p:spPr/>
        <p:txBody>
          <a:bodyPr/>
          <a:lstStyle/>
          <a:p>
            <a:pPr eaLnBrk="1" hangingPunct="1"/>
            <a:r>
              <a:rPr lang="en-US" altLang="zh-CN" b="1"/>
              <a:t>Socket</a:t>
            </a:r>
            <a:r>
              <a:rPr lang="zh-CN" altLang="en-US" b="1"/>
              <a:t>到</a:t>
            </a:r>
            <a:r>
              <a:rPr lang="en-US" altLang="zh-CN" b="1"/>
              <a:t>Socket</a:t>
            </a:r>
            <a:r>
              <a:rPr lang="zh-CN" altLang="en-US" b="1"/>
              <a:t>的通信</a:t>
            </a:r>
            <a:endParaRPr lang="en-US" altLang="zh-CN" b="1"/>
          </a:p>
        </p:txBody>
      </p:sp>
      <p:sp>
        <p:nvSpPr>
          <p:cNvPr id="87044" name="Rectangle 3"/>
          <p:cNvSpPr>
            <a:spLocks noChangeArrowheads="1"/>
          </p:cNvSpPr>
          <p:nvPr/>
        </p:nvSpPr>
        <p:spPr bwMode="auto">
          <a:xfrm>
            <a:off x="914400" y="1905000"/>
            <a:ext cx="2716213" cy="3395663"/>
          </a:xfrm>
          <a:prstGeom prst="rect">
            <a:avLst/>
          </a:prstGeom>
          <a:solidFill>
            <a:schemeClr val="accent1"/>
          </a:solidFill>
          <a:ln w="38100">
            <a:solidFill>
              <a:schemeClr val="tx1"/>
            </a:solidFill>
            <a:miter lim="800000"/>
            <a:headEnd/>
            <a:tailEnd/>
          </a:ln>
        </p:spPr>
        <p:txBody>
          <a:bodyPr wrap="none" anchor="ctr"/>
          <a:lstStyle/>
          <a:p>
            <a:endParaRPr lang="zh-CN" altLang="en-US"/>
          </a:p>
        </p:txBody>
      </p:sp>
      <p:sp>
        <p:nvSpPr>
          <p:cNvPr id="87045" name="Line 4"/>
          <p:cNvSpPr>
            <a:spLocks noChangeShapeType="1"/>
          </p:cNvSpPr>
          <p:nvPr/>
        </p:nvSpPr>
        <p:spPr bwMode="auto">
          <a:xfrm>
            <a:off x="914400" y="3076575"/>
            <a:ext cx="2716213" cy="0"/>
          </a:xfrm>
          <a:prstGeom prst="line">
            <a:avLst/>
          </a:prstGeom>
          <a:noFill/>
          <a:ln w="38100">
            <a:solidFill>
              <a:schemeClr val="tx1"/>
            </a:solidFill>
            <a:round/>
            <a:headEnd/>
            <a:tailEnd/>
          </a:ln>
        </p:spPr>
        <p:txBody>
          <a:bodyPr wrap="none" anchor="ctr"/>
          <a:lstStyle/>
          <a:p>
            <a:endParaRPr lang="zh-CN" altLang="en-US"/>
          </a:p>
        </p:txBody>
      </p:sp>
      <p:sp>
        <p:nvSpPr>
          <p:cNvPr id="87046" name="Line 5"/>
          <p:cNvSpPr>
            <a:spLocks noChangeShapeType="1"/>
          </p:cNvSpPr>
          <p:nvPr/>
        </p:nvSpPr>
        <p:spPr bwMode="auto">
          <a:xfrm>
            <a:off x="914400" y="4246563"/>
            <a:ext cx="2716213" cy="1587"/>
          </a:xfrm>
          <a:prstGeom prst="line">
            <a:avLst/>
          </a:prstGeom>
          <a:noFill/>
          <a:ln w="38100">
            <a:solidFill>
              <a:schemeClr val="tx1"/>
            </a:solidFill>
            <a:round/>
            <a:headEnd/>
            <a:tailEnd/>
          </a:ln>
        </p:spPr>
        <p:txBody>
          <a:bodyPr wrap="none" anchor="ctr"/>
          <a:lstStyle/>
          <a:p>
            <a:endParaRPr lang="zh-CN" altLang="en-US"/>
          </a:p>
        </p:txBody>
      </p:sp>
      <p:sp>
        <p:nvSpPr>
          <p:cNvPr id="87047" name="Rectangle 6"/>
          <p:cNvSpPr>
            <a:spLocks noChangeArrowheads="1"/>
          </p:cNvSpPr>
          <p:nvPr/>
        </p:nvSpPr>
        <p:spPr bwMode="auto">
          <a:xfrm>
            <a:off x="1173163" y="2022475"/>
            <a:ext cx="2133600" cy="877888"/>
          </a:xfrm>
          <a:prstGeom prst="rect">
            <a:avLst/>
          </a:prstGeom>
          <a:solidFill>
            <a:schemeClr val="bg1"/>
          </a:solidFill>
          <a:ln w="28575">
            <a:solidFill>
              <a:schemeClr val="tx1"/>
            </a:solidFill>
            <a:miter lim="800000"/>
            <a:headEnd/>
            <a:tailEnd/>
          </a:ln>
        </p:spPr>
        <p:txBody>
          <a:bodyPr wrap="none" anchor="ctr"/>
          <a:lstStyle/>
          <a:p>
            <a:pPr algn="r" eaLnBrk="0" hangingPunct="0"/>
            <a:r>
              <a:rPr kumimoji="0" lang="en-US" altLang="zh-CN" sz="2000">
                <a:latin typeface="Times New Roman" pitchFamily="18" charset="0"/>
              </a:rPr>
              <a:t>Client Process</a:t>
            </a:r>
          </a:p>
          <a:p>
            <a:pPr algn="r" eaLnBrk="0" hangingPunct="0"/>
            <a:endParaRPr kumimoji="0" lang="en-US" altLang="zh-CN">
              <a:latin typeface="Times New Roman" pitchFamily="18" charset="0"/>
            </a:endParaRPr>
          </a:p>
          <a:p>
            <a:pPr algn="r" eaLnBrk="0" hangingPunct="0"/>
            <a:r>
              <a:rPr kumimoji="0" lang="en-US" altLang="zh-CN" sz="2000">
                <a:latin typeface="Times New Roman" pitchFamily="18" charset="0"/>
              </a:rPr>
              <a:t>socket</a:t>
            </a:r>
            <a:endParaRPr kumimoji="0" lang="en-US" altLang="zh-CN">
              <a:latin typeface="Times New Roman" pitchFamily="18" charset="0"/>
            </a:endParaRPr>
          </a:p>
        </p:txBody>
      </p:sp>
      <p:sp>
        <p:nvSpPr>
          <p:cNvPr id="87048" name="Rectangle 7"/>
          <p:cNvSpPr>
            <a:spLocks noChangeArrowheads="1"/>
          </p:cNvSpPr>
          <p:nvPr/>
        </p:nvSpPr>
        <p:spPr bwMode="auto">
          <a:xfrm>
            <a:off x="1085850" y="3241675"/>
            <a:ext cx="2392363" cy="877888"/>
          </a:xfrm>
          <a:prstGeom prst="rect">
            <a:avLst/>
          </a:prstGeom>
          <a:solidFill>
            <a:schemeClr val="bg1"/>
          </a:solidFill>
          <a:ln w="28575">
            <a:solidFill>
              <a:schemeClr val="tx1"/>
            </a:solidFill>
            <a:miter lim="800000"/>
            <a:headEnd/>
            <a:tailEnd/>
          </a:ln>
        </p:spPr>
        <p:txBody>
          <a:bodyPr wrap="none" anchor="ctr"/>
          <a:lstStyle/>
          <a:p>
            <a:pPr eaLnBrk="0" hangingPunct="0"/>
            <a:r>
              <a:rPr kumimoji="0" lang="en-US" altLang="zh-CN" sz="2000">
                <a:latin typeface="Times New Roman" pitchFamily="18" charset="0"/>
              </a:rPr>
              <a:t>ports</a:t>
            </a:r>
          </a:p>
          <a:p>
            <a:pPr eaLnBrk="0" hangingPunct="0"/>
            <a:endParaRPr kumimoji="0" lang="en-US" altLang="zh-CN" sz="2000">
              <a:latin typeface="Times New Roman" pitchFamily="18" charset="0"/>
            </a:endParaRPr>
          </a:p>
          <a:p>
            <a:pPr eaLnBrk="0" hangingPunct="0"/>
            <a:r>
              <a:rPr kumimoji="0" lang="en-US" altLang="zh-CN" sz="2000">
                <a:latin typeface="Times New Roman" pitchFamily="18" charset="0"/>
              </a:rPr>
              <a:t>TCP/UDP</a:t>
            </a:r>
            <a:endParaRPr kumimoji="0" lang="en-US" altLang="zh-CN">
              <a:latin typeface="Times New Roman" pitchFamily="18" charset="0"/>
            </a:endParaRPr>
          </a:p>
        </p:txBody>
      </p:sp>
      <p:sp>
        <p:nvSpPr>
          <p:cNvPr id="87049" name="Rectangle 8"/>
          <p:cNvSpPr>
            <a:spLocks noChangeArrowheads="1"/>
          </p:cNvSpPr>
          <p:nvPr/>
        </p:nvSpPr>
        <p:spPr bwMode="auto">
          <a:xfrm>
            <a:off x="1560513" y="4364038"/>
            <a:ext cx="1358900" cy="877887"/>
          </a:xfrm>
          <a:prstGeom prst="rect">
            <a:avLst/>
          </a:prstGeom>
          <a:solidFill>
            <a:schemeClr val="bg1"/>
          </a:solidFill>
          <a:ln w="28575">
            <a:solidFill>
              <a:schemeClr val="tx1"/>
            </a:solidFill>
            <a:miter lim="800000"/>
            <a:headEnd/>
            <a:tailEnd/>
          </a:ln>
        </p:spPr>
        <p:txBody>
          <a:bodyPr wrap="none" anchor="ctr"/>
          <a:lstStyle/>
          <a:p>
            <a:pPr eaLnBrk="0" hangingPunct="0"/>
            <a:r>
              <a:rPr kumimoji="0" lang="en-US" altLang="zh-CN" sz="2000">
                <a:latin typeface="Times New Roman" pitchFamily="18" charset="0"/>
              </a:rPr>
              <a:t>IP</a:t>
            </a:r>
            <a:endParaRPr kumimoji="0" lang="en-US" altLang="zh-CN">
              <a:latin typeface="Times New Roman" pitchFamily="18" charset="0"/>
            </a:endParaRPr>
          </a:p>
        </p:txBody>
      </p:sp>
      <p:sp>
        <p:nvSpPr>
          <p:cNvPr id="87050" name="Rectangle 9"/>
          <p:cNvSpPr>
            <a:spLocks noChangeArrowheads="1"/>
          </p:cNvSpPr>
          <p:nvPr/>
        </p:nvSpPr>
        <p:spPr bwMode="auto">
          <a:xfrm>
            <a:off x="4664075" y="1905000"/>
            <a:ext cx="2716213" cy="3395663"/>
          </a:xfrm>
          <a:prstGeom prst="rect">
            <a:avLst/>
          </a:prstGeom>
          <a:solidFill>
            <a:schemeClr val="accent1"/>
          </a:solidFill>
          <a:ln w="38100">
            <a:solidFill>
              <a:schemeClr val="tx1"/>
            </a:solidFill>
            <a:miter lim="800000"/>
            <a:headEnd/>
            <a:tailEnd/>
          </a:ln>
        </p:spPr>
        <p:txBody>
          <a:bodyPr wrap="none" anchor="ctr"/>
          <a:lstStyle/>
          <a:p>
            <a:endParaRPr lang="zh-CN" altLang="en-US"/>
          </a:p>
        </p:txBody>
      </p:sp>
      <p:sp>
        <p:nvSpPr>
          <p:cNvPr id="87051" name="Line 10"/>
          <p:cNvSpPr>
            <a:spLocks noChangeShapeType="1"/>
          </p:cNvSpPr>
          <p:nvPr/>
        </p:nvSpPr>
        <p:spPr bwMode="auto">
          <a:xfrm flipH="1">
            <a:off x="2012950" y="2841625"/>
            <a:ext cx="258763" cy="527050"/>
          </a:xfrm>
          <a:prstGeom prst="line">
            <a:avLst/>
          </a:prstGeom>
          <a:noFill/>
          <a:ln w="57150">
            <a:solidFill>
              <a:schemeClr val="accent2"/>
            </a:solidFill>
            <a:round/>
            <a:headEnd/>
            <a:tailEnd/>
          </a:ln>
        </p:spPr>
        <p:txBody>
          <a:bodyPr wrap="none" anchor="ctr"/>
          <a:lstStyle/>
          <a:p>
            <a:endParaRPr lang="zh-CN" altLang="en-US"/>
          </a:p>
        </p:txBody>
      </p:sp>
      <p:sp>
        <p:nvSpPr>
          <p:cNvPr id="87052" name="Line 11"/>
          <p:cNvSpPr>
            <a:spLocks noChangeShapeType="1"/>
          </p:cNvSpPr>
          <p:nvPr/>
        </p:nvSpPr>
        <p:spPr bwMode="auto">
          <a:xfrm>
            <a:off x="4664075" y="3076575"/>
            <a:ext cx="2716213" cy="0"/>
          </a:xfrm>
          <a:prstGeom prst="line">
            <a:avLst/>
          </a:prstGeom>
          <a:noFill/>
          <a:ln w="38100">
            <a:solidFill>
              <a:schemeClr val="tx1"/>
            </a:solidFill>
            <a:round/>
            <a:headEnd/>
            <a:tailEnd/>
          </a:ln>
        </p:spPr>
        <p:txBody>
          <a:bodyPr wrap="none" anchor="ctr"/>
          <a:lstStyle/>
          <a:p>
            <a:endParaRPr lang="zh-CN" altLang="en-US"/>
          </a:p>
        </p:txBody>
      </p:sp>
      <p:sp>
        <p:nvSpPr>
          <p:cNvPr id="87053" name="Line 12"/>
          <p:cNvSpPr>
            <a:spLocks noChangeShapeType="1"/>
          </p:cNvSpPr>
          <p:nvPr/>
        </p:nvSpPr>
        <p:spPr bwMode="auto">
          <a:xfrm>
            <a:off x="4664075" y="4246563"/>
            <a:ext cx="2716213" cy="1587"/>
          </a:xfrm>
          <a:prstGeom prst="line">
            <a:avLst/>
          </a:prstGeom>
          <a:noFill/>
          <a:ln w="38100">
            <a:solidFill>
              <a:schemeClr val="tx1"/>
            </a:solidFill>
            <a:round/>
            <a:headEnd/>
            <a:tailEnd/>
          </a:ln>
        </p:spPr>
        <p:txBody>
          <a:bodyPr wrap="none" anchor="ctr"/>
          <a:lstStyle/>
          <a:p>
            <a:endParaRPr lang="zh-CN" altLang="en-US"/>
          </a:p>
        </p:txBody>
      </p:sp>
      <p:sp>
        <p:nvSpPr>
          <p:cNvPr id="87054" name="Rectangle 13"/>
          <p:cNvSpPr>
            <a:spLocks noChangeArrowheads="1"/>
          </p:cNvSpPr>
          <p:nvPr/>
        </p:nvSpPr>
        <p:spPr bwMode="auto">
          <a:xfrm>
            <a:off x="4922838" y="2022475"/>
            <a:ext cx="2263775" cy="877888"/>
          </a:xfrm>
          <a:prstGeom prst="rect">
            <a:avLst/>
          </a:prstGeom>
          <a:solidFill>
            <a:schemeClr val="bg1"/>
          </a:solidFill>
          <a:ln w="28575">
            <a:solidFill>
              <a:schemeClr val="tx1"/>
            </a:solidFill>
            <a:miter lim="800000"/>
            <a:headEnd/>
            <a:tailEnd/>
          </a:ln>
        </p:spPr>
        <p:txBody>
          <a:bodyPr wrap="none" anchor="ctr"/>
          <a:lstStyle/>
          <a:p>
            <a:pPr algn="r" eaLnBrk="0" hangingPunct="0"/>
            <a:r>
              <a:rPr kumimoji="0" lang="en-US" altLang="zh-CN" sz="2000">
                <a:latin typeface="Times New Roman" pitchFamily="18" charset="0"/>
              </a:rPr>
              <a:t>Server Process</a:t>
            </a:r>
          </a:p>
          <a:p>
            <a:pPr algn="r" eaLnBrk="0" hangingPunct="0"/>
            <a:endParaRPr kumimoji="0" lang="en-US" altLang="zh-CN">
              <a:latin typeface="Times New Roman" pitchFamily="18" charset="0"/>
            </a:endParaRPr>
          </a:p>
          <a:p>
            <a:pPr algn="r" eaLnBrk="0" hangingPunct="0"/>
            <a:r>
              <a:rPr kumimoji="0" lang="en-US" altLang="zh-CN" sz="2000">
                <a:latin typeface="Times New Roman" pitchFamily="18" charset="0"/>
              </a:rPr>
              <a:t>socket</a:t>
            </a:r>
          </a:p>
        </p:txBody>
      </p:sp>
      <p:sp>
        <p:nvSpPr>
          <p:cNvPr id="87055" name="Rectangle 14"/>
          <p:cNvSpPr>
            <a:spLocks noChangeArrowheads="1"/>
          </p:cNvSpPr>
          <p:nvPr/>
        </p:nvSpPr>
        <p:spPr bwMode="auto">
          <a:xfrm>
            <a:off x="4859338" y="3251200"/>
            <a:ext cx="2392362" cy="877888"/>
          </a:xfrm>
          <a:prstGeom prst="rect">
            <a:avLst/>
          </a:prstGeom>
          <a:solidFill>
            <a:schemeClr val="bg1"/>
          </a:solidFill>
          <a:ln w="28575">
            <a:solidFill>
              <a:schemeClr val="tx1"/>
            </a:solidFill>
            <a:miter lim="800000"/>
            <a:headEnd/>
            <a:tailEnd/>
          </a:ln>
        </p:spPr>
        <p:txBody>
          <a:bodyPr wrap="none" anchor="ctr"/>
          <a:lstStyle/>
          <a:p>
            <a:pPr eaLnBrk="0" hangingPunct="0"/>
            <a:r>
              <a:rPr kumimoji="0" lang="en-US" altLang="zh-CN" sz="2000">
                <a:latin typeface="Times New Roman" pitchFamily="18" charset="0"/>
              </a:rPr>
              <a:t>ports</a:t>
            </a:r>
          </a:p>
          <a:p>
            <a:pPr eaLnBrk="0" hangingPunct="0"/>
            <a:endParaRPr kumimoji="0" lang="en-US" altLang="zh-CN" sz="2000">
              <a:latin typeface="Times New Roman" pitchFamily="18" charset="0"/>
            </a:endParaRPr>
          </a:p>
          <a:p>
            <a:pPr eaLnBrk="0" hangingPunct="0"/>
            <a:r>
              <a:rPr kumimoji="0" lang="en-US" altLang="zh-CN" sz="2000">
                <a:latin typeface="Times New Roman" pitchFamily="18" charset="0"/>
              </a:rPr>
              <a:t>TCP/UDP</a:t>
            </a:r>
          </a:p>
        </p:txBody>
      </p:sp>
      <p:sp>
        <p:nvSpPr>
          <p:cNvPr id="87056" name="Rectangle 15"/>
          <p:cNvSpPr>
            <a:spLocks noChangeArrowheads="1"/>
          </p:cNvSpPr>
          <p:nvPr/>
        </p:nvSpPr>
        <p:spPr bwMode="auto">
          <a:xfrm>
            <a:off x="5311775" y="4364038"/>
            <a:ext cx="1357313" cy="877887"/>
          </a:xfrm>
          <a:prstGeom prst="rect">
            <a:avLst/>
          </a:prstGeom>
          <a:solidFill>
            <a:schemeClr val="bg1"/>
          </a:solidFill>
          <a:ln w="28575">
            <a:solidFill>
              <a:schemeClr val="tx1"/>
            </a:solidFill>
            <a:miter lim="800000"/>
            <a:headEnd/>
            <a:tailEnd/>
          </a:ln>
        </p:spPr>
        <p:txBody>
          <a:bodyPr wrap="none" anchor="ctr"/>
          <a:lstStyle/>
          <a:p>
            <a:pPr algn="r" eaLnBrk="0" hangingPunct="0"/>
            <a:r>
              <a:rPr kumimoji="0" lang="en-US" altLang="zh-CN" sz="2000">
                <a:latin typeface="Times New Roman" pitchFamily="18" charset="0"/>
              </a:rPr>
              <a:t>IP</a:t>
            </a:r>
            <a:endParaRPr kumimoji="0" lang="en-US" altLang="zh-CN">
              <a:latin typeface="Times New Roman" pitchFamily="18" charset="0"/>
            </a:endParaRPr>
          </a:p>
        </p:txBody>
      </p:sp>
      <p:sp>
        <p:nvSpPr>
          <p:cNvPr id="87057" name="Line 16"/>
          <p:cNvSpPr>
            <a:spLocks noChangeShapeType="1"/>
          </p:cNvSpPr>
          <p:nvPr/>
        </p:nvSpPr>
        <p:spPr bwMode="auto">
          <a:xfrm>
            <a:off x="6022975" y="2841625"/>
            <a:ext cx="839788" cy="527050"/>
          </a:xfrm>
          <a:prstGeom prst="line">
            <a:avLst/>
          </a:prstGeom>
          <a:noFill/>
          <a:ln w="57150">
            <a:solidFill>
              <a:schemeClr val="accent2"/>
            </a:solidFill>
            <a:round/>
            <a:headEnd/>
            <a:tailEnd/>
          </a:ln>
        </p:spPr>
        <p:txBody>
          <a:bodyPr wrap="none" anchor="ctr"/>
          <a:lstStyle/>
          <a:p>
            <a:endParaRPr lang="zh-CN" altLang="en-US"/>
          </a:p>
        </p:txBody>
      </p:sp>
      <p:sp>
        <p:nvSpPr>
          <p:cNvPr id="87058" name="Line 17"/>
          <p:cNvSpPr>
            <a:spLocks noChangeShapeType="1"/>
          </p:cNvSpPr>
          <p:nvPr/>
        </p:nvSpPr>
        <p:spPr bwMode="auto">
          <a:xfrm>
            <a:off x="2466975" y="4832350"/>
            <a:ext cx="3167063" cy="1588"/>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87059" name="Line 18"/>
          <p:cNvSpPr>
            <a:spLocks noChangeShapeType="1"/>
          </p:cNvSpPr>
          <p:nvPr/>
        </p:nvSpPr>
        <p:spPr bwMode="auto">
          <a:xfrm>
            <a:off x="2271713" y="3954463"/>
            <a:ext cx="1587" cy="642937"/>
          </a:xfrm>
          <a:prstGeom prst="line">
            <a:avLst/>
          </a:prstGeom>
          <a:noFill/>
          <a:ln w="38100">
            <a:solidFill>
              <a:schemeClr val="tx1"/>
            </a:solidFill>
            <a:round/>
            <a:headEnd type="triangle" w="med" len="med"/>
            <a:tailEnd type="triangle" w="med" len="med"/>
          </a:ln>
        </p:spPr>
        <p:txBody>
          <a:bodyPr wrap="none" anchor="ctr"/>
          <a:lstStyle/>
          <a:p>
            <a:endParaRPr lang="zh-CN" altLang="en-US"/>
          </a:p>
        </p:txBody>
      </p:sp>
      <p:sp>
        <p:nvSpPr>
          <p:cNvPr id="87060" name="Line 19"/>
          <p:cNvSpPr>
            <a:spLocks noChangeShapeType="1"/>
          </p:cNvSpPr>
          <p:nvPr/>
        </p:nvSpPr>
        <p:spPr bwMode="auto">
          <a:xfrm>
            <a:off x="6022975" y="3954463"/>
            <a:ext cx="1588" cy="642937"/>
          </a:xfrm>
          <a:prstGeom prst="line">
            <a:avLst/>
          </a:prstGeom>
          <a:noFill/>
          <a:ln w="38100">
            <a:solidFill>
              <a:schemeClr val="tx1"/>
            </a:solidFill>
            <a:round/>
            <a:headEnd type="triangle" w="med" len="med"/>
            <a:tailEnd type="triangle" w="med" len="med"/>
          </a:ln>
        </p:spPr>
        <p:txBody>
          <a:bodyPr wrap="none" anchor="ctr"/>
          <a:lstStyle/>
          <a:p>
            <a:endParaRPr lang="zh-CN" altLang="en-US"/>
          </a:p>
        </p:txBody>
      </p:sp>
      <p:sp>
        <p:nvSpPr>
          <p:cNvPr id="87061" name="AutoShape 20"/>
          <p:cNvSpPr>
            <a:spLocks noChangeArrowheads="1"/>
          </p:cNvSpPr>
          <p:nvPr/>
        </p:nvSpPr>
        <p:spPr bwMode="auto">
          <a:xfrm>
            <a:off x="1884363" y="3368675"/>
            <a:ext cx="193675" cy="350838"/>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2" name="AutoShape 21"/>
          <p:cNvSpPr>
            <a:spLocks noChangeArrowheads="1"/>
          </p:cNvSpPr>
          <p:nvPr/>
        </p:nvSpPr>
        <p:spPr bwMode="auto">
          <a:xfrm>
            <a:off x="2143125" y="3368675"/>
            <a:ext cx="193675" cy="350838"/>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3" name="AutoShape 22"/>
          <p:cNvSpPr>
            <a:spLocks noChangeArrowheads="1"/>
          </p:cNvSpPr>
          <p:nvPr/>
        </p:nvSpPr>
        <p:spPr bwMode="auto">
          <a:xfrm>
            <a:off x="2401888" y="3368675"/>
            <a:ext cx="193675" cy="350838"/>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4" name="AutoShape 23"/>
          <p:cNvSpPr>
            <a:spLocks noChangeArrowheads="1"/>
          </p:cNvSpPr>
          <p:nvPr/>
        </p:nvSpPr>
        <p:spPr bwMode="auto">
          <a:xfrm>
            <a:off x="2660650" y="3368675"/>
            <a:ext cx="193675" cy="350838"/>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5" name="AutoShape 24"/>
          <p:cNvSpPr>
            <a:spLocks noChangeArrowheads="1"/>
          </p:cNvSpPr>
          <p:nvPr/>
        </p:nvSpPr>
        <p:spPr bwMode="auto">
          <a:xfrm>
            <a:off x="2919413" y="3368675"/>
            <a:ext cx="193675" cy="350838"/>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6" name="AutoShape 25"/>
          <p:cNvSpPr>
            <a:spLocks noChangeArrowheads="1"/>
          </p:cNvSpPr>
          <p:nvPr/>
        </p:nvSpPr>
        <p:spPr bwMode="auto">
          <a:xfrm>
            <a:off x="3178175" y="3368675"/>
            <a:ext cx="193675" cy="350838"/>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7" name="AutoShape 26"/>
          <p:cNvSpPr>
            <a:spLocks noChangeArrowheads="1"/>
          </p:cNvSpPr>
          <p:nvPr/>
        </p:nvSpPr>
        <p:spPr bwMode="auto">
          <a:xfrm>
            <a:off x="6216650" y="3309938"/>
            <a:ext cx="193675" cy="350837"/>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8" name="AutoShape 27"/>
          <p:cNvSpPr>
            <a:spLocks noChangeArrowheads="1"/>
          </p:cNvSpPr>
          <p:nvPr/>
        </p:nvSpPr>
        <p:spPr bwMode="auto">
          <a:xfrm>
            <a:off x="6475413" y="3309938"/>
            <a:ext cx="193675" cy="350837"/>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69" name="AutoShape 28"/>
          <p:cNvSpPr>
            <a:spLocks noChangeArrowheads="1"/>
          </p:cNvSpPr>
          <p:nvPr/>
        </p:nvSpPr>
        <p:spPr bwMode="auto">
          <a:xfrm>
            <a:off x="5699125" y="3309938"/>
            <a:ext cx="193675" cy="350837"/>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70" name="AutoShape 29"/>
          <p:cNvSpPr>
            <a:spLocks noChangeArrowheads="1"/>
          </p:cNvSpPr>
          <p:nvPr/>
        </p:nvSpPr>
        <p:spPr bwMode="auto">
          <a:xfrm>
            <a:off x="6734175" y="3309938"/>
            <a:ext cx="193675" cy="350837"/>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71" name="AutoShape 30"/>
          <p:cNvSpPr>
            <a:spLocks noChangeArrowheads="1"/>
          </p:cNvSpPr>
          <p:nvPr/>
        </p:nvSpPr>
        <p:spPr bwMode="auto">
          <a:xfrm>
            <a:off x="5957888" y="3309938"/>
            <a:ext cx="193675" cy="350837"/>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72" name="AutoShape 31"/>
          <p:cNvSpPr>
            <a:spLocks noChangeArrowheads="1"/>
          </p:cNvSpPr>
          <p:nvPr/>
        </p:nvSpPr>
        <p:spPr bwMode="auto">
          <a:xfrm>
            <a:off x="6992938" y="3309938"/>
            <a:ext cx="193675" cy="350837"/>
          </a:xfrm>
          <a:prstGeom prst="can">
            <a:avLst>
              <a:gd name="adj" fmla="val 45287"/>
            </a:avLst>
          </a:prstGeom>
          <a:solidFill>
            <a:srgbClr val="FF9900"/>
          </a:solidFill>
          <a:ln w="9525">
            <a:solidFill>
              <a:schemeClr val="tx1"/>
            </a:solidFill>
            <a:round/>
            <a:headEnd/>
            <a:tailEnd/>
          </a:ln>
        </p:spPr>
        <p:txBody>
          <a:bodyPr wrap="none" anchor="ctr"/>
          <a:lstStyle/>
          <a:p>
            <a:endParaRPr lang="zh-CN" altLang="en-US"/>
          </a:p>
        </p:txBody>
      </p:sp>
      <p:sp>
        <p:nvSpPr>
          <p:cNvPr id="87073" name="AutoShape 32"/>
          <p:cNvSpPr>
            <a:spLocks noChangeArrowheads="1"/>
          </p:cNvSpPr>
          <p:nvPr/>
        </p:nvSpPr>
        <p:spPr bwMode="auto">
          <a:xfrm>
            <a:off x="2078038" y="2608263"/>
            <a:ext cx="388937" cy="233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CC"/>
          </a:solidFill>
          <a:ln w="38100">
            <a:solidFill>
              <a:schemeClr val="tx1"/>
            </a:solidFill>
            <a:miter lim="800000"/>
            <a:headEnd/>
            <a:tailEnd/>
          </a:ln>
        </p:spPr>
        <p:txBody>
          <a:bodyPr wrap="none" anchor="ctr"/>
          <a:lstStyle/>
          <a:p>
            <a:endParaRPr lang="zh-CN" altLang="en-US"/>
          </a:p>
        </p:txBody>
      </p:sp>
      <p:sp>
        <p:nvSpPr>
          <p:cNvPr id="87074" name="AutoShape 33"/>
          <p:cNvSpPr>
            <a:spLocks noChangeArrowheads="1"/>
          </p:cNvSpPr>
          <p:nvPr/>
        </p:nvSpPr>
        <p:spPr bwMode="auto">
          <a:xfrm>
            <a:off x="5827713" y="2608263"/>
            <a:ext cx="388937" cy="233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CC"/>
          </a:solidFill>
          <a:ln w="38100">
            <a:solidFill>
              <a:schemeClr val="tx1"/>
            </a:solidFill>
            <a:miter lim="800000"/>
            <a:headEnd/>
            <a:tailEnd/>
          </a:ln>
        </p:spPr>
        <p:txBody>
          <a:bodyPr wrap="none" anchor="ctr"/>
          <a:lstStyle/>
          <a:p>
            <a:endParaRPr lang="zh-CN" altLang="en-US"/>
          </a:p>
        </p:txBody>
      </p:sp>
      <p:sp>
        <p:nvSpPr>
          <p:cNvPr id="87075" name="Rectangle 35"/>
          <p:cNvSpPr>
            <a:spLocks noChangeArrowheads="1"/>
          </p:cNvSpPr>
          <p:nvPr/>
        </p:nvSpPr>
        <p:spPr bwMode="auto">
          <a:xfrm>
            <a:off x="468313" y="5554663"/>
            <a:ext cx="8497887" cy="1187450"/>
          </a:xfrm>
          <a:prstGeom prst="rect">
            <a:avLst/>
          </a:prstGeom>
          <a:noFill/>
          <a:ln w="9525">
            <a:noFill/>
            <a:miter lim="800000"/>
            <a:headEnd/>
            <a:tailEnd/>
          </a:ln>
        </p:spPr>
        <p:txBody>
          <a:bodyPr>
            <a:spAutoFit/>
          </a:bodyPr>
          <a:lstStyle/>
          <a:p>
            <a:r>
              <a:rPr kumimoji="0" lang="zh-CN" altLang="en-US" b="1"/>
              <a:t>在</a:t>
            </a:r>
            <a:r>
              <a:rPr kumimoji="0" lang="en-US" altLang="zh-CN" b="1"/>
              <a:t>TCP/IP</a:t>
            </a:r>
            <a:r>
              <a:rPr kumimoji="0" lang="zh-CN" altLang="en-US" b="1"/>
              <a:t>网络应用中，两个进程间的</a:t>
            </a:r>
            <a:r>
              <a:rPr kumimoji="0" lang="en-US" altLang="zh-CN" b="1"/>
              <a:t>Socket</a:t>
            </a:r>
            <a:r>
              <a:rPr kumimoji="0" lang="zh-CN" altLang="en-US" b="1"/>
              <a:t>通信的主要采用客户</a:t>
            </a:r>
            <a:r>
              <a:rPr kumimoji="0" lang="en-US" altLang="zh-CN" b="1"/>
              <a:t>/</a:t>
            </a:r>
            <a:r>
              <a:rPr kumimoji="0" lang="zh-CN" altLang="en-US" b="1"/>
              <a:t>服务器（</a:t>
            </a:r>
            <a:r>
              <a:rPr kumimoji="0" lang="en-US" altLang="zh-CN" b="1"/>
              <a:t>Client/Server</a:t>
            </a:r>
            <a:r>
              <a:rPr kumimoji="0" lang="zh-CN" altLang="en-US" b="1"/>
              <a:t>，</a:t>
            </a:r>
            <a:r>
              <a:rPr kumimoji="0" lang="en-US" altLang="zh-CN" b="1"/>
              <a:t>C/S</a:t>
            </a:r>
            <a:r>
              <a:rPr kumimoji="0" lang="zh-CN" altLang="en-US" b="1"/>
              <a:t>）模式，即客户向服务器发出服务请求，服务器接收到请求后，提供相应的服务</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灯片编号占位符 5"/>
          <p:cNvSpPr>
            <a:spLocks noGrp="1"/>
          </p:cNvSpPr>
          <p:nvPr>
            <p:ph type="sldNum" sz="quarter" idx="12"/>
          </p:nvPr>
        </p:nvSpPr>
        <p:spPr>
          <a:noFill/>
        </p:spPr>
        <p:txBody>
          <a:bodyPr/>
          <a:lstStyle/>
          <a:p>
            <a:fld id="{587A8B56-E4A0-4BEF-A02F-9B07C706CCF5}" type="slidenum">
              <a:rPr lang="zh-CN" altLang="en-US" smtClean="0">
                <a:ea typeface="宋体" charset="-122"/>
              </a:rPr>
              <a:pPr/>
              <a:t>67</a:t>
            </a:fld>
            <a:endParaRPr lang="en-US" altLang="zh-CN">
              <a:ea typeface="宋体" charset="-122"/>
            </a:endParaRPr>
          </a:p>
        </p:txBody>
      </p:sp>
      <p:sp>
        <p:nvSpPr>
          <p:cNvPr id="88067" name="Rectangle 2"/>
          <p:cNvSpPr>
            <a:spLocks noGrp="1" noChangeArrowheads="1"/>
          </p:cNvSpPr>
          <p:nvPr>
            <p:ph type="title"/>
          </p:nvPr>
        </p:nvSpPr>
        <p:spPr/>
        <p:txBody>
          <a:bodyPr/>
          <a:lstStyle/>
          <a:p>
            <a:pPr eaLnBrk="1" hangingPunct="1"/>
            <a:endParaRPr lang="zh-CN" altLang="en-US"/>
          </a:p>
        </p:txBody>
      </p:sp>
      <p:sp>
        <p:nvSpPr>
          <p:cNvPr id="88068" name="Rectangle 3"/>
          <p:cNvSpPr>
            <a:spLocks noGrp="1" noChangeArrowheads="1"/>
          </p:cNvSpPr>
          <p:nvPr>
            <p:ph type="body" idx="1"/>
          </p:nvPr>
        </p:nvSpPr>
        <p:spPr>
          <a:xfrm>
            <a:off x="785786" y="1928802"/>
            <a:ext cx="7772400" cy="4114800"/>
          </a:xfrm>
        </p:spPr>
        <p:txBody>
          <a:bodyPr/>
          <a:lstStyle/>
          <a:p>
            <a:pPr eaLnBrk="1" hangingPunct="1"/>
            <a:r>
              <a:rPr lang="zh-CN" altLang="en-US" b="1" dirty="0"/>
              <a:t>从上面所描述过程可知：</a:t>
            </a:r>
          </a:p>
          <a:p>
            <a:pPr lvl="1" eaLnBrk="1" hangingPunct="1"/>
            <a:r>
              <a:rPr lang="zh-CN" altLang="en-US" b="1" dirty="0"/>
              <a:t>客户与服务器进程的作用是非对称的，因此编码不同。</a:t>
            </a:r>
          </a:p>
          <a:p>
            <a:pPr lvl="1" eaLnBrk="1" hangingPunct="1"/>
            <a:r>
              <a:rPr lang="zh-CN" altLang="en-US" b="1" dirty="0"/>
              <a:t>服务进程一般是先于客户请求而启动的。只要系统运行，该服务进程一直存在，直到正常或强迫终止。</a:t>
            </a:r>
          </a:p>
        </p:txBody>
      </p:sp>
      <p:sp>
        <p:nvSpPr>
          <p:cNvPr id="88069" name="Rectangle 4"/>
          <p:cNvSpPr>
            <a:spLocks noChangeArrowheads="1"/>
          </p:cNvSpPr>
          <p:nvPr/>
        </p:nvSpPr>
        <p:spPr bwMode="auto">
          <a:xfrm>
            <a:off x="827088" y="5445125"/>
            <a:ext cx="7777162" cy="792163"/>
          </a:xfrm>
          <a:prstGeom prst="rect">
            <a:avLst/>
          </a:prstGeom>
          <a:solidFill>
            <a:srgbClr val="CCFFCC"/>
          </a:solidFill>
          <a:ln w="9525">
            <a:solidFill>
              <a:schemeClr val="tx1"/>
            </a:solidFill>
            <a:miter lim="800000"/>
            <a:headEnd/>
            <a:tailEnd/>
          </a:ln>
        </p:spPr>
        <p:txBody>
          <a:bodyPr wrap="none" anchor="ctr"/>
          <a:lstStyle/>
          <a:p>
            <a:pPr algn="ctr"/>
            <a:r>
              <a:rPr lang="zh-CN" altLang="en-US" sz="2800" b="1"/>
              <a:t>客户需要知道服务器使用的</a:t>
            </a:r>
            <a:r>
              <a:rPr lang="en-US" altLang="zh-CN" sz="2800" b="1"/>
              <a:t>IP</a:t>
            </a:r>
            <a:r>
              <a:rPr lang="zh-CN" altLang="en-US" sz="2800" b="1"/>
              <a:t>地址、端口等信息</a:t>
            </a:r>
            <a:endParaRPr lang="en-US" altLang="zh-CN" sz="28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灯片编号占位符 5"/>
          <p:cNvSpPr>
            <a:spLocks noGrp="1"/>
          </p:cNvSpPr>
          <p:nvPr>
            <p:ph type="sldNum" sz="quarter" idx="12"/>
          </p:nvPr>
        </p:nvSpPr>
        <p:spPr/>
        <p:txBody>
          <a:bodyPr/>
          <a:lstStyle/>
          <a:p>
            <a:fld id="{6C743DED-56F3-454B-A581-C90C918B8C7B}" type="slidenum">
              <a:rPr lang="zh-CN" altLang="en-US"/>
              <a:pPr/>
              <a:t>68</a:t>
            </a:fld>
            <a:endParaRPr lang="en-US" altLang="zh-CN"/>
          </a:p>
        </p:txBody>
      </p:sp>
      <p:sp>
        <p:nvSpPr>
          <p:cNvPr id="498690" name="Rectangle 2"/>
          <p:cNvSpPr>
            <a:spLocks noGrp="1" noChangeArrowheads="1"/>
          </p:cNvSpPr>
          <p:nvPr>
            <p:ph type="title"/>
          </p:nvPr>
        </p:nvSpPr>
        <p:spPr>
          <a:xfrm>
            <a:off x="1150938" y="617538"/>
            <a:ext cx="7010400" cy="650875"/>
          </a:xfrm>
        </p:spPr>
        <p:txBody>
          <a:bodyPr/>
          <a:lstStyle/>
          <a:p>
            <a:r>
              <a:rPr lang="en-US" altLang="zh-CN" sz="4000"/>
              <a:t>TCP Client-Server</a:t>
            </a:r>
            <a:r>
              <a:rPr lang="zh-CN" altLang="en-US" sz="4000"/>
              <a:t>交互流程</a:t>
            </a:r>
          </a:p>
        </p:txBody>
      </p:sp>
      <p:grpSp>
        <p:nvGrpSpPr>
          <p:cNvPr id="40" name="组合 39"/>
          <p:cNvGrpSpPr/>
          <p:nvPr/>
        </p:nvGrpSpPr>
        <p:grpSpPr>
          <a:xfrm>
            <a:off x="1116013" y="1371600"/>
            <a:ext cx="6769100" cy="5105400"/>
            <a:chOff x="1116013" y="1371600"/>
            <a:chExt cx="6769100" cy="5105400"/>
          </a:xfrm>
        </p:grpSpPr>
        <p:sp>
          <p:nvSpPr>
            <p:cNvPr id="498691" name="Text Box 3"/>
            <p:cNvSpPr txBox="1">
              <a:spLocks noChangeArrowheads="1"/>
            </p:cNvSpPr>
            <p:nvPr/>
          </p:nvSpPr>
          <p:spPr bwMode="auto">
            <a:xfrm>
              <a:off x="5918200" y="18288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socket()</a:t>
              </a:r>
            </a:p>
          </p:txBody>
        </p:sp>
        <p:sp>
          <p:nvSpPr>
            <p:cNvPr id="498692" name="Text Box 4"/>
            <p:cNvSpPr txBox="1">
              <a:spLocks noChangeArrowheads="1"/>
            </p:cNvSpPr>
            <p:nvPr/>
          </p:nvSpPr>
          <p:spPr bwMode="auto">
            <a:xfrm>
              <a:off x="5918200" y="23177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bind()</a:t>
              </a:r>
            </a:p>
          </p:txBody>
        </p:sp>
        <p:sp>
          <p:nvSpPr>
            <p:cNvPr id="498693" name="Text Box 5"/>
            <p:cNvSpPr txBox="1">
              <a:spLocks noChangeArrowheads="1"/>
            </p:cNvSpPr>
            <p:nvPr/>
          </p:nvSpPr>
          <p:spPr bwMode="auto">
            <a:xfrm>
              <a:off x="5918200" y="28194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listen()</a:t>
              </a:r>
            </a:p>
          </p:txBody>
        </p:sp>
        <p:sp>
          <p:nvSpPr>
            <p:cNvPr id="498694" name="Text Box 6"/>
            <p:cNvSpPr txBox="1">
              <a:spLocks noChangeArrowheads="1"/>
            </p:cNvSpPr>
            <p:nvPr/>
          </p:nvSpPr>
          <p:spPr bwMode="auto">
            <a:xfrm>
              <a:off x="5918200" y="33528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accept()</a:t>
              </a:r>
            </a:p>
          </p:txBody>
        </p:sp>
        <p:sp>
          <p:nvSpPr>
            <p:cNvPr id="498695" name="Text Box 7"/>
            <p:cNvSpPr txBox="1">
              <a:spLocks noChangeArrowheads="1"/>
            </p:cNvSpPr>
            <p:nvPr/>
          </p:nvSpPr>
          <p:spPr bwMode="auto">
            <a:xfrm>
              <a:off x="5918200" y="49530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send()</a:t>
              </a:r>
            </a:p>
          </p:txBody>
        </p:sp>
        <p:sp>
          <p:nvSpPr>
            <p:cNvPr id="498696" name="Text Box 8"/>
            <p:cNvSpPr txBox="1">
              <a:spLocks noChangeArrowheads="1"/>
            </p:cNvSpPr>
            <p:nvPr/>
          </p:nvSpPr>
          <p:spPr bwMode="auto">
            <a:xfrm>
              <a:off x="5918200" y="42672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recv()</a:t>
              </a:r>
            </a:p>
          </p:txBody>
        </p:sp>
        <p:sp>
          <p:nvSpPr>
            <p:cNvPr id="498697" name="Text Box 9"/>
            <p:cNvSpPr txBox="1">
              <a:spLocks noChangeArrowheads="1"/>
            </p:cNvSpPr>
            <p:nvPr/>
          </p:nvSpPr>
          <p:spPr bwMode="auto">
            <a:xfrm>
              <a:off x="5918200" y="56388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recv()</a:t>
              </a:r>
            </a:p>
          </p:txBody>
        </p:sp>
        <p:sp>
          <p:nvSpPr>
            <p:cNvPr id="498698" name="Text Box 10"/>
            <p:cNvSpPr txBox="1">
              <a:spLocks noChangeArrowheads="1"/>
            </p:cNvSpPr>
            <p:nvPr/>
          </p:nvSpPr>
          <p:spPr bwMode="auto">
            <a:xfrm>
              <a:off x="5876925" y="1371600"/>
              <a:ext cx="1554163" cy="396875"/>
            </a:xfrm>
            <a:prstGeom prst="rect">
              <a:avLst/>
            </a:prstGeom>
            <a:noFill/>
            <a:ln w="9525">
              <a:noFill/>
              <a:miter lim="800000"/>
              <a:headEnd/>
              <a:tailEnd/>
            </a:ln>
            <a:effectLst/>
          </p:spPr>
          <p:txBody>
            <a:bodyPr wrap="none" anchor="ctr">
              <a:spAutoFit/>
            </a:bodyPr>
            <a:lstStyle/>
            <a:p>
              <a:pPr algn="ctr" eaLnBrk="0" hangingPunct="0"/>
              <a:r>
                <a:rPr kumimoji="0" lang="en-US" altLang="zh-CN" sz="2000" b="1">
                  <a:solidFill>
                    <a:srgbClr val="CC0000"/>
                  </a:solidFill>
                  <a:latin typeface="Arial" charset="0"/>
                </a:rPr>
                <a:t>TCP Server</a:t>
              </a:r>
            </a:p>
          </p:txBody>
        </p:sp>
        <p:sp>
          <p:nvSpPr>
            <p:cNvPr id="498699" name="Text Box 11"/>
            <p:cNvSpPr txBox="1">
              <a:spLocks noChangeArrowheads="1"/>
            </p:cNvSpPr>
            <p:nvPr/>
          </p:nvSpPr>
          <p:spPr bwMode="auto">
            <a:xfrm>
              <a:off x="5943600" y="6129338"/>
              <a:ext cx="1941513"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closesocket()</a:t>
              </a:r>
            </a:p>
          </p:txBody>
        </p:sp>
        <p:sp>
          <p:nvSpPr>
            <p:cNvPr id="498700" name="Text Box 12"/>
            <p:cNvSpPr txBox="1">
              <a:spLocks noChangeArrowheads="1"/>
            </p:cNvSpPr>
            <p:nvPr/>
          </p:nvSpPr>
          <p:spPr bwMode="auto">
            <a:xfrm>
              <a:off x="1495425" y="32766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socket()</a:t>
              </a:r>
            </a:p>
          </p:txBody>
        </p:sp>
        <p:sp>
          <p:nvSpPr>
            <p:cNvPr id="498701" name="Line 13"/>
            <p:cNvSpPr>
              <a:spLocks noChangeShapeType="1"/>
            </p:cNvSpPr>
            <p:nvPr/>
          </p:nvSpPr>
          <p:spPr bwMode="auto">
            <a:xfrm>
              <a:off x="2181225" y="35814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02" name="Text Box 14"/>
            <p:cNvSpPr txBox="1">
              <a:spLocks noChangeArrowheads="1"/>
            </p:cNvSpPr>
            <p:nvPr/>
          </p:nvSpPr>
          <p:spPr bwMode="auto">
            <a:xfrm>
              <a:off x="1471613" y="2819400"/>
              <a:ext cx="1468437" cy="396875"/>
            </a:xfrm>
            <a:prstGeom prst="rect">
              <a:avLst/>
            </a:prstGeom>
            <a:noFill/>
            <a:ln w="9525">
              <a:noFill/>
              <a:miter lim="800000"/>
              <a:headEnd/>
              <a:tailEnd/>
            </a:ln>
            <a:effectLst/>
          </p:spPr>
          <p:txBody>
            <a:bodyPr wrap="none" anchor="ctr">
              <a:spAutoFit/>
            </a:bodyPr>
            <a:lstStyle/>
            <a:p>
              <a:pPr algn="ctr" eaLnBrk="0" hangingPunct="0"/>
              <a:r>
                <a:rPr kumimoji="0" lang="en-US" altLang="zh-CN" sz="2000" b="1">
                  <a:solidFill>
                    <a:srgbClr val="CC0000"/>
                  </a:solidFill>
                  <a:latin typeface="Arial" charset="0"/>
                </a:rPr>
                <a:t>TCP Client</a:t>
              </a:r>
            </a:p>
          </p:txBody>
        </p:sp>
        <p:sp>
          <p:nvSpPr>
            <p:cNvPr id="498703" name="Text Box 15"/>
            <p:cNvSpPr txBox="1">
              <a:spLocks noChangeArrowheads="1"/>
            </p:cNvSpPr>
            <p:nvPr/>
          </p:nvSpPr>
          <p:spPr bwMode="auto">
            <a:xfrm>
              <a:off x="1495425" y="37655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connect()</a:t>
              </a:r>
            </a:p>
          </p:txBody>
        </p:sp>
        <p:sp>
          <p:nvSpPr>
            <p:cNvPr id="498704" name="Text Box 16"/>
            <p:cNvSpPr txBox="1">
              <a:spLocks noChangeArrowheads="1"/>
            </p:cNvSpPr>
            <p:nvPr/>
          </p:nvSpPr>
          <p:spPr bwMode="auto">
            <a:xfrm>
              <a:off x="1495425" y="43751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send()</a:t>
              </a:r>
            </a:p>
          </p:txBody>
        </p:sp>
        <p:sp>
          <p:nvSpPr>
            <p:cNvPr id="498705" name="Text Box 17"/>
            <p:cNvSpPr txBox="1">
              <a:spLocks noChangeArrowheads="1"/>
            </p:cNvSpPr>
            <p:nvPr/>
          </p:nvSpPr>
          <p:spPr bwMode="auto">
            <a:xfrm>
              <a:off x="1495425" y="52133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recv()</a:t>
              </a:r>
            </a:p>
          </p:txBody>
        </p:sp>
        <p:sp>
          <p:nvSpPr>
            <p:cNvPr id="498706" name="Text Box 18"/>
            <p:cNvSpPr txBox="1">
              <a:spLocks noChangeArrowheads="1"/>
            </p:cNvSpPr>
            <p:nvPr/>
          </p:nvSpPr>
          <p:spPr bwMode="auto">
            <a:xfrm>
              <a:off x="1116013" y="5748338"/>
              <a:ext cx="1804987"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closesocket()</a:t>
              </a:r>
            </a:p>
          </p:txBody>
        </p:sp>
        <p:sp>
          <p:nvSpPr>
            <p:cNvPr id="498707" name="Line 19"/>
            <p:cNvSpPr>
              <a:spLocks noChangeShapeType="1"/>
            </p:cNvSpPr>
            <p:nvPr/>
          </p:nvSpPr>
          <p:spPr bwMode="auto">
            <a:xfrm>
              <a:off x="3019425" y="3962400"/>
              <a:ext cx="3352800" cy="0"/>
            </a:xfrm>
            <a:prstGeom prst="line">
              <a:avLst/>
            </a:prstGeom>
            <a:noFill/>
            <a:ln w="28575">
              <a:solidFill>
                <a:schemeClr val="tx1"/>
              </a:solidFill>
              <a:round/>
              <a:headEnd type="triangle" w="med" len="med"/>
              <a:tailEnd type="triangle" w="med" len="med"/>
            </a:ln>
            <a:effectLst/>
          </p:spPr>
          <p:txBody>
            <a:bodyPr wrap="none" anchor="ctr"/>
            <a:lstStyle/>
            <a:p>
              <a:endParaRPr lang="zh-CN" altLang="en-US"/>
            </a:p>
          </p:txBody>
        </p:sp>
        <p:sp>
          <p:nvSpPr>
            <p:cNvPr id="498708" name="Line 20"/>
            <p:cNvSpPr>
              <a:spLocks noChangeShapeType="1"/>
            </p:cNvSpPr>
            <p:nvPr/>
          </p:nvSpPr>
          <p:spPr bwMode="auto">
            <a:xfrm flipV="1">
              <a:off x="2867025" y="4495800"/>
              <a:ext cx="3076575" cy="76200"/>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498709" name="Line 21"/>
            <p:cNvSpPr>
              <a:spLocks noChangeShapeType="1"/>
            </p:cNvSpPr>
            <p:nvPr/>
          </p:nvSpPr>
          <p:spPr bwMode="auto">
            <a:xfrm flipH="1">
              <a:off x="2867025" y="5181600"/>
              <a:ext cx="3076575" cy="228600"/>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498710" name="Line 22"/>
            <p:cNvSpPr>
              <a:spLocks noChangeShapeType="1"/>
            </p:cNvSpPr>
            <p:nvPr/>
          </p:nvSpPr>
          <p:spPr bwMode="auto">
            <a:xfrm>
              <a:off x="2895600" y="5943600"/>
              <a:ext cx="3048000" cy="228600"/>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498711" name="Text Box 23"/>
            <p:cNvSpPr txBox="1">
              <a:spLocks noChangeArrowheads="1"/>
            </p:cNvSpPr>
            <p:nvPr/>
          </p:nvSpPr>
          <p:spPr bwMode="auto">
            <a:xfrm>
              <a:off x="3905250" y="3573463"/>
              <a:ext cx="1098550" cy="366712"/>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建立连接</a:t>
              </a:r>
            </a:p>
          </p:txBody>
        </p:sp>
        <p:sp>
          <p:nvSpPr>
            <p:cNvPr id="498712" name="Text Box 24"/>
            <p:cNvSpPr txBox="1">
              <a:spLocks noChangeArrowheads="1"/>
            </p:cNvSpPr>
            <p:nvPr/>
          </p:nvSpPr>
          <p:spPr bwMode="auto">
            <a:xfrm>
              <a:off x="3349625" y="4191000"/>
              <a:ext cx="1098550" cy="366713"/>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请求数据</a:t>
              </a:r>
            </a:p>
          </p:txBody>
        </p:sp>
        <p:sp>
          <p:nvSpPr>
            <p:cNvPr id="498713" name="Line 25"/>
            <p:cNvSpPr>
              <a:spLocks noChangeShapeType="1"/>
            </p:cNvSpPr>
            <p:nvPr/>
          </p:nvSpPr>
          <p:spPr bwMode="auto">
            <a:xfrm>
              <a:off x="4162425" y="4800600"/>
              <a:ext cx="0" cy="457200"/>
            </a:xfrm>
            <a:prstGeom prst="line">
              <a:avLst/>
            </a:prstGeom>
            <a:noFill/>
            <a:ln w="28575">
              <a:solidFill>
                <a:schemeClr val="tx1"/>
              </a:solidFill>
              <a:prstDash val="sysDot"/>
              <a:round/>
              <a:headEnd/>
              <a:tailEnd/>
            </a:ln>
            <a:effectLst/>
          </p:spPr>
          <p:txBody>
            <a:bodyPr wrap="none" anchor="ctr"/>
            <a:lstStyle/>
            <a:p>
              <a:endParaRPr lang="zh-CN" altLang="en-US"/>
            </a:p>
          </p:txBody>
        </p:sp>
        <p:sp>
          <p:nvSpPr>
            <p:cNvPr id="498714" name="Text Box 26"/>
            <p:cNvSpPr txBox="1">
              <a:spLocks noChangeArrowheads="1"/>
            </p:cNvSpPr>
            <p:nvPr/>
          </p:nvSpPr>
          <p:spPr bwMode="auto">
            <a:xfrm>
              <a:off x="4387850" y="4876800"/>
              <a:ext cx="1098550" cy="366713"/>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响应数据</a:t>
              </a:r>
            </a:p>
          </p:txBody>
        </p:sp>
        <p:sp>
          <p:nvSpPr>
            <p:cNvPr id="498715" name="Line 27"/>
            <p:cNvSpPr>
              <a:spLocks noChangeShapeType="1"/>
            </p:cNvSpPr>
            <p:nvPr/>
          </p:nvSpPr>
          <p:spPr bwMode="auto">
            <a:xfrm>
              <a:off x="6677025" y="22098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16" name="Line 28"/>
            <p:cNvSpPr>
              <a:spLocks noChangeShapeType="1"/>
            </p:cNvSpPr>
            <p:nvPr/>
          </p:nvSpPr>
          <p:spPr bwMode="auto">
            <a:xfrm>
              <a:off x="6677025" y="26670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17" name="Line 29"/>
            <p:cNvSpPr>
              <a:spLocks noChangeShapeType="1"/>
            </p:cNvSpPr>
            <p:nvPr/>
          </p:nvSpPr>
          <p:spPr bwMode="auto">
            <a:xfrm>
              <a:off x="6677025" y="32004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18" name="Line 30"/>
            <p:cNvSpPr>
              <a:spLocks noChangeShapeType="1"/>
            </p:cNvSpPr>
            <p:nvPr/>
          </p:nvSpPr>
          <p:spPr bwMode="auto">
            <a:xfrm>
              <a:off x="6677025" y="3733800"/>
              <a:ext cx="0" cy="3810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19" name="Line 31"/>
            <p:cNvSpPr>
              <a:spLocks noChangeShapeType="1"/>
            </p:cNvSpPr>
            <p:nvPr/>
          </p:nvSpPr>
          <p:spPr bwMode="auto">
            <a:xfrm>
              <a:off x="6677025" y="5334000"/>
              <a:ext cx="0" cy="3048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20" name="Line 32"/>
            <p:cNvSpPr>
              <a:spLocks noChangeShapeType="1"/>
            </p:cNvSpPr>
            <p:nvPr/>
          </p:nvSpPr>
          <p:spPr bwMode="auto">
            <a:xfrm>
              <a:off x="6677025" y="59436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21" name="Line 33"/>
            <p:cNvSpPr>
              <a:spLocks noChangeShapeType="1"/>
            </p:cNvSpPr>
            <p:nvPr/>
          </p:nvSpPr>
          <p:spPr bwMode="auto">
            <a:xfrm>
              <a:off x="6677025" y="4648200"/>
              <a:ext cx="0" cy="3048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22" name="Line 34"/>
            <p:cNvSpPr>
              <a:spLocks noChangeShapeType="1"/>
            </p:cNvSpPr>
            <p:nvPr/>
          </p:nvSpPr>
          <p:spPr bwMode="auto">
            <a:xfrm>
              <a:off x="2181225" y="41148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23" name="Line 35"/>
            <p:cNvSpPr>
              <a:spLocks noChangeShapeType="1"/>
            </p:cNvSpPr>
            <p:nvPr/>
          </p:nvSpPr>
          <p:spPr bwMode="auto">
            <a:xfrm>
              <a:off x="2181225" y="55626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24" name="Line 36"/>
            <p:cNvSpPr>
              <a:spLocks noChangeShapeType="1"/>
            </p:cNvSpPr>
            <p:nvPr/>
          </p:nvSpPr>
          <p:spPr bwMode="auto">
            <a:xfrm>
              <a:off x="2181225" y="4724400"/>
              <a:ext cx="0" cy="5334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8725" name="Text Box 37"/>
            <p:cNvSpPr txBox="1">
              <a:spLocks noChangeArrowheads="1"/>
            </p:cNvSpPr>
            <p:nvPr/>
          </p:nvSpPr>
          <p:spPr bwMode="auto">
            <a:xfrm>
              <a:off x="3813175" y="5638800"/>
              <a:ext cx="1555750" cy="366713"/>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文件结束标识</a:t>
              </a:r>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灯片编号占位符 5"/>
          <p:cNvSpPr>
            <a:spLocks noGrp="1"/>
          </p:cNvSpPr>
          <p:nvPr>
            <p:ph type="sldNum" sz="quarter" idx="12"/>
          </p:nvPr>
        </p:nvSpPr>
        <p:spPr/>
        <p:txBody>
          <a:bodyPr/>
          <a:lstStyle/>
          <a:p>
            <a:fld id="{A2A535C0-610E-43E4-9267-580E5CD76685}" type="slidenum">
              <a:rPr lang="zh-CN" altLang="en-US"/>
              <a:pPr/>
              <a:t>69</a:t>
            </a:fld>
            <a:endParaRPr lang="en-US" altLang="zh-CN"/>
          </a:p>
        </p:txBody>
      </p:sp>
      <p:sp>
        <p:nvSpPr>
          <p:cNvPr id="499714" name="Rectangle 2"/>
          <p:cNvSpPr>
            <a:spLocks noGrp="1" noChangeArrowheads="1"/>
          </p:cNvSpPr>
          <p:nvPr>
            <p:ph type="title"/>
          </p:nvPr>
        </p:nvSpPr>
        <p:spPr>
          <a:xfrm>
            <a:off x="1150938" y="617538"/>
            <a:ext cx="7793037" cy="939800"/>
          </a:xfrm>
        </p:spPr>
        <p:txBody>
          <a:bodyPr/>
          <a:lstStyle/>
          <a:p>
            <a:r>
              <a:rPr lang="en-US" altLang="zh-CN"/>
              <a:t>UDP Client-Server</a:t>
            </a:r>
            <a:r>
              <a:rPr lang="zh-CN" altLang="en-US"/>
              <a:t>交互流程</a:t>
            </a:r>
            <a:endParaRPr lang="en-US" altLang="zh-CN"/>
          </a:p>
        </p:txBody>
      </p:sp>
      <p:grpSp>
        <p:nvGrpSpPr>
          <p:cNvPr id="33" name="组合 32"/>
          <p:cNvGrpSpPr/>
          <p:nvPr/>
        </p:nvGrpSpPr>
        <p:grpSpPr>
          <a:xfrm>
            <a:off x="838200" y="1600200"/>
            <a:ext cx="7772400" cy="4781550"/>
            <a:chOff x="838200" y="1600200"/>
            <a:chExt cx="7772400" cy="4781550"/>
          </a:xfrm>
        </p:grpSpPr>
        <p:sp>
          <p:nvSpPr>
            <p:cNvPr id="499715" name="Text Box 3"/>
            <p:cNvSpPr txBox="1">
              <a:spLocks noChangeArrowheads="1"/>
            </p:cNvSpPr>
            <p:nvPr/>
          </p:nvSpPr>
          <p:spPr bwMode="auto">
            <a:xfrm>
              <a:off x="6175375" y="20574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socket()</a:t>
              </a:r>
            </a:p>
          </p:txBody>
        </p:sp>
        <p:sp>
          <p:nvSpPr>
            <p:cNvPr id="499716" name="Text Box 4"/>
            <p:cNvSpPr txBox="1">
              <a:spLocks noChangeArrowheads="1"/>
            </p:cNvSpPr>
            <p:nvPr/>
          </p:nvSpPr>
          <p:spPr bwMode="auto">
            <a:xfrm>
              <a:off x="6175375" y="25463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bind()</a:t>
              </a:r>
            </a:p>
          </p:txBody>
        </p:sp>
        <p:sp>
          <p:nvSpPr>
            <p:cNvPr id="499717" name="Text Box 5"/>
            <p:cNvSpPr txBox="1">
              <a:spLocks noChangeArrowheads="1"/>
            </p:cNvSpPr>
            <p:nvPr/>
          </p:nvSpPr>
          <p:spPr bwMode="auto">
            <a:xfrm>
              <a:off x="6175375" y="30480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recvfrom()</a:t>
              </a:r>
            </a:p>
          </p:txBody>
        </p:sp>
        <p:sp>
          <p:nvSpPr>
            <p:cNvPr id="499718" name="Text Box 6"/>
            <p:cNvSpPr txBox="1">
              <a:spLocks noChangeArrowheads="1"/>
            </p:cNvSpPr>
            <p:nvPr/>
          </p:nvSpPr>
          <p:spPr bwMode="auto">
            <a:xfrm>
              <a:off x="6248400" y="51816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sendto()</a:t>
              </a:r>
            </a:p>
          </p:txBody>
        </p:sp>
        <p:sp>
          <p:nvSpPr>
            <p:cNvPr id="499719" name="Text Box 7"/>
            <p:cNvSpPr txBox="1">
              <a:spLocks noChangeArrowheads="1"/>
            </p:cNvSpPr>
            <p:nvPr/>
          </p:nvSpPr>
          <p:spPr bwMode="auto">
            <a:xfrm>
              <a:off x="6118225" y="1600200"/>
              <a:ext cx="1582738" cy="396875"/>
            </a:xfrm>
            <a:prstGeom prst="rect">
              <a:avLst/>
            </a:prstGeom>
            <a:noFill/>
            <a:ln w="9525">
              <a:noFill/>
              <a:miter lim="800000"/>
              <a:headEnd/>
              <a:tailEnd/>
            </a:ln>
            <a:effectLst/>
          </p:spPr>
          <p:txBody>
            <a:bodyPr wrap="none" anchor="ctr">
              <a:spAutoFit/>
            </a:bodyPr>
            <a:lstStyle/>
            <a:p>
              <a:pPr algn="ctr" eaLnBrk="0" hangingPunct="0"/>
              <a:r>
                <a:rPr kumimoji="0" lang="en-US" altLang="zh-CN" sz="2000" b="1">
                  <a:solidFill>
                    <a:srgbClr val="CC0000"/>
                  </a:solidFill>
                  <a:latin typeface="Arial" charset="0"/>
                </a:rPr>
                <a:t>UDP Server</a:t>
              </a:r>
            </a:p>
          </p:txBody>
        </p:sp>
        <p:sp>
          <p:nvSpPr>
            <p:cNvPr id="499720" name="Text Box 8"/>
            <p:cNvSpPr txBox="1">
              <a:spLocks noChangeArrowheads="1"/>
            </p:cNvSpPr>
            <p:nvPr/>
          </p:nvSpPr>
          <p:spPr bwMode="auto">
            <a:xfrm>
              <a:off x="1774825" y="32766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socket()</a:t>
              </a:r>
            </a:p>
          </p:txBody>
        </p:sp>
        <p:sp>
          <p:nvSpPr>
            <p:cNvPr id="499721" name="Line 9"/>
            <p:cNvSpPr>
              <a:spLocks noChangeShapeType="1"/>
            </p:cNvSpPr>
            <p:nvPr/>
          </p:nvSpPr>
          <p:spPr bwMode="auto">
            <a:xfrm>
              <a:off x="2438400" y="36576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9722" name="Text Box 10"/>
            <p:cNvSpPr txBox="1">
              <a:spLocks noChangeArrowheads="1"/>
            </p:cNvSpPr>
            <p:nvPr/>
          </p:nvSpPr>
          <p:spPr bwMode="auto">
            <a:xfrm>
              <a:off x="1735138" y="2819400"/>
              <a:ext cx="1497012" cy="396875"/>
            </a:xfrm>
            <a:prstGeom prst="rect">
              <a:avLst/>
            </a:prstGeom>
            <a:noFill/>
            <a:ln w="9525">
              <a:noFill/>
              <a:miter lim="800000"/>
              <a:headEnd/>
              <a:tailEnd/>
            </a:ln>
            <a:effectLst/>
          </p:spPr>
          <p:txBody>
            <a:bodyPr wrap="none" anchor="ctr">
              <a:spAutoFit/>
            </a:bodyPr>
            <a:lstStyle/>
            <a:p>
              <a:pPr algn="ctr" eaLnBrk="0" hangingPunct="0"/>
              <a:r>
                <a:rPr kumimoji="0" lang="en-US" altLang="zh-CN" sz="2000" b="1">
                  <a:solidFill>
                    <a:srgbClr val="CC0000"/>
                  </a:solidFill>
                  <a:latin typeface="Arial" charset="0"/>
                </a:rPr>
                <a:t>UDP Client</a:t>
              </a:r>
            </a:p>
          </p:txBody>
        </p:sp>
        <p:sp>
          <p:nvSpPr>
            <p:cNvPr id="499723" name="Text Box 11"/>
            <p:cNvSpPr txBox="1">
              <a:spLocks noChangeArrowheads="1"/>
            </p:cNvSpPr>
            <p:nvPr/>
          </p:nvSpPr>
          <p:spPr bwMode="auto">
            <a:xfrm>
              <a:off x="1774825" y="38417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sendto()</a:t>
              </a:r>
            </a:p>
          </p:txBody>
        </p:sp>
        <p:sp>
          <p:nvSpPr>
            <p:cNvPr id="499724" name="Text Box 12"/>
            <p:cNvSpPr txBox="1">
              <a:spLocks noChangeArrowheads="1"/>
            </p:cNvSpPr>
            <p:nvPr/>
          </p:nvSpPr>
          <p:spPr bwMode="auto">
            <a:xfrm>
              <a:off x="1752600" y="5443538"/>
              <a:ext cx="1425575"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recvfrom()</a:t>
              </a:r>
            </a:p>
          </p:txBody>
        </p:sp>
        <p:sp>
          <p:nvSpPr>
            <p:cNvPr id="499725" name="Text Box 13"/>
            <p:cNvSpPr txBox="1">
              <a:spLocks noChangeArrowheads="1"/>
            </p:cNvSpPr>
            <p:nvPr/>
          </p:nvSpPr>
          <p:spPr bwMode="auto">
            <a:xfrm>
              <a:off x="1536700" y="6034088"/>
              <a:ext cx="1811338"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800">
                  <a:latin typeface="Courier New" pitchFamily="49" charset="0"/>
                </a:rPr>
                <a:t>closesocket()</a:t>
              </a:r>
            </a:p>
          </p:txBody>
        </p:sp>
        <p:sp>
          <p:nvSpPr>
            <p:cNvPr id="499726" name="Line 14"/>
            <p:cNvSpPr>
              <a:spLocks noChangeShapeType="1"/>
            </p:cNvSpPr>
            <p:nvPr/>
          </p:nvSpPr>
          <p:spPr bwMode="auto">
            <a:xfrm>
              <a:off x="3429000" y="4114800"/>
              <a:ext cx="3048000" cy="304800"/>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499727" name="Line 15"/>
            <p:cNvSpPr>
              <a:spLocks noChangeShapeType="1"/>
            </p:cNvSpPr>
            <p:nvPr/>
          </p:nvSpPr>
          <p:spPr bwMode="auto">
            <a:xfrm flipH="1">
              <a:off x="3124200" y="5334000"/>
              <a:ext cx="3124200" cy="304800"/>
            </a:xfrm>
            <a:prstGeom prst="line">
              <a:avLst/>
            </a:prstGeom>
            <a:noFill/>
            <a:ln w="28575">
              <a:solidFill>
                <a:schemeClr val="tx1"/>
              </a:solidFill>
              <a:round/>
              <a:headEnd/>
              <a:tailEnd type="triangle" w="med" len="med"/>
            </a:ln>
            <a:effectLst/>
          </p:spPr>
          <p:txBody>
            <a:bodyPr wrap="none" anchor="ctr"/>
            <a:lstStyle/>
            <a:p>
              <a:endParaRPr lang="zh-CN" altLang="en-US"/>
            </a:p>
          </p:txBody>
        </p:sp>
        <p:sp>
          <p:nvSpPr>
            <p:cNvPr id="499728" name="Text Box 16"/>
            <p:cNvSpPr txBox="1">
              <a:spLocks noChangeArrowheads="1"/>
            </p:cNvSpPr>
            <p:nvPr/>
          </p:nvSpPr>
          <p:spPr bwMode="auto">
            <a:xfrm>
              <a:off x="5949950" y="3473450"/>
              <a:ext cx="2063750" cy="641350"/>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等待，直到从</a:t>
              </a:r>
              <a:r>
                <a:rPr kumimoji="0" lang="en-US" altLang="zh-CN" sz="1800" i="1">
                  <a:latin typeface="Times New Roman" pitchFamily="18" charset="0"/>
                </a:rPr>
                <a:t>client</a:t>
              </a:r>
            </a:p>
            <a:p>
              <a:pPr algn="ctr" eaLnBrk="0" hangingPunct="0"/>
              <a:r>
                <a:rPr kumimoji="0" lang="zh-CN" altLang="en-US" sz="1800" i="1">
                  <a:latin typeface="Times New Roman" pitchFamily="18" charset="0"/>
                </a:rPr>
                <a:t>接收到数据报</a:t>
              </a:r>
              <a:endParaRPr kumimoji="0" lang="en-US" altLang="zh-CN" sz="1800" i="1">
                <a:latin typeface="Times New Roman" pitchFamily="18" charset="0"/>
              </a:endParaRPr>
            </a:p>
          </p:txBody>
        </p:sp>
        <p:sp>
          <p:nvSpPr>
            <p:cNvPr id="499729" name="Text Box 17"/>
            <p:cNvSpPr txBox="1">
              <a:spLocks noChangeArrowheads="1"/>
            </p:cNvSpPr>
            <p:nvPr/>
          </p:nvSpPr>
          <p:spPr bwMode="auto">
            <a:xfrm>
              <a:off x="4225925" y="3886200"/>
              <a:ext cx="1098550" cy="366713"/>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数据请求</a:t>
              </a:r>
            </a:p>
          </p:txBody>
        </p:sp>
        <p:sp>
          <p:nvSpPr>
            <p:cNvPr id="499730" name="Line 18"/>
            <p:cNvSpPr>
              <a:spLocks noChangeShapeType="1"/>
            </p:cNvSpPr>
            <p:nvPr/>
          </p:nvSpPr>
          <p:spPr bwMode="auto">
            <a:xfrm>
              <a:off x="4648200" y="4572000"/>
              <a:ext cx="0" cy="457200"/>
            </a:xfrm>
            <a:prstGeom prst="line">
              <a:avLst/>
            </a:prstGeom>
            <a:noFill/>
            <a:ln w="28575">
              <a:solidFill>
                <a:schemeClr val="tx1"/>
              </a:solidFill>
              <a:prstDash val="sysDot"/>
              <a:round/>
              <a:headEnd/>
              <a:tailEnd/>
            </a:ln>
            <a:effectLst/>
          </p:spPr>
          <p:txBody>
            <a:bodyPr wrap="none" anchor="ctr"/>
            <a:lstStyle/>
            <a:p>
              <a:endParaRPr lang="zh-CN" altLang="en-US"/>
            </a:p>
          </p:txBody>
        </p:sp>
        <p:sp>
          <p:nvSpPr>
            <p:cNvPr id="499731" name="Text Box 19"/>
            <p:cNvSpPr txBox="1">
              <a:spLocks noChangeArrowheads="1"/>
            </p:cNvSpPr>
            <p:nvPr/>
          </p:nvSpPr>
          <p:spPr bwMode="auto">
            <a:xfrm>
              <a:off x="4124325" y="5105400"/>
              <a:ext cx="1098550" cy="366713"/>
            </a:xfrm>
            <a:prstGeom prst="rect">
              <a:avLst/>
            </a:prstGeom>
            <a:noFill/>
            <a:ln w="9525">
              <a:noFill/>
              <a:miter lim="800000"/>
              <a:headEnd/>
              <a:tailEnd/>
            </a:ln>
            <a:effectLst/>
          </p:spPr>
          <p:txBody>
            <a:bodyPr wrap="none" anchor="ctr">
              <a:spAutoFit/>
            </a:bodyPr>
            <a:lstStyle/>
            <a:p>
              <a:pPr algn="ctr" eaLnBrk="0" hangingPunct="0"/>
              <a:r>
                <a:rPr kumimoji="0" lang="zh-CN" altLang="en-US" sz="1800" i="1">
                  <a:latin typeface="Times New Roman" pitchFamily="18" charset="0"/>
                </a:rPr>
                <a:t>数据响应</a:t>
              </a:r>
            </a:p>
          </p:txBody>
        </p:sp>
        <p:sp>
          <p:nvSpPr>
            <p:cNvPr id="499732" name="Line 20"/>
            <p:cNvSpPr>
              <a:spLocks noChangeShapeType="1"/>
            </p:cNvSpPr>
            <p:nvPr/>
          </p:nvSpPr>
          <p:spPr bwMode="auto">
            <a:xfrm>
              <a:off x="6934200" y="24384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9733" name="Line 21"/>
            <p:cNvSpPr>
              <a:spLocks noChangeShapeType="1"/>
            </p:cNvSpPr>
            <p:nvPr/>
          </p:nvSpPr>
          <p:spPr bwMode="auto">
            <a:xfrm>
              <a:off x="6934200" y="28956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9734" name="Line 22"/>
            <p:cNvSpPr>
              <a:spLocks noChangeShapeType="1"/>
            </p:cNvSpPr>
            <p:nvPr/>
          </p:nvSpPr>
          <p:spPr bwMode="auto">
            <a:xfrm>
              <a:off x="2438400" y="4267200"/>
              <a:ext cx="0" cy="12192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9735" name="Line 23"/>
            <p:cNvSpPr>
              <a:spLocks noChangeShapeType="1"/>
            </p:cNvSpPr>
            <p:nvPr/>
          </p:nvSpPr>
          <p:spPr bwMode="auto">
            <a:xfrm>
              <a:off x="2438400" y="5791200"/>
              <a:ext cx="0" cy="2286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9736" name="Line 24"/>
            <p:cNvSpPr>
              <a:spLocks noChangeShapeType="1"/>
            </p:cNvSpPr>
            <p:nvPr/>
          </p:nvSpPr>
          <p:spPr bwMode="auto">
            <a:xfrm>
              <a:off x="7696200" y="5334000"/>
              <a:ext cx="914400" cy="0"/>
            </a:xfrm>
            <a:prstGeom prst="line">
              <a:avLst/>
            </a:prstGeom>
            <a:noFill/>
            <a:ln w="28575">
              <a:solidFill>
                <a:schemeClr val="tx1"/>
              </a:solidFill>
              <a:round/>
              <a:headEnd/>
              <a:tailEnd/>
            </a:ln>
            <a:effectLst/>
          </p:spPr>
          <p:txBody>
            <a:bodyPr wrap="none" anchor="ctr"/>
            <a:lstStyle/>
            <a:p>
              <a:endParaRPr lang="zh-CN" altLang="en-US"/>
            </a:p>
          </p:txBody>
        </p:sp>
        <p:sp>
          <p:nvSpPr>
            <p:cNvPr id="499737" name="Line 25"/>
            <p:cNvSpPr>
              <a:spLocks noChangeShapeType="1"/>
            </p:cNvSpPr>
            <p:nvPr/>
          </p:nvSpPr>
          <p:spPr bwMode="auto">
            <a:xfrm flipH="1">
              <a:off x="8610600" y="3276600"/>
              <a:ext cx="0" cy="2057400"/>
            </a:xfrm>
            <a:prstGeom prst="line">
              <a:avLst/>
            </a:prstGeom>
            <a:noFill/>
            <a:ln w="28575">
              <a:solidFill>
                <a:schemeClr val="tx1"/>
              </a:solidFill>
              <a:round/>
              <a:headEnd/>
              <a:tailEnd/>
            </a:ln>
            <a:effectLst/>
          </p:spPr>
          <p:txBody>
            <a:bodyPr wrap="none" anchor="ctr"/>
            <a:lstStyle/>
            <a:p>
              <a:endParaRPr lang="zh-CN" altLang="en-US"/>
            </a:p>
          </p:txBody>
        </p:sp>
        <p:sp>
          <p:nvSpPr>
            <p:cNvPr id="499738" name="Line 26"/>
            <p:cNvSpPr>
              <a:spLocks noChangeShapeType="1"/>
            </p:cNvSpPr>
            <p:nvPr/>
          </p:nvSpPr>
          <p:spPr bwMode="auto">
            <a:xfrm>
              <a:off x="7620000" y="3276600"/>
              <a:ext cx="990600" cy="0"/>
            </a:xfrm>
            <a:prstGeom prst="line">
              <a:avLst/>
            </a:prstGeom>
            <a:noFill/>
            <a:ln w="28575">
              <a:solidFill>
                <a:schemeClr val="tx1"/>
              </a:solidFill>
              <a:round/>
              <a:headEnd type="triangle" w="med" len="med"/>
              <a:tailEnd/>
            </a:ln>
            <a:effectLst/>
          </p:spPr>
          <p:txBody>
            <a:bodyPr wrap="none" anchor="ctr"/>
            <a:lstStyle/>
            <a:p>
              <a:endParaRPr lang="zh-CN" altLang="en-US"/>
            </a:p>
          </p:txBody>
        </p:sp>
        <p:sp>
          <p:nvSpPr>
            <p:cNvPr id="499739" name="Line 27"/>
            <p:cNvSpPr>
              <a:spLocks noChangeShapeType="1"/>
            </p:cNvSpPr>
            <p:nvPr/>
          </p:nvSpPr>
          <p:spPr bwMode="auto">
            <a:xfrm>
              <a:off x="6934200" y="4191000"/>
              <a:ext cx="0" cy="838200"/>
            </a:xfrm>
            <a:prstGeom prst="line">
              <a:avLst/>
            </a:prstGeom>
            <a:noFill/>
            <a:ln w="38100">
              <a:solidFill>
                <a:schemeClr val="tx1"/>
              </a:solidFill>
              <a:round/>
              <a:headEnd/>
              <a:tailEnd type="triangle" w="med" len="med"/>
            </a:ln>
            <a:effectLst/>
          </p:spPr>
          <p:txBody>
            <a:bodyPr wrap="none" anchor="ctr"/>
            <a:lstStyle/>
            <a:p>
              <a:endParaRPr lang="zh-CN" altLang="en-US"/>
            </a:p>
          </p:txBody>
        </p:sp>
        <p:sp>
          <p:nvSpPr>
            <p:cNvPr id="499740" name="Line 28"/>
            <p:cNvSpPr>
              <a:spLocks noChangeShapeType="1"/>
            </p:cNvSpPr>
            <p:nvPr/>
          </p:nvSpPr>
          <p:spPr bwMode="auto">
            <a:xfrm flipH="1">
              <a:off x="838200" y="5638800"/>
              <a:ext cx="914400" cy="0"/>
            </a:xfrm>
            <a:prstGeom prst="line">
              <a:avLst/>
            </a:prstGeom>
            <a:noFill/>
            <a:ln w="28575">
              <a:solidFill>
                <a:schemeClr val="tx1"/>
              </a:solidFill>
              <a:round/>
              <a:headEnd/>
              <a:tailEnd/>
            </a:ln>
            <a:effectLst/>
          </p:spPr>
          <p:txBody>
            <a:bodyPr wrap="none" anchor="ctr"/>
            <a:lstStyle/>
            <a:p>
              <a:endParaRPr lang="zh-CN" altLang="en-US"/>
            </a:p>
          </p:txBody>
        </p:sp>
        <p:sp>
          <p:nvSpPr>
            <p:cNvPr id="499741" name="Line 29"/>
            <p:cNvSpPr>
              <a:spLocks noChangeShapeType="1"/>
            </p:cNvSpPr>
            <p:nvPr/>
          </p:nvSpPr>
          <p:spPr bwMode="auto">
            <a:xfrm>
              <a:off x="838200" y="3962400"/>
              <a:ext cx="0" cy="1676400"/>
            </a:xfrm>
            <a:prstGeom prst="line">
              <a:avLst/>
            </a:prstGeom>
            <a:noFill/>
            <a:ln w="28575">
              <a:solidFill>
                <a:schemeClr val="tx1"/>
              </a:solidFill>
              <a:round/>
              <a:headEnd/>
              <a:tailEnd/>
            </a:ln>
            <a:effectLst/>
          </p:spPr>
          <p:txBody>
            <a:bodyPr wrap="none" anchor="ctr"/>
            <a:lstStyle/>
            <a:p>
              <a:endParaRPr lang="zh-CN" altLang="en-US"/>
            </a:p>
          </p:txBody>
        </p:sp>
        <p:sp>
          <p:nvSpPr>
            <p:cNvPr id="499742" name="Line 30"/>
            <p:cNvSpPr>
              <a:spLocks noChangeShapeType="1"/>
            </p:cNvSpPr>
            <p:nvPr/>
          </p:nvSpPr>
          <p:spPr bwMode="auto">
            <a:xfrm flipH="1">
              <a:off x="838200" y="3962400"/>
              <a:ext cx="914400" cy="0"/>
            </a:xfrm>
            <a:prstGeom prst="line">
              <a:avLst/>
            </a:prstGeom>
            <a:noFill/>
            <a:ln w="28575">
              <a:solidFill>
                <a:schemeClr val="tx1"/>
              </a:solidFill>
              <a:round/>
              <a:headEnd type="triangle" w="med" len="med"/>
              <a:tailEnd/>
            </a:ln>
            <a:effectLst/>
          </p:spPr>
          <p:txBody>
            <a:bodyPr wrap="none" anchor="ctr"/>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fld id="{D074A305-53BE-4A34-9728-BC585FC6B011}" type="slidenum">
              <a:rPr lang="zh-CN" altLang="en-US"/>
              <a:pPr/>
              <a:t>7</a:t>
            </a:fld>
            <a:endParaRPr lang="en-US" altLang="zh-CN"/>
          </a:p>
        </p:txBody>
      </p:sp>
      <p:sp>
        <p:nvSpPr>
          <p:cNvPr id="464898" name="Rectangle 2"/>
          <p:cNvSpPr>
            <a:spLocks noGrp="1" noChangeArrowheads="1"/>
          </p:cNvSpPr>
          <p:nvPr>
            <p:ph type="title"/>
          </p:nvPr>
        </p:nvSpPr>
        <p:spPr/>
        <p:txBody>
          <a:bodyPr/>
          <a:lstStyle/>
          <a:p>
            <a:r>
              <a:rPr lang="zh-CN" altLang="en-US" dirty="0"/>
              <a:t>8.</a:t>
            </a:r>
            <a:r>
              <a:rPr lang="en-US" altLang="zh-CN" dirty="0"/>
              <a:t>2</a:t>
            </a:r>
            <a:r>
              <a:rPr lang="zh-CN" altLang="en-US" b="1" dirty="0"/>
              <a:t>传输层寻址</a:t>
            </a:r>
          </a:p>
        </p:txBody>
      </p:sp>
      <p:sp>
        <p:nvSpPr>
          <p:cNvPr id="464899" name="Rectangle 3"/>
          <p:cNvSpPr>
            <a:spLocks noGrp="1" noChangeArrowheads="1"/>
          </p:cNvSpPr>
          <p:nvPr>
            <p:ph type="body" idx="1"/>
          </p:nvPr>
        </p:nvSpPr>
        <p:spPr>
          <a:xfrm>
            <a:off x="1182688" y="2017713"/>
            <a:ext cx="7656512" cy="1196973"/>
          </a:xfrm>
        </p:spPr>
        <p:txBody>
          <a:bodyPr/>
          <a:lstStyle/>
          <a:p>
            <a:pPr>
              <a:lnSpc>
                <a:spcPct val="90000"/>
              </a:lnSpc>
            </a:pPr>
            <a:r>
              <a:rPr lang="zh-CN" altLang="en-US" sz="2400" dirty="0"/>
              <a:t>由于传输层为上层提供复用机制，因此，当一个传输层用户希望与另一个用户建立连接时，必须指定对方传输层的</a:t>
            </a:r>
            <a:r>
              <a:rPr lang="zh-CN" altLang="en-US" sz="2400" b="1" dirty="0">
                <a:solidFill>
                  <a:srgbClr val="FF0000"/>
                </a:solidFill>
              </a:rPr>
              <a:t>接入点</a:t>
            </a:r>
            <a:r>
              <a:rPr lang="en-US" altLang="zh-CN" sz="2400" b="1" dirty="0">
                <a:solidFill>
                  <a:srgbClr val="FF0000"/>
                </a:solidFill>
              </a:rPr>
              <a:t>TSAP</a:t>
            </a:r>
            <a:r>
              <a:rPr lang="zh-CN" altLang="en-US" sz="2400" b="1" dirty="0">
                <a:solidFill>
                  <a:srgbClr val="FF0000"/>
                </a:solidFill>
              </a:rPr>
              <a:t>地址</a:t>
            </a:r>
            <a:endParaRPr lang="en-US" altLang="zh-CN" sz="2400" b="1" dirty="0">
              <a:solidFill>
                <a:srgbClr val="FF0000"/>
              </a:solidFill>
            </a:endParaRPr>
          </a:p>
        </p:txBody>
      </p:sp>
      <p:pic>
        <p:nvPicPr>
          <p:cNvPr id="464900" name="Picture 4"/>
          <p:cNvPicPr>
            <a:picLocks noChangeAspect="1" noChangeArrowheads="1"/>
          </p:cNvPicPr>
          <p:nvPr/>
        </p:nvPicPr>
        <p:blipFill>
          <a:blip r:embed="rId2" cstate="print"/>
          <a:srcRect/>
          <a:stretch>
            <a:fillRect/>
          </a:stretch>
        </p:blipFill>
        <p:spPr bwMode="auto">
          <a:xfrm>
            <a:off x="228600" y="3048000"/>
            <a:ext cx="5562600" cy="3524250"/>
          </a:xfrm>
          <a:prstGeom prst="rect">
            <a:avLst/>
          </a:prstGeom>
          <a:noFill/>
          <a:ln w="9525">
            <a:noFill/>
            <a:miter lim="800000"/>
            <a:headEnd/>
            <a:tailEnd/>
          </a:ln>
          <a:effectLst/>
        </p:spPr>
      </p:pic>
      <p:sp>
        <p:nvSpPr>
          <p:cNvPr id="464901" name="Text Box 5"/>
          <p:cNvSpPr txBox="1">
            <a:spLocks noChangeArrowheads="1"/>
          </p:cNvSpPr>
          <p:nvPr/>
        </p:nvSpPr>
        <p:spPr bwMode="auto">
          <a:xfrm>
            <a:off x="5867400" y="3352800"/>
            <a:ext cx="3048000" cy="2659063"/>
          </a:xfrm>
          <a:prstGeom prst="rect">
            <a:avLst/>
          </a:prstGeom>
          <a:noFill/>
          <a:ln w="9525">
            <a:noFill/>
            <a:miter lim="800000"/>
            <a:headEnd/>
            <a:tailEnd/>
          </a:ln>
          <a:effectLst/>
        </p:spPr>
        <p:txBody>
          <a:bodyPr>
            <a:spAutoFit/>
          </a:bodyPr>
          <a:lstStyle/>
          <a:p>
            <a:pPr eaLnBrk="0" hangingPunct="0">
              <a:spcBef>
                <a:spcPct val="50000"/>
              </a:spcBef>
            </a:pPr>
            <a:r>
              <a:rPr kumimoji="0" lang="en-US" altLang="zh-CN" sz="1600" b="1" dirty="0">
                <a:latin typeface="Times New Roman" pitchFamily="18" charset="0"/>
              </a:rPr>
              <a:t>Host2</a:t>
            </a:r>
            <a:r>
              <a:rPr kumimoji="0" lang="zh-CN" altLang="en-US" sz="1600" b="1" dirty="0">
                <a:latin typeface="Times New Roman" pitchFamily="18" charset="0"/>
              </a:rPr>
              <a:t>的时间服务进程连接到122号</a:t>
            </a:r>
            <a:r>
              <a:rPr kumimoji="0" lang="en-US" altLang="zh-CN" sz="1600" b="1" dirty="0">
                <a:latin typeface="Times New Roman" pitchFamily="18" charset="0"/>
              </a:rPr>
              <a:t>TSAP</a:t>
            </a:r>
            <a:r>
              <a:rPr kumimoji="0" lang="zh-CN" altLang="en-US" sz="1600" b="1" dirty="0">
                <a:latin typeface="Times New Roman" pitchFamily="18" charset="0"/>
              </a:rPr>
              <a:t>上，等待服务请求。</a:t>
            </a:r>
          </a:p>
          <a:p>
            <a:pPr eaLnBrk="0" hangingPunct="0">
              <a:spcBef>
                <a:spcPct val="50000"/>
              </a:spcBef>
            </a:pPr>
            <a:r>
              <a:rPr kumimoji="0" lang="en-US" altLang="zh-CN" sz="1600" b="1" dirty="0">
                <a:latin typeface="Times New Roman" pitchFamily="18" charset="0"/>
              </a:rPr>
              <a:t>Host1</a:t>
            </a:r>
            <a:r>
              <a:rPr kumimoji="0" lang="zh-CN" altLang="en-US" sz="1600" b="1" dirty="0">
                <a:latin typeface="Times New Roman" pitchFamily="18" charset="0"/>
              </a:rPr>
              <a:t>应用进程发出连接请求，并指明源</a:t>
            </a:r>
            <a:r>
              <a:rPr kumimoji="0" lang="en-US" altLang="zh-CN" sz="1600" b="1" dirty="0">
                <a:latin typeface="Times New Roman" pitchFamily="18" charset="0"/>
              </a:rPr>
              <a:t>TSAP=6，</a:t>
            </a:r>
            <a:r>
              <a:rPr kumimoji="0" lang="zh-CN" altLang="en-US" sz="1600" b="1" dirty="0">
                <a:latin typeface="Times New Roman" pitchFamily="18" charset="0"/>
              </a:rPr>
              <a:t>目的</a:t>
            </a:r>
            <a:r>
              <a:rPr kumimoji="0" lang="en-US" altLang="zh-CN" sz="1600" b="1" dirty="0">
                <a:latin typeface="Times New Roman" pitchFamily="18" charset="0"/>
              </a:rPr>
              <a:t>TSAP=122。</a:t>
            </a:r>
          </a:p>
          <a:p>
            <a:pPr eaLnBrk="0" hangingPunct="0">
              <a:spcBef>
                <a:spcPct val="50000"/>
              </a:spcBef>
            </a:pPr>
            <a:r>
              <a:rPr kumimoji="0" lang="zh-CN" altLang="en-US" sz="1600" b="1" dirty="0">
                <a:latin typeface="Times New Roman" pitchFamily="18" charset="0"/>
              </a:rPr>
              <a:t>网络层实体向</a:t>
            </a:r>
            <a:r>
              <a:rPr kumimoji="0" lang="en-US" altLang="zh-CN" sz="1600" b="1" dirty="0">
                <a:latin typeface="Times New Roman" pitchFamily="18" charset="0"/>
              </a:rPr>
              <a:t>Host2</a:t>
            </a:r>
            <a:r>
              <a:rPr kumimoji="0" lang="zh-CN" altLang="en-US" sz="1600" b="1" dirty="0">
                <a:latin typeface="Times New Roman" pitchFamily="18" charset="0"/>
              </a:rPr>
              <a:t>建立连接（对于非连接网络，仅向</a:t>
            </a:r>
            <a:r>
              <a:rPr kumimoji="0" lang="en-US" altLang="zh-CN" sz="1600" b="1" dirty="0">
                <a:latin typeface="Times New Roman" pitchFamily="18" charset="0"/>
              </a:rPr>
              <a:t>Host2</a:t>
            </a:r>
            <a:r>
              <a:rPr kumimoji="0" lang="zh-CN" altLang="en-US" sz="1600" b="1" dirty="0">
                <a:latin typeface="Times New Roman" pitchFamily="18" charset="0"/>
              </a:rPr>
              <a:t>发送分组）</a:t>
            </a:r>
          </a:p>
          <a:p>
            <a:pPr eaLnBrk="0" hangingPunct="0">
              <a:spcBef>
                <a:spcPct val="50000"/>
              </a:spcBef>
            </a:pPr>
            <a:r>
              <a:rPr kumimoji="0" lang="zh-CN" altLang="en-US" sz="1600" b="1" dirty="0">
                <a:latin typeface="Times New Roman" pitchFamily="18" charset="0"/>
              </a:rPr>
              <a:t>问题：</a:t>
            </a:r>
            <a:r>
              <a:rPr kumimoji="0" lang="zh-CN" altLang="en-US" sz="1600" b="1" dirty="0">
                <a:solidFill>
                  <a:srgbClr val="FF0000"/>
                </a:solidFill>
                <a:latin typeface="Times New Roman" pitchFamily="18" charset="0"/>
              </a:rPr>
              <a:t>如何知道对方的</a:t>
            </a:r>
            <a:r>
              <a:rPr kumimoji="0" lang="en-US" altLang="zh-CN" sz="1600" b="1" dirty="0">
                <a:solidFill>
                  <a:srgbClr val="FF0000"/>
                </a:solidFill>
                <a:latin typeface="Times New Roman" pitchFamily="18" charset="0"/>
              </a:rPr>
              <a:t>TSAP？</a:t>
            </a:r>
          </a:p>
        </p:txBody>
      </p:sp>
      <p:sp>
        <p:nvSpPr>
          <p:cNvPr id="8" name="Rectangle 1035"/>
          <p:cNvSpPr>
            <a:spLocks noChangeArrowheads="1"/>
          </p:cNvSpPr>
          <p:nvPr/>
        </p:nvSpPr>
        <p:spPr bwMode="auto">
          <a:xfrm>
            <a:off x="5572132" y="500042"/>
            <a:ext cx="3240088" cy="1079500"/>
          </a:xfrm>
          <a:prstGeom prst="rect">
            <a:avLst/>
          </a:prstGeom>
          <a:solidFill>
            <a:srgbClr val="FFFFFF"/>
          </a:solidFill>
          <a:ln w="9525">
            <a:solidFill>
              <a:schemeClr val="tx1"/>
            </a:solidFill>
            <a:miter lim="800000"/>
            <a:headEnd/>
            <a:tailEnd/>
          </a:ln>
        </p:spPr>
        <p:txBody>
          <a:bodyPr anchor="ctr"/>
          <a:lstStyle/>
          <a:p>
            <a:r>
              <a:rPr lang="en-US" altLang="zh-CN" sz="1600" b="1" dirty="0"/>
              <a:t>TSAP: Transport Service Access Point, </a:t>
            </a:r>
            <a:r>
              <a:rPr lang="zh-CN" altLang="en-US" sz="1600" b="1" dirty="0"/>
              <a:t>对应着传输层地址</a:t>
            </a:r>
            <a:endParaRPr lang="en-US" altLang="zh-CN" sz="1600" b="1" dirty="0"/>
          </a:p>
          <a:p>
            <a:r>
              <a:rPr lang="en-US" altLang="zh-CN" sz="1600" b="1" dirty="0"/>
              <a:t>NSAP: Network Service Access Point, </a:t>
            </a:r>
            <a:r>
              <a:rPr lang="zh-CN" altLang="en-US" sz="1600" b="1" dirty="0"/>
              <a:t>对应着网络层地址</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TCP</a:t>
            </a:r>
            <a:r>
              <a:rPr lang="zh-CN" altLang="en-US" dirty="0"/>
              <a:t>与</a:t>
            </a:r>
            <a:r>
              <a:rPr lang="en-US" altLang="zh-CN" dirty="0"/>
              <a:t>UDP</a:t>
            </a:r>
            <a:r>
              <a:rPr lang="zh-CN" altLang="en-US" dirty="0"/>
              <a:t>套接字的比较</a:t>
            </a:r>
          </a:p>
        </p:txBody>
      </p:sp>
      <p:sp>
        <p:nvSpPr>
          <p:cNvPr id="4" name="灯片编号占位符 3"/>
          <p:cNvSpPr>
            <a:spLocks noGrp="1"/>
          </p:cNvSpPr>
          <p:nvPr>
            <p:ph type="sldNum" sz="quarter" idx="12"/>
          </p:nvPr>
        </p:nvSpPr>
        <p:spPr/>
        <p:txBody>
          <a:bodyPr/>
          <a:lstStyle/>
          <a:p>
            <a:fld id="{1B1DBE56-41F5-4D2C-87EE-CA2B9FFDF45C}" type="slidenum">
              <a:rPr lang="zh-CN" altLang="en-US" smtClean="0"/>
              <a:pPr/>
              <a:t>70</a:t>
            </a:fld>
            <a:endParaRPr lang="en-US" altLang="zh-CN"/>
          </a:p>
        </p:txBody>
      </p:sp>
      <p:grpSp>
        <p:nvGrpSpPr>
          <p:cNvPr id="5" name="内容占位符 4"/>
          <p:cNvGrpSpPr>
            <a:grpSpLocks noGrp="1"/>
          </p:cNvGrpSpPr>
          <p:nvPr/>
        </p:nvGrpSpPr>
        <p:grpSpPr>
          <a:xfrm>
            <a:off x="285720" y="2285992"/>
            <a:ext cx="4143404" cy="4071966"/>
            <a:chOff x="1116013" y="1371600"/>
            <a:chExt cx="6769100" cy="5105400"/>
          </a:xfrm>
        </p:grpSpPr>
        <p:sp>
          <p:nvSpPr>
            <p:cNvPr id="6" name="Text Box 3"/>
            <p:cNvSpPr txBox="1">
              <a:spLocks noChangeArrowheads="1"/>
            </p:cNvSpPr>
            <p:nvPr/>
          </p:nvSpPr>
          <p:spPr bwMode="auto">
            <a:xfrm>
              <a:off x="5918200" y="18288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socket()</a:t>
              </a:r>
            </a:p>
          </p:txBody>
        </p:sp>
        <p:sp>
          <p:nvSpPr>
            <p:cNvPr id="7" name="Text Box 4"/>
            <p:cNvSpPr txBox="1">
              <a:spLocks noChangeArrowheads="1"/>
            </p:cNvSpPr>
            <p:nvPr/>
          </p:nvSpPr>
          <p:spPr bwMode="auto">
            <a:xfrm>
              <a:off x="5918200" y="23177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bind()</a:t>
              </a:r>
            </a:p>
          </p:txBody>
        </p:sp>
        <p:sp>
          <p:nvSpPr>
            <p:cNvPr id="8" name="Text Box 5"/>
            <p:cNvSpPr txBox="1">
              <a:spLocks noChangeArrowheads="1"/>
            </p:cNvSpPr>
            <p:nvPr/>
          </p:nvSpPr>
          <p:spPr bwMode="auto">
            <a:xfrm>
              <a:off x="5918200" y="28194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listen()</a:t>
              </a:r>
            </a:p>
          </p:txBody>
        </p:sp>
        <p:sp>
          <p:nvSpPr>
            <p:cNvPr id="9" name="Text Box 6"/>
            <p:cNvSpPr txBox="1">
              <a:spLocks noChangeArrowheads="1"/>
            </p:cNvSpPr>
            <p:nvPr/>
          </p:nvSpPr>
          <p:spPr bwMode="auto">
            <a:xfrm>
              <a:off x="5918200" y="33528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accept()</a:t>
              </a:r>
            </a:p>
          </p:txBody>
        </p:sp>
        <p:sp>
          <p:nvSpPr>
            <p:cNvPr id="10" name="Text Box 7"/>
            <p:cNvSpPr txBox="1">
              <a:spLocks noChangeArrowheads="1"/>
            </p:cNvSpPr>
            <p:nvPr/>
          </p:nvSpPr>
          <p:spPr bwMode="auto">
            <a:xfrm>
              <a:off x="5918200" y="49530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send()</a:t>
              </a:r>
            </a:p>
          </p:txBody>
        </p:sp>
        <p:sp>
          <p:nvSpPr>
            <p:cNvPr id="11" name="Text Box 8"/>
            <p:cNvSpPr txBox="1">
              <a:spLocks noChangeArrowheads="1"/>
            </p:cNvSpPr>
            <p:nvPr/>
          </p:nvSpPr>
          <p:spPr bwMode="auto">
            <a:xfrm>
              <a:off x="5918200" y="42672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recv()</a:t>
              </a:r>
            </a:p>
          </p:txBody>
        </p:sp>
        <p:sp>
          <p:nvSpPr>
            <p:cNvPr id="12" name="Text Box 9"/>
            <p:cNvSpPr txBox="1">
              <a:spLocks noChangeArrowheads="1"/>
            </p:cNvSpPr>
            <p:nvPr/>
          </p:nvSpPr>
          <p:spPr bwMode="auto">
            <a:xfrm>
              <a:off x="5918200" y="56388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recv()</a:t>
              </a:r>
            </a:p>
          </p:txBody>
        </p:sp>
        <p:sp>
          <p:nvSpPr>
            <p:cNvPr id="13" name="Text Box 10"/>
            <p:cNvSpPr txBox="1">
              <a:spLocks noChangeArrowheads="1"/>
            </p:cNvSpPr>
            <p:nvPr/>
          </p:nvSpPr>
          <p:spPr bwMode="auto">
            <a:xfrm>
              <a:off x="5876925" y="1371600"/>
              <a:ext cx="1707378" cy="375242"/>
            </a:xfrm>
            <a:prstGeom prst="rect">
              <a:avLst/>
            </a:prstGeom>
            <a:noFill/>
            <a:ln w="9525">
              <a:noFill/>
              <a:miter lim="800000"/>
              <a:headEnd/>
              <a:tailEnd/>
            </a:ln>
            <a:effectLst/>
          </p:spPr>
          <p:txBody>
            <a:bodyPr wrap="none" anchor="ctr">
              <a:spAutoFit/>
            </a:bodyPr>
            <a:lstStyle/>
            <a:p>
              <a:pPr algn="ctr" eaLnBrk="0" hangingPunct="0"/>
              <a:r>
                <a:rPr kumimoji="0" lang="en-US" altLang="zh-CN" sz="1200" b="1">
                  <a:solidFill>
                    <a:srgbClr val="CC0000"/>
                  </a:solidFill>
                  <a:latin typeface="Arial" charset="0"/>
                </a:rPr>
                <a:t>TCP Server</a:t>
              </a:r>
            </a:p>
          </p:txBody>
        </p:sp>
        <p:sp>
          <p:nvSpPr>
            <p:cNvPr id="14" name="Text Box 11"/>
            <p:cNvSpPr txBox="1">
              <a:spLocks noChangeArrowheads="1"/>
            </p:cNvSpPr>
            <p:nvPr/>
          </p:nvSpPr>
          <p:spPr bwMode="auto">
            <a:xfrm>
              <a:off x="5943600" y="6129338"/>
              <a:ext cx="1941513"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closesocket()</a:t>
              </a:r>
            </a:p>
          </p:txBody>
        </p:sp>
        <p:sp>
          <p:nvSpPr>
            <p:cNvPr id="15" name="Text Box 12"/>
            <p:cNvSpPr txBox="1">
              <a:spLocks noChangeArrowheads="1"/>
            </p:cNvSpPr>
            <p:nvPr/>
          </p:nvSpPr>
          <p:spPr bwMode="auto">
            <a:xfrm>
              <a:off x="1495425" y="32766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socket()</a:t>
              </a:r>
            </a:p>
          </p:txBody>
        </p:sp>
        <p:sp>
          <p:nvSpPr>
            <p:cNvPr id="16" name="Line 13"/>
            <p:cNvSpPr>
              <a:spLocks noChangeShapeType="1"/>
            </p:cNvSpPr>
            <p:nvPr/>
          </p:nvSpPr>
          <p:spPr bwMode="auto">
            <a:xfrm>
              <a:off x="2181225" y="35814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17" name="Text Box 14"/>
            <p:cNvSpPr txBox="1">
              <a:spLocks noChangeArrowheads="1"/>
            </p:cNvSpPr>
            <p:nvPr/>
          </p:nvSpPr>
          <p:spPr bwMode="auto">
            <a:xfrm>
              <a:off x="1471613" y="2819400"/>
              <a:ext cx="1626007" cy="375242"/>
            </a:xfrm>
            <a:prstGeom prst="rect">
              <a:avLst/>
            </a:prstGeom>
            <a:noFill/>
            <a:ln w="9525">
              <a:noFill/>
              <a:miter lim="800000"/>
              <a:headEnd/>
              <a:tailEnd/>
            </a:ln>
            <a:effectLst/>
          </p:spPr>
          <p:txBody>
            <a:bodyPr wrap="none" anchor="ctr">
              <a:spAutoFit/>
            </a:bodyPr>
            <a:lstStyle/>
            <a:p>
              <a:pPr algn="ctr" eaLnBrk="0" hangingPunct="0"/>
              <a:r>
                <a:rPr kumimoji="0" lang="en-US" altLang="zh-CN" sz="1200" b="1">
                  <a:solidFill>
                    <a:srgbClr val="CC0000"/>
                  </a:solidFill>
                  <a:latin typeface="Arial" charset="0"/>
                </a:rPr>
                <a:t>TCP Client</a:t>
              </a:r>
            </a:p>
          </p:txBody>
        </p:sp>
        <p:sp>
          <p:nvSpPr>
            <p:cNvPr id="18" name="Text Box 15"/>
            <p:cNvSpPr txBox="1">
              <a:spLocks noChangeArrowheads="1"/>
            </p:cNvSpPr>
            <p:nvPr/>
          </p:nvSpPr>
          <p:spPr bwMode="auto">
            <a:xfrm>
              <a:off x="1495425" y="37655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connect()</a:t>
              </a:r>
            </a:p>
          </p:txBody>
        </p:sp>
        <p:sp>
          <p:nvSpPr>
            <p:cNvPr id="19" name="Text Box 16"/>
            <p:cNvSpPr txBox="1">
              <a:spLocks noChangeArrowheads="1"/>
            </p:cNvSpPr>
            <p:nvPr/>
          </p:nvSpPr>
          <p:spPr bwMode="auto">
            <a:xfrm>
              <a:off x="1495425" y="43751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send()</a:t>
              </a:r>
            </a:p>
          </p:txBody>
        </p:sp>
        <p:sp>
          <p:nvSpPr>
            <p:cNvPr id="20" name="Text Box 17"/>
            <p:cNvSpPr txBox="1">
              <a:spLocks noChangeArrowheads="1"/>
            </p:cNvSpPr>
            <p:nvPr/>
          </p:nvSpPr>
          <p:spPr bwMode="auto">
            <a:xfrm>
              <a:off x="1495425" y="52133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recv()</a:t>
              </a:r>
            </a:p>
          </p:txBody>
        </p:sp>
        <p:sp>
          <p:nvSpPr>
            <p:cNvPr id="21" name="Text Box 18"/>
            <p:cNvSpPr txBox="1">
              <a:spLocks noChangeArrowheads="1"/>
            </p:cNvSpPr>
            <p:nvPr/>
          </p:nvSpPr>
          <p:spPr bwMode="auto">
            <a:xfrm>
              <a:off x="1116013" y="5748338"/>
              <a:ext cx="1804987"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100">
                  <a:latin typeface="Courier New" pitchFamily="49" charset="0"/>
                </a:rPr>
                <a:t>closesocket()</a:t>
              </a:r>
            </a:p>
          </p:txBody>
        </p:sp>
        <p:sp>
          <p:nvSpPr>
            <p:cNvPr id="22" name="Line 19"/>
            <p:cNvSpPr>
              <a:spLocks noChangeShapeType="1"/>
            </p:cNvSpPr>
            <p:nvPr/>
          </p:nvSpPr>
          <p:spPr bwMode="auto">
            <a:xfrm>
              <a:off x="3019425" y="3962400"/>
              <a:ext cx="3352800" cy="0"/>
            </a:xfrm>
            <a:prstGeom prst="line">
              <a:avLst/>
            </a:prstGeom>
            <a:noFill/>
            <a:ln w="28575">
              <a:solidFill>
                <a:schemeClr val="tx1"/>
              </a:solidFill>
              <a:round/>
              <a:headEnd type="triangle" w="med" len="med"/>
              <a:tailEnd type="triangle" w="med" len="med"/>
            </a:ln>
            <a:effectLst/>
          </p:spPr>
          <p:txBody>
            <a:bodyPr wrap="none" anchor="ctr"/>
            <a:lstStyle/>
            <a:p>
              <a:endParaRPr lang="zh-CN" altLang="en-US" sz="1400"/>
            </a:p>
          </p:txBody>
        </p:sp>
        <p:sp>
          <p:nvSpPr>
            <p:cNvPr id="23" name="Line 20"/>
            <p:cNvSpPr>
              <a:spLocks noChangeShapeType="1"/>
            </p:cNvSpPr>
            <p:nvPr/>
          </p:nvSpPr>
          <p:spPr bwMode="auto">
            <a:xfrm flipV="1">
              <a:off x="2867025" y="4495800"/>
              <a:ext cx="3076575" cy="76200"/>
            </a:xfrm>
            <a:prstGeom prst="line">
              <a:avLst/>
            </a:prstGeom>
            <a:noFill/>
            <a:ln w="28575">
              <a:solidFill>
                <a:schemeClr val="tx1"/>
              </a:solidFill>
              <a:round/>
              <a:headEnd/>
              <a:tailEnd type="triangle" w="med" len="med"/>
            </a:ln>
            <a:effectLst/>
          </p:spPr>
          <p:txBody>
            <a:bodyPr wrap="none" anchor="ctr"/>
            <a:lstStyle/>
            <a:p>
              <a:endParaRPr lang="zh-CN" altLang="en-US" sz="1400"/>
            </a:p>
          </p:txBody>
        </p:sp>
        <p:sp>
          <p:nvSpPr>
            <p:cNvPr id="24" name="Line 21"/>
            <p:cNvSpPr>
              <a:spLocks noChangeShapeType="1"/>
            </p:cNvSpPr>
            <p:nvPr/>
          </p:nvSpPr>
          <p:spPr bwMode="auto">
            <a:xfrm flipH="1">
              <a:off x="2867025" y="5181600"/>
              <a:ext cx="3076575" cy="228600"/>
            </a:xfrm>
            <a:prstGeom prst="line">
              <a:avLst/>
            </a:prstGeom>
            <a:noFill/>
            <a:ln w="28575">
              <a:solidFill>
                <a:schemeClr val="tx1"/>
              </a:solidFill>
              <a:round/>
              <a:headEnd/>
              <a:tailEnd type="triangle" w="med" len="med"/>
            </a:ln>
            <a:effectLst/>
          </p:spPr>
          <p:txBody>
            <a:bodyPr wrap="none" anchor="ctr"/>
            <a:lstStyle/>
            <a:p>
              <a:endParaRPr lang="zh-CN" altLang="en-US" sz="1400"/>
            </a:p>
          </p:txBody>
        </p:sp>
        <p:sp>
          <p:nvSpPr>
            <p:cNvPr id="25" name="Line 22"/>
            <p:cNvSpPr>
              <a:spLocks noChangeShapeType="1"/>
            </p:cNvSpPr>
            <p:nvPr/>
          </p:nvSpPr>
          <p:spPr bwMode="auto">
            <a:xfrm>
              <a:off x="2895600" y="5943600"/>
              <a:ext cx="3048000" cy="228600"/>
            </a:xfrm>
            <a:prstGeom prst="line">
              <a:avLst/>
            </a:prstGeom>
            <a:noFill/>
            <a:ln w="28575">
              <a:solidFill>
                <a:schemeClr val="tx1"/>
              </a:solidFill>
              <a:round/>
              <a:headEnd/>
              <a:tailEnd type="triangle" w="med" len="med"/>
            </a:ln>
            <a:effectLst/>
          </p:spPr>
          <p:txBody>
            <a:bodyPr wrap="none" anchor="ctr"/>
            <a:lstStyle/>
            <a:p>
              <a:endParaRPr lang="zh-CN" altLang="en-US" sz="1400"/>
            </a:p>
          </p:txBody>
        </p:sp>
        <p:sp>
          <p:nvSpPr>
            <p:cNvPr id="26" name="Text Box 23"/>
            <p:cNvSpPr txBox="1">
              <a:spLocks noChangeArrowheads="1"/>
            </p:cNvSpPr>
            <p:nvPr/>
          </p:nvSpPr>
          <p:spPr bwMode="auto">
            <a:xfrm>
              <a:off x="3905250" y="3573464"/>
              <a:ext cx="1267216" cy="354395"/>
            </a:xfrm>
            <a:prstGeom prst="rect">
              <a:avLst/>
            </a:prstGeom>
            <a:noFill/>
            <a:ln w="9525">
              <a:noFill/>
              <a:miter lim="800000"/>
              <a:headEnd/>
              <a:tailEnd/>
            </a:ln>
            <a:effectLst/>
          </p:spPr>
          <p:txBody>
            <a:bodyPr wrap="none" anchor="ctr">
              <a:spAutoFit/>
            </a:bodyPr>
            <a:lstStyle/>
            <a:p>
              <a:pPr algn="ctr" eaLnBrk="0" hangingPunct="0"/>
              <a:r>
                <a:rPr kumimoji="0" lang="zh-CN" altLang="en-US" sz="1100" i="1">
                  <a:latin typeface="Times New Roman" pitchFamily="18" charset="0"/>
                </a:rPr>
                <a:t>建立连接</a:t>
              </a:r>
            </a:p>
          </p:txBody>
        </p:sp>
        <p:sp>
          <p:nvSpPr>
            <p:cNvPr id="27" name="Text Box 24"/>
            <p:cNvSpPr txBox="1">
              <a:spLocks noChangeArrowheads="1"/>
            </p:cNvSpPr>
            <p:nvPr/>
          </p:nvSpPr>
          <p:spPr bwMode="auto">
            <a:xfrm>
              <a:off x="3349624" y="4191001"/>
              <a:ext cx="1267216" cy="354395"/>
            </a:xfrm>
            <a:prstGeom prst="rect">
              <a:avLst/>
            </a:prstGeom>
            <a:noFill/>
            <a:ln w="9525">
              <a:noFill/>
              <a:miter lim="800000"/>
              <a:headEnd/>
              <a:tailEnd/>
            </a:ln>
            <a:effectLst/>
          </p:spPr>
          <p:txBody>
            <a:bodyPr wrap="none" anchor="ctr">
              <a:spAutoFit/>
            </a:bodyPr>
            <a:lstStyle/>
            <a:p>
              <a:pPr algn="ctr" eaLnBrk="0" hangingPunct="0"/>
              <a:r>
                <a:rPr kumimoji="0" lang="zh-CN" altLang="en-US" sz="1100" i="1">
                  <a:latin typeface="Times New Roman" pitchFamily="18" charset="0"/>
                </a:rPr>
                <a:t>请求数据</a:t>
              </a:r>
            </a:p>
          </p:txBody>
        </p:sp>
        <p:sp>
          <p:nvSpPr>
            <p:cNvPr id="28" name="Line 25"/>
            <p:cNvSpPr>
              <a:spLocks noChangeShapeType="1"/>
            </p:cNvSpPr>
            <p:nvPr/>
          </p:nvSpPr>
          <p:spPr bwMode="auto">
            <a:xfrm>
              <a:off x="4162425" y="4800600"/>
              <a:ext cx="0" cy="457200"/>
            </a:xfrm>
            <a:prstGeom prst="line">
              <a:avLst/>
            </a:prstGeom>
            <a:noFill/>
            <a:ln w="28575">
              <a:solidFill>
                <a:schemeClr val="tx1"/>
              </a:solidFill>
              <a:prstDash val="sysDot"/>
              <a:round/>
              <a:headEnd/>
              <a:tailEnd/>
            </a:ln>
            <a:effectLst/>
          </p:spPr>
          <p:txBody>
            <a:bodyPr wrap="none" anchor="ctr"/>
            <a:lstStyle/>
            <a:p>
              <a:endParaRPr lang="zh-CN" altLang="en-US" sz="1400"/>
            </a:p>
          </p:txBody>
        </p:sp>
        <p:sp>
          <p:nvSpPr>
            <p:cNvPr id="29" name="Text Box 26"/>
            <p:cNvSpPr txBox="1">
              <a:spLocks noChangeArrowheads="1"/>
            </p:cNvSpPr>
            <p:nvPr/>
          </p:nvSpPr>
          <p:spPr bwMode="auto">
            <a:xfrm>
              <a:off x="4387850" y="4876801"/>
              <a:ext cx="1267216" cy="354395"/>
            </a:xfrm>
            <a:prstGeom prst="rect">
              <a:avLst/>
            </a:prstGeom>
            <a:noFill/>
            <a:ln w="9525">
              <a:noFill/>
              <a:miter lim="800000"/>
              <a:headEnd/>
              <a:tailEnd/>
            </a:ln>
            <a:effectLst/>
          </p:spPr>
          <p:txBody>
            <a:bodyPr wrap="none" anchor="ctr">
              <a:spAutoFit/>
            </a:bodyPr>
            <a:lstStyle/>
            <a:p>
              <a:pPr algn="ctr" eaLnBrk="0" hangingPunct="0"/>
              <a:r>
                <a:rPr kumimoji="0" lang="zh-CN" altLang="en-US" sz="1100" i="1">
                  <a:latin typeface="Times New Roman" pitchFamily="18" charset="0"/>
                </a:rPr>
                <a:t>响应数据</a:t>
              </a:r>
            </a:p>
          </p:txBody>
        </p:sp>
        <p:sp>
          <p:nvSpPr>
            <p:cNvPr id="30" name="Line 27"/>
            <p:cNvSpPr>
              <a:spLocks noChangeShapeType="1"/>
            </p:cNvSpPr>
            <p:nvPr/>
          </p:nvSpPr>
          <p:spPr bwMode="auto">
            <a:xfrm>
              <a:off x="6677025" y="22098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1" name="Line 28"/>
            <p:cNvSpPr>
              <a:spLocks noChangeShapeType="1"/>
            </p:cNvSpPr>
            <p:nvPr/>
          </p:nvSpPr>
          <p:spPr bwMode="auto">
            <a:xfrm>
              <a:off x="6677025" y="26670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2" name="Line 29"/>
            <p:cNvSpPr>
              <a:spLocks noChangeShapeType="1"/>
            </p:cNvSpPr>
            <p:nvPr/>
          </p:nvSpPr>
          <p:spPr bwMode="auto">
            <a:xfrm>
              <a:off x="6677025" y="32004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3" name="Line 30"/>
            <p:cNvSpPr>
              <a:spLocks noChangeShapeType="1"/>
            </p:cNvSpPr>
            <p:nvPr/>
          </p:nvSpPr>
          <p:spPr bwMode="auto">
            <a:xfrm>
              <a:off x="6677025" y="3733800"/>
              <a:ext cx="0" cy="3810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4" name="Line 31"/>
            <p:cNvSpPr>
              <a:spLocks noChangeShapeType="1"/>
            </p:cNvSpPr>
            <p:nvPr/>
          </p:nvSpPr>
          <p:spPr bwMode="auto">
            <a:xfrm>
              <a:off x="6677025" y="5334000"/>
              <a:ext cx="0" cy="3048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5" name="Line 32"/>
            <p:cNvSpPr>
              <a:spLocks noChangeShapeType="1"/>
            </p:cNvSpPr>
            <p:nvPr/>
          </p:nvSpPr>
          <p:spPr bwMode="auto">
            <a:xfrm>
              <a:off x="6677025" y="59436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6" name="Line 33"/>
            <p:cNvSpPr>
              <a:spLocks noChangeShapeType="1"/>
            </p:cNvSpPr>
            <p:nvPr/>
          </p:nvSpPr>
          <p:spPr bwMode="auto">
            <a:xfrm>
              <a:off x="6677025" y="4648200"/>
              <a:ext cx="0" cy="3048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7" name="Line 34"/>
            <p:cNvSpPr>
              <a:spLocks noChangeShapeType="1"/>
            </p:cNvSpPr>
            <p:nvPr/>
          </p:nvSpPr>
          <p:spPr bwMode="auto">
            <a:xfrm>
              <a:off x="2181225" y="41148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8" name="Line 35"/>
            <p:cNvSpPr>
              <a:spLocks noChangeShapeType="1"/>
            </p:cNvSpPr>
            <p:nvPr/>
          </p:nvSpPr>
          <p:spPr bwMode="auto">
            <a:xfrm>
              <a:off x="2181225" y="5562600"/>
              <a:ext cx="0" cy="2286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39" name="Line 36"/>
            <p:cNvSpPr>
              <a:spLocks noChangeShapeType="1"/>
            </p:cNvSpPr>
            <p:nvPr/>
          </p:nvSpPr>
          <p:spPr bwMode="auto">
            <a:xfrm>
              <a:off x="2181225" y="4724400"/>
              <a:ext cx="0" cy="533400"/>
            </a:xfrm>
            <a:prstGeom prst="line">
              <a:avLst/>
            </a:prstGeom>
            <a:noFill/>
            <a:ln w="38100">
              <a:solidFill>
                <a:schemeClr val="tx1"/>
              </a:solidFill>
              <a:round/>
              <a:headEnd/>
              <a:tailEnd type="triangle" w="med" len="med"/>
            </a:ln>
            <a:effectLst/>
          </p:spPr>
          <p:txBody>
            <a:bodyPr wrap="none" anchor="ctr"/>
            <a:lstStyle/>
            <a:p>
              <a:endParaRPr lang="zh-CN" altLang="en-US" sz="1400"/>
            </a:p>
          </p:txBody>
        </p:sp>
        <p:sp>
          <p:nvSpPr>
            <p:cNvPr id="40" name="Text Box 37"/>
            <p:cNvSpPr txBox="1">
              <a:spLocks noChangeArrowheads="1"/>
            </p:cNvSpPr>
            <p:nvPr/>
          </p:nvSpPr>
          <p:spPr bwMode="auto">
            <a:xfrm>
              <a:off x="3813175" y="5638800"/>
              <a:ext cx="1744592" cy="354395"/>
            </a:xfrm>
            <a:prstGeom prst="rect">
              <a:avLst/>
            </a:prstGeom>
            <a:noFill/>
            <a:ln w="9525">
              <a:noFill/>
              <a:miter lim="800000"/>
              <a:headEnd/>
              <a:tailEnd/>
            </a:ln>
            <a:effectLst/>
          </p:spPr>
          <p:txBody>
            <a:bodyPr wrap="none" anchor="ctr">
              <a:spAutoFit/>
            </a:bodyPr>
            <a:lstStyle/>
            <a:p>
              <a:pPr algn="ctr" eaLnBrk="0" hangingPunct="0"/>
              <a:r>
                <a:rPr kumimoji="0" lang="zh-CN" altLang="en-US" sz="1100" i="1">
                  <a:latin typeface="Times New Roman" pitchFamily="18" charset="0"/>
                </a:rPr>
                <a:t>文件结束标识</a:t>
              </a:r>
            </a:p>
          </p:txBody>
        </p:sp>
      </p:grpSp>
      <p:grpSp>
        <p:nvGrpSpPr>
          <p:cNvPr id="41" name="组合 40"/>
          <p:cNvGrpSpPr/>
          <p:nvPr/>
        </p:nvGrpSpPr>
        <p:grpSpPr>
          <a:xfrm>
            <a:off x="4572000" y="2285992"/>
            <a:ext cx="4110039" cy="4000528"/>
            <a:chOff x="838200" y="1600200"/>
            <a:chExt cx="7772400" cy="4781550"/>
          </a:xfrm>
        </p:grpSpPr>
        <p:sp>
          <p:nvSpPr>
            <p:cNvPr id="42" name="Text Box 3"/>
            <p:cNvSpPr txBox="1">
              <a:spLocks noChangeArrowheads="1"/>
            </p:cNvSpPr>
            <p:nvPr/>
          </p:nvSpPr>
          <p:spPr bwMode="auto">
            <a:xfrm>
              <a:off x="6175375" y="20574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socket()</a:t>
              </a:r>
            </a:p>
          </p:txBody>
        </p:sp>
        <p:sp>
          <p:nvSpPr>
            <p:cNvPr id="43" name="Text Box 4"/>
            <p:cNvSpPr txBox="1">
              <a:spLocks noChangeArrowheads="1"/>
            </p:cNvSpPr>
            <p:nvPr/>
          </p:nvSpPr>
          <p:spPr bwMode="auto">
            <a:xfrm>
              <a:off x="6175375" y="25463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bind()</a:t>
              </a:r>
            </a:p>
          </p:txBody>
        </p:sp>
        <p:sp>
          <p:nvSpPr>
            <p:cNvPr id="44" name="Text Box 5"/>
            <p:cNvSpPr txBox="1">
              <a:spLocks noChangeArrowheads="1"/>
            </p:cNvSpPr>
            <p:nvPr/>
          </p:nvSpPr>
          <p:spPr bwMode="auto">
            <a:xfrm>
              <a:off x="6175375" y="30480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recvfrom()</a:t>
              </a:r>
            </a:p>
          </p:txBody>
        </p:sp>
        <p:sp>
          <p:nvSpPr>
            <p:cNvPr id="45" name="Text Box 6"/>
            <p:cNvSpPr txBox="1">
              <a:spLocks noChangeArrowheads="1"/>
            </p:cNvSpPr>
            <p:nvPr/>
          </p:nvSpPr>
          <p:spPr bwMode="auto">
            <a:xfrm>
              <a:off x="6248400" y="51816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sendto()</a:t>
              </a:r>
            </a:p>
          </p:txBody>
        </p:sp>
        <p:sp>
          <p:nvSpPr>
            <p:cNvPr id="46" name="Text Box 7"/>
            <p:cNvSpPr txBox="1">
              <a:spLocks noChangeArrowheads="1"/>
            </p:cNvSpPr>
            <p:nvPr/>
          </p:nvSpPr>
          <p:spPr bwMode="auto">
            <a:xfrm>
              <a:off x="6118223" y="1600200"/>
              <a:ext cx="1819449" cy="377923"/>
            </a:xfrm>
            <a:prstGeom prst="rect">
              <a:avLst/>
            </a:prstGeom>
            <a:noFill/>
            <a:ln w="9525">
              <a:noFill/>
              <a:miter lim="800000"/>
              <a:headEnd/>
              <a:tailEnd/>
            </a:ln>
            <a:effectLst/>
          </p:spPr>
          <p:txBody>
            <a:bodyPr wrap="none" anchor="ctr">
              <a:spAutoFit/>
            </a:bodyPr>
            <a:lstStyle/>
            <a:p>
              <a:pPr algn="ctr" eaLnBrk="0" hangingPunct="0"/>
              <a:r>
                <a:rPr kumimoji="0" lang="en-US" altLang="zh-CN" sz="1050" b="1">
                  <a:solidFill>
                    <a:srgbClr val="CC0000"/>
                  </a:solidFill>
                  <a:latin typeface="Arial" charset="0"/>
                </a:rPr>
                <a:t>UDP Server</a:t>
              </a:r>
            </a:p>
          </p:txBody>
        </p:sp>
        <p:sp>
          <p:nvSpPr>
            <p:cNvPr id="47" name="Text Box 8"/>
            <p:cNvSpPr txBox="1">
              <a:spLocks noChangeArrowheads="1"/>
            </p:cNvSpPr>
            <p:nvPr/>
          </p:nvSpPr>
          <p:spPr bwMode="auto">
            <a:xfrm>
              <a:off x="1774825" y="327660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socket()</a:t>
              </a:r>
            </a:p>
          </p:txBody>
        </p:sp>
        <p:sp>
          <p:nvSpPr>
            <p:cNvPr id="48" name="Line 9"/>
            <p:cNvSpPr>
              <a:spLocks noChangeShapeType="1"/>
            </p:cNvSpPr>
            <p:nvPr/>
          </p:nvSpPr>
          <p:spPr bwMode="auto">
            <a:xfrm>
              <a:off x="2438400" y="3657600"/>
              <a:ext cx="0" cy="228600"/>
            </a:xfrm>
            <a:prstGeom prst="line">
              <a:avLst/>
            </a:prstGeom>
            <a:noFill/>
            <a:ln w="38100">
              <a:solidFill>
                <a:schemeClr val="tx1"/>
              </a:solidFill>
              <a:round/>
              <a:headEnd/>
              <a:tailEnd type="triangle" w="med" len="med"/>
            </a:ln>
            <a:effectLst/>
          </p:spPr>
          <p:txBody>
            <a:bodyPr wrap="none" anchor="ctr"/>
            <a:lstStyle/>
            <a:p>
              <a:endParaRPr lang="zh-CN" altLang="en-US" sz="1100"/>
            </a:p>
          </p:txBody>
        </p:sp>
        <p:sp>
          <p:nvSpPr>
            <p:cNvPr id="49" name="Text Box 10"/>
            <p:cNvSpPr txBox="1">
              <a:spLocks noChangeArrowheads="1"/>
            </p:cNvSpPr>
            <p:nvPr/>
          </p:nvSpPr>
          <p:spPr bwMode="auto">
            <a:xfrm>
              <a:off x="1735138" y="2819400"/>
              <a:ext cx="1728507" cy="377923"/>
            </a:xfrm>
            <a:prstGeom prst="rect">
              <a:avLst/>
            </a:prstGeom>
            <a:noFill/>
            <a:ln w="9525">
              <a:noFill/>
              <a:miter lim="800000"/>
              <a:headEnd/>
              <a:tailEnd/>
            </a:ln>
            <a:effectLst/>
          </p:spPr>
          <p:txBody>
            <a:bodyPr wrap="none" anchor="ctr">
              <a:spAutoFit/>
            </a:bodyPr>
            <a:lstStyle/>
            <a:p>
              <a:pPr algn="ctr" eaLnBrk="0" hangingPunct="0"/>
              <a:r>
                <a:rPr kumimoji="0" lang="en-US" altLang="zh-CN" sz="1050" b="1">
                  <a:solidFill>
                    <a:srgbClr val="CC0000"/>
                  </a:solidFill>
                  <a:latin typeface="Arial" charset="0"/>
                </a:rPr>
                <a:t>UDP Client</a:t>
              </a:r>
            </a:p>
          </p:txBody>
        </p:sp>
        <p:sp>
          <p:nvSpPr>
            <p:cNvPr id="50" name="Text Box 11"/>
            <p:cNvSpPr txBox="1">
              <a:spLocks noChangeArrowheads="1"/>
            </p:cNvSpPr>
            <p:nvPr/>
          </p:nvSpPr>
          <p:spPr bwMode="auto">
            <a:xfrm>
              <a:off x="1774825" y="3841750"/>
              <a:ext cx="1425575" cy="347663"/>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sendto()</a:t>
              </a:r>
            </a:p>
          </p:txBody>
        </p:sp>
        <p:sp>
          <p:nvSpPr>
            <p:cNvPr id="51" name="Text Box 12"/>
            <p:cNvSpPr txBox="1">
              <a:spLocks noChangeArrowheads="1"/>
            </p:cNvSpPr>
            <p:nvPr/>
          </p:nvSpPr>
          <p:spPr bwMode="auto">
            <a:xfrm>
              <a:off x="1752600" y="5443538"/>
              <a:ext cx="1425575"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recvfrom()</a:t>
              </a:r>
            </a:p>
          </p:txBody>
        </p:sp>
        <p:sp>
          <p:nvSpPr>
            <p:cNvPr id="52" name="Text Box 13"/>
            <p:cNvSpPr txBox="1">
              <a:spLocks noChangeArrowheads="1"/>
            </p:cNvSpPr>
            <p:nvPr/>
          </p:nvSpPr>
          <p:spPr bwMode="auto">
            <a:xfrm>
              <a:off x="1536700" y="6034088"/>
              <a:ext cx="1811338" cy="347662"/>
            </a:xfrm>
            <a:prstGeom prst="rect">
              <a:avLst/>
            </a:prstGeom>
            <a:noFill/>
            <a:ln w="9525">
              <a:solidFill>
                <a:schemeClr val="tx1"/>
              </a:solidFill>
              <a:miter lim="800000"/>
              <a:headEnd/>
              <a:tailEnd/>
            </a:ln>
            <a:effectLst/>
          </p:spPr>
          <p:txBody>
            <a:bodyPr wrap="none"/>
            <a:lstStyle/>
            <a:p>
              <a:pPr algn="ctr" eaLnBrk="0" hangingPunct="0">
                <a:lnSpc>
                  <a:spcPct val="90000"/>
                </a:lnSpc>
              </a:pPr>
              <a:r>
                <a:rPr kumimoji="0" lang="en-US" altLang="zh-CN" sz="1000">
                  <a:latin typeface="Courier New" pitchFamily="49" charset="0"/>
                </a:rPr>
                <a:t>closesocket()</a:t>
              </a:r>
            </a:p>
          </p:txBody>
        </p:sp>
        <p:sp>
          <p:nvSpPr>
            <p:cNvPr id="53" name="Line 14"/>
            <p:cNvSpPr>
              <a:spLocks noChangeShapeType="1"/>
            </p:cNvSpPr>
            <p:nvPr/>
          </p:nvSpPr>
          <p:spPr bwMode="auto">
            <a:xfrm>
              <a:off x="3429000" y="4114800"/>
              <a:ext cx="3048000" cy="304800"/>
            </a:xfrm>
            <a:prstGeom prst="line">
              <a:avLst/>
            </a:prstGeom>
            <a:noFill/>
            <a:ln w="28575">
              <a:solidFill>
                <a:schemeClr val="tx1"/>
              </a:solidFill>
              <a:round/>
              <a:headEnd/>
              <a:tailEnd type="triangle" w="med" len="med"/>
            </a:ln>
            <a:effectLst/>
          </p:spPr>
          <p:txBody>
            <a:bodyPr wrap="none" anchor="ctr"/>
            <a:lstStyle/>
            <a:p>
              <a:endParaRPr lang="zh-CN" altLang="en-US" sz="1100"/>
            </a:p>
          </p:txBody>
        </p:sp>
        <p:sp>
          <p:nvSpPr>
            <p:cNvPr id="54" name="Line 15"/>
            <p:cNvSpPr>
              <a:spLocks noChangeShapeType="1"/>
            </p:cNvSpPr>
            <p:nvPr/>
          </p:nvSpPr>
          <p:spPr bwMode="auto">
            <a:xfrm flipH="1">
              <a:off x="3124200" y="5334000"/>
              <a:ext cx="3124200" cy="304800"/>
            </a:xfrm>
            <a:prstGeom prst="line">
              <a:avLst/>
            </a:prstGeom>
            <a:noFill/>
            <a:ln w="28575">
              <a:solidFill>
                <a:schemeClr val="tx1"/>
              </a:solidFill>
              <a:round/>
              <a:headEnd/>
              <a:tailEnd type="triangle" w="med" len="med"/>
            </a:ln>
            <a:effectLst/>
          </p:spPr>
          <p:txBody>
            <a:bodyPr wrap="none" anchor="ctr"/>
            <a:lstStyle/>
            <a:p>
              <a:endParaRPr lang="zh-CN" altLang="en-US" sz="1100"/>
            </a:p>
          </p:txBody>
        </p:sp>
        <p:sp>
          <p:nvSpPr>
            <p:cNvPr id="55" name="Text Box 16"/>
            <p:cNvSpPr txBox="1">
              <a:spLocks noChangeArrowheads="1"/>
            </p:cNvSpPr>
            <p:nvPr/>
          </p:nvSpPr>
          <p:spPr bwMode="auto">
            <a:xfrm>
              <a:off x="5949949" y="3473450"/>
              <a:ext cx="2343880" cy="578000"/>
            </a:xfrm>
            <a:prstGeom prst="rect">
              <a:avLst/>
            </a:prstGeom>
            <a:noFill/>
            <a:ln w="9525">
              <a:noFill/>
              <a:miter lim="800000"/>
              <a:headEnd/>
              <a:tailEnd/>
            </a:ln>
            <a:effectLst/>
          </p:spPr>
          <p:txBody>
            <a:bodyPr wrap="none" anchor="ctr">
              <a:spAutoFit/>
            </a:bodyPr>
            <a:lstStyle/>
            <a:p>
              <a:pPr algn="ctr" eaLnBrk="0" hangingPunct="0"/>
              <a:r>
                <a:rPr kumimoji="0" lang="zh-CN" altLang="en-US" sz="1000" i="1">
                  <a:latin typeface="Times New Roman" pitchFamily="18" charset="0"/>
                </a:rPr>
                <a:t>等待，直到从</a:t>
              </a:r>
              <a:r>
                <a:rPr kumimoji="0" lang="en-US" altLang="zh-CN" sz="1000" i="1">
                  <a:latin typeface="Times New Roman" pitchFamily="18" charset="0"/>
                </a:rPr>
                <a:t>client</a:t>
              </a:r>
            </a:p>
            <a:p>
              <a:pPr algn="ctr" eaLnBrk="0" hangingPunct="0"/>
              <a:r>
                <a:rPr kumimoji="0" lang="zh-CN" altLang="en-US" sz="1000" i="1">
                  <a:latin typeface="Times New Roman" pitchFamily="18" charset="0"/>
                </a:rPr>
                <a:t>接收到数据报</a:t>
              </a:r>
              <a:endParaRPr kumimoji="0" lang="en-US" altLang="zh-CN" sz="1000" i="1">
                <a:latin typeface="Times New Roman" pitchFamily="18" charset="0"/>
              </a:endParaRPr>
            </a:p>
          </p:txBody>
        </p:sp>
        <p:sp>
          <p:nvSpPr>
            <p:cNvPr id="56" name="Text Box 17"/>
            <p:cNvSpPr txBox="1">
              <a:spLocks noChangeArrowheads="1"/>
            </p:cNvSpPr>
            <p:nvPr/>
          </p:nvSpPr>
          <p:spPr bwMode="auto">
            <a:xfrm>
              <a:off x="4225924" y="3886199"/>
              <a:ext cx="1319266" cy="355692"/>
            </a:xfrm>
            <a:prstGeom prst="rect">
              <a:avLst/>
            </a:prstGeom>
            <a:noFill/>
            <a:ln w="9525">
              <a:noFill/>
              <a:miter lim="800000"/>
              <a:headEnd/>
              <a:tailEnd/>
            </a:ln>
            <a:effectLst/>
          </p:spPr>
          <p:txBody>
            <a:bodyPr wrap="none" anchor="ctr">
              <a:spAutoFit/>
            </a:bodyPr>
            <a:lstStyle/>
            <a:p>
              <a:pPr algn="ctr" eaLnBrk="0" hangingPunct="0"/>
              <a:r>
                <a:rPr kumimoji="0" lang="zh-CN" altLang="en-US" sz="1000" i="1">
                  <a:latin typeface="Times New Roman" pitchFamily="18" charset="0"/>
                </a:rPr>
                <a:t>数据请求</a:t>
              </a:r>
            </a:p>
          </p:txBody>
        </p:sp>
        <p:sp>
          <p:nvSpPr>
            <p:cNvPr id="57" name="Line 18"/>
            <p:cNvSpPr>
              <a:spLocks noChangeShapeType="1"/>
            </p:cNvSpPr>
            <p:nvPr/>
          </p:nvSpPr>
          <p:spPr bwMode="auto">
            <a:xfrm>
              <a:off x="4648200" y="4572000"/>
              <a:ext cx="0" cy="457200"/>
            </a:xfrm>
            <a:prstGeom prst="line">
              <a:avLst/>
            </a:prstGeom>
            <a:noFill/>
            <a:ln w="28575">
              <a:solidFill>
                <a:schemeClr val="tx1"/>
              </a:solidFill>
              <a:prstDash val="sysDot"/>
              <a:round/>
              <a:headEnd/>
              <a:tailEnd/>
            </a:ln>
            <a:effectLst/>
          </p:spPr>
          <p:txBody>
            <a:bodyPr wrap="none" anchor="ctr"/>
            <a:lstStyle/>
            <a:p>
              <a:endParaRPr lang="zh-CN" altLang="en-US" sz="1100"/>
            </a:p>
          </p:txBody>
        </p:sp>
        <p:sp>
          <p:nvSpPr>
            <p:cNvPr id="58" name="Text Box 19"/>
            <p:cNvSpPr txBox="1">
              <a:spLocks noChangeArrowheads="1"/>
            </p:cNvSpPr>
            <p:nvPr/>
          </p:nvSpPr>
          <p:spPr bwMode="auto">
            <a:xfrm>
              <a:off x="4124324" y="5105400"/>
              <a:ext cx="1319266" cy="355692"/>
            </a:xfrm>
            <a:prstGeom prst="rect">
              <a:avLst/>
            </a:prstGeom>
            <a:noFill/>
            <a:ln w="9525">
              <a:noFill/>
              <a:miter lim="800000"/>
              <a:headEnd/>
              <a:tailEnd/>
            </a:ln>
            <a:effectLst/>
          </p:spPr>
          <p:txBody>
            <a:bodyPr wrap="none" anchor="ctr">
              <a:spAutoFit/>
            </a:bodyPr>
            <a:lstStyle/>
            <a:p>
              <a:pPr algn="ctr" eaLnBrk="0" hangingPunct="0"/>
              <a:r>
                <a:rPr kumimoji="0" lang="zh-CN" altLang="en-US" sz="1000" i="1">
                  <a:latin typeface="Times New Roman" pitchFamily="18" charset="0"/>
                </a:rPr>
                <a:t>数据响应</a:t>
              </a:r>
            </a:p>
          </p:txBody>
        </p:sp>
        <p:sp>
          <p:nvSpPr>
            <p:cNvPr id="59" name="Line 20"/>
            <p:cNvSpPr>
              <a:spLocks noChangeShapeType="1"/>
            </p:cNvSpPr>
            <p:nvPr/>
          </p:nvSpPr>
          <p:spPr bwMode="auto">
            <a:xfrm>
              <a:off x="6934200" y="2438400"/>
              <a:ext cx="0" cy="228600"/>
            </a:xfrm>
            <a:prstGeom prst="line">
              <a:avLst/>
            </a:prstGeom>
            <a:noFill/>
            <a:ln w="38100">
              <a:solidFill>
                <a:schemeClr val="tx1"/>
              </a:solidFill>
              <a:round/>
              <a:headEnd/>
              <a:tailEnd type="triangle" w="med" len="med"/>
            </a:ln>
            <a:effectLst/>
          </p:spPr>
          <p:txBody>
            <a:bodyPr wrap="none" anchor="ctr"/>
            <a:lstStyle/>
            <a:p>
              <a:endParaRPr lang="zh-CN" altLang="en-US" sz="1100"/>
            </a:p>
          </p:txBody>
        </p:sp>
        <p:sp>
          <p:nvSpPr>
            <p:cNvPr id="60" name="Line 21"/>
            <p:cNvSpPr>
              <a:spLocks noChangeShapeType="1"/>
            </p:cNvSpPr>
            <p:nvPr/>
          </p:nvSpPr>
          <p:spPr bwMode="auto">
            <a:xfrm>
              <a:off x="6934200" y="2895600"/>
              <a:ext cx="0" cy="228600"/>
            </a:xfrm>
            <a:prstGeom prst="line">
              <a:avLst/>
            </a:prstGeom>
            <a:noFill/>
            <a:ln w="38100">
              <a:solidFill>
                <a:schemeClr val="tx1"/>
              </a:solidFill>
              <a:round/>
              <a:headEnd/>
              <a:tailEnd type="triangle" w="med" len="med"/>
            </a:ln>
            <a:effectLst/>
          </p:spPr>
          <p:txBody>
            <a:bodyPr wrap="none" anchor="ctr"/>
            <a:lstStyle/>
            <a:p>
              <a:endParaRPr lang="zh-CN" altLang="en-US" sz="1100"/>
            </a:p>
          </p:txBody>
        </p:sp>
        <p:sp>
          <p:nvSpPr>
            <p:cNvPr id="61" name="Line 22"/>
            <p:cNvSpPr>
              <a:spLocks noChangeShapeType="1"/>
            </p:cNvSpPr>
            <p:nvPr/>
          </p:nvSpPr>
          <p:spPr bwMode="auto">
            <a:xfrm>
              <a:off x="2438400" y="4267200"/>
              <a:ext cx="0" cy="1219200"/>
            </a:xfrm>
            <a:prstGeom prst="line">
              <a:avLst/>
            </a:prstGeom>
            <a:noFill/>
            <a:ln w="38100">
              <a:solidFill>
                <a:schemeClr val="tx1"/>
              </a:solidFill>
              <a:round/>
              <a:headEnd/>
              <a:tailEnd type="triangle" w="med" len="med"/>
            </a:ln>
            <a:effectLst/>
          </p:spPr>
          <p:txBody>
            <a:bodyPr wrap="none" anchor="ctr"/>
            <a:lstStyle/>
            <a:p>
              <a:endParaRPr lang="zh-CN" altLang="en-US" sz="1100"/>
            </a:p>
          </p:txBody>
        </p:sp>
        <p:sp>
          <p:nvSpPr>
            <p:cNvPr id="62" name="Line 23"/>
            <p:cNvSpPr>
              <a:spLocks noChangeShapeType="1"/>
            </p:cNvSpPr>
            <p:nvPr/>
          </p:nvSpPr>
          <p:spPr bwMode="auto">
            <a:xfrm>
              <a:off x="2438400" y="5791200"/>
              <a:ext cx="0" cy="228600"/>
            </a:xfrm>
            <a:prstGeom prst="line">
              <a:avLst/>
            </a:prstGeom>
            <a:noFill/>
            <a:ln w="38100">
              <a:solidFill>
                <a:schemeClr val="tx1"/>
              </a:solidFill>
              <a:round/>
              <a:headEnd/>
              <a:tailEnd type="triangle" w="med" len="med"/>
            </a:ln>
            <a:effectLst/>
          </p:spPr>
          <p:txBody>
            <a:bodyPr wrap="none" anchor="ctr"/>
            <a:lstStyle/>
            <a:p>
              <a:endParaRPr lang="zh-CN" altLang="en-US" sz="1100"/>
            </a:p>
          </p:txBody>
        </p:sp>
        <p:sp>
          <p:nvSpPr>
            <p:cNvPr id="63" name="Line 24"/>
            <p:cNvSpPr>
              <a:spLocks noChangeShapeType="1"/>
            </p:cNvSpPr>
            <p:nvPr/>
          </p:nvSpPr>
          <p:spPr bwMode="auto">
            <a:xfrm>
              <a:off x="7696200" y="5334000"/>
              <a:ext cx="914400" cy="0"/>
            </a:xfrm>
            <a:prstGeom prst="line">
              <a:avLst/>
            </a:prstGeom>
            <a:noFill/>
            <a:ln w="28575">
              <a:solidFill>
                <a:schemeClr val="tx1"/>
              </a:solidFill>
              <a:round/>
              <a:headEnd/>
              <a:tailEnd/>
            </a:ln>
            <a:effectLst/>
          </p:spPr>
          <p:txBody>
            <a:bodyPr wrap="none" anchor="ctr"/>
            <a:lstStyle/>
            <a:p>
              <a:endParaRPr lang="zh-CN" altLang="en-US" sz="1100"/>
            </a:p>
          </p:txBody>
        </p:sp>
        <p:sp>
          <p:nvSpPr>
            <p:cNvPr id="64" name="Line 25"/>
            <p:cNvSpPr>
              <a:spLocks noChangeShapeType="1"/>
            </p:cNvSpPr>
            <p:nvPr/>
          </p:nvSpPr>
          <p:spPr bwMode="auto">
            <a:xfrm flipH="1">
              <a:off x="8610600" y="3276600"/>
              <a:ext cx="0" cy="2057400"/>
            </a:xfrm>
            <a:prstGeom prst="line">
              <a:avLst/>
            </a:prstGeom>
            <a:noFill/>
            <a:ln w="28575">
              <a:solidFill>
                <a:schemeClr val="tx1"/>
              </a:solidFill>
              <a:round/>
              <a:headEnd/>
              <a:tailEnd/>
            </a:ln>
            <a:effectLst/>
          </p:spPr>
          <p:txBody>
            <a:bodyPr wrap="none" anchor="ctr"/>
            <a:lstStyle/>
            <a:p>
              <a:endParaRPr lang="zh-CN" altLang="en-US" sz="1100"/>
            </a:p>
          </p:txBody>
        </p:sp>
        <p:sp>
          <p:nvSpPr>
            <p:cNvPr id="65" name="Line 26"/>
            <p:cNvSpPr>
              <a:spLocks noChangeShapeType="1"/>
            </p:cNvSpPr>
            <p:nvPr/>
          </p:nvSpPr>
          <p:spPr bwMode="auto">
            <a:xfrm>
              <a:off x="7620000" y="3276600"/>
              <a:ext cx="990600" cy="0"/>
            </a:xfrm>
            <a:prstGeom prst="line">
              <a:avLst/>
            </a:prstGeom>
            <a:noFill/>
            <a:ln w="28575">
              <a:solidFill>
                <a:schemeClr val="tx1"/>
              </a:solidFill>
              <a:round/>
              <a:headEnd type="triangle" w="med" len="med"/>
              <a:tailEnd/>
            </a:ln>
            <a:effectLst/>
          </p:spPr>
          <p:txBody>
            <a:bodyPr wrap="none" anchor="ctr"/>
            <a:lstStyle/>
            <a:p>
              <a:endParaRPr lang="zh-CN" altLang="en-US" sz="1100"/>
            </a:p>
          </p:txBody>
        </p:sp>
        <p:sp>
          <p:nvSpPr>
            <p:cNvPr id="66" name="Line 27"/>
            <p:cNvSpPr>
              <a:spLocks noChangeShapeType="1"/>
            </p:cNvSpPr>
            <p:nvPr/>
          </p:nvSpPr>
          <p:spPr bwMode="auto">
            <a:xfrm>
              <a:off x="6934200" y="4191000"/>
              <a:ext cx="0" cy="838200"/>
            </a:xfrm>
            <a:prstGeom prst="line">
              <a:avLst/>
            </a:prstGeom>
            <a:noFill/>
            <a:ln w="38100">
              <a:solidFill>
                <a:schemeClr val="tx1"/>
              </a:solidFill>
              <a:round/>
              <a:headEnd/>
              <a:tailEnd type="triangle" w="med" len="med"/>
            </a:ln>
            <a:effectLst/>
          </p:spPr>
          <p:txBody>
            <a:bodyPr wrap="none" anchor="ctr"/>
            <a:lstStyle/>
            <a:p>
              <a:endParaRPr lang="zh-CN" altLang="en-US" sz="1100"/>
            </a:p>
          </p:txBody>
        </p:sp>
        <p:sp>
          <p:nvSpPr>
            <p:cNvPr id="67" name="Line 28"/>
            <p:cNvSpPr>
              <a:spLocks noChangeShapeType="1"/>
            </p:cNvSpPr>
            <p:nvPr/>
          </p:nvSpPr>
          <p:spPr bwMode="auto">
            <a:xfrm flipH="1">
              <a:off x="838200" y="5638800"/>
              <a:ext cx="914400" cy="0"/>
            </a:xfrm>
            <a:prstGeom prst="line">
              <a:avLst/>
            </a:prstGeom>
            <a:noFill/>
            <a:ln w="28575">
              <a:solidFill>
                <a:schemeClr val="tx1"/>
              </a:solidFill>
              <a:round/>
              <a:headEnd/>
              <a:tailEnd/>
            </a:ln>
            <a:effectLst/>
          </p:spPr>
          <p:txBody>
            <a:bodyPr wrap="none" anchor="ctr"/>
            <a:lstStyle/>
            <a:p>
              <a:endParaRPr lang="zh-CN" altLang="en-US" sz="1100"/>
            </a:p>
          </p:txBody>
        </p:sp>
        <p:sp>
          <p:nvSpPr>
            <p:cNvPr id="68" name="Line 29"/>
            <p:cNvSpPr>
              <a:spLocks noChangeShapeType="1"/>
            </p:cNvSpPr>
            <p:nvPr/>
          </p:nvSpPr>
          <p:spPr bwMode="auto">
            <a:xfrm>
              <a:off x="838200" y="3962400"/>
              <a:ext cx="0" cy="1676400"/>
            </a:xfrm>
            <a:prstGeom prst="line">
              <a:avLst/>
            </a:prstGeom>
            <a:noFill/>
            <a:ln w="28575">
              <a:solidFill>
                <a:schemeClr val="tx1"/>
              </a:solidFill>
              <a:round/>
              <a:headEnd/>
              <a:tailEnd/>
            </a:ln>
            <a:effectLst/>
          </p:spPr>
          <p:txBody>
            <a:bodyPr wrap="none" anchor="ctr"/>
            <a:lstStyle/>
            <a:p>
              <a:endParaRPr lang="zh-CN" altLang="en-US" sz="1100"/>
            </a:p>
          </p:txBody>
        </p:sp>
        <p:sp>
          <p:nvSpPr>
            <p:cNvPr id="69" name="Line 30"/>
            <p:cNvSpPr>
              <a:spLocks noChangeShapeType="1"/>
            </p:cNvSpPr>
            <p:nvPr/>
          </p:nvSpPr>
          <p:spPr bwMode="auto">
            <a:xfrm flipH="1">
              <a:off x="838200" y="3962400"/>
              <a:ext cx="914400" cy="0"/>
            </a:xfrm>
            <a:prstGeom prst="line">
              <a:avLst/>
            </a:prstGeom>
            <a:noFill/>
            <a:ln w="28575">
              <a:solidFill>
                <a:schemeClr val="tx1"/>
              </a:solidFill>
              <a:round/>
              <a:headEnd type="triangle" w="med" len="med"/>
              <a:tailEnd/>
            </a:ln>
            <a:effectLst/>
          </p:spPr>
          <p:txBody>
            <a:bodyPr wrap="none" anchor="ctr"/>
            <a:lstStyle/>
            <a:p>
              <a:endParaRPr lang="zh-CN" altLang="en-US" sz="1100"/>
            </a:p>
          </p:txBody>
        </p:sp>
      </p:grpSp>
      <p:sp>
        <p:nvSpPr>
          <p:cNvPr id="70" name="矩形 69"/>
          <p:cNvSpPr/>
          <p:nvPr/>
        </p:nvSpPr>
        <p:spPr bwMode="auto">
          <a:xfrm>
            <a:off x="3143240" y="3357562"/>
            <a:ext cx="1000132" cy="928694"/>
          </a:xfrm>
          <a:prstGeom prst="rect">
            <a:avLst/>
          </a:prstGeom>
          <a:noFill/>
          <a:ln w="9525"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
        <p:nvSpPr>
          <p:cNvPr id="71" name="矩形 70"/>
          <p:cNvSpPr/>
          <p:nvPr/>
        </p:nvSpPr>
        <p:spPr bwMode="auto">
          <a:xfrm>
            <a:off x="428596" y="4143380"/>
            <a:ext cx="1000132" cy="357190"/>
          </a:xfrm>
          <a:prstGeom prst="rect">
            <a:avLst/>
          </a:prstGeom>
          <a:noFill/>
          <a:ln w="9525" cap="flat" cmpd="sng" algn="ctr">
            <a:solidFill>
              <a:srgbClr val="FF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ahoma" pitchFamily="34" charset="0"/>
              <a:ea typeface="宋体"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A7365EC9-A0B5-4CBA-A346-562D53D4D391}" type="slidenum">
              <a:rPr lang="zh-CN" altLang="en-US"/>
              <a:pPr/>
              <a:t>71</a:t>
            </a:fld>
            <a:endParaRPr lang="en-US" altLang="zh-CN"/>
          </a:p>
        </p:txBody>
      </p:sp>
      <p:sp>
        <p:nvSpPr>
          <p:cNvPr id="442370" name="Rectangle 2"/>
          <p:cNvSpPr>
            <a:spLocks noGrp="1" noChangeArrowheads="1"/>
          </p:cNvSpPr>
          <p:nvPr>
            <p:ph type="title"/>
          </p:nvPr>
        </p:nvSpPr>
        <p:spPr/>
        <p:txBody>
          <a:bodyPr/>
          <a:lstStyle/>
          <a:p>
            <a:r>
              <a:rPr lang="zh-CN" altLang="en-US"/>
              <a:t>小结</a:t>
            </a:r>
          </a:p>
        </p:txBody>
      </p:sp>
      <p:sp>
        <p:nvSpPr>
          <p:cNvPr id="442371" name="Rectangle 3"/>
          <p:cNvSpPr>
            <a:spLocks noGrp="1" noChangeArrowheads="1"/>
          </p:cNvSpPr>
          <p:nvPr>
            <p:ph type="body" idx="1"/>
          </p:nvPr>
        </p:nvSpPr>
        <p:spPr>
          <a:xfrm>
            <a:off x="3786182" y="2017713"/>
            <a:ext cx="5168906" cy="4114800"/>
          </a:xfrm>
        </p:spPr>
        <p:txBody>
          <a:bodyPr/>
          <a:lstStyle/>
          <a:p>
            <a:r>
              <a:rPr lang="zh-CN" altLang="en-US" sz="2800" dirty="0"/>
              <a:t>面向连接的</a:t>
            </a:r>
            <a:r>
              <a:rPr lang="en-US" altLang="zh-CN" sz="2800" dirty="0"/>
              <a:t>TCP</a:t>
            </a:r>
            <a:r>
              <a:rPr lang="zh-CN" altLang="en-US" sz="2800" dirty="0"/>
              <a:t>和无连接的</a:t>
            </a:r>
            <a:r>
              <a:rPr lang="en-US" altLang="zh-CN" sz="2800" dirty="0"/>
              <a:t>UDP</a:t>
            </a:r>
            <a:r>
              <a:rPr lang="zh-CN" altLang="en-US" sz="2800" dirty="0"/>
              <a:t>服务的特点、协议</a:t>
            </a:r>
            <a:endParaRPr lang="en-US" altLang="zh-CN" sz="2800" dirty="0"/>
          </a:p>
          <a:p>
            <a:r>
              <a:rPr lang="zh-CN" altLang="en-US" sz="2800" dirty="0"/>
              <a:t>连接建立</a:t>
            </a:r>
            <a:r>
              <a:rPr lang="en-US" altLang="zh-CN" sz="2800" dirty="0"/>
              <a:t>/</a:t>
            </a:r>
            <a:r>
              <a:rPr lang="zh-CN" altLang="en-US" sz="2800" dirty="0"/>
              <a:t>释放机制</a:t>
            </a:r>
            <a:endParaRPr lang="en-US" altLang="zh-CN" sz="2800" dirty="0"/>
          </a:p>
          <a:p>
            <a:r>
              <a:rPr lang="zh-CN" altLang="en-US" sz="2800" dirty="0"/>
              <a:t>超时重传，</a:t>
            </a:r>
            <a:r>
              <a:rPr lang="en-US" altLang="zh-CN" sz="2800" dirty="0"/>
              <a:t>RTT,RTO</a:t>
            </a:r>
            <a:r>
              <a:rPr lang="zh-CN" altLang="en-US" sz="2800" dirty="0"/>
              <a:t>计算</a:t>
            </a:r>
            <a:endParaRPr lang="en-US" altLang="zh-CN" sz="2800" dirty="0"/>
          </a:p>
          <a:p>
            <a:r>
              <a:rPr lang="zh-CN" altLang="en-US" sz="2800" dirty="0"/>
              <a:t>流控，流控窗口</a:t>
            </a:r>
            <a:endParaRPr lang="en-US" altLang="zh-CN" sz="2800" dirty="0"/>
          </a:p>
          <a:p>
            <a:r>
              <a:rPr lang="zh-CN" altLang="en-US" sz="2800" dirty="0"/>
              <a:t>拥塞控制机制，拥塞窗口</a:t>
            </a:r>
            <a:endParaRPr lang="en-US" altLang="zh-CN" sz="2800" dirty="0"/>
          </a:p>
          <a:p>
            <a:r>
              <a:rPr lang="en-US" altLang="zh-CN" sz="2800" dirty="0"/>
              <a:t>Socket</a:t>
            </a:r>
            <a:r>
              <a:rPr lang="zh-CN" altLang="en-US" sz="2800" dirty="0"/>
              <a:t>。</a:t>
            </a:r>
          </a:p>
          <a:p>
            <a:endParaRPr lang="en-US" altLang="zh-CN" sz="2800" dirty="0"/>
          </a:p>
        </p:txBody>
      </p:sp>
      <p:grpSp>
        <p:nvGrpSpPr>
          <p:cNvPr id="6" name="Group 47"/>
          <p:cNvGrpSpPr>
            <a:grpSpLocks/>
          </p:cNvGrpSpPr>
          <p:nvPr/>
        </p:nvGrpSpPr>
        <p:grpSpPr bwMode="auto">
          <a:xfrm>
            <a:off x="285720" y="2060575"/>
            <a:ext cx="2500330" cy="1797053"/>
            <a:chOff x="2291" y="1298"/>
            <a:chExt cx="3175" cy="1542"/>
          </a:xfrm>
        </p:grpSpPr>
        <p:grpSp>
          <p:nvGrpSpPr>
            <p:cNvPr id="7" name="Group 6"/>
            <p:cNvGrpSpPr>
              <a:grpSpLocks/>
            </p:cNvGrpSpPr>
            <p:nvPr/>
          </p:nvGrpSpPr>
          <p:grpSpPr bwMode="auto">
            <a:xfrm>
              <a:off x="2291" y="1298"/>
              <a:ext cx="3175" cy="1542"/>
              <a:chOff x="840" y="1617"/>
              <a:chExt cx="4219" cy="2210"/>
            </a:xfrm>
          </p:grpSpPr>
          <p:pic>
            <p:nvPicPr>
              <p:cNvPr id="9" name="Picture 4"/>
              <p:cNvPicPr>
                <a:picLocks noChangeAspect="1" noChangeArrowheads="1"/>
              </p:cNvPicPr>
              <p:nvPr/>
            </p:nvPicPr>
            <p:blipFill>
              <a:blip r:embed="rId2" cstate="print"/>
              <a:srcRect/>
              <a:stretch>
                <a:fillRect/>
              </a:stretch>
            </p:blipFill>
            <p:spPr bwMode="auto">
              <a:xfrm>
                <a:off x="840" y="1617"/>
                <a:ext cx="4219" cy="2210"/>
              </a:xfrm>
              <a:prstGeom prst="rect">
                <a:avLst/>
              </a:prstGeom>
              <a:noFill/>
              <a:ln w="9525">
                <a:noFill/>
                <a:miter lim="800000"/>
                <a:headEnd/>
                <a:tailEnd/>
              </a:ln>
            </p:spPr>
          </p:pic>
          <p:sp>
            <p:nvSpPr>
              <p:cNvPr id="10" name="Text Box 5"/>
              <p:cNvSpPr txBox="1">
                <a:spLocks noChangeArrowheads="1"/>
              </p:cNvSpPr>
              <p:nvPr/>
            </p:nvSpPr>
            <p:spPr bwMode="auto">
              <a:xfrm>
                <a:off x="2288" y="2434"/>
                <a:ext cx="1588" cy="379"/>
              </a:xfrm>
              <a:prstGeom prst="rect">
                <a:avLst/>
              </a:prstGeom>
              <a:solidFill>
                <a:srgbClr val="FFFFFF"/>
              </a:solidFill>
              <a:ln w="9525">
                <a:noFill/>
                <a:miter lim="800000"/>
                <a:headEnd/>
                <a:tailEnd/>
              </a:ln>
            </p:spPr>
            <p:txBody>
              <a:bodyPr>
                <a:spAutoFit/>
              </a:bodyPr>
              <a:lstStyle/>
              <a:p>
                <a:pPr algn="ctr">
                  <a:spcBef>
                    <a:spcPct val="50000"/>
                  </a:spcBef>
                </a:pPr>
                <a:r>
                  <a:rPr lang="zh-CN" altLang="en-US" sz="1400" b="1" dirty="0">
                    <a:solidFill>
                      <a:srgbClr val="FF0000"/>
                    </a:solidFill>
                  </a:rPr>
                  <a:t>传输层</a:t>
                </a:r>
              </a:p>
            </p:txBody>
          </p:sp>
        </p:grpSp>
        <p:sp>
          <p:nvSpPr>
            <p:cNvPr id="8" name="Rectangle 46"/>
            <p:cNvSpPr>
              <a:spLocks noChangeArrowheads="1"/>
            </p:cNvSpPr>
            <p:nvPr/>
          </p:nvSpPr>
          <p:spPr bwMode="auto">
            <a:xfrm>
              <a:off x="2382" y="2189"/>
              <a:ext cx="636" cy="273"/>
            </a:xfrm>
            <a:prstGeom prst="rect">
              <a:avLst/>
            </a:prstGeom>
            <a:solidFill>
              <a:srgbClr val="000071"/>
            </a:solidFill>
            <a:ln w="9525">
              <a:noFill/>
              <a:miter lim="800000"/>
              <a:headEnd/>
              <a:tailEnd/>
            </a:ln>
          </p:spPr>
          <p:txBody>
            <a:bodyPr wrap="none" anchor="ctr"/>
            <a:lstStyle/>
            <a:p>
              <a:pPr algn="ctr"/>
              <a:r>
                <a:rPr lang="zh-CN" altLang="en-US" sz="1200" b="1" dirty="0">
                  <a:solidFill>
                    <a:schemeClr val="bg1"/>
                  </a:solidFill>
                </a:rPr>
                <a:t>面向传输</a:t>
              </a:r>
            </a:p>
          </p:txBody>
        </p:sp>
      </p:grpSp>
      <p:sp>
        <p:nvSpPr>
          <p:cNvPr id="11" name="Rectangle 3"/>
          <p:cNvSpPr txBox="1">
            <a:spLocks noChangeArrowheads="1"/>
          </p:cNvSpPr>
          <p:nvPr/>
        </p:nvSpPr>
        <p:spPr bwMode="auto">
          <a:xfrm>
            <a:off x="285720" y="4071942"/>
            <a:ext cx="3384550" cy="2571768"/>
          </a:xfrm>
          <a:prstGeom prst="rect">
            <a:avLst/>
          </a:prstGeom>
          <a:solidFill>
            <a:srgbClr val="FFC000"/>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en-GB" sz="1800" b="1" i="0" u="none" strike="noStrike" kern="0" cap="none" spc="0" normalizeH="0" baseline="0" noProof="0" dirty="0">
                <a:ln>
                  <a:noFill/>
                </a:ln>
                <a:solidFill>
                  <a:schemeClr val="tx1"/>
                </a:solidFill>
                <a:effectLst/>
                <a:uLnTx/>
                <a:uFillTx/>
                <a:latin typeface="宋体" charset="-122"/>
                <a:ea typeface="+mn-ea"/>
                <a:cs typeface="+mn-cs"/>
              </a:rPr>
              <a:t>8.1</a:t>
            </a:r>
            <a:r>
              <a:rPr kumimoji="1" lang="zh-CN" altLang="en-GB" sz="1800" b="1" i="0" u="none" strike="noStrike" kern="0" cap="none" spc="0" normalizeH="0" baseline="0" noProof="0" dirty="0">
                <a:ln>
                  <a:noFill/>
                </a:ln>
                <a:solidFill>
                  <a:schemeClr val="tx1"/>
                </a:solidFill>
                <a:effectLst/>
                <a:uLnTx/>
                <a:uFillTx/>
                <a:latin typeface="宋体" charset="-122"/>
                <a:ea typeface="+mn-ea"/>
                <a:cs typeface="+mn-cs"/>
              </a:rPr>
              <a:t>传输层服务</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en-GB" altLang="zh-CN" sz="1800" b="1" i="0" u="none" strike="noStrike" kern="0" cap="none" spc="0" normalizeH="0" baseline="0" noProof="0" dirty="0">
                <a:ln>
                  <a:noFill/>
                </a:ln>
                <a:solidFill>
                  <a:schemeClr val="tx1"/>
                </a:solidFill>
                <a:effectLst/>
                <a:uLnTx/>
                <a:uFillTx/>
                <a:latin typeface="宋体" charset="-122"/>
                <a:ea typeface="+mn-ea"/>
                <a:cs typeface="+mn-cs"/>
              </a:rPr>
              <a:t>8.2</a:t>
            </a:r>
            <a:r>
              <a:rPr kumimoji="1" lang="zh-CN" altLang="en-GB" sz="1800" b="1" i="0" u="none" strike="noStrike" kern="0" cap="none" spc="0" normalizeH="0" baseline="0" noProof="0" dirty="0">
                <a:ln>
                  <a:noFill/>
                </a:ln>
                <a:solidFill>
                  <a:schemeClr val="tx1"/>
                </a:solidFill>
                <a:effectLst/>
                <a:uLnTx/>
                <a:uFillTx/>
                <a:latin typeface="宋体" charset="-122"/>
                <a:ea typeface="+mn-ea"/>
                <a:cs typeface="+mn-cs"/>
              </a:rPr>
              <a:t>传输层</a:t>
            </a:r>
            <a:r>
              <a:rPr kumimoji="1" lang="zh-CN" altLang="en-US" sz="1800" b="1" i="0" u="none" strike="noStrike" kern="0" cap="none" spc="0" normalizeH="0" baseline="0" noProof="0" dirty="0">
                <a:ln>
                  <a:noFill/>
                </a:ln>
                <a:solidFill>
                  <a:schemeClr val="tx1"/>
                </a:solidFill>
                <a:effectLst/>
                <a:uLnTx/>
                <a:uFillTx/>
                <a:latin typeface="宋体" charset="-122"/>
                <a:ea typeface="+mn-ea"/>
                <a:cs typeface="+mn-cs"/>
              </a:rPr>
              <a:t>寻址</a:t>
            </a:r>
            <a:endParaRPr kumimoji="1" lang="en-GB" altLang="zh-CN" sz="1800" b="1" i="0" u="none" strike="noStrike" kern="0" cap="none" spc="0" normalizeH="0" baseline="0" noProof="0" dirty="0">
              <a:ln>
                <a:noFill/>
              </a:ln>
              <a:solidFill>
                <a:schemeClr val="tx1"/>
              </a:solidFill>
              <a:effectLst/>
              <a:uLnTx/>
              <a:uFillTx/>
              <a:latin typeface="宋体"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en-GB" altLang="zh-CN" sz="1800" b="1" i="0" u="none" strike="noStrike" kern="0" cap="none" spc="0" normalizeH="0" baseline="0" noProof="0" dirty="0">
                <a:ln>
                  <a:noFill/>
                </a:ln>
                <a:solidFill>
                  <a:schemeClr val="tx1"/>
                </a:solidFill>
                <a:effectLst/>
                <a:uLnTx/>
                <a:uFillTx/>
                <a:latin typeface="宋体" charset="-122"/>
                <a:ea typeface="+mn-ea"/>
                <a:cs typeface="+mn-cs"/>
              </a:rPr>
              <a:t>8.3</a:t>
            </a:r>
            <a:r>
              <a:rPr kumimoji="1" lang="zh-CN" altLang="en-US" sz="1800" b="1" i="0" u="none" strike="noStrike" kern="0" cap="none" spc="0" normalizeH="0" baseline="0" noProof="0" dirty="0">
                <a:ln>
                  <a:noFill/>
                </a:ln>
                <a:solidFill>
                  <a:schemeClr val="tx1"/>
                </a:solidFill>
                <a:effectLst/>
                <a:uLnTx/>
                <a:uFillTx/>
                <a:latin typeface="宋体" charset="-122"/>
                <a:ea typeface="+mn-ea"/>
                <a:cs typeface="+mn-cs"/>
              </a:rPr>
              <a:t>建立连接</a:t>
            </a: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zh-CN" altLang="en-US" sz="1800" b="1" i="0" u="none" strike="noStrike" kern="0" cap="none" spc="0" normalizeH="0" baseline="0" noProof="0" dirty="0">
                <a:ln>
                  <a:noFill/>
                </a:ln>
                <a:solidFill>
                  <a:schemeClr val="tx1"/>
                </a:solidFill>
                <a:effectLst/>
                <a:uLnTx/>
                <a:uFillTx/>
                <a:latin typeface="宋体" charset="-122"/>
                <a:ea typeface="+mn-ea"/>
                <a:cs typeface="+mn-cs"/>
              </a:rPr>
              <a:t>8.</a:t>
            </a:r>
            <a:r>
              <a:rPr kumimoji="1" lang="en-US" altLang="zh-CN" sz="1800" b="1" i="0" u="none" strike="noStrike" kern="0" cap="none" spc="0" normalizeH="0" baseline="0" noProof="0" dirty="0">
                <a:ln>
                  <a:noFill/>
                </a:ln>
                <a:solidFill>
                  <a:schemeClr val="tx1"/>
                </a:solidFill>
                <a:effectLst/>
                <a:uLnTx/>
                <a:uFillTx/>
                <a:latin typeface="宋体" charset="-122"/>
                <a:ea typeface="+mn-ea"/>
                <a:cs typeface="+mn-cs"/>
              </a:rPr>
              <a:t>4Internet</a:t>
            </a:r>
            <a:r>
              <a:rPr kumimoji="1" lang="zh-CN" altLang="en-US" sz="1800" b="1" i="0" u="none" strike="noStrike" kern="0" cap="none" spc="0" normalizeH="0" baseline="0" noProof="0" dirty="0">
                <a:ln>
                  <a:noFill/>
                </a:ln>
                <a:solidFill>
                  <a:schemeClr val="tx1"/>
                </a:solidFill>
                <a:effectLst/>
                <a:uLnTx/>
                <a:uFillTx/>
                <a:latin typeface="宋体" charset="-122"/>
                <a:ea typeface="+mn-ea"/>
                <a:cs typeface="+mn-cs"/>
              </a:rPr>
              <a:t>中的传输层协议</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1" lang="en-US" altLang="zh-CN" sz="1600" b="1" i="0" u="none" strike="noStrike" kern="0" cap="none" spc="0" normalizeH="0" baseline="0" noProof="0" dirty="0">
                <a:ln>
                  <a:noFill/>
                </a:ln>
                <a:solidFill>
                  <a:schemeClr val="tx1"/>
                </a:solidFill>
                <a:effectLst/>
                <a:uLnTx/>
                <a:uFillTx/>
                <a:latin typeface="宋体" charset="-122"/>
                <a:ea typeface="+mn-ea"/>
              </a:rPr>
              <a:t>8.4.1</a:t>
            </a:r>
            <a:r>
              <a:rPr kumimoji="1" lang="zh-CN" altLang="en-US" sz="1600" b="1" i="0" u="none" strike="noStrike" kern="0" cap="none" spc="0" normalizeH="0" baseline="0" noProof="0" dirty="0">
                <a:ln>
                  <a:noFill/>
                </a:ln>
                <a:solidFill>
                  <a:schemeClr val="tx1"/>
                </a:solidFill>
                <a:effectLst/>
                <a:uLnTx/>
                <a:uFillTx/>
                <a:latin typeface="宋体" charset="-122"/>
                <a:ea typeface="+mn-ea"/>
              </a:rPr>
              <a:t>用户数据报协议</a:t>
            </a:r>
            <a:r>
              <a:rPr kumimoji="1" lang="en-US" altLang="zh-CN" sz="1600" b="1" i="0" u="none" strike="noStrike" kern="0" cap="none" spc="0" normalizeH="0" baseline="0" noProof="0" dirty="0">
                <a:ln>
                  <a:noFill/>
                </a:ln>
                <a:solidFill>
                  <a:schemeClr val="tx1"/>
                </a:solidFill>
                <a:effectLst/>
                <a:uLnTx/>
                <a:uFillTx/>
                <a:latin typeface="宋体" charset="-122"/>
                <a:ea typeface="+mn-ea"/>
              </a:rPr>
              <a:t>UDP </a:t>
            </a:r>
          </a:p>
          <a:p>
            <a:pPr marL="742950" marR="0" lvl="1" indent="-285750" algn="l" defTabSz="914400" rtl="0" eaLnBrk="1" fontAlgn="base" latinLnBrk="0" hangingPunct="1">
              <a:lnSpc>
                <a:spcPct val="100000"/>
              </a:lnSpc>
              <a:spcBef>
                <a:spcPct val="20000"/>
              </a:spcBef>
              <a:spcAft>
                <a:spcPct val="0"/>
              </a:spcAft>
              <a:buClr>
                <a:schemeClr val="hlink"/>
              </a:buClr>
              <a:buSzPct val="55000"/>
              <a:buFont typeface="Wingdings" pitchFamily="2" charset="2"/>
              <a:buChar char="n"/>
              <a:tabLst/>
              <a:defRPr/>
            </a:pPr>
            <a:r>
              <a:rPr kumimoji="1" lang="en-GB" altLang="zh-CN" sz="1600" b="1" i="0" u="none" strike="noStrike" kern="0" cap="none" spc="0" normalizeH="0" baseline="0" noProof="0" dirty="0">
                <a:ln>
                  <a:noFill/>
                </a:ln>
                <a:solidFill>
                  <a:schemeClr val="tx1"/>
                </a:solidFill>
                <a:effectLst/>
                <a:uLnTx/>
                <a:uFillTx/>
                <a:latin typeface="宋体" charset="-122"/>
                <a:ea typeface="+mn-ea"/>
              </a:rPr>
              <a:t>8.4.2</a:t>
            </a:r>
            <a:r>
              <a:rPr kumimoji="1" lang="zh-CN" altLang="en-US" sz="1600" b="1" i="0" u="none" strike="noStrike" kern="0" cap="none" spc="0" normalizeH="0" baseline="0" noProof="0" dirty="0">
                <a:ln>
                  <a:noFill/>
                </a:ln>
                <a:solidFill>
                  <a:schemeClr val="tx1"/>
                </a:solidFill>
                <a:effectLst/>
                <a:uLnTx/>
                <a:uFillTx/>
                <a:latin typeface="宋体" charset="-122"/>
                <a:ea typeface="+mn-ea"/>
              </a:rPr>
              <a:t>传输控制协议</a:t>
            </a:r>
            <a:r>
              <a:rPr kumimoji="1" lang="en-US" altLang="zh-CN" sz="1600" b="1" i="0" u="none" strike="noStrike" kern="0" cap="none" spc="0" normalizeH="0" baseline="0" noProof="0" dirty="0">
                <a:ln>
                  <a:noFill/>
                </a:ln>
                <a:solidFill>
                  <a:schemeClr val="tx1"/>
                </a:solidFill>
                <a:effectLst/>
                <a:uLnTx/>
                <a:uFillTx/>
                <a:latin typeface="宋体" charset="-122"/>
                <a:ea typeface="+mn-ea"/>
              </a:rPr>
              <a:t>TCP</a:t>
            </a:r>
            <a:endParaRPr kumimoji="1" lang="zh-CN" altLang="en-US" sz="1600" b="1" i="0" u="none" strike="noStrike" kern="0" cap="none" spc="0" normalizeH="0" baseline="0" noProof="0" dirty="0">
              <a:ln>
                <a:noFill/>
              </a:ln>
              <a:solidFill>
                <a:schemeClr val="tx1"/>
              </a:solidFill>
              <a:effectLst/>
              <a:uLnTx/>
              <a:uFillTx/>
              <a:latin typeface="宋体" charset="-122"/>
              <a:ea typeface="+mn-ea"/>
            </a:endParaRPr>
          </a:p>
          <a:p>
            <a:pPr marL="342900" marR="0" lvl="0" indent="-34290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defRPr/>
            </a:pPr>
            <a:r>
              <a:rPr kumimoji="1" lang="en-GB" altLang="zh-CN" sz="1800" b="0" i="0" u="none" strike="noStrike" kern="0" cap="none" spc="0" normalizeH="0" baseline="0" noProof="0" dirty="0">
                <a:ln>
                  <a:noFill/>
                </a:ln>
                <a:solidFill>
                  <a:schemeClr val="tx1"/>
                </a:solidFill>
                <a:effectLst/>
                <a:uLnTx/>
                <a:uFillTx/>
                <a:latin typeface="宋体" charset="-122"/>
                <a:ea typeface="+mn-ea"/>
                <a:cs typeface="+mn-cs"/>
              </a:rPr>
              <a:t>8.5</a:t>
            </a:r>
            <a:r>
              <a:rPr kumimoji="1" lang="en-US" altLang="zh-CN" sz="1800" b="0" i="0" u="none" strike="noStrike" kern="0" cap="none" spc="0" normalizeH="0" baseline="0" noProof="0" dirty="0">
                <a:ln>
                  <a:noFill/>
                </a:ln>
                <a:solidFill>
                  <a:schemeClr val="tx1"/>
                </a:solidFill>
                <a:effectLst/>
                <a:uLnTx/>
                <a:uFillTx/>
                <a:latin typeface="+mn-lt"/>
                <a:ea typeface="+mn-ea"/>
                <a:cs typeface="+mn-cs"/>
              </a:rPr>
              <a:t>Berkeley Socket</a:t>
            </a:r>
            <a:endParaRPr kumimoji="1" lang="en-GB" altLang="zh-CN"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A7365EC9-A0B5-4CBA-A346-562D53D4D391}" type="slidenum">
              <a:rPr lang="zh-CN" altLang="en-US"/>
              <a:pPr/>
              <a:t>72</a:t>
            </a:fld>
            <a:endParaRPr lang="en-US" altLang="zh-CN"/>
          </a:p>
        </p:txBody>
      </p:sp>
      <p:sp>
        <p:nvSpPr>
          <p:cNvPr id="442370" name="Rectangle 2"/>
          <p:cNvSpPr>
            <a:spLocks noGrp="1" noChangeArrowheads="1"/>
          </p:cNvSpPr>
          <p:nvPr>
            <p:ph type="title"/>
          </p:nvPr>
        </p:nvSpPr>
        <p:spPr/>
        <p:txBody>
          <a:bodyPr/>
          <a:lstStyle/>
          <a:p>
            <a:r>
              <a:rPr lang="zh-CN" altLang="en-US"/>
              <a:t>小结</a:t>
            </a:r>
          </a:p>
        </p:txBody>
      </p:sp>
      <p:sp>
        <p:nvSpPr>
          <p:cNvPr id="442371" name="Rectangle 3"/>
          <p:cNvSpPr>
            <a:spLocks noGrp="1" noChangeArrowheads="1"/>
          </p:cNvSpPr>
          <p:nvPr>
            <p:ph type="body" idx="1"/>
          </p:nvPr>
        </p:nvSpPr>
        <p:spPr/>
        <p:txBody>
          <a:bodyPr/>
          <a:lstStyle/>
          <a:p>
            <a:r>
              <a:rPr lang="zh-CN" altLang="en-US" dirty="0"/>
              <a:t>掌握传输层基本功能，特别是</a:t>
            </a:r>
            <a:r>
              <a:rPr lang="en-US" altLang="zh-CN" dirty="0"/>
              <a:t>Internet</a:t>
            </a:r>
            <a:r>
              <a:rPr lang="zh-CN" altLang="en-US" dirty="0"/>
              <a:t>的传输层协议</a:t>
            </a:r>
            <a:r>
              <a:rPr lang="en-US" altLang="zh-CN" dirty="0"/>
              <a:t>TCP</a:t>
            </a:r>
            <a:r>
              <a:rPr lang="zh-CN" altLang="en-US" dirty="0"/>
              <a:t>和</a:t>
            </a:r>
            <a:r>
              <a:rPr lang="en-US" altLang="zh-CN" dirty="0"/>
              <a:t>UDP</a:t>
            </a:r>
            <a:r>
              <a:rPr lang="zh-CN" altLang="en-US" dirty="0"/>
              <a:t>，以及连接建立机制、超时重传、流控、拥塞控制机制。</a:t>
            </a:r>
          </a:p>
          <a:p>
            <a:r>
              <a:rPr lang="zh-CN" altLang="en-US" dirty="0"/>
              <a:t>作业：</a:t>
            </a:r>
            <a:endParaRPr lang="en-US" altLang="zh-CN" dirty="0"/>
          </a:p>
          <a:p>
            <a:r>
              <a:rPr lang="zh-CN" altLang="en-US"/>
              <a:t>第五</a:t>
            </a:r>
            <a:r>
              <a:rPr lang="zh-CN" altLang="en-US" dirty="0"/>
              <a:t>版：</a:t>
            </a:r>
            <a:r>
              <a:rPr lang="en-US" altLang="zh-CN" dirty="0"/>
              <a:t>15,23,28,31,32,33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755576" y="2060848"/>
            <a:ext cx="7772400" cy="4114800"/>
          </a:xfrm>
        </p:spPr>
        <p:txBody>
          <a:bodyPr/>
          <a:lstStyle/>
          <a:p>
            <a:r>
              <a:rPr lang="en-US" altLang="zh-CN" dirty="0"/>
              <a:t>TCP</a:t>
            </a:r>
            <a:r>
              <a:rPr lang="zh-CN" altLang="en-US" dirty="0"/>
              <a:t>最大的有效载荷为</a:t>
            </a:r>
            <a:r>
              <a:rPr lang="en-US" altLang="zh-CN" dirty="0"/>
              <a:t>65495</a:t>
            </a:r>
            <a:r>
              <a:rPr lang="zh-CN" altLang="en-US" dirty="0"/>
              <a:t>字节，为什么？</a:t>
            </a:r>
          </a:p>
        </p:txBody>
      </p:sp>
      <p:sp>
        <p:nvSpPr>
          <p:cNvPr id="4" name="灯片编号占位符 3"/>
          <p:cNvSpPr>
            <a:spLocks noGrp="1"/>
          </p:cNvSpPr>
          <p:nvPr>
            <p:ph type="sldNum" sz="quarter" idx="12"/>
          </p:nvPr>
        </p:nvSpPr>
        <p:spPr/>
        <p:txBody>
          <a:bodyPr/>
          <a:lstStyle/>
          <a:p>
            <a:fld id="{1B1DBE56-41F5-4D2C-87EE-CA2B9FFDF45C}" type="slidenum">
              <a:rPr lang="zh-CN" altLang="en-US" smtClean="0"/>
              <a:pPr/>
              <a:t>73</a:t>
            </a:fld>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B227A877-BF61-4EA0-9D1D-8A5E49854232}" type="slidenum">
              <a:rPr lang="zh-CN" altLang="en-US"/>
              <a:pPr/>
              <a:t>8</a:t>
            </a:fld>
            <a:endParaRPr lang="en-US" altLang="zh-CN" dirty="0"/>
          </a:p>
        </p:txBody>
      </p:sp>
      <p:sp>
        <p:nvSpPr>
          <p:cNvPr id="465922" name="Rectangle 2"/>
          <p:cNvSpPr>
            <a:spLocks noGrp="1" noChangeArrowheads="1"/>
          </p:cNvSpPr>
          <p:nvPr>
            <p:ph type="title"/>
          </p:nvPr>
        </p:nvSpPr>
        <p:spPr/>
        <p:txBody>
          <a:bodyPr/>
          <a:lstStyle/>
          <a:p>
            <a:r>
              <a:rPr lang="en-US" altLang="zh-CN" dirty="0"/>
              <a:t>TSAP</a:t>
            </a:r>
            <a:r>
              <a:rPr lang="zh-CN" altLang="en-US" dirty="0"/>
              <a:t>的获取方法</a:t>
            </a:r>
          </a:p>
        </p:txBody>
      </p:sp>
      <p:sp>
        <p:nvSpPr>
          <p:cNvPr id="465923" name="Rectangle 3"/>
          <p:cNvSpPr>
            <a:spLocks noGrp="1" noChangeArrowheads="1"/>
          </p:cNvSpPr>
          <p:nvPr>
            <p:ph type="body" idx="1"/>
          </p:nvPr>
        </p:nvSpPr>
        <p:spPr>
          <a:xfrm>
            <a:off x="428596" y="2000240"/>
            <a:ext cx="8383616" cy="4021148"/>
          </a:xfrm>
        </p:spPr>
        <p:txBody>
          <a:bodyPr/>
          <a:lstStyle/>
          <a:p>
            <a:pPr marL="609600" indent="-609600">
              <a:lnSpc>
                <a:spcPts val="3000"/>
              </a:lnSpc>
            </a:pPr>
            <a:r>
              <a:rPr lang="zh-CN" altLang="en-US" sz="2800" b="1" dirty="0">
                <a:latin typeface="+mn-ea"/>
              </a:rPr>
              <a:t>服务进程</a:t>
            </a:r>
            <a:r>
              <a:rPr lang="zh-CN" altLang="en-US" sz="2800" b="1" dirty="0">
                <a:solidFill>
                  <a:srgbClr val="FF0000"/>
                </a:solidFill>
                <a:latin typeface="+mn-ea"/>
              </a:rPr>
              <a:t>固定</a:t>
            </a:r>
            <a:r>
              <a:rPr lang="zh-CN" altLang="en-US" sz="2800" b="1" dirty="0">
                <a:latin typeface="+mn-ea"/>
              </a:rPr>
              <a:t>在</a:t>
            </a:r>
            <a:r>
              <a:rPr lang="zh-CN" altLang="en-US" sz="2800" b="1" dirty="0">
                <a:solidFill>
                  <a:srgbClr val="FF0000"/>
                </a:solidFill>
                <a:latin typeface="+mn-ea"/>
              </a:rPr>
              <a:t>特定的</a:t>
            </a:r>
            <a:r>
              <a:rPr lang="en-US" altLang="zh-CN" sz="2800" b="1" dirty="0">
                <a:solidFill>
                  <a:srgbClr val="FF0000"/>
                </a:solidFill>
                <a:latin typeface="+mn-ea"/>
              </a:rPr>
              <a:t>TSAP</a:t>
            </a:r>
            <a:r>
              <a:rPr lang="zh-CN" altLang="en-US" sz="2800" b="1" dirty="0">
                <a:solidFill>
                  <a:srgbClr val="FF0000"/>
                </a:solidFill>
                <a:latin typeface="+mn-ea"/>
              </a:rPr>
              <a:t>地址</a:t>
            </a:r>
            <a:r>
              <a:rPr lang="zh-CN" altLang="en-US" sz="2800" b="1" dirty="0">
                <a:latin typeface="+mn-ea"/>
              </a:rPr>
              <a:t>上。</a:t>
            </a:r>
          </a:p>
          <a:p>
            <a:pPr marL="990600" lvl="1" indent="-533400">
              <a:lnSpc>
                <a:spcPts val="3000"/>
              </a:lnSpc>
            </a:pPr>
            <a:r>
              <a:rPr lang="zh-CN" altLang="en-US" sz="2400" b="1" dirty="0">
                <a:latin typeface="+mn-ea"/>
              </a:rPr>
              <a:t>只适用于少数关键的服务</a:t>
            </a:r>
          </a:p>
          <a:p>
            <a:pPr marL="609600" indent="-609600">
              <a:lnSpc>
                <a:spcPts val="3000"/>
              </a:lnSpc>
            </a:pPr>
            <a:r>
              <a:rPr lang="zh-CN" altLang="en-US" sz="2800" b="1" dirty="0">
                <a:latin typeface="+mn-ea"/>
              </a:rPr>
              <a:t>每台服务器都有一个</a:t>
            </a:r>
            <a:r>
              <a:rPr lang="zh-CN" altLang="en-US" sz="2800" b="1" dirty="0">
                <a:solidFill>
                  <a:srgbClr val="FF0000"/>
                </a:solidFill>
                <a:latin typeface="+mn-ea"/>
              </a:rPr>
              <a:t>进程服务器</a:t>
            </a:r>
            <a:r>
              <a:rPr lang="zh-CN" altLang="en-US" sz="2800" b="1" dirty="0">
                <a:latin typeface="+mn-ea"/>
              </a:rPr>
              <a:t>，它连接在</a:t>
            </a:r>
            <a:r>
              <a:rPr lang="zh-CN" altLang="en-US" sz="2800" b="1" dirty="0">
                <a:solidFill>
                  <a:srgbClr val="FF0000"/>
                </a:solidFill>
                <a:latin typeface="+mn-ea"/>
              </a:rPr>
              <a:t>众所周知的</a:t>
            </a:r>
            <a:r>
              <a:rPr lang="en-US" altLang="zh-CN" sz="2800" b="1" dirty="0">
                <a:solidFill>
                  <a:srgbClr val="FF0000"/>
                </a:solidFill>
                <a:latin typeface="+mn-ea"/>
              </a:rPr>
              <a:t>TSAP</a:t>
            </a:r>
            <a:r>
              <a:rPr lang="zh-CN" altLang="en-US" sz="2800" b="1" dirty="0">
                <a:latin typeface="+mn-ea"/>
              </a:rPr>
              <a:t>上，用户为了与目标服务进程通信，首先必须与进程服务器通信，通过它激活目标服务进程，并获得目标服务进程的</a:t>
            </a:r>
            <a:r>
              <a:rPr lang="en-US" altLang="zh-CN" sz="2800" b="1" dirty="0">
                <a:latin typeface="+mn-ea"/>
              </a:rPr>
              <a:t>TSAP。</a:t>
            </a:r>
          </a:p>
          <a:p>
            <a:pPr marL="609600" indent="-609600">
              <a:lnSpc>
                <a:spcPts val="3000"/>
              </a:lnSpc>
            </a:pPr>
            <a:r>
              <a:rPr lang="zh-CN" altLang="en-US" sz="2800" b="1" dirty="0">
                <a:latin typeface="+mn-ea"/>
              </a:rPr>
              <a:t>采用</a:t>
            </a:r>
            <a:r>
              <a:rPr lang="zh-CN" altLang="en-US" sz="2800" b="1" dirty="0">
                <a:solidFill>
                  <a:srgbClr val="FF0000"/>
                </a:solidFill>
                <a:latin typeface="+mn-ea"/>
              </a:rPr>
              <a:t>名字服务器</a:t>
            </a:r>
            <a:r>
              <a:rPr lang="zh-CN" altLang="en-US" sz="2800" b="1" dirty="0">
                <a:latin typeface="+mn-ea"/>
              </a:rPr>
              <a:t>，当新的服务被创建时，必须向名字服务器注册，给出服务名和</a:t>
            </a:r>
            <a:r>
              <a:rPr lang="en-US" altLang="zh-CN" sz="2800" b="1" dirty="0">
                <a:latin typeface="+mn-ea"/>
              </a:rPr>
              <a:t>TSAP。</a:t>
            </a:r>
            <a:r>
              <a:rPr lang="zh-CN" altLang="en-US" sz="2800" b="1" dirty="0">
                <a:latin typeface="+mn-ea"/>
              </a:rPr>
              <a:t>用户在需要相应的服务前先查找名字服务器。</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fld id="{054C8C34-D091-4F20-98FB-6EB378D90BC3}" type="slidenum">
              <a:rPr lang="zh-CN" altLang="en-US"/>
              <a:pPr/>
              <a:t>9</a:t>
            </a:fld>
            <a:endParaRPr lang="en-US" altLang="zh-CN"/>
          </a:p>
        </p:txBody>
      </p:sp>
      <p:sp>
        <p:nvSpPr>
          <p:cNvPr id="475139" name="Rectangle 3"/>
          <p:cNvSpPr>
            <a:spLocks noGrp="1" noChangeArrowheads="1"/>
          </p:cNvSpPr>
          <p:nvPr>
            <p:ph type="body" idx="1"/>
          </p:nvPr>
        </p:nvSpPr>
        <p:spPr>
          <a:xfrm>
            <a:off x="428596" y="2017712"/>
            <a:ext cx="8526492" cy="4340245"/>
          </a:xfrm>
        </p:spPr>
        <p:txBody>
          <a:bodyPr/>
          <a:lstStyle/>
          <a:p>
            <a:r>
              <a:rPr lang="zh-CN" altLang="en-US" sz="2800" dirty="0"/>
              <a:t>与传输层一样，面向连接的网络层也有网络服务接入点（</a:t>
            </a:r>
            <a:r>
              <a:rPr lang="en-US" altLang="zh-CN" sz="2800" dirty="0"/>
              <a:t>NSAP），</a:t>
            </a:r>
            <a:r>
              <a:rPr lang="zh-CN" altLang="en-US" sz="2800" dirty="0"/>
              <a:t>而</a:t>
            </a:r>
            <a:r>
              <a:rPr lang="zh-CN" altLang="en-US" sz="2800" dirty="0">
                <a:solidFill>
                  <a:srgbClr val="FF0000"/>
                </a:solidFill>
              </a:rPr>
              <a:t>无连接的网络层</a:t>
            </a:r>
            <a:r>
              <a:rPr lang="zh-CN" altLang="en-US" sz="2800" dirty="0">
                <a:solidFill>
                  <a:srgbClr val="FF0000"/>
                </a:solidFill>
                <a:latin typeface="+mn-ea"/>
              </a:rPr>
              <a:t>不需要提供</a:t>
            </a:r>
            <a:r>
              <a:rPr lang="en-US" altLang="zh-CN" sz="2800" dirty="0">
                <a:solidFill>
                  <a:srgbClr val="FF0000"/>
                </a:solidFill>
                <a:latin typeface="+mn-ea"/>
              </a:rPr>
              <a:t>NSAP</a:t>
            </a:r>
            <a:r>
              <a:rPr lang="en-US" altLang="zh-CN" sz="2800" dirty="0"/>
              <a:t>。</a:t>
            </a:r>
          </a:p>
          <a:p>
            <a:r>
              <a:rPr lang="zh-CN" altLang="en-US" sz="2800" dirty="0"/>
              <a:t>一个全局唯一的传输服务用户由</a:t>
            </a:r>
            <a:r>
              <a:rPr lang="zh-CN" altLang="en-US" sz="2800" b="1" dirty="0"/>
              <a:t>{主机地址，</a:t>
            </a:r>
            <a:r>
              <a:rPr lang="en-US" altLang="zh-CN" sz="2800" b="1" dirty="0"/>
              <a:t>NSAP，TSAP}</a:t>
            </a:r>
            <a:r>
              <a:rPr lang="zh-CN" altLang="en-US" sz="2800" b="1" dirty="0"/>
              <a:t>标识，称为端点地址</a:t>
            </a:r>
            <a:r>
              <a:rPr lang="zh-CN" altLang="en-US" sz="2800" dirty="0"/>
              <a:t>。</a:t>
            </a:r>
          </a:p>
          <a:p>
            <a:r>
              <a:rPr lang="zh-CN" altLang="en-US" sz="2800" dirty="0"/>
              <a:t>在</a:t>
            </a:r>
            <a:r>
              <a:rPr lang="en-US" altLang="zh-CN" sz="2800" dirty="0">
                <a:solidFill>
                  <a:srgbClr val="FF0000"/>
                </a:solidFill>
              </a:rPr>
              <a:t>TCP/IP</a:t>
            </a:r>
            <a:r>
              <a:rPr lang="zh-CN" altLang="en-US" sz="2800" dirty="0"/>
              <a:t>中，</a:t>
            </a:r>
            <a:r>
              <a:rPr lang="en-US" altLang="zh-CN" sz="2800" dirty="0"/>
              <a:t>NSAP</a:t>
            </a:r>
            <a:r>
              <a:rPr lang="zh-CN" altLang="en-US" sz="2800" dirty="0"/>
              <a:t>可略去，</a:t>
            </a:r>
            <a:r>
              <a:rPr lang="en-US" altLang="zh-CN" sz="2800" dirty="0"/>
              <a:t>TSAP</a:t>
            </a:r>
            <a:r>
              <a:rPr lang="zh-CN" altLang="en-US" sz="2800" dirty="0"/>
              <a:t>称为端口号，所以</a:t>
            </a:r>
            <a:r>
              <a:rPr lang="zh-CN" altLang="en-US" sz="2800" b="1" dirty="0">
                <a:solidFill>
                  <a:srgbClr val="FF0000"/>
                </a:solidFill>
              </a:rPr>
              <a:t>{</a:t>
            </a:r>
            <a:r>
              <a:rPr lang="en-US" altLang="zh-CN" sz="2800" b="1" dirty="0">
                <a:solidFill>
                  <a:srgbClr val="FF0000"/>
                </a:solidFill>
              </a:rPr>
              <a:t>IP</a:t>
            </a:r>
            <a:r>
              <a:rPr lang="zh-CN" altLang="en-US" sz="2800" b="1" dirty="0">
                <a:solidFill>
                  <a:srgbClr val="FF0000"/>
                </a:solidFill>
              </a:rPr>
              <a:t>地址， </a:t>
            </a:r>
            <a:r>
              <a:rPr lang="en-US" altLang="zh-CN" sz="2800" b="1" dirty="0">
                <a:solidFill>
                  <a:srgbClr val="FF0000"/>
                </a:solidFill>
              </a:rPr>
              <a:t>port，</a:t>
            </a:r>
            <a:r>
              <a:rPr lang="zh-CN" altLang="en-US" sz="2800" b="1" dirty="0">
                <a:solidFill>
                  <a:srgbClr val="FF0000"/>
                </a:solidFill>
              </a:rPr>
              <a:t>协议类型}</a:t>
            </a:r>
            <a:r>
              <a:rPr lang="zh-CN" altLang="en-US" sz="2800" dirty="0"/>
              <a:t>唯一标识传输服务的用户，</a:t>
            </a:r>
            <a:r>
              <a:rPr lang="zh-CN" altLang="en-US" sz="2800" b="1" dirty="0">
                <a:latin typeface="+mn-ea"/>
              </a:rPr>
              <a:t>{</a:t>
            </a:r>
            <a:r>
              <a:rPr lang="zh-CN" altLang="en-US" sz="2800" b="1" dirty="0">
                <a:solidFill>
                  <a:srgbClr val="FF0000"/>
                </a:solidFill>
                <a:latin typeface="+mn-ea"/>
              </a:rPr>
              <a:t>源/目的</a:t>
            </a:r>
            <a:r>
              <a:rPr lang="en-US" altLang="zh-CN" sz="2800" b="1" dirty="0">
                <a:solidFill>
                  <a:srgbClr val="FF0000"/>
                </a:solidFill>
                <a:latin typeface="+mn-ea"/>
              </a:rPr>
              <a:t>IP</a:t>
            </a:r>
            <a:r>
              <a:rPr lang="zh-CN" altLang="en-US" sz="2800" b="1" dirty="0">
                <a:solidFill>
                  <a:srgbClr val="FF0000"/>
                </a:solidFill>
                <a:latin typeface="+mn-ea"/>
              </a:rPr>
              <a:t>地址，源/目的端口号，协议类型}</a:t>
            </a:r>
            <a:r>
              <a:rPr lang="zh-CN" altLang="en-US" sz="2800" b="1" dirty="0"/>
              <a:t>五元组</a:t>
            </a:r>
            <a:r>
              <a:rPr lang="zh-CN" altLang="en-US" sz="2800" dirty="0">
                <a:solidFill>
                  <a:srgbClr val="FF0000"/>
                </a:solidFill>
              </a:rPr>
              <a:t>标识一个数据流</a:t>
            </a:r>
            <a:r>
              <a:rPr lang="zh-CN" altLang="en-US" sz="2800" dirty="0"/>
              <a:t>。</a:t>
            </a:r>
          </a:p>
        </p:txBody>
      </p:sp>
      <p:sp>
        <p:nvSpPr>
          <p:cNvPr id="6" name="Rectangle 2"/>
          <p:cNvSpPr>
            <a:spLocks noGrp="1" noChangeArrowheads="1"/>
          </p:cNvSpPr>
          <p:nvPr>
            <p:ph type="title"/>
          </p:nvPr>
        </p:nvSpPr>
        <p:spPr/>
        <p:txBody>
          <a:bodyPr/>
          <a:lstStyle/>
          <a:p>
            <a:pPr eaLnBrk="1" hangingPunct="1"/>
            <a:r>
              <a:rPr lang="zh-CN" altLang="en-US" b="1" dirty="0"/>
              <a:t>主机进程标识</a:t>
            </a:r>
            <a:endParaRPr lang="en-US" altLang="zh-CN" b="1" dirty="0"/>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宋体" charset="-12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15663</TotalTime>
  <Words>6272</Words>
  <Application>Microsoft Office PowerPoint</Application>
  <PresentationFormat>全屏显示(4:3)</PresentationFormat>
  <Paragraphs>830</Paragraphs>
  <Slides>73</Slides>
  <Notes>37</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vt:i4>
      </vt:variant>
      <vt:variant>
        <vt:lpstr>幻灯片标题</vt:lpstr>
      </vt:variant>
      <vt:variant>
        <vt:i4>73</vt:i4>
      </vt:variant>
    </vt:vector>
  </HeadingPairs>
  <TitlesOfParts>
    <vt:vector size="85" baseType="lpstr">
      <vt:lpstr>宋体</vt:lpstr>
      <vt:lpstr>Arial</vt:lpstr>
      <vt:lpstr>Comic Sans MS</vt:lpstr>
      <vt:lpstr>Courier New</vt:lpstr>
      <vt:lpstr>Symbol</vt:lpstr>
      <vt:lpstr>Tahoma</vt:lpstr>
      <vt:lpstr>Times New Roman</vt:lpstr>
      <vt:lpstr>Wingdings</vt:lpstr>
      <vt:lpstr>Blends</vt:lpstr>
      <vt:lpstr>Clip</vt:lpstr>
      <vt:lpstr>位图图像</vt:lpstr>
      <vt:lpstr>Photo Editor 照片</vt:lpstr>
      <vt:lpstr>第8章 传输层</vt:lpstr>
      <vt:lpstr>第8章 传输层</vt:lpstr>
      <vt:lpstr>传输层所处的地位</vt:lpstr>
      <vt:lpstr>为应用进程提供了逻辑通信信道</vt:lpstr>
      <vt:lpstr>传输层向上层提供的服务</vt:lpstr>
      <vt:lpstr>第8章 传输层</vt:lpstr>
      <vt:lpstr>8.2传输层寻址</vt:lpstr>
      <vt:lpstr>TSAP的获取方法</vt:lpstr>
      <vt:lpstr>主机进程标识</vt:lpstr>
      <vt:lpstr>第8章 传输层</vt:lpstr>
      <vt:lpstr>传输层连接</vt:lpstr>
      <vt:lpstr>建立连接</vt:lpstr>
      <vt:lpstr>三次握手中的几种状态</vt:lpstr>
      <vt:lpstr>释放连接</vt:lpstr>
      <vt:lpstr>非对称释放</vt:lpstr>
      <vt:lpstr>对称释放</vt:lpstr>
      <vt:lpstr>数据传输中的流量控制和拥塞控制</vt:lpstr>
      <vt:lpstr>第8章 传输层</vt:lpstr>
      <vt:lpstr>8.4 Internet中的传输层协议</vt:lpstr>
      <vt:lpstr>端口（port)</vt:lpstr>
      <vt:lpstr>基于端口的进程间通信</vt:lpstr>
      <vt:lpstr>端口号</vt:lpstr>
      <vt:lpstr>8.4.1UDP（用户数据报协议）</vt:lpstr>
      <vt:lpstr>UDP 头标</vt:lpstr>
      <vt:lpstr>UDP校验和</vt:lpstr>
      <vt:lpstr>UDP应用</vt:lpstr>
      <vt:lpstr>8.4.2 传输控制协议-TCP</vt:lpstr>
      <vt:lpstr>TCP 特征</vt:lpstr>
      <vt:lpstr>TCP 头标</vt:lpstr>
      <vt:lpstr>TCP头标</vt:lpstr>
      <vt:lpstr>TCP 头标- 6+2 个标志位</vt:lpstr>
      <vt:lpstr>TCP 头标</vt:lpstr>
      <vt:lpstr>伪IP头标（Pseudo-IP Header）</vt:lpstr>
      <vt:lpstr>TCP：可靠的数据传输服务</vt:lpstr>
      <vt:lpstr>TCP：可靠的数据传输</vt:lpstr>
      <vt:lpstr>TCP建立连接——三次握手</vt:lpstr>
      <vt:lpstr>连接实例</vt:lpstr>
      <vt:lpstr>TCP连接建立定时器 Connection Establishment Timer</vt:lpstr>
      <vt:lpstr>TCP释放连接——采用对称释放法</vt:lpstr>
      <vt:lpstr>连接释放实例</vt:lpstr>
      <vt:lpstr>TCP释放连接相关定时器</vt:lpstr>
      <vt:lpstr>TCP：可靠的数据传输</vt:lpstr>
      <vt:lpstr>TCP 滑动窗口 （Sliding Window）</vt:lpstr>
      <vt:lpstr>TCP滑动窗口管理</vt:lpstr>
      <vt:lpstr>傻瓜窗口症状 Silly Window Syndrome</vt:lpstr>
      <vt:lpstr>持续定时器 The Persistence Timer</vt:lpstr>
      <vt:lpstr>TCP：可靠的数据传输</vt:lpstr>
      <vt:lpstr>TCP 重传定时器</vt:lpstr>
      <vt:lpstr>问题：超时Timeout 应设为多长呢？</vt:lpstr>
      <vt:lpstr>RTT与RTO</vt:lpstr>
      <vt:lpstr>RTT与RTO（续）</vt:lpstr>
      <vt:lpstr>为什么重发后要保持RTT值不变</vt:lpstr>
      <vt:lpstr>ACK延时定时器 Delayed ACK Timer</vt:lpstr>
      <vt:lpstr>TCP 定时器管理</vt:lpstr>
      <vt:lpstr>TCP：可靠的数据传输</vt:lpstr>
      <vt:lpstr>网络拥塞</vt:lpstr>
      <vt:lpstr>接收窗口和拥塞窗口</vt:lpstr>
      <vt:lpstr>发送窗口</vt:lpstr>
      <vt:lpstr>TCP拥塞控制算法过程</vt:lpstr>
      <vt:lpstr>Internet拥塞控制算法的实例</vt:lpstr>
      <vt:lpstr>TCP的快速重传和快速恢复</vt:lpstr>
      <vt:lpstr>TCP  Reno算法</vt:lpstr>
      <vt:lpstr>第8章 传输层</vt:lpstr>
      <vt:lpstr>8.5 Berkeley Socket</vt:lpstr>
      <vt:lpstr>Socket原语</vt:lpstr>
      <vt:lpstr>Socket到Socket的通信</vt:lpstr>
      <vt:lpstr>PowerPoint 演示文稿</vt:lpstr>
      <vt:lpstr>TCP Client-Server交互流程</vt:lpstr>
      <vt:lpstr>UDP Client-Server交互流程</vt:lpstr>
      <vt:lpstr>TCP与UDP套接字的比较</vt:lpstr>
      <vt:lpstr>小结</vt:lpstr>
      <vt:lpstr>小结</vt:lpstr>
      <vt:lpstr>PowerPoint 演示文稿</vt:lpstr>
    </vt:vector>
  </TitlesOfParts>
  <Company>Institute of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 Resolution Protocol - ARP</dc:title>
  <dc:creator>Athar Mahboob</dc:creator>
  <cp:lastModifiedBy>hong peilin</cp:lastModifiedBy>
  <cp:revision>175</cp:revision>
  <cp:lastPrinted>2001-10-02T11:59:46Z</cp:lastPrinted>
  <dcterms:created xsi:type="dcterms:W3CDTF">2000-05-10T12:06:06Z</dcterms:created>
  <dcterms:modified xsi:type="dcterms:W3CDTF">2022-11-08T07:20:33Z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athar@ssuet.edu.pk</vt:lpwstr>
  </property>
  <property fmtid="{D5CDD505-2E9C-101B-9397-08002B2CF9AE}" pid="8" name="HomePage">
    <vt:lpwstr>http://www.ssuet.edu.pk/ce-402</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4</vt:i4>
  </property>
  <property fmtid="{D5CDD505-2E9C-101B-9397-08002B2CF9AE}" pid="21" name="OutputDir">
    <vt:lpwstr>F:\ce-402</vt:lpwstr>
  </property>
</Properties>
</file>