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 id="2147483725" r:id="rId2"/>
    <p:sldMasterId id="2147483727" r:id="rId3"/>
    <p:sldMasterId id="2147483728" r:id="rId4"/>
  </p:sldMasterIdLst>
  <p:notesMasterIdLst>
    <p:notesMasterId r:id="rId138"/>
  </p:notesMasterIdLst>
  <p:handoutMasterIdLst>
    <p:handoutMasterId r:id="rId139"/>
  </p:handoutMasterIdLst>
  <p:sldIdLst>
    <p:sldId id="560" r:id="rId5"/>
    <p:sldId id="562" r:id="rId6"/>
    <p:sldId id="582" r:id="rId7"/>
    <p:sldId id="524" r:id="rId8"/>
    <p:sldId id="518" r:id="rId9"/>
    <p:sldId id="529" r:id="rId10"/>
    <p:sldId id="515" r:id="rId11"/>
    <p:sldId id="516" r:id="rId12"/>
    <p:sldId id="517" r:id="rId13"/>
    <p:sldId id="375" r:id="rId14"/>
    <p:sldId id="563" r:id="rId15"/>
    <p:sldId id="310" r:id="rId16"/>
    <p:sldId id="564" r:id="rId17"/>
    <p:sldId id="566" r:id="rId18"/>
    <p:sldId id="467" r:id="rId19"/>
    <p:sldId id="261" r:id="rId20"/>
    <p:sldId id="268" r:id="rId21"/>
    <p:sldId id="366" r:id="rId22"/>
    <p:sldId id="583" r:id="rId23"/>
    <p:sldId id="369" r:id="rId24"/>
    <p:sldId id="468" r:id="rId25"/>
    <p:sldId id="533" r:id="rId26"/>
    <p:sldId id="371" r:id="rId27"/>
    <p:sldId id="567" r:id="rId28"/>
    <p:sldId id="469" r:id="rId29"/>
    <p:sldId id="585" r:id="rId30"/>
    <p:sldId id="584" r:id="rId31"/>
    <p:sldId id="365" r:id="rId32"/>
    <p:sldId id="519" r:id="rId33"/>
    <p:sldId id="471" r:id="rId34"/>
    <p:sldId id="270" r:id="rId35"/>
    <p:sldId id="298" r:id="rId36"/>
    <p:sldId id="311" r:id="rId37"/>
    <p:sldId id="530" r:id="rId38"/>
    <p:sldId id="368" r:id="rId39"/>
    <p:sldId id="300" r:id="rId40"/>
    <p:sldId id="586" r:id="rId41"/>
    <p:sldId id="271" r:id="rId42"/>
    <p:sldId id="367" r:id="rId43"/>
    <p:sldId id="568" r:id="rId44"/>
    <p:sldId id="263" r:id="rId45"/>
    <p:sldId id="274" r:id="rId46"/>
    <p:sldId id="275" r:id="rId47"/>
    <p:sldId id="276" r:id="rId48"/>
    <p:sldId id="472" r:id="rId49"/>
    <p:sldId id="473" r:id="rId50"/>
    <p:sldId id="474" r:id="rId51"/>
    <p:sldId id="280" r:id="rId52"/>
    <p:sldId id="372" r:id="rId53"/>
    <p:sldId id="475" r:id="rId54"/>
    <p:sldId id="571" r:id="rId55"/>
    <p:sldId id="281" r:id="rId56"/>
    <p:sldId id="542" r:id="rId57"/>
    <p:sldId id="541" r:id="rId58"/>
    <p:sldId id="569" r:id="rId59"/>
    <p:sldId id="476" r:id="rId60"/>
    <p:sldId id="380" r:id="rId61"/>
    <p:sldId id="381" r:id="rId62"/>
    <p:sldId id="383" r:id="rId63"/>
    <p:sldId id="384" r:id="rId64"/>
    <p:sldId id="385" r:id="rId65"/>
    <p:sldId id="387" r:id="rId66"/>
    <p:sldId id="388" r:id="rId67"/>
    <p:sldId id="390" r:id="rId68"/>
    <p:sldId id="391" r:id="rId69"/>
    <p:sldId id="392" r:id="rId70"/>
    <p:sldId id="393" r:id="rId71"/>
    <p:sldId id="460" r:id="rId72"/>
    <p:sldId id="588" r:id="rId73"/>
    <p:sldId id="479" r:id="rId74"/>
    <p:sldId id="427" r:id="rId75"/>
    <p:sldId id="572" r:id="rId76"/>
    <p:sldId id="395" r:id="rId77"/>
    <p:sldId id="396" r:id="rId78"/>
    <p:sldId id="423" r:id="rId79"/>
    <p:sldId id="424" r:id="rId80"/>
    <p:sldId id="485" r:id="rId81"/>
    <p:sldId id="590" r:id="rId82"/>
    <p:sldId id="573" r:id="rId83"/>
    <p:sldId id="403" r:id="rId84"/>
    <p:sldId id="404" r:id="rId85"/>
    <p:sldId id="402" r:id="rId86"/>
    <p:sldId id="591" r:id="rId87"/>
    <p:sldId id="405" r:id="rId88"/>
    <p:sldId id="406" r:id="rId89"/>
    <p:sldId id="407" r:id="rId90"/>
    <p:sldId id="408" r:id="rId91"/>
    <p:sldId id="409" r:id="rId92"/>
    <p:sldId id="574" r:id="rId93"/>
    <p:sldId id="488" r:id="rId94"/>
    <p:sldId id="489" r:id="rId95"/>
    <p:sldId id="534" r:id="rId96"/>
    <p:sldId id="490" r:id="rId97"/>
    <p:sldId id="412" r:id="rId98"/>
    <p:sldId id="413" r:id="rId99"/>
    <p:sldId id="432" r:id="rId100"/>
    <p:sldId id="433" r:id="rId101"/>
    <p:sldId id="434" r:id="rId102"/>
    <p:sldId id="435" r:id="rId103"/>
    <p:sldId id="436" r:id="rId104"/>
    <p:sldId id="437" r:id="rId105"/>
    <p:sldId id="548" r:id="rId106"/>
    <p:sldId id="547" r:id="rId107"/>
    <p:sldId id="549" r:id="rId108"/>
    <p:sldId id="535" r:id="rId109"/>
    <p:sldId id="536" r:id="rId110"/>
    <p:sldId id="493" r:id="rId111"/>
    <p:sldId id="532" r:id="rId112"/>
    <p:sldId id="589" r:id="rId113"/>
    <p:sldId id="494" r:id="rId114"/>
    <p:sldId id="495" r:id="rId115"/>
    <p:sldId id="496" r:id="rId116"/>
    <p:sldId id="498" r:id="rId117"/>
    <p:sldId id="537" r:id="rId118"/>
    <p:sldId id="499" r:id="rId119"/>
    <p:sldId id="538" r:id="rId120"/>
    <p:sldId id="539" r:id="rId121"/>
    <p:sldId id="502" r:id="rId122"/>
    <p:sldId id="507" r:id="rId123"/>
    <p:sldId id="575" r:id="rId124"/>
    <p:sldId id="594" r:id="rId125"/>
    <p:sldId id="508" r:id="rId126"/>
    <p:sldId id="570" r:id="rId127"/>
    <p:sldId id="551" r:id="rId128"/>
    <p:sldId id="550" r:id="rId129"/>
    <p:sldId id="576" r:id="rId130"/>
    <p:sldId id="595" r:id="rId131"/>
    <p:sldId id="558" r:id="rId132"/>
    <p:sldId id="580" r:id="rId133"/>
    <p:sldId id="581" r:id="rId134"/>
    <p:sldId id="593" r:id="rId135"/>
    <p:sldId id="514" r:id="rId136"/>
    <p:sldId id="587" r:id="rId137"/>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333399"/>
    <a:srgbClr val="FF33CC"/>
    <a:srgbClr val="FF7C80"/>
    <a:srgbClr val="969696"/>
    <a:srgbClr val="7EF3FC"/>
    <a:srgbClr val="65FFD7"/>
    <a:srgbClr val="FF99FF"/>
    <a:srgbClr val="FFE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8" autoAdjust="0"/>
    <p:restoredTop sz="82500" autoAdjust="0"/>
  </p:normalViewPr>
  <p:slideViewPr>
    <p:cSldViewPr>
      <p:cViewPr varScale="1">
        <p:scale>
          <a:sx n="94" d="100"/>
          <a:sy n="94" d="100"/>
        </p:scale>
        <p:origin x="10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81" d="100"/>
          <a:sy n="81" d="100"/>
        </p:scale>
        <p:origin x="4032"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1" name="Rectangle 3"/>
          <p:cNvSpPr>
            <a:spLocks noGrp="1" noChangeArrowheads="1"/>
          </p:cNvSpPr>
          <p:nvPr>
            <p:ph type="dt" sz="quarter" idx="1"/>
          </p:nvPr>
        </p:nvSpPr>
        <p:spPr bwMode="auto">
          <a:xfrm>
            <a:off x="376555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135172" name="Rectangle 4"/>
          <p:cNvSpPr>
            <a:spLocks noGrp="1" noChangeArrowheads="1"/>
          </p:cNvSpPr>
          <p:nvPr>
            <p:ph type="ftr" sz="quarter" idx="2"/>
          </p:nvPr>
        </p:nvSpPr>
        <p:spPr bwMode="auto">
          <a:xfrm>
            <a:off x="1" y="9291639"/>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5173" name="Rectangle 5"/>
          <p:cNvSpPr>
            <a:spLocks noGrp="1" noChangeArrowheads="1"/>
          </p:cNvSpPr>
          <p:nvPr>
            <p:ph type="sldNum" sz="quarter" idx="3"/>
          </p:nvPr>
        </p:nvSpPr>
        <p:spPr bwMode="auto">
          <a:xfrm>
            <a:off x="3765551" y="9291639"/>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66289D-A244-42B1-80AC-C6F097DE5F28}" type="slidenum">
              <a:rPr lang="en-US" altLang="zh-CN"/>
              <a:pPr/>
              <a:t>‹#›</a:t>
            </a:fld>
            <a:endParaRPr lang="en-US" altLang="zh-CN"/>
          </a:p>
        </p:txBody>
      </p:sp>
    </p:spTree>
    <p:extLst>
      <p:ext uri="{BB962C8B-B14F-4D97-AF65-F5344CB8AC3E}">
        <p14:creationId xmlns:p14="http://schemas.microsoft.com/office/powerpoint/2010/main" val="1998908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1"/>
            <a:ext cx="2881313"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pitchFamily="2" charset="-122"/>
              </a:defRPr>
            </a:lvl1pPr>
          </a:lstStyle>
          <a:p>
            <a:pPr>
              <a:defRPr/>
            </a:pPr>
            <a:endParaRPr lang="en-US" altLang="zh-CN"/>
          </a:p>
        </p:txBody>
      </p:sp>
      <p:sp>
        <p:nvSpPr>
          <p:cNvPr id="131075" name="Rectangle 3"/>
          <p:cNvSpPr>
            <a:spLocks noGrp="1" noChangeArrowheads="1"/>
          </p:cNvSpPr>
          <p:nvPr>
            <p:ph type="dt" idx="1"/>
          </p:nvPr>
        </p:nvSpPr>
        <p:spPr bwMode="auto">
          <a:xfrm>
            <a:off x="3767138" y="1"/>
            <a:ext cx="2881312" cy="48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pitchFamily="2" charset="-122"/>
              </a:defRPr>
            </a:lvl1pPr>
          </a:lstStyle>
          <a:p>
            <a:pPr>
              <a:defRPr/>
            </a:pPr>
            <a:endParaRPr lang="en-US" altLang="zh-CN"/>
          </a:p>
        </p:txBody>
      </p:sp>
      <p:sp>
        <p:nvSpPr>
          <p:cNvPr id="124932" name="Rectangle 4"/>
          <p:cNvSpPr>
            <a:spLocks noGrp="1" noRot="1" noChangeAspect="1" noChangeArrowheads="1" noTextEdit="1"/>
          </p:cNvSpPr>
          <p:nvPr>
            <p:ph type="sldImg" idx="2"/>
          </p:nvPr>
        </p:nvSpPr>
        <p:spPr bwMode="auto">
          <a:xfrm>
            <a:off x="879475" y="733425"/>
            <a:ext cx="4889500"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1078" name="Rectangle 6"/>
          <p:cNvSpPr>
            <a:spLocks noGrp="1" noChangeArrowheads="1"/>
          </p:cNvSpPr>
          <p:nvPr>
            <p:ph type="ftr" sz="quarter" idx="4"/>
          </p:nvPr>
        </p:nvSpPr>
        <p:spPr bwMode="auto">
          <a:xfrm>
            <a:off x="1" y="9293225"/>
            <a:ext cx="2881313"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pitchFamily="2" charset="-122"/>
              </a:defRPr>
            </a:lvl1pPr>
          </a:lstStyle>
          <a:p>
            <a:pPr>
              <a:defRPr/>
            </a:pPr>
            <a:endParaRPr lang="en-US" altLang="zh-CN"/>
          </a:p>
        </p:txBody>
      </p:sp>
      <p:sp>
        <p:nvSpPr>
          <p:cNvPr id="131079" name="Rectangle 7"/>
          <p:cNvSpPr>
            <a:spLocks noGrp="1" noChangeArrowheads="1"/>
          </p:cNvSpPr>
          <p:nvPr>
            <p:ph type="sldNum" sz="quarter" idx="5"/>
          </p:nvPr>
        </p:nvSpPr>
        <p:spPr bwMode="auto">
          <a:xfrm>
            <a:off x="3767138" y="9293225"/>
            <a:ext cx="2881312" cy="4889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86169D-4FD8-4278-957A-F687E0ECB0BD}" type="slidenum">
              <a:rPr lang="en-US" altLang="zh-CN"/>
              <a:pPr/>
              <a:t>‹#›</a:t>
            </a:fld>
            <a:endParaRPr lang="en-US" altLang="zh-CN"/>
          </a:p>
        </p:txBody>
      </p:sp>
    </p:spTree>
    <p:extLst>
      <p:ext uri="{BB962C8B-B14F-4D97-AF65-F5344CB8AC3E}">
        <p14:creationId xmlns:p14="http://schemas.microsoft.com/office/powerpoint/2010/main" val="823241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a:t>
            </a:fld>
            <a:endParaRPr lang="en-US" altLang="zh-CN"/>
          </a:p>
        </p:txBody>
      </p:sp>
    </p:spTree>
    <p:extLst>
      <p:ext uri="{BB962C8B-B14F-4D97-AF65-F5344CB8AC3E}">
        <p14:creationId xmlns:p14="http://schemas.microsoft.com/office/powerpoint/2010/main" val="3388447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1704311-FCC0-46AC-B8DE-21841E46FC07}" type="slidenum">
              <a:rPr lang="en-US" altLang="zh-CN"/>
              <a:pPr eaLnBrk="1" hangingPunct="1"/>
              <a:t>10</a:t>
            </a:fld>
            <a:endParaRPr lang="en-US" altLang="zh-CN"/>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4302106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A769DFC-0862-4365-A700-871F77F02E84}" type="slidenum">
              <a:rPr lang="en-US" altLang="zh-CN"/>
              <a:pPr eaLnBrk="1" hangingPunct="1"/>
              <a:t>100</a:t>
            </a:fld>
            <a:endParaRPr lang="en-US" altLang="zh-CN"/>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7407003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8C425FC-627B-46C9-AACE-8F69F7CD56CB}" type="slidenum">
              <a:rPr lang="en-US" altLang="zh-CN"/>
              <a:pPr eaLnBrk="1" hangingPunct="1"/>
              <a:t>101</a:t>
            </a:fld>
            <a:endParaRPr lang="en-US" altLang="zh-CN"/>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2344530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102</a:t>
            </a:fld>
            <a:endParaRPr lang="en-US" altLang="zh-CN"/>
          </a:p>
        </p:txBody>
      </p:sp>
    </p:spTree>
    <p:extLst>
      <p:ext uri="{BB962C8B-B14F-4D97-AF65-F5344CB8AC3E}">
        <p14:creationId xmlns:p14="http://schemas.microsoft.com/office/powerpoint/2010/main" val="21476586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103</a:t>
            </a:fld>
            <a:endParaRPr lang="en-US" altLang="zh-CN"/>
          </a:p>
        </p:txBody>
      </p:sp>
    </p:spTree>
    <p:extLst>
      <p:ext uri="{BB962C8B-B14F-4D97-AF65-F5344CB8AC3E}">
        <p14:creationId xmlns:p14="http://schemas.microsoft.com/office/powerpoint/2010/main" val="36914529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104</a:t>
            </a:fld>
            <a:endParaRPr lang="en-US" altLang="zh-CN"/>
          </a:p>
        </p:txBody>
      </p:sp>
    </p:spTree>
    <p:extLst>
      <p:ext uri="{BB962C8B-B14F-4D97-AF65-F5344CB8AC3E}">
        <p14:creationId xmlns:p14="http://schemas.microsoft.com/office/powerpoint/2010/main" val="14753128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105</a:t>
            </a:fld>
            <a:endParaRPr lang="en-US" altLang="zh-CN"/>
          </a:p>
        </p:txBody>
      </p:sp>
    </p:spTree>
    <p:extLst>
      <p:ext uri="{BB962C8B-B14F-4D97-AF65-F5344CB8AC3E}">
        <p14:creationId xmlns:p14="http://schemas.microsoft.com/office/powerpoint/2010/main" val="40036515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106</a:t>
            </a:fld>
            <a:endParaRPr lang="en-US" altLang="zh-CN"/>
          </a:p>
        </p:txBody>
      </p:sp>
    </p:spTree>
    <p:extLst>
      <p:ext uri="{BB962C8B-B14F-4D97-AF65-F5344CB8AC3E}">
        <p14:creationId xmlns:p14="http://schemas.microsoft.com/office/powerpoint/2010/main" val="22129343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86169D-4FD8-4278-957A-F687E0ECB0BD}" type="slidenum">
              <a:rPr lang="en-US" altLang="zh-CN" smtClean="0"/>
              <a:pPr/>
              <a:t>107</a:t>
            </a:fld>
            <a:endParaRPr lang="en-US" altLang="zh-CN"/>
          </a:p>
        </p:txBody>
      </p:sp>
    </p:spTree>
    <p:extLst>
      <p:ext uri="{BB962C8B-B14F-4D97-AF65-F5344CB8AC3E}">
        <p14:creationId xmlns:p14="http://schemas.microsoft.com/office/powerpoint/2010/main" val="39995022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108</a:t>
            </a:fld>
            <a:endParaRPr lang="en-US" altLang="zh-CN"/>
          </a:p>
        </p:txBody>
      </p:sp>
    </p:spTree>
    <p:extLst>
      <p:ext uri="{BB962C8B-B14F-4D97-AF65-F5344CB8AC3E}">
        <p14:creationId xmlns:p14="http://schemas.microsoft.com/office/powerpoint/2010/main" val="13107763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109</a:t>
            </a:fld>
            <a:endParaRPr lang="en-US" altLang="zh-CN"/>
          </a:p>
        </p:txBody>
      </p:sp>
    </p:spTree>
    <p:extLst>
      <p:ext uri="{BB962C8B-B14F-4D97-AF65-F5344CB8AC3E}">
        <p14:creationId xmlns:p14="http://schemas.microsoft.com/office/powerpoint/2010/main" val="212908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a:t>
            </a:fld>
            <a:endParaRPr lang="en-US" altLang="zh-CN"/>
          </a:p>
        </p:txBody>
      </p:sp>
    </p:spTree>
    <p:extLst>
      <p:ext uri="{BB962C8B-B14F-4D97-AF65-F5344CB8AC3E}">
        <p14:creationId xmlns:p14="http://schemas.microsoft.com/office/powerpoint/2010/main" val="11775033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110</a:t>
            </a:fld>
            <a:endParaRPr lang="en-US" altLang="zh-CN"/>
          </a:p>
        </p:txBody>
      </p:sp>
    </p:spTree>
    <p:extLst>
      <p:ext uri="{BB962C8B-B14F-4D97-AF65-F5344CB8AC3E}">
        <p14:creationId xmlns:p14="http://schemas.microsoft.com/office/powerpoint/2010/main" val="31803798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111</a:t>
            </a:fld>
            <a:endParaRPr lang="en-US" altLang="zh-CN"/>
          </a:p>
        </p:txBody>
      </p:sp>
    </p:spTree>
    <p:extLst>
      <p:ext uri="{BB962C8B-B14F-4D97-AF65-F5344CB8AC3E}">
        <p14:creationId xmlns:p14="http://schemas.microsoft.com/office/powerpoint/2010/main" val="263600891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112</a:t>
            </a:fld>
            <a:endParaRPr lang="en-US" altLang="zh-CN"/>
          </a:p>
        </p:txBody>
      </p:sp>
    </p:spTree>
    <p:extLst>
      <p:ext uri="{BB962C8B-B14F-4D97-AF65-F5344CB8AC3E}">
        <p14:creationId xmlns:p14="http://schemas.microsoft.com/office/powerpoint/2010/main" val="4033799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113</a:t>
            </a:fld>
            <a:endParaRPr lang="en-US" altLang="zh-CN"/>
          </a:p>
        </p:txBody>
      </p:sp>
    </p:spTree>
    <p:extLst>
      <p:ext uri="{BB962C8B-B14F-4D97-AF65-F5344CB8AC3E}">
        <p14:creationId xmlns:p14="http://schemas.microsoft.com/office/powerpoint/2010/main" val="18230252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114</a:t>
            </a:fld>
            <a:endParaRPr lang="en-US" altLang="zh-CN"/>
          </a:p>
        </p:txBody>
      </p:sp>
    </p:spTree>
    <p:extLst>
      <p:ext uri="{BB962C8B-B14F-4D97-AF65-F5344CB8AC3E}">
        <p14:creationId xmlns:p14="http://schemas.microsoft.com/office/powerpoint/2010/main" val="274372797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115</a:t>
            </a:fld>
            <a:endParaRPr lang="en-US" altLang="zh-CN"/>
          </a:p>
        </p:txBody>
      </p:sp>
    </p:spTree>
    <p:extLst>
      <p:ext uri="{BB962C8B-B14F-4D97-AF65-F5344CB8AC3E}">
        <p14:creationId xmlns:p14="http://schemas.microsoft.com/office/powerpoint/2010/main" val="4049801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116</a:t>
            </a:fld>
            <a:endParaRPr lang="en-US" altLang="zh-CN"/>
          </a:p>
        </p:txBody>
      </p:sp>
    </p:spTree>
    <p:extLst>
      <p:ext uri="{BB962C8B-B14F-4D97-AF65-F5344CB8AC3E}">
        <p14:creationId xmlns:p14="http://schemas.microsoft.com/office/powerpoint/2010/main" val="12371847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118</a:t>
            </a:fld>
            <a:endParaRPr lang="en-US" altLang="zh-CN"/>
          </a:p>
        </p:txBody>
      </p:sp>
    </p:spTree>
    <p:extLst>
      <p:ext uri="{BB962C8B-B14F-4D97-AF65-F5344CB8AC3E}">
        <p14:creationId xmlns:p14="http://schemas.microsoft.com/office/powerpoint/2010/main" val="5082983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119</a:t>
            </a:fld>
            <a:endParaRPr lang="en-US" altLang="zh-CN"/>
          </a:p>
        </p:txBody>
      </p:sp>
    </p:spTree>
    <p:extLst>
      <p:ext uri="{BB962C8B-B14F-4D97-AF65-F5344CB8AC3E}">
        <p14:creationId xmlns:p14="http://schemas.microsoft.com/office/powerpoint/2010/main" val="22290234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120</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latin typeface="Arial" panose="020B0604020202020204" pitchFamily="34" charset="0"/>
            </a:endParaRPr>
          </a:p>
        </p:txBody>
      </p:sp>
    </p:spTree>
    <p:extLst>
      <p:ext uri="{BB962C8B-B14F-4D97-AF65-F5344CB8AC3E}">
        <p14:creationId xmlns:p14="http://schemas.microsoft.com/office/powerpoint/2010/main" val="383246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0C96A22-4BB4-43D8-AACA-EEBE8B637ABB}" type="slidenum">
              <a:rPr lang="en-US" altLang="zh-CN"/>
              <a:pPr eaLnBrk="1" hangingPunct="1"/>
              <a:t>12</a:t>
            </a:fld>
            <a:endParaRPr lang="en-US" altLang="zh-CN"/>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dirty="0"/>
          </a:p>
        </p:txBody>
      </p:sp>
    </p:spTree>
    <p:extLst>
      <p:ext uri="{BB962C8B-B14F-4D97-AF65-F5344CB8AC3E}">
        <p14:creationId xmlns:p14="http://schemas.microsoft.com/office/powerpoint/2010/main" val="19351390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121</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dirty="0"/>
          </a:p>
        </p:txBody>
      </p:sp>
    </p:spTree>
    <p:extLst>
      <p:ext uri="{BB962C8B-B14F-4D97-AF65-F5344CB8AC3E}">
        <p14:creationId xmlns:p14="http://schemas.microsoft.com/office/powerpoint/2010/main" val="16914179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122</a:t>
            </a:fld>
            <a:endParaRPr lang="en-US" altLang="zh-CN"/>
          </a:p>
        </p:txBody>
      </p:sp>
    </p:spTree>
    <p:extLst>
      <p:ext uri="{BB962C8B-B14F-4D97-AF65-F5344CB8AC3E}">
        <p14:creationId xmlns:p14="http://schemas.microsoft.com/office/powerpoint/2010/main" val="70213765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123</a:t>
            </a:fld>
            <a:endParaRPr lang="en-US" altLang="zh-CN"/>
          </a:p>
        </p:txBody>
      </p:sp>
    </p:spTree>
    <p:extLst>
      <p:ext uri="{BB962C8B-B14F-4D97-AF65-F5344CB8AC3E}">
        <p14:creationId xmlns:p14="http://schemas.microsoft.com/office/powerpoint/2010/main" val="29751681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124</a:t>
            </a:fld>
            <a:endParaRPr lang="en-US" altLang="zh-CN"/>
          </a:p>
        </p:txBody>
      </p:sp>
    </p:spTree>
    <p:extLst>
      <p:ext uri="{BB962C8B-B14F-4D97-AF65-F5344CB8AC3E}">
        <p14:creationId xmlns:p14="http://schemas.microsoft.com/office/powerpoint/2010/main" val="149072643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125</a:t>
            </a:fld>
            <a:endParaRPr lang="en-US" altLang="zh-CN"/>
          </a:p>
        </p:txBody>
      </p:sp>
    </p:spTree>
    <p:extLst>
      <p:ext uri="{BB962C8B-B14F-4D97-AF65-F5344CB8AC3E}">
        <p14:creationId xmlns:p14="http://schemas.microsoft.com/office/powerpoint/2010/main" val="33725641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126</a:t>
            </a:fld>
            <a:endParaRPr lang="en-US" altLang="zh-CN"/>
          </a:p>
        </p:txBody>
      </p:sp>
    </p:spTree>
    <p:extLst>
      <p:ext uri="{BB962C8B-B14F-4D97-AF65-F5344CB8AC3E}">
        <p14:creationId xmlns:p14="http://schemas.microsoft.com/office/powerpoint/2010/main" val="20664841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127</a:t>
            </a:fld>
            <a:endParaRPr lang="en-US" altLang="zh-CN"/>
          </a:p>
        </p:txBody>
      </p:sp>
    </p:spTree>
    <p:extLst>
      <p:ext uri="{BB962C8B-B14F-4D97-AF65-F5344CB8AC3E}">
        <p14:creationId xmlns:p14="http://schemas.microsoft.com/office/powerpoint/2010/main" val="38184512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128</a:t>
            </a:fld>
            <a:endParaRPr lang="en-US" altLang="zh-CN"/>
          </a:p>
        </p:txBody>
      </p:sp>
    </p:spTree>
    <p:extLst>
      <p:ext uri="{BB962C8B-B14F-4D97-AF65-F5344CB8AC3E}">
        <p14:creationId xmlns:p14="http://schemas.microsoft.com/office/powerpoint/2010/main" val="14155115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129</a:t>
            </a:fld>
            <a:endParaRPr lang="en-US" altLang="zh-CN"/>
          </a:p>
        </p:txBody>
      </p:sp>
    </p:spTree>
    <p:extLst>
      <p:ext uri="{BB962C8B-B14F-4D97-AF65-F5344CB8AC3E}">
        <p14:creationId xmlns:p14="http://schemas.microsoft.com/office/powerpoint/2010/main" val="29308787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130</a:t>
            </a:fld>
            <a:endParaRPr lang="en-US" altLang="zh-CN"/>
          </a:p>
        </p:txBody>
      </p:sp>
    </p:spTree>
    <p:extLst>
      <p:ext uri="{BB962C8B-B14F-4D97-AF65-F5344CB8AC3E}">
        <p14:creationId xmlns:p14="http://schemas.microsoft.com/office/powerpoint/2010/main" val="245739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13</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2409514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131</a:t>
            </a:fld>
            <a:endParaRPr lang="en-US" altLang="zh-CN"/>
          </a:p>
        </p:txBody>
      </p:sp>
    </p:spTree>
    <p:extLst>
      <p:ext uri="{BB962C8B-B14F-4D97-AF65-F5344CB8AC3E}">
        <p14:creationId xmlns:p14="http://schemas.microsoft.com/office/powerpoint/2010/main" val="212758251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623467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14</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54307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15</a:t>
            </a:fld>
            <a:endParaRPr lang="en-US" altLang="zh-CN"/>
          </a:p>
        </p:txBody>
      </p:sp>
    </p:spTree>
    <p:extLst>
      <p:ext uri="{BB962C8B-B14F-4D97-AF65-F5344CB8AC3E}">
        <p14:creationId xmlns:p14="http://schemas.microsoft.com/office/powerpoint/2010/main" val="411537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8CB363F-BCA4-42D5-84C5-3A1BCB04B586}" type="slidenum">
              <a:rPr lang="en-US" altLang="zh-CN"/>
              <a:pPr eaLnBrk="1" hangingPunct="1"/>
              <a:t>16</a:t>
            </a:fld>
            <a:endParaRPr lang="en-US" altLang="zh-CN"/>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299586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48EE2C5-CC1E-4501-9D47-B66834BF504F}" type="slidenum">
              <a:rPr lang="en-US" altLang="zh-CN"/>
              <a:pPr eaLnBrk="1" hangingPunct="1"/>
              <a:t>17</a:t>
            </a:fld>
            <a:endParaRPr lang="en-US" altLang="zh-CN"/>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076005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D6E4642-1A2D-41AD-98B6-9FC5D93CC274}" type="slidenum">
              <a:rPr lang="en-US" altLang="zh-CN"/>
              <a:pPr eaLnBrk="1" hangingPunct="1"/>
              <a:t>18</a:t>
            </a:fld>
            <a:endParaRPr lang="en-US" altLang="zh-CN"/>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369333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19</a:t>
            </a:fld>
            <a:endParaRPr lang="en-US" altLang="zh-CN"/>
          </a:p>
        </p:txBody>
      </p:sp>
    </p:spTree>
    <p:extLst>
      <p:ext uri="{BB962C8B-B14F-4D97-AF65-F5344CB8AC3E}">
        <p14:creationId xmlns:p14="http://schemas.microsoft.com/office/powerpoint/2010/main" val="385660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a:t>
            </a:fld>
            <a:endParaRPr lang="en-US" altLang="zh-CN"/>
          </a:p>
        </p:txBody>
      </p:sp>
    </p:spTree>
    <p:extLst>
      <p:ext uri="{BB962C8B-B14F-4D97-AF65-F5344CB8AC3E}">
        <p14:creationId xmlns:p14="http://schemas.microsoft.com/office/powerpoint/2010/main" val="2814469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BDE6C06-1520-4C48-8103-FC0BD4B7A0D4}" type="slidenum">
              <a:rPr lang="en-US" altLang="zh-CN"/>
              <a:pPr eaLnBrk="1" hangingPunct="1"/>
              <a:t>20</a:t>
            </a:fld>
            <a:endParaRPr lang="en-US" altLang="zh-CN"/>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310022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21</a:t>
            </a:fld>
            <a:endParaRPr lang="en-US" altLang="zh-CN"/>
          </a:p>
        </p:txBody>
      </p:sp>
    </p:spTree>
    <p:extLst>
      <p:ext uri="{BB962C8B-B14F-4D97-AF65-F5344CB8AC3E}">
        <p14:creationId xmlns:p14="http://schemas.microsoft.com/office/powerpoint/2010/main" val="413913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22</a:t>
            </a:fld>
            <a:endParaRPr lang="en-US" altLang="zh-CN"/>
          </a:p>
        </p:txBody>
      </p:sp>
    </p:spTree>
    <p:extLst>
      <p:ext uri="{BB962C8B-B14F-4D97-AF65-F5344CB8AC3E}">
        <p14:creationId xmlns:p14="http://schemas.microsoft.com/office/powerpoint/2010/main" val="1376193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380FE38-EC0C-4393-A2B3-F1F10BCF1481}" type="slidenum">
              <a:rPr lang="en-US" altLang="zh-CN"/>
              <a:pPr eaLnBrk="1" hangingPunct="1"/>
              <a:t>23</a:t>
            </a:fld>
            <a:endParaRPr lang="en-US" altLang="zh-CN"/>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13656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24</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90587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25</a:t>
            </a:fld>
            <a:endParaRPr lang="en-US" altLang="zh-CN"/>
          </a:p>
        </p:txBody>
      </p:sp>
    </p:spTree>
    <p:extLst>
      <p:ext uri="{BB962C8B-B14F-4D97-AF65-F5344CB8AC3E}">
        <p14:creationId xmlns:p14="http://schemas.microsoft.com/office/powerpoint/2010/main" val="578179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26</a:t>
            </a:fld>
            <a:endParaRPr lang="en-US" altLang="zh-CN"/>
          </a:p>
        </p:txBody>
      </p:sp>
    </p:spTree>
    <p:extLst>
      <p:ext uri="{BB962C8B-B14F-4D97-AF65-F5344CB8AC3E}">
        <p14:creationId xmlns:p14="http://schemas.microsoft.com/office/powerpoint/2010/main" val="157329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27</a:t>
            </a:fld>
            <a:endParaRPr lang="en-US" altLang="zh-CN"/>
          </a:p>
        </p:txBody>
      </p:sp>
    </p:spTree>
    <p:extLst>
      <p:ext uri="{BB962C8B-B14F-4D97-AF65-F5344CB8AC3E}">
        <p14:creationId xmlns:p14="http://schemas.microsoft.com/office/powerpoint/2010/main" val="2468287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D7B5E37-5867-4F61-9BDD-3F67F309DB71}" type="slidenum">
              <a:rPr lang="en-US" altLang="zh-CN"/>
              <a:pPr eaLnBrk="1" hangingPunct="1"/>
              <a:t>28</a:t>
            </a:fld>
            <a:endParaRPr lang="en-US" altLang="zh-CN"/>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001788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29</a:t>
            </a:fld>
            <a:endParaRPr lang="en-US" altLang="zh-CN"/>
          </a:p>
        </p:txBody>
      </p:sp>
    </p:spTree>
    <p:extLst>
      <p:ext uri="{BB962C8B-B14F-4D97-AF65-F5344CB8AC3E}">
        <p14:creationId xmlns:p14="http://schemas.microsoft.com/office/powerpoint/2010/main" val="224080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a:t>
            </a:fld>
            <a:endParaRPr lang="en-US" altLang="zh-CN"/>
          </a:p>
        </p:txBody>
      </p:sp>
    </p:spTree>
    <p:extLst>
      <p:ext uri="{BB962C8B-B14F-4D97-AF65-F5344CB8AC3E}">
        <p14:creationId xmlns:p14="http://schemas.microsoft.com/office/powerpoint/2010/main" val="2685508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30</a:t>
            </a:fld>
            <a:endParaRPr lang="en-US" altLang="zh-CN"/>
          </a:p>
        </p:txBody>
      </p:sp>
    </p:spTree>
    <p:extLst>
      <p:ext uri="{BB962C8B-B14F-4D97-AF65-F5344CB8AC3E}">
        <p14:creationId xmlns:p14="http://schemas.microsoft.com/office/powerpoint/2010/main" val="3904646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E3BA4F-B914-46A3-943F-E58ADB418127}" type="slidenum">
              <a:rPr lang="en-US" altLang="zh-CN"/>
              <a:pPr eaLnBrk="1" hangingPunct="1"/>
              <a:t>31</a:t>
            </a:fld>
            <a:endParaRPr lang="en-US" altLang="zh-CN"/>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13197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BFAEDC9-6AED-40C4-A699-A104E3819DB1}" type="slidenum">
              <a:rPr lang="en-US" altLang="zh-CN"/>
              <a:pPr eaLnBrk="1" hangingPunct="1"/>
              <a:t>32</a:t>
            </a:fld>
            <a:endParaRPr lang="en-US" altLang="zh-CN"/>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278539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66AAF0C-B85A-4BE4-A017-82AA7997395C}" type="slidenum">
              <a:rPr lang="en-US" altLang="zh-CN"/>
              <a:pPr eaLnBrk="1" hangingPunct="1"/>
              <a:t>33</a:t>
            </a:fld>
            <a:endParaRPr lang="en-US" altLang="zh-CN"/>
          </a:p>
        </p:txBody>
      </p:sp>
      <p:sp>
        <p:nvSpPr>
          <p:cNvPr id="139267" name="Rectangle 2"/>
          <p:cNvSpPr>
            <a:spLocks noGrp="1" noChangeArrowheads="1"/>
          </p:cNvSpPr>
          <p:nvPr>
            <p:ph type="body" idx="1"/>
          </p:nvPr>
        </p:nvSpPr>
        <p:spPr>
          <a:xfrm>
            <a:off x="882651" y="4646615"/>
            <a:ext cx="4879975" cy="440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lstStyle/>
          <a:p>
            <a:pPr eaLnBrk="1" hangingPunct="1"/>
            <a:endParaRPr lang="zh-CN" altLang="zh-CN" dirty="0"/>
          </a:p>
        </p:txBody>
      </p:sp>
      <p:sp>
        <p:nvSpPr>
          <p:cNvPr id="139268" name="Rectangle 3"/>
          <p:cNvSpPr>
            <a:spLocks noGrp="1" noRot="1" noChangeAspect="1" noChangeArrowheads="1" noTextEdit="1"/>
          </p:cNvSpPr>
          <p:nvPr>
            <p:ph type="sldImg"/>
          </p:nvPr>
        </p:nvSpPr>
        <p:spPr>
          <a:xfrm>
            <a:off x="887413" y="739775"/>
            <a:ext cx="4872037" cy="3656013"/>
          </a:xfrm>
          <a:ln w="12700" cap="flat">
            <a:solidFill>
              <a:schemeClr val="tx1"/>
            </a:solidFill>
          </a:ln>
        </p:spPr>
      </p:sp>
    </p:spTree>
    <p:extLst>
      <p:ext uri="{BB962C8B-B14F-4D97-AF65-F5344CB8AC3E}">
        <p14:creationId xmlns:p14="http://schemas.microsoft.com/office/powerpoint/2010/main" val="3160678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34</a:t>
            </a:fld>
            <a:endParaRPr lang="en-US" altLang="zh-CN"/>
          </a:p>
        </p:txBody>
      </p:sp>
    </p:spTree>
    <p:extLst>
      <p:ext uri="{BB962C8B-B14F-4D97-AF65-F5344CB8AC3E}">
        <p14:creationId xmlns:p14="http://schemas.microsoft.com/office/powerpoint/2010/main" val="1078589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FA6EF76-51F7-4D3A-B163-9E1819356250}" type="slidenum">
              <a:rPr lang="en-US" altLang="zh-CN"/>
              <a:pPr eaLnBrk="1" hangingPunct="1"/>
              <a:t>35</a:t>
            </a:fld>
            <a:endParaRPr lang="en-US" altLang="zh-CN"/>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48688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179127E-8B2F-491A-93F8-B373AD5255C4}" type="slidenum">
              <a:rPr lang="en-US" altLang="zh-CN"/>
              <a:pPr eaLnBrk="1" hangingPunct="1"/>
              <a:t>36</a:t>
            </a:fld>
            <a:endParaRPr lang="en-US" altLang="zh-CN"/>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a:p>
        </p:txBody>
      </p:sp>
    </p:spTree>
    <p:extLst>
      <p:ext uri="{BB962C8B-B14F-4D97-AF65-F5344CB8AC3E}">
        <p14:creationId xmlns:p14="http://schemas.microsoft.com/office/powerpoint/2010/main" val="2171687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37</a:t>
            </a:fld>
            <a:endParaRPr lang="en-US" altLang="zh-CN"/>
          </a:p>
        </p:txBody>
      </p:sp>
    </p:spTree>
    <p:extLst>
      <p:ext uri="{BB962C8B-B14F-4D97-AF65-F5344CB8AC3E}">
        <p14:creationId xmlns:p14="http://schemas.microsoft.com/office/powerpoint/2010/main" val="2864300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59C1403-7FB4-4515-A168-0B79DDEE745D}" type="slidenum">
              <a:rPr lang="en-US" altLang="zh-CN"/>
              <a:pPr eaLnBrk="1" hangingPunct="1"/>
              <a:t>38</a:t>
            </a:fld>
            <a:endParaRPr lang="en-US" altLang="zh-CN"/>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zh-CN" altLang="en-US" dirty="0"/>
          </a:p>
        </p:txBody>
      </p:sp>
    </p:spTree>
    <p:extLst>
      <p:ext uri="{BB962C8B-B14F-4D97-AF65-F5344CB8AC3E}">
        <p14:creationId xmlns:p14="http://schemas.microsoft.com/office/powerpoint/2010/main" val="2005603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85FE66-012E-43D0-B0DD-94CECEA372C8}" type="slidenum">
              <a:rPr lang="en-US" altLang="zh-CN"/>
              <a:pPr eaLnBrk="1" hangingPunct="1"/>
              <a:t>39</a:t>
            </a:fld>
            <a:endParaRPr lang="en-US" altLang="zh-CN"/>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extLst>
      <p:ext uri="{BB962C8B-B14F-4D97-AF65-F5344CB8AC3E}">
        <p14:creationId xmlns:p14="http://schemas.microsoft.com/office/powerpoint/2010/main" val="225257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a:t>
            </a:fld>
            <a:endParaRPr lang="en-US" altLang="zh-CN"/>
          </a:p>
        </p:txBody>
      </p:sp>
    </p:spTree>
    <p:extLst>
      <p:ext uri="{BB962C8B-B14F-4D97-AF65-F5344CB8AC3E}">
        <p14:creationId xmlns:p14="http://schemas.microsoft.com/office/powerpoint/2010/main" val="1457779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40</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096217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64F392E-87C7-4764-B3C6-D302DF8B40DA}" type="slidenum">
              <a:rPr lang="en-US" altLang="zh-CN"/>
              <a:pPr eaLnBrk="1" hangingPunct="1"/>
              <a:t>41</a:t>
            </a:fld>
            <a:endParaRPr lang="en-US" altLang="zh-CN"/>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extLst>
      <p:ext uri="{BB962C8B-B14F-4D97-AF65-F5344CB8AC3E}">
        <p14:creationId xmlns:p14="http://schemas.microsoft.com/office/powerpoint/2010/main" val="2506750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267868D-A305-4398-9B38-B1CA9EE38485}" type="slidenum">
              <a:rPr lang="en-US" altLang="zh-CN"/>
              <a:pPr eaLnBrk="1" hangingPunct="1"/>
              <a:t>42</a:t>
            </a:fld>
            <a:endParaRPr lang="en-US" altLang="zh-CN"/>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317763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1704FD0-B316-4F8C-BB4E-BB6539A4973A}" type="slidenum">
              <a:rPr lang="en-US" altLang="zh-CN"/>
              <a:pPr eaLnBrk="1" hangingPunct="1"/>
              <a:t>43</a:t>
            </a:fld>
            <a:endParaRPr lang="en-US" altLang="zh-CN"/>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905299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6D7A278-B700-4E39-A5D3-0F2ECC35B5D4}" type="slidenum">
              <a:rPr lang="en-US" altLang="zh-CN"/>
              <a:pPr eaLnBrk="1" hangingPunct="1"/>
              <a:t>44</a:t>
            </a:fld>
            <a:endParaRPr lang="en-US" altLang="zh-CN"/>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350158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45</a:t>
            </a:fld>
            <a:endParaRPr lang="en-US" altLang="zh-CN"/>
          </a:p>
        </p:txBody>
      </p:sp>
    </p:spTree>
    <p:extLst>
      <p:ext uri="{BB962C8B-B14F-4D97-AF65-F5344CB8AC3E}">
        <p14:creationId xmlns:p14="http://schemas.microsoft.com/office/powerpoint/2010/main" val="993923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46</a:t>
            </a:fld>
            <a:endParaRPr lang="en-US" altLang="zh-CN"/>
          </a:p>
        </p:txBody>
      </p:sp>
    </p:spTree>
    <p:extLst>
      <p:ext uri="{BB962C8B-B14F-4D97-AF65-F5344CB8AC3E}">
        <p14:creationId xmlns:p14="http://schemas.microsoft.com/office/powerpoint/2010/main" val="376884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47</a:t>
            </a:fld>
            <a:endParaRPr lang="en-US" altLang="zh-CN"/>
          </a:p>
        </p:txBody>
      </p:sp>
    </p:spTree>
    <p:extLst>
      <p:ext uri="{BB962C8B-B14F-4D97-AF65-F5344CB8AC3E}">
        <p14:creationId xmlns:p14="http://schemas.microsoft.com/office/powerpoint/2010/main" val="315489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E90F738-E6B9-4774-B5A4-498599C833C8}" type="slidenum">
              <a:rPr lang="en-US" altLang="zh-CN"/>
              <a:pPr eaLnBrk="1" hangingPunct="1"/>
              <a:t>48</a:t>
            </a:fld>
            <a:endParaRPr lang="en-US" altLang="zh-CN"/>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extLst>
      <p:ext uri="{BB962C8B-B14F-4D97-AF65-F5344CB8AC3E}">
        <p14:creationId xmlns:p14="http://schemas.microsoft.com/office/powerpoint/2010/main" val="36651185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FE3BC70-1137-4440-AAA4-70FA17A4F4A4}" type="slidenum">
              <a:rPr lang="en-US" altLang="zh-CN"/>
              <a:pPr eaLnBrk="1" hangingPunct="1"/>
              <a:t>49</a:t>
            </a:fld>
            <a:endParaRPr lang="en-US" altLang="zh-CN"/>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extLst>
      <p:ext uri="{BB962C8B-B14F-4D97-AF65-F5344CB8AC3E}">
        <p14:creationId xmlns:p14="http://schemas.microsoft.com/office/powerpoint/2010/main" val="81166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a:t>
            </a:fld>
            <a:endParaRPr lang="en-US" altLang="zh-CN"/>
          </a:p>
        </p:txBody>
      </p:sp>
    </p:spTree>
    <p:extLst>
      <p:ext uri="{BB962C8B-B14F-4D97-AF65-F5344CB8AC3E}">
        <p14:creationId xmlns:p14="http://schemas.microsoft.com/office/powerpoint/2010/main" val="583205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50</a:t>
            </a:fld>
            <a:endParaRPr lang="en-US" altLang="zh-CN"/>
          </a:p>
        </p:txBody>
      </p:sp>
    </p:spTree>
    <p:extLst>
      <p:ext uri="{BB962C8B-B14F-4D97-AF65-F5344CB8AC3E}">
        <p14:creationId xmlns:p14="http://schemas.microsoft.com/office/powerpoint/2010/main" val="4040657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51</a:t>
            </a:fld>
            <a:endParaRPr lang="en-US" altLang="zh-CN"/>
          </a:p>
        </p:txBody>
      </p:sp>
    </p:spTree>
    <p:extLst>
      <p:ext uri="{BB962C8B-B14F-4D97-AF65-F5344CB8AC3E}">
        <p14:creationId xmlns:p14="http://schemas.microsoft.com/office/powerpoint/2010/main" val="410021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B13ED17-EA92-49CA-A1E2-F07C95169378}" type="slidenum">
              <a:rPr lang="en-US" altLang="zh-CN"/>
              <a:pPr eaLnBrk="1" hangingPunct="1"/>
              <a:t>52</a:t>
            </a:fld>
            <a:endParaRPr lang="en-US" altLang="zh-CN"/>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extLst>
      <p:ext uri="{BB962C8B-B14F-4D97-AF65-F5344CB8AC3E}">
        <p14:creationId xmlns:p14="http://schemas.microsoft.com/office/powerpoint/2010/main" val="240132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53</a:t>
            </a:fld>
            <a:endParaRPr lang="en-US" altLang="zh-CN"/>
          </a:p>
        </p:txBody>
      </p:sp>
    </p:spTree>
    <p:extLst>
      <p:ext uri="{BB962C8B-B14F-4D97-AF65-F5344CB8AC3E}">
        <p14:creationId xmlns:p14="http://schemas.microsoft.com/office/powerpoint/2010/main" val="18045606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54</a:t>
            </a:fld>
            <a:endParaRPr lang="en-US" altLang="zh-CN"/>
          </a:p>
        </p:txBody>
      </p:sp>
    </p:spTree>
    <p:extLst>
      <p:ext uri="{BB962C8B-B14F-4D97-AF65-F5344CB8AC3E}">
        <p14:creationId xmlns:p14="http://schemas.microsoft.com/office/powerpoint/2010/main" val="1333843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55</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636217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56</a:t>
            </a:fld>
            <a:endParaRPr lang="en-US" altLang="zh-CN"/>
          </a:p>
        </p:txBody>
      </p:sp>
    </p:spTree>
    <p:extLst>
      <p:ext uri="{BB962C8B-B14F-4D97-AF65-F5344CB8AC3E}">
        <p14:creationId xmlns:p14="http://schemas.microsoft.com/office/powerpoint/2010/main" val="3521794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7502E2B-CC2E-4D42-9CDD-9DEDBD85931A}" type="slidenum">
              <a:rPr lang="en-US" altLang="zh-CN"/>
              <a:pPr eaLnBrk="1" hangingPunct="1"/>
              <a:t>57</a:t>
            </a:fld>
            <a:endParaRPr lang="en-US" altLang="zh-CN"/>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9663040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89DFFA9-4B2F-4593-A2E7-63C00E805A74}" type="slidenum">
              <a:rPr lang="en-US" altLang="zh-CN"/>
              <a:pPr eaLnBrk="1" hangingPunct="1"/>
              <a:t>58</a:t>
            </a:fld>
            <a:endParaRPr lang="en-US" altLang="zh-CN"/>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090743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0A1C27E-EE39-4186-899A-F4D55225869F}" type="slidenum">
              <a:rPr lang="en-US" altLang="zh-CN"/>
              <a:pPr eaLnBrk="1" hangingPunct="1"/>
              <a:t>59</a:t>
            </a:fld>
            <a:endParaRPr lang="en-US" altLang="zh-CN"/>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10269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6</a:t>
            </a:fld>
            <a:endParaRPr lang="en-US" altLang="zh-CN"/>
          </a:p>
        </p:txBody>
      </p:sp>
    </p:spTree>
    <p:extLst>
      <p:ext uri="{BB962C8B-B14F-4D97-AF65-F5344CB8AC3E}">
        <p14:creationId xmlns:p14="http://schemas.microsoft.com/office/powerpoint/2010/main" val="42689102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B2E982C-91DA-4B14-A302-B0A375F40731}" type="slidenum">
              <a:rPr lang="en-US" altLang="zh-CN"/>
              <a:pPr eaLnBrk="1" hangingPunct="1"/>
              <a:t>60</a:t>
            </a:fld>
            <a:endParaRPr lang="en-US" altLang="zh-CN"/>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790045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4BB253-07F7-4D24-96A6-232AEDD957A8}" type="slidenum">
              <a:rPr lang="en-US" altLang="zh-CN"/>
              <a:pPr eaLnBrk="1" hangingPunct="1"/>
              <a:t>61</a:t>
            </a:fld>
            <a:endParaRPr lang="en-US" altLang="zh-CN"/>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8913971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29682C-EFE1-4122-83BF-DF4EBC3DD7FA}" type="slidenum">
              <a:rPr lang="en-US" altLang="zh-CN"/>
              <a:pPr eaLnBrk="1" hangingPunct="1"/>
              <a:t>62</a:t>
            </a:fld>
            <a:endParaRPr lang="en-US" altLang="zh-CN"/>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287287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427C543-EDD0-4E62-A676-7807E2BF3AAB}" type="slidenum">
              <a:rPr lang="en-US" altLang="zh-CN"/>
              <a:pPr eaLnBrk="1" hangingPunct="1"/>
              <a:t>63</a:t>
            </a:fld>
            <a:endParaRPr lang="en-US" altLang="zh-CN"/>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9746115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B8751FE-750E-4282-B7C3-3F8ABF9C706E}" type="slidenum">
              <a:rPr lang="en-US" altLang="zh-CN"/>
              <a:pPr eaLnBrk="1" hangingPunct="1"/>
              <a:t>64</a:t>
            </a:fld>
            <a:endParaRPr lang="en-US" altLang="zh-CN"/>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714491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B588360-122C-4AA0-85C2-8B4FBF05E40B}" type="slidenum">
              <a:rPr lang="en-US" altLang="zh-CN"/>
              <a:pPr eaLnBrk="1" hangingPunct="1"/>
              <a:t>65</a:t>
            </a:fld>
            <a:endParaRPr lang="en-US" altLang="zh-CN"/>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5745803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A5F92BC-B034-41DF-87DC-CD695483493F}" type="slidenum">
              <a:rPr lang="en-US" altLang="zh-CN"/>
              <a:pPr eaLnBrk="1" hangingPunct="1"/>
              <a:t>66</a:t>
            </a:fld>
            <a:endParaRPr lang="en-US" altLang="zh-CN"/>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extLst>
      <p:ext uri="{BB962C8B-B14F-4D97-AF65-F5344CB8AC3E}">
        <p14:creationId xmlns:p14="http://schemas.microsoft.com/office/powerpoint/2010/main" val="25259581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D97CA00-C1BF-44DA-B168-0F8549DBBD24}" type="slidenum">
              <a:rPr lang="en-US" altLang="zh-CN"/>
              <a:pPr eaLnBrk="1" hangingPunct="1"/>
              <a:t>67</a:t>
            </a:fld>
            <a:endParaRPr lang="en-US" altLang="zh-CN"/>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10848770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68</a:t>
            </a:fld>
            <a:endParaRPr lang="en-US" altLang="zh-CN"/>
          </a:p>
        </p:txBody>
      </p:sp>
    </p:spTree>
    <p:extLst>
      <p:ext uri="{BB962C8B-B14F-4D97-AF65-F5344CB8AC3E}">
        <p14:creationId xmlns:p14="http://schemas.microsoft.com/office/powerpoint/2010/main" val="1591591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69</a:t>
            </a:fld>
            <a:endParaRPr lang="en-US" altLang="zh-CN"/>
          </a:p>
        </p:txBody>
      </p:sp>
    </p:spTree>
    <p:extLst>
      <p:ext uri="{BB962C8B-B14F-4D97-AF65-F5344CB8AC3E}">
        <p14:creationId xmlns:p14="http://schemas.microsoft.com/office/powerpoint/2010/main" val="134842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7</a:t>
            </a:fld>
            <a:endParaRPr lang="en-US" altLang="zh-CN"/>
          </a:p>
        </p:txBody>
      </p:sp>
    </p:spTree>
    <p:extLst>
      <p:ext uri="{BB962C8B-B14F-4D97-AF65-F5344CB8AC3E}">
        <p14:creationId xmlns:p14="http://schemas.microsoft.com/office/powerpoint/2010/main" val="36823295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70</a:t>
            </a:fld>
            <a:endParaRPr lang="en-US" altLang="zh-CN"/>
          </a:p>
        </p:txBody>
      </p:sp>
    </p:spTree>
    <p:extLst>
      <p:ext uri="{BB962C8B-B14F-4D97-AF65-F5344CB8AC3E}">
        <p14:creationId xmlns:p14="http://schemas.microsoft.com/office/powerpoint/2010/main" val="3100723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40DAA2C-02AB-4394-8BDF-305784630306}" type="slidenum">
              <a:rPr lang="en-US" altLang="zh-CN"/>
              <a:pPr eaLnBrk="1" hangingPunct="1"/>
              <a:t>71</a:t>
            </a:fld>
            <a:endParaRPr lang="en-US" altLang="zh-CN"/>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87192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72</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latin typeface="Arial" panose="020B0604020202020204" pitchFamily="34" charset="0"/>
            </a:endParaRPr>
          </a:p>
        </p:txBody>
      </p:sp>
    </p:spTree>
    <p:extLst>
      <p:ext uri="{BB962C8B-B14F-4D97-AF65-F5344CB8AC3E}">
        <p14:creationId xmlns:p14="http://schemas.microsoft.com/office/powerpoint/2010/main" val="23197992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57410B4-1B30-4239-9FC3-0AD02E9ED33E}" type="slidenum">
              <a:rPr lang="en-US" altLang="zh-CN"/>
              <a:pPr eaLnBrk="1" hangingPunct="1"/>
              <a:t>73</a:t>
            </a:fld>
            <a:endParaRPr lang="en-US" altLang="zh-CN"/>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2323626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7CA7370-5CB0-42E4-B2C3-22DAA0134D9C}" type="slidenum">
              <a:rPr lang="en-US" altLang="zh-CN"/>
              <a:pPr eaLnBrk="1" hangingPunct="1"/>
              <a:t>74</a:t>
            </a:fld>
            <a:endParaRPr lang="en-US" altLang="zh-CN"/>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0315309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0A3EAF9-A5F9-414B-9567-C285ABD0079A}" type="slidenum">
              <a:rPr lang="en-US" altLang="zh-CN"/>
              <a:pPr eaLnBrk="1" hangingPunct="1"/>
              <a:t>75</a:t>
            </a:fld>
            <a:endParaRPr lang="en-US" altLang="zh-CN"/>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19860752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7C35470-12B0-4A6B-B6FC-EB08A1ABDE95}" type="slidenum">
              <a:rPr lang="en-US" altLang="zh-CN"/>
              <a:pPr eaLnBrk="1" hangingPunct="1"/>
              <a:t>76</a:t>
            </a:fld>
            <a:endParaRPr lang="en-US" altLang="zh-CN"/>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8429312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77</a:t>
            </a:fld>
            <a:endParaRPr lang="en-US" altLang="zh-CN"/>
          </a:p>
        </p:txBody>
      </p:sp>
    </p:spTree>
    <p:extLst>
      <p:ext uri="{BB962C8B-B14F-4D97-AF65-F5344CB8AC3E}">
        <p14:creationId xmlns:p14="http://schemas.microsoft.com/office/powerpoint/2010/main" val="10472157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57410B4-1B30-4239-9FC3-0AD02E9ED33E}" type="slidenum">
              <a:rPr lang="en-US" altLang="zh-CN"/>
              <a:pPr eaLnBrk="1" hangingPunct="1"/>
              <a:t>78</a:t>
            </a:fld>
            <a:endParaRPr lang="en-US" altLang="zh-CN"/>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2975879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79</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56564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8</a:t>
            </a:fld>
            <a:endParaRPr lang="en-US" altLang="zh-CN"/>
          </a:p>
        </p:txBody>
      </p:sp>
    </p:spTree>
    <p:extLst>
      <p:ext uri="{BB962C8B-B14F-4D97-AF65-F5344CB8AC3E}">
        <p14:creationId xmlns:p14="http://schemas.microsoft.com/office/powerpoint/2010/main" val="42819371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4CA9E5B-0C3D-4215-AD89-3C4C7B7715ED}" type="slidenum">
              <a:rPr lang="en-US" altLang="zh-CN"/>
              <a:pPr eaLnBrk="1" hangingPunct="1"/>
              <a:t>80</a:t>
            </a:fld>
            <a:endParaRPr lang="en-US" altLang="zh-CN"/>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527550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07A6969-08A2-406F-9C8F-2F3FF5CB9FE2}" type="slidenum">
              <a:rPr lang="en-US" altLang="zh-CN"/>
              <a:pPr eaLnBrk="1" hangingPunct="1"/>
              <a:t>81</a:t>
            </a:fld>
            <a:endParaRPr lang="en-US" altLang="zh-CN"/>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9523538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7A4C5A0-71C0-46D8-993D-3CDE890D096E}" type="slidenum">
              <a:rPr lang="en-US" altLang="zh-CN"/>
              <a:pPr eaLnBrk="1" hangingPunct="1"/>
              <a:t>82</a:t>
            </a:fld>
            <a:endParaRPr lang="en-US" altLang="zh-CN"/>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32127008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49C2CA0-F76F-4C51-8D48-A411234333EB}" type="slidenum">
              <a:rPr lang="en-US" altLang="zh-CN"/>
              <a:pPr eaLnBrk="1" hangingPunct="1"/>
              <a:t>83</a:t>
            </a:fld>
            <a:endParaRPr lang="en-US" altLang="zh-CN"/>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6603769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49C2CA0-F76F-4C51-8D48-A411234333EB}" type="slidenum">
              <a:rPr lang="en-US" altLang="zh-CN"/>
              <a:pPr eaLnBrk="1" hangingPunct="1"/>
              <a:t>84</a:t>
            </a:fld>
            <a:endParaRPr lang="en-US" altLang="zh-CN"/>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dirty="0"/>
          </a:p>
        </p:txBody>
      </p:sp>
    </p:spTree>
    <p:extLst>
      <p:ext uri="{BB962C8B-B14F-4D97-AF65-F5344CB8AC3E}">
        <p14:creationId xmlns:p14="http://schemas.microsoft.com/office/powerpoint/2010/main" val="19284846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29FDCDF-ACE6-4B88-9824-EEC8BEC60059}" type="slidenum">
              <a:rPr lang="en-US" altLang="zh-CN"/>
              <a:pPr eaLnBrk="1" hangingPunct="1"/>
              <a:t>85</a:t>
            </a:fld>
            <a:endParaRPr lang="en-US" altLang="zh-CN"/>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9463227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357B946-3D64-44AB-8E72-0E2AADA666FF}" type="slidenum">
              <a:rPr lang="en-US" altLang="zh-CN"/>
              <a:pPr eaLnBrk="1" hangingPunct="1"/>
              <a:t>86</a:t>
            </a:fld>
            <a:endParaRPr lang="en-US" altLang="zh-CN"/>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0891120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826EC50-7BC7-4DF2-94C3-A748C030B11C}" type="slidenum">
              <a:rPr lang="en-US" altLang="zh-CN"/>
              <a:pPr eaLnBrk="1" hangingPunct="1"/>
              <a:t>87</a:t>
            </a:fld>
            <a:endParaRPr lang="en-US" altLang="zh-CN"/>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0801570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AD8335-79A4-4741-9DB6-D829781D8D00}" type="slidenum">
              <a:rPr lang="en-US" altLang="zh-CN"/>
              <a:pPr eaLnBrk="1" hangingPunct="1"/>
              <a:t>88</a:t>
            </a:fld>
            <a:endParaRPr lang="en-US" altLang="zh-CN"/>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zh-CN" altLang="zh-CN" dirty="0"/>
          </a:p>
        </p:txBody>
      </p:sp>
    </p:spTree>
    <p:extLst>
      <p:ext uri="{BB962C8B-B14F-4D97-AF65-F5344CB8AC3E}">
        <p14:creationId xmlns:p14="http://schemas.microsoft.com/office/powerpoint/2010/main" val="3837942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767138" y="9293225"/>
            <a:ext cx="2881312"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E520275B-51AC-4160-9A27-876C5A1678FF}" type="slidenum">
              <a:rPr lang="en-US" altLang="zh-CN" sz="1200"/>
              <a:pPr algn="r" eaLnBrk="1" hangingPunct="1"/>
              <a:t>89</a:t>
            </a:fld>
            <a:endParaRPr lang="en-US" altLang="zh-CN"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latin typeface="Arial" panose="020B0604020202020204" pitchFamily="34" charset="0"/>
            </a:endParaRPr>
          </a:p>
        </p:txBody>
      </p:sp>
    </p:spTree>
    <p:extLst>
      <p:ext uri="{BB962C8B-B14F-4D97-AF65-F5344CB8AC3E}">
        <p14:creationId xmlns:p14="http://schemas.microsoft.com/office/powerpoint/2010/main" val="192552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9</a:t>
            </a:fld>
            <a:endParaRPr lang="en-US" altLang="zh-CN"/>
          </a:p>
        </p:txBody>
      </p:sp>
    </p:spTree>
    <p:extLst>
      <p:ext uri="{BB962C8B-B14F-4D97-AF65-F5344CB8AC3E}">
        <p14:creationId xmlns:p14="http://schemas.microsoft.com/office/powerpoint/2010/main" val="8225610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90</a:t>
            </a:fld>
            <a:endParaRPr lang="en-US" altLang="zh-CN"/>
          </a:p>
        </p:txBody>
      </p:sp>
    </p:spTree>
    <p:extLst>
      <p:ext uri="{BB962C8B-B14F-4D97-AF65-F5344CB8AC3E}">
        <p14:creationId xmlns:p14="http://schemas.microsoft.com/office/powerpoint/2010/main" val="34909634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a:ln/>
        </p:spPr>
      </p:sp>
      <p:sp>
        <p:nvSpPr>
          <p:cNvPr id="1812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1812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44F8432-9E0E-4123-919E-286B76DA6BE9}" type="slidenum">
              <a:rPr lang="en-US" altLang="zh-CN"/>
              <a:pPr eaLnBrk="1" hangingPunct="1"/>
              <a:t>91</a:t>
            </a:fld>
            <a:endParaRPr lang="en-US" altLang="zh-CN"/>
          </a:p>
        </p:txBody>
      </p:sp>
    </p:spTree>
    <p:extLst>
      <p:ext uri="{BB962C8B-B14F-4D97-AF65-F5344CB8AC3E}">
        <p14:creationId xmlns:p14="http://schemas.microsoft.com/office/powerpoint/2010/main" val="18892068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92</a:t>
            </a:fld>
            <a:endParaRPr lang="en-US" altLang="zh-CN"/>
          </a:p>
        </p:txBody>
      </p:sp>
    </p:spTree>
    <p:extLst>
      <p:ext uri="{BB962C8B-B14F-4D97-AF65-F5344CB8AC3E}">
        <p14:creationId xmlns:p14="http://schemas.microsoft.com/office/powerpoint/2010/main" val="30495361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86169D-4FD8-4278-957A-F687E0ECB0BD}" type="slidenum">
              <a:rPr lang="en-US" altLang="zh-CN" smtClean="0"/>
              <a:pPr/>
              <a:t>93</a:t>
            </a:fld>
            <a:endParaRPr lang="en-US" altLang="zh-CN"/>
          </a:p>
        </p:txBody>
      </p:sp>
    </p:spTree>
    <p:extLst>
      <p:ext uri="{BB962C8B-B14F-4D97-AF65-F5344CB8AC3E}">
        <p14:creationId xmlns:p14="http://schemas.microsoft.com/office/powerpoint/2010/main" val="1967224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F4F8E96-6589-48C9-93C9-E0FE2BBD4149}" type="slidenum">
              <a:rPr lang="en-US" altLang="zh-CN"/>
              <a:pPr eaLnBrk="1" hangingPunct="1"/>
              <a:t>94</a:t>
            </a:fld>
            <a:endParaRPr lang="en-US" altLang="zh-CN"/>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21073827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1A4E7D1-58F5-4D5F-A17C-01ABE7FBAB70}" type="slidenum">
              <a:rPr lang="en-US" altLang="zh-CN"/>
              <a:pPr eaLnBrk="1" hangingPunct="1"/>
              <a:t>95</a:t>
            </a:fld>
            <a:endParaRPr lang="en-US" altLang="zh-CN"/>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5959799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F4113D1-2FD9-48D4-A2DE-8CA41FAB7AA2}" type="slidenum">
              <a:rPr lang="en-US" altLang="zh-CN"/>
              <a:pPr eaLnBrk="1" hangingPunct="1"/>
              <a:t>96</a:t>
            </a:fld>
            <a:endParaRPr lang="en-US" altLang="zh-CN"/>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extLst>
      <p:ext uri="{BB962C8B-B14F-4D97-AF65-F5344CB8AC3E}">
        <p14:creationId xmlns:p14="http://schemas.microsoft.com/office/powerpoint/2010/main" val="17249614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4283EC6-F5EC-42BE-AFC8-44E39BD9F062}" type="slidenum">
              <a:rPr lang="en-US" altLang="zh-CN"/>
              <a:pPr eaLnBrk="1" hangingPunct="1"/>
              <a:t>97</a:t>
            </a:fld>
            <a:endParaRPr lang="en-US" altLang="zh-CN"/>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5124174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EC5FB4-249C-4802-88F8-4C0D26CBEAC8}" type="slidenum">
              <a:rPr lang="en-US" altLang="zh-CN"/>
              <a:pPr eaLnBrk="1" hangingPunct="1"/>
              <a:t>98</a:t>
            </a:fld>
            <a:endParaRPr lang="en-US" altLang="zh-CN"/>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1517202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CF3653C-13ED-42F4-AFBE-40AEC42B205A}" type="slidenum">
              <a:rPr lang="en-US" altLang="zh-CN"/>
              <a:pPr eaLnBrk="1" hangingPunct="1"/>
              <a:t>99</a:t>
            </a:fld>
            <a:endParaRPr lang="en-US" altLang="zh-CN"/>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58924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50031"/>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9BF8A953-4123-4A7F-BA0B-92EBE664AD84}" type="slidenum">
              <a:rPr lang="en-US" altLang="zh-CN"/>
              <a:pPr/>
              <a:t>‹#›</a:t>
            </a:fld>
            <a:endParaRPr lang="en-US" altLang="zh-CN"/>
          </a:p>
        </p:txBody>
      </p:sp>
    </p:spTree>
    <p:extLst>
      <p:ext uri="{BB962C8B-B14F-4D97-AF65-F5344CB8AC3E}">
        <p14:creationId xmlns:p14="http://schemas.microsoft.com/office/powerpoint/2010/main" val="309005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46D916D-EE6C-40BC-83E3-75DCDD6A4EE9}" type="slidenum">
              <a:rPr lang="en-US" altLang="zh-CN"/>
              <a:pPr/>
              <a:t>‹#›</a:t>
            </a:fld>
            <a:endParaRPr lang="en-US" altLang="zh-CN"/>
          </a:p>
        </p:txBody>
      </p:sp>
    </p:spTree>
    <p:extLst>
      <p:ext uri="{BB962C8B-B14F-4D97-AF65-F5344CB8AC3E}">
        <p14:creationId xmlns:p14="http://schemas.microsoft.com/office/powerpoint/2010/main" val="828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14097FE-2733-4AD5-B667-F8145B57AEA2}" type="slidenum">
              <a:rPr lang="en-US" altLang="zh-CN"/>
              <a:pPr/>
              <a:t>‹#›</a:t>
            </a:fld>
            <a:endParaRPr lang="en-US" altLang="zh-CN"/>
          </a:p>
        </p:txBody>
      </p:sp>
    </p:spTree>
    <p:extLst>
      <p:ext uri="{BB962C8B-B14F-4D97-AF65-F5344CB8AC3E}">
        <p14:creationId xmlns:p14="http://schemas.microsoft.com/office/powerpoint/2010/main" val="392639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92215552-2845-440D-BADF-4C1A4B582969}" type="slidenum">
              <a:rPr lang="en-US" altLang="zh-CN"/>
              <a:pPr/>
              <a:t>‹#›</a:t>
            </a:fld>
            <a:endParaRPr lang="en-US" altLang="zh-CN"/>
          </a:p>
        </p:txBody>
      </p:sp>
    </p:spTree>
    <p:extLst>
      <p:ext uri="{BB962C8B-B14F-4D97-AF65-F5344CB8AC3E}">
        <p14:creationId xmlns:p14="http://schemas.microsoft.com/office/powerpoint/2010/main" val="1501996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DFED0DFE-EFD5-4A28-AEAE-5A41AC8DC363}" type="slidenum">
              <a:rPr lang="en-US" altLang="zh-CN"/>
              <a:pPr/>
              <a:t>‹#›</a:t>
            </a:fld>
            <a:endParaRPr lang="en-US" altLang="zh-CN"/>
          </a:p>
        </p:txBody>
      </p:sp>
    </p:spTree>
    <p:extLst>
      <p:ext uri="{BB962C8B-B14F-4D97-AF65-F5344CB8AC3E}">
        <p14:creationId xmlns:p14="http://schemas.microsoft.com/office/powerpoint/2010/main" val="25020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450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1450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fld id="{E20F0716-F9CC-4EA8-95E6-6713BF5A97E5}" type="slidenum">
              <a:rPr lang="en-US" altLang="zh-CN"/>
              <a:pPr/>
              <a:t>‹#›</a:t>
            </a:fld>
            <a:endParaRPr lang="en-US" altLang="zh-CN"/>
          </a:p>
        </p:txBody>
      </p:sp>
    </p:spTree>
    <p:extLst>
      <p:ext uri="{BB962C8B-B14F-4D97-AF65-F5344CB8AC3E}">
        <p14:creationId xmlns:p14="http://schemas.microsoft.com/office/powerpoint/2010/main" val="28207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150938" y="214313"/>
            <a:ext cx="7804150" cy="591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B69AD7C3-EF59-4C9B-9507-CE300BE68116}" type="slidenum">
              <a:rPr lang="en-US" altLang="zh-CN"/>
              <a:pPr/>
              <a:t>‹#›</a:t>
            </a:fld>
            <a:endParaRPr lang="en-US" altLang="zh-CN"/>
          </a:p>
        </p:txBody>
      </p:sp>
    </p:spTree>
    <p:extLst>
      <p:ext uri="{BB962C8B-B14F-4D97-AF65-F5344CB8AC3E}">
        <p14:creationId xmlns:p14="http://schemas.microsoft.com/office/powerpoint/2010/main" val="354511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555D341B-CCF3-4F97-A571-6554FF0E7D21}" type="slidenum">
              <a:rPr lang="en-US" altLang="zh-CN"/>
              <a:pPr/>
              <a:t>‹#›</a:t>
            </a:fld>
            <a:endParaRPr lang="en-US" altLang="zh-CN"/>
          </a:p>
        </p:txBody>
      </p:sp>
    </p:spTree>
    <p:extLst>
      <p:ext uri="{BB962C8B-B14F-4D97-AF65-F5344CB8AC3E}">
        <p14:creationId xmlns:p14="http://schemas.microsoft.com/office/powerpoint/2010/main" val="4180728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241676" name="Rectangle 12"/>
          <p:cNvSpPr>
            <a:spLocks noGrp="1" noChangeArrowheads="1"/>
          </p:cNvSpPr>
          <p:nvPr>
            <p:ph type="ctrTitle"/>
          </p:nvPr>
        </p:nvSpPr>
        <p:spPr>
          <a:xfrm>
            <a:off x="990600" y="1676400"/>
            <a:ext cx="7772400" cy="1462088"/>
          </a:xfrm>
          <a:prstGeom prst="rect">
            <a:avLst/>
          </a:prstGeom>
        </p:spPr>
        <p:txBody>
          <a:bodyPr/>
          <a:lstStyle>
            <a:lvl1pPr>
              <a:defRPr/>
            </a:lvl1pPr>
          </a:lstStyle>
          <a:p>
            <a:r>
              <a:rPr lang="zh-CN" altLang="en-US"/>
              <a:t>单击此处编辑母版标题样式</a:t>
            </a:r>
          </a:p>
        </p:txBody>
      </p:sp>
      <p:sp>
        <p:nvSpPr>
          <p:cNvPr id="2416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B86DBF4-16E2-4B12-A50F-908E2FA12226}" type="datetimeFigureOut">
              <a:rPr lang="zh-CN" altLang="en-US"/>
              <a:pPr>
                <a:defRPr/>
              </a:pPr>
              <a:t>2023/11/17</a:t>
            </a:fld>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AF0FF7C5-46CD-44ED-AFD9-C6592AAFFA5C}" type="slidenum">
              <a:rPr lang="zh-CN" altLang="en-US"/>
              <a:pPr/>
              <a:t>‹#›</a:t>
            </a:fld>
            <a:endParaRPr lang="en-US" altLang="zh-CN"/>
          </a:p>
        </p:txBody>
      </p:sp>
    </p:spTree>
    <p:extLst>
      <p:ext uri="{BB962C8B-B14F-4D97-AF65-F5344CB8AC3E}">
        <p14:creationId xmlns:p14="http://schemas.microsoft.com/office/powerpoint/2010/main" val="34602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0E3D8894-1716-4F6C-B178-BED909616217}" type="datetimeFigureOut">
              <a:rPr lang="zh-CN" altLang="en-US"/>
              <a:pPr>
                <a:defRPr/>
              </a:pPr>
              <a:t>2023/11/17</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5BB2C29-F111-4580-90E4-B9FEDBA35D7E}" type="slidenum">
              <a:rPr lang="zh-CN" altLang="en-US"/>
              <a:pPr/>
              <a:t>‹#›</a:t>
            </a:fld>
            <a:endParaRPr lang="en-US" altLang="zh-CN"/>
          </a:p>
        </p:txBody>
      </p:sp>
    </p:spTree>
    <p:extLst>
      <p:ext uri="{BB962C8B-B14F-4D97-AF65-F5344CB8AC3E}">
        <p14:creationId xmlns:p14="http://schemas.microsoft.com/office/powerpoint/2010/main" val="4059683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fld id="{8B8C4CB6-5D48-4AE4-9580-83B48F9EB4D3}" type="datetimeFigureOut">
              <a:rPr lang="zh-CN" altLang="en-US"/>
              <a:pPr>
                <a:defRPr/>
              </a:pPr>
              <a:t>2023/11/17</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947D7D3-1045-44EA-820B-7A83EB9FA14D}" type="slidenum">
              <a:rPr lang="zh-CN" altLang="en-US"/>
              <a:pPr/>
              <a:t>‹#›</a:t>
            </a:fld>
            <a:endParaRPr lang="en-US" altLang="zh-CN"/>
          </a:p>
        </p:txBody>
      </p:sp>
    </p:spTree>
    <p:extLst>
      <p:ext uri="{BB962C8B-B14F-4D97-AF65-F5344CB8AC3E}">
        <p14:creationId xmlns:p14="http://schemas.microsoft.com/office/powerpoint/2010/main" val="231331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8ED44DB7-B4BB-488E-80C0-9E7628D09BE7}" type="slidenum">
              <a:rPr lang="en-US" altLang="zh-CN"/>
              <a:pPr/>
              <a:t>‹#›</a:t>
            </a:fld>
            <a:endParaRPr lang="en-US" altLang="zh-CN"/>
          </a:p>
        </p:txBody>
      </p:sp>
    </p:spTree>
    <p:extLst>
      <p:ext uri="{BB962C8B-B14F-4D97-AF65-F5344CB8AC3E}">
        <p14:creationId xmlns:p14="http://schemas.microsoft.com/office/powerpoint/2010/main" val="604094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fld id="{5AC1431B-2182-4325-8D44-DDAC3074C758}" type="datetimeFigureOut">
              <a:rPr lang="zh-CN" altLang="en-US"/>
              <a:pPr>
                <a:defRPr/>
              </a:pPr>
              <a:t>2023/11/17</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4E583F59-1A62-4447-A9D2-CD58175C5D2B}" type="slidenum">
              <a:rPr lang="zh-CN" altLang="en-US"/>
              <a:pPr/>
              <a:t>‹#›</a:t>
            </a:fld>
            <a:endParaRPr lang="en-US" altLang="zh-CN"/>
          </a:p>
        </p:txBody>
      </p:sp>
    </p:spTree>
    <p:extLst>
      <p:ext uri="{BB962C8B-B14F-4D97-AF65-F5344CB8AC3E}">
        <p14:creationId xmlns:p14="http://schemas.microsoft.com/office/powerpoint/2010/main" val="4149021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fld id="{D7BCE1AE-F749-4E84-A062-AAC7AE314BAD}" type="datetimeFigureOut">
              <a:rPr lang="zh-CN" altLang="en-US"/>
              <a:pPr>
                <a:defRPr/>
              </a:pPr>
              <a:t>2023/11/17</a:t>
            </a:fld>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2CEE38FD-33CB-418F-AF97-B71DD954808E}" type="slidenum">
              <a:rPr lang="zh-CN" altLang="en-US"/>
              <a:pPr/>
              <a:t>‹#›</a:t>
            </a:fld>
            <a:endParaRPr lang="en-US" altLang="zh-CN"/>
          </a:p>
        </p:txBody>
      </p:sp>
    </p:spTree>
    <p:extLst>
      <p:ext uri="{BB962C8B-B14F-4D97-AF65-F5344CB8AC3E}">
        <p14:creationId xmlns:p14="http://schemas.microsoft.com/office/powerpoint/2010/main" val="2342266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fld id="{5DF74A8D-AA59-4C0C-8EB8-A81002CA4EC0}" type="datetimeFigureOut">
              <a:rPr lang="zh-CN" altLang="en-US"/>
              <a:pPr>
                <a:defRPr/>
              </a:pPr>
              <a:t>2023/11/17</a:t>
            </a:fld>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47CB51CC-8D1E-430F-B52A-2D8EBF4AD424}" type="slidenum">
              <a:rPr lang="zh-CN" altLang="en-US"/>
              <a:pPr/>
              <a:t>‹#›</a:t>
            </a:fld>
            <a:endParaRPr lang="en-US" altLang="zh-CN"/>
          </a:p>
        </p:txBody>
      </p:sp>
    </p:spTree>
    <p:extLst>
      <p:ext uri="{BB962C8B-B14F-4D97-AF65-F5344CB8AC3E}">
        <p14:creationId xmlns:p14="http://schemas.microsoft.com/office/powerpoint/2010/main" val="2286068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3B3AF58C-3203-4587-AF6B-0FF3C7E5C763}" type="datetimeFigureOut">
              <a:rPr lang="zh-CN" altLang="en-US"/>
              <a:pPr>
                <a:defRPr/>
              </a:pPr>
              <a:t>2023/11/17</a:t>
            </a:fld>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DA387737-1A6A-4984-B56E-2F9574915ACF}" type="slidenum">
              <a:rPr lang="zh-CN" altLang="en-US"/>
              <a:pPr/>
              <a:t>‹#›</a:t>
            </a:fld>
            <a:endParaRPr lang="en-US" altLang="zh-CN"/>
          </a:p>
        </p:txBody>
      </p:sp>
    </p:spTree>
    <p:extLst>
      <p:ext uri="{BB962C8B-B14F-4D97-AF65-F5344CB8AC3E}">
        <p14:creationId xmlns:p14="http://schemas.microsoft.com/office/powerpoint/2010/main" val="561576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F6A60CF2-DED6-4CA7-94AC-62A970302937}" type="datetimeFigureOut">
              <a:rPr lang="zh-CN" altLang="en-US"/>
              <a:pPr>
                <a:defRPr/>
              </a:pPr>
              <a:t>2023/11/17</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2B7BD1A8-A1E3-46FD-867C-2493BFD1C214}" type="slidenum">
              <a:rPr lang="zh-CN" altLang="en-US"/>
              <a:pPr/>
              <a:t>‹#›</a:t>
            </a:fld>
            <a:endParaRPr lang="en-US" altLang="zh-CN"/>
          </a:p>
        </p:txBody>
      </p:sp>
    </p:spTree>
    <p:extLst>
      <p:ext uri="{BB962C8B-B14F-4D97-AF65-F5344CB8AC3E}">
        <p14:creationId xmlns:p14="http://schemas.microsoft.com/office/powerpoint/2010/main" val="45939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A0F10AC8-9653-4CA8-B030-22C2A355AA3E}" type="datetimeFigureOut">
              <a:rPr lang="zh-CN" altLang="en-US"/>
              <a:pPr>
                <a:defRPr/>
              </a:pPr>
              <a:t>2023/11/17</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21C71489-0993-4094-B7B8-F44389941141}" type="slidenum">
              <a:rPr lang="zh-CN" altLang="en-US"/>
              <a:pPr/>
              <a:t>‹#›</a:t>
            </a:fld>
            <a:endParaRPr lang="en-US" altLang="zh-CN"/>
          </a:p>
        </p:txBody>
      </p:sp>
    </p:spTree>
    <p:extLst>
      <p:ext uri="{BB962C8B-B14F-4D97-AF65-F5344CB8AC3E}">
        <p14:creationId xmlns:p14="http://schemas.microsoft.com/office/powerpoint/2010/main" val="950275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C6153296-EA74-4F1E-A083-A59AD848BADB}" type="datetimeFigureOut">
              <a:rPr lang="zh-CN" altLang="en-US"/>
              <a:pPr>
                <a:defRPr/>
              </a:pPr>
              <a:t>2023/11/17</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F954AC5C-8B76-4810-AD3A-CC2BDEDE6673}" type="slidenum">
              <a:rPr lang="zh-CN" altLang="en-US"/>
              <a:pPr/>
              <a:t>‹#›</a:t>
            </a:fld>
            <a:endParaRPr lang="en-US" altLang="zh-CN"/>
          </a:p>
        </p:txBody>
      </p:sp>
    </p:spTree>
    <p:extLst>
      <p:ext uri="{BB962C8B-B14F-4D97-AF65-F5344CB8AC3E}">
        <p14:creationId xmlns:p14="http://schemas.microsoft.com/office/powerpoint/2010/main" val="559976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fld id="{7C5B48F7-71C5-4042-A538-A30341366F6B}" type="datetimeFigureOut">
              <a:rPr lang="zh-CN" altLang="en-US"/>
              <a:pPr>
                <a:defRPr/>
              </a:pPr>
              <a:t>2023/11/17</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AA3D182-58CA-4D2B-B05B-BC89ECF9255F}" type="slidenum">
              <a:rPr lang="zh-CN" altLang="en-US"/>
              <a:pPr/>
              <a:t>‹#›</a:t>
            </a:fld>
            <a:endParaRPr lang="en-US" altLang="zh-CN"/>
          </a:p>
        </p:txBody>
      </p:sp>
    </p:spTree>
    <p:extLst>
      <p:ext uri="{BB962C8B-B14F-4D97-AF65-F5344CB8AC3E}">
        <p14:creationId xmlns:p14="http://schemas.microsoft.com/office/powerpoint/2010/main" val="1871050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9A09F0F7-9FD2-4C70-87C1-F5C471618CB3}" type="slidenum">
              <a:rPr lang="en-US" altLang="zh-CN"/>
              <a:pPr/>
              <a:t>‹#›</a:t>
            </a:fld>
            <a:endParaRPr lang="en-US" altLang="zh-CN"/>
          </a:p>
        </p:txBody>
      </p:sp>
    </p:spTree>
    <p:extLst>
      <p:ext uri="{BB962C8B-B14F-4D97-AF65-F5344CB8AC3E}">
        <p14:creationId xmlns:p14="http://schemas.microsoft.com/office/powerpoint/2010/main" val="2821847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4482775-A990-4BF4-B869-7C6D12AF9EDB}" type="slidenum">
              <a:rPr lang="en-US" altLang="zh-CN"/>
              <a:pPr/>
              <a:t>‹#›</a:t>
            </a:fld>
            <a:endParaRPr lang="en-US" altLang="zh-CN"/>
          </a:p>
        </p:txBody>
      </p:sp>
    </p:spTree>
    <p:extLst>
      <p:ext uri="{BB962C8B-B14F-4D97-AF65-F5344CB8AC3E}">
        <p14:creationId xmlns:p14="http://schemas.microsoft.com/office/powerpoint/2010/main" val="1255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A0AEA74-C922-44E5-929B-59B78234613D}" type="slidenum">
              <a:rPr lang="en-US" altLang="zh-CN"/>
              <a:pPr/>
              <a:t>‹#›</a:t>
            </a:fld>
            <a:endParaRPr lang="en-US" altLang="zh-CN"/>
          </a:p>
        </p:txBody>
      </p:sp>
    </p:spTree>
    <p:extLst>
      <p:ext uri="{BB962C8B-B14F-4D97-AF65-F5344CB8AC3E}">
        <p14:creationId xmlns:p14="http://schemas.microsoft.com/office/powerpoint/2010/main" val="206567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3A67A7B-3003-45B5-8954-AC708A63640A}" type="slidenum">
              <a:rPr lang="en-US" altLang="zh-CN"/>
              <a:pPr/>
              <a:t>‹#›</a:t>
            </a:fld>
            <a:endParaRPr lang="en-US" altLang="zh-CN"/>
          </a:p>
        </p:txBody>
      </p:sp>
    </p:spTree>
    <p:extLst>
      <p:ext uri="{BB962C8B-B14F-4D97-AF65-F5344CB8AC3E}">
        <p14:creationId xmlns:p14="http://schemas.microsoft.com/office/powerpoint/2010/main" val="2640455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03350" y="1905000"/>
            <a:ext cx="364331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9063" y="1905000"/>
            <a:ext cx="3643312"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1FF4E94-CABB-496A-9FCB-9090935A062D}" type="slidenum">
              <a:rPr lang="en-US" altLang="zh-CN"/>
              <a:pPr/>
              <a:t>‹#›</a:t>
            </a:fld>
            <a:endParaRPr lang="en-US" altLang="zh-CN"/>
          </a:p>
        </p:txBody>
      </p:sp>
    </p:spTree>
    <p:extLst>
      <p:ext uri="{BB962C8B-B14F-4D97-AF65-F5344CB8AC3E}">
        <p14:creationId xmlns:p14="http://schemas.microsoft.com/office/powerpoint/2010/main" val="465364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781FDC1-2CB9-403A-98C5-6F82C87BFCF7}" type="slidenum">
              <a:rPr lang="en-US" altLang="zh-CN"/>
              <a:pPr/>
              <a:t>‹#›</a:t>
            </a:fld>
            <a:endParaRPr lang="en-US" altLang="zh-CN"/>
          </a:p>
        </p:txBody>
      </p:sp>
    </p:spTree>
    <p:extLst>
      <p:ext uri="{BB962C8B-B14F-4D97-AF65-F5344CB8AC3E}">
        <p14:creationId xmlns:p14="http://schemas.microsoft.com/office/powerpoint/2010/main" val="142986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FD034334-33CA-468C-9592-78B09F04D149}" type="slidenum">
              <a:rPr lang="en-US" altLang="zh-CN"/>
              <a:pPr/>
              <a:t>‹#›</a:t>
            </a:fld>
            <a:endParaRPr lang="en-US" altLang="zh-CN"/>
          </a:p>
        </p:txBody>
      </p:sp>
    </p:spTree>
    <p:extLst>
      <p:ext uri="{BB962C8B-B14F-4D97-AF65-F5344CB8AC3E}">
        <p14:creationId xmlns:p14="http://schemas.microsoft.com/office/powerpoint/2010/main" val="2168273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2DBE2A3D-D8F7-49B9-8A1B-6A2240D4E6D5}" type="slidenum">
              <a:rPr lang="en-US" altLang="zh-CN"/>
              <a:pPr/>
              <a:t>‹#›</a:t>
            </a:fld>
            <a:endParaRPr lang="en-US" altLang="zh-CN"/>
          </a:p>
        </p:txBody>
      </p:sp>
    </p:spTree>
    <p:extLst>
      <p:ext uri="{BB962C8B-B14F-4D97-AF65-F5344CB8AC3E}">
        <p14:creationId xmlns:p14="http://schemas.microsoft.com/office/powerpoint/2010/main" val="2406814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FE3C13F-250E-4D0F-919F-7E4EF7612024}" type="slidenum">
              <a:rPr lang="en-US" altLang="zh-CN"/>
              <a:pPr/>
              <a:t>‹#›</a:t>
            </a:fld>
            <a:endParaRPr lang="en-US" altLang="zh-CN"/>
          </a:p>
        </p:txBody>
      </p:sp>
    </p:spTree>
    <p:extLst>
      <p:ext uri="{BB962C8B-B14F-4D97-AF65-F5344CB8AC3E}">
        <p14:creationId xmlns:p14="http://schemas.microsoft.com/office/powerpoint/2010/main" val="2483687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689E605F-EC00-4A10-A897-C335CCC3FAC0}" type="slidenum">
              <a:rPr lang="en-US" altLang="zh-CN"/>
              <a:pPr/>
              <a:t>‹#›</a:t>
            </a:fld>
            <a:endParaRPr lang="en-US" altLang="zh-CN"/>
          </a:p>
        </p:txBody>
      </p:sp>
    </p:spTree>
    <p:extLst>
      <p:ext uri="{BB962C8B-B14F-4D97-AF65-F5344CB8AC3E}">
        <p14:creationId xmlns:p14="http://schemas.microsoft.com/office/powerpoint/2010/main" val="4144240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71A5BA6-129F-42A1-A4CE-734D232C7088}" type="slidenum">
              <a:rPr lang="en-US" altLang="zh-CN"/>
              <a:pPr/>
              <a:t>‹#›</a:t>
            </a:fld>
            <a:endParaRPr lang="en-US" altLang="zh-CN"/>
          </a:p>
        </p:txBody>
      </p:sp>
    </p:spTree>
    <p:extLst>
      <p:ext uri="{BB962C8B-B14F-4D97-AF65-F5344CB8AC3E}">
        <p14:creationId xmlns:p14="http://schemas.microsoft.com/office/powerpoint/2010/main" val="3369572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4488" y="609600"/>
            <a:ext cx="2147887" cy="5489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50825" y="609600"/>
            <a:ext cx="6291263" cy="5489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877882A-A7A7-4763-B71A-329A52987EC7}" type="slidenum">
              <a:rPr lang="en-US" altLang="zh-CN"/>
              <a:pPr/>
              <a:t>‹#›</a:t>
            </a:fld>
            <a:endParaRPr lang="en-US" altLang="zh-CN"/>
          </a:p>
        </p:txBody>
      </p:sp>
    </p:spTree>
    <p:extLst>
      <p:ext uri="{BB962C8B-B14F-4D97-AF65-F5344CB8AC3E}">
        <p14:creationId xmlns:p14="http://schemas.microsoft.com/office/powerpoint/2010/main" val="678539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0825" y="609600"/>
            <a:ext cx="8591550" cy="5489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5A1A876D-B800-4FF8-80B8-19944B9288B0}" type="slidenum">
              <a:rPr lang="en-US" altLang="zh-CN"/>
              <a:pPr/>
              <a:t>‹#›</a:t>
            </a:fld>
            <a:endParaRPr lang="en-US" altLang="zh-CN"/>
          </a:p>
        </p:txBody>
      </p:sp>
    </p:spTree>
    <p:extLst>
      <p:ext uri="{BB962C8B-B14F-4D97-AF65-F5344CB8AC3E}">
        <p14:creationId xmlns:p14="http://schemas.microsoft.com/office/powerpoint/2010/main" val="300297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76AA6FC-FE91-48A4-8017-CA62CC081096}" type="slidenum">
              <a:rPr lang="en-US" altLang="zh-CN"/>
              <a:pPr/>
              <a:t>‹#›</a:t>
            </a:fld>
            <a:endParaRPr lang="en-US" altLang="zh-CN"/>
          </a:p>
        </p:txBody>
      </p:sp>
    </p:spTree>
    <p:extLst>
      <p:ext uri="{BB962C8B-B14F-4D97-AF65-F5344CB8AC3E}">
        <p14:creationId xmlns:p14="http://schemas.microsoft.com/office/powerpoint/2010/main" val="1251415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312A9EB8-E1CF-452E-9183-6E1DC809D6F6}" type="slidenum">
              <a:rPr lang="zh-CN" altLang="en-US"/>
              <a:pPr/>
              <a:t>‹#›</a:t>
            </a:fld>
            <a:endParaRPr lang="zh-CN" altLang="en-US"/>
          </a:p>
        </p:txBody>
      </p:sp>
    </p:spTree>
    <p:extLst>
      <p:ext uri="{BB962C8B-B14F-4D97-AF65-F5344CB8AC3E}">
        <p14:creationId xmlns:p14="http://schemas.microsoft.com/office/powerpoint/2010/main" val="2976461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97412476-F3BC-4DF3-B60C-CFC29EE928D3}" type="slidenum">
              <a:rPr lang="zh-CN" altLang="en-US"/>
              <a:pPr/>
              <a:t>‹#›</a:t>
            </a:fld>
            <a:endParaRPr lang="zh-CN" altLang="en-US"/>
          </a:p>
        </p:txBody>
      </p:sp>
    </p:spTree>
    <p:extLst>
      <p:ext uri="{BB962C8B-B14F-4D97-AF65-F5344CB8AC3E}">
        <p14:creationId xmlns:p14="http://schemas.microsoft.com/office/powerpoint/2010/main" val="2319812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4DF21D7E-5D53-4642-8E50-001664E4C2C6}" type="slidenum">
              <a:rPr lang="zh-CN" altLang="en-US"/>
              <a:pPr/>
              <a:t>‹#›</a:t>
            </a:fld>
            <a:endParaRPr lang="zh-CN" altLang="en-US"/>
          </a:p>
        </p:txBody>
      </p:sp>
    </p:spTree>
    <p:extLst>
      <p:ext uri="{BB962C8B-B14F-4D97-AF65-F5344CB8AC3E}">
        <p14:creationId xmlns:p14="http://schemas.microsoft.com/office/powerpoint/2010/main" val="849576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1C09DADC-7CAC-499C-994A-84036E7F8233}" type="slidenum">
              <a:rPr lang="zh-CN" altLang="en-US"/>
              <a:pPr/>
              <a:t>‹#›</a:t>
            </a:fld>
            <a:endParaRPr lang="zh-CN" altLang="en-US"/>
          </a:p>
        </p:txBody>
      </p:sp>
    </p:spTree>
    <p:extLst>
      <p:ext uri="{BB962C8B-B14F-4D97-AF65-F5344CB8AC3E}">
        <p14:creationId xmlns:p14="http://schemas.microsoft.com/office/powerpoint/2010/main" val="2102508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4"/>
          <p:cNvSpPr>
            <a:spLocks noGrp="1"/>
          </p:cNvSpPr>
          <p:nvPr>
            <p:ph type="ftr" sz="quarter" idx="10"/>
          </p:nvPr>
        </p:nvSpPr>
        <p:spPr/>
        <p:txBody>
          <a:bodyPr/>
          <a:lstStyle>
            <a:lvl1pPr>
              <a:defRPr/>
            </a:lvl1pPr>
          </a:lstStyle>
          <a:p>
            <a:pPr>
              <a:defRPr/>
            </a:pPr>
            <a:endParaRPr lang="zh-CN" altLang="en-US"/>
          </a:p>
        </p:txBody>
      </p:sp>
      <p:sp>
        <p:nvSpPr>
          <p:cNvPr id="8" name="灯片编号占位符 5"/>
          <p:cNvSpPr>
            <a:spLocks noGrp="1"/>
          </p:cNvSpPr>
          <p:nvPr>
            <p:ph type="sldNum" sz="quarter" idx="11"/>
          </p:nvPr>
        </p:nvSpPr>
        <p:spPr/>
        <p:txBody>
          <a:bodyPr/>
          <a:lstStyle>
            <a:lvl1pPr>
              <a:defRPr/>
            </a:lvl1pPr>
          </a:lstStyle>
          <a:p>
            <a:fld id="{F18841BD-A320-426A-8B6D-C51DB5906691}" type="slidenum">
              <a:rPr lang="zh-CN" altLang="en-US"/>
              <a:pPr/>
              <a:t>‹#›</a:t>
            </a:fld>
            <a:endParaRPr lang="zh-CN" altLang="en-US"/>
          </a:p>
        </p:txBody>
      </p:sp>
    </p:spTree>
    <p:extLst>
      <p:ext uri="{BB962C8B-B14F-4D97-AF65-F5344CB8AC3E}">
        <p14:creationId xmlns:p14="http://schemas.microsoft.com/office/powerpoint/2010/main" val="3194642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4"/>
          <p:cNvSpPr>
            <a:spLocks noGrp="1"/>
          </p:cNvSpPr>
          <p:nvPr>
            <p:ph type="ftr" sz="quarter" idx="10"/>
          </p:nvPr>
        </p:nvSpPr>
        <p:spPr/>
        <p:txBody>
          <a:bodyPr/>
          <a:lstStyle>
            <a:lvl1pPr>
              <a:defRPr/>
            </a:lvl1pPr>
          </a:lstStyle>
          <a:p>
            <a:pPr>
              <a:defRPr/>
            </a:pPr>
            <a:endParaRPr lang="zh-CN" altLang="en-US"/>
          </a:p>
        </p:txBody>
      </p:sp>
      <p:sp>
        <p:nvSpPr>
          <p:cNvPr id="4" name="灯片编号占位符 5"/>
          <p:cNvSpPr>
            <a:spLocks noGrp="1"/>
          </p:cNvSpPr>
          <p:nvPr>
            <p:ph type="sldNum" sz="quarter" idx="11"/>
          </p:nvPr>
        </p:nvSpPr>
        <p:spPr/>
        <p:txBody>
          <a:bodyPr/>
          <a:lstStyle>
            <a:lvl1pPr>
              <a:defRPr/>
            </a:lvl1pPr>
          </a:lstStyle>
          <a:p>
            <a:fld id="{354BB7A9-CEED-4986-8637-5E48D97F9969}" type="slidenum">
              <a:rPr lang="zh-CN" altLang="en-US"/>
              <a:pPr/>
              <a:t>‹#›</a:t>
            </a:fld>
            <a:endParaRPr lang="zh-CN" altLang="en-US"/>
          </a:p>
        </p:txBody>
      </p:sp>
    </p:spTree>
    <p:extLst>
      <p:ext uri="{BB962C8B-B14F-4D97-AF65-F5344CB8AC3E}">
        <p14:creationId xmlns:p14="http://schemas.microsoft.com/office/powerpoint/2010/main" val="311987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4"/>
          <p:cNvSpPr>
            <a:spLocks noGrp="1"/>
          </p:cNvSpPr>
          <p:nvPr>
            <p:ph type="ftr" sz="quarter" idx="10"/>
          </p:nvPr>
        </p:nvSpPr>
        <p:spPr/>
        <p:txBody>
          <a:bodyPr/>
          <a:lstStyle>
            <a:lvl1pPr>
              <a:defRPr/>
            </a:lvl1pPr>
          </a:lstStyle>
          <a:p>
            <a:pPr>
              <a:defRPr/>
            </a:pPr>
            <a:endParaRPr lang="zh-CN" altLang="en-US"/>
          </a:p>
        </p:txBody>
      </p:sp>
      <p:sp>
        <p:nvSpPr>
          <p:cNvPr id="3" name="灯片编号占位符 5"/>
          <p:cNvSpPr>
            <a:spLocks noGrp="1"/>
          </p:cNvSpPr>
          <p:nvPr>
            <p:ph type="sldNum" sz="quarter" idx="11"/>
          </p:nvPr>
        </p:nvSpPr>
        <p:spPr/>
        <p:txBody>
          <a:bodyPr/>
          <a:lstStyle>
            <a:lvl1pPr>
              <a:defRPr/>
            </a:lvl1pPr>
          </a:lstStyle>
          <a:p>
            <a:fld id="{2E6F441D-B4B2-45D0-8CB3-F43604A11C13}" type="slidenum">
              <a:rPr lang="zh-CN" altLang="en-US"/>
              <a:pPr/>
              <a:t>‹#›</a:t>
            </a:fld>
            <a:endParaRPr lang="zh-CN" altLang="en-US"/>
          </a:p>
        </p:txBody>
      </p:sp>
    </p:spTree>
    <p:extLst>
      <p:ext uri="{BB962C8B-B14F-4D97-AF65-F5344CB8AC3E}">
        <p14:creationId xmlns:p14="http://schemas.microsoft.com/office/powerpoint/2010/main" val="1408240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93690186-F8B3-4481-864A-869B84C9AD22}" type="slidenum">
              <a:rPr lang="zh-CN" altLang="en-US"/>
              <a:pPr/>
              <a:t>‹#›</a:t>
            </a:fld>
            <a:endParaRPr lang="zh-CN" altLang="en-US"/>
          </a:p>
        </p:txBody>
      </p:sp>
    </p:spTree>
    <p:extLst>
      <p:ext uri="{BB962C8B-B14F-4D97-AF65-F5344CB8AC3E}">
        <p14:creationId xmlns:p14="http://schemas.microsoft.com/office/powerpoint/2010/main" val="196175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pPr>
              <a:defRPr/>
            </a:pPr>
            <a:endParaRPr lang="zh-CN" altLang="en-US"/>
          </a:p>
        </p:txBody>
      </p:sp>
      <p:sp>
        <p:nvSpPr>
          <p:cNvPr id="6" name="灯片编号占位符 5"/>
          <p:cNvSpPr>
            <a:spLocks noGrp="1"/>
          </p:cNvSpPr>
          <p:nvPr>
            <p:ph type="sldNum" sz="quarter" idx="11"/>
          </p:nvPr>
        </p:nvSpPr>
        <p:spPr/>
        <p:txBody>
          <a:bodyPr/>
          <a:lstStyle>
            <a:lvl1pPr>
              <a:defRPr/>
            </a:lvl1pPr>
          </a:lstStyle>
          <a:p>
            <a:fld id="{1F46A345-7790-454A-BBBC-9AD6A22FE7FD}" type="slidenum">
              <a:rPr lang="zh-CN" altLang="en-US"/>
              <a:pPr/>
              <a:t>‹#›</a:t>
            </a:fld>
            <a:endParaRPr lang="zh-CN" altLang="en-US"/>
          </a:p>
        </p:txBody>
      </p:sp>
    </p:spTree>
    <p:extLst>
      <p:ext uri="{BB962C8B-B14F-4D97-AF65-F5344CB8AC3E}">
        <p14:creationId xmlns:p14="http://schemas.microsoft.com/office/powerpoint/2010/main" val="2287199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D8EC88E3-7C70-405A-9E4F-C74017F0B150}" type="slidenum">
              <a:rPr lang="zh-CN" altLang="en-US"/>
              <a:pPr/>
              <a:t>‹#›</a:t>
            </a:fld>
            <a:endParaRPr lang="zh-CN" altLang="en-US"/>
          </a:p>
        </p:txBody>
      </p:sp>
    </p:spTree>
    <p:extLst>
      <p:ext uri="{BB962C8B-B14F-4D97-AF65-F5344CB8AC3E}">
        <p14:creationId xmlns:p14="http://schemas.microsoft.com/office/powerpoint/2010/main" val="81179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DF42BBA6-C780-4979-B1D7-EDB2CCA7BB4B}" type="slidenum">
              <a:rPr lang="en-US" altLang="zh-CN"/>
              <a:pPr/>
              <a:t>‹#›</a:t>
            </a:fld>
            <a:endParaRPr lang="en-US" altLang="zh-CN"/>
          </a:p>
        </p:txBody>
      </p:sp>
    </p:spTree>
    <p:extLst>
      <p:ext uri="{BB962C8B-B14F-4D97-AF65-F5344CB8AC3E}">
        <p14:creationId xmlns:p14="http://schemas.microsoft.com/office/powerpoint/2010/main" val="3645975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85813"/>
            <a:ext cx="2057400" cy="50720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85813"/>
            <a:ext cx="6019800" cy="50720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fld id="{CB729534-1CDE-4BC4-BB36-5CCCE6A2098E}" type="slidenum">
              <a:rPr lang="zh-CN" altLang="en-US"/>
              <a:pPr/>
              <a:t>‹#›</a:t>
            </a:fld>
            <a:endParaRPr lang="zh-CN" altLang="en-US"/>
          </a:p>
        </p:txBody>
      </p:sp>
    </p:spTree>
    <p:extLst>
      <p:ext uri="{BB962C8B-B14F-4D97-AF65-F5344CB8AC3E}">
        <p14:creationId xmlns:p14="http://schemas.microsoft.com/office/powerpoint/2010/main" val="306075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CB04F7C8-6B97-4E5B-9FC0-D12BF4294ABB}" type="slidenum">
              <a:rPr lang="en-US" altLang="zh-CN"/>
              <a:pPr/>
              <a:t>‹#›</a:t>
            </a:fld>
            <a:endParaRPr lang="en-US" altLang="zh-CN"/>
          </a:p>
        </p:txBody>
      </p:sp>
    </p:spTree>
    <p:extLst>
      <p:ext uri="{BB962C8B-B14F-4D97-AF65-F5344CB8AC3E}">
        <p14:creationId xmlns:p14="http://schemas.microsoft.com/office/powerpoint/2010/main" val="66601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B26162E4-0B36-4B4D-8AAA-9623C9D0CEE3}" type="slidenum">
              <a:rPr lang="en-US" altLang="zh-CN"/>
              <a:pPr/>
              <a:t>‹#›</a:t>
            </a:fld>
            <a:endParaRPr lang="en-US" altLang="zh-CN"/>
          </a:p>
        </p:txBody>
      </p:sp>
    </p:spTree>
    <p:extLst>
      <p:ext uri="{BB962C8B-B14F-4D97-AF65-F5344CB8AC3E}">
        <p14:creationId xmlns:p14="http://schemas.microsoft.com/office/powerpoint/2010/main" val="304138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AAD6366-4165-4882-9663-5CCCC2257D3E}" type="slidenum">
              <a:rPr lang="en-US" altLang="zh-CN"/>
              <a:pPr/>
              <a:t>‹#›</a:t>
            </a:fld>
            <a:endParaRPr lang="en-US" altLang="zh-CN"/>
          </a:p>
        </p:txBody>
      </p:sp>
    </p:spTree>
    <p:extLst>
      <p:ext uri="{BB962C8B-B14F-4D97-AF65-F5344CB8AC3E}">
        <p14:creationId xmlns:p14="http://schemas.microsoft.com/office/powerpoint/2010/main" val="398247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E920C7E-B1FE-41AC-BB84-9E17D37DD675}" type="slidenum">
              <a:rPr lang="en-US" altLang="zh-CN"/>
              <a:pPr/>
              <a:t>‹#›</a:t>
            </a:fld>
            <a:endParaRPr lang="en-US" altLang="zh-CN"/>
          </a:p>
        </p:txBody>
      </p:sp>
    </p:spTree>
    <p:extLst>
      <p:ext uri="{BB962C8B-B14F-4D97-AF65-F5344CB8AC3E}">
        <p14:creationId xmlns:p14="http://schemas.microsoft.com/office/powerpoint/2010/main" val="350203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1" name="Rectangle 9"/>
          <p:cNvSpPr>
            <a:spLocks noGrp="1" noChangeArrowheads="1"/>
          </p:cNvSpPr>
          <p:nvPr>
            <p:ph type="title"/>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3562"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ea typeface="宋体" pitchFamily="2" charset="-122"/>
              </a:defRPr>
            </a:lvl1pPr>
          </a:lstStyle>
          <a:p>
            <a:pPr>
              <a:defRPr/>
            </a:pPr>
            <a:endParaRPr lang="en-US" altLang="zh-CN" dirty="0"/>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ea typeface="宋体" pitchFamily="2" charset="-122"/>
              </a:defRPr>
            </a:lvl1pPr>
          </a:lstStyle>
          <a:p>
            <a:pPr>
              <a:defRPr/>
            </a:pPr>
            <a:endParaRPr lang="en-US" altLang="zh-CN" dirty="0"/>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lvl1pPr>
          </a:lstStyle>
          <a:p>
            <a:fld id="{7866641B-2CBE-4623-9BE5-95371F357A76}" type="slidenum">
              <a:rPr lang="en-US" altLang="zh-CN"/>
              <a:pPr/>
              <a:t>‹#›</a:t>
            </a:fld>
            <a:endParaRPr lang="en-US" altLang="zh-CN"/>
          </a:p>
        </p:txBody>
      </p:sp>
      <p:grpSp>
        <p:nvGrpSpPr>
          <p:cNvPr id="14" name="Group 2">
            <a:extLst>
              <a:ext uri="{FF2B5EF4-FFF2-40B4-BE49-F238E27FC236}">
                <a16:creationId xmlns:a16="http://schemas.microsoft.com/office/drawing/2014/main" id="{5FDF1982-C27B-4B1C-9F96-F024441567C3}"/>
              </a:ext>
            </a:extLst>
          </p:cNvPr>
          <p:cNvGrpSpPr>
            <a:grpSpLocks/>
          </p:cNvGrpSpPr>
          <p:nvPr userDrawn="1"/>
        </p:nvGrpSpPr>
        <p:grpSpPr bwMode="auto">
          <a:xfrm>
            <a:off x="0" y="250031"/>
            <a:ext cx="9009063" cy="1052513"/>
            <a:chOff x="0" y="1536"/>
            <a:chExt cx="5675" cy="663"/>
          </a:xfrm>
        </p:grpSpPr>
        <p:grpSp>
          <p:nvGrpSpPr>
            <p:cNvPr id="15" name="Group 3">
              <a:extLst>
                <a:ext uri="{FF2B5EF4-FFF2-40B4-BE49-F238E27FC236}">
                  <a16:creationId xmlns:a16="http://schemas.microsoft.com/office/drawing/2014/main" id="{777C38C7-016F-4109-B778-A4FB5B8FE305}"/>
                </a:ext>
              </a:extLst>
            </p:cNvPr>
            <p:cNvGrpSpPr>
              <a:grpSpLocks/>
            </p:cNvGrpSpPr>
            <p:nvPr/>
          </p:nvGrpSpPr>
          <p:grpSpPr bwMode="auto">
            <a:xfrm>
              <a:off x="185" y="1604"/>
              <a:ext cx="449" cy="299"/>
              <a:chOff x="720" y="336"/>
              <a:chExt cx="624" cy="432"/>
            </a:xfrm>
          </p:grpSpPr>
          <p:sp>
            <p:nvSpPr>
              <p:cNvPr id="22" name="Rectangle 4">
                <a:extLst>
                  <a:ext uri="{FF2B5EF4-FFF2-40B4-BE49-F238E27FC236}">
                    <a16:creationId xmlns:a16="http://schemas.microsoft.com/office/drawing/2014/main" id="{9E60F2F2-EE47-46B4-B0E1-AEB9FBEABBA3}"/>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23" name="Rectangle 5">
                <a:extLst>
                  <a:ext uri="{FF2B5EF4-FFF2-40B4-BE49-F238E27FC236}">
                    <a16:creationId xmlns:a16="http://schemas.microsoft.com/office/drawing/2014/main" id="{3C2A7A71-C274-4C40-9952-2B06571C5D03}"/>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16" name="Group 6">
              <a:extLst>
                <a:ext uri="{FF2B5EF4-FFF2-40B4-BE49-F238E27FC236}">
                  <a16:creationId xmlns:a16="http://schemas.microsoft.com/office/drawing/2014/main" id="{D3C6124A-E803-4118-9530-DC3EDD82520E}"/>
                </a:ext>
              </a:extLst>
            </p:cNvPr>
            <p:cNvGrpSpPr>
              <a:grpSpLocks/>
            </p:cNvGrpSpPr>
            <p:nvPr/>
          </p:nvGrpSpPr>
          <p:grpSpPr bwMode="auto">
            <a:xfrm>
              <a:off x="263" y="1870"/>
              <a:ext cx="466" cy="299"/>
              <a:chOff x="912" y="2640"/>
              <a:chExt cx="672" cy="432"/>
            </a:xfrm>
          </p:grpSpPr>
          <p:sp>
            <p:nvSpPr>
              <p:cNvPr id="20" name="Rectangle 7">
                <a:extLst>
                  <a:ext uri="{FF2B5EF4-FFF2-40B4-BE49-F238E27FC236}">
                    <a16:creationId xmlns:a16="http://schemas.microsoft.com/office/drawing/2014/main" id="{95F05567-58CF-4709-83B0-E8F5621A6629}"/>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21" name="Rectangle 8">
                <a:extLst>
                  <a:ext uri="{FF2B5EF4-FFF2-40B4-BE49-F238E27FC236}">
                    <a16:creationId xmlns:a16="http://schemas.microsoft.com/office/drawing/2014/main" id="{E678C346-10B8-4FC1-BA8B-B0F6BD5146EA}"/>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7" name="Rectangle 9">
              <a:extLst>
                <a:ext uri="{FF2B5EF4-FFF2-40B4-BE49-F238E27FC236}">
                  <a16:creationId xmlns:a16="http://schemas.microsoft.com/office/drawing/2014/main" id="{A1D147DE-A3FE-4114-B0B7-3112F063950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18" name="Rectangle 10">
              <a:extLst>
                <a:ext uri="{FF2B5EF4-FFF2-40B4-BE49-F238E27FC236}">
                  <a16:creationId xmlns:a16="http://schemas.microsoft.com/office/drawing/2014/main" id="{DFABD5E4-BEB3-4B2C-BBB9-1586A8A887F4}"/>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19" name="Rectangle 11">
              <a:extLst>
                <a:ext uri="{FF2B5EF4-FFF2-40B4-BE49-F238E27FC236}">
                  <a16:creationId xmlns:a16="http://schemas.microsoft.com/office/drawing/2014/main" id="{B234D1C8-7AD7-4847-85B8-75245699C9A9}"/>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pic>
        <p:nvPicPr>
          <p:cNvPr id="2052" name="Picture 4">
            <a:extLst>
              <a:ext uri="{FF2B5EF4-FFF2-40B4-BE49-F238E27FC236}">
                <a16:creationId xmlns:a16="http://schemas.microsoft.com/office/drawing/2014/main" id="{387A154D-CF5D-4286-AF8D-D251516F5D1C}"/>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920"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 id="2147484882" r:id="rId12"/>
    <p:sldLayoutId id="2147484883" r:id="rId13"/>
    <p:sldLayoutId id="2147484884" r:id="rId14"/>
    <p:sldLayoutId id="2147484885" r:id="rId15"/>
    <p:sldLayoutId id="2147484886" r:id="rId16"/>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6"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06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fld id="{F51220BB-EAF4-4B9F-8B0A-09DF5DB9F138}" type="datetimeFigureOut">
              <a:rPr lang="zh-CN" altLang="en-US"/>
              <a:pPr>
                <a:defRPr/>
              </a:pPr>
              <a:t>2023/11/17</a:t>
            </a:fld>
            <a:endParaRPr lang="en-US" altLang="zh-CN"/>
          </a:p>
        </p:txBody>
      </p:sp>
      <p:sp>
        <p:nvSpPr>
          <p:cNvPr id="2406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2406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401B1F9-E453-47A7-9687-7B7CDEA81765}" type="slidenum">
              <a:rPr lang="zh-CN" altLang="en-US"/>
              <a:pPr/>
              <a:t>‹#›</a:t>
            </a:fld>
            <a:endParaRPr lang="en-US" altLang="zh-CN"/>
          </a:p>
        </p:txBody>
      </p:sp>
      <p:grpSp>
        <p:nvGrpSpPr>
          <p:cNvPr id="15" name="Group 2">
            <a:extLst>
              <a:ext uri="{FF2B5EF4-FFF2-40B4-BE49-F238E27FC236}">
                <a16:creationId xmlns:a16="http://schemas.microsoft.com/office/drawing/2014/main" id="{2D95BAE9-1578-415A-A6A7-2DDDA1BF13E3}"/>
              </a:ext>
            </a:extLst>
          </p:cNvPr>
          <p:cNvGrpSpPr>
            <a:grpSpLocks/>
          </p:cNvGrpSpPr>
          <p:nvPr userDrawn="1"/>
        </p:nvGrpSpPr>
        <p:grpSpPr bwMode="auto">
          <a:xfrm>
            <a:off x="0" y="250031"/>
            <a:ext cx="9009063" cy="1052513"/>
            <a:chOff x="0" y="1536"/>
            <a:chExt cx="5675" cy="663"/>
          </a:xfrm>
        </p:grpSpPr>
        <p:grpSp>
          <p:nvGrpSpPr>
            <p:cNvPr id="16" name="Group 3">
              <a:extLst>
                <a:ext uri="{FF2B5EF4-FFF2-40B4-BE49-F238E27FC236}">
                  <a16:creationId xmlns:a16="http://schemas.microsoft.com/office/drawing/2014/main" id="{B81A836B-07A9-4662-9357-5D81D7F4732B}"/>
                </a:ext>
              </a:extLst>
            </p:cNvPr>
            <p:cNvGrpSpPr>
              <a:grpSpLocks/>
            </p:cNvGrpSpPr>
            <p:nvPr/>
          </p:nvGrpSpPr>
          <p:grpSpPr bwMode="auto">
            <a:xfrm>
              <a:off x="185" y="1604"/>
              <a:ext cx="449" cy="299"/>
              <a:chOff x="720" y="336"/>
              <a:chExt cx="624" cy="432"/>
            </a:xfrm>
          </p:grpSpPr>
          <p:sp>
            <p:nvSpPr>
              <p:cNvPr id="23" name="Rectangle 4">
                <a:extLst>
                  <a:ext uri="{FF2B5EF4-FFF2-40B4-BE49-F238E27FC236}">
                    <a16:creationId xmlns:a16="http://schemas.microsoft.com/office/drawing/2014/main" id="{00E205CF-2F00-45A0-A009-9BA04602CA67}"/>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24" name="Rectangle 5">
                <a:extLst>
                  <a:ext uri="{FF2B5EF4-FFF2-40B4-BE49-F238E27FC236}">
                    <a16:creationId xmlns:a16="http://schemas.microsoft.com/office/drawing/2014/main" id="{3F4E3864-C6CA-40A0-B45E-6D6D3E43BAD6}"/>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17" name="Group 6">
              <a:extLst>
                <a:ext uri="{FF2B5EF4-FFF2-40B4-BE49-F238E27FC236}">
                  <a16:creationId xmlns:a16="http://schemas.microsoft.com/office/drawing/2014/main" id="{9A8AC67C-89F7-4D9B-8CE9-755B55921ED7}"/>
                </a:ext>
              </a:extLst>
            </p:cNvPr>
            <p:cNvGrpSpPr>
              <a:grpSpLocks/>
            </p:cNvGrpSpPr>
            <p:nvPr/>
          </p:nvGrpSpPr>
          <p:grpSpPr bwMode="auto">
            <a:xfrm>
              <a:off x="263" y="1870"/>
              <a:ext cx="466" cy="299"/>
              <a:chOff x="912" y="2640"/>
              <a:chExt cx="672" cy="432"/>
            </a:xfrm>
          </p:grpSpPr>
          <p:sp>
            <p:nvSpPr>
              <p:cNvPr id="21" name="Rectangle 7">
                <a:extLst>
                  <a:ext uri="{FF2B5EF4-FFF2-40B4-BE49-F238E27FC236}">
                    <a16:creationId xmlns:a16="http://schemas.microsoft.com/office/drawing/2014/main" id="{F213FED0-F14B-467D-A32F-48CD9F15BAF6}"/>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22" name="Rectangle 8">
                <a:extLst>
                  <a:ext uri="{FF2B5EF4-FFF2-40B4-BE49-F238E27FC236}">
                    <a16:creationId xmlns:a16="http://schemas.microsoft.com/office/drawing/2014/main" id="{79E28E71-CED9-422C-81EC-8FF1401A8A49}"/>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8" name="Rectangle 9">
              <a:extLst>
                <a:ext uri="{FF2B5EF4-FFF2-40B4-BE49-F238E27FC236}">
                  <a16:creationId xmlns:a16="http://schemas.microsoft.com/office/drawing/2014/main" id="{B6583378-0807-4BC6-B74C-5DBF875A41D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19" name="Rectangle 10">
              <a:extLst>
                <a:ext uri="{FF2B5EF4-FFF2-40B4-BE49-F238E27FC236}">
                  <a16:creationId xmlns:a16="http://schemas.microsoft.com/office/drawing/2014/main" id="{054686D9-E272-4505-96E6-0193D5E018F2}"/>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20" name="Rectangle 11">
              <a:extLst>
                <a:ext uri="{FF2B5EF4-FFF2-40B4-BE49-F238E27FC236}">
                  <a16:creationId xmlns:a16="http://schemas.microsoft.com/office/drawing/2014/main" id="{3092DF39-2939-4A7C-809F-BF0C462E8D24}"/>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pic>
        <p:nvPicPr>
          <p:cNvPr id="25" name="Picture 4">
            <a:extLst>
              <a:ext uri="{FF2B5EF4-FFF2-40B4-BE49-F238E27FC236}">
                <a16:creationId xmlns:a16="http://schemas.microsoft.com/office/drawing/2014/main" id="{08E5A639-D383-4023-9963-B23200D5417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921"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bwMode="auto">
          <a:xfrm>
            <a:off x="250825" y="609600"/>
            <a:ext cx="859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5603" name="Rectangle 3"/>
          <p:cNvSpPr>
            <a:spLocks noGrp="1" noRot="1" noChangeArrowheads="1"/>
          </p:cNvSpPr>
          <p:nvPr>
            <p:ph type="body" idx="1"/>
          </p:nvPr>
        </p:nvSpPr>
        <p:spPr bwMode="auto">
          <a:xfrm>
            <a:off x="1403350" y="1905000"/>
            <a:ext cx="74390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316"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mn-lt"/>
                <a:ea typeface="宋体" pitchFamily="2" charset="-122"/>
              </a:defRPr>
            </a:lvl1pPr>
          </a:lstStyle>
          <a:p>
            <a:pPr>
              <a:defRPr/>
            </a:pPr>
            <a:endParaRPr lang="en-US" altLang="zh-CN"/>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ea typeface="宋体" pitchFamily="2" charset="-122"/>
              </a:defRPr>
            </a:lvl1pPr>
          </a:lstStyle>
          <a:p>
            <a:pPr>
              <a:defRPr/>
            </a:pPr>
            <a:endParaRPr lang="en-US" altLang="zh-CN"/>
          </a:p>
        </p:txBody>
      </p:sp>
      <p:sp>
        <p:nvSpPr>
          <p:cNvPr id="13318"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panose="020B0604020202020204" pitchFamily="34" charset="0"/>
              </a:defRPr>
            </a:lvl1pPr>
          </a:lstStyle>
          <a:p>
            <a:fld id="{68825C6D-57A1-41B2-93CE-D005B2F79AFF}" type="slidenum">
              <a:rPr lang="en-US" altLang="zh-CN"/>
              <a:pPr/>
              <a:t>‹#›</a:t>
            </a:fld>
            <a:endParaRPr lang="en-US" altLang="zh-CN"/>
          </a:p>
        </p:txBody>
      </p:sp>
      <p:sp>
        <p:nvSpPr>
          <p:cNvPr id="13319" name="Text Box 7"/>
          <p:cNvSpPr txBox="1">
            <a:spLocks noChangeArrowheads="1"/>
          </p:cNvSpPr>
          <p:nvPr userDrawn="1"/>
        </p:nvSpPr>
        <p:spPr bwMode="auto">
          <a:xfrm>
            <a:off x="0" y="0"/>
            <a:ext cx="9144000" cy="366713"/>
          </a:xfrm>
          <a:prstGeom prst="rect">
            <a:avLst/>
          </a:prstGeom>
          <a:noFill/>
          <a:ln w="9525">
            <a:noFill/>
            <a:miter lim="800000"/>
            <a:headEnd/>
            <a:tailEnd/>
          </a:ln>
          <a:effectLst/>
        </p:spPr>
        <p:txBody>
          <a:bodyPr>
            <a:spAutoFit/>
          </a:bodyPr>
          <a:lstStyle/>
          <a:p>
            <a:pPr algn="ctr">
              <a:spcBef>
                <a:spcPct val="50000"/>
              </a:spcBef>
              <a:defRPr/>
            </a:pPr>
            <a:r>
              <a:rPr lang="zh-CN" altLang="en-US" b="1">
                <a:latin typeface="Arial" charset="0"/>
              </a:rPr>
              <a:t>工程硕士课程：信息网络与技术</a:t>
            </a:r>
          </a:p>
        </p:txBody>
      </p:sp>
      <p:sp>
        <p:nvSpPr>
          <p:cNvPr id="13325" name="Line 13"/>
          <p:cNvSpPr>
            <a:spLocks noChangeShapeType="1"/>
          </p:cNvSpPr>
          <p:nvPr userDrawn="1"/>
        </p:nvSpPr>
        <p:spPr bwMode="auto">
          <a:xfrm>
            <a:off x="179388" y="1844675"/>
            <a:ext cx="8713787" cy="0"/>
          </a:xfrm>
          <a:prstGeom prst="line">
            <a:avLst/>
          </a:prstGeom>
          <a:noFill/>
          <a:ln w="28575">
            <a:solidFill>
              <a:schemeClr val="tx1"/>
            </a:solidFill>
            <a:round/>
            <a:headEnd/>
            <a:tailEnd/>
          </a:ln>
          <a:effectLst/>
        </p:spPr>
        <p:txBody>
          <a:bodyPr/>
          <a:lstStyle/>
          <a:p>
            <a:pPr algn="ctr">
              <a:defRPr/>
            </a:pPr>
            <a:endParaRPr lang="zh-CN" altLang="en-US">
              <a:latin typeface="Arial" pitchFamily="34" charset="0"/>
            </a:endParaRPr>
          </a:p>
        </p:txBody>
      </p:sp>
      <p:sp>
        <p:nvSpPr>
          <p:cNvPr id="13326" name="Line 14"/>
          <p:cNvSpPr>
            <a:spLocks noChangeShapeType="1"/>
          </p:cNvSpPr>
          <p:nvPr userDrawn="1"/>
        </p:nvSpPr>
        <p:spPr bwMode="auto">
          <a:xfrm>
            <a:off x="1187450" y="1844675"/>
            <a:ext cx="0" cy="4464050"/>
          </a:xfrm>
          <a:prstGeom prst="line">
            <a:avLst/>
          </a:prstGeom>
          <a:noFill/>
          <a:ln w="28575">
            <a:solidFill>
              <a:schemeClr val="tx1"/>
            </a:solidFill>
            <a:round/>
            <a:headEnd/>
            <a:tailEnd/>
          </a:ln>
          <a:effectLst/>
        </p:spPr>
        <p:txBody>
          <a:bodyPr/>
          <a:lstStyle/>
          <a:p>
            <a:pPr algn="ctr">
              <a:defRPr/>
            </a:pPr>
            <a:endParaRPr lang="zh-CN" alt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ea typeface="宋体" pitchFamily="2" charset="-122"/>
        </a:defRPr>
      </a:lvl2pPr>
      <a:lvl3pPr algn="l" rtl="0" eaLnBrk="0" fontAlgn="base" hangingPunct="0">
        <a:spcBef>
          <a:spcPct val="0"/>
        </a:spcBef>
        <a:spcAft>
          <a:spcPct val="0"/>
        </a:spcAft>
        <a:defRPr sz="4400" b="1">
          <a:solidFill>
            <a:schemeClr val="tx2"/>
          </a:solidFill>
          <a:latin typeface="Arial" charset="0"/>
          <a:ea typeface="宋体" pitchFamily="2" charset="-122"/>
        </a:defRPr>
      </a:lvl3pPr>
      <a:lvl4pPr algn="l" rtl="0" eaLnBrk="0" fontAlgn="base" hangingPunct="0">
        <a:spcBef>
          <a:spcPct val="0"/>
        </a:spcBef>
        <a:spcAft>
          <a:spcPct val="0"/>
        </a:spcAft>
        <a:defRPr sz="4400" b="1">
          <a:solidFill>
            <a:schemeClr val="tx2"/>
          </a:solidFill>
          <a:latin typeface="Arial" charset="0"/>
          <a:ea typeface="宋体" pitchFamily="2" charset="-122"/>
        </a:defRPr>
      </a:lvl4pPr>
      <a:lvl5pPr algn="l" rtl="0" eaLnBrk="0" fontAlgn="base" hangingPunct="0">
        <a:spcBef>
          <a:spcPct val="0"/>
        </a:spcBef>
        <a:spcAft>
          <a:spcPct val="0"/>
        </a:spcAft>
        <a:defRPr sz="4400" b="1">
          <a:solidFill>
            <a:schemeClr val="tx2"/>
          </a:solidFill>
          <a:latin typeface="Arial" charset="0"/>
          <a:ea typeface="宋体" pitchFamily="2" charset="-122"/>
        </a:defRPr>
      </a:lvl5pPr>
      <a:lvl6pPr marL="457200" algn="l" rtl="0" fontAlgn="base">
        <a:spcBef>
          <a:spcPct val="0"/>
        </a:spcBef>
        <a:spcAft>
          <a:spcPct val="0"/>
        </a:spcAft>
        <a:defRPr sz="4400" b="1">
          <a:solidFill>
            <a:schemeClr val="tx2"/>
          </a:solidFill>
          <a:latin typeface="Arial" charset="0"/>
          <a:ea typeface="宋体" pitchFamily="2" charset="-122"/>
        </a:defRPr>
      </a:lvl6pPr>
      <a:lvl7pPr marL="914400" algn="l" rtl="0" fontAlgn="base">
        <a:spcBef>
          <a:spcPct val="0"/>
        </a:spcBef>
        <a:spcAft>
          <a:spcPct val="0"/>
        </a:spcAft>
        <a:defRPr sz="4400" b="1">
          <a:solidFill>
            <a:schemeClr val="tx2"/>
          </a:solidFill>
          <a:latin typeface="Arial" charset="0"/>
          <a:ea typeface="宋体" pitchFamily="2" charset="-122"/>
        </a:defRPr>
      </a:lvl7pPr>
      <a:lvl8pPr marL="1371600" algn="l" rtl="0" fontAlgn="base">
        <a:spcBef>
          <a:spcPct val="0"/>
        </a:spcBef>
        <a:spcAft>
          <a:spcPct val="0"/>
        </a:spcAft>
        <a:defRPr sz="4400" b="1">
          <a:solidFill>
            <a:schemeClr val="tx2"/>
          </a:solidFill>
          <a:latin typeface="Arial" charset="0"/>
          <a:ea typeface="宋体" pitchFamily="2" charset="-122"/>
        </a:defRPr>
      </a:lvl8pPr>
      <a:lvl9pPr marL="1828800" algn="l" rtl="0" fontAlgn="base">
        <a:spcBef>
          <a:spcPct val="0"/>
        </a:spcBef>
        <a:spcAft>
          <a:spcPct val="0"/>
        </a:spcAft>
        <a:defRPr sz="44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v"/>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b="1">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anose="05000000000000000000" pitchFamily="2" charset="2"/>
        <a:buChar char="v"/>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b="1">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标题占位符 1"/>
          <p:cNvSpPr>
            <a:spLocks noGrp="1"/>
          </p:cNvSpPr>
          <p:nvPr>
            <p:ph type="title"/>
          </p:nvPr>
        </p:nvSpPr>
        <p:spPr bwMode="auto">
          <a:xfrm>
            <a:off x="457200" y="785813"/>
            <a:ext cx="822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6627" name="文本占位符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latin typeface="+mn-lt"/>
                <a:ea typeface="宋体"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1">
                <a:latin typeface="Calibri" panose="020F0502020204030204" pitchFamily="34" charset="0"/>
              </a:defRPr>
            </a:lvl1pPr>
          </a:lstStyle>
          <a:p>
            <a:fld id="{7F075D7A-196A-48DE-ADD4-215E20DABC6F}" type="slidenum">
              <a:rPr lang="zh-CN" altLang="en-US"/>
              <a:pPr/>
              <a:t>‹#›</a:t>
            </a:fld>
            <a:endParaRPr lang="zh-CN" altLang="en-US"/>
          </a:p>
        </p:txBody>
      </p:sp>
      <p:sp>
        <p:nvSpPr>
          <p:cNvPr id="7" name="TextBox 6"/>
          <p:cNvSpPr txBox="1"/>
          <p:nvPr userDrawn="1"/>
        </p:nvSpPr>
        <p:spPr>
          <a:xfrm>
            <a:off x="7019925" y="82550"/>
            <a:ext cx="2124075" cy="396875"/>
          </a:xfrm>
          <a:prstGeom prst="rect">
            <a:avLst/>
          </a:prstGeom>
          <a:noFill/>
        </p:spPr>
        <p:txBody>
          <a:bodyPr>
            <a:spAutoFit/>
          </a:bodyPr>
          <a:lstStyle/>
          <a:p>
            <a:pPr>
              <a:defRPr/>
            </a:pPr>
            <a:r>
              <a:rPr lang="en-US" altLang="zh-CN" sz="2000" b="1">
                <a:solidFill>
                  <a:schemeClr val="bg2"/>
                </a:solidFill>
                <a:latin typeface="方正舒体" pitchFamily="2" charset="-122"/>
                <a:ea typeface="方正舒体" pitchFamily="2" charset="-122"/>
              </a:rPr>
              <a:t> </a:t>
            </a:r>
            <a:r>
              <a:rPr lang="zh-CN" altLang="en-US" sz="2000" b="1">
                <a:solidFill>
                  <a:schemeClr val="bg2"/>
                </a:solidFill>
                <a:latin typeface="方正舒体" pitchFamily="2" charset="-122"/>
                <a:ea typeface="方正舒体" pitchFamily="2" charset="-122"/>
              </a:rPr>
              <a:t>信息网络与协议</a:t>
            </a:r>
          </a:p>
        </p:txBody>
      </p:sp>
      <p:sp>
        <p:nvSpPr>
          <p:cNvPr id="24584" name="Line 8"/>
          <p:cNvSpPr>
            <a:spLocks noChangeShapeType="1"/>
          </p:cNvSpPr>
          <p:nvPr userDrawn="1"/>
        </p:nvSpPr>
        <p:spPr bwMode="auto">
          <a:xfrm>
            <a:off x="468313" y="1484313"/>
            <a:ext cx="8280400" cy="0"/>
          </a:xfrm>
          <a:prstGeom prst="line">
            <a:avLst/>
          </a:prstGeom>
          <a:noFill/>
          <a:ln w="9525">
            <a:solidFill>
              <a:schemeClr val="tx1"/>
            </a:solidFill>
            <a:round/>
            <a:headEnd/>
            <a:tailEnd/>
          </a:ln>
          <a:effectLst/>
        </p:spPr>
        <p:txBody>
          <a:bodyPr anchor="ctr"/>
          <a:lstStyle/>
          <a:p>
            <a:pPr algn="ctr">
              <a:defRPr/>
            </a:pPr>
            <a:endParaRPr lang="zh-CN" altLang="en-US" b="1">
              <a:latin typeface="Arial" pitchFamily="34" charset="0"/>
            </a:endParaRPr>
          </a:p>
        </p:txBody>
      </p: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hf hdr="0" ftr="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ea typeface="宋体" pitchFamily="2" charset="-122"/>
        </a:defRPr>
      </a:lvl2pPr>
      <a:lvl3pPr algn="l" rtl="0" eaLnBrk="0" fontAlgn="base" hangingPunct="0">
        <a:spcBef>
          <a:spcPct val="0"/>
        </a:spcBef>
        <a:spcAft>
          <a:spcPct val="0"/>
        </a:spcAft>
        <a:defRPr sz="4400" b="1">
          <a:solidFill>
            <a:schemeClr val="tx1"/>
          </a:solidFill>
          <a:latin typeface="Calibri" pitchFamily="34" charset="0"/>
          <a:ea typeface="宋体" pitchFamily="2" charset="-122"/>
        </a:defRPr>
      </a:lvl3pPr>
      <a:lvl4pPr algn="l" rtl="0" eaLnBrk="0" fontAlgn="base" hangingPunct="0">
        <a:spcBef>
          <a:spcPct val="0"/>
        </a:spcBef>
        <a:spcAft>
          <a:spcPct val="0"/>
        </a:spcAft>
        <a:defRPr sz="4400" b="1">
          <a:solidFill>
            <a:schemeClr val="tx1"/>
          </a:solidFill>
          <a:latin typeface="Calibri" pitchFamily="34" charset="0"/>
          <a:ea typeface="宋体" pitchFamily="2" charset="-122"/>
        </a:defRPr>
      </a:lvl4pPr>
      <a:lvl5pPr algn="l" rtl="0" eaLnBrk="0" fontAlgn="base" hangingPunct="0">
        <a:spcBef>
          <a:spcPct val="0"/>
        </a:spcBef>
        <a:spcAft>
          <a:spcPct val="0"/>
        </a:spcAft>
        <a:defRPr sz="4400" b="1">
          <a:solidFill>
            <a:schemeClr val="tx1"/>
          </a:solidFill>
          <a:latin typeface="Calibri" pitchFamily="34" charset="0"/>
          <a:ea typeface="宋体" pitchFamily="2" charset="-122"/>
        </a:defRPr>
      </a:lvl5pPr>
      <a:lvl6pPr marL="457200" algn="l" rtl="0" fontAlgn="base">
        <a:spcBef>
          <a:spcPct val="0"/>
        </a:spcBef>
        <a:spcAft>
          <a:spcPct val="0"/>
        </a:spcAft>
        <a:defRPr sz="4400" b="1">
          <a:solidFill>
            <a:schemeClr val="tx1"/>
          </a:solidFill>
          <a:latin typeface="Calibri" pitchFamily="34" charset="0"/>
          <a:ea typeface="宋体" pitchFamily="2" charset="-122"/>
        </a:defRPr>
      </a:lvl6pPr>
      <a:lvl7pPr marL="914400" algn="l" rtl="0" fontAlgn="base">
        <a:spcBef>
          <a:spcPct val="0"/>
        </a:spcBef>
        <a:spcAft>
          <a:spcPct val="0"/>
        </a:spcAft>
        <a:defRPr sz="4400" b="1">
          <a:solidFill>
            <a:schemeClr val="tx1"/>
          </a:solidFill>
          <a:latin typeface="Calibri" pitchFamily="34" charset="0"/>
          <a:ea typeface="宋体" pitchFamily="2" charset="-122"/>
        </a:defRPr>
      </a:lvl7pPr>
      <a:lvl8pPr marL="1371600" algn="l" rtl="0" fontAlgn="base">
        <a:spcBef>
          <a:spcPct val="0"/>
        </a:spcBef>
        <a:spcAft>
          <a:spcPct val="0"/>
        </a:spcAft>
        <a:defRPr sz="4400" b="1">
          <a:solidFill>
            <a:schemeClr val="tx1"/>
          </a:solidFill>
          <a:latin typeface="Calibri" pitchFamily="34" charset="0"/>
          <a:ea typeface="宋体" pitchFamily="2" charset="-122"/>
        </a:defRPr>
      </a:lvl8pPr>
      <a:lvl9pPr marL="1828800" algn="l" rtl="0" fontAlgn="base">
        <a:spcBef>
          <a:spcPct val="0"/>
        </a:spcBef>
        <a:spcAft>
          <a:spcPct val="0"/>
        </a:spcAft>
        <a:defRPr sz="4400" b="1">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5pPr>
      <a:lvl6pPr marL="2514600" indent="-228600" algn="l" rtl="0" fontAlgn="base">
        <a:spcBef>
          <a:spcPct val="20000"/>
        </a:spcBef>
        <a:spcAft>
          <a:spcPct val="0"/>
        </a:spcAft>
        <a:buFont typeface="Arial" charset="0"/>
        <a:buChar char="»"/>
        <a:defRPr sz="2000" b="1">
          <a:solidFill>
            <a:schemeClr val="tx1"/>
          </a:solidFill>
          <a:latin typeface="+mn-lt"/>
          <a:ea typeface="+mn-ea"/>
        </a:defRPr>
      </a:lvl6pPr>
      <a:lvl7pPr marL="2971800" indent="-228600" algn="l" rtl="0" fontAlgn="base">
        <a:spcBef>
          <a:spcPct val="20000"/>
        </a:spcBef>
        <a:spcAft>
          <a:spcPct val="0"/>
        </a:spcAft>
        <a:buFont typeface="Arial" charset="0"/>
        <a:buChar char="»"/>
        <a:defRPr sz="2000" b="1">
          <a:solidFill>
            <a:schemeClr val="tx1"/>
          </a:solidFill>
          <a:latin typeface="+mn-lt"/>
          <a:ea typeface="+mn-ea"/>
        </a:defRPr>
      </a:lvl7pPr>
      <a:lvl8pPr marL="3429000" indent="-228600" algn="l" rtl="0" fontAlgn="base">
        <a:spcBef>
          <a:spcPct val="20000"/>
        </a:spcBef>
        <a:spcAft>
          <a:spcPct val="0"/>
        </a:spcAft>
        <a:buFont typeface="Arial" charset="0"/>
        <a:buChar char="»"/>
        <a:defRPr sz="2000" b="1">
          <a:solidFill>
            <a:schemeClr val="tx1"/>
          </a:solidFill>
          <a:latin typeface="+mn-lt"/>
          <a:ea typeface="+mn-ea"/>
        </a:defRPr>
      </a:lvl8pPr>
      <a:lvl9pPr marL="3886200" indent="-228600" algn="l" rtl="0" fontAlgn="base">
        <a:spcBef>
          <a:spcPct val="20000"/>
        </a:spcBef>
        <a:spcAft>
          <a:spcPct val="0"/>
        </a:spcAft>
        <a:buFont typeface="Arial" charset="0"/>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105.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11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79.wmf"/><Relationship Id="rId4" Type="http://schemas.openxmlformats.org/officeDocument/2006/relationships/image" Target="../media/image78.wm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113.xml"/><Relationship Id="rId1" Type="http://schemas.openxmlformats.org/officeDocument/2006/relationships/slideLayout" Target="../slideLayouts/slideLayout34.xml"/><Relationship Id="rId6" Type="http://schemas.openxmlformats.org/officeDocument/2006/relationships/image" Target="../media/image81.wmf"/><Relationship Id="rId5" Type="http://schemas.openxmlformats.org/officeDocument/2006/relationships/oleObject" Target="../embeddings/oleObject25.bin"/><Relationship Id="rId10" Type="http://schemas.openxmlformats.org/officeDocument/2006/relationships/image" Target="../media/image82.wmf"/><Relationship Id="rId4" Type="http://schemas.openxmlformats.org/officeDocument/2006/relationships/image" Target="../media/image80.wmf"/><Relationship Id="rId9" Type="http://schemas.openxmlformats.org/officeDocument/2006/relationships/oleObject" Target="../embeddings/oleObject28.bin"/></Relationships>
</file>

<file path=ppt/slides/_rels/slide11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29.bin"/><Relationship Id="rId7" Type="http://schemas.openxmlformats.org/officeDocument/2006/relationships/oleObject" Target="../embeddings/oleObject32.bin"/><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oleObject" Target="../embeddings/oleObject30.bin"/><Relationship Id="rId10" Type="http://schemas.openxmlformats.org/officeDocument/2006/relationships/image" Target="../media/image80.wmf"/><Relationship Id="rId4" Type="http://schemas.openxmlformats.org/officeDocument/2006/relationships/image" Target="../media/image81.wmf"/><Relationship Id="rId9" Type="http://schemas.openxmlformats.org/officeDocument/2006/relationships/oleObject" Target="../embeddings/oleObject33.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81.wmf"/><Relationship Id="rId7" Type="http://schemas.openxmlformats.org/officeDocument/2006/relationships/image" Target="../media/image82.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 Id="rId9" Type="http://schemas.openxmlformats.org/officeDocument/2006/relationships/image" Target="../media/image80.wm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hyperlink" Target="http://ipv6.he.net/statisti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png"/></Relationships>
</file>

<file path=ppt/slides/_rels/slide12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7.xml"/><Relationship Id="rId1" Type="http://schemas.openxmlformats.org/officeDocument/2006/relationships/slideLayout" Target="../slideLayouts/slideLayout41.xml"/></Relationships>
</file>

<file path=ppt/slides/_rels/slide1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5.xml"/><Relationship Id="rId1" Type="http://schemas.openxmlformats.org/officeDocument/2006/relationships/slideLayout" Target="../slideLayouts/slideLayout39.xml"/><Relationship Id="rId4" Type="http://schemas.openxmlformats.org/officeDocument/2006/relationships/image" Target="../media/image42.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6.xml"/><Relationship Id="rId1" Type="http://schemas.openxmlformats.org/officeDocument/2006/relationships/slideLayout" Target="../slideLayouts/slideLayout39.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31.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1.emf"/><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44.png"/><Relationship Id="rId4" Type="http://schemas.openxmlformats.org/officeDocument/2006/relationships/oleObject" Target="../embeddings/oleObject20.bin"/></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slides/_rels/slide81.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85.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66.wmf"/></Relationships>
</file>

<file path=ppt/slides/_rels/slide8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66.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1.emf"/></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94FB27-D142-491C-A38E-C919C4316012}"/>
              </a:ext>
            </a:extLst>
          </p:cNvPr>
          <p:cNvSpPr txBox="1">
            <a:spLocks noChangeArrowheads="1"/>
          </p:cNvSpPr>
          <p:nvPr/>
        </p:nvSpPr>
        <p:spPr bwMode="auto">
          <a:xfrm>
            <a:off x="685800" y="1124744"/>
            <a:ext cx="777240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pPr algn="ctr">
              <a:lnSpc>
                <a:spcPct val="150000"/>
              </a:lnSpc>
            </a:pPr>
            <a:br>
              <a:rPr lang="en-US" altLang="zh-CN" sz="4000" b="1" kern="0" dirty="0">
                <a:latin typeface="微软雅黑" panose="020B0503020204020204" pitchFamily="34" charset="-122"/>
                <a:ea typeface="微软雅黑" panose="020B0503020204020204" pitchFamily="34" charset="-122"/>
              </a:rPr>
            </a:br>
            <a:br>
              <a:rPr lang="en-US" altLang="zh-CN" sz="4000" b="1" kern="0" dirty="0">
                <a:latin typeface="微软雅黑" panose="020B0503020204020204" pitchFamily="34" charset="-122"/>
                <a:ea typeface="微软雅黑" panose="020B0503020204020204" pitchFamily="34" charset="-122"/>
              </a:rPr>
            </a:br>
            <a:r>
              <a:rPr lang="zh-CN" altLang="en-US" sz="4000" b="1" kern="0" dirty="0">
                <a:latin typeface="微软雅黑" panose="020B0503020204020204" pitchFamily="34" charset="-122"/>
                <a:ea typeface="微软雅黑" panose="020B0503020204020204" pitchFamily="34" charset="-122"/>
              </a:rPr>
              <a:t>计算机网络</a:t>
            </a:r>
            <a:br>
              <a:rPr lang="en-US" altLang="zh-CN" sz="4000" b="1" kern="0" dirty="0">
                <a:latin typeface="微软雅黑" panose="020B0503020204020204" pitchFamily="34" charset="-122"/>
                <a:ea typeface="微软雅黑" panose="020B0503020204020204" pitchFamily="34" charset="-122"/>
              </a:rPr>
            </a:br>
            <a:r>
              <a:rPr lang="en-US" altLang="zh-CN" sz="4000" b="1" kern="0" dirty="0">
                <a:latin typeface="微软雅黑" panose="020B0503020204020204" pitchFamily="34" charset="-122"/>
                <a:ea typeface="微软雅黑" panose="020B0503020204020204" pitchFamily="34" charset="-122"/>
              </a:rPr>
              <a:t>Chapter 6 Internet Protocol</a:t>
            </a:r>
            <a:br>
              <a:rPr lang="en-US" altLang="zh-CN" sz="4000" b="1" kern="0" dirty="0">
                <a:latin typeface="微软雅黑" panose="020B0503020204020204" pitchFamily="34" charset="-122"/>
                <a:ea typeface="微软雅黑" panose="020B0503020204020204" pitchFamily="34" charset="-122"/>
              </a:rPr>
            </a:br>
            <a:endParaRPr lang="en-US" altLang="zh-CN" sz="4000" b="1" kern="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17EE0E24-F127-4845-AF9D-9DF306512E75}"/>
              </a:ext>
            </a:extLst>
          </p:cNvPr>
          <p:cNvSpPr txBox="1"/>
          <p:nvPr/>
        </p:nvSpPr>
        <p:spPr>
          <a:xfrm>
            <a:off x="755576" y="3864746"/>
            <a:ext cx="7772400" cy="2794611"/>
          </a:xfrm>
          <a:prstGeom prst="rect">
            <a:avLst/>
          </a:prstGeom>
          <a:noFill/>
        </p:spPr>
        <p:txBody>
          <a:bodyPr wrap="square">
            <a:spAutoFit/>
          </a:bodyPr>
          <a:lstStyle/>
          <a:p>
            <a:pPr>
              <a:lnSpc>
                <a:spcPct val="150000"/>
              </a:lnSpc>
            </a:pPr>
            <a:r>
              <a:rPr lang="zh-CN" altLang="en-US" sz="2400" spc="300" dirty="0">
                <a:latin typeface="微软雅黑" panose="020B0503020204020204" pitchFamily="34" charset="-122"/>
                <a:ea typeface="微软雅黑" panose="020B0503020204020204" pitchFamily="34" charset="-122"/>
              </a:rPr>
              <a:t>李健</a:t>
            </a:r>
            <a:endParaRPr lang="en-US" altLang="zh-CN" sz="2400" spc="300" dirty="0">
              <a:latin typeface="微软雅黑" panose="020B0503020204020204" pitchFamily="34" charset="-122"/>
              <a:ea typeface="微软雅黑" panose="020B0503020204020204" pitchFamily="34" charset="-122"/>
            </a:endParaRPr>
          </a:p>
          <a:p>
            <a:pPr>
              <a:lnSpc>
                <a:spcPct val="150000"/>
              </a:lnSpc>
            </a:pPr>
            <a:r>
              <a:rPr lang="zh-CN" altLang="en-US" sz="2400" spc="300" dirty="0">
                <a:latin typeface="微软雅黑" panose="020B0503020204020204" pitchFamily="34" charset="-122"/>
                <a:ea typeface="微软雅黑" panose="020B0503020204020204" pitchFamily="34" charset="-122"/>
              </a:rPr>
              <a:t>网络空间安全学院</a:t>
            </a:r>
            <a:endParaRPr lang="en-US" altLang="zh-CN" sz="2400" spc="300" dirty="0">
              <a:latin typeface="微软雅黑" panose="020B0503020204020204" pitchFamily="34" charset="-122"/>
              <a:ea typeface="微软雅黑" panose="020B0503020204020204" pitchFamily="34" charset="-122"/>
            </a:endParaRPr>
          </a:p>
          <a:p>
            <a:pPr>
              <a:lnSpc>
                <a:spcPct val="150000"/>
              </a:lnSpc>
            </a:pPr>
            <a:r>
              <a:rPr lang="zh-CN" altLang="en-US" sz="2400" spc="300" dirty="0">
                <a:latin typeface="微软雅黑" panose="020B0503020204020204" pitchFamily="34" charset="-122"/>
                <a:ea typeface="微软雅黑" panose="020B0503020204020204" pitchFamily="34" charset="-122"/>
              </a:rPr>
              <a:t>高新校区信智楼</a:t>
            </a:r>
            <a:r>
              <a:rPr lang="en-US" altLang="zh-CN" sz="2400" spc="300" dirty="0">
                <a:latin typeface="微软雅黑" panose="020B0503020204020204" pitchFamily="34" charset="-122"/>
                <a:ea typeface="微软雅黑" panose="020B0503020204020204" pitchFamily="34" charset="-122"/>
              </a:rPr>
              <a:t>C502</a:t>
            </a:r>
            <a:r>
              <a:rPr lang="zh-CN" altLang="en-US" sz="2400" spc="300" dirty="0">
                <a:latin typeface="微软雅黑" panose="020B0503020204020204" pitchFamily="34" charset="-122"/>
                <a:ea typeface="微软雅黑" panose="020B0503020204020204" pitchFamily="34" charset="-122"/>
              </a:rPr>
              <a:t>室</a:t>
            </a:r>
            <a:br>
              <a:rPr lang="en-US" altLang="zh-CN" sz="2400" spc="300" dirty="0">
                <a:latin typeface="得意黑" pitchFamily="2" charset="-122"/>
                <a:ea typeface="得意黑" pitchFamily="2" charset="-122"/>
              </a:rPr>
            </a:br>
            <a:r>
              <a:rPr lang="en-US" altLang="zh-CN" sz="2400" b="1" spc="300" dirty="0">
                <a:latin typeface="得意黑" pitchFamily="2" charset="-122"/>
                <a:ea typeface="得意黑" pitchFamily="2" charset="-122"/>
              </a:rPr>
              <a:t>E-Mail: </a:t>
            </a:r>
            <a:r>
              <a:rPr lang="en-US" altLang="zh-CN" sz="2400" spc="300" dirty="0">
                <a:latin typeface="得意黑" pitchFamily="2" charset="-122"/>
                <a:ea typeface="得意黑" pitchFamily="2" charset="-122"/>
              </a:rPr>
              <a:t>lijian9@ustc.edu.cn</a:t>
            </a:r>
            <a:br>
              <a:rPr lang="en-US" altLang="zh-CN" sz="2400" spc="300" dirty="0">
                <a:latin typeface="得意黑" pitchFamily="2" charset="-122"/>
                <a:ea typeface="得意黑" pitchFamily="2" charset="-122"/>
              </a:rPr>
            </a:br>
            <a:r>
              <a:rPr lang="en-US" altLang="zh-CN" sz="2400" b="1" spc="300" dirty="0">
                <a:latin typeface="得意黑" pitchFamily="2" charset="-122"/>
                <a:ea typeface="得意黑" pitchFamily="2" charset="-122"/>
              </a:rPr>
              <a:t>Homepage: </a:t>
            </a:r>
            <a:r>
              <a:rPr lang="en-US" altLang="zh-CN" sz="2400" spc="300" dirty="0">
                <a:latin typeface="得意黑" pitchFamily="2" charset="-122"/>
                <a:ea typeface="得意黑" pitchFamily="2" charset="-122"/>
              </a:rPr>
              <a:t>http://if.ustc.edu.cn</a:t>
            </a:r>
            <a:endParaRPr lang="zh-CN" altLang="en-US" spc="300" dirty="0">
              <a:latin typeface="得意黑" pitchFamily="2" charset="-122"/>
              <a:ea typeface="得意黑" pitchFamily="2" charset="-122"/>
            </a:endParaRPr>
          </a:p>
        </p:txBody>
      </p:sp>
      <p:sp>
        <p:nvSpPr>
          <p:cNvPr id="6" name="Text Box 6">
            <a:extLst>
              <a:ext uri="{FF2B5EF4-FFF2-40B4-BE49-F238E27FC236}">
                <a16:creationId xmlns:a16="http://schemas.microsoft.com/office/drawing/2014/main" id="{6F45C58F-5D5A-4673-9381-FDCD51F88DF0}"/>
              </a:ext>
            </a:extLst>
          </p:cNvPr>
          <p:cNvSpPr txBox="1">
            <a:spLocks noChangeArrowheads="1"/>
          </p:cNvSpPr>
          <p:nvPr/>
        </p:nvSpPr>
        <p:spPr bwMode="auto">
          <a:xfrm>
            <a:off x="2429743" y="3005830"/>
            <a:ext cx="428451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dist" eaLnBrk="1" hangingPunct="1">
              <a:spcBef>
                <a:spcPct val="50000"/>
              </a:spcBef>
            </a:pPr>
            <a:r>
              <a:rPr lang="en-US" altLang="zh-CN" b="1" i="1" dirty="0">
                <a:latin typeface="得意黑" pitchFamily="50" charset="-122"/>
                <a:ea typeface="得意黑" pitchFamily="50" charset="-122"/>
              </a:rPr>
              <a:t>IP over Everything, Everything over IP</a:t>
            </a:r>
          </a:p>
        </p:txBody>
      </p:sp>
      <p:pic>
        <p:nvPicPr>
          <p:cNvPr id="3" name="图片 2">
            <a:extLst>
              <a:ext uri="{FF2B5EF4-FFF2-40B4-BE49-F238E27FC236}">
                <a16:creationId xmlns:a16="http://schemas.microsoft.com/office/drawing/2014/main" id="{D47658D2-FE2D-4F4F-A961-05910010CD48}"/>
              </a:ext>
            </a:extLst>
          </p:cNvPr>
          <p:cNvPicPr>
            <a:picLocks noChangeAspect="1"/>
          </p:cNvPicPr>
          <p:nvPr/>
        </p:nvPicPr>
        <p:blipFill>
          <a:blip r:embed="rId3"/>
          <a:stretch>
            <a:fillRect/>
          </a:stretch>
        </p:blipFill>
        <p:spPr>
          <a:xfrm>
            <a:off x="5714681" y="4776465"/>
            <a:ext cx="1492721" cy="1506332"/>
          </a:xfrm>
          <a:prstGeom prst="rect">
            <a:avLst/>
          </a:prstGeom>
        </p:spPr>
      </p:pic>
      <p:pic>
        <p:nvPicPr>
          <p:cNvPr id="8" name="图片 7">
            <a:extLst>
              <a:ext uri="{FF2B5EF4-FFF2-40B4-BE49-F238E27FC236}">
                <a16:creationId xmlns:a16="http://schemas.microsoft.com/office/drawing/2014/main" id="{3433D3F7-3AD2-4C4F-9658-64552F63596B}"/>
              </a:ext>
            </a:extLst>
          </p:cNvPr>
          <p:cNvPicPr>
            <a:picLocks noChangeAspect="1"/>
          </p:cNvPicPr>
          <p:nvPr/>
        </p:nvPicPr>
        <p:blipFill>
          <a:blip r:embed="rId4"/>
          <a:stretch>
            <a:fillRect/>
          </a:stretch>
        </p:blipFill>
        <p:spPr>
          <a:xfrm>
            <a:off x="7460617" y="4800585"/>
            <a:ext cx="1501729" cy="1524691"/>
          </a:xfrm>
          <a:prstGeom prst="rect">
            <a:avLst/>
          </a:prstGeom>
        </p:spPr>
      </p:pic>
      <p:sp>
        <p:nvSpPr>
          <p:cNvPr id="10" name="文本框 9">
            <a:extLst>
              <a:ext uri="{FF2B5EF4-FFF2-40B4-BE49-F238E27FC236}">
                <a16:creationId xmlns:a16="http://schemas.microsoft.com/office/drawing/2014/main" id="{2F9145C4-D907-4EAF-BD49-7D674C57CA6C}"/>
              </a:ext>
            </a:extLst>
          </p:cNvPr>
          <p:cNvSpPr txBox="1"/>
          <p:nvPr/>
        </p:nvSpPr>
        <p:spPr>
          <a:xfrm>
            <a:off x="5713505" y="6281621"/>
            <a:ext cx="1584176" cy="369332"/>
          </a:xfrm>
          <a:prstGeom prst="rect">
            <a:avLst/>
          </a:prstGeom>
          <a:noFill/>
        </p:spPr>
        <p:txBody>
          <a:bodyPr wrap="square">
            <a:spAutoFit/>
          </a:bodyPr>
          <a:lstStyle/>
          <a:p>
            <a:r>
              <a:rPr lang="zh-CN" altLang="en-US" spc="300" dirty="0">
                <a:latin typeface="微软雅黑" panose="020B0503020204020204" pitchFamily="34" charset="-122"/>
                <a:ea typeface="微软雅黑" panose="020B0503020204020204" pitchFamily="34" charset="-122"/>
              </a:rPr>
              <a:t>实验室主页</a:t>
            </a:r>
            <a:endParaRPr lang="zh-CN" altLang="en-US" dirty="0"/>
          </a:p>
        </p:txBody>
      </p:sp>
      <p:sp>
        <p:nvSpPr>
          <p:cNvPr id="11" name="文本框 10">
            <a:extLst>
              <a:ext uri="{FF2B5EF4-FFF2-40B4-BE49-F238E27FC236}">
                <a16:creationId xmlns:a16="http://schemas.microsoft.com/office/drawing/2014/main" id="{64918D5C-AB70-4D6F-A841-6704980FDB5C}"/>
              </a:ext>
            </a:extLst>
          </p:cNvPr>
          <p:cNvSpPr txBox="1"/>
          <p:nvPr/>
        </p:nvSpPr>
        <p:spPr>
          <a:xfrm>
            <a:off x="7333738" y="6290025"/>
            <a:ext cx="1810262" cy="369332"/>
          </a:xfrm>
          <a:prstGeom prst="rect">
            <a:avLst/>
          </a:prstGeom>
          <a:noFill/>
        </p:spPr>
        <p:txBody>
          <a:bodyPr wrap="square">
            <a:spAutoFit/>
          </a:bodyPr>
          <a:lstStyle/>
          <a:p>
            <a:r>
              <a:rPr lang="zh-CN" altLang="en-US" spc="300" dirty="0">
                <a:latin typeface="微软雅黑" panose="020B0503020204020204" pitchFamily="34" charset="-122"/>
                <a:ea typeface="微软雅黑" panose="020B0503020204020204" pitchFamily="34" charset="-122"/>
              </a:rPr>
              <a:t>研究小组主页</a:t>
            </a:r>
            <a:endParaRPr lang="zh-CN" altLang="en-US" dirty="0"/>
          </a:p>
        </p:txBody>
      </p:sp>
    </p:spTree>
    <p:extLst>
      <p:ext uri="{BB962C8B-B14F-4D97-AF65-F5344CB8AC3E}">
        <p14:creationId xmlns:p14="http://schemas.microsoft.com/office/powerpoint/2010/main" val="420437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FF866A9-DAA9-404F-9749-E54106F2E41D}" type="slidenum">
              <a:rPr lang="en-US" altLang="zh-CN"/>
              <a:pPr eaLnBrk="1" hangingPunct="1"/>
              <a:t>10</a:t>
            </a:fld>
            <a:endParaRPr lang="en-US" altLang="zh-CN" dirty="0"/>
          </a:p>
        </p:txBody>
      </p:sp>
      <p:sp>
        <p:nvSpPr>
          <p:cNvPr id="36867" name="Rectangle 2"/>
          <p:cNvSpPr>
            <a:spLocks noGrp="1" noChangeArrowheads="1"/>
          </p:cNvSpPr>
          <p:nvPr>
            <p:ph type="title"/>
          </p:nvPr>
        </p:nvSpPr>
        <p:spPr/>
        <p:txBody>
          <a:bodyPr/>
          <a:lstStyle/>
          <a:p>
            <a:pPr eaLnBrk="1" hangingPunct="1"/>
            <a:r>
              <a:rPr lang="zh-CN" altLang="en-US" dirty="0">
                <a:latin typeface="微软雅黑" panose="020B0503020204020204" pitchFamily="34" charset="-122"/>
                <a:ea typeface="微软雅黑" panose="020B0503020204020204" pitchFamily="34" charset="-122"/>
              </a:rPr>
              <a:t>尽力服务模型</a:t>
            </a:r>
          </a:p>
        </p:txBody>
      </p:sp>
      <p:sp>
        <p:nvSpPr>
          <p:cNvPr id="8" name="内容占位符 2">
            <a:extLst>
              <a:ext uri="{FF2B5EF4-FFF2-40B4-BE49-F238E27FC236}">
                <a16:creationId xmlns:a16="http://schemas.microsoft.com/office/drawing/2014/main" id="{2A38B5A6-40A9-4694-8A80-D3AA13CCE871}"/>
              </a:ext>
            </a:extLst>
          </p:cNvPr>
          <p:cNvSpPr>
            <a:spLocks noGrp="1"/>
          </p:cNvSpPr>
          <p:nvPr>
            <p:ph idx="1"/>
          </p:nvPr>
        </p:nvSpPr>
        <p:spPr>
          <a:xfrm>
            <a:off x="530188" y="1641946"/>
            <a:ext cx="8083624" cy="3810000"/>
          </a:xfrm>
        </p:spPr>
        <p:txBody>
          <a:bodyPr/>
          <a:lstStyle/>
          <a:p>
            <a:pPr algn="just" eaLnBrk="1" hangingPunct="1"/>
            <a:r>
              <a:rPr lang="zh-CN" altLang="en-US" sz="2800" dirty="0"/>
              <a:t>以</a:t>
            </a:r>
            <a:r>
              <a:rPr lang="en-US" altLang="zh-CN" sz="2800" b="1" dirty="0">
                <a:solidFill>
                  <a:srgbClr val="FF0000"/>
                </a:solidFill>
              </a:rPr>
              <a:t>IP</a:t>
            </a:r>
            <a:r>
              <a:rPr lang="zh-CN" altLang="en-US" sz="2800" b="1" dirty="0">
                <a:solidFill>
                  <a:srgbClr val="FF0000"/>
                </a:solidFill>
              </a:rPr>
              <a:t>为核心</a:t>
            </a:r>
            <a:r>
              <a:rPr lang="zh-CN" altLang="en-US" sz="2800" dirty="0"/>
              <a:t>，根据</a:t>
            </a:r>
            <a:r>
              <a:rPr lang="en-US" altLang="zh-CN" sz="2800" dirty="0"/>
              <a:t>IP</a:t>
            </a:r>
            <a:r>
              <a:rPr lang="zh-CN" altLang="en-US" sz="2800" dirty="0"/>
              <a:t>协议信息转发分组</a:t>
            </a:r>
          </a:p>
          <a:p>
            <a:pPr algn="just" eaLnBrk="1" hangingPunct="1"/>
            <a:r>
              <a:rPr lang="en-US" altLang="zh-CN" sz="2800" dirty="0"/>
              <a:t>IP</a:t>
            </a:r>
            <a:r>
              <a:rPr lang="zh-CN" altLang="en-US" sz="2800" dirty="0"/>
              <a:t>提供的是</a:t>
            </a:r>
            <a:r>
              <a:rPr lang="zh-CN" altLang="en-US" sz="2800" b="1" dirty="0">
                <a:solidFill>
                  <a:srgbClr val="FF0000"/>
                </a:solidFill>
              </a:rPr>
              <a:t>尽力传送服务</a:t>
            </a:r>
            <a:r>
              <a:rPr lang="zh-CN" altLang="en-US" sz="2800" dirty="0"/>
              <a:t>（</a:t>
            </a:r>
            <a:r>
              <a:rPr lang="en-US" altLang="zh-CN" sz="2800" dirty="0"/>
              <a:t>best-effort</a:t>
            </a:r>
            <a:r>
              <a:rPr lang="zh-CN" altLang="en-US" sz="2800" dirty="0"/>
              <a:t>）</a:t>
            </a:r>
          </a:p>
          <a:p>
            <a:pPr lvl="1" algn="just" eaLnBrk="1" hangingPunct="1"/>
            <a:r>
              <a:rPr lang="zh-CN" altLang="en-US" sz="2400" b="1" dirty="0">
                <a:solidFill>
                  <a:srgbClr val="FF0000"/>
                </a:solidFill>
              </a:rPr>
              <a:t>不可靠</a:t>
            </a:r>
            <a:r>
              <a:rPr lang="zh-CN" altLang="en-US" sz="2400" dirty="0"/>
              <a:t>：不保证分组可靠到达目的地，可能出现分组的丢失</a:t>
            </a:r>
            <a:endParaRPr lang="en-US" altLang="zh-CN" sz="2400" dirty="0"/>
          </a:p>
          <a:p>
            <a:pPr lvl="2" algn="just" eaLnBrk="1" hangingPunct="1">
              <a:buFont typeface="Wingdings" panose="05000000000000000000" pitchFamily="2" charset="2"/>
              <a:buChar char="ü"/>
            </a:pPr>
            <a:r>
              <a:rPr lang="zh-CN" altLang="en-US" sz="2200" dirty="0"/>
              <a:t>无连接，无确认</a:t>
            </a:r>
          </a:p>
          <a:p>
            <a:pPr lvl="1" algn="just" eaLnBrk="1" hangingPunct="1"/>
            <a:r>
              <a:rPr lang="zh-CN" altLang="en-US" sz="2400" b="1" dirty="0">
                <a:solidFill>
                  <a:srgbClr val="FF0000"/>
                </a:solidFill>
              </a:rPr>
              <a:t>乱序</a:t>
            </a:r>
            <a:r>
              <a:rPr lang="zh-CN" altLang="en-US" sz="2400" dirty="0"/>
              <a:t>：分组可能不是按照发送顺序到达目的地的</a:t>
            </a:r>
            <a:endParaRPr lang="en-US" altLang="zh-CN" sz="2400" dirty="0"/>
          </a:p>
          <a:p>
            <a:pPr lvl="2" algn="just" eaLnBrk="1" hangingPunct="1">
              <a:buFont typeface="Wingdings" panose="05000000000000000000" pitchFamily="2" charset="2"/>
              <a:buChar char="ü"/>
            </a:pPr>
            <a:r>
              <a:rPr lang="zh-CN" altLang="en-US" sz="2200" dirty="0"/>
              <a:t>分组携带足够的信息使得网络可以将分组传送到目的地，每个分组独立进行转发。</a:t>
            </a:r>
            <a:endParaRPr lang="en-US" altLang="zh-CN" sz="2200" dirty="0"/>
          </a:p>
          <a:p>
            <a:endParaRPr lang="zh-CN" altLang="en-US" dirty="0"/>
          </a:p>
        </p:txBody>
      </p:sp>
      <p:sp>
        <p:nvSpPr>
          <p:cNvPr id="2" name="矩形: 圆角 1">
            <a:extLst>
              <a:ext uri="{FF2B5EF4-FFF2-40B4-BE49-F238E27FC236}">
                <a16:creationId xmlns:a16="http://schemas.microsoft.com/office/drawing/2014/main" id="{BAEA466F-286E-46F3-B59E-5C398EDCAFAA}"/>
              </a:ext>
            </a:extLst>
          </p:cNvPr>
          <p:cNvSpPr/>
          <p:nvPr/>
        </p:nvSpPr>
        <p:spPr>
          <a:xfrm>
            <a:off x="431800" y="5143624"/>
            <a:ext cx="8280400" cy="136815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设计原则：使网络尽可能的简单，这一原则使得</a:t>
            </a:r>
            <a:r>
              <a:rPr lang="en-US" altLang="zh-CN" sz="2800" b="1" dirty="0">
                <a:solidFill>
                  <a:schemeClr val="tx1"/>
                </a:solidFill>
                <a:latin typeface="微软雅黑" panose="020B0503020204020204" pitchFamily="34" charset="-122"/>
                <a:ea typeface="微软雅黑" panose="020B0503020204020204" pitchFamily="34" charset="-122"/>
              </a:rPr>
              <a:t>Internet</a:t>
            </a:r>
            <a:r>
              <a:rPr lang="zh-CN" altLang="en-US" sz="2800" b="1" dirty="0">
                <a:solidFill>
                  <a:schemeClr val="tx1"/>
                </a:solidFill>
                <a:latin typeface="微软雅黑" panose="020B0503020204020204" pitchFamily="34" charset="-122"/>
                <a:ea typeface="微软雅黑" panose="020B0503020204020204" pitchFamily="34" charset="-122"/>
              </a:rPr>
              <a:t>极具可扩展性</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BA3EC0F-BEB3-4A7F-8455-8A83B9B6E56C}" type="slidenum">
              <a:rPr lang="en-US" altLang="zh-CN"/>
              <a:pPr eaLnBrk="1" hangingPunct="1"/>
              <a:t>100</a:t>
            </a:fld>
            <a:endParaRPr lang="en-US" altLang="zh-CN"/>
          </a:p>
        </p:txBody>
      </p:sp>
      <p:sp>
        <p:nvSpPr>
          <p:cNvPr id="102403" name="Rectangle 2"/>
          <p:cNvSpPr>
            <a:spLocks noGrp="1" noChangeArrowheads="1"/>
          </p:cNvSpPr>
          <p:nvPr>
            <p:ph type="title"/>
          </p:nvPr>
        </p:nvSpPr>
        <p:spPr/>
        <p:txBody>
          <a:bodyPr/>
          <a:lstStyle/>
          <a:p>
            <a:pPr eaLnBrk="1" hangingPunct="1"/>
            <a:r>
              <a:rPr lang="zh-CN" altLang="en-US"/>
              <a:t>无类别域间寻路</a:t>
            </a:r>
            <a:r>
              <a:rPr lang="en-US" altLang="zh-CN"/>
              <a:t>—</a:t>
            </a:r>
            <a:r>
              <a:rPr lang="zh-CN" altLang="en-US"/>
              <a:t>概述</a:t>
            </a:r>
            <a:endParaRPr lang="en-US" altLang="zh-CN"/>
          </a:p>
        </p:txBody>
      </p:sp>
      <p:sp>
        <p:nvSpPr>
          <p:cNvPr id="102404" name="Rectangle 3"/>
          <p:cNvSpPr>
            <a:spLocks noGrp="1" noChangeArrowheads="1"/>
          </p:cNvSpPr>
          <p:nvPr>
            <p:ph type="body" idx="1"/>
          </p:nvPr>
        </p:nvSpPr>
        <p:spPr>
          <a:xfrm>
            <a:off x="250825" y="1479094"/>
            <a:ext cx="8704263" cy="4003675"/>
          </a:xfrm>
        </p:spPr>
        <p:txBody>
          <a:bodyPr/>
          <a:lstStyle/>
          <a:p>
            <a:pPr>
              <a:lnSpc>
                <a:spcPct val="105000"/>
              </a:lnSpc>
            </a:pPr>
            <a:r>
              <a:rPr lang="en-US" altLang="zh-CN" sz="2800" b="0" dirty="0"/>
              <a:t>CIDR</a:t>
            </a:r>
            <a:r>
              <a:rPr lang="zh-CN" altLang="en-US" sz="2800" b="0" dirty="0"/>
              <a:t>：</a:t>
            </a:r>
            <a:r>
              <a:rPr lang="en-US" altLang="zh-CN" sz="2800" b="0" dirty="0"/>
              <a:t>Classless Inter-Domain Routing</a:t>
            </a:r>
            <a:r>
              <a:rPr lang="zh-CN" altLang="en-US" sz="2800" b="0" dirty="0"/>
              <a:t>，无类别域间寻路（</a:t>
            </a:r>
            <a:r>
              <a:rPr lang="en-US" altLang="zh-CN" sz="2800" b="0" dirty="0"/>
              <a:t>RFC1518</a:t>
            </a:r>
            <a:r>
              <a:rPr lang="zh-CN" altLang="en-US" sz="2800" b="0" dirty="0"/>
              <a:t>，</a:t>
            </a:r>
            <a:r>
              <a:rPr lang="en-US" altLang="zh-CN" sz="2800" b="0" dirty="0"/>
              <a:t>RFC1519</a:t>
            </a:r>
            <a:r>
              <a:rPr lang="zh-CN" altLang="en-US" sz="2800" b="0" dirty="0"/>
              <a:t>）</a:t>
            </a:r>
          </a:p>
          <a:p>
            <a:pPr lvl="1">
              <a:lnSpc>
                <a:spcPct val="105000"/>
              </a:lnSpc>
            </a:pPr>
            <a:r>
              <a:rPr lang="zh-CN" altLang="en-US" sz="2400" b="0" dirty="0"/>
              <a:t>目前</a:t>
            </a:r>
            <a:r>
              <a:rPr lang="en-US" altLang="zh-CN" sz="2400" b="0" dirty="0"/>
              <a:t>Internet</a:t>
            </a:r>
            <a:r>
              <a:rPr lang="zh-CN" altLang="en-US" sz="2400" b="0" dirty="0"/>
              <a:t>采用的</a:t>
            </a:r>
            <a:r>
              <a:rPr lang="en-US" altLang="zh-CN" sz="2400" b="0" dirty="0"/>
              <a:t>IP</a:t>
            </a:r>
            <a:r>
              <a:rPr lang="zh-CN" altLang="en-US" sz="2400" b="0" dirty="0"/>
              <a:t>地址分配方式，</a:t>
            </a:r>
            <a:r>
              <a:rPr lang="en-US" altLang="zh-CN" sz="2400" b="0" dirty="0"/>
              <a:t>1990</a:t>
            </a:r>
            <a:r>
              <a:rPr lang="zh-CN" altLang="en-US" sz="2400" b="0" dirty="0"/>
              <a:t>年代由</a:t>
            </a:r>
            <a:r>
              <a:rPr lang="en-US" altLang="zh-CN" sz="2400" b="0" dirty="0"/>
              <a:t>IETF</a:t>
            </a:r>
            <a:r>
              <a:rPr lang="zh-CN" altLang="en-US" sz="2400" b="0" dirty="0"/>
              <a:t>提出，取代早期的有类别的地址分配方式</a:t>
            </a:r>
          </a:p>
          <a:p>
            <a:pPr eaLnBrk="1" hangingPunct="1">
              <a:lnSpc>
                <a:spcPct val="105000"/>
              </a:lnSpc>
            </a:pPr>
            <a:r>
              <a:rPr lang="zh-CN" altLang="en-US" sz="2800" b="0" dirty="0"/>
              <a:t>采用可变长度的网络前缀</a:t>
            </a:r>
            <a:r>
              <a:rPr lang="en-US" altLang="zh-CN" sz="2800" b="0" dirty="0"/>
              <a:t>(network prefix)</a:t>
            </a:r>
            <a:r>
              <a:rPr lang="zh-CN" altLang="en-US" sz="2800" b="0" dirty="0"/>
              <a:t>来取代地址分类中网络号长度固定的做法</a:t>
            </a:r>
          </a:p>
          <a:p>
            <a:pPr eaLnBrk="1" hangingPunct="1">
              <a:lnSpc>
                <a:spcPct val="105000"/>
              </a:lnSpc>
            </a:pPr>
            <a:r>
              <a:rPr lang="zh-CN" altLang="en-US" sz="2800" b="0" dirty="0"/>
              <a:t>具有相同前缀的</a:t>
            </a:r>
            <a:r>
              <a:rPr lang="en-US" altLang="zh-CN" sz="2800" b="0" dirty="0"/>
              <a:t>IP</a:t>
            </a:r>
            <a:r>
              <a:rPr lang="zh-CN" altLang="en-US" sz="2800" b="0" dirty="0"/>
              <a:t>地址组成</a:t>
            </a:r>
            <a:r>
              <a:rPr lang="en-US" altLang="zh-CN" sz="2800" b="0" dirty="0"/>
              <a:t>CIDR Block</a:t>
            </a:r>
            <a:r>
              <a:rPr lang="zh-CN" altLang="en-US" sz="2800" b="0" dirty="0"/>
              <a:t>，表示为</a:t>
            </a:r>
            <a:r>
              <a:rPr lang="en-US" altLang="zh-CN" sz="2800" b="0" dirty="0"/>
              <a:t>A.B.C.D/N</a:t>
            </a:r>
            <a:r>
              <a:rPr lang="zh-CN" altLang="en-US" sz="2800" b="0" dirty="0"/>
              <a:t>，其中</a:t>
            </a:r>
            <a:r>
              <a:rPr lang="en-US" altLang="zh-CN" sz="2800" b="0" dirty="0"/>
              <a:t>N</a:t>
            </a:r>
            <a:r>
              <a:rPr lang="zh-CN" altLang="en-US" sz="2800" b="0" dirty="0"/>
              <a:t>为前缀长度</a:t>
            </a:r>
          </a:p>
          <a:p>
            <a:pPr lvl="1" eaLnBrk="1" hangingPunct="1">
              <a:lnSpc>
                <a:spcPct val="105000"/>
              </a:lnSpc>
            </a:pPr>
            <a:r>
              <a:rPr lang="zh-CN" altLang="en-US" sz="2500" b="0" dirty="0"/>
              <a:t>例如</a:t>
            </a:r>
            <a:r>
              <a:rPr lang="en-US" altLang="zh-CN" sz="2500" b="0" dirty="0"/>
              <a:t>202.38.208.0/20</a:t>
            </a:r>
            <a:endParaRPr lang="zh-CN" altLang="en-US" sz="2500" b="0" dirty="0"/>
          </a:p>
        </p:txBody>
      </p:sp>
      <p:sp>
        <p:nvSpPr>
          <p:cNvPr id="97286" name="Rectangle 6"/>
          <p:cNvSpPr>
            <a:spLocks noChangeArrowheads="1"/>
          </p:cNvSpPr>
          <p:nvPr/>
        </p:nvSpPr>
        <p:spPr bwMode="auto">
          <a:xfrm>
            <a:off x="539750" y="5803900"/>
            <a:ext cx="8353425" cy="865188"/>
          </a:xfrm>
          <a:prstGeom prst="rect">
            <a:avLst/>
          </a:prstGeom>
          <a:solidFill>
            <a:srgbClr val="EBF7FF"/>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rgbClr val="0C0500"/>
                </a:solidFill>
                <a:latin typeface="+mn-ea"/>
                <a:ea typeface="+mn-ea"/>
              </a:rPr>
              <a:t>可以将有类别地址分配看作是网络前缀长度固定为</a:t>
            </a:r>
            <a:r>
              <a:rPr lang="en-US" altLang="zh-CN" sz="2400" b="1" dirty="0">
                <a:solidFill>
                  <a:srgbClr val="0C0500"/>
                </a:solidFill>
                <a:latin typeface="+mn-ea"/>
                <a:ea typeface="+mn-ea"/>
              </a:rPr>
              <a:t>8</a:t>
            </a:r>
            <a:r>
              <a:rPr lang="zh-CN" altLang="en-US" sz="2400" b="1" dirty="0">
                <a:solidFill>
                  <a:srgbClr val="0C0500"/>
                </a:solidFill>
                <a:latin typeface="+mn-ea"/>
                <a:ea typeface="+mn-ea"/>
              </a:rPr>
              <a:t>、</a:t>
            </a:r>
            <a:r>
              <a:rPr lang="en-US" altLang="zh-CN" sz="2400" b="1" dirty="0">
                <a:solidFill>
                  <a:srgbClr val="0C0500"/>
                </a:solidFill>
                <a:latin typeface="+mn-ea"/>
                <a:ea typeface="+mn-ea"/>
              </a:rPr>
              <a:t>16</a:t>
            </a:r>
            <a:r>
              <a:rPr lang="zh-CN" altLang="en-US" sz="2400" b="1" dirty="0">
                <a:solidFill>
                  <a:srgbClr val="0C0500"/>
                </a:solidFill>
                <a:latin typeface="+mn-ea"/>
                <a:ea typeface="+mn-ea"/>
              </a:rPr>
              <a:t>、</a:t>
            </a:r>
            <a:r>
              <a:rPr lang="en-US" altLang="zh-CN" sz="2400" b="1" dirty="0">
                <a:solidFill>
                  <a:srgbClr val="0C0500"/>
                </a:solidFill>
                <a:latin typeface="+mn-ea"/>
                <a:ea typeface="+mn-ea"/>
              </a:rPr>
              <a:t>24</a:t>
            </a:r>
            <a:r>
              <a:rPr lang="zh-CN" altLang="en-US" sz="2400" b="1" dirty="0">
                <a:solidFill>
                  <a:srgbClr val="0C0500"/>
                </a:solidFill>
                <a:latin typeface="+mn-ea"/>
                <a:ea typeface="+mn-ea"/>
              </a:rPr>
              <a:t>的</a:t>
            </a:r>
            <a:r>
              <a:rPr lang="en-US" altLang="zh-CN" sz="2400" b="1" dirty="0">
                <a:solidFill>
                  <a:srgbClr val="0C0500"/>
                </a:solidFill>
                <a:latin typeface="+mn-ea"/>
                <a:ea typeface="+mn-ea"/>
              </a:rPr>
              <a:t>CIDR</a:t>
            </a:r>
            <a:r>
              <a:rPr lang="zh-CN" altLang="en-US" sz="2400" b="1" dirty="0">
                <a:solidFill>
                  <a:srgbClr val="0C0500"/>
                </a:solidFill>
                <a:latin typeface="+mn-ea"/>
                <a:ea typeface="+mn-ea"/>
              </a:rPr>
              <a:t>分配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blinds(horizontal)">
                                      <p:cBhvr>
                                        <p:cTn id="7"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DCDBD50-07DF-4CBB-89E0-3AF4A8D13BAE}" type="slidenum">
              <a:rPr lang="en-US" altLang="zh-CN">
                <a:latin typeface="微软雅黑" panose="020B0503020204020204" pitchFamily="34" charset="-122"/>
                <a:ea typeface="微软雅黑" panose="020B0503020204020204" pitchFamily="34" charset="-122"/>
              </a:rPr>
              <a:pPr eaLnBrk="1" hangingPunct="1"/>
              <a:t>101</a:t>
            </a:fld>
            <a:endParaRPr lang="en-US" altLang="zh-CN">
              <a:latin typeface="微软雅黑" panose="020B0503020204020204" pitchFamily="34" charset="-122"/>
              <a:ea typeface="微软雅黑" panose="020B0503020204020204" pitchFamily="34" charset="-122"/>
            </a:endParaRPr>
          </a:p>
        </p:txBody>
      </p:sp>
      <p:sp>
        <p:nvSpPr>
          <p:cNvPr id="103427" name="Rectangle 2"/>
          <p:cNvSpPr>
            <a:spLocks noGrp="1" noChangeArrowheads="1"/>
          </p:cNvSpPr>
          <p:nvPr>
            <p:ph type="title"/>
          </p:nvPr>
        </p:nvSpPr>
        <p:spPr/>
        <p:txBody>
          <a:bodyPr/>
          <a:lstStyle/>
          <a:p>
            <a:pPr eaLnBrk="1" hangingPunct="1"/>
            <a:r>
              <a:rPr lang="zh-CN" altLang="zh-CN">
                <a:latin typeface="微软雅黑" panose="020B0503020204020204" pitchFamily="34" charset="-122"/>
                <a:ea typeface="微软雅黑" panose="020B0503020204020204" pitchFamily="34" charset="-122"/>
              </a:rPr>
              <a:t>无类别域间寻路—地址分配</a:t>
            </a:r>
            <a:endParaRPr lang="en-US" altLang="zh-CN">
              <a:latin typeface="微软雅黑" panose="020B0503020204020204" pitchFamily="34" charset="-122"/>
              <a:ea typeface="微软雅黑" panose="020B0503020204020204" pitchFamily="34" charset="-122"/>
            </a:endParaRPr>
          </a:p>
        </p:txBody>
      </p:sp>
      <p:sp>
        <p:nvSpPr>
          <p:cNvPr id="103428" name="Rectangle 5"/>
          <p:cNvSpPr>
            <a:spLocks noChangeArrowheads="1"/>
          </p:cNvSpPr>
          <p:nvPr/>
        </p:nvSpPr>
        <p:spPr bwMode="auto">
          <a:xfrm>
            <a:off x="107950" y="1520033"/>
            <a:ext cx="8712200" cy="862012"/>
          </a:xfrm>
          <a:prstGeom prst="rect">
            <a:avLst/>
          </a:prstGeom>
          <a:solidFill>
            <a:srgbClr val="EBF7FF"/>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rgbClr val="FF0000"/>
                </a:solidFill>
                <a:latin typeface="微软雅黑" panose="020B0503020204020204" pitchFamily="34" charset="-122"/>
                <a:ea typeface="微软雅黑" panose="020B0503020204020204" pitchFamily="34" charset="-122"/>
              </a:rPr>
              <a:t>具有相同前缀的连续的</a:t>
            </a:r>
            <a:r>
              <a:rPr lang="en-US" altLang="zh-CN" sz="2400" b="1" dirty="0">
                <a:solidFill>
                  <a:srgbClr val="FF0000"/>
                </a:solidFill>
                <a:latin typeface="微软雅黑" panose="020B0503020204020204" pitchFamily="34" charset="-122"/>
                <a:ea typeface="微软雅黑" panose="020B0503020204020204" pitchFamily="34" charset="-122"/>
              </a:rPr>
              <a:t>IP</a:t>
            </a:r>
            <a:r>
              <a:rPr lang="zh-CN" altLang="en-US" sz="2400" b="1" dirty="0">
                <a:solidFill>
                  <a:srgbClr val="FF0000"/>
                </a:solidFill>
                <a:latin typeface="微软雅黑" panose="020B0503020204020204" pitchFamily="34" charset="-122"/>
                <a:ea typeface="微软雅黑" panose="020B0503020204020204" pitchFamily="34" charset="-122"/>
              </a:rPr>
              <a:t>地址组成</a:t>
            </a:r>
            <a:r>
              <a:rPr lang="en-US" altLang="zh-CN" sz="2400" b="1" dirty="0">
                <a:solidFill>
                  <a:srgbClr val="FF0000"/>
                </a:solidFill>
                <a:latin typeface="微软雅黑" panose="020B0503020204020204" pitchFamily="34" charset="-122"/>
                <a:ea typeface="微软雅黑" panose="020B0503020204020204" pitchFamily="34" charset="-122"/>
              </a:rPr>
              <a:t>CIDR Block</a:t>
            </a:r>
            <a:r>
              <a:rPr lang="zh-CN" altLang="en-US" sz="2400" b="1" dirty="0">
                <a:solidFill>
                  <a:srgbClr val="FF0000"/>
                </a:solidFill>
                <a:latin typeface="微软雅黑" panose="020B0503020204020204" pitchFamily="34" charset="-122"/>
                <a:ea typeface="微软雅黑" panose="020B0503020204020204" pitchFamily="34" charset="-122"/>
              </a:rPr>
              <a:t>，对于</a:t>
            </a:r>
            <a:r>
              <a:rPr lang="en-US" altLang="zh-CN" sz="2400" b="1" dirty="0">
                <a:solidFill>
                  <a:srgbClr val="FF0000"/>
                </a:solidFill>
                <a:latin typeface="微软雅黑" panose="020B0503020204020204" pitchFamily="34" charset="-122"/>
                <a:ea typeface="微软雅黑" panose="020B0503020204020204" pitchFamily="34" charset="-122"/>
              </a:rPr>
              <a:t>CIDR Block</a:t>
            </a:r>
            <a:r>
              <a:rPr lang="zh-CN" altLang="en-US" sz="2400" b="1" dirty="0">
                <a:solidFill>
                  <a:srgbClr val="FF0000"/>
                </a:solidFill>
                <a:latin typeface="微软雅黑" panose="020B0503020204020204" pitchFamily="34" charset="-122"/>
                <a:ea typeface="微软雅黑" panose="020B0503020204020204" pitchFamily="34" charset="-122"/>
              </a:rPr>
              <a:t>，前缀越短，</a:t>
            </a:r>
            <a:r>
              <a:rPr lang="en-US" altLang="zh-CN" sz="2400" b="1" dirty="0">
                <a:solidFill>
                  <a:srgbClr val="FF0000"/>
                </a:solidFill>
                <a:latin typeface="微软雅黑" panose="020B0503020204020204" pitchFamily="34" charset="-122"/>
                <a:ea typeface="微软雅黑" panose="020B0503020204020204" pitchFamily="34" charset="-122"/>
              </a:rPr>
              <a:t>block</a:t>
            </a:r>
            <a:r>
              <a:rPr lang="zh-CN" altLang="en-US" sz="2400" b="1" dirty="0">
                <a:solidFill>
                  <a:srgbClr val="FF0000"/>
                </a:solidFill>
                <a:latin typeface="微软雅黑" panose="020B0503020204020204" pitchFamily="34" charset="-122"/>
                <a:ea typeface="微软雅黑" panose="020B0503020204020204" pitchFamily="34" charset="-122"/>
              </a:rPr>
              <a:t>越大，该</a:t>
            </a:r>
            <a:r>
              <a:rPr lang="en-US" altLang="zh-CN" sz="2400" b="1" dirty="0">
                <a:solidFill>
                  <a:srgbClr val="FF0000"/>
                </a:solidFill>
                <a:latin typeface="微软雅黑" panose="020B0503020204020204" pitchFamily="34" charset="-122"/>
                <a:ea typeface="微软雅黑" panose="020B0503020204020204" pitchFamily="34" charset="-122"/>
              </a:rPr>
              <a:t>block</a:t>
            </a:r>
            <a:r>
              <a:rPr lang="zh-CN" altLang="en-US" sz="2400" b="1" dirty="0">
                <a:solidFill>
                  <a:srgbClr val="FF0000"/>
                </a:solidFill>
                <a:latin typeface="微软雅黑" panose="020B0503020204020204" pitchFamily="34" charset="-122"/>
                <a:ea typeface="微软雅黑" panose="020B0503020204020204" pitchFamily="34" charset="-122"/>
              </a:rPr>
              <a:t>包含的地址数量越多</a:t>
            </a:r>
          </a:p>
        </p:txBody>
      </p:sp>
      <p:sp>
        <p:nvSpPr>
          <p:cNvPr id="21" name="Rectangle 7"/>
          <p:cNvSpPr>
            <a:spLocks noChangeArrowheads="1"/>
          </p:cNvSpPr>
          <p:nvPr/>
        </p:nvSpPr>
        <p:spPr bwMode="auto">
          <a:xfrm>
            <a:off x="250825" y="2499520"/>
            <a:ext cx="8893175" cy="1600438"/>
          </a:xfrm>
          <a:prstGeom prst="rect">
            <a:avLst/>
          </a:prstGeom>
          <a:noFill/>
          <a:ln w="9525" algn="ctr">
            <a:noFill/>
            <a:miter lim="800000"/>
            <a:headEnd/>
            <a:tailEnd/>
          </a:ln>
        </p:spPr>
        <p:txBody>
          <a:bodyPr>
            <a:spAutoFit/>
          </a:bodyPr>
          <a:lstStyle/>
          <a:p>
            <a:pPr eaLnBrk="0" fontAlgn="auto" hangingPunct="0">
              <a:lnSpc>
                <a:spcPct val="9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latin typeface="微软雅黑" panose="020B0503020204020204" pitchFamily="34" charset="-122"/>
                <a:ea typeface="微软雅黑" panose="020B0503020204020204" pitchFamily="34" charset="-122"/>
              </a:rPr>
              <a:t>CIDR Block</a:t>
            </a:r>
            <a:r>
              <a:rPr lang="zh-CN" altLang="en-US" sz="2000" b="1" kern="0" dirty="0">
                <a:solidFill>
                  <a:srgbClr val="0C0500"/>
                </a:solidFill>
                <a:latin typeface="微软雅黑" panose="020B0503020204020204" pitchFamily="34" charset="-122"/>
                <a:ea typeface="微软雅黑" panose="020B0503020204020204" pitchFamily="34" charset="-122"/>
              </a:rPr>
              <a:t>分配</a:t>
            </a:r>
          </a:p>
          <a:p>
            <a:pPr eaLnBrk="0" fontAlgn="auto" hangingPunct="0">
              <a:lnSpc>
                <a:spcPct val="9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latin typeface="微软雅黑" panose="020B0503020204020204" pitchFamily="34" charset="-122"/>
                <a:ea typeface="微软雅黑" panose="020B0503020204020204" pitchFamily="34" charset="-122"/>
              </a:rPr>
              <a:t>IANA(Internet Assigned Numbers Authority)--〉</a:t>
            </a:r>
            <a:r>
              <a:rPr lang="en-US" altLang="zh-CN" sz="1600" b="1" kern="0" dirty="0">
                <a:solidFill>
                  <a:srgbClr val="0C0500"/>
                </a:solidFill>
                <a:latin typeface="微软雅黑" panose="020B0503020204020204" pitchFamily="34" charset="-122"/>
                <a:ea typeface="微软雅黑" panose="020B0503020204020204" pitchFamily="34" charset="-122"/>
              </a:rPr>
              <a:t>(</a:t>
            </a:r>
            <a:r>
              <a:rPr lang="en-US" altLang="zh-CN" sz="1400" b="1" kern="0" dirty="0">
                <a:solidFill>
                  <a:srgbClr val="0C0500"/>
                </a:solidFill>
                <a:latin typeface="微软雅黑" panose="020B0503020204020204" pitchFamily="34" charset="-122"/>
                <a:ea typeface="微软雅黑" panose="020B0503020204020204" pitchFamily="34" charset="-122"/>
              </a:rPr>
              <a:t>202.0.0.0/8 APNIC)</a:t>
            </a:r>
          </a:p>
          <a:p>
            <a:pPr eaLnBrk="0" fontAlgn="auto" hangingPunct="0">
              <a:lnSpc>
                <a:spcPct val="90000"/>
              </a:lnSpc>
              <a:spcBef>
                <a:spcPct val="20000"/>
              </a:spcBef>
              <a:spcAft>
                <a:spcPts val="0"/>
              </a:spcAft>
              <a:buClr>
                <a:srgbClr val="0000FF"/>
              </a:buClr>
              <a:buSzPct val="75000"/>
              <a:buFont typeface="Wingdings" pitchFamily="2" charset="2"/>
              <a:buNone/>
              <a:defRPr/>
            </a:pPr>
            <a:r>
              <a:rPr lang="en-US" altLang="zh-CN" sz="2000" b="1" kern="0" dirty="0">
                <a:solidFill>
                  <a:srgbClr val="0C0500"/>
                </a:solidFill>
                <a:latin typeface="微软雅黑" panose="020B0503020204020204" pitchFamily="34" charset="-122"/>
                <a:ea typeface="微软雅黑" panose="020B0503020204020204" pitchFamily="34" charset="-122"/>
              </a:rPr>
              <a:t>   RIRs(Regional Internet Registries) --〉</a:t>
            </a:r>
            <a:r>
              <a:rPr lang="en-US" altLang="zh-CN" sz="1400" b="1" kern="0" dirty="0">
                <a:solidFill>
                  <a:srgbClr val="0C0500"/>
                </a:solidFill>
                <a:latin typeface="微软雅黑" panose="020B0503020204020204" pitchFamily="34" charset="-122"/>
                <a:ea typeface="微软雅黑" panose="020B0503020204020204" pitchFamily="34" charset="-122"/>
              </a:rPr>
              <a:t>(202.38.64.0/19 USTC-CN)</a:t>
            </a:r>
            <a:r>
              <a:rPr lang="zh-CN" altLang="en-US" sz="2000" b="1" kern="0" dirty="0">
                <a:solidFill>
                  <a:srgbClr val="0C0500"/>
                </a:solidFill>
                <a:latin typeface="微软雅黑" panose="020B0503020204020204" pitchFamily="34" charset="-122"/>
                <a:ea typeface="微软雅黑" panose="020B0503020204020204" pitchFamily="34" charset="-122"/>
              </a:rPr>
              <a:t>         </a:t>
            </a:r>
            <a:br>
              <a:rPr lang="zh-CN" altLang="en-US" sz="2000" b="1" kern="0" dirty="0">
                <a:solidFill>
                  <a:srgbClr val="0C0500"/>
                </a:solidFill>
                <a:latin typeface="微软雅黑" panose="020B0503020204020204" pitchFamily="34" charset="-122"/>
                <a:ea typeface="微软雅黑" panose="020B0503020204020204" pitchFamily="34" charset="-122"/>
              </a:rPr>
            </a:br>
            <a:r>
              <a:rPr lang="zh-CN" altLang="en-US" sz="2000" b="1" kern="0" dirty="0">
                <a:solidFill>
                  <a:srgbClr val="0C0500"/>
                </a:solidFill>
                <a:latin typeface="微软雅黑" panose="020B0503020204020204" pitchFamily="34" charset="-122"/>
                <a:ea typeface="微软雅黑" panose="020B0503020204020204" pitchFamily="34" charset="-122"/>
              </a:rPr>
              <a:t>      </a:t>
            </a:r>
            <a:r>
              <a:rPr lang="en-US" altLang="zh-CN" sz="2000" b="1" kern="0" dirty="0">
                <a:solidFill>
                  <a:srgbClr val="0C0500"/>
                </a:solidFill>
                <a:latin typeface="微软雅黑" panose="020B0503020204020204" pitchFamily="34" charset="-122"/>
                <a:ea typeface="微软雅黑" panose="020B0503020204020204" pitchFamily="34" charset="-122"/>
              </a:rPr>
              <a:t>ISPs(Internet Service Providers) </a:t>
            </a:r>
            <a:r>
              <a:rPr lang="zh-CN" altLang="en-US" sz="2000" b="1" kern="0" dirty="0">
                <a:solidFill>
                  <a:srgbClr val="0C0500"/>
                </a:solidFill>
                <a:latin typeface="微软雅黑" panose="020B0503020204020204" pitchFamily="34" charset="-122"/>
                <a:ea typeface="微软雅黑" panose="020B0503020204020204" pitchFamily="34" charset="-122"/>
              </a:rPr>
              <a:t> </a:t>
            </a:r>
            <a:r>
              <a:rPr lang="en-US" altLang="zh-CN" sz="2000" b="1" kern="0" dirty="0">
                <a:solidFill>
                  <a:srgbClr val="0C0500"/>
                </a:solidFill>
                <a:latin typeface="微软雅黑" panose="020B0503020204020204" pitchFamily="34" charset="-122"/>
                <a:ea typeface="微软雅黑" panose="020B0503020204020204" pitchFamily="34" charset="-122"/>
              </a:rPr>
              <a:t>--〉</a:t>
            </a:r>
            <a:r>
              <a:rPr lang="en-US" altLang="zh-CN" sz="1400" b="1" kern="0" dirty="0">
                <a:solidFill>
                  <a:srgbClr val="0C0500"/>
                </a:solidFill>
                <a:latin typeface="微软雅黑" panose="020B0503020204020204" pitchFamily="34" charset="-122"/>
                <a:ea typeface="微软雅黑" panose="020B0503020204020204" pitchFamily="34" charset="-122"/>
              </a:rPr>
              <a:t>(202.38.75.11/32 INFONET)</a:t>
            </a:r>
            <a:r>
              <a:rPr lang="en-US" altLang="zh-CN" sz="2000" b="1" kern="0" dirty="0">
                <a:solidFill>
                  <a:srgbClr val="0C0500"/>
                </a:solidFill>
                <a:latin typeface="微软雅黑" panose="020B0503020204020204" pitchFamily="34" charset="-122"/>
                <a:ea typeface="微软雅黑" panose="020B0503020204020204" pitchFamily="34" charset="-122"/>
              </a:rPr>
              <a:t>  </a:t>
            </a:r>
            <a:br>
              <a:rPr lang="en-US" altLang="zh-CN" sz="2000" b="1" kern="0" dirty="0">
                <a:solidFill>
                  <a:srgbClr val="0C0500"/>
                </a:solidFill>
                <a:latin typeface="微软雅黑" panose="020B0503020204020204" pitchFamily="34" charset="-122"/>
                <a:ea typeface="微软雅黑" panose="020B0503020204020204" pitchFamily="34" charset="-122"/>
              </a:rPr>
            </a:br>
            <a:r>
              <a:rPr lang="en-US" altLang="zh-CN" sz="2000" b="1" kern="0" dirty="0">
                <a:solidFill>
                  <a:srgbClr val="0C0500"/>
                </a:solidFill>
                <a:latin typeface="微软雅黑" panose="020B0503020204020204" pitchFamily="34" charset="-122"/>
                <a:ea typeface="微软雅黑" panose="020B0503020204020204" pitchFamily="34" charset="-122"/>
              </a:rPr>
              <a:t>          Subscribers</a:t>
            </a:r>
          </a:p>
        </p:txBody>
      </p:sp>
      <p:pic>
        <p:nvPicPr>
          <p:cNvPr id="103430" name="Picture 7" descr="rir-map-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862388"/>
            <a:ext cx="52562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9"/>
          <p:cNvSpPr>
            <a:spLocks noChangeArrowheads="1"/>
          </p:cNvSpPr>
          <p:nvPr/>
        </p:nvSpPr>
        <p:spPr bwMode="auto">
          <a:xfrm>
            <a:off x="3276600" y="4319588"/>
            <a:ext cx="792163" cy="360362"/>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ARIN</a:t>
            </a:r>
          </a:p>
        </p:txBody>
      </p:sp>
      <p:sp>
        <p:nvSpPr>
          <p:cNvPr id="24" name="Rectangle 10"/>
          <p:cNvSpPr>
            <a:spLocks noChangeArrowheads="1"/>
          </p:cNvSpPr>
          <p:nvPr/>
        </p:nvSpPr>
        <p:spPr bwMode="auto">
          <a:xfrm>
            <a:off x="4645025" y="4319588"/>
            <a:ext cx="1152525" cy="360362"/>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RIPE NCC</a:t>
            </a:r>
          </a:p>
        </p:txBody>
      </p:sp>
      <p:sp>
        <p:nvSpPr>
          <p:cNvPr id="25" name="Rectangle 11"/>
          <p:cNvSpPr>
            <a:spLocks noChangeArrowheads="1"/>
          </p:cNvSpPr>
          <p:nvPr/>
        </p:nvSpPr>
        <p:spPr bwMode="auto">
          <a:xfrm>
            <a:off x="6011863" y="5184775"/>
            <a:ext cx="865187" cy="360363"/>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APNIC</a:t>
            </a:r>
          </a:p>
        </p:txBody>
      </p:sp>
      <p:sp>
        <p:nvSpPr>
          <p:cNvPr id="26" name="Rectangle 12"/>
          <p:cNvSpPr>
            <a:spLocks noChangeArrowheads="1"/>
          </p:cNvSpPr>
          <p:nvPr/>
        </p:nvSpPr>
        <p:spPr bwMode="auto">
          <a:xfrm>
            <a:off x="4354513" y="5184775"/>
            <a:ext cx="1009650" cy="360363"/>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AfriNIC</a:t>
            </a:r>
          </a:p>
        </p:txBody>
      </p:sp>
      <p:sp>
        <p:nvSpPr>
          <p:cNvPr id="27" name="Rectangle 13"/>
          <p:cNvSpPr>
            <a:spLocks noChangeArrowheads="1"/>
          </p:cNvSpPr>
          <p:nvPr/>
        </p:nvSpPr>
        <p:spPr bwMode="auto">
          <a:xfrm>
            <a:off x="3059113" y="5545138"/>
            <a:ext cx="936625" cy="360362"/>
          </a:xfrm>
          <a:prstGeom prst="rect">
            <a:avLst/>
          </a:prstGeom>
          <a:solidFill>
            <a:srgbClr val="FFFFFF"/>
          </a:solidFill>
          <a:ln w="9525" algn="ctr">
            <a:solidFill>
              <a:srgbClr val="000000"/>
            </a:solidFill>
            <a:miter lim="800000"/>
            <a:headEnd/>
            <a:tailEnd/>
          </a:ln>
        </p:spPr>
        <p:txBody>
          <a:bodyPr wrap="none" anchor="ctr"/>
          <a:lstStyle/>
          <a:p>
            <a:pPr algn="ctr" fontAlgn="auto">
              <a:spcBef>
                <a:spcPts val="0"/>
              </a:spcBef>
              <a:spcAft>
                <a:spcPts val="0"/>
              </a:spcAft>
              <a:defRPr/>
            </a:pPr>
            <a:r>
              <a:rPr lang="en-US" altLang="zh-CN" sz="1700" b="1" kern="0">
                <a:solidFill>
                  <a:sysClr val="windowText" lastClr="000000"/>
                </a:solidFill>
                <a:latin typeface="微软雅黑" panose="020B0503020204020204" pitchFamily="34" charset="-122"/>
                <a:ea typeface="微软雅黑" panose="020B0503020204020204" pitchFamily="34" charset="-122"/>
              </a:rPr>
              <a:t>LACNIC</a:t>
            </a:r>
          </a:p>
        </p:txBody>
      </p:sp>
      <p:sp>
        <p:nvSpPr>
          <p:cNvPr id="28" name="Text Box 12"/>
          <p:cNvSpPr txBox="1">
            <a:spLocks noChangeArrowheads="1"/>
          </p:cNvSpPr>
          <p:nvPr/>
        </p:nvSpPr>
        <p:spPr bwMode="auto">
          <a:xfrm>
            <a:off x="144463" y="6022975"/>
            <a:ext cx="3348037" cy="523875"/>
          </a:xfrm>
          <a:prstGeom prst="rect">
            <a:avLst/>
          </a:prstGeom>
          <a:noFill/>
          <a:ln w="9525" algn="ctr">
            <a:noFill/>
            <a:miter lim="800000"/>
            <a:headEnd/>
            <a:tailEnd/>
          </a:ln>
        </p:spPr>
        <p:txBody>
          <a:bodyPr>
            <a:spAutoFit/>
          </a:bodyPr>
          <a:lstStyle/>
          <a:p>
            <a:pPr fontAlgn="auto">
              <a:spcBef>
                <a:spcPct val="50000"/>
              </a:spcBef>
              <a:spcAft>
                <a:spcPts val="0"/>
              </a:spcAft>
              <a:defRPr/>
            </a:pPr>
            <a:r>
              <a:rPr lang="en-US" altLang="zh-CN" sz="1400" b="1" kern="0" dirty="0">
                <a:solidFill>
                  <a:sysClr val="windowText" lastClr="000000"/>
                </a:solidFill>
                <a:latin typeface="微软雅黑" panose="020B0503020204020204" pitchFamily="34" charset="-122"/>
                <a:ea typeface="微软雅黑" panose="020B0503020204020204" pitchFamily="34" charset="-122"/>
              </a:rPr>
              <a:t>Note: Using </a:t>
            </a:r>
            <a:r>
              <a:rPr lang="en-US" altLang="zh-CN" sz="1400" b="1" kern="0" dirty="0" err="1">
                <a:solidFill>
                  <a:sysClr val="windowText" lastClr="000000"/>
                </a:solidFill>
                <a:latin typeface="微软雅黑" panose="020B0503020204020204" pitchFamily="34" charset="-122"/>
                <a:ea typeface="微软雅黑" panose="020B0503020204020204" pitchFamily="34" charset="-122"/>
              </a:rPr>
              <a:t>Whois</a:t>
            </a:r>
            <a:r>
              <a:rPr lang="en-US" altLang="zh-CN" sz="1400" b="1" kern="0" dirty="0">
                <a:solidFill>
                  <a:sysClr val="windowText" lastClr="000000"/>
                </a:solidFill>
                <a:latin typeface="微软雅黑" panose="020B0503020204020204" pitchFamily="34" charset="-122"/>
                <a:ea typeface="微软雅黑" panose="020B0503020204020204" pitchFamily="34" charset="-122"/>
              </a:rPr>
              <a:t> service to find address usage at RIRs </a:t>
            </a:r>
            <a:r>
              <a:rPr lang="en-US" altLang="zh-CN" sz="1400" b="1" kern="0" dirty="0" err="1">
                <a:solidFill>
                  <a:sysClr val="windowText" lastClr="000000"/>
                </a:solidFill>
                <a:latin typeface="微软雅黑" panose="020B0503020204020204" pitchFamily="34" charset="-122"/>
                <a:ea typeface="微软雅黑" panose="020B0503020204020204" pitchFamily="34" charset="-122"/>
              </a:rPr>
              <a:t>websit</a:t>
            </a:r>
            <a:endParaRPr lang="en-US" altLang="zh-CN" sz="1400" b="1"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关键词</a:t>
            </a:r>
          </a:p>
        </p:txBody>
      </p:sp>
      <p:sp>
        <p:nvSpPr>
          <p:cNvPr id="3" name="内容占位符 2"/>
          <p:cNvSpPr>
            <a:spLocks noGrp="1"/>
          </p:cNvSpPr>
          <p:nvPr>
            <p:ph idx="1"/>
          </p:nvPr>
        </p:nvSpPr>
        <p:spPr>
          <a:xfrm>
            <a:off x="685800" y="1772816"/>
            <a:ext cx="7772400" cy="4114800"/>
          </a:xfrm>
        </p:spPr>
        <p:txBody>
          <a:bodyPr/>
          <a:lstStyle/>
          <a:p>
            <a:r>
              <a:rPr lang="zh-CN" altLang="en-US" dirty="0"/>
              <a:t>前缀汇聚</a:t>
            </a:r>
            <a:r>
              <a:rPr lang="en-US" altLang="zh-CN" dirty="0"/>
              <a:t>(</a:t>
            </a:r>
            <a:r>
              <a:rPr lang="en-US" altLang="zh-CN" dirty="0" err="1"/>
              <a:t>Supernetting</a:t>
            </a:r>
            <a:r>
              <a:rPr lang="en-US" altLang="zh-CN" dirty="0"/>
              <a:t>)</a:t>
            </a:r>
          </a:p>
          <a:p>
            <a:r>
              <a:rPr lang="zh-CN" altLang="en-US" dirty="0"/>
              <a:t>前缀最长匹配</a:t>
            </a:r>
            <a:r>
              <a:rPr lang="en-US" altLang="zh-CN" dirty="0"/>
              <a:t>(Longest-prefix Match)</a:t>
            </a:r>
          </a:p>
        </p:txBody>
      </p:sp>
      <p:sp>
        <p:nvSpPr>
          <p:cNvPr id="4" name="灯片编号占位符 3"/>
          <p:cNvSpPr>
            <a:spLocks noGrp="1"/>
          </p:cNvSpPr>
          <p:nvPr>
            <p:ph type="sldNum" sz="quarter" idx="12"/>
          </p:nvPr>
        </p:nvSpPr>
        <p:spPr/>
        <p:txBody>
          <a:bodyPr/>
          <a:lstStyle/>
          <a:p>
            <a:fld id="{8ED44DB7-B4BB-488E-80C0-9E7628D09BE7}" type="slidenum">
              <a:rPr lang="en-US" altLang="zh-CN" smtClean="0"/>
              <a:pPr/>
              <a:t>102</a:t>
            </a:fld>
            <a:endParaRPr lang="en-US" altLang="zh-CN"/>
          </a:p>
        </p:txBody>
      </p:sp>
    </p:spTree>
    <p:extLst>
      <p:ext uri="{BB962C8B-B14F-4D97-AF65-F5344CB8AC3E}">
        <p14:creationId xmlns:p14="http://schemas.microsoft.com/office/powerpoint/2010/main" val="3189620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9"/>
          <p:cNvSpPr>
            <a:spLocks noChangeArrowheads="1"/>
          </p:cNvSpPr>
          <p:nvPr/>
        </p:nvSpPr>
        <p:spPr bwMode="auto">
          <a:xfrm>
            <a:off x="0" y="0"/>
            <a:ext cx="9144000" cy="6858000"/>
          </a:xfrm>
          <a:prstGeom prst="rect">
            <a:avLst/>
          </a:prstGeom>
          <a:solidFill>
            <a:srgbClr val="FFFFFF"/>
          </a:solidFill>
          <a:ln w="9525" algn="ctr">
            <a:solidFill>
              <a:srgbClr val="000000"/>
            </a:solidFill>
            <a:miter lim="800000"/>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mn-ea"/>
              <a:ea typeface="+mn-ea"/>
            </a:endParaRPr>
          </a:p>
        </p:txBody>
      </p:sp>
      <p:sp>
        <p:nvSpPr>
          <p:cNvPr id="15" name="Rectangle 2"/>
          <p:cNvSpPr txBox="1">
            <a:spLocks noChangeArrowheads="1"/>
          </p:cNvSpPr>
          <p:nvPr/>
        </p:nvSpPr>
        <p:spPr bwMode="auto">
          <a:xfrm>
            <a:off x="0" y="152400"/>
            <a:ext cx="2286000" cy="2209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b="1">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b="1">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b="1">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b="1">
                <a:solidFill>
                  <a:schemeClr val="tx1"/>
                </a:solidFill>
                <a:latin typeface="+mn-lt"/>
                <a:ea typeface="+mn-ea"/>
              </a:defRPr>
            </a:lvl9pPr>
          </a:lstStyle>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zh-CN" sz="1900" b="1" i="0" u="none" strike="noStrike" kern="0" cap="none" spc="0" normalizeH="0" baseline="0" noProof="0" dirty="0">
                <a:ln>
                  <a:noFill/>
                </a:ln>
                <a:solidFill>
                  <a:srgbClr val="000000"/>
                </a:solidFill>
                <a:effectLst/>
                <a:uLnTx/>
                <a:uFillTx/>
                <a:latin typeface="+mn-ea"/>
              </a:rPr>
              <a:t>Without CIDR, a router must maintain individual routing table entries for these class B networks.</a:t>
            </a:r>
          </a:p>
        </p:txBody>
      </p:sp>
      <p:sp>
        <p:nvSpPr>
          <p:cNvPr id="16" name="Rectangle 4"/>
          <p:cNvSpPr>
            <a:spLocks noChangeArrowheads="1"/>
          </p:cNvSpPr>
          <p:nvPr/>
        </p:nvSpPr>
        <p:spPr bwMode="auto">
          <a:xfrm>
            <a:off x="0" y="2514600"/>
            <a:ext cx="2286000" cy="259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342900" marR="0" lvl="0" indent="-342900" defTabSz="914400" eaLnBrk="0" fontAlgn="auto" latinLnBrk="0" hangingPunct="0">
              <a:lnSpc>
                <a:spcPct val="90000"/>
              </a:lnSpc>
              <a:spcBef>
                <a:spcPct val="20000"/>
              </a:spcBef>
              <a:spcAft>
                <a:spcPts val="0"/>
              </a:spcAft>
              <a:buClr>
                <a:srgbClr val="4F81BD"/>
              </a:buClr>
              <a:buSzPct val="70000"/>
              <a:buFont typeface="Monotype Sorts" pitchFamily="2" charset="2"/>
              <a:buNone/>
              <a:tabLst/>
              <a:defRPr/>
            </a:pPr>
            <a:r>
              <a:rPr kumimoji="1" lang="en-US" altLang="zh-CN" sz="1900" b="1" i="0" u="none" strike="noStrike" kern="0" cap="none" spc="0" normalizeH="0" baseline="0" noProof="0" dirty="0">
                <a:ln>
                  <a:noFill/>
                </a:ln>
                <a:solidFill>
                  <a:srgbClr val="000000"/>
                </a:solidFill>
                <a:effectLst/>
                <a:uLnTx/>
                <a:uFillTx/>
                <a:latin typeface="+mn-ea"/>
                <a:ea typeface="+mn-ea"/>
                <a:cs typeface="Times New Roman" panose="02020603050405020304" pitchFamily="18" charset="0"/>
              </a:rPr>
              <a:t>With CIDR, a router can summarize these routes using a single network address by using a 13-bit prefix:    </a:t>
            </a:r>
            <a:r>
              <a:rPr kumimoji="1" lang="en-US" altLang="zh-CN" sz="1900" b="1" i="0" u="none" strike="noStrike" kern="0" cap="none" spc="0" normalizeH="0" baseline="0" noProof="0" dirty="0">
                <a:ln>
                  <a:noFill/>
                </a:ln>
                <a:solidFill>
                  <a:srgbClr val="C0504D"/>
                </a:solidFill>
                <a:effectLst/>
                <a:uLnTx/>
                <a:uFillTx/>
                <a:latin typeface="+mn-ea"/>
                <a:ea typeface="+mn-ea"/>
                <a:cs typeface="Times New Roman" panose="02020603050405020304" pitchFamily="18" charset="0"/>
              </a:rPr>
              <a:t>172.24.0.0 /13</a:t>
            </a:r>
            <a:endParaRPr kumimoji="1" lang="en-US" altLang="zh-CN" sz="1900" b="1" i="0" u="none" strike="noStrike" kern="0" cap="none" spc="0" normalizeH="0" baseline="0" noProof="0" dirty="0">
              <a:ln>
                <a:noFill/>
              </a:ln>
              <a:solidFill>
                <a:srgbClr val="C0504D"/>
              </a:solidFill>
              <a:effectLst/>
              <a:uLnTx/>
              <a:uFillTx/>
              <a:latin typeface="+mn-ea"/>
              <a:ea typeface="+mn-ea"/>
            </a:endParaRPr>
          </a:p>
        </p:txBody>
      </p:sp>
      <p:sp>
        <p:nvSpPr>
          <p:cNvPr id="17" name="Text Box 5"/>
          <p:cNvSpPr txBox="1">
            <a:spLocks noChangeArrowheads="1"/>
          </p:cNvSpPr>
          <p:nvPr/>
        </p:nvSpPr>
        <p:spPr bwMode="auto">
          <a:xfrm>
            <a:off x="1295400" y="5715000"/>
            <a:ext cx="7620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3025" tIns="36512" rIns="73025" bIns="36512">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mn-ea"/>
                <a:ea typeface="+mn-ea"/>
              </a:rPr>
              <a:t>1. Count the number of left-most matching bits, </a:t>
            </a:r>
            <a:r>
              <a:rPr kumimoji="0" lang="en-US" altLang="zh-CN" sz="1800" b="1" i="0" u="none" strike="noStrike" kern="0" cap="none" spc="0" normalizeH="0" baseline="0" noProof="0" dirty="0">
                <a:ln>
                  <a:noFill/>
                </a:ln>
                <a:solidFill>
                  <a:srgbClr val="C0504D"/>
                </a:solidFill>
                <a:effectLst/>
                <a:uLnTx/>
                <a:uFillTx/>
                <a:latin typeface="+mn-ea"/>
                <a:ea typeface="+mn-ea"/>
              </a:rPr>
              <a:t>/13</a:t>
            </a:r>
            <a:endParaRPr kumimoji="0" lang="en-US" altLang="zh-CN" sz="1800" b="1" i="0" u="none" strike="noStrike" kern="0" cap="none" spc="0" normalizeH="0" baseline="0" noProof="0" dirty="0">
              <a:ln>
                <a:noFill/>
              </a:ln>
              <a:solidFill>
                <a:srgbClr val="000000"/>
              </a:solidFill>
              <a:effectLst/>
              <a:uLnTx/>
              <a:uFillTx/>
              <a:latin typeface="+mn-ea"/>
              <a:ea typeface="+mn-ea"/>
            </a:endParaRPr>
          </a:p>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mn-ea"/>
                <a:ea typeface="+mn-ea"/>
              </a:rPr>
              <a:t>2. Add all zeros after the last matching bit: </a:t>
            </a:r>
          </a:p>
          <a:p>
            <a:pPr marL="0" marR="0" lvl="0" indent="0" defTabSz="914400" eaLnBrk="0" fontAlgn="auto" latinLnBrk="0" hangingPunct="0">
              <a:lnSpc>
                <a:spcPct val="100000"/>
              </a:lnSpc>
              <a:spcBef>
                <a:spcPct val="2500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mn-ea"/>
                <a:ea typeface="+mn-ea"/>
              </a:rPr>
              <a:t>              </a:t>
            </a:r>
            <a:r>
              <a:rPr kumimoji="0" lang="en-US" altLang="zh-CN" sz="1800" b="1" i="0" u="none" strike="noStrike" kern="0" cap="none" spc="0" normalizeH="0" baseline="0" noProof="0" dirty="0">
                <a:ln>
                  <a:noFill/>
                </a:ln>
                <a:solidFill>
                  <a:srgbClr val="C0504D"/>
                </a:solidFill>
                <a:effectLst/>
                <a:uLnTx/>
                <a:uFillTx/>
                <a:latin typeface="+mn-ea"/>
                <a:ea typeface="+mn-ea"/>
              </a:rPr>
              <a:t>172.24.0.0</a:t>
            </a:r>
            <a:r>
              <a:rPr kumimoji="0" lang="en-US" altLang="zh-CN" sz="1800" b="1" i="0" u="none" strike="noStrike" kern="0" cap="none" spc="0" normalizeH="0" baseline="0" noProof="0" dirty="0">
                <a:ln>
                  <a:noFill/>
                </a:ln>
                <a:solidFill>
                  <a:srgbClr val="000000"/>
                </a:solidFill>
                <a:effectLst/>
                <a:uLnTx/>
                <a:uFillTx/>
                <a:latin typeface="+mn-ea"/>
                <a:ea typeface="+mn-ea"/>
              </a:rPr>
              <a:t> = </a:t>
            </a:r>
            <a:r>
              <a:rPr kumimoji="0" lang="en-US" altLang="zh-CN" sz="1800" b="1" i="0" u="none" strike="noStrike" kern="0" cap="none" spc="0" normalizeH="0" baseline="0" noProof="0" dirty="0">
                <a:ln>
                  <a:noFill/>
                </a:ln>
                <a:solidFill>
                  <a:srgbClr val="C0504D"/>
                </a:solidFill>
                <a:effectLst/>
                <a:uLnTx/>
                <a:uFillTx/>
                <a:latin typeface="+mn-ea"/>
                <a:ea typeface="+mn-ea"/>
              </a:rPr>
              <a:t>10101100  00011</a:t>
            </a:r>
            <a:r>
              <a:rPr kumimoji="0" lang="en-US" altLang="zh-CN" sz="1800" b="1" i="0" u="none" strike="noStrike" kern="0" cap="none" spc="0" normalizeH="0" baseline="0" noProof="0" dirty="0">
                <a:ln>
                  <a:noFill/>
                </a:ln>
                <a:solidFill>
                  <a:srgbClr val="000000"/>
                </a:solidFill>
                <a:effectLst/>
                <a:uLnTx/>
                <a:uFillTx/>
                <a:latin typeface="+mn-ea"/>
                <a:ea typeface="+mn-ea"/>
              </a:rPr>
              <a:t>000 00000000 00000000</a:t>
            </a:r>
          </a:p>
        </p:txBody>
      </p:sp>
      <p:sp>
        <p:nvSpPr>
          <p:cNvPr id="18" name="Text Box 6"/>
          <p:cNvSpPr txBox="1">
            <a:spLocks noChangeArrowheads="1"/>
          </p:cNvSpPr>
          <p:nvPr/>
        </p:nvSpPr>
        <p:spPr bwMode="auto">
          <a:xfrm>
            <a:off x="952501" y="5367337"/>
            <a:ext cx="1447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3025" tIns="36512" rIns="73025" bIns="36512">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zh-CN" sz="1800" b="1" i="0" u="none" strike="noStrike" kern="0" cap="none" spc="0" normalizeH="0" baseline="0" noProof="0" dirty="0">
                <a:ln>
                  <a:noFill/>
                </a:ln>
                <a:solidFill>
                  <a:srgbClr val="000000"/>
                </a:solidFill>
                <a:effectLst/>
                <a:uLnTx/>
                <a:uFillTx/>
                <a:latin typeface="+mn-ea"/>
                <a:ea typeface="+mn-ea"/>
              </a:rPr>
              <a:t>Steps:</a:t>
            </a:r>
          </a:p>
        </p:txBody>
      </p:sp>
      <p:sp>
        <p:nvSpPr>
          <p:cNvPr id="19" name="AutoShape 7"/>
          <p:cNvSpPr>
            <a:spLocks/>
          </p:cNvSpPr>
          <p:nvPr/>
        </p:nvSpPr>
        <p:spPr bwMode="auto">
          <a:xfrm>
            <a:off x="838200" y="5791200"/>
            <a:ext cx="457200" cy="838200"/>
          </a:xfrm>
          <a:prstGeom prst="leftBrace">
            <a:avLst>
              <a:gd name="adj1" fmla="val 15278"/>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mn-ea"/>
              <a:ea typeface="+mn-ea"/>
            </a:endParaRPr>
          </a:p>
        </p:txBody>
      </p:sp>
      <p:sp>
        <p:nvSpPr>
          <p:cNvPr id="20" name="Line 8"/>
          <p:cNvSpPr>
            <a:spLocks noChangeShapeType="1"/>
          </p:cNvSpPr>
          <p:nvPr/>
        </p:nvSpPr>
        <p:spPr bwMode="auto">
          <a:xfrm flipV="1">
            <a:off x="838200" y="5295900"/>
            <a:ext cx="0" cy="9144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mn-ea"/>
              <a:ea typeface="+mn-ea"/>
            </a:endParaRPr>
          </a:p>
        </p:txBody>
      </p:sp>
      <p:pic>
        <p:nvPicPr>
          <p:cNvPr id="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69342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19400"/>
            <a:ext cx="685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3815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mn-ea"/>
              <a:ea typeface="+mn-ea"/>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181375531"/>
              </p:ext>
            </p:extLst>
          </p:nvPr>
        </p:nvGraphicFramePr>
        <p:xfrm>
          <a:off x="152400" y="1066800"/>
          <a:ext cx="8991600" cy="5338763"/>
        </p:xfrm>
        <a:graphic>
          <a:graphicData uri="http://schemas.openxmlformats.org/presentationml/2006/ole">
            <mc:AlternateContent xmlns:mc="http://schemas.openxmlformats.org/markup-compatibility/2006">
              <mc:Choice xmlns:v="urn:schemas-microsoft-com:vml" Requires="v">
                <p:oleObj name="VISIO" r:id="rId3" imgW="9303840" imgH="5522760" progId="Visio.Drawing.11">
                  <p:embed/>
                </p:oleObj>
              </mc:Choice>
              <mc:Fallback>
                <p:oleObj name="VISIO" r:id="rId3" imgW="9303840" imgH="5522760" progId="Visio.Drawing.11">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8991600" cy="5338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3"/>
          <p:cNvSpPr txBox="1">
            <a:spLocks noChangeArrowheads="1"/>
          </p:cNvSpPr>
          <p:nvPr/>
        </p:nvSpPr>
        <p:spPr bwMode="auto">
          <a:xfrm>
            <a:off x="685800" y="76200"/>
            <a:ext cx="770262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000" dirty="0">
                <a:latin typeface="+mn-ea"/>
                <a:ea typeface="+mn-ea"/>
              </a:rPr>
              <a:t>ISP/NAP Hierarchy - “The Internet: Still hierarchical after all these years.”  Jeff Doyle    </a:t>
            </a:r>
            <a:r>
              <a:rPr lang="en-US" altLang="zh-CN" sz="2000" i="1" dirty="0">
                <a:latin typeface="+mn-ea"/>
                <a:ea typeface="+mn-ea"/>
              </a:rPr>
              <a:t>(Tries to be anyways!)</a:t>
            </a:r>
          </a:p>
        </p:txBody>
      </p:sp>
      <p:cxnSp>
        <p:nvCxnSpPr>
          <p:cNvPr id="8" name="直接箭头连接符 7"/>
          <p:cNvCxnSpPr/>
          <p:nvPr/>
        </p:nvCxnSpPr>
        <p:spPr>
          <a:xfrm>
            <a:off x="468313" y="1268413"/>
            <a:ext cx="0" cy="5256212"/>
          </a:xfrm>
          <a:prstGeom prst="straightConnector1">
            <a:avLst/>
          </a:prstGeom>
          <a:ln w="38100">
            <a:solidFill>
              <a:srgbClr val="5D805A"/>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8748713" y="1412875"/>
            <a:ext cx="0" cy="4824413"/>
          </a:xfrm>
          <a:prstGeom prst="straightConnector1">
            <a:avLst/>
          </a:prstGeom>
          <a:ln w="38100">
            <a:solidFill>
              <a:srgbClr val="CC66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10"/>
          <p:cNvSpPr txBox="1">
            <a:spLocks noChangeArrowheads="1"/>
          </p:cNvSpPr>
          <p:nvPr/>
        </p:nvSpPr>
        <p:spPr bwMode="auto">
          <a:xfrm>
            <a:off x="80963" y="2349500"/>
            <a:ext cx="2428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a:latin typeface="+mn-ea"/>
                <a:ea typeface="+mn-ea"/>
              </a:rPr>
              <a:t>地址分配</a:t>
            </a:r>
            <a:endParaRPr lang="en-US" altLang="zh-CN">
              <a:latin typeface="+mn-ea"/>
              <a:ea typeface="+mn-ea"/>
            </a:endParaRPr>
          </a:p>
          <a:p>
            <a:endParaRPr lang="en-US" altLang="zh-CN">
              <a:latin typeface="+mn-ea"/>
              <a:ea typeface="+mn-ea"/>
            </a:endParaRPr>
          </a:p>
          <a:p>
            <a:r>
              <a:rPr lang="zh-CN" altLang="en-US">
                <a:latin typeface="+mn-ea"/>
                <a:ea typeface="+mn-ea"/>
              </a:rPr>
              <a:t>地址块划分</a:t>
            </a:r>
          </a:p>
        </p:txBody>
      </p:sp>
      <p:sp>
        <p:nvSpPr>
          <p:cNvPr id="11" name="文本框 13"/>
          <p:cNvSpPr txBox="1">
            <a:spLocks noChangeArrowheads="1"/>
          </p:cNvSpPr>
          <p:nvPr/>
        </p:nvSpPr>
        <p:spPr bwMode="auto">
          <a:xfrm>
            <a:off x="8748713" y="3054350"/>
            <a:ext cx="24288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dirty="0">
                <a:latin typeface="+mn-ea"/>
                <a:ea typeface="+mn-ea"/>
              </a:rPr>
              <a:t>路由</a:t>
            </a:r>
            <a:endParaRPr lang="en-US" altLang="zh-CN" dirty="0">
              <a:latin typeface="+mn-ea"/>
              <a:ea typeface="+mn-ea"/>
            </a:endParaRPr>
          </a:p>
          <a:p>
            <a:endParaRPr lang="en-US" altLang="zh-CN" dirty="0">
              <a:latin typeface="+mn-ea"/>
              <a:ea typeface="+mn-ea"/>
            </a:endParaRPr>
          </a:p>
          <a:p>
            <a:r>
              <a:rPr lang="zh-CN" altLang="en-US" dirty="0">
                <a:latin typeface="+mn-ea"/>
                <a:ea typeface="+mn-ea"/>
              </a:rPr>
              <a:t>前缀汇聚</a:t>
            </a:r>
          </a:p>
        </p:txBody>
      </p:sp>
      <p:sp>
        <p:nvSpPr>
          <p:cNvPr id="12" name="文本框 13">
            <a:extLst>
              <a:ext uri="{FF2B5EF4-FFF2-40B4-BE49-F238E27FC236}">
                <a16:creationId xmlns:a16="http://schemas.microsoft.com/office/drawing/2014/main" id="{4C0D77E1-DC25-4B0D-8CD1-998DF2F47E1E}"/>
              </a:ext>
            </a:extLst>
          </p:cNvPr>
          <p:cNvSpPr txBox="1">
            <a:spLocks noChangeArrowheads="1"/>
          </p:cNvSpPr>
          <p:nvPr/>
        </p:nvSpPr>
        <p:spPr bwMode="auto">
          <a:xfrm>
            <a:off x="3857352" y="2164834"/>
            <a:ext cx="1359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dirty="0">
                <a:solidFill>
                  <a:srgbClr val="FF0000"/>
                </a:solidFill>
                <a:latin typeface="+mn-ea"/>
                <a:ea typeface="+mn-ea"/>
              </a:rPr>
              <a:t>层次化结构</a:t>
            </a:r>
          </a:p>
        </p:txBody>
      </p:sp>
    </p:spTree>
    <p:extLst>
      <p:ext uri="{BB962C8B-B14F-4D97-AF65-F5344CB8AC3E}">
        <p14:creationId xmlns:p14="http://schemas.microsoft.com/office/powerpoint/2010/main" val="41648089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69"/>
          <p:cNvSpPr>
            <a:spLocks noChangeArrowheads="1"/>
          </p:cNvSpPr>
          <p:nvPr/>
        </p:nvSpPr>
        <p:spPr bwMode="auto">
          <a:xfrm>
            <a:off x="0" y="0"/>
            <a:ext cx="9144000" cy="6858000"/>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pic>
        <p:nvPicPr>
          <p:cNvPr id="52" name="Picture 2"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5195888"/>
            <a:ext cx="1800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3"/>
          <p:cNvSpPr txBox="1">
            <a:spLocks noChangeArrowheads="1"/>
          </p:cNvSpPr>
          <p:nvPr/>
        </p:nvSpPr>
        <p:spPr bwMode="auto">
          <a:xfrm>
            <a:off x="101600" y="544830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200.25.16.0</a:t>
            </a:r>
          </a:p>
        </p:txBody>
      </p:sp>
      <p:pic>
        <p:nvPicPr>
          <p:cNvPr id="54" name="Picture 4"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5189538"/>
            <a:ext cx="1871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5"/>
          <p:cNvSpPr txBox="1">
            <a:spLocks noChangeArrowheads="1"/>
          </p:cNvSpPr>
          <p:nvPr/>
        </p:nvSpPr>
        <p:spPr bwMode="auto">
          <a:xfrm>
            <a:off x="2838450" y="54419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200.25.23.0</a:t>
            </a:r>
          </a:p>
        </p:txBody>
      </p:sp>
      <p:sp>
        <p:nvSpPr>
          <p:cNvPr id="56" name="Text Box 6"/>
          <p:cNvSpPr txBox="1">
            <a:spLocks noChangeArrowheads="1"/>
          </p:cNvSpPr>
          <p:nvPr/>
        </p:nvSpPr>
        <p:spPr bwMode="auto">
          <a:xfrm>
            <a:off x="1973263" y="5153025"/>
            <a:ext cx="865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4000" b="1">
                <a:solidFill>
                  <a:srgbClr val="0C0500"/>
                </a:solidFill>
                <a:latin typeface="+mn-ea"/>
                <a:ea typeface="+mn-ea"/>
              </a:rPr>
              <a:t>....</a:t>
            </a:r>
          </a:p>
        </p:txBody>
      </p:sp>
      <p:sp>
        <p:nvSpPr>
          <p:cNvPr id="57" name="Line 7"/>
          <p:cNvSpPr>
            <a:spLocks noChangeShapeType="1"/>
          </p:cNvSpPr>
          <p:nvPr/>
        </p:nvSpPr>
        <p:spPr bwMode="auto">
          <a:xfrm flipV="1">
            <a:off x="1398588" y="4433888"/>
            <a:ext cx="1008062" cy="792162"/>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58" name="Line 8"/>
          <p:cNvSpPr>
            <a:spLocks noChangeShapeType="1"/>
          </p:cNvSpPr>
          <p:nvPr/>
        </p:nvSpPr>
        <p:spPr bwMode="auto">
          <a:xfrm>
            <a:off x="2693988" y="4433888"/>
            <a:ext cx="1008062" cy="719137"/>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59" name="Line 9"/>
          <p:cNvSpPr>
            <a:spLocks noChangeShapeType="1"/>
          </p:cNvSpPr>
          <p:nvPr/>
        </p:nvSpPr>
        <p:spPr bwMode="auto">
          <a:xfrm>
            <a:off x="2551113" y="3568700"/>
            <a:ext cx="4762" cy="649288"/>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0" name="modem"/>
          <p:cNvSpPr>
            <a:spLocks noEditPoints="1" noChangeArrowheads="1"/>
          </p:cNvSpPr>
          <p:nvPr/>
        </p:nvSpPr>
        <p:spPr bwMode="auto">
          <a:xfrm>
            <a:off x="1692275" y="4217988"/>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1" name="modem"/>
          <p:cNvSpPr>
            <a:spLocks noEditPoints="1" noChangeArrowheads="1"/>
          </p:cNvSpPr>
          <p:nvPr/>
        </p:nvSpPr>
        <p:spPr bwMode="auto">
          <a:xfrm>
            <a:off x="1692275" y="3352800"/>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2" name="Text Box 12"/>
          <p:cNvSpPr txBox="1">
            <a:spLocks noChangeArrowheads="1"/>
          </p:cNvSpPr>
          <p:nvPr/>
        </p:nvSpPr>
        <p:spPr bwMode="auto">
          <a:xfrm>
            <a:off x="3492500" y="41449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R1</a:t>
            </a:r>
          </a:p>
        </p:txBody>
      </p:sp>
      <p:sp>
        <p:nvSpPr>
          <p:cNvPr id="63" name="Text Box 13"/>
          <p:cNvSpPr txBox="1">
            <a:spLocks noChangeArrowheads="1"/>
          </p:cNvSpPr>
          <p:nvPr/>
        </p:nvSpPr>
        <p:spPr bwMode="auto">
          <a:xfrm>
            <a:off x="3563938" y="32813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R0</a:t>
            </a:r>
          </a:p>
        </p:txBody>
      </p:sp>
      <p:graphicFrame>
        <p:nvGraphicFramePr>
          <p:cNvPr id="64" name="Group 71"/>
          <p:cNvGraphicFramePr>
            <a:graphicFrameLocks noGrp="1"/>
          </p:cNvGraphicFramePr>
          <p:nvPr>
            <p:extLst>
              <p:ext uri="{D42A27DB-BD31-4B8C-83A1-F6EECF244321}">
                <p14:modId xmlns:p14="http://schemas.microsoft.com/office/powerpoint/2010/main" val="4150202374"/>
              </p:ext>
            </p:extLst>
          </p:nvPr>
        </p:nvGraphicFramePr>
        <p:xfrm>
          <a:off x="1403350" y="2078036"/>
          <a:ext cx="2447925" cy="1006476"/>
        </p:xfrm>
        <a:graphic>
          <a:graphicData uri="http://schemas.openxmlformats.org/drawingml/2006/table">
            <a:tbl>
              <a:tblPr/>
              <a:tblGrid>
                <a:gridCol w="1943100">
                  <a:extLst>
                    <a:ext uri="{9D8B030D-6E8A-4147-A177-3AD203B41FA5}">
                      <a16:colId xmlns:a16="http://schemas.microsoft.com/office/drawing/2014/main" val="20000"/>
                    </a:ext>
                  </a:extLst>
                </a:gridCol>
                <a:gridCol w="504825">
                  <a:extLst>
                    <a:ext uri="{9D8B030D-6E8A-4147-A177-3AD203B41FA5}">
                      <a16:colId xmlns:a16="http://schemas.microsoft.com/office/drawing/2014/main" val="20001"/>
                    </a:ext>
                  </a:extLst>
                </a:gridCol>
              </a:tblGrid>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200.25.16.0/24</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200.25.23.0/24</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5" name="Line 28"/>
          <p:cNvSpPr>
            <a:spLocks noChangeShapeType="1"/>
          </p:cNvSpPr>
          <p:nvPr/>
        </p:nvSpPr>
        <p:spPr bwMode="auto">
          <a:xfrm flipH="1" flipV="1">
            <a:off x="1331913" y="3062288"/>
            <a:ext cx="360362" cy="431800"/>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6" name="Line 29"/>
          <p:cNvSpPr>
            <a:spLocks noChangeShapeType="1"/>
          </p:cNvSpPr>
          <p:nvPr/>
        </p:nvSpPr>
        <p:spPr bwMode="auto">
          <a:xfrm flipV="1">
            <a:off x="3492500" y="3135313"/>
            <a:ext cx="358775" cy="287337"/>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67" name="AutoShape 30"/>
          <p:cNvSpPr>
            <a:spLocks/>
          </p:cNvSpPr>
          <p:nvPr/>
        </p:nvSpPr>
        <p:spPr bwMode="auto">
          <a:xfrm>
            <a:off x="1187450" y="2078036"/>
            <a:ext cx="71438" cy="935038"/>
          </a:xfrm>
          <a:prstGeom prst="leftBrace">
            <a:avLst>
              <a:gd name="adj1" fmla="val 109073"/>
              <a:gd name="adj2" fmla="val 50000"/>
            </a:avLst>
          </a:prstGeom>
          <a:noFill/>
          <a:ln w="9525">
            <a:solidFill>
              <a:srgbClr val="007A77"/>
            </a:solidFill>
            <a:round/>
            <a:headEnd/>
            <a:tailEnd/>
          </a:ln>
        </p:spPr>
        <p:txBody>
          <a:bodyPr wrap="none" anchor="ctr"/>
          <a:lstStyle/>
          <a:p>
            <a:pPr fontAlgn="auto">
              <a:spcBef>
                <a:spcPts val="0"/>
              </a:spcBef>
              <a:spcAft>
                <a:spcPts val="0"/>
              </a:spcAft>
              <a:defRPr/>
            </a:pPr>
            <a:endParaRPr lang="zh-CN" altLang="en-US" sz="2000" b="1" kern="0">
              <a:solidFill>
                <a:srgbClr val="0C0500"/>
              </a:solidFill>
              <a:latin typeface="+mn-ea"/>
              <a:ea typeface="+mn-ea"/>
            </a:endParaRPr>
          </a:p>
        </p:txBody>
      </p:sp>
      <p:sp>
        <p:nvSpPr>
          <p:cNvPr id="68" name="Text Box 31"/>
          <p:cNvSpPr txBox="1">
            <a:spLocks noChangeArrowheads="1"/>
          </p:cNvSpPr>
          <p:nvPr/>
        </p:nvSpPr>
        <p:spPr bwMode="auto">
          <a:xfrm>
            <a:off x="611560" y="2097093"/>
            <a:ext cx="676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solidFill>
                  <a:srgbClr val="0C0500"/>
                </a:solidFill>
                <a:latin typeface="+mn-ea"/>
                <a:ea typeface="+mn-ea"/>
              </a:rPr>
              <a:t>8</a:t>
            </a:r>
            <a:r>
              <a:rPr lang="zh-CN" altLang="en-US" dirty="0">
                <a:solidFill>
                  <a:srgbClr val="0C0500"/>
                </a:solidFill>
                <a:latin typeface="+mn-ea"/>
                <a:ea typeface="+mn-ea"/>
              </a:rPr>
              <a:t>条路由表项</a:t>
            </a:r>
          </a:p>
        </p:txBody>
      </p:sp>
      <p:sp>
        <p:nvSpPr>
          <p:cNvPr id="69" name="AutoShape 32"/>
          <p:cNvSpPr>
            <a:spLocks noChangeArrowheads="1"/>
          </p:cNvSpPr>
          <p:nvPr/>
        </p:nvSpPr>
        <p:spPr bwMode="auto">
          <a:xfrm>
            <a:off x="4140200" y="3638550"/>
            <a:ext cx="1584325" cy="576263"/>
          </a:xfrm>
          <a:prstGeom prst="rightArrow">
            <a:avLst>
              <a:gd name="adj1" fmla="val 50000"/>
              <a:gd name="adj2" fmla="val 68733"/>
            </a:avLst>
          </a:prstGeom>
          <a:solidFill>
            <a:srgbClr val="FFFF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solidFill>
                  <a:srgbClr val="FF0000"/>
                </a:solidFill>
                <a:latin typeface="+mn-ea"/>
                <a:ea typeface="+mn-ea"/>
              </a:rPr>
              <a:t>前缀汇聚</a:t>
            </a:r>
          </a:p>
        </p:txBody>
      </p:sp>
      <p:pic>
        <p:nvPicPr>
          <p:cNvPr id="70" name="Picture 3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8350" y="5260975"/>
            <a:ext cx="1800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37"/>
          <p:cNvSpPr txBox="1">
            <a:spLocks noChangeArrowheads="1"/>
          </p:cNvSpPr>
          <p:nvPr/>
        </p:nvSpPr>
        <p:spPr bwMode="auto">
          <a:xfrm>
            <a:off x="4572000" y="551338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200.25.16.0</a:t>
            </a:r>
          </a:p>
        </p:txBody>
      </p:sp>
      <p:pic>
        <p:nvPicPr>
          <p:cNvPr id="72" name="Picture 38"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0738" y="5260975"/>
            <a:ext cx="1871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39"/>
          <p:cNvSpPr txBox="1">
            <a:spLocks noChangeArrowheads="1"/>
          </p:cNvSpPr>
          <p:nvPr/>
        </p:nvSpPr>
        <p:spPr bwMode="auto">
          <a:xfrm>
            <a:off x="7308850" y="5519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200.25.23.0</a:t>
            </a:r>
          </a:p>
        </p:txBody>
      </p:sp>
      <p:sp>
        <p:nvSpPr>
          <p:cNvPr id="74" name="Text Box 40"/>
          <p:cNvSpPr txBox="1">
            <a:spLocks noChangeArrowheads="1"/>
          </p:cNvSpPr>
          <p:nvPr/>
        </p:nvSpPr>
        <p:spPr bwMode="auto">
          <a:xfrm>
            <a:off x="6443663" y="5224463"/>
            <a:ext cx="865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4000" b="1">
                <a:solidFill>
                  <a:srgbClr val="0C0500"/>
                </a:solidFill>
                <a:latin typeface="+mn-ea"/>
                <a:ea typeface="+mn-ea"/>
              </a:rPr>
              <a:t>....</a:t>
            </a:r>
          </a:p>
        </p:txBody>
      </p:sp>
      <p:sp>
        <p:nvSpPr>
          <p:cNvPr id="75" name="Line 41"/>
          <p:cNvSpPr>
            <a:spLocks noChangeShapeType="1"/>
          </p:cNvSpPr>
          <p:nvPr/>
        </p:nvSpPr>
        <p:spPr bwMode="auto">
          <a:xfrm flipV="1">
            <a:off x="5868988" y="4505325"/>
            <a:ext cx="1008062" cy="792163"/>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76" name="Line 42"/>
          <p:cNvSpPr>
            <a:spLocks noChangeShapeType="1"/>
          </p:cNvSpPr>
          <p:nvPr/>
        </p:nvSpPr>
        <p:spPr bwMode="auto">
          <a:xfrm>
            <a:off x="7164388" y="4505325"/>
            <a:ext cx="1008062" cy="719138"/>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77" name="Line 43"/>
          <p:cNvSpPr>
            <a:spLocks noChangeShapeType="1"/>
          </p:cNvSpPr>
          <p:nvPr/>
        </p:nvSpPr>
        <p:spPr bwMode="auto">
          <a:xfrm>
            <a:off x="7021513" y="3640138"/>
            <a:ext cx="4762" cy="649287"/>
          </a:xfrm>
          <a:prstGeom prst="line">
            <a:avLst/>
          </a:prstGeom>
          <a:noFill/>
          <a:ln w="28575">
            <a:solidFill>
              <a:srgbClr val="007A77"/>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78" name="modem"/>
          <p:cNvSpPr>
            <a:spLocks noEditPoints="1" noChangeArrowheads="1"/>
          </p:cNvSpPr>
          <p:nvPr/>
        </p:nvSpPr>
        <p:spPr bwMode="auto">
          <a:xfrm>
            <a:off x="6162675" y="4289425"/>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79" name="modem"/>
          <p:cNvSpPr>
            <a:spLocks noEditPoints="1" noChangeArrowheads="1"/>
          </p:cNvSpPr>
          <p:nvPr/>
        </p:nvSpPr>
        <p:spPr bwMode="auto">
          <a:xfrm>
            <a:off x="6162675" y="3424238"/>
            <a:ext cx="1809750"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80" name="Text Box 46"/>
          <p:cNvSpPr txBox="1">
            <a:spLocks noChangeArrowheads="1"/>
          </p:cNvSpPr>
          <p:nvPr/>
        </p:nvSpPr>
        <p:spPr bwMode="auto">
          <a:xfrm>
            <a:off x="7962900" y="42164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R1</a:t>
            </a:r>
          </a:p>
        </p:txBody>
      </p:sp>
      <p:sp>
        <p:nvSpPr>
          <p:cNvPr id="81" name="Text Box 47"/>
          <p:cNvSpPr txBox="1">
            <a:spLocks noChangeArrowheads="1"/>
          </p:cNvSpPr>
          <p:nvPr/>
        </p:nvSpPr>
        <p:spPr bwMode="auto">
          <a:xfrm>
            <a:off x="8034338" y="3352800"/>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solidFill>
                  <a:srgbClr val="0C0500"/>
                </a:solidFill>
                <a:latin typeface="+mn-ea"/>
                <a:ea typeface="+mn-ea"/>
              </a:rPr>
              <a:t>R0</a:t>
            </a:r>
          </a:p>
        </p:txBody>
      </p:sp>
      <p:graphicFrame>
        <p:nvGraphicFramePr>
          <p:cNvPr id="82" name="Group 72"/>
          <p:cNvGraphicFramePr>
            <a:graphicFrameLocks noGrp="1"/>
          </p:cNvGraphicFramePr>
          <p:nvPr>
            <p:extLst>
              <p:ext uri="{D42A27DB-BD31-4B8C-83A1-F6EECF244321}">
                <p14:modId xmlns:p14="http://schemas.microsoft.com/office/powerpoint/2010/main" val="3255162574"/>
              </p:ext>
            </p:extLst>
          </p:nvPr>
        </p:nvGraphicFramePr>
        <p:xfrm>
          <a:off x="5873750" y="2073275"/>
          <a:ext cx="2447925" cy="1006476"/>
        </p:xfrm>
        <a:graphic>
          <a:graphicData uri="http://schemas.openxmlformats.org/drawingml/2006/table">
            <a:tbl>
              <a:tblPr/>
              <a:tblGrid>
                <a:gridCol w="1943100">
                  <a:extLst>
                    <a:ext uri="{9D8B030D-6E8A-4147-A177-3AD203B41FA5}">
                      <a16:colId xmlns:a16="http://schemas.microsoft.com/office/drawing/2014/main" val="20000"/>
                    </a:ext>
                  </a:extLst>
                </a:gridCol>
                <a:gridCol w="504825">
                  <a:extLst>
                    <a:ext uri="{9D8B030D-6E8A-4147-A177-3AD203B41FA5}">
                      <a16:colId xmlns:a16="http://schemas.microsoft.com/office/drawing/2014/main" val="20001"/>
                    </a:ext>
                  </a:extLst>
                </a:gridCol>
              </a:tblGrid>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200.25.16.0/21</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R1</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a:ln>
                            <a:noFill/>
                          </a:ln>
                          <a:solidFill>
                            <a:srgbClr val="007A77"/>
                          </a:solidFill>
                          <a:effectLst/>
                          <a:latin typeface="Calibri" pitchFamily="34" charset="0"/>
                          <a:ea typeface="宋体" charset="-122"/>
                        </a:rPr>
                        <a:t>……..</a:t>
                      </a: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charset="-122"/>
                        </a:rPr>
                        <a:t>…..</a:t>
                      </a: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92">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1" i="0" u="none" strike="noStrike" cap="none" normalizeH="0" baseline="0">
                        <a:ln>
                          <a:noFill/>
                        </a:ln>
                        <a:solidFill>
                          <a:schemeClr val="tx1"/>
                        </a:solidFill>
                        <a:effectLst/>
                        <a:latin typeface="Calibri" pitchFamily="34" charset="0"/>
                        <a:ea typeface="宋体" charset="-122"/>
                      </a:endParaRPr>
                    </a:p>
                  </a:txBody>
                  <a:tcPr marT="45749" marB="45749"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Calibri"/>
                          <a:ea typeface="宋体"/>
                        </a:defRPr>
                      </a:lvl1pPr>
                      <a:lvl2pPr marL="457200" algn="l" defTabSz="914400" rtl="0" eaLnBrk="1" latinLnBrk="0" hangingPunct="1">
                        <a:defRPr sz="1800" kern="1200">
                          <a:solidFill>
                            <a:schemeClr val="tx1"/>
                          </a:solidFill>
                          <a:latin typeface="Calibri"/>
                          <a:ea typeface="宋体"/>
                        </a:defRPr>
                      </a:lvl2pPr>
                      <a:lvl3pPr marL="914400" algn="l" defTabSz="914400" rtl="0" eaLnBrk="1" latinLnBrk="0" hangingPunct="1">
                        <a:defRPr sz="1800" kern="1200">
                          <a:solidFill>
                            <a:schemeClr val="tx1"/>
                          </a:solidFill>
                          <a:latin typeface="Calibri"/>
                          <a:ea typeface="宋体"/>
                        </a:defRPr>
                      </a:lvl3pPr>
                      <a:lvl4pPr marL="1371600" algn="l" defTabSz="914400" rtl="0" eaLnBrk="1" latinLnBrk="0" hangingPunct="1">
                        <a:defRPr sz="1800" kern="1200">
                          <a:solidFill>
                            <a:schemeClr val="tx1"/>
                          </a:solidFill>
                          <a:latin typeface="Calibri"/>
                          <a:ea typeface="宋体"/>
                        </a:defRPr>
                      </a:lvl4pPr>
                      <a:lvl5pPr marL="1828800" algn="l" defTabSz="914400" rtl="0" eaLnBrk="1" latinLnBrk="0" hangingPunct="1">
                        <a:defRPr sz="1800" kern="1200">
                          <a:solidFill>
                            <a:schemeClr val="tx1"/>
                          </a:solidFill>
                          <a:latin typeface="Calibri"/>
                          <a:ea typeface="宋体"/>
                        </a:defRPr>
                      </a:lvl5pPr>
                      <a:lvl6pPr marL="2286000" algn="l" defTabSz="914400" rtl="0" eaLnBrk="1" latinLnBrk="0" hangingPunct="1">
                        <a:defRPr sz="1800" kern="1200">
                          <a:solidFill>
                            <a:schemeClr val="tx1"/>
                          </a:solidFill>
                          <a:latin typeface="Calibri"/>
                          <a:ea typeface="宋体"/>
                        </a:defRPr>
                      </a:lvl6pPr>
                      <a:lvl7pPr marL="2743200" algn="l" defTabSz="914400" rtl="0" eaLnBrk="1" latinLnBrk="0" hangingPunct="1">
                        <a:defRPr sz="1800" kern="1200">
                          <a:solidFill>
                            <a:schemeClr val="tx1"/>
                          </a:solidFill>
                          <a:latin typeface="Calibri"/>
                          <a:ea typeface="宋体"/>
                        </a:defRPr>
                      </a:lvl7pPr>
                      <a:lvl8pPr marL="3200400" algn="l" defTabSz="914400" rtl="0" eaLnBrk="1" latinLnBrk="0" hangingPunct="1">
                        <a:defRPr sz="1800" kern="1200">
                          <a:solidFill>
                            <a:schemeClr val="tx1"/>
                          </a:solidFill>
                          <a:latin typeface="Calibri"/>
                          <a:ea typeface="宋体"/>
                        </a:defRPr>
                      </a:lvl8pPr>
                      <a:lvl9pPr marL="3657600" algn="l" defTabSz="914400" rtl="0" eaLnBrk="1" latinLnBrk="0" hangingPunct="1">
                        <a:defRPr sz="1800" kern="1200">
                          <a:solidFill>
                            <a:schemeClr val="tx1"/>
                          </a:solidFill>
                          <a:latin typeface="Calibri"/>
                          <a:ea typeface="宋体"/>
                        </a:defRPr>
                      </a:lvl9p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1" i="0" u="none" strike="noStrike" cap="none" normalizeH="0" baseline="0" dirty="0">
                        <a:ln>
                          <a:noFill/>
                        </a:ln>
                        <a:solidFill>
                          <a:schemeClr val="tx1"/>
                        </a:solidFill>
                        <a:effectLst/>
                        <a:latin typeface="Calibri" pitchFamily="34" charset="0"/>
                        <a:ea typeface="宋体" charset="-122"/>
                      </a:endParaRPr>
                    </a:p>
                  </a:txBody>
                  <a:tcPr marT="45749" marB="45749"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3" name="Line 62"/>
          <p:cNvSpPr>
            <a:spLocks noChangeShapeType="1"/>
          </p:cNvSpPr>
          <p:nvPr/>
        </p:nvSpPr>
        <p:spPr bwMode="auto">
          <a:xfrm flipH="1" flipV="1">
            <a:off x="5802313" y="3133725"/>
            <a:ext cx="360362" cy="431800"/>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84" name="Line 63"/>
          <p:cNvSpPr>
            <a:spLocks noChangeShapeType="1"/>
          </p:cNvSpPr>
          <p:nvPr/>
        </p:nvSpPr>
        <p:spPr bwMode="auto">
          <a:xfrm flipV="1">
            <a:off x="7962900" y="3206750"/>
            <a:ext cx="358775" cy="287338"/>
          </a:xfrm>
          <a:prstGeom prst="line">
            <a:avLst/>
          </a:prstGeom>
          <a:noFill/>
          <a:ln w="9525">
            <a:solidFill>
              <a:srgbClr val="007A77"/>
            </a:solidFill>
            <a:round/>
            <a:headEnd/>
            <a:tailEnd type="triangle" w="med" len="me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grpSp>
        <p:nvGrpSpPr>
          <p:cNvPr id="2" name="Group 64"/>
          <p:cNvGrpSpPr>
            <a:grpSpLocks/>
          </p:cNvGrpSpPr>
          <p:nvPr/>
        </p:nvGrpSpPr>
        <p:grpSpPr bwMode="auto">
          <a:xfrm>
            <a:off x="5083175" y="6264275"/>
            <a:ext cx="3168650" cy="549275"/>
            <a:chOff x="386" y="3905"/>
            <a:chExt cx="1996" cy="346"/>
          </a:xfrm>
        </p:grpSpPr>
        <p:sp>
          <p:nvSpPr>
            <p:cNvPr id="86" name="AutoShape 65"/>
            <p:cNvSpPr>
              <a:spLocks/>
            </p:cNvSpPr>
            <p:nvPr/>
          </p:nvSpPr>
          <p:spPr bwMode="auto">
            <a:xfrm rot="-5533524">
              <a:off x="1293" y="2998"/>
              <a:ext cx="181" cy="1996"/>
            </a:xfrm>
            <a:prstGeom prst="leftBrace">
              <a:avLst>
                <a:gd name="adj1" fmla="val 91897"/>
                <a:gd name="adj2" fmla="val 50000"/>
              </a:avLst>
            </a:prstGeom>
            <a:noFill/>
            <a:ln w="9525">
              <a:solidFill>
                <a:srgbClr val="007A77"/>
              </a:solidFill>
              <a:round/>
              <a:headEnd/>
              <a:tailEnd/>
            </a:ln>
          </p:spPr>
          <p:txBody>
            <a:bodyPr vert="eaVert" wrap="none" anchor="ctr"/>
            <a:lstStyle/>
            <a:p>
              <a:pPr fontAlgn="auto">
                <a:spcBef>
                  <a:spcPts val="0"/>
                </a:spcBef>
                <a:spcAft>
                  <a:spcPts val="0"/>
                </a:spcAft>
                <a:defRPr/>
              </a:pPr>
              <a:endParaRPr lang="zh-CN" altLang="en-US" sz="2000" b="1" kern="0">
                <a:solidFill>
                  <a:srgbClr val="0C0500"/>
                </a:solidFill>
                <a:latin typeface="+mn-ea"/>
                <a:ea typeface="+mn-ea"/>
              </a:endParaRPr>
            </a:p>
          </p:txBody>
        </p:sp>
        <p:sp>
          <p:nvSpPr>
            <p:cNvPr id="87" name="Text Box 66"/>
            <p:cNvSpPr txBox="1">
              <a:spLocks noChangeArrowheads="1"/>
            </p:cNvSpPr>
            <p:nvPr/>
          </p:nvSpPr>
          <p:spPr bwMode="auto">
            <a:xfrm>
              <a:off x="793" y="4020"/>
              <a:ext cx="1361" cy="231"/>
            </a:xfrm>
            <a:prstGeom prst="rect">
              <a:avLst/>
            </a:prstGeom>
            <a:solidFill>
              <a:srgbClr val="FFFFFF"/>
            </a:solidFill>
            <a:ln w="9525">
              <a:noFill/>
              <a:miter lim="800000"/>
              <a:headEnd/>
              <a:tailEnd/>
            </a:ln>
          </p:spPr>
          <p:txBody>
            <a:bodyPr>
              <a:spAutoFit/>
            </a:bodyPr>
            <a:lstStyle/>
            <a:p>
              <a:pPr fontAlgn="auto">
                <a:spcBef>
                  <a:spcPct val="50000"/>
                </a:spcBef>
                <a:spcAft>
                  <a:spcPts val="0"/>
                </a:spcAft>
                <a:defRPr/>
              </a:pPr>
              <a:r>
                <a:rPr lang="en-US" altLang="zh-CN" b="1" kern="0">
                  <a:solidFill>
                    <a:srgbClr val="0C0500"/>
                  </a:solidFill>
                  <a:latin typeface="+mn-ea"/>
                  <a:ea typeface="+mn-ea"/>
                </a:rPr>
                <a:t>8</a:t>
              </a:r>
              <a:r>
                <a:rPr lang="zh-CN" altLang="en-US" b="1" kern="0">
                  <a:solidFill>
                    <a:srgbClr val="0C0500"/>
                  </a:solidFill>
                  <a:latin typeface="+mn-ea"/>
                  <a:ea typeface="+mn-ea"/>
                </a:rPr>
                <a:t>个连续的网络</a:t>
              </a:r>
            </a:p>
          </p:txBody>
        </p:sp>
      </p:grpSp>
      <p:sp>
        <p:nvSpPr>
          <p:cNvPr id="88" name="Rectangle 67"/>
          <p:cNvSpPr>
            <a:spLocks noChangeArrowheads="1"/>
          </p:cNvSpPr>
          <p:nvPr/>
        </p:nvSpPr>
        <p:spPr bwMode="auto">
          <a:xfrm>
            <a:off x="539750" y="523875"/>
            <a:ext cx="8353425" cy="1465263"/>
          </a:xfrm>
          <a:prstGeom prst="rect">
            <a:avLst/>
          </a:prstGeom>
          <a:solidFill>
            <a:srgbClr val="FFFFFF"/>
          </a:solidFill>
          <a:ln w="9525">
            <a:noFill/>
            <a:miter lim="800000"/>
            <a:headEnd/>
            <a:tailEnd/>
          </a:ln>
        </p:spPr>
        <p:txBody>
          <a:bodyPr>
            <a:spAutoFit/>
          </a:bodyPr>
          <a:lstStyle/>
          <a:p>
            <a:pPr fontAlgn="auto">
              <a:spcBef>
                <a:spcPts val="0"/>
              </a:spcBef>
              <a:spcAft>
                <a:spcPts val="0"/>
              </a:spcAft>
              <a:defRPr/>
            </a:pPr>
            <a:r>
              <a:rPr lang="en-US" altLang="zh-CN" b="1" kern="0" dirty="0">
                <a:solidFill>
                  <a:srgbClr val="0C0500"/>
                </a:solidFill>
                <a:latin typeface="+mn-ea"/>
                <a:ea typeface="+mn-ea"/>
              </a:rPr>
              <a:t>8</a:t>
            </a:r>
            <a:r>
              <a:rPr lang="zh-CN" altLang="en-US" b="1" kern="0" dirty="0">
                <a:solidFill>
                  <a:srgbClr val="0C0500"/>
                </a:solidFill>
                <a:latin typeface="+mn-ea"/>
                <a:ea typeface="+mn-ea"/>
              </a:rPr>
              <a:t>个连续的</a:t>
            </a:r>
            <a:r>
              <a:rPr lang="en-US" altLang="zh-CN" b="1" kern="0" dirty="0">
                <a:solidFill>
                  <a:srgbClr val="0C0500"/>
                </a:solidFill>
                <a:latin typeface="+mn-ea"/>
                <a:ea typeface="+mn-ea"/>
              </a:rPr>
              <a:t>/24</a:t>
            </a:r>
            <a:r>
              <a:rPr lang="zh-CN" altLang="en-US" b="1" kern="0" dirty="0">
                <a:solidFill>
                  <a:srgbClr val="0C0500"/>
                </a:solidFill>
                <a:latin typeface="+mn-ea"/>
                <a:ea typeface="+mn-ea"/>
              </a:rPr>
              <a:t>的</a:t>
            </a:r>
            <a:r>
              <a:rPr lang="en-US" altLang="zh-CN" b="1" kern="0" dirty="0">
                <a:solidFill>
                  <a:srgbClr val="0C0500"/>
                </a:solidFill>
                <a:latin typeface="+mn-ea"/>
                <a:ea typeface="+mn-ea"/>
              </a:rPr>
              <a:t>CIDR Block</a:t>
            </a:r>
            <a:r>
              <a:rPr lang="zh-CN" altLang="en-US" b="1" kern="0" dirty="0">
                <a:solidFill>
                  <a:srgbClr val="0C0500"/>
                </a:solidFill>
                <a:latin typeface="+mn-ea"/>
                <a:ea typeface="+mn-ea"/>
              </a:rPr>
              <a:t>可以用一个</a:t>
            </a:r>
            <a:r>
              <a:rPr lang="en-US" altLang="zh-CN" b="1" kern="0" dirty="0">
                <a:solidFill>
                  <a:srgbClr val="0C0500"/>
                </a:solidFill>
                <a:latin typeface="+mn-ea"/>
                <a:ea typeface="+mn-ea"/>
              </a:rPr>
              <a:t>/21</a:t>
            </a:r>
            <a:r>
              <a:rPr lang="zh-CN" altLang="en-US" b="1" kern="0" dirty="0">
                <a:solidFill>
                  <a:srgbClr val="0C0500"/>
                </a:solidFill>
                <a:latin typeface="+mn-ea"/>
                <a:ea typeface="+mn-ea"/>
              </a:rPr>
              <a:t>的</a:t>
            </a:r>
            <a:r>
              <a:rPr lang="en-US" altLang="zh-CN" b="1" kern="0" dirty="0">
                <a:solidFill>
                  <a:srgbClr val="0C0500"/>
                </a:solidFill>
                <a:latin typeface="+mn-ea"/>
                <a:ea typeface="+mn-ea"/>
              </a:rPr>
              <a:t>CIDR Block</a:t>
            </a:r>
            <a:r>
              <a:rPr lang="zh-CN" altLang="en-US" b="1" kern="0" dirty="0">
                <a:solidFill>
                  <a:srgbClr val="0C0500"/>
                </a:solidFill>
                <a:latin typeface="+mn-ea"/>
                <a:ea typeface="+mn-ea"/>
              </a:rPr>
              <a:t>来表示，因此对外汇聚成一条</a:t>
            </a:r>
            <a:r>
              <a:rPr lang="en-US" altLang="zh-CN" b="1" kern="0" dirty="0">
                <a:solidFill>
                  <a:srgbClr val="0C0500"/>
                </a:solidFill>
                <a:latin typeface="+mn-ea"/>
                <a:ea typeface="+mn-ea"/>
              </a:rPr>
              <a:t>/21</a:t>
            </a:r>
            <a:r>
              <a:rPr lang="zh-CN" altLang="en-US" b="1" kern="0" dirty="0">
                <a:solidFill>
                  <a:srgbClr val="0C0500"/>
                </a:solidFill>
                <a:latin typeface="+mn-ea"/>
                <a:ea typeface="+mn-ea"/>
              </a:rPr>
              <a:t>的路由</a:t>
            </a:r>
          </a:p>
          <a:p>
            <a:pPr fontAlgn="auto">
              <a:spcBef>
                <a:spcPts val="0"/>
              </a:spcBef>
              <a:spcAft>
                <a:spcPts val="0"/>
              </a:spcAft>
              <a:defRPr/>
            </a:pPr>
            <a:r>
              <a:rPr lang="en-US" altLang="zh-CN" b="1" kern="0" dirty="0">
                <a:solidFill>
                  <a:srgbClr val="0C0500"/>
                </a:solidFill>
                <a:latin typeface="+mn-ea"/>
                <a:ea typeface="+mn-ea"/>
              </a:rPr>
              <a:t>200.25.</a:t>
            </a:r>
            <a:r>
              <a:rPr lang="en-US" altLang="zh-CN" b="1" kern="0" dirty="0">
                <a:solidFill>
                  <a:srgbClr val="FF0000"/>
                </a:solidFill>
                <a:latin typeface="+mn-ea"/>
                <a:ea typeface="+mn-ea"/>
              </a:rPr>
              <a:t>16</a:t>
            </a:r>
            <a:r>
              <a:rPr lang="en-US" altLang="zh-CN" b="1" kern="0" dirty="0">
                <a:solidFill>
                  <a:srgbClr val="0C0500"/>
                </a:solidFill>
                <a:latin typeface="+mn-ea"/>
                <a:ea typeface="+mn-ea"/>
              </a:rPr>
              <a:t>.0/24~200.25.</a:t>
            </a:r>
            <a:r>
              <a:rPr lang="en-US" altLang="zh-CN" b="1" kern="0" dirty="0">
                <a:solidFill>
                  <a:srgbClr val="FF0000"/>
                </a:solidFill>
                <a:latin typeface="+mn-ea"/>
                <a:ea typeface="+mn-ea"/>
              </a:rPr>
              <a:t>23</a:t>
            </a:r>
            <a:r>
              <a:rPr lang="en-US" altLang="zh-CN" b="1" kern="0" dirty="0">
                <a:solidFill>
                  <a:srgbClr val="0C0500"/>
                </a:solidFill>
                <a:latin typeface="+mn-ea"/>
                <a:ea typeface="+mn-ea"/>
              </a:rPr>
              <a:t>.0/24--〉</a:t>
            </a:r>
            <a:br>
              <a:rPr lang="en-US" altLang="zh-CN" b="1" kern="0" dirty="0">
                <a:solidFill>
                  <a:srgbClr val="0C0500"/>
                </a:solidFill>
                <a:latin typeface="+mn-ea"/>
                <a:ea typeface="+mn-ea"/>
              </a:rPr>
            </a:br>
            <a:r>
              <a:rPr lang="en-US" altLang="zh-CN" b="1" kern="0" dirty="0">
                <a:solidFill>
                  <a:srgbClr val="0C0500"/>
                </a:solidFill>
                <a:latin typeface="+mn-ea"/>
                <a:ea typeface="+mn-ea"/>
              </a:rPr>
              <a:t>(    0001 0000  ~      0001 0111    )</a:t>
            </a:r>
            <a:br>
              <a:rPr lang="en-US" altLang="zh-CN" b="1" kern="0" dirty="0">
                <a:solidFill>
                  <a:srgbClr val="0C0500"/>
                </a:solidFill>
                <a:latin typeface="+mn-ea"/>
                <a:ea typeface="+mn-ea"/>
              </a:rPr>
            </a:br>
            <a:r>
              <a:rPr lang="en-US" altLang="zh-CN" b="1" kern="0" dirty="0">
                <a:solidFill>
                  <a:srgbClr val="0C0500"/>
                </a:solidFill>
                <a:latin typeface="+mn-ea"/>
                <a:ea typeface="+mn-ea"/>
              </a:rPr>
              <a:t>200.25.16.0/21</a:t>
            </a:r>
          </a:p>
        </p:txBody>
      </p:sp>
      <p:grpSp>
        <p:nvGrpSpPr>
          <p:cNvPr id="3" name="Group 33"/>
          <p:cNvGrpSpPr>
            <a:grpSpLocks/>
          </p:cNvGrpSpPr>
          <p:nvPr/>
        </p:nvGrpSpPr>
        <p:grpSpPr bwMode="auto">
          <a:xfrm>
            <a:off x="612775" y="6192838"/>
            <a:ext cx="3168650" cy="549275"/>
            <a:chOff x="386" y="3905"/>
            <a:chExt cx="1996" cy="346"/>
          </a:xfrm>
        </p:grpSpPr>
        <p:sp>
          <p:nvSpPr>
            <p:cNvPr id="90" name="AutoShape 34"/>
            <p:cNvSpPr>
              <a:spLocks/>
            </p:cNvSpPr>
            <p:nvPr/>
          </p:nvSpPr>
          <p:spPr bwMode="auto">
            <a:xfrm rot="-5533524">
              <a:off x="1293" y="2998"/>
              <a:ext cx="181" cy="1996"/>
            </a:xfrm>
            <a:prstGeom prst="leftBrace">
              <a:avLst>
                <a:gd name="adj1" fmla="val 91897"/>
                <a:gd name="adj2" fmla="val 50000"/>
              </a:avLst>
            </a:prstGeom>
            <a:noFill/>
            <a:ln w="9525">
              <a:solidFill>
                <a:srgbClr val="007A77"/>
              </a:solidFill>
              <a:round/>
              <a:headEnd/>
              <a:tailEnd/>
            </a:ln>
          </p:spPr>
          <p:txBody>
            <a:bodyPr vert="eaVert" wrap="none" anchor="ctr"/>
            <a:lstStyle/>
            <a:p>
              <a:pPr fontAlgn="auto">
                <a:spcBef>
                  <a:spcPts val="0"/>
                </a:spcBef>
                <a:spcAft>
                  <a:spcPts val="0"/>
                </a:spcAft>
                <a:defRPr/>
              </a:pPr>
              <a:endParaRPr lang="zh-CN" altLang="en-US" sz="2000" b="1" kern="0">
                <a:solidFill>
                  <a:srgbClr val="0C0500"/>
                </a:solidFill>
                <a:latin typeface="+mn-ea"/>
                <a:ea typeface="+mn-ea"/>
              </a:endParaRPr>
            </a:p>
          </p:txBody>
        </p:sp>
        <p:sp>
          <p:nvSpPr>
            <p:cNvPr id="91" name="Text Box 35"/>
            <p:cNvSpPr txBox="1">
              <a:spLocks noChangeArrowheads="1"/>
            </p:cNvSpPr>
            <p:nvPr/>
          </p:nvSpPr>
          <p:spPr bwMode="auto">
            <a:xfrm>
              <a:off x="793" y="4020"/>
              <a:ext cx="1361" cy="231"/>
            </a:xfrm>
            <a:prstGeom prst="rect">
              <a:avLst/>
            </a:prstGeom>
            <a:solidFill>
              <a:srgbClr val="FFFFFF"/>
            </a:solidFill>
            <a:ln w="9525">
              <a:noFill/>
              <a:miter lim="800000"/>
              <a:headEnd/>
              <a:tailEnd/>
            </a:ln>
          </p:spPr>
          <p:txBody>
            <a:bodyPr>
              <a:spAutoFit/>
            </a:bodyPr>
            <a:lstStyle/>
            <a:p>
              <a:pPr fontAlgn="auto">
                <a:spcBef>
                  <a:spcPct val="50000"/>
                </a:spcBef>
                <a:spcAft>
                  <a:spcPts val="0"/>
                </a:spcAft>
                <a:defRPr/>
              </a:pPr>
              <a:r>
                <a:rPr lang="en-US" altLang="zh-CN" b="1" kern="0">
                  <a:solidFill>
                    <a:srgbClr val="0C0500"/>
                  </a:solidFill>
                  <a:latin typeface="+mn-ea"/>
                  <a:ea typeface="+mn-ea"/>
                </a:rPr>
                <a:t>8</a:t>
              </a:r>
              <a:r>
                <a:rPr lang="zh-CN" altLang="en-US" b="1" kern="0">
                  <a:solidFill>
                    <a:srgbClr val="0C0500"/>
                  </a:solidFill>
                  <a:latin typeface="+mn-ea"/>
                  <a:ea typeface="+mn-ea"/>
                </a:rPr>
                <a:t>个连续的网络</a:t>
              </a:r>
            </a:p>
          </p:txBody>
        </p:sp>
      </p:grpSp>
      <p:sp>
        <p:nvSpPr>
          <p:cNvPr id="92" name="Text Box 70"/>
          <p:cNvSpPr txBox="1">
            <a:spLocks noChangeArrowheads="1"/>
          </p:cNvSpPr>
          <p:nvPr/>
        </p:nvSpPr>
        <p:spPr bwMode="auto">
          <a:xfrm>
            <a:off x="34925" y="92075"/>
            <a:ext cx="2447925" cy="457200"/>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sz="2400" b="1" kern="0">
                <a:solidFill>
                  <a:sysClr val="windowText" lastClr="000000"/>
                </a:solidFill>
                <a:latin typeface="+mn-ea"/>
                <a:ea typeface="+mn-ea"/>
              </a:rPr>
              <a:t>前缀汇聚举例</a:t>
            </a:r>
            <a:endParaRPr lang="en-US" altLang="zh-CN" sz="2400" b="1" kern="0">
              <a:solidFill>
                <a:sysClr val="windowText" lastClr="000000"/>
              </a:solidFill>
              <a:latin typeface="+mn-ea"/>
              <a:ea typeface="+mn-ea"/>
            </a:endParaRPr>
          </a:p>
        </p:txBody>
      </p:sp>
      <p:sp>
        <p:nvSpPr>
          <p:cNvPr id="93" name="Line 73"/>
          <p:cNvSpPr>
            <a:spLocks noChangeShapeType="1"/>
          </p:cNvSpPr>
          <p:nvPr/>
        </p:nvSpPr>
        <p:spPr bwMode="auto">
          <a:xfrm>
            <a:off x="1024297" y="1652588"/>
            <a:ext cx="748581" cy="0"/>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94" name="Line 74"/>
          <p:cNvSpPr>
            <a:spLocks noChangeShapeType="1"/>
          </p:cNvSpPr>
          <p:nvPr/>
        </p:nvSpPr>
        <p:spPr bwMode="auto">
          <a:xfrm>
            <a:off x="2916396" y="1652587"/>
            <a:ext cx="756444" cy="11095"/>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48" name="Line 73">
            <a:extLst>
              <a:ext uri="{FF2B5EF4-FFF2-40B4-BE49-F238E27FC236}">
                <a16:creationId xmlns:a16="http://schemas.microsoft.com/office/drawing/2014/main" id="{1386E56C-FC6A-4E53-9F7D-E80B9DA0A29A}"/>
              </a:ext>
            </a:extLst>
          </p:cNvPr>
          <p:cNvSpPr>
            <a:spLocks noChangeShapeType="1"/>
          </p:cNvSpPr>
          <p:nvPr/>
        </p:nvSpPr>
        <p:spPr bwMode="auto">
          <a:xfrm>
            <a:off x="1475656" y="1391721"/>
            <a:ext cx="364009" cy="0"/>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49" name="Line 73">
            <a:extLst>
              <a:ext uri="{FF2B5EF4-FFF2-40B4-BE49-F238E27FC236}">
                <a16:creationId xmlns:a16="http://schemas.microsoft.com/office/drawing/2014/main" id="{190F5D0C-7B68-4020-80A4-26699700A1F5}"/>
              </a:ext>
            </a:extLst>
          </p:cNvPr>
          <p:cNvSpPr>
            <a:spLocks noChangeShapeType="1"/>
          </p:cNvSpPr>
          <p:nvPr/>
        </p:nvSpPr>
        <p:spPr bwMode="auto">
          <a:xfrm>
            <a:off x="3338041" y="1391721"/>
            <a:ext cx="364009" cy="0"/>
          </a:xfrm>
          <a:prstGeom prst="line">
            <a:avLst/>
          </a:prstGeom>
          <a:noFill/>
          <a:ln w="28575">
            <a:solidFill>
              <a:srgbClr val="FF0000"/>
            </a:solidFill>
            <a:round/>
            <a:headEnd/>
            <a:tailEnd/>
          </a:ln>
        </p:spPr>
        <p:txBody>
          <a:bodyP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50" name="Text Box 31">
            <a:extLst>
              <a:ext uri="{FF2B5EF4-FFF2-40B4-BE49-F238E27FC236}">
                <a16:creationId xmlns:a16="http://schemas.microsoft.com/office/drawing/2014/main" id="{89AAE180-4139-46D3-BA89-F5B0A7650132}"/>
              </a:ext>
            </a:extLst>
          </p:cNvPr>
          <p:cNvSpPr txBox="1">
            <a:spLocks noChangeArrowheads="1"/>
          </p:cNvSpPr>
          <p:nvPr/>
        </p:nvSpPr>
        <p:spPr bwMode="auto">
          <a:xfrm>
            <a:off x="5148064" y="2060576"/>
            <a:ext cx="7209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solidFill>
                  <a:srgbClr val="FF0000"/>
                </a:solidFill>
                <a:latin typeface="+mn-ea"/>
                <a:ea typeface="+mn-ea"/>
              </a:rPr>
              <a:t>1</a:t>
            </a:r>
            <a:r>
              <a:rPr lang="zh-CN" altLang="en-US" dirty="0">
                <a:solidFill>
                  <a:srgbClr val="FF0000"/>
                </a:solidFill>
                <a:latin typeface="+mn-ea"/>
                <a:ea typeface="+mn-ea"/>
              </a:rPr>
              <a:t>条路由表项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strips(downRight)">
                                      <p:cBhvr>
                                        <p:cTn id="7" dur="500"/>
                                        <p:tgtEl>
                                          <p:spTgt spid="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strips(downRight)">
                                      <p:cBhvr>
                                        <p:cTn id="12" dur="500"/>
                                        <p:tgtEl>
                                          <p:spTgt spid="8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linds(horizontal)">
                                      <p:cBhvr>
                                        <p:cTn id="15" dur="500"/>
                                        <p:tgtEl>
                                          <p:spTgt spid="5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linds(horizontal)">
                                      <p:cBhvr>
                                        <p:cTn id="18" dur="500"/>
                                        <p:tgtEl>
                                          <p:spTgt spid="53"/>
                                        </p:tgtEl>
                                      </p:cBhvr>
                                    </p:animEffect>
                                  </p:childTnLst>
                                </p:cTn>
                              </p:par>
                              <p:par>
                                <p:cTn id="19" presetID="3" presetClass="entr" presetSubtype="1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linds(horizontal)">
                                      <p:cBhvr>
                                        <p:cTn id="21" dur="500"/>
                                        <p:tgtEl>
                                          <p:spTgt spid="5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blinds(horizontal)">
                                      <p:cBhvr>
                                        <p:cTn id="24" dur="500"/>
                                        <p:tgtEl>
                                          <p:spTgt spid="5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par>
                                <p:cTn id="28" presetID="3" presetClass="entr" presetSubtype="1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blinds(horizontal)">
                                      <p:cBhvr>
                                        <p:cTn id="30" dur="500"/>
                                        <p:tgtEl>
                                          <p:spTgt spid="57"/>
                                        </p:tgtEl>
                                      </p:cBhvr>
                                    </p:animEffect>
                                  </p:childTnLst>
                                </p:cTn>
                              </p:par>
                              <p:par>
                                <p:cTn id="31" presetID="3" presetClass="entr" presetSubtype="1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linds(horizontal)">
                                      <p:cBhvr>
                                        <p:cTn id="33" dur="500"/>
                                        <p:tgtEl>
                                          <p:spTgt spid="58"/>
                                        </p:tgtEl>
                                      </p:cBhvr>
                                    </p:animEffect>
                                  </p:childTnLst>
                                </p:cTn>
                              </p:par>
                              <p:par>
                                <p:cTn id="34" presetID="3" presetClass="entr" presetSubtype="1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linds(horizontal)">
                                      <p:cBhvr>
                                        <p:cTn id="36" dur="500"/>
                                        <p:tgtEl>
                                          <p:spTgt spid="59"/>
                                        </p:tgtEl>
                                      </p:cBhvr>
                                    </p:animEffect>
                                  </p:childTnLst>
                                </p:cTn>
                              </p:par>
                              <p:par>
                                <p:cTn id="37" presetID="3" presetClass="entr" presetSubtype="1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par>
                                <p:cTn id="40" presetID="3" presetClass="entr" presetSubtype="1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blinds(horizontal)">
                                      <p:cBhvr>
                                        <p:cTn id="45" dur="500"/>
                                        <p:tgtEl>
                                          <p:spTgt spid="6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linds(horizontal)">
                                      <p:cBhvr>
                                        <p:cTn id="48" dur="500"/>
                                        <p:tgtEl>
                                          <p:spTgt spid="63"/>
                                        </p:tgtEl>
                                      </p:cBhvr>
                                    </p:animEffect>
                                  </p:childTnLst>
                                </p:cTn>
                              </p:par>
                              <p:par>
                                <p:cTn id="49" presetID="3" presetClass="entr" presetSubtype="1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blinds(horizontal)">
                                      <p:cBhvr>
                                        <p:cTn id="51" dur="500"/>
                                        <p:tgtEl>
                                          <p:spTgt spid="64"/>
                                        </p:tgtEl>
                                      </p:cBhvr>
                                    </p:animEffect>
                                  </p:childTnLst>
                                </p:cTn>
                              </p:par>
                              <p:par>
                                <p:cTn id="52" presetID="3" presetClass="entr" presetSubtype="1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linds(horizontal)">
                                      <p:cBhvr>
                                        <p:cTn id="54" dur="500"/>
                                        <p:tgtEl>
                                          <p:spTgt spid="65"/>
                                        </p:tgtEl>
                                      </p:cBhvr>
                                    </p:animEffect>
                                  </p:childTnLst>
                                </p:cTn>
                              </p:par>
                              <p:par>
                                <p:cTn id="55" presetID="3" presetClass="entr" presetSubtype="1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linds(horizontal)">
                                      <p:cBhvr>
                                        <p:cTn id="57" dur="500"/>
                                        <p:tgtEl>
                                          <p:spTgt spid="6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blinds(horizontal)">
                                      <p:cBhvr>
                                        <p:cTn id="60" dur="500"/>
                                        <p:tgtEl>
                                          <p:spTgt spid="6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blinds(horizontal)">
                                      <p:cBhvr>
                                        <p:cTn id="63" dur="500"/>
                                        <p:tgtEl>
                                          <p:spTgt spid="68"/>
                                        </p:tgtEl>
                                      </p:cBhvr>
                                    </p:animEffect>
                                  </p:childTnLst>
                                </p:cTn>
                              </p:par>
                              <p:par>
                                <p:cTn id="64" presetID="3" presetClass="entr" presetSubtype="1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linds(horizontal)">
                                      <p:cBhvr>
                                        <p:cTn id="66" dur="500"/>
                                        <p:tgtEl>
                                          <p:spTgt spid="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blinds(horizontal)">
                                      <p:cBhvr>
                                        <p:cTn id="69" dur="500"/>
                                        <p:tgtEl>
                                          <p:spTgt spid="69"/>
                                        </p:tgtEl>
                                      </p:cBhvr>
                                    </p:animEffect>
                                  </p:childTnLst>
                                </p:cTn>
                              </p:par>
                              <p:par>
                                <p:cTn id="70" presetID="3" presetClass="entr" presetSubtype="1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linds(horizontal)">
                                      <p:cBhvr>
                                        <p:cTn id="72" dur="500"/>
                                        <p:tgtEl>
                                          <p:spTgt spid="7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blinds(horizontal)">
                                      <p:cBhvr>
                                        <p:cTn id="75" dur="500"/>
                                        <p:tgtEl>
                                          <p:spTgt spid="71"/>
                                        </p:tgtEl>
                                      </p:cBhvr>
                                    </p:animEffect>
                                  </p:childTnLst>
                                </p:cTn>
                              </p:par>
                              <p:par>
                                <p:cTn id="76" presetID="3" presetClass="entr" presetSubtype="1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blinds(horizontal)">
                                      <p:cBhvr>
                                        <p:cTn id="78" dur="500"/>
                                        <p:tgtEl>
                                          <p:spTgt spid="7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blinds(horizontal)">
                                      <p:cBhvr>
                                        <p:cTn id="81" dur="500"/>
                                        <p:tgtEl>
                                          <p:spTgt spid="7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blinds(horizontal)">
                                      <p:cBhvr>
                                        <p:cTn id="84" dur="500"/>
                                        <p:tgtEl>
                                          <p:spTgt spid="74"/>
                                        </p:tgtEl>
                                      </p:cBhvr>
                                    </p:animEffect>
                                  </p:childTnLst>
                                </p:cTn>
                              </p:par>
                              <p:par>
                                <p:cTn id="85" presetID="3" presetClass="entr" presetSubtype="1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blinds(horizontal)">
                                      <p:cBhvr>
                                        <p:cTn id="87" dur="500"/>
                                        <p:tgtEl>
                                          <p:spTgt spid="75"/>
                                        </p:tgtEl>
                                      </p:cBhvr>
                                    </p:animEffect>
                                  </p:childTnLst>
                                </p:cTn>
                              </p:par>
                              <p:par>
                                <p:cTn id="88" presetID="3" presetClass="entr" presetSubtype="10" fill="hold"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blinds(horizontal)">
                                      <p:cBhvr>
                                        <p:cTn id="90" dur="500"/>
                                        <p:tgtEl>
                                          <p:spTgt spid="76"/>
                                        </p:tgtEl>
                                      </p:cBhvr>
                                    </p:animEffect>
                                  </p:childTnLst>
                                </p:cTn>
                              </p:par>
                              <p:par>
                                <p:cTn id="91" presetID="3" presetClass="entr" presetSubtype="1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blinds(horizontal)">
                                      <p:cBhvr>
                                        <p:cTn id="93" dur="500"/>
                                        <p:tgtEl>
                                          <p:spTgt spid="77"/>
                                        </p:tgtEl>
                                      </p:cBhvr>
                                    </p:animEffect>
                                  </p:childTnLst>
                                </p:cTn>
                              </p:par>
                              <p:par>
                                <p:cTn id="94" presetID="3" presetClass="entr" presetSubtype="1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blinds(horizontal)">
                                      <p:cBhvr>
                                        <p:cTn id="96" dur="500"/>
                                        <p:tgtEl>
                                          <p:spTgt spid="78"/>
                                        </p:tgtEl>
                                      </p:cBhvr>
                                    </p:animEffect>
                                  </p:childTnLst>
                                </p:cTn>
                              </p:par>
                              <p:par>
                                <p:cTn id="97" presetID="3" presetClass="entr" presetSubtype="1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blinds(horizontal)">
                                      <p:cBhvr>
                                        <p:cTn id="99" dur="500"/>
                                        <p:tgtEl>
                                          <p:spTgt spid="7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blinds(horizontal)">
                                      <p:cBhvr>
                                        <p:cTn id="102" dur="500"/>
                                        <p:tgtEl>
                                          <p:spTgt spid="8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blinds(horizontal)">
                                      <p:cBhvr>
                                        <p:cTn id="105" dur="500"/>
                                        <p:tgtEl>
                                          <p:spTgt spid="81"/>
                                        </p:tgtEl>
                                      </p:cBhvr>
                                    </p:animEffect>
                                  </p:childTnLst>
                                </p:cTn>
                              </p:par>
                              <p:par>
                                <p:cTn id="106" presetID="3" presetClass="entr" presetSubtype="10" fill="hold"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blinds(horizontal)">
                                      <p:cBhvr>
                                        <p:cTn id="108" dur="500"/>
                                        <p:tgtEl>
                                          <p:spTgt spid="82"/>
                                        </p:tgtEl>
                                      </p:cBhvr>
                                    </p:animEffect>
                                  </p:childTnLst>
                                </p:cTn>
                              </p:par>
                              <p:par>
                                <p:cTn id="109" presetID="3" presetClass="entr" presetSubtype="10" fill="hold"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blinds(horizontal)">
                                      <p:cBhvr>
                                        <p:cTn id="111" dur="500"/>
                                        <p:tgtEl>
                                          <p:spTgt spid="83"/>
                                        </p:tgtEl>
                                      </p:cBhvr>
                                    </p:animEffect>
                                  </p:childTnLst>
                                </p:cTn>
                              </p:par>
                              <p:par>
                                <p:cTn id="112" presetID="3" presetClass="entr" presetSubtype="10"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blinds(horizontal)">
                                      <p:cBhvr>
                                        <p:cTn id="114" dur="500"/>
                                        <p:tgtEl>
                                          <p:spTgt spid="84"/>
                                        </p:tgtEl>
                                      </p:cBhvr>
                                    </p:animEffect>
                                  </p:childTnLst>
                                </p:cTn>
                              </p:par>
                              <p:par>
                                <p:cTn id="115" presetID="3" presetClass="entr" presetSubtype="10" fill="hold" nodeType="with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blinds(horizontal)">
                                      <p:cBhvr>
                                        <p:cTn id="117" dur="500"/>
                                        <p:tgtEl>
                                          <p:spTgt spid="2"/>
                                        </p:tgtEl>
                                      </p:cBhvr>
                                    </p:animEffect>
                                  </p:childTnLst>
                                </p:cTn>
                              </p:par>
                              <p:par>
                                <p:cTn id="118" presetID="18" presetClass="entr" presetSubtype="6" fill="hold" nodeType="with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strips(downRight)">
                                      <p:cBhvr>
                                        <p:cTn id="120" dur="500"/>
                                        <p:tgtEl>
                                          <p:spTgt spid="93"/>
                                        </p:tgtEl>
                                      </p:cBhvr>
                                    </p:animEffect>
                                  </p:childTnLst>
                                </p:cTn>
                              </p:par>
                              <p:par>
                                <p:cTn id="121" presetID="18" presetClass="entr" presetSubtype="6" fill="hold"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strips(downRight)">
                                      <p:cBhvr>
                                        <p:cTn id="123" dur="500"/>
                                        <p:tgtEl>
                                          <p:spTgt spid="94"/>
                                        </p:tgtEl>
                                      </p:cBhvr>
                                    </p:animEffect>
                                  </p:childTnLst>
                                </p:cTn>
                              </p:par>
                              <p:par>
                                <p:cTn id="124" presetID="18" presetClass="entr" presetSubtype="6" fill="hold" nodeType="with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strips(downRight)">
                                      <p:cBhvr>
                                        <p:cTn id="126" dur="500"/>
                                        <p:tgtEl>
                                          <p:spTgt spid="48"/>
                                        </p:tgtEl>
                                      </p:cBhvr>
                                    </p:animEffect>
                                  </p:childTnLst>
                                </p:cTn>
                              </p:par>
                              <p:par>
                                <p:cTn id="127" presetID="18" presetClass="entr" presetSubtype="6"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strips(downRight)">
                                      <p:cBhvr>
                                        <p:cTn id="129" dur="500"/>
                                        <p:tgtEl>
                                          <p:spTgt spid="49"/>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blinds(horizontal)">
                                      <p:cBhvr>
                                        <p:cTn id="1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P spid="55" grpId="0" autoUpdateAnimBg="0"/>
      <p:bldP spid="56" grpId="0" autoUpdateAnimBg="0"/>
      <p:bldP spid="62" grpId="0" autoUpdateAnimBg="0"/>
      <p:bldP spid="63" grpId="0" autoUpdateAnimBg="0"/>
      <p:bldP spid="67" grpId="0" animBg="1" autoUpdateAnimBg="0"/>
      <p:bldP spid="68" grpId="0" autoUpdateAnimBg="0"/>
      <p:bldP spid="69" grpId="0" animBg="1" autoUpdateAnimBg="0"/>
      <p:bldP spid="71" grpId="0" autoUpdateAnimBg="0"/>
      <p:bldP spid="73" grpId="0" autoUpdateAnimBg="0"/>
      <p:bldP spid="74" grpId="0" autoUpdateAnimBg="0"/>
      <p:bldP spid="80" grpId="0" autoUpdateAnimBg="0"/>
      <p:bldP spid="81" grpId="0" autoUpdateAnimBg="0"/>
      <p:bldP spid="50"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7" descr="cid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25463"/>
            <a:ext cx="8713787"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8"/>
          <p:cNvSpPr txBox="1">
            <a:spLocks noChangeArrowheads="1"/>
          </p:cNvSpPr>
          <p:nvPr/>
        </p:nvSpPr>
        <p:spPr bwMode="auto">
          <a:xfrm>
            <a:off x="1019387" y="188912"/>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dirty="0">
                <a:latin typeface="微软雅黑" panose="020B0503020204020204" pitchFamily="34" charset="-122"/>
                <a:ea typeface="微软雅黑" panose="020B0503020204020204" pitchFamily="34" charset="-122"/>
              </a:rPr>
              <a:t>前缀汇聚举例</a:t>
            </a:r>
            <a:endParaRPr lang="en-US" altLang="zh-CN" sz="2400" b="1" dirty="0">
              <a:latin typeface="微软雅黑" panose="020B0503020204020204" pitchFamily="34" charset="-122"/>
              <a:ea typeface="微软雅黑" panose="020B0503020204020204" pitchFamily="34" charset="-122"/>
            </a:endParaRPr>
          </a:p>
        </p:txBody>
      </p:sp>
      <p:sp>
        <p:nvSpPr>
          <p:cNvPr id="3" name="椭圆 2"/>
          <p:cNvSpPr/>
          <p:nvPr/>
        </p:nvSpPr>
        <p:spPr>
          <a:xfrm>
            <a:off x="5076056" y="2564904"/>
            <a:ext cx="3528392" cy="43204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456224" y="2492896"/>
            <a:ext cx="5292240"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475655" y="2456748"/>
            <a:ext cx="7417519"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zh-CN" altLang="en-US">
                <a:latin typeface="+mn-ea"/>
                <a:ea typeface="+mn-ea"/>
              </a:rPr>
              <a:t>无类别域间寻路</a:t>
            </a:r>
            <a:r>
              <a:rPr lang="en-US" altLang="zh-CN">
                <a:latin typeface="+mn-ea"/>
                <a:ea typeface="+mn-ea"/>
              </a:rPr>
              <a:t>—</a:t>
            </a:r>
            <a:r>
              <a:rPr lang="zh-CN" altLang="en-US">
                <a:latin typeface="+mn-ea"/>
                <a:ea typeface="+mn-ea"/>
              </a:rPr>
              <a:t>路由</a:t>
            </a:r>
          </a:p>
        </p:txBody>
      </p:sp>
      <p:sp>
        <p:nvSpPr>
          <p:cNvPr id="95" name="Rectangle 3"/>
          <p:cNvSpPr txBox="1">
            <a:spLocks/>
          </p:cNvSpPr>
          <p:nvPr/>
        </p:nvSpPr>
        <p:spPr bwMode="auto">
          <a:xfrm>
            <a:off x="251520" y="2093674"/>
            <a:ext cx="52324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eaLnBrk="1" hangingPunct="1">
              <a:lnSpc>
                <a:spcPct val="85000"/>
              </a:lnSpc>
            </a:pPr>
            <a:r>
              <a:rPr lang="zh-CN" altLang="en-US" sz="1800" kern="0" dirty="0">
                <a:latin typeface="+mn-ea"/>
              </a:rPr>
              <a:t>路由表结构</a:t>
            </a:r>
          </a:p>
          <a:p>
            <a:pPr lvl="1" eaLnBrk="1" hangingPunct="1">
              <a:lnSpc>
                <a:spcPct val="85000"/>
              </a:lnSpc>
            </a:pPr>
            <a:r>
              <a:rPr lang="en-US" altLang="zh-CN" sz="1800" kern="0" dirty="0">
                <a:latin typeface="+mn-ea"/>
              </a:rPr>
              <a:t>&lt;</a:t>
            </a:r>
            <a:r>
              <a:rPr lang="zh-CN" altLang="en-US" sz="1800" kern="0" dirty="0">
                <a:latin typeface="+mn-ea"/>
              </a:rPr>
              <a:t>网络前缀</a:t>
            </a:r>
            <a:r>
              <a:rPr lang="en-US" altLang="zh-CN" sz="1800" kern="0" dirty="0">
                <a:latin typeface="+mn-ea"/>
              </a:rPr>
              <a:t>/</a:t>
            </a:r>
            <a:r>
              <a:rPr lang="zh-CN" altLang="en-US" sz="1800" kern="0" dirty="0">
                <a:latin typeface="+mn-ea"/>
              </a:rPr>
              <a:t>前缀长度、下一跳</a:t>
            </a:r>
            <a:r>
              <a:rPr lang="en-US" altLang="zh-CN" sz="1800" kern="0" dirty="0">
                <a:latin typeface="+mn-ea"/>
              </a:rPr>
              <a:t>&gt;</a:t>
            </a:r>
          </a:p>
          <a:p>
            <a:pPr eaLnBrk="1" hangingPunct="1">
              <a:lnSpc>
                <a:spcPct val="85000"/>
              </a:lnSpc>
            </a:pPr>
            <a:r>
              <a:rPr lang="zh-CN" altLang="en-US" sz="2000" kern="0" dirty="0">
                <a:latin typeface="+mn-ea"/>
              </a:rPr>
              <a:t>实际的</a:t>
            </a:r>
            <a:r>
              <a:rPr lang="en-US" altLang="zh-CN" sz="2000" kern="0" dirty="0">
                <a:latin typeface="+mn-ea"/>
              </a:rPr>
              <a:t>IP</a:t>
            </a:r>
            <a:r>
              <a:rPr lang="zh-CN" altLang="en-US" sz="2000" kern="0" dirty="0">
                <a:latin typeface="+mn-ea"/>
              </a:rPr>
              <a:t>地址分配不一定是严格层次的</a:t>
            </a:r>
            <a:endParaRPr lang="en-US" altLang="zh-CN" sz="2000" kern="0" dirty="0">
              <a:latin typeface="+mn-ea"/>
            </a:endParaRPr>
          </a:p>
          <a:p>
            <a:pPr lvl="1" eaLnBrk="1" hangingPunct="1">
              <a:lnSpc>
                <a:spcPct val="85000"/>
              </a:lnSpc>
            </a:pPr>
            <a:r>
              <a:rPr lang="zh-CN" altLang="en-US" sz="1600" kern="0" dirty="0">
                <a:latin typeface="+mn-ea"/>
              </a:rPr>
              <a:t>大的</a:t>
            </a:r>
            <a:r>
              <a:rPr lang="en-US" altLang="zh-CN" sz="1600" kern="0" dirty="0">
                <a:latin typeface="+mn-ea"/>
              </a:rPr>
              <a:t>CIDR Block</a:t>
            </a:r>
            <a:r>
              <a:rPr lang="zh-CN" altLang="en-US" sz="1600" kern="0" dirty="0">
                <a:latin typeface="+mn-ea"/>
              </a:rPr>
              <a:t>划分为小的</a:t>
            </a:r>
            <a:r>
              <a:rPr lang="en-US" altLang="zh-CN" sz="1600" kern="0" dirty="0">
                <a:latin typeface="+mn-ea"/>
              </a:rPr>
              <a:t>CIDR Block</a:t>
            </a:r>
            <a:r>
              <a:rPr lang="zh-CN" altLang="en-US" sz="1600" kern="0" dirty="0">
                <a:latin typeface="+mn-ea"/>
              </a:rPr>
              <a:t>时，到某些小的</a:t>
            </a:r>
            <a:r>
              <a:rPr lang="en-US" altLang="zh-CN" sz="1600" kern="0" dirty="0">
                <a:latin typeface="+mn-ea"/>
              </a:rPr>
              <a:t>CIDR Block</a:t>
            </a:r>
            <a:r>
              <a:rPr lang="zh-CN" altLang="en-US" sz="1600" kern="0" dirty="0">
                <a:latin typeface="+mn-ea"/>
              </a:rPr>
              <a:t>网络可能具有不同路由</a:t>
            </a:r>
          </a:p>
          <a:p>
            <a:pPr>
              <a:lnSpc>
                <a:spcPct val="85000"/>
              </a:lnSpc>
            </a:pPr>
            <a:r>
              <a:rPr lang="zh-CN" altLang="zh-CN" sz="1800" kern="0" dirty="0">
                <a:latin typeface="+mn-ea"/>
              </a:rPr>
              <a:t>在CIDR中，如果路由器上的路由表中有多条表项满足要求，则采用</a:t>
            </a:r>
            <a:r>
              <a:rPr lang="zh-CN" altLang="zh-CN" sz="1800" kern="0" dirty="0">
                <a:solidFill>
                  <a:srgbClr val="E2061B"/>
                </a:solidFill>
                <a:latin typeface="+mn-ea"/>
              </a:rPr>
              <a:t>前缀最长匹配规则</a:t>
            </a:r>
            <a:endParaRPr lang="zh-CN" altLang="en-US" sz="1800" kern="0" dirty="0">
              <a:latin typeface="+mn-ea"/>
            </a:endParaRPr>
          </a:p>
        </p:txBody>
      </p:sp>
      <p:sp>
        <p:nvSpPr>
          <p:cNvPr id="96" name="Rectangle 5"/>
          <p:cNvSpPr>
            <a:spLocks noChangeArrowheads="1"/>
          </p:cNvSpPr>
          <p:nvPr/>
        </p:nvSpPr>
        <p:spPr bwMode="auto">
          <a:xfrm>
            <a:off x="323850" y="1535358"/>
            <a:ext cx="8424863" cy="504825"/>
          </a:xfrm>
          <a:prstGeom prst="rect">
            <a:avLst/>
          </a:prstGeom>
          <a:solidFill>
            <a:srgbClr val="EBF7FF"/>
          </a:solidFill>
          <a:ln w="9525" algn="ctr">
            <a:solidFill>
              <a:srgbClr val="007A77"/>
            </a:solidFill>
            <a:miter lim="800000"/>
            <a:headEnd/>
            <a:tailEnd/>
          </a:ln>
        </p:spPr>
        <p:txBody>
          <a:bodyPr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F0000"/>
                </a:solidFill>
                <a:latin typeface="+mn-ea"/>
                <a:ea typeface="+mn-ea"/>
              </a:rPr>
              <a:t>由于前缀长度不固定，</a:t>
            </a:r>
            <a:r>
              <a:rPr lang="en-US" altLang="zh-CN" sz="2000">
                <a:solidFill>
                  <a:srgbClr val="FF0000"/>
                </a:solidFill>
                <a:latin typeface="+mn-ea"/>
                <a:ea typeface="+mn-ea"/>
              </a:rPr>
              <a:t>CIDR</a:t>
            </a:r>
            <a:r>
              <a:rPr lang="zh-CN" altLang="en-US" sz="2000">
                <a:solidFill>
                  <a:srgbClr val="FF0000"/>
                </a:solidFill>
                <a:latin typeface="+mn-ea"/>
                <a:ea typeface="+mn-ea"/>
              </a:rPr>
              <a:t>的路由操作比采用有类别地址分配更加复杂！</a:t>
            </a:r>
          </a:p>
        </p:txBody>
      </p:sp>
      <p:sp>
        <p:nvSpPr>
          <p:cNvPr id="97" name="Rectangle 22"/>
          <p:cNvSpPr>
            <a:spLocks noChangeArrowheads="1"/>
          </p:cNvSpPr>
          <p:nvPr/>
        </p:nvSpPr>
        <p:spPr bwMode="auto">
          <a:xfrm>
            <a:off x="249238" y="5489575"/>
            <a:ext cx="3636912" cy="1368425"/>
          </a:xfrm>
          <a:prstGeom prst="rect">
            <a:avLst/>
          </a:prstGeom>
          <a:solidFill>
            <a:srgbClr val="EBF7FF"/>
          </a:solidFill>
          <a:ln w="9525" algn="ctr">
            <a:solidFill>
              <a:srgbClr val="007A77"/>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FF0000"/>
                </a:solidFill>
                <a:latin typeface="+mn-ea"/>
                <a:ea typeface="+mn-ea"/>
              </a:rPr>
              <a:t>前缀最长匹配：</a:t>
            </a:r>
            <a:r>
              <a:rPr lang="en-US" altLang="zh-CN" sz="1600" dirty="0">
                <a:solidFill>
                  <a:srgbClr val="000000"/>
                </a:solidFill>
                <a:latin typeface="+mn-ea"/>
                <a:ea typeface="+mn-ea"/>
              </a:rPr>
              <a:t>R0</a:t>
            </a:r>
            <a:r>
              <a:rPr lang="zh-CN" altLang="en-US" sz="1600" dirty="0">
                <a:solidFill>
                  <a:srgbClr val="000000"/>
                </a:solidFill>
                <a:latin typeface="+mn-ea"/>
                <a:ea typeface="+mn-ea"/>
              </a:rPr>
              <a:t>上对于</a:t>
            </a:r>
            <a:r>
              <a:rPr lang="zh-CN" altLang="en-US" sz="1600" dirty="0">
                <a:solidFill>
                  <a:srgbClr val="FF0000"/>
                </a:solidFill>
                <a:latin typeface="+mn-ea"/>
                <a:ea typeface="+mn-ea"/>
              </a:rPr>
              <a:t>目的地址为</a:t>
            </a:r>
            <a:r>
              <a:rPr lang="en-US" altLang="zh-CN" sz="1600" dirty="0">
                <a:solidFill>
                  <a:srgbClr val="FF0000"/>
                </a:solidFill>
                <a:latin typeface="+mn-ea"/>
                <a:ea typeface="+mn-ea"/>
              </a:rPr>
              <a:t>200.25.22.32</a:t>
            </a:r>
            <a:r>
              <a:rPr lang="zh-CN" altLang="en-US" sz="1600" dirty="0">
                <a:solidFill>
                  <a:srgbClr val="000000"/>
                </a:solidFill>
                <a:latin typeface="+mn-ea"/>
                <a:ea typeface="+mn-ea"/>
              </a:rPr>
              <a:t>的</a:t>
            </a:r>
            <a:r>
              <a:rPr lang="en-US" altLang="zh-CN" sz="1600" dirty="0">
                <a:solidFill>
                  <a:srgbClr val="000000"/>
                </a:solidFill>
                <a:latin typeface="+mn-ea"/>
                <a:ea typeface="+mn-ea"/>
              </a:rPr>
              <a:t>IP</a:t>
            </a:r>
            <a:r>
              <a:rPr lang="zh-CN" altLang="en-US" sz="1600" dirty="0">
                <a:solidFill>
                  <a:srgbClr val="000000"/>
                </a:solidFill>
                <a:latin typeface="+mn-ea"/>
                <a:ea typeface="+mn-ea"/>
              </a:rPr>
              <a:t>分组分组，匹配的路由表表项包括</a:t>
            </a:r>
            <a:r>
              <a:rPr lang="en-US" altLang="zh-CN" sz="1600" dirty="0">
                <a:solidFill>
                  <a:srgbClr val="000000"/>
                </a:solidFill>
                <a:latin typeface="+mn-ea"/>
                <a:ea typeface="+mn-ea"/>
              </a:rPr>
              <a:t>200.25.16.0/21</a:t>
            </a:r>
            <a:r>
              <a:rPr lang="zh-CN" altLang="en-US" sz="1600" dirty="0">
                <a:solidFill>
                  <a:srgbClr val="000000"/>
                </a:solidFill>
                <a:latin typeface="+mn-ea"/>
                <a:ea typeface="+mn-ea"/>
              </a:rPr>
              <a:t>和</a:t>
            </a:r>
            <a:r>
              <a:rPr lang="en-US" altLang="zh-CN" sz="1600" dirty="0">
                <a:solidFill>
                  <a:srgbClr val="000000"/>
                </a:solidFill>
                <a:latin typeface="+mn-ea"/>
                <a:ea typeface="+mn-ea"/>
              </a:rPr>
              <a:t>200.25.22.0/24</a:t>
            </a:r>
            <a:r>
              <a:rPr lang="zh-CN" altLang="en-US" sz="1600" dirty="0">
                <a:solidFill>
                  <a:srgbClr val="000000"/>
                </a:solidFill>
                <a:latin typeface="+mn-ea"/>
                <a:ea typeface="+mn-ea"/>
              </a:rPr>
              <a:t>，但使用最长匹配规则选择下一跳为直接相连的端口</a:t>
            </a:r>
            <a:r>
              <a:rPr lang="en-US" altLang="zh-CN" sz="1600" dirty="0">
                <a:solidFill>
                  <a:srgbClr val="000000"/>
                </a:solidFill>
                <a:latin typeface="+mn-ea"/>
                <a:ea typeface="+mn-ea"/>
              </a:rPr>
              <a:t>eth1</a:t>
            </a:r>
          </a:p>
        </p:txBody>
      </p:sp>
      <p:sp>
        <p:nvSpPr>
          <p:cNvPr id="98" name="Line 41"/>
          <p:cNvSpPr>
            <a:spLocks noChangeShapeType="1"/>
          </p:cNvSpPr>
          <p:nvPr/>
        </p:nvSpPr>
        <p:spPr bwMode="auto">
          <a:xfrm flipV="1">
            <a:off x="5706489" y="4138502"/>
            <a:ext cx="846710" cy="632232"/>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9" name="Line 41"/>
          <p:cNvSpPr>
            <a:spLocks noChangeShapeType="1"/>
          </p:cNvSpPr>
          <p:nvPr/>
        </p:nvSpPr>
        <p:spPr bwMode="auto">
          <a:xfrm flipV="1">
            <a:off x="5762624" y="5364621"/>
            <a:ext cx="1008063" cy="792163"/>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00" name="Line 42"/>
          <p:cNvSpPr>
            <a:spLocks noChangeShapeType="1"/>
          </p:cNvSpPr>
          <p:nvPr/>
        </p:nvSpPr>
        <p:spPr bwMode="auto">
          <a:xfrm>
            <a:off x="7634287" y="5364621"/>
            <a:ext cx="792162" cy="868363"/>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101" name="Picture 3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462" y="5693234"/>
            <a:ext cx="1800225" cy="86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 Box 37"/>
          <p:cNvSpPr txBox="1">
            <a:spLocks noChangeArrowheads="1"/>
          </p:cNvSpPr>
          <p:nvPr/>
        </p:nvSpPr>
        <p:spPr bwMode="auto">
          <a:xfrm>
            <a:off x="5076031" y="5925778"/>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a:solidFill>
                  <a:srgbClr val="0C0500"/>
                </a:solidFill>
                <a:latin typeface="+mn-ea"/>
                <a:ea typeface="+mn-ea"/>
              </a:rPr>
              <a:t>200.25.16.0/24</a:t>
            </a:r>
          </a:p>
        </p:txBody>
      </p:sp>
      <p:pic>
        <p:nvPicPr>
          <p:cNvPr id="103" name="Picture 38"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924" y="5693234"/>
            <a:ext cx="1871663" cy="70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 Box 40"/>
          <p:cNvSpPr txBox="1">
            <a:spLocks noChangeArrowheads="1"/>
          </p:cNvSpPr>
          <p:nvPr/>
        </p:nvSpPr>
        <p:spPr bwMode="auto">
          <a:xfrm>
            <a:off x="6553199" y="5656721"/>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0">
                <a:solidFill>
                  <a:srgbClr val="0C0500"/>
                </a:solidFill>
                <a:latin typeface="+mn-ea"/>
                <a:ea typeface="+mn-ea"/>
              </a:rPr>
              <a:t>....</a:t>
            </a:r>
          </a:p>
        </p:txBody>
      </p:sp>
      <p:sp>
        <p:nvSpPr>
          <p:cNvPr id="105" name="Line 43"/>
          <p:cNvSpPr>
            <a:spLocks noChangeShapeType="1"/>
          </p:cNvSpPr>
          <p:nvPr/>
        </p:nvSpPr>
        <p:spPr bwMode="auto">
          <a:xfrm>
            <a:off x="6915149" y="4205178"/>
            <a:ext cx="4763" cy="242888"/>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06" name="modem"/>
          <p:cNvSpPr>
            <a:spLocks noEditPoints="1" noChangeArrowheads="1"/>
          </p:cNvSpPr>
          <p:nvPr/>
        </p:nvSpPr>
        <p:spPr bwMode="auto">
          <a:xfrm>
            <a:off x="6543674" y="5148721"/>
            <a:ext cx="1304925"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latin typeface="+mn-ea"/>
              <a:ea typeface="+mn-ea"/>
            </a:endParaRPr>
          </a:p>
        </p:txBody>
      </p:sp>
      <p:sp>
        <p:nvSpPr>
          <p:cNvPr id="107" name="modem"/>
          <p:cNvSpPr>
            <a:spLocks noEditPoints="1" noChangeArrowheads="1"/>
          </p:cNvSpPr>
          <p:nvPr/>
        </p:nvSpPr>
        <p:spPr bwMode="auto">
          <a:xfrm>
            <a:off x="6056312" y="3989277"/>
            <a:ext cx="1576387" cy="2413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latin typeface="+mn-ea"/>
              <a:ea typeface="+mn-ea"/>
            </a:endParaRPr>
          </a:p>
        </p:txBody>
      </p:sp>
      <p:sp>
        <p:nvSpPr>
          <p:cNvPr id="108" name="Text Box 46"/>
          <p:cNvSpPr txBox="1">
            <a:spLocks noChangeArrowheads="1"/>
          </p:cNvSpPr>
          <p:nvPr/>
        </p:nvSpPr>
        <p:spPr bwMode="auto">
          <a:xfrm>
            <a:off x="7848599" y="5083192"/>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dirty="0">
                <a:solidFill>
                  <a:srgbClr val="0C0500"/>
                </a:solidFill>
                <a:latin typeface="+mn-ea"/>
                <a:ea typeface="+mn-ea"/>
              </a:rPr>
              <a:t>R1</a:t>
            </a:r>
          </a:p>
        </p:txBody>
      </p:sp>
      <p:sp>
        <p:nvSpPr>
          <p:cNvPr id="109" name="Text Box 47"/>
          <p:cNvSpPr txBox="1">
            <a:spLocks noChangeArrowheads="1"/>
          </p:cNvSpPr>
          <p:nvPr/>
        </p:nvSpPr>
        <p:spPr bwMode="auto">
          <a:xfrm>
            <a:off x="6769099" y="3700352"/>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a:solidFill>
                  <a:srgbClr val="0C0500"/>
                </a:solidFill>
                <a:latin typeface="+mn-ea"/>
                <a:ea typeface="+mn-ea"/>
              </a:rPr>
              <a:t>R0</a:t>
            </a:r>
          </a:p>
        </p:txBody>
      </p:sp>
      <p:graphicFrame>
        <p:nvGraphicFramePr>
          <p:cNvPr id="110" name="Group 52"/>
          <p:cNvGraphicFramePr>
            <a:graphicFrameLocks noGrp="1"/>
          </p:cNvGraphicFramePr>
          <p:nvPr>
            <p:extLst>
              <p:ext uri="{D42A27DB-BD31-4B8C-83A1-F6EECF244321}">
                <p14:modId xmlns:p14="http://schemas.microsoft.com/office/powerpoint/2010/main" val="3797747627"/>
              </p:ext>
            </p:extLst>
          </p:nvPr>
        </p:nvGraphicFramePr>
        <p:xfrm>
          <a:off x="5708500" y="2348880"/>
          <a:ext cx="3435500" cy="1358488"/>
        </p:xfrm>
        <a:graphic>
          <a:graphicData uri="http://schemas.openxmlformats.org/drawingml/2006/table">
            <a:tbl>
              <a:tblPr/>
              <a:tblGrid>
                <a:gridCol w="1839891">
                  <a:extLst>
                    <a:ext uri="{9D8B030D-6E8A-4147-A177-3AD203B41FA5}">
                      <a16:colId xmlns:a16="http://schemas.microsoft.com/office/drawing/2014/main" val="20000"/>
                    </a:ext>
                  </a:extLst>
                </a:gridCol>
                <a:gridCol w="1595609">
                  <a:extLst>
                    <a:ext uri="{9D8B030D-6E8A-4147-A177-3AD203B41FA5}">
                      <a16:colId xmlns:a16="http://schemas.microsoft.com/office/drawing/2014/main" val="20001"/>
                    </a:ext>
                  </a:extLst>
                </a:gridCol>
              </a:tblGrid>
              <a:tr h="33517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200.25.22.0/24</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err="1">
                          <a:ln>
                            <a:noFill/>
                          </a:ln>
                          <a:solidFill>
                            <a:srgbClr val="007A77"/>
                          </a:solidFill>
                          <a:effectLst/>
                          <a:latin typeface="Calibri" pitchFamily="34" charset="0"/>
                          <a:ea typeface="宋体" pitchFamily="2" charset="-122"/>
                        </a:rPr>
                        <a:t>Onlink</a:t>
                      </a:r>
                      <a:r>
                        <a:rPr kumimoji="0" lang="en-US" altLang="zh-CN" sz="1600" b="1" i="0" u="none" strike="noStrike" cap="none" normalizeH="0" baseline="0" dirty="0">
                          <a:ln>
                            <a:noFill/>
                          </a:ln>
                          <a:solidFill>
                            <a:srgbClr val="007A77"/>
                          </a:solidFill>
                          <a:effectLst/>
                          <a:latin typeface="Calibri" pitchFamily="34" charset="0"/>
                          <a:ea typeface="宋体" pitchFamily="2" charset="-122"/>
                        </a:rPr>
                        <a:t> (via eth1)</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17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200.25.18.0/24</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err="1">
                          <a:ln>
                            <a:noFill/>
                          </a:ln>
                          <a:solidFill>
                            <a:srgbClr val="007A77"/>
                          </a:solidFill>
                          <a:effectLst/>
                          <a:latin typeface="Calibri" pitchFamily="34" charset="0"/>
                          <a:ea typeface="宋体" pitchFamily="2" charset="-122"/>
                        </a:rPr>
                        <a:t>Onlink</a:t>
                      </a:r>
                      <a:r>
                        <a:rPr kumimoji="0" lang="en-US" altLang="zh-CN" sz="1600" b="1" i="0" u="none" strike="noStrike" cap="none" normalizeH="0" baseline="0" dirty="0">
                          <a:ln>
                            <a:noFill/>
                          </a:ln>
                          <a:solidFill>
                            <a:srgbClr val="007A77"/>
                          </a:solidFill>
                          <a:effectLst/>
                          <a:latin typeface="Calibri" pitchFamily="34" charset="0"/>
                          <a:ea typeface="宋体" pitchFamily="2" charset="-122"/>
                        </a:rPr>
                        <a:t> (via eth2)</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407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200.25.16.0/21</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R1</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407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Default</a:t>
                      </a:r>
                    </a:p>
                  </a:txBody>
                  <a:tcPr marT="45665" marB="45665"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600" b="1" i="0" u="none" strike="noStrike" cap="none" normalizeH="0" baseline="0" dirty="0">
                          <a:ln>
                            <a:noFill/>
                          </a:ln>
                          <a:solidFill>
                            <a:srgbClr val="007A77"/>
                          </a:solidFill>
                          <a:effectLst/>
                          <a:latin typeface="Calibri" pitchFamily="34" charset="0"/>
                          <a:ea typeface="宋体" pitchFamily="2" charset="-122"/>
                        </a:rPr>
                        <a:t>R2</a:t>
                      </a:r>
                    </a:p>
                  </a:txBody>
                  <a:tcPr marT="45665" marB="45665"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1" name="Line 62"/>
          <p:cNvSpPr>
            <a:spLocks noChangeShapeType="1"/>
          </p:cNvSpPr>
          <p:nvPr/>
        </p:nvSpPr>
        <p:spPr bwMode="auto">
          <a:xfrm flipH="1" flipV="1">
            <a:off x="5695949" y="3698764"/>
            <a:ext cx="360363" cy="43180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12" name="Line 63"/>
          <p:cNvSpPr>
            <a:spLocks noChangeShapeType="1"/>
          </p:cNvSpPr>
          <p:nvPr/>
        </p:nvSpPr>
        <p:spPr bwMode="auto">
          <a:xfrm flipV="1">
            <a:off x="7561262" y="3771789"/>
            <a:ext cx="654050" cy="295275"/>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113" name="Group 64"/>
          <p:cNvGrpSpPr>
            <a:grpSpLocks/>
          </p:cNvGrpSpPr>
          <p:nvPr/>
        </p:nvGrpSpPr>
        <p:grpSpPr bwMode="auto">
          <a:xfrm>
            <a:off x="5472905" y="6405388"/>
            <a:ext cx="3168650" cy="407988"/>
            <a:chOff x="386" y="3905"/>
            <a:chExt cx="1996" cy="658"/>
          </a:xfrm>
        </p:grpSpPr>
        <p:sp>
          <p:nvSpPr>
            <p:cNvPr id="114" name="AutoShape 65"/>
            <p:cNvSpPr>
              <a:spLocks/>
            </p:cNvSpPr>
            <p:nvPr/>
          </p:nvSpPr>
          <p:spPr bwMode="auto">
            <a:xfrm rot="-5533524">
              <a:off x="1293" y="2998"/>
              <a:ext cx="181" cy="1996"/>
            </a:xfrm>
            <a:prstGeom prst="leftBrace">
              <a:avLst>
                <a:gd name="adj1" fmla="val 91897"/>
                <a:gd name="adj2" fmla="val 50000"/>
              </a:avLst>
            </a:prstGeom>
            <a:solidFill>
              <a:schemeClr val="bg1"/>
            </a:solidFill>
            <a:ln w="9525">
              <a:solidFill>
                <a:srgbClr val="007A77"/>
              </a:solidFill>
              <a:round/>
              <a:headEnd/>
              <a:tailEnd/>
            </a:ln>
          </p:spPr>
          <p:txBody>
            <a:bodyPr rot="10800000" wrap="none"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solidFill>
                  <a:srgbClr val="0C0500"/>
                </a:solidFill>
                <a:latin typeface="+mn-ea"/>
                <a:ea typeface="+mn-ea"/>
              </a:endParaRPr>
            </a:p>
          </p:txBody>
        </p:sp>
        <p:sp>
          <p:nvSpPr>
            <p:cNvPr id="115" name="Text Box 66"/>
            <p:cNvSpPr txBox="1">
              <a:spLocks noChangeArrowheads="1"/>
            </p:cNvSpPr>
            <p:nvPr/>
          </p:nvSpPr>
          <p:spPr bwMode="auto">
            <a:xfrm>
              <a:off x="793" y="4020"/>
              <a:ext cx="1361"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600" dirty="0">
                  <a:solidFill>
                    <a:srgbClr val="0C0500"/>
                  </a:solidFill>
                  <a:latin typeface="+mn-ea"/>
                  <a:ea typeface="+mn-ea"/>
                </a:rPr>
                <a:t>        6</a:t>
              </a:r>
              <a:r>
                <a:rPr lang="zh-CN" altLang="en-US" sz="1600" dirty="0">
                  <a:solidFill>
                    <a:srgbClr val="0C0500"/>
                  </a:solidFill>
                  <a:latin typeface="+mn-ea"/>
                  <a:ea typeface="+mn-ea"/>
                </a:rPr>
                <a:t>个网络</a:t>
              </a:r>
            </a:p>
          </p:txBody>
        </p:sp>
      </p:grpSp>
      <p:sp>
        <p:nvSpPr>
          <p:cNvPr id="116" name="Text Box 39"/>
          <p:cNvSpPr txBox="1">
            <a:spLocks noChangeArrowheads="1"/>
          </p:cNvSpPr>
          <p:nvPr/>
        </p:nvSpPr>
        <p:spPr bwMode="auto">
          <a:xfrm>
            <a:off x="7164288" y="5853770"/>
            <a:ext cx="183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sz="1400" dirty="0">
                <a:solidFill>
                  <a:srgbClr val="0C0500"/>
                </a:solidFill>
                <a:latin typeface="+mn-ea"/>
                <a:ea typeface="+mn-ea"/>
              </a:rPr>
              <a:t>200.25.23.0/24</a:t>
            </a:r>
          </a:p>
        </p:txBody>
      </p:sp>
      <p:pic>
        <p:nvPicPr>
          <p:cNvPr id="117" name="Picture 3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881" y="4463498"/>
            <a:ext cx="1581150" cy="8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37"/>
          <p:cNvSpPr txBox="1">
            <a:spLocks noChangeArrowheads="1"/>
          </p:cNvSpPr>
          <p:nvPr/>
        </p:nvSpPr>
        <p:spPr bwMode="auto">
          <a:xfrm>
            <a:off x="4249737" y="4714764"/>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a:solidFill>
                  <a:srgbClr val="0C0500"/>
                </a:solidFill>
                <a:latin typeface="+mn-ea"/>
                <a:ea typeface="+mn-ea"/>
              </a:rPr>
              <a:t>200.25.22.0/24</a:t>
            </a:r>
          </a:p>
        </p:txBody>
      </p:sp>
      <p:sp>
        <p:nvSpPr>
          <p:cNvPr id="119" name="Text Box 76"/>
          <p:cNvSpPr txBox="1">
            <a:spLocks noChangeArrowheads="1"/>
          </p:cNvSpPr>
          <p:nvPr/>
        </p:nvSpPr>
        <p:spPr bwMode="auto">
          <a:xfrm>
            <a:off x="5759450" y="4210307"/>
            <a:ext cx="615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400" dirty="0">
                <a:latin typeface="+mn-ea"/>
                <a:ea typeface="+mn-ea"/>
              </a:rPr>
              <a:t>eth1</a:t>
            </a:r>
          </a:p>
        </p:txBody>
      </p:sp>
      <p:sp>
        <p:nvSpPr>
          <p:cNvPr id="120" name="Line 90"/>
          <p:cNvSpPr>
            <a:spLocks noChangeShapeType="1"/>
          </p:cNvSpPr>
          <p:nvPr/>
        </p:nvSpPr>
        <p:spPr bwMode="auto">
          <a:xfrm>
            <a:off x="7632699" y="4138502"/>
            <a:ext cx="792163" cy="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1" name="modem"/>
          <p:cNvSpPr>
            <a:spLocks noEditPoints="1" noChangeArrowheads="1"/>
          </p:cNvSpPr>
          <p:nvPr/>
        </p:nvSpPr>
        <p:spPr bwMode="auto">
          <a:xfrm>
            <a:off x="8424862" y="4067064"/>
            <a:ext cx="360362" cy="14287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endParaRPr lang="zh-CN" altLang="en-US">
              <a:latin typeface="+mn-ea"/>
              <a:ea typeface="+mn-ea"/>
            </a:endParaRPr>
          </a:p>
        </p:txBody>
      </p:sp>
      <p:sp>
        <p:nvSpPr>
          <p:cNvPr id="122" name="Line 92"/>
          <p:cNvSpPr>
            <a:spLocks noChangeShapeType="1"/>
          </p:cNvSpPr>
          <p:nvPr/>
        </p:nvSpPr>
        <p:spPr bwMode="auto">
          <a:xfrm>
            <a:off x="8824912" y="4138502"/>
            <a:ext cx="355600" cy="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 name="Text Box 46"/>
          <p:cNvSpPr txBox="1">
            <a:spLocks noChangeArrowheads="1"/>
          </p:cNvSpPr>
          <p:nvPr/>
        </p:nvSpPr>
        <p:spPr bwMode="auto">
          <a:xfrm>
            <a:off x="8424862" y="3706702"/>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0">
                <a:solidFill>
                  <a:srgbClr val="0C0500"/>
                </a:solidFill>
                <a:latin typeface="+mn-ea"/>
                <a:ea typeface="+mn-ea"/>
              </a:rPr>
              <a:t>R2</a:t>
            </a:r>
          </a:p>
        </p:txBody>
      </p:sp>
      <p:sp>
        <p:nvSpPr>
          <p:cNvPr id="124" name="Text Box 94"/>
          <p:cNvSpPr txBox="1">
            <a:spLocks noChangeArrowheads="1"/>
          </p:cNvSpPr>
          <p:nvPr/>
        </p:nvSpPr>
        <p:spPr bwMode="auto">
          <a:xfrm>
            <a:off x="7343400" y="4211188"/>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mn-ea"/>
                <a:ea typeface="+mn-ea"/>
              </a:rPr>
              <a:t>路由公告：</a:t>
            </a:r>
            <a:r>
              <a:rPr lang="en-US" altLang="zh-CN" sz="1200" dirty="0">
                <a:latin typeface="+mn-ea"/>
                <a:ea typeface="+mn-ea"/>
              </a:rPr>
              <a:t>200.25.16.0/21</a:t>
            </a:r>
            <a:r>
              <a:rPr lang="zh-CN" altLang="en-US" sz="1200" dirty="0">
                <a:latin typeface="+mn-ea"/>
                <a:ea typeface="+mn-ea"/>
              </a:rPr>
              <a:t>发给</a:t>
            </a:r>
            <a:r>
              <a:rPr lang="en-US" altLang="zh-CN" sz="1200" dirty="0">
                <a:latin typeface="+mn-ea"/>
                <a:ea typeface="+mn-ea"/>
              </a:rPr>
              <a:t>R0</a:t>
            </a:r>
          </a:p>
        </p:txBody>
      </p:sp>
      <p:sp>
        <p:nvSpPr>
          <p:cNvPr id="125" name="Line 95"/>
          <p:cNvSpPr>
            <a:spLocks noChangeShapeType="1"/>
          </p:cNvSpPr>
          <p:nvPr/>
        </p:nvSpPr>
        <p:spPr bwMode="auto">
          <a:xfrm>
            <a:off x="7739137" y="4209939"/>
            <a:ext cx="649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6" name="Rectangle 22"/>
          <p:cNvSpPr>
            <a:spLocks noChangeArrowheads="1"/>
          </p:cNvSpPr>
          <p:nvPr/>
        </p:nvSpPr>
        <p:spPr bwMode="auto">
          <a:xfrm>
            <a:off x="285700" y="4595575"/>
            <a:ext cx="3600450" cy="792162"/>
          </a:xfrm>
          <a:prstGeom prst="rect">
            <a:avLst/>
          </a:prstGeom>
          <a:solidFill>
            <a:srgbClr val="EBF7FF"/>
          </a:solidFill>
          <a:ln w="9525" algn="ctr">
            <a:solidFill>
              <a:srgbClr val="007A77"/>
            </a:solidFill>
            <a:miter lim="800000"/>
            <a:headEnd/>
            <a:tailEnd/>
          </a:ln>
        </p:spPr>
        <p:txBody>
          <a:bodyPr anchor="ct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FF0000"/>
                </a:solidFill>
                <a:latin typeface="+mn-ea"/>
                <a:ea typeface="+mn-ea"/>
              </a:rPr>
              <a:t>前缀汇聚</a:t>
            </a:r>
            <a:r>
              <a:rPr lang="zh-CN" altLang="en-US" sz="1600" dirty="0">
                <a:latin typeface="+mn-ea"/>
                <a:ea typeface="+mn-ea"/>
              </a:rPr>
              <a:t>：</a:t>
            </a:r>
            <a:r>
              <a:rPr lang="en-US" altLang="zh-CN" sz="1600" dirty="0">
                <a:latin typeface="+mn-ea"/>
                <a:ea typeface="+mn-ea"/>
              </a:rPr>
              <a:t>R0</a:t>
            </a:r>
            <a:r>
              <a:rPr lang="zh-CN" altLang="en-US" sz="1600" dirty="0">
                <a:latin typeface="+mn-ea"/>
                <a:ea typeface="+mn-ea"/>
              </a:rPr>
              <a:t>告诉邻居路由器：“目的地址为</a:t>
            </a:r>
            <a:r>
              <a:rPr lang="en-US" altLang="zh-CN" sz="1600" dirty="0">
                <a:latin typeface="+mn-ea"/>
                <a:ea typeface="+mn-ea"/>
              </a:rPr>
              <a:t>200.25.16.0/21</a:t>
            </a:r>
            <a:r>
              <a:rPr lang="zh-CN" altLang="en-US" sz="1600" dirty="0">
                <a:latin typeface="+mn-ea"/>
                <a:ea typeface="+mn-ea"/>
              </a:rPr>
              <a:t>的分组发给我”</a:t>
            </a:r>
          </a:p>
        </p:txBody>
      </p:sp>
      <p:sp>
        <p:nvSpPr>
          <p:cNvPr id="127" name="Text Box 50"/>
          <p:cNvSpPr txBox="1">
            <a:spLocks noChangeArrowheads="1"/>
          </p:cNvSpPr>
          <p:nvPr/>
        </p:nvSpPr>
        <p:spPr bwMode="auto">
          <a:xfrm>
            <a:off x="110919" y="4015753"/>
            <a:ext cx="4893129" cy="406400"/>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00" dirty="0">
                <a:solidFill>
                  <a:schemeClr val="hlink"/>
                </a:solidFill>
                <a:latin typeface="+mn-ea"/>
                <a:ea typeface="+mn-ea"/>
              </a:rPr>
              <a:t>前缀汇聚</a:t>
            </a:r>
            <a:r>
              <a:rPr lang="en-US" altLang="zh-CN" sz="2000" dirty="0">
                <a:solidFill>
                  <a:schemeClr val="hlink"/>
                </a:solidFill>
                <a:latin typeface="+mn-ea"/>
                <a:ea typeface="+mn-ea"/>
              </a:rPr>
              <a:t>+</a:t>
            </a:r>
            <a:r>
              <a:rPr lang="zh-CN" altLang="en-US" sz="2000" dirty="0">
                <a:solidFill>
                  <a:schemeClr val="hlink"/>
                </a:solidFill>
                <a:latin typeface="+mn-ea"/>
                <a:ea typeface="+mn-ea"/>
              </a:rPr>
              <a:t>前缀最长匹配</a:t>
            </a:r>
            <a:r>
              <a:rPr lang="zh-CN" altLang="en-US" sz="2000" dirty="0">
                <a:solidFill>
                  <a:schemeClr val="hlink"/>
                </a:solidFill>
                <a:latin typeface="+mn-ea"/>
                <a:ea typeface="+mn-ea"/>
                <a:sym typeface="Wingdings" panose="05000000000000000000" pitchFamily="2" charset="2"/>
              </a:rPr>
              <a:t>减少路由表表项</a:t>
            </a:r>
            <a:endParaRPr lang="zh-CN" altLang="en-US" sz="2000" dirty="0">
              <a:solidFill>
                <a:schemeClr val="hlink"/>
              </a:solidFill>
              <a:latin typeface="+mn-ea"/>
              <a:ea typeface="+mn-ea"/>
            </a:endParaRPr>
          </a:p>
        </p:txBody>
      </p:sp>
      <p:pic>
        <p:nvPicPr>
          <p:cNvPr id="36" name="Picture 38"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463" y="4385730"/>
            <a:ext cx="1669873" cy="69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p:cNvCxnSpPr/>
          <p:nvPr/>
        </p:nvCxnSpPr>
        <p:spPr>
          <a:xfrm flipH="1">
            <a:off x="6919912" y="4979061"/>
            <a:ext cx="2006" cy="169660"/>
          </a:xfrm>
          <a:prstGeom prst="line">
            <a:avLst/>
          </a:prstGeom>
          <a:noFill/>
          <a:ln w="28575">
            <a:solidFill>
              <a:srgbClr val="007A77"/>
            </a:solidFill>
            <a:round/>
            <a:headEnd/>
            <a:tailEnd/>
          </a:ln>
          <a:extLst>
            <a:ext uri="{909E8E84-426E-40DD-AFC4-6F175D3DCCD1}">
              <a14:hiddenFill xmlns:a14="http://schemas.microsoft.com/office/drawing/2010/main">
                <a:noFill/>
              </a14:hiddenFill>
            </a:ext>
          </a:extLst>
        </p:spPr>
      </p:cxnSp>
      <p:sp>
        <p:nvSpPr>
          <p:cNvPr id="42" name="Text Box 37"/>
          <p:cNvSpPr txBox="1">
            <a:spLocks noChangeArrowheads="1"/>
          </p:cNvSpPr>
          <p:nvPr/>
        </p:nvSpPr>
        <p:spPr bwMode="auto">
          <a:xfrm>
            <a:off x="5937920" y="4580540"/>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dirty="0">
                <a:solidFill>
                  <a:srgbClr val="0C0500"/>
                </a:solidFill>
                <a:latin typeface="+mn-ea"/>
                <a:ea typeface="+mn-ea"/>
              </a:rPr>
              <a:t>200.25.18.0/24</a:t>
            </a:r>
          </a:p>
        </p:txBody>
      </p:sp>
      <p:sp>
        <p:nvSpPr>
          <p:cNvPr id="44" name="Text Box 76"/>
          <p:cNvSpPr txBox="1">
            <a:spLocks noChangeArrowheads="1"/>
          </p:cNvSpPr>
          <p:nvPr/>
        </p:nvSpPr>
        <p:spPr bwMode="auto">
          <a:xfrm>
            <a:off x="6844505" y="4174633"/>
            <a:ext cx="615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400" dirty="0">
                <a:latin typeface="+mn-ea"/>
                <a:ea typeface="+mn-ea"/>
              </a:rPr>
              <a:t>eth2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linds(horizontal)">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linds(horizontal)">
                                      <p:cBhvr>
                                        <p:cTn id="12" dur="500"/>
                                        <p:tgtEl>
                                          <p:spTgt spid="9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blinds(horizontal)">
                                      <p:cBhvr>
                                        <p:cTn id="15" dur="500"/>
                                        <p:tgtEl>
                                          <p:spTgt spid="9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linds(horizontal)">
                                      <p:cBhvr>
                                        <p:cTn id="18" dur="500"/>
                                        <p:tgtEl>
                                          <p:spTgt spid="100"/>
                                        </p:tgtEl>
                                      </p:cBhvr>
                                    </p:animEffect>
                                  </p:childTnLst>
                                </p:cTn>
                              </p:par>
                              <p:par>
                                <p:cTn id="19" presetID="3" presetClass="entr" presetSubtype="1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blinds(horizontal)">
                                      <p:cBhvr>
                                        <p:cTn id="21" dur="500"/>
                                        <p:tgtEl>
                                          <p:spTgt spid="10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blinds(horizontal)">
                                      <p:cBhvr>
                                        <p:cTn id="24" dur="500"/>
                                        <p:tgtEl>
                                          <p:spTgt spid="102"/>
                                        </p:tgtEl>
                                      </p:cBhvr>
                                    </p:animEffect>
                                  </p:childTnLst>
                                </p:cTn>
                              </p:par>
                              <p:par>
                                <p:cTn id="25" presetID="3" presetClass="entr" presetSubtype="10"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blinds(horizontal)">
                                      <p:cBhvr>
                                        <p:cTn id="27" dur="500"/>
                                        <p:tgtEl>
                                          <p:spTgt spid="10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blinds(horizontal)">
                                      <p:cBhvr>
                                        <p:cTn id="30" dur="500"/>
                                        <p:tgtEl>
                                          <p:spTgt spid="10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blinds(horizontal)">
                                      <p:cBhvr>
                                        <p:cTn id="33" dur="500"/>
                                        <p:tgtEl>
                                          <p:spTgt spid="10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blinds(horizontal)">
                                      <p:cBhvr>
                                        <p:cTn id="36" dur="500"/>
                                        <p:tgtEl>
                                          <p:spTgt spid="10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blinds(horizontal)">
                                      <p:cBhvr>
                                        <p:cTn id="39" dur="500"/>
                                        <p:tgtEl>
                                          <p:spTgt spid="10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blinds(horizontal)">
                                      <p:cBhvr>
                                        <p:cTn id="42" dur="500"/>
                                        <p:tgtEl>
                                          <p:spTgt spid="10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blinds(horizontal)">
                                      <p:cBhvr>
                                        <p:cTn id="45" dur="500"/>
                                        <p:tgtEl>
                                          <p:spTgt spid="109"/>
                                        </p:tgtEl>
                                      </p:cBhvr>
                                    </p:animEffect>
                                  </p:childTnLst>
                                </p:cTn>
                              </p:par>
                              <p:par>
                                <p:cTn id="46" presetID="3" presetClass="entr" presetSubtype="10" fill="hold" nodeType="with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blinds(horizontal)">
                                      <p:cBhvr>
                                        <p:cTn id="48" dur="500"/>
                                        <p:tgtEl>
                                          <p:spTgt spid="1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blinds(horizontal)">
                                      <p:cBhvr>
                                        <p:cTn id="51" dur="500"/>
                                        <p:tgtEl>
                                          <p:spTgt spid="11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blinds(horizontal)">
                                      <p:cBhvr>
                                        <p:cTn id="54" dur="500"/>
                                        <p:tgtEl>
                                          <p:spTgt spid="112"/>
                                        </p:tgtEl>
                                      </p:cBhvr>
                                    </p:animEffect>
                                  </p:childTnLst>
                                </p:cTn>
                              </p:par>
                              <p:par>
                                <p:cTn id="55" presetID="3" presetClass="entr" presetSubtype="10" fill="hold" nodeType="with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blinds(horizontal)">
                                      <p:cBhvr>
                                        <p:cTn id="57" dur="500"/>
                                        <p:tgtEl>
                                          <p:spTgt spid="11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6"/>
                                        </p:tgtEl>
                                        <p:attrNameLst>
                                          <p:attrName>style.visibility</p:attrName>
                                        </p:attrNameLst>
                                      </p:cBhvr>
                                      <p:to>
                                        <p:strVal val="visible"/>
                                      </p:to>
                                    </p:set>
                                    <p:animEffect transition="in" filter="blinds(horizontal)">
                                      <p:cBhvr>
                                        <p:cTn id="60" dur="500"/>
                                        <p:tgtEl>
                                          <p:spTgt spid="116"/>
                                        </p:tgtEl>
                                      </p:cBhvr>
                                    </p:animEffect>
                                  </p:childTnLst>
                                </p:cTn>
                              </p:par>
                              <p:par>
                                <p:cTn id="61" presetID="3" presetClass="entr" presetSubtype="10" fill="hold" nodeType="with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blinds(horizontal)">
                                      <p:cBhvr>
                                        <p:cTn id="63" dur="500"/>
                                        <p:tgtEl>
                                          <p:spTgt spid="11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blinds(horizontal)">
                                      <p:cBhvr>
                                        <p:cTn id="66" dur="500"/>
                                        <p:tgtEl>
                                          <p:spTgt spid="11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blinds(horizontal)">
                                      <p:cBhvr>
                                        <p:cTn id="69" dur="500"/>
                                        <p:tgtEl>
                                          <p:spTgt spid="1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blinds(horizontal)">
                                      <p:cBhvr>
                                        <p:cTn id="72" dur="500"/>
                                        <p:tgtEl>
                                          <p:spTgt spid="12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blinds(horizontal)">
                                      <p:cBhvr>
                                        <p:cTn id="75" dur="500"/>
                                        <p:tgtEl>
                                          <p:spTgt spid="12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22"/>
                                        </p:tgtEl>
                                        <p:attrNameLst>
                                          <p:attrName>style.visibility</p:attrName>
                                        </p:attrNameLst>
                                      </p:cBhvr>
                                      <p:to>
                                        <p:strVal val="visible"/>
                                      </p:to>
                                    </p:set>
                                    <p:animEffect transition="in" filter="blinds(horizontal)">
                                      <p:cBhvr>
                                        <p:cTn id="78" dur="500"/>
                                        <p:tgtEl>
                                          <p:spTgt spid="12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23"/>
                                        </p:tgtEl>
                                        <p:attrNameLst>
                                          <p:attrName>style.visibility</p:attrName>
                                        </p:attrNameLst>
                                      </p:cBhvr>
                                      <p:to>
                                        <p:strVal val="visible"/>
                                      </p:to>
                                    </p:set>
                                    <p:animEffect transition="in" filter="blinds(horizontal)">
                                      <p:cBhvr>
                                        <p:cTn id="81" dur="500"/>
                                        <p:tgtEl>
                                          <p:spTgt spid="12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blinds(horizontal)">
                                      <p:cBhvr>
                                        <p:cTn id="84" dur="500"/>
                                        <p:tgtEl>
                                          <p:spTgt spid="12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blinds(horizontal)">
                                      <p:cBhvr>
                                        <p:cTn id="87" dur="500"/>
                                        <p:tgtEl>
                                          <p:spTgt spid="125"/>
                                        </p:tgtEl>
                                      </p:cBhvr>
                                    </p:animEffect>
                                  </p:childTnLst>
                                </p:cTn>
                              </p:par>
                              <p:par>
                                <p:cTn id="88" presetID="1" presetClass="entr" presetSubtype="0" fill="hold" nodeType="withEffect">
                                  <p:stCondLst>
                                    <p:cond delay="0"/>
                                  </p:stCondLst>
                                  <p:childTnLst>
                                    <p:set>
                                      <p:cBhvr>
                                        <p:cTn id="89" dur="1" fill="hold">
                                          <p:stCondLst>
                                            <p:cond delay="0"/>
                                          </p:stCondLst>
                                        </p:cTn>
                                        <p:tgtEl>
                                          <p:spTgt spid="3"/>
                                        </p:tgtEl>
                                        <p:attrNameLst>
                                          <p:attrName>style.visibility</p:attrName>
                                        </p:attrNameLst>
                                      </p:cBhvr>
                                      <p:to>
                                        <p:strVal val="visible"/>
                                      </p:to>
                                    </p:set>
                                  </p:childTnLst>
                                </p:cTn>
                              </p:par>
                              <p:par>
                                <p:cTn id="90" presetID="3" presetClass="entr" presetSubtype="1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linds(horizontal)">
                                      <p:cBhvr>
                                        <p:cTn id="92" dur="500"/>
                                        <p:tgtEl>
                                          <p:spTgt spid="36"/>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blinds(horizontal)">
                                      <p:cBhvr>
                                        <p:cTn id="95" dur="500"/>
                                        <p:tgtEl>
                                          <p:spTgt spid="42"/>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blinds(horizontal)">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26"/>
                                        </p:tgtEl>
                                        <p:attrNameLst>
                                          <p:attrName>style.visibility</p:attrName>
                                        </p:attrNameLst>
                                      </p:cBhvr>
                                      <p:to>
                                        <p:strVal val="visible"/>
                                      </p:to>
                                    </p:set>
                                    <p:animEffect transition="in" filter="blinds(horizontal)">
                                      <p:cBhvr>
                                        <p:cTn id="103" dur="500"/>
                                        <p:tgtEl>
                                          <p:spTgt spid="126"/>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blinds(horizontal)">
                                      <p:cBhvr>
                                        <p:cTn id="10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2" grpId="0"/>
      <p:bldP spid="104" grpId="0"/>
      <p:bldP spid="105" grpId="0" animBg="1"/>
      <p:bldP spid="106" grpId="0" animBg="1"/>
      <p:bldP spid="107" grpId="0" animBg="1"/>
      <p:bldP spid="108" grpId="0"/>
      <p:bldP spid="109" grpId="0"/>
      <p:bldP spid="111" grpId="0" animBg="1"/>
      <p:bldP spid="112" grpId="0" animBg="1"/>
      <p:bldP spid="116" grpId="0"/>
      <p:bldP spid="118" grpId="0"/>
      <p:bldP spid="119" grpId="0"/>
      <p:bldP spid="120" grpId="0" animBg="1"/>
      <p:bldP spid="121" grpId="0" animBg="1"/>
      <p:bldP spid="122" grpId="0" animBg="1"/>
      <p:bldP spid="123" grpId="0"/>
      <p:bldP spid="124" grpId="0"/>
      <p:bldP spid="125" grpId="0" animBg="1"/>
      <p:bldP spid="126" grpId="0" animBg="1"/>
      <p:bldP spid="127" grpId="0" animBg="1"/>
      <p:bldP spid="42" grpId="0"/>
      <p:bldP spid="4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zh-CN" altLang="en-US" dirty="0"/>
              <a:t>无类别域间寻路与划分子网</a:t>
            </a:r>
          </a:p>
        </p:txBody>
      </p:sp>
      <p:sp>
        <p:nvSpPr>
          <p:cNvPr id="107523" name="Rectangle 3"/>
          <p:cNvSpPr>
            <a:spLocks noGrp="1" noChangeArrowheads="1"/>
          </p:cNvSpPr>
          <p:nvPr>
            <p:ph type="body" idx="1"/>
          </p:nvPr>
        </p:nvSpPr>
        <p:spPr>
          <a:xfrm>
            <a:off x="685800" y="1628800"/>
            <a:ext cx="7772400" cy="4114800"/>
          </a:xfrm>
        </p:spPr>
        <p:txBody>
          <a:bodyPr/>
          <a:lstStyle/>
          <a:p>
            <a:pPr>
              <a:lnSpc>
                <a:spcPct val="110000"/>
              </a:lnSpc>
            </a:pPr>
            <a:r>
              <a:rPr lang="zh-CN" altLang="en-US" dirty="0"/>
              <a:t>划分子网并不改变</a:t>
            </a:r>
            <a:r>
              <a:rPr lang="en-US" altLang="zh-CN" dirty="0"/>
              <a:t>Internet</a:t>
            </a:r>
            <a:r>
              <a:rPr lang="zh-CN" altLang="en-US" dirty="0"/>
              <a:t>的</a:t>
            </a:r>
            <a:r>
              <a:rPr lang="en-US" altLang="zh-CN" dirty="0"/>
              <a:t>IP</a:t>
            </a:r>
            <a:r>
              <a:rPr lang="zh-CN" altLang="en-US" dirty="0"/>
              <a:t>地址分配机制，而</a:t>
            </a:r>
            <a:r>
              <a:rPr lang="en-US" altLang="zh-CN" dirty="0"/>
              <a:t>CIDR</a:t>
            </a:r>
            <a:r>
              <a:rPr lang="zh-CN" altLang="en-US" dirty="0"/>
              <a:t>是目前</a:t>
            </a:r>
            <a:r>
              <a:rPr lang="en-US" altLang="zh-CN" dirty="0"/>
              <a:t>Internet</a:t>
            </a:r>
            <a:r>
              <a:rPr lang="zh-CN" altLang="en-US" dirty="0"/>
              <a:t>采用的</a:t>
            </a:r>
            <a:r>
              <a:rPr lang="en-US" altLang="zh-CN" dirty="0"/>
              <a:t>IP</a:t>
            </a:r>
            <a:r>
              <a:rPr lang="zh-CN" altLang="en-US" dirty="0"/>
              <a:t>地址分配机制</a:t>
            </a:r>
            <a:endParaRPr lang="en-US" altLang="zh-CN" dirty="0"/>
          </a:p>
          <a:p>
            <a:pPr>
              <a:lnSpc>
                <a:spcPct val="110000"/>
              </a:lnSpc>
            </a:pPr>
            <a:r>
              <a:rPr lang="zh-CN" altLang="en-US" dirty="0"/>
              <a:t>企业或者机构分配得到</a:t>
            </a:r>
            <a:r>
              <a:rPr lang="en-US" altLang="zh-CN" dirty="0"/>
              <a:t>CIDR</a:t>
            </a:r>
            <a:r>
              <a:rPr lang="zh-CN" altLang="en-US" dirty="0"/>
              <a:t>地址块以后，可以根据实际需求对该</a:t>
            </a:r>
            <a:r>
              <a:rPr lang="en-US" altLang="zh-CN" dirty="0"/>
              <a:t>CIDR</a:t>
            </a:r>
            <a:r>
              <a:rPr lang="zh-CN" altLang="en-US" dirty="0"/>
              <a:t>地址块进行进一步的细分，即将其划分成多个子网</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zh-CN" altLang="en-US">
                <a:latin typeface="+mn-ea"/>
                <a:ea typeface="+mn-ea"/>
              </a:rPr>
              <a:t>解决方案概述</a:t>
            </a:r>
          </a:p>
        </p:txBody>
      </p:sp>
      <p:sp>
        <p:nvSpPr>
          <p:cNvPr id="96259" name="Rectangle 3"/>
          <p:cNvSpPr>
            <a:spLocks noGrp="1" noChangeArrowheads="1"/>
          </p:cNvSpPr>
          <p:nvPr>
            <p:ph type="body" idx="1"/>
          </p:nvPr>
        </p:nvSpPr>
        <p:spPr>
          <a:xfrm>
            <a:off x="233628" y="1412776"/>
            <a:ext cx="7772400" cy="4114800"/>
          </a:xfrm>
        </p:spPr>
        <p:txBody>
          <a:bodyPr/>
          <a:lstStyle/>
          <a:p>
            <a:pPr>
              <a:lnSpc>
                <a:spcPct val="90000"/>
              </a:lnSpc>
            </a:pPr>
            <a:r>
              <a:rPr lang="zh-CN" altLang="en-US" dirty="0">
                <a:latin typeface="+mn-ea"/>
              </a:rPr>
              <a:t>采用</a:t>
            </a:r>
            <a:r>
              <a:rPr lang="zh-CN" altLang="en-US" dirty="0">
                <a:solidFill>
                  <a:srgbClr val="FF0000"/>
                </a:solidFill>
                <a:latin typeface="+mn-ea"/>
              </a:rPr>
              <a:t>层次化地址结构</a:t>
            </a:r>
          </a:p>
          <a:p>
            <a:pPr lvl="1">
              <a:lnSpc>
                <a:spcPct val="90000"/>
              </a:lnSpc>
            </a:pPr>
            <a:r>
              <a:rPr lang="zh-CN" altLang="en-US" sz="2800" b="0" dirty="0">
                <a:solidFill>
                  <a:schemeClr val="bg1">
                    <a:lumMod val="65000"/>
                  </a:schemeClr>
                </a:solidFill>
                <a:latin typeface="+mn-ea"/>
                <a:ea typeface="+mn-ea"/>
              </a:rPr>
              <a:t>通过细粒度分配</a:t>
            </a:r>
            <a:r>
              <a:rPr lang="en-US" altLang="zh-CN" sz="2800" b="0" dirty="0">
                <a:solidFill>
                  <a:schemeClr val="bg1">
                    <a:lumMod val="65000"/>
                  </a:schemeClr>
                </a:solidFill>
                <a:latin typeface="+mn-ea"/>
                <a:ea typeface="+mn-ea"/>
              </a:rPr>
              <a:t>IP</a:t>
            </a:r>
            <a:r>
              <a:rPr lang="zh-CN" altLang="en-US" sz="2800" b="0" dirty="0">
                <a:solidFill>
                  <a:schemeClr val="bg1">
                    <a:lumMod val="65000"/>
                  </a:schemeClr>
                </a:solidFill>
                <a:latin typeface="+mn-ea"/>
                <a:ea typeface="+mn-ea"/>
              </a:rPr>
              <a:t>地址块来提高</a:t>
            </a:r>
            <a:r>
              <a:rPr lang="en-US" altLang="zh-CN" sz="2800" b="0" dirty="0">
                <a:solidFill>
                  <a:schemeClr val="bg1">
                    <a:lumMod val="65000"/>
                  </a:schemeClr>
                </a:solidFill>
                <a:latin typeface="+mn-ea"/>
                <a:ea typeface="+mn-ea"/>
              </a:rPr>
              <a:t>IP</a:t>
            </a:r>
            <a:r>
              <a:rPr lang="zh-CN" altLang="en-US" sz="2800" b="0" dirty="0">
                <a:solidFill>
                  <a:schemeClr val="bg1">
                    <a:lumMod val="65000"/>
                  </a:schemeClr>
                </a:solidFill>
                <a:latin typeface="+mn-ea"/>
                <a:ea typeface="+mn-ea"/>
              </a:rPr>
              <a:t>地址的利用率</a:t>
            </a:r>
            <a:r>
              <a:rPr lang="zh-CN" altLang="en-US" b="0" dirty="0">
                <a:solidFill>
                  <a:schemeClr val="bg1">
                    <a:lumMod val="65000"/>
                  </a:schemeClr>
                </a:solidFill>
                <a:latin typeface="+mn-ea"/>
              </a:rPr>
              <a:t>划分子网</a:t>
            </a:r>
          </a:p>
          <a:p>
            <a:pPr lvl="1">
              <a:lnSpc>
                <a:spcPct val="90000"/>
              </a:lnSpc>
            </a:pPr>
            <a:r>
              <a:rPr lang="en-US" altLang="zh-CN" sz="2800" b="0" dirty="0">
                <a:solidFill>
                  <a:schemeClr val="bg1">
                    <a:lumMod val="65000"/>
                  </a:schemeClr>
                </a:solidFill>
                <a:latin typeface="+mn-ea"/>
                <a:ea typeface="+mn-ea"/>
              </a:rPr>
              <a:t>IP</a:t>
            </a:r>
            <a:r>
              <a:rPr lang="zh-CN" altLang="en-US" sz="2800" b="0" dirty="0">
                <a:solidFill>
                  <a:schemeClr val="bg1">
                    <a:lumMod val="65000"/>
                  </a:schemeClr>
                </a:solidFill>
                <a:latin typeface="+mn-ea"/>
                <a:ea typeface="+mn-ea"/>
              </a:rPr>
              <a:t>地址进行汇聚，以减少路由协议中路由选择消息携带的和路由器的路由表中储存的网络号的数量</a:t>
            </a:r>
            <a:endParaRPr lang="zh-CN" altLang="en-US" b="0" dirty="0">
              <a:solidFill>
                <a:schemeClr val="bg1">
                  <a:lumMod val="65000"/>
                </a:schemeClr>
              </a:solidFill>
              <a:latin typeface="+mn-ea"/>
            </a:endParaRPr>
          </a:p>
          <a:p>
            <a:pPr lvl="1">
              <a:lnSpc>
                <a:spcPct val="90000"/>
              </a:lnSpc>
            </a:pPr>
            <a:endParaRPr lang="zh-CN" altLang="en-US" dirty="0">
              <a:latin typeface="+mn-ea"/>
            </a:endParaRPr>
          </a:p>
          <a:p>
            <a:pPr marL="457200" lvl="1" indent="0">
              <a:lnSpc>
                <a:spcPct val="90000"/>
              </a:lnSpc>
              <a:buNone/>
            </a:pPr>
            <a:endParaRPr lang="zh-CN" altLang="en-US" dirty="0">
              <a:latin typeface="+mn-ea"/>
            </a:endParaRPr>
          </a:p>
          <a:p>
            <a:pPr marL="457200" lvl="1" indent="0">
              <a:lnSpc>
                <a:spcPct val="90000"/>
              </a:lnSpc>
              <a:buNone/>
            </a:pPr>
            <a:endParaRPr lang="en-US" altLang="zh-CN" b="0" dirty="0">
              <a:latin typeface="+mn-ea"/>
            </a:endParaRPr>
          </a:p>
          <a:p>
            <a:pPr lvl="1">
              <a:lnSpc>
                <a:spcPct val="90000"/>
              </a:lnSpc>
            </a:pPr>
            <a:r>
              <a:rPr lang="zh-CN" altLang="en-US" b="0" dirty="0">
                <a:latin typeface="+mn-ea"/>
              </a:rPr>
              <a:t>多台主机共享一个全局的</a:t>
            </a:r>
            <a:r>
              <a:rPr lang="en-US" altLang="zh-CN" b="0" dirty="0">
                <a:latin typeface="+mn-ea"/>
              </a:rPr>
              <a:t>IP</a:t>
            </a:r>
          </a:p>
          <a:p>
            <a:pPr lvl="1">
              <a:lnSpc>
                <a:spcPct val="90000"/>
              </a:lnSpc>
            </a:pPr>
            <a:endParaRPr lang="en-US" altLang="zh-CN" dirty="0">
              <a:latin typeface="+mn-ea"/>
            </a:endParaRPr>
          </a:p>
        </p:txBody>
      </p:sp>
      <p:sp>
        <p:nvSpPr>
          <p:cNvPr id="96260" name="Rectangle 6"/>
          <p:cNvSpPr>
            <a:spLocks noChangeArrowheads="1"/>
          </p:cNvSpPr>
          <p:nvPr/>
        </p:nvSpPr>
        <p:spPr bwMode="auto">
          <a:xfrm>
            <a:off x="519112" y="4287957"/>
            <a:ext cx="8424863" cy="976678"/>
          </a:xfrm>
          <a:prstGeom prst="rect">
            <a:avLst/>
          </a:prstGeom>
          <a:solidFill>
            <a:schemeClr val="accent2">
              <a:lumMod val="20000"/>
              <a:lumOff val="80000"/>
            </a:schemeClr>
          </a:solidFill>
          <a:ln w="9525">
            <a:solidFill>
              <a:schemeClr val="tx1"/>
            </a:solidFill>
            <a:miter lim="800000"/>
            <a:headEnd/>
            <a:tailEnd/>
          </a:ln>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25000"/>
              </a:lnSpc>
              <a:spcBef>
                <a:spcPct val="0"/>
              </a:spcBef>
              <a:spcAft>
                <a:spcPts val="0"/>
              </a:spcAft>
              <a:buClrTx/>
              <a:buSzTx/>
              <a:buFontTx/>
              <a:buNone/>
              <a:tabLst/>
              <a:defRPr/>
            </a:pPr>
            <a:r>
              <a:rPr kumimoji="0" lang="en-US" altLang="zh-CN" sz="2400" b="1" i="0" u="none" strike="noStrike" kern="0" cap="none" spc="0" normalizeH="0" noProof="0" dirty="0">
                <a:ln>
                  <a:noFill/>
                </a:ln>
                <a:solidFill>
                  <a:schemeClr val="bg1">
                    <a:lumMod val="65000"/>
                  </a:schemeClr>
                </a:solidFill>
                <a:effectLst/>
                <a:uLnTx/>
                <a:uFillTx/>
                <a:latin typeface="+mn-ea"/>
                <a:ea typeface="+mn-ea"/>
              </a:rPr>
              <a:t>1. </a:t>
            </a:r>
            <a:r>
              <a:rPr kumimoji="0" lang="zh-CN" altLang="en-US" sz="2400" b="1" i="0" u="none" strike="noStrike" kern="0" cap="none" spc="0" normalizeH="0" noProof="0" dirty="0">
                <a:ln>
                  <a:noFill/>
                </a:ln>
                <a:solidFill>
                  <a:schemeClr val="bg1">
                    <a:lumMod val="65000"/>
                  </a:schemeClr>
                </a:solidFill>
                <a:effectLst/>
                <a:uLnTx/>
                <a:uFillTx/>
                <a:latin typeface="+mn-ea"/>
                <a:ea typeface="+mn-ea"/>
              </a:rPr>
              <a:t>划分子网</a:t>
            </a:r>
          </a:p>
          <a:p>
            <a:pPr marL="0" marR="0" lvl="0" indent="0" algn="ctr" defTabSz="914400" eaLnBrk="1" fontAlgn="auto" latinLnBrk="0" hangingPunct="1">
              <a:lnSpc>
                <a:spcPct val="125000"/>
              </a:lnSpc>
              <a:spcBef>
                <a:spcPct val="0"/>
              </a:spcBef>
              <a:spcAft>
                <a:spcPts val="0"/>
              </a:spcAft>
              <a:buClrTx/>
              <a:buSzTx/>
              <a:buFontTx/>
              <a:buNone/>
              <a:tabLst/>
              <a:defRPr/>
            </a:pPr>
            <a:r>
              <a:rPr kumimoji="0" lang="en-US" altLang="zh-CN" sz="2400" b="1" i="0" u="none" strike="noStrike" kern="0" cap="none" spc="0" normalizeH="0" noProof="0" dirty="0">
                <a:ln>
                  <a:noFill/>
                </a:ln>
                <a:solidFill>
                  <a:schemeClr val="bg1">
                    <a:lumMod val="65000"/>
                  </a:schemeClr>
                </a:solidFill>
                <a:effectLst/>
                <a:uLnTx/>
                <a:uFillTx/>
                <a:latin typeface="+mn-ea"/>
                <a:ea typeface="+mn-ea"/>
              </a:rPr>
              <a:t>2. </a:t>
            </a:r>
            <a:r>
              <a:rPr kumimoji="0" lang="zh-CN" altLang="en-US" sz="2400" b="1" i="0" u="none" strike="noStrike" kern="0" cap="none" spc="0" normalizeH="0" noProof="0" dirty="0">
                <a:ln>
                  <a:noFill/>
                </a:ln>
                <a:solidFill>
                  <a:schemeClr val="bg1">
                    <a:lumMod val="65000"/>
                  </a:schemeClr>
                </a:solidFill>
                <a:effectLst/>
                <a:uLnTx/>
                <a:uFillTx/>
                <a:latin typeface="+mn-ea"/>
                <a:ea typeface="+mn-ea"/>
              </a:rPr>
              <a:t>无类别域间寻路</a:t>
            </a:r>
            <a:r>
              <a:rPr kumimoji="0" lang="en-US" altLang="zh-CN" sz="2400" b="1" i="0" u="none" strike="noStrike" kern="0" cap="none" spc="0" normalizeH="0" noProof="0" dirty="0">
                <a:ln>
                  <a:noFill/>
                </a:ln>
                <a:solidFill>
                  <a:schemeClr val="bg1">
                    <a:lumMod val="65000"/>
                  </a:schemeClr>
                </a:solidFill>
                <a:effectLst/>
                <a:uLnTx/>
                <a:uFillTx/>
                <a:latin typeface="+mn-ea"/>
                <a:ea typeface="+mn-ea"/>
              </a:rPr>
              <a:t>CIDR</a:t>
            </a:r>
          </a:p>
        </p:txBody>
      </p:sp>
      <p:sp>
        <p:nvSpPr>
          <p:cNvPr id="96261" name="Rectangle 7"/>
          <p:cNvSpPr>
            <a:spLocks noChangeArrowheads="1"/>
          </p:cNvSpPr>
          <p:nvPr/>
        </p:nvSpPr>
        <p:spPr bwMode="auto">
          <a:xfrm>
            <a:off x="523361" y="5939632"/>
            <a:ext cx="8424863" cy="461665"/>
          </a:xfrm>
          <a:prstGeom prst="rect">
            <a:avLst/>
          </a:prstGeom>
          <a:solidFill>
            <a:schemeClr val="accent2">
              <a:lumMod val="20000"/>
              <a:lumOff val="80000"/>
            </a:schemeClr>
          </a:solidFill>
          <a:ln w="9525">
            <a:solidFill>
              <a:schemeClr val="tx1"/>
            </a:solidFill>
            <a:miter lim="800000"/>
            <a:headEnd/>
            <a:tailEnd/>
          </a:ln>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algn="ctr" eaLnBrk="1" hangingPunct="1"/>
            <a:r>
              <a:rPr lang="en-US" altLang="zh-CN" sz="2400" b="1" dirty="0">
                <a:latin typeface="+mn-ea"/>
                <a:ea typeface="+mn-ea"/>
              </a:rPr>
              <a:t>3. </a:t>
            </a:r>
            <a:r>
              <a:rPr lang="zh-CN" altLang="en-US" sz="2400" b="1" dirty="0">
                <a:latin typeface="+mn-ea"/>
                <a:ea typeface="+mn-ea"/>
              </a:rPr>
              <a:t>网络地址转换</a:t>
            </a:r>
            <a:r>
              <a:rPr lang="en-US" altLang="zh-CN" sz="2400" b="1" dirty="0">
                <a:latin typeface="+mn-ea"/>
                <a:ea typeface="+mn-ea"/>
              </a:rPr>
              <a:t>NAT</a:t>
            </a:r>
          </a:p>
        </p:txBody>
      </p:sp>
      <p:sp>
        <p:nvSpPr>
          <p:cNvPr id="6" name="右大括号 5">
            <a:extLst>
              <a:ext uri="{FF2B5EF4-FFF2-40B4-BE49-F238E27FC236}">
                <a16:creationId xmlns:a16="http://schemas.microsoft.com/office/drawing/2014/main" id="{B87D76D7-8C7B-418C-9CC7-56A8A5C49A43}"/>
              </a:ext>
            </a:extLst>
          </p:cNvPr>
          <p:cNvSpPr/>
          <p:nvPr/>
        </p:nvSpPr>
        <p:spPr>
          <a:xfrm>
            <a:off x="7956376" y="1700808"/>
            <a:ext cx="144016" cy="22322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右大括号 6">
            <a:extLst>
              <a:ext uri="{FF2B5EF4-FFF2-40B4-BE49-F238E27FC236}">
                <a16:creationId xmlns:a16="http://schemas.microsoft.com/office/drawing/2014/main" id="{FFAECC75-8A03-4F40-93C2-8915464BBFB1}"/>
              </a:ext>
            </a:extLst>
          </p:cNvPr>
          <p:cNvSpPr/>
          <p:nvPr/>
        </p:nvSpPr>
        <p:spPr>
          <a:xfrm>
            <a:off x="6876256" y="5456661"/>
            <a:ext cx="144016" cy="3684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0229BB8B-2E3D-41F2-A81C-9DF585DF1D63}"/>
              </a:ext>
            </a:extLst>
          </p:cNvPr>
          <p:cNvSpPr txBox="1"/>
          <p:nvPr/>
        </p:nvSpPr>
        <p:spPr>
          <a:xfrm flipH="1">
            <a:off x="8172400" y="2406611"/>
            <a:ext cx="1043608" cy="923330"/>
          </a:xfrm>
          <a:prstGeom prst="rect">
            <a:avLst/>
          </a:prstGeom>
          <a:noFill/>
        </p:spPr>
        <p:txBody>
          <a:bodyPr wrap="square">
            <a:spAutoFit/>
          </a:bodyPr>
          <a:lstStyle/>
          <a:p>
            <a:r>
              <a:rPr lang="zh-CN" altLang="en-US" sz="1800" b="0" dirty="0">
                <a:latin typeface="+mn-ea"/>
                <a:ea typeface="+mn-ea"/>
              </a:rPr>
              <a:t>提高</a:t>
            </a:r>
            <a:r>
              <a:rPr lang="en-US" altLang="zh-CN" sz="1800" b="0" dirty="0">
                <a:latin typeface="+mn-ea"/>
                <a:ea typeface="+mn-ea"/>
              </a:rPr>
              <a:t>IP</a:t>
            </a:r>
          </a:p>
          <a:p>
            <a:r>
              <a:rPr lang="zh-CN" altLang="en-US" sz="1800" b="0" dirty="0">
                <a:latin typeface="+mn-ea"/>
                <a:ea typeface="+mn-ea"/>
              </a:rPr>
              <a:t>地址利用率</a:t>
            </a:r>
            <a:endParaRPr lang="zh-CN" altLang="en-US" dirty="0"/>
          </a:p>
        </p:txBody>
      </p:sp>
      <p:sp>
        <p:nvSpPr>
          <p:cNvPr id="9" name="文本框 8">
            <a:extLst>
              <a:ext uri="{FF2B5EF4-FFF2-40B4-BE49-F238E27FC236}">
                <a16:creationId xmlns:a16="http://schemas.microsoft.com/office/drawing/2014/main" id="{726763E6-A64A-4DD8-BD41-37B6046DAAD3}"/>
              </a:ext>
            </a:extLst>
          </p:cNvPr>
          <p:cNvSpPr txBox="1"/>
          <p:nvPr/>
        </p:nvSpPr>
        <p:spPr>
          <a:xfrm flipH="1">
            <a:off x="7043992" y="5315061"/>
            <a:ext cx="2064511" cy="646331"/>
          </a:xfrm>
          <a:prstGeom prst="rect">
            <a:avLst/>
          </a:prstGeom>
          <a:noFill/>
        </p:spPr>
        <p:txBody>
          <a:bodyPr wrap="square">
            <a:spAutoFit/>
          </a:bodyPr>
          <a:lstStyle/>
          <a:p>
            <a:r>
              <a:rPr lang="zh-CN" altLang="en-US" sz="1800" b="0" dirty="0">
                <a:latin typeface="+mn-ea"/>
                <a:ea typeface="+mn-ea"/>
              </a:rPr>
              <a:t>解决</a:t>
            </a:r>
            <a:r>
              <a:rPr lang="en-US" altLang="zh-CN" sz="1800" b="0" dirty="0">
                <a:latin typeface="+mn-ea"/>
                <a:ea typeface="+mn-ea"/>
              </a:rPr>
              <a:t>IP</a:t>
            </a:r>
            <a:r>
              <a:rPr lang="zh-CN" altLang="en-US" sz="1800" b="0" dirty="0">
                <a:latin typeface="+mn-ea"/>
                <a:ea typeface="+mn-ea"/>
              </a:rPr>
              <a:t>地址不够用的问题</a:t>
            </a:r>
            <a:endParaRPr lang="zh-CN" altLang="en-US" dirty="0"/>
          </a:p>
        </p:txBody>
      </p:sp>
    </p:spTree>
    <p:extLst>
      <p:ext uri="{BB962C8B-B14F-4D97-AF65-F5344CB8AC3E}">
        <p14:creationId xmlns:p14="http://schemas.microsoft.com/office/powerpoint/2010/main" val="46327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43F9E3FD-73E4-4FF0-BFDA-45569D985768}"/>
              </a:ext>
            </a:extLst>
          </p:cNvPr>
          <p:cNvGrpSpPr>
            <a:grpSpLocks/>
          </p:cNvGrpSpPr>
          <p:nvPr/>
        </p:nvGrpSpPr>
        <p:grpSpPr bwMode="auto">
          <a:xfrm>
            <a:off x="161925" y="1600200"/>
            <a:ext cx="8820150" cy="4505325"/>
            <a:chOff x="204" y="1207"/>
            <a:chExt cx="5398" cy="2568"/>
          </a:xfrm>
        </p:grpSpPr>
        <p:graphicFrame>
          <p:nvGraphicFramePr>
            <p:cNvPr id="4" name="Object 6">
              <a:extLst>
                <a:ext uri="{FF2B5EF4-FFF2-40B4-BE49-F238E27FC236}">
                  <a16:creationId xmlns:a16="http://schemas.microsoft.com/office/drawing/2014/main" id="{53A2D3AE-E8D3-4D91-B604-3EC57F98E6CC}"/>
                </a:ext>
              </a:extLst>
            </p:cNvPr>
            <p:cNvGraphicFramePr>
              <a:graphicFrameLocks noChangeAspect="1"/>
            </p:cNvGraphicFramePr>
            <p:nvPr/>
          </p:nvGraphicFramePr>
          <p:xfrm>
            <a:off x="567" y="1207"/>
            <a:ext cx="475" cy="456"/>
          </p:xfrm>
          <a:graphic>
            <a:graphicData uri="http://schemas.openxmlformats.org/presentationml/2006/ole">
              <mc:AlternateContent xmlns:mc="http://schemas.openxmlformats.org/markup-compatibility/2006">
                <mc:Choice xmlns:v="urn:schemas-microsoft-com:vml" Requires="v">
                  <p:oleObj name="Visio" r:id="rId3" imgW="753694" imgH="723779" progId="Visio.Drawing.6">
                    <p:embed/>
                  </p:oleObj>
                </mc:Choice>
                <mc:Fallback>
                  <p:oleObj name="Visio" r:id="rId3" imgW="753694" imgH="723779" progId="Visio.Drawing.6">
                    <p:embed/>
                    <p:pic>
                      <p:nvPicPr>
                        <p:cNvPr id="4" name="Object 6">
                          <a:extLst>
                            <a:ext uri="{FF2B5EF4-FFF2-40B4-BE49-F238E27FC236}">
                              <a16:creationId xmlns:a16="http://schemas.microsoft.com/office/drawing/2014/main" id="{53A2D3AE-E8D3-4D91-B604-3EC57F98E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1207"/>
                          <a:ext cx="475"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a:extLst>
                <a:ext uri="{FF2B5EF4-FFF2-40B4-BE49-F238E27FC236}">
                  <a16:creationId xmlns:a16="http://schemas.microsoft.com/office/drawing/2014/main" id="{C16BBE94-44DD-460B-9346-81AC60E9E3F2}"/>
                </a:ext>
              </a:extLst>
            </p:cNvPr>
            <p:cNvSpPr txBox="1">
              <a:spLocks noChangeArrowheads="1"/>
            </p:cNvSpPr>
            <p:nvPr/>
          </p:nvSpPr>
          <p:spPr bwMode="auto">
            <a:xfrm>
              <a:off x="431" y="1661"/>
              <a:ext cx="725" cy="371"/>
            </a:xfrm>
            <a:prstGeom prst="rect">
              <a:avLst/>
            </a:prstGeom>
            <a:solidFill>
              <a:srgbClr val="00E4A8"/>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运行</a:t>
              </a: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FTP</a:t>
              </a: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应用程序</a:t>
              </a:r>
            </a:p>
          </p:txBody>
        </p:sp>
        <p:sp>
          <p:nvSpPr>
            <p:cNvPr id="6" name="Text Box 8">
              <a:extLst>
                <a:ext uri="{FF2B5EF4-FFF2-40B4-BE49-F238E27FC236}">
                  <a16:creationId xmlns:a16="http://schemas.microsoft.com/office/drawing/2014/main" id="{E8D34571-FACC-4A7C-9A3A-7759F3663190}"/>
                </a:ext>
              </a:extLst>
            </p:cNvPr>
            <p:cNvSpPr txBox="1">
              <a:spLocks noChangeArrowheads="1"/>
            </p:cNvSpPr>
            <p:nvPr/>
          </p:nvSpPr>
          <p:spPr bwMode="auto">
            <a:xfrm>
              <a:off x="1519" y="1207"/>
              <a:ext cx="1180" cy="528"/>
            </a:xfrm>
            <a:prstGeom prst="rect">
              <a:avLst/>
            </a:prstGeom>
            <a:solidFill>
              <a:srgbClr val="FFCF01"/>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调用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FTP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应用层模块，将内容封装在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FTP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协议中</a:t>
              </a:r>
            </a:p>
          </p:txBody>
        </p:sp>
        <p:sp>
          <p:nvSpPr>
            <p:cNvPr id="7" name="Text Box 9">
              <a:extLst>
                <a:ext uri="{FF2B5EF4-FFF2-40B4-BE49-F238E27FC236}">
                  <a16:creationId xmlns:a16="http://schemas.microsoft.com/office/drawing/2014/main" id="{C45B2C4A-45B2-4BAF-BB5B-D6289DD8D470}"/>
                </a:ext>
              </a:extLst>
            </p:cNvPr>
            <p:cNvSpPr txBox="1">
              <a:spLocks noChangeArrowheads="1"/>
            </p:cNvSpPr>
            <p:nvPr/>
          </p:nvSpPr>
          <p:spPr bwMode="auto">
            <a:xfrm>
              <a:off x="3243" y="1207"/>
              <a:ext cx="1134" cy="528"/>
            </a:xfrm>
            <a:prstGeom prst="rect">
              <a:avLst/>
            </a:prstGeom>
            <a:solidFill>
              <a:srgbClr val="FF99F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调用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模块，将上层内容封装在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协议中</a:t>
              </a:r>
            </a:p>
          </p:txBody>
        </p:sp>
        <p:sp>
          <p:nvSpPr>
            <p:cNvPr id="8" name="Text Box 10">
              <a:extLst>
                <a:ext uri="{FF2B5EF4-FFF2-40B4-BE49-F238E27FC236}">
                  <a16:creationId xmlns:a16="http://schemas.microsoft.com/office/drawing/2014/main" id="{89465DCB-F494-41C2-865E-2A487A1CC8B1}"/>
                </a:ext>
              </a:extLst>
            </p:cNvPr>
            <p:cNvSpPr txBox="1">
              <a:spLocks noChangeArrowheads="1"/>
            </p:cNvSpPr>
            <p:nvPr/>
          </p:nvSpPr>
          <p:spPr bwMode="auto">
            <a:xfrm>
              <a:off x="4195" y="2205"/>
              <a:ext cx="1407" cy="371"/>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调用</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模块，对每个数据段加上</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分组头</a:t>
              </a:r>
            </a:p>
          </p:txBody>
        </p:sp>
        <p:sp>
          <p:nvSpPr>
            <p:cNvPr id="9" name="Text Box 11">
              <a:extLst>
                <a:ext uri="{FF2B5EF4-FFF2-40B4-BE49-F238E27FC236}">
                  <a16:creationId xmlns:a16="http://schemas.microsoft.com/office/drawing/2014/main" id="{17672394-0527-45D3-A202-2DB5279CA10C}"/>
                </a:ext>
              </a:extLst>
            </p:cNvPr>
            <p:cNvSpPr txBox="1">
              <a:spLocks noChangeArrowheads="1"/>
            </p:cNvSpPr>
            <p:nvPr/>
          </p:nvSpPr>
          <p:spPr bwMode="auto">
            <a:xfrm>
              <a:off x="3198" y="3113"/>
              <a:ext cx="1270" cy="371"/>
            </a:xfrm>
            <a:prstGeom prst="rect">
              <a:avLst/>
            </a:prstGeom>
            <a:solidFill>
              <a:srgbClr val="65FFD7"/>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对每个</a:t>
              </a: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分组加上以太帧头或帧尾</a:t>
              </a:r>
            </a:p>
          </p:txBody>
        </p:sp>
        <p:sp>
          <p:nvSpPr>
            <p:cNvPr id="10" name="Text Box 12">
              <a:extLst>
                <a:ext uri="{FF2B5EF4-FFF2-40B4-BE49-F238E27FC236}">
                  <a16:creationId xmlns:a16="http://schemas.microsoft.com/office/drawing/2014/main" id="{494674ED-4D40-4FBE-B8F5-9E86B14A4E11}"/>
                </a:ext>
              </a:extLst>
            </p:cNvPr>
            <p:cNvSpPr txBox="1">
              <a:spLocks noChangeArrowheads="1"/>
            </p:cNvSpPr>
            <p:nvPr/>
          </p:nvSpPr>
          <p:spPr bwMode="auto">
            <a:xfrm>
              <a:off x="1066" y="3113"/>
              <a:ext cx="1406" cy="371"/>
            </a:xfrm>
            <a:prstGeom prst="rect">
              <a:avLst/>
            </a:prstGeom>
            <a:solidFill>
              <a:srgbClr val="7EF3FC"/>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将数据帧的二进制码转换成光电信号</a:t>
              </a:r>
            </a:p>
          </p:txBody>
        </p:sp>
        <p:sp>
          <p:nvSpPr>
            <p:cNvPr id="11" name="Text Box 13">
              <a:extLst>
                <a:ext uri="{FF2B5EF4-FFF2-40B4-BE49-F238E27FC236}">
                  <a16:creationId xmlns:a16="http://schemas.microsoft.com/office/drawing/2014/main" id="{03093D57-0CC8-41B8-BA8D-34D968A089B8}"/>
                </a:ext>
              </a:extLst>
            </p:cNvPr>
            <p:cNvSpPr txBox="1">
              <a:spLocks noChangeArrowheads="1"/>
            </p:cNvSpPr>
            <p:nvPr/>
          </p:nvSpPr>
          <p:spPr bwMode="auto">
            <a:xfrm>
              <a:off x="1610" y="1752"/>
              <a:ext cx="108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应用层</a:t>
              </a:r>
            </a:p>
          </p:txBody>
        </p:sp>
        <p:sp>
          <p:nvSpPr>
            <p:cNvPr id="12" name="Text Box 14">
              <a:extLst>
                <a:ext uri="{FF2B5EF4-FFF2-40B4-BE49-F238E27FC236}">
                  <a16:creationId xmlns:a16="http://schemas.microsoft.com/office/drawing/2014/main" id="{DD94603E-7621-4A82-9770-68DF400275BA}"/>
                </a:ext>
              </a:extLst>
            </p:cNvPr>
            <p:cNvSpPr txBox="1">
              <a:spLocks noChangeArrowheads="1"/>
            </p:cNvSpPr>
            <p:nvPr/>
          </p:nvSpPr>
          <p:spPr bwMode="auto">
            <a:xfrm>
              <a:off x="3334" y="1797"/>
              <a:ext cx="81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传输层</a:t>
              </a:r>
            </a:p>
          </p:txBody>
        </p:sp>
        <p:sp>
          <p:nvSpPr>
            <p:cNvPr id="13" name="Text Box 15">
              <a:extLst>
                <a:ext uri="{FF2B5EF4-FFF2-40B4-BE49-F238E27FC236}">
                  <a16:creationId xmlns:a16="http://schemas.microsoft.com/office/drawing/2014/main" id="{F24D6FAD-E639-48D1-BCFE-C8E488480964}"/>
                </a:ext>
              </a:extLst>
            </p:cNvPr>
            <p:cNvSpPr txBox="1">
              <a:spLocks noChangeArrowheads="1"/>
            </p:cNvSpPr>
            <p:nvPr/>
          </p:nvSpPr>
          <p:spPr bwMode="auto">
            <a:xfrm>
              <a:off x="4694" y="2614"/>
              <a:ext cx="86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网络层</a:t>
              </a:r>
            </a:p>
          </p:txBody>
        </p:sp>
        <p:sp>
          <p:nvSpPr>
            <p:cNvPr id="14" name="Text Box 16">
              <a:extLst>
                <a:ext uri="{FF2B5EF4-FFF2-40B4-BE49-F238E27FC236}">
                  <a16:creationId xmlns:a16="http://schemas.microsoft.com/office/drawing/2014/main" id="{015DEEB9-DFA5-49DE-9E03-332820AED2C9}"/>
                </a:ext>
              </a:extLst>
            </p:cNvPr>
            <p:cNvSpPr txBox="1">
              <a:spLocks noChangeArrowheads="1"/>
            </p:cNvSpPr>
            <p:nvPr/>
          </p:nvSpPr>
          <p:spPr bwMode="auto">
            <a:xfrm>
              <a:off x="3334" y="3521"/>
              <a:ext cx="95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数据链路层</a:t>
              </a:r>
            </a:p>
          </p:txBody>
        </p:sp>
        <p:sp>
          <p:nvSpPr>
            <p:cNvPr id="15" name="Text Box 17">
              <a:extLst>
                <a:ext uri="{FF2B5EF4-FFF2-40B4-BE49-F238E27FC236}">
                  <a16:creationId xmlns:a16="http://schemas.microsoft.com/office/drawing/2014/main" id="{7434AA8B-ECF6-4FB3-946A-4CA342740A6F}"/>
                </a:ext>
              </a:extLst>
            </p:cNvPr>
            <p:cNvSpPr txBox="1">
              <a:spLocks noChangeArrowheads="1"/>
            </p:cNvSpPr>
            <p:nvPr/>
          </p:nvSpPr>
          <p:spPr bwMode="auto">
            <a:xfrm>
              <a:off x="1292" y="3566"/>
              <a:ext cx="113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物理层</a:t>
              </a:r>
            </a:p>
          </p:txBody>
        </p:sp>
        <p:sp>
          <p:nvSpPr>
            <p:cNvPr id="16" name="Freeform 18">
              <a:extLst>
                <a:ext uri="{FF2B5EF4-FFF2-40B4-BE49-F238E27FC236}">
                  <a16:creationId xmlns:a16="http://schemas.microsoft.com/office/drawing/2014/main" id="{55B0496D-E220-4490-8A32-4DE56D982AAD}"/>
                </a:ext>
              </a:extLst>
            </p:cNvPr>
            <p:cNvSpPr>
              <a:spLocks/>
            </p:cNvSpPr>
            <p:nvPr/>
          </p:nvSpPr>
          <p:spPr bwMode="auto">
            <a:xfrm>
              <a:off x="1156" y="1570"/>
              <a:ext cx="363" cy="272"/>
            </a:xfrm>
            <a:custGeom>
              <a:avLst/>
              <a:gdLst>
                <a:gd name="T0" fmla="*/ 0 w 363"/>
                <a:gd name="T1" fmla="*/ 272 h 272"/>
                <a:gd name="T2" fmla="*/ 182 w 363"/>
                <a:gd name="T3" fmla="*/ 227 h 272"/>
                <a:gd name="T4" fmla="*/ 91 w 363"/>
                <a:gd name="T5" fmla="*/ 91 h 272"/>
                <a:gd name="T6" fmla="*/ 363 w 363"/>
                <a:gd name="T7" fmla="*/ 0 h 272"/>
                <a:gd name="T8" fmla="*/ 0 60000 65536"/>
                <a:gd name="T9" fmla="*/ 0 60000 65536"/>
                <a:gd name="T10" fmla="*/ 0 60000 65536"/>
                <a:gd name="T11" fmla="*/ 0 60000 65536"/>
                <a:gd name="T12" fmla="*/ 0 w 363"/>
                <a:gd name="T13" fmla="*/ 0 h 272"/>
                <a:gd name="T14" fmla="*/ 363 w 363"/>
                <a:gd name="T15" fmla="*/ 272 h 272"/>
              </a:gdLst>
              <a:ahLst/>
              <a:cxnLst>
                <a:cxn ang="T8">
                  <a:pos x="T0" y="T1"/>
                </a:cxn>
                <a:cxn ang="T9">
                  <a:pos x="T2" y="T3"/>
                </a:cxn>
                <a:cxn ang="T10">
                  <a:pos x="T4" y="T5"/>
                </a:cxn>
                <a:cxn ang="T11">
                  <a:pos x="T6" y="T7"/>
                </a:cxn>
              </a:cxnLst>
              <a:rect l="T12" t="T13" r="T14" b="T15"/>
              <a:pathLst>
                <a:path w="363" h="272">
                  <a:moveTo>
                    <a:pt x="0" y="272"/>
                  </a:moveTo>
                  <a:cubicBezTo>
                    <a:pt x="83" y="264"/>
                    <a:pt x="167" y="257"/>
                    <a:pt x="182" y="227"/>
                  </a:cubicBezTo>
                  <a:cubicBezTo>
                    <a:pt x="197" y="197"/>
                    <a:pt x="61" y="129"/>
                    <a:pt x="91" y="91"/>
                  </a:cubicBezTo>
                  <a:cubicBezTo>
                    <a:pt x="121" y="53"/>
                    <a:pt x="318" y="15"/>
                    <a:pt x="363" y="0"/>
                  </a:cubicBez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Freeform 19">
              <a:extLst>
                <a:ext uri="{FF2B5EF4-FFF2-40B4-BE49-F238E27FC236}">
                  <a16:creationId xmlns:a16="http://schemas.microsoft.com/office/drawing/2014/main" id="{F749C6D6-1FFC-42A7-BB47-FA562D241C27}"/>
                </a:ext>
              </a:extLst>
            </p:cNvPr>
            <p:cNvSpPr>
              <a:spLocks/>
            </p:cNvSpPr>
            <p:nvPr/>
          </p:nvSpPr>
          <p:spPr bwMode="auto">
            <a:xfrm>
              <a:off x="4377" y="1480"/>
              <a:ext cx="363" cy="725"/>
            </a:xfrm>
            <a:custGeom>
              <a:avLst/>
              <a:gdLst>
                <a:gd name="T0" fmla="*/ 0 w 363"/>
                <a:gd name="T1" fmla="*/ 0 h 725"/>
                <a:gd name="T2" fmla="*/ 317 w 363"/>
                <a:gd name="T3" fmla="*/ 181 h 725"/>
                <a:gd name="T4" fmla="*/ 181 w 363"/>
                <a:gd name="T5" fmla="*/ 453 h 725"/>
                <a:gd name="T6" fmla="*/ 363 w 363"/>
                <a:gd name="T7" fmla="*/ 725 h 725"/>
                <a:gd name="T8" fmla="*/ 0 60000 65536"/>
                <a:gd name="T9" fmla="*/ 0 60000 65536"/>
                <a:gd name="T10" fmla="*/ 0 60000 65536"/>
                <a:gd name="T11" fmla="*/ 0 60000 65536"/>
                <a:gd name="T12" fmla="*/ 0 w 363"/>
                <a:gd name="T13" fmla="*/ 0 h 725"/>
                <a:gd name="T14" fmla="*/ 363 w 363"/>
                <a:gd name="T15" fmla="*/ 725 h 725"/>
              </a:gdLst>
              <a:ahLst/>
              <a:cxnLst>
                <a:cxn ang="T8">
                  <a:pos x="T0" y="T1"/>
                </a:cxn>
                <a:cxn ang="T9">
                  <a:pos x="T2" y="T3"/>
                </a:cxn>
                <a:cxn ang="T10">
                  <a:pos x="T4" y="T5"/>
                </a:cxn>
                <a:cxn ang="T11">
                  <a:pos x="T6" y="T7"/>
                </a:cxn>
              </a:cxnLst>
              <a:rect l="T12" t="T13" r="T14" b="T15"/>
              <a:pathLst>
                <a:path w="363" h="725">
                  <a:moveTo>
                    <a:pt x="0" y="0"/>
                  </a:moveTo>
                  <a:cubicBezTo>
                    <a:pt x="143" y="53"/>
                    <a:pt x="287" y="106"/>
                    <a:pt x="317" y="181"/>
                  </a:cubicBezTo>
                  <a:cubicBezTo>
                    <a:pt x="347" y="256"/>
                    <a:pt x="173" y="362"/>
                    <a:pt x="181" y="453"/>
                  </a:cubicBezTo>
                  <a:cubicBezTo>
                    <a:pt x="189" y="544"/>
                    <a:pt x="333" y="680"/>
                    <a:pt x="363" y="725"/>
                  </a:cubicBez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Freeform 20">
              <a:extLst>
                <a:ext uri="{FF2B5EF4-FFF2-40B4-BE49-F238E27FC236}">
                  <a16:creationId xmlns:a16="http://schemas.microsoft.com/office/drawing/2014/main" id="{59525F2D-61EC-4CA9-A684-D773FE04CEB4}"/>
                </a:ext>
              </a:extLst>
            </p:cNvPr>
            <p:cNvSpPr>
              <a:spLocks/>
            </p:cNvSpPr>
            <p:nvPr/>
          </p:nvSpPr>
          <p:spPr bwMode="auto">
            <a:xfrm>
              <a:off x="4468" y="2614"/>
              <a:ext cx="310" cy="725"/>
            </a:xfrm>
            <a:custGeom>
              <a:avLst/>
              <a:gdLst>
                <a:gd name="T0" fmla="*/ 226 w 310"/>
                <a:gd name="T1" fmla="*/ 0 h 725"/>
                <a:gd name="T2" fmla="*/ 272 w 310"/>
                <a:gd name="T3" fmla="*/ 453 h 725"/>
                <a:gd name="T4" fmla="*/ 0 w 310"/>
                <a:gd name="T5" fmla="*/ 725 h 725"/>
                <a:gd name="T6" fmla="*/ 0 60000 65536"/>
                <a:gd name="T7" fmla="*/ 0 60000 65536"/>
                <a:gd name="T8" fmla="*/ 0 60000 65536"/>
                <a:gd name="T9" fmla="*/ 0 w 310"/>
                <a:gd name="T10" fmla="*/ 0 h 725"/>
                <a:gd name="T11" fmla="*/ 310 w 310"/>
                <a:gd name="T12" fmla="*/ 725 h 725"/>
              </a:gdLst>
              <a:ahLst/>
              <a:cxnLst>
                <a:cxn ang="T6">
                  <a:pos x="T0" y="T1"/>
                </a:cxn>
                <a:cxn ang="T7">
                  <a:pos x="T2" y="T3"/>
                </a:cxn>
                <a:cxn ang="T8">
                  <a:pos x="T4" y="T5"/>
                </a:cxn>
              </a:cxnLst>
              <a:rect l="T9" t="T10" r="T11" b="T12"/>
              <a:pathLst>
                <a:path w="310" h="725">
                  <a:moveTo>
                    <a:pt x="226" y="0"/>
                  </a:moveTo>
                  <a:cubicBezTo>
                    <a:pt x="268" y="166"/>
                    <a:pt x="310" y="332"/>
                    <a:pt x="272" y="453"/>
                  </a:cubicBezTo>
                  <a:cubicBezTo>
                    <a:pt x="234" y="574"/>
                    <a:pt x="45" y="680"/>
                    <a:pt x="0" y="725"/>
                  </a:cubicBez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Freeform 21">
              <a:extLst>
                <a:ext uri="{FF2B5EF4-FFF2-40B4-BE49-F238E27FC236}">
                  <a16:creationId xmlns:a16="http://schemas.microsoft.com/office/drawing/2014/main" id="{34C2294F-679E-48BC-A12F-8FA986EA1492}"/>
                </a:ext>
              </a:extLst>
            </p:cNvPr>
            <p:cNvSpPr>
              <a:spLocks/>
            </p:cNvSpPr>
            <p:nvPr/>
          </p:nvSpPr>
          <p:spPr bwMode="auto">
            <a:xfrm>
              <a:off x="2699" y="1480"/>
              <a:ext cx="544" cy="226"/>
            </a:xfrm>
            <a:custGeom>
              <a:avLst/>
              <a:gdLst>
                <a:gd name="T0" fmla="*/ 0 w 363"/>
                <a:gd name="T1" fmla="*/ 14 h 272"/>
                <a:gd name="T2" fmla="*/ 117910 w 363"/>
                <a:gd name="T3" fmla="*/ 12 h 272"/>
                <a:gd name="T4" fmla="*/ 58893 w 363"/>
                <a:gd name="T5" fmla="*/ 5 h 272"/>
                <a:gd name="T6" fmla="*/ 234794 w 363"/>
                <a:gd name="T7" fmla="*/ 0 h 272"/>
                <a:gd name="T8" fmla="*/ 0 60000 65536"/>
                <a:gd name="T9" fmla="*/ 0 60000 65536"/>
                <a:gd name="T10" fmla="*/ 0 60000 65536"/>
                <a:gd name="T11" fmla="*/ 0 60000 65536"/>
                <a:gd name="T12" fmla="*/ 0 w 363"/>
                <a:gd name="T13" fmla="*/ 0 h 272"/>
                <a:gd name="T14" fmla="*/ 363 w 363"/>
                <a:gd name="T15" fmla="*/ 272 h 272"/>
              </a:gdLst>
              <a:ahLst/>
              <a:cxnLst>
                <a:cxn ang="T8">
                  <a:pos x="T0" y="T1"/>
                </a:cxn>
                <a:cxn ang="T9">
                  <a:pos x="T2" y="T3"/>
                </a:cxn>
                <a:cxn ang="T10">
                  <a:pos x="T4" y="T5"/>
                </a:cxn>
                <a:cxn ang="T11">
                  <a:pos x="T6" y="T7"/>
                </a:cxn>
              </a:cxnLst>
              <a:rect l="T12" t="T13" r="T14" b="T15"/>
              <a:pathLst>
                <a:path w="363" h="272">
                  <a:moveTo>
                    <a:pt x="0" y="272"/>
                  </a:moveTo>
                  <a:cubicBezTo>
                    <a:pt x="83" y="264"/>
                    <a:pt x="167" y="257"/>
                    <a:pt x="182" y="227"/>
                  </a:cubicBezTo>
                  <a:cubicBezTo>
                    <a:pt x="197" y="197"/>
                    <a:pt x="61" y="129"/>
                    <a:pt x="91" y="91"/>
                  </a:cubicBezTo>
                  <a:cubicBezTo>
                    <a:pt x="121" y="53"/>
                    <a:pt x="318" y="15"/>
                    <a:pt x="363" y="0"/>
                  </a:cubicBezTo>
                </a:path>
              </a:pathLst>
            </a:custGeom>
            <a:noFill/>
            <a:ln w="1587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Freeform 22">
              <a:extLst>
                <a:ext uri="{FF2B5EF4-FFF2-40B4-BE49-F238E27FC236}">
                  <a16:creationId xmlns:a16="http://schemas.microsoft.com/office/drawing/2014/main" id="{252056B6-5F74-4149-AA2A-0BCF6B43315E}"/>
                </a:ext>
              </a:extLst>
            </p:cNvPr>
            <p:cNvSpPr>
              <a:spLocks/>
            </p:cNvSpPr>
            <p:nvPr/>
          </p:nvSpPr>
          <p:spPr bwMode="auto">
            <a:xfrm>
              <a:off x="2472" y="3249"/>
              <a:ext cx="680" cy="136"/>
            </a:xfrm>
            <a:custGeom>
              <a:avLst/>
              <a:gdLst>
                <a:gd name="T0" fmla="*/ 0 w 363"/>
                <a:gd name="T1" fmla="*/ 1 h 272"/>
                <a:gd name="T2" fmla="*/ 4186807 w 363"/>
                <a:gd name="T3" fmla="*/ 1 h 272"/>
                <a:gd name="T4" fmla="*/ 2084455 w 363"/>
                <a:gd name="T5" fmla="*/ 1 h 272"/>
                <a:gd name="T6" fmla="*/ 8350119 w 363"/>
                <a:gd name="T7" fmla="*/ 0 h 272"/>
                <a:gd name="T8" fmla="*/ 0 60000 65536"/>
                <a:gd name="T9" fmla="*/ 0 60000 65536"/>
                <a:gd name="T10" fmla="*/ 0 60000 65536"/>
                <a:gd name="T11" fmla="*/ 0 60000 65536"/>
                <a:gd name="T12" fmla="*/ 0 w 363"/>
                <a:gd name="T13" fmla="*/ 0 h 272"/>
                <a:gd name="T14" fmla="*/ 363 w 363"/>
                <a:gd name="T15" fmla="*/ 272 h 272"/>
              </a:gdLst>
              <a:ahLst/>
              <a:cxnLst>
                <a:cxn ang="T8">
                  <a:pos x="T0" y="T1"/>
                </a:cxn>
                <a:cxn ang="T9">
                  <a:pos x="T2" y="T3"/>
                </a:cxn>
                <a:cxn ang="T10">
                  <a:pos x="T4" y="T5"/>
                </a:cxn>
                <a:cxn ang="T11">
                  <a:pos x="T6" y="T7"/>
                </a:cxn>
              </a:cxnLst>
              <a:rect l="T12" t="T13" r="T14" b="T15"/>
              <a:pathLst>
                <a:path w="363" h="272">
                  <a:moveTo>
                    <a:pt x="0" y="272"/>
                  </a:moveTo>
                  <a:cubicBezTo>
                    <a:pt x="83" y="264"/>
                    <a:pt x="167" y="257"/>
                    <a:pt x="182" y="227"/>
                  </a:cubicBezTo>
                  <a:cubicBezTo>
                    <a:pt x="197" y="197"/>
                    <a:pt x="61" y="129"/>
                    <a:pt x="91" y="91"/>
                  </a:cubicBezTo>
                  <a:cubicBezTo>
                    <a:pt x="121" y="53"/>
                    <a:pt x="318" y="15"/>
                    <a:pt x="363" y="0"/>
                  </a:cubicBezTo>
                </a:path>
              </a:pathLst>
            </a:custGeom>
            <a:noFill/>
            <a:ln w="1587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23">
              <a:extLst>
                <a:ext uri="{FF2B5EF4-FFF2-40B4-BE49-F238E27FC236}">
                  <a16:creationId xmlns:a16="http://schemas.microsoft.com/office/drawing/2014/main" id="{66CC52E1-F9C9-456B-BA72-234987E47E2E}"/>
                </a:ext>
              </a:extLst>
            </p:cNvPr>
            <p:cNvSpPr>
              <a:spLocks noChangeShapeType="1"/>
            </p:cNvSpPr>
            <p:nvPr/>
          </p:nvSpPr>
          <p:spPr bwMode="auto">
            <a:xfrm flipV="1">
              <a:off x="884" y="3385"/>
              <a:ext cx="182" cy="0"/>
            </a:xfrm>
            <a:prstGeom prst="line">
              <a:avLst/>
            </a:prstGeom>
            <a:noFill/>
            <a:ln w="158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24">
              <a:extLst>
                <a:ext uri="{FF2B5EF4-FFF2-40B4-BE49-F238E27FC236}">
                  <a16:creationId xmlns:a16="http://schemas.microsoft.com/office/drawing/2014/main" id="{A7588553-7032-4C91-A4B9-29A22C4F4DE4}"/>
                </a:ext>
              </a:extLst>
            </p:cNvPr>
            <p:cNvSpPr>
              <a:spLocks noChangeShapeType="1"/>
            </p:cNvSpPr>
            <p:nvPr/>
          </p:nvSpPr>
          <p:spPr bwMode="auto">
            <a:xfrm flipH="1">
              <a:off x="748" y="3385"/>
              <a:ext cx="4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Line 25">
              <a:extLst>
                <a:ext uri="{FF2B5EF4-FFF2-40B4-BE49-F238E27FC236}">
                  <a16:creationId xmlns:a16="http://schemas.microsoft.com/office/drawing/2014/main" id="{7C803663-72E2-47AC-8449-E93390B7CD05}"/>
                </a:ext>
              </a:extLst>
            </p:cNvPr>
            <p:cNvSpPr>
              <a:spLocks noChangeShapeType="1"/>
            </p:cNvSpPr>
            <p:nvPr/>
          </p:nvSpPr>
          <p:spPr bwMode="auto">
            <a:xfrm flipV="1">
              <a:off x="748" y="3203"/>
              <a:ext cx="0" cy="18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Line 26">
              <a:extLst>
                <a:ext uri="{FF2B5EF4-FFF2-40B4-BE49-F238E27FC236}">
                  <a16:creationId xmlns:a16="http://schemas.microsoft.com/office/drawing/2014/main" id="{889431BD-864D-498B-84DB-7D9DA3A25E4D}"/>
                </a:ext>
              </a:extLst>
            </p:cNvPr>
            <p:cNvSpPr>
              <a:spLocks noChangeShapeType="1"/>
            </p:cNvSpPr>
            <p:nvPr/>
          </p:nvSpPr>
          <p:spPr bwMode="auto">
            <a:xfrm flipH="1">
              <a:off x="612" y="3203"/>
              <a:ext cx="136"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Line 27">
              <a:extLst>
                <a:ext uri="{FF2B5EF4-FFF2-40B4-BE49-F238E27FC236}">
                  <a16:creationId xmlns:a16="http://schemas.microsoft.com/office/drawing/2014/main" id="{17C48D3C-3116-4F1F-ACE6-E255AD6F0730}"/>
                </a:ext>
              </a:extLst>
            </p:cNvPr>
            <p:cNvSpPr>
              <a:spLocks noChangeShapeType="1"/>
            </p:cNvSpPr>
            <p:nvPr/>
          </p:nvSpPr>
          <p:spPr bwMode="auto">
            <a:xfrm>
              <a:off x="612" y="3203"/>
              <a:ext cx="0" cy="18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Line 28">
              <a:extLst>
                <a:ext uri="{FF2B5EF4-FFF2-40B4-BE49-F238E27FC236}">
                  <a16:creationId xmlns:a16="http://schemas.microsoft.com/office/drawing/2014/main" id="{AC515566-5022-4205-89A8-A5030623CE36}"/>
                </a:ext>
              </a:extLst>
            </p:cNvPr>
            <p:cNvSpPr>
              <a:spLocks noChangeShapeType="1"/>
            </p:cNvSpPr>
            <p:nvPr/>
          </p:nvSpPr>
          <p:spPr bwMode="auto">
            <a:xfrm flipH="1">
              <a:off x="431" y="3385"/>
              <a:ext cx="181"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Line 29">
              <a:extLst>
                <a:ext uri="{FF2B5EF4-FFF2-40B4-BE49-F238E27FC236}">
                  <a16:creationId xmlns:a16="http://schemas.microsoft.com/office/drawing/2014/main" id="{20DFE606-26A7-43F3-9AA8-1F3E7447D5D6}"/>
                </a:ext>
              </a:extLst>
            </p:cNvPr>
            <p:cNvSpPr>
              <a:spLocks noChangeShapeType="1"/>
            </p:cNvSpPr>
            <p:nvPr/>
          </p:nvSpPr>
          <p:spPr bwMode="auto">
            <a:xfrm flipV="1">
              <a:off x="431" y="3203"/>
              <a:ext cx="0" cy="18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Line 30">
              <a:extLst>
                <a:ext uri="{FF2B5EF4-FFF2-40B4-BE49-F238E27FC236}">
                  <a16:creationId xmlns:a16="http://schemas.microsoft.com/office/drawing/2014/main" id="{76ADE5D2-64ED-4798-9641-A625AE579068}"/>
                </a:ext>
              </a:extLst>
            </p:cNvPr>
            <p:cNvSpPr>
              <a:spLocks noChangeShapeType="1"/>
            </p:cNvSpPr>
            <p:nvPr/>
          </p:nvSpPr>
          <p:spPr bwMode="auto">
            <a:xfrm flipH="1">
              <a:off x="340" y="3203"/>
              <a:ext cx="91"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Line 31">
              <a:extLst>
                <a:ext uri="{FF2B5EF4-FFF2-40B4-BE49-F238E27FC236}">
                  <a16:creationId xmlns:a16="http://schemas.microsoft.com/office/drawing/2014/main" id="{3CA28003-2593-46EC-A52A-5301F1479AF0}"/>
                </a:ext>
              </a:extLst>
            </p:cNvPr>
            <p:cNvSpPr>
              <a:spLocks noChangeShapeType="1"/>
            </p:cNvSpPr>
            <p:nvPr/>
          </p:nvSpPr>
          <p:spPr bwMode="auto">
            <a:xfrm>
              <a:off x="340" y="3203"/>
              <a:ext cx="0" cy="18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Line 32">
              <a:extLst>
                <a:ext uri="{FF2B5EF4-FFF2-40B4-BE49-F238E27FC236}">
                  <a16:creationId xmlns:a16="http://schemas.microsoft.com/office/drawing/2014/main" id="{FFD9DD70-B4D9-4FED-929A-FDBE82602BF4}"/>
                </a:ext>
              </a:extLst>
            </p:cNvPr>
            <p:cNvSpPr>
              <a:spLocks noChangeShapeType="1"/>
            </p:cNvSpPr>
            <p:nvPr/>
          </p:nvSpPr>
          <p:spPr bwMode="auto">
            <a:xfrm flipH="1">
              <a:off x="204" y="3385"/>
              <a:ext cx="136"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Line 33">
              <a:extLst>
                <a:ext uri="{FF2B5EF4-FFF2-40B4-BE49-F238E27FC236}">
                  <a16:creationId xmlns:a16="http://schemas.microsoft.com/office/drawing/2014/main" id="{F60BCD70-3E07-4B51-AD52-B3CA7D7326B8}"/>
                </a:ext>
              </a:extLst>
            </p:cNvPr>
            <p:cNvSpPr>
              <a:spLocks noChangeShapeType="1"/>
            </p:cNvSpPr>
            <p:nvPr/>
          </p:nvSpPr>
          <p:spPr bwMode="auto">
            <a:xfrm>
              <a:off x="4467" y="16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Text Box 34">
              <a:extLst>
                <a:ext uri="{FF2B5EF4-FFF2-40B4-BE49-F238E27FC236}">
                  <a16:creationId xmlns:a16="http://schemas.microsoft.com/office/drawing/2014/main" id="{8D18E1DD-FF09-411B-8973-E665CD8BF8AF}"/>
                </a:ext>
              </a:extLst>
            </p:cNvPr>
            <p:cNvSpPr txBox="1">
              <a:spLocks noChangeArrowheads="1"/>
            </p:cNvSpPr>
            <p:nvPr/>
          </p:nvSpPr>
          <p:spPr bwMode="auto">
            <a:xfrm>
              <a:off x="4694" y="1367"/>
              <a:ext cx="318" cy="1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Seg1</a:t>
              </a:r>
            </a:p>
          </p:txBody>
        </p:sp>
        <p:sp>
          <p:nvSpPr>
            <p:cNvPr id="33" name="Text Box 35">
              <a:extLst>
                <a:ext uri="{FF2B5EF4-FFF2-40B4-BE49-F238E27FC236}">
                  <a16:creationId xmlns:a16="http://schemas.microsoft.com/office/drawing/2014/main" id="{746025F5-BE39-407F-B3AD-04BAAF51D224}"/>
                </a:ext>
              </a:extLst>
            </p:cNvPr>
            <p:cNvSpPr txBox="1">
              <a:spLocks noChangeArrowheads="1"/>
            </p:cNvSpPr>
            <p:nvPr/>
          </p:nvSpPr>
          <p:spPr bwMode="auto">
            <a:xfrm>
              <a:off x="4694" y="1525"/>
              <a:ext cx="318" cy="14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Seg2</a:t>
              </a:r>
            </a:p>
          </p:txBody>
        </p:sp>
        <p:sp>
          <p:nvSpPr>
            <p:cNvPr id="34" name="Text Box 36">
              <a:extLst>
                <a:ext uri="{FF2B5EF4-FFF2-40B4-BE49-F238E27FC236}">
                  <a16:creationId xmlns:a16="http://schemas.microsoft.com/office/drawing/2014/main" id="{5175D526-F17B-43D0-BB3F-B492D9B892E2}"/>
                </a:ext>
              </a:extLst>
            </p:cNvPr>
            <p:cNvSpPr txBox="1">
              <a:spLocks noChangeArrowheads="1"/>
            </p:cNvSpPr>
            <p:nvPr/>
          </p:nvSpPr>
          <p:spPr bwMode="auto">
            <a:xfrm>
              <a:off x="4694" y="1685"/>
              <a:ext cx="318" cy="1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Seg3</a:t>
              </a:r>
            </a:p>
          </p:txBody>
        </p:sp>
        <p:sp>
          <p:nvSpPr>
            <p:cNvPr id="35" name="Text Box 37">
              <a:extLst>
                <a:ext uri="{FF2B5EF4-FFF2-40B4-BE49-F238E27FC236}">
                  <a16:creationId xmlns:a16="http://schemas.microsoft.com/office/drawing/2014/main" id="{ACDB5692-3ED8-406C-91A2-D7C4F4BCFC1E}"/>
                </a:ext>
              </a:extLst>
            </p:cNvPr>
            <p:cNvSpPr txBox="1">
              <a:spLocks noChangeArrowheads="1"/>
            </p:cNvSpPr>
            <p:nvPr/>
          </p:nvSpPr>
          <p:spPr bwMode="auto">
            <a:xfrm>
              <a:off x="4740" y="2886"/>
              <a:ext cx="589" cy="14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IPH   Seg1</a:t>
              </a:r>
            </a:p>
          </p:txBody>
        </p:sp>
        <p:sp>
          <p:nvSpPr>
            <p:cNvPr id="36" name="Text Box 38">
              <a:extLst>
                <a:ext uri="{FF2B5EF4-FFF2-40B4-BE49-F238E27FC236}">
                  <a16:creationId xmlns:a16="http://schemas.microsoft.com/office/drawing/2014/main" id="{E57870EC-39F5-44B4-86B8-7B2FBA88BA52}"/>
                </a:ext>
              </a:extLst>
            </p:cNvPr>
            <p:cNvSpPr txBox="1">
              <a:spLocks noChangeArrowheads="1"/>
            </p:cNvSpPr>
            <p:nvPr/>
          </p:nvSpPr>
          <p:spPr bwMode="auto">
            <a:xfrm>
              <a:off x="4740" y="3043"/>
              <a:ext cx="589" cy="1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IPH   Seg2</a:t>
              </a:r>
            </a:p>
          </p:txBody>
        </p:sp>
        <p:sp>
          <p:nvSpPr>
            <p:cNvPr id="37" name="Text Box 39">
              <a:extLst>
                <a:ext uri="{FF2B5EF4-FFF2-40B4-BE49-F238E27FC236}">
                  <a16:creationId xmlns:a16="http://schemas.microsoft.com/office/drawing/2014/main" id="{212D4313-C093-414F-BCE8-1CB0304CD4DC}"/>
                </a:ext>
              </a:extLst>
            </p:cNvPr>
            <p:cNvSpPr txBox="1">
              <a:spLocks noChangeArrowheads="1"/>
            </p:cNvSpPr>
            <p:nvPr/>
          </p:nvSpPr>
          <p:spPr bwMode="auto">
            <a:xfrm>
              <a:off x="4740" y="3203"/>
              <a:ext cx="589" cy="14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IPH   Seg3</a:t>
              </a:r>
            </a:p>
          </p:txBody>
        </p:sp>
        <p:grpSp>
          <p:nvGrpSpPr>
            <p:cNvPr id="38" name="Group 40">
              <a:extLst>
                <a:ext uri="{FF2B5EF4-FFF2-40B4-BE49-F238E27FC236}">
                  <a16:creationId xmlns:a16="http://schemas.microsoft.com/office/drawing/2014/main" id="{D9936371-6041-4510-B968-A0BF21D7B992}"/>
                </a:ext>
              </a:extLst>
            </p:cNvPr>
            <p:cNvGrpSpPr>
              <a:grpSpLocks/>
            </p:cNvGrpSpPr>
            <p:nvPr/>
          </p:nvGrpSpPr>
          <p:grpSpPr bwMode="auto">
            <a:xfrm>
              <a:off x="2242" y="2592"/>
              <a:ext cx="1032" cy="458"/>
              <a:chOff x="2517" y="2592"/>
              <a:chExt cx="362" cy="458"/>
            </a:xfrm>
          </p:grpSpPr>
          <p:sp>
            <p:nvSpPr>
              <p:cNvPr id="39" name="Text Box 41">
                <a:extLst>
                  <a:ext uri="{FF2B5EF4-FFF2-40B4-BE49-F238E27FC236}">
                    <a16:creationId xmlns:a16="http://schemas.microsoft.com/office/drawing/2014/main" id="{ADB15E8C-5C47-453C-9A99-22A88228692E}"/>
                  </a:ext>
                </a:extLst>
              </p:cNvPr>
              <p:cNvSpPr txBox="1">
                <a:spLocks noChangeArrowheads="1"/>
              </p:cNvSpPr>
              <p:nvPr/>
            </p:nvSpPr>
            <p:spPr bwMode="auto">
              <a:xfrm>
                <a:off x="2517" y="2592"/>
                <a:ext cx="362" cy="1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FS   IPH  Seg1      FE</a:t>
                </a:r>
              </a:p>
            </p:txBody>
          </p:sp>
          <p:sp>
            <p:nvSpPr>
              <p:cNvPr id="40" name="Text Box 42">
                <a:extLst>
                  <a:ext uri="{FF2B5EF4-FFF2-40B4-BE49-F238E27FC236}">
                    <a16:creationId xmlns:a16="http://schemas.microsoft.com/office/drawing/2014/main" id="{26FB10C9-84CB-4854-ADB8-8349C35896A0}"/>
                  </a:ext>
                </a:extLst>
              </p:cNvPr>
              <p:cNvSpPr txBox="1">
                <a:spLocks noChangeArrowheads="1"/>
              </p:cNvSpPr>
              <p:nvPr/>
            </p:nvSpPr>
            <p:spPr bwMode="auto">
              <a:xfrm>
                <a:off x="2517" y="2750"/>
                <a:ext cx="362" cy="1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FS   IPH  Seg2      FE</a:t>
                </a:r>
              </a:p>
            </p:txBody>
          </p:sp>
          <p:sp>
            <p:nvSpPr>
              <p:cNvPr id="41" name="Text Box 43">
                <a:extLst>
                  <a:ext uri="{FF2B5EF4-FFF2-40B4-BE49-F238E27FC236}">
                    <a16:creationId xmlns:a16="http://schemas.microsoft.com/office/drawing/2014/main" id="{6DBDCFA7-4588-469D-83E3-C8D188E52557}"/>
                  </a:ext>
                </a:extLst>
              </p:cNvPr>
              <p:cNvSpPr txBox="1">
                <a:spLocks noChangeArrowheads="1"/>
              </p:cNvSpPr>
              <p:nvPr/>
            </p:nvSpPr>
            <p:spPr bwMode="auto">
              <a:xfrm>
                <a:off x="2517" y="2910"/>
                <a:ext cx="362" cy="14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FS   IPH  Seg3      FE</a:t>
                </a:r>
              </a:p>
            </p:txBody>
          </p:sp>
        </p:grpSp>
      </p:grpSp>
      <p:sp>
        <p:nvSpPr>
          <p:cNvPr id="42" name="Rectangle 2">
            <a:extLst>
              <a:ext uri="{FF2B5EF4-FFF2-40B4-BE49-F238E27FC236}">
                <a16:creationId xmlns:a16="http://schemas.microsoft.com/office/drawing/2014/main" id="{C7B39C87-BB65-4F28-88B7-C181CFCD44E5}"/>
              </a:ext>
            </a:extLst>
          </p:cNvPr>
          <p:cNvSpPr txBox="1">
            <a:spLocks noChangeArrowheads="1"/>
          </p:cNvSpPr>
          <p:nvPr/>
        </p:nvSpPr>
        <p:spPr>
          <a:xfrm>
            <a:off x="1150938" y="214313"/>
            <a:ext cx="7793037" cy="1462087"/>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r>
              <a:rPr lang="zh-CN" altLang="en-US" b="1" kern="0" dirty="0">
                <a:latin typeface="微软雅黑" panose="020B0503020204020204" pitchFamily="34" charset="-122"/>
                <a:ea typeface="微软雅黑" panose="020B0503020204020204" pitchFamily="34" charset="-122"/>
              </a:rPr>
              <a:t>数据封装流程</a:t>
            </a:r>
          </a:p>
        </p:txBody>
      </p:sp>
      <p:sp>
        <p:nvSpPr>
          <p:cNvPr id="43" name="Text Box 13">
            <a:extLst>
              <a:ext uri="{FF2B5EF4-FFF2-40B4-BE49-F238E27FC236}">
                <a16:creationId xmlns:a16="http://schemas.microsoft.com/office/drawing/2014/main" id="{1B620345-5CC4-445E-B4F1-C8FBB43E01F8}"/>
              </a:ext>
            </a:extLst>
          </p:cNvPr>
          <p:cNvSpPr txBox="1">
            <a:spLocks noChangeArrowheads="1"/>
          </p:cNvSpPr>
          <p:nvPr/>
        </p:nvSpPr>
        <p:spPr bwMode="auto">
          <a:xfrm>
            <a:off x="641494" y="3144081"/>
            <a:ext cx="1075967" cy="36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发送端</a:t>
            </a:r>
          </a:p>
        </p:txBody>
      </p:sp>
    </p:spTree>
    <p:extLst>
      <p:ext uri="{BB962C8B-B14F-4D97-AF65-F5344CB8AC3E}">
        <p14:creationId xmlns:p14="http://schemas.microsoft.com/office/powerpoint/2010/main" val="5337746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zh-CN" altLang="en-US">
                <a:latin typeface="+mn-ea"/>
                <a:ea typeface="+mn-ea"/>
              </a:rPr>
              <a:t>网络地址转换</a:t>
            </a:r>
            <a:r>
              <a:rPr lang="en-US" altLang="zh-CN">
                <a:latin typeface="+mn-ea"/>
                <a:ea typeface="+mn-ea"/>
              </a:rPr>
              <a:t>—</a:t>
            </a:r>
            <a:r>
              <a:rPr lang="zh-CN" altLang="en-US">
                <a:latin typeface="+mn-ea"/>
                <a:ea typeface="+mn-ea"/>
              </a:rPr>
              <a:t>概述</a:t>
            </a:r>
          </a:p>
        </p:txBody>
      </p:sp>
      <p:sp>
        <p:nvSpPr>
          <p:cNvPr id="290836" name="Rectangle 20"/>
          <p:cNvSpPr>
            <a:spLocks noGrp="1"/>
          </p:cNvSpPr>
          <p:nvPr>
            <p:ph type="body" idx="1"/>
          </p:nvPr>
        </p:nvSpPr>
        <p:spPr>
          <a:xfrm>
            <a:off x="360363" y="1588294"/>
            <a:ext cx="8280400" cy="2590800"/>
          </a:xfrm>
          <a:noFill/>
        </p:spPr>
        <p:txBody>
          <a:bodyPr/>
          <a:lstStyle/>
          <a:p>
            <a:pPr>
              <a:lnSpc>
                <a:spcPct val="105000"/>
              </a:lnSpc>
            </a:pPr>
            <a:r>
              <a:rPr lang="en-US" altLang="zh-CN" sz="2800" dirty="0">
                <a:solidFill>
                  <a:srgbClr val="000000"/>
                </a:solidFill>
                <a:latin typeface="+mn-ea"/>
              </a:rPr>
              <a:t>NAT</a:t>
            </a:r>
            <a:r>
              <a:rPr lang="zh-CN" altLang="en-US" sz="2800" dirty="0">
                <a:solidFill>
                  <a:srgbClr val="000000"/>
                </a:solidFill>
                <a:latin typeface="+mn-ea"/>
              </a:rPr>
              <a:t>：</a:t>
            </a:r>
            <a:r>
              <a:rPr lang="en-US" altLang="zh-CN" sz="2800" dirty="0">
                <a:solidFill>
                  <a:srgbClr val="000000"/>
                </a:solidFill>
                <a:latin typeface="+mn-ea"/>
              </a:rPr>
              <a:t>Network Address Translation</a:t>
            </a:r>
            <a:r>
              <a:rPr lang="zh-CN" altLang="en-US" sz="2800" dirty="0">
                <a:solidFill>
                  <a:srgbClr val="000000"/>
                </a:solidFill>
                <a:latin typeface="+mn-ea"/>
              </a:rPr>
              <a:t>，网络地址转换，</a:t>
            </a:r>
            <a:r>
              <a:rPr lang="en-US" altLang="zh-CN" sz="2800" dirty="0">
                <a:solidFill>
                  <a:srgbClr val="000000"/>
                </a:solidFill>
                <a:latin typeface="+mn-ea"/>
              </a:rPr>
              <a:t>RFC 3022</a:t>
            </a:r>
            <a:endParaRPr lang="zh-CN" altLang="en-US" sz="2800" dirty="0">
              <a:solidFill>
                <a:srgbClr val="000000"/>
              </a:solidFill>
              <a:latin typeface="+mn-ea"/>
            </a:endParaRPr>
          </a:p>
          <a:p>
            <a:pPr lvl="1">
              <a:lnSpc>
                <a:spcPct val="105000"/>
              </a:lnSpc>
            </a:pPr>
            <a:r>
              <a:rPr lang="zh-CN" altLang="en-US" sz="2400" dirty="0">
                <a:solidFill>
                  <a:srgbClr val="000000"/>
                </a:solidFill>
                <a:latin typeface="+mn-ea"/>
              </a:rPr>
              <a:t>根据作用范围的不同，分两种</a:t>
            </a:r>
            <a:r>
              <a:rPr lang="en-US" altLang="zh-CN" sz="2400" dirty="0">
                <a:solidFill>
                  <a:srgbClr val="000000"/>
                </a:solidFill>
                <a:latin typeface="+mn-ea"/>
              </a:rPr>
              <a:t>IP</a:t>
            </a:r>
            <a:r>
              <a:rPr lang="zh-CN" altLang="en-US" sz="2400" dirty="0">
                <a:solidFill>
                  <a:srgbClr val="000000"/>
                </a:solidFill>
                <a:latin typeface="+mn-ea"/>
              </a:rPr>
              <a:t>地址</a:t>
            </a:r>
          </a:p>
          <a:p>
            <a:pPr lvl="2">
              <a:lnSpc>
                <a:spcPct val="105000"/>
              </a:lnSpc>
            </a:pPr>
            <a:r>
              <a:rPr lang="zh-CN" altLang="en-US" sz="2000" dirty="0">
                <a:solidFill>
                  <a:srgbClr val="000000"/>
                </a:solidFill>
                <a:latin typeface="+mn-ea"/>
              </a:rPr>
              <a:t>全局</a:t>
            </a:r>
            <a:r>
              <a:rPr lang="en-US" altLang="zh-CN" sz="2000" dirty="0">
                <a:solidFill>
                  <a:srgbClr val="000000"/>
                </a:solidFill>
                <a:latin typeface="+mn-ea"/>
              </a:rPr>
              <a:t>IP</a:t>
            </a:r>
            <a:r>
              <a:rPr lang="zh-CN" altLang="en-US" sz="2000" dirty="0">
                <a:solidFill>
                  <a:srgbClr val="000000"/>
                </a:solidFill>
                <a:latin typeface="+mn-ea"/>
              </a:rPr>
              <a:t>地址（也被称为公共</a:t>
            </a:r>
            <a:r>
              <a:rPr lang="en-US" altLang="zh-CN" sz="2000" dirty="0">
                <a:solidFill>
                  <a:srgbClr val="000000"/>
                </a:solidFill>
                <a:latin typeface="+mn-ea"/>
              </a:rPr>
              <a:t>IP</a:t>
            </a:r>
            <a:r>
              <a:rPr lang="zh-CN" altLang="en-US" sz="2000" dirty="0">
                <a:solidFill>
                  <a:srgbClr val="000000"/>
                </a:solidFill>
                <a:latin typeface="+mn-ea"/>
              </a:rPr>
              <a:t>地址）：用于</a:t>
            </a:r>
            <a:r>
              <a:rPr lang="en-US" altLang="zh-CN" sz="2000" dirty="0">
                <a:solidFill>
                  <a:srgbClr val="000000"/>
                </a:solidFill>
                <a:latin typeface="+mn-ea"/>
              </a:rPr>
              <a:t>Internet</a:t>
            </a:r>
            <a:r>
              <a:rPr lang="zh-CN" altLang="en-US" sz="2000" dirty="0">
                <a:solidFill>
                  <a:srgbClr val="000000"/>
                </a:solidFill>
                <a:latin typeface="+mn-ea"/>
              </a:rPr>
              <a:t>上的分组转发，要求在</a:t>
            </a:r>
            <a:r>
              <a:rPr lang="en-US" altLang="zh-CN" sz="2000" dirty="0">
                <a:solidFill>
                  <a:srgbClr val="000000"/>
                </a:solidFill>
                <a:latin typeface="+mn-ea"/>
              </a:rPr>
              <a:t>Internet</a:t>
            </a:r>
            <a:r>
              <a:rPr lang="zh-CN" altLang="en-US" sz="2000" dirty="0">
                <a:solidFill>
                  <a:srgbClr val="000000"/>
                </a:solidFill>
                <a:latin typeface="+mn-ea"/>
              </a:rPr>
              <a:t>范围内唯一</a:t>
            </a:r>
          </a:p>
          <a:p>
            <a:pPr lvl="2">
              <a:lnSpc>
                <a:spcPct val="105000"/>
              </a:lnSpc>
            </a:pPr>
            <a:r>
              <a:rPr lang="zh-CN" altLang="en-US" sz="2000" dirty="0">
                <a:solidFill>
                  <a:srgbClr val="000000"/>
                </a:solidFill>
                <a:latin typeface="+mn-ea"/>
              </a:rPr>
              <a:t>私有</a:t>
            </a:r>
            <a:r>
              <a:rPr lang="en-US" altLang="zh-CN" sz="2000" dirty="0">
                <a:solidFill>
                  <a:srgbClr val="000000"/>
                </a:solidFill>
                <a:latin typeface="+mn-ea"/>
              </a:rPr>
              <a:t>IP</a:t>
            </a:r>
            <a:r>
              <a:rPr lang="zh-CN" altLang="en-US" sz="2000" dirty="0">
                <a:solidFill>
                  <a:srgbClr val="000000"/>
                </a:solidFill>
                <a:latin typeface="+mn-ea"/>
              </a:rPr>
              <a:t>地址：用于指定网络内的分组转发，只要求在指定网内部唯一</a:t>
            </a:r>
          </a:p>
        </p:txBody>
      </p:sp>
      <p:sp>
        <p:nvSpPr>
          <p:cNvPr id="351251" name="Rectangle 19"/>
          <p:cNvSpPr>
            <a:spLocks noChangeArrowheads="1"/>
          </p:cNvSpPr>
          <p:nvPr/>
        </p:nvSpPr>
        <p:spPr bwMode="auto">
          <a:xfrm>
            <a:off x="1061244" y="4464844"/>
            <a:ext cx="7021512" cy="576263"/>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solidFill>
                  <a:srgbClr val="FF0000"/>
                </a:solidFill>
                <a:latin typeface="+mn-ea"/>
                <a:ea typeface="+mn-ea"/>
              </a:rPr>
              <a:t>NAT</a:t>
            </a:r>
            <a:r>
              <a:rPr lang="zh-CN" altLang="en-US" sz="2000" b="1" dirty="0">
                <a:solidFill>
                  <a:srgbClr val="FF0000"/>
                </a:solidFill>
                <a:latin typeface="+mn-ea"/>
                <a:ea typeface="+mn-ea"/>
              </a:rPr>
              <a:t>实现网络内的多台主机共享一个或者少量全局的</a:t>
            </a:r>
            <a:r>
              <a:rPr lang="en-US" altLang="zh-CN" sz="2000" b="1" dirty="0">
                <a:solidFill>
                  <a:srgbClr val="FF0000"/>
                </a:solidFill>
                <a:latin typeface="+mn-ea"/>
                <a:ea typeface="+mn-ea"/>
              </a:rPr>
              <a:t>IP</a:t>
            </a:r>
            <a:r>
              <a:rPr lang="zh-CN" altLang="en-US" sz="2000" b="1" dirty="0">
                <a:solidFill>
                  <a:srgbClr val="FF0000"/>
                </a:solidFill>
                <a:latin typeface="+mn-ea"/>
                <a:ea typeface="+mn-ea"/>
              </a:rPr>
              <a:t>地址</a:t>
            </a:r>
          </a:p>
        </p:txBody>
      </p:sp>
      <p:grpSp>
        <p:nvGrpSpPr>
          <p:cNvPr id="2" name="Group 5"/>
          <p:cNvGrpSpPr>
            <a:grpSpLocks/>
          </p:cNvGrpSpPr>
          <p:nvPr/>
        </p:nvGrpSpPr>
        <p:grpSpPr bwMode="auto">
          <a:xfrm>
            <a:off x="845344" y="5041900"/>
            <a:ext cx="7058025" cy="1812925"/>
            <a:chOff x="1156" y="3059"/>
            <a:chExt cx="4446" cy="1142"/>
          </a:xfrm>
        </p:grpSpPr>
        <p:pic>
          <p:nvPicPr>
            <p:cNvPr id="109574" name="Picture 6" descr="BD1818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 y="3079"/>
              <a:ext cx="162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descr="BD1819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7" y="3365"/>
              <a:ext cx="31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Oval 8"/>
            <p:cNvSpPr>
              <a:spLocks noChangeArrowheads="1"/>
            </p:cNvSpPr>
            <p:nvPr/>
          </p:nvSpPr>
          <p:spPr bwMode="auto">
            <a:xfrm>
              <a:off x="4377" y="3331"/>
              <a:ext cx="1020" cy="545"/>
            </a:xfrm>
            <a:prstGeom prst="ellipse">
              <a:avLst/>
            </a:prstGeom>
            <a:solidFill>
              <a:srgbClr val="FFFFFF"/>
            </a:solidFill>
            <a:ln w="9525" algn="ctr">
              <a:solidFill>
                <a:srgbClr val="007A77"/>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latin typeface="+mn-ea"/>
                  <a:ea typeface="+mn-ea"/>
                </a:rPr>
                <a:t>内部网络</a:t>
              </a:r>
            </a:p>
          </p:txBody>
        </p:sp>
        <p:sp>
          <p:nvSpPr>
            <p:cNvPr id="109577" name="Line 9"/>
            <p:cNvSpPr>
              <a:spLocks noChangeShapeType="1"/>
            </p:cNvSpPr>
            <p:nvPr/>
          </p:nvSpPr>
          <p:spPr bwMode="auto">
            <a:xfrm>
              <a:off x="2699" y="3603"/>
              <a:ext cx="998"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09578" name="Line 10"/>
            <p:cNvSpPr>
              <a:spLocks noChangeShapeType="1"/>
            </p:cNvSpPr>
            <p:nvPr/>
          </p:nvSpPr>
          <p:spPr bwMode="auto">
            <a:xfrm>
              <a:off x="4014" y="3603"/>
              <a:ext cx="363"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09579" name="Text Box 11"/>
            <p:cNvSpPr txBox="1">
              <a:spLocks noChangeArrowheads="1"/>
            </p:cNvSpPr>
            <p:nvPr/>
          </p:nvSpPr>
          <p:spPr bwMode="auto">
            <a:xfrm>
              <a:off x="3470" y="3830"/>
              <a:ext cx="8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solidFill>
                    <a:srgbClr val="000000"/>
                  </a:solidFill>
                  <a:latin typeface="+mn-ea"/>
                  <a:ea typeface="+mn-ea"/>
                </a:rPr>
                <a:t>NAT</a:t>
              </a:r>
              <a:r>
                <a:rPr lang="zh-CN" altLang="en-US" b="1">
                  <a:solidFill>
                    <a:srgbClr val="000000"/>
                  </a:solidFill>
                  <a:latin typeface="+mn-ea"/>
                  <a:ea typeface="+mn-ea"/>
                </a:rPr>
                <a:t>设备</a:t>
              </a:r>
            </a:p>
          </p:txBody>
        </p:sp>
        <p:sp>
          <p:nvSpPr>
            <p:cNvPr id="109580" name="Line 12"/>
            <p:cNvSpPr>
              <a:spLocks noChangeShapeType="1"/>
            </p:cNvSpPr>
            <p:nvPr/>
          </p:nvSpPr>
          <p:spPr bwMode="auto">
            <a:xfrm>
              <a:off x="3424" y="3377"/>
              <a:ext cx="273" cy="181"/>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09581" name="Text Box 13"/>
            <p:cNvSpPr txBox="1">
              <a:spLocks noChangeArrowheads="1"/>
            </p:cNvSpPr>
            <p:nvPr/>
          </p:nvSpPr>
          <p:spPr bwMode="auto">
            <a:xfrm>
              <a:off x="2835" y="3165"/>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全局</a:t>
              </a:r>
              <a:r>
                <a:rPr lang="en-US" altLang="zh-CN" sz="1600" b="1">
                  <a:solidFill>
                    <a:srgbClr val="000000"/>
                  </a:solidFill>
                  <a:latin typeface="+mn-ea"/>
                  <a:ea typeface="+mn-ea"/>
                </a:rPr>
                <a:t>IP</a:t>
              </a:r>
              <a:r>
                <a:rPr lang="zh-CN" altLang="en-US" sz="1600" b="1">
                  <a:solidFill>
                    <a:srgbClr val="000000"/>
                  </a:solidFill>
                  <a:latin typeface="+mn-ea"/>
                  <a:ea typeface="+mn-ea"/>
                </a:rPr>
                <a:t>地址</a:t>
              </a:r>
            </a:p>
          </p:txBody>
        </p:sp>
        <p:pic>
          <p:nvPicPr>
            <p:cNvPr id="109582" name="Picture 14" descr="BD1818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 y="3150"/>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3" name="Picture 15" descr="BD1818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9" y="3422"/>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4" name="Picture 16" descr="BD1818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 y="3709"/>
              <a:ext cx="30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5" name="Text Box 17"/>
            <p:cNvSpPr txBox="1">
              <a:spLocks noChangeArrowheads="1"/>
            </p:cNvSpPr>
            <p:nvPr/>
          </p:nvSpPr>
          <p:spPr bwMode="auto">
            <a:xfrm>
              <a:off x="4241" y="3059"/>
              <a:ext cx="7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私有</a:t>
              </a:r>
              <a:r>
                <a:rPr lang="en-US" altLang="zh-CN" sz="1600" b="1">
                  <a:solidFill>
                    <a:srgbClr val="000000"/>
                  </a:solidFill>
                  <a:latin typeface="+mn-ea"/>
                  <a:ea typeface="+mn-ea"/>
                </a:rPr>
                <a:t>IP</a:t>
              </a:r>
              <a:r>
                <a:rPr lang="zh-CN" altLang="en-US" sz="1600" b="1">
                  <a:solidFill>
                    <a:srgbClr val="000000"/>
                  </a:solidFill>
                  <a:latin typeface="+mn-ea"/>
                  <a:ea typeface="+mn-ea"/>
                </a:rPr>
                <a:t>地址</a:t>
              </a:r>
            </a:p>
          </p:txBody>
        </p:sp>
        <p:sp>
          <p:nvSpPr>
            <p:cNvPr id="109586" name="Text Box 18"/>
            <p:cNvSpPr txBox="1">
              <a:spLocks noChangeArrowheads="1"/>
            </p:cNvSpPr>
            <p:nvPr/>
          </p:nvSpPr>
          <p:spPr bwMode="auto">
            <a:xfrm>
              <a:off x="1429" y="3513"/>
              <a:ext cx="10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solidFill>
                    <a:srgbClr val="000000"/>
                  </a:solidFill>
                  <a:latin typeface="+mn-ea"/>
                  <a:ea typeface="+mn-ea"/>
                </a:rPr>
                <a:t>Internet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90836">
                                            <p:txEl>
                                              <p:pRg st="1" end="1"/>
                                            </p:txEl>
                                          </p:spTgt>
                                        </p:tgtEl>
                                        <p:attrNameLst>
                                          <p:attrName>style.visibility</p:attrName>
                                        </p:attrNameLst>
                                      </p:cBhvr>
                                      <p:to>
                                        <p:strVal val="visible"/>
                                      </p:to>
                                    </p:set>
                                    <p:animEffect transition="in" filter="strips(downRight)">
                                      <p:cBhvr>
                                        <p:cTn id="7" dur="500"/>
                                        <p:tgtEl>
                                          <p:spTgt spid="290836">
                                            <p:txEl>
                                              <p:pRg st="1" end="1"/>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290836">
                                            <p:txEl>
                                              <p:pRg st="2" end="2"/>
                                            </p:txEl>
                                          </p:spTgt>
                                        </p:tgtEl>
                                        <p:attrNameLst>
                                          <p:attrName>style.visibility</p:attrName>
                                        </p:attrNameLst>
                                      </p:cBhvr>
                                      <p:to>
                                        <p:strVal val="visible"/>
                                      </p:to>
                                    </p:set>
                                    <p:animEffect transition="in" filter="strips(downRight)">
                                      <p:cBhvr>
                                        <p:cTn id="10" dur="500"/>
                                        <p:tgtEl>
                                          <p:spTgt spid="290836">
                                            <p:txEl>
                                              <p:pRg st="2" end="2"/>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290836">
                                            <p:txEl>
                                              <p:pRg st="3" end="3"/>
                                            </p:txEl>
                                          </p:spTgt>
                                        </p:tgtEl>
                                        <p:attrNameLst>
                                          <p:attrName>style.visibility</p:attrName>
                                        </p:attrNameLst>
                                      </p:cBhvr>
                                      <p:to>
                                        <p:strVal val="visible"/>
                                      </p:to>
                                    </p:set>
                                    <p:animEffect transition="in" filter="strips(downRight)">
                                      <p:cBhvr>
                                        <p:cTn id="13" dur="500"/>
                                        <p:tgtEl>
                                          <p:spTgt spid="290836">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51251"/>
                                        </p:tgtEl>
                                        <p:attrNameLst>
                                          <p:attrName>style.visibility</p:attrName>
                                        </p:attrNameLst>
                                      </p:cBhvr>
                                      <p:to>
                                        <p:strVal val="visible"/>
                                      </p:to>
                                    </p:set>
                                    <p:animEffect transition="in" filter="blinds(horizontal)">
                                      <p:cBhvr>
                                        <p:cTn id="18" dur="500"/>
                                        <p:tgtEl>
                                          <p:spTgt spid="3512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zh-CN" altLang="en-US"/>
              <a:t>网络地址转换</a:t>
            </a:r>
            <a:r>
              <a:rPr lang="en-US" altLang="zh-CN"/>
              <a:t>—</a:t>
            </a:r>
            <a:r>
              <a:rPr lang="zh-CN" altLang="en-US"/>
              <a:t>私有</a:t>
            </a:r>
            <a:r>
              <a:rPr lang="en-US" altLang="zh-CN"/>
              <a:t>IP</a:t>
            </a:r>
            <a:r>
              <a:rPr lang="zh-CN" altLang="en-US"/>
              <a:t>地址</a:t>
            </a:r>
          </a:p>
        </p:txBody>
      </p:sp>
      <p:sp>
        <p:nvSpPr>
          <p:cNvPr id="110595" name="Rectangle 3"/>
          <p:cNvSpPr>
            <a:spLocks noGrp="1" noChangeArrowheads="1"/>
          </p:cNvSpPr>
          <p:nvPr>
            <p:ph type="body" idx="1"/>
          </p:nvPr>
        </p:nvSpPr>
        <p:spPr>
          <a:xfrm>
            <a:off x="827584" y="1700808"/>
            <a:ext cx="7772400" cy="4114800"/>
          </a:xfrm>
        </p:spPr>
        <p:txBody>
          <a:bodyPr/>
          <a:lstStyle/>
          <a:p>
            <a:pPr>
              <a:lnSpc>
                <a:spcPct val="120000"/>
              </a:lnSpc>
            </a:pPr>
            <a:r>
              <a:rPr lang="zh-CN" altLang="en-US" dirty="0">
                <a:latin typeface="微软雅黑" panose="020B0503020204020204" pitchFamily="34" charset="-122"/>
                <a:ea typeface="微软雅黑" panose="020B0503020204020204" pitchFamily="34" charset="-122"/>
              </a:rPr>
              <a:t>私有</a:t>
            </a:r>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地址：</a:t>
            </a:r>
            <a:r>
              <a:rPr lang="en-US" altLang="zh-CN" dirty="0">
                <a:latin typeface="微软雅黑" panose="020B0503020204020204" pitchFamily="34" charset="-122"/>
                <a:ea typeface="微软雅黑" panose="020B0503020204020204" pitchFamily="34" charset="-122"/>
              </a:rPr>
              <a:t>RFC 1918</a:t>
            </a:r>
            <a:r>
              <a:rPr lang="zh-CN" altLang="en-US" dirty="0">
                <a:latin typeface="微软雅黑" panose="020B0503020204020204" pitchFamily="34" charset="-122"/>
                <a:ea typeface="微软雅黑" panose="020B0503020204020204" pitchFamily="34" charset="-122"/>
              </a:rPr>
              <a:t>中定义</a:t>
            </a:r>
            <a:endParaRPr lang="en-US" altLang="zh-CN" dirty="0"/>
          </a:p>
          <a:p>
            <a:pPr>
              <a:lnSpc>
                <a:spcPct val="120000"/>
              </a:lnSpc>
            </a:pPr>
            <a:r>
              <a:rPr lang="en-US" altLang="zh-CN" dirty="0"/>
              <a:t>10.0.0.0 - 10.255.255.255</a:t>
            </a:r>
          </a:p>
          <a:p>
            <a:pPr lvl="1">
              <a:lnSpc>
                <a:spcPct val="120000"/>
              </a:lnSpc>
              <a:buFont typeface="Wingdings" panose="05000000000000000000" pitchFamily="2" charset="2"/>
              <a:buNone/>
            </a:pPr>
            <a:r>
              <a:rPr lang="en-US" altLang="zh-CN" dirty="0"/>
              <a:t>	A single Class A network </a:t>
            </a:r>
          </a:p>
          <a:p>
            <a:pPr>
              <a:lnSpc>
                <a:spcPct val="120000"/>
              </a:lnSpc>
            </a:pPr>
            <a:r>
              <a:rPr lang="en-US" altLang="zh-CN" dirty="0"/>
              <a:t>172.16.0.0- 172.31.255.255  </a:t>
            </a:r>
          </a:p>
          <a:p>
            <a:pPr lvl="1">
              <a:lnSpc>
                <a:spcPct val="120000"/>
              </a:lnSpc>
              <a:buFont typeface="Wingdings" panose="05000000000000000000" pitchFamily="2" charset="2"/>
              <a:buNone/>
            </a:pPr>
            <a:r>
              <a:rPr lang="en-US" altLang="zh-CN" dirty="0"/>
              <a:t>	16 contiguous Class B networks </a:t>
            </a:r>
          </a:p>
          <a:p>
            <a:pPr>
              <a:lnSpc>
                <a:spcPct val="120000"/>
              </a:lnSpc>
            </a:pPr>
            <a:r>
              <a:rPr lang="en-US" altLang="zh-CN" dirty="0"/>
              <a:t>192.168.0.0 - 192.168.255.255 </a:t>
            </a:r>
          </a:p>
          <a:p>
            <a:pPr lvl="1">
              <a:lnSpc>
                <a:spcPct val="120000"/>
              </a:lnSpc>
              <a:buFont typeface="Wingdings" panose="05000000000000000000" pitchFamily="2" charset="2"/>
              <a:buNone/>
            </a:pPr>
            <a:r>
              <a:rPr lang="en-US" altLang="zh-CN" dirty="0"/>
              <a:t>	256 contiguous Class C networks</a:t>
            </a:r>
          </a:p>
          <a:p>
            <a:pPr lvl="1">
              <a:lnSpc>
                <a:spcPct val="120000"/>
              </a:lnSpc>
              <a:buFont typeface="Wingdings" panose="05000000000000000000" pitchFamily="2" charset="2"/>
              <a:buNone/>
            </a:pPr>
            <a:endParaRPr lang="zh-CN" alt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zh-CN" altLang="en-US"/>
              <a:t>网络地址转换</a:t>
            </a:r>
            <a:r>
              <a:rPr lang="en-US" altLang="zh-CN"/>
              <a:t>—</a:t>
            </a:r>
            <a:r>
              <a:rPr lang="zh-CN" altLang="en-US"/>
              <a:t>原理</a:t>
            </a:r>
          </a:p>
        </p:txBody>
      </p:sp>
      <p:sp>
        <p:nvSpPr>
          <p:cNvPr id="111619" name="Rectangle 51"/>
          <p:cNvSpPr>
            <a:spLocks noGrp="1"/>
          </p:cNvSpPr>
          <p:nvPr>
            <p:ph type="body" idx="1"/>
          </p:nvPr>
        </p:nvSpPr>
        <p:spPr>
          <a:xfrm>
            <a:off x="457200" y="1700808"/>
            <a:ext cx="8229600" cy="460375"/>
          </a:xfrm>
          <a:noFill/>
        </p:spPr>
        <p:txBody>
          <a:bodyPr/>
          <a:lstStyle/>
          <a:p>
            <a:pPr eaLnBrk="1" hangingPunct="1">
              <a:lnSpc>
                <a:spcPct val="80000"/>
              </a:lnSpc>
              <a:spcBef>
                <a:spcPct val="50000"/>
              </a:spcBef>
              <a:buFontTx/>
              <a:buNone/>
            </a:pPr>
            <a:r>
              <a:rPr lang="zh-CN" altLang="en-US" sz="2800" dirty="0">
                <a:solidFill>
                  <a:srgbClr val="FF0000"/>
                </a:solidFill>
                <a:latin typeface="+mn-ea"/>
              </a:rPr>
              <a:t>最简单的</a:t>
            </a:r>
            <a:r>
              <a:rPr lang="en-US" altLang="zh-CN" sz="2800" dirty="0">
                <a:solidFill>
                  <a:srgbClr val="FF0000"/>
                </a:solidFill>
                <a:latin typeface="+mn-ea"/>
              </a:rPr>
              <a:t>NAT</a:t>
            </a:r>
            <a:r>
              <a:rPr lang="zh-CN" altLang="en-US" sz="2800" dirty="0">
                <a:solidFill>
                  <a:srgbClr val="FF0000"/>
                </a:solidFill>
                <a:latin typeface="+mn-ea"/>
              </a:rPr>
              <a:t>：只使用</a:t>
            </a:r>
            <a:r>
              <a:rPr lang="en-US" altLang="zh-CN" sz="2800" dirty="0">
                <a:solidFill>
                  <a:srgbClr val="FF0000"/>
                </a:solidFill>
                <a:latin typeface="+mn-ea"/>
              </a:rPr>
              <a:t>IP</a:t>
            </a:r>
            <a:r>
              <a:rPr lang="zh-CN" altLang="en-US" sz="2800" dirty="0">
                <a:solidFill>
                  <a:srgbClr val="FF0000"/>
                </a:solidFill>
                <a:latin typeface="+mn-ea"/>
              </a:rPr>
              <a:t>地址信息</a:t>
            </a:r>
          </a:p>
        </p:txBody>
      </p:sp>
      <p:grpSp>
        <p:nvGrpSpPr>
          <p:cNvPr id="2" name="Group 9"/>
          <p:cNvGrpSpPr>
            <a:grpSpLocks/>
          </p:cNvGrpSpPr>
          <p:nvPr/>
        </p:nvGrpSpPr>
        <p:grpSpPr bwMode="auto">
          <a:xfrm>
            <a:off x="4211638" y="2348508"/>
            <a:ext cx="2736850" cy="336550"/>
            <a:chOff x="3107" y="1570"/>
            <a:chExt cx="1724" cy="212"/>
          </a:xfrm>
        </p:grpSpPr>
        <p:sp>
          <p:nvSpPr>
            <p:cNvPr id="111665" name="Line 10"/>
            <p:cNvSpPr>
              <a:spLocks noChangeShapeType="1"/>
            </p:cNvSpPr>
            <p:nvPr/>
          </p:nvSpPr>
          <p:spPr bwMode="auto">
            <a:xfrm>
              <a:off x="3198" y="1751"/>
              <a:ext cx="1406" cy="0"/>
            </a:xfrm>
            <a:prstGeom prst="line">
              <a:avLst/>
            </a:prstGeom>
            <a:noFill/>
            <a:ln w="9525">
              <a:solidFill>
                <a:srgbClr val="007A77"/>
              </a:solidFill>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66" name="Text Box 11"/>
            <p:cNvSpPr txBox="1">
              <a:spLocks noChangeArrowheads="1"/>
            </p:cNvSpPr>
            <p:nvPr/>
          </p:nvSpPr>
          <p:spPr bwMode="auto">
            <a:xfrm>
              <a:off x="3107" y="1570"/>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源</a:t>
              </a:r>
              <a:r>
                <a:rPr lang="en-US" altLang="zh-CN" sz="1600" b="1">
                  <a:solidFill>
                    <a:srgbClr val="000000"/>
                  </a:solidFill>
                  <a:latin typeface="+mn-ea"/>
                  <a:ea typeface="+mn-ea"/>
                </a:rPr>
                <a:t>IP</a:t>
              </a:r>
              <a:r>
                <a:rPr lang="zh-CN" altLang="en-US" sz="1600" b="1">
                  <a:solidFill>
                    <a:srgbClr val="000000"/>
                  </a:solidFill>
                  <a:latin typeface="+mn-ea"/>
                  <a:ea typeface="+mn-ea"/>
                </a:rPr>
                <a:t>地址：</a:t>
              </a:r>
              <a:r>
                <a:rPr lang="en-US" altLang="zh-CN" sz="1600" b="1">
                  <a:solidFill>
                    <a:srgbClr val="000000"/>
                  </a:solidFill>
                  <a:latin typeface="+mn-ea"/>
                  <a:ea typeface="+mn-ea"/>
                </a:rPr>
                <a:t>10.0.0.1</a:t>
              </a:r>
            </a:p>
          </p:txBody>
        </p:sp>
      </p:grpSp>
      <p:grpSp>
        <p:nvGrpSpPr>
          <p:cNvPr id="3" name="Group 12"/>
          <p:cNvGrpSpPr>
            <a:grpSpLocks/>
          </p:cNvGrpSpPr>
          <p:nvPr/>
        </p:nvGrpSpPr>
        <p:grpSpPr bwMode="auto">
          <a:xfrm>
            <a:off x="4211638" y="3139083"/>
            <a:ext cx="2736850" cy="336550"/>
            <a:chOff x="3107" y="2068"/>
            <a:chExt cx="1724" cy="212"/>
          </a:xfrm>
        </p:grpSpPr>
        <p:sp>
          <p:nvSpPr>
            <p:cNvPr id="111663" name="Line 13"/>
            <p:cNvSpPr>
              <a:spLocks noChangeShapeType="1"/>
            </p:cNvSpPr>
            <p:nvPr/>
          </p:nvSpPr>
          <p:spPr bwMode="auto">
            <a:xfrm flipH="1">
              <a:off x="3198" y="2068"/>
              <a:ext cx="1361" cy="0"/>
            </a:xfrm>
            <a:prstGeom prst="line">
              <a:avLst/>
            </a:prstGeom>
            <a:noFill/>
            <a:ln w="9525">
              <a:solidFill>
                <a:srgbClr val="007A77"/>
              </a:solidFill>
              <a:round/>
              <a:headEnd type="triangle" w="med" len="me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64" name="Text Box 14"/>
            <p:cNvSpPr txBox="1">
              <a:spLocks noChangeArrowheads="1"/>
            </p:cNvSpPr>
            <p:nvPr/>
          </p:nvSpPr>
          <p:spPr bwMode="auto">
            <a:xfrm>
              <a:off x="3107" y="2068"/>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目的</a:t>
              </a:r>
              <a:r>
                <a:rPr lang="en-US" altLang="zh-CN" sz="1600" b="1">
                  <a:solidFill>
                    <a:srgbClr val="000000"/>
                  </a:solidFill>
                  <a:latin typeface="+mn-ea"/>
                  <a:ea typeface="+mn-ea"/>
                </a:rPr>
                <a:t>IP</a:t>
              </a:r>
              <a:r>
                <a:rPr lang="zh-CN" altLang="en-US" sz="1600" b="1">
                  <a:solidFill>
                    <a:srgbClr val="000000"/>
                  </a:solidFill>
                  <a:latin typeface="+mn-ea"/>
                  <a:ea typeface="+mn-ea"/>
                </a:rPr>
                <a:t>地址：</a:t>
              </a:r>
              <a:r>
                <a:rPr lang="en-US" altLang="zh-CN" sz="1600" b="1">
                  <a:solidFill>
                    <a:srgbClr val="000000"/>
                  </a:solidFill>
                  <a:latin typeface="+mn-ea"/>
                  <a:ea typeface="+mn-ea"/>
                </a:rPr>
                <a:t>10.0.0.1</a:t>
              </a:r>
            </a:p>
          </p:txBody>
        </p:sp>
      </p:grpSp>
      <p:grpSp>
        <p:nvGrpSpPr>
          <p:cNvPr id="4" name="Group 15"/>
          <p:cNvGrpSpPr>
            <a:grpSpLocks/>
          </p:cNvGrpSpPr>
          <p:nvPr/>
        </p:nvGrpSpPr>
        <p:grpSpPr bwMode="auto">
          <a:xfrm>
            <a:off x="898525" y="2348508"/>
            <a:ext cx="2736850" cy="336550"/>
            <a:chOff x="1020" y="1570"/>
            <a:chExt cx="1724" cy="212"/>
          </a:xfrm>
        </p:grpSpPr>
        <p:sp>
          <p:nvSpPr>
            <p:cNvPr id="111661" name="Line 16"/>
            <p:cNvSpPr>
              <a:spLocks noChangeShapeType="1"/>
            </p:cNvSpPr>
            <p:nvPr/>
          </p:nvSpPr>
          <p:spPr bwMode="auto">
            <a:xfrm flipH="1">
              <a:off x="1201" y="1751"/>
              <a:ext cx="1361" cy="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62" name="Text Box 17"/>
            <p:cNvSpPr txBox="1">
              <a:spLocks noChangeArrowheads="1"/>
            </p:cNvSpPr>
            <p:nvPr/>
          </p:nvSpPr>
          <p:spPr bwMode="auto">
            <a:xfrm>
              <a:off x="1020" y="1570"/>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00000"/>
                  </a:solidFill>
                  <a:latin typeface="+mn-ea"/>
                  <a:ea typeface="+mn-ea"/>
                </a:rPr>
                <a:t>源</a:t>
              </a:r>
              <a:r>
                <a:rPr lang="en-US" altLang="zh-CN" sz="1600" b="1">
                  <a:solidFill>
                    <a:srgbClr val="000000"/>
                  </a:solidFill>
                  <a:latin typeface="+mn-ea"/>
                  <a:ea typeface="+mn-ea"/>
                </a:rPr>
                <a:t>IP</a:t>
              </a:r>
              <a:r>
                <a:rPr lang="zh-CN" altLang="en-US" sz="1600" b="1">
                  <a:solidFill>
                    <a:srgbClr val="000000"/>
                  </a:solidFill>
                  <a:latin typeface="+mn-ea"/>
                  <a:ea typeface="+mn-ea"/>
                </a:rPr>
                <a:t>地址：</a:t>
              </a:r>
              <a:r>
                <a:rPr lang="en-US" altLang="zh-CN" sz="1600" b="1">
                  <a:solidFill>
                    <a:srgbClr val="000000"/>
                  </a:solidFill>
                  <a:latin typeface="+mn-ea"/>
                  <a:ea typeface="+mn-ea"/>
                </a:rPr>
                <a:t>202.38.75.11</a:t>
              </a:r>
            </a:p>
          </p:txBody>
        </p:sp>
      </p:grpSp>
      <p:grpSp>
        <p:nvGrpSpPr>
          <p:cNvPr id="5" name="Group 18"/>
          <p:cNvGrpSpPr>
            <a:grpSpLocks/>
          </p:cNvGrpSpPr>
          <p:nvPr/>
        </p:nvGrpSpPr>
        <p:grpSpPr bwMode="auto">
          <a:xfrm>
            <a:off x="933451" y="3212103"/>
            <a:ext cx="2736850" cy="349250"/>
            <a:chOff x="1042" y="2114"/>
            <a:chExt cx="1724" cy="220"/>
          </a:xfrm>
        </p:grpSpPr>
        <p:sp>
          <p:nvSpPr>
            <p:cNvPr id="111659" name="Line 19"/>
            <p:cNvSpPr>
              <a:spLocks noChangeShapeType="1"/>
            </p:cNvSpPr>
            <p:nvPr/>
          </p:nvSpPr>
          <p:spPr bwMode="auto">
            <a:xfrm>
              <a:off x="1247" y="2114"/>
              <a:ext cx="1316" cy="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60" name="Text Box 20"/>
            <p:cNvSpPr txBox="1">
              <a:spLocks noChangeArrowheads="1"/>
            </p:cNvSpPr>
            <p:nvPr/>
          </p:nvSpPr>
          <p:spPr bwMode="auto">
            <a:xfrm>
              <a:off x="1042" y="2122"/>
              <a:ext cx="17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dirty="0">
                  <a:solidFill>
                    <a:srgbClr val="000000"/>
                  </a:solidFill>
                  <a:latin typeface="+mn-ea"/>
                  <a:ea typeface="+mn-ea"/>
                </a:rPr>
                <a:t>目的</a:t>
              </a:r>
              <a:r>
                <a:rPr lang="en-US" altLang="zh-CN" sz="1600" b="1" dirty="0">
                  <a:solidFill>
                    <a:srgbClr val="000000"/>
                  </a:solidFill>
                  <a:latin typeface="+mn-ea"/>
                  <a:ea typeface="+mn-ea"/>
                </a:rPr>
                <a:t>IP</a:t>
              </a:r>
              <a:r>
                <a:rPr lang="zh-CN" altLang="en-US" sz="1600" b="1" dirty="0">
                  <a:solidFill>
                    <a:srgbClr val="000000"/>
                  </a:solidFill>
                  <a:latin typeface="+mn-ea"/>
                  <a:ea typeface="+mn-ea"/>
                </a:rPr>
                <a:t>地址：</a:t>
              </a:r>
              <a:r>
                <a:rPr lang="en-US" altLang="zh-CN" sz="1600" b="1" dirty="0">
                  <a:solidFill>
                    <a:srgbClr val="000000"/>
                  </a:solidFill>
                  <a:latin typeface="+mn-ea"/>
                  <a:ea typeface="+mn-ea"/>
                </a:rPr>
                <a:t>202.38.75.11</a:t>
              </a:r>
            </a:p>
          </p:txBody>
        </p:sp>
      </p:grpSp>
      <p:sp>
        <p:nvSpPr>
          <p:cNvPr id="353302" name="Line 22"/>
          <p:cNvSpPr>
            <a:spLocks noChangeShapeType="1"/>
          </p:cNvSpPr>
          <p:nvPr/>
        </p:nvSpPr>
        <p:spPr bwMode="auto">
          <a:xfrm>
            <a:off x="3851275" y="3067646"/>
            <a:ext cx="1079500" cy="863600"/>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graphicFrame>
        <p:nvGraphicFramePr>
          <p:cNvPr id="353303" name="Group 23"/>
          <p:cNvGraphicFramePr>
            <a:graphicFrameLocks noGrp="1"/>
          </p:cNvGraphicFramePr>
          <p:nvPr>
            <p:extLst>
              <p:ext uri="{D42A27DB-BD31-4B8C-83A1-F6EECF244321}">
                <p14:modId xmlns:p14="http://schemas.microsoft.com/office/powerpoint/2010/main" val="892971211"/>
              </p:ext>
            </p:extLst>
          </p:nvPr>
        </p:nvGraphicFramePr>
        <p:xfrm>
          <a:off x="2051050" y="4004271"/>
          <a:ext cx="6048375" cy="1066801"/>
        </p:xfrm>
        <a:graphic>
          <a:graphicData uri="http://schemas.openxmlformats.org/drawingml/2006/table">
            <a:tbl>
              <a:tblPr/>
              <a:tblGrid>
                <a:gridCol w="1262063">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881187">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tblGrid>
              <a:tr h="36036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rgbClr val="000000"/>
                          </a:solidFill>
                          <a:effectLst/>
                          <a:latin typeface="+mn-ea"/>
                          <a:ea typeface="+mn-ea"/>
                        </a:rPr>
                        <a:t>Direction</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Field</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Old Value</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New Value</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775">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out</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a:ln>
                            <a:noFill/>
                          </a:ln>
                          <a:solidFill>
                            <a:srgbClr val="000000"/>
                          </a:solidFill>
                          <a:effectLst/>
                          <a:latin typeface="+mn-ea"/>
                          <a:ea typeface="+mn-ea"/>
                        </a:rPr>
                        <a:t>源</a:t>
                      </a:r>
                      <a:r>
                        <a:rPr kumimoji="0" lang="en-US" altLang="zh-CN" sz="1600" b="1" i="0" u="none" strike="noStrike" cap="none" normalizeH="0" baseline="0">
                          <a:ln>
                            <a:noFill/>
                          </a:ln>
                          <a:solidFill>
                            <a:srgbClr val="000000"/>
                          </a:solidFill>
                          <a:effectLst/>
                          <a:latin typeface="+mn-ea"/>
                          <a:ea typeface="+mn-ea"/>
                        </a:rPr>
                        <a:t>IP</a:t>
                      </a:r>
                      <a:r>
                        <a:rPr kumimoji="0" lang="zh-CN" altLang="en-US" sz="1600" b="1" i="0" u="none" strike="noStrike" cap="none" normalizeH="0" baseline="0">
                          <a:ln>
                            <a:noFill/>
                          </a:ln>
                          <a:solidFill>
                            <a:srgbClr val="000000"/>
                          </a:solidFill>
                          <a:effectLst/>
                          <a:latin typeface="+mn-ea"/>
                          <a:ea typeface="+mn-ea"/>
                        </a:rPr>
                        <a:t>地址</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10.0.0.1</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rgbClr val="000000"/>
                          </a:solidFill>
                          <a:effectLst/>
                          <a:latin typeface="+mn-ea"/>
                          <a:ea typeface="+mn-ea"/>
                        </a:rPr>
                        <a:t>202.38.75.11</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rgbClr val="000000"/>
                          </a:solidFill>
                          <a:effectLst/>
                          <a:latin typeface="+mn-ea"/>
                          <a:ea typeface="+mn-ea"/>
                        </a:rPr>
                        <a:t>In</a:t>
                      </a:r>
                    </a:p>
                  </a:txBody>
                  <a:tcPr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a:ln>
                            <a:noFill/>
                          </a:ln>
                          <a:solidFill>
                            <a:srgbClr val="000000"/>
                          </a:solidFill>
                          <a:effectLst/>
                          <a:latin typeface="+mn-ea"/>
                          <a:ea typeface="+mn-ea"/>
                        </a:rPr>
                        <a:t>目的</a:t>
                      </a:r>
                      <a:r>
                        <a:rPr kumimoji="0" lang="en-US" altLang="zh-CN" sz="1600" b="1" i="0" u="none" strike="noStrike" cap="none" normalizeH="0" baseline="0">
                          <a:ln>
                            <a:noFill/>
                          </a:ln>
                          <a:solidFill>
                            <a:srgbClr val="000000"/>
                          </a:solidFill>
                          <a:effectLst/>
                          <a:latin typeface="+mn-ea"/>
                          <a:ea typeface="+mn-ea"/>
                        </a:rPr>
                        <a:t>IP</a:t>
                      </a:r>
                      <a:r>
                        <a:rPr kumimoji="0" lang="zh-CN" altLang="en-US" sz="1600" b="1" i="0" u="none" strike="noStrike" cap="none" normalizeH="0" baseline="0">
                          <a:ln>
                            <a:noFill/>
                          </a:ln>
                          <a:solidFill>
                            <a:srgbClr val="000000"/>
                          </a:solidFill>
                          <a:effectLst/>
                          <a:latin typeface="+mn-ea"/>
                          <a:ea typeface="+mn-ea"/>
                        </a:rPr>
                        <a:t>地址</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rgbClr val="000000"/>
                          </a:solidFill>
                          <a:effectLst/>
                          <a:latin typeface="+mn-ea"/>
                          <a:ea typeface="+mn-ea"/>
                        </a:rPr>
                        <a:t>202.38.75.11</a:t>
                      </a:r>
                    </a:p>
                  </a:txBody>
                  <a:tcPr horzOverflow="overflow">
                    <a:lnL w="12700"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rgbClr val="000000"/>
                          </a:solidFill>
                          <a:effectLst/>
                          <a:latin typeface="+mn-ea"/>
                          <a:ea typeface="+mn-ea"/>
                        </a:rPr>
                        <a:t>10.0.0.1</a:t>
                      </a:r>
                    </a:p>
                  </a:txBody>
                  <a:tcPr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53326" name="Line 46"/>
          <p:cNvSpPr>
            <a:spLocks noChangeShapeType="1"/>
          </p:cNvSpPr>
          <p:nvPr/>
        </p:nvSpPr>
        <p:spPr bwMode="auto">
          <a:xfrm flipH="1">
            <a:off x="3130550" y="3067646"/>
            <a:ext cx="720725" cy="1008062"/>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353327" name="Text Box 47"/>
          <p:cNvSpPr txBox="1">
            <a:spLocks noChangeArrowheads="1"/>
          </p:cNvSpPr>
          <p:nvPr/>
        </p:nvSpPr>
        <p:spPr bwMode="auto">
          <a:xfrm>
            <a:off x="2411413" y="5083771"/>
            <a:ext cx="518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mn-ea"/>
                <a:ea typeface="+mn-ea"/>
              </a:rPr>
              <a:t>转换表</a:t>
            </a:r>
            <a:r>
              <a:rPr lang="en-US" altLang="zh-CN" b="1">
                <a:solidFill>
                  <a:srgbClr val="000000"/>
                </a:solidFill>
                <a:latin typeface="+mn-ea"/>
                <a:ea typeface="+mn-ea"/>
              </a:rPr>
              <a:t>(</a:t>
            </a:r>
            <a:r>
              <a:rPr lang="zh-CN" altLang="en-US" b="1">
                <a:solidFill>
                  <a:srgbClr val="000000"/>
                </a:solidFill>
                <a:latin typeface="+mn-ea"/>
                <a:ea typeface="+mn-ea"/>
              </a:rPr>
              <a:t>自动生成</a:t>
            </a:r>
            <a:r>
              <a:rPr lang="en-US" altLang="zh-CN" b="1">
                <a:solidFill>
                  <a:srgbClr val="000000"/>
                </a:solidFill>
                <a:latin typeface="+mn-ea"/>
                <a:ea typeface="+mn-ea"/>
              </a:rPr>
              <a:t>)</a:t>
            </a:r>
          </a:p>
        </p:txBody>
      </p:sp>
      <p:grpSp>
        <p:nvGrpSpPr>
          <p:cNvPr id="6" name="Group 89"/>
          <p:cNvGrpSpPr>
            <a:grpSpLocks/>
          </p:cNvGrpSpPr>
          <p:nvPr/>
        </p:nvGrpSpPr>
        <p:grpSpPr bwMode="auto">
          <a:xfrm>
            <a:off x="395288" y="2132608"/>
            <a:ext cx="7632700" cy="1150938"/>
            <a:chOff x="703" y="1884"/>
            <a:chExt cx="4808" cy="725"/>
          </a:xfrm>
        </p:grpSpPr>
        <p:sp>
          <p:nvSpPr>
            <p:cNvPr id="111651" name="Rectangle 5"/>
            <p:cNvSpPr>
              <a:spLocks noChangeArrowheads="1"/>
            </p:cNvSpPr>
            <p:nvPr/>
          </p:nvSpPr>
          <p:spPr bwMode="auto">
            <a:xfrm>
              <a:off x="2698" y="2247"/>
              <a:ext cx="454" cy="226"/>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mn-ea"/>
                  <a:ea typeface="+mn-ea"/>
                </a:rPr>
                <a:t>NAT</a:t>
              </a:r>
            </a:p>
          </p:txBody>
        </p:sp>
        <p:grpSp>
          <p:nvGrpSpPr>
            <p:cNvPr id="111652" name="Group 91"/>
            <p:cNvGrpSpPr>
              <a:grpSpLocks/>
            </p:cNvGrpSpPr>
            <p:nvPr/>
          </p:nvGrpSpPr>
          <p:grpSpPr bwMode="auto">
            <a:xfrm>
              <a:off x="703" y="1884"/>
              <a:ext cx="4808" cy="725"/>
              <a:chOff x="703" y="1884"/>
              <a:chExt cx="4808" cy="725"/>
            </a:xfrm>
          </p:grpSpPr>
          <p:sp>
            <p:nvSpPr>
              <p:cNvPr id="111653" name="Line 4"/>
              <p:cNvSpPr>
                <a:spLocks noChangeShapeType="1"/>
              </p:cNvSpPr>
              <p:nvPr/>
            </p:nvSpPr>
            <p:spPr bwMode="auto">
              <a:xfrm flipV="1">
                <a:off x="1384" y="2389"/>
                <a:ext cx="1314"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54" name="Line 6"/>
              <p:cNvSpPr>
                <a:spLocks noChangeShapeType="1"/>
              </p:cNvSpPr>
              <p:nvPr/>
            </p:nvSpPr>
            <p:spPr bwMode="auto">
              <a:xfrm>
                <a:off x="3152" y="2382"/>
                <a:ext cx="1543" cy="0"/>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55" name="Text Box 7"/>
              <p:cNvSpPr txBox="1">
                <a:spLocks noChangeArrowheads="1"/>
              </p:cNvSpPr>
              <p:nvPr/>
            </p:nvSpPr>
            <p:spPr bwMode="auto">
              <a:xfrm>
                <a:off x="703" y="2161"/>
                <a:ext cx="72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mn-ea"/>
                    <a:ea typeface="+mn-ea"/>
                  </a:rPr>
                  <a:t>到</a:t>
                </a:r>
                <a:r>
                  <a:rPr lang="en-US" altLang="zh-CN" b="1">
                    <a:solidFill>
                      <a:srgbClr val="000000"/>
                    </a:solidFill>
                    <a:latin typeface="+mn-ea"/>
                    <a:ea typeface="+mn-ea"/>
                  </a:rPr>
                  <a:t>Internet</a:t>
                </a:r>
              </a:p>
            </p:txBody>
          </p:sp>
          <p:sp>
            <p:nvSpPr>
              <p:cNvPr id="111656" name="Text Box 8"/>
              <p:cNvSpPr txBox="1">
                <a:spLocks noChangeArrowheads="1"/>
              </p:cNvSpPr>
              <p:nvPr/>
            </p:nvSpPr>
            <p:spPr bwMode="auto">
              <a:xfrm>
                <a:off x="4604" y="2205"/>
                <a:ext cx="90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000000"/>
                    </a:solidFill>
                    <a:latin typeface="+mn-ea"/>
                    <a:ea typeface="+mn-ea"/>
                  </a:rPr>
                  <a:t>到</a:t>
                </a:r>
                <a:br>
                  <a:rPr lang="zh-CN" altLang="en-US" b="1">
                    <a:solidFill>
                      <a:srgbClr val="000000"/>
                    </a:solidFill>
                    <a:latin typeface="+mn-ea"/>
                    <a:ea typeface="+mn-ea"/>
                  </a:rPr>
                </a:br>
                <a:r>
                  <a:rPr lang="zh-CN" altLang="en-US" b="1">
                    <a:solidFill>
                      <a:srgbClr val="000000"/>
                    </a:solidFill>
                    <a:latin typeface="+mn-ea"/>
                    <a:ea typeface="+mn-ea"/>
                  </a:rPr>
                  <a:t>内部网络</a:t>
                </a:r>
              </a:p>
            </p:txBody>
          </p:sp>
          <p:sp>
            <p:nvSpPr>
              <p:cNvPr id="111657" name="Line 21"/>
              <p:cNvSpPr>
                <a:spLocks noChangeShapeType="1"/>
              </p:cNvSpPr>
              <p:nvPr/>
            </p:nvSpPr>
            <p:spPr bwMode="auto">
              <a:xfrm>
                <a:off x="2608" y="2065"/>
                <a:ext cx="90" cy="272"/>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111658" name="Text Box 48"/>
              <p:cNvSpPr txBox="1">
                <a:spLocks noChangeArrowheads="1"/>
              </p:cNvSpPr>
              <p:nvPr/>
            </p:nvSpPr>
            <p:spPr bwMode="auto">
              <a:xfrm>
                <a:off x="1882" y="1884"/>
                <a:ext cx="12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solidFill>
                      <a:srgbClr val="000000"/>
                    </a:solidFill>
                    <a:latin typeface="+mn-ea"/>
                    <a:ea typeface="+mn-ea"/>
                  </a:rPr>
                  <a:t>202.38.75.11</a:t>
                </a:r>
              </a:p>
            </p:txBody>
          </p:sp>
        </p:grpSp>
      </p:grpSp>
      <p:sp>
        <p:nvSpPr>
          <p:cNvPr id="108595" name="Rectangle 51"/>
          <p:cNvSpPr>
            <a:spLocks noChangeArrowheads="1"/>
          </p:cNvSpPr>
          <p:nvPr/>
        </p:nvSpPr>
        <p:spPr bwMode="auto">
          <a:xfrm>
            <a:off x="468313" y="5517158"/>
            <a:ext cx="8135937" cy="90805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dirty="0">
                <a:latin typeface="+mn-ea"/>
                <a:ea typeface="+mn-ea"/>
              </a:rPr>
              <a:t>NAT</a:t>
            </a:r>
            <a:r>
              <a:rPr lang="zh-CN" altLang="en-US" sz="2400" b="1" dirty="0">
                <a:latin typeface="+mn-ea"/>
                <a:ea typeface="+mn-ea"/>
              </a:rPr>
              <a:t>设备上需维护一个全局</a:t>
            </a:r>
            <a:r>
              <a:rPr lang="en-US" altLang="zh-CN" sz="2400" b="1" dirty="0">
                <a:latin typeface="+mn-ea"/>
                <a:ea typeface="+mn-ea"/>
              </a:rPr>
              <a:t>IP</a:t>
            </a:r>
            <a:r>
              <a:rPr lang="zh-CN" altLang="en-US" sz="2400" b="1" dirty="0">
                <a:latin typeface="+mn-ea"/>
                <a:ea typeface="+mn-ea"/>
              </a:rPr>
              <a:t>地址池，对于每个访问外部网络的内部主机，都需要使用一个全局的</a:t>
            </a:r>
            <a:r>
              <a:rPr lang="en-US" altLang="zh-CN" sz="2400" b="1" dirty="0">
                <a:latin typeface="+mn-ea"/>
                <a:ea typeface="+mn-ea"/>
              </a:rPr>
              <a:t>IP</a:t>
            </a:r>
            <a:r>
              <a:rPr lang="zh-CN" altLang="en-US" sz="2400" b="1" dirty="0">
                <a:latin typeface="+mn-ea"/>
                <a:ea typeface="+mn-ea"/>
              </a:rPr>
              <a:t>地址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3303"/>
                                        </p:tgtEl>
                                        <p:attrNameLst>
                                          <p:attrName>style.visibility</p:attrName>
                                        </p:attrNameLst>
                                      </p:cBhvr>
                                      <p:to>
                                        <p:strVal val="visible"/>
                                      </p:to>
                                    </p:set>
                                    <p:animEffect transition="in" filter="blinds(horizontal)">
                                      <p:cBhvr>
                                        <p:cTn id="17" dur="500"/>
                                        <p:tgtEl>
                                          <p:spTgt spid="35330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53326"/>
                                        </p:tgtEl>
                                        <p:attrNameLst>
                                          <p:attrName>style.visibility</p:attrName>
                                        </p:attrNameLst>
                                      </p:cBhvr>
                                      <p:to>
                                        <p:strVal val="visible"/>
                                      </p:to>
                                    </p:set>
                                    <p:animEffect transition="in" filter="blinds(horizontal)">
                                      <p:cBhvr>
                                        <p:cTn id="20" dur="500"/>
                                        <p:tgtEl>
                                          <p:spTgt spid="35332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53302"/>
                                        </p:tgtEl>
                                        <p:attrNameLst>
                                          <p:attrName>style.visibility</p:attrName>
                                        </p:attrNameLst>
                                      </p:cBhvr>
                                      <p:to>
                                        <p:strVal val="visible"/>
                                      </p:to>
                                    </p:set>
                                    <p:animEffect transition="in" filter="blinds(horizontal)">
                                      <p:cBhvr>
                                        <p:cTn id="23" dur="500"/>
                                        <p:tgtEl>
                                          <p:spTgt spid="35330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3327"/>
                                        </p:tgtEl>
                                        <p:attrNameLst>
                                          <p:attrName>style.visibility</p:attrName>
                                        </p:attrNameLst>
                                      </p:cBhvr>
                                      <p:to>
                                        <p:strVal val="visible"/>
                                      </p:to>
                                    </p:set>
                                    <p:animEffect transition="in" filter="blinds(horizontal)">
                                      <p:cBhvr>
                                        <p:cTn id="26" dur="500"/>
                                        <p:tgtEl>
                                          <p:spTgt spid="3533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8595"/>
                                        </p:tgtEl>
                                        <p:attrNameLst>
                                          <p:attrName>style.visibility</p:attrName>
                                        </p:attrNameLst>
                                      </p:cBhvr>
                                      <p:to>
                                        <p:strVal val="visible"/>
                                      </p:to>
                                    </p:set>
                                    <p:animEffect transition="in" filter="blinds(horizontal)">
                                      <p:cBhvr>
                                        <p:cTn id="46" dur="500"/>
                                        <p:tgtEl>
                                          <p:spTgt spid="10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302" grpId="0" animBg="1"/>
      <p:bldP spid="353326" grpId="0" animBg="1"/>
      <p:bldP spid="353327" grpId="0"/>
      <p:bldP spid="10859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95940" name="AutoShape 3"/>
          <p:cNvSpPr>
            <a:spLocks noChangeArrowheads="1"/>
          </p:cNvSpPr>
          <p:nvPr/>
        </p:nvSpPr>
        <p:spPr bwMode="auto">
          <a:xfrm>
            <a:off x="395288" y="496887"/>
            <a:ext cx="8496300" cy="1773238"/>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rgbClr val="0C0500"/>
                </a:solidFill>
                <a:latin typeface="微软雅黑" panose="020B0503020204020204" pitchFamily="34" charset="-122"/>
                <a:ea typeface="微软雅黑" panose="020B0503020204020204" pitchFamily="34" charset="-122"/>
              </a:rPr>
              <a:t>问题：如果只使用</a:t>
            </a:r>
            <a:r>
              <a:rPr lang="en-US" altLang="zh-CN" sz="2400" b="1" dirty="0">
                <a:solidFill>
                  <a:srgbClr val="0C0500"/>
                </a:solidFill>
                <a:latin typeface="微软雅黑" panose="020B0503020204020204" pitchFamily="34" charset="-122"/>
                <a:ea typeface="微软雅黑" panose="020B0503020204020204" pitchFamily="34" charset="-122"/>
              </a:rPr>
              <a:t>IP</a:t>
            </a:r>
            <a:r>
              <a:rPr lang="zh-CN" altLang="en-US" sz="2400" b="1" dirty="0">
                <a:solidFill>
                  <a:srgbClr val="0C0500"/>
                </a:solidFill>
                <a:latin typeface="微软雅黑" panose="020B0503020204020204" pitchFamily="34" charset="-122"/>
                <a:ea typeface="微软雅黑" panose="020B0503020204020204" pitchFamily="34" charset="-122"/>
              </a:rPr>
              <a:t>地址信息，在只有一个全局</a:t>
            </a:r>
            <a:r>
              <a:rPr lang="en-US" altLang="zh-CN" sz="2400" b="1" dirty="0">
                <a:solidFill>
                  <a:srgbClr val="0C0500"/>
                </a:solidFill>
                <a:latin typeface="微软雅黑" panose="020B0503020204020204" pitchFamily="34" charset="-122"/>
                <a:ea typeface="微软雅黑" panose="020B0503020204020204" pitchFamily="34" charset="-122"/>
              </a:rPr>
              <a:t>IP</a:t>
            </a:r>
            <a:r>
              <a:rPr lang="zh-CN" altLang="en-US" sz="2400" b="1" dirty="0">
                <a:solidFill>
                  <a:srgbClr val="0C0500"/>
                </a:solidFill>
                <a:latin typeface="微软雅黑" panose="020B0503020204020204" pitchFamily="34" charset="-122"/>
                <a:ea typeface="微软雅黑" panose="020B0503020204020204" pitchFamily="34" charset="-122"/>
              </a:rPr>
              <a:t>地址的情况下，对于从</a:t>
            </a:r>
            <a:r>
              <a:rPr lang="en-US" altLang="zh-CN" sz="2400" b="1" dirty="0">
                <a:solidFill>
                  <a:srgbClr val="0C0500"/>
                </a:solidFill>
                <a:latin typeface="微软雅黑" panose="020B0503020204020204" pitchFamily="34" charset="-122"/>
                <a:ea typeface="微软雅黑" panose="020B0503020204020204" pitchFamily="34" charset="-122"/>
              </a:rPr>
              <a:t>Internet</a:t>
            </a:r>
            <a:r>
              <a:rPr lang="zh-CN" altLang="en-US" sz="2400" b="1" dirty="0">
                <a:solidFill>
                  <a:srgbClr val="0C0500"/>
                </a:solidFill>
                <a:latin typeface="微软雅黑" panose="020B0503020204020204" pitchFamily="34" charset="-122"/>
                <a:ea typeface="微软雅黑" panose="020B0503020204020204" pitchFamily="34" charset="-122"/>
              </a:rPr>
              <a:t>到内部网络上的分组，</a:t>
            </a:r>
            <a:r>
              <a:rPr lang="en-US" altLang="zh-CN" sz="2400" b="1" dirty="0">
                <a:solidFill>
                  <a:srgbClr val="0C0500"/>
                </a:solidFill>
                <a:latin typeface="微软雅黑" panose="020B0503020204020204" pitchFamily="34" charset="-122"/>
                <a:ea typeface="微软雅黑" panose="020B0503020204020204" pitchFamily="34" charset="-122"/>
              </a:rPr>
              <a:t>NAT</a:t>
            </a:r>
            <a:r>
              <a:rPr lang="zh-CN" altLang="en-US" sz="2400" b="1" dirty="0">
                <a:solidFill>
                  <a:srgbClr val="0C0500"/>
                </a:solidFill>
                <a:latin typeface="微软雅黑" panose="020B0503020204020204" pitchFamily="34" charset="-122"/>
                <a:ea typeface="微软雅黑" panose="020B0503020204020204" pitchFamily="34" charset="-122"/>
              </a:rPr>
              <a:t>设备无法知道分组所对应的内部主机</a:t>
            </a:r>
          </a:p>
        </p:txBody>
      </p:sp>
      <p:sp>
        <p:nvSpPr>
          <p:cNvPr id="354332" name="Text Box 28"/>
          <p:cNvSpPr txBox="1">
            <a:spLocks noChangeArrowheads="1"/>
          </p:cNvSpPr>
          <p:nvPr/>
        </p:nvSpPr>
        <p:spPr bwMode="auto">
          <a:xfrm>
            <a:off x="3408363" y="3292475"/>
            <a:ext cx="2819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10.0.0.1</a:t>
            </a:r>
            <a:r>
              <a:rPr lang="zh-CN" altLang="en-US" sz="1400" b="1">
                <a:solidFill>
                  <a:srgbClr val="0C0500"/>
                </a:solidFill>
                <a:latin typeface="微软雅黑" panose="020B0503020204020204" pitchFamily="34" charset="-122"/>
                <a:ea typeface="微软雅黑" panose="020B0503020204020204" pitchFamily="34" charset="-122"/>
              </a:rPr>
              <a:t>，</a:t>
            </a:r>
            <a:r>
              <a:rPr lang="en-US" altLang="zh-CN" sz="1400" b="1">
                <a:solidFill>
                  <a:srgbClr val="0C0500"/>
                </a:solidFill>
                <a:latin typeface="微软雅黑" panose="020B0503020204020204" pitchFamily="34" charset="-122"/>
                <a:ea typeface="微软雅黑" panose="020B0503020204020204" pitchFamily="34" charset="-122"/>
              </a:rPr>
              <a:t>10.0.0.2</a:t>
            </a:r>
            <a:r>
              <a:rPr lang="zh-CN" altLang="en-US" sz="1400" b="1">
                <a:solidFill>
                  <a:srgbClr val="0C0500"/>
                </a:solidFill>
                <a:latin typeface="微软雅黑" panose="020B0503020204020204" pitchFamily="34" charset="-122"/>
                <a:ea typeface="微软雅黑" panose="020B0503020204020204" pitchFamily="34" charset="-122"/>
              </a:rPr>
              <a:t>，</a:t>
            </a:r>
            <a:r>
              <a:rPr lang="en-US" altLang="zh-CN" sz="1400" b="1">
                <a:solidFill>
                  <a:srgbClr val="0C0500"/>
                </a:solidFill>
                <a:latin typeface="微软雅黑" panose="020B0503020204020204" pitchFamily="34" charset="-122"/>
                <a:ea typeface="微软雅黑" panose="020B0503020204020204" pitchFamily="34" charset="-122"/>
              </a:rPr>
              <a:t>10.0.0.3</a:t>
            </a:r>
          </a:p>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mapped to 202.38.75.11</a:t>
            </a:r>
          </a:p>
        </p:txBody>
      </p:sp>
      <p:sp>
        <p:nvSpPr>
          <p:cNvPr id="295942" name="Text Box 29"/>
          <p:cNvSpPr txBox="1">
            <a:spLocks noChangeArrowheads="1"/>
          </p:cNvSpPr>
          <p:nvPr/>
        </p:nvSpPr>
        <p:spPr bwMode="auto">
          <a:xfrm>
            <a:off x="6089650" y="2060575"/>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Request received and accepted.  </a:t>
            </a:r>
          </a:p>
        </p:txBody>
      </p:sp>
      <p:sp>
        <p:nvSpPr>
          <p:cNvPr id="354334" name="Line 30"/>
          <p:cNvSpPr>
            <a:spLocks noChangeShapeType="1"/>
          </p:cNvSpPr>
          <p:nvPr/>
        </p:nvSpPr>
        <p:spPr bwMode="auto">
          <a:xfrm flipV="1">
            <a:off x="5640388" y="2762250"/>
            <a:ext cx="1828800" cy="1447800"/>
          </a:xfrm>
          <a:prstGeom prst="line">
            <a:avLst/>
          </a:prstGeom>
          <a:noFill/>
          <a:ln w="28575">
            <a:solidFill>
              <a:srgbClr val="E2061B"/>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54335" name="Line 31"/>
          <p:cNvSpPr>
            <a:spLocks noChangeShapeType="1"/>
          </p:cNvSpPr>
          <p:nvPr/>
        </p:nvSpPr>
        <p:spPr bwMode="auto">
          <a:xfrm flipH="1">
            <a:off x="5295900" y="3314700"/>
            <a:ext cx="2881313" cy="1800225"/>
          </a:xfrm>
          <a:prstGeom prst="line">
            <a:avLst/>
          </a:prstGeom>
          <a:noFill/>
          <a:ln w="2857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4338" name="Text Box 34"/>
          <p:cNvSpPr txBox="1">
            <a:spLocks noChangeArrowheads="1"/>
          </p:cNvSpPr>
          <p:nvPr/>
        </p:nvSpPr>
        <p:spPr bwMode="auto">
          <a:xfrm>
            <a:off x="5583238" y="4827588"/>
            <a:ext cx="2660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Destination: 202.38.75.11</a:t>
            </a:r>
          </a:p>
        </p:txBody>
      </p:sp>
      <p:grpSp>
        <p:nvGrpSpPr>
          <p:cNvPr id="2" name="Group 10"/>
          <p:cNvGrpSpPr>
            <a:grpSpLocks/>
          </p:cNvGrpSpPr>
          <p:nvPr/>
        </p:nvGrpSpPr>
        <p:grpSpPr bwMode="auto">
          <a:xfrm>
            <a:off x="1155700" y="2060575"/>
            <a:ext cx="7812088" cy="4494213"/>
            <a:chOff x="728" y="1298"/>
            <a:chExt cx="4921" cy="2831"/>
          </a:xfrm>
        </p:grpSpPr>
        <p:graphicFrame>
          <p:nvGraphicFramePr>
            <p:cNvPr id="20482" name="Object 9"/>
            <p:cNvGraphicFramePr>
              <a:graphicFrameLocks noChangeAspect="1"/>
            </p:cNvGraphicFramePr>
            <p:nvPr/>
          </p:nvGraphicFramePr>
          <p:xfrm>
            <a:off x="5169" y="1298"/>
            <a:ext cx="300" cy="528"/>
          </p:xfrm>
          <a:graphic>
            <a:graphicData uri="http://schemas.openxmlformats.org/presentationml/2006/ole">
              <mc:AlternateContent xmlns:mc="http://schemas.openxmlformats.org/markup-compatibility/2006">
                <mc:Choice xmlns:v="urn:schemas-microsoft-com:vml" Requires="v">
                  <p:oleObj name="Clip" r:id="rId3" imgW="1927225" imgH="3382963" progId="">
                    <p:embed/>
                  </p:oleObj>
                </mc:Choice>
                <mc:Fallback>
                  <p:oleObj name="Clip" r:id="rId3" imgW="1927225" imgH="3382963" progId="">
                    <p:embed/>
                    <p:pic>
                      <p:nvPicPr>
                        <p:cNvPr id="2048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 y="1298"/>
                          <a:ext cx="300"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9" name="Group 12"/>
            <p:cNvGrpSpPr>
              <a:grpSpLocks/>
            </p:cNvGrpSpPr>
            <p:nvPr/>
          </p:nvGrpSpPr>
          <p:grpSpPr bwMode="auto">
            <a:xfrm>
              <a:off x="728" y="1538"/>
              <a:ext cx="4921" cy="2591"/>
              <a:chOff x="728" y="1538"/>
              <a:chExt cx="4921" cy="2591"/>
            </a:xfrm>
          </p:grpSpPr>
          <p:sp>
            <p:nvSpPr>
              <p:cNvPr id="20500" name="Text Box 26"/>
              <p:cNvSpPr txBox="1">
                <a:spLocks noChangeArrowheads="1"/>
              </p:cNvSpPr>
              <p:nvPr/>
            </p:nvSpPr>
            <p:spPr bwMode="auto">
              <a:xfrm>
                <a:off x="3154" y="2632"/>
                <a:ext cx="8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202.38.75.11</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01" name="Text Box 4"/>
              <p:cNvSpPr txBox="1">
                <a:spLocks noChangeArrowheads="1"/>
              </p:cNvSpPr>
              <p:nvPr/>
            </p:nvSpPr>
            <p:spPr bwMode="auto">
              <a:xfrm>
                <a:off x="3798" y="1785"/>
                <a:ext cx="6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20000"/>
                  </a:spcBef>
                </a:pPr>
                <a:r>
                  <a:rPr lang="en-US" altLang="zh-CN" sz="1600" b="1">
                    <a:solidFill>
                      <a:srgbClr val="0C0500"/>
                    </a:solidFill>
                    <a:latin typeface="微软雅黑" panose="020B0503020204020204" pitchFamily="34" charset="-122"/>
                    <a:ea typeface="微软雅黑" panose="020B0503020204020204" pitchFamily="34" charset="-122"/>
                  </a:rPr>
                  <a:t>Internet</a:t>
                </a:r>
              </a:p>
            </p:txBody>
          </p:sp>
          <p:graphicFrame>
            <p:nvGraphicFramePr>
              <p:cNvPr id="20483" name="Object 5"/>
              <p:cNvGraphicFramePr>
                <a:graphicFrameLocks noChangeAspect="1"/>
              </p:cNvGraphicFramePr>
              <p:nvPr/>
            </p:nvGraphicFramePr>
            <p:xfrm>
              <a:off x="801" y="1826"/>
              <a:ext cx="624" cy="479"/>
            </p:xfrm>
            <a:graphic>
              <a:graphicData uri="http://schemas.openxmlformats.org/presentationml/2006/ole">
                <mc:AlternateContent xmlns:mc="http://schemas.openxmlformats.org/markup-compatibility/2006">
                  <mc:Choice xmlns:v="urn:schemas-microsoft-com:vml" Requires="v">
                    <p:oleObj name="Clip" r:id="rId5" imgW="4183063" imgH="3216275" progId="">
                      <p:embed/>
                    </p:oleObj>
                  </mc:Choice>
                  <mc:Fallback>
                    <p:oleObj name="Clip" r:id="rId5" imgW="4183063" imgH="3216275" progId="">
                      <p:embed/>
                      <p:pic>
                        <p:nvPicPr>
                          <p:cNvPr id="2048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1826"/>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Object 6"/>
              <p:cNvGraphicFramePr>
                <a:graphicFrameLocks noChangeAspect="1"/>
              </p:cNvGraphicFramePr>
              <p:nvPr/>
            </p:nvGraphicFramePr>
            <p:xfrm>
              <a:off x="801" y="2738"/>
              <a:ext cx="624" cy="479"/>
            </p:xfrm>
            <a:graphic>
              <a:graphicData uri="http://schemas.openxmlformats.org/presentationml/2006/ole">
                <mc:AlternateContent xmlns:mc="http://schemas.openxmlformats.org/markup-compatibility/2006">
                  <mc:Choice xmlns:v="urn:schemas-microsoft-com:vml" Requires="v">
                    <p:oleObj name="Clip" r:id="rId7" imgW="4183063" imgH="3216275" progId="">
                      <p:embed/>
                    </p:oleObj>
                  </mc:Choice>
                  <mc:Fallback>
                    <p:oleObj name="Clip" r:id="rId7" imgW="4183063" imgH="3216275" progId="">
                      <p:embed/>
                      <p:pic>
                        <p:nvPicPr>
                          <p:cNvPr id="2048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2738"/>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7"/>
              <p:cNvGraphicFramePr>
                <a:graphicFrameLocks noChangeAspect="1"/>
              </p:cNvGraphicFramePr>
              <p:nvPr/>
            </p:nvGraphicFramePr>
            <p:xfrm>
              <a:off x="801" y="3650"/>
              <a:ext cx="624" cy="479"/>
            </p:xfrm>
            <a:graphic>
              <a:graphicData uri="http://schemas.openxmlformats.org/presentationml/2006/ole">
                <mc:AlternateContent xmlns:mc="http://schemas.openxmlformats.org/markup-compatibility/2006">
                  <mc:Choice xmlns:v="urn:schemas-microsoft-com:vml" Requires="v">
                    <p:oleObj name="Clip" r:id="rId8" imgW="4183063" imgH="3216275" progId="">
                      <p:embed/>
                    </p:oleObj>
                  </mc:Choice>
                  <mc:Fallback>
                    <p:oleObj name="Clip" r:id="rId8" imgW="4183063" imgH="3216275" progId="">
                      <p:embed/>
                      <p:pic>
                        <p:nvPicPr>
                          <p:cNvPr id="2048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 y="3650"/>
                            <a:ext cx="624" cy="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8"/>
              <p:cNvGraphicFramePr>
                <a:graphicFrameLocks noChangeAspect="1"/>
              </p:cNvGraphicFramePr>
              <p:nvPr/>
            </p:nvGraphicFramePr>
            <p:xfrm>
              <a:off x="2665" y="2498"/>
              <a:ext cx="515" cy="720"/>
            </p:xfrm>
            <a:graphic>
              <a:graphicData uri="http://schemas.openxmlformats.org/presentationml/2006/ole">
                <mc:AlternateContent xmlns:mc="http://schemas.openxmlformats.org/markup-compatibility/2006">
                  <mc:Choice xmlns:v="urn:schemas-microsoft-com:vml" Requires="v">
                    <p:oleObj name="Clip" r:id="rId9" imgW="2735263" imgH="3825875" progId="">
                      <p:embed/>
                    </p:oleObj>
                  </mc:Choice>
                  <mc:Fallback>
                    <p:oleObj name="Clip" r:id="rId9" imgW="2735263" imgH="3825875" progId="">
                      <p:embed/>
                      <p:pic>
                        <p:nvPicPr>
                          <p:cNvPr id="2048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5" y="2498"/>
                            <a:ext cx="515"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2" name="Line 10"/>
              <p:cNvSpPr>
                <a:spLocks noChangeShapeType="1"/>
              </p:cNvSpPr>
              <p:nvPr/>
            </p:nvSpPr>
            <p:spPr bwMode="auto">
              <a:xfrm flipV="1">
                <a:off x="1377" y="2066"/>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3" name="Line 11"/>
              <p:cNvSpPr>
                <a:spLocks noChangeShapeType="1"/>
              </p:cNvSpPr>
              <p:nvPr/>
            </p:nvSpPr>
            <p:spPr bwMode="auto">
              <a:xfrm flipV="1">
                <a:off x="2001" y="2834"/>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4" name="Line 12"/>
              <p:cNvSpPr>
                <a:spLocks noChangeShapeType="1"/>
              </p:cNvSpPr>
              <p:nvPr/>
            </p:nvSpPr>
            <p:spPr bwMode="auto">
              <a:xfrm flipV="1">
                <a:off x="1377" y="3890"/>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5" name="Line 13"/>
              <p:cNvSpPr>
                <a:spLocks noChangeShapeType="1"/>
              </p:cNvSpPr>
              <p:nvPr/>
            </p:nvSpPr>
            <p:spPr bwMode="auto">
              <a:xfrm flipV="1">
                <a:off x="1377" y="2930"/>
                <a:ext cx="624" cy="0"/>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6" name="Line 14"/>
              <p:cNvSpPr>
                <a:spLocks noChangeShapeType="1"/>
              </p:cNvSpPr>
              <p:nvPr/>
            </p:nvSpPr>
            <p:spPr bwMode="auto">
              <a:xfrm>
                <a:off x="2001" y="2066"/>
                <a:ext cx="0" cy="1824"/>
              </a:xfrm>
              <a:prstGeom prst="line">
                <a:avLst/>
              </a:prstGeom>
              <a:noFill/>
              <a:ln w="9525">
                <a:solidFill>
                  <a:srgbClr val="007A77"/>
                </a:solidFill>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7" name="Line 15"/>
              <p:cNvSpPr>
                <a:spLocks noChangeShapeType="1"/>
              </p:cNvSpPr>
              <p:nvPr/>
            </p:nvSpPr>
            <p:spPr bwMode="auto">
              <a:xfrm flipV="1">
                <a:off x="3153" y="2018"/>
                <a:ext cx="864" cy="816"/>
              </a:xfrm>
              <a:prstGeom prst="line">
                <a:avLst/>
              </a:prstGeom>
              <a:noFill/>
              <a:ln w="38100" cap="rnd">
                <a:solidFill>
                  <a:srgbClr val="C0C0C0"/>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8" name="Line 16"/>
              <p:cNvSpPr>
                <a:spLocks noChangeShapeType="1"/>
              </p:cNvSpPr>
              <p:nvPr/>
            </p:nvSpPr>
            <p:spPr bwMode="auto">
              <a:xfrm flipV="1">
                <a:off x="4305" y="1538"/>
                <a:ext cx="864" cy="288"/>
              </a:xfrm>
              <a:prstGeom prst="line">
                <a:avLst/>
              </a:prstGeom>
              <a:noFill/>
              <a:ln w="38100" cap="rnd">
                <a:solidFill>
                  <a:srgbClr val="C0C0C0"/>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09" name="Text Box 17"/>
              <p:cNvSpPr txBox="1">
                <a:spLocks noChangeArrowheads="1"/>
              </p:cNvSpPr>
              <p:nvPr/>
            </p:nvSpPr>
            <p:spPr bwMode="auto">
              <a:xfrm>
                <a:off x="1975" y="2834"/>
                <a:ext cx="8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10.0.0.254</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10" name="Text Box 18"/>
              <p:cNvSpPr txBox="1">
                <a:spLocks noChangeArrowheads="1"/>
              </p:cNvSpPr>
              <p:nvPr/>
            </p:nvSpPr>
            <p:spPr bwMode="auto">
              <a:xfrm>
                <a:off x="1329" y="3698"/>
                <a:ext cx="7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10.0.0.3</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11" name="Text Box 19"/>
              <p:cNvSpPr txBox="1">
                <a:spLocks noChangeArrowheads="1"/>
              </p:cNvSpPr>
              <p:nvPr/>
            </p:nvSpPr>
            <p:spPr bwMode="auto">
              <a:xfrm>
                <a:off x="1329" y="2930"/>
                <a:ext cx="7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10.0.0.2</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12" name="Text Box 20"/>
              <p:cNvSpPr txBox="1">
                <a:spLocks noChangeArrowheads="1"/>
              </p:cNvSpPr>
              <p:nvPr/>
            </p:nvSpPr>
            <p:spPr bwMode="auto">
              <a:xfrm>
                <a:off x="1329" y="2066"/>
                <a:ext cx="7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10.0.0.1</a:t>
                </a:r>
                <a:endParaRPr lang="en-US" altLang="zh-CN" sz="3000" b="1">
                  <a:solidFill>
                    <a:srgbClr val="0C0500"/>
                  </a:solidFill>
                  <a:latin typeface="微软雅黑" panose="020B0503020204020204" pitchFamily="34" charset="-122"/>
                  <a:ea typeface="微软雅黑" panose="020B0503020204020204" pitchFamily="34" charset="-122"/>
                </a:endParaRPr>
              </a:p>
            </p:txBody>
          </p:sp>
          <p:sp>
            <p:nvSpPr>
              <p:cNvPr id="20513" name="Text Box 21"/>
              <p:cNvSpPr txBox="1">
                <a:spLocks noChangeArrowheads="1"/>
              </p:cNvSpPr>
              <p:nvPr/>
            </p:nvSpPr>
            <p:spPr bwMode="auto">
              <a:xfrm>
                <a:off x="4830" y="1826"/>
                <a:ext cx="8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1400" b="1">
                    <a:solidFill>
                      <a:srgbClr val="0C0500"/>
                    </a:solidFill>
                    <a:latin typeface="微软雅黑" panose="020B0503020204020204" pitchFamily="34" charset="-122"/>
                    <a:ea typeface="微软雅黑" panose="020B0503020204020204" pitchFamily="34" charset="-122"/>
                  </a:rPr>
                  <a:t>Web server</a:t>
                </a:r>
              </a:p>
            </p:txBody>
          </p:sp>
          <p:sp>
            <p:nvSpPr>
              <p:cNvPr id="20514" name="Text Box 22"/>
              <p:cNvSpPr txBox="1">
                <a:spLocks noChangeArrowheads="1"/>
              </p:cNvSpPr>
              <p:nvPr/>
            </p:nvSpPr>
            <p:spPr bwMode="auto">
              <a:xfrm>
                <a:off x="728" y="182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latin typeface="微软雅黑" panose="020B0503020204020204" pitchFamily="34" charset="-122"/>
                    <a:ea typeface="微软雅黑" panose="020B0503020204020204" pitchFamily="34" charset="-122"/>
                  </a:rPr>
                  <a:t>a</a:t>
                </a:r>
              </a:p>
            </p:txBody>
          </p:sp>
          <p:sp>
            <p:nvSpPr>
              <p:cNvPr id="20515" name="Text Box 23"/>
              <p:cNvSpPr txBox="1">
                <a:spLocks noChangeArrowheads="1"/>
              </p:cNvSpPr>
              <p:nvPr/>
            </p:nvSpPr>
            <p:spPr bwMode="auto">
              <a:xfrm>
                <a:off x="776" y="2738"/>
                <a:ext cx="1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latin typeface="微软雅黑" panose="020B0503020204020204" pitchFamily="34" charset="-122"/>
                    <a:ea typeface="微软雅黑" panose="020B0503020204020204" pitchFamily="34" charset="-122"/>
                  </a:rPr>
                  <a:t>b</a:t>
                </a:r>
              </a:p>
            </p:txBody>
          </p:sp>
          <p:sp>
            <p:nvSpPr>
              <p:cNvPr id="20516" name="Text Box 24"/>
              <p:cNvSpPr txBox="1">
                <a:spLocks noChangeArrowheads="1"/>
              </p:cNvSpPr>
              <p:nvPr/>
            </p:nvSpPr>
            <p:spPr bwMode="auto">
              <a:xfrm>
                <a:off x="728" y="3650"/>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2000" b="1">
                    <a:solidFill>
                      <a:srgbClr val="0C0500"/>
                    </a:solidFill>
                    <a:latin typeface="微软雅黑" panose="020B0503020204020204" pitchFamily="34" charset="-122"/>
                    <a:ea typeface="微软雅黑" panose="020B0503020204020204" pitchFamily="34" charset="-122"/>
                  </a:rPr>
                  <a:t>c</a:t>
                </a:r>
              </a:p>
            </p:txBody>
          </p:sp>
          <p:sp>
            <p:nvSpPr>
              <p:cNvPr id="20517" name="Text Box 25"/>
              <p:cNvSpPr txBox="1">
                <a:spLocks noChangeArrowheads="1"/>
              </p:cNvSpPr>
              <p:nvPr/>
            </p:nvSpPr>
            <p:spPr bwMode="auto">
              <a:xfrm>
                <a:off x="2865" y="2546"/>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spcBef>
                    <a:spcPct val="50000"/>
                  </a:spcBef>
                </a:pPr>
                <a:r>
                  <a:rPr lang="en-US" altLang="zh-CN" sz="1200" b="1">
                    <a:solidFill>
                      <a:srgbClr val="0C0500"/>
                    </a:solidFill>
                    <a:latin typeface="微软雅黑" panose="020B0503020204020204" pitchFamily="34" charset="-122"/>
                    <a:ea typeface="微软雅黑" panose="020B0503020204020204" pitchFamily="34" charset="-122"/>
                  </a:rPr>
                  <a:t>NAT</a:t>
                </a:r>
                <a:endParaRPr lang="en-US" altLang="zh-CN" sz="1400" b="1">
                  <a:solidFill>
                    <a:srgbClr val="0C0500"/>
                  </a:solidFill>
                  <a:latin typeface="微软雅黑" panose="020B0503020204020204" pitchFamily="34" charset="-122"/>
                  <a:ea typeface="微软雅黑" panose="020B0503020204020204" pitchFamily="34" charset="-122"/>
                </a:endParaRPr>
              </a:p>
            </p:txBody>
          </p:sp>
        </p:grpSp>
      </p:grpSp>
      <p:sp>
        <p:nvSpPr>
          <p:cNvPr id="295971" name="Line 27"/>
          <p:cNvSpPr>
            <a:spLocks noChangeShapeType="1"/>
          </p:cNvSpPr>
          <p:nvPr/>
        </p:nvSpPr>
        <p:spPr bwMode="auto">
          <a:xfrm flipV="1">
            <a:off x="2871788" y="4956175"/>
            <a:ext cx="1371600" cy="1447800"/>
          </a:xfrm>
          <a:prstGeom prst="line">
            <a:avLst/>
          </a:prstGeom>
          <a:noFill/>
          <a:ln w="9525">
            <a:solidFill>
              <a:srgbClr val="0C05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95972" name="Line 32"/>
          <p:cNvSpPr>
            <a:spLocks noChangeShapeType="1"/>
          </p:cNvSpPr>
          <p:nvPr/>
        </p:nvSpPr>
        <p:spPr bwMode="auto">
          <a:xfrm flipV="1">
            <a:off x="2544763" y="4922838"/>
            <a:ext cx="1439862" cy="71437"/>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95973" name="Line 33"/>
          <p:cNvSpPr>
            <a:spLocks noChangeShapeType="1"/>
          </p:cNvSpPr>
          <p:nvPr/>
        </p:nvSpPr>
        <p:spPr bwMode="auto">
          <a:xfrm>
            <a:off x="2616200" y="3625850"/>
            <a:ext cx="1439863" cy="576263"/>
          </a:xfrm>
          <a:prstGeom prst="line">
            <a:avLst/>
          </a:prstGeom>
          <a:noFill/>
          <a:ln w="9525">
            <a:solidFill>
              <a:srgbClr val="007A7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4339" name="Text Box 35"/>
          <p:cNvSpPr txBox="1">
            <a:spLocks noChangeArrowheads="1"/>
          </p:cNvSpPr>
          <p:nvPr/>
        </p:nvSpPr>
        <p:spPr bwMode="auto">
          <a:xfrm>
            <a:off x="4705350" y="5067300"/>
            <a:ext cx="28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1">
                <a:solidFill>
                  <a:srgbClr val="0C0500"/>
                </a:solidFill>
                <a:latin typeface="微软雅黑" panose="020B0503020204020204" pitchFamily="34" charset="-122"/>
                <a:ea typeface="微软雅黑" panose="020B0503020204020204" pitchFamily="34" charset="-122"/>
              </a:rPr>
              <a:t>?</a:t>
            </a:r>
          </a:p>
        </p:txBody>
      </p:sp>
      <p:sp>
        <p:nvSpPr>
          <p:cNvPr id="40" name="Rectangle 38">
            <a:extLst>
              <a:ext uri="{FF2B5EF4-FFF2-40B4-BE49-F238E27FC236}">
                <a16:creationId xmlns:a16="http://schemas.microsoft.com/office/drawing/2014/main" id="{6B5D781F-C3D7-48A4-8714-56A412972679}"/>
              </a:ext>
            </a:extLst>
          </p:cNvPr>
          <p:cNvSpPr>
            <a:spLocks noChangeArrowheads="1"/>
          </p:cNvSpPr>
          <p:nvPr/>
        </p:nvSpPr>
        <p:spPr bwMode="auto">
          <a:xfrm>
            <a:off x="4691061" y="5630431"/>
            <a:ext cx="4224339" cy="1052512"/>
          </a:xfrm>
          <a:prstGeom prst="rect">
            <a:avLst/>
          </a:prstGeom>
          <a:solidFill>
            <a:srgbClr val="EBF7FF"/>
          </a:solidFill>
          <a:ln w="9525" algn="ctr">
            <a:solidFill>
              <a:srgbClr val="007A77"/>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lgn="just" eaLnBrk="1" hangingPunct="1">
              <a:lnSpc>
                <a:spcPct val="125000"/>
              </a:lnSpc>
              <a:spcBef>
                <a:spcPct val="0"/>
              </a:spcBef>
              <a:buClrTx/>
              <a:buSzTx/>
              <a:buFontTx/>
              <a:buNone/>
            </a:pPr>
            <a:r>
              <a:rPr lang="zh-CN" altLang="en-US" sz="1800" dirty="0">
                <a:solidFill>
                  <a:srgbClr val="E2061B"/>
                </a:solidFill>
                <a:latin typeface="微软雅黑" panose="020B0503020204020204" pitchFamily="34" charset="-122"/>
                <a:ea typeface="微软雅黑" panose="020B0503020204020204" pitchFamily="34" charset="-122"/>
              </a:rPr>
              <a:t>解决方法：</a:t>
            </a:r>
            <a:r>
              <a:rPr lang="zh-CN" altLang="en-US" sz="1800" b="0" dirty="0">
                <a:solidFill>
                  <a:srgbClr val="E2061B"/>
                </a:solidFill>
                <a:latin typeface="微软雅黑" panose="020B0503020204020204" pitchFamily="34" charset="-122"/>
                <a:ea typeface="微软雅黑" panose="020B0503020204020204" pitchFamily="34" charset="-122"/>
              </a:rPr>
              <a:t>使用</a:t>
            </a:r>
            <a:r>
              <a:rPr lang="en-US" altLang="zh-CN" sz="1800" b="0" dirty="0">
                <a:solidFill>
                  <a:srgbClr val="E2061B"/>
                </a:solidFill>
                <a:latin typeface="微软雅黑" panose="020B0503020204020204" pitchFamily="34" charset="-122"/>
                <a:ea typeface="微软雅黑" panose="020B0503020204020204" pitchFamily="34" charset="-122"/>
              </a:rPr>
              <a:t>TCP</a:t>
            </a:r>
            <a:r>
              <a:rPr lang="zh-CN" altLang="en-US" sz="1800" b="0" dirty="0">
                <a:solidFill>
                  <a:srgbClr val="E2061B"/>
                </a:solidFill>
                <a:latin typeface="微软雅黑" panose="020B0503020204020204" pitchFamily="34" charset="-122"/>
                <a:ea typeface="微软雅黑" panose="020B0503020204020204" pitchFamily="34" charset="-122"/>
              </a:rPr>
              <a:t>或者</a:t>
            </a:r>
            <a:r>
              <a:rPr lang="en-US" altLang="zh-CN" sz="1800" b="0" dirty="0">
                <a:solidFill>
                  <a:srgbClr val="E2061B"/>
                </a:solidFill>
                <a:latin typeface="微软雅黑" panose="020B0503020204020204" pitchFamily="34" charset="-122"/>
                <a:ea typeface="微软雅黑" panose="020B0503020204020204" pitchFamily="34" charset="-122"/>
              </a:rPr>
              <a:t>UDP</a:t>
            </a:r>
            <a:r>
              <a:rPr lang="zh-CN" altLang="en-US" sz="1800" b="0" dirty="0">
                <a:solidFill>
                  <a:srgbClr val="E2061B"/>
                </a:solidFill>
                <a:latin typeface="微软雅黑" panose="020B0503020204020204" pitchFamily="34" charset="-122"/>
                <a:ea typeface="微软雅黑" panose="020B0503020204020204" pitchFamily="34" charset="-122"/>
              </a:rPr>
              <a:t>端口号来区分，也就是说</a:t>
            </a:r>
            <a:r>
              <a:rPr lang="en-US" altLang="zh-CN" sz="1800" b="0" dirty="0">
                <a:solidFill>
                  <a:srgbClr val="E2061B"/>
                </a:solidFill>
                <a:latin typeface="微软雅黑" panose="020B0503020204020204" pitchFamily="34" charset="-122"/>
                <a:ea typeface="微软雅黑" panose="020B0503020204020204" pitchFamily="34" charset="-122"/>
              </a:rPr>
              <a:t>NAT</a:t>
            </a:r>
            <a:r>
              <a:rPr lang="zh-CN" altLang="en-US" sz="1800" b="0" dirty="0">
                <a:solidFill>
                  <a:srgbClr val="E2061B"/>
                </a:solidFill>
                <a:latin typeface="微软雅黑" panose="020B0503020204020204" pitchFamily="34" charset="-122"/>
                <a:ea typeface="微软雅黑" panose="020B0503020204020204" pitchFamily="34" charset="-122"/>
              </a:rPr>
              <a:t>的依据不再仅仅是</a:t>
            </a:r>
            <a:r>
              <a:rPr lang="en-US" altLang="zh-CN" sz="1800" b="0" dirty="0">
                <a:solidFill>
                  <a:srgbClr val="E2061B"/>
                </a:solidFill>
                <a:latin typeface="微软雅黑" panose="020B0503020204020204" pitchFamily="34" charset="-122"/>
                <a:ea typeface="微软雅黑" panose="020B0503020204020204" pitchFamily="34" charset="-122"/>
              </a:rPr>
              <a:t>IP</a:t>
            </a:r>
            <a:r>
              <a:rPr lang="zh-CN" altLang="en-US" sz="1800" b="0" dirty="0">
                <a:solidFill>
                  <a:srgbClr val="E2061B"/>
                </a:solidFill>
                <a:latin typeface="微软雅黑" panose="020B0503020204020204" pitchFamily="34" charset="-122"/>
                <a:ea typeface="微软雅黑" panose="020B0503020204020204" pitchFamily="34" charset="-122"/>
              </a:rPr>
              <a:t>地址，还包括端口号 </a:t>
            </a:r>
            <a:r>
              <a:rPr lang="en-US" altLang="zh-CN" sz="1800" b="0" dirty="0">
                <a:solidFill>
                  <a:srgbClr val="E2061B"/>
                </a:solidFill>
                <a:latin typeface="微软雅黑" panose="020B0503020204020204" pitchFamily="34" charset="-122"/>
                <a:ea typeface="微软雅黑" panose="020B0503020204020204" pitchFamily="34" charset="-122"/>
              </a:rPr>
              <a:t>(IP</a:t>
            </a:r>
            <a:r>
              <a:rPr lang="zh-CN" altLang="en-US" sz="1800" b="0" dirty="0">
                <a:solidFill>
                  <a:srgbClr val="E2061B"/>
                </a:solidFill>
                <a:latin typeface="微软雅黑" panose="020B0503020204020204" pitchFamily="34" charset="-122"/>
                <a:ea typeface="微软雅黑" panose="020B0503020204020204" pitchFamily="34" charset="-122"/>
              </a:rPr>
              <a:t>地址</a:t>
            </a:r>
            <a:r>
              <a:rPr lang="en-US" altLang="zh-CN" sz="1800" b="0" dirty="0">
                <a:solidFill>
                  <a:srgbClr val="E2061B"/>
                </a:solidFill>
                <a:latin typeface="微软雅黑" panose="020B0503020204020204" pitchFamily="34" charset="-122"/>
                <a:ea typeface="微软雅黑" panose="020B0503020204020204" pitchFamily="34" charset="-122"/>
              </a:rPr>
              <a:t>+</a:t>
            </a:r>
            <a:r>
              <a:rPr lang="zh-CN" altLang="en-US" sz="1800" b="0" dirty="0">
                <a:solidFill>
                  <a:srgbClr val="E2061B"/>
                </a:solidFill>
                <a:latin typeface="微软雅黑" panose="020B0503020204020204" pitchFamily="34" charset="-122"/>
                <a:ea typeface="微软雅黑" panose="020B0503020204020204" pitchFamily="34" charset="-122"/>
              </a:rPr>
              <a:t>端口</a:t>
            </a:r>
            <a:r>
              <a:rPr lang="en-US" altLang="zh-CN" sz="1800" b="0" dirty="0">
                <a:solidFill>
                  <a:srgbClr val="E2061B"/>
                </a:solidFill>
                <a:latin typeface="微软雅黑" panose="020B0503020204020204" pitchFamily="34" charset="-122"/>
                <a:ea typeface="微软雅黑" panose="020B0503020204020204" pitchFamily="34" charset="-122"/>
              </a:rPr>
              <a:t>)</a:t>
            </a:r>
            <a:endParaRPr lang="zh-CN" altLang="en-US" sz="1800" b="0" dirty="0">
              <a:solidFill>
                <a:srgbClr val="E2061B"/>
              </a:solidFill>
              <a:latin typeface="微软雅黑" panose="020B0503020204020204" pitchFamily="34" charset="-122"/>
              <a:ea typeface="微软雅黑" panose="020B0503020204020204" pitchFamily="34" charset="-122"/>
            </a:endParaRPr>
          </a:p>
        </p:txBody>
      </p:sp>
      <p:sp>
        <p:nvSpPr>
          <p:cNvPr id="41" name="标题 1">
            <a:extLst>
              <a:ext uri="{FF2B5EF4-FFF2-40B4-BE49-F238E27FC236}">
                <a16:creationId xmlns:a16="http://schemas.microsoft.com/office/drawing/2014/main" id="{B39FF83D-B25F-4B94-A360-31EC8B431309}"/>
              </a:ext>
            </a:extLst>
          </p:cNvPr>
          <p:cNvSpPr txBox="1">
            <a:spLocks/>
          </p:cNvSpPr>
          <p:nvPr/>
        </p:nvSpPr>
        <p:spPr>
          <a:xfrm>
            <a:off x="280988" y="120454"/>
            <a:ext cx="8245475" cy="609600"/>
          </a:xfrm>
          <a:prstGeom prst="rect">
            <a:avLst/>
          </a:prstGeom>
        </p:spPr>
        <p:txBody>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ea typeface="宋体" pitchFamily="2" charset="-122"/>
              </a:defRPr>
            </a:lvl2pPr>
            <a:lvl3pPr algn="l" rtl="0" eaLnBrk="0" fontAlgn="base" hangingPunct="0">
              <a:spcBef>
                <a:spcPct val="0"/>
              </a:spcBef>
              <a:spcAft>
                <a:spcPct val="0"/>
              </a:spcAft>
              <a:defRPr sz="4400" b="1">
                <a:solidFill>
                  <a:schemeClr val="tx2"/>
                </a:solidFill>
                <a:latin typeface="Arial" charset="0"/>
                <a:ea typeface="宋体" pitchFamily="2" charset="-122"/>
              </a:defRPr>
            </a:lvl3pPr>
            <a:lvl4pPr algn="l" rtl="0" eaLnBrk="0" fontAlgn="base" hangingPunct="0">
              <a:spcBef>
                <a:spcPct val="0"/>
              </a:spcBef>
              <a:spcAft>
                <a:spcPct val="0"/>
              </a:spcAft>
              <a:defRPr sz="4400" b="1">
                <a:solidFill>
                  <a:schemeClr val="tx2"/>
                </a:solidFill>
                <a:latin typeface="Arial" charset="0"/>
                <a:ea typeface="宋体" pitchFamily="2" charset="-122"/>
              </a:defRPr>
            </a:lvl4pPr>
            <a:lvl5pPr algn="l" rtl="0" eaLnBrk="0" fontAlgn="base" hangingPunct="0">
              <a:spcBef>
                <a:spcPct val="0"/>
              </a:spcBef>
              <a:spcAft>
                <a:spcPct val="0"/>
              </a:spcAft>
              <a:defRPr sz="4400" b="1">
                <a:solidFill>
                  <a:schemeClr val="tx2"/>
                </a:solidFill>
                <a:latin typeface="Arial" charset="0"/>
                <a:ea typeface="宋体" pitchFamily="2" charset="-122"/>
              </a:defRPr>
            </a:lvl5pPr>
            <a:lvl6pPr marL="457200" algn="l" rtl="0" fontAlgn="base">
              <a:spcBef>
                <a:spcPct val="0"/>
              </a:spcBef>
              <a:spcAft>
                <a:spcPct val="0"/>
              </a:spcAft>
              <a:defRPr sz="4400" b="1">
                <a:solidFill>
                  <a:schemeClr val="tx2"/>
                </a:solidFill>
                <a:latin typeface="Arial" charset="0"/>
                <a:ea typeface="宋体" pitchFamily="2" charset="-122"/>
              </a:defRPr>
            </a:lvl6pPr>
            <a:lvl7pPr marL="914400" algn="l" rtl="0" fontAlgn="base">
              <a:spcBef>
                <a:spcPct val="0"/>
              </a:spcBef>
              <a:spcAft>
                <a:spcPct val="0"/>
              </a:spcAft>
              <a:defRPr sz="4400" b="1">
                <a:solidFill>
                  <a:schemeClr val="tx2"/>
                </a:solidFill>
                <a:latin typeface="Arial" charset="0"/>
                <a:ea typeface="宋体" pitchFamily="2" charset="-122"/>
              </a:defRPr>
            </a:lvl7pPr>
            <a:lvl8pPr marL="1371600" algn="l" rtl="0" fontAlgn="base">
              <a:spcBef>
                <a:spcPct val="0"/>
              </a:spcBef>
              <a:spcAft>
                <a:spcPct val="0"/>
              </a:spcAft>
              <a:defRPr sz="4400" b="1">
                <a:solidFill>
                  <a:schemeClr val="tx2"/>
                </a:solidFill>
                <a:latin typeface="Arial" charset="0"/>
                <a:ea typeface="宋体" pitchFamily="2" charset="-122"/>
              </a:defRPr>
            </a:lvl8pPr>
            <a:lvl9pPr marL="1828800" algn="l" rtl="0" fontAlgn="base">
              <a:spcBef>
                <a:spcPct val="0"/>
              </a:spcBef>
              <a:spcAft>
                <a:spcPct val="0"/>
              </a:spcAft>
              <a:defRPr sz="4400" b="1">
                <a:solidFill>
                  <a:schemeClr val="tx2"/>
                </a:solidFill>
                <a:latin typeface="Arial" charset="0"/>
                <a:ea typeface="宋体" pitchFamily="2" charset="-122"/>
              </a:defRPr>
            </a:lvl9pPr>
          </a:lstStyle>
          <a:p>
            <a:r>
              <a:rPr lang="zh-CN" altLang="en-US" sz="3600" kern="0" dirty="0">
                <a:latin typeface="微软雅黑" panose="020B0503020204020204" pitchFamily="34" charset="-122"/>
                <a:ea typeface="微软雅黑" panose="020B0503020204020204" pitchFamily="34" charset="-122"/>
              </a:rPr>
              <a:t>如果只有</a:t>
            </a:r>
            <a:r>
              <a:rPr lang="en-US" altLang="zh-CN" sz="3600" kern="0" dirty="0">
                <a:latin typeface="微软雅黑" panose="020B0503020204020204" pitchFamily="34" charset="-122"/>
                <a:ea typeface="微软雅黑" panose="020B0503020204020204" pitchFamily="34" charset="-122"/>
              </a:rPr>
              <a:t>1</a:t>
            </a:r>
            <a:r>
              <a:rPr lang="zh-CN" altLang="en-US" sz="3600" kern="0" dirty="0">
                <a:latin typeface="微软雅黑" panose="020B0503020204020204" pitchFamily="34" charset="-122"/>
                <a:ea typeface="微软雅黑" panose="020B0503020204020204" pitchFamily="34" charset="-122"/>
              </a:rPr>
              <a:t>个全局</a:t>
            </a:r>
            <a:r>
              <a:rPr lang="en-US" altLang="zh-CN" sz="3600" kern="0" dirty="0">
                <a:latin typeface="微软雅黑" panose="020B0503020204020204" pitchFamily="34" charset="-122"/>
                <a:ea typeface="微软雅黑" panose="020B0503020204020204" pitchFamily="34" charset="-122"/>
              </a:rPr>
              <a:t>IP</a:t>
            </a:r>
            <a:r>
              <a:rPr lang="zh-CN" altLang="en-US" sz="3600" kern="0" dirty="0">
                <a:latin typeface="微软雅黑" panose="020B0503020204020204" pitchFamily="34" charset="-122"/>
                <a:ea typeface="微软雅黑" panose="020B0503020204020204" pitchFamily="34" charset="-122"/>
              </a:rPr>
              <a:t>地址？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5940"/>
                                        </p:tgtEl>
                                        <p:attrNameLst>
                                          <p:attrName>style.visibility</p:attrName>
                                        </p:attrNameLst>
                                      </p:cBhvr>
                                      <p:to>
                                        <p:strVal val="visible"/>
                                      </p:to>
                                    </p:set>
                                    <p:animEffect transition="in" filter="blinds(horizontal)">
                                      <p:cBhvr>
                                        <p:cTn id="7" dur="500"/>
                                        <p:tgtEl>
                                          <p:spTgt spid="295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5973"/>
                                        </p:tgtEl>
                                        <p:attrNameLst>
                                          <p:attrName>style.visibility</p:attrName>
                                        </p:attrNameLst>
                                      </p:cBhvr>
                                      <p:to>
                                        <p:strVal val="visible"/>
                                      </p:to>
                                    </p:set>
                                    <p:animEffect transition="in" filter="strips(upRight)">
                                      <p:cBhvr>
                                        <p:cTn id="17" dur="500"/>
                                        <p:tgtEl>
                                          <p:spTgt spid="295973"/>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95972"/>
                                        </p:tgtEl>
                                        <p:attrNameLst>
                                          <p:attrName>style.visibility</p:attrName>
                                        </p:attrNameLst>
                                      </p:cBhvr>
                                      <p:to>
                                        <p:strVal val="visible"/>
                                      </p:to>
                                    </p:set>
                                    <p:animEffect transition="in" filter="strips(upRight)">
                                      <p:cBhvr>
                                        <p:cTn id="20" dur="500"/>
                                        <p:tgtEl>
                                          <p:spTgt spid="295972"/>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295971"/>
                                        </p:tgtEl>
                                        <p:attrNameLst>
                                          <p:attrName>style.visibility</p:attrName>
                                        </p:attrNameLst>
                                      </p:cBhvr>
                                      <p:to>
                                        <p:strVal val="visible"/>
                                      </p:to>
                                    </p:set>
                                    <p:animEffect transition="in" filter="strips(upRight)">
                                      <p:cBhvr>
                                        <p:cTn id="23" dur="500"/>
                                        <p:tgtEl>
                                          <p:spTgt spid="2959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54332"/>
                                        </p:tgtEl>
                                        <p:attrNameLst>
                                          <p:attrName>style.visibility</p:attrName>
                                        </p:attrNameLst>
                                      </p:cBhvr>
                                      <p:to>
                                        <p:strVal val="visible"/>
                                      </p:to>
                                    </p:set>
                                    <p:animEffect transition="in" filter="blinds(horizontal)">
                                      <p:cBhvr>
                                        <p:cTn id="28" dur="500"/>
                                        <p:tgtEl>
                                          <p:spTgt spid="3543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354334"/>
                                        </p:tgtEl>
                                        <p:attrNameLst>
                                          <p:attrName>style.visibility</p:attrName>
                                        </p:attrNameLst>
                                      </p:cBhvr>
                                      <p:to>
                                        <p:strVal val="visible"/>
                                      </p:to>
                                    </p:set>
                                    <p:animEffect transition="in" filter="strips(upRight)">
                                      <p:cBhvr>
                                        <p:cTn id="33" dur="500"/>
                                        <p:tgtEl>
                                          <p:spTgt spid="3543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5942"/>
                                        </p:tgtEl>
                                        <p:attrNameLst>
                                          <p:attrName>style.visibility</p:attrName>
                                        </p:attrNameLst>
                                      </p:cBhvr>
                                      <p:to>
                                        <p:strVal val="visible"/>
                                      </p:to>
                                    </p:set>
                                    <p:animEffect transition="in" filter="blinds(horizontal)">
                                      <p:cBhvr>
                                        <p:cTn id="38" dur="500"/>
                                        <p:tgtEl>
                                          <p:spTgt spid="2959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9" fill="hold" grpId="0" nodeType="clickEffect">
                                  <p:stCondLst>
                                    <p:cond delay="0"/>
                                  </p:stCondLst>
                                  <p:childTnLst>
                                    <p:set>
                                      <p:cBhvr>
                                        <p:cTn id="42" dur="1" fill="hold">
                                          <p:stCondLst>
                                            <p:cond delay="0"/>
                                          </p:stCondLst>
                                        </p:cTn>
                                        <p:tgtEl>
                                          <p:spTgt spid="354335"/>
                                        </p:tgtEl>
                                        <p:attrNameLst>
                                          <p:attrName>style.visibility</p:attrName>
                                        </p:attrNameLst>
                                      </p:cBhvr>
                                      <p:to>
                                        <p:strVal val="visible"/>
                                      </p:to>
                                    </p:set>
                                    <p:animEffect transition="in" filter="strips(upLeft)">
                                      <p:cBhvr>
                                        <p:cTn id="43" dur="500"/>
                                        <p:tgtEl>
                                          <p:spTgt spid="354335"/>
                                        </p:tgtEl>
                                      </p:cBhvr>
                                    </p:animEffect>
                                  </p:childTnLst>
                                </p:cTn>
                              </p:par>
                              <p:par>
                                <p:cTn id="44" presetID="18" presetClass="entr" presetSubtype="9" fill="hold" grpId="0" nodeType="withEffect">
                                  <p:stCondLst>
                                    <p:cond delay="0"/>
                                  </p:stCondLst>
                                  <p:childTnLst>
                                    <p:set>
                                      <p:cBhvr>
                                        <p:cTn id="45" dur="1" fill="hold">
                                          <p:stCondLst>
                                            <p:cond delay="0"/>
                                          </p:stCondLst>
                                        </p:cTn>
                                        <p:tgtEl>
                                          <p:spTgt spid="354338"/>
                                        </p:tgtEl>
                                        <p:attrNameLst>
                                          <p:attrName>style.visibility</p:attrName>
                                        </p:attrNameLst>
                                      </p:cBhvr>
                                      <p:to>
                                        <p:strVal val="visible"/>
                                      </p:to>
                                    </p:set>
                                    <p:animEffect transition="in" filter="strips(upLeft)">
                                      <p:cBhvr>
                                        <p:cTn id="46" dur="500"/>
                                        <p:tgtEl>
                                          <p:spTgt spid="35433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54339"/>
                                        </p:tgtEl>
                                        <p:attrNameLst>
                                          <p:attrName>style.visibility</p:attrName>
                                        </p:attrNameLst>
                                      </p:cBhvr>
                                      <p:to>
                                        <p:strVal val="visible"/>
                                      </p:to>
                                    </p:set>
                                    <p:animEffect transition="in" filter="blinds(horizontal)">
                                      <p:cBhvr>
                                        <p:cTn id="51" dur="500"/>
                                        <p:tgtEl>
                                          <p:spTgt spid="35433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linds(horizontal)">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animBg="1"/>
      <p:bldP spid="354332" grpId="0"/>
      <p:bldP spid="295942" grpId="0"/>
      <p:bldP spid="354334" grpId="0" animBg="1"/>
      <p:bldP spid="354335" grpId="0" animBg="1"/>
      <p:bldP spid="354338" grpId="0"/>
      <p:bldP spid="295971" grpId="0" animBg="1"/>
      <p:bldP spid="295972" grpId="0" animBg="1"/>
      <p:bldP spid="295973" grpId="0" animBg="1"/>
      <p:bldP spid="354339" grpId="0"/>
      <p:bldP spid="4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7"/>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mn-ea"/>
              <a:ea typeface="+mn-ea"/>
            </a:endParaRPr>
          </a:p>
        </p:txBody>
      </p:sp>
      <p:sp>
        <p:nvSpPr>
          <p:cNvPr id="6" name="Rectangle 2"/>
          <p:cNvSpPr>
            <a:spLocks noChangeArrowheads="1"/>
          </p:cNvSpPr>
          <p:nvPr/>
        </p:nvSpPr>
        <p:spPr bwMode="auto">
          <a:xfrm>
            <a:off x="177800" y="5643563"/>
            <a:ext cx="8786813" cy="792162"/>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dirty="0">
                <a:solidFill>
                  <a:srgbClr val="E2061B"/>
                </a:solidFill>
                <a:latin typeface="+mn-ea"/>
                <a:ea typeface="+mn-ea"/>
              </a:rPr>
              <a:t>解决方法：在</a:t>
            </a:r>
            <a:r>
              <a:rPr lang="en-US" altLang="zh-CN" sz="2000" b="1" dirty="0">
                <a:solidFill>
                  <a:srgbClr val="E2061B"/>
                </a:solidFill>
                <a:latin typeface="+mn-ea"/>
                <a:ea typeface="+mn-ea"/>
              </a:rPr>
              <a:t>NAT</a:t>
            </a:r>
            <a:r>
              <a:rPr lang="zh-CN" altLang="en-US" sz="2000" b="1" dirty="0">
                <a:solidFill>
                  <a:srgbClr val="E2061B"/>
                </a:solidFill>
                <a:latin typeface="+mn-ea"/>
                <a:ea typeface="+mn-ea"/>
              </a:rPr>
              <a:t>中引入协议（</a:t>
            </a:r>
            <a:r>
              <a:rPr lang="en-US" altLang="zh-CN" sz="2000" b="1" dirty="0">
                <a:solidFill>
                  <a:srgbClr val="E2061B"/>
                </a:solidFill>
                <a:latin typeface="+mn-ea"/>
                <a:ea typeface="+mn-ea"/>
              </a:rPr>
              <a:t>TCP</a:t>
            </a:r>
            <a:r>
              <a:rPr lang="zh-CN" altLang="en-US" sz="2000" b="1" dirty="0">
                <a:solidFill>
                  <a:srgbClr val="E2061B"/>
                </a:solidFill>
                <a:latin typeface="+mn-ea"/>
                <a:ea typeface="+mn-ea"/>
              </a:rPr>
              <a:t>或者</a:t>
            </a:r>
            <a:r>
              <a:rPr lang="en-US" altLang="zh-CN" sz="2000" b="1" dirty="0">
                <a:solidFill>
                  <a:srgbClr val="E2061B"/>
                </a:solidFill>
                <a:latin typeface="+mn-ea"/>
                <a:ea typeface="+mn-ea"/>
              </a:rPr>
              <a:t>UDP</a:t>
            </a:r>
            <a:r>
              <a:rPr lang="zh-CN" altLang="en-US" sz="2000" b="1" dirty="0">
                <a:solidFill>
                  <a:srgbClr val="E2061B"/>
                </a:solidFill>
                <a:latin typeface="+mn-ea"/>
                <a:ea typeface="+mn-ea"/>
              </a:rPr>
              <a:t>等）和端口号，也就是说</a:t>
            </a:r>
            <a:r>
              <a:rPr lang="en-US" altLang="zh-CN" sz="2000" b="1" dirty="0">
                <a:solidFill>
                  <a:srgbClr val="E2061B"/>
                </a:solidFill>
                <a:latin typeface="+mn-ea"/>
                <a:ea typeface="+mn-ea"/>
              </a:rPr>
              <a:t>NAT</a:t>
            </a:r>
            <a:r>
              <a:rPr lang="zh-CN" altLang="en-US" sz="2000" b="1" dirty="0">
                <a:solidFill>
                  <a:srgbClr val="E2061B"/>
                </a:solidFill>
                <a:latin typeface="+mn-ea"/>
                <a:ea typeface="+mn-ea"/>
              </a:rPr>
              <a:t>的依据不再仅仅是</a:t>
            </a:r>
            <a:r>
              <a:rPr lang="en-US" altLang="zh-CN" sz="2000" b="1" dirty="0">
                <a:solidFill>
                  <a:srgbClr val="E2061B"/>
                </a:solidFill>
                <a:latin typeface="+mn-ea"/>
                <a:ea typeface="+mn-ea"/>
              </a:rPr>
              <a:t>IP</a:t>
            </a:r>
            <a:r>
              <a:rPr lang="zh-CN" altLang="en-US" sz="2000" b="1" dirty="0">
                <a:solidFill>
                  <a:srgbClr val="E2061B"/>
                </a:solidFill>
                <a:latin typeface="+mn-ea"/>
                <a:ea typeface="+mn-ea"/>
              </a:rPr>
              <a:t>地址，还包括</a:t>
            </a:r>
            <a:r>
              <a:rPr lang="en-US" altLang="zh-CN" sz="2000" b="1" dirty="0">
                <a:solidFill>
                  <a:srgbClr val="E2061B"/>
                </a:solidFill>
                <a:latin typeface="+mn-ea"/>
                <a:ea typeface="+mn-ea"/>
              </a:rPr>
              <a:t>TCP</a:t>
            </a:r>
            <a:r>
              <a:rPr lang="zh-CN" altLang="en-US" sz="2000" b="1" dirty="0">
                <a:solidFill>
                  <a:srgbClr val="E2061B"/>
                </a:solidFill>
                <a:latin typeface="+mn-ea"/>
                <a:ea typeface="+mn-ea"/>
              </a:rPr>
              <a:t>或者</a:t>
            </a:r>
            <a:r>
              <a:rPr lang="en-US" altLang="zh-CN" sz="2000" b="1" dirty="0">
                <a:solidFill>
                  <a:srgbClr val="E2061B"/>
                </a:solidFill>
                <a:latin typeface="+mn-ea"/>
                <a:ea typeface="+mn-ea"/>
              </a:rPr>
              <a:t>UDP</a:t>
            </a:r>
            <a:r>
              <a:rPr lang="zh-CN" altLang="en-US" sz="2000" b="1" dirty="0">
                <a:solidFill>
                  <a:srgbClr val="E2061B"/>
                </a:solidFill>
                <a:latin typeface="+mn-ea"/>
                <a:ea typeface="+mn-ea"/>
              </a:rPr>
              <a:t>端口号</a:t>
            </a:r>
          </a:p>
        </p:txBody>
      </p:sp>
      <p:sp>
        <p:nvSpPr>
          <p:cNvPr id="112644" name="Text Box 19"/>
          <p:cNvSpPr txBox="1">
            <a:spLocks noChangeArrowheads="1"/>
          </p:cNvSpPr>
          <p:nvPr/>
        </p:nvSpPr>
        <p:spPr bwMode="auto">
          <a:xfrm>
            <a:off x="323850" y="115888"/>
            <a:ext cx="73437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latin typeface="+mn-ea"/>
                <a:ea typeface="+mn-ea"/>
              </a:rPr>
              <a:t>我们观察到：</a:t>
            </a:r>
          </a:p>
          <a:p>
            <a:pPr eaLnBrk="1" hangingPunct="1">
              <a:spcBef>
                <a:spcPct val="50000"/>
              </a:spcBef>
            </a:pPr>
            <a:r>
              <a:rPr lang="zh-CN" altLang="en-US" sz="2000" b="1" dirty="0">
                <a:latin typeface="+mn-ea"/>
                <a:ea typeface="+mn-ea"/>
              </a:rPr>
              <a:t>（</a:t>
            </a:r>
            <a:r>
              <a:rPr lang="en-US" altLang="zh-CN" sz="2000" b="1" dirty="0">
                <a:latin typeface="+mn-ea"/>
                <a:ea typeface="+mn-ea"/>
              </a:rPr>
              <a:t>1</a:t>
            </a:r>
            <a:r>
              <a:rPr lang="zh-CN" altLang="en-US" sz="2000" b="1" dirty="0">
                <a:latin typeface="+mn-ea"/>
                <a:ea typeface="+mn-ea"/>
              </a:rPr>
              <a:t>）</a:t>
            </a:r>
            <a:r>
              <a:rPr lang="en-US" altLang="zh-CN" sz="2000" b="1" dirty="0">
                <a:latin typeface="+mn-ea"/>
                <a:ea typeface="+mn-ea"/>
              </a:rPr>
              <a:t>Internet</a:t>
            </a:r>
            <a:r>
              <a:rPr lang="zh-CN" altLang="en-US" sz="2000" b="1" dirty="0">
                <a:latin typeface="+mn-ea"/>
                <a:ea typeface="+mn-ea"/>
              </a:rPr>
              <a:t>上的大部分应用都是基于</a:t>
            </a:r>
            <a:r>
              <a:rPr lang="en-US" altLang="zh-CN" sz="2000" b="1" dirty="0">
                <a:latin typeface="+mn-ea"/>
                <a:ea typeface="+mn-ea"/>
              </a:rPr>
              <a:t>TCP</a:t>
            </a:r>
            <a:r>
              <a:rPr lang="zh-CN" altLang="en-US" sz="2000" b="1" dirty="0">
                <a:latin typeface="+mn-ea"/>
                <a:ea typeface="+mn-ea"/>
              </a:rPr>
              <a:t>或者</a:t>
            </a:r>
            <a:r>
              <a:rPr lang="en-US" altLang="zh-CN" sz="2000" b="1" dirty="0">
                <a:latin typeface="+mn-ea"/>
                <a:ea typeface="+mn-ea"/>
              </a:rPr>
              <a:t>UDP</a:t>
            </a:r>
          </a:p>
          <a:p>
            <a:pPr eaLnBrk="1" hangingPunct="1">
              <a:spcBef>
                <a:spcPct val="50000"/>
              </a:spcBef>
            </a:pPr>
            <a:r>
              <a:rPr lang="zh-CN" altLang="en-US" sz="2000" b="1" dirty="0">
                <a:latin typeface="+mn-ea"/>
                <a:ea typeface="+mn-ea"/>
              </a:rPr>
              <a:t>（</a:t>
            </a:r>
            <a:r>
              <a:rPr lang="en-US" altLang="zh-CN" sz="2000" b="1" dirty="0">
                <a:latin typeface="+mn-ea"/>
                <a:ea typeface="+mn-ea"/>
              </a:rPr>
              <a:t>2</a:t>
            </a:r>
            <a:r>
              <a:rPr lang="zh-CN" altLang="en-US" sz="2000" b="1" dirty="0">
                <a:latin typeface="+mn-ea"/>
                <a:ea typeface="+mn-ea"/>
              </a:rPr>
              <a:t>）大部分的应用会话可以用</a:t>
            </a:r>
            <a:r>
              <a:rPr lang="en-US" altLang="zh-CN" sz="2000" b="1" dirty="0">
                <a:latin typeface="+mn-ea"/>
                <a:ea typeface="+mn-ea"/>
              </a:rPr>
              <a:t>&lt;</a:t>
            </a:r>
            <a:r>
              <a:rPr lang="zh-CN" altLang="en-US" sz="2000" b="1" dirty="0">
                <a:latin typeface="+mn-ea"/>
                <a:ea typeface="+mn-ea"/>
              </a:rPr>
              <a:t>源</a:t>
            </a:r>
            <a:r>
              <a:rPr lang="en-US" altLang="zh-CN" sz="2000" b="1" dirty="0">
                <a:latin typeface="+mn-ea"/>
                <a:ea typeface="+mn-ea"/>
              </a:rPr>
              <a:t>IP</a:t>
            </a:r>
            <a:r>
              <a:rPr lang="zh-CN" altLang="en-US" sz="2000" b="1" dirty="0">
                <a:latin typeface="+mn-ea"/>
                <a:ea typeface="+mn-ea"/>
              </a:rPr>
              <a:t>地址、目的</a:t>
            </a:r>
            <a:r>
              <a:rPr lang="en-US" altLang="zh-CN" sz="2000" b="1" dirty="0">
                <a:latin typeface="+mn-ea"/>
                <a:ea typeface="+mn-ea"/>
              </a:rPr>
              <a:t>IP</a:t>
            </a:r>
            <a:r>
              <a:rPr lang="zh-CN" altLang="en-US" sz="2000" b="1" dirty="0">
                <a:latin typeface="+mn-ea"/>
                <a:ea typeface="+mn-ea"/>
              </a:rPr>
              <a:t>地址、源端口号、目的端口号、协议</a:t>
            </a:r>
            <a:r>
              <a:rPr lang="en-US" altLang="zh-CN" sz="2000" b="1" dirty="0">
                <a:latin typeface="+mn-ea"/>
                <a:ea typeface="+mn-ea"/>
              </a:rPr>
              <a:t>&gt;</a:t>
            </a:r>
            <a:r>
              <a:rPr lang="zh-CN" altLang="en-US" sz="2000" b="1" dirty="0">
                <a:latin typeface="+mn-ea"/>
                <a:ea typeface="+mn-ea"/>
              </a:rPr>
              <a:t>这样一个五元组来标识</a:t>
            </a:r>
          </a:p>
        </p:txBody>
      </p:sp>
      <p:pic>
        <p:nvPicPr>
          <p:cNvPr id="112645" name="Picture 16" descr="TCP_UDP_h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00213"/>
            <a:ext cx="69850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Rectangle 8"/>
          <p:cNvSpPr>
            <a:spLocks noChangeArrowheads="1"/>
          </p:cNvSpPr>
          <p:nvPr/>
        </p:nvSpPr>
        <p:spPr bwMode="auto">
          <a:xfrm>
            <a:off x="1979613" y="2349500"/>
            <a:ext cx="6192837" cy="2159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12647" name="Rectangle 9"/>
          <p:cNvSpPr>
            <a:spLocks noChangeArrowheads="1"/>
          </p:cNvSpPr>
          <p:nvPr/>
        </p:nvSpPr>
        <p:spPr bwMode="auto">
          <a:xfrm>
            <a:off x="2022475" y="4922838"/>
            <a:ext cx="6192838" cy="2159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zh-CN" altLang="en-US" dirty="0"/>
              <a:t>网络地址转换</a:t>
            </a:r>
            <a:r>
              <a:rPr lang="en-US" altLang="zh-CN" dirty="0"/>
              <a:t>—</a:t>
            </a:r>
            <a:r>
              <a:rPr lang="zh-CN" altLang="en-US" dirty="0"/>
              <a:t>原理</a:t>
            </a:r>
          </a:p>
        </p:txBody>
      </p:sp>
      <p:sp>
        <p:nvSpPr>
          <p:cNvPr id="113667" name="Rectangle 3"/>
          <p:cNvSpPr>
            <a:spLocks noGrp="1" noChangeArrowheads="1"/>
          </p:cNvSpPr>
          <p:nvPr>
            <p:ph type="body" idx="1"/>
          </p:nvPr>
        </p:nvSpPr>
        <p:spPr>
          <a:xfrm>
            <a:off x="685800" y="1484784"/>
            <a:ext cx="7772400" cy="4114800"/>
          </a:xfrm>
        </p:spPr>
        <p:txBody>
          <a:bodyPr/>
          <a:lstStyle/>
          <a:p>
            <a:pPr>
              <a:lnSpc>
                <a:spcPct val="95000"/>
              </a:lnSpc>
            </a:pPr>
            <a:r>
              <a:rPr lang="zh-CN" altLang="en-US" sz="2800" dirty="0">
                <a:solidFill>
                  <a:srgbClr val="FF0000"/>
                </a:solidFill>
              </a:rPr>
              <a:t>网络地址和端口转换</a:t>
            </a:r>
            <a:r>
              <a:rPr lang="en-US" altLang="zh-CN" sz="2800" dirty="0">
                <a:solidFill>
                  <a:srgbClr val="FF0000"/>
                </a:solidFill>
              </a:rPr>
              <a:t>NAPT</a:t>
            </a:r>
            <a:r>
              <a:rPr lang="zh-CN" altLang="en-US" sz="2800" dirty="0"/>
              <a:t>：</a:t>
            </a:r>
            <a:r>
              <a:rPr lang="en-US" altLang="zh-CN" sz="2800" dirty="0"/>
              <a:t>Network Address and Port Translation</a:t>
            </a:r>
          </a:p>
          <a:p>
            <a:pPr lvl="1">
              <a:lnSpc>
                <a:spcPct val="95000"/>
              </a:lnSpc>
            </a:pPr>
            <a:r>
              <a:rPr lang="zh-CN" altLang="en-US" sz="2400" dirty="0"/>
              <a:t>最常用的一种</a:t>
            </a:r>
            <a:r>
              <a:rPr lang="en-US" altLang="zh-CN" sz="2400" dirty="0"/>
              <a:t>NAT</a:t>
            </a:r>
            <a:r>
              <a:rPr lang="zh-CN" altLang="en-US" sz="2400" dirty="0"/>
              <a:t>方式</a:t>
            </a:r>
          </a:p>
          <a:p>
            <a:pPr lvl="1">
              <a:lnSpc>
                <a:spcPct val="95000"/>
              </a:lnSpc>
            </a:pPr>
            <a:r>
              <a:rPr lang="zh-CN" altLang="en-US" sz="2400" dirty="0">
                <a:solidFill>
                  <a:srgbClr val="FF0000"/>
                </a:solidFill>
              </a:rPr>
              <a:t>同时使用</a:t>
            </a:r>
            <a:r>
              <a:rPr lang="en-US" altLang="zh-CN" sz="2400" dirty="0">
                <a:solidFill>
                  <a:srgbClr val="FF0000"/>
                </a:solidFill>
              </a:rPr>
              <a:t>IP</a:t>
            </a:r>
            <a:r>
              <a:rPr lang="zh-CN" altLang="en-US" sz="2400" dirty="0">
                <a:solidFill>
                  <a:srgbClr val="FF0000"/>
                </a:solidFill>
              </a:rPr>
              <a:t>地址和</a:t>
            </a:r>
            <a:r>
              <a:rPr lang="en-US" altLang="zh-CN" sz="2400" dirty="0">
                <a:solidFill>
                  <a:srgbClr val="FF0000"/>
                </a:solidFill>
              </a:rPr>
              <a:t>TCP/UDP</a:t>
            </a:r>
            <a:r>
              <a:rPr lang="zh-CN" altLang="en-US" sz="2400" dirty="0">
                <a:solidFill>
                  <a:srgbClr val="FF0000"/>
                </a:solidFill>
              </a:rPr>
              <a:t>端口号</a:t>
            </a:r>
          </a:p>
          <a:p>
            <a:pPr lvl="2">
              <a:lnSpc>
                <a:spcPct val="95000"/>
              </a:lnSpc>
            </a:pPr>
            <a:r>
              <a:rPr lang="zh-CN" altLang="en-US" sz="2000" dirty="0"/>
              <a:t>端口号标识了同一台主机上不同的应用，例如</a:t>
            </a:r>
            <a:r>
              <a:rPr lang="en-US" altLang="zh-CN" sz="2000" dirty="0"/>
              <a:t>FTP</a:t>
            </a:r>
            <a:r>
              <a:rPr lang="zh-CN" altLang="en-US" sz="2000" dirty="0"/>
              <a:t>服务器进程一般运行在</a:t>
            </a:r>
            <a:r>
              <a:rPr lang="en-US" altLang="zh-CN" sz="2000" dirty="0"/>
              <a:t>21</a:t>
            </a:r>
            <a:r>
              <a:rPr lang="zh-CN" altLang="en-US" sz="2000" dirty="0"/>
              <a:t>号端口，</a:t>
            </a:r>
            <a:r>
              <a:rPr lang="en-US" altLang="zh-CN" sz="2000" dirty="0"/>
              <a:t>web</a:t>
            </a:r>
            <a:r>
              <a:rPr lang="zh-CN" altLang="en-US" sz="2000" dirty="0"/>
              <a:t>服务进程一般运行在</a:t>
            </a:r>
            <a:r>
              <a:rPr lang="en-US" altLang="zh-CN" sz="2000" dirty="0"/>
              <a:t>80</a:t>
            </a:r>
            <a:r>
              <a:rPr lang="zh-CN" altLang="en-US" sz="2000" dirty="0"/>
              <a:t>号端口，</a:t>
            </a:r>
            <a:r>
              <a:rPr lang="en-US" altLang="zh-CN" sz="2000" dirty="0"/>
              <a:t>TCP/UDP</a:t>
            </a:r>
            <a:r>
              <a:rPr lang="zh-CN" altLang="en-US" sz="2000" dirty="0"/>
              <a:t>根据端口号将数据投递给相应的应用进程</a:t>
            </a:r>
          </a:p>
          <a:p>
            <a:pPr>
              <a:lnSpc>
                <a:spcPct val="95000"/>
              </a:lnSpc>
            </a:pPr>
            <a:r>
              <a:rPr lang="en-US" altLang="zh-CN" sz="2800" dirty="0"/>
              <a:t>NAPT</a:t>
            </a:r>
            <a:r>
              <a:rPr lang="zh-CN" altLang="en-US" sz="2800" dirty="0"/>
              <a:t>操作不仅仅要修改分组的</a:t>
            </a:r>
            <a:r>
              <a:rPr lang="en-US" altLang="zh-CN" sz="2800" dirty="0"/>
              <a:t>IP</a:t>
            </a:r>
            <a:r>
              <a:rPr lang="zh-CN" altLang="en-US" sz="2800" dirty="0"/>
              <a:t>头标，还要修改</a:t>
            </a:r>
            <a:r>
              <a:rPr lang="en-US" altLang="zh-CN" sz="2800" dirty="0"/>
              <a:t>TCP/UDP</a:t>
            </a:r>
            <a:r>
              <a:rPr lang="zh-CN" altLang="en-US" sz="2800" dirty="0"/>
              <a:t>头标中的端口号</a:t>
            </a:r>
          </a:p>
          <a:p>
            <a:pPr lvl="1">
              <a:lnSpc>
                <a:spcPct val="95000"/>
              </a:lnSpc>
            </a:pPr>
            <a:r>
              <a:rPr lang="zh-CN" altLang="en-US" sz="2400" dirty="0"/>
              <a:t>在</a:t>
            </a:r>
            <a:r>
              <a:rPr lang="en-US" altLang="zh-CN" sz="2400" dirty="0"/>
              <a:t>NAT</a:t>
            </a:r>
            <a:r>
              <a:rPr lang="zh-CN" altLang="en-US" sz="2400" dirty="0"/>
              <a:t>设备上，虽然内部网络所有的主机共享同一个全局</a:t>
            </a:r>
            <a:r>
              <a:rPr lang="en-US" altLang="zh-CN" sz="2400" dirty="0"/>
              <a:t>IP</a:t>
            </a:r>
            <a:r>
              <a:rPr lang="zh-CN" altLang="en-US" sz="2400" dirty="0"/>
              <a:t>地址，但是它们所使用的端口号不同</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8" name="标题 1">
            <a:extLst>
              <a:ext uri="{FF2B5EF4-FFF2-40B4-BE49-F238E27FC236}">
                <a16:creationId xmlns:a16="http://schemas.microsoft.com/office/drawing/2014/main" id="{668A1B8B-C16D-4872-AA08-D19B9B350D25}"/>
              </a:ext>
            </a:extLst>
          </p:cNvPr>
          <p:cNvSpPr>
            <a:spLocks noGrp="1"/>
          </p:cNvSpPr>
          <p:nvPr>
            <p:ph type="title"/>
          </p:nvPr>
        </p:nvSpPr>
        <p:spPr>
          <a:xfrm>
            <a:off x="107504" y="92159"/>
            <a:ext cx="8245475" cy="609600"/>
          </a:xfrm>
        </p:spPr>
        <p:txBody>
          <a:bodyPr/>
          <a:lstStyle/>
          <a:p>
            <a:r>
              <a:rPr lang="en-US" altLang="zh-CN" sz="3600" dirty="0"/>
              <a:t>NAPT</a:t>
            </a:r>
            <a:r>
              <a:rPr lang="zh-CN" altLang="en-US" sz="3600" dirty="0"/>
              <a:t>下的数据访问流程</a:t>
            </a:r>
            <a:r>
              <a:rPr lang="en-US" altLang="zh-CN" sz="3600" dirty="0"/>
              <a:t>-out</a:t>
            </a:r>
            <a:endParaRPr lang="zh-CN" altLang="en-US" sz="3600" dirty="0"/>
          </a:p>
        </p:txBody>
      </p:sp>
      <p:sp>
        <p:nvSpPr>
          <p:cNvPr id="47" name="Text Box 65">
            <a:extLst>
              <a:ext uri="{FF2B5EF4-FFF2-40B4-BE49-F238E27FC236}">
                <a16:creationId xmlns:a16="http://schemas.microsoft.com/office/drawing/2014/main" id="{39F730D3-2A85-4DAD-8D60-79B3330D99C3}"/>
              </a:ext>
            </a:extLst>
          </p:cNvPr>
          <p:cNvSpPr txBox="1">
            <a:spLocks noChangeArrowheads="1"/>
          </p:cNvSpPr>
          <p:nvPr/>
        </p:nvSpPr>
        <p:spPr bwMode="auto">
          <a:xfrm>
            <a:off x="5849592" y="314083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altLang="zh-CN" sz="1600" b="1" i="0" u="none" strike="noStrike" kern="0" cap="none" spc="0" normalizeH="0" noProof="0" dirty="0">
                <a:ln>
                  <a:noFill/>
                </a:ln>
                <a:solidFill>
                  <a:srgbClr val="3333CC"/>
                </a:solidFill>
                <a:effectLst/>
                <a:uLnTx/>
                <a:uFillTx/>
                <a:latin typeface="+mn-ea"/>
                <a:ea typeface="+mn-ea"/>
              </a:rPr>
              <a:t>Internet</a:t>
            </a:r>
          </a:p>
        </p:txBody>
      </p:sp>
      <p:graphicFrame>
        <p:nvGraphicFramePr>
          <p:cNvPr id="49" name="Object 66">
            <a:extLst>
              <a:ext uri="{FF2B5EF4-FFF2-40B4-BE49-F238E27FC236}">
                <a16:creationId xmlns:a16="http://schemas.microsoft.com/office/drawing/2014/main" id="{6A8673AC-C8A9-4D59-948F-C3B1DA886B78}"/>
              </a:ext>
            </a:extLst>
          </p:cNvPr>
          <p:cNvGraphicFramePr>
            <a:graphicFrameLocks noChangeAspect="1"/>
          </p:cNvGraphicFramePr>
          <p:nvPr>
            <p:extLst>
              <p:ext uri="{D42A27DB-BD31-4B8C-83A1-F6EECF244321}">
                <p14:modId xmlns:p14="http://schemas.microsoft.com/office/powerpoint/2010/main" val="1244224988"/>
              </p:ext>
            </p:extLst>
          </p:nvPr>
        </p:nvGraphicFramePr>
        <p:xfrm>
          <a:off x="892175" y="2933700"/>
          <a:ext cx="990600" cy="760412"/>
        </p:xfrm>
        <a:graphic>
          <a:graphicData uri="http://schemas.openxmlformats.org/presentationml/2006/ole">
            <mc:AlternateContent xmlns:mc="http://schemas.openxmlformats.org/markup-compatibility/2006">
              <mc:Choice xmlns:v="urn:schemas-microsoft-com:vml" Requires="v">
                <p:oleObj name="Clip" r:id="rId3" imgW="4183063" imgH="3216275" progId="MS_ClipArt_Gallery.2">
                  <p:embed/>
                </p:oleObj>
              </mc:Choice>
              <mc:Fallback>
                <p:oleObj name="Clip" r:id="rId3" imgW="4183063" imgH="3216275" progId="MS_ClipArt_Gallery.2">
                  <p:embed/>
                  <p:pic>
                    <p:nvPicPr>
                      <p:cNvPr id="49" name="Object 66">
                        <a:extLst>
                          <a:ext uri="{FF2B5EF4-FFF2-40B4-BE49-F238E27FC236}">
                            <a16:creationId xmlns:a16="http://schemas.microsoft.com/office/drawing/2014/main" id="{6A8673AC-C8A9-4D59-948F-C3B1DA886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2933700"/>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67">
            <a:extLst>
              <a:ext uri="{FF2B5EF4-FFF2-40B4-BE49-F238E27FC236}">
                <a16:creationId xmlns:a16="http://schemas.microsoft.com/office/drawing/2014/main" id="{0D40890D-6BB0-425F-92AE-BA58DFA1C0C5}"/>
              </a:ext>
            </a:extLst>
          </p:cNvPr>
          <p:cNvGraphicFramePr>
            <a:graphicFrameLocks noChangeAspect="1"/>
          </p:cNvGraphicFramePr>
          <p:nvPr>
            <p:extLst>
              <p:ext uri="{D42A27DB-BD31-4B8C-83A1-F6EECF244321}">
                <p14:modId xmlns:p14="http://schemas.microsoft.com/office/powerpoint/2010/main" val="220742662"/>
              </p:ext>
            </p:extLst>
          </p:nvPr>
        </p:nvGraphicFramePr>
        <p:xfrm>
          <a:off x="892175" y="4038600"/>
          <a:ext cx="990600" cy="760412"/>
        </p:xfrm>
        <a:graphic>
          <a:graphicData uri="http://schemas.openxmlformats.org/presentationml/2006/ole">
            <mc:AlternateContent xmlns:mc="http://schemas.openxmlformats.org/markup-compatibility/2006">
              <mc:Choice xmlns:v="urn:schemas-microsoft-com:vml" Requires="v">
                <p:oleObj name="Clip" r:id="rId5" imgW="4183063" imgH="3216275" progId="MS_ClipArt_Gallery.2">
                  <p:embed/>
                </p:oleObj>
              </mc:Choice>
              <mc:Fallback>
                <p:oleObj name="Clip" r:id="rId5" imgW="4183063" imgH="3216275" progId="MS_ClipArt_Gallery.2">
                  <p:embed/>
                  <p:pic>
                    <p:nvPicPr>
                      <p:cNvPr id="50" name="Object 67">
                        <a:extLst>
                          <a:ext uri="{FF2B5EF4-FFF2-40B4-BE49-F238E27FC236}">
                            <a16:creationId xmlns:a16="http://schemas.microsoft.com/office/drawing/2014/main" id="{0D40890D-6BB0-425F-92AE-BA58DFA1C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4038600"/>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68">
            <a:extLst>
              <a:ext uri="{FF2B5EF4-FFF2-40B4-BE49-F238E27FC236}">
                <a16:creationId xmlns:a16="http://schemas.microsoft.com/office/drawing/2014/main" id="{AC3EA78A-8AC9-42E5-A806-BF9CE7386B24}"/>
              </a:ext>
            </a:extLst>
          </p:cNvPr>
          <p:cNvGraphicFramePr>
            <a:graphicFrameLocks noChangeAspect="1"/>
          </p:cNvGraphicFramePr>
          <p:nvPr>
            <p:extLst>
              <p:ext uri="{D42A27DB-BD31-4B8C-83A1-F6EECF244321}">
                <p14:modId xmlns:p14="http://schemas.microsoft.com/office/powerpoint/2010/main" val="3650157271"/>
              </p:ext>
            </p:extLst>
          </p:nvPr>
        </p:nvGraphicFramePr>
        <p:xfrm>
          <a:off x="892175" y="5259388"/>
          <a:ext cx="990600" cy="760412"/>
        </p:xfrm>
        <a:graphic>
          <a:graphicData uri="http://schemas.openxmlformats.org/presentationml/2006/ole">
            <mc:AlternateContent xmlns:mc="http://schemas.openxmlformats.org/markup-compatibility/2006">
              <mc:Choice xmlns:v="urn:schemas-microsoft-com:vml" Requires="v">
                <p:oleObj name="Clip" r:id="rId6" imgW="4183063" imgH="3216275" progId="MS_ClipArt_Gallery.5">
                  <p:embed/>
                </p:oleObj>
              </mc:Choice>
              <mc:Fallback>
                <p:oleObj name="Clip" r:id="rId6" imgW="4183063" imgH="3216275" progId="MS_ClipArt_Gallery.5">
                  <p:embed/>
                  <p:pic>
                    <p:nvPicPr>
                      <p:cNvPr id="51" name="Object 68">
                        <a:extLst>
                          <a:ext uri="{FF2B5EF4-FFF2-40B4-BE49-F238E27FC236}">
                            <a16:creationId xmlns:a16="http://schemas.microsoft.com/office/drawing/2014/main" id="{AC3EA78A-8AC9-42E5-A806-BF9CE7386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5" y="5259388"/>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69">
            <a:extLst>
              <a:ext uri="{FF2B5EF4-FFF2-40B4-BE49-F238E27FC236}">
                <a16:creationId xmlns:a16="http://schemas.microsoft.com/office/drawing/2014/main" id="{34303A85-4161-498E-A869-09BC101122E1}"/>
              </a:ext>
            </a:extLst>
          </p:cNvPr>
          <p:cNvGraphicFramePr>
            <a:graphicFrameLocks noChangeAspect="1"/>
          </p:cNvGraphicFramePr>
          <p:nvPr>
            <p:extLst>
              <p:ext uri="{D42A27DB-BD31-4B8C-83A1-F6EECF244321}">
                <p14:modId xmlns:p14="http://schemas.microsoft.com/office/powerpoint/2010/main" val="150659622"/>
              </p:ext>
            </p:extLst>
          </p:nvPr>
        </p:nvGraphicFramePr>
        <p:xfrm>
          <a:off x="3851275" y="4000500"/>
          <a:ext cx="817562" cy="1143000"/>
        </p:xfrm>
        <a:graphic>
          <a:graphicData uri="http://schemas.openxmlformats.org/presentationml/2006/ole">
            <mc:AlternateContent xmlns:mc="http://schemas.openxmlformats.org/markup-compatibility/2006">
              <mc:Choice xmlns:v="urn:schemas-microsoft-com:vml" Requires="v">
                <p:oleObj name="Clip" r:id="rId7" imgW="2735263" imgH="3825875" progId="MS_ClipArt_Gallery.2">
                  <p:embed/>
                </p:oleObj>
              </mc:Choice>
              <mc:Fallback>
                <p:oleObj name="Clip" r:id="rId7" imgW="2735263" imgH="3825875" progId="MS_ClipArt_Gallery.2">
                  <p:embed/>
                  <p:pic>
                    <p:nvPicPr>
                      <p:cNvPr id="52" name="Object 69">
                        <a:extLst>
                          <a:ext uri="{FF2B5EF4-FFF2-40B4-BE49-F238E27FC236}">
                            <a16:creationId xmlns:a16="http://schemas.microsoft.com/office/drawing/2014/main" id="{34303A85-4161-498E-A869-09BC101122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4000500"/>
                        <a:ext cx="81756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70">
            <a:extLst>
              <a:ext uri="{FF2B5EF4-FFF2-40B4-BE49-F238E27FC236}">
                <a16:creationId xmlns:a16="http://schemas.microsoft.com/office/drawing/2014/main" id="{7BCDB416-0EDF-4615-BF51-E5DC6953A5D1}"/>
              </a:ext>
            </a:extLst>
          </p:cNvPr>
          <p:cNvGraphicFramePr>
            <a:graphicFrameLocks noChangeAspect="1"/>
          </p:cNvGraphicFramePr>
          <p:nvPr>
            <p:extLst>
              <p:ext uri="{D42A27DB-BD31-4B8C-83A1-F6EECF244321}">
                <p14:modId xmlns:p14="http://schemas.microsoft.com/office/powerpoint/2010/main" val="2381762220"/>
              </p:ext>
            </p:extLst>
          </p:nvPr>
        </p:nvGraphicFramePr>
        <p:xfrm>
          <a:off x="7805392" y="2432050"/>
          <a:ext cx="476250" cy="838200"/>
        </p:xfrm>
        <a:graphic>
          <a:graphicData uri="http://schemas.openxmlformats.org/presentationml/2006/ole">
            <mc:AlternateContent xmlns:mc="http://schemas.openxmlformats.org/markup-compatibility/2006">
              <mc:Choice xmlns:v="urn:schemas-microsoft-com:vml" Requires="v">
                <p:oleObj name="Clip" r:id="rId9" imgW="1927225" imgH="3382963" progId="MS_ClipArt_Gallery.2">
                  <p:embed/>
                </p:oleObj>
              </mc:Choice>
              <mc:Fallback>
                <p:oleObj name="Clip" r:id="rId9" imgW="1927225" imgH="3382963" progId="MS_ClipArt_Gallery.2">
                  <p:embed/>
                  <p:pic>
                    <p:nvPicPr>
                      <p:cNvPr id="53" name="Object 70">
                        <a:extLst>
                          <a:ext uri="{FF2B5EF4-FFF2-40B4-BE49-F238E27FC236}">
                            <a16:creationId xmlns:a16="http://schemas.microsoft.com/office/drawing/2014/main" id="{7BCDB416-0EDF-4615-BF51-E5DC6953A5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5392" y="2432050"/>
                        <a:ext cx="4762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Line 71">
            <a:extLst>
              <a:ext uri="{FF2B5EF4-FFF2-40B4-BE49-F238E27FC236}">
                <a16:creationId xmlns:a16="http://schemas.microsoft.com/office/drawing/2014/main" id="{5A824342-02E5-48BB-A34C-338221B9DBFF}"/>
              </a:ext>
            </a:extLst>
          </p:cNvPr>
          <p:cNvSpPr>
            <a:spLocks noChangeShapeType="1"/>
          </p:cNvSpPr>
          <p:nvPr/>
        </p:nvSpPr>
        <p:spPr bwMode="auto">
          <a:xfrm flipV="1">
            <a:off x="1806575" y="3314700"/>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5" name="Line 72">
            <a:extLst>
              <a:ext uri="{FF2B5EF4-FFF2-40B4-BE49-F238E27FC236}">
                <a16:creationId xmlns:a16="http://schemas.microsoft.com/office/drawing/2014/main" id="{DF22C8DD-23D2-45AF-BC6C-982560E6D1A7}"/>
              </a:ext>
            </a:extLst>
          </p:cNvPr>
          <p:cNvSpPr>
            <a:spLocks noChangeShapeType="1"/>
          </p:cNvSpPr>
          <p:nvPr/>
        </p:nvSpPr>
        <p:spPr bwMode="auto">
          <a:xfrm flipV="1">
            <a:off x="2797175" y="4533900"/>
            <a:ext cx="10668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6" name="Line 73">
            <a:extLst>
              <a:ext uri="{FF2B5EF4-FFF2-40B4-BE49-F238E27FC236}">
                <a16:creationId xmlns:a16="http://schemas.microsoft.com/office/drawing/2014/main" id="{AFD192A2-FB69-4972-9B6B-E79675CEB251}"/>
              </a:ext>
            </a:extLst>
          </p:cNvPr>
          <p:cNvSpPr>
            <a:spLocks noChangeShapeType="1"/>
          </p:cNvSpPr>
          <p:nvPr/>
        </p:nvSpPr>
        <p:spPr bwMode="auto">
          <a:xfrm flipV="1">
            <a:off x="1806575" y="5640388"/>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7" name="Line 74">
            <a:extLst>
              <a:ext uri="{FF2B5EF4-FFF2-40B4-BE49-F238E27FC236}">
                <a16:creationId xmlns:a16="http://schemas.microsoft.com/office/drawing/2014/main" id="{D5063C85-8CF2-45F8-8059-FA9D9DB936C9}"/>
              </a:ext>
            </a:extLst>
          </p:cNvPr>
          <p:cNvSpPr>
            <a:spLocks noChangeShapeType="1"/>
          </p:cNvSpPr>
          <p:nvPr/>
        </p:nvSpPr>
        <p:spPr bwMode="auto">
          <a:xfrm flipV="1">
            <a:off x="1806575" y="4343400"/>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8" name="Line 75">
            <a:extLst>
              <a:ext uri="{FF2B5EF4-FFF2-40B4-BE49-F238E27FC236}">
                <a16:creationId xmlns:a16="http://schemas.microsoft.com/office/drawing/2014/main" id="{4F1A11CF-6AD1-4F07-AAEB-B691F4884899}"/>
              </a:ext>
            </a:extLst>
          </p:cNvPr>
          <p:cNvSpPr>
            <a:spLocks noChangeShapeType="1"/>
          </p:cNvSpPr>
          <p:nvPr/>
        </p:nvSpPr>
        <p:spPr bwMode="auto">
          <a:xfrm>
            <a:off x="2797174" y="3314700"/>
            <a:ext cx="1" cy="232567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59" name="Line 76">
            <a:extLst>
              <a:ext uri="{FF2B5EF4-FFF2-40B4-BE49-F238E27FC236}">
                <a16:creationId xmlns:a16="http://schemas.microsoft.com/office/drawing/2014/main" id="{4068A6E0-390D-42DB-8122-3D4F43386807}"/>
              </a:ext>
            </a:extLst>
          </p:cNvPr>
          <p:cNvSpPr>
            <a:spLocks noChangeShapeType="1"/>
          </p:cNvSpPr>
          <p:nvPr/>
        </p:nvSpPr>
        <p:spPr bwMode="auto">
          <a:xfrm flipV="1">
            <a:off x="4625975" y="3495604"/>
            <a:ext cx="1395412" cy="1038296"/>
          </a:xfrm>
          <a:prstGeom prst="line">
            <a:avLst/>
          </a:prstGeom>
          <a:noFill/>
          <a:ln w="19050" cap="rnd">
            <a:solidFill>
              <a:srgbClr val="1C1C1C"/>
            </a:solidFill>
            <a:prstDash val="sysDot"/>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0" name="Line 77">
            <a:extLst>
              <a:ext uri="{FF2B5EF4-FFF2-40B4-BE49-F238E27FC236}">
                <a16:creationId xmlns:a16="http://schemas.microsoft.com/office/drawing/2014/main" id="{29E0E9A9-8D37-436C-9B5C-99B9748553A1}"/>
              </a:ext>
            </a:extLst>
          </p:cNvPr>
          <p:cNvSpPr>
            <a:spLocks noChangeShapeType="1"/>
          </p:cNvSpPr>
          <p:nvPr/>
        </p:nvSpPr>
        <p:spPr bwMode="auto">
          <a:xfrm flipV="1">
            <a:off x="6629400" y="2744469"/>
            <a:ext cx="1175992" cy="378142"/>
          </a:xfrm>
          <a:prstGeom prst="line">
            <a:avLst/>
          </a:prstGeom>
          <a:noFill/>
          <a:ln w="19050" cap="rnd">
            <a:solidFill>
              <a:srgbClr val="1C1C1C"/>
            </a:solidFill>
            <a:prstDash val="sysDot"/>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1" name="Text Box 78">
            <a:extLst>
              <a:ext uri="{FF2B5EF4-FFF2-40B4-BE49-F238E27FC236}">
                <a16:creationId xmlns:a16="http://schemas.microsoft.com/office/drawing/2014/main" id="{909E433D-141E-47AC-8FEE-351A4D9D855F}"/>
              </a:ext>
            </a:extLst>
          </p:cNvPr>
          <p:cNvSpPr txBox="1">
            <a:spLocks noChangeArrowheads="1"/>
          </p:cNvSpPr>
          <p:nvPr/>
        </p:nvSpPr>
        <p:spPr bwMode="auto">
          <a:xfrm>
            <a:off x="2797174" y="4652963"/>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mn-ea"/>
                <a:ea typeface="+mn-ea"/>
              </a:rPr>
              <a:t>10.0.0.254</a:t>
            </a:r>
            <a:endParaRPr kumimoji="0" lang="en-US" altLang="zh-CN" sz="3000" b="1" i="0" u="none" strike="noStrike" kern="0" cap="none" spc="0" normalizeH="0" noProof="0">
              <a:ln>
                <a:noFill/>
              </a:ln>
              <a:solidFill>
                <a:srgbClr val="000000"/>
              </a:solidFill>
              <a:effectLst/>
              <a:uLnTx/>
              <a:uFillTx/>
              <a:latin typeface="+mn-ea"/>
              <a:ea typeface="+mn-ea"/>
            </a:endParaRPr>
          </a:p>
        </p:txBody>
      </p:sp>
      <p:sp>
        <p:nvSpPr>
          <p:cNvPr id="62" name="Text Box 79">
            <a:extLst>
              <a:ext uri="{FF2B5EF4-FFF2-40B4-BE49-F238E27FC236}">
                <a16:creationId xmlns:a16="http://schemas.microsoft.com/office/drawing/2014/main" id="{A82E9D62-E6D6-40E5-8442-DAFB27C34AC4}"/>
              </a:ext>
            </a:extLst>
          </p:cNvPr>
          <p:cNvSpPr txBox="1">
            <a:spLocks noChangeArrowheads="1"/>
          </p:cNvSpPr>
          <p:nvPr/>
        </p:nvSpPr>
        <p:spPr bwMode="auto">
          <a:xfrm>
            <a:off x="1803192" y="5341937"/>
            <a:ext cx="1020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10.0.0.3</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63" name="Text Box 80">
            <a:extLst>
              <a:ext uri="{FF2B5EF4-FFF2-40B4-BE49-F238E27FC236}">
                <a16:creationId xmlns:a16="http://schemas.microsoft.com/office/drawing/2014/main" id="{887735A5-5C3A-472C-86CD-3BBD8B405C6F}"/>
              </a:ext>
            </a:extLst>
          </p:cNvPr>
          <p:cNvSpPr txBox="1">
            <a:spLocks noChangeArrowheads="1"/>
          </p:cNvSpPr>
          <p:nvPr/>
        </p:nvSpPr>
        <p:spPr bwMode="auto">
          <a:xfrm>
            <a:off x="1730375" y="4343400"/>
            <a:ext cx="1040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10.0.0.2</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64" name="Text Box 81">
            <a:extLst>
              <a:ext uri="{FF2B5EF4-FFF2-40B4-BE49-F238E27FC236}">
                <a16:creationId xmlns:a16="http://schemas.microsoft.com/office/drawing/2014/main" id="{FDB20ECD-6541-4FD4-9662-6047EF344C29}"/>
              </a:ext>
            </a:extLst>
          </p:cNvPr>
          <p:cNvSpPr txBox="1">
            <a:spLocks noChangeArrowheads="1"/>
          </p:cNvSpPr>
          <p:nvPr/>
        </p:nvSpPr>
        <p:spPr bwMode="auto">
          <a:xfrm>
            <a:off x="1730375" y="3314700"/>
            <a:ext cx="10667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10.0.0.1</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65" name="Text Box 83">
            <a:extLst>
              <a:ext uri="{FF2B5EF4-FFF2-40B4-BE49-F238E27FC236}">
                <a16:creationId xmlns:a16="http://schemas.microsoft.com/office/drawing/2014/main" id="{56A0D197-AA92-43CB-9693-2CD37D90D140}"/>
              </a:ext>
            </a:extLst>
          </p:cNvPr>
          <p:cNvSpPr txBox="1">
            <a:spLocks noChangeArrowheads="1"/>
          </p:cNvSpPr>
          <p:nvPr/>
        </p:nvSpPr>
        <p:spPr bwMode="auto">
          <a:xfrm>
            <a:off x="663575" y="29337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a</a:t>
            </a:r>
          </a:p>
        </p:txBody>
      </p:sp>
      <p:sp>
        <p:nvSpPr>
          <p:cNvPr id="66" name="Text Box 84">
            <a:extLst>
              <a:ext uri="{FF2B5EF4-FFF2-40B4-BE49-F238E27FC236}">
                <a16:creationId xmlns:a16="http://schemas.microsoft.com/office/drawing/2014/main" id="{F5F9A9A6-10A8-4709-8D3E-F952F757E3CD}"/>
              </a:ext>
            </a:extLst>
          </p:cNvPr>
          <p:cNvSpPr txBox="1">
            <a:spLocks noChangeArrowheads="1"/>
          </p:cNvSpPr>
          <p:nvPr/>
        </p:nvSpPr>
        <p:spPr bwMode="auto">
          <a:xfrm>
            <a:off x="739775" y="4038600"/>
            <a:ext cx="24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b</a:t>
            </a:r>
          </a:p>
        </p:txBody>
      </p:sp>
      <p:sp>
        <p:nvSpPr>
          <p:cNvPr id="67" name="Text Box 85">
            <a:extLst>
              <a:ext uri="{FF2B5EF4-FFF2-40B4-BE49-F238E27FC236}">
                <a16:creationId xmlns:a16="http://schemas.microsoft.com/office/drawing/2014/main" id="{0CE2116B-BD39-4E18-9819-FF6BCD7B41E5}"/>
              </a:ext>
            </a:extLst>
          </p:cNvPr>
          <p:cNvSpPr txBox="1">
            <a:spLocks noChangeArrowheads="1"/>
          </p:cNvSpPr>
          <p:nvPr/>
        </p:nvSpPr>
        <p:spPr bwMode="auto">
          <a:xfrm>
            <a:off x="663575" y="5259388"/>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c</a:t>
            </a:r>
          </a:p>
        </p:txBody>
      </p:sp>
      <p:sp>
        <p:nvSpPr>
          <p:cNvPr id="68" name="Text Box 86">
            <a:extLst>
              <a:ext uri="{FF2B5EF4-FFF2-40B4-BE49-F238E27FC236}">
                <a16:creationId xmlns:a16="http://schemas.microsoft.com/office/drawing/2014/main" id="{6C61100F-B3AE-4697-812D-BCA38122FF80}"/>
              </a:ext>
            </a:extLst>
          </p:cNvPr>
          <p:cNvSpPr txBox="1">
            <a:spLocks noChangeArrowheads="1"/>
          </p:cNvSpPr>
          <p:nvPr/>
        </p:nvSpPr>
        <p:spPr bwMode="auto">
          <a:xfrm>
            <a:off x="4168775" y="4076700"/>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200" b="1" i="0" u="none" strike="noStrike" kern="0" cap="none" spc="0" normalizeH="0" noProof="0">
                <a:ln>
                  <a:noFill/>
                </a:ln>
                <a:solidFill>
                  <a:srgbClr val="66FF33"/>
                </a:solidFill>
                <a:effectLst/>
                <a:uLnTx/>
                <a:uFillTx/>
                <a:latin typeface="+mn-ea"/>
                <a:ea typeface="+mn-ea"/>
              </a:rPr>
              <a:t>NAT</a:t>
            </a:r>
            <a:endParaRPr kumimoji="0" lang="en-US" altLang="zh-CN" sz="1400" b="1" i="0" u="none" strike="noStrike" kern="0" cap="none" spc="0" normalizeH="0" noProof="0">
              <a:ln>
                <a:noFill/>
              </a:ln>
              <a:solidFill>
                <a:srgbClr val="000000"/>
              </a:solidFill>
              <a:effectLst/>
              <a:uLnTx/>
              <a:uFillTx/>
              <a:latin typeface="+mn-ea"/>
              <a:ea typeface="+mn-ea"/>
            </a:endParaRPr>
          </a:p>
        </p:txBody>
      </p:sp>
      <p:sp>
        <p:nvSpPr>
          <p:cNvPr id="69" name="Text Box 87">
            <a:extLst>
              <a:ext uri="{FF2B5EF4-FFF2-40B4-BE49-F238E27FC236}">
                <a16:creationId xmlns:a16="http://schemas.microsoft.com/office/drawing/2014/main" id="{FDFDB5C3-4F46-4226-B49E-239E2496D8D7}"/>
              </a:ext>
            </a:extLst>
          </p:cNvPr>
          <p:cNvSpPr txBox="1">
            <a:spLocks noChangeArrowheads="1"/>
          </p:cNvSpPr>
          <p:nvPr/>
        </p:nvSpPr>
        <p:spPr bwMode="auto">
          <a:xfrm>
            <a:off x="4625975" y="4457700"/>
            <a:ext cx="179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mn-ea"/>
                <a:ea typeface="+mn-ea"/>
              </a:rPr>
              <a:t>202.38.75.11</a:t>
            </a:r>
          </a:p>
        </p:txBody>
      </p:sp>
      <p:sp>
        <p:nvSpPr>
          <p:cNvPr id="70" name="Text Box 88">
            <a:extLst>
              <a:ext uri="{FF2B5EF4-FFF2-40B4-BE49-F238E27FC236}">
                <a16:creationId xmlns:a16="http://schemas.microsoft.com/office/drawing/2014/main" id="{D314CD74-66DD-4CCB-AD4C-8C25C702C568}"/>
              </a:ext>
            </a:extLst>
          </p:cNvPr>
          <p:cNvSpPr txBox="1">
            <a:spLocks noChangeArrowheads="1"/>
          </p:cNvSpPr>
          <p:nvPr/>
        </p:nvSpPr>
        <p:spPr bwMode="auto">
          <a:xfrm>
            <a:off x="1851819" y="5799137"/>
            <a:ext cx="4376366" cy="60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ts val="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Connection request to port 80 from ‘c‘ to &lt;web server&gt; </a:t>
            </a:r>
            <a:r>
              <a:rPr kumimoji="0" lang="en-US" altLang="zh-CN" sz="1400" b="1" i="0" u="none" strike="noStrike" kern="0" cap="none" spc="0" normalizeH="0" noProof="0" dirty="0">
                <a:ln>
                  <a:noFill/>
                </a:ln>
                <a:solidFill>
                  <a:srgbClr val="FF0000"/>
                </a:solidFill>
                <a:effectLst/>
                <a:uLnTx/>
                <a:uFillTx/>
                <a:latin typeface="+mn-ea"/>
                <a:ea typeface="+mn-ea"/>
              </a:rPr>
              <a:t>source 10.0.0.3, port 1025</a:t>
            </a:r>
            <a:r>
              <a:rPr kumimoji="0" lang="en-US" altLang="zh-CN" sz="1400" b="1" i="0" u="none" strike="noStrike" kern="0" cap="none" spc="0" normalizeH="0" noProof="0" dirty="0">
                <a:ln>
                  <a:noFill/>
                </a:ln>
                <a:solidFill>
                  <a:srgbClr val="3333CC"/>
                </a:solidFill>
                <a:effectLst/>
                <a:uLnTx/>
                <a:uFillTx/>
                <a:latin typeface="+mn-ea"/>
                <a:ea typeface="+mn-ea"/>
              </a:rPr>
              <a:t>.</a:t>
            </a:r>
          </a:p>
        </p:txBody>
      </p:sp>
      <p:sp>
        <p:nvSpPr>
          <p:cNvPr id="71" name="Line 89">
            <a:extLst>
              <a:ext uri="{FF2B5EF4-FFF2-40B4-BE49-F238E27FC236}">
                <a16:creationId xmlns:a16="http://schemas.microsoft.com/office/drawing/2014/main" id="{A3A4DF0E-36B6-411C-BC6C-FF614BE4F195}"/>
              </a:ext>
            </a:extLst>
          </p:cNvPr>
          <p:cNvSpPr>
            <a:spLocks noChangeShapeType="1"/>
          </p:cNvSpPr>
          <p:nvPr/>
        </p:nvSpPr>
        <p:spPr bwMode="auto">
          <a:xfrm flipV="1">
            <a:off x="2497137" y="4991100"/>
            <a:ext cx="1366838" cy="876299"/>
          </a:xfrm>
          <a:prstGeom prst="line">
            <a:avLst/>
          </a:prstGeom>
          <a:noFill/>
          <a:ln w="19050">
            <a:solidFill>
              <a:srgbClr val="1C1C1C"/>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2" name="Text Box 90">
            <a:extLst>
              <a:ext uri="{FF2B5EF4-FFF2-40B4-BE49-F238E27FC236}">
                <a16:creationId xmlns:a16="http://schemas.microsoft.com/office/drawing/2014/main" id="{7F136488-0A8E-46E8-BCF5-5ACF4282B9DF}"/>
              </a:ext>
            </a:extLst>
          </p:cNvPr>
          <p:cNvSpPr txBox="1">
            <a:spLocks noChangeArrowheads="1"/>
          </p:cNvSpPr>
          <p:nvPr/>
        </p:nvSpPr>
        <p:spPr bwMode="auto">
          <a:xfrm>
            <a:off x="2895600" y="3048000"/>
            <a:ext cx="28082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10.0.0.3, port 1025</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mapped to</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202.38.75.11, port 2000</a:t>
            </a:r>
          </a:p>
        </p:txBody>
      </p:sp>
      <p:sp>
        <p:nvSpPr>
          <p:cNvPr id="73" name="Text Box 91">
            <a:extLst>
              <a:ext uri="{FF2B5EF4-FFF2-40B4-BE49-F238E27FC236}">
                <a16:creationId xmlns:a16="http://schemas.microsoft.com/office/drawing/2014/main" id="{2A4BB6AA-9A62-4372-8559-F86787B2D944}"/>
              </a:ext>
            </a:extLst>
          </p:cNvPr>
          <p:cNvSpPr txBox="1">
            <a:spLocks noChangeArrowheads="1"/>
          </p:cNvSpPr>
          <p:nvPr/>
        </p:nvSpPr>
        <p:spPr bwMode="auto">
          <a:xfrm>
            <a:off x="4435475" y="4796153"/>
            <a:ext cx="4535487" cy="6086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ts val="0"/>
              </a:spcBef>
              <a:spcAft>
                <a:spcPts val="0"/>
              </a:spcAft>
              <a:buClrTx/>
              <a:buSzTx/>
              <a:buFontTx/>
              <a:buNone/>
              <a:tabLst/>
              <a:defRPr/>
            </a:pPr>
            <a:r>
              <a:rPr kumimoji="0" lang="en-US" altLang="zh-CN" sz="1400" b="1" i="0" u="none" strike="noStrike" kern="0" cap="none" spc="0" normalizeH="0" noProof="0" dirty="0">
                <a:ln>
                  <a:noFill/>
                </a:ln>
                <a:solidFill>
                  <a:srgbClr val="3333CC"/>
                </a:solidFill>
                <a:effectLst/>
                <a:uLnTx/>
                <a:uFillTx/>
                <a:latin typeface="+mn-ea"/>
                <a:ea typeface="+mn-ea"/>
              </a:rPr>
              <a:t>Connection request from ‘c’ forwarded to </a:t>
            </a:r>
            <a:br>
              <a:rPr kumimoji="0" lang="en-US" altLang="zh-CN" sz="1400" b="1" i="0" u="none" strike="noStrike" kern="0" cap="none" spc="0" normalizeH="0" noProof="0" dirty="0">
                <a:ln>
                  <a:noFill/>
                </a:ln>
                <a:solidFill>
                  <a:srgbClr val="3333CC"/>
                </a:solidFill>
                <a:effectLst/>
                <a:uLnTx/>
                <a:uFillTx/>
                <a:latin typeface="+mn-ea"/>
                <a:ea typeface="+mn-ea"/>
              </a:rPr>
            </a:br>
            <a:r>
              <a:rPr kumimoji="0" lang="en-US" altLang="zh-CN" sz="1400" b="1" i="0" u="none" strike="noStrike" kern="0" cap="none" spc="0" normalizeH="0" noProof="0" dirty="0">
                <a:ln>
                  <a:noFill/>
                </a:ln>
                <a:solidFill>
                  <a:srgbClr val="3333CC"/>
                </a:solidFill>
                <a:effectLst/>
                <a:uLnTx/>
                <a:uFillTx/>
                <a:latin typeface="+mn-ea"/>
                <a:ea typeface="+mn-ea"/>
              </a:rPr>
              <a:t>&lt;web server&gt;  </a:t>
            </a:r>
            <a:r>
              <a:rPr kumimoji="0" lang="en-US" altLang="zh-CN" sz="1400" b="1" i="0" u="none" strike="noStrike" kern="0" cap="none" spc="0" normalizeH="0" noProof="0" dirty="0">
                <a:ln>
                  <a:noFill/>
                </a:ln>
                <a:solidFill>
                  <a:srgbClr val="FF0000"/>
                </a:solidFill>
                <a:effectLst/>
                <a:uLnTx/>
                <a:uFillTx/>
                <a:latin typeface="+mn-ea"/>
                <a:ea typeface="+mn-ea"/>
              </a:rPr>
              <a:t>source 202.38.75.11, port 2000.</a:t>
            </a:r>
          </a:p>
        </p:txBody>
      </p:sp>
      <p:sp>
        <p:nvSpPr>
          <p:cNvPr id="74" name="Line 92">
            <a:extLst>
              <a:ext uri="{FF2B5EF4-FFF2-40B4-BE49-F238E27FC236}">
                <a16:creationId xmlns:a16="http://schemas.microsoft.com/office/drawing/2014/main" id="{D4D68066-5B3F-4634-9C90-51F668698FB2}"/>
              </a:ext>
            </a:extLst>
          </p:cNvPr>
          <p:cNvSpPr>
            <a:spLocks noChangeShapeType="1"/>
          </p:cNvSpPr>
          <p:nvPr/>
        </p:nvSpPr>
        <p:spPr bwMode="auto">
          <a:xfrm flipV="1">
            <a:off x="5246687" y="3122612"/>
            <a:ext cx="2449514" cy="1295400"/>
          </a:xfrm>
          <a:prstGeom prst="line">
            <a:avLst/>
          </a:prstGeom>
          <a:noFill/>
          <a:ln w="19050">
            <a:solidFill>
              <a:srgbClr val="1C1C1C"/>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graphicFrame>
        <p:nvGraphicFramePr>
          <p:cNvPr id="75" name="Group 162">
            <a:extLst>
              <a:ext uri="{FF2B5EF4-FFF2-40B4-BE49-F238E27FC236}">
                <a16:creationId xmlns:a16="http://schemas.microsoft.com/office/drawing/2014/main" id="{E3A9188F-27A8-42BA-B988-A55C40B1519C}"/>
              </a:ext>
            </a:extLst>
          </p:cNvPr>
          <p:cNvGraphicFramePr>
            <a:graphicFrameLocks noGrp="1"/>
          </p:cNvGraphicFramePr>
          <p:nvPr>
            <p:extLst>
              <p:ext uri="{D42A27DB-BD31-4B8C-83A1-F6EECF244321}">
                <p14:modId xmlns:p14="http://schemas.microsoft.com/office/powerpoint/2010/main" val="847775038"/>
              </p:ext>
            </p:extLst>
          </p:nvPr>
        </p:nvGraphicFramePr>
        <p:xfrm>
          <a:off x="381000" y="1131094"/>
          <a:ext cx="7010397" cy="1552575"/>
        </p:xfrm>
        <a:graphic>
          <a:graphicData uri="http://schemas.openxmlformats.org/drawingml/2006/table">
            <a:tbl>
              <a:tblPr/>
              <a:tblGrid>
                <a:gridCol w="949325">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81197">
                  <a:extLst>
                    <a:ext uri="{9D8B030D-6E8A-4147-A177-3AD203B41FA5}">
                      <a16:colId xmlns:a16="http://schemas.microsoft.com/office/drawing/2014/main" val="20003"/>
                    </a:ext>
                  </a:extLst>
                </a:gridCol>
              </a:tblGrid>
              <a:tr h="277813">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direction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Fields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Old Value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New Value</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016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out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源</a:t>
                      </a: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IP</a:t>
                      </a: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地址：源端口号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rgbClr val="FF0000"/>
                          </a:solidFill>
                          <a:effectLst/>
                          <a:latin typeface="Comic Sans MS" panose="030F0702030302020204" pitchFamily="66" charset="0"/>
                          <a:ea typeface="微软雅黑" panose="020B0503020204020204" pitchFamily="34" charset="-122"/>
                        </a:rPr>
                        <a:t>10.0.0.3:1025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rgbClr val="FF0000"/>
                          </a:solidFill>
                          <a:effectLst/>
                          <a:latin typeface="Comic Sans MS" panose="030F0702030302020204" pitchFamily="66" charset="0"/>
                          <a:ea typeface="微软雅黑" panose="020B0503020204020204" pitchFamily="34" charset="-122"/>
                        </a:rPr>
                        <a:t>202.38.75.11:2000</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143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out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源</a:t>
                      </a: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IP</a:t>
                      </a: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地址：源端口号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10.0.0.2:1023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202.38.75.11:1011</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385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in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目的</a:t>
                      </a: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IP</a:t>
                      </a:r>
                      <a:r>
                        <a:rPr kumimoji="0"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地址：目的端口号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202.38.75.11:2000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10.0.0.3:1025</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0480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In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目的</a:t>
                      </a: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IP</a:t>
                      </a:r>
                      <a:r>
                        <a:rPr kumimoji="0"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地址：目的端口号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202.38.75.11:1011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10.0.0.2:1023</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76" name="文本框 75">
            <a:extLst>
              <a:ext uri="{FF2B5EF4-FFF2-40B4-BE49-F238E27FC236}">
                <a16:creationId xmlns:a16="http://schemas.microsoft.com/office/drawing/2014/main" id="{172870B1-11A2-47B3-A57A-98E181735387}"/>
              </a:ext>
            </a:extLst>
          </p:cNvPr>
          <p:cNvSpPr txBox="1"/>
          <p:nvPr/>
        </p:nvSpPr>
        <p:spPr>
          <a:xfrm>
            <a:off x="2986099" y="5026895"/>
            <a:ext cx="473206" cy="369332"/>
          </a:xfrm>
          <a:prstGeom prst="rect">
            <a:avLst/>
          </a:prstGeom>
          <a:noFill/>
        </p:spPr>
        <p:txBody>
          <a:bodyPr wrap="none" rtlCol="0">
            <a:spAutoFit/>
          </a:bodyPr>
          <a:lstStyle/>
          <a:p>
            <a:r>
              <a:rPr lang="en-US" altLang="zh-CN" dirty="0">
                <a:latin typeface="+mn-ea"/>
                <a:ea typeface="+mn-ea"/>
              </a:rPr>
              <a:t>(1)</a:t>
            </a:r>
            <a:endParaRPr lang="zh-CN" altLang="en-US" dirty="0">
              <a:latin typeface="+mn-ea"/>
              <a:ea typeface="+mn-ea"/>
            </a:endParaRPr>
          </a:p>
        </p:txBody>
      </p:sp>
      <p:sp>
        <p:nvSpPr>
          <p:cNvPr id="77" name="文本框 76">
            <a:extLst>
              <a:ext uri="{FF2B5EF4-FFF2-40B4-BE49-F238E27FC236}">
                <a16:creationId xmlns:a16="http://schemas.microsoft.com/office/drawing/2014/main" id="{CAE7D4F9-9529-4FDB-B8A4-9CD7F818646F}"/>
              </a:ext>
            </a:extLst>
          </p:cNvPr>
          <p:cNvSpPr txBox="1"/>
          <p:nvPr/>
        </p:nvSpPr>
        <p:spPr>
          <a:xfrm>
            <a:off x="6066469" y="3458030"/>
            <a:ext cx="473206" cy="369332"/>
          </a:xfrm>
          <a:prstGeom prst="rect">
            <a:avLst/>
          </a:prstGeom>
          <a:noFill/>
        </p:spPr>
        <p:txBody>
          <a:bodyPr wrap="none" rtlCol="0">
            <a:spAutoFit/>
          </a:bodyPr>
          <a:lstStyle/>
          <a:p>
            <a:r>
              <a:rPr lang="en-US" altLang="zh-CN" dirty="0">
                <a:latin typeface="+mn-ea"/>
                <a:ea typeface="+mn-ea"/>
              </a:rPr>
              <a:t>(2)</a:t>
            </a:r>
            <a:endParaRPr lang="zh-CN" altLang="en-US" dirty="0">
              <a:latin typeface="+mn-ea"/>
              <a:ea typeface="+mn-ea"/>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9" name="标题 1">
            <a:extLst>
              <a:ext uri="{FF2B5EF4-FFF2-40B4-BE49-F238E27FC236}">
                <a16:creationId xmlns:a16="http://schemas.microsoft.com/office/drawing/2014/main" id="{9724E4D1-6B8D-4E6E-8BDF-0A54AAEA5F14}"/>
              </a:ext>
            </a:extLst>
          </p:cNvPr>
          <p:cNvSpPr>
            <a:spLocks noGrp="1"/>
          </p:cNvSpPr>
          <p:nvPr>
            <p:ph type="title"/>
          </p:nvPr>
        </p:nvSpPr>
        <p:spPr>
          <a:xfrm>
            <a:off x="107504" y="92159"/>
            <a:ext cx="8245475" cy="609600"/>
          </a:xfrm>
        </p:spPr>
        <p:txBody>
          <a:bodyPr/>
          <a:lstStyle/>
          <a:p>
            <a:r>
              <a:rPr lang="en-US" altLang="zh-CN" sz="3600" dirty="0"/>
              <a:t>NAPT</a:t>
            </a:r>
            <a:r>
              <a:rPr lang="zh-CN" altLang="en-US" sz="3600" dirty="0"/>
              <a:t>下的数据访问流程</a:t>
            </a:r>
            <a:r>
              <a:rPr lang="en-US" altLang="zh-CN" sz="3600" dirty="0"/>
              <a:t>-in</a:t>
            </a:r>
            <a:endParaRPr lang="zh-CN" altLang="en-US" sz="3600" dirty="0"/>
          </a:p>
        </p:txBody>
      </p:sp>
      <p:sp>
        <p:nvSpPr>
          <p:cNvPr id="60" name="Text Box 65">
            <a:extLst>
              <a:ext uri="{FF2B5EF4-FFF2-40B4-BE49-F238E27FC236}">
                <a16:creationId xmlns:a16="http://schemas.microsoft.com/office/drawing/2014/main" id="{F91735B3-EA0C-4041-9C2B-D77749159B46}"/>
              </a:ext>
            </a:extLst>
          </p:cNvPr>
          <p:cNvSpPr txBox="1">
            <a:spLocks noChangeArrowheads="1"/>
          </p:cNvSpPr>
          <p:nvPr/>
        </p:nvSpPr>
        <p:spPr bwMode="auto">
          <a:xfrm>
            <a:off x="5849592" y="314083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altLang="zh-CN" sz="1600" b="1" i="0" u="none" strike="noStrike" kern="0" cap="none" spc="0" normalizeH="0" noProof="0" dirty="0">
                <a:ln>
                  <a:noFill/>
                </a:ln>
                <a:solidFill>
                  <a:srgbClr val="3333CC"/>
                </a:solidFill>
                <a:effectLst/>
                <a:uLnTx/>
                <a:uFillTx/>
                <a:latin typeface="+mn-ea"/>
                <a:ea typeface="+mn-ea"/>
              </a:rPr>
              <a:t>Internet</a:t>
            </a:r>
          </a:p>
        </p:txBody>
      </p:sp>
      <p:graphicFrame>
        <p:nvGraphicFramePr>
          <p:cNvPr id="61" name="Object 66">
            <a:extLst>
              <a:ext uri="{FF2B5EF4-FFF2-40B4-BE49-F238E27FC236}">
                <a16:creationId xmlns:a16="http://schemas.microsoft.com/office/drawing/2014/main" id="{89740977-7DEA-4B67-A6C5-98C9AEDF8876}"/>
              </a:ext>
            </a:extLst>
          </p:cNvPr>
          <p:cNvGraphicFramePr>
            <a:graphicFrameLocks noChangeAspect="1"/>
          </p:cNvGraphicFramePr>
          <p:nvPr>
            <p:extLst>
              <p:ext uri="{D42A27DB-BD31-4B8C-83A1-F6EECF244321}">
                <p14:modId xmlns:p14="http://schemas.microsoft.com/office/powerpoint/2010/main" val="2569933623"/>
              </p:ext>
            </p:extLst>
          </p:nvPr>
        </p:nvGraphicFramePr>
        <p:xfrm>
          <a:off x="892175" y="2933700"/>
          <a:ext cx="990600" cy="760412"/>
        </p:xfrm>
        <a:graphic>
          <a:graphicData uri="http://schemas.openxmlformats.org/presentationml/2006/ole">
            <mc:AlternateContent xmlns:mc="http://schemas.openxmlformats.org/markup-compatibility/2006">
              <mc:Choice xmlns:v="urn:schemas-microsoft-com:vml" Requires="v">
                <p:oleObj name="Clip" r:id="rId2" imgW="4183063" imgH="3216275" progId="MS_ClipArt_Gallery.2">
                  <p:embed/>
                </p:oleObj>
              </mc:Choice>
              <mc:Fallback>
                <p:oleObj name="Clip" r:id="rId2" imgW="4183063" imgH="3216275" progId="MS_ClipArt_Gallery.2">
                  <p:embed/>
                  <p:pic>
                    <p:nvPicPr>
                      <p:cNvPr id="61" name="Object 66">
                        <a:extLst>
                          <a:ext uri="{FF2B5EF4-FFF2-40B4-BE49-F238E27FC236}">
                            <a16:creationId xmlns:a16="http://schemas.microsoft.com/office/drawing/2014/main" id="{89740977-7DEA-4B67-A6C5-98C9AEDF8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2933700"/>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67">
            <a:extLst>
              <a:ext uri="{FF2B5EF4-FFF2-40B4-BE49-F238E27FC236}">
                <a16:creationId xmlns:a16="http://schemas.microsoft.com/office/drawing/2014/main" id="{2802613B-31BE-48C1-8AF2-261FA44EF839}"/>
              </a:ext>
            </a:extLst>
          </p:cNvPr>
          <p:cNvGraphicFramePr>
            <a:graphicFrameLocks noChangeAspect="1"/>
          </p:cNvGraphicFramePr>
          <p:nvPr>
            <p:extLst>
              <p:ext uri="{D42A27DB-BD31-4B8C-83A1-F6EECF244321}">
                <p14:modId xmlns:p14="http://schemas.microsoft.com/office/powerpoint/2010/main" val="1349579791"/>
              </p:ext>
            </p:extLst>
          </p:nvPr>
        </p:nvGraphicFramePr>
        <p:xfrm>
          <a:off x="892175" y="4038600"/>
          <a:ext cx="990600" cy="760412"/>
        </p:xfrm>
        <a:graphic>
          <a:graphicData uri="http://schemas.openxmlformats.org/presentationml/2006/ole">
            <mc:AlternateContent xmlns:mc="http://schemas.openxmlformats.org/markup-compatibility/2006">
              <mc:Choice xmlns:v="urn:schemas-microsoft-com:vml" Requires="v">
                <p:oleObj name="Clip" r:id="rId4" imgW="4183063" imgH="3216275" progId="MS_ClipArt_Gallery.2">
                  <p:embed/>
                </p:oleObj>
              </mc:Choice>
              <mc:Fallback>
                <p:oleObj name="Clip" r:id="rId4" imgW="4183063" imgH="3216275" progId="MS_ClipArt_Gallery.2">
                  <p:embed/>
                  <p:pic>
                    <p:nvPicPr>
                      <p:cNvPr id="62" name="Object 67">
                        <a:extLst>
                          <a:ext uri="{FF2B5EF4-FFF2-40B4-BE49-F238E27FC236}">
                            <a16:creationId xmlns:a16="http://schemas.microsoft.com/office/drawing/2014/main" id="{2802613B-31BE-48C1-8AF2-261FA44EF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4038600"/>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68">
            <a:extLst>
              <a:ext uri="{FF2B5EF4-FFF2-40B4-BE49-F238E27FC236}">
                <a16:creationId xmlns:a16="http://schemas.microsoft.com/office/drawing/2014/main" id="{C0322FA7-F52E-4C3F-AD12-75973F3F8FC2}"/>
              </a:ext>
            </a:extLst>
          </p:cNvPr>
          <p:cNvGraphicFramePr>
            <a:graphicFrameLocks noChangeAspect="1"/>
          </p:cNvGraphicFramePr>
          <p:nvPr>
            <p:extLst>
              <p:ext uri="{D42A27DB-BD31-4B8C-83A1-F6EECF244321}">
                <p14:modId xmlns:p14="http://schemas.microsoft.com/office/powerpoint/2010/main" val="1848695256"/>
              </p:ext>
            </p:extLst>
          </p:nvPr>
        </p:nvGraphicFramePr>
        <p:xfrm>
          <a:off x="892175" y="5259388"/>
          <a:ext cx="990600" cy="760412"/>
        </p:xfrm>
        <a:graphic>
          <a:graphicData uri="http://schemas.openxmlformats.org/presentationml/2006/ole">
            <mc:AlternateContent xmlns:mc="http://schemas.openxmlformats.org/markup-compatibility/2006">
              <mc:Choice xmlns:v="urn:schemas-microsoft-com:vml" Requires="v">
                <p:oleObj name="Clip" r:id="rId5" imgW="4183063" imgH="3216275" progId="MS_ClipArt_Gallery.5">
                  <p:embed/>
                </p:oleObj>
              </mc:Choice>
              <mc:Fallback>
                <p:oleObj name="Clip" r:id="rId5" imgW="4183063" imgH="3216275" progId="MS_ClipArt_Gallery.5">
                  <p:embed/>
                  <p:pic>
                    <p:nvPicPr>
                      <p:cNvPr id="63" name="Object 68">
                        <a:extLst>
                          <a:ext uri="{FF2B5EF4-FFF2-40B4-BE49-F238E27FC236}">
                            <a16:creationId xmlns:a16="http://schemas.microsoft.com/office/drawing/2014/main" id="{C0322FA7-F52E-4C3F-AD12-75973F3F8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5259388"/>
                        <a:ext cx="990600"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69">
            <a:extLst>
              <a:ext uri="{FF2B5EF4-FFF2-40B4-BE49-F238E27FC236}">
                <a16:creationId xmlns:a16="http://schemas.microsoft.com/office/drawing/2014/main" id="{504F15F3-5CED-4395-BA78-10C3CBE7CB9A}"/>
              </a:ext>
            </a:extLst>
          </p:cNvPr>
          <p:cNvGraphicFramePr>
            <a:graphicFrameLocks noChangeAspect="1"/>
          </p:cNvGraphicFramePr>
          <p:nvPr>
            <p:extLst>
              <p:ext uri="{D42A27DB-BD31-4B8C-83A1-F6EECF244321}">
                <p14:modId xmlns:p14="http://schemas.microsoft.com/office/powerpoint/2010/main" val="747897270"/>
              </p:ext>
            </p:extLst>
          </p:nvPr>
        </p:nvGraphicFramePr>
        <p:xfrm>
          <a:off x="3851275" y="4000500"/>
          <a:ext cx="817562" cy="1143000"/>
        </p:xfrm>
        <a:graphic>
          <a:graphicData uri="http://schemas.openxmlformats.org/presentationml/2006/ole">
            <mc:AlternateContent xmlns:mc="http://schemas.openxmlformats.org/markup-compatibility/2006">
              <mc:Choice xmlns:v="urn:schemas-microsoft-com:vml" Requires="v">
                <p:oleObj name="Clip" r:id="rId6" imgW="2735263" imgH="3825875" progId="MS_ClipArt_Gallery.2">
                  <p:embed/>
                </p:oleObj>
              </mc:Choice>
              <mc:Fallback>
                <p:oleObj name="Clip" r:id="rId6" imgW="2735263" imgH="3825875" progId="MS_ClipArt_Gallery.2">
                  <p:embed/>
                  <p:pic>
                    <p:nvPicPr>
                      <p:cNvPr id="64" name="Object 69">
                        <a:extLst>
                          <a:ext uri="{FF2B5EF4-FFF2-40B4-BE49-F238E27FC236}">
                            <a16:creationId xmlns:a16="http://schemas.microsoft.com/office/drawing/2014/main" id="{504F15F3-5CED-4395-BA78-10C3CBE7CB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4000500"/>
                        <a:ext cx="81756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70">
            <a:extLst>
              <a:ext uri="{FF2B5EF4-FFF2-40B4-BE49-F238E27FC236}">
                <a16:creationId xmlns:a16="http://schemas.microsoft.com/office/drawing/2014/main" id="{332FCA45-D5AB-43C2-B822-FEFA9B196EB0}"/>
              </a:ext>
            </a:extLst>
          </p:cNvPr>
          <p:cNvGraphicFramePr>
            <a:graphicFrameLocks noChangeAspect="1"/>
          </p:cNvGraphicFramePr>
          <p:nvPr>
            <p:extLst>
              <p:ext uri="{D42A27DB-BD31-4B8C-83A1-F6EECF244321}">
                <p14:modId xmlns:p14="http://schemas.microsoft.com/office/powerpoint/2010/main" val="1169233660"/>
              </p:ext>
            </p:extLst>
          </p:nvPr>
        </p:nvGraphicFramePr>
        <p:xfrm>
          <a:off x="7805392" y="2432050"/>
          <a:ext cx="476250" cy="838200"/>
        </p:xfrm>
        <a:graphic>
          <a:graphicData uri="http://schemas.openxmlformats.org/presentationml/2006/ole">
            <mc:AlternateContent xmlns:mc="http://schemas.openxmlformats.org/markup-compatibility/2006">
              <mc:Choice xmlns:v="urn:schemas-microsoft-com:vml" Requires="v">
                <p:oleObj name="Clip" r:id="rId8" imgW="1927225" imgH="3382963" progId="MS_ClipArt_Gallery.2">
                  <p:embed/>
                </p:oleObj>
              </mc:Choice>
              <mc:Fallback>
                <p:oleObj name="Clip" r:id="rId8" imgW="1927225" imgH="3382963" progId="MS_ClipArt_Gallery.2">
                  <p:embed/>
                  <p:pic>
                    <p:nvPicPr>
                      <p:cNvPr id="65" name="Object 70">
                        <a:extLst>
                          <a:ext uri="{FF2B5EF4-FFF2-40B4-BE49-F238E27FC236}">
                            <a16:creationId xmlns:a16="http://schemas.microsoft.com/office/drawing/2014/main" id="{332FCA45-D5AB-43C2-B822-FEFA9B196E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5392" y="2432050"/>
                        <a:ext cx="4762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 name="Line 71">
            <a:extLst>
              <a:ext uri="{FF2B5EF4-FFF2-40B4-BE49-F238E27FC236}">
                <a16:creationId xmlns:a16="http://schemas.microsoft.com/office/drawing/2014/main" id="{090A080E-5BD2-4A6C-B70B-91D406B0BE24}"/>
              </a:ext>
            </a:extLst>
          </p:cNvPr>
          <p:cNvSpPr>
            <a:spLocks noChangeShapeType="1"/>
          </p:cNvSpPr>
          <p:nvPr/>
        </p:nvSpPr>
        <p:spPr bwMode="auto">
          <a:xfrm flipV="1">
            <a:off x="1806575" y="3314700"/>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7" name="Line 72">
            <a:extLst>
              <a:ext uri="{FF2B5EF4-FFF2-40B4-BE49-F238E27FC236}">
                <a16:creationId xmlns:a16="http://schemas.microsoft.com/office/drawing/2014/main" id="{B1729497-E3B5-44C2-99EA-675B27EC6B35}"/>
              </a:ext>
            </a:extLst>
          </p:cNvPr>
          <p:cNvSpPr>
            <a:spLocks noChangeShapeType="1"/>
          </p:cNvSpPr>
          <p:nvPr/>
        </p:nvSpPr>
        <p:spPr bwMode="auto">
          <a:xfrm flipV="1">
            <a:off x="2797175" y="4533900"/>
            <a:ext cx="10668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8" name="Line 73">
            <a:extLst>
              <a:ext uri="{FF2B5EF4-FFF2-40B4-BE49-F238E27FC236}">
                <a16:creationId xmlns:a16="http://schemas.microsoft.com/office/drawing/2014/main" id="{C8C9741B-8EC4-4510-9969-D92C6A27B604}"/>
              </a:ext>
            </a:extLst>
          </p:cNvPr>
          <p:cNvSpPr>
            <a:spLocks noChangeShapeType="1"/>
          </p:cNvSpPr>
          <p:nvPr/>
        </p:nvSpPr>
        <p:spPr bwMode="auto">
          <a:xfrm flipV="1">
            <a:off x="1806575" y="5640388"/>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69" name="Line 74">
            <a:extLst>
              <a:ext uri="{FF2B5EF4-FFF2-40B4-BE49-F238E27FC236}">
                <a16:creationId xmlns:a16="http://schemas.microsoft.com/office/drawing/2014/main" id="{02646B1A-0BBF-453E-832A-689CA28CF94A}"/>
              </a:ext>
            </a:extLst>
          </p:cNvPr>
          <p:cNvSpPr>
            <a:spLocks noChangeShapeType="1"/>
          </p:cNvSpPr>
          <p:nvPr/>
        </p:nvSpPr>
        <p:spPr bwMode="auto">
          <a:xfrm flipV="1">
            <a:off x="1806575" y="4343400"/>
            <a:ext cx="990600" cy="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0" name="Line 75">
            <a:extLst>
              <a:ext uri="{FF2B5EF4-FFF2-40B4-BE49-F238E27FC236}">
                <a16:creationId xmlns:a16="http://schemas.microsoft.com/office/drawing/2014/main" id="{7544CB31-BF68-4DBA-874B-F206A4B18BD2}"/>
              </a:ext>
            </a:extLst>
          </p:cNvPr>
          <p:cNvSpPr>
            <a:spLocks noChangeShapeType="1"/>
          </p:cNvSpPr>
          <p:nvPr/>
        </p:nvSpPr>
        <p:spPr bwMode="auto">
          <a:xfrm>
            <a:off x="2797174" y="3314700"/>
            <a:ext cx="1" cy="232567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1" name="Line 76">
            <a:extLst>
              <a:ext uri="{FF2B5EF4-FFF2-40B4-BE49-F238E27FC236}">
                <a16:creationId xmlns:a16="http://schemas.microsoft.com/office/drawing/2014/main" id="{56130D5F-B826-40D1-B24E-5B0F0333E447}"/>
              </a:ext>
            </a:extLst>
          </p:cNvPr>
          <p:cNvSpPr>
            <a:spLocks noChangeShapeType="1"/>
          </p:cNvSpPr>
          <p:nvPr/>
        </p:nvSpPr>
        <p:spPr bwMode="auto">
          <a:xfrm flipV="1">
            <a:off x="4625975" y="3495604"/>
            <a:ext cx="1395412" cy="1038296"/>
          </a:xfrm>
          <a:prstGeom prst="line">
            <a:avLst/>
          </a:prstGeom>
          <a:noFill/>
          <a:ln w="19050" cap="rnd">
            <a:solidFill>
              <a:srgbClr val="1C1C1C"/>
            </a:solidFill>
            <a:prstDash val="sysDot"/>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2" name="Line 77">
            <a:extLst>
              <a:ext uri="{FF2B5EF4-FFF2-40B4-BE49-F238E27FC236}">
                <a16:creationId xmlns:a16="http://schemas.microsoft.com/office/drawing/2014/main" id="{1453CD73-342C-4F16-BB1F-0A0191A9E761}"/>
              </a:ext>
            </a:extLst>
          </p:cNvPr>
          <p:cNvSpPr>
            <a:spLocks noChangeShapeType="1"/>
          </p:cNvSpPr>
          <p:nvPr/>
        </p:nvSpPr>
        <p:spPr bwMode="auto">
          <a:xfrm flipV="1">
            <a:off x="6629400" y="2744469"/>
            <a:ext cx="1175992" cy="378142"/>
          </a:xfrm>
          <a:prstGeom prst="line">
            <a:avLst/>
          </a:prstGeom>
          <a:noFill/>
          <a:ln w="19050" cap="rnd">
            <a:solidFill>
              <a:srgbClr val="1C1C1C"/>
            </a:solidFill>
            <a:prstDash val="sysDot"/>
            <a:miter lim="800000"/>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mn-ea"/>
              <a:ea typeface="+mn-ea"/>
            </a:endParaRPr>
          </a:p>
        </p:txBody>
      </p:sp>
      <p:sp>
        <p:nvSpPr>
          <p:cNvPr id="73" name="Text Box 78">
            <a:extLst>
              <a:ext uri="{FF2B5EF4-FFF2-40B4-BE49-F238E27FC236}">
                <a16:creationId xmlns:a16="http://schemas.microsoft.com/office/drawing/2014/main" id="{D1C9CE7F-9781-41DF-BF1E-43D977029882}"/>
              </a:ext>
            </a:extLst>
          </p:cNvPr>
          <p:cNvSpPr txBox="1">
            <a:spLocks noChangeArrowheads="1"/>
          </p:cNvSpPr>
          <p:nvPr/>
        </p:nvSpPr>
        <p:spPr bwMode="auto">
          <a:xfrm>
            <a:off x="2797174" y="4652963"/>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mn-ea"/>
                <a:ea typeface="+mn-ea"/>
              </a:rPr>
              <a:t>10.0.0.254</a:t>
            </a:r>
            <a:endParaRPr kumimoji="0" lang="en-US" altLang="zh-CN" sz="3000" b="1" i="0" u="none" strike="noStrike" kern="0" cap="none" spc="0" normalizeH="0" noProof="0">
              <a:ln>
                <a:noFill/>
              </a:ln>
              <a:solidFill>
                <a:srgbClr val="000000"/>
              </a:solidFill>
              <a:effectLst/>
              <a:uLnTx/>
              <a:uFillTx/>
              <a:latin typeface="+mn-ea"/>
              <a:ea typeface="+mn-ea"/>
            </a:endParaRPr>
          </a:p>
        </p:txBody>
      </p:sp>
      <p:sp>
        <p:nvSpPr>
          <p:cNvPr id="74" name="Text Box 79">
            <a:extLst>
              <a:ext uri="{FF2B5EF4-FFF2-40B4-BE49-F238E27FC236}">
                <a16:creationId xmlns:a16="http://schemas.microsoft.com/office/drawing/2014/main" id="{E6CAFBE4-96BC-4B5B-B3AB-C702829EF709}"/>
              </a:ext>
            </a:extLst>
          </p:cNvPr>
          <p:cNvSpPr txBox="1">
            <a:spLocks noChangeArrowheads="1"/>
          </p:cNvSpPr>
          <p:nvPr/>
        </p:nvSpPr>
        <p:spPr bwMode="auto">
          <a:xfrm>
            <a:off x="1803192" y="5341937"/>
            <a:ext cx="1020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10.0.0.3</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75" name="Text Box 80">
            <a:extLst>
              <a:ext uri="{FF2B5EF4-FFF2-40B4-BE49-F238E27FC236}">
                <a16:creationId xmlns:a16="http://schemas.microsoft.com/office/drawing/2014/main" id="{E94DC6C4-3E9E-4439-A240-DE08A45F076E}"/>
              </a:ext>
            </a:extLst>
          </p:cNvPr>
          <p:cNvSpPr txBox="1">
            <a:spLocks noChangeArrowheads="1"/>
          </p:cNvSpPr>
          <p:nvPr/>
        </p:nvSpPr>
        <p:spPr bwMode="auto">
          <a:xfrm>
            <a:off x="1730375" y="4343400"/>
            <a:ext cx="1040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10.0.0.2</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76" name="Text Box 81">
            <a:extLst>
              <a:ext uri="{FF2B5EF4-FFF2-40B4-BE49-F238E27FC236}">
                <a16:creationId xmlns:a16="http://schemas.microsoft.com/office/drawing/2014/main" id="{964924D5-CC38-44E2-998B-81720DFFC3EF}"/>
              </a:ext>
            </a:extLst>
          </p:cNvPr>
          <p:cNvSpPr txBox="1">
            <a:spLocks noChangeArrowheads="1"/>
          </p:cNvSpPr>
          <p:nvPr/>
        </p:nvSpPr>
        <p:spPr bwMode="auto">
          <a:xfrm>
            <a:off x="1730375" y="3314700"/>
            <a:ext cx="10667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dirty="0">
                <a:ln>
                  <a:noFill/>
                </a:ln>
                <a:solidFill>
                  <a:srgbClr val="000000"/>
                </a:solidFill>
                <a:effectLst/>
                <a:uLnTx/>
                <a:uFillTx/>
                <a:latin typeface="+mn-ea"/>
                <a:ea typeface="+mn-ea"/>
              </a:rPr>
              <a:t>10.0.0.1</a:t>
            </a:r>
            <a:endParaRPr kumimoji="0" lang="en-US" altLang="zh-CN" sz="3000" b="1" i="0" u="none" strike="noStrike" kern="0" cap="none" spc="0" normalizeH="0" noProof="0" dirty="0">
              <a:ln>
                <a:noFill/>
              </a:ln>
              <a:solidFill>
                <a:srgbClr val="000000"/>
              </a:solidFill>
              <a:effectLst/>
              <a:uLnTx/>
              <a:uFillTx/>
              <a:latin typeface="+mn-ea"/>
              <a:ea typeface="+mn-ea"/>
            </a:endParaRPr>
          </a:p>
        </p:txBody>
      </p:sp>
      <p:sp>
        <p:nvSpPr>
          <p:cNvPr id="77" name="Text Box 83">
            <a:extLst>
              <a:ext uri="{FF2B5EF4-FFF2-40B4-BE49-F238E27FC236}">
                <a16:creationId xmlns:a16="http://schemas.microsoft.com/office/drawing/2014/main" id="{ED84115F-8D71-4633-8E23-EB179609DF72}"/>
              </a:ext>
            </a:extLst>
          </p:cNvPr>
          <p:cNvSpPr txBox="1">
            <a:spLocks noChangeArrowheads="1"/>
          </p:cNvSpPr>
          <p:nvPr/>
        </p:nvSpPr>
        <p:spPr bwMode="auto">
          <a:xfrm>
            <a:off x="663575" y="29337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a</a:t>
            </a:r>
          </a:p>
        </p:txBody>
      </p:sp>
      <p:sp>
        <p:nvSpPr>
          <p:cNvPr id="78" name="Text Box 84">
            <a:extLst>
              <a:ext uri="{FF2B5EF4-FFF2-40B4-BE49-F238E27FC236}">
                <a16:creationId xmlns:a16="http://schemas.microsoft.com/office/drawing/2014/main" id="{8CCE0A95-200B-45A5-9316-A99A124E1A29}"/>
              </a:ext>
            </a:extLst>
          </p:cNvPr>
          <p:cNvSpPr txBox="1">
            <a:spLocks noChangeArrowheads="1"/>
          </p:cNvSpPr>
          <p:nvPr/>
        </p:nvSpPr>
        <p:spPr bwMode="auto">
          <a:xfrm>
            <a:off x="739775" y="4038600"/>
            <a:ext cx="24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b</a:t>
            </a:r>
          </a:p>
        </p:txBody>
      </p:sp>
      <p:sp>
        <p:nvSpPr>
          <p:cNvPr id="79" name="Text Box 85">
            <a:extLst>
              <a:ext uri="{FF2B5EF4-FFF2-40B4-BE49-F238E27FC236}">
                <a16:creationId xmlns:a16="http://schemas.microsoft.com/office/drawing/2014/main" id="{EA1DB063-A61B-4A15-915D-4EEA63D68673}"/>
              </a:ext>
            </a:extLst>
          </p:cNvPr>
          <p:cNvSpPr txBox="1">
            <a:spLocks noChangeArrowheads="1"/>
          </p:cNvSpPr>
          <p:nvPr/>
        </p:nvSpPr>
        <p:spPr bwMode="auto">
          <a:xfrm>
            <a:off x="663575" y="5259388"/>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c</a:t>
            </a:r>
          </a:p>
        </p:txBody>
      </p:sp>
      <p:sp>
        <p:nvSpPr>
          <p:cNvPr id="80" name="Text Box 86">
            <a:extLst>
              <a:ext uri="{FF2B5EF4-FFF2-40B4-BE49-F238E27FC236}">
                <a16:creationId xmlns:a16="http://schemas.microsoft.com/office/drawing/2014/main" id="{1D2A1463-0035-4DA9-BF08-884FF73E3AE7}"/>
              </a:ext>
            </a:extLst>
          </p:cNvPr>
          <p:cNvSpPr txBox="1">
            <a:spLocks noChangeArrowheads="1"/>
          </p:cNvSpPr>
          <p:nvPr/>
        </p:nvSpPr>
        <p:spPr bwMode="auto">
          <a:xfrm>
            <a:off x="4168775" y="4076700"/>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200" b="1" i="0" u="none" strike="noStrike" kern="0" cap="none" spc="0" normalizeH="0" noProof="0" dirty="0">
                <a:ln>
                  <a:noFill/>
                </a:ln>
                <a:solidFill>
                  <a:srgbClr val="FF0000"/>
                </a:solidFill>
                <a:effectLst/>
                <a:uLnTx/>
                <a:uFillTx/>
                <a:latin typeface="+mn-ea"/>
                <a:ea typeface="+mn-ea"/>
              </a:rPr>
              <a:t>NAT</a:t>
            </a:r>
            <a:endParaRPr kumimoji="0" lang="en-US" altLang="zh-CN" sz="1400" b="1" i="0" u="none" strike="noStrike" kern="0" cap="none" spc="0" normalizeH="0" noProof="0" dirty="0">
              <a:ln>
                <a:noFill/>
              </a:ln>
              <a:solidFill>
                <a:srgbClr val="FF0000"/>
              </a:solidFill>
              <a:effectLst/>
              <a:uLnTx/>
              <a:uFillTx/>
              <a:latin typeface="+mn-ea"/>
              <a:ea typeface="+mn-ea"/>
            </a:endParaRPr>
          </a:p>
        </p:txBody>
      </p:sp>
      <p:sp>
        <p:nvSpPr>
          <p:cNvPr id="81" name="Text Box 87">
            <a:extLst>
              <a:ext uri="{FF2B5EF4-FFF2-40B4-BE49-F238E27FC236}">
                <a16:creationId xmlns:a16="http://schemas.microsoft.com/office/drawing/2014/main" id="{283E0F7D-FE13-42B5-9A92-A675AD01AD1D}"/>
              </a:ext>
            </a:extLst>
          </p:cNvPr>
          <p:cNvSpPr txBox="1">
            <a:spLocks noChangeArrowheads="1"/>
          </p:cNvSpPr>
          <p:nvPr/>
        </p:nvSpPr>
        <p:spPr bwMode="auto">
          <a:xfrm>
            <a:off x="4625975" y="4457700"/>
            <a:ext cx="179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mn-ea"/>
                <a:ea typeface="+mn-ea"/>
              </a:rPr>
              <a:t>202.38.75.11</a:t>
            </a:r>
          </a:p>
        </p:txBody>
      </p:sp>
      <p:graphicFrame>
        <p:nvGraphicFramePr>
          <p:cNvPr id="82" name="Group 162">
            <a:extLst>
              <a:ext uri="{FF2B5EF4-FFF2-40B4-BE49-F238E27FC236}">
                <a16:creationId xmlns:a16="http://schemas.microsoft.com/office/drawing/2014/main" id="{A2BCD924-77C7-4E40-9501-5247F7C0922E}"/>
              </a:ext>
            </a:extLst>
          </p:cNvPr>
          <p:cNvGraphicFramePr>
            <a:graphicFrameLocks noGrp="1"/>
          </p:cNvGraphicFramePr>
          <p:nvPr>
            <p:extLst>
              <p:ext uri="{D42A27DB-BD31-4B8C-83A1-F6EECF244321}">
                <p14:modId xmlns:p14="http://schemas.microsoft.com/office/powerpoint/2010/main" val="3663140458"/>
              </p:ext>
            </p:extLst>
          </p:nvPr>
        </p:nvGraphicFramePr>
        <p:xfrm>
          <a:off x="381000" y="1131094"/>
          <a:ext cx="7010397" cy="1765935"/>
        </p:xfrm>
        <a:graphic>
          <a:graphicData uri="http://schemas.openxmlformats.org/drawingml/2006/table">
            <a:tbl>
              <a:tblPr/>
              <a:tblGrid>
                <a:gridCol w="949325">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81197">
                  <a:extLst>
                    <a:ext uri="{9D8B030D-6E8A-4147-A177-3AD203B41FA5}">
                      <a16:colId xmlns:a16="http://schemas.microsoft.com/office/drawing/2014/main" val="20003"/>
                    </a:ext>
                  </a:extLst>
                </a:gridCol>
              </a:tblGrid>
              <a:tr h="277813">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direction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Fields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Old Value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mn-ea"/>
                          <a:ea typeface="+mn-ea"/>
                        </a:rPr>
                        <a:t>New Value</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016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out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mn-ea"/>
                          <a:ea typeface="+mn-ea"/>
                        </a:rPr>
                        <a:t>源</a:t>
                      </a:r>
                      <a:r>
                        <a:rPr kumimoji="0" lang="en-US" altLang="zh-CN" sz="1400" b="1" i="0" u="none" strike="noStrike" cap="none" normalizeH="0" baseline="0" dirty="0">
                          <a:ln>
                            <a:noFill/>
                          </a:ln>
                          <a:solidFill>
                            <a:schemeClr val="tx1"/>
                          </a:solidFill>
                          <a:effectLst/>
                          <a:latin typeface="+mn-ea"/>
                          <a:ea typeface="+mn-ea"/>
                        </a:rPr>
                        <a:t>IP</a:t>
                      </a:r>
                      <a:r>
                        <a:rPr kumimoji="0" lang="zh-CN" altLang="en-US" sz="1400" b="1" i="0" u="none" strike="noStrike" cap="none" normalizeH="0" baseline="0" dirty="0">
                          <a:ln>
                            <a:noFill/>
                          </a:ln>
                          <a:solidFill>
                            <a:schemeClr val="tx1"/>
                          </a:solidFill>
                          <a:effectLst/>
                          <a:latin typeface="+mn-ea"/>
                          <a:ea typeface="+mn-ea"/>
                        </a:rPr>
                        <a:t>地址：源端口号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kern="1200" cap="none" normalizeH="0" baseline="0" dirty="0">
                          <a:ln>
                            <a:noFill/>
                          </a:ln>
                          <a:solidFill>
                            <a:schemeClr val="tx1"/>
                          </a:solidFill>
                          <a:effectLst/>
                          <a:latin typeface="+mn-ea"/>
                          <a:ea typeface="+mn-ea"/>
                          <a:cs typeface="+mn-cs"/>
                        </a:rPr>
                        <a:t>10.0.0.3:1025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kern="1200" cap="none" normalizeH="0" baseline="0" dirty="0">
                          <a:ln>
                            <a:noFill/>
                          </a:ln>
                          <a:solidFill>
                            <a:schemeClr val="tx1"/>
                          </a:solidFill>
                          <a:effectLst/>
                          <a:latin typeface="+mn-ea"/>
                          <a:ea typeface="+mn-ea"/>
                          <a:cs typeface="+mn-cs"/>
                        </a:rPr>
                        <a:t>202.38.75.11:2000</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143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out</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mn-ea"/>
                          <a:ea typeface="+mn-ea"/>
                        </a:rPr>
                        <a:t>源</a:t>
                      </a:r>
                      <a:r>
                        <a:rPr kumimoji="0" lang="en-US" altLang="zh-CN" sz="1400" b="1" i="0" u="none" strike="noStrike" cap="none" normalizeH="0" baseline="0" dirty="0">
                          <a:ln>
                            <a:noFill/>
                          </a:ln>
                          <a:solidFill>
                            <a:schemeClr val="tx1"/>
                          </a:solidFill>
                          <a:effectLst/>
                          <a:latin typeface="+mn-ea"/>
                          <a:ea typeface="+mn-ea"/>
                        </a:rPr>
                        <a:t>IP</a:t>
                      </a:r>
                      <a:r>
                        <a:rPr kumimoji="0" lang="zh-CN" altLang="en-US" sz="1400" b="1" i="0" u="none" strike="noStrike" cap="none" normalizeH="0" baseline="0" dirty="0">
                          <a:ln>
                            <a:noFill/>
                          </a:ln>
                          <a:solidFill>
                            <a:schemeClr val="tx1"/>
                          </a:solidFill>
                          <a:effectLst/>
                          <a:latin typeface="+mn-ea"/>
                          <a:ea typeface="+mn-ea"/>
                        </a:rPr>
                        <a:t>地址：源端口号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10.0.0.2:1023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202.38.75.11:1011</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385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mn-ea"/>
                          <a:ea typeface="+mn-ea"/>
                        </a:rPr>
                        <a:t>in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dirty="0">
                          <a:ln>
                            <a:noFill/>
                          </a:ln>
                          <a:solidFill>
                            <a:schemeClr val="tx1"/>
                          </a:solidFill>
                          <a:effectLst/>
                          <a:latin typeface="+mn-ea"/>
                          <a:ea typeface="+mn-ea"/>
                        </a:rPr>
                        <a:t>目的</a:t>
                      </a:r>
                      <a:r>
                        <a:rPr kumimoji="0" lang="en-US" altLang="zh-CN" sz="1400" b="1" i="0" u="none" strike="noStrike" cap="none" normalizeH="0" baseline="0" dirty="0">
                          <a:ln>
                            <a:noFill/>
                          </a:ln>
                          <a:solidFill>
                            <a:schemeClr val="tx1"/>
                          </a:solidFill>
                          <a:effectLst/>
                          <a:latin typeface="+mn-ea"/>
                          <a:ea typeface="+mn-ea"/>
                        </a:rPr>
                        <a:t>IP</a:t>
                      </a:r>
                      <a:r>
                        <a:rPr kumimoji="0" lang="zh-CN" altLang="en-US" sz="1400" b="1" i="0" u="none" strike="noStrike" cap="none" normalizeH="0" baseline="0" dirty="0">
                          <a:ln>
                            <a:noFill/>
                          </a:ln>
                          <a:solidFill>
                            <a:schemeClr val="tx1"/>
                          </a:solidFill>
                          <a:effectLst/>
                          <a:latin typeface="+mn-ea"/>
                          <a:ea typeface="+mn-ea"/>
                        </a:rPr>
                        <a:t>地址：目的端口号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rgbClr val="FF0000"/>
                          </a:solidFill>
                          <a:effectLst/>
                          <a:latin typeface="+mn-ea"/>
                          <a:ea typeface="+mn-ea"/>
                        </a:rPr>
                        <a:t>202.38.75.11:2000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rgbClr val="FF0000"/>
                          </a:solidFill>
                          <a:effectLst/>
                          <a:latin typeface="+mn-ea"/>
                          <a:ea typeface="+mn-ea"/>
                        </a:rPr>
                        <a:t>10.0.0.3:1025</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0480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mn-ea"/>
                          <a:ea typeface="+mn-ea"/>
                        </a:rPr>
                        <a:t>In</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cap="none" normalizeH="0" baseline="0">
                          <a:ln>
                            <a:noFill/>
                          </a:ln>
                          <a:solidFill>
                            <a:schemeClr val="tx1"/>
                          </a:solidFill>
                          <a:effectLst/>
                          <a:latin typeface="+mn-ea"/>
                          <a:ea typeface="+mn-ea"/>
                        </a:rPr>
                        <a:t>目的</a:t>
                      </a:r>
                      <a:r>
                        <a:rPr kumimoji="0" lang="en-US" altLang="zh-CN" sz="1400" b="1" i="0" u="none" strike="noStrike" cap="none" normalizeH="0" baseline="0">
                          <a:ln>
                            <a:noFill/>
                          </a:ln>
                          <a:solidFill>
                            <a:schemeClr val="tx1"/>
                          </a:solidFill>
                          <a:effectLst/>
                          <a:latin typeface="+mn-ea"/>
                          <a:ea typeface="+mn-ea"/>
                        </a:rPr>
                        <a:t>IP</a:t>
                      </a:r>
                      <a:r>
                        <a:rPr kumimoji="0" lang="zh-CN" altLang="en-US" sz="1400" b="1" i="0" u="none" strike="noStrike" cap="none" normalizeH="0" baseline="0">
                          <a:ln>
                            <a:noFill/>
                          </a:ln>
                          <a:solidFill>
                            <a:schemeClr val="tx1"/>
                          </a:solidFill>
                          <a:effectLst/>
                          <a:latin typeface="+mn-ea"/>
                          <a:ea typeface="+mn-ea"/>
                        </a:rPr>
                        <a:t>地址：目的端口号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a:ln>
                            <a:noFill/>
                          </a:ln>
                          <a:solidFill>
                            <a:schemeClr val="tx1"/>
                          </a:solidFill>
                          <a:effectLst/>
                          <a:latin typeface="+mn-ea"/>
                          <a:ea typeface="+mn-ea"/>
                        </a:rPr>
                        <a:t>202.38.75.11:1011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mn-ea"/>
                          <a:ea typeface="+mn-ea"/>
                        </a:rPr>
                        <a:t>10.0.0.2:1023</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83" name="Text Box 19">
            <a:extLst>
              <a:ext uri="{FF2B5EF4-FFF2-40B4-BE49-F238E27FC236}">
                <a16:creationId xmlns:a16="http://schemas.microsoft.com/office/drawing/2014/main" id="{E05A41AA-A593-4B6E-8477-49F0741E10C4}"/>
              </a:ext>
            </a:extLst>
          </p:cNvPr>
          <p:cNvSpPr txBox="1">
            <a:spLocks noChangeArrowheads="1"/>
          </p:cNvSpPr>
          <p:nvPr/>
        </p:nvSpPr>
        <p:spPr bwMode="auto">
          <a:xfrm>
            <a:off x="7523610" y="3334618"/>
            <a:ext cx="1516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spcBef>
                <a:spcPct val="50000"/>
              </a:spcBef>
              <a:buClrTx/>
              <a:buSzTx/>
              <a:buFontTx/>
              <a:buNone/>
            </a:pPr>
            <a:r>
              <a:rPr lang="en-US" altLang="zh-CN" sz="1600" dirty="0">
                <a:solidFill>
                  <a:schemeClr val="bg1"/>
                </a:solidFill>
                <a:latin typeface="+mn-ea"/>
                <a:ea typeface="+mn-ea"/>
              </a:rPr>
              <a:t>Web server</a:t>
            </a:r>
          </a:p>
        </p:txBody>
      </p:sp>
      <p:sp>
        <p:nvSpPr>
          <p:cNvPr id="84" name="Text Box 62">
            <a:extLst>
              <a:ext uri="{FF2B5EF4-FFF2-40B4-BE49-F238E27FC236}">
                <a16:creationId xmlns:a16="http://schemas.microsoft.com/office/drawing/2014/main" id="{EC58CCD0-89AF-451A-8F8F-EEFC0C829ABA}"/>
              </a:ext>
            </a:extLst>
          </p:cNvPr>
          <p:cNvSpPr txBox="1">
            <a:spLocks noChangeArrowheads="1"/>
          </p:cNvSpPr>
          <p:nvPr/>
        </p:nvSpPr>
        <p:spPr bwMode="auto">
          <a:xfrm>
            <a:off x="7115070" y="3675134"/>
            <a:ext cx="1943100" cy="60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ts val="0"/>
              </a:spcBef>
              <a:spcAft>
                <a:spcPts val="0"/>
              </a:spcAft>
              <a:buClrTx/>
              <a:buSzTx/>
              <a:buFontTx/>
              <a:buNone/>
              <a:tabLst/>
              <a:defRPr/>
            </a:pPr>
            <a:r>
              <a:rPr kumimoji="0" lang="zh-CN" altLang="en-US" sz="1400" b="1" i="0" u="none" strike="noStrike" kern="0" cap="none" spc="0" normalizeH="0" noProof="0" dirty="0">
                <a:ln>
                  <a:noFill/>
                </a:ln>
                <a:solidFill>
                  <a:srgbClr val="3333CC"/>
                </a:solidFill>
                <a:effectLst/>
                <a:uLnTx/>
                <a:uFillTx/>
                <a:latin typeface="+mn-ea"/>
                <a:ea typeface="+mn-ea"/>
              </a:rPr>
              <a:t>响应发往  </a:t>
            </a:r>
            <a:r>
              <a:rPr kumimoji="0" lang="en-US" altLang="zh-CN" sz="1400" b="1" i="0" u="none" strike="noStrike" kern="0" cap="none" spc="0" normalizeH="0" noProof="0" dirty="0">
                <a:ln>
                  <a:noFill/>
                </a:ln>
                <a:solidFill>
                  <a:srgbClr val="FF0000"/>
                </a:solidFill>
                <a:effectLst/>
                <a:uLnTx/>
                <a:uFillTx/>
                <a:latin typeface="+mn-ea"/>
                <a:ea typeface="+mn-ea"/>
              </a:rPr>
              <a:t>202.38.75.11:2000 </a:t>
            </a:r>
          </a:p>
        </p:txBody>
      </p:sp>
      <p:sp>
        <p:nvSpPr>
          <p:cNvPr id="85" name="Line 63">
            <a:extLst>
              <a:ext uri="{FF2B5EF4-FFF2-40B4-BE49-F238E27FC236}">
                <a16:creationId xmlns:a16="http://schemas.microsoft.com/office/drawing/2014/main" id="{914D6EAD-7F34-4549-8AA2-5AFA942DE7FE}"/>
              </a:ext>
            </a:extLst>
          </p:cNvPr>
          <p:cNvSpPr>
            <a:spLocks noChangeShapeType="1"/>
          </p:cNvSpPr>
          <p:nvPr/>
        </p:nvSpPr>
        <p:spPr bwMode="auto">
          <a:xfrm flipH="1">
            <a:off x="4876800" y="3115057"/>
            <a:ext cx="2841624" cy="1842657"/>
          </a:xfrm>
          <a:prstGeom prst="line">
            <a:avLst/>
          </a:prstGeom>
          <a:noFill/>
          <a:ln w="19050">
            <a:solidFill>
              <a:srgbClr val="0C05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dirty="0">
              <a:solidFill>
                <a:srgbClr val="000000"/>
              </a:solidFill>
              <a:latin typeface="+mn-ea"/>
              <a:ea typeface="+mn-ea"/>
            </a:endParaRPr>
          </a:p>
        </p:txBody>
      </p:sp>
      <p:sp>
        <p:nvSpPr>
          <p:cNvPr id="86" name="Text Box 64">
            <a:extLst>
              <a:ext uri="{FF2B5EF4-FFF2-40B4-BE49-F238E27FC236}">
                <a16:creationId xmlns:a16="http://schemas.microsoft.com/office/drawing/2014/main" id="{84791EE6-A150-43D9-9C8F-B115A44071A8}"/>
              </a:ext>
            </a:extLst>
          </p:cNvPr>
          <p:cNvSpPr txBox="1">
            <a:spLocks noChangeArrowheads="1"/>
          </p:cNvSpPr>
          <p:nvPr/>
        </p:nvSpPr>
        <p:spPr bwMode="auto">
          <a:xfrm>
            <a:off x="4012854" y="5235574"/>
            <a:ext cx="2282825" cy="60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ts val="0"/>
              </a:spcBef>
              <a:spcAft>
                <a:spcPts val="0"/>
              </a:spcAft>
              <a:buClrTx/>
              <a:buSzTx/>
              <a:buFontTx/>
              <a:buNone/>
              <a:tabLst/>
              <a:defRPr/>
            </a:pPr>
            <a:r>
              <a:rPr kumimoji="0" lang="zh-CN" altLang="en-US" sz="1400" b="1" i="0" u="none" strike="noStrike" kern="0" cap="none" spc="0" normalizeH="0" noProof="0" dirty="0">
                <a:ln>
                  <a:noFill/>
                </a:ln>
                <a:solidFill>
                  <a:srgbClr val="3333CC"/>
                </a:solidFill>
                <a:effectLst/>
                <a:uLnTx/>
                <a:uFillTx/>
                <a:latin typeface="+mn-ea"/>
                <a:ea typeface="+mn-ea"/>
              </a:rPr>
              <a:t>将</a:t>
            </a:r>
            <a:r>
              <a:rPr kumimoji="0" lang="en-US" altLang="zh-CN" sz="1400" b="1" i="0" u="none" strike="noStrike" kern="0" cap="none" spc="0" normalizeH="0" noProof="0" dirty="0">
                <a:ln>
                  <a:noFill/>
                </a:ln>
                <a:solidFill>
                  <a:srgbClr val="3333CC"/>
                </a:solidFill>
                <a:effectLst/>
                <a:uLnTx/>
                <a:uFillTx/>
                <a:latin typeface="+mn-ea"/>
                <a:ea typeface="+mn-ea"/>
              </a:rPr>
              <a:t>202.38.75.11: 2000</a:t>
            </a:r>
            <a:r>
              <a:rPr kumimoji="0" lang="zh-CN" altLang="en-US" sz="1400" b="1" i="0" u="none" strike="noStrike" kern="0" cap="none" spc="0" normalizeH="0" noProof="0" dirty="0">
                <a:ln>
                  <a:noFill/>
                </a:ln>
                <a:solidFill>
                  <a:srgbClr val="3333CC"/>
                </a:solidFill>
                <a:effectLst/>
                <a:uLnTx/>
                <a:uFillTx/>
                <a:latin typeface="+mn-ea"/>
                <a:ea typeface="+mn-ea"/>
              </a:rPr>
              <a:t>转换为 </a:t>
            </a:r>
            <a:r>
              <a:rPr kumimoji="0" lang="en-US" altLang="zh-CN" sz="1400" b="1" i="0" u="none" strike="noStrike" kern="0" cap="none" spc="0" normalizeH="0" noProof="0" dirty="0">
                <a:ln>
                  <a:noFill/>
                </a:ln>
                <a:solidFill>
                  <a:srgbClr val="FF0000"/>
                </a:solidFill>
                <a:effectLst/>
                <a:uLnTx/>
                <a:uFillTx/>
                <a:latin typeface="+mn-ea"/>
                <a:ea typeface="+mn-ea"/>
              </a:rPr>
              <a:t>10.0.0.3:1025</a:t>
            </a:r>
          </a:p>
        </p:txBody>
      </p:sp>
      <p:sp>
        <p:nvSpPr>
          <p:cNvPr id="87" name="Line 65">
            <a:extLst>
              <a:ext uri="{FF2B5EF4-FFF2-40B4-BE49-F238E27FC236}">
                <a16:creationId xmlns:a16="http://schemas.microsoft.com/office/drawing/2014/main" id="{7DA85DEB-C5E9-4809-9D17-A5517904A564}"/>
              </a:ext>
            </a:extLst>
          </p:cNvPr>
          <p:cNvSpPr>
            <a:spLocks noChangeShapeType="1"/>
          </p:cNvSpPr>
          <p:nvPr/>
        </p:nvSpPr>
        <p:spPr bwMode="auto">
          <a:xfrm flipH="1">
            <a:off x="2124627" y="5481084"/>
            <a:ext cx="1905000" cy="533400"/>
          </a:xfrm>
          <a:prstGeom prst="line">
            <a:avLst/>
          </a:prstGeom>
          <a:noFill/>
          <a:ln w="19050">
            <a:solidFill>
              <a:srgbClr val="0C05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mn-ea"/>
              <a:ea typeface="+mn-ea"/>
            </a:endParaRPr>
          </a:p>
        </p:txBody>
      </p:sp>
      <p:sp>
        <p:nvSpPr>
          <p:cNvPr id="88" name="文本框 87">
            <a:extLst>
              <a:ext uri="{FF2B5EF4-FFF2-40B4-BE49-F238E27FC236}">
                <a16:creationId xmlns:a16="http://schemas.microsoft.com/office/drawing/2014/main" id="{5134CFEB-5C8F-47B8-BE50-A11C7AFEABBB}"/>
              </a:ext>
            </a:extLst>
          </p:cNvPr>
          <p:cNvSpPr txBox="1"/>
          <p:nvPr/>
        </p:nvSpPr>
        <p:spPr>
          <a:xfrm>
            <a:off x="6193635" y="3563935"/>
            <a:ext cx="473206" cy="369332"/>
          </a:xfrm>
          <a:prstGeom prst="rect">
            <a:avLst/>
          </a:prstGeom>
          <a:noFill/>
        </p:spPr>
        <p:txBody>
          <a:bodyPr wrap="none" rtlCol="0">
            <a:spAutoFit/>
          </a:bodyPr>
          <a:lstStyle/>
          <a:p>
            <a:r>
              <a:rPr lang="en-US" altLang="zh-CN" dirty="0">
                <a:latin typeface="+mn-ea"/>
                <a:ea typeface="+mn-ea"/>
              </a:rPr>
              <a:t>(1)</a:t>
            </a:r>
            <a:endParaRPr lang="zh-CN" altLang="en-US" dirty="0">
              <a:latin typeface="+mn-ea"/>
              <a:ea typeface="+mn-ea"/>
            </a:endParaRPr>
          </a:p>
        </p:txBody>
      </p:sp>
      <p:sp>
        <p:nvSpPr>
          <p:cNvPr id="89" name="文本框 88">
            <a:extLst>
              <a:ext uri="{FF2B5EF4-FFF2-40B4-BE49-F238E27FC236}">
                <a16:creationId xmlns:a16="http://schemas.microsoft.com/office/drawing/2014/main" id="{E8E76846-4144-4F21-AE7E-2E0C08458D31}"/>
              </a:ext>
            </a:extLst>
          </p:cNvPr>
          <p:cNvSpPr txBox="1"/>
          <p:nvPr/>
        </p:nvSpPr>
        <p:spPr>
          <a:xfrm>
            <a:off x="3065806" y="5309671"/>
            <a:ext cx="473206" cy="369332"/>
          </a:xfrm>
          <a:prstGeom prst="rect">
            <a:avLst/>
          </a:prstGeom>
          <a:noFill/>
        </p:spPr>
        <p:txBody>
          <a:bodyPr wrap="none" rtlCol="0">
            <a:spAutoFit/>
          </a:bodyPr>
          <a:lstStyle/>
          <a:p>
            <a:r>
              <a:rPr lang="en-US" altLang="zh-CN" dirty="0">
                <a:latin typeface="+mn-ea"/>
                <a:ea typeface="+mn-ea"/>
              </a:rPr>
              <a:t>(2)</a:t>
            </a:r>
            <a:endParaRPr lang="zh-CN" altLang="en-US" dirty="0">
              <a:latin typeface="+mn-ea"/>
              <a:ea typeface="+mn-ea"/>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zh-CN" altLang="en-US"/>
              <a:t>网络地址转换</a:t>
            </a:r>
            <a:r>
              <a:rPr lang="en-US" altLang="zh-CN"/>
              <a:t>—</a:t>
            </a:r>
            <a:r>
              <a:rPr lang="zh-CN" altLang="en-US"/>
              <a:t>局限性</a:t>
            </a:r>
          </a:p>
        </p:txBody>
      </p:sp>
      <p:sp>
        <p:nvSpPr>
          <p:cNvPr id="110595" name="Rectangle 3"/>
          <p:cNvSpPr>
            <a:spLocks noGrp="1" noChangeArrowheads="1"/>
          </p:cNvSpPr>
          <p:nvPr>
            <p:ph type="body" idx="1"/>
          </p:nvPr>
        </p:nvSpPr>
        <p:spPr>
          <a:xfrm>
            <a:off x="188094" y="1556792"/>
            <a:ext cx="8775700" cy="5184576"/>
          </a:xfrm>
        </p:spPr>
        <p:txBody>
          <a:bodyPr>
            <a:normAutofit fontScale="77500" lnSpcReduction="20000"/>
          </a:bodyPr>
          <a:lstStyle/>
          <a:p>
            <a:pPr>
              <a:lnSpc>
                <a:spcPct val="115000"/>
              </a:lnSpc>
              <a:defRPr/>
            </a:pPr>
            <a:r>
              <a:rPr lang="zh-CN" altLang="en-US" dirty="0"/>
              <a:t>地址和端口转换将带来比较大的开销</a:t>
            </a:r>
          </a:p>
          <a:p>
            <a:pPr>
              <a:lnSpc>
                <a:spcPct val="115000"/>
              </a:lnSpc>
              <a:defRPr/>
            </a:pPr>
            <a:r>
              <a:rPr lang="en-US" altLang="zh-CN" dirty="0"/>
              <a:t>IP</a:t>
            </a:r>
            <a:r>
              <a:rPr lang="zh-CN" altLang="en-US" dirty="0"/>
              <a:t>地址和端口号可能存在于载荷的任何位置，因此需要软件针对具体的应用做额外的处理</a:t>
            </a:r>
          </a:p>
          <a:p>
            <a:pPr lvl="1">
              <a:lnSpc>
                <a:spcPct val="115000"/>
              </a:lnSpc>
              <a:defRPr/>
            </a:pPr>
            <a:r>
              <a:rPr lang="zh-CN" altLang="en-US" dirty="0"/>
              <a:t>例如，</a:t>
            </a:r>
            <a:r>
              <a:rPr lang="en-US" altLang="zh-CN" dirty="0"/>
              <a:t>FTP</a:t>
            </a:r>
            <a:r>
              <a:rPr lang="zh-CN" altLang="en-US" dirty="0"/>
              <a:t>在</a:t>
            </a:r>
            <a:r>
              <a:rPr lang="en-US" altLang="zh-CN" dirty="0"/>
              <a:t>PORT</a:t>
            </a:r>
            <a:r>
              <a:rPr lang="zh-CN" altLang="en-US" dirty="0"/>
              <a:t>命令的</a:t>
            </a:r>
            <a:r>
              <a:rPr lang="en-US" altLang="zh-CN" dirty="0"/>
              <a:t>FTP</a:t>
            </a:r>
            <a:r>
              <a:rPr lang="zh-CN" altLang="en-US" dirty="0"/>
              <a:t>头标中包含有十进制表示的</a:t>
            </a:r>
            <a:r>
              <a:rPr lang="en-US" altLang="zh-CN" dirty="0"/>
              <a:t>IPv4</a:t>
            </a:r>
            <a:r>
              <a:rPr lang="zh-CN" altLang="en-US" dirty="0"/>
              <a:t>地址，如果不处理则将导致连接问题</a:t>
            </a:r>
          </a:p>
          <a:p>
            <a:pPr>
              <a:lnSpc>
                <a:spcPct val="115000"/>
              </a:lnSpc>
              <a:defRPr/>
            </a:pPr>
            <a:r>
              <a:rPr lang="zh-CN" altLang="en-US" dirty="0"/>
              <a:t>并不是说有的数据都是使用</a:t>
            </a:r>
            <a:r>
              <a:rPr lang="en-US" altLang="zh-CN" dirty="0"/>
              <a:t>UDP</a:t>
            </a:r>
            <a:r>
              <a:rPr lang="zh-CN" altLang="en-US" dirty="0"/>
              <a:t>或者</a:t>
            </a:r>
            <a:r>
              <a:rPr lang="en-US" altLang="zh-CN" dirty="0"/>
              <a:t>TCP</a:t>
            </a:r>
            <a:r>
              <a:rPr lang="zh-CN" altLang="en-US" dirty="0"/>
              <a:t>来传输</a:t>
            </a:r>
          </a:p>
          <a:p>
            <a:pPr lvl="1">
              <a:lnSpc>
                <a:spcPct val="115000"/>
              </a:lnSpc>
              <a:defRPr/>
            </a:pPr>
            <a:r>
              <a:rPr lang="en-US" altLang="zh-CN" dirty="0"/>
              <a:t>PPTP</a:t>
            </a:r>
            <a:r>
              <a:rPr lang="zh-CN" altLang="en-US" dirty="0"/>
              <a:t>（</a:t>
            </a:r>
            <a:r>
              <a:rPr lang="en-US" altLang="zh-CN" dirty="0"/>
              <a:t>Point-to-Point Tunneling </a:t>
            </a:r>
            <a:r>
              <a:rPr lang="en-US" altLang="zh-CN" dirty="0" err="1"/>
              <a:t>Protcol</a:t>
            </a:r>
            <a:r>
              <a:rPr lang="zh-CN" altLang="en-US" dirty="0"/>
              <a:t>）使用</a:t>
            </a:r>
            <a:r>
              <a:rPr lang="en-US" altLang="zh-CN" dirty="0"/>
              <a:t>GRE</a:t>
            </a:r>
            <a:r>
              <a:rPr lang="zh-CN" altLang="en-US" dirty="0"/>
              <a:t>（</a:t>
            </a:r>
            <a:r>
              <a:rPr lang="en-US" altLang="zh-CN" dirty="0"/>
              <a:t>Generic Routing Encapsulation</a:t>
            </a:r>
            <a:r>
              <a:rPr lang="zh-CN" altLang="en-US" dirty="0"/>
              <a:t>）封装数据，使用</a:t>
            </a:r>
            <a:r>
              <a:rPr lang="en-US" altLang="zh-CN" dirty="0"/>
              <a:t>GRE</a:t>
            </a:r>
            <a:r>
              <a:rPr lang="zh-CN" altLang="en-US" dirty="0"/>
              <a:t>头标中</a:t>
            </a:r>
            <a:r>
              <a:rPr lang="en-US" altLang="zh-CN" dirty="0"/>
              <a:t>Call ID</a:t>
            </a:r>
            <a:r>
              <a:rPr lang="zh-CN" altLang="en-US" dirty="0"/>
              <a:t>域来标识一个数据流，因此需要</a:t>
            </a:r>
            <a:r>
              <a:rPr lang="en-US" altLang="zh-CN" dirty="0"/>
              <a:t>NAT</a:t>
            </a:r>
            <a:r>
              <a:rPr lang="zh-CN" altLang="en-US" dirty="0"/>
              <a:t>设备对</a:t>
            </a:r>
            <a:r>
              <a:rPr lang="en-US" altLang="zh-CN" dirty="0"/>
              <a:t>GRE</a:t>
            </a:r>
            <a:r>
              <a:rPr lang="zh-CN" altLang="en-US" dirty="0"/>
              <a:t>头标中的</a:t>
            </a:r>
            <a:r>
              <a:rPr lang="en-US" altLang="zh-CN" dirty="0"/>
              <a:t>Call ID</a:t>
            </a:r>
            <a:r>
              <a:rPr lang="zh-CN" altLang="en-US" dirty="0"/>
              <a:t>进行转换处理</a:t>
            </a:r>
            <a:endParaRPr lang="en-US" altLang="zh-CN" dirty="0"/>
          </a:p>
          <a:p>
            <a:pPr lvl="1">
              <a:lnSpc>
                <a:spcPct val="115000"/>
              </a:lnSpc>
              <a:defRPr/>
            </a:pPr>
            <a:r>
              <a:rPr lang="en-US" altLang="zh-CN" dirty="0"/>
              <a:t>ping</a:t>
            </a:r>
            <a:r>
              <a:rPr lang="zh-CN" altLang="en-US" dirty="0"/>
              <a:t>使用</a:t>
            </a:r>
            <a:r>
              <a:rPr lang="en-US" altLang="zh-CN" dirty="0"/>
              <a:t>ICMP</a:t>
            </a:r>
            <a:r>
              <a:rPr lang="zh-CN" altLang="en-US" dirty="0"/>
              <a:t>协议，只有</a:t>
            </a:r>
            <a:r>
              <a:rPr lang="en-US" altLang="zh-CN" dirty="0"/>
              <a:t>IP</a:t>
            </a:r>
            <a:r>
              <a:rPr lang="zh-CN" altLang="en-US" dirty="0"/>
              <a:t>地址没有端口号</a:t>
            </a:r>
            <a:endParaRPr lang="en-US" altLang="zh-CN" dirty="0"/>
          </a:p>
          <a:p>
            <a:pPr lvl="1">
              <a:lnSpc>
                <a:spcPct val="115000"/>
              </a:lnSpc>
              <a:buFont typeface="Wingdings" panose="05000000000000000000" pitchFamily="2" charset="2"/>
              <a:buNone/>
              <a:defRPr/>
            </a:pPr>
            <a:r>
              <a:rPr lang="en-US" altLang="zh-CN" dirty="0"/>
              <a:t>……</a:t>
            </a:r>
            <a:endParaRPr lang="zh-CN" altLang="en-US" dirty="0"/>
          </a:p>
          <a:p>
            <a:pPr>
              <a:lnSpc>
                <a:spcPct val="115000"/>
              </a:lnSpc>
              <a:defRPr/>
            </a:pPr>
            <a:r>
              <a:rPr lang="zh-CN" altLang="en-US" dirty="0"/>
              <a:t>破坏了原有的主机到主机的通信模型</a:t>
            </a:r>
            <a:endParaRPr lang="zh-CN" altLang="en-US" sz="24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313346" name="Rectangle 2"/>
          <p:cNvSpPr>
            <a:spLocks noChangeArrowheads="1"/>
          </p:cNvSpPr>
          <p:nvPr/>
        </p:nvSpPr>
        <p:spPr bwMode="auto">
          <a:xfrm>
            <a:off x="107950" y="115888"/>
            <a:ext cx="8785225" cy="1081087"/>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solidFill>
                  <a:srgbClr val="FF0000"/>
                </a:solidFill>
                <a:latin typeface="+mn-ea"/>
                <a:ea typeface="+mn-ea"/>
              </a:rPr>
              <a:t>IPv4</a:t>
            </a:r>
            <a:r>
              <a:rPr lang="zh-CN" altLang="en-US" sz="2000" b="1" dirty="0">
                <a:solidFill>
                  <a:srgbClr val="FF0000"/>
                </a:solidFill>
                <a:latin typeface="+mn-ea"/>
                <a:ea typeface="+mn-ea"/>
              </a:rPr>
              <a:t>地址长度只有</a:t>
            </a:r>
            <a:r>
              <a:rPr lang="en-US" altLang="zh-CN" sz="2000" b="1" dirty="0">
                <a:solidFill>
                  <a:srgbClr val="FF0000"/>
                </a:solidFill>
                <a:latin typeface="+mn-ea"/>
                <a:ea typeface="+mn-ea"/>
              </a:rPr>
              <a:t>32</a:t>
            </a:r>
            <a:r>
              <a:rPr lang="zh-CN" altLang="en-US" sz="2000" b="1" dirty="0">
                <a:solidFill>
                  <a:srgbClr val="FF0000"/>
                </a:solidFill>
                <a:latin typeface="+mn-ea"/>
                <a:ea typeface="+mn-ea"/>
              </a:rPr>
              <a:t>比特！</a:t>
            </a:r>
          </a:p>
          <a:p>
            <a:pPr eaLnBrk="1" hangingPunct="1"/>
            <a:r>
              <a:rPr lang="zh-CN" altLang="en-US" sz="2000" b="1" dirty="0">
                <a:solidFill>
                  <a:srgbClr val="FF0000"/>
                </a:solidFill>
                <a:latin typeface="+mn-ea"/>
                <a:ea typeface="+mn-ea"/>
              </a:rPr>
              <a:t>      不论是</a:t>
            </a:r>
            <a:r>
              <a:rPr lang="en-US" altLang="zh-CN" sz="2000" b="1" dirty="0">
                <a:solidFill>
                  <a:srgbClr val="FF0000"/>
                </a:solidFill>
                <a:latin typeface="+mn-ea"/>
                <a:ea typeface="+mn-ea"/>
              </a:rPr>
              <a:t>CIDR</a:t>
            </a:r>
            <a:r>
              <a:rPr lang="zh-CN" altLang="en-US" sz="2000" b="1" dirty="0">
                <a:solidFill>
                  <a:srgbClr val="FF0000"/>
                </a:solidFill>
                <a:latin typeface="+mn-ea"/>
                <a:ea typeface="+mn-ea"/>
              </a:rPr>
              <a:t>，还是</a:t>
            </a:r>
            <a:r>
              <a:rPr lang="en-US" altLang="zh-CN" sz="2000" b="1" dirty="0">
                <a:solidFill>
                  <a:srgbClr val="FF0000"/>
                </a:solidFill>
                <a:latin typeface="+mn-ea"/>
                <a:ea typeface="+mn-ea"/>
              </a:rPr>
              <a:t>NAT</a:t>
            </a:r>
            <a:r>
              <a:rPr lang="zh-CN" altLang="en-US" sz="2000" b="1" dirty="0">
                <a:solidFill>
                  <a:srgbClr val="FF0000"/>
                </a:solidFill>
                <a:latin typeface="+mn-ea"/>
                <a:ea typeface="+mn-ea"/>
              </a:rPr>
              <a:t>，都只能延缓</a:t>
            </a:r>
            <a:r>
              <a:rPr lang="en-US" altLang="zh-CN" sz="2000" b="1" dirty="0">
                <a:solidFill>
                  <a:srgbClr val="FF0000"/>
                </a:solidFill>
                <a:latin typeface="+mn-ea"/>
                <a:ea typeface="+mn-ea"/>
              </a:rPr>
              <a:t>IPv4</a:t>
            </a:r>
            <a:r>
              <a:rPr lang="zh-CN" altLang="en-US" sz="2000" b="1" dirty="0">
                <a:solidFill>
                  <a:srgbClr val="FF0000"/>
                </a:solidFill>
                <a:latin typeface="+mn-ea"/>
                <a:ea typeface="+mn-ea"/>
              </a:rPr>
              <a:t>地址空间的耗尽速度，而不能从根本上解决</a:t>
            </a:r>
            <a:r>
              <a:rPr lang="en-US" altLang="zh-CN" sz="2000" b="1" dirty="0">
                <a:solidFill>
                  <a:srgbClr val="FF0000"/>
                </a:solidFill>
                <a:latin typeface="+mn-ea"/>
                <a:ea typeface="+mn-ea"/>
              </a:rPr>
              <a:t>IPv4</a:t>
            </a:r>
            <a:r>
              <a:rPr lang="zh-CN" altLang="en-US" sz="2000" b="1" dirty="0">
                <a:solidFill>
                  <a:srgbClr val="FF0000"/>
                </a:solidFill>
                <a:latin typeface="+mn-ea"/>
                <a:ea typeface="+mn-ea"/>
              </a:rPr>
              <a:t>地址不足的问题</a:t>
            </a:r>
          </a:p>
        </p:txBody>
      </p:sp>
      <p:sp>
        <p:nvSpPr>
          <p:cNvPr id="313348" name="AutoShape 4"/>
          <p:cNvSpPr>
            <a:spLocks noChangeArrowheads="1"/>
          </p:cNvSpPr>
          <p:nvPr/>
        </p:nvSpPr>
        <p:spPr bwMode="auto">
          <a:xfrm>
            <a:off x="71438" y="6165850"/>
            <a:ext cx="8964612" cy="476250"/>
          </a:xfrm>
          <a:prstGeom prst="roundRect">
            <a:avLst>
              <a:gd name="adj" fmla="val 16667"/>
            </a:avLst>
          </a:prstGeom>
          <a:solidFill>
            <a:srgbClr val="EBF7FF"/>
          </a:solidFill>
          <a:ln w="9525" algn="ctr">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dirty="0">
                <a:solidFill>
                  <a:srgbClr val="FF0000"/>
                </a:solidFill>
                <a:latin typeface="+mn-ea"/>
                <a:ea typeface="+mn-ea"/>
              </a:rPr>
              <a:t>根本的解决方法就是增加</a:t>
            </a:r>
            <a:r>
              <a:rPr lang="en-US" altLang="zh-CN" sz="2000" b="1" dirty="0">
                <a:solidFill>
                  <a:srgbClr val="FF0000"/>
                </a:solidFill>
                <a:latin typeface="+mn-ea"/>
                <a:ea typeface="+mn-ea"/>
              </a:rPr>
              <a:t>IP</a:t>
            </a:r>
            <a:r>
              <a:rPr lang="zh-CN" altLang="en-US" sz="2000" b="1" dirty="0">
                <a:solidFill>
                  <a:srgbClr val="FF0000"/>
                </a:solidFill>
                <a:latin typeface="+mn-ea"/>
                <a:ea typeface="+mn-ea"/>
              </a:rPr>
              <a:t>地址的长度，从而扩展地址空间，也就是采用</a:t>
            </a:r>
            <a:r>
              <a:rPr lang="en-US" altLang="zh-CN" sz="2000" b="1" dirty="0">
                <a:solidFill>
                  <a:srgbClr val="FF0000"/>
                </a:solidFill>
                <a:latin typeface="+mn-ea"/>
                <a:ea typeface="+mn-ea"/>
              </a:rPr>
              <a:t>IPv6</a:t>
            </a:r>
          </a:p>
        </p:txBody>
      </p:sp>
      <p:pic>
        <p:nvPicPr>
          <p:cNvPr id="313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640873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7" name="Text Box 3"/>
          <p:cNvSpPr txBox="1">
            <a:spLocks noChangeArrowheads="1"/>
          </p:cNvSpPr>
          <p:nvPr/>
        </p:nvSpPr>
        <p:spPr bwMode="auto">
          <a:xfrm>
            <a:off x="107950" y="5805488"/>
            <a:ext cx="8531225" cy="336550"/>
          </a:xfrm>
          <a:prstGeom prst="rect">
            <a:avLst/>
          </a:prstGeom>
          <a:solidFill>
            <a:srgbClr val="EBF7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spcBef>
                <a:spcPct val="50000"/>
              </a:spcBef>
            </a:pPr>
            <a:r>
              <a:rPr lang="en-US" altLang="zh-CN" sz="1600" b="1" dirty="0">
                <a:solidFill>
                  <a:srgbClr val="0C0500"/>
                </a:solidFill>
                <a:latin typeface="+mn-ea"/>
                <a:ea typeface="+mn-ea"/>
              </a:rPr>
              <a:t>From</a:t>
            </a:r>
            <a:r>
              <a:rPr lang="zh-CN" altLang="en-US" sz="1600" b="1" dirty="0">
                <a:solidFill>
                  <a:srgbClr val="0C0500"/>
                </a:solidFill>
                <a:latin typeface="+mn-ea"/>
                <a:ea typeface="+mn-ea"/>
              </a:rPr>
              <a:t>：</a:t>
            </a:r>
            <a:r>
              <a:rPr lang="en-US" altLang="zh-CN" sz="1600" b="1" dirty="0">
                <a:solidFill>
                  <a:srgbClr val="0C0500"/>
                </a:solidFill>
                <a:latin typeface="+mn-ea"/>
                <a:ea typeface="+mn-ea"/>
                <a:hlinkClick r:id="rId4"/>
              </a:rPr>
              <a:t>http://ipv6.he.net/statistics/</a:t>
            </a:r>
            <a:r>
              <a:rPr lang="en-US" altLang="zh-CN" sz="1600" b="1" dirty="0">
                <a:solidFill>
                  <a:srgbClr val="0C0500"/>
                </a:solidFill>
                <a:latin typeface="+mn-ea"/>
                <a:ea typeface="+mn-ea"/>
              </a:rPr>
              <a:t>   Date</a:t>
            </a:r>
            <a:r>
              <a:rPr lang="zh-CN" altLang="en-US" sz="1600" b="1" dirty="0">
                <a:solidFill>
                  <a:srgbClr val="0C0500"/>
                </a:solidFill>
                <a:latin typeface="+mn-ea"/>
                <a:ea typeface="+mn-ea"/>
              </a:rPr>
              <a:t>： </a:t>
            </a:r>
            <a:r>
              <a:rPr lang="en-US" altLang="zh-CN" sz="1600" b="1" dirty="0">
                <a:solidFill>
                  <a:srgbClr val="0C0500"/>
                </a:solidFill>
                <a:latin typeface="+mn-ea"/>
                <a:ea typeface="+mn-ea"/>
              </a:rPr>
              <a:t>2018.05.09</a:t>
            </a:r>
            <a:endParaRPr lang="zh-CN" altLang="en-US" sz="1600" b="1" dirty="0">
              <a:solidFill>
                <a:srgbClr val="0C0500"/>
              </a:solidFill>
              <a:latin typeface="+mn-ea"/>
              <a:ea typeface="+mn-ea"/>
            </a:endParaRPr>
          </a:p>
        </p:txBody>
      </p:sp>
      <p:pic>
        <p:nvPicPr>
          <p:cNvPr id="2" name="图片 1"/>
          <p:cNvPicPr>
            <a:picLocks noChangeAspect="1"/>
          </p:cNvPicPr>
          <p:nvPr/>
        </p:nvPicPr>
        <p:blipFill>
          <a:blip r:embed="rId5"/>
          <a:stretch>
            <a:fillRect/>
          </a:stretch>
        </p:blipFill>
        <p:spPr>
          <a:xfrm>
            <a:off x="6697968" y="1139565"/>
            <a:ext cx="1871662" cy="46085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2"/>
          <p:cNvSpPr>
            <a:spLocks noChangeArrowheads="1"/>
          </p:cNvSpPr>
          <p:nvPr/>
        </p:nvSpPr>
        <p:spPr bwMode="auto">
          <a:xfrm>
            <a:off x="0" y="-1107504"/>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891"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81245FC-7921-4639-9AA8-8A7FA62406AE}" type="slidenum">
              <a:rPr lang="en-US" altLang="zh-CN">
                <a:latin typeface="微软雅黑" panose="020B0503020204020204" pitchFamily="34" charset="-122"/>
                <a:ea typeface="微软雅黑" panose="020B0503020204020204" pitchFamily="34" charset="-122"/>
              </a:rPr>
              <a:pPr eaLnBrk="1" hangingPunct="1"/>
              <a:t>12</a:t>
            </a:fld>
            <a:endParaRPr lang="en-US" altLang="zh-CN" dirty="0">
              <a:latin typeface="微软雅黑" panose="020B0503020204020204" pitchFamily="34" charset="-122"/>
              <a:ea typeface="微软雅黑" panose="020B0503020204020204" pitchFamily="34" charset="-122"/>
            </a:endParaRPr>
          </a:p>
        </p:txBody>
      </p:sp>
      <p:sp>
        <p:nvSpPr>
          <p:cNvPr id="37892" name="Cloud"/>
          <p:cNvSpPr>
            <a:spLocks noChangeAspect="1" noEditPoints="1" noChangeArrowheads="1"/>
          </p:cNvSpPr>
          <p:nvPr/>
        </p:nvSpPr>
        <p:spPr bwMode="auto">
          <a:xfrm>
            <a:off x="2133600" y="-116904"/>
            <a:ext cx="4648200" cy="35083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alpha val="50195"/>
            </a:srgbClr>
          </a:solidFill>
          <a:ln w="9525">
            <a:solidFill>
              <a:srgbClr val="000000"/>
            </a:solidFill>
            <a:miter lim="800000"/>
            <a:headEnd/>
            <a:tailE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37893" name="Rectangle 5"/>
          <p:cNvSpPr>
            <a:spLocks noChangeArrowheads="1"/>
          </p:cNvSpPr>
          <p:nvPr/>
        </p:nvSpPr>
        <p:spPr bwMode="auto">
          <a:xfrm>
            <a:off x="7786688" y="4431284"/>
            <a:ext cx="6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a:solidFill>
                  <a:srgbClr val="000000"/>
                </a:solidFill>
                <a:latin typeface="微软雅黑" panose="020B0503020204020204" pitchFamily="34" charset="-122"/>
                <a:ea typeface="微软雅黑" panose="020B0503020204020204" pitchFamily="34" charset="-122"/>
              </a:rPr>
              <a:t> </a:t>
            </a:r>
            <a:endParaRPr lang="en-US" altLang="zh-CN" sz="2400" b="1">
              <a:latin typeface="微软雅黑" panose="020B0503020204020204" pitchFamily="34" charset="-122"/>
              <a:ea typeface="微软雅黑" panose="020B0503020204020204" pitchFamily="34" charset="-122"/>
            </a:endParaRPr>
          </a:p>
        </p:txBody>
      </p:sp>
      <p:pic>
        <p:nvPicPr>
          <p:cNvPr id="378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16496"/>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Rectangle 7"/>
          <p:cNvSpPr>
            <a:spLocks noChangeArrowheads="1"/>
          </p:cNvSpPr>
          <p:nvPr/>
        </p:nvSpPr>
        <p:spPr bwMode="auto">
          <a:xfrm>
            <a:off x="3048000" y="416496"/>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Router</a:t>
            </a:r>
          </a:p>
        </p:txBody>
      </p:sp>
      <p:sp>
        <p:nvSpPr>
          <p:cNvPr id="129032" name="Rectangle 8"/>
          <p:cNvSpPr>
            <a:spLocks noChangeArrowheads="1"/>
          </p:cNvSpPr>
          <p:nvPr/>
        </p:nvSpPr>
        <p:spPr bwMode="auto">
          <a:xfrm>
            <a:off x="3657600" y="1635696"/>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Router</a:t>
            </a:r>
          </a:p>
        </p:txBody>
      </p:sp>
      <p:sp>
        <p:nvSpPr>
          <p:cNvPr id="129033" name="Rectangle 9"/>
          <p:cNvSpPr>
            <a:spLocks noChangeArrowheads="1"/>
          </p:cNvSpPr>
          <p:nvPr/>
        </p:nvSpPr>
        <p:spPr bwMode="auto">
          <a:xfrm>
            <a:off x="4572000" y="645096"/>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Router</a:t>
            </a:r>
          </a:p>
        </p:txBody>
      </p:sp>
      <p:sp>
        <p:nvSpPr>
          <p:cNvPr id="129034" name="Rectangle 10"/>
          <p:cNvSpPr>
            <a:spLocks noChangeArrowheads="1"/>
          </p:cNvSpPr>
          <p:nvPr/>
        </p:nvSpPr>
        <p:spPr bwMode="auto">
          <a:xfrm>
            <a:off x="5334000" y="1788096"/>
            <a:ext cx="685800" cy="533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Router</a:t>
            </a:r>
          </a:p>
        </p:txBody>
      </p:sp>
      <p:pic>
        <p:nvPicPr>
          <p:cNvPr id="378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40496"/>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Line 12"/>
          <p:cNvSpPr>
            <a:spLocks noChangeShapeType="1"/>
          </p:cNvSpPr>
          <p:nvPr/>
        </p:nvSpPr>
        <p:spPr bwMode="auto">
          <a:xfrm>
            <a:off x="2514600" y="645096"/>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1" name="Line 13"/>
          <p:cNvSpPr>
            <a:spLocks noChangeShapeType="1"/>
          </p:cNvSpPr>
          <p:nvPr/>
        </p:nvSpPr>
        <p:spPr bwMode="auto">
          <a:xfrm>
            <a:off x="3733800" y="721296"/>
            <a:ext cx="8382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2" name="Line 14"/>
          <p:cNvSpPr>
            <a:spLocks noChangeShapeType="1"/>
          </p:cNvSpPr>
          <p:nvPr/>
        </p:nvSpPr>
        <p:spPr bwMode="auto">
          <a:xfrm flipH="1">
            <a:off x="3962400" y="1178496"/>
            <a:ext cx="9906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3" name="Line 15"/>
          <p:cNvSpPr>
            <a:spLocks noChangeShapeType="1"/>
          </p:cNvSpPr>
          <p:nvPr/>
        </p:nvSpPr>
        <p:spPr bwMode="auto">
          <a:xfrm>
            <a:off x="4343400" y="1940496"/>
            <a:ext cx="9906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4" name="Line 16"/>
          <p:cNvSpPr>
            <a:spLocks noChangeShapeType="1"/>
          </p:cNvSpPr>
          <p:nvPr/>
        </p:nvSpPr>
        <p:spPr bwMode="auto">
          <a:xfrm>
            <a:off x="6019800" y="2092896"/>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29041" name="Rectangle 17"/>
          <p:cNvSpPr>
            <a:spLocks noChangeArrowheads="1"/>
          </p:cNvSpPr>
          <p:nvPr/>
        </p:nvSpPr>
        <p:spPr bwMode="auto">
          <a:xfrm>
            <a:off x="3962400" y="3464496"/>
            <a:ext cx="1371600" cy="533400"/>
          </a:xfrm>
          <a:prstGeom prst="rect">
            <a:avLst/>
          </a:prstGeom>
          <a:solidFill>
            <a:srgbClr val="99CC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solidFill>
                  <a:schemeClr val="bg1"/>
                </a:solidFill>
                <a:latin typeface="微软雅黑" panose="020B0503020204020204" pitchFamily="34" charset="-122"/>
                <a:ea typeface="微软雅黑" panose="020B0503020204020204" pitchFamily="34" charset="-122"/>
              </a:rPr>
              <a:t>Network</a:t>
            </a:r>
            <a:endParaRPr lang="en-US" sz="2400" b="1">
              <a:latin typeface="微软雅黑" panose="020B0503020204020204" pitchFamily="34" charset="-122"/>
              <a:ea typeface="微软雅黑" panose="020B0503020204020204" pitchFamily="34" charset="-122"/>
            </a:endParaRPr>
          </a:p>
        </p:txBody>
      </p:sp>
      <p:pic>
        <p:nvPicPr>
          <p:cNvPr id="3790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613" y="3616896"/>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Line 19"/>
          <p:cNvSpPr>
            <a:spLocks noChangeShapeType="1"/>
          </p:cNvSpPr>
          <p:nvPr/>
        </p:nvSpPr>
        <p:spPr bwMode="auto">
          <a:xfrm flipH="1">
            <a:off x="228600" y="4331271"/>
            <a:ext cx="3124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08" name="Rectangle 20"/>
          <p:cNvSpPr>
            <a:spLocks noChangeArrowheads="1"/>
          </p:cNvSpPr>
          <p:nvPr/>
        </p:nvSpPr>
        <p:spPr bwMode="auto">
          <a:xfrm>
            <a:off x="2806700" y="4283646"/>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09" name="Line 21"/>
          <p:cNvSpPr>
            <a:spLocks noChangeShapeType="1"/>
          </p:cNvSpPr>
          <p:nvPr/>
        </p:nvSpPr>
        <p:spPr bwMode="auto">
          <a:xfrm flipV="1">
            <a:off x="2824163"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1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600" y="3616896"/>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Rectangle 23"/>
          <p:cNvSpPr>
            <a:spLocks noChangeArrowheads="1"/>
          </p:cNvSpPr>
          <p:nvPr/>
        </p:nvSpPr>
        <p:spPr bwMode="auto">
          <a:xfrm>
            <a:off x="2325688" y="4283646"/>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12" name="Line 24"/>
          <p:cNvSpPr>
            <a:spLocks noChangeShapeType="1"/>
          </p:cNvSpPr>
          <p:nvPr/>
        </p:nvSpPr>
        <p:spPr bwMode="auto">
          <a:xfrm flipV="1">
            <a:off x="2343150"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1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588" y="3616896"/>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Rectangle 26"/>
          <p:cNvSpPr>
            <a:spLocks noChangeArrowheads="1"/>
          </p:cNvSpPr>
          <p:nvPr/>
        </p:nvSpPr>
        <p:spPr bwMode="auto">
          <a:xfrm>
            <a:off x="1844675" y="4283646"/>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15" name="Line 27"/>
          <p:cNvSpPr>
            <a:spLocks noChangeShapeType="1"/>
          </p:cNvSpPr>
          <p:nvPr/>
        </p:nvSpPr>
        <p:spPr bwMode="auto">
          <a:xfrm flipV="1">
            <a:off x="1862138"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16"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163" y="3616896"/>
            <a:ext cx="4794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Rectangle 29"/>
          <p:cNvSpPr>
            <a:spLocks noChangeArrowheads="1"/>
          </p:cNvSpPr>
          <p:nvPr/>
        </p:nvSpPr>
        <p:spPr bwMode="auto">
          <a:xfrm>
            <a:off x="1363663" y="4283646"/>
            <a:ext cx="49212"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18" name="Line 30"/>
          <p:cNvSpPr>
            <a:spLocks noChangeShapeType="1"/>
          </p:cNvSpPr>
          <p:nvPr/>
        </p:nvSpPr>
        <p:spPr bwMode="auto">
          <a:xfrm flipV="1">
            <a:off x="1382713"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19"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 y="3616896"/>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0" name="Rectangle 32"/>
          <p:cNvSpPr>
            <a:spLocks noChangeArrowheads="1"/>
          </p:cNvSpPr>
          <p:nvPr/>
        </p:nvSpPr>
        <p:spPr bwMode="auto">
          <a:xfrm>
            <a:off x="884238" y="4283646"/>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21" name="Line 33"/>
          <p:cNvSpPr>
            <a:spLocks noChangeShapeType="1"/>
          </p:cNvSpPr>
          <p:nvPr/>
        </p:nvSpPr>
        <p:spPr bwMode="auto">
          <a:xfrm flipV="1">
            <a:off x="901700" y="4045521"/>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37922" name="Group 34"/>
          <p:cNvGrpSpPr>
            <a:grpSpLocks/>
          </p:cNvGrpSpPr>
          <p:nvPr/>
        </p:nvGrpSpPr>
        <p:grpSpPr bwMode="auto">
          <a:xfrm>
            <a:off x="5867400" y="3616896"/>
            <a:ext cx="3124200" cy="762000"/>
            <a:chOff x="1680" y="2592"/>
            <a:chExt cx="3120" cy="768"/>
          </a:xfrm>
        </p:grpSpPr>
        <p:pic>
          <p:nvPicPr>
            <p:cNvPr id="37935"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6" name="Line 36"/>
            <p:cNvSpPr>
              <a:spLocks noChangeShapeType="1"/>
            </p:cNvSpPr>
            <p:nvPr/>
          </p:nvSpPr>
          <p:spPr bwMode="auto">
            <a:xfrm flipH="1">
              <a:off x="1680" y="3312"/>
              <a:ext cx="312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37" name="Rectangle 37"/>
            <p:cNvSpPr>
              <a:spLocks noChangeArrowheads="1"/>
            </p:cNvSpPr>
            <p:nvPr/>
          </p:nvSpPr>
          <p:spPr bwMode="auto">
            <a:xfrm>
              <a:off x="425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38" name="Line 38"/>
            <p:cNvSpPr>
              <a:spLocks noChangeShapeType="1"/>
            </p:cNvSpPr>
            <p:nvPr/>
          </p:nvSpPr>
          <p:spPr bwMode="auto">
            <a:xfrm flipV="1">
              <a:off x="427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39"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0" name="Rectangle 40"/>
            <p:cNvSpPr>
              <a:spLocks noChangeArrowheads="1"/>
            </p:cNvSpPr>
            <p:nvPr/>
          </p:nvSpPr>
          <p:spPr bwMode="auto">
            <a:xfrm>
              <a:off x="377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41" name="Line 41"/>
            <p:cNvSpPr>
              <a:spLocks noChangeShapeType="1"/>
            </p:cNvSpPr>
            <p:nvPr/>
          </p:nvSpPr>
          <p:spPr bwMode="auto">
            <a:xfrm flipV="1">
              <a:off x="379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42"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3" name="Rectangle 43"/>
            <p:cNvSpPr>
              <a:spLocks noChangeArrowheads="1"/>
            </p:cNvSpPr>
            <p:nvPr/>
          </p:nvSpPr>
          <p:spPr bwMode="auto">
            <a:xfrm>
              <a:off x="329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44" name="Line 44"/>
            <p:cNvSpPr>
              <a:spLocks noChangeShapeType="1"/>
            </p:cNvSpPr>
            <p:nvPr/>
          </p:nvSpPr>
          <p:spPr bwMode="auto">
            <a:xfrm flipV="1">
              <a:off x="331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45"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6" name="Rectangle 46"/>
            <p:cNvSpPr>
              <a:spLocks noChangeArrowheads="1"/>
            </p:cNvSpPr>
            <p:nvPr/>
          </p:nvSpPr>
          <p:spPr bwMode="auto">
            <a:xfrm>
              <a:off x="281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47" name="Line 47"/>
            <p:cNvSpPr>
              <a:spLocks noChangeShapeType="1"/>
            </p:cNvSpPr>
            <p:nvPr/>
          </p:nvSpPr>
          <p:spPr bwMode="auto">
            <a:xfrm flipV="1">
              <a:off x="283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37948"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 y="2592"/>
              <a:ext cx="48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9" name="Rectangle 49"/>
            <p:cNvSpPr>
              <a:spLocks noChangeArrowheads="1"/>
            </p:cNvSpPr>
            <p:nvPr/>
          </p:nvSpPr>
          <p:spPr bwMode="auto">
            <a:xfrm>
              <a:off x="2334" y="3264"/>
              <a:ext cx="48" cy="9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50" name="Line 50"/>
            <p:cNvSpPr>
              <a:spLocks noChangeShapeType="1"/>
            </p:cNvSpPr>
            <p:nvPr/>
          </p:nvSpPr>
          <p:spPr bwMode="auto">
            <a:xfrm flipV="1">
              <a:off x="2352" y="302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129075" name="Rectangle 51"/>
          <p:cNvSpPr>
            <a:spLocks noChangeArrowheads="1"/>
          </p:cNvSpPr>
          <p:nvPr/>
        </p:nvSpPr>
        <p:spPr bwMode="auto">
          <a:xfrm>
            <a:off x="3962400" y="3997896"/>
            <a:ext cx="1371600" cy="533400"/>
          </a:xfrm>
          <a:prstGeom prst="rect">
            <a:avLst/>
          </a:prstGeom>
          <a:solidFill>
            <a:srgbClr val="FFFF00"/>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Data Link</a:t>
            </a:r>
            <a:endParaRPr lang="en-US" sz="2400" b="1">
              <a:latin typeface="微软雅黑" panose="020B0503020204020204" pitchFamily="34" charset="-122"/>
              <a:ea typeface="微软雅黑" panose="020B0503020204020204" pitchFamily="34" charset="-122"/>
            </a:endParaRPr>
          </a:p>
        </p:txBody>
      </p:sp>
      <p:sp>
        <p:nvSpPr>
          <p:cNvPr id="129076" name="Rectangle 52"/>
          <p:cNvSpPr>
            <a:spLocks noChangeArrowheads="1"/>
          </p:cNvSpPr>
          <p:nvPr/>
        </p:nvSpPr>
        <p:spPr bwMode="auto">
          <a:xfrm>
            <a:off x="3962400" y="4531296"/>
            <a:ext cx="1371600" cy="53340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微软雅黑" panose="020B0503020204020204" pitchFamily="34" charset="-122"/>
                <a:ea typeface="微软雅黑" panose="020B0503020204020204" pitchFamily="34" charset="-122"/>
              </a:rPr>
              <a:t>Physical</a:t>
            </a:r>
            <a:endParaRPr lang="en-US" sz="2400" b="1">
              <a:latin typeface="微软雅黑" panose="020B0503020204020204" pitchFamily="34" charset="-122"/>
              <a:ea typeface="微软雅黑" panose="020B0503020204020204" pitchFamily="34" charset="-122"/>
            </a:endParaRPr>
          </a:p>
        </p:txBody>
      </p:sp>
      <p:sp>
        <p:nvSpPr>
          <p:cNvPr id="37925" name="Freeform 53"/>
          <p:cNvSpPr>
            <a:spLocks/>
          </p:cNvSpPr>
          <p:nvPr/>
        </p:nvSpPr>
        <p:spPr bwMode="auto">
          <a:xfrm>
            <a:off x="3162300" y="3616896"/>
            <a:ext cx="2895600" cy="1295400"/>
          </a:xfrm>
          <a:custGeom>
            <a:avLst/>
            <a:gdLst>
              <a:gd name="T0" fmla="*/ 0 w 1824"/>
              <a:gd name="T1" fmla="*/ 2147483647 h 816"/>
              <a:gd name="T2" fmla="*/ 0 w 1824"/>
              <a:gd name="T3" fmla="*/ 2147483647 h 816"/>
              <a:gd name="T4" fmla="*/ 2147483647 w 1824"/>
              <a:gd name="T5" fmla="*/ 2147483647 h 816"/>
              <a:gd name="T6" fmla="*/ 2147483647 w 1824"/>
              <a:gd name="T7" fmla="*/ 0 h 816"/>
              <a:gd name="T8" fmla="*/ 2147483647 w 1824"/>
              <a:gd name="T9" fmla="*/ 0 h 816"/>
              <a:gd name="T10" fmla="*/ 2147483647 w 1824"/>
              <a:gd name="T11" fmla="*/ 2147483647 h 816"/>
              <a:gd name="T12" fmla="*/ 2147483647 w 1824"/>
              <a:gd name="T13" fmla="*/ 2147483647 h 816"/>
              <a:gd name="T14" fmla="*/ 2147483647 w 1824"/>
              <a:gd name="T15" fmla="*/ 2147483647 h 816"/>
              <a:gd name="T16" fmla="*/ 0 60000 65536"/>
              <a:gd name="T17" fmla="*/ 0 60000 65536"/>
              <a:gd name="T18" fmla="*/ 0 60000 65536"/>
              <a:gd name="T19" fmla="*/ 0 60000 65536"/>
              <a:gd name="T20" fmla="*/ 0 60000 65536"/>
              <a:gd name="T21" fmla="*/ 0 60000 65536"/>
              <a:gd name="T22" fmla="*/ 0 60000 65536"/>
              <a:gd name="T23" fmla="*/ 0 60000 65536"/>
              <a:gd name="T24" fmla="*/ 0 w 1824"/>
              <a:gd name="T25" fmla="*/ 0 h 816"/>
              <a:gd name="T26" fmla="*/ 1824 w 1824"/>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4" h="816">
                <a:moveTo>
                  <a:pt x="0" y="432"/>
                </a:moveTo>
                <a:lnTo>
                  <a:pt x="0" y="816"/>
                </a:lnTo>
                <a:lnTo>
                  <a:pt x="576" y="816"/>
                </a:lnTo>
                <a:lnTo>
                  <a:pt x="576" y="0"/>
                </a:lnTo>
                <a:lnTo>
                  <a:pt x="1296" y="0"/>
                </a:lnTo>
                <a:lnTo>
                  <a:pt x="1296" y="816"/>
                </a:lnTo>
                <a:lnTo>
                  <a:pt x="1824" y="816"/>
                </a:lnTo>
                <a:lnTo>
                  <a:pt x="1824" y="432"/>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26" name="Rectangle 54"/>
          <p:cNvSpPr>
            <a:spLocks noChangeArrowheads="1"/>
          </p:cNvSpPr>
          <p:nvPr/>
        </p:nvSpPr>
        <p:spPr bwMode="auto">
          <a:xfrm>
            <a:off x="3048000" y="4226496"/>
            <a:ext cx="228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27" name="Rectangle 55"/>
          <p:cNvSpPr>
            <a:spLocks noChangeArrowheads="1"/>
          </p:cNvSpPr>
          <p:nvPr/>
        </p:nvSpPr>
        <p:spPr bwMode="auto">
          <a:xfrm>
            <a:off x="5943600" y="4226496"/>
            <a:ext cx="2286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7928" name="Text Box 56"/>
          <p:cNvSpPr txBox="1">
            <a:spLocks noChangeArrowheads="1"/>
          </p:cNvSpPr>
          <p:nvPr/>
        </p:nvSpPr>
        <p:spPr bwMode="auto">
          <a:xfrm>
            <a:off x="3428992" y="2192737"/>
            <a:ext cx="2484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dirty="0">
                <a:latin typeface="微软雅黑" panose="020B0503020204020204" pitchFamily="34" charset="-122"/>
                <a:ea typeface="微软雅黑" panose="020B0503020204020204" pitchFamily="34" charset="-122"/>
              </a:rPr>
              <a:t>A router forwards packets based on IP addresses</a:t>
            </a:r>
          </a:p>
          <a:p>
            <a:pPr algn="ctr"/>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位置</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p:txBody>
      </p:sp>
      <p:sp>
        <p:nvSpPr>
          <p:cNvPr id="37929" name="Freeform 57"/>
          <p:cNvSpPr>
            <a:spLocks/>
          </p:cNvSpPr>
          <p:nvPr/>
        </p:nvSpPr>
        <p:spPr bwMode="auto">
          <a:xfrm>
            <a:off x="2819400" y="4759896"/>
            <a:ext cx="1371600" cy="457200"/>
          </a:xfrm>
          <a:custGeom>
            <a:avLst/>
            <a:gdLst>
              <a:gd name="T0" fmla="*/ 0 w 864"/>
              <a:gd name="T1" fmla="*/ 0 h 288"/>
              <a:gd name="T2" fmla="*/ 0 w 864"/>
              <a:gd name="T3" fmla="*/ 2147483647 h 288"/>
              <a:gd name="T4" fmla="*/ 2147483647 w 864"/>
              <a:gd name="T5" fmla="*/ 2147483647 h 288"/>
              <a:gd name="T6" fmla="*/ 2147483647 w 864"/>
              <a:gd name="T7" fmla="*/ 2147483647 h 288"/>
              <a:gd name="T8" fmla="*/ 0 60000 65536"/>
              <a:gd name="T9" fmla="*/ 0 60000 65536"/>
              <a:gd name="T10" fmla="*/ 0 60000 65536"/>
              <a:gd name="T11" fmla="*/ 0 60000 65536"/>
              <a:gd name="T12" fmla="*/ 0 w 864"/>
              <a:gd name="T13" fmla="*/ 0 h 288"/>
              <a:gd name="T14" fmla="*/ 864 w 864"/>
              <a:gd name="T15" fmla="*/ 288 h 288"/>
            </a:gdLst>
            <a:ahLst/>
            <a:cxnLst>
              <a:cxn ang="T8">
                <a:pos x="T0" y="T1"/>
              </a:cxn>
              <a:cxn ang="T9">
                <a:pos x="T2" y="T3"/>
              </a:cxn>
              <a:cxn ang="T10">
                <a:pos x="T4" y="T5"/>
              </a:cxn>
              <a:cxn ang="T11">
                <a:pos x="T6" y="T7"/>
              </a:cxn>
            </a:cxnLst>
            <a:rect l="T12" t="T13" r="T14" b="T15"/>
            <a:pathLst>
              <a:path w="864" h="288">
                <a:moveTo>
                  <a:pt x="0" y="0"/>
                </a:moveTo>
                <a:lnTo>
                  <a:pt x="0" y="288"/>
                </a:lnTo>
                <a:lnTo>
                  <a:pt x="864" y="288"/>
                </a:lnTo>
                <a:lnTo>
                  <a:pt x="864" y="96"/>
                </a:lnTo>
              </a:path>
            </a:pathLst>
          </a:custGeom>
          <a:noFill/>
          <a:ln w="158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30" name="Freeform 58"/>
          <p:cNvSpPr>
            <a:spLocks/>
          </p:cNvSpPr>
          <p:nvPr/>
        </p:nvSpPr>
        <p:spPr bwMode="auto">
          <a:xfrm>
            <a:off x="5105400" y="4759896"/>
            <a:ext cx="1219200" cy="457200"/>
          </a:xfrm>
          <a:custGeom>
            <a:avLst/>
            <a:gdLst>
              <a:gd name="T0" fmla="*/ 0 w 864"/>
              <a:gd name="T1" fmla="*/ 0 h 288"/>
              <a:gd name="T2" fmla="*/ 0 w 864"/>
              <a:gd name="T3" fmla="*/ 2147483647 h 288"/>
              <a:gd name="T4" fmla="*/ 2147483647 w 864"/>
              <a:gd name="T5" fmla="*/ 2147483647 h 288"/>
              <a:gd name="T6" fmla="*/ 2147483647 w 864"/>
              <a:gd name="T7" fmla="*/ 2147483647 h 288"/>
              <a:gd name="T8" fmla="*/ 0 60000 65536"/>
              <a:gd name="T9" fmla="*/ 0 60000 65536"/>
              <a:gd name="T10" fmla="*/ 0 60000 65536"/>
              <a:gd name="T11" fmla="*/ 0 60000 65536"/>
              <a:gd name="T12" fmla="*/ 0 w 864"/>
              <a:gd name="T13" fmla="*/ 0 h 288"/>
              <a:gd name="T14" fmla="*/ 864 w 864"/>
              <a:gd name="T15" fmla="*/ 288 h 288"/>
            </a:gdLst>
            <a:ahLst/>
            <a:cxnLst>
              <a:cxn ang="T8">
                <a:pos x="T0" y="T1"/>
              </a:cxn>
              <a:cxn ang="T9">
                <a:pos x="T2" y="T3"/>
              </a:cxn>
              <a:cxn ang="T10">
                <a:pos x="T4" y="T5"/>
              </a:cxn>
              <a:cxn ang="T11">
                <a:pos x="T6" y="T7"/>
              </a:cxn>
            </a:cxnLst>
            <a:rect l="T12" t="T13" r="T14" b="T15"/>
            <a:pathLst>
              <a:path w="864" h="288">
                <a:moveTo>
                  <a:pt x="0" y="0"/>
                </a:moveTo>
                <a:lnTo>
                  <a:pt x="0" y="288"/>
                </a:lnTo>
                <a:lnTo>
                  <a:pt x="864" y="288"/>
                </a:lnTo>
                <a:lnTo>
                  <a:pt x="864" y="96"/>
                </a:lnTo>
              </a:path>
            </a:pathLst>
          </a:custGeom>
          <a:noFill/>
          <a:ln w="158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31" name="Freeform 71"/>
          <p:cNvSpPr>
            <a:spLocks/>
          </p:cNvSpPr>
          <p:nvPr/>
        </p:nvSpPr>
        <p:spPr bwMode="auto">
          <a:xfrm>
            <a:off x="2339975" y="1099121"/>
            <a:ext cx="4895850" cy="1438275"/>
          </a:xfrm>
          <a:custGeom>
            <a:avLst/>
            <a:gdLst>
              <a:gd name="T0" fmla="*/ 0 w 2880"/>
              <a:gd name="T1" fmla="*/ 2147483647 h 1168"/>
              <a:gd name="T2" fmla="*/ 2147483647 w 2880"/>
              <a:gd name="T3" fmla="*/ 2147483647 h 1168"/>
              <a:gd name="T4" fmla="*/ 2147483647 w 2880"/>
              <a:gd name="T5" fmla="*/ 2147483647 h 1168"/>
              <a:gd name="T6" fmla="*/ 2147483647 w 2880"/>
              <a:gd name="T7" fmla="*/ 2147483647 h 1168"/>
              <a:gd name="T8" fmla="*/ 2147483647 w 2880"/>
              <a:gd name="T9" fmla="*/ 2147483647 h 1168"/>
              <a:gd name="T10" fmla="*/ 2147483647 w 2880"/>
              <a:gd name="T11" fmla="*/ 2147483647 h 1168"/>
              <a:gd name="T12" fmla="*/ 2147483647 w 2880"/>
              <a:gd name="T13" fmla="*/ 2147483647 h 1168"/>
              <a:gd name="T14" fmla="*/ 2147483647 w 2880"/>
              <a:gd name="T15" fmla="*/ 2147483647 h 1168"/>
              <a:gd name="T16" fmla="*/ 2147483647 w 2880"/>
              <a:gd name="T17" fmla="*/ 2147483647 h 1168"/>
              <a:gd name="T18" fmla="*/ 2147483647 w 2880"/>
              <a:gd name="T19" fmla="*/ 2147483647 h 1168"/>
              <a:gd name="T20" fmla="*/ 2147483647 w 2880"/>
              <a:gd name="T21" fmla="*/ 2147483647 h 1168"/>
              <a:gd name="T22" fmla="*/ 2147483647 w 2880"/>
              <a:gd name="T23" fmla="*/ 2147483647 h 1168"/>
              <a:gd name="T24" fmla="*/ 2147483647 w 2880"/>
              <a:gd name="T25" fmla="*/ 2147483647 h 1168"/>
              <a:gd name="T26" fmla="*/ 2147483647 w 2880"/>
              <a:gd name="T27" fmla="*/ 2147483647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0"/>
              <a:gd name="T43" fmla="*/ 0 h 1168"/>
              <a:gd name="T44" fmla="*/ 2880 w 2880"/>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0" h="1168">
                <a:moveTo>
                  <a:pt x="0" y="98"/>
                </a:moveTo>
                <a:cubicBezTo>
                  <a:pt x="148" y="82"/>
                  <a:pt x="296" y="66"/>
                  <a:pt x="432" y="50"/>
                </a:cubicBezTo>
                <a:cubicBezTo>
                  <a:pt x="568" y="34"/>
                  <a:pt x="733" y="0"/>
                  <a:pt x="816" y="2"/>
                </a:cubicBezTo>
                <a:cubicBezTo>
                  <a:pt x="899" y="4"/>
                  <a:pt x="929" y="35"/>
                  <a:pt x="933" y="62"/>
                </a:cubicBezTo>
                <a:cubicBezTo>
                  <a:pt x="937" y="89"/>
                  <a:pt x="890" y="136"/>
                  <a:pt x="838" y="166"/>
                </a:cubicBezTo>
                <a:cubicBezTo>
                  <a:pt x="786" y="196"/>
                  <a:pt x="684" y="213"/>
                  <a:pt x="624" y="242"/>
                </a:cubicBezTo>
                <a:cubicBezTo>
                  <a:pt x="564" y="271"/>
                  <a:pt x="512" y="282"/>
                  <a:pt x="480" y="338"/>
                </a:cubicBezTo>
                <a:cubicBezTo>
                  <a:pt x="448" y="394"/>
                  <a:pt x="440" y="498"/>
                  <a:pt x="432" y="578"/>
                </a:cubicBezTo>
                <a:cubicBezTo>
                  <a:pt x="424" y="658"/>
                  <a:pt x="424" y="754"/>
                  <a:pt x="432" y="818"/>
                </a:cubicBezTo>
                <a:cubicBezTo>
                  <a:pt x="440" y="882"/>
                  <a:pt x="415" y="920"/>
                  <a:pt x="480" y="962"/>
                </a:cubicBezTo>
                <a:cubicBezTo>
                  <a:pt x="545" y="1004"/>
                  <a:pt x="580" y="1039"/>
                  <a:pt x="820" y="1071"/>
                </a:cubicBezTo>
                <a:cubicBezTo>
                  <a:pt x="1060" y="1103"/>
                  <a:pt x="1641" y="1140"/>
                  <a:pt x="1920" y="1154"/>
                </a:cubicBezTo>
                <a:cubicBezTo>
                  <a:pt x="2199" y="1168"/>
                  <a:pt x="2336" y="1162"/>
                  <a:pt x="2496" y="1154"/>
                </a:cubicBezTo>
                <a:cubicBezTo>
                  <a:pt x="2656" y="1146"/>
                  <a:pt x="2768" y="1126"/>
                  <a:pt x="2880" y="1106"/>
                </a:cubicBezTo>
              </a:path>
            </a:pathLst>
          </a:custGeom>
          <a:noFill/>
          <a:ln w="1587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7932" name="Text Box 69"/>
          <p:cNvSpPr txBox="1">
            <a:spLocks noChangeArrowheads="1"/>
          </p:cNvSpPr>
          <p:nvPr/>
        </p:nvSpPr>
        <p:spPr bwMode="auto">
          <a:xfrm>
            <a:off x="34925" y="829246"/>
            <a:ext cx="24495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b="1" dirty="0">
                <a:latin typeface="微软雅黑" panose="020B0503020204020204" pitchFamily="34" charset="-122"/>
                <a:ea typeface="微软雅黑" panose="020B0503020204020204" pitchFamily="34" charset="-122"/>
              </a:rPr>
              <a:t>IP address is used to identify the node around Internet</a:t>
            </a:r>
          </a:p>
          <a:p>
            <a:pPr algn="ctr"/>
            <a:r>
              <a:rPr lang="en-US" altLang="zh-CN"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身份</a:t>
            </a:r>
            <a:r>
              <a:rPr lang="en-US" altLang="zh-CN" b="1" dirty="0">
                <a:latin typeface="微软雅黑" panose="020B0503020204020204" pitchFamily="34" charset="-122"/>
                <a:ea typeface="微软雅黑" panose="020B0503020204020204" pitchFamily="34" charset="-122"/>
              </a:rPr>
              <a:t>)</a:t>
            </a:r>
          </a:p>
        </p:txBody>
      </p:sp>
      <p:sp>
        <p:nvSpPr>
          <p:cNvPr id="37934" name="TextBox 61"/>
          <p:cNvSpPr txBox="1">
            <a:spLocks noChangeArrowheads="1"/>
          </p:cNvSpPr>
          <p:nvPr/>
        </p:nvSpPr>
        <p:spPr bwMode="auto">
          <a:xfrm>
            <a:off x="4067175" y="5201221"/>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latin typeface="微软雅黑" panose="020B0503020204020204" pitchFamily="34" charset="-122"/>
                <a:ea typeface="微软雅黑" panose="020B0503020204020204" pitchFamily="34" charset="-122"/>
              </a:rPr>
              <a:t>路由器</a:t>
            </a:r>
          </a:p>
        </p:txBody>
      </p:sp>
      <p:sp>
        <p:nvSpPr>
          <p:cNvPr id="63" name="TextBox 62"/>
          <p:cNvSpPr txBox="1"/>
          <p:nvPr/>
        </p:nvSpPr>
        <p:spPr>
          <a:xfrm>
            <a:off x="214282" y="2535810"/>
            <a:ext cx="2571768" cy="707886"/>
          </a:xfrm>
          <a:prstGeom prst="rect">
            <a:avLst/>
          </a:prstGeom>
          <a:noFill/>
        </p:spPr>
        <p:txBody>
          <a:bodyPr wrap="square" rtlCol="0">
            <a:spAutoFit/>
          </a:bodyPr>
          <a:lstStyle/>
          <a:p>
            <a:r>
              <a:rPr lang="en-US" altLang="zh-CN" sz="2000" b="1" dirty="0">
                <a:solidFill>
                  <a:srgbClr val="FF0000"/>
                </a:solidFill>
                <a:latin typeface="微软雅黑" panose="020B0503020204020204" pitchFamily="34" charset="-122"/>
                <a:ea typeface="微软雅黑" panose="020B0503020204020204" pitchFamily="34" charset="-122"/>
              </a:rPr>
              <a:t>IP</a:t>
            </a:r>
            <a:r>
              <a:rPr lang="zh-CN" altLang="en-US" sz="2000" b="1" dirty="0">
                <a:solidFill>
                  <a:srgbClr val="FF0000"/>
                </a:solidFill>
                <a:latin typeface="微软雅黑" panose="020B0503020204020204" pitchFamily="34" charset="-122"/>
                <a:ea typeface="微软雅黑" panose="020B0503020204020204" pitchFamily="34" charset="-122"/>
              </a:rPr>
              <a:t>地址的双重作用：身份标识和位置标识</a:t>
            </a:r>
          </a:p>
        </p:txBody>
      </p:sp>
      <p:sp>
        <p:nvSpPr>
          <p:cNvPr id="64" name="Text Box 62">
            <a:extLst>
              <a:ext uri="{FF2B5EF4-FFF2-40B4-BE49-F238E27FC236}">
                <a16:creationId xmlns:a16="http://schemas.microsoft.com/office/drawing/2014/main" id="{2E3A0158-527C-4743-951D-832A0701CF08}"/>
              </a:ext>
            </a:extLst>
          </p:cNvPr>
          <p:cNvSpPr txBox="1">
            <a:spLocks noChangeArrowheads="1"/>
          </p:cNvSpPr>
          <p:nvPr/>
        </p:nvSpPr>
        <p:spPr bwMode="auto">
          <a:xfrm>
            <a:off x="263241" y="6021827"/>
            <a:ext cx="8675687" cy="769441"/>
          </a:xfrm>
          <a:prstGeom prst="rect">
            <a:avLst/>
          </a:prstGeom>
          <a:solidFill>
            <a:srgbClr val="FFC000"/>
          </a:solidFill>
          <a:ln>
            <a:noFill/>
          </a:ln>
          <a:effec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zh-CN" sz="2200" b="1" i="0" u="none" strike="noStrike" kern="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IP</a:t>
            </a:r>
            <a:r>
              <a:rPr kumimoji="0" lang="zh-CN" altLang="en-US" sz="2200" b="1" i="0" u="none" strike="noStrike" kern="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协议本质上是定义了一种数据的</a:t>
            </a:r>
            <a:r>
              <a:rPr kumimoji="0" lang="zh-CN" altLang="en-US" sz="2200" b="1" i="0" u="none" strike="noStrike" kern="0" cap="none" spc="0" normalizeH="0" noProof="0" dirty="0">
                <a:ln>
                  <a:noFill/>
                </a:ln>
                <a:solidFill>
                  <a:srgbClr val="0000FF"/>
                </a:solidFill>
                <a:effectLst/>
                <a:uLnTx/>
                <a:uFillTx/>
                <a:latin typeface="微软雅黑" panose="020B0503020204020204" pitchFamily="34" charset="-122"/>
                <a:ea typeface="微软雅黑" panose="020B0503020204020204" pitchFamily="34" charset="-122"/>
              </a:rPr>
              <a:t>封装格式</a:t>
            </a:r>
            <a:r>
              <a:rPr kumimoji="0" lang="zh-CN" altLang="en-US" sz="2200" b="1" i="0" u="none" strike="noStrike" kern="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，在数据前面加上一些协议相关的</a:t>
            </a:r>
            <a:r>
              <a:rPr kumimoji="0" lang="zh-CN" altLang="en-US" sz="2200" b="1" i="0" u="none" strike="noStrike" kern="0" cap="none" spc="0" normalizeH="0" noProof="0" dirty="0">
                <a:ln>
                  <a:noFill/>
                </a:ln>
                <a:solidFill>
                  <a:srgbClr val="0000FF"/>
                </a:solidFill>
                <a:effectLst/>
                <a:uLnTx/>
                <a:uFillTx/>
                <a:latin typeface="微软雅黑" panose="020B0503020204020204" pitchFamily="34" charset="-122"/>
                <a:ea typeface="微软雅黑" panose="020B0503020204020204" pitchFamily="34" charset="-122"/>
              </a:rPr>
              <a:t>控制信息</a:t>
            </a:r>
            <a:r>
              <a:rPr kumimoji="0" lang="zh-CN" altLang="en-US" sz="2200" b="1" i="0" u="none" strike="noStrike" kern="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rPr>
              <a:t>，在这些信息里最重要的就是</a:t>
            </a:r>
            <a:r>
              <a:rPr kumimoji="0" lang="en-US" altLang="zh-CN" sz="2200" b="1" i="0" u="none" strike="noStrike" kern="0" cap="none" spc="0" normalizeH="0" noProof="0" dirty="0">
                <a:ln>
                  <a:noFill/>
                </a:ln>
                <a:solidFill>
                  <a:srgbClr val="0000FF"/>
                </a:solidFill>
                <a:effectLst/>
                <a:uLnTx/>
                <a:uFillTx/>
                <a:latin typeface="微软雅黑" panose="020B0503020204020204" pitchFamily="34" charset="-122"/>
                <a:ea typeface="微软雅黑" panose="020B0503020204020204" pitchFamily="34" charset="-122"/>
              </a:rPr>
              <a:t>IP</a:t>
            </a:r>
            <a:r>
              <a:rPr kumimoji="0" lang="zh-CN" altLang="en-US" sz="2200" b="1" i="0" u="none" strike="noStrike" kern="0" cap="none" spc="0" normalizeH="0" noProof="0" dirty="0">
                <a:ln>
                  <a:noFill/>
                </a:ln>
                <a:solidFill>
                  <a:srgbClr val="0000FF"/>
                </a:solidFill>
                <a:effectLst/>
                <a:uLnTx/>
                <a:uFillTx/>
                <a:latin typeface="微软雅黑" panose="020B0503020204020204" pitchFamily="34" charset="-122"/>
                <a:ea typeface="微软雅黑" panose="020B0503020204020204" pitchFamily="34" charset="-122"/>
              </a:rPr>
              <a:t>地址。</a:t>
            </a:r>
          </a:p>
        </p:txBody>
      </p:sp>
      <p:sp>
        <p:nvSpPr>
          <p:cNvPr id="65" name="Text Box 70">
            <a:extLst>
              <a:ext uri="{FF2B5EF4-FFF2-40B4-BE49-F238E27FC236}">
                <a16:creationId xmlns:a16="http://schemas.microsoft.com/office/drawing/2014/main" id="{0DB9D6D9-68BA-4111-9629-E62E301207AD}"/>
              </a:ext>
            </a:extLst>
          </p:cNvPr>
          <p:cNvSpPr txBox="1">
            <a:spLocks noChangeArrowheads="1"/>
          </p:cNvSpPr>
          <p:nvPr/>
        </p:nvSpPr>
        <p:spPr bwMode="auto">
          <a:xfrm>
            <a:off x="6224002" y="326435"/>
            <a:ext cx="2938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600" dirty="0">
                <a:solidFill>
                  <a:srgbClr val="000000"/>
                </a:solidFill>
                <a:latin typeface="Comic Sans MS" panose="030F0702030302020204" pitchFamily="66" charset="0"/>
                <a:ea typeface="微软雅黑" panose="020B0503020204020204" pitchFamily="34" charset="-122"/>
              </a:rPr>
              <a:t>TCP part allows applications to communicate over the network</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120</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6.1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6.5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6.7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6.8 IPv6</a:t>
            </a:r>
            <a:r>
              <a:rPr lang="zh-CN" altLang="en-US" dirty="0">
                <a:solidFill>
                  <a:srgbClr val="FF0000"/>
                </a:solidFill>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6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99724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121</a:t>
            </a:fld>
            <a:endParaRPr lang="en-US" altLang="zh-CN" sz="1400" b="1">
              <a:latin typeface="微软雅黑" panose="020B0503020204020204" pitchFamily="34" charset="-122"/>
              <a:ea typeface="微软雅黑" panose="020B0503020204020204" pitchFamily="34" charset="-122"/>
            </a:endParaRP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IPv6</a:t>
            </a:r>
            <a:r>
              <a:rPr lang="zh-CN" altLang="en-US" kern="0" dirty="0">
                <a:latin typeface="微软雅黑" panose="020B0503020204020204" pitchFamily="34" charset="-122"/>
                <a:ea typeface="微软雅黑" panose="020B0503020204020204" pitchFamily="34" charset="-122"/>
              </a:rPr>
              <a:t>的引入</a:t>
            </a:r>
            <a:endParaRPr lang="en-US" altLang="zh-CN" kern="0" dirty="0">
              <a:latin typeface="微软雅黑" panose="020B0503020204020204" pitchFamily="34" charset="-122"/>
              <a:ea typeface="微软雅黑" panose="020B0503020204020204" pitchFamily="34" charset="-122"/>
            </a:endParaRPr>
          </a:p>
        </p:txBody>
      </p:sp>
      <p:sp>
        <p:nvSpPr>
          <p:cNvPr id="8" name="Rectangle 21">
            <a:extLst>
              <a:ext uri="{FF2B5EF4-FFF2-40B4-BE49-F238E27FC236}">
                <a16:creationId xmlns:a16="http://schemas.microsoft.com/office/drawing/2014/main" id="{028033F3-3965-42A5-9829-32B7B008E6B0}"/>
              </a:ext>
            </a:extLst>
          </p:cNvPr>
          <p:cNvSpPr>
            <a:spLocks noChangeArrowheads="1"/>
          </p:cNvSpPr>
          <p:nvPr/>
        </p:nvSpPr>
        <p:spPr bwMode="auto">
          <a:xfrm>
            <a:off x="419745" y="2987960"/>
            <a:ext cx="1784350" cy="5334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dirty="0">
                <a:solidFill>
                  <a:srgbClr val="007A77"/>
                </a:solidFill>
                <a:latin typeface="微软雅黑" panose="020B0503020204020204" pitchFamily="34" charset="-122"/>
                <a:ea typeface="微软雅黑" panose="020B0503020204020204" pitchFamily="34" charset="-122"/>
              </a:rPr>
              <a:t>IPv4</a:t>
            </a:r>
            <a:r>
              <a:rPr lang="zh-CN" altLang="en-US" sz="1600" dirty="0">
                <a:solidFill>
                  <a:srgbClr val="007A77"/>
                </a:solidFill>
                <a:latin typeface="微软雅黑" panose="020B0503020204020204" pitchFamily="34" charset="-122"/>
                <a:ea typeface="微软雅黑" panose="020B0503020204020204" pitchFamily="34" charset="-122"/>
              </a:rPr>
              <a:t>可扩展性问题</a:t>
            </a:r>
          </a:p>
        </p:txBody>
      </p:sp>
      <p:sp>
        <p:nvSpPr>
          <p:cNvPr id="9" name="Line 22">
            <a:extLst>
              <a:ext uri="{FF2B5EF4-FFF2-40B4-BE49-F238E27FC236}">
                <a16:creationId xmlns:a16="http://schemas.microsoft.com/office/drawing/2014/main" id="{BC575BDC-0323-415A-AE05-467020A3D099}"/>
              </a:ext>
            </a:extLst>
          </p:cNvPr>
          <p:cNvSpPr>
            <a:spLocks noChangeShapeType="1"/>
          </p:cNvSpPr>
          <p:nvPr/>
        </p:nvSpPr>
        <p:spPr bwMode="auto">
          <a:xfrm flipV="1">
            <a:off x="2204095" y="2835560"/>
            <a:ext cx="59372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 name="Rectangle 23">
            <a:extLst>
              <a:ext uri="{FF2B5EF4-FFF2-40B4-BE49-F238E27FC236}">
                <a16:creationId xmlns:a16="http://schemas.microsoft.com/office/drawing/2014/main" id="{96924CAB-6FF9-4891-9569-F6213ECCFEDC}"/>
              </a:ext>
            </a:extLst>
          </p:cNvPr>
          <p:cNvSpPr>
            <a:spLocks noChangeArrowheads="1"/>
          </p:cNvSpPr>
          <p:nvPr/>
        </p:nvSpPr>
        <p:spPr bwMode="auto">
          <a:xfrm>
            <a:off x="2797820" y="2530760"/>
            <a:ext cx="1516062" cy="5334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dirty="0">
                <a:solidFill>
                  <a:srgbClr val="007A77"/>
                </a:solidFill>
                <a:latin typeface="微软雅黑" panose="020B0503020204020204" pitchFamily="34" charset="-122"/>
                <a:ea typeface="微软雅黑" panose="020B0503020204020204" pitchFamily="34" charset="-122"/>
              </a:rPr>
              <a:t>地址空间不足</a:t>
            </a:r>
          </a:p>
        </p:txBody>
      </p:sp>
      <p:sp>
        <p:nvSpPr>
          <p:cNvPr id="11" name="Rectangle 24">
            <a:extLst>
              <a:ext uri="{FF2B5EF4-FFF2-40B4-BE49-F238E27FC236}">
                <a16:creationId xmlns:a16="http://schemas.microsoft.com/office/drawing/2014/main" id="{8C5A6D19-1211-43A7-8656-2368EB577F56}"/>
              </a:ext>
            </a:extLst>
          </p:cNvPr>
          <p:cNvSpPr>
            <a:spLocks noChangeArrowheads="1"/>
          </p:cNvSpPr>
          <p:nvPr/>
        </p:nvSpPr>
        <p:spPr bwMode="auto">
          <a:xfrm>
            <a:off x="2797820" y="3368960"/>
            <a:ext cx="1516062" cy="5334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dirty="0">
                <a:solidFill>
                  <a:srgbClr val="007A77"/>
                </a:solidFill>
                <a:latin typeface="微软雅黑" panose="020B0503020204020204" pitchFamily="34" charset="-122"/>
                <a:ea typeface="微软雅黑" panose="020B0503020204020204" pitchFamily="34" charset="-122"/>
              </a:rPr>
              <a:t>路由表急剧膨胀</a:t>
            </a:r>
          </a:p>
        </p:txBody>
      </p:sp>
      <p:sp>
        <p:nvSpPr>
          <p:cNvPr id="12" name="Line 25">
            <a:extLst>
              <a:ext uri="{FF2B5EF4-FFF2-40B4-BE49-F238E27FC236}">
                <a16:creationId xmlns:a16="http://schemas.microsoft.com/office/drawing/2014/main" id="{A0E8BCCE-A066-4F53-86F6-6D31F3F97974}"/>
              </a:ext>
            </a:extLst>
          </p:cNvPr>
          <p:cNvSpPr>
            <a:spLocks noChangeShapeType="1"/>
          </p:cNvSpPr>
          <p:nvPr/>
        </p:nvSpPr>
        <p:spPr bwMode="auto">
          <a:xfrm>
            <a:off x="2204095" y="3368960"/>
            <a:ext cx="593725"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3" name="AutoShape 26">
            <a:extLst>
              <a:ext uri="{FF2B5EF4-FFF2-40B4-BE49-F238E27FC236}">
                <a16:creationId xmlns:a16="http://schemas.microsoft.com/office/drawing/2014/main" id="{E4CCD8D0-0BDB-4B0B-8C09-0CD524D97203}"/>
              </a:ext>
            </a:extLst>
          </p:cNvPr>
          <p:cNvSpPr>
            <a:spLocks noChangeArrowheads="1"/>
          </p:cNvSpPr>
          <p:nvPr/>
        </p:nvSpPr>
        <p:spPr bwMode="auto">
          <a:xfrm>
            <a:off x="4380557" y="3064160"/>
            <a:ext cx="725488" cy="457200"/>
          </a:xfrm>
          <a:prstGeom prst="rightArrow">
            <a:avLst>
              <a:gd name="adj1" fmla="val 50000"/>
              <a:gd name="adj2" fmla="val 39670"/>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4" name="Oval 27">
            <a:extLst>
              <a:ext uri="{FF2B5EF4-FFF2-40B4-BE49-F238E27FC236}">
                <a16:creationId xmlns:a16="http://schemas.microsoft.com/office/drawing/2014/main" id="{B377B646-348F-4FFC-B731-04D965F35974}"/>
              </a:ext>
            </a:extLst>
          </p:cNvPr>
          <p:cNvSpPr>
            <a:spLocks noChangeArrowheads="1"/>
          </p:cNvSpPr>
          <p:nvPr/>
        </p:nvSpPr>
        <p:spPr bwMode="auto">
          <a:xfrm>
            <a:off x="5171132" y="2683160"/>
            <a:ext cx="2043113" cy="1219200"/>
          </a:xfrm>
          <a:prstGeom prst="ellipse">
            <a:avLst/>
          </a:prstGeom>
          <a:solidFill>
            <a:srgbClr val="EBF7FF"/>
          </a:solidFill>
          <a:ln w="1905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1600">
                <a:solidFill>
                  <a:srgbClr val="007A77"/>
                </a:solidFill>
                <a:latin typeface="微软雅黑" panose="020B0503020204020204" pitchFamily="34" charset="-122"/>
                <a:ea typeface="微软雅黑" panose="020B0503020204020204" pitchFamily="34" charset="-122"/>
              </a:rPr>
              <a:t>IPv6</a:t>
            </a:r>
          </a:p>
          <a:p>
            <a:pPr algn="ct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地址长度</a:t>
            </a:r>
            <a:r>
              <a:rPr lang="en-US" altLang="zh-CN" sz="1600">
                <a:solidFill>
                  <a:srgbClr val="007A77"/>
                </a:solidFill>
                <a:latin typeface="微软雅黑" panose="020B0503020204020204" pitchFamily="34" charset="-122"/>
                <a:ea typeface="微软雅黑" panose="020B0503020204020204" pitchFamily="34" charset="-122"/>
              </a:rPr>
              <a:t>128</a:t>
            </a:r>
            <a:r>
              <a:rPr lang="zh-CN" altLang="en-US" sz="1600">
                <a:solidFill>
                  <a:srgbClr val="007A77"/>
                </a:solidFill>
                <a:latin typeface="微软雅黑" panose="020B0503020204020204" pitchFamily="34" charset="-122"/>
                <a:ea typeface="微软雅黑" panose="020B0503020204020204" pitchFamily="34" charset="-122"/>
              </a:rPr>
              <a:t>比特</a:t>
            </a:r>
          </a:p>
          <a:p>
            <a:pPr algn="ct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采用层次结构</a:t>
            </a:r>
          </a:p>
        </p:txBody>
      </p:sp>
      <p:sp>
        <p:nvSpPr>
          <p:cNvPr id="15" name="Rectangle 28">
            <a:extLst>
              <a:ext uri="{FF2B5EF4-FFF2-40B4-BE49-F238E27FC236}">
                <a16:creationId xmlns:a16="http://schemas.microsoft.com/office/drawing/2014/main" id="{2D021D87-625C-4E96-A92A-0C3EC18D62D0}"/>
              </a:ext>
            </a:extLst>
          </p:cNvPr>
          <p:cNvSpPr>
            <a:spLocks noChangeArrowheads="1"/>
          </p:cNvSpPr>
          <p:nvPr/>
        </p:nvSpPr>
        <p:spPr bwMode="auto">
          <a:xfrm>
            <a:off x="5302895" y="1844960"/>
            <a:ext cx="1384300" cy="4572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实时应用支持</a:t>
            </a:r>
          </a:p>
        </p:txBody>
      </p:sp>
      <p:sp>
        <p:nvSpPr>
          <p:cNvPr id="16" name="Rectangle 29">
            <a:extLst>
              <a:ext uri="{FF2B5EF4-FFF2-40B4-BE49-F238E27FC236}">
                <a16:creationId xmlns:a16="http://schemas.microsoft.com/office/drawing/2014/main" id="{26D5E2C6-40FB-4F43-86FB-279B9A2FBD4C}"/>
              </a:ext>
            </a:extLst>
          </p:cNvPr>
          <p:cNvSpPr>
            <a:spLocks noChangeArrowheads="1"/>
          </p:cNvSpPr>
          <p:nvPr/>
        </p:nvSpPr>
        <p:spPr bwMode="auto">
          <a:xfrm>
            <a:off x="7223770" y="2302160"/>
            <a:ext cx="1120775" cy="4572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自动配置</a:t>
            </a:r>
          </a:p>
        </p:txBody>
      </p:sp>
      <p:sp>
        <p:nvSpPr>
          <p:cNvPr id="17" name="Rectangle 30">
            <a:extLst>
              <a:ext uri="{FF2B5EF4-FFF2-40B4-BE49-F238E27FC236}">
                <a16:creationId xmlns:a16="http://schemas.microsoft.com/office/drawing/2014/main" id="{81DEF498-2D5B-4B76-8E95-DDABA7205536}"/>
              </a:ext>
            </a:extLst>
          </p:cNvPr>
          <p:cNvSpPr>
            <a:spLocks noChangeArrowheads="1"/>
          </p:cNvSpPr>
          <p:nvPr/>
        </p:nvSpPr>
        <p:spPr bwMode="auto">
          <a:xfrm>
            <a:off x="5763270" y="4283360"/>
            <a:ext cx="792162" cy="4572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FF0000"/>
                </a:solidFill>
                <a:latin typeface="微软雅黑" panose="020B0503020204020204" pitchFamily="34" charset="-122"/>
                <a:ea typeface="微软雅黑" panose="020B0503020204020204" pitchFamily="34" charset="-122"/>
              </a:rPr>
              <a:t>安全性</a:t>
            </a:r>
          </a:p>
        </p:txBody>
      </p:sp>
      <p:sp>
        <p:nvSpPr>
          <p:cNvPr id="18" name="Rectangle 31">
            <a:extLst>
              <a:ext uri="{FF2B5EF4-FFF2-40B4-BE49-F238E27FC236}">
                <a16:creationId xmlns:a16="http://schemas.microsoft.com/office/drawing/2014/main" id="{A6DF5E0F-F5A0-4167-A96D-02CEB5A7DA8C}"/>
              </a:ext>
            </a:extLst>
          </p:cNvPr>
          <p:cNvSpPr>
            <a:spLocks noChangeArrowheads="1"/>
          </p:cNvSpPr>
          <p:nvPr/>
        </p:nvSpPr>
        <p:spPr bwMode="auto">
          <a:xfrm>
            <a:off x="7346008" y="3521360"/>
            <a:ext cx="922337" cy="4572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a:solidFill>
                  <a:srgbClr val="007A77"/>
                </a:solidFill>
                <a:latin typeface="微软雅黑" panose="020B0503020204020204" pitchFamily="34" charset="-122"/>
                <a:ea typeface="微软雅黑" panose="020B0503020204020204" pitchFamily="34" charset="-122"/>
              </a:rPr>
              <a:t>移动性</a:t>
            </a:r>
          </a:p>
        </p:txBody>
      </p:sp>
      <p:sp>
        <p:nvSpPr>
          <p:cNvPr id="19" name="Line 32">
            <a:extLst>
              <a:ext uri="{FF2B5EF4-FFF2-40B4-BE49-F238E27FC236}">
                <a16:creationId xmlns:a16="http://schemas.microsoft.com/office/drawing/2014/main" id="{D7B57DB2-E34B-4F0C-8384-7A94F6F15751}"/>
              </a:ext>
            </a:extLst>
          </p:cNvPr>
          <p:cNvSpPr>
            <a:spLocks noChangeShapeType="1"/>
          </p:cNvSpPr>
          <p:nvPr/>
        </p:nvSpPr>
        <p:spPr bwMode="auto">
          <a:xfrm flipV="1">
            <a:off x="6093470" y="2302160"/>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0" name="Line 33">
            <a:extLst>
              <a:ext uri="{FF2B5EF4-FFF2-40B4-BE49-F238E27FC236}">
                <a16:creationId xmlns:a16="http://schemas.microsoft.com/office/drawing/2014/main" id="{31E62923-D7D9-414A-81DB-737E59900E45}"/>
              </a:ext>
            </a:extLst>
          </p:cNvPr>
          <p:cNvSpPr>
            <a:spLocks noChangeShapeType="1"/>
          </p:cNvSpPr>
          <p:nvPr/>
        </p:nvSpPr>
        <p:spPr bwMode="auto">
          <a:xfrm flipV="1">
            <a:off x="6696720" y="2530760"/>
            <a:ext cx="461962"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1" name="Line 34">
            <a:extLst>
              <a:ext uri="{FF2B5EF4-FFF2-40B4-BE49-F238E27FC236}">
                <a16:creationId xmlns:a16="http://schemas.microsoft.com/office/drawing/2014/main" id="{4D9A0B19-5D2B-4D99-9DC4-BAB921425E1B}"/>
              </a:ext>
            </a:extLst>
          </p:cNvPr>
          <p:cNvSpPr>
            <a:spLocks noChangeShapeType="1"/>
          </p:cNvSpPr>
          <p:nvPr/>
        </p:nvSpPr>
        <p:spPr bwMode="auto">
          <a:xfrm>
            <a:off x="7015808" y="3673760"/>
            <a:ext cx="330200" cy="76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2" name="Line 35">
            <a:extLst>
              <a:ext uri="{FF2B5EF4-FFF2-40B4-BE49-F238E27FC236}">
                <a16:creationId xmlns:a16="http://schemas.microsoft.com/office/drawing/2014/main" id="{15074524-D556-43DA-82C4-56C3C500AFB6}"/>
              </a:ext>
            </a:extLst>
          </p:cNvPr>
          <p:cNvSpPr>
            <a:spLocks noChangeShapeType="1"/>
          </p:cNvSpPr>
          <p:nvPr/>
        </p:nvSpPr>
        <p:spPr bwMode="auto">
          <a:xfrm>
            <a:off x="6225232" y="3902360"/>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3" name="Line 36">
            <a:extLst>
              <a:ext uri="{FF2B5EF4-FFF2-40B4-BE49-F238E27FC236}">
                <a16:creationId xmlns:a16="http://schemas.microsoft.com/office/drawing/2014/main" id="{705C1528-EF54-404F-8576-EDCFD7C24C89}"/>
              </a:ext>
            </a:extLst>
          </p:cNvPr>
          <p:cNvSpPr>
            <a:spLocks noChangeShapeType="1"/>
          </p:cNvSpPr>
          <p:nvPr/>
        </p:nvSpPr>
        <p:spPr bwMode="auto">
          <a:xfrm>
            <a:off x="4686945" y="3445160"/>
            <a:ext cx="0" cy="1295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4" name="Rectangle 37">
            <a:extLst>
              <a:ext uri="{FF2B5EF4-FFF2-40B4-BE49-F238E27FC236}">
                <a16:creationId xmlns:a16="http://schemas.microsoft.com/office/drawing/2014/main" id="{0B8177F6-FA28-4BF4-8968-F5183DEDAD79}"/>
              </a:ext>
            </a:extLst>
          </p:cNvPr>
          <p:cNvSpPr>
            <a:spLocks noChangeArrowheads="1"/>
          </p:cNvSpPr>
          <p:nvPr/>
        </p:nvSpPr>
        <p:spPr bwMode="auto">
          <a:xfrm>
            <a:off x="3851920" y="4816760"/>
            <a:ext cx="1450975" cy="533400"/>
          </a:xfrm>
          <a:prstGeom prst="rect">
            <a:avLst/>
          </a:prstGeom>
          <a:solidFill>
            <a:srgbClr val="EBF7FF"/>
          </a:solidFill>
          <a:ln w="1905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a:solidFill>
                  <a:srgbClr val="FF0000"/>
                </a:solidFill>
                <a:latin typeface="微软雅黑" panose="020B0503020204020204" pitchFamily="34" charset="-122"/>
                <a:ea typeface="微软雅黑" panose="020B0503020204020204" pitchFamily="34" charset="-122"/>
              </a:rPr>
              <a:t>IPv6</a:t>
            </a:r>
            <a:r>
              <a:rPr lang="zh-CN" altLang="en-US" sz="1600">
                <a:solidFill>
                  <a:srgbClr val="FF0000"/>
                </a:solidFill>
                <a:latin typeface="微软雅黑" panose="020B0503020204020204" pitchFamily="34" charset="-122"/>
                <a:ea typeface="微软雅黑" panose="020B0503020204020204" pitchFamily="34" charset="-122"/>
              </a:rPr>
              <a:t>过渡机制</a:t>
            </a:r>
          </a:p>
        </p:txBody>
      </p:sp>
    </p:spTree>
    <p:extLst>
      <p:ext uri="{BB962C8B-B14F-4D97-AF65-F5344CB8AC3E}">
        <p14:creationId xmlns:p14="http://schemas.microsoft.com/office/powerpoint/2010/main" val="33836250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zh-CN" dirty="0">
                <a:latin typeface="+mn-ea"/>
                <a:ea typeface="+mn-ea"/>
              </a:rPr>
              <a:t>IPv6</a:t>
            </a:r>
            <a:r>
              <a:rPr lang="zh-CN" altLang="en-US" dirty="0">
                <a:latin typeface="+mn-ea"/>
                <a:ea typeface="+mn-ea"/>
              </a:rPr>
              <a:t>的优势</a:t>
            </a:r>
          </a:p>
        </p:txBody>
      </p:sp>
      <p:sp>
        <p:nvSpPr>
          <p:cNvPr id="14" name="Rectangle 3"/>
          <p:cNvSpPr txBox="1">
            <a:spLocks/>
          </p:cNvSpPr>
          <p:nvPr/>
        </p:nvSpPr>
        <p:spPr bwMode="auto">
          <a:xfrm>
            <a:off x="468313" y="2032000"/>
            <a:ext cx="6635750" cy="456565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zh-CN" altLang="en-US" sz="2000" b="1" kern="0" dirty="0">
                <a:solidFill>
                  <a:srgbClr val="FF0000"/>
                </a:solidFill>
                <a:latin typeface="+mn-ea"/>
                <a:ea typeface="+mn-ea"/>
              </a:rPr>
              <a:t>扩展地址空间</a:t>
            </a:r>
            <a:r>
              <a:rPr lang="zh-CN" altLang="en-US" sz="2000" b="1" kern="0" dirty="0">
                <a:solidFill>
                  <a:srgbClr val="000000"/>
                </a:solidFill>
                <a:latin typeface="+mn-ea"/>
                <a:ea typeface="+mn-ea"/>
              </a:rPr>
              <a:t>：地址长度长达</a:t>
            </a:r>
            <a:r>
              <a:rPr lang="en-US" altLang="zh-CN" sz="2000" b="1" kern="0" dirty="0">
                <a:solidFill>
                  <a:srgbClr val="000000"/>
                </a:solidFill>
                <a:latin typeface="+mn-ea"/>
                <a:ea typeface="+mn-ea"/>
              </a:rPr>
              <a:t>128</a:t>
            </a:r>
            <a:r>
              <a:rPr lang="zh-CN" altLang="en-US" sz="2000" b="1" kern="0" dirty="0">
                <a:solidFill>
                  <a:srgbClr val="000000"/>
                </a:solidFill>
                <a:latin typeface="+mn-ea"/>
                <a:ea typeface="+mn-ea"/>
              </a:rPr>
              <a:t>比特！！！</a:t>
            </a:r>
          </a:p>
          <a:p>
            <a:pPr marL="342900" indent="-342900" eaLnBrk="0" hangingPunct="0">
              <a:spcBef>
                <a:spcPct val="20000"/>
              </a:spcBef>
              <a:buFont typeface="Arial" charset="0"/>
              <a:buChar char="•"/>
              <a:defRPr/>
            </a:pPr>
            <a:r>
              <a:rPr lang="zh-CN" altLang="en-US" sz="2000" b="1" kern="0" dirty="0">
                <a:solidFill>
                  <a:srgbClr val="FF0000"/>
                </a:solidFill>
                <a:latin typeface="+mn-ea"/>
                <a:ea typeface="+mn-ea"/>
              </a:rPr>
              <a:t>层次化地址分配</a:t>
            </a:r>
            <a:r>
              <a:rPr lang="zh-CN" altLang="en-US" sz="2000" b="1" kern="0" dirty="0">
                <a:solidFill>
                  <a:srgbClr val="000000"/>
                </a:solidFill>
                <a:latin typeface="+mn-ea"/>
                <a:ea typeface="+mn-ea"/>
              </a:rPr>
              <a:t>：与</a:t>
            </a:r>
            <a:r>
              <a:rPr lang="en-US" altLang="zh-CN" sz="2000" b="1" kern="0" dirty="0">
                <a:solidFill>
                  <a:srgbClr val="000000"/>
                </a:solidFill>
                <a:latin typeface="+mn-ea"/>
                <a:ea typeface="+mn-ea"/>
              </a:rPr>
              <a:t>CIDR</a:t>
            </a:r>
            <a:r>
              <a:rPr lang="zh-CN" altLang="en-US" sz="2000" b="1" kern="0" dirty="0">
                <a:solidFill>
                  <a:srgbClr val="000000"/>
                </a:solidFill>
                <a:latin typeface="+mn-ea"/>
                <a:ea typeface="+mn-ea"/>
              </a:rPr>
              <a:t>类似，通过前缀汇聚减少了路由表（转发表）表项</a:t>
            </a:r>
          </a:p>
          <a:p>
            <a:pPr marL="342900" indent="-342900" eaLnBrk="0" hangingPunct="0">
              <a:spcBef>
                <a:spcPct val="20000"/>
              </a:spcBef>
              <a:buFont typeface="Arial" charset="0"/>
              <a:buChar char="•"/>
              <a:defRPr/>
            </a:pPr>
            <a:r>
              <a:rPr lang="zh-CN" altLang="en-US" sz="2000" b="1" kern="0" dirty="0">
                <a:solidFill>
                  <a:srgbClr val="FF0000"/>
                </a:solidFill>
                <a:latin typeface="+mn-ea"/>
                <a:ea typeface="+mn-ea"/>
              </a:rPr>
              <a:t>简化头标</a:t>
            </a:r>
            <a:r>
              <a:rPr lang="zh-CN" altLang="en-US" sz="2000" b="1" kern="0" dirty="0">
                <a:solidFill>
                  <a:srgbClr val="000000"/>
                </a:solidFill>
                <a:latin typeface="+mn-ea"/>
                <a:ea typeface="+mn-ea"/>
              </a:rPr>
              <a:t>：去掉了校验和、分段等</a:t>
            </a:r>
            <a:r>
              <a:rPr lang="en-US" altLang="zh-CN" sz="2000" b="1" kern="0" dirty="0">
                <a:solidFill>
                  <a:srgbClr val="000000"/>
                </a:solidFill>
                <a:latin typeface="+mn-ea"/>
                <a:ea typeface="+mn-ea"/>
              </a:rPr>
              <a:t>IPv4</a:t>
            </a:r>
            <a:r>
              <a:rPr lang="zh-CN" altLang="en-US" sz="2000" b="1" kern="0" dirty="0">
                <a:solidFill>
                  <a:srgbClr val="000000"/>
                </a:solidFill>
                <a:latin typeface="+mn-ea"/>
                <a:ea typeface="+mn-ea"/>
              </a:rPr>
              <a:t>网络中的路由器操作，提高路由器处理效率</a:t>
            </a:r>
          </a:p>
          <a:p>
            <a:pPr marL="342900" indent="-342900" eaLnBrk="0" hangingPunct="0">
              <a:spcBef>
                <a:spcPct val="20000"/>
              </a:spcBef>
              <a:buFont typeface="Arial" charset="0"/>
              <a:buNone/>
              <a:defRPr/>
            </a:pPr>
            <a:endParaRPr lang="zh-CN" altLang="en-US" sz="2000" b="1" kern="0" dirty="0">
              <a:solidFill>
                <a:srgbClr val="000000"/>
              </a:solidFill>
              <a:latin typeface="+mn-ea"/>
              <a:ea typeface="+mn-ea"/>
            </a:endParaRPr>
          </a:p>
          <a:p>
            <a:pPr marL="342900" indent="-342900" eaLnBrk="0" hangingPunct="0">
              <a:spcBef>
                <a:spcPct val="20000"/>
              </a:spcBef>
              <a:buFont typeface="Arial" charset="0"/>
              <a:buNone/>
              <a:defRPr/>
            </a:pPr>
            <a:endParaRPr lang="zh-CN" altLang="en-US" sz="2000" b="1" kern="0" dirty="0">
              <a:solidFill>
                <a:srgbClr val="000000"/>
              </a:solidFill>
              <a:latin typeface="+mn-ea"/>
              <a:ea typeface="+mn-ea"/>
            </a:endParaRPr>
          </a:p>
          <a:p>
            <a:pPr marL="342900" indent="-342900" eaLnBrk="0" hangingPunct="0">
              <a:spcBef>
                <a:spcPct val="20000"/>
              </a:spcBef>
              <a:buFont typeface="Arial" charset="0"/>
              <a:buNone/>
              <a:defRPr/>
            </a:pPr>
            <a:r>
              <a:rPr lang="zh-CN" altLang="en-US" sz="2000" b="1" kern="0" dirty="0">
                <a:solidFill>
                  <a:srgbClr val="000000"/>
                </a:solidFill>
                <a:latin typeface="+mn-ea"/>
                <a:ea typeface="+mn-ea"/>
              </a:rPr>
              <a:t>根据网络通信技术和应用需求的发展，增强新的功能：</a:t>
            </a:r>
          </a:p>
          <a:p>
            <a:pPr marL="342900" indent="-342900" eaLnBrk="0" hangingPunct="0">
              <a:spcBef>
                <a:spcPct val="20000"/>
              </a:spcBef>
              <a:buFont typeface="Arial" charset="0"/>
              <a:buChar char="•"/>
              <a:defRPr/>
            </a:pPr>
            <a:r>
              <a:rPr lang="zh-CN" altLang="en-US" sz="2000" b="1" kern="0" dirty="0">
                <a:solidFill>
                  <a:srgbClr val="0000FF"/>
                </a:solidFill>
                <a:latin typeface="+mn-ea"/>
                <a:ea typeface="+mn-ea"/>
              </a:rPr>
              <a:t>增强自动配置：</a:t>
            </a:r>
            <a:r>
              <a:rPr lang="en-US" altLang="zh-CN" sz="2000" b="1" kern="0" dirty="0">
                <a:solidFill>
                  <a:srgbClr val="000000"/>
                </a:solidFill>
                <a:latin typeface="+mn-ea"/>
                <a:ea typeface="+mn-ea"/>
              </a:rPr>
              <a:t>IPv6</a:t>
            </a:r>
            <a:r>
              <a:rPr lang="zh-CN" altLang="en-US" sz="2000" b="1" kern="0" dirty="0">
                <a:solidFill>
                  <a:srgbClr val="000000"/>
                </a:solidFill>
                <a:latin typeface="+mn-ea"/>
                <a:ea typeface="+mn-ea"/>
              </a:rPr>
              <a:t>地址甚至网络前缀自动配置</a:t>
            </a:r>
          </a:p>
          <a:p>
            <a:pPr marL="342900" indent="-342900" eaLnBrk="0" hangingPunct="0">
              <a:spcBef>
                <a:spcPct val="20000"/>
              </a:spcBef>
              <a:buFont typeface="Arial" charset="0"/>
              <a:buChar char="•"/>
              <a:defRPr/>
            </a:pPr>
            <a:r>
              <a:rPr lang="zh-CN" altLang="en-US" sz="2000" b="1" kern="0" dirty="0">
                <a:solidFill>
                  <a:srgbClr val="0000FF"/>
                </a:solidFill>
                <a:latin typeface="+mn-ea"/>
                <a:ea typeface="+mn-ea"/>
              </a:rPr>
              <a:t>增加移动性支持：移动性支持已成为协议的组成部分</a:t>
            </a:r>
            <a:endParaRPr lang="en-US" altLang="zh-CN" sz="2000" b="1" kern="0" dirty="0">
              <a:solidFill>
                <a:srgbClr val="000000"/>
              </a:solidFill>
              <a:latin typeface="+mn-ea"/>
              <a:ea typeface="+mn-ea"/>
            </a:endParaRPr>
          </a:p>
          <a:p>
            <a:pPr marL="342900" indent="-342900" eaLnBrk="0" hangingPunct="0">
              <a:spcBef>
                <a:spcPct val="20000"/>
              </a:spcBef>
              <a:buFont typeface="Arial" charset="0"/>
              <a:buChar char="•"/>
              <a:defRPr/>
            </a:pPr>
            <a:r>
              <a:rPr lang="zh-CN" altLang="en-US" sz="2000" b="1" kern="0" dirty="0">
                <a:solidFill>
                  <a:srgbClr val="0000FF"/>
                </a:solidFill>
                <a:latin typeface="+mn-ea"/>
                <a:ea typeface="+mn-ea"/>
              </a:rPr>
              <a:t>更高的安全性：</a:t>
            </a:r>
            <a:r>
              <a:rPr lang="en-US" altLang="zh-CN" sz="2000" b="1" kern="0" dirty="0">
                <a:solidFill>
                  <a:srgbClr val="000000"/>
                </a:solidFill>
                <a:latin typeface="+mn-ea"/>
                <a:ea typeface="+mn-ea"/>
              </a:rPr>
              <a:t>IPsec</a:t>
            </a:r>
            <a:r>
              <a:rPr lang="zh-CN" altLang="en-US" sz="2000" b="1" kern="0" dirty="0">
                <a:solidFill>
                  <a:srgbClr val="000000"/>
                </a:solidFill>
                <a:latin typeface="+mn-ea"/>
                <a:ea typeface="+mn-ea"/>
              </a:rPr>
              <a:t>（实现认证、加密传输以及这些操作所需的密钥管理）成为协议的强制要求实现部分</a:t>
            </a:r>
          </a:p>
        </p:txBody>
      </p:sp>
      <p:sp>
        <p:nvSpPr>
          <p:cNvPr id="15" name="AutoShape 5"/>
          <p:cNvSpPr>
            <a:spLocks/>
          </p:cNvSpPr>
          <p:nvPr/>
        </p:nvSpPr>
        <p:spPr bwMode="auto">
          <a:xfrm>
            <a:off x="7535863" y="2133600"/>
            <a:ext cx="215900" cy="1366838"/>
          </a:xfrm>
          <a:prstGeom prst="rightBrace">
            <a:avLst>
              <a:gd name="adj1" fmla="val 52757"/>
              <a:gd name="adj2" fmla="val 50000"/>
            </a:avLst>
          </a:prstGeom>
          <a:noFill/>
          <a:ln w="9525">
            <a:solidFill>
              <a:srgbClr val="000000"/>
            </a:solidFill>
            <a:round/>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16" name="Text Box 6"/>
          <p:cNvSpPr txBox="1">
            <a:spLocks noChangeArrowheads="1"/>
          </p:cNvSpPr>
          <p:nvPr/>
        </p:nvSpPr>
        <p:spPr bwMode="auto">
          <a:xfrm>
            <a:off x="7751763" y="2349500"/>
            <a:ext cx="1068387" cy="922338"/>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dirty="0">
                <a:solidFill>
                  <a:sysClr val="windowText" lastClr="000000"/>
                </a:solidFill>
                <a:latin typeface="+mn-ea"/>
                <a:ea typeface="+mn-ea"/>
              </a:rPr>
              <a:t>主要针对</a:t>
            </a:r>
            <a:r>
              <a:rPr lang="en-US" altLang="zh-CN" b="1" kern="0" dirty="0">
                <a:solidFill>
                  <a:sysClr val="windowText" lastClr="000000"/>
                </a:solidFill>
                <a:latin typeface="+mn-ea"/>
                <a:ea typeface="+mn-ea"/>
              </a:rPr>
              <a:t>IPv4</a:t>
            </a:r>
            <a:r>
              <a:rPr lang="zh-CN" altLang="en-US" b="1" kern="0" dirty="0">
                <a:solidFill>
                  <a:sysClr val="windowText" lastClr="000000"/>
                </a:solidFill>
                <a:latin typeface="+mn-ea"/>
                <a:ea typeface="+mn-ea"/>
              </a:rPr>
              <a:t>的不足</a:t>
            </a:r>
          </a:p>
        </p:txBody>
      </p:sp>
      <p:sp>
        <p:nvSpPr>
          <p:cNvPr id="17" name="Text Box 8"/>
          <p:cNvSpPr txBox="1">
            <a:spLocks noChangeArrowheads="1"/>
          </p:cNvSpPr>
          <p:nvPr/>
        </p:nvSpPr>
        <p:spPr bwMode="auto">
          <a:xfrm>
            <a:off x="6815138" y="4819650"/>
            <a:ext cx="1368425" cy="366713"/>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a:solidFill>
                  <a:srgbClr val="800080"/>
                </a:solidFill>
                <a:latin typeface="+mn-ea"/>
                <a:ea typeface="+mn-ea"/>
              </a:rPr>
              <a:t>更多的设备</a:t>
            </a:r>
            <a:endParaRPr lang="en-US" altLang="zh-CN" b="1" kern="0">
              <a:solidFill>
                <a:srgbClr val="800080"/>
              </a:solidFill>
              <a:latin typeface="+mn-ea"/>
              <a:ea typeface="+mn-ea"/>
            </a:endParaRPr>
          </a:p>
        </p:txBody>
      </p:sp>
      <p:sp>
        <p:nvSpPr>
          <p:cNvPr id="18" name="AutoShape 9"/>
          <p:cNvSpPr>
            <a:spLocks noChangeArrowheads="1"/>
          </p:cNvSpPr>
          <p:nvPr/>
        </p:nvSpPr>
        <p:spPr bwMode="auto">
          <a:xfrm>
            <a:off x="6311900" y="4868863"/>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19" name="AutoShape 10"/>
          <p:cNvSpPr>
            <a:spLocks noChangeArrowheads="1"/>
          </p:cNvSpPr>
          <p:nvPr/>
        </p:nvSpPr>
        <p:spPr bwMode="auto">
          <a:xfrm>
            <a:off x="6835775" y="5245100"/>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20" name="Text Box 11"/>
          <p:cNvSpPr txBox="1">
            <a:spLocks noChangeArrowheads="1"/>
          </p:cNvSpPr>
          <p:nvPr/>
        </p:nvSpPr>
        <p:spPr bwMode="auto">
          <a:xfrm>
            <a:off x="7327900" y="5219700"/>
            <a:ext cx="1800225" cy="366713"/>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dirty="0">
                <a:solidFill>
                  <a:srgbClr val="800080"/>
                </a:solidFill>
                <a:latin typeface="+mn-ea"/>
                <a:ea typeface="+mn-ea"/>
              </a:rPr>
              <a:t>更好地支持无线</a:t>
            </a:r>
            <a:endParaRPr lang="en-US" altLang="zh-CN" b="1" kern="0" dirty="0">
              <a:solidFill>
                <a:srgbClr val="800080"/>
              </a:solidFill>
              <a:latin typeface="+mn-ea"/>
              <a:ea typeface="+mn-ea"/>
            </a:endParaRPr>
          </a:p>
        </p:txBody>
      </p:sp>
      <p:sp>
        <p:nvSpPr>
          <p:cNvPr id="21" name="AutoShape 12"/>
          <p:cNvSpPr>
            <a:spLocks noChangeArrowheads="1"/>
          </p:cNvSpPr>
          <p:nvPr/>
        </p:nvSpPr>
        <p:spPr bwMode="auto">
          <a:xfrm>
            <a:off x="6888163" y="5803900"/>
            <a:ext cx="574675" cy="288925"/>
          </a:xfrm>
          <a:prstGeom prst="rightArrow">
            <a:avLst>
              <a:gd name="adj1" fmla="val 50000"/>
              <a:gd name="adj2" fmla="val 49725"/>
            </a:avLst>
          </a:prstGeom>
          <a:solidFill>
            <a:srgbClr val="DBB7FF"/>
          </a:solidFill>
          <a:ln w="9525" algn="ctr">
            <a:solidFill>
              <a:srgbClr val="000000"/>
            </a:solidFill>
            <a:miter lim="800000"/>
            <a:headEnd/>
            <a:tailEnd/>
          </a:ln>
        </p:spPr>
        <p:txBody>
          <a:bodyPr wrap="none" anchor="ctr"/>
          <a:lstStyle/>
          <a:p>
            <a:pPr fontAlgn="auto">
              <a:spcBef>
                <a:spcPts val="0"/>
              </a:spcBef>
              <a:spcAft>
                <a:spcPts val="0"/>
              </a:spcAft>
              <a:defRPr/>
            </a:pPr>
            <a:endParaRPr lang="zh-CN" altLang="en-US" b="1" kern="0">
              <a:solidFill>
                <a:sysClr val="windowText" lastClr="000000"/>
              </a:solidFill>
              <a:latin typeface="+mn-ea"/>
              <a:ea typeface="+mn-ea"/>
            </a:endParaRPr>
          </a:p>
        </p:txBody>
      </p:sp>
      <p:sp>
        <p:nvSpPr>
          <p:cNvPr id="22" name="Text Box 13"/>
          <p:cNvSpPr txBox="1">
            <a:spLocks noChangeArrowheads="1"/>
          </p:cNvSpPr>
          <p:nvPr/>
        </p:nvSpPr>
        <p:spPr bwMode="auto">
          <a:xfrm>
            <a:off x="7381875" y="5799138"/>
            <a:ext cx="1727200" cy="366712"/>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b="1" kern="0" dirty="0">
                <a:solidFill>
                  <a:srgbClr val="800080"/>
                </a:solidFill>
                <a:latin typeface="+mn-ea"/>
                <a:ea typeface="+mn-ea"/>
              </a:rPr>
              <a:t>更广泛的应用</a:t>
            </a:r>
            <a:endParaRPr lang="en-US" altLang="zh-CN" b="1" kern="0" dirty="0">
              <a:solidFill>
                <a:srgbClr val="800080"/>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trips(downRight)">
                                      <p:cBhvr>
                                        <p:cTn id="7" dur="500"/>
                                        <p:tgtEl>
                                          <p:spTgt spid="14">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strips(downRight)">
                                      <p:cBhvr>
                                        <p:cTn id="10" dur="500"/>
                                        <p:tgtEl>
                                          <p:spTgt spid="14">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strips(downRight)">
                                      <p:cBhvr>
                                        <p:cTn id="13" dur="500"/>
                                        <p:tgtEl>
                                          <p:spTgt spid="1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xEl>
                                              <p:pRg st="5" end="5"/>
                                            </p:txEl>
                                          </p:spTgt>
                                        </p:tgtEl>
                                        <p:attrNameLst>
                                          <p:attrName>style.visibility</p:attrName>
                                        </p:attrNameLst>
                                      </p:cBhvr>
                                      <p:to>
                                        <p:strVal val="visible"/>
                                      </p:to>
                                    </p:set>
                                    <p:animEffect transition="in" filter="strips(downRight)">
                                      <p:cBhvr>
                                        <p:cTn id="26" dur="500"/>
                                        <p:tgtEl>
                                          <p:spTgt spid="14">
                                            <p:txEl>
                                              <p:pRg st="5" end="5"/>
                                            </p:txEl>
                                          </p:spTgt>
                                        </p:tgtEl>
                                      </p:cBhvr>
                                    </p:animEffect>
                                  </p:childTnLst>
                                </p:cTn>
                              </p:par>
                            </p:childTnLst>
                          </p:cTn>
                        </p:par>
                        <p:par>
                          <p:cTn id="27" fill="hold" nodeType="afterGroup">
                            <p:stCondLst>
                              <p:cond delay="500"/>
                            </p:stCondLst>
                            <p:childTnLst>
                              <p:par>
                                <p:cTn id="28" presetID="18" presetClass="entr" presetSubtype="6" fill="hold" nodeType="afterEffect">
                                  <p:stCondLst>
                                    <p:cond delay="0"/>
                                  </p:stCondLst>
                                  <p:childTnLst>
                                    <p:set>
                                      <p:cBhvr>
                                        <p:cTn id="29" dur="1" fill="hold">
                                          <p:stCondLst>
                                            <p:cond delay="0"/>
                                          </p:stCondLst>
                                        </p:cTn>
                                        <p:tgtEl>
                                          <p:spTgt spid="14">
                                            <p:txEl>
                                              <p:pRg st="6" end="6"/>
                                            </p:txEl>
                                          </p:spTgt>
                                        </p:tgtEl>
                                        <p:attrNameLst>
                                          <p:attrName>style.visibility</p:attrName>
                                        </p:attrNameLst>
                                      </p:cBhvr>
                                      <p:to>
                                        <p:strVal val="visible"/>
                                      </p:to>
                                    </p:set>
                                    <p:animEffect transition="in" filter="strips(downRight)">
                                      <p:cBhvr>
                                        <p:cTn id="30" dur="500"/>
                                        <p:tgtEl>
                                          <p:spTgt spid="14">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Right)">
                                      <p:cBhvr>
                                        <p:cTn id="35" dur="500"/>
                                        <p:tgtEl>
                                          <p:spTgt spid="18"/>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downRight)">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6"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Effect transition="in" filter="strips(downRight)">
                                      <p:cBhvr>
                                        <p:cTn id="43" dur="500"/>
                                        <p:tgtEl>
                                          <p:spTgt spid="14">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downRight)">
                                      <p:cBhvr>
                                        <p:cTn id="48" dur="500"/>
                                        <p:tgtEl>
                                          <p:spTgt spid="19"/>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Right)">
                                      <p:cBhvr>
                                        <p:cTn id="51" dur="500"/>
                                        <p:tgtEl>
                                          <p:spTgt spid="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nodeType="clickEffect">
                                  <p:stCondLst>
                                    <p:cond delay="0"/>
                                  </p:stCondLst>
                                  <p:childTnLst>
                                    <p:set>
                                      <p:cBhvr>
                                        <p:cTn id="55" dur="1" fill="hold">
                                          <p:stCondLst>
                                            <p:cond delay="0"/>
                                          </p:stCondLst>
                                        </p:cTn>
                                        <p:tgtEl>
                                          <p:spTgt spid="14">
                                            <p:txEl>
                                              <p:pRg st="8" end="8"/>
                                            </p:txEl>
                                          </p:spTgt>
                                        </p:tgtEl>
                                        <p:attrNameLst>
                                          <p:attrName>style.visibility</p:attrName>
                                        </p:attrNameLst>
                                      </p:cBhvr>
                                      <p:to>
                                        <p:strVal val="visible"/>
                                      </p:to>
                                    </p:set>
                                    <p:animEffect transition="in" filter="strips(downRight)">
                                      <p:cBhvr>
                                        <p:cTn id="56" dur="500"/>
                                        <p:tgtEl>
                                          <p:spTgt spid="14">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strips(downRight)">
                                      <p:cBhvr>
                                        <p:cTn id="61" dur="500"/>
                                        <p:tgtEl>
                                          <p:spTgt spid="21"/>
                                        </p:tgtEl>
                                      </p:cBhvr>
                                    </p:animEffect>
                                  </p:childTnLst>
                                </p:cTn>
                              </p:par>
                              <p:par>
                                <p:cTn id="62" presetID="18" presetClass="entr" presetSubtype="6"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downRigh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animBg="1"/>
      <p:bldP spid="20" grpId="0"/>
      <p:bldP spid="21" grpId="0" animBg="1"/>
      <p:bldP spid="2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A20FA8-1DC7-47D7-832E-2EAE36F1664C}"/>
              </a:ext>
            </a:extLst>
          </p:cNvPr>
          <p:cNvSpPr>
            <a:spLocks noGrp="1"/>
          </p:cNvSpPr>
          <p:nvPr>
            <p:ph type="title"/>
          </p:nvPr>
        </p:nvSpPr>
        <p:spPr/>
        <p:txBody>
          <a:bodyPr/>
          <a:lstStyle/>
          <a:p>
            <a:r>
              <a:rPr lang="zh-CN" altLang="en-US" dirty="0"/>
              <a:t>为什么没有</a:t>
            </a:r>
            <a:r>
              <a:rPr lang="en-US" altLang="zh-CN" dirty="0"/>
              <a:t>IPv5</a:t>
            </a:r>
            <a:r>
              <a:rPr lang="zh-CN" altLang="en-US" dirty="0"/>
              <a:t>？</a:t>
            </a:r>
          </a:p>
        </p:txBody>
      </p:sp>
      <p:sp>
        <p:nvSpPr>
          <p:cNvPr id="3" name="内容占位符 2">
            <a:extLst>
              <a:ext uri="{FF2B5EF4-FFF2-40B4-BE49-F238E27FC236}">
                <a16:creationId xmlns:a16="http://schemas.microsoft.com/office/drawing/2014/main" id="{C9BB362B-5AC6-4B3B-B643-78C25D4D55FB}"/>
              </a:ext>
            </a:extLst>
          </p:cNvPr>
          <p:cNvSpPr>
            <a:spLocks noGrp="1"/>
          </p:cNvSpPr>
          <p:nvPr>
            <p:ph idx="1"/>
          </p:nvPr>
        </p:nvSpPr>
        <p:spPr>
          <a:xfrm>
            <a:off x="685800" y="1412776"/>
            <a:ext cx="7772400" cy="4173637"/>
          </a:xfrm>
        </p:spPr>
        <p:txBody>
          <a:bodyPr/>
          <a:lstStyle/>
          <a:p>
            <a:pPr algn="l"/>
            <a:r>
              <a:rPr lang="en-US" altLang="zh-CN" sz="2400" b="0" i="0" dirty="0">
                <a:effectLst/>
                <a:latin typeface="Microsoft YaHei" panose="020B0503020204020204" pitchFamily="34" charset="-122"/>
                <a:ea typeface="Microsoft YaHei" panose="020B0503020204020204" pitchFamily="34" charset="-122"/>
              </a:rPr>
              <a:t>1990</a:t>
            </a:r>
            <a:r>
              <a:rPr lang="zh-CN" altLang="en-US" sz="2400" b="0" i="0" dirty="0">
                <a:effectLst/>
                <a:latin typeface="Microsoft YaHei" panose="020B0503020204020204" pitchFamily="34" charset="-122"/>
                <a:ea typeface="Microsoft YaHei" panose="020B0503020204020204" pitchFamily="34" charset="-122"/>
              </a:rPr>
              <a:t>年，</a:t>
            </a:r>
            <a:r>
              <a:rPr lang="en-US" altLang="zh-CN" sz="2400" b="0" i="0" dirty="0">
                <a:effectLst/>
                <a:latin typeface="Microsoft YaHei" panose="020B0503020204020204" pitchFamily="34" charset="-122"/>
                <a:ea typeface="Microsoft YaHei" panose="020B0503020204020204" pitchFamily="34" charset="-122"/>
              </a:rPr>
              <a:t>IETF</a:t>
            </a:r>
            <a:r>
              <a:rPr lang="zh-CN" altLang="en-US" sz="2400" b="0" i="0" dirty="0">
                <a:effectLst/>
                <a:latin typeface="Microsoft YaHei" panose="020B0503020204020204" pitchFamily="34" charset="-122"/>
                <a:ea typeface="Microsoft YaHei" panose="020B0503020204020204" pitchFamily="34" charset="-122"/>
              </a:rPr>
              <a:t>曾经提出过</a:t>
            </a:r>
            <a:r>
              <a:rPr lang="en-US" altLang="zh-CN" sz="2400" b="0" i="0" dirty="0">
                <a:effectLst/>
                <a:latin typeface="Microsoft YaHei" panose="020B0503020204020204" pitchFamily="34" charset="-122"/>
                <a:ea typeface="Microsoft YaHei" panose="020B0503020204020204" pitchFamily="34" charset="-122"/>
              </a:rPr>
              <a:t>IPv5</a:t>
            </a:r>
            <a:r>
              <a:rPr lang="zh-CN" altLang="en-US" sz="2400" b="0" i="0" dirty="0">
                <a:effectLst/>
                <a:latin typeface="Microsoft YaHei" panose="020B0503020204020204" pitchFamily="34" charset="-122"/>
                <a:ea typeface="Microsoft YaHei" panose="020B0503020204020204" pitchFamily="34" charset="-122"/>
              </a:rPr>
              <a:t>的草案，最初希望</a:t>
            </a:r>
            <a:r>
              <a:rPr lang="en-US" altLang="zh-CN" sz="2400" b="0" i="0" dirty="0">
                <a:effectLst/>
                <a:latin typeface="Microsoft YaHei" panose="020B0503020204020204" pitchFamily="34" charset="-122"/>
                <a:ea typeface="Microsoft YaHei" panose="020B0503020204020204" pitchFamily="34" charset="-122"/>
              </a:rPr>
              <a:t>IPv5</a:t>
            </a:r>
            <a:r>
              <a:rPr lang="zh-CN" altLang="en-US" sz="2400" b="0" i="0" dirty="0">
                <a:effectLst/>
                <a:latin typeface="Microsoft YaHei" panose="020B0503020204020204" pitchFamily="34" charset="-122"/>
                <a:ea typeface="Microsoft YaHei" panose="020B0503020204020204" pitchFamily="34" charset="-122"/>
              </a:rPr>
              <a:t>负责承载语音，视频等“流”业务与负责承载数据业务的</a:t>
            </a:r>
            <a:r>
              <a:rPr lang="en-US" altLang="zh-CN" sz="2400" b="0" i="0" dirty="0">
                <a:effectLst/>
                <a:latin typeface="Microsoft YaHei" panose="020B0503020204020204" pitchFamily="34" charset="-122"/>
                <a:ea typeface="Microsoft YaHei" panose="020B0503020204020204" pitchFamily="34" charset="-122"/>
              </a:rPr>
              <a:t>IPv4</a:t>
            </a:r>
            <a:r>
              <a:rPr lang="zh-CN" altLang="en-US" sz="2400" b="0" i="0" dirty="0">
                <a:effectLst/>
                <a:latin typeface="Microsoft YaHei" panose="020B0503020204020204" pitchFamily="34" charset="-122"/>
                <a:ea typeface="Microsoft YaHei" panose="020B0503020204020204" pitchFamily="34" charset="-122"/>
              </a:rPr>
              <a:t>共同在网络运行。但由于种种原因，这一草案并没未广泛部署，也不会公开使用。</a:t>
            </a:r>
            <a:endParaRPr lang="en-US" altLang="zh-CN" sz="2400" b="0" i="0" dirty="0">
              <a:effectLst/>
              <a:latin typeface="Microsoft YaHei" panose="020B0503020204020204" pitchFamily="34" charset="-122"/>
              <a:ea typeface="Microsoft YaHei" panose="020B0503020204020204" pitchFamily="34" charset="-122"/>
            </a:endParaRPr>
          </a:p>
          <a:p>
            <a:pPr algn="l"/>
            <a:r>
              <a:rPr lang="en-US" altLang="zh-CN" sz="2400" b="0" i="0" dirty="0">
                <a:effectLst/>
                <a:latin typeface="Microsoft YaHei" panose="020B0503020204020204" pitchFamily="34" charset="-122"/>
                <a:ea typeface="Microsoft YaHei" panose="020B0503020204020204" pitchFamily="34" charset="-122"/>
              </a:rPr>
              <a:t>IETF</a:t>
            </a:r>
            <a:r>
              <a:rPr lang="zh-CN" altLang="en-US" sz="2400" b="0" i="0" dirty="0">
                <a:effectLst/>
                <a:latin typeface="Microsoft YaHei" panose="020B0503020204020204" pitchFamily="34" charset="-122"/>
                <a:ea typeface="Microsoft YaHei" panose="020B0503020204020204" pitchFamily="34" charset="-122"/>
              </a:rPr>
              <a:t>曾提出过</a:t>
            </a:r>
            <a:r>
              <a:rPr lang="en-US" altLang="zh-CN" sz="2400" b="0" i="0" dirty="0">
                <a:effectLst/>
                <a:latin typeface="Microsoft YaHei" panose="020B0503020204020204" pitchFamily="34" charset="-122"/>
                <a:ea typeface="Microsoft YaHei" panose="020B0503020204020204" pitchFamily="34" charset="-122"/>
              </a:rPr>
              <a:t>IPv6</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IPv7</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IPv8</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IPv9</a:t>
            </a:r>
            <a:r>
              <a:rPr lang="zh-CN" altLang="en-US" sz="2400" b="0" i="0" dirty="0">
                <a:effectLst/>
                <a:latin typeface="Microsoft YaHei" panose="020B0503020204020204" pitchFamily="34" charset="-122"/>
                <a:ea typeface="Microsoft YaHei" panose="020B0503020204020204" pitchFamily="34" charset="-122"/>
              </a:rPr>
              <a:t>等四个草案，并希望其中的一种协议能够替代</a:t>
            </a:r>
            <a:r>
              <a:rPr lang="en-US" altLang="zh-CN" sz="2400" b="0" i="0" dirty="0">
                <a:effectLst/>
                <a:latin typeface="Microsoft YaHei" panose="020B0503020204020204" pitchFamily="34" charset="-122"/>
                <a:ea typeface="Microsoft YaHei" panose="020B0503020204020204" pitchFamily="34" charset="-122"/>
              </a:rPr>
              <a:t>IPv4</a:t>
            </a:r>
            <a:r>
              <a:rPr lang="zh-CN" altLang="en-US" sz="2400" b="0" i="0" dirty="0">
                <a:effectLst/>
                <a:latin typeface="Microsoft YaHei" panose="020B0503020204020204" pitchFamily="34" charset="-122"/>
                <a:ea typeface="Microsoft YaHei" panose="020B0503020204020204" pitchFamily="34" charset="-122"/>
              </a:rPr>
              <a:t>。经过充分的讨论，</a:t>
            </a:r>
            <a:r>
              <a:rPr lang="en-US" altLang="zh-CN" sz="2400" b="0" i="0" dirty="0">
                <a:effectLst/>
                <a:latin typeface="Microsoft YaHei" panose="020B0503020204020204" pitchFamily="34" charset="-122"/>
                <a:ea typeface="Microsoft YaHei" panose="020B0503020204020204" pitchFamily="34" charset="-122"/>
              </a:rPr>
              <a:t>IETF</a:t>
            </a:r>
            <a:r>
              <a:rPr lang="zh-CN" altLang="en-US" sz="2400" b="0" i="0" dirty="0">
                <a:effectLst/>
                <a:latin typeface="Microsoft YaHei" panose="020B0503020204020204" pitchFamily="34" charset="-122"/>
                <a:ea typeface="Microsoft YaHei" panose="020B0503020204020204" pitchFamily="34" charset="-122"/>
              </a:rPr>
              <a:t>最终选择</a:t>
            </a:r>
            <a:r>
              <a:rPr lang="en-US" altLang="zh-CN" sz="2400" b="0" i="0" dirty="0">
                <a:effectLst/>
                <a:latin typeface="Microsoft YaHei" panose="020B0503020204020204" pitchFamily="34" charset="-122"/>
                <a:ea typeface="Microsoft YaHei" panose="020B0503020204020204" pitchFamily="34" charset="-122"/>
              </a:rPr>
              <a:t>IPv6</a:t>
            </a:r>
            <a:r>
              <a:rPr lang="zh-CN" altLang="en-US" sz="2400" b="0" i="0" dirty="0">
                <a:effectLst/>
                <a:latin typeface="Microsoft YaHei" panose="020B0503020204020204" pitchFamily="34" charset="-122"/>
                <a:ea typeface="Microsoft YaHei" panose="020B0503020204020204" pitchFamily="34" charset="-122"/>
              </a:rPr>
              <a:t>并替代</a:t>
            </a:r>
            <a:r>
              <a:rPr lang="en-US" altLang="zh-CN" sz="2400" b="0" i="0" dirty="0">
                <a:effectLst/>
                <a:latin typeface="Microsoft YaHei" panose="020B0503020204020204" pitchFamily="34" charset="-122"/>
                <a:ea typeface="Microsoft YaHei" panose="020B0503020204020204" pitchFamily="34" charset="-122"/>
              </a:rPr>
              <a:t>IPv4</a:t>
            </a:r>
            <a:r>
              <a:rPr lang="zh-CN" altLang="en-US" sz="2400" b="0" i="0" dirty="0">
                <a:effectLst/>
                <a:latin typeface="Microsoft YaHei" panose="020B0503020204020204" pitchFamily="34" charset="-122"/>
                <a:ea typeface="Microsoft YaHei" panose="020B0503020204020204" pitchFamily="34" charset="-122"/>
              </a:rPr>
              <a:t>，而</a:t>
            </a:r>
            <a:r>
              <a:rPr lang="en-US" altLang="zh-CN" sz="2400" b="0" i="0" dirty="0">
                <a:effectLst/>
                <a:latin typeface="Microsoft YaHei" panose="020B0503020204020204" pitchFamily="34" charset="-122"/>
                <a:ea typeface="Microsoft YaHei" panose="020B0503020204020204" pitchFamily="34" charset="-122"/>
              </a:rPr>
              <a:t>IPv7</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IPv8</a:t>
            </a:r>
            <a:r>
              <a:rPr lang="zh-CN" altLang="en-US" sz="2400" b="0" i="0" dirty="0">
                <a:effectLst/>
                <a:latin typeface="Microsoft YaHei" panose="020B0503020204020204" pitchFamily="34" charset="-122"/>
                <a:ea typeface="Microsoft YaHei" panose="020B0503020204020204" pitchFamily="34" charset="-122"/>
              </a:rPr>
              <a:t>、</a:t>
            </a:r>
            <a:r>
              <a:rPr lang="en-US" altLang="zh-CN" sz="2400" b="0" i="0" dirty="0">
                <a:effectLst/>
                <a:latin typeface="Microsoft YaHei" panose="020B0503020204020204" pitchFamily="34" charset="-122"/>
                <a:ea typeface="Microsoft YaHei" panose="020B0503020204020204" pitchFamily="34" charset="-122"/>
              </a:rPr>
              <a:t>IPv9</a:t>
            </a:r>
            <a:r>
              <a:rPr lang="zh-CN" altLang="en-US" sz="2400" b="0" i="0" dirty="0">
                <a:effectLst/>
                <a:latin typeface="Microsoft YaHei" panose="020B0503020204020204" pitchFamily="34" charset="-122"/>
                <a:ea typeface="Microsoft YaHei" panose="020B0503020204020204" pitchFamily="34" charset="-122"/>
              </a:rPr>
              <a:t>也就从此销声匿迹。</a:t>
            </a:r>
          </a:p>
          <a:p>
            <a:endParaRPr lang="zh-CN" altLang="en-US" sz="2400" dirty="0"/>
          </a:p>
        </p:txBody>
      </p:sp>
      <p:sp>
        <p:nvSpPr>
          <p:cNvPr id="4" name="灯片编号占位符 3">
            <a:extLst>
              <a:ext uri="{FF2B5EF4-FFF2-40B4-BE49-F238E27FC236}">
                <a16:creationId xmlns:a16="http://schemas.microsoft.com/office/drawing/2014/main" id="{1D200D60-548A-49DC-8F4B-44DFC8DE9B25}"/>
              </a:ext>
            </a:extLst>
          </p:cNvPr>
          <p:cNvSpPr>
            <a:spLocks noGrp="1"/>
          </p:cNvSpPr>
          <p:nvPr>
            <p:ph type="sldNum" sz="quarter" idx="12"/>
          </p:nvPr>
        </p:nvSpPr>
        <p:spPr/>
        <p:txBody>
          <a:bodyPr/>
          <a:lstStyle/>
          <a:p>
            <a:fld id="{8ED44DB7-B4BB-488E-80C0-9E7628D09BE7}" type="slidenum">
              <a:rPr lang="en-US" altLang="zh-CN" smtClean="0"/>
              <a:pPr/>
              <a:t>123</a:t>
            </a:fld>
            <a:endParaRPr lang="en-US" altLang="zh-CN"/>
          </a:p>
        </p:txBody>
      </p:sp>
      <p:pic>
        <p:nvPicPr>
          <p:cNvPr id="1026" name="Picture 2" descr="IPv6的演进">
            <a:extLst>
              <a:ext uri="{FF2B5EF4-FFF2-40B4-BE49-F238E27FC236}">
                <a16:creationId xmlns:a16="http://schemas.microsoft.com/office/drawing/2014/main" id="{D433AD94-A3FC-48B2-966F-1490A7DE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869160"/>
            <a:ext cx="72104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164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ED44DB7-B4BB-488E-80C0-9E7628D09BE7}" type="slidenum">
              <a:rPr lang="en-US" altLang="zh-CN" smtClean="0"/>
              <a:pPr/>
              <a:t>124</a:t>
            </a:fld>
            <a:endParaRPr lang="en-US" altLang="zh-CN"/>
          </a:p>
        </p:txBody>
      </p:sp>
      <p:pic>
        <p:nvPicPr>
          <p:cNvPr id="1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47212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1277938"/>
            <a:ext cx="4105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941888"/>
            <a:ext cx="41052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088" y="4868863"/>
            <a:ext cx="40798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4941888"/>
            <a:ext cx="410368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3CEF5F5D-BA67-4BEE-84BA-CA95D871D464}"/>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zh-CN" altLang="en-US" dirty="0">
                <a:latin typeface="+mn-ea"/>
                <a:ea typeface="+mn-ea"/>
              </a:rPr>
              <a:t>中国大力推进</a:t>
            </a:r>
            <a:r>
              <a:rPr lang="en-US" altLang="zh-CN" dirty="0">
                <a:latin typeface="+mn-ea"/>
                <a:ea typeface="+mn-ea"/>
              </a:rPr>
              <a:t>IPv6</a:t>
            </a:r>
            <a:r>
              <a:rPr lang="zh-CN" altLang="en-US" dirty="0">
                <a:latin typeface="+mn-ea"/>
                <a:ea typeface="+mn-ea"/>
              </a:rPr>
              <a:t>部署</a:t>
            </a:r>
            <a:endParaRPr lang="zh-CN" altLang="en-US" kern="0" dirty="0">
              <a:latin typeface="+mn-ea"/>
              <a:ea typeface="+mn-ea"/>
            </a:endParaRPr>
          </a:p>
        </p:txBody>
      </p:sp>
    </p:spTree>
    <p:extLst>
      <p:ext uri="{BB962C8B-B14F-4D97-AF65-F5344CB8AC3E}">
        <p14:creationId xmlns:p14="http://schemas.microsoft.com/office/powerpoint/2010/main" val="7554315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latin typeface="+mn-ea"/>
            </a:endParaRPr>
          </a:p>
        </p:txBody>
      </p:sp>
      <p:sp>
        <p:nvSpPr>
          <p:cNvPr id="4" name="灯片编号占位符 3"/>
          <p:cNvSpPr>
            <a:spLocks noGrp="1"/>
          </p:cNvSpPr>
          <p:nvPr>
            <p:ph type="sldNum" sz="quarter" idx="12"/>
          </p:nvPr>
        </p:nvSpPr>
        <p:spPr/>
        <p:txBody>
          <a:bodyPr/>
          <a:lstStyle/>
          <a:p>
            <a:fld id="{8ED44DB7-B4BB-488E-80C0-9E7628D09BE7}" type="slidenum">
              <a:rPr lang="en-US" altLang="zh-CN" smtClean="0">
                <a:latin typeface="+mn-ea"/>
                <a:ea typeface="+mn-ea"/>
              </a:rPr>
              <a:pPr/>
              <a:t>125</a:t>
            </a:fld>
            <a:endParaRPr lang="en-US" altLang="zh-CN">
              <a:latin typeface="+mn-ea"/>
              <a:ea typeface="+mn-ea"/>
            </a:endParaRPr>
          </a:p>
        </p:txBody>
      </p:sp>
      <p:sp>
        <p:nvSpPr>
          <p:cNvPr id="10" name="灯片编号占位符 3"/>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9pPr>
          </a:lstStyle>
          <a:p>
            <a:fld id="{AFCDDB0C-658B-4F74-9D9D-3906C99AC2D8}" type="slidenum">
              <a:rPr lang="zh-CN" altLang="en-US" smtClean="0">
                <a:solidFill>
                  <a:srgbClr val="000000"/>
                </a:solidFill>
                <a:latin typeface="+mn-ea"/>
                <a:ea typeface="+mn-ea"/>
              </a:rPr>
              <a:pPr/>
              <a:t>125</a:t>
            </a:fld>
            <a:endParaRPr lang="zh-CN" altLang="en-US">
              <a:solidFill>
                <a:srgbClr val="000000"/>
              </a:solidFill>
              <a:latin typeface="+mn-ea"/>
              <a:ea typeface="+mn-ea"/>
            </a:endParaRPr>
          </a:p>
        </p:txBody>
      </p:sp>
      <p:pic>
        <p:nvPicPr>
          <p:cNvPr id="11"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7489825"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表格 11"/>
          <p:cNvGraphicFramePr>
            <a:graphicFrameLocks noGrp="1"/>
          </p:cNvGraphicFramePr>
          <p:nvPr>
            <p:extLst>
              <p:ext uri="{D42A27DB-BD31-4B8C-83A1-F6EECF244321}">
                <p14:modId xmlns:p14="http://schemas.microsoft.com/office/powerpoint/2010/main" val="1394523837"/>
              </p:ext>
            </p:extLst>
          </p:nvPr>
        </p:nvGraphicFramePr>
        <p:xfrm>
          <a:off x="142875" y="2571750"/>
          <a:ext cx="8858251" cy="4241800"/>
        </p:xfrm>
        <a:graphic>
          <a:graphicData uri="http://schemas.openxmlformats.org/drawingml/2006/table">
            <a:tbl>
              <a:tblPr firstRow="1" bandRow="1"/>
              <a:tblGrid>
                <a:gridCol w="1116284">
                  <a:extLst>
                    <a:ext uri="{9D8B030D-6E8A-4147-A177-3AD203B41FA5}">
                      <a16:colId xmlns:a16="http://schemas.microsoft.com/office/drawing/2014/main" val="20000"/>
                    </a:ext>
                  </a:extLst>
                </a:gridCol>
                <a:gridCol w="4105043">
                  <a:extLst>
                    <a:ext uri="{9D8B030D-6E8A-4147-A177-3AD203B41FA5}">
                      <a16:colId xmlns:a16="http://schemas.microsoft.com/office/drawing/2014/main" val="20001"/>
                    </a:ext>
                  </a:extLst>
                </a:gridCol>
                <a:gridCol w="3636924">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zh-CN" altLang="en-US" dirty="0">
                          <a:latin typeface="+mn-ea"/>
                          <a:ea typeface="+mn-ea"/>
                        </a:rPr>
                        <a:t>具体实施</a:t>
                      </a:r>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en-US" altLang="zh-CN" dirty="0">
                          <a:latin typeface="+mn-ea"/>
                          <a:ea typeface="+mn-ea"/>
                        </a:rPr>
                        <a:t>2017-2018</a:t>
                      </a:r>
                      <a:r>
                        <a:rPr lang="zh-CN" altLang="en-US" dirty="0">
                          <a:latin typeface="+mn-ea"/>
                          <a:ea typeface="+mn-ea"/>
                        </a:rPr>
                        <a:t>重点工作</a:t>
                      </a:r>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宋体"/>
                          <a:cs typeface=""/>
                        </a:defRPr>
                      </a:lvl1pPr>
                      <a:lvl2pPr marL="457200" algn="l" defTabSz="914400" rtl="0" eaLnBrk="1" latinLnBrk="0" hangingPunct="1">
                        <a:defRPr sz="1800" b="1" kern="1200">
                          <a:solidFill>
                            <a:schemeClr val="lt1"/>
                          </a:solidFill>
                          <a:latin typeface="Calibri"/>
                          <a:ea typeface="宋体"/>
                          <a:cs typeface=""/>
                        </a:defRPr>
                      </a:lvl2pPr>
                      <a:lvl3pPr marL="914400" algn="l" defTabSz="914400" rtl="0" eaLnBrk="1" latinLnBrk="0" hangingPunct="1">
                        <a:defRPr sz="1800" b="1" kern="1200">
                          <a:solidFill>
                            <a:schemeClr val="lt1"/>
                          </a:solidFill>
                          <a:latin typeface="Calibri"/>
                          <a:ea typeface="宋体"/>
                          <a:cs typeface=""/>
                        </a:defRPr>
                      </a:lvl3pPr>
                      <a:lvl4pPr marL="1371600" algn="l" defTabSz="914400" rtl="0" eaLnBrk="1" latinLnBrk="0" hangingPunct="1">
                        <a:defRPr sz="1800" b="1" kern="1200">
                          <a:solidFill>
                            <a:schemeClr val="lt1"/>
                          </a:solidFill>
                          <a:latin typeface="Calibri"/>
                          <a:ea typeface="宋体"/>
                          <a:cs typeface=""/>
                        </a:defRPr>
                      </a:lvl4pPr>
                      <a:lvl5pPr marL="1828800" algn="l" defTabSz="914400" rtl="0" eaLnBrk="1" latinLnBrk="0" hangingPunct="1">
                        <a:defRPr sz="1800" b="1" kern="1200">
                          <a:solidFill>
                            <a:schemeClr val="lt1"/>
                          </a:solidFill>
                          <a:latin typeface="Calibri"/>
                          <a:ea typeface="宋体"/>
                          <a:cs typeface=""/>
                        </a:defRPr>
                      </a:lvl5pPr>
                      <a:lvl6pPr marL="2286000" algn="l" defTabSz="914400" rtl="0" eaLnBrk="1" latinLnBrk="0" hangingPunct="1">
                        <a:defRPr sz="1800" b="1" kern="1200">
                          <a:solidFill>
                            <a:schemeClr val="lt1"/>
                          </a:solidFill>
                          <a:latin typeface="Calibri"/>
                          <a:ea typeface="宋体"/>
                          <a:cs typeface=""/>
                        </a:defRPr>
                      </a:lvl6pPr>
                      <a:lvl7pPr marL="2743200" algn="l" defTabSz="914400" rtl="0" eaLnBrk="1" latinLnBrk="0" hangingPunct="1">
                        <a:defRPr sz="1800" b="1" kern="1200">
                          <a:solidFill>
                            <a:schemeClr val="lt1"/>
                          </a:solidFill>
                          <a:latin typeface="Calibri"/>
                          <a:ea typeface="宋体"/>
                          <a:cs typeface=""/>
                        </a:defRPr>
                      </a:lvl7pPr>
                      <a:lvl8pPr marL="3200400" algn="l" defTabSz="914400" rtl="0" eaLnBrk="1" latinLnBrk="0" hangingPunct="1">
                        <a:defRPr sz="1800" b="1" kern="1200">
                          <a:solidFill>
                            <a:schemeClr val="lt1"/>
                          </a:solidFill>
                          <a:latin typeface="Calibri"/>
                          <a:ea typeface="宋体"/>
                          <a:cs typeface=""/>
                        </a:defRPr>
                      </a:lvl8pPr>
                      <a:lvl9pPr marL="3657600" algn="l" defTabSz="914400" rtl="0" eaLnBrk="1" latinLnBrk="0" hangingPunct="1">
                        <a:defRPr sz="1800" b="1" kern="1200">
                          <a:solidFill>
                            <a:schemeClr val="lt1"/>
                          </a:solidFill>
                          <a:latin typeface="Calibri"/>
                          <a:ea typeface="宋体"/>
                          <a:cs typeface=""/>
                        </a:defRPr>
                      </a:lvl9pPr>
                    </a:lstStyle>
                    <a:p>
                      <a:r>
                        <a:rPr lang="en-US" altLang="zh-CN" dirty="0">
                          <a:latin typeface="+mn-ea"/>
                          <a:ea typeface="+mn-ea"/>
                        </a:rPr>
                        <a:t>2019-2020</a:t>
                      </a:r>
                      <a:r>
                        <a:rPr lang="zh-CN" altLang="en-US" dirty="0">
                          <a:latin typeface="+mn-ea"/>
                          <a:ea typeface="+mn-ea"/>
                        </a:rPr>
                        <a:t>重点工作</a:t>
                      </a:r>
                    </a:p>
                  </a:txBody>
                  <a:tcPr marL="91453" marR="9145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dirty="0">
                          <a:latin typeface="+mn-ea"/>
                          <a:ea typeface="+mn-ea"/>
                        </a:rPr>
                        <a:t>互联网应用</a:t>
                      </a:r>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b="0" i="0" kern="1200" dirty="0">
                          <a:solidFill>
                            <a:schemeClr val="dk1"/>
                          </a:solidFill>
                          <a:effectLst/>
                          <a:latin typeface="+mn-ea"/>
                          <a:ea typeface="+mn-ea"/>
                          <a:cs typeface="+mn-cs"/>
                        </a:rPr>
                        <a:t>典型互联网应用升级，新上线和新版本的移动互联网应用必须支持</a:t>
                      </a:r>
                      <a:r>
                        <a:rPr lang="en-US" altLang="zh-CN" sz="1400" b="0" i="0" kern="1200" dirty="0">
                          <a:solidFill>
                            <a:schemeClr val="dk1"/>
                          </a:solidFill>
                          <a:effectLst/>
                          <a:latin typeface="+mn-ea"/>
                          <a:ea typeface="+mn-ea"/>
                          <a:cs typeface="+mn-cs"/>
                        </a:rPr>
                        <a:t>IPv6</a:t>
                      </a:r>
                      <a:r>
                        <a:rPr lang="zh-CN" altLang="en-US" sz="1400" b="0" i="0" kern="1200" dirty="0">
                          <a:solidFill>
                            <a:schemeClr val="dk1"/>
                          </a:solidFill>
                          <a:effectLst/>
                          <a:latin typeface="+mn-ea"/>
                          <a:ea typeface="+mn-ea"/>
                          <a:cs typeface="+mn-cs"/>
                        </a:rPr>
                        <a:t>。在</a:t>
                      </a:r>
                      <a:r>
                        <a:rPr lang="en-US" altLang="zh-CN" sz="1400" b="0" i="0" kern="1200" dirty="0">
                          <a:solidFill>
                            <a:schemeClr val="dk1"/>
                          </a:solidFill>
                          <a:effectLst/>
                          <a:latin typeface="+mn-ea"/>
                          <a:ea typeface="+mn-ea"/>
                          <a:cs typeface="+mn-cs"/>
                        </a:rPr>
                        <a:t>IPv4/IPv6</a:t>
                      </a:r>
                      <a:r>
                        <a:rPr lang="zh-CN" altLang="en-US" sz="1400" b="0" i="0" kern="1200" dirty="0">
                          <a:solidFill>
                            <a:schemeClr val="dk1"/>
                          </a:solidFill>
                          <a:effectLst/>
                          <a:latin typeface="+mn-ea"/>
                          <a:ea typeface="+mn-ea"/>
                          <a:cs typeface="+mn-cs"/>
                        </a:rPr>
                        <a:t>双栈连接的情况下，应用均需优先采用</a:t>
                      </a:r>
                      <a:r>
                        <a:rPr lang="en-US" altLang="zh-CN" sz="1400" b="0" i="0" kern="1200" dirty="0">
                          <a:solidFill>
                            <a:schemeClr val="dk1"/>
                          </a:solidFill>
                          <a:effectLst/>
                          <a:latin typeface="+mn-ea"/>
                          <a:ea typeface="+mn-ea"/>
                          <a:cs typeface="+mn-cs"/>
                        </a:rPr>
                        <a:t>IPv6</a:t>
                      </a:r>
                      <a:r>
                        <a:rPr lang="zh-CN" altLang="en-US" sz="1400" b="0" i="0" kern="1200" dirty="0">
                          <a:solidFill>
                            <a:schemeClr val="dk1"/>
                          </a:solidFill>
                          <a:effectLst/>
                          <a:latin typeface="+mn-ea"/>
                          <a:ea typeface="+mn-ea"/>
                          <a:cs typeface="+mn-cs"/>
                        </a:rPr>
                        <a:t>连接访问；省部级以上政府网站</a:t>
                      </a:r>
                      <a:r>
                        <a:rPr lang="en-US" altLang="zh-CN" sz="1400" b="0" i="0" kern="1200" dirty="0">
                          <a:solidFill>
                            <a:schemeClr val="dk1"/>
                          </a:solidFill>
                          <a:effectLst/>
                          <a:latin typeface="+mn-ea"/>
                          <a:ea typeface="+mn-ea"/>
                          <a:cs typeface="+mn-cs"/>
                        </a:rPr>
                        <a:t>IPv6</a:t>
                      </a:r>
                      <a:r>
                        <a:rPr lang="zh-CN" altLang="en-US" sz="1400" b="0" i="0" kern="1200" dirty="0">
                          <a:solidFill>
                            <a:schemeClr val="dk1"/>
                          </a:solidFill>
                          <a:effectLst/>
                          <a:latin typeface="+mn-ea"/>
                          <a:ea typeface="+mn-ea"/>
                          <a:cs typeface="+mn-cs"/>
                        </a:rPr>
                        <a:t>改造；中央企业网站</a:t>
                      </a:r>
                      <a:r>
                        <a:rPr lang="en-US" altLang="zh-CN" sz="1400" b="0" i="0" kern="1200" dirty="0">
                          <a:solidFill>
                            <a:schemeClr val="dk1"/>
                          </a:solidFill>
                          <a:effectLst/>
                          <a:latin typeface="+mn-ea"/>
                          <a:ea typeface="+mn-ea"/>
                          <a:cs typeface="+mn-cs"/>
                        </a:rPr>
                        <a:t>IPv6</a:t>
                      </a:r>
                      <a:r>
                        <a:rPr lang="zh-CN" altLang="en-US" sz="1400" b="0" i="0" kern="1200" dirty="0">
                          <a:solidFill>
                            <a:schemeClr val="dk1"/>
                          </a:solidFill>
                          <a:effectLst/>
                          <a:latin typeface="+mn-ea"/>
                          <a:ea typeface="+mn-ea"/>
                          <a:cs typeface="+mn-cs"/>
                        </a:rPr>
                        <a:t>改造</a:t>
                      </a:r>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互联网应用升级（滚动）；市地级以上政府网站</a:t>
                      </a:r>
                      <a:r>
                        <a:rPr lang="en-US" altLang="zh-CN" sz="1400" dirty="0">
                          <a:latin typeface="+mn-ea"/>
                          <a:ea typeface="+mn-ea"/>
                        </a:rPr>
                        <a:t>IPv6</a:t>
                      </a:r>
                      <a:r>
                        <a:rPr lang="zh-CN" altLang="en-US" sz="1400" dirty="0">
                          <a:latin typeface="+mn-ea"/>
                          <a:ea typeface="+mn-ea"/>
                        </a:rPr>
                        <a:t>改造；市地级以上新闻及广播电视媒体网站</a:t>
                      </a:r>
                      <a:r>
                        <a:rPr lang="en-US" altLang="zh-CN" sz="1400" dirty="0">
                          <a:latin typeface="+mn-ea"/>
                          <a:ea typeface="+mn-ea"/>
                        </a:rPr>
                        <a:t>IPv6</a:t>
                      </a:r>
                      <a:r>
                        <a:rPr lang="zh-CN" altLang="en-US" sz="1400" dirty="0">
                          <a:latin typeface="+mn-ea"/>
                          <a:ea typeface="+mn-ea"/>
                        </a:rPr>
                        <a:t>改造</a:t>
                      </a:r>
                    </a:p>
                  </a:txBody>
                  <a:tcPr marL="91453" marR="91453">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a:solidFill>
                            <a:schemeClr val="dk1"/>
                          </a:solidFill>
                          <a:effectLst/>
                          <a:latin typeface="+mn-ea"/>
                          <a:ea typeface="+mn-ea"/>
                          <a:cs typeface="+mn-cs"/>
                        </a:rPr>
                        <a:t>网络基础设施</a:t>
                      </a:r>
                      <a:endParaRPr lang="zh-CN" altLang="en-US" dirty="0">
                        <a:latin typeface="+mn-ea"/>
                        <a:ea typeface="+mn-ea"/>
                      </a:endParaRP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移动互联网</a:t>
                      </a:r>
                      <a:r>
                        <a:rPr lang="en-US" altLang="zh-CN" sz="1400" dirty="0">
                          <a:latin typeface="+mn-ea"/>
                          <a:ea typeface="+mn-ea"/>
                        </a:rPr>
                        <a:t>IPv6</a:t>
                      </a:r>
                      <a:r>
                        <a:rPr lang="zh-CN" altLang="en-US" sz="1400" dirty="0">
                          <a:latin typeface="+mn-ea"/>
                          <a:ea typeface="+mn-ea"/>
                        </a:rPr>
                        <a:t>用户规模不少于</a:t>
                      </a:r>
                      <a:r>
                        <a:rPr lang="en-US" altLang="zh-CN" sz="1400" dirty="0">
                          <a:latin typeface="+mn-ea"/>
                          <a:ea typeface="+mn-ea"/>
                        </a:rPr>
                        <a:t>5000</a:t>
                      </a:r>
                      <a:r>
                        <a:rPr lang="zh-CN" altLang="en-US" sz="1400" dirty="0">
                          <a:latin typeface="+mn-ea"/>
                          <a:ea typeface="+mn-ea"/>
                        </a:rPr>
                        <a:t>万户；基于</a:t>
                      </a:r>
                      <a:r>
                        <a:rPr lang="en-US" altLang="zh-CN" sz="1400" dirty="0">
                          <a:latin typeface="+mn-ea"/>
                          <a:ea typeface="+mn-ea"/>
                        </a:rPr>
                        <a:t>IPv6</a:t>
                      </a:r>
                      <a:r>
                        <a:rPr lang="zh-CN" altLang="en-US" sz="1400" dirty="0">
                          <a:latin typeface="+mn-ea"/>
                          <a:ea typeface="+mn-ea"/>
                        </a:rPr>
                        <a:t>的网间互联带宽达到</a:t>
                      </a:r>
                      <a:r>
                        <a:rPr lang="en-US" altLang="zh-CN" sz="1400" dirty="0">
                          <a:latin typeface="+mn-ea"/>
                          <a:ea typeface="+mn-ea"/>
                        </a:rPr>
                        <a:t>1Tbps</a:t>
                      </a:r>
                      <a:r>
                        <a:rPr lang="zh-CN" altLang="en-US" sz="1400" dirty="0">
                          <a:latin typeface="+mn-ea"/>
                          <a:ea typeface="+mn-ea"/>
                        </a:rPr>
                        <a:t>；基础电信企业完成城域网和接入网的</a:t>
                      </a:r>
                      <a:r>
                        <a:rPr lang="en-US" altLang="zh-CN" sz="1400" dirty="0">
                          <a:latin typeface="+mn-ea"/>
                          <a:ea typeface="+mn-ea"/>
                        </a:rPr>
                        <a:t>IPv6</a:t>
                      </a:r>
                      <a:r>
                        <a:rPr lang="zh-CN" altLang="en-US" sz="1400" dirty="0">
                          <a:latin typeface="+mn-ea"/>
                          <a:ea typeface="+mn-ea"/>
                        </a:rPr>
                        <a:t>升级改造；基础电信企业集采的移动终端和固定终端全面支持</a:t>
                      </a:r>
                      <a:r>
                        <a:rPr lang="en-US" altLang="zh-CN" sz="1400" dirty="0">
                          <a:latin typeface="+mn-ea"/>
                          <a:ea typeface="+mn-ea"/>
                        </a:rPr>
                        <a:t>IPv6</a:t>
                      </a:r>
                      <a:endParaRPr lang="zh-CN" altLang="en-US" sz="1400" dirty="0">
                        <a:latin typeface="+mn-ea"/>
                        <a:ea typeface="+mn-ea"/>
                      </a:endParaRP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en-US" altLang="zh-CN" sz="1400" dirty="0">
                          <a:latin typeface="+mn-ea"/>
                          <a:ea typeface="+mn-ea"/>
                        </a:rPr>
                        <a:t>IPv6</a:t>
                      </a:r>
                      <a:r>
                        <a:rPr lang="zh-CN" altLang="en-US" sz="1400" dirty="0">
                          <a:latin typeface="+mn-ea"/>
                          <a:ea typeface="+mn-ea"/>
                        </a:rPr>
                        <a:t>互联带宽达到</a:t>
                      </a:r>
                      <a:r>
                        <a:rPr lang="en-US" altLang="zh-CN" sz="1400" dirty="0">
                          <a:latin typeface="+mn-ea"/>
                          <a:ea typeface="+mn-ea"/>
                        </a:rPr>
                        <a:t>5Tbps</a:t>
                      </a:r>
                      <a:r>
                        <a:rPr lang="zh-CN" altLang="en-US" sz="1400" dirty="0">
                          <a:latin typeface="+mn-ea"/>
                          <a:ea typeface="+mn-ea"/>
                        </a:rPr>
                        <a:t>；基本实现广播电视内容、平台、网络、终端全流程</a:t>
                      </a:r>
                      <a:r>
                        <a:rPr lang="en-US" altLang="zh-CN" sz="1400" dirty="0">
                          <a:latin typeface="+mn-ea"/>
                          <a:ea typeface="+mn-ea"/>
                        </a:rPr>
                        <a:t>IPv6</a:t>
                      </a:r>
                      <a:r>
                        <a:rPr lang="zh-CN" altLang="en-US" sz="1400" dirty="0">
                          <a:latin typeface="+mn-ea"/>
                          <a:ea typeface="+mn-ea"/>
                        </a:rPr>
                        <a:t>部署；全面部署支持</a:t>
                      </a:r>
                      <a:r>
                        <a:rPr lang="en-US" altLang="zh-CN" sz="1400" dirty="0">
                          <a:latin typeface="+mn-ea"/>
                          <a:ea typeface="+mn-ea"/>
                        </a:rPr>
                        <a:t>IPv6</a:t>
                      </a:r>
                      <a:r>
                        <a:rPr lang="zh-CN" altLang="en-US" sz="1400" dirty="0">
                          <a:latin typeface="+mn-ea"/>
                          <a:ea typeface="+mn-ea"/>
                        </a:rPr>
                        <a:t>的终端</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a:solidFill>
                            <a:schemeClr val="dk1"/>
                          </a:solidFill>
                          <a:effectLst/>
                          <a:latin typeface="+mn-ea"/>
                          <a:ea typeface="+mn-ea"/>
                          <a:cs typeface="+mn-cs"/>
                        </a:rPr>
                        <a:t>应用基础设施</a:t>
                      </a:r>
                      <a:endParaRPr lang="zh-CN" altLang="en-US" dirty="0">
                        <a:latin typeface="+mn-ea"/>
                        <a:ea typeface="+mn-ea"/>
                      </a:endParaRP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排名前</a:t>
                      </a:r>
                      <a:r>
                        <a:rPr lang="en-US" altLang="zh-CN" sz="1400" dirty="0">
                          <a:latin typeface="+mn-ea"/>
                          <a:ea typeface="+mn-ea"/>
                        </a:rPr>
                        <a:t>5</a:t>
                      </a:r>
                      <a:r>
                        <a:rPr lang="zh-CN" altLang="en-US" sz="1400" dirty="0">
                          <a:latin typeface="+mn-ea"/>
                          <a:ea typeface="+mn-ea"/>
                        </a:rPr>
                        <a:t>位的内容分发网络和排名前</a:t>
                      </a:r>
                      <a:r>
                        <a:rPr lang="en-US" altLang="zh-CN" sz="1400" dirty="0">
                          <a:latin typeface="+mn-ea"/>
                          <a:ea typeface="+mn-ea"/>
                        </a:rPr>
                        <a:t>10</a:t>
                      </a:r>
                      <a:r>
                        <a:rPr lang="zh-CN" altLang="en-US" sz="1400" dirty="0">
                          <a:latin typeface="+mn-ea"/>
                          <a:ea typeface="+mn-ea"/>
                        </a:rPr>
                        <a:t>位的云服务平台的</a:t>
                      </a:r>
                      <a:r>
                        <a:rPr lang="en-US" altLang="zh-CN" sz="1400" dirty="0">
                          <a:latin typeface="+mn-ea"/>
                          <a:ea typeface="+mn-ea"/>
                        </a:rPr>
                        <a:t>50%</a:t>
                      </a:r>
                      <a:r>
                        <a:rPr lang="zh-CN" altLang="en-US" sz="1400" dirty="0">
                          <a:latin typeface="+mn-ea"/>
                          <a:ea typeface="+mn-ea"/>
                        </a:rPr>
                        <a:t>云产品完成升级改造；推动域名系统全面支持</a:t>
                      </a:r>
                      <a:r>
                        <a:rPr lang="en-US" altLang="zh-CN" sz="1400" dirty="0">
                          <a:latin typeface="+mn-ea"/>
                          <a:ea typeface="+mn-ea"/>
                        </a:rPr>
                        <a:t>IPv6</a:t>
                      </a:r>
                      <a:r>
                        <a:rPr lang="zh-CN" altLang="en-US" sz="1400" dirty="0">
                          <a:latin typeface="+mn-ea"/>
                          <a:ea typeface="+mn-ea"/>
                        </a:rPr>
                        <a:t>访问与解析</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排名前</a:t>
                      </a:r>
                      <a:r>
                        <a:rPr lang="en-US" altLang="zh-CN" sz="1400" dirty="0">
                          <a:latin typeface="+mn-ea"/>
                          <a:ea typeface="+mn-ea"/>
                        </a:rPr>
                        <a:t>10</a:t>
                      </a:r>
                      <a:r>
                        <a:rPr lang="zh-CN" altLang="en-US" sz="1400" dirty="0">
                          <a:latin typeface="+mn-ea"/>
                          <a:ea typeface="+mn-ea"/>
                        </a:rPr>
                        <a:t>位的内容分发网络和排名前</a:t>
                      </a:r>
                      <a:r>
                        <a:rPr lang="en-US" altLang="zh-CN" sz="1400" dirty="0">
                          <a:latin typeface="+mn-ea"/>
                          <a:ea typeface="+mn-ea"/>
                        </a:rPr>
                        <a:t>10</a:t>
                      </a:r>
                      <a:r>
                        <a:rPr lang="zh-CN" altLang="en-US" sz="1400" dirty="0">
                          <a:latin typeface="+mn-ea"/>
                          <a:ea typeface="+mn-ea"/>
                        </a:rPr>
                        <a:t>位的云服务平台全部云产品改造</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800" b="0" i="0" kern="1200" dirty="0">
                          <a:solidFill>
                            <a:schemeClr val="dk1"/>
                          </a:solidFill>
                          <a:effectLst/>
                          <a:latin typeface="+mn-ea"/>
                          <a:ea typeface="+mn-ea"/>
                          <a:cs typeface="+mn-cs"/>
                        </a:rPr>
                        <a:t>网络安全</a:t>
                      </a:r>
                      <a:endParaRPr lang="zh-CN" altLang="en-US" dirty="0">
                        <a:latin typeface="+mn-ea"/>
                        <a:ea typeface="+mn-ea"/>
                      </a:endParaRP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升级改造现有网络安全保障系统，提升对</a:t>
                      </a:r>
                      <a:r>
                        <a:rPr lang="en-US" altLang="zh-CN" sz="1400" dirty="0">
                          <a:latin typeface="+mn-ea"/>
                          <a:ea typeface="+mn-ea"/>
                        </a:rPr>
                        <a:t>IPv6</a:t>
                      </a:r>
                      <a:r>
                        <a:rPr lang="zh-CN" altLang="en-US" sz="1400" dirty="0">
                          <a:latin typeface="+mn-ea"/>
                          <a:ea typeface="+mn-ea"/>
                        </a:rPr>
                        <a:t>地址和网络环境的支持能力</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持续升级改造相关网络安全保障系统</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dirty="0">
                          <a:latin typeface="+mn-ea"/>
                          <a:ea typeface="+mn-ea"/>
                        </a:rPr>
                        <a:t>关键前沿技术</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加强基于</a:t>
                      </a:r>
                      <a:r>
                        <a:rPr lang="en-US" altLang="zh-CN" sz="1400" dirty="0">
                          <a:latin typeface="+mn-ea"/>
                          <a:ea typeface="+mn-ea"/>
                        </a:rPr>
                        <a:t>IPv6</a:t>
                      </a:r>
                      <a:r>
                        <a:rPr lang="zh-CN" altLang="en-US" sz="1400" dirty="0">
                          <a:latin typeface="+mn-ea"/>
                          <a:ea typeface="+mn-ea"/>
                        </a:rPr>
                        <a:t>的网络路由、网络过渡、网络管理、网络智能化、网络虚拟化及网络安全等核心技术研发</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宋体"/>
                          <a:cs typeface=""/>
                        </a:defRPr>
                      </a:lvl1pPr>
                      <a:lvl2pPr marL="457200" algn="l" defTabSz="914400" rtl="0" eaLnBrk="1" latinLnBrk="0" hangingPunct="1">
                        <a:defRPr sz="1800" kern="1200">
                          <a:solidFill>
                            <a:schemeClr val="dk1"/>
                          </a:solidFill>
                          <a:latin typeface="Calibri"/>
                          <a:ea typeface="宋体"/>
                          <a:cs typeface=""/>
                        </a:defRPr>
                      </a:lvl2pPr>
                      <a:lvl3pPr marL="914400" algn="l" defTabSz="914400" rtl="0" eaLnBrk="1" latinLnBrk="0" hangingPunct="1">
                        <a:defRPr sz="1800" kern="1200">
                          <a:solidFill>
                            <a:schemeClr val="dk1"/>
                          </a:solidFill>
                          <a:latin typeface="Calibri"/>
                          <a:ea typeface="宋体"/>
                          <a:cs typeface=""/>
                        </a:defRPr>
                      </a:lvl3pPr>
                      <a:lvl4pPr marL="1371600" algn="l" defTabSz="914400" rtl="0" eaLnBrk="1" latinLnBrk="0" hangingPunct="1">
                        <a:defRPr sz="1800" kern="1200">
                          <a:solidFill>
                            <a:schemeClr val="dk1"/>
                          </a:solidFill>
                          <a:latin typeface="Calibri"/>
                          <a:ea typeface="宋体"/>
                          <a:cs typeface=""/>
                        </a:defRPr>
                      </a:lvl4pPr>
                      <a:lvl5pPr marL="1828800" algn="l" defTabSz="914400" rtl="0" eaLnBrk="1" latinLnBrk="0" hangingPunct="1">
                        <a:defRPr sz="1800" kern="1200">
                          <a:solidFill>
                            <a:schemeClr val="dk1"/>
                          </a:solidFill>
                          <a:latin typeface="Calibri"/>
                          <a:ea typeface="宋体"/>
                          <a:cs typeface=""/>
                        </a:defRPr>
                      </a:lvl5pPr>
                      <a:lvl6pPr marL="2286000" algn="l" defTabSz="914400" rtl="0" eaLnBrk="1" latinLnBrk="0" hangingPunct="1">
                        <a:defRPr sz="1800" kern="1200">
                          <a:solidFill>
                            <a:schemeClr val="dk1"/>
                          </a:solidFill>
                          <a:latin typeface="Calibri"/>
                          <a:ea typeface="宋体"/>
                          <a:cs typeface=""/>
                        </a:defRPr>
                      </a:lvl6pPr>
                      <a:lvl7pPr marL="2743200" algn="l" defTabSz="914400" rtl="0" eaLnBrk="1" latinLnBrk="0" hangingPunct="1">
                        <a:defRPr sz="1800" kern="1200">
                          <a:solidFill>
                            <a:schemeClr val="dk1"/>
                          </a:solidFill>
                          <a:latin typeface="Calibri"/>
                          <a:ea typeface="宋体"/>
                          <a:cs typeface=""/>
                        </a:defRPr>
                      </a:lvl7pPr>
                      <a:lvl8pPr marL="3200400" algn="l" defTabSz="914400" rtl="0" eaLnBrk="1" latinLnBrk="0" hangingPunct="1">
                        <a:defRPr sz="1800" kern="1200">
                          <a:solidFill>
                            <a:schemeClr val="dk1"/>
                          </a:solidFill>
                          <a:latin typeface="Calibri"/>
                          <a:ea typeface="宋体"/>
                          <a:cs typeface=""/>
                        </a:defRPr>
                      </a:lvl8pPr>
                      <a:lvl9pPr marL="3657600" algn="l" defTabSz="914400" rtl="0" eaLnBrk="1" latinLnBrk="0" hangingPunct="1">
                        <a:defRPr sz="1800" kern="1200">
                          <a:solidFill>
                            <a:schemeClr val="dk1"/>
                          </a:solidFill>
                          <a:latin typeface="Calibri"/>
                          <a:ea typeface="宋体"/>
                          <a:cs typeface=""/>
                        </a:defRPr>
                      </a:lvl9pPr>
                    </a:lstStyle>
                    <a:p>
                      <a:r>
                        <a:rPr lang="zh-CN" altLang="en-US" sz="1400" dirty="0">
                          <a:latin typeface="+mn-ea"/>
                          <a:ea typeface="+mn-ea"/>
                        </a:rPr>
                        <a:t>持续开展支持</a:t>
                      </a:r>
                      <a:r>
                        <a:rPr lang="en-US" altLang="zh-CN" sz="1400" dirty="0">
                          <a:latin typeface="+mn-ea"/>
                          <a:ea typeface="+mn-ea"/>
                        </a:rPr>
                        <a:t>IPv6</a:t>
                      </a:r>
                      <a:r>
                        <a:rPr lang="zh-CN" altLang="en-US" sz="1400" dirty="0">
                          <a:latin typeface="+mn-ea"/>
                          <a:ea typeface="+mn-ea"/>
                        </a:rPr>
                        <a:t>的芯片、操作系统、终端及网络设备等技术攻关和产业化。进一步加快互联网新型体系结构和前沿基础技术创新</a:t>
                      </a:r>
                    </a:p>
                  </a:txBody>
                  <a:tcPr marL="91453" marR="9145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13" name="文本框 9"/>
          <p:cNvSpPr txBox="1">
            <a:spLocks noChangeArrowheads="1"/>
          </p:cNvSpPr>
          <p:nvPr/>
        </p:nvSpPr>
        <p:spPr bwMode="auto">
          <a:xfrm>
            <a:off x="107950" y="2195513"/>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800" b="1" i="0" u="none" strike="noStrike" kern="0" cap="none" spc="0" normalizeH="0" baseline="0" noProof="0">
                <a:ln>
                  <a:noFill/>
                </a:ln>
                <a:solidFill>
                  <a:srgbClr val="000000"/>
                </a:solidFill>
                <a:effectLst/>
                <a:uLnTx/>
                <a:uFillTx/>
                <a:latin typeface="+mn-ea"/>
                <a:ea typeface="+mn-ea"/>
              </a:rPr>
              <a:t>2017.11.26</a:t>
            </a:r>
            <a:r>
              <a:rPr kumimoji="0" lang="zh-CN" altLang="en-US" sz="1800" b="1" i="0" u="none" strike="noStrike" kern="0" cap="none" spc="0" normalizeH="0" baseline="0" noProof="0">
                <a:ln>
                  <a:noFill/>
                </a:ln>
                <a:solidFill>
                  <a:srgbClr val="000000"/>
                </a:solidFill>
                <a:effectLst/>
                <a:uLnTx/>
                <a:uFillTx/>
                <a:latin typeface="+mn-ea"/>
                <a:ea typeface="+mn-ea"/>
              </a:rPr>
              <a:t>发布</a:t>
            </a:r>
          </a:p>
        </p:txBody>
      </p:sp>
      <p:sp>
        <p:nvSpPr>
          <p:cNvPr id="14" name="矩形 13"/>
          <p:cNvSpPr/>
          <p:nvPr/>
        </p:nvSpPr>
        <p:spPr>
          <a:xfrm>
            <a:off x="428625" y="4500563"/>
            <a:ext cx="8353425" cy="785812"/>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mn-ea"/>
                <a:ea typeface="+mn-ea"/>
              </a:rPr>
              <a:t>据统计中国最大的网络运营商中国电信的 </a:t>
            </a:r>
            <a:r>
              <a:rPr kumimoji="0" lang="en-US" altLang="zh-CN" sz="2000" b="1" i="0" u="none" strike="noStrike" kern="0" cap="none" spc="0" normalizeH="0" baseline="0" noProof="0" dirty="0">
                <a:ln>
                  <a:noFill/>
                </a:ln>
                <a:solidFill>
                  <a:srgbClr val="FFFFFF"/>
                </a:solidFill>
                <a:effectLst/>
                <a:uLnTx/>
                <a:uFillTx/>
                <a:latin typeface="+mn-ea"/>
                <a:ea typeface="+mn-ea"/>
              </a:rPr>
              <a:t>IPv6 </a:t>
            </a:r>
            <a:r>
              <a:rPr kumimoji="0" lang="zh-CN" altLang="en-US" sz="2000" b="1" i="0" u="none" strike="noStrike" kern="0" cap="none" spc="0" normalizeH="0" baseline="0" noProof="0" dirty="0">
                <a:ln>
                  <a:noFill/>
                </a:ln>
                <a:solidFill>
                  <a:srgbClr val="FFFFFF"/>
                </a:solidFill>
                <a:effectLst/>
                <a:uLnTx/>
                <a:uFillTx/>
                <a:latin typeface="+mn-ea"/>
                <a:ea typeface="+mn-ea"/>
              </a:rPr>
              <a:t>的部署率仅为 </a:t>
            </a:r>
            <a:r>
              <a:rPr kumimoji="0" lang="en-US" altLang="zh-CN" sz="2000" b="1" i="0" u="none" strike="noStrike" kern="0" cap="none" spc="0" normalizeH="0" baseline="0" noProof="0" dirty="0">
                <a:ln>
                  <a:noFill/>
                </a:ln>
                <a:solidFill>
                  <a:srgbClr val="FFFFFF"/>
                </a:solidFill>
                <a:effectLst/>
                <a:uLnTx/>
                <a:uFillTx/>
                <a:latin typeface="+mn-ea"/>
                <a:ea typeface="+mn-ea"/>
              </a:rPr>
              <a:t>0.96%</a:t>
            </a:r>
          </a:p>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mn-ea"/>
                <a:ea typeface="+mn-ea"/>
              </a:rPr>
              <a:t>邬贺铨院士：</a:t>
            </a:r>
            <a:r>
              <a:rPr kumimoji="0" lang="en-US" altLang="zh-CN" sz="2000" b="1" i="0" u="none" strike="noStrike" kern="0" cap="none" spc="0" normalizeH="0" baseline="0" noProof="0" dirty="0">
                <a:ln>
                  <a:noFill/>
                </a:ln>
                <a:solidFill>
                  <a:srgbClr val="FFFFFF"/>
                </a:solidFill>
                <a:effectLst/>
                <a:uLnTx/>
                <a:uFillTx/>
                <a:latin typeface="+mn-ea"/>
                <a:ea typeface="+mn-ea"/>
              </a:rPr>
              <a:t>2017</a:t>
            </a:r>
            <a:r>
              <a:rPr kumimoji="0" lang="zh-CN" altLang="en-US" sz="2000" b="1" i="0" u="none" strike="noStrike" kern="0" cap="none" spc="0" normalizeH="0" baseline="0" noProof="0" dirty="0">
                <a:ln>
                  <a:noFill/>
                </a:ln>
                <a:solidFill>
                  <a:srgbClr val="FFFFFF"/>
                </a:solidFill>
                <a:effectLst/>
                <a:uLnTx/>
                <a:uFillTx/>
                <a:latin typeface="+mn-ea"/>
                <a:ea typeface="+mn-ea"/>
              </a:rPr>
              <a:t>年底中国</a:t>
            </a:r>
            <a:r>
              <a:rPr kumimoji="0" lang="en-US" altLang="zh-CN" sz="2000" b="1" i="0" u="none" strike="noStrike" kern="0" cap="none" spc="0" normalizeH="0" baseline="0" noProof="0" dirty="0">
                <a:ln>
                  <a:noFill/>
                </a:ln>
                <a:solidFill>
                  <a:srgbClr val="FFFFFF"/>
                </a:solidFill>
                <a:effectLst/>
                <a:uLnTx/>
                <a:uFillTx/>
                <a:latin typeface="+mn-ea"/>
                <a:ea typeface="+mn-ea"/>
              </a:rPr>
              <a:t>IPv6</a:t>
            </a:r>
            <a:r>
              <a:rPr kumimoji="0" lang="zh-CN" altLang="en-US" sz="2000" b="1" i="0" u="none" strike="noStrike" kern="0" cap="none" spc="0" normalizeH="0" baseline="0" noProof="0" dirty="0">
                <a:ln>
                  <a:noFill/>
                </a:ln>
                <a:solidFill>
                  <a:srgbClr val="FFFFFF"/>
                </a:solidFill>
                <a:effectLst/>
                <a:uLnTx/>
                <a:uFillTx/>
                <a:latin typeface="+mn-ea"/>
                <a:ea typeface="+mn-ea"/>
              </a:rPr>
              <a:t>用户占全国互联网用户的比例为</a:t>
            </a:r>
            <a:r>
              <a:rPr kumimoji="0" lang="en-US" altLang="zh-CN" sz="2000" b="1" i="0" u="none" strike="noStrike" kern="0" cap="none" spc="0" normalizeH="0" baseline="0" noProof="0" dirty="0">
                <a:ln>
                  <a:noFill/>
                </a:ln>
                <a:solidFill>
                  <a:srgbClr val="FFFFFF"/>
                </a:solidFill>
                <a:effectLst/>
                <a:uLnTx/>
                <a:uFillTx/>
                <a:latin typeface="+mn-ea"/>
                <a:ea typeface="+mn-ea"/>
              </a:rPr>
              <a:t>0.3%</a:t>
            </a:r>
          </a:p>
        </p:txBody>
      </p:sp>
      <p:sp>
        <p:nvSpPr>
          <p:cNvPr id="15" name="Rectangle 2">
            <a:extLst>
              <a:ext uri="{FF2B5EF4-FFF2-40B4-BE49-F238E27FC236}">
                <a16:creationId xmlns:a16="http://schemas.microsoft.com/office/drawing/2014/main" id="{FB7422C8-64C8-4E02-8361-FD41893363BA}"/>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zh-CN" altLang="en-US" dirty="0">
                <a:latin typeface="+mn-ea"/>
                <a:ea typeface="+mn-ea"/>
              </a:rPr>
              <a:t>中国大力推进</a:t>
            </a:r>
            <a:r>
              <a:rPr lang="en-US" altLang="zh-CN" dirty="0">
                <a:latin typeface="+mn-ea"/>
                <a:ea typeface="+mn-ea"/>
              </a:rPr>
              <a:t>IPv6</a:t>
            </a:r>
            <a:r>
              <a:rPr lang="zh-CN" altLang="en-US" dirty="0">
                <a:latin typeface="+mn-ea"/>
                <a:ea typeface="+mn-ea"/>
              </a:rPr>
              <a:t>部署</a:t>
            </a:r>
            <a:endParaRPr lang="zh-CN" altLang="en-US" kern="0" dirty="0">
              <a:latin typeface="+mn-ea"/>
              <a:ea typeface="+mn-ea"/>
            </a:endParaRPr>
          </a:p>
        </p:txBody>
      </p:sp>
    </p:spTree>
    <p:extLst>
      <p:ext uri="{BB962C8B-B14F-4D97-AF65-F5344CB8AC3E}">
        <p14:creationId xmlns:p14="http://schemas.microsoft.com/office/powerpoint/2010/main" val="19053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C6FDB-5C94-4DFB-A36D-D57D326DCE21}"/>
              </a:ext>
            </a:extLst>
          </p:cNvPr>
          <p:cNvSpPr>
            <a:spLocks noGrp="1"/>
          </p:cNvSpPr>
          <p:nvPr>
            <p:ph type="title"/>
          </p:nvPr>
        </p:nvSpPr>
        <p:spPr/>
        <p:txBody>
          <a:bodyPr/>
          <a:lstStyle/>
          <a:p>
            <a:r>
              <a:rPr lang="en-US" altLang="zh-CN" dirty="0">
                <a:latin typeface="+mn-ea"/>
                <a:ea typeface="+mn-ea"/>
              </a:rPr>
              <a:t>IPv6</a:t>
            </a:r>
            <a:r>
              <a:rPr lang="zh-CN" altLang="en-US" dirty="0">
                <a:latin typeface="+mn-ea"/>
                <a:ea typeface="+mn-ea"/>
              </a:rPr>
              <a:t>部署现状</a:t>
            </a:r>
          </a:p>
        </p:txBody>
      </p:sp>
      <p:sp>
        <p:nvSpPr>
          <p:cNvPr id="4" name="灯片编号占位符 3">
            <a:extLst>
              <a:ext uri="{FF2B5EF4-FFF2-40B4-BE49-F238E27FC236}">
                <a16:creationId xmlns:a16="http://schemas.microsoft.com/office/drawing/2014/main" id="{FE54D8C5-8EBF-4063-99EF-BCC6645304DD}"/>
              </a:ext>
            </a:extLst>
          </p:cNvPr>
          <p:cNvSpPr>
            <a:spLocks noGrp="1"/>
          </p:cNvSpPr>
          <p:nvPr>
            <p:ph type="sldNum" sz="quarter" idx="12"/>
          </p:nvPr>
        </p:nvSpPr>
        <p:spPr/>
        <p:txBody>
          <a:bodyPr/>
          <a:lstStyle/>
          <a:p>
            <a:fld id="{8ED44DB7-B4BB-488E-80C0-9E7628D09BE7}" type="slidenum">
              <a:rPr lang="en-US" altLang="zh-CN" smtClean="0">
                <a:latin typeface="+mn-ea"/>
                <a:ea typeface="+mn-ea"/>
              </a:rPr>
              <a:pPr/>
              <a:t>126</a:t>
            </a:fld>
            <a:endParaRPr lang="en-US" altLang="zh-CN">
              <a:latin typeface="+mn-ea"/>
              <a:ea typeface="+mn-ea"/>
            </a:endParaRPr>
          </a:p>
        </p:txBody>
      </p:sp>
      <p:sp>
        <p:nvSpPr>
          <p:cNvPr id="5" name="TextBox 6">
            <a:extLst>
              <a:ext uri="{FF2B5EF4-FFF2-40B4-BE49-F238E27FC236}">
                <a16:creationId xmlns:a16="http://schemas.microsoft.com/office/drawing/2014/main" id="{64831085-35E6-4C2D-98D9-1827E6B35E37}"/>
              </a:ext>
            </a:extLst>
          </p:cNvPr>
          <p:cNvSpPr txBox="1">
            <a:spLocks noChangeArrowheads="1"/>
          </p:cNvSpPr>
          <p:nvPr/>
        </p:nvSpPr>
        <p:spPr bwMode="auto">
          <a:xfrm>
            <a:off x="285720" y="5500702"/>
            <a:ext cx="7572375" cy="36988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mn-ea"/>
                <a:ea typeface="+mn-ea"/>
              </a:rPr>
              <a:t>来源：</a:t>
            </a:r>
            <a:r>
              <a:rPr kumimoji="0" lang="en-US" altLang="zh-CN" sz="1800" b="1" i="0" u="none" strike="noStrike" kern="0" cap="none" spc="0" normalizeH="0" baseline="0" noProof="0" dirty="0">
                <a:ln>
                  <a:noFill/>
                </a:ln>
                <a:solidFill>
                  <a:sysClr val="windowText" lastClr="000000"/>
                </a:solidFill>
                <a:effectLst/>
                <a:uLnTx/>
                <a:uFillTx/>
                <a:latin typeface="+mn-ea"/>
                <a:ea typeface="+mn-ea"/>
              </a:rPr>
              <a:t>2020.8 </a:t>
            </a:r>
            <a:r>
              <a:rPr kumimoji="0" lang="zh-CN" altLang="en-US" sz="1800" b="1" i="0" u="none" strike="noStrike" kern="0" cap="none" spc="0" normalizeH="0" baseline="0" noProof="0" dirty="0">
                <a:ln>
                  <a:noFill/>
                </a:ln>
                <a:solidFill>
                  <a:sysClr val="windowText" lastClr="000000"/>
                </a:solidFill>
                <a:effectLst/>
                <a:uLnTx/>
                <a:uFillTx/>
                <a:latin typeface="+mn-ea"/>
                <a:ea typeface="+mn-ea"/>
              </a:rPr>
              <a:t>中国信通院</a:t>
            </a:r>
            <a:r>
              <a:rPr kumimoji="0" lang="en-US" altLang="zh-CN" sz="1800" b="1" i="0" u="none" strike="noStrike" kern="0" cap="none" spc="0" normalizeH="0" baseline="0" noProof="0" dirty="0">
                <a:ln>
                  <a:noFill/>
                </a:ln>
                <a:solidFill>
                  <a:sysClr val="windowText" lastClr="000000"/>
                </a:solidFill>
                <a:effectLst/>
                <a:uLnTx/>
                <a:uFillTx/>
                <a:latin typeface="+mn-ea"/>
                <a:ea typeface="+mn-ea"/>
              </a:rPr>
              <a:t>《</a:t>
            </a:r>
            <a:r>
              <a:rPr kumimoji="0" lang="zh-CN" altLang="en-US" sz="1800" b="1" i="0" u="none" strike="noStrike" kern="0" cap="none" spc="0" normalizeH="0" baseline="0" noProof="0" dirty="0">
                <a:ln>
                  <a:noFill/>
                </a:ln>
                <a:solidFill>
                  <a:sysClr val="windowText" lastClr="000000"/>
                </a:solidFill>
                <a:effectLst/>
                <a:uLnTx/>
                <a:uFillTx/>
                <a:latin typeface="+mn-ea"/>
                <a:ea typeface="+mn-ea"/>
              </a:rPr>
              <a:t>中国</a:t>
            </a:r>
            <a:r>
              <a:rPr kumimoji="0" lang="en-US" altLang="zh-CN" sz="18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1800" b="1" i="0" u="none" strike="noStrike" kern="0" cap="none" spc="0" normalizeH="0" baseline="0" noProof="0" dirty="0">
                <a:ln>
                  <a:noFill/>
                </a:ln>
                <a:solidFill>
                  <a:sysClr val="windowText" lastClr="000000"/>
                </a:solidFill>
                <a:effectLst/>
                <a:uLnTx/>
                <a:uFillTx/>
                <a:latin typeface="+mn-ea"/>
                <a:ea typeface="+mn-ea"/>
              </a:rPr>
              <a:t>发展状况</a:t>
            </a:r>
            <a:r>
              <a:rPr kumimoji="0" lang="en-US" altLang="zh-CN" sz="1800" b="1" i="0" u="none" strike="noStrike" kern="0" cap="none" spc="0" normalizeH="0" baseline="0" noProof="0" dirty="0">
                <a:ln>
                  <a:noFill/>
                </a:ln>
                <a:solidFill>
                  <a:sysClr val="windowText" lastClr="000000"/>
                </a:solidFill>
                <a:effectLst/>
                <a:uLnTx/>
                <a:uFillTx/>
                <a:latin typeface="+mn-ea"/>
                <a:ea typeface="+mn-ea"/>
              </a:rPr>
              <a:t>》</a:t>
            </a:r>
            <a:r>
              <a:rPr kumimoji="0" lang="zh-CN" altLang="en-US" sz="1800" b="1" i="0" u="none" strike="noStrike" kern="0" cap="none" spc="0" normalizeH="0" baseline="0" noProof="0" dirty="0">
                <a:ln>
                  <a:noFill/>
                </a:ln>
                <a:solidFill>
                  <a:sysClr val="windowText" lastClr="000000"/>
                </a:solidFill>
                <a:effectLst/>
                <a:uLnTx/>
                <a:uFillTx/>
                <a:latin typeface="+mn-ea"/>
                <a:ea typeface="+mn-ea"/>
              </a:rPr>
              <a:t>白皮书</a:t>
            </a:r>
          </a:p>
        </p:txBody>
      </p:sp>
      <p:sp>
        <p:nvSpPr>
          <p:cNvPr id="6" name="TextBox 7">
            <a:extLst>
              <a:ext uri="{FF2B5EF4-FFF2-40B4-BE49-F238E27FC236}">
                <a16:creationId xmlns:a16="http://schemas.microsoft.com/office/drawing/2014/main" id="{6257F318-35A5-4152-B24C-4113683B3014}"/>
              </a:ext>
            </a:extLst>
          </p:cNvPr>
          <p:cNvSpPr txBox="1">
            <a:spLocks noChangeArrowheads="1"/>
          </p:cNvSpPr>
          <p:nvPr/>
        </p:nvSpPr>
        <p:spPr bwMode="auto">
          <a:xfrm>
            <a:off x="428596" y="1571612"/>
            <a:ext cx="8286750" cy="378565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mn-ea"/>
                <a:ea typeface="+mn-ea"/>
              </a:rPr>
              <a:t>截至</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2020</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年</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7</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月，我国</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活跃用户数已达</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3.62</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亿（</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1.30</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亿，</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2019.6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），占比达到</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40.01%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2400" b="1" i="0" u="none" strike="noStrike" kern="0" cap="none" spc="0" normalizeH="0" baseline="0" noProof="0" dirty="0">
              <a:ln>
                <a:noFill/>
              </a:ln>
              <a:solidFill>
                <a:sysClr val="windowText" lastClr="000000"/>
              </a:solidFill>
              <a:effectLst/>
              <a:uLnTx/>
              <a:uFillTx/>
              <a:latin typeface="+mn-ea"/>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mn-ea"/>
                <a:ea typeface="+mn-ea"/>
              </a:rPr>
              <a:t>近一年来我国</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流量不断增长，截至</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2020</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年</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7</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月，城域网流入流量达</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4724.42Gbps</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，流出流量达到</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2280.03Gbps</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LTE</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核心网流入流量达</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4057.10Gbps</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，流出流量达到</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314.96Gbps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2400" b="1" i="0" u="none" strike="noStrike" kern="0" cap="none" spc="0" normalizeH="0" baseline="0" noProof="0" dirty="0">
              <a:ln>
                <a:noFill/>
              </a:ln>
              <a:solidFill>
                <a:sysClr val="windowText" lastClr="000000"/>
              </a:solidFill>
              <a:effectLst/>
              <a:uLnTx/>
              <a:uFillTx/>
              <a:latin typeface="+mn-ea"/>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mn-ea"/>
                <a:ea typeface="+mn-ea"/>
              </a:rPr>
              <a:t>三大基础电信企业已开通</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国际出入口带宽</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90Gbps</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。目前国际出入口</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IPv6</a:t>
            </a:r>
            <a:r>
              <a:rPr kumimoji="0" lang="zh-CN" altLang="en-US" sz="2400" b="1" i="0" u="none" strike="noStrike" kern="0" cap="none" spc="0" normalizeH="0" baseline="0" noProof="0" dirty="0">
                <a:ln>
                  <a:noFill/>
                </a:ln>
                <a:solidFill>
                  <a:sysClr val="windowText" lastClr="000000"/>
                </a:solidFill>
                <a:effectLst/>
                <a:uLnTx/>
                <a:uFillTx/>
                <a:latin typeface="+mn-ea"/>
                <a:ea typeface="+mn-ea"/>
              </a:rPr>
              <a:t>总流量超过已开通总带宽的</a:t>
            </a:r>
            <a:r>
              <a:rPr kumimoji="0" lang="en-US" altLang="zh-CN" sz="2400" b="1" i="0" u="none" strike="noStrike" kern="0" cap="none" spc="0" normalizeH="0" baseline="0" noProof="0" dirty="0">
                <a:ln>
                  <a:noFill/>
                </a:ln>
                <a:solidFill>
                  <a:sysClr val="windowText" lastClr="000000"/>
                </a:solidFill>
                <a:effectLst/>
                <a:uLnTx/>
                <a:uFillTx/>
                <a:latin typeface="+mn-ea"/>
                <a:ea typeface="+mn-ea"/>
              </a:rPr>
              <a:t>90%</a:t>
            </a:r>
          </a:p>
        </p:txBody>
      </p:sp>
    </p:spTree>
    <p:extLst>
      <p:ext uri="{BB962C8B-B14F-4D97-AF65-F5344CB8AC3E}">
        <p14:creationId xmlns:p14="http://schemas.microsoft.com/office/powerpoint/2010/main" val="6575152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FBBFD8-A4BA-49E8-BF48-279066BB8530}"/>
              </a:ext>
            </a:extLst>
          </p:cNvPr>
          <p:cNvSpPr>
            <a:spLocks noGrp="1"/>
          </p:cNvSpPr>
          <p:nvPr>
            <p:ph type="title"/>
          </p:nvPr>
        </p:nvSpPr>
        <p:spPr/>
        <p:txBody>
          <a:bodyPr/>
          <a:lstStyle/>
          <a:p>
            <a:endParaRPr lang="zh-CN" altLang="en-US"/>
          </a:p>
        </p:txBody>
      </p:sp>
      <p:sp>
        <p:nvSpPr>
          <p:cNvPr id="4" name="灯片编号占位符 3">
            <a:extLst>
              <a:ext uri="{FF2B5EF4-FFF2-40B4-BE49-F238E27FC236}">
                <a16:creationId xmlns:a16="http://schemas.microsoft.com/office/drawing/2014/main" id="{349F7307-5A85-4255-8C00-231C07CB0A7C}"/>
              </a:ext>
            </a:extLst>
          </p:cNvPr>
          <p:cNvSpPr>
            <a:spLocks noGrp="1"/>
          </p:cNvSpPr>
          <p:nvPr>
            <p:ph type="sldNum" sz="quarter" idx="12"/>
          </p:nvPr>
        </p:nvSpPr>
        <p:spPr/>
        <p:txBody>
          <a:bodyPr/>
          <a:lstStyle/>
          <a:p>
            <a:fld id="{8ED44DB7-B4BB-488E-80C0-9E7628D09BE7}" type="slidenum">
              <a:rPr lang="en-US" altLang="zh-CN" smtClean="0"/>
              <a:pPr/>
              <a:t>127</a:t>
            </a:fld>
            <a:endParaRPr lang="en-US" altLang="zh-CN"/>
          </a:p>
        </p:txBody>
      </p:sp>
      <p:pic>
        <p:nvPicPr>
          <p:cNvPr id="1026" name="Picture 2">
            <a:extLst>
              <a:ext uri="{FF2B5EF4-FFF2-40B4-BE49-F238E27FC236}">
                <a16:creationId xmlns:a16="http://schemas.microsoft.com/office/drawing/2014/main" id="{3807E46D-824B-4A4D-A92D-E83122A60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156"/>
            <a:ext cx="4218434" cy="6643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31CE47-9292-4997-8E42-463B7EFB2D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189656" y="314131"/>
            <a:ext cx="4954344" cy="23405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CDA3FE3-8092-422C-A79D-922601B48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657" y="2851516"/>
            <a:ext cx="4954344" cy="3652472"/>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7E510FE7-BE38-471A-93D0-311CBD3468AF}"/>
              </a:ext>
            </a:extLst>
          </p:cNvPr>
          <p:cNvSpPr txBox="1"/>
          <p:nvPr/>
        </p:nvSpPr>
        <p:spPr>
          <a:xfrm>
            <a:off x="4756150" y="6454329"/>
            <a:ext cx="4572000" cy="369332"/>
          </a:xfrm>
          <a:prstGeom prst="rect">
            <a:avLst/>
          </a:prstGeom>
          <a:noFill/>
        </p:spPr>
        <p:txBody>
          <a:bodyPr wrap="square">
            <a:spAutoFit/>
          </a:bodyPr>
          <a:lstStyle/>
          <a:p>
            <a:r>
              <a:rPr lang="en-US" altLang="zh-CN" b="0" i="0" dirty="0">
                <a:effectLst/>
                <a:latin typeface="+mn-ea"/>
                <a:ea typeface="+mn-ea"/>
              </a:rPr>
              <a:t>《2022</a:t>
            </a:r>
            <a:r>
              <a:rPr lang="zh-CN" altLang="en-US" b="0" i="0" dirty="0">
                <a:effectLst/>
                <a:latin typeface="+mn-ea"/>
                <a:ea typeface="+mn-ea"/>
              </a:rPr>
              <a:t>全球</a:t>
            </a:r>
            <a:r>
              <a:rPr lang="en-US" altLang="zh-CN" b="0" i="0" dirty="0">
                <a:effectLst/>
                <a:latin typeface="+mn-ea"/>
                <a:ea typeface="+mn-ea"/>
              </a:rPr>
              <a:t>IPv6</a:t>
            </a:r>
            <a:r>
              <a:rPr lang="zh-CN" altLang="en-US" b="0" i="0" dirty="0">
                <a:effectLst/>
                <a:latin typeface="+mn-ea"/>
                <a:ea typeface="+mn-ea"/>
              </a:rPr>
              <a:t>支持度白皮书</a:t>
            </a:r>
            <a:r>
              <a:rPr lang="en-US" altLang="zh-CN" b="0" i="0" dirty="0">
                <a:effectLst/>
                <a:latin typeface="+mn-ea"/>
                <a:ea typeface="+mn-ea"/>
              </a:rPr>
              <a:t>》</a:t>
            </a:r>
            <a:endParaRPr lang="zh-CN" altLang="en-US" dirty="0">
              <a:latin typeface="+mn-ea"/>
              <a:ea typeface="+mn-ea"/>
            </a:endParaRPr>
          </a:p>
        </p:txBody>
      </p:sp>
      <p:sp>
        <p:nvSpPr>
          <p:cNvPr id="6" name="矩形 5">
            <a:extLst>
              <a:ext uri="{FF2B5EF4-FFF2-40B4-BE49-F238E27FC236}">
                <a16:creationId xmlns:a16="http://schemas.microsoft.com/office/drawing/2014/main" id="{A0D33934-24FB-44F9-B0B7-C93E71296C55}"/>
              </a:ext>
            </a:extLst>
          </p:cNvPr>
          <p:cNvSpPr/>
          <p:nvPr/>
        </p:nvSpPr>
        <p:spPr>
          <a:xfrm>
            <a:off x="4427984" y="4653136"/>
            <a:ext cx="4572000" cy="218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921498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3"/>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119811" name="Rectangle 2"/>
          <p:cNvSpPr>
            <a:spLocks noGrp="1"/>
          </p:cNvSpPr>
          <p:nvPr>
            <p:ph type="title"/>
          </p:nvPr>
        </p:nvSpPr>
        <p:spPr/>
        <p:txBody>
          <a:bodyPr/>
          <a:lstStyle/>
          <a:p>
            <a:pPr eaLnBrk="1" hangingPunct="1"/>
            <a:r>
              <a:rPr lang="zh-CN" altLang="en-US" sz="3600" dirty="0">
                <a:solidFill>
                  <a:srgbClr val="0C0500"/>
                </a:solidFill>
                <a:latin typeface="微软雅黑" panose="020B0503020204020204" pitchFamily="34" charset="-122"/>
                <a:ea typeface="微软雅黑" panose="020B0503020204020204" pitchFamily="34" charset="-122"/>
              </a:rPr>
              <a:t>基本头标格式</a:t>
            </a:r>
          </a:p>
        </p:txBody>
      </p:sp>
      <p:sp>
        <p:nvSpPr>
          <p:cNvPr id="119812" name="Rectangle 37"/>
          <p:cNvSpPr>
            <a:spLocks noChangeArrowheads="1"/>
          </p:cNvSpPr>
          <p:nvPr/>
        </p:nvSpPr>
        <p:spPr bwMode="auto">
          <a:xfrm>
            <a:off x="4067175" y="1341438"/>
            <a:ext cx="4752975" cy="3587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微软雅黑" panose="020B0503020204020204" pitchFamily="34" charset="-122"/>
              <a:ea typeface="微软雅黑" panose="020B0503020204020204" pitchFamily="34" charset="-122"/>
            </a:endParaRPr>
          </a:p>
        </p:txBody>
      </p:sp>
      <p:pic>
        <p:nvPicPr>
          <p:cNvPr id="119813" name="Picture 3" descr="IPv4-ipv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58674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17"/>
          <p:cNvSpPr>
            <a:spLocks noChangeArrowheads="1"/>
          </p:cNvSpPr>
          <p:nvPr/>
        </p:nvSpPr>
        <p:spPr bwMode="auto">
          <a:xfrm flipV="1">
            <a:off x="1104900" y="1644650"/>
            <a:ext cx="719138" cy="142875"/>
          </a:xfrm>
          <a:prstGeom prst="ellipse">
            <a:avLst/>
          </a:prstGeom>
          <a:solidFill>
            <a:srgbClr val="FF0000">
              <a:alpha val="41961"/>
            </a:srgbClr>
          </a:solidFill>
          <a:ln w="9525" algn="ctr">
            <a:solidFill>
              <a:srgbClr val="FF0000"/>
            </a:solidFill>
            <a:round/>
            <a:headEnd/>
            <a:tailEnd/>
          </a:ln>
        </p:spPr>
        <p:txBody>
          <a:bodyPr rot="10800000"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28" name="Oval 18"/>
          <p:cNvSpPr>
            <a:spLocks noChangeArrowheads="1"/>
          </p:cNvSpPr>
          <p:nvPr/>
        </p:nvSpPr>
        <p:spPr bwMode="auto">
          <a:xfrm>
            <a:off x="1763713" y="1628775"/>
            <a:ext cx="1223962" cy="184150"/>
          </a:xfrm>
          <a:prstGeom prst="ellipse">
            <a:avLst/>
          </a:prstGeom>
          <a:solidFill>
            <a:srgbClr val="FF0000">
              <a:alpha val="41961"/>
            </a:srgbClr>
          </a:solidFill>
          <a:ln w="9525" algn="ctr">
            <a:solidFill>
              <a:srgbClr val="FF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29" name="Oval 19"/>
          <p:cNvSpPr>
            <a:spLocks noChangeArrowheads="1"/>
          </p:cNvSpPr>
          <p:nvPr/>
        </p:nvSpPr>
        <p:spPr bwMode="auto">
          <a:xfrm>
            <a:off x="684213" y="1844675"/>
            <a:ext cx="4535487" cy="142875"/>
          </a:xfrm>
          <a:prstGeom prst="ellipse">
            <a:avLst/>
          </a:prstGeom>
          <a:solidFill>
            <a:srgbClr val="FF0000">
              <a:alpha val="41961"/>
            </a:srgbClr>
          </a:solidFill>
          <a:ln w="9525" algn="ctr">
            <a:solidFill>
              <a:srgbClr val="FF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0" name="Oval 20"/>
          <p:cNvSpPr>
            <a:spLocks noChangeArrowheads="1"/>
          </p:cNvSpPr>
          <p:nvPr/>
        </p:nvSpPr>
        <p:spPr bwMode="auto">
          <a:xfrm>
            <a:off x="2987675" y="1989138"/>
            <a:ext cx="2232025" cy="171450"/>
          </a:xfrm>
          <a:prstGeom prst="ellipse">
            <a:avLst/>
          </a:prstGeom>
          <a:solidFill>
            <a:srgbClr val="FF0000">
              <a:alpha val="41961"/>
            </a:srgbClr>
          </a:solidFill>
          <a:ln w="9525" algn="ctr">
            <a:solidFill>
              <a:srgbClr val="FF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1" name="Oval 21"/>
          <p:cNvSpPr>
            <a:spLocks noChangeArrowheads="1"/>
          </p:cNvSpPr>
          <p:nvPr/>
        </p:nvSpPr>
        <p:spPr bwMode="auto">
          <a:xfrm>
            <a:off x="1282700" y="3900488"/>
            <a:ext cx="1073150" cy="1841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2" name="Oval 22"/>
          <p:cNvSpPr>
            <a:spLocks noChangeArrowheads="1"/>
          </p:cNvSpPr>
          <p:nvPr/>
        </p:nvSpPr>
        <p:spPr bwMode="auto">
          <a:xfrm>
            <a:off x="2413000" y="3860800"/>
            <a:ext cx="2806700" cy="2222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3" name="Oval 23"/>
          <p:cNvSpPr>
            <a:spLocks noChangeArrowheads="1"/>
          </p:cNvSpPr>
          <p:nvPr/>
        </p:nvSpPr>
        <p:spPr bwMode="auto">
          <a:xfrm>
            <a:off x="2916238" y="1628775"/>
            <a:ext cx="2303462"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4" name="Oval 25"/>
          <p:cNvSpPr>
            <a:spLocks noChangeArrowheads="1"/>
          </p:cNvSpPr>
          <p:nvPr/>
        </p:nvSpPr>
        <p:spPr bwMode="auto">
          <a:xfrm>
            <a:off x="684213" y="4076700"/>
            <a:ext cx="2303462"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5" name="Oval 26"/>
          <p:cNvSpPr>
            <a:spLocks noChangeArrowheads="1"/>
          </p:cNvSpPr>
          <p:nvPr/>
        </p:nvSpPr>
        <p:spPr bwMode="auto">
          <a:xfrm>
            <a:off x="1692275" y="1989138"/>
            <a:ext cx="1223963"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6" name="Oval 27"/>
          <p:cNvSpPr>
            <a:spLocks noChangeArrowheads="1"/>
          </p:cNvSpPr>
          <p:nvPr/>
        </p:nvSpPr>
        <p:spPr bwMode="auto">
          <a:xfrm>
            <a:off x="3060700" y="4076700"/>
            <a:ext cx="1006475"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7" name="Oval 28"/>
          <p:cNvSpPr>
            <a:spLocks noChangeArrowheads="1"/>
          </p:cNvSpPr>
          <p:nvPr/>
        </p:nvSpPr>
        <p:spPr bwMode="auto">
          <a:xfrm>
            <a:off x="684213" y="1989138"/>
            <a:ext cx="1008062"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8" name="Oval 29"/>
          <p:cNvSpPr>
            <a:spLocks noChangeArrowheads="1"/>
          </p:cNvSpPr>
          <p:nvPr/>
        </p:nvSpPr>
        <p:spPr bwMode="auto">
          <a:xfrm>
            <a:off x="4067175" y="4076700"/>
            <a:ext cx="1152525" cy="1714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39" name="Line 31"/>
          <p:cNvSpPr>
            <a:spLocks noChangeShapeType="1"/>
          </p:cNvSpPr>
          <p:nvPr/>
        </p:nvSpPr>
        <p:spPr bwMode="auto">
          <a:xfrm>
            <a:off x="2268538" y="2133600"/>
            <a:ext cx="1223962" cy="19431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0" name="Line 32"/>
          <p:cNvSpPr>
            <a:spLocks noChangeShapeType="1"/>
          </p:cNvSpPr>
          <p:nvPr/>
        </p:nvSpPr>
        <p:spPr bwMode="auto">
          <a:xfrm>
            <a:off x="1187450" y="2133600"/>
            <a:ext cx="3313113" cy="19431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41" name="Line 30"/>
          <p:cNvSpPr>
            <a:spLocks noChangeShapeType="1"/>
          </p:cNvSpPr>
          <p:nvPr/>
        </p:nvSpPr>
        <p:spPr bwMode="auto">
          <a:xfrm flipH="1">
            <a:off x="1187450" y="1773238"/>
            <a:ext cx="2376488" cy="2303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19830" name="Text Box 33"/>
          <p:cNvSpPr txBox="1">
            <a:spLocks noChangeArrowheads="1"/>
          </p:cNvSpPr>
          <p:nvPr/>
        </p:nvSpPr>
        <p:spPr bwMode="auto">
          <a:xfrm>
            <a:off x="5183981" y="2492375"/>
            <a:ext cx="720725" cy="461665"/>
          </a:xfrm>
          <a:prstGeom prst="rect">
            <a:avLst/>
          </a:prstGeom>
          <a:solidFill>
            <a:schemeClr val="bg1"/>
          </a:solidFill>
          <a:ln>
            <a:noFill/>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200" b="1" dirty="0">
                <a:latin typeface="微软雅黑" panose="020B0503020204020204" pitchFamily="34" charset="-122"/>
                <a:ea typeface="微软雅黑" panose="020B0503020204020204" pitchFamily="34" charset="-122"/>
              </a:rPr>
              <a:t>20 </a:t>
            </a:r>
            <a:r>
              <a:rPr lang="en-US" altLang="zh-CN" sz="1200" b="1" dirty="0" err="1">
                <a:latin typeface="微软雅黑" panose="020B0503020204020204" pitchFamily="34" charset="-122"/>
                <a:ea typeface="微软雅黑" panose="020B0503020204020204" pitchFamily="34" charset="-122"/>
              </a:rPr>
              <a:t>ocets</a:t>
            </a:r>
            <a:endParaRPr lang="en-US" altLang="zh-CN" sz="1200" b="1" dirty="0">
              <a:latin typeface="微软雅黑" panose="020B0503020204020204" pitchFamily="34" charset="-122"/>
              <a:ea typeface="微软雅黑" panose="020B0503020204020204" pitchFamily="34" charset="-122"/>
            </a:endParaRPr>
          </a:p>
        </p:txBody>
      </p:sp>
      <p:sp>
        <p:nvSpPr>
          <p:cNvPr id="119831" name="Text Box 34"/>
          <p:cNvSpPr txBox="1">
            <a:spLocks noChangeArrowheads="1"/>
          </p:cNvSpPr>
          <p:nvPr/>
        </p:nvSpPr>
        <p:spPr bwMode="auto">
          <a:xfrm>
            <a:off x="5218906" y="5648325"/>
            <a:ext cx="685800" cy="461665"/>
          </a:xfrm>
          <a:prstGeom prst="rect">
            <a:avLst/>
          </a:prstGeom>
          <a:solidFill>
            <a:schemeClr val="bg1"/>
          </a:solidFill>
          <a:ln>
            <a:noFill/>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200" b="1">
                <a:latin typeface="微软雅黑" panose="020B0503020204020204" pitchFamily="34" charset="-122"/>
                <a:ea typeface="微软雅黑" panose="020B0503020204020204" pitchFamily="34" charset="-122"/>
              </a:rPr>
              <a:t>40 ocets</a:t>
            </a:r>
          </a:p>
        </p:txBody>
      </p:sp>
      <p:sp>
        <p:nvSpPr>
          <p:cNvPr id="44" name="Rectangle 35"/>
          <p:cNvSpPr>
            <a:spLocks noChangeArrowheads="1"/>
          </p:cNvSpPr>
          <p:nvPr/>
        </p:nvSpPr>
        <p:spPr bwMode="auto">
          <a:xfrm>
            <a:off x="684213" y="4243388"/>
            <a:ext cx="4535487" cy="720725"/>
          </a:xfrm>
          <a:prstGeom prst="rect">
            <a:avLst/>
          </a:prstGeom>
          <a:noFill/>
          <a:ln w="38100"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微软雅黑" panose="020B0503020204020204" pitchFamily="34" charset="-122"/>
              <a:ea typeface="微软雅黑" panose="020B0503020204020204" pitchFamily="34" charset="-122"/>
            </a:endParaRPr>
          </a:p>
        </p:txBody>
      </p:sp>
      <p:sp>
        <p:nvSpPr>
          <p:cNvPr id="45" name="Rectangle 36"/>
          <p:cNvSpPr>
            <a:spLocks noChangeArrowheads="1"/>
          </p:cNvSpPr>
          <p:nvPr/>
        </p:nvSpPr>
        <p:spPr bwMode="auto">
          <a:xfrm>
            <a:off x="677863" y="4964113"/>
            <a:ext cx="4535487" cy="720725"/>
          </a:xfrm>
          <a:prstGeom prst="rect">
            <a:avLst/>
          </a:prstGeom>
          <a:noFill/>
          <a:ln w="38100"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微软雅黑" panose="020B0503020204020204" pitchFamily="34" charset="-122"/>
              <a:ea typeface="微软雅黑" panose="020B0503020204020204" pitchFamily="34" charset="-122"/>
            </a:endParaRPr>
          </a:p>
        </p:txBody>
      </p:sp>
      <p:sp>
        <p:nvSpPr>
          <p:cNvPr id="62" name="Oval 20"/>
          <p:cNvSpPr>
            <a:spLocks noChangeArrowheads="1"/>
          </p:cNvSpPr>
          <p:nvPr/>
        </p:nvSpPr>
        <p:spPr bwMode="auto">
          <a:xfrm>
            <a:off x="684213" y="2790825"/>
            <a:ext cx="2232025" cy="171450"/>
          </a:xfrm>
          <a:prstGeom prst="ellipse">
            <a:avLst/>
          </a:prstGeom>
          <a:solidFill>
            <a:srgbClr val="FF0000">
              <a:alpha val="41961"/>
            </a:srgbClr>
          </a:solidFill>
          <a:ln w="9525" algn="ctr">
            <a:solidFill>
              <a:srgbClr val="FF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b="1">
              <a:latin typeface="微软雅黑" panose="020B0503020204020204" pitchFamily="34" charset="-122"/>
              <a:ea typeface="微软雅黑" panose="020B0503020204020204" pitchFamily="34" charset="-122"/>
            </a:endParaRPr>
          </a:p>
        </p:txBody>
      </p:sp>
      <p:sp>
        <p:nvSpPr>
          <p:cNvPr id="43" name="Rectangle 17">
            <a:extLst>
              <a:ext uri="{FF2B5EF4-FFF2-40B4-BE49-F238E27FC236}">
                <a16:creationId xmlns:a16="http://schemas.microsoft.com/office/drawing/2014/main" id="{57B27C1A-BC50-4853-A388-6A4AC2786F98}"/>
              </a:ext>
            </a:extLst>
          </p:cNvPr>
          <p:cNvSpPr txBox="1">
            <a:spLocks noRot="1" noChangeArrowheads="1"/>
          </p:cNvSpPr>
          <p:nvPr/>
        </p:nvSpPr>
        <p:spPr bwMode="auto">
          <a:xfrm>
            <a:off x="5664856" y="2211387"/>
            <a:ext cx="369583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V6: 6 fields  + 2 </a:t>
            </a:r>
            <a:r>
              <a:rPr kumimoji="0" lang="en-US" altLang="zh-CN" sz="1400" b="1" i="0" u="none" strike="noStrike" kern="0" cap="none" spc="0" normalizeH="0" noProof="0" dirty="0" err="1">
                <a:ln>
                  <a:noFill/>
                </a:ln>
                <a:effectLst/>
                <a:uLnTx/>
                <a:uFillTx/>
                <a:latin typeface="微软雅黑" panose="020B0503020204020204" pitchFamily="34" charset="-122"/>
                <a:ea typeface="微软雅黑" panose="020B0503020204020204" pitchFamily="34" charset="-122"/>
              </a:rPr>
              <a:t>addr</a:t>
            </a: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V4: 10 fields + 2 </a:t>
            </a:r>
            <a:r>
              <a:rPr kumimoji="0" lang="en-US" altLang="zh-CN" sz="1400" b="1" i="0" u="none" strike="noStrike" kern="0" cap="none" spc="0" normalizeH="0" noProof="0" dirty="0" err="1">
                <a:ln>
                  <a:noFill/>
                </a:ln>
                <a:effectLst/>
                <a:uLnTx/>
                <a:uFillTx/>
                <a:latin typeface="微软雅黑" panose="020B0503020204020204" pitchFamily="34" charset="-122"/>
                <a:ea typeface="微软雅黑" panose="020B0503020204020204" pitchFamily="34" charset="-122"/>
              </a:rPr>
              <a:t>addr</a:t>
            </a: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 + options</a:t>
            </a: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Deleted: </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Header length   </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type of service</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identification, flags, fragment offset</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Header Checksum</a:t>
            </a: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Added:</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Traffic class</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Flow label</a:t>
            </a: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Renamed:</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length -&gt; Payload length</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Protocol -&gt; Next header</a:t>
            </a:r>
          </a:p>
          <a:p>
            <a:pPr marR="0" lvl="1" indent="-477838" algn="l" defTabSz="914400" rtl="0" eaLnBrk="1" fontAlgn="base" latinLnBrk="0" hangingPunct="1">
              <a:lnSpc>
                <a:spcPct val="114000"/>
              </a:lnSpc>
              <a:spcBef>
                <a:spcPts val="0"/>
              </a:spcBef>
              <a:spcAft>
                <a:spcPct val="0"/>
              </a:spcAft>
              <a:buClr>
                <a:srgbClr val="FF0000"/>
              </a:buClr>
              <a:buSzPct val="55000"/>
              <a:buFont typeface="Wingdings" panose="05000000000000000000" pitchFamily="2" charset="2"/>
              <a:buNone/>
              <a:tabLst/>
              <a:defRPr/>
            </a:pP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rPr>
              <a:t>time to live -&gt; Hop Limit</a:t>
            </a:r>
            <a:endPar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14000"/>
              </a:lnSpc>
              <a:spcBef>
                <a:spcPts val="0"/>
              </a:spcBef>
              <a:spcAft>
                <a:spcPct val="0"/>
              </a:spcAft>
              <a:buClr>
                <a:srgbClr val="3333CC"/>
              </a:buClr>
              <a:buSzPct val="60000"/>
              <a:buFont typeface="Wingdings" panose="05000000000000000000" pitchFamily="2" charset="2"/>
              <a:buNone/>
              <a:tabLst/>
              <a:defRPr/>
            </a:pPr>
            <a:r>
              <a:rPr kumimoji="0" lang="en-US" altLang="zh-CN" sz="1400" b="1" i="0" u="none" strike="noStrike" kern="0" cap="none" spc="0" normalizeH="0" noProof="0" dirty="0">
                <a:ln>
                  <a:noFill/>
                </a:ln>
                <a:effectLst/>
                <a:uLnTx/>
                <a:uFillTx/>
                <a:latin typeface="微软雅黑" panose="020B0503020204020204" pitchFamily="34" charset="-122"/>
                <a:ea typeface="微软雅黑" panose="020B0503020204020204" pitchFamily="34" charset="-122"/>
              </a:rPr>
              <a:t>Redefined: Option  mechanism</a:t>
            </a:r>
          </a:p>
        </p:txBody>
      </p:sp>
      <p:sp>
        <p:nvSpPr>
          <p:cNvPr id="63" name="Rectangle 19">
            <a:extLst>
              <a:ext uri="{FF2B5EF4-FFF2-40B4-BE49-F238E27FC236}">
                <a16:creationId xmlns:a16="http://schemas.microsoft.com/office/drawing/2014/main" id="{F17EA1F6-0390-40F4-8CCE-2CC75C7E5576}"/>
              </a:ext>
            </a:extLst>
          </p:cNvPr>
          <p:cNvSpPr>
            <a:spLocks noChangeArrowheads="1"/>
          </p:cNvSpPr>
          <p:nvPr/>
        </p:nvSpPr>
        <p:spPr bwMode="auto">
          <a:xfrm>
            <a:off x="5429181" y="332656"/>
            <a:ext cx="3610113" cy="1385887"/>
          </a:xfrm>
          <a:prstGeom prst="rect">
            <a:avLst/>
          </a:prstGeom>
          <a:solidFill>
            <a:srgbClr val="EBF7FF"/>
          </a:solidFill>
          <a:ln w="9525" algn="ctr">
            <a:solidFill>
              <a:srgbClr val="007A77"/>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lnSpc>
                <a:spcPct val="125000"/>
              </a:lnSpc>
              <a:spcBef>
                <a:spcPct val="0"/>
              </a:spcBef>
              <a:buClrTx/>
              <a:buSzTx/>
              <a:buFontTx/>
              <a:buNone/>
            </a:pPr>
            <a:r>
              <a:rPr lang="en-US" altLang="zh-CN" sz="1600" dirty="0">
                <a:latin typeface="Comic Sans MS" panose="030F0702030302020204" pitchFamily="66" charset="0"/>
                <a:ea typeface="微软雅黑" panose="020B0503020204020204" pitchFamily="34" charset="-122"/>
              </a:rPr>
              <a:t>1</a:t>
            </a:r>
            <a:r>
              <a:rPr lang="zh-CN" altLang="en-US" sz="1600" dirty="0">
                <a:latin typeface="Comic Sans MS" panose="030F0702030302020204" pitchFamily="66" charset="0"/>
                <a:ea typeface="微软雅黑" panose="020B0503020204020204" pitchFamily="34" charset="-122"/>
              </a:rPr>
              <a:t>）扩展地址空间，</a:t>
            </a:r>
            <a:r>
              <a:rPr lang="en-US" altLang="zh-CN" sz="1600" dirty="0">
                <a:latin typeface="Comic Sans MS" panose="030F0702030302020204" pitchFamily="66" charset="0"/>
                <a:ea typeface="微软雅黑" panose="020B0503020204020204" pitchFamily="34" charset="-122"/>
              </a:rPr>
              <a:t>128</a:t>
            </a:r>
            <a:r>
              <a:rPr lang="zh-CN" altLang="en-US" sz="1600" dirty="0">
                <a:latin typeface="Comic Sans MS" panose="030F0702030302020204" pitchFamily="66" charset="0"/>
                <a:ea typeface="微软雅黑" panose="020B0503020204020204" pitchFamily="34" charset="-122"/>
              </a:rPr>
              <a:t>位地址长度</a:t>
            </a:r>
          </a:p>
          <a:p>
            <a:pPr eaLnBrk="1" hangingPunct="1">
              <a:lnSpc>
                <a:spcPct val="125000"/>
              </a:lnSpc>
              <a:spcBef>
                <a:spcPct val="0"/>
              </a:spcBef>
              <a:buClrTx/>
              <a:buSzTx/>
              <a:buFontTx/>
              <a:buNone/>
            </a:pPr>
            <a:r>
              <a:rPr lang="en-US" altLang="zh-CN" sz="1600" dirty="0">
                <a:latin typeface="Comic Sans MS" panose="030F0702030302020204" pitchFamily="66" charset="0"/>
                <a:ea typeface="微软雅黑" panose="020B0503020204020204" pitchFamily="34" charset="-122"/>
              </a:rPr>
              <a:t>2</a:t>
            </a:r>
            <a:r>
              <a:rPr lang="zh-CN" altLang="en-US" sz="1600" dirty="0">
                <a:latin typeface="Comic Sans MS" panose="030F0702030302020204" pitchFamily="66" charset="0"/>
                <a:ea typeface="微软雅黑" panose="020B0503020204020204" pitchFamily="34" charset="-122"/>
              </a:rPr>
              <a:t>）简化了头标</a:t>
            </a:r>
          </a:p>
          <a:p>
            <a:pPr eaLnBrk="1" hangingPunct="1">
              <a:lnSpc>
                <a:spcPct val="125000"/>
              </a:lnSpc>
              <a:spcBef>
                <a:spcPct val="0"/>
              </a:spcBef>
              <a:buClrTx/>
              <a:buSzTx/>
              <a:buFontTx/>
              <a:buNone/>
            </a:pPr>
            <a:r>
              <a:rPr lang="en-US" altLang="zh-CN" sz="1600" dirty="0">
                <a:latin typeface="Comic Sans MS" panose="030F0702030302020204" pitchFamily="66" charset="0"/>
                <a:ea typeface="微软雅黑" panose="020B0503020204020204" pitchFamily="34" charset="-122"/>
              </a:rPr>
              <a:t>3</a:t>
            </a:r>
            <a:r>
              <a:rPr lang="zh-CN" altLang="en-US" sz="1600" dirty="0">
                <a:latin typeface="Comic Sans MS" panose="030F0702030302020204" pitchFamily="66" charset="0"/>
                <a:ea typeface="微软雅黑" panose="020B0503020204020204" pitchFamily="34" charset="-122"/>
              </a:rPr>
              <a:t>）改善了选项功能，提供了安全功能</a:t>
            </a:r>
          </a:p>
          <a:p>
            <a:pPr eaLnBrk="1" hangingPunct="1">
              <a:lnSpc>
                <a:spcPct val="125000"/>
              </a:lnSpc>
              <a:spcBef>
                <a:spcPct val="0"/>
              </a:spcBef>
              <a:buClrTx/>
              <a:buSzTx/>
              <a:buFontTx/>
              <a:buNone/>
            </a:pPr>
            <a:r>
              <a:rPr lang="en-US" altLang="zh-CN" sz="1600" dirty="0">
                <a:latin typeface="Comic Sans MS" panose="030F0702030302020204" pitchFamily="66" charset="0"/>
                <a:ea typeface="微软雅黑" panose="020B0503020204020204" pitchFamily="34" charset="-122"/>
              </a:rPr>
              <a:t>4</a:t>
            </a:r>
            <a:r>
              <a:rPr lang="zh-CN" altLang="en-US" sz="1600" dirty="0">
                <a:latin typeface="Comic Sans MS" panose="030F0702030302020204" pitchFamily="66" charset="0"/>
                <a:ea typeface="微软雅黑" panose="020B0503020204020204" pitchFamily="34" charset="-122"/>
              </a:rPr>
              <a:t>）修订了参数，增加了流标记域</a:t>
            </a:r>
          </a:p>
        </p:txBody>
      </p:sp>
      <p:sp>
        <p:nvSpPr>
          <p:cNvPr id="46" name="Text Box 37"/>
          <p:cNvSpPr txBox="1">
            <a:spLocks noChangeArrowheads="1"/>
          </p:cNvSpPr>
          <p:nvPr/>
        </p:nvSpPr>
        <p:spPr bwMode="auto">
          <a:xfrm>
            <a:off x="7314147" y="4386819"/>
            <a:ext cx="1368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dirty="0">
                <a:solidFill>
                  <a:srgbClr val="FF0000"/>
                </a:solidFill>
                <a:latin typeface="微软雅黑" panose="020B0503020204020204" pitchFamily="34" charset="-122"/>
                <a:ea typeface="微软雅黑" panose="020B0503020204020204" pitchFamily="34" charset="-122"/>
              </a:rPr>
              <a:t>更好的服务质量支持</a:t>
            </a:r>
          </a:p>
        </p:txBody>
      </p:sp>
      <p:sp>
        <p:nvSpPr>
          <p:cNvPr id="47" name="AutoShape 38"/>
          <p:cNvSpPr>
            <a:spLocks noChangeArrowheads="1"/>
          </p:cNvSpPr>
          <p:nvPr/>
        </p:nvSpPr>
        <p:spPr bwMode="auto">
          <a:xfrm>
            <a:off x="7169684" y="4430355"/>
            <a:ext cx="144463" cy="503238"/>
          </a:xfrm>
          <a:prstGeom prst="rightArrow">
            <a:avLst>
              <a:gd name="adj1" fmla="val 50000"/>
              <a:gd name="adj2" fmla="val 25000"/>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downLeft)">
                                      <p:cBhvr>
                                        <p:cTn id="7" dur="500"/>
                                        <p:tgtEl>
                                          <p:spTgt spid="4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strips(downLeft)">
                                      <p:cBhvr>
                                        <p:cTn id="10" dur="500"/>
                                        <p:tgtEl>
                                          <p:spTgt spid="4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linds(horizontal)">
                                      <p:cBhvr>
                                        <p:cTn id="25" dur="500"/>
                                        <p:tgtEl>
                                          <p:spTgt spid="6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Right)">
                                      <p:cBhvr>
                                        <p:cTn id="36" dur="500"/>
                                        <p:tgtEl>
                                          <p:spTgt spid="47"/>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trips(downRight)">
                                      <p:cBhvr>
                                        <p:cTn id="39" dur="500"/>
                                        <p:tgtEl>
                                          <p:spTgt spid="46"/>
                                        </p:tgtEl>
                                      </p:cBhvr>
                                    </p:animEffect>
                                  </p:childTnLst>
                                </p:cTn>
                              </p:par>
                            </p:childTnLst>
                          </p:cTn>
                        </p:par>
                        <p:par>
                          <p:cTn id="40" fill="hold" nodeType="afterGroup">
                            <p:stCondLst>
                              <p:cond delay="500"/>
                            </p:stCondLst>
                            <p:childTnLst>
                              <p:par>
                                <p:cTn id="41" presetID="3" presetClass="entr" presetSubtype="1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linds(horizontal)">
                                      <p:cBhvr>
                                        <p:cTn id="43" dur="500"/>
                                        <p:tgtEl>
                                          <p:spTgt spid="33"/>
                                        </p:tgtEl>
                                      </p:cBhvr>
                                    </p:animEffect>
                                  </p:childTnLst>
                                </p:cTn>
                              </p:par>
                            </p:childTnLst>
                          </p:cTn>
                        </p:par>
                        <p:par>
                          <p:cTn id="44" fill="hold" nodeType="afterGroup">
                            <p:stCondLst>
                              <p:cond delay="1000"/>
                            </p:stCondLst>
                            <p:childTnLst>
                              <p:par>
                                <p:cTn id="45" presetID="18" presetClass="entr" presetSubtype="12"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downLeft)">
                                      <p:cBhvr>
                                        <p:cTn id="47" dur="500"/>
                                        <p:tgtEl>
                                          <p:spTgt spid="41"/>
                                        </p:tgtEl>
                                      </p:cBhvr>
                                    </p:animEffect>
                                  </p:childTnLst>
                                </p:cTn>
                              </p:par>
                            </p:childTnLst>
                          </p:cTn>
                        </p:par>
                        <p:par>
                          <p:cTn id="48" fill="hold" nodeType="afterGroup">
                            <p:stCondLst>
                              <p:cond delay="1500"/>
                            </p:stCondLst>
                            <p:childTnLst>
                              <p:par>
                                <p:cTn id="49" presetID="3" presetClass="entr" presetSubtype="1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linds(horizontal)">
                                      <p:cBhvr>
                                        <p:cTn id="51" dur="500"/>
                                        <p:tgtEl>
                                          <p:spTgt spid="34"/>
                                        </p:tgtEl>
                                      </p:cBhvr>
                                    </p:animEffect>
                                  </p:childTnLst>
                                </p:cTn>
                              </p:par>
                            </p:childTnLst>
                          </p:cTn>
                        </p:par>
                        <p:par>
                          <p:cTn id="52" fill="hold" nodeType="afterGroup">
                            <p:stCondLst>
                              <p:cond delay="2000"/>
                            </p:stCondLst>
                            <p:childTnLst>
                              <p:par>
                                <p:cTn id="53" presetID="3" presetClass="entr" presetSubtype="1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childTnLst>
                          </p:cTn>
                        </p:par>
                        <p:par>
                          <p:cTn id="56" fill="hold" nodeType="afterGroup">
                            <p:stCondLst>
                              <p:cond delay="2500"/>
                            </p:stCondLst>
                            <p:childTnLst>
                              <p:par>
                                <p:cTn id="57" presetID="18" presetClass="entr" presetSubtype="6"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Right)">
                                      <p:cBhvr>
                                        <p:cTn id="59" dur="500"/>
                                        <p:tgtEl>
                                          <p:spTgt spid="39"/>
                                        </p:tgtEl>
                                      </p:cBhvr>
                                    </p:animEffect>
                                  </p:childTnLst>
                                </p:cTn>
                              </p:par>
                            </p:childTnLst>
                          </p:cTn>
                        </p:par>
                        <p:par>
                          <p:cTn id="60" fill="hold" nodeType="afterGroup">
                            <p:stCondLst>
                              <p:cond delay="3000"/>
                            </p:stCondLst>
                            <p:childTnLst>
                              <p:par>
                                <p:cTn id="61" presetID="3" presetClass="entr" presetSubtype="1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linds(horizontal)">
                                      <p:cBhvr>
                                        <p:cTn id="63" dur="500"/>
                                        <p:tgtEl>
                                          <p:spTgt spid="36"/>
                                        </p:tgtEl>
                                      </p:cBhvr>
                                    </p:animEffect>
                                  </p:childTnLst>
                                </p:cTn>
                              </p:par>
                            </p:childTnLst>
                          </p:cTn>
                        </p:par>
                        <p:par>
                          <p:cTn id="64" fill="hold" nodeType="afterGroup">
                            <p:stCondLst>
                              <p:cond delay="3500"/>
                            </p:stCondLst>
                            <p:childTnLst>
                              <p:par>
                                <p:cTn id="65" presetID="3" presetClass="entr" presetSubtype="1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linds(horizontal)">
                                      <p:cBhvr>
                                        <p:cTn id="67" dur="500"/>
                                        <p:tgtEl>
                                          <p:spTgt spid="37"/>
                                        </p:tgtEl>
                                      </p:cBhvr>
                                    </p:animEffect>
                                  </p:childTnLst>
                                </p:cTn>
                              </p:par>
                            </p:childTnLst>
                          </p:cTn>
                        </p:par>
                        <p:par>
                          <p:cTn id="68" fill="hold" nodeType="afterGroup">
                            <p:stCondLst>
                              <p:cond delay="4000"/>
                            </p:stCondLst>
                            <p:childTnLst>
                              <p:par>
                                <p:cTn id="69" presetID="18" presetClass="entr" presetSubtype="6"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strips(downRight)">
                                      <p:cBhvr>
                                        <p:cTn id="71" dur="500"/>
                                        <p:tgtEl>
                                          <p:spTgt spid="40"/>
                                        </p:tgtEl>
                                      </p:cBhvr>
                                    </p:animEffect>
                                  </p:childTnLst>
                                </p:cTn>
                              </p:par>
                            </p:childTnLst>
                          </p:cTn>
                        </p:par>
                        <p:par>
                          <p:cTn id="72" fill="hold" nodeType="afterGroup">
                            <p:stCondLst>
                              <p:cond delay="4500"/>
                            </p:stCondLst>
                            <p:childTnLst>
                              <p:par>
                                <p:cTn id="73" presetID="3" presetClass="entr" presetSubtype="1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linds(horizontal)">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4" grpId="0" animBg="1"/>
      <p:bldP spid="45" grpId="0" animBg="1"/>
      <p:bldP spid="46" grpId="0"/>
      <p:bldP spid="4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E54D8C5-8EBF-4063-99EF-BCC6645304DD}"/>
              </a:ext>
            </a:extLst>
          </p:cNvPr>
          <p:cNvSpPr>
            <a:spLocks noGrp="1"/>
          </p:cNvSpPr>
          <p:nvPr>
            <p:ph type="sldNum" sz="quarter" idx="12"/>
          </p:nvPr>
        </p:nvSpPr>
        <p:spPr/>
        <p:txBody>
          <a:bodyPr/>
          <a:lstStyle/>
          <a:p>
            <a:fld id="{8ED44DB7-B4BB-488E-80C0-9E7628D09BE7}" type="slidenum">
              <a:rPr lang="en-US" altLang="zh-CN" smtClean="0">
                <a:latin typeface="+mn-ea"/>
                <a:ea typeface="+mn-ea"/>
              </a:rPr>
              <a:pPr/>
              <a:t>129</a:t>
            </a:fld>
            <a:endParaRPr lang="en-US" altLang="zh-CN">
              <a:latin typeface="+mn-ea"/>
              <a:ea typeface="+mn-ea"/>
            </a:endParaRPr>
          </a:p>
        </p:txBody>
      </p:sp>
      <p:sp>
        <p:nvSpPr>
          <p:cNvPr id="7" name="标题 1">
            <a:extLst>
              <a:ext uri="{FF2B5EF4-FFF2-40B4-BE49-F238E27FC236}">
                <a16:creationId xmlns:a16="http://schemas.microsoft.com/office/drawing/2014/main" id="{AFBBC016-97C1-4FBA-A365-F210260BDACE}"/>
              </a:ext>
            </a:extLst>
          </p:cNvPr>
          <p:cNvSpPr txBox="1">
            <a:spLocks/>
          </p:cNvSpPr>
          <p:nvPr/>
        </p:nvSpPr>
        <p:spPr bwMode="auto">
          <a:xfrm>
            <a:off x="914400" y="388366"/>
            <a:ext cx="822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en-US" altLang="zh-CN" kern="0" dirty="0">
                <a:solidFill>
                  <a:srgbClr val="333399"/>
                </a:solidFill>
                <a:latin typeface="微软雅黑" panose="020B0503020204020204" pitchFamily="34" charset="-122"/>
                <a:ea typeface="微软雅黑" panose="020B0503020204020204" pitchFamily="34" charset="-122"/>
              </a:rPr>
              <a:t>IPv6</a:t>
            </a:r>
            <a:r>
              <a:rPr lang="zh-CN" altLang="en-US" kern="0" dirty="0">
                <a:solidFill>
                  <a:srgbClr val="333399"/>
                </a:solidFill>
                <a:latin typeface="微软雅黑" panose="020B0503020204020204" pitchFamily="34" charset="-122"/>
                <a:ea typeface="微软雅黑" panose="020B0503020204020204" pitchFamily="34" charset="-122"/>
              </a:rPr>
              <a:t>扩展头标</a:t>
            </a:r>
          </a:p>
        </p:txBody>
      </p:sp>
      <p:sp>
        <p:nvSpPr>
          <p:cNvPr id="8" name="灯片编号占位符 3">
            <a:extLst>
              <a:ext uri="{FF2B5EF4-FFF2-40B4-BE49-F238E27FC236}">
                <a16:creationId xmlns:a16="http://schemas.microsoft.com/office/drawing/2014/main" id="{A7F2018D-9398-4565-9804-6329BDA1BE2F}"/>
              </a:ext>
            </a:extLst>
          </p:cNvPr>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algn="ctr" rtl="0" fontAlgn="base">
              <a:spcBef>
                <a:spcPct val="0"/>
              </a:spcBef>
              <a:spcAft>
                <a:spcPct val="0"/>
              </a:spcAft>
              <a:defRPr sz="1400" b="1" kern="1200">
                <a:solidFill>
                  <a:schemeClr val="tx1"/>
                </a:solidFill>
                <a:latin typeface="Tahoma" panose="020B0604030504040204"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a:lstStyle>
          <a:p>
            <a:fld id="{97412476-F3BC-4DF3-B60C-CFC29EE928D3}" type="slidenum">
              <a:rPr lang="zh-CN" altLang="en-US" smtClean="0">
                <a:latin typeface="微软雅黑" panose="020B0503020204020204" pitchFamily="34" charset="-122"/>
                <a:ea typeface="微软雅黑" panose="020B0503020204020204" pitchFamily="34" charset="-122"/>
              </a:rPr>
              <a:pPr/>
              <a:t>129</a:t>
            </a:fld>
            <a:endParaRPr lang="zh-CN" altLang="en-US">
              <a:latin typeface="微软雅黑" panose="020B0503020204020204" pitchFamily="34" charset="-122"/>
              <a:ea typeface="微软雅黑" panose="020B0503020204020204" pitchFamily="34" charset="-122"/>
            </a:endParaRPr>
          </a:p>
        </p:txBody>
      </p:sp>
      <p:pic>
        <p:nvPicPr>
          <p:cNvPr id="9" name="Picture 5">
            <a:extLst>
              <a:ext uri="{FF2B5EF4-FFF2-40B4-BE49-F238E27FC236}">
                <a16:creationId xmlns:a16="http://schemas.microsoft.com/office/drawing/2014/main" id="{B66A2F90-BDD6-4D07-9773-C6DD88C02FF8}"/>
              </a:ext>
            </a:extLst>
          </p:cNvPr>
          <p:cNvPicPr>
            <a:picLocks noChangeAspect="1" noChangeArrowheads="1"/>
          </p:cNvPicPr>
          <p:nvPr/>
        </p:nvPicPr>
        <p:blipFill>
          <a:blip r:embed="rId3"/>
          <a:srcRect/>
          <a:stretch>
            <a:fillRect/>
          </a:stretch>
        </p:blipFill>
        <p:spPr bwMode="auto">
          <a:xfrm>
            <a:off x="0" y="1484313"/>
            <a:ext cx="6688138" cy="5257800"/>
          </a:xfrm>
          <a:prstGeom prst="rect">
            <a:avLst/>
          </a:prstGeom>
          <a:noFill/>
          <a:ln w="9525">
            <a:noFill/>
            <a:miter lim="800000"/>
            <a:headEnd/>
            <a:tailEnd/>
          </a:ln>
        </p:spPr>
      </p:pic>
      <p:sp>
        <p:nvSpPr>
          <p:cNvPr id="10" name="Text Box 201">
            <a:extLst>
              <a:ext uri="{FF2B5EF4-FFF2-40B4-BE49-F238E27FC236}">
                <a16:creationId xmlns:a16="http://schemas.microsoft.com/office/drawing/2014/main" id="{13766C5C-54FB-407C-9777-872DDE3405F8}"/>
              </a:ext>
            </a:extLst>
          </p:cNvPr>
          <p:cNvSpPr txBox="1">
            <a:spLocks noChangeArrowheads="1"/>
          </p:cNvSpPr>
          <p:nvPr/>
        </p:nvSpPr>
        <p:spPr bwMode="auto">
          <a:xfrm>
            <a:off x="6143636" y="2708275"/>
            <a:ext cx="714380" cy="523220"/>
          </a:xfrm>
          <a:prstGeom prst="rect">
            <a:avLst/>
          </a:prstGeom>
          <a:solidFill>
            <a:schemeClr val="bg1"/>
          </a:solidFill>
          <a:ln w="9525" algn="ctr">
            <a:noFill/>
            <a:miter lim="800000"/>
            <a:headEnd/>
            <a:tailEnd/>
          </a:ln>
        </p:spPr>
        <p:txBody>
          <a:bodyPr wrap="square">
            <a:spAutoFit/>
          </a:bodyPr>
          <a:lstStyle/>
          <a:p>
            <a:pPr algn="ctr" eaLnBrk="1" hangingPunct="1">
              <a:spcBef>
                <a:spcPct val="50000"/>
              </a:spcBef>
            </a:pPr>
            <a:r>
              <a:rPr lang="en-US" altLang="zh-CN" sz="1400" b="1" dirty="0">
                <a:latin typeface="微软雅黑" panose="020B0503020204020204" pitchFamily="34" charset="-122"/>
                <a:ea typeface="微软雅黑" panose="020B0503020204020204" pitchFamily="34" charset="-122"/>
              </a:rPr>
              <a:t>40 </a:t>
            </a:r>
            <a:r>
              <a:rPr lang="en-US" altLang="zh-CN" sz="1400" b="1" dirty="0" err="1">
                <a:latin typeface="微软雅黑" panose="020B0503020204020204" pitchFamily="34" charset="-122"/>
                <a:ea typeface="微软雅黑" panose="020B0503020204020204" pitchFamily="34" charset="-122"/>
              </a:rPr>
              <a:t>ocets</a:t>
            </a:r>
            <a:endParaRPr lang="en-US" altLang="zh-CN" sz="1400" b="1" dirty="0">
              <a:latin typeface="微软雅黑" panose="020B0503020204020204" pitchFamily="34" charset="-122"/>
              <a:ea typeface="微软雅黑" panose="020B0503020204020204" pitchFamily="34" charset="-122"/>
            </a:endParaRPr>
          </a:p>
        </p:txBody>
      </p:sp>
      <p:sp>
        <p:nvSpPr>
          <p:cNvPr id="11" name="Oval 202">
            <a:extLst>
              <a:ext uri="{FF2B5EF4-FFF2-40B4-BE49-F238E27FC236}">
                <a16:creationId xmlns:a16="http://schemas.microsoft.com/office/drawing/2014/main" id="{AFE3CEA1-9CF2-4C20-9F1A-93F520435366}"/>
              </a:ext>
            </a:extLst>
          </p:cNvPr>
          <p:cNvSpPr>
            <a:spLocks noChangeArrowheads="1"/>
          </p:cNvSpPr>
          <p:nvPr/>
        </p:nvSpPr>
        <p:spPr bwMode="auto">
          <a:xfrm>
            <a:off x="2987675" y="2276475"/>
            <a:ext cx="1584325" cy="288925"/>
          </a:xfrm>
          <a:prstGeom prst="ellipse">
            <a:avLst/>
          </a:prstGeom>
          <a:noFill/>
          <a:ln w="28575" algn="ctr">
            <a:solidFill>
              <a:srgbClr val="FF0000"/>
            </a:solidFill>
            <a:round/>
            <a:headEnd/>
            <a:tailEnd/>
          </a:ln>
        </p:spPr>
        <p:txBody>
          <a:bodyPr wrap="none" anchor="ctr"/>
          <a:lstStyle/>
          <a:p>
            <a:pPr algn="ctr" eaLnBrk="1" hangingPunct="1"/>
            <a:endParaRPr lang="zh-CN" altLang="en-US" sz="2000" b="1">
              <a:latin typeface="微软雅黑" panose="020B0503020204020204" pitchFamily="34" charset="-122"/>
              <a:ea typeface="微软雅黑" panose="020B0503020204020204" pitchFamily="34" charset="-122"/>
            </a:endParaRPr>
          </a:p>
        </p:txBody>
      </p:sp>
      <p:sp>
        <p:nvSpPr>
          <p:cNvPr id="12" name="Oval 203">
            <a:extLst>
              <a:ext uri="{FF2B5EF4-FFF2-40B4-BE49-F238E27FC236}">
                <a16:creationId xmlns:a16="http://schemas.microsoft.com/office/drawing/2014/main" id="{B349ECD6-A9FE-4E2A-BB29-D82C44187B35}"/>
              </a:ext>
            </a:extLst>
          </p:cNvPr>
          <p:cNvSpPr>
            <a:spLocks noChangeArrowheads="1"/>
          </p:cNvSpPr>
          <p:nvPr/>
        </p:nvSpPr>
        <p:spPr bwMode="auto">
          <a:xfrm>
            <a:off x="76200" y="3971925"/>
            <a:ext cx="1584325" cy="288925"/>
          </a:xfrm>
          <a:prstGeom prst="ellipse">
            <a:avLst/>
          </a:prstGeom>
          <a:noFill/>
          <a:ln w="28575" algn="ctr">
            <a:solidFill>
              <a:srgbClr val="FF0000"/>
            </a:solidFill>
            <a:round/>
            <a:headEnd/>
            <a:tailEnd/>
          </a:ln>
        </p:spPr>
        <p:txBody>
          <a:bodyPr wrap="none" anchor="ctr"/>
          <a:lstStyle/>
          <a:p>
            <a:pPr algn="ctr" eaLnBrk="1" hangingPunct="1"/>
            <a:endParaRPr lang="zh-CN" altLang="en-US" sz="2000" b="1">
              <a:latin typeface="微软雅黑" panose="020B0503020204020204" pitchFamily="34" charset="-122"/>
              <a:ea typeface="微软雅黑" panose="020B0503020204020204" pitchFamily="34" charset="-122"/>
            </a:endParaRPr>
          </a:p>
        </p:txBody>
      </p:sp>
      <p:graphicFrame>
        <p:nvGraphicFramePr>
          <p:cNvPr id="13" name="Group 154">
            <a:extLst>
              <a:ext uri="{FF2B5EF4-FFF2-40B4-BE49-F238E27FC236}">
                <a16:creationId xmlns:a16="http://schemas.microsoft.com/office/drawing/2014/main" id="{4E73FD18-043A-48C2-AD97-CC45F0EC7A6C}"/>
              </a:ext>
            </a:extLst>
          </p:cNvPr>
          <p:cNvGraphicFramePr>
            <a:graphicFrameLocks noGrp="1"/>
          </p:cNvGraphicFramePr>
          <p:nvPr>
            <p:extLst>
              <p:ext uri="{D42A27DB-BD31-4B8C-83A1-F6EECF244321}">
                <p14:modId xmlns:p14="http://schemas.microsoft.com/office/powerpoint/2010/main" val="1696757496"/>
              </p:ext>
            </p:extLst>
          </p:nvPr>
        </p:nvGraphicFramePr>
        <p:xfrm>
          <a:off x="6804056" y="710606"/>
          <a:ext cx="2197100" cy="6004542"/>
        </p:xfrm>
        <a:graphic>
          <a:graphicData uri="http://schemas.openxmlformats.org/drawingml/2006/table">
            <a:tbl>
              <a:tblPr/>
              <a:tblGrid>
                <a:gridCol w="757238">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tblGrid>
              <a:tr h="51752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下一头标值</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含义</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28575"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6196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0</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中继点选项头标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IP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6</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TCP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175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17</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UDP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43</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寻路头标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44</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分段头标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45</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IDRP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175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46</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RSVP</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50</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封装化安全净荷</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51</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认证头标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58</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ICMPv6</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4175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59</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无下一个头标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12700"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4191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60</a:t>
                      </a:r>
                    </a:p>
                  </a:txBody>
                  <a:tcPr marT="45710" marB="45710" horzOverflow="overflow">
                    <a:lnL w="28575" cap="flat" cmpd="sng" algn="ctr">
                      <a:solidFill>
                        <a:srgbClr val="007A77"/>
                      </a:solidFill>
                      <a:prstDash val="solid"/>
                      <a:round/>
                      <a:headEnd type="none" w="med" len="med"/>
                      <a:tailEnd type="none" w="med" len="med"/>
                    </a:lnL>
                    <a:lnR w="12700"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信宿选项头标</a:t>
                      </a:r>
                    </a:p>
                  </a:txBody>
                  <a:tcPr marT="45710" marB="45710" horzOverflow="overflow">
                    <a:lnL w="12700" cap="flat" cmpd="sng" algn="ctr">
                      <a:solidFill>
                        <a:srgbClr val="007A77"/>
                      </a:solidFill>
                      <a:prstDash val="solid"/>
                      <a:round/>
                      <a:headEnd type="none" w="med" len="med"/>
                      <a:tailEnd type="none" w="med" len="med"/>
                    </a:lnL>
                    <a:lnR w="28575" cap="flat" cmpd="sng" algn="ctr">
                      <a:solidFill>
                        <a:srgbClr val="007A77"/>
                      </a:solidFill>
                      <a:prstDash val="solid"/>
                      <a:round/>
                      <a:headEnd type="none" w="med" len="med"/>
                      <a:tailEnd type="none" w="med" len="med"/>
                    </a:lnR>
                    <a:lnT w="12700" cap="flat" cmpd="sng" algn="ctr">
                      <a:solidFill>
                        <a:srgbClr val="007A77"/>
                      </a:solidFill>
                      <a:prstDash val="solid"/>
                      <a:round/>
                      <a:headEnd type="none" w="med" len="med"/>
                      <a:tailEnd type="none" w="med" len="med"/>
                    </a:lnT>
                    <a:lnB w="28575" cap="flat" cmpd="sng" algn="ctr">
                      <a:solidFill>
                        <a:srgbClr val="007A77"/>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6319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13</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6.1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6.5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6.7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6.8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a:latin typeface="微软雅黑" panose="020B0503020204020204" pitchFamily="34" charset="-122"/>
                <a:ea typeface="微软雅黑" panose="020B0503020204020204" pitchFamily="34" charset="-122"/>
              </a:rPr>
              <a:t>Chapter 6 Internet Protocol</a:t>
            </a:r>
            <a:endParaRPr lang="en-US" altLang="zh-CN" kern="0" dirty="0">
              <a:latin typeface="微软雅黑" panose="020B0503020204020204" pitchFamily="34" charset="-122"/>
              <a:ea typeface="微软雅黑" panose="020B0503020204020204" pitchFamily="34" charset="-122"/>
            </a:endParaRP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latin typeface="微软雅黑" panose="020B0503020204020204" pitchFamily="34" charset="-122"/>
                <a:ea typeface="微软雅黑" panose="020B0503020204020204" pitchFamily="34" charset="-122"/>
              </a:rPr>
              <a:t>IPv4</a:t>
            </a:r>
            <a:endParaRPr lang="zh-CN" altLang="en-US" sz="2800" b="1" dirty="0">
              <a:latin typeface="微软雅黑" panose="020B0503020204020204" pitchFamily="34" charset="-122"/>
              <a:ea typeface="微软雅黑" panose="020B0503020204020204" pitchFamily="34" charset="-122"/>
            </a:endParaRPr>
          </a:p>
        </p:txBody>
      </p:sp>
      <p:sp>
        <p:nvSpPr>
          <p:cNvPr id="8" name="右大括号 7">
            <a:extLst>
              <a:ext uri="{FF2B5EF4-FFF2-40B4-BE49-F238E27FC236}">
                <a16:creationId xmlns:a16="http://schemas.microsoft.com/office/drawing/2014/main" id="{8E77F68B-6511-4269-9FA9-27AE607F2AD5}"/>
              </a:ext>
            </a:extLst>
          </p:cNvPr>
          <p:cNvSpPr/>
          <p:nvPr/>
        </p:nvSpPr>
        <p:spPr>
          <a:xfrm>
            <a:off x="4679899" y="1493690"/>
            <a:ext cx="432048" cy="121523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A7C5F0-3687-49EC-99C1-EE90ECAC0B3C}"/>
              </a:ext>
            </a:extLst>
          </p:cNvPr>
          <p:cNvSpPr txBox="1"/>
          <p:nvPr/>
        </p:nvSpPr>
        <p:spPr>
          <a:xfrm>
            <a:off x="5211499" y="1657982"/>
            <a:ext cx="1843738" cy="954107"/>
          </a:xfrm>
          <a:prstGeom prst="rect">
            <a:avLst/>
          </a:prstGeom>
          <a:noFill/>
        </p:spPr>
        <p:txBody>
          <a:bodyPr wrap="square">
            <a:spAutoFit/>
          </a:bodyPr>
          <a:lstStyle/>
          <a:p>
            <a:pPr algn="ctr"/>
            <a:r>
              <a:rPr lang="zh-CN" altLang="en-US" sz="2800" b="1" dirty="0">
                <a:latin typeface="微软雅黑" panose="020B0503020204020204" pitchFamily="34" charset="-122"/>
                <a:ea typeface="微软雅黑" panose="020B0503020204020204" pitchFamily="34" charset="-122"/>
              </a:rPr>
              <a:t>地址分配与解析</a:t>
            </a:r>
          </a:p>
        </p:txBody>
      </p:sp>
      <p:sp>
        <p:nvSpPr>
          <p:cNvPr id="10" name="右大括号 9">
            <a:extLst>
              <a:ext uri="{FF2B5EF4-FFF2-40B4-BE49-F238E27FC236}">
                <a16:creationId xmlns:a16="http://schemas.microsoft.com/office/drawing/2014/main" id="{9905B775-81A0-44BA-8C1C-26859C999E72}"/>
              </a:ext>
            </a:extLst>
          </p:cNvPr>
          <p:cNvSpPr/>
          <p:nvPr/>
        </p:nvSpPr>
        <p:spPr>
          <a:xfrm>
            <a:off x="4679899" y="2862468"/>
            <a:ext cx="432048" cy="25018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F5EFDD33-FDB5-42A0-B08F-AF0EE81052E7}"/>
              </a:ext>
            </a:extLst>
          </p:cNvPr>
          <p:cNvSpPr txBox="1"/>
          <p:nvPr/>
        </p:nvSpPr>
        <p:spPr>
          <a:xfrm>
            <a:off x="5184250" y="3461504"/>
            <a:ext cx="1980037" cy="954107"/>
          </a:xfrm>
          <a:prstGeom prst="rect">
            <a:avLst/>
          </a:prstGeom>
          <a:noFill/>
        </p:spPr>
        <p:txBody>
          <a:bodyPr wrap="square">
            <a:spAutoFit/>
          </a:bodyPr>
          <a:lstStyle/>
          <a:p>
            <a:pPr algn="ctr"/>
            <a:r>
              <a:rPr lang="zh-CN" altLang="en-US" sz="2800" b="1" dirty="0">
                <a:latin typeface="微软雅黑" panose="020B0503020204020204" pitchFamily="34" charset="-122"/>
                <a:ea typeface="微软雅黑" panose="020B0503020204020204" pitchFamily="34" charset="-122"/>
              </a:rPr>
              <a:t>分组转发的具体实现</a:t>
            </a:r>
          </a:p>
        </p:txBody>
      </p:sp>
    </p:spTree>
    <p:extLst>
      <p:ext uri="{BB962C8B-B14F-4D97-AF65-F5344CB8AC3E}">
        <p14:creationId xmlns:p14="http://schemas.microsoft.com/office/powerpoint/2010/main" val="34526149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C6FDB-5C94-4DFB-A36D-D57D326DCE21}"/>
              </a:ext>
            </a:extLst>
          </p:cNvPr>
          <p:cNvSpPr>
            <a:spLocks noGrp="1"/>
          </p:cNvSpPr>
          <p:nvPr>
            <p:ph type="title"/>
          </p:nvPr>
        </p:nvSpPr>
        <p:spPr/>
        <p:txBody>
          <a:bodyPr/>
          <a:lstStyle/>
          <a:p>
            <a:r>
              <a:rPr lang="en-US" altLang="zh-CN" sz="4400" kern="0" dirty="0">
                <a:latin typeface="微软雅黑" panose="020B0503020204020204" pitchFamily="34" charset="-122"/>
                <a:ea typeface="微软雅黑" panose="020B0503020204020204" pitchFamily="34" charset="-122"/>
              </a:rPr>
              <a:t>IPv6</a:t>
            </a:r>
            <a:r>
              <a:rPr lang="zh-CN" altLang="en-US" sz="4400" kern="0" dirty="0">
                <a:latin typeface="微软雅黑" panose="020B0503020204020204" pitchFamily="34" charset="-122"/>
                <a:ea typeface="微软雅黑" panose="020B0503020204020204" pitchFamily="34" charset="-122"/>
              </a:rPr>
              <a:t>地址：表示</a:t>
            </a:r>
          </a:p>
        </p:txBody>
      </p:sp>
      <p:sp>
        <p:nvSpPr>
          <p:cNvPr id="4" name="灯片编号占位符 3">
            <a:extLst>
              <a:ext uri="{FF2B5EF4-FFF2-40B4-BE49-F238E27FC236}">
                <a16:creationId xmlns:a16="http://schemas.microsoft.com/office/drawing/2014/main" id="{FE54D8C5-8EBF-4063-99EF-BCC6645304DD}"/>
              </a:ext>
            </a:extLst>
          </p:cNvPr>
          <p:cNvSpPr>
            <a:spLocks noGrp="1"/>
          </p:cNvSpPr>
          <p:nvPr>
            <p:ph type="sldNum" sz="quarter" idx="12"/>
          </p:nvPr>
        </p:nvSpPr>
        <p:spPr/>
        <p:txBody>
          <a:bodyPr/>
          <a:lstStyle/>
          <a:p>
            <a:fld id="{8ED44DB7-B4BB-488E-80C0-9E7628D09BE7}" type="slidenum">
              <a:rPr lang="en-US" altLang="zh-CN" smtClean="0">
                <a:latin typeface="+mn-ea"/>
                <a:ea typeface="+mn-ea"/>
              </a:rPr>
              <a:pPr/>
              <a:t>130</a:t>
            </a:fld>
            <a:endParaRPr lang="en-US" altLang="zh-CN">
              <a:latin typeface="+mn-ea"/>
              <a:ea typeface="+mn-ea"/>
            </a:endParaRPr>
          </a:p>
        </p:txBody>
      </p:sp>
      <p:sp>
        <p:nvSpPr>
          <p:cNvPr id="7" name="Rectangle 2">
            <a:extLst>
              <a:ext uri="{FF2B5EF4-FFF2-40B4-BE49-F238E27FC236}">
                <a16:creationId xmlns:a16="http://schemas.microsoft.com/office/drawing/2014/main" id="{90FA2A49-A49B-4219-8167-6E0CFECF6699}"/>
              </a:ext>
            </a:extLst>
          </p:cNvPr>
          <p:cNvSpPr txBox="1">
            <a:spLocks/>
          </p:cNvSpPr>
          <p:nvPr/>
        </p:nvSpPr>
        <p:spPr bwMode="auto">
          <a:xfrm>
            <a:off x="457200" y="785813"/>
            <a:ext cx="8229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endParaRPr lang="zh-CN" altLang="en-US" sz="4000" kern="0" dirty="0">
              <a:latin typeface="微软雅黑" panose="020B0503020204020204" pitchFamily="34" charset="-122"/>
              <a:ea typeface="微软雅黑" panose="020B0503020204020204" pitchFamily="34" charset="-122"/>
            </a:endParaRPr>
          </a:p>
        </p:txBody>
      </p:sp>
      <p:pic>
        <p:nvPicPr>
          <p:cNvPr id="8" name="图片 1">
            <a:extLst>
              <a:ext uri="{FF2B5EF4-FFF2-40B4-BE49-F238E27FC236}">
                <a16:creationId xmlns:a16="http://schemas.microsoft.com/office/drawing/2014/main" id="{4C9D0730-C0DF-49C8-830A-B3A12296D2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63675"/>
            <a:ext cx="9180513"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
            <a:extLst>
              <a:ext uri="{FF2B5EF4-FFF2-40B4-BE49-F238E27FC236}">
                <a16:creationId xmlns:a16="http://schemas.microsoft.com/office/drawing/2014/main" id="{EADF535C-385F-478B-AC01-AAB9BEC33ED4}"/>
              </a:ext>
            </a:extLst>
          </p:cNvPr>
          <p:cNvSpPr>
            <a:spLocks noChangeArrowheads="1"/>
          </p:cNvSpPr>
          <p:nvPr/>
        </p:nvSpPr>
        <p:spPr bwMode="auto">
          <a:xfrm>
            <a:off x="4337273" y="1118393"/>
            <a:ext cx="4572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dirty="0">
                <a:latin typeface="微软雅黑" panose="020B0503020204020204" pitchFamily="34" charset="-122"/>
                <a:ea typeface="微软雅黑" panose="020B0503020204020204" pitchFamily="34" charset="-122"/>
              </a:rPr>
              <a:t>IPv6</a:t>
            </a:r>
            <a:r>
              <a:rPr lang="zh-CN" altLang="en-US" dirty="0">
                <a:latin typeface="微软雅黑" panose="020B0503020204020204" pitchFamily="34" charset="-122"/>
                <a:ea typeface="微软雅黑" panose="020B0503020204020204" pitchFamily="34" charset="-122"/>
              </a:rPr>
              <a:t>地址长度为</a:t>
            </a:r>
            <a:r>
              <a:rPr lang="en-US" altLang="zh-CN" dirty="0">
                <a:latin typeface="微软雅黑" panose="020B0503020204020204" pitchFamily="34" charset="-122"/>
                <a:ea typeface="微软雅黑" panose="020B0503020204020204" pitchFamily="34" charset="-122"/>
              </a:rPr>
              <a:t>128</a:t>
            </a:r>
            <a:r>
              <a:rPr lang="zh-CN" altLang="en-US" dirty="0">
                <a:latin typeface="微软雅黑" panose="020B0503020204020204" pitchFamily="34" charset="-122"/>
                <a:ea typeface="微软雅黑" panose="020B0503020204020204" pitchFamily="34" charset="-122"/>
              </a:rPr>
              <a:t>比特，地址数量大约为</a:t>
            </a:r>
            <a:r>
              <a:rPr lang="en-US" altLang="zh-CN" dirty="0">
                <a:latin typeface="微软雅黑" panose="020B0503020204020204" pitchFamily="34" charset="-122"/>
                <a:ea typeface="微软雅黑" panose="020B0503020204020204" pitchFamily="34" charset="-122"/>
              </a:rPr>
              <a:t>3.4×10</a:t>
            </a:r>
            <a:r>
              <a:rPr lang="en-US" altLang="zh-CN" baseline="30000" dirty="0">
                <a:latin typeface="微软雅黑" panose="020B0503020204020204" pitchFamily="34" charset="-122"/>
                <a:ea typeface="微软雅黑" panose="020B0503020204020204" pitchFamily="34" charset="-122"/>
              </a:rPr>
              <a:t>38</a:t>
            </a:r>
          </a:p>
        </p:txBody>
      </p:sp>
      <p:sp>
        <p:nvSpPr>
          <p:cNvPr id="10" name="矩形 3">
            <a:extLst>
              <a:ext uri="{FF2B5EF4-FFF2-40B4-BE49-F238E27FC236}">
                <a16:creationId xmlns:a16="http://schemas.microsoft.com/office/drawing/2014/main" id="{50A87845-7C92-408A-B285-283FCB7FB23B}"/>
              </a:ext>
            </a:extLst>
          </p:cNvPr>
          <p:cNvSpPr>
            <a:spLocks noChangeArrowheads="1"/>
          </p:cNvSpPr>
          <p:nvPr/>
        </p:nvSpPr>
        <p:spPr bwMode="auto">
          <a:xfrm>
            <a:off x="0" y="1935163"/>
            <a:ext cx="27416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dirty="0">
                <a:latin typeface="微软雅黑" panose="020B0503020204020204" pitchFamily="34" charset="-122"/>
                <a:ea typeface="微软雅黑" panose="020B0503020204020204" pitchFamily="34" charset="-122"/>
              </a:rPr>
              <a:t>采用</a:t>
            </a:r>
            <a:r>
              <a:rPr lang="zh-CN" altLang="en-US" dirty="0">
                <a:solidFill>
                  <a:srgbClr val="FF0000"/>
                </a:solidFill>
                <a:latin typeface="微软雅黑" panose="020B0503020204020204" pitchFamily="34" charset="-122"/>
                <a:ea typeface="微软雅黑" panose="020B0503020204020204" pitchFamily="34" charset="-122"/>
              </a:rPr>
              <a:t>十六进制冒号分割法</a:t>
            </a:r>
          </a:p>
        </p:txBody>
      </p:sp>
    </p:spTree>
    <p:extLst>
      <p:ext uri="{BB962C8B-B14F-4D97-AF65-F5344CB8AC3E}">
        <p14:creationId xmlns:p14="http://schemas.microsoft.com/office/powerpoint/2010/main" val="30129309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a:extLst>
              <a:ext uri="{FF2B5EF4-FFF2-40B4-BE49-F238E27FC236}">
                <a16:creationId xmlns:a16="http://schemas.microsoft.com/office/drawing/2014/main" id="{C5D290FB-DFA7-41DB-8B70-33FEE13A8B1D}"/>
              </a:ext>
            </a:extLst>
          </p:cNvPr>
          <p:cNvSpPr>
            <a:spLocks noGrp="1"/>
          </p:cNvSpPr>
          <p:nvPr>
            <p:ph type="title"/>
          </p:nvPr>
        </p:nvSpPr>
        <p:spPr>
          <a:xfrm>
            <a:off x="1150938" y="214313"/>
            <a:ext cx="7793037" cy="858043"/>
          </a:xfrm>
        </p:spPr>
        <p:txBody>
          <a:bodyPr/>
          <a:lstStyle/>
          <a:p>
            <a:r>
              <a:rPr lang="en-US" altLang="zh-CN" sz="4400" kern="0" dirty="0">
                <a:latin typeface="微软雅黑" panose="020B0503020204020204" pitchFamily="34" charset="-122"/>
                <a:ea typeface="微软雅黑" panose="020B0503020204020204" pitchFamily="34" charset="-122"/>
              </a:rPr>
              <a:t>IPv6</a:t>
            </a:r>
            <a:r>
              <a:rPr lang="zh-CN" altLang="en-US" sz="4400" kern="0" dirty="0">
                <a:latin typeface="微软雅黑" panose="020B0503020204020204" pitchFamily="34" charset="-122"/>
                <a:ea typeface="微软雅黑" panose="020B0503020204020204" pitchFamily="34" charset="-122"/>
              </a:rPr>
              <a:t>地址</a:t>
            </a:r>
          </a:p>
        </p:txBody>
      </p:sp>
      <p:sp>
        <p:nvSpPr>
          <p:cNvPr id="13" name="内容占位符 2">
            <a:extLst>
              <a:ext uri="{FF2B5EF4-FFF2-40B4-BE49-F238E27FC236}">
                <a16:creationId xmlns:a16="http://schemas.microsoft.com/office/drawing/2014/main" id="{D8FE9108-CE6F-4DAD-A569-3044F611CDB8}"/>
              </a:ext>
            </a:extLst>
          </p:cNvPr>
          <p:cNvSpPr>
            <a:spLocks noGrp="1"/>
          </p:cNvSpPr>
          <p:nvPr>
            <p:ph idx="1"/>
          </p:nvPr>
        </p:nvSpPr>
        <p:spPr>
          <a:xfrm>
            <a:off x="304800" y="1219200"/>
            <a:ext cx="8537575" cy="5016500"/>
          </a:xfrm>
        </p:spPr>
        <p:txBody>
          <a:bodyPr>
            <a:normAutofit/>
          </a:bodyPr>
          <a:lstStyle/>
          <a:p>
            <a:pPr algn="just" eaLnBrk="1" hangingPunct="1"/>
            <a:r>
              <a:rPr lang="en-US" altLang="zh-CN" sz="2400" dirty="0"/>
              <a:t>128</a:t>
            </a:r>
            <a:r>
              <a:rPr lang="zh-CN" altLang="en-US" sz="2400" dirty="0"/>
              <a:t>位地址可产生</a:t>
            </a:r>
            <a:r>
              <a:rPr lang="en-US" altLang="zh-CN" sz="2400" dirty="0"/>
              <a:t>2</a:t>
            </a:r>
            <a:r>
              <a:rPr lang="en-US" altLang="zh-CN" sz="2400" baseline="30000" dirty="0"/>
              <a:t>128</a:t>
            </a:r>
            <a:r>
              <a:rPr lang="en-US" altLang="zh-CN" sz="2400" dirty="0"/>
              <a:t>(≈ 3.4×10</a:t>
            </a:r>
            <a:r>
              <a:rPr lang="en-US" altLang="zh-CN" sz="2400" baseline="30000" dirty="0"/>
              <a:t>38</a:t>
            </a:r>
            <a:r>
              <a:rPr lang="en-US" altLang="zh-CN" sz="2400" dirty="0"/>
              <a:t>)</a:t>
            </a:r>
            <a:r>
              <a:rPr lang="zh-CN" altLang="en-US" sz="2400" dirty="0"/>
              <a:t>个地址</a:t>
            </a:r>
            <a:endParaRPr lang="zh-CN" altLang="en-US" sz="2400" baseline="30000" dirty="0"/>
          </a:p>
          <a:p>
            <a:pPr algn="just" eaLnBrk="1" hangingPunct="1"/>
            <a:r>
              <a:rPr lang="zh-CN" altLang="en-US" sz="2400" dirty="0"/>
              <a:t>表示方法采用十六进制冒号分割法</a:t>
            </a:r>
            <a:r>
              <a:rPr lang="en-US" altLang="zh-CN" sz="2400" dirty="0"/>
              <a:t>(</a:t>
            </a:r>
            <a:r>
              <a:rPr lang="zh-CN" altLang="en-US" sz="2400" dirty="0"/>
              <a:t>每</a:t>
            </a:r>
            <a:r>
              <a:rPr lang="en-US" altLang="zh-CN" sz="2400" dirty="0"/>
              <a:t>16bit</a:t>
            </a:r>
            <a:r>
              <a:rPr lang="zh-CN" altLang="en-US" sz="2400" dirty="0"/>
              <a:t>一组，其中每四个</a:t>
            </a:r>
            <a:r>
              <a:rPr lang="en-US" altLang="zh-CN" sz="2400" dirty="0"/>
              <a:t>bit</a:t>
            </a:r>
            <a:r>
              <a:rPr lang="zh-CN" altLang="en-US" sz="2400" dirty="0"/>
              <a:t>对应一个</a:t>
            </a:r>
            <a:r>
              <a:rPr lang="en-US" altLang="zh-CN" sz="2400" dirty="0"/>
              <a:t>16</a:t>
            </a:r>
            <a:r>
              <a:rPr lang="zh-CN" altLang="en-US" sz="2400" dirty="0"/>
              <a:t>进制数</a:t>
            </a:r>
            <a:r>
              <a:rPr lang="en-US" altLang="zh-CN" sz="2400" dirty="0"/>
              <a:t>)</a:t>
            </a:r>
            <a:endParaRPr lang="zh-CN" altLang="en-US" sz="2400" dirty="0"/>
          </a:p>
          <a:p>
            <a:pPr lvl="1" algn="just" eaLnBrk="1" hangingPunct="1"/>
            <a:r>
              <a:rPr lang="zh-CN" altLang="en-US" sz="2400" dirty="0"/>
              <a:t>如</a:t>
            </a:r>
            <a:r>
              <a:rPr lang="en-US" altLang="zh-CN" sz="2400" dirty="0"/>
              <a:t>1025:1ab6:0:0:0:87:a76f:1234</a:t>
            </a:r>
          </a:p>
          <a:p>
            <a:pPr lvl="1" algn="just" eaLnBrk="1" hangingPunct="1"/>
            <a:r>
              <a:rPr lang="zh-CN" altLang="en-US" sz="2400" dirty="0"/>
              <a:t>出现连续的</a:t>
            </a:r>
            <a:r>
              <a:rPr lang="en-US" altLang="zh-CN" sz="2400" dirty="0"/>
              <a:t>0</a:t>
            </a:r>
            <a:r>
              <a:rPr lang="zh-CN" altLang="en-US" sz="2400" dirty="0"/>
              <a:t>可以省略</a:t>
            </a:r>
            <a:r>
              <a:rPr lang="en-US" altLang="zh-CN" sz="2400" dirty="0"/>
              <a:t>(</a:t>
            </a:r>
            <a:r>
              <a:rPr lang="zh-CN" altLang="en-US" sz="2400" dirty="0"/>
              <a:t>多处连续出现，只能省略其中</a:t>
            </a:r>
            <a:r>
              <a:rPr lang="en-US" altLang="zh-CN" sz="2400" dirty="0"/>
              <a:t>1</a:t>
            </a:r>
            <a:r>
              <a:rPr lang="zh-CN" altLang="en-US" sz="2400" dirty="0"/>
              <a:t>处连续</a:t>
            </a:r>
            <a:r>
              <a:rPr lang="en-US" altLang="zh-CN" sz="2400" dirty="0"/>
              <a:t>)</a:t>
            </a:r>
            <a:r>
              <a:rPr lang="zh-CN" altLang="en-US" sz="2400" dirty="0"/>
              <a:t>，以上地址还可表示为</a:t>
            </a:r>
            <a:r>
              <a:rPr lang="en-US" altLang="zh-CN" sz="2400" dirty="0"/>
              <a:t>1025:1ab6::87:a76f:1234</a:t>
            </a:r>
          </a:p>
          <a:p>
            <a:pPr lvl="1" algn="just" eaLnBrk="1" hangingPunct="1"/>
            <a:r>
              <a:rPr lang="zh-CN" altLang="en-US" sz="2400" dirty="0"/>
              <a:t>混合表示</a:t>
            </a:r>
          </a:p>
          <a:p>
            <a:pPr lvl="2" algn="just" eaLnBrk="1" hangingPunct="1">
              <a:buFont typeface="Wingdings" panose="05000000000000000000" pitchFamily="2" charset="2"/>
              <a:buChar char="ü"/>
            </a:pPr>
            <a:r>
              <a:rPr lang="en-US" altLang="zh-CN" sz="2000" dirty="0"/>
              <a:t>::FFFF:129.144.52.38</a:t>
            </a:r>
          </a:p>
          <a:p>
            <a:pPr lvl="1" algn="just" eaLnBrk="1" hangingPunct="1"/>
            <a:r>
              <a:rPr lang="zh-CN" altLang="en-US" sz="2400" dirty="0"/>
              <a:t>地址前缀表示：</a:t>
            </a:r>
            <a:r>
              <a:rPr lang="en-US" altLang="zh-CN" sz="2400" dirty="0"/>
              <a:t>IPv6</a:t>
            </a:r>
            <a:r>
              <a:rPr lang="zh-CN" altLang="en-US" sz="2400" dirty="0"/>
              <a:t>地址</a:t>
            </a:r>
            <a:r>
              <a:rPr lang="en-US" altLang="zh-CN" sz="2400" dirty="0"/>
              <a:t>/</a:t>
            </a:r>
            <a:r>
              <a:rPr lang="zh-CN" altLang="en-US" sz="2400" dirty="0"/>
              <a:t>前缀长度</a:t>
            </a:r>
          </a:p>
          <a:p>
            <a:pPr lvl="2" algn="just" eaLnBrk="1" hangingPunct="1">
              <a:buFont typeface="Wingdings" panose="05000000000000000000" pitchFamily="2" charset="2"/>
              <a:buChar char="ü"/>
            </a:pPr>
            <a:r>
              <a:rPr lang="en-US" altLang="zh-CN" sz="2000" dirty="0"/>
              <a:t>2001:da8:d800::3/64</a:t>
            </a:r>
          </a:p>
          <a:p>
            <a:pPr lvl="2">
              <a:buFont typeface="Wingdings" panose="05000000000000000000" pitchFamily="2" charset="2"/>
              <a:buChar char="ü"/>
            </a:pPr>
            <a:r>
              <a:rPr lang="zh-CN" altLang="en-US" sz="2000" dirty="0"/>
              <a:t>子网前缀：</a:t>
            </a:r>
            <a:r>
              <a:rPr lang="en-US" altLang="zh-CN" sz="2000" dirty="0"/>
              <a:t>2001:DB8:2A0:2F3B::/64</a:t>
            </a:r>
          </a:p>
          <a:p>
            <a:pPr lvl="2">
              <a:buFont typeface="Wingdings" panose="05000000000000000000" pitchFamily="2" charset="2"/>
              <a:buChar char="ü"/>
            </a:pPr>
            <a:r>
              <a:rPr lang="zh-CN" altLang="en-US" sz="2000" dirty="0"/>
              <a:t>汇聚路由前缀（地址范围）：</a:t>
            </a:r>
            <a:r>
              <a:rPr lang="en-US" altLang="zh-CN" sz="2000" dirty="0"/>
              <a:t>2001:DB8:3F::/48</a:t>
            </a:r>
          </a:p>
          <a:p>
            <a:endParaRPr lang="zh-CN" altLang="en-US" dirty="0"/>
          </a:p>
        </p:txBody>
      </p:sp>
      <p:sp>
        <p:nvSpPr>
          <p:cNvPr id="4" name="AutoShape 4">
            <a:extLst>
              <a:ext uri="{FF2B5EF4-FFF2-40B4-BE49-F238E27FC236}">
                <a16:creationId xmlns:a16="http://schemas.microsoft.com/office/drawing/2014/main" id="{250A0AE2-6CD5-4F35-93AC-08AC6DC63E34}"/>
              </a:ext>
            </a:extLst>
          </p:cNvPr>
          <p:cNvSpPr>
            <a:spLocks noChangeArrowheads="1"/>
          </p:cNvSpPr>
          <p:nvPr/>
        </p:nvSpPr>
        <p:spPr bwMode="auto">
          <a:xfrm>
            <a:off x="467544" y="6071394"/>
            <a:ext cx="7920879" cy="622300"/>
          </a:xfrm>
          <a:prstGeom prst="roundRect">
            <a:avLst>
              <a:gd name="adj" fmla="val 16667"/>
            </a:avLst>
          </a:prstGeom>
          <a:solidFill>
            <a:schemeClr val="accent2">
              <a:lumMod val="20000"/>
              <a:lumOff val="80000"/>
            </a:schemeClr>
          </a:solidFill>
          <a:ln w="9525" algn="ctr">
            <a:no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dirty="0">
                <a:solidFill>
                  <a:srgbClr val="FF0000"/>
                </a:solidFill>
                <a:latin typeface="微软雅黑" panose="020B0503020204020204" pitchFamily="34" charset="-122"/>
                <a:ea typeface="微软雅黑" panose="020B0503020204020204" pitchFamily="34" charset="-122"/>
              </a:rPr>
              <a:t>目前所有</a:t>
            </a:r>
            <a:r>
              <a:rPr lang="en-US" altLang="zh-CN" sz="2000" b="1" dirty="0">
                <a:solidFill>
                  <a:srgbClr val="FF0000"/>
                </a:solidFill>
                <a:latin typeface="微软雅黑" panose="020B0503020204020204" pitchFamily="34" charset="-122"/>
                <a:ea typeface="微软雅黑" panose="020B0503020204020204" pitchFamily="34" charset="-122"/>
              </a:rPr>
              <a:t>IPv6</a:t>
            </a:r>
            <a:r>
              <a:rPr lang="zh-CN" altLang="en-US" sz="2000" b="1" dirty="0">
                <a:solidFill>
                  <a:srgbClr val="FF0000"/>
                </a:solidFill>
                <a:latin typeface="微软雅黑" panose="020B0503020204020204" pitchFamily="34" charset="-122"/>
                <a:ea typeface="微软雅黑" panose="020B0503020204020204" pitchFamily="34" charset="-122"/>
              </a:rPr>
              <a:t>子网的前缀长度都是</a:t>
            </a:r>
            <a:r>
              <a:rPr lang="en-US" altLang="zh-CN" sz="2000" b="1" dirty="0">
                <a:solidFill>
                  <a:srgbClr val="FF0000"/>
                </a:solidFill>
                <a:latin typeface="微软雅黑" panose="020B0503020204020204" pitchFamily="34" charset="-122"/>
                <a:ea typeface="微软雅黑" panose="020B0503020204020204" pitchFamily="34" charset="-122"/>
              </a:rPr>
              <a:t>64</a:t>
            </a:r>
            <a:r>
              <a:rPr lang="zh-CN" altLang="en-US" sz="2000" b="1" dirty="0">
                <a:solidFill>
                  <a:srgbClr val="FF0000"/>
                </a:solidFill>
                <a:latin typeface="微软雅黑" panose="020B0503020204020204" pitchFamily="34" charset="-122"/>
                <a:ea typeface="微软雅黑" panose="020B0503020204020204" pitchFamily="34" charset="-122"/>
              </a:rPr>
              <a:t>比特！</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sz="2000" b="1" dirty="0">
                <a:solidFill>
                  <a:srgbClr val="FF0000"/>
                </a:solidFill>
                <a:latin typeface="微软雅黑" panose="020B0503020204020204" pitchFamily="34" charset="-122"/>
                <a:ea typeface="微软雅黑" panose="020B0503020204020204" pitchFamily="34" charset="-122"/>
              </a:rPr>
              <a:t>因此，</a:t>
            </a:r>
            <a:r>
              <a:rPr lang="en-US" altLang="zh-CN" sz="2000" b="1" dirty="0">
                <a:solidFill>
                  <a:srgbClr val="FF0000"/>
                </a:solidFill>
                <a:latin typeface="微软雅黑" panose="020B0503020204020204" pitchFamily="34" charset="-122"/>
                <a:ea typeface="微软雅黑" panose="020B0503020204020204" pitchFamily="34" charset="-122"/>
              </a:rPr>
              <a:t>IPv6</a:t>
            </a:r>
            <a:r>
              <a:rPr lang="zh-CN" altLang="en-US" sz="2000" b="1" dirty="0">
                <a:solidFill>
                  <a:srgbClr val="FF0000"/>
                </a:solidFill>
                <a:latin typeface="微软雅黑" panose="020B0503020204020204" pitchFamily="34" charset="-122"/>
                <a:ea typeface="微软雅黑" panose="020B0503020204020204" pitchFamily="34" charset="-122"/>
              </a:rPr>
              <a:t>地址表示时可以不用指出前缀长度！</a:t>
            </a:r>
          </a:p>
        </p:txBody>
      </p:sp>
    </p:spTree>
    <p:extLst>
      <p:ext uri="{BB962C8B-B14F-4D97-AF65-F5344CB8AC3E}">
        <p14:creationId xmlns:p14="http://schemas.microsoft.com/office/powerpoint/2010/main" val="12921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zh-CN">
                <a:latin typeface="微软雅黑" panose="020B0503020204020204" pitchFamily="34" charset="-122"/>
                <a:ea typeface="微软雅黑" panose="020B0503020204020204" pitchFamily="34" charset="-122"/>
              </a:rPr>
              <a:t>IPv6</a:t>
            </a:r>
            <a:r>
              <a:rPr lang="zh-CN" altLang="en-US">
                <a:latin typeface="微软雅黑" panose="020B0503020204020204" pitchFamily="34" charset="-122"/>
                <a:ea typeface="微软雅黑" panose="020B0503020204020204" pitchFamily="34" charset="-122"/>
              </a:rPr>
              <a:t>地址类型</a:t>
            </a:r>
          </a:p>
        </p:txBody>
      </p:sp>
      <p:sp>
        <p:nvSpPr>
          <p:cNvPr id="122883" name="Rectangle 3"/>
          <p:cNvSpPr>
            <a:spLocks noGrp="1" noChangeArrowheads="1"/>
          </p:cNvSpPr>
          <p:nvPr>
            <p:ph type="body" idx="1"/>
          </p:nvPr>
        </p:nvSpPr>
        <p:spPr>
          <a:xfrm>
            <a:off x="827088" y="1556792"/>
            <a:ext cx="7772400" cy="5184576"/>
          </a:xfrm>
        </p:spPr>
        <p:txBody>
          <a:bodyPr>
            <a:normAutofit fontScale="92500" lnSpcReduction="20000"/>
          </a:bodyPr>
          <a:lstStyle/>
          <a:p>
            <a:pPr eaLnBrk="1" hangingPunct="1">
              <a:lnSpc>
                <a:spcPct val="115000"/>
              </a:lnSpc>
            </a:pPr>
            <a:r>
              <a:rPr lang="zh-CN" altLang="en-US" sz="2700" dirty="0">
                <a:latin typeface="微软雅黑" panose="020B0503020204020204" pitchFamily="34" charset="-122"/>
                <a:ea typeface="微软雅黑" panose="020B0503020204020204" pitchFamily="34" charset="-122"/>
                <a:sym typeface="Wingdings" panose="05000000000000000000" pitchFamily="2" charset="2"/>
              </a:rPr>
              <a:t>单播地址</a:t>
            </a:r>
            <a:r>
              <a:rPr lang="en-US" altLang="zh-CN" sz="2700" dirty="0">
                <a:latin typeface="微软雅黑" panose="020B0503020204020204" pitchFamily="34" charset="-122"/>
                <a:ea typeface="微软雅黑" panose="020B0503020204020204" pitchFamily="34" charset="-122"/>
                <a:sym typeface="Wingdings" panose="05000000000000000000" pitchFamily="2" charset="2"/>
              </a:rPr>
              <a:t>(Unicast)</a:t>
            </a:r>
          </a:p>
          <a:p>
            <a:pPr lvl="1" eaLnBrk="1" hangingPunct="1">
              <a:lnSpc>
                <a:spcPct val="115000"/>
              </a:lnSpc>
            </a:pPr>
            <a:r>
              <a:rPr lang="zh-CN" altLang="en-US" sz="2100" dirty="0">
                <a:latin typeface="微软雅黑" panose="020B0503020204020204" pitchFamily="34" charset="-122"/>
                <a:ea typeface="微软雅黑" panose="020B0503020204020204" pitchFamily="34" charset="-122"/>
                <a:sym typeface="Wingdings" panose="05000000000000000000" pitchFamily="2" charset="2"/>
              </a:rPr>
              <a:t>分配给节点上的某个特定网络接口</a:t>
            </a:r>
            <a:r>
              <a:rPr lang="en-US" altLang="zh-CN" sz="2100"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2100" dirty="0">
                <a:latin typeface="微软雅黑" panose="020B0503020204020204" pitchFamily="34" charset="-122"/>
                <a:ea typeface="微软雅黑" panose="020B0503020204020204" pitchFamily="34" charset="-122"/>
                <a:sym typeface="Wingdings" panose="05000000000000000000" pitchFamily="2" charset="2"/>
              </a:rPr>
              <a:t>目的地为单播地址的分组被转发到该接口上</a:t>
            </a:r>
          </a:p>
          <a:p>
            <a:pPr eaLnBrk="1" hangingPunct="1">
              <a:lnSpc>
                <a:spcPct val="115000"/>
              </a:lnSpc>
            </a:pPr>
            <a:r>
              <a:rPr lang="zh-CN" altLang="en-US" sz="2700" dirty="0">
                <a:latin typeface="微软雅黑" panose="020B0503020204020204" pitchFamily="34" charset="-122"/>
                <a:ea typeface="微软雅黑" panose="020B0503020204020204" pitchFamily="34" charset="-122"/>
                <a:sym typeface="Wingdings" panose="05000000000000000000" pitchFamily="2" charset="2"/>
              </a:rPr>
              <a:t>组播地址</a:t>
            </a:r>
            <a:r>
              <a:rPr lang="en-US" altLang="zh-CN" sz="2700" dirty="0">
                <a:latin typeface="微软雅黑" panose="020B0503020204020204" pitchFamily="34" charset="-122"/>
                <a:ea typeface="微软雅黑" panose="020B0503020204020204" pitchFamily="34" charset="-122"/>
                <a:sym typeface="Wingdings" panose="05000000000000000000" pitchFamily="2" charset="2"/>
              </a:rPr>
              <a:t>(Multicast)</a:t>
            </a:r>
          </a:p>
          <a:p>
            <a:pPr lvl="1" eaLnBrk="1" hangingPunct="1">
              <a:lnSpc>
                <a:spcPct val="115000"/>
              </a:lnSpc>
            </a:pP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分配给一组网络接口，这些网络接口一般位于不同的节点，目的地为组播地址被转发到这组接口上</a:t>
            </a:r>
            <a:endParaRPr lang="en-US" altLang="zh-CN" sz="2400" dirty="0">
              <a:latin typeface="微软雅黑" panose="020B0503020204020204" pitchFamily="34" charset="-122"/>
              <a:ea typeface="微软雅黑" panose="020B0503020204020204" pitchFamily="34" charset="-122"/>
              <a:sym typeface="Wingdings" panose="05000000000000000000" pitchFamily="2" charset="2"/>
            </a:endParaRPr>
          </a:p>
          <a:p>
            <a:pPr lvl="1" eaLnBrk="1" hangingPunct="1">
              <a:lnSpc>
                <a:spcPct val="115000"/>
              </a:lnSpc>
            </a:pPr>
            <a:endParaRPr lang="en-US" altLang="zh-CN" sz="2400" dirty="0">
              <a:latin typeface="微软雅黑" panose="020B0503020204020204" pitchFamily="34" charset="-122"/>
              <a:ea typeface="微软雅黑" panose="020B0503020204020204" pitchFamily="34" charset="-122"/>
              <a:sym typeface="Wingdings" panose="05000000000000000000" pitchFamily="2" charset="2"/>
            </a:endParaRPr>
          </a:p>
          <a:p>
            <a:pPr lvl="1" eaLnBrk="1" hangingPunct="1">
              <a:lnSpc>
                <a:spcPct val="115000"/>
              </a:lnSpc>
            </a:pPr>
            <a:endParaRPr lang="en-US" altLang="zh-CN" sz="2400" dirty="0">
              <a:latin typeface="微软雅黑" panose="020B0503020204020204" pitchFamily="34" charset="-122"/>
              <a:ea typeface="微软雅黑" panose="020B0503020204020204" pitchFamily="34" charset="-122"/>
              <a:sym typeface="Wingdings" panose="05000000000000000000" pitchFamily="2" charset="2"/>
            </a:endParaRPr>
          </a:p>
          <a:p>
            <a:pPr lvl="1" eaLnBrk="1" hangingPunct="1">
              <a:lnSpc>
                <a:spcPct val="115000"/>
              </a:lnSpc>
            </a:pPr>
            <a:endParaRPr lang="zh-CN" altLang="en-US" sz="2400" dirty="0">
              <a:latin typeface="微软雅黑" panose="020B0503020204020204" pitchFamily="34" charset="-122"/>
              <a:ea typeface="微软雅黑" panose="020B0503020204020204" pitchFamily="34" charset="-122"/>
              <a:sym typeface="Wingdings" panose="05000000000000000000" pitchFamily="2" charset="2"/>
            </a:endParaRPr>
          </a:p>
          <a:p>
            <a:pPr eaLnBrk="1" hangingPunct="1">
              <a:lnSpc>
                <a:spcPct val="115000"/>
              </a:lnSpc>
            </a:pPr>
            <a:r>
              <a:rPr lang="zh-CN" altLang="en-US" sz="2700" dirty="0">
                <a:latin typeface="微软雅黑" panose="020B0503020204020204" pitchFamily="34" charset="-122"/>
                <a:ea typeface="微软雅黑" panose="020B0503020204020204" pitchFamily="34" charset="-122"/>
                <a:sym typeface="Wingdings" panose="05000000000000000000" pitchFamily="2" charset="2"/>
              </a:rPr>
              <a:t>任播地址</a:t>
            </a:r>
            <a:r>
              <a:rPr lang="en-US" altLang="zh-CN" sz="2700" dirty="0">
                <a:latin typeface="微软雅黑" panose="020B0503020204020204" pitchFamily="34" charset="-122"/>
                <a:ea typeface="微软雅黑" panose="020B0503020204020204" pitchFamily="34" charset="-122"/>
                <a:sym typeface="Wingdings" panose="05000000000000000000" pitchFamily="2" charset="2"/>
              </a:rPr>
              <a:t>(</a:t>
            </a:r>
            <a:r>
              <a:rPr lang="en-US" altLang="zh-CN" sz="2700" dirty="0" err="1">
                <a:latin typeface="微软雅黑" panose="020B0503020204020204" pitchFamily="34" charset="-122"/>
                <a:ea typeface="微软雅黑" panose="020B0503020204020204" pitchFamily="34" charset="-122"/>
                <a:sym typeface="Wingdings" panose="05000000000000000000" pitchFamily="2" charset="2"/>
              </a:rPr>
              <a:t>Anycast</a:t>
            </a:r>
            <a:r>
              <a:rPr lang="en-US" altLang="zh-CN" sz="2700" dirty="0">
                <a:latin typeface="微软雅黑" panose="020B0503020204020204" pitchFamily="34" charset="-122"/>
                <a:ea typeface="微软雅黑" panose="020B0503020204020204" pitchFamily="34" charset="-122"/>
                <a:sym typeface="Wingdings" panose="05000000000000000000" pitchFamily="2" charset="2"/>
              </a:rPr>
              <a:t>)</a:t>
            </a:r>
          </a:p>
          <a:p>
            <a:pPr lvl="1" eaLnBrk="1" hangingPunct="1">
              <a:lnSpc>
                <a:spcPct val="115000"/>
              </a:lnSpc>
            </a:pP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分配给一组网络接口</a:t>
            </a:r>
            <a:r>
              <a:rPr lang="en-US" altLang="zh-CN" sz="2400"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这些网络接口一般位于不同的网络节点，目的地为任播地址的分组被转发到该组接口中距离发送主机最近的节点</a:t>
            </a:r>
            <a:r>
              <a:rPr lang="en-US" altLang="zh-CN" sz="2400"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2400" dirty="0">
                <a:latin typeface="微软雅黑" panose="020B0503020204020204" pitchFamily="34" charset="-122"/>
                <a:ea typeface="微软雅黑" panose="020B0503020204020204" pitchFamily="34" charset="-122"/>
                <a:sym typeface="Wingdings" panose="05000000000000000000" pitchFamily="2" charset="2"/>
              </a:rPr>
              <a:t>依据路由协议度量的最近距离</a:t>
            </a:r>
            <a:r>
              <a:rPr lang="en-US" altLang="zh-CN" sz="2400" dirty="0">
                <a:latin typeface="微软雅黑" panose="020B0503020204020204" pitchFamily="34" charset="-122"/>
                <a:ea typeface="微软雅黑" panose="020B0503020204020204" pitchFamily="34" charset="-122"/>
                <a:sym typeface="Wingdings" panose="05000000000000000000" pitchFamily="2" charset="2"/>
              </a:rPr>
              <a:t>)</a:t>
            </a:r>
            <a:endParaRPr lang="zh-CN" altLang="en-US"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35897126-B62F-453A-9E07-AB1A00396EBE}"/>
              </a:ext>
            </a:extLst>
          </p:cNvPr>
          <p:cNvSpPr txBox="1"/>
          <p:nvPr/>
        </p:nvSpPr>
        <p:spPr>
          <a:xfrm>
            <a:off x="4932040" y="1372126"/>
            <a:ext cx="3615854" cy="369332"/>
          </a:xfrm>
          <a:prstGeom prst="rect">
            <a:avLst/>
          </a:prstGeom>
          <a:noFill/>
          <a:ln>
            <a:solidFill>
              <a:schemeClr val="tx1"/>
            </a:solidFill>
          </a:ln>
        </p:spPr>
        <p:txBody>
          <a:bodyPr wrap="square">
            <a:spAutoFit/>
          </a:bodyPr>
          <a:lstStyle/>
          <a:p>
            <a:pPr algn="ctr"/>
            <a:r>
              <a:rPr lang="en-US" altLang="zh-CN" dirty="0">
                <a:latin typeface="+mn-ea"/>
                <a:ea typeface="+mn-ea"/>
              </a:rPr>
              <a:t>IPv6</a:t>
            </a:r>
            <a:r>
              <a:rPr lang="zh-CN" altLang="en-US" dirty="0">
                <a:latin typeface="+mn-ea"/>
                <a:ea typeface="+mn-ea"/>
              </a:rPr>
              <a:t>地址空间分配：</a:t>
            </a:r>
            <a:r>
              <a:rPr lang="en-US" altLang="zh-CN" dirty="0">
                <a:latin typeface="+mn-ea"/>
                <a:ea typeface="+mn-ea"/>
              </a:rPr>
              <a:t>RFC4291</a:t>
            </a:r>
            <a:endParaRPr lang="zh-CN" altLang="en-US" dirty="0">
              <a:latin typeface="+mn-ea"/>
              <a:ea typeface="+mn-ea"/>
            </a:endParaRPr>
          </a:p>
        </p:txBody>
      </p:sp>
      <p:sp>
        <p:nvSpPr>
          <p:cNvPr id="2" name="矩形: 圆角 1">
            <a:extLst>
              <a:ext uri="{FF2B5EF4-FFF2-40B4-BE49-F238E27FC236}">
                <a16:creationId xmlns:a16="http://schemas.microsoft.com/office/drawing/2014/main" id="{BD2DD8E3-FBD4-4ED2-9013-0047643740E4}"/>
              </a:ext>
            </a:extLst>
          </p:cNvPr>
          <p:cNvSpPr/>
          <p:nvPr/>
        </p:nvSpPr>
        <p:spPr>
          <a:xfrm>
            <a:off x="539552" y="3933056"/>
            <a:ext cx="7920880" cy="86409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zh-CN"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IPv6</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中没有了广播的概念，原来</a:t>
            </a:r>
            <a:r>
              <a:rPr kumimoji="0" lang="en-US" altLang="zh-CN"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IPv4</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中的一些需要广播实现的功能通过</a:t>
            </a:r>
            <a:r>
              <a:rPr kumimoji="0" lang="en-US" altLang="zh-CN"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IPv6</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组播</a:t>
            </a:r>
            <a:r>
              <a:rPr kumimoji="0" lang="en-US" altLang="zh-CN"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多播来实现</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2E2AAF3-D939-480D-A1B9-B349D91A142F}"/>
              </a:ext>
            </a:extLst>
          </p:cNvPr>
          <p:cNvSpPr>
            <a:spLocks noGrp="1"/>
          </p:cNvSpPr>
          <p:nvPr>
            <p:ph type="sldNum" sz="quarter" idx="12"/>
          </p:nvPr>
        </p:nvSpPr>
        <p:spPr/>
        <p:txBody>
          <a:bodyPr/>
          <a:lstStyle/>
          <a:p>
            <a:fld id="{8ED44DB7-B4BB-488E-80C0-9E7628D09BE7}" type="slidenum">
              <a:rPr lang="en-US" altLang="zh-CN" smtClean="0"/>
              <a:pPr/>
              <a:t>133</a:t>
            </a:fld>
            <a:endParaRPr lang="en-US" altLang="zh-CN"/>
          </a:p>
        </p:txBody>
      </p:sp>
      <p:sp>
        <p:nvSpPr>
          <p:cNvPr id="6" name="标题 1">
            <a:extLst>
              <a:ext uri="{FF2B5EF4-FFF2-40B4-BE49-F238E27FC236}">
                <a16:creationId xmlns:a16="http://schemas.microsoft.com/office/drawing/2014/main" id="{E79EF420-4E47-4283-BC1B-5699D12F10FC}"/>
              </a:ext>
            </a:extLst>
          </p:cNvPr>
          <p:cNvSpPr>
            <a:spLocks noGrp="1"/>
          </p:cNvSpPr>
          <p:nvPr>
            <p:ph type="title"/>
          </p:nvPr>
        </p:nvSpPr>
        <p:spPr>
          <a:xfrm>
            <a:off x="1150938" y="214313"/>
            <a:ext cx="7793037" cy="858043"/>
          </a:xfrm>
        </p:spPr>
        <p:txBody>
          <a:bodyPr/>
          <a:lstStyle/>
          <a:p>
            <a:r>
              <a:rPr lang="zh-CN" altLang="en-US" dirty="0">
                <a:latin typeface="微软雅黑" panose="020B0503020204020204" pitchFamily="34" charset="-122"/>
                <a:ea typeface="微软雅黑" panose="020B0503020204020204" pitchFamily="34" charset="-122"/>
              </a:rPr>
              <a:t>本章小节</a:t>
            </a:r>
          </a:p>
        </p:txBody>
      </p:sp>
      <p:sp>
        <p:nvSpPr>
          <p:cNvPr id="7" name="内容占位符 2">
            <a:extLst>
              <a:ext uri="{FF2B5EF4-FFF2-40B4-BE49-F238E27FC236}">
                <a16:creationId xmlns:a16="http://schemas.microsoft.com/office/drawing/2014/main" id="{A1DE5952-7FBD-459E-9C8B-BEA791099F6A}"/>
              </a:ext>
            </a:extLst>
          </p:cNvPr>
          <p:cNvSpPr>
            <a:spLocks noGrp="1"/>
          </p:cNvSpPr>
          <p:nvPr>
            <p:ph idx="1"/>
          </p:nvPr>
        </p:nvSpPr>
        <p:spPr>
          <a:xfrm>
            <a:off x="304800" y="1219200"/>
            <a:ext cx="8537575" cy="5522168"/>
          </a:xfrm>
        </p:spPr>
        <p:txBody>
          <a:bodyPr/>
          <a:lstStyle/>
          <a:p>
            <a:pPr algn="just" eaLnBrk="1" hangingPunct="1">
              <a:lnSpc>
                <a:spcPct val="110000"/>
              </a:lnSpc>
              <a:defRPr/>
            </a:pPr>
            <a:r>
              <a:rPr lang="zh-CN" altLang="en-US" sz="2000" dirty="0"/>
              <a:t>熟练掌握</a:t>
            </a:r>
            <a:r>
              <a:rPr lang="en-US" altLang="zh-CN" sz="2000" dirty="0"/>
              <a:t>Internet</a:t>
            </a:r>
            <a:r>
              <a:rPr lang="zh-CN" altLang="en-US" sz="2000" dirty="0"/>
              <a:t>的网络层</a:t>
            </a:r>
            <a:r>
              <a:rPr lang="en-US" altLang="zh-CN" sz="2000" dirty="0"/>
              <a:t>IP</a:t>
            </a:r>
            <a:r>
              <a:rPr lang="zh-CN" altLang="en-US" sz="2000" dirty="0"/>
              <a:t>及其相关协议</a:t>
            </a:r>
            <a:endParaRPr lang="en-US" altLang="zh-CN" sz="2000" dirty="0"/>
          </a:p>
          <a:p>
            <a:pPr algn="just" eaLnBrk="1" hangingPunct="1">
              <a:lnSpc>
                <a:spcPct val="110000"/>
              </a:lnSpc>
              <a:defRPr/>
            </a:pPr>
            <a:r>
              <a:rPr lang="zh-CN" altLang="en-US" sz="2000" dirty="0"/>
              <a:t>掌握</a:t>
            </a:r>
            <a:r>
              <a:rPr lang="en-US" altLang="zh-CN" sz="2000" dirty="0"/>
              <a:t>ARP</a:t>
            </a:r>
            <a:r>
              <a:rPr lang="zh-CN" altLang="en-US" sz="2000" dirty="0"/>
              <a:t>协议、</a:t>
            </a:r>
            <a:r>
              <a:rPr lang="en-US" altLang="zh-CN" sz="2000" dirty="0"/>
              <a:t>IP</a:t>
            </a:r>
            <a:r>
              <a:rPr lang="zh-CN" altLang="en-US" sz="2000" dirty="0"/>
              <a:t>路由和转发等机制，了解</a:t>
            </a:r>
            <a:r>
              <a:rPr lang="en-US" altLang="zh-CN" sz="2000" dirty="0"/>
              <a:t>IP</a:t>
            </a:r>
            <a:r>
              <a:rPr lang="zh-CN" altLang="en-US" sz="2000" dirty="0"/>
              <a:t>组播等概念</a:t>
            </a:r>
          </a:p>
          <a:p>
            <a:pPr algn="just" eaLnBrk="1" hangingPunct="1">
              <a:lnSpc>
                <a:spcPct val="110000"/>
              </a:lnSpc>
              <a:defRPr/>
            </a:pPr>
            <a:r>
              <a:rPr lang="zh-CN" altLang="en-US" sz="2000" dirty="0"/>
              <a:t>掌握子网划分、</a:t>
            </a:r>
            <a:r>
              <a:rPr lang="en-US" altLang="zh-CN" sz="2000" dirty="0"/>
              <a:t>CIDR</a:t>
            </a:r>
            <a:r>
              <a:rPr lang="zh-CN" altLang="en-US" sz="2000" dirty="0"/>
              <a:t>、</a:t>
            </a:r>
            <a:r>
              <a:rPr lang="en-US" altLang="zh-CN" sz="2000" dirty="0"/>
              <a:t>NAT</a:t>
            </a:r>
            <a:r>
              <a:rPr lang="zh-CN" altLang="en-US" sz="2000" dirty="0"/>
              <a:t>等机制</a:t>
            </a:r>
            <a:endParaRPr lang="en-US" altLang="zh-CN" sz="2000" dirty="0"/>
          </a:p>
          <a:p>
            <a:pPr algn="just" eaLnBrk="1" hangingPunct="1">
              <a:lnSpc>
                <a:spcPct val="110000"/>
              </a:lnSpc>
              <a:defRPr/>
            </a:pPr>
            <a:r>
              <a:rPr lang="zh-CN" altLang="en-US" sz="2000" dirty="0"/>
              <a:t>了解</a:t>
            </a:r>
            <a:r>
              <a:rPr lang="en-US" altLang="zh-CN" sz="2000" dirty="0"/>
              <a:t>IPv4</a:t>
            </a:r>
            <a:r>
              <a:rPr lang="zh-CN" altLang="en-US" sz="2000" dirty="0"/>
              <a:t>与</a:t>
            </a:r>
            <a:r>
              <a:rPr lang="en-US" altLang="zh-CN" sz="2000" dirty="0"/>
              <a:t>IPv6</a:t>
            </a:r>
            <a:r>
              <a:rPr lang="zh-CN" altLang="en-US" sz="2000" dirty="0"/>
              <a:t>的区别，以及</a:t>
            </a:r>
            <a:r>
              <a:rPr lang="en-US" altLang="zh-CN" sz="2000" dirty="0"/>
              <a:t>IPv6</a:t>
            </a:r>
            <a:r>
              <a:rPr lang="zh-CN" altLang="en-US" sz="2000" dirty="0"/>
              <a:t>协议的基本概念</a:t>
            </a:r>
          </a:p>
          <a:p>
            <a:pPr algn="just" eaLnBrk="1" hangingPunct="1">
              <a:lnSpc>
                <a:spcPct val="110000"/>
              </a:lnSpc>
              <a:defRPr/>
            </a:pPr>
            <a:r>
              <a:rPr lang="zh-CN" altLang="en-US" sz="2000" dirty="0"/>
              <a:t>习题</a:t>
            </a:r>
            <a:r>
              <a:rPr lang="en-US" altLang="zh-CN" sz="2000" dirty="0"/>
              <a:t>46(</a:t>
            </a:r>
            <a:r>
              <a:rPr lang="zh-CN" altLang="en-US" sz="2000" dirty="0"/>
              <a:t>实际操作</a:t>
            </a:r>
            <a:r>
              <a:rPr lang="en-US" altLang="zh-CN" sz="2000" dirty="0"/>
              <a:t>)</a:t>
            </a:r>
            <a:r>
              <a:rPr lang="zh-CN" altLang="en-US" sz="2000" dirty="0"/>
              <a:t>，实际操作</a:t>
            </a:r>
            <a:r>
              <a:rPr lang="en-US" altLang="zh-CN" sz="2000" dirty="0"/>
              <a:t>traceroute</a:t>
            </a:r>
            <a:r>
              <a:rPr lang="zh-CN" altLang="en-US" sz="2000" dirty="0"/>
              <a:t>（</a:t>
            </a:r>
            <a:r>
              <a:rPr lang="en-US" altLang="zh-CN" sz="2000" dirty="0"/>
              <a:t>tracert</a:t>
            </a:r>
            <a:r>
              <a:rPr lang="zh-CN" altLang="en-US" sz="2000" dirty="0"/>
              <a:t>）、</a:t>
            </a:r>
            <a:r>
              <a:rPr lang="en-US" altLang="zh-CN" sz="2000" dirty="0"/>
              <a:t>ping</a:t>
            </a:r>
            <a:r>
              <a:rPr lang="zh-CN" altLang="en-US" sz="2000" dirty="0"/>
              <a:t>、</a:t>
            </a:r>
            <a:r>
              <a:rPr lang="en-US" altLang="zh-CN" sz="2000" dirty="0"/>
              <a:t>ping -r</a:t>
            </a:r>
            <a:endParaRPr lang="zh-CN" altLang="en-US" sz="2000" dirty="0"/>
          </a:p>
          <a:p>
            <a:pPr eaLnBrk="1" hangingPunct="1">
              <a:lnSpc>
                <a:spcPct val="110000"/>
              </a:lnSpc>
            </a:pPr>
            <a:r>
              <a:rPr lang="zh-CN" altLang="en-US" sz="2000" dirty="0"/>
              <a:t>习题：第五版，第</a:t>
            </a:r>
            <a:r>
              <a:rPr lang="en-US" altLang="zh-CN" sz="2000" dirty="0"/>
              <a:t>5</a:t>
            </a:r>
            <a:r>
              <a:rPr lang="zh-CN" altLang="en-US" sz="2000" dirty="0"/>
              <a:t>章，</a:t>
            </a:r>
            <a:r>
              <a:rPr lang="en-US" altLang="zh-CN" sz="2000" dirty="0"/>
              <a:t> 23, 25, 27</a:t>
            </a:r>
            <a:r>
              <a:rPr lang="zh-CN" altLang="en-US" sz="2000" dirty="0"/>
              <a:t>，</a:t>
            </a:r>
            <a:r>
              <a:rPr lang="en-US" altLang="zh-CN" sz="2000" dirty="0"/>
              <a:t>28</a:t>
            </a:r>
            <a:r>
              <a:rPr lang="zh-CN" altLang="en-US" sz="2000" dirty="0"/>
              <a:t>，</a:t>
            </a:r>
            <a:r>
              <a:rPr lang="en-US" altLang="zh-CN" sz="2000" dirty="0"/>
              <a:t>30-33, 36, 37</a:t>
            </a:r>
          </a:p>
          <a:p>
            <a:pPr eaLnBrk="1" hangingPunct="1">
              <a:lnSpc>
                <a:spcPct val="110000"/>
              </a:lnSpc>
            </a:pPr>
            <a:r>
              <a:rPr lang="zh-CN" altLang="en-US" sz="2000" dirty="0"/>
              <a:t>习题补充</a:t>
            </a:r>
            <a:endParaRPr lang="en-US" altLang="zh-CN" sz="2000" dirty="0"/>
          </a:p>
          <a:p>
            <a:pPr lvl="1" eaLnBrk="1" hangingPunct="1">
              <a:lnSpc>
                <a:spcPct val="110000"/>
              </a:lnSpc>
            </a:pPr>
            <a:r>
              <a:rPr lang="zh-CN" altLang="en-US" sz="1600" dirty="0"/>
              <a:t>某网络的一台主机产生了一个</a:t>
            </a:r>
            <a:r>
              <a:rPr lang="en-US" altLang="zh-CN" sz="1600" dirty="0"/>
              <a:t>IP</a:t>
            </a:r>
            <a:r>
              <a:rPr lang="zh-CN" altLang="en-US" sz="1600" dirty="0"/>
              <a:t>数据报，头标长度为</a:t>
            </a:r>
            <a:r>
              <a:rPr lang="en-US" altLang="zh-CN" sz="1600" dirty="0"/>
              <a:t>20</a:t>
            </a:r>
            <a:r>
              <a:rPr lang="zh-CN" altLang="en-US" sz="1600" dirty="0"/>
              <a:t>字节，数据部分长度为</a:t>
            </a:r>
            <a:r>
              <a:rPr lang="en-US" altLang="zh-CN" sz="1600" dirty="0"/>
              <a:t>2000</a:t>
            </a:r>
            <a:r>
              <a:rPr lang="zh-CN" altLang="en-US" sz="1600" dirty="0"/>
              <a:t>字节。该</a:t>
            </a:r>
            <a:r>
              <a:rPr lang="en-US" altLang="zh-CN" sz="1600" dirty="0"/>
              <a:t>IP</a:t>
            </a:r>
            <a:r>
              <a:rPr lang="zh-CN" altLang="en-US" sz="1600" dirty="0"/>
              <a:t>数据报需要经过两个网络到达目的主机，这两个网络所允许的</a:t>
            </a:r>
            <a:r>
              <a:rPr lang="en-US" altLang="zh-CN" sz="1600" dirty="0"/>
              <a:t>MTU</a:t>
            </a:r>
            <a:r>
              <a:rPr lang="zh-CN" altLang="en-US" sz="1600" dirty="0"/>
              <a:t>分别为</a:t>
            </a:r>
            <a:r>
              <a:rPr lang="en-US" altLang="zh-CN" sz="1600" dirty="0"/>
              <a:t>1500</a:t>
            </a:r>
            <a:r>
              <a:rPr lang="zh-CN" altLang="en-US" sz="1600" dirty="0"/>
              <a:t>字节和</a:t>
            </a:r>
            <a:r>
              <a:rPr lang="en-US" altLang="zh-CN" sz="1600" dirty="0"/>
              <a:t>576</a:t>
            </a:r>
            <a:r>
              <a:rPr lang="zh-CN" altLang="en-US" sz="1600" dirty="0"/>
              <a:t>字节，问原</a:t>
            </a:r>
            <a:r>
              <a:rPr lang="en-US" altLang="zh-CN" sz="1600" dirty="0"/>
              <a:t>IP</a:t>
            </a:r>
            <a:r>
              <a:rPr lang="zh-CN" altLang="en-US" sz="1600" dirty="0"/>
              <a:t>数据报到达目的主机在重组之前分成了几个</a:t>
            </a:r>
            <a:r>
              <a:rPr lang="en-US" altLang="zh-CN" sz="1600" dirty="0"/>
              <a:t>IP</a:t>
            </a:r>
            <a:r>
              <a:rPr lang="zh-CN" altLang="en-US" sz="1600" dirty="0"/>
              <a:t>分片，各数据分片的总长度域、段偏移和</a:t>
            </a:r>
            <a:r>
              <a:rPr lang="en-US" altLang="zh-CN" sz="1600" dirty="0"/>
              <a:t>MF</a:t>
            </a:r>
            <a:r>
              <a:rPr lang="zh-CN" altLang="en-US" sz="1600" dirty="0"/>
              <a:t>标志位分别为多少。</a:t>
            </a:r>
            <a:endParaRPr lang="en-US" altLang="zh-CN" sz="1600" dirty="0"/>
          </a:p>
          <a:p>
            <a:pPr lvl="1" eaLnBrk="1" hangingPunct="1">
              <a:lnSpc>
                <a:spcPct val="110000"/>
              </a:lnSpc>
            </a:pPr>
            <a:r>
              <a:rPr lang="en-US" altLang="zh-CN" sz="1600" dirty="0"/>
              <a:t>IP</a:t>
            </a:r>
            <a:r>
              <a:rPr lang="zh-CN" altLang="en-US" sz="1600" dirty="0"/>
              <a:t>分片是在目的主机进行重组，还可以有另外一种做法，即每通过一个网络就进行一次重组，试比较这两种方法的优劣。</a:t>
            </a:r>
            <a:endParaRPr lang="en-US" altLang="zh-CN" sz="1600" dirty="0"/>
          </a:p>
          <a:p>
            <a:pPr lvl="1" eaLnBrk="1" hangingPunct="1">
              <a:lnSpc>
                <a:spcPct val="110000"/>
              </a:lnSpc>
            </a:pPr>
            <a:r>
              <a:rPr lang="zh-CN" altLang="en-US" sz="1600" dirty="0"/>
              <a:t>对</a:t>
            </a:r>
            <a:r>
              <a:rPr lang="en-US" altLang="zh-CN" sz="1600" dirty="0"/>
              <a:t>4</a:t>
            </a:r>
            <a:r>
              <a:rPr lang="zh-CN" altLang="en-US" sz="1600" dirty="0"/>
              <a:t>个“</a:t>
            </a:r>
            <a:r>
              <a:rPr lang="en-US" altLang="zh-CN" sz="1600" dirty="0"/>
              <a:t>/24</a:t>
            </a:r>
            <a:r>
              <a:rPr lang="zh-CN" altLang="en-US" sz="1600" dirty="0"/>
              <a:t>”地址块进行聚合：</a:t>
            </a:r>
            <a:r>
              <a:rPr lang="en-US" altLang="zh-CN" sz="1600" dirty="0"/>
              <a:t>212.56.132.0/24, 212.56.133.0/24, 212.56.134.0/24, 212.56.135.0/24</a:t>
            </a:r>
            <a:r>
              <a:rPr lang="zh-CN" altLang="en-US" sz="1600" dirty="0"/>
              <a:t>。尝试通过路由器互联，并给出各自路由表配置，实现内外的互联网访问能力。</a:t>
            </a:r>
            <a:endParaRPr lang="en-US" altLang="zh-CN" sz="1600" dirty="0"/>
          </a:p>
          <a:p>
            <a:pPr lvl="1" eaLnBrk="1" hangingPunct="1">
              <a:lnSpc>
                <a:spcPct val="110000"/>
              </a:lnSpc>
            </a:pPr>
            <a:endParaRPr lang="en-US" altLang="zh-CN" sz="1600" dirty="0"/>
          </a:p>
          <a:p>
            <a:pPr eaLnBrk="1" hangingPunct="1">
              <a:lnSpc>
                <a:spcPct val="110000"/>
              </a:lnSpc>
            </a:pPr>
            <a:endParaRPr lang="en-US" altLang="zh-CN" sz="2200" dirty="0"/>
          </a:p>
          <a:p>
            <a:pPr marL="1257300" lvl="2" indent="-342900" algn="just" eaLnBrk="1" hangingPunct="1">
              <a:lnSpc>
                <a:spcPct val="110000"/>
              </a:lnSpc>
              <a:buFont typeface="+mj-lt"/>
              <a:buAutoNum type="alphaLcParenR"/>
            </a:pPr>
            <a:endParaRPr lang="en-US" altLang="zh-CN" sz="1600" dirty="0"/>
          </a:p>
          <a:p>
            <a:endParaRPr lang="zh-CN" altLang="en-US" dirty="0"/>
          </a:p>
        </p:txBody>
      </p:sp>
    </p:spTree>
    <p:extLst>
      <p:ext uri="{BB962C8B-B14F-4D97-AF65-F5344CB8AC3E}">
        <p14:creationId xmlns:p14="http://schemas.microsoft.com/office/powerpoint/2010/main" val="143232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14</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6.1 IP</a:t>
            </a:r>
            <a:r>
              <a:rPr lang="zh-CN" altLang="en-US" dirty="0">
                <a:solidFill>
                  <a:srgbClr val="FF0000"/>
                </a:solidFill>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6.5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6.7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6.8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a:latin typeface="微软雅黑" panose="020B0503020204020204" pitchFamily="34" charset="-122"/>
                <a:ea typeface="微软雅黑" panose="020B0503020204020204" pitchFamily="34" charset="-122"/>
              </a:rPr>
              <a:t>Chapter 6 Internet Protocol</a:t>
            </a:r>
            <a:endParaRPr lang="en-US" altLang="zh-CN" kern="0" dirty="0">
              <a:latin typeface="微软雅黑" panose="020B0503020204020204" pitchFamily="34" charset="-122"/>
              <a:ea typeface="微软雅黑" panose="020B0503020204020204" pitchFamily="34" charset="-122"/>
            </a:endParaRP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2764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CN">
                <a:latin typeface="微软雅黑" panose="020B0503020204020204" pitchFamily="34" charset="-122"/>
                <a:ea typeface="微软雅黑" panose="020B0503020204020204" pitchFamily="34" charset="-122"/>
              </a:rPr>
              <a:t>IP</a:t>
            </a:r>
            <a:r>
              <a:rPr lang="zh-CN" altLang="en-US">
                <a:latin typeface="微软雅黑" panose="020B0503020204020204" pitchFamily="34" charset="-122"/>
                <a:ea typeface="微软雅黑" panose="020B0503020204020204" pitchFamily="34" charset="-122"/>
              </a:rPr>
              <a:t>地址说明</a:t>
            </a:r>
          </a:p>
        </p:txBody>
      </p:sp>
      <p:sp>
        <p:nvSpPr>
          <p:cNvPr id="41987" name="Rectangle 3"/>
          <p:cNvSpPr>
            <a:spLocks noGrp="1" noChangeArrowheads="1"/>
          </p:cNvSpPr>
          <p:nvPr>
            <p:ph type="body" idx="1"/>
          </p:nvPr>
        </p:nvSpPr>
        <p:spPr>
          <a:xfrm>
            <a:off x="1150938" y="1484784"/>
            <a:ext cx="7772400" cy="4114800"/>
          </a:xfrm>
        </p:spPr>
        <p:txBody>
          <a:bodyPr/>
          <a:lstStyle/>
          <a:p>
            <a:pPr eaLnBrk="1" hangingPunct="1"/>
            <a:r>
              <a:rPr lang="en-US" altLang="zh-CN" sz="2400" b="0" dirty="0">
                <a:latin typeface="微软雅黑" panose="020B0503020204020204" pitchFamily="34" charset="-122"/>
                <a:ea typeface="微软雅黑" panose="020B0503020204020204" pitchFamily="34" charset="-122"/>
              </a:rPr>
              <a:t>IPv4</a:t>
            </a:r>
            <a:r>
              <a:rPr lang="zh-CN" altLang="en-US" sz="2400" b="0" dirty="0">
                <a:latin typeface="微软雅黑" panose="020B0503020204020204" pitchFamily="34" charset="-122"/>
                <a:ea typeface="微软雅黑" panose="020B0503020204020204" pitchFamily="34" charset="-122"/>
              </a:rPr>
              <a:t>地址由</a:t>
            </a:r>
            <a:r>
              <a:rPr lang="en-US" altLang="zh-CN" sz="2400" b="0" dirty="0">
                <a:latin typeface="微软雅黑" panose="020B0503020204020204" pitchFamily="34" charset="-122"/>
                <a:ea typeface="微软雅黑" panose="020B0503020204020204" pitchFamily="34" charset="-122"/>
              </a:rPr>
              <a:t>4</a:t>
            </a:r>
            <a:r>
              <a:rPr lang="zh-CN" altLang="en-US" sz="2400" b="0" dirty="0">
                <a:latin typeface="微软雅黑" panose="020B0503020204020204" pitchFamily="34" charset="-122"/>
                <a:ea typeface="微软雅黑" panose="020B0503020204020204" pitchFamily="34" charset="-122"/>
              </a:rPr>
              <a:t>个字节（</a:t>
            </a:r>
            <a:r>
              <a:rPr lang="en-US" altLang="zh-CN" sz="2400" b="0" dirty="0">
                <a:latin typeface="微软雅黑" panose="020B0503020204020204" pitchFamily="34" charset="-122"/>
                <a:ea typeface="微软雅黑" panose="020B0503020204020204" pitchFamily="34" charset="-122"/>
              </a:rPr>
              <a:t>32</a:t>
            </a:r>
            <a:r>
              <a:rPr lang="zh-CN" altLang="en-US" sz="2400" b="0" dirty="0">
                <a:latin typeface="微软雅黑" panose="020B0503020204020204" pitchFamily="34" charset="-122"/>
                <a:ea typeface="微软雅黑" panose="020B0503020204020204" pitchFamily="34" charset="-122"/>
              </a:rPr>
              <a:t>位）组成，每个字节之间由点号分割，用十进制表示，称为点分十进制表示</a:t>
            </a:r>
          </a:p>
          <a:p>
            <a:pPr eaLnBrk="1" hangingPunct="1"/>
            <a:r>
              <a:rPr lang="en-US" altLang="zh-CN" sz="2400" b="0" dirty="0">
                <a:latin typeface="微软雅黑" panose="020B0503020204020204" pitchFamily="34" charset="-122"/>
                <a:ea typeface="微软雅黑" panose="020B0503020204020204" pitchFamily="34" charset="-122"/>
              </a:rPr>
              <a:t>IPv4</a:t>
            </a:r>
            <a:r>
              <a:rPr lang="zh-CN" altLang="en-US" sz="2400" b="0" dirty="0">
                <a:latin typeface="微软雅黑" panose="020B0503020204020204" pitchFamily="34" charset="-122"/>
                <a:ea typeface="微软雅黑" panose="020B0503020204020204" pitchFamily="34" charset="-122"/>
              </a:rPr>
              <a:t>地址分为</a:t>
            </a:r>
            <a:r>
              <a:rPr lang="en-US" altLang="zh-CN" sz="2400" b="0" dirty="0">
                <a:latin typeface="微软雅黑" panose="020B0503020204020204" pitchFamily="34" charset="-122"/>
                <a:ea typeface="微软雅黑" panose="020B0503020204020204" pitchFamily="34" charset="-122"/>
              </a:rPr>
              <a:t>5</a:t>
            </a:r>
            <a:r>
              <a:rPr lang="zh-CN" altLang="en-US" sz="2400" b="0" dirty="0">
                <a:latin typeface="微软雅黑" panose="020B0503020204020204" pitchFamily="34" charset="-122"/>
                <a:ea typeface="微软雅黑" panose="020B0503020204020204" pitchFamily="34" charset="-122"/>
              </a:rPr>
              <a:t>类</a:t>
            </a:r>
          </a:p>
          <a:p>
            <a:pPr lvl="1" eaLnBrk="1" hangingPunct="1"/>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类：最高位为</a:t>
            </a:r>
            <a:r>
              <a:rPr lang="en-US" altLang="zh-CN" sz="2000" b="0" dirty="0">
                <a:latin typeface="微软雅黑" panose="020B0503020204020204" pitchFamily="34" charset="-122"/>
                <a:ea typeface="微软雅黑" panose="020B0503020204020204" pitchFamily="34" charset="-122"/>
              </a:rPr>
              <a:t>0</a:t>
            </a:r>
            <a:r>
              <a:rPr lang="zh-CN" altLang="en-US" sz="2000" b="0" dirty="0">
                <a:latin typeface="微软雅黑" panose="020B0503020204020204" pitchFamily="34" charset="-122"/>
                <a:ea typeface="微软雅黑" panose="020B0503020204020204" pitchFamily="34" charset="-122"/>
              </a:rPr>
              <a:t>，随后</a:t>
            </a:r>
            <a:r>
              <a:rPr lang="en-US" altLang="zh-CN" sz="2000" b="0" dirty="0">
                <a:latin typeface="微软雅黑" panose="020B0503020204020204" pitchFamily="34" charset="-122"/>
                <a:ea typeface="微软雅黑" panose="020B0503020204020204" pitchFamily="34" charset="-122"/>
              </a:rPr>
              <a:t>7</a:t>
            </a:r>
            <a:r>
              <a:rPr lang="zh-CN" altLang="en-US" sz="2000" b="0" dirty="0">
                <a:latin typeface="微软雅黑" panose="020B0503020204020204" pitchFamily="34" charset="-122"/>
                <a:ea typeface="微软雅黑" panose="020B0503020204020204" pitchFamily="34" charset="-122"/>
              </a:rPr>
              <a:t>位为网络号，最后</a:t>
            </a:r>
            <a:r>
              <a:rPr lang="en-US" altLang="zh-CN" sz="2000" b="0" dirty="0">
                <a:latin typeface="微软雅黑" panose="020B0503020204020204" pitchFamily="34" charset="-122"/>
                <a:ea typeface="微软雅黑" panose="020B0503020204020204" pitchFamily="34" charset="-122"/>
              </a:rPr>
              <a:t>24</a:t>
            </a:r>
            <a:r>
              <a:rPr lang="zh-CN" altLang="en-US" sz="2000" b="0" dirty="0">
                <a:latin typeface="微软雅黑" panose="020B0503020204020204" pitchFamily="34" charset="-122"/>
                <a:ea typeface="微软雅黑" panose="020B0503020204020204" pitchFamily="34" charset="-122"/>
              </a:rPr>
              <a:t>位表示主机号。可以标识</a:t>
            </a:r>
            <a:r>
              <a:rPr lang="en-US" altLang="zh-CN" sz="2000" b="0" dirty="0">
                <a:latin typeface="微软雅黑" panose="020B0503020204020204" pitchFamily="34" charset="-122"/>
                <a:ea typeface="微软雅黑" panose="020B0503020204020204" pitchFamily="34" charset="-122"/>
              </a:rPr>
              <a:t>126</a:t>
            </a:r>
            <a:r>
              <a:rPr lang="zh-CN" altLang="en-US" sz="2000" b="0" dirty="0">
                <a:latin typeface="微软雅黑" panose="020B0503020204020204" pitchFamily="34" charset="-122"/>
                <a:ea typeface="微软雅黑" panose="020B0503020204020204" pitchFamily="34" charset="-122"/>
              </a:rPr>
              <a:t>个</a:t>
            </a:r>
            <a:r>
              <a:rPr lang="en-US" altLang="zh-CN" sz="2000" b="0" dirty="0">
                <a:latin typeface="微软雅黑" panose="020B0503020204020204" pitchFamily="34" charset="-122"/>
                <a:ea typeface="微软雅黑" panose="020B0503020204020204" pitchFamily="34" charset="-122"/>
              </a:rPr>
              <a:t>A</a:t>
            </a:r>
            <a:r>
              <a:rPr lang="zh-CN" altLang="en-US" sz="2000" b="0" dirty="0">
                <a:latin typeface="微软雅黑" panose="020B0503020204020204" pitchFamily="34" charset="-122"/>
                <a:ea typeface="微软雅黑" panose="020B0503020204020204" pitchFamily="34" charset="-122"/>
              </a:rPr>
              <a:t>类网络，每个网络可以有</a:t>
            </a:r>
            <a:r>
              <a:rPr lang="en-US" altLang="zh-CN" sz="2000" b="0" dirty="0">
                <a:latin typeface="微软雅黑" panose="020B0503020204020204" pitchFamily="34" charset="-122"/>
                <a:ea typeface="微软雅黑" panose="020B0503020204020204" pitchFamily="34" charset="-122"/>
              </a:rPr>
              <a:t>2</a:t>
            </a:r>
            <a:r>
              <a:rPr lang="en-US" altLang="zh-CN" sz="2000" b="0" baseline="30000" dirty="0">
                <a:latin typeface="微软雅黑" panose="020B0503020204020204" pitchFamily="34" charset="-122"/>
                <a:ea typeface="微软雅黑" panose="020B0503020204020204" pitchFamily="34" charset="-122"/>
              </a:rPr>
              <a:t>24</a:t>
            </a:r>
            <a:r>
              <a:rPr lang="en-US" altLang="zh-CN" sz="2000" b="0" dirty="0">
                <a:solidFill>
                  <a:srgbClr val="FF0000"/>
                </a:solidFill>
                <a:latin typeface="微软雅黑" panose="020B0503020204020204" pitchFamily="34" charset="-122"/>
                <a:ea typeface="微软雅黑" panose="020B0503020204020204" pitchFamily="34" charset="-122"/>
              </a:rPr>
              <a:t>-2</a:t>
            </a:r>
            <a:r>
              <a:rPr lang="zh-CN" altLang="en-US" sz="2000" b="0" dirty="0">
                <a:latin typeface="微软雅黑" panose="020B0503020204020204" pitchFamily="34" charset="-122"/>
                <a:ea typeface="微软雅黑" panose="020B0503020204020204" pitchFamily="34" charset="-122"/>
              </a:rPr>
              <a:t>（约</a:t>
            </a:r>
            <a:r>
              <a:rPr lang="en-US" altLang="zh-CN" sz="2000" b="0" dirty="0">
                <a:latin typeface="微软雅黑" panose="020B0503020204020204" pitchFamily="34" charset="-122"/>
                <a:ea typeface="微软雅黑" panose="020B0503020204020204" pitchFamily="34" charset="-122"/>
              </a:rPr>
              <a:t>1600</a:t>
            </a:r>
            <a:r>
              <a:rPr lang="zh-CN" altLang="en-US" sz="2000" b="0" dirty="0">
                <a:latin typeface="微软雅黑" panose="020B0503020204020204" pitchFamily="34" charset="-122"/>
                <a:ea typeface="微软雅黑" panose="020B0503020204020204" pitchFamily="34" charset="-122"/>
              </a:rPr>
              <a:t>万）个主机</a:t>
            </a:r>
          </a:p>
          <a:p>
            <a:pPr lvl="1" eaLnBrk="1" hangingPunct="1"/>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类：最高两位</a:t>
            </a:r>
            <a:r>
              <a:rPr lang="en-US" altLang="zh-CN" sz="2000" b="0" dirty="0">
                <a:latin typeface="微软雅黑" panose="020B0503020204020204" pitchFamily="34" charset="-122"/>
                <a:ea typeface="微软雅黑" panose="020B0503020204020204" pitchFamily="34" charset="-122"/>
              </a:rPr>
              <a:t>10</a:t>
            </a:r>
            <a:r>
              <a:rPr lang="zh-CN" altLang="en-US" sz="2000" b="0" dirty="0">
                <a:latin typeface="微软雅黑" panose="020B0503020204020204" pitchFamily="34" charset="-122"/>
                <a:ea typeface="微软雅黑" panose="020B0503020204020204" pitchFamily="34" charset="-122"/>
              </a:rPr>
              <a:t>，随后</a:t>
            </a:r>
            <a:r>
              <a:rPr lang="en-US" altLang="zh-CN" sz="2000" b="0" dirty="0">
                <a:latin typeface="微软雅黑" panose="020B0503020204020204" pitchFamily="34" charset="-122"/>
                <a:ea typeface="微软雅黑" panose="020B0503020204020204" pitchFamily="34" charset="-122"/>
              </a:rPr>
              <a:t>14</a:t>
            </a:r>
            <a:r>
              <a:rPr lang="zh-CN" altLang="en-US" sz="2000" b="0" dirty="0">
                <a:latin typeface="微软雅黑" panose="020B0503020204020204" pitchFamily="34" charset="-122"/>
                <a:ea typeface="微软雅黑" panose="020B0503020204020204" pitchFamily="34" charset="-122"/>
              </a:rPr>
              <a:t>位为网络号，最后</a:t>
            </a:r>
            <a:r>
              <a:rPr lang="en-US" altLang="zh-CN" sz="2000" b="0" dirty="0">
                <a:latin typeface="微软雅黑" panose="020B0503020204020204" pitchFamily="34" charset="-122"/>
                <a:ea typeface="微软雅黑" panose="020B0503020204020204" pitchFamily="34" charset="-122"/>
              </a:rPr>
              <a:t>16</a:t>
            </a:r>
            <a:r>
              <a:rPr lang="zh-CN" altLang="en-US" sz="2000" b="0" dirty="0">
                <a:latin typeface="微软雅黑" panose="020B0503020204020204" pitchFamily="34" charset="-122"/>
                <a:ea typeface="微软雅黑" panose="020B0503020204020204" pitchFamily="34" charset="-122"/>
              </a:rPr>
              <a:t>位表示主机号。可以标识</a:t>
            </a:r>
            <a:r>
              <a:rPr lang="en-US" altLang="zh-CN" sz="2000" b="0" dirty="0">
                <a:latin typeface="微软雅黑" panose="020B0503020204020204" pitchFamily="34" charset="-122"/>
                <a:ea typeface="微软雅黑" panose="020B0503020204020204" pitchFamily="34" charset="-122"/>
              </a:rPr>
              <a:t>2</a:t>
            </a:r>
            <a:r>
              <a:rPr lang="en-US" altLang="zh-CN" sz="2000" b="0" baseline="30000" dirty="0">
                <a:latin typeface="微软雅黑" panose="020B0503020204020204" pitchFamily="34" charset="-122"/>
                <a:ea typeface="微软雅黑" panose="020B0503020204020204" pitchFamily="34" charset="-122"/>
              </a:rPr>
              <a:t>14</a:t>
            </a:r>
            <a:r>
              <a:rPr lang="en-US" altLang="zh-CN" sz="2000" b="0" dirty="0">
                <a:latin typeface="微软雅黑" panose="020B0503020204020204" pitchFamily="34" charset="-122"/>
                <a:ea typeface="微软雅黑" panose="020B0503020204020204" pitchFamily="34" charset="-122"/>
              </a:rPr>
              <a:t>-2</a:t>
            </a:r>
            <a:r>
              <a:rPr lang="zh-CN" altLang="en-US" sz="2000" b="0" dirty="0">
                <a:latin typeface="微软雅黑" panose="020B0503020204020204" pitchFamily="34" charset="-122"/>
                <a:ea typeface="微软雅黑" panose="020B0503020204020204" pitchFamily="34" charset="-122"/>
              </a:rPr>
              <a:t>（约</a:t>
            </a:r>
            <a:r>
              <a:rPr lang="en-US" altLang="zh-CN" sz="2000" b="0" dirty="0">
                <a:latin typeface="微软雅黑" panose="020B0503020204020204" pitchFamily="34" charset="-122"/>
                <a:ea typeface="微软雅黑" panose="020B0503020204020204" pitchFamily="34" charset="-122"/>
              </a:rPr>
              <a:t>16000</a:t>
            </a:r>
            <a:r>
              <a:rPr lang="zh-CN" altLang="en-US" sz="2000" b="0" dirty="0">
                <a:latin typeface="微软雅黑" panose="020B0503020204020204" pitchFamily="34" charset="-122"/>
                <a:ea typeface="微软雅黑" panose="020B0503020204020204" pitchFamily="34" charset="-122"/>
              </a:rPr>
              <a:t>）个</a:t>
            </a:r>
            <a:r>
              <a:rPr lang="en-US" altLang="zh-CN" sz="2000" b="0" dirty="0">
                <a:latin typeface="微软雅黑" panose="020B0503020204020204" pitchFamily="34" charset="-122"/>
                <a:ea typeface="微软雅黑" panose="020B0503020204020204" pitchFamily="34" charset="-122"/>
              </a:rPr>
              <a:t>B</a:t>
            </a:r>
            <a:r>
              <a:rPr lang="zh-CN" altLang="en-US" sz="2000" b="0" dirty="0">
                <a:latin typeface="微软雅黑" panose="020B0503020204020204" pitchFamily="34" charset="-122"/>
                <a:ea typeface="微软雅黑" panose="020B0503020204020204" pitchFamily="34" charset="-122"/>
              </a:rPr>
              <a:t>类网络，每个网络可以有</a:t>
            </a:r>
            <a:r>
              <a:rPr lang="en-US" altLang="zh-CN" sz="2000" b="0" dirty="0">
                <a:latin typeface="微软雅黑" panose="020B0503020204020204" pitchFamily="34" charset="-122"/>
                <a:ea typeface="微软雅黑" panose="020B0503020204020204" pitchFamily="34" charset="-122"/>
              </a:rPr>
              <a:t>2</a:t>
            </a:r>
            <a:r>
              <a:rPr lang="en-US" altLang="zh-CN" sz="2000" b="0" baseline="30000" dirty="0">
                <a:latin typeface="微软雅黑" panose="020B0503020204020204" pitchFamily="34" charset="-122"/>
                <a:ea typeface="微软雅黑" panose="020B0503020204020204" pitchFamily="34" charset="-122"/>
              </a:rPr>
              <a:t>16</a:t>
            </a:r>
            <a:r>
              <a:rPr lang="en-US" altLang="zh-CN" sz="2000" b="0" dirty="0">
                <a:solidFill>
                  <a:srgbClr val="FF0000"/>
                </a:solidFill>
                <a:latin typeface="微软雅黑" panose="020B0503020204020204" pitchFamily="34" charset="-122"/>
                <a:ea typeface="微软雅黑" panose="020B0503020204020204" pitchFamily="34" charset="-122"/>
              </a:rPr>
              <a:t>-2</a:t>
            </a:r>
            <a:r>
              <a:rPr lang="zh-CN" altLang="en-US" sz="2000" b="0" dirty="0">
                <a:latin typeface="微软雅黑" panose="020B0503020204020204" pitchFamily="34" charset="-122"/>
                <a:ea typeface="微软雅黑" panose="020B0503020204020204" pitchFamily="34" charset="-122"/>
              </a:rPr>
              <a:t>（约</a:t>
            </a:r>
            <a:r>
              <a:rPr lang="en-US" altLang="zh-CN" sz="2000" b="0" dirty="0">
                <a:latin typeface="微软雅黑" panose="020B0503020204020204" pitchFamily="34" charset="-122"/>
                <a:ea typeface="微软雅黑" panose="020B0503020204020204" pitchFamily="34" charset="-122"/>
              </a:rPr>
              <a:t>65000</a:t>
            </a:r>
            <a:r>
              <a:rPr lang="zh-CN" altLang="en-US" sz="2000" b="0" dirty="0">
                <a:latin typeface="微软雅黑" panose="020B0503020204020204" pitchFamily="34" charset="-122"/>
                <a:ea typeface="微软雅黑" panose="020B0503020204020204" pitchFamily="34" charset="-122"/>
              </a:rPr>
              <a:t>）个主机</a:t>
            </a:r>
          </a:p>
          <a:p>
            <a:pPr lvl="1" eaLnBrk="1" hangingPunct="1"/>
            <a:r>
              <a:rPr lang="en-US" altLang="zh-CN" sz="2000" b="0" dirty="0">
                <a:solidFill>
                  <a:schemeClr val="hlink"/>
                </a:solidFill>
                <a:latin typeface="微软雅黑" panose="020B0503020204020204" pitchFamily="34" charset="-122"/>
                <a:ea typeface="微软雅黑" panose="020B0503020204020204" pitchFamily="34" charset="-122"/>
              </a:rPr>
              <a:t>C</a:t>
            </a:r>
            <a:r>
              <a:rPr lang="zh-CN" altLang="en-US" sz="2000" b="0" dirty="0">
                <a:solidFill>
                  <a:schemeClr val="hlink"/>
                </a:solidFill>
                <a:latin typeface="微软雅黑" panose="020B0503020204020204" pitchFamily="34" charset="-122"/>
                <a:ea typeface="微软雅黑" panose="020B0503020204020204" pitchFamily="34" charset="-122"/>
              </a:rPr>
              <a:t>类：最高三位为</a:t>
            </a:r>
            <a:r>
              <a:rPr lang="en-US" altLang="zh-CN" sz="2000" b="0" dirty="0">
                <a:solidFill>
                  <a:schemeClr val="hlink"/>
                </a:solidFill>
                <a:latin typeface="微软雅黑" panose="020B0503020204020204" pitchFamily="34" charset="-122"/>
                <a:ea typeface="微软雅黑" panose="020B0503020204020204" pitchFamily="34" charset="-122"/>
              </a:rPr>
              <a:t>110</a:t>
            </a:r>
            <a:r>
              <a:rPr lang="zh-CN" altLang="en-US" sz="2000" b="0" dirty="0">
                <a:solidFill>
                  <a:schemeClr val="hlink"/>
                </a:solidFill>
                <a:latin typeface="微软雅黑" panose="020B0503020204020204" pitchFamily="34" charset="-122"/>
                <a:ea typeface="微软雅黑" panose="020B0503020204020204" pitchFamily="34" charset="-122"/>
              </a:rPr>
              <a:t>，随后</a:t>
            </a:r>
            <a:r>
              <a:rPr lang="en-US" altLang="zh-CN" sz="2000" b="0" dirty="0">
                <a:solidFill>
                  <a:schemeClr val="hlink"/>
                </a:solidFill>
                <a:latin typeface="微软雅黑" panose="020B0503020204020204" pitchFamily="34" charset="-122"/>
                <a:ea typeface="微软雅黑" panose="020B0503020204020204" pitchFamily="34" charset="-122"/>
              </a:rPr>
              <a:t>21</a:t>
            </a:r>
            <a:r>
              <a:rPr lang="zh-CN" altLang="en-US" sz="2000" b="0" dirty="0">
                <a:solidFill>
                  <a:schemeClr val="hlink"/>
                </a:solidFill>
                <a:latin typeface="微软雅黑" panose="020B0503020204020204" pitchFamily="34" charset="-122"/>
                <a:ea typeface="微软雅黑" panose="020B0503020204020204" pitchFamily="34" charset="-122"/>
              </a:rPr>
              <a:t>位为网络号，剩下</a:t>
            </a:r>
            <a:r>
              <a:rPr lang="en-US" altLang="zh-CN" sz="2000" b="0" dirty="0">
                <a:solidFill>
                  <a:schemeClr val="hlink"/>
                </a:solidFill>
                <a:latin typeface="微软雅黑" panose="020B0503020204020204" pitchFamily="34" charset="-122"/>
                <a:ea typeface="微软雅黑" panose="020B0503020204020204" pitchFamily="34" charset="-122"/>
              </a:rPr>
              <a:t>8</a:t>
            </a:r>
            <a:r>
              <a:rPr lang="zh-CN" altLang="en-US" sz="2000" b="0" dirty="0">
                <a:solidFill>
                  <a:schemeClr val="hlink"/>
                </a:solidFill>
                <a:latin typeface="微软雅黑" panose="020B0503020204020204" pitchFamily="34" charset="-122"/>
                <a:ea typeface="微软雅黑" panose="020B0503020204020204" pitchFamily="34" charset="-122"/>
              </a:rPr>
              <a:t>位为主机号。可以标识</a:t>
            </a:r>
            <a:r>
              <a:rPr lang="en-US" altLang="zh-CN" sz="2000" b="0" dirty="0">
                <a:solidFill>
                  <a:schemeClr val="hlink"/>
                </a:solidFill>
                <a:latin typeface="微软雅黑" panose="020B0503020204020204" pitchFamily="34" charset="-122"/>
                <a:ea typeface="微软雅黑" panose="020B0503020204020204" pitchFamily="34" charset="-122"/>
              </a:rPr>
              <a:t>200</a:t>
            </a:r>
            <a:r>
              <a:rPr lang="zh-CN" altLang="en-US" sz="2000" b="0" dirty="0">
                <a:solidFill>
                  <a:schemeClr val="hlink"/>
                </a:solidFill>
                <a:latin typeface="微软雅黑" panose="020B0503020204020204" pitchFamily="34" charset="-122"/>
                <a:ea typeface="微软雅黑" panose="020B0503020204020204" pitchFamily="34" charset="-122"/>
              </a:rPr>
              <a:t>万个</a:t>
            </a:r>
            <a:r>
              <a:rPr lang="en-US" altLang="zh-CN" sz="2000" b="0" dirty="0">
                <a:solidFill>
                  <a:schemeClr val="hlink"/>
                </a:solidFill>
                <a:latin typeface="微软雅黑" panose="020B0503020204020204" pitchFamily="34" charset="-122"/>
                <a:ea typeface="微软雅黑" panose="020B0503020204020204" pitchFamily="34" charset="-122"/>
              </a:rPr>
              <a:t>C</a:t>
            </a:r>
            <a:r>
              <a:rPr lang="zh-CN" altLang="en-US" sz="2000" b="0" dirty="0">
                <a:solidFill>
                  <a:schemeClr val="hlink"/>
                </a:solidFill>
                <a:latin typeface="微软雅黑" panose="020B0503020204020204" pitchFamily="34" charset="-122"/>
                <a:ea typeface="微软雅黑" panose="020B0503020204020204" pitchFamily="34" charset="-122"/>
              </a:rPr>
              <a:t>类网络，每个网络最多只能有</a:t>
            </a:r>
            <a:r>
              <a:rPr lang="en-US" altLang="zh-CN" sz="2000" b="0" dirty="0">
                <a:solidFill>
                  <a:schemeClr val="hlink"/>
                </a:solidFill>
                <a:latin typeface="微软雅黑" panose="020B0503020204020204" pitchFamily="34" charset="-122"/>
                <a:ea typeface="微软雅黑" panose="020B0503020204020204" pitchFamily="34" charset="-122"/>
              </a:rPr>
              <a:t>2</a:t>
            </a:r>
            <a:r>
              <a:rPr lang="en-US" altLang="zh-CN" sz="2000" b="0" baseline="30000" dirty="0">
                <a:solidFill>
                  <a:schemeClr val="hlink"/>
                </a:solidFill>
                <a:latin typeface="微软雅黑" panose="020B0503020204020204" pitchFamily="34" charset="-122"/>
                <a:ea typeface="微软雅黑" panose="020B0503020204020204" pitchFamily="34" charset="-122"/>
              </a:rPr>
              <a:t>8</a:t>
            </a:r>
            <a:r>
              <a:rPr lang="en-US" altLang="zh-CN" sz="2000" b="0" dirty="0">
                <a:solidFill>
                  <a:schemeClr val="hlink"/>
                </a:solidFill>
                <a:latin typeface="微软雅黑" panose="020B0503020204020204" pitchFamily="34" charset="-122"/>
                <a:ea typeface="微软雅黑" panose="020B0503020204020204" pitchFamily="34" charset="-122"/>
              </a:rPr>
              <a:t>-2</a:t>
            </a:r>
            <a:r>
              <a:rPr lang="zh-CN" altLang="en-US" sz="2000" b="0" dirty="0">
                <a:solidFill>
                  <a:schemeClr val="hlink"/>
                </a:solidFill>
                <a:latin typeface="微软雅黑" panose="020B0503020204020204" pitchFamily="34" charset="-122"/>
                <a:ea typeface="微软雅黑" panose="020B0503020204020204" pitchFamily="34" charset="-122"/>
              </a:rPr>
              <a:t>（</a:t>
            </a:r>
            <a:r>
              <a:rPr lang="en-US" altLang="zh-CN" sz="2000" b="0" dirty="0">
                <a:solidFill>
                  <a:schemeClr val="hlink"/>
                </a:solidFill>
                <a:latin typeface="微软雅黑" panose="020B0503020204020204" pitchFamily="34" charset="-122"/>
                <a:ea typeface="微软雅黑" panose="020B0503020204020204" pitchFamily="34" charset="-122"/>
              </a:rPr>
              <a:t>254</a:t>
            </a:r>
            <a:r>
              <a:rPr lang="zh-CN" altLang="en-US" sz="2000" b="0" dirty="0">
                <a:solidFill>
                  <a:schemeClr val="hlink"/>
                </a:solidFill>
                <a:latin typeface="微软雅黑" panose="020B0503020204020204" pitchFamily="34" charset="-122"/>
                <a:ea typeface="微软雅黑" panose="020B0503020204020204" pitchFamily="34" charset="-122"/>
              </a:rPr>
              <a:t>）个主机</a:t>
            </a:r>
          </a:p>
          <a:p>
            <a:pPr lvl="1" eaLnBrk="1" hangingPunct="1"/>
            <a:r>
              <a:rPr lang="en-US" altLang="zh-CN" sz="2000" b="0" dirty="0">
                <a:latin typeface="微软雅黑" panose="020B0503020204020204" pitchFamily="34" charset="-122"/>
                <a:ea typeface="微软雅黑" panose="020B0503020204020204" pitchFamily="34" charset="-122"/>
              </a:rPr>
              <a:t>D</a:t>
            </a:r>
            <a:r>
              <a:rPr lang="zh-CN" altLang="en-US" sz="2000" b="0" dirty="0">
                <a:latin typeface="微软雅黑" panose="020B0503020204020204" pitchFamily="34" charset="-122"/>
                <a:ea typeface="微软雅黑" panose="020B0503020204020204" pitchFamily="34" charset="-122"/>
              </a:rPr>
              <a:t>类：最高四位为</a:t>
            </a:r>
            <a:r>
              <a:rPr lang="en-US" altLang="zh-CN" sz="2000" b="0" dirty="0">
                <a:latin typeface="微软雅黑" panose="020B0503020204020204" pitchFamily="34" charset="-122"/>
                <a:ea typeface="微软雅黑" panose="020B0503020204020204" pitchFamily="34" charset="-122"/>
              </a:rPr>
              <a:t>1110</a:t>
            </a:r>
            <a:r>
              <a:rPr lang="zh-CN" altLang="en-US" sz="2000" b="0" dirty="0">
                <a:latin typeface="微软雅黑" panose="020B0503020204020204" pitchFamily="34" charset="-122"/>
                <a:ea typeface="微软雅黑" panose="020B0503020204020204" pitchFamily="34" charset="-122"/>
              </a:rPr>
              <a:t>，是组播地址，标识一个组的地址。</a:t>
            </a:r>
          </a:p>
          <a:p>
            <a:pPr lvl="1" eaLnBrk="1" hangingPunct="1"/>
            <a:r>
              <a:rPr lang="en-US" altLang="zh-CN" sz="2000" b="0" dirty="0">
                <a:latin typeface="微软雅黑" panose="020B0503020204020204" pitchFamily="34" charset="-122"/>
                <a:ea typeface="微软雅黑" panose="020B0503020204020204" pitchFamily="34" charset="-122"/>
              </a:rPr>
              <a:t>E</a:t>
            </a:r>
            <a:r>
              <a:rPr lang="zh-CN" altLang="en-US" sz="2000" b="0" dirty="0">
                <a:latin typeface="微软雅黑" panose="020B0503020204020204" pitchFamily="34" charset="-122"/>
                <a:ea typeface="微软雅黑" panose="020B0503020204020204" pitchFamily="34" charset="-122"/>
              </a:rPr>
              <a:t>类：最高五位为</a:t>
            </a:r>
            <a:r>
              <a:rPr lang="en-US" altLang="zh-CN" sz="2000" b="0" dirty="0">
                <a:latin typeface="微软雅黑" panose="020B0503020204020204" pitchFamily="34" charset="-122"/>
                <a:ea typeface="微软雅黑" panose="020B0503020204020204" pitchFamily="34" charset="-122"/>
              </a:rPr>
              <a:t>11110</a:t>
            </a:r>
            <a:r>
              <a:rPr lang="zh-CN" altLang="en-US" sz="2000" b="0" dirty="0">
                <a:latin typeface="微软雅黑" panose="020B0503020204020204" pitchFamily="34" charset="-122"/>
                <a:ea typeface="微软雅黑" panose="020B0503020204020204" pitchFamily="34" charset="-122"/>
              </a:rPr>
              <a:t>，是保留地址</a:t>
            </a:r>
            <a:endParaRPr lang="zh-CN" altLang="en-US" b="0" dirty="0">
              <a:latin typeface="微软雅黑" panose="020B0503020204020204" pitchFamily="34" charset="-122"/>
              <a:ea typeface="微软雅黑" panose="020B0503020204020204" pitchFamily="34" charset="-122"/>
            </a:endParaRPr>
          </a:p>
        </p:txBody>
      </p:sp>
      <p:sp>
        <p:nvSpPr>
          <p:cNvPr id="5" name="左大括号 4"/>
          <p:cNvSpPr/>
          <p:nvPr/>
        </p:nvSpPr>
        <p:spPr>
          <a:xfrm>
            <a:off x="1242642" y="2819723"/>
            <a:ext cx="333375" cy="2265461"/>
          </a:xfrm>
          <a:prstGeom prst="leftBrace">
            <a:avLst>
              <a:gd name="adj1" fmla="val 8333"/>
              <a:gd name="adj2" fmla="val 5046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57350" name="TextBox 5"/>
          <p:cNvSpPr txBox="1">
            <a:spLocks noChangeArrowheads="1"/>
          </p:cNvSpPr>
          <p:nvPr/>
        </p:nvSpPr>
        <p:spPr bwMode="auto">
          <a:xfrm>
            <a:off x="805235" y="3357140"/>
            <a:ext cx="3571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单播地址</a:t>
            </a:r>
          </a:p>
        </p:txBody>
      </p:sp>
      <p:cxnSp>
        <p:nvCxnSpPr>
          <p:cNvPr id="8" name="直接箭头连接符 7"/>
          <p:cNvCxnSpPr/>
          <p:nvPr/>
        </p:nvCxnSpPr>
        <p:spPr>
          <a:xfrm>
            <a:off x="1162422" y="5876363"/>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52" name="TextBox 8"/>
          <p:cNvSpPr txBox="1">
            <a:spLocks noChangeArrowheads="1"/>
          </p:cNvSpPr>
          <p:nvPr/>
        </p:nvSpPr>
        <p:spPr bwMode="auto">
          <a:xfrm>
            <a:off x="90860" y="5662051"/>
            <a:ext cx="1214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组播地址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blinds(horizontal)">
                                      <p:cBhvr>
                                        <p:cTn id="10" dur="500"/>
                                        <p:tgtEl>
                                          <p:spTgt spid="573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7352"/>
                                        </p:tgtEl>
                                        <p:attrNameLst>
                                          <p:attrName>style.visibility</p:attrName>
                                        </p:attrNameLst>
                                      </p:cBhvr>
                                      <p:to>
                                        <p:strVal val="visible"/>
                                      </p:to>
                                    </p:set>
                                    <p:animEffect transition="in" filter="blinds(horizontal)">
                                      <p:cBhvr>
                                        <p:cTn id="15" dur="500"/>
                                        <p:tgtEl>
                                          <p:spTgt spid="57352"/>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7350" grpId="0"/>
      <p:bldP spid="573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a:latin typeface="微软雅黑" panose="020B0503020204020204" pitchFamily="34" charset="-122"/>
                <a:ea typeface="微软雅黑" panose="020B0503020204020204" pitchFamily="34" charset="-122"/>
              </a:rPr>
              <a:t>IP</a:t>
            </a:r>
            <a:r>
              <a:rPr lang="zh-CN" altLang="en-US">
                <a:latin typeface="微软雅黑" panose="020B0503020204020204" pitchFamily="34" charset="-122"/>
                <a:ea typeface="微软雅黑" panose="020B0503020204020204" pitchFamily="34" charset="-122"/>
              </a:rPr>
              <a:t>地址格式</a:t>
            </a:r>
          </a:p>
        </p:txBody>
      </p:sp>
      <p:sp>
        <p:nvSpPr>
          <p:cNvPr id="162967" name="Rectangle 151"/>
          <p:cNvSpPr>
            <a:spLocks noChangeArrowheads="1"/>
          </p:cNvSpPr>
          <p:nvPr/>
        </p:nvSpPr>
        <p:spPr bwMode="auto">
          <a:xfrm>
            <a:off x="2362200" y="2262188"/>
            <a:ext cx="66294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40964" name="Line 152"/>
          <p:cNvSpPr>
            <a:spLocks noChangeShapeType="1"/>
          </p:cNvSpPr>
          <p:nvPr/>
        </p:nvSpPr>
        <p:spPr bwMode="auto">
          <a:xfrm>
            <a:off x="2362200" y="2143125"/>
            <a:ext cx="6629400" cy="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965" name="Text Box 153"/>
          <p:cNvSpPr txBox="1">
            <a:spLocks noChangeArrowheads="1"/>
          </p:cNvSpPr>
          <p:nvPr/>
        </p:nvSpPr>
        <p:spPr bwMode="auto">
          <a:xfrm>
            <a:off x="5389563" y="1844675"/>
            <a:ext cx="8819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32 bits</a:t>
            </a:r>
          </a:p>
        </p:txBody>
      </p:sp>
      <p:sp>
        <p:nvSpPr>
          <p:cNvPr id="40966" name="Text Box 154"/>
          <p:cNvSpPr txBox="1">
            <a:spLocks noChangeArrowheads="1"/>
          </p:cNvSpPr>
          <p:nvPr/>
        </p:nvSpPr>
        <p:spPr bwMode="auto">
          <a:xfrm>
            <a:off x="2374900" y="2405063"/>
            <a:ext cx="3240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600" b="1">
                <a:solidFill>
                  <a:srgbClr val="000000"/>
                </a:solidFill>
                <a:latin typeface="微软雅黑" panose="020B0503020204020204" pitchFamily="34" charset="-122"/>
                <a:ea typeface="微软雅黑" panose="020B0503020204020204" pitchFamily="34" charset="-122"/>
              </a:rPr>
              <a:t>网络号</a:t>
            </a:r>
          </a:p>
        </p:txBody>
      </p:sp>
      <p:sp>
        <p:nvSpPr>
          <p:cNvPr id="40967" name="Text Box 155"/>
          <p:cNvSpPr txBox="1">
            <a:spLocks noChangeArrowheads="1"/>
          </p:cNvSpPr>
          <p:nvPr/>
        </p:nvSpPr>
        <p:spPr bwMode="auto">
          <a:xfrm>
            <a:off x="5614988" y="2405063"/>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600" b="1">
                <a:solidFill>
                  <a:srgbClr val="000000"/>
                </a:solidFill>
                <a:latin typeface="微软雅黑" panose="020B0503020204020204" pitchFamily="34" charset="-122"/>
                <a:ea typeface="微软雅黑" panose="020B0503020204020204" pitchFamily="34" charset="-122"/>
              </a:rPr>
              <a:t>主机号</a:t>
            </a:r>
          </a:p>
        </p:txBody>
      </p:sp>
      <p:sp>
        <p:nvSpPr>
          <p:cNvPr id="162972" name="Rectangle 156"/>
          <p:cNvSpPr>
            <a:spLocks noChangeArrowheads="1"/>
          </p:cNvSpPr>
          <p:nvPr/>
        </p:nvSpPr>
        <p:spPr bwMode="auto">
          <a:xfrm>
            <a:off x="2325688" y="3213100"/>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10101010</a:t>
            </a:r>
          </a:p>
        </p:txBody>
      </p:sp>
      <p:sp>
        <p:nvSpPr>
          <p:cNvPr id="162973" name="Rectangle 157"/>
          <p:cNvSpPr>
            <a:spLocks noChangeArrowheads="1"/>
          </p:cNvSpPr>
          <p:nvPr/>
        </p:nvSpPr>
        <p:spPr bwMode="auto">
          <a:xfrm>
            <a:off x="4078288" y="3213100"/>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01010101</a:t>
            </a:r>
          </a:p>
        </p:txBody>
      </p:sp>
      <p:sp>
        <p:nvSpPr>
          <p:cNvPr id="162974" name="Rectangle 158"/>
          <p:cNvSpPr>
            <a:spLocks noChangeArrowheads="1"/>
          </p:cNvSpPr>
          <p:nvPr/>
        </p:nvSpPr>
        <p:spPr bwMode="auto">
          <a:xfrm>
            <a:off x="5830888" y="3213100"/>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00110011</a:t>
            </a:r>
          </a:p>
        </p:txBody>
      </p:sp>
      <p:sp>
        <p:nvSpPr>
          <p:cNvPr id="162975" name="Rectangle 159"/>
          <p:cNvSpPr>
            <a:spLocks noChangeArrowheads="1"/>
          </p:cNvSpPr>
          <p:nvPr/>
        </p:nvSpPr>
        <p:spPr bwMode="auto">
          <a:xfrm>
            <a:off x="7583488" y="3213100"/>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11001100</a:t>
            </a:r>
          </a:p>
        </p:txBody>
      </p:sp>
      <p:sp>
        <p:nvSpPr>
          <p:cNvPr id="40972" name="Oval 160"/>
          <p:cNvSpPr>
            <a:spLocks noChangeArrowheads="1"/>
          </p:cNvSpPr>
          <p:nvPr/>
        </p:nvSpPr>
        <p:spPr bwMode="auto">
          <a:xfrm>
            <a:off x="3849688" y="34131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73" name="Oval 161"/>
          <p:cNvSpPr>
            <a:spLocks noChangeArrowheads="1"/>
          </p:cNvSpPr>
          <p:nvPr/>
        </p:nvSpPr>
        <p:spPr bwMode="auto">
          <a:xfrm>
            <a:off x="5602288" y="34131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74" name="Oval 162"/>
          <p:cNvSpPr>
            <a:spLocks noChangeArrowheads="1"/>
          </p:cNvSpPr>
          <p:nvPr/>
        </p:nvSpPr>
        <p:spPr bwMode="auto">
          <a:xfrm>
            <a:off x="7354888" y="341312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75" name="Line 163"/>
          <p:cNvSpPr>
            <a:spLocks noChangeShapeType="1"/>
          </p:cNvSpPr>
          <p:nvPr/>
        </p:nvSpPr>
        <p:spPr bwMode="auto">
          <a:xfrm>
            <a:off x="2325688" y="3092450"/>
            <a:ext cx="1295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976" name="Text Box 164"/>
          <p:cNvSpPr txBox="1">
            <a:spLocks noChangeArrowheads="1"/>
          </p:cNvSpPr>
          <p:nvPr/>
        </p:nvSpPr>
        <p:spPr bwMode="auto">
          <a:xfrm>
            <a:off x="2706688" y="2828925"/>
            <a:ext cx="75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8 bits</a:t>
            </a:r>
          </a:p>
        </p:txBody>
      </p:sp>
      <p:sp>
        <p:nvSpPr>
          <p:cNvPr id="40977" name="Line 165"/>
          <p:cNvSpPr>
            <a:spLocks noChangeShapeType="1"/>
          </p:cNvSpPr>
          <p:nvPr/>
        </p:nvSpPr>
        <p:spPr bwMode="auto">
          <a:xfrm>
            <a:off x="5638800" y="2262188"/>
            <a:ext cx="0" cy="8350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978" name="Line 166"/>
          <p:cNvSpPr>
            <a:spLocks noChangeShapeType="1"/>
          </p:cNvSpPr>
          <p:nvPr/>
        </p:nvSpPr>
        <p:spPr bwMode="auto">
          <a:xfrm>
            <a:off x="5373688" y="2854325"/>
            <a:ext cx="4572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2983" name="Rectangle 167"/>
          <p:cNvSpPr>
            <a:spLocks noChangeArrowheads="1"/>
          </p:cNvSpPr>
          <p:nvPr/>
        </p:nvSpPr>
        <p:spPr bwMode="auto">
          <a:xfrm>
            <a:off x="2325688" y="4005263"/>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dirty="0">
                <a:solidFill>
                  <a:srgbClr val="000000"/>
                </a:solidFill>
                <a:latin typeface="微软雅黑" panose="020B0503020204020204" pitchFamily="34" charset="-122"/>
                <a:ea typeface="微软雅黑" panose="020B0503020204020204" pitchFamily="34" charset="-122"/>
              </a:rPr>
              <a:t>170</a:t>
            </a:r>
          </a:p>
        </p:txBody>
      </p:sp>
      <p:sp>
        <p:nvSpPr>
          <p:cNvPr id="162984" name="Rectangle 168"/>
          <p:cNvSpPr>
            <a:spLocks noChangeArrowheads="1"/>
          </p:cNvSpPr>
          <p:nvPr/>
        </p:nvSpPr>
        <p:spPr bwMode="auto">
          <a:xfrm>
            <a:off x="4078288" y="4005263"/>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85</a:t>
            </a:r>
          </a:p>
        </p:txBody>
      </p:sp>
      <p:sp>
        <p:nvSpPr>
          <p:cNvPr id="162985" name="Rectangle 169"/>
          <p:cNvSpPr>
            <a:spLocks noChangeArrowheads="1"/>
          </p:cNvSpPr>
          <p:nvPr/>
        </p:nvSpPr>
        <p:spPr bwMode="auto">
          <a:xfrm>
            <a:off x="5830888" y="4005263"/>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51</a:t>
            </a:r>
          </a:p>
        </p:txBody>
      </p:sp>
      <p:sp>
        <p:nvSpPr>
          <p:cNvPr id="162986" name="Rectangle 170"/>
          <p:cNvSpPr>
            <a:spLocks noChangeArrowheads="1"/>
          </p:cNvSpPr>
          <p:nvPr/>
        </p:nvSpPr>
        <p:spPr bwMode="auto">
          <a:xfrm>
            <a:off x="7583488" y="4005263"/>
            <a:ext cx="1371600" cy="5365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600" b="1">
                <a:solidFill>
                  <a:srgbClr val="000000"/>
                </a:solidFill>
                <a:latin typeface="微软雅黑" panose="020B0503020204020204" pitchFamily="34" charset="-122"/>
                <a:ea typeface="微软雅黑" panose="020B0503020204020204" pitchFamily="34" charset="-122"/>
              </a:rPr>
              <a:t>204</a:t>
            </a:r>
          </a:p>
        </p:txBody>
      </p:sp>
      <p:sp>
        <p:nvSpPr>
          <p:cNvPr id="40983" name="Oval 171"/>
          <p:cNvSpPr>
            <a:spLocks noChangeArrowheads="1"/>
          </p:cNvSpPr>
          <p:nvPr/>
        </p:nvSpPr>
        <p:spPr bwMode="auto">
          <a:xfrm>
            <a:off x="3849688" y="42068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84" name="Oval 172"/>
          <p:cNvSpPr>
            <a:spLocks noChangeArrowheads="1"/>
          </p:cNvSpPr>
          <p:nvPr/>
        </p:nvSpPr>
        <p:spPr bwMode="auto">
          <a:xfrm>
            <a:off x="5602288" y="42068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85" name="Oval 173"/>
          <p:cNvSpPr>
            <a:spLocks noChangeArrowheads="1"/>
          </p:cNvSpPr>
          <p:nvPr/>
        </p:nvSpPr>
        <p:spPr bwMode="auto">
          <a:xfrm>
            <a:off x="7354888" y="42068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86" name="Text Box 174"/>
          <p:cNvSpPr txBox="1">
            <a:spLocks noChangeArrowheads="1"/>
          </p:cNvSpPr>
          <p:nvPr/>
        </p:nvSpPr>
        <p:spPr bwMode="auto">
          <a:xfrm>
            <a:off x="1258888" y="4005263"/>
            <a:ext cx="11544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Dotted</a:t>
            </a:r>
          </a:p>
          <a:p>
            <a:r>
              <a:rPr lang="en-GB" altLang="zh-CN" sz="1600" b="1">
                <a:solidFill>
                  <a:srgbClr val="000000"/>
                </a:solidFill>
                <a:latin typeface="微软雅黑" panose="020B0503020204020204" pitchFamily="34" charset="-122"/>
                <a:ea typeface="微软雅黑" panose="020B0503020204020204" pitchFamily="34" charset="-122"/>
              </a:rPr>
              <a:t>notation</a:t>
            </a:r>
          </a:p>
          <a:p>
            <a:r>
              <a:rPr lang="en-GB" altLang="zh-CN" sz="1600" b="1">
                <a:solidFill>
                  <a:srgbClr val="000000"/>
                </a:solidFill>
                <a:latin typeface="微软雅黑" panose="020B0503020204020204" pitchFamily="34" charset="-122"/>
                <a:ea typeface="微软雅黑" panose="020B0503020204020204" pitchFamily="34" charset="-122"/>
              </a:rPr>
              <a:t>(</a:t>
            </a:r>
            <a:r>
              <a:rPr lang="en-GB" altLang="zh-CN" sz="1600" b="1" i="1">
                <a:solidFill>
                  <a:srgbClr val="000000"/>
                </a:solidFill>
                <a:latin typeface="微软雅黑" panose="020B0503020204020204" pitchFamily="34" charset="-122"/>
                <a:ea typeface="微软雅黑" panose="020B0503020204020204" pitchFamily="34" charset="-122"/>
              </a:rPr>
              <a:t>W</a:t>
            </a:r>
            <a:r>
              <a:rPr lang="en-GB" altLang="zh-CN" sz="1600" b="1">
                <a:solidFill>
                  <a:srgbClr val="000000"/>
                </a:solidFill>
                <a:latin typeface="微软雅黑" panose="020B0503020204020204" pitchFamily="34" charset="-122"/>
                <a:ea typeface="微软雅黑" panose="020B0503020204020204" pitchFamily="34" charset="-122"/>
              </a:rPr>
              <a:t>.</a:t>
            </a:r>
            <a:r>
              <a:rPr lang="en-GB" altLang="zh-CN" sz="1600" b="1" i="1">
                <a:solidFill>
                  <a:srgbClr val="000000"/>
                </a:solidFill>
                <a:latin typeface="微软雅黑" panose="020B0503020204020204" pitchFamily="34" charset="-122"/>
                <a:ea typeface="微软雅黑" panose="020B0503020204020204" pitchFamily="34" charset="-122"/>
              </a:rPr>
              <a:t>X</a:t>
            </a:r>
            <a:r>
              <a:rPr lang="en-GB" altLang="zh-CN" sz="1600" b="1">
                <a:solidFill>
                  <a:srgbClr val="000000"/>
                </a:solidFill>
                <a:latin typeface="微软雅黑" panose="020B0503020204020204" pitchFamily="34" charset="-122"/>
                <a:ea typeface="微软雅黑" panose="020B0503020204020204" pitchFamily="34" charset="-122"/>
              </a:rPr>
              <a:t>.</a:t>
            </a:r>
            <a:r>
              <a:rPr lang="en-GB" altLang="zh-CN" sz="1600" b="1" i="1">
                <a:solidFill>
                  <a:srgbClr val="000000"/>
                </a:solidFill>
                <a:latin typeface="微软雅黑" panose="020B0503020204020204" pitchFamily="34" charset="-122"/>
                <a:ea typeface="微软雅黑" panose="020B0503020204020204" pitchFamily="34" charset="-122"/>
              </a:rPr>
              <a:t>Y</a:t>
            </a:r>
            <a:r>
              <a:rPr lang="en-GB" altLang="zh-CN" sz="1600" b="1">
                <a:solidFill>
                  <a:srgbClr val="000000"/>
                </a:solidFill>
                <a:latin typeface="微软雅黑" panose="020B0503020204020204" pitchFamily="34" charset="-122"/>
                <a:ea typeface="微软雅黑" panose="020B0503020204020204" pitchFamily="34" charset="-122"/>
              </a:rPr>
              <a:t>.</a:t>
            </a:r>
            <a:r>
              <a:rPr lang="en-GB" altLang="zh-CN" sz="1600" b="1" i="1">
                <a:solidFill>
                  <a:srgbClr val="000000"/>
                </a:solidFill>
                <a:latin typeface="微软雅黑" panose="020B0503020204020204" pitchFamily="34" charset="-122"/>
                <a:ea typeface="微软雅黑" panose="020B0503020204020204" pitchFamily="34" charset="-122"/>
              </a:rPr>
              <a:t>Z</a:t>
            </a:r>
            <a:r>
              <a:rPr lang="en-GB" altLang="zh-CN" sz="1600" b="1">
                <a:solidFill>
                  <a:srgbClr val="000000"/>
                </a:solidFill>
                <a:latin typeface="微软雅黑" panose="020B0503020204020204" pitchFamily="34" charset="-122"/>
                <a:ea typeface="微软雅黑" panose="020B0503020204020204" pitchFamily="34" charset="-122"/>
              </a:rPr>
              <a:t>)</a:t>
            </a:r>
          </a:p>
        </p:txBody>
      </p:sp>
      <p:sp>
        <p:nvSpPr>
          <p:cNvPr id="40987" name="Text Box 175"/>
          <p:cNvSpPr txBox="1">
            <a:spLocks noChangeArrowheads="1"/>
          </p:cNvSpPr>
          <p:nvPr/>
        </p:nvSpPr>
        <p:spPr bwMode="auto">
          <a:xfrm>
            <a:off x="1258888" y="3332163"/>
            <a:ext cx="10695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Binary</a:t>
            </a:r>
          </a:p>
          <a:p>
            <a:r>
              <a:rPr lang="en-GB" altLang="zh-CN" sz="1600" b="1">
                <a:solidFill>
                  <a:srgbClr val="000000"/>
                </a:solidFill>
                <a:latin typeface="微软雅黑" panose="020B0503020204020204" pitchFamily="34" charset="-122"/>
                <a:ea typeface="微软雅黑" panose="020B0503020204020204" pitchFamily="34" charset="-122"/>
              </a:rPr>
              <a:t>notation</a:t>
            </a:r>
          </a:p>
        </p:txBody>
      </p:sp>
      <p:sp>
        <p:nvSpPr>
          <p:cNvPr id="162992" name="Rectangle 176"/>
          <p:cNvSpPr>
            <a:spLocks noChangeArrowheads="1"/>
          </p:cNvSpPr>
          <p:nvPr/>
        </p:nvSpPr>
        <p:spPr bwMode="auto">
          <a:xfrm>
            <a:off x="2946400" y="4941888"/>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162993" name="Rectangle 177"/>
          <p:cNvSpPr>
            <a:spLocks noChangeArrowheads="1"/>
          </p:cNvSpPr>
          <p:nvPr/>
        </p:nvSpPr>
        <p:spPr bwMode="auto">
          <a:xfrm>
            <a:off x="4699000" y="4941888"/>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162994" name="Rectangle 178"/>
          <p:cNvSpPr>
            <a:spLocks noChangeArrowheads="1"/>
          </p:cNvSpPr>
          <p:nvPr/>
        </p:nvSpPr>
        <p:spPr bwMode="auto">
          <a:xfrm>
            <a:off x="6451600" y="4941888"/>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40991" name="Oval 179"/>
          <p:cNvSpPr>
            <a:spLocks noChangeArrowheads="1"/>
          </p:cNvSpPr>
          <p:nvPr/>
        </p:nvSpPr>
        <p:spPr bwMode="auto">
          <a:xfrm>
            <a:off x="2717800" y="5094288"/>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92" name="Oval 180"/>
          <p:cNvSpPr>
            <a:spLocks noChangeArrowheads="1"/>
          </p:cNvSpPr>
          <p:nvPr/>
        </p:nvSpPr>
        <p:spPr bwMode="auto">
          <a:xfrm>
            <a:off x="4470400" y="5094288"/>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93" name="Oval 181"/>
          <p:cNvSpPr>
            <a:spLocks noChangeArrowheads="1"/>
          </p:cNvSpPr>
          <p:nvPr/>
        </p:nvSpPr>
        <p:spPr bwMode="auto">
          <a:xfrm>
            <a:off x="6223000" y="5094288"/>
            <a:ext cx="152400" cy="119062"/>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94" name="Rectangle 182"/>
          <p:cNvSpPr>
            <a:spLocks noChangeArrowheads="1"/>
          </p:cNvSpPr>
          <p:nvPr/>
        </p:nvSpPr>
        <p:spPr bwMode="auto">
          <a:xfrm>
            <a:off x="7843838" y="5302250"/>
            <a:ext cx="1116012"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200" b="1">
                <a:solidFill>
                  <a:srgbClr val="000000"/>
                </a:solidFill>
                <a:latin typeface="微软雅黑" panose="020B0503020204020204" pitchFamily="34" charset="-122"/>
                <a:ea typeface="微软雅黑" panose="020B0503020204020204" pitchFamily="34" charset="-122"/>
              </a:rPr>
              <a:t> (128 </a:t>
            </a:r>
            <a:r>
              <a:rPr lang="en-GB" altLang="zh-CN" sz="1200" b="1">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en-GB" altLang="zh-CN" sz="1200" b="1">
                <a:solidFill>
                  <a:srgbClr val="000000"/>
                </a:solidFill>
                <a:latin typeface="微软雅黑" panose="020B0503020204020204" pitchFamily="34" charset="-122"/>
                <a:ea typeface="微软雅黑" panose="020B0503020204020204" pitchFamily="34" charset="-122"/>
              </a:rPr>
              <a:t> 191)</a:t>
            </a:r>
          </a:p>
        </p:txBody>
      </p:sp>
      <p:sp>
        <p:nvSpPr>
          <p:cNvPr id="162999" name="Rectangle 183"/>
          <p:cNvSpPr>
            <a:spLocks noChangeArrowheads="1"/>
          </p:cNvSpPr>
          <p:nvPr/>
        </p:nvSpPr>
        <p:spPr bwMode="auto">
          <a:xfrm>
            <a:off x="2946400" y="529907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NET</a:t>
            </a:r>
          </a:p>
        </p:txBody>
      </p:sp>
      <p:sp>
        <p:nvSpPr>
          <p:cNvPr id="163000" name="Rectangle 184"/>
          <p:cNvSpPr>
            <a:spLocks noChangeArrowheads="1"/>
          </p:cNvSpPr>
          <p:nvPr/>
        </p:nvSpPr>
        <p:spPr bwMode="auto">
          <a:xfrm>
            <a:off x="4699000" y="529907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163001" name="Rectangle 185"/>
          <p:cNvSpPr>
            <a:spLocks noChangeArrowheads="1"/>
          </p:cNvSpPr>
          <p:nvPr/>
        </p:nvSpPr>
        <p:spPr bwMode="auto">
          <a:xfrm>
            <a:off x="6451600" y="529907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40998" name="Oval 186"/>
          <p:cNvSpPr>
            <a:spLocks noChangeArrowheads="1"/>
          </p:cNvSpPr>
          <p:nvPr/>
        </p:nvSpPr>
        <p:spPr bwMode="auto">
          <a:xfrm>
            <a:off x="2717800" y="545147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999" name="Oval 187"/>
          <p:cNvSpPr>
            <a:spLocks noChangeArrowheads="1"/>
          </p:cNvSpPr>
          <p:nvPr/>
        </p:nvSpPr>
        <p:spPr bwMode="auto">
          <a:xfrm>
            <a:off x="4470400" y="545147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0" name="Oval 188"/>
          <p:cNvSpPr>
            <a:spLocks noChangeArrowheads="1"/>
          </p:cNvSpPr>
          <p:nvPr/>
        </p:nvSpPr>
        <p:spPr bwMode="auto">
          <a:xfrm>
            <a:off x="6223000" y="5451475"/>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1" name="Rectangle 189"/>
          <p:cNvSpPr>
            <a:spLocks noChangeArrowheads="1"/>
          </p:cNvSpPr>
          <p:nvPr/>
        </p:nvSpPr>
        <p:spPr bwMode="auto">
          <a:xfrm>
            <a:off x="7843838" y="5662613"/>
            <a:ext cx="11874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200" b="1">
                <a:solidFill>
                  <a:srgbClr val="000000"/>
                </a:solidFill>
                <a:latin typeface="微软雅黑" panose="020B0503020204020204" pitchFamily="34" charset="-122"/>
                <a:ea typeface="微软雅黑" panose="020B0503020204020204" pitchFamily="34" charset="-122"/>
              </a:rPr>
              <a:t> (192 </a:t>
            </a:r>
            <a:r>
              <a:rPr lang="en-GB" altLang="zh-CN" sz="1200" b="1">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en-GB" altLang="zh-CN" sz="1200" b="1">
                <a:solidFill>
                  <a:srgbClr val="000000"/>
                </a:solidFill>
                <a:latin typeface="微软雅黑" panose="020B0503020204020204" pitchFamily="34" charset="-122"/>
                <a:ea typeface="微软雅黑" panose="020B0503020204020204" pitchFamily="34" charset="-122"/>
              </a:rPr>
              <a:t> 223)</a:t>
            </a:r>
          </a:p>
        </p:txBody>
      </p:sp>
      <p:sp>
        <p:nvSpPr>
          <p:cNvPr id="163006" name="Rectangle 190"/>
          <p:cNvSpPr>
            <a:spLocks noChangeArrowheads="1"/>
          </p:cNvSpPr>
          <p:nvPr/>
        </p:nvSpPr>
        <p:spPr bwMode="auto">
          <a:xfrm>
            <a:off x="2946400" y="565785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NET</a:t>
            </a:r>
          </a:p>
        </p:txBody>
      </p:sp>
      <p:sp>
        <p:nvSpPr>
          <p:cNvPr id="163007" name="Rectangle 191"/>
          <p:cNvSpPr>
            <a:spLocks noChangeArrowheads="1"/>
          </p:cNvSpPr>
          <p:nvPr/>
        </p:nvSpPr>
        <p:spPr bwMode="auto">
          <a:xfrm>
            <a:off x="4699000" y="565785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NET</a:t>
            </a:r>
          </a:p>
        </p:txBody>
      </p:sp>
      <p:sp>
        <p:nvSpPr>
          <p:cNvPr id="163008" name="Rectangle 192"/>
          <p:cNvSpPr>
            <a:spLocks noChangeArrowheads="1"/>
          </p:cNvSpPr>
          <p:nvPr/>
        </p:nvSpPr>
        <p:spPr bwMode="auto">
          <a:xfrm>
            <a:off x="6451600" y="565785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HOST</a:t>
            </a:r>
          </a:p>
        </p:txBody>
      </p:sp>
      <p:sp>
        <p:nvSpPr>
          <p:cNvPr id="41005" name="Oval 193"/>
          <p:cNvSpPr>
            <a:spLocks noChangeArrowheads="1"/>
          </p:cNvSpPr>
          <p:nvPr/>
        </p:nvSpPr>
        <p:spPr bwMode="auto">
          <a:xfrm>
            <a:off x="2717800" y="581025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6" name="Oval 194"/>
          <p:cNvSpPr>
            <a:spLocks noChangeArrowheads="1"/>
          </p:cNvSpPr>
          <p:nvPr/>
        </p:nvSpPr>
        <p:spPr bwMode="auto">
          <a:xfrm>
            <a:off x="4470400" y="581025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7" name="Oval 195"/>
          <p:cNvSpPr>
            <a:spLocks noChangeArrowheads="1"/>
          </p:cNvSpPr>
          <p:nvPr/>
        </p:nvSpPr>
        <p:spPr bwMode="auto">
          <a:xfrm>
            <a:off x="6223000" y="5810250"/>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08" name="Text Box 196"/>
          <p:cNvSpPr txBox="1">
            <a:spLocks noChangeArrowheads="1"/>
          </p:cNvSpPr>
          <p:nvPr/>
        </p:nvSpPr>
        <p:spPr bwMode="auto">
          <a:xfrm>
            <a:off x="127000" y="5000625"/>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Class A</a:t>
            </a:r>
          </a:p>
        </p:txBody>
      </p:sp>
      <p:sp>
        <p:nvSpPr>
          <p:cNvPr id="41009" name="Text Box 197"/>
          <p:cNvSpPr txBox="1">
            <a:spLocks noChangeArrowheads="1"/>
          </p:cNvSpPr>
          <p:nvPr/>
        </p:nvSpPr>
        <p:spPr bwMode="auto">
          <a:xfrm>
            <a:off x="127000" y="533400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Class B</a:t>
            </a:r>
          </a:p>
        </p:txBody>
      </p:sp>
      <p:sp>
        <p:nvSpPr>
          <p:cNvPr id="41010" name="Text Box 198"/>
          <p:cNvSpPr txBox="1">
            <a:spLocks noChangeArrowheads="1"/>
          </p:cNvSpPr>
          <p:nvPr/>
        </p:nvSpPr>
        <p:spPr bwMode="auto">
          <a:xfrm>
            <a:off x="127000" y="5691188"/>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solidFill>
                  <a:srgbClr val="000000"/>
                </a:solidFill>
                <a:latin typeface="微软雅黑" panose="020B0503020204020204" pitchFamily="34" charset="-122"/>
                <a:ea typeface="微软雅黑" panose="020B0503020204020204" pitchFamily="34" charset="-122"/>
              </a:rPr>
              <a:t>Class C</a:t>
            </a:r>
          </a:p>
        </p:txBody>
      </p:sp>
      <p:sp>
        <p:nvSpPr>
          <p:cNvPr id="41011" name="Rectangle 199"/>
          <p:cNvSpPr>
            <a:spLocks noChangeArrowheads="1"/>
          </p:cNvSpPr>
          <p:nvPr/>
        </p:nvSpPr>
        <p:spPr bwMode="auto">
          <a:xfrm>
            <a:off x="7986713" y="5016500"/>
            <a:ext cx="795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200" b="1">
                <a:solidFill>
                  <a:srgbClr val="000000"/>
                </a:solidFill>
                <a:latin typeface="微软雅黑" panose="020B0503020204020204" pitchFamily="34" charset="-122"/>
                <a:ea typeface="微软雅黑" panose="020B0503020204020204" pitchFamily="34" charset="-122"/>
              </a:rPr>
              <a:t>(0–127)</a:t>
            </a:r>
          </a:p>
        </p:txBody>
      </p:sp>
      <p:sp>
        <p:nvSpPr>
          <p:cNvPr id="163016" name="Rectangle 200"/>
          <p:cNvSpPr>
            <a:spLocks noChangeArrowheads="1"/>
          </p:cNvSpPr>
          <p:nvPr/>
        </p:nvSpPr>
        <p:spPr bwMode="auto">
          <a:xfrm>
            <a:off x="1146175" y="4941888"/>
            <a:ext cx="1371600" cy="357187"/>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0          NET     </a:t>
            </a:r>
          </a:p>
        </p:txBody>
      </p:sp>
      <p:sp>
        <p:nvSpPr>
          <p:cNvPr id="163017" name="Rectangle 201"/>
          <p:cNvSpPr>
            <a:spLocks noChangeArrowheads="1"/>
          </p:cNvSpPr>
          <p:nvPr/>
        </p:nvSpPr>
        <p:spPr bwMode="auto">
          <a:xfrm>
            <a:off x="1146175" y="5299075"/>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10        NET     </a:t>
            </a:r>
          </a:p>
        </p:txBody>
      </p:sp>
      <p:sp>
        <p:nvSpPr>
          <p:cNvPr id="163018" name="Rectangle 202"/>
          <p:cNvSpPr>
            <a:spLocks noChangeArrowheads="1"/>
          </p:cNvSpPr>
          <p:nvPr/>
        </p:nvSpPr>
        <p:spPr bwMode="auto">
          <a:xfrm>
            <a:off x="1146175" y="5657850"/>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110      NET    </a:t>
            </a:r>
          </a:p>
        </p:txBody>
      </p:sp>
      <p:sp>
        <p:nvSpPr>
          <p:cNvPr id="41015" name="Text Box 203"/>
          <p:cNvSpPr txBox="1">
            <a:spLocks noChangeArrowheads="1"/>
          </p:cNvSpPr>
          <p:nvPr/>
        </p:nvSpPr>
        <p:spPr bwMode="auto">
          <a:xfrm>
            <a:off x="111126" y="609441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dirty="0">
                <a:solidFill>
                  <a:srgbClr val="000000"/>
                </a:solidFill>
                <a:latin typeface="微软雅黑" panose="020B0503020204020204" pitchFamily="34" charset="-122"/>
                <a:ea typeface="微软雅黑" panose="020B0503020204020204" pitchFamily="34" charset="-122"/>
              </a:rPr>
              <a:t>Class D</a:t>
            </a:r>
          </a:p>
        </p:txBody>
      </p:sp>
      <p:sp>
        <p:nvSpPr>
          <p:cNvPr id="41016" name="Text Box 204"/>
          <p:cNvSpPr txBox="1">
            <a:spLocks noChangeArrowheads="1"/>
          </p:cNvSpPr>
          <p:nvPr/>
        </p:nvSpPr>
        <p:spPr bwMode="auto">
          <a:xfrm>
            <a:off x="127000" y="6438692"/>
            <a:ext cx="8819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dirty="0">
                <a:solidFill>
                  <a:srgbClr val="000000"/>
                </a:solidFill>
                <a:latin typeface="微软雅黑" panose="020B0503020204020204" pitchFamily="34" charset="-122"/>
                <a:ea typeface="微软雅黑" panose="020B0503020204020204" pitchFamily="34" charset="-122"/>
              </a:rPr>
              <a:t>Class E</a:t>
            </a:r>
          </a:p>
        </p:txBody>
      </p:sp>
      <p:sp>
        <p:nvSpPr>
          <p:cNvPr id="163021" name="Rectangle 205"/>
          <p:cNvSpPr>
            <a:spLocks noChangeArrowheads="1"/>
          </p:cNvSpPr>
          <p:nvPr/>
        </p:nvSpPr>
        <p:spPr bwMode="auto">
          <a:xfrm>
            <a:off x="2946400" y="60706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播</a:t>
            </a:r>
          </a:p>
        </p:txBody>
      </p:sp>
      <p:sp>
        <p:nvSpPr>
          <p:cNvPr id="163022" name="Rectangle 206"/>
          <p:cNvSpPr>
            <a:spLocks noChangeArrowheads="1"/>
          </p:cNvSpPr>
          <p:nvPr/>
        </p:nvSpPr>
        <p:spPr bwMode="auto">
          <a:xfrm>
            <a:off x="4699000" y="60706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地</a:t>
            </a:r>
          </a:p>
        </p:txBody>
      </p:sp>
      <p:sp>
        <p:nvSpPr>
          <p:cNvPr id="41019" name="Oval 207"/>
          <p:cNvSpPr>
            <a:spLocks noChangeArrowheads="1"/>
          </p:cNvSpPr>
          <p:nvPr/>
        </p:nvSpPr>
        <p:spPr bwMode="auto">
          <a:xfrm>
            <a:off x="2717800" y="62230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20" name="Oval 208"/>
          <p:cNvSpPr>
            <a:spLocks noChangeArrowheads="1"/>
          </p:cNvSpPr>
          <p:nvPr/>
        </p:nvSpPr>
        <p:spPr bwMode="auto">
          <a:xfrm>
            <a:off x="4470400" y="62230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21" name="Oval 209"/>
          <p:cNvSpPr>
            <a:spLocks noChangeArrowheads="1"/>
          </p:cNvSpPr>
          <p:nvPr/>
        </p:nvSpPr>
        <p:spPr bwMode="auto">
          <a:xfrm>
            <a:off x="6223000" y="6223000"/>
            <a:ext cx="152400" cy="120650"/>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163026" name="Rectangle 210"/>
          <p:cNvSpPr>
            <a:spLocks noChangeArrowheads="1"/>
          </p:cNvSpPr>
          <p:nvPr/>
        </p:nvSpPr>
        <p:spPr bwMode="auto">
          <a:xfrm>
            <a:off x="2946400" y="64293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留</a:t>
            </a:r>
          </a:p>
        </p:txBody>
      </p:sp>
      <p:sp>
        <p:nvSpPr>
          <p:cNvPr id="163027" name="Rectangle 211"/>
          <p:cNvSpPr>
            <a:spLocks noChangeArrowheads="1"/>
          </p:cNvSpPr>
          <p:nvPr/>
        </p:nvSpPr>
        <p:spPr bwMode="auto">
          <a:xfrm>
            <a:off x="4699000" y="64293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地</a:t>
            </a:r>
          </a:p>
        </p:txBody>
      </p:sp>
      <p:sp>
        <p:nvSpPr>
          <p:cNvPr id="41024" name="Oval 212"/>
          <p:cNvSpPr>
            <a:spLocks noChangeArrowheads="1"/>
          </p:cNvSpPr>
          <p:nvPr/>
        </p:nvSpPr>
        <p:spPr bwMode="auto">
          <a:xfrm>
            <a:off x="2717800" y="65817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25" name="Oval 213"/>
          <p:cNvSpPr>
            <a:spLocks noChangeArrowheads="1"/>
          </p:cNvSpPr>
          <p:nvPr/>
        </p:nvSpPr>
        <p:spPr bwMode="auto">
          <a:xfrm>
            <a:off x="4470400" y="65817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1026" name="Oval 214"/>
          <p:cNvSpPr>
            <a:spLocks noChangeArrowheads="1"/>
          </p:cNvSpPr>
          <p:nvPr/>
        </p:nvSpPr>
        <p:spPr bwMode="auto">
          <a:xfrm>
            <a:off x="6223000" y="6581775"/>
            <a:ext cx="152400" cy="119063"/>
          </a:xfrm>
          <a:prstGeom prst="ellipse">
            <a:avLst/>
          </a:prstGeom>
          <a:solidFill>
            <a:srgbClr val="00E4A8"/>
          </a:solidFill>
          <a:ln w="9525">
            <a:solidFill>
              <a:srgbClr val="000000"/>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163031" name="Rectangle 215"/>
          <p:cNvSpPr>
            <a:spLocks noChangeArrowheads="1"/>
          </p:cNvSpPr>
          <p:nvPr/>
        </p:nvSpPr>
        <p:spPr bwMode="auto">
          <a:xfrm>
            <a:off x="1146175" y="60706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1110               </a:t>
            </a:r>
          </a:p>
        </p:txBody>
      </p:sp>
      <p:sp>
        <p:nvSpPr>
          <p:cNvPr id="163032" name="Rectangle 216"/>
          <p:cNvSpPr>
            <a:spLocks noChangeArrowheads="1"/>
          </p:cNvSpPr>
          <p:nvPr/>
        </p:nvSpPr>
        <p:spPr bwMode="auto">
          <a:xfrm>
            <a:off x="1146175" y="64293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00000"/>
                </a:solidFill>
                <a:latin typeface="微软雅黑" panose="020B0503020204020204" pitchFamily="34" charset="-122"/>
                <a:ea typeface="微软雅黑" panose="020B0503020204020204" pitchFamily="34" charset="-122"/>
              </a:rPr>
              <a:t>11110     </a:t>
            </a:r>
            <a:r>
              <a:rPr lang="zh-CN" altLang="en-GB" sz="1400" b="1">
                <a:solidFill>
                  <a:srgbClr val="000000"/>
                </a:solidFill>
                <a:latin typeface="微软雅黑" panose="020B0503020204020204" pitchFamily="34" charset="-122"/>
                <a:ea typeface="微软雅黑" panose="020B0503020204020204" pitchFamily="34" charset="-122"/>
              </a:rPr>
              <a:t>保    </a:t>
            </a:r>
          </a:p>
        </p:txBody>
      </p:sp>
      <p:sp>
        <p:nvSpPr>
          <p:cNvPr id="41029" name="Text Box 217"/>
          <p:cNvSpPr txBox="1">
            <a:spLocks noChangeArrowheads="1"/>
          </p:cNvSpPr>
          <p:nvPr/>
        </p:nvSpPr>
        <p:spPr bwMode="auto">
          <a:xfrm>
            <a:off x="7915275" y="6094413"/>
            <a:ext cx="1187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200" b="1">
                <a:solidFill>
                  <a:srgbClr val="000000"/>
                </a:solidFill>
                <a:latin typeface="微软雅黑" panose="020B0503020204020204" pitchFamily="34" charset="-122"/>
                <a:ea typeface="微软雅黑" panose="020B0503020204020204" pitchFamily="34" charset="-122"/>
              </a:rPr>
              <a:t>（</a:t>
            </a:r>
            <a:r>
              <a:rPr lang="en-US" altLang="zh-CN" sz="1200" b="1">
                <a:solidFill>
                  <a:srgbClr val="000000"/>
                </a:solidFill>
                <a:latin typeface="微软雅黑" panose="020B0503020204020204" pitchFamily="34" charset="-122"/>
                <a:ea typeface="微软雅黑" panose="020B0503020204020204" pitchFamily="34" charset="-122"/>
              </a:rPr>
              <a:t>224-239</a:t>
            </a:r>
            <a:r>
              <a:rPr lang="zh-CN" altLang="en-US" sz="1200" b="1">
                <a:solidFill>
                  <a:srgbClr val="000000"/>
                </a:solidFill>
                <a:latin typeface="微软雅黑" panose="020B0503020204020204" pitchFamily="34" charset="-122"/>
                <a:ea typeface="微软雅黑" panose="020B0503020204020204" pitchFamily="34" charset="-122"/>
              </a:rPr>
              <a:t>）</a:t>
            </a:r>
          </a:p>
        </p:txBody>
      </p:sp>
      <p:sp>
        <p:nvSpPr>
          <p:cNvPr id="41030" name="Text Box 218"/>
          <p:cNvSpPr txBox="1">
            <a:spLocks noChangeArrowheads="1"/>
          </p:cNvSpPr>
          <p:nvPr/>
        </p:nvSpPr>
        <p:spPr bwMode="auto">
          <a:xfrm>
            <a:off x="7915275" y="6511925"/>
            <a:ext cx="1187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200" b="1">
                <a:solidFill>
                  <a:srgbClr val="000000"/>
                </a:solidFill>
                <a:latin typeface="微软雅黑" panose="020B0503020204020204" pitchFamily="34" charset="-122"/>
                <a:ea typeface="微软雅黑" panose="020B0503020204020204" pitchFamily="34" charset="-122"/>
              </a:rPr>
              <a:t>（</a:t>
            </a:r>
            <a:r>
              <a:rPr lang="en-US" altLang="zh-CN" sz="1200" b="1">
                <a:solidFill>
                  <a:srgbClr val="000000"/>
                </a:solidFill>
                <a:latin typeface="微软雅黑" panose="020B0503020204020204" pitchFamily="34" charset="-122"/>
                <a:ea typeface="微软雅黑" panose="020B0503020204020204" pitchFamily="34" charset="-122"/>
              </a:rPr>
              <a:t>240-247</a:t>
            </a:r>
            <a:r>
              <a:rPr lang="zh-CN" altLang="en-US" sz="1200" b="1">
                <a:solidFill>
                  <a:srgbClr val="000000"/>
                </a:solidFill>
                <a:latin typeface="微软雅黑" panose="020B0503020204020204" pitchFamily="34" charset="-122"/>
                <a:ea typeface="微软雅黑" panose="020B0503020204020204" pitchFamily="34" charset="-122"/>
              </a:rPr>
              <a:t>）</a:t>
            </a:r>
          </a:p>
        </p:txBody>
      </p:sp>
      <p:sp>
        <p:nvSpPr>
          <p:cNvPr id="41031" name="Rectangle 219"/>
          <p:cNvSpPr>
            <a:spLocks noChangeArrowheads="1"/>
          </p:cNvSpPr>
          <p:nvPr/>
        </p:nvSpPr>
        <p:spPr bwMode="auto">
          <a:xfrm>
            <a:off x="1722438" y="6094413"/>
            <a:ext cx="720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400" b="1">
                <a:solidFill>
                  <a:srgbClr val="000000"/>
                </a:solidFill>
                <a:latin typeface="微软雅黑" panose="020B0503020204020204" pitchFamily="34" charset="-122"/>
                <a:ea typeface="微软雅黑" panose="020B0503020204020204" pitchFamily="34" charset="-122"/>
              </a:rPr>
              <a:t>组</a:t>
            </a:r>
          </a:p>
        </p:txBody>
      </p:sp>
      <p:sp>
        <p:nvSpPr>
          <p:cNvPr id="163036" name="Rectangle 220"/>
          <p:cNvSpPr>
            <a:spLocks noChangeArrowheads="1"/>
          </p:cNvSpPr>
          <p:nvPr/>
        </p:nvSpPr>
        <p:spPr bwMode="auto">
          <a:xfrm>
            <a:off x="6475413" y="6070600"/>
            <a:ext cx="1371600" cy="358775"/>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址</a:t>
            </a:r>
          </a:p>
        </p:txBody>
      </p:sp>
      <p:sp>
        <p:nvSpPr>
          <p:cNvPr id="163037" name="Rectangle 221"/>
          <p:cNvSpPr>
            <a:spLocks noChangeArrowheads="1"/>
          </p:cNvSpPr>
          <p:nvPr/>
        </p:nvSpPr>
        <p:spPr bwMode="auto">
          <a:xfrm>
            <a:off x="6475413" y="6429375"/>
            <a:ext cx="1371600" cy="357188"/>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00000"/>
                </a:solidFill>
                <a:latin typeface="微软雅黑" panose="020B0503020204020204" pitchFamily="34" charset="-122"/>
                <a:ea typeface="微软雅黑" panose="020B0503020204020204" pitchFamily="34" charset="-122"/>
              </a:rPr>
              <a:t>址</a:t>
            </a:r>
          </a:p>
        </p:txBody>
      </p:sp>
      <p:sp>
        <p:nvSpPr>
          <p:cNvPr id="34012" name="AutoShape 220"/>
          <p:cNvSpPr>
            <a:spLocks/>
          </p:cNvSpPr>
          <p:nvPr/>
        </p:nvSpPr>
        <p:spPr bwMode="auto">
          <a:xfrm>
            <a:off x="4430713" y="549275"/>
            <a:ext cx="1797050" cy="1223963"/>
          </a:xfrm>
          <a:prstGeom prst="borderCallout1">
            <a:avLst>
              <a:gd name="adj1" fmla="val 9338"/>
              <a:gd name="adj2" fmla="val -4241"/>
              <a:gd name="adj3" fmla="val 141245"/>
              <a:gd name="adj4" fmla="val -27829"/>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rgbClr val="0C0500"/>
                </a:solidFill>
                <a:latin typeface="微软雅黑" panose="020B0503020204020204" pitchFamily="34" charset="-122"/>
                <a:ea typeface="微软雅黑" panose="020B0503020204020204" pitchFamily="34" charset="-122"/>
              </a:rPr>
              <a:t>标识</a:t>
            </a:r>
            <a:r>
              <a:rPr lang="en-US" altLang="zh-CN" b="1">
                <a:solidFill>
                  <a:srgbClr val="0C0500"/>
                </a:solidFill>
                <a:latin typeface="微软雅黑" panose="020B0503020204020204" pitchFamily="34" charset="-122"/>
                <a:ea typeface="微软雅黑" panose="020B0503020204020204" pitchFamily="34" charset="-122"/>
              </a:rPr>
              <a:t>IP</a:t>
            </a:r>
            <a:r>
              <a:rPr lang="zh-CN" altLang="en-US" b="1">
                <a:solidFill>
                  <a:srgbClr val="0C0500"/>
                </a:solidFill>
                <a:latin typeface="微软雅黑" panose="020B0503020204020204" pitchFamily="34" charset="-122"/>
                <a:ea typeface="微软雅黑" panose="020B0503020204020204" pitchFamily="34" charset="-122"/>
              </a:rPr>
              <a:t>地址所对应节点所在的网络，也被称为</a:t>
            </a:r>
            <a:r>
              <a:rPr lang="zh-CN" altLang="en-US" b="1">
                <a:solidFill>
                  <a:srgbClr val="FF0000"/>
                </a:solidFill>
                <a:latin typeface="微软雅黑" panose="020B0503020204020204" pitchFamily="34" charset="-122"/>
                <a:ea typeface="微软雅黑" panose="020B0503020204020204" pitchFamily="34" charset="-122"/>
              </a:rPr>
              <a:t>网络前缀</a:t>
            </a:r>
          </a:p>
        </p:txBody>
      </p:sp>
      <p:sp>
        <p:nvSpPr>
          <p:cNvPr id="34013" name="AutoShape 221"/>
          <p:cNvSpPr>
            <a:spLocks/>
          </p:cNvSpPr>
          <p:nvPr/>
        </p:nvSpPr>
        <p:spPr bwMode="auto">
          <a:xfrm>
            <a:off x="6732588" y="476250"/>
            <a:ext cx="2305050" cy="1368425"/>
          </a:xfrm>
          <a:prstGeom prst="borderCallout1">
            <a:avLst>
              <a:gd name="adj1" fmla="val 8352"/>
              <a:gd name="adj2" fmla="val -3306"/>
              <a:gd name="adj3" fmla="val 130856"/>
              <a:gd name="adj4" fmla="val -11019"/>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rgbClr val="0C0500"/>
                </a:solidFill>
                <a:latin typeface="微软雅黑" panose="020B0503020204020204" pitchFamily="34" charset="-122"/>
                <a:ea typeface="微软雅黑" panose="020B0503020204020204" pitchFamily="34" charset="-122"/>
              </a:rPr>
              <a:t>在网络号所指定的网络中标识</a:t>
            </a:r>
            <a:r>
              <a:rPr lang="en-US" altLang="zh-CN" b="1">
                <a:solidFill>
                  <a:srgbClr val="0C0500"/>
                </a:solidFill>
                <a:latin typeface="微软雅黑" panose="020B0503020204020204" pitchFamily="34" charset="-122"/>
                <a:ea typeface="微软雅黑" panose="020B0503020204020204" pitchFamily="34" charset="-122"/>
              </a:rPr>
              <a:t>IP</a:t>
            </a:r>
            <a:r>
              <a:rPr lang="zh-CN" altLang="en-US" b="1">
                <a:solidFill>
                  <a:srgbClr val="0C0500"/>
                </a:solidFill>
                <a:latin typeface="微软雅黑" panose="020B0503020204020204" pitchFamily="34" charset="-122"/>
                <a:ea typeface="微软雅黑" panose="020B0503020204020204" pitchFamily="34" charset="-122"/>
              </a:rPr>
              <a:t>地址所对应的节点，</a:t>
            </a:r>
            <a:r>
              <a:rPr lang="zh-CN" altLang="en-US" b="1">
                <a:solidFill>
                  <a:srgbClr val="FF0000"/>
                </a:solidFill>
                <a:latin typeface="微软雅黑" panose="020B0503020204020204" pitchFamily="34" charset="-122"/>
                <a:ea typeface="微软雅黑" panose="020B0503020204020204" pitchFamily="34" charset="-122"/>
              </a:rPr>
              <a:t>主机号的长度决定了网络所能容纳节点的数量</a:t>
            </a:r>
            <a:r>
              <a:rPr lang="zh-CN" altLang="en-US" b="1">
                <a:solidFill>
                  <a:schemeClr val="hlink"/>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012"/>
                                        </p:tgtEl>
                                        <p:attrNameLst>
                                          <p:attrName>style.visibility</p:attrName>
                                        </p:attrNameLst>
                                      </p:cBhvr>
                                      <p:to>
                                        <p:strVal val="visible"/>
                                      </p:to>
                                    </p:set>
                                    <p:animEffect transition="in" filter="blinds(horizontal)">
                                      <p:cBhvr>
                                        <p:cTn id="7" dur="500"/>
                                        <p:tgtEl>
                                          <p:spTgt spid="34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013"/>
                                        </p:tgtEl>
                                        <p:attrNameLst>
                                          <p:attrName>style.visibility</p:attrName>
                                        </p:attrNameLst>
                                      </p:cBhvr>
                                      <p:to>
                                        <p:strVal val="visible"/>
                                      </p:to>
                                    </p:set>
                                    <p:animEffect transition="in" filter="blinds(horizontal)">
                                      <p:cBhvr>
                                        <p:cTn id="12" dur="500"/>
                                        <p:tgtEl>
                                          <p:spTgt spid="34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12" grpId="0" animBg="1"/>
      <p:bldP spid="340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6B7D55C-CCC8-4C62-A6EB-A23A8998DC0D}" type="slidenum">
              <a:rPr lang="en-US" altLang="zh-CN">
                <a:latin typeface="微软雅黑" panose="020B0503020204020204" pitchFamily="34" charset="-122"/>
                <a:ea typeface="微软雅黑" panose="020B0503020204020204" pitchFamily="34" charset="-122"/>
              </a:rPr>
              <a:pPr eaLnBrk="1" hangingPunct="1"/>
              <a:t>17</a:t>
            </a:fld>
            <a:endParaRPr lang="en-US" altLang="zh-CN" dirty="0">
              <a:latin typeface="微软雅黑" panose="020B0503020204020204" pitchFamily="34" charset="-122"/>
              <a:ea typeface="微软雅黑" panose="020B0503020204020204" pitchFamily="34" charset="-122"/>
            </a:endParaRPr>
          </a:p>
        </p:txBody>
      </p:sp>
      <p:sp>
        <p:nvSpPr>
          <p:cNvPr id="43011"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特殊</a:t>
            </a:r>
            <a:r>
              <a:rPr lang="en-US" altLang="zh-CN">
                <a:latin typeface="微软雅黑" panose="020B0503020204020204" pitchFamily="34" charset="-122"/>
                <a:ea typeface="微软雅黑" panose="020B0503020204020204" pitchFamily="34" charset="-122"/>
              </a:rPr>
              <a:t>IP</a:t>
            </a:r>
            <a:r>
              <a:rPr lang="zh-CN" altLang="en-US">
                <a:latin typeface="微软雅黑" panose="020B0503020204020204" pitchFamily="34" charset="-122"/>
                <a:ea typeface="微软雅黑" panose="020B0503020204020204" pitchFamily="34" charset="-122"/>
              </a:rPr>
              <a:t>地址</a:t>
            </a:r>
          </a:p>
        </p:txBody>
      </p:sp>
      <p:sp>
        <p:nvSpPr>
          <p:cNvPr id="43012" name="Rectangle 3"/>
          <p:cNvSpPr>
            <a:spLocks noGrp="1" noChangeArrowheads="1"/>
          </p:cNvSpPr>
          <p:nvPr>
            <p:ph type="body" idx="1"/>
          </p:nvPr>
        </p:nvSpPr>
        <p:spPr>
          <a:xfrm>
            <a:off x="755576" y="1507060"/>
            <a:ext cx="7772400" cy="1050925"/>
          </a:xfrm>
        </p:spPr>
        <p:txBody>
          <a:bodyPr/>
          <a:lstStyle/>
          <a:p>
            <a:pPr eaLnBrk="1" hangingPunct="1"/>
            <a:r>
              <a:rPr lang="en-US" altLang="zh-CN" sz="2000" dirty="0">
                <a:latin typeface="微软雅黑" panose="020B0503020204020204" pitchFamily="34" charset="-122"/>
                <a:ea typeface="微软雅黑" panose="020B0503020204020204" pitchFamily="34" charset="-122"/>
              </a:rPr>
              <a:t>IP</a:t>
            </a:r>
            <a:r>
              <a:rPr lang="zh-CN" altLang="en-US" sz="2000" dirty="0">
                <a:latin typeface="微软雅黑" panose="020B0503020204020204" pitchFamily="34" charset="-122"/>
                <a:ea typeface="微软雅黑" panose="020B0503020204020204" pitchFamily="34" charset="-122"/>
              </a:rPr>
              <a:t>地址中网络号或主机号为全</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或全</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的一般用做特殊处理，不用来标识网络或主机。</a:t>
            </a:r>
          </a:p>
          <a:p>
            <a:pPr eaLnBrk="1" hangingPunct="1"/>
            <a:r>
              <a:rPr lang="zh-CN" altLang="en-US" sz="1800" dirty="0">
                <a:latin typeface="微软雅黑" panose="020B0503020204020204" pitchFamily="34" charset="-122"/>
                <a:ea typeface="微软雅黑" panose="020B0503020204020204" pitchFamily="34" charset="-122"/>
              </a:rPr>
              <a:t>如：</a:t>
            </a:r>
          </a:p>
        </p:txBody>
      </p:sp>
      <p:sp>
        <p:nvSpPr>
          <p:cNvPr id="43013" name="Rectangle 4"/>
          <p:cNvSpPr>
            <a:spLocks noChangeArrowheads="1"/>
          </p:cNvSpPr>
          <p:nvPr/>
        </p:nvSpPr>
        <p:spPr bwMode="auto">
          <a:xfrm>
            <a:off x="3131840" y="2926110"/>
            <a:ext cx="504031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全</a:t>
            </a:r>
            <a:r>
              <a:rPr lang="en-US" altLang="zh-CN" b="1">
                <a:latin typeface="微软雅黑" panose="020B0503020204020204" pitchFamily="34" charset="-122"/>
                <a:ea typeface="微软雅黑" panose="020B0503020204020204" pitchFamily="34" charset="-122"/>
              </a:rPr>
              <a:t>1</a:t>
            </a:r>
          </a:p>
        </p:txBody>
      </p:sp>
      <p:sp>
        <p:nvSpPr>
          <p:cNvPr id="43014" name="Text Box 5"/>
          <p:cNvSpPr txBox="1">
            <a:spLocks noChangeArrowheads="1"/>
          </p:cNvSpPr>
          <p:nvPr/>
        </p:nvSpPr>
        <p:spPr bwMode="auto">
          <a:xfrm>
            <a:off x="1618952" y="2926110"/>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微软雅黑" panose="020B0503020204020204" pitchFamily="34" charset="-122"/>
                <a:ea typeface="微软雅黑" panose="020B0503020204020204" pitchFamily="34" charset="-122"/>
              </a:rPr>
              <a:t>有限广播</a:t>
            </a:r>
          </a:p>
        </p:txBody>
      </p:sp>
      <p:sp>
        <p:nvSpPr>
          <p:cNvPr id="43015" name="Text Box 6"/>
          <p:cNvSpPr txBox="1">
            <a:spLocks noChangeArrowheads="1"/>
          </p:cNvSpPr>
          <p:nvPr/>
        </p:nvSpPr>
        <p:spPr bwMode="auto">
          <a:xfrm>
            <a:off x="3131840" y="3718272"/>
            <a:ext cx="23764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网络号</a:t>
            </a:r>
          </a:p>
        </p:txBody>
      </p:sp>
      <p:sp>
        <p:nvSpPr>
          <p:cNvPr id="43016" name="Text Box 7"/>
          <p:cNvSpPr txBox="1">
            <a:spLocks noChangeArrowheads="1"/>
          </p:cNvSpPr>
          <p:nvPr/>
        </p:nvSpPr>
        <p:spPr bwMode="auto">
          <a:xfrm>
            <a:off x="5508327" y="3718272"/>
            <a:ext cx="26638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全</a:t>
            </a:r>
            <a:r>
              <a:rPr lang="en-US" altLang="zh-CN" sz="2000" b="1">
                <a:latin typeface="微软雅黑" panose="020B0503020204020204" pitchFamily="34" charset="-122"/>
                <a:ea typeface="微软雅黑" panose="020B0503020204020204" pitchFamily="34" charset="-122"/>
              </a:rPr>
              <a:t>1</a:t>
            </a:r>
          </a:p>
        </p:txBody>
      </p:sp>
      <p:sp>
        <p:nvSpPr>
          <p:cNvPr id="43017" name="Text Box 9"/>
          <p:cNvSpPr txBox="1">
            <a:spLocks noChangeArrowheads="1"/>
          </p:cNvSpPr>
          <p:nvPr/>
        </p:nvSpPr>
        <p:spPr bwMode="auto">
          <a:xfrm>
            <a:off x="3131840" y="4437410"/>
            <a:ext cx="15128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000" b="1">
                <a:latin typeface="微软雅黑" panose="020B0503020204020204" pitchFamily="34" charset="-122"/>
                <a:ea typeface="微软雅黑" panose="020B0503020204020204" pitchFamily="34" charset="-122"/>
              </a:rPr>
              <a:t>127</a:t>
            </a:r>
          </a:p>
        </p:txBody>
      </p:sp>
      <p:sp>
        <p:nvSpPr>
          <p:cNvPr id="43018" name="Text Box 10"/>
          <p:cNvSpPr txBox="1">
            <a:spLocks noChangeArrowheads="1"/>
          </p:cNvSpPr>
          <p:nvPr/>
        </p:nvSpPr>
        <p:spPr bwMode="auto">
          <a:xfrm>
            <a:off x="4644727" y="4437410"/>
            <a:ext cx="35274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任意</a:t>
            </a:r>
          </a:p>
        </p:txBody>
      </p:sp>
      <p:sp>
        <p:nvSpPr>
          <p:cNvPr id="43019" name="Text Box 11"/>
          <p:cNvSpPr txBox="1">
            <a:spLocks noChangeArrowheads="1"/>
          </p:cNvSpPr>
          <p:nvPr/>
        </p:nvSpPr>
        <p:spPr bwMode="auto">
          <a:xfrm>
            <a:off x="3131840" y="5229572"/>
            <a:ext cx="2376487"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全</a:t>
            </a:r>
            <a:r>
              <a:rPr lang="en-US" altLang="zh-CN" sz="2000" b="1">
                <a:latin typeface="微软雅黑" panose="020B0503020204020204" pitchFamily="34" charset="-122"/>
                <a:ea typeface="微软雅黑" panose="020B0503020204020204" pitchFamily="34" charset="-122"/>
              </a:rPr>
              <a:t>0</a:t>
            </a:r>
          </a:p>
        </p:txBody>
      </p:sp>
      <p:sp>
        <p:nvSpPr>
          <p:cNvPr id="43020" name="Text Box 12"/>
          <p:cNvSpPr txBox="1">
            <a:spLocks noChangeArrowheads="1"/>
          </p:cNvSpPr>
          <p:nvPr/>
        </p:nvSpPr>
        <p:spPr bwMode="auto">
          <a:xfrm>
            <a:off x="5508327" y="5229572"/>
            <a:ext cx="2663825" cy="406400"/>
          </a:xfrm>
          <a:prstGeom prst="rect">
            <a:avLst/>
          </a:prstGeom>
          <a:solidFill>
            <a:schemeClr val="accent2"/>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主机号</a:t>
            </a:r>
          </a:p>
        </p:txBody>
      </p:sp>
      <p:sp>
        <p:nvSpPr>
          <p:cNvPr id="43021" name="Rectangle 13"/>
          <p:cNvSpPr>
            <a:spLocks noChangeArrowheads="1"/>
          </p:cNvSpPr>
          <p:nvPr/>
        </p:nvSpPr>
        <p:spPr bwMode="auto">
          <a:xfrm>
            <a:off x="3131840" y="5877272"/>
            <a:ext cx="5040312"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全</a:t>
            </a:r>
            <a:r>
              <a:rPr lang="en-US" altLang="zh-CN" b="1">
                <a:latin typeface="微软雅黑" panose="020B0503020204020204" pitchFamily="34" charset="-122"/>
                <a:ea typeface="微软雅黑" panose="020B0503020204020204" pitchFamily="34" charset="-122"/>
              </a:rPr>
              <a:t>0</a:t>
            </a:r>
          </a:p>
        </p:txBody>
      </p:sp>
      <p:sp>
        <p:nvSpPr>
          <p:cNvPr id="43022" name="Text Box 14"/>
          <p:cNvSpPr txBox="1">
            <a:spLocks noChangeArrowheads="1"/>
          </p:cNvSpPr>
          <p:nvPr/>
        </p:nvSpPr>
        <p:spPr bwMode="auto">
          <a:xfrm>
            <a:off x="1618952" y="5445472"/>
            <a:ext cx="1223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微软雅黑" panose="020B0503020204020204" pitchFamily="34" charset="-122"/>
                <a:ea typeface="微软雅黑" panose="020B0503020204020204" pitchFamily="34" charset="-122"/>
              </a:rPr>
              <a:t>用做测试</a:t>
            </a:r>
          </a:p>
        </p:txBody>
      </p:sp>
      <p:sp>
        <p:nvSpPr>
          <p:cNvPr id="43023" name="Text Box 15"/>
          <p:cNvSpPr txBox="1">
            <a:spLocks noChangeArrowheads="1"/>
          </p:cNvSpPr>
          <p:nvPr/>
        </p:nvSpPr>
        <p:spPr bwMode="auto">
          <a:xfrm>
            <a:off x="1618952" y="3718272"/>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微软雅黑" panose="020B0503020204020204" pitchFamily="34" charset="-122"/>
                <a:ea typeface="微软雅黑" panose="020B0503020204020204" pitchFamily="34" charset="-122"/>
              </a:rPr>
              <a:t>定向广播</a:t>
            </a:r>
          </a:p>
        </p:txBody>
      </p:sp>
      <p:sp>
        <p:nvSpPr>
          <p:cNvPr id="43024" name="Text Box 16"/>
          <p:cNvSpPr txBox="1">
            <a:spLocks noChangeArrowheads="1"/>
          </p:cNvSpPr>
          <p:nvPr/>
        </p:nvSpPr>
        <p:spPr bwMode="auto">
          <a:xfrm>
            <a:off x="1403052" y="4292947"/>
            <a:ext cx="16557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回还地址</a:t>
            </a:r>
          </a:p>
          <a:p>
            <a:pPr algn="ctr" eaLnBrk="1" hangingPunct="1">
              <a:spcBef>
                <a:spcPct val="50000"/>
              </a:spcBef>
            </a:pPr>
            <a:r>
              <a:rPr lang="zh-CN" altLang="en-US" sz="2000" b="1">
                <a:latin typeface="微软雅黑" panose="020B0503020204020204" pitchFamily="34" charset="-122"/>
                <a:ea typeface="微软雅黑" panose="020B0503020204020204" pitchFamily="34" charset="-122"/>
              </a:rPr>
              <a:t>（</a:t>
            </a:r>
            <a:r>
              <a:rPr lang="en-US" altLang="zh-CN" sz="2000" b="1">
                <a:latin typeface="微软雅黑" panose="020B0503020204020204" pitchFamily="34" charset="-122"/>
                <a:ea typeface="微软雅黑" panose="020B0503020204020204" pitchFamily="34" charset="-122"/>
              </a:rPr>
              <a:t>loopback)</a:t>
            </a:r>
          </a:p>
        </p:txBody>
      </p:sp>
      <p:sp>
        <p:nvSpPr>
          <p:cNvPr id="43025" name="AutoShape 17"/>
          <p:cNvSpPr>
            <a:spLocks/>
          </p:cNvSpPr>
          <p:nvPr/>
        </p:nvSpPr>
        <p:spPr bwMode="auto">
          <a:xfrm>
            <a:off x="2915940" y="5445472"/>
            <a:ext cx="71437" cy="576263"/>
          </a:xfrm>
          <a:prstGeom prst="leftBrace">
            <a:avLst>
              <a:gd name="adj1" fmla="val 6722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8" name="左大括号 17"/>
          <p:cNvSpPr/>
          <p:nvPr/>
        </p:nvSpPr>
        <p:spPr>
          <a:xfrm>
            <a:off x="1496715" y="3070572"/>
            <a:ext cx="142875" cy="8572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43027" name="TextBox 18"/>
          <p:cNvSpPr txBox="1">
            <a:spLocks noChangeArrowheads="1"/>
          </p:cNvSpPr>
          <p:nvPr/>
        </p:nvSpPr>
        <p:spPr bwMode="auto">
          <a:xfrm>
            <a:off x="1139527" y="2927697"/>
            <a:ext cx="357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广播地址</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5EE284A-0F50-42BA-A8F9-F0F12812156C}" type="slidenum">
              <a:rPr lang="en-US" altLang="zh-CN">
                <a:latin typeface="微软雅黑" panose="020B0503020204020204" pitchFamily="34" charset="-122"/>
                <a:ea typeface="微软雅黑" panose="020B0503020204020204" pitchFamily="34" charset="-122"/>
              </a:rPr>
              <a:pPr eaLnBrk="1" hangingPunct="1"/>
              <a:t>18</a:t>
            </a:fld>
            <a:endParaRPr lang="en-US" altLang="zh-CN">
              <a:latin typeface="微软雅黑" panose="020B0503020204020204" pitchFamily="34" charset="-122"/>
              <a:ea typeface="微软雅黑" panose="020B0503020204020204" pitchFamily="34" charset="-122"/>
            </a:endParaRPr>
          </a:p>
        </p:txBody>
      </p:sp>
      <p:sp>
        <p:nvSpPr>
          <p:cNvPr id="44035" name="标题 1"/>
          <p:cNvSpPr>
            <a:spLocks noGrp="1"/>
          </p:cNvSpPr>
          <p:nvPr>
            <p:ph type="title" idx="4294967295"/>
          </p:nvPr>
        </p:nvSpPr>
        <p:spPr/>
        <p:txBody>
          <a:bodyPr/>
          <a:lstStyle/>
          <a:p>
            <a:pPr eaLnBrk="1" hangingPunct="1"/>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地址分配</a:t>
            </a:r>
          </a:p>
        </p:txBody>
      </p:sp>
      <p:sp>
        <p:nvSpPr>
          <p:cNvPr id="44036" name="内容占位符 2"/>
          <p:cNvSpPr>
            <a:spLocks noGrp="1"/>
          </p:cNvSpPr>
          <p:nvPr>
            <p:ph idx="4294967295"/>
          </p:nvPr>
        </p:nvSpPr>
        <p:spPr>
          <a:xfrm>
            <a:off x="539589" y="1499394"/>
            <a:ext cx="8064822" cy="3859212"/>
          </a:xfrm>
        </p:spPr>
        <p:txBody>
          <a:bodyPr>
            <a:normAutofit fontScale="85000" lnSpcReduction="10000"/>
          </a:bodyPr>
          <a:lstStyle/>
          <a:p>
            <a:pPr eaLnBrk="1" hangingPunct="1">
              <a:lnSpc>
                <a:spcPct val="120000"/>
              </a:lnSpc>
            </a:pPr>
            <a:r>
              <a:rPr lang="en-US" altLang="zh-CN" sz="2600" dirty="0">
                <a:latin typeface="微软雅黑" panose="020B0503020204020204" pitchFamily="34" charset="-122"/>
                <a:ea typeface="微软雅黑" panose="020B0503020204020204" pitchFamily="34" charset="-122"/>
              </a:rPr>
              <a:t>Internet</a:t>
            </a:r>
            <a:r>
              <a:rPr lang="zh-CN" altLang="en-US" sz="2600" b="0" dirty="0">
                <a:latin typeface="微软雅黑" panose="020B0503020204020204" pitchFamily="34" charset="-122"/>
                <a:ea typeface="微软雅黑" panose="020B0503020204020204" pitchFamily="34" charset="-122"/>
              </a:rPr>
              <a:t>上的</a:t>
            </a:r>
            <a:r>
              <a:rPr lang="en-US" altLang="zh-CN" sz="2600" b="0" dirty="0">
                <a:latin typeface="微软雅黑" panose="020B0503020204020204" pitchFamily="34" charset="-122"/>
                <a:ea typeface="微软雅黑" panose="020B0503020204020204" pitchFamily="34" charset="-122"/>
              </a:rPr>
              <a:t>IP</a:t>
            </a:r>
            <a:r>
              <a:rPr lang="zh-CN" altLang="en-US" sz="2600" b="0" dirty="0">
                <a:latin typeface="微软雅黑" panose="020B0503020204020204" pitchFamily="34" charset="-122"/>
                <a:ea typeface="微软雅黑" panose="020B0503020204020204" pitchFamily="34" charset="-122"/>
              </a:rPr>
              <a:t>地址由</a:t>
            </a:r>
            <a:r>
              <a:rPr lang="en-US" altLang="zh-CN" sz="2600" dirty="0">
                <a:latin typeface="微软雅黑" panose="020B0503020204020204" pitchFamily="34" charset="-122"/>
                <a:ea typeface="微软雅黑" panose="020B0503020204020204" pitchFamily="34" charset="-122"/>
              </a:rPr>
              <a:t>IANA(Internet Assigned Numbers Authority,</a:t>
            </a:r>
            <a:r>
              <a:rPr lang="zh-CN" altLang="en-US" sz="2600" dirty="0">
                <a:solidFill>
                  <a:srgbClr val="FF0000"/>
                </a:solidFill>
                <a:latin typeface="微软雅黑" panose="020B0503020204020204" pitchFamily="34" charset="-122"/>
                <a:ea typeface="微软雅黑" panose="020B0503020204020204" pitchFamily="34" charset="-122"/>
              </a:rPr>
              <a:t>互联网编号分配机构</a:t>
            </a:r>
            <a:r>
              <a:rPr lang="en-US" altLang="zh-CN" sz="2600" dirty="0">
                <a:latin typeface="微软雅黑" panose="020B0503020204020204" pitchFamily="34" charset="-122"/>
                <a:ea typeface="微软雅黑" panose="020B0503020204020204" pitchFamily="34" charset="-122"/>
              </a:rPr>
              <a:t>)</a:t>
            </a:r>
            <a:r>
              <a:rPr lang="zh-CN" altLang="en-US" sz="2600" b="0" dirty="0">
                <a:latin typeface="微软雅黑" panose="020B0503020204020204" pitchFamily="34" charset="-122"/>
                <a:ea typeface="微软雅黑" panose="020B0503020204020204" pitchFamily="34" charset="-122"/>
              </a:rPr>
              <a:t>负责分配和管理</a:t>
            </a:r>
          </a:p>
          <a:p>
            <a:pPr lvl="1" eaLnBrk="1" hangingPunct="1">
              <a:lnSpc>
                <a:spcPct val="120000"/>
              </a:lnSpc>
            </a:pPr>
            <a:r>
              <a:rPr lang="zh-CN" altLang="en-US" sz="2400" dirty="0">
                <a:solidFill>
                  <a:schemeClr val="hlink"/>
                </a:solidFill>
                <a:latin typeface="微软雅黑" panose="020B0503020204020204" pitchFamily="34" charset="-122"/>
                <a:ea typeface="微软雅黑" panose="020B0503020204020204" pitchFamily="34" charset="-122"/>
              </a:rPr>
              <a:t>地区级（</a:t>
            </a:r>
            <a:r>
              <a:rPr lang="en-US" altLang="zh-CN" sz="2400" dirty="0">
                <a:solidFill>
                  <a:schemeClr val="hlink"/>
                </a:solidFill>
                <a:latin typeface="微软雅黑" panose="020B0503020204020204" pitchFamily="34" charset="-122"/>
                <a:ea typeface="微软雅黑" panose="020B0503020204020204" pitchFamily="34" charset="-122"/>
              </a:rPr>
              <a:t>RIR</a:t>
            </a:r>
            <a:r>
              <a:rPr lang="zh-CN" altLang="en-US" sz="2400" dirty="0">
                <a:solidFill>
                  <a:schemeClr val="hlink"/>
                </a:solidFill>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 </a:t>
            </a:r>
            <a:r>
              <a:rPr lang="zh-CN" altLang="en-US" sz="2400" b="0" dirty="0">
                <a:latin typeface="微软雅黑" panose="020B0503020204020204" pitchFamily="34" charset="-122"/>
                <a:ea typeface="微软雅黑" panose="020B0503020204020204" pitchFamily="34" charset="-122"/>
              </a:rPr>
              <a:t>范围为一个指定的地理区域，例如亚太网络信息中心（</a:t>
            </a:r>
            <a:r>
              <a:rPr lang="en-US" altLang="zh-CN" sz="2400" b="0" dirty="0">
                <a:latin typeface="微软雅黑" panose="020B0503020204020204" pitchFamily="34" charset="-122"/>
                <a:ea typeface="微软雅黑" panose="020B0503020204020204" pitchFamily="34" charset="-122"/>
              </a:rPr>
              <a:t>APNIC</a:t>
            </a:r>
            <a:r>
              <a:rPr lang="zh-CN" altLang="en-US" sz="2400" b="0" dirty="0">
                <a:latin typeface="微软雅黑" panose="020B0503020204020204" pitchFamily="34" charset="-122"/>
                <a:ea typeface="微软雅黑" panose="020B0503020204020204" pitchFamily="34" charset="-122"/>
              </a:rPr>
              <a:t>：</a:t>
            </a:r>
            <a:r>
              <a:rPr lang="en-US" altLang="zh-CN" sz="2400" b="0" dirty="0">
                <a:latin typeface="微软雅黑" panose="020B0503020204020204" pitchFamily="34" charset="-122"/>
                <a:ea typeface="微软雅黑" panose="020B0503020204020204" pitchFamily="34" charset="-122"/>
              </a:rPr>
              <a:t>Asia Pacific Network Information Center</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ARIN</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RIPE NCC</a:t>
            </a:r>
            <a:r>
              <a:rPr lang="zh-CN" altLang="en-US" sz="2400" b="0" dirty="0">
                <a:latin typeface="微软雅黑" panose="020B0503020204020204" pitchFamily="34" charset="-122"/>
                <a:ea typeface="微软雅黑" panose="020B0503020204020204" pitchFamily="34" charset="-122"/>
              </a:rPr>
              <a:t>、 </a:t>
            </a:r>
            <a:r>
              <a:rPr lang="en-US" altLang="zh-CN" sz="2400" b="0" dirty="0" err="1">
                <a:latin typeface="微软雅黑" panose="020B0503020204020204" pitchFamily="34" charset="-122"/>
                <a:ea typeface="微软雅黑" panose="020B0503020204020204" pitchFamily="34" charset="-122"/>
              </a:rPr>
              <a:t>AfriNIC</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LACNIC</a:t>
            </a:r>
            <a:endParaRPr lang="zh-CN" altLang="en-US" sz="2400" b="0" dirty="0">
              <a:latin typeface="微软雅黑" panose="020B0503020204020204" pitchFamily="34" charset="-122"/>
              <a:ea typeface="微软雅黑" panose="020B0503020204020204" pitchFamily="34" charset="-122"/>
            </a:endParaRPr>
          </a:p>
          <a:p>
            <a:pPr lvl="1" eaLnBrk="1" hangingPunct="1">
              <a:lnSpc>
                <a:spcPct val="120000"/>
              </a:lnSpc>
            </a:pPr>
            <a:r>
              <a:rPr lang="zh-CN" altLang="en-US" sz="2400" dirty="0">
                <a:solidFill>
                  <a:schemeClr val="hlink"/>
                </a:solidFill>
                <a:latin typeface="微软雅黑" panose="020B0503020204020204" pitchFamily="34" charset="-122"/>
                <a:ea typeface="微软雅黑" panose="020B0503020204020204" pitchFamily="34" charset="-122"/>
              </a:rPr>
              <a:t>国家级（</a:t>
            </a:r>
            <a:r>
              <a:rPr lang="en-US" altLang="zh-CN" sz="2400" dirty="0">
                <a:solidFill>
                  <a:schemeClr val="hlink"/>
                </a:solidFill>
                <a:latin typeface="微软雅黑" panose="020B0503020204020204" pitchFamily="34" charset="-122"/>
                <a:ea typeface="微软雅黑" panose="020B0503020204020204" pitchFamily="34" charset="-122"/>
              </a:rPr>
              <a:t>NIR</a:t>
            </a:r>
            <a:r>
              <a:rPr lang="zh-CN" altLang="en-US" sz="2400" dirty="0">
                <a:solidFill>
                  <a:schemeClr val="hlink"/>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范围为一个国家或者特定的经济区域，例如中国互联网中心（</a:t>
            </a:r>
            <a:r>
              <a:rPr lang="en-US" altLang="zh-CN" sz="2400" b="0" dirty="0">
                <a:latin typeface="微软雅黑" panose="020B0503020204020204" pitchFamily="34" charset="-122"/>
                <a:ea typeface="微软雅黑" panose="020B0503020204020204" pitchFamily="34" charset="-122"/>
              </a:rPr>
              <a:t>CNNIC</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China Internet Network Information Center</a:t>
            </a:r>
            <a:r>
              <a:rPr lang="zh-CN" altLang="en-US" sz="2400" b="0" dirty="0">
                <a:latin typeface="微软雅黑" panose="020B0503020204020204" pitchFamily="34" charset="-122"/>
                <a:ea typeface="微软雅黑" panose="020B0503020204020204" pitchFamily="34" charset="-122"/>
              </a:rPr>
              <a:t>）</a:t>
            </a:r>
          </a:p>
          <a:p>
            <a:pPr lvl="1" eaLnBrk="1" hangingPunct="1">
              <a:lnSpc>
                <a:spcPct val="120000"/>
              </a:lnSpc>
            </a:pPr>
            <a:r>
              <a:rPr lang="zh-CN" altLang="en-US" sz="2400" dirty="0">
                <a:solidFill>
                  <a:schemeClr val="hlink"/>
                </a:solidFill>
                <a:latin typeface="微软雅黑" panose="020B0503020204020204" pitchFamily="34" charset="-122"/>
                <a:ea typeface="微软雅黑" panose="020B0503020204020204" pitchFamily="34" charset="-122"/>
              </a:rPr>
              <a:t>本地级（</a:t>
            </a:r>
            <a:r>
              <a:rPr lang="en-US" altLang="zh-CN" sz="2400" dirty="0">
                <a:solidFill>
                  <a:schemeClr val="hlink"/>
                </a:solidFill>
                <a:latin typeface="微软雅黑" panose="020B0503020204020204" pitchFamily="34" charset="-122"/>
                <a:ea typeface="微软雅黑" panose="020B0503020204020204" pitchFamily="34" charset="-122"/>
              </a:rPr>
              <a:t>LIR</a:t>
            </a:r>
            <a:r>
              <a:rPr lang="zh-CN" altLang="en-US" sz="2400" dirty="0">
                <a:solidFill>
                  <a:schemeClr val="hlink"/>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通常为</a:t>
            </a:r>
            <a:r>
              <a:rPr lang="en-US" altLang="zh-CN" sz="2400" b="0" dirty="0">
                <a:latin typeface="微软雅黑" panose="020B0503020204020204" pitchFamily="34" charset="-122"/>
                <a:ea typeface="微软雅黑" panose="020B0503020204020204" pitchFamily="34" charset="-122"/>
              </a:rPr>
              <a:t>Internet</a:t>
            </a:r>
            <a:r>
              <a:rPr lang="zh-CN" altLang="en-US" sz="2400" b="0" dirty="0">
                <a:latin typeface="微软雅黑" panose="020B0503020204020204" pitchFamily="34" charset="-122"/>
                <a:ea typeface="微软雅黑" panose="020B0503020204020204" pitchFamily="34" charset="-122"/>
              </a:rPr>
              <a:t>服务提供商（</a:t>
            </a:r>
            <a:r>
              <a:rPr lang="en-US" altLang="zh-CN" sz="2400" b="0" dirty="0">
                <a:latin typeface="微软雅黑" panose="020B0503020204020204" pitchFamily="34" charset="-122"/>
                <a:ea typeface="微软雅黑" panose="020B0503020204020204" pitchFamily="34" charset="-122"/>
              </a:rPr>
              <a:t>ISP</a:t>
            </a:r>
            <a:r>
              <a:rPr lang="zh-CN" altLang="en-US" sz="2400" b="0" dirty="0">
                <a:latin typeface="微软雅黑" panose="020B0503020204020204" pitchFamily="34" charset="-122"/>
                <a:ea typeface="微软雅黑" panose="020B0503020204020204" pitchFamily="34" charset="-122"/>
              </a:rPr>
              <a:t>：</a:t>
            </a:r>
            <a:r>
              <a:rPr lang="en-US" altLang="zh-CN" sz="2400" b="0" dirty="0">
                <a:latin typeface="微软雅黑" panose="020B0503020204020204" pitchFamily="34" charset="-122"/>
                <a:ea typeface="微软雅黑" panose="020B0503020204020204" pitchFamily="34" charset="-122"/>
              </a:rPr>
              <a:t>Internet Service Provider</a:t>
            </a:r>
            <a:r>
              <a:rPr lang="zh-CN" altLang="en-US" sz="2400" b="0" dirty="0">
                <a:latin typeface="微软雅黑" panose="020B0503020204020204" pitchFamily="34" charset="-122"/>
                <a:ea typeface="微软雅黑" panose="020B0503020204020204" pitchFamily="34" charset="-122"/>
              </a:rPr>
              <a:t>），包括可进一步进行地址分配的下游</a:t>
            </a:r>
            <a:r>
              <a:rPr lang="en-US" altLang="zh-CN" sz="2400" b="0" dirty="0">
                <a:latin typeface="微软雅黑" panose="020B0503020204020204" pitchFamily="34" charset="-122"/>
                <a:ea typeface="微软雅黑" panose="020B0503020204020204" pitchFamily="34" charset="-122"/>
              </a:rPr>
              <a:t>ISP</a:t>
            </a:r>
          </a:p>
        </p:txBody>
      </p:sp>
      <p:sp>
        <p:nvSpPr>
          <p:cNvPr id="44037" name="灯片编号占位符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C0738BB4-9AF3-41F0-BCCD-ECDFBA0F9911}" type="slidenum">
              <a:rPr lang="en-US" altLang="zh-CN" sz="1400">
                <a:latin typeface="微软雅黑" panose="020B0503020204020204" pitchFamily="34" charset="-122"/>
                <a:ea typeface="微软雅黑" panose="020B0503020204020204" pitchFamily="34" charset="-122"/>
              </a:rPr>
              <a:pPr algn="r" eaLnBrk="1" hangingPunct="1"/>
              <a:t>18</a:t>
            </a:fld>
            <a:endParaRPr lang="en-US" altLang="zh-CN" sz="1400">
              <a:latin typeface="微软雅黑" panose="020B0503020204020204" pitchFamily="34" charset="-122"/>
              <a:ea typeface="微软雅黑" panose="020B0503020204020204" pitchFamily="34" charset="-122"/>
            </a:endParaRPr>
          </a:p>
        </p:txBody>
      </p:sp>
      <p:sp>
        <p:nvSpPr>
          <p:cNvPr id="36874" name="AutoShape 10"/>
          <p:cNvSpPr>
            <a:spLocks noChangeArrowheads="1"/>
          </p:cNvSpPr>
          <p:nvPr/>
        </p:nvSpPr>
        <p:spPr bwMode="auto">
          <a:xfrm>
            <a:off x="2987824" y="5470922"/>
            <a:ext cx="647700" cy="4318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6875" name="Text Box 11"/>
          <p:cNvSpPr txBox="1">
            <a:spLocks noChangeArrowheads="1"/>
          </p:cNvSpPr>
          <p:nvPr/>
        </p:nvSpPr>
        <p:spPr bwMode="auto">
          <a:xfrm>
            <a:off x="1368425" y="6015038"/>
            <a:ext cx="640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400" b="1" dirty="0">
                <a:solidFill>
                  <a:schemeClr val="hlink"/>
                </a:solidFill>
                <a:latin typeface="微软雅黑" panose="020B0503020204020204" pitchFamily="34" charset="-122"/>
                <a:ea typeface="微软雅黑" panose="020B0503020204020204" pitchFamily="34" charset="-122"/>
              </a:rPr>
              <a:t>用户（</a:t>
            </a:r>
            <a:r>
              <a:rPr lang="en-US" altLang="zh-CN" sz="2400" b="1" dirty="0">
                <a:solidFill>
                  <a:schemeClr val="hlink"/>
                </a:solidFill>
                <a:latin typeface="微软雅黑" panose="020B0503020204020204" pitchFamily="34" charset="-122"/>
                <a:ea typeface="微软雅黑" panose="020B0503020204020204" pitchFamily="34" charset="-122"/>
              </a:rPr>
              <a:t>Customer</a:t>
            </a:r>
            <a:r>
              <a:rPr lang="zh-CN" altLang="en-US" sz="2400" b="1" dirty="0">
                <a:solidFill>
                  <a:schemeClr val="hlink"/>
                </a:solidFill>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：单个用户、企业、机构</a:t>
            </a:r>
          </a:p>
        </p:txBody>
      </p:sp>
      <p:sp>
        <p:nvSpPr>
          <p:cNvPr id="10" name="文本框 9">
            <a:extLst>
              <a:ext uri="{FF2B5EF4-FFF2-40B4-BE49-F238E27FC236}">
                <a16:creationId xmlns:a16="http://schemas.microsoft.com/office/drawing/2014/main" id="{E638D515-FB87-466D-AF85-F893D1AA837E}"/>
              </a:ext>
            </a:extLst>
          </p:cNvPr>
          <p:cNvSpPr txBox="1"/>
          <p:nvPr/>
        </p:nvSpPr>
        <p:spPr>
          <a:xfrm>
            <a:off x="3707904" y="5302610"/>
            <a:ext cx="5364088" cy="656270"/>
          </a:xfrm>
          <a:prstGeom prst="rect">
            <a:avLst/>
          </a:prstGeom>
          <a:solidFill>
            <a:schemeClr val="bg1"/>
          </a:solidFill>
          <a:ln>
            <a:solidFill>
              <a:schemeClr val="tx1"/>
            </a:solidFill>
          </a:ln>
        </p:spPr>
        <p:txBody>
          <a:bodyPr wrap="square">
            <a:spAutoFit/>
          </a:bodyPr>
          <a:lstStyle/>
          <a:p>
            <a:pPr algn="just">
              <a:lnSpc>
                <a:spcPct val="105000"/>
              </a:lnSpc>
              <a:defRPr/>
            </a:pPr>
            <a:r>
              <a:rPr lang="en-US" altLang="zh-CN" dirty="0">
                <a:latin typeface="+mn-ea"/>
                <a:ea typeface="+mn-ea"/>
              </a:rPr>
              <a:t>2011</a:t>
            </a:r>
            <a:r>
              <a:rPr lang="zh-CN" altLang="en-US" dirty="0">
                <a:latin typeface="+mn-ea"/>
                <a:ea typeface="+mn-ea"/>
              </a:rPr>
              <a:t>年</a:t>
            </a:r>
            <a:r>
              <a:rPr lang="en-US" altLang="zh-CN" dirty="0">
                <a:latin typeface="+mn-ea"/>
                <a:ea typeface="+mn-ea"/>
              </a:rPr>
              <a:t>2</a:t>
            </a:r>
            <a:r>
              <a:rPr lang="zh-CN" altLang="en-US" dirty="0">
                <a:latin typeface="+mn-ea"/>
                <a:ea typeface="+mn-ea"/>
              </a:rPr>
              <a:t>月，</a:t>
            </a:r>
            <a:r>
              <a:rPr lang="en-US" altLang="zh-CN" dirty="0">
                <a:latin typeface="+mn-ea"/>
                <a:ea typeface="+mn-ea"/>
              </a:rPr>
              <a:t>IANA</a:t>
            </a:r>
            <a:r>
              <a:rPr lang="zh-CN" altLang="en-US" dirty="0">
                <a:latin typeface="+mn-ea"/>
                <a:ea typeface="+mn-ea"/>
              </a:rPr>
              <a:t>一名官员表示，</a:t>
            </a:r>
            <a:r>
              <a:rPr lang="en-US" altLang="zh-CN" dirty="0">
                <a:latin typeface="+mn-ea"/>
                <a:ea typeface="+mn-ea"/>
              </a:rPr>
              <a:t>IPv4</a:t>
            </a:r>
            <a:r>
              <a:rPr lang="zh-CN" altLang="en-US" dirty="0">
                <a:latin typeface="+mn-ea"/>
                <a:ea typeface="+mn-ea"/>
              </a:rPr>
              <a:t>地址已完全耗尽，呼吁所有互联网行业的成员部署</a:t>
            </a:r>
            <a:r>
              <a:rPr lang="en-US" altLang="zh-CN" dirty="0">
                <a:latin typeface="+mn-ea"/>
                <a:ea typeface="+mn-ea"/>
              </a:rPr>
              <a:t>IPv6</a:t>
            </a:r>
            <a:r>
              <a:rPr lang="zh-CN" altLang="en-US" dirty="0">
                <a:latin typeface="+mn-ea"/>
                <a:ea typeface="+mn-ea"/>
              </a:rPr>
              <a:t>网络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strips(downRight)">
                                      <p:cBhvr>
                                        <p:cTn id="7" dur="500"/>
                                        <p:tgtEl>
                                          <p:spTgt spid="3687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6875"/>
                                        </p:tgtEl>
                                        <p:attrNameLst>
                                          <p:attrName>style.visibility</p:attrName>
                                        </p:attrNameLst>
                                      </p:cBhvr>
                                      <p:to>
                                        <p:strVal val="visible"/>
                                      </p:to>
                                    </p:set>
                                    <p:animEffect transition="in" filter="strips(downRight)">
                                      <p:cBhvr>
                                        <p:cTn id="10" dur="500"/>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368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807608B-F874-42F0-A1C2-F68F1F366238}"/>
              </a:ext>
            </a:extLst>
          </p:cNvPr>
          <p:cNvSpPr>
            <a:spLocks noGrp="1"/>
          </p:cNvSpPr>
          <p:nvPr>
            <p:ph type="sldNum" sz="quarter" idx="12"/>
          </p:nvPr>
        </p:nvSpPr>
        <p:spPr/>
        <p:txBody>
          <a:bodyPr/>
          <a:lstStyle/>
          <a:p>
            <a:fld id="{B26162E4-0B36-4B4D-8AAA-9623C9D0CEE3}" type="slidenum">
              <a:rPr lang="en-US" altLang="zh-CN" smtClean="0"/>
              <a:pPr/>
              <a:t>19</a:t>
            </a:fld>
            <a:endParaRPr lang="en-US" altLang="zh-CN"/>
          </a:p>
        </p:txBody>
      </p:sp>
      <p:pic>
        <p:nvPicPr>
          <p:cNvPr id="6" name="图片 5">
            <a:extLst>
              <a:ext uri="{FF2B5EF4-FFF2-40B4-BE49-F238E27FC236}">
                <a16:creationId xmlns:a16="http://schemas.microsoft.com/office/drawing/2014/main" id="{CC07236B-2E89-4960-8E36-5BF62AAF9D69}"/>
              </a:ext>
            </a:extLst>
          </p:cNvPr>
          <p:cNvPicPr>
            <a:picLocks noChangeAspect="1"/>
          </p:cNvPicPr>
          <p:nvPr/>
        </p:nvPicPr>
        <p:blipFill>
          <a:blip r:embed="rId3"/>
          <a:stretch>
            <a:fillRect/>
          </a:stretch>
        </p:blipFill>
        <p:spPr>
          <a:xfrm>
            <a:off x="35496" y="1340768"/>
            <a:ext cx="8986773" cy="5430921"/>
          </a:xfrm>
          <a:prstGeom prst="rect">
            <a:avLst/>
          </a:prstGeom>
        </p:spPr>
      </p:pic>
      <p:sp>
        <p:nvSpPr>
          <p:cNvPr id="7" name="标题 1">
            <a:extLst>
              <a:ext uri="{FF2B5EF4-FFF2-40B4-BE49-F238E27FC236}">
                <a16:creationId xmlns:a16="http://schemas.microsoft.com/office/drawing/2014/main" id="{AF08C439-98F8-4DF6-A8B9-AB3B144B0071}"/>
              </a:ext>
            </a:extLst>
          </p:cNvPr>
          <p:cNvSpPr txBox="1">
            <a:spLocks/>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IPv4</a:t>
            </a:r>
            <a:r>
              <a:rPr lang="zh-CN" altLang="en-US" kern="0" dirty="0">
                <a:latin typeface="微软雅黑" panose="020B0503020204020204" pitchFamily="34" charset="-122"/>
                <a:ea typeface="微软雅黑" panose="020B0503020204020204" pitchFamily="34" charset="-122"/>
              </a:rPr>
              <a:t>各国地址占有情况</a:t>
            </a:r>
          </a:p>
        </p:txBody>
      </p:sp>
      <p:cxnSp>
        <p:nvCxnSpPr>
          <p:cNvPr id="9" name="直接连接符 8">
            <a:extLst>
              <a:ext uri="{FF2B5EF4-FFF2-40B4-BE49-F238E27FC236}">
                <a16:creationId xmlns:a16="http://schemas.microsoft.com/office/drawing/2014/main" id="{772BC4D6-D3CC-4F33-995D-68C0AD30BFF5}"/>
              </a:ext>
            </a:extLst>
          </p:cNvPr>
          <p:cNvCxnSpPr/>
          <p:nvPr/>
        </p:nvCxnSpPr>
        <p:spPr>
          <a:xfrm>
            <a:off x="179512" y="2276872"/>
            <a:ext cx="87129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10A5D49D-7523-4F81-B11B-B270AFC6D674}"/>
              </a:ext>
            </a:extLst>
          </p:cNvPr>
          <p:cNvSpPr txBox="1"/>
          <p:nvPr/>
        </p:nvSpPr>
        <p:spPr>
          <a:xfrm>
            <a:off x="78613" y="6087221"/>
            <a:ext cx="8986773" cy="369332"/>
          </a:xfrm>
          <a:prstGeom prst="rect">
            <a:avLst/>
          </a:prstGeom>
          <a:solidFill>
            <a:schemeClr val="bg1"/>
          </a:solidFill>
        </p:spPr>
        <p:txBody>
          <a:bodyPr wrap="square">
            <a:spAutoFit/>
          </a:bodyPr>
          <a:lstStyle/>
          <a:p>
            <a:r>
              <a:rPr lang="zh-CN" altLang="en-US" dirty="0">
                <a:latin typeface="微软雅黑" panose="020B0503020204020204" pitchFamily="34" charset="-122"/>
                <a:ea typeface="微软雅黑" panose="020B0503020204020204" pitchFamily="34" charset="-122"/>
              </a:rPr>
              <a:t>来源：https://www.ip2location.com/reports/internet-ip-address-2023-report</a:t>
            </a:r>
          </a:p>
        </p:txBody>
      </p:sp>
      <p:sp>
        <p:nvSpPr>
          <p:cNvPr id="12" name="文本框 11">
            <a:extLst>
              <a:ext uri="{FF2B5EF4-FFF2-40B4-BE49-F238E27FC236}">
                <a16:creationId xmlns:a16="http://schemas.microsoft.com/office/drawing/2014/main" id="{C7C13496-CD94-42FE-B7E8-40B02E653C70}"/>
              </a:ext>
            </a:extLst>
          </p:cNvPr>
          <p:cNvSpPr txBox="1"/>
          <p:nvPr/>
        </p:nvSpPr>
        <p:spPr>
          <a:xfrm>
            <a:off x="121731" y="6480253"/>
            <a:ext cx="8712968" cy="369332"/>
          </a:xfrm>
          <a:prstGeom prst="rect">
            <a:avLst/>
          </a:prstGeom>
          <a:solidFill>
            <a:schemeClr val="bg1"/>
          </a:solidFill>
          <a:ln>
            <a:solidFill>
              <a:schemeClr val="tx1"/>
            </a:solidFill>
          </a:ln>
        </p:spPr>
        <p:txBody>
          <a:bodyPr wrap="square">
            <a:spAutoFit/>
          </a:bodyPr>
          <a:lstStyle/>
          <a:p>
            <a:r>
              <a:rPr lang="zh-CN" altLang="en-US" dirty="0">
                <a:latin typeface="+mn-ea"/>
                <a:ea typeface="+mn-ea"/>
              </a:rPr>
              <a:t>科大公网</a:t>
            </a:r>
            <a:r>
              <a:rPr lang="en-US" altLang="zh-CN" dirty="0">
                <a:latin typeface="+mn-ea"/>
                <a:ea typeface="+mn-ea"/>
              </a:rPr>
              <a:t>IP</a:t>
            </a:r>
            <a:r>
              <a:rPr lang="zh-CN" altLang="en-US" dirty="0">
                <a:latin typeface="+mn-ea"/>
                <a:ea typeface="+mn-ea"/>
              </a:rPr>
              <a:t>地址：https://git.ustc.edu.cn/ustcnic/docs/-/blob/master/IP_AS.md</a:t>
            </a:r>
          </a:p>
        </p:txBody>
      </p:sp>
    </p:spTree>
    <p:extLst>
      <p:ext uri="{BB962C8B-B14F-4D97-AF65-F5344CB8AC3E}">
        <p14:creationId xmlns:p14="http://schemas.microsoft.com/office/powerpoint/2010/main" val="119561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Object 8">
            <a:extLst>
              <a:ext uri="{FF2B5EF4-FFF2-40B4-BE49-F238E27FC236}">
                <a16:creationId xmlns:a16="http://schemas.microsoft.com/office/drawing/2014/main" id="{A179C5C0-05A1-4FDD-A0C7-2C0FDF9AFC39}"/>
              </a:ext>
            </a:extLst>
          </p:cNvPr>
          <p:cNvGraphicFramePr>
            <a:graphicFrameLocks noChangeAspect="1"/>
          </p:cNvGraphicFramePr>
          <p:nvPr>
            <p:extLst>
              <p:ext uri="{D42A27DB-BD31-4B8C-83A1-F6EECF244321}">
                <p14:modId xmlns:p14="http://schemas.microsoft.com/office/powerpoint/2010/main" val="2829189813"/>
              </p:ext>
            </p:extLst>
          </p:nvPr>
        </p:nvGraphicFramePr>
        <p:xfrm>
          <a:off x="5454472" y="3060646"/>
          <a:ext cx="515937" cy="515938"/>
        </p:xfrm>
        <a:graphic>
          <a:graphicData uri="http://schemas.openxmlformats.org/presentationml/2006/ole">
            <mc:AlternateContent xmlns:mc="http://schemas.openxmlformats.org/markup-compatibility/2006">
              <mc:Choice xmlns:v="urn:schemas-microsoft-com:vml" Requires="v">
                <p:oleObj name="Visio" r:id="rId3" imgW="947776" imgH="947776" progId="Visio.Drawing.11">
                  <p:embed/>
                </p:oleObj>
              </mc:Choice>
              <mc:Fallback>
                <p:oleObj name="Visio" r:id="rId3" imgW="947776" imgH="947776" progId="Visio.Drawing.11">
                  <p:embed/>
                  <p:pic>
                    <p:nvPicPr>
                      <p:cNvPr id="96" name="Object 8">
                        <a:extLst>
                          <a:ext uri="{FF2B5EF4-FFF2-40B4-BE49-F238E27FC236}">
                            <a16:creationId xmlns:a16="http://schemas.microsoft.com/office/drawing/2014/main" id="{A179C5C0-05A1-4FDD-A0C7-2C0FDF9AF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472" y="3060646"/>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 name="Object 8">
            <a:extLst>
              <a:ext uri="{FF2B5EF4-FFF2-40B4-BE49-F238E27FC236}">
                <a16:creationId xmlns:a16="http://schemas.microsoft.com/office/drawing/2014/main" id="{B8CBD20E-0759-4130-B59B-8F9E899B3C2F}"/>
              </a:ext>
            </a:extLst>
          </p:cNvPr>
          <p:cNvGraphicFramePr>
            <a:graphicFrameLocks noChangeAspect="1"/>
          </p:cNvGraphicFramePr>
          <p:nvPr>
            <p:extLst>
              <p:ext uri="{D42A27DB-BD31-4B8C-83A1-F6EECF244321}">
                <p14:modId xmlns:p14="http://schemas.microsoft.com/office/powerpoint/2010/main" val="3967134459"/>
              </p:ext>
            </p:extLst>
          </p:nvPr>
        </p:nvGraphicFramePr>
        <p:xfrm>
          <a:off x="4763204" y="2569638"/>
          <a:ext cx="515937" cy="515938"/>
        </p:xfrm>
        <a:graphic>
          <a:graphicData uri="http://schemas.openxmlformats.org/presentationml/2006/ole">
            <mc:AlternateContent xmlns:mc="http://schemas.openxmlformats.org/markup-compatibility/2006">
              <mc:Choice xmlns:v="urn:schemas-microsoft-com:vml" Requires="v">
                <p:oleObj name="Visio" r:id="rId3" imgW="947776" imgH="947776" progId="Visio.Drawing.11">
                  <p:embed/>
                </p:oleObj>
              </mc:Choice>
              <mc:Fallback>
                <p:oleObj name="Visio" r:id="rId3" imgW="947776" imgH="947776" progId="Visio.Drawing.11">
                  <p:embed/>
                  <p:pic>
                    <p:nvPicPr>
                      <p:cNvPr id="94" name="Object 8">
                        <a:extLst>
                          <a:ext uri="{FF2B5EF4-FFF2-40B4-BE49-F238E27FC236}">
                            <a16:creationId xmlns:a16="http://schemas.microsoft.com/office/drawing/2014/main" id="{B8CBD20E-0759-4130-B59B-8F9E899B3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204" y="2569638"/>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 name="Object 8">
            <a:extLst>
              <a:ext uri="{FF2B5EF4-FFF2-40B4-BE49-F238E27FC236}">
                <a16:creationId xmlns:a16="http://schemas.microsoft.com/office/drawing/2014/main" id="{0CD5E529-88F4-4DC8-A70D-A5276D8EBE7E}"/>
              </a:ext>
            </a:extLst>
          </p:cNvPr>
          <p:cNvGraphicFramePr>
            <a:graphicFrameLocks noChangeAspect="1"/>
          </p:cNvGraphicFramePr>
          <p:nvPr>
            <p:extLst>
              <p:ext uri="{D42A27DB-BD31-4B8C-83A1-F6EECF244321}">
                <p14:modId xmlns:p14="http://schemas.microsoft.com/office/powerpoint/2010/main" val="1950891328"/>
              </p:ext>
            </p:extLst>
          </p:nvPr>
        </p:nvGraphicFramePr>
        <p:xfrm>
          <a:off x="4816130" y="3593253"/>
          <a:ext cx="515937" cy="515938"/>
        </p:xfrm>
        <a:graphic>
          <a:graphicData uri="http://schemas.openxmlformats.org/presentationml/2006/ole">
            <mc:AlternateContent xmlns:mc="http://schemas.openxmlformats.org/markup-compatibility/2006">
              <mc:Choice xmlns:v="urn:schemas-microsoft-com:vml" Requires="v">
                <p:oleObj name="Visio" r:id="rId3" imgW="947776" imgH="947776" progId="Visio.Drawing.11">
                  <p:embed/>
                </p:oleObj>
              </mc:Choice>
              <mc:Fallback>
                <p:oleObj name="Visio" r:id="rId3" imgW="947776" imgH="947776" progId="Visio.Drawing.11">
                  <p:embed/>
                  <p:pic>
                    <p:nvPicPr>
                      <p:cNvPr id="95" name="Object 8">
                        <a:extLst>
                          <a:ext uri="{FF2B5EF4-FFF2-40B4-BE49-F238E27FC236}">
                            <a16:creationId xmlns:a16="http://schemas.microsoft.com/office/drawing/2014/main" id="{0CD5E529-88F4-4DC8-A70D-A5276D8EB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130" y="3593253"/>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 name="Picture 8">
            <a:extLst>
              <a:ext uri="{FF2B5EF4-FFF2-40B4-BE49-F238E27FC236}">
                <a16:creationId xmlns:a16="http://schemas.microsoft.com/office/drawing/2014/main" id="{E30439AE-BC1A-467D-B6B4-62401701EC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9139" y="3364842"/>
            <a:ext cx="715399" cy="66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7" name="Rectangle 2"/>
          <p:cNvSpPr>
            <a:spLocks noGrp="1" noChangeArrowheads="1"/>
          </p:cNvSpPr>
          <p:nvPr>
            <p:ph type="title" idx="4294967295"/>
          </p:nvPr>
        </p:nvSpPr>
        <p:spPr>
          <a:xfrm>
            <a:off x="1150938" y="214313"/>
            <a:ext cx="7793037" cy="1462087"/>
          </a:xfrm>
          <a:prstGeom prst="rect">
            <a:avLst/>
          </a:prstGeom>
        </p:spPr>
        <p:txBody>
          <a:bodyPr/>
          <a:lstStyle/>
          <a:p>
            <a:r>
              <a:rPr lang="zh-CN" altLang="en-US" b="1" dirty="0">
                <a:latin typeface="微软雅黑" panose="020B0503020204020204" pitchFamily="34" charset="-122"/>
                <a:ea typeface="微软雅黑" panose="020B0503020204020204" pitchFamily="34" charset="-122"/>
              </a:rPr>
              <a:t>如何构建一个网络？</a:t>
            </a:r>
          </a:p>
        </p:txBody>
      </p:sp>
      <p:sp>
        <p:nvSpPr>
          <p:cNvPr id="31748" name="Rectangle 3"/>
          <p:cNvSpPr>
            <a:spLocks noGrp="1" noChangeArrowheads="1"/>
          </p:cNvSpPr>
          <p:nvPr>
            <p:ph type="body" idx="1"/>
          </p:nvPr>
        </p:nvSpPr>
        <p:spPr>
          <a:xfrm>
            <a:off x="179388" y="2017713"/>
            <a:ext cx="8569325" cy="4724400"/>
          </a:xfrm>
        </p:spPr>
        <p:txBody>
          <a:bodyPr/>
          <a:lstStyle/>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en-US" altLang="zh-CN" dirty="0">
              <a:solidFill>
                <a:srgbClr val="0000FF"/>
              </a:solidFill>
              <a:latin typeface="微软雅黑" panose="020B0503020204020204" pitchFamily="34" charset="-122"/>
              <a:ea typeface="微软雅黑" panose="020B0503020204020204" pitchFamily="34" charset="-122"/>
            </a:endParaRPr>
          </a:p>
        </p:txBody>
      </p:sp>
      <p:sp>
        <p:nvSpPr>
          <p:cNvPr id="24" name="右箭头 21">
            <a:extLst>
              <a:ext uri="{FF2B5EF4-FFF2-40B4-BE49-F238E27FC236}">
                <a16:creationId xmlns:a16="http://schemas.microsoft.com/office/drawing/2014/main" id="{78833A61-5488-4C56-9010-020D4532F4E3}"/>
              </a:ext>
            </a:extLst>
          </p:cNvPr>
          <p:cNvSpPr/>
          <p:nvPr/>
        </p:nvSpPr>
        <p:spPr>
          <a:xfrm rot="10800000" flipH="1">
            <a:off x="2162983" y="2762520"/>
            <a:ext cx="100239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7" name="Picture 22">
            <a:extLst>
              <a:ext uri="{FF2B5EF4-FFF2-40B4-BE49-F238E27FC236}">
                <a16:creationId xmlns:a16="http://schemas.microsoft.com/office/drawing/2014/main" id="{E9A15303-015F-4373-A79F-BDEB23E34A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6971" y="3291102"/>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a:extLst>
              <a:ext uri="{FF2B5EF4-FFF2-40B4-BE49-F238E27FC236}">
                <a16:creationId xmlns:a16="http://schemas.microsoft.com/office/drawing/2014/main" id="{79FF0C91-B52F-4582-A8D0-2F5B86EE82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906" y="2138910"/>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19">
            <a:extLst>
              <a:ext uri="{FF2B5EF4-FFF2-40B4-BE49-F238E27FC236}">
                <a16:creationId xmlns:a16="http://schemas.microsoft.com/office/drawing/2014/main" id="{D1BEB821-6AD3-47FA-8BE1-3480EC7DFC00}"/>
              </a:ext>
            </a:extLst>
          </p:cNvPr>
          <p:cNvSpPr>
            <a:spLocks noChangeShapeType="1"/>
          </p:cNvSpPr>
          <p:nvPr/>
        </p:nvSpPr>
        <p:spPr bwMode="auto">
          <a:xfrm flipH="1">
            <a:off x="440470" y="2944662"/>
            <a:ext cx="14645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Rectangle 32">
            <a:extLst>
              <a:ext uri="{FF2B5EF4-FFF2-40B4-BE49-F238E27FC236}">
                <a16:creationId xmlns:a16="http://schemas.microsoft.com/office/drawing/2014/main" id="{E3AFD2CF-51B3-479F-81E4-67259ADA3F97}"/>
              </a:ext>
            </a:extLst>
          </p:cNvPr>
          <p:cNvSpPr>
            <a:spLocks noChangeArrowheads="1"/>
          </p:cNvSpPr>
          <p:nvPr/>
        </p:nvSpPr>
        <p:spPr bwMode="auto">
          <a:xfrm>
            <a:off x="807950" y="2897037"/>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1" name="Line 33">
            <a:extLst>
              <a:ext uri="{FF2B5EF4-FFF2-40B4-BE49-F238E27FC236}">
                <a16:creationId xmlns:a16="http://schemas.microsoft.com/office/drawing/2014/main" id="{48EBF22B-305E-4F98-BABF-2921834D558D}"/>
              </a:ext>
            </a:extLst>
          </p:cNvPr>
          <p:cNvSpPr>
            <a:spLocks noChangeShapeType="1"/>
          </p:cNvSpPr>
          <p:nvPr/>
        </p:nvSpPr>
        <p:spPr bwMode="auto">
          <a:xfrm flipV="1">
            <a:off x="825412" y="2658912"/>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 name="Rectangle 32">
            <a:extLst>
              <a:ext uri="{FF2B5EF4-FFF2-40B4-BE49-F238E27FC236}">
                <a16:creationId xmlns:a16="http://schemas.microsoft.com/office/drawing/2014/main" id="{1BA622DE-6025-4006-9517-F2BBA7AF5CF3}"/>
              </a:ext>
            </a:extLst>
          </p:cNvPr>
          <p:cNvSpPr>
            <a:spLocks noChangeArrowheads="1"/>
          </p:cNvSpPr>
          <p:nvPr/>
        </p:nvSpPr>
        <p:spPr bwMode="auto">
          <a:xfrm>
            <a:off x="1520054" y="2943245"/>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61" name="Picture 18">
            <a:extLst>
              <a:ext uri="{FF2B5EF4-FFF2-40B4-BE49-F238E27FC236}">
                <a16:creationId xmlns:a16="http://schemas.microsoft.com/office/drawing/2014/main" id="{3DAD0F71-CAB2-4FCA-81DC-62C3BEA44F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6102" y="2321360"/>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8">
            <a:extLst>
              <a:ext uri="{FF2B5EF4-FFF2-40B4-BE49-F238E27FC236}">
                <a16:creationId xmlns:a16="http://schemas.microsoft.com/office/drawing/2014/main" id="{AC5917CA-42A6-48F0-B617-D049A2CFB3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6487" y="3012551"/>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8">
            <a:extLst>
              <a:ext uri="{FF2B5EF4-FFF2-40B4-BE49-F238E27FC236}">
                <a16:creationId xmlns:a16="http://schemas.microsoft.com/office/drawing/2014/main" id="{AD71E417-76D5-4FAF-9265-2E70C52092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5510" y="3320617"/>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8">
            <a:extLst>
              <a:ext uri="{FF2B5EF4-FFF2-40B4-BE49-F238E27FC236}">
                <a16:creationId xmlns:a16="http://schemas.microsoft.com/office/drawing/2014/main" id="{E58AC3CB-38B4-42CD-8C1F-9798F61733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659" y="3799622"/>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8">
            <a:extLst>
              <a:ext uri="{FF2B5EF4-FFF2-40B4-BE49-F238E27FC236}">
                <a16:creationId xmlns:a16="http://schemas.microsoft.com/office/drawing/2014/main" id="{5FAD3807-36E3-42DD-8BE3-D69C168597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7831" y="2248920"/>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8">
            <a:extLst>
              <a:ext uri="{FF2B5EF4-FFF2-40B4-BE49-F238E27FC236}">
                <a16:creationId xmlns:a16="http://schemas.microsoft.com/office/drawing/2014/main" id="{709403FA-07C9-4242-84B6-2D3E1BF28F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222" y="2497647"/>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8">
            <a:extLst>
              <a:ext uri="{FF2B5EF4-FFF2-40B4-BE49-F238E27FC236}">
                <a16:creationId xmlns:a16="http://schemas.microsoft.com/office/drawing/2014/main" id="{EB7983B4-DE97-4955-BAD9-CECED6D936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5318" y="1944756"/>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8">
            <a:extLst>
              <a:ext uri="{FF2B5EF4-FFF2-40B4-BE49-F238E27FC236}">
                <a16:creationId xmlns:a16="http://schemas.microsoft.com/office/drawing/2014/main" id="{4CDF28C4-D56B-473C-9B5F-F727E96A29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3006" y="1873021"/>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8">
            <a:extLst>
              <a:ext uri="{FF2B5EF4-FFF2-40B4-BE49-F238E27FC236}">
                <a16:creationId xmlns:a16="http://schemas.microsoft.com/office/drawing/2014/main" id="{61275CCB-1EB9-4CB2-8D01-E2CD04FF42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2144" y="2116967"/>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8">
            <a:extLst>
              <a:ext uri="{FF2B5EF4-FFF2-40B4-BE49-F238E27FC236}">
                <a16:creationId xmlns:a16="http://schemas.microsoft.com/office/drawing/2014/main" id="{07272BC3-331A-4AE4-A005-C164694120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9256" y="3759458"/>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8">
            <a:extLst>
              <a:ext uri="{FF2B5EF4-FFF2-40B4-BE49-F238E27FC236}">
                <a16:creationId xmlns:a16="http://schemas.microsoft.com/office/drawing/2014/main" id="{3E06D1FB-11D0-4FB8-8B67-B7E564073A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5247" y="1665335"/>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33">
            <a:extLst>
              <a:ext uri="{FF2B5EF4-FFF2-40B4-BE49-F238E27FC236}">
                <a16:creationId xmlns:a16="http://schemas.microsoft.com/office/drawing/2014/main" id="{B4D6B922-32C1-4A53-9F87-1124A70CF245}"/>
              </a:ext>
            </a:extLst>
          </p:cNvPr>
          <p:cNvSpPr>
            <a:spLocks noChangeShapeType="1"/>
          </p:cNvSpPr>
          <p:nvPr/>
        </p:nvSpPr>
        <p:spPr bwMode="auto">
          <a:xfrm flipV="1">
            <a:off x="1541192" y="3032364"/>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文本框 38">
            <a:extLst>
              <a:ext uri="{FF2B5EF4-FFF2-40B4-BE49-F238E27FC236}">
                <a16:creationId xmlns:a16="http://schemas.microsoft.com/office/drawing/2014/main" id="{85F113EF-2C29-41CD-9FC7-39AC4CD99DD8}"/>
              </a:ext>
            </a:extLst>
          </p:cNvPr>
          <p:cNvSpPr txBox="1"/>
          <p:nvPr/>
        </p:nvSpPr>
        <p:spPr>
          <a:xfrm>
            <a:off x="251300" y="4716904"/>
            <a:ext cx="2599557" cy="369332"/>
          </a:xfrm>
          <a:prstGeom prst="rect">
            <a:avLst/>
          </a:prstGeom>
          <a:noFill/>
        </p:spPr>
        <p:txBody>
          <a:bodyPr wrap="square">
            <a:spAutoFit/>
          </a:bodyPr>
          <a:lstStyle/>
          <a:p>
            <a:pPr algn="ctr"/>
            <a:r>
              <a:rPr lang="zh-CN" altLang="en-US" sz="1800" dirty="0">
                <a:latin typeface="微软雅黑" panose="020B0503020204020204" pitchFamily="34" charset="-122"/>
                <a:ea typeface="微软雅黑" panose="020B0503020204020204" pitchFamily="34" charset="-122"/>
              </a:rPr>
              <a:t>相同网络接口（以太网）</a:t>
            </a:r>
            <a:endParaRPr lang="zh-CN" altLang="en-US" dirty="0"/>
          </a:p>
        </p:txBody>
      </p:sp>
      <p:sp>
        <p:nvSpPr>
          <p:cNvPr id="40" name="文本框 39">
            <a:extLst>
              <a:ext uri="{FF2B5EF4-FFF2-40B4-BE49-F238E27FC236}">
                <a16:creationId xmlns:a16="http://schemas.microsoft.com/office/drawing/2014/main" id="{75A94FCD-EBA5-4A25-8D1F-29125CBB7405}"/>
              </a:ext>
            </a:extLst>
          </p:cNvPr>
          <p:cNvSpPr txBox="1"/>
          <p:nvPr/>
        </p:nvSpPr>
        <p:spPr>
          <a:xfrm>
            <a:off x="4706332" y="4710943"/>
            <a:ext cx="2673980"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多样化的异构网络接口</a:t>
            </a:r>
            <a:endParaRPr lang="zh-CN" altLang="en-US" dirty="0"/>
          </a:p>
        </p:txBody>
      </p:sp>
      <p:sp>
        <p:nvSpPr>
          <p:cNvPr id="42" name="文本框 41">
            <a:extLst>
              <a:ext uri="{FF2B5EF4-FFF2-40B4-BE49-F238E27FC236}">
                <a16:creationId xmlns:a16="http://schemas.microsoft.com/office/drawing/2014/main" id="{A8A21583-B715-4BE5-B332-7D8B0E9EC299}"/>
              </a:ext>
            </a:extLst>
          </p:cNvPr>
          <p:cNvSpPr txBox="1"/>
          <p:nvPr/>
        </p:nvSpPr>
        <p:spPr>
          <a:xfrm>
            <a:off x="460275" y="5427549"/>
            <a:ext cx="1827274" cy="369332"/>
          </a:xfrm>
          <a:prstGeom prst="rect">
            <a:avLst/>
          </a:prstGeom>
          <a:noFill/>
        </p:spPr>
        <p:txBody>
          <a:bodyPr wrap="square">
            <a:spAutoFit/>
          </a:bodyPr>
          <a:lstStyle/>
          <a:p>
            <a:pPr algn="ctr"/>
            <a:r>
              <a:rPr lang="zh-CN" altLang="en-US" sz="1800" dirty="0">
                <a:latin typeface="微软雅黑" panose="020B0503020204020204" pitchFamily="34" charset="-122"/>
                <a:ea typeface="微软雅黑" panose="020B0503020204020204" pitchFamily="34" charset="-122"/>
              </a:rPr>
              <a:t>点对点通信</a:t>
            </a:r>
            <a:endParaRPr lang="zh-CN" altLang="en-US" dirty="0"/>
          </a:p>
        </p:txBody>
      </p:sp>
      <p:sp>
        <p:nvSpPr>
          <p:cNvPr id="43" name="文本框 42">
            <a:extLst>
              <a:ext uri="{FF2B5EF4-FFF2-40B4-BE49-F238E27FC236}">
                <a16:creationId xmlns:a16="http://schemas.microsoft.com/office/drawing/2014/main" id="{DE459F29-D7BC-454C-9473-63CB57DAE4D8}"/>
              </a:ext>
            </a:extLst>
          </p:cNvPr>
          <p:cNvSpPr txBox="1"/>
          <p:nvPr/>
        </p:nvSpPr>
        <p:spPr>
          <a:xfrm>
            <a:off x="5104018" y="5369401"/>
            <a:ext cx="1827274" cy="369332"/>
          </a:xfrm>
          <a:prstGeom prst="rect">
            <a:avLst/>
          </a:prstGeom>
          <a:noFill/>
        </p:spPr>
        <p:txBody>
          <a:bodyPr wrap="square">
            <a:spAutoFit/>
          </a:bodyPr>
          <a:lstStyle/>
          <a:p>
            <a:pPr algn="ctr"/>
            <a:r>
              <a:rPr lang="zh-CN" altLang="en-US" sz="1800" dirty="0">
                <a:latin typeface="微软雅黑" panose="020B0503020204020204" pitchFamily="34" charset="-122"/>
                <a:ea typeface="微软雅黑" panose="020B0503020204020204" pitchFamily="34" charset="-122"/>
              </a:rPr>
              <a:t>端到端通信？</a:t>
            </a:r>
            <a:endParaRPr lang="zh-CN" altLang="en-US" dirty="0"/>
          </a:p>
        </p:txBody>
      </p:sp>
      <p:sp>
        <p:nvSpPr>
          <p:cNvPr id="44" name="右箭头 21">
            <a:extLst>
              <a:ext uri="{FF2B5EF4-FFF2-40B4-BE49-F238E27FC236}">
                <a16:creationId xmlns:a16="http://schemas.microsoft.com/office/drawing/2014/main" id="{5A0D31E0-2E89-4863-B669-7047E32C0E18}"/>
              </a:ext>
            </a:extLst>
          </p:cNvPr>
          <p:cNvSpPr/>
          <p:nvPr/>
        </p:nvSpPr>
        <p:spPr>
          <a:xfrm rot="10800000" flipH="1">
            <a:off x="2922770" y="4920873"/>
            <a:ext cx="100239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 name="直接箭头连接符 3">
            <a:extLst>
              <a:ext uri="{FF2B5EF4-FFF2-40B4-BE49-F238E27FC236}">
                <a16:creationId xmlns:a16="http://schemas.microsoft.com/office/drawing/2014/main" id="{54C8178C-7FDE-4835-B4D1-006C2B59E474}"/>
              </a:ext>
            </a:extLst>
          </p:cNvPr>
          <p:cNvCxnSpPr>
            <a:cxnSpLocks/>
          </p:cNvCxnSpPr>
          <p:nvPr/>
        </p:nvCxnSpPr>
        <p:spPr>
          <a:xfrm>
            <a:off x="1373912" y="5157192"/>
            <a:ext cx="0" cy="2839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4BADE4DD-5EA5-48A2-98EA-6A6A7A9E01BC}"/>
              </a:ext>
            </a:extLst>
          </p:cNvPr>
          <p:cNvCxnSpPr/>
          <p:nvPr/>
        </p:nvCxnSpPr>
        <p:spPr>
          <a:xfrm>
            <a:off x="5940981" y="5085416"/>
            <a:ext cx="0" cy="2839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EC57284F-4A39-475E-AE56-458482DE10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964" y="2086596"/>
            <a:ext cx="498402" cy="498402"/>
          </a:xfrm>
          <a:prstGeom prst="rect">
            <a:avLst/>
          </a:prstGeom>
        </p:spPr>
      </p:pic>
      <p:pic>
        <p:nvPicPr>
          <p:cNvPr id="6" name="图片 5">
            <a:extLst>
              <a:ext uri="{FF2B5EF4-FFF2-40B4-BE49-F238E27FC236}">
                <a16:creationId xmlns:a16="http://schemas.microsoft.com/office/drawing/2014/main" id="{4565755A-44E8-4D22-B3C7-7B11088713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3611" y="3322421"/>
            <a:ext cx="388955" cy="388955"/>
          </a:xfrm>
          <a:prstGeom prst="rect">
            <a:avLst/>
          </a:prstGeom>
        </p:spPr>
      </p:pic>
      <p:cxnSp>
        <p:nvCxnSpPr>
          <p:cNvPr id="9" name="连接符: 曲线 8">
            <a:extLst>
              <a:ext uri="{FF2B5EF4-FFF2-40B4-BE49-F238E27FC236}">
                <a16:creationId xmlns:a16="http://schemas.microsoft.com/office/drawing/2014/main" id="{2AB4FD4B-3EFC-436A-992A-74ADB72196B6}"/>
              </a:ext>
            </a:extLst>
          </p:cNvPr>
          <p:cNvCxnSpPr>
            <a:cxnSpLocks/>
            <a:stCxn id="3" idx="2"/>
            <a:endCxn id="6" idx="0"/>
          </p:cNvCxnSpPr>
          <p:nvPr/>
        </p:nvCxnSpPr>
        <p:spPr>
          <a:xfrm rot="16200000" flipH="1">
            <a:off x="863416" y="2097747"/>
            <a:ext cx="737423" cy="1711924"/>
          </a:xfrm>
          <a:prstGeom prst="curvedConnector3">
            <a:avLst>
              <a:gd name="adj1" fmla="val 50000"/>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3" name="连接符: 曲线 52">
            <a:extLst>
              <a:ext uri="{FF2B5EF4-FFF2-40B4-BE49-F238E27FC236}">
                <a16:creationId xmlns:a16="http://schemas.microsoft.com/office/drawing/2014/main" id="{72F66DD0-B301-4D6D-9862-C20A297B4F64}"/>
              </a:ext>
            </a:extLst>
          </p:cNvPr>
          <p:cNvCxnSpPr>
            <a:cxnSpLocks/>
          </p:cNvCxnSpPr>
          <p:nvPr/>
        </p:nvCxnSpPr>
        <p:spPr>
          <a:xfrm>
            <a:off x="3820954" y="2535046"/>
            <a:ext cx="3460277" cy="1429943"/>
          </a:xfrm>
          <a:prstGeom prst="curvedConnector3">
            <a:avLst>
              <a:gd name="adj1" fmla="val 57157"/>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55" name="图片 54">
            <a:extLst>
              <a:ext uri="{FF2B5EF4-FFF2-40B4-BE49-F238E27FC236}">
                <a16:creationId xmlns:a16="http://schemas.microsoft.com/office/drawing/2014/main" id="{C90AF4D2-91E7-4EE9-A98A-66118EC305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9732" y="2036644"/>
            <a:ext cx="498402" cy="498402"/>
          </a:xfrm>
          <a:prstGeom prst="rect">
            <a:avLst/>
          </a:prstGeom>
        </p:spPr>
      </p:pic>
      <p:pic>
        <p:nvPicPr>
          <p:cNvPr id="14" name="图片 13">
            <a:extLst>
              <a:ext uri="{FF2B5EF4-FFF2-40B4-BE49-F238E27FC236}">
                <a16:creationId xmlns:a16="http://schemas.microsoft.com/office/drawing/2014/main" id="{7B4129EC-D16C-4796-9795-185E2A8CCE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9387" y="3876297"/>
            <a:ext cx="410384" cy="410384"/>
          </a:xfrm>
          <a:prstGeom prst="rect">
            <a:avLst/>
          </a:prstGeom>
        </p:spPr>
      </p:pic>
      <p:sp>
        <p:nvSpPr>
          <p:cNvPr id="59" name="文本框 58">
            <a:extLst>
              <a:ext uri="{FF2B5EF4-FFF2-40B4-BE49-F238E27FC236}">
                <a16:creationId xmlns:a16="http://schemas.microsoft.com/office/drawing/2014/main" id="{0CC53EB5-5D1E-4467-A5DF-7AAB8110F809}"/>
              </a:ext>
            </a:extLst>
          </p:cNvPr>
          <p:cNvSpPr txBox="1"/>
          <p:nvPr/>
        </p:nvSpPr>
        <p:spPr>
          <a:xfrm>
            <a:off x="1049599" y="2167131"/>
            <a:ext cx="776169"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源端</a:t>
            </a:r>
            <a:endParaRPr lang="zh-CN" altLang="en-US" dirty="0"/>
          </a:p>
        </p:txBody>
      </p:sp>
      <p:sp>
        <p:nvSpPr>
          <p:cNvPr id="60" name="文本框 59">
            <a:extLst>
              <a:ext uri="{FF2B5EF4-FFF2-40B4-BE49-F238E27FC236}">
                <a16:creationId xmlns:a16="http://schemas.microsoft.com/office/drawing/2014/main" id="{8E2560ED-F547-4D7E-8029-F270332A9569}"/>
              </a:ext>
            </a:extLst>
          </p:cNvPr>
          <p:cNvSpPr txBox="1"/>
          <p:nvPr/>
        </p:nvSpPr>
        <p:spPr>
          <a:xfrm>
            <a:off x="1065918" y="3757803"/>
            <a:ext cx="909625"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目的</a:t>
            </a:r>
            <a:r>
              <a:rPr lang="zh-CN" altLang="en-US" sz="1800" dirty="0">
                <a:latin typeface="微软雅黑" panose="020B0503020204020204" pitchFamily="34" charset="-122"/>
                <a:ea typeface="微软雅黑" panose="020B0503020204020204" pitchFamily="34" charset="-122"/>
              </a:rPr>
              <a:t>端</a:t>
            </a:r>
            <a:endParaRPr lang="zh-CN" altLang="en-US" dirty="0"/>
          </a:p>
        </p:txBody>
      </p:sp>
      <p:sp>
        <p:nvSpPr>
          <p:cNvPr id="62" name="文本框 61">
            <a:extLst>
              <a:ext uri="{FF2B5EF4-FFF2-40B4-BE49-F238E27FC236}">
                <a16:creationId xmlns:a16="http://schemas.microsoft.com/office/drawing/2014/main" id="{96EA01AE-A1CC-4F38-B48E-DDD12D1E5651}"/>
              </a:ext>
            </a:extLst>
          </p:cNvPr>
          <p:cNvSpPr txBox="1"/>
          <p:nvPr/>
        </p:nvSpPr>
        <p:spPr>
          <a:xfrm>
            <a:off x="3288908" y="1768180"/>
            <a:ext cx="776169"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源端</a:t>
            </a:r>
            <a:endParaRPr lang="zh-CN" altLang="en-US" dirty="0"/>
          </a:p>
        </p:txBody>
      </p:sp>
      <p:sp>
        <p:nvSpPr>
          <p:cNvPr id="86" name="文本框 85">
            <a:extLst>
              <a:ext uri="{FF2B5EF4-FFF2-40B4-BE49-F238E27FC236}">
                <a16:creationId xmlns:a16="http://schemas.microsoft.com/office/drawing/2014/main" id="{63DECCF2-33A4-4189-8EB7-F4A91891618A}"/>
              </a:ext>
            </a:extLst>
          </p:cNvPr>
          <p:cNvSpPr txBox="1"/>
          <p:nvPr/>
        </p:nvSpPr>
        <p:spPr>
          <a:xfrm>
            <a:off x="7078597" y="4263915"/>
            <a:ext cx="909625"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目的</a:t>
            </a:r>
            <a:r>
              <a:rPr lang="zh-CN" altLang="en-US" sz="1800" dirty="0">
                <a:latin typeface="微软雅黑" panose="020B0503020204020204" pitchFamily="34" charset="-122"/>
                <a:ea typeface="微软雅黑" panose="020B0503020204020204" pitchFamily="34" charset="-122"/>
              </a:rPr>
              <a:t>端</a:t>
            </a:r>
            <a:endParaRPr lang="zh-CN" altLang="en-US" dirty="0"/>
          </a:p>
        </p:txBody>
      </p:sp>
      <p:sp>
        <p:nvSpPr>
          <p:cNvPr id="88" name="文本框 87">
            <a:extLst>
              <a:ext uri="{FF2B5EF4-FFF2-40B4-BE49-F238E27FC236}">
                <a16:creationId xmlns:a16="http://schemas.microsoft.com/office/drawing/2014/main" id="{8037F704-EEA4-47A3-96CE-4D15BA2EFD6F}"/>
              </a:ext>
            </a:extLst>
          </p:cNvPr>
          <p:cNvSpPr txBox="1"/>
          <p:nvPr/>
        </p:nvSpPr>
        <p:spPr>
          <a:xfrm>
            <a:off x="-84932" y="2436402"/>
            <a:ext cx="776169" cy="30777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数据</a:t>
            </a:r>
            <a:endParaRPr lang="zh-CN" altLang="en-US" sz="1400" dirty="0"/>
          </a:p>
        </p:txBody>
      </p:sp>
      <p:sp>
        <p:nvSpPr>
          <p:cNvPr id="89" name="文本框 88">
            <a:extLst>
              <a:ext uri="{FF2B5EF4-FFF2-40B4-BE49-F238E27FC236}">
                <a16:creationId xmlns:a16="http://schemas.microsoft.com/office/drawing/2014/main" id="{BC6475FD-7576-4583-8BAC-F453B6F261AC}"/>
              </a:ext>
            </a:extLst>
          </p:cNvPr>
          <p:cNvSpPr txBox="1"/>
          <p:nvPr/>
        </p:nvSpPr>
        <p:spPr>
          <a:xfrm>
            <a:off x="2205214" y="3365084"/>
            <a:ext cx="776169" cy="30777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数据</a:t>
            </a:r>
            <a:endParaRPr lang="zh-CN" altLang="en-US" sz="1400" dirty="0"/>
          </a:p>
        </p:txBody>
      </p:sp>
      <p:sp>
        <p:nvSpPr>
          <p:cNvPr id="90" name="文本框 89">
            <a:extLst>
              <a:ext uri="{FF2B5EF4-FFF2-40B4-BE49-F238E27FC236}">
                <a16:creationId xmlns:a16="http://schemas.microsoft.com/office/drawing/2014/main" id="{C8310DD4-F660-47EB-9C42-BFAFC22989D8}"/>
              </a:ext>
            </a:extLst>
          </p:cNvPr>
          <p:cNvSpPr txBox="1"/>
          <p:nvPr/>
        </p:nvSpPr>
        <p:spPr>
          <a:xfrm>
            <a:off x="2391477" y="2150445"/>
            <a:ext cx="776169" cy="30777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数据</a:t>
            </a:r>
            <a:endParaRPr lang="zh-CN" altLang="en-US" sz="1400" dirty="0"/>
          </a:p>
        </p:txBody>
      </p:sp>
      <p:sp>
        <p:nvSpPr>
          <p:cNvPr id="91" name="文本框 90">
            <a:extLst>
              <a:ext uri="{FF2B5EF4-FFF2-40B4-BE49-F238E27FC236}">
                <a16:creationId xmlns:a16="http://schemas.microsoft.com/office/drawing/2014/main" id="{229165E3-8EBD-484E-A11C-544464EE9F56}"/>
              </a:ext>
            </a:extLst>
          </p:cNvPr>
          <p:cNvSpPr txBox="1"/>
          <p:nvPr/>
        </p:nvSpPr>
        <p:spPr>
          <a:xfrm>
            <a:off x="8238425" y="3937933"/>
            <a:ext cx="909625" cy="307777"/>
          </a:xfrm>
          <a:prstGeom prst="rect">
            <a:avLst/>
          </a:prstGeom>
          <a:noFill/>
        </p:spPr>
        <p:txBody>
          <a:bodyPr wrap="squar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数据可达？</a:t>
            </a:r>
            <a:endParaRPr lang="zh-CN" altLang="en-US" sz="1400" dirty="0">
              <a:solidFill>
                <a:srgbClr val="FF0000"/>
              </a:solidFill>
            </a:endParaRPr>
          </a:p>
        </p:txBody>
      </p:sp>
      <p:pic>
        <p:nvPicPr>
          <p:cNvPr id="18" name="图片 17">
            <a:extLst>
              <a:ext uri="{FF2B5EF4-FFF2-40B4-BE49-F238E27FC236}">
                <a16:creationId xmlns:a16="http://schemas.microsoft.com/office/drawing/2014/main" id="{1EE9245B-D216-42BF-B765-65A6BDB58F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8714" y="3747123"/>
            <a:ext cx="693745" cy="424309"/>
          </a:xfrm>
          <a:prstGeom prst="rect">
            <a:avLst/>
          </a:prstGeom>
        </p:spPr>
      </p:pic>
      <p:pic>
        <p:nvPicPr>
          <p:cNvPr id="97" name="图片 96">
            <a:extLst>
              <a:ext uri="{FF2B5EF4-FFF2-40B4-BE49-F238E27FC236}">
                <a16:creationId xmlns:a16="http://schemas.microsoft.com/office/drawing/2014/main" id="{F5AEE753-FF45-4786-99CE-9569BD893B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0681" y="3156823"/>
            <a:ext cx="693745" cy="424309"/>
          </a:xfrm>
          <a:prstGeom prst="rect">
            <a:avLst/>
          </a:prstGeom>
        </p:spPr>
      </p:pic>
      <p:graphicFrame>
        <p:nvGraphicFramePr>
          <p:cNvPr id="98" name="Object 8">
            <a:extLst>
              <a:ext uri="{FF2B5EF4-FFF2-40B4-BE49-F238E27FC236}">
                <a16:creationId xmlns:a16="http://schemas.microsoft.com/office/drawing/2014/main" id="{E5093EBC-1F8A-4A78-9D92-D05427A579B3}"/>
              </a:ext>
            </a:extLst>
          </p:cNvPr>
          <p:cNvGraphicFramePr>
            <a:graphicFrameLocks noChangeAspect="1"/>
          </p:cNvGraphicFramePr>
          <p:nvPr>
            <p:extLst>
              <p:ext uri="{D42A27DB-BD31-4B8C-83A1-F6EECF244321}">
                <p14:modId xmlns:p14="http://schemas.microsoft.com/office/powerpoint/2010/main" val="4218401516"/>
              </p:ext>
            </p:extLst>
          </p:nvPr>
        </p:nvGraphicFramePr>
        <p:xfrm>
          <a:off x="6559272" y="2544404"/>
          <a:ext cx="515937" cy="515938"/>
        </p:xfrm>
        <a:graphic>
          <a:graphicData uri="http://schemas.openxmlformats.org/presentationml/2006/ole">
            <mc:AlternateContent xmlns:mc="http://schemas.openxmlformats.org/markup-compatibility/2006">
              <mc:Choice xmlns:v="urn:schemas-microsoft-com:vml" Requires="v">
                <p:oleObj name="Visio" r:id="rId3" imgW="947776" imgH="947776" progId="Visio.Drawing.11">
                  <p:embed/>
                </p:oleObj>
              </mc:Choice>
              <mc:Fallback>
                <p:oleObj name="Visio" r:id="rId3" imgW="947776" imgH="947776" progId="Visio.Drawing.11">
                  <p:embed/>
                  <p:pic>
                    <p:nvPicPr>
                      <p:cNvPr id="98" name="Object 8">
                        <a:extLst>
                          <a:ext uri="{FF2B5EF4-FFF2-40B4-BE49-F238E27FC236}">
                            <a16:creationId xmlns:a16="http://schemas.microsoft.com/office/drawing/2014/main" id="{E5093EBC-1F8A-4A78-9D92-D05427A57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272" y="2544404"/>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9" name="Picture 18">
            <a:extLst>
              <a:ext uri="{FF2B5EF4-FFF2-40B4-BE49-F238E27FC236}">
                <a16:creationId xmlns:a16="http://schemas.microsoft.com/office/drawing/2014/main" id="{E8A8983E-95F1-4223-BB63-159D7443E4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908" y="1970689"/>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8">
            <a:extLst>
              <a:ext uri="{FF2B5EF4-FFF2-40B4-BE49-F238E27FC236}">
                <a16:creationId xmlns:a16="http://schemas.microsoft.com/office/drawing/2014/main" id="{3BD59C03-C402-46F8-A46A-0EE78EECA0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5118" y="4109191"/>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图片 101">
            <a:extLst>
              <a:ext uri="{FF2B5EF4-FFF2-40B4-BE49-F238E27FC236}">
                <a16:creationId xmlns:a16="http://schemas.microsoft.com/office/drawing/2014/main" id="{BE810D0E-128D-4EED-BE7E-3C39713E59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8526" y="4088512"/>
            <a:ext cx="693745" cy="424309"/>
          </a:xfrm>
          <a:prstGeom prst="rect">
            <a:avLst/>
          </a:prstGeom>
        </p:spPr>
      </p:pic>
      <p:sp>
        <p:nvSpPr>
          <p:cNvPr id="87" name="文本框 86">
            <a:extLst>
              <a:ext uri="{FF2B5EF4-FFF2-40B4-BE49-F238E27FC236}">
                <a16:creationId xmlns:a16="http://schemas.microsoft.com/office/drawing/2014/main" id="{05D7F12A-029C-40E1-B9B3-31A290DDBC63}"/>
              </a:ext>
            </a:extLst>
          </p:cNvPr>
          <p:cNvSpPr txBox="1"/>
          <p:nvPr/>
        </p:nvSpPr>
        <p:spPr>
          <a:xfrm>
            <a:off x="5385742" y="2489734"/>
            <a:ext cx="888576" cy="1569660"/>
          </a:xfrm>
          <a:prstGeom prst="rect">
            <a:avLst/>
          </a:prstGeom>
          <a:noFill/>
        </p:spPr>
        <p:txBody>
          <a:bodyPr wrap="square">
            <a:spAutoFit/>
          </a:bodyPr>
          <a:lstStyle/>
          <a:p>
            <a:r>
              <a:rPr kumimoji="0" lang="en-US" altLang="zh-CN" sz="9600" b="1" i="0" u="none" strike="noStrike" kern="0" cap="none" spc="0" normalizeH="0" noProof="0" dirty="0">
                <a:ln>
                  <a:noFill/>
                </a:ln>
                <a:solidFill>
                  <a:srgbClr val="0000FF"/>
                </a:solidFill>
                <a:effectLst/>
                <a:uLnTx/>
                <a:uFillTx/>
                <a:latin typeface="Comic Sans MS" panose="030F0702030302020204" pitchFamily="66" charset="0"/>
                <a:ea typeface="微软雅黑" panose="020B0503020204020204" pitchFamily="34" charset="-122"/>
              </a:rPr>
              <a:t>?</a:t>
            </a:r>
            <a:endParaRPr lang="zh-CN" altLang="en-US" sz="9600" dirty="0">
              <a:solidFill>
                <a:srgbClr val="0000FF"/>
              </a:solidFill>
            </a:endParaRPr>
          </a:p>
        </p:txBody>
      </p:sp>
    </p:spTree>
    <p:extLst>
      <p:ext uri="{BB962C8B-B14F-4D97-AF65-F5344CB8AC3E}">
        <p14:creationId xmlns:p14="http://schemas.microsoft.com/office/powerpoint/2010/main" val="286748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E09FB07-6DEA-44BD-A20F-DE998A902FE6}" type="slidenum">
              <a:rPr lang="en-US" altLang="zh-CN"/>
              <a:pPr eaLnBrk="1" hangingPunct="1"/>
              <a:t>20</a:t>
            </a:fld>
            <a:endParaRPr lang="en-US" altLang="zh-CN"/>
          </a:p>
        </p:txBody>
      </p:sp>
      <p:sp>
        <p:nvSpPr>
          <p:cNvPr id="45059" name="Rectangle 2"/>
          <p:cNvSpPr>
            <a:spLocks noGrp="1" noChangeArrowheads="1"/>
          </p:cNvSpPr>
          <p:nvPr>
            <p:ph type="title"/>
          </p:nvPr>
        </p:nvSpPr>
        <p:spPr/>
        <p:txBody>
          <a:bodyPr/>
          <a:lstStyle/>
          <a:p>
            <a:pPr eaLnBrk="1" hangingPunct="1"/>
            <a:r>
              <a:rPr lang="en-US" altLang="zh-CN"/>
              <a:t>IP</a:t>
            </a:r>
            <a:r>
              <a:rPr lang="zh-CN" altLang="en-US"/>
              <a:t>地址配置</a:t>
            </a:r>
          </a:p>
        </p:txBody>
      </p:sp>
      <p:sp>
        <p:nvSpPr>
          <p:cNvPr id="45060" name="Rectangle 3"/>
          <p:cNvSpPr>
            <a:spLocks noGrp="1" noChangeArrowheads="1"/>
          </p:cNvSpPr>
          <p:nvPr>
            <p:ph type="body" idx="1"/>
          </p:nvPr>
        </p:nvSpPr>
        <p:spPr>
          <a:xfrm>
            <a:off x="196850" y="1484784"/>
            <a:ext cx="7772400" cy="5040560"/>
          </a:xfrm>
        </p:spPr>
        <p:txBody>
          <a:bodyPr/>
          <a:lstStyle/>
          <a:p>
            <a:pPr eaLnBrk="1" hangingPunct="1"/>
            <a:r>
              <a:rPr lang="zh-CN" altLang="en-US" sz="2800" b="0" dirty="0"/>
              <a:t>手动配置</a:t>
            </a:r>
          </a:p>
          <a:p>
            <a:pPr eaLnBrk="1" hangingPunct="1"/>
            <a:r>
              <a:rPr lang="zh-CN" altLang="en-US" sz="2800" b="0" dirty="0"/>
              <a:t>拨号用户通过</a:t>
            </a:r>
            <a:r>
              <a:rPr lang="en-US" altLang="zh-CN" sz="2800" b="0" dirty="0"/>
              <a:t>PPP</a:t>
            </a:r>
            <a:r>
              <a:rPr lang="zh-CN" altLang="en-US" sz="2800" b="0" dirty="0"/>
              <a:t>协议分配</a:t>
            </a:r>
          </a:p>
          <a:p>
            <a:pPr eaLnBrk="1" hangingPunct="1"/>
            <a:r>
              <a:rPr lang="zh-CN" altLang="en-US" sz="2800" dirty="0">
                <a:solidFill>
                  <a:srgbClr val="FF0000"/>
                </a:solidFill>
              </a:rPr>
              <a:t>基于</a:t>
            </a:r>
            <a:r>
              <a:rPr lang="en-US" altLang="zh-CN" sz="2800" dirty="0">
                <a:solidFill>
                  <a:srgbClr val="FF0000"/>
                </a:solidFill>
              </a:rPr>
              <a:t>DHCP</a:t>
            </a:r>
            <a:r>
              <a:rPr lang="zh-CN" altLang="en-US" sz="2800" dirty="0">
                <a:solidFill>
                  <a:srgbClr val="FF0000"/>
                </a:solidFill>
              </a:rPr>
              <a:t>（</a:t>
            </a:r>
            <a:r>
              <a:rPr lang="en-US" altLang="zh-CN" sz="2800" dirty="0">
                <a:solidFill>
                  <a:srgbClr val="FF0000"/>
                </a:solidFill>
              </a:rPr>
              <a:t>Dynamic Host Configuration Protocol</a:t>
            </a:r>
            <a:r>
              <a:rPr lang="zh-CN" altLang="en-US" sz="2800" dirty="0">
                <a:solidFill>
                  <a:srgbClr val="FF0000"/>
                </a:solidFill>
              </a:rPr>
              <a:t>）的配置</a:t>
            </a:r>
            <a:endParaRPr lang="en-US" altLang="zh-CN" sz="2800" dirty="0">
              <a:solidFill>
                <a:srgbClr val="FF0000"/>
              </a:solidFill>
            </a:endParaRPr>
          </a:p>
          <a:p>
            <a:pPr lvl="1" eaLnBrk="1" hangingPunct="1"/>
            <a:r>
              <a:rPr lang="en-US" altLang="zh-CN" sz="2400" b="0" dirty="0"/>
              <a:t>RFC 2131</a:t>
            </a:r>
            <a:endParaRPr lang="zh-CN" altLang="en-US" sz="2400" b="0" dirty="0"/>
          </a:p>
          <a:p>
            <a:pPr lvl="1" eaLnBrk="1" hangingPunct="1"/>
            <a:r>
              <a:rPr lang="zh-CN" altLang="en-US" sz="2400" b="0" dirty="0"/>
              <a:t>采用客户</a:t>
            </a:r>
            <a:r>
              <a:rPr lang="en-US" altLang="zh-CN" sz="2400" b="0" dirty="0"/>
              <a:t>/</a:t>
            </a:r>
            <a:r>
              <a:rPr lang="zh-CN" altLang="en-US" sz="2400" b="0" dirty="0"/>
              <a:t>服务器模式，消息采用</a:t>
            </a:r>
            <a:r>
              <a:rPr lang="en-US" altLang="zh-CN" sz="2400" b="0" dirty="0"/>
              <a:t>UDP</a:t>
            </a:r>
            <a:r>
              <a:rPr lang="zh-CN" altLang="en-US" sz="2400" b="0" dirty="0"/>
              <a:t>协议封装</a:t>
            </a:r>
          </a:p>
          <a:p>
            <a:pPr lvl="1" eaLnBrk="1" hangingPunct="1"/>
            <a:r>
              <a:rPr lang="en-US" altLang="zh-CN" sz="2400" b="0" dirty="0"/>
              <a:t>IP</a:t>
            </a:r>
            <a:r>
              <a:rPr lang="zh-CN" altLang="en-US" sz="2400" b="0" dirty="0"/>
              <a:t>地址分配机制</a:t>
            </a:r>
          </a:p>
          <a:p>
            <a:pPr lvl="2" eaLnBrk="1" hangingPunct="1"/>
            <a:r>
              <a:rPr lang="zh-CN" altLang="en-US" sz="2000" b="0" dirty="0"/>
              <a:t>自动分配：</a:t>
            </a:r>
            <a:r>
              <a:rPr lang="en-US" altLang="zh-CN" sz="2000" b="0" dirty="0"/>
              <a:t>DHCP</a:t>
            </a:r>
            <a:r>
              <a:rPr lang="zh-CN" altLang="en-US" sz="2000" b="0" dirty="0"/>
              <a:t>给客户端分配一个永久的</a:t>
            </a:r>
            <a:r>
              <a:rPr lang="en-US" altLang="zh-CN" sz="2000" b="0" dirty="0"/>
              <a:t>IP</a:t>
            </a:r>
            <a:r>
              <a:rPr lang="zh-CN" altLang="en-US" sz="2000" b="0" dirty="0"/>
              <a:t>地址</a:t>
            </a:r>
          </a:p>
          <a:p>
            <a:pPr lvl="2" eaLnBrk="1" hangingPunct="1"/>
            <a:r>
              <a:rPr lang="zh-CN" altLang="en-US" sz="2000" dirty="0">
                <a:solidFill>
                  <a:srgbClr val="FF0000"/>
                </a:solidFill>
              </a:rPr>
              <a:t>动态分配</a:t>
            </a:r>
            <a:r>
              <a:rPr lang="zh-CN" altLang="en-US" sz="2000" b="0" dirty="0"/>
              <a:t>：</a:t>
            </a:r>
            <a:r>
              <a:rPr lang="en-US" altLang="zh-CN" sz="2000" b="0" dirty="0"/>
              <a:t>DHCP</a:t>
            </a:r>
            <a:r>
              <a:rPr lang="zh-CN" altLang="en-US" sz="2000" b="0" dirty="0"/>
              <a:t>给客户端分配一个一段时间内有效的</a:t>
            </a:r>
            <a:r>
              <a:rPr lang="en-US" altLang="zh-CN" sz="2000" b="0" dirty="0"/>
              <a:t>IP</a:t>
            </a:r>
            <a:r>
              <a:rPr lang="zh-CN" altLang="en-US" sz="2000" b="0" dirty="0"/>
              <a:t>地址</a:t>
            </a:r>
          </a:p>
          <a:p>
            <a:pPr lvl="2" eaLnBrk="1" hangingPunct="1"/>
            <a:r>
              <a:rPr lang="zh-CN" altLang="en-US" sz="2000" b="0" dirty="0"/>
              <a:t>手动分配：客户端</a:t>
            </a:r>
            <a:r>
              <a:rPr lang="en-US" altLang="zh-CN" sz="2000" b="0" dirty="0"/>
              <a:t>IP</a:t>
            </a:r>
            <a:r>
              <a:rPr lang="zh-CN" altLang="en-US" sz="2000" b="0" dirty="0"/>
              <a:t>地址由网络管理员分配，</a:t>
            </a:r>
            <a:r>
              <a:rPr lang="en-US" altLang="zh-CN" sz="2000" b="0" dirty="0"/>
              <a:t>DHCP</a:t>
            </a:r>
            <a:r>
              <a:rPr lang="zh-CN" altLang="en-US" sz="2000" b="0" dirty="0"/>
              <a:t>仅用来将分配的地址通报给客户端</a:t>
            </a:r>
          </a:p>
        </p:txBody>
      </p:sp>
      <p:pic>
        <p:nvPicPr>
          <p:cNvPr id="5" name="Picture 1">
            <a:extLst>
              <a:ext uri="{FF2B5EF4-FFF2-40B4-BE49-F238E27FC236}">
                <a16:creationId xmlns:a16="http://schemas.microsoft.com/office/drawing/2014/main" id="{BE47547E-480C-4AFD-A05F-F728AA803B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879" y="212057"/>
            <a:ext cx="2078916" cy="23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307F4BF3-F035-4CEC-81C7-F9222F0F2F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14313"/>
            <a:ext cx="20574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355331" name="Rectangle 3"/>
          <p:cNvSpPr>
            <a:spLocks noRot="1" noChangeArrowheads="1"/>
          </p:cNvSpPr>
          <p:nvPr/>
        </p:nvSpPr>
        <p:spPr bwMode="auto">
          <a:xfrm>
            <a:off x="107950" y="692150"/>
            <a:ext cx="4319588"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1</a:t>
            </a:r>
            <a:r>
              <a:rPr lang="zh-CN" altLang="en-US" sz="1700" dirty="0">
                <a:latin typeface="+mn-ea"/>
                <a:ea typeface="+mn-ea"/>
              </a:rPr>
              <a:t>）客户端在广播</a:t>
            </a:r>
            <a:r>
              <a:rPr lang="en-US" altLang="zh-CN" sz="1700" dirty="0">
                <a:solidFill>
                  <a:schemeClr val="hlink"/>
                </a:solidFill>
                <a:latin typeface="+mn-ea"/>
                <a:ea typeface="+mn-ea"/>
              </a:rPr>
              <a:t>DHCPDISCOVER</a:t>
            </a:r>
            <a:r>
              <a:rPr lang="zh-CN" altLang="en-US" sz="1700" dirty="0">
                <a:latin typeface="+mn-ea"/>
                <a:ea typeface="+mn-ea"/>
              </a:rPr>
              <a:t>消息</a:t>
            </a:r>
            <a:endParaRPr lang="en-US" altLang="zh-CN" sz="1700" dirty="0">
              <a:latin typeface="+mn-ea"/>
              <a:ea typeface="+mn-ea"/>
            </a:endParaRP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      </a:t>
            </a:r>
            <a:r>
              <a:rPr lang="zh-CN" altLang="en-US" sz="1700" dirty="0">
                <a:latin typeface="+mn-ea"/>
                <a:ea typeface="+mn-ea"/>
              </a:rPr>
              <a:t>源</a:t>
            </a:r>
            <a:r>
              <a:rPr lang="en-US" altLang="zh-CN" sz="1700" dirty="0">
                <a:latin typeface="+mn-ea"/>
                <a:ea typeface="+mn-ea"/>
              </a:rPr>
              <a:t>IP</a:t>
            </a:r>
            <a:r>
              <a:rPr lang="zh-CN" altLang="en-US" sz="1700" dirty="0">
                <a:latin typeface="+mn-ea"/>
                <a:ea typeface="+mn-ea"/>
              </a:rPr>
              <a:t>地址为</a:t>
            </a:r>
            <a:r>
              <a:rPr lang="en-US" altLang="zh-CN" sz="1700" dirty="0">
                <a:solidFill>
                  <a:schemeClr val="hlink"/>
                </a:solidFill>
                <a:latin typeface="+mn-ea"/>
                <a:ea typeface="+mn-ea"/>
              </a:rPr>
              <a:t>0.0.0.0</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      </a:t>
            </a:r>
            <a:r>
              <a:rPr lang="zh-CN" altLang="en-US" sz="1700" dirty="0">
                <a:latin typeface="+mn-ea"/>
                <a:ea typeface="+mn-ea"/>
              </a:rPr>
              <a:t>目的</a:t>
            </a:r>
            <a:r>
              <a:rPr lang="en-US" altLang="zh-CN" sz="1700" dirty="0">
                <a:latin typeface="+mn-ea"/>
                <a:ea typeface="+mn-ea"/>
              </a:rPr>
              <a:t>IP</a:t>
            </a:r>
            <a:r>
              <a:rPr lang="zh-CN" altLang="en-US" sz="1700" dirty="0">
                <a:latin typeface="+mn-ea"/>
                <a:ea typeface="+mn-ea"/>
              </a:rPr>
              <a:t>地址为</a:t>
            </a:r>
            <a:r>
              <a:rPr lang="en-US" altLang="zh-CN" sz="1700" dirty="0">
                <a:solidFill>
                  <a:schemeClr val="hlink"/>
                </a:solidFill>
                <a:latin typeface="+mn-ea"/>
                <a:ea typeface="+mn-ea"/>
              </a:rPr>
              <a:t>255.255.255.255</a:t>
            </a:r>
            <a:r>
              <a:rPr lang="en-US" altLang="zh-CN" sz="1700" dirty="0">
                <a:latin typeface="+mn-ea"/>
                <a:ea typeface="+mn-ea"/>
              </a:rPr>
              <a:t>,</a:t>
            </a:r>
            <a:r>
              <a:rPr lang="zh-CN" altLang="en-US" sz="1700" dirty="0">
                <a:latin typeface="+mn-ea"/>
                <a:ea typeface="+mn-ea"/>
              </a:rPr>
              <a:t> 使用</a:t>
            </a:r>
            <a:r>
              <a:rPr lang="en-US" altLang="zh-CN" sz="1700" dirty="0">
                <a:latin typeface="+mn-ea"/>
                <a:ea typeface="+mn-ea"/>
              </a:rPr>
              <a:t>MAC</a:t>
            </a:r>
            <a:r>
              <a:rPr lang="zh-CN" altLang="en-US" sz="1700" dirty="0">
                <a:latin typeface="+mn-ea"/>
                <a:ea typeface="+mn-ea"/>
              </a:rPr>
              <a:t>地址来标识客户端</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2</a:t>
            </a:r>
            <a:r>
              <a:rPr lang="zh-CN" altLang="en-US" sz="1700" dirty="0">
                <a:latin typeface="+mn-ea"/>
                <a:ea typeface="+mn-ea"/>
              </a:rPr>
              <a:t>）</a:t>
            </a:r>
            <a:r>
              <a:rPr lang="en-US" altLang="zh-CN" sz="1700" dirty="0">
                <a:latin typeface="+mn-ea"/>
                <a:ea typeface="+mn-ea"/>
              </a:rPr>
              <a:t>DHCP</a:t>
            </a:r>
            <a:r>
              <a:rPr lang="zh-CN" altLang="en-US" sz="1700" dirty="0">
                <a:latin typeface="+mn-ea"/>
                <a:ea typeface="+mn-ea"/>
              </a:rPr>
              <a:t>服务器回应</a:t>
            </a:r>
            <a:r>
              <a:rPr lang="en-US" altLang="zh-CN" sz="1700" dirty="0">
                <a:solidFill>
                  <a:schemeClr val="hlink"/>
                </a:solidFill>
                <a:latin typeface="+mn-ea"/>
                <a:ea typeface="+mn-ea"/>
              </a:rPr>
              <a:t>DHCPOFFER</a:t>
            </a:r>
            <a:r>
              <a:rPr lang="zh-CN" altLang="en-US" sz="1700" dirty="0">
                <a:latin typeface="+mn-ea"/>
                <a:ea typeface="+mn-ea"/>
              </a:rPr>
              <a:t>消息给客户端，其中包含分配的</a:t>
            </a:r>
            <a:r>
              <a:rPr lang="en-US" altLang="zh-CN" sz="1700" dirty="0">
                <a:latin typeface="+mn-ea"/>
                <a:ea typeface="+mn-ea"/>
              </a:rPr>
              <a:t>IP</a:t>
            </a:r>
            <a:r>
              <a:rPr lang="zh-CN" altLang="en-US" sz="1700" dirty="0">
                <a:latin typeface="+mn-ea"/>
                <a:ea typeface="+mn-ea"/>
              </a:rPr>
              <a:t>地址、租用期限和其它配置参数</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3</a:t>
            </a:r>
            <a:r>
              <a:rPr lang="zh-CN" altLang="en-US" sz="1700" dirty="0">
                <a:latin typeface="+mn-ea"/>
                <a:ea typeface="+mn-ea"/>
              </a:rPr>
              <a:t>）客户端选择一个</a:t>
            </a:r>
            <a:r>
              <a:rPr lang="en-US" altLang="zh-CN" sz="1700" dirty="0">
                <a:latin typeface="+mn-ea"/>
                <a:ea typeface="+mn-ea"/>
              </a:rPr>
              <a:t>DHCP</a:t>
            </a:r>
            <a:r>
              <a:rPr lang="zh-CN" altLang="en-US" sz="1700" dirty="0">
                <a:latin typeface="+mn-ea"/>
                <a:ea typeface="+mn-ea"/>
              </a:rPr>
              <a:t>服务器并且在整个网络上广播</a:t>
            </a:r>
            <a:r>
              <a:rPr lang="en-US" altLang="zh-CN" sz="1700" dirty="0">
                <a:solidFill>
                  <a:schemeClr val="hlink"/>
                </a:solidFill>
                <a:latin typeface="+mn-ea"/>
                <a:ea typeface="+mn-ea"/>
              </a:rPr>
              <a:t>DHCPREQUEST</a:t>
            </a:r>
            <a:r>
              <a:rPr lang="zh-CN" altLang="en-US" sz="1700" dirty="0">
                <a:latin typeface="+mn-ea"/>
                <a:ea typeface="+mn-ea"/>
              </a:rPr>
              <a:t>消息，告诉其它</a:t>
            </a:r>
            <a:r>
              <a:rPr lang="en-US" altLang="zh-CN" sz="1700" dirty="0">
                <a:latin typeface="+mn-ea"/>
                <a:ea typeface="+mn-ea"/>
              </a:rPr>
              <a:t>DHCP</a:t>
            </a:r>
            <a:r>
              <a:rPr lang="zh-CN" altLang="en-US" sz="1700" dirty="0">
                <a:latin typeface="+mn-ea"/>
                <a:ea typeface="+mn-ea"/>
              </a:rPr>
              <a:t>服务器它选择哪个服务器提供的</a:t>
            </a:r>
            <a:r>
              <a:rPr lang="en-US" altLang="zh-CN" sz="1700" dirty="0">
                <a:latin typeface="+mn-ea"/>
                <a:ea typeface="+mn-ea"/>
              </a:rPr>
              <a:t>IP</a:t>
            </a:r>
            <a:r>
              <a:rPr lang="zh-CN" altLang="en-US" sz="1700" dirty="0">
                <a:latin typeface="+mn-ea"/>
                <a:ea typeface="+mn-ea"/>
              </a:rPr>
              <a:t>地址</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4</a:t>
            </a:r>
            <a:r>
              <a:rPr lang="zh-CN" altLang="en-US" sz="1700" dirty="0">
                <a:latin typeface="+mn-ea"/>
                <a:ea typeface="+mn-ea"/>
              </a:rPr>
              <a:t>）</a:t>
            </a:r>
            <a:r>
              <a:rPr lang="en-US" altLang="zh-CN" sz="1700" dirty="0">
                <a:latin typeface="+mn-ea"/>
                <a:ea typeface="+mn-ea"/>
              </a:rPr>
              <a:t>DHCPREQUEST</a:t>
            </a:r>
            <a:r>
              <a:rPr lang="zh-CN" altLang="en-US" sz="1700" dirty="0">
                <a:latin typeface="+mn-ea"/>
                <a:ea typeface="+mn-ea"/>
              </a:rPr>
              <a:t>选定的服务器给客户端回应</a:t>
            </a:r>
            <a:r>
              <a:rPr lang="en-US" altLang="zh-CN" sz="1700" dirty="0">
                <a:solidFill>
                  <a:schemeClr val="hlink"/>
                </a:solidFill>
                <a:latin typeface="+mn-ea"/>
                <a:ea typeface="+mn-ea"/>
              </a:rPr>
              <a:t>DHCPACK</a:t>
            </a:r>
            <a:r>
              <a:rPr lang="zh-CN" altLang="en-US" sz="1700" dirty="0">
                <a:latin typeface="+mn-ea"/>
                <a:ea typeface="+mn-ea"/>
              </a:rPr>
              <a:t>，其中包含有配置参数</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5</a:t>
            </a:r>
            <a:r>
              <a:rPr lang="zh-CN" altLang="en-US" sz="1700" dirty="0">
                <a:latin typeface="+mn-ea"/>
                <a:ea typeface="+mn-ea"/>
              </a:rPr>
              <a:t>）客户端接收到</a:t>
            </a:r>
            <a:r>
              <a:rPr lang="en-US" altLang="zh-CN" sz="1700" dirty="0">
                <a:latin typeface="+mn-ea"/>
                <a:ea typeface="+mn-ea"/>
              </a:rPr>
              <a:t>DHCPACK</a:t>
            </a:r>
            <a:r>
              <a:rPr lang="zh-CN" altLang="en-US" sz="1700" dirty="0">
                <a:latin typeface="+mn-ea"/>
                <a:ea typeface="+mn-ea"/>
              </a:rPr>
              <a:t>后，应该对参数进行最后的检查</a:t>
            </a:r>
            <a:endParaRPr lang="en-US" altLang="zh-CN" sz="1700" dirty="0">
              <a:latin typeface="+mn-ea"/>
              <a:ea typeface="+mn-ea"/>
            </a:endParaRP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zh-CN" altLang="en-US" sz="1700" dirty="0">
                <a:solidFill>
                  <a:schemeClr val="hlink"/>
                </a:solidFill>
                <a:latin typeface="+mn-ea"/>
                <a:ea typeface="+mn-ea"/>
              </a:rPr>
              <a:t>然后才能开始使用分配的</a:t>
            </a:r>
            <a:r>
              <a:rPr lang="en-US" altLang="zh-CN" sz="1700" dirty="0">
                <a:solidFill>
                  <a:schemeClr val="hlink"/>
                </a:solidFill>
                <a:latin typeface="+mn-ea"/>
                <a:ea typeface="+mn-ea"/>
              </a:rPr>
              <a:t>IP</a:t>
            </a:r>
            <a:r>
              <a:rPr lang="zh-CN" altLang="en-US" sz="1700" dirty="0">
                <a:solidFill>
                  <a:schemeClr val="hlink"/>
                </a:solidFill>
                <a:latin typeface="+mn-ea"/>
                <a:ea typeface="+mn-ea"/>
              </a:rPr>
              <a:t>地址</a:t>
            </a:r>
          </a:p>
          <a:p>
            <a:pPr eaLnBrk="1" hangingPunct="1">
              <a:lnSpc>
                <a:spcPct val="92000"/>
              </a:lnSpc>
              <a:spcBef>
                <a:spcPct val="20000"/>
              </a:spcBef>
              <a:spcAft>
                <a:spcPts val="400"/>
              </a:spcAft>
              <a:buClr>
                <a:schemeClr val="folHlink"/>
              </a:buClr>
              <a:buSzPct val="60000"/>
              <a:buFont typeface="Wingdings" panose="05000000000000000000" pitchFamily="2" charset="2"/>
              <a:buNone/>
            </a:pPr>
            <a:r>
              <a:rPr lang="en-US" altLang="zh-CN" sz="1700" dirty="0">
                <a:latin typeface="+mn-ea"/>
                <a:ea typeface="+mn-ea"/>
              </a:rPr>
              <a:t>6</a:t>
            </a:r>
            <a:r>
              <a:rPr lang="zh-CN" altLang="en-US" sz="1700" dirty="0">
                <a:latin typeface="+mn-ea"/>
                <a:ea typeface="+mn-ea"/>
              </a:rPr>
              <a:t>）客户端可以通过向</a:t>
            </a:r>
            <a:r>
              <a:rPr lang="en-US" altLang="zh-CN" sz="1700" dirty="0">
                <a:latin typeface="+mn-ea"/>
                <a:ea typeface="+mn-ea"/>
              </a:rPr>
              <a:t>DHCP</a:t>
            </a:r>
            <a:r>
              <a:rPr lang="zh-CN" altLang="en-US" sz="1700" dirty="0">
                <a:latin typeface="+mn-ea"/>
                <a:ea typeface="+mn-ea"/>
              </a:rPr>
              <a:t>服务器发送</a:t>
            </a:r>
            <a:r>
              <a:rPr lang="en-US" altLang="zh-CN" sz="1700" dirty="0">
                <a:solidFill>
                  <a:schemeClr val="hlink"/>
                </a:solidFill>
                <a:latin typeface="+mn-ea"/>
                <a:ea typeface="+mn-ea"/>
              </a:rPr>
              <a:t>DHCPRELEASE</a:t>
            </a:r>
            <a:r>
              <a:rPr lang="zh-CN" altLang="en-US" sz="1700" dirty="0">
                <a:latin typeface="+mn-ea"/>
                <a:ea typeface="+mn-ea"/>
              </a:rPr>
              <a:t>消息来释放对</a:t>
            </a:r>
            <a:r>
              <a:rPr lang="en-US" altLang="zh-CN" sz="1700" dirty="0">
                <a:latin typeface="+mn-ea"/>
                <a:ea typeface="+mn-ea"/>
              </a:rPr>
              <a:t>IP</a:t>
            </a:r>
            <a:r>
              <a:rPr lang="zh-CN" altLang="en-US" sz="1700" dirty="0">
                <a:latin typeface="+mn-ea"/>
                <a:ea typeface="+mn-ea"/>
              </a:rPr>
              <a:t>地址的租用，其中包含有客户端的</a:t>
            </a:r>
            <a:r>
              <a:rPr lang="en-US" altLang="zh-CN" sz="1700" dirty="0">
                <a:latin typeface="+mn-ea"/>
                <a:ea typeface="+mn-ea"/>
              </a:rPr>
              <a:t>MAC</a:t>
            </a:r>
            <a:r>
              <a:rPr lang="zh-CN" altLang="en-US" sz="1700" dirty="0">
                <a:latin typeface="+mn-ea"/>
                <a:ea typeface="+mn-ea"/>
              </a:rPr>
              <a:t>地址和租用</a:t>
            </a:r>
            <a:r>
              <a:rPr lang="en-US" altLang="zh-CN" sz="1700" dirty="0">
                <a:latin typeface="+mn-ea"/>
                <a:ea typeface="+mn-ea"/>
              </a:rPr>
              <a:t>IP</a:t>
            </a:r>
            <a:r>
              <a:rPr lang="zh-CN" altLang="en-US" sz="1700" dirty="0">
                <a:latin typeface="+mn-ea"/>
                <a:ea typeface="+mn-ea"/>
              </a:rPr>
              <a:t>地址</a:t>
            </a:r>
          </a:p>
        </p:txBody>
      </p:sp>
      <p:pic>
        <p:nvPicPr>
          <p:cNvPr id="47108" name="Picture 5" descr="DH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0"/>
            <a:ext cx="4716462"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71438" y="173038"/>
            <a:ext cx="414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800">
                <a:latin typeface="+mn-ea"/>
                <a:ea typeface="+mn-ea"/>
              </a:rPr>
              <a:t>IP</a:t>
            </a:r>
            <a:r>
              <a:rPr lang="zh-CN" altLang="en-US" sz="2800">
                <a:latin typeface="+mn-ea"/>
                <a:ea typeface="+mn-ea"/>
              </a:rPr>
              <a:t>地址配置：</a:t>
            </a:r>
            <a:r>
              <a:rPr lang="en-US" altLang="zh-CN" sz="2800">
                <a:latin typeface="+mn-ea"/>
                <a:ea typeface="+mn-ea"/>
              </a:rPr>
              <a:t>DHCP</a:t>
            </a:r>
            <a:r>
              <a:rPr lang="zh-CN" altLang="en-US" sz="2800">
                <a:latin typeface="+mn-ea"/>
                <a:ea typeface="+mn-ea"/>
              </a:rPr>
              <a:t>过程</a:t>
            </a:r>
          </a:p>
        </p:txBody>
      </p:sp>
      <p:grpSp>
        <p:nvGrpSpPr>
          <p:cNvPr id="2" name="Group 9"/>
          <p:cNvGrpSpPr>
            <a:grpSpLocks/>
          </p:cNvGrpSpPr>
          <p:nvPr/>
        </p:nvGrpSpPr>
        <p:grpSpPr bwMode="auto">
          <a:xfrm>
            <a:off x="5076825" y="1052513"/>
            <a:ext cx="1727200" cy="431800"/>
            <a:chOff x="3198" y="663"/>
            <a:chExt cx="1088" cy="272"/>
          </a:xfrm>
        </p:grpSpPr>
        <p:sp>
          <p:nvSpPr>
            <p:cNvPr id="47150" name="Line 6"/>
            <p:cNvSpPr>
              <a:spLocks noChangeShapeType="1"/>
            </p:cNvSpPr>
            <p:nvPr/>
          </p:nvSpPr>
          <p:spPr bwMode="auto">
            <a:xfrm flipH="1">
              <a:off x="4150" y="663"/>
              <a:ext cx="136" cy="13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51" name="Line 7"/>
            <p:cNvSpPr>
              <a:spLocks noChangeShapeType="1"/>
            </p:cNvSpPr>
            <p:nvPr/>
          </p:nvSpPr>
          <p:spPr bwMode="auto">
            <a:xfrm flipH="1">
              <a:off x="3334" y="799"/>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52" name="Line 8"/>
            <p:cNvSpPr>
              <a:spLocks noChangeShapeType="1"/>
            </p:cNvSpPr>
            <p:nvPr/>
          </p:nvSpPr>
          <p:spPr bwMode="auto">
            <a:xfrm flipH="1">
              <a:off x="3198" y="799"/>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3" name="Group 14"/>
          <p:cNvGrpSpPr>
            <a:grpSpLocks/>
          </p:cNvGrpSpPr>
          <p:nvPr/>
        </p:nvGrpSpPr>
        <p:grpSpPr bwMode="auto">
          <a:xfrm>
            <a:off x="6804025" y="1125538"/>
            <a:ext cx="1655763" cy="358775"/>
            <a:chOff x="4286" y="709"/>
            <a:chExt cx="1043" cy="226"/>
          </a:xfrm>
        </p:grpSpPr>
        <p:sp>
          <p:nvSpPr>
            <p:cNvPr id="47147" name="Line 11"/>
            <p:cNvSpPr>
              <a:spLocks noChangeShapeType="1"/>
            </p:cNvSpPr>
            <p:nvPr/>
          </p:nvSpPr>
          <p:spPr bwMode="auto">
            <a:xfrm flipH="1" flipV="1">
              <a:off x="4286" y="70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8" name="Line 12"/>
            <p:cNvSpPr>
              <a:spLocks noChangeShapeType="1"/>
            </p:cNvSpPr>
            <p:nvPr/>
          </p:nvSpPr>
          <p:spPr bwMode="auto">
            <a:xfrm>
              <a:off x="4377" y="799"/>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9" name="Line 13"/>
            <p:cNvSpPr>
              <a:spLocks noChangeShapeType="1"/>
            </p:cNvSpPr>
            <p:nvPr/>
          </p:nvSpPr>
          <p:spPr bwMode="auto">
            <a:xfrm>
              <a:off x="5239" y="799"/>
              <a:ext cx="90"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23" name="Rectangle 15"/>
          <p:cNvSpPr>
            <a:spLocks noChangeArrowheads="1"/>
          </p:cNvSpPr>
          <p:nvPr/>
        </p:nvSpPr>
        <p:spPr bwMode="auto">
          <a:xfrm>
            <a:off x="4500563" y="1570038"/>
            <a:ext cx="1150937" cy="5032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7824" name="Rectangle 16"/>
          <p:cNvSpPr>
            <a:spLocks noChangeArrowheads="1"/>
          </p:cNvSpPr>
          <p:nvPr/>
        </p:nvSpPr>
        <p:spPr bwMode="auto">
          <a:xfrm>
            <a:off x="7935913" y="1582738"/>
            <a:ext cx="1150937" cy="5032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4" name="Group 20"/>
          <p:cNvGrpSpPr>
            <a:grpSpLocks/>
          </p:cNvGrpSpPr>
          <p:nvPr/>
        </p:nvGrpSpPr>
        <p:grpSpPr bwMode="auto">
          <a:xfrm>
            <a:off x="5076825" y="2060575"/>
            <a:ext cx="1582738" cy="792163"/>
            <a:chOff x="3198" y="1298"/>
            <a:chExt cx="997" cy="499"/>
          </a:xfrm>
        </p:grpSpPr>
        <p:sp>
          <p:nvSpPr>
            <p:cNvPr id="47144" name="Line 17"/>
            <p:cNvSpPr>
              <a:spLocks noChangeShapeType="1"/>
            </p:cNvSpPr>
            <p:nvPr/>
          </p:nvSpPr>
          <p:spPr bwMode="auto">
            <a:xfrm>
              <a:off x="3198" y="1298"/>
              <a:ext cx="136" cy="272"/>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5" name="Line 18"/>
            <p:cNvSpPr>
              <a:spLocks noChangeShapeType="1"/>
            </p:cNvSpPr>
            <p:nvPr/>
          </p:nvSpPr>
          <p:spPr bwMode="auto">
            <a:xfrm>
              <a:off x="3334" y="1570"/>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6" name="Line 19"/>
            <p:cNvSpPr>
              <a:spLocks noChangeShapeType="1"/>
            </p:cNvSpPr>
            <p:nvPr/>
          </p:nvSpPr>
          <p:spPr bwMode="auto">
            <a:xfrm>
              <a:off x="4150" y="1570"/>
              <a:ext cx="45" cy="227"/>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5" name="Group 24"/>
          <p:cNvGrpSpPr>
            <a:grpSpLocks/>
          </p:cNvGrpSpPr>
          <p:nvPr/>
        </p:nvGrpSpPr>
        <p:grpSpPr bwMode="auto">
          <a:xfrm>
            <a:off x="6804025" y="1989138"/>
            <a:ext cx="1655763" cy="576262"/>
            <a:chOff x="4286" y="1253"/>
            <a:chExt cx="1043" cy="363"/>
          </a:xfrm>
        </p:grpSpPr>
        <p:sp>
          <p:nvSpPr>
            <p:cNvPr id="47141" name="Line 21"/>
            <p:cNvSpPr>
              <a:spLocks noChangeShapeType="1"/>
            </p:cNvSpPr>
            <p:nvPr/>
          </p:nvSpPr>
          <p:spPr bwMode="auto">
            <a:xfrm flipH="1">
              <a:off x="5239" y="1253"/>
              <a:ext cx="90" cy="91"/>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2" name="Line 22"/>
            <p:cNvSpPr>
              <a:spLocks noChangeShapeType="1"/>
            </p:cNvSpPr>
            <p:nvPr/>
          </p:nvSpPr>
          <p:spPr bwMode="auto">
            <a:xfrm flipH="1">
              <a:off x="4377" y="1344"/>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3" name="Line 23"/>
            <p:cNvSpPr>
              <a:spLocks noChangeShapeType="1"/>
            </p:cNvSpPr>
            <p:nvPr/>
          </p:nvSpPr>
          <p:spPr bwMode="auto">
            <a:xfrm flipH="1">
              <a:off x="4286" y="1344"/>
              <a:ext cx="91" cy="272"/>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33" name="Rectangle 25"/>
          <p:cNvSpPr>
            <a:spLocks noChangeArrowheads="1"/>
          </p:cNvSpPr>
          <p:nvPr/>
        </p:nvSpPr>
        <p:spPr bwMode="auto">
          <a:xfrm>
            <a:off x="6011863" y="2781300"/>
            <a:ext cx="1728787" cy="5746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6" name="Group 30"/>
          <p:cNvGrpSpPr>
            <a:grpSpLocks/>
          </p:cNvGrpSpPr>
          <p:nvPr/>
        </p:nvGrpSpPr>
        <p:grpSpPr bwMode="auto">
          <a:xfrm>
            <a:off x="5076825" y="3395663"/>
            <a:ext cx="1668463" cy="371475"/>
            <a:chOff x="3198" y="2139"/>
            <a:chExt cx="1051" cy="234"/>
          </a:xfrm>
        </p:grpSpPr>
        <p:sp>
          <p:nvSpPr>
            <p:cNvPr id="47138" name="Line 26"/>
            <p:cNvSpPr>
              <a:spLocks noChangeShapeType="1"/>
            </p:cNvSpPr>
            <p:nvPr/>
          </p:nvSpPr>
          <p:spPr bwMode="auto">
            <a:xfrm flipH="1">
              <a:off x="4158" y="213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9" name="Line 27"/>
            <p:cNvSpPr>
              <a:spLocks noChangeShapeType="1"/>
            </p:cNvSpPr>
            <p:nvPr/>
          </p:nvSpPr>
          <p:spPr bwMode="auto">
            <a:xfrm flipH="1">
              <a:off x="3334" y="2235"/>
              <a:ext cx="816"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40" name="Line 28"/>
            <p:cNvSpPr>
              <a:spLocks noChangeShapeType="1"/>
            </p:cNvSpPr>
            <p:nvPr/>
          </p:nvSpPr>
          <p:spPr bwMode="auto">
            <a:xfrm flipH="1">
              <a:off x="3198" y="2237"/>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 name="Group 34"/>
          <p:cNvGrpSpPr>
            <a:grpSpLocks/>
          </p:cNvGrpSpPr>
          <p:nvPr/>
        </p:nvGrpSpPr>
        <p:grpSpPr bwMode="auto">
          <a:xfrm>
            <a:off x="6816725" y="3344863"/>
            <a:ext cx="1643063" cy="371475"/>
            <a:chOff x="4294" y="2107"/>
            <a:chExt cx="1035" cy="234"/>
          </a:xfrm>
        </p:grpSpPr>
        <p:sp>
          <p:nvSpPr>
            <p:cNvPr id="47135" name="Line 31"/>
            <p:cNvSpPr>
              <a:spLocks noChangeShapeType="1"/>
            </p:cNvSpPr>
            <p:nvPr/>
          </p:nvSpPr>
          <p:spPr bwMode="auto">
            <a:xfrm>
              <a:off x="4294" y="2107"/>
              <a:ext cx="91" cy="13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6" name="Line 32"/>
            <p:cNvSpPr>
              <a:spLocks noChangeShapeType="1"/>
            </p:cNvSpPr>
            <p:nvPr/>
          </p:nvSpPr>
          <p:spPr bwMode="auto">
            <a:xfrm>
              <a:off x="4377" y="2235"/>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7" name="Line 33"/>
            <p:cNvSpPr>
              <a:spLocks noChangeShapeType="1"/>
            </p:cNvSpPr>
            <p:nvPr/>
          </p:nvSpPr>
          <p:spPr bwMode="auto">
            <a:xfrm>
              <a:off x="5239" y="2251"/>
              <a:ext cx="90" cy="9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43" name="Rectangle 35"/>
          <p:cNvSpPr>
            <a:spLocks noChangeArrowheads="1"/>
          </p:cNvSpPr>
          <p:nvPr/>
        </p:nvSpPr>
        <p:spPr bwMode="auto">
          <a:xfrm>
            <a:off x="7918450" y="3792538"/>
            <a:ext cx="1187450" cy="4794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8" name="Group 39"/>
          <p:cNvGrpSpPr>
            <a:grpSpLocks/>
          </p:cNvGrpSpPr>
          <p:nvPr/>
        </p:nvGrpSpPr>
        <p:grpSpPr bwMode="auto">
          <a:xfrm>
            <a:off x="6804025" y="4292600"/>
            <a:ext cx="1655763" cy="360363"/>
            <a:chOff x="4286" y="2704"/>
            <a:chExt cx="1043" cy="227"/>
          </a:xfrm>
        </p:grpSpPr>
        <p:sp>
          <p:nvSpPr>
            <p:cNvPr id="47132" name="Line 36"/>
            <p:cNvSpPr>
              <a:spLocks noChangeShapeType="1"/>
            </p:cNvSpPr>
            <p:nvPr/>
          </p:nvSpPr>
          <p:spPr bwMode="auto">
            <a:xfrm flipH="1">
              <a:off x="5239" y="2704"/>
              <a:ext cx="90" cy="91"/>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3" name="Line 37"/>
            <p:cNvSpPr>
              <a:spLocks noChangeShapeType="1"/>
            </p:cNvSpPr>
            <p:nvPr/>
          </p:nvSpPr>
          <p:spPr bwMode="auto">
            <a:xfrm flipH="1">
              <a:off x="4422" y="2795"/>
              <a:ext cx="817"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4" name="Line 38"/>
            <p:cNvSpPr>
              <a:spLocks noChangeShapeType="1"/>
            </p:cNvSpPr>
            <p:nvPr/>
          </p:nvSpPr>
          <p:spPr bwMode="auto">
            <a:xfrm flipH="1">
              <a:off x="4286" y="2795"/>
              <a:ext cx="136"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48" name="Rectangle 40"/>
          <p:cNvSpPr>
            <a:spLocks noChangeArrowheads="1"/>
          </p:cNvSpPr>
          <p:nvPr/>
        </p:nvSpPr>
        <p:spPr bwMode="auto">
          <a:xfrm>
            <a:off x="5953125" y="4729163"/>
            <a:ext cx="1728788" cy="2889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pSp>
        <p:nvGrpSpPr>
          <p:cNvPr id="9" name="Group 41"/>
          <p:cNvGrpSpPr>
            <a:grpSpLocks/>
          </p:cNvGrpSpPr>
          <p:nvPr/>
        </p:nvGrpSpPr>
        <p:grpSpPr bwMode="auto">
          <a:xfrm>
            <a:off x="6804025" y="5734050"/>
            <a:ext cx="1655763" cy="396875"/>
            <a:chOff x="4286" y="709"/>
            <a:chExt cx="1043" cy="226"/>
          </a:xfrm>
        </p:grpSpPr>
        <p:sp>
          <p:nvSpPr>
            <p:cNvPr id="47129" name="Line 42"/>
            <p:cNvSpPr>
              <a:spLocks noChangeShapeType="1"/>
            </p:cNvSpPr>
            <p:nvPr/>
          </p:nvSpPr>
          <p:spPr bwMode="auto">
            <a:xfrm flipH="1" flipV="1">
              <a:off x="4286" y="709"/>
              <a:ext cx="91" cy="9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0" name="Line 43"/>
            <p:cNvSpPr>
              <a:spLocks noChangeShapeType="1"/>
            </p:cNvSpPr>
            <p:nvPr/>
          </p:nvSpPr>
          <p:spPr bwMode="auto">
            <a:xfrm>
              <a:off x="4377" y="799"/>
              <a:ext cx="8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31" name="Line 44"/>
            <p:cNvSpPr>
              <a:spLocks noChangeShapeType="1"/>
            </p:cNvSpPr>
            <p:nvPr/>
          </p:nvSpPr>
          <p:spPr bwMode="auto">
            <a:xfrm>
              <a:off x="5239" y="799"/>
              <a:ext cx="90" cy="136"/>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247853" name="Rectangle 45"/>
          <p:cNvSpPr>
            <a:spLocks noChangeArrowheads="1"/>
          </p:cNvSpPr>
          <p:nvPr/>
        </p:nvSpPr>
        <p:spPr bwMode="auto">
          <a:xfrm>
            <a:off x="6049963" y="5457825"/>
            <a:ext cx="1584325" cy="2889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7854" name="Rectangle 46"/>
          <p:cNvSpPr>
            <a:spLocks noChangeArrowheads="1"/>
          </p:cNvSpPr>
          <p:nvPr/>
        </p:nvSpPr>
        <p:spPr bwMode="auto">
          <a:xfrm>
            <a:off x="7918450" y="6165850"/>
            <a:ext cx="1187450" cy="4794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7855" name="Rectangle 47"/>
          <p:cNvSpPr>
            <a:spLocks noChangeArrowheads="1"/>
          </p:cNvSpPr>
          <p:nvPr/>
        </p:nvSpPr>
        <p:spPr bwMode="auto">
          <a:xfrm>
            <a:off x="6011863" y="765175"/>
            <a:ext cx="1584325" cy="215900"/>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6" name="矩形 45"/>
          <p:cNvSpPr/>
          <p:nvPr/>
        </p:nvSpPr>
        <p:spPr>
          <a:xfrm>
            <a:off x="4572000" y="333375"/>
            <a:ext cx="1079500" cy="2159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latin typeface="+mn-ea"/>
            </a:endParaRPr>
          </a:p>
        </p:txBody>
      </p:sp>
      <p:sp>
        <p:nvSpPr>
          <p:cNvPr id="47" name="矩形 46"/>
          <p:cNvSpPr/>
          <p:nvPr/>
        </p:nvSpPr>
        <p:spPr>
          <a:xfrm>
            <a:off x="8027988" y="333375"/>
            <a:ext cx="1081087" cy="2159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latin typeface="+mn-ea"/>
            </a:endParaRPr>
          </a:p>
        </p:txBody>
      </p:sp>
      <p:sp>
        <p:nvSpPr>
          <p:cNvPr id="48" name="矩形 47"/>
          <p:cNvSpPr/>
          <p:nvPr/>
        </p:nvSpPr>
        <p:spPr>
          <a:xfrm>
            <a:off x="107950" y="6381750"/>
            <a:ext cx="7559675" cy="368300"/>
          </a:xfrm>
          <a:prstGeom prst="rect">
            <a:avLst/>
          </a:prstGeom>
          <a:solidFill>
            <a:schemeClr val="bg1">
              <a:lumMod val="95000"/>
            </a:schemeClr>
          </a:solidFill>
        </p:spPr>
        <p:txBody>
          <a:bodyPr>
            <a:spAutoFit/>
          </a:bodyPr>
          <a:lstStyle/>
          <a:p>
            <a:pPr>
              <a:defRPr/>
            </a:pPr>
            <a:r>
              <a:rPr lang="en-US" altLang="zh-CN" dirty="0">
                <a:latin typeface="+mn-ea"/>
                <a:ea typeface="+mn-ea"/>
              </a:rPr>
              <a:t>More Details: https://support.microsoft.com/en-us/kb/169289</a:t>
            </a:r>
            <a:endParaRPr lang="zh-CN" altLang="en-US" dirty="0">
              <a:latin typeface="+mn-ea"/>
              <a:ea typeface="+mn-ea"/>
            </a:endParaRPr>
          </a:p>
        </p:txBody>
      </p:sp>
      <p:sp>
        <p:nvSpPr>
          <p:cNvPr id="50" name="文本框 49">
            <a:extLst>
              <a:ext uri="{FF2B5EF4-FFF2-40B4-BE49-F238E27FC236}">
                <a16:creationId xmlns:a16="http://schemas.microsoft.com/office/drawing/2014/main" id="{70250453-6D43-4494-BA95-489D56F318E8}"/>
              </a:ext>
            </a:extLst>
          </p:cNvPr>
          <p:cNvSpPr txBox="1"/>
          <p:nvPr/>
        </p:nvSpPr>
        <p:spPr>
          <a:xfrm>
            <a:off x="4190470" y="672653"/>
            <a:ext cx="395288" cy="1077218"/>
          </a:xfrm>
          <a:prstGeom prst="rect">
            <a:avLst/>
          </a:prstGeom>
          <a:solidFill>
            <a:schemeClr val="bg1"/>
          </a:solidFill>
          <a:ln>
            <a:solidFill>
              <a:srgbClr val="FF0000"/>
            </a:solidFill>
          </a:ln>
        </p:spPr>
        <p:txBody>
          <a:bodyPr wrap="square">
            <a:spAutoFit/>
          </a:bodyPr>
          <a:lstStyle/>
          <a:p>
            <a:r>
              <a:rPr lang="zh-CN" altLang="en-US" sz="1600" b="1" i="0" dirty="0">
                <a:effectLst/>
                <a:latin typeface="Microsoft YaHei" panose="020B0503020204020204" pitchFamily="34" charset="-122"/>
                <a:ea typeface="Microsoft YaHei" panose="020B0503020204020204" pitchFamily="34" charset="-122"/>
              </a:rPr>
              <a:t>发现阶段</a:t>
            </a:r>
            <a:endParaRPr lang="zh-CN" altLang="en-US" sz="1600" b="1" dirty="0"/>
          </a:p>
        </p:txBody>
      </p:sp>
      <p:sp>
        <p:nvSpPr>
          <p:cNvPr id="51" name="文本框 50">
            <a:extLst>
              <a:ext uri="{FF2B5EF4-FFF2-40B4-BE49-F238E27FC236}">
                <a16:creationId xmlns:a16="http://schemas.microsoft.com/office/drawing/2014/main" id="{DAACE1B9-3517-4CBC-80F4-7CA5897BD185}"/>
              </a:ext>
            </a:extLst>
          </p:cNvPr>
          <p:cNvSpPr txBox="1"/>
          <p:nvPr/>
        </p:nvSpPr>
        <p:spPr>
          <a:xfrm>
            <a:off x="4178315" y="1776652"/>
            <a:ext cx="395288" cy="1077218"/>
          </a:xfrm>
          <a:prstGeom prst="rect">
            <a:avLst/>
          </a:prstGeom>
          <a:solidFill>
            <a:schemeClr val="bg1"/>
          </a:solidFill>
        </p:spPr>
        <p:txBody>
          <a:bodyPr wrap="square">
            <a:spAutoFit/>
          </a:bodyPr>
          <a:lstStyle/>
          <a:p>
            <a:r>
              <a:rPr lang="zh-CN" altLang="en-US" sz="1600" b="1" i="0" dirty="0">
                <a:solidFill>
                  <a:srgbClr val="494949"/>
                </a:solidFill>
                <a:effectLst/>
                <a:latin typeface="Microsoft YaHei" panose="020B0503020204020204" pitchFamily="34" charset="-122"/>
                <a:ea typeface="Microsoft YaHei" panose="020B0503020204020204" pitchFamily="34" charset="-122"/>
              </a:rPr>
              <a:t>提供阶段</a:t>
            </a:r>
            <a:endParaRPr lang="zh-CN" altLang="en-US" sz="1600" b="1" dirty="0"/>
          </a:p>
        </p:txBody>
      </p:sp>
      <p:sp>
        <p:nvSpPr>
          <p:cNvPr id="54" name="文本框 53">
            <a:extLst>
              <a:ext uri="{FF2B5EF4-FFF2-40B4-BE49-F238E27FC236}">
                <a16:creationId xmlns:a16="http://schemas.microsoft.com/office/drawing/2014/main" id="{AD74DAFA-0556-4F87-8E30-C72694C319CB}"/>
              </a:ext>
            </a:extLst>
          </p:cNvPr>
          <p:cNvSpPr txBox="1"/>
          <p:nvPr/>
        </p:nvSpPr>
        <p:spPr>
          <a:xfrm>
            <a:off x="4196429" y="1769368"/>
            <a:ext cx="395288" cy="1077218"/>
          </a:xfrm>
          <a:prstGeom prst="rect">
            <a:avLst/>
          </a:prstGeom>
          <a:solidFill>
            <a:schemeClr val="bg1"/>
          </a:solidFill>
          <a:ln>
            <a:solidFill>
              <a:srgbClr val="FF0000"/>
            </a:solidFill>
          </a:ln>
        </p:spPr>
        <p:txBody>
          <a:bodyPr wrap="square">
            <a:spAutoFit/>
          </a:bodyPr>
          <a:lstStyle/>
          <a:p>
            <a:r>
              <a:rPr lang="zh-CN" altLang="en-US" sz="1600" b="1" i="0" dirty="0">
                <a:effectLst/>
                <a:latin typeface="Microsoft YaHei" panose="020B0503020204020204" pitchFamily="34" charset="-122"/>
                <a:ea typeface="Microsoft YaHei" panose="020B0503020204020204" pitchFamily="34" charset="-122"/>
              </a:rPr>
              <a:t>提供阶段</a:t>
            </a:r>
            <a:endParaRPr lang="zh-CN" altLang="en-US" sz="1600" b="1" dirty="0"/>
          </a:p>
        </p:txBody>
      </p:sp>
      <p:sp>
        <p:nvSpPr>
          <p:cNvPr id="55" name="文本框 54">
            <a:extLst>
              <a:ext uri="{FF2B5EF4-FFF2-40B4-BE49-F238E27FC236}">
                <a16:creationId xmlns:a16="http://schemas.microsoft.com/office/drawing/2014/main" id="{0F982D0D-D4E3-46B1-AE5A-AE1196A6EC10}"/>
              </a:ext>
            </a:extLst>
          </p:cNvPr>
          <p:cNvSpPr txBox="1"/>
          <p:nvPr/>
        </p:nvSpPr>
        <p:spPr>
          <a:xfrm>
            <a:off x="4571677" y="2733028"/>
            <a:ext cx="395288" cy="1077218"/>
          </a:xfrm>
          <a:prstGeom prst="rect">
            <a:avLst/>
          </a:prstGeom>
          <a:solidFill>
            <a:schemeClr val="bg1"/>
          </a:solidFill>
          <a:ln>
            <a:solidFill>
              <a:srgbClr val="FF0000"/>
            </a:solidFill>
          </a:ln>
        </p:spPr>
        <p:txBody>
          <a:bodyPr wrap="square">
            <a:spAutoFit/>
          </a:bodyPr>
          <a:lstStyle/>
          <a:p>
            <a:r>
              <a:rPr lang="zh-CN" altLang="en-US" sz="1600" b="1" dirty="0">
                <a:latin typeface="Microsoft YaHei" panose="020B0503020204020204" pitchFamily="34" charset="-122"/>
                <a:ea typeface="Microsoft YaHei" panose="020B0503020204020204" pitchFamily="34" charset="-122"/>
              </a:rPr>
              <a:t>选择</a:t>
            </a:r>
            <a:r>
              <a:rPr lang="zh-CN" altLang="en-US" sz="1600" b="1" i="0" dirty="0">
                <a:effectLst/>
                <a:latin typeface="Microsoft YaHei" panose="020B0503020204020204" pitchFamily="34" charset="-122"/>
                <a:ea typeface="Microsoft YaHei" panose="020B0503020204020204" pitchFamily="34" charset="-122"/>
              </a:rPr>
              <a:t>阶段</a:t>
            </a:r>
            <a:endParaRPr lang="zh-CN" altLang="en-US" sz="1600" b="1" dirty="0"/>
          </a:p>
        </p:txBody>
      </p:sp>
      <p:sp>
        <p:nvSpPr>
          <p:cNvPr id="56" name="文本框 55">
            <a:extLst>
              <a:ext uri="{FF2B5EF4-FFF2-40B4-BE49-F238E27FC236}">
                <a16:creationId xmlns:a16="http://schemas.microsoft.com/office/drawing/2014/main" id="{0D9499BF-70C1-4FEB-ABC0-A29665F118F6}"/>
              </a:ext>
            </a:extLst>
          </p:cNvPr>
          <p:cNvSpPr txBox="1"/>
          <p:nvPr/>
        </p:nvSpPr>
        <p:spPr>
          <a:xfrm>
            <a:off x="4567238" y="3851103"/>
            <a:ext cx="395288" cy="1077218"/>
          </a:xfrm>
          <a:prstGeom prst="rect">
            <a:avLst/>
          </a:prstGeom>
          <a:solidFill>
            <a:schemeClr val="bg1"/>
          </a:solidFill>
          <a:ln>
            <a:solidFill>
              <a:srgbClr val="FF0000"/>
            </a:solidFill>
          </a:ln>
        </p:spPr>
        <p:txBody>
          <a:bodyPr wrap="square">
            <a:spAutoFit/>
          </a:bodyPr>
          <a:lstStyle/>
          <a:p>
            <a:r>
              <a:rPr lang="zh-CN" altLang="en-US" sz="1600" b="1" i="0" dirty="0">
                <a:effectLst/>
                <a:latin typeface="Microsoft YaHei" panose="020B0503020204020204" pitchFamily="34" charset="-122"/>
                <a:ea typeface="Microsoft YaHei" panose="020B0503020204020204" pitchFamily="34" charset="-122"/>
              </a:rPr>
              <a:t>确认阶段</a:t>
            </a:r>
            <a:endParaRPr lang="zh-CN"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7855"/>
                                        </p:tgtEl>
                                        <p:attrNameLst>
                                          <p:attrName>style.visibility</p:attrName>
                                        </p:attrNameLst>
                                      </p:cBhvr>
                                      <p:to>
                                        <p:strVal val="visible"/>
                                      </p:to>
                                    </p:set>
                                    <p:animEffect transition="in" filter="strips(downRight)">
                                      <p:cBhvr>
                                        <p:cTn id="7" dur="500"/>
                                        <p:tgtEl>
                                          <p:spTgt spid="247855"/>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par>
                                <p:cTn id="12" presetID="18" presetClass="entr" presetSubtype="1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par>
                                <p:cTn id="15" presetID="18" presetClass="entr" presetSubtype="6" fill="hold" nodeType="withEffect">
                                  <p:stCondLst>
                                    <p:cond delay="0"/>
                                  </p:stCondLst>
                                  <p:childTnLst>
                                    <p:set>
                                      <p:cBhvr>
                                        <p:cTn id="16" dur="1" fill="hold">
                                          <p:stCondLst>
                                            <p:cond delay="0"/>
                                          </p:stCondLst>
                                        </p:cTn>
                                        <p:tgtEl>
                                          <p:spTgt spid="355331">
                                            <p:txEl>
                                              <p:pRg st="0" end="0"/>
                                            </p:txEl>
                                          </p:spTgt>
                                        </p:tgtEl>
                                        <p:attrNameLst>
                                          <p:attrName>style.visibility</p:attrName>
                                        </p:attrNameLst>
                                      </p:cBhvr>
                                      <p:to>
                                        <p:strVal val="visible"/>
                                      </p:to>
                                    </p:set>
                                    <p:animEffect transition="in" filter="strips(downRight)">
                                      <p:cBhvr>
                                        <p:cTn id="17" dur="500"/>
                                        <p:tgtEl>
                                          <p:spTgt spid="355331">
                                            <p:txEl>
                                              <p:pRg st="0" end="0"/>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355331">
                                            <p:txEl>
                                              <p:pRg st="1" end="1"/>
                                            </p:txEl>
                                          </p:spTgt>
                                        </p:tgtEl>
                                        <p:attrNameLst>
                                          <p:attrName>style.visibility</p:attrName>
                                        </p:attrNameLst>
                                      </p:cBhvr>
                                      <p:to>
                                        <p:strVal val="visible"/>
                                      </p:to>
                                    </p:set>
                                    <p:animEffect transition="in" filter="strips(downRight)">
                                      <p:cBhvr>
                                        <p:cTn id="20" dur="500"/>
                                        <p:tgtEl>
                                          <p:spTgt spid="355331">
                                            <p:txEl>
                                              <p:pRg st="1" end="1"/>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355331">
                                            <p:txEl>
                                              <p:pRg st="2" end="2"/>
                                            </p:txEl>
                                          </p:spTgt>
                                        </p:tgtEl>
                                        <p:attrNameLst>
                                          <p:attrName>style.visibility</p:attrName>
                                        </p:attrNameLst>
                                      </p:cBhvr>
                                      <p:to>
                                        <p:strVal val="visible"/>
                                      </p:to>
                                    </p:set>
                                    <p:animEffect transition="in" filter="strips(downRight)">
                                      <p:cBhvr>
                                        <p:cTn id="23" dur="500"/>
                                        <p:tgtEl>
                                          <p:spTgt spid="3553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47824"/>
                                        </p:tgtEl>
                                        <p:attrNameLst>
                                          <p:attrName>style.visibility</p:attrName>
                                        </p:attrNameLst>
                                      </p:cBhvr>
                                      <p:to>
                                        <p:strVal val="visible"/>
                                      </p:to>
                                    </p:set>
                                    <p:animEffect transition="in" filter="strips(downRight)">
                                      <p:cBhvr>
                                        <p:cTn id="28" dur="500"/>
                                        <p:tgtEl>
                                          <p:spTgt spid="247824"/>
                                        </p:tgtEl>
                                      </p:cBhvr>
                                    </p:animEffect>
                                  </p:childTnLst>
                                </p:cTn>
                              </p:par>
                            </p:childTnLst>
                          </p:cTn>
                        </p:par>
                        <p:par>
                          <p:cTn id="29" fill="hold" nodeType="afterGroup">
                            <p:stCondLst>
                              <p:cond delay="500"/>
                            </p:stCondLst>
                            <p:childTnLst>
                              <p:par>
                                <p:cTn id="30" presetID="18" presetClass="entr" presetSubtype="6" fill="hold" grpId="0" nodeType="afterEffect">
                                  <p:stCondLst>
                                    <p:cond delay="0"/>
                                  </p:stCondLst>
                                  <p:childTnLst>
                                    <p:set>
                                      <p:cBhvr>
                                        <p:cTn id="31" dur="1" fill="hold">
                                          <p:stCondLst>
                                            <p:cond delay="0"/>
                                          </p:stCondLst>
                                        </p:cTn>
                                        <p:tgtEl>
                                          <p:spTgt spid="247823"/>
                                        </p:tgtEl>
                                        <p:attrNameLst>
                                          <p:attrName>style.visibility</p:attrName>
                                        </p:attrNameLst>
                                      </p:cBhvr>
                                      <p:to>
                                        <p:strVal val="visible"/>
                                      </p:to>
                                    </p:set>
                                    <p:animEffect transition="in" filter="strips(downRight)">
                                      <p:cBhvr>
                                        <p:cTn id="32" dur="500"/>
                                        <p:tgtEl>
                                          <p:spTgt spid="247823"/>
                                        </p:tgtEl>
                                      </p:cBhvr>
                                    </p:animEffect>
                                  </p:childTnLst>
                                </p:cTn>
                              </p:par>
                              <p:par>
                                <p:cTn id="33" presetID="18" presetClass="entr" presetSubtype="12"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Left)">
                                      <p:cBhvr>
                                        <p:cTn id="35" dur="500"/>
                                        <p:tgtEl>
                                          <p:spTgt spid="5"/>
                                        </p:tgtEl>
                                      </p:cBhvr>
                                    </p:animEffect>
                                  </p:childTnLst>
                                </p:cTn>
                              </p:par>
                            </p:childTnLst>
                          </p:cTn>
                        </p:par>
                        <p:par>
                          <p:cTn id="36" fill="hold" nodeType="afterGroup">
                            <p:stCondLst>
                              <p:cond delay="1000"/>
                            </p:stCondLst>
                            <p:childTnLst>
                              <p:par>
                                <p:cTn id="37" presetID="18" presetClass="entr" presetSubtype="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trips(downRight)">
                                      <p:cBhvr>
                                        <p:cTn id="39" dur="500"/>
                                        <p:tgtEl>
                                          <p:spTgt spid="4"/>
                                        </p:tgtEl>
                                      </p:cBhvr>
                                    </p:animEffect>
                                  </p:childTnLst>
                                </p:cTn>
                              </p:par>
                              <p:par>
                                <p:cTn id="40" presetID="18" presetClass="entr" presetSubtype="6" fill="hold" nodeType="withEffect">
                                  <p:stCondLst>
                                    <p:cond delay="0"/>
                                  </p:stCondLst>
                                  <p:childTnLst>
                                    <p:set>
                                      <p:cBhvr>
                                        <p:cTn id="41" dur="1" fill="hold">
                                          <p:stCondLst>
                                            <p:cond delay="0"/>
                                          </p:stCondLst>
                                        </p:cTn>
                                        <p:tgtEl>
                                          <p:spTgt spid="355331">
                                            <p:txEl>
                                              <p:pRg st="3" end="3"/>
                                            </p:txEl>
                                          </p:spTgt>
                                        </p:tgtEl>
                                        <p:attrNameLst>
                                          <p:attrName>style.visibility</p:attrName>
                                        </p:attrNameLst>
                                      </p:cBhvr>
                                      <p:to>
                                        <p:strVal val="visible"/>
                                      </p:to>
                                    </p:set>
                                    <p:animEffect transition="in" filter="strips(downRight)">
                                      <p:cBhvr>
                                        <p:cTn id="42" dur="500"/>
                                        <p:tgtEl>
                                          <p:spTgt spid="35533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47833"/>
                                        </p:tgtEl>
                                        <p:attrNameLst>
                                          <p:attrName>style.visibility</p:attrName>
                                        </p:attrNameLst>
                                      </p:cBhvr>
                                      <p:to>
                                        <p:strVal val="visible"/>
                                      </p:to>
                                    </p:set>
                                    <p:animEffect transition="in" filter="strips(upRight)">
                                      <p:cBhvr>
                                        <p:cTn id="47" dur="500"/>
                                        <p:tgtEl>
                                          <p:spTgt spid="247833"/>
                                        </p:tgtEl>
                                      </p:cBhvr>
                                    </p:animEffect>
                                  </p:childTnLst>
                                </p:cTn>
                              </p:par>
                            </p:childTnLst>
                          </p:cTn>
                        </p:par>
                        <p:par>
                          <p:cTn id="48" fill="hold" nodeType="afterGroup">
                            <p:stCondLst>
                              <p:cond delay="500"/>
                            </p:stCondLst>
                            <p:childTnLst>
                              <p:par>
                                <p:cTn id="49" presetID="18" presetClass="entr" presetSubtype="12"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trips(downLeft)">
                                      <p:cBhvr>
                                        <p:cTn id="51" dur="500"/>
                                        <p:tgtEl>
                                          <p:spTgt spid="6"/>
                                        </p:tgtEl>
                                      </p:cBhvr>
                                    </p:animEffect>
                                  </p:childTnLst>
                                </p:cTn>
                              </p:par>
                              <p:par>
                                <p:cTn id="52" presetID="18" presetClass="entr" presetSubtype="3"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trips(upRight)">
                                      <p:cBhvr>
                                        <p:cTn id="54" dur="500"/>
                                        <p:tgtEl>
                                          <p:spTgt spid="7"/>
                                        </p:tgtEl>
                                      </p:cBhvr>
                                    </p:animEffect>
                                  </p:childTnLst>
                                </p:cTn>
                              </p:par>
                              <p:par>
                                <p:cTn id="55" presetID="18" presetClass="entr" presetSubtype="6" fill="hold" nodeType="withEffect">
                                  <p:stCondLst>
                                    <p:cond delay="0"/>
                                  </p:stCondLst>
                                  <p:childTnLst>
                                    <p:set>
                                      <p:cBhvr>
                                        <p:cTn id="56" dur="1" fill="hold">
                                          <p:stCondLst>
                                            <p:cond delay="0"/>
                                          </p:stCondLst>
                                        </p:cTn>
                                        <p:tgtEl>
                                          <p:spTgt spid="355331">
                                            <p:txEl>
                                              <p:pRg st="4" end="4"/>
                                            </p:txEl>
                                          </p:spTgt>
                                        </p:tgtEl>
                                        <p:attrNameLst>
                                          <p:attrName>style.visibility</p:attrName>
                                        </p:attrNameLst>
                                      </p:cBhvr>
                                      <p:to>
                                        <p:strVal val="visible"/>
                                      </p:to>
                                    </p:set>
                                    <p:animEffect transition="in" filter="strips(downRight)">
                                      <p:cBhvr>
                                        <p:cTn id="57" dur="500"/>
                                        <p:tgtEl>
                                          <p:spTgt spid="355331">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0" nodeType="clickEffect">
                                  <p:stCondLst>
                                    <p:cond delay="0"/>
                                  </p:stCondLst>
                                  <p:childTnLst>
                                    <p:animEffect transition="out" filter="blinds(horizontal)">
                                      <p:cBhvr>
                                        <p:cTn id="61" dur="500"/>
                                        <p:tgtEl>
                                          <p:spTgt spid="47"/>
                                        </p:tgtEl>
                                      </p:cBhvr>
                                    </p:animEffect>
                                    <p:set>
                                      <p:cBhvr>
                                        <p:cTn id="62" dur="1" fill="hold">
                                          <p:stCondLst>
                                            <p:cond delay="499"/>
                                          </p:stCondLst>
                                        </p:cTn>
                                        <p:tgtEl>
                                          <p:spTgt spid="47"/>
                                        </p:tgtEl>
                                        <p:attrNameLst>
                                          <p:attrName>style.visibility</p:attrName>
                                        </p:attrNameLst>
                                      </p:cBhvr>
                                      <p:to>
                                        <p:strVal val="hidden"/>
                                      </p:to>
                                    </p:set>
                                  </p:childTnLst>
                                </p:cTn>
                              </p:par>
                              <p:par>
                                <p:cTn id="63" presetID="3" presetClass="exit" presetSubtype="10" fill="hold" grpId="0" nodeType="withEffect">
                                  <p:stCondLst>
                                    <p:cond delay="0"/>
                                  </p:stCondLst>
                                  <p:childTnLst>
                                    <p:animEffect transition="out" filter="blinds(horizontal)">
                                      <p:cBhvr>
                                        <p:cTn id="64" dur="500"/>
                                        <p:tgtEl>
                                          <p:spTgt spid="46"/>
                                        </p:tgtEl>
                                      </p:cBhvr>
                                    </p:animEffect>
                                    <p:set>
                                      <p:cBhvr>
                                        <p:cTn id="65" dur="1" fill="hold">
                                          <p:stCondLst>
                                            <p:cond delay="499"/>
                                          </p:stCondLst>
                                        </p:cTn>
                                        <p:tgtEl>
                                          <p:spTgt spid="4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6" fill="hold" grpId="0" nodeType="clickEffect">
                                  <p:stCondLst>
                                    <p:cond delay="0"/>
                                  </p:stCondLst>
                                  <p:childTnLst>
                                    <p:set>
                                      <p:cBhvr>
                                        <p:cTn id="69" dur="1" fill="hold">
                                          <p:stCondLst>
                                            <p:cond delay="0"/>
                                          </p:stCondLst>
                                        </p:cTn>
                                        <p:tgtEl>
                                          <p:spTgt spid="247843"/>
                                        </p:tgtEl>
                                        <p:attrNameLst>
                                          <p:attrName>style.visibility</p:attrName>
                                        </p:attrNameLst>
                                      </p:cBhvr>
                                      <p:to>
                                        <p:strVal val="visible"/>
                                      </p:to>
                                    </p:set>
                                    <p:animEffect transition="in" filter="strips(downRight)">
                                      <p:cBhvr>
                                        <p:cTn id="70" dur="500"/>
                                        <p:tgtEl>
                                          <p:spTgt spid="247843"/>
                                        </p:tgtEl>
                                      </p:cBhvr>
                                    </p:animEffect>
                                  </p:childTnLst>
                                </p:cTn>
                              </p:par>
                            </p:childTnLst>
                          </p:cTn>
                        </p:par>
                        <p:par>
                          <p:cTn id="71" fill="hold" nodeType="afterGroup">
                            <p:stCondLst>
                              <p:cond delay="500"/>
                            </p:stCondLst>
                            <p:childTnLst>
                              <p:par>
                                <p:cTn id="72" presetID="18" presetClass="entr" presetSubtype="12"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strips(downLeft)">
                                      <p:cBhvr>
                                        <p:cTn id="74" dur="500"/>
                                        <p:tgtEl>
                                          <p:spTgt spid="8"/>
                                        </p:tgtEl>
                                      </p:cBhvr>
                                    </p:animEffect>
                                  </p:childTnLst>
                                </p:cTn>
                              </p:par>
                              <p:par>
                                <p:cTn id="75" presetID="18" presetClass="entr" presetSubtype="6" fill="hold" nodeType="withEffect">
                                  <p:stCondLst>
                                    <p:cond delay="0"/>
                                  </p:stCondLst>
                                  <p:childTnLst>
                                    <p:set>
                                      <p:cBhvr>
                                        <p:cTn id="76" dur="1" fill="hold">
                                          <p:stCondLst>
                                            <p:cond delay="0"/>
                                          </p:stCondLst>
                                        </p:cTn>
                                        <p:tgtEl>
                                          <p:spTgt spid="355331">
                                            <p:txEl>
                                              <p:pRg st="5" end="5"/>
                                            </p:txEl>
                                          </p:spTgt>
                                        </p:tgtEl>
                                        <p:attrNameLst>
                                          <p:attrName>style.visibility</p:attrName>
                                        </p:attrNameLst>
                                      </p:cBhvr>
                                      <p:to>
                                        <p:strVal val="visible"/>
                                      </p:to>
                                    </p:set>
                                    <p:animEffect transition="in" filter="strips(downRight)">
                                      <p:cBhvr>
                                        <p:cTn id="77" dur="500"/>
                                        <p:tgtEl>
                                          <p:spTgt spid="355331">
                                            <p:txEl>
                                              <p:pRg st="5" end="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6" fill="hold" nodeType="clickEffect">
                                  <p:stCondLst>
                                    <p:cond delay="0"/>
                                  </p:stCondLst>
                                  <p:childTnLst>
                                    <p:set>
                                      <p:cBhvr>
                                        <p:cTn id="81" dur="1" fill="hold">
                                          <p:stCondLst>
                                            <p:cond delay="0"/>
                                          </p:stCondLst>
                                        </p:cTn>
                                        <p:tgtEl>
                                          <p:spTgt spid="355331">
                                            <p:txEl>
                                              <p:pRg st="6" end="6"/>
                                            </p:txEl>
                                          </p:spTgt>
                                        </p:tgtEl>
                                        <p:attrNameLst>
                                          <p:attrName>style.visibility</p:attrName>
                                        </p:attrNameLst>
                                      </p:cBhvr>
                                      <p:to>
                                        <p:strVal val="visible"/>
                                      </p:to>
                                    </p:set>
                                    <p:animEffect transition="in" filter="strips(downRight)">
                                      <p:cBhvr>
                                        <p:cTn id="82" dur="500"/>
                                        <p:tgtEl>
                                          <p:spTgt spid="355331">
                                            <p:txEl>
                                              <p:pRg st="6" end="6"/>
                                            </p:txEl>
                                          </p:spTgt>
                                        </p:tgtEl>
                                      </p:cBhvr>
                                    </p:animEffect>
                                  </p:childTnLst>
                                </p:cTn>
                              </p:par>
                            </p:childTnLst>
                          </p:cTn>
                        </p:par>
                        <p:par>
                          <p:cTn id="83" fill="hold" nodeType="afterGroup">
                            <p:stCondLst>
                              <p:cond delay="500"/>
                            </p:stCondLst>
                            <p:childTnLst>
                              <p:par>
                                <p:cTn id="84" presetID="18" presetClass="entr" presetSubtype="6" fill="hold" grpId="0" nodeType="afterEffect">
                                  <p:stCondLst>
                                    <p:cond delay="0"/>
                                  </p:stCondLst>
                                  <p:childTnLst>
                                    <p:set>
                                      <p:cBhvr>
                                        <p:cTn id="85" dur="1" fill="hold">
                                          <p:stCondLst>
                                            <p:cond delay="0"/>
                                          </p:stCondLst>
                                        </p:cTn>
                                        <p:tgtEl>
                                          <p:spTgt spid="247848"/>
                                        </p:tgtEl>
                                        <p:attrNameLst>
                                          <p:attrName>style.visibility</p:attrName>
                                        </p:attrNameLst>
                                      </p:cBhvr>
                                      <p:to>
                                        <p:strVal val="visible"/>
                                      </p:to>
                                    </p:set>
                                    <p:animEffect transition="in" filter="strips(downRight)">
                                      <p:cBhvr>
                                        <p:cTn id="86" dur="500"/>
                                        <p:tgtEl>
                                          <p:spTgt spid="24784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8" presetClass="entr" presetSubtype="6" fill="hold" nodeType="clickEffect">
                                  <p:stCondLst>
                                    <p:cond delay="0"/>
                                  </p:stCondLst>
                                  <p:childTnLst>
                                    <p:set>
                                      <p:cBhvr>
                                        <p:cTn id="90" dur="1" fill="hold">
                                          <p:stCondLst>
                                            <p:cond delay="0"/>
                                          </p:stCondLst>
                                        </p:cTn>
                                        <p:tgtEl>
                                          <p:spTgt spid="355331">
                                            <p:txEl>
                                              <p:pRg st="7" end="7"/>
                                            </p:txEl>
                                          </p:spTgt>
                                        </p:tgtEl>
                                        <p:attrNameLst>
                                          <p:attrName>style.visibility</p:attrName>
                                        </p:attrNameLst>
                                      </p:cBhvr>
                                      <p:to>
                                        <p:strVal val="visible"/>
                                      </p:to>
                                    </p:set>
                                    <p:animEffect transition="in" filter="strips(downRight)">
                                      <p:cBhvr>
                                        <p:cTn id="91" dur="500"/>
                                        <p:tgtEl>
                                          <p:spTgt spid="355331">
                                            <p:txEl>
                                              <p:pRg st="7" end="7"/>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ntr" presetSubtype="6" fill="hold" grpId="0" nodeType="clickEffect">
                                  <p:stCondLst>
                                    <p:cond delay="0"/>
                                  </p:stCondLst>
                                  <p:childTnLst>
                                    <p:set>
                                      <p:cBhvr>
                                        <p:cTn id="95" dur="1" fill="hold">
                                          <p:stCondLst>
                                            <p:cond delay="0"/>
                                          </p:stCondLst>
                                        </p:cTn>
                                        <p:tgtEl>
                                          <p:spTgt spid="247853"/>
                                        </p:tgtEl>
                                        <p:attrNameLst>
                                          <p:attrName>style.visibility</p:attrName>
                                        </p:attrNameLst>
                                      </p:cBhvr>
                                      <p:to>
                                        <p:strVal val="visible"/>
                                      </p:to>
                                    </p:set>
                                    <p:animEffect transition="in" filter="strips(downRight)">
                                      <p:cBhvr>
                                        <p:cTn id="96" dur="500"/>
                                        <p:tgtEl>
                                          <p:spTgt spid="247853"/>
                                        </p:tgtEl>
                                      </p:cBhvr>
                                    </p:animEffect>
                                  </p:childTnLst>
                                </p:cTn>
                              </p:par>
                            </p:childTnLst>
                          </p:cTn>
                        </p:par>
                        <p:par>
                          <p:cTn id="97" fill="hold" nodeType="afterGroup">
                            <p:stCondLst>
                              <p:cond delay="500"/>
                            </p:stCondLst>
                            <p:childTnLst>
                              <p:par>
                                <p:cTn id="98" presetID="18" presetClass="entr" presetSubtype="6" fill="hold"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strips(downRight)">
                                      <p:cBhvr>
                                        <p:cTn id="100" dur="500"/>
                                        <p:tgtEl>
                                          <p:spTgt spid="9"/>
                                        </p:tgtEl>
                                      </p:cBhvr>
                                    </p:animEffect>
                                  </p:childTnLst>
                                </p:cTn>
                              </p:par>
                              <p:par>
                                <p:cTn id="101" presetID="18" presetClass="entr" presetSubtype="6" fill="hold" nodeType="withEffect">
                                  <p:stCondLst>
                                    <p:cond delay="0"/>
                                  </p:stCondLst>
                                  <p:childTnLst>
                                    <p:set>
                                      <p:cBhvr>
                                        <p:cTn id="102" dur="1" fill="hold">
                                          <p:stCondLst>
                                            <p:cond delay="0"/>
                                          </p:stCondLst>
                                        </p:cTn>
                                        <p:tgtEl>
                                          <p:spTgt spid="355331">
                                            <p:txEl>
                                              <p:pRg st="8" end="8"/>
                                            </p:txEl>
                                          </p:spTgt>
                                        </p:tgtEl>
                                        <p:attrNameLst>
                                          <p:attrName>style.visibility</p:attrName>
                                        </p:attrNameLst>
                                      </p:cBhvr>
                                      <p:to>
                                        <p:strVal val="visible"/>
                                      </p:to>
                                    </p:set>
                                    <p:animEffect transition="in" filter="strips(downRight)">
                                      <p:cBhvr>
                                        <p:cTn id="103" dur="500"/>
                                        <p:tgtEl>
                                          <p:spTgt spid="355331">
                                            <p:txEl>
                                              <p:pRg st="8" end="8"/>
                                            </p:txEl>
                                          </p:spTgt>
                                        </p:tgtEl>
                                      </p:cBhvr>
                                    </p:animEffect>
                                  </p:childTnLst>
                                </p:cTn>
                              </p:par>
                            </p:childTnLst>
                          </p:cTn>
                        </p:par>
                        <p:par>
                          <p:cTn id="104" fill="hold" nodeType="afterGroup">
                            <p:stCondLst>
                              <p:cond delay="1000"/>
                            </p:stCondLst>
                            <p:childTnLst>
                              <p:par>
                                <p:cTn id="105" presetID="18" presetClass="entr" presetSubtype="6" fill="hold" grpId="0" nodeType="afterEffect">
                                  <p:stCondLst>
                                    <p:cond delay="0"/>
                                  </p:stCondLst>
                                  <p:childTnLst>
                                    <p:set>
                                      <p:cBhvr>
                                        <p:cTn id="106" dur="1" fill="hold">
                                          <p:stCondLst>
                                            <p:cond delay="0"/>
                                          </p:stCondLst>
                                        </p:cTn>
                                        <p:tgtEl>
                                          <p:spTgt spid="247854"/>
                                        </p:tgtEl>
                                        <p:attrNameLst>
                                          <p:attrName>style.visibility</p:attrName>
                                        </p:attrNameLst>
                                      </p:cBhvr>
                                      <p:to>
                                        <p:strVal val="visible"/>
                                      </p:to>
                                    </p:set>
                                    <p:animEffect transition="in" filter="strips(downRight)">
                                      <p:cBhvr>
                                        <p:cTn id="107" dur="500"/>
                                        <p:tgtEl>
                                          <p:spTgt spid="24785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blinds(horizontal)">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3" grpId="0" animBg="1"/>
      <p:bldP spid="247824" grpId="0" animBg="1"/>
      <p:bldP spid="247833" grpId="0" animBg="1"/>
      <p:bldP spid="247843" grpId="0" animBg="1"/>
      <p:bldP spid="247848" grpId="0" animBg="1"/>
      <p:bldP spid="247853" grpId="0" animBg="1"/>
      <p:bldP spid="247854" grpId="0" animBg="1"/>
      <p:bldP spid="247855" grpId="0" animBg="1"/>
      <p:bldP spid="4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r>
              <a:rPr lang="en-US" altLang="zh-CN"/>
              <a:t>DHCP</a:t>
            </a:r>
            <a:r>
              <a:rPr lang="zh-CN" altLang="en-US"/>
              <a:t>协议：关键点</a:t>
            </a:r>
          </a:p>
        </p:txBody>
      </p:sp>
      <p:sp>
        <p:nvSpPr>
          <p:cNvPr id="3" name="内容占位符 2"/>
          <p:cNvSpPr>
            <a:spLocks noGrp="1"/>
          </p:cNvSpPr>
          <p:nvPr>
            <p:ph idx="1"/>
          </p:nvPr>
        </p:nvSpPr>
        <p:spPr>
          <a:xfrm>
            <a:off x="611560" y="1628800"/>
            <a:ext cx="7772400" cy="4824536"/>
          </a:xfrm>
        </p:spPr>
        <p:txBody>
          <a:bodyPr>
            <a:normAutofit fontScale="92500"/>
          </a:bodyPr>
          <a:lstStyle/>
          <a:p>
            <a:pPr>
              <a:lnSpc>
                <a:spcPct val="110000"/>
              </a:lnSpc>
              <a:defRPr/>
            </a:pPr>
            <a:r>
              <a:rPr lang="zh-CN" altLang="en-US" b="0" dirty="0"/>
              <a:t>客户：请求</a:t>
            </a:r>
            <a:r>
              <a:rPr lang="en-US" altLang="zh-CN" b="0" dirty="0"/>
              <a:t>IP</a:t>
            </a:r>
            <a:r>
              <a:rPr lang="zh-CN" altLang="en-US" b="0" dirty="0"/>
              <a:t>地址的用户终端</a:t>
            </a:r>
            <a:endParaRPr lang="en-US" altLang="zh-CN" b="0" dirty="0"/>
          </a:p>
          <a:p>
            <a:pPr>
              <a:lnSpc>
                <a:spcPct val="110000"/>
              </a:lnSpc>
              <a:defRPr/>
            </a:pPr>
            <a:r>
              <a:rPr lang="en-US" altLang="zh-CN" b="0" dirty="0"/>
              <a:t>DHCP</a:t>
            </a:r>
            <a:r>
              <a:rPr lang="zh-CN" altLang="en-US" b="0" dirty="0"/>
              <a:t>服务器：管理和分配</a:t>
            </a:r>
            <a:r>
              <a:rPr lang="en-US" altLang="zh-CN" b="0" dirty="0"/>
              <a:t>IP</a:t>
            </a:r>
            <a:r>
              <a:rPr lang="zh-CN" altLang="en-US" b="0" dirty="0"/>
              <a:t>地址的服务器</a:t>
            </a:r>
            <a:endParaRPr lang="en-US" altLang="zh-CN" b="0" dirty="0"/>
          </a:p>
          <a:p>
            <a:pPr marL="514350" indent="-514350">
              <a:lnSpc>
                <a:spcPct val="110000"/>
              </a:lnSpc>
              <a:buFont typeface="+mj-lt"/>
              <a:buAutoNum type="arabicPeriod"/>
              <a:defRPr/>
            </a:pPr>
            <a:r>
              <a:rPr lang="zh-CN" altLang="en-US" dirty="0"/>
              <a:t>如何确保</a:t>
            </a:r>
            <a:r>
              <a:rPr lang="en-US" altLang="zh-CN" dirty="0"/>
              <a:t>IP</a:t>
            </a:r>
            <a:r>
              <a:rPr lang="zh-CN" altLang="en-US" dirty="0"/>
              <a:t>地址的唯一性？</a:t>
            </a:r>
            <a:r>
              <a:rPr lang="en-US" altLang="zh-CN" b="0" dirty="0"/>
              <a:t>DHCP</a:t>
            </a:r>
            <a:r>
              <a:rPr lang="zh-CN" altLang="en-US" b="0" dirty="0"/>
              <a:t>服务器统一管理和分配</a:t>
            </a:r>
            <a:endParaRPr lang="en-US" altLang="zh-CN" b="0" dirty="0"/>
          </a:p>
          <a:p>
            <a:pPr marL="514350" indent="-514350">
              <a:lnSpc>
                <a:spcPct val="110000"/>
              </a:lnSpc>
              <a:buFont typeface="+mj-lt"/>
              <a:buAutoNum type="arabicPeriod"/>
              <a:defRPr/>
            </a:pPr>
            <a:r>
              <a:rPr lang="zh-CN" altLang="en-US" dirty="0"/>
              <a:t>客户端最开始如何标识？</a:t>
            </a:r>
            <a:r>
              <a:rPr lang="zh-CN" altLang="en-US" b="0" dirty="0"/>
              <a:t>使用</a:t>
            </a:r>
            <a:r>
              <a:rPr lang="en-US" altLang="zh-CN" b="0" dirty="0"/>
              <a:t>MAC</a:t>
            </a:r>
            <a:r>
              <a:rPr lang="zh-CN" altLang="en-US" b="0" dirty="0"/>
              <a:t>地址，</a:t>
            </a:r>
            <a:r>
              <a:rPr lang="en-US" altLang="zh-CN" b="0" dirty="0"/>
              <a:t>IP</a:t>
            </a:r>
            <a:r>
              <a:rPr lang="zh-CN" altLang="en-US" b="0" dirty="0"/>
              <a:t>地址使用</a:t>
            </a:r>
            <a:r>
              <a:rPr lang="en-US" altLang="zh-CN" b="0" dirty="0"/>
              <a:t>0.0.0.0</a:t>
            </a:r>
          </a:p>
          <a:p>
            <a:pPr marL="514350" indent="-514350">
              <a:lnSpc>
                <a:spcPct val="110000"/>
              </a:lnSpc>
              <a:buFont typeface="+mj-lt"/>
              <a:buAutoNum type="arabicPeriod"/>
              <a:defRPr/>
            </a:pPr>
            <a:r>
              <a:rPr lang="zh-CN" altLang="en-US" dirty="0"/>
              <a:t>如何找到</a:t>
            </a:r>
            <a:r>
              <a:rPr lang="en-US" altLang="zh-CN" dirty="0"/>
              <a:t>DHCP</a:t>
            </a:r>
            <a:r>
              <a:rPr lang="zh-CN" altLang="en-US" dirty="0"/>
              <a:t>服务器？</a:t>
            </a:r>
            <a:r>
              <a:rPr lang="zh-CN" altLang="en-US" b="0" dirty="0"/>
              <a:t>通过广播</a:t>
            </a:r>
            <a:endParaRPr lang="en-US" altLang="zh-CN" b="0" dirty="0"/>
          </a:p>
          <a:p>
            <a:pPr marL="514350" indent="-514350">
              <a:lnSpc>
                <a:spcPct val="110000"/>
              </a:lnSpc>
              <a:buFont typeface="+mj-lt"/>
              <a:buAutoNum type="arabicPeriod"/>
              <a:defRPr/>
            </a:pPr>
            <a:r>
              <a:rPr lang="zh-CN" altLang="en-US" dirty="0"/>
              <a:t>多个</a:t>
            </a:r>
            <a:r>
              <a:rPr lang="en-US" altLang="zh-CN" dirty="0"/>
              <a:t>DHCP</a:t>
            </a:r>
            <a:r>
              <a:rPr lang="zh-CN" altLang="en-US" dirty="0"/>
              <a:t>服务器如何处理？</a:t>
            </a:r>
            <a:r>
              <a:rPr lang="zh-CN" altLang="en-US" b="0" dirty="0"/>
              <a:t>客户端选择</a:t>
            </a:r>
          </a:p>
        </p:txBody>
      </p:sp>
      <p:sp>
        <p:nvSpPr>
          <p:cNvPr id="4608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1AEFF21-DF04-4CE4-8471-C72071DA36E2}" type="slidenum">
              <a:rPr lang="en-US" altLang="zh-CN"/>
              <a:pPr eaLnBrk="1" hangingPunct="1"/>
              <a:t>22</a:t>
            </a:fld>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04E1854A-CDF0-40E3-B317-0CC53D0B32C9}" type="slidenum">
              <a:rPr lang="en-US" altLang="zh-CN">
                <a:latin typeface="+mn-ea"/>
                <a:ea typeface="+mn-ea"/>
              </a:rPr>
              <a:pPr eaLnBrk="1" hangingPunct="1"/>
              <a:t>23</a:t>
            </a:fld>
            <a:endParaRPr lang="en-US" altLang="zh-CN">
              <a:latin typeface="+mn-ea"/>
              <a:ea typeface="+mn-ea"/>
            </a:endParaRPr>
          </a:p>
        </p:txBody>
      </p:sp>
      <p:sp>
        <p:nvSpPr>
          <p:cNvPr id="1028" name="Rectangle 2"/>
          <p:cNvSpPr>
            <a:spLocks noGrp="1" noChangeArrowheads="1"/>
          </p:cNvSpPr>
          <p:nvPr>
            <p:ph type="title"/>
          </p:nvPr>
        </p:nvSpPr>
        <p:spPr/>
        <p:txBody>
          <a:bodyPr/>
          <a:lstStyle/>
          <a:p>
            <a:pPr eaLnBrk="1" hangingPunct="1"/>
            <a:r>
              <a:rPr lang="en-US" altLang="zh-CN">
                <a:latin typeface="+mn-ea"/>
                <a:ea typeface="+mn-ea"/>
              </a:rPr>
              <a:t>DHCP</a:t>
            </a:r>
            <a:r>
              <a:rPr lang="zh-CN" altLang="en-US">
                <a:latin typeface="+mn-ea"/>
                <a:ea typeface="+mn-ea"/>
              </a:rPr>
              <a:t>中继</a:t>
            </a:r>
          </a:p>
        </p:txBody>
      </p:sp>
      <p:graphicFrame>
        <p:nvGraphicFramePr>
          <p:cNvPr id="1026" name="Object 4"/>
          <p:cNvGraphicFramePr>
            <a:graphicFrameLocks noChangeAspect="1"/>
          </p:cNvGraphicFramePr>
          <p:nvPr>
            <p:extLst>
              <p:ext uri="{D42A27DB-BD31-4B8C-83A1-F6EECF244321}">
                <p14:modId xmlns:p14="http://schemas.microsoft.com/office/powerpoint/2010/main" val="3025547503"/>
              </p:ext>
            </p:extLst>
          </p:nvPr>
        </p:nvGraphicFramePr>
        <p:xfrm>
          <a:off x="179388" y="2095500"/>
          <a:ext cx="8675687" cy="4213225"/>
        </p:xfrm>
        <a:graphic>
          <a:graphicData uri="http://schemas.openxmlformats.org/presentationml/2006/ole">
            <mc:AlternateContent xmlns:mc="http://schemas.openxmlformats.org/markup-compatibility/2006">
              <mc:Choice xmlns:v="urn:schemas-microsoft-com:vml" Requires="v">
                <p:oleObj name="Visio" r:id="rId3" imgW="4185374" imgH="1997400" progId="Visio.Drawing.11">
                  <p:embed/>
                </p:oleObj>
              </mc:Choice>
              <mc:Fallback>
                <p:oleObj name="Visio" r:id="rId3" imgW="4185374" imgH="1997400" progId="Visio.Drawing.11">
                  <p:embed/>
                  <p:pic>
                    <p:nvPicPr>
                      <p:cNvPr id="1026" name="Object 4"/>
                      <p:cNvPicPr>
                        <a:picLocks noChangeAspect="1" noChangeArrowheads="1"/>
                      </p:cNvPicPr>
                      <p:nvPr/>
                    </p:nvPicPr>
                    <p:blipFill>
                      <a:blip r:embed="rId4"/>
                      <a:srcRect/>
                      <a:stretch>
                        <a:fillRect/>
                      </a:stretch>
                    </p:blipFill>
                    <p:spPr bwMode="auto">
                      <a:xfrm>
                        <a:off x="179388" y="2095500"/>
                        <a:ext cx="8675687"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24</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6.1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6.2 </a:t>
            </a:r>
            <a:r>
              <a:rPr lang="zh-CN" altLang="en-US" dirty="0">
                <a:solidFill>
                  <a:srgbClr val="FF0000"/>
                </a:solidFill>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6.5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6.7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6.8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a:latin typeface="微软雅黑" panose="020B0503020204020204" pitchFamily="34" charset="-122"/>
                <a:ea typeface="微软雅黑" panose="020B0503020204020204" pitchFamily="34" charset="-122"/>
              </a:rPr>
              <a:t>Chapter 6 Internet Protocol</a:t>
            </a:r>
            <a:endParaRPr lang="en-US" altLang="zh-CN" kern="0" dirty="0">
              <a:latin typeface="微软雅黑" panose="020B0503020204020204" pitchFamily="34" charset="-122"/>
              <a:ea typeface="微软雅黑" panose="020B0503020204020204" pitchFamily="34" charset="-122"/>
            </a:endParaRP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8588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zh-CN" dirty="0">
                <a:latin typeface="+mn-ea"/>
                <a:ea typeface="+mn-ea"/>
              </a:rPr>
              <a:t>IP</a:t>
            </a:r>
            <a:r>
              <a:rPr lang="zh-CN" altLang="en-US" dirty="0">
                <a:latin typeface="+mn-ea"/>
                <a:ea typeface="+mn-ea"/>
              </a:rPr>
              <a:t>地址和</a:t>
            </a:r>
            <a:r>
              <a:rPr lang="en-US" altLang="zh-CN" dirty="0">
                <a:latin typeface="+mn-ea"/>
                <a:ea typeface="+mn-ea"/>
              </a:rPr>
              <a:t>MAC</a:t>
            </a:r>
            <a:r>
              <a:rPr lang="zh-CN" altLang="en-US" dirty="0">
                <a:latin typeface="+mn-ea"/>
                <a:ea typeface="+mn-ea"/>
              </a:rPr>
              <a:t>地址的区别</a:t>
            </a:r>
          </a:p>
        </p:txBody>
      </p:sp>
      <p:sp>
        <p:nvSpPr>
          <p:cNvPr id="248835" name="Rectangle 3"/>
          <p:cNvSpPr>
            <a:spLocks noGrp="1" noChangeArrowheads="1"/>
          </p:cNvSpPr>
          <p:nvPr>
            <p:ph type="body" idx="1"/>
          </p:nvPr>
        </p:nvSpPr>
        <p:spPr>
          <a:xfrm>
            <a:off x="685800" y="4941168"/>
            <a:ext cx="7772400" cy="1800945"/>
          </a:xfrm>
        </p:spPr>
        <p:txBody>
          <a:bodyPr/>
          <a:lstStyle/>
          <a:p>
            <a:r>
              <a:rPr lang="en-US" altLang="zh-CN" sz="2200" b="0" dirty="0">
                <a:latin typeface="+mn-ea"/>
              </a:rPr>
              <a:t>IP</a:t>
            </a:r>
            <a:r>
              <a:rPr lang="zh-CN" altLang="en-US" sz="2200" b="0" dirty="0">
                <a:latin typeface="+mn-ea"/>
              </a:rPr>
              <a:t>地址在整个网络中标识不同的节点，而</a:t>
            </a:r>
            <a:r>
              <a:rPr lang="en-US" altLang="zh-CN" sz="2200" b="0" dirty="0">
                <a:latin typeface="+mn-ea"/>
              </a:rPr>
              <a:t>MAC</a:t>
            </a:r>
            <a:r>
              <a:rPr lang="zh-CN" altLang="en-US" sz="2200" b="0" dirty="0">
                <a:latin typeface="+mn-ea"/>
              </a:rPr>
              <a:t>地址在链路或者局域网内标识不同的节点</a:t>
            </a:r>
          </a:p>
          <a:p>
            <a:r>
              <a:rPr lang="en-US" altLang="zh-CN" sz="2200" b="0" dirty="0">
                <a:latin typeface="+mn-ea"/>
              </a:rPr>
              <a:t>IP</a:t>
            </a:r>
            <a:r>
              <a:rPr lang="zh-CN" altLang="en-US" sz="2200" b="0" dirty="0">
                <a:latin typeface="+mn-ea"/>
              </a:rPr>
              <a:t>地址包含有网络号（前缀），因此节点配置的</a:t>
            </a:r>
            <a:r>
              <a:rPr lang="en-US" altLang="zh-CN" sz="2200" b="0" dirty="0">
                <a:latin typeface="+mn-ea"/>
              </a:rPr>
              <a:t>IP</a:t>
            </a:r>
            <a:r>
              <a:rPr lang="zh-CN" altLang="en-US" sz="2200" b="0" dirty="0">
                <a:latin typeface="+mn-ea"/>
              </a:rPr>
              <a:t>地址与其所在的网络相关，而</a:t>
            </a:r>
            <a:r>
              <a:rPr lang="en-US" altLang="zh-CN" sz="2200" b="0" dirty="0">
                <a:latin typeface="+mn-ea"/>
              </a:rPr>
              <a:t>MAC</a:t>
            </a:r>
            <a:r>
              <a:rPr lang="zh-CN" altLang="en-US" sz="2200" b="0" dirty="0">
                <a:latin typeface="+mn-ea"/>
              </a:rPr>
              <a:t>地址与节点位置无关，因此一般事先固化在网络设备中</a:t>
            </a:r>
          </a:p>
        </p:txBody>
      </p:sp>
      <p:graphicFrame>
        <p:nvGraphicFramePr>
          <p:cNvPr id="2050" name="Object 37"/>
          <p:cNvGraphicFramePr>
            <a:graphicFrameLocks noChangeAspect="1"/>
          </p:cNvGraphicFramePr>
          <p:nvPr>
            <p:extLst>
              <p:ext uri="{D42A27DB-BD31-4B8C-83A1-F6EECF244321}">
                <p14:modId xmlns:p14="http://schemas.microsoft.com/office/powerpoint/2010/main" val="3295462307"/>
              </p:ext>
            </p:extLst>
          </p:nvPr>
        </p:nvGraphicFramePr>
        <p:xfrm>
          <a:off x="1131724" y="1411928"/>
          <a:ext cx="6048375" cy="3385497"/>
        </p:xfrm>
        <a:graphic>
          <a:graphicData uri="http://schemas.openxmlformats.org/presentationml/2006/ole">
            <mc:AlternateContent xmlns:mc="http://schemas.openxmlformats.org/markup-compatibility/2006">
              <mc:Choice xmlns:v="urn:schemas-microsoft-com:vml" Requires="v">
                <p:oleObj name="Visio" r:id="rId3" imgW="2854809" imgH="1772265" progId="Visio.Drawing.11">
                  <p:embed/>
                </p:oleObj>
              </mc:Choice>
              <mc:Fallback>
                <p:oleObj name="Visio" r:id="rId3" imgW="2854809" imgH="1772265" progId="Visio.Drawing.11">
                  <p:embed/>
                  <p:pic>
                    <p:nvPicPr>
                      <p:cNvPr id="205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724" y="1411928"/>
                        <a:ext cx="6048375" cy="3385497"/>
                      </a:xfrm>
                      <a:prstGeom prst="rect">
                        <a:avLst/>
                      </a:prstGeom>
                      <a:noFill/>
                      <a:ln>
                        <a:noFill/>
                      </a:ln>
                      <a:effectLst/>
                    </p:spPr>
                  </p:pic>
                </p:oleObj>
              </mc:Fallback>
            </mc:AlternateContent>
          </a:graphicData>
        </a:graphic>
      </p:graphicFrame>
      <p:sp>
        <p:nvSpPr>
          <p:cNvPr id="2053" name="Rectangle 6"/>
          <p:cNvSpPr>
            <a:spLocks noChangeArrowheads="1"/>
          </p:cNvSpPr>
          <p:nvPr/>
        </p:nvSpPr>
        <p:spPr bwMode="auto">
          <a:xfrm>
            <a:off x="1274599" y="1340769"/>
            <a:ext cx="3744913" cy="3383632"/>
          </a:xfrm>
          <a:prstGeom prst="rect">
            <a:avLst/>
          </a:prstGeom>
          <a:solidFill>
            <a:schemeClr val="accent1">
              <a:alpha val="10196"/>
            </a:schemeClr>
          </a:solidFill>
          <a:ln w="9525">
            <a:solidFill>
              <a:schemeClr val="tx1"/>
            </a:solidFill>
            <a:prstDash val="dash"/>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054" name="Text Box 7"/>
          <p:cNvSpPr txBox="1">
            <a:spLocks noChangeArrowheads="1"/>
          </p:cNvSpPr>
          <p:nvPr/>
        </p:nvSpPr>
        <p:spPr bwMode="auto">
          <a:xfrm>
            <a:off x="2843808" y="4391026"/>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网络</a:t>
            </a:r>
            <a:r>
              <a:rPr lang="en-US" altLang="zh-CN" b="1">
                <a:latin typeface="+mn-ea"/>
                <a:ea typeface="+mn-ea"/>
              </a:rPr>
              <a:t>1</a:t>
            </a:r>
          </a:p>
        </p:txBody>
      </p:sp>
      <p:sp>
        <p:nvSpPr>
          <p:cNvPr id="2055" name="Rectangle 8"/>
          <p:cNvSpPr>
            <a:spLocks noChangeArrowheads="1"/>
          </p:cNvSpPr>
          <p:nvPr/>
        </p:nvSpPr>
        <p:spPr bwMode="auto">
          <a:xfrm>
            <a:off x="6172037" y="1340769"/>
            <a:ext cx="1439862" cy="3383632"/>
          </a:xfrm>
          <a:prstGeom prst="rect">
            <a:avLst/>
          </a:prstGeom>
          <a:solidFill>
            <a:schemeClr val="accent2">
              <a:alpha val="7059"/>
            </a:schemeClr>
          </a:solidFill>
          <a:ln w="9525">
            <a:solidFill>
              <a:schemeClr val="tx1"/>
            </a:solidFill>
            <a:prstDash val="dash"/>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056" name="Text Box 9"/>
          <p:cNvSpPr txBox="1">
            <a:spLocks noChangeArrowheads="1"/>
          </p:cNvSpPr>
          <p:nvPr/>
        </p:nvSpPr>
        <p:spPr bwMode="auto">
          <a:xfrm>
            <a:off x="6876058" y="4384676"/>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latin typeface="+mn-ea"/>
                <a:ea typeface="+mn-ea"/>
              </a:rPr>
              <a:t>网络</a:t>
            </a:r>
            <a:r>
              <a:rPr lang="en-US" altLang="zh-CN" b="1" dirty="0">
                <a:latin typeface="+mn-ea"/>
                <a:ea typeface="+mn-ea"/>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strips(downRight)">
                                      <p:cBhvr>
                                        <p:cTn id="7" dur="500"/>
                                        <p:tgtEl>
                                          <p:spTgt spid="248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48835">
                                            <p:txEl>
                                              <p:pRg st="1" end="1"/>
                                            </p:txEl>
                                          </p:spTgt>
                                        </p:tgtEl>
                                        <p:attrNameLst>
                                          <p:attrName>style.visibility</p:attrName>
                                        </p:attrNameLst>
                                      </p:cBhvr>
                                      <p:to>
                                        <p:strVal val="visible"/>
                                      </p:to>
                                    </p:set>
                                    <p:animEffect transition="in" filter="strips(downRight)">
                                      <p:cBhvr>
                                        <p:cTn id="12" dur="500"/>
                                        <p:tgtEl>
                                          <p:spTgt spid="248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1E159-3932-484B-987F-2153A3EA5011}"/>
              </a:ext>
            </a:extLst>
          </p:cNvPr>
          <p:cNvSpPr>
            <a:spLocks noGrp="1"/>
          </p:cNvSpPr>
          <p:nvPr>
            <p:ph type="title"/>
          </p:nvPr>
        </p:nvSpPr>
        <p:spPr/>
        <p:txBody>
          <a:bodyPr/>
          <a:lstStyle/>
          <a:p>
            <a:r>
              <a:rPr lang="en-US" altLang="zh-CN" dirty="0"/>
              <a:t>IP</a:t>
            </a:r>
            <a:r>
              <a:rPr lang="zh-CN" altLang="en-US" dirty="0"/>
              <a:t>地址与</a:t>
            </a:r>
            <a:r>
              <a:rPr lang="en-US" altLang="zh-CN" dirty="0"/>
              <a:t>MAC</a:t>
            </a:r>
            <a:r>
              <a:rPr lang="zh-CN" altLang="en-US" dirty="0"/>
              <a:t>地址的区别</a:t>
            </a:r>
          </a:p>
        </p:txBody>
      </p:sp>
      <p:sp>
        <p:nvSpPr>
          <p:cNvPr id="4" name="灯片编号占位符 3">
            <a:extLst>
              <a:ext uri="{FF2B5EF4-FFF2-40B4-BE49-F238E27FC236}">
                <a16:creationId xmlns:a16="http://schemas.microsoft.com/office/drawing/2014/main" id="{A2D21CBE-21F8-4CA9-91D5-5847F64F3A97}"/>
              </a:ext>
            </a:extLst>
          </p:cNvPr>
          <p:cNvSpPr>
            <a:spLocks noGrp="1"/>
          </p:cNvSpPr>
          <p:nvPr>
            <p:ph type="sldNum" sz="quarter" idx="12"/>
          </p:nvPr>
        </p:nvSpPr>
        <p:spPr/>
        <p:txBody>
          <a:bodyPr/>
          <a:lstStyle/>
          <a:p>
            <a:fld id="{8ED44DB7-B4BB-488E-80C0-9E7628D09BE7}" type="slidenum">
              <a:rPr lang="en-US" altLang="zh-CN" smtClean="0"/>
              <a:pPr/>
              <a:t>26</a:t>
            </a:fld>
            <a:endParaRPr lang="en-US" altLang="zh-CN"/>
          </a:p>
        </p:txBody>
      </p:sp>
      <p:graphicFrame>
        <p:nvGraphicFramePr>
          <p:cNvPr id="5" name="Group 74">
            <a:extLst>
              <a:ext uri="{FF2B5EF4-FFF2-40B4-BE49-F238E27FC236}">
                <a16:creationId xmlns:a16="http://schemas.microsoft.com/office/drawing/2014/main" id="{BC513F55-9131-4D5F-BA8F-F6644A5C0334}"/>
              </a:ext>
            </a:extLst>
          </p:cNvPr>
          <p:cNvGraphicFramePr>
            <a:graphicFrameLocks noGrp="1"/>
          </p:cNvGraphicFramePr>
          <p:nvPr>
            <p:extLst>
              <p:ext uri="{D42A27DB-BD31-4B8C-83A1-F6EECF244321}">
                <p14:modId xmlns:p14="http://schemas.microsoft.com/office/powerpoint/2010/main" val="1830864103"/>
              </p:ext>
            </p:extLst>
          </p:nvPr>
        </p:nvGraphicFramePr>
        <p:xfrm>
          <a:off x="755576" y="1350564"/>
          <a:ext cx="7488238" cy="1873251"/>
        </p:xfrm>
        <a:graphic>
          <a:graphicData uri="http://schemas.openxmlformats.org/drawingml/2006/table">
            <a:tbl>
              <a:tblPr/>
              <a:tblGrid>
                <a:gridCol w="3963988">
                  <a:extLst>
                    <a:ext uri="{9D8B030D-6E8A-4147-A177-3AD203B41FA5}">
                      <a16:colId xmlns:a16="http://schemas.microsoft.com/office/drawing/2014/main" val="20000"/>
                    </a:ext>
                  </a:extLst>
                </a:gridCol>
                <a:gridCol w="3524250">
                  <a:extLst>
                    <a:ext uri="{9D8B030D-6E8A-4147-A177-3AD203B41FA5}">
                      <a16:colId xmlns:a16="http://schemas.microsoft.com/office/drawing/2014/main" val="20001"/>
                    </a:ext>
                  </a:extLst>
                </a:gridCol>
              </a:tblGrid>
              <a:tr h="36573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MAC</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IP</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9931">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物理地址 </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数据链路层地址）</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逻辑地址（网络层地址）</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局部意义</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全局意义</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2">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随机获得</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上级分配</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6124">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48</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位</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 </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如</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08:00:39:00:2f:c3</a:t>
                      </a:r>
                    </a:p>
                  </a:txBody>
                  <a:tcPr marT="45706" marB="4570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32</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位</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a:t>
                      </a:r>
                      <a:r>
                        <a:rPr kumimoji="0" lang="zh-CN" altLang="en-US"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如</a:t>
                      </a:r>
                      <a:r>
                        <a:rPr kumimoji="0" lang="en-US" altLang="zh-CN" sz="18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202.38.64.1</a:t>
                      </a:r>
                    </a:p>
                  </a:txBody>
                  <a:tcPr marT="45706" marB="4570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Line 29">
            <a:extLst>
              <a:ext uri="{FF2B5EF4-FFF2-40B4-BE49-F238E27FC236}">
                <a16:creationId xmlns:a16="http://schemas.microsoft.com/office/drawing/2014/main" id="{8BA390D2-96A7-4D1A-A03E-A1B8A6396E88}"/>
              </a:ext>
            </a:extLst>
          </p:cNvPr>
          <p:cNvSpPr>
            <a:spLocks noChangeShapeType="1"/>
          </p:cNvSpPr>
          <p:nvPr/>
        </p:nvSpPr>
        <p:spPr bwMode="auto">
          <a:xfrm>
            <a:off x="1741166" y="6237668"/>
            <a:ext cx="5213350" cy="0"/>
          </a:xfrm>
          <a:prstGeom prst="line">
            <a:avLst/>
          </a:prstGeom>
          <a:noFill/>
          <a:ln w="28575">
            <a:solidFill>
              <a:srgbClr val="333399"/>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solidFill>
                <a:srgbClr val="000000"/>
              </a:solidFill>
              <a:latin typeface="Comic Sans MS" panose="030F0702030302020204" pitchFamily="66" charset="0"/>
              <a:ea typeface="微软雅黑" panose="020B0503020204020204" pitchFamily="34" charset="-122"/>
            </a:endParaRPr>
          </a:p>
        </p:txBody>
      </p:sp>
      <p:sp>
        <p:nvSpPr>
          <p:cNvPr id="7" name="Line 30">
            <a:extLst>
              <a:ext uri="{FF2B5EF4-FFF2-40B4-BE49-F238E27FC236}">
                <a16:creationId xmlns:a16="http://schemas.microsoft.com/office/drawing/2014/main" id="{869282F9-B4F1-4076-AAE7-5134C64C1FEB}"/>
              </a:ext>
            </a:extLst>
          </p:cNvPr>
          <p:cNvSpPr>
            <a:spLocks noChangeShapeType="1"/>
          </p:cNvSpPr>
          <p:nvPr/>
        </p:nvSpPr>
        <p:spPr bwMode="auto">
          <a:xfrm>
            <a:off x="2438078" y="5262943"/>
            <a:ext cx="3819525" cy="0"/>
          </a:xfrm>
          <a:prstGeom prst="line">
            <a:avLst/>
          </a:prstGeom>
          <a:noFill/>
          <a:ln w="28575">
            <a:solidFill>
              <a:srgbClr val="333399"/>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solidFill>
                <a:srgbClr val="000000"/>
              </a:solidFill>
              <a:latin typeface="Comic Sans MS" panose="030F0702030302020204" pitchFamily="66" charset="0"/>
              <a:ea typeface="微软雅黑" panose="020B0503020204020204" pitchFamily="34" charset="-122"/>
            </a:endParaRPr>
          </a:p>
        </p:txBody>
      </p:sp>
      <p:sp>
        <p:nvSpPr>
          <p:cNvPr id="8" name="Line 31">
            <a:extLst>
              <a:ext uri="{FF2B5EF4-FFF2-40B4-BE49-F238E27FC236}">
                <a16:creationId xmlns:a16="http://schemas.microsoft.com/office/drawing/2014/main" id="{8E19B909-E960-4BB8-ABB1-C5E175314D59}"/>
              </a:ext>
            </a:extLst>
          </p:cNvPr>
          <p:cNvSpPr>
            <a:spLocks noChangeShapeType="1"/>
          </p:cNvSpPr>
          <p:nvPr/>
        </p:nvSpPr>
        <p:spPr bwMode="auto">
          <a:xfrm>
            <a:off x="3111178" y="4180268"/>
            <a:ext cx="3165475" cy="0"/>
          </a:xfrm>
          <a:prstGeom prst="line">
            <a:avLst/>
          </a:prstGeom>
          <a:noFill/>
          <a:ln w="28575">
            <a:solidFill>
              <a:srgbClr val="333399"/>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zh-CN" altLang="en-US">
              <a:solidFill>
                <a:srgbClr val="000000"/>
              </a:solidFill>
              <a:latin typeface="Comic Sans MS" panose="030F0702030302020204" pitchFamily="66" charset="0"/>
              <a:ea typeface="微软雅黑" panose="020B0503020204020204" pitchFamily="34" charset="-122"/>
            </a:endParaRPr>
          </a:p>
        </p:txBody>
      </p:sp>
      <p:sp>
        <p:nvSpPr>
          <p:cNvPr id="9" name="Rectangle 32">
            <a:extLst>
              <a:ext uri="{FF2B5EF4-FFF2-40B4-BE49-F238E27FC236}">
                <a16:creationId xmlns:a16="http://schemas.microsoft.com/office/drawing/2014/main" id="{89F81E6B-67FA-42D7-AD98-17643E6529D2}"/>
              </a:ext>
            </a:extLst>
          </p:cNvPr>
          <p:cNvSpPr>
            <a:spLocks noChangeArrowheads="1"/>
          </p:cNvSpPr>
          <p:nvPr/>
        </p:nvSpPr>
        <p:spPr bwMode="auto">
          <a:xfrm>
            <a:off x="4187503" y="4054855"/>
            <a:ext cx="1041400" cy="180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Text Box 33">
            <a:extLst>
              <a:ext uri="{FF2B5EF4-FFF2-40B4-BE49-F238E27FC236}">
                <a16:creationId xmlns:a16="http://schemas.microsoft.com/office/drawing/2014/main" id="{9B82EED1-A2FC-456A-A15C-E55F2F4DACC1}"/>
              </a:ext>
            </a:extLst>
          </p:cNvPr>
          <p:cNvSpPr txBox="1">
            <a:spLocks noChangeArrowheads="1"/>
          </p:cNvSpPr>
          <p:nvPr/>
        </p:nvSpPr>
        <p:spPr bwMode="auto">
          <a:xfrm>
            <a:off x="4090666" y="3950080"/>
            <a:ext cx="1236236"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TCP </a:t>
            </a: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报文</a:t>
            </a:r>
          </a:p>
        </p:txBody>
      </p:sp>
      <p:sp>
        <p:nvSpPr>
          <p:cNvPr id="11" name="Rectangle 34">
            <a:extLst>
              <a:ext uri="{FF2B5EF4-FFF2-40B4-BE49-F238E27FC236}">
                <a16:creationId xmlns:a16="http://schemas.microsoft.com/office/drawing/2014/main" id="{E125D361-42D5-49AF-9650-16F22BF758D5}"/>
              </a:ext>
            </a:extLst>
          </p:cNvPr>
          <p:cNvSpPr>
            <a:spLocks noChangeArrowheads="1"/>
          </p:cNvSpPr>
          <p:nvPr/>
        </p:nvSpPr>
        <p:spPr bwMode="auto">
          <a:xfrm>
            <a:off x="3871591" y="5159755"/>
            <a:ext cx="966787"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Text Box 35">
            <a:extLst>
              <a:ext uri="{FF2B5EF4-FFF2-40B4-BE49-F238E27FC236}">
                <a16:creationId xmlns:a16="http://schemas.microsoft.com/office/drawing/2014/main" id="{D047846F-67F7-4784-9976-407EE446E548}"/>
              </a:ext>
            </a:extLst>
          </p:cNvPr>
          <p:cNvSpPr txBox="1">
            <a:spLocks noChangeArrowheads="1"/>
          </p:cNvSpPr>
          <p:nvPr/>
        </p:nvSpPr>
        <p:spPr bwMode="auto">
          <a:xfrm>
            <a:off x="3747766" y="5027993"/>
            <a:ext cx="1303562"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IP </a:t>
            </a: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数据报</a:t>
            </a:r>
          </a:p>
        </p:txBody>
      </p:sp>
      <p:sp>
        <p:nvSpPr>
          <p:cNvPr id="13" name="Rectangle 36">
            <a:extLst>
              <a:ext uri="{FF2B5EF4-FFF2-40B4-BE49-F238E27FC236}">
                <a16:creationId xmlns:a16="http://schemas.microsoft.com/office/drawing/2014/main" id="{1A976F79-2F81-4DA9-8561-F93C105D395C}"/>
              </a:ext>
            </a:extLst>
          </p:cNvPr>
          <p:cNvSpPr>
            <a:spLocks noChangeArrowheads="1"/>
          </p:cNvSpPr>
          <p:nvPr/>
        </p:nvSpPr>
        <p:spPr bwMode="auto">
          <a:xfrm>
            <a:off x="3930328" y="6147180"/>
            <a:ext cx="820738" cy="182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Text Box 37">
            <a:extLst>
              <a:ext uri="{FF2B5EF4-FFF2-40B4-BE49-F238E27FC236}">
                <a16:creationId xmlns:a16="http://schemas.microsoft.com/office/drawing/2014/main" id="{162D32B1-59B7-4C90-916A-DFFDF47F3EF2}"/>
              </a:ext>
            </a:extLst>
          </p:cNvPr>
          <p:cNvSpPr txBox="1">
            <a:spLocks noChangeArrowheads="1"/>
          </p:cNvSpPr>
          <p:nvPr/>
        </p:nvSpPr>
        <p:spPr bwMode="auto">
          <a:xfrm>
            <a:off x="3833491" y="6001130"/>
            <a:ext cx="1085554"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MAC </a:t>
            </a: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帧</a:t>
            </a:r>
          </a:p>
        </p:txBody>
      </p:sp>
      <p:sp>
        <p:nvSpPr>
          <p:cNvPr id="15" name="Line 38">
            <a:extLst>
              <a:ext uri="{FF2B5EF4-FFF2-40B4-BE49-F238E27FC236}">
                <a16:creationId xmlns:a16="http://schemas.microsoft.com/office/drawing/2014/main" id="{BF3675F3-E407-4C61-8847-778B3992B16F}"/>
              </a:ext>
            </a:extLst>
          </p:cNvPr>
          <p:cNvSpPr>
            <a:spLocks noChangeShapeType="1"/>
          </p:cNvSpPr>
          <p:nvPr/>
        </p:nvSpPr>
        <p:spPr bwMode="auto">
          <a:xfrm>
            <a:off x="2438078" y="5099430"/>
            <a:ext cx="0" cy="4064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39">
            <a:extLst>
              <a:ext uri="{FF2B5EF4-FFF2-40B4-BE49-F238E27FC236}">
                <a16:creationId xmlns:a16="http://schemas.microsoft.com/office/drawing/2014/main" id="{72CAE320-112A-4D72-9ADC-07790A7C49E6}"/>
              </a:ext>
            </a:extLst>
          </p:cNvPr>
          <p:cNvSpPr>
            <a:spLocks noChangeShapeType="1"/>
          </p:cNvSpPr>
          <p:nvPr/>
        </p:nvSpPr>
        <p:spPr bwMode="auto">
          <a:xfrm>
            <a:off x="6257603" y="5099430"/>
            <a:ext cx="0" cy="4064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40">
            <a:extLst>
              <a:ext uri="{FF2B5EF4-FFF2-40B4-BE49-F238E27FC236}">
                <a16:creationId xmlns:a16="http://schemas.microsoft.com/office/drawing/2014/main" id="{302D1BBA-8FDC-4BD8-B7E5-9BFCC7BDBF0F}"/>
              </a:ext>
            </a:extLst>
          </p:cNvPr>
          <p:cNvSpPr>
            <a:spLocks noChangeShapeType="1"/>
          </p:cNvSpPr>
          <p:nvPr/>
        </p:nvSpPr>
        <p:spPr bwMode="auto">
          <a:xfrm>
            <a:off x="3123878" y="3973893"/>
            <a:ext cx="12700" cy="5588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41">
            <a:extLst>
              <a:ext uri="{FF2B5EF4-FFF2-40B4-BE49-F238E27FC236}">
                <a16:creationId xmlns:a16="http://schemas.microsoft.com/office/drawing/2014/main" id="{87458454-BAA9-49F2-BEE2-5096193E0AE3}"/>
              </a:ext>
            </a:extLst>
          </p:cNvPr>
          <p:cNvSpPr>
            <a:spLocks noChangeShapeType="1"/>
          </p:cNvSpPr>
          <p:nvPr/>
        </p:nvSpPr>
        <p:spPr bwMode="auto">
          <a:xfrm>
            <a:off x="6257603" y="3973893"/>
            <a:ext cx="0" cy="5588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42">
            <a:extLst>
              <a:ext uri="{FF2B5EF4-FFF2-40B4-BE49-F238E27FC236}">
                <a16:creationId xmlns:a16="http://schemas.microsoft.com/office/drawing/2014/main" id="{2BCB4FE7-E9F3-408E-82F0-0F11D8691D06}"/>
              </a:ext>
            </a:extLst>
          </p:cNvPr>
          <p:cNvSpPr>
            <a:spLocks noChangeShapeType="1"/>
          </p:cNvSpPr>
          <p:nvPr/>
        </p:nvSpPr>
        <p:spPr bwMode="auto">
          <a:xfrm flipV="1">
            <a:off x="6624316" y="5280405"/>
            <a:ext cx="2303462" cy="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Rectangle 43">
            <a:extLst>
              <a:ext uri="{FF2B5EF4-FFF2-40B4-BE49-F238E27FC236}">
                <a16:creationId xmlns:a16="http://schemas.microsoft.com/office/drawing/2014/main" id="{21755937-D531-48EA-A9F9-7839F25CE84A}"/>
              </a:ext>
            </a:extLst>
          </p:cNvPr>
          <p:cNvSpPr>
            <a:spLocks noChangeArrowheads="1"/>
          </p:cNvSpPr>
          <p:nvPr/>
        </p:nvSpPr>
        <p:spPr bwMode="auto">
          <a:xfrm>
            <a:off x="3123878" y="3478593"/>
            <a:ext cx="3133725" cy="487362"/>
          </a:xfrm>
          <a:prstGeom prst="rect">
            <a:avLst/>
          </a:prstGeom>
          <a:solidFill>
            <a:srgbClr val="66FF99"/>
          </a:solidFill>
          <a:ln w="2857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44">
            <a:extLst>
              <a:ext uri="{FF2B5EF4-FFF2-40B4-BE49-F238E27FC236}">
                <a16:creationId xmlns:a16="http://schemas.microsoft.com/office/drawing/2014/main" id="{B761B527-B2F4-4AE0-8B1B-DC144192DDB9}"/>
              </a:ext>
            </a:extLst>
          </p:cNvPr>
          <p:cNvSpPr>
            <a:spLocks noChangeShapeType="1"/>
          </p:cNvSpPr>
          <p:nvPr/>
        </p:nvSpPr>
        <p:spPr bwMode="auto">
          <a:xfrm flipH="1">
            <a:off x="3809678" y="3478593"/>
            <a:ext cx="0" cy="4873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Text Box 45">
            <a:extLst>
              <a:ext uri="{FF2B5EF4-FFF2-40B4-BE49-F238E27FC236}">
                <a16:creationId xmlns:a16="http://schemas.microsoft.com/office/drawing/2014/main" id="{89F32C20-DBD6-4D27-94B5-1F2DDC93A78A}"/>
              </a:ext>
            </a:extLst>
          </p:cNvPr>
          <p:cNvSpPr txBox="1">
            <a:spLocks noChangeArrowheads="1"/>
          </p:cNvSpPr>
          <p:nvPr/>
        </p:nvSpPr>
        <p:spPr bwMode="auto">
          <a:xfrm>
            <a:off x="4314503" y="348018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应用层数据</a:t>
            </a:r>
          </a:p>
        </p:txBody>
      </p:sp>
      <p:sp>
        <p:nvSpPr>
          <p:cNvPr id="23" name="Text Box 46">
            <a:extLst>
              <a:ext uri="{FF2B5EF4-FFF2-40B4-BE49-F238E27FC236}">
                <a16:creationId xmlns:a16="http://schemas.microsoft.com/office/drawing/2014/main" id="{DFD90680-E2E6-4931-8F0C-9262B77EB85E}"/>
              </a:ext>
            </a:extLst>
          </p:cNvPr>
          <p:cNvSpPr txBox="1">
            <a:spLocks noChangeArrowheads="1"/>
          </p:cNvSpPr>
          <p:nvPr/>
        </p:nvSpPr>
        <p:spPr bwMode="auto">
          <a:xfrm>
            <a:off x="3098478" y="3481768"/>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首部</a:t>
            </a:r>
          </a:p>
        </p:txBody>
      </p:sp>
      <p:sp>
        <p:nvSpPr>
          <p:cNvPr id="24" name="Rectangle 47">
            <a:extLst>
              <a:ext uri="{FF2B5EF4-FFF2-40B4-BE49-F238E27FC236}">
                <a16:creationId xmlns:a16="http://schemas.microsoft.com/office/drawing/2014/main" id="{C8D991AE-788B-45EF-AC92-CF6AFB9FE46E}"/>
              </a:ext>
            </a:extLst>
          </p:cNvPr>
          <p:cNvSpPr>
            <a:spLocks noChangeArrowheads="1"/>
          </p:cNvSpPr>
          <p:nvPr/>
        </p:nvSpPr>
        <p:spPr bwMode="auto">
          <a:xfrm>
            <a:off x="2438078" y="4532693"/>
            <a:ext cx="3819525" cy="487362"/>
          </a:xfrm>
          <a:prstGeom prst="rect">
            <a:avLst/>
          </a:prstGeom>
          <a:solidFill>
            <a:srgbClr val="FFFF99"/>
          </a:solidFill>
          <a:ln w="2857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Line 48">
            <a:extLst>
              <a:ext uri="{FF2B5EF4-FFF2-40B4-BE49-F238E27FC236}">
                <a16:creationId xmlns:a16="http://schemas.microsoft.com/office/drawing/2014/main" id="{BCB764F2-9FFC-4968-9627-24E75BD8F18B}"/>
              </a:ext>
            </a:extLst>
          </p:cNvPr>
          <p:cNvSpPr>
            <a:spLocks noChangeShapeType="1"/>
          </p:cNvSpPr>
          <p:nvPr/>
        </p:nvSpPr>
        <p:spPr bwMode="auto">
          <a:xfrm>
            <a:off x="3123878" y="4532693"/>
            <a:ext cx="0" cy="4873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Text Box 49">
            <a:extLst>
              <a:ext uri="{FF2B5EF4-FFF2-40B4-BE49-F238E27FC236}">
                <a16:creationId xmlns:a16="http://schemas.microsoft.com/office/drawing/2014/main" id="{AA5180F8-A0C4-4171-A658-0D9622136C48}"/>
              </a:ext>
            </a:extLst>
          </p:cNvPr>
          <p:cNvSpPr txBox="1">
            <a:spLocks noChangeArrowheads="1"/>
          </p:cNvSpPr>
          <p:nvPr/>
        </p:nvSpPr>
        <p:spPr bwMode="auto">
          <a:xfrm>
            <a:off x="2414266" y="4524755"/>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首部</a:t>
            </a:r>
          </a:p>
        </p:txBody>
      </p:sp>
      <p:sp>
        <p:nvSpPr>
          <p:cNvPr id="27" name="Rectangle 50">
            <a:extLst>
              <a:ext uri="{FF2B5EF4-FFF2-40B4-BE49-F238E27FC236}">
                <a16:creationId xmlns:a16="http://schemas.microsoft.com/office/drawing/2014/main" id="{DEA7A6D0-C2E1-457A-8837-46BCECFD4E89}"/>
              </a:ext>
            </a:extLst>
          </p:cNvPr>
          <p:cNvSpPr>
            <a:spLocks noChangeArrowheads="1"/>
          </p:cNvSpPr>
          <p:nvPr/>
        </p:nvSpPr>
        <p:spPr bwMode="auto">
          <a:xfrm>
            <a:off x="1763391" y="5535993"/>
            <a:ext cx="684212"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Rectangle 51">
            <a:extLst>
              <a:ext uri="{FF2B5EF4-FFF2-40B4-BE49-F238E27FC236}">
                <a16:creationId xmlns:a16="http://schemas.microsoft.com/office/drawing/2014/main" id="{5666BB1A-6A7F-4077-9971-0CA21CDA200B}"/>
              </a:ext>
            </a:extLst>
          </p:cNvPr>
          <p:cNvSpPr>
            <a:spLocks noChangeArrowheads="1"/>
          </p:cNvSpPr>
          <p:nvPr/>
        </p:nvSpPr>
        <p:spPr bwMode="auto">
          <a:xfrm>
            <a:off x="1753866" y="5505830"/>
            <a:ext cx="5189537" cy="487363"/>
          </a:xfrm>
          <a:prstGeom prst="rect">
            <a:avLst/>
          </a:prstGeom>
          <a:solidFill>
            <a:srgbClr val="CCECFF"/>
          </a:solidFill>
          <a:ln w="2857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Line 52">
            <a:extLst>
              <a:ext uri="{FF2B5EF4-FFF2-40B4-BE49-F238E27FC236}">
                <a16:creationId xmlns:a16="http://schemas.microsoft.com/office/drawing/2014/main" id="{2C4611F6-1AB2-4C83-B48D-D0857306DC3E}"/>
              </a:ext>
            </a:extLst>
          </p:cNvPr>
          <p:cNvSpPr>
            <a:spLocks noChangeShapeType="1"/>
          </p:cNvSpPr>
          <p:nvPr/>
        </p:nvSpPr>
        <p:spPr bwMode="auto">
          <a:xfrm>
            <a:off x="2438078" y="5505830"/>
            <a:ext cx="0" cy="4873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Line 53">
            <a:extLst>
              <a:ext uri="{FF2B5EF4-FFF2-40B4-BE49-F238E27FC236}">
                <a16:creationId xmlns:a16="http://schemas.microsoft.com/office/drawing/2014/main" id="{86FE2CC7-2C17-4A21-8C4C-A1584828A7BE}"/>
              </a:ext>
            </a:extLst>
          </p:cNvPr>
          <p:cNvSpPr>
            <a:spLocks noChangeShapeType="1"/>
          </p:cNvSpPr>
          <p:nvPr/>
        </p:nvSpPr>
        <p:spPr bwMode="auto">
          <a:xfrm>
            <a:off x="6257603" y="5505830"/>
            <a:ext cx="0" cy="4873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Text Box 54">
            <a:extLst>
              <a:ext uri="{FF2B5EF4-FFF2-40B4-BE49-F238E27FC236}">
                <a16:creationId xmlns:a16="http://schemas.microsoft.com/office/drawing/2014/main" id="{D79375DE-BFC2-4DBB-86A3-F9BE26B4918D}"/>
              </a:ext>
            </a:extLst>
          </p:cNvPr>
          <p:cNvSpPr txBox="1">
            <a:spLocks noChangeArrowheads="1"/>
          </p:cNvSpPr>
          <p:nvPr/>
        </p:nvSpPr>
        <p:spPr bwMode="auto">
          <a:xfrm>
            <a:off x="6219503" y="5501068"/>
            <a:ext cx="692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尾部</a:t>
            </a:r>
          </a:p>
        </p:txBody>
      </p:sp>
      <p:sp>
        <p:nvSpPr>
          <p:cNvPr id="32" name="Text Box 55">
            <a:extLst>
              <a:ext uri="{FF2B5EF4-FFF2-40B4-BE49-F238E27FC236}">
                <a16:creationId xmlns:a16="http://schemas.microsoft.com/office/drawing/2014/main" id="{04DC6352-FD48-4834-B430-6DEE2EEE23DE}"/>
              </a:ext>
            </a:extLst>
          </p:cNvPr>
          <p:cNvSpPr txBox="1">
            <a:spLocks noChangeArrowheads="1"/>
          </p:cNvSpPr>
          <p:nvPr/>
        </p:nvSpPr>
        <p:spPr bwMode="auto">
          <a:xfrm>
            <a:off x="1742753" y="5501068"/>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kumimoji="1" lang="zh-CN" altLang="en-US" sz="2000" b="0">
                <a:solidFill>
                  <a:srgbClr val="333399"/>
                </a:solidFill>
                <a:latin typeface="Comic Sans MS" panose="030F0702030302020204" pitchFamily="66" charset="0"/>
                <a:ea typeface="微软雅黑" panose="020B0503020204020204" pitchFamily="34" charset="-122"/>
              </a:rPr>
              <a:t>首部</a:t>
            </a:r>
          </a:p>
        </p:txBody>
      </p:sp>
      <p:grpSp>
        <p:nvGrpSpPr>
          <p:cNvPr id="33" name="Group 56">
            <a:extLst>
              <a:ext uri="{FF2B5EF4-FFF2-40B4-BE49-F238E27FC236}">
                <a16:creationId xmlns:a16="http://schemas.microsoft.com/office/drawing/2014/main" id="{65EE32F4-6424-469B-86A0-D2B40367DEE1}"/>
              </a:ext>
            </a:extLst>
          </p:cNvPr>
          <p:cNvGrpSpPr>
            <a:grpSpLocks/>
          </p:cNvGrpSpPr>
          <p:nvPr/>
        </p:nvGrpSpPr>
        <p:grpSpPr bwMode="auto">
          <a:xfrm>
            <a:off x="323528" y="4812093"/>
            <a:ext cx="8440738" cy="1692275"/>
            <a:chOff x="182" y="2409"/>
            <a:chExt cx="5317" cy="1066"/>
          </a:xfrm>
        </p:grpSpPr>
        <p:grpSp>
          <p:nvGrpSpPr>
            <p:cNvPr id="34" name="Group 57">
              <a:extLst>
                <a:ext uri="{FF2B5EF4-FFF2-40B4-BE49-F238E27FC236}">
                  <a16:creationId xmlns:a16="http://schemas.microsoft.com/office/drawing/2014/main" id="{F24D0263-7898-43A1-BE21-C99EA7A5788B}"/>
                </a:ext>
              </a:extLst>
            </p:cNvPr>
            <p:cNvGrpSpPr>
              <a:grpSpLocks/>
            </p:cNvGrpSpPr>
            <p:nvPr/>
          </p:nvGrpSpPr>
          <p:grpSpPr bwMode="auto">
            <a:xfrm>
              <a:off x="4423" y="2709"/>
              <a:ext cx="1076" cy="766"/>
              <a:chOff x="4423" y="2709"/>
              <a:chExt cx="1076" cy="766"/>
            </a:xfrm>
          </p:grpSpPr>
          <p:sp>
            <p:nvSpPr>
              <p:cNvPr id="38" name="AutoShape 58">
                <a:extLst>
                  <a:ext uri="{FF2B5EF4-FFF2-40B4-BE49-F238E27FC236}">
                    <a16:creationId xmlns:a16="http://schemas.microsoft.com/office/drawing/2014/main" id="{F05B64D2-1AB9-4166-B25D-D0D1030A40C9}"/>
                  </a:ext>
                </a:extLst>
              </p:cNvPr>
              <p:cNvSpPr>
                <a:spLocks noChangeArrowheads="1"/>
              </p:cNvSpPr>
              <p:nvPr/>
            </p:nvSpPr>
            <p:spPr bwMode="auto">
              <a:xfrm flipV="1">
                <a:off x="4831" y="2709"/>
                <a:ext cx="186" cy="358"/>
              </a:xfrm>
              <a:prstGeom prst="upArrow">
                <a:avLst>
                  <a:gd name="adj1" fmla="val 50000"/>
                  <a:gd name="adj2" fmla="val 81801"/>
                </a:avLst>
              </a:prstGeom>
              <a:solidFill>
                <a:srgbClr val="333399"/>
              </a:solidFill>
              <a:ln w="9525">
                <a:solidFill>
                  <a:srgbClr val="000000"/>
                </a:solidFill>
                <a:miter lim="800000"/>
                <a:headEnd/>
                <a:tailEnd/>
              </a:ln>
            </p:spPr>
            <p:txBody>
              <a:bodyPr vert="eaVert"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Text Box 59">
                <a:extLst>
                  <a:ext uri="{FF2B5EF4-FFF2-40B4-BE49-F238E27FC236}">
                    <a16:creationId xmlns:a16="http://schemas.microsoft.com/office/drawing/2014/main" id="{8DA43FE5-550E-46AE-A321-E0BCDB9031C4}"/>
                  </a:ext>
                </a:extLst>
              </p:cNvPr>
              <p:cNvSpPr txBox="1">
                <a:spLocks noChangeArrowheads="1"/>
              </p:cNvSpPr>
              <p:nvPr/>
            </p:nvSpPr>
            <p:spPr bwMode="auto">
              <a:xfrm>
                <a:off x="4423" y="3033"/>
                <a:ext cx="10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链路层及以下</a:t>
                </a:r>
              </a:p>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使用硬件地址</a:t>
                </a:r>
              </a:p>
            </p:txBody>
          </p:sp>
        </p:grpSp>
        <p:grpSp>
          <p:nvGrpSpPr>
            <p:cNvPr id="35" name="Group 60">
              <a:extLst>
                <a:ext uri="{FF2B5EF4-FFF2-40B4-BE49-F238E27FC236}">
                  <a16:creationId xmlns:a16="http://schemas.microsoft.com/office/drawing/2014/main" id="{4B095040-33C7-40AF-89AD-F8CB2C7C450A}"/>
                </a:ext>
              </a:extLst>
            </p:cNvPr>
            <p:cNvGrpSpPr>
              <a:grpSpLocks/>
            </p:cNvGrpSpPr>
            <p:nvPr/>
          </p:nvGrpSpPr>
          <p:grpSpPr bwMode="auto">
            <a:xfrm>
              <a:off x="182" y="2409"/>
              <a:ext cx="802" cy="291"/>
              <a:chOff x="182" y="2409"/>
              <a:chExt cx="802" cy="291"/>
            </a:xfrm>
          </p:grpSpPr>
          <p:sp>
            <p:nvSpPr>
              <p:cNvPr id="36" name="AutoShape 61">
                <a:extLst>
                  <a:ext uri="{FF2B5EF4-FFF2-40B4-BE49-F238E27FC236}">
                    <a16:creationId xmlns:a16="http://schemas.microsoft.com/office/drawing/2014/main" id="{DA40D956-AFB1-4824-9CDE-8CA0708B06B2}"/>
                  </a:ext>
                </a:extLst>
              </p:cNvPr>
              <p:cNvSpPr>
                <a:spLocks noChangeArrowheads="1"/>
              </p:cNvSpPr>
              <p:nvPr/>
            </p:nvSpPr>
            <p:spPr bwMode="auto">
              <a:xfrm>
                <a:off x="182" y="2427"/>
                <a:ext cx="802" cy="273"/>
              </a:xfrm>
              <a:prstGeom prst="wedgeRoundRectCallout">
                <a:avLst>
                  <a:gd name="adj1" fmla="val 72116"/>
                  <a:gd name="adj2" fmla="val 129167"/>
                  <a:gd name="adj3" fmla="val 16667"/>
                </a:avLst>
              </a:prstGeom>
              <a:solidFill>
                <a:srgbClr val="CCECFF"/>
              </a:solidFill>
              <a:ln w="9525">
                <a:solidFill>
                  <a:srgbClr val="000000"/>
                </a:solidFill>
                <a:miter lim="800000"/>
                <a:headEnd/>
                <a:tailEnd/>
              </a:ln>
              <a:effectLst>
                <a:outerShdw dist="35921" dir="2700000" algn="ctr" rotWithShape="0">
                  <a:srgbClr val="1C1C1C"/>
                </a:outerShdw>
              </a:effectLst>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endParaRPr>
              </a:p>
            </p:txBody>
          </p:sp>
          <p:sp>
            <p:nvSpPr>
              <p:cNvPr id="37" name="Text Box 62">
                <a:extLst>
                  <a:ext uri="{FF2B5EF4-FFF2-40B4-BE49-F238E27FC236}">
                    <a16:creationId xmlns:a16="http://schemas.microsoft.com/office/drawing/2014/main" id="{0ED80979-9D3D-421C-ACED-D24E0A942F23}"/>
                  </a:ext>
                </a:extLst>
              </p:cNvPr>
              <p:cNvSpPr txBox="1">
                <a:spLocks noChangeArrowheads="1"/>
              </p:cNvSpPr>
              <p:nvPr/>
            </p:nvSpPr>
            <p:spPr bwMode="auto">
              <a:xfrm>
                <a:off x="190" y="2409"/>
                <a:ext cx="7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硬件地址</a:t>
                </a:r>
              </a:p>
            </p:txBody>
          </p:sp>
        </p:grpSp>
      </p:grpSp>
      <p:grpSp>
        <p:nvGrpSpPr>
          <p:cNvPr id="40" name="Group 63">
            <a:extLst>
              <a:ext uri="{FF2B5EF4-FFF2-40B4-BE49-F238E27FC236}">
                <a16:creationId xmlns:a16="http://schemas.microsoft.com/office/drawing/2014/main" id="{7BBB5831-CE62-4BA8-88E8-EBD73E30D4B6}"/>
              </a:ext>
            </a:extLst>
          </p:cNvPr>
          <p:cNvGrpSpPr>
            <a:grpSpLocks/>
          </p:cNvGrpSpPr>
          <p:nvPr/>
        </p:nvGrpSpPr>
        <p:grpSpPr bwMode="auto">
          <a:xfrm>
            <a:off x="1496691" y="3875468"/>
            <a:ext cx="7142162" cy="1412875"/>
            <a:chOff x="921" y="1819"/>
            <a:chExt cx="4499" cy="890"/>
          </a:xfrm>
        </p:grpSpPr>
        <p:grpSp>
          <p:nvGrpSpPr>
            <p:cNvPr id="41" name="Group 64">
              <a:extLst>
                <a:ext uri="{FF2B5EF4-FFF2-40B4-BE49-F238E27FC236}">
                  <a16:creationId xmlns:a16="http://schemas.microsoft.com/office/drawing/2014/main" id="{88EF43B2-D228-47B1-9067-AA3029F6B06B}"/>
                </a:ext>
              </a:extLst>
            </p:cNvPr>
            <p:cNvGrpSpPr>
              <a:grpSpLocks/>
            </p:cNvGrpSpPr>
            <p:nvPr/>
          </p:nvGrpSpPr>
          <p:grpSpPr bwMode="auto">
            <a:xfrm>
              <a:off x="4344" y="1854"/>
              <a:ext cx="1076" cy="855"/>
              <a:chOff x="4344" y="1854"/>
              <a:chExt cx="1076" cy="855"/>
            </a:xfrm>
          </p:grpSpPr>
          <p:sp>
            <p:nvSpPr>
              <p:cNvPr id="45" name="AutoShape 65">
                <a:extLst>
                  <a:ext uri="{FF2B5EF4-FFF2-40B4-BE49-F238E27FC236}">
                    <a16:creationId xmlns:a16="http://schemas.microsoft.com/office/drawing/2014/main" id="{54AB8883-152A-425B-BFEA-E299216EFE8E}"/>
                  </a:ext>
                </a:extLst>
              </p:cNvPr>
              <p:cNvSpPr>
                <a:spLocks noChangeArrowheads="1"/>
              </p:cNvSpPr>
              <p:nvPr/>
            </p:nvSpPr>
            <p:spPr bwMode="auto">
              <a:xfrm>
                <a:off x="4831" y="2352"/>
                <a:ext cx="186" cy="357"/>
              </a:xfrm>
              <a:prstGeom prst="upArrow">
                <a:avLst>
                  <a:gd name="adj1" fmla="val 50000"/>
                  <a:gd name="adj2" fmla="val 69479"/>
                </a:avLst>
              </a:prstGeom>
              <a:solidFill>
                <a:srgbClr val="FFCCFF"/>
              </a:solidFill>
              <a:ln w="9525">
                <a:solidFill>
                  <a:srgbClr val="000000"/>
                </a:solidFill>
                <a:miter lim="800000"/>
                <a:headEnd/>
                <a:tailEnd/>
              </a:ln>
            </p:spPr>
            <p:txBody>
              <a:bodyPr vert="eaVert"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Text Box 66">
                <a:extLst>
                  <a:ext uri="{FF2B5EF4-FFF2-40B4-BE49-F238E27FC236}">
                    <a16:creationId xmlns:a16="http://schemas.microsoft.com/office/drawing/2014/main" id="{D1560822-6970-4933-8109-A02F92FB932D}"/>
                  </a:ext>
                </a:extLst>
              </p:cNvPr>
              <p:cNvSpPr txBox="1">
                <a:spLocks noChangeArrowheads="1"/>
              </p:cNvSpPr>
              <p:nvPr/>
            </p:nvSpPr>
            <p:spPr bwMode="auto">
              <a:xfrm>
                <a:off x="4344" y="1854"/>
                <a:ext cx="10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网络层及以上</a:t>
                </a:r>
              </a:p>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 使用 </a:t>
                </a:r>
                <a:r>
                  <a:rPr kumimoji="1" lang="en-US" altLang="zh-CN"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IP </a:t>
                </a:r>
                <a:r>
                  <a:rPr kumimoji="1" lang="zh-CN" altLang="en-US" sz="2000" b="0"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地址</a:t>
                </a:r>
              </a:p>
            </p:txBody>
          </p:sp>
        </p:grpSp>
        <p:grpSp>
          <p:nvGrpSpPr>
            <p:cNvPr id="42" name="Group 67">
              <a:extLst>
                <a:ext uri="{FF2B5EF4-FFF2-40B4-BE49-F238E27FC236}">
                  <a16:creationId xmlns:a16="http://schemas.microsoft.com/office/drawing/2014/main" id="{254CF454-2956-4952-A60F-8984AB9C8EE5}"/>
                </a:ext>
              </a:extLst>
            </p:cNvPr>
            <p:cNvGrpSpPr>
              <a:grpSpLocks/>
            </p:cNvGrpSpPr>
            <p:nvPr/>
          </p:nvGrpSpPr>
          <p:grpSpPr bwMode="auto">
            <a:xfrm>
              <a:off x="921" y="1819"/>
              <a:ext cx="666" cy="261"/>
              <a:chOff x="921" y="1819"/>
              <a:chExt cx="666" cy="261"/>
            </a:xfrm>
          </p:grpSpPr>
          <p:sp>
            <p:nvSpPr>
              <p:cNvPr id="43" name="AutoShape 68">
                <a:extLst>
                  <a:ext uri="{FF2B5EF4-FFF2-40B4-BE49-F238E27FC236}">
                    <a16:creationId xmlns:a16="http://schemas.microsoft.com/office/drawing/2014/main" id="{EDC9A695-8BF0-46AC-8B01-8ED9491C7D7E}"/>
                  </a:ext>
                </a:extLst>
              </p:cNvPr>
              <p:cNvSpPr>
                <a:spLocks noChangeArrowheads="1"/>
              </p:cNvSpPr>
              <p:nvPr/>
            </p:nvSpPr>
            <p:spPr bwMode="auto">
              <a:xfrm>
                <a:off x="921" y="1826"/>
                <a:ext cx="654" cy="254"/>
              </a:xfrm>
              <a:prstGeom prst="wedgeRoundRectCallout">
                <a:avLst>
                  <a:gd name="adj1" fmla="val 72171"/>
                  <a:gd name="adj2" fmla="val 129134"/>
                  <a:gd name="adj3" fmla="val 16667"/>
                </a:avLst>
              </a:prstGeom>
              <a:solidFill>
                <a:srgbClr val="FFCCFF"/>
              </a:solidFill>
              <a:ln w="9525">
                <a:solidFill>
                  <a:srgbClr val="000000"/>
                </a:solidFill>
                <a:miter lim="800000"/>
                <a:headEnd/>
                <a:tailEnd/>
              </a:ln>
              <a:effectLst>
                <a:outerShdw dist="35921" dir="2700000" algn="ctr" rotWithShape="0">
                  <a:srgbClr val="1C1C1C"/>
                </a:outerShdw>
              </a:effectLst>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endParaRPr>
              </a:p>
            </p:txBody>
          </p:sp>
          <p:sp>
            <p:nvSpPr>
              <p:cNvPr id="44" name="Text Box 69">
                <a:extLst>
                  <a:ext uri="{FF2B5EF4-FFF2-40B4-BE49-F238E27FC236}">
                    <a16:creationId xmlns:a16="http://schemas.microsoft.com/office/drawing/2014/main" id="{8A4E4214-3159-4BFA-B240-3A39CE5B75BC}"/>
                  </a:ext>
                </a:extLst>
              </p:cNvPr>
              <p:cNvSpPr txBox="1">
                <a:spLocks noChangeArrowheads="1"/>
              </p:cNvSpPr>
              <p:nvPr/>
            </p:nvSpPr>
            <p:spPr bwMode="auto">
              <a:xfrm>
                <a:off x="927" y="1819"/>
                <a:ext cx="6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IP </a:t>
                </a:r>
                <a:r>
                  <a:rPr kumimoji="1" lang="zh-CN" altLang="en-US" sz="2000" b="0"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地址</a:t>
                </a:r>
              </a:p>
            </p:txBody>
          </p:sp>
        </p:grpSp>
      </p:grpSp>
      <p:sp>
        <p:nvSpPr>
          <p:cNvPr id="47" name="Rectangle 70">
            <a:extLst>
              <a:ext uri="{FF2B5EF4-FFF2-40B4-BE49-F238E27FC236}">
                <a16:creationId xmlns:a16="http://schemas.microsoft.com/office/drawing/2014/main" id="{D4B4D86F-7E1D-442D-A6CF-5CBFC9F3DAC2}"/>
              </a:ext>
            </a:extLst>
          </p:cNvPr>
          <p:cNvSpPr>
            <a:spLocks noChangeArrowheads="1"/>
          </p:cNvSpPr>
          <p:nvPr/>
        </p:nvSpPr>
        <p:spPr bwMode="auto">
          <a:xfrm>
            <a:off x="2458716" y="5535993"/>
            <a:ext cx="3776662" cy="433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1539440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C6A657-CF3E-4459-8486-4190CDF20036}"/>
              </a:ext>
            </a:extLst>
          </p:cNvPr>
          <p:cNvSpPr>
            <a:spLocks noGrp="1"/>
          </p:cNvSpPr>
          <p:nvPr>
            <p:ph type="title"/>
          </p:nvPr>
        </p:nvSpPr>
        <p:spPr/>
        <p:txBody>
          <a:bodyPr/>
          <a:lstStyle/>
          <a:p>
            <a:r>
              <a:rPr lang="zh-CN" altLang="en-US" dirty="0"/>
              <a:t>问题</a:t>
            </a:r>
          </a:p>
        </p:txBody>
      </p:sp>
      <p:sp>
        <p:nvSpPr>
          <p:cNvPr id="4" name="灯片编号占位符 3">
            <a:extLst>
              <a:ext uri="{FF2B5EF4-FFF2-40B4-BE49-F238E27FC236}">
                <a16:creationId xmlns:a16="http://schemas.microsoft.com/office/drawing/2014/main" id="{736F070F-0488-4AD0-B33E-972ECFAE42DF}"/>
              </a:ext>
            </a:extLst>
          </p:cNvPr>
          <p:cNvSpPr>
            <a:spLocks noGrp="1"/>
          </p:cNvSpPr>
          <p:nvPr>
            <p:ph type="sldNum" sz="quarter" idx="12"/>
          </p:nvPr>
        </p:nvSpPr>
        <p:spPr/>
        <p:txBody>
          <a:bodyPr/>
          <a:lstStyle/>
          <a:p>
            <a:fld id="{8ED44DB7-B4BB-488E-80C0-9E7628D09BE7}" type="slidenum">
              <a:rPr lang="en-US" altLang="zh-CN" smtClean="0"/>
              <a:pPr/>
              <a:t>27</a:t>
            </a:fld>
            <a:endParaRPr lang="en-US" altLang="zh-CN"/>
          </a:p>
        </p:txBody>
      </p:sp>
      <p:sp>
        <p:nvSpPr>
          <p:cNvPr id="5" name="Rectangle 3">
            <a:extLst>
              <a:ext uri="{FF2B5EF4-FFF2-40B4-BE49-F238E27FC236}">
                <a16:creationId xmlns:a16="http://schemas.microsoft.com/office/drawing/2014/main" id="{E23D15A1-B29F-4870-A0A0-AF1FA25306D6}"/>
              </a:ext>
            </a:extLst>
          </p:cNvPr>
          <p:cNvSpPr txBox="1">
            <a:spLocks noChangeArrowheads="1"/>
          </p:cNvSpPr>
          <p:nvPr/>
        </p:nvSpPr>
        <p:spPr bwMode="auto">
          <a:xfrm>
            <a:off x="685800" y="170080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marL="514350" indent="-514350" algn="just" eaLnBrk="1" hangingPunct="1">
              <a:lnSpc>
                <a:spcPct val="130000"/>
              </a:lnSpc>
              <a:spcBef>
                <a:spcPct val="0"/>
              </a:spcBef>
              <a:buClrTx/>
              <a:buSzTx/>
              <a:buFont typeface="+mj-lt"/>
              <a:buAutoNum type="arabicPeriod"/>
            </a:pPr>
            <a:r>
              <a:rPr lang="zh-CN" altLang="en-US" dirty="0">
                <a:latin typeface="+mn-ea"/>
              </a:rPr>
              <a:t>只有</a:t>
            </a:r>
            <a:r>
              <a:rPr lang="en-US" altLang="zh-CN" dirty="0">
                <a:latin typeface="+mn-ea"/>
              </a:rPr>
              <a:t>MAC</a:t>
            </a:r>
            <a:r>
              <a:rPr lang="zh-CN" altLang="en-US" dirty="0">
                <a:latin typeface="+mn-ea"/>
              </a:rPr>
              <a:t>地址行不行？</a:t>
            </a:r>
            <a:endParaRPr lang="en-US" altLang="zh-CN" dirty="0">
              <a:latin typeface="+mn-ea"/>
            </a:endParaRPr>
          </a:p>
          <a:p>
            <a:pPr marL="514350" indent="-514350" algn="just" eaLnBrk="1" hangingPunct="1">
              <a:lnSpc>
                <a:spcPct val="130000"/>
              </a:lnSpc>
              <a:spcBef>
                <a:spcPct val="0"/>
              </a:spcBef>
              <a:buClrTx/>
              <a:buSzTx/>
              <a:buFont typeface="+mj-lt"/>
              <a:buAutoNum type="arabicPeriod"/>
            </a:pPr>
            <a:r>
              <a:rPr lang="zh-CN" altLang="en-US" kern="0" dirty="0">
                <a:latin typeface="+mn-ea"/>
              </a:rPr>
              <a:t>有了</a:t>
            </a:r>
            <a:r>
              <a:rPr lang="en-US" altLang="zh-CN" kern="0" dirty="0">
                <a:latin typeface="+mn-ea"/>
              </a:rPr>
              <a:t>IP</a:t>
            </a:r>
            <a:r>
              <a:rPr lang="zh-CN" altLang="en-US" kern="0" dirty="0">
                <a:latin typeface="+mn-ea"/>
              </a:rPr>
              <a:t>地址，为什么还需要</a:t>
            </a:r>
            <a:r>
              <a:rPr lang="en-US" altLang="zh-CN" kern="0" dirty="0">
                <a:latin typeface="+mn-ea"/>
              </a:rPr>
              <a:t>MAC</a:t>
            </a:r>
            <a:r>
              <a:rPr lang="zh-CN" altLang="en-US" kern="0" dirty="0">
                <a:latin typeface="+mn-ea"/>
              </a:rPr>
              <a:t>地址？</a:t>
            </a:r>
          </a:p>
        </p:txBody>
      </p:sp>
    </p:spTree>
    <p:extLst>
      <p:ext uri="{BB962C8B-B14F-4D97-AF65-F5344CB8AC3E}">
        <p14:creationId xmlns:p14="http://schemas.microsoft.com/office/powerpoint/2010/main" val="290599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07E9226-A965-4547-9E11-9E0548124509}" type="slidenum">
              <a:rPr lang="en-US" altLang="zh-CN">
                <a:latin typeface="+mn-ea"/>
                <a:ea typeface="+mn-ea"/>
              </a:rPr>
              <a:pPr eaLnBrk="1" hangingPunct="1"/>
              <a:t>28</a:t>
            </a:fld>
            <a:endParaRPr lang="en-US" altLang="zh-CN">
              <a:latin typeface="+mn-ea"/>
              <a:ea typeface="+mn-ea"/>
            </a:endParaRPr>
          </a:p>
        </p:txBody>
      </p:sp>
      <p:sp>
        <p:nvSpPr>
          <p:cNvPr id="49155" name="Rectangle 2"/>
          <p:cNvSpPr>
            <a:spLocks noGrp="1" noChangeArrowheads="1"/>
          </p:cNvSpPr>
          <p:nvPr>
            <p:ph type="title"/>
          </p:nvPr>
        </p:nvSpPr>
        <p:spPr/>
        <p:txBody>
          <a:bodyPr/>
          <a:lstStyle/>
          <a:p>
            <a:pPr eaLnBrk="1" hangingPunct="1"/>
            <a:r>
              <a:rPr lang="zh-CN" altLang="en-US" sz="3600" dirty="0">
                <a:latin typeface="+mn-ea"/>
                <a:ea typeface="+mn-ea"/>
              </a:rPr>
              <a:t>网络寻址与链路寻址</a:t>
            </a:r>
          </a:p>
        </p:txBody>
      </p:sp>
      <p:sp>
        <p:nvSpPr>
          <p:cNvPr id="49156" name="内容占位符 2"/>
          <p:cNvSpPr>
            <a:spLocks/>
          </p:cNvSpPr>
          <p:nvPr/>
        </p:nvSpPr>
        <p:spPr bwMode="auto">
          <a:xfrm>
            <a:off x="784225" y="1563676"/>
            <a:ext cx="7772400"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80000"/>
              </a:lnSpc>
              <a:spcBef>
                <a:spcPct val="20000"/>
              </a:spcBef>
              <a:buClr>
                <a:schemeClr val="folHlink"/>
              </a:buClr>
              <a:buSzPct val="60000"/>
              <a:buFont typeface="Wingdings" panose="05000000000000000000" pitchFamily="2" charset="2"/>
              <a:buChar char="n"/>
            </a:pPr>
            <a:r>
              <a:rPr lang="zh-CN" altLang="en-US" sz="2000" dirty="0">
                <a:latin typeface="+mn-ea"/>
                <a:ea typeface="+mn-ea"/>
              </a:rPr>
              <a:t>网络寻址：数据跨网络传输基于</a:t>
            </a:r>
            <a:r>
              <a:rPr lang="en-US" altLang="zh-CN" sz="2000" dirty="0">
                <a:latin typeface="+mn-ea"/>
                <a:ea typeface="+mn-ea"/>
              </a:rPr>
              <a:t>IP</a:t>
            </a:r>
            <a:r>
              <a:rPr lang="zh-CN" altLang="en-US" sz="2000" dirty="0">
                <a:latin typeface="+mn-ea"/>
                <a:ea typeface="+mn-ea"/>
              </a:rPr>
              <a:t>地址</a:t>
            </a:r>
            <a:endParaRPr lang="en-US" altLang="zh-CN" sz="2000" dirty="0">
              <a:latin typeface="+mn-ea"/>
              <a:ea typeface="+mn-ea"/>
            </a:endParaRPr>
          </a:p>
          <a:p>
            <a:pPr lvl="1" eaLnBrk="1" hangingPunct="1">
              <a:lnSpc>
                <a:spcPct val="80000"/>
              </a:lnSpc>
              <a:spcBef>
                <a:spcPct val="20000"/>
              </a:spcBef>
              <a:buClr>
                <a:schemeClr val="folHlink"/>
              </a:buClr>
              <a:buSzPct val="60000"/>
              <a:buFont typeface="Wingdings" panose="05000000000000000000" pitchFamily="2" charset="2"/>
              <a:buChar char="n"/>
            </a:pPr>
            <a:r>
              <a:rPr lang="zh-CN" altLang="en-US" sz="2000" dirty="0">
                <a:latin typeface="+mn-ea"/>
                <a:ea typeface="+mn-ea"/>
              </a:rPr>
              <a:t>路由器基于</a:t>
            </a:r>
            <a:r>
              <a:rPr lang="en-US" altLang="zh-CN" sz="2000" dirty="0">
                <a:latin typeface="+mn-ea"/>
                <a:ea typeface="+mn-ea"/>
              </a:rPr>
              <a:t>IP</a:t>
            </a:r>
            <a:r>
              <a:rPr lang="zh-CN" altLang="en-US" sz="2000" dirty="0">
                <a:latin typeface="+mn-ea"/>
                <a:ea typeface="+mn-ea"/>
              </a:rPr>
              <a:t>地址将分组从一个网络转发到另一个网络</a:t>
            </a:r>
            <a:endParaRPr lang="en-US" altLang="zh-CN" sz="2000" dirty="0">
              <a:latin typeface="+mn-ea"/>
              <a:ea typeface="+mn-ea"/>
            </a:endParaRPr>
          </a:p>
          <a:p>
            <a:pPr eaLnBrk="1" hangingPunct="1">
              <a:lnSpc>
                <a:spcPct val="80000"/>
              </a:lnSpc>
              <a:spcBef>
                <a:spcPct val="20000"/>
              </a:spcBef>
              <a:buClr>
                <a:schemeClr val="folHlink"/>
              </a:buClr>
              <a:buSzPct val="60000"/>
              <a:buFont typeface="Wingdings" panose="05000000000000000000" pitchFamily="2" charset="2"/>
              <a:buChar char="n"/>
            </a:pPr>
            <a:r>
              <a:rPr lang="zh-CN" altLang="en-US" sz="2000" dirty="0">
                <a:latin typeface="+mn-ea"/>
                <a:ea typeface="+mn-ea"/>
              </a:rPr>
              <a:t>链路寻址：数据在网络内传输基于</a:t>
            </a:r>
            <a:r>
              <a:rPr lang="en-US" altLang="zh-CN" sz="2000" dirty="0">
                <a:latin typeface="+mn-ea"/>
                <a:ea typeface="+mn-ea"/>
              </a:rPr>
              <a:t>MAC</a:t>
            </a:r>
            <a:r>
              <a:rPr lang="zh-CN" altLang="en-US" sz="2000" dirty="0">
                <a:latin typeface="+mn-ea"/>
                <a:ea typeface="+mn-ea"/>
              </a:rPr>
              <a:t>地址</a:t>
            </a:r>
            <a:endParaRPr lang="en-US" altLang="zh-CN" sz="2000" dirty="0">
              <a:latin typeface="+mn-ea"/>
              <a:ea typeface="+mn-ea"/>
            </a:endParaRPr>
          </a:p>
          <a:p>
            <a:pPr lvl="1" eaLnBrk="1" hangingPunct="1">
              <a:lnSpc>
                <a:spcPct val="80000"/>
              </a:lnSpc>
              <a:spcBef>
                <a:spcPct val="20000"/>
              </a:spcBef>
              <a:buClr>
                <a:schemeClr val="folHlink"/>
              </a:buClr>
              <a:buSzPct val="60000"/>
              <a:buFont typeface="Wingdings" panose="05000000000000000000" pitchFamily="2" charset="2"/>
              <a:buChar char="n"/>
            </a:pPr>
            <a:r>
              <a:rPr lang="en-US" altLang="zh-CN" sz="2000" dirty="0">
                <a:latin typeface="+mn-ea"/>
                <a:ea typeface="+mn-ea"/>
              </a:rPr>
              <a:t>L2</a:t>
            </a:r>
            <a:r>
              <a:rPr lang="zh-CN" altLang="en-US" sz="2000" dirty="0">
                <a:latin typeface="+mn-ea"/>
                <a:ea typeface="+mn-ea"/>
              </a:rPr>
              <a:t>交换机基于</a:t>
            </a:r>
            <a:r>
              <a:rPr lang="en-US" altLang="zh-CN" sz="2000" dirty="0">
                <a:latin typeface="+mn-ea"/>
                <a:ea typeface="+mn-ea"/>
              </a:rPr>
              <a:t>MAC</a:t>
            </a:r>
            <a:r>
              <a:rPr lang="zh-CN" altLang="en-US" sz="2000" dirty="0">
                <a:latin typeface="+mn-ea"/>
                <a:ea typeface="+mn-ea"/>
              </a:rPr>
              <a:t>地址将分组从一条物理链路转发到另一条物理链路（这两条物理链路属于同一个网络中）</a:t>
            </a:r>
            <a:endParaRPr lang="en-US" altLang="zh-CN" sz="2000" dirty="0">
              <a:latin typeface="+mn-ea"/>
              <a:ea typeface="+mn-ea"/>
            </a:endParaRPr>
          </a:p>
        </p:txBody>
      </p:sp>
      <p:sp>
        <p:nvSpPr>
          <p:cNvPr id="49157" name="Rectangle 5"/>
          <p:cNvSpPr>
            <a:spLocks noChangeArrowheads="1"/>
          </p:cNvSpPr>
          <p:nvPr/>
        </p:nvSpPr>
        <p:spPr bwMode="auto">
          <a:xfrm>
            <a:off x="1664493" y="3716883"/>
            <a:ext cx="1295400"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IP</a:t>
            </a:r>
          </a:p>
        </p:txBody>
      </p:sp>
      <p:sp>
        <p:nvSpPr>
          <p:cNvPr id="49158" name="Rectangle 6"/>
          <p:cNvSpPr>
            <a:spLocks noChangeArrowheads="1"/>
          </p:cNvSpPr>
          <p:nvPr/>
        </p:nvSpPr>
        <p:spPr bwMode="auto">
          <a:xfrm>
            <a:off x="1664493" y="4509045"/>
            <a:ext cx="1295400"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mn-ea"/>
                <a:ea typeface="+mn-ea"/>
              </a:rPr>
              <a:t>数据链路层</a:t>
            </a:r>
          </a:p>
        </p:txBody>
      </p:sp>
      <p:sp>
        <p:nvSpPr>
          <p:cNvPr id="49159" name="Text Box 8"/>
          <p:cNvSpPr txBox="1">
            <a:spLocks noChangeArrowheads="1"/>
          </p:cNvSpPr>
          <p:nvPr/>
        </p:nvSpPr>
        <p:spPr bwMode="auto">
          <a:xfrm>
            <a:off x="916781" y="371688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IPA1</a:t>
            </a:r>
          </a:p>
        </p:txBody>
      </p:sp>
      <p:sp>
        <p:nvSpPr>
          <p:cNvPr id="49160" name="Text Box 9"/>
          <p:cNvSpPr txBox="1">
            <a:spLocks noChangeArrowheads="1"/>
          </p:cNvSpPr>
          <p:nvPr/>
        </p:nvSpPr>
        <p:spPr bwMode="auto">
          <a:xfrm>
            <a:off x="943768" y="450904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MA1</a:t>
            </a:r>
          </a:p>
        </p:txBody>
      </p:sp>
      <p:sp>
        <p:nvSpPr>
          <p:cNvPr id="49161" name="Rectangle 10"/>
          <p:cNvSpPr>
            <a:spLocks noChangeArrowheads="1"/>
          </p:cNvSpPr>
          <p:nvPr/>
        </p:nvSpPr>
        <p:spPr bwMode="auto">
          <a:xfrm>
            <a:off x="3967956" y="3716883"/>
            <a:ext cx="1439862"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IP</a:t>
            </a:r>
          </a:p>
        </p:txBody>
      </p:sp>
      <p:sp>
        <p:nvSpPr>
          <p:cNvPr id="49162" name="Rectangle 11"/>
          <p:cNvSpPr>
            <a:spLocks noChangeArrowheads="1"/>
          </p:cNvSpPr>
          <p:nvPr/>
        </p:nvSpPr>
        <p:spPr bwMode="auto">
          <a:xfrm>
            <a:off x="4040981" y="4509045"/>
            <a:ext cx="1439862"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mn-ea"/>
                <a:ea typeface="+mn-ea"/>
              </a:rPr>
              <a:t>数据链路层</a:t>
            </a:r>
          </a:p>
        </p:txBody>
      </p:sp>
      <p:sp>
        <p:nvSpPr>
          <p:cNvPr id="49163" name="Text Box 12"/>
          <p:cNvSpPr txBox="1">
            <a:spLocks noChangeArrowheads="1"/>
          </p:cNvSpPr>
          <p:nvPr/>
        </p:nvSpPr>
        <p:spPr bwMode="auto">
          <a:xfrm>
            <a:off x="3220243" y="371688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IPA2</a:t>
            </a:r>
          </a:p>
        </p:txBody>
      </p:sp>
      <p:sp>
        <p:nvSpPr>
          <p:cNvPr id="49164" name="Text Box 13"/>
          <p:cNvSpPr txBox="1">
            <a:spLocks noChangeArrowheads="1"/>
          </p:cNvSpPr>
          <p:nvPr/>
        </p:nvSpPr>
        <p:spPr bwMode="auto">
          <a:xfrm>
            <a:off x="3247231" y="4509045"/>
            <a:ext cx="865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MA21</a:t>
            </a:r>
          </a:p>
        </p:txBody>
      </p:sp>
      <p:sp>
        <p:nvSpPr>
          <p:cNvPr id="49165" name="Rectangle 14"/>
          <p:cNvSpPr>
            <a:spLocks noChangeArrowheads="1"/>
          </p:cNvSpPr>
          <p:nvPr/>
        </p:nvSpPr>
        <p:spPr bwMode="auto">
          <a:xfrm>
            <a:off x="7065168" y="3716883"/>
            <a:ext cx="1150938"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IP</a:t>
            </a:r>
          </a:p>
        </p:txBody>
      </p:sp>
      <p:sp>
        <p:nvSpPr>
          <p:cNvPr id="49166" name="Rectangle 15"/>
          <p:cNvSpPr>
            <a:spLocks noChangeArrowheads="1"/>
          </p:cNvSpPr>
          <p:nvPr/>
        </p:nvSpPr>
        <p:spPr bwMode="auto">
          <a:xfrm>
            <a:off x="7065168" y="4509045"/>
            <a:ext cx="1223963" cy="431800"/>
          </a:xfrm>
          <a:prstGeom prst="rect">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latin typeface="+mn-ea"/>
                <a:ea typeface="+mn-ea"/>
              </a:rPr>
              <a:t>数据链路层</a:t>
            </a:r>
          </a:p>
        </p:txBody>
      </p:sp>
      <p:sp>
        <p:nvSpPr>
          <p:cNvPr id="49167" name="Text Box 16"/>
          <p:cNvSpPr txBox="1">
            <a:spLocks noChangeArrowheads="1"/>
          </p:cNvSpPr>
          <p:nvPr/>
        </p:nvSpPr>
        <p:spPr bwMode="auto">
          <a:xfrm>
            <a:off x="6317456" y="3781970"/>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IPA3</a:t>
            </a:r>
          </a:p>
        </p:txBody>
      </p:sp>
      <p:sp>
        <p:nvSpPr>
          <p:cNvPr id="49168" name="Text Box 17"/>
          <p:cNvSpPr txBox="1">
            <a:spLocks noChangeArrowheads="1"/>
          </p:cNvSpPr>
          <p:nvPr/>
        </p:nvSpPr>
        <p:spPr bwMode="auto">
          <a:xfrm>
            <a:off x="6388893" y="450904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MA3</a:t>
            </a:r>
          </a:p>
        </p:txBody>
      </p:sp>
      <p:sp>
        <p:nvSpPr>
          <p:cNvPr id="49169" name="Text Box 18"/>
          <p:cNvSpPr txBox="1">
            <a:spLocks noChangeArrowheads="1"/>
          </p:cNvSpPr>
          <p:nvPr/>
        </p:nvSpPr>
        <p:spPr bwMode="auto">
          <a:xfrm>
            <a:off x="5452268" y="4509045"/>
            <a:ext cx="865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MA22</a:t>
            </a:r>
          </a:p>
        </p:txBody>
      </p:sp>
      <p:sp>
        <p:nvSpPr>
          <p:cNvPr id="49170" name="Line 19"/>
          <p:cNvSpPr>
            <a:spLocks noChangeShapeType="1"/>
          </p:cNvSpPr>
          <p:nvPr/>
        </p:nvSpPr>
        <p:spPr bwMode="auto">
          <a:xfrm>
            <a:off x="2239168" y="414868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1" name="Line 20"/>
          <p:cNvSpPr>
            <a:spLocks noChangeShapeType="1"/>
          </p:cNvSpPr>
          <p:nvPr/>
        </p:nvSpPr>
        <p:spPr bwMode="auto">
          <a:xfrm>
            <a:off x="2239168" y="494084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2" name="Line 21"/>
          <p:cNvSpPr>
            <a:spLocks noChangeShapeType="1"/>
          </p:cNvSpPr>
          <p:nvPr/>
        </p:nvSpPr>
        <p:spPr bwMode="auto">
          <a:xfrm>
            <a:off x="2239168" y="5301208"/>
            <a:ext cx="201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3" name="Line 22"/>
          <p:cNvSpPr>
            <a:spLocks noChangeShapeType="1"/>
          </p:cNvSpPr>
          <p:nvPr/>
        </p:nvSpPr>
        <p:spPr bwMode="auto">
          <a:xfrm flipV="1">
            <a:off x="4255293" y="494084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4" name="Line 23"/>
          <p:cNvSpPr>
            <a:spLocks noChangeShapeType="1"/>
          </p:cNvSpPr>
          <p:nvPr/>
        </p:nvSpPr>
        <p:spPr bwMode="auto">
          <a:xfrm flipV="1">
            <a:off x="4255293" y="414868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5" name="Line 24"/>
          <p:cNvSpPr>
            <a:spLocks noChangeShapeType="1"/>
          </p:cNvSpPr>
          <p:nvPr/>
        </p:nvSpPr>
        <p:spPr bwMode="auto">
          <a:xfrm>
            <a:off x="5047456" y="414868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6" name="Line 25"/>
          <p:cNvSpPr>
            <a:spLocks noChangeShapeType="1"/>
          </p:cNvSpPr>
          <p:nvPr/>
        </p:nvSpPr>
        <p:spPr bwMode="auto">
          <a:xfrm>
            <a:off x="5047456" y="494084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7" name="Line 26"/>
          <p:cNvSpPr>
            <a:spLocks noChangeShapeType="1"/>
          </p:cNvSpPr>
          <p:nvPr/>
        </p:nvSpPr>
        <p:spPr bwMode="auto">
          <a:xfrm>
            <a:off x="5047456" y="5301208"/>
            <a:ext cx="26654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8" name="Line 27"/>
          <p:cNvSpPr>
            <a:spLocks noChangeShapeType="1"/>
          </p:cNvSpPr>
          <p:nvPr/>
        </p:nvSpPr>
        <p:spPr bwMode="auto">
          <a:xfrm flipV="1">
            <a:off x="7712868" y="494084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79" name="Line 28"/>
          <p:cNvSpPr>
            <a:spLocks noChangeShapeType="1"/>
          </p:cNvSpPr>
          <p:nvPr/>
        </p:nvSpPr>
        <p:spPr bwMode="auto">
          <a:xfrm flipV="1">
            <a:off x="7639843" y="414868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80" name="Line 29"/>
          <p:cNvSpPr>
            <a:spLocks noChangeShapeType="1"/>
          </p:cNvSpPr>
          <p:nvPr/>
        </p:nvSpPr>
        <p:spPr bwMode="auto">
          <a:xfrm>
            <a:off x="2239168" y="335652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9181" name="Line 30"/>
          <p:cNvSpPr>
            <a:spLocks noChangeShapeType="1"/>
          </p:cNvSpPr>
          <p:nvPr/>
        </p:nvSpPr>
        <p:spPr bwMode="auto">
          <a:xfrm>
            <a:off x="7568406" y="342795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sp>
        <p:nvSpPr>
          <p:cNvPr id="43039" name="AutoShape 7"/>
          <p:cNvSpPr>
            <a:spLocks noChangeArrowheads="1"/>
          </p:cNvSpPr>
          <p:nvPr/>
        </p:nvSpPr>
        <p:spPr bwMode="auto">
          <a:xfrm>
            <a:off x="784225" y="5597658"/>
            <a:ext cx="7705725" cy="1123950"/>
          </a:xfrm>
          <a:prstGeom prst="horizontalScroll">
            <a:avLst>
              <a:gd name="adj" fmla="val 12500"/>
            </a:avLst>
          </a:prstGeom>
          <a:solidFill>
            <a:srgbClr val="FFFF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latin typeface="+mn-ea"/>
                <a:ea typeface="+mn-ea"/>
              </a:rPr>
              <a:t>数据帧在不同链路上传输时，源和目的</a:t>
            </a:r>
            <a:r>
              <a:rPr lang="en-US" altLang="zh-CN" sz="2400" b="1" dirty="0">
                <a:latin typeface="+mn-ea"/>
                <a:ea typeface="+mn-ea"/>
              </a:rPr>
              <a:t>MAC</a:t>
            </a:r>
            <a:r>
              <a:rPr lang="zh-CN" altLang="en-US" sz="2400" b="1" dirty="0">
                <a:latin typeface="+mn-ea"/>
                <a:ea typeface="+mn-ea"/>
              </a:rPr>
              <a:t>地址变化，而源和目的</a:t>
            </a:r>
            <a:r>
              <a:rPr lang="en-US" altLang="zh-CN" sz="2400" b="1" dirty="0">
                <a:latin typeface="+mn-ea"/>
                <a:ea typeface="+mn-ea"/>
              </a:rPr>
              <a:t>IP</a:t>
            </a:r>
            <a:r>
              <a:rPr lang="zh-CN" altLang="en-US" sz="2400" b="1" dirty="0">
                <a:latin typeface="+mn-ea"/>
                <a:ea typeface="+mn-ea"/>
              </a:rPr>
              <a:t>地址不变</a:t>
            </a:r>
          </a:p>
        </p:txBody>
      </p:sp>
      <p:sp>
        <p:nvSpPr>
          <p:cNvPr id="49183" name="Rectangle 33"/>
          <p:cNvSpPr>
            <a:spLocks noChangeArrowheads="1"/>
          </p:cNvSpPr>
          <p:nvPr/>
        </p:nvSpPr>
        <p:spPr bwMode="auto">
          <a:xfrm>
            <a:off x="3148806" y="3356520"/>
            <a:ext cx="3095625" cy="1800225"/>
          </a:xfrm>
          <a:prstGeom prst="rect">
            <a:avLst/>
          </a:prstGeom>
          <a:solidFill>
            <a:srgbClr val="3366FF">
              <a:alpha val="23921"/>
            </a:srgbClr>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49184" name="Text Box 34"/>
          <p:cNvSpPr txBox="1">
            <a:spLocks noChangeArrowheads="1"/>
          </p:cNvSpPr>
          <p:nvPr/>
        </p:nvSpPr>
        <p:spPr bwMode="auto">
          <a:xfrm>
            <a:off x="5380831" y="3350170"/>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路由器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39"/>
                                        </p:tgtEl>
                                        <p:attrNameLst>
                                          <p:attrName>style.visibility</p:attrName>
                                        </p:attrNameLst>
                                      </p:cBhvr>
                                      <p:to>
                                        <p:strVal val="visible"/>
                                      </p:to>
                                    </p:set>
                                    <p:animEffect transition="in" filter="strips(downRight)">
                                      <p:cBhvr>
                                        <p:cTn id="7" dur="500"/>
                                        <p:tgtEl>
                                          <p:spTgt spid="43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pic>
        <p:nvPicPr>
          <p:cNvPr id="50179" name="Picture 25" descr="通用路由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2185469"/>
            <a:ext cx="71913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1" descr="服务器终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38" y="3337994"/>
            <a:ext cx="7461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Line 7"/>
          <p:cNvSpPr>
            <a:spLocks noChangeShapeType="1"/>
          </p:cNvSpPr>
          <p:nvPr/>
        </p:nvSpPr>
        <p:spPr bwMode="auto">
          <a:xfrm>
            <a:off x="5765800" y="3771381"/>
            <a:ext cx="935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182" name="Line 35"/>
          <p:cNvSpPr>
            <a:spLocks noChangeShapeType="1"/>
          </p:cNvSpPr>
          <p:nvPr/>
        </p:nvSpPr>
        <p:spPr bwMode="auto">
          <a:xfrm>
            <a:off x="6700838" y="3769794"/>
            <a:ext cx="1382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183" name="Line 36"/>
          <p:cNvSpPr>
            <a:spLocks noChangeShapeType="1"/>
          </p:cNvSpPr>
          <p:nvPr/>
        </p:nvSpPr>
        <p:spPr bwMode="auto">
          <a:xfrm flipH="1">
            <a:off x="7142163" y="3525319"/>
            <a:ext cx="138112"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184" name="Line 37"/>
          <p:cNvSpPr>
            <a:spLocks noChangeShapeType="1"/>
          </p:cNvSpPr>
          <p:nvPr/>
        </p:nvSpPr>
        <p:spPr bwMode="auto">
          <a:xfrm flipV="1">
            <a:off x="7689850" y="3517381"/>
            <a:ext cx="111125" cy="25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50185" name="Group 38"/>
          <p:cNvGrpSpPr>
            <a:grpSpLocks/>
          </p:cNvGrpSpPr>
          <p:nvPr/>
        </p:nvGrpSpPr>
        <p:grpSpPr bwMode="auto">
          <a:xfrm>
            <a:off x="7075488" y="3196706"/>
            <a:ext cx="354012" cy="493713"/>
            <a:chOff x="2976" y="3264"/>
            <a:chExt cx="720" cy="577"/>
          </a:xfrm>
        </p:grpSpPr>
        <p:grpSp>
          <p:nvGrpSpPr>
            <p:cNvPr id="50241" name="Group 39"/>
            <p:cNvGrpSpPr>
              <a:grpSpLocks/>
            </p:cNvGrpSpPr>
            <p:nvPr/>
          </p:nvGrpSpPr>
          <p:grpSpPr bwMode="auto">
            <a:xfrm>
              <a:off x="2976" y="3616"/>
              <a:ext cx="720" cy="225"/>
              <a:chOff x="2304" y="2166"/>
              <a:chExt cx="288" cy="90"/>
            </a:xfrm>
          </p:grpSpPr>
          <p:sp>
            <p:nvSpPr>
              <p:cNvPr id="50257" name="Oval 40"/>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8" name="Oval 41"/>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2" name="Group 42"/>
            <p:cNvGrpSpPr>
              <a:grpSpLocks/>
            </p:cNvGrpSpPr>
            <p:nvPr/>
          </p:nvGrpSpPr>
          <p:grpSpPr bwMode="auto">
            <a:xfrm>
              <a:off x="2976" y="3552"/>
              <a:ext cx="720" cy="225"/>
              <a:chOff x="2304" y="2166"/>
              <a:chExt cx="288" cy="90"/>
            </a:xfrm>
          </p:grpSpPr>
          <p:sp>
            <p:nvSpPr>
              <p:cNvPr id="50255" name="Oval 43"/>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6" name="Oval 44"/>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3" name="Group 45"/>
            <p:cNvGrpSpPr>
              <a:grpSpLocks/>
            </p:cNvGrpSpPr>
            <p:nvPr/>
          </p:nvGrpSpPr>
          <p:grpSpPr bwMode="auto">
            <a:xfrm>
              <a:off x="2976" y="3489"/>
              <a:ext cx="720" cy="225"/>
              <a:chOff x="2304" y="2166"/>
              <a:chExt cx="288" cy="90"/>
            </a:xfrm>
          </p:grpSpPr>
          <p:sp>
            <p:nvSpPr>
              <p:cNvPr id="50253" name="Oval 46"/>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4" name="Oval 47"/>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4" name="Group 48"/>
            <p:cNvGrpSpPr>
              <a:grpSpLocks/>
            </p:cNvGrpSpPr>
            <p:nvPr/>
          </p:nvGrpSpPr>
          <p:grpSpPr bwMode="auto">
            <a:xfrm>
              <a:off x="2976" y="3419"/>
              <a:ext cx="720" cy="225"/>
              <a:chOff x="2304" y="2166"/>
              <a:chExt cx="288" cy="90"/>
            </a:xfrm>
          </p:grpSpPr>
          <p:sp>
            <p:nvSpPr>
              <p:cNvPr id="50251" name="Oval 49"/>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2" name="Oval 50"/>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5" name="Group 51"/>
            <p:cNvGrpSpPr>
              <a:grpSpLocks/>
            </p:cNvGrpSpPr>
            <p:nvPr/>
          </p:nvGrpSpPr>
          <p:grpSpPr bwMode="auto">
            <a:xfrm>
              <a:off x="2976" y="3349"/>
              <a:ext cx="720" cy="225"/>
              <a:chOff x="2304" y="2166"/>
              <a:chExt cx="288" cy="90"/>
            </a:xfrm>
          </p:grpSpPr>
          <p:sp>
            <p:nvSpPr>
              <p:cNvPr id="50249" name="Oval 52"/>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50" name="Oval 53"/>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nvGrpSpPr>
            <p:cNvPr id="50246" name="Group 54"/>
            <p:cNvGrpSpPr>
              <a:grpSpLocks/>
            </p:cNvGrpSpPr>
            <p:nvPr/>
          </p:nvGrpSpPr>
          <p:grpSpPr bwMode="auto">
            <a:xfrm>
              <a:off x="2976" y="3264"/>
              <a:ext cx="720" cy="225"/>
              <a:chOff x="2304" y="2112"/>
              <a:chExt cx="288" cy="90"/>
            </a:xfrm>
          </p:grpSpPr>
          <p:sp>
            <p:nvSpPr>
              <p:cNvPr id="50247" name="Oval 55"/>
              <p:cNvSpPr>
                <a:spLocks noChangeArrowheads="1"/>
              </p:cNvSpPr>
              <p:nvPr/>
            </p:nvSpPr>
            <p:spPr bwMode="auto">
              <a:xfrm>
                <a:off x="2304" y="2116"/>
                <a:ext cx="288" cy="86"/>
              </a:xfrm>
              <a:prstGeom prst="ellipse">
                <a:avLst/>
              </a:prstGeom>
              <a:gradFill rotWithShape="0">
                <a:gsLst>
                  <a:gs pos="0">
                    <a:srgbClr val="57DFFF"/>
                  </a:gs>
                  <a:gs pos="50000">
                    <a:srgbClr val="008EB0"/>
                  </a:gs>
                  <a:gs pos="100000">
                    <a:srgbClr val="57D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50248" name="Oval 56"/>
              <p:cNvSpPr>
                <a:spLocks noChangeArrowheads="1"/>
              </p:cNvSpPr>
              <p:nvPr/>
            </p:nvSpPr>
            <p:spPr bwMode="auto">
              <a:xfrm>
                <a:off x="2304" y="2112"/>
                <a:ext cx="288" cy="76"/>
              </a:xfrm>
              <a:prstGeom prst="ellipse">
                <a:avLst/>
              </a:prstGeom>
              <a:gradFill rotWithShape="0">
                <a:gsLst>
                  <a:gs pos="0">
                    <a:srgbClr val="CCFFFF"/>
                  </a:gs>
                  <a:gs pos="50000">
                    <a:srgbClr val="57DFFF"/>
                  </a:gs>
                  <a:gs pos="100000">
                    <a:srgbClr val="CC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grpSp>
      </p:grpSp>
      <p:grpSp>
        <p:nvGrpSpPr>
          <p:cNvPr id="50186" name="Group 57"/>
          <p:cNvGrpSpPr>
            <a:grpSpLocks/>
          </p:cNvGrpSpPr>
          <p:nvPr/>
        </p:nvGrpSpPr>
        <p:grpSpPr bwMode="auto">
          <a:xfrm>
            <a:off x="7997825" y="2977631"/>
            <a:ext cx="822325" cy="917575"/>
            <a:chOff x="3960" y="12396"/>
            <a:chExt cx="614" cy="690"/>
          </a:xfrm>
        </p:grpSpPr>
        <p:pic>
          <p:nvPicPr>
            <p:cNvPr id="50239" name="Picture 58" descr="serve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6" y="12396"/>
              <a:ext cx="408"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40" name="Picture 59" descr="PC Blu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 y="12710"/>
              <a:ext cx="36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60"/>
          <p:cNvGrpSpPr>
            <a:grpSpLocks/>
          </p:cNvGrpSpPr>
          <p:nvPr/>
        </p:nvGrpSpPr>
        <p:grpSpPr bwMode="auto">
          <a:xfrm>
            <a:off x="7583488" y="3196706"/>
            <a:ext cx="376237" cy="458788"/>
            <a:chOff x="432" y="3360"/>
            <a:chExt cx="432" cy="468"/>
          </a:xfrm>
        </p:grpSpPr>
        <p:grpSp>
          <p:nvGrpSpPr>
            <p:cNvPr id="50221" name="Group 61"/>
            <p:cNvGrpSpPr>
              <a:grpSpLocks/>
            </p:cNvGrpSpPr>
            <p:nvPr/>
          </p:nvGrpSpPr>
          <p:grpSpPr bwMode="auto">
            <a:xfrm>
              <a:off x="432" y="3600"/>
              <a:ext cx="432" cy="228"/>
              <a:chOff x="432" y="288"/>
              <a:chExt cx="1488" cy="372"/>
            </a:xfrm>
          </p:grpSpPr>
          <p:sp>
            <p:nvSpPr>
              <p:cNvPr id="50237" name="Oval 62"/>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495" name="Oval 63"/>
              <p:cNvSpPr>
                <a:spLocks noChangeArrowheads="1"/>
              </p:cNvSpPr>
              <p:nvPr/>
            </p:nvSpPr>
            <p:spPr bwMode="auto">
              <a:xfrm>
                <a:off x="432" y="287"/>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2" name="Group 64"/>
            <p:cNvGrpSpPr>
              <a:grpSpLocks/>
            </p:cNvGrpSpPr>
            <p:nvPr/>
          </p:nvGrpSpPr>
          <p:grpSpPr bwMode="auto">
            <a:xfrm>
              <a:off x="432" y="3552"/>
              <a:ext cx="432" cy="228"/>
              <a:chOff x="432" y="288"/>
              <a:chExt cx="1488" cy="372"/>
            </a:xfrm>
          </p:grpSpPr>
          <p:sp>
            <p:nvSpPr>
              <p:cNvPr id="50235" name="Oval 65"/>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498" name="Oval 66"/>
              <p:cNvSpPr>
                <a:spLocks noChangeArrowheads="1"/>
              </p:cNvSpPr>
              <p:nvPr/>
            </p:nvSpPr>
            <p:spPr bwMode="auto">
              <a:xfrm>
                <a:off x="432" y="289"/>
                <a:ext cx="1488" cy="333"/>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3" name="Group 67"/>
            <p:cNvGrpSpPr>
              <a:grpSpLocks/>
            </p:cNvGrpSpPr>
            <p:nvPr/>
          </p:nvGrpSpPr>
          <p:grpSpPr bwMode="auto">
            <a:xfrm>
              <a:off x="432" y="3504"/>
              <a:ext cx="432" cy="228"/>
              <a:chOff x="432" y="288"/>
              <a:chExt cx="1488" cy="372"/>
            </a:xfrm>
          </p:grpSpPr>
          <p:sp>
            <p:nvSpPr>
              <p:cNvPr id="50233" name="Oval 68"/>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501" name="Oval 69"/>
              <p:cNvSpPr>
                <a:spLocks noChangeArrowheads="1"/>
              </p:cNvSpPr>
              <p:nvPr/>
            </p:nvSpPr>
            <p:spPr bwMode="auto">
              <a:xfrm>
                <a:off x="432" y="288"/>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4" name="Group 70"/>
            <p:cNvGrpSpPr>
              <a:grpSpLocks/>
            </p:cNvGrpSpPr>
            <p:nvPr/>
          </p:nvGrpSpPr>
          <p:grpSpPr bwMode="auto">
            <a:xfrm>
              <a:off x="432" y="3456"/>
              <a:ext cx="432" cy="228"/>
              <a:chOff x="432" y="288"/>
              <a:chExt cx="1488" cy="372"/>
            </a:xfrm>
          </p:grpSpPr>
          <p:sp>
            <p:nvSpPr>
              <p:cNvPr id="50231" name="Oval 71"/>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504" name="Oval 72"/>
              <p:cNvSpPr>
                <a:spLocks noChangeArrowheads="1"/>
              </p:cNvSpPr>
              <p:nvPr/>
            </p:nvSpPr>
            <p:spPr bwMode="auto">
              <a:xfrm>
                <a:off x="432" y="287"/>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5" name="Group 73"/>
            <p:cNvGrpSpPr>
              <a:grpSpLocks/>
            </p:cNvGrpSpPr>
            <p:nvPr/>
          </p:nvGrpSpPr>
          <p:grpSpPr bwMode="auto">
            <a:xfrm>
              <a:off x="432" y="3408"/>
              <a:ext cx="432" cy="228"/>
              <a:chOff x="432" y="288"/>
              <a:chExt cx="1488" cy="372"/>
            </a:xfrm>
          </p:grpSpPr>
          <p:sp>
            <p:nvSpPr>
              <p:cNvPr id="50229" name="Oval 74"/>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507" name="Oval 75"/>
              <p:cNvSpPr>
                <a:spLocks noChangeArrowheads="1"/>
              </p:cNvSpPr>
              <p:nvPr/>
            </p:nvSpPr>
            <p:spPr bwMode="auto">
              <a:xfrm>
                <a:off x="432" y="289"/>
                <a:ext cx="1488" cy="333"/>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nvGrpSpPr>
            <p:cNvPr id="50226" name="Group 76"/>
            <p:cNvGrpSpPr>
              <a:grpSpLocks/>
            </p:cNvGrpSpPr>
            <p:nvPr/>
          </p:nvGrpSpPr>
          <p:grpSpPr bwMode="auto">
            <a:xfrm>
              <a:off x="432" y="3360"/>
              <a:ext cx="432" cy="228"/>
              <a:chOff x="432" y="288"/>
              <a:chExt cx="1488" cy="372"/>
            </a:xfrm>
          </p:grpSpPr>
          <p:sp>
            <p:nvSpPr>
              <p:cNvPr id="50227" name="Oval 77"/>
              <p:cNvSpPr>
                <a:spLocks noChangeArrowheads="1"/>
              </p:cNvSpPr>
              <p:nvPr/>
            </p:nvSpPr>
            <p:spPr bwMode="auto">
              <a:xfrm>
                <a:off x="432" y="324"/>
                <a:ext cx="1488"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just" eaLnBrk="1" hangingPunct="1"/>
                <a:endParaRPr lang="zh-CN" altLang="en-US" sz="3200" b="1">
                  <a:solidFill>
                    <a:schemeClr val="folHlink"/>
                  </a:solidFill>
                  <a:latin typeface="+mn-ea"/>
                  <a:ea typeface="+mn-ea"/>
                </a:endParaRPr>
              </a:p>
            </p:txBody>
          </p:sp>
          <p:sp>
            <p:nvSpPr>
              <p:cNvPr id="274510" name="Oval 78"/>
              <p:cNvSpPr>
                <a:spLocks noChangeArrowheads="1"/>
              </p:cNvSpPr>
              <p:nvPr/>
            </p:nvSpPr>
            <p:spPr bwMode="auto">
              <a:xfrm>
                <a:off x="432" y="288"/>
                <a:ext cx="1488" cy="336"/>
              </a:xfrm>
              <a:prstGeom prst="ellipse">
                <a:avLst/>
              </a:prstGeom>
              <a:gradFill rotWithShape="0">
                <a:gsLst>
                  <a:gs pos="0">
                    <a:schemeClr val="folHlink"/>
                  </a:gs>
                  <a:gs pos="100000">
                    <a:schemeClr val="folHlink">
                      <a:gamma/>
                      <a:shade val="66275"/>
                      <a:invGamma/>
                    </a:schemeClr>
                  </a:gs>
                </a:gsLst>
                <a:lin ang="2700000" scaled="1"/>
              </a:gradFill>
              <a:ln w="9525">
                <a:noFill/>
                <a:round/>
                <a:headEnd/>
                <a:tailEnd/>
              </a:ln>
              <a:effectLst/>
            </p:spPr>
            <p:txBody>
              <a:bodyPr wrap="none" anchor="ctr"/>
              <a:lstStyle/>
              <a:p>
                <a:pPr algn="just">
                  <a:defRPr/>
                </a:pPr>
                <a:endParaRPr lang="zh-CN" altLang="en-US" sz="3200" b="1">
                  <a:solidFill>
                    <a:schemeClr val="folHlink"/>
                  </a:solidFill>
                  <a:latin typeface="+mn-ea"/>
                  <a:ea typeface="+mn-ea"/>
                </a:endParaRPr>
              </a:p>
            </p:txBody>
          </p:sp>
        </p:grpSp>
      </p:grpSp>
      <p:sp>
        <p:nvSpPr>
          <p:cNvPr id="242740" name="Rectangle 52"/>
          <p:cNvSpPr>
            <a:spLocks noChangeArrowheads="1"/>
          </p:cNvSpPr>
          <p:nvPr/>
        </p:nvSpPr>
        <p:spPr bwMode="auto">
          <a:xfrm>
            <a:off x="2484438" y="2420938"/>
            <a:ext cx="2303462" cy="504825"/>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发送数据给</a:t>
            </a:r>
            <a:r>
              <a:rPr lang="en-US" altLang="zh-CN" b="1">
                <a:latin typeface="+mn-ea"/>
                <a:ea typeface="+mn-ea"/>
              </a:rPr>
              <a:t>197.1.1.1</a:t>
            </a:r>
          </a:p>
        </p:txBody>
      </p:sp>
      <p:sp>
        <p:nvSpPr>
          <p:cNvPr id="242741" name="Rectangle 53"/>
          <p:cNvSpPr>
            <a:spLocks noChangeArrowheads="1"/>
          </p:cNvSpPr>
          <p:nvPr/>
        </p:nvSpPr>
        <p:spPr bwMode="auto">
          <a:xfrm>
            <a:off x="2555875" y="3211513"/>
            <a:ext cx="2305050" cy="504825"/>
          </a:xfrm>
          <a:prstGeom prst="rect">
            <a:avLst/>
          </a:prstGeom>
          <a:solidFill>
            <a:srgbClr val="CCFF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查找转发表</a:t>
            </a:r>
          </a:p>
        </p:txBody>
      </p:sp>
      <p:sp>
        <p:nvSpPr>
          <p:cNvPr id="242742" name="Rectangle 54"/>
          <p:cNvSpPr>
            <a:spLocks noChangeArrowheads="1"/>
          </p:cNvSpPr>
          <p:nvPr/>
        </p:nvSpPr>
        <p:spPr bwMode="auto">
          <a:xfrm>
            <a:off x="1763713" y="4005263"/>
            <a:ext cx="3960812" cy="647700"/>
          </a:xfrm>
          <a:prstGeom prst="rect">
            <a:avLst/>
          </a:prstGeom>
          <a:solidFill>
            <a:srgbClr val="CCFF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转发分组的下一跳</a:t>
            </a:r>
            <a:r>
              <a:rPr lang="en-US" altLang="zh-CN" b="1">
                <a:latin typeface="+mn-ea"/>
                <a:ea typeface="+mn-ea"/>
              </a:rPr>
              <a:t>IP</a:t>
            </a:r>
            <a:r>
              <a:rPr lang="zh-CN" altLang="en-US" b="1">
                <a:latin typeface="+mn-ea"/>
                <a:ea typeface="+mn-ea"/>
              </a:rPr>
              <a:t>地址为</a:t>
            </a:r>
            <a:r>
              <a:rPr lang="en-US" altLang="zh-CN" b="1">
                <a:solidFill>
                  <a:schemeClr val="hlink"/>
                </a:solidFill>
                <a:latin typeface="+mn-ea"/>
                <a:ea typeface="+mn-ea"/>
              </a:rPr>
              <a:t>202.1.3</a:t>
            </a:r>
            <a:r>
              <a:rPr lang="en-US" altLang="zh-CN" b="1">
                <a:latin typeface="+mn-ea"/>
                <a:ea typeface="+mn-ea"/>
              </a:rPr>
              <a:t>.1</a:t>
            </a:r>
          </a:p>
        </p:txBody>
      </p:sp>
      <p:sp>
        <p:nvSpPr>
          <p:cNvPr id="50191" name="Line 55"/>
          <p:cNvSpPr>
            <a:spLocks noChangeShapeType="1"/>
          </p:cNvSpPr>
          <p:nvPr/>
        </p:nvSpPr>
        <p:spPr bwMode="auto">
          <a:xfrm>
            <a:off x="6661150" y="2690294"/>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50192" name="Picture 37" descr="网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1177406"/>
            <a:ext cx="18605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Line 57"/>
          <p:cNvSpPr>
            <a:spLocks noChangeShapeType="1"/>
          </p:cNvSpPr>
          <p:nvPr/>
        </p:nvSpPr>
        <p:spPr bwMode="auto">
          <a:xfrm flipH="1">
            <a:off x="7019925" y="2114031"/>
            <a:ext cx="576263"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50194"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725" y="550344"/>
            <a:ext cx="8461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0195" name="Line 59"/>
          <p:cNvSpPr>
            <a:spLocks noChangeShapeType="1"/>
          </p:cNvSpPr>
          <p:nvPr/>
        </p:nvSpPr>
        <p:spPr bwMode="auto">
          <a:xfrm flipH="1" flipV="1">
            <a:off x="6156325" y="1034531"/>
            <a:ext cx="86360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196" name="Text Box 60"/>
          <p:cNvSpPr txBox="1">
            <a:spLocks noChangeArrowheads="1"/>
          </p:cNvSpPr>
          <p:nvPr/>
        </p:nvSpPr>
        <p:spPr bwMode="auto">
          <a:xfrm>
            <a:off x="4034632" y="779846"/>
            <a:ext cx="1390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latin typeface="+mn-ea"/>
                <a:ea typeface="+mn-ea"/>
              </a:rPr>
              <a:t>W</a:t>
            </a:r>
            <a:br>
              <a:rPr lang="en-US" altLang="zh-CN" b="1" dirty="0">
                <a:latin typeface="+mn-ea"/>
                <a:ea typeface="+mn-ea"/>
              </a:rPr>
            </a:br>
            <a:r>
              <a:rPr lang="en-US" altLang="zh-CN" b="1" dirty="0">
                <a:latin typeface="+mn-ea"/>
                <a:ea typeface="+mn-ea"/>
              </a:rPr>
              <a:t>197.1.1.1</a:t>
            </a:r>
          </a:p>
        </p:txBody>
      </p:sp>
      <p:sp>
        <p:nvSpPr>
          <p:cNvPr id="50197" name="Text Box 61"/>
          <p:cNvSpPr txBox="1">
            <a:spLocks noChangeArrowheads="1"/>
          </p:cNvSpPr>
          <p:nvPr/>
        </p:nvSpPr>
        <p:spPr bwMode="auto">
          <a:xfrm>
            <a:off x="6588125" y="2683944"/>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solidFill>
                  <a:schemeClr val="hlink"/>
                </a:solidFill>
                <a:latin typeface="+mn-ea"/>
                <a:ea typeface="+mn-ea"/>
              </a:rPr>
              <a:t>202.1.3.1</a:t>
            </a:r>
          </a:p>
        </p:txBody>
      </p:sp>
      <p:sp>
        <p:nvSpPr>
          <p:cNvPr id="50198" name="Text Box 62"/>
          <p:cNvSpPr txBox="1">
            <a:spLocks noChangeArrowheads="1"/>
          </p:cNvSpPr>
          <p:nvPr/>
        </p:nvSpPr>
        <p:spPr bwMode="auto">
          <a:xfrm>
            <a:off x="4932363" y="2761731"/>
            <a:ext cx="13417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latin typeface="+mn-ea"/>
                <a:ea typeface="+mn-ea"/>
              </a:rPr>
              <a:t>H</a:t>
            </a:r>
            <a:br>
              <a:rPr lang="en-US" altLang="zh-CN" b="1" dirty="0">
                <a:latin typeface="+mn-ea"/>
                <a:ea typeface="+mn-ea"/>
              </a:rPr>
            </a:br>
            <a:r>
              <a:rPr lang="en-US" altLang="zh-CN" b="1" dirty="0">
                <a:latin typeface="+mn-ea"/>
                <a:ea typeface="+mn-ea"/>
              </a:rPr>
              <a:t>202.1.3.2</a:t>
            </a:r>
          </a:p>
        </p:txBody>
      </p:sp>
      <p:grpSp>
        <p:nvGrpSpPr>
          <p:cNvPr id="17" name="Group 63"/>
          <p:cNvGrpSpPr>
            <a:grpSpLocks/>
          </p:cNvGrpSpPr>
          <p:nvPr/>
        </p:nvGrpSpPr>
        <p:grpSpPr bwMode="auto">
          <a:xfrm>
            <a:off x="234157" y="1786368"/>
            <a:ext cx="1978025" cy="720725"/>
            <a:chOff x="204" y="3430"/>
            <a:chExt cx="2086" cy="749"/>
          </a:xfrm>
        </p:grpSpPr>
        <p:grpSp>
          <p:nvGrpSpPr>
            <p:cNvPr id="50214" name="Group 64"/>
            <p:cNvGrpSpPr>
              <a:grpSpLocks/>
            </p:cNvGrpSpPr>
            <p:nvPr/>
          </p:nvGrpSpPr>
          <p:grpSpPr bwMode="auto">
            <a:xfrm>
              <a:off x="204" y="3430"/>
              <a:ext cx="2086" cy="499"/>
              <a:chOff x="204" y="3430"/>
              <a:chExt cx="1178" cy="364"/>
            </a:xfrm>
          </p:grpSpPr>
          <p:sp>
            <p:nvSpPr>
              <p:cNvPr id="50217" name="Rectangle 65"/>
              <p:cNvSpPr>
                <a:spLocks noChangeArrowheads="1"/>
              </p:cNvSpPr>
              <p:nvPr/>
            </p:nvSpPr>
            <p:spPr bwMode="auto">
              <a:xfrm>
                <a:off x="204" y="3430"/>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dirty="0">
                    <a:latin typeface="+mn-ea"/>
                    <a:ea typeface="+mn-ea"/>
                  </a:rPr>
                  <a:t>网络号</a:t>
                </a:r>
              </a:p>
            </p:txBody>
          </p:sp>
          <p:sp>
            <p:nvSpPr>
              <p:cNvPr id="50218" name="Rectangle 66"/>
              <p:cNvSpPr>
                <a:spLocks noChangeArrowheads="1"/>
              </p:cNvSpPr>
              <p:nvPr/>
            </p:nvSpPr>
            <p:spPr bwMode="auto">
              <a:xfrm>
                <a:off x="793" y="3430"/>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下一跳</a:t>
                </a:r>
              </a:p>
            </p:txBody>
          </p:sp>
          <p:sp>
            <p:nvSpPr>
              <p:cNvPr id="50219" name="Rectangle 67"/>
              <p:cNvSpPr>
                <a:spLocks noChangeArrowheads="1"/>
              </p:cNvSpPr>
              <p:nvPr/>
            </p:nvSpPr>
            <p:spPr bwMode="auto">
              <a:xfrm>
                <a:off x="204" y="3612"/>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mn-ea"/>
                    <a:ea typeface="+mn-ea"/>
                  </a:rPr>
                  <a:t>202.1.3.0</a:t>
                </a:r>
              </a:p>
            </p:txBody>
          </p:sp>
          <p:sp>
            <p:nvSpPr>
              <p:cNvPr id="50220" name="Rectangle 68"/>
              <p:cNvSpPr>
                <a:spLocks noChangeArrowheads="1"/>
              </p:cNvSpPr>
              <p:nvPr/>
            </p:nvSpPr>
            <p:spPr bwMode="auto">
              <a:xfrm>
                <a:off x="793" y="3612"/>
                <a:ext cx="589" cy="182"/>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mn-ea"/>
                    <a:ea typeface="+mn-ea"/>
                  </a:rPr>
                  <a:t>onlink</a:t>
                </a:r>
              </a:p>
            </p:txBody>
          </p:sp>
        </p:grpSp>
        <p:sp>
          <p:nvSpPr>
            <p:cNvPr id="50215" name="Rectangle 69"/>
            <p:cNvSpPr>
              <a:spLocks noChangeArrowheads="1"/>
            </p:cNvSpPr>
            <p:nvPr/>
          </p:nvSpPr>
          <p:spPr bwMode="auto">
            <a:xfrm>
              <a:off x="204" y="3929"/>
              <a:ext cx="1043" cy="25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mn-ea"/>
                  <a:ea typeface="+mn-ea"/>
                </a:rPr>
                <a:t>0.0.0.0/0</a:t>
              </a:r>
            </a:p>
          </p:txBody>
        </p:sp>
        <p:sp>
          <p:nvSpPr>
            <p:cNvPr id="50216" name="Rectangle 70"/>
            <p:cNvSpPr>
              <a:spLocks noChangeArrowheads="1"/>
            </p:cNvSpPr>
            <p:nvPr/>
          </p:nvSpPr>
          <p:spPr bwMode="auto">
            <a:xfrm>
              <a:off x="1247" y="3929"/>
              <a:ext cx="1043" cy="25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600" b="1">
                  <a:latin typeface="+mn-ea"/>
                  <a:ea typeface="+mn-ea"/>
                </a:rPr>
                <a:t>202.1.3.1</a:t>
              </a:r>
            </a:p>
          </p:txBody>
        </p:sp>
      </p:grpSp>
      <p:sp>
        <p:nvSpPr>
          <p:cNvPr id="50200" name="Text Box 71"/>
          <p:cNvSpPr txBox="1">
            <a:spLocks noChangeArrowheads="1"/>
          </p:cNvSpPr>
          <p:nvPr/>
        </p:nvSpPr>
        <p:spPr bwMode="auto">
          <a:xfrm>
            <a:off x="6372225" y="1818756"/>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R</a:t>
            </a:r>
          </a:p>
        </p:txBody>
      </p:sp>
      <p:sp>
        <p:nvSpPr>
          <p:cNvPr id="242760" name="Rectangle 72"/>
          <p:cNvSpPr>
            <a:spLocks noChangeArrowheads="1"/>
          </p:cNvSpPr>
          <p:nvPr/>
        </p:nvSpPr>
        <p:spPr bwMode="auto">
          <a:xfrm>
            <a:off x="1692275" y="5372050"/>
            <a:ext cx="3960813" cy="647700"/>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dirty="0">
                <a:latin typeface="+mn-ea"/>
                <a:ea typeface="+mn-ea"/>
              </a:rPr>
              <a:t>IP</a:t>
            </a:r>
            <a:r>
              <a:rPr lang="zh-CN" altLang="en-US" b="1" dirty="0">
                <a:latin typeface="+mn-ea"/>
                <a:ea typeface="+mn-ea"/>
              </a:rPr>
              <a:t>分组封装成链路层帧</a:t>
            </a:r>
          </a:p>
        </p:txBody>
      </p:sp>
      <p:sp>
        <p:nvSpPr>
          <p:cNvPr id="242761" name="Rectangle 73"/>
          <p:cNvSpPr>
            <a:spLocks noChangeArrowheads="1"/>
          </p:cNvSpPr>
          <p:nvPr/>
        </p:nvSpPr>
        <p:spPr bwMode="auto">
          <a:xfrm>
            <a:off x="6156325" y="5373637"/>
            <a:ext cx="2520950" cy="647700"/>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帧的目的</a:t>
            </a:r>
            <a:r>
              <a:rPr lang="en-US" altLang="zh-CN" b="1">
                <a:latin typeface="+mn-ea"/>
                <a:ea typeface="+mn-ea"/>
              </a:rPr>
              <a:t>MAC</a:t>
            </a:r>
            <a:r>
              <a:rPr lang="zh-CN" altLang="en-US" b="1">
                <a:latin typeface="+mn-ea"/>
                <a:ea typeface="+mn-ea"/>
              </a:rPr>
              <a:t>地址？</a:t>
            </a:r>
          </a:p>
        </p:txBody>
      </p:sp>
      <p:sp>
        <p:nvSpPr>
          <p:cNvPr id="242762" name="Rectangle 74"/>
          <p:cNvSpPr>
            <a:spLocks noChangeArrowheads="1"/>
          </p:cNvSpPr>
          <p:nvPr/>
        </p:nvSpPr>
        <p:spPr bwMode="auto">
          <a:xfrm>
            <a:off x="5935663" y="6165304"/>
            <a:ext cx="3028825" cy="647700"/>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dirty="0">
                <a:latin typeface="+mn-ea"/>
                <a:ea typeface="+mn-ea"/>
              </a:rPr>
              <a:t> 202.1.3.1</a:t>
            </a:r>
            <a:r>
              <a:rPr lang="zh-CN" altLang="en-US" b="1" dirty="0">
                <a:latin typeface="+mn-ea"/>
                <a:ea typeface="+mn-ea"/>
              </a:rPr>
              <a:t>对应的</a:t>
            </a:r>
            <a:r>
              <a:rPr lang="en-US" altLang="zh-CN" b="1" dirty="0">
                <a:latin typeface="+mn-ea"/>
                <a:ea typeface="+mn-ea"/>
              </a:rPr>
              <a:t>MAC</a:t>
            </a:r>
            <a:r>
              <a:rPr lang="zh-CN" altLang="en-US" b="1" dirty="0">
                <a:latin typeface="+mn-ea"/>
                <a:ea typeface="+mn-ea"/>
              </a:rPr>
              <a:t>地址？</a:t>
            </a:r>
          </a:p>
        </p:txBody>
      </p:sp>
      <p:sp>
        <p:nvSpPr>
          <p:cNvPr id="242763" name="AutoShape 75"/>
          <p:cNvSpPr>
            <a:spLocks noChangeArrowheads="1"/>
          </p:cNvSpPr>
          <p:nvPr/>
        </p:nvSpPr>
        <p:spPr bwMode="auto">
          <a:xfrm>
            <a:off x="3348038" y="2946400"/>
            <a:ext cx="576262" cy="21748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2764" name="AutoShape 76"/>
          <p:cNvSpPr>
            <a:spLocks noChangeArrowheads="1"/>
          </p:cNvSpPr>
          <p:nvPr/>
        </p:nvSpPr>
        <p:spPr bwMode="auto">
          <a:xfrm>
            <a:off x="3397250" y="3749675"/>
            <a:ext cx="576263" cy="21748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2765" name="AutoShape 77"/>
          <p:cNvSpPr>
            <a:spLocks noChangeArrowheads="1"/>
          </p:cNvSpPr>
          <p:nvPr/>
        </p:nvSpPr>
        <p:spPr bwMode="auto">
          <a:xfrm>
            <a:off x="3492500" y="4691063"/>
            <a:ext cx="576263" cy="680987"/>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2766" name="AutoShape 78"/>
          <p:cNvSpPr>
            <a:spLocks noChangeArrowheads="1"/>
          </p:cNvSpPr>
          <p:nvPr/>
        </p:nvSpPr>
        <p:spPr bwMode="auto">
          <a:xfrm rot="-5400000">
            <a:off x="5634037" y="5533975"/>
            <a:ext cx="576263" cy="325438"/>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2767" name="Line 79"/>
          <p:cNvSpPr>
            <a:spLocks noChangeShapeType="1"/>
          </p:cNvSpPr>
          <p:nvPr/>
        </p:nvSpPr>
        <p:spPr bwMode="auto">
          <a:xfrm flipH="1" flipV="1">
            <a:off x="1409699" y="2621476"/>
            <a:ext cx="1146175" cy="8075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0209" name="Text Box 80"/>
          <p:cNvSpPr txBox="1">
            <a:spLocks noChangeArrowheads="1"/>
          </p:cNvSpPr>
          <p:nvPr/>
        </p:nvSpPr>
        <p:spPr bwMode="auto">
          <a:xfrm>
            <a:off x="7596188" y="3842819"/>
            <a:ext cx="1309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latin typeface="+mn-ea"/>
                <a:ea typeface="+mn-ea"/>
              </a:rPr>
              <a:t>M</a:t>
            </a:r>
            <a:br>
              <a:rPr lang="en-US" altLang="zh-CN" b="1" dirty="0">
                <a:latin typeface="+mn-ea"/>
                <a:ea typeface="+mn-ea"/>
              </a:rPr>
            </a:br>
            <a:r>
              <a:rPr lang="en-US" altLang="zh-CN" b="1" dirty="0">
                <a:latin typeface="+mn-ea"/>
                <a:ea typeface="+mn-ea"/>
              </a:rPr>
              <a:t>202.1.3.3</a:t>
            </a:r>
          </a:p>
        </p:txBody>
      </p:sp>
      <p:sp>
        <p:nvSpPr>
          <p:cNvPr id="50210" name="Oval 80"/>
          <p:cNvSpPr>
            <a:spLocks noChangeArrowheads="1"/>
          </p:cNvSpPr>
          <p:nvPr/>
        </p:nvSpPr>
        <p:spPr bwMode="auto">
          <a:xfrm>
            <a:off x="4932363" y="2545831"/>
            <a:ext cx="1511300" cy="18002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50211" name="Text Box 61"/>
          <p:cNvSpPr txBox="1">
            <a:spLocks noChangeArrowheads="1"/>
          </p:cNvSpPr>
          <p:nvPr/>
        </p:nvSpPr>
        <p:spPr bwMode="auto">
          <a:xfrm>
            <a:off x="6948488" y="2252144"/>
            <a:ext cx="1295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latin typeface="+mn-ea"/>
                <a:ea typeface="+mn-ea"/>
              </a:rPr>
              <a:t>210.2.1.1</a:t>
            </a:r>
          </a:p>
        </p:txBody>
      </p:sp>
      <p:sp>
        <p:nvSpPr>
          <p:cNvPr id="47192" name="Line 88"/>
          <p:cNvSpPr>
            <a:spLocks noChangeShapeType="1"/>
          </p:cNvSpPr>
          <p:nvPr/>
        </p:nvSpPr>
        <p:spPr bwMode="auto">
          <a:xfrm>
            <a:off x="307182" y="2507093"/>
            <a:ext cx="18002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47193" name="Text Box 89"/>
          <p:cNvSpPr txBox="1">
            <a:spLocks noChangeArrowheads="1"/>
          </p:cNvSpPr>
          <p:nvPr/>
        </p:nvSpPr>
        <p:spPr bwMode="auto">
          <a:xfrm>
            <a:off x="2268538" y="1700213"/>
            <a:ext cx="3095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latin typeface="+mn-ea"/>
                <a:ea typeface="+mn-ea"/>
              </a:rPr>
              <a:t>缺省路由，和所有的</a:t>
            </a:r>
            <a:r>
              <a:rPr lang="en-US" altLang="zh-CN" sz="1600" b="1">
                <a:latin typeface="+mn-ea"/>
                <a:ea typeface="+mn-ea"/>
              </a:rPr>
              <a:t>IP</a:t>
            </a:r>
            <a:r>
              <a:rPr lang="zh-CN" altLang="en-US" sz="1600" b="1">
                <a:latin typeface="+mn-ea"/>
                <a:ea typeface="+mn-ea"/>
              </a:rPr>
              <a:t>地址都会匹配上，也可以表示为</a:t>
            </a:r>
            <a:r>
              <a:rPr lang="en-US" altLang="zh-CN" sz="1600" b="1">
                <a:latin typeface="+mn-ea"/>
                <a:ea typeface="+mn-ea"/>
              </a:rPr>
              <a:t>default</a:t>
            </a:r>
          </a:p>
        </p:txBody>
      </p:sp>
      <p:sp>
        <p:nvSpPr>
          <p:cNvPr id="2" name="文本框 1"/>
          <p:cNvSpPr txBox="1"/>
          <p:nvPr/>
        </p:nvSpPr>
        <p:spPr>
          <a:xfrm>
            <a:off x="26545" y="851014"/>
            <a:ext cx="4535486" cy="584775"/>
          </a:xfrm>
          <a:prstGeom prst="rect">
            <a:avLst/>
          </a:prstGeom>
          <a:noFill/>
        </p:spPr>
        <p:txBody>
          <a:bodyPr wrap="square" rtlCol="0">
            <a:spAutoFit/>
          </a:bodyPr>
          <a:lstStyle/>
          <a:p>
            <a:r>
              <a:rPr lang="zh-CN" altLang="en-US" sz="1600" b="1" dirty="0">
                <a:latin typeface="+mn-ea"/>
                <a:ea typeface="+mn-ea"/>
              </a:rPr>
              <a:t>路由器：路由算法</a:t>
            </a:r>
            <a:r>
              <a:rPr lang="en-US" altLang="zh-CN" sz="1600" b="1" dirty="0">
                <a:latin typeface="+mn-ea"/>
                <a:ea typeface="+mn-ea"/>
                <a:sym typeface="Wingdings" panose="05000000000000000000" pitchFamily="2" charset="2"/>
              </a:rPr>
              <a:t></a:t>
            </a:r>
            <a:r>
              <a:rPr lang="zh-CN" altLang="en-US" sz="1600" b="1" dirty="0">
                <a:latin typeface="+mn-ea"/>
                <a:ea typeface="+mn-ea"/>
                <a:sym typeface="Wingdings" panose="05000000000000000000" pitchFamily="2" charset="2"/>
              </a:rPr>
              <a:t>路由表</a:t>
            </a:r>
            <a:r>
              <a:rPr lang="en-US" altLang="zh-CN" sz="1600" b="1" dirty="0">
                <a:latin typeface="+mn-ea"/>
                <a:ea typeface="+mn-ea"/>
                <a:sym typeface="Wingdings" panose="05000000000000000000" pitchFamily="2" charset="2"/>
              </a:rPr>
              <a:t></a:t>
            </a:r>
            <a:r>
              <a:rPr lang="zh-CN" altLang="en-US" sz="1600" b="1" dirty="0">
                <a:latin typeface="+mn-ea"/>
                <a:ea typeface="+mn-ea"/>
                <a:sym typeface="Wingdings" panose="05000000000000000000" pitchFamily="2" charset="2"/>
              </a:rPr>
              <a:t>转发表</a:t>
            </a:r>
            <a:endParaRPr lang="en-US" altLang="zh-CN" sz="1600" b="1" dirty="0">
              <a:latin typeface="+mn-ea"/>
              <a:ea typeface="+mn-ea"/>
              <a:sym typeface="Wingdings" panose="05000000000000000000" pitchFamily="2" charset="2"/>
            </a:endParaRPr>
          </a:p>
          <a:p>
            <a:r>
              <a:rPr lang="zh-CN" altLang="en-US" sz="1600" b="1" dirty="0">
                <a:latin typeface="+mn-ea"/>
                <a:ea typeface="+mn-ea"/>
                <a:sym typeface="Wingdings" panose="05000000000000000000" pitchFamily="2" charset="2"/>
              </a:rPr>
              <a:t>主机：手动或者地址自动配置时配置转发表</a:t>
            </a:r>
            <a:endParaRPr lang="zh-CN" altLang="en-US" sz="1600" b="1" dirty="0">
              <a:latin typeface="+mn-ea"/>
              <a:ea typeface="+mn-ea"/>
            </a:endParaRPr>
          </a:p>
        </p:txBody>
      </p:sp>
      <p:cxnSp>
        <p:nvCxnSpPr>
          <p:cNvPr id="4" name="直接箭头连接符 3"/>
          <p:cNvCxnSpPr>
            <a:cxnSpLocks/>
          </p:cNvCxnSpPr>
          <p:nvPr/>
        </p:nvCxnSpPr>
        <p:spPr>
          <a:xfrm flipH="1">
            <a:off x="1026941" y="1489253"/>
            <a:ext cx="359741" cy="2255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6202" y="4706006"/>
            <a:ext cx="2536298" cy="523220"/>
          </a:xfrm>
          <a:prstGeom prst="rect">
            <a:avLst/>
          </a:prstGeom>
          <a:noFill/>
        </p:spPr>
        <p:txBody>
          <a:bodyPr wrap="square" rtlCol="0">
            <a:spAutoFit/>
          </a:bodyPr>
          <a:lstStyle/>
          <a:p>
            <a:r>
              <a:rPr lang="zh-CN" altLang="en-US" sz="1400" b="1" dirty="0">
                <a:latin typeface="+mn-ea"/>
                <a:ea typeface="+mn-ea"/>
              </a:rPr>
              <a:t>基于转发表进行得到下一跳，数据传到下一跳使用链路寻址</a:t>
            </a:r>
          </a:p>
        </p:txBody>
      </p:sp>
      <p:sp>
        <p:nvSpPr>
          <p:cNvPr id="87" name="Rectangle 2">
            <a:extLst>
              <a:ext uri="{FF2B5EF4-FFF2-40B4-BE49-F238E27FC236}">
                <a16:creationId xmlns:a16="http://schemas.microsoft.com/office/drawing/2014/main" id="{E084E155-5809-4B98-84F5-A1B7632502E9}"/>
              </a:ext>
            </a:extLst>
          </p:cNvPr>
          <p:cNvSpPr>
            <a:spLocks noGrp="1" noChangeArrowheads="1"/>
          </p:cNvSpPr>
          <p:nvPr>
            <p:ph type="title"/>
          </p:nvPr>
        </p:nvSpPr>
        <p:spPr>
          <a:xfrm>
            <a:off x="-21431" y="-122371"/>
            <a:ext cx="7793037" cy="858043"/>
          </a:xfrm>
        </p:spPr>
        <p:txBody>
          <a:bodyPr/>
          <a:lstStyle/>
          <a:p>
            <a:r>
              <a:rPr lang="zh-CN" altLang="en-US" sz="3600" dirty="0">
                <a:latin typeface="+mn-ea"/>
                <a:ea typeface="+mn-ea"/>
              </a:rPr>
              <a:t>地址解析需求</a:t>
            </a:r>
            <a:r>
              <a:rPr lang="en-US" altLang="zh-CN" sz="3600" dirty="0">
                <a:latin typeface="+mn-ea"/>
                <a:ea typeface="+mn-ea"/>
              </a:rPr>
              <a:t>-</a:t>
            </a:r>
            <a:r>
              <a:rPr lang="zh-CN" altLang="en-US" sz="3600" dirty="0">
                <a:latin typeface="+mn-ea"/>
                <a:ea typeface="+mn-ea"/>
              </a:rPr>
              <a:t>从转发流程来理解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2740"/>
                                        </p:tgtEl>
                                        <p:attrNameLst>
                                          <p:attrName>style.visibility</p:attrName>
                                        </p:attrNameLst>
                                      </p:cBhvr>
                                      <p:to>
                                        <p:strVal val="visible"/>
                                      </p:to>
                                    </p:set>
                                    <p:animEffect transition="in" filter="blinds(horizontal)">
                                      <p:cBhvr>
                                        <p:cTn id="7" dur="500"/>
                                        <p:tgtEl>
                                          <p:spTgt spid="242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2763"/>
                                        </p:tgtEl>
                                        <p:attrNameLst>
                                          <p:attrName>style.visibility</p:attrName>
                                        </p:attrNameLst>
                                      </p:cBhvr>
                                      <p:to>
                                        <p:strVal val="visible"/>
                                      </p:to>
                                    </p:set>
                                    <p:animEffect transition="in" filter="blinds(horizontal)">
                                      <p:cBhvr>
                                        <p:cTn id="12" dur="500"/>
                                        <p:tgtEl>
                                          <p:spTgt spid="24276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2741"/>
                                        </p:tgtEl>
                                        <p:attrNameLst>
                                          <p:attrName>style.visibility</p:attrName>
                                        </p:attrNameLst>
                                      </p:cBhvr>
                                      <p:to>
                                        <p:strVal val="visible"/>
                                      </p:to>
                                    </p:set>
                                    <p:animEffect transition="in" filter="blinds(horizontal)">
                                      <p:cBhvr>
                                        <p:cTn id="15" dur="500"/>
                                        <p:tgtEl>
                                          <p:spTgt spid="2427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3" presetClass="entr" presetSubtype="10" fill="hold" grpId="0" nodeType="withEffect">
                                  <p:stCondLst>
                                    <p:cond delay="0"/>
                                  </p:stCondLst>
                                  <p:childTnLst>
                                    <p:set>
                                      <p:cBhvr>
                                        <p:cTn id="25" dur="1" fill="hold">
                                          <p:stCondLst>
                                            <p:cond delay="0"/>
                                          </p:stCondLst>
                                        </p:cTn>
                                        <p:tgtEl>
                                          <p:spTgt spid="242767"/>
                                        </p:tgtEl>
                                        <p:attrNameLst>
                                          <p:attrName>style.visibility</p:attrName>
                                        </p:attrNameLst>
                                      </p:cBhvr>
                                      <p:to>
                                        <p:strVal val="visible"/>
                                      </p:to>
                                    </p:set>
                                    <p:animEffect transition="in" filter="blinds(horizontal)">
                                      <p:cBhvr>
                                        <p:cTn id="26" dur="500"/>
                                        <p:tgtEl>
                                          <p:spTgt spid="242767"/>
                                        </p:tgtEl>
                                      </p:cBhvr>
                                    </p:animEffect>
                                  </p:childTnLst>
                                </p:cTn>
                              </p:par>
                              <p:par>
                                <p:cTn id="27" presetID="3" presetClass="entr" presetSubtype="1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47192"/>
                                        </p:tgtEl>
                                        <p:attrNameLst>
                                          <p:attrName>style.visibility</p:attrName>
                                        </p:attrNameLst>
                                      </p:cBhvr>
                                      <p:to>
                                        <p:strVal val="visible"/>
                                      </p:to>
                                    </p:set>
                                    <p:animEffect transition="in" filter="blinds(horizontal)">
                                      <p:cBhvr>
                                        <p:cTn id="33" dur="500"/>
                                        <p:tgtEl>
                                          <p:spTgt spid="4719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7193"/>
                                        </p:tgtEl>
                                        <p:attrNameLst>
                                          <p:attrName>style.visibility</p:attrName>
                                        </p:attrNameLst>
                                      </p:cBhvr>
                                      <p:to>
                                        <p:strVal val="visible"/>
                                      </p:to>
                                    </p:set>
                                    <p:animEffect transition="in" filter="blinds(horizontal)">
                                      <p:cBhvr>
                                        <p:cTn id="36" dur="500"/>
                                        <p:tgtEl>
                                          <p:spTgt spid="4719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42764"/>
                                        </p:tgtEl>
                                        <p:attrNameLst>
                                          <p:attrName>style.visibility</p:attrName>
                                        </p:attrNameLst>
                                      </p:cBhvr>
                                      <p:to>
                                        <p:strVal val="visible"/>
                                      </p:to>
                                    </p:set>
                                    <p:animEffect transition="in" filter="blinds(horizontal)">
                                      <p:cBhvr>
                                        <p:cTn id="41" dur="500"/>
                                        <p:tgtEl>
                                          <p:spTgt spid="24276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2742"/>
                                        </p:tgtEl>
                                        <p:attrNameLst>
                                          <p:attrName>style.visibility</p:attrName>
                                        </p:attrNameLst>
                                      </p:cBhvr>
                                      <p:to>
                                        <p:strVal val="visible"/>
                                      </p:to>
                                    </p:set>
                                    <p:animEffect transition="in" filter="blinds(horizontal)">
                                      <p:cBhvr>
                                        <p:cTn id="44" dur="500"/>
                                        <p:tgtEl>
                                          <p:spTgt spid="24274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42765"/>
                                        </p:tgtEl>
                                        <p:attrNameLst>
                                          <p:attrName>style.visibility</p:attrName>
                                        </p:attrNameLst>
                                      </p:cBhvr>
                                      <p:to>
                                        <p:strVal val="visible"/>
                                      </p:to>
                                    </p:set>
                                    <p:animEffect transition="in" filter="blinds(horizontal)">
                                      <p:cBhvr>
                                        <p:cTn id="53" dur="500"/>
                                        <p:tgtEl>
                                          <p:spTgt spid="24276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42760"/>
                                        </p:tgtEl>
                                        <p:attrNameLst>
                                          <p:attrName>style.visibility</p:attrName>
                                        </p:attrNameLst>
                                      </p:cBhvr>
                                      <p:to>
                                        <p:strVal val="visible"/>
                                      </p:to>
                                    </p:set>
                                    <p:animEffect transition="in" filter="blinds(horizontal)">
                                      <p:cBhvr>
                                        <p:cTn id="56" dur="500"/>
                                        <p:tgtEl>
                                          <p:spTgt spid="24276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42766"/>
                                        </p:tgtEl>
                                        <p:attrNameLst>
                                          <p:attrName>style.visibility</p:attrName>
                                        </p:attrNameLst>
                                      </p:cBhvr>
                                      <p:to>
                                        <p:strVal val="visible"/>
                                      </p:to>
                                    </p:set>
                                    <p:animEffect transition="in" filter="blinds(horizontal)">
                                      <p:cBhvr>
                                        <p:cTn id="61" dur="500"/>
                                        <p:tgtEl>
                                          <p:spTgt spid="24276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2761"/>
                                        </p:tgtEl>
                                        <p:attrNameLst>
                                          <p:attrName>style.visibility</p:attrName>
                                        </p:attrNameLst>
                                      </p:cBhvr>
                                      <p:to>
                                        <p:strVal val="visible"/>
                                      </p:to>
                                    </p:set>
                                    <p:animEffect transition="in" filter="blinds(horizontal)">
                                      <p:cBhvr>
                                        <p:cTn id="64" dur="500"/>
                                        <p:tgtEl>
                                          <p:spTgt spid="24276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42762"/>
                                        </p:tgtEl>
                                        <p:attrNameLst>
                                          <p:attrName>style.visibility</p:attrName>
                                        </p:attrNameLst>
                                      </p:cBhvr>
                                      <p:to>
                                        <p:strVal val="visible"/>
                                      </p:to>
                                    </p:set>
                                    <p:animEffect transition="in" filter="blinds(horizontal)">
                                      <p:cBhvr>
                                        <p:cTn id="69" dur="500"/>
                                        <p:tgtEl>
                                          <p:spTgt spid="24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40" grpId="0" animBg="1"/>
      <p:bldP spid="242741" grpId="0" animBg="1"/>
      <p:bldP spid="242742" grpId="0" animBg="1"/>
      <p:bldP spid="242760" grpId="0" animBg="1"/>
      <p:bldP spid="242761" grpId="0" animBg="1"/>
      <p:bldP spid="242762" grpId="0" animBg="1"/>
      <p:bldP spid="242763" grpId="0" animBg="1"/>
      <p:bldP spid="242764" grpId="0" animBg="1"/>
      <p:bldP spid="242765" grpId="0" animBg="1"/>
      <p:bldP spid="242766" grpId="0" animBg="1"/>
      <p:bldP spid="242767" grpId="0" animBg="1"/>
      <p:bldP spid="47192" grpId="0" animBg="1"/>
      <p:bldP spid="47193" grpId="0"/>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1150938" y="214313"/>
            <a:ext cx="7793037" cy="1462087"/>
          </a:xfrm>
          <a:prstGeom prst="rect">
            <a:avLst/>
          </a:prstGeom>
        </p:spPr>
        <p:txBody>
          <a:bodyPr/>
          <a:lstStyle/>
          <a:p>
            <a:r>
              <a:rPr lang="zh-CN" altLang="en-US" b="1" dirty="0">
                <a:latin typeface="微软雅黑" panose="020B0503020204020204" pitchFamily="34" charset="-122"/>
                <a:ea typeface="微软雅黑" panose="020B0503020204020204" pitchFamily="34" charset="-122"/>
              </a:rPr>
              <a:t>如何构建一个网络？</a:t>
            </a:r>
          </a:p>
        </p:txBody>
      </p:sp>
      <p:sp>
        <p:nvSpPr>
          <p:cNvPr id="31748" name="Rectangle 3"/>
          <p:cNvSpPr>
            <a:spLocks noGrp="1" noChangeArrowheads="1"/>
          </p:cNvSpPr>
          <p:nvPr>
            <p:ph type="body" idx="1"/>
          </p:nvPr>
        </p:nvSpPr>
        <p:spPr>
          <a:xfrm>
            <a:off x="179388" y="2017713"/>
            <a:ext cx="8569325" cy="4724400"/>
          </a:xfrm>
        </p:spPr>
        <p:txBody>
          <a:bodyPr/>
          <a:lstStyle/>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en-US" altLang="zh-CN" dirty="0">
              <a:solidFill>
                <a:srgbClr val="0000FF"/>
              </a:solidFill>
              <a:latin typeface="微软雅黑" panose="020B0503020204020204" pitchFamily="34" charset="-122"/>
              <a:ea typeface="微软雅黑" panose="020B0503020204020204" pitchFamily="34" charset="-122"/>
            </a:endParaRPr>
          </a:p>
        </p:txBody>
      </p:sp>
      <p:sp>
        <p:nvSpPr>
          <p:cNvPr id="25" name="Text Box 62">
            <a:extLst>
              <a:ext uri="{FF2B5EF4-FFF2-40B4-BE49-F238E27FC236}">
                <a16:creationId xmlns:a16="http://schemas.microsoft.com/office/drawing/2014/main" id="{DABF4CBB-D090-4272-8EF2-987752274359}"/>
              </a:ext>
            </a:extLst>
          </p:cNvPr>
          <p:cNvSpPr txBox="1">
            <a:spLocks noChangeArrowheads="1"/>
          </p:cNvSpPr>
          <p:nvPr/>
        </p:nvSpPr>
        <p:spPr bwMode="auto">
          <a:xfrm>
            <a:off x="300204" y="5876791"/>
            <a:ext cx="8675687" cy="430887"/>
          </a:xfrm>
          <a:prstGeom prst="rect">
            <a:avLst/>
          </a:prstGeom>
          <a:solidFill>
            <a:srgbClr val="FFC000"/>
          </a:solidFill>
          <a:ln>
            <a:noFill/>
          </a:ln>
          <a:effec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zh-CN" altLang="en-US" sz="2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需要执行一个</a:t>
            </a:r>
            <a:r>
              <a:rPr kumimoji="0" lang="zh-CN" altLang="en-US" sz="2200" b="1" i="0" u="none" strike="noStrike" kern="0" cap="none" spc="0" normalizeH="0" noProof="0" dirty="0">
                <a:ln>
                  <a:noFill/>
                </a:ln>
                <a:solidFill>
                  <a:srgbClr val="0000FF"/>
                </a:solidFill>
                <a:effectLst/>
                <a:uLnTx/>
                <a:uFillTx/>
                <a:latin typeface="Comic Sans MS" panose="030F0702030302020204" pitchFamily="66" charset="0"/>
                <a:ea typeface="微软雅黑" panose="020B0503020204020204" pitchFamily="34" charset="-122"/>
              </a:rPr>
              <a:t>全局统一的规则</a:t>
            </a:r>
            <a:r>
              <a:rPr kumimoji="0" lang="zh-CN" altLang="en-US" sz="2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en-US" altLang="zh-CN" sz="2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-&gt; </a:t>
            </a:r>
            <a:r>
              <a:rPr kumimoji="0" lang="zh-CN" altLang="en-US" sz="2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所有通信设备运行</a:t>
            </a:r>
            <a:r>
              <a:rPr kumimoji="0" lang="en-US" altLang="zh-CN" sz="2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2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协议</a:t>
            </a:r>
            <a:endParaRPr kumimoji="0" lang="zh-CN" altLang="en-US" sz="2200" b="1" i="0" u="none" strike="noStrike" kern="0" cap="none" spc="0" normalizeH="0" noProof="0" dirty="0">
              <a:ln>
                <a:noFill/>
              </a:ln>
              <a:solidFill>
                <a:srgbClr val="0000FF"/>
              </a:solidFill>
              <a:effectLst/>
              <a:uLnTx/>
              <a:uFillTx/>
              <a:latin typeface="Comic Sans MS" panose="030F0702030302020204" pitchFamily="66" charset="0"/>
              <a:ea typeface="微软雅黑" panose="020B0503020204020204" pitchFamily="34" charset="-122"/>
            </a:endParaRPr>
          </a:p>
        </p:txBody>
      </p:sp>
      <p:graphicFrame>
        <p:nvGraphicFramePr>
          <p:cNvPr id="45" name="Object 8">
            <a:extLst>
              <a:ext uri="{FF2B5EF4-FFF2-40B4-BE49-F238E27FC236}">
                <a16:creationId xmlns:a16="http://schemas.microsoft.com/office/drawing/2014/main" id="{DB2BBA87-2EB3-4260-8EAB-C2DD77C22EFC}"/>
              </a:ext>
            </a:extLst>
          </p:cNvPr>
          <p:cNvGraphicFramePr>
            <a:graphicFrameLocks noChangeAspect="1"/>
          </p:cNvGraphicFramePr>
          <p:nvPr>
            <p:extLst>
              <p:ext uri="{D42A27DB-BD31-4B8C-83A1-F6EECF244321}">
                <p14:modId xmlns:p14="http://schemas.microsoft.com/office/powerpoint/2010/main" val="3476169751"/>
              </p:ext>
            </p:extLst>
          </p:nvPr>
        </p:nvGraphicFramePr>
        <p:xfrm>
          <a:off x="5454472" y="3060646"/>
          <a:ext cx="515937" cy="515938"/>
        </p:xfrm>
        <a:graphic>
          <a:graphicData uri="http://schemas.openxmlformats.org/presentationml/2006/ole">
            <mc:AlternateContent xmlns:mc="http://schemas.openxmlformats.org/markup-compatibility/2006">
              <mc:Choice xmlns:v="urn:schemas-microsoft-com:vml" Requires="v">
                <p:oleObj name="Visio" r:id="rId3" imgW="947776" imgH="947776" progId="Visio.Drawing.11">
                  <p:embed/>
                </p:oleObj>
              </mc:Choice>
              <mc:Fallback>
                <p:oleObj name="Visio" r:id="rId3" imgW="947776" imgH="947776" progId="Visio.Drawing.11">
                  <p:embed/>
                  <p:pic>
                    <p:nvPicPr>
                      <p:cNvPr id="45" name="Object 8">
                        <a:extLst>
                          <a:ext uri="{FF2B5EF4-FFF2-40B4-BE49-F238E27FC236}">
                            <a16:creationId xmlns:a16="http://schemas.microsoft.com/office/drawing/2014/main" id="{DB2BBA87-2EB3-4260-8EAB-C2DD77C22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472" y="3060646"/>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8">
            <a:extLst>
              <a:ext uri="{FF2B5EF4-FFF2-40B4-BE49-F238E27FC236}">
                <a16:creationId xmlns:a16="http://schemas.microsoft.com/office/drawing/2014/main" id="{51F98484-9806-4AF0-9C75-6E9087866740}"/>
              </a:ext>
            </a:extLst>
          </p:cNvPr>
          <p:cNvGraphicFramePr>
            <a:graphicFrameLocks noChangeAspect="1"/>
          </p:cNvGraphicFramePr>
          <p:nvPr>
            <p:extLst>
              <p:ext uri="{D42A27DB-BD31-4B8C-83A1-F6EECF244321}">
                <p14:modId xmlns:p14="http://schemas.microsoft.com/office/powerpoint/2010/main" val="3606917351"/>
              </p:ext>
            </p:extLst>
          </p:nvPr>
        </p:nvGraphicFramePr>
        <p:xfrm>
          <a:off x="4763204" y="2569638"/>
          <a:ext cx="515937" cy="515938"/>
        </p:xfrm>
        <a:graphic>
          <a:graphicData uri="http://schemas.openxmlformats.org/presentationml/2006/ole">
            <mc:AlternateContent xmlns:mc="http://schemas.openxmlformats.org/markup-compatibility/2006">
              <mc:Choice xmlns:v="urn:schemas-microsoft-com:vml" Requires="v">
                <p:oleObj name="Visio" r:id="rId3" imgW="947776" imgH="947776" progId="Visio.Drawing.11">
                  <p:embed/>
                </p:oleObj>
              </mc:Choice>
              <mc:Fallback>
                <p:oleObj name="Visio" r:id="rId3" imgW="947776" imgH="947776" progId="Visio.Drawing.11">
                  <p:embed/>
                  <p:pic>
                    <p:nvPicPr>
                      <p:cNvPr id="47" name="Object 8">
                        <a:extLst>
                          <a:ext uri="{FF2B5EF4-FFF2-40B4-BE49-F238E27FC236}">
                            <a16:creationId xmlns:a16="http://schemas.microsoft.com/office/drawing/2014/main" id="{51F98484-9806-4AF0-9C75-6E9087866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204" y="2569638"/>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8">
            <a:extLst>
              <a:ext uri="{FF2B5EF4-FFF2-40B4-BE49-F238E27FC236}">
                <a16:creationId xmlns:a16="http://schemas.microsoft.com/office/drawing/2014/main" id="{6FB21981-16A7-4E02-8BB0-72FAF447925B}"/>
              </a:ext>
            </a:extLst>
          </p:cNvPr>
          <p:cNvGraphicFramePr>
            <a:graphicFrameLocks noChangeAspect="1"/>
          </p:cNvGraphicFramePr>
          <p:nvPr>
            <p:extLst>
              <p:ext uri="{D42A27DB-BD31-4B8C-83A1-F6EECF244321}">
                <p14:modId xmlns:p14="http://schemas.microsoft.com/office/powerpoint/2010/main" val="3424082064"/>
              </p:ext>
            </p:extLst>
          </p:nvPr>
        </p:nvGraphicFramePr>
        <p:xfrm>
          <a:off x="4816130" y="3593253"/>
          <a:ext cx="515937" cy="515938"/>
        </p:xfrm>
        <a:graphic>
          <a:graphicData uri="http://schemas.openxmlformats.org/presentationml/2006/ole">
            <mc:AlternateContent xmlns:mc="http://schemas.openxmlformats.org/markup-compatibility/2006">
              <mc:Choice xmlns:v="urn:schemas-microsoft-com:vml" Requires="v">
                <p:oleObj name="Visio" r:id="rId3" imgW="947776" imgH="947776" progId="Visio.Drawing.11">
                  <p:embed/>
                </p:oleObj>
              </mc:Choice>
              <mc:Fallback>
                <p:oleObj name="Visio" r:id="rId3" imgW="947776" imgH="947776" progId="Visio.Drawing.11">
                  <p:embed/>
                  <p:pic>
                    <p:nvPicPr>
                      <p:cNvPr id="48" name="Object 8">
                        <a:extLst>
                          <a:ext uri="{FF2B5EF4-FFF2-40B4-BE49-F238E27FC236}">
                            <a16:creationId xmlns:a16="http://schemas.microsoft.com/office/drawing/2014/main" id="{6FB21981-16A7-4E02-8BB0-72FAF4479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130" y="3593253"/>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 name="Picture 8">
            <a:extLst>
              <a:ext uri="{FF2B5EF4-FFF2-40B4-BE49-F238E27FC236}">
                <a16:creationId xmlns:a16="http://schemas.microsoft.com/office/drawing/2014/main" id="{0AC3AE2B-307A-4DAA-B2D8-016C4D5186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9139" y="3364842"/>
            <a:ext cx="715399" cy="66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 name="Rectangle 3">
            <a:extLst>
              <a:ext uri="{FF2B5EF4-FFF2-40B4-BE49-F238E27FC236}">
                <a16:creationId xmlns:a16="http://schemas.microsoft.com/office/drawing/2014/main" id="{05D387EA-4918-4821-81A4-EB084FB3E13A}"/>
              </a:ext>
            </a:extLst>
          </p:cNvPr>
          <p:cNvSpPr txBox="1">
            <a:spLocks noChangeArrowheads="1"/>
          </p:cNvSpPr>
          <p:nvPr/>
        </p:nvSpPr>
        <p:spPr bwMode="auto">
          <a:xfrm>
            <a:off x="179388" y="2017713"/>
            <a:ext cx="8569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endParaRPr lang="zh-CN" altLang="en-US" kern="0">
              <a:latin typeface="微软雅黑" panose="020B0503020204020204" pitchFamily="34" charset="-122"/>
              <a:ea typeface="微软雅黑" panose="020B0503020204020204" pitchFamily="34" charset="-122"/>
            </a:endParaRPr>
          </a:p>
          <a:p>
            <a:endParaRPr lang="zh-CN" altLang="en-US" kern="0">
              <a:latin typeface="微软雅黑" panose="020B0503020204020204" pitchFamily="34" charset="-122"/>
              <a:ea typeface="微软雅黑" panose="020B0503020204020204" pitchFamily="34" charset="-122"/>
            </a:endParaRPr>
          </a:p>
          <a:p>
            <a:endParaRPr lang="en-US" altLang="zh-CN" kern="0" dirty="0">
              <a:solidFill>
                <a:srgbClr val="0000FF"/>
              </a:solidFill>
              <a:latin typeface="微软雅黑" panose="020B0503020204020204" pitchFamily="34" charset="-122"/>
              <a:ea typeface="微软雅黑" panose="020B0503020204020204" pitchFamily="34" charset="-122"/>
            </a:endParaRPr>
          </a:p>
        </p:txBody>
      </p:sp>
      <p:sp>
        <p:nvSpPr>
          <p:cNvPr id="51" name="右箭头 21">
            <a:extLst>
              <a:ext uri="{FF2B5EF4-FFF2-40B4-BE49-F238E27FC236}">
                <a16:creationId xmlns:a16="http://schemas.microsoft.com/office/drawing/2014/main" id="{9D68B607-47FA-4849-8A4F-FFF0128807A1}"/>
              </a:ext>
            </a:extLst>
          </p:cNvPr>
          <p:cNvSpPr/>
          <p:nvPr/>
        </p:nvSpPr>
        <p:spPr>
          <a:xfrm rot="10800000" flipH="1">
            <a:off x="2162983" y="2762520"/>
            <a:ext cx="100239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2" name="Picture 22">
            <a:extLst>
              <a:ext uri="{FF2B5EF4-FFF2-40B4-BE49-F238E27FC236}">
                <a16:creationId xmlns:a16="http://schemas.microsoft.com/office/drawing/2014/main" id="{96BAE2E3-8D62-4E23-BBB5-E0946E7DEA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6971" y="3291102"/>
            <a:ext cx="4810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5">
            <a:extLst>
              <a:ext uri="{FF2B5EF4-FFF2-40B4-BE49-F238E27FC236}">
                <a16:creationId xmlns:a16="http://schemas.microsoft.com/office/drawing/2014/main" id="{88C6A0AA-8C45-468B-BC4E-2C66F3FB1C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906" y="2138910"/>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19">
            <a:extLst>
              <a:ext uri="{FF2B5EF4-FFF2-40B4-BE49-F238E27FC236}">
                <a16:creationId xmlns:a16="http://schemas.microsoft.com/office/drawing/2014/main" id="{5326E637-8441-46D3-B702-FB6E6E0DEADA}"/>
              </a:ext>
            </a:extLst>
          </p:cNvPr>
          <p:cNvSpPr>
            <a:spLocks noChangeShapeType="1"/>
          </p:cNvSpPr>
          <p:nvPr/>
        </p:nvSpPr>
        <p:spPr bwMode="auto">
          <a:xfrm flipH="1">
            <a:off x="440470" y="2944662"/>
            <a:ext cx="14645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 name="Rectangle 32">
            <a:extLst>
              <a:ext uri="{FF2B5EF4-FFF2-40B4-BE49-F238E27FC236}">
                <a16:creationId xmlns:a16="http://schemas.microsoft.com/office/drawing/2014/main" id="{33221F7A-75B0-48F7-A596-2B8232DDDD20}"/>
              </a:ext>
            </a:extLst>
          </p:cNvPr>
          <p:cNvSpPr>
            <a:spLocks noChangeArrowheads="1"/>
          </p:cNvSpPr>
          <p:nvPr/>
        </p:nvSpPr>
        <p:spPr bwMode="auto">
          <a:xfrm>
            <a:off x="807950" y="2897037"/>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6" name="Line 33">
            <a:extLst>
              <a:ext uri="{FF2B5EF4-FFF2-40B4-BE49-F238E27FC236}">
                <a16:creationId xmlns:a16="http://schemas.microsoft.com/office/drawing/2014/main" id="{72259F16-4BFF-4940-9062-3CDD8D2AEA86}"/>
              </a:ext>
            </a:extLst>
          </p:cNvPr>
          <p:cNvSpPr>
            <a:spLocks noChangeShapeType="1"/>
          </p:cNvSpPr>
          <p:nvPr/>
        </p:nvSpPr>
        <p:spPr bwMode="auto">
          <a:xfrm flipV="1">
            <a:off x="825412" y="2658912"/>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 name="Rectangle 32">
            <a:extLst>
              <a:ext uri="{FF2B5EF4-FFF2-40B4-BE49-F238E27FC236}">
                <a16:creationId xmlns:a16="http://schemas.microsoft.com/office/drawing/2014/main" id="{7C4D6375-F06D-48B6-8D65-9D6A74248F33}"/>
              </a:ext>
            </a:extLst>
          </p:cNvPr>
          <p:cNvSpPr>
            <a:spLocks noChangeArrowheads="1"/>
          </p:cNvSpPr>
          <p:nvPr/>
        </p:nvSpPr>
        <p:spPr bwMode="auto">
          <a:xfrm>
            <a:off x="1520054" y="2943245"/>
            <a:ext cx="47625" cy="952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58" name="Picture 18">
            <a:extLst>
              <a:ext uri="{FF2B5EF4-FFF2-40B4-BE49-F238E27FC236}">
                <a16:creationId xmlns:a16="http://schemas.microsoft.com/office/drawing/2014/main" id="{E278F32C-50F1-45A7-B0F1-387446379D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6102" y="2321360"/>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
            <a:extLst>
              <a:ext uri="{FF2B5EF4-FFF2-40B4-BE49-F238E27FC236}">
                <a16:creationId xmlns:a16="http://schemas.microsoft.com/office/drawing/2014/main" id="{756B1330-C621-4213-BBA2-017BF705FC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6487" y="3012551"/>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8">
            <a:extLst>
              <a:ext uri="{FF2B5EF4-FFF2-40B4-BE49-F238E27FC236}">
                <a16:creationId xmlns:a16="http://schemas.microsoft.com/office/drawing/2014/main" id="{6AED89AE-50DC-4ECA-873B-B4C5953198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5510" y="3320617"/>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8">
            <a:extLst>
              <a:ext uri="{FF2B5EF4-FFF2-40B4-BE49-F238E27FC236}">
                <a16:creationId xmlns:a16="http://schemas.microsoft.com/office/drawing/2014/main" id="{FC4406C7-E45C-4CB1-B0CA-458C4FEA7C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659" y="3799622"/>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8">
            <a:extLst>
              <a:ext uri="{FF2B5EF4-FFF2-40B4-BE49-F238E27FC236}">
                <a16:creationId xmlns:a16="http://schemas.microsoft.com/office/drawing/2014/main" id="{E3ED672B-8CDE-4899-9430-9D3EF6EE22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7831" y="2248920"/>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8">
            <a:extLst>
              <a:ext uri="{FF2B5EF4-FFF2-40B4-BE49-F238E27FC236}">
                <a16:creationId xmlns:a16="http://schemas.microsoft.com/office/drawing/2014/main" id="{F34D8553-0F50-4499-A1C4-318F000B24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222" y="2497647"/>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8">
            <a:extLst>
              <a:ext uri="{FF2B5EF4-FFF2-40B4-BE49-F238E27FC236}">
                <a16:creationId xmlns:a16="http://schemas.microsoft.com/office/drawing/2014/main" id="{316E8E37-1FE9-4B59-B850-C7076A27CE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5318" y="1944756"/>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8">
            <a:extLst>
              <a:ext uri="{FF2B5EF4-FFF2-40B4-BE49-F238E27FC236}">
                <a16:creationId xmlns:a16="http://schemas.microsoft.com/office/drawing/2014/main" id="{ED2A619D-A02F-4C59-8A2B-30463B3320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3006" y="1873021"/>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8">
            <a:extLst>
              <a:ext uri="{FF2B5EF4-FFF2-40B4-BE49-F238E27FC236}">
                <a16:creationId xmlns:a16="http://schemas.microsoft.com/office/drawing/2014/main" id="{81E22DC6-E5D2-40E4-9414-B9B7BC9F65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2144" y="2116967"/>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8">
            <a:extLst>
              <a:ext uri="{FF2B5EF4-FFF2-40B4-BE49-F238E27FC236}">
                <a16:creationId xmlns:a16="http://schemas.microsoft.com/office/drawing/2014/main" id="{8E33BA3F-6543-42B1-BD27-BEA055E74B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9256" y="3759458"/>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8">
            <a:extLst>
              <a:ext uri="{FF2B5EF4-FFF2-40B4-BE49-F238E27FC236}">
                <a16:creationId xmlns:a16="http://schemas.microsoft.com/office/drawing/2014/main" id="{DDA13787-D949-4695-8BB4-CB2852AC45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5247" y="1665335"/>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Line 33">
            <a:extLst>
              <a:ext uri="{FF2B5EF4-FFF2-40B4-BE49-F238E27FC236}">
                <a16:creationId xmlns:a16="http://schemas.microsoft.com/office/drawing/2014/main" id="{360E66ED-57E8-4C63-AEFC-6250F8948086}"/>
              </a:ext>
            </a:extLst>
          </p:cNvPr>
          <p:cNvSpPr>
            <a:spLocks noChangeShapeType="1"/>
          </p:cNvSpPr>
          <p:nvPr/>
        </p:nvSpPr>
        <p:spPr bwMode="auto">
          <a:xfrm flipV="1">
            <a:off x="1541192" y="3032364"/>
            <a:ext cx="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5" name="文本框 94">
            <a:extLst>
              <a:ext uri="{FF2B5EF4-FFF2-40B4-BE49-F238E27FC236}">
                <a16:creationId xmlns:a16="http://schemas.microsoft.com/office/drawing/2014/main" id="{B389ABE6-96CD-48BE-9706-613B1CAA05D4}"/>
              </a:ext>
            </a:extLst>
          </p:cNvPr>
          <p:cNvSpPr txBox="1"/>
          <p:nvPr/>
        </p:nvSpPr>
        <p:spPr>
          <a:xfrm>
            <a:off x="251300" y="4716904"/>
            <a:ext cx="2599557" cy="369332"/>
          </a:xfrm>
          <a:prstGeom prst="rect">
            <a:avLst/>
          </a:prstGeom>
          <a:noFill/>
        </p:spPr>
        <p:txBody>
          <a:bodyPr wrap="square">
            <a:spAutoFit/>
          </a:bodyPr>
          <a:lstStyle/>
          <a:p>
            <a:pPr algn="ctr"/>
            <a:r>
              <a:rPr lang="zh-CN" altLang="en-US" sz="1800" dirty="0">
                <a:latin typeface="微软雅黑" panose="020B0503020204020204" pitchFamily="34" charset="-122"/>
                <a:ea typeface="微软雅黑" panose="020B0503020204020204" pitchFamily="34" charset="-122"/>
              </a:rPr>
              <a:t>相同网络接口（以太网）</a:t>
            </a:r>
            <a:endParaRPr lang="zh-CN" altLang="en-US" dirty="0"/>
          </a:p>
        </p:txBody>
      </p:sp>
      <p:sp>
        <p:nvSpPr>
          <p:cNvPr id="96" name="文本框 95">
            <a:extLst>
              <a:ext uri="{FF2B5EF4-FFF2-40B4-BE49-F238E27FC236}">
                <a16:creationId xmlns:a16="http://schemas.microsoft.com/office/drawing/2014/main" id="{C9790730-2485-49DE-B477-A3AAAA63C8F2}"/>
              </a:ext>
            </a:extLst>
          </p:cNvPr>
          <p:cNvSpPr txBox="1"/>
          <p:nvPr/>
        </p:nvSpPr>
        <p:spPr>
          <a:xfrm>
            <a:off x="4706332" y="4710943"/>
            <a:ext cx="2673980"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多样化的异构网络接口</a:t>
            </a:r>
            <a:endParaRPr lang="zh-CN" altLang="en-US" dirty="0"/>
          </a:p>
        </p:txBody>
      </p:sp>
      <p:sp>
        <p:nvSpPr>
          <p:cNvPr id="97" name="文本框 96">
            <a:extLst>
              <a:ext uri="{FF2B5EF4-FFF2-40B4-BE49-F238E27FC236}">
                <a16:creationId xmlns:a16="http://schemas.microsoft.com/office/drawing/2014/main" id="{B0B73E86-08A3-442B-B9C9-F2F0AA85347C}"/>
              </a:ext>
            </a:extLst>
          </p:cNvPr>
          <p:cNvSpPr txBox="1"/>
          <p:nvPr/>
        </p:nvSpPr>
        <p:spPr>
          <a:xfrm>
            <a:off x="460275" y="5427549"/>
            <a:ext cx="1827274" cy="369332"/>
          </a:xfrm>
          <a:prstGeom prst="rect">
            <a:avLst/>
          </a:prstGeom>
          <a:noFill/>
        </p:spPr>
        <p:txBody>
          <a:bodyPr wrap="square">
            <a:spAutoFit/>
          </a:bodyPr>
          <a:lstStyle/>
          <a:p>
            <a:pPr algn="ctr"/>
            <a:r>
              <a:rPr lang="zh-CN" altLang="en-US" sz="1800" dirty="0">
                <a:latin typeface="微软雅黑" panose="020B0503020204020204" pitchFamily="34" charset="-122"/>
                <a:ea typeface="微软雅黑" panose="020B0503020204020204" pitchFamily="34" charset="-122"/>
              </a:rPr>
              <a:t>点对点通信</a:t>
            </a:r>
            <a:endParaRPr lang="zh-CN" altLang="en-US" dirty="0"/>
          </a:p>
        </p:txBody>
      </p:sp>
      <p:sp>
        <p:nvSpPr>
          <p:cNvPr id="98" name="文本框 97">
            <a:extLst>
              <a:ext uri="{FF2B5EF4-FFF2-40B4-BE49-F238E27FC236}">
                <a16:creationId xmlns:a16="http://schemas.microsoft.com/office/drawing/2014/main" id="{043846F6-8620-48F2-A180-EB396732D6A3}"/>
              </a:ext>
            </a:extLst>
          </p:cNvPr>
          <p:cNvSpPr txBox="1"/>
          <p:nvPr/>
        </p:nvSpPr>
        <p:spPr>
          <a:xfrm>
            <a:off x="5104018" y="5369401"/>
            <a:ext cx="1827274" cy="369332"/>
          </a:xfrm>
          <a:prstGeom prst="rect">
            <a:avLst/>
          </a:prstGeom>
          <a:noFill/>
        </p:spPr>
        <p:txBody>
          <a:bodyPr wrap="square">
            <a:spAutoFit/>
          </a:bodyPr>
          <a:lstStyle/>
          <a:p>
            <a:pPr algn="ctr"/>
            <a:r>
              <a:rPr lang="zh-CN" altLang="en-US" sz="1800" dirty="0">
                <a:latin typeface="微软雅黑" panose="020B0503020204020204" pitchFamily="34" charset="-122"/>
                <a:ea typeface="微软雅黑" panose="020B0503020204020204" pitchFamily="34" charset="-122"/>
              </a:rPr>
              <a:t>端到端通信？</a:t>
            </a:r>
            <a:endParaRPr lang="zh-CN" altLang="en-US" dirty="0"/>
          </a:p>
        </p:txBody>
      </p:sp>
      <p:sp>
        <p:nvSpPr>
          <p:cNvPr id="99" name="右箭头 21">
            <a:extLst>
              <a:ext uri="{FF2B5EF4-FFF2-40B4-BE49-F238E27FC236}">
                <a16:creationId xmlns:a16="http://schemas.microsoft.com/office/drawing/2014/main" id="{6B6BAE41-034F-4F2A-843D-0C0D49C4D58F}"/>
              </a:ext>
            </a:extLst>
          </p:cNvPr>
          <p:cNvSpPr/>
          <p:nvPr/>
        </p:nvSpPr>
        <p:spPr>
          <a:xfrm rot="10800000" flipH="1">
            <a:off x="2922770" y="4920873"/>
            <a:ext cx="100239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00" name="直接箭头连接符 99">
            <a:extLst>
              <a:ext uri="{FF2B5EF4-FFF2-40B4-BE49-F238E27FC236}">
                <a16:creationId xmlns:a16="http://schemas.microsoft.com/office/drawing/2014/main" id="{D5ADBF5C-1165-4AB3-83C9-D7DFAE7E9C93}"/>
              </a:ext>
            </a:extLst>
          </p:cNvPr>
          <p:cNvCxnSpPr>
            <a:cxnSpLocks/>
          </p:cNvCxnSpPr>
          <p:nvPr/>
        </p:nvCxnSpPr>
        <p:spPr>
          <a:xfrm>
            <a:off x="1373912" y="5157192"/>
            <a:ext cx="0" cy="2839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4F77FE93-2CC1-43E5-B8C3-D222C23A808C}"/>
              </a:ext>
            </a:extLst>
          </p:cNvPr>
          <p:cNvCxnSpPr/>
          <p:nvPr/>
        </p:nvCxnSpPr>
        <p:spPr>
          <a:xfrm>
            <a:off x="5940981" y="5085416"/>
            <a:ext cx="0" cy="2839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 name="图片 101">
            <a:extLst>
              <a:ext uri="{FF2B5EF4-FFF2-40B4-BE49-F238E27FC236}">
                <a16:creationId xmlns:a16="http://schemas.microsoft.com/office/drawing/2014/main" id="{F721D2DB-4430-4A7D-B58A-C165C60D7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964" y="2086596"/>
            <a:ext cx="498402" cy="498402"/>
          </a:xfrm>
          <a:prstGeom prst="rect">
            <a:avLst/>
          </a:prstGeom>
        </p:spPr>
      </p:pic>
      <p:pic>
        <p:nvPicPr>
          <p:cNvPr id="103" name="图片 102">
            <a:extLst>
              <a:ext uri="{FF2B5EF4-FFF2-40B4-BE49-F238E27FC236}">
                <a16:creationId xmlns:a16="http://schemas.microsoft.com/office/drawing/2014/main" id="{20BAB15C-C1BA-4D81-9CB3-36F6DC1315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3611" y="3322421"/>
            <a:ext cx="388955" cy="388955"/>
          </a:xfrm>
          <a:prstGeom prst="rect">
            <a:avLst/>
          </a:prstGeom>
        </p:spPr>
      </p:pic>
      <p:cxnSp>
        <p:nvCxnSpPr>
          <p:cNvPr id="104" name="连接符: 曲线 103">
            <a:extLst>
              <a:ext uri="{FF2B5EF4-FFF2-40B4-BE49-F238E27FC236}">
                <a16:creationId xmlns:a16="http://schemas.microsoft.com/office/drawing/2014/main" id="{CB459E5A-5E83-4EBA-BB8D-00296486E351}"/>
              </a:ext>
            </a:extLst>
          </p:cNvPr>
          <p:cNvCxnSpPr>
            <a:cxnSpLocks/>
            <a:stCxn id="102" idx="2"/>
            <a:endCxn id="103" idx="0"/>
          </p:cNvCxnSpPr>
          <p:nvPr/>
        </p:nvCxnSpPr>
        <p:spPr>
          <a:xfrm rot="16200000" flipH="1">
            <a:off x="863416" y="2097747"/>
            <a:ext cx="737423" cy="1711924"/>
          </a:xfrm>
          <a:prstGeom prst="curvedConnector3">
            <a:avLst>
              <a:gd name="adj1" fmla="val 50000"/>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5" name="连接符: 曲线 104">
            <a:extLst>
              <a:ext uri="{FF2B5EF4-FFF2-40B4-BE49-F238E27FC236}">
                <a16:creationId xmlns:a16="http://schemas.microsoft.com/office/drawing/2014/main" id="{C5194348-7246-4418-985E-64ADE9BE18BB}"/>
              </a:ext>
            </a:extLst>
          </p:cNvPr>
          <p:cNvCxnSpPr>
            <a:cxnSpLocks/>
          </p:cNvCxnSpPr>
          <p:nvPr/>
        </p:nvCxnSpPr>
        <p:spPr>
          <a:xfrm>
            <a:off x="3820954" y="2535046"/>
            <a:ext cx="3460277" cy="1429943"/>
          </a:xfrm>
          <a:prstGeom prst="curvedConnector3">
            <a:avLst>
              <a:gd name="adj1" fmla="val 57157"/>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106" name="图片 105">
            <a:extLst>
              <a:ext uri="{FF2B5EF4-FFF2-40B4-BE49-F238E27FC236}">
                <a16:creationId xmlns:a16="http://schemas.microsoft.com/office/drawing/2014/main" id="{C0B80ED7-DF69-4119-89EC-BD74D0FF35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9732" y="2036644"/>
            <a:ext cx="498402" cy="498402"/>
          </a:xfrm>
          <a:prstGeom prst="rect">
            <a:avLst/>
          </a:prstGeom>
        </p:spPr>
      </p:pic>
      <p:pic>
        <p:nvPicPr>
          <p:cNvPr id="107" name="图片 106">
            <a:extLst>
              <a:ext uri="{FF2B5EF4-FFF2-40B4-BE49-F238E27FC236}">
                <a16:creationId xmlns:a16="http://schemas.microsoft.com/office/drawing/2014/main" id="{85FD650E-4CAD-45C2-A37C-4ACC8FE788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9387" y="3876297"/>
            <a:ext cx="410384" cy="410384"/>
          </a:xfrm>
          <a:prstGeom prst="rect">
            <a:avLst/>
          </a:prstGeom>
        </p:spPr>
      </p:pic>
      <p:sp>
        <p:nvSpPr>
          <p:cNvPr id="108" name="文本框 107">
            <a:extLst>
              <a:ext uri="{FF2B5EF4-FFF2-40B4-BE49-F238E27FC236}">
                <a16:creationId xmlns:a16="http://schemas.microsoft.com/office/drawing/2014/main" id="{E670765F-528F-492A-BB3B-2A13E749DAD3}"/>
              </a:ext>
            </a:extLst>
          </p:cNvPr>
          <p:cNvSpPr txBox="1"/>
          <p:nvPr/>
        </p:nvSpPr>
        <p:spPr>
          <a:xfrm>
            <a:off x="1049599" y="2167131"/>
            <a:ext cx="776169"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源端</a:t>
            </a:r>
            <a:endParaRPr lang="zh-CN" altLang="en-US" dirty="0"/>
          </a:p>
        </p:txBody>
      </p:sp>
      <p:sp>
        <p:nvSpPr>
          <p:cNvPr id="109" name="文本框 108">
            <a:extLst>
              <a:ext uri="{FF2B5EF4-FFF2-40B4-BE49-F238E27FC236}">
                <a16:creationId xmlns:a16="http://schemas.microsoft.com/office/drawing/2014/main" id="{A977A0CA-6AD7-4DF1-B683-E673DA15BD32}"/>
              </a:ext>
            </a:extLst>
          </p:cNvPr>
          <p:cNvSpPr txBox="1"/>
          <p:nvPr/>
        </p:nvSpPr>
        <p:spPr>
          <a:xfrm>
            <a:off x="1065918" y="3757803"/>
            <a:ext cx="909625"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目的</a:t>
            </a:r>
            <a:r>
              <a:rPr lang="zh-CN" altLang="en-US" sz="1800" dirty="0">
                <a:latin typeface="微软雅黑" panose="020B0503020204020204" pitchFamily="34" charset="-122"/>
                <a:ea typeface="微软雅黑" panose="020B0503020204020204" pitchFamily="34" charset="-122"/>
              </a:rPr>
              <a:t>端</a:t>
            </a:r>
            <a:endParaRPr lang="zh-CN" altLang="en-US" dirty="0"/>
          </a:p>
        </p:txBody>
      </p:sp>
      <p:sp>
        <p:nvSpPr>
          <p:cNvPr id="110" name="文本框 109">
            <a:extLst>
              <a:ext uri="{FF2B5EF4-FFF2-40B4-BE49-F238E27FC236}">
                <a16:creationId xmlns:a16="http://schemas.microsoft.com/office/drawing/2014/main" id="{16929D88-046C-448E-BEBE-E5E81F9C2F40}"/>
              </a:ext>
            </a:extLst>
          </p:cNvPr>
          <p:cNvSpPr txBox="1"/>
          <p:nvPr/>
        </p:nvSpPr>
        <p:spPr>
          <a:xfrm>
            <a:off x="3288908" y="1768180"/>
            <a:ext cx="776169"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源端</a:t>
            </a:r>
            <a:endParaRPr lang="zh-CN" altLang="en-US" dirty="0"/>
          </a:p>
        </p:txBody>
      </p:sp>
      <p:sp>
        <p:nvSpPr>
          <p:cNvPr id="111" name="文本框 110">
            <a:extLst>
              <a:ext uri="{FF2B5EF4-FFF2-40B4-BE49-F238E27FC236}">
                <a16:creationId xmlns:a16="http://schemas.microsoft.com/office/drawing/2014/main" id="{ABBDCE2F-0970-4997-93B4-FF234392C6E4}"/>
              </a:ext>
            </a:extLst>
          </p:cNvPr>
          <p:cNvSpPr txBox="1"/>
          <p:nvPr/>
        </p:nvSpPr>
        <p:spPr>
          <a:xfrm>
            <a:off x="7078597" y="4263915"/>
            <a:ext cx="909625"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目的</a:t>
            </a:r>
            <a:r>
              <a:rPr lang="zh-CN" altLang="en-US" sz="1800" dirty="0">
                <a:latin typeface="微软雅黑" panose="020B0503020204020204" pitchFamily="34" charset="-122"/>
                <a:ea typeface="微软雅黑" panose="020B0503020204020204" pitchFamily="34" charset="-122"/>
              </a:rPr>
              <a:t>端</a:t>
            </a:r>
            <a:endParaRPr lang="zh-CN" altLang="en-US" dirty="0"/>
          </a:p>
        </p:txBody>
      </p:sp>
      <p:sp>
        <p:nvSpPr>
          <p:cNvPr id="112" name="文本框 111">
            <a:extLst>
              <a:ext uri="{FF2B5EF4-FFF2-40B4-BE49-F238E27FC236}">
                <a16:creationId xmlns:a16="http://schemas.microsoft.com/office/drawing/2014/main" id="{C7C68357-EE66-48FB-A2EE-8CEEAF601CA0}"/>
              </a:ext>
            </a:extLst>
          </p:cNvPr>
          <p:cNvSpPr txBox="1"/>
          <p:nvPr/>
        </p:nvSpPr>
        <p:spPr>
          <a:xfrm>
            <a:off x="-84932" y="2436402"/>
            <a:ext cx="776169" cy="30777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数据</a:t>
            </a:r>
            <a:endParaRPr lang="zh-CN" altLang="en-US" sz="1400" dirty="0"/>
          </a:p>
        </p:txBody>
      </p:sp>
      <p:sp>
        <p:nvSpPr>
          <p:cNvPr id="113" name="文本框 112">
            <a:extLst>
              <a:ext uri="{FF2B5EF4-FFF2-40B4-BE49-F238E27FC236}">
                <a16:creationId xmlns:a16="http://schemas.microsoft.com/office/drawing/2014/main" id="{79A5ED60-132C-4EDD-9BE1-CF46E77966BD}"/>
              </a:ext>
            </a:extLst>
          </p:cNvPr>
          <p:cNvSpPr txBox="1"/>
          <p:nvPr/>
        </p:nvSpPr>
        <p:spPr>
          <a:xfrm>
            <a:off x="2205214" y="3365084"/>
            <a:ext cx="776169" cy="30777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数据</a:t>
            </a:r>
            <a:endParaRPr lang="zh-CN" altLang="en-US" sz="1400" dirty="0"/>
          </a:p>
        </p:txBody>
      </p:sp>
      <p:sp>
        <p:nvSpPr>
          <p:cNvPr id="114" name="文本框 113">
            <a:extLst>
              <a:ext uri="{FF2B5EF4-FFF2-40B4-BE49-F238E27FC236}">
                <a16:creationId xmlns:a16="http://schemas.microsoft.com/office/drawing/2014/main" id="{6DB0824E-4EEA-4F54-841C-65B5F78CEA6C}"/>
              </a:ext>
            </a:extLst>
          </p:cNvPr>
          <p:cNvSpPr txBox="1"/>
          <p:nvPr/>
        </p:nvSpPr>
        <p:spPr>
          <a:xfrm>
            <a:off x="2391477" y="2150445"/>
            <a:ext cx="776169" cy="30777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数据</a:t>
            </a:r>
            <a:endParaRPr lang="zh-CN" altLang="en-US" sz="1400" dirty="0"/>
          </a:p>
        </p:txBody>
      </p:sp>
      <p:sp>
        <p:nvSpPr>
          <p:cNvPr id="115" name="文本框 114">
            <a:extLst>
              <a:ext uri="{FF2B5EF4-FFF2-40B4-BE49-F238E27FC236}">
                <a16:creationId xmlns:a16="http://schemas.microsoft.com/office/drawing/2014/main" id="{8795CDD4-DF8A-4C77-8EED-4787AF4D48B2}"/>
              </a:ext>
            </a:extLst>
          </p:cNvPr>
          <p:cNvSpPr txBox="1"/>
          <p:nvPr/>
        </p:nvSpPr>
        <p:spPr>
          <a:xfrm>
            <a:off x="8238425" y="3937933"/>
            <a:ext cx="909625" cy="307777"/>
          </a:xfrm>
          <a:prstGeom prst="rect">
            <a:avLst/>
          </a:prstGeom>
          <a:noFill/>
        </p:spPr>
        <p:txBody>
          <a:bodyPr wrap="squar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数据可达？</a:t>
            </a:r>
            <a:endParaRPr lang="zh-CN" altLang="en-US" sz="1400" dirty="0">
              <a:solidFill>
                <a:srgbClr val="FF0000"/>
              </a:solidFill>
            </a:endParaRPr>
          </a:p>
        </p:txBody>
      </p:sp>
      <p:pic>
        <p:nvPicPr>
          <p:cNvPr id="116" name="图片 115">
            <a:extLst>
              <a:ext uri="{FF2B5EF4-FFF2-40B4-BE49-F238E27FC236}">
                <a16:creationId xmlns:a16="http://schemas.microsoft.com/office/drawing/2014/main" id="{B722EC96-BB1A-49BF-90B2-308C1F5119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8714" y="3747123"/>
            <a:ext cx="693745" cy="424309"/>
          </a:xfrm>
          <a:prstGeom prst="rect">
            <a:avLst/>
          </a:prstGeom>
        </p:spPr>
      </p:pic>
      <p:pic>
        <p:nvPicPr>
          <p:cNvPr id="117" name="图片 116">
            <a:extLst>
              <a:ext uri="{FF2B5EF4-FFF2-40B4-BE49-F238E27FC236}">
                <a16:creationId xmlns:a16="http://schemas.microsoft.com/office/drawing/2014/main" id="{292E5CF9-C209-42CD-9838-714693C578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0681" y="3156823"/>
            <a:ext cx="693745" cy="424309"/>
          </a:xfrm>
          <a:prstGeom prst="rect">
            <a:avLst/>
          </a:prstGeom>
        </p:spPr>
      </p:pic>
      <p:graphicFrame>
        <p:nvGraphicFramePr>
          <p:cNvPr id="118" name="Object 8">
            <a:extLst>
              <a:ext uri="{FF2B5EF4-FFF2-40B4-BE49-F238E27FC236}">
                <a16:creationId xmlns:a16="http://schemas.microsoft.com/office/drawing/2014/main" id="{7B4AD4E1-E5C3-40BF-BB56-ACBD1633F548}"/>
              </a:ext>
            </a:extLst>
          </p:cNvPr>
          <p:cNvGraphicFramePr>
            <a:graphicFrameLocks noChangeAspect="1"/>
          </p:cNvGraphicFramePr>
          <p:nvPr>
            <p:extLst>
              <p:ext uri="{D42A27DB-BD31-4B8C-83A1-F6EECF244321}">
                <p14:modId xmlns:p14="http://schemas.microsoft.com/office/powerpoint/2010/main" val="3877058653"/>
              </p:ext>
            </p:extLst>
          </p:nvPr>
        </p:nvGraphicFramePr>
        <p:xfrm>
          <a:off x="6559272" y="2544404"/>
          <a:ext cx="515937" cy="515938"/>
        </p:xfrm>
        <a:graphic>
          <a:graphicData uri="http://schemas.openxmlformats.org/presentationml/2006/ole">
            <mc:AlternateContent xmlns:mc="http://schemas.openxmlformats.org/markup-compatibility/2006">
              <mc:Choice xmlns:v="urn:schemas-microsoft-com:vml" Requires="v">
                <p:oleObj name="Visio" r:id="rId3" imgW="947776" imgH="947776" progId="Visio.Drawing.11">
                  <p:embed/>
                </p:oleObj>
              </mc:Choice>
              <mc:Fallback>
                <p:oleObj name="Visio" r:id="rId3" imgW="947776" imgH="947776" progId="Visio.Drawing.11">
                  <p:embed/>
                  <p:pic>
                    <p:nvPicPr>
                      <p:cNvPr id="118" name="Object 8">
                        <a:extLst>
                          <a:ext uri="{FF2B5EF4-FFF2-40B4-BE49-F238E27FC236}">
                            <a16:creationId xmlns:a16="http://schemas.microsoft.com/office/drawing/2014/main" id="{7B4AD4E1-E5C3-40BF-BB56-ACBD1633F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272" y="2544404"/>
                        <a:ext cx="515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9" name="Picture 18">
            <a:extLst>
              <a:ext uri="{FF2B5EF4-FFF2-40B4-BE49-F238E27FC236}">
                <a16:creationId xmlns:a16="http://schemas.microsoft.com/office/drawing/2014/main" id="{13B3638D-DB5D-4B11-ABC4-8DF1835D9B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908" y="1970689"/>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8">
            <a:extLst>
              <a:ext uri="{FF2B5EF4-FFF2-40B4-BE49-F238E27FC236}">
                <a16:creationId xmlns:a16="http://schemas.microsoft.com/office/drawing/2014/main" id="{BDFCF83C-C0C1-476E-9805-AD003EAD12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5118" y="4109191"/>
            <a:ext cx="4810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图片 120">
            <a:extLst>
              <a:ext uri="{FF2B5EF4-FFF2-40B4-BE49-F238E27FC236}">
                <a16:creationId xmlns:a16="http://schemas.microsoft.com/office/drawing/2014/main" id="{9A7BA375-A638-4989-AD38-BEAC44638C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8526" y="4088512"/>
            <a:ext cx="693745" cy="424309"/>
          </a:xfrm>
          <a:prstGeom prst="rect">
            <a:avLst/>
          </a:prstGeom>
        </p:spPr>
      </p:pic>
      <p:sp>
        <p:nvSpPr>
          <p:cNvPr id="122" name="文本框 121">
            <a:extLst>
              <a:ext uri="{FF2B5EF4-FFF2-40B4-BE49-F238E27FC236}">
                <a16:creationId xmlns:a16="http://schemas.microsoft.com/office/drawing/2014/main" id="{0CCE09DC-F579-4526-825F-FBB59C26583A}"/>
              </a:ext>
            </a:extLst>
          </p:cNvPr>
          <p:cNvSpPr txBox="1"/>
          <p:nvPr/>
        </p:nvSpPr>
        <p:spPr>
          <a:xfrm>
            <a:off x="5385742" y="2489734"/>
            <a:ext cx="888576" cy="1569660"/>
          </a:xfrm>
          <a:prstGeom prst="rect">
            <a:avLst/>
          </a:prstGeom>
          <a:noFill/>
        </p:spPr>
        <p:txBody>
          <a:bodyPr wrap="square">
            <a:spAutoFit/>
          </a:bodyPr>
          <a:lstStyle/>
          <a:p>
            <a:r>
              <a:rPr kumimoji="0" lang="en-US" altLang="zh-CN" sz="9600" b="1" i="0" u="none" strike="noStrike" kern="0" cap="none" spc="0" normalizeH="0" noProof="0" dirty="0">
                <a:ln>
                  <a:noFill/>
                </a:ln>
                <a:solidFill>
                  <a:srgbClr val="0000FF"/>
                </a:solidFill>
                <a:effectLst/>
                <a:uLnTx/>
                <a:uFillTx/>
                <a:latin typeface="Comic Sans MS" panose="030F0702030302020204" pitchFamily="66" charset="0"/>
                <a:ea typeface="微软雅黑" panose="020B0503020204020204" pitchFamily="34" charset="-122"/>
              </a:rPr>
              <a:t>?</a:t>
            </a:r>
            <a:endParaRPr lang="zh-CN" altLang="en-US" sz="9600" dirty="0">
              <a:solidFill>
                <a:srgbClr val="0000FF"/>
              </a:solidFill>
            </a:endParaRPr>
          </a:p>
        </p:txBody>
      </p:sp>
    </p:spTree>
    <p:extLst>
      <p:ext uri="{BB962C8B-B14F-4D97-AF65-F5344CB8AC3E}">
        <p14:creationId xmlns:p14="http://schemas.microsoft.com/office/powerpoint/2010/main" val="174684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zh-CN" altLang="en-US" sz="3600" dirty="0">
                <a:latin typeface="+mn-ea"/>
                <a:ea typeface="+mn-ea"/>
              </a:rPr>
              <a:t>地址解析需求</a:t>
            </a:r>
            <a:r>
              <a:rPr lang="en-US" altLang="zh-CN" sz="3600" dirty="0">
                <a:latin typeface="+mn-ea"/>
                <a:ea typeface="+mn-ea"/>
              </a:rPr>
              <a:t>-</a:t>
            </a:r>
            <a:r>
              <a:rPr lang="zh-CN" altLang="en-US" sz="3600" dirty="0">
                <a:latin typeface="+mn-ea"/>
                <a:ea typeface="+mn-ea"/>
              </a:rPr>
              <a:t>从数据帧的封装来理解</a:t>
            </a:r>
          </a:p>
        </p:txBody>
      </p:sp>
      <p:grpSp>
        <p:nvGrpSpPr>
          <p:cNvPr id="51203" name="Group 39"/>
          <p:cNvGrpSpPr>
            <a:grpSpLocks/>
          </p:cNvGrpSpPr>
          <p:nvPr/>
        </p:nvGrpSpPr>
        <p:grpSpPr bwMode="auto">
          <a:xfrm>
            <a:off x="639763" y="1153497"/>
            <a:ext cx="8108950" cy="3721100"/>
            <a:chOff x="403" y="1903"/>
            <a:chExt cx="5108" cy="2344"/>
          </a:xfrm>
        </p:grpSpPr>
        <p:sp>
          <p:nvSpPr>
            <p:cNvPr id="51211" name="Rectangle 5"/>
            <p:cNvSpPr>
              <a:spLocks noChangeArrowheads="1"/>
            </p:cNvSpPr>
            <p:nvPr/>
          </p:nvSpPr>
          <p:spPr bwMode="auto">
            <a:xfrm>
              <a:off x="3609" y="3589"/>
              <a:ext cx="365"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mn-ea"/>
                  <a:ea typeface="+mn-ea"/>
                </a:rPr>
                <a:t>IP</a:t>
              </a:r>
              <a:endParaRPr lang="en-US" altLang="zh-CN" sz="2400" b="1">
                <a:latin typeface="+mn-ea"/>
                <a:ea typeface="+mn-ea"/>
              </a:endParaRPr>
            </a:p>
          </p:txBody>
        </p:sp>
        <p:sp>
          <p:nvSpPr>
            <p:cNvPr id="51212" name="Rectangle 6"/>
            <p:cNvSpPr>
              <a:spLocks noChangeArrowheads="1"/>
            </p:cNvSpPr>
            <p:nvPr/>
          </p:nvSpPr>
          <p:spPr bwMode="auto">
            <a:xfrm>
              <a:off x="3974" y="3589"/>
              <a:ext cx="366"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mn-ea"/>
                  <a:ea typeface="+mn-ea"/>
                </a:rPr>
                <a:t>TCP</a:t>
              </a:r>
              <a:endParaRPr lang="en-US" altLang="zh-CN" sz="2400" b="1">
                <a:latin typeface="+mn-ea"/>
                <a:ea typeface="+mn-ea"/>
              </a:endParaRPr>
            </a:p>
          </p:txBody>
        </p:sp>
        <p:sp>
          <p:nvSpPr>
            <p:cNvPr id="51213" name="Rectangle 7"/>
            <p:cNvSpPr>
              <a:spLocks noChangeArrowheads="1"/>
            </p:cNvSpPr>
            <p:nvPr/>
          </p:nvSpPr>
          <p:spPr bwMode="auto">
            <a:xfrm>
              <a:off x="4340" y="3589"/>
              <a:ext cx="426"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mn-ea"/>
                  <a:ea typeface="+mn-ea"/>
                </a:rPr>
                <a:t>HTTP</a:t>
              </a:r>
              <a:endParaRPr lang="en-US" altLang="zh-CN" sz="2400" b="1">
                <a:latin typeface="+mn-ea"/>
                <a:ea typeface="+mn-ea"/>
              </a:endParaRPr>
            </a:p>
          </p:txBody>
        </p:sp>
        <p:sp>
          <p:nvSpPr>
            <p:cNvPr id="51214" name="Rectangle 8"/>
            <p:cNvSpPr>
              <a:spLocks noChangeArrowheads="1"/>
            </p:cNvSpPr>
            <p:nvPr/>
          </p:nvSpPr>
          <p:spPr bwMode="auto">
            <a:xfrm>
              <a:off x="4732" y="3589"/>
              <a:ext cx="609" cy="16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US" altLang="zh-CN" sz="1400" b="1">
                  <a:latin typeface="+mn-ea"/>
                  <a:ea typeface="+mn-ea"/>
                </a:rPr>
                <a:t>Data</a:t>
              </a:r>
              <a:endParaRPr lang="en-US" altLang="zh-CN" sz="2400" b="1">
                <a:latin typeface="+mn-ea"/>
                <a:ea typeface="+mn-ea"/>
              </a:endParaRPr>
            </a:p>
          </p:txBody>
        </p:sp>
        <p:sp>
          <p:nvSpPr>
            <p:cNvPr id="51215" name="Text Box 9"/>
            <p:cNvSpPr txBox="1">
              <a:spLocks noChangeArrowheads="1"/>
            </p:cNvSpPr>
            <p:nvPr/>
          </p:nvSpPr>
          <p:spPr bwMode="auto">
            <a:xfrm>
              <a:off x="3267" y="3535"/>
              <a:ext cx="3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400" b="1">
                  <a:latin typeface="+mn-ea"/>
                  <a:ea typeface="+mn-ea"/>
                </a:rPr>
                <a:t>E.g.</a:t>
              </a:r>
              <a:endParaRPr lang="en-US" altLang="zh-CN" sz="2400" b="1">
                <a:latin typeface="+mn-ea"/>
                <a:ea typeface="+mn-ea"/>
              </a:endParaRPr>
            </a:p>
          </p:txBody>
        </p:sp>
        <p:sp>
          <p:nvSpPr>
            <p:cNvPr id="51216" name="Rectangle 10"/>
            <p:cNvSpPr>
              <a:spLocks noChangeArrowheads="1"/>
            </p:cNvSpPr>
            <p:nvPr/>
          </p:nvSpPr>
          <p:spPr bwMode="auto">
            <a:xfrm>
              <a:off x="403" y="2867"/>
              <a:ext cx="792"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PA</a:t>
              </a:r>
            </a:p>
            <a:p>
              <a:pPr algn="ctr"/>
              <a:r>
                <a:rPr lang="en-GB" altLang="zh-CN" sz="1400" b="1">
                  <a:latin typeface="+mn-ea"/>
                  <a:ea typeface="+mn-ea"/>
                </a:rPr>
                <a:t>(7B)</a:t>
              </a:r>
            </a:p>
          </p:txBody>
        </p:sp>
        <p:sp>
          <p:nvSpPr>
            <p:cNvPr id="51217" name="Rectangle 11"/>
            <p:cNvSpPr>
              <a:spLocks noChangeArrowheads="1"/>
            </p:cNvSpPr>
            <p:nvPr/>
          </p:nvSpPr>
          <p:spPr bwMode="auto">
            <a:xfrm>
              <a:off x="1195" y="2867"/>
              <a:ext cx="1035"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SFD</a:t>
              </a:r>
            </a:p>
            <a:p>
              <a:pPr algn="ctr"/>
              <a:r>
                <a:rPr lang="en-GB" altLang="zh-CN" sz="1400" b="1">
                  <a:latin typeface="+mn-ea"/>
                  <a:ea typeface="+mn-ea"/>
                </a:rPr>
                <a:t> (1B)</a:t>
              </a:r>
            </a:p>
          </p:txBody>
        </p:sp>
        <p:sp>
          <p:nvSpPr>
            <p:cNvPr id="51218" name="Rectangle 12"/>
            <p:cNvSpPr>
              <a:spLocks noChangeArrowheads="1"/>
            </p:cNvSpPr>
            <p:nvPr/>
          </p:nvSpPr>
          <p:spPr bwMode="auto">
            <a:xfrm>
              <a:off x="2230" y="2867"/>
              <a:ext cx="853"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DA</a:t>
              </a:r>
            </a:p>
            <a:p>
              <a:pPr algn="ctr"/>
              <a:r>
                <a:rPr lang="en-GB" altLang="zh-CN" sz="1400" b="1">
                  <a:latin typeface="+mn-ea"/>
                  <a:ea typeface="+mn-ea"/>
                </a:rPr>
                <a:t> (6B)</a:t>
              </a:r>
            </a:p>
          </p:txBody>
        </p:sp>
        <p:sp>
          <p:nvSpPr>
            <p:cNvPr id="51219" name="Rectangle 13"/>
            <p:cNvSpPr>
              <a:spLocks noChangeArrowheads="1"/>
            </p:cNvSpPr>
            <p:nvPr/>
          </p:nvSpPr>
          <p:spPr bwMode="auto">
            <a:xfrm>
              <a:off x="3083" y="2867"/>
              <a:ext cx="853"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SA</a:t>
              </a:r>
            </a:p>
            <a:p>
              <a:pPr algn="ctr"/>
              <a:r>
                <a:rPr lang="en-GB" altLang="zh-CN" sz="1400" b="1">
                  <a:latin typeface="+mn-ea"/>
                  <a:ea typeface="+mn-ea"/>
                </a:rPr>
                <a:t> (6B)</a:t>
              </a:r>
            </a:p>
          </p:txBody>
        </p:sp>
        <p:sp>
          <p:nvSpPr>
            <p:cNvPr id="51220" name="Rectangle 14"/>
            <p:cNvSpPr>
              <a:spLocks noChangeArrowheads="1"/>
            </p:cNvSpPr>
            <p:nvPr/>
          </p:nvSpPr>
          <p:spPr bwMode="auto">
            <a:xfrm>
              <a:off x="3936" y="2867"/>
              <a:ext cx="366" cy="3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LEN</a:t>
              </a:r>
            </a:p>
            <a:p>
              <a:pPr algn="ctr"/>
              <a:r>
                <a:rPr lang="en-GB" altLang="zh-CN" sz="1400" b="1">
                  <a:latin typeface="+mn-ea"/>
                  <a:ea typeface="+mn-ea"/>
                </a:rPr>
                <a:t>(2B)</a:t>
              </a:r>
            </a:p>
          </p:txBody>
        </p:sp>
        <p:sp>
          <p:nvSpPr>
            <p:cNvPr id="51221" name="Rectangle 15"/>
            <p:cNvSpPr>
              <a:spLocks noChangeArrowheads="1"/>
            </p:cNvSpPr>
            <p:nvPr/>
          </p:nvSpPr>
          <p:spPr bwMode="auto">
            <a:xfrm>
              <a:off x="4789" y="2867"/>
              <a:ext cx="365" cy="399"/>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PAD</a:t>
              </a:r>
            </a:p>
            <a:p>
              <a:pPr algn="ctr"/>
              <a:endParaRPr lang="en-GB" altLang="zh-CN" sz="1400" b="1">
                <a:latin typeface="+mn-ea"/>
                <a:ea typeface="+mn-ea"/>
              </a:endParaRPr>
            </a:p>
          </p:txBody>
        </p:sp>
        <p:sp>
          <p:nvSpPr>
            <p:cNvPr id="51222" name="Rectangle 16"/>
            <p:cNvSpPr>
              <a:spLocks noChangeArrowheads="1"/>
            </p:cNvSpPr>
            <p:nvPr/>
          </p:nvSpPr>
          <p:spPr bwMode="auto">
            <a:xfrm>
              <a:off x="3324" y="2203"/>
              <a:ext cx="1889" cy="375"/>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LLC PDU</a:t>
              </a:r>
            </a:p>
          </p:txBody>
        </p:sp>
        <p:sp>
          <p:nvSpPr>
            <p:cNvPr id="51223" name="Line 17"/>
            <p:cNvSpPr>
              <a:spLocks noChangeShapeType="1"/>
            </p:cNvSpPr>
            <p:nvPr/>
          </p:nvSpPr>
          <p:spPr bwMode="auto">
            <a:xfrm>
              <a:off x="3324" y="2102"/>
              <a:ext cx="18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4" name="Text Box 18"/>
            <p:cNvSpPr txBox="1">
              <a:spLocks noChangeArrowheads="1"/>
            </p:cNvSpPr>
            <p:nvPr/>
          </p:nvSpPr>
          <p:spPr bwMode="auto">
            <a:xfrm>
              <a:off x="3722" y="1903"/>
              <a:ext cx="14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600" b="1">
                  <a:latin typeface="+mn-ea"/>
                  <a:ea typeface="+mn-ea"/>
                </a:rPr>
                <a:t>0 to 1500 bytes</a:t>
              </a:r>
            </a:p>
          </p:txBody>
        </p:sp>
        <p:sp>
          <p:nvSpPr>
            <p:cNvPr id="51225" name="Line 19"/>
            <p:cNvSpPr>
              <a:spLocks noChangeShapeType="1"/>
            </p:cNvSpPr>
            <p:nvPr/>
          </p:nvSpPr>
          <p:spPr bwMode="auto">
            <a:xfrm flipH="1" flipV="1">
              <a:off x="3324" y="2578"/>
              <a:ext cx="978" cy="2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6" name="Line 20"/>
            <p:cNvSpPr>
              <a:spLocks noChangeShapeType="1"/>
            </p:cNvSpPr>
            <p:nvPr/>
          </p:nvSpPr>
          <p:spPr bwMode="auto">
            <a:xfrm flipH="1">
              <a:off x="4785" y="2578"/>
              <a:ext cx="428" cy="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7" name="Line 21"/>
            <p:cNvSpPr>
              <a:spLocks noChangeShapeType="1"/>
            </p:cNvSpPr>
            <p:nvPr/>
          </p:nvSpPr>
          <p:spPr bwMode="auto">
            <a:xfrm flipV="1">
              <a:off x="3609" y="3236"/>
              <a:ext cx="694"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8" name="Line 22"/>
            <p:cNvSpPr>
              <a:spLocks noChangeShapeType="1"/>
            </p:cNvSpPr>
            <p:nvPr/>
          </p:nvSpPr>
          <p:spPr bwMode="auto">
            <a:xfrm>
              <a:off x="4764" y="3236"/>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29" name="Line 23"/>
            <p:cNvSpPr>
              <a:spLocks noChangeShapeType="1"/>
            </p:cNvSpPr>
            <p:nvPr/>
          </p:nvSpPr>
          <p:spPr bwMode="auto">
            <a:xfrm>
              <a:off x="4793" y="3265"/>
              <a:ext cx="548" cy="3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30" name="Line 24"/>
            <p:cNvSpPr>
              <a:spLocks noChangeShapeType="1"/>
            </p:cNvSpPr>
            <p:nvPr/>
          </p:nvSpPr>
          <p:spPr bwMode="auto">
            <a:xfrm flipH="1">
              <a:off x="2518" y="3750"/>
              <a:ext cx="1095"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31" name="Line 25"/>
            <p:cNvSpPr>
              <a:spLocks noChangeShapeType="1"/>
            </p:cNvSpPr>
            <p:nvPr/>
          </p:nvSpPr>
          <p:spPr bwMode="auto">
            <a:xfrm>
              <a:off x="3974" y="3750"/>
              <a:ext cx="1192"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32" name="Rectangle 26"/>
            <p:cNvSpPr>
              <a:spLocks noChangeArrowheads="1"/>
            </p:cNvSpPr>
            <p:nvPr/>
          </p:nvSpPr>
          <p:spPr bwMode="auto">
            <a:xfrm>
              <a:off x="3324" y="3994"/>
              <a:ext cx="691"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Src.IP</a:t>
              </a:r>
            </a:p>
          </p:txBody>
        </p:sp>
        <p:sp>
          <p:nvSpPr>
            <p:cNvPr id="51233" name="Rectangle 27"/>
            <p:cNvSpPr>
              <a:spLocks noChangeArrowheads="1"/>
            </p:cNvSpPr>
            <p:nvPr/>
          </p:nvSpPr>
          <p:spPr bwMode="auto">
            <a:xfrm>
              <a:off x="4015" y="3994"/>
              <a:ext cx="690"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Dest.IP</a:t>
              </a:r>
            </a:p>
          </p:txBody>
        </p:sp>
        <p:sp>
          <p:nvSpPr>
            <p:cNvPr id="51234" name="Rectangle 28"/>
            <p:cNvSpPr>
              <a:spLocks noChangeArrowheads="1"/>
            </p:cNvSpPr>
            <p:nvPr/>
          </p:nvSpPr>
          <p:spPr bwMode="auto">
            <a:xfrm>
              <a:off x="2518" y="3994"/>
              <a:ext cx="808"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latin typeface="+mn-ea"/>
                  <a:ea typeface="+mn-ea"/>
                </a:rPr>
                <a:t>……</a:t>
              </a:r>
            </a:p>
          </p:txBody>
        </p:sp>
        <p:sp>
          <p:nvSpPr>
            <p:cNvPr id="51235" name="Rectangle 29"/>
            <p:cNvSpPr>
              <a:spLocks noChangeArrowheads="1"/>
            </p:cNvSpPr>
            <p:nvPr/>
          </p:nvSpPr>
          <p:spPr bwMode="auto">
            <a:xfrm>
              <a:off x="4705" y="3994"/>
              <a:ext cx="461" cy="25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mn-ea"/>
                <a:ea typeface="+mn-ea"/>
              </a:endParaRPr>
            </a:p>
          </p:txBody>
        </p:sp>
        <p:sp>
          <p:nvSpPr>
            <p:cNvPr id="51236" name="Freeform 30"/>
            <p:cNvSpPr>
              <a:spLocks/>
            </p:cNvSpPr>
            <p:nvPr/>
          </p:nvSpPr>
          <p:spPr bwMode="auto">
            <a:xfrm>
              <a:off x="2460" y="3286"/>
              <a:ext cx="1843" cy="708"/>
            </a:xfrm>
            <a:custGeom>
              <a:avLst/>
              <a:gdLst>
                <a:gd name="T0" fmla="*/ 0 w 1452"/>
                <a:gd name="T1" fmla="*/ 0 h 635"/>
                <a:gd name="T2" fmla="*/ 2147483647 w 1452"/>
                <a:gd name="T3" fmla="*/ 2147483647 h 635"/>
                <a:gd name="T4" fmla="*/ 2147483647 w 1452"/>
                <a:gd name="T5" fmla="*/ 2147483647 h 635"/>
                <a:gd name="T6" fmla="*/ 2147483647 w 1452"/>
                <a:gd name="T7" fmla="*/ 2147483647 h 635"/>
                <a:gd name="T8" fmla="*/ 0 60000 65536"/>
                <a:gd name="T9" fmla="*/ 0 60000 65536"/>
                <a:gd name="T10" fmla="*/ 0 60000 65536"/>
                <a:gd name="T11" fmla="*/ 0 60000 65536"/>
                <a:gd name="T12" fmla="*/ 0 w 1452"/>
                <a:gd name="T13" fmla="*/ 0 h 635"/>
                <a:gd name="T14" fmla="*/ 1452 w 1452"/>
                <a:gd name="T15" fmla="*/ 635 h 635"/>
              </a:gdLst>
              <a:ahLst/>
              <a:cxnLst>
                <a:cxn ang="T8">
                  <a:pos x="T0" y="T1"/>
                </a:cxn>
                <a:cxn ang="T9">
                  <a:pos x="T2" y="T3"/>
                </a:cxn>
                <a:cxn ang="T10">
                  <a:pos x="T4" y="T5"/>
                </a:cxn>
                <a:cxn ang="T11">
                  <a:pos x="T6" y="T7"/>
                </a:cxn>
              </a:cxnLst>
              <a:rect l="T12" t="T13" r="T14" b="T15"/>
              <a:pathLst>
                <a:path w="1452" h="635">
                  <a:moveTo>
                    <a:pt x="0" y="0"/>
                  </a:moveTo>
                  <a:cubicBezTo>
                    <a:pt x="155" y="162"/>
                    <a:pt x="310" y="325"/>
                    <a:pt x="499" y="408"/>
                  </a:cubicBezTo>
                  <a:cubicBezTo>
                    <a:pt x="688" y="491"/>
                    <a:pt x="975" y="461"/>
                    <a:pt x="1134" y="499"/>
                  </a:cubicBezTo>
                  <a:cubicBezTo>
                    <a:pt x="1293" y="537"/>
                    <a:pt x="1399" y="612"/>
                    <a:pt x="1452" y="635"/>
                  </a:cubicBezTo>
                </a:path>
              </a:pathLst>
            </a:custGeom>
            <a:noFill/>
            <a:ln w="9525">
              <a:solidFill>
                <a:schemeClr val="hlink"/>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1237" name="Text Box 31"/>
            <p:cNvSpPr txBox="1">
              <a:spLocks noChangeArrowheads="1"/>
            </p:cNvSpPr>
            <p:nvPr/>
          </p:nvSpPr>
          <p:spPr bwMode="auto">
            <a:xfrm>
              <a:off x="2287" y="3236"/>
              <a:ext cx="1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a:t>
              </a:r>
            </a:p>
          </p:txBody>
        </p:sp>
        <p:sp>
          <p:nvSpPr>
            <p:cNvPr id="51238" name="Rectangle 35"/>
            <p:cNvSpPr>
              <a:spLocks noChangeArrowheads="1"/>
            </p:cNvSpPr>
            <p:nvPr/>
          </p:nvSpPr>
          <p:spPr bwMode="auto">
            <a:xfrm>
              <a:off x="5146" y="2869"/>
              <a:ext cx="365" cy="397"/>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a:latin typeface="+mn-ea"/>
                  <a:ea typeface="+mn-ea"/>
                </a:rPr>
                <a:t>FCS</a:t>
              </a:r>
            </a:p>
            <a:p>
              <a:pPr algn="ctr"/>
              <a:r>
                <a:rPr lang="en-GB" altLang="zh-CN" sz="1400" b="1">
                  <a:latin typeface="+mn-ea"/>
                  <a:ea typeface="+mn-ea"/>
                </a:rPr>
                <a:t>(4 B)</a:t>
              </a:r>
            </a:p>
          </p:txBody>
        </p:sp>
      </p:grpSp>
      <p:sp>
        <p:nvSpPr>
          <p:cNvPr id="51204" name="Rectangle 36"/>
          <p:cNvSpPr>
            <a:spLocks noChangeArrowheads="1"/>
          </p:cNvSpPr>
          <p:nvPr/>
        </p:nvSpPr>
        <p:spPr bwMode="auto">
          <a:xfrm>
            <a:off x="468313" y="3601422"/>
            <a:ext cx="3024187" cy="936625"/>
          </a:xfrm>
          <a:prstGeom prst="rect">
            <a:avLst/>
          </a:prstGeom>
          <a:solidFill>
            <a:schemeClr val="bg1"/>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dirty="0">
                <a:latin typeface="+mn-ea"/>
                <a:ea typeface="+mn-ea"/>
              </a:rPr>
              <a:t>分组的目的</a:t>
            </a:r>
            <a:r>
              <a:rPr lang="en-US" altLang="zh-CN" dirty="0">
                <a:latin typeface="+mn-ea"/>
                <a:ea typeface="+mn-ea"/>
              </a:rPr>
              <a:t>IP</a:t>
            </a:r>
            <a:r>
              <a:rPr lang="zh-CN" altLang="en-US" dirty="0">
                <a:latin typeface="+mn-ea"/>
                <a:ea typeface="+mn-ea"/>
              </a:rPr>
              <a:t>地址由发送主机指定，封装分组的数据帧的目的</a:t>
            </a:r>
            <a:r>
              <a:rPr lang="en-US" altLang="zh-CN" dirty="0">
                <a:latin typeface="+mn-ea"/>
                <a:ea typeface="+mn-ea"/>
              </a:rPr>
              <a:t>MAC</a:t>
            </a:r>
            <a:r>
              <a:rPr lang="zh-CN" altLang="en-US" dirty="0">
                <a:latin typeface="+mn-ea"/>
                <a:ea typeface="+mn-ea"/>
              </a:rPr>
              <a:t>地址如何确定？</a:t>
            </a:r>
          </a:p>
        </p:txBody>
      </p:sp>
      <p:sp>
        <p:nvSpPr>
          <p:cNvPr id="51205" name="Text Box 33"/>
          <p:cNvSpPr txBox="1">
            <a:spLocks noChangeArrowheads="1"/>
          </p:cNvSpPr>
          <p:nvPr/>
        </p:nvSpPr>
        <p:spPr bwMode="auto">
          <a:xfrm>
            <a:off x="395288" y="5185747"/>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a:latin typeface="+mn-ea"/>
                <a:ea typeface="+mn-ea"/>
              </a:rPr>
              <a:t>给定</a:t>
            </a:r>
            <a:r>
              <a:rPr lang="en-US" altLang="zh-CN" sz="2400">
                <a:latin typeface="+mn-ea"/>
                <a:ea typeface="+mn-ea"/>
              </a:rPr>
              <a:t>IP</a:t>
            </a:r>
            <a:r>
              <a:rPr lang="zh-CN" altLang="en-US" sz="2400">
                <a:latin typeface="+mn-ea"/>
                <a:ea typeface="+mn-ea"/>
              </a:rPr>
              <a:t>地址</a:t>
            </a:r>
          </a:p>
        </p:txBody>
      </p:sp>
      <p:sp>
        <p:nvSpPr>
          <p:cNvPr id="51206" name="Line 34"/>
          <p:cNvSpPr>
            <a:spLocks noChangeShapeType="1"/>
          </p:cNvSpPr>
          <p:nvPr/>
        </p:nvSpPr>
        <p:spPr bwMode="auto">
          <a:xfrm>
            <a:off x="2628900" y="5407997"/>
            <a:ext cx="3455988"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1207" name="Rectangle 40"/>
          <p:cNvSpPr>
            <a:spLocks noChangeArrowheads="1"/>
          </p:cNvSpPr>
          <p:nvPr/>
        </p:nvSpPr>
        <p:spPr bwMode="auto">
          <a:xfrm>
            <a:off x="6659563" y="4969847"/>
            <a:ext cx="22336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dirty="0">
                <a:latin typeface="+mn-ea"/>
                <a:ea typeface="+mn-ea"/>
              </a:rPr>
              <a:t>IP</a:t>
            </a:r>
            <a:r>
              <a:rPr lang="zh-CN" altLang="en-US" sz="2400" dirty="0">
                <a:latin typeface="+mn-ea"/>
                <a:ea typeface="+mn-ea"/>
              </a:rPr>
              <a:t>地址对应节点的</a:t>
            </a:r>
            <a:r>
              <a:rPr lang="en-US" altLang="zh-CN" sz="2400" dirty="0">
                <a:latin typeface="+mn-ea"/>
                <a:ea typeface="+mn-ea"/>
              </a:rPr>
              <a:t>MAC</a:t>
            </a:r>
            <a:r>
              <a:rPr lang="zh-CN" altLang="en-US" sz="2400" dirty="0">
                <a:latin typeface="+mn-ea"/>
                <a:ea typeface="+mn-ea"/>
              </a:rPr>
              <a:t>地址</a:t>
            </a:r>
          </a:p>
        </p:txBody>
      </p:sp>
      <p:sp>
        <p:nvSpPr>
          <p:cNvPr id="51208" name="Rectangle 41"/>
          <p:cNvSpPr>
            <a:spLocks noChangeArrowheads="1"/>
          </p:cNvSpPr>
          <p:nvPr/>
        </p:nvSpPr>
        <p:spPr bwMode="auto">
          <a:xfrm>
            <a:off x="3201988" y="4976197"/>
            <a:ext cx="2519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chemeClr val="hlink"/>
                </a:solidFill>
                <a:latin typeface="+mn-ea"/>
                <a:ea typeface="+mn-ea"/>
              </a:rPr>
              <a:t>地址解析协议</a:t>
            </a:r>
            <a:r>
              <a:rPr lang="en-US" altLang="zh-CN" sz="2000" b="1">
                <a:solidFill>
                  <a:schemeClr val="hlink"/>
                </a:solidFill>
                <a:latin typeface="+mn-ea"/>
                <a:ea typeface="+mn-ea"/>
              </a:rPr>
              <a:t>ARP</a:t>
            </a:r>
            <a:endParaRPr lang="zh-CN" altLang="en-US" sz="2000" b="1">
              <a:solidFill>
                <a:schemeClr val="hlink"/>
              </a:solidFill>
              <a:latin typeface="+mn-ea"/>
              <a:ea typeface="+mn-ea"/>
            </a:endParaRPr>
          </a:p>
        </p:txBody>
      </p:sp>
      <p:sp>
        <p:nvSpPr>
          <p:cNvPr id="51209" name="Rectangle 42"/>
          <p:cNvSpPr>
            <a:spLocks noChangeArrowheads="1"/>
          </p:cNvSpPr>
          <p:nvPr/>
        </p:nvSpPr>
        <p:spPr bwMode="auto">
          <a:xfrm>
            <a:off x="1692275" y="5114309"/>
            <a:ext cx="511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b="1">
              <a:solidFill>
                <a:schemeClr val="hlink"/>
              </a:solidFill>
              <a:latin typeface="+mn-ea"/>
              <a:ea typeface="+mn-ea"/>
            </a:endParaRPr>
          </a:p>
          <a:p>
            <a:pPr lvl="1" eaLnBrk="1" hangingPunct="1"/>
            <a:r>
              <a:rPr lang="en-US" altLang="zh-CN" b="1">
                <a:solidFill>
                  <a:schemeClr val="hlink"/>
                </a:solidFill>
                <a:latin typeface="+mn-ea"/>
                <a:ea typeface="+mn-ea"/>
              </a:rPr>
              <a:t>RFC 826:</a:t>
            </a:r>
            <a:r>
              <a:rPr lang="zh-CN" altLang="en-US" b="1">
                <a:solidFill>
                  <a:schemeClr val="hlink"/>
                </a:solidFill>
                <a:latin typeface="+mn-ea"/>
                <a:ea typeface="+mn-ea"/>
              </a:rPr>
              <a:t> </a:t>
            </a:r>
            <a:r>
              <a:rPr lang="en-US" altLang="zh-CN" b="1">
                <a:solidFill>
                  <a:schemeClr val="hlink"/>
                </a:solidFill>
                <a:latin typeface="+mn-ea"/>
                <a:ea typeface="+mn-ea"/>
              </a:rPr>
              <a:t>Address Resolution Protocol</a:t>
            </a:r>
            <a:endParaRPr lang="zh-CN" altLang="en-US" b="1">
              <a:solidFill>
                <a:schemeClr val="hlink"/>
              </a:solidFill>
              <a:latin typeface="+mn-ea"/>
              <a:ea typeface="+mn-ea"/>
            </a:endParaRPr>
          </a:p>
        </p:txBody>
      </p:sp>
      <p:sp>
        <p:nvSpPr>
          <p:cNvPr id="252973" name="Rectangle 45"/>
          <p:cNvSpPr>
            <a:spLocks noChangeArrowheads="1"/>
          </p:cNvSpPr>
          <p:nvPr/>
        </p:nvSpPr>
        <p:spPr bwMode="auto">
          <a:xfrm>
            <a:off x="179388" y="5835034"/>
            <a:ext cx="8785225" cy="836613"/>
          </a:xfrm>
          <a:prstGeom prst="rect">
            <a:avLst/>
          </a:prstGeom>
          <a:solidFill>
            <a:schemeClr val="accent2"/>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solidFill>
                  <a:srgbClr val="FF0000"/>
                </a:solidFill>
                <a:latin typeface="+mn-ea"/>
                <a:ea typeface="+mn-ea"/>
              </a:rPr>
              <a:t>注：帧的目的</a:t>
            </a:r>
            <a:r>
              <a:rPr lang="en-US" altLang="zh-CN" b="1" dirty="0">
                <a:solidFill>
                  <a:srgbClr val="FF0000"/>
                </a:solidFill>
                <a:latin typeface="+mn-ea"/>
                <a:ea typeface="+mn-ea"/>
              </a:rPr>
              <a:t>MAC</a:t>
            </a:r>
            <a:r>
              <a:rPr lang="zh-CN" altLang="en-US" b="1" dirty="0">
                <a:solidFill>
                  <a:srgbClr val="FF0000"/>
                </a:solidFill>
                <a:latin typeface="+mn-ea"/>
                <a:ea typeface="+mn-ea"/>
              </a:rPr>
              <a:t>地址始终为转发</a:t>
            </a:r>
            <a:r>
              <a:rPr lang="en-US" altLang="zh-CN" b="1" dirty="0">
                <a:solidFill>
                  <a:srgbClr val="FF0000"/>
                </a:solidFill>
                <a:latin typeface="+mn-ea"/>
                <a:ea typeface="+mn-ea"/>
              </a:rPr>
              <a:t>IP</a:t>
            </a:r>
            <a:r>
              <a:rPr lang="zh-CN" altLang="en-US" b="1" dirty="0">
                <a:solidFill>
                  <a:srgbClr val="FF0000"/>
                </a:solidFill>
                <a:latin typeface="+mn-ea"/>
                <a:ea typeface="+mn-ea"/>
              </a:rPr>
              <a:t>分组的下一跳网络节点的</a:t>
            </a:r>
            <a:r>
              <a:rPr lang="en-US" altLang="zh-CN" b="1" dirty="0">
                <a:solidFill>
                  <a:srgbClr val="FF0000"/>
                </a:solidFill>
                <a:latin typeface="+mn-ea"/>
                <a:ea typeface="+mn-ea"/>
              </a:rPr>
              <a:t>MAC</a:t>
            </a:r>
            <a:r>
              <a:rPr lang="zh-CN" altLang="en-US" b="1" dirty="0">
                <a:solidFill>
                  <a:srgbClr val="FF0000"/>
                </a:solidFill>
                <a:latin typeface="+mn-ea"/>
                <a:ea typeface="+mn-ea"/>
              </a:rPr>
              <a:t>地址，因此在执行</a:t>
            </a:r>
            <a:r>
              <a:rPr lang="en-US" altLang="zh-CN" b="1" dirty="0">
                <a:solidFill>
                  <a:srgbClr val="FF0000"/>
                </a:solidFill>
                <a:latin typeface="+mn-ea"/>
                <a:ea typeface="+mn-ea"/>
              </a:rPr>
              <a:t>ARP</a:t>
            </a:r>
            <a:r>
              <a:rPr lang="zh-CN" altLang="en-US" b="1" dirty="0">
                <a:solidFill>
                  <a:srgbClr val="FF0000"/>
                </a:solidFill>
                <a:latin typeface="+mn-ea"/>
                <a:ea typeface="+mn-ea"/>
              </a:rPr>
              <a:t>协议之前首先要查找转发表，得到下一跳网络节点的目的</a:t>
            </a:r>
            <a:r>
              <a:rPr lang="en-US" altLang="zh-CN" b="1" dirty="0">
                <a:solidFill>
                  <a:srgbClr val="FF0000"/>
                </a:solidFill>
                <a:latin typeface="+mn-ea"/>
                <a:ea typeface="+mn-ea"/>
              </a:rPr>
              <a:t>IP</a:t>
            </a:r>
            <a:r>
              <a:rPr lang="zh-CN" altLang="en-US" b="1" dirty="0">
                <a:solidFill>
                  <a:srgbClr val="FF0000"/>
                </a:solidFill>
                <a:latin typeface="+mn-ea"/>
                <a:ea typeface="+mn-ea"/>
              </a:rPr>
              <a:t>地址，下一跳网络节点可能为目的主机，也可能为路由器，然后再执行</a:t>
            </a:r>
            <a:r>
              <a:rPr lang="en-US" altLang="zh-CN" b="1" dirty="0">
                <a:solidFill>
                  <a:srgbClr val="FF0000"/>
                </a:solidFill>
                <a:latin typeface="+mn-ea"/>
                <a:ea typeface="+mn-ea"/>
              </a:rPr>
              <a:t>ARP</a:t>
            </a:r>
            <a:r>
              <a:rPr lang="zh-CN" altLang="en-US" b="1" dirty="0">
                <a:solidFill>
                  <a:srgbClr val="FF0000"/>
                </a:solidFill>
                <a:latin typeface="+mn-ea"/>
                <a:ea typeface="+mn-ea"/>
              </a:rPr>
              <a:t>过程</a:t>
            </a:r>
          </a:p>
        </p:txBody>
      </p:sp>
      <p:sp>
        <p:nvSpPr>
          <p:cNvPr id="40" name="文本框 39">
            <a:extLst>
              <a:ext uri="{FF2B5EF4-FFF2-40B4-BE49-F238E27FC236}">
                <a16:creationId xmlns:a16="http://schemas.microsoft.com/office/drawing/2014/main" id="{FC566B5F-3B0B-47B4-A142-82C535F3D616}"/>
              </a:ext>
            </a:extLst>
          </p:cNvPr>
          <p:cNvSpPr txBox="1"/>
          <p:nvPr/>
        </p:nvSpPr>
        <p:spPr>
          <a:xfrm>
            <a:off x="2251926" y="1761406"/>
            <a:ext cx="1527986" cy="369332"/>
          </a:xfrm>
          <a:prstGeom prst="rect">
            <a:avLst/>
          </a:prstGeom>
          <a:noFill/>
        </p:spPr>
        <p:txBody>
          <a:bodyPr wrap="square">
            <a:spAutoFit/>
          </a:bodyPr>
          <a:lstStyle/>
          <a:p>
            <a:r>
              <a:rPr lang="en-US" altLang="zh-CN" dirty="0">
                <a:latin typeface="+mn-ea"/>
                <a:ea typeface="+mn-ea"/>
              </a:rPr>
              <a:t>MAC</a:t>
            </a:r>
            <a:r>
              <a:rPr lang="zh-CN" altLang="en-US" dirty="0">
                <a:latin typeface="+mn-ea"/>
                <a:ea typeface="+mn-ea"/>
              </a:rPr>
              <a:t>帧封装</a:t>
            </a:r>
            <a:endParaRPr lang="zh-CN" altLang="en-US" dirty="0"/>
          </a:p>
        </p:txBody>
      </p:sp>
      <p:sp>
        <p:nvSpPr>
          <p:cNvPr id="3" name="右大括号 2">
            <a:extLst>
              <a:ext uri="{FF2B5EF4-FFF2-40B4-BE49-F238E27FC236}">
                <a16:creationId xmlns:a16="http://schemas.microsoft.com/office/drawing/2014/main" id="{7EAAEAF3-5A91-483F-B594-8CE24506217D}"/>
              </a:ext>
            </a:extLst>
          </p:cNvPr>
          <p:cNvSpPr/>
          <p:nvPr/>
        </p:nvSpPr>
        <p:spPr>
          <a:xfrm rot="16200000">
            <a:off x="4512663" y="-1696690"/>
            <a:ext cx="406499" cy="8065602"/>
          </a:xfrm>
          <a:prstGeom prst="rightBrace">
            <a:avLst>
              <a:gd name="adj1" fmla="val 8333"/>
              <a:gd name="adj2" fmla="val 28811"/>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2973"/>
                                        </p:tgtEl>
                                        <p:attrNameLst>
                                          <p:attrName>style.visibility</p:attrName>
                                        </p:attrNameLst>
                                      </p:cBhvr>
                                      <p:to>
                                        <p:strVal val="visible"/>
                                      </p:to>
                                    </p:set>
                                    <p:animEffect transition="in" filter="blinds(horizontal)">
                                      <p:cBhvr>
                                        <p:cTn id="7" dur="500"/>
                                        <p:tgtEl>
                                          <p:spTgt spid="252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294334"/>
            <a:ext cx="5219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17EE9CF-EB7C-4499-895B-6D355EFCFE25}" type="slidenum">
              <a:rPr lang="en-US" altLang="zh-CN">
                <a:latin typeface="+mn-ea"/>
                <a:ea typeface="+mn-ea"/>
              </a:rPr>
              <a:pPr eaLnBrk="1" hangingPunct="1"/>
              <a:t>31</a:t>
            </a:fld>
            <a:endParaRPr lang="en-US" altLang="zh-CN">
              <a:latin typeface="+mn-ea"/>
              <a:ea typeface="+mn-ea"/>
            </a:endParaRPr>
          </a:p>
        </p:txBody>
      </p:sp>
      <p:sp>
        <p:nvSpPr>
          <p:cNvPr id="45060" name="Rectangle 12"/>
          <p:cNvSpPr>
            <a:spLocks noGrp="1" noRot="1" noChangeArrowheads="1"/>
          </p:cNvSpPr>
          <p:nvPr>
            <p:ph type="body" idx="1"/>
          </p:nvPr>
        </p:nvSpPr>
        <p:spPr>
          <a:xfrm>
            <a:off x="106363" y="2276872"/>
            <a:ext cx="3960812" cy="3690937"/>
          </a:xfrm>
          <a:noFill/>
        </p:spPr>
        <p:txBody>
          <a:bodyPr/>
          <a:lstStyle/>
          <a:p>
            <a:pPr eaLnBrk="1" hangingPunct="1"/>
            <a:r>
              <a:rPr lang="zh-CN" altLang="en-US" sz="2000" b="0" dirty="0">
                <a:latin typeface="+mn-ea"/>
              </a:rPr>
              <a:t>首先，每个主机都有</a:t>
            </a:r>
            <a:r>
              <a:rPr lang="en-US" altLang="zh-CN" sz="2000" b="0" dirty="0">
                <a:solidFill>
                  <a:schemeClr val="hlink"/>
                </a:solidFill>
                <a:latin typeface="+mn-ea"/>
              </a:rPr>
              <a:t>ARP</a:t>
            </a:r>
            <a:r>
              <a:rPr lang="zh-CN" altLang="en-US" sz="2000" b="0" dirty="0">
                <a:solidFill>
                  <a:schemeClr val="hlink"/>
                </a:solidFill>
                <a:latin typeface="+mn-ea"/>
              </a:rPr>
              <a:t>缓存</a:t>
            </a:r>
            <a:r>
              <a:rPr lang="zh-CN" altLang="en-US" sz="2000" b="0" dirty="0">
                <a:latin typeface="+mn-ea"/>
              </a:rPr>
              <a:t>，用来存放一些</a:t>
            </a:r>
            <a:r>
              <a:rPr lang="en-US" altLang="zh-CN" sz="2000" b="0" dirty="0">
                <a:latin typeface="+mn-ea"/>
              </a:rPr>
              <a:t>IP</a:t>
            </a:r>
            <a:r>
              <a:rPr lang="zh-CN" altLang="en-US" sz="2000" b="0" dirty="0">
                <a:latin typeface="+mn-ea"/>
              </a:rPr>
              <a:t>地址与</a:t>
            </a:r>
            <a:r>
              <a:rPr lang="en-US" altLang="zh-CN" sz="2000" b="0" dirty="0">
                <a:latin typeface="+mn-ea"/>
              </a:rPr>
              <a:t>MAC</a:t>
            </a:r>
            <a:r>
              <a:rPr lang="zh-CN" altLang="en-US" sz="2000" b="0" dirty="0">
                <a:latin typeface="+mn-ea"/>
              </a:rPr>
              <a:t>地址的对应关系。主机根据分组头上的目的</a:t>
            </a:r>
            <a:r>
              <a:rPr lang="en-US" altLang="zh-CN" sz="2000" b="0" dirty="0">
                <a:latin typeface="+mn-ea"/>
              </a:rPr>
              <a:t>IP</a:t>
            </a:r>
            <a:r>
              <a:rPr lang="zh-CN" altLang="en-US" sz="2000" b="0" dirty="0">
                <a:latin typeface="+mn-ea"/>
              </a:rPr>
              <a:t>地址查阅自己的</a:t>
            </a:r>
            <a:r>
              <a:rPr lang="en-US" altLang="zh-CN" sz="2000" b="0" dirty="0">
                <a:latin typeface="+mn-ea"/>
              </a:rPr>
              <a:t>ARP</a:t>
            </a:r>
            <a:r>
              <a:rPr lang="zh-CN" altLang="en-US" sz="2000" b="0" dirty="0">
                <a:latin typeface="+mn-ea"/>
              </a:rPr>
              <a:t>缓存，如果没查到，就向广播地址发送</a:t>
            </a:r>
            <a:r>
              <a:rPr lang="en-US" altLang="zh-CN" sz="2000" b="0" dirty="0">
                <a:latin typeface="+mn-ea"/>
              </a:rPr>
              <a:t>ARP</a:t>
            </a:r>
            <a:r>
              <a:rPr lang="zh-CN" altLang="en-US" sz="2000" b="0" dirty="0">
                <a:latin typeface="+mn-ea"/>
              </a:rPr>
              <a:t>请求。</a:t>
            </a:r>
          </a:p>
          <a:p>
            <a:pPr eaLnBrk="1" hangingPunct="1"/>
            <a:r>
              <a:rPr lang="zh-CN" altLang="en-US" sz="2000" b="0" dirty="0">
                <a:latin typeface="+mn-ea"/>
              </a:rPr>
              <a:t>被请求的</a:t>
            </a:r>
            <a:r>
              <a:rPr lang="en-US" altLang="zh-CN" sz="2000" b="0" dirty="0">
                <a:latin typeface="+mn-ea"/>
              </a:rPr>
              <a:t>IP</a:t>
            </a:r>
            <a:r>
              <a:rPr lang="zh-CN" altLang="en-US" sz="2000" b="0" dirty="0">
                <a:latin typeface="+mn-ea"/>
              </a:rPr>
              <a:t>地址所对应的主机返回一个</a:t>
            </a:r>
            <a:r>
              <a:rPr lang="en-US" altLang="zh-CN" sz="2000" b="0" dirty="0">
                <a:latin typeface="+mn-ea"/>
              </a:rPr>
              <a:t>ARP</a:t>
            </a:r>
            <a:r>
              <a:rPr lang="zh-CN" altLang="en-US" sz="2000" b="0" dirty="0">
                <a:latin typeface="+mn-ea"/>
              </a:rPr>
              <a:t>响应。</a:t>
            </a:r>
          </a:p>
          <a:p>
            <a:pPr eaLnBrk="1" hangingPunct="1"/>
            <a:r>
              <a:rPr lang="zh-CN" altLang="en-US" sz="2000" b="0" dirty="0">
                <a:latin typeface="+mn-ea"/>
              </a:rPr>
              <a:t>主机收到响应后，就可发送数据帧，并将该</a:t>
            </a:r>
            <a:r>
              <a:rPr lang="en-US" altLang="zh-CN" sz="2000" b="0" dirty="0">
                <a:latin typeface="+mn-ea"/>
              </a:rPr>
              <a:t>IP</a:t>
            </a:r>
            <a:r>
              <a:rPr lang="zh-CN" altLang="en-US" sz="2000" b="0" dirty="0">
                <a:latin typeface="+mn-ea"/>
              </a:rPr>
              <a:t>地址与</a:t>
            </a:r>
            <a:r>
              <a:rPr lang="en-US" altLang="zh-CN" sz="2000" b="0" dirty="0">
                <a:latin typeface="+mn-ea"/>
              </a:rPr>
              <a:t>MAC</a:t>
            </a:r>
            <a:r>
              <a:rPr lang="zh-CN" altLang="en-US" sz="2000" b="0" dirty="0">
                <a:latin typeface="+mn-ea"/>
              </a:rPr>
              <a:t>地址对存放在</a:t>
            </a:r>
            <a:r>
              <a:rPr lang="en-US" altLang="zh-CN" sz="2000" b="0" dirty="0">
                <a:latin typeface="+mn-ea"/>
              </a:rPr>
              <a:t>ARP</a:t>
            </a:r>
            <a:r>
              <a:rPr lang="zh-CN" altLang="en-US" sz="2000" b="0" dirty="0">
                <a:latin typeface="+mn-ea"/>
              </a:rPr>
              <a:t>缓存中</a:t>
            </a:r>
          </a:p>
        </p:txBody>
      </p:sp>
      <p:sp>
        <p:nvSpPr>
          <p:cNvPr id="52230" name="Rectangle 14"/>
          <p:cNvSpPr>
            <a:spLocks noChangeArrowheads="1"/>
          </p:cNvSpPr>
          <p:nvPr/>
        </p:nvSpPr>
        <p:spPr bwMode="auto">
          <a:xfrm>
            <a:off x="468313" y="1439069"/>
            <a:ext cx="8424862" cy="647700"/>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dirty="0">
                <a:solidFill>
                  <a:schemeClr val="hlink"/>
                </a:solidFill>
                <a:latin typeface="+mn-ea"/>
                <a:ea typeface="+mn-ea"/>
              </a:rPr>
              <a:t>情况</a:t>
            </a:r>
            <a:r>
              <a:rPr lang="en-US" altLang="zh-CN" sz="2400" b="1" dirty="0">
                <a:solidFill>
                  <a:schemeClr val="hlink"/>
                </a:solidFill>
                <a:latin typeface="+mn-ea"/>
                <a:ea typeface="+mn-ea"/>
              </a:rPr>
              <a:t>1</a:t>
            </a:r>
            <a:r>
              <a:rPr lang="zh-CN" altLang="en-US" sz="2400" b="1" dirty="0">
                <a:solidFill>
                  <a:schemeClr val="hlink"/>
                </a:solidFill>
                <a:latin typeface="+mn-ea"/>
                <a:ea typeface="+mn-ea"/>
              </a:rPr>
              <a:t>：目的</a:t>
            </a:r>
            <a:r>
              <a:rPr lang="en-US" altLang="zh-CN" sz="2400" b="1" dirty="0">
                <a:solidFill>
                  <a:schemeClr val="hlink"/>
                </a:solidFill>
                <a:latin typeface="+mn-ea"/>
                <a:ea typeface="+mn-ea"/>
              </a:rPr>
              <a:t>IP</a:t>
            </a:r>
            <a:r>
              <a:rPr lang="zh-CN" altLang="en-US" sz="2400" b="1" dirty="0">
                <a:solidFill>
                  <a:schemeClr val="hlink"/>
                </a:solidFill>
                <a:latin typeface="+mn-ea"/>
                <a:ea typeface="+mn-ea"/>
              </a:rPr>
              <a:t>地址所对应的主机和发送主机在同一个网络内</a:t>
            </a:r>
          </a:p>
        </p:txBody>
      </p:sp>
      <p:sp>
        <p:nvSpPr>
          <p:cNvPr id="49160" name="AutoShape 23"/>
          <p:cNvSpPr>
            <a:spLocks noChangeArrowheads="1"/>
          </p:cNvSpPr>
          <p:nvPr/>
        </p:nvSpPr>
        <p:spPr bwMode="auto">
          <a:xfrm>
            <a:off x="468313" y="5838666"/>
            <a:ext cx="8353425" cy="935038"/>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latin typeface="+mn-ea"/>
                <a:ea typeface="+mn-ea"/>
              </a:rPr>
              <a:t>每个节点一般都维护</a:t>
            </a:r>
            <a:r>
              <a:rPr lang="en-US" altLang="zh-CN" sz="2400" b="1" dirty="0">
                <a:solidFill>
                  <a:schemeClr val="hlink"/>
                </a:solidFill>
                <a:latin typeface="+mn-ea"/>
                <a:ea typeface="+mn-ea"/>
              </a:rPr>
              <a:t>ARP</a:t>
            </a:r>
            <a:r>
              <a:rPr lang="zh-CN" altLang="en-US" sz="2400" b="1" dirty="0">
                <a:solidFill>
                  <a:schemeClr val="hlink"/>
                </a:solidFill>
                <a:latin typeface="+mn-ea"/>
                <a:ea typeface="+mn-ea"/>
              </a:rPr>
              <a:t>缓存</a:t>
            </a:r>
            <a:r>
              <a:rPr lang="zh-CN" altLang="en-US" sz="2400" b="1" dirty="0">
                <a:latin typeface="+mn-ea"/>
                <a:ea typeface="+mn-ea"/>
              </a:rPr>
              <a:t>，通过</a:t>
            </a:r>
            <a:r>
              <a:rPr lang="en-US" altLang="zh-CN" sz="2400" b="1" dirty="0">
                <a:latin typeface="+mn-ea"/>
                <a:ea typeface="+mn-ea"/>
              </a:rPr>
              <a:t>ARP</a:t>
            </a:r>
            <a:r>
              <a:rPr lang="zh-CN" altLang="en-US" sz="2400" b="1" dirty="0">
                <a:latin typeface="+mn-ea"/>
                <a:ea typeface="+mn-ea"/>
              </a:rPr>
              <a:t>缓存可以减少频繁的</a:t>
            </a:r>
            <a:r>
              <a:rPr lang="en-US" altLang="zh-CN" sz="2400" b="1" dirty="0">
                <a:latin typeface="+mn-ea"/>
                <a:ea typeface="+mn-ea"/>
              </a:rPr>
              <a:t>ARP</a:t>
            </a:r>
            <a:r>
              <a:rPr lang="zh-CN" altLang="en-US" sz="2400" b="1" dirty="0">
                <a:latin typeface="+mn-ea"/>
                <a:ea typeface="+mn-ea"/>
              </a:rPr>
              <a:t>操作，从而减少网络开销，提高性能</a:t>
            </a:r>
          </a:p>
        </p:txBody>
      </p:sp>
      <p:sp>
        <p:nvSpPr>
          <p:cNvPr id="8" name="Rectangle 2">
            <a:extLst>
              <a:ext uri="{FF2B5EF4-FFF2-40B4-BE49-F238E27FC236}">
                <a16:creationId xmlns:a16="http://schemas.microsoft.com/office/drawing/2014/main" id="{432F9C63-DC4C-4261-B0CC-41D19498BB76}"/>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zh-CN" altLang="en-US" kern="0" dirty="0">
                <a:latin typeface="+mn-ea"/>
                <a:ea typeface="+mn-ea"/>
              </a:rPr>
              <a:t>地址解析过程</a:t>
            </a:r>
          </a:p>
        </p:txBody>
      </p:sp>
      <p:sp>
        <p:nvSpPr>
          <p:cNvPr id="9" name="文本框 8">
            <a:extLst>
              <a:ext uri="{FF2B5EF4-FFF2-40B4-BE49-F238E27FC236}">
                <a16:creationId xmlns:a16="http://schemas.microsoft.com/office/drawing/2014/main" id="{DE91C3C6-7D44-449D-BF79-01E38786542C}"/>
              </a:ext>
            </a:extLst>
          </p:cNvPr>
          <p:cNvSpPr txBox="1"/>
          <p:nvPr/>
        </p:nvSpPr>
        <p:spPr>
          <a:xfrm>
            <a:off x="3924300" y="3753008"/>
            <a:ext cx="1192765"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发送主机</a:t>
            </a:r>
          </a:p>
        </p:txBody>
      </p:sp>
      <p:sp>
        <p:nvSpPr>
          <p:cNvPr id="10" name="文本框 9">
            <a:extLst>
              <a:ext uri="{FF2B5EF4-FFF2-40B4-BE49-F238E27FC236}">
                <a16:creationId xmlns:a16="http://schemas.microsoft.com/office/drawing/2014/main" id="{97F6FF1D-6DF8-4767-8E6E-57DA8755A2E9}"/>
              </a:ext>
            </a:extLst>
          </p:cNvPr>
          <p:cNvSpPr txBox="1"/>
          <p:nvPr/>
        </p:nvSpPr>
        <p:spPr>
          <a:xfrm>
            <a:off x="7611828" y="3778016"/>
            <a:ext cx="1192765"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目的主机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strips(downRight)">
                                      <p:cBhvr>
                                        <p:cTn id="7" dur="500"/>
                                        <p:tgtEl>
                                          <p:spTgt spid="450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60"/>
                                        </p:tgtEl>
                                        <p:attrNameLst>
                                          <p:attrName>style.visibility</p:attrName>
                                        </p:attrNameLst>
                                      </p:cBhvr>
                                      <p:to>
                                        <p:strVal val="visible"/>
                                      </p:to>
                                    </p:set>
                                    <p:animEffect transition="in" filter="blinds(horizontal)">
                                      <p:cBhvr>
                                        <p:cTn id="12" dur="500"/>
                                        <p:tgtEl>
                                          <p:spTgt spid="491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5060">
                                            <p:txEl>
                                              <p:pRg st="1" end="1"/>
                                            </p:txEl>
                                          </p:spTgt>
                                        </p:tgtEl>
                                        <p:attrNameLst>
                                          <p:attrName>style.visibility</p:attrName>
                                        </p:attrNameLst>
                                      </p:cBhvr>
                                      <p:to>
                                        <p:strVal val="visible"/>
                                      </p:to>
                                    </p:set>
                                    <p:animEffect transition="in" filter="strips(downRight)">
                                      <p:cBhvr>
                                        <p:cTn id="17" dur="500"/>
                                        <p:tgtEl>
                                          <p:spTgt spid="4506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5060">
                                            <p:txEl>
                                              <p:pRg st="2" end="2"/>
                                            </p:txEl>
                                          </p:spTgt>
                                        </p:tgtEl>
                                        <p:attrNameLst>
                                          <p:attrName>style.visibility</p:attrName>
                                        </p:attrNameLst>
                                      </p:cBhvr>
                                      <p:to>
                                        <p:strVal val="visible"/>
                                      </p:to>
                                    </p:set>
                                    <p:animEffect transition="in" filter="strips(downRight)">
                                      <p:cBhvr>
                                        <p:cTn id="22" dur="500"/>
                                        <p:tgtEl>
                                          <p:spTgt spid="450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7286596-9E3A-4538-86FF-4D84E4BA5194}" type="slidenum">
              <a:rPr lang="en-US" altLang="zh-CN">
                <a:latin typeface="+mn-ea"/>
                <a:ea typeface="+mn-ea"/>
              </a:rPr>
              <a:pPr eaLnBrk="1" hangingPunct="1"/>
              <a:t>32</a:t>
            </a:fld>
            <a:endParaRPr lang="en-US" altLang="zh-CN">
              <a:latin typeface="+mn-ea"/>
              <a:ea typeface="+mn-ea"/>
            </a:endParaRPr>
          </a:p>
        </p:txBody>
      </p:sp>
      <p:sp>
        <p:nvSpPr>
          <p:cNvPr id="53252" name="Rectangle 21"/>
          <p:cNvSpPr>
            <a:spLocks noRot="1" noChangeArrowheads="1"/>
          </p:cNvSpPr>
          <p:nvPr/>
        </p:nvSpPr>
        <p:spPr bwMode="auto">
          <a:xfrm>
            <a:off x="179388" y="2148046"/>
            <a:ext cx="87137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pPr>
            <a:r>
              <a:rPr lang="zh-CN" altLang="en-US" sz="2200" dirty="0">
                <a:latin typeface="+mn-ea"/>
                <a:ea typeface="+mn-ea"/>
              </a:rPr>
              <a:t>发送主机通过查找转发表得到转发的下一跳网络节点</a:t>
            </a:r>
            <a:r>
              <a:rPr lang="en-US" altLang="zh-CN" sz="2200" dirty="0">
                <a:latin typeface="+mn-ea"/>
                <a:ea typeface="+mn-ea"/>
              </a:rPr>
              <a:t>IP</a:t>
            </a:r>
            <a:r>
              <a:rPr lang="zh-CN" altLang="en-US" sz="2200" dirty="0">
                <a:latin typeface="+mn-ea"/>
                <a:ea typeface="+mn-ea"/>
              </a:rPr>
              <a:t>地址（第一跳路由器），对该</a:t>
            </a:r>
            <a:r>
              <a:rPr lang="en-US" altLang="zh-CN" sz="2200" dirty="0">
                <a:latin typeface="+mn-ea"/>
                <a:ea typeface="+mn-ea"/>
              </a:rPr>
              <a:t>IP</a:t>
            </a:r>
            <a:r>
              <a:rPr lang="zh-CN" altLang="en-US" sz="2200" dirty="0">
                <a:latin typeface="+mn-ea"/>
                <a:ea typeface="+mn-ea"/>
              </a:rPr>
              <a:t>地址执行</a:t>
            </a:r>
            <a:r>
              <a:rPr lang="en-US" altLang="zh-CN" sz="2200" dirty="0">
                <a:latin typeface="+mn-ea"/>
                <a:ea typeface="+mn-ea"/>
              </a:rPr>
              <a:t>ARP</a:t>
            </a:r>
            <a:r>
              <a:rPr lang="zh-CN" altLang="en-US" sz="2200" dirty="0">
                <a:latin typeface="+mn-ea"/>
                <a:ea typeface="+mn-ea"/>
              </a:rPr>
              <a:t>过程，然后发送数据</a:t>
            </a:r>
          </a:p>
          <a:p>
            <a:pPr eaLnBrk="1" hangingPunct="1">
              <a:lnSpc>
                <a:spcPct val="90000"/>
              </a:lnSpc>
              <a:spcBef>
                <a:spcPct val="20000"/>
              </a:spcBef>
              <a:buClr>
                <a:schemeClr val="folHlink"/>
              </a:buClr>
              <a:buSzPct val="60000"/>
              <a:buFont typeface="Wingdings" panose="05000000000000000000" pitchFamily="2" charset="2"/>
              <a:buChar char="n"/>
            </a:pPr>
            <a:r>
              <a:rPr lang="zh-CN" altLang="en-US" sz="2200" dirty="0">
                <a:latin typeface="+mn-ea"/>
                <a:ea typeface="+mn-ea"/>
              </a:rPr>
              <a:t>第一跳路由器查找转发表得到第二跳路由器的</a:t>
            </a:r>
            <a:r>
              <a:rPr lang="en-US" altLang="zh-CN" sz="2200" dirty="0">
                <a:latin typeface="+mn-ea"/>
                <a:ea typeface="+mn-ea"/>
              </a:rPr>
              <a:t>IP</a:t>
            </a:r>
            <a:r>
              <a:rPr lang="zh-CN" altLang="en-US" sz="2200" dirty="0">
                <a:latin typeface="+mn-ea"/>
                <a:ea typeface="+mn-ea"/>
              </a:rPr>
              <a:t>地址，对该</a:t>
            </a:r>
            <a:r>
              <a:rPr lang="en-US" altLang="zh-CN" sz="2200" dirty="0">
                <a:latin typeface="+mn-ea"/>
                <a:ea typeface="+mn-ea"/>
              </a:rPr>
              <a:t>IP</a:t>
            </a:r>
            <a:r>
              <a:rPr lang="zh-CN" altLang="en-US" sz="2200" dirty="0">
                <a:latin typeface="+mn-ea"/>
                <a:ea typeface="+mn-ea"/>
              </a:rPr>
              <a:t>地址执行</a:t>
            </a:r>
            <a:r>
              <a:rPr lang="en-US" altLang="zh-CN" sz="2200" dirty="0">
                <a:latin typeface="+mn-ea"/>
                <a:ea typeface="+mn-ea"/>
              </a:rPr>
              <a:t>ARP</a:t>
            </a:r>
            <a:r>
              <a:rPr lang="zh-CN" altLang="en-US" sz="2200" dirty="0">
                <a:latin typeface="+mn-ea"/>
                <a:ea typeface="+mn-ea"/>
              </a:rPr>
              <a:t>过程，然后发送数据</a:t>
            </a:r>
            <a:endParaRPr lang="en-US" altLang="zh-CN" sz="2200" dirty="0">
              <a:latin typeface="+mn-ea"/>
              <a:ea typeface="+mn-ea"/>
            </a:endParaRPr>
          </a:p>
          <a:p>
            <a:pPr eaLnBrk="1" hangingPunct="1">
              <a:lnSpc>
                <a:spcPct val="90000"/>
              </a:lnSpc>
              <a:spcBef>
                <a:spcPct val="20000"/>
              </a:spcBef>
              <a:buClr>
                <a:schemeClr val="folHlink"/>
              </a:buClr>
              <a:buSzPct val="60000"/>
              <a:buFont typeface="Wingdings" panose="05000000000000000000" pitchFamily="2" charset="2"/>
              <a:buNone/>
            </a:pPr>
            <a:r>
              <a:rPr lang="en-US" altLang="zh-CN" sz="2200" dirty="0">
                <a:latin typeface="+mn-ea"/>
                <a:ea typeface="+mn-ea"/>
              </a:rPr>
              <a:t>.........</a:t>
            </a:r>
          </a:p>
          <a:p>
            <a:pPr eaLnBrk="1" hangingPunct="1">
              <a:lnSpc>
                <a:spcPct val="90000"/>
              </a:lnSpc>
              <a:spcBef>
                <a:spcPct val="20000"/>
              </a:spcBef>
              <a:buClr>
                <a:schemeClr val="folHlink"/>
              </a:buClr>
              <a:buSzPct val="60000"/>
              <a:buFont typeface="Wingdings" panose="05000000000000000000" pitchFamily="2" charset="2"/>
              <a:buChar char="n"/>
            </a:pPr>
            <a:r>
              <a:rPr lang="zh-CN" altLang="en-US" sz="2200" dirty="0">
                <a:latin typeface="+mn-ea"/>
                <a:ea typeface="+mn-ea"/>
              </a:rPr>
              <a:t>目的网络的路由器查找转发表知道目的节点和自己在同一个网络中，对目的</a:t>
            </a:r>
            <a:r>
              <a:rPr lang="en-US" altLang="zh-CN" sz="2200" dirty="0">
                <a:latin typeface="+mn-ea"/>
                <a:ea typeface="+mn-ea"/>
              </a:rPr>
              <a:t>IP</a:t>
            </a:r>
            <a:r>
              <a:rPr lang="zh-CN" altLang="en-US" sz="2200" dirty="0">
                <a:latin typeface="+mn-ea"/>
                <a:ea typeface="+mn-ea"/>
              </a:rPr>
              <a:t>地址执行</a:t>
            </a:r>
            <a:r>
              <a:rPr lang="en-US" altLang="zh-CN" sz="2200" dirty="0">
                <a:latin typeface="+mn-ea"/>
                <a:ea typeface="+mn-ea"/>
              </a:rPr>
              <a:t>ARP</a:t>
            </a:r>
            <a:r>
              <a:rPr lang="zh-CN" altLang="en-US" sz="2200" dirty="0">
                <a:latin typeface="+mn-ea"/>
                <a:ea typeface="+mn-ea"/>
              </a:rPr>
              <a:t>过程，然后将数据发送到目的节点</a:t>
            </a:r>
          </a:p>
        </p:txBody>
      </p:sp>
      <p:sp>
        <p:nvSpPr>
          <p:cNvPr id="50181" name="AutoShape 23"/>
          <p:cNvSpPr>
            <a:spLocks noChangeArrowheads="1"/>
          </p:cNvSpPr>
          <p:nvPr/>
        </p:nvSpPr>
        <p:spPr bwMode="auto">
          <a:xfrm>
            <a:off x="107950" y="5516563"/>
            <a:ext cx="8893175" cy="1296987"/>
          </a:xfrm>
          <a:prstGeom prst="horizontalScroll">
            <a:avLst>
              <a:gd name="adj" fmla="val 12500"/>
            </a:avLst>
          </a:prstGeom>
          <a:solidFill>
            <a:srgbClr val="EBF7FF"/>
          </a:solidFill>
          <a:ln w="9525">
            <a:solidFill>
              <a:srgbClr val="007A77"/>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latin typeface="+mn-ea"/>
                <a:ea typeface="+mn-ea"/>
              </a:rPr>
              <a:t>ARP</a:t>
            </a:r>
            <a:r>
              <a:rPr lang="zh-CN" altLang="en-US" sz="2000" b="1" dirty="0">
                <a:latin typeface="+mn-ea"/>
                <a:ea typeface="+mn-ea"/>
              </a:rPr>
              <a:t>过程被限制在链路范围</a:t>
            </a:r>
            <a:r>
              <a:rPr lang="en-US" altLang="zh-CN" sz="2000" b="1" dirty="0">
                <a:latin typeface="+mn-ea"/>
                <a:ea typeface="+mn-ea"/>
              </a:rPr>
              <a:t>(</a:t>
            </a:r>
            <a:r>
              <a:rPr lang="zh-CN" altLang="en-US" sz="2000" b="1" dirty="0">
                <a:latin typeface="+mn-ea"/>
                <a:ea typeface="+mn-ea"/>
              </a:rPr>
              <a:t>同一个网络</a:t>
            </a:r>
            <a:r>
              <a:rPr lang="en-US" altLang="zh-CN" sz="2000" b="1" dirty="0">
                <a:latin typeface="+mn-ea"/>
                <a:ea typeface="+mn-ea"/>
              </a:rPr>
              <a:t>)</a:t>
            </a:r>
            <a:r>
              <a:rPr lang="zh-CN" altLang="en-US" sz="2000" b="1" dirty="0">
                <a:latin typeface="+mn-ea"/>
                <a:ea typeface="+mn-ea"/>
              </a:rPr>
              <a:t>内，始终是查找转发表得到转发的下一跳节点的</a:t>
            </a:r>
            <a:r>
              <a:rPr lang="en-US" altLang="zh-CN" sz="2000" b="1" dirty="0">
                <a:latin typeface="+mn-ea"/>
                <a:ea typeface="+mn-ea"/>
              </a:rPr>
              <a:t>IP</a:t>
            </a:r>
            <a:r>
              <a:rPr lang="zh-CN" altLang="en-US" sz="2000" b="1" dirty="0">
                <a:latin typeface="+mn-ea"/>
                <a:ea typeface="+mn-ea"/>
              </a:rPr>
              <a:t>地址，然后对该</a:t>
            </a:r>
            <a:r>
              <a:rPr lang="en-US" altLang="zh-CN" sz="2000" b="1" dirty="0">
                <a:latin typeface="+mn-ea"/>
                <a:ea typeface="+mn-ea"/>
              </a:rPr>
              <a:t>IP</a:t>
            </a:r>
            <a:r>
              <a:rPr lang="zh-CN" altLang="en-US" sz="2000" b="1" dirty="0">
                <a:latin typeface="+mn-ea"/>
                <a:ea typeface="+mn-ea"/>
              </a:rPr>
              <a:t>地址做</a:t>
            </a:r>
            <a:r>
              <a:rPr lang="en-US" altLang="zh-CN" sz="2000" b="1" dirty="0">
                <a:latin typeface="+mn-ea"/>
                <a:ea typeface="+mn-ea"/>
              </a:rPr>
              <a:t>ARP</a:t>
            </a:r>
            <a:r>
              <a:rPr lang="zh-CN" altLang="en-US" sz="2000" b="1" dirty="0">
                <a:latin typeface="+mn-ea"/>
                <a:ea typeface="+mn-ea"/>
              </a:rPr>
              <a:t>。</a:t>
            </a:r>
            <a:r>
              <a:rPr lang="zh-CN" altLang="en-US" sz="2000" b="1" dirty="0">
                <a:solidFill>
                  <a:schemeClr val="hlink"/>
                </a:solidFill>
                <a:latin typeface="+mn-ea"/>
                <a:ea typeface="+mn-ea"/>
              </a:rPr>
              <a:t>在数据传输频繁时，</a:t>
            </a:r>
            <a:r>
              <a:rPr lang="en-US" altLang="zh-CN" sz="2000" b="1" dirty="0">
                <a:solidFill>
                  <a:schemeClr val="hlink"/>
                </a:solidFill>
                <a:latin typeface="+mn-ea"/>
                <a:ea typeface="+mn-ea"/>
              </a:rPr>
              <a:t>ARP</a:t>
            </a:r>
            <a:r>
              <a:rPr lang="zh-CN" altLang="en-US" sz="2000" b="1" dirty="0">
                <a:solidFill>
                  <a:schemeClr val="hlink"/>
                </a:solidFill>
                <a:latin typeface="+mn-ea"/>
                <a:ea typeface="+mn-ea"/>
              </a:rPr>
              <a:t>缓存表中一般有对应的表项，节点间不需要交互</a:t>
            </a:r>
            <a:r>
              <a:rPr lang="en-US" altLang="zh-CN" sz="2000" b="1" dirty="0">
                <a:solidFill>
                  <a:schemeClr val="hlink"/>
                </a:solidFill>
                <a:latin typeface="+mn-ea"/>
                <a:ea typeface="+mn-ea"/>
              </a:rPr>
              <a:t>ARP</a:t>
            </a:r>
            <a:r>
              <a:rPr lang="zh-CN" altLang="en-US" sz="2000" b="1" dirty="0">
                <a:solidFill>
                  <a:schemeClr val="hlink"/>
                </a:solidFill>
                <a:latin typeface="+mn-ea"/>
                <a:ea typeface="+mn-ea"/>
              </a:rPr>
              <a:t>过程</a:t>
            </a:r>
          </a:p>
        </p:txBody>
      </p:sp>
      <p:sp>
        <p:nvSpPr>
          <p:cNvPr id="53254" name="Rectangle 14"/>
          <p:cNvSpPr>
            <a:spLocks noChangeArrowheads="1"/>
          </p:cNvSpPr>
          <p:nvPr/>
        </p:nvSpPr>
        <p:spPr bwMode="auto">
          <a:xfrm>
            <a:off x="107950" y="1396841"/>
            <a:ext cx="8893175" cy="647700"/>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dirty="0">
                <a:solidFill>
                  <a:schemeClr val="hlink"/>
                </a:solidFill>
                <a:latin typeface="+mn-ea"/>
                <a:ea typeface="+mn-ea"/>
              </a:rPr>
              <a:t>情况</a:t>
            </a:r>
            <a:r>
              <a:rPr lang="en-US" altLang="zh-CN" sz="2400" b="1" dirty="0">
                <a:solidFill>
                  <a:schemeClr val="hlink"/>
                </a:solidFill>
                <a:latin typeface="+mn-ea"/>
                <a:ea typeface="+mn-ea"/>
              </a:rPr>
              <a:t>2</a:t>
            </a:r>
            <a:r>
              <a:rPr lang="zh-CN" altLang="en-US" sz="2400" b="1" dirty="0">
                <a:solidFill>
                  <a:schemeClr val="hlink"/>
                </a:solidFill>
                <a:latin typeface="+mn-ea"/>
                <a:ea typeface="+mn-ea"/>
              </a:rPr>
              <a:t>：目的</a:t>
            </a:r>
            <a:r>
              <a:rPr lang="en-US" altLang="zh-CN" sz="2400" b="1" dirty="0">
                <a:solidFill>
                  <a:schemeClr val="hlink"/>
                </a:solidFill>
                <a:latin typeface="+mn-ea"/>
                <a:ea typeface="+mn-ea"/>
              </a:rPr>
              <a:t>IP</a:t>
            </a:r>
            <a:r>
              <a:rPr lang="zh-CN" altLang="en-US" sz="2400" b="1" dirty="0">
                <a:solidFill>
                  <a:schemeClr val="hlink"/>
                </a:solidFill>
                <a:latin typeface="+mn-ea"/>
                <a:ea typeface="+mn-ea"/>
              </a:rPr>
              <a:t>地址所对应的主机和发送主机在两个不同的网络内</a:t>
            </a:r>
          </a:p>
        </p:txBody>
      </p:sp>
      <p:pic>
        <p:nvPicPr>
          <p:cNvPr id="53255" name="Picture 31" descr="服务器终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5059838"/>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8388" y="4913788"/>
            <a:ext cx="5984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57"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8788" y="5131276"/>
            <a:ext cx="5762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Line 15"/>
          <p:cNvSpPr>
            <a:spLocks noChangeShapeType="1"/>
          </p:cNvSpPr>
          <p:nvPr/>
        </p:nvSpPr>
        <p:spPr bwMode="auto">
          <a:xfrm>
            <a:off x="1296988" y="5347176"/>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53259" name="Picture 37" descr="网云"/>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2388" y="5059838"/>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2250" y="5131276"/>
            <a:ext cx="5762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Line 18"/>
          <p:cNvSpPr>
            <a:spLocks noChangeShapeType="1"/>
          </p:cNvSpPr>
          <p:nvPr/>
        </p:nvSpPr>
        <p:spPr bwMode="auto">
          <a:xfrm>
            <a:off x="2303463" y="5347176"/>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3262" name="Line 19"/>
          <p:cNvSpPr>
            <a:spLocks noChangeShapeType="1"/>
          </p:cNvSpPr>
          <p:nvPr/>
        </p:nvSpPr>
        <p:spPr bwMode="auto">
          <a:xfrm>
            <a:off x="3600450" y="5347176"/>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53263" name="Picture 37" descr="网云"/>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8875" y="5059838"/>
            <a:ext cx="1079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25" descr="通用路由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7300" y="5131276"/>
            <a:ext cx="5762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Line 22"/>
          <p:cNvSpPr>
            <a:spLocks noChangeShapeType="1"/>
          </p:cNvSpPr>
          <p:nvPr/>
        </p:nvSpPr>
        <p:spPr bwMode="auto">
          <a:xfrm>
            <a:off x="4610100" y="5347176"/>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3266" name="Line 23"/>
          <p:cNvSpPr>
            <a:spLocks noChangeShapeType="1"/>
          </p:cNvSpPr>
          <p:nvPr/>
        </p:nvSpPr>
        <p:spPr bwMode="auto">
          <a:xfrm>
            <a:off x="5905500" y="5347176"/>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3267" name="Line 24"/>
          <p:cNvSpPr>
            <a:spLocks noChangeShapeType="1"/>
          </p:cNvSpPr>
          <p:nvPr/>
        </p:nvSpPr>
        <p:spPr bwMode="auto">
          <a:xfrm>
            <a:off x="6913563" y="5347176"/>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3268" name="Freeform 27"/>
          <p:cNvSpPr>
            <a:spLocks/>
          </p:cNvSpPr>
          <p:nvPr/>
        </p:nvSpPr>
        <p:spPr bwMode="auto">
          <a:xfrm>
            <a:off x="1187450" y="4988401"/>
            <a:ext cx="576263" cy="215900"/>
          </a:xfrm>
          <a:custGeom>
            <a:avLst/>
            <a:gdLst>
              <a:gd name="T0" fmla="*/ 0 w 363"/>
              <a:gd name="T1" fmla="*/ 2147483647 h 136"/>
              <a:gd name="T2" fmla="*/ 2147483647 w 363"/>
              <a:gd name="T3" fmla="*/ 0 h 136"/>
              <a:gd name="T4" fmla="*/ 2147483647 w 363"/>
              <a:gd name="T5" fmla="*/ 2147483647 h 136"/>
              <a:gd name="T6" fmla="*/ 0 60000 65536"/>
              <a:gd name="T7" fmla="*/ 0 60000 65536"/>
              <a:gd name="T8" fmla="*/ 0 60000 65536"/>
              <a:gd name="T9" fmla="*/ 0 w 363"/>
              <a:gd name="T10" fmla="*/ 0 h 136"/>
              <a:gd name="T11" fmla="*/ 363 w 363"/>
              <a:gd name="T12" fmla="*/ 136 h 136"/>
            </a:gdLst>
            <a:ahLst/>
            <a:cxnLst>
              <a:cxn ang="T6">
                <a:pos x="T0" y="T1"/>
              </a:cxn>
              <a:cxn ang="T7">
                <a:pos x="T2" y="T3"/>
              </a:cxn>
              <a:cxn ang="T8">
                <a:pos x="T4" y="T5"/>
              </a:cxn>
            </a:cxnLst>
            <a:rect l="T9" t="T10" r="T11" b="T12"/>
            <a:pathLst>
              <a:path w="363" h="136">
                <a:moveTo>
                  <a:pt x="0" y="136"/>
                </a:moveTo>
                <a:cubicBezTo>
                  <a:pt x="38" y="68"/>
                  <a:pt x="76" y="0"/>
                  <a:pt x="136" y="0"/>
                </a:cubicBezTo>
                <a:cubicBezTo>
                  <a:pt x="196" y="0"/>
                  <a:pt x="279" y="68"/>
                  <a:pt x="363" y="136"/>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3269" name="Freeform 28"/>
          <p:cNvSpPr>
            <a:spLocks/>
          </p:cNvSpPr>
          <p:nvPr/>
        </p:nvSpPr>
        <p:spPr bwMode="auto">
          <a:xfrm>
            <a:off x="2124075" y="4902676"/>
            <a:ext cx="1943100" cy="301625"/>
          </a:xfrm>
          <a:custGeom>
            <a:avLst/>
            <a:gdLst>
              <a:gd name="T0" fmla="*/ 0 w 1224"/>
              <a:gd name="T1" fmla="*/ 2147483647 h 190"/>
              <a:gd name="T2" fmla="*/ 2147483647 w 1224"/>
              <a:gd name="T3" fmla="*/ 2147483647 h 190"/>
              <a:gd name="T4" fmla="*/ 2147483647 w 1224"/>
              <a:gd name="T5" fmla="*/ 2147483647 h 190"/>
              <a:gd name="T6" fmla="*/ 0 60000 65536"/>
              <a:gd name="T7" fmla="*/ 0 60000 65536"/>
              <a:gd name="T8" fmla="*/ 0 60000 65536"/>
              <a:gd name="T9" fmla="*/ 0 w 1224"/>
              <a:gd name="T10" fmla="*/ 0 h 190"/>
              <a:gd name="T11" fmla="*/ 1224 w 1224"/>
              <a:gd name="T12" fmla="*/ 190 h 190"/>
            </a:gdLst>
            <a:ahLst/>
            <a:cxnLst>
              <a:cxn ang="T6">
                <a:pos x="T0" y="T1"/>
              </a:cxn>
              <a:cxn ang="T7">
                <a:pos x="T2" y="T3"/>
              </a:cxn>
              <a:cxn ang="T8">
                <a:pos x="T4" y="T5"/>
              </a:cxn>
            </a:cxnLst>
            <a:rect l="T9" t="T10" r="T11" b="T12"/>
            <a:pathLst>
              <a:path w="1224" h="190">
                <a:moveTo>
                  <a:pt x="0" y="144"/>
                </a:moveTo>
                <a:cubicBezTo>
                  <a:pt x="170" y="72"/>
                  <a:pt x="340" y="0"/>
                  <a:pt x="544" y="8"/>
                </a:cubicBezTo>
                <a:cubicBezTo>
                  <a:pt x="748" y="16"/>
                  <a:pt x="986" y="103"/>
                  <a:pt x="1224" y="190"/>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3270" name="Freeform 29"/>
          <p:cNvSpPr>
            <a:spLocks/>
          </p:cNvSpPr>
          <p:nvPr/>
        </p:nvSpPr>
        <p:spPr bwMode="auto">
          <a:xfrm>
            <a:off x="4498975" y="4843938"/>
            <a:ext cx="1944688" cy="287338"/>
          </a:xfrm>
          <a:custGeom>
            <a:avLst/>
            <a:gdLst>
              <a:gd name="T0" fmla="*/ 0 w 1225"/>
              <a:gd name="T1" fmla="*/ 2147483647 h 181"/>
              <a:gd name="T2" fmla="*/ 2147483647 w 1225"/>
              <a:gd name="T3" fmla="*/ 0 h 181"/>
              <a:gd name="T4" fmla="*/ 2147483647 w 1225"/>
              <a:gd name="T5" fmla="*/ 2147483647 h 181"/>
              <a:gd name="T6" fmla="*/ 0 60000 65536"/>
              <a:gd name="T7" fmla="*/ 0 60000 65536"/>
              <a:gd name="T8" fmla="*/ 0 60000 65536"/>
              <a:gd name="T9" fmla="*/ 0 w 1225"/>
              <a:gd name="T10" fmla="*/ 0 h 181"/>
              <a:gd name="T11" fmla="*/ 1225 w 1225"/>
              <a:gd name="T12" fmla="*/ 181 h 181"/>
            </a:gdLst>
            <a:ahLst/>
            <a:cxnLst>
              <a:cxn ang="T6">
                <a:pos x="T0" y="T1"/>
              </a:cxn>
              <a:cxn ang="T7">
                <a:pos x="T2" y="T3"/>
              </a:cxn>
              <a:cxn ang="T8">
                <a:pos x="T4" y="T5"/>
              </a:cxn>
            </a:cxnLst>
            <a:rect l="T9" t="T10" r="T11" b="T12"/>
            <a:pathLst>
              <a:path w="1225" h="181">
                <a:moveTo>
                  <a:pt x="0" y="181"/>
                </a:moveTo>
                <a:cubicBezTo>
                  <a:pt x="215" y="90"/>
                  <a:pt x="431" y="0"/>
                  <a:pt x="635" y="0"/>
                </a:cubicBezTo>
                <a:cubicBezTo>
                  <a:pt x="839" y="0"/>
                  <a:pt x="1032" y="90"/>
                  <a:pt x="1225" y="181"/>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3271" name="Freeform 30"/>
          <p:cNvSpPr>
            <a:spLocks/>
          </p:cNvSpPr>
          <p:nvPr/>
        </p:nvSpPr>
        <p:spPr bwMode="auto">
          <a:xfrm>
            <a:off x="6804025" y="4988401"/>
            <a:ext cx="576263" cy="142875"/>
          </a:xfrm>
          <a:custGeom>
            <a:avLst/>
            <a:gdLst>
              <a:gd name="T0" fmla="*/ 0 w 363"/>
              <a:gd name="T1" fmla="*/ 2147483647 h 90"/>
              <a:gd name="T2" fmla="*/ 2147483647 w 363"/>
              <a:gd name="T3" fmla="*/ 0 h 90"/>
              <a:gd name="T4" fmla="*/ 2147483647 w 363"/>
              <a:gd name="T5" fmla="*/ 2147483647 h 90"/>
              <a:gd name="T6" fmla="*/ 0 60000 65536"/>
              <a:gd name="T7" fmla="*/ 0 60000 65536"/>
              <a:gd name="T8" fmla="*/ 0 60000 65536"/>
              <a:gd name="T9" fmla="*/ 0 w 363"/>
              <a:gd name="T10" fmla="*/ 0 h 90"/>
              <a:gd name="T11" fmla="*/ 363 w 363"/>
              <a:gd name="T12" fmla="*/ 90 h 90"/>
            </a:gdLst>
            <a:ahLst/>
            <a:cxnLst>
              <a:cxn ang="T6">
                <a:pos x="T0" y="T1"/>
              </a:cxn>
              <a:cxn ang="T7">
                <a:pos x="T2" y="T3"/>
              </a:cxn>
              <a:cxn ang="T8">
                <a:pos x="T4" y="T5"/>
              </a:cxn>
            </a:cxnLst>
            <a:rect l="T9" t="T10" r="T11" b="T12"/>
            <a:pathLst>
              <a:path w="363" h="90">
                <a:moveTo>
                  <a:pt x="0" y="90"/>
                </a:moveTo>
                <a:cubicBezTo>
                  <a:pt x="38" y="45"/>
                  <a:pt x="76" y="0"/>
                  <a:pt x="136" y="0"/>
                </a:cubicBezTo>
                <a:cubicBezTo>
                  <a:pt x="196" y="0"/>
                  <a:pt x="279" y="45"/>
                  <a:pt x="363" y="90"/>
                </a:cubicBezTo>
              </a:path>
            </a:pathLst>
          </a:custGeom>
          <a:noFill/>
          <a:ln w="38100" cap="flat" cmpd="sng">
            <a:solidFill>
              <a:srgbClr val="FF33CC"/>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latin typeface="+mn-ea"/>
              <a:ea typeface="+mn-ea"/>
            </a:endParaRPr>
          </a:p>
        </p:txBody>
      </p:sp>
      <p:sp>
        <p:nvSpPr>
          <p:cNvPr id="53272" name="Text Box 31"/>
          <p:cNvSpPr txBox="1">
            <a:spLocks noChangeArrowheads="1"/>
          </p:cNvSpPr>
          <p:nvPr/>
        </p:nvSpPr>
        <p:spPr bwMode="auto">
          <a:xfrm>
            <a:off x="1187450" y="4699476"/>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latin typeface="+mn-ea"/>
                <a:ea typeface="+mn-ea"/>
              </a:rPr>
              <a:t>ARP</a:t>
            </a:r>
          </a:p>
        </p:txBody>
      </p:sp>
      <p:sp>
        <p:nvSpPr>
          <p:cNvPr id="53273" name="Text Box 32"/>
          <p:cNvSpPr txBox="1">
            <a:spLocks noChangeArrowheads="1"/>
          </p:cNvSpPr>
          <p:nvPr/>
        </p:nvSpPr>
        <p:spPr bwMode="auto">
          <a:xfrm>
            <a:off x="2771775" y="4632801"/>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latin typeface="+mn-ea"/>
                <a:ea typeface="+mn-ea"/>
              </a:rPr>
              <a:t>ARP</a:t>
            </a:r>
          </a:p>
        </p:txBody>
      </p:sp>
      <p:sp>
        <p:nvSpPr>
          <p:cNvPr id="53274" name="Text Box 33"/>
          <p:cNvSpPr txBox="1">
            <a:spLocks noChangeArrowheads="1"/>
          </p:cNvSpPr>
          <p:nvPr/>
        </p:nvSpPr>
        <p:spPr bwMode="auto">
          <a:xfrm>
            <a:off x="5580063" y="4639151"/>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latin typeface="+mn-ea"/>
                <a:ea typeface="+mn-ea"/>
              </a:rPr>
              <a:t>ARP</a:t>
            </a:r>
          </a:p>
        </p:txBody>
      </p:sp>
      <p:sp>
        <p:nvSpPr>
          <p:cNvPr id="53275" name="Text Box 34"/>
          <p:cNvSpPr txBox="1">
            <a:spLocks noChangeArrowheads="1"/>
          </p:cNvSpPr>
          <p:nvPr/>
        </p:nvSpPr>
        <p:spPr bwMode="auto">
          <a:xfrm>
            <a:off x="6804025" y="4639151"/>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latin typeface="+mn-ea"/>
                <a:ea typeface="+mn-ea"/>
              </a:rPr>
              <a:t>ARP</a:t>
            </a:r>
          </a:p>
        </p:txBody>
      </p:sp>
      <p:sp>
        <p:nvSpPr>
          <p:cNvPr id="53276" name="Text Box 35"/>
          <p:cNvSpPr txBox="1">
            <a:spLocks noChangeArrowheads="1"/>
          </p:cNvSpPr>
          <p:nvPr/>
        </p:nvSpPr>
        <p:spPr bwMode="auto">
          <a:xfrm>
            <a:off x="34925" y="5094763"/>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dirty="0">
                <a:latin typeface="+mn-ea"/>
                <a:ea typeface="+mn-ea"/>
              </a:rPr>
              <a:t>发送主机</a:t>
            </a:r>
          </a:p>
        </p:txBody>
      </p:sp>
      <p:sp>
        <p:nvSpPr>
          <p:cNvPr id="53277" name="Text Box 36"/>
          <p:cNvSpPr txBox="1">
            <a:spLocks noChangeArrowheads="1"/>
          </p:cNvSpPr>
          <p:nvPr/>
        </p:nvSpPr>
        <p:spPr bwMode="auto">
          <a:xfrm>
            <a:off x="7956550" y="4999513"/>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latin typeface="+mn-ea"/>
                <a:ea typeface="+mn-ea"/>
              </a:rPr>
              <a:t>目的主机</a:t>
            </a:r>
          </a:p>
        </p:txBody>
      </p:sp>
      <p:sp>
        <p:nvSpPr>
          <p:cNvPr id="30" name="Rectangle 2">
            <a:extLst>
              <a:ext uri="{FF2B5EF4-FFF2-40B4-BE49-F238E27FC236}">
                <a16:creationId xmlns:a16="http://schemas.microsoft.com/office/drawing/2014/main" id="{83F21A9C-895A-451D-8100-0E38E436464E}"/>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r>
              <a:rPr lang="zh-CN" altLang="en-US" kern="0">
                <a:latin typeface="+mn-ea"/>
                <a:ea typeface="+mn-ea"/>
              </a:rPr>
              <a:t>地址解析过程</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linds(horizontal)">
                                      <p:cBhvr>
                                        <p:cTn id="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F7BB50A0-6677-45F6-8332-6AF35C8EF470}" type="slidenum">
              <a:rPr lang="en-US" altLang="zh-CN">
                <a:latin typeface="+mn-ea"/>
                <a:ea typeface="+mn-ea"/>
              </a:rPr>
              <a:pPr eaLnBrk="1" hangingPunct="1"/>
              <a:t>33</a:t>
            </a:fld>
            <a:endParaRPr lang="en-US" altLang="zh-CN">
              <a:latin typeface="+mn-ea"/>
              <a:ea typeface="+mn-ea"/>
            </a:endParaRPr>
          </a:p>
        </p:txBody>
      </p:sp>
      <p:sp>
        <p:nvSpPr>
          <p:cNvPr id="54275" name="Rectangle 1042"/>
          <p:cNvSpPr>
            <a:spLocks noGrp="1" noChangeArrowheads="1"/>
          </p:cNvSpPr>
          <p:nvPr>
            <p:ph type="title"/>
          </p:nvPr>
        </p:nvSpPr>
        <p:spPr/>
        <p:txBody>
          <a:bodyPr/>
          <a:lstStyle/>
          <a:p>
            <a:pPr eaLnBrk="1" hangingPunct="1"/>
            <a:r>
              <a:rPr lang="zh-CN" altLang="en-US">
                <a:latin typeface="+mn-ea"/>
                <a:ea typeface="+mn-ea"/>
              </a:rPr>
              <a:t>地址解析实例</a:t>
            </a:r>
          </a:p>
        </p:txBody>
      </p:sp>
      <p:sp>
        <p:nvSpPr>
          <p:cNvPr id="54276" name="Rectangle 1079"/>
          <p:cNvSpPr>
            <a:spLocks noRot="1" noChangeArrowheads="1"/>
          </p:cNvSpPr>
          <p:nvPr/>
        </p:nvSpPr>
        <p:spPr bwMode="auto">
          <a:xfrm>
            <a:off x="197644" y="3753214"/>
            <a:ext cx="87487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hlink"/>
              </a:buClr>
              <a:buSzPct val="55000"/>
              <a:buFont typeface="Wingdings" panose="05000000000000000000" pitchFamily="2" charset="2"/>
              <a:buChar char="n"/>
            </a:pPr>
            <a:r>
              <a:rPr lang="en-US" altLang="zh-CN" sz="2200" dirty="0">
                <a:latin typeface="+mn-ea"/>
                <a:ea typeface="+mn-ea"/>
              </a:rPr>
              <a:t>B</a:t>
            </a:r>
            <a:r>
              <a:rPr lang="zh-CN" altLang="en-US" sz="2200" dirty="0">
                <a:latin typeface="+mn-ea"/>
                <a:ea typeface="+mn-ea"/>
              </a:rPr>
              <a:t>根据</a:t>
            </a:r>
            <a:r>
              <a:rPr lang="en-US" altLang="zh-CN" sz="2200" dirty="0">
                <a:latin typeface="+mn-ea"/>
                <a:ea typeface="+mn-ea"/>
              </a:rPr>
              <a:t>D</a:t>
            </a:r>
            <a:r>
              <a:rPr lang="zh-CN" altLang="en-US" sz="2200" dirty="0">
                <a:latin typeface="+mn-ea"/>
                <a:ea typeface="+mn-ea"/>
              </a:rPr>
              <a:t>的</a:t>
            </a:r>
            <a:r>
              <a:rPr lang="en-US" altLang="zh-CN" sz="2200" dirty="0">
                <a:latin typeface="+mn-ea"/>
                <a:ea typeface="+mn-ea"/>
              </a:rPr>
              <a:t>IP</a:t>
            </a:r>
            <a:r>
              <a:rPr lang="zh-CN" altLang="en-US" sz="2200" dirty="0">
                <a:latin typeface="+mn-ea"/>
                <a:ea typeface="+mn-ea"/>
              </a:rPr>
              <a:t>地址的网络号知道它不属于</a:t>
            </a:r>
            <a:r>
              <a:rPr lang="en-US" altLang="zh-CN" sz="2200" dirty="0">
                <a:latin typeface="+mn-ea"/>
                <a:ea typeface="+mn-ea"/>
              </a:rPr>
              <a:t>NET N1</a:t>
            </a:r>
            <a:r>
              <a:rPr lang="zh-CN" altLang="en-US" sz="2200" dirty="0">
                <a:latin typeface="+mn-ea"/>
                <a:ea typeface="+mn-ea"/>
              </a:rPr>
              <a:t>，直接将分组发送到缺省路由器</a:t>
            </a:r>
            <a:r>
              <a:rPr lang="en-US" altLang="zh-CN" sz="2200" dirty="0">
                <a:latin typeface="+mn-ea"/>
                <a:ea typeface="+mn-ea"/>
              </a:rPr>
              <a:t>R1(</a:t>
            </a:r>
            <a:r>
              <a:rPr lang="zh-CN" altLang="en-US" sz="2200" dirty="0">
                <a:latin typeface="+mn-ea"/>
                <a:ea typeface="+mn-ea"/>
              </a:rPr>
              <a:t>如果在</a:t>
            </a:r>
            <a:r>
              <a:rPr lang="en-US" altLang="zh-CN" sz="2200" dirty="0">
                <a:latin typeface="+mn-ea"/>
                <a:ea typeface="+mn-ea"/>
              </a:rPr>
              <a:t>ARP Cache</a:t>
            </a:r>
            <a:r>
              <a:rPr lang="zh-CN" altLang="en-US" sz="2200" dirty="0">
                <a:latin typeface="+mn-ea"/>
                <a:ea typeface="+mn-ea"/>
              </a:rPr>
              <a:t>中没有缺省路由器的</a:t>
            </a:r>
            <a:r>
              <a:rPr lang="en-US" altLang="zh-CN" sz="2200" dirty="0">
                <a:latin typeface="+mn-ea"/>
                <a:ea typeface="+mn-ea"/>
              </a:rPr>
              <a:t>MAC</a:t>
            </a:r>
            <a:r>
              <a:rPr lang="zh-CN" altLang="en-US" sz="2200" dirty="0">
                <a:latin typeface="+mn-ea"/>
                <a:ea typeface="+mn-ea"/>
              </a:rPr>
              <a:t>，则需要通过</a:t>
            </a:r>
            <a:r>
              <a:rPr lang="en-US" altLang="zh-CN" sz="2200" dirty="0">
                <a:latin typeface="+mn-ea"/>
                <a:ea typeface="+mn-ea"/>
              </a:rPr>
              <a:t>ARP</a:t>
            </a:r>
            <a:r>
              <a:rPr lang="zh-CN" altLang="en-US" sz="2200" dirty="0">
                <a:latin typeface="+mn-ea"/>
                <a:ea typeface="+mn-ea"/>
              </a:rPr>
              <a:t>过程来获取，</a:t>
            </a:r>
            <a:r>
              <a:rPr lang="en-US" altLang="zh-CN" sz="2200" dirty="0">
                <a:latin typeface="+mn-ea"/>
                <a:ea typeface="+mn-ea"/>
              </a:rPr>
              <a:t>ARP</a:t>
            </a:r>
            <a:r>
              <a:rPr lang="zh-CN" altLang="en-US" sz="2200" dirty="0">
                <a:latin typeface="+mn-ea"/>
                <a:ea typeface="+mn-ea"/>
              </a:rPr>
              <a:t>过程使用路由器的</a:t>
            </a:r>
            <a:r>
              <a:rPr lang="en-US" altLang="zh-CN" sz="2200" dirty="0">
                <a:latin typeface="+mn-ea"/>
                <a:ea typeface="+mn-ea"/>
              </a:rPr>
              <a:t>IP</a:t>
            </a:r>
            <a:r>
              <a:rPr lang="zh-CN" altLang="en-US" sz="2200" dirty="0">
                <a:latin typeface="+mn-ea"/>
                <a:ea typeface="+mn-ea"/>
              </a:rPr>
              <a:t>地址</a:t>
            </a:r>
            <a:r>
              <a:rPr lang="en-US" altLang="zh-CN" sz="2200" dirty="0">
                <a:latin typeface="+mn-ea"/>
                <a:ea typeface="+mn-ea"/>
              </a:rPr>
              <a:t>)</a:t>
            </a:r>
          </a:p>
          <a:p>
            <a:pPr eaLnBrk="1" hangingPunct="1">
              <a:spcBef>
                <a:spcPct val="20000"/>
              </a:spcBef>
              <a:buClr>
                <a:schemeClr val="hlink"/>
              </a:buClr>
              <a:buSzPct val="55000"/>
              <a:buFont typeface="Wingdings" panose="05000000000000000000" pitchFamily="2" charset="2"/>
              <a:buChar char="n"/>
            </a:pPr>
            <a:r>
              <a:rPr lang="en-US" altLang="zh-CN" sz="2200" dirty="0">
                <a:latin typeface="+mn-ea"/>
                <a:ea typeface="+mn-ea"/>
              </a:rPr>
              <a:t>B</a:t>
            </a:r>
            <a:r>
              <a:rPr lang="zh-CN" altLang="en-US" sz="2200" dirty="0">
                <a:latin typeface="+mn-ea"/>
                <a:ea typeface="+mn-ea"/>
              </a:rPr>
              <a:t>发送帧到路由器，帧的</a:t>
            </a:r>
            <a:r>
              <a:rPr lang="en-US" altLang="zh-CN" sz="2200" dirty="0" err="1">
                <a:solidFill>
                  <a:srgbClr val="FF0000"/>
                </a:solidFill>
                <a:latin typeface="+mn-ea"/>
                <a:ea typeface="+mn-ea"/>
              </a:rPr>
              <a:t>SrcMAC</a:t>
            </a:r>
            <a:r>
              <a:rPr lang="en-US" altLang="zh-CN" sz="2200" dirty="0">
                <a:solidFill>
                  <a:srgbClr val="FF0000"/>
                </a:solidFill>
                <a:latin typeface="+mn-ea"/>
                <a:ea typeface="+mn-ea"/>
              </a:rPr>
              <a:t>=B</a:t>
            </a:r>
            <a:r>
              <a:rPr lang="en-US" altLang="zh-CN" sz="2200" baseline="-25000" dirty="0">
                <a:solidFill>
                  <a:srgbClr val="FF0000"/>
                </a:solidFill>
                <a:latin typeface="+mn-ea"/>
                <a:ea typeface="+mn-ea"/>
              </a:rPr>
              <a:t>MAC</a:t>
            </a:r>
            <a:r>
              <a:rPr lang="zh-CN" altLang="en-US" sz="2200" dirty="0">
                <a:latin typeface="+mn-ea"/>
                <a:ea typeface="+mn-ea"/>
              </a:rPr>
              <a:t>，</a:t>
            </a:r>
            <a:r>
              <a:rPr lang="en-US" altLang="zh-CN" sz="2200" dirty="0" err="1">
                <a:latin typeface="+mn-ea"/>
                <a:ea typeface="+mn-ea"/>
              </a:rPr>
              <a:t>SrcIP</a:t>
            </a:r>
            <a:r>
              <a:rPr lang="en-US" altLang="zh-CN" sz="2200" dirty="0">
                <a:latin typeface="+mn-ea"/>
                <a:ea typeface="+mn-ea"/>
              </a:rPr>
              <a:t>=B</a:t>
            </a:r>
            <a:r>
              <a:rPr lang="en-US" altLang="zh-CN" sz="2200" baseline="-25000" dirty="0">
                <a:latin typeface="+mn-ea"/>
                <a:ea typeface="+mn-ea"/>
              </a:rPr>
              <a:t>IP</a:t>
            </a:r>
            <a:r>
              <a:rPr lang="zh-CN" altLang="en-US" sz="2200" dirty="0">
                <a:latin typeface="+mn-ea"/>
                <a:ea typeface="+mn-ea"/>
              </a:rPr>
              <a:t>，</a:t>
            </a:r>
            <a:r>
              <a:rPr lang="en-US" altLang="zh-CN" sz="2200" dirty="0" err="1">
                <a:solidFill>
                  <a:srgbClr val="FF0000"/>
                </a:solidFill>
                <a:latin typeface="+mn-ea"/>
                <a:ea typeface="+mn-ea"/>
              </a:rPr>
              <a:t>DstMAC</a:t>
            </a:r>
            <a:r>
              <a:rPr lang="en-US" altLang="zh-CN" sz="2200" dirty="0">
                <a:solidFill>
                  <a:srgbClr val="FF0000"/>
                </a:solidFill>
                <a:latin typeface="+mn-ea"/>
                <a:ea typeface="+mn-ea"/>
              </a:rPr>
              <a:t>=R1</a:t>
            </a:r>
            <a:r>
              <a:rPr lang="zh-CN" altLang="en-US" sz="2200" dirty="0">
                <a:latin typeface="+mn-ea"/>
                <a:ea typeface="+mn-ea"/>
              </a:rPr>
              <a:t>，</a:t>
            </a:r>
            <a:r>
              <a:rPr lang="en-US" altLang="zh-CN" sz="2200" dirty="0" err="1">
                <a:latin typeface="+mn-ea"/>
                <a:ea typeface="+mn-ea"/>
              </a:rPr>
              <a:t>DstIP</a:t>
            </a:r>
            <a:r>
              <a:rPr lang="en-US" altLang="zh-CN" sz="2200" dirty="0">
                <a:latin typeface="+mn-ea"/>
                <a:ea typeface="+mn-ea"/>
              </a:rPr>
              <a:t>=D</a:t>
            </a:r>
            <a:r>
              <a:rPr lang="en-US" altLang="zh-CN" sz="2200" baseline="-25000" dirty="0">
                <a:latin typeface="+mn-ea"/>
                <a:ea typeface="+mn-ea"/>
              </a:rPr>
              <a:t>IP</a:t>
            </a:r>
          </a:p>
          <a:p>
            <a:pPr eaLnBrk="1" hangingPunct="1">
              <a:spcBef>
                <a:spcPct val="20000"/>
              </a:spcBef>
              <a:buClr>
                <a:schemeClr val="hlink"/>
              </a:buClr>
              <a:buSzPct val="55000"/>
              <a:buFont typeface="Wingdings" panose="05000000000000000000" pitchFamily="2" charset="2"/>
              <a:buChar char="n"/>
            </a:pPr>
            <a:r>
              <a:rPr lang="zh-CN" altLang="en-US" sz="2200" dirty="0">
                <a:latin typeface="+mn-ea"/>
                <a:ea typeface="+mn-ea"/>
              </a:rPr>
              <a:t>路由器查找自己的</a:t>
            </a:r>
            <a:r>
              <a:rPr lang="en-US" altLang="zh-CN" sz="2200" dirty="0">
                <a:latin typeface="+mn-ea"/>
                <a:ea typeface="+mn-ea"/>
              </a:rPr>
              <a:t>ARP Cache</a:t>
            </a:r>
            <a:r>
              <a:rPr lang="zh-CN" altLang="en-US" sz="2200" dirty="0">
                <a:latin typeface="+mn-ea"/>
                <a:ea typeface="+mn-ea"/>
              </a:rPr>
              <a:t>，获得</a:t>
            </a:r>
            <a:r>
              <a:rPr lang="en-US" altLang="zh-CN" sz="2200" dirty="0">
                <a:latin typeface="+mn-ea"/>
                <a:ea typeface="+mn-ea"/>
              </a:rPr>
              <a:t>D</a:t>
            </a:r>
            <a:r>
              <a:rPr lang="zh-CN" altLang="en-US" sz="2200" dirty="0">
                <a:latin typeface="+mn-ea"/>
                <a:ea typeface="+mn-ea"/>
              </a:rPr>
              <a:t>的</a:t>
            </a:r>
            <a:r>
              <a:rPr lang="en-US" altLang="zh-CN" sz="2200" dirty="0">
                <a:latin typeface="+mn-ea"/>
                <a:ea typeface="+mn-ea"/>
              </a:rPr>
              <a:t>MAC</a:t>
            </a:r>
            <a:r>
              <a:rPr lang="zh-CN" altLang="en-US" sz="2200" dirty="0">
                <a:latin typeface="+mn-ea"/>
                <a:ea typeface="+mn-ea"/>
              </a:rPr>
              <a:t>地址，将分组向</a:t>
            </a:r>
            <a:r>
              <a:rPr lang="en-US" altLang="zh-CN" sz="2200" dirty="0">
                <a:latin typeface="+mn-ea"/>
                <a:ea typeface="+mn-ea"/>
              </a:rPr>
              <a:t>D</a:t>
            </a:r>
            <a:r>
              <a:rPr lang="zh-CN" altLang="en-US" sz="2200" dirty="0">
                <a:latin typeface="+mn-ea"/>
                <a:ea typeface="+mn-ea"/>
              </a:rPr>
              <a:t>转发，在</a:t>
            </a:r>
            <a:r>
              <a:rPr lang="en-US" altLang="zh-CN" sz="2200" dirty="0">
                <a:latin typeface="+mn-ea"/>
                <a:ea typeface="+mn-ea"/>
              </a:rPr>
              <a:t>N2</a:t>
            </a:r>
            <a:r>
              <a:rPr lang="zh-CN" altLang="en-US" sz="2200" dirty="0">
                <a:latin typeface="+mn-ea"/>
                <a:ea typeface="+mn-ea"/>
              </a:rPr>
              <a:t>网络上的帧的</a:t>
            </a:r>
            <a:r>
              <a:rPr lang="en-US" altLang="zh-CN" sz="2200" dirty="0" err="1">
                <a:solidFill>
                  <a:srgbClr val="FF0000"/>
                </a:solidFill>
                <a:latin typeface="+mn-ea"/>
                <a:ea typeface="+mn-ea"/>
              </a:rPr>
              <a:t>SrcMAC</a:t>
            </a:r>
            <a:r>
              <a:rPr lang="en-US" altLang="zh-CN" sz="2200" dirty="0">
                <a:solidFill>
                  <a:srgbClr val="FF0000"/>
                </a:solidFill>
                <a:latin typeface="+mn-ea"/>
                <a:ea typeface="+mn-ea"/>
              </a:rPr>
              <a:t>=R2</a:t>
            </a:r>
            <a:r>
              <a:rPr lang="zh-CN" altLang="en-US" sz="2200" dirty="0">
                <a:latin typeface="+mn-ea"/>
                <a:ea typeface="+mn-ea"/>
              </a:rPr>
              <a:t>，</a:t>
            </a:r>
            <a:r>
              <a:rPr lang="en-US" altLang="zh-CN" sz="2200" dirty="0" err="1">
                <a:latin typeface="+mn-ea"/>
                <a:ea typeface="+mn-ea"/>
              </a:rPr>
              <a:t>SrcIP</a:t>
            </a:r>
            <a:r>
              <a:rPr lang="en-US" altLang="zh-CN" sz="2200" dirty="0">
                <a:latin typeface="+mn-ea"/>
                <a:ea typeface="+mn-ea"/>
              </a:rPr>
              <a:t>=B</a:t>
            </a:r>
            <a:r>
              <a:rPr lang="en-US" altLang="zh-CN" sz="2200" baseline="-25000" dirty="0">
                <a:latin typeface="+mn-ea"/>
                <a:ea typeface="+mn-ea"/>
              </a:rPr>
              <a:t>IP</a:t>
            </a:r>
            <a:r>
              <a:rPr lang="zh-CN" altLang="en-US" sz="2200" dirty="0">
                <a:latin typeface="+mn-ea"/>
                <a:ea typeface="+mn-ea"/>
              </a:rPr>
              <a:t>，</a:t>
            </a:r>
            <a:r>
              <a:rPr lang="en-US" altLang="zh-CN" sz="2200" dirty="0" err="1">
                <a:solidFill>
                  <a:srgbClr val="FF0000"/>
                </a:solidFill>
                <a:latin typeface="+mn-ea"/>
                <a:ea typeface="+mn-ea"/>
              </a:rPr>
              <a:t>DstMAC</a:t>
            </a:r>
            <a:r>
              <a:rPr lang="en-US" altLang="zh-CN" sz="2200" dirty="0">
                <a:solidFill>
                  <a:srgbClr val="FF0000"/>
                </a:solidFill>
                <a:latin typeface="+mn-ea"/>
                <a:ea typeface="+mn-ea"/>
              </a:rPr>
              <a:t>=D</a:t>
            </a:r>
            <a:r>
              <a:rPr lang="en-US" altLang="zh-CN" sz="2200" baseline="-25000" dirty="0">
                <a:solidFill>
                  <a:srgbClr val="FF0000"/>
                </a:solidFill>
                <a:latin typeface="+mn-ea"/>
                <a:ea typeface="+mn-ea"/>
              </a:rPr>
              <a:t>MAC</a:t>
            </a:r>
            <a:r>
              <a:rPr lang="zh-CN" altLang="en-US" sz="2200" dirty="0">
                <a:latin typeface="+mn-ea"/>
                <a:ea typeface="+mn-ea"/>
              </a:rPr>
              <a:t>，</a:t>
            </a:r>
            <a:r>
              <a:rPr lang="en-US" altLang="zh-CN" sz="2200" dirty="0" err="1">
                <a:latin typeface="+mn-ea"/>
                <a:ea typeface="+mn-ea"/>
              </a:rPr>
              <a:t>DstIP</a:t>
            </a:r>
            <a:r>
              <a:rPr lang="en-US" altLang="zh-CN" sz="2200" dirty="0">
                <a:latin typeface="+mn-ea"/>
                <a:ea typeface="+mn-ea"/>
              </a:rPr>
              <a:t>=D</a:t>
            </a:r>
            <a:r>
              <a:rPr lang="en-US" altLang="zh-CN" sz="2200" baseline="-25000" dirty="0">
                <a:latin typeface="+mn-ea"/>
                <a:ea typeface="+mn-ea"/>
              </a:rPr>
              <a:t>IP</a:t>
            </a:r>
          </a:p>
        </p:txBody>
      </p:sp>
      <p:grpSp>
        <p:nvGrpSpPr>
          <p:cNvPr id="54277" name="Group 1080"/>
          <p:cNvGrpSpPr>
            <a:grpSpLocks/>
          </p:cNvGrpSpPr>
          <p:nvPr/>
        </p:nvGrpSpPr>
        <p:grpSpPr bwMode="auto">
          <a:xfrm>
            <a:off x="896144" y="1621687"/>
            <a:ext cx="7315200" cy="2067595"/>
            <a:chOff x="856" y="1361"/>
            <a:chExt cx="4608" cy="1520"/>
          </a:xfrm>
        </p:grpSpPr>
        <p:grpSp>
          <p:nvGrpSpPr>
            <p:cNvPr id="54278" name="Group 1081"/>
            <p:cNvGrpSpPr>
              <a:grpSpLocks/>
            </p:cNvGrpSpPr>
            <p:nvPr/>
          </p:nvGrpSpPr>
          <p:grpSpPr bwMode="auto">
            <a:xfrm>
              <a:off x="856" y="1361"/>
              <a:ext cx="4608" cy="1144"/>
              <a:chOff x="624" y="1348"/>
              <a:chExt cx="4608" cy="1144"/>
            </a:xfrm>
          </p:grpSpPr>
          <p:sp>
            <p:nvSpPr>
              <p:cNvPr id="54282" name="Rectangle 1082"/>
              <p:cNvSpPr>
                <a:spLocks noChangeArrowheads="1"/>
              </p:cNvSpPr>
              <p:nvPr/>
            </p:nvSpPr>
            <p:spPr bwMode="auto">
              <a:xfrm>
                <a:off x="1972" y="1396"/>
                <a:ext cx="1912" cy="109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路由器</a:t>
                </a:r>
              </a:p>
            </p:txBody>
          </p:sp>
          <p:sp>
            <p:nvSpPr>
              <p:cNvPr id="54283" name="Line 1083"/>
              <p:cNvSpPr>
                <a:spLocks noChangeShapeType="1"/>
              </p:cNvSpPr>
              <p:nvPr/>
            </p:nvSpPr>
            <p:spPr bwMode="auto">
              <a:xfrm flipH="1">
                <a:off x="624" y="2208"/>
                <a:ext cx="1344" cy="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84" name="Line 1084"/>
              <p:cNvSpPr>
                <a:spLocks noChangeShapeType="1"/>
              </p:cNvSpPr>
              <p:nvPr/>
            </p:nvSpPr>
            <p:spPr bwMode="auto">
              <a:xfrm flipH="1">
                <a:off x="3888" y="2208"/>
                <a:ext cx="1344" cy="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85" name="Rectangle 1085"/>
              <p:cNvSpPr>
                <a:spLocks noChangeArrowheads="1"/>
              </p:cNvSpPr>
              <p:nvPr/>
            </p:nvSpPr>
            <p:spPr bwMode="auto">
              <a:xfrm>
                <a:off x="676" y="1348"/>
                <a:ext cx="472" cy="37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主机</a:t>
                </a:r>
              </a:p>
              <a:p>
                <a:pPr algn="ctr"/>
                <a:r>
                  <a:rPr lang="en-US" altLang="zh-CN" sz="1600" b="1">
                    <a:latin typeface="+mn-ea"/>
                    <a:ea typeface="+mn-ea"/>
                  </a:rPr>
                  <a:t>A</a:t>
                </a:r>
              </a:p>
            </p:txBody>
          </p:sp>
          <p:sp>
            <p:nvSpPr>
              <p:cNvPr id="54286" name="Rectangle 1086"/>
              <p:cNvSpPr>
                <a:spLocks noChangeArrowheads="1"/>
              </p:cNvSpPr>
              <p:nvPr/>
            </p:nvSpPr>
            <p:spPr bwMode="auto">
              <a:xfrm>
                <a:off x="1396" y="1348"/>
                <a:ext cx="472" cy="376"/>
              </a:xfrm>
              <a:prstGeom prst="rect">
                <a:avLst/>
              </a:prstGeom>
              <a:solidFill>
                <a:schemeClr val="accent1"/>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主机</a:t>
                </a:r>
              </a:p>
              <a:p>
                <a:pPr algn="ctr"/>
                <a:r>
                  <a:rPr lang="en-US" altLang="zh-CN" sz="1600" b="1">
                    <a:latin typeface="+mn-ea"/>
                    <a:ea typeface="+mn-ea"/>
                  </a:rPr>
                  <a:t>B</a:t>
                </a:r>
              </a:p>
            </p:txBody>
          </p:sp>
          <p:sp>
            <p:nvSpPr>
              <p:cNvPr id="54287" name="Rectangle 1087"/>
              <p:cNvSpPr>
                <a:spLocks noChangeArrowheads="1"/>
              </p:cNvSpPr>
              <p:nvPr/>
            </p:nvSpPr>
            <p:spPr bwMode="auto">
              <a:xfrm>
                <a:off x="4660" y="1348"/>
                <a:ext cx="472" cy="376"/>
              </a:xfrm>
              <a:prstGeom prst="rect">
                <a:avLst/>
              </a:prstGeom>
              <a:solidFill>
                <a:srgbClr val="CCFFFF"/>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主机</a:t>
                </a:r>
              </a:p>
              <a:p>
                <a:pPr algn="ctr"/>
                <a:r>
                  <a:rPr lang="en-US" altLang="zh-CN" sz="1600" b="1">
                    <a:latin typeface="+mn-ea"/>
                    <a:ea typeface="+mn-ea"/>
                  </a:rPr>
                  <a:t>D</a:t>
                </a:r>
              </a:p>
            </p:txBody>
          </p:sp>
          <p:sp>
            <p:nvSpPr>
              <p:cNvPr id="54288" name="Rectangle 1088"/>
              <p:cNvSpPr>
                <a:spLocks noChangeArrowheads="1"/>
              </p:cNvSpPr>
              <p:nvPr/>
            </p:nvSpPr>
            <p:spPr bwMode="auto">
              <a:xfrm>
                <a:off x="3988" y="1348"/>
                <a:ext cx="472" cy="376"/>
              </a:xfrm>
              <a:prstGeom prst="rect">
                <a:avLst/>
              </a:prstGeom>
              <a:solidFill>
                <a:srgbClr val="FDD900"/>
              </a:solidFill>
              <a:ln w="12700">
                <a:solidFill>
                  <a:srgbClr val="007A77"/>
                </a:solidFill>
                <a:miter lim="800000"/>
                <a:headEnd/>
                <a:tailEnd/>
              </a:ln>
            </p:spPr>
            <p:txBody>
              <a:bodyPr wrap="none" lIns="92075" tIns="46038" rIns="92075" bIns="46038"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sz="1600" b="1">
                    <a:latin typeface="+mn-ea"/>
                    <a:ea typeface="+mn-ea"/>
                  </a:rPr>
                  <a:t>主机</a:t>
                </a:r>
              </a:p>
              <a:p>
                <a:pPr algn="ctr"/>
                <a:r>
                  <a:rPr lang="en-US" altLang="zh-CN" sz="1600" b="1">
                    <a:latin typeface="+mn-ea"/>
                    <a:ea typeface="+mn-ea"/>
                  </a:rPr>
                  <a:t>C</a:t>
                </a:r>
              </a:p>
            </p:txBody>
          </p:sp>
          <p:sp>
            <p:nvSpPr>
              <p:cNvPr id="54289" name="Line 1089"/>
              <p:cNvSpPr>
                <a:spLocks noChangeShapeType="1"/>
              </p:cNvSpPr>
              <p:nvPr/>
            </p:nvSpPr>
            <p:spPr bwMode="auto">
              <a:xfrm>
                <a:off x="912"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90" name="Line 1090"/>
              <p:cNvSpPr>
                <a:spLocks noChangeShapeType="1"/>
              </p:cNvSpPr>
              <p:nvPr/>
            </p:nvSpPr>
            <p:spPr bwMode="auto">
              <a:xfrm>
                <a:off x="1632"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91" name="Line 1091"/>
              <p:cNvSpPr>
                <a:spLocks noChangeShapeType="1"/>
              </p:cNvSpPr>
              <p:nvPr/>
            </p:nvSpPr>
            <p:spPr bwMode="auto">
              <a:xfrm>
                <a:off x="4224"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54292" name="Line 1092"/>
              <p:cNvSpPr>
                <a:spLocks noChangeShapeType="1"/>
              </p:cNvSpPr>
              <p:nvPr/>
            </p:nvSpPr>
            <p:spPr bwMode="auto">
              <a:xfrm>
                <a:off x="4896" y="1728"/>
                <a:ext cx="0" cy="480"/>
              </a:xfrm>
              <a:prstGeom prst="line">
                <a:avLst/>
              </a:prstGeom>
              <a:noFill/>
              <a:ln w="50800">
                <a:solidFill>
                  <a:srgbClr val="007A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
          <p:nvSpPr>
            <p:cNvPr id="54279" name="Rectangle 1093"/>
            <p:cNvSpPr>
              <a:spLocks noChangeArrowheads="1"/>
            </p:cNvSpPr>
            <p:nvPr/>
          </p:nvSpPr>
          <p:spPr bwMode="auto">
            <a:xfrm>
              <a:off x="2238" y="2109"/>
              <a:ext cx="64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latin typeface="+mn-ea"/>
                  <a:ea typeface="+mn-ea"/>
                </a:rPr>
                <a:t>MAC R1</a:t>
              </a:r>
            </a:p>
            <a:p>
              <a:r>
                <a:rPr lang="en-US" altLang="zh-CN" sz="1600" b="1">
                  <a:latin typeface="+mn-ea"/>
                  <a:ea typeface="+mn-ea"/>
                </a:rPr>
                <a:t>NET N1</a:t>
              </a:r>
            </a:p>
          </p:txBody>
        </p:sp>
        <p:sp>
          <p:nvSpPr>
            <p:cNvPr id="54280" name="Rectangle 1094"/>
            <p:cNvSpPr>
              <a:spLocks noChangeArrowheads="1"/>
            </p:cNvSpPr>
            <p:nvPr/>
          </p:nvSpPr>
          <p:spPr bwMode="auto">
            <a:xfrm>
              <a:off x="3438" y="2109"/>
              <a:ext cx="64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1600" b="1">
                  <a:latin typeface="+mn-ea"/>
                  <a:ea typeface="+mn-ea"/>
                </a:rPr>
                <a:t>MAC R2</a:t>
              </a:r>
            </a:p>
            <a:p>
              <a:r>
                <a:rPr lang="en-US" altLang="zh-CN" sz="1600" b="1">
                  <a:latin typeface="+mn-ea"/>
                  <a:ea typeface="+mn-ea"/>
                </a:rPr>
                <a:t>NET N2</a:t>
              </a:r>
            </a:p>
          </p:txBody>
        </p:sp>
        <p:sp>
          <p:nvSpPr>
            <p:cNvPr id="54281" name="Rectangle 1095"/>
            <p:cNvSpPr>
              <a:spLocks noChangeArrowheads="1"/>
            </p:cNvSpPr>
            <p:nvPr/>
          </p:nvSpPr>
          <p:spPr bwMode="auto">
            <a:xfrm>
              <a:off x="2261" y="2609"/>
              <a:ext cx="172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US" b="1" dirty="0">
                  <a:solidFill>
                    <a:srgbClr val="FF0000"/>
                  </a:solidFill>
                  <a:latin typeface="+mn-ea"/>
                  <a:ea typeface="+mn-ea"/>
                </a:rPr>
                <a:t>主机</a:t>
              </a:r>
              <a:r>
                <a:rPr lang="en-US" altLang="zh-CN" b="1" dirty="0">
                  <a:solidFill>
                    <a:srgbClr val="FF0000"/>
                  </a:solidFill>
                  <a:latin typeface="+mn-ea"/>
                  <a:ea typeface="+mn-ea"/>
                </a:rPr>
                <a:t>B </a:t>
              </a:r>
              <a:r>
                <a:rPr lang="zh-CN" altLang="en-US" b="1" dirty="0">
                  <a:solidFill>
                    <a:srgbClr val="FF0000"/>
                  </a:solidFill>
                  <a:latin typeface="+mn-ea"/>
                  <a:ea typeface="+mn-ea"/>
                </a:rPr>
                <a:t>发送分组给 主机</a:t>
              </a:r>
              <a:r>
                <a:rPr lang="en-US" altLang="zh-CN" b="1" dirty="0">
                  <a:solidFill>
                    <a:srgbClr val="FF0000"/>
                  </a:solidFill>
                  <a:latin typeface="+mn-ea"/>
                  <a:ea typeface="+mn-ea"/>
                </a:rPr>
                <a:t>D</a:t>
              </a:r>
            </a:p>
          </p:txBody>
        </p:sp>
      </p:grpSp>
      <p:sp>
        <p:nvSpPr>
          <p:cNvPr id="22" name="文本框 21">
            <a:extLst>
              <a:ext uri="{FF2B5EF4-FFF2-40B4-BE49-F238E27FC236}">
                <a16:creationId xmlns:a16="http://schemas.microsoft.com/office/drawing/2014/main" id="{CDE37401-0464-4A49-8B50-D6C1A8E5CB3D}"/>
              </a:ext>
            </a:extLst>
          </p:cNvPr>
          <p:cNvSpPr txBox="1"/>
          <p:nvPr/>
        </p:nvSpPr>
        <p:spPr>
          <a:xfrm>
            <a:off x="1685392" y="2855443"/>
            <a:ext cx="1404676" cy="646331"/>
          </a:xfrm>
          <a:prstGeom prst="rect">
            <a:avLst/>
          </a:prstGeom>
          <a:noFill/>
        </p:spPr>
        <p:txBody>
          <a:bodyPr wrap="square">
            <a:spAutoFit/>
          </a:bodyPr>
          <a:lstStyle/>
          <a:p>
            <a:r>
              <a:rPr lang="en-US" altLang="zh-CN" dirty="0">
                <a:solidFill>
                  <a:srgbClr val="FF0000"/>
                </a:solidFill>
                <a:latin typeface="+mn-ea"/>
                <a:ea typeface="+mn-ea"/>
              </a:rPr>
              <a:t>MAC:B</a:t>
            </a:r>
            <a:r>
              <a:rPr lang="en-US" altLang="zh-CN" baseline="-25000" dirty="0">
                <a:solidFill>
                  <a:srgbClr val="FF0000"/>
                </a:solidFill>
                <a:latin typeface="+mn-ea"/>
                <a:ea typeface="+mn-ea"/>
              </a:rPr>
              <a:t>MAC</a:t>
            </a:r>
          </a:p>
          <a:p>
            <a:r>
              <a:rPr lang="en-US" altLang="zh-CN" dirty="0"/>
              <a:t>NET:  </a:t>
            </a:r>
            <a:r>
              <a:rPr lang="en-US" altLang="zh-CN" dirty="0">
                <a:latin typeface="+mn-ea"/>
                <a:ea typeface="+mn-ea"/>
              </a:rPr>
              <a:t>B</a:t>
            </a:r>
            <a:r>
              <a:rPr lang="en-US" altLang="zh-CN" baseline="-25000" dirty="0">
                <a:latin typeface="+mn-ea"/>
                <a:ea typeface="+mn-ea"/>
              </a:rPr>
              <a:t>IP</a:t>
            </a:r>
            <a:endParaRPr lang="zh-CN" altLang="en-US" dirty="0"/>
          </a:p>
        </p:txBody>
      </p:sp>
      <p:sp>
        <p:nvSpPr>
          <p:cNvPr id="23" name="文本框 22">
            <a:extLst>
              <a:ext uri="{FF2B5EF4-FFF2-40B4-BE49-F238E27FC236}">
                <a16:creationId xmlns:a16="http://schemas.microsoft.com/office/drawing/2014/main" id="{A7511139-C47A-4C79-9551-456320E4459E}"/>
              </a:ext>
            </a:extLst>
          </p:cNvPr>
          <p:cNvSpPr txBox="1"/>
          <p:nvPr/>
        </p:nvSpPr>
        <p:spPr>
          <a:xfrm>
            <a:off x="6996907" y="2860406"/>
            <a:ext cx="1404676" cy="646331"/>
          </a:xfrm>
          <a:prstGeom prst="rect">
            <a:avLst/>
          </a:prstGeom>
          <a:noFill/>
        </p:spPr>
        <p:txBody>
          <a:bodyPr wrap="square">
            <a:spAutoFit/>
          </a:bodyPr>
          <a:lstStyle/>
          <a:p>
            <a:r>
              <a:rPr lang="en-US" altLang="zh-CN" dirty="0">
                <a:solidFill>
                  <a:srgbClr val="FF0000"/>
                </a:solidFill>
                <a:latin typeface="+mn-ea"/>
                <a:ea typeface="+mn-ea"/>
              </a:rPr>
              <a:t>MAC:D</a:t>
            </a:r>
            <a:r>
              <a:rPr lang="en-US" altLang="zh-CN" baseline="-25000" dirty="0">
                <a:solidFill>
                  <a:srgbClr val="FF0000"/>
                </a:solidFill>
                <a:latin typeface="+mn-ea"/>
                <a:ea typeface="+mn-ea"/>
              </a:rPr>
              <a:t>MAC</a:t>
            </a:r>
          </a:p>
          <a:p>
            <a:r>
              <a:rPr lang="en-US" altLang="zh-CN" dirty="0"/>
              <a:t>NET:  </a:t>
            </a:r>
            <a:r>
              <a:rPr lang="en-US" altLang="zh-CN" dirty="0">
                <a:latin typeface="+mn-ea"/>
                <a:ea typeface="+mn-ea"/>
              </a:rPr>
              <a:t>D</a:t>
            </a:r>
            <a:r>
              <a:rPr lang="en-US" altLang="zh-CN" baseline="-25000" dirty="0">
                <a:latin typeface="+mn-ea"/>
                <a:ea typeface="+mn-ea"/>
              </a:rPr>
              <a:t>IP</a:t>
            </a:r>
            <a:endParaRPr lang="zh-CN" alt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685800" y="1700808"/>
            <a:ext cx="7772400" cy="4114800"/>
          </a:xfrm>
        </p:spPr>
        <p:txBody>
          <a:bodyPr/>
          <a:lstStyle/>
          <a:p>
            <a:pPr>
              <a:lnSpc>
                <a:spcPct val="130000"/>
              </a:lnSpc>
            </a:pPr>
            <a:r>
              <a:rPr lang="en-US" altLang="zh-CN" dirty="0"/>
              <a:t>ARP</a:t>
            </a:r>
            <a:r>
              <a:rPr lang="zh-CN" altLang="en-US" dirty="0"/>
              <a:t>非常重要，它决定了在链路上，封装</a:t>
            </a:r>
            <a:r>
              <a:rPr lang="en-US" altLang="zh-CN" dirty="0"/>
              <a:t>IP</a:t>
            </a:r>
            <a:r>
              <a:rPr lang="zh-CN" altLang="en-US" dirty="0"/>
              <a:t>分组的帧会被哪个网络接口接收</a:t>
            </a:r>
            <a:endParaRPr lang="en-US" altLang="zh-CN" dirty="0"/>
          </a:p>
          <a:p>
            <a:pPr>
              <a:lnSpc>
                <a:spcPct val="130000"/>
              </a:lnSpc>
            </a:pPr>
            <a:r>
              <a:rPr lang="zh-CN" altLang="en-US" dirty="0"/>
              <a:t>安全问题：在链路层次上窃听数据</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3203077-D1B1-4C92-86BB-293A47D6709A}" type="slidenum">
              <a:rPr lang="en-US" altLang="zh-CN">
                <a:latin typeface="+mn-ea"/>
                <a:ea typeface="+mn-ea"/>
              </a:rPr>
              <a:pPr eaLnBrk="1" hangingPunct="1"/>
              <a:t>35</a:t>
            </a:fld>
            <a:endParaRPr lang="en-US" altLang="zh-CN">
              <a:latin typeface="+mn-ea"/>
              <a:ea typeface="+mn-ea"/>
            </a:endParaRPr>
          </a:p>
        </p:txBody>
      </p:sp>
      <p:sp>
        <p:nvSpPr>
          <p:cNvPr id="3076" name="Rectangle 2"/>
          <p:cNvSpPr>
            <a:spLocks noGrp="1" noChangeArrowheads="1"/>
          </p:cNvSpPr>
          <p:nvPr>
            <p:ph type="title"/>
          </p:nvPr>
        </p:nvSpPr>
        <p:spPr/>
        <p:txBody>
          <a:bodyPr/>
          <a:lstStyle/>
          <a:p>
            <a:pPr eaLnBrk="1" hangingPunct="1"/>
            <a:r>
              <a:rPr lang="en-US" altLang="zh-CN">
                <a:latin typeface="+mn-ea"/>
                <a:ea typeface="+mn-ea"/>
              </a:rPr>
              <a:t>ARP Spoofing</a:t>
            </a:r>
          </a:p>
        </p:txBody>
      </p:sp>
      <p:sp>
        <p:nvSpPr>
          <p:cNvPr id="3077" name="Rectangle 6"/>
          <p:cNvSpPr>
            <a:spLocks noGrp="1" noRot="1" noChangeArrowheads="1"/>
          </p:cNvSpPr>
          <p:nvPr>
            <p:ph type="body" idx="1"/>
          </p:nvPr>
        </p:nvSpPr>
        <p:spPr>
          <a:xfrm>
            <a:off x="5187637" y="1608534"/>
            <a:ext cx="3924300" cy="4176713"/>
          </a:xfrm>
          <a:noFill/>
        </p:spPr>
        <p:txBody>
          <a:bodyPr/>
          <a:lstStyle/>
          <a:p>
            <a:pPr eaLnBrk="1" hangingPunct="1"/>
            <a:r>
              <a:rPr lang="zh-CN" altLang="en-US" sz="2800" b="0" dirty="0">
                <a:latin typeface="+mn-ea"/>
              </a:rPr>
              <a:t>防范措施</a:t>
            </a:r>
          </a:p>
          <a:p>
            <a:pPr lvl="1" eaLnBrk="1" hangingPunct="1"/>
            <a:r>
              <a:rPr lang="zh-CN" altLang="en-US" sz="2400" b="0" dirty="0">
                <a:latin typeface="+mn-ea"/>
              </a:rPr>
              <a:t>监测可疑的</a:t>
            </a:r>
            <a:r>
              <a:rPr lang="en-US" altLang="zh-CN" sz="2400" b="0" dirty="0">
                <a:latin typeface="+mn-ea"/>
              </a:rPr>
              <a:t>ARP</a:t>
            </a:r>
            <a:r>
              <a:rPr lang="zh-CN" altLang="en-US" sz="2400" b="0" dirty="0">
                <a:latin typeface="+mn-ea"/>
              </a:rPr>
              <a:t>流量，特别是路由器等关键设备的</a:t>
            </a:r>
            <a:r>
              <a:rPr lang="en-US" altLang="zh-CN" sz="2400" b="0" dirty="0">
                <a:latin typeface="+mn-ea"/>
              </a:rPr>
              <a:t>MAC</a:t>
            </a:r>
            <a:r>
              <a:rPr lang="zh-CN" altLang="en-US" sz="2400" b="0" dirty="0">
                <a:latin typeface="+mn-ea"/>
              </a:rPr>
              <a:t>地址的变化。</a:t>
            </a:r>
          </a:p>
          <a:p>
            <a:pPr lvl="1" eaLnBrk="1" hangingPunct="1"/>
            <a:r>
              <a:rPr lang="zh-CN" altLang="en-US" sz="2400" b="0" dirty="0">
                <a:latin typeface="+mn-ea"/>
              </a:rPr>
              <a:t>通过划分子网、</a:t>
            </a:r>
            <a:r>
              <a:rPr lang="en-US" altLang="zh-CN" sz="2400" b="0" dirty="0">
                <a:latin typeface="+mn-ea"/>
              </a:rPr>
              <a:t>VLAN</a:t>
            </a:r>
            <a:r>
              <a:rPr lang="zh-CN" altLang="en-US" sz="2400" b="0" dirty="0">
                <a:latin typeface="+mn-ea"/>
              </a:rPr>
              <a:t>等措施限制</a:t>
            </a:r>
            <a:r>
              <a:rPr lang="en-US" altLang="zh-CN" sz="2400" b="0" dirty="0">
                <a:latin typeface="+mn-ea"/>
              </a:rPr>
              <a:t>ARP</a:t>
            </a:r>
            <a:r>
              <a:rPr lang="zh-CN" altLang="en-US" sz="2400" b="0" dirty="0">
                <a:latin typeface="+mn-ea"/>
              </a:rPr>
              <a:t>的广播域</a:t>
            </a:r>
          </a:p>
          <a:p>
            <a:pPr lvl="1" eaLnBrk="1" hangingPunct="1"/>
            <a:r>
              <a:rPr lang="zh-CN" altLang="en-US" sz="2400" b="0" dirty="0">
                <a:solidFill>
                  <a:schemeClr val="hlink"/>
                </a:solidFill>
                <a:latin typeface="+mn-ea"/>
              </a:rPr>
              <a:t>在</a:t>
            </a:r>
            <a:r>
              <a:rPr lang="en-US" altLang="zh-CN" sz="2400" b="0" dirty="0">
                <a:solidFill>
                  <a:schemeClr val="hlink"/>
                </a:solidFill>
                <a:latin typeface="+mn-ea"/>
              </a:rPr>
              <a:t>ARP Cache</a:t>
            </a:r>
            <a:r>
              <a:rPr lang="zh-CN" altLang="en-US" sz="2400" b="0" dirty="0">
                <a:solidFill>
                  <a:schemeClr val="hlink"/>
                </a:solidFill>
                <a:latin typeface="+mn-ea"/>
              </a:rPr>
              <a:t>中静态配置</a:t>
            </a:r>
            <a:r>
              <a:rPr lang="en-US" altLang="zh-CN" sz="2400" b="0" dirty="0">
                <a:solidFill>
                  <a:schemeClr val="hlink"/>
                </a:solidFill>
                <a:latin typeface="+mn-ea"/>
              </a:rPr>
              <a:t>IP</a:t>
            </a:r>
            <a:r>
              <a:rPr lang="zh-CN" altLang="en-US" sz="2400" b="0" dirty="0">
                <a:solidFill>
                  <a:schemeClr val="hlink"/>
                </a:solidFill>
                <a:latin typeface="+mn-ea"/>
              </a:rPr>
              <a:t>和</a:t>
            </a:r>
            <a:r>
              <a:rPr lang="en-US" altLang="zh-CN" sz="2400" b="0" dirty="0">
                <a:solidFill>
                  <a:schemeClr val="hlink"/>
                </a:solidFill>
                <a:latin typeface="+mn-ea"/>
              </a:rPr>
              <a:t>MAC</a:t>
            </a:r>
            <a:r>
              <a:rPr lang="zh-CN" altLang="en-US" sz="2400" b="0" dirty="0">
                <a:solidFill>
                  <a:schemeClr val="hlink"/>
                </a:solidFill>
                <a:latin typeface="+mn-ea"/>
              </a:rPr>
              <a:t>地址的映射表项</a:t>
            </a:r>
          </a:p>
        </p:txBody>
      </p:sp>
      <p:graphicFrame>
        <p:nvGraphicFramePr>
          <p:cNvPr id="3074" name="Object 7"/>
          <p:cNvGraphicFramePr>
            <a:graphicFrameLocks noChangeAspect="1"/>
          </p:cNvGraphicFramePr>
          <p:nvPr>
            <p:extLst>
              <p:ext uri="{D42A27DB-BD31-4B8C-83A1-F6EECF244321}">
                <p14:modId xmlns:p14="http://schemas.microsoft.com/office/powerpoint/2010/main" val="4196382868"/>
              </p:ext>
            </p:extLst>
          </p:nvPr>
        </p:nvGraphicFramePr>
        <p:xfrm>
          <a:off x="0" y="1989138"/>
          <a:ext cx="5435600" cy="4392612"/>
        </p:xfrm>
        <a:graphic>
          <a:graphicData uri="http://schemas.openxmlformats.org/presentationml/2006/ole">
            <mc:AlternateContent xmlns:mc="http://schemas.openxmlformats.org/markup-compatibility/2006">
              <mc:Choice xmlns:v="urn:schemas-microsoft-com:vml" Requires="v">
                <p:oleObj name="Visio" r:id="rId3" imgW="3660458" imgH="2729008" progId="Visio.Drawing.11">
                  <p:embed/>
                </p:oleObj>
              </mc:Choice>
              <mc:Fallback>
                <p:oleObj name="Visio" r:id="rId3" imgW="3660458" imgH="2729008" progId="Visio.Drawing.11">
                  <p:embed/>
                  <p:pic>
                    <p:nvPicPr>
                      <p:cNvPr id="307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9138"/>
                        <a:ext cx="54356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strips(downRight)">
                                      <p:cBhvr>
                                        <p:cTn id="7" dur="500"/>
                                        <p:tgtEl>
                                          <p:spTgt spid="3077">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077">
                                            <p:txEl>
                                              <p:pRg st="1" end="1"/>
                                            </p:txEl>
                                          </p:spTgt>
                                        </p:tgtEl>
                                        <p:attrNameLst>
                                          <p:attrName>style.visibility</p:attrName>
                                        </p:attrNameLst>
                                      </p:cBhvr>
                                      <p:to>
                                        <p:strVal val="visible"/>
                                      </p:to>
                                    </p:set>
                                    <p:animEffect transition="in" filter="strips(downRight)">
                                      <p:cBhvr>
                                        <p:cTn id="10" dur="500"/>
                                        <p:tgtEl>
                                          <p:spTgt spid="3077">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077">
                                            <p:txEl>
                                              <p:pRg st="2" end="2"/>
                                            </p:txEl>
                                          </p:spTgt>
                                        </p:tgtEl>
                                        <p:attrNameLst>
                                          <p:attrName>style.visibility</p:attrName>
                                        </p:attrNameLst>
                                      </p:cBhvr>
                                      <p:to>
                                        <p:strVal val="visible"/>
                                      </p:to>
                                    </p:set>
                                    <p:animEffect transition="in" filter="strips(downRight)">
                                      <p:cBhvr>
                                        <p:cTn id="13" dur="500"/>
                                        <p:tgtEl>
                                          <p:spTgt spid="3077">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3077">
                                            <p:txEl>
                                              <p:pRg st="3" end="3"/>
                                            </p:txEl>
                                          </p:spTgt>
                                        </p:tgtEl>
                                        <p:attrNameLst>
                                          <p:attrName>style.visibility</p:attrName>
                                        </p:attrNameLst>
                                      </p:cBhvr>
                                      <p:to>
                                        <p:strVal val="visible"/>
                                      </p:to>
                                    </p:set>
                                    <p:animEffect transition="in" filter="strips(downRight)">
                                      <p:cBhvr>
                                        <p:cTn id="16" dur="500"/>
                                        <p:tgtEl>
                                          <p:spTgt spid="30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BA79BE9-56F0-44F3-AD26-B1F708A7CE39}" type="slidenum">
              <a:rPr lang="en-US" altLang="zh-CN">
                <a:latin typeface="+mn-ea"/>
                <a:ea typeface="+mn-ea"/>
              </a:rPr>
              <a:pPr eaLnBrk="1" hangingPunct="1"/>
              <a:t>36</a:t>
            </a:fld>
            <a:endParaRPr lang="en-US" altLang="zh-CN">
              <a:latin typeface="+mn-ea"/>
              <a:ea typeface="+mn-ea"/>
            </a:endParaRPr>
          </a:p>
        </p:txBody>
      </p:sp>
      <p:sp>
        <p:nvSpPr>
          <p:cNvPr id="4100" name="Rectangle 2"/>
          <p:cNvSpPr>
            <a:spLocks noGrp="1" noChangeArrowheads="1"/>
          </p:cNvSpPr>
          <p:nvPr>
            <p:ph type="title"/>
          </p:nvPr>
        </p:nvSpPr>
        <p:spPr/>
        <p:txBody>
          <a:bodyPr/>
          <a:lstStyle/>
          <a:p>
            <a:pPr eaLnBrk="1" hangingPunct="1"/>
            <a:r>
              <a:rPr lang="zh-CN" altLang="en-US" dirty="0">
                <a:latin typeface="+mn-ea"/>
                <a:ea typeface="+mn-ea"/>
              </a:rPr>
              <a:t>反向</a:t>
            </a:r>
            <a:r>
              <a:rPr lang="en-US" altLang="zh-CN" dirty="0">
                <a:latin typeface="+mn-ea"/>
                <a:ea typeface="+mn-ea"/>
              </a:rPr>
              <a:t>ARP</a:t>
            </a:r>
          </a:p>
        </p:txBody>
      </p:sp>
      <p:sp>
        <p:nvSpPr>
          <p:cNvPr id="4101" name="Rectangle 7"/>
          <p:cNvSpPr>
            <a:spLocks noGrp="1" noRot="1" noChangeArrowheads="1"/>
          </p:cNvSpPr>
          <p:nvPr>
            <p:ph type="body" idx="1"/>
          </p:nvPr>
        </p:nvSpPr>
        <p:spPr>
          <a:xfrm>
            <a:off x="34925" y="1916113"/>
            <a:ext cx="4572000" cy="3395662"/>
          </a:xfrm>
          <a:noFill/>
        </p:spPr>
        <p:txBody>
          <a:bodyPr/>
          <a:lstStyle/>
          <a:p>
            <a:pPr eaLnBrk="1" hangingPunct="1"/>
            <a:r>
              <a:rPr lang="zh-CN" altLang="en-US" b="0" dirty="0">
                <a:latin typeface="+mn-ea"/>
              </a:rPr>
              <a:t>反向</a:t>
            </a:r>
            <a:r>
              <a:rPr lang="en-US" altLang="zh-CN" b="0" dirty="0">
                <a:latin typeface="+mn-ea"/>
              </a:rPr>
              <a:t>ARP</a:t>
            </a:r>
            <a:r>
              <a:rPr lang="zh-CN" altLang="en-US" b="0" dirty="0">
                <a:latin typeface="+mn-ea"/>
              </a:rPr>
              <a:t>：</a:t>
            </a:r>
            <a:r>
              <a:rPr lang="en-US" altLang="zh-CN" b="0" dirty="0">
                <a:latin typeface="+mn-ea"/>
              </a:rPr>
              <a:t>Reverse ARP</a:t>
            </a:r>
          </a:p>
          <a:p>
            <a:pPr lvl="1" eaLnBrk="1" hangingPunct="1"/>
            <a:r>
              <a:rPr lang="en-US" altLang="zh-CN" b="0" dirty="0">
                <a:latin typeface="+mn-ea"/>
              </a:rPr>
              <a:t>RFC 903</a:t>
            </a:r>
          </a:p>
          <a:p>
            <a:pPr lvl="1" eaLnBrk="1" hangingPunct="1"/>
            <a:r>
              <a:rPr lang="zh-CN" altLang="en-US" b="0" dirty="0">
                <a:latin typeface="+mn-ea"/>
              </a:rPr>
              <a:t>用于查找物理地址所对应的</a:t>
            </a:r>
            <a:r>
              <a:rPr lang="en-US" altLang="zh-CN" b="0" dirty="0">
                <a:latin typeface="+mn-ea"/>
              </a:rPr>
              <a:t>IP</a:t>
            </a:r>
            <a:r>
              <a:rPr lang="zh-CN" altLang="en-US" b="0" dirty="0">
                <a:latin typeface="+mn-ea"/>
              </a:rPr>
              <a:t>地址，例如对于无盘机等小型嵌入式设备，启动时需要知道自己的</a:t>
            </a:r>
            <a:r>
              <a:rPr lang="en-US" altLang="zh-CN" b="0" dirty="0">
                <a:latin typeface="+mn-ea"/>
              </a:rPr>
              <a:t>IP</a:t>
            </a:r>
            <a:r>
              <a:rPr lang="zh-CN" altLang="en-US" b="0" dirty="0">
                <a:latin typeface="+mn-ea"/>
              </a:rPr>
              <a:t>地址</a:t>
            </a:r>
          </a:p>
        </p:txBody>
      </p:sp>
      <p:graphicFrame>
        <p:nvGraphicFramePr>
          <p:cNvPr id="4098" name="Object 8"/>
          <p:cNvGraphicFramePr>
            <a:graphicFrameLocks noChangeAspect="1"/>
          </p:cNvGraphicFramePr>
          <p:nvPr>
            <p:extLst>
              <p:ext uri="{D42A27DB-BD31-4B8C-83A1-F6EECF244321}">
                <p14:modId xmlns:p14="http://schemas.microsoft.com/office/powerpoint/2010/main" val="3804239447"/>
              </p:ext>
            </p:extLst>
          </p:nvPr>
        </p:nvGraphicFramePr>
        <p:xfrm>
          <a:off x="4500563" y="1828800"/>
          <a:ext cx="4046537" cy="4267200"/>
        </p:xfrm>
        <a:graphic>
          <a:graphicData uri="http://schemas.openxmlformats.org/presentationml/2006/ole">
            <mc:AlternateContent xmlns:mc="http://schemas.openxmlformats.org/markup-compatibility/2006">
              <mc:Choice xmlns:v="urn:schemas-microsoft-com:vml" Requires="v">
                <p:oleObj name="Visio" r:id="rId3" imgW="2311908" imgH="2437486" progId="Visio.Drawing.11">
                  <p:embed/>
                </p:oleObj>
              </mc:Choice>
              <mc:Fallback>
                <p:oleObj name="Visio" r:id="rId3" imgW="2311908" imgH="2437486" progId="Visio.Drawing.11">
                  <p:embed/>
                  <p:pic>
                    <p:nvPicPr>
                      <p:cNvPr id="409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828800"/>
                        <a:ext cx="404653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29086-57DF-41C4-877C-67D1E71BDA2C}"/>
              </a:ext>
            </a:extLst>
          </p:cNvPr>
          <p:cNvSpPr>
            <a:spLocks noGrp="1"/>
          </p:cNvSpPr>
          <p:nvPr>
            <p:ph type="title"/>
          </p:nvPr>
        </p:nvSpPr>
        <p:spPr/>
        <p:txBody>
          <a:bodyPr/>
          <a:lstStyle/>
          <a:p>
            <a:r>
              <a:rPr lang="zh-CN" altLang="en-US" dirty="0">
                <a:latin typeface="+mn-ea"/>
                <a:ea typeface="+mn-ea"/>
              </a:rPr>
              <a:t>查看</a:t>
            </a:r>
            <a:r>
              <a:rPr lang="en-US" altLang="zh-CN" dirty="0">
                <a:latin typeface="+mn-ea"/>
                <a:ea typeface="+mn-ea"/>
              </a:rPr>
              <a:t>ARP</a:t>
            </a:r>
            <a:r>
              <a:rPr lang="zh-CN" altLang="en-US" dirty="0">
                <a:latin typeface="+mn-ea"/>
                <a:ea typeface="+mn-ea"/>
              </a:rPr>
              <a:t>缓存表</a:t>
            </a:r>
            <a:endParaRPr lang="zh-CN" altLang="en-US" dirty="0"/>
          </a:p>
        </p:txBody>
      </p:sp>
      <p:sp>
        <p:nvSpPr>
          <p:cNvPr id="4" name="灯片编号占位符 3">
            <a:extLst>
              <a:ext uri="{FF2B5EF4-FFF2-40B4-BE49-F238E27FC236}">
                <a16:creationId xmlns:a16="http://schemas.microsoft.com/office/drawing/2014/main" id="{DE87BBDB-4D83-4313-A44D-4F73F10C72FA}"/>
              </a:ext>
            </a:extLst>
          </p:cNvPr>
          <p:cNvSpPr>
            <a:spLocks noGrp="1"/>
          </p:cNvSpPr>
          <p:nvPr>
            <p:ph type="sldNum" sz="quarter" idx="12"/>
          </p:nvPr>
        </p:nvSpPr>
        <p:spPr/>
        <p:txBody>
          <a:bodyPr/>
          <a:lstStyle/>
          <a:p>
            <a:fld id="{8ED44DB7-B4BB-488E-80C0-9E7628D09BE7}" type="slidenum">
              <a:rPr lang="en-US" altLang="zh-CN" smtClean="0"/>
              <a:pPr/>
              <a:t>37</a:t>
            </a:fld>
            <a:endParaRPr lang="en-US" altLang="zh-CN"/>
          </a:p>
        </p:txBody>
      </p:sp>
      <p:pic>
        <p:nvPicPr>
          <p:cNvPr id="6" name="图片 5">
            <a:extLst>
              <a:ext uri="{FF2B5EF4-FFF2-40B4-BE49-F238E27FC236}">
                <a16:creationId xmlns:a16="http://schemas.microsoft.com/office/drawing/2014/main" id="{F4DD7948-F13E-4F3D-B2F2-03F8E8D45161}"/>
              </a:ext>
            </a:extLst>
          </p:cNvPr>
          <p:cNvPicPr>
            <a:picLocks noChangeAspect="1"/>
          </p:cNvPicPr>
          <p:nvPr/>
        </p:nvPicPr>
        <p:blipFill>
          <a:blip r:embed="rId3"/>
          <a:stretch>
            <a:fillRect/>
          </a:stretch>
        </p:blipFill>
        <p:spPr>
          <a:xfrm>
            <a:off x="1259632" y="1268760"/>
            <a:ext cx="6336704" cy="4807661"/>
          </a:xfrm>
          <a:prstGeom prst="rect">
            <a:avLst/>
          </a:prstGeom>
        </p:spPr>
      </p:pic>
    </p:spTree>
    <p:extLst>
      <p:ext uri="{BB962C8B-B14F-4D97-AF65-F5344CB8AC3E}">
        <p14:creationId xmlns:p14="http://schemas.microsoft.com/office/powerpoint/2010/main" val="4038520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D756811-A324-4211-A237-D83B469997C5}" type="slidenum">
              <a:rPr lang="en-US" altLang="zh-CN">
                <a:latin typeface="+mn-ea"/>
                <a:ea typeface="+mn-ea"/>
              </a:rPr>
              <a:pPr eaLnBrk="1" hangingPunct="1"/>
              <a:t>38</a:t>
            </a:fld>
            <a:endParaRPr lang="en-US" altLang="zh-CN">
              <a:latin typeface="+mn-ea"/>
              <a:ea typeface="+mn-ea"/>
            </a:endParaRPr>
          </a:p>
        </p:txBody>
      </p:sp>
      <p:sp>
        <p:nvSpPr>
          <p:cNvPr id="56323" name="Rectangle 2"/>
          <p:cNvSpPr>
            <a:spLocks noGrp="1" noChangeArrowheads="1"/>
          </p:cNvSpPr>
          <p:nvPr>
            <p:ph type="title"/>
          </p:nvPr>
        </p:nvSpPr>
        <p:spPr/>
        <p:txBody>
          <a:bodyPr/>
          <a:lstStyle/>
          <a:p>
            <a:pPr eaLnBrk="1" hangingPunct="1"/>
            <a:r>
              <a:rPr lang="en-US" altLang="zh-CN">
                <a:latin typeface="+mn-ea"/>
                <a:ea typeface="+mn-ea"/>
              </a:rPr>
              <a:t>ARP</a:t>
            </a:r>
            <a:r>
              <a:rPr lang="zh-CN" altLang="en-US">
                <a:latin typeface="+mn-ea"/>
                <a:ea typeface="+mn-ea"/>
              </a:rPr>
              <a:t>协议帧格式</a:t>
            </a:r>
          </a:p>
        </p:txBody>
      </p:sp>
      <p:grpSp>
        <p:nvGrpSpPr>
          <p:cNvPr id="56324" name="Group 25"/>
          <p:cNvGrpSpPr>
            <a:grpSpLocks/>
          </p:cNvGrpSpPr>
          <p:nvPr/>
        </p:nvGrpSpPr>
        <p:grpSpPr bwMode="auto">
          <a:xfrm>
            <a:off x="107950" y="2103438"/>
            <a:ext cx="8964613" cy="2549525"/>
            <a:chOff x="385" y="1325"/>
            <a:chExt cx="4627" cy="1016"/>
          </a:xfrm>
        </p:grpSpPr>
        <p:sp>
          <p:nvSpPr>
            <p:cNvPr id="56326" name="Rectangle 10"/>
            <p:cNvSpPr>
              <a:spLocks noChangeArrowheads="1"/>
            </p:cNvSpPr>
            <p:nvPr/>
          </p:nvSpPr>
          <p:spPr bwMode="auto">
            <a:xfrm>
              <a:off x="669" y="1325"/>
              <a:ext cx="624"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Preamble</a:t>
              </a:r>
            </a:p>
            <a:p>
              <a:pPr algn="ctr"/>
              <a:r>
                <a:rPr lang="en-GB" altLang="zh-CN" sz="1600" b="1">
                  <a:latin typeface="+mn-ea"/>
                  <a:ea typeface="+mn-ea"/>
                </a:rPr>
                <a:t>(7B)</a:t>
              </a:r>
            </a:p>
          </p:txBody>
        </p:sp>
        <p:sp>
          <p:nvSpPr>
            <p:cNvPr id="56327" name="Rectangle 11"/>
            <p:cNvSpPr>
              <a:spLocks noChangeArrowheads="1"/>
            </p:cNvSpPr>
            <p:nvPr/>
          </p:nvSpPr>
          <p:spPr bwMode="auto">
            <a:xfrm>
              <a:off x="1293" y="1325"/>
              <a:ext cx="816"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Start</a:t>
              </a:r>
            </a:p>
            <a:p>
              <a:pPr algn="ctr"/>
              <a:r>
                <a:rPr lang="en-GB" altLang="zh-CN" sz="1600" b="1">
                  <a:latin typeface="+mn-ea"/>
                  <a:ea typeface="+mn-ea"/>
                </a:rPr>
                <a:t>delimiter (1B)</a:t>
              </a:r>
            </a:p>
          </p:txBody>
        </p:sp>
        <p:sp>
          <p:nvSpPr>
            <p:cNvPr id="56328" name="Rectangle 12"/>
            <p:cNvSpPr>
              <a:spLocks noChangeArrowheads="1"/>
            </p:cNvSpPr>
            <p:nvPr/>
          </p:nvSpPr>
          <p:spPr bwMode="auto">
            <a:xfrm>
              <a:off x="2109" y="1325"/>
              <a:ext cx="672"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Dest.</a:t>
              </a:r>
            </a:p>
            <a:p>
              <a:pPr algn="ctr"/>
              <a:r>
                <a:rPr lang="en-GB" altLang="zh-CN" sz="1600" b="1">
                  <a:latin typeface="+mn-ea"/>
                  <a:ea typeface="+mn-ea"/>
                </a:rPr>
                <a:t>address (6B)</a:t>
              </a:r>
            </a:p>
          </p:txBody>
        </p:sp>
        <p:sp>
          <p:nvSpPr>
            <p:cNvPr id="56329" name="Rectangle 13"/>
            <p:cNvSpPr>
              <a:spLocks noChangeArrowheads="1"/>
            </p:cNvSpPr>
            <p:nvPr/>
          </p:nvSpPr>
          <p:spPr bwMode="auto">
            <a:xfrm>
              <a:off x="2781" y="1325"/>
              <a:ext cx="672"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Src.</a:t>
              </a:r>
            </a:p>
            <a:p>
              <a:pPr algn="ctr"/>
              <a:r>
                <a:rPr lang="en-GB" altLang="zh-CN" sz="1600" b="1">
                  <a:latin typeface="+mn-ea"/>
                  <a:ea typeface="+mn-ea"/>
                </a:rPr>
                <a:t>Address (6B)</a:t>
              </a:r>
            </a:p>
          </p:txBody>
        </p:sp>
        <p:sp>
          <p:nvSpPr>
            <p:cNvPr id="56330" name="Rectangle 14"/>
            <p:cNvSpPr>
              <a:spLocks noChangeArrowheads="1"/>
            </p:cNvSpPr>
            <p:nvPr/>
          </p:nvSpPr>
          <p:spPr bwMode="auto">
            <a:xfrm>
              <a:off x="3453" y="1325"/>
              <a:ext cx="334"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solidFill>
                    <a:schemeClr val="hlink"/>
                  </a:solidFill>
                  <a:latin typeface="+mn-ea"/>
                  <a:ea typeface="+mn-ea"/>
                </a:rPr>
                <a:t>Type</a:t>
              </a:r>
            </a:p>
            <a:p>
              <a:pPr algn="ctr"/>
              <a:r>
                <a:rPr lang="en-GB" altLang="zh-CN" sz="1600" b="1">
                  <a:solidFill>
                    <a:schemeClr val="hlink"/>
                  </a:solidFill>
                  <a:latin typeface="+mn-ea"/>
                  <a:ea typeface="+mn-ea"/>
                </a:rPr>
                <a:t>(2B)</a:t>
              </a:r>
            </a:p>
          </p:txBody>
        </p:sp>
        <p:sp>
          <p:nvSpPr>
            <p:cNvPr id="56331" name="Line 18"/>
            <p:cNvSpPr>
              <a:spLocks noChangeShapeType="1"/>
            </p:cNvSpPr>
            <p:nvPr/>
          </p:nvSpPr>
          <p:spPr bwMode="auto">
            <a:xfrm flipV="1">
              <a:off x="385" y="1661"/>
              <a:ext cx="3402" cy="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6332" name="Line 19"/>
            <p:cNvSpPr>
              <a:spLocks noChangeShapeType="1"/>
            </p:cNvSpPr>
            <p:nvPr/>
          </p:nvSpPr>
          <p:spPr bwMode="auto">
            <a:xfrm>
              <a:off x="4105" y="157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6333" name="Line 20"/>
            <p:cNvSpPr>
              <a:spLocks noChangeShapeType="1"/>
            </p:cNvSpPr>
            <p:nvPr/>
          </p:nvSpPr>
          <p:spPr bwMode="auto">
            <a:xfrm>
              <a:off x="4150" y="1661"/>
              <a:ext cx="862" cy="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56334" name="Rectangle 23"/>
            <p:cNvSpPr>
              <a:spLocks noChangeArrowheads="1"/>
            </p:cNvSpPr>
            <p:nvPr/>
          </p:nvSpPr>
          <p:spPr bwMode="auto">
            <a:xfrm>
              <a:off x="1020" y="2023"/>
              <a:ext cx="54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latin typeface="+mn-ea"/>
                  <a:ea typeface="+mn-ea"/>
                </a:rPr>
                <a:t>协议类型</a:t>
              </a:r>
            </a:p>
            <a:p>
              <a:pPr algn="ctr" eaLnBrk="1" hangingPunct="1"/>
              <a:r>
                <a:rPr lang="en-US" altLang="zh-CN" sz="1600" b="1">
                  <a:solidFill>
                    <a:schemeClr val="hlink"/>
                  </a:solidFill>
                  <a:latin typeface="+mn-ea"/>
                  <a:ea typeface="+mn-ea"/>
                </a:rPr>
                <a:t>2B</a:t>
              </a:r>
            </a:p>
          </p:txBody>
        </p:sp>
        <p:sp>
          <p:nvSpPr>
            <p:cNvPr id="56335" name="Rectangle 24"/>
            <p:cNvSpPr>
              <a:spLocks noChangeArrowheads="1"/>
            </p:cNvSpPr>
            <p:nvPr/>
          </p:nvSpPr>
          <p:spPr bwMode="auto">
            <a:xfrm>
              <a:off x="1564" y="2023"/>
              <a:ext cx="54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物理地址</a:t>
              </a:r>
            </a:p>
            <a:p>
              <a:pPr algn="ctr" eaLnBrk="1" hangingPunct="1"/>
              <a:r>
                <a:rPr lang="zh-CN" altLang="en-US" sz="1600" b="1">
                  <a:latin typeface="+mn-ea"/>
                  <a:ea typeface="+mn-ea"/>
                </a:rPr>
                <a:t>长度</a:t>
              </a:r>
              <a:r>
                <a:rPr lang="en-US" altLang="zh-CN" sz="1600" b="1">
                  <a:latin typeface="+mn-ea"/>
                  <a:ea typeface="+mn-ea"/>
                </a:rPr>
                <a:t>1B</a:t>
              </a:r>
            </a:p>
          </p:txBody>
        </p:sp>
        <p:sp>
          <p:nvSpPr>
            <p:cNvPr id="56336" name="Rectangle 25"/>
            <p:cNvSpPr>
              <a:spLocks noChangeArrowheads="1"/>
            </p:cNvSpPr>
            <p:nvPr/>
          </p:nvSpPr>
          <p:spPr bwMode="auto">
            <a:xfrm>
              <a:off x="385" y="2023"/>
              <a:ext cx="635"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latin typeface="+mn-ea"/>
                  <a:ea typeface="+mn-ea"/>
                </a:rPr>
                <a:t>硬件类型</a:t>
              </a:r>
            </a:p>
            <a:p>
              <a:pPr algn="ctr" eaLnBrk="1" hangingPunct="1"/>
              <a:r>
                <a:rPr lang="en-US" altLang="zh-CN" sz="1600" b="1">
                  <a:solidFill>
                    <a:schemeClr val="hlink"/>
                  </a:solidFill>
                  <a:latin typeface="+mn-ea"/>
                  <a:ea typeface="+mn-ea"/>
                </a:rPr>
                <a:t>2B</a:t>
              </a:r>
            </a:p>
          </p:txBody>
        </p:sp>
        <p:sp>
          <p:nvSpPr>
            <p:cNvPr id="56337" name="Rectangle 26"/>
            <p:cNvSpPr>
              <a:spLocks noChangeArrowheads="1"/>
            </p:cNvSpPr>
            <p:nvPr/>
          </p:nvSpPr>
          <p:spPr bwMode="auto">
            <a:xfrm>
              <a:off x="2108" y="2023"/>
              <a:ext cx="454"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协议地址</a:t>
              </a:r>
            </a:p>
            <a:p>
              <a:pPr algn="ctr" eaLnBrk="1" hangingPunct="1"/>
              <a:r>
                <a:rPr lang="zh-CN" altLang="en-US" sz="1600" b="1">
                  <a:latin typeface="+mn-ea"/>
                  <a:ea typeface="+mn-ea"/>
                </a:rPr>
                <a:t>长度</a:t>
              </a:r>
              <a:r>
                <a:rPr lang="en-US" altLang="zh-CN" sz="1600" b="1">
                  <a:latin typeface="+mn-ea"/>
                  <a:ea typeface="+mn-ea"/>
                </a:rPr>
                <a:t>1B</a:t>
              </a:r>
            </a:p>
          </p:txBody>
        </p:sp>
        <p:sp>
          <p:nvSpPr>
            <p:cNvPr id="56338" name="Rectangle 35"/>
            <p:cNvSpPr>
              <a:spLocks noChangeArrowheads="1"/>
            </p:cNvSpPr>
            <p:nvPr/>
          </p:nvSpPr>
          <p:spPr bwMode="auto">
            <a:xfrm>
              <a:off x="2562" y="2023"/>
              <a:ext cx="576" cy="31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solidFill>
                    <a:schemeClr val="hlink"/>
                  </a:solidFill>
                  <a:latin typeface="+mn-ea"/>
                  <a:ea typeface="+mn-ea"/>
                </a:rPr>
                <a:t>操作</a:t>
              </a:r>
            </a:p>
            <a:p>
              <a:pPr algn="ctr" eaLnBrk="1" hangingPunct="1"/>
              <a:r>
                <a:rPr lang="en-US" altLang="zh-CN" sz="1600" b="1">
                  <a:solidFill>
                    <a:schemeClr val="hlink"/>
                  </a:solidFill>
                  <a:latin typeface="+mn-ea"/>
                  <a:ea typeface="+mn-ea"/>
                </a:rPr>
                <a:t>2B</a:t>
              </a:r>
            </a:p>
          </p:txBody>
        </p:sp>
        <p:sp>
          <p:nvSpPr>
            <p:cNvPr id="56339" name="Rectangle 36"/>
            <p:cNvSpPr>
              <a:spLocks noChangeArrowheads="1"/>
            </p:cNvSpPr>
            <p:nvPr/>
          </p:nvSpPr>
          <p:spPr bwMode="auto">
            <a:xfrm>
              <a:off x="3107" y="2023"/>
              <a:ext cx="590"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发送者</a:t>
              </a:r>
            </a:p>
            <a:p>
              <a:pPr algn="ctr" eaLnBrk="1" hangingPunct="1"/>
              <a:r>
                <a:rPr lang="zh-CN" altLang="en-US" sz="1600" b="1">
                  <a:latin typeface="+mn-ea"/>
                  <a:ea typeface="+mn-ea"/>
                </a:rPr>
                <a:t>物理地址</a:t>
              </a:r>
            </a:p>
          </p:txBody>
        </p:sp>
        <p:sp>
          <p:nvSpPr>
            <p:cNvPr id="56340" name="Rectangle 37"/>
            <p:cNvSpPr>
              <a:spLocks noChangeArrowheads="1"/>
            </p:cNvSpPr>
            <p:nvPr/>
          </p:nvSpPr>
          <p:spPr bwMode="auto">
            <a:xfrm>
              <a:off x="3651" y="2023"/>
              <a:ext cx="409"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发送者</a:t>
              </a:r>
            </a:p>
            <a:p>
              <a:pPr algn="ctr" eaLnBrk="1" hangingPunct="1"/>
              <a:r>
                <a:rPr lang="en-US" altLang="zh-CN" sz="1600" b="1">
                  <a:latin typeface="+mn-ea"/>
                  <a:ea typeface="+mn-ea"/>
                </a:rPr>
                <a:t>IP</a:t>
              </a:r>
              <a:r>
                <a:rPr lang="zh-CN" altLang="en-US" sz="1600" b="1">
                  <a:latin typeface="+mn-ea"/>
                  <a:ea typeface="+mn-ea"/>
                </a:rPr>
                <a:t>地址</a:t>
              </a:r>
            </a:p>
          </p:txBody>
        </p:sp>
        <p:sp>
          <p:nvSpPr>
            <p:cNvPr id="56341" name="Rectangle 38"/>
            <p:cNvSpPr>
              <a:spLocks noChangeArrowheads="1"/>
            </p:cNvSpPr>
            <p:nvPr/>
          </p:nvSpPr>
          <p:spPr bwMode="auto">
            <a:xfrm>
              <a:off x="4059" y="2023"/>
              <a:ext cx="590"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目的</a:t>
              </a:r>
            </a:p>
            <a:p>
              <a:pPr algn="ctr" eaLnBrk="1" hangingPunct="1"/>
              <a:r>
                <a:rPr lang="zh-CN" altLang="en-US" sz="1600" b="1">
                  <a:latin typeface="+mn-ea"/>
                  <a:ea typeface="+mn-ea"/>
                </a:rPr>
                <a:t>物理地址</a:t>
              </a:r>
            </a:p>
          </p:txBody>
        </p:sp>
        <p:sp>
          <p:nvSpPr>
            <p:cNvPr id="56342" name="Rectangle 39"/>
            <p:cNvSpPr>
              <a:spLocks noChangeArrowheads="1"/>
            </p:cNvSpPr>
            <p:nvPr/>
          </p:nvSpPr>
          <p:spPr bwMode="auto">
            <a:xfrm>
              <a:off x="4603" y="2023"/>
              <a:ext cx="409" cy="31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600" b="1">
                  <a:latin typeface="+mn-ea"/>
                  <a:ea typeface="+mn-ea"/>
                </a:rPr>
                <a:t>目的</a:t>
              </a:r>
            </a:p>
            <a:p>
              <a:pPr algn="ctr" eaLnBrk="1" hangingPunct="1"/>
              <a:r>
                <a:rPr lang="en-US" altLang="zh-CN" sz="1600" b="1">
                  <a:latin typeface="+mn-ea"/>
                  <a:ea typeface="+mn-ea"/>
                </a:rPr>
                <a:t>IP</a:t>
              </a:r>
              <a:r>
                <a:rPr lang="zh-CN" altLang="en-US" sz="1600" b="1">
                  <a:latin typeface="+mn-ea"/>
                  <a:ea typeface="+mn-ea"/>
                </a:rPr>
                <a:t>地址</a:t>
              </a:r>
            </a:p>
          </p:txBody>
        </p:sp>
        <p:sp>
          <p:nvSpPr>
            <p:cNvPr id="56343" name="Rectangle 41"/>
            <p:cNvSpPr>
              <a:spLocks noChangeArrowheads="1"/>
            </p:cNvSpPr>
            <p:nvPr/>
          </p:nvSpPr>
          <p:spPr bwMode="auto">
            <a:xfrm>
              <a:off x="4150" y="1325"/>
              <a:ext cx="343"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PAD</a:t>
              </a:r>
            </a:p>
          </p:txBody>
        </p:sp>
        <p:sp>
          <p:nvSpPr>
            <p:cNvPr id="56344" name="Rectangle 42"/>
            <p:cNvSpPr>
              <a:spLocks noChangeArrowheads="1"/>
            </p:cNvSpPr>
            <p:nvPr/>
          </p:nvSpPr>
          <p:spPr bwMode="auto">
            <a:xfrm>
              <a:off x="4493" y="1325"/>
              <a:ext cx="343"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600" b="1">
                  <a:latin typeface="+mn-ea"/>
                  <a:ea typeface="+mn-ea"/>
                </a:rPr>
                <a:t>CRC</a:t>
              </a:r>
            </a:p>
            <a:p>
              <a:pPr algn="ctr"/>
              <a:r>
                <a:rPr lang="en-GB" altLang="zh-CN" sz="1600" b="1">
                  <a:latin typeface="+mn-ea"/>
                  <a:ea typeface="+mn-ea"/>
                </a:rPr>
                <a:t>4B</a:t>
              </a:r>
            </a:p>
          </p:txBody>
        </p:sp>
      </p:grpSp>
      <p:sp>
        <p:nvSpPr>
          <p:cNvPr id="56325" name="Text Box 43"/>
          <p:cNvSpPr txBox="1">
            <a:spLocks noChangeArrowheads="1"/>
          </p:cNvSpPr>
          <p:nvPr/>
        </p:nvSpPr>
        <p:spPr bwMode="auto">
          <a:xfrm>
            <a:off x="142875" y="4724400"/>
            <a:ext cx="88931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dirty="0">
                <a:latin typeface="+mn-ea"/>
                <a:ea typeface="+mn-ea"/>
              </a:rPr>
              <a:t>帧类型（</a:t>
            </a:r>
            <a:r>
              <a:rPr lang="en-US" altLang="zh-CN" sz="2000" dirty="0">
                <a:latin typeface="+mn-ea"/>
                <a:ea typeface="+mn-ea"/>
              </a:rPr>
              <a:t>Type</a:t>
            </a:r>
            <a:r>
              <a:rPr lang="zh-CN" altLang="en-US" sz="2000" dirty="0">
                <a:latin typeface="+mn-ea"/>
                <a:ea typeface="+mn-ea"/>
              </a:rPr>
              <a:t>）：</a:t>
            </a:r>
            <a:r>
              <a:rPr lang="en-US" altLang="zh-CN" sz="2000" dirty="0">
                <a:latin typeface="+mn-ea"/>
                <a:ea typeface="+mn-ea"/>
              </a:rPr>
              <a:t>ARP</a:t>
            </a:r>
            <a:r>
              <a:rPr lang="zh-CN" altLang="en-US" sz="2000" dirty="0">
                <a:latin typeface="+mn-ea"/>
                <a:ea typeface="+mn-ea"/>
              </a:rPr>
              <a:t>请求及响应为</a:t>
            </a:r>
            <a:r>
              <a:rPr lang="en-US" altLang="zh-CN" sz="2000" dirty="0">
                <a:latin typeface="+mn-ea"/>
                <a:ea typeface="+mn-ea"/>
              </a:rPr>
              <a:t>0X0806</a:t>
            </a:r>
          </a:p>
          <a:p>
            <a:pPr eaLnBrk="1" hangingPunct="1">
              <a:spcBef>
                <a:spcPct val="50000"/>
              </a:spcBef>
            </a:pPr>
            <a:r>
              <a:rPr lang="zh-CN" altLang="en-US" sz="2000" dirty="0">
                <a:latin typeface="+mn-ea"/>
                <a:ea typeface="+mn-ea"/>
              </a:rPr>
              <a:t>硬件类型：指发送者的网络接口类型，如以太网为</a:t>
            </a:r>
            <a:r>
              <a:rPr lang="en-US" altLang="zh-CN" sz="2000" dirty="0">
                <a:latin typeface="+mn-ea"/>
                <a:ea typeface="+mn-ea"/>
              </a:rPr>
              <a:t>1</a:t>
            </a:r>
          </a:p>
          <a:p>
            <a:pPr eaLnBrk="1" hangingPunct="1">
              <a:spcBef>
                <a:spcPct val="50000"/>
              </a:spcBef>
            </a:pPr>
            <a:r>
              <a:rPr lang="zh-CN" altLang="en-US" sz="2000" dirty="0">
                <a:latin typeface="+mn-ea"/>
                <a:ea typeface="+mn-ea"/>
              </a:rPr>
              <a:t>协议类型：指发送者所采用的网络层协议类型，如</a:t>
            </a:r>
            <a:r>
              <a:rPr lang="en-US" altLang="zh-CN" sz="2000" dirty="0">
                <a:latin typeface="+mn-ea"/>
                <a:ea typeface="+mn-ea"/>
              </a:rPr>
              <a:t>IP</a:t>
            </a:r>
            <a:r>
              <a:rPr lang="zh-CN" altLang="en-US" sz="2000" dirty="0">
                <a:latin typeface="+mn-ea"/>
                <a:ea typeface="+mn-ea"/>
              </a:rPr>
              <a:t>协议为</a:t>
            </a:r>
            <a:r>
              <a:rPr lang="en-US" altLang="zh-CN" sz="2000" dirty="0">
                <a:latin typeface="+mn-ea"/>
                <a:ea typeface="+mn-ea"/>
              </a:rPr>
              <a:t>0X0800</a:t>
            </a:r>
          </a:p>
          <a:p>
            <a:pPr eaLnBrk="1" hangingPunct="1">
              <a:spcBef>
                <a:spcPct val="50000"/>
              </a:spcBef>
            </a:pPr>
            <a:r>
              <a:rPr lang="zh-CN" altLang="en-US" sz="2000" dirty="0">
                <a:latin typeface="+mn-ea"/>
                <a:ea typeface="+mn-ea"/>
              </a:rPr>
              <a:t>操作：</a:t>
            </a:r>
            <a:r>
              <a:rPr lang="en-US" altLang="zh-CN" sz="2000" dirty="0">
                <a:latin typeface="+mn-ea"/>
                <a:ea typeface="+mn-ea"/>
              </a:rPr>
              <a:t>ARP</a:t>
            </a:r>
            <a:r>
              <a:rPr lang="zh-CN" altLang="en-US" sz="2000" dirty="0">
                <a:latin typeface="+mn-ea"/>
                <a:ea typeface="+mn-ea"/>
              </a:rPr>
              <a:t>请求</a:t>
            </a:r>
            <a:r>
              <a:rPr lang="en-US" altLang="zh-CN" sz="2000" dirty="0">
                <a:latin typeface="+mn-ea"/>
                <a:ea typeface="+mn-ea"/>
              </a:rPr>
              <a:t>—1</a:t>
            </a:r>
            <a:r>
              <a:rPr lang="zh-CN" altLang="en-US" sz="2000" dirty="0">
                <a:latin typeface="+mn-ea"/>
                <a:ea typeface="+mn-ea"/>
              </a:rPr>
              <a:t>，</a:t>
            </a:r>
            <a:r>
              <a:rPr lang="en-US" altLang="zh-CN" sz="2000" dirty="0">
                <a:latin typeface="+mn-ea"/>
                <a:ea typeface="+mn-ea"/>
              </a:rPr>
              <a:t>ARP</a:t>
            </a:r>
            <a:r>
              <a:rPr lang="zh-CN" altLang="en-US" sz="2000" dirty="0">
                <a:latin typeface="+mn-ea"/>
                <a:ea typeface="+mn-ea"/>
              </a:rPr>
              <a:t>响应</a:t>
            </a:r>
            <a:r>
              <a:rPr lang="en-US" altLang="zh-CN" sz="2000" dirty="0">
                <a:latin typeface="+mn-ea"/>
                <a:ea typeface="+mn-ea"/>
              </a:rPr>
              <a:t>—2</a:t>
            </a:r>
            <a:r>
              <a:rPr lang="zh-CN" altLang="en-US" sz="2000" dirty="0">
                <a:latin typeface="+mn-ea"/>
                <a:ea typeface="+mn-ea"/>
              </a:rPr>
              <a:t>，</a:t>
            </a:r>
            <a:r>
              <a:rPr lang="en-US" altLang="zh-CN" sz="2000" dirty="0">
                <a:latin typeface="+mn-ea"/>
                <a:ea typeface="+mn-ea"/>
              </a:rPr>
              <a:t>RARP</a:t>
            </a:r>
            <a:r>
              <a:rPr lang="zh-CN" altLang="en-US" sz="2000" dirty="0">
                <a:latin typeface="+mn-ea"/>
                <a:ea typeface="+mn-ea"/>
              </a:rPr>
              <a:t>请求</a:t>
            </a:r>
            <a:r>
              <a:rPr lang="en-US" altLang="zh-CN" sz="2000" dirty="0">
                <a:latin typeface="+mn-ea"/>
                <a:ea typeface="+mn-ea"/>
              </a:rPr>
              <a:t>—3</a:t>
            </a:r>
            <a:r>
              <a:rPr lang="zh-CN" altLang="en-US" sz="2000" dirty="0">
                <a:latin typeface="+mn-ea"/>
                <a:ea typeface="+mn-ea"/>
              </a:rPr>
              <a:t>，</a:t>
            </a:r>
            <a:r>
              <a:rPr lang="en-US" altLang="zh-CN" sz="2000" dirty="0">
                <a:latin typeface="+mn-ea"/>
                <a:ea typeface="+mn-ea"/>
              </a:rPr>
              <a:t>RARP</a:t>
            </a:r>
            <a:r>
              <a:rPr lang="zh-CN" altLang="en-US" sz="2000" dirty="0">
                <a:latin typeface="+mn-ea"/>
                <a:ea typeface="+mn-ea"/>
              </a:rPr>
              <a:t>响应</a:t>
            </a:r>
            <a:r>
              <a:rPr lang="en-US" altLang="zh-CN" sz="2000" dirty="0">
                <a:latin typeface="+mn-ea"/>
                <a:ea typeface="+mn-ea"/>
              </a:rPr>
              <a:t>—4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2E41E9F-3507-494F-A160-9BC1F5A9E8C3}" type="slidenum">
              <a:rPr lang="en-US" altLang="zh-CN">
                <a:latin typeface="+mn-ea"/>
                <a:ea typeface="+mn-ea"/>
              </a:rPr>
              <a:pPr eaLnBrk="1" hangingPunct="1"/>
              <a:t>39</a:t>
            </a:fld>
            <a:endParaRPr lang="en-US" altLang="zh-CN">
              <a:latin typeface="+mn-ea"/>
              <a:ea typeface="+mn-ea"/>
            </a:endParaRPr>
          </a:p>
        </p:txBody>
      </p:sp>
      <p:sp>
        <p:nvSpPr>
          <p:cNvPr id="57347" name="标题 1"/>
          <p:cNvSpPr>
            <a:spLocks noGrp="1"/>
          </p:cNvSpPr>
          <p:nvPr>
            <p:ph type="title" idx="4294967295"/>
          </p:nvPr>
        </p:nvSpPr>
        <p:spPr/>
        <p:txBody>
          <a:bodyPr/>
          <a:lstStyle/>
          <a:p>
            <a:pPr eaLnBrk="1" hangingPunct="1"/>
            <a:r>
              <a:rPr lang="zh-CN" altLang="en-US">
                <a:latin typeface="+mn-ea"/>
                <a:ea typeface="+mn-ea"/>
              </a:rPr>
              <a:t>特殊情况</a:t>
            </a:r>
          </a:p>
        </p:txBody>
      </p:sp>
      <p:sp>
        <p:nvSpPr>
          <p:cNvPr id="3" name="内容占位符 2"/>
          <p:cNvSpPr>
            <a:spLocks noGrp="1"/>
          </p:cNvSpPr>
          <p:nvPr>
            <p:ph idx="4294967295"/>
          </p:nvPr>
        </p:nvSpPr>
        <p:spPr>
          <a:xfrm>
            <a:off x="685800" y="1600597"/>
            <a:ext cx="7772400" cy="4114800"/>
          </a:xfrm>
        </p:spPr>
        <p:txBody>
          <a:bodyPr/>
          <a:lstStyle/>
          <a:p>
            <a:pPr eaLnBrk="1" hangingPunct="1"/>
            <a:r>
              <a:rPr lang="zh-CN" altLang="en-US" b="0" dirty="0">
                <a:latin typeface="+mn-ea"/>
              </a:rPr>
              <a:t>目的</a:t>
            </a:r>
            <a:r>
              <a:rPr lang="en-US" altLang="zh-CN" b="0" dirty="0">
                <a:latin typeface="+mn-ea"/>
              </a:rPr>
              <a:t>IP</a:t>
            </a:r>
            <a:r>
              <a:rPr lang="zh-CN" altLang="en-US" b="0" dirty="0">
                <a:latin typeface="+mn-ea"/>
              </a:rPr>
              <a:t>地址为广播地址</a:t>
            </a:r>
          </a:p>
          <a:p>
            <a:pPr lvl="1" eaLnBrk="1" hangingPunct="1"/>
            <a:r>
              <a:rPr lang="zh-CN" altLang="en-US" b="0" dirty="0">
                <a:latin typeface="+mn-ea"/>
              </a:rPr>
              <a:t>目的</a:t>
            </a:r>
            <a:r>
              <a:rPr lang="en-US" altLang="zh-CN" b="0" dirty="0">
                <a:latin typeface="+mn-ea"/>
              </a:rPr>
              <a:t>MAC</a:t>
            </a:r>
            <a:r>
              <a:rPr lang="zh-CN" altLang="en-US" b="0" dirty="0">
                <a:latin typeface="+mn-ea"/>
              </a:rPr>
              <a:t>地址为</a:t>
            </a:r>
            <a:r>
              <a:rPr lang="en-US" altLang="zh-CN" b="0" dirty="0">
                <a:latin typeface="+mn-ea"/>
              </a:rPr>
              <a:t>FF:FF:FF:FF:FF:FF</a:t>
            </a:r>
          </a:p>
          <a:p>
            <a:pPr eaLnBrk="1" hangingPunct="1"/>
            <a:r>
              <a:rPr lang="zh-CN" altLang="en-US" b="0" dirty="0">
                <a:latin typeface="+mn-ea"/>
              </a:rPr>
              <a:t>目的</a:t>
            </a:r>
            <a:r>
              <a:rPr lang="en-US" altLang="zh-CN" b="0" dirty="0">
                <a:latin typeface="+mn-ea"/>
              </a:rPr>
              <a:t>IP</a:t>
            </a:r>
            <a:r>
              <a:rPr lang="zh-CN" altLang="en-US" b="0" dirty="0">
                <a:latin typeface="+mn-ea"/>
              </a:rPr>
              <a:t>地址为组播地址</a:t>
            </a:r>
          </a:p>
          <a:p>
            <a:pPr lvl="1" eaLnBrk="1" hangingPunct="1"/>
            <a:r>
              <a:rPr lang="zh-CN" altLang="en-US" b="0" dirty="0">
                <a:latin typeface="+mn-ea"/>
              </a:rPr>
              <a:t>目的</a:t>
            </a:r>
            <a:r>
              <a:rPr lang="en-US" altLang="zh-CN" b="0" dirty="0">
                <a:latin typeface="+mn-ea"/>
              </a:rPr>
              <a:t>MAC</a:t>
            </a:r>
            <a:r>
              <a:rPr lang="zh-CN" altLang="en-US" b="0" dirty="0">
                <a:latin typeface="+mn-ea"/>
              </a:rPr>
              <a:t>地址：采用地址映射，即将</a:t>
            </a:r>
            <a:r>
              <a:rPr lang="en-US" altLang="zh-CN" b="0" dirty="0">
                <a:latin typeface="+mn-ea"/>
              </a:rPr>
              <a:t>IP</a:t>
            </a:r>
            <a:r>
              <a:rPr lang="zh-CN" altLang="en-US" b="0" dirty="0">
                <a:latin typeface="+mn-ea"/>
              </a:rPr>
              <a:t>组播地址的低</a:t>
            </a:r>
            <a:r>
              <a:rPr lang="en-US" altLang="zh-CN" b="0" dirty="0">
                <a:latin typeface="+mn-ea"/>
              </a:rPr>
              <a:t>23</a:t>
            </a:r>
            <a:r>
              <a:rPr lang="zh-CN" altLang="en-US" b="0" dirty="0">
                <a:latin typeface="+mn-ea"/>
              </a:rPr>
              <a:t>位映射到</a:t>
            </a:r>
            <a:r>
              <a:rPr lang="en-US" altLang="zh-CN" b="0" dirty="0">
                <a:latin typeface="+mn-ea"/>
              </a:rPr>
              <a:t>MAC</a:t>
            </a:r>
            <a:r>
              <a:rPr lang="zh-CN" altLang="en-US" b="0" dirty="0">
                <a:latin typeface="+mn-ea"/>
              </a:rPr>
              <a:t>地址的低</a:t>
            </a:r>
            <a:r>
              <a:rPr lang="en-US" altLang="zh-CN" b="0" dirty="0">
                <a:latin typeface="+mn-ea"/>
              </a:rPr>
              <a:t>23</a:t>
            </a:r>
            <a:r>
              <a:rPr lang="zh-CN" altLang="en-US" b="0" dirty="0">
                <a:latin typeface="+mn-ea"/>
              </a:rPr>
              <a:t>位，前面加上</a:t>
            </a:r>
            <a:r>
              <a:rPr lang="en-US" altLang="zh-CN" b="0" dirty="0">
                <a:latin typeface="+mn-ea"/>
              </a:rPr>
              <a:t>01005E</a:t>
            </a:r>
          </a:p>
        </p:txBody>
      </p:sp>
      <p:sp>
        <p:nvSpPr>
          <p:cNvPr id="57349" name="灯片编号占位符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5CB1F004-5FE0-4B68-A92C-B7C50BF4F1C9}" type="slidenum">
              <a:rPr lang="en-US" altLang="zh-CN" sz="1400" b="1">
                <a:latin typeface="+mn-ea"/>
                <a:ea typeface="+mn-ea"/>
              </a:rPr>
              <a:pPr algn="r" eaLnBrk="1" hangingPunct="1"/>
              <a:t>39</a:t>
            </a:fld>
            <a:endParaRPr lang="en-US" altLang="zh-CN" sz="1400" b="1">
              <a:latin typeface="+mn-ea"/>
              <a:ea typeface="+mn-ea"/>
            </a:endParaRPr>
          </a:p>
        </p:txBody>
      </p:sp>
      <p:sp>
        <p:nvSpPr>
          <p:cNvPr id="7" name="圆角矩形 6"/>
          <p:cNvSpPr>
            <a:spLocks noChangeArrowheads="1"/>
          </p:cNvSpPr>
          <p:nvPr/>
        </p:nvSpPr>
        <p:spPr bwMode="auto">
          <a:xfrm>
            <a:off x="234156" y="5690312"/>
            <a:ext cx="8675688" cy="863600"/>
          </a:xfrm>
          <a:prstGeom prst="roundRect">
            <a:avLst>
              <a:gd name="adj" fmla="val 16667"/>
            </a:avLst>
          </a:prstGeom>
          <a:solidFill>
            <a:srgbClr val="FFFFFF"/>
          </a:solidFill>
          <a:ln w="25400" algn="ctr">
            <a:solidFill>
              <a:schemeClr val="tx1"/>
            </a:solidFill>
            <a:round/>
            <a:headEnd/>
            <a:tailEnd/>
          </a:ln>
        </p:spPr>
        <p:txBody>
          <a:bodyPr anchor="ctr"/>
          <a:lstStyle/>
          <a:p>
            <a:pPr>
              <a:defRPr/>
            </a:pPr>
            <a:r>
              <a:rPr lang="zh-CN" altLang="en-US" sz="2400" b="1" dirty="0">
                <a:latin typeface="+mn-ea"/>
                <a:ea typeface="+mn-ea"/>
              </a:rPr>
              <a:t>问题：</a:t>
            </a:r>
            <a:r>
              <a:rPr lang="en-US" altLang="zh-CN" sz="2400" b="1" dirty="0">
                <a:latin typeface="+mn-ea"/>
                <a:ea typeface="+mn-ea"/>
              </a:rPr>
              <a:t>IP</a:t>
            </a:r>
            <a:r>
              <a:rPr lang="zh-CN" altLang="en-US" sz="2400" b="1" dirty="0">
                <a:latin typeface="+mn-ea"/>
                <a:ea typeface="+mn-ea"/>
              </a:rPr>
              <a:t>组播地址是低</a:t>
            </a:r>
            <a:r>
              <a:rPr lang="en-US" altLang="zh-CN" sz="2400" b="1" dirty="0">
                <a:latin typeface="+mn-ea"/>
                <a:ea typeface="+mn-ea"/>
              </a:rPr>
              <a:t>28</a:t>
            </a:r>
            <a:r>
              <a:rPr lang="zh-CN" altLang="en-US" sz="2400" b="1" dirty="0">
                <a:latin typeface="+mn-ea"/>
                <a:ea typeface="+mn-ea"/>
              </a:rPr>
              <a:t>位不同（最高四位为</a:t>
            </a:r>
            <a:r>
              <a:rPr lang="en-US" altLang="zh-CN" sz="2400" b="1" dirty="0">
                <a:latin typeface="+mn-ea"/>
                <a:ea typeface="+mn-ea"/>
              </a:rPr>
              <a:t>1110 </a:t>
            </a:r>
            <a:r>
              <a:rPr lang="zh-CN" altLang="en-US" sz="2400" b="1" dirty="0">
                <a:latin typeface="+mn-ea"/>
                <a:ea typeface="+mn-ea"/>
              </a:rPr>
              <a:t>），但低</a:t>
            </a:r>
            <a:r>
              <a:rPr lang="en-US" altLang="zh-CN" sz="2400" b="1" dirty="0">
                <a:latin typeface="+mn-ea"/>
                <a:ea typeface="+mn-ea"/>
              </a:rPr>
              <a:t>23</a:t>
            </a:r>
            <a:r>
              <a:rPr lang="zh-CN" altLang="en-US" sz="2400" b="1" dirty="0">
                <a:latin typeface="+mn-ea"/>
                <a:ea typeface="+mn-ea"/>
              </a:rPr>
              <a:t>位可能存在重复，这样的映射会造成多对一</a:t>
            </a:r>
          </a:p>
        </p:txBody>
      </p:sp>
      <p:grpSp>
        <p:nvGrpSpPr>
          <p:cNvPr id="2" name="Group 12"/>
          <p:cNvGrpSpPr>
            <a:grpSpLocks/>
          </p:cNvGrpSpPr>
          <p:nvPr/>
        </p:nvGrpSpPr>
        <p:grpSpPr bwMode="auto">
          <a:xfrm>
            <a:off x="1554162" y="4667647"/>
            <a:ext cx="5256213" cy="576262"/>
            <a:chOff x="1701" y="3249"/>
            <a:chExt cx="3266" cy="272"/>
          </a:xfrm>
        </p:grpSpPr>
        <p:sp>
          <p:nvSpPr>
            <p:cNvPr id="57352" name="Rectangle 39"/>
            <p:cNvSpPr>
              <a:spLocks noChangeArrowheads="1"/>
            </p:cNvSpPr>
            <p:nvPr/>
          </p:nvSpPr>
          <p:spPr bwMode="auto">
            <a:xfrm>
              <a:off x="1701" y="3249"/>
              <a:ext cx="3266" cy="272"/>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2000" b="1" dirty="0">
                  <a:latin typeface="+mn-ea"/>
                  <a:ea typeface="+mn-ea"/>
                </a:rPr>
                <a:t>01 00       5E      0+IP</a:t>
              </a:r>
              <a:r>
                <a:rPr lang="zh-CN" altLang="en-US" sz="2000" b="1" dirty="0">
                  <a:latin typeface="+mn-ea"/>
                  <a:ea typeface="+mn-ea"/>
                </a:rPr>
                <a:t>组播地址低</a:t>
              </a:r>
              <a:r>
                <a:rPr lang="en-US" altLang="zh-CN" sz="2000" b="1" dirty="0">
                  <a:latin typeface="+mn-ea"/>
                  <a:ea typeface="+mn-ea"/>
                </a:rPr>
                <a:t>23</a:t>
              </a:r>
              <a:r>
                <a:rPr lang="zh-CN" altLang="en-US" sz="2000" b="1" dirty="0">
                  <a:latin typeface="+mn-ea"/>
                  <a:ea typeface="+mn-ea"/>
                </a:rPr>
                <a:t>位</a:t>
              </a:r>
            </a:p>
          </p:txBody>
        </p:sp>
        <p:sp>
          <p:nvSpPr>
            <p:cNvPr id="57353" name="Line 40"/>
            <p:cNvSpPr>
              <a:spLocks noChangeShapeType="1"/>
            </p:cNvSpPr>
            <p:nvPr/>
          </p:nvSpPr>
          <p:spPr bwMode="auto">
            <a:xfrm>
              <a:off x="2608" y="3249"/>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5" name="右大括号 4">
            <a:extLst>
              <a:ext uri="{FF2B5EF4-FFF2-40B4-BE49-F238E27FC236}">
                <a16:creationId xmlns:a16="http://schemas.microsoft.com/office/drawing/2014/main" id="{3C840A0E-BEC6-417F-9C00-0E7F648DEF4B}"/>
              </a:ext>
            </a:extLst>
          </p:cNvPr>
          <p:cNvSpPr/>
          <p:nvPr/>
        </p:nvSpPr>
        <p:spPr>
          <a:xfrm rot="5400000">
            <a:off x="2943111" y="4261218"/>
            <a:ext cx="141503" cy="21884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330FDD45-DDCB-4F9D-B263-6318C43B59D4}"/>
              </a:ext>
            </a:extLst>
          </p:cNvPr>
          <p:cNvSpPr txBox="1"/>
          <p:nvPr/>
        </p:nvSpPr>
        <p:spPr>
          <a:xfrm>
            <a:off x="2188999" y="5384600"/>
            <a:ext cx="1649726" cy="338554"/>
          </a:xfrm>
          <a:prstGeom prst="rect">
            <a:avLst/>
          </a:prstGeom>
          <a:noFill/>
        </p:spPr>
        <p:txBody>
          <a:bodyPr wrap="square">
            <a:spAutoFit/>
          </a:bodyPr>
          <a:lstStyle/>
          <a:p>
            <a:r>
              <a:rPr lang="zh-CN" altLang="en-US" sz="1600" b="0" dirty="0">
                <a:latin typeface="+mn-ea"/>
                <a:ea typeface="+mn-ea"/>
              </a:rPr>
              <a:t>前</a:t>
            </a:r>
            <a:r>
              <a:rPr lang="en-US" altLang="zh-CN" sz="1600" b="0" dirty="0">
                <a:latin typeface="+mn-ea"/>
                <a:ea typeface="+mn-ea"/>
              </a:rPr>
              <a:t>25</a:t>
            </a:r>
            <a:r>
              <a:rPr lang="zh-CN" altLang="en-US" sz="1600" b="0" dirty="0">
                <a:latin typeface="+mn-ea"/>
                <a:ea typeface="+mn-ea"/>
              </a:rPr>
              <a:t>位地址固定</a:t>
            </a:r>
            <a:endParaRPr lang="zh-CN" altLang="en-US" sz="16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File:Internet map 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8587923" cy="481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538329" y="4816597"/>
            <a:ext cx="83169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dirty="0">
                <a:solidFill>
                  <a:srgbClr val="000000"/>
                </a:solidFill>
                <a:latin typeface="+mn-ea"/>
                <a:ea typeface="+mn-ea"/>
              </a:rPr>
              <a:t>Internet</a:t>
            </a:r>
            <a:r>
              <a:rPr lang="zh-CN" altLang="en-US" sz="2000" b="1" dirty="0">
                <a:solidFill>
                  <a:srgbClr val="000000"/>
                </a:solidFill>
                <a:latin typeface="+mn-ea"/>
                <a:ea typeface="+mn-ea"/>
              </a:rPr>
              <a:t>是开放的，任何接入</a:t>
            </a:r>
            <a:r>
              <a:rPr lang="en-US" altLang="zh-CN" sz="2000" b="1" dirty="0">
                <a:solidFill>
                  <a:srgbClr val="000000"/>
                </a:solidFill>
                <a:latin typeface="+mn-ea"/>
                <a:ea typeface="+mn-ea"/>
              </a:rPr>
              <a:t>Internet</a:t>
            </a:r>
            <a:r>
              <a:rPr lang="zh-CN" altLang="en-US" sz="2000" b="1" dirty="0">
                <a:solidFill>
                  <a:srgbClr val="000000"/>
                </a:solidFill>
                <a:latin typeface="+mn-ea"/>
                <a:ea typeface="+mn-ea"/>
              </a:rPr>
              <a:t>设备</a:t>
            </a:r>
            <a:r>
              <a:rPr lang="zh-CN" altLang="en-US" sz="2000" b="1" dirty="0">
                <a:solidFill>
                  <a:srgbClr val="0000FF"/>
                </a:solidFill>
                <a:latin typeface="+mn-ea"/>
                <a:ea typeface="+mn-ea"/>
              </a:rPr>
              <a:t>都必须运行</a:t>
            </a:r>
            <a:r>
              <a:rPr lang="en-US" altLang="zh-CN" sz="2000" b="1" dirty="0">
                <a:solidFill>
                  <a:srgbClr val="0000FF"/>
                </a:solidFill>
                <a:latin typeface="+mn-ea"/>
                <a:ea typeface="+mn-ea"/>
              </a:rPr>
              <a:t>IP</a:t>
            </a:r>
            <a:r>
              <a:rPr lang="zh-CN" altLang="en-US" sz="2000" b="1" dirty="0">
                <a:solidFill>
                  <a:srgbClr val="0000FF"/>
                </a:solidFill>
                <a:latin typeface="+mn-ea"/>
                <a:ea typeface="+mn-ea"/>
              </a:rPr>
              <a:t>协议，</a:t>
            </a:r>
            <a:r>
              <a:rPr lang="en-US" altLang="zh-CN" sz="2000" b="1" dirty="0">
                <a:solidFill>
                  <a:srgbClr val="000000"/>
                </a:solidFill>
                <a:latin typeface="+mn-ea"/>
                <a:ea typeface="+mn-ea"/>
              </a:rPr>
              <a:t>Internet</a:t>
            </a:r>
            <a:r>
              <a:rPr lang="zh-CN" altLang="en-US" sz="2000" b="1" dirty="0">
                <a:solidFill>
                  <a:srgbClr val="000000"/>
                </a:solidFill>
                <a:latin typeface="+mn-ea"/>
                <a:ea typeface="+mn-ea"/>
              </a:rPr>
              <a:t>是世界上最大的</a:t>
            </a:r>
            <a:r>
              <a:rPr lang="en-US" altLang="zh-CN" sz="2000" b="1" dirty="0">
                <a:solidFill>
                  <a:srgbClr val="000000"/>
                </a:solidFill>
                <a:latin typeface="+mn-ea"/>
                <a:ea typeface="+mn-ea"/>
              </a:rPr>
              <a:t>IP</a:t>
            </a:r>
            <a:r>
              <a:rPr lang="zh-CN" altLang="en-US" sz="2000" b="1" dirty="0">
                <a:solidFill>
                  <a:srgbClr val="000000"/>
                </a:solidFill>
                <a:latin typeface="+mn-ea"/>
                <a:ea typeface="+mn-ea"/>
              </a:rPr>
              <a:t>网络（截止</a:t>
            </a:r>
            <a:r>
              <a:rPr lang="en-US" altLang="zh-CN" sz="2000" b="1" dirty="0">
                <a:solidFill>
                  <a:srgbClr val="000000"/>
                </a:solidFill>
                <a:latin typeface="+mn-ea"/>
                <a:ea typeface="+mn-ea"/>
              </a:rPr>
              <a:t>2023</a:t>
            </a:r>
            <a:r>
              <a:rPr lang="zh-CN" altLang="en-US" sz="2000" b="1" dirty="0">
                <a:solidFill>
                  <a:srgbClr val="000000"/>
                </a:solidFill>
                <a:latin typeface="+mn-ea"/>
                <a:ea typeface="+mn-ea"/>
              </a:rPr>
              <a:t>年</a:t>
            </a:r>
            <a:r>
              <a:rPr lang="en-US" altLang="zh-CN" sz="2000" b="1" dirty="0">
                <a:solidFill>
                  <a:srgbClr val="000000"/>
                </a:solidFill>
                <a:latin typeface="+mn-ea"/>
                <a:ea typeface="+mn-ea"/>
              </a:rPr>
              <a:t>6</a:t>
            </a:r>
            <a:r>
              <a:rPr lang="zh-CN" altLang="en-US" sz="2000" b="1" dirty="0">
                <a:solidFill>
                  <a:srgbClr val="000000"/>
                </a:solidFill>
                <a:latin typeface="+mn-ea"/>
                <a:ea typeface="+mn-ea"/>
              </a:rPr>
              <a:t>月，我国互联网用户数</a:t>
            </a:r>
            <a:r>
              <a:rPr lang="en-US" altLang="zh-CN" sz="2000" b="1" dirty="0">
                <a:solidFill>
                  <a:srgbClr val="000000"/>
                </a:solidFill>
                <a:latin typeface="+mn-ea"/>
                <a:ea typeface="+mn-ea"/>
              </a:rPr>
              <a:t>10.79</a:t>
            </a:r>
            <a:r>
              <a:rPr lang="zh-CN" altLang="en-US" sz="2000" b="1" dirty="0">
                <a:solidFill>
                  <a:srgbClr val="000000"/>
                </a:solidFill>
                <a:latin typeface="+mn-ea"/>
                <a:ea typeface="+mn-ea"/>
              </a:rPr>
              <a:t>亿）</a:t>
            </a:r>
            <a:endParaRPr lang="en-US" altLang="zh-CN" sz="2000" b="1" dirty="0">
              <a:solidFill>
                <a:srgbClr val="000000"/>
              </a:solidFill>
              <a:latin typeface="+mn-ea"/>
              <a:ea typeface="+mn-ea"/>
            </a:endParaRPr>
          </a:p>
          <a:p>
            <a:pPr eaLnBrk="1" hangingPunct="1">
              <a:spcBef>
                <a:spcPct val="50000"/>
              </a:spcBef>
            </a:pPr>
            <a:endParaRPr lang="en-US" altLang="zh-CN" sz="2000" b="1" dirty="0">
              <a:solidFill>
                <a:srgbClr val="000000"/>
              </a:solidFill>
              <a:latin typeface="+mn-ea"/>
              <a:ea typeface="+mn-ea"/>
            </a:endParaRPr>
          </a:p>
        </p:txBody>
      </p:sp>
      <p:sp>
        <p:nvSpPr>
          <p:cNvPr id="5" name="Rectangle 4"/>
          <p:cNvSpPr>
            <a:spLocks noChangeArrowheads="1"/>
          </p:cNvSpPr>
          <p:nvPr/>
        </p:nvSpPr>
        <p:spPr bwMode="auto">
          <a:xfrm>
            <a:off x="2483768" y="5794401"/>
            <a:ext cx="4652963" cy="369888"/>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en-US" altLang="zh-CN" b="1" kern="0" dirty="0">
                <a:solidFill>
                  <a:sysClr val="windowText" lastClr="000000"/>
                </a:solidFill>
                <a:latin typeface="+mn-ea"/>
                <a:ea typeface="+mn-ea"/>
              </a:rPr>
              <a:t>IP over Everything, Everything over IP</a:t>
            </a:r>
            <a:endParaRPr lang="zh-CN" altLang="en-US" b="1" kern="0" dirty="0">
              <a:solidFill>
                <a:srgbClr val="0000FF"/>
              </a:solidFill>
              <a:latin typeface="+mn-ea"/>
              <a:ea typeface="+mn-ea"/>
            </a:endParaRPr>
          </a:p>
        </p:txBody>
      </p:sp>
      <p:sp>
        <p:nvSpPr>
          <p:cNvPr id="6" name="文本框 5">
            <a:extLst>
              <a:ext uri="{FF2B5EF4-FFF2-40B4-BE49-F238E27FC236}">
                <a16:creationId xmlns:a16="http://schemas.microsoft.com/office/drawing/2014/main" id="{62503958-E933-4F79-80C3-8CA0B92779A1}"/>
              </a:ext>
            </a:extLst>
          </p:cNvPr>
          <p:cNvSpPr txBox="1"/>
          <p:nvPr/>
        </p:nvSpPr>
        <p:spPr>
          <a:xfrm>
            <a:off x="538329" y="6164289"/>
            <a:ext cx="8067342" cy="707886"/>
          </a:xfrm>
          <a:prstGeom prst="rect">
            <a:avLst/>
          </a:prstGeom>
          <a:noFill/>
        </p:spPr>
        <p:txBody>
          <a:bodyPr wrap="square">
            <a:spAutoFit/>
          </a:bodyPr>
          <a:lstStyle/>
          <a:p>
            <a:pPr eaLnBrk="1" hangingPunct="1">
              <a:spcBef>
                <a:spcPct val="50000"/>
              </a:spcBef>
            </a:pPr>
            <a:r>
              <a:rPr lang="en-US" altLang="zh-CN" sz="2000" b="1" dirty="0">
                <a:solidFill>
                  <a:srgbClr val="000000"/>
                </a:solidFill>
                <a:latin typeface="+mn-ea"/>
                <a:ea typeface="+mn-ea"/>
              </a:rPr>
              <a:t>Internet</a:t>
            </a:r>
            <a:r>
              <a:rPr lang="zh-CN" altLang="en-US" sz="2000" b="1" dirty="0">
                <a:solidFill>
                  <a:srgbClr val="000000"/>
                </a:solidFill>
                <a:latin typeface="+mn-ea"/>
                <a:ea typeface="+mn-ea"/>
              </a:rPr>
              <a:t>是由千千万万个网络组成，</a:t>
            </a:r>
            <a:r>
              <a:rPr lang="zh-CN" altLang="en-US" sz="2000" b="1" dirty="0">
                <a:latin typeface="+mn-ea"/>
                <a:ea typeface="+mn-ea"/>
              </a:rPr>
              <a:t>这些网络运行共同的</a:t>
            </a:r>
            <a:r>
              <a:rPr lang="en-US" altLang="zh-CN" sz="2000" b="1" dirty="0">
                <a:solidFill>
                  <a:srgbClr val="FF0000"/>
                </a:solidFill>
                <a:latin typeface="+mn-ea"/>
                <a:ea typeface="+mn-ea"/>
              </a:rPr>
              <a:t>IP</a:t>
            </a:r>
            <a:r>
              <a:rPr lang="zh-CN" altLang="en-US" sz="2000" b="1" dirty="0">
                <a:solidFill>
                  <a:srgbClr val="FF0000"/>
                </a:solidFill>
                <a:latin typeface="+mn-ea"/>
                <a:ea typeface="+mn-ea"/>
              </a:rPr>
              <a:t>协议</a:t>
            </a:r>
            <a:r>
              <a:rPr lang="zh-CN" altLang="en-US" sz="2000" b="1" dirty="0">
                <a:solidFill>
                  <a:srgbClr val="000000"/>
                </a:solidFill>
                <a:latin typeface="+mn-ea"/>
                <a:ea typeface="+mn-ea"/>
              </a:rPr>
              <a:t>，通过</a:t>
            </a:r>
            <a:r>
              <a:rPr lang="zh-CN" altLang="en-US" sz="2000" b="1" dirty="0">
                <a:solidFill>
                  <a:srgbClr val="FF0000"/>
                </a:solidFill>
                <a:latin typeface="+mn-ea"/>
                <a:ea typeface="+mn-ea"/>
              </a:rPr>
              <a:t>路由器</a:t>
            </a:r>
            <a:r>
              <a:rPr lang="zh-CN" altLang="en-US" sz="2000" b="1" dirty="0">
                <a:solidFill>
                  <a:srgbClr val="000000"/>
                </a:solidFill>
                <a:latin typeface="+mn-ea"/>
                <a:ea typeface="+mn-ea"/>
              </a:rPr>
              <a:t>互联起来。</a:t>
            </a:r>
            <a:endParaRPr lang="en-US" altLang="zh-CN" sz="2000" b="1" dirty="0">
              <a:solidFill>
                <a:srgbClr val="000000"/>
              </a:solidFill>
              <a:latin typeface="+mn-ea"/>
              <a:ea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40</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6.1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6.3 IP</a:t>
            </a:r>
            <a:r>
              <a:rPr lang="zh-CN" altLang="en-US" dirty="0">
                <a:solidFill>
                  <a:srgbClr val="FF0000"/>
                </a:solidFill>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6.5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6.7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6.8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a:latin typeface="微软雅黑" panose="020B0503020204020204" pitchFamily="34" charset="-122"/>
                <a:ea typeface="微软雅黑" panose="020B0503020204020204" pitchFamily="34" charset="-122"/>
              </a:rPr>
              <a:t>Chapter 6 Internet Protocol</a:t>
            </a:r>
            <a:endParaRPr lang="en-US" altLang="zh-CN" kern="0" dirty="0">
              <a:latin typeface="微软雅黑" panose="020B0503020204020204" pitchFamily="34" charset="-122"/>
              <a:ea typeface="微软雅黑" panose="020B0503020204020204" pitchFamily="34" charset="-122"/>
            </a:endParaRP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8994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CB2600F8-0870-4159-AD9A-967B02C31DC6}" type="slidenum">
              <a:rPr lang="en-US" altLang="zh-CN">
                <a:latin typeface="+mn-ea"/>
                <a:ea typeface="+mn-ea"/>
              </a:rPr>
              <a:pPr eaLnBrk="1" hangingPunct="1"/>
              <a:t>41</a:t>
            </a:fld>
            <a:endParaRPr lang="en-US" altLang="zh-CN">
              <a:latin typeface="+mn-ea"/>
              <a:ea typeface="+mn-ea"/>
            </a:endParaRPr>
          </a:p>
        </p:txBody>
      </p:sp>
      <p:sp>
        <p:nvSpPr>
          <p:cNvPr id="59395" name="Rectangle 2"/>
          <p:cNvSpPr>
            <a:spLocks noGrp="1" noChangeArrowheads="1"/>
          </p:cNvSpPr>
          <p:nvPr>
            <p:ph type="title"/>
          </p:nvPr>
        </p:nvSpPr>
        <p:spPr>
          <a:xfrm>
            <a:off x="1154113" y="125238"/>
            <a:ext cx="7793037" cy="1462087"/>
          </a:xfrm>
        </p:spPr>
        <p:txBody>
          <a:bodyPr/>
          <a:lstStyle/>
          <a:p>
            <a:pPr eaLnBrk="1" hangingPunct="1"/>
            <a:r>
              <a:rPr lang="en-US" altLang="zh-CN" dirty="0">
                <a:latin typeface="+mn-ea"/>
                <a:ea typeface="+mn-ea"/>
              </a:rPr>
              <a:t>IPv4</a:t>
            </a:r>
            <a:r>
              <a:rPr lang="zh-CN" altLang="en-US" dirty="0">
                <a:latin typeface="+mn-ea"/>
                <a:ea typeface="+mn-ea"/>
              </a:rPr>
              <a:t>头标格式</a:t>
            </a:r>
            <a:br>
              <a:rPr lang="zh-CN" altLang="en-US" dirty="0">
                <a:latin typeface="+mn-ea"/>
                <a:ea typeface="+mn-ea"/>
              </a:rPr>
            </a:br>
            <a:endParaRPr lang="en-US" altLang="zh-CN" sz="3200" dirty="0">
              <a:latin typeface="+mn-ea"/>
              <a:ea typeface="+mn-ea"/>
            </a:endParaRPr>
          </a:p>
        </p:txBody>
      </p:sp>
      <p:pic>
        <p:nvPicPr>
          <p:cNvPr id="59396"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7"/>
          <p:cNvSpPr txBox="1">
            <a:spLocks noChangeArrowheads="1"/>
          </p:cNvSpPr>
          <p:nvPr/>
        </p:nvSpPr>
        <p:spPr bwMode="auto">
          <a:xfrm>
            <a:off x="1331913" y="6491288"/>
            <a:ext cx="5932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a:solidFill>
                  <a:schemeClr val="hlink"/>
                </a:solidFill>
                <a:latin typeface="+mn-ea"/>
                <a:ea typeface="+mn-ea"/>
              </a:rPr>
              <a:t>不同教科书中</a:t>
            </a:r>
            <a:r>
              <a:rPr lang="en-US" altLang="zh-CN" b="1">
                <a:solidFill>
                  <a:schemeClr val="hlink"/>
                </a:solidFill>
                <a:latin typeface="+mn-ea"/>
                <a:ea typeface="+mn-ea"/>
              </a:rPr>
              <a:t>IP</a:t>
            </a:r>
            <a:r>
              <a:rPr lang="zh-CN" altLang="en-US" b="1">
                <a:solidFill>
                  <a:schemeClr val="hlink"/>
                </a:solidFill>
                <a:latin typeface="+mn-ea"/>
                <a:ea typeface="+mn-ea"/>
              </a:rPr>
              <a:t>头、头标、头部、首部指的是同一个意思</a:t>
            </a:r>
          </a:p>
        </p:txBody>
      </p:sp>
      <p:sp>
        <p:nvSpPr>
          <p:cNvPr id="7" name="文本框 6">
            <a:extLst>
              <a:ext uri="{FF2B5EF4-FFF2-40B4-BE49-F238E27FC236}">
                <a16:creationId xmlns:a16="http://schemas.microsoft.com/office/drawing/2014/main" id="{2FA8545B-8798-4284-839A-62927C9D615E}"/>
              </a:ext>
            </a:extLst>
          </p:cNvPr>
          <p:cNvSpPr txBox="1"/>
          <p:nvPr/>
        </p:nvSpPr>
        <p:spPr>
          <a:xfrm>
            <a:off x="1154112" y="1188463"/>
            <a:ext cx="6298207" cy="646331"/>
          </a:xfrm>
          <a:prstGeom prst="rect">
            <a:avLst/>
          </a:prstGeom>
          <a:noFill/>
        </p:spPr>
        <p:txBody>
          <a:bodyPr wrap="square">
            <a:spAutoFit/>
          </a:bodyPr>
          <a:lstStyle/>
          <a:p>
            <a:r>
              <a:rPr lang="en-US" altLang="zh-CN" sz="3600" b="1" dirty="0">
                <a:solidFill>
                  <a:srgbClr val="333399"/>
                </a:solidFill>
                <a:latin typeface="+mn-ea"/>
                <a:ea typeface="+mn-ea"/>
              </a:rPr>
              <a:t>IP</a:t>
            </a:r>
            <a:r>
              <a:rPr lang="zh-CN" altLang="en-US" sz="3600" b="1" dirty="0">
                <a:solidFill>
                  <a:srgbClr val="333399"/>
                </a:solidFill>
                <a:latin typeface="+mn-ea"/>
                <a:ea typeface="+mn-ea"/>
              </a:rPr>
              <a:t>：</a:t>
            </a:r>
            <a:r>
              <a:rPr lang="en-US" altLang="zh-CN" sz="3600" b="1" dirty="0">
                <a:solidFill>
                  <a:srgbClr val="333399"/>
                </a:solidFill>
                <a:latin typeface="+mn-ea"/>
                <a:ea typeface="+mn-ea"/>
              </a:rPr>
              <a:t>Internet Protocol</a:t>
            </a:r>
            <a:endParaRPr lang="zh-CN" altLang="en-US" sz="3600" b="1" dirty="0">
              <a:solidFill>
                <a:srgbClr val="33339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7C484DC-1C7F-445C-A1D5-695970628F9E}" type="slidenum">
              <a:rPr lang="en-US" altLang="zh-CN">
                <a:latin typeface="+mn-ea"/>
                <a:ea typeface="+mn-ea"/>
              </a:rPr>
              <a:pPr eaLnBrk="1" hangingPunct="1"/>
              <a:t>42</a:t>
            </a:fld>
            <a:endParaRPr lang="en-US" altLang="zh-CN">
              <a:latin typeface="+mn-ea"/>
              <a:ea typeface="+mn-ea"/>
            </a:endParaRPr>
          </a:p>
        </p:txBody>
      </p:sp>
      <p:sp>
        <p:nvSpPr>
          <p:cNvPr id="5124" name="Rectangle 5"/>
          <p:cNvSpPr>
            <a:spLocks noGrp="1" noChangeArrowheads="1"/>
          </p:cNvSpPr>
          <p:nvPr>
            <p:ph type="title"/>
          </p:nvPr>
        </p:nvSpPr>
        <p:spPr/>
        <p:txBody>
          <a:bodyPr/>
          <a:lstStyle/>
          <a:p>
            <a:pPr eaLnBrk="1" hangingPunct="1"/>
            <a:r>
              <a:rPr lang="zh-CN" altLang="en-US">
                <a:latin typeface="+mn-ea"/>
                <a:ea typeface="+mn-ea"/>
              </a:rPr>
              <a:t>版本号与头标长度</a:t>
            </a:r>
          </a:p>
        </p:txBody>
      </p:sp>
      <p:graphicFrame>
        <p:nvGraphicFramePr>
          <p:cNvPr id="5122" name="Object 2"/>
          <p:cNvGraphicFramePr>
            <a:graphicFrameLocks noGrp="1" noChangeAspect="1"/>
          </p:cNvGraphicFramePr>
          <p:nvPr>
            <p:ph idx="1"/>
            <p:extLst>
              <p:ext uri="{D42A27DB-BD31-4B8C-83A1-F6EECF244321}">
                <p14:modId xmlns:p14="http://schemas.microsoft.com/office/powerpoint/2010/main" val="3795803363"/>
              </p:ext>
            </p:extLst>
          </p:nvPr>
        </p:nvGraphicFramePr>
        <p:xfrm>
          <a:off x="899592" y="2918739"/>
          <a:ext cx="6336704" cy="3505874"/>
        </p:xfrm>
        <a:graphic>
          <a:graphicData uri="http://schemas.openxmlformats.org/presentationml/2006/ole">
            <mc:AlternateContent xmlns:mc="http://schemas.openxmlformats.org/markup-compatibility/2006">
              <mc:Choice xmlns:v="urn:schemas-microsoft-com:vml" Requires="v">
                <p:oleObj name="Photo Editor Photo" r:id="rId3" imgW="2491956" imgH="1379048" progId="">
                  <p:embed/>
                </p:oleObj>
              </mc:Choice>
              <mc:Fallback>
                <p:oleObj name="Photo Editor Photo" r:id="rId3" imgW="2491956" imgH="1379048" progId="">
                  <p:embed/>
                  <p:pic>
                    <p:nvPicPr>
                      <p:cNvPr id="5122"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918739"/>
                        <a:ext cx="6336704" cy="3505874"/>
                      </a:xfrm>
                      <a:prstGeom prst="rect">
                        <a:avLst/>
                      </a:prstGeom>
                      <a:noFill/>
                      <a:ln>
                        <a:noFill/>
                      </a:ln>
                      <a:effectLst/>
                    </p:spPr>
                  </p:pic>
                </p:oleObj>
              </mc:Fallback>
            </mc:AlternateContent>
          </a:graphicData>
        </a:graphic>
      </p:graphicFrame>
      <p:sp>
        <p:nvSpPr>
          <p:cNvPr id="5125" name="Text Box 7"/>
          <p:cNvSpPr txBox="1">
            <a:spLocks noChangeArrowheads="1"/>
          </p:cNvSpPr>
          <p:nvPr/>
        </p:nvSpPr>
        <p:spPr bwMode="auto">
          <a:xfrm>
            <a:off x="467544" y="1635522"/>
            <a:ext cx="83534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latin typeface="+mn-ea"/>
                <a:ea typeface="+mn-ea"/>
              </a:rPr>
              <a:t>版本号（</a:t>
            </a:r>
            <a:r>
              <a:rPr lang="en-US" altLang="zh-CN" sz="2000" b="1">
                <a:latin typeface="+mn-ea"/>
                <a:ea typeface="+mn-ea"/>
              </a:rPr>
              <a:t>VERS</a:t>
            </a:r>
            <a:r>
              <a:rPr lang="zh-CN" altLang="en-US" sz="2000" b="1">
                <a:latin typeface="+mn-ea"/>
                <a:ea typeface="+mn-ea"/>
              </a:rPr>
              <a:t>）：</a:t>
            </a:r>
            <a:r>
              <a:rPr lang="en-US" altLang="zh-CN" sz="2000" b="1">
                <a:latin typeface="+mn-ea"/>
                <a:ea typeface="+mn-ea"/>
              </a:rPr>
              <a:t>4bits</a:t>
            </a:r>
            <a:r>
              <a:rPr lang="zh-CN" altLang="en-US" sz="2000" b="1">
                <a:latin typeface="+mn-ea"/>
                <a:ea typeface="+mn-ea"/>
              </a:rPr>
              <a:t>，</a:t>
            </a:r>
            <a:r>
              <a:rPr lang="en-US" altLang="zh-CN" sz="2000" b="1">
                <a:latin typeface="+mn-ea"/>
                <a:ea typeface="+mn-ea"/>
              </a:rPr>
              <a:t>IPv4</a:t>
            </a:r>
            <a:r>
              <a:rPr lang="zh-CN" altLang="en-US" sz="2000" b="1">
                <a:latin typeface="+mn-ea"/>
                <a:ea typeface="+mn-ea"/>
              </a:rPr>
              <a:t>协议填</a:t>
            </a:r>
            <a:r>
              <a:rPr lang="en-US" altLang="zh-CN" sz="2000" b="1">
                <a:latin typeface="+mn-ea"/>
                <a:ea typeface="+mn-ea"/>
              </a:rPr>
              <a:t>4</a:t>
            </a:r>
            <a:r>
              <a:rPr lang="zh-CN" altLang="en-US" sz="2000" b="1">
                <a:latin typeface="+mn-ea"/>
                <a:ea typeface="+mn-ea"/>
              </a:rPr>
              <a:t>，</a:t>
            </a:r>
            <a:r>
              <a:rPr lang="en-US" altLang="zh-CN" sz="2000" b="1">
                <a:latin typeface="+mn-ea"/>
                <a:ea typeface="+mn-ea"/>
              </a:rPr>
              <a:t>IPv6</a:t>
            </a:r>
            <a:r>
              <a:rPr lang="zh-CN" altLang="en-US" sz="2000" b="1">
                <a:latin typeface="+mn-ea"/>
                <a:ea typeface="+mn-ea"/>
              </a:rPr>
              <a:t>协议填</a:t>
            </a:r>
            <a:r>
              <a:rPr lang="en-US" altLang="zh-CN" sz="2000" b="1">
                <a:latin typeface="+mn-ea"/>
                <a:ea typeface="+mn-ea"/>
              </a:rPr>
              <a:t>6</a:t>
            </a:r>
            <a:r>
              <a:rPr lang="zh-CN" altLang="en-US" sz="2000" b="1">
                <a:latin typeface="+mn-ea"/>
                <a:ea typeface="+mn-ea"/>
              </a:rPr>
              <a:t>。</a:t>
            </a:r>
          </a:p>
          <a:p>
            <a:pPr eaLnBrk="1" hangingPunct="1">
              <a:spcBef>
                <a:spcPct val="50000"/>
              </a:spcBef>
            </a:pPr>
            <a:r>
              <a:rPr lang="en-US" altLang="zh-CN" sz="2000" b="1">
                <a:latin typeface="+mn-ea"/>
                <a:ea typeface="+mn-ea"/>
              </a:rPr>
              <a:t>IP</a:t>
            </a:r>
            <a:r>
              <a:rPr lang="zh-CN" altLang="en-US" sz="2000" b="1">
                <a:latin typeface="+mn-ea"/>
                <a:ea typeface="+mn-ea"/>
              </a:rPr>
              <a:t>分组头长度（</a:t>
            </a:r>
            <a:r>
              <a:rPr lang="en-US" altLang="zh-CN" sz="2000" b="1">
                <a:latin typeface="+mn-ea"/>
                <a:ea typeface="+mn-ea"/>
              </a:rPr>
              <a:t>LEN</a:t>
            </a:r>
            <a:r>
              <a:rPr lang="zh-CN" altLang="en-US" sz="2000" b="1">
                <a:latin typeface="+mn-ea"/>
                <a:ea typeface="+mn-ea"/>
              </a:rPr>
              <a:t>）：</a:t>
            </a:r>
            <a:r>
              <a:rPr lang="en-US" altLang="zh-CN" sz="2000" b="1">
                <a:latin typeface="+mn-ea"/>
                <a:ea typeface="+mn-ea"/>
              </a:rPr>
              <a:t>4bits</a:t>
            </a:r>
            <a:r>
              <a:rPr lang="zh-CN" altLang="en-US" sz="2000" b="1">
                <a:latin typeface="+mn-ea"/>
                <a:ea typeface="+mn-ea"/>
              </a:rPr>
              <a:t>，</a:t>
            </a:r>
            <a:r>
              <a:rPr lang="zh-CN" altLang="en-US" sz="2000" b="1">
                <a:solidFill>
                  <a:schemeClr val="hlink"/>
                </a:solidFill>
                <a:latin typeface="+mn-ea"/>
                <a:ea typeface="+mn-ea"/>
              </a:rPr>
              <a:t>单位为</a:t>
            </a:r>
            <a:r>
              <a:rPr lang="en-US" altLang="zh-CN" sz="2000" b="1">
                <a:solidFill>
                  <a:schemeClr val="hlink"/>
                </a:solidFill>
                <a:latin typeface="+mn-ea"/>
                <a:ea typeface="+mn-ea"/>
              </a:rPr>
              <a:t>4</a:t>
            </a:r>
            <a:r>
              <a:rPr lang="zh-CN" altLang="en-US" sz="2000" b="1">
                <a:solidFill>
                  <a:schemeClr val="hlink"/>
                </a:solidFill>
                <a:latin typeface="+mn-ea"/>
                <a:ea typeface="+mn-ea"/>
              </a:rPr>
              <a:t>字节</a:t>
            </a:r>
            <a:r>
              <a:rPr lang="zh-CN" altLang="en-US" sz="2000" b="1">
                <a:latin typeface="+mn-ea"/>
                <a:ea typeface="+mn-ea"/>
              </a:rPr>
              <a:t>，取值范围</a:t>
            </a:r>
            <a:r>
              <a:rPr lang="en-US" altLang="zh-CN" sz="2000" b="1">
                <a:latin typeface="+mn-ea"/>
                <a:ea typeface="+mn-ea"/>
              </a:rPr>
              <a:t>5-15</a:t>
            </a:r>
            <a:r>
              <a:rPr lang="zh-CN" altLang="en-US" sz="2000" b="1">
                <a:latin typeface="+mn-ea"/>
                <a:ea typeface="+mn-ea"/>
              </a:rPr>
              <a:t>（确省值为</a:t>
            </a:r>
            <a:r>
              <a:rPr lang="en-US" altLang="zh-CN" sz="2000" b="1">
                <a:latin typeface="+mn-ea"/>
                <a:ea typeface="+mn-ea"/>
              </a:rPr>
              <a:t>5</a:t>
            </a:r>
            <a:r>
              <a:rPr lang="zh-CN" altLang="en-US" sz="2000" b="1">
                <a:latin typeface="+mn-ea"/>
                <a:ea typeface="+mn-ea"/>
              </a:rPr>
              <a:t>，即标准头标长</a:t>
            </a:r>
            <a:r>
              <a:rPr lang="en-US" altLang="zh-CN" sz="2000" b="1">
                <a:latin typeface="+mn-ea"/>
                <a:ea typeface="+mn-ea"/>
              </a:rPr>
              <a:t>20</a:t>
            </a:r>
            <a:r>
              <a:rPr lang="zh-CN" altLang="en-US" sz="2000" b="1">
                <a:latin typeface="+mn-ea"/>
                <a:ea typeface="+mn-ea"/>
              </a:rPr>
              <a:t>字节），指示</a:t>
            </a:r>
            <a:r>
              <a:rPr lang="en-US" altLang="zh-CN" sz="2000" b="1">
                <a:latin typeface="+mn-ea"/>
                <a:ea typeface="+mn-ea"/>
              </a:rPr>
              <a:t>IP</a:t>
            </a:r>
            <a:r>
              <a:rPr lang="zh-CN" altLang="en-US" sz="2000" b="1">
                <a:latin typeface="+mn-ea"/>
                <a:ea typeface="+mn-ea"/>
              </a:rPr>
              <a:t>分组头的长度。</a:t>
            </a:r>
          </a:p>
        </p:txBody>
      </p:sp>
      <p:sp>
        <p:nvSpPr>
          <p:cNvPr id="5126" name="Rectangle 7"/>
          <p:cNvSpPr>
            <a:spLocks noChangeArrowheads="1"/>
          </p:cNvSpPr>
          <p:nvPr/>
        </p:nvSpPr>
        <p:spPr bwMode="auto">
          <a:xfrm>
            <a:off x="2123728" y="3501008"/>
            <a:ext cx="2232248" cy="71970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zh-CN" altLang="en-US">
                <a:latin typeface="+mn-ea"/>
                <a:ea typeface="+mn-ea"/>
              </a:rPr>
              <a:t>服务类型（</a:t>
            </a:r>
            <a:r>
              <a:rPr lang="en-US" altLang="zh-CN">
                <a:latin typeface="+mn-ea"/>
                <a:ea typeface="+mn-ea"/>
              </a:rPr>
              <a:t>TOS</a:t>
            </a:r>
            <a:r>
              <a:rPr lang="zh-CN" altLang="en-US">
                <a:latin typeface="+mn-ea"/>
                <a:ea typeface="+mn-ea"/>
              </a:rPr>
              <a:t>）</a:t>
            </a:r>
          </a:p>
        </p:txBody>
      </p:sp>
      <p:graphicFrame>
        <p:nvGraphicFramePr>
          <p:cNvPr id="180259" name="Group 35"/>
          <p:cNvGraphicFramePr>
            <a:graphicFrameLocks noGrp="1"/>
          </p:cNvGraphicFramePr>
          <p:nvPr>
            <p:extLst>
              <p:ext uri="{D42A27DB-BD31-4B8C-83A1-F6EECF244321}">
                <p14:modId xmlns:p14="http://schemas.microsoft.com/office/powerpoint/2010/main" val="431188785"/>
              </p:ext>
            </p:extLst>
          </p:nvPr>
        </p:nvGraphicFramePr>
        <p:xfrm>
          <a:off x="647328" y="1556792"/>
          <a:ext cx="3810000" cy="547688"/>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47688">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dirty="0">
                          <a:ln>
                            <a:noFill/>
                          </a:ln>
                          <a:solidFill>
                            <a:schemeClr val="tx1"/>
                          </a:solidFill>
                          <a:effectLst/>
                          <a:latin typeface="+mn-ea"/>
                          <a:ea typeface="+mn-ea"/>
                        </a:rPr>
                        <a:t>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dirty="0">
                          <a:ln>
                            <a:noFill/>
                          </a:ln>
                          <a:solidFill>
                            <a:schemeClr val="tx1"/>
                          </a:solidFill>
                          <a:effectLst/>
                          <a:latin typeface="+mn-ea"/>
                          <a:ea typeface="+mn-ea"/>
                        </a:rPr>
                        <a:t>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800" b="1" i="0" u="none" strike="noStrike" cap="none" normalizeH="0" baseline="0" dirty="0">
                          <a:ln>
                            <a:noFill/>
                          </a:ln>
                          <a:solidFill>
                            <a:schemeClr val="tx1"/>
                          </a:solidFill>
                          <a:effectLst/>
                          <a:latin typeface="+mn-ea"/>
                          <a:ea typeface="+mn-ea"/>
                        </a:rPr>
                        <a:t>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sz="2800" b="1">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sz="2400" b="1">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sz="2000" b="1">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b="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800" b="1" i="0" u="none" strike="noStrike" cap="none" normalizeH="0" baseline="0" dirty="0">
                          <a:ln>
                            <a:noFill/>
                          </a:ln>
                          <a:solidFill>
                            <a:schemeClr val="tx1"/>
                          </a:solidFill>
                          <a:effectLst/>
                          <a:latin typeface="+mn-ea"/>
                          <a:ea typeface="+mn-ea"/>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168" name="Line 55"/>
          <p:cNvSpPr>
            <a:spLocks noChangeShapeType="1"/>
          </p:cNvSpPr>
          <p:nvPr/>
        </p:nvSpPr>
        <p:spPr bwMode="auto">
          <a:xfrm>
            <a:off x="3239716" y="2131467"/>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69" name="Line 56"/>
          <p:cNvSpPr>
            <a:spLocks noChangeShapeType="1"/>
          </p:cNvSpPr>
          <p:nvPr/>
        </p:nvSpPr>
        <p:spPr bwMode="auto">
          <a:xfrm>
            <a:off x="3239716" y="2420392"/>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0" name="Text Box 57"/>
          <p:cNvSpPr txBox="1">
            <a:spLocks noChangeArrowheads="1"/>
          </p:cNvSpPr>
          <p:nvPr/>
        </p:nvSpPr>
        <p:spPr bwMode="auto">
          <a:xfrm>
            <a:off x="3671516" y="2204492"/>
            <a:ext cx="403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latin typeface="+mn-ea"/>
                <a:ea typeface="+mn-ea"/>
              </a:rPr>
              <a:t>可靠性：</a:t>
            </a:r>
            <a:r>
              <a:rPr lang="en-US" altLang="zh-CN" b="1" dirty="0">
                <a:latin typeface="+mn-ea"/>
                <a:ea typeface="+mn-ea"/>
              </a:rPr>
              <a:t>0-</a:t>
            </a:r>
            <a:r>
              <a:rPr lang="zh-CN" altLang="en-US" b="1" dirty="0">
                <a:latin typeface="+mn-ea"/>
                <a:ea typeface="+mn-ea"/>
              </a:rPr>
              <a:t>一般可靠；</a:t>
            </a:r>
            <a:r>
              <a:rPr lang="en-US" altLang="zh-CN" b="1" dirty="0">
                <a:latin typeface="+mn-ea"/>
                <a:ea typeface="+mn-ea"/>
              </a:rPr>
              <a:t>1-</a:t>
            </a:r>
            <a:r>
              <a:rPr lang="zh-CN" altLang="en-US" b="1" dirty="0">
                <a:latin typeface="+mn-ea"/>
                <a:ea typeface="+mn-ea"/>
              </a:rPr>
              <a:t>高可靠</a:t>
            </a:r>
          </a:p>
        </p:txBody>
      </p:sp>
      <p:sp>
        <p:nvSpPr>
          <p:cNvPr id="6171" name="Line 58"/>
          <p:cNvSpPr>
            <a:spLocks noChangeShapeType="1"/>
          </p:cNvSpPr>
          <p:nvPr/>
        </p:nvSpPr>
        <p:spPr bwMode="auto">
          <a:xfrm>
            <a:off x="2736478" y="2131467"/>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2" name="Line 59"/>
          <p:cNvSpPr>
            <a:spLocks noChangeShapeType="1"/>
          </p:cNvSpPr>
          <p:nvPr/>
        </p:nvSpPr>
        <p:spPr bwMode="auto">
          <a:xfrm>
            <a:off x="2736478" y="2707729"/>
            <a:ext cx="935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3" name="Text Box 60"/>
          <p:cNvSpPr txBox="1">
            <a:spLocks noChangeArrowheads="1"/>
          </p:cNvSpPr>
          <p:nvPr/>
        </p:nvSpPr>
        <p:spPr bwMode="auto">
          <a:xfrm>
            <a:off x="3671516" y="2564854"/>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吞吐量：</a:t>
            </a:r>
            <a:r>
              <a:rPr lang="en-US" altLang="zh-CN" b="1">
                <a:latin typeface="+mn-ea"/>
                <a:ea typeface="+mn-ea"/>
              </a:rPr>
              <a:t>0-</a:t>
            </a:r>
            <a:r>
              <a:rPr lang="zh-CN" altLang="en-US" b="1">
                <a:latin typeface="+mn-ea"/>
                <a:ea typeface="+mn-ea"/>
              </a:rPr>
              <a:t>一般；</a:t>
            </a:r>
            <a:r>
              <a:rPr lang="en-US" altLang="zh-CN" b="1">
                <a:latin typeface="+mn-ea"/>
                <a:ea typeface="+mn-ea"/>
              </a:rPr>
              <a:t>1-</a:t>
            </a:r>
            <a:r>
              <a:rPr lang="zh-CN" altLang="en-US" b="1">
                <a:latin typeface="+mn-ea"/>
                <a:ea typeface="+mn-ea"/>
              </a:rPr>
              <a:t>高吞吐</a:t>
            </a:r>
          </a:p>
        </p:txBody>
      </p:sp>
      <p:sp>
        <p:nvSpPr>
          <p:cNvPr id="6174" name="Line 61"/>
          <p:cNvSpPr>
            <a:spLocks noChangeShapeType="1"/>
          </p:cNvSpPr>
          <p:nvPr/>
        </p:nvSpPr>
        <p:spPr bwMode="auto">
          <a:xfrm>
            <a:off x="2303091" y="2131467"/>
            <a:ext cx="0" cy="1008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5" name="Line 62"/>
          <p:cNvSpPr>
            <a:spLocks noChangeShapeType="1"/>
          </p:cNvSpPr>
          <p:nvPr/>
        </p:nvSpPr>
        <p:spPr bwMode="auto">
          <a:xfrm>
            <a:off x="2303091" y="3139529"/>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6" name="Text Box 63"/>
          <p:cNvSpPr txBox="1">
            <a:spLocks noChangeArrowheads="1"/>
          </p:cNvSpPr>
          <p:nvPr/>
        </p:nvSpPr>
        <p:spPr bwMode="auto">
          <a:xfrm>
            <a:off x="3671516" y="2996654"/>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mn-ea"/>
                <a:ea typeface="+mn-ea"/>
              </a:rPr>
              <a:t>延时：</a:t>
            </a:r>
            <a:r>
              <a:rPr lang="en-US" altLang="zh-CN" b="1">
                <a:latin typeface="+mn-ea"/>
                <a:ea typeface="+mn-ea"/>
              </a:rPr>
              <a:t>0-</a:t>
            </a:r>
            <a:r>
              <a:rPr lang="zh-CN" altLang="en-US" b="1">
                <a:latin typeface="+mn-ea"/>
                <a:ea typeface="+mn-ea"/>
              </a:rPr>
              <a:t>一般；</a:t>
            </a:r>
            <a:r>
              <a:rPr lang="en-US" altLang="zh-CN" b="1">
                <a:latin typeface="+mn-ea"/>
                <a:ea typeface="+mn-ea"/>
              </a:rPr>
              <a:t>1-</a:t>
            </a:r>
            <a:r>
              <a:rPr lang="zh-CN" altLang="en-US" b="1">
                <a:latin typeface="+mn-ea"/>
                <a:ea typeface="+mn-ea"/>
              </a:rPr>
              <a:t>低延时</a:t>
            </a:r>
          </a:p>
        </p:txBody>
      </p:sp>
      <p:sp>
        <p:nvSpPr>
          <p:cNvPr id="6177" name="AutoShape 64"/>
          <p:cNvSpPr>
            <a:spLocks/>
          </p:cNvSpPr>
          <p:nvPr/>
        </p:nvSpPr>
        <p:spPr bwMode="auto">
          <a:xfrm rot="5400000">
            <a:off x="1386036" y="1610246"/>
            <a:ext cx="71437" cy="1259929"/>
          </a:xfrm>
          <a:prstGeom prst="rightBrace">
            <a:avLst>
              <a:gd name="adj1" fmla="val 134445"/>
              <a:gd name="adj2" fmla="val 2170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mn-ea"/>
              <a:ea typeface="+mn-ea"/>
            </a:endParaRPr>
          </a:p>
        </p:txBody>
      </p:sp>
      <p:sp>
        <p:nvSpPr>
          <p:cNvPr id="6178" name="Line 65"/>
          <p:cNvSpPr>
            <a:spLocks noChangeShapeType="1"/>
          </p:cNvSpPr>
          <p:nvPr/>
        </p:nvSpPr>
        <p:spPr bwMode="auto">
          <a:xfrm>
            <a:off x="1835696" y="2343191"/>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179" name="Line 66"/>
          <p:cNvSpPr>
            <a:spLocks noChangeShapeType="1"/>
          </p:cNvSpPr>
          <p:nvPr/>
        </p:nvSpPr>
        <p:spPr bwMode="auto">
          <a:xfrm>
            <a:off x="1835696" y="3495716"/>
            <a:ext cx="792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dirty="0">
              <a:latin typeface="+mn-ea"/>
              <a:ea typeface="+mn-ea"/>
            </a:endParaRPr>
          </a:p>
        </p:txBody>
      </p:sp>
      <p:sp>
        <p:nvSpPr>
          <p:cNvPr id="6180" name="Text Box 67"/>
          <p:cNvSpPr txBox="1">
            <a:spLocks noChangeArrowheads="1"/>
          </p:cNvSpPr>
          <p:nvPr/>
        </p:nvSpPr>
        <p:spPr bwMode="auto">
          <a:xfrm>
            <a:off x="1368053" y="3571328"/>
            <a:ext cx="28797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kumimoji="1" lang="en-US" altLang="zh-CN" b="1" dirty="0">
                <a:latin typeface="+mn-ea"/>
                <a:ea typeface="+mn-ea"/>
              </a:rPr>
              <a:t>000 Routine </a:t>
            </a:r>
          </a:p>
          <a:p>
            <a:pPr lvl="1" eaLnBrk="1" hangingPunct="1"/>
            <a:r>
              <a:rPr kumimoji="1" lang="en-US" altLang="zh-CN" b="1" dirty="0">
                <a:latin typeface="+mn-ea"/>
                <a:ea typeface="+mn-ea"/>
              </a:rPr>
              <a:t>001 Priority </a:t>
            </a:r>
          </a:p>
          <a:p>
            <a:pPr lvl="1" eaLnBrk="1" hangingPunct="1"/>
            <a:r>
              <a:rPr kumimoji="1" lang="en-US" altLang="zh-CN" b="1" dirty="0">
                <a:latin typeface="+mn-ea"/>
                <a:ea typeface="+mn-ea"/>
              </a:rPr>
              <a:t>010 Immediate </a:t>
            </a:r>
          </a:p>
          <a:p>
            <a:pPr lvl="1" eaLnBrk="1" hangingPunct="1"/>
            <a:r>
              <a:rPr kumimoji="1" lang="en-US" altLang="zh-CN" b="1" dirty="0">
                <a:latin typeface="+mn-ea"/>
                <a:ea typeface="+mn-ea"/>
              </a:rPr>
              <a:t>011 Flash </a:t>
            </a:r>
          </a:p>
          <a:p>
            <a:pPr lvl="1" eaLnBrk="1" hangingPunct="1"/>
            <a:r>
              <a:rPr kumimoji="1" lang="en-US" altLang="zh-CN" b="1" dirty="0">
                <a:latin typeface="+mn-ea"/>
                <a:ea typeface="+mn-ea"/>
              </a:rPr>
              <a:t>100 Flash override </a:t>
            </a:r>
          </a:p>
          <a:p>
            <a:pPr lvl="1" eaLnBrk="1" hangingPunct="1"/>
            <a:r>
              <a:rPr kumimoji="1" lang="en-US" altLang="zh-CN" b="1" dirty="0">
                <a:latin typeface="+mn-ea"/>
                <a:ea typeface="+mn-ea"/>
              </a:rPr>
              <a:t>101 Critical </a:t>
            </a:r>
          </a:p>
          <a:p>
            <a:pPr lvl="1" eaLnBrk="1" hangingPunct="1"/>
            <a:r>
              <a:rPr kumimoji="1" lang="en-US" altLang="zh-CN" b="1" dirty="0">
                <a:latin typeface="+mn-ea"/>
                <a:ea typeface="+mn-ea"/>
              </a:rPr>
              <a:t>110 Internetwork control </a:t>
            </a:r>
          </a:p>
          <a:p>
            <a:pPr lvl="1" eaLnBrk="1" hangingPunct="1"/>
            <a:r>
              <a:rPr kumimoji="1" lang="en-US" altLang="zh-CN" b="1" dirty="0">
                <a:latin typeface="+mn-ea"/>
                <a:ea typeface="+mn-ea"/>
              </a:rPr>
              <a:t>111 Network control </a:t>
            </a:r>
            <a:endParaRPr lang="en-US" altLang="zh-CN" b="1" dirty="0">
              <a:latin typeface="+mn-ea"/>
              <a:ea typeface="+mn-ea"/>
            </a:endParaRPr>
          </a:p>
        </p:txBody>
      </p:sp>
      <p:graphicFrame>
        <p:nvGraphicFramePr>
          <p:cNvPr id="6146" name="Object 68"/>
          <p:cNvGraphicFramePr>
            <a:graphicFrameLocks noChangeAspect="1"/>
          </p:cNvGraphicFramePr>
          <p:nvPr>
            <p:extLst>
              <p:ext uri="{D42A27DB-BD31-4B8C-83A1-F6EECF244321}">
                <p14:modId xmlns:p14="http://schemas.microsoft.com/office/powerpoint/2010/main" val="1756171737"/>
              </p:ext>
            </p:extLst>
          </p:nvPr>
        </p:nvGraphicFramePr>
        <p:xfrm>
          <a:off x="4572000" y="3564979"/>
          <a:ext cx="3995738" cy="2211388"/>
        </p:xfrm>
        <a:graphic>
          <a:graphicData uri="http://schemas.openxmlformats.org/presentationml/2006/ole">
            <mc:AlternateContent xmlns:mc="http://schemas.openxmlformats.org/markup-compatibility/2006">
              <mc:Choice xmlns:v="urn:schemas-microsoft-com:vml" Requires="v">
                <p:oleObj name="Photo Editor Photo" r:id="rId3" imgW="2491956" imgH="1379048" progId="">
                  <p:embed/>
                </p:oleObj>
              </mc:Choice>
              <mc:Fallback>
                <p:oleObj name="Photo Editor Photo" r:id="rId3" imgW="2491956" imgH="1379048" progId="">
                  <p:embed/>
                  <p:pic>
                    <p:nvPicPr>
                      <p:cNvPr id="6146" name="Object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64979"/>
                        <a:ext cx="3995738"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81" name="Rectangle 76"/>
          <p:cNvSpPr>
            <a:spLocks noChangeArrowheads="1"/>
          </p:cNvSpPr>
          <p:nvPr/>
        </p:nvSpPr>
        <p:spPr bwMode="auto">
          <a:xfrm>
            <a:off x="6732240" y="3925342"/>
            <a:ext cx="1620838" cy="431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9" name="Line 56">
            <a:extLst>
              <a:ext uri="{FF2B5EF4-FFF2-40B4-BE49-F238E27FC236}">
                <a16:creationId xmlns:a16="http://schemas.microsoft.com/office/drawing/2014/main" id="{BDAA905F-3153-4508-97B6-CE48CE5DD058}"/>
              </a:ext>
            </a:extLst>
          </p:cNvPr>
          <p:cNvSpPr>
            <a:spLocks noChangeShapeType="1"/>
          </p:cNvSpPr>
          <p:nvPr/>
        </p:nvSpPr>
        <p:spPr bwMode="auto">
          <a:xfrm>
            <a:off x="3923928" y="1216817"/>
            <a:ext cx="6199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20" name="AutoShape 64">
            <a:extLst>
              <a:ext uri="{FF2B5EF4-FFF2-40B4-BE49-F238E27FC236}">
                <a16:creationId xmlns:a16="http://schemas.microsoft.com/office/drawing/2014/main" id="{B2F9EDFF-3026-4797-9475-93C1A7153B88}"/>
              </a:ext>
            </a:extLst>
          </p:cNvPr>
          <p:cNvSpPr>
            <a:spLocks/>
          </p:cNvSpPr>
          <p:nvPr/>
        </p:nvSpPr>
        <p:spPr bwMode="auto">
          <a:xfrm rot="16200000">
            <a:off x="3960218" y="1156993"/>
            <a:ext cx="71437" cy="576064"/>
          </a:xfrm>
          <a:prstGeom prst="rightBrace">
            <a:avLst>
              <a:gd name="adj1" fmla="val 13444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mn-ea"/>
              <a:ea typeface="+mn-ea"/>
            </a:endParaRPr>
          </a:p>
        </p:txBody>
      </p:sp>
      <p:sp>
        <p:nvSpPr>
          <p:cNvPr id="21" name="Line 56">
            <a:extLst>
              <a:ext uri="{FF2B5EF4-FFF2-40B4-BE49-F238E27FC236}">
                <a16:creationId xmlns:a16="http://schemas.microsoft.com/office/drawing/2014/main" id="{EB88BC1C-30B8-4671-9726-0052CF8700F6}"/>
              </a:ext>
            </a:extLst>
          </p:cNvPr>
          <p:cNvSpPr>
            <a:spLocks noChangeShapeType="1"/>
          </p:cNvSpPr>
          <p:nvPr/>
        </p:nvSpPr>
        <p:spPr bwMode="auto">
          <a:xfrm flipV="1">
            <a:off x="3923928" y="1216817"/>
            <a:ext cx="446" cy="1239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22" name="Text Box 57">
            <a:extLst>
              <a:ext uri="{FF2B5EF4-FFF2-40B4-BE49-F238E27FC236}">
                <a16:creationId xmlns:a16="http://schemas.microsoft.com/office/drawing/2014/main" id="{6AFD3581-A6AA-400E-BB9E-4A3D705F8842}"/>
              </a:ext>
            </a:extLst>
          </p:cNvPr>
          <p:cNvSpPr txBox="1">
            <a:spLocks noChangeArrowheads="1"/>
          </p:cNvSpPr>
          <p:nvPr/>
        </p:nvSpPr>
        <p:spPr bwMode="auto">
          <a:xfrm>
            <a:off x="4457328" y="1162618"/>
            <a:ext cx="4723184" cy="88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60000"/>
              </a:lnSpc>
              <a:spcBef>
                <a:spcPct val="50000"/>
              </a:spcBef>
            </a:pPr>
            <a:r>
              <a:rPr lang="zh-CN" altLang="en-US" b="1" dirty="0">
                <a:latin typeface="+mn-ea"/>
                <a:ea typeface="+mn-ea"/>
              </a:rPr>
              <a:t>显式拥塞通知</a:t>
            </a:r>
            <a:endParaRPr lang="en-US" altLang="zh-CN" b="1" dirty="0">
              <a:latin typeface="+mn-ea"/>
              <a:ea typeface="+mn-ea"/>
            </a:endParaRPr>
          </a:p>
          <a:p>
            <a:pPr eaLnBrk="1" hangingPunct="1">
              <a:lnSpc>
                <a:spcPct val="60000"/>
              </a:lnSpc>
              <a:spcBef>
                <a:spcPct val="50000"/>
              </a:spcBef>
            </a:pPr>
            <a:r>
              <a:rPr lang="en-US" altLang="zh-CN" b="1" dirty="0">
                <a:latin typeface="+mn-ea"/>
                <a:ea typeface="+mn-ea"/>
              </a:rPr>
              <a:t>(Explicit Congestion Notification, ECN)</a:t>
            </a:r>
            <a:r>
              <a:rPr lang="zh-CN" altLang="en-US" b="1" dirty="0">
                <a:latin typeface="+mn-ea"/>
                <a:ea typeface="+mn-ea"/>
              </a:rPr>
              <a:t>：</a:t>
            </a:r>
            <a:endParaRPr lang="en-US" altLang="zh-CN" b="1" dirty="0">
              <a:latin typeface="+mn-ea"/>
              <a:ea typeface="+mn-ea"/>
            </a:endParaRPr>
          </a:p>
          <a:p>
            <a:pPr eaLnBrk="1" hangingPunct="1">
              <a:lnSpc>
                <a:spcPct val="60000"/>
              </a:lnSpc>
              <a:spcBef>
                <a:spcPct val="50000"/>
              </a:spcBef>
            </a:pPr>
            <a:r>
              <a:rPr lang="zh-CN" altLang="en-US" b="1" dirty="0">
                <a:latin typeface="+mn-ea"/>
                <a:ea typeface="+mn-ea"/>
              </a:rPr>
              <a:t>默认为</a:t>
            </a:r>
            <a:r>
              <a:rPr lang="en-US" altLang="zh-CN" b="1" dirty="0">
                <a:latin typeface="+mn-ea"/>
                <a:ea typeface="+mn-ea"/>
              </a:rPr>
              <a:t>00</a:t>
            </a:r>
            <a:r>
              <a:rPr lang="zh-CN" altLang="en-US" b="1" dirty="0">
                <a:latin typeface="+mn-ea"/>
                <a:ea typeface="+mn-ea"/>
              </a:rPr>
              <a:t>，依赖中间路由器进行修改</a:t>
            </a:r>
          </a:p>
        </p:txBody>
      </p:sp>
      <p:sp>
        <p:nvSpPr>
          <p:cNvPr id="23" name="TextBox 19">
            <a:extLst>
              <a:ext uri="{FF2B5EF4-FFF2-40B4-BE49-F238E27FC236}">
                <a16:creationId xmlns:a16="http://schemas.microsoft.com/office/drawing/2014/main" id="{79259BF9-7882-4573-B922-1C16F612D1D5}"/>
              </a:ext>
            </a:extLst>
          </p:cNvPr>
          <p:cNvSpPr txBox="1"/>
          <p:nvPr/>
        </p:nvSpPr>
        <p:spPr>
          <a:xfrm>
            <a:off x="62334" y="2919454"/>
            <a:ext cx="1676400" cy="3319563"/>
          </a:xfrm>
          <a:prstGeom prst="rect">
            <a:avLst/>
          </a:prstGeom>
          <a:solidFill>
            <a:schemeClr val="accent2">
              <a:lumMod val="20000"/>
              <a:lumOff val="80000"/>
            </a:schemeClr>
          </a:solidFill>
          <a:ln w="25400" cap="flat" cmpd="sng" algn="ctr">
            <a:noFill/>
            <a:prstDash val="solid"/>
          </a:ln>
          <a:effectLst>
            <a:outerShdw blurRad="50800" dist="38100" dir="2700000" algn="tl" rotWithShape="0">
              <a:prstClr val="black">
                <a:alpha val="40000"/>
              </a:prstClr>
            </a:outerShdw>
          </a:effectLst>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lang="zh-CN" altLang="en-US" sz="1600" kern="0" dirty="0">
                <a:solidFill>
                  <a:srgbClr val="000000"/>
                </a:solidFill>
                <a:latin typeface="+mn-ea"/>
                <a:ea typeface="+mn-ea"/>
              </a:rPr>
              <a:t>注意：</a:t>
            </a:r>
            <a:r>
              <a:rPr kumimoji="0" lang="en-US" altLang="zh-CN" sz="1600" b="0" i="0" u="none" strike="noStrike" kern="0" cap="none" spc="0" normalizeH="0" noProof="0" dirty="0">
                <a:ln>
                  <a:noFill/>
                </a:ln>
                <a:solidFill>
                  <a:srgbClr val="000000"/>
                </a:solidFill>
                <a:effectLst/>
                <a:uLnTx/>
                <a:uFillTx/>
                <a:latin typeface="+mn-ea"/>
                <a:ea typeface="+mn-ea"/>
                <a:cs typeface="+mn-cs"/>
              </a:rPr>
              <a:t>TOS</a:t>
            </a:r>
            <a:r>
              <a:rPr kumimoji="0" lang="zh-CN" altLang="en-US" sz="1600" b="0" i="0" u="none" strike="noStrike" kern="0" cap="none" spc="0" normalizeH="0" noProof="0" dirty="0">
                <a:ln>
                  <a:noFill/>
                </a:ln>
                <a:solidFill>
                  <a:srgbClr val="000000"/>
                </a:solidFill>
                <a:effectLst/>
                <a:uLnTx/>
                <a:uFillTx/>
                <a:latin typeface="+mn-ea"/>
                <a:ea typeface="+mn-ea"/>
                <a:cs typeface="+mn-cs"/>
              </a:rPr>
              <a:t>域最初的设计并没有得到应用。后来在引入</a:t>
            </a:r>
            <a:r>
              <a:rPr kumimoji="0" lang="zh-CN" altLang="en-US" sz="1600" b="1" i="0" u="none" strike="noStrike" kern="0" cap="none" spc="0" normalizeH="0" noProof="0" dirty="0">
                <a:ln>
                  <a:noFill/>
                </a:ln>
                <a:solidFill>
                  <a:srgbClr val="FF0000"/>
                </a:solidFill>
                <a:effectLst/>
                <a:uLnTx/>
                <a:uFillTx/>
                <a:latin typeface="+mn-ea"/>
                <a:ea typeface="+mn-ea"/>
                <a:cs typeface="+mn-cs"/>
              </a:rPr>
              <a:t>区分服务</a:t>
            </a:r>
            <a:r>
              <a:rPr kumimoji="0" lang="zh-CN" altLang="en-US" sz="1600" b="0" i="0" u="none" strike="noStrike" kern="0" cap="none" spc="0" normalizeH="0" noProof="0" dirty="0">
                <a:ln>
                  <a:noFill/>
                </a:ln>
                <a:solidFill>
                  <a:srgbClr val="000000"/>
                </a:solidFill>
                <a:effectLst/>
                <a:uLnTx/>
                <a:uFillTx/>
                <a:latin typeface="+mn-ea"/>
                <a:ea typeface="+mn-ea"/>
                <a:cs typeface="+mn-cs"/>
              </a:rPr>
              <a:t>时，这前</a:t>
            </a:r>
            <a:r>
              <a:rPr kumimoji="0" lang="en-US" altLang="zh-CN" sz="1600" b="0" i="0" u="none" strike="noStrike" kern="0" cap="none" spc="0" normalizeH="0" noProof="0" dirty="0">
                <a:ln>
                  <a:noFill/>
                </a:ln>
                <a:solidFill>
                  <a:srgbClr val="000000"/>
                </a:solidFill>
                <a:effectLst/>
                <a:uLnTx/>
                <a:uFillTx/>
                <a:latin typeface="+mn-ea"/>
                <a:ea typeface="+mn-ea"/>
                <a:cs typeface="+mn-cs"/>
              </a:rPr>
              <a:t>6</a:t>
            </a:r>
            <a:r>
              <a:rPr kumimoji="0" lang="zh-CN" altLang="en-US" sz="1600" b="0" i="0" u="none" strike="noStrike" kern="0" cap="none" spc="0" normalizeH="0" noProof="0" dirty="0">
                <a:ln>
                  <a:noFill/>
                </a:ln>
                <a:solidFill>
                  <a:srgbClr val="000000"/>
                </a:solidFill>
                <a:effectLst/>
                <a:uLnTx/>
                <a:uFillTx/>
                <a:latin typeface="+mn-ea"/>
                <a:ea typeface="+mn-ea"/>
                <a:cs typeface="+mn-cs"/>
              </a:rPr>
              <a:t>个比特又被用来标记分组的服务类别。然而，实际的网络中，服务质量控制并没有在全网范围内流行。</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226" y="2309974"/>
            <a:ext cx="8964488" cy="18937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7174" name="灯片编号占位符 5"/>
          <p:cNvSpPr>
            <a:spLocks noGrp="1"/>
          </p:cNvSpPr>
          <p:nvPr>
            <p:ph type="sldNum" sz="quarter" idx="12"/>
          </p:nvPr>
        </p:nvSpPr>
        <p:spPr>
          <a:xfrm>
            <a:off x="6412706" y="6103937"/>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9B75099-9B47-402B-824B-2293B59A2AEC}" type="slidenum">
              <a:rPr lang="en-US" altLang="zh-CN">
                <a:latin typeface="+mn-ea"/>
                <a:ea typeface="+mn-ea"/>
              </a:rPr>
              <a:pPr eaLnBrk="1" hangingPunct="1"/>
              <a:t>44</a:t>
            </a:fld>
            <a:endParaRPr lang="en-US" altLang="zh-CN">
              <a:latin typeface="+mn-ea"/>
              <a:ea typeface="+mn-ea"/>
            </a:endParaRPr>
          </a:p>
        </p:txBody>
      </p:sp>
      <p:sp>
        <p:nvSpPr>
          <p:cNvPr id="7175" name="Rectangle 5"/>
          <p:cNvSpPr>
            <a:spLocks noGrp="1" noChangeArrowheads="1"/>
          </p:cNvSpPr>
          <p:nvPr>
            <p:ph type="title"/>
          </p:nvPr>
        </p:nvSpPr>
        <p:spPr/>
        <p:txBody>
          <a:bodyPr/>
          <a:lstStyle/>
          <a:p>
            <a:pPr eaLnBrk="1" hangingPunct="1"/>
            <a:r>
              <a:rPr lang="zh-CN" altLang="en-US">
                <a:latin typeface="+mn-ea"/>
                <a:ea typeface="+mn-ea"/>
              </a:rPr>
              <a:t>总长度和分段</a:t>
            </a:r>
          </a:p>
        </p:txBody>
      </p:sp>
      <p:sp>
        <p:nvSpPr>
          <p:cNvPr id="7176" name="Text Box 7"/>
          <p:cNvSpPr txBox="1">
            <a:spLocks noChangeArrowheads="1"/>
          </p:cNvSpPr>
          <p:nvPr/>
        </p:nvSpPr>
        <p:spPr bwMode="auto">
          <a:xfrm>
            <a:off x="17465" y="1470547"/>
            <a:ext cx="8999538" cy="273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20000"/>
              </a:lnSpc>
              <a:spcBef>
                <a:spcPct val="50000"/>
              </a:spcBef>
            </a:pPr>
            <a:r>
              <a:rPr lang="zh-CN" altLang="en-US" sz="2000" b="1" dirty="0">
                <a:latin typeface="+mn-ea"/>
                <a:ea typeface="+mn-ea"/>
              </a:rPr>
              <a:t>总长度</a:t>
            </a:r>
            <a:r>
              <a:rPr lang="zh-CN" altLang="en-US" sz="2000" dirty="0">
                <a:latin typeface="+mn-ea"/>
                <a:ea typeface="+mn-ea"/>
              </a:rPr>
              <a:t>：</a:t>
            </a:r>
            <a:r>
              <a:rPr lang="en-US" altLang="zh-CN" sz="2000" dirty="0">
                <a:latin typeface="+mn-ea"/>
                <a:ea typeface="+mn-ea"/>
              </a:rPr>
              <a:t>16bits </a:t>
            </a:r>
            <a:r>
              <a:rPr lang="zh-CN" altLang="en-US" sz="2000" dirty="0">
                <a:latin typeface="+mn-ea"/>
                <a:ea typeface="+mn-ea"/>
              </a:rPr>
              <a:t>，</a:t>
            </a:r>
            <a:r>
              <a:rPr lang="zh-CN" altLang="en-US" sz="2000" dirty="0">
                <a:solidFill>
                  <a:srgbClr val="FF0000"/>
                </a:solidFill>
                <a:latin typeface="+mn-ea"/>
                <a:ea typeface="+mn-ea"/>
              </a:rPr>
              <a:t>单位为字节</a:t>
            </a:r>
            <a:r>
              <a:rPr lang="zh-CN" altLang="en-US" sz="2000" dirty="0">
                <a:latin typeface="+mn-ea"/>
                <a:ea typeface="+mn-ea"/>
              </a:rPr>
              <a:t>，描述</a:t>
            </a:r>
            <a:r>
              <a:rPr lang="en-US" altLang="zh-CN" sz="2000" dirty="0">
                <a:latin typeface="+mn-ea"/>
                <a:ea typeface="+mn-ea"/>
              </a:rPr>
              <a:t>IP</a:t>
            </a:r>
            <a:r>
              <a:rPr lang="zh-CN" altLang="en-US" sz="2000" dirty="0">
                <a:latin typeface="+mn-ea"/>
                <a:ea typeface="+mn-ea"/>
              </a:rPr>
              <a:t>分组的总长（包括头标和数据），最大分组长度为</a:t>
            </a:r>
            <a:r>
              <a:rPr lang="en-US" altLang="zh-CN" sz="2000" dirty="0">
                <a:latin typeface="+mn-ea"/>
                <a:ea typeface="+mn-ea"/>
              </a:rPr>
              <a:t>65535</a:t>
            </a:r>
            <a:r>
              <a:rPr lang="zh-CN" altLang="en-US" sz="2000" dirty="0">
                <a:latin typeface="+mn-ea"/>
                <a:ea typeface="+mn-ea"/>
              </a:rPr>
              <a:t>字节≈</a:t>
            </a:r>
            <a:r>
              <a:rPr lang="en-US" altLang="zh-CN" sz="2000" dirty="0">
                <a:latin typeface="+mn-ea"/>
                <a:ea typeface="+mn-ea"/>
              </a:rPr>
              <a:t>64KB</a:t>
            </a:r>
            <a:r>
              <a:rPr lang="zh-CN" altLang="en-US" sz="2000" dirty="0">
                <a:latin typeface="+mn-ea"/>
                <a:ea typeface="+mn-ea"/>
              </a:rPr>
              <a:t>。</a:t>
            </a:r>
          </a:p>
          <a:p>
            <a:pPr eaLnBrk="1" hangingPunct="1">
              <a:lnSpc>
                <a:spcPct val="120000"/>
              </a:lnSpc>
              <a:spcBef>
                <a:spcPct val="50000"/>
              </a:spcBef>
            </a:pPr>
            <a:r>
              <a:rPr lang="zh-CN" altLang="en-US" sz="2000" b="1" dirty="0">
                <a:latin typeface="+mn-ea"/>
                <a:ea typeface="+mn-ea"/>
              </a:rPr>
              <a:t>标识符</a:t>
            </a:r>
            <a:r>
              <a:rPr lang="zh-CN" altLang="en-US" sz="2000" dirty="0">
                <a:latin typeface="+mn-ea"/>
                <a:ea typeface="+mn-ea"/>
              </a:rPr>
              <a:t>：</a:t>
            </a:r>
            <a:r>
              <a:rPr lang="en-US" altLang="zh-CN" sz="2000" dirty="0">
                <a:latin typeface="+mn-ea"/>
                <a:ea typeface="+mn-ea"/>
              </a:rPr>
              <a:t>16bits</a:t>
            </a:r>
            <a:r>
              <a:rPr lang="zh-CN" altLang="en-US" sz="2000" dirty="0">
                <a:latin typeface="+mn-ea"/>
                <a:ea typeface="+mn-ea"/>
              </a:rPr>
              <a:t>，用于唯一标识分段所属的分组。</a:t>
            </a:r>
          </a:p>
          <a:p>
            <a:pPr eaLnBrk="1" hangingPunct="1">
              <a:lnSpc>
                <a:spcPct val="120000"/>
              </a:lnSpc>
              <a:spcBef>
                <a:spcPct val="50000"/>
              </a:spcBef>
            </a:pPr>
            <a:r>
              <a:rPr lang="zh-CN" altLang="en-US" sz="2000" b="1" dirty="0">
                <a:latin typeface="+mn-ea"/>
                <a:ea typeface="+mn-ea"/>
              </a:rPr>
              <a:t>标志</a:t>
            </a:r>
            <a:r>
              <a:rPr lang="zh-CN" altLang="en-US" sz="2000" dirty="0">
                <a:latin typeface="+mn-ea"/>
                <a:ea typeface="+mn-ea"/>
              </a:rPr>
              <a:t>：</a:t>
            </a:r>
            <a:r>
              <a:rPr lang="en-US" altLang="zh-CN" sz="2000" dirty="0">
                <a:latin typeface="+mn-ea"/>
                <a:ea typeface="+mn-ea"/>
              </a:rPr>
              <a:t>3bits</a:t>
            </a:r>
            <a:r>
              <a:rPr lang="zh-CN" altLang="en-US" sz="2000" dirty="0">
                <a:latin typeface="+mn-ea"/>
                <a:ea typeface="+mn-ea"/>
              </a:rPr>
              <a:t>，第</a:t>
            </a:r>
            <a:r>
              <a:rPr lang="en-US" altLang="zh-CN" sz="2000" dirty="0">
                <a:latin typeface="+mn-ea"/>
                <a:ea typeface="+mn-ea"/>
              </a:rPr>
              <a:t>1</a:t>
            </a:r>
            <a:r>
              <a:rPr lang="zh-CN" altLang="en-US" sz="2000" dirty="0">
                <a:latin typeface="+mn-ea"/>
                <a:ea typeface="+mn-ea"/>
              </a:rPr>
              <a:t>位未定义，第</a:t>
            </a:r>
            <a:r>
              <a:rPr lang="en-US" altLang="zh-CN" sz="2000" dirty="0">
                <a:latin typeface="+mn-ea"/>
                <a:ea typeface="+mn-ea"/>
              </a:rPr>
              <a:t>2</a:t>
            </a:r>
            <a:r>
              <a:rPr lang="zh-CN" altLang="en-US" sz="2000" dirty="0">
                <a:latin typeface="+mn-ea"/>
                <a:ea typeface="+mn-ea"/>
              </a:rPr>
              <a:t>位为</a:t>
            </a:r>
            <a:r>
              <a:rPr lang="en-US" altLang="zh-CN" sz="2000" dirty="0">
                <a:latin typeface="+mn-ea"/>
                <a:ea typeface="+mn-ea"/>
              </a:rPr>
              <a:t>0</a:t>
            </a:r>
            <a:r>
              <a:rPr lang="zh-CN" altLang="en-US" sz="2000" dirty="0">
                <a:latin typeface="+mn-ea"/>
                <a:ea typeface="+mn-ea"/>
              </a:rPr>
              <a:t>表示该分组可分段，否则表示不可分段；第</a:t>
            </a:r>
            <a:r>
              <a:rPr lang="en-US" altLang="zh-CN" sz="2000" dirty="0">
                <a:latin typeface="+mn-ea"/>
                <a:ea typeface="+mn-ea"/>
              </a:rPr>
              <a:t>3</a:t>
            </a:r>
            <a:r>
              <a:rPr lang="zh-CN" altLang="en-US" sz="2000" dirty="0">
                <a:latin typeface="+mn-ea"/>
                <a:ea typeface="+mn-ea"/>
              </a:rPr>
              <a:t>位为</a:t>
            </a:r>
            <a:r>
              <a:rPr lang="en-US" altLang="zh-CN" sz="2000" dirty="0">
                <a:latin typeface="+mn-ea"/>
                <a:ea typeface="+mn-ea"/>
              </a:rPr>
              <a:t>0</a:t>
            </a:r>
            <a:r>
              <a:rPr lang="zh-CN" altLang="en-US" sz="2000" dirty="0">
                <a:latin typeface="+mn-ea"/>
                <a:ea typeface="+mn-ea"/>
              </a:rPr>
              <a:t>表示这是最后的分段，否则则表示还有后续分段。</a:t>
            </a:r>
          </a:p>
          <a:p>
            <a:pPr eaLnBrk="1" hangingPunct="1">
              <a:lnSpc>
                <a:spcPct val="120000"/>
              </a:lnSpc>
              <a:spcBef>
                <a:spcPct val="50000"/>
              </a:spcBef>
            </a:pPr>
            <a:r>
              <a:rPr lang="zh-CN" altLang="en-US" sz="2000" b="1" dirty="0">
                <a:latin typeface="+mn-ea"/>
                <a:ea typeface="+mn-ea"/>
              </a:rPr>
              <a:t>段偏移</a:t>
            </a:r>
            <a:r>
              <a:rPr lang="zh-CN" altLang="en-US" sz="2000" dirty="0">
                <a:latin typeface="+mn-ea"/>
                <a:ea typeface="+mn-ea"/>
              </a:rPr>
              <a:t>：</a:t>
            </a:r>
            <a:r>
              <a:rPr lang="en-US" altLang="zh-CN" sz="2000" dirty="0">
                <a:latin typeface="+mn-ea"/>
                <a:ea typeface="+mn-ea"/>
              </a:rPr>
              <a:t>13bits</a:t>
            </a:r>
            <a:r>
              <a:rPr lang="zh-CN" altLang="en-US" sz="2000" dirty="0">
                <a:latin typeface="+mn-ea"/>
                <a:ea typeface="+mn-ea"/>
              </a:rPr>
              <a:t>，</a:t>
            </a:r>
            <a:r>
              <a:rPr lang="zh-CN" altLang="en-US" sz="2000" dirty="0">
                <a:solidFill>
                  <a:srgbClr val="FF0000"/>
                </a:solidFill>
                <a:latin typeface="+mn-ea"/>
                <a:ea typeface="+mn-ea"/>
              </a:rPr>
              <a:t>单位为</a:t>
            </a:r>
            <a:r>
              <a:rPr lang="en-US" altLang="zh-CN" sz="2000" dirty="0">
                <a:solidFill>
                  <a:srgbClr val="FF0000"/>
                </a:solidFill>
                <a:latin typeface="+mn-ea"/>
                <a:ea typeface="+mn-ea"/>
              </a:rPr>
              <a:t>8</a:t>
            </a:r>
            <a:r>
              <a:rPr lang="zh-CN" altLang="en-US" sz="2000" dirty="0">
                <a:solidFill>
                  <a:srgbClr val="FF0000"/>
                </a:solidFill>
                <a:latin typeface="+mn-ea"/>
                <a:ea typeface="+mn-ea"/>
              </a:rPr>
              <a:t>字节</a:t>
            </a:r>
            <a:r>
              <a:rPr lang="zh-CN" altLang="en-US" sz="2000" dirty="0">
                <a:latin typeface="+mn-ea"/>
                <a:ea typeface="+mn-ea"/>
              </a:rPr>
              <a:t>。取值</a:t>
            </a:r>
            <a:r>
              <a:rPr lang="en-US" altLang="zh-CN" sz="2000" dirty="0">
                <a:latin typeface="+mn-ea"/>
                <a:ea typeface="+mn-ea"/>
              </a:rPr>
              <a:t>0-8191</a:t>
            </a:r>
            <a:r>
              <a:rPr lang="zh-CN" altLang="en-US" sz="2000" dirty="0">
                <a:latin typeface="+mn-ea"/>
                <a:ea typeface="+mn-ea"/>
              </a:rPr>
              <a:t>，标明当前分段在原分组中位置。</a:t>
            </a:r>
          </a:p>
        </p:txBody>
      </p:sp>
      <p:graphicFrame>
        <p:nvGraphicFramePr>
          <p:cNvPr id="7170" name="Object 8"/>
          <p:cNvGraphicFramePr>
            <a:graphicFrameLocks noChangeAspect="1"/>
          </p:cNvGraphicFramePr>
          <p:nvPr>
            <p:extLst>
              <p:ext uri="{D42A27DB-BD31-4B8C-83A1-F6EECF244321}">
                <p14:modId xmlns:p14="http://schemas.microsoft.com/office/powerpoint/2010/main" val="1719917794"/>
              </p:ext>
            </p:extLst>
          </p:nvPr>
        </p:nvGraphicFramePr>
        <p:xfrm>
          <a:off x="629444" y="4359274"/>
          <a:ext cx="7885112" cy="2284413"/>
        </p:xfrm>
        <a:graphic>
          <a:graphicData uri="http://schemas.openxmlformats.org/presentationml/2006/ole">
            <mc:AlternateContent xmlns:mc="http://schemas.openxmlformats.org/markup-compatibility/2006">
              <mc:Choice xmlns:v="urn:schemas-microsoft-com:vml" Requires="v">
                <p:oleObj name="Photo Editor Photo" r:id="rId3" imgW="4732430" imgH="1196190" progId="">
                  <p:embed/>
                </p:oleObj>
              </mc:Choice>
              <mc:Fallback>
                <p:oleObj name="Photo Editor Photo" r:id="rId3" imgW="4732430" imgH="1196190" progId="">
                  <p:embed/>
                  <p:pic>
                    <p:nvPicPr>
                      <p:cNvPr id="717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44" y="4359274"/>
                        <a:ext cx="7885112" cy="22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Rectangle 9"/>
          <p:cNvSpPr>
            <a:spLocks noChangeArrowheads="1"/>
          </p:cNvSpPr>
          <p:nvPr/>
        </p:nvSpPr>
        <p:spPr bwMode="auto">
          <a:xfrm>
            <a:off x="4590256" y="4802187"/>
            <a:ext cx="3168650" cy="5032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178" name="Rectangle 10"/>
          <p:cNvSpPr>
            <a:spLocks noChangeArrowheads="1"/>
          </p:cNvSpPr>
          <p:nvPr/>
        </p:nvSpPr>
        <p:spPr bwMode="auto">
          <a:xfrm>
            <a:off x="1421606" y="5305424"/>
            <a:ext cx="6337300" cy="50323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aphicFrame>
        <p:nvGraphicFramePr>
          <p:cNvPr id="8194" name="Object 5"/>
          <p:cNvGraphicFramePr>
            <a:graphicFrameLocks noGrp="1" noChangeAspect="1"/>
          </p:cNvGraphicFramePr>
          <p:nvPr>
            <p:ph/>
            <p:extLst>
              <p:ext uri="{D42A27DB-BD31-4B8C-83A1-F6EECF244321}">
                <p14:modId xmlns:p14="http://schemas.microsoft.com/office/powerpoint/2010/main" val="3541169844"/>
              </p:ext>
            </p:extLst>
          </p:nvPr>
        </p:nvGraphicFramePr>
        <p:xfrm>
          <a:off x="0" y="1052513"/>
          <a:ext cx="9144000" cy="4337050"/>
        </p:xfrm>
        <a:graphic>
          <a:graphicData uri="http://schemas.openxmlformats.org/presentationml/2006/ole">
            <mc:AlternateContent xmlns:mc="http://schemas.openxmlformats.org/markup-compatibility/2006">
              <mc:Choice xmlns:v="urn:schemas-microsoft-com:vml" Requires="v">
                <p:oleObj name="ABC SnapGraphics" r:id="rId3" imgW="7163753" imgH="3397568" progId="">
                  <p:embed/>
                </p:oleObj>
              </mc:Choice>
              <mc:Fallback>
                <p:oleObj name="ABC SnapGraphics" r:id="rId3" imgW="7163753" imgH="3397568" progId="">
                  <p:embed/>
                  <p:pic>
                    <p:nvPicPr>
                      <p:cNvPr id="8194"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9144000"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6"/>
          <p:cNvSpPr>
            <a:spLocks noChangeArrowheads="1"/>
          </p:cNvSpPr>
          <p:nvPr/>
        </p:nvSpPr>
        <p:spPr bwMode="auto">
          <a:xfrm>
            <a:off x="179388" y="5084763"/>
            <a:ext cx="8569325" cy="863600"/>
          </a:xfrm>
          <a:prstGeom prst="rect">
            <a:avLst/>
          </a:prstGeom>
          <a:solidFill>
            <a:schemeClr val="accent1"/>
          </a:solidFill>
          <a:ln w="9525" algn="ctr">
            <a:solidFill>
              <a:srgbClr val="000000"/>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400" b="1" dirty="0">
                <a:solidFill>
                  <a:srgbClr val="000000"/>
                </a:solidFill>
                <a:latin typeface="微软雅黑" panose="020B0503020204020204" pitchFamily="34" charset="-122"/>
                <a:ea typeface="微软雅黑" panose="020B0503020204020204" pitchFamily="34" charset="-122"/>
              </a:rPr>
              <a:t>MTU</a:t>
            </a:r>
            <a:r>
              <a:rPr lang="zh-CN" altLang="en-US" sz="2400" b="1" dirty="0">
                <a:solidFill>
                  <a:srgbClr val="000000"/>
                </a:solidFill>
                <a:latin typeface="微软雅黑" panose="020B0503020204020204" pitchFamily="34" charset="-122"/>
                <a:ea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rPr>
              <a:t>Maximum Transmission Unit</a:t>
            </a:r>
            <a:r>
              <a:rPr lang="zh-CN" altLang="en-US" sz="2400" b="1" dirty="0">
                <a:solidFill>
                  <a:srgbClr val="000000"/>
                </a:solidFill>
                <a:latin typeface="微软雅黑" panose="020B0503020204020204" pitchFamily="34" charset="-122"/>
                <a:ea typeface="微软雅黑" panose="020B0503020204020204" pitchFamily="34" charset="-122"/>
              </a:rPr>
              <a:t>，最大传输单元，即一帧所能携带的最大</a:t>
            </a:r>
            <a:r>
              <a:rPr lang="en-US" altLang="zh-CN" sz="2400" b="1" dirty="0">
                <a:solidFill>
                  <a:srgbClr val="000000"/>
                </a:solidFill>
                <a:latin typeface="微软雅黑" panose="020B0503020204020204" pitchFamily="34" charset="-122"/>
                <a:ea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rPr>
              <a:t>分组，包括</a:t>
            </a:r>
            <a:r>
              <a:rPr lang="en-US" altLang="zh-CN" sz="2400" b="1" dirty="0">
                <a:solidFill>
                  <a:srgbClr val="000000"/>
                </a:solidFill>
                <a:latin typeface="微软雅黑" panose="020B0503020204020204" pitchFamily="34" charset="-122"/>
                <a:ea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rPr>
              <a:t>头标</a:t>
            </a:r>
          </a:p>
        </p:txBody>
      </p:sp>
      <p:sp>
        <p:nvSpPr>
          <p:cNvPr id="8197" name="Text Box 5"/>
          <p:cNvSpPr txBox="1">
            <a:spLocks noChangeArrowheads="1"/>
          </p:cNvSpPr>
          <p:nvPr/>
        </p:nvSpPr>
        <p:spPr bwMode="auto">
          <a:xfrm>
            <a:off x="0" y="188912"/>
            <a:ext cx="2592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800" b="1" dirty="0">
                <a:solidFill>
                  <a:srgbClr val="000000"/>
                </a:solidFill>
                <a:latin typeface="微软雅黑" panose="020B0503020204020204" pitchFamily="34" charset="-122"/>
                <a:ea typeface="微软雅黑" panose="020B0503020204020204" pitchFamily="34" charset="-122"/>
              </a:rPr>
              <a:t>分段原因</a:t>
            </a:r>
          </a:p>
        </p:txBody>
      </p:sp>
      <p:sp>
        <p:nvSpPr>
          <p:cNvPr id="8198" name="TextBox 6"/>
          <p:cNvSpPr txBox="1">
            <a:spLocks noChangeArrowheads="1"/>
          </p:cNvSpPr>
          <p:nvPr/>
        </p:nvSpPr>
        <p:spPr bwMode="auto">
          <a:xfrm>
            <a:off x="179388" y="6167904"/>
            <a:ext cx="8785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solidFill>
                  <a:srgbClr val="000000"/>
                </a:solidFill>
                <a:latin typeface="微软雅黑" panose="020B0503020204020204" pitchFamily="34" charset="-122"/>
                <a:ea typeface="微软雅黑" panose="020B0503020204020204" pitchFamily="34" charset="-122"/>
              </a:rPr>
              <a:t>注：在</a:t>
            </a:r>
            <a:r>
              <a:rPr lang="en-US" altLang="zh-CN" b="1" dirty="0">
                <a:solidFill>
                  <a:srgbClr val="000000"/>
                </a:solidFill>
                <a:latin typeface="微软雅黑" panose="020B0503020204020204" pitchFamily="34" charset="-122"/>
                <a:ea typeface="微软雅黑" panose="020B0503020204020204" pitchFamily="34" charset="-122"/>
              </a:rPr>
              <a:t>IPv4</a:t>
            </a:r>
            <a:r>
              <a:rPr lang="zh-CN" altLang="en-US" b="1" dirty="0">
                <a:solidFill>
                  <a:srgbClr val="000000"/>
                </a:solidFill>
                <a:latin typeface="微软雅黑" panose="020B0503020204020204" pitchFamily="34" charset="-122"/>
                <a:ea typeface="微软雅黑" panose="020B0503020204020204" pitchFamily="34" charset="-122"/>
              </a:rPr>
              <a:t>中，发送主机和中间路由器执行分段，而目的主机执行分段重组（即非透明的分段重组过程，目的是减少多次重组操作带来的开销）</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220" name="Text Box 3"/>
          <p:cNvSpPr txBox="1">
            <a:spLocks noChangeArrowheads="1"/>
          </p:cNvSpPr>
          <p:nvPr/>
        </p:nvSpPr>
        <p:spPr bwMode="auto">
          <a:xfrm>
            <a:off x="107950" y="188913"/>
            <a:ext cx="1943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2800" b="1">
                <a:solidFill>
                  <a:srgbClr val="000000"/>
                </a:solidFill>
                <a:latin typeface="微软雅黑" panose="020B0503020204020204" pitchFamily="34" charset="-122"/>
                <a:ea typeface="微软雅黑" panose="020B0503020204020204" pitchFamily="34" charset="-122"/>
              </a:rPr>
              <a:t>分段实例</a:t>
            </a:r>
          </a:p>
        </p:txBody>
      </p:sp>
      <p:sp>
        <p:nvSpPr>
          <p:cNvPr id="9221" name="Rectangle 5"/>
          <p:cNvSpPr>
            <a:spLocks noChangeArrowheads="1"/>
          </p:cNvSpPr>
          <p:nvPr/>
        </p:nvSpPr>
        <p:spPr bwMode="auto">
          <a:xfrm>
            <a:off x="2482850" y="2517775"/>
            <a:ext cx="5327650"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000000"/>
                </a:solidFill>
                <a:latin typeface="微软雅黑" panose="020B0503020204020204" pitchFamily="34" charset="-122"/>
                <a:ea typeface="微软雅黑" panose="020B0503020204020204" pitchFamily="34" charset="-122"/>
              </a:rPr>
              <a:t>数据（</a:t>
            </a:r>
            <a:r>
              <a:rPr lang="en-US" altLang="zh-CN" b="1">
                <a:solidFill>
                  <a:srgbClr val="000000"/>
                </a:solidFill>
                <a:latin typeface="微软雅黑" panose="020B0503020204020204" pitchFamily="34" charset="-122"/>
                <a:ea typeface="微软雅黑" panose="020B0503020204020204" pitchFamily="34" charset="-122"/>
              </a:rPr>
              <a:t>1400</a:t>
            </a:r>
            <a:r>
              <a:rPr lang="zh-CN" altLang="en-US" b="1">
                <a:solidFill>
                  <a:srgbClr val="000000"/>
                </a:solidFill>
                <a:latin typeface="微软雅黑" panose="020B0503020204020204" pitchFamily="34" charset="-122"/>
                <a:ea typeface="微软雅黑" panose="020B0503020204020204" pitchFamily="34" charset="-122"/>
              </a:rPr>
              <a:t>字节）</a:t>
            </a:r>
          </a:p>
        </p:txBody>
      </p:sp>
      <p:sp>
        <p:nvSpPr>
          <p:cNvPr id="9222" name="Rectangle 6"/>
          <p:cNvSpPr>
            <a:spLocks noChangeArrowheads="1"/>
          </p:cNvSpPr>
          <p:nvPr/>
        </p:nvSpPr>
        <p:spPr bwMode="auto">
          <a:xfrm>
            <a:off x="1762125" y="2517775"/>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微软雅黑" panose="020B0503020204020204" pitchFamily="34" charset="-122"/>
                <a:ea typeface="微软雅黑" panose="020B0503020204020204" pitchFamily="34" charset="-122"/>
              </a:rPr>
              <a:t>IP</a:t>
            </a:r>
            <a:r>
              <a:rPr lang="zh-CN" altLang="en-US" b="1">
                <a:solidFill>
                  <a:srgbClr val="000000"/>
                </a:solidFill>
                <a:latin typeface="微软雅黑" panose="020B0503020204020204" pitchFamily="34" charset="-122"/>
                <a:ea typeface="微软雅黑" panose="020B0503020204020204" pitchFamily="34" charset="-122"/>
              </a:rPr>
              <a:t>头标</a:t>
            </a:r>
          </a:p>
        </p:txBody>
      </p:sp>
      <p:sp>
        <p:nvSpPr>
          <p:cNvPr id="9223" name="Text Box 7"/>
          <p:cNvSpPr txBox="1">
            <a:spLocks noChangeArrowheads="1"/>
          </p:cNvSpPr>
          <p:nvPr/>
        </p:nvSpPr>
        <p:spPr bwMode="auto">
          <a:xfrm>
            <a:off x="322263" y="3525838"/>
            <a:ext cx="1944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solidFill>
                  <a:srgbClr val="000000"/>
                </a:solidFill>
                <a:latin typeface="微软雅黑" panose="020B0503020204020204" pitchFamily="34" charset="-122"/>
                <a:ea typeface="微软雅黑" panose="020B0503020204020204" pitchFamily="34" charset="-122"/>
              </a:rPr>
              <a:t>MTU=620</a:t>
            </a:r>
            <a:r>
              <a:rPr lang="zh-CN" altLang="en-US" b="1" dirty="0">
                <a:solidFill>
                  <a:srgbClr val="000000"/>
                </a:solidFill>
                <a:latin typeface="微软雅黑" panose="020B0503020204020204" pitchFamily="34" charset="-122"/>
                <a:ea typeface="微软雅黑" panose="020B0503020204020204" pitchFamily="34" charset="-122"/>
              </a:rPr>
              <a:t>字节</a:t>
            </a:r>
          </a:p>
        </p:txBody>
      </p:sp>
      <p:sp>
        <p:nvSpPr>
          <p:cNvPr id="9224" name="Rectangle 8"/>
          <p:cNvSpPr>
            <a:spLocks noChangeArrowheads="1"/>
          </p:cNvSpPr>
          <p:nvPr/>
        </p:nvSpPr>
        <p:spPr bwMode="auto">
          <a:xfrm>
            <a:off x="1762125" y="3886200"/>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微软雅黑" panose="020B0503020204020204" pitchFamily="34" charset="-122"/>
                <a:ea typeface="微软雅黑" panose="020B0503020204020204" pitchFamily="34" charset="-122"/>
              </a:rPr>
              <a:t>IP</a:t>
            </a:r>
            <a:r>
              <a:rPr lang="zh-CN" altLang="en-US" b="1">
                <a:solidFill>
                  <a:srgbClr val="000000"/>
                </a:solidFill>
                <a:latin typeface="微软雅黑" panose="020B0503020204020204" pitchFamily="34" charset="-122"/>
                <a:ea typeface="微软雅黑" panose="020B0503020204020204" pitchFamily="34" charset="-122"/>
              </a:rPr>
              <a:t>头标</a:t>
            </a:r>
          </a:p>
        </p:txBody>
      </p:sp>
      <p:sp>
        <p:nvSpPr>
          <p:cNvPr id="9225" name="Rectangle 9"/>
          <p:cNvSpPr>
            <a:spLocks noChangeArrowheads="1"/>
          </p:cNvSpPr>
          <p:nvPr/>
        </p:nvSpPr>
        <p:spPr bwMode="auto">
          <a:xfrm>
            <a:off x="3922713" y="4749800"/>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微软雅黑" panose="020B0503020204020204" pitchFamily="34" charset="-122"/>
                <a:ea typeface="微软雅黑" panose="020B0503020204020204" pitchFamily="34" charset="-122"/>
              </a:rPr>
              <a:t>IP</a:t>
            </a:r>
            <a:r>
              <a:rPr lang="zh-CN" altLang="en-US" b="1">
                <a:solidFill>
                  <a:srgbClr val="000000"/>
                </a:solidFill>
                <a:latin typeface="微软雅黑" panose="020B0503020204020204" pitchFamily="34" charset="-122"/>
                <a:ea typeface="微软雅黑" panose="020B0503020204020204" pitchFamily="34" charset="-122"/>
              </a:rPr>
              <a:t>头标</a:t>
            </a:r>
          </a:p>
        </p:txBody>
      </p:sp>
      <p:sp>
        <p:nvSpPr>
          <p:cNvPr id="9226" name="Rectangle 10"/>
          <p:cNvSpPr>
            <a:spLocks noChangeArrowheads="1"/>
          </p:cNvSpPr>
          <p:nvPr/>
        </p:nvSpPr>
        <p:spPr bwMode="auto">
          <a:xfrm>
            <a:off x="6083300" y="5686425"/>
            <a:ext cx="720725" cy="576263"/>
          </a:xfrm>
          <a:prstGeom prst="rect">
            <a:avLst/>
          </a:prstGeom>
          <a:solidFill>
            <a:srgbClr val="7EF3F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000000"/>
                </a:solidFill>
                <a:latin typeface="微软雅黑" panose="020B0503020204020204" pitchFamily="34" charset="-122"/>
                <a:ea typeface="微软雅黑" panose="020B0503020204020204" pitchFamily="34" charset="-122"/>
              </a:rPr>
              <a:t>IP</a:t>
            </a:r>
            <a:r>
              <a:rPr lang="zh-CN" altLang="en-US" b="1">
                <a:solidFill>
                  <a:srgbClr val="000000"/>
                </a:solidFill>
                <a:latin typeface="微软雅黑" panose="020B0503020204020204" pitchFamily="34" charset="-122"/>
                <a:ea typeface="微软雅黑" panose="020B0503020204020204" pitchFamily="34" charset="-122"/>
              </a:rPr>
              <a:t>头标</a:t>
            </a:r>
          </a:p>
        </p:txBody>
      </p:sp>
      <p:sp>
        <p:nvSpPr>
          <p:cNvPr id="9227" name="Rectangle 11"/>
          <p:cNvSpPr>
            <a:spLocks noChangeArrowheads="1"/>
          </p:cNvSpPr>
          <p:nvPr/>
        </p:nvSpPr>
        <p:spPr bwMode="auto">
          <a:xfrm>
            <a:off x="2482850" y="3886200"/>
            <a:ext cx="2160588"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solidFill>
                  <a:srgbClr val="000000"/>
                </a:solidFill>
                <a:latin typeface="微软雅黑" panose="020B0503020204020204" pitchFamily="34" charset="-122"/>
                <a:ea typeface="微软雅黑" panose="020B0503020204020204" pitchFamily="34" charset="-122"/>
              </a:rPr>
              <a:t>数据（</a:t>
            </a:r>
            <a:r>
              <a:rPr lang="en-US" altLang="zh-CN" b="1" dirty="0">
                <a:solidFill>
                  <a:srgbClr val="000000"/>
                </a:solidFill>
                <a:latin typeface="微软雅黑" panose="020B0503020204020204" pitchFamily="34" charset="-122"/>
                <a:ea typeface="微软雅黑" panose="020B0503020204020204" pitchFamily="34" charset="-122"/>
              </a:rPr>
              <a:t>600</a:t>
            </a:r>
            <a:r>
              <a:rPr lang="zh-CN" altLang="en-US" b="1" dirty="0">
                <a:solidFill>
                  <a:srgbClr val="000000"/>
                </a:solidFill>
                <a:latin typeface="微软雅黑" panose="020B0503020204020204" pitchFamily="34" charset="-122"/>
                <a:ea typeface="微软雅黑" panose="020B0503020204020204" pitchFamily="34" charset="-122"/>
              </a:rPr>
              <a:t>字节）</a:t>
            </a:r>
          </a:p>
        </p:txBody>
      </p:sp>
      <p:sp>
        <p:nvSpPr>
          <p:cNvPr id="9228" name="Rectangle 12"/>
          <p:cNvSpPr>
            <a:spLocks noChangeArrowheads="1"/>
          </p:cNvSpPr>
          <p:nvPr/>
        </p:nvSpPr>
        <p:spPr bwMode="auto">
          <a:xfrm>
            <a:off x="4643438" y="4749800"/>
            <a:ext cx="2160587"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solidFill>
                  <a:srgbClr val="000000"/>
                </a:solidFill>
                <a:latin typeface="微软雅黑" panose="020B0503020204020204" pitchFamily="34" charset="-122"/>
                <a:ea typeface="微软雅黑" panose="020B0503020204020204" pitchFamily="34" charset="-122"/>
              </a:rPr>
              <a:t>数据（</a:t>
            </a:r>
            <a:r>
              <a:rPr lang="en-US" altLang="zh-CN" b="1" dirty="0">
                <a:solidFill>
                  <a:srgbClr val="000000"/>
                </a:solidFill>
                <a:latin typeface="微软雅黑" panose="020B0503020204020204" pitchFamily="34" charset="-122"/>
                <a:ea typeface="微软雅黑" panose="020B0503020204020204" pitchFamily="34" charset="-122"/>
              </a:rPr>
              <a:t>600</a:t>
            </a:r>
            <a:r>
              <a:rPr lang="zh-CN" altLang="en-US" b="1" dirty="0">
                <a:solidFill>
                  <a:srgbClr val="000000"/>
                </a:solidFill>
                <a:latin typeface="微软雅黑" panose="020B0503020204020204" pitchFamily="34" charset="-122"/>
                <a:ea typeface="微软雅黑" panose="020B0503020204020204" pitchFamily="34" charset="-122"/>
              </a:rPr>
              <a:t>字节）</a:t>
            </a:r>
          </a:p>
        </p:txBody>
      </p:sp>
      <p:sp>
        <p:nvSpPr>
          <p:cNvPr id="9229" name="Rectangle 13"/>
          <p:cNvSpPr>
            <a:spLocks noChangeArrowheads="1"/>
          </p:cNvSpPr>
          <p:nvPr/>
        </p:nvSpPr>
        <p:spPr bwMode="auto">
          <a:xfrm>
            <a:off x="6802438" y="5686425"/>
            <a:ext cx="1009650" cy="5762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dirty="0">
                <a:solidFill>
                  <a:srgbClr val="000000"/>
                </a:solidFill>
                <a:latin typeface="微软雅黑" panose="020B0503020204020204" pitchFamily="34" charset="-122"/>
                <a:ea typeface="微软雅黑" panose="020B0503020204020204" pitchFamily="34" charset="-122"/>
              </a:rPr>
              <a:t>数据</a:t>
            </a:r>
          </a:p>
          <a:p>
            <a:pPr algn="ctr" eaLnBrk="1" hangingPunct="1"/>
            <a:r>
              <a:rPr lang="en-US" altLang="zh-CN" b="1" dirty="0">
                <a:solidFill>
                  <a:srgbClr val="000000"/>
                </a:solidFill>
                <a:latin typeface="微软雅黑" panose="020B0503020204020204" pitchFamily="34" charset="-122"/>
                <a:ea typeface="微软雅黑" panose="020B0503020204020204" pitchFamily="34" charset="-122"/>
              </a:rPr>
              <a:t>200</a:t>
            </a:r>
            <a:r>
              <a:rPr lang="zh-CN" altLang="en-US" b="1" dirty="0">
                <a:solidFill>
                  <a:srgbClr val="000000"/>
                </a:solidFill>
                <a:latin typeface="微软雅黑" panose="020B0503020204020204" pitchFamily="34" charset="-122"/>
                <a:ea typeface="微软雅黑" panose="020B0503020204020204" pitchFamily="34" charset="-122"/>
              </a:rPr>
              <a:t>字节</a:t>
            </a:r>
          </a:p>
        </p:txBody>
      </p:sp>
      <p:sp>
        <p:nvSpPr>
          <p:cNvPr id="9230" name="Line 14"/>
          <p:cNvSpPr>
            <a:spLocks noChangeShapeType="1"/>
          </p:cNvSpPr>
          <p:nvPr/>
        </p:nvSpPr>
        <p:spPr bwMode="auto">
          <a:xfrm>
            <a:off x="2482850" y="3094038"/>
            <a:ext cx="0" cy="79216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231" name="Line 15"/>
          <p:cNvSpPr>
            <a:spLocks noChangeShapeType="1"/>
          </p:cNvSpPr>
          <p:nvPr/>
        </p:nvSpPr>
        <p:spPr bwMode="auto">
          <a:xfrm flipV="1">
            <a:off x="4643438" y="3094038"/>
            <a:ext cx="0" cy="165576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232" name="Line 16"/>
          <p:cNvSpPr>
            <a:spLocks noChangeShapeType="1"/>
          </p:cNvSpPr>
          <p:nvPr/>
        </p:nvSpPr>
        <p:spPr bwMode="auto">
          <a:xfrm flipV="1">
            <a:off x="6802438" y="3094038"/>
            <a:ext cx="0" cy="26638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233" name="Line 17"/>
          <p:cNvSpPr>
            <a:spLocks noChangeShapeType="1"/>
          </p:cNvSpPr>
          <p:nvPr/>
        </p:nvSpPr>
        <p:spPr bwMode="auto">
          <a:xfrm flipV="1">
            <a:off x="7810500" y="3094038"/>
            <a:ext cx="0" cy="259238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234" name="Text Box 18"/>
          <p:cNvSpPr txBox="1">
            <a:spLocks noChangeArrowheads="1"/>
          </p:cNvSpPr>
          <p:nvPr/>
        </p:nvSpPr>
        <p:spPr bwMode="auto">
          <a:xfrm>
            <a:off x="1546225" y="4605338"/>
            <a:ext cx="1154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dirty="0">
                <a:solidFill>
                  <a:srgbClr val="000000"/>
                </a:solidFill>
                <a:latin typeface="微软雅黑" panose="020B0503020204020204" pitchFamily="34" charset="-122"/>
                <a:ea typeface="微软雅黑" panose="020B0503020204020204" pitchFamily="34" charset="-122"/>
              </a:rPr>
              <a:t>段偏移</a:t>
            </a:r>
            <a:r>
              <a:rPr lang="en-US" altLang="zh-CN" sz="1600" b="1" dirty="0">
                <a:solidFill>
                  <a:srgbClr val="000000"/>
                </a:solidFill>
                <a:latin typeface="微软雅黑" panose="020B0503020204020204" pitchFamily="34" charset="-122"/>
                <a:ea typeface="微软雅黑" panose="020B0503020204020204" pitchFamily="34" charset="-122"/>
              </a:rPr>
              <a:t>=0</a:t>
            </a:r>
          </a:p>
        </p:txBody>
      </p:sp>
      <p:sp>
        <p:nvSpPr>
          <p:cNvPr id="9235" name="Text Box 19"/>
          <p:cNvSpPr txBox="1">
            <a:spLocks noChangeArrowheads="1"/>
          </p:cNvSpPr>
          <p:nvPr/>
        </p:nvSpPr>
        <p:spPr bwMode="auto">
          <a:xfrm>
            <a:off x="3851275" y="5470525"/>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dirty="0">
                <a:solidFill>
                  <a:srgbClr val="000000"/>
                </a:solidFill>
                <a:latin typeface="微软雅黑" panose="020B0503020204020204" pitchFamily="34" charset="-122"/>
                <a:ea typeface="微软雅黑" panose="020B0503020204020204" pitchFamily="34" charset="-122"/>
              </a:rPr>
              <a:t>段偏移</a:t>
            </a:r>
            <a:r>
              <a:rPr lang="en-US" altLang="zh-CN" sz="1600" b="1" dirty="0">
                <a:solidFill>
                  <a:srgbClr val="000000"/>
                </a:solidFill>
                <a:latin typeface="微软雅黑" panose="020B0503020204020204" pitchFamily="34" charset="-122"/>
                <a:ea typeface="微软雅黑" panose="020B0503020204020204" pitchFamily="34" charset="-122"/>
              </a:rPr>
              <a:t>=75</a:t>
            </a:r>
          </a:p>
        </p:txBody>
      </p:sp>
      <p:sp>
        <p:nvSpPr>
          <p:cNvPr id="9236" name="Text Box 20"/>
          <p:cNvSpPr txBox="1">
            <a:spLocks noChangeArrowheads="1"/>
          </p:cNvSpPr>
          <p:nvPr/>
        </p:nvSpPr>
        <p:spPr bwMode="auto">
          <a:xfrm>
            <a:off x="5867400" y="6405563"/>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rgbClr val="000000"/>
                </a:solidFill>
                <a:latin typeface="微软雅黑" panose="020B0503020204020204" pitchFamily="34" charset="-122"/>
                <a:ea typeface="微软雅黑" panose="020B0503020204020204" pitchFamily="34" charset="-122"/>
              </a:rPr>
              <a:t>段偏移</a:t>
            </a:r>
            <a:r>
              <a:rPr lang="en-US" altLang="zh-CN" sz="1600" b="1">
                <a:solidFill>
                  <a:srgbClr val="000000"/>
                </a:solidFill>
                <a:latin typeface="微软雅黑" panose="020B0503020204020204" pitchFamily="34" charset="-122"/>
                <a:ea typeface="微软雅黑" panose="020B0503020204020204" pitchFamily="34" charset="-122"/>
              </a:rPr>
              <a:t>=150</a:t>
            </a:r>
          </a:p>
        </p:txBody>
      </p:sp>
      <p:sp>
        <p:nvSpPr>
          <p:cNvPr id="9237" name="Rectangle 22"/>
          <p:cNvSpPr>
            <a:spLocks noChangeArrowheads="1"/>
          </p:cNvSpPr>
          <p:nvPr/>
        </p:nvSpPr>
        <p:spPr bwMode="auto">
          <a:xfrm>
            <a:off x="107950" y="1773238"/>
            <a:ext cx="460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solidFill>
                  <a:srgbClr val="000000"/>
                </a:solidFill>
                <a:latin typeface="微软雅黑" panose="020B0503020204020204" pitchFamily="34" charset="-122"/>
                <a:ea typeface="微软雅黑" panose="020B0503020204020204" pitchFamily="34" charset="-122"/>
              </a:rPr>
              <a:t>此例中</a:t>
            </a:r>
            <a:r>
              <a:rPr lang="en-US" altLang="zh-CN" sz="2400" b="1" dirty="0">
                <a:solidFill>
                  <a:srgbClr val="000000"/>
                </a:solidFill>
                <a:latin typeface="微软雅黑" panose="020B0503020204020204" pitchFamily="34" charset="-122"/>
                <a:ea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rPr>
              <a:t>头标取固定长度</a:t>
            </a:r>
            <a:r>
              <a:rPr lang="en-US" altLang="zh-CN" sz="2400" b="1" dirty="0">
                <a:solidFill>
                  <a:srgbClr val="000000"/>
                </a:solidFill>
                <a:latin typeface="微软雅黑" panose="020B0503020204020204" pitchFamily="34" charset="-122"/>
                <a:ea typeface="微软雅黑" panose="020B0503020204020204" pitchFamily="34" charset="-122"/>
              </a:rPr>
              <a:t>20</a:t>
            </a:r>
            <a:r>
              <a:rPr lang="zh-CN" altLang="en-US" sz="2400" b="1" dirty="0">
                <a:solidFill>
                  <a:srgbClr val="000000"/>
                </a:solidFill>
                <a:latin typeface="微软雅黑" panose="020B0503020204020204" pitchFamily="34" charset="-122"/>
                <a:ea typeface="微软雅黑" panose="020B0503020204020204" pitchFamily="34" charset="-122"/>
              </a:rPr>
              <a:t>字节</a:t>
            </a:r>
          </a:p>
        </p:txBody>
      </p:sp>
      <p:graphicFrame>
        <p:nvGraphicFramePr>
          <p:cNvPr id="9218" name="Object 23"/>
          <p:cNvGraphicFramePr>
            <a:graphicFrameLocks noGrp="1" noChangeAspect="1"/>
          </p:cNvGraphicFramePr>
          <p:nvPr>
            <p:ph/>
            <p:extLst>
              <p:ext uri="{D42A27DB-BD31-4B8C-83A1-F6EECF244321}">
                <p14:modId xmlns:p14="http://schemas.microsoft.com/office/powerpoint/2010/main" val="1494852492"/>
              </p:ext>
            </p:extLst>
          </p:nvPr>
        </p:nvGraphicFramePr>
        <p:xfrm>
          <a:off x="2268538" y="0"/>
          <a:ext cx="6875462" cy="1738313"/>
        </p:xfrm>
        <a:graphic>
          <a:graphicData uri="http://schemas.openxmlformats.org/presentationml/2006/ole">
            <mc:AlternateContent xmlns:mc="http://schemas.openxmlformats.org/markup-compatibility/2006">
              <mc:Choice xmlns:v="urn:schemas-microsoft-com:vml" Requires="v">
                <p:oleObj name="Photo Editor Photo" r:id="rId3" imgW="4732430" imgH="1196190" progId="">
                  <p:embed/>
                </p:oleObj>
              </mc:Choice>
              <mc:Fallback>
                <p:oleObj name="Photo Editor Photo" r:id="rId3" imgW="4732430" imgH="1196190" progId="">
                  <p:embed/>
                  <p:pic>
                    <p:nvPicPr>
                      <p:cNvPr id="9218" name="Object 2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0"/>
                        <a:ext cx="6875462"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8" name="Rectangle 22"/>
          <p:cNvSpPr>
            <a:spLocks noChangeArrowheads="1"/>
          </p:cNvSpPr>
          <p:nvPr/>
        </p:nvSpPr>
        <p:spPr bwMode="auto">
          <a:xfrm>
            <a:off x="2916238" y="765175"/>
            <a:ext cx="5543550"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cxnSp>
        <p:nvCxnSpPr>
          <p:cNvPr id="3" name="直接箭头连接符 2">
            <a:extLst>
              <a:ext uri="{FF2B5EF4-FFF2-40B4-BE49-F238E27FC236}">
                <a16:creationId xmlns:a16="http://schemas.microsoft.com/office/drawing/2014/main" id="{FE7C6F7D-7CBD-4526-BC71-8A476CDB8FF0}"/>
              </a:ext>
            </a:extLst>
          </p:cNvPr>
          <p:cNvCxnSpPr/>
          <p:nvPr/>
        </p:nvCxnSpPr>
        <p:spPr>
          <a:xfrm flipV="1">
            <a:off x="4679540" y="4184539"/>
            <a:ext cx="359593" cy="52871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19">
            <a:extLst>
              <a:ext uri="{FF2B5EF4-FFF2-40B4-BE49-F238E27FC236}">
                <a16:creationId xmlns:a16="http://schemas.microsoft.com/office/drawing/2014/main" id="{FCE686DA-838A-4016-91E6-46510AB3A9B9}"/>
              </a:ext>
            </a:extLst>
          </p:cNvPr>
          <p:cNvSpPr txBox="1">
            <a:spLocks noChangeArrowheads="1"/>
          </p:cNvSpPr>
          <p:nvPr/>
        </p:nvSpPr>
        <p:spPr bwMode="auto">
          <a:xfrm>
            <a:off x="5008563" y="3990846"/>
            <a:ext cx="25877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dirty="0">
                <a:solidFill>
                  <a:srgbClr val="000000"/>
                </a:solidFill>
                <a:latin typeface="微软雅黑" panose="020B0503020204020204" pitchFamily="34" charset="-122"/>
                <a:ea typeface="微软雅黑" panose="020B0503020204020204" pitchFamily="34" charset="-122"/>
              </a:rPr>
              <a:t>标识数据位置：</a:t>
            </a:r>
            <a:r>
              <a:rPr lang="en-US" altLang="zh-CN" sz="1400" dirty="0">
                <a:solidFill>
                  <a:srgbClr val="000000"/>
                </a:solidFill>
                <a:latin typeface="微软雅黑" panose="020B0503020204020204" pitchFamily="34" charset="-122"/>
                <a:ea typeface="微软雅黑" panose="020B0503020204020204" pitchFamily="34" charset="-122"/>
              </a:rPr>
              <a:t>600</a:t>
            </a:r>
            <a:r>
              <a:rPr lang="zh-CN" altLang="en-US" sz="1400" dirty="0">
                <a:solidFill>
                  <a:srgbClr val="000000"/>
                </a:solidFill>
                <a:latin typeface="微软雅黑" panose="020B0503020204020204" pitchFamily="34" charset="-122"/>
                <a:ea typeface="微软雅黑" panose="020B0503020204020204" pitchFamily="34" charset="-122"/>
              </a:rPr>
              <a:t>（字节）</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26" name="Text Box 19">
            <a:extLst>
              <a:ext uri="{FF2B5EF4-FFF2-40B4-BE49-F238E27FC236}">
                <a16:creationId xmlns:a16="http://schemas.microsoft.com/office/drawing/2014/main" id="{8E9F1840-8AEB-42D5-A48F-F1CC8F6683E7}"/>
              </a:ext>
            </a:extLst>
          </p:cNvPr>
          <p:cNvSpPr txBox="1">
            <a:spLocks noChangeArrowheads="1"/>
          </p:cNvSpPr>
          <p:nvPr/>
        </p:nvSpPr>
        <p:spPr bwMode="auto">
          <a:xfrm>
            <a:off x="6915004" y="4619724"/>
            <a:ext cx="2265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400" dirty="0">
                <a:solidFill>
                  <a:srgbClr val="000000"/>
                </a:solidFill>
                <a:latin typeface="微软雅黑" panose="020B0503020204020204" pitchFamily="34" charset="-122"/>
                <a:ea typeface="微软雅黑" panose="020B0503020204020204" pitchFamily="34" charset="-122"/>
              </a:rPr>
              <a:t>标识数据位置：</a:t>
            </a:r>
            <a:r>
              <a:rPr lang="en-US" altLang="zh-CN" sz="1400" dirty="0">
                <a:solidFill>
                  <a:srgbClr val="000000"/>
                </a:solidFill>
                <a:latin typeface="微软雅黑" panose="020B0503020204020204" pitchFamily="34" charset="-122"/>
                <a:ea typeface="微软雅黑" panose="020B0503020204020204" pitchFamily="34" charset="-122"/>
              </a:rPr>
              <a:t>1200</a:t>
            </a:r>
            <a:r>
              <a:rPr lang="zh-CN" altLang="en-US" sz="1400" dirty="0">
                <a:solidFill>
                  <a:srgbClr val="000000"/>
                </a:solidFill>
                <a:latin typeface="微软雅黑" panose="020B0503020204020204" pitchFamily="34" charset="-122"/>
                <a:ea typeface="微软雅黑" panose="020B0503020204020204" pitchFamily="34" charset="-122"/>
              </a:rPr>
              <a:t>（字节）</a:t>
            </a:r>
            <a:endParaRPr lang="en-US" altLang="zh-CN" sz="1400" dirty="0">
              <a:solidFill>
                <a:srgbClr val="000000"/>
              </a:solidFill>
              <a:latin typeface="微软雅黑" panose="020B0503020204020204" pitchFamily="34" charset="-122"/>
              <a:ea typeface="微软雅黑" panose="020B0503020204020204" pitchFamily="34" charset="-122"/>
            </a:endParaRPr>
          </a:p>
        </p:txBody>
      </p:sp>
      <p:cxnSp>
        <p:nvCxnSpPr>
          <p:cNvPr id="27" name="直接箭头连接符 26">
            <a:extLst>
              <a:ext uri="{FF2B5EF4-FFF2-40B4-BE49-F238E27FC236}">
                <a16:creationId xmlns:a16="http://schemas.microsoft.com/office/drawing/2014/main" id="{45B19B0F-8E32-4A80-955F-22DABC89E4DA}"/>
              </a:ext>
            </a:extLst>
          </p:cNvPr>
          <p:cNvCxnSpPr/>
          <p:nvPr/>
        </p:nvCxnSpPr>
        <p:spPr>
          <a:xfrm flipV="1">
            <a:off x="6836806" y="5070376"/>
            <a:ext cx="359593" cy="52871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F7AED766-74CA-4357-A3E0-D0DB53C34B57}"/>
              </a:ext>
            </a:extLst>
          </p:cNvPr>
          <p:cNvSpPr txBox="1"/>
          <p:nvPr/>
        </p:nvSpPr>
        <p:spPr>
          <a:xfrm>
            <a:off x="670521" y="6377543"/>
            <a:ext cx="5212159" cy="369332"/>
          </a:xfrm>
          <a:prstGeom prst="rect">
            <a:avLst/>
          </a:prstGeom>
          <a:noFill/>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所有分段后段的长度必须是</a:t>
            </a:r>
            <a:r>
              <a:rPr lang="en-US" altLang="zh-CN" dirty="0">
                <a:solidFill>
                  <a:srgbClr val="FF0000"/>
                </a:solidFill>
                <a:latin typeface="微软雅黑" panose="020B0503020204020204" pitchFamily="34" charset="-122"/>
                <a:ea typeface="微软雅黑" panose="020B0503020204020204" pitchFamily="34" charset="-122"/>
              </a:rPr>
              <a:t>8</a:t>
            </a:r>
            <a:r>
              <a:rPr lang="zh-CN" altLang="en-US" dirty="0">
                <a:solidFill>
                  <a:srgbClr val="FF0000"/>
                </a:solidFill>
                <a:latin typeface="微软雅黑" panose="020B0503020204020204" pitchFamily="34" charset="-122"/>
                <a:ea typeface="微软雅黑" panose="020B0503020204020204" pitchFamily="34" charset="-122"/>
              </a:rPr>
              <a:t>字节的整数倍</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8"/>
          <p:cNvGraphicFramePr>
            <a:graphicFrameLocks noChangeAspect="1"/>
          </p:cNvGraphicFramePr>
          <p:nvPr>
            <p:extLst>
              <p:ext uri="{D42A27DB-BD31-4B8C-83A1-F6EECF244321}">
                <p14:modId xmlns:p14="http://schemas.microsoft.com/office/powerpoint/2010/main" val="3106507832"/>
              </p:ext>
            </p:extLst>
          </p:nvPr>
        </p:nvGraphicFramePr>
        <p:xfrm>
          <a:off x="3851275" y="188913"/>
          <a:ext cx="5292725" cy="2160587"/>
        </p:xfrm>
        <a:graphic>
          <a:graphicData uri="http://schemas.openxmlformats.org/presentationml/2006/ole">
            <mc:AlternateContent xmlns:mc="http://schemas.openxmlformats.org/markup-compatibility/2006">
              <mc:Choice xmlns:v="urn:schemas-microsoft-com:vml" Requires="v">
                <p:oleObj name="Photo Editor Photo" r:id="rId3" imgW="4732430" imgH="1196190" progId="">
                  <p:embed/>
                </p:oleObj>
              </mc:Choice>
              <mc:Fallback>
                <p:oleObj name="Photo Editor Photo" r:id="rId3" imgW="4732430" imgH="1196190" progId="">
                  <p:embed/>
                  <p:pic>
                    <p:nvPicPr>
                      <p:cNvPr id="1024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88913"/>
                        <a:ext cx="529272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2"/>
          <p:cNvSpPr>
            <a:spLocks noGrp="1" noChangeArrowheads="1"/>
          </p:cNvSpPr>
          <p:nvPr>
            <p:ph type="title"/>
          </p:nvPr>
        </p:nvSpPr>
        <p:spPr/>
        <p:txBody>
          <a:bodyPr/>
          <a:lstStyle/>
          <a:p>
            <a:r>
              <a:rPr lang="en-US" altLang="zh-CN">
                <a:latin typeface="微软雅黑" panose="020B0503020204020204" pitchFamily="34" charset="-122"/>
                <a:ea typeface="微软雅黑" panose="020B0503020204020204" pitchFamily="34" charset="-122"/>
              </a:rPr>
              <a:t>TTL</a:t>
            </a:r>
            <a:r>
              <a:rPr lang="zh-CN" altLang="en-US">
                <a:latin typeface="微软雅黑" panose="020B0503020204020204" pitchFamily="34" charset="-122"/>
                <a:ea typeface="微软雅黑" panose="020B0503020204020204" pitchFamily="34" charset="-122"/>
              </a:rPr>
              <a:t>和协议</a:t>
            </a:r>
          </a:p>
        </p:txBody>
      </p:sp>
      <p:sp>
        <p:nvSpPr>
          <p:cNvPr id="10244" name="Rectangle 3"/>
          <p:cNvSpPr>
            <a:spLocks noGrp="1" noChangeArrowheads="1"/>
          </p:cNvSpPr>
          <p:nvPr>
            <p:ph type="body" idx="1"/>
          </p:nvPr>
        </p:nvSpPr>
        <p:spPr>
          <a:xfrm>
            <a:off x="179388" y="2522538"/>
            <a:ext cx="8280400" cy="4219575"/>
          </a:xfrm>
        </p:spPr>
        <p:txBody>
          <a:bodyPr/>
          <a:lstStyle/>
          <a:p>
            <a:pPr>
              <a:lnSpc>
                <a:spcPct val="82000"/>
              </a:lnSpc>
            </a:pPr>
            <a:r>
              <a:rPr lang="zh-CN" altLang="en-US" sz="2000" dirty="0">
                <a:latin typeface="微软雅黑" panose="020B0503020204020204" pitchFamily="34" charset="-122"/>
                <a:ea typeface="微软雅黑" panose="020B0503020204020204" pitchFamily="34" charset="-122"/>
              </a:rPr>
              <a:t>生存时间</a:t>
            </a:r>
            <a:r>
              <a:rPr lang="en-US" altLang="zh-CN" sz="2000" dirty="0">
                <a:latin typeface="微软雅黑" panose="020B0503020204020204" pitchFamily="34" charset="-122"/>
                <a:ea typeface="微软雅黑" panose="020B0503020204020204" pitchFamily="34" charset="-122"/>
              </a:rPr>
              <a:t>(TTL: Time to Live)</a:t>
            </a:r>
            <a:r>
              <a:rPr lang="zh-CN" altLang="en-US" sz="2000" b="0" dirty="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8bits</a:t>
            </a:r>
            <a:r>
              <a:rPr lang="zh-CN" altLang="en-US" sz="2000" b="0" dirty="0">
                <a:latin typeface="微软雅黑" panose="020B0503020204020204" pitchFamily="34" charset="-122"/>
                <a:ea typeface="微软雅黑" panose="020B0503020204020204" pitchFamily="34" charset="-122"/>
              </a:rPr>
              <a:t>，单位秒，表示分组的生存时间。实际操作时，分组每经过一个路由器，</a:t>
            </a:r>
            <a:r>
              <a:rPr lang="en-US" altLang="zh-CN" sz="2000" b="0" dirty="0">
                <a:latin typeface="微软雅黑" panose="020B0503020204020204" pitchFamily="34" charset="-122"/>
                <a:ea typeface="微软雅黑" panose="020B0503020204020204" pitchFamily="34" charset="-122"/>
              </a:rPr>
              <a:t>TTL</a:t>
            </a:r>
            <a:r>
              <a:rPr lang="zh-CN" altLang="en-US" sz="2000" b="0" dirty="0">
                <a:latin typeface="微软雅黑" panose="020B0503020204020204" pitchFamily="34" charset="-122"/>
                <a:ea typeface="微软雅黑" panose="020B0503020204020204" pitchFamily="34" charset="-122"/>
              </a:rPr>
              <a:t>值减一，当</a:t>
            </a:r>
            <a:r>
              <a:rPr lang="en-US" altLang="zh-CN" sz="2000" b="0" dirty="0">
                <a:latin typeface="微软雅黑" panose="020B0503020204020204" pitchFamily="34" charset="-122"/>
                <a:ea typeface="微软雅黑" panose="020B0503020204020204" pitchFamily="34" charset="-122"/>
              </a:rPr>
              <a:t>TTL</a:t>
            </a:r>
            <a:r>
              <a:rPr lang="zh-CN" altLang="en-US" sz="2000" b="0" dirty="0">
                <a:latin typeface="微软雅黑" panose="020B0503020204020204" pitchFamily="34" charset="-122"/>
                <a:ea typeface="微软雅黑" panose="020B0503020204020204" pitchFamily="34" charset="-122"/>
              </a:rPr>
              <a:t>值为</a:t>
            </a:r>
            <a:r>
              <a:rPr lang="en-US" altLang="zh-CN" sz="2000" b="0" dirty="0">
                <a:latin typeface="微软雅黑" panose="020B0503020204020204" pitchFamily="34" charset="-122"/>
                <a:ea typeface="微软雅黑" panose="020B0503020204020204" pitchFamily="34" charset="-122"/>
              </a:rPr>
              <a:t>0</a:t>
            </a:r>
            <a:r>
              <a:rPr lang="zh-CN" altLang="en-US" sz="2000" b="0" dirty="0">
                <a:latin typeface="微软雅黑" panose="020B0503020204020204" pitchFamily="34" charset="-122"/>
                <a:ea typeface="微软雅黑" panose="020B0503020204020204" pitchFamily="34" charset="-122"/>
              </a:rPr>
              <a:t>时，该分组被丢弃</a:t>
            </a:r>
          </a:p>
          <a:p>
            <a:pPr>
              <a:lnSpc>
                <a:spcPct val="82000"/>
              </a:lnSpc>
            </a:pPr>
            <a:r>
              <a:rPr lang="zh-CN" altLang="en-US" sz="2000" dirty="0">
                <a:latin typeface="微软雅黑" panose="020B0503020204020204" pitchFamily="34" charset="-122"/>
                <a:ea typeface="微软雅黑" panose="020B0503020204020204" pitchFamily="34" charset="-122"/>
              </a:rPr>
              <a:t>协议（</a:t>
            </a:r>
            <a:r>
              <a:rPr lang="en-US" altLang="zh-CN" sz="2000" dirty="0">
                <a:latin typeface="微软雅黑" panose="020B0503020204020204" pitchFamily="34" charset="-122"/>
                <a:ea typeface="微软雅黑" panose="020B0503020204020204" pitchFamily="34" charset="-122"/>
              </a:rPr>
              <a:t>Protocol</a:t>
            </a:r>
            <a:r>
              <a:rPr lang="zh-CN" altLang="en-US" sz="200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：表示封装在</a:t>
            </a:r>
            <a:r>
              <a:rPr lang="en-US" altLang="zh-CN" sz="2000" b="0" dirty="0">
                <a:latin typeface="微软雅黑" panose="020B0503020204020204" pitchFamily="34" charset="-122"/>
                <a:ea typeface="微软雅黑" panose="020B0503020204020204" pitchFamily="34" charset="-122"/>
              </a:rPr>
              <a:t>IP</a:t>
            </a:r>
            <a:r>
              <a:rPr lang="zh-CN" altLang="en-US" sz="2000" b="0" dirty="0">
                <a:latin typeface="微软雅黑" panose="020B0503020204020204" pitchFamily="34" charset="-122"/>
                <a:ea typeface="微软雅黑" panose="020B0503020204020204" pitchFamily="34" charset="-122"/>
              </a:rPr>
              <a:t>分组中的载荷的协议类型。</a:t>
            </a:r>
          </a:p>
          <a:p>
            <a:pPr lvl="1">
              <a:lnSpc>
                <a:spcPct val="82000"/>
              </a:lnSpc>
            </a:pPr>
            <a:r>
              <a:rPr kumimoji="1" lang="en-US" altLang="zh-CN" sz="1800" b="0" dirty="0">
                <a:latin typeface="微软雅黑" panose="020B0503020204020204" pitchFamily="34" charset="-122"/>
                <a:ea typeface="微软雅黑" panose="020B0503020204020204" pitchFamily="34" charset="-122"/>
              </a:rPr>
              <a:t>0 Reserved </a:t>
            </a:r>
          </a:p>
          <a:p>
            <a:pPr lvl="1">
              <a:lnSpc>
                <a:spcPct val="82000"/>
              </a:lnSpc>
            </a:pPr>
            <a:r>
              <a:rPr kumimoji="1" lang="en-US" altLang="zh-CN" sz="1800" b="0" dirty="0">
                <a:solidFill>
                  <a:schemeClr val="hlink"/>
                </a:solidFill>
                <a:latin typeface="微软雅黑" panose="020B0503020204020204" pitchFamily="34" charset="-122"/>
                <a:ea typeface="微软雅黑" panose="020B0503020204020204" pitchFamily="34" charset="-122"/>
              </a:rPr>
              <a:t>1 Internet Control Message Protocol (ICMP) </a:t>
            </a:r>
          </a:p>
          <a:p>
            <a:pPr lvl="1">
              <a:lnSpc>
                <a:spcPct val="82000"/>
              </a:lnSpc>
            </a:pPr>
            <a:r>
              <a:rPr kumimoji="1" lang="en-US" altLang="zh-CN" sz="1800" b="0" dirty="0">
                <a:latin typeface="微软雅黑" panose="020B0503020204020204" pitchFamily="34" charset="-122"/>
                <a:ea typeface="微软雅黑" panose="020B0503020204020204" pitchFamily="34" charset="-122"/>
              </a:rPr>
              <a:t>2 Internet Group Management Protocol (IGMP) </a:t>
            </a:r>
          </a:p>
          <a:p>
            <a:pPr lvl="1">
              <a:lnSpc>
                <a:spcPct val="82000"/>
              </a:lnSpc>
            </a:pPr>
            <a:r>
              <a:rPr kumimoji="1" lang="en-US" altLang="zh-CN" sz="1800" b="0" dirty="0">
                <a:latin typeface="微软雅黑" panose="020B0503020204020204" pitchFamily="34" charset="-122"/>
                <a:ea typeface="微软雅黑" panose="020B0503020204020204" pitchFamily="34" charset="-122"/>
              </a:rPr>
              <a:t>3 Gateway-to-Gateway Protocol (GGP) </a:t>
            </a:r>
          </a:p>
          <a:p>
            <a:pPr lvl="1">
              <a:lnSpc>
                <a:spcPct val="82000"/>
              </a:lnSpc>
            </a:pPr>
            <a:r>
              <a:rPr kumimoji="1" lang="en-US" altLang="zh-CN" sz="1800" b="0" dirty="0">
                <a:latin typeface="微软雅黑" panose="020B0503020204020204" pitchFamily="34" charset="-122"/>
                <a:ea typeface="微软雅黑" panose="020B0503020204020204" pitchFamily="34" charset="-122"/>
              </a:rPr>
              <a:t>4 IP (IP encapsulation) </a:t>
            </a:r>
          </a:p>
          <a:p>
            <a:pPr lvl="1">
              <a:lnSpc>
                <a:spcPct val="82000"/>
              </a:lnSpc>
            </a:pPr>
            <a:r>
              <a:rPr kumimoji="1" lang="en-US" altLang="zh-CN" sz="1800" b="0" dirty="0">
                <a:latin typeface="微软雅黑" panose="020B0503020204020204" pitchFamily="34" charset="-122"/>
                <a:ea typeface="微软雅黑" panose="020B0503020204020204" pitchFamily="34" charset="-122"/>
              </a:rPr>
              <a:t>5 Stream </a:t>
            </a:r>
          </a:p>
          <a:p>
            <a:pPr lvl="1">
              <a:lnSpc>
                <a:spcPct val="82000"/>
              </a:lnSpc>
            </a:pPr>
            <a:r>
              <a:rPr kumimoji="1" lang="en-US" altLang="zh-CN" sz="1800" b="0" dirty="0">
                <a:solidFill>
                  <a:schemeClr val="hlink"/>
                </a:solidFill>
                <a:latin typeface="微软雅黑" panose="020B0503020204020204" pitchFamily="34" charset="-122"/>
                <a:ea typeface="微软雅黑" panose="020B0503020204020204" pitchFamily="34" charset="-122"/>
              </a:rPr>
              <a:t>6 Transmission Control (TCP)</a:t>
            </a:r>
            <a:r>
              <a:rPr kumimoji="1" lang="en-US" altLang="zh-CN" sz="1800" b="0" dirty="0">
                <a:latin typeface="微软雅黑" panose="020B0503020204020204" pitchFamily="34" charset="-122"/>
                <a:ea typeface="微软雅黑" panose="020B0503020204020204" pitchFamily="34" charset="-122"/>
              </a:rPr>
              <a:t> </a:t>
            </a:r>
          </a:p>
          <a:p>
            <a:pPr lvl="1">
              <a:lnSpc>
                <a:spcPct val="82000"/>
              </a:lnSpc>
            </a:pPr>
            <a:r>
              <a:rPr kumimoji="1" lang="en-US" altLang="zh-CN" sz="1800" b="0" dirty="0">
                <a:latin typeface="微软雅黑" panose="020B0503020204020204" pitchFamily="34" charset="-122"/>
                <a:ea typeface="微软雅黑" panose="020B0503020204020204" pitchFamily="34" charset="-122"/>
              </a:rPr>
              <a:t>8 Exterior Gateway Protocol (EGP) </a:t>
            </a:r>
          </a:p>
          <a:p>
            <a:pPr lvl="1">
              <a:lnSpc>
                <a:spcPct val="82000"/>
              </a:lnSpc>
            </a:pPr>
            <a:r>
              <a:rPr kumimoji="1" lang="en-US" altLang="zh-CN" sz="1800" b="0" dirty="0">
                <a:latin typeface="微软雅黑" panose="020B0503020204020204" pitchFamily="34" charset="-122"/>
                <a:ea typeface="微软雅黑" panose="020B0503020204020204" pitchFamily="34" charset="-122"/>
              </a:rPr>
              <a:t>9 Private Interior Routing Protocol </a:t>
            </a:r>
          </a:p>
          <a:p>
            <a:pPr lvl="1">
              <a:lnSpc>
                <a:spcPct val="82000"/>
              </a:lnSpc>
            </a:pPr>
            <a:r>
              <a:rPr kumimoji="1" lang="en-US" altLang="zh-CN" sz="1800" b="0" dirty="0">
                <a:solidFill>
                  <a:schemeClr val="hlink"/>
                </a:solidFill>
                <a:latin typeface="微软雅黑" panose="020B0503020204020204" pitchFamily="34" charset="-122"/>
                <a:ea typeface="微软雅黑" panose="020B0503020204020204" pitchFamily="34" charset="-122"/>
              </a:rPr>
              <a:t>17 User Datagram (UDP)</a:t>
            </a:r>
            <a:r>
              <a:rPr kumimoji="1" lang="en-US" altLang="zh-CN" sz="1800" b="0" dirty="0">
                <a:latin typeface="微软雅黑" panose="020B0503020204020204" pitchFamily="34" charset="-122"/>
                <a:ea typeface="微软雅黑" panose="020B0503020204020204" pitchFamily="34" charset="-122"/>
              </a:rPr>
              <a:t> </a:t>
            </a:r>
          </a:p>
          <a:p>
            <a:pPr lvl="1">
              <a:lnSpc>
                <a:spcPct val="82000"/>
              </a:lnSpc>
            </a:pPr>
            <a:r>
              <a:rPr kumimoji="1" lang="en-US" altLang="zh-CN" sz="1800" b="0" dirty="0">
                <a:latin typeface="微软雅黑" panose="020B0503020204020204" pitchFamily="34" charset="-122"/>
                <a:ea typeface="微软雅黑" panose="020B0503020204020204" pitchFamily="34" charset="-122"/>
              </a:rPr>
              <a:t>89 Open Shortest Path First(OSPF)</a:t>
            </a:r>
            <a:endParaRPr lang="zh-CN" altLang="en-US" sz="1800" b="0" dirty="0">
              <a:latin typeface="微软雅黑" panose="020B0503020204020204" pitchFamily="34" charset="-122"/>
              <a:ea typeface="微软雅黑" panose="020B0503020204020204" pitchFamily="34" charset="-122"/>
            </a:endParaRPr>
          </a:p>
        </p:txBody>
      </p:sp>
      <p:sp>
        <p:nvSpPr>
          <p:cNvPr id="10245" name="Rectangle 5"/>
          <p:cNvSpPr>
            <a:spLocks noChangeArrowheads="1"/>
          </p:cNvSpPr>
          <p:nvPr/>
        </p:nvSpPr>
        <p:spPr bwMode="auto">
          <a:xfrm>
            <a:off x="4356100" y="1557338"/>
            <a:ext cx="2160588" cy="5032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9BF9696A-C275-42D1-91CF-3AD84F274ACF}"/>
              </a:ext>
            </a:extLst>
          </p:cNvPr>
          <p:cNvSpPr txBox="1"/>
          <p:nvPr/>
        </p:nvSpPr>
        <p:spPr>
          <a:xfrm>
            <a:off x="5383772" y="5085184"/>
            <a:ext cx="3597816" cy="1477328"/>
          </a:xfrm>
          <a:prstGeom prst="rect">
            <a:avLst/>
          </a:prstGeom>
          <a:solidFill>
            <a:schemeClr val="accent2">
              <a:lumMod val="20000"/>
              <a:lumOff val="80000"/>
            </a:schemeClr>
          </a:solidFill>
        </p:spPr>
        <p:txBody>
          <a:bodyPr wrap="square">
            <a:spAutoFit/>
          </a:bodyPr>
          <a:lstStyle/>
          <a:p>
            <a:r>
              <a:rPr lang="en-US" altLang="zh-CN" b="1" dirty="0">
                <a:latin typeface="微软雅黑" panose="020B0503020204020204" pitchFamily="34" charset="-122"/>
                <a:ea typeface="微软雅黑" panose="020B0503020204020204" pitchFamily="34" charset="-122"/>
              </a:rPr>
              <a:t>IP</a:t>
            </a:r>
            <a:r>
              <a:rPr lang="zh-CN" altLang="en-US" b="1" dirty="0">
                <a:latin typeface="微软雅黑" panose="020B0503020204020204" pitchFamily="34" charset="-122"/>
                <a:ea typeface="微软雅黑" panose="020B0503020204020204" pitchFamily="34" charset="-122"/>
              </a:rPr>
              <a:t>协议号列表</a:t>
            </a:r>
            <a:r>
              <a:rPr lang="zh-CN" altLang="en-US" dirty="0">
                <a:latin typeface="微软雅黑" panose="020B0503020204020204" pitchFamily="34" charset="-122"/>
                <a:ea typeface="微软雅黑" panose="020B0503020204020204" pitchFamily="34" charset="-122"/>
              </a:rPr>
              <a:t>：https://zh.wikipedia.org/zh/IP%E5%8D%8F%E8%AE%AE%E5%8F%B7%E5%88%97%E8%A1%A8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0CF5E2E-EBFA-4465-A892-299BBCE5A0EB}" type="slidenum">
              <a:rPr lang="en-US" altLang="zh-CN">
                <a:latin typeface="微软雅黑" panose="020B0503020204020204" pitchFamily="34" charset="-122"/>
                <a:ea typeface="微软雅黑" panose="020B0503020204020204" pitchFamily="34" charset="-122"/>
              </a:rPr>
              <a:pPr eaLnBrk="1" hangingPunct="1"/>
              <a:t>48</a:t>
            </a:fld>
            <a:endParaRPr lang="en-US" altLang="zh-CN">
              <a:latin typeface="微软雅黑" panose="020B0503020204020204" pitchFamily="34" charset="-122"/>
              <a:ea typeface="微软雅黑" panose="020B0503020204020204" pitchFamily="34" charset="-122"/>
            </a:endParaRPr>
          </a:p>
        </p:txBody>
      </p:sp>
      <p:sp>
        <p:nvSpPr>
          <p:cNvPr id="60419"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校验和与地址</a:t>
            </a:r>
          </a:p>
        </p:txBody>
      </p:sp>
      <p:pic>
        <p:nvPicPr>
          <p:cNvPr id="604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584576"/>
            <a:ext cx="6192838"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755576" y="1355725"/>
            <a:ext cx="773906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分组头校验和</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16bits</a:t>
            </a:r>
            <a:r>
              <a:rPr lang="zh-CN" altLang="en-US" sz="2000" dirty="0">
                <a:latin typeface="微软雅黑" panose="020B0503020204020204" pitchFamily="34" charset="-122"/>
                <a:ea typeface="微软雅黑" panose="020B0503020204020204" pitchFamily="34" charset="-122"/>
              </a:rPr>
              <a:t>，用来检验</a:t>
            </a:r>
            <a:r>
              <a:rPr lang="en-US" altLang="zh-CN" sz="2000" dirty="0">
                <a:latin typeface="微软雅黑" panose="020B0503020204020204" pitchFamily="34" charset="-122"/>
                <a:ea typeface="微软雅黑" panose="020B0503020204020204" pitchFamily="34" charset="-122"/>
              </a:rPr>
              <a:t>IP</a:t>
            </a:r>
            <a:r>
              <a:rPr lang="zh-CN" altLang="en-US" sz="2000" dirty="0">
                <a:latin typeface="微软雅黑" panose="020B0503020204020204" pitchFamily="34" charset="-122"/>
                <a:ea typeface="微软雅黑" panose="020B0503020204020204" pitchFamily="34" charset="-122"/>
              </a:rPr>
              <a:t>头标在传输过程中是否被破坏。</a:t>
            </a: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源地址</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32bits</a:t>
            </a:r>
            <a:r>
              <a:rPr lang="zh-CN" altLang="en-US" sz="2000" dirty="0">
                <a:latin typeface="微软雅黑" panose="020B0503020204020204" pitchFamily="34" charset="-122"/>
                <a:ea typeface="微软雅黑" panose="020B0503020204020204" pitchFamily="34" charset="-122"/>
              </a:rPr>
              <a:t>，分组发送者的</a:t>
            </a:r>
            <a:r>
              <a:rPr lang="en-US" altLang="zh-CN" sz="2000" dirty="0">
                <a:latin typeface="微软雅黑" panose="020B0503020204020204" pitchFamily="34" charset="-122"/>
                <a:ea typeface="微软雅黑" panose="020B0503020204020204" pitchFamily="34" charset="-122"/>
              </a:rPr>
              <a:t>IP</a:t>
            </a:r>
            <a:r>
              <a:rPr lang="zh-CN" altLang="en-US" sz="2000" dirty="0">
                <a:latin typeface="微软雅黑" panose="020B0503020204020204" pitchFamily="34" charset="-122"/>
                <a:ea typeface="微软雅黑" panose="020B0503020204020204" pitchFamily="34" charset="-122"/>
              </a:rPr>
              <a:t>地址。</a:t>
            </a: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目的地址</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32bits</a:t>
            </a:r>
            <a:r>
              <a:rPr lang="zh-CN" altLang="en-US" sz="2000" dirty="0">
                <a:latin typeface="微软雅黑" panose="020B0503020204020204" pitchFamily="34" charset="-122"/>
                <a:ea typeface="微软雅黑" panose="020B0503020204020204" pitchFamily="34" charset="-122"/>
              </a:rPr>
              <a:t>，分组接收者的</a:t>
            </a:r>
            <a:r>
              <a:rPr lang="en-US" altLang="zh-CN" sz="2000" dirty="0">
                <a:latin typeface="微软雅黑" panose="020B0503020204020204" pitchFamily="34" charset="-122"/>
                <a:ea typeface="微软雅黑" panose="020B0503020204020204" pitchFamily="34" charset="-122"/>
              </a:rPr>
              <a:t>IP</a:t>
            </a:r>
            <a:r>
              <a:rPr lang="zh-CN" altLang="en-US" sz="2000" dirty="0">
                <a:latin typeface="微软雅黑" panose="020B0503020204020204" pitchFamily="34" charset="-122"/>
                <a:ea typeface="微软雅黑" panose="020B0503020204020204" pitchFamily="34" charset="-122"/>
              </a:rPr>
              <a:t>地址。</a:t>
            </a: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填充（</a:t>
            </a:r>
            <a:r>
              <a:rPr lang="en-US" altLang="zh-CN" sz="2000" b="1" dirty="0">
                <a:latin typeface="微软雅黑" panose="020B0503020204020204" pitchFamily="34" charset="-122"/>
                <a:ea typeface="微软雅黑" panose="020B0503020204020204" pitchFamily="34" charset="-122"/>
              </a:rPr>
              <a:t>padding</a:t>
            </a:r>
            <a:r>
              <a:rPr lang="zh-CN" altLang="en-US" sz="2000" b="1"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：分组头长度必须为</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字节的整数倍，如果选项的长度不是</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字节的整数倍，那么就要进行填充。</a:t>
            </a:r>
          </a:p>
        </p:txBody>
      </p:sp>
      <p:sp>
        <p:nvSpPr>
          <p:cNvPr id="60422" name="Rectangle 9"/>
          <p:cNvSpPr>
            <a:spLocks noChangeArrowheads="1"/>
          </p:cNvSpPr>
          <p:nvPr/>
        </p:nvSpPr>
        <p:spPr bwMode="auto">
          <a:xfrm>
            <a:off x="1907903" y="4927601"/>
            <a:ext cx="5040312" cy="36036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0423" name="Rectangle 10"/>
          <p:cNvSpPr>
            <a:spLocks noChangeArrowheads="1"/>
          </p:cNvSpPr>
          <p:nvPr/>
        </p:nvSpPr>
        <p:spPr bwMode="auto">
          <a:xfrm>
            <a:off x="1907903" y="5287963"/>
            <a:ext cx="5040312"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0424" name="Rectangle 11"/>
          <p:cNvSpPr>
            <a:spLocks noChangeArrowheads="1"/>
          </p:cNvSpPr>
          <p:nvPr/>
        </p:nvSpPr>
        <p:spPr bwMode="auto">
          <a:xfrm>
            <a:off x="4428853" y="4567238"/>
            <a:ext cx="2519362" cy="36036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0D40E57-5E4F-441F-9400-AF288B6C1740}" type="slidenum">
              <a:rPr lang="en-US" altLang="zh-CN">
                <a:latin typeface="微软雅黑" panose="020B0503020204020204" pitchFamily="34" charset="-122"/>
                <a:ea typeface="微软雅黑" panose="020B0503020204020204" pitchFamily="34" charset="-122"/>
              </a:rPr>
              <a:pPr eaLnBrk="1" hangingPunct="1"/>
              <a:t>49</a:t>
            </a:fld>
            <a:endParaRPr lang="en-US" altLang="zh-CN">
              <a:latin typeface="微软雅黑" panose="020B0503020204020204" pitchFamily="34" charset="-122"/>
              <a:ea typeface="微软雅黑" panose="020B0503020204020204" pitchFamily="34" charset="-122"/>
            </a:endParaRPr>
          </a:p>
        </p:txBody>
      </p:sp>
      <p:sp>
        <p:nvSpPr>
          <p:cNvPr id="61443"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校验和计算过程</a:t>
            </a:r>
          </a:p>
        </p:txBody>
      </p:sp>
      <p:sp>
        <p:nvSpPr>
          <p:cNvPr id="61444" name="Rectangle 7"/>
          <p:cNvSpPr>
            <a:spLocks noGrp="1" noRot="1" noChangeArrowheads="1"/>
          </p:cNvSpPr>
          <p:nvPr>
            <p:ph type="body" idx="1"/>
          </p:nvPr>
        </p:nvSpPr>
        <p:spPr>
          <a:xfrm>
            <a:off x="827584" y="1478756"/>
            <a:ext cx="7056437" cy="1595438"/>
          </a:xfrm>
          <a:noFill/>
        </p:spPr>
        <p:txBody>
          <a:bodyPr/>
          <a:lstStyle/>
          <a:p>
            <a:pPr eaLnBrk="1" hangingPunct="1">
              <a:lnSpc>
                <a:spcPct val="90000"/>
              </a:lnSpc>
            </a:pPr>
            <a:r>
              <a:rPr lang="zh-CN" altLang="en-US" sz="2400" dirty="0">
                <a:latin typeface="微软雅黑" panose="020B0503020204020204" pitchFamily="34" charset="-122"/>
                <a:ea typeface="微软雅黑" panose="020B0503020204020204" pitchFamily="34" charset="-122"/>
              </a:rPr>
              <a:t>计算初始化</a:t>
            </a:r>
          </a:p>
          <a:p>
            <a:pPr lvl="1" eaLnBrk="1" hangingPunct="1">
              <a:lnSpc>
                <a:spcPct val="90000"/>
              </a:lnSpc>
            </a:pPr>
            <a:r>
              <a:rPr lang="zh-CN" altLang="en-US" sz="2000" dirty="0">
                <a:latin typeface="微软雅黑" panose="020B0503020204020204" pitchFamily="34" charset="-122"/>
                <a:ea typeface="微软雅黑" panose="020B0503020204020204" pitchFamily="34" charset="-122"/>
              </a:rPr>
              <a:t>校验和设置为</a:t>
            </a:r>
            <a:r>
              <a:rPr lang="en-US" altLang="zh-CN" sz="2000" dirty="0">
                <a:latin typeface="微软雅黑" panose="020B0503020204020204" pitchFamily="34" charset="-122"/>
                <a:ea typeface="微软雅黑" panose="020B0503020204020204" pitchFamily="34" charset="-122"/>
              </a:rPr>
              <a:t>0</a:t>
            </a:r>
          </a:p>
          <a:p>
            <a:pPr eaLnBrk="1" hangingPunct="1">
              <a:lnSpc>
                <a:spcPct val="90000"/>
              </a:lnSpc>
            </a:pPr>
            <a:r>
              <a:rPr lang="zh-CN" altLang="en-US" sz="2400" dirty="0">
                <a:latin typeface="微软雅黑" panose="020B0503020204020204" pitchFamily="34" charset="-122"/>
                <a:ea typeface="微软雅黑" panose="020B0503020204020204" pitchFamily="34" charset="-122"/>
              </a:rPr>
              <a:t>计算过程</a:t>
            </a:r>
          </a:p>
          <a:p>
            <a:pPr eaLnBrk="1" hangingPunct="1">
              <a:lnSpc>
                <a:spcPct val="90000"/>
              </a:lnSpc>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	</a:t>
            </a:r>
          </a:p>
        </p:txBody>
      </p:sp>
      <p:sp>
        <p:nvSpPr>
          <p:cNvPr id="61445" name="Rectangle 8"/>
          <p:cNvSpPr>
            <a:spLocks noChangeArrowheads="1"/>
          </p:cNvSpPr>
          <p:nvPr/>
        </p:nvSpPr>
        <p:spPr bwMode="auto">
          <a:xfrm>
            <a:off x="2831420" y="2799965"/>
            <a:ext cx="6205075" cy="4019550"/>
          </a:xfrm>
          <a:prstGeom prst="rect">
            <a:avLst/>
          </a:prstGeom>
          <a:solidFill>
            <a:srgbClr val="EBF7FF"/>
          </a:solidFill>
          <a:ln w="9525" algn="ctr">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latin typeface="微软雅黑" panose="020B0503020204020204" pitchFamily="34" charset="-122"/>
                <a:ea typeface="微软雅黑" panose="020B0503020204020204" pitchFamily="34" charset="-122"/>
              </a:rPr>
              <a:t>unsigned short </a:t>
            </a:r>
            <a:r>
              <a:rPr lang="en-US" altLang="zh-CN" b="1" dirty="0" err="1">
                <a:latin typeface="微软雅黑" panose="020B0503020204020204" pitchFamily="34" charset="-122"/>
                <a:ea typeface="微软雅黑" panose="020B0503020204020204" pitchFamily="34" charset="-122"/>
              </a:rPr>
              <a:t>csum</a:t>
            </a:r>
            <a:r>
              <a:rPr lang="en-US" altLang="zh-CN" b="1" dirty="0">
                <a:latin typeface="微软雅黑" panose="020B0503020204020204" pitchFamily="34" charset="-122"/>
                <a:ea typeface="微软雅黑" panose="020B0503020204020204" pitchFamily="34" charset="-122"/>
              </a:rPr>
              <a:t>(unsigned char *</a:t>
            </a:r>
            <a:r>
              <a:rPr lang="en-US" altLang="zh-CN" b="1" dirty="0" err="1">
                <a:latin typeface="微软雅黑" panose="020B0503020204020204" pitchFamily="34" charset="-122"/>
                <a:ea typeface="微软雅黑" panose="020B0503020204020204" pitchFamily="34" charset="-122"/>
              </a:rPr>
              <a:t>addr</a:t>
            </a:r>
            <a:r>
              <a:rPr lang="en-US" altLang="zh-CN" b="1" dirty="0">
                <a:latin typeface="微软雅黑" panose="020B0503020204020204" pitchFamily="34" charset="-122"/>
                <a:ea typeface="微软雅黑" panose="020B0503020204020204" pitchFamily="34" charset="-122"/>
              </a:rPr>
              <a:t>, int count)</a:t>
            </a:r>
          </a:p>
          <a:p>
            <a:pPr eaLnBrk="1" hangingPunct="1"/>
            <a:r>
              <a:rPr lang="en-US" altLang="zh-CN" b="1" dirty="0">
                <a:latin typeface="微软雅黑" panose="020B0503020204020204" pitchFamily="34" charset="-122"/>
                <a:ea typeface="微软雅黑" panose="020B0503020204020204" pitchFamily="34" charset="-122"/>
              </a:rPr>
              <a:t>{</a:t>
            </a:r>
          </a:p>
          <a:p>
            <a:pPr eaLnBrk="1" hangingPunct="1"/>
            <a:r>
              <a:rPr lang="en-US" altLang="zh-CN" b="1" dirty="0">
                <a:latin typeface="微软雅黑" panose="020B0503020204020204" pitchFamily="34" charset="-122"/>
                <a:ea typeface="微软雅黑" panose="020B0503020204020204" pitchFamily="34" charset="-122"/>
              </a:rPr>
              <a:t>       register long sum = 0;</a:t>
            </a:r>
          </a:p>
          <a:p>
            <a:pPr eaLnBrk="1" hangingPunct="1"/>
            <a:r>
              <a:rPr lang="en-US" altLang="zh-CN" b="1" dirty="0">
                <a:latin typeface="微软雅黑" panose="020B0503020204020204" pitchFamily="34" charset="-122"/>
                <a:ea typeface="微软雅黑" panose="020B0503020204020204" pitchFamily="34" charset="-122"/>
              </a:rPr>
              <a:t>       while( count &gt; 1 )</a:t>
            </a:r>
          </a:p>
          <a:p>
            <a:pPr eaLnBrk="1" hangingPunct="1"/>
            <a:r>
              <a:rPr lang="en-US" altLang="zh-CN" b="1" dirty="0">
                <a:latin typeface="微软雅黑" panose="020B0503020204020204" pitchFamily="34" charset="-122"/>
                <a:ea typeface="微软雅黑" panose="020B0503020204020204" pitchFamily="34" charset="-122"/>
              </a:rPr>
              <a:t>       {</a:t>
            </a:r>
          </a:p>
          <a:p>
            <a:pPr eaLnBrk="1" hangingPunct="1"/>
            <a:r>
              <a:rPr lang="en-US" altLang="zh-CN" b="1" dirty="0">
                <a:latin typeface="微软雅黑" panose="020B0503020204020204" pitchFamily="34" charset="-122"/>
                <a:ea typeface="微软雅黑" panose="020B0503020204020204" pitchFamily="34" charset="-122"/>
              </a:rPr>
              <a:t>		sum += * (unsigned short) </a:t>
            </a:r>
            <a:r>
              <a:rPr lang="en-US" altLang="zh-CN" b="1" dirty="0" err="1">
                <a:latin typeface="微软雅黑" panose="020B0503020204020204" pitchFamily="34" charset="-122"/>
                <a:ea typeface="微软雅黑" panose="020B0503020204020204" pitchFamily="34" charset="-122"/>
              </a:rPr>
              <a:t>addr</a:t>
            </a:r>
            <a:r>
              <a:rPr lang="en-US" altLang="zh-CN" b="1" dirty="0">
                <a:latin typeface="微软雅黑" panose="020B0503020204020204" pitchFamily="34" charset="-122"/>
                <a:ea typeface="微软雅黑" panose="020B0503020204020204" pitchFamily="34" charset="-122"/>
              </a:rPr>
              <a:t>++;</a:t>
            </a:r>
          </a:p>
          <a:p>
            <a:pPr eaLnBrk="1" hangingPunct="1"/>
            <a:r>
              <a:rPr lang="en-US" altLang="zh-CN" b="1" dirty="0">
                <a:latin typeface="微软雅黑" panose="020B0503020204020204" pitchFamily="34" charset="-122"/>
                <a:ea typeface="微软雅黑" panose="020B0503020204020204" pitchFamily="34" charset="-122"/>
              </a:rPr>
              <a:t>           		count -= 2;</a:t>
            </a:r>
          </a:p>
          <a:p>
            <a:pPr eaLnBrk="1" hangingPunct="1"/>
            <a:r>
              <a:rPr lang="en-US" altLang="zh-CN" b="1" dirty="0">
                <a:latin typeface="微软雅黑" panose="020B0503020204020204" pitchFamily="34" charset="-122"/>
                <a:ea typeface="微软雅黑" panose="020B0503020204020204" pitchFamily="34" charset="-122"/>
              </a:rPr>
              <a:t>        }														</a:t>
            </a:r>
          </a:p>
          <a:p>
            <a:pPr eaLnBrk="1" hangingPunct="1"/>
            <a:r>
              <a:rPr lang="en-US" altLang="zh-CN" b="1" dirty="0">
                <a:latin typeface="微软雅黑" panose="020B0503020204020204" pitchFamily="34" charset="-122"/>
                <a:ea typeface="微软雅黑" panose="020B0503020204020204" pitchFamily="34" charset="-122"/>
              </a:rPr>
              <a:t>/* Fold 32-bit sum to 16 bits */</a:t>
            </a:r>
          </a:p>
          <a:p>
            <a:pPr eaLnBrk="1" hangingPunct="1"/>
            <a:r>
              <a:rPr lang="en-US" altLang="zh-CN" b="1" dirty="0">
                <a:latin typeface="微软雅黑" panose="020B0503020204020204" pitchFamily="34" charset="-122"/>
                <a:ea typeface="微软雅黑" panose="020B0503020204020204" pitchFamily="34" charset="-122"/>
              </a:rPr>
              <a:t>       while (sum&gt;&gt;16)</a:t>
            </a:r>
          </a:p>
          <a:p>
            <a:pPr eaLnBrk="1" hangingPunct="1"/>
            <a:r>
              <a:rPr lang="en-US" altLang="zh-CN" b="1" dirty="0">
                <a:latin typeface="微软雅黑" panose="020B0503020204020204" pitchFamily="34" charset="-122"/>
                <a:ea typeface="微软雅黑" panose="020B0503020204020204" pitchFamily="34" charset="-122"/>
              </a:rPr>
              <a:t>           	sum = (sum &amp; 0xffff) + (sum &gt;&gt; 16);</a:t>
            </a:r>
          </a:p>
          <a:p>
            <a:pPr eaLnBrk="1" hangingPunct="1"/>
            <a:r>
              <a:rPr lang="en-US" altLang="zh-CN" b="1" dirty="0">
                <a:latin typeface="微软雅黑" panose="020B0503020204020204" pitchFamily="34" charset="-122"/>
                <a:ea typeface="微软雅黑" panose="020B0503020204020204" pitchFamily="34" charset="-122"/>
              </a:rPr>
              <a:t> </a:t>
            </a:r>
          </a:p>
          <a:p>
            <a:pPr eaLnBrk="1" hangingPunct="1"/>
            <a:r>
              <a:rPr lang="en-US" altLang="zh-CN" b="1" dirty="0">
                <a:latin typeface="微软雅黑" panose="020B0503020204020204" pitchFamily="34" charset="-122"/>
                <a:ea typeface="微软雅黑" panose="020B0503020204020204" pitchFamily="34" charset="-122"/>
              </a:rPr>
              <a:t>       return ~sum;</a:t>
            </a:r>
          </a:p>
          <a:p>
            <a:pPr eaLnBrk="1" hangingPunct="1"/>
            <a:r>
              <a:rPr lang="en-US" altLang="zh-CN" b="1" dirty="0">
                <a:latin typeface="微软雅黑" panose="020B0503020204020204" pitchFamily="34" charset="-122"/>
                <a:ea typeface="微软雅黑" panose="020B0503020204020204" pitchFamily="34" charset="-122"/>
              </a:rPr>
              <a:t>}</a:t>
            </a:r>
          </a:p>
        </p:txBody>
      </p:sp>
      <p:sp>
        <p:nvSpPr>
          <p:cNvPr id="61446" name="Rectangle 9"/>
          <p:cNvSpPr>
            <a:spLocks noChangeArrowheads="1"/>
          </p:cNvSpPr>
          <p:nvPr/>
        </p:nvSpPr>
        <p:spPr bwMode="auto">
          <a:xfrm>
            <a:off x="4128408" y="1504552"/>
            <a:ext cx="4608513" cy="1152525"/>
          </a:xfrm>
          <a:prstGeom prst="rect">
            <a:avLst/>
          </a:prstGeom>
          <a:solidFill>
            <a:srgbClr val="EBF7FF"/>
          </a:solidFill>
          <a:ln w="9525" algn="ctr">
            <a:solidFill>
              <a:srgbClr val="007A77"/>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600" b="1" dirty="0">
                <a:latin typeface="微软雅黑" panose="020B0503020204020204" pitchFamily="34" charset="-122"/>
                <a:ea typeface="微软雅黑" panose="020B0503020204020204" pitchFamily="34" charset="-122"/>
              </a:rPr>
              <a:t>注意</a:t>
            </a:r>
          </a:p>
          <a:p>
            <a:pPr eaLnBrk="1" hangingPunct="1"/>
            <a:r>
              <a:rPr lang="en-US" altLang="zh-CN" sz="1600" b="1" dirty="0">
                <a:latin typeface="微软雅黑" panose="020B0503020204020204" pitchFamily="34" charset="-122"/>
                <a:ea typeface="微软雅黑" panose="020B0503020204020204" pitchFamily="34" charset="-122"/>
              </a:rPr>
              <a:t>1) </a:t>
            </a:r>
            <a:r>
              <a:rPr lang="zh-CN" altLang="en-US" sz="1600" b="1" dirty="0">
                <a:latin typeface="微软雅黑" panose="020B0503020204020204" pitchFamily="34" charset="-122"/>
                <a:ea typeface="微软雅黑" panose="020B0503020204020204" pitchFamily="34" charset="-122"/>
              </a:rPr>
              <a:t>校验范围</a:t>
            </a:r>
            <a:r>
              <a:rPr lang="zh-CN" altLang="en-US" sz="1600" b="1" dirty="0">
                <a:solidFill>
                  <a:schemeClr val="hlink"/>
                </a:solidFill>
                <a:latin typeface="微软雅黑" panose="020B0503020204020204" pitchFamily="34" charset="-122"/>
                <a:ea typeface="微软雅黑" panose="020B0503020204020204" pitchFamily="34" charset="-122"/>
              </a:rPr>
              <a:t>只包括</a:t>
            </a:r>
            <a:r>
              <a:rPr lang="en-US" altLang="zh-CN" sz="1600" b="1" dirty="0">
                <a:solidFill>
                  <a:schemeClr val="hlink"/>
                </a:solidFill>
                <a:latin typeface="微软雅黑" panose="020B0503020204020204" pitchFamily="34" charset="-122"/>
                <a:ea typeface="微软雅黑" panose="020B0503020204020204" pitchFamily="34" charset="-122"/>
              </a:rPr>
              <a:t>IP</a:t>
            </a:r>
            <a:r>
              <a:rPr lang="zh-CN" altLang="en-US" sz="1600" b="1" dirty="0">
                <a:solidFill>
                  <a:schemeClr val="hlink"/>
                </a:solidFill>
                <a:latin typeface="微软雅黑" panose="020B0503020204020204" pitchFamily="34" charset="-122"/>
                <a:ea typeface="微软雅黑" panose="020B0503020204020204" pitchFamily="34" charset="-122"/>
              </a:rPr>
              <a:t>头标</a:t>
            </a:r>
            <a:r>
              <a:rPr lang="zh-CN" altLang="en-US" sz="1600" b="1" dirty="0">
                <a:latin typeface="微软雅黑" panose="020B0503020204020204" pitchFamily="34" charset="-122"/>
                <a:ea typeface="微软雅黑" panose="020B0503020204020204" pitchFamily="34" charset="-122"/>
              </a:rPr>
              <a:t>，不校验数据载荷部分</a:t>
            </a:r>
          </a:p>
          <a:p>
            <a:pPr eaLnBrk="1" hangingPunct="1"/>
            <a:r>
              <a:rPr lang="en-US" altLang="zh-CN" sz="1600" b="1" dirty="0">
                <a:latin typeface="微软雅黑" panose="020B0503020204020204" pitchFamily="34" charset="-122"/>
                <a:ea typeface="微软雅黑" panose="020B0503020204020204" pitchFamily="34" charset="-122"/>
              </a:rPr>
              <a:t>2) </a:t>
            </a:r>
            <a:r>
              <a:rPr lang="zh-CN" altLang="en-US" sz="1600" b="1" dirty="0">
                <a:latin typeface="微软雅黑" panose="020B0503020204020204" pitchFamily="34" charset="-122"/>
                <a:ea typeface="微软雅黑" panose="020B0503020204020204" pitchFamily="34" charset="-122"/>
              </a:rPr>
              <a:t>由于在分组传输过程中的</a:t>
            </a:r>
            <a:r>
              <a:rPr lang="en-US" altLang="zh-CN" sz="1600" b="1" dirty="0">
                <a:latin typeface="微软雅黑" panose="020B0503020204020204" pitchFamily="34" charset="-122"/>
                <a:ea typeface="微软雅黑" panose="020B0503020204020204" pitchFamily="34" charset="-122"/>
              </a:rPr>
              <a:t>TTL</a:t>
            </a:r>
            <a:r>
              <a:rPr lang="zh-CN" altLang="en-US" sz="1600" b="1" dirty="0">
                <a:latin typeface="微软雅黑" panose="020B0503020204020204" pitchFamily="34" charset="-122"/>
                <a:ea typeface="微软雅黑" panose="020B0503020204020204" pitchFamily="34" charset="-122"/>
              </a:rPr>
              <a:t>值会变化，因此在路由器每次都必须重新计算校验和</a:t>
            </a:r>
            <a:endParaRPr lang="zh-CN" altLang="en-US" sz="16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170839C1-1940-4396-898C-A24F53BA62AB}"/>
              </a:ext>
            </a:extLst>
          </p:cNvPr>
          <p:cNvSpPr txBox="1"/>
          <p:nvPr/>
        </p:nvSpPr>
        <p:spPr>
          <a:xfrm>
            <a:off x="1175237" y="2799965"/>
            <a:ext cx="1656184" cy="369332"/>
          </a:xfrm>
          <a:prstGeom prst="rect">
            <a:avLst/>
          </a:prstGeom>
          <a:noFill/>
        </p:spPr>
        <p:txBody>
          <a:bodyPr wrap="square">
            <a:spAutoFit/>
          </a:bodyPr>
          <a:lstStyle/>
          <a:p>
            <a:r>
              <a:rPr lang="en-US" altLang="zh-CN" b="0" i="0" dirty="0">
                <a:effectLst/>
                <a:latin typeface="微软雅黑" panose="020B0503020204020204" pitchFamily="34" charset="-122"/>
                <a:ea typeface="微软雅黑" panose="020B0503020204020204" pitchFamily="34" charset="-122"/>
              </a:rPr>
              <a:t>RFC1071</a:t>
            </a:r>
            <a:r>
              <a:rPr lang="zh-CN" altLang="en-US" b="0" i="0" dirty="0">
                <a:effectLst/>
                <a:latin typeface="微软雅黑" panose="020B0503020204020204" pitchFamily="34" charset="-122"/>
                <a:ea typeface="微软雅黑" panose="020B0503020204020204" pitchFamily="34" charset="-122"/>
              </a:rPr>
              <a:t>源码</a:t>
            </a:r>
            <a:endParaRPr lang="zh-CN" altLang="en-US"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482A512F-99C4-4736-9A92-3597BA168A7F}"/>
              </a:ext>
            </a:extLst>
          </p:cNvPr>
          <p:cNvSpPr txBox="1"/>
          <p:nvPr/>
        </p:nvSpPr>
        <p:spPr>
          <a:xfrm>
            <a:off x="467494" y="4376359"/>
            <a:ext cx="1944266" cy="369332"/>
          </a:xfrm>
          <a:prstGeom prst="rect">
            <a:avLst/>
          </a:prstGeom>
          <a:noFill/>
        </p:spPr>
        <p:txBody>
          <a:bodyPr wrap="square">
            <a:spAutoFit/>
          </a:bodyPr>
          <a:lstStyle/>
          <a:p>
            <a:r>
              <a:rPr lang="en-US" altLang="zh-CN" b="0" i="0" dirty="0">
                <a:effectLst/>
                <a:latin typeface="微软雅黑" panose="020B0503020204020204" pitchFamily="34" charset="-122"/>
                <a:ea typeface="微软雅黑" panose="020B0503020204020204" pitchFamily="34" charset="-122"/>
              </a:rPr>
              <a:t>2</a:t>
            </a:r>
            <a:r>
              <a:rPr lang="zh-CN" altLang="en-US" b="0" i="0" dirty="0">
                <a:effectLst/>
                <a:latin typeface="微软雅黑" panose="020B0503020204020204" pitchFamily="34" charset="-122"/>
                <a:ea typeface="微软雅黑" panose="020B0503020204020204" pitchFamily="34" charset="-122"/>
              </a:rPr>
              <a:t>进</a:t>
            </a:r>
            <a:r>
              <a:rPr lang="zh-CN" altLang="en-US" b="0" i="0">
                <a:effectLst/>
                <a:latin typeface="微软雅黑" panose="020B0503020204020204" pitchFamily="34" charset="-122"/>
                <a:ea typeface="微软雅黑" panose="020B0503020204020204" pitchFamily="34" charset="-122"/>
              </a:rPr>
              <a:t>制加</a:t>
            </a:r>
            <a:r>
              <a:rPr lang="zh-CN" altLang="en-US">
                <a:latin typeface="微软雅黑" panose="020B0503020204020204" pitchFamily="34" charset="-122"/>
                <a:ea typeface="微软雅黑" panose="020B0503020204020204" pitchFamily="34" charset="-122"/>
              </a:rPr>
              <a:t>和</a:t>
            </a:r>
            <a:endParaRPr lang="zh-CN" altLang="en-US"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463988AD-53A8-436E-89B5-D5A0BA984F93}"/>
              </a:ext>
            </a:extLst>
          </p:cNvPr>
          <p:cNvSpPr txBox="1"/>
          <p:nvPr/>
        </p:nvSpPr>
        <p:spPr>
          <a:xfrm>
            <a:off x="346681" y="5475960"/>
            <a:ext cx="4572000" cy="646331"/>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出现了高位溢出</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则截断加到低位</a:t>
            </a:r>
          </a:p>
        </p:txBody>
      </p:sp>
      <p:sp>
        <p:nvSpPr>
          <p:cNvPr id="13" name="文本框 12">
            <a:extLst>
              <a:ext uri="{FF2B5EF4-FFF2-40B4-BE49-F238E27FC236}">
                <a16:creationId xmlns:a16="http://schemas.microsoft.com/office/drawing/2014/main" id="{1FA76F52-0ED3-42F4-BD33-9B07B5E2462A}"/>
              </a:ext>
            </a:extLst>
          </p:cNvPr>
          <p:cNvSpPr txBox="1"/>
          <p:nvPr/>
        </p:nvSpPr>
        <p:spPr>
          <a:xfrm>
            <a:off x="545419" y="6128138"/>
            <a:ext cx="1506301" cy="646331"/>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对加和结果取反返回</a:t>
            </a:r>
          </a:p>
        </p:txBody>
      </p:sp>
      <p:cxnSp>
        <p:nvCxnSpPr>
          <p:cNvPr id="14" name="直接箭头连接符 13">
            <a:extLst>
              <a:ext uri="{FF2B5EF4-FFF2-40B4-BE49-F238E27FC236}">
                <a16:creationId xmlns:a16="http://schemas.microsoft.com/office/drawing/2014/main" id="{66622639-9D4C-4485-9EEB-FA1FD616854A}"/>
              </a:ext>
            </a:extLst>
          </p:cNvPr>
          <p:cNvCxnSpPr/>
          <p:nvPr/>
        </p:nvCxnSpPr>
        <p:spPr>
          <a:xfrm>
            <a:off x="2609528" y="4563673"/>
            <a:ext cx="8640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4F1B4164-B87D-485D-A8CB-E488C831802F}"/>
              </a:ext>
            </a:extLst>
          </p:cNvPr>
          <p:cNvCxnSpPr>
            <a:cxnSpLocks/>
          </p:cNvCxnSpPr>
          <p:nvPr/>
        </p:nvCxnSpPr>
        <p:spPr>
          <a:xfrm>
            <a:off x="2051720" y="6309320"/>
            <a:ext cx="11985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F0B5DBA-8746-4E46-BB8A-4615955DB65F}"/>
              </a:ext>
            </a:extLst>
          </p:cNvPr>
          <p:cNvCxnSpPr>
            <a:cxnSpLocks/>
          </p:cNvCxnSpPr>
          <p:nvPr/>
        </p:nvCxnSpPr>
        <p:spPr>
          <a:xfrm>
            <a:off x="2149277" y="5674339"/>
            <a:ext cx="11985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24"/>
          <p:cNvGrpSpPr>
            <a:grpSpLocks/>
          </p:cNvGrpSpPr>
          <p:nvPr/>
        </p:nvGrpSpPr>
        <p:grpSpPr bwMode="auto">
          <a:xfrm>
            <a:off x="4692665" y="2919751"/>
            <a:ext cx="4356100" cy="3570288"/>
            <a:chOff x="4419600" y="764704"/>
            <a:chExt cx="4652392" cy="3232951"/>
          </a:xfrm>
        </p:grpSpPr>
        <p:sp>
          <p:nvSpPr>
            <p:cNvPr id="31757" name="AutoShape 9"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58" name="AutoShape 11"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59" name="AutoShape 13"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60" name="AutoShape 15"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sp>
          <p:nvSpPr>
            <p:cNvPr id="31761" name="AutoShape 18"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a:solidFill>
                  <a:schemeClr val="folHlink"/>
                </a:solidFill>
              </a:endParaRPr>
            </a:p>
          </p:txBody>
        </p:sp>
        <p:pic>
          <p:nvPicPr>
            <p:cNvPr id="3176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4355976" cy="323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TextBox 19"/>
            <p:cNvSpPr txBox="1">
              <a:spLocks noChangeArrowheads="1"/>
            </p:cNvSpPr>
            <p:nvPr/>
          </p:nvSpPr>
          <p:spPr bwMode="auto">
            <a:xfrm>
              <a:off x="6155770" y="3212777"/>
              <a:ext cx="2015923"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Access Layer</a:t>
              </a:r>
              <a:endParaRPr lang="zh-CN" altLang="en-US" sz="1600" b="1">
                <a:solidFill>
                  <a:schemeClr val="folHlink"/>
                </a:solidFill>
              </a:endParaRPr>
            </a:p>
          </p:txBody>
        </p:sp>
        <p:sp>
          <p:nvSpPr>
            <p:cNvPr id="31764" name="TextBox 20"/>
            <p:cNvSpPr txBox="1">
              <a:spLocks noChangeArrowheads="1"/>
            </p:cNvSpPr>
            <p:nvPr/>
          </p:nvSpPr>
          <p:spPr bwMode="auto">
            <a:xfrm>
              <a:off x="5723423" y="2266898"/>
              <a:ext cx="2736501"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Convergence Layer</a:t>
              </a:r>
              <a:endParaRPr lang="zh-CN" altLang="en-US" sz="1600" b="1">
                <a:solidFill>
                  <a:schemeClr val="folHlink"/>
                </a:solidFill>
              </a:endParaRPr>
            </a:p>
          </p:txBody>
        </p:sp>
        <p:sp>
          <p:nvSpPr>
            <p:cNvPr id="31765" name="TextBox 21"/>
            <p:cNvSpPr txBox="1">
              <a:spLocks noChangeArrowheads="1"/>
            </p:cNvSpPr>
            <p:nvPr/>
          </p:nvSpPr>
          <p:spPr bwMode="auto">
            <a:xfrm>
              <a:off x="6299885" y="1461894"/>
              <a:ext cx="1441157" cy="30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Core Layer</a:t>
              </a:r>
              <a:endParaRPr lang="zh-CN" altLang="en-US" sz="1600" b="1">
                <a:solidFill>
                  <a:schemeClr val="folHlink"/>
                </a:solidFill>
              </a:endParaRPr>
            </a:p>
          </p:txBody>
        </p:sp>
        <p:sp>
          <p:nvSpPr>
            <p:cNvPr id="31766" name="TextBox 22"/>
            <p:cNvSpPr txBox="1">
              <a:spLocks noChangeArrowheads="1"/>
            </p:cNvSpPr>
            <p:nvPr/>
          </p:nvSpPr>
          <p:spPr bwMode="auto">
            <a:xfrm>
              <a:off x="5219866" y="908455"/>
              <a:ext cx="1800597" cy="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b="1">
                  <a:solidFill>
                    <a:schemeClr val="folHlink"/>
                  </a:solidFill>
                </a:rPr>
                <a:t>Data Center</a:t>
              </a:r>
              <a:endParaRPr lang="zh-CN" altLang="en-US" sz="1600" b="1">
                <a:solidFill>
                  <a:schemeClr val="folHlink"/>
                </a:solidFill>
              </a:endParaRPr>
            </a:p>
          </p:txBody>
        </p:sp>
        <p:sp>
          <p:nvSpPr>
            <p:cNvPr id="31767" name="TextBox 23"/>
            <p:cNvSpPr txBox="1">
              <a:spLocks noChangeArrowheads="1"/>
            </p:cNvSpPr>
            <p:nvPr/>
          </p:nvSpPr>
          <p:spPr bwMode="auto">
            <a:xfrm>
              <a:off x="6786487" y="809267"/>
              <a:ext cx="2248204" cy="2760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chemeClr val="folHlink"/>
                  </a:solidFill>
                </a:rPr>
                <a:t>Convergence Layer</a:t>
              </a:r>
              <a:endParaRPr lang="zh-CN" altLang="en-US" sz="1400" b="1">
                <a:solidFill>
                  <a:schemeClr val="folHlink"/>
                </a:solidFill>
              </a:endParaRPr>
            </a:p>
          </p:txBody>
        </p:sp>
      </p:grpSp>
      <p:sp>
        <p:nvSpPr>
          <p:cNvPr id="31747" name="Rectangle 2"/>
          <p:cNvSpPr>
            <a:spLocks noGrp="1" noChangeArrowheads="1"/>
          </p:cNvSpPr>
          <p:nvPr>
            <p:ph type="title" idx="4294967295"/>
          </p:nvPr>
        </p:nvSpPr>
        <p:spPr>
          <a:xfrm>
            <a:off x="1150938" y="214313"/>
            <a:ext cx="7793037" cy="1462087"/>
          </a:xfrm>
          <a:prstGeom prst="rect">
            <a:avLst/>
          </a:prstGeom>
        </p:spPr>
        <p:txBody>
          <a:bodyPr/>
          <a:lstStyle/>
          <a:p>
            <a:r>
              <a:rPr lang="zh-CN" altLang="en-US" b="1" dirty="0">
                <a:latin typeface="微软雅黑" panose="020B0503020204020204" pitchFamily="34" charset="-122"/>
                <a:ea typeface="微软雅黑" panose="020B0503020204020204" pitchFamily="34" charset="-122"/>
              </a:rPr>
              <a:t>网络互联关键设备：路由器</a:t>
            </a:r>
          </a:p>
        </p:txBody>
      </p:sp>
      <p:sp>
        <p:nvSpPr>
          <p:cNvPr id="31748" name="Rectangle 3"/>
          <p:cNvSpPr>
            <a:spLocks noGrp="1" noChangeArrowheads="1"/>
          </p:cNvSpPr>
          <p:nvPr>
            <p:ph type="body" idx="1"/>
          </p:nvPr>
        </p:nvSpPr>
        <p:spPr>
          <a:xfrm>
            <a:off x="179388" y="1676400"/>
            <a:ext cx="8569325" cy="4724400"/>
          </a:xfrm>
        </p:spPr>
        <p:txBody>
          <a:bodyPr/>
          <a:lstStyle/>
          <a:p>
            <a:pPr>
              <a:buClrTx/>
              <a:buSzTx/>
              <a:buFont typeface="Arial" panose="020B0604020202020204" pitchFamily="34" charset="0"/>
              <a:buChar char="•"/>
            </a:pPr>
            <a:r>
              <a:rPr lang="zh-CN" altLang="en-US" dirty="0">
                <a:solidFill>
                  <a:srgbClr val="000000"/>
                </a:solidFill>
                <a:latin typeface="微软雅黑" panose="020B0503020204020204" pitchFamily="34" charset="-122"/>
                <a:ea typeface="微软雅黑" panose="020B0503020204020204" pitchFamily="34" charset="-122"/>
              </a:rPr>
              <a:t>处理</a:t>
            </a:r>
            <a:r>
              <a:rPr lang="en-US" altLang="zh-CN" dirty="0">
                <a:solidFill>
                  <a:srgbClr val="000000"/>
                </a:solidFill>
                <a:latin typeface="微软雅黑" panose="020B0503020204020204" pitchFamily="34" charset="-122"/>
                <a:ea typeface="微软雅黑" panose="020B0503020204020204" pitchFamily="34" charset="-122"/>
              </a:rPr>
              <a:t>IP</a:t>
            </a:r>
            <a:r>
              <a:rPr lang="zh-CN" altLang="en-US" dirty="0">
                <a:solidFill>
                  <a:srgbClr val="000000"/>
                </a:solidFill>
                <a:latin typeface="微软雅黑" panose="020B0503020204020204" pitchFamily="34" charset="-122"/>
                <a:ea typeface="微软雅黑" panose="020B0503020204020204" pitchFamily="34" charset="-122"/>
              </a:rPr>
              <a:t>分组，包括</a:t>
            </a:r>
            <a:r>
              <a:rPr lang="en-US" altLang="zh-CN" dirty="0">
                <a:solidFill>
                  <a:srgbClr val="000000"/>
                </a:solidFill>
                <a:latin typeface="微软雅黑" panose="020B0503020204020204" pitchFamily="34" charset="-122"/>
                <a:ea typeface="微软雅黑" panose="020B0503020204020204" pitchFamily="34" charset="-122"/>
              </a:rPr>
              <a:t>L3</a:t>
            </a:r>
            <a:r>
              <a:rPr lang="zh-CN" altLang="en-US" dirty="0">
                <a:solidFill>
                  <a:srgbClr val="000000"/>
                </a:solidFill>
                <a:latin typeface="微软雅黑" panose="020B0503020204020204" pitchFamily="34" charset="-122"/>
                <a:ea typeface="微软雅黑" panose="020B0503020204020204" pitchFamily="34" charset="-122"/>
              </a:rPr>
              <a:t>交换机，连接不同的网络，在不同的网络之间提供数据转发服务</a:t>
            </a: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pic>
        <p:nvPicPr>
          <p:cNvPr id="31749" name="Picture 5" descr="http://upload.wikimedia.org/wikipedia/commons/thumb/3/36/Cisco-rs1.jpg/220px-Cisco-r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652838"/>
            <a:ext cx="1663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http://www.ts.avnet.com/de/images/suppliers/juniper/m320-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0" y="4156075"/>
            <a:ext cx="9794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6"/>
          <p:cNvSpPr txBox="1">
            <a:spLocks noChangeArrowheads="1"/>
          </p:cNvSpPr>
          <p:nvPr/>
        </p:nvSpPr>
        <p:spPr bwMode="auto">
          <a:xfrm>
            <a:off x="828675" y="5524500"/>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a:latin typeface="+mn-ea"/>
                <a:ea typeface="+mn-ea"/>
              </a:rPr>
              <a:t>骨干</a:t>
            </a:r>
            <a:r>
              <a:rPr lang="en-US" altLang="zh-CN">
                <a:latin typeface="+mn-ea"/>
                <a:ea typeface="+mn-ea"/>
              </a:rPr>
              <a:t>/</a:t>
            </a:r>
            <a:r>
              <a:rPr lang="zh-CN" altLang="en-US">
                <a:latin typeface="+mn-ea"/>
                <a:ea typeface="+mn-ea"/>
              </a:rPr>
              <a:t>核心</a:t>
            </a:r>
            <a:br>
              <a:rPr lang="en-US" altLang="zh-CN">
                <a:latin typeface="+mn-ea"/>
                <a:ea typeface="+mn-ea"/>
              </a:rPr>
            </a:br>
            <a:r>
              <a:rPr lang="zh-CN" altLang="en-US">
                <a:latin typeface="+mn-ea"/>
                <a:ea typeface="+mn-ea"/>
              </a:rPr>
              <a:t>路由器</a:t>
            </a:r>
          </a:p>
        </p:txBody>
      </p:sp>
      <p:pic>
        <p:nvPicPr>
          <p:cNvPr id="31752"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6963" y="4445000"/>
            <a:ext cx="11525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20"/>
          <p:cNvSpPr txBox="1">
            <a:spLocks noChangeArrowheads="1"/>
          </p:cNvSpPr>
          <p:nvPr/>
        </p:nvSpPr>
        <p:spPr bwMode="auto">
          <a:xfrm>
            <a:off x="1908175" y="5524500"/>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a:latin typeface="+mn-ea"/>
                <a:ea typeface="+mn-ea"/>
              </a:rPr>
              <a:t>边缘</a:t>
            </a:r>
            <a:r>
              <a:rPr lang="en-US" altLang="zh-CN">
                <a:latin typeface="+mn-ea"/>
                <a:ea typeface="+mn-ea"/>
              </a:rPr>
              <a:t>/</a:t>
            </a:r>
            <a:r>
              <a:rPr lang="zh-CN" altLang="en-US">
                <a:latin typeface="+mn-ea"/>
                <a:ea typeface="+mn-ea"/>
              </a:rPr>
              <a:t>汇聚</a:t>
            </a:r>
            <a:br>
              <a:rPr lang="en-US" altLang="zh-CN">
                <a:latin typeface="+mn-ea"/>
                <a:ea typeface="+mn-ea"/>
              </a:rPr>
            </a:br>
            <a:r>
              <a:rPr lang="zh-CN" altLang="en-US">
                <a:latin typeface="+mn-ea"/>
                <a:ea typeface="+mn-ea"/>
              </a:rPr>
              <a:t>路由器</a:t>
            </a:r>
          </a:p>
        </p:txBody>
      </p:sp>
      <p:sp>
        <p:nvSpPr>
          <p:cNvPr id="31754" name="Text Box 21"/>
          <p:cNvSpPr txBox="1">
            <a:spLocks noChangeArrowheads="1"/>
          </p:cNvSpPr>
          <p:nvPr/>
        </p:nvSpPr>
        <p:spPr bwMode="auto">
          <a:xfrm>
            <a:off x="3708400" y="55959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a:latin typeface="+mn-ea"/>
                <a:ea typeface="+mn-ea"/>
              </a:rPr>
              <a:t>接入路由器</a:t>
            </a:r>
          </a:p>
        </p:txBody>
      </p:sp>
      <p:sp>
        <p:nvSpPr>
          <p:cNvPr id="22" name="右箭头 21"/>
          <p:cNvSpPr/>
          <p:nvPr/>
        </p:nvSpPr>
        <p:spPr>
          <a:xfrm rot="12023784">
            <a:off x="1476375" y="3743325"/>
            <a:ext cx="3117850"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31756" name="TextBox 22"/>
          <p:cNvSpPr txBox="1">
            <a:spLocks noChangeArrowheads="1"/>
          </p:cNvSpPr>
          <p:nvPr/>
        </p:nvSpPr>
        <p:spPr bwMode="auto">
          <a:xfrm rot="1236764">
            <a:off x="2189163" y="35941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a:latin typeface="+mn-ea"/>
                <a:ea typeface="+mn-ea"/>
              </a:rPr>
              <a:t>分组转发能力</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62467" name="Picture 5" descr="ck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6"/>
          <p:cNvSpPr>
            <a:spLocks noChangeArrowheads="1"/>
          </p:cNvSpPr>
          <p:nvPr/>
        </p:nvSpPr>
        <p:spPr bwMode="auto">
          <a:xfrm>
            <a:off x="6804025" y="2133600"/>
            <a:ext cx="1511300" cy="3455988"/>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en-US" altLang="zh-CN" sz="1600" b="1" dirty="0">
                <a:latin typeface="微软雅黑" panose="020B0503020204020204" pitchFamily="34" charset="-122"/>
                <a:ea typeface="微软雅黑" panose="020B0503020204020204" pitchFamily="34" charset="-122"/>
              </a:rPr>
              <a:t>45 00</a:t>
            </a:r>
          </a:p>
          <a:p>
            <a:pPr lvl="1" eaLnBrk="1" hangingPunct="1"/>
            <a:r>
              <a:rPr lang="en-US" altLang="zh-CN" sz="1600" b="1" dirty="0">
                <a:latin typeface="微软雅黑" panose="020B0503020204020204" pitchFamily="34" charset="-122"/>
                <a:ea typeface="微软雅黑" panose="020B0503020204020204" pitchFamily="34" charset="-122"/>
              </a:rPr>
              <a:t>00 34</a:t>
            </a:r>
          </a:p>
          <a:p>
            <a:pPr lvl="1" eaLnBrk="1" hangingPunct="1"/>
            <a:r>
              <a:rPr lang="en-US" altLang="zh-CN" sz="1600" b="1" dirty="0">
                <a:latin typeface="微软雅黑" panose="020B0503020204020204" pitchFamily="34" charset="-122"/>
                <a:ea typeface="微软雅黑" panose="020B0503020204020204" pitchFamily="34" charset="-122"/>
              </a:rPr>
              <a:t>1F CF</a:t>
            </a:r>
          </a:p>
          <a:p>
            <a:pPr lvl="1" eaLnBrk="1" hangingPunct="1"/>
            <a:r>
              <a:rPr lang="en-US" altLang="zh-CN" sz="1600" b="1" dirty="0">
                <a:latin typeface="微软雅黑" panose="020B0503020204020204" pitchFamily="34" charset="-122"/>
                <a:ea typeface="微软雅黑" panose="020B0503020204020204" pitchFamily="34" charset="-122"/>
              </a:rPr>
              <a:t>40 00</a:t>
            </a:r>
          </a:p>
          <a:p>
            <a:pPr lvl="1" eaLnBrk="1" hangingPunct="1"/>
            <a:r>
              <a:rPr lang="en-US" altLang="zh-CN" sz="1600" b="1" dirty="0">
                <a:latin typeface="微软雅黑" panose="020B0503020204020204" pitchFamily="34" charset="-122"/>
                <a:ea typeface="微软雅黑" panose="020B0503020204020204" pitchFamily="34" charset="-122"/>
              </a:rPr>
              <a:t>40 06</a:t>
            </a:r>
          </a:p>
          <a:p>
            <a:pPr lvl="1" eaLnBrk="1" hangingPunct="1"/>
            <a:r>
              <a:rPr lang="en-US" altLang="zh-CN" sz="1600" b="1" dirty="0">
                <a:solidFill>
                  <a:srgbClr val="FF0000"/>
                </a:solidFill>
                <a:latin typeface="微软雅黑" panose="020B0503020204020204" pitchFamily="34" charset="-122"/>
                <a:ea typeface="微软雅黑" panose="020B0503020204020204" pitchFamily="34" charset="-122"/>
              </a:rPr>
              <a:t>00 00</a:t>
            </a:r>
          </a:p>
          <a:p>
            <a:pPr lvl="1" eaLnBrk="1" hangingPunct="1"/>
            <a:r>
              <a:rPr lang="en-US" altLang="zh-CN" sz="1600" b="1" dirty="0">
                <a:latin typeface="微软雅黑" panose="020B0503020204020204" pitchFamily="34" charset="-122"/>
                <a:ea typeface="微软雅黑" panose="020B0503020204020204" pitchFamily="34" charset="-122"/>
              </a:rPr>
              <a:t>DA F6</a:t>
            </a:r>
          </a:p>
          <a:p>
            <a:pPr lvl="1" eaLnBrk="1" hangingPunct="1"/>
            <a:r>
              <a:rPr lang="en-US" altLang="zh-CN" sz="1600" b="1" dirty="0">
                <a:latin typeface="微软雅黑" panose="020B0503020204020204" pitchFamily="34" charset="-122"/>
                <a:ea typeface="微软雅黑" panose="020B0503020204020204" pitchFamily="34" charset="-122"/>
              </a:rPr>
              <a:t>BC FD</a:t>
            </a:r>
          </a:p>
          <a:p>
            <a:pPr lvl="1" eaLnBrk="1" hangingPunct="1"/>
            <a:r>
              <a:rPr lang="en-US" altLang="zh-CN" sz="1600" b="1" dirty="0">
                <a:latin typeface="微软雅黑" panose="020B0503020204020204" pitchFamily="34" charset="-122"/>
                <a:ea typeface="微软雅黑" panose="020B0503020204020204" pitchFamily="34" charset="-122"/>
              </a:rPr>
              <a:t>DA 1E</a:t>
            </a:r>
          </a:p>
          <a:p>
            <a:pPr eaLnBrk="1" hangingPunct="1"/>
            <a:r>
              <a:rPr lang="en-US" altLang="zh-CN" sz="1600" b="1" dirty="0">
                <a:latin typeface="微软雅黑" panose="020B0503020204020204" pitchFamily="34" charset="-122"/>
                <a:ea typeface="微软雅黑" panose="020B0503020204020204" pitchFamily="34" charset="-122"/>
              </a:rPr>
              <a:t>+      6C 39</a:t>
            </a:r>
          </a:p>
          <a:p>
            <a:pPr eaLnBrk="1" hangingPunct="1"/>
            <a:r>
              <a:rPr lang="en-US" altLang="zh-CN" sz="1600" b="1" dirty="0">
                <a:latin typeface="微软雅黑" panose="020B0503020204020204" pitchFamily="34" charset="-122"/>
                <a:ea typeface="微软雅黑" panose="020B0503020204020204" pitchFamily="34" charset="-122"/>
              </a:rPr>
              <a:t>------------------</a:t>
            </a:r>
          </a:p>
          <a:p>
            <a:pPr eaLnBrk="1" hangingPunct="1"/>
            <a:r>
              <a:rPr lang="en-US" altLang="zh-CN" sz="1600" b="1" dirty="0">
                <a:latin typeface="微软雅黑" panose="020B0503020204020204" pitchFamily="34" charset="-122"/>
                <a:ea typeface="微软雅黑" panose="020B0503020204020204" pitchFamily="34" charset="-122"/>
              </a:rPr>
              <a:t>    3   C3 53</a:t>
            </a:r>
          </a:p>
        </p:txBody>
      </p:sp>
      <p:sp>
        <p:nvSpPr>
          <p:cNvPr id="62469" name="Rectangle 7"/>
          <p:cNvSpPr>
            <a:spLocks noChangeArrowheads="1"/>
          </p:cNvSpPr>
          <p:nvPr/>
        </p:nvSpPr>
        <p:spPr bwMode="auto">
          <a:xfrm>
            <a:off x="611188" y="5878513"/>
            <a:ext cx="8208962" cy="8636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把进位</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加到结果后：</a:t>
            </a:r>
            <a:r>
              <a:rPr lang="en-US" altLang="zh-CN" b="1" dirty="0">
                <a:latin typeface="微软雅黑" panose="020B0503020204020204" pitchFamily="34" charset="-122"/>
                <a:ea typeface="微软雅黑" panose="020B0503020204020204" pitchFamily="34" charset="-122"/>
              </a:rPr>
              <a:t>3 + C3 53 = C3 56</a:t>
            </a:r>
          </a:p>
          <a:p>
            <a:pPr eaLnBrk="1" hangingPunct="1"/>
            <a:r>
              <a:rPr lang="en-US" altLang="zh-CN" b="1" dirty="0">
                <a:latin typeface="微软雅黑" panose="020B0503020204020204" pitchFamily="34" charset="-122"/>
                <a:ea typeface="微软雅黑" panose="020B0503020204020204" pitchFamily="34" charset="-122"/>
              </a:rPr>
              <a:t>   C        3         5         6</a:t>
            </a:r>
          </a:p>
          <a:p>
            <a:pPr eaLnBrk="1" hangingPunct="1"/>
            <a:r>
              <a:rPr lang="en-US" altLang="zh-CN" b="1" dirty="0">
                <a:latin typeface="微软雅黑" panose="020B0503020204020204" pitchFamily="34" charset="-122"/>
                <a:ea typeface="微软雅黑" panose="020B0503020204020204" pitchFamily="34" charset="-122"/>
              </a:rPr>
              <a:t>1100   0011   0101   0110   </a:t>
            </a:r>
            <a:r>
              <a:rPr lang="zh-CN" altLang="en-US" b="1" dirty="0">
                <a:latin typeface="微软雅黑" panose="020B0503020204020204" pitchFamily="34" charset="-122"/>
                <a:ea typeface="微软雅黑" panose="020B0503020204020204" pitchFamily="34" charset="-122"/>
              </a:rPr>
              <a:t>求反码： </a:t>
            </a:r>
            <a:r>
              <a:rPr lang="en-US" altLang="zh-CN" b="1" dirty="0">
                <a:latin typeface="微软雅黑" panose="020B0503020204020204" pitchFamily="34" charset="-122"/>
                <a:ea typeface="微软雅黑" panose="020B0503020204020204" pitchFamily="34" charset="-122"/>
              </a:rPr>
              <a:t>0011 1100 1010 1001</a:t>
            </a:r>
            <a:r>
              <a:rPr lang="zh-CN" altLang="en-US" b="1" dirty="0">
                <a:latin typeface="微软雅黑" panose="020B0503020204020204" pitchFamily="34" charset="-122"/>
                <a:ea typeface="微软雅黑" panose="020B0503020204020204" pitchFamily="34" charset="-122"/>
              </a:rPr>
              <a:t>得到</a:t>
            </a:r>
            <a:r>
              <a:rPr lang="en-US" altLang="zh-CN" b="1" dirty="0">
                <a:latin typeface="微软雅黑" panose="020B0503020204020204" pitchFamily="34" charset="-122"/>
                <a:ea typeface="微软雅黑" panose="020B0503020204020204" pitchFamily="34" charset="-122"/>
              </a:rPr>
              <a:t>3CA9</a:t>
            </a:r>
          </a:p>
        </p:txBody>
      </p:sp>
      <p:sp>
        <p:nvSpPr>
          <p:cNvPr id="62470" name="Text Box 6"/>
          <p:cNvSpPr txBox="1">
            <a:spLocks noChangeArrowheads="1"/>
          </p:cNvSpPr>
          <p:nvPr/>
        </p:nvSpPr>
        <p:spPr bwMode="auto">
          <a:xfrm>
            <a:off x="107950" y="44450"/>
            <a:ext cx="41760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dirty="0">
                <a:latin typeface="微软雅黑" panose="020B0503020204020204" pitchFamily="34" charset="-122"/>
                <a:ea typeface="微软雅黑" panose="020B0503020204020204" pitchFamily="34" charset="-122"/>
              </a:rPr>
              <a:t>校验和计算实例：发送端</a:t>
            </a:r>
          </a:p>
        </p:txBody>
      </p:sp>
      <p:cxnSp>
        <p:nvCxnSpPr>
          <p:cNvPr id="4" name="直接箭头连接符 3">
            <a:extLst>
              <a:ext uri="{FF2B5EF4-FFF2-40B4-BE49-F238E27FC236}">
                <a16:creationId xmlns:a16="http://schemas.microsoft.com/office/drawing/2014/main" id="{A609077F-D475-43FA-B79D-864EC46E3838}"/>
              </a:ext>
            </a:extLst>
          </p:cNvPr>
          <p:cNvCxnSpPr/>
          <p:nvPr/>
        </p:nvCxnSpPr>
        <p:spPr>
          <a:xfrm>
            <a:off x="6444208" y="3717032"/>
            <a:ext cx="86409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51467583-1595-42EF-B075-397295EB5FC9}"/>
              </a:ext>
            </a:extLst>
          </p:cNvPr>
          <p:cNvSpPr txBox="1"/>
          <p:nvPr/>
        </p:nvSpPr>
        <p:spPr>
          <a:xfrm>
            <a:off x="4715669" y="3519764"/>
            <a:ext cx="1921197" cy="369332"/>
          </a:xfrm>
          <a:prstGeom prst="rect">
            <a:avLst/>
          </a:prstGeom>
          <a:solidFill>
            <a:schemeClr val="bg1"/>
          </a:solidFill>
          <a:ln>
            <a:solidFill>
              <a:schemeClr val="tx1"/>
            </a:solidFill>
          </a:ln>
        </p:spPr>
        <p:txBody>
          <a:bodyPr wrap="square">
            <a:spAutoFit/>
          </a:bodyPr>
          <a:lstStyle/>
          <a:p>
            <a:r>
              <a:rPr lang="zh-CN" altLang="en-US" dirty="0">
                <a:latin typeface="微软雅黑" panose="020B0503020204020204" pitchFamily="34" charset="-122"/>
                <a:ea typeface="微软雅黑" panose="020B0503020204020204" pitchFamily="34" charset="-122"/>
              </a:rPr>
              <a:t>校验和位设置为</a:t>
            </a:r>
            <a:r>
              <a:rPr lang="en-US" altLang="zh-CN" dirty="0">
                <a:latin typeface="微软雅黑" panose="020B0503020204020204" pitchFamily="34" charset="-122"/>
                <a:ea typeface="微软雅黑" panose="020B0503020204020204" pitchFamily="34" charset="-122"/>
              </a:rPr>
              <a:t>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62467" name="Picture 5" descr="ck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6"/>
          <p:cNvSpPr>
            <a:spLocks noChangeArrowheads="1"/>
          </p:cNvSpPr>
          <p:nvPr/>
        </p:nvSpPr>
        <p:spPr bwMode="auto">
          <a:xfrm>
            <a:off x="6804025" y="2133600"/>
            <a:ext cx="1511300" cy="3455988"/>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en-US" altLang="zh-CN" sz="1600" b="1" dirty="0">
                <a:latin typeface="微软雅黑" panose="020B0503020204020204" pitchFamily="34" charset="-122"/>
                <a:ea typeface="微软雅黑" panose="020B0503020204020204" pitchFamily="34" charset="-122"/>
              </a:rPr>
              <a:t>45 00</a:t>
            </a:r>
          </a:p>
          <a:p>
            <a:pPr lvl="1" eaLnBrk="1" hangingPunct="1"/>
            <a:r>
              <a:rPr lang="en-US" altLang="zh-CN" sz="1600" b="1" dirty="0">
                <a:latin typeface="微软雅黑" panose="020B0503020204020204" pitchFamily="34" charset="-122"/>
                <a:ea typeface="微软雅黑" panose="020B0503020204020204" pitchFamily="34" charset="-122"/>
              </a:rPr>
              <a:t>00 34</a:t>
            </a:r>
          </a:p>
          <a:p>
            <a:pPr lvl="1" eaLnBrk="1" hangingPunct="1"/>
            <a:r>
              <a:rPr lang="en-US" altLang="zh-CN" sz="1600" b="1" dirty="0">
                <a:latin typeface="微软雅黑" panose="020B0503020204020204" pitchFamily="34" charset="-122"/>
                <a:ea typeface="微软雅黑" panose="020B0503020204020204" pitchFamily="34" charset="-122"/>
              </a:rPr>
              <a:t>1F CF</a:t>
            </a:r>
          </a:p>
          <a:p>
            <a:pPr lvl="1" eaLnBrk="1" hangingPunct="1"/>
            <a:r>
              <a:rPr lang="en-US" altLang="zh-CN" sz="1600" b="1" dirty="0">
                <a:latin typeface="微软雅黑" panose="020B0503020204020204" pitchFamily="34" charset="-122"/>
                <a:ea typeface="微软雅黑" panose="020B0503020204020204" pitchFamily="34" charset="-122"/>
              </a:rPr>
              <a:t>40 00</a:t>
            </a:r>
          </a:p>
          <a:p>
            <a:pPr lvl="1" eaLnBrk="1" hangingPunct="1"/>
            <a:r>
              <a:rPr lang="en-US" altLang="zh-CN" sz="1600" b="1" dirty="0">
                <a:latin typeface="微软雅黑" panose="020B0503020204020204" pitchFamily="34" charset="-122"/>
                <a:ea typeface="微软雅黑" panose="020B0503020204020204" pitchFamily="34" charset="-122"/>
              </a:rPr>
              <a:t>40 06</a:t>
            </a:r>
          </a:p>
          <a:p>
            <a:pPr lvl="1" eaLnBrk="1" hangingPunct="1"/>
            <a:r>
              <a:rPr lang="en-US" altLang="zh-CN" sz="1600" b="1" dirty="0">
                <a:solidFill>
                  <a:srgbClr val="FF0000"/>
                </a:solidFill>
                <a:latin typeface="微软雅黑" panose="020B0503020204020204" pitchFamily="34" charset="-122"/>
                <a:ea typeface="微软雅黑" panose="020B0503020204020204" pitchFamily="34" charset="-122"/>
              </a:rPr>
              <a:t>3C A9</a:t>
            </a:r>
          </a:p>
          <a:p>
            <a:pPr lvl="1" eaLnBrk="1" hangingPunct="1"/>
            <a:r>
              <a:rPr lang="en-US" altLang="zh-CN" sz="1600" b="1" dirty="0">
                <a:latin typeface="微软雅黑" panose="020B0503020204020204" pitchFamily="34" charset="-122"/>
                <a:ea typeface="微软雅黑" panose="020B0503020204020204" pitchFamily="34" charset="-122"/>
              </a:rPr>
              <a:t>DA F6</a:t>
            </a:r>
          </a:p>
          <a:p>
            <a:pPr lvl="1" eaLnBrk="1" hangingPunct="1"/>
            <a:r>
              <a:rPr lang="en-US" altLang="zh-CN" sz="1600" b="1" dirty="0">
                <a:latin typeface="微软雅黑" panose="020B0503020204020204" pitchFamily="34" charset="-122"/>
                <a:ea typeface="微软雅黑" panose="020B0503020204020204" pitchFamily="34" charset="-122"/>
              </a:rPr>
              <a:t>BC FD</a:t>
            </a:r>
          </a:p>
          <a:p>
            <a:pPr lvl="1" eaLnBrk="1" hangingPunct="1"/>
            <a:r>
              <a:rPr lang="en-US" altLang="zh-CN" sz="1600" b="1" dirty="0">
                <a:latin typeface="微软雅黑" panose="020B0503020204020204" pitchFamily="34" charset="-122"/>
                <a:ea typeface="微软雅黑" panose="020B0503020204020204" pitchFamily="34" charset="-122"/>
              </a:rPr>
              <a:t>DA 1E</a:t>
            </a:r>
          </a:p>
          <a:p>
            <a:pPr eaLnBrk="1" hangingPunct="1"/>
            <a:r>
              <a:rPr lang="en-US" altLang="zh-CN" sz="1600" b="1" dirty="0">
                <a:latin typeface="微软雅黑" panose="020B0503020204020204" pitchFamily="34" charset="-122"/>
                <a:ea typeface="微软雅黑" panose="020B0503020204020204" pitchFamily="34" charset="-122"/>
              </a:rPr>
              <a:t>+      6C 39</a:t>
            </a:r>
          </a:p>
          <a:p>
            <a:pPr eaLnBrk="1" hangingPunct="1"/>
            <a:r>
              <a:rPr lang="en-US" altLang="zh-CN" sz="1600" b="1" dirty="0">
                <a:latin typeface="微软雅黑" panose="020B0503020204020204" pitchFamily="34" charset="-122"/>
                <a:ea typeface="微软雅黑" panose="020B0503020204020204" pitchFamily="34" charset="-122"/>
              </a:rPr>
              <a:t>------------------</a:t>
            </a:r>
          </a:p>
          <a:p>
            <a:pPr eaLnBrk="1" hangingPunct="1"/>
            <a:r>
              <a:rPr lang="en-US" altLang="zh-CN" sz="1600" b="1" dirty="0">
                <a:latin typeface="微软雅黑" panose="020B0503020204020204" pitchFamily="34" charset="-122"/>
                <a:ea typeface="微软雅黑" panose="020B0503020204020204" pitchFamily="34" charset="-122"/>
              </a:rPr>
              <a:t>    3   FF FC</a:t>
            </a:r>
          </a:p>
        </p:txBody>
      </p:sp>
      <p:sp>
        <p:nvSpPr>
          <p:cNvPr id="62469" name="Rectangle 7"/>
          <p:cNvSpPr>
            <a:spLocks noChangeArrowheads="1"/>
          </p:cNvSpPr>
          <p:nvPr/>
        </p:nvSpPr>
        <p:spPr bwMode="auto">
          <a:xfrm>
            <a:off x="611188" y="5878513"/>
            <a:ext cx="8425308" cy="863600"/>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微软雅黑" panose="020B0503020204020204" pitchFamily="34" charset="-122"/>
                <a:ea typeface="微软雅黑" panose="020B0503020204020204" pitchFamily="34" charset="-122"/>
              </a:rPr>
              <a:t>把进位</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加到结果后：</a:t>
            </a:r>
            <a:r>
              <a:rPr lang="en-US" altLang="zh-CN" b="1" dirty="0">
                <a:latin typeface="微软雅黑" panose="020B0503020204020204" pitchFamily="34" charset="-122"/>
                <a:ea typeface="微软雅黑" panose="020B0503020204020204" pitchFamily="34" charset="-122"/>
              </a:rPr>
              <a:t>3 + </a:t>
            </a:r>
            <a:r>
              <a:rPr lang="en-US" altLang="zh-CN" sz="1800" b="1" dirty="0">
                <a:latin typeface="微软雅黑" panose="020B0503020204020204" pitchFamily="34" charset="-122"/>
                <a:ea typeface="微软雅黑" panose="020B0503020204020204" pitchFamily="34" charset="-122"/>
              </a:rPr>
              <a:t>FF FC </a:t>
            </a:r>
            <a:r>
              <a:rPr lang="en-US" altLang="zh-CN" b="1" dirty="0">
                <a:latin typeface="微软雅黑" panose="020B0503020204020204" pitchFamily="34" charset="-122"/>
                <a:ea typeface="微软雅黑" panose="020B0503020204020204" pitchFamily="34" charset="-122"/>
              </a:rPr>
              <a:t>= </a:t>
            </a:r>
            <a:r>
              <a:rPr lang="en-US" altLang="zh-CN" sz="1800" b="1" dirty="0">
                <a:latin typeface="微软雅黑" panose="020B0503020204020204" pitchFamily="34" charset="-122"/>
                <a:ea typeface="微软雅黑" panose="020B0503020204020204" pitchFamily="34" charset="-122"/>
              </a:rPr>
              <a:t>FF </a:t>
            </a:r>
            <a:r>
              <a:rPr lang="en-US" altLang="zh-CN" sz="1800" b="1" dirty="0" err="1">
                <a:latin typeface="微软雅黑" panose="020B0503020204020204" pitchFamily="34" charset="-122"/>
                <a:ea typeface="微软雅黑" panose="020B0503020204020204" pitchFamily="34" charset="-122"/>
              </a:rPr>
              <a:t>FF</a:t>
            </a:r>
            <a:endParaRPr lang="en-US" altLang="zh-CN" b="1" dirty="0">
              <a:latin typeface="微软雅黑" panose="020B0503020204020204" pitchFamily="34" charset="-122"/>
              <a:ea typeface="微软雅黑" panose="020B0503020204020204" pitchFamily="34" charset="-122"/>
            </a:endParaRPr>
          </a:p>
          <a:p>
            <a:pPr eaLnBrk="1" hangingPunct="1"/>
            <a:r>
              <a:rPr lang="en-US" altLang="zh-CN" b="1" dirty="0">
                <a:latin typeface="微软雅黑" panose="020B0503020204020204" pitchFamily="34" charset="-122"/>
                <a:ea typeface="微软雅黑" panose="020B0503020204020204" pitchFamily="34" charset="-122"/>
              </a:rPr>
              <a:t>   F         </a:t>
            </a:r>
            <a:r>
              <a:rPr lang="en-US" altLang="zh-CN" b="1" dirty="0" err="1">
                <a:latin typeface="微软雅黑" panose="020B0503020204020204" pitchFamily="34" charset="-122"/>
                <a:ea typeface="微软雅黑" panose="020B0503020204020204" pitchFamily="34" charset="-122"/>
              </a:rPr>
              <a:t>F</a:t>
            </a:r>
            <a:r>
              <a:rPr lang="en-US" altLang="zh-CN" b="1" dirty="0">
                <a:latin typeface="微软雅黑" panose="020B0503020204020204" pitchFamily="34" charset="-122"/>
                <a:ea typeface="微软雅黑" panose="020B0503020204020204" pitchFamily="34" charset="-122"/>
              </a:rPr>
              <a:t>          </a:t>
            </a:r>
            <a:r>
              <a:rPr lang="en-US" altLang="zh-CN" b="1" dirty="0" err="1">
                <a:latin typeface="微软雅黑" panose="020B0503020204020204" pitchFamily="34" charset="-122"/>
                <a:ea typeface="微软雅黑" panose="020B0503020204020204" pitchFamily="34" charset="-122"/>
              </a:rPr>
              <a:t>F</a:t>
            </a:r>
            <a:r>
              <a:rPr lang="en-US" altLang="zh-CN" b="1" dirty="0">
                <a:latin typeface="微软雅黑" panose="020B0503020204020204" pitchFamily="34" charset="-122"/>
                <a:ea typeface="微软雅黑" panose="020B0503020204020204" pitchFamily="34" charset="-122"/>
              </a:rPr>
              <a:t>          </a:t>
            </a:r>
            <a:r>
              <a:rPr lang="en-US" altLang="zh-CN" b="1" dirty="0" err="1">
                <a:latin typeface="微软雅黑" panose="020B0503020204020204" pitchFamily="34" charset="-122"/>
                <a:ea typeface="微软雅黑" panose="020B0503020204020204" pitchFamily="34" charset="-122"/>
              </a:rPr>
              <a:t>F</a:t>
            </a:r>
            <a:endParaRPr lang="en-US" altLang="zh-CN" b="1" dirty="0">
              <a:latin typeface="微软雅黑" panose="020B0503020204020204" pitchFamily="34" charset="-122"/>
              <a:ea typeface="微软雅黑" panose="020B0503020204020204" pitchFamily="34" charset="-122"/>
            </a:endParaRPr>
          </a:p>
          <a:p>
            <a:pPr eaLnBrk="1" hangingPunct="1"/>
            <a:r>
              <a:rPr lang="en-US" altLang="zh-CN" b="1" dirty="0">
                <a:latin typeface="微软雅黑" panose="020B0503020204020204" pitchFamily="34" charset="-122"/>
                <a:ea typeface="微软雅黑" panose="020B0503020204020204" pitchFamily="34" charset="-122"/>
              </a:rPr>
              <a:t>1111   1111   1111   1111   </a:t>
            </a:r>
            <a:r>
              <a:rPr lang="zh-CN" altLang="en-US" b="1" dirty="0">
                <a:latin typeface="微软雅黑" panose="020B0503020204020204" pitchFamily="34" charset="-122"/>
                <a:ea typeface="微软雅黑" panose="020B0503020204020204" pitchFamily="34" charset="-122"/>
              </a:rPr>
              <a:t>求反码： </a:t>
            </a:r>
            <a:r>
              <a:rPr lang="en-US" altLang="zh-CN" b="1" dirty="0">
                <a:latin typeface="微软雅黑" panose="020B0503020204020204" pitchFamily="34" charset="-122"/>
                <a:ea typeface="微软雅黑" panose="020B0503020204020204" pitchFamily="34" charset="-122"/>
              </a:rPr>
              <a:t>0000 0000 0000 0000</a:t>
            </a:r>
            <a:r>
              <a:rPr lang="zh-CN" altLang="en-US" b="1" dirty="0">
                <a:latin typeface="微软雅黑" panose="020B0503020204020204" pitchFamily="34" charset="-122"/>
                <a:ea typeface="微软雅黑" panose="020B0503020204020204" pitchFamily="34" charset="-122"/>
              </a:rPr>
              <a:t>得到全</a:t>
            </a:r>
            <a:r>
              <a:rPr lang="en-US" altLang="zh-CN" b="1" dirty="0">
                <a:latin typeface="微软雅黑" panose="020B0503020204020204" pitchFamily="34" charset="-122"/>
                <a:ea typeface="微软雅黑" panose="020B0503020204020204" pitchFamily="34" charset="-122"/>
              </a:rPr>
              <a:t>0</a:t>
            </a:r>
          </a:p>
        </p:txBody>
      </p:sp>
      <p:sp>
        <p:nvSpPr>
          <p:cNvPr id="62470" name="Text Box 6"/>
          <p:cNvSpPr txBox="1">
            <a:spLocks noChangeArrowheads="1"/>
          </p:cNvSpPr>
          <p:nvPr/>
        </p:nvSpPr>
        <p:spPr bwMode="auto">
          <a:xfrm>
            <a:off x="107950" y="44450"/>
            <a:ext cx="4104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dirty="0">
                <a:latin typeface="微软雅黑" panose="020B0503020204020204" pitchFamily="34" charset="-122"/>
                <a:ea typeface="微软雅黑" panose="020B0503020204020204" pitchFamily="34" charset="-122"/>
              </a:rPr>
              <a:t>校验和计算实例：接收端</a:t>
            </a:r>
          </a:p>
        </p:txBody>
      </p:sp>
      <p:sp>
        <p:nvSpPr>
          <p:cNvPr id="8" name="文本框 7">
            <a:extLst>
              <a:ext uri="{FF2B5EF4-FFF2-40B4-BE49-F238E27FC236}">
                <a16:creationId xmlns:a16="http://schemas.microsoft.com/office/drawing/2014/main" id="{88E7092B-9034-4184-9A1C-0D63A32B7D78}"/>
              </a:ext>
            </a:extLst>
          </p:cNvPr>
          <p:cNvSpPr txBox="1"/>
          <p:nvPr/>
        </p:nvSpPr>
        <p:spPr>
          <a:xfrm>
            <a:off x="611560" y="5232182"/>
            <a:ext cx="4032820" cy="646331"/>
          </a:xfrm>
          <a:prstGeom prst="rect">
            <a:avLst/>
          </a:prstGeom>
          <a:noFill/>
          <a:ln w="6350">
            <a:solidFill>
              <a:schemeClr val="tx1"/>
            </a:solidFill>
          </a:ln>
        </p:spPr>
        <p:txBody>
          <a:bodyPr wrap="square">
            <a:spAutoFit/>
          </a:bodyPr>
          <a:lstStyle/>
          <a:p>
            <a:pPr algn="ctr"/>
            <a:r>
              <a:rPr lang="en-US" altLang="zh-CN" b="1" dirty="0">
                <a:solidFill>
                  <a:srgbClr val="FF0000"/>
                </a:solidFill>
                <a:latin typeface="微软雅黑" panose="020B0503020204020204" pitchFamily="34" charset="-122"/>
                <a:ea typeface="微软雅黑" panose="020B0503020204020204" pitchFamily="34" charset="-122"/>
              </a:rPr>
              <a:t>3        C       A       9    </a:t>
            </a:r>
          </a:p>
          <a:p>
            <a:pPr algn="ctr"/>
            <a:r>
              <a:rPr lang="en-US" altLang="zh-CN" b="1" dirty="0">
                <a:solidFill>
                  <a:srgbClr val="FF0000"/>
                </a:solidFill>
                <a:latin typeface="微软雅黑" panose="020B0503020204020204" pitchFamily="34" charset="-122"/>
                <a:ea typeface="微软雅黑" panose="020B0503020204020204" pitchFamily="34" charset="-122"/>
              </a:rPr>
              <a:t>0011 1100 1010 1001</a:t>
            </a:r>
            <a:endParaRPr lang="zh-CN" altLang="en-US" dirty="0">
              <a:solidFill>
                <a:srgbClr val="FF0000"/>
              </a:solidFill>
            </a:endParaRPr>
          </a:p>
        </p:txBody>
      </p:sp>
      <p:sp>
        <p:nvSpPr>
          <p:cNvPr id="10" name="文本框 9">
            <a:extLst>
              <a:ext uri="{FF2B5EF4-FFF2-40B4-BE49-F238E27FC236}">
                <a16:creationId xmlns:a16="http://schemas.microsoft.com/office/drawing/2014/main" id="{6EE9C765-6D64-4044-8771-7BC615B2A909}"/>
              </a:ext>
            </a:extLst>
          </p:cNvPr>
          <p:cNvSpPr txBox="1"/>
          <p:nvPr/>
        </p:nvSpPr>
        <p:spPr>
          <a:xfrm>
            <a:off x="539552" y="5218676"/>
            <a:ext cx="1007740"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校验和</a:t>
            </a:r>
            <a:endParaRPr lang="zh-CN" altLang="en-US" dirty="0">
              <a:solidFill>
                <a:srgbClr val="FF0000"/>
              </a:solidFill>
            </a:endParaRPr>
          </a:p>
        </p:txBody>
      </p:sp>
      <p:sp>
        <p:nvSpPr>
          <p:cNvPr id="12" name="文本框 11">
            <a:extLst>
              <a:ext uri="{FF2B5EF4-FFF2-40B4-BE49-F238E27FC236}">
                <a16:creationId xmlns:a16="http://schemas.microsoft.com/office/drawing/2014/main" id="{72E6DA1E-975F-4A9F-A47A-3112D30766DF}"/>
              </a:ext>
            </a:extLst>
          </p:cNvPr>
          <p:cNvSpPr txBox="1"/>
          <p:nvPr/>
        </p:nvSpPr>
        <p:spPr>
          <a:xfrm>
            <a:off x="8028384" y="6399414"/>
            <a:ext cx="1008112" cy="369332"/>
          </a:xfrm>
          <a:prstGeom prst="rect">
            <a:avLst/>
          </a:prstGeom>
          <a:noFill/>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无差错！</a:t>
            </a:r>
            <a:endParaRPr lang="zh-CN" altLang="en-US" dirty="0">
              <a:solidFill>
                <a:srgbClr val="FF0000"/>
              </a:solidFill>
            </a:endParaRPr>
          </a:p>
        </p:txBody>
      </p:sp>
      <p:cxnSp>
        <p:nvCxnSpPr>
          <p:cNvPr id="11" name="直接箭头连接符 10">
            <a:extLst>
              <a:ext uri="{FF2B5EF4-FFF2-40B4-BE49-F238E27FC236}">
                <a16:creationId xmlns:a16="http://schemas.microsoft.com/office/drawing/2014/main" id="{8846EFE5-A201-4AF1-99EE-97E7C2C86DB2}"/>
              </a:ext>
            </a:extLst>
          </p:cNvPr>
          <p:cNvCxnSpPr/>
          <p:nvPr/>
        </p:nvCxnSpPr>
        <p:spPr>
          <a:xfrm>
            <a:off x="6444208" y="3717032"/>
            <a:ext cx="86409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27699531-5747-4C10-821F-AA0B04C40C40}"/>
              </a:ext>
            </a:extLst>
          </p:cNvPr>
          <p:cNvSpPr txBox="1"/>
          <p:nvPr/>
        </p:nvSpPr>
        <p:spPr>
          <a:xfrm>
            <a:off x="5652120" y="3519764"/>
            <a:ext cx="984746" cy="369332"/>
          </a:xfrm>
          <a:prstGeom prst="rect">
            <a:avLst/>
          </a:prstGeom>
          <a:solidFill>
            <a:schemeClr val="bg1"/>
          </a:solidFill>
          <a:ln>
            <a:solidFill>
              <a:schemeClr val="tx1"/>
            </a:solidFill>
          </a:ln>
        </p:spPr>
        <p:txBody>
          <a:bodyPr wrap="square">
            <a:spAutoFit/>
          </a:bodyPr>
          <a:lstStyle/>
          <a:p>
            <a:r>
              <a:rPr lang="zh-CN" altLang="en-US" dirty="0">
                <a:latin typeface="微软雅黑" panose="020B0503020204020204" pitchFamily="34" charset="-122"/>
                <a:ea typeface="微软雅黑" panose="020B0503020204020204" pitchFamily="34" charset="-122"/>
              </a:rPr>
              <a:t>校验和</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1726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选项（可变部分）</a:t>
            </a:r>
          </a:p>
        </p:txBody>
      </p:sp>
      <p:graphicFrame>
        <p:nvGraphicFramePr>
          <p:cNvPr id="11266" name="Object 5"/>
          <p:cNvGraphicFramePr>
            <a:graphicFrameLocks noChangeAspect="1"/>
          </p:cNvGraphicFramePr>
          <p:nvPr>
            <p:extLst>
              <p:ext uri="{D42A27DB-BD31-4B8C-83A1-F6EECF244321}">
                <p14:modId xmlns:p14="http://schemas.microsoft.com/office/powerpoint/2010/main" val="2618123279"/>
              </p:ext>
            </p:extLst>
          </p:nvPr>
        </p:nvGraphicFramePr>
        <p:xfrm>
          <a:off x="5076056" y="4162196"/>
          <a:ext cx="3599632" cy="2695803"/>
        </p:xfrm>
        <a:graphic>
          <a:graphicData uri="http://schemas.openxmlformats.org/presentationml/2006/ole">
            <mc:AlternateContent xmlns:mc="http://schemas.openxmlformats.org/markup-compatibility/2006">
              <mc:Choice xmlns:v="urn:schemas-microsoft-com:vml" Requires="v">
                <p:oleObj name="Photo Editor Photo" r:id="rId3" imgW="2712381" imgH="2324301" progId="">
                  <p:embed/>
                </p:oleObj>
              </mc:Choice>
              <mc:Fallback>
                <p:oleObj name="Photo Editor Photo" r:id="rId3" imgW="2712381" imgH="2324301" progId="">
                  <p:embed/>
                  <p:pic>
                    <p:nvPicPr>
                      <p:cNvPr id="1126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162196"/>
                        <a:ext cx="3599632" cy="2695803"/>
                      </a:xfrm>
                      <a:prstGeom prst="rect">
                        <a:avLst/>
                      </a:prstGeom>
                      <a:noFill/>
                      <a:ln>
                        <a:noFill/>
                      </a:ln>
                      <a:effectLst/>
                    </p:spPr>
                  </p:pic>
                </p:oleObj>
              </mc:Fallback>
            </mc:AlternateContent>
          </a:graphicData>
        </a:graphic>
      </p:graphicFrame>
      <p:sp>
        <p:nvSpPr>
          <p:cNvPr id="188423" name="Rectangle 7"/>
          <p:cNvSpPr>
            <a:spLocks noChangeArrowheads="1"/>
          </p:cNvSpPr>
          <p:nvPr/>
        </p:nvSpPr>
        <p:spPr bwMode="auto">
          <a:xfrm>
            <a:off x="251520" y="1420277"/>
            <a:ext cx="8713788" cy="2708434"/>
          </a:xfrm>
          <a:prstGeom prst="rect">
            <a:avLst/>
          </a:prstGeom>
          <a:solidFill>
            <a:srgbClr val="7EF3FC"/>
          </a:solidFill>
          <a:ln w="9525">
            <a:noFill/>
            <a:miter lim="800000"/>
            <a:headEnd/>
            <a:tailEnd/>
          </a:ln>
          <a:effectLst>
            <a:outerShdw dist="107763" dir="18900000" algn="ctr" rotWithShape="0">
              <a:schemeClr val="bg2">
                <a:alpha val="50000"/>
              </a:schemeClr>
            </a:outerShdw>
          </a:effectLst>
        </p:spPr>
        <p:txBody>
          <a:bodyPr>
            <a:spAutoFit/>
          </a:bodyPr>
          <a:lstStyle/>
          <a:p>
            <a:pPr eaLnBrk="0" hangingPunct="0">
              <a:spcAft>
                <a:spcPct val="10000"/>
              </a:spcAft>
              <a:defRPr/>
            </a:pP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用于提供排错、测量、安全等措施，</a:t>
            </a:r>
            <a:r>
              <a:rPr kumimoji="0"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1-</a:t>
            </a:r>
            <a:r>
              <a:rPr kumimoji="0" lang="en-US" altLang="zh-CN" sz="20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40</a:t>
            </a: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字节</a:t>
            </a:r>
            <a:endParaRPr lang="en-US" altLang="zh-CN" sz="2000" b="1" dirty="0">
              <a:solidFill>
                <a:srgbClr val="000000"/>
              </a:solidFill>
              <a:latin typeface="微软雅黑" panose="020B0503020204020204" pitchFamily="34" charset="-122"/>
              <a:ea typeface="微软雅黑" panose="020B0503020204020204" pitchFamily="34" charset="-122"/>
            </a:endParaRPr>
          </a:p>
          <a:p>
            <a:pPr eaLnBrk="0" hangingPunct="0">
              <a:spcAft>
                <a:spcPct val="10000"/>
              </a:spcAft>
              <a:buFontTx/>
              <a:buChar char="•"/>
              <a:defRPr/>
            </a:pPr>
            <a:r>
              <a:rPr lang="zh-CN" altLang="en-US" sz="2000" b="1" dirty="0">
                <a:solidFill>
                  <a:srgbClr val="000000"/>
                </a:solidFill>
                <a:latin typeface="微软雅黑" panose="020B0503020204020204" pitchFamily="34" charset="-122"/>
                <a:ea typeface="微软雅黑" panose="020B0503020204020204" pitchFamily="34" charset="-122"/>
              </a:rPr>
              <a:t>安全性（</a:t>
            </a:r>
            <a:r>
              <a:rPr lang="en-US" altLang="zh-CN" sz="2000" b="1" dirty="0">
                <a:solidFill>
                  <a:srgbClr val="000000"/>
                </a:solidFill>
                <a:latin typeface="微软雅黑" panose="020B0503020204020204" pitchFamily="34" charset="-122"/>
                <a:ea typeface="微软雅黑" panose="020B0503020204020204" pitchFamily="34" charset="-122"/>
              </a:rPr>
              <a:t>Security</a:t>
            </a:r>
            <a:r>
              <a:rPr lang="zh-CN" altLang="en-US" sz="2000" b="1" dirty="0">
                <a:solidFill>
                  <a:srgbClr val="000000"/>
                </a:solidFill>
                <a:latin typeface="微软雅黑" panose="020B0503020204020204" pitchFamily="34" charset="-122"/>
                <a:ea typeface="微软雅黑" panose="020B0503020204020204" pitchFamily="34" charset="-122"/>
              </a:rPr>
              <a:t>）：指明分组的机密性</a:t>
            </a:r>
          </a:p>
          <a:p>
            <a:pPr eaLnBrk="0" hangingPunct="0">
              <a:spcAft>
                <a:spcPct val="10000"/>
              </a:spcAft>
              <a:buFontTx/>
              <a:buChar char="•"/>
              <a:defRPr/>
            </a:pPr>
            <a:r>
              <a:rPr lang="zh-CN" altLang="en-US" sz="2000" b="1" dirty="0">
                <a:solidFill>
                  <a:srgbClr val="000000"/>
                </a:solidFill>
                <a:latin typeface="微软雅黑" panose="020B0503020204020204" pitchFamily="34" charset="-122"/>
                <a:ea typeface="微软雅黑" panose="020B0503020204020204" pitchFamily="34" charset="-122"/>
              </a:rPr>
              <a:t>严格的源路由选择（</a:t>
            </a:r>
            <a:r>
              <a:rPr lang="en-US" altLang="zh-CN" sz="2000" b="1" dirty="0">
                <a:solidFill>
                  <a:srgbClr val="000000"/>
                </a:solidFill>
                <a:latin typeface="微软雅黑" panose="020B0503020204020204" pitchFamily="34" charset="-122"/>
                <a:ea typeface="微软雅黑" panose="020B0503020204020204" pitchFamily="34" charset="-122"/>
              </a:rPr>
              <a:t>Strict Source routing</a:t>
            </a:r>
            <a:r>
              <a:rPr lang="zh-CN" altLang="en-US" sz="2000" b="1" dirty="0">
                <a:solidFill>
                  <a:srgbClr val="000000"/>
                </a:solidFill>
                <a:latin typeface="微软雅黑" panose="020B0503020204020204" pitchFamily="34" charset="-122"/>
                <a:ea typeface="微软雅黑" panose="020B0503020204020204" pitchFamily="34" charset="-122"/>
              </a:rPr>
              <a:t>）：给出分组经过的完整路由</a:t>
            </a:r>
          </a:p>
          <a:p>
            <a:pPr eaLnBrk="0" hangingPunct="0">
              <a:spcAft>
                <a:spcPct val="10000"/>
              </a:spcAft>
              <a:buFontTx/>
              <a:buChar char="•"/>
              <a:defRPr/>
            </a:pPr>
            <a:r>
              <a:rPr lang="zh-CN" altLang="en-US" sz="2000" b="1" dirty="0">
                <a:solidFill>
                  <a:srgbClr val="000000"/>
                </a:solidFill>
                <a:latin typeface="微软雅黑" panose="020B0503020204020204" pitchFamily="34" charset="-122"/>
                <a:ea typeface="微软雅黑" panose="020B0503020204020204" pitchFamily="34" charset="-122"/>
              </a:rPr>
              <a:t>松散的源路由选择（</a:t>
            </a:r>
            <a:r>
              <a:rPr lang="en-US" altLang="zh-CN" sz="2000" b="1" dirty="0">
                <a:solidFill>
                  <a:srgbClr val="000000"/>
                </a:solidFill>
                <a:latin typeface="微软雅黑" panose="020B0503020204020204" pitchFamily="34" charset="-122"/>
                <a:ea typeface="微软雅黑" panose="020B0503020204020204" pitchFamily="34" charset="-122"/>
              </a:rPr>
              <a:t>Loose Source routing</a:t>
            </a:r>
            <a:r>
              <a:rPr lang="zh-CN" altLang="en-US" sz="2000" b="1" dirty="0">
                <a:solidFill>
                  <a:srgbClr val="000000"/>
                </a:solidFill>
                <a:latin typeface="微软雅黑" panose="020B0503020204020204" pitchFamily="34" charset="-122"/>
                <a:ea typeface="微软雅黑" panose="020B0503020204020204" pitchFamily="34" charset="-122"/>
              </a:rPr>
              <a:t>）：给出分组经过的某些路由器列表</a:t>
            </a:r>
          </a:p>
          <a:p>
            <a:pPr eaLnBrk="0" hangingPunct="0">
              <a:spcAft>
                <a:spcPct val="10000"/>
              </a:spcAft>
              <a:buFontTx/>
              <a:buChar char="•"/>
              <a:defRPr/>
            </a:pPr>
            <a:r>
              <a:rPr lang="zh-CN" altLang="en-US" sz="2000" b="1" dirty="0">
                <a:solidFill>
                  <a:srgbClr val="FF0000"/>
                </a:solidFill>
                <a:latin typeface="微软雅黑" panose="020B0503020204020204" pitchFamily="34" charset="-122"/>
                <a:ea typeface="微软雅黑" panose="020B0503020204020204" pitchFamily="34" charset="-122"/>
              </a:rPr>
              <a:t>路由记录（</a:t>
            </a:r>
            <a:r>
              <a:rPr lang="en-US" altLang="zh-CN" sz="2000" b="1" dirty="0">
                <a:solidFill>
                  <a:srgbClr val="FF0000"/>
                </a:solidFill>
                <a:latin typeface="微软雅黑" panose="020B0503020204020204" pitchFamily="34" charset="-122"/>
                <a:ea typeface="微软雅黑" panose="020B0503020204020204" pitchFamily="34" charset="-122"/>
              </a:rPr>
              <a:t>Route recording</a:t>
            </a:r>
            <a:r>
              <a:rPr lang="zh-CN" altLang="en-US" sz="2000" b="1" dirty="0">
                <a:solidFill>
                  <a:srgbClr val="FF0000"/>
                </a:solidFill>
                <a:latin typeface="微软雅黑" panose="020B0503020204020204" pitchFamily="34" charset="-122"/>
                <a:ea typeface="微软雅黑" panose="020B0503020204020204" pitchFamily="34" charset="-122"/>
              </a:rPr>
              <a:t>）：使每个路由器都附上它的</a:t>
            </a:r>
            <a:r>
              <a:rPr lang="en-US" altLang="zh-CN" sz="2000" b="1" dirty="0">
                <a:solidFill>
                  <a:srgbClr val="FF0000"/>
                </a:solidFill>
                <a:latin typeface="微软雅黑" panose="020B0503020204020204" pitchFamily="34" charset="-122"/>
                <a:ea typeface="微软雅黑" panose="020B0503020204020204" pitchFamily="34" charset="-122"/>
              </a:rPr>
              <a:t>IP</a:t>
            </a:r>
            <a:r>
              <a:rPr lang="zh-CN" altLang="en-US" sz="2000" b="1" dirty="0">
                <a:solidFill>
                  <a:srgbClr val="FF0000"/>
                </a:solidFill>
                <a:latin typeface="微软雅黑" panose="020B0503020204020204" pitchFamily="34" charset="-122"/>
                <a:ea typeface="微软雅黑" panose="020B0503020204020204" pitchFamily="34" charset="-122"/>
              </a:rPr>
              <a:t>地址</a:t>
            </a:r>
          </a:p>
          <a:p>
            <a:pPr eaLnBrk="0" hangingPunct="0">
              <a:spcAft>
                <a:spcPct val="10000"/>
              </a:spcAft>
              <a:buFontTx/>
              <a:buChar char="•"/>
              <a:defRPr/>
            </a:pPr>
            <a:r>
              <a:rPr lang="zh-CN" altLang="en-US" sz="2000" b="1" dirty="0">
                <a:solidFill>
                  <a:srgbClr val="000000"/>
                </a:solidFill>
                <a:latin typeface="微软雅黑" panose="020B0503020204020204" pitchFamily="34" charset="-122"/>
                <a:ea typeface="微软雅黑" panose="020B0503020204020204" pitchFamily="34" charset="-122"/>
              </a:rPr>
              <a:t>时间标记（</a:t>
            </a:r>
            <a:r>
              <a:rPr lang="en-US" altLang="zh-CN" sz="2000" b="1" dirty="0">
                <a:solidFill>
                  <a:srgbClr val="000000"/>
                </a:solidFill>
                <a:latin typeface="微软雅黑" panose="020B0503020204020204" pitchFamily="34" charset="-122"/>
                <a:ea typeface="微软雅黑" panose="020B0503020204020204" pitchFamily="34" charset="-122"/>
              </a:rPr>
              <a:t>Time stamping</a:t>
            </a:r>
            <a:r>
              <a:rPr lang="zh-CN" altLang="en-US" sz="2000" b="1" dirty="0">
                <a:solidFill>
                  <a:srgbClr val="000000"/>
                </a:solidFill>
                <a:latin typeface="微软雅黑" panose="020B0503020204020204" pitchFamily="34" charset="-122"/>
                <a:ea typeface="微软雅黑" panose="020B0503020204020204" pitchFamily="34" charset="-122"/>
              </a:rPr>
              <a:t>）：使每个路由器都附上它的</a:t>
            </a:r>
            <a:r>
              <a:rPr lang="en-US" altLang="zh-CN" sz="2000" b="1" dirty="0">
                <a:solidFill>
                  <a:srgbClr val="000000"/>
                </a:solidFill>
                <a:latin typeface="微软雅黑" panose="020B0503020204020204" pitchFamily="34" charset="-122"/>
                <a:ea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rPr>
              <a:t>地址和时间标记</a:t>
            </a:r>
          </a:p>
        </p:txBody>
      </p:sp>
      <p:graphicFrame>
        <p:nvGraphicFramePr>
          <p:cNvPr id="188463" name="Group 47"/>
          <p:cNvGraphicFramePr>
            <a:graphicFrameLocks noGrp="1"/>
          </p:cNvGraphicFramePr>
          <p:nvPr>
            <p:extLst>
              <p:ext uri="{D42A27DB-BD31-4B8C-83A1-F6EECF244321}">
                <p14:modId xmlns:p14="http://schemas.microsoft.com/office/powerpoint/2010/main" val="2276270783"/>
              </p:ext>
            </p:extLst>
          </p:nvPr>
        </p:nvGraphicFramePr>
        <p:xfrm>
          <a:off x="906463" y="5952518"/>
          <a:ext cx="3521075" cy="628650"/>
        </p:xfrm>
        <a:graphic>
          <a:graphicData uri="http://schemas.openxmlformats.org/drawingml/2006/table">
            <a:tbl>
              <a:tblPr/>
              <a:tblGrid>
                <a:gridCol w="931862">
                  <a:extLst>
                    <a:ext uri="{9D8B030D-6E8A-4147-A177-3AD203B41FA5}">
                      <a16:colId xmlns:a16="http://schemas.microsoft.com/office/drawing/2014/main" val="20000"/>
                    </a:ext>
                  </a:extLst>
                </a:gridCol>
                <a:gridCol w="931863">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tblGrid>
              <a:tr h="628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Tahoma" pitchFamily="34" charset="0"/>
                          <a:ea typeface="宋体" pitchFamily="2" charset="-122"/>
                        </a:rPr>
                        <a:t>TYPE</a:t>
                      </a:r>
                      <a:r>
                        <a:rPr kumimoji="0" lang="zh-CN" altLang="en-US" sz="1600" b="1" i="0" u="none" strike="noStrike" cap="none" normalizeH="0" baseline="0">
                          <a:ln>
                            <a:noFill/>
                          </a:ln>
                          <a:solidFill>
                            <a:schemeClr val="tx1"/>
                          </a:solidFill>
                          <a:effectLst/>
                          <a:latin typeface="Tahoma" pitchFamily="34" charset="0"/>
                          <a:ea typeface="宋体" pitchFamily="2" charset="-122"/>
                        </a:rPr>
                        <a:t>（</a:t>
                      </a:r>
                      <a:r>
                        <a:rPr kumimoji="0" lang="en-US" altLang="zh-CN" sz="1600" b="1" i="0" u="none" strike="noStrike" cap="none" normalizeH="0" baseline="0">
                          <a:ln>
                            <a:noFill/>
                          </a:ln>
                          <a:solidFill>
                            <a:schemeClr val="tx1"/>
                          </a:solidFill>
                          <a:effectLst/>
                          <a:latin typeface="Tahoma" pitchFamily="34" charset="0"/>
                          <a:ea typeface="宋体" pitchFamily="2" charset="-122"/>
                        </a:rPr>
                        <a:t>1B</a:t>
                      </a:r>
                      <a:r>
                        <a:rPr kumimoji="0" lang="zh-CN" altLang="en-US" sz="1600" b="1" i="0" u="none" strike="noStrike" cap="none" normalizeH="0" baseline="0">
                          <a:ln>
                            <a:noFill/>
                          </a:ln>
                          <a:solidFill>
                            <a:schemeClr val="tx1"/>
                          </a:solidFill>
                          <a:effectLst/>
                          <a:latin typeface="Tahoma" pitchFamily="34" charset="0"/>
                          <a:ea typeface="宋体" pitchFamily="2" charset="-122"/>
                        </a:rPr>
                        <a:t>）</a:t>
                      </a:r>
                    </a:p>
                  </a:txBody>
                  <a:tcPr marT="45775" marB="457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Tahoma" pitchFamily="34" charset="0"/>
                          <a:ea typeface="宋体" pitchFamily="2" charset="-122"/>
                        </a:rPr>
                        <a:t>LENTH</a:t>
                      </a:r>
                      <a:r>
                        <a:rPr kumimoji="0" lang="zh-CN" altLang="en-US" sz="1600" b="1" i="0" u="none" strike="noStrike" cap="none" normalizeH="0" baseline="0">
                          <a:ln>
                            <a:noFill/>
                          </a:ln>
                          <a:solidFill>
                            <a:schemeClr val="tx1"/>
                          </a:solidFill>
                          <a:effectLst/>
                          <a:latin typeface="Tahoma" pitchFamily="34" charset="0"/>
                          <a:ea typeface="宋体" pitchFamily="2" charset="-122"/>
                        </a:rPr>
                        <a:t>（</a:t>
                      </a:r>
                      <a:r>
                        <a:rPr kumimoji="0" lang="en-US" altLang="zh-CN" sz="1600" b="1" i="0" u="none" strike="noStrike" cap="none" normalizeH="0" baseline="0">
                          <a:ln>
                            <a:noFill/>
                          </a:ln>
                          <a:solidFill>
                            <a:schemeClr val="tx1"/>
                          </a:solidFill>
                          <a:effectLst/>
                          <a:latin typeface="Tahoma" pitchFamily="34" charset="0"/>
                          <a:ea typeface="宋体" pitchFamily="2" charset="-122"/>
                        </a:rPr>
                        <a:t>1B</a:t>
                      </a:r>
                      <a:r>
                        <a:rPr kumimoji="0" lang="zh-CN" altLang="en-US" sz="1600" b="1" i="0" u="none" strike="noStrike" cap="none" normalizeH="0" baseline="0">
                          <a:ln>
                            <a:noFill/>
                          </a:ln>
                          <a:solidFill>
                            <a:schemeClr val="tx1"/>
                          </a:solidFill>
                          <a:effectLst/>
                          <a:latin typeface="Tahoma" pitchFamily="34" charset="0"/>
                          <a:ea typeface="宋体" pitchFamily="2" charset="-122"/>
                        </a:rPr>
                        <a:t>）</a:t>
                      </a:r>
                    </a:p>
                  </a:txBody>
                  <a:tcPr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dirty="0">
                          <a:ln>
                            <a:noFill/>
                          </a:ln>
                          <a:solidFill>
                            <a:schemeClr val="tx1"/>
                          </a:solidFill>
                          <a:effectLst/>
                          <a:latin typeface="Tahoma" pitchFamily="34" charset="0"/>
                          <a:ea typeface="宋体" pitchFamily="2" charset="-122"/>
                        </a:rPr>
                        <a:t>VALUE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600" b="1" i="0" u="none" strike="noStrike" cap="none" normalizeH="0" baseline="0" dirty="0">
                          <a:ln>
                            <a:noFill/>
                          </a:ln>
                          <a:solidFill>
                            <a:schemeClr val="tx1"/>
                          </a:solidFill>
                          <a:effectLst/>
                          <a:latin typeface="Tahoma" pitchFamily="34" charset="0"/>
                          <a:ea typeface="宋体" pitchFamily="2" charset="-122"/>
                        </a:rPr>
                        <a:t>（</a:t>
                      </a:r>
                      <a:r>
                        <a:rPr kumimoji="0" lang="en-US" altLang="zh-CN" sz="1600" b="1" i="0" u="none" strike="noStrike" cap="none" normalizeH="0" baseline="0" dirty="0" err="1">
                          <a:ln>
                            <a:noFill/>
                          </a:ln>
                          <a:solidFill>
                            <a:schemeClr val="tx1"/>
                          </a:solidFill>
                          <a:effectLst/>
                          <a:latin typeface="Tahoma" pitchFamily="34" charset="0"/>
                          <a:ea typeface="宋体" pitchFamily="2" charset="-122"/>
                        </a:rPr>
                        <a:t>nB</a:t>
                      </a:r>
                      <a:r>
                        <a:rPr kumimoji="0" lang="zh-CN" altLang="en-US" sz="1600" b="1" i="0" u="none" strike="noStrike" cap="none" normalizeH="0" baseline="0" dirty="0">
                          <a:ln>
                            <a:noFill/>
                          </a:ln>
                          <a:solidFill>
                            <a:schemeClr val="tx1"/>
                          </a:solidFill>
                          <a:effectLst/>
                          <a:latin typeface="Tahoma" pitchFamily="34" charset="0"/>
                          <a:ea typeface="宋体" pitchFamily="2" charset="-122"/>
                        </a:rPr>
                        <a:t>）</a:t>
                      </a:r>
                    </a:p>
                  </a:txBody>
                  <a:tcPr marT="45775" marB="457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79" name="Text Box 42"/>
          <p:cNvSpPr txBox="1">
            <a:spLocks noChangeArrowheads="1"/>
          </p:cNvSpPr>
          <p:nvPr/>
        </p:nvSpPr>
        <p:spPr bwMode="auto">
          <a:xfrm>
            <a:off x="611188" y="542388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a:latin typeface="微软雅黑" panose="020B0503020204020204" pitchFamily="34" charset="-122"/>
                <a:ea typeface="微软雅黑" panose="020B0503020204020204" pitchFamily="34" charset="-122"/>
              </a:rPr>
              <a:t>TLV</a:t>
            </a:r>
            <a:r>
              <a:rPr lang="zh-CN" altLang="en-US" sz="2000" b="1">
                <a:latin typeface="微软雅黑" panose="020B0503020204020204" pitchFamily="34" charset="-122"/>
                <a:ea typeface="微软雅黑" panose="020B0503020204020204" pitchFamily="34" charset="-122"/>
              </a:rPr>
              <a:t>格式</a:t>
            </a:r>
          </a:p>
        </p:txBody>
      </p:sp>
      <p:sp>
        <p:nvSpPr>
          <p:cNvPr id="7" name="Text Box 18">
            <a:extLst>
              <a:ext uri="{FF2B5EF4-FFF2-40B4-BE49-F238E27FC236}">
                <a16:creationId xmlns:a16="http://schemas.microsoft.com/office/drawing/2014/main" id="{71B6FC4F-049B-4F00-8794-6B5DF03E3C2E}"/>
              </a:ext>
            </a:extLst>
          </p:cNvPr>
          <p:cNvSpPr txBox="1">
            <a:spLocks noChangeArrowheads="1"/>
          </p:cNvSpPr>
          <p:nvPr/>
        </p:nvSpPr>
        <p:spPr bwMode="auto">
          <a:xfrm>
            <a:off x="179512" y="4286179"/>
            <a:ext cx="4824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优点：</a:t>
            </a:r>
            <a:r>
              <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增加了</a:t>
            </a:r>
            <a:r>
              <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数据报的功能，具有可选择性</a:t>
            </a:r>
          </a:p>
        </p:txBody>
      </p:sp>
      <p:sp>
        <p:nvSpPr>
          <p:cNvPr id="8" name="Text Box 19">
            <a:extLst>
              <a:ext uri="{FF2B5EF4-FFF2-40B4-BE49-F238E27FC236}">
                <a16:creationId xmlns:a16="http://schemas.microsoft.com/office/drawing/2014/main" id="{A3A9219B-5E99-46F6-B4D0-3FE00ED96F56}"/>
              </a:ext>
            </a:extLst>
          </p:cNvPr>
          <p:cNvSpPr txBox="1">
            <a:spLocks noChangeArrowheads="1"/>
          </p:cNvSpPr>
          <p:nvPr/>
        </p:nvSpPr>
        <p:spPr bwMode="auto">
          <a:xfrm>
            <a:off x="179512" y="4717979"/>
            <a:ext cx="5040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缺点</a:t>
            </a:r>
            <a:r>
              <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数据报首部长度可变，增加了每个路由器处理开销，但实际上很少选用选项</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5"/>
          <p:cNvSpPr>
            <a:spLocks noGrp="1"/>
          </p:cNvSpPr>
          <p:nvPr>
            <p:ph type="title"/>
          </p:nvPr>
        </p:nvSpPr>
        <p:spPr/>
        <p:txBody>
          <a:bodyPr/>
          <a:lstStyle/>
          <a:p>
            <a:r>
              <a:rPr lang="en-US" altLang="zh-CN" dirty="0"/>
              <a:t>IPv4</a:t>
            </a:r>
            <a:r>
              <a:rPr lang="zh-CN" altLang="en-US" dirty="0"/>
              <a:t>协议字段及其功能总结</a:t>
            </a:r>
          </a:p>
        </p:txBody>
      </p:sp>
      <p:sp>
        <p:nvSpPr>
          <p:cNvPr id="63491"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D96A03C-1DE7-4205-8645-2CB433E3DE6C}" type="slidenum">
              <a:rPr lang="en-US" altLang="zh-CN"/>
              <a:pPr eaLnBrk="1" hangingPunct="1"/>
              <a:t>53</a:t>
            </a:fld>
            <a:endParaRPr lang="en-US" altLang="zh-CN"/>
          </a:p>
        </p:txBody>
      </p:sp>
      <p:pic>
        <p:nvPicPr>
          <p:cNvPr id="63492"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665956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6372225" y="2205038"/>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TOS: </a:t>
            </a:r>
            <a:r>
              <a:rPr lang="zh-CN" altLang="en-US" b="1" dirty="0">
                <a:solidFill>
                  <a:schemeClr val="tx1"/>
                </a:solidFill>
              </a:rPr>
              <a:t>服务类型</a:t>
            </a:r>
          </a:p>
        </p:txBody>
      </p:sp>
      <p:sp>
        <p:nvSpPr>
          <p:cNvPr id="13" name="矩形 12"/>
          <p:cNvSpPr/>
          <p:nvPr/>
        </p:nvSpPr>
        <p:spPr>
          <a:xfrm>
            <a:off x="6372225" y="2781300"/>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rPr>
              <a:t>分段相关</a:t>
            </a:r>
          </a:p>
        </p:txBody>
      </p:sp>
      <p:sp>
        <p:nvSpPr>
          <p:cNvPr id="14" name="矩形 13"/>
          <p:cNvSpPr/>
          <p:nvPr/>
        </p:nvSpPr>
        <p:spPr>
          <a:xfrm>
            <a:off x="6372225" y="3500438"/>
            <a:ext cx="2303463" cy="433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TTL: </a:t>
            </a:r>
            <a:r>
              <a:rPr lang="zh-CN" altLang="en-US" b="1" dirty="0">
                <a:solidFill>
                  <a:schemeClr val="tx1"/>
                </a:solidFill>
              </a:rPr>
              <a:t>跳数限制</a:t>
            </a:r>
          </a:p>
        </p:txBody>
      </p:sp>
      <p:sp>
        <p:nvSpPr>
          <p:cNvPr id="15" name="矩形 14"/>
          <p:cNvSpPr/>
          <p:nvPr/>
        </p:nvSpPr>
        <p:spPr>
          <a:xfrm>
            <a:off x="6372225" y="4149725"/>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Protocol: </a:t>
            </a:r>
            <a:r>
              <a:rPr lang="zh-CN" altLang="en-US" b="1" dirty="0">
                <a:solidFill>
                  <a:schemeClr val="tx1"/>
                </a:solidFill>
              </a:rPr>
              <a:t>封装协议</a:t>
            </a:r>
          </a:p>
        </p:txBody>
      </p:sp>
      <p:sp>
        <p:nvSpPr>
          <p:cNvPr id="16" name="矩形 15"/>
          <p:cNvSpPr/>
          <p:nvPr/>
        </p:nvSpPr>
        <p:spPr>
          <a:xfrm>
            <a:off x="6372225" y="4797425"/>
            <a:ext cx="2520950"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Checksum:</a:t>
            </a:r>
            <a:r>
              <a:rPr lang="zh-CN" altLang="en-US" b="1" dirty="0">
                <a:solidFill>
                  <a:schemeClr val="tx1"/>
                </a:solidFill>
              </a:rPr>
              <a:t>头标校验</a:t>
            </a:r>
          </a:p>
        </p:txBody>
      </p:sp>
      <p:sp>
        <p:nvSpPr>
          <p:cNvPr id="17" name="矩形 16"/>
          <p:cNvSpPr/>
          <p:nvPr/>
        </p:nvSpPr>
        <p:spPr>
          <a:xfrm>
            <a:off x="6372225" y="5516563"/>
            <a:ext cx="2303463" cy="433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rPr>
              <a:t>源、目的</a:t>
            </a:r>
            <a:r>
              <a:rPr lang="en-US" altLang="zh-CN" b="1" dirty="0">
                <a:solidFill>
                  <a:schemeClr val="tx1"/>
                </a:solidFill>
              </a:rPr>
              <a:t>IP</a:t>
            </a:r>
            <a:r>
              <a:rPr lang="zh-CN" altLang="en-US" b="1" dirty="0">
                <a:solidFill>
                  <a:schemeClr val="tx1"/>
                </a:solidFill>
              </a:rPr>
              <a:t>地址</a:t>
            </a:r>
          </a:p>
        </p:txBody>
      </p:sp>
      <p:sp>
        <p:nvSpPr>
          <p:cNvPr id="18" name="矩形 17"/>
          <p:cNvSpPr/>
          <p:nvPr/>
        </p:nvSpPr>
        <p:spPr>
          <a:xfrm>
            <a:off x="6372225" y="6165850"/>
            <a:ext cx="2303463"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rPr>
              <a:t>Options: </a:t>
            </a:r>
            <a:r>
              <a:rPr lang="zh-CN" altLang="en-US" b="1" dirty="0">
                <a:solidFill>
                  <a:schemeClr val="tx1"/>
                </a:solidFill>
              </a:rPr>
              <a:t>功能扩展</a:t>
            </a:r>
          </a:p>
        </p:txBody>
      </p:sp>
      <p:sp>
        <p:nvSpPr>
          <p:cNvPr id="28" name="矩形 27"/>
          <p:cNvSpPr/>
          <p:nvPr/>
        </p:nvSpPr>
        <p:spPr>
          <a:xfrm>
            <a:off x="649288" y="2746375"/>
            <a:ext cx="5400675" cy="504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0" name="直接连接符 29"/>
          <p:cNvCxnSpPr>
            <a:stCxn id="28" idx="3"/>
            <a:endCxn id="13" idx="1"/>
          </p:cNvCxnSpPr>
          <p:nvPr/>
        </p:nvCxnSpPr>
        <p:spPr>
          <a:xfrm flipV="1">
            <a:off x="6049963" y="2997200"/>
            <a:ext cx="32226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84213" y="3789363"/>
            <a:ext cx="5327650"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0" name="直接箭头连接符 49"/>
          <p:cNvCxnSpPr>
            <a:stCxn id="17" idx="1"/>
            <a:endCxn id="41" idx="3"/>
          </p:cNvCxnSpPr>
          <p:nvPr/>
        </p:nvCxnSpPr>
        <p:spPr>
          <a:xfrm flipH="1" flipV="1">
            <a:off x="6011863" y="4292600"/>
            <a:ext cx="360362" cy="1439863"/>
          </a:xfrm>
          <a:prstGeom prst="straightConnector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5"/>
          <p:cNvSpPr>
            <a:spLocks noGrp="1"/>
          </p:cNvSpPr>
          <p:nvPr>
            <p:ph type="title"/>
          </p:nvPr>
        </p:nvSpPr>
        <p:spPr/>
        <p:txBody>
          <a:bodyPr/>
          <a:lstStyle/>
          <a:p>
            <a:r>
              <a:rPr lang="zh-CN" altLang="en-US"/>
              <a:t>路由器会对</a:t>
            </a:r>
            <a:r>
              <a:rPr lang="en-US" altLang="zh-CN"/>
              <a:t>IP</a:t>
            </a:r>
            <a:r>
              <a:rPr lang="zh-CN" altLang="en-US"/>
              <a:t>分组执行的操作</a:t>
            </a:r>
          </a:p>
        </p:txBody>
      </p:sp>
      <p:sp>
        <p:nvSpPr>
          <p:cNvPr id="63491" name="内容占位符 6"/>
          <p:cNvSpPr>
            <a:spLocks noGrp="1"/>
          </p:cNvSpPr>
          <p:nvPr>
            <p:ph idx="1"/>
          </p:nvPr>
        </p:nvSpPr>
        <p:spPr>
          <a:xfrm>
            <a:off x="971600" y="1592856"/>
            <a:ext cx="7772400" cy="4650781"/>
          </a:xfrm>
        </p:spPr>
        <p:txBody>
          <a:bodyPr>
            <a:normAutofit lnSpcReduction="10000"/>
          </a:bodyPr>
          <a:lstStyle/>
          <a:p>
            <a:pPr>
              <a:lnSpc>
                <a:spcPct val="110000"/>
              </a:lnSpc>
              <a:defRPr/>
            </a:pPr>
            <a:r>
              <a:rPr lang="zh-CN" altLang="en-US" b="0" dirty="0"/>
              <a:t>验证校验和</a:t>
            </a:r>
            <a:endParaRPr lang="en-US" altLang="zh-CN" b="0" dirty="0"/>
          </a:p>
          <a:p>
            <a:pPr>
              <a:lnSpc>
                <a:spcPct val="110000"/>
              </a:lnSpc>
              <a:defRPr/>
            </a:pPr>
            <a:r>
              <a:rPr lang="en-US" altLang="zh-CN" b="0" dirty="0"/>
              <a:t>TTL</a:t>
            </a:r>
            <a:r>
              <a:rPr lang="zh-CN" altLang="en-US" b="0" dirty="0"/>
              <a:t>值减一</a:t>
            </a:r>
            <a:endParaRPr lang="en-US" altLang="zh-CN" b="0" dirty="0"/>
          </a:p>
          <a:p>
            <a:pPr>
              <a:lnSpc>
                <a:spcPct val="110000"/>
              </a:lnSpc>
              <a:defRPr/>
            </a:pPr>
            <a:r>
              <a:rPr lang="zh-CN" altLang="en-US" b="0" dirty="0"/>
              <a:t>重新计算校验和</a:t>
            </a:r>
            <a:endParaRPr lang="en-US" altLang="zh-CN" b="0" dirty="0"/>
          </a:p>
          <a:p>
            <a:pPr>
              <a:lnSpc>
                <a:spcPct val="110000"/>
              </a:lnSpc>
              <a:defRPr/>
            </a:pPr>
            <a:r>
              <a:rPr lang="zh-CN" altLang="en-US" b="0" dirty="0"/>
              <a:t>根据需要执行分段操作</a:t>
            </a:r>
            <a:endParaRPr lang="en-US" altLang="zh-CN" b="0" dirty="0"/>
          </a:p>
          <a:p>
            <a:pPr>
              <a:lnSpc>
                <a:spcPct val="110000"/>
              </a:lnSpc>
              <a:defRPr/>
            </a:pPr>
            <a:r>
              <a:rPr lang="zh-CN" altLang="en-US" b="0" dirty="0"/>
              <a:t>处理一些需要路由器处理的选项</a:t>
            </a:r>
            <a:endParaRPr lang="en-US" altLang="zh-CN" b="0" dirty="0"/>
          </a:p>
          <a:p>
            <a:pPr>
              <a:lnSpc>
                <a:spcPct val="110000"/>
              </a:lnSpc>
              <a:defRPr/>
            </a:pPr>
            <a:r>
              <a:rPr lang="zh-CN" altLang="en-US" dirty="0"/>
              <a:t>分组转发</a:t>
            </a:r>
            <a:endParaRPr lang="en-US" altLang="zh-CN" dirty="0"/>
          </a:p>
          <a:p>
            <a:pPr lvl="1">
              <a:lnSpc>
                <a:spcPct val="110000"/>
              </a:lnSpc>
              <a:defRPr/>
            </a:pPr>
            <a:r>
              <a:rPr lang="zh-CN" altLang="en-US" dirty="0"/>
              <a:t>根据目的</a:t>
            </a:r>
            <a:r>
              <a:rPr lang="en-US" altLang="zh-CN" dirty="0"/>
              <a:t>IP</a:t>
            </a:r>
            <a:r>
              <a:rPr lang="zh-CN" altLang="en-US" dirty="0"/>
              <a:t>地址查找转发表</a:t>
            </a:r>
            <a:endParaRPr lang="en-US" altLang="zh-CN" dirty="0"/>
          </a:p>
          <a:p>
            <a:pPr lvl="1">
              <a:lnSpc>
                <a:spcPct val="110000"/>
              </a:lnSpc>
              <a:defRPr/>
            </a:pPr>
            <a:r>
              <a:rPr lang="zh-CN" altLang="en-US" dirty="0"/>
              <a:t>交换</a:t>
            </a:r>
            <a:endParaRPr lang="en-US" altLang="zh-CN" dirty="0"/>
          </a:p>
          <a:p>
            <a:pPr>
              <a:lnSpc>
                <a:spcPct val="110000"/>
              </a:lnSpc>
              <a:defRPr/>
            </a:pPr>
            <a:endParaRPr lang="zh-CN" altLang="en-US" b="0" dirty="0"/>
          </a:p>
        </p:txBody>
      </p:sp>
      <p:sp>
        <p:nvSpPr>
          <p:cNvPr id="64516"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3744536-000C-41C1-A790-E4B937C06EB1}" type="slidenum">
              <a:rPr lang="en-US" altLang="zh-CN"/>
              <a:pPr eaLnBrk="1" hangingPunct="1"/>
              <a:t>54</a:t>
            </a:fld>
            <a:endParaRPr lang="en-US" altLang="zh-CN"/>
          </a:p>
        </p:txBody>
      </p:sp>
      <p:cxnSp>
        <p:nvCxnSpPr>
          <p:cNvPr id="3" name="直接箭头连接符 2">
            <a:extLst>
              <a:ext uri="{FF2B5EF4-FFF2-40B4-BE49-F238E27FC236}">
                <a16:creationId xmlns:a16="http://schemas.microsoft.com/office/drawing/2014/main" id="{3850C2B6-78C6-4653-AAD7-55DE096AFCBF}"/>
              </a:ext>
            </a:extLst>
          </p:cNvPr>
          <p:cNvCxnSpPr>
            <a:cxnSpLocks/>
          </p:cNvCxnSpPr>
          <p:nvPr/>
        </p:nvCxnSpPr>
        <p:spPr>
          <a:xfrm>
            <a:off x="7380312" y="2420888"/>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7CC8AC22-08E3-4F01-A481-EE3D43ED6863}"/>
              </a:ext>
            </a:extLst>
          </p:cNvPr>
          <p:cNvSpPr txBox="1"/>
          <p:nvPr/>
        </p:nvSpPr>
        <p:spPr>
          <a:xfrm>
            <a:off x="6427812" y="1527465"/>
            <a:ext cx="2032620" cy="745845"/>
          </a:xfrm>
          <a:prstGeom prst="rect">
            <a:avLst/>
          </a:prstGeom>
          <a:noFill/>
        </p:spPr>
        <p:txBody>
          <a:bodyPr wrap="square">
            <a:spAutoFit/>
          </a:bodyPr>
          <a:lstStyle/>
          <a:p>
            <a:pPr algn="ctr">
              <a:lnSpc>
                <a:spcPct val="110000"/>
              </a:lnSpc>
              <a:defRPr/>
            </a:pPr>
            <a:r>
              <a:rPr lang="zh-CN" altLang="en-US" sz="2000" b="0" dirty="0">
                <a:latin typeface="微软雅黑" panose="020B0503020204020204" pitchFamily="34" charset="-122"/>
                <a:ea typeface="微软雅黑" panose="020B0503020204020204" pitchFamily="34" charset="-122"/>
              </a:rPr>
              <a:t>按照</a:t>
            </a:r>
            <a:r>
              <a:rPr lang="zh-CN" altLang="en-US" sz="2000" dirty="0">
                <a:latin typeface="微软雅黑" panose="020B0503020204020204" pitchFamily="34" charset="-122"/>
                <a:ea typeface="微软雅黑" panose="020B0503020204020204" pitchFamily="34" charset="-122"/>
              </a:rPr>
              <a:t>中间</a:t>
            </a:r>
            <a:r>
              <a:rPr lang="zh-CN" altLang="en-US" sz="2000" b="0" dirty="0">
                <a:latin typeface="微软雅黑" panose="020B0503020204020204" pitchFamily="34" charset="-122"/>
                <a:ea typeface="微软雅黑" panose="020B0503020204020204" pitchFamily="34" charset="-122"/>
              </a:rPr>
              <a:t>节点处理的流程来看</a:t>
            </a:r>
            <a:endParaRPr lang="en-US" altLang="zh-CN" sz="2000" b="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55</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6.1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6.4 IP</a:t>
            </a:r>
            <a:r>
              <a:rPr lang="zh-CN" altLang="en-US" dirty="0">
                <a:solidFill>
                  <a:srgbClr val="FF0000"/>
                </a:solidFill>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6.5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6.7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6.8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a:latin typeface="微软雅黑" panose="020B0503020204020204" pitchFamily="34" charset="-122"/>
                <a:ea typeface="微软雅黑" panose="020B0503020204020204" pitchFamily="34" charset="-122"/>
              </a:rPr>
              <a:t>Chapter 6 Internet Protocol</a:t>
            </a:r>
            <a:endParaRPr lang="en-US" altLang="zh-CN" kern="0" dirty="0">
              <a:latin typeface="微软雅黑" panose="020B0503020204020204" pitchFamily="34" charset="-122"/>
              <a:ea typeface="微软雅黑" panose="020B0503020204020204" pitchFamily="34" charset="-122"/>
            </a:endParaRP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7376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CN" altLang="en-US">
                <a:latin typeface="+mn-ea"/>
                <a:ea typeface="+mn-ea"/>
              </a:rPr>
              <a:t>分组转发</a:t>
            </a:r>
          </a:p>
        </p:txBody>
      </p:sp>
      <p:sp>
        <p:nvSpPr>
          <p:cNvPr id="66563" name="Cloud"/>
          <p:cNvSpPr>
            <a:spLocks noChangeAspect="1" noEditPoints="1" noChangeArrowheads="1"/>
          </p:cNvSpPr>
          <p:nvPr/>
        </p:nvSpPr>
        <p:spPr bwMode="auto">
          <a:xfrm>
            <a:off x="2781300" y="2441575"/>
            <a:ext cx="4648200" cy="35083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alpha val="50195"/>
            </a:srgbClr>
          </a:solidFill>
          <a:ln w="9525">
            <a:solidFill>
              <a:srgbClr val="000000"/>
            </a:solidFill>
            <a:miter lim="800000"/>
            <a:headEnd/>
            <a:tailEnd/>
          </a:ln>
        </p:spPr>
        <p:txBody>
          <a:bodyPr anchor="ctr"/>
          <a:lstStyle/>
          <a:p>
            <a:endParaRPr lang="zh-CN" altLang="en-US">
              <a:latin typeface="+mn-ea"/>
              <a:ea typeface="+mn-ea"/>
            </a:endParaRPr>
          </a:p>
        </p:txBody>
      </p:sp>
      <p:pic>
        <p:nvPicPr>
          <p:cNvPr id="66564"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2751138"/>
            <a:ext cx="4810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76" name="Rectangle 28"/>
          <p:cNvSpPr>
            <a:spLocks noChangeArrowheads="1"/>
          </p:cNvSpPr>
          <p:nvPr/>
        </p:nvSpPr>
        <p:spPr bwMode="auto">
          <a:xfrm>
            <a:off x="3695700" y="27511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mn-ea"/>
                <a:ea typeface="+mn-ea"/>
              </a:rPr>
              <a:t>Router</a:t>
            </a:r>
          </a:p>
        </p:txBody>
      </p:sp>
      <p:sp>
        <p:nvSpPr>
          <p:cNvPr id="360477" name="Rectangle 29"/>
          <p:cNvSpPr>
            <a:spLocks noChangeArrowheads="1"/>
          </p:cNvSpPr>
          <p:nvPr/>
        </p:nvSpPr>
        <p:spPr bwMode="auto">
          <a:xfrm>
            <a:off x="4305300" y="39703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mn-ea"/>
                <a:ea typeface="+mn-ea"/>
              </a:rPr>
              <a:t>Router</a:t>
            </a:r>
          </a:p>
        </p:txBody>
      </p:sp>
      <p:sp>
        <p:nvSpPr>
          <p:cNvPr id="360478" name="Rectangle 30"/>
          <p:cNvSpPr>
            <a:spLocks noChangeArrowheads="1"/>
          </p:cNvSpPr>
          <p:nvPr/>
        </p:nvSpPr>
        <p:spPr bwMode="auto">
          <a:xfrm>
            <a:off x="5219700" y="29797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mn-ea"/>
                <a:ea typeface="+mn-ea"/>
              </a:rPr>
              <a:t>Router</a:t>
            </a:r>
          </a:p>
        </p:txBody>
      </p:sp>
      <p:sp>
        <p:nvSpPr>
          <p:cNvPr id="360479" name="Rectangle 31"/>
          <p:cNvSpPr>
            <a:spLocks noChangeArrowheads="1"/>
          </p:cNvSpPr>
          <p:nvPr/>
        </p:nvSpPr>
        <p:spPr bwMode="auto">
          <a:xfrm>
            <a:off x="5981700" y="4122738"/>
            <a:ext cx="685800" cy="533400"/>
          </a:xfrm>
          <a:prstGeom prst="rect">
            <a:avLst/>
          </a:prstGeom>
          <a:solidFill>
            <a:srgbClr val="FFFF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0" hangingPunct="0">
              <a:defRPr/>
            </a:pPr>
            <a:r>
              <a:rPr lang="en-US" sz="1600" b="1">
                <a:latin typeface="+mn-ea"/>
                <a:ea typeface="+mn-ea"/>
              </a:rPr>
              <a:t>Router</a:t>
            </a:r>
          </a:p>
        </p:txBody>
      </p:sp>
      <p:pic>
        <p:nvPicPr>
          <p:cNvPr id="66569"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100" y="4275138"/>
            <a:ext cx="4810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Line 33"/>
          <p:cNvSpPr>
            <a:spLocks noChangeShapeType="1"/>
          </p:cNvSpPr>
          <p:nvPr/>
        </p:nvSpPr>
        <p:spPr bwMode="auto">
          <a:xfrm>
            <a:off x="3162300" y="2979738"/>
            <a:ext cx="533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1" name="Line 34"/>
          <p:cNvSpPr>
            <a:spLocks noChangeShapeType="1"/>
          </p:cNvSpPr>
          <p:nvPr/>
        </p:nvSpPr>
        <p:spPr bwMode="auto">
          <a:xfrm>
            <a:off x="4381500" y="3055938"/>
            <a:ext cx="838200" cy="228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2" name="Line 35"/>
          <p:cNvSpPr>
            <a:spLocks noChangeShapeType="1"/>
          </p:cNvSpPr>
          <p:nvPr/>
        </p:nvSpPr>
        <p:spPr bwMode="auto">
          <a:xfrm flipH="1">
            <a:off x="4610100" y="3513138"/>
            <a:ext cx="990600" cy="4572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3" name="Line 36"/>
          <p:cNvSpPr>
            <a:spLocks noChangeShapeType="1"/>
          </p:cNvSpPr>
          <p:nvPr/>
        </p:nvSpPr>
        <p:spPr bwMode="auto">
          <a:xfrm>
            <a:off x="4991100" y="4275138"/>
            <a:ext cx="990600" cy="152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4" name="Line 37"/>
          <p:cNvSpPr>
            <a:spLocks noChangeShapeType="1"/>
          </p:cNvSpPr>
          <p:nvPr/>
        </p:nvSpPr>
        <p:spPr bwMode="auto">
          <a:xfrm>
            <a:off x="6667500" y="4427538"/>
            <a:ext cx="762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66575" name="Text Box 38"/>
          <p:cNvSpPr txBox="1">
            <a:spLocks noChangeArrowheads="1"/>
          </p:cNvSpPr>
          <p:nvPr/>
        </p:nvSpPr>
        <p:spPr bwMode="auto">
          <a:xfrm>
            <a:off x="1530350" y="1831786"/>
            <a:ext cx="3001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dirty="0">
                <a:latin typeface="+mn-ea"/>
                <a:ea typeface="+mn-ea"/>
              </a:rPr>
              <a:t>IP address is used to</a:t>
            </a:r>
          </a:p>
          <a:p>
            <a:r>
              <a:rPr lang="en-US" altLang="zh-CN" sz="2000" b="1" dirty="0">
                <a:latin typeface="+mn-ea"/>
                <a:ea typeface="+mn-ea"/>
              </a:rPr>
              <a:t>route data around the Internet</a:t>
            </a:r>
          </a:p>
        </p:txBody>
      </p:sp>
      <p:sp>
        <p:nvSpPr>
          <p:cNvPr id="66576" name="Freeform 39"/>
          <p:cNvSpPr>
            <a:spLocks/>
          </p:cNvSpPr>
          <p:nvPr/>
        </p:nvSpPr>
        <p:spPr bwMode="auto">
          <a:xfrm>
            <a:off x="3024188" y="2924175"/>
            <a:ext cx="4572000" cy="1854200"/>
          </a:xfrm>
          <a:custGeom>
            <a:avLst/>
            <a:gdLst>
              <a:gd name="T0" fmla="*/ 0 w 2880"/>
              <a:gd name="T1" fmla="*/ 2147483647 h 1168"/>
              <a:gd name="T2" fmla="*/ 2147483647 w 2880"/>
              <a:gd name="T3" fmla="*/ 2147483647 h 1168"/>
              <a:gd name="T4" fmla="*/ 2147483647 w 2880"/>
              <a:gd name="T5" fmla="*/ 2147483647 h 1168"/>
              <a:gd name="T6" fmla="*/ 2147483647 w 2880"/>
              <a:gd name="T7" fmla="*/ 2147483647 h 1168"/>
              <a:gd name="T8" fmla="*/ 2147483647 w 2880"/>
              <a:gd name="T9" fmla="*/ 2147483647 h 1168"/>
              <a:gd name="T10" fmla="*/ 2147483647 w 2880"/>
              <a:gd name="T11" fmla="*/ 2147483647 h 1168"/>
              <a:gd name="T12" fmla="*/ 2147483647 w 2880"/>
              <a:gd name="T13" fmla="*/ 2147483647 h 1168"/>
              <a:gd name="T14" fmla="*/ 2147483647 w 2880"/>
              <a:gd name="T15" fmla="*/ 2147483647 h 1168"/>
              <a:gd name="T16" fmla="*/ 2147483647 w 2880"/>
              <a:gd name="T17" fmla="*/ 2147483647 h 1168"/>
              <a:gd name="T18" fmla="*/ 2147483647 w 2880"/>
              <a:gd name="T19" fmla="*/ 2147483647 h 1168"/>
              <a:gd name="T20" fmla="*/ 2147483647 w 2880"/>
              <a:gd name="T21" fmla="*/ 2147483647 h 1168"/>
              <a:gd name="T22" fmla="*/ 2147483647 w 2880"/>
              <a:gd name="T23" fmla="*/ 2147483647 h 1168"/>
              <a:gd name="T24" fmla="*/ 2147483647 w 2880"/>
              <a:gd name="T25" fmla="*/ 2147483647 h 1168"/>
              <a:gd name="T26" fmla="*/ 2147483647 w 2880"/>
              <a:gd name="T27" fmla="*/ 2147483647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0"/>
              <a:gd name="T43" fmla="*/ 0 h 1168"/>
              <a:gd name="T44" fmla="*/ 2880 w 2880"/>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0" h="1168">
                <a:moveTo>
                  <a:pt x="0" y="98"/>
                </a:moveTo>
                <a:cubicBezTo>
                  <a:pt x="148" y="82"/>
                  <a:pt x="296" y="66"/>
                  <a:pt x="432" y="50"/>
                </a:cubicBezTo>
                <a:cubicBezTo>
                  <a:pt x="568" y="34"/>
                  <a:pt x="733" y="0"/>
                  <a:pt x="816" y="2"/>
                </a:cubicBezTo>
                <a:cubicBezTo>
                  <a:pt x="899" y="4"/>
                  <a:pt x="929" y="35"/>
                  <a:pt x="933" y="62"/>
                </a:cubicBezTo>
                <a:cubicBezTo>
                  <a:pt x="937" y="89"/>
                  <a:pt x="890" y="136"/>
                  <a:pt x="838" y="166"/>
                </a:cubicBezTo>
                <a:cubicBezTo>
                  <a:pt x="786" y="196"/>
                  <a:pt x="684" y="213"/>
                  <a:pt x="624" y="242"/>
                </a:cubicBezTo>
                <a:cubicBezTo>
                  <a:pt x="564" y="271"/>
                  <a:pt x="512" y="282"/>
                  <a:pt x="480" y="338"/>
                </a:cubicBezTo>
                <a:cubicBezTo>
                  <a:pt x="448" y="394"/>
                  <a:pt x="440" y="498"/>
                  <a:pt x="432" y="578"/>
                </a:cubicBezTo>
                <a:cubicBezTo>
                  <a:pt x="424" y="658"/>
                  <a:pt x="424" y="754"/>
                  <a:pt x="432" y="818"/>
                </a:cubicBezTo>
                <a:cubicBezTo>
                  <a:pt x="440" y="882"/>
                  <a:pt x="415" y="920"/>
                  <a:pt x="480" y="962"/>
                </a:cubicBezTo>
                <a:cubicBezTo>
                  <a:pt x="545" y="1004"/>
                  <a:pt x="580" y="1039"/>
                  <a:pt x="820" y="1071"/>
                </a:cubicBezTo>
                <a:cubicBezTo>
                  <a:pt x="1060" y="1103"/>
                  <a:pt x="1641" y="1140"/>
                  <a:pt x="1920" y="1154"/>
                </a:cubicBezTo>
                <a:cubicBezTo>
                  <a:pt x="2199" y="1168"/>
                  <a:pt x="2336" y="1162"/>
                  <a:pt x="2496" y="1154"/>
                </a:cubicBezTo>
                <a:cubicBezTo>
                  <a:pt x="2656" y="1146"/>
                  <a:pt x="2768" y="1126"/>
                  <a:pt x="2880" y="1106"/>
                </a:cubicBezTo>
              </a:path>
            </a:pathLst>
          </a:custGeom>
          <a:noFill/>
          <a:ln w="15875">
            <a:solidFill>
              <a:srgbClr val="00000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mn-ea"/>
              <a:ea typeface="+mn-ea"/>
            </a:endParaRPr>
          </a:p>
        </p:txBody>
      </p:sp>
      <p:sp>
        <p:nvSpPr>
          <p:cNvPr id="66577" name="AutoShape 40"/>
          <p:cNvSpPr>
            <a:spLocks noChangeArrowheads="1"/>
          </p:cNvSpPr>
          <p:nvPr/>
        </p:nvSpPr>
        <p:spPr bwMode="auto">
          <a:xfrm>
            <a:off x="5292725" y="2060575"/>
            <a:ext cx="1008063" cy="433388"/>
          </a:xfrm>
          <a:prstGeom prst="wedgeRoundRectCallout">
            <a:avLst>
              <a:gd name="adj1" fmla="val -50787"/>
              <a:gd name="adj2" fmla="val -551"/>
              <a:gd name="adj3" fmla="val 16667"/>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latin typeface="+mn-ea"/>
                <a:ea typeface="+mn-ea"/>
              </a:rPr>
              <a:t>转发表</a:t>
            </a:r>
          </a:p>
        </p:txBody>
      </p:sp>
      <p:sp>
        <p:nvSpPr>
          <p:cNvPr id="66578" name="Rectangle 41"/>
          <p:cNvSpPr>
            <a:spLocks noChangeArrowheads="1"/>
          </p:cNvSpPr>
          <p:nvPr/>
        </p:nvSpPr>
        <p:spPr bwMode="auto">
          <a:xfrm>
            <a:off x="53975" y="5229225"/>
            <a:ext cx="9036050" cy="1152525"/>
          </a:xfrm>
          <a:prstGeom prst="rect">
            <a:avLst/>
          </a:prstGeom>
          <a:solidFill>
            <a:srgbClr val="FFFFFF"/>
          </a:solidFill>
          <a:ln w="9525">
            <a:solidFill>
              <a:srgbClr val="000000"/>
            </a:solidFill>
            <a:miter lim="800000"/>
            <a:headEnd/>
            <a:tailEnd/>
          </a:ln>
        </p:spPr>
        <p:txBody>
          <a:bodyPr anchor="ct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buFontTx/>
              <a:buAutoNum type="arabicPeriod"/>
            </a:pPr>
            <a:r>
              <a:rPr lang="zh-CN" altLang="en-US" sz="2000" b="1" dirty="0">
                <a:latin typeface="+mn-ea"/>
                <a:ea typeface="+mn-ea"/>
              </a:rPr>
              <a:t>在</a:t>
            </a:r>
            <a:r>
              <a:rPr lang="en-US" altLang="zh-CN" sz="2000" b="1" dirty="0">
                <a:latin typeface="+mn-ea"/>
                <a:ea typeface="+mn-ea"/>
              </a:rPr>
              <a:t>Internet</a:t>
            </a:r>
            <a:r>
              <a:rPr lang="zh-CN" altLang="en-US" sz="2000" b="1" dirty="0">
                <a:latin typeface="+mn-ea"/>
                <a:ea typeface="+mn-ea"/>
              </a:rPr>
              <a:t>中，数据从源主机发送到目的主机，中间可能要经过多个路由器</a:t>
            </a:r>
          </a:p>
          <a:p>
            <a:pPr eaLnBrk="1" hangingPunct="1">
              <a:buFontTx/>
              <a:buAutoNum type="arabicPeriod"/>
            </a:pPr>
            <a:r>
              <a:rPr lang="zh-CN" altLang="en-US" sz="2000" b="1" dirty="0">
                <a:solidFill>
                  <a:srgbClr val="000000"/>
                </a:solidFill>
                <a:latin typeface="+mn-ea"/>
                <a:ea typeface="+mn-ea"/>
              </a:rPr>
              <a:t>路由器接收完整</a:t>
            </a:r>
            <a:r>
              <a:rPr lang="en-US" altLang="zh-CN" sz="2000" b="1" dirty="0">
                <a:solidFill>
                  <a:srgbClr val="000000"/>
                </a:solidFill>
                <a:latin typeface="+mn-ea"/>
                <a:ea typeface="+mn-ea"/>
              </a:rPr>
              <a:t>IP</a:t>
            </a:r>
            <a:r>
              <a:rPr lang="zh-CN" altLang="en-US" sz="2000" b="1" dirty="0">
                <a:solidFill>
                  <a:srgbClr val="000000"/>
                </a:solidFill>
                <a:latin typeface="+mn-ea"/>
                <a:ea typeface="+mn-ea"/>
              </a:rPr>
              <a:t>分组后，根据接收到的头标中的目的</a:t>
            </a:r>
            <a:r>
              <a:rPr lang="en-US" altLang="zh-CN" sz="2000" b="1" dirty="0">
                <a:solidFill>
                  <a:srgbClr val="000000"/>
                </a:solidFill>
                <a:latin typeface="+mn-ea"/>
                <a:ea typeface="+mn-ea"/>
              </a:rPr>
              <a:t>IP</a:t>
            </a:r>
            <a:r>
              <a:rPr lang="zh-CN" altLang="en-US" sz="2000" b="1" dirty="0">
                <a:solidFill>
                  <a:srgbClr val="000000"/>
                </a:solidFill>
                <a:latin typeface="+mn-ea"/>
                <a:ea typeface="+mn-ea"/>
              </a:rPr>
              <a:t>地址查找</a:t>
            </a:r>
            <a:r>
              <a:rPr lang="zh-CN" altLang="en-US" sz="2000" b="1" dirty="0">
                <a:solidFill>
                  <a:srgbClr val="FF0000"/>
                </a:solidFill>
                <a:latin typeface="+mn-ea"/>
                <a:ea typeface="+mn-ea"/>
              </a:rPr>
              <a:t>转发表</a:t>
            </a:r>
            <a:r>
              <a:rPr lang="zh-CN" altLang="en-US" sz="2000" b="1" dirty="0">
                <a:solidFill>
                  <a:srgbClr val="000000"/>
                </a:solidFill>
                <a:latin typeface="+mn-ea"/>
                <a:ea typeface="+mn-ea"/>
              </a:rPr>
              <a:t>，从而确定其转发的</a:t>
            </a:r>
            <a:r>
              <a:rPr lang="zh-CN" altLang="en-US" sz="2000" b="1" dirty="0">
                <a:solidFill>
                  <a:srgbClr val="FF0000"/>
                </a:solidFill>
                <a:latin typeface="+mn-ea"/>
                <a:ea typeface="+mn-ea"/>
              </a:rPr>
              <a:t>下一跳网络节点，这种方式也称为逐跳转发</a:t>
            </a:r>
          </a:p>
        </p:txBody>
      </p:sp>
      <p:sp>
        <p:nvSpPr>
          <p:cNvPr id="66579" name="Line 42"/>
          <p:cNvSpPr>
            <a:spLocks noChangeShapeType="1"/>
          </p:cNvSpPr>
          <p:nvPr/>
        </p:nvSpPr>
        <p:spPr bwMode="auto">
          <a:xfrm flipH="1">
            <a:off x="2482850" y="3278188"/>
            <a:ext cx="1512888" cy="10810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0" name="Line 43"/>
          <p:cNvSpPr>
            <a:spLocks noChangeShapeType="1"/>
          </p:cNvSpPr>
          <p:nvPr/>
        </p:nvSpPr>
        <p:spPr bwMode="auto">
          <a:xfrm flipH="1">
            <a:off x="2627313" y="3422650"/>
            <a:ext cx="2592387" cy="9366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1" name="Line 44"/>
          <p:cNvSpPr>
            <a:spLocks noChangeShapeType="1"/>
          </p:cNvSpPr>
          <p:nvPr/>
        </p:nvSpPr>
        <p:spPr bwMode="auto">
          <a:xfrm flipH="1">
            <a:off x="2698750" y="4286250"/>
            <a:ext cx="1584325" cy="144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2" name="Line 45"/>
          <p:cNvSpPr>
            <a:spLocks noChangeShapeType="1"/>
          </p:cNvSpPr>
          <p:nvPr/>
        </p:nvSpPr>
        <p:spPr bwMode="auto">
          <a:xfrm flipH="1">
            <a:off x="2698750" y="4502150"/>
            <a:ext cx="32416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3" name="Rectangle 46"/>
          <p:cNvSpPr>
            <a:spLocks noChangeArrowheads="1"/>
          </p:cNvSpPr>
          <p:nvPr/>
        </p:nvSpPr>
        <p:spPr bwMode="auto">
          <a:xfrm>
            <a:off x="827584" y="4214813"/>
            <a:ext cx="1728291"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dirty="0">
                <a:solidFill>
                  <a:srgbClr val="FF0000"/>
                </a:solidFill>
                <a:latin typeface="+mn-ea"/>
                <a:ea typeface="+mn-ea"/>
              </a:rPr>
              <a:t>逐跳</a:t>
            </a:r>
            <a:r>
              <a:rPr lang="zh-CN" altLang="en-US" sz="2000" b="1" dirty="0">
                <a:latin typeface="+mn-ea"/>
                <a:ea typeface="+mn-ea"/>
              </a:rPr>
              <a:t>转发</a:t>
            </a:r>
            <a:endParaRPr lang="en-US" altLang="zh-CN" sz="2000" b="1" dirty="0">
              <a:latin typeface="+mn-ea"/>
              <a:ea typeface="+mn-ea"/>
            </a:endParaRPr>
          </a:p>
          <a:p>
            <a:pPr algn="ctr" eaLnBrk="1" hangingPunct="1"/>
            <a:r>
              <a:rPr lang="zh-CN" altLang="en-US" sz="1400" b="1" dirty="0">
                <a:latin typeface="+mn-ea"/>
                <a:ea typeface="+mn-ea"/>
              </a:rPr>
              <a:t>只确定转发的下一跳</a:t>
            </a:r>
          </a:p>
        </p:txBody>
      </p:sp>
      <p:sp>
        <p:nvSpPr>
          <p:cNvPr id="66584" name="Line 25"/>
          <p:cNvSpPr>
            <a:spLocks noChangeShapeType="1"/>
          </p:cNvSpPr>
          <p:nvPr/>
        </p:nvSpPr>
        <p:spPr bwMode="auto">
          <a:xfrm flipH="1">
            <a:off x="4211638" y="2276475"/>
            <a:ext cx="1081087" cy="43180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5" name="Line 26"/>
          <p:cNvSpPr>
            <a:spLocks noChangeShapeType="1"/>
          </p:cNvSpPr>
          <p:nvPr/>
        </p:nvSpPr>
        <p:spPr bwMode="auto">
          <a:xfrm flipH="1">
            <a:off x="4572000" y="2492375"/>
            <a:ext cx="1079500" cy="144145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6" name="Line 27"/>
          <p:cNvSpPr>
            <a:spLocks noChangeShapeType="1"/>
          </p:cNvSpPr>
          <p:nvPr/>
        </p:nvSpPr>
        <p:spPr bwMode="auto">
          <a:xfrm flipH="1">
            <a:off x="5651500" y="2492375"/>
            <a:ext cx="288925" cy="504825"/>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6587" name="Line 28"/>
          <p:cNvSpPr>
            <a:spLocks noChangeShapeType="1"/>
          </p:cNvSpPr>
          <p:nvPr/>
        </p:nvSpPr>
        <p:spPr bwMode="auto">
          <a:xfrm>
            <a:off x="6084888" y="2492375"/>
            <a:ext cx="358775" cy="1657350"/>
          </a:xfrm>
          <a:prstGeom prst="line">
            <a:avLst/>
          </a:prstGeom>
          <a:noFill/>
          <a:ln w="2857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AFFD7201-09CC-49BA-BA13-6B1EE93F571F}" type="slidenum">
              <a:rPr lang="en-US" altLang="zh-CN"/>
              <a:pPr eaLnBrk="1" hangingPunct="1"/>
              <a:t>57</a:t>
            </a:fld>
            <a:endParaRPr lang="en-US" altLang="zh-CN"/>
          </a:p>
        </p:txBody>
      </p:sp>
      <p:sp>
        <p:nvSpPr>
          <p:cNvPr id="67587" name="Rectangle 2"/>
          <p:cNvSpPr>
            <a:spLocks noGrp="1" noChangeArrowheads="1"/>
          </p:cNvSpPr>
          <p:nvPr>
            <p:ph type="title"/>
          </p:nvPr>
        </p:nvSpPr>
        <p:spPr/>
        <p:txBody>
          <a:bodyPr/>
          <a:lstStyle/>
          <a:p>
            <a:pPr eaLnBrk="1" hangingPunct="1"/>
            <a:r>
              <a:rPr lang="zh-CN" altLang="en-US"/>
              <a:t>路由表和转发表</a:t>
            </a:r>
          </a:p>
        </p:txBody>
      </p:sp>
      <p:sp>
        <p:nvSpPr>
          <p:cNvPr id="67588" name="Rectangle 6"/>
          <p:cNvSpPr>
            <a:spLocks noGrp="1" noRot="1" noChangeArrowheads="1"/>
          </p:cNvSpPr>
          <p:nvPr>
            <p:ph type="body" idx="1"/>
          </p:nvPr>
        </p:nvSpPr>
        <p:spPr>
          <a:xfrm>
            <a:off x="215900" y="1519366"/>
            <a:ext cx="8820150" cy="4691063"/>
          </a:xfrm>
          <a:noFill/>
        </p:spPr>
        <p:txBody>
          <a:bodyPr/>
          <a:lstStyle/>
          <a:p>
            <a:pPr eaLnBrk="1" hangingPunct="1"/>
            <a:r>
              <a:rPr lang="zh-CN" altLang="en-US" sz="2800" dirty="0">
                <a:solidFill>
                  <a:schemeClr val="hlink"/>
                </a:solidFill>
              </a:rPr>
              <a:t>路由表：</a:t>
            </a:r>
            <a:r>
              <a:rPr lang="en-US" altLang="zh-CN" sz="2800" dirty="0">
                <a:solidFill>
                  <a:schemeClr val="hlink"/>
                </a:solidFill>
              </a:rPr>
              <a:t>Routing Table</a:t>
            </a:r>
          </a:p>
          <a:p>
            <a:pPr lvl="1" eaLnBrk="1" hangingPunct="1"/>
            <a:r>
              <a:rPr lang="zh-CN" altLang="en-US" sz="2400" b="0" dirty="0"/>
              <a:t>路由表每个表项至少包含两个内容</a:t>
            </a:r>
          </a:p>
          <a:p>
            <a:pPr lvl="2" eaLnBrk="1" hangingPunct="1"/>
            <a:r>
              <a:rPr lang="zh-CN" altLang="en-US" sz="2000" b="0" dirty="0"/>
              <a:t>目的网络</a:t>
            </a:r>
            <a:r>
              <a:rPr lang="en-US" altLang="zh-CN" sz="2000" b="0" dirty="0"/>
              <a:t>(</a:t>
            </a:r>
            <a:r>
              <a:rPr lang="zh-CN" altLang="en-US" sz="2000" b="0" dirty="0"/>
              <a:t>网络号或前缀</a:t>
            </a:r>
            <a:r>
              <a:rPr lang="en-US" altLang="zh-CN" sz="2000" b="0" dirty="0"/>
              <a:t>)/</a:t>
            </a:r>
            <a:r>
              <a:rPr lang="zh-CN" altLang="en-US" sz="2000" b="0" dirty="0">
                <a:solidFill>
                  <a:schemeClr val="hlink"/>
                </a:solidFill>
              </a:rPr>
              <a:t>目的主机的地址</a:t>
            </a:r>
          </a:p>
          <a:p>
            <a:pPr lvl="2" eaLnBrk="1" hangingPunct="1"/>
            <a:r>
              <a:rPr lang="zh-CN" altLang="en-US" sz="2000" b="0" dirty="0"/>
              <a:t>下一跳（</a:t>
            </a:r>
            <a:r>
              <a:rPr lang="en-US" altLang="zh-CN" sz="2000" b="0" dirty="0"/>
              <a:t>Next Hop</a:t>
            </a:r>
            <a:r>
              <a:rPr lang="zh-CN" altLang="en-US" sz="2000" b="0" dirty="0"/>
              <a:t>）地址</a:t>
            </a:r>
          </a:p>
          <a:p>
            <a:pPr lvl="1" eaLnBrk="1" hangingPunct="1"/>
            <a:r>
              <a:rPr lang="zh-CN" altLang="en-US" sz="2400" b="0" dirty="0"/>
              <a:t>在路由器上，一般通过路由协议来动态建立和维护路由表</a:t>
            </a:r>
          </a:p>
          <a:p>
            <a:pPr eaLnBrk="1" hangingPunct="1"/>
            <a:r>
              <a:rPr lang="zh-CN" altLang="en-US" sz="2800" dirty="0">
                <a:solidFill>
                  <a:schemeClr val="hlink"/>
                </a:solidFill>
              </a:rPr>
              <a:t>转发表：</a:t>
            </a:r>
            <a:r>
              <a:rPr lang="en-US" altLang="zh-CN" sz="2800" dirty="0">
                <a:solidFill>
                  <a:schemeClr val="hlink"/>
                </a:solidFill>
              </a:rPr>
              <a:t>Forwarding Table</a:t>
            </a:r>
          </a:p>
          <a:p>
            <a:pPr lvl="1" eaLnBrk="1" hangingPunct="1"/>
            <a:r>
              <a:rPr lang="zh-CN" altLang="en-US" sz="2400" b="0" dirty="0"/>
              <a:t>与路由表相比，转发表包含了更多的信息，包括包含目的网络的网络号</a:t>
            </a:r>
            <a:r>
              <a:rPr lang="en-US" altLang="zh-CN" sz="2400" b="0" dirty="0"/>
              <a:t>/</a:t>
            </a:r>
            <a:r>
              <a:rPr lang="zh-CN" altLang="en-US" sz="2400" b="0" dirty="0"/>
              <a:t>目的主机的地址、输出端口以及一些</a:t>
            </a:r>
            <a:r>
              <a:rPr lang="en-US" altLang="zh-CN" sz="2400" b="0" dirty="0"/>
              <a:t>MAC</a:t>
            </a:r>
            <a:r>
              <a:rPr lang="zh-CN" altLang="en-US" sz="2400" b="0" dirty="0"/>
              <a:t>地址等信息</a:t>
            </a:r>
          </a:p>
          <a:p>
            <a:pPr lvl="1" eaLnBrk="1" hangingPunct="1"/>
            <a:r>
              <a:rPr lang="zh-CN" altLang="en-US" sz="2400" b="0" dirty="0"/>
              <a:t>主机</a:t>
            </a:r>
            <a:r>
              <a:rPr lang="en-US" altLang="zh-CN" sz="2400" b="0" dirty="0"/>
              <a:t>(</a:t>
            </a:r>
            <a:r>
              <a:rPr lang="zh-CN" altLang="en-US" sz="2400" b="0" dirty="0"/>
              <a:t>用户终端</a:t>
            </a:r>
            <a:r>
              <a:rPr lang="en-US" altLang="zh-CN" sz="2400" b="0" dirty="0"/>
              <a:t>)</a:t>
            </a:r>
            <a:r>
              <a:rPr lang="zh-CN" altLang="en-US" sz="2400" b="0" dirty="0"/>
              <a:t>上的转发表一般是手动或者通过</a:t>
            </a:r>
            <a:r>
              <a:rPr lang="en-US" altLang="zh-CN" sz="2400" b="0" dirty="0"/>
              <a:t>DHCP</a:t>
            </a:r>
            <a:r>
              <a:rPr lang="zh-CN" altLang="en-US" sz="2400" b="0" dirty="0"/>
              <a:t>等动态配置</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371057F-1795-4D9E-AF52-D544D0D8FA4C}" type="slidenum">
              <a:rPr lang="en-US" altLang="zh-CN">
                <a:latin typeface="+mn-ea"/>
                <a:ea typeface="+mn-ea"/>
              </a:rPr>
              <a:pPr eaLnBrk="1" hangingPunct="1"/>
              <a:t>58</a:t>
            </a:fld>
            <a:endParaRPr lang="en-US" altLang="zh-CN">
              <a:latin typeface="+mn-ea"/>
              <a:ea typeface="+mn-ea"/>
            </a:endParaRPr>
          </a:p>
        </p:txBody>
      </p:sp>
      <p:sp>
        <p:nvSpPr>
          <p:cNvPr id="68611" name="Line 30"/>
          <p:cNvSpPr>
            <a:spLocks noChangeShapeType="1"/>
          </p:cNvSpPr>
          <p:nvPr/>
        </p:nvSpPr>
        <p:spPr bwMode="auto">
          <a:xfrm>
            <a:off x="4665663" y="26558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zh-CN" altLang="en-US">
              <a:latin typeface="+mn-ea"/>
              <a:ea typeface="+mn-ea"/>
            </a:endParaRPr>
          </a:p>
        </p:txBody>
      </p:sp>
      <p:graphicFrame>
        <p:nvGraphicFramePr>
          <p:cNvPr id="65568" name="Group 32"/>
          <p:cNvGraphicFramePr>
            <a:graphicFrameLocks noGrp="1"/>
          </p:cNvGraphicFramePr>
          <p:nvPr>
            <p:extLst>
              <p:ext uri="{D42A27DB-BD31-4B8C-83A1-F6EECF244321}">
                <p14:modId xmlns:p14="http://schemas.microsoft.com/office/powerpoint/2010/main" val="1657284433"/>
              </p:ext>
            </p:extLst>
          </p:nvPr>
        </p:nvGraphicFramePr>
        <p:xfrm>
          <a:off x="1231900" y="2168861"/>
          <a:ext cx="6897688" cy="2788603"/>
        </p:xfrm>
        <a:graphic>
          <a:graphicData uri="http://schemas.openxmlformats.org/drawingml/2006/table">
            <a:tbl>
              <a:tblPr/>
              <a:tblGrid>
                <a:gridCol w="1082675">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gridCol w="631825">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2160588">
                  <a:extLst>
                    <a:ext uri="{9D8B030D-6E8A-4147-A177-3AD203B41FA5}">
                      <a16:colId xmlns:a16="http://schemas.microsoft.com/office/drawing/2014/main" val="20004"/>
                    </a:ext>
                  </a:extLst>
                </a:gridCol>
              </a:tblGrid>
              <a:tr h="8826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ea"/>
                          <a:ea typeface="+mn-ea"/>
                          <a:cs typeface="Times New Roman" pitchFamily="18" charset="0"/>
                        </a:rPr>
                        <a:t>路由表</a:t>
                      </a:r>
                      <a:endParaRPr kumimoji="0" lang="zh-CN" altLang="en-US" sz="20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网络号或前缀</a:t>
                      </a:r>
                      <a:endParaRPr kumimoji="0" lang="en-US" altLang="zh-CN"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下一跳</a:t>
                      </a:r>
                      <a:endParaRPr kumimoji="0" lang="zh-CN" altLang="en-US"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484188">
                <a:tc v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mn-ea"/>
                          <a:ea typeface="+mn-ea"/>
                          <a:cs typeface="Times New Roman" pitchFamily="18" charset="0"/>
                        </a:rPr>
                        <a:t>10</a:t>
                      </a:r>
                      <a:r>
                        <a:rPr kumimoji="0" lang="zh-CN" altLang="en-US" sz="2000" b="0" i="0" u="none" strike="noStrike" cap="none" normalizeH="0" baseline="0">
                          <a:ln>
                            <a:noFill/>
                          </a:ln>
                          <a:solidFill>
                            <a:schemeClr val="tx1"/>
                          </a:solidFill>
                          <a:effectLst/>
                          <a:latin typeface="+mn-ea"/>
                          <a:ea typeface="+mn-ea"/>
                          <a:cs typeface="Times New Roman" pitchFamily="18" charset="0"/>
                        </a:rPr>
                        <a:t>或者</a:t>
                      </a:r>
                      <a:r>
                        <a:rPr kumimoji="0" lang="en-US" altLang="zh-CN" sz="2000" b="0" i="0" u="none" strike="noStrike" cap="none" normalizeH="0" baseline="0">
                          <a:ln>
                            <a:noFill/>
                          </a:ln>
                          <a:solidFill>
                            <a:schemeClr val="tx1"/>
                          </a:solidFill>
                          <a:effectLst/>
                          <a:latin typeface="+mn-ea"/>
                          <a:ea typeface="+mn-ea"/>
                          <a:cs typeface="Times New Roman" pitchFamily="18" charset="0"/>
                        </a:rPr>
                        <a:t>10.0.0.0/8</a:t>
                      </a:r>
                      <a:endParaRPr kumimoji="0" lang="en-US" altLang="zh-CN"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mn-ea"/>
                          <a:ea typeface="+mn-ea"/>
                          <a:cs typeface="Times New Roman" pitchFamily="18" charset="0"/>
                        </a:rPr>
                        <a:t>171.69.245.10</a:t>
                      </a:r>
                      <a:endParaRPr kumimoji="0" lang="en-US" altLang="zh-CN" sz="20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1"/>
                  </a:ext>
                </a:extLst>
              </a:tr>
              <a:tr h="720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转发表</a:t>
                      </a:r>
                      <a:endParaRPr kumimoji="0" lang="zh-CN" altLang="en-US"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mn-ea"/>
                          <a:ea typeface="+mn-ea"/>
                          <a:cs typeface="Times New Roman" pitchFamily="18" charset="0"/>
                        </a:rPr>
                        <a:t>网络号或前缀</a:t>
                      </a:r>
                      <a:endParaRPr kumimoji="0" lang="zh-CN" altLang="en-US" sz="20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输出端口</a:t>
                      </a:r>
                      <a:endParaRPr kumimoji="0" lang="zh-CN" altLang="en-US"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mn-ea"/>
                          <a:ea typeface="+mn-ea"/>
                          <a:cs typeface="Times New Roman" pitchFamily="18" charset="0"/>
                        </a:rPr>
                        <a:t>下一跳</a:t>
                      </a:r>
                      <a:r>
                        <a:rPr kumimoji="0" lang="en-US" altLang="zh-CN" sz="2000" b="0" i="0" u="none" strike="noStrike" cap="none" normalizeH="0" baseline="0">
                          <a:ln>
                            <a:noFill/>
                          </a:ln>
                          <a:solidFill>
                            <a:schemeClr val="tx1"/>
                          </a:solidFill>
                          <a:effectLst/>
                          <a:latin typeface="+mn-ea"/>
                          <a:ea typeface="+mn-ea"/>
                          <a:cs typeface="Times New Roman" pitchFamily="18" charset="0"/>
                        </a:rPr>
                        <a:t>MAC</a:t>
                      </a:r>
                      <a:r>
                        <a:rPr kumimoji="0" lang="zh-CN" altLang="en-US" sz="2000" b="0" i="0" u="none" strike="noStrike" cap="none" normalizeH="0" baseline="0">
                          <a:ln>
                            <a:noFill/>
                          </a:ln>
                          <a:solidFill>
                            <a:schemeClr val="tx1"/>
                          </a:solidFill>
                          <a:effectLst/>
                          <a:latin typeface="+mn-ea"/>
                          <a:ea typeface="+mn-ea"/>
                          <a:cs typeface="Times New Roman" pitchFamily="18" charset="0"/>
                        </a:rPr>
                        <a:t>地址</a:t>
                      </a:r>
                      <a:endParaRPr kumimoji="0" lang="zh-CN" altLang="en-US"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467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mn-ea"/>
                          <a:ea typeface="+mn-ea"/>
                          <a:cs typeface="Times New Roman" pitchFamily="18" charset="0"/>
                        </a:rPr>
                        <a:t>10 </a:t>
                      </a:r>
                      <a:r>
                        <a:rPr kumimoji="0" lang="zh-CN" altLang="en-US" sz="2000" b="0" i="0" u="none" strike="noStrike" cap="none" normalizeH="0" baseline="0">
                          <a:ln>
                            <a:noFill/>
                          </a:ln>
                          <a:solidFill>
                            <a:schemeClr val="tx1"/>
                          </a:solidFill>
                          <a:effectLst/>
                          <a:latin typeface="+mn-ea"/>
                          <a:ea typeface="+mn-ea"/>
                          <a:cs typeface="Times New Roman" pitchFamily="18" charset="0"/>
                        </a:rPr>
                        <a:t>或者</a:t>
                      </a:r>
                      <a:r>
                        <a:rPr kumimoji="0" lang="en-US" altLang="zh-CN" sz="2000" b="0" i="0" u="none" strike="noStrike" cap="none" normalizeH="0" baseline="0">
                          <a:ln>
                            <a:noFill/>
                          </a:ln>
                          <a:solidFill>
                            <a:schemeClr val="tx1"/>
                          </a:solidFill>
                          <a:effectLst/>
                          <a:latin typeface="+mn-ea"/>
                          <a:ea typeface="+mn-ea"/>
                          <a:cs typeface="Times New Roman" pitchFamily="18" charset="0"/>
                        </a:rPr>
                        <a:t>10.0.0.0/8</a:t>
                      </a:r>
                      <a:endParaRPr kumimoji="0" lang="en-US" altLang="zh-CN"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mn-ea"/>
                          <a:ea typeface="+mn-ea"/>
                          <a:cs typeface="Times New Roman" pitchFamily="18" charset="0"/>
                        </a:rPr>
                        <a:t>0</a:t>
                      </a:r>
                      <a:endParaRPr kumimoji="0" lang="en-US" altLang="zh-CN" sz="2000" b="0" i="0" u="none" strike="noStrike" cap="none" normalizeH="0" baseline="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mn-ea"/>
                          <a:ea typeface="+mn-ea"/>
                          <a:cs typeface="Times New Roman" pitchFamily="18" charset="0"/>
                        </a:rPr>
                        <a:t>00:02:2b:e4:b:1:2</a:t>
                      </a:r>
                      <a:endParaRPr kumimoji="0" lang="en-US" altLang="zh-CN" sz="2000" b="0" i="0" u="none" strike="noStrike" cap="none" normalizeH="0" baseline="0" dirty="0">
                        <a:ln>
                          <a:noFill/>
                        </a:ln>
                        <a:solidFill>
                          <a:schemeClr val="tx1"/>
                        </a:solidFill>
                        <a:effectLst/>
                        <a:latin typeface="+mn-ea"/>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5564" name="Rectangle 55"/>
          <p:cNvSpPr>
            <a:spLocks noChangeArrowheads="1"/>
          </p:cNvSpPr>
          <p:nvPr/>
        </p:nvSpPr>
        <p:spPr bwMode="auto">
          <a:xfrm>
            <a:off x="35496" y="5300663"/>
            <a:ext cx="9036050" cy="1368425"/>
          </a:xfrm>
          <a:prstGeom prst="rect">
            <a:avLst/>
          </a:prstGeom>
          <a:solidFill>
            <a:schemeClr val="bg1"/>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solidFill>
                  <a:srgbClr val="E2061B"/>
                </a:solidFill>
                <a:latin typeface="+mn-ea"/>
                <a:ea typeface="+mn-ea"/>
              </a:rPr>
              <a:t>1</a:t>
            </a:r>
            <a:r>
              <a:rPr lang="zh-CN" altLang="en-US" sz="2000" b="1" dirty="0">
                <a:solidFill>
                  <a:srgbClr val="E2061B"/>
                </a:solidFill>
                <a:latin typeface="+mn-ea"/>
                <a:ea typeface="+mn-ea"/>
              </a:rPr>
              <a:t>）路由表是建立转发表的前奏，也就是说转发表可以基于路由表的信息建立</a:t>
            </a:r>
          </a:p>
          <a:p>
            <a:pPr eaLnBrk="1" hangingPunct="1"/>
            <a:r>
              <a:rPr lang="en-US" altLang="zh-CN" sz="2000" b="1" dirty="0">
                <a:solidFill>
                  <a:srgbClr val="E2061B"/>
                </a:solidFill>
                <a:latin typeface="+mn-ea"/>
                <a:ea typeface="+mn-ea"/>
              </a:rPr>
              <a:t>2</a:t>
            </a:r>
            <a:r>
              <a:rPr lang="zh-CN" altLang="en-US" sz="2000" b="1" dirty="0">
                <a:solidFill>
                  <a:srgbClr val="E2061B"/>
                </a:solidFill>
                <a:latin typeface="+mn-ea"/>
                <a:ea typeface="+mn-ea"/>
              </a:rPr>
              <a:t>）在路由器上，一般是先通过路由算法（协议）生成路由表，然后得到转发表</a:t>
            </a:r>
          </a:p>
          <a:p>
            <a:pPr eaLnBrk="1" hangingPunct="1"/>
            <a:r>
              <a:rPr lang="en-US" altLang="zh-CN" sz="2000" b="1" dirty="0">
                <a:solidFill>
                  <a:srgbClr val="E2061B"/>
                </a:solidFill>
                <a:latin typeface="+mn-ea"/>
                <a:ea typeface="+mn-ea"/>
              </a:rPr>
              <a:t>3</a:t>
            </a:r>
            <a:r>
              <a:rPr lang="zh-CN" altLang="en-US" sz="2000" b="1" dirty="0">
                <a:solidFill>
                  <a:srgbClr val="E2061B"/>
                </a:solidFill>
                <a:latin typeface="+mn-ea"/>
                <a:ea typeface="+mn-ea"/>
              </a:rPr>
              <a:t>）在以后的叙述中，如果不特别注明，我们将不区分路由表和转发表，路由器上一般采用路由表的形式，而主机上一般采用转发表的形式</a:t>
            </a:r>
            <a:endParaRPr lang="en-US" altLang="zh-CN" sz="2000" b="1" dirty="0">
              <a:solidFill>
                <a:srgbClr val="E2061B"/>
              </a:solidFill>
              <a:latin typeface="+mn-ea"/>
              <a:ea typeface="+mn-ea"/>
            </a:endParaRPr>
          </a:p>
        </p:txBody>
      </p:sp>
      <p:sp>
        <p:nvSpPr>
          <p:cNvPr id="68637" name="Text Box 30"/>
          <p:cNvSpPr txBox="1">
            <a:spLocks noChangeArrowheads="1"/>
          </p:cNvSpPr>
          <p:nvPr/>
        </p:nvSpPr>
        <p:spPr bwMode="auto">
          <a:xfrm>
            <a:off x="395536" y="764704"/>
            <a:ext cx="842486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400" b="1" dirty="0">
                <a:latin typeface="+mn-ea"/>
                <a:ea typeface="+mn-ea"/>
              </a:rPr>
              <a:t>在</a:t>
            </a:r>
            <a:r>
              <a:rPr lang="en-US" altLang="zh-CN" sz="2400" b="1" dirty="0">
                <a:latin typeface="+mn-ea"/>
                <a:ea typeface="+mn-ea"/>
              </a:rPr>
              <a:t>IP</a:t>
            </a:r>
            <a:r>
              <a:rPr lang="zh-CN" altLang="en-US" sz="2400" b="1" dirty="0">
                <a:latin typeface="+mn-ea"/>
                <a:ea typeface="+mn-ea"/>
              </a:rPr>
              <a:t>网络中，每个网络都使用网络号或者网络前缀来标识，我们用</a:t>
            </a:r>
            <a:r>
              <a:rPr lang="en-US" altLang="zh-CN" sz="2400" b="1" dirty="0">
                <a:solidFill>
                  <a:srgbClr val="FF0000"/>
                </a:solidFill>
                <a:latin typeface="+mn-ea"/>
                <a:ea typeface="+mn-ea"/>
              </a:rPr>
              <a:t>IP</a:t>
            </a:r>
            <a:r>
              <a:rPr lang="zh-CN" altLang="en-US" sz="2400" b="1" dirty="0">
                <a:solidFill>
                  <a:srgbClr val="FF0000"/>
                </a:solidFill>
                <a:latin typeface="+mn-ea"/>
                <a:ea typeface="+mn-ea"/>
              </a:rPr>
              <a:t>地址</a:t>
            </a:r>
            <a:r>
              <a:rPr lang="en-US" altLang="zh-CN" sz="2400" b="1" dirty="0">
                <a:solidFill>
                  <a:srgbClr val="FF0000"/>
                </a:solidFill>
                <a:latin typeface="+mn-ea"/>
                <a:ea typeface="+mn-ea"/>
              </a:rPr>
              <a:t>/</a:t>
            </a:r>
            <a:r>
              <a:rPr lang="zh-CN" altLang="en-US" sz="2400" b="1" dirty="0">
                <a:solidFill>
                  <a:srgbClr val="FF0000"/>
                </a:solidFill>
                <a:latin typeface="+mn-ea"/>
                <a:ea typeface="+mn-ea"/>
              </a:rPr>
              <a:t>网络号长度（或者前缀长度）</a:t>
            </a:r>
            <a:r>
              <a:rPr lang="zh-CN" altLang="en-US" sz="2400" b="1" dirty="0">
                <a:latin typeface="+mn-ea"/>
                <a:ea typeface="+mn-ea"/>
              </a:rPr>
              <a:t>的方式来表示网络号或者网络前缀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blinds(horizontal)">
                                      <p:cBhvr>
                                        <p:cTn id="7" dur="500"/>
                                        <p:tgtEl>
                                          <p:spTgt spid="6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C665FA6-5ABD-4698-8310-439FEDC88D64}" type="slidenum">
              <a:rPr lang="en-US" altLang="zh-CN">
                <a:latin typeface="+mn-ea"/>
                <a:ea typeface="+mn-ea"/>
              </a:rPr>
              <a:pPr eaLnBrk="1" hangingPunct="1"/>
              <a:t>59</a:t>
            </a:fld>
            <a:endParaRPr lang="en-US" altLang="zh-CN">
              <a:latin typeface="+mn-ea"/>
              <a:ea typeface="+mn-ea"/>
            </a:endParaRPr>
          </a:p>
        </p:txBody>
      </p:sp>
      <p:sp>
        <p:nvSpPr>
          <p:cNvPr id="69635" name="Rectangle 2"/>
          <p:cNvSpPr>
            <a:spLocks noGrp="1" noChangeArrowheads="1"/>
          </p:cNvSpPr>
          <p:nvPr>
            <p:ph type="title"/>
          </p:nvPr>
        </p:nvSpPr>
        <p:spPr/>
        <p:txBody>
          <a:bodyPr/>
          <a:lstStyle/>
          <a:p>
            <a:pPr eaLnBrk="1" hangingPunct="1"/>
            <a:r>
              <a:rPr lang="zh-CN" altLang="en-US">
                <a:latin typeface="+mn-ea"/>
                <a:ea typeface="+mn-ea"/>
              </a:rPr>
              <a:t>路由表实例</a:t>
            </a:r>
          </a:p>
        </p:txBody>
      </p:sp>
      <p:sp>
        <p:nvSpPr>
          <p:cNvPr id="69636" name="Line 5"/>
          <p:cNvSpPr>
            <a:spLocks noChangeShapeType="1"/>
          </p:cNvSpPr>
          <p:nvPr/>
        </p:nvSpPr>
        <p:spPr bwMode="auto">
          <a:xfrm flipV="1">
            <a:off x="6415088" y="1644650"/>
            <a:ext cx="0" cy="950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69637" name="Group 7"/>
          <p:cNvGrpSpPr>
            <a:grpSpLocks/>
          </p:cNvGrpSpPr>
          <p:nvPr/>
        </p:nvGrpSpPr>
        <p:grpSpPr bwMode="auto">
          <a:xfrm>
            <a:off x="75608" y="2605089"/>
            <a:ext cx="2704801" cy="587374"/>
            <a:chOff x="-342" y="1584"/>
            <a:chExt cx="1730" cy="401"/>
          </a:xfrm>
        </p:grpSpPr>
        <p:sp>
          <p:nvSpPr>
            <p:cNvPr id="69691" name="Line 8"/>
            <p:cNvSpPr>
              <a:spLocks noChangeShapeType="1"/>
            </p:cNvSpPr>
            <p:nvPr/>
          </p:nvSpPr>
          <p:spPr bwMode="auto">
            <a:xfrm flipH="1">
              <a:off x="-342" y="1584"/>
              <a:ext cx="918"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92" name="Line 9"/>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3" name="Group 10"/>
          <p:cNvGrpSpPr>
            <a:grpSpLocks/>
          </p:cNvGrpSpPr>
          <p:nvPr/>
        </p:nvGrpSpPr>
        <p:grpSpPr bwMode="auto">
          <a:xfrm>
            <a:off x="2942038" y="3649663"/>
            <a:ext cx="2671874" cy="588962"/>
            <a:chOff x="-42" y="1584"/>
            <a:chExt cx="1674" cy="401"/>
          </a:xfrm>
        </p:grpSpPr>
        <p:sp>
          <p:nvSpPr>
            <p:cNvPr id="69689" name="Line 11"/>
            <p:cNvSpPr>
              <a:spLocks noChangeShapeType="1"/>
            </p:cNvSpPr>
            <p:nvPr/>
          </p:nvSpPr>
          <p:spPr bwMode="auto">
            <a:xfrm flipH="1">
              <a:off x="-42" y="1584"/>
              <a:ext cx="618"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90" name="Line 12"/>
            <p:cNvSpPr>
              <a:spLocks noChangeShapeType="1"/>
            </p:cNvSpPr>
            <p:nvPr/>
          </p:nvSpPr>
          <p:spPr bwMode="auto">
            <a:xfrm>
              <a:off x="912" y="1584"/>
              <a:ext cx="72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69639" name="Group 16"/>
          <p:cNvGrpSpPr>
            <a:grpSpLocks/>
          </p:cNvGrpSpPr>
          <p:nvPr/>
        </p:nvGrpSpPr>
        <p:grpSpPr bwMode="auto">
          <a:xfrm>
            <a:off x="1400175" y="2152650"/>
            <a:ext cx="7708900" cy="1638300"/>
            <a:chOff x="164" y="1414"/>
            <a:chExt cx="5432" cy="1182"/>
          </a:xfrm>
        </p:grpSpPr>
        <p:grpSp>
          <p:nvGrpSpPr>
            <p:cNvPr id="69673" name="Group 17"/>
            <p:cNvGrpSpPr>
              <a:grpSpLocks/>
            </p:cNvGrpSpPr>
            <p:nvPr/>
          </p:nvGrpSpPr>
          <p:grpSpPr bwMode="auto">
            <a:xfrm flipV="1">
              <a:off x="2208" y="1654"/>
              <a:ext cx="1248" cy="554"/>
              <a:chOff x="912" y="1414"/>
              <a:chExt cx="1104" cy="554"/>
            </a:xfrm>
          </p:grpSpPr>
          <p:sp>
            <p:nvSpPr>
              <p:cNvPr id="69686" name="Line 18"/>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7" name="Line 19"/>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8" name="Line 20"/>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69674" name="Group 21"/>
            <p:cNvGrpSpPr>
              <a:grpSpLocks/>
            </p:cNvGrpSpPr>
            <p:nvPr/>
          </p:nvGrpSpPr>
          <p:grpSpPr bwMode="auto">
            <a:xfrm>
              <a:off x="3744" y="1717"/>
              <a:ext cx="1248" cy="554"/>
              <a:chOff x="912" y="1414"/>
              <a:chExt cx="1104" cy="554"/>
            </a:xfrm>
          </p:grpSpPr>
          <p:sp>
            <p:nvSpPr>
              <p:cNvPr id="69683" name="Line 22"/>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4" name="Line 23"/>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5" name="Line 24"/>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69675" name="Group 25"/>
            <p:cNvGrpSpPr>
              <a:grpSpLocks/>
            </p:cNvGrpSpPr>
            <p:nvPr/>
          </p:nvGrpSpPr>
          <p:grpSpPr bwMode="auto">
            <a:xfrm>
              <a:off x="720" y="1632"/>
              <a:ext cx="1248" cy="554"/>
              <a:chOff x="912" y="1414"/>
              <a:chExt cx="1104" cy="554"/>
            </a:xfrm>
          </p:grpSpPr>
          <p:sp>
            <p:nvSpPr>
              <p:cNvPr id="69680" name="Line 26"/>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1" name="Line 27"/>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82" name="Line 28"/>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pic>
          <p:nvPicPr>
            <p:cNvPr id="69676"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7"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 y="2186"/>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8"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 y="2138"/>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9679"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9640" name="Text Box 33"/>
          <p:cNvSpPr txBox="1">
            <a:spLocks noChangeArrowheads="1"/>
          </p:cNvSpPr>
          <p:nvPr/>
        </p:nvSpPr>
        <p:spPr bwMode="auto">
          <a:xfrm>
            <a:off x="81659" y="3192463"/>
            <a:ext cx="2698750"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dirty="0">
                <a:latin typeface="+mn-ea"/>
                <a:ea typeface="+mn-ea"/>
              </a:rPr>
              <a:t>NETWORK</a:t>
            </a:r>
            <a:r>
              <a:rPr lang="en-US" altLang="zh-CN" sz="1600" b="1" dirty="0">
                <a:latin typeface="+mn-ea"/>
                <a:ea typeface="+mn-ea"/>
              </a:rPr>
              <a:t>   </a:t>
            </a:r>
            <a:r>
              <a:rPr lang="en-US" altLang="zh-CN" sz="1600" b="1" u="sng" dirty="0">
                <a:latin typeface="+mn-ea"/>
                <a:ea typeface="+mn-ea"/>
              </a:rPr>
              <a:t>NEXT HOP</a:t>
            </a:r>
          </a:p>
          <a:p>
            <a:pPr eaLnBrk="1" hangingPunct="1">
              <a:spcBef>
                <a:spcPct val="50000"/>
              </a:spcBef>
            </a:pPr>
            <a:r>
              <a:rPr lang="en-US" altLang="zh-CN" sz="1600" b="1" dirty="0">
                <a:latin typeface="+mn-ea"/>
                <a:ea typeface="+mn-ea"/>
              </a:rPr>
              <a:t>210.1.1.0/24      directly</a:t>
            </a:r>
            <a:br>
              <a:rPr lang="en-US" altLang="zh-CN" sz="1600" b="1" dirty="0">
                <a:latin typeface="+mn-ea"/>
                <a:ea typeface="+mn-ea"/>
              </a:rPr>
            </a:br>
            <a:r>
              <a:rPr lang="en-US" altLang="zh-CN" sz="1600" b="1" dirty="0">
                <a:latin typeface="+mn-ea"/>
                <a:ea typeface="+mn-ea"/>
              </a:rPr>
              <a:t>                         </a:t>
            </a:r>
            <a:r>
              <a:rPr lang="en-US" altLang="zh-CN" sz="1600" b="1" dirty="0">
                <a:solidFill>
                  <a:schemeClr val="hlink"/>
                </a:solidFill>
                <a:latin typeface="+mn-ea"/>
                <a:ea typeface="+mn-ea"/>
              </a:rPr>
              <a:t>(or </a:t>
            </a:r>
            <a:r>
              <a:rPr lang="en-US" altLang="zh-CN" sz="1600" b="1" dirty="0" err="1">
                <a:solidFill>
                  <a:schemeClr val="hlink"/>
                </a:solidFill>
                <a:latin typeface="+mn-ea"/>
                <a:ea typeface="+mn-ea"/>
              </a:rPr>
              <a:t>onlink</a:t>
            </a:r>
            <a:r>
              <a:rPr lang="en-US" altLang="zh-CN" sz="1600" b="1" dirty="0">
                <a:solidFill>
                  <a:schemeClr val="hlink"/>
                </a:solidFill>
                <a:latin typeface="+mn-ea"/>
                <a:ea typeface="+mn-ea"/>
              </a:rPr>
              <a:t>)</a:t>
            </a:r>
            <a:r>
              <a:rPr lang="en-US" altLang="zh-CN" sz="1600" b="1" dirty="0">
                <a:latin typeface="+mn-ea"/>
                <a:ea typeface="+mn-ea"/>
              </a:rPr>
              <a:t> </a:t>
            </a:r>
          </a:p>
          <a:p>
            <a:pPr eaLnBrk="1" hangingPunct="1">
              <a:spcBef>
                <a:spcPct val="50000"/>
              </a:spcBef>
            </a:pPr>
            <a:r>
              <a:rPr lang="en-US" altLang="zh-CN" sz="1600" b="1" dirty="0">
                <a:latin typeface="+mn-ea"/>
                <a:ea typeface="+mn-ea"/>
              </a:rPr>
              <a:t>210.1.2.0/24      directly</a:t>
            </a:r>
            <a:br>
              <a:rPr lang="en-US" altLang="zh-CN" sz="1600" b="1" dirty="0">
                <a:latin typeface="+mn-ea"/>
                <a:ea typeface="+mn-ea"/>
              </a:rPr>
            </a:br>
            <a:r>
              <a:rPr lang="en-US" altLang="zh-CN" sz="1600" b="1" dirty="0">
                <a:latin typeface="+mn-ea"/>
                <a:ea typeface="+mn-ea"/>
              </a:rPr>
              <a:t>                         </a:t>
            </a:r>
            <a:r>
              <a:rPr lang="en-US" altLang="zh-CN" sz="1600" b="1" dirty="0">
                <a:solidFill>
                  <a:schemeClr val="hlink"/>
                </a:solidFill>
                <a:latin typeface="+mn-ea"/>
                <a:ea typeface="+mn-ea"/>
              </a:rPr>
              <a:t>(or </a:t>
            </a:r>
            <a:r>
              <a:rPr lang="en-US" altLang="zh-CN" sz="1600" b="1" dirty="0" err="1">
                <a:solidFill>
                  <a:schemeClr val="hlink"/>
                </a:solidFill>
                <a:latin typeface="+mn-ea"/>
                <a:ea typeface="+mn-ea"/>
              </a:rPr>
              <a:t>onlink</a:t>
            </a:r>
            <a:r>
              <a:rPr lang="en-US" altLang="zh-CN" sz="1600" b="1" dirty="0">
                <a:solidFill>
                  <a:schemeClr val="hlink"/>
                </a:solidFill>
                <a:latin typeface="+mn-ea"/>
                <a:ea typeface="+mn-ea"/>
              </a:rPr>
              <a:t>)</a:t>
            </a:r>
            <a:r>
              <a:rPr lang="en-US" altLang="zh-CN" sz="1600" b="1" dirty="0">
                <a:latin typeface="+mn-ea"/>
                <a:ea typeface="+mn-ea"/>
              </a:rPr>
              <a:t> </a:t>
            </a:r>
          </a:p>
          <a:p>
            <a:pPr eaLnBrk="1" hangingPunct="1">
              <a:spcBef>
                <a:spcPct val="50000"/>
              </a:spcBef>
            </a:pPr>
            <a:r>
              <a:rPr lang="en-US" altLang="zh-CN" sz="1600" b="1" dirty="0">
                <a:latin typeface="+mn-ea"/>
                <a:ea typeface="+mn-ea"/>
              </a:rPr>
              <a:t>210.1.3.0/24     210.1.2.2</a:t>
            </a:r>
          </a:p>
          <a:p>
            <a:pPr eaLnBrk="1" hangingPunct="1">
              <a:spcBef>
                <a:spcPct val="50000"/>
              </a:spcBef>
            </a:pPr>
            <a:r>
              <a:rPr lang="en-US" altLang="zh-CN" sz="1600" b="1" dirty="0">
                <a:latin typeface="+mn-ea"/>
                <a:ea typeface="+mn-ea"/>
              </a:rPr>
              <a:t>210.1.4.0/24     210.1.2.2</a:t>
            </a:r>
          </a:p>
          <a:p>
            <a:pPr eaLnBrk="1" hangingPunct="1">
              <a:spcBef>
                <a:spcPct val="50000"/>
              </a:spcBef>
            </a:pPr>
            <a:r>
              <a:rPr lang="en-US" altLang="zh-CN" sz="1600" b="1" dirty="0">
                <a:latin typeface="+mn-ea"/>
                <a:ea typeface="+mn-ea"/>
              </a:rPr>
              <a:t>210.1.5.0/24     210.1.2.2</a:t>
            </a:r>
          </a:p>
          <a:p>
            <a:pPr eaLnBrk="1" hangingPunct="1">
              <a:spcBef>
                <a:spcPct val="50000"/>
              </a:spcBef>
            </a:pPr>
            <a:r>
              <a:rPr lang="en-US" altLang="zh-CN" sz="1600" b="1" dirty="0">
                <a:latin typeface="+mn-ea"/>
                <a:ea typeface="+mn-ea"/>
              </a:rPr>
              <a:t>210.1.6.0/24     210.1.2.2</a:t>
            </a:r>
          </a:p>
        </p:txBody>
      </p:sp>
      <p:sp>
        <p:nvSpPr>
          <p:cNvPr id="64521" name="Text Box 34"/>
          <p:cNvSpPr txBox="1">
            <a:spLocks noChangeArrowheads="1"/>
          </p:cNvSpPr>
          <p:nvPr/>
        </p:nvSpPr>
        <p:spPr bwMode="auto">
          <a:xfrm>
            <a:off x="2942432" y="4238625"/>
            <a:ext cx="2684462" cy="25545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dirty="0">
                <a:latin typeface="+mn-ea"/>
                <a:ea typeface="+mn-ea"/>
              </a:rPr>
              <a:t>NETWORK</a:t>
            </a:r>
            <a:r>
              <a:rPr lang="en-US" altLang="zh-CN" sz="1600" b="1" dirty="0">
                <a:latin typeface="+mn-ea"/>
                <a:ea typeface="+mn-ea"/>
              </a:rPr>
              <a:t> </a:t>
            </a:r>
            <a:r>
              <a:rPr lang="en-US" altLang="zh-CN" sz="1600" b="1" u="sng" dirty="0">
                <a:latin typeface="+mn-ea"/>
                <a:ea typeface="+mn-ea"/>
              </a:rPr>
              <a:t>NEXT HOP</a:t>
            </a:r>
          </a:p>
          <a:p>
            <a:pPr eaLnBrk="1" hangingPunct="1">
              <a:spcBef>
                <a:spcPct val="50000"/>
              </a:spcBef>
            </a:pPr>
            <a:r>
              <a:rPr lang="en-US" altLang="zh-CN" sz="1600" b="1" dirty="0">
                <a:latin typeface="+mn-ea"/>
                <a:ea typeface="+mn-ea"/>
              </a:rPr>
              <a:t>210.1.2.0/24      directly</a:t>
            </a:r>
          </a:p>
          <a:p>
            <a:pPr eaLnBrk="1" hangingPunct="1">
              <a:spcBef>
                <a:spcPct val="50000"/>
              </a:spcBef>
            </a:pPr>
            <a:r>
              <a:rPr lang="en-US" altLang="zh-CN" sz="1600" b="1" dirty="0">
                <a:latin typeface="+mn-ea"/>
                <a:ea typeface="+mn-ea"/>
              </a:rPr>
              <a:t>210.1.3.0/24      directly </a:t>
            </a:r>
          </a:p>
          <a:p>
            <a:pPr eaLnBrk="1" hangingPunct="1">
              <a:spcBef>
                <a:spcPct val="50000"/>
              </a:spcBef>
            </a:pPr>
            <a:r>
              <a:rPr lang="en-US" altLang="zh-CN" sz="1600" b="1" dirty="0">
                <a:latin typeface="+mn-ea"/>
                <a:ea typeface="+mn-ea"/>
              </a:rPr>
              <a:t>210.1.4.0/24      directly</a:t>
            </a:r>
          </a:p>
          <a:p>
            <a:pPr eaLnBrk="1" hangingPunct="1">
              <a:spcBef>
                <a:spcPct val="50000"/>
              </a:spcBef>
            </a:pPr>
            <a:r>
              <a:rPr lang="en-US" altLang="zh-CN" sz="1600" b="1" dirty="0">
                <a:latin typeface="+mn-ea"/>
                <a:ea typeface="+mn-ea"/>
              </a:rPr>
              <a:t>210.1.1.0/24    210.1.2.1</a:t>
            </a:r>
          </a:p>
          <a:p>
            <a:pPr eaLnBrk="1" hangingPunct="1">
              <a:spcBef>
                <a:spcPct val="50000"/>
              </a:spcBef>
            </a:pPr>
            <a:r>
              <a:rPr lang="en-US" altLang="zh-CN" sz="1600" b="1" dirty="0">
                <a:latin typeface="+mn-ea"/>
                <a:ea typeface="+mn-ea"/>
              </a:rPr>
              <a:t>210.1.5.0/24    210.1.4.2</a:t>
            </a:r>
          </a:p>
          <a:p>
            <a:pPr eaLnBrk="1" hangingPunct="1">
              <a:spcBef>
                <a:spcPct val="50000"/>
              </a:spcBef>
            </a:pPr>
            <a:r>
              <a:rPr lang="en-US" altLang="zh-CN" sz="1600" b="1" dirty="0">
                <a:latin typeface="+mn-ea"/>
                <a:ea typeface="+mn-ea"/>
              </a:rPr>
              <a:t>210.1.6.0/24    210.1.4.2</a:t>
            </a:r>
          </a:p>
        </p:txBody>
      </p:sp>
      <p:sp>
        <p:nvSpPr>
          <p:cNvPr id="64522" name="Text Box 35"/>
          <p:cNvSpPr txBox="1">
            <a:spLocks noChangeArrowheads="1"/>
          </p:cNvSpPr>
          <p:nvPr/>
        </p:nvSpPr>
        <p:spPr bwMode="auto">
          <a:xfrm>
            <a:off x="5743575" y="3500438"/>
            <a:ext cx="2684462" cy="24314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mn-ea"/>
                <a:ea typeface="+mn-ea"/>
              </a:rPr>
              <a:t>NETWORK</a:t>
            </a:r>
            <a:r>
              <a:rPr lang="en-US" altLang="zh-CN" sz="1600" b="1">
                <a:latin typeface="+mn-ea"/>
                <a:ea typeface="+mn-ea"/>
              </a:rPr>
              <a:t> </a:t>
            </a:r>
            <a:r>
              <a:rPr lang="en-US" altLang="zh-CN" sz="1600" b="1" u="sng">
                <a:latin typeface="+mn-ea"/>
                <a:ea typeface="+mn-ea"/>
              </a:rPr>
              <a:t>NEXT HOP</a:t>
            </a:r>
          </a:p>
          <a:p>
            <a:pPr eaLnBrk="1" hangingPunct="1">
              <a:spcBef>
                <a:spcPct val="50000"/>
              </a:spcBef>
            </a:pPr>
            <a:r>
              <a:rPr lang="en-US" altLang="zh-CN" sz="1600" b="1">
                <a:latin typeface="+mn-ea"/>
                <a:ea typeface="+mn-ea"/>
              </a:rPr>
              <a:t>210.1.4.0/24    directly 210.1.5.0/24    directly</a:t>
            </a:r>
          </a:p>
          <a:p>
            <a:pPr eaLnBrk="1" hangingPunct="1">
              <a:spcBef>
                <a:spcPct val="50000"/>
              </a:spcBef>
            </a:pPr>
            <a:r>
              <a:rPr lang="en-US" altLang="zh-CN" sz="1600" b="1">
                <a:latin typeface="+mn-ea"/>
                <a:ea typeface="+mn-ea"/>
              </a:rPr>
              <a:t>210.1.6.0/24    directly</a:t>
            </a:r>
          </a:p>
          <a:p>
            <a:pPr eaLnBrk="1" hangingPunct="1">
              <a:spcBef>
                <a:spcPct val="50000"/>
              </a:spcBef>
            </a:pPr>
            <a:r>
              <a:rPr lang="en-US" altLang="zh-CN" sz="1600" b="1">
                <a:latin typeface="+mn-ea"/>
                <a:ea typeface="+mn-ea"/>
              </a:rPr>
              <a:t>210.1.1.0/24   210.1.4.1</a:t>
            </a:r>
          </a:p>
          <a:p>
            <a:pPr eaLnBrk="1" hangingPunct="1">
              <a:spcBef>
                <a:spcPct val="50000"/>
              </a:spcBef>
            </a:pPr>
            <a:r>
              <a:rPr lang="en-US" altLang="zh-CN" sz="1600" b="1">
                <a:latin typeface="+mn-ea"/>
                <a:ea typeface="+mn-ea"/>
              </a:rPr>
              <a:t>210.1.2.0/24   210.1.4.1</a:t>
            </a:r>
          </a:p>
          <a:p>
            <a:pPr eaLnBrk="1" hangingPunct="1">
              <a:spcBef>
                <a:spcPct val="50000"/>
              </a:spcBef>
            </a:pPr>
            <a:r>
              <a:rPr lang="en-US" altLang="zh-CN" sz="1600" b="1">
                <a:latin typeface="+mn-ea"/>
                <a:ea typeface="+mn-ea"/>
              </a:rPr>
              <a:t>210.1.3.0/24   210.1.4.1</a:t>
            </a:r>
          </a:p>
        </p:txBody>
      </p:sp>
      <p:sp>
        <p:nvSpPr>
          <p:cNvPr id="64523" name="Line 38"/>
          <p:cNvSpPr>
            <a:spLocks noChangeShapeType="1"/>
          </p:cNvSpPr>
          <p:nvPr/>
        </p:nvSpPr>
        <p:spPr bwMode="auto">
          <a:xfrm flipH="1">
            <a:off x="5743575" y="2666999"/>
            <a:ext cx="407988" cy="830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44" name="Line 39"/>
          <p:cNvSpPr>
            <a:spLocks noChangeShapeType="1"/>
          </p:cNvSpPr>
          <p:nvPr/>
        </p:nvSpPr>
        <p:spPr bwMode="auto">
          <a:xfrm>
            <a:off x="6688138" y="2667000"/>
            <a:ext cx="1484312"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45" name="Text Box 40"/>
          <p:cNvSpPr txBox="1">
            <a:spLocks noChangeArrowheads="1"/>
          </p:cNvSpPr>
          <p:nvPr/>
        </p:nvSpPr>
        <p:spPr bwMode="auto">
          <a:xfrm>
            <a:off x="2297113" y="2012950"/>
            <a:ext cx="1554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210.1.2.1</a:t>
            </a:r>
          </a:p>
        </p:txBody>
      </p:sp>
      <p:sp>
        <p:nvSpPr>
          <p:cNvPr id="69646" name="Line 41"/>
          <p:cNvSpPr>
            <a:spLocks noChangeShapeType="1"/>
          </p:cNvSpPr>
          <p:nvPr/>
        </p:nvSpPr>
        <p:spPr bwMode="auto">
          <a:xfrm flipH="1">
            <a:off x="784225" y="2454275"/>
            <a:ext cx="61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47" name="Line 45"/>
          <p:cNvSpPr>
            <a:spLocks noChangeShapeType="1"/>
          </p:cNvSpPr>
          <p:nvPr/>
        </p:nvSpPr>
        <p:spPr bwMode="auto">
          <a:xfrm flipV="1">
            <a:off x="4233863" y="2595563"/>
            <a:ext cx="0" cy="560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69648" name="Text Box 48"/>
          <p:cNvSpPr txBox="1">
            <a:spLocks noChangeArrowheads="1"/>
          </p:cNvSpPr>
          <p:nvPr/>
        </p:nvSpPr>
        <p:spPr bwMode="auto">
          <a:xfrm>
            <a:off x="6864350" y="227647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S1: 210.1.6.1</a:t>
            </a:r>
          </a:p>
        </p:txBody>
      </p:sp>
      <p:sp>
        <p:nvSpPr>
          <p:cNvPr id="69649" name="Text Box 51"/>
          <p:cNvSpPr txBox="1">
            <a:spLocks noChangeArrowheads="1"/>
          </p:cNvSpPr>
          <p:nvPr/>
        </p:nvSpPr>
        <p:spPr bwMode="auto">
          <a:xfrm>
            <a:off x="1462088" y="263207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A</a:t>
            </a:r>
          </a:p>
        </p:txBody>
      </p:sp>
      <p:sp>
        <p:nvSpPr>
          <p:cNvPr id="69650" name="Text Box 52"/>
          <p:cNvSpPr txBox="1">
            <a:spLocks noChangeArrowheads="1"/>
          </p:cNvSpPr>
          <p:nvPr/>
        </p:nvSpPr>
        <p:spPr bwMode="auto">
          <a:xfrm>
            <a:off x="3833813" y="361632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B</a:t>
            </a:r>
          </a:p>
        </p:txBody>
      </p:sp>
      <p:sp>
        <p:nvSpPr>
          <p:cNvPr id="69651" name="Text Box 53"/>
          <p:cNvSpPr txBox="1">
            <a:spLocks noChangeArrowheads="1"/>
          </p:cNvSpPr>
          <p:nvPr/>
        </p:nvSpPr>
        <p:spPr bwMode="auto">
          <a:xfrm>
            <a:off x="5991225" y="2632075"/>
            <a:ext cx="788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C</a:t>
            </a:r>
          </a:p>
        </p:txBody>
      </p:sp>
      <p:sp>
        <p:nvSpPr>
          <p:cNvPr id="69652" name="Freeform 47"/>
          <p:cNvSpPr>
            <a:spLocks/>
          </p:cNvSpPr>
          <p:nvPr/>
        </p:nvSpPr>
        <p:spPr bwMode="auto">
          <a:xfrm>
            <a:off x="63500" y="1752600"/>
            <a:ext cx="1408113" cy="1100138"/>
          </a:xfrm>
          <a:custGeom>
            <a:avLst/>
            <a:gdLst>
              <a:gd name="T0" fmla="*/ 2147483647 w 887"/>
              <a:gd name="T1" fmla="*/ 0 h 693"/>
              <a:gd name="T2" fmla="*/ 2147483647 w 887"/>
              <a:gd name="T3" fmla="*/ 2147483647 h 693"/>
              <a:gd name="T4" fmla="*/ 2147483647 w 887"/>
              <a:gd name="T5" fmla="*/ 2147483647 h 693"/>
              <a:gd name="T6" fmla="*/ 2147483647 w 887"/>
              <a:gd name="T7" fmla="*/ 2147483647 h 693"/>
              <a:gd name="T8" fmla="*/ 2147483647 w 887"/>
              <a:gd name="T9" fmla="*/ 2147483647 h 693"/>
              <a:gd name="T10" fmla="*/ 2147483647 w 887"/>
              <a:gd name="T11" fmla="*/ 2147483647 h 693"/>
              <a:gd name="T12" fmla="*/ 2147483647 w 887"/>
              <a:gd name="T13" fmla="*/ 2147483647 h 693"/>
              <a:gd name="T14" fmla="*/ 2147483647 w 887"/>
              <a:gd name="T15" fmla="*/ 2147483647 h 693"/>
              <a:gd name="T16" fmla="*/ 2147483647 w 887"/>
              <a:gd name="T17" fmla="*/ 2147483647 h 693"/>
              <a:gd name="T18" fmla="*/ 2147483647 w 887"/>
              <a:gd name="T19" fmla="*/ 2147483647 h 693"/>
              <a:gd name="T20" fmla="*/ 2147483647 w 887"/>
              <a:gd name="T21" fmla="*/ 2147483647 h 693"/>
              <a:gd name="T22" fmla="*/ 0 w 887"/>
              <a:gd name="T23" fmla="*/ 2147483647 h 6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7"/>
              <a:gd name="T37" fmla="*/ 0 h 693"/>
              <a:gd name="T38" fmla="*/ 887 w 887"/>
              <a:gd name="T39" fmla="*/ 693 h 6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7" h="693">
                <a:moveTo>
                  <a:pt x="96" y="0"/>
                </a:moveTo>
                <a:cubicBezTo>
                  <a:pt x="263" y="21"/>
                  <a:pt x="443" y="66"/>
                  <a:pt x="584" y="160"/>
                </a:cubicBezTo>
                <a:cubicBezTo>
                  <a:pt x="608" y="195"/>
                  <a:pt x="659" y="231"/>
                  <a:pt x="696" y="256"/>
                </a:cubicBezTo>
                <a:cubicBezTo>
                  <a:pt x="717" y="288"/>
                  <a:pt x="740" y="303"/>
                  <a:pt x="768" y="328"/>
                </a:cubicBezTo>
                <a:cubicBezTo>
                  <a:pt x="785" y="343"/>
                  <a:pt x="800" y="360"/>
                  <a:pt x="816" y="376"/>
                </a:cubicBezTo>
                <a:cubicBezTo>
                  <a:pt x="824" y="384"/>
                  <a:pt x="840" y="400"/>
                  <a:pt x="840" y="400"/>
                </a:cubicBezTo>
                <a:cubicBezTo>
                  <a:pt x="887" y="540"/>
                  <a:pt x="764" y="540"/>
                  <a:pt x="672" y="560"/>
                </a:cubicBezTo>
                <a:cubicBezTo>
                  <a:pt x="652" y="564"/>
                  <a:pt x="636" y="581"/>
                  <a:pt x="616" y="584"/>
                </a:cubicBezTo>
                <a:cubicBezTo>
                  <a:pt x="568" y="590"/>
                  <a:pt x="520" y="589"/>
                  <a:pt x="472" y="592"/>
                </a:cubicBezTo>
                <a:cubicBezTo>
                  <a:pt x="443" y="599"/>
                  <a:pt x="421" y="620"/>
                  <a:pt x="392" y="624"/>
                </a:cubicBezTo>
                <a:cubicBezTo>
                  <a:pt x="366" y="628"/>
                  <a:pt x="339" y="629"/>
                  <a:pt x="312" y="632"/>
                </a:cubicBezTo>
                <a:cubicBezTo>
                  <a:pt x="220" y="693"/>
                  <a:pt x="108" y="672"/>
                  <a:pt x="0" y="672"/>
                </a:cubicBezTo>
              </a:path>
            </a:pathLst>
          </a:custGeom>
          <a:solidFill>
            <a:srgbClr val="FFCC00">
              <a:alpha val="50980"/>
            </a:srgbClr>
          </a:solidFill>
          <a:ln w="9525">
            <a:solidFill>
              <a:schemeClr val="tx1"/>
            </a:solidFill>
            <a:round/>
            <a:headEnd/>
            <a:tailEnd/>
          </a:ln>
        </p:spPr>
        <p:txBody>
          <a:bodyPr/>
          <a:lstStyle/>
          <a:p>
            <a:endParaRPr lang="zh-CN" altLang="en-US">
              <a:latin typeface="+mn-ea"/>
              <a:ea typeface="+mn-ea"/>
            </a:endParaRPr>
          </a:p>
        </p:txBody>
      </p:sp>
      <p:sp>
        <p:nvSpPr>
          <p:cNvPr id="69653" name="Freeform 49"/>
          <p:cNvSpPr>
            <a:spLocks/>
          </p:cNvSpPr>
          <p:nvPr/>
        </p:nvSpPr>
        <p:spPr bwMode="auto">
          <a:xfrm>
            <a:off x="2347913" y="2230438"/>
            <a:ext cx="1619250" cy="1109662"/>
          </a:xfrm>
          <a:custGeom>
            <a:avLst/>
            <a:gdLst>
              <a:gd name="T0" fmla="*/ 2147483647 w 1020"/>
              <a:gd name="T1" fmla="*/ 2147483647 h 699"/>
              <a:gd name="T2" fmla="*/ 2147483647 w 1020"/>
              <a:gd name="T3" fmla="*/ 2147483647 h 699"/>
              <a:gd name="T4" fmla="*/ 2147483647 w 1020"/>
              <a:gd name="T5" fmla="*/ 2147483647 h 699"/>
              <a:gd name="T6" fmla="*/ 2147483647 w 1020"/>
              <a:gd name="T7" fmla="*/ 2147483647 h 699"/>
              <a:gd name="T8" fmla="*/ 2147483647 w 1020"/>
              <a:gd name="T9" fmla="*/ 2147483647 h 699"/>
              <a:gd name="T10" fmla="*/ 2147483647 w 1020"/>
              <a:gd name="T11" fmla="*/ 2147483647 h 699"/>
              <a:gd name="T12" fmla="*/ 2147483647 w 1020"/>
              <a:gd name="T13" fmla="*/ 2147483647 h 699"/>
              <a:gd name="T14" fmla="*/ 2147483647 w 1020"/>
              <a:gd name="T15" fmla="*/ 2147483647 h 699"/>
              <a:gd name="T16" fmla="*/ 2147483647 w 1020"/>
              <a:gd name="T17" fmla="*/ 2147483647 h 699"/>
              <a:gd name="T18" fmla="*/ 2147483647 w 1020"/>
              <a:gd name="T19" fmla="*/ 2147483647 h 699"/>
              <a:gd name="T20" fmla="*/ 2147483647 w 1020"/>
              <a:gd name="T21" fmla="*/ 2147483647 h 699"/>
              <a:gd name="T22" fmla="*/ 2147483647 w 1020"/>
              <a:gd name="T23" fmla="*/ 2147483647 h 699"/>
              <a:gd name="T24" fmla="*/ 2147483647 w 1020"/>
              <a:gd name="T25" fmla="*/ 2147483647 h 699"/>
              <a:gd name="T26" fmla="*/ 2147483647 w 1020"/>
              <a:gd name="T27" fmla="*/ 2147483647 h 699"/>
              <a:gd name="T28" fmla="*/ 2147483647 w 1020"/>
              <a:gd name="T29" fmla="*/ 2147483647 h 699"/>
              <a:gd name="T30" fmla="*/ 2147483647 w 1020"/>
              <a:gd name="T31" fmla="*/ 2147483647 h 699"/>
              <a:gd name="T32" fmla="*/ 2147483647 w 1020"/>
              <a:gd name="T33" fmla="*/ 2147483647 h 699"/>
              <a:gd name="T34" fmla="*/ 2147483647 w 1020"/>
              <a:gd name="T35" fmla="*/ 2147483647 h 699"/>
              <a:gd name="T36" fmla="*/ 2147483647 w 1020"/>
              <a:gd name="T37" fmla="*/ 2147483647 h 699"/>
              <a:gd name="T38" fmla="*/ 2147483647 w 1020"/>
              <a:gd name="T39" fmla="*/ 2147483647 h 699"/>
              <a:gd name="T40" fmla="*/ 2147483647 w 1020"/>
              <a:gd name="T41" fmla="*/ 2147483647 h 699"/>
              <a:gd name="T42" fmla="*/ 2147483647 w 1020"/>
              <a:gd name="T43" fmla="*/ 2147483647 h 6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0"/>
              <a:gd name="T67" fmla="*/ 0 h 699"/>
              <a:gd name="T68" fmla="*/ 1020 w 1020"/>
              <a:gd name="T69" fmla="*/ 699 h 6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0" h="699">
                <a:moveTo>
                  <a:pt x="49" y="11"/>
                </a:moveTo>
                <a:cubicBezTo>
                  <a:pt x="82" y="0"/>
                  <a:pt x="97" y="13"/>
                  <a:pt x="129" y="19"/>
                </a:cubicBezTo>
                <a:cubicBezTo>
                  <a:pt x="218" y="37"/>
                  <a:pt x="311" y="49"/>
                  <a:pt x="401" y="59"/>
                </a:cubicBezTo>
                <a:cubicBezTo>
                  <a:pt x="487" y="88"/>
                  <a:pt x="567" y="129"/>
                  <a:pt x="657" y="147"/>
                </a:cubicBezTo>
                <a:cubicBezTo>
                  <a:pt x="684" y="165"/>
                  <a:pt x="705" y="171"/>
                  <a:pt x="737" y="179"/>
                </a:cubicBezTo>
                <a:cubicBezTo>
                  <a:pt x="761" y="195"/>
                  <a:pt x="785" y="203"/>
                  <a:pt x="809" y="219"/>
                </a:cubicBezTo>
                <a:cubicBezTo>
                  <a:pt x="828" y="248"/>
                  <a:pt x="852" y="264"/>
                  <a:pt x="881" y="283"/>
                </a:cubicBezTo>
                <a:cubicBezTo>
                  <a:pt x="917" y="337"/>
                  <a:pt x="875" y="284"/>
                  <a:pt x="921" y="315"/>
                </a:cubicBezTo>
                <a:cubicBezTo>
                  <a:pt x="938" y="327"/>
                  <a:pt x="952" y="343"/>
                  <a:pt x="969" y="355"/>
                </a:cubicBezTo>
                <a:cubicBezTo>
                  <a:pt x="979" y="385"/>
                  <a:pt x="999" y="397"/>
                  <a:pt x="1009" y="427"/>
                </a:cubicBezTo>
                <a:cubicBezTo>
                  <a:pt x="1004" y="522"/>
                  <a:pt x="1020" y="661"/>
                  <a:pt x="905" y="699"/>
                </a:cubicBezTo>
                <a:cubicBezTo>
                  <a:pt x="806" y="696"/>
                  <a:pt x="708" y="696"/>
                  <a:pt x="609" y="691"/>
                </a:cubicBezTo>
                <a:cubicBezTo>
                  <a:pt x="587" y="690"/>
                  <a:pt x="580" y="676"/>
                  <a:pt x="561" y="667"/>
                </a:cubicBezTo>
                <a:cubicBezTo>
                  <a:pt x="497" y="635"/>
                  <a:pt x="429" y="594"/>
                  <a:pt x="361" y="571"/>
                </a:cubicBezTo>
                <a:cubicBezTo>
                  <a:pt x="341" y="542"/>
                  <a:pt x="325" y="543"/>
                  <a:pt x="297" y="523"/>
                </a:cubicBezTo>
                <a:cubicBezTo>
                  <a:pt x="243" y="484"/>
                  <a:pt x="192" y="440"/>
                  <a:pt x="137" y="403"/>
                </a:cubicBezTo>
                <a:cubicBezTo>
                  <a:pt x="107" y="358"/>
                  <a:pt x="58" y="328"/>
                  <a:pt x="25" y="283"/>
                </a:cubicBezTo>
                <a:cubicBezTo>
                  <a:pt x="6" y="225"/>
                  <a:pt x="13" y="251"/>
                  <a:pt x="1" y="203"/>
                </a:cubicBezTo>
                <a:cubicBezTo>
                  <a:pt x="4" y="163"/>
                  <a:pt x="0" y="122"/>
                  <a:pt x="9" y="83"/>
                </a:cubicBezTo>
                <a:cubicBezTo>
                  <a:pt x="11" y="73"/>
                  <a:pt x="68" y="52"/>
                  <a:pt x="81" y="51"/>
                </a:cubicBezTo>
                <a:cubicBezTo>
                  <a:pt x="126" y="48"/>
                  <a:pt x="172" y="46"/>
                  <a:pt x="217" y="43"/>
                </a:cubicBezTo>
                <a:cubicBezTo>
                  <a:pt x="254" y="37"/>
                  <a:pt x="291" y="27"/>
                  <a:pt x="329" y="27"/>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4" name="Freeform 50"/>
          <p:cNvSpPr>
            <a:spLocks/>
          </p:cNvSpPr>
          <p:nvPr/>
        </p:nvSpPr>
        <p:spPr bwMode="auto">
          <a:xfrm>
            <a:off x="4437063" y="2220913"/>
            <a:ext cx="1693862" cy="1260475"/>
          </a:xfrm>
          <a:custGeom>
            <a:avLst/>
            <a:gdLst>
              <a:gd name="T0" fmla="*/ 2147483647 w 1067"/>
              <a:gd name="T1" fmla="*/ 2147483647 h 794"/>
              <a:gd name="T2" fmla="*/ 2147483647 w 1067"/>
              <a:gd name="T3" fmla="*/ 2147483647 h 794"/>
              <a:gd name="T4" fmla="*/ 2147483647 w 1067"/>
              <a:gd name="T5" fmla="*/ 2147483647 h 794"/>
              <a:gd name="T6" fmla="*/ 2147483647 w 1067"/>
              <a:gd name="T7" fmla="*/ 2147483647 h 794"/>
              <a:gd name="T8" fmla="*/ 2147483647 w 1067"/>
              <a:gd name="T9" fmla="*/ 2147483647 h 794"/>
              <a:gd name="T10" fmla="*/ 2147483647 w 1067"/>
              <a:gd name="T11" fmla="*/ 2147483647 h 794"/>
              <a:gd name="T12" fmla="*/ 2147483647 w 1067"/>
              <a:gd name="T13" fmla="*/ 2147483647 h 794"/>
              <a:gd name="T14" fmla="*/ 2147483647 w 1067"/>
              <a:gd name="T15" fmla="*/ 2147483647 h 794"/>
              <a:gd name="T16" fmla="*/ 2147483647 w 1067"/>
              <a:gd name="T17" fmla="*/ 2147483647 h 794"/>
              <a:gd name="T18" fmla="*/ 2147483647 w 1067"/>
              <a:gd name="T19" fmla="*/ 2147483647 h 794"/>
              <a:gd name="T20" fmla="*/ 2147483647 w 1067"/>
              <a:gd name="T21" fmla="*/ 2147483647 h 794"/>
              <a:gd name="T22" fmla="*/ 2147483647 w 1067"/>
              <a:gd name="T23" fmla="*/ 2147483647 h 794"/>
              <a:gd name="T24" fmla="*/ 2147483647 w 1067"/>
              <a:gd name="T25" fmla="*/ 2147483647 h 794"/>
              <a:gd name="T26" fmla="*/ 2147483647 w 1067"/>
              <a:gd name="T27" fmla="*/ 2147483647 h 794"/>
              <a:gd name="T28" fmla="*/ 2147483647 w 1067"/>
              <a:gd name="T29" fmla="*/ 2147483647 h 794"/>
              <a:gd name="T30" fmla="*/ 2147483647 w 1067"/>
              <a:gd name="T31" fmla="*/ 2147483647 h 794"/>
              <a:gd name="T32" fmla="*/ 2147483647 w 1067"/>
              <a:gd name="T33" fmla="*/ 2147483647 h 794"/>
              <a:gd name="T34" fmla="*/ 2147483647 w 1067"/>
              <a:gd name="T35" fmla="*/ 2147483647 h 794"/>
              <a:gd name="T36" fmla="*/ 2147483647 w 1067"/>
              <a:gd name="T37" fmla="*/ 2147483647 h 794"/>
              <a:gd name="T38" fmla="*/ 2147483647 w 1067"/>
              <a:gd name="T39" fmla="*/ 2147483647 h 794"/>
              <a:gd name="T40" fmla="*/ 2147483647 w 1067"/>
              <a:gd name="T41" fmla="*/ 2147483647 h 794"/>
              <a:gd name="T42" fmla="*/ 2147483647 w 1067"/>
              <a:gd name="T43" fmla="*/ 2147483647 h 794"/>
              <a:gd name="T44" fmla="*/ 2147483647 w 1067"/>
              <a:gd name="T45" fmla="*/ 2147483647 h 794"/>
              <a:gd name="T46" fmla="*/ 2147483647 w 1067"/>
              <a:gd name="T47" fmla="*/ 2147483647 h 794"/>
              <a:gd name="T48" fmla="*/ 2147483647 w 1067"/>
              <a:gd name="T49" fmla="*/ 2147483647 h 794"/>
              <a:gd name="T50" fmla="*/ 2147483647 w 1067"/>
              <a:gd name="T51" fmla="*/ 2147483647 h 7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7"/>
              <a:gd name="T79" fmla="*/ 0 h 794"/>
              <a:gd name="T80" fmla="*/ 1067 w 1067"/>
              <a:gd name="T81" fmla="*/ 794 h 7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7" h="794">
                <a:moveTo>
                  <a:pt x="37" y="585"/>
                </a:moveTo>
                <a:cubicBezTo>
                  <a:pt x="40" y="545"/>
                  <a:pt x="38" y="505"/>
                  <a:pt x="45" y="465"/>
                </a:cubicBezTo>
                <a:cubicBezTo>
                  <a:pt x="47" y="456"/>
                  <a:pt x="57" y="450"/>
                  <a:pt x="61" y="441"/>
                </a:cubicBezTo>
                <a:cubicBezTo>
                  <a:pt x="68" y="426"/>
                  <a:pt x="67" y="406"/>
                  <a:pt x="77" y="393"/>
                </a:cubicBezTo>
                <a:cubicBezTo>
                  <a:pt x="123" y="332"/>
                  <a:pt x="175" y="287"/>
                  <a:pt x="229" y="233"/>
                </a:cubicBezTo>
                <a:cubicBezTo>
                  <a:pt x="258" y="204"/>
                  <a:pt x="277" y="204"/>
                  <a:pt x="309" y="185"/>
                </a:cubicBezTo>
                <a:cubicBezTo>
                  <a:pt x="325" y="175"/>
                  <a:pt x="341" y="164"/>
                  <a:pt x="357" y="153"/>
                </a:cubicBezTo>
                <a:cubicBezTo>
                  <a:pt x="365" y="148"/>
                  <a:pt x="381" y="137"/>
                  <a:pt x="381" y="137"/>
                </a:cubicBezTo>
                <a:cubicBezTo>
                  <a:pt x="403" y="105"/>
                  <a:pt x="421" y="101"/>
                  <a:pt x="453" y="81"/>
                </a:cubicBezTo>
                <a:cubicBezTo>
                  <a:pt x="467" y="72"/>
                  <a:pt x="492" y="49"/>
                  <a:pt x="509" y="41"/>
                </a:cubicBezTo>
                <a:cubicBezTo>
                  <a:pt x="536" y="27"/>
                  <a:pt x="563" y="18"/>
                  <a:pt x="589" y="1"/>
                </a:cubicBezTo>
                <a:cubicBezTo>
                  <a:pt x="666" y="4"/>
                  <a:pt x="744" y="0"/>
                  <a:pt x="821" y="9"/>
                </a:cubicBezTo>
                <a:cubicBezTo>
                  <a:pt x="834" y="11"/>
                  <a:pt x="841" y="28"/>
                  <a:pt x="853" y="33"/>
                </a:cubicBezTo>
                <a:cubicBezTo>
                  <a:pt x="865" y="39"/>
                  <a:pt x="880" y="38"/>
                  <a:pt x="893" y="41"/>
                </a:cubicBezTo>
                <a:cubicBezTo>
                  <a:pt x="931" y="66"/>
                  <a:pt x="908" y="54"/>
                  <a:pt x="965" y="73"/>
                </a:cubicBezTo>
                <a:cubicBezTo>
                  <a:pt x="981" y="78"/>
                  <a:pt x="1013" y="89"/>
                  <a:pt x="1013" y="89"/>
                </a:cubicBezTo>
                <a:cubicBezTo>
                  <a:pt x="1031" y="116"/>
                  <a:pt x="1051" y="123"/>
                  <a:pt x="1061" y="153"/>
                </a:cubicBezTo>
                <a:cubicBezTo>
                  <a:pt x="1054" y="262"/>
                  <a:pt x="1067" y="267"/>
                  <a:pt x="1005" y="329"/>
                </a:cubicBezTo>
                <a:cubicBezTo>
                  <a:pt x="986" y="387"/>
                  <a:pt x="903" y="424"/>
                  <a:pt x="853" y="457"/>
                </a:cubicBezTo>
                <a:cubicBezTo>
                  <a:pt x="777" y="508"/>
                  <a:pt x="877" y="458"/>
                  <a:pt x="805" y="497"/>
                </a:cubicBezTo>
                <a:cubicBezTo>
                  <a:pt x="784" y="508"/>
                  <a:pt x="758" y="512"/>
                  <a:pt x="741" y="529"/>
                </a:cubicBezTo>
                <a:cubicBezTo>
                  <a:pt x="700" y="570"/>
                  <a:pt x="640" y="612"/>
                  <a:pt x="589" y="641"/>
                </a:cubicBezTo>
                <a:cubicBezTo>
                  <a:pt x="540" y="669"/>
                  <a:pt x="501" y="707"/>
                  <a:pt x="445" y="721"/>
                </a:cubicBezTo>
                <a:cubicBezTo>
                  <a:pt x="336" y="794"/>
                  <a:pt x="225" y="741"/>
                  <a:pt x="77" y="737"/>
                </a:cubicBezTo>
                <a:cubicBezTo>
                  <a:pt x="46" y="706"/>
                  <a:pt x="36" y="676"/>
                  <a:pt x="13" y="641"/>
                </a:cubicBezTo>
                <a:cubicBezTo>
                  <a:pt x="0" y="590"/>
                  <a:pt x="13" y="542"/>
                  <a:pt x="13" y="489"/>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5" name="Freeform 51"/>
          <p:cNvSpPr>
            <a:spLocks/>
          </p:cNvSpPr>
          <p:nvPr/>
        </p:nvSpPr>
        <p:spPr bwMode="auto">
          <a:xfrm>
            <a:off x="5940425" y="1358900"/>
            <a:ext cx="981075" cy="800100"/>
          </a:xfrm>
          <a:custGeom>
            <a:avLst/>
            <a:gdLst>
              <a:gd name="T0" fmla="*/ 2147483647 w 618"/>
              <a:gd name="T1" fmla="*/ 2147483647 h 504"/>
              <a:gd name="T2" fmla="*/ 2147483647 w 618"/>
              <a:gd name="T3" fmla="*/ 2147483647 h 504"/>
              <a:gd name="T4" fmla="*/ 2147483647 w 618"/>
              <a:gd name="T5" fmla="*/ 2147483647 h 504"/>
              <a:gd name="T6" fmla="*/ 2147483647 w 618"/>
              <a:gd name="T7" fmla="*/ 2147483647 h 504"/>
              <a:gd name="T8" fmla="*/ 2147483647 w 618"/>
              <a:gd name="T9" fmla="*/ 2147483647 h 504"/>
              <a:gd name="T10" fmla="*/ 2147483647 w 618"/>
              <a:gd name="T11" fmla="*/ 2147483647 h 504"/>
              <a:gd name="T12" fmla="*/ 2147483647 w 618"/>
              <a:gd name="T13" fmla="*/ 2147483647 h 504"/>
              <a:gd name="T14" fmla="*/ 2147483647 w 618"/>
              <a:gd name="T15" fmla="*/ 2147483647 h 504"/>
              <a:gd name="T16" fmla="*/ 2147483647 w 618"/>
              <a:gd name="T17" fmla="*/ 2147483647 h 504"/>
              <a:gd name="T18" fmla="*/ 2147483647 w 618"/>
              <a:gd name="T19" fmla="*/ 2147483647 h 504"/>
              <a:gd name="T20" fmla="*/ 2147483647 w 618"/>
              <a:gd name="T21" fmla="*/ 2147483647 h 504"/>
              <a:gd name="T22" fmla="*/ 2147483647 w 618"/>
              <a:gd name="T23" fmla="*/ 2147483647 h 504"/>
              <a:gd name="T24" fmla="*/ 2147483647 w 618"/>
              <a:gd name="T25" fmla="*/ 2147483647 h 504"/>
              <a:gd name="T26" fmla="*/ 2147483647 w 618"/>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8"/>
              <a:gd name="T43" fmla="*/ 0 h 504"/>
              <a:gd name="T44" fmla="*/ 618 w 618"/>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8" h="504">
                <a:moveTo>
                  <a:pt x="10" y="24"/>
                </a:moveTo>
                <a:cubicBezTo>
                  <a:pt x="73" y="109"/>
                  <a:pt x="0" y="0"/>
                  <a:pt x="42" y="96"/>
                </a:cubicBezTo>
                <a:cubicBezTo>
                  <a:pt x="51" y="117"/>
                  <a:pt x="72" y="131"/>
                  <a:pt x="82" y="152"/>
                </a:cubicBezTo>
                <a:cubicBezTo>
                  <a:pt x="101" y="190"/>
                  <a:pt x="115" y="225"/>
                  <a:pt x="146" y="256"/>
                </a:cubicBezTo>
                <a:cubicBezTo>
                  <a:pt x="166" y="358"/>
                  <a:pt x="136" y="244"/>
                  <a:pt x="178" y="320"/>
                </a:cubicBezTo>
                <a:cubicBezTo>
                  <a:pt x="186" y="335"/>
                  <a:pt x="185" y="354"/>
                  <a:pt x="194" y="368"/>
                </a:cubicBezTo>
                <a:cubicBezTo>
                  <a:pt x="228" y="420"/>
                  <a:pt x="244" y="468"/>
                  <a:pt x="298" y="504"/>
                </a:cubicBezTo>
                <a:cubicBezTo>
                  <a:pt x="366" y="481"/>
                  <a:pt x="402" y="424"/>
                  <a:pt x="450" y="376"/>
                </a:cubicBezTo>
                <a:cubicBezTo>
                  <a:pt x="466" y="327"/>
                  <a:pt x="502" y="284"/>
                  <a:pt x="538" y="248"/>
                </a:cubicBezTo>
                <a:cubicBezTo>
                  <a:pt x="543" y="232"/>
                  <a:pt x="550" y="216"/>
                  <a:pt x="554" y="200"/>
                </a:cubicBezTo>
                <a:cubicBezTo>
                  <a:pt x="557" y="189"/>
                  <a:pt x="556" y="177"/>
                  <a:pt x="562" y="168"/>
                </a:cubicBezTo>
                <a:cubicBezTo>
                  <a:pt x="567" y="160"/>
                  <a:pt x="578" y="157"/>
                  <a:pt x="586" y="152"/>
                </a:cubicBezTo>
                <a:cubicBezTo>
                  <a:pt x="615" y="95"/>
                  <a:pt x="594" y="145"/>
                  <a:pt x="610" y="64"/>
                </a:cubicBezTo>
                <a:cubicBezTo>
                  <a:pt x="612" y="56"/>
                  <a:pt x="618" y="40"/>
                  <a:pt x="618" y="40"/>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6" name="Freeform 52"/>
          <p:cNvSpPr>
            <a:spLocks/>
          </p:cNvSpPr>
          <p:nvPr/>
        </p:nvSpPr>
        <p:spPr bwMode="auto">
          <a:xfrm>
            <a:off x="6659563" y="2492375"/>
            <a:ext cx="1714500" cy="1016000"/>
          </a:xfrm>
          <a:custGeom>
            <a:avLst/>
            <a:gdLst>
              <a:gd name="T0" fmla="*/ 2147483647 w 1080"/>
              <a:gd name="T1" fmla="*/ 2147483647 h 640"/>
              <a:gd name="T2" fmla="*/ 2147483647 w 1080"/>
              <a:gd name="T3" fmla="*/ 0 h 640"/>
              <a:gd name="T4" fmla="*/ 2147483647 w 1080"/>
              <a:gd name="T5" fmla="*/ 2147483647 h 640"/>
              <a:gd name="T6" fmla="*/ 2147483647 w 1080"/>
              <a:gd name="T7" fmla="*/ 2147483647 h 640"/>
              <a:gd name="T8" fmla="*/ 2147483647 w 1080"/>
              <a:gd name="T9" fmla="*/ 2147483647 h 640"/>
              <a:gd name="T10" fmla="*/ 2147483647 w 1080"/>
              <a:gd name="T11" fmla="*/ 2147483647 h 640"/>
              <a:gd name="T12" fmla="*/ 2147483647 w 1080"/>
              <a:gd name="T13" fmla="*/ 2147483647 h 640"/>
              <a:gd name="T14" fmla="*/ 2147483647 w 1080"/>
              <a:gd name="T15" fmla="*/ 2147483647 h 640"/>
              <a:gd name="T16" fmla="*/ 2147483647 w 1080"/>
              <a:gd name="T17" fmla="*/ 2147483647 h 640"/>
              <a:gd name="T18" fmla="*/ 2147483647 w 1080"/>
              <a:gd name="T19" fmla="*/ 2147483647 h 640"/>
              <a:gd name="T20" fmla="*/ 2147483647 w 1080"/>
              <a:gd name="T21" fmla="*/ 2147483647 h 640"/>
              <a:gd name="T22" fmla="*/ 2147483647 w 1080"/>
              <a:gd name="T23" fmla="*/ 2147483647 h 640"/>
              <a:gd name="T24" fmla="*/ 2147483647 w 1080"/>
              <a:gd name="T25" fmla="*/ 2147483647 h 640"/>
              <a:gd name="T26" fmla="*/ 2147483647 w 1080"/>
              <a:gd name="T27" fmla="*/ 2147483647 h 640"/>
              <a:gd name="T28" fmla="*/ 2147483647 w 1080"/>
              <a:gd name="T29" fmla="*/ 2147483647 h 640"/>
              <a:gd name="T30" fmla="*/ 2147483647 w 1080"/>
              <a:gd name="T31" fmla="*/ 2147483647 h 640"/>
              <a:gd name="T32" fmla="*/ 2147483647 w 1080"/>
              <a:gd name="T33" fmla="*/ 2147483647 h 640"/>
              <a:gd name="T34" fmla="*/ 2147483647 w 1080"/>
              <a:gd name="T35" fmla="*/ 2147483647 h 640"/>
              <a:gd name="T36" fmla="*/ 2147483647 w 1080"/>
              <a:gd name="T37" fmla="*/ 2147483647 h 640"/>
              <a:gd name="T38" fmla="*/ 2147483647 w 1080"/>
              <a:gd name="T39" fmla="*/ 2147483647 h 640"/>
              <a:gd name="T40" fmla="*/ 2147483647 w 1080"/>
              <a:gd name="T41" fmla="*/ 2147483647 h 640"/>
              <a:gd name="T42" fmla="*/ 2147483647 w 1080"/>
              <a:gd name="T43" fmla="*/ 2147483647 h 640"/>
              <a:gd name="T44" fmla="*/ 0 w 1080"/>
              <a:gd name="T45" fmla="*/ 2147483647 h 640"/>
              <a:gd name="T46" fmla="*/ 2147483647 w 1080"/>
              <a:gd name="T47" fmla="*/ 2147483647 h 640"/>
              <a:gd name="T48" fmla="*/ 2147483647 w 1080"/>
              <a:gd name="T49" fmla="*/ 2147483647 h 640"/>
              <a:gd name="T50" fmla="*/ 2147483647 w 1080"/>
              <a:gd name="T51" fmla="*/ 2147483647 h 6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0"/>
              <a:gd name="T79" fmla="*/ 0 h 640"/>
              <a:gd name="T80" fmla="*/ 1080 w 1080"/>
              <a:gd name="T81" fmla="*/ 640 h 6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0" h="640">
                <a:moveTo>
                  <a:pt x="88" y="40"/>
                </a:moveTo>
                <a:cubicBezTo>
                  <a:pt x="123" y="5"/>
                  <a:pt x="162" y="12"/>
                  <a:pt x="208" y="0"/>
                </a:cubicBezTo>
                <a:cubicBezTo>
                  <a:pt x="267" y="3"/>
                  <a:pt x="326" y="3"/>
                  <a:pt x="384" y="8"/>
                </a:cubicBezTo>
                <a:cubicBezTo>
                  <a:pt x="442" y="13"/>
                  <a:pt x="481" y="37"/>
                  <a:pt x="536" y="48"/>
                </a:cubicBezTo>
                <a:cubicBezTo>
                  <a:pt x="570" y="55"/>
                  <a:pt x="618" y="60"/>
                  <a:pt x="648" y="80"/>
                </a:cubicBezTo>
                <a:cubicBezTo>
                  <a:pt x="686" y="105"/>
                  <a:pt x="663" y="93"/>
                  <a:pt x="720" y="112"/>
                </a:cubicBezTo>
                <a:cubicBezTo>
                  <a:pt x="774" y="130"/>
                  <a:pt x="798" y="186"/>
                  <a:pt x="856" y="200"/>
                </a:cubicBezTo>
                <a:cubicBezTo>
                  <a:pt x="881" y="225"/>
                  <a:pt x="910" y="240"/>
                  <a:pt x="936" y="264"/>
                </a:cubicBezTo>
                <a:cubicBezTo>
                  <a:pt x="970" y="295"/>
                  <a:pt x="995" y="327"/>
                  <a:pt x="1032" y="352"/>
                </a:cubicBezTo>
                <a:cubicBezTo>
                  <a:pt x="1044" y="389"/>
                  <a:pt x="1068" y="419"/>
                  <a:pt x="1080" y="456"/>
                </a:cubicBezTo>
                <a:cubicBezTo>
                  <a:pt x="1077" y="491"/>
                  <a:pt x="1078" y="526"/>
                  <a:pt x="1072" y="560"/>
                </a:cubicBezTo>
                <a:cubicBezTo>
                  <a:pt x="1062" y="612"/>
                  <a:pt x="991" y="627"/>
                  <a:pt x="952" y="640"/>
                </a:cubicBezTo>
                <a:cubicBezTo>
                  <a:pt x="867" y="637"/>
                  <a:pt x="781" y="637"/>
                  <a:pt x="696" y="632"/>
                </a:cubicBezTo>
                <a:cubicBezTo>
                  <a:pt x="671" y="631"/>
                  <a:pt x="670" y="618"/>
                  <a:pt x="648" y="608"/>
                </a:cubicBezTo>
                <a:cubicBezTo>
                  <a:pt x="625" y="598"/>
                  <a:pt x="597" y="598"/>
                  <a:pt x="576" y="584"/>
                </a:cubicBezTo>
                <a:cubicBezTo>
                  <a:pt x="554" y="569"/>
                  <a:pt x="508" y="529"/>
                  <a:pt x="480" y="520"/>
                </a:cubicBezTo>
                <a:cubicBezTo>
                  <a:pt x="436" y="505"/>
                  <a:pt x="399" y="474"/>
                  <a:pt x="360" y="448"/>
                </a:cubicBezTo>
                <a:cubicBezTo>
                  <a:pt x="338" y="434"/>
                  <a:pt x="291" y="425"/>
                  <a:pt x="264" y="416"/>
                </a:cubicBezTo>
                <a:cubicBezTo>
                  <a:pt x="200" y="395"/>
                  <a:pt x="120" y="320"/>
                  <a:pt x="72" y="272"/>
                </a:cubicBezTo>
                <a:cubicBezTo>
                  <a:pt x="52" y="212"/>
                  <a:pt x="81" y="284"/>
                  <a:pt x="40" y="232"/>
                </a:cubicBezTo>
                <a:cubicBezTo>
                  <a:pt x="35" y="225"/>
                  <a:pt x="36" y="216"/>
                  <a:pt x="32" y="208"/>
                </a:cubicBezTo>
                <a:cubicBezTo>
                  <a:pt x="28" y="199"/>
                  <a:pt x="20" y="193"/>
                  <a:pt x="16" y="184"/>
                </a:cubicBezTo>
                <a:cubicBezTo>
                  <a:pt x="9" y="169"/>
                  <a:pt x="0" y="136"/>
                  <a:pt x="0" y="136"/>
                </a:cubicBezTo>
                <a:cubicBezTo>
                  <a:pt x="3" y="123"/>
                  <a:pt x="1" y="108"/>
                  <a:pt x="8" y="96"/>
                </a:cubicBezTo>
                <a:cubicBezTo>
                  <a:pt x="25" y="67"/>
                  <a:pt x="92" y="70"/>
                  <a:pt x="120" y="64"/>
                </a:cubicBezTo>
                <a:cubicBezTo>
                  <a:pt x="145" y="48"/>
                  <a:pt x="163" y="29"/>
                  <a:pt x="184" y="8"/>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7" name="Freeform 53"/>
          <p:cNvSpPr>
            <a:spLocks/>
          </p:cNvSpPr>
          <p:nvPr/>
        </p:nvSpPr>
        <p:spPr bwMode="auto">
          <a:xfrm>
            <a:off x="3868738" y="1943100"/>
            <a:ext cx="665162" cy="1219200"/>
          </a:xfrm>
          <a:custGeom>
            <a:avLst/>
            <a:gdLst>
              <a:gd name="T0" fmla="*/ 2147483647 w 419"/>
              <a:gd name="T1" fmla="*/ 2147483647 h 768"/>
              <a:gd name="T2" fmla="*/ 2147483647 w 419"/>
              <a:gd name="T3" fmla="*/ 2147483647 h 768"/>
              <a:gd name="T4" fmla="*/ 2147483647 w 419"/>
              <a:gd name="T5" fmla="*/ 2147483647 h 768"/>
              <a:gd name="T6" fmla="*/ 2147483647 w 419"/>
              <a:gd name="T7" fmla="*/ 2147483647 h 768"/>
              <a:gd name="T8" fmla="*/ 2147483647 w 419"/>
              <a:gd name="T9" fmla="*/ 2147483647 h 768"/>
              <a:gd name="T10" fmla="*/ 2147483647 w 419"/>
              <a:gd name="T11" fmla="*/ 2147483647 h 768"/>
              <a:gd name="T12" fmla="*/ 2147483647 w 419"/>
              <a:gd name="T13" fmla="*/ 2147483647 h 768"/>
              <a:gd name="T14" fmla="*/ 2147483647 w 419"/>
              <a:gd name="T15" fmla="*/ 2147483647 h 768"/>
              <a:gd name="T16" fmla="*/ 2147483647 w 419"/>
              <a:gd name="T17" fmla="*/ 2147483647 h 768"/>
              <a:gd name="T18" fmla="*/ 2147483647 w 419"/>
              <a:gd name="T19" fmla="*/ 2147483647 h 768"/>
              <a:gd name="T20" fmla="*/ 2147483647 w 419"/>
              <a:gd name="T21" fmla="*/ 2147483647 h 768"/>
              <a:gd name="T22" fmla="*/ 2147483647 w 419"/>
              <a:gd name="T23" fmla="*/ 2147483647 h 768"/>
              <a:gd name="T24" fmla="*/ 2147483647 w 419"/>
              <a:gd name="T25" fmla="*/ 2147483647 h 768"/>
              <a:gd name="T26" fmla="*/ 2147483647 w 419"/>
              <a:gd name="T27" fmla="*/ 0 h 7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9"/>
              <a:gd name="T43" fmla="*/ 0 h 768"/>
              <a:gd name="T44" fmla="*/ 419 w 419"/>
              <a:gd name="T45" fmla="*/ 768 h 7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9" h="768">
                <a:moveTo>
                  <a:pt x="11" y="24"/>
                </a:moveTo>
                <a:cubicBezTo>
                  <a:pt x="17" y="102"/>
                  <a:pt x="0" y="231"/>
                  <a:pt x="43" y="296"/>
                </a:cubicBezTo>
                <a:cubicBezTo>
                  <a:pt x="48" y="347"/>
                  <a:pt x="54" y="397"/>
                  <a:pt x="59" y="448"/>
                </a:cubicBezTo>
                <a:cubicBezTo>
                  <a:pt x="62" y="472"/>
                  <a:pt x="64" y="496"/>
                  <a:pt x="67" y="520"/>
                </a:cubicBezTo>
                <a:cubicBezTo>
                  <a:pt x="69" y="537"/>
                  <a:pt x="67" y="563"/>
                  <a:pt x="83" y="568"/>
                </a:cubicBezTo>
                <a:cubicBezTo>
                  <a:pt x="99" y="573"/>
                  <a:pt x="115" y="579"/>
                  <a:pt x="131" y="584"/>
                </a:cubicBezTo>
                <a:cubicBezTo>
                  <a:pt x="139" y="587"/>
                  <a:pt x="155" y="592"/>
                  <a:pt x="155" y="592"/>
                </a:cubicBezTo>
                <a:cubicBezTo>
                  <a:pt x="167" y="653"/>
                  <a:pt x="166" y="745"/>
                  <a:pt x="235" y="768"/>
                </a:cubicBezTo>
                <a:cubicBezTo>
                  <a:pt x="282" y="736"/>
                  <a:pt x="261" y="701"/>
                  <a:pt x="291" y="656"/>
                </a:cubicBezTo>
                <a:cubicBezTo>
                  <a:pt x="307" y="592"/>
                  <a:pt x="285" y="656"/>
                  <a:pt x="331" y="592"/>
                </a:cubicBezTo>
                <a:cubicBezTo>
                  <a:pt x="336" y="585"/>
                  <a:pt x="335" y="576"/>
                  <a:pt x="339" y="568"/>
                </a:cubicBezTo>
                <a:cubicBezTo>
                  <a:pt x="350" y="546"/>
                  <a:pt x="361" y="538"/>
                  <a:pt x="379" y="520"/>
                </a:cubicBezTo>
                <a:cubicBezTo>
                  <a:pt x="399" y="461"/>
                  <a:pt x="402" y="480"/>
                  <a:pt x="411" y="400"/>
                </a:cubicBezTo>
                <a:cubicBezTo>
                  <a:pt x="419" y="16"/>
                  <a:pt x="419" y="149"/>
                  <a:pt x="419" y="0"/>
                </a:cubicBezTo>
              </a:path>
            </a:pathLst>
          </a:custGeom>
          <a:solidFill>
            <a:srgbClr val="FFCC00">
              <a:alpha val="50195"/>
            </a:srgbClr>
          </a:solidFill>
          <a:ln w="9525">
            <a:solidFill>
              <a:schemeClr val="tx1"/>
            </a:solidFill>
            <a:round/>
            <a:headEnd/>
            <a:tailEnd/>
          </a:ln>
        </p:spPr>
        <p:txBody>
          <a:bodyPr/>
          <a:lstStyle/>
          <a:p>
            <a:endParaRPr lang="zh-CN" altLang="en-US">
              <a:latin typeface="+mn-ea"/>
              <a:ea typeface="+mn-ea"/>
            </a:endParaRPr>
          </a:p>
        </p:txBody>
      </p:sp>
      <p:sp>
        <p:nvSpPr>
          <p:cNvPr id="69658" name="Text Box 43"/>
          <p:cNvSpPr txBox="1">
            <a:spLocks noChangeArrowheads="1"/>
          </p:cNvSpPr>
          <p:nvPr/>
        </p:nvSpPr>
        <p:spPr bwMode="auto">
          <a:xfrm>
            <a:off x="2687638" y="3108325"/>
            <a:ext cx="1597025" cy="33655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210.1.2.2</a:t>
            </a:r>
          </a:p>
        </p:txBody>
      </p:sp>
      <p:sp>
        <p:nvSpPr>
          <p:cNvPr id="69659" name="Text Box 46"/>
          <p:cNvSpPr txBox="1">
            <a:spLocks noChangeArrowheads="1"/>
          </p:cNvSpPr>
          <p:nvPr/>
        </p:nvSpPr>
        <p:spPr bwMode="auto">
          <a:xfrm>
            <a:off x="3492500" y="2349500"/>
            <a:ext cx="158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E0: 210.1.3.1</a:t>
            </a:r>
          </a:p>
        </p:txBody>
      </p:sp>
      <p:sp>
        <p:nvSpPr>
          <p:cNvPr id="69660" name="Text Box 44"/>
          <p:cNvSpPr txBox="1">
            <a:spLocks noChangeArrowheads="1"/>
          </p:cNvSpPr>
          <p:nvPr/>
        </p:nvSpPr>
        <p:spPr bwMode="auto">
          <a:xfrm>
            <a:off x="4356100" y="2947988"/>
            <a:ext cx="1511300" cy="33655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S1: 210.1.4.1</a:t>
            </a:r>
          </a:p>
        </p:txBody>
      </p:sp>
      <p:sp>
        <p:nvSpPr>
          <p:cNvPr id="69661" name="Text Box 47"/>
          <p:cNvSpPr txBox="1">
            <a:spLocks noChangeArrowheads="1"/>
          </p:cNvSpPr>
          <p:nvPr/>
        </p:nvSpPr>
        <p:spPr bwMode="auto">
          <a:xfrm>
            <a:off x="4903788" y="2201863"/>
            <a:ext cx="1755775" cy="336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210.1.4.2</a:t>
            </a:r>
          </a:p>
        </p:txBody>
      </p:sp>
      <p:sp>
        <p:nvSpPr>
          <p:cNvPr id="69662" name="Text Box 6"/>
          <p:cNvSpPr txBox="1">
            <a:spLocks noChangeArrowheads="1"/>
          </p:cNvSpPr>
          <p:nvPr/>
        </p:nvSpPr>
        <p:spPr bwMode="auto">
          <a:xfrm>
            <a:off x="6400800" y="1797050"/>
            <a:ext cx="1584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dirty="0">
                <a:latin typeface="+mn-ea"/>
                <a:ea typeface="+mn-ea"/>
              </a:rPr>
              <a:t>E0: 210.1.5.1</a:t>
            </a:r>
          </a:p>
        </p:txBody>
      </p:sp>
      <p:sp>
        <p:nvSpPr>
          <p:cNvPr id="69663" name="Text Box 42"/>
          <p:cNvSpPr txBox="1">
            <a:spLocks noChangeArrowheads="1"/>
          </p:cNvSpPr>
          <p:nvPr/>
        </p:nvSpPr>
        <p:spPr bwMode="auto">
          <a:xfrm>
            <a:off x="144463" y="1966913"/>
            <a:ext cx="1547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E0: 210.1.1.1</a:t>
            </a:r>
          </a:p>
        </p:txBody>
      </p:sp>
      <p:sp>
        <p:nvSpPr>
          <p:cNvPr id="60469" name="Rectangle 53"/>
          <p:cNvSpPr>
            <a:spLocks noChangeArrowheads="1"/>
          </p:cNvSpPr>
          <p:nvPr/>
        </p:nvSpPr>
        <p:spPr bwMode="auto">
          <a:xfrm>
            <a:off x="5795962" y="4868863"/>
            <a:ext cx="2455937" cy="1016000"/>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0470" name="Rectangle 54"/>
          <p:cNvSpPr>
            <a:spLocks noChangeArrowheads="1"/>
          </p:cNvSpPr>
          <p:nvPr/>
        </p:nvSpPr>
        <p:spPr bwMode="auto">
          <a:xfrm>
            <a:off x="2997101" y="6092825"/>
            <a:ext cx="2556768" cy="649288"/>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0471" name="Rectangle 55"/>
          <p:cNvSpPr>
            <a:spLocks noChangeArrowheads="1"/>
          </p:cNvSpPr>
          <p:nvPr/>
        </p:nvSpPr>
        <p:spPr bwMode="auto">
          <a:xfrm>
            <a:off x="145220" y="4797425"/>
            <a:ext cx="2571627" cy="1368425"/>
          </a:xfrm>
          <a:prstGeom prst="rect">
            <a:avLst/>
          </a:prstGeom>
          <a:noFill/>
          <a:ln w="381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69667" name="Text Box 56"/>
          <p:cNvSpPr txBox="1">
            <a:spLocks noChangeArrowheads="1"/>
          </p:cNvSpPr>
          <p:nvPr/>
        </p:nvSpPr>
        <p:spPr bwMode="auto">
          <a:xfrm>
            <a:off x="34925" y="251618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210.1.1.0</a:t>
            </a:r>
          </a:p>
        </p:txBody>
      </p:sp>
      <p:sp>
        <p:nvSpPr>
          <p:cNvPr id="69668" name="Text Box 57"/>
          <p:cNvSpPr txBox="1">
            <a:spLocks noChangeArrowheads="1"/>
          </p:cNvSpPr>
          <p:nvPr/>
        </p:nvSpPr>
        <p:spPr bwMode="auto">
          <a:xfrm>
            <a:off x="2339975" y="263683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210.1.2.0</a:t>
            </a:r>
          </a:p>
        </p:txBody>
      </p:sp>
      <p:sp>
        <p:nvSpPr>
          <p:cNvPr id="69669" name="Text Box 58"/>
          <p:cNvSpPr txBox="1">
            <a:spLocks noChangeArrowheads="1"/>
          </p:cNvSpPr>
          <p:nvPr/>
        </p:nvSpPr>
        <p:spPr bwMode="auto">
          <a:xfrm>
            <a:off x="3563938" y="1868488"/>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210.1.3.0</a:t>
            </a:r>
          </a:p>
        </p:txBody>
      </p:sp>
      <p:sp>
        <p:nvSpPr>
          <p:cNvPr id="69670" name="Text Box 59"/>
          <p:cNvSpPr txBox="1">
            <a:spLocks noChangeArrowheads="1"/>
          </p:cNvSpPr>
          <p:nvPr/>
        </p:nvSpPr>
        <p:spPr bwMode="auto">
          <a:xfrm>
            <a:off x="4500563" y="2587625"/>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210.1.4.0</a:t>
            </a:r>
          </a:p>
        </p:txBody>
      </p:sp>
      <p:sp>
        <p:nvSpPr>
          <p:cNvPr id="69671" name="Text Box 60"/>
          <p:cNvSpPr txBox="1">
            <a:spLocks noChangeArrowheads="1"/>
          </p:cNvSpPr>
          <p:nvPr/>
        </p:nvSpPr>
        <p:spPr bwMode="auto">
          <a:xfrm>
            <a:off x="5651500" y="1412875"/>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210.1.5.0</a:t>
            </a:r>
          </a:p>
        </p:txBody>
      </p:sp>
      <p:sp>
        <p:nvSpPr>
          <p:cNvPr id="69672" name="Text Box 61"/>
          <p:cNvSpPr txBox="1">
            <a:spLocks noChangeArrowheads="1"/>
          </p:cNvSpPr>
          <p:nvPr/>
        </p:nvSpPr>
        <p:spPr bwMode="auto">
          <a:xfrm>
            <a:off x="6948488" y="2781300"/>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600" b="1">
                <a:solidFill>
                  <a:schemeClr val="hlink"/>
                </a:solidFill>
                <a:latin typeface="+mn-ea"/>
                <a:ea typeface="+mn-ea"/>
              </a:rPr>
              <a:t>网络</a:t>
            </a:r>
            <a:r>
              <a:rPr lang="en-US" altLang="zh-CN" sz="1600" b="1">
                <a:solidFill>
                  <a:schemeClr val="hlink"/>
                </a:solidFill>
                <a:latin typeface="+mn-ea"/>
                <a:ea typeface="+mn-ea"/>
              </a:rPr>
              <a:t>210.1.6.0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blinds(horizontal)">
                                      <p:cBhvr>
                                        <p:cTn id="7" dur="500"/>
                                        <p:tgtEl>
                                          <p:spTgt spid="64521"/>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4523"/>
                                        </p:tgtEl>
                                        <p:attrNameLst>
                                          <p:attrName>style.visibility</p:attrName>
                                        </p:attrNameLst>
                                      </p:cBhvr>
                                      <p:to>
                                        <p:strVal val="visible"/>
                                      </p:to>
                                    </p:set>
                                    <p:animEffect transition="in" filter="blinds(horizontal)">
                                      <p:cBhvr>
                                        <p:cTn id="15" dur="500"/>
                                        <p:tgtEl>
                                          <p:spTgt spid="645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522"/>
                                        </p:tgtEl>
                                        <p:attrNameLst>
                                          <p:attrName>style.visibility</p:attrName>
                                        </p:attrNameLst>
                                      </p:cBhvr>
                                      <p:to>
                                        <p:strVal val="visible"/>
                                      </p:to>
                                    </p:set>
                                    <p:animEffect transition="in" filter="blinds(horizontal)">
                                      <p:cBhvr>
                                        <p:cTn id="18" dur="500"/>
                                        <p:tgtEl>
                                          <p:spTgt spid="645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60471"/>
                                        </p:tgtEl>
                                        <p:attrNameLst>
                                          <p:attrName>style.visibility</p:attrName>
                                        </p:attrNameLst>
                                      </p:cBhvr>
                                      <p:to>
                                        <p:strVal val="visible"/>
                                      </p:to>
                                    </p:set>
                                    <p:animEffect transition="in" filter="strips(downRight)">
                                      <p:cBhvr>
                                        <p:cTn id="23" dur="500"/>
                                        <p:tgtEl>
                                          <p:spTgt spid="604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60470"/>
                                        </p:tgtEl>
                                        <p:attrNameLst>
                                          <p:attrName>style.visibility</p:attrName>
                                        </p:attrNameLst>
                                      </p:cBhvr>
                                      <p:to>
                                        <p:strVal val="visible"/>
                                      </p:to>
                                    </p:set>
                                    <p:animEffect transition="in" filter="strips(downRight)">
                                      <p:cBhvr>
                                        <p:cTn id="28" dur="500"/>
                                        <p:tgtEl>
                                          <p:spTgt spid="604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60469"/>
                                        </p:tgtEl>
                                        <p:attrNameLst>
                                          <p:attrName>style.visibility</p:attrName>
                                        </p:attrNameLst>
                                      </p:cBhvr>
                                      <p:to>
                                        <p:strVal val="visible"/>
                                      </p:to>
                                    </p:set>
                                    <p:animEffect transition="in" filter="strips(downRight)">
                                      <p:cBhvr>
                                        <p:cTn id="33" dur="500"/>
                                        <p:tgtEl>
                                          <p:spTgt spid="6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nimBg="1"/>
      <p:bldP spid="64522" grpId="0" animBg="1"/>
      <p:bldP spid="64523" grpId="0" animBg="1"/>
      <p:bldP spid="60469" grpId="0" animBg="1"/>
      <p:bldP spid="60470" grpId="0" animBg="1"/>
      <p:bldP spid="604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150938" y="214313"/>
            <a:ext cx="7793037" cy="1462087"/>
          </a:xfrm>
          <a:prstGeom prst="rect">
            <a:avLst/>
          </a:prstGeom>
        </p:spPr>
        <p:txBody>
          <a:bodyPr/>
          <a:lstStyle/>
          <a:p>
            <a:r>
              <a:rPr lang="en-US" altLang="zh-CN" b="1" dirty="0">
                <a:latin typeface="微软雅黑" panose="020B0503020204020204" pitchFamily="34" charset="-122"/>
                <a:ea typeface="微软雅黑" panose="020B0503020204020204" pitchFamily="34" charset="-122"/>
              </a:rPr>
              <a:t>Internet</a:t>
            </a:r>
            <a:r>
              <a:rPr lang="zh-CN" altLang="en-US" b="1" dirty="0">
                <a:latin typeface="微软雅黑" panose="020B0503020204020204" pitchFamily="34" charset="-122"/>
                <a:ea typeface="微软雅黑" panose="020B0503020204020204" pitchFamily="34" charset="-122"/>
              </a:rPr>
              <a:t>设备与协议</a:t>
            </a:r>
          </a:p>
        </p:txBody>
      </p:sp>
      <p:sp>
        <p:nvSpPr>
          <p:cNvPr id="32771" name="Rectangle 3"/>
          <p:cNvSpPr>
            <a:spLocks noGrp="1" noChangeArrowheads="1"/>
          </p:cNvSpPr>
          <p:nvPr>
            <p:ph type="body" idx="1"/>
          </p:nvPr>
        </p:nvSpPr>
        <p:spPr>
          <a:xfrm>
            <a:off x="900113" y="1412776"/>
            <a:ext cx="7772400" cy="2779712"/>
          </a:xfrm>
        </p:spPr>
        <p:txBody>
          <a:bodyPr/>
          <a:lstStyle/>
          <a:p>
            <a:pPr>
              <a:lnSpc>
                <a:spcPct val="130000"/>
              </a:lnSpc>
            </a:pPr>
            <a:r>
              <a:rPr lang="zh-CN" altLang="en-US" sz="2800" dirty="0">
                <a:latin typeface="微软雅黑" panose="020B0503020204020204" pitchFamily="34" charset="-122"/>
                <a:ea typeface="微软雅黑" panose="020B0503020204020204" pitchFamily="34" charset="-122"/>
              </a:rPr>
              <a:t>网络侧设备：例如路由器等，提供数据转发服务，通过多个设备之间的协作，将数据投递到最终的目的地，是</a:t>
            </a:r>
            <a:r>
              <a:rPr lang="zh-CN" altLang="en-US" sz="2800" dirty="0">
                <a:solidFill>
                  <a:srgbClr val="FF0000"/>
                </a:solidFill>
                <a:latin typeface="微软雅黑" panose="020B0503020204020204" pitchFamily="34" charset="-122"/>
                <a:ea typeface="微软雅黑" panose="020B0503020204020204" pitchFamily="34" charset="-122"/>
              </a:rPr>
              <a:t>数据传输服务的提供者</a:t>
            </a:r>
          </a:p>
          <a:p>
            <a:pPr>
              <a:lnSpc>
                <a:spcPct val="130000"/>
              </a:lnSpc>
            </a:pPr>
            <a:r>
              <a:rPr lang="zh-CN" altLang="en-US" sz="2800" dirty="0">
                <a:latin typeface="微软雅黑" panose="020B0503020204020204" pitchFamily="34" charset="-122"/>
                <a:ea typeface="微软雅黑" panose="020B0503020204020204" pitchFamily="34" charset="-122"/>
              </a:rPr>
              <a:t>用户侧设备：例如用户终端，服务器等，产生数据，利用网络进行传输，或者从网络从接收数据，是</a:t>
            </a:r>
            <a:r>
              <a:rPr lang="zh-CN" altLang="en-US" sz="2800" dirty="0">
                <a:solidFill>
                  <a:srgbClr val="FF0000"/>
                </a:solidFill>
                <a:latin typeface="微软雅黑" panose="020B0503020204020204" pitchFamily="34" charset="-122"/>
                <a:ea typeface="微软雅黑" panose="020B0503020204020204" pitchFamily="34" charset="-122"/>
              </a:rPr>
              <a:t>数据传输服务的使用者</a:t>
            </a:r>
          </a:p>
        </p:txBody>
      </p:sp>
      <p:sp>
        <p:nvSpPr>
          <p:cNvPr id="6" name="Rectangle 4"/>
          <p:cNvSpPr>
            <a:spLocks noChangeArrowheads="1"/>
          </p:cNvSpPr>
          <p:nvPr/>
        </p:nvSpPr>
        <p:spPr bwMode="auto">
          <a:xfrm>
            <a:off x="900113" y="5083175"/>
            <a:ext cx="7632700" cy="1441450"/>
          </a:xfrm>
          <a:prstGeom prst="rect">
            <a:avLst/>
          </a:prstGeom>
          <a:solidFill>
            <a:srgbClr val="FFFFFF"/>
          </a:solidFill>
          <a:ln w="9525">
            <a:solidFill>
              <a:srgbClr val="000000"/>
            </a:solidFill>
            <a:miter lim="800000"/>
            <a:headEnd/>
            <a:tailEnd/>
          </a:ln>
        </p:spPr>
        <p:txBody>
          <a:bodyPr anchor="ctr"/>
          <a:lstStyle/>
          <a:p>
            <a:pPr fontAlgn="auto">
              <a:spcBef>
                <a:spcPts val="0"/>
              </a:spcBef>
              <a:spcAft>
                <a:spcPts val="0"/>
              </a:spcAft>
              <a:defRPr/>
            </a:pPr>
            <a:r>
              <a:rPr lang="zh-CN" altLang="en-US" sz="2600" kern="0" dirty="0">
                <a:solidFill>
                  <a:sysClr val="windowText" lastClr="000000"/>
                </a:solidFill>
                <a:latin typeface="微软雅黑" panose="020B0503020204020204" pitchFamily="34" charset="-122"/>
                <a:ea typeface="微软雅黑" panose="020B0503020204020204" pitchFamily="34" charset="-122"/>
              </a:rPr>
              <a:t>我们将所有</a:t>
            </a:r>
            <a:r>
              <a:rPr lang="en-US" altLang="zh-CN" sz="2600" b="1" kern="0" dirty="0">
                <a:solidFill>
                  <a:sysClr val="windowText" lastClr="000000"/>
                </a:solidFill>
                <a:latin typeface="微软雅黑" panose="020B0503020204020204" pitchFamily="34" charset="-122"/>
                <a:ea typeface="微软雅黑" panose="020B0503020204020204" pitchFamily="34" charset="-122"/>
              </a:rPr>
              <a:t>Internet</a:t>
            </a:r>
            <a:r>
              <a:rPr lang="zh-CN" altLang="en-US" sz="2600" kern="0" dirty="0">
                <a:solidFill>
                  <a:sysClr val="windowText" lastClr="000000"/>
                </a:solidFill>
                <a:latin typeface="微软雅黑" panose="020B0503020204020204" pitchFamily="34" charset="-122"/>
                <a:ea typeface="微软雅黑" panose="020B0503020204020204" pitchFamily="34" charset="-122"/>
              </a:rPr>
              <a:t>中的设备都统称为</a:t>
            </a:r>
            <a:r>
              <a:rPr lang="zh-CN" altLang="en-US" sz="2600" kern="0" dirty="0">
                <a:solidFill>
                  <a:srgbClr val="0000FF"/>
                </a:solidFill>
                <a:latin typeface="微软雅黑" panose="020B0503020204020204" pitchFamily="34" charset="-122"/>
                <a:ea typeface="微软雅黑" panose="020B0503020204020204" pitchFamily="34" charset="-122"/>
              </a:rPr>
              <a:t>节点</a:t>
            </a:r>
            <a:r>
              <a:rPr lang="zh-CN" altLang="en-US" sz="2600" kern="0" dirty="0">
                <a:solidFill>
                  <a:sysClr val="windowText" lastClr="000000"/>
                </a:solidFill>
                <a:latin typeface="微软雅黑" panose="020B0503020204020204" pitchFamily="34" charset="-122"/>
                <a:ea typeface="微软雅黑" panose="020B0503020204020204" pitchFamily="34" charset="-122"/>
              </a:rPr>
              <a:t>，除了</a:t>
            </a:r>
            <a:r>
              <a:rPr lang="en-US" altLang="zh-CN" sz="2600" b="1" kern="0" dirty="0">
                <a:solidFill>
                  <a:sysClr val="windowText" lastClr="000000"/>
                </a:solidFill>
                <a:latin typeface="微软雅黑" panose="020B0503020204020204" pitchFamily="34" charset="-122"/>
                <a:ea typeface="微软雅黑" panose="020B0503020204020204" pitchFamily="34" charset="-122"/>
              </a:rPr>
              <a:t>IP</a:t>
            </a:r>
            <a:r>
              <a:rPr lang="zh-CN" altLang="en-US" sz="2600" b="1" kern="0" dirty="0">
                <a:solidFill>
                  <a:sysClr val="windowText" lastClr="000000"/>
                </a:solidFill>
                <a:latin typeface="微软雅黑" panose="020B0503020204020204" pitchFamily="34" charset="-122"/>
                <a:ea typeface="微软雅黑" panose="020B0503020204020204" pitchFamily="34" charset="-122"/>
              </a:rPr>
              <a:t>协议</a:t>
            </a:r>
            <a:r>
              <a:rPr lang="zh-CN" altLang="en-US" sz="2600" kern="0" dirty="0">
                <a:solidFill>
                  <a:sysClr val="windowText" lastClr="000000"/>
                </a:solidFill>
                <a:latin typeface="微软雅黑" panose="020B0503020204020204" pitchFamily="34" charset="-122"/>
                <a:ea typeface="微软雅黑" panose="020B0503020204020204" pitchFamily="34" charset="-122"/>
              </a:rPr>
              <a:t>外，</a:t>
            </a:r>
            <a:r>
              <a:rPr lang="en-US" altLang="zh-CN" sz="2600" b="1" kern="0" dirty="0">
                <a:solidFill>
                  <a:sysClr val="windowText" lastClr="000000"/>
                </a:solidFill>
                <a:latin typeface="微软雅黑" panose="020B0503020204020204" pitchFamily="34" charset="-122"/>
                <a:ea typeface="微软雅黑" panose="020B0503020204020204" pitchFamily="34" charset="-122"/>
              </a:rPr>
              <a:t>Internet</a:t>
            </a:r>
            <a:r>
              <a:rPr lang="zh-CN" altLang="en-US" sz="2600" kern="0" dirty="0">
                <a:solidFill>
                  <a:sysClr val="windowText" lastClr="000000"/>
                </a:solidFill>
                <a:latin typeface="微软雅黑" panose="020B0503020204020204" pitchFamily="34" charset="-122"/>
                <a:ea typeface="微软雅黑" panose="020B0503020204020204" pitchFamily="34" charset="-122"/>
              </a:rPr>
              <a:t>节点还运行一系列的协议，这些协议组成了</a:t>
            </a:r>
            <a:r>
              <a:rPr lang="zh-CN" altLang="en-US" sz="2600" kern="0" dirty="0">
                <a:solidFill>
                  <a:srgbClr val="0000FF"/>
                </a:solidFill>
                <a:latin typeface="微软雅黑" panose="020B0503020204020204" pitchFamily="34" charset="-122"/>
                <a:ea typeface="微软雅黑" panose="020B0503020204020204" pitchFamily="34" charset="-122"/>
              </a:rPr>
              <a:t>协议栈</a:t>
            </a:r>
            <a:r>
              <a:rPr lang="zh-CN" altLang="en-US" sz="2600" kern="0" dirty="0">
                <a:solidFill>
                  <a:sysClr val="windowText" lastClr="000000"/>
                </a:solidFill>
                <a:latin typeface="微软雅黑" panose="020B0503020204020204" pitchFamily="34" charset="-122"/>
                <a:ea typeface="微软雅黑" panose="020B0503020204020204" pitchFamily="34" charset="-122"/>
              </a:rPr>
              <a:t>，也称为</a:t>
            </a:r>
            <a:r>
              <a:rPr lang="en-US" altLang="zh-CN" sz="2600" b="1" kern="0" dirty="0">
                <a:solidFill>
                  <a:srgbClr val="0000FF"/>
                </a:solidFill>
                <a:latin typeface="微软雅黑" panose="020B0503020204020204" pitchFamily="34" charset="-122"/>
                <a:ea typeface="微软雅黑" panose="020B0503020204020204" pitchFamily="34" charset="-122"/>
              </a:rPr>
              <a:t>Internet</a:t>
            </a:r>
            <a:r>
              <a:rPr lang="zh-CN" altLang="en-US" sz="2600" kern="0" dirty="0">
                <a:solidFill>
                  <a:srgbClr val="0000FF"/>
                </a:solidFill>
                <a:latin typeface="微软雅黑" panose="020B0503020204020204" pitchFamily="34" charset="-122"/>
                <a:ea typeface="微软雅黑" panose="020B0503020204020204" pitchFamily="34" charset="-122"/>
              </a:rPr>
              <a:t>协议族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B96951A-9197-4900-9ADF-46A74F39628B}" type="slidenum">
              <a:rPr lang="en-US" altLang="zh-CN">
                <a:latin typeface="+mn-ea"/>
                <a:ea typeface="+mn-ea"/>
              </a:rPr>
              <a:pPr eaLnBrk="1" hangingPunct="1"/>
              <a:t>60</a:t>
            </a:fld>
            <a:endParaRPr lang="en-US" altLang="zh-CN">
              <a:latin typeface="+mn-ea"/>
              <a:ea typeface="+mn-ea"/>
            </a:endParaRPr>
          </a:p>
        </p:txBody>
      </p:sp>
      <p:sp>
        <p:nvSpPr>
          <p:cNvPr id="70659" name="Rectangle 2"/>
          <p:cNvSpPr>
            <a:spLocks noGrp="1" noChangeArrowheads="1"/>
          </p:cNvSpPr>
          <p:nvPr>
            <p:ph type="title"/>
          </p:nvPr>
        </p:nvSpPr>
        <p:spPr/>
        <p:txBody>
          <a:bodyPr/>
          <a:lstStyle/>
          <a:p>
            <a:pPr eaLnBrk="1" hangingPunct="1"/>
            <a:r>
              <a:rPr lang="zh-CN" altLang="en-US">
                <a:latin typeface="+mn-ea"/>
                <a:ea typeface="+mn-ea"/>
              </a:rPr>
              <a:t>缺省路由</a:t>
            </a:r>
          </a:p>
        </p:txBody>
      </p:sp>
      <p:sp>
        <p:nvSpPr>
          <p:cNvPr id="70660" name="Line 109"/>
          <p:cNvSpPr>
            <a:spLocks noChangeShapeType="1"/>
          </p:cNvSpPr>
          <p:nvPr/>
        </p:nvSpPr>
        <p:spPr bwMode="auto">
          <a:xfrm flipV="1">
            <a:off x="6450013" y="1625600"/>
            <a:ext cx="0" cy="950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61" name="Text Box 110"/>
          <p:cNvSpPr txBox="1">
            <a:spLocks noChangeArrowheads="1"/>
          </p:cNvSpPr>
          <p:nvPr/>
        </p:nvSpPr>
        <p:spPr bwMode="auto">
          <a:xfrm>
            <a:off x="6435725" y="1778000"/>
            <a:ext cx="1670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dirty="0">
                <a:latin typeface="+mn-ea"/>
                <a:ea typeface="+mn-ea"/>
              </a:rPr>
              <a:t>E0: 210.1.5.1</a:t>
            </a:r>
          </a:p>
        </p:txBody>
      </p:sp>
      <p:grpSp>
        <p:nvGrpSpPr>
          <p:cNvPr id="70662" name="Group 111"/>
          <p:cNvGrpSpPr>
            <a:grpSpLocks/>
          </p:cNvGrpSpPr>
          <p:nvPr/>
        </p:nvGrpSpPr>
        <p:grpSpPr bwMode="auto">
          <a:xfrm>
            <a:off x="809625" y="2586038"/>
            <a:ext cx="2062163" cy="587375"/>
            <a:chOff x="96" y="1584"/>
            <a:chExt cx="1292" cy="401"/>
          </a:xfrm>
        </p:grpSpPr>
        <p:sp>
          <p:nvSpPr>
            <p:cNvPr id="70700" name="Line 112"/>
            <p:cNvSpPr>
              <a:spLocks noChangeShapeType="1"/>
            </p:cNvSpPr>
            <p:nvPr/>
          </p:nvSpPr>
          <p:spPr bwMode="auto">
            <a:xfrm flipH="1">
              <a:off x="96" y="1584"/>
              <a:ext cx="48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701" name="Line 113"/>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0663" name="Group 114"/>
          <p:cNvGrpSpPr>
            <a:grpSpLocks/>
          </p:cNvGrpSpPr>
          <p:nvPr/>
        </p:nvGrpSpPr>
        <p:grpSpPr bwMode="auto">
          <a:xfrm>
            <a:off x="3197225" y="3630613"/>
            <a:ext cx="2130425" cy="355600"/>
            <a:chOff x="96" y="1584"/>
            <a:chExt cx="1292" cy="401"/>
          </a:xfrm>
        </p:grpSpPr>
        <p:sp>
          <p:nvSpPr>
            <p:cNvPr id="70698" name="Line 115"/>
            <p:cNvSpPr>
              <a:spLocks noChangeShapeType="1"/>
            </p:cNvSpPr>
            <p:nvPr/>
          </p:nvSpPr>
          <p:spPr bwMode="auto">
            <a:xfrm flipH="1">
              <a:off x="96" y="1584"/>
              <a:ext cx="480"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9" name="Line 116"/>
            <p:cNvSpPr>
              <a:spLocks noChangeShapeType="1"/>
            </p:cNvSpPr>
            <p:nvPr/>
          </p:nvSpPr>
          <p:spPr bwMode="auto">
            <a:xfrm>
              <a:off x="912" y="1584"/>
              <a:ext cx="476" cy="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0664" name="Group 117"/>
          <p:cNvGrpSpPr>
            <a:grpSpLocks/>
          </p:cNvGrpSpPr>
          <p:nvPr/>
        </p:nvGrpSpPr>
        <p:grpSpPr bwMode="auto">
          <a:xfrm>
            <a:off x="1435100" y="2133600"/>
            <a:ext cx="7708900" cy="1638300"/>
            <a:chOff x="164" y="1414"/>
            <a:chExt cx="5432" cy="1182"/>
          </a:xfrm>
        </p:grpSpPr>
        <p:grpSp>
          <p:nvGrpSpPr>
            <p:cNvPr id="70682" name="Group 118"/>
            <p:cNvGrpSpPr>
              <a:grpSpLocks/>
            </p:cNvGrpSpPr>
            <p:nvPr/>
          </p:nvGrpSpPr>
          <p:grpSpPr bwMode="auto">
            <a:xfrm flipV="1">
              <a:off x="2208" y="1654"/>
              <a:ext cx="1248" cy="554"/>
              <a:chOff x="912" y="1414"/>
              <a:chExt cx="1104" cy="554"/>
            </a:xfrm>
          </p:grpSpPr>
          <p:sp>
            <p:nvSpPr>
              <p:cNvPr id="70695" name="Line 119"/>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6" name="Line 120"/>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7" name="Line 121"/>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0683" name="Group 122"/>
            <p:cNvGrpSpPr>
              <a:grpSpLocks/>
            </p:cNvGrpSpPr>
            <p:nvPr/>
          </p:nvGrpSpPr>
          <p:grpSpPr bwMode="auto">
            <a:xfrm>
              <a:off x="3744" y="1717"/>
              <a:ext cx="1248" cy="554"/>
              <a:chOff x="912" y="1414"/>
              <a:chExt cx="1104" cy="554"/>
            </a:xfrm>
          </p:grpSpPr>
          <p:sp>
            <p:nvSpPr>
              <p:cNvPr id="70692" name="Line 123"/>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3" name="Line 124"/>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4" name="Line 125"/>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grpSp>
          <p:nvGrpSpPr>
            <p:cNvPr id="70684" name="Group 126"/>
            <p:cNvGrpSpPr>
              <a:grpSpLocks/>
            </p:cNvGrpSpPr>
            <p:nvPr/>
          </p:nvGrpSpPr>
          <p:grpSpPr bwMode="auto">
            <a:xfrm>
              <a:off x="720" y="1632"/>
              <a:ext cx="1248" cy="554"/>
              <a:chOff x="912" y="1414"/>
              <a:chExt cx="1104" cy="554"/>
            </a:xfrm>
          </p:grpSpPr>
          <p:sp>
            <p:nvSpPr>
              <p:cNvPr id="70689" name="Line 127"/>
              <p:cNvSpPr>
                <a:spLocks noChangeShapeType="1"/>
              </p:cNvSpPr>
              <p:nvPr/>
            </p:nvSpPr>
            <p:spPr bwMode="auto">
              <a:xfrm>
                <a:off x="912" y="1414"/>
                <a:ext cx="768" cy="2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0" name="Line 128"/>
              <p:cNvSpPr>
                <a:spLocks noChangeShapeType="1"/>
              </p:cNvSpPr>
              <p:nvPr/>
            </p:nvSpPr>
            <p:spPr bwMode="auto">
              <a:xfrm flipH="1">
                <a:off x="1344" y="1680"/>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91" name="Line 129"/>
              <p:cNvSpPr>
                <a:spLocks noChangeShapeType="1"/>
              </p:cNvSpPr>
              <p:nvPr/>
            </p:nvSpPr>
            <p:spPr bwMode="auto">
              <a:xfrm>
                <a:off x="1344" y="1680"/>
                <a:ext cx="67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pic>
          <p:nvPicPr>
            <p:cNvPr id="70685" name="Picture 1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6" name="Picture 1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 y="2186"/>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7" name="Picture 1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 y="2138"/>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88" name="Picture 1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 y="1414"/>
              <a:ext cx="70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0665" name="Text Box 134"/>
          <p:cNvSpPr txBox="1">
            <a:spLocks noChangeArrowheads="1"/>
          </p:cNvSpPr>
          <p:nvPr/>
        </p:nvSpPr>
        <p:spPr bwMode="auto">
          <a:xfrm>
            <a:off x="285750" y="3173413"/>
            <a:ext cx="2592388" cy="1690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a:latin typeface="+mn-ea"/>
                <a:ea typeface="+mn-ea"/>
              </a:rPr>
              <a:t>NETWORK</a:t>
            </a:r>
            <a:r>
              <a:rPr lang="en-US" altLang="zh-CN" sz="1600" b="1">
                <a:latin typeface="+mn-ea"/>
                <a:ea typeface="+mn-ea"/>
              </a:rPr>
              <a:t>   </a:t>
            </a:r>
            <a:r>
              <a:rPr lang="en-US" altLang="zh-CN" sz="1600" b="1" u="sng">
                <a:latin typeface="+mn-ea"/>
                <a:ea typeface="+mn-ea"/>
              </a:rPr>
              <a:t>NEXT HOP</a:t>
            </a:r>
          </a:p>
          <a:p>
            <a:pPr eaLnBrk="1" hangingPunct="1">
              <a:spcBef>
                <a:spcPct val="50000"/>
              </a:spcBef>
            </a:pPr>
            <a:r>
              <a:rPr lang="en-US" altLang="zh-CN" sz="1600" b="1">
                <a:latin typeface="+mn-ea"/>
                <a:ea typeface="+mn-ea"/>
              </a:rPr>
              <a:t>210.1.1.0/24      directly </a:t>
            </a:r>
          </a:p>
          <a:p>
            <a:pPr eaLnBrk="1" hangingPunct="1">
              <a:spcBef>
                <a:spcPct val="50000"/>
              </a:spcBef>
            </a:pPr>
            <a:r>
              <a:rPr lang="en-US" altLang="zh-CN" sz="1600" b="1">
                <a:latin typeface="+mn-ea"/>
                <a:ea typeface="+mn-ea"/>
              </a:rPr>
              <a:t>210.1.2.0/24      directly </a:t>
            </a:r>
          </a:p>
          <a:p>
            <a:pPr eaLnBrk="1" hangingPunct="1">
              <a:spcBef>
                <a:spcPct val="50000"/>
              </a:spcBef>
            </a:pPr>
            <a:r>
              <a:rPr lang="en-US" altLang="zh-CN" sz="1600" b="1">
                <a:solidFill>
                  <a:schemeClr val="hlink"/>
                </a:solidFill>
                <a:latin typeface="+mn-ea"/>
                <a:ea typeface="+mn-ea"/>
              </a:rPr>
              <a:t>default	     210.1.2.2</a:t>
            </a:r>
            <a:br>
              <a:rPr lang="en-US" altLang="zh-CN" sz="1600" b="1">
                <a:solidFill>
                  <a:schemeClr val="hlink"/>
                </a:solidFill>
                <a:latin typeface="+mn-ea"/>
                <a:ea typeface="+mn-ea"/>
              </a:rPr>
            </a:br>
            <a:r>
              <a:rPr lang="en-US" altLang="zh-CN" sz="1600" b="1">
                <a:solidFill>
                  <a:schemeClr val="hlink"/>
                </a:solidFill>
                <a:latin typeface="+mn-ea"/>
                <a:ea typeface="+mn-ea"/>
              </a:rPr>
              <a:t>(or 0.0.0.0/0)</a:t>
            </a:r>
          </a:p>
        </p:txBody>
      </p:sp>
      <p:sp>
        <p:nvSpPr>
          <p:cNvPr id="70666" name="Text Box 135"/>
          <p:cNvSpPr txBox="1">
            <a:spLocks noChangeArrowheads="1"/>
          </p:cNvSpPr>
          <p:nvPr/>
        </p:nvSpPr>
        <p:spPr bwMode="auto">
          <a:xfrm>
            <a:off x="3197225" y="3986213"/>
            <a:ext cx="2592388"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dirty="0">
                <a:latin typeface="+mn-ea"/>
                <a:ea typeface="+mn-ea"/>
              </a:rPr>
              <a:t>NETWORK</a:t>
            </a:r>
            <a:r>
              <a:rPr lang="en-US" altLang="zh-CN" sz="1600" b="1" dirty="0">
                <a:latin typeface="+mn-ea"/>
                <a:ea typeface="+mn-ea"/>
              </a:rPr>
              <a:t> </a:t>
            </a:r>
            <a:r>
              <a:rPr lang="en-US" altLang="zh-CN" sz="1600" b="1" u="sng" dirty="0">
                <a:latin typeface="+mn-ea"/>
                <a:ea typeface="+mn-ea"/>
              </a:rPr>
              <a:t>NEXT HOP</a:t>
            </a:r>
          </a:p>
          <a:p>
            <a:pPr eaLnBrk="1" hangingPunct="1">
              <a:spcBef>
                <a:spcPct val="50000"/>
              </a:spcBef>
            </a:pPr>
            <a:r>
              <a:rPr lang="en-US" altLang="zh-CN" sz="1600" b="1" dirty="0">
                <a:latin typeface="+mn-ea"/>
                <a:ea typeface="+mn-ea"/>
              </a:rPr>
              <a:t>210.1.2.0/24      directly</a:t>
            </a:r>
          </a:p>
          <a:p>
            <a:pPr eaLnBrk="1" hangingPunct="1">
              <a:spcBef>
                <a:spcPct val="50000"/>
              </a:spcBef>
            </a:pPr>
            <a:r>
              <a:rPr lang="en-US" altLang="zh-CN" sz="1600" b="1" dirty="0">
                <a:latin typeface="+mn-ea"/>
                <a:ea typeface="+mn-ea"/>
              </a:rPr>
              <a:t>210.1.3.0/24      directly </a:t>
            </a:r>
          </a:p>
          <a:p>
            <a:pPr eaLnBrk="1" hangingPunct="1">
              <a:spcBef>
                <a:spcPct val="50000"/>
              </a:spcBef>
            </a:pPr>
            <a:r>
              <a:rPr lang="en-US" altLang="zh-CN" sz="1600" b="1" dirty="0">
                <a:latin typeface="+mn-ea"/>
                <a:ea typeface="+mn-ea"/>
              </a:rPr>
              <a:t>210.1.4.0/24      directly</a:t>
            </a:r>
          </a:p>
          <a:p>
            <a:pPr eaLnBrk="1" hangingPunct="1">
              <a:spcBef>
                <a:spcPct val="50000"/>
              </a:spcBef>
            </a:pPr>
            <a:r>
              <a:rPr lang="en-US" altLang="zh-CN" sz="1600" b="1" dirty="0">
                <a:latin typeface="+mn-ea"/>
                <a:ea typeface="+mn-ea"/>
              </a:rPr>
              <a:t>210.1.1.0/24    210.1.2.1</a:t>
            </a:r>
          </a:p>
          <a:p>
            <a:pPr eaLnBrk="1" hangingPunct="1">
              <a:spcBef>
                <a:spcPct val="50000"/>
              </a:spcBef>
            </a:pPr>
            <a:r>
              <a:rPr lang="en-US" altLang="zh-CN" sz="1600" b="1" dirty="0">
                <a:solidFill>
                  <a:schemeClr val="hlink"/>
                </a:solidFill>
                <a:latin typeface="+mn-ea"/>
                <a:ea typeface="+mn-ea"/>
              </a:rPr>
              <a:t>default            210.1.4.2</a:t>
            </a:r>
            <a:br>
              <a:rPr lang="en-US" altLang="zh-CN" sz="1600" b="1" dirty="0">
                <a:solidFill>
                  <a:schemeClr val="hlink"/>
                </a:solidFill>
                <a:latin typeface="+mn-ea"/>
                <a:ea typeface="+mn-ea"/>
              </a:rPr>
            </a:br>
            <a:r>
              <a:rPr lang="en-US" altLang="zh-CN" sz="1600" b="1" dirty="0">
                <a:solidFill>
                  <a:schemeClr val="hlink"/>
                </a:solidFill>
                <a:latin typeface="+mn-ea"/>
                <a:ea typeface="+mn-ea"/>
              </a:rPr>
              <a:t>(or 0.0.0.0/0)</a:t>
            </a:r>
          </a:p>
        </p:txBody>
      </p:sp>
      <p:sp>
        <p:nvSpPr>
          <p:cNvPr id="70667" name="Text Box 136"/>
          <p:cNvSpPr txBox="1">
            <a:spLocks noChangeArrowheads="1"/>
          </p:cNvSpPr>
          <p:nvPr/>
        </p:nvSpPr>
        <p:spPr bwMode="auto">
          <a:xfrm>
            <a:off x="5778500" y="3481388"/>
            <a:ext cx="2508325" cy="1935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u="sng" dirty="0">
                <a:latin typeface="+mn-ea"/>
                <a:ea typeface="+mn-ea"/>
              </a:rPr>
              <a:t>NETWORK</a:t>
            </a:r>
            <a:r>
              <a:rPr lang="en-US" altLang="zh-CN" sz="1600" b="1" dirty="0">
                <a:latin typeface="+mn-ea"/>
                <a:ea typeface="+mn-ea"/>
              </a:rPr>
              <a:t> </a:t>
            </a:r>
            <a:r>
              <a:rPr lang="en-US" altLang="zh-CN" sz="1600" b="1" u="sng" dirty="0">
                <a:latin typeface="+mn-ea"/>
                <a:ea typeface="+mn-ea"/>
              </a:rPr>
              <a:t>NEXT HOP</a:t>
            </a:r>
          </a:p>
          <a:p>
            <a:pPr eaLnBrk="1" hangingPunct="1">
              <a:spcBef>
                <a:spcPct val="50000"/>
              </a:spcBef>
            </a:pPr>
            <a:r>
              <a:rPr lang="en-US" altLang="zh-CN" sz="1600" b="1" dirty="0">
                <a:latin typeface="+mn-ea"/>
                <a:ea typeface="+mn-ea"/>
              </a:rPr>
              <a:t>210.1.4.0/24    directly 210.1.5.0/24    directly</a:t>
            </a:r>
          </a:p>
          <a:p>
            <a:pPr eaLnBrk="1" hangingPunct="1">
              <a:spcBef>
                <a:spcPct val="50000"/>
              </a:spcBef>
            </a:pPr>
            <a:r>
              <a:rPr lang="en-US" altLang="zh-CN" sz="1600" b="1" dirty="0">
                <a:latin typeface="+mn-ea"/>
                <a:ea typeface="+mn-ea"/>
              </a:rPr>
              <a:t>210.1.6.0/24    directly</a:t>
            </a:r>
          </a:p>
          <a:p>
            <a:pPr eaLnBrk="1" hangingPunct="1">
              <a:spcBef>
                <a:spcPct val="50000"/>
              </a:spcBef>
            </a:pPr>
            <a:r>
              <a:rPr lang="en-US" altLang="zh-CN" sz="1600" b="1" dirty="0">
                <a:solidFill>
                  <a:schemeClr val="hlink"/>
                </a:solidFill>
                <a:latin typeface="+mn-ea"/>
                <a:ea typeface="+mn-ea"/>
              </a:rPr>
              <a:t>default	   210.1.4.1</a:t>
            </a:r>
            <a:br>
              <a:rPr lang="en-US" altLang="zh-CN" sz="1600" b="1" dirty="0">
                <a:solidFill>
                  <a:schemeClr val="hlink"/>
                </a:solidFill>
                <a:latin typeface="+mn-ea"/>
                <a:ea typeface="+mn-ea"/>
              </a:rPr>
            </a:br>
            <a:r>
              <a:rPr lang="en-US" altLang="zh-CN" sz="1600" b="1" dirty="0">
                <a:solidFill>
                  <a:schemeClr val="hlink"/>
                </a:solidFill>
                <a:latin typeface="+mn-ea"/>
                <a:ea typeface="+mn-ea"/>
              </a:rPr>
              <a:t>(or 0.0.0.0/0)</a:t>
            </a:r>
          </a:p>
        </p:txBody>
      </p:sp>
      <p:sp>
        <p:nvSpPr>
          <p:cNvPr id="70668" name="Line 137"/>
          <p:cNvSpPr>
            <a:spLocks noChangeShapeType="1"/>
          </p:cNvSpPr>
          <p:nvPr/>
        </p:nvSpPr>
        <p:spPr bwMode="auto">
          <a:xfrm flipH="1">
            <a:off x="5830888" y="2647950"/>
            <a:ext cx="355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69" name="Line 138"/>
          <p:cNvSpPr>
            <a:spLocks noChangeShapeType="1"/>
          </p:cNvSpPr>
          <p:nvPr/>
        </p:nvSpPr>
        <p:spPr bwMode="auto">
          <a:xfrm>
            <a:off x="6723063" y="2647950"/>
            <a:ext cx="1484312"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70" name="Text Box 139"/>
          <p:cNvSpPr txBox="1">
            <a:spLocks noChangeArrowheads="1"/>
          </p:cNvSpPr>
          <p:nvPr/>
        </p:nvSpPr>
        <p:spPr bwMode="auto">
          <a:xfrm>
            <a:off x="2332038" y="1993900"/>
            <a:ext cx="1554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210.1.2.1</a:t>
            </a:r>
          </a:p>
        </p:txBody>
      </p:sp>
      <p:sp>
        <p:nvSpPr>
          <p:cNvPr id="70671" name="Line 140"/>
          <p:cNvSpPr>
            <a:spLocks noChangeShapeType="1"/>
          </p:cNvSpPr>
          <p:nvPr/>
        </p:nvSpPr>
        <p:spPr bwMode="auto">
          <a:xfrm flipH="1">
            <a:off x="819150" y="2435225"/>
            <a:ext cx="615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72" name="Text Box 141"/>
          <p:cNvSpPr txBox="1">
            <a:spLocks noChangeArrowheads="1"/>
          </p:cNvSpPr>
          <p:nvPr/>
        </p:nvSpPr>
        <p:spPr bwMode="auto">
          <a:xfrm>
            <a:off x="179388" y="1947863"/>
            <a:ext cx="1547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dirty="0">
                <a:latin typeface="+mn-ea"/>
                <a:ea typeface="+mn-ea"/>
              </a:rPr>
              <a:t>E0: 210.1.1.1</a:t>
            </a:r>
          </a:p>
        </p:txBody>
      </p:sp>
      <p:sp>
        <p:nvSpPr>
          <p:cNvPr id="70673" name="Text Box 142"/>
          <p:cNvSpPr txBox="1">
            <a:spLocks noChangeArrowheads="1"/>
          </p:cNvSpPr>
          <p:nvPr/>
        </p:nvSpPr>
        <p:spPr bwMode="auto">
          <a:xfrm>
            <a:off x="2722563" y="3089275"/>
            <a:ext cx="1597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210.1.2.2</a:t>
            </a:r>
          </a:p>
        </p:txBody>
      </p:sp>
      <p:sp>
        <p:nvSpPr>
          <p:cNvPr id="70674" name="Text Box 143"/>
          <p:cNvSpPr txBox="1">
            <a:spLocks noChangeArrowheads="1"/>
          </p:cNvSpPr>
          <p:nvPr/>
        </p:nvSpPr>
        <p:spPr bwMode="auto">
          <a:xfrm>
            <a:off x="4391025" y="2928938"/>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S1: 210.1.4.1</a:t>
            </a:r>
          </a:p>
        </p:txBody>
      </p:sp>
      <p:sp>
        <p:nvSpPr>
          <p:cNvPr id="70675" name="Line 144"/>
          <p:cNvSpPr>
            <a:spLocks noChangeShapeType="1"/>
          </p:cNvSpPr>
          <p:nvPr/>
        </p:nvSpPr>
        <p:spPr bwMode="auto">
          <a:xfrm flipV="1">
            <a:off x="4268788" y="2576513"/>
            <a:ext cx="0" cy="560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0676" name="Text Box 145"/>
          <p:cNvSpPr txBox="1">
            <a:spLocks noChangeArrowheads="1"/>
          </p:cNvSpPr>
          <p:nvPr/>
        </p:nvSpPr>
        <p:spPr bwMode="auto">
          <a:xfrm>
            <a:off x="3527425" y="2273300"/>
            <a:ext cx="158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E0: 210.1.3.1</a:t>
            </a:r>
          </a:p>
        </p:txBody>
      </p:sp>
      <p:sp>
        <p:nvSpPr>
          <p:cNvPr id="70677" name="Text Box 146"/>
          <p:cNvSpPr txBox="1">
            <a:spLocks noChangeArrowheads="1"/>
          </p:cNvSpPr>
          <p:nvPr/>
        </p:nvSpPr>
        <p:spPr bwMode="auto">
          <a:xfrm>
            <a:off x="4938713" y="2182813"/>
            <a:ext cx="175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S0: 210.1.4.2</a:t>
            </a:r>
          </a:p>
        </p:txBody>
      </p:sp>
      <p:sp>
        <p:nvSpPr>
          <p:cNvPr id="70678" name="Text Box 147"/>
          <p:cNvSpPr txBox="1">
            <a:spLocks noChangeArrowheads="1"/>
          </p:cNvSpPr>
          <p:nvPr/>
        </p:nvSpPr>
        <p:spPr bwMode="auto">
          <a:xfrm>
            <a:off x="6899275" y="22574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S1: 210.1.6.1</a:t>
            </a:r>
          </a:p>
        </p:txBody>
      </p:sp>
      <p:sp>
        <p:nvSpPr>
          <p:cNvPr id="70679" name="Text Box 148"/>
          <p:cNvSpPr txBox="1">
            <a:spLocks noChangeArrowheads="1"/>
          </p:cNvSpPr>
          <p:nvPr/>
        </p:nvSpPr>
        <p:spPr bwMode="auto">
          <a:xfrm>
            <a:off x="1497013" y="261302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A</a:t>
            </a:r>
          </a:p>
        </p:txBody>
      </p:sp>
      <p:sp>
        <p:nvSpPr>
          <p:cNvPr id="70680" name="Text Box 149"/>
          <p:cNvSpPr txBox="1">
            <a:spLocks noChangeArrowheads="1"/>
          </p:cNvSpPr>
          <p:nvPr/>
        </p:nvSpPr>
        <p:spPr bwMode="auto">
          <a:xfrm>
            <a:off x="3868738" y="3597275"/>
            <a:ext cx="79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B</a:t>
            </a:r>
          </a:p>
        </p:txBody>
      </p:sp>
      <p:sp>
        <p:nvSpPr>
          <p:cNvPr id="70681" name="Text Box 150"/>
          <p:cNvSpPr txBox="1">
            <a:spLocks noChangeArrowheads="1"/>
          </p:cNvSpPr>
          <p:nvPr/>
        </p:nvSpPr>
        <p:spPr bwMode="auto">
          <a:xfrm>
            <a:off x="6026150" y="2613025"/>
            <a:ext cx="788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A453B78-91F4-45B2-8E8B-439392FBABE5}" type="slidenum">
              <a:rPr lang="en-US" altLang="zh-CN">
                <a:latin typeface="+mn-ea"/>
                <a:ea typeface="+mn-ea"/>
              </a:rPr>
              <a:pPr eaLnBrk="1" hangingPunct="1"/>
              <a:t>61</a:t>
            </a:fld>
            <a:endParaRPr lang="en-US" altLang="zh-CN">
              <a:latin typeface="+mn-ea"/>
              <a:ea typeface="+mn-ea"/>
            </a:endParaRPr>
          </a:p>
        </p:txBody>
      </p:sp>
      <p:sp>
        <p:nvSpPr>
          <p:cNvPr id="12292" name="Rectangle 2"/>
          <p:cNvSpPr>
            <a:spLocks noGrp="1" noChangeArrowheads="1"/>
          </p:cNvSpPr>
          <p:nvPr>
            <p:ph type="title"/>
          </p:nvPr>
        </p:nvSpPr>
        <p:spPr>
          <a:xfrm>
            <a:off x="971550" y="264319"/>
            <a:ext cx="6913563" cy="741362"/>
          </a:xfrm>
        </p:spPr>
        <p:txBody>
          <a:bodyPr/>
          <a:lstStyle/>
          <a:p>
            <a:pPr eaLnBrk="1" hangingPunct="1"/>
            <a:r>
              <a:rPr lang="zh-CN" altLang="en-US" sz="4000" dirty="0">
                <a:latin typeface="+mn-ea"/>
                <a:ea typeface="+mn-ea"/>
              </a:rPr>
              <a:t>查看路由表</a:t>
            </a:r>
            <a:r>
              <a:rPr lang="en-US" altLang="zh-CN" sz="4000" dirty="0">
                <a:latin typeface="+mn-ea"/>
                <a:ea typeface="+mn-ea"/>
              </a:rPr>
              <a:t>/</a:t>
            </a:r>
            <a:r>
              <a:rPr lang="zh-CN" altLang="en-US" sz="4000" dirty="0">
                <a:latin typeface="+mn-ea"/>
                <a:ea typeface="+mn-ea"/>
              </a:rPr>
              <a:t>转发表</a:t>
            </a:r>
            <a:endParaRPr lang="en-US" altLang="zh-CN" sz="4000" dirty="0">
              <a:latin typeface="+mn-ea"/>
              <a:ea typeface="+mn-ea"/>
            </a:endParaRPr>
          </a:p>
        </p:txBody>
      </p:sp>
      <p:sp>
        <p:nvSpPr>
          <p:cNvPr id="12293" name="Rectangle 7"/>
          <p:cNvSpPr>
            <a:spLocks noGrp="1" noRot="1" noChangeArrowheads="1"/>
          </p:cNvSpPr>
          <p:nvPr>
            <p:ph type="body" idx="1"/>
          </p:nvPr>
        </p:nvSpPr>
        <p:spPr>
          <a:xfrm>
            <a:off x="325438" y="2120900"/>
            <a:ext cx="7559675" cy="4260850"/>
          </a:xfrm>
          <a:noFill/>
        </p:spPr>
        <p:txBody>
          <a:bodyPr/>
          <a:lstStyle/>
          <a:p>
            <a:pPr eaLnBrk="1" hangingPunct="1"/>
            <a:r>
              <a:rPr lang="en-US" altLang="zh-CN" sz="2800">
                <a:latin typeface="+mn-ea"/>
              </a:rPr>
              <a:t>Linux</a:t>
            </a:r>
            <a:r>
              <a:rPr lang="zh-CN" altLang="en-US" sz="2800">
                <a:latin typeface="+mn-ea"/>
              </a:rPr>
              <a:t>下面</a:t>
            </a:r>
          </a:p>
          <a:p>
            <a:pPr lvl="1" eaLnBrk="1" hangingPunct="1"/>
            <a:r>
              <a:rPr lang="en-US" altLang="zh-CN" sz="2400">
                <a:latin typeface="+mn-ea"/>
              </a:rPr>
              <a:t>ip route show</a:t>
            </a:r>
          </a:p>
          <a:p>
            <a:pPr lvl="1" eaLnBrk="1" hangingPunct="1"/>
            <a:endParaRPr lang="en-US" altLang="zh-CN" sz="2400">
              <a:latin typeface="+mn-ea"/>
            </a:endParaRPr>
          </a:p>
          <a:p>
            <a:pPr lvl="1" eaLnBrk="1" hangingPunct="1"/>
            <a:endParaRPr lang="en-US" altLang="zh-CN" sz="2400">
              <a:latin typeface="+mn-ea"/>
            </a:endParaRPr>
          </a:p>
          <a:p>
            <a:pPr lvl="1" eaLnBrk="1" hangingPunct="1"/>
            <a:endParaRPr lang="en-US" altLang="zh-CN" sz="2400">
              <a:latin typeface="+mn-ea"/>
            </a:endParaRPr>
          </a:p>
          <a:p>
            <a:pPr lvl="1" eaLnBrk="1" hangingPunct="1"/>
            <a:endParaRPr lang="en-US" altLang="zh-CN" sz="2400">
              <a:latin typeface="+mn-ea"/>
            </a:endParaRPr>
          </a:p>
          <a:p>
            <a:pPr lvl="1" eaLnBrk="1" hangingPunct="1"/>
            <a:endParaRPr lang="en-US" altLang="zh-CN" sz="2400">
              <a:latin typeface="+mn-ea"/>
            </a:endParaRPr>
          </a:p>
          <a:p>
            <a:pPr eaLnBrk="1" hangingPunct="1"/>
            <a:r>
              <a:rPr lang="en-US" altLang="zh-CN" sz="2800">
                <a:latin typeface="+mn-ea"/>
              </a:rPr>
              <a:t>Windows</a:t>
            </a:r>
            <a:r>
              <a:rPr lang="zh-CN" altLang="en-US" sz="2800">
                <a:latin typeface="+mn-ea"/>
              </a:rPr>
              <a:t>下面</a:t>
            </a:r>
          </a:p>
          <a:p>
            <a:pPr lvl="1" eaLnBrk="1" hangingPunct="1"/>
            <a:r>
              <a:rPr lang="zh-CN" altLang="en-US" sz="2400">
                <a:latin typeface="+mn-ea"/>
              </a:rPr>
              <a:t>命令行下运行</a:t>
            </a:r>
            <a:r>
              <a:rPr lang="en-US" altLang="zh-CN" sz="2400">
                <a:latin typeface="+mn-ea"/>
              </a:rPr>
              <a:t>route print</a:t>
            </a: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8638"/>
            <a:ext cx="52927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p:cNvGrpSpPr>
            <a:grpSpLocks/>
          </p:cNvGrpSpPr>
          <p:nvPr/>
        </p:nvGrpSpPr>
        <p:grpSpPr bwMode="auto">
          <a:xfrm>
            <a:off x="4716016" y="754062"/>
            <a:ext cx="4319587" cy="5349875"/>
            <a:chOff x="2971" y="25"/>
            <a:chExt cx="2721" cy="3370"/>
          </a:xfrm>
        </p:grpSpPr>
        <p:pic>
          <p:nvPicPr>
            <p:cNvPr id="12297" name="Picture 25" descr="通用路由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2" y="1434"/>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35"/>
            <p:cNvSpPr>
              <a:spLocks noChangeShapeType="1"/>
            </p:cNvSpPr>
            <p:nvPr/>
          </p:nvSpPr>
          <p:spPr bwMode="auto">
            <a:xfrm flipV="1">
              <a:off x="3969" y="799"/>
              <a:ext cx="952"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299" name="Line 55"/>
            <p:cNvSpPr>
              <a:spLocks noChangeShapeType="1"/>
            </p:cNvSpPr>
            <p:nvPr/>
          </p:nvSpPr>
          <p:spPr bwMode="auto">
            <a:xfrm>
              <a:off x="3968" y="994"/>
              <a:ext cx="0" cy="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12300" name="Picture 37" descr="网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 y="1389"/>
              <a:ext cx="975"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19"/>
            <p:cNvSpPr txBox="1">
              <a:spLocks noChangeArrowheads="1"/>
            </p:cNvSpPr>
            <p:nvPr/>
          </p:nvSpPr>
          <p:spPr bwMode="auto">
            <a:xfrm>
              <a:off x="4422" y="935"/>
              <a:ext cx="9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202.38.75.75</a:t>
              </a:r>
            </a:p>
          </p:txBody>
        </p:sp>
        <p:sp>
          <p:nvSpPr>
            <p:cNvPr id="12302" name="Text Box 20"/>
            <p:cNvSpPr txBox="1">
              <a:spLocks noChangeArrowheads="1"/>
            </p:cNvSpPr>
            <p:nvPr/>
          </p:nvSpPr>
          <p:spPr bwMode="auto">
            <a:xfrm>
              <a:off x="3424" y="1253"/>
              <a:ext cx="5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latin typeface="+mn-ea"/>
                  <a:ea typeface="+mn-ea"/>
                </a:rPr>
                <a:t>eth0</a:t>
              </a:r>
            </a:p>
          </p:txBody>
        </p:sp>
        <p:pic>
          <p:nvPicPr>
            <p:cNvPr id="12303" name="Picture 25" descr="通用路由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1" y="618"/>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5" descr="通用路由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482"/>
              <a:ext cx="45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Line 23"/>
            <p:cNvSpPr>
              <a:spLocks noChangeShapeType="1"/>
            </p:cNvSpPr>
            <p:nvPr/>
          </p:nvSpPr>
          <p:spPr bwMode="auto">
            <a:xfrm>
              <a:off x="4195" y="1616"/>
              <a:ext cx="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06" name="Text Box 24"/>
            <p:cNvSpPr txBox="1">
              <a:spLocks noChangeArrowheads="1"/>
            </p:cNvSpPr>
            <p:nvPr/>
          </p:nvSpPr>
          <p:spPr bwMode="auto">
            <a:xfrm>
              <a:off x="4513" y="1570"/>
              <a:ext cx="1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192.168.3.0/24</a:t>
              </a:r>
            </a:p>
          </p:txBody>
        </p:sp>
        <p:sp>
          <p:nvSpPr>
            <p:cNvPr id="12307" name="Text Box 25"/>
            <p:cNvSpPr txBox="1">
              <a:spLocks noChangeArrowheads="1"/>
            </p:cNvSpPr>
            <p:nvPr/>
          </p:nvSpPr>
          <p:spPr bwMode="auto">
            <a:xfrm>
              <a:off x="4105" y="1616"/>
              <a:ext cx="4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dirty="0">
                  <a:latin typeface="+mn-ea"/>
                  <a:ea typeface="+mn-ea"/>
                </a:rPr>
                <a:t>eth1</a:t>
              </a:r>
            </a:p>
          </p:txBody>
        </p:sp>
        <p:graphicFrame>
          <p:nvGraphicFramePr>
            <p:cNvPr id="12290" name="Object 26"/>
            <p:cNvGraphicFramePr>
              <a:graphicFrameLocks noChangeAspect="1"/>
            </p:cNvGraphicFramePr>
            <p:nvPr/>
          </p:nvGraphicFramePr>
          <p:xfrm>
            <a:off x="3742" y="754"/>
            <a:ext cx="544" cy="445"/>
          </p:xfrm>
          <a:graphic>
            <a:graphicData uri="http://schemas.openxmlformats.org/presentationml/2006/ole">
              <mc:AlternateContent xmlns:mc="http://schemas.openxmlformats.org/markup-compatibility/2006">
                <mc:Choice xmlns:v="urn:schemas-microsoft-com:vml" Requires="v">
                  <p:oleObj name="Visio" r:id="rId6" imgW="517731" imgH="692087" progId="Visio.Drawing.11">
                    <p:embed/>
                  </p:oleObj>
                </mc:Choice>
                <mc:Fallback>
                  <p:oleObj name="Visio" r:id="rId6" imgW="517731" imgH="692087" progId="Visio.Drawing.11">
                    <p:embed/>
                    <p:pic>
                      <p:nvPicPr>
                        <p:cNvPr id="1229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2" y="754"/>
                          <a:ext cx="544" cy="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8" name="Line 27"/>
            <p:cNvSpPr>
              <a:spLocks noChangeShapeType="1"/>
            </p:cNvSpPr>
            <p:nvPr/>
          </p:nvSpPr>
          <p:spPr bwMode="auto">
            <a:xfrm flipH="1">
              <a:off x="4830" y="799"/>
              <a:ext cx="91" cy="136"/>
            </a:xfrm>
            <a:prstGeom prst="line">
              <a:avLst/>
            </a:prstGeom>
            <a:noFill/>
            <a:ln w="952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09" name="Line 28"/>
            <p:cNvSpPr>
              <a:spLocks noChangeShapeType="1"/>
            </p:cNvSpPr>
            <p:nvPr/>
          </p:nvSpPr>
          <p:spPr bwMode="auto">
            <a:xfrm flipH="1" flipV="1">
              <a:off x="3379" y="709"/>
              <a:ext cx="408"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10" name="Text Box 29"/>
            <p:cNvSpPr txBox="1">
              <a:spLocks noChangeArrowheads="1"/>
            </p:cNvSpPr>
            <p:nvPr/>
          </p:nvSpPr>
          <p:spPr bwMode="auto">
            <a:xfrm>
              <a:off x="3379" y="436"/>
              <a:ext cx="9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latin typeface="+mn-ea"/>
                  <a:ea typeface="+mn-ea"/>
                </a:rPr>
                <a:t>202.38.75.254</a:t>
              </a:r>
            </a:p>
          </p:txBody>
        </p:sp>
        <p:sp>
          <p:nvSpPr>
            <p:cNvPr id="12311" name="Line 30"/>
            <p:cNvSpPr>
              <a:spLocks noChangeShapeType="1"/>
            </p:cNvSpPr>
            <p:nvPr/>
          </p:nvSpPr>
          <p:spPr bwMode="auto">
            <a:xfrm flipV="1">
              <a:off x="3424" y="618"/>
              <a:ext cx="227" cy="91"/>
            </a:xfrm>
            <a:prstGeom prst="line">
              <a:avLst/>
            </a:prstGeom>
            <a:noFill/>
            <a:ln w="9525">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12" name="Line 31"/>
            <p:cNvSpPr>
              <a:spLocks noChangeShapeType="1"/>
            </p:cNvSpPr>
            <p:nvPr/>
          </p:nvSpPr>
          <p:spPr bwMode="auto">
            <a:xfrm flipV="1">
              <a:off x="5103" y="391"/>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12313" name="Picture 37" descr="网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 y="25"/>
              <a:ext cx="99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Text Box 33"/>
            <p:cNvSpPr txBox="1">
              <a:spLocks noChangeArrowheads="1"/>
            </p:cNvSpPr>
            <p:nvPr/>
          </p:nvSpPr>
          <p:spPr bwMode="auto">
            <a:xfrm>
              <a:off x="4513" y="119"/>
              <a:ext cx="1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latin typeface="+mn-ea"/>
                  <a:ea typeface="+mn-ea"/>
                </a:rPr>
                <a:t>192.168.6.0/24</a:t>
              </a:r>
            </a:p>
          </p:txBody>
        </p:sp>
        <p:sp>
          <p:nvSpPr>
            <p:cNvPr id="12315" name="Text Box 34"/>
            <p:cNvSpPr txBox="1">
              <a:spLocks noChangeArrowheads="1"/>
            </p:cNvSpPr>
            <p:nvPr/>
          </p:nvSpPr>
          <p:spPr bwMode="auto">
            <a:xfrm>
              <a:off x="4059" y="1117"/>
              <a:ext cx="8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a:latin typeface="+mn-ea"/>
                  <a:ea typeface="+mn-ea"/>
                </a:rPr>
                <a:t>L2</a:t>
              </a:r>
              <a:r>
                <a:rPr lang="zh-CN" altLang="en-US" b="1">
                  <a:latin typeface="+mn-ea"/>
                  <a:ea typeface="+mn-ea"/>
                </a:rPr>
                <a:t>交换机</a:t>
              </a:r>
            </a:p>
          </p:txBody>
        </p:sp>
        <p:sp>
          <p:nvSpPr>
            <p:cNvPr id="12316" name="Text Box 134"/>
            <p:cNvSpPr txBox="1">
              <a:spLocks noChangeArrowheads="1"/>
            </p:cNvSpPr>
            <p:nvPr/>
          </p:nvSpPr>
          <p:spPr bwMode="auto">
            <a:xfrm>
              <a:off x="3514" y="2251"/>
              <a:ext cx="2178" cy="1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200" b="1" u="sng">
                  <a:latin typeface="+mn-ea"/>
                  <a:ea typeface="+mn-ea"/>
                </a:rPr>
                <a:t>NETWORK</a:t>
              </a:r>
              <a:r>
                <a:rPr lang="en-US" altLang="zh-CN" sz="1200" b="1">
                  <a:latin typeface="+mn-ea"/>
                  <a:ea typeface="+mn-ea"/>
                </a:rPr>
                <a:t>         </a:t>
              </a:r>
              <a:r>
                <a:rPr lang="en-US" altLang="zh-CN" sz="1200" b="1" u="sng">
                  <a:latin typeface="+mn-ea"/>
                  <a:ea typeface="+mn-ea"/>
                </a:rPr>
                <a:t>NEXT HOP/OUTPUT</a:t>
              </a:r>
              <a:r>
                <a:rPr lang="en-US" altLang="zh-CN" sz="1400" b="1" u="sng">
                  <a:latin typeface="+mn-ea"/>
                  <a:ea typeface="+mn-ea"/>
                </a:rPr>
                <a:t>      </a:t>
              </a:r>
            </a:p>
            <a:p>
              <a:pPr eaLnBrk="1" hangingPunct="1">
                <a:spcBef>
                  <a:spcPct val="50000"/>
                </a:spcBef>
              </a:pPr>
              <a:r>
                <a:rPr lang="en-US" altLang="zh-CN" sz="1400" b="1">
                  <a:latin typeface="+mn-ea"/>
                  <a:ea typeface="+mn-ea"/>
                </a:rPr>
                <a:t>192.168.6.0/24   202.38.75.75/eth0                           </a:t>
              </a:r>
            </a:p>
            <a:p>
              <a:pPr eaLnBrk="1" hangingPunct="1">
                <a:spcBef>
                  <a:spcPct val="50000"/>
                </a:spcBef>
              </a:pPr>
              <a:r>
                <a:rPr lang="en-US" altLang="zh-CN" sz="1400" b="1">
                  <a:latin typeface="+mn-ea"/>
                  <a:ea typeface="+mn-ea"/>
                </a:rPr>
                <a:t>192.168.3.0/24   directly/eth1</a:t>
              </a:r>
            </a:p>
            <a:p>
              <a:pPr eaLnBrk="1" hangingPunct="1">
                <a:spcBef>
                  <a:spcPct val="50000"/>
                </a:spcBef>
              </a:pPr>
              <a:r>
                <a:rPr lang="en-US" altLang="zh-CN" sz="1400" b="1">
                  <a:latin typeface="+mn-ea"/>
                  <a:ea typeface="+mn-ea"/>
                </a:rPr>
                <a:t>202.38.75.0/24   directly/eth0</a:t>
              </a:r>
            </a:p>
            <a:p>
              <a:pPr eaLnBrk="1" hangingPunct="1">
                <a:spcBef>
                  <a:spcPct val="50000"/>
                </a:spcBef>
              </a:pPr>
              <a:r>
                <a:rPr lang="en-US" altLang="zh-CN" sz="1400" b="1">
                  <a:solidFill>
                    <a:schemeClr val="hlink"/>
                  </a:solidFill>
                  <a:latin typeface="+mn-ea"/>
                  <a:ea typeface="+mn-ea"/>
                </a:rPr>
                <a:t>default	           202.38.75.254</a:t>
              </a:r>
              <a:br>
                <a:rPr lang="en-US" altLang="zh-CN" sz="1400" b="1">
                  <a:solidFill>
                    <a:schemeClr val="hlink"/>
                  </a:solidFill>
                  <a:latin typeface="+mn-ea"/>
                  <a:ea typeface="+mn-ea"/>
                </a:rPr>
              </a:br>
              <a:r>
                <a:rPr lang="en-US" altLang="zh-CN" sz="1400" b="1">
                  <a:solidFill>
                    <a:schemeClr val="hlink"/>
                  </a:solidFill>
                  <a:latin typeface="+mn-ea"/>
                  <a:ea typeface="+mn-ea"/>
                </a:rPr>
                <a:t>(or 0.0.0.0/0)       /eth0</a:t>
              </a:r>
            </a:p>
          </p:txBody>
        </p:sp>
        <p:sp>
          <p:nvSpPr>
            <p:cNvPr id="12317" name="Line 36"/>
            <p:cNvSpPr>
              <a:spLocks noChangeShapeType="1"/>
            </p:cNvSpPr>
            <p:nvPr/>
          </p:nvSpPr>
          <p:spPr bwMode="auto">
            <a:xfrm flipH="1">
              <a:off x="3515" y="1752"/>
              <a:ext cx="318" cy="499"/>
            </a:xfrm>
            <a:prstGeom prst="line">
              <a:avLst/>
            </a:prstGeom>
            <a:noFill/>
            <a:ln w="952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12318" name="Line 37"/>
            <p:cNvSpPr>
              <a:spLocks noChangeShapeType="1"/>
            </p:cNvSpPr>
            <p:nvPr/>
          </p:nvSpPr>
          <p:spPr bwMode="auto">
            <a:xfrm>
              <a:off x="4014" y="1752"/>
              <a:ext cx="1633" cy="499"/>
            </a:xfrm>
            <a:prstGeom prst="line">
              <a:avLst/>
            </a:prstGeom>
            <a:noFill/>
            <a:ln w="952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12296" name="Text Box 39"/>
          <p:cNvSpPr txBox="1">
            <a:spLocks noChangeArrowheads="1"/>
          </p:cNvSpPr>
          <p:nvPr/>
        </p:nvSpPr>
        <p:spPr bwMode="auto">
          <a:xfrm>
            <a:off x="5549292" y="31384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solidFill>
                  <a:srgbClr val="FF0000"/>
                </a:solidFill>
                <a:latin typeface="+mn-ea"/>
                <a:ea typeface="+mn-ea"/>
              </a:rPr>
              <a:t>R</a:t>
            </a:r>
          </a:p>
        </p:txBody>
      </p:sp>
      <p:cxnSp>
        <p:nvCxnSpPr>
          <p:cNvPr id="6" name="直接连接符 5"/>
          <p:cNvCxnSpPr>
            <a:cxnSpLocks/>
          </p:cNvCxnSpPr>
          <p:nvPr/>
        </p:nvCxnSpPr>
        <p:spPr>
          <a:xfrm flipH="1">
            <a:off x="4237760" y="1767110"/>
            <a:ext cx="477809" cy="19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175509" y="1815860"/>
            <a:ext cx="1189459" cy="369332"/>
          </a:xfrm>
          <a:prstGeom prst="rect">
            <a:avLst/>
          </a:prstGeom>
          <a:noFill/>
        </p:spPr>
        <p:txBody>
          <a:bodyPr wrap="square" rtlCol="0">
            <a:spAutoFit/>
          </a:bodyPr>
          <a:lstStyle/>
          <a:p>
            <a:r>
              <a:rPr lang="en-US" altLang="zh-CN" b="1" dirty="0">
                <a:latin typeface="+mn-ea"/>
                <a:ea typeface="+mn-ea"/>
              </a:rPr>
              <a:t>Internet</a:t>
            </a:r>
            <a:endParaRPr lang="zh-CN" altLang="en-US" b="1" dirty="0">
              <a:latin typeface="+mn-ea"/>
              <a:ea typeface="+mn-ea"/>
            </a:endParaRPr>
          </a:p>
        </p:txBody>
      </p:sp>
      <p:sp>
        <p:nvSpPr>
          <p:cNvPr id="4" name="矩形 3"/>
          <p:cNvSpPr/>
          <p:nvPr/>
        </p:nvSpPr>
        <p:spPr>
          <a:xfrm>
            <a:off x="0" y="3645024"/>
            <a:ext cx="5148064" cy="50405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97C45D4-0D4D-40D8-9428-491722B9A511}" type="slidenum">
              <a:rPr lang="en-US" altLang="zh-CN">
                <a:latin typeface="+mn-ea"/>
                <a:ea typeface="+mn-ea"/>
              </a:rPr>
              <a:pPr eaLnBrk="1" hangingPunct="1"/>
              <a:t>62</a:t>
            </a:fld>
            <a:endParaRPr lang="en-US" altLang="zh-CN">
              <a:latin typeface="+mn-ea"/>
              <a:ea typeface="+mn-ea"/>
            </a:endParaRPr>
          </a:p>
        </p:txBody>
      </p:sp>
      <p:sp>
        <p:nvSpPr>
          <p:cNvPr id="13316" name="Rectangle 2"/>
          <p:cNvSpPr>
            <a:spLocks noGrp="1" noChangeArrowheads="1"/>
          </p:cNvSpPr>
          <p:nvPr>
            <p:ph type="title"/>
          </p:nvPr>
        </p:nvSpPr>
        <p:spPr/>
        <p:txBody>
          <a:bodyPr/>
          <a:lstStyle/>
          <a:p>
            <a:pPr eaLnBrk="1" hangingPunct="1"/>
            <a:r>
              <a:rPr lang="zh-CN" altLang="en-US">
                <a:latin typeface="+mn-ea"/>
                <a:ea typeface="+mn-ea"/>
              </a:rPr>
              <a:t>路由协议</a:t>
            </a:r>
          </a:p>
        </p:txBody>
      </p:sp>
      <p:sp>
        <p:nvSpPr>
          <p:cNvPr id="13317" name="Rectangle 3"/>
          <p:cNvSpPr>
            <a:spLocks noGrp="1" noChangeArrowheads="1"/>
          </p:cNvSpPr>
          <p:nvPr>
            <p:ph type="body" idx="1"/>
          </p:nvPr>
        </p:nvSpPr>
        <p:spPr>
          <a:xfrm>
            <a:off x="323528" y="1545034"/>
            <a:ext cx="8704263" cy="1698625"/>
          </a:xfrm>
        </p:spPr>
        <p:txBody>
          <a:bodyPr/>
          <a:lstStyle/>
          <a:p>
            <a:pPr eaLnBrk="1" hangingPunct="1">
              <a:lnSpc>
                <a:spcPct val="90000"/>
              </a:lnSpc>
            </a:pPr>
            <a:r>
              <a:rPr lang="zh-CN" altLang="en-US" sz="2800" dirty="0">
                <a:latin typeface="+mn-ea"/>
              </a:rPr>
              <a:t>自治系统</a:t>
            </a:r>
            <a:r>
              <a:rPr lang="en-US" altLang="zh-CN" sz="2800" dirty="0">
                <a:latin typeface="+mn-ea"/>
              </a:rPr>
              <a:t>AS</a:t>
            </a:r>
            <a:r>
              <a:rPr lang="zh-CN" altLang="en-US" sz="2800" dirty="0">
                <a:latin typeface="+mn-ea"/>
              </a:rPr>
              <a:t>：</a:t>
            </a:r>
            <a:r>
              <a:rPr lang="en-US" altLang="zh-CN" sz="2800" dirty="0">
                <a:latin typeface="+mn-ea"/>
              </a:rPr>
              <a:t>Autonomous System</a:t>
            </a:r>
          </a:p>
          <a:p>
            <a:pPr lvl="1" eaLnBrk="1" hangingPunct="1">
              <a:lnSpc>
                <a:spcPct val="90000"/>
              </a:lnSpc>
            </a:pPr>
            <a:r>
              <a:rPr lang="zh-CN" altLang="en-US" sz="2400" dirty="0">
                <a:latin typeface="+mn-ea"/>
              </a:rPr>
              <a:t>在</a:t>
            </a:r>
            <a:r>
              <a:rPr lang="en-US" altLang="zh-CN" sz="2400" dirty="0">
                <a:latin typeface="+mn-ea"/>
              </a:rPr>
              <a:t>Internet</a:t>
            </a:r>
            <a:r>
              <a:rPr lang="zh-CN" altLang="en-US" sz="2400" dirty="0">
                <a:latin typeface="+mn-ea"/>
              </a:rPr>
              <a:t>中，自治系统一般是在同一个管理实体控制之下并且具有相同路由选择策略（执行相同的路由算法）的</a:t>
            </a:r>
            <a:r>
              <a:rPr lang="en-US" altLang="zh-CN" sz="2400" dirty="0">
                <a:latin typeface="+mn-ea"/>
              </a:rPr>
              <a:t>IP</a:t>
            </a:r>
            <a:r>
              <a:rPr lang="zh-CN" altLang="en-US" sz="2400" dirty="0">
                <a:latin typeface="+mn-ea"/>
              </a:rPr>
              <a:t>网络和路由器的集合</a:t>
            </a:r>
          </a:p>
          <a:p>
            <a:pPr lvl="1" eaLnBrk="1" hangingPunct="1">
              <a:lnSpc>
                <a:spcPct val="90000"/>
              </a:lnSpc>
            </a:pPr>
            <a:r>
              <a:rPr lang="zh-CN" altLang="en-US" sz="2400" dirty="0">
                <a:latin typeface="+mn-ea"/>
              </a:rPr>
              <a:t>在</a:t>
            </a:r>
            <a:r>
              <a:rPr lang="en-US" altLang="zh-CN" sz="2400" dirty="0">
                <a:latin typeface="+mn-ea"/>
              </a:rPr>
              <a:t>Internet</a:t>
            </a:r>
            <a:r>
              <a:rPr lang="zh-CN" altLang="en-US" sz="2400" dirty="0">
                <a:latin typeface="+mn-ea"/>
              </a:rPr>
              <a:t>中自治系统也称为路由选择域（</a:t>
            </a:r>
            <a:r>
              <a:rPr lang="en-US" altLang="zh-CN" sz="2400" dirty="0">
                <a:latin typeface="+mn-ea"/>
              </a:rPr>
              <a:t>Domain</a:t>
            </a:r>
            <a:r>
              <a:rPr lang="zh-CN" altLang="en-US" sz="2400" dirty="0">
                <a:latin typeface="+mn-ea"/>
              </a:rPr>
              <a:t>）</a:t>
            </a:r>
          </a:p>
        </p:txBody>
      </p:sp>
      <p:graphicFrame>
        <p:nvGraphicFramePr>
          <p:cNvPr id="13314" name="Object 4"/>
          <p:cNvGraphicFramePr>
            <a:graphicFrameLocks noChangeAspect="1"/>
          </p:cNvGraphicFramePr>
          <p:nvPr>
            <p:extLst>
              <p:ext uri="{D42A27DB-BD31-4B8C-83A1-F6EECF244321}">
                <p14:modId xmlns:p14="http://schemas.microsoft.com/office/powerpoint/2010/main" val="21179487"/>
              </p:ext>
            </p:extLst>
          </p:nvPr>
        </p:nvGraphicFramePr>
        <p:xfrm>
          <a:off x="1908175" y="3716338"/>
          <a:ext cx="4895850" cy="2952750"/>
        </p:xfrm>
        <a:graphic>
          <a:graphicData uri="http://schemas.openxmlformats.org/presentationml/2006/ole">
            <mc:AlternateContent xmlns:mc="http://schemas.openxmlformats.org/markup-compatibility/2006">
              <mc:Choice xmlns:v="urn:schemas-microsoft-com:vml" Requires="v">
                <p:oleObj name="Visio" r:id="rId3" imgW="4078834" imgH="2602992" progId="Visio.Drawing.11">
                  <p:embed/>
                </p:oleObj>
              </mc:Choice>
              <mc:Fallback>
                <p:oleObj name="Visio" r:id="rId3" imgW="4078834" imgH="2602992" progId="Visio.Drawing.11">
                  <p:embed/>
                  <p:pic>
                    <p:nvPicPr>
                      <p:cNvPr id="133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716338"/>
                        <a:ext cx="48958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6DC3C9B-8864-4014-AB05-456DF09B2EE8}" type="slidenum">
              <a:rPr lang="en-US" altLang="zh-CN">
                <a:latin typeface="+mn-ea"/>
                <a:ea typeface="+mn-ea"/>
              </a:rPr>
              <a:pPr eaLnBrk="1" hangingPunct="1"/>
              <a:t>63</a:t>
            </a:fld>
            <a:endParaRPr lang="en-US" altLang="zh-CN">
              <a:latin typeface="+mn-ea"/>
              <a:ea typeface="+mn-ea"/>
            </a:endParaRPr>
          </a:p>
        </p:txBody>
      </p:sp>
      <p:sp>
        <p:nvSpPr>
          <p:cNvPr id="14340" name="Rectangle 2"/>
          <p:cNvSpPr>
            <a:spLocks noGrp="1" noChangeArrowheads="1"/>
          </p:cNvSpPr>
          <p:nvPr>
            <p:ph type="title"/>
          </p:nvPr>
        </p:nvSpPr>
        <p:spPr/>
        <p:txBody>
          <a:bodyPr/>
          <a:lstStyle/>
          <a:p>
            <a:pPr eaLnBrk="1" hangingPunct="1"/>
            <a:r>
              <a:rPr lang="zh-CN" altLang="en-US">
                <a:latin typeface="+mn-ea"/>
                <a:ea typeface="+mn-ea"/>
              </a:rPr>
              <a:t>路由协议分类</a:t>
            </a:r>
          </a:p>
        </p:txBody>
      </p:sp>
      <p:sp>
        <p:nvSpPr>
          <p:cNvPr id="14341" name="Rectangle 3"/>
          <p:cNvSpPr>
            <a:spLocks noGrp="1" noChangeArrowheads="1"/>
          </p:cNvSpPr>
          <p:nvPr>
            <p:ph type="body" idx="1"/>
          </p:nvPr>
        </p:nvSpPr>
        <p:spPr>
          <a:xfrm>
            <a:off x="179388" y="1618318"/>
            <a:ext cx="8775700" cy="1771650"/>
          </a:xfrm>
        </p:spPr>
        <p:txBody>
          <a:bodyPr/>
          <a:lstStyle/>
          <a:p>
            <a:pPr eaLnBrk="1" hangingPunct="1"/>
            <a:r>
              <a:rPr lang="zh-CN" altLang="en-US" sz="2400" dirty="0">
                <a:latin typeface="+mn-ea"/>
              </a:rPr>
              <a:t>内部网关路由协议</a:t>
            </a:r>
            <a:r>
              <a:rPr lang="en-US" altLang="zh-CN" sz="2400" dirty="0">
                <a:latin typeface="+mn-ea"/>
              </a:rPr>
              <a:t>IGP</a:t>
            </a:r>
            <a:r>
              <a:rPr lang="zh-CN" altLang="en-US" sz="2400" dirty="0">
                <a:latin typeface="+mn-ea"/>
              </a:rPr>
              <a:t>（</a:t>
            </a:r>
            <a:r>
              <a:rPr lang="en-US" altLang="zh-CN" sz="2400" dirty="0">
                <a:latin typeface="+mn-ea"/>
              </a:rPr>
              <a:t>Interior Gateway Protocols</a:t>
            </a:r>
            <a:r>
              <a:rPr lang="zh-CN" altLang="en-US" sz="2400" dirty="0">
                <a:latin typeface="+mn-ea"/>
              </a:rPr>
              <a:t>）</a:t>
            </a:r>
          </a:p>
          <a:p>
            <a:pPr lvl="1" eaLnBrk="1" hangingPunct="1"/>
            <a:r>
              <a:rPr lang="zh-CN" altLang="en-US" sz="2000" dirty="0">
                <a:latin typeface="+mn-ea"/>
              </a:rPr>
              <a:t>也称为域内路由协议，指路由选择的范围被限制在一个路由选择域内</a:t>
            </a:r>
          </a:p>
          <a:p>
            <a:pPr eaLnBrk="1" hangingPunct="1"/>
            <a:r>
              <a:rPr lang="zh-CN" altLang="en-US" sz="2400" dirty="0">
                <a:latin typeface="+mn-ea"/>
              </a:rPr>
              <a:t>外部网关路由协议</a:t>
            </a:r>
            <a:r>
              <a:rPr lang="en-US" altLang="zh-CN" sz="2400" dirty="0">
                <a:latin typeface="+mn-ea"/>
              </a:rPr>
              <a:t>EGP</a:t>
            </a:r>
            <a:r>
              <a:rPr lang="zh-CN" altLang="en-US" sz="2400" dirty="0">
                <a:latin typeface="+mn-ea"/>
              </a:rPr>
              <a:t>（</a:t>
            </a:r>
            <a:r>
              <a:rPr lang="en-US" altLang="zh-CN" sz="2400" dirty="0">
                <a:latin typeface="+mn-ea"/>
              </a:rPr>
              <a:t>Exterior Gateway Protocols</a:t>
            </a:r>
            <a:r>
              <a:rPr lang="zh-CN" altLang="en-US" sz="2400" dirty="0">
                <a:latin typeface="+mn-ea"/>
              </a:rPr>
              <a:t>）</a:t>
            </a:r>
          </a:p>
          <a:p>
            <a:pPr lvl="1" eaLnBrk="1" hangingPunct="1"/>
            <a:r>
              <a:rPr lang="zh-CN" altLang="en-US" sz="2000" dirty="0">
                <a:latin typeface="+mn-ea"/>
              </a:rPr>
              <a:t>也称为域间路由协议，指路由选择在不同的路由选择域中的路由器之间进行</a:t>
            </a:r>
          </a:p>
        </p:txBody>
      </p:sp>
      <p:graphicFrame>
        <p:nvGraphicFramePr>
          <p:cNvPr id="14338" name="Object 4"/>
          <p:cNvGraphicFramePr>
            <a:graphicFrameLocks noChangeAspect="1"/>
          </p:cNvGraphicFramePr>
          <p:nvPr>
            <p:extLst>
              <p:ext uri="{D42A27DB-BD31-4B8C-83A1-F6EECF244321}">
                <p14:modId xmlns:p14="http://schemas.microsoft.com/office/powerpoint/2010/main" val="2232802601"/>
              </p:ext>
            </p:extLst>
          </p:nvPr>
        </p:nvGraphicFramePr>
        <p:xfrm>
          <a:off x="1979613" y="3505200"/>
          <a:ext cx="5257800" cy="3308350"/>
        </p:xfrm>
        <a:graphic>
          <a:graphicData uri="http://schemas.openxmlformats.org/presentationml/2006/ole">
            <mc:AlternateContent xmlns:mc="http://schemas.openxmlformats.org/markup-compatibility/2006">
              <mc:Choice xmlns:v="urn:schemas-microsoft-com:vml" Requires="v">
                <p:oleObj name="Visio" r:id="rId3" imgW="4078834" imgH="2602992" progId="Visio.Drawing.11">
                  <p:embed/>
                </p:oleObj>
              </mc:Choice>
              <mc:Fallback>
                <p:oleObj name="Visio" r:id="rId3" imgW="4078834" imgH="2602992" progId="Visio.Drawing.11">
                  <p:embed/>
                  <p:pic>
                    <p:nvPicPr>
                      <p:cNvPr id="1433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505200"/>
                        <a:ext cx="52578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3BA078A-C3F8-4296-8B97-CEF512733D00}" type="slidenum">
              <a:rPr lang="en-US" altLang="zh-CN">
                <a:latin typeface="+mn-ea"/>
                <a:ea typeface="+mn-ea"/>
              </a:rPr>
              <a:pPr eaLnBrk="1" hangingPunct="1"/>
              <a:t>64</a:t>
            </a:fld>
            <a:endParaRPr lang="en-US" altLang="zh-CN">
              <a:latin typeface="+mn-ea"/>
              <a:ea typeface="+mn-ea"/>
            </a:endParaRPr>
          </a:p>
        </p:txBody>
      </p:sp>
      <p:sp>
        <p:nvSpPr>
          <p:cNvPr id="71683" name="Rectangle 2"/>
          <p:cNvSpPr>
            <a:spLocks noGrp="1" noChangeArrowheads="1"/>
          </p:cNvSpPr>
          <p:nvPr>
            <p:ph type="title"/>
          </p:nvPr>
        </p:nvSpPr>
        <p:spPr/>
        <p:txBody>
          <a:bodyPr/>
          <a:lstStyle/>
          <a:p>
            <a:pPr eaLnBrk="1" hangingPunct="1"/>
            <a:r>
              <a:rPr lang="zh-CN" altLang="en-US">
                <a:latin typeface="+mn-ea"/>
                <a:ea typeface="+mn-ea"/>
              </a:rPr>
              <a:t>内部网关路由协议</a:t>
            </a:r>
          </a:p>
        </p:txBody>
      </p:sp>
      <p:sp>
        <p:nvSpPr>
          <p:cNvPr id="71684" name="Rectangle 3"/>
          <p:cNvSpPr>
            <a:spLocks noGrp="1" noChangeArrowheads="1"/>
          </p:cNvSpPr>
          <p:nvPr>
            <p:ph type="body" idx="1"/>
          </p:nvPr>
        </p:nvSpPr>
        <p:spPr>
          <a:xfrm>
            <a:off x="0" y="1545034"/>
            <a:ext cx="8955088" cy="1843087"/>
          </a:xfrm>
        </p:spPr>
        <p:txBody>
          <a:bodyPr/>
          <a:lstStyle/>
          <a:p>
            <a:pPr eaLnBrk="1" hangingPunct="1">
              <a:spcBef>
                <a:spcPct val="30000"/>
              </a:spcBef>
            </a:pPr>
            <a:r>
              <a:rPr lang="zh-CN" altLang="en-US" sz="2400" dirty="0">
                <a:latin typeface="+mn-ea"/>
              </a:rPr>
              <a:t>距离矢量协议</a:t>
            </a:r>
          </a:p>
          <a:p>
            <a:pPr lvl="1" eaLnBrk="1" hangingPunct="1">
              <a:spcBef>
                <a:spcPct val="30000"/>
              </a:spcBef>
            </a:pPr>
            <a:r>
              <a:rPr lang="zh-CN" altLang="en-US" sz="2000" dirty="0">
                <a:latin typeface="+mn-ea"/>
              </a:rPr>
              <a:t>基于距离矢量算法，是一种分布式算法，例如</a:t>
            </a:r>
            <a:r>
              <a:rPr lang="en-US" altLang="zh-CN" sz="2000" dirty="0">
                <a:latin typeface="+mn-ea"/>
              </a:rPr>
              <a:t>Bellman-Ford</a:t>
            </a:r>
            <a:r>
              <a:rPr lang="zh-CN" altLang="en-US" sz="2000" dirty="0">
                <a:latin typeface="+mn-ea"/>
              </a:rPr>
              <a:t>算法</a:t>
            </a:r>
          </a:p>
          <a:p>
            <a:pPr eaLnBrk="1" hangingPunct="1">
              <a:spcBef>
                <a:spcPct val="30000"/>
              </a:spcBef>
            </a:pPr>
            <a:r>
              <a:rPr lang="zh-CN" altLang="en-US" sz="2400" dirty="0">
                <a:latin typeface="+mn-ea"/>
              </a:rPr>
              <a:t>链路状态协议</a:t>
            </a:r>
          </a:p>
          <a:p>
            <a:pPr lvl="1" eaLnBrk="1" hangingPunct="1">
              <a:spcBef>
                <a:spcPct val="30000"/>
              </a:spcBef>
            </a:pPr>
            <a:r>
              <a:rPr lang="zh-CN" altLang="en-US" sz="2000" dirty="0">
                <a:latin typeface="+mn-ea"/>
              </a:rPr>
              <a:t>基于链路状态算法，也称为最短路径算法，是一种全局算法。例如</a:t>
            </a:r>
            <a:r>
              <a:rPr lang="en-US" altLang="zh-CN" sz="2000" dirty="0">
                <a:latin typeface="+mn-ea"/>
              </a:rPr>
              <a:t>Dijkstra</a:t>
            </a:r>
            <a:r>
              <a:rPr lang="zh-CN" altLang="en-US" sz="2000" dirty="0">
                <a:latin typeface="+mn-ea"/>
              </a:rPr>
              <a:t>（最短路径）算法</a:t>
            </a:r>
          </a:p>
        </p:txBody>
      </p:sp>
      <p:sp>
        <p:nvSpPr>
          <p:cNvPr id="70661" name="Rectangle 4"/>
          <p:cNvSpPr>
            <a:spLocks noChangeArrowheads="1"/>
          </p:cNvSpPr>
          <p:nvPr/>
        </p:nvSpPr>
        <p:spPr bwMode="auto">
          <a:xfrm>
            <a:off x="288925" y="3860800"/>
            <a:ext cx="8604250" cy="2592388"/>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hlink"/>
              </a:buClr>
              <a:buSzPct val="75000"/>
              <a:buFont typeface="Wingdings" panose="05000000000000000000" pitchFamily="2" charset="2"/>
              <a:buChar char="v"/>
            </a:pPr>
            <a:r>
              <a:rPr lang="zh-CN" altLang="en-US" sz="2000" dirty="0">
                <a:latin typeface="+mn-ea"/>
                <a:ea typeface="+mn-ea"/>
              </a:rPr>
              <a:t>在距离矢量算法中，</a:t>
            </a:r>
            <a:r>
              <a:rPr lang="zh-CN" altLang="en-US" sz="2000" b="1" dirty="0">
                <a:latin typeface="+mn-ea"/>
                <a:ea typeface="+mn-ea"/>
              </a:rPr>
              <a:t>每个节点只和直接相连的节点进行通信，但是它把所知的全部信息（即到所有节点的距离）都告诉它们</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dirty="0">
                <a:latin typeface="+mn-ea"/>
                <a:ea typeface="+mn-ea"/>
              </a:rPr>
              <a:t>在链路状态算法中，</a:t>
            </a:r>
            <a:r>
              <a:rPr lang="zh-CN" altLang="en-US" sz="2000" b="1" dirty="0">
                <a:latin typeface="+mn-ea"/>
                <a:ea typeface="+mn-ea"/>
              </a:rPr>
              <a:t>每个节点和其余各个节点通过扩散或者泛洪的方式都进行通信，但是它只告诉它们自己确切知道的信息</a:t>
            </a:r>
            <a:r>
              <a:rPr lang="zh-CN" altLang="en-US" sz="2000" dirty="0">
                <a:latin typeface="+mn-ea"/>
                <a:ea typeface="+mn-ea"/>
              </a:rPr>
              <a:t>（即与其直接相连的链路状态）</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dirty="0">
                <a:latin typeface="+mn-ea"/>
                <a:ea typeface="+mn-ea"/>
              </a:rPr>
              <a:t>距离矢量算法只适用于小规模网络，为了避免计数到无穷问题，网络直径一般不能超过</a:t>
            </a:r>
            <a:r>
              <a:rPr lang="en-US" altLang="zh-CN" sz="2000" dirty="0">
                <a:latin typeface="+mn-ea"/>
                <a:ea typeface="+mn-ea"/>
              </a:rPr>
              <a:t>15</a:t>
            </a:r>
            <a:r>
              <a:rPr lang="zh-CN" altLang="en-US" sz="2000" dirty="0">
                <a:latin typeface="+mn-ea"/>
                <a:ea typeface="+mn-ea"/>
              </a:rPr>
              <a:t>跳</a:t>
            </a:r>
          </a:p>
          <a:p>
            <a:pPr eaLnBrk="1" hangingPunct="1">
              <a:lnSpc>
                <a:spcPct val="90000"/>
              </a:lnSpc>
              <a:spcBef>
                <a:spcPct val="20000"/>
              </a:spcBef>
              <a:buClr>
                <a:schemeClr val="hlink"/>
              </a:buClr>
              <a:buSzPct val="75000"/>
              <a:buFont typeface="Wingdings" panose="05000000000000000000" pitchFamily="2" charset="2"/>
              <a:buChar char="v"/>
            </a:pPr>
            <a:r>
              <a:rPr lang="zh-CN" altLang="en-US" sz="2000" dirty="0">
                <a:latin typeface="+mn-ea"/>
                <a:ea typeface="+mn-ea"/>
              </a:rPr>
              <a:t>与链路状态算法相比，距离矢量算法对网络变化反应较慢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blinds(horizontal)">
                                      <p:cBhvr>
                                        <p:cTn id="7"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CE21DCD-A2A2-48D2-BDD2-A5C76B6F153F}" type="slidenum">
              <a:rPr lang="en-US" altLang="zh-CN">
                <a:latin typeface="+mn-ea"/>
                <a:ea typeface="+mn-ea"/>
              </a:rPr>
              <a:pPr eaLnBrk="1" hangingPunct="1"/>
              <a:t>65</a:t>
            </a:fld>
            <a:endParaRPr lang="en-US" altLang="zh-CN">
              <a:latin typeface="+mn-ea"/>
              <a:ea typeface="+mn-ea"/>
            </a:endParaRPr>
          </a:p>
        </p:txBody>
      </p:sp>
      <p:sp>
        <p:nvSpPr>
          <p:cNvPr id="15364" name="Rectangle 2"/>
          <p:cNvSpPr>
            <a:spLocks noGrp="1" noChangeArrowheads="1"/>
          </p:cNvSpPr>
          <p:nvPr>
            <p:ph type="title"/>
          </p:nvPr>
        </p:nvSpPr>
        <p:spPr/>
        <p:txBody>
          <a:bodyPr/>
          <a:lstStyle/>
          <a:p>
            <a:pPr eaLnBrk="1" hangingPunct="1"/>
            <a:r>
              <a:rPr lang="zh-CN" altLang="en-US" sz="4000" dirty="0">
                <a:latin typeface="+mn-ea"/>
                <a:ea typeface="+mn-ea"/>
              </a:rPr>
              <a:t>路由信息协议</a:t>
            </a:r>
            <a:br>
              <a:rPr lang="zh-CN" altLang="en-US" sz="4000" dirty="0">
                <a:latin typeface="+mn-ea"/>
                <a:ea typeface="+mn-ea"/>
              </a:rPr>
            </a:br>
            <a:r>
              <a:rPr lang="en-US" altLang="zh-CN" sz="3200" dirty="0">
                <a:latin typeface="+mn-ea"/>
                <a:ea typeface="+mn-ea"/>
              </a:rPr>
              <a:t>RIP</a:t>
            </a:r>
            <a:r>
              <a:rPr lang="zh-CN" altLang="en-US" sz="3200" dirty="0">
                <a:latin typeface="+mn-ea"/>
                <a:ea typeface="+mn-ea"/>
              </a:rPr>
              <a:t>：</a:t>
            </a:r>
            <a:r>
              <a:rPr lang="en-US" altLang="zh-CN" sz="3200" dirty="0">
                <a:latin typeface="+mn-ea"/>
                <a:ea typeface="+mn-ea"/>
              </a:rPr>
              <a:t>Routing Information Protocol</a:t>
            </a:r>
          </a:p>
        </p:txBody>
      </p:sp>
      <p:sp>
        <p:nvSpPr>
          <p:cNvPr id="15365" name="Rectangle 3"/>
          <p:cNvSpPr>
            <a:spLocks noGrp="1" noChangeArrowheads="1"/>
          </p:cNvSpPr>
          <p:nvPr>
            <p:ph type="body" idx="1"/>
          </p:nvPr>
        </p:nvSpPr>
        <p:spPr>
          <a:xfrm>
            <a:off x="685800" y="1600597"/>
            <a:ext cx="7772400" cy="4114800"/>
          </a:xfrm>
        </p:spPr>
        <p:txBody>
          <a:bodyPr/>
          <a:lstStyle/>
          <a:p>
            <a:pPr eaLnBrk="1" hangingPunct="1"/>
            <a:r>
              <a:rPr lang="zh-CN" altLang="en-US" dirty="0">
                <a:latin typeface="+mn-ea"/>
              </a:rPr>
              <a:t>距离矢量算法的具体实现</a:t>
            </a:r>
          </a:p>
          <a:p>
            <a:pPr eaLnBrk="1" hangingPunct="1"/>
            <a:r>
              <a:rPr lang="zh-CN" altLang="en-US" dirty="0">
                <a:latin typeface="+mn-ea"/>
              </a:rPr>
              <a:t>路由器向邻居路由器通告到达所有网络的距离</a:t>
            </a:r>
          </a:p>
        </p:txBody>
      </p:sp>
      <p:graphicFrame>
        <p:nvGraphicFramePr>
          <p:cNvPr id="15362" name="Object 4"/>
          <p:cNvGraphicFramePr>
            <a:graphicFrameLocks noChangeAspect="1"/>
          </p:cNvGraphicFramePr>
          <p:nvPr>
            <p:extLst>
              <p:ext uri="{D42A27DB-BD31-4B8C-83A1-F6EECF244321}">
                <p14:modId xmlns:p14="http://schemas.microsoft.com/office/powerpoint/2010/main" val="3544049860"/>
              </p:ext>
            </p:extLst>
          </p:nvPr>
        </p:nvGraphicFramePr>
        <p:xfrm>
          <a:off x="179388" y="3860800"/>
          <a:ext cx="5040312" cy="2560638"/>
        </p:xfrm>
        <a:graphic>
          <a:graphicData uri="http://schemas.openxmlformats.org/presentationml/2006/ole">
            <mc:AlternateContent xmlns:mc="http://schemas.openxmlformats.org/markup-compatibility/2006">
              <mc:Choice xmlns:v="urn:schemas-microsoft-com:vml" Requires="v">
                <p:oleObj name="Visio" r:id="rId3" imgW="3341017" imgH="1549747" progId="Visio.Drawing.11">
                  <p:embed/>
                </p:oleObj>
              </mc:Choice>
              <mc:Fallback>
                <p:oleObj name="Visio" r:id="rId3" imgW="3341017" imgH="1549747" progId="Visio.Drawing.11">
                  <p:embed/>
                  <p:pic>
                    <p:nvPicPr>
                      <p:cNvPr id="153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860800"/>
                        <a:ext cx="5040312"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Rectangle 5"/>
          <p:cNvSpPr>
            <a:spLocks noChangeArrowheads="1"/>
          </p:cNvSpPr>
          <p:nvPr/>
        </p:nvSpPr>
        <p:spPr bwMode="auto">
          <a:xfrm>
            <a:off x="5724525" y="4076700"/>
            <a:ext cx="3205163" cy="2016125"/>
          </a:xfrm>
          <a:prstGeom prst="rect">
            <a:avLst/>
          </a:prstGeom>
          <a:solidFill>
            <a:srgbClr val="FFFFFF"/>
          </a:solidFill>
          <a:ln w="9525" algn="ctr">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dirty="0">
                <a:latin typeface="+mn-ea"/>
                <a:ea typeface="+mn-ea"/>
              </a:rPr>
              <a:t>路由器</a:t>
            </a:r>
            <a:r>
              <a:rPr lang="en-US" altLang="zh-CN" sz="2400" dirty="0">
                <a:latin typeface="+mn-ea"/>
                <a:ea typeface="+mn-ea"/>
              </a:rPr>
              <a:t>C</a:t>
            </a:r>
            <a:r>
              <a:rPr lang="zh-CN" altLang="en-US" sz="2400" dirty="0">
                <a:latin typeface="+mn-ea"/>
                <a:ea typeface="+mn-ea"/>
              </a:rPr>
              <a:t>通告路由器</a:t>
            </a:r>
            <a:r>
              <a:rPr lang="en-US" altLang="zh-CN" sz="2400" dirty="0">
                <a:latin typeface="+mn-ea"/>
                <a:ea typeface="+mn-ea"/>
              </a:rPr>
              <a:t>A</a:t>
            </a:r>
            <a:r>
              <a:rPr lang="zh-CN" altLang="en-US" sz="2400" dirty="0">
                <a:latin typeface="+mn-ea"/>
                <a:ea typeface="+mn-ea"/>
              </a:rPr>
              <a:t>它可以以距离</a:t>
            </a:r>
            <a:r>
              <a:rPr lang="en-US" altLang="zh-CN" sz="2400" dirty="0">
                <a:latin typeface="+mn-ea"/>
                <a:ea typeface="+mn-ea"/>
              </a:rPr>
              <a:t>0</a:t>
            </a:r>
            <a:r>
              <a:rPr lang="zh-CN" altLang="en-US" sz="2400" dirty="0">
                <a:latin typeface="+mn-ea"/>
                <a:ea typeface="+mn-ea"/>
              </a:rPr>
              <a:t>到达网络</a:t>
            </a:r>
            <a:r>
              <a:rPr lang="en-US" altLang="zh-CN" sz="2400" dirty="0">
                <a:latin typeface="+mn-ea"/>
                <a:ea typeface="+mn-ea"/>
              </a:rPr>
              <a:t>2</a:t>
            </a:r>
            <a:r>
              <a:rPr lang="zh-CN" altLang="en-US" sz="2400" dirty="0">
                <a:latin typeface="+mn-ea"/>
                <a:ea typeface="+mn-ea"/>
              </a:rPr>
              <a:t>和网络</a:t>
            </a:r>
            <a:r>
              <a:rPr lang="en-US" altLang="zh-CN" sz="2400" dirty="0">
                <a:latin typeface="+mn-ea"/>
                <a:ea typeface="+mn-ea"/>
              </a:rPr>
              <a:t>3</a:t>
            </a:r>
            <a:r>
              <a:rPr lang="zh-CN" altLang="en-US" sz="2400" dirty="0">
                <a:latin typeface="+mn-ea"/>
                <a:ea typeface="+mn-ea"/>
              </a:rPr>
              <a:t>，以距离</a:t>
            </a:r>
            <a:r>
              <a:rPr lang="en-US" altLang="zh-CN" sz="2400" dirty="0">
                <a:latin typeface="+mn-ea"/>
                <a:ea typeface="+mn-ea"/>
              </a:rPr>
              <a:t>1</a:t>
            </a:r>
            <a:r>
              <a:rPr lang="zh-CN" altLang="en-US" sz="2400" dirty="0">
                <a:latin typeface="+mn-ea"/>
                <a:ea typeface="+mn-ea"/>
              </a:rPr>
              <a:t>到达网络</a:t>
            </a:r>
            <a:r>
              <a:rPr lang="en-US" altLang="zh-CN" sz="2400" dirty="0">
                <a:latin typeface="+mn-ea"/>
                <a:ea typeface="+mn-ea"/>
              </a:rPr>
              <a:t>5</a:t>
            </a:r>
            <a:r>
              <a:rPr lang="zh-CN" altLang="en-US" sz="2400" dirty="0">
                <a:latin typeface="+mn-ea"/>
                <a:ea typeface="+mn-ea"/>
              </a:rPr>
              <a:t>和</a:t>
            </a:r>
            <a:r>
              <a:rPr lang="en-US" altLang="zh-CN" sz="2400" dirty="0">
                <a:latin typeface="+mn-ea"/>
                <a:ea typeface="+mn-ea"/>
              </a:rPr>
              <a:t>6</a:t>
            </a:r>
            <a:r>
              <a:rPr lang="zh-CN" altLang="en-US" sz="2400" dirty="0">
                <a:latin typeface="+mn-ea"/>
                <a:ea typeface="+mn-ea"/>
              </a:rPr>
              <a:t>，以距离</a:t>
            </a:r>
            <a:r>
              <a:rPr lang="en-US" altLang="zh-CN" sz="2400" dirty="0">
                <a:latin typeface="+mn-ea"/>
                <a:ea typeface="+mn-ea"/>
              </a:rPr>
              <a:t>2</a:t>
            </a:r>
            <a:r>
              <a:rPr lang="zh-CN" altLang="en-US" sz="2400" dirty="0">
                <a:latin typeface="+mn-ea"/>
                <a:ea typeface="+mn-ea"/>
              </a:rPr>
              <a:t>到达网络</a:t>
            </a:r>
            <a:r>
              <a:rPr lang="en-US" altLang="zh-CN" sz="2400" dirty="0">
                <a:latin typeface="+mn-ea"/>
                <a:ea typeface="+mn-ea"/>
              </a:rPr>
              <a:t>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638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E9642BD3-FBAF-4631-937A-932AA1C04F16}" type="slidenum">
              <a:rPr lang="en-US" altLang="zh-CN">
                <a:latin typeface="+mn-ea"/>
                <a:ea typeface="+mn-ea"/>
              </a:rPr>
              <a:pPr eaLnBrk="1" hangingPunct="1"/>
              <a:t>66</a:t>
            </a:fld>
            <a:endParaRPr lang="en-US" altLang="zh-CN">
              <a:latin typeface="+mn-ea"/>
              <a:ea typeface="+mn-ea"/>
            </a:endParaRPr>
          </a:p>
        </p:txBody>
      </p:sp>
      <p:sp>
        <p:nvSpPr>
          <p:cNvPr id="16389" name="Rectangle 2"/>
          <p:cNvSpPr>
            <a:spLocks noGrp="1" noChangeArrowheads="1"/>
          </p:cNvSpPr>
          <p:nvPr>
            <p:ph type="title"/>
          </p:nvPr>
        </p:nvSpPr>
        <p:spPr/>
        <p:txBody>
          <a:bodyPr/>
          <a:lstStyle/>
          <a:p>
            <a:pPr eaLnBrk="1" hangingPunct="1"/>
            <a:r>
              <a:rPr lang="en-US" altLang="zh-CN">
                <a:latin typeface="+mn-ea"/>
                <a:ea typeface="+mn-ea"/>
              </a:rPr>
              <a:t>RIP</a:t>
            </a:r>
            <a:r>
              <a:rPr lang="zh-CN" altLang="en-US">
                <a:latin typeface="+mn-ea"/>
                <a:ea typeface="+mn-ea"/>
              </a:rPr>
              <a:t>分组格式</a:t>
            </a:r>
          </a:p>
        </p:txBody>
      </p:sp>
      <p:sp>
        <p:nvSpPr>
          <p:cNvPr id="16390" name="Rectangle 7"/>
          <p:cNvSpPr>
            <a:spLocks noChangeArrowheads="1"/>
          </p:cNvSpPr>
          <p:nvPr/>
        </p:nvSpPr>
        <p:spPr bwMode="auto">
          <a:xfrm>
            <a:off x="0" y="18489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16391" name="Rectangle 9"/>
          <p:cNvSpPr>
            <a:spLocks noChangeArrowheads="1"/>
          </p:cNvSpPr>
          <p:nvPr/>
        </p:nvSpPr>
        <p:spPr bwMode="auto">
          <a:xfrm>
            <a:off x="0" y="18489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graphicFrame>
        <p:nvGraphicFramePr>
          <p:cNvPr id="16386" name="Object 8"/>
          <p:cNvGraphicFramePr>
            <a:graphicFrameLocks noChangeAspect="1"/>
          </p:cNvGraphicFramePr>
          <p:nvPr>
            <p:extLst>
              <p:ext uri="{D42A27DB-BD31-4B8C-83A1-F6EECF244321}">
                <p14:modId xmlns:p14="http://schemas.microsoft.com/office/powerpoint/2010/main" val="3788562273"/>
              </p:ext>
            </p:extLst>
          </p:nvPr>
        </p:nvGraphicFramePr>
        <p:xfrm>
          <a:off x="34925" y="1538288"/>
          <a:ext cx="7848600" cy="4441825"/>
        </p:xfrm>
        <a:graphic>
          <a:graphicData uri="http://schemas.openxmlformats.org/presentationml/2006/ole">
            <mc:AlternateContent xmlns:mc="http://schemas.openxmlformats.org/markup-compatibility/2006">
              <mc:Choice xmlns:v="urn:schemas-microsoft-com:vml" Requires="v">
                <p:oleObj name="图片" r:id="rId3" imgW="4808306" imgH="3174715" progId="Word.Picture.8">
                  <p:embed/>
                </p:oleObj>
              </mc:Choice>
              <mc:Fallback>
                <p:oleObj name="图片" r:id="rId3" imgW="4808306" imgH="3174715" progId="Word.Picture.8">
                  <p:embed/>
                  <p:pic>
                    <p:nvPicPr>
                      <p:cNvPr id="16386" name="Object 8"/>
                      <p:cNvPicPr>
                        <a:picLocks noChangeAspect="1" noChangeArrowheads="1"/>
                      </p:cNvPicPr>
                      <p:nvPr/>
                    </p:nvPicPr>
                    <p:blipFill>
                      <a:blip r:embed="rId4">
                        <a:extLst>
                          <a:ext uri="{28A0092B-C50C-407E-A947-70E740481C1C}">
                            <a14:useLocalDpi xmlns:a14="http://schemas.microsoft.com/office/drawing/2010/main" val="0"/>
                          </a:ext>
                        </a:extLst>
                      </a:blip>
                      <a:srcRect t="7590" b="4335"/>
                      <a:stretch>
                        <a:fillRect/>
                      </a:stretch>
                    </p:blipFill>
                    <p:spPr bwMode="auto">
                      <a:xfrm>
                        <a:off x="34925" y="1538288"/>
                        <a:ext cx="7848600" cy="444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AutoShape 5"/>
          <p:cNvSpPr>
            <a:spLocks noChangeArrowheads="1"/>
          </p:cNvSpPr>
          <p:nvPr/>
        </p:nvSpPr>
        <p:spPr bwMode="auto">
          <a:xfrm>
            <a:off x="971550" y="6021388"/>
            <a:ext cx="6948488" cy="647700"/>
          </a:xfrm>
          <a:prstGeom prst="horizontalScroll">
            <a:avLst>
              <a:gd name="adj" fmla="val 12500"/>
            </a:avLst>
          </a:prstGeom>
          <a:solidFill>
            <a:srgbClr val="FFFF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400" b="1">
                <a:latin typeface="+mn-ea"/>
                <a:ea typeface="+mn-ea"/>
              </a:rPr>
              <a:t>分组的主要部分采用 </a:t>
            </a:r>
            <a:r>
              <a:rPr lang="en-US" altLang="zh-CN" sz="2400" b="1">
                <a:latin typeface="+mn-ea"/>
                <a:ea typeface="+mn-ea"/>
              </a:rPr>
              <a:t>&lt;</a:t>
            </a:r>
            <a:r>
              <a:rPr lang="zh-CN" altLang="en-US" sz="2400" b="1">
                <a:latin typeface="+mn-ea"/>
                <a:ea typeface="+mn-ea"/>
              </a:rPr>
              <a:t>网络地址、距离</a:t>
            </a:r>
            <a:r>
              <a:rPr lang="en-US" altLang="zh-CN" sz="2400" b="1">
                <a:latin typeface="+mn-ea"/>
                <a:ea typeface="+mn-ea"/>
              </a:rPr>
              <a:t>&gt;</a:t>
            </a:r>
            <a:r>
              <a:rPr lang="zh-CN" altLang="en-US" sz="2400" b="1">
                <a:latin typeface="+mn-ea"/>
                <a:ea typeface="+mn-ea"/>
              </a:rPr>
              <a:t>对</a:t>
            </a:r>
          </a:p>
        </p:txBody>
      </p:sp>
      <p:sp>
        <p:nvSpPr>
          <p:cNvPr id="10" name="右大括号 9"/>
          <p:cNvSpPr/>
          <p:nvPr/>
        </p:nvSpPr>
        <p:spPr>
          <a:xfrm>
            <a:off x="7454900" y="3068638"/>
            <a:ext cx="357188" cy="19446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mn-ea"/>
            </a:endParaRPr>
          </a:p>
        </p:txBody>
      </p:sp>
      <p:sp>
        <p:nvSpPr>
          <p:cNvPr id="16394" name="TextBox 10"/>
          <p:cNvSpPr txBox="1">
            <a:spLocks noChangeArrowheads="1"/>
          </p:cNvSpPr>
          <p:nvPr/>
        </p:nvSpPr>
        <p:spPr bwMode="auto">
          <a:xfrm>
            <a:off x="7739063" y="3332163"/>
            <a:ext cx="1296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latin typeface="+mn-ea"/>
                <a:ea typeface="+mn-ea"/>
              </a:rPr>
              <a:t>20</a:t>
            </a:r>
            <a:r>
              <a:rPr lang="zh-CN" altLang="en-US" b="1" dirty="0">
                <a:latin typeface="+mn-ea"/>
                <a:ea typeface="+mn-ea"/>
              </a:rPr>
              <a:t>字节，</a:t>
            </a:r>
          </a:p>
          <a:p>
            <a:pPr eaLnBrk="1" hangingPunct="1"/>
            <a:r>
              <a:rPr lang="zh-CN" altLang="en-US" b="1" dirty="0">
                <a:latin typeface="+mn-ea"/>
                <a:ea typeface="+mn-ea"/>
              </a:rPr>
              <a:t>重复出现，</a:t>
            </a:r>
          </a:p>
          <a:p>
            <a:pPr eaLnBrk="1" hangingPunct="1"/>
            <a:r>
              <a:rPr lang="zh-CN" altLang="en-US" b="1" dirty="0">
                <a:latin typeface="+mn-ea"/>
                <a:ea typeface="+mn-ea"/>
              </a:rPr>
              <a:t>最多</a:t>
            </a:r>
            <a:r>
              <a:rPr lang="en-US" altLang="zh-CN" b="1" dirty="0">
                <a:latin typeface="+mn-ea"/>
                <a:ea typeface="+mn-ea"/>
              </a:rPr>
              <a:t>25</a:t>
            </a:r>
            <a:r>
              <a:rPr lang="zh-CN" altLang="en-US" b="1" dirty="0">
                <a:latin typeface="+mn-ea"/>
                <a:ea typeface="+mn-ea"/>
              </a:rPr>
              <a:t>次</a:t>
            </a:r>
          </a:p>
          <a:p>
            <a:pPr eaLnBrk="1" hangingPunct="1"/>
            <a:r>
              <a:rPr lang="zh-CN" altLang="en-US" b="1" dirty="0">
                <a:latin typeface="+mn-ea"/>
                <a:ea typeface="+mn-ea"/>
              </a:rPr>
              <a:t>重复</a:t>
            </a:r>
          </a:p>
        </p:txBody>
      </p:sp>
      <p:sp>
        <p:nvSpPr>
          <p:cNvPr id="16395" name="Oval 14"/>
          <p:cNvSpPr>
            <a:spLocks noChangeArrowheads="1"/>
          </p:cNvSpPr>
          <p:nvPr/>
        </p:nvSpPr>
        <p:spPr bwMode="auto">
          <a:xfrm>
            <a:off x="4500563" y="3068638"/>
            <a:ext cx="2303462" cy="865187"/>
          </a:xfrm>
          <a:prstGeom prst="ellipse">
            <a:avLst/>
          </a:prstGeom>
          <a:noFill/>
          <a:ln w="25400">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 name="文本框 1"/>
          <p:cNvSpPr txBox="1"/>
          <p:nvPr/>
        </p:nvSpPr>
        <p:spPr>
          <a:xfrm>
            <a:off x="4644008" y="472727"/>
            <a:ext cx="4392042" cy="1323439"/>
          </a:xfrm>
          <a:prstGeom prst="rect">
            <a:avLst/>
          </a:prstGeom>
          <a:noFill/>
        </p:spPr>
        <p:txBody>
          <a:bodyPr wrap="square" rtlCol="0">
            <a:spAutoFit/>
          </a:bodyPr>
          <a:lstStyle/>
          <a:p>
            <a:pPr algn="just" eaLnBrk="1" hangingPunct="1"/>
            <a:r>
              <a:rPr lang="zh-CN" altLang="en-US" sz="1600" b="1" dirty="0">
                <a:solidFill>
                  <a:srgbClr val="000000"/>
                </a:solidFill>
                <a:latin typeface="Comic Sans MS" panose="030F0702030302020204" pitchFamily="66" charset="0"/>
                <a:ea typeface="微软雅黑" panose="020B0503020204020204" pitchFamily="34" charset="-122"/>
              </a:rPr>
              <a:t>注：子网掩码是一个特殊的</a:t>
            </a:r>
            <a:r>
              <a:rPr lang="en-US" altLang="zh-CN" sz="1600" b="1" dirty="0">
                <a:solidFill>
                  <a:srgbClr val="000000"/>
                </a:solidFill>
                <a:latin typeface="Comic Sans MS" panose="030F0702030302020204" pitchFamily="66" charset="0"/>
                <a:ea typeface="微软雅黑" panose="020B0503020204020204" pitchFamily="34" charset="-122"/>
              </a:rPr>
              <a:t>IP</a:t>
            </a:r>
            <a:r>
              <a:rPr lang="zh-CN" altLang="en-US" sz="1600" b="1" dirty="0">
                <a:solidFill>
                  <a:srgbClr val="000000"/>
                </a:solidFill>
                <a:latin typeface="Comic Sans MS" panose="030F0702030302020204" pitchFamily="66" charset="0"/>
                <a:ea typeface="微软雅黑" panose="020B0503020204020204" pitchFamily="34" charset="-122"/>
              </a:rPr>
              <a:t>地址，这个</a:t>
            </a:r>
            <a:r>
              <a:rPr lang="en-US" altLang="zh-CN" sz="1600" b="1" dirty="0">
                <a:solidFill>
                  <a:srgbClr val="000000"/>
                </a:solidFill>
                <a:latin typeface="Comic Sans MS" panose="030F0702030302020204" pitchFamily="66" charset="0"/>
                <a:ea typeface="微软雅黑" panose="020B0503020204020204" pitchFamily="34" charset="-122"/>
              </a:rPr>
              <a:t>IP</a:t>
            </a:r>
            <a:r>
              <a:rPr lang="zh-CN" altLang="en-US" sz="1600" b="1" dirty="0">
                <a:solidFill>
                  <a:srgbClr val="000000"/>
                </a:solidFill>
                <a:latin typeface="Comic Sans MS" panose="030F0702030302020204" pitchFamily="66" charset="0"/>
                <a:ea typeface="微软雅黑" panose="020B0503020204020204" pitchFamily="34" charset="-122"/>
              </a:rPr>
              <a:t>地址中的若干个比特为</a:t>
            </a:r>
            <a:r>
              <a:rPr lang="en-US" altLang="zh-CN" sz="1600" b="1" dirty="0">
                <a:solidFill>
                  <a:srgbClr val="000000"/>
                </a:solidFill>
                <a:latin typeface="Comic Sans MS" panose="030F0702030302020204" pitchFamily="66" charset="0"/>
                <a:ea typeface="微软雅黑" panose="020B0503020204020204" pitchFamily="34" charset="-122"/>
              </a:rPr>
              <a:t>1</a:t>
            </a:r>
            <a:r>
              <a:rPr lang="zh-CN" altLang="en-US" sz="1600" b="1" dirty="0">
                <a:solidFill>
                  <a:srgbClr val="000000"/>
                </a:solidFill>
                <a:latin typeface="Comic Sans MS" panose="030F0702030302020204" pitchFamily="66" charset="0"/>
                <a:ea typeface="微软雅黑" panose="020B0503020204020204" pitchFamily="34" charset="-122"/>
              </a:rPr>
              <a:t>，其它比特为</a:t>
            </a:r>
            <a:r>
              <a:rPr lang="en-US" altLang="zh-CN" sz="1600" b="1" dirty="0">
                <a:solidFill>
                  <a:srgbClr val="000000"/>
                </a:solidFill>
                <a:latin typeface="Comic Sans MS" panose="030F0702030302020204" pitchFamily="66" charset="0"/>
                <a:ea typeface="微软雅黑" panose="020B0503020204020204" pitchFamily="34" charset="-122"/>
              </a:rPr>
              <a:t>0</a:t>
            </a:r>
            <a:r>
              <a:rPr lang="zh-CN" altLang="en-US" sz="1600" b="1" dirty="0">
                <a:solidFill>
                  <a:srgbClr val="000000"/>
                </a:solidFill>
                <a:latin typeface="Comic Sans MS" panose="030F0702030302020204" pitchFamily="66" charset="0"/>
                <a:ea typeface="微软雅黑" panose="020B0503020204020204" pitchFamily="34" charset="-122"/>
              </a:rPr>
              <a:t>，比特为</a:t>
            </a:r>
            <a:r>
              <a:rPr lang="en-US" altLang="zh-CN" sz="1600" b="1" dirty="0">
                <a:solidFill>
                  <a:srgbClr val="000000"/>
                </a:solidFill>
                <a:latin typeface="Comic Sans MS" panose="030F0702030302020204" pitchFamily="66" charset="0"/>
                <a:ea typeface="微软雅黑" panose="020B0503020204020204" pitchFamily="34" charset="-122"/>
              </a:rPr>
              <a:t>1</a:t>
            </a:r>
            <a:r>
              <a:rPr lang="zh-CN" altLang="en-US" sz="1600" b="1" dirty="0">
                <a:solidFill>
                  <a:srgbClr val="000000"/>
                </a:solidFill>
                <a:latin typeface="Comic Sans MS" panose="030F0702030302020204" pitchFamily="66" charset="0"/>
                <a:ea typeface="微软雅黑" panose="020B0503020204020204" pitchFamily="34" charset="-122"/>
              </a:rPr>
              <a:t>的位置对应着网络前缀，例如：</a:t>
            </a:r>
            <a:r>
              <a:rPr lang="en-US" altLang="zh-CN" sz="1600" b="1" dirty="0">
                <a:solidFill>
                  <a:srgbClr val="000000"/>
                </a:solidFill>
                <a:latin typeface="Comic Sans MS" panose="030F0702030302020204" pitchFamily="66" charset="0"/>
                <a:ea typeface="微软雅黑" panose="020B0503020204020204" pitchFamily="34" charset="-122"/>
              </a:rPr>
              <a:t>255.255.128.0</a:t>
            </a:r>
            <a:r>
              <a:rPr lang="zh-CN" altLang="en-US" sz="1600" b="1" dirty="0">
                <a:solidFill>
                  <a:srgbClr val="000000"/>
                </a:solidFill>
                <a:latin typeface="Comic Sans MS" panose="030F0702030302020204" pitchFamily="66" charset="0"/>
                <a:ea typeface="微软雅黑" panose="020B0503020204020204" pitchFamily="34" charset="-122"/>
              </a:rPr>
              <a:t>，常与</a:t>
            </a:r>
            <a:r>
              <a:rPr lang="en-US" altLang="zh-CN" sz="1600" b="1" dirty="0">
                <a:solidFill>
                  <a:srgbClr val="000000"/>
                </a:solidFill>
                <a:latin typeface="Comic Sans MS" panose="030F0702030302020204" pitchFamily="66" charset="0"/>
                <a:ea typeface="微软雅黑" panose="020B0503020204020204" pitchFamily="34" charset="-122"/>
              </a:rPr>
              <a:t>IP</a:t>
            </a:r>
            <a:r>
              <a:rPr lang="zh-CN" altLang="en-US" sz="1600" b="1" dirty="0">
                <a:solidFill>
                  <a:srgbClr val="000000"/>
                </a:solidFill>
                <a:latin typeface="Comic Sans MS" panose="030F0702030302020204" pitchFamily="66" charset="0"/>
                <a:ea typeface="微软雅黑" panose="020B0503020204020204" pitchFamily="34" charset="-122"/>
              </a:rPr>
              <a:t>地址组合使用，用以区分网络号和主机号</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9E8F214-833D-47E7-9081-ACEE96A20539}" type="slidenum">
              <a:rPr lang="en-US" altLang="zh-CN">
                <a:latin typeface="+mn-ea"/>
                <a:ea typeface="+mn-ea"/>
              </a:rPr>
              <a:pPr eaLnBrk="1" hangingPunct="1"/>
              <a:t>67</a:t>
            </a:fld>
            <a:endParaRPr lang="en-US" altLang="zh-CN">
              <a:latin typeface="+mn-ea"/>
              <a:ea typeface="+mn-ea"/>
            </a:endParaRPr>
          </a:p>
        </p:txBody>
      </p:sp>
      <p:sp>
        <p:nvSpPr>
          <p:cNvPr id="72707" name="Rectangle 2"/>
          <p:cNvSpPr>
            <a:spLocks noGrp="1" noChangeArrowheads="1"/>
          </p:cNvSpPr>
          <p:nvPr>
            <p:ph type="title"/>
          </p:nvPr>
        </p:nvSpPr>
        <p:spPr/>
        <p:txBody>
          <a:bodyPr/>
          <a:lstStyle/>
          <a:p>
            <a:pPr eaLnBrk="1" hangingPunct="1"/>
            <a:r>
              <a:rPr lang="zh-CN" altLang="en-US" sz="4000" dirty="0">
                <a:latin typeface="+mn-ea"/>
                <a:ea typeface="+mn-ea"/>
              </a:rPr>
              <a:t>开放最短路径优先协议</a:t>
            </a:r>
            <a:br>
              <a:rPr lang="zh-CN" altLang="en-US" sz="4000" dirty="0">
                <a:latin typeface="+mn-ea"/>
                <a:ea typeface="+mn-ea"/>
              </a:rPr>
            </a:br>
            <a:r>
              <a:rPr lang="en-US" altLang="zh-CN" sz="3200" dirty="0">
                <a:latin typeface="+mn-ea"/>
                <a:ea typeface="+mn-ea"/>
              </a:rPr>
              <a:t>OSPF</a:t>
            </a:r>
            <a:r>
              <a:rPr lang="zh-CN" altLang="en-US" sz="3200" dirty="0">
                <a:latin typeface="+mn-ea"/>
                <a:ea typeface="+mn-ea"/>
              </a:rPr>
              <a:t>：</a:t>
            </a:r>
            <a:r>
              <a:rPr lang="en-US" altLang="zh-CN" sz="3200" dirty="0">
                <a:latin typeface="+mn-ea"/>
                <a:ea typeface="+mn-ea"/>
              </a:rPr>
              <a:t>Open Shortest Path First</a:t>
            </a:r>
          </a:p>
        </p:txBody>
      </p:sp>
      <p:sp>
        <p:nvSpPr>
          <p:cNvPr id="66564" name="Rectangle 3"/>
          <p:cNvSpPr>
            <a:spLocks noGrp="1" noChangeArrowheads="1"/>
          </p:cNvSpPr>
          <p:nvPr>
            <p:ph type="body" idx="1"/>
          </p:nvPr>
        </p:nvSpPr>
        <p:spPr>
          <a:xfrm>
            <a:off x="250825" y="1412776"/>
            <a:ext cx="8704263" cy="5040560"/>
          </a:xfrm>
        </p:spPr>
        <p:txBody>
          <a:bodyPr/>
          <a:lstStyle/>
          <a:p>
            <a:pPr eaLnBrk="1" hangingPunct="1">
              <a:lnSpc>
                <a:spcPct val="95000"/>
              </a:lnSpc>
            </a:pPr>
            <a:r>
              <a:rPr lang="zh-CN" altLang="en-US" sz="2600" b="0" dirty="0">
                <a:latin typeface="+mn-ea"/>
              </a:rPr>
              <a:t>基于</a:t>
            </a:r>
            <a:r>
              <a:rPr lang="zh-CN" altLang="en-US" sz="2600" b="0" dirty="0">
                <a:solidFill>
                  <a:srgbClr val="FF0000"/>
                </a:solidFill>
                <a:latin typeface="+mn-ea"/>
              </a:rPr>
              <a:t>链路状态算法</a:t>
            </a:r>
            <a:r>
              <a:rPr lang="zh-CN" altLang="en-US" sz="2600" b="0" dirty="0">
                <a:latin typeface="+mn-ea"/>
              </a:rPr>
              <a:t>的具体实现，只有链路状态变化时才采用</a:t>
            </a:r>
            <a:r>
              <a:rPr lang="en-US" altLang="zh-CN" sz="2600" b="0" dirty="0">
                <a:latin typeface="+mn-ea"/>
              </a:rPr>
              <a:t>flooding</a:t>
            </a:r>
            <a:r>
              <a:rPr lang="zh-CN" altLang="en-US" sz="2600" b="0" dirty="0">
                <a:latin typeface="+mn-ea"/>
              </a:rPr>
              <a:t>的方式</a:t>
            </a:r>
            <a:endParaRPr lang="en-US" altLang="zh-CN" sz="2600" b="0" dirty="0">
              <a:latin typeface="+mn-ea"/>
            </a:endParaRPr>
          </a:p>
          <a:p>
            <a:pPr eaLnBrk="1" hangingPunct="1">
              <a:lnSpc>
                <a:spcPct val="95000"/>
              </a:lnSpc>
            </a:pPr>
            <a:r>
              <a:rPr lang="zh-CN" altLang="en-US" sz="2600" b="0" dirty="0">
                <a:latin typeface="+mn-ea"/>
              </a:rPr>
              <a:t>在基本链路状态算法的基础上增加了特性</a:t>
            </a:r>
          </a:p>
          <a:p>
            <a:pPr lvl="1" eaLnBrk="1" hangingPunct="1">
              <a:lnSpc>
                <a:spcPct val="95000"/>
              </a:lnSpc>
            </a:pPr>
            <a:r>
              <a:rPr lang="zh-CN" altLang="en-US" sz="2200" b="0" dirty="0">
                <a:latin typeface="+mn-ea"/>
              </a:rPr>
              <a:t>路由选择消息的认证</a:t>
            </a:r>
          </a:p>
          <a:p>
            <a:pPr lvl="2" eaLnBrk="1" hangingPunct="1">
              <a:lnSpc>
                <a:spcPct val="95000"/>
              </a:lnSpc>
            </a:pPr>
            <a:r>
              <a:rPr lang="zh-CN" altLang="en-US" sz="2000" b="0" dirty="0">
                <a:latin typeface="+mn-ea"/>
              </a:rPr>
              <a:t>只有彼此信任的路由器才能参与</a:t>
            </a:r>
            <a:r>
              <a:rPr lang="en-US" altLang="zh-CN" sz="2000" b="0" dirty="0">
                <a:latin typeface="+mn-ea"/>
              </a:rPr>
              <a:t>AS</a:t>
            </a:r>
            <a:r>
              <a:rPr lang="zh-CN" altLang="en-US" sz="2000" b="0" dirty="0">
                <a:latin typeface="+mn-ea"/>
              </a:rPr>
              <a:t>的路由选择</a:t>
            </a:r>
          </a:p>
          <a:p>
            <a:pPr lvl="2" eaLnBrk="1" hangingPunct="1">
              <a:lnSpc>
                <a:spcPct val="95000"/>
              </a:lnSpc>
            </a:pPr>
            <a:r>
              <a:rPr lang="zh-CN" altLang="en-US" sz="2000" b="0" dirty="0">
                <a:latin typeface="+mn-ea"/>
              </a:rPr>
              <a:t>避免恶意的路由器通告恶意的路由选择消息，例如开销为</a:t>
            </a:r>
            <a:r>
              <a:rPr lang="en-US" altLang="zh-CN" sz="2000" b="0" dirty="0">
                <a:latin typeface="+mn-ea"/>
              </a:rPr>
              <a:t>0</a:t>
            </a:r>
            <a:r>
              <a:rPr lang="zh-CN" altLang="en-US" sz="2000" b="0" dirty="0">
                <a:latin typeface="+mn-ea"/>
              </a:rPr>
              <a:t>的路由选择消息</a:t>
            </a:r>
          </a:p>
          <a:p>
            <a:pPr lvl="1" eaLnBrk="1" hangingPunct="1">
              <a:lnSpc>
                <a:spcPct val="95000"/>
              </a:lnSpc>
            </a:pPr>
            <a:r>
              <a:rPr lang="zh-CN" altLang="en-US" sz="2200" dirty="0">
                <a:solidFill>
                  <a:srgbClr val="FF0000"/>
                </a:solidFill>
              </a:rPr>
              <a:t>直接采用</a:t>
            </a:r>
            <a:r>
              <a:rPr lang="en-US" altLang="zh-CN" sz="2200" dirty="0">
                <a:solidFill>
                  <a:srgbClr val="FF0000"/>
                </a:solidFill>
              </a:rPr>
              <a:t>IP</a:t>
            </a:r>
            <a:r>
              <a:rPr lang="zh-CN" altLang="en-US" sz="2200" dirty="0">
                <a:solidFill>
                  <a:srgbClr val="FF0000"/>
                </a:solidFill>
              </a:rPr>
              <a:t>分组（协议号为</a:t>
            </a:r>
            <a:r>
              <a:rPr lang="en-US" altLang="zh-CN" sz="2200" dirty="0">
                <a:solidFill>
                  <a:srgbClr val="FF0000"/>
                </a:solidFill>
              </a:rPr>
              <a:t>89</a:t>
            </a:r>
            <a:r>
              <a:rPr lang="zh-CN" altLang="en-US" sz="2200" dirty="0">
                <a:solidFill>
                  <a:srgbClr val="FF0000"/>
                </a:solidFill>
              </a:rPr>
              <a:t>），而不是</a:t>
            </a:r>
            <a:r>
              <a:rPr lang="en-US" altLang="zh-CN" sz="2200" dirty="0">
                <a:solidFill>
                  <a:srgbClr val="FF0000"/>
                </a:solidFill>
              </a:rPr>
              <a:t>UDP</a:t>
            </a:r>
            <a:endParaRPr lang="en-US" altLang="zh-CN" sz="2200" b="0" dirty="0">
              <a:latin typeface="+mn-ea"/>
            </a:endParaRPr>
          </a:p>
          <a:p>
            <a:pPr lvl="1" eaLnBrk="1" hangingPunct="1">
              <a:lnSpc>
                <a:spcPct val="95000"/>
              </a:lnSpc>
            </a:pPr>
            <a:r>
              <a:rPr lang="zh-CN" altLang="en-US" sz="2200" b="0" dirty="0">
                <a:latin typeface="+mn-ea"/>
              </a:rPr>
              <a:t>使得</a:t>
            </a:r>
            <a:r>
              <a:rPr lang="en-US" altLang="zh-CN" sz="2200" b="0" dirty="0">
                <a:latin typeface="+mn-ea"/>
              </a:rPr>
              <a:t>OSPF</a:t>
            </a:r>
            <a:r>
              <a:rPr lang="zh-CN" altLang="en-US" sz="2200" b="0" dirty="0">
                <a:latin typeface="+mn-ea"/>
              </a:rPr>
              <a:t>适合规模很大的网络，附加的层次性</a:t>
            </a:r>
          </a:p>
          <a:p>
            <a:pPr lvl="2" eaLnBrk="1" hangingPunct="1">
              <a:lnSpc>
                <a:spcPct val="95000"/>
              </a:lnSpc>
            </a:pPr>
            <a:r>
              <a:rPr lang="zh-CN" altLang="en-US" sz="2000" b="0" dirty="0">
                <a:latin typeface="+mn-ea"/>
              </a:rPr>
              <a:t>允许将路由选择域（</a:t>
            </a:r>
            <a:r>
              <a:rPr lang="en-US" altLang="zh-CN" sz="2000" b="0" dirty="0">
                <a:latin typeface="+mn-ea"/>
              </a:rPr>
              <a:t>Domain</a:t>
            </a:r>
            <a:r>
              <a:rPr lang="zh-CN" altLang="en-US" sz="2000" b="0" dirty="0">
                <a:latin typeface="+mn-ea"/>
              </a:rPr>
              <a:t>）划分为区（</a:t>
            </a:r>
            <a:r>
              <a:rPr lang="en-US" altLang="zh-CN" sz="2000" b="0" dirty="0">
                <a:latin typeface="+mn-ea"/>
              </a:rPr>
              <a:t>Area</a:t>
            </a:r>
            <a:r>
              <a:rPr lang="zh-CN" altLang="en-US" sz="2000" b="0" dirty="0">
                <a:latin typeface="+mn-ea"/>
              </a:rPr>
              <a:t>），多个网络组成一个区，对于</a:t>
            </a:r>
            <a:r>
              <a:rPr lang="en-US" altLang="zh-CN" sz="2000" b="0" dirty="0">
                <a:latin typeface="+mn-ea"/>
              </a:rPr>
              <a:t>AS</a:t>
            </a:r>
            <a:r>
              <a:rPr lang="zh-CN" altLang="en-US" sz="2000" b="0" dirty="0">
                <a:latin typeface="+mn-ea"/>
              </a:rPr>
              <a:t>的其余部分隐藏 ，以减少路由信令开销，区域内的路由选择仅仅由区域自己的拓扑来决定</a:t>
            </a:r>
          </a:p>
          <a:p>
            <a:pPr lvl="1" eaLnBrk="1" hangingPunct="1">
              <a:lnSpc>
                <a:spcPct val="95000"/>
              </a:lnSpc>
            </a:pPr>
            <a:r>
              <a:rPr lang="zh-CN" altLang="en-US" sz="2200" b="0" dirty="0">
                <a:latin typeface="+mn-ea"/>
              </a:rPr>
              <a:t>负载均衡</a:t>
            </a:r>
          </a:p>
          <a:p>
            <a:pPr lvl="2" eaLnBrk="1" hangingPunct="1">
              <a:lnSpc>
                <a:spcPct val="95000"/>
              </a:lnSpc>
            </a:pPr>
            <a:r>
              <a:rPr lang="zh-CN" altLang="en-US" sz="2000" b="0" dirty="0">
                <a:latin typeface="+mn-ea"/>
              </a:rPr>
              <a:t>允许到同一位置的多条路由具有相同的开销，网络业务在这些路径上均匀分配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6564">
                                            <p:txEl>
                                              <p:pRg st="1" end="1"/>
                                            </p:txEl>
                                          </p:spTgt>
                                        </p:tgtEl>
                                        <p:attrNameLst>
                                          <p:attrName>style.visibility</p:attrName>
                                        </p:attrNameLst>
                                      </p:cBhvr>
                                      <p:to>
                                        <p:strVal val="visible"/>
                                      </p:to>
                                    </p:set>
                                    <p:animEffect transition="in" filter="strips(downRight)">
                                      <p:cBhvr>
                                        <p:cTn id="7" dur="500"/>
                                        <p:tgtEl>
                                          <p:spTgt spid="66564">
                                            <p:txEl>
                                              <p:pRg st="1" end="1"/>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6564">
                                            <p:txEl>
                                              <p:pRg st="2" end="2"/>
                                            </p:txEl>
                                          </p:spTgt>
                                        </p:tgtEl>
                                        <p:attrNameLst>
                                          <p:attrName>style.visibility</p:attrName>
                                        </p:attrNameLst>
                                      </p:cBhvr>
                                      <p:to>
                                        <p:strVal val="visible"/>
                                      </p:to>
                                    </p:set>
                                    <p:animEffect transition="in" filter="strips(downRight)">
                                      <p:cBhvr>
                                        <p:cTn id="10" dur="500"/>
                                        <p:tgtEl>
                                          <p:spTgt spid="66564">
                                            <p:txEl>
                                              <p:pRg st="2" end="2"/>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66564">
                                            <p:txEl>
                                              <p:pRg st="3" end="3"/>
                                            </p:txEl>
                                          </p:spTgt>
                                        </p:tgtEl>
                                        <p:attrNameLst>
                                          <p:attrName>style.visibility</p:attrName>
                                        </p:attrNameLst>
                                      </p:cBhvr>
                                      <p:to>
                                        <p:strVal val="visible"/>
                                      </p:to>
                                    </p:set>
                                    <p:animEffect transition="in" filter="strips(downRight)">
                                      <p:cBhvr>
                                        <p:cTn id="13" dur="500"/>
                                        <p:tgtEl>
                                          <p:spTgt spid="66564">
                                            <p:txEl>
                                              <p:pRg st="3" end="3"/>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66564">
                                            <p:txEl>
                                              <p:pRg st="4" end="4"/>
                                            </p:txEl>
                                          </p:spTgt>
                                        </p:tgtEl>
                                        <p:attrNameLst>
                                          <p:attrName>style.visibility</p:attrName>
                                        </p:attrNameLst>
                                      </p:cBhvr>
                                      <p:to>
                                        <p:strVal val="visible"/>
                                      </p:to>
                                    </p:set>
                                    <p:animEffect transition="in" filter="strips(downRight)">
                                      <p:cBhvr>
                                        <p:cTn id="16" dur="500"/>
                                        <p:tgtEl>
                                          <p:spTgt spid="66564">
                                            <p:txEl>
                                              <p:pRg st="4" end="4"/>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66564">
                                            <p:txEl>
                                              <p:pRg st="5" end="5"/>
                                            </p:txEl>
                                          </p:spTgt>
                                        </p:tgtEl>
                                        <p:attrNameLst>
                                          <p:attrName>style.visibility</p:attrName>
                                        </p:attrNameLst>
                                      </p:cBhvr>
                                      <p:to>
                                        <p:strVal val="visible"/>
                                      </p:to>
                                    </p:set>
                                    <p:animEffect transition="in" filter="strips(downRight)">
                                      <p:cBhvr>
                                        <p:cTn id="19" dur="500"/>
                                        <p:tgtEl>
                                          <p:spTgt spid="66564">
                                            <p:txEl>
                                              <p:pRg st="5" end="5"/>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66564">
                                            <p:txEl>
                                              <p:pRg st="6" end="6"/>
                                            </p:txEl>
                                          </p:spTgt>
                                        </p:tgtEl>
                                        <p:attrNameLst>
                                          <p:attrName>style.visibility</p:attrName>
                                        </p:attrNameLst>
                                      </p:cBhvr>
                                      <p:to>
                                        <p:strVal val="visible"/>
                                      </p:to>
                                    </p:set>
                                    <p:animEffect transition="in" filter="strips(downRight)">
                                      <p:cBhvr>
                                        <p:cTn id="22" dur="500"/>
                                        <p:tgtEl>
                                          <p:spTgt spid="66564">
                                            <p:txEl>
                                              <p:pRg st="6" end="6"/>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66564">
                                            <p:txEl>
                                              <p:pRg st="7" end="7"/>
                                            </p:txEl>
                                          </p:spTgt>
                                        </p:tgtEl>
                                        <p:attrNameLst>
                                          <p:attrName>style.visibility</p:attrName>
                                        </p:attrNameLst>
                                      </p:cBhvr>
                                      <p:to>
                                        <p:strVal val="visible"/>
                                      </p:to>
                                    </p:set>
                                    <p:animEffect transition="in" filter="strips(downRight)">
                                      <p:cBhvr>
                                        <p:cTn id="25" dur="500"/>
                                        <p:tgtEl>
                                          <p:spTgt spid="66564">
                                            <p:txEl>
                                              <p:pRg st="7" end="7"/>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66564">
                                            <p:txEl>
                                              <p:pRg st="8" end="8"/>
                                            </p:txEl>
                                          </p:spTgt>
                                        </p:tgtEl>
                                        <p:attrNameLst>
                                          <p:attrName>style.visibility</p:attrName>
                                        </p:attrNameLst>
                                      </p:cBhvr>
                                      <p:to>
                                        <p:strVal val="visible"/>
                                      </p:to>
                                    </p:set>
                                    <p:animEffect transition="in" filter="strips(downRight)">
                                      <p:cBhvr>
                                        <p:cTn id="28" dur="500"/>
                                        <p:tgtEl>
                                          <p:spTgt spid="66564">
                                            <p:txEl>
                                              <p:pRg st="8" end="8"/>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66564">
                                            <p:txEl>
                                              <p:pRg st="9" end="9"/>
                                            </p:txEl>
                                          </p:spTgt>
                                        </p:tgtEl>
                                        <p:attrNameLst>
                                          <p:attrName>style.visibility</p:attrName>
                                        </p:attrNameLst>
                                      </p:cBhvr>
                                      <p:to>
                                        <p:strVal val="visible"/>
                                      </p:to>
                                    </p:set>
                                    <p:animEffect transition="in" filter="strips(downRight)">
                                      <p:cBhvr>
                                        <p:cTn id="31" dur="500"/>
                                        <p:tgtEl>
                                          <p:spTgt spid="6656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1"/>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3731" name="Line 2"/>
          <p:cNvSpPr>
            <a:spLocks noChangeShapeType="1"/>
          </p:cNvSpPr>
          <p:nvPr/>
        </p:nvSpPr>
        <p:spPr bwMode="auto">
          <a:xfrm>
            <a:off x="2208213" y="6599238"/>
            <a:ext cx="5735637" cy="0"/>
          </a:xfrm>
          <a:prstGeom prst="line">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32" name="Text Box 3"/>
          <p:cNvSpPr txBox="1">
            <a:spLocks noChangeArrowheads="1"/>
          </p:cNvSpPr>
          <p:nvPr/>
        </p:nvSpPr>
        <p:spPr bwMode="auto">
          <a:xfrm>
            <a:off x="4443413" y="6345238"/>
            <a:ext cx="10017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mn-ea"/>
                <a:ea typeface="+mn-ea"/>
              </a:rPr>
              <a:t>IP </a:t>
            </a:r>
            <a:r>
              <a:rPr kumimoji="1" lang="zh-CN" altLang="en-US" sz="2000">
                <a:solidFill>
                  <a:srgbClr val="333399"/>
                </a:solidFill>
                <a:latin typeface="+mn-ea"/>
                <a:ea typeface="+mn-ea"/>
              </a:rPr>
              <a:t>分组</a:t>
            </a:r>
          </a:p>
        </p:txBody>
      </p:sp>
      <p:sp>
        <p:nvSpPr>
          <p:cNvPr id="73733" name="Rectangle 4"/>
          <p:cNvSpPr>
            <a:spLocks noGrp="1" noChangeArrowheads="1"/>
          </p:cNvSpPr>
          <p:nvPr>
            <p:ph type="title"/>
          </p:nvPr>
        </p:nvSpPr>
        <p:spPr>
          <a:xfrm>
            <a:off x="0" y="620713"/>
            <a:ext cx="1835150" cy="288925"/>
          </a:xfrm>
        </p:spPr>
        <p:txBody>
          <a:bodyPr/>
          <a:lstStyle/>
          <a:p>
            <a:pPr algn="ctr"/>
            <a:r>
              <a:rPr lang="en-US" altLang="zh-CN" sz="2400">
                <a:latin typeface="+mn-ea"/>
                <a:ea typeface="+mn-ea"/>
              </a:rPr>
              <a:t>OSPF </a:t>
            </a:r>
            <a:r>
              <a:rPr lang="zh-CN" altLang="en-US" sz="2400">
                <a:latin typeface="+mn-ea"/>
                <a:ea typeface="+mn-ea"/>
              </a:rPr>
              <a:t>分组 </a:t>
            </a:r>
          </a:p>
        </p:txBody>
      </p:sp>
      <p:sp>
        <p:nvSpPr>
          <p:cNvPr id="73734" name="Freeform 5"/>
          <p:cNvSpPr>
            <a:spLocks/>
          </p:cNvSpPr>
          <p:nvPr/>
        </p:nvSpPr>
        <p:spPr bwMode="auto">
          <a:xfrm>
            <a:off x="776288" y="3630613"/>
            <a:ext cx="8094662" cy="885825"/>
          </a:xfrm>
          <a:custGeom>
            <a:avLst/>
            <a:gdLst>
              <a:gd name="T0" fmla="*/ 2147483647 w 4608"/>
              <a:gd name="T1" fmla="*/ 0 h 576"/>
              <a:gd name="T2" fmla="*/ 2147483647 w 4608"/>
              <a:gd name="T3" fmla="*/ 0 h 576"/>
              <a:gd name="T4" fmla="*/ 2147483647 w 4608"/>
              <a:gd name="T5" fmla="*/ 2147483647 h 576"/>
              <a:gd name="T6" fmla="*/ 2147483647 w 4608"/>
              <a:gd name="T7" fmla="*/ 2147483647 h 576"/>
              <a:gd name="T8" fmla="*/ 0 w 4608"/>
              <a:gd name="T9" fmla="*/ 0 h 576"/>
              <a:gd name="T10" fmla="*/ 0 60000 65536"/>
              <a:gd name="T11" fmla="*/ 0 60000 65536"/>
              <a:gd name="T12" fmla="*/ 0 60000 65536"/>
              <a:gd name="T13" fmla="*/ 0 60000 65536"/>
              <a:gd name="T14" fmla="*/ 0 60000 65536"/>
              <a:gd name="T15" fmla="*/ 0 w 4608"/>
              <a:gd name="T16" fmla="*/ 0 h 576"/>
              <a:gd name="T17" fmla="*/ 4608 w 4608"/>
              <a:gd name="T18" fmla="*/ 576 h 576"/>
            </a:gdLst>
            <a:ahLst/>
            <a:cxnLst>
              <a:cxn ang="T10">
                <a:pos x="T0" y="T1"/>
              </a:cxn>
              <a:cxn ang="T11">
                <a:pos x="T2" y="T3"/>
              </a:cxn>
              <a:cxn ang="T12">
                <a:pos x="T4" y="T5"/>
              </a:cxn>
              <a:cxn ang="T13">
                <a:pos x="T6" y="T7"/>
              </a:cxn>
              <a:cxn ang="T14">
                <a:pos x="T8" y="T9"/>
              </a:cxn>
            </a:cxnLst>
            <a:rect l="T15" t="T16" r="T17" b="T18"/>
            <a:pathLst>
              <a:path w="4608" h="576">
                <a:moveTo>
                  <a:pt x="48" y="0"/>
                </a:moveTo>
                <a:lnTo>
                  <a:pt x="4608" y="0"/>
                </a:lnTo>
                <a:lnTo>
                  <a:pt x="2208" y="576"/>
                </a:lnTo>
                <a:lnTo>
                  <a:pt x="1152" y="576"/>
                </a:lnTo>
                <a:lnTo>
                  <a:pt x="0" y="0"/>
                </a:lnTo>
              </a:path>
            </a:pathLst>
          </a:custGeom>
          <a:gradFill rotWithShape="1">
            <a:gsLst>
              <a:gs pos="0">
                <a:srgbClr val="7C8F9B"/>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ea"/>
              <a:ea typeface="+mn-ea"/>
            </a:endParaRPr>
          </a:p>
        </p:txBody>
      </p:sp>
      <p:sp>
        <p:nvSpPr>
          <p:cNvPr id="73735" name="Freeform 6"/>
          <p:cNvSpPr>
            <a:spLocks/>
          </p:cNvSpPr>
          <p:nvPr/>
        </p:nvSpPr>
        <p:spPr bwMode="auto">
          <a:xfrm>
            <a:off x="2843213" y="5135563"/>
            <a:ext cx="5691187" cy="569912"/>
          </a:xfrm>
          <a:custGeom>
            <a:avLst/>
            <a:gdLst>
              <a:gd name="T0" fmla="*/ 0 w 3240"/>
              <a:gd name="T1" fmla="*/ 0 h 369"/>
              <a:gd name="T2" fmla="*/ 2147483647 w 3240"/>
              <a:gd name="T3" fmla="*/ 2147483647 h 369"/>
              <a:gd name="T4" fmla="*/ 2147483647 w 3240"/>
              <a:gd name="T5" fmla="*/ 2147483647 h 369"/>
              <a:gd name="T6" fmla="*/ 2147483647 w 3240"/>
              <a:gd name="T7" fmla="*/ 2147483647 h 369"/>
              <a:gd name="T8" fmla="*/ 0 w 3240"/>
              <a:gd name="T9" fmla="*/ 2147483647 h 369"/>
              <a:gd name="T10" fmla="*/ 0 60000 65536"/>
              <a:gd name="T11" fmla="*/ 0 60000 65536"/>
              <a:gd name="T12" fmla="*/ 0 60000 65536"/>
              <a:gd name="T13" fmla="*/ 0 60000 65536"/>
              <a:gd name="T14" fmla="*/ 0 60000 65536"/>
              <a:gd name="T15" fmla="*/ 0 w 3240"/>
              <a:gd name="T16" fmla="*/ 0 h 369"/>
              <a:gd name="T17" fmla="*/ 3240 w 3240"/>
              <a:gd name="T18" fmla="*/ 369 h 369"/>
            </a:gdLst>
            <a:ahLst/>
            <a:cxnLst>
              <a:cxn ang="T10">
                <a:pos x="T0" y="T1"/>
              </a:cxn>
              <a:cxn ang="T11">
                <a:pos x="T2" y="T3"/>
              </a:cxn>
              <a:cxn ang="T12">
                <a:pos x="T4" y="T5"/>
              </a:cxn>
              <a:cxn ang="T13">
                <a:pos x="T6" y="T7"/>
              </a:cxn>
              <a:cxn ang="T14">
                <a:pos x="T8" y="T9"/>
              </a:cxn>
            </a:cxnLst>
            <a:rect l="T15" t="T16" r="T17" b="T18"/>
            <a:pathLst>
              <a:path w="3240" h="369">
                <a:moveTo>
                  <a:pt x="0" y="0"/>
                </a:moveTo>
                <a:lnTo>
                  <a:pt x="564" y="369"/>
                </a:lnTo>
                <a:lnTo>
                  <a:pt x="2922" y="363"/>
                </a:lnTo>
                <a:lnTo>
                  <a:pt x="3240" y="9"/>
                </a:lnTo>
                <a:lnTo>
                  <a:pt x="0" y="3"/>
                </a:lnTo>
              </a:path>
            </a:pathLst>
          </a:custGeom>
          <a:gradFill rotWithShape="1">
            <a:gsLst>
              <a:gs pos="0">
                <a:srgbClr val="B994B9"/>
              </a:gs>
              <a:gs pos="100000">
                <a:srgbClr val="FFC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ea"/>
              <a:ea typeface="+mn-ea"/>
            </a:endParaRPr>
          </a:p>
        </p:txBody>
      </p:sp>
      <p:sp>
        <p:nvSpPr>
          <p:cNvPr id="236551" name="Rectangle 7"/>
          <p:cNvSpPr>
            <a:spLocks noChangeArrowheads="1"/>
          </p:cNvSpPr>
          <p:nvPr/>
        </p:nvSpPr>
        <p:spPr bwMode="auto">
          <a:xfrm>
            <a:off x="2208213" y="5715000"/>
            <a:ext cx="5735637" cy="590550"/>
          </a:xfrm>
          <a:prstGeom prst="rect">
            <a:avLst/>
          </a:prstGeom>
          <a:solidFill>
            <a:schemeClr val="bg1"/>
          </a:solidFill>
          <a:ln w="19050">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latin typeface="+mn-ea"/>
              <a:ea typeface="+mn-ea"/>
            </a:endParaRPr>
          </a:p>
        </p:txBody>
      </p:sp>
      <p:sp>
        <p:nvSpPr>
          <p:cNvPr id="73737" name="Rectangle 8"/>
          <p:cNvSpPr>
            <a:spLocks noChangeArrowheads="1"/>
          </p:cNvSpPr>
          <p:nvPr/>
        </p:nvSpPr>
        <p:spPr bwMode="auto">
          <a:xfrm>
            <a:off x="3819525" y="5732463"/>
            <a:ext cx="4116388" cy="5794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3738" name="Line 9"/>
          <p:cNvSpPr>
            <a:spLocks noChangeShapeType="1"/>
          </p:cNvSpPr>
          <p:nvPr/>
        </p:nvSpPr>
        <p:spPr bwMode="auto">
          <a:xfrm>
            <a:off x="3811588" y="5715000"/>
            <a:ext cx="0" cy="59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39" name="Text Box 10"/>
          <p:cNvSpPr txBox="1">
            <a:spLocks noChangeArrowheads="1"/>
          </p:cNvSpPr>
          <p:nvPr/>
        </p:nvSpPr>
        <p:spPr bwMode="auto">
          <a:xfrm>
            <a:off x="2511425" y="5767388"/>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dirty="0">
                <a:solidFill>
                  <a:srgbClr val="333399"/>
                </a:solidFill>
                <a:latin typeface="+mn-ea"/>
                <a:ea typeface="+mn-ea"/>
              </a:rPr>
              <a:t>IP</a:t>
            </a:r>
            <a:r>
              <a:rPr kumimoji="1" lang="zh-CN" altLang="en-US" sz="2000" dirty="0">
                <a:solidFill>
                  <a:srgbClr val="333399"/>
                </a:solidFill>
                <a:latin typeface="+mn-ea"/>
                <a:ea typeface="+mn-ea"/>
              </a:rPr>
              <a:t>头标</a:t>
            </a:r>
          </a:p>
        </p:txBody>
      </p:sp>
      <p:sp>
        <p:nvSpPr>
          <p:cNvPr id="73740" name="Text Box 11"/>
          <p:cNvSpPr txBox="1">
            <a:spLocks noChangeArrowheads="1"/>
          </p:cNvSpPr>
          <p:nvPr/>
        </p:nvSpPr>
        <p:spPr bwMode="auto">
          <a:xfrm>
            <a:off x="5277009" y="5765800"/>
            <a:ext cx="1455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dirty="0">
                <a:solidFill>
                  <a:srgbClr val="333399"/>
                </a:solidFill>
                <a:latin typeface="+mn-ea"/>
                <a:ea typeface="+mn-ea"/>
              </a:rPr>
              <a:t>OSPF </a:t>
            </a:r>
            <a:r>
              <a:rPr kumimoji="1" lang="zh-CN" altLang="en-US" sz="2000" dirty="0">
                <a:solidFill>
                  <a:srgbClr val="333399"/>
                </a:solidFill>
                <a:latin typeface="+mn-ea"/>
                <a:ea typeface="+mn-ea"/>
              </a:rPr>
              <a:t>分组</a:t>
            </a:r>
          </a:p>
        </p:txBody>
      </p:sp>
      <p:sp>
        <p:nvSpPr>
          <p:cNvPr id="236556" name="Rectangle 12"/>
          <p:cNvSpPr>
            <a:spLocks noChangeArrowheads="1"/>
          </p:cNvSpPr>
          <p:nvPr/>
        </p:nvSpPr>
        <p:spPr bwMode="auto">
          <a:xfrm>
            <a:off x="2800350" y="4532313"/>
            <a:ext cx="5734050" cy="590550"/>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latin typeface="+mn-ea"/>
              <a:ea typeface="+mn-ea"/>
            </a:endParaRPr>
          </a:p>
        </p:txBody>
      </p:sp>
      <p:sp>
        <p:nvSpPr>
          <p:cNvPr id="73742" name="Line 13"/>
          <p:cNvSpPr>
            <a:spLocks noChangeShapeType="1"/>
          </p:cNvSpPr>
          <p:nvPr/>
        </p:nvSpPr>
        <p:spPr bwMode="auto">
          <a:xfrm>
            <a:off x="7943850" y="6305550"/>
            <a:ext cx="0"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43" name="Rectangle 14"/>
          <p:cNvSpPr>
            <a:spLocks noChangeArrowheads="1"/>
          </p:cNvSpPr>
          <p:nvPr/>
        </p:nvSpPr>
        <p:spPr bwMode="auto">
          <a:xfrm>
            <a:off x="4665663" y="4560888"/>
            <a:ext cx="3860800" cy="558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3744" name="Line 15"/>
          <p:cNvSpPr>
            <a:spLocks noChangeShapeType="1"/>
          </p:cNvSpPr>
          <p:nvPr/>
        </p:nvSpPr>
        <p:spPr bwMode="auto">
          <a:xfrm>
            <a:off x="4656138" y="4532313"/>
            <a:ext cx="0" cy="59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45" name="Text Box 16"/>
          <p:cNvSpPr txBox="1">
            <a:spLocks noChangeArrowheads="1"/>
          </p:cNvSpPr>
          <p:nvPr/>
        </p:nvSpPr>
        <p:spPr bwMode="auto">
          <a:xfrm>
            <a:off x="3006726" y="4618038"/>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dirty="0">
                <a:solidFill>
                  <a:srgbClr val="333399"/>
                </a:solidFill>
                <a:latin typeface="+mn-ea"/>
                <a:ea typeface="+mn-ea"/>
              </a:rPr>
              <a:t>OSPF </a:t>
            </a:r>
            <a:r>
              <a:rPr kumimoji="1" lang="zh-CN" altLang="en-US" sz="2000" dirty="0">
                <a:solidFill>
                  <a:srgbClr val="333399"/>
                </a:solidFill>
                <a:latin typeface="+mn-ea"/>
                <a:ea typeface="+mn-ea"/>
              </a:rPr>
              <a:t>头标</a:t>
            </a:r>
          </a:p>
        </p:txBody>
      </p:sp>
      <p:sp>
        <p:nvSpPr>
          <p:cNvPr id="73746" name="Text Box 17"/>
          <p:cNvSpPr txBox="1">
            <a:spLocks noChangeArrowheads="1"/>
          </p:cNvSpPr>
          <p:nvPr/>
        </p:nvSpPr>
        <p:spPr bwMode="auto">
          <a:xfrm>
            <a:off x="5710238" y="4618038"/>
            <a:ext cx="1384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mn-ea"/>
                <a:ea typeface="+mn-ea"/>
              </a:rPr>
              <a:t>OSPF</a:t>
            </a:r>
            <a:r>
              <a:rPr kumimoji="1" lang="zh-CN" altLang="en-US" sz="2000">
                <a:solidFill>
                  <a:srgbClr val="333399"/>
                </a:solidFill>
                <a:latin typeface="+mn-ea"/>
                <a:ea typeface="+mn-ea"/>
              </a:rPr>
              <a:t>载荷</a:t>
            </a:r>
            <a:endParaRPr kumimoji="1" lang="en-US" altLang="zh-CN" sz="2000">
              <a:solidFill>
                <a:srgbClr val="333399"/>
              </a:solidFill>
              <a:latin typeface="+mn-ea"/>
              <a:ea typeface="+mn-ea"/>
            </a:endParaRPr>
          </a:p>
        </p:txBody>
      </p:sp>
      <p:sp>
        <p:nvSpPr>
          <p:cNvPr id="73747" name="Line 18"/>
          <p:cNvSpPr>
            <a:spLocks noChangeShapeType="1"/>
          </p:cNvSpPr>
          <p:nvPr/>
        </p:nvSpPr>
        <p:spPr bwMode="auto">
          <a:xfrm>
            <a:off x="2208213" y="6378575"/>
            <a:ext cx="0" cy="296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48" name="Line 19"/>
          <p:cNvSpPr>
            <a:spLocks noChangeShapeType="1"/>
          </p:cNvSpPr>
          <p:nvPr/>
        </p:nvSpPr>
        <p:spPr bwMode="auto">
          <a:xfrm>
            <a:off x="2800350" y="4202113"/>
            <a:ext cx="0"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49" name="Line 20"/>
          <p:cNvSpPr>
            <a:spLocks noChangeShapeType="1"/>
          </p:cNvSpPr>
          <p:nvPr/>
        </p:nvSpPr>
        <p:spPr bwMode="auto">
          <a:xfrm>
            <a:off x="4656138" y="4202113"/>
            <a:ext cx="0"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0" name="Line 21"/>
          <p:cNvSpPr>
            <a:spLocks noChangeShapeType="1"/>
          </p:cNvSpPr>
          <p:nvPr/>
        </p:nvSpPr>
        <p:spPr bwMode="auto">
          <a:xfrm flipV="1">
            <a:off x="4148138" y="4343400"/>
            <a:ext cx="501650" cy="0"/>
          </a:xfrm>
          <a:prstGeom prst="line">
            <a:avLst/>
          </a:prstGeom>
          <a:noFill/>
          <a:ln w="9525">
            <a:solidFill>
              <a:schemeClr val="tx1"/>
            </a:solidFill>
            <a:round/>
            <a:headEnd type="none" w="sm" len="lg"/>
            <a:tailEnd type="triangle" w="sm"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1" name="Text Box 22"/>
          <p:cNvSpPr txBox="1">
            <a:spLocks noChangeArrowheads="1"/>
          </p:cNvSpPr>
          <p:nvPr/>
        </p:nvSpPr>
        <p:spPr bwMode="auto">
          <a:xfrm>
            <a:off x="3221038" y="4103688"/>
            <a:ext cx="1074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2000">
                <a:solidFill>
                  <a:srgbClr val="333399"/>
                </a:solidFill>
                <a:latin typeface="+mn-ea"/>
                <a:ea typeface="+mn-ea"/>
              </a:rPr>
              <a:t>24 </a:t>
            </a:r>
            <a:r>
              <a:rPr kumimoji="1" lang="zh-CN" altLang="en-US" sz="2000">
                <a:solidFill>
                  <a:srgbClr val="333399"/>
                </a:solidFill>
                <a:latin typeface="+mn-ea"/>
                <a:ea typeface="+mn-ea"/>
              </a:rPr>
              <a:t>字节</a:t>
            </a:r>
          </a:p>
        </p:txBody>
      </p:sp>
      <p:sp>
        <p:nvSpPr>
          <p:cNvPr id="236567" name="Rectangle 23"/>
          <p:cNvSpPr>
            <a:spLocks noChangeArrowheads="1"/>
          </p:cNvSpPr>
          <p:nvPr/>
        </p:nvSpPr>
        <p:spPr bwMode="auto">
          <a:xfrm>
            <a:off x="792163" y="1398588"/>
            <a:ext cx="8078787" cy="2232025"/>
          </a:xfrm>
          <a:prstGeom prst="rect">
            <a:avLst/>
          </a:prstGeom>
          <a:solidFill>
            <a:srgbClr val="CCECFF"/>
          </a:solidFill>
          <a:ln w="9525">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latin typeface="+mn-ea"/>
              <a:ea typeface="+mn-ea"/>
            </a:endParaRPr>
          </a:p>
        </p:txBody>
      </p:sp>
      <p:sp>
        <p:nvSpPr>
          <p:cNvPr id="73753" name="Line 24"/>
          <p:cNvSpPr>
            <a:spLocks noChangeShapeType="1"/>
          </p:cNvSpPr>
          <p:nvPr/>
        </p:nvSpPr>
        <p:spPr bwMode="auto">
          <a:xfrm>
            <a:off x="784225" y="178276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4" name="Line 25"/>
          <p:cNvSpPr>
            <a:spLocks noChangeShapeType="1"/>
          </p:cNvSpPr>
          <p:nvPr/>
        </p:nvSpPr>
        <p:spPr bwMode="auto">
          <a:xfrm>
            <a:off x="784225" y="215106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5" name="Line 26"/>
          <p:cNvSpPr>
            <a:spLocks noChangeShapeType="1"/>
          </p:cNvSpPr>
          <p:nvPr/>
        </p:nvSpPr>
        <p:spPr bwMode="auto">
          <a:xfrm>
            <a:off x="784225" y="2522538"/>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6" name="Line 27"/>
          <p:cNvSpPr>
            <a:spLocks noChangeShapeType="1"/>
          </p:cNvSpPr>
          <p:nvPr/>
        </p:nvSpPr>
        <p:spPr bwMode="auto">
          <a:xfrm>
            <a:off x="784225" y="2890838"/>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7" name="Line 28"/>
          <p:cNvSpPr>
            <a:spLocks noChangeShapeType="1"/>
          </p:cNvSpPr>
          <p:nvPr/>
        </p:nvSpPr>
        <p:spPr bwMode="auto">
          <a:xfrm>
            <a:off x="784225" y="3262313"/>
            <a:ext cx="8093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8" name="Line 29"/>
          <p:cNvSpPr>
            <a:spLocks noChangeShapeType="1"/>
          </p:cNvSpPr>
          <p:nvPr/>
        </p:nvSpPr>
        <p:spPr bwMode="auto">
          <a:xfrm>
            <a:off x="2794000" y="1404938"/>
            <a:ext cx="6350" cy="37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59" name="Line 30"/>
          <p:cNvSpPr>
            <a:spLocks noChangeShapeType="1"/>
          </p:cNvSpPr>
          <p:nvPr/>
        </p:nvSpPr>
        <p:spPr bwMode="auto">
          <a:xfrm>
            <a:off x="4818063" y="1404938"/>
            <a:ext cx="6350" cy="37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60" name="Rectangle 31"/>
          <p:cNvSpPr>
            <a:spLocks noChangeArrowheads="1"/>
          </p:cNvSpPr>
          <p:nvPr/>
        </p:nvSpPr>
        <p:spPr bwMode="auto">
          <a:xfrm>
            <a:off x="735013" y="998538"/>
            <a:ext cx="33342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mn-ea"/>
                <a:ea typeface="+mn-ea"/>
              </a:rPr>
              <a:t>0</a:t>
            </a:r>
          </a:p>
        </p:txBody>
      </p:sp>
      <p:sp>
        <p:nvSpPr>
          <p:cNvPr id="73761" name="Rectangle 32"/>
          <p:cNvSpPr>
            <a:spLocks noChangeArrowheads="1"/>
          </p:cNvSpPr>
          <p:nvPr/>
        </p:nvSpPr>
        <p:spPr bwMode="auto">
          <a:xfrm>
            <a:off x="2716213" y="998538"/>
            <a:ext cx="33342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mn-ea"/>
                <a:ea typeface="+mn-ea"/>
              </a:rPr>
              <a:t>8</a:t>
            </a:r>
          </a:p>
        </p:txBody>
      </p:sp>
      <p:sp>
        <p:nvSpPr>
          <p:cNvPr id="73762" name="Rectangle 33"/>
          <p:cNvSpPr>
            <a:spLocks noChangeArrowheads="1"/>
          </p:cNvSpPr>
          <p:nvPr/>
        </p:nvSpPr>
        <p:spPr bwMode="auto">
          <a:xfrm>
            <a:off x="4718050" y="998538"/>
            <a:ext cx="48410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mn-ea"/>
                <a:ea typeface="+mn-ea"/>
              </a:rPr>
              <a:t>16</a:t>
            </a:r>
          </a:p>
        </p:txBody>
      </p:sp>
      <p:sp>
        <p:nvSpPr>
          <p:cNvPr id="73763" name="Rectangle 34"/>
          <p:cNvSpPr>
            <a:spLocks noChangeArrowheads="1"/>
          </p:cNvSpPr>
          <p:nvPr/>
        </p:nvSpPr>
        <p:spPr bwMode="auto">
          <a:xfrm>
            <a:off x="8501063" y="998538"/>
            <a:ext cx="48410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en-US" altLang="zh-CN" sz="2000">
                <a:solidFill>
                  <a:srgbClr val="333399"/>
                </a:solidFill>
                <a:latin typeface="+mn-ea"/>
                <a:ea typeface="+mn-ea"/>
              </a:rPr>
              <a:t>31</a:t>
            </a:r>
          </a:p>
        </p:txBody>
      </p:sp>
      <p:sp>
        <p:nvSpPr>
          <p:cNvPr id="73764" name="Rectangle 35"/>
          <p:cNvSpPr>
            <a:spLocks noChangeArrowheads="1"/>
          </p:cNvSpPr>
          <p:nvPr/>
        </p:nvSpPr>
        <p:spPr bwMode="auto">
          <a:xfrm>
            <a:off x="1363663" y="1397000"/>
            <a:ext cx="99706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版    本</a:t>
            </a:r>
          </a:p>
        </p:txBody>
      </p:sp>
      <p:sp>
        <p:nvSpPr>
          <p:cNvPr id="73765" name="Rectangle 36"/>
          <p:cNvSpPr>
            <a:spLocks noChangeArrowheads="1"/>
          </p:cNvSpPr>
          <p:nvPr/>
        </p:nvSpPr>
        <p:spPr bwMode="auto">
          <a:xfrm>
            <a:off x="3306763" y="1800225"/>
            <a:ext cx="322844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路    由    器    标    识    符</a:t>
            </a:r>
          </a:p>
        </p:txBody>
      </p:sp>
      <p:sp>
        <p:nvSpPr>
          <p:cNvPr id="73766" name="Rectangle 37"/>
          <p:cNvSpPr>
            <a:spLocks noChangeArrowheads="1"/>
          </p:cNvSpPr>
          <p:nvPr/>
        </p:nvSpPr>
        <p:spPr bwMode="auto">
          <a:xfrm>
            <a:off x="3421063" y="1397000"/>
            <a:ext cx="99706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类    型</a:t>
            </a:r>
          </a:p>
        </p:txBody>
      </p:sp>
      <p:sp>
        <p:nvSpPr>
          <p:cNvPr id="73767" name="Rectangle 38"/>
          <p:cNvSpPr>
            <a:spLocks noChangeArrowheads="1"/>
          </p:cNvSpPr>
          <p:nvPr/>
        </p:nvSpPr>
        <p:spPr bwMode="auto">
          <a:xfrm>
            <a:off x="5865813" y="1397000"/>
            <a:ext cx="211275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分    组    长    度</a:t>
            </a:r>
          </a:p>
        </p:txBody>
      </p:sp>
      <p:sp>
        <p:nvSpPr>
          <p:cNvPr id="73768" name="Rectangle 39"/>
          <p:cNvSpPr>
            <a:spLocks noChangeArrowheads="1"/>
          </p:cNvSpPr>
          <p:nvPr/>
        </p:nvSpPr>
        <p:spPr bwMode="auto">
          <a:xfrm>
            <a:off x="2136775" y="2540000"/>
            <a:ext cx="140423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检   验   和</a:t>
            </a:r>
          </a:p>
        </p:txBody>
      </p:sp>
      <p:sp>
        <p:nvSpPr>
          <p:cNvPr id="73769" name="Rectangle 40"/>
          <p:cNvSpPr>
            <a:spLocks noChangeArrowheads="1"/>
          </p:cNvSpPr>
          <p:nvPr/>
        </p:nvSpPr>
        <p:spPr bwMode="auto">
          <a:xfrm>
            <a:off x="4117975" y="2892425"/>
            <a:ext cx="15997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认            证</a:t>
            </a:r>
          </a:p>
        </p:txBody>
      </p:sp>
      <p:sp>
        <p:nvSpPr>
          <p:cNvPr id="73770" name="Rectangle 41"/>
          <p:cNvSpPr>
            <a:spLocks noChangeArrowheads="1"/>
          </p:cNvSpPr>
          <p:nvPr/>
        </p:nvSpPr>
        <p:spPr bwMode="auto">
          <a:xfrm>
            <a:off x="69850" y="982663"/>
            <a:ext cx="69570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比特</a:t>
            </a:r>
          </a:p>
        </p:txBody>
      </p:sp>
      <p:sp>
        <p:nvSpPr>
          <p:cNvPr id="73771" name="Rectangle 42"/>
          <p:cNvSpPr>
            <a:spLocks noChangeArrowheads="1"/>
          </p:cNvSpPr>
          <p:nvPr/>
        </p:nvSpPr>
        <p:spPr bwMode="auto">
          <a:xfrm>
            <a:off x="4117975" y="3262313"/>
            <a:ext cx="15997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认            证</a:t>
            </a:r>
          </a:p>
        </p:txBody>
      </p:sp>
      <p:sp>
        <p:nvSpPr>
          <p:cNvPr id="73772" name="Rectangle 43"/>
          <p:cNvSpPr>
            <a:spLocks noChangeArrowheads="1"/>
          </p:cNvSpPr>
          <p:nvPr/>
        </p:nvSpPr>
        <p:spPr bwMode="auto">
          <a:xfrm>
            <a:off x="3613150" y="2168525"/>
            <a:ext cx="276954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区</a:t>
            </a:r>
            <a:r>
              <a:rPr kumimoji="1" lang="en-US" altLang="zh-CN" sz="2000">
                <a:solidFill>
                  <a:srgbClr val="333399"/>
                </a:solidFill>
                <a:latin typeface="+mn-ea"/>
                <a:ea typeface="+mn-ea"/>
              </a:rPr>
              <a:t>(Area)   </a:t>
            </a:r>
            <a:r>
              <a:rPr kumimoji="1" lang="zh-CN" altLang="en-US" sz="2000">
                <a:solidFill>
                  <a:srgbClr val="333399"/>
                </a:solidFill>
                <a:latin typeface="+mn-ea"/>
                <a:ea typeface="+mn-ea"/>
              </a:rPr>
              <a:t>标    识    符</a:t>
            </a:r>
          </a:p>
        </p:txBody>
      </p:sp>
      <p:sp>
        <p:nvSpPr>
          <p:cNvPr id="73773" name="Rectangle 44"/>
          <p:cNvSpPr>
            <a:spLocks noChangeArrowheads="1"/>
          </p:cNvSpPr>
          <p:nvPr/>
        </p:nvSpPr>
        <p:spPr bwMode="auto">
          <a:xfrm>
            <a:off x="5888038" y="2540000"/>
            <a:ext cx="211275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a:solidFill>
                  <a:schemeClr val="tx1"/>
                </a:solidFill>
                <a:latin typeface="Tahoma" panose="020B0604030504040204" pitchFamily="34" charset="0"/>
                <a:ea typeface="宋体" panose="02010600030101010101" pitchFamily="2" charset="-122"/>
              </a:defRPr>
            </a:lvl1pPr>
            <a:lvl2pPr marL="742950" indent="-285750" defTabSz="762000" eaLnBrk="0" hangingPunct="0">
              <a:defRPr>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kumimoji="1" lang="zh-CN" altLang="en-US" sz="2000">
                <a:solidFill>
                  <a:srgbClr val="333399"/>
                </a:solidFill>
                <a:latin typeface="+mn-ea"/>
                <a:ea typeface="+mn-ea"/>
              </a:rPr>
              <a:t>认    证    类    型</a:t>
            </a:r>
          </a:p>
        </p:txBody>
      </p:sp>
      <p:sp>
        <p:nvSpPr>
          <p:cNvPr id="73774" name="Line 45"/>
          <p:cNvSpPr>
            <a:spLocks noChangeShapeType="1"/>
          </p:cNvSpPr>
          <p:nvPr/>
        </p:nvSpPr>
        <p:spPr bwMode="auto">
          <a:xfrm>
            <a:off x="4824413" y="2514600"/>
            <a:ext cx="4762" cy="376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75" name="Line 46"/>
          <p:cNvSpPr>
            <a:spLocks noChangeShapeType="1"/>
          </p:cNvSpPr>
          <p:nvPr/>
        </p:nvSpPr>
        <p:spPr bwMode="auto">
          <a:xfrm flipH="1" flipV="1">
            <a:off x="2800350" y="4354513"/>
            <a:ext cx="500063" cy="1587"/>
          </a:xfrm>
          <a:prstGeom prst="line">
            <a:avLst/>
          </a:prstGeom>
          <a:noFill/>
          <a:ln w="9525">
            <a:solidFill>
              <a:schemeClr val="tx1"/>
            </a:solidFill>
            <a:round/>
            <a:headEnd type="none" w="sm" len="lg"/>
            <a:tailEnd type="triangle" w="sm"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73776" name="Rectangle 48"/>
          <p:cNvSpPr>
            <a:spLocks noChangeArrowheads="1"/>
          </p:cNvSpPr>
          <p:nvPr/>
        </p:nvSpPr>
        <p:spPr bwMode="auto">
          <a:xfrm>
            <a:off x="1979613" y="11113"/>
            <a:ext cx="66246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eaLnBrk="1" hangingPunct="1"/>
            <a:r>
              <a:rPr lang="en-US" altLang="zh-CN" sz="1600" b="1">
                <a:latin typeface="+mn-ea"/>
                <a:ea typeface="+mn-ea"/>
              </a:rPr>
              <a:t>1---Hello    			2----Database Description</a:t>
            </a:r>
          </a:p>
          <a:p>
            <a:pPr lvl="1" eaLnBrk="1" hangingPunct="1"/>
            <a:r>
              <a:rPr lang="en-US" altLang="zh-CN" sz="1600" b="1">
                <a:latin typeface="+mn-ea"/>
                <a:ea typeface="+mn-ea"/>
              </a:rPr>
              <a:t>3---Link State Request              4---Link State Update</a:t>
            </a:r>
          </a:p>
          <a:p>
            <a:pPr lvl="1" eaLnBrk="1" hangingPunct="1"/>
            <a:r>
              <a:rPr lang="en-US" altLang="zh-CN" sz="1600" b="1">
                <a:latin typeface="+mn-ea"/>
                <a:ea typeface="+mn-ea"/>
              </a:rPr>
              <a:t>5---Link State Acknowledgement</a:t>
            </a:r>
            <a:endParaRPr lang="zh-CN" altLang="en-US" sz="1600" b="1">
              <a:latin typeface="+mn-ea"/>
              <a:ea typeface="+mn-ea"/>
            </a:endParaRPr>
          </a:p>
        </p:txBody>
      </p:sp>
      <p:sp>
        <p:nvSpPr>
          <p:cNvPr id="73777" name="Line 49"/>
          <p:cNvSpPr>
            <a:spLocks noChangeShapeType="1"/>
          </p:cNvSpPr>
          <p:nvPr/>
        </p:nvSpPr>
        <p:spPr bwMode="auto">
          <a:xfrm flipH="1" flipV="1">
            <a:off x="1979613" y="908050"/>
            <a:ext cx="792162"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3778" name="Line 50"/>
          <p:cNvSpPr>
            <a:spLocks noChangeShapeType="1"/>
          </p:cNvSpPr>
          <p:nvPr/>
        </p:nvSpPr>
        <p:spPr bwMode="auto">
          <a:xfrm flipV="1">
            <a:off x="4787900" y="620713"/>
            <a:ext cx="360045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CN" altLang="en-US">
                <a:latin typeface="+mn-ea"/>
                <a:ea typeface="+mn-ea"/>
              </a:rPr>
              <a:t>外部网关路由协议</a:t>
            </a:r>
          </a:p>
        </p:txBody>
      </p:sp>
      <p:sp>
        <p:nvSpPr>
          <p:cNvPr id="192" name="Rectangle 3">
            <a:extLst>
              <a:ext uri="{FF2B5EF4-FFF2-40B4-BE49-F238E27FC236}">
                <a16:creationId xmlns:a16="http://schemas.microsoft.com/office/drawing/2014/main" id="{0B0088C2-F6B5-4777-BC49-E5F8D820E02A}"/>
              </a:ext>
            </a:extLst>
          </p:cNvPr>
          <p:cNvSpPr txBox="1">
            <a:spLocks noChangeArrowheads="1"/>
          </p:cNvSpPr>
          <p:nvPr/>
        </p:nvSpPr>
        <p:spPr bwMode="auto">
          <a:xfrm>
            <a:off x="250825" y="1412776"/>
            <a:ext cx="8704263"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algn="just" eaLnBrk="1" hangingPunct="1">
              <a:lnSpc>
                <a:spcPct val="120000"/>
              </a:lnSpc>
            </a:pPr>
            <a:r>
              <a:rPr lang="en-US" altLang="zh-CN" sz="2800" dirty="0"/>
              <a:t>BGP</a:t>
            </a:r>
            <a:r>
              <a:rPr lang="zh-CN" altLang="en-US" sz="2800" dirty="0"/>
              <a:t>： </a:t>
            </a:r>
            <a:r>
              <a:rPr lang="en-US" altLang="zh-CN" sz="2800" dirty="0"/>
              <a:t>Border gateway Protocol</a:t>
            </a:r>
            <a:r>
              <a:rPr lang="zh-CN" altLang="en-US" sz="2800" dirty="0"/>
              <a:t>，边界网关协议</a:t>
            </a:r>
          </a:p>
          <a:p>
            <a:pPr algn="just" eaLnBrk="1" hangingPunct="1">
              <a:lnSpc>
                <a:spcPct val="120000"/>
              </a:lnSpc>
            </a:pPr>
            <a:r>
              <a:rPr lang="en-US" altLang="zh-CN" sz="2800" dirty="0"/>
              <a:t>AS</a:t>
            </a:r>
            <a:r>
              <a:rPr lang="zh-CN" altLang="en-US" sz="2800" dirty="0"/>
              <a:t>间为什么不采用</a:t>
            </a:r>
            <a:r>
              <a:rPr lang="en-US" altLang="zh-CN" sz="2800" dirty="0"/>
              <a:t>RIP</a:t>
            </a:r>
            <a:r>
              <a:rPr lang="zh-CN" altLang="en-US" sz="2800" dirty="0"/>
              <a:t>或者</a:t>
            </a:r>
            <a:r>
              <a:rPr lang="en-US" altLang="zh-CN" sz="2800" dirty="0"/>
              <a:t>OSPF</a:t>
            </a:r>
            <a:r>
              <a:rPr lang="zh-CN" altLang="en-US" sz="2800" dirty="0"/>
              <a:t>？</a:t>
            </a:r>
          </a:p>
          <a:p>
            <a:pPr lvl="1" algn="just" eaLnBrk="1" hangingPunct="1">
              <a:lnSpc>
                <a:spcPct val="120000"/>
              </a:lnSpc>
            </a:pPr>
            <a:r>
              <a:rPr lang="zh-CN" altLang="en-US" sz="2400" dirty="0">
                <a:solidFill>
                  <a:srgbClr val="FF0000"/>
                </a:solidFill>
              </a:rPr>
              <a:t>规模：</a:t>
            </a:r>
            <a:r>
              <a:rPr lang="en-US" altLang="zh-CN" sz="2400" dirty="0"/>
              <a:t>Internet</a:t>
            </a:r>
            <a:r>
              <a:rPr lang="zh-CN" altLang="en-US" sz="2400" dirty="0"/>
              <a:t>规模庞大，平坦式的路由协议不现实；</a:t>
            </a:r>
          </a:p>
          <a:p>
            <a:pPr lvl="1" algn="just" eaLnBrk="1" hangingPunct="1">
              <a:lnSpc>
                <a:spcPct val="120000"/>
              </a:lnSpc>
            </a:pPr>
            <a:r>
              <a:rPr lang="zh-CN" altLang="en-US" sz="2400" dirty="0">
                <a:solidFill>
                  <a:srgbClr val="FF0000"/>
                </a:solidFill>
              </a:rPr>
              <a:t>管理：</a:t>
            </a:r>
            <a:r>
              <a:rPr lang="zh-CN" altLang="en-US" sz="2400" dirty="0"/>
              <a:t>不同自治域之间还需要考虑其他因素，例如政治、安全等因素；</a:t>
            </a:r>
          </a:p>
          <a:p>
            <a:pPr lvl="1" algn="just" eaLnBrk="1" hangingPunct="1">
              <a:lnSpc>
                <a:spcPct val="120000"/>
              </a:lnSpc>
            </a:pPr>
            <a:r>
              <a:rPr lang="zh-CN" altLang="en-US" sz="2400" dirty="0">
                <a:solidFill>
                  <a:srgbClr val="FF0000"/>
                </a:solidFill>
              </a:rPr>
              <a:t>性能：</a:t>
            </a:r>
            <a:r>
              <a:rPr lang="zh-CN" altLang="en-US" sz="2400" dirty="0"/>
              <a:t>不同自治系统的声明的路径代价不同，同时由于策略的原因，寻找最佳路由不现实。</a:t>
            </a:r>
          </a:p>
          <a:p>
            <a:pPr>
              <a:lnSpc>
                <a:spcPct val="120000"/>
              </a:lnSpc>
            </a:pPr>
            <a:endParaRPr lang="zh-CN" altLang="en-US" dirty="0"/>
          </a:p>
        </p:txBody>
      </p:sp>
    </p:spTree>
    <p:extLst>
      <p:ext uri="{BB962C8B-B14F-4D97-AF65-F5344CB8AC3E}">
        <p14:creationId xmlns:p14="http://schemas.microsoft.com/office/powerpoint/2010/main" val="306511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idx="4294967295"/>
          </p:nvPr>
        </p:nvSpPr>
        <p:spPr>
          <a:xfrm>
            <a:off x="1150938" y="214313"/>
            <a:ext cx="7793037" cy="1462087"/>
          </a:xfrm>
          <a:prstGeom prst="rect">
            <a:avLst/>
          </a:prstGeom>
        </p:spPr>
        <p:txBody>
          <a:bodyPr/>
          <a:lstStyle/>
          <a:p>
            <a:r>
              <a:rPr lang="en-US" altLang="zh-CN" b="1" dirty="0">
                <a:latin typeface="微软雅黑" panose="020B0503020204020204" pitchFamily="34" charset="-122"/>
                <a:ea typeface="微软雅黑" panose="020B0503020204020204" pitchFamily="34" charset="-122"/>
              </a:rPr>
              <a:t>Internet</a:t>
            </a:r>
            <a:r>
              <a:rPr lang="zh-CN" altLang="en-US" b="1" dirty="0">
                <a:latin typeface="微软雅黑" panose="020B0503020204020204" pitchFamily="34" charset="-122"/>
                <a:ea typeface="微软雅黑" panose="020B0503020204020204" pitchFamily="34" charset="-122"/>
              </a:rPr>
              <a:t>协议族</a:t>
            </a:r>
          </a:p>
        </p:txBody>
      </p:sp>
      <p:sp>
        <p:nvSpPr>
          <p:cNvPr id="33795" name="内容占位符 2"/>
          <p:cNvSpPr>
            <a:spLocks noGrp="1"/>
          </p:cNvSpPr>
          <p:nvPr>
            <p:ph idx="1"/>
          </p:nvPr>
        </p:nvSpPr>
        <p:spPr>
          <a:xfrm>
            <a:off x="505214" y="1361250"/>
            <a:ext cx="8252458" cy="965390"/>
          </a:xfrm>
          <a:solidFill>
            <a:schemeClr val="bg1"/>
          </a:solidFill>
        </p:spPr>
        <p:txBody>
          <a:bodyPr>
            <a:normAutofit/>
          </a:bodyPr>
          <a:lstStyle/>
          <a:p>
            <a:r>
              <a:rPr lang="zh-CN" altLang="en-US" sz="2100" b="1" dirty="0">
                <a:latin typeface="微软雅黑" panose="020B0503020204020204" pitchFamily="34" charset="-122"/>
                <a:ea typeface="微软雅黑" panose="020B0503020204020204" pitchFamily="34" charset="-122"/>
              </a:rPr>
              <a:t>网络中的设备运行以</a:t>
            </a:r>
            <a:r>
              <a:rPr lang="en-US" altLang="zh-CN" sz="2100" b="1" dirty="0">
                <a:latin typeface="微软雅黑" panose="020B0503020204020204" pitchFamily="34" charset="-122"/>
                <a:ea typeface="微软雅黑" panose="020B0503020204020204" pitchFamily="34" charset="-122"/>
              </a:rPr>
              <a:t>TCP</a:t>
            </a:r>
            <a:r>
              <a:rPr lang="zh-CN" altLang="en-US" sz="2100" b="1" dirty="0">
                <a:latin typeface="微软雅黑" panose="020B0503020204020204" pitchFamily="34" charset="-122"/>
                <a:ea typeface="微软雅黑" panose="020B0503020204020204" pitchFamily="34" charset="-122"/>
              </a:rPr>
              <a:t>和</a:t>
            </a:r>
            <a:r>
              <a:rPr lang="en-US" altLang="zh-CN" sz="2100" b="1" dirty="0">
                <a:latin typeface="微软雅黑" panose="020B0503020204020204" pitchFamily="34" charset="-122"/>
                <a:ea typeface="微软雅黑" panose="020B0503020204020204" pitchFamily="34" charset="-122"/>
              </a:rPr>
              <a:t>IP</a:t>
            </a:r>
            <a:r>
              <a:rPr lang="zh-CN" altLang="en-US" sz="2100" b="1" dirty="0">
                <a:latin typeface="微软雅黑" panose="020B0503020204020204" pitchFamily="34" charset="-122"/>
                <a:ea typeface="微软雅黑" panose="020B0503020204020204" pitchFamily="34" charset="-122"/>
              </a:rPr>
              <a:t>协议为核心的一系列协议，也称为</a:t>
            </a:r>
            <a:r>
              <a:rPr lang="en-US" altLang="zh-CN" sz="2100" b="1" dirty="0">
                <a:solidFill>
                  <a:srgbClr val="FF0000"/>
                </a:solidFill>
                <a:latin typeface="微软雅黑" panose="020B0503020204020204" pitchFamily="34" charset="-122"/>
                <a:ea typeface="微软雅黑" panose="020B0503020204020204" pitchFamily="34" charset="-122"/>
              </a:rPr>
              <a:t>TCP/IP</a:t>
            </a:r>
            <a:r>
              <a:rPr lang="zh-CN" altLang="en-US" sz="2100" b="1" dirty="0">
                <a:solidFill>
                  <a:srgbClr val="FF0000"/>
                </a:solidFill>
                <a:latin typeface="微软雅黑" panose="020B0503020204020204" pitchFamily="34" charset="-122"/>
                <a:ea typeface="微软雅黑" panose="020B0503020204020204" pitchFamily="34" charset="-122"/>
              </a:rPr>
              <a:t>协议族</a:t>
            </a:r>
            <a:endParaRPr lang="en-US" altLang="zh-CN" sz="2100" b="1" dirty="0">
              <a:solidFill>
                <a:srgbClr val="FF0000"/>
              </a:solidFill>
              <a:latin typeface="微软雅黑" panose="020B0503020204020204" pitchFamily="34" charset="-122"/>
              <a:ea typeface="微软雅黑" panose="020B0503020204020204" pitchFamily="34" charset="-122"/>
            </a:endParaRPr>
          </a:p>
        </p:txBody>
      </p:sp>
      <p:sp>
        <p:nvSpPr>
          <p:cNvPr id="57" name="Text Box 7">
            <a:extLst>
              <a:ext uri="{FF2B5EF4-FFF2-40B4-BE49-F238E27FC236}">
                <a16:creationId xmlns:a16="http://schemas.microsoft.com/office/drawing/2014/main" id="{7E7140E6-075F-46FA-9B30-951675CC3C2A}"/>
              </a:ext>
            </a:extLst>
          </p:cNvPr>
          <p:cNvSpPr txBox="1">
            <a:spLocks noChangeArrowheads="1"/>
          </p:cNvSpPr>
          <p:nvPr/>
        </p:nvSpPr>
        <p:spPr bwMode="auto">
          <a:xfrm>
            <a:off x="6155443" y="4207921"/>
            <a:ext cx="987425" cy="376237"/>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ICMP</a:t>
            </a:r>
          </a:p>
        </p:txBody>
      </p:sp>
      <p:sp>
        <p:nvSpPr>
          <p:cNvPr id="58" name="Text Box 8">
            <a:extLst>
              <a:ext uri="{FF2B5EF4-FFF2-40B4-BE49-F238E27FC236}">
                <a16:creationId xmlns:a16="http://schemas.microsoft.com/office/drawing/2014/main" id="{41DF9045-C517-488D-9C68-9054E57C1949}"/>
              </a:ext>
            </a:extLst>
          </p:cNvPr>
          <p:cNvSpPr txBox="1">
            <a:spLocks noChangeArrowheads="1"/>
          </p:cNvSpPr>
          <p:nvPr/>
        </p:nvSpPr>
        <p:spPr bwMode="auto">
          <a:xfrm>
            <a:off x="2928056" y="4207921"/>
            <a:ext cx="985837" cy="376237"/>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IGMP</a:t>
            </a:r>
          </a:p>
        </p:txBody>
      </p:sp>
      <p:sp>
        <p:nvSpPr>
          <p:cNvPr id="59" name="Text Box 9">
            <a:extLst>
              <a:ext uri="{FF2B5EF4-FFF2-40B4-BE49-F238E27FC236}">
                <a16:creationId xmlns:a16="http://schemas.microsoft.com/office/drawing/2014/main" id="{E61B3494-FA42-4911-83B7-A04BB37F7642}"/>
              </a:ext>
            </a:extLst>
          </p:cNvPr>
          <p:cNvSpPr txBox="1">
            <a:spLocks noChangeArrowheads="1"/>
          </p:cNvSpPr>
          <p:nvPr/>
        </p:nvSpPr>
        <p:spPr bwMode="auto">
          <a:xfrm>
            <a:off x="5439481" y="3361783"/>
            <a:ext cx="987425" cy="376238"/>
          </a:xfrm>
          <a:prstGeom prst="rect">
            <a:avLst/>
          </a:prstGeom>
          <a:solidFill>
            <a:srgbClr val="FF99F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UDP</a:t>
            </a:r>
          </a:p>
        </p:txBody>
      </p:sp>
      <p:sp>
        <p:nvSpPr>
          <p:cNvPr id="60" name="Text Box 10">
            <a:extLst>
              <a:ext uri="{FF2B5EF4-FFF2-40B4-BE49-F238E27FC236}">
                <a16:creationId xmlns:a16="http://schemas.microsoft.com/office/drawing/2014/main" id="{5C64EA4E-D428-4BA8-9F48-AD050B24E578}"/>
              </a:ext>
            </a:extLst>
          </p:cNvPr>
          <p:cNvSpPr txBox="1">
            <a:spLocks noChangeArrowheads="1"/>
          </p:cNvSpPr>
          <p:nvPr/>
        </p:nvSpPr>
        <p:spPr bwMode="auto">
          <a:xfrm>
            <a:off x="3556706" y="3361783"/>
            <a:ext cx="985837" cy="376238"/>
          </a:xfrm>
          <a:prstGeom prst="rect">
            <a:avLst/>
          </a:prstGeom>
          <a:solidFill>
            <a:srgbClr val="FF99F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TCP</a:t>
            </a:r>
          </a:p>
        </p:txBody>
      </p:sp>
      <p:sp>
        <p:nvSpPr>
          <p:cNvPr id="61" name="Text Box 11">
            <a:extLst>
              <a:ext uri="{FF2B5EF4-FFF2-40B4-BE49-F238E27FC236}">
                <a16:creationId xmlns:a16="http://schemas.microsoft.com/office/drawing/2014/main" id="{E7A01451-5F89-4CBF-9766-3CD025BC2B26}"/>
              </a:ext>
            </a:extLst>
          </p:cNvPr>
          <p:cNvSpPr txBox="1">
            <a:spLocks noChangeArrowheads="1"/>
          </p:cNvSpPr>
          <p:nvPr/>
        </p:nvSpPr>
        <p:spPr bwMode="auto">
          <a:xfrm>
            <a:off x="3302706" y="5222333"/>
            <a:ext cx="3097212" cy="376238"/>
          </a:xfrm>
          <a:prstGeom prst="rect">
            <a:avLst/>
          </a:prstGeom>
          <a:solidFill>
            <a:srgbClr val="00E4A8"/>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802.3/802.11/802.16…</a:t>
            </a:r>
          </a:p>
        </p:txBody>
      </p:sp>
      <p:sp>
        <p:nvSpPr>
          <p:cNvPr id="62" name="Text Box 12">
            <a:extLst>
              <a:ext uri="{FF2B5EF4-FFF2-40B4-BE49-F238E27FC236}">
                <a16:creationId xmlns:a16="http://schemas.microsoft.com/office/drawing/2014/main" id="{06C748BF-5890-40AE-BF45-EE0CE2CBAD67}"/>
              </a:ext>
            </a:extLst>
          </p:cNvPr>
          <p:cNvSpPr txBox="1">
            <a:spLocks noChangeArrowheads="1"/>
          </p:cNvSpPr>
          <p:nvPr/>
        </p:nvSpPr>
        <p:spPr bwMode="auto">
          <a:xfrm>
            <a:off x="6903156" y="5222333"/>
            <a:ext cx="987425" cy="376238"/>
          </a:xfrm>
          <a:prstGeom prst="rect">
            <a:avLst/>
          </a:prstGeom>
          <a:solidFill>
            <a:srgbClr val="00E4A8"/>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RARP</a:t>
            </a:r>
          </a:p>
        </p:txBody>
      </p:sp>
      <p:sp>
        <p:nvSpPr>
          <p:cNvPr id="63" name="Text Box 13">
            <a:extLst>
              <a:ext uri="{FF2B5EF4-FFF2-40B4-BE49-F238E27FC236}">
                <a16:creationId xmlns:a16="http://schemas.microsoft.com/office/drawing/2014/main" id="{AFFFC75B-9C1A-41AB-AEAD-D9D636DA51F2}"/>
              </a:ext>
            </a:extLst>
          </p:cNvPr>
          <p:cNvSpPr txBox="1">
            <a:spLocks noChangeArrowheads="1"/>
          </p:cNvSpPr>
          <p:nvPr/>
        </p:nvSpPr>
        <p:spPr bwMode="auto">
          <a:xfrm>
            <a:off x="1862843" y="5185821"/>
            <a:ext cx="985838" cy="376237"/>
          </a:xfrm>
          <a:prstGeom prst="rect">
            <a:avLst/>
          </a:prstGeom>
          <a:solidFill>
            <a:srgbClr val="00E4A8"/>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ARP</a:t>
            </a:r>
          </a:p>
        </p:txBody>
      </p:sp>
      <p:sp>
        <p:nvSpPr>
          <p:cNvPr id="64" name="Text Box 14">
            <a:extLst>
              <a:ext uri="{FF2B5EF4-FFF2-40B4-BE49-F238E27FC236}">
                <a16:creationId xmlns:a16="http://schemas.microsoft.com/office/drawing/2014/main" id="{8D302916-4425-48BF-BD75-EA71DF2C9180}"/>
              </a:ext>
            </a:extLst>
          </p:cNvPr>
          <p:cNvSpPr txBox="1">
            <a:spLocks noChangeArrowheads="1"/>
          </p:cNvSpPr>
          <p:nvPr/>
        </p:nvSpPr>
        <p:spPr bwMode="auto">
          <a:xfrm>
            <a:off x="2569281" y="2517233"/>
            <a:ext cx="987425"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DNS</a:t>
            </a:r>
          </a:p>
        </p:txBody>
      </p:sp>
      <p:sp>
        <p:nvSpPr>
          <p:cNvPr id="65" name="Text Box 15">
            <a:extLst>
              <a:ext uri="{FF2B5EF4-FFF2-40B4-BE49-F238E27FC236}">
                <a16:creationId xmlns:a16="http://schemas.microsoft.com/office/drawing/2014/main" id="{414D88B0-E428-4658-888A-AA9A2346EBE4}"/>
              </a:ext>
            </a:extLst>
          </p:cNvPr>
          <p:cNvSpPr txBox="1">
            <a:spLocks noChangeArrowheads="1"/>
          </p:cNvSpPr>
          <p:nvPr/>
        </p:nvSpPr>
        <p:spPr bwMode="auto">
          <a:xfrm>
            <a:off x="3736093" y="2517233"/>
            <a:ext cx="1255713"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FTP</a:t>
            </a:r>
          </a:p>
        </p:txBody>
      </p:sp>
      <p:sp>
        <p:nvSpPr>
          <p:cNvPr id="66" name="Text Box 16">
            <a:extLst>
              <a:ext uri="{FF2B5EF4-FFF2-40B4-BE49-F238E27FC236}">
                <a16:creationId xmlns:a16="http://schemas.microsoft.com/office/drawing/2014/main" id="{68E2C84D-8A7F-41FE-B648-7ADEC856A7CF}"/>
              </a:ext>
            </a:extLst>
          </p:cNvPr>
          <p:cNvSpPr txBox="1">
            <a:spLocks noChangeArrowheads="1"/>
          </p:cNvSpPr>
          <p:nvPr/>
        </p:nvSpPr>
        <p:spPr bwMode="auto">
          <a:xfrm>
            <a:off x="5260093" y="2517233"/>
            <a:ext cx="985838"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SMTP</a:t>
            </a:r>
          </a:p>
        </p:txBody>
      </p:sp>
      <p:sp>
        <p:nvSpPr>
          <p:cNvPr id="67" name="Text Box 17">
            <a:extLst>
              <a:ext uri="{FF2B5EF4-FFF2-40B4-BE49-F238E27FC236}">
                <a16:creationId xmlns:a16="http://schemas.microsoft.com/office/drawing/2014/main" id="{75448C18-370C-4AA9-8475-CEE180100F7B}"/>
              </a:ext>
            </a:extLst>
          </p:cNvPr>
          <p:cNvSpPr txBox="1">
            <a:spLocks noChangeArrowheads="1"/>
          </p:cNvSpPr>
          <p:nvPr/>
        </p:nvSpPr>
        <p:spPr bwMode="auto">
          <a:xfrm>
            <a:off x="6334831" y="2517233"/>
            <a:ext cx="987425"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POP3</a:t>
            </a:r>
          </a:p>
        </p:txBody>
      </p:sp>
      <p:sp>
        <p:nvSpPr>
          <p:cNvPr id="68" name="Line 18">
            <a:extLst>
              <a:ext uri="{FF2B5EF4-FFF2-40B4-BE49-F238E27FC236}">
                <a16:creationId xmlns:a16="http://schemas.microsoft.com/office/drawing/2014/main" id="{EF324C36-7E29-4DD6-A6FE-B6C2449B1DC3}"/>
              </a:ext>
            </a:extLst>
          </p:cNvPr>
          <p:cNvSpPr>
            <a:spLocks noChangeShapeType="1"/>
          </p:cNvSpPr>
          <p:nvPr/>
        </p:nvSpPr>
        <p:spPr bwMode="auto">
          <a:xfrm>
            <a:off x="2100968" y="6576471"/>
            <a:ext cx="573881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9" name="Line 19">
            <a:extLst>
              <a:ext uri="{FF2B5EF4-FFF2-40B4-BE49-F238E27FC236}">
                <a16:creationId xmlns:a16="http://schemas.microsoft.com/office/drawing/2014/main" id="{40F44D54-35FC-4E29-B876-3263AA3A0951}"/>
              </a:ext>
            </a:extLst>
          </p:cNvPr>
          <p:cNvSpPr>
            <a:spLocks noChangeShapeType="1"/>
          </p:cNvSpPr>
          <p:nvPr/>
        </p:nvSpPr>
        <p:spPr bwMode="auto">
          <a:xfrm flipV="1">
            <a:off x="5080706" y="5617621"/>
            <a:ext cx="0" cy="9302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0" name="Line 20">
            <a:extLst>
              <a:ext uri="{FF2B5EF4-FFF2-40B4-BE49-F238E27FC236}">
                <a16:creationId xmlns:a16="http://schemas.microsoft.com/office/drawing/2014/main" id="{3FEEF423-43E6-4B4B-AF91-41243D741791}"/>
              </a:ext>
            </a:extLst>
          </p:cNvPr>
          <p:cNvSpPr>
            <a:spLocks noChangeShapeType="1"/>
          </p:cNvSpPr>
          <p:nvPr/>
        </p:nvSpPr>
        <p:spPr bwMode="auto">
          <a:xfrm>
            <a:off x="6399918" y="5406417"/>
            <a:ext cx="503238" cy="641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1" name="Line 21">
            <a:extLst>
              <a:ext uri="{FF2B5EF4-FFF2-40B4-BE49-F238E27FC236}">
                <a16:creationId xmlns:a16="http://schemas.microsoft.com/office/drawing/2014/main" id="{E576A363-967E-4D8C-A90B-C164B24A1BBA}"/>
              </a:ext>
            </a:extLst>
          </p:cNvPr>
          <p:cNvSpPr>
            <a:spLocks noChangeShapeType="1"/>
          </p:cNvSpPr>
          <p:nvPr/>
        </p:nvSpPr>
        <p:spPr bwMode="auto">
          <a:xfrm>
            <a:off x="2874081" y="5412833"/>
            <a:ext cx="44926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2" name="Line 22">
            <a:extLst>
              <a:ext uri="{FF2B5EF4-FFF2-40B4-BE49-F238E27FC236}">
                <a16:creationId xmlns:a16="http://schemas.microsoft.com/office/drawing/2014/main" id="{25E759D3-A8B8-448D-B126-DD66A6281F6E}"/>
              </a:ext>
            </a:extLst>
          </p:cNvPr>
          <p:cNvSpPr>
            <a:spLocks noChangeShapeType="1"/>
          </p:cNvSpPr>
          <p:nvPr/>
        </p:nvSpPr>
        <p:spPr bwMode="auto">
          <a:xfrm flipV="1">
            <a:off x="5080706" y="4631783"/>
            <a:ext cx="0" cy="5905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3" name="Line 23">
            <a:extLst>
              <a:ext uri="{FF2B5EF4-FFF2-40B4-BE49-F238E27FC236}">
                <a16:creationId xmlns:a16="http://schemas.microsoft.com/office/drawing/2014/main" id="{A51CB6F9-6954-4F8A-B9A7-849E17D616EF}"/>
              </a:ext>
            </a:extLst>
          </p:cNvPr>
          <p:cNvSpPr>
            <a:spLocks noChangeShapeType="1"/>
          </p:cNvSpPr>
          <p:nvPr/>
        </p:nvSpPr>
        <p:spPr bwMode="auto">
          <a:xfrm>
            <a:off x="5528381" y="4422233"/>
            <a:ext cx="62706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4" name="Line 24">
            <a:extLst>
              <a:ext uri="{FF2B5EF4-FFF2-40B4-BE49-F238E27FC236}">
                <a16:creationId xmlns:a16="http://schemas.microsoft.com/office/drawing/2014/main" id="{5588FA91-8786-4F24-B564-F46733AE246A}"/>
              </a:ext>
            </a:extLst>
          </p:cNvPr>
          <p:cNvSpPr>
            <a:spLocks noChangeShapeType="1"/>
          </p:cNvSpPr>
          <p:nvPr/>
        </p:nvSpPr>
        <p:spPr bwMode="auto">
          <a:xfrm flipH="1">
            <a:off x="3913893" y="4422233"/>
            <a:ext cx="62865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5" name="Line 25">
            <a:extLst>
              <a:ext uri="{FF2B5EF4-FFF2-40B4-BE49-F238E27FC236}">
                <a16:creationId xmlns:a16="http://schemas.microsoft.com/office/drawing/2014/main" id="{F1F4D259-EDDA-4752-B0A0-9D04BCB3ADF9}"/>
              </a:ext>
            </a:extLst>
          </p:cNvPr>
          <p:cNvSpPr>
            <a:spLocks noChangeShapeType="1"/>
          </p:cNvSpPr>
          <p:nvPr/>
        </p:nvSpPr>
        <p:spPr bwMode="auto">
          <a:xfrm flipV="1">
            <a:off x="5528381" y="3785646"/>
            <a:ext cx="269875" cy="422275"/>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6" name="Line 26">
            <a:extLst>
              <a:ext uri="{FF2B5EF4-FFF2-40B4-BE49-F238E27FC236}">
                <a16:creationId xmlns:a16="http://schemas.microsoft.com/office/drawing/2014/main" id="{E18EDF54-A2FA-43BE-8ECA-CCED82FC93BC}"/>
              </a:ext>
            </a:extLst>
          </p:cNvPr>
          <p:cNvSpPr>
            <a:spLocks noChangeShapeType="1"/>
          </p:cNvSpPr>
          <p:nvPr/>
        </p:nvSpPr>
        <p:spPr bwMode="auto">
          <a:xfrm flipH="1" flipV="1">
            <a:off x="4363156" y="3755483"/>
            <a:ext cx="268287" cy="422275"/>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7" name="Line 27">
            <a:extLst>
              <a:ext uri="{FF2B5EF4-FFF2-40B4-BE49-F238E27FC236}">
                <a16:creationId xmlns:a16="http://schemas.microsoft.com/office/drawing/2014/main" id="{89E5F7F4-71EB-4FFB-8D2F-4F460262E835}"/>
              </a:ext>
            </a:extLst>
          </p:cNvPr>
          <p:cNvSpPr>
            <a:spLocks noChangeShapeType="1"/>
          </p:cNvSpPr>
          <p:nvPr/>
        </p:nvSpPr>
        <p:spPr bwMode="auto">
          <a:xfrm flipV="1">
            <a:off x="5798256" y="2941096"/>
            <a:ext cx="0"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8" name="Line 28">
            <a:extLst>
              <a:ext uri="{FF2B5EF4-FFF2-40B4-BE49-F238E27FC236}">
                <a16:creationId xmlns:a16="http://schemas.microsoft.com/office/drawing/2014/main" id="{72A57DFF-36CC-4966-A9ED-A4A2649FE3F5}"/>
              </a:ext>
            </a:extLst>
          </p:cNvPr>
          <p:cNvSpPr>
            <a:spLocks noChangeShapeType="1"/>
          </p:cNvSpPr>
          <p:nvPr/>
        </p:nvSpPr>
        <p:spPr bwMode="auto">
          <a:xfrm flipV="1">
            <a:off x="6334831" y="2941096"/>
            <a:ext cx="360362"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9" name="Line 29">
            <a:extLst>
              <a:ext uri="{FF2B5EF4-FFF2-40B4-BE49-F238E27FC236}">
                <a16:creationId xmlns:a16="http://schemas.microsoft.com/office/drawing/2014/main" id="{140558D7-4B59-45E4-A20F-06FF5E32566D}"/>
              </a:ext>
            </a:extLst>
          </p:cNvPr>
          <p:cNvSpPr>
            <a:spLocks noChangeShapeType="1"/>
          </p:cNvSpPr>
          <p:nvPr/>
        </p:nvSpPr>
        <p:spPr bwMode="auto">
          <a:xfrm flipV="1">
            <a:off x="4542543" y="2941096"/>
            <a:ext cx="806450"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0" name="Line 30">
            <a:extLst>
              <a:ext uri="{FF2B5EF4-FFF2-40B4-BE49-F238E27FC236}">
                <a16:creationId xmlns:a16="http://schemas.microsoft.com/office/drawing/2014/main" id="{CA8DE89E-033E-46FB-97A2-C6E74DA46599}"/>
              </a:ext>
            </a:extLst>
          </p:cNvPr>
          <p:cNvSpPr>
            <a:spLocks noChangeShapeType="1"/>
          </p:cNvSpPr>
          <p:nvPr/>
        </p:nvSpPr>
        <p:spPr bwMode="auto">
          <a:xfrm flipV="1">
            <a:off x="4185356" y="2941096"/>
            <a:ext cx="0"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1" name="Line 31">
            <a:extLst>
              <a:ext uri="{FF2B5EF4-FFF2-40B4-BE49-F238E27FC236}">
                <a16:creationId xmlns:a16="http://schemas.microsoft.com/office/drawing/2014/main" id="{F0139655-1ADC-4EC0-B23E-226A161C74F4}"/>
              </a:ext>
            </a:extLst>
          </p:cNvPr>
          <p:cNvSpPr>
            <a:spLocks noChangeShapeType="1"/>
          </p:cNvSpPr>
          <p:nvPr/>
        </p:nvSpPr>
        <p:spPr bwMode="auto">
          <a:xfrm flipH="1" flipV="1">
            <a:off x="3197931" y="2941096"/>
            <a:ext cx="447675" cy="4206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2" name="Text Box 32">
            <a:extLst>
              <a:ext uri="{FF2B5EF4-FFF2-40B4-BE49-F238E27FC236}">
                <a16:creationId xmlns:a16="http://schemas.microsoft.com/office/drawing/2014/main" id="{F793CF2F-F835-4D06-9DCC-001204FD8EA8}"/>
              </a:ext>
            </a:extLst>
          </p:cNvPr>
          <p:cNvSpPr txBox="1">
            <a:spLocks noChangeArrowheads="1"/>
          </p:cNvSpPr>
          <p:nvPr/>
        </p:nvSpPr>
        <p:spPr bwMode="auto">
          <a:xfrm>
            <a:off x="1359606" y="2517233"/>
            <a:ext cx="985837" cy="376238"/>
          </a:xfrm>
          <a:prstGeom prst="rect">
            <a:avLst/>
          </a:prstGeom>
          <a:solidFill>
            <a:srgbClr val="FFEA8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HTTP</a:t>
            </a:r>
          </a:p>
        </p:txBody>
      </p:sp>
      <p:sp>
        <p:nvSpPr>
          <p:cNvPr id="83" name="Line 33">
            <a:extLst>
              <a:ext uri="{FF2B5EF4-FFF2-40B4-BE49-F238E27FC236}">
                <a16:creationId xmlns:a16="http://schemas.microsoft.com/office/drawing/2014/main" id="{E8815D86-0950-44D6-BC20-0263ECDD39C7}"/>
              </a:ext>
            </a:extLst>
          </p:cNvPr>
          <p:cNvSpPr>
            <a:spLocks noChangeShapeType="1"/>
          </p:cNvSpPr>
          <p:nvPr/>
        </p:nvSpPr>
        <p:spPr bwMode="auto">
          <a:xfrm>
            <a:off x="2212093" y="2941096"/>
            <a:ext cx="1344613" cy="5905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4" name="Text Box 34">
            <a:extLst>
              <a:ext uri="{FF2B5EF4-FFF2-40B4-BE49-F238E27FC236}">
                <a16:creationId xmlns:a16="http://schemas.microsoft.com/office/drawing/2014/main" id="{700AA182-6083-462E-955C-F2B3EDC6A5EE}"/>
              </a:ext>
            </a:extLst>
          </p:cNvPr>
          <p:cNvSpPr txBox="1">
            <a:spLocks noChangeArrowheads="1"/>
          </p:cNvSpPr>
          <p:nvPr/>
        </p:nvSpPr>
        <p:spPr bwMode="auto">
          <a:xfrm>
            <a:off x="4363156" y="6152608"/>
            <a:ext cx="1524000" cy="650875"/>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Physical Interface</a:t>
            </a:r>
          </a:p>
        </p:txBody>
      </p:sp>
      <p:sp>
        <p:nvSpPr>
          <p:cNvPr id="85" name="Text Box 35">
            <a:extLst>
              <a:ext uri="{FF2B5EF4-FFF2-40B4-BE49-F238E27FC236}">
                <a16:creationId xmlns:a16="http://schemas.microsoft.com/office/drawing/2014/main" id="{2BF41B41-096E-48F2-B368-D639CD048D22}"/>
              </a:ext>
            </a:extLst>
          </p:cNvPr>
          <p:cNvSpPr txBox="1">
            <a:spLocks noChangeArrowheads="1"/>
          </p:cNvSpPr>
          <p:nvPr/>
        </p:nvSpPr>
        <p:spPr bwMode="auto">
          <a:xfrm>
            <a:off x="5234693" y="5663658"/>
            <a:ext cx="1152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Frame(</a:t>
            </a:r>
            <a:r>
              <a:rPr kumimoji="0" lang="zh-CN" altLang="en-US"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帧</a:t>
            </a: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86" name="Text Box 36">
            <a:extLst>
              <a:ext uri="{FF2B5EF4-FFF2-40B4-BE49-F238E27FC236}">
                <a16:creationId xmlns:a16="http://schemas.microsoft.com/office/drawing/2014/main" id="{492D34CE-E76C-43D8-AEBE-CAF2E67D4358}"/>
              </a:ext>
            </a:extLst>
          </p:cNvPr>
          <p:cNvSpPr txBox="1">
            <a:spLocks noChangeArrowheads="1"/>
          </p:cNvSpPr>
          <p:nvPr/>
        </p:nvSpPr>
        <p:spPr bwMode="auto">
          <a:xfrm>
            <a:off x="5080706" y="4776246"/>
            <a:ext cx="203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 Packet</a:t>
            </a:r>
            <a:r>
              <a:rPr kumimoji="0" lang="zh-CN" altLang="en-US"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（分组）</a:t>
            </a:r>
          </a:p>
        </p:txBody>
      </p:sp>
      <p:sp>
        <p:nvSpPr>
          <p:cNvPr id="87" name="Text Box 37">
            <a:extLst>
              <a:ext uri="{FF2B5EF4-FFF2-40B4-BE49-F238E27FC236}">
                <a16:creationId xmlns:a16="http://schemas.microsoft.com/office/drawing/2014/main" id="{E56CD3AE-958F-4A2A-89A8-2D96C91B20EC}"/>
              </a:ext>
            </a:extLst>
          </p:cNvPr>
          <p:cNvSpPr txBox="1">
            <a:spLocks noChangeArrowheads="1"/>
          </p:cNvSpPr>
          <p:nvPr/>
        </p:nvSpPr>
        <p:spPr bwMode="auto">
          <a:xfrm>
            <a:off x="5895093" y="3701508"/>
            <a:ext cx="256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Datagram</a:t>
            </a:r>
            <a:r>
              <a:rPr kumimoji="0" lang="zh-CN" altLang="en-US"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（数据报）</a:t>
            </a:r>
          </a:p>
        </p:txBody>
      </p:sp>
      <p:sp>
        <p:nvSpPr>
          <p:cNvPr id="88" name="Text Box 38">
            <a:extLst>
              <a:ext uri="{FF2B5EF4-FFF2-40B4-BE49-F238E27FC236}">
                <a16:creationId xmlns:a16="http://schemas.microsoft.com/office/drawing/2014/main" id="{9DE10CA9-268E-488F-9A44-7F135027D9E3}"/>
              </a:ext>
            </a:extLst>
          </p:cNvPr>
          <p:cNvSpPr txBox="1">
            <a:spLocks noChangeArrowheads="1"/>
          </p:cNvSpPr>
          <p:nvPr/>
        </p:nvSpPr>
        <p:spPr bwMode="auto">
          <a:xfrm>
            <a:off x="2380368" y="3742783"/>
            <a:ext cx="1858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Segment(</a:t>
            </a:r>
            <a:r>
              <a:rPr kumimoji="0" lang="zh-CN" altLang="en-US"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数据段</a:t>
            </a: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89" name="Text Box 39">
            <a:extLst>
              <a:ext uri="{FF2B5EF4-FFF2-40B4-BE49-F238E27FC236}">
                <a16:creationId xmlns:a16="http://schemas.microsoft.com/office/drawing/2014/main" id="{C89DCDC7-EAC1-4928-9A8F-2CA840511E21}"/>
              </a:ext>
            </a:extLst>
          </p:cNvPr>
          <p:cNvSpPr txBox="1">
            <a:spLocks noChangeArrowheads="1"/>
          </p:cNvSpPr>
          <p:nvPr/>
        </p:nvSpPr>
        <p:spPr bwMode="auto">
          <a:xfrm>
            <a:off x="6328481" y="2931400"/>
            <a:ext cx="196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Message</a:t>
            </a:r>
            <a:r>
              <a:rPr kumimoji="0" lang="zh-CN" altLang="en-US"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（消息）</a:t>
            </a:r>
          </a:p>
        </p:txBody>
      </p:sp>
      <p:cxnSp>
        <p:nvCxnSpPr>
          <p:cNvPr id="90" name="直接连接符 89">
            <a:extLst>
              <a:ext uri="{FF2B5EF4-FFF2-40B4-BE49-F238E27FC236}">
                <a16:creationId xmlns:a16="http://schemas.microsoft.com/office/drawing/2014/main" id="{D6079750-3477-4BB7-9213-BE03D3A24989}"/>
              </a:ext>
            </a:extLst>
          </p:cNvPr>
          <p:cNvCxnSpPr/>
          <p:nvPr/>
        </p:nvCxnSpPr>
        <p:spPr>
          <a:xfrm rot="10800000">
            <a:off x="957968" y="3242721"/>
            <a:ext cx="7196138" cy="1587"/>
          </a:xfrm>
          <a:prstGeom prst="line">
            <a:avLst/>
          </a:prstGeom>
          <a:noFill/>
          <a:ln w="15875" cap="flat" cmpd="sng" algn="ctr">
            <a:solidFill>
              <a:srgbClr val="000000"/>
            </a:solidFill>
            <a:prstDash val="solid"/>
          </a:ln>
          <a:effectLst/>
        </p:spPr>
      </p:cxnSp>
      <p:cxnSp>
        <p:nvCxnSpPr>
          <p:cNvPr id="91" name="直接连接符 90">
            <a:extLst>
              <a:ext uri="{FF2B5EF4-FFF2-40B4-BE49-F238E27FC236}">
                <a16:creationId xmlns:a16="http://schemas.microsoft.com/office/drawing/2014/main" id="{0EEECE67-19DE-413F-81B8-0333EC99415A}"/>
              </a:ext>
            </a:extLst>
          </p:cNvPr>
          <p:cNvCxnSpPr/>
          <p:nvPr/>
        </p:nvCxnSpPr>
        <p:spPr>
          <a:xfrm rot="10800000" flipV="1">
            <a:off x="957968" y="5100096"/>
            <a:ext cx="6929438" cy="0"/>
          </a:xfrm>
          <a:prstGeom prst="line">
            <a:avLst/>
          </a:prstGeom>
          <a:noFill/>
          <a:ln w="15875" cap="flat" cmpd="sng" algn="ctr">
            <a:solidFill>
              <a:srgbClr val="000000"/>
            </a:solidFill>
            <a:prstDash val="solid"/>
          </a:ln>
          <a:effectLst/>
        </p:spPr>
      </p:cxnSp>
      <p:cxnSp>
        <p:nvCxnSpPr>
          <p:cNvPr id="92" name="直接连接符 91">
            <a:extLst>
              <a:ext uri="{FF2B5EF4-FFF2-40B4-BE49-F238E27FC236}">
                <a16:creationId xmlns:a16="http://schemas.microsoft.com/office/drawing/2014/main" id="{E1F0F9A2-0422-43D2-9AF9-6E6A78ADBB79}"/>
              </a:ext>
            </a:extLst>
          </p:cNvPr>
          <p:cNvCxnSpPr/>
          <p:nvPr/>
        </p:nvCxnSpPr>
        <p:spPr>
          <a:xfrm rot="10800000">
            <a:off x="815093" y="5957346"/>
            <a:ext cx="7553325" cy="1587"/>
          </a:xfrm>
          <a:prstGeom prst="line">
            <a:avLst/>
          </a:prstGeom>
          <a:noFill/>
          <a:ln w="15875" cap="flat" cmpd="sng" algn="ctr">
            <a:solidFill>
              <a:srgbClr val="000000"/>
            </a:solidFill>
            <a:prstDash val="solid"/>
          </a:ln>
          <a:effectLst/>
        </p:spPr>
      </p:cxnSp>
      <p:sp>
        <p:nvSpPr>
          <p:cNvPr id="93" name="TextBox 50">
            <a:extLst>
              <a:ext uri="{FF2B5EF4-FFF2-40B4-BE49-F238E27FC236}">
                <a16:creationId xmlns:a16="http://schemas.microsoft.com/office/drawing/2014/main" id="{1F804317-F505-4776-AE8F-2D2EA14F8A89}"/>
              </a:ext>
            </a:extLst>
          </p:cNvPr>
          <p:cNvSpPr txBox="1">
            <a:spLocks noChangeArrowheads="1"/>
          </p:cNvSpPr>
          <p:nvPr/>
        </p:nvSpPr>
        <p:spPr bwMode="auto">
          <a:xfrm rot="5400000">
            <a:off x="-69144" y="3984013"/>
            <a:ext cx="1857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Network stack</a:t>
            </a:r>
          </a:p>
        </p:txBody>
      </p:sp>
      <p:cxnSp>
        <p:nvCxnSpPr>
          <p:cNvPr id="94" name="直接箭头连接符 93">
            <a:extLst>
              <a:ext uri="{FF2B5EF4-FFF2-40B4-BE49-F238E27FC236}">
                <a16:creationId xmlns:a16="http://schemas.microsoft.com/office/drawing/2014/main" id="{087FE98E-7E7A-4B0C-BEE6-2FD3769D1395}"/>
              </a:ext>
            </a:extLst>
          </p:cNvPr>
          <p:cNvCxnSpPr/>
          <p:nvPr/>
        </p:nvCxnSpPr>
        <p:spPr>
          <a:xfrm rot="5400000">
            <a:off x="224544" y="4171408"/>
            <a:ext cx="1858962" cy="1587"/>
          </a:xfrm>
          <a:prstGeom prst="straightConnector1">
            <a:avLst/>
          </a:prstGeom>
          <a:noFill/>
          <a:ln w="15875" cap="flat" cmpd="sng" algn="ctr">
            <a:solidFill>
              <a:srgbClr val="000000"/>
            </a:solidFill>
            <a:prstDash val="solid"/>
            <a:headEnd type="arrow"/>
            <a:tailEnd type="arrow"/>
          </a:ln>
          <a:effectLst/>
        </p:spPr>
      </p:cxnSp>
      <p:cxnSp>
        <p:nvCxnSpPr>
          <p:cNvPr id="95" name="直接箭头连接符 94">
            <a:extLst>
              <a:ext uri="{FF2B5EF4-FFF2-40B4-BE49-F238E27FC236}">
                <a16:creationId xmlns:a16="http://schemas.microsoft.com/office/drawing/2014/main" id="{04ADF2CA-0206-41D7-B5E7-11C7B110889E}"/>
              </a:ext>
            </a:extLst>
          </p:cNvPr>
          <p:cNvCxnSpPr/>
          <p:nvPr/>
        </p:nvCxnSpPr>
        <p:spPr>
          <a:xfrm rot="5400000">
            <a:off x="725400" y="5529514"/>
            <a:ext cx="857250" cy="1587"/>
          </a:xfrm>
          <a:prstGeom prst="straightConnector1">
            <a:avLst/>
          </a:prstGeom>
          <a:noFill/>
          <a:ln w="15875" cap="flat" cmpd="sng" algn="ctr">
            <a:solidFill>
              <a:srgbClr val="000000"/>
            </a:solidFill>
            <a:prstDash val="solid"/>
            <a:headEnd type="arrow"/>
            <a:tailEnd type="arrow"/>
          </a:ln>
          <a:effectLst/>
        </p:spPr>
      </p:cxnSp>
      <p:sp>
        <p:nvSpPr>
          <p:cNvPr id="96" name="TextBox 55">
            <a:extLst>
              <a:ext uri="{FF2B5EF4-FFF2-40B4-BE49-F238E27FC236}">
                <a16:creationId xmlns:a16="http://schemas.microsoft.com/office/drawing/2014/main" id="{6C273D1F-E3C6-4A12-ABD6-3ABF12079ACE}"/>
              </a:ext>
            </a:extLst>
          </p:cNvPr>
          <p:cNvSpPr txBox="1">
            <a:spLocks noChangeArrowheads="1"/>
          </p:cNvSpPr>
          <p:nvPr/>
        </p:nvSpPr>
        <p:spPr bwMode="auto">
          <a:xfrm rot="5400000">
            <a:off x="349162" y="5400135"/>
            <a:ext cx="92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drivers</a:t>
            </a:r>
          </a:p>
        </p:txBody>
      </p:sp>
      <p:cxnSp>
        <p:nvCxnSpPr>
          <p:cNvPr id="97" name="直接箭头连接符 96">
            <a:extLst>
              <a:ext uri="{FF2B5EF4-FFF2-40B4-BE49-F238E27FC236}">
                <a16:creationId xmlns:a16="http://schemas.microsoft.com/office/drawing/2014/main" id="{F141AAE0-96B1-4D0B-8BC1-FAB0AD88EC74}"/>
              </a:ext>
            </a:extLst>
          </p:cNvPr>
          <p:cNvCxnSpPr/>
          <p:nvPr/>
        </p:nvCxnSpPr>
        <p:spPr>
          <a:xfrm rot="5400000">
            <a:off x="715875" y="2813302"/>
            <a:ext cx="857250" cy="1587"/>
          </a:xfrm>
          <a:prstGeom prst="straightConnector1">
            <a:avLst/>
          </a:prstGeom>
          <a:noFill/>
          <a:ln w="15875" cap="flat" cmpd="sng" algn="ctr">
            <a:solidFill>
              <a:srgbClr val="000000"/>
            </a:solidFill>
            <a:prstDash val="solid"/>
            <a:tailEnd type="arrow"/>
          </a:ln>
          <a:effectLst/>
        </p:spPr>
      </p:cxnSp>
      <p:sp>
        <p:nvSpPr>
          <p:cNvPr id="98" name="TextBox 63">
            <a:extLst>
              <a:ext uri="{FF2B5EF4-FFF2-40B4-BE49-F238E27FC236}">
                <a16:creationId xmlns:a16="http://schemas.microsoft.com/office/drawing/2014/main" id="{D17DBE32-BFC1-4335-A375-CDF4C5C1C7E2}"/>
              </a:ext>
            </a:extLst>
          </p:cNvPr>
          <p:cNvSpPr txBox="1">
            <a:spLocks noChangeArrowheads="1"/>
          </p:cNvSpPr>
          <p:nvPr/>
        </p:nvSpPr>
        <p:spPr bwMode="auto">
          <a:xfrm rot="5400000">
            <a:off x="181681" y="2496596"/>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Applications</a:t>
            </a:r>
          </a:p>
        </p:txBody>
      </p:sp>
      <p:cxnSp>
        <p:nvCxnSpPr>
          <p:cNvPr id="99" name="直接箭头连接符 98">
            <a:extLst>
              <a:ext uri="{FF2B5EF4-FFF2-40B4-BE49-F238E27FC236}">
                <a16:creationId xmlns:a16="http://schemas.microsoft.com/office/drawing/2014/main" id="{AF8E1539-D7E1-40A0-B6C4-3C944D082291}"/>
              </a:ext>
            </a:extLst>
          </p:cNvPr>
          <p:cNvCxnSpPr/>
          <p:nvPr/>
        </p:nvCxnSpPr>
        <p:spPr>
          <a:xfrm rot="5400000">
            <a:off x="7602450" y="2813302"/>
            <a:ext cx="857250" cy="1587"/>
          </a:xfrm>
          <a:prstGeom prst="straightConnector1">
            <a:avLst/>
          </a:prstGeom>
          <a:noFill/>
          <a:ln w="15875" cap="flat" cmpd="sng" algn="ctr">
            <a:solidFill>
              <a:srgbClr val="000000"/>
            </a:solidFill>
            <a:prstDash val="solid"/>
            <a:tailEnd type="arrow"/>
          </a:ln>
          <a:effectLst/>
        </p:spPr>
      </p:cxnSp>
      <p:sp>
        <p:nvSpPr>
          <p:cNvPr id="100" name="TextBox 65">
            <a:extLst>
              <a:ext uri="{FF2B5EF4-FFF2-40B4-BE49-F238E27FC236}">
                <a16:creationId xmlns:a16="http://schemas.microsoft.com/office/drawing/2014/main" id="{B43C11FD-6C95-484F-B122-D663FF62373E}"/>
              </a:ext>
            </a:extLst>
          </p:cNvPr>
          <p:cNvSpPr txBox="1">
            <a:spLocks noChangeArrowheads="1"/>
          </p:cNvSpPr>
          <p:nvPr/>
        </p:nvSpPr>
        <p:spPr bwMode="auto">
          <a:xfrm rot="5400000">
            <a:off x="7434450" y="2357760"/>
            <a:ext cx="165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User Space</a:t>
            </a:r>
          </a:p>
        </p:txBody>
      </p:sp>
      <p:cxnSp>
        <p:nvCxnSpPr>
          <p:cNvPr id="101" name="直接箭头连接符 100">
            <a:extLst>
              <a:ext uri="{FF2B5EF4-FFF2-40B4-BE49-F238E27FC236}">
                <a16:creationId xmlns:a16="http://schemas.microsoft.com/office/drawing/2014/main" id="{29D77797-41F5-45A9-9161-6ECDFE2B73B7}"/>
              </a:ext>
            </a:extLst>
          </p:cNvPr>
          <p:cNvCxnSpPr/>
          <p:nvPr/>
        </p:nvCxnSpPr>
        <p:spPr>
          <a:xfrm rot="5400000">
            <a:off x="6673762" y="4599240"/>
            <a:ext cx="2714625" cy="1587"/>
          </a:xfrm>
          <a:prstGeom prst="straightConnector1">
            <a:avLst/>
          </a:prstGeom>
          <a:noFill/>
          <a:ln w="15875" cap="flat" cmpd="sng" algn="ctr">
            <a:solidFill>
              <a:srgbClr val="000000"/>
            </a:solidFill>
            <a:prstDash val="solid"/>
            <a:headEnd type="arrow"/>
            <a:tailEnd type="arrow"/>
          </a:ln>
          <a:effectLst/>
        </p:spPr>
      </p:cxnSp>
      <p:sp>
        <p:nvSpPr>
          <p:cNvPr id="102" name="TextBox 69">
            <a:extLst>
              <a:ext uri="{FF2B5EF4-FFF2-40B4-BE49-F238E27FC236}">
                <a16:creationId xmlns:a16="http://schemas.microsoft.com/office/drawing/2014/main" id="{6BB2AC9B-96AD-4B34-8FA4-F497E1622B55}"/>
              </a:ext>
            </a:extLst>
          </p:cNvPr>
          <p:cNvSpPr txBox="1">
            <a:spLocks noChangeArrowheads="1"/>
          </p:cNvSpPr>
          <p:nvPr/>
        </p:nvSpPr>
        <p:spPr bwMode="auto">
          <a:xfrm rot="5400000">
            <a:off x="6948399" y="4430965"/>
            <a:ext cx="2714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Kernel Space (OS)</a:t>
            </a:r>
          </a:p>
        </p:txBody>
      </p:sp>
      <p:sp>
        <p:nvSpPr>
          <p:cNvPr id="103" name="Text Box 6">
            <a:extLst>
              <a:ext uri="{FF2B5EF4-FFF2-40B4-BE49-F238E27FC236}">
                <a16:creationId xmlns:a16="http://schemas.microsoft.com/office/drawing/2014/main" id="{393188FA-AAAB-4DC8-96D9-4403E264619E}"/>
              </a:ext>
            </a:extLst>
          </p:cNvPr>
          <p:cNvSpPr txBox="1">
            <a:spLocks noChangeArrowheads="1"/>
          </p:cNvSpPr>
          <p:nvPr/>
        </p:nvSpPr>
        <p:spPr bwMode="auto">
          <a:xfrm>
            <a:off x="4383793" y="4207921"/>
            <a:ext cx="1295400" cy="376237"/>
          </a:xfrm>
          <a:prstGeom prst="rect">
            <a:avLst/>
          </a:prstGeom>
          <a:solidFill>
            <a:schemeClr val="accent2"/>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18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IP/IPv6</a:t>
            </a:r>
          </a:p>
        </p:txBody>
      </p:sp>
      <p:grpSp>
        <p:nvGrpSpPr>
          <p:cNvPr id="104" name="Group 60">
            <a:extLst>
              <a:ext uri="{FF2B5EF4-FFF2-40B4-BE49-F238E27FC236}">
                <a16:creationId xmlns:a16="http://schemas.microsoft.com/office/drawing/2014/main" id="{779AE811-F20A-4E28-8C86-7008E6B524BF}"/>
              </a:ext>
            </a:extLst>
          </p:cNvPr>
          <p:cNvGrpSpPr>
            <a:grpSpLocks/>
          </p:cNvGrpSpPr>
          <p:nvPr/>
        </p:nvGrpSpPr>
        <p:grpSpPr bwMode="auto">
          <a:xfrm>
            <a:off x="1358018" y="3203034"/>
            <a:ext cx="2162175" cy="3344864"/>
            <a:chOff x="702" y="2000"/>
            <a:chExt cx="1362" cy="2107"/>
          </a:xfrm>
        </p:grpSpPr>
        <p:sp>
          <p:nvSpPr>
            <p:cNvPr id="105" name="AutoShape 54">
              <a:extLst>
                <a:ext uri="{FF2B5EF4-FFF2-40B4-BE49-F238E27FC236}">
                  <a16:creationId xmlns:a16="http://schemas.microsoft.com/office/drawing/2014/main" id="{19CA7EB3-D8C7-46FC-AD8E-A4AF11082612}"/>
                </a:ext>
              </a:extLst>
            </p:cNvPr>
            <p:cNvSpPr>
              <a:spLocks/>
            </p:cNvSpPr>
            <p:nvPr/>
          </p:nvSpPr>
          <p:spPr bwMode="auto">
            <a:xfrm>
              <a:off x="891" y="3344"/>
              <a:ext cx="84" cy="763"/>
            </a:xfrm>
            <a:prstGeom prst="leftBrace">
              <a:avLst>
                <a:gd name="adj1" fmla="val 125926"/>
                <a:gd name="adj2" fmla="val 5000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6" name="Line 55">
              <a:extLst>
                <a:ext uri="{FF2B5EF4-FFF2-40B4-BE49-F238E27FC236}">
                  <a16:creationId xmlns:a16="http://schemas.microsoft.com/office/drawing/2014/main" id="{51EDD8A4-CE6A-4B89-8D9B-CF45AAE71B25}"/>
                </a:ext>
              </a:extLst>
            </p:cNvPr>
            <p:cNvSpPr>
              <a:spLocks noChangeShapeType="1"/>
            </p:cNvSpPr>
            <p:nvPr/>
          </p:nvSpPr>
          <p:spPr bwMode="auto">
            <a:xfrm>
              <a:off x="930" y="2768"/>
              <a:ext cx="725" cy="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7" name="Line 56">
              <a:extLst>
                <a:ext uri="{FF2B5EF4-FFF2-40B4-BE49-F238E27FC236}">
                  <a16:creationId xmlns:a16="http://schemas.microsoft.com/office/drawing/2014/main" id="{9711C671-5420-4A7A-A94C-52EF6963D01F}"/>
                </a:ext>
              </a:extLst>
            </p:cNvPr>
            <p:cNvSpPr>
              <a:spLocks noChangeShapeType="1"/>
            </p:cNvSpPr>
            <p:nvPr/>
          </p:nvSpPr>
          <p:spPr bwMode="auto">
            <a:xfrm>
              <a:off x="975" y="2240"/>
              <a:ext cx="1089" cy="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8" name="Text Box 57">
              <a:extLst>
                <a:ext uri="{FF2B5EF4-FFF2-40B4-BE49-F238E27FC236}">
                  <a16:creationId xmlns:a16="http://schemas.microsoft.com/office/drawing/2014/main" id="{5597B250-0481-455F-8933-21A25CFA11AB}"/>
                </a:ext>
              </a:extLst>
            </p:cNvPr>
            <p:cNvSpPr txBox="1">
              <a:spLocks noChangeArrowheads="1"/>
            </p:cNvSpPr>
            <p:nvPr/>
          </p:nvSpPr>
          <p:spPr bwMode="auto">
            <a:xfrm>
              <a:off x="703" y="3339"/>
              <a:ext cx="227"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网络接口层</a:t>
              </a:r>
            </a:p>
          </p:txBody>
        </p:sp>
        <p:sp>
          <p:nvSpPr>
            <p:cNvPr id="109" name="Text Box 58">
              <a:extLst>
                <a:ext uri="{FF2B5EF4-FFF2-40B4-BE49-F238E27FC236}">
                  <a16:creationId xmlns:a16="http://schemas.microsoft.com/office/drawing/2014/main" id="{D3135649-D40E-4C7B-B336-DE138A00E7C1}"/>
                </a:ext>
              </a:extLst>
            </p:cNvPr>
            <p:cNvSpPr txBox="1">
              <a:spLocks noChangeArrowheads="1"/>
            </p:cNvSpPr>
            <p:nvPr/>
          </p:nvSpPr>
          <p:spPr bwMode="auto">
            <a:xfrm>
              <a:off x="702" y="2614"/>
              <a:ext cx="2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r>
                <a:rPr kumimoji="0"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层</a:t>
              </a:r>
            </a:p>
          </p:txBody>
        </p:sp>
        <p:sp>
          <p:nvSpPr>
            <p:cNvPr id="110" name="Text Box 59">
              <a:extLst>
                <a:ext uri="{FF2B5EF4-FFF2-40B4-BE49-F238E27FC236}">
                  <a16:creationId xmlns:a16="http://schemas.microsoft.com/office/drawing/2014/main" id="{CA62CEB0-8DA8-4BF0-A8C5-AD09021A0725}"/>
                </a:ext>
              </a:extLst>
            </p:cNvPr>
            <p:cNvSpPr txBox="1">
              <a:spLocks noChangeArrowheads="1"/>
            </p:cNvSpPr>
            <p:nvPr/>
          </p:nvSpPr>
          <p:spPr bwMode="auto">
            <a:xfrm>
              <a:off x="703" y="2000"/>
              <a:ext cx="273"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传输层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CN" altLang="en-US">
                <a:latin typeface="+mn-ea"/>
                <a:ea typeface="+mn-ea"/>
              </a:rPr>
              <a:t>外部网关路由协议</a:t>
            </a:r>
          </a:p>
        </p:txBody>
      </p:sp>
      <p:sp>
        <p:nvSpPr>
          <p:cNvPr id="74755" name="Rectangle 3"/>
          <p:cNvSpPr>
            <a:spLocks noGrp="1" noChangeArrowheads="1"/>
          </p:cNvSpPr>
          <p:nvPr>
            <p:ph type="body" idx="1"/>
          </p:nvPr>
        </p:nvSpPr>
        <p:spPr>
          <a:xfrm>
            <a:off x="5219700" y="1844675"/>
            <a:ext cx="3816350" cy="4679950"/>
          </a:xfrm>
        </p:spPr>
        <p:txBody>
          <a:bodyPr/>
          <a:lstStyle/>
          <a:p>
            <a:pPr>
              <a:lnSpc>
                <a:spcPct val="90000"/>
              </a:lnSpc>
            </a:pPr>
            <a:r>
              <a:rPr lang="zh-CN" altLang="en-US" sz="2400" dirty="0">
                <a:latin typeface="+mn-ea"/>
              </a:rPr>
              <a:t>边界网关协议</a:t>
            </a:r>
            <a:r>
              <a:rPr lang="en-US" altLang="zh-CN" sz="2400" dirty="0">
                <a:latin typeface="+mn-ea"/>
              </a:rPr>
              <a:t>BGP</a:t>
            </a:r>
            <a:r>
              <a:rPr lang="zh-CN" altLang="en-US" sz="2400" dirty="0">
                <a:latin typeface="+mn-ea"/>
              </a:rPr>
              <a:t>：</a:t>
            </a:r>
            <a:r>
              <a:rPr lang="en-US" altLang="zh-CN" sz="2400" dirty="0">
                <a:latin typeface="+mn-ea"/>
              </a:rPr>
              <a:t>Border</a:t>
            </a:r>
            <a:r>
              <a:rPr lang="zh-CN" altLang="en-US" sz="2400" dirty="0">
                <a:latin typeface="+mn-ea"/>
              </a:rPr>
              <a:t> </a:t>
            </a:r>
            <a:r>
              <a:rPr lang="en-US" altLang="zh-CN" sz="2400" dirty="0">
                <a:latin typeface="+mn-ea"/>
              </a:rPr>
              <a:t>Gateway</a:t>
            </a:r>
            <a:r>
              <a:rPr lang="zh-CN" altLang="en-US" sz="2400" dirty="0">
                <a:latin typeface="+mn-ea"/>
              </a:rPr>
              <a:t> </a:t>
            </a:r>
            <a:r>
              <a:rPr lang="en-US" altLang="zh-CN" sz="2400" dirty="0">
                <a:latin typeface="+mn-ea"/>
              </a:rPr>
              <a:t>Protocol</a:t>
            </a:r>
          </a:p>
          <a:p>
            <a:pPr lvl="1">
              <a:lnSpc>
                <a:spcPct val="90000"/>
              </a:lnSpc>
            </a:pPr>
            <a:r>
              <a:rPr lang="zh-CN" altLang="en-US" sz="2000" dirty="0">
                <a:solidFill>
                  <a:srgbClr val="FF0000"/>
                </a:solidFill>
                <a:latin typeface="+mn-ea"/>
              </a:rPr>
              <a:t>基于距离矢量</a:t>
            </a:r>
            <a:r>
              <a:rPr lang="zh-CN" altLang="en-US" sz="2000" dirty="0">
                <a:latin typeface="+mn-ea"/>
              </a:rPr>
              <a:t>的外部网关协议，在边界路由器之间交换网络可达信息</a:t>
            </a:r>
            <a:endParaRPr lang="en-US" altLang="zh-CN" sz="2000" dirty="0">
              <a:latin typeface="+mn-ea"/>
            </a:endParaRPr>
          </a:p>
          <a:p>
            <a:pPr lvl="1">
              <a:lnSpc>
                <a:spcPct val="90000"/>
              </a:lnSpc>
            </a:pPr>
            <a:r>
              <a:rPr lang="zh-CN" altLang="en-US" sz="2000" dirty="0">
                <a:latin typeface="+mn-ea"/>
              </a:rPr>
              <a:t>触发更新消息，并</a:t>
            </a:r>
            <a:r>
              <a:rPr lang="zh-CN" altLang="en-US" sz="2000" dirty="0">
                <a:solidFill>
                  <a:srgbClr val="FF0000"/>
                </a:solidFill>
                <a:latin typeface="+mn-ea"/>
              </a:rPr>
              <a:t>使用</a:t>
            </a:r>
            <a:r>
              <a:rPr lang="en-US" altLang="zh-CN" sz="2000" dirty="0">
                <a:solidFill>
                  <a:srgbClr val="FF0000"/>
                </a:solidFill>
                <a:latin typeface="+mn-ea"/>
              </a:rPr>
              <a:t>TCP</a:t>
            </a:r>
            <a:r>
              <a:rPr lang="zh-CN" altLang="en-US" sz="2000" dirty="0">
                <a:latin typeface="+mn-ea"/>
              </a:rPr>
              <a:t>来实现更新消息的可靠性</a:t>
            </a:r>
            <a:endParaRPr lang="en-US" altLang="zh-CN" sz="2000" dirty="0">
              <a:latin typeface="+mn-ea"/>
            </a:endParaRPr>
          </a:p>
          <a:p>
            <a:pPr lvl="1">
              <a:lnSpc>
                <a:spcPct val="90000"/>
              </a:lnSpc>
            </a:pPr>
            <a:r>
              <a:rPr lang="zh-CN" altLang="en-US" sz="2000" dirty="0">
                <a:latin typeface="+mn-ea"/>
              </a:rPr>
              <a:t>丰富的路由度量，被称为路径向量或者属性</a:t>
            </a:r>
          </a:p>
          <a:p>
            <a:pPr lvl="1">
              <a:lnSpc>
                <a:spcPct val="90000"/>
              </a:lnSpc>
            </a:pPr>
            <a:r>
              <a:rPr lang="zh-CN" altLang="en-US" sz="2000" dirty="0">
                <a:latin typeface="+mn-ea"/>
              </a:rPr>
              <a:t>能够扩展到大规模互联网络，例如</a:t>
            </a:r>
            <a:r>
              <a:rPr lang="en-US" altLang="zh-CN" sz="2000" dirty="0">
                <a:latin typeface="+mn-ea"/>
              </a:rPr>
              <a:t>Internet</a:t>
            </a:r>
            <a:endParaRPr lang="zh-CN" altLang="en-US" sz="2000" dirty="0">
              <a:latin typeface="+mn-ea"/>
            </a:endParaRPr>
          </a:p>
        </p:txBody>
      </p:sp>
      <p:grpSp>
        <p:nvGrpSpPr>
          <p:cNvPr id="74756" name="Group 4"/>
          <p:cNvGrpSpPr>
            <a:grpSpLocks/>
          </p:cNvGrpSpPr>
          <p:nvPr/>
        </p:nvGrpSpPr>
        <p:grpSpPr bwMode="auto">
          <a:xfrm>
            <a:off x="0" y="2276475"/>
            <a:ext cx="5688013" cy="4005263"/>
            <a:chOff x="90" y="1253"/>
            <a:chExt cx="5602" cy="2586"/>
          </a:xfrm>
        </p:grpSpPr>
        <p:sp>
          <p:nvSpPr>
            <p:cNvPr id="237572" name="Oval 4"/>
            <p:cNvSpPr>
              <a:spLocks noChangeArrowheads="1"/>
            </p:cNvSpPr>
            <p:nvPr/>
          </p:nvSpPr>
          <p:spPr bwMode="auto">
            <a:xfrm>
              <a:off x="3337" y="1253"/>
              <a:ext cx="2355" cy="1251"/>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237573" name="Oval 5"/>
            <p:cNvSpPr>
              <a:spLocks noChangeArrowheads="1"/>
            </p:cNvSpPr>
            <p:nvPr/>
          </p:nvSpPr>
          <p:spPr bwMode="auto">
            <a:xfrm>
              <a:off x="248" y="1253"/>
              <a:ext cx="1907" cy="1251"/>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74762" name="Line 6"/>
            <p:cNvSpPr>
              <a:spLocks noChangeShapeType="1"/>
            </p:cNvSpPr>
            <p:nvPr/>
          </p:nvSpPr>
          <p:spPr bwMode="auto">
            <a:xfrm flipV="1">
              <a:off x="3420" y="1695"/>
              <a:ext cx="211" cy="299"/>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237575" name="Oval 7"/>
            <p:cNvSpPr>
              <a:spLocks noChangeArrowheads="1"/>
            </p:cNvSpPr>
            <p:nvPr/>
          </p:nvSpPr>
          <p:spPr bwMode="auto">
            <a:xfrm>
              <a:off x="407" y="2841"/>
              <a:ext cx="422" cy="456"/>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237576" name="Oval 8"/>
            <p:cNvSpPr>
              <a:spLocks noChangeArrowheads="1"/>
            </p:cNvSpPr>
            <p:nvPr/>
          </p:nvSpPr>
          <p:spPr bwMode="auto">
            <a:xfrm>
              <a:off x="4479" y="3237"/>
              <a:ext cx="421" cy="456"/>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74765" name="Line 9"/>
            <p:cNvSpPr>
              <a:spLocks noChangeShapeType="1"/>
            </p:cNvSpPr>
            <p:nvPr/>
          </p:nvSpPr>
          <p:spPr bwMode="auto">
            <a:xfrm>
              <a:off x="2156" y="2083"/>
              <a:ext cx="422"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66" name="Line 10"/>
            <p:cNvSpPr>
              <a:spLocks noChangeShapeType="1"/>
            </p:cNvSpPr>
            <p:nvPr/>
          </p:nvSpPr>
          <p:spPr bwMode="auto">
            <a:xfrm flipH="1">
              <a:off x="2830" y="2083"/>
              <a:ext cx="507"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67" name="Line 11"/>
            <p:cNvSpPr>
              <a:spLocks noChangeShapeType="1"/>
            </p:cNvSpPr>
            <p:nvPr/>
          </p:nvSpPr>
          <p:spPr bwMode="auto">
            <a:xfrm flipH="1">
              <a:off x="724" y="2576"/>
              <a:ext cx="370" cy="30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68" name="Line 12"/>
            <p:cNvSpPr>
              <a:spLocks noChangeShapeType="1"/>
            </p:cNvSpPr>
            <p:nvPr/>
          </p:nvSpPr>
          <p:spPr bwMode="auto">
            <a:xfrm>
              <a:off x="2220" y="2014"/>
              <a:ext cx="1024" cy="0"/>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69" name="Line 13"/>
            <p:cNvSpPr>
              <a:spLocks noChangeShapeType="1"/>
            </p:cNvSpPr>
            <p:nvPr/>
          </p:nvSpPr>
          <p:spPr bwMode="auto">
            <a:xfrm>
              <a:off x="4001" y="3237"/>
              <a:ext cx="476" cy="1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0" name="Line 14"/>
            <p:cNvSpPr>
              <a:spLocks noChangeShapeType="1"/>
            </p:cNvSpPr>
            <p:nvPr/>
          </p:nvSpPr>
          <p:spPr bwMode="auto">
            <a:xfrm>
              <a:off x="830" y="3117"/>
              <a:ext cx="475" cy="4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1" name="Line 15"/>
            <p:cNvSpPr>
              <a:spLocks noChangeShapeType="1"/>
            </p:cNvSpPr>
            <p:nvPr/>
          </p:nvSpPr>
          <p:spPr bwMode="auto">
            <a:xfrm flipH="1">
              <a:off x="90" y="3204"/>
              <a:ext cx="385" cy="453"/>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2" name="Line 16"/>
            <p:cNvSpPr>
              <a:spLocks noChangeShapeType="1"/>
            </p:cNvSpPr>
            <p:nvPr/>
          </p:nvSpPr>
          <p:spPr bwMode="auto">
            <a:xfrm flipV="1">
              <a:off x="4106" y="3598"/>
              <a:ext cx="412" cy="240"/>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3" name="Line 17"/>
            <p:cNvSpPr>
              <a:spLocks noChangeShapeType="1"/>
            </p:cNvSpPr>
            <p:nvPr/>
          </p:nvSpPr>
          <p:spPr bwMode="auto">
            <a:xfrm>
              <a:off x="4900" y="3477"/>
              <a:ext cx="475" cy="121"/>
            </a:xfrm>
            <a:prstGeom prst="line">
              <a:avLst/>
            </a:prstGeom>
            <a:noFill/>
            <a:ln w="57150">
              <a:solidFill>
                <a:srgbClr val="333399"/>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4" name="Text Box 18"/>
            <p:cNvSpPr txBox="1">
              <a:spLocks noChangeArrowheads="1"/>
            </p:cNvSpPr>
            <p:nvPr/>
          </p:nvSpPr>
          <p:spPr bwMode="auto">
            <a:xfrm>
              <a:off x="1935" y="1434"/>
              <a:ext cx="99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kumimoji="1" lang="en-US" altLang="zh-CN" sz="1600" b="1">
                  <a:solidFill>
                    <a:srgbClr val="333399"/>
                  </a:solidFill>
                  <a:latin typeface="+mn-ea"/>
                  <a:ea typeface="+mn-ea"/>
                </a:rPr>
                <a:t>BGP</a:t>
              </a:r>
            </a:p>
            <a:p>
              <a:pPr algn="ctr" eaLnBrk="1" hangingPunct="1">
                <a:lnSpc>
                  <a:spcPct val="90000"/>
                </a:lnSpc>
              </a:pPr>
              <a:r>
                <a:rPr kumimoji="1" lang="en-US" altLang="zh-CN" sz="1600" b="1">
                  <a:solidFill>
                    <a:srgbClr val="333399"/>
                  </a:solidFill>
                  <a:latin typeface="+mn-ea"/>
                  <a:ea typeface="+mn-ea"/>
                </a:rPr>
                <a:t>Speaker</a:t>
              </a:r>
            </a:p>
          </p:txBody>
        </p:sp>
        <p:sp>
          <p:nvSpPr>
            <p:cNvPr id="74775" name="Text Box 19"/>
            <p:cNvSpPr txBox="1">
              <a:spLocks noChangeArrowheads="1"/>
            </p:cNvSpPr>
            <p:nvPr/>
          </p:nvSpPr>
          <p:spPr bwMode="auto">
            <a:xfrm>
              <a:off x="3878" y="2840"/>
              <a:ext cx="14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BGP Speaker</a:t>
              </a:r>
            </a:p>
          </p:txBody>
        </p:sp>
        <p:sp>
          <p:nvSpPr>
            <p:cNvPr id="74776" name="Line 20"/>
            <p:cNvSpPr>
              <a:spLocks noChangeShapeType="1"/>
            </p:cNvSpPr>
            <p:nvPr/>
          </p:nvSpPr>
          <p:spPr bwMode="auto">
            <a:xfrm>
              <a:off x="3464" y="2009"/>
              <a:ext cx="590" cy="22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77" name="Line 21"/>
            <p:cNvSpPr>
              <a:spLocks noChangeShapeType="1"/>
            </p:cNvSpPr>
            <p:nvPr/>
          </p:nvSpPr>
          <p:spPr bwMode="auto">
            <a:xfrm>
              <a:off x="2747" y="2598"/>
              <a:ext cx="252" cy="4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237590" name="Oval 22"/>
            <p:cNvSpPr>
              <a:spLocks noChangeArrowheads="1"/>
            </p:cNvSpPr>
            <p:nvPr/>
          </p:nvSpPr>
          <p:spPr bwMode="auto">
            <a:xfrm>
              <a:off x="1729" y="2552"/>
              <a:ext cx="2167" cy="1287"/>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sz="1600" b="1">
                <a:latin typeface="+mn-ea"/>
                <a:ea typeface="+mn-ea"/>
              </a:endParaRPr>
            </a:p>
          </p:txBody>
        </p:sp>
        <p:sp>
          <p:nvSpPr>
            <p:cNvPr id="74779" name="Line 23"/>
            <p:cNvSpPr>
              <a:spLocks noChangeShapeType="1"/>
            </p:cNvSpPr>
            <p:nvPr/>
          </p:nvSpPr>
          <p:spPr bwMode="auto">
            <a:xfrm>
              <a:off x="3314" y="2877"/>
              <a:ext cx="528" cy="24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0" name="Line 24"/>
            <p:cNvSpPr>
              <a:spLocks noChangeShapeType="1"/>
            </p:cNvSpPr>
            <p:nvPr/>
          </p:nvSpPr>
          <p:spPr bwMode="auto">
            <a:xfrm flipH="1">
              <a:off x="3314" y="3117"/>
              <a:ext cx="634" cy="4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1" name="Line 25"/>
            <p:cNvSpPr>
              <a:spLocks noChangeShapeType="1"/>
            </p:cNvSpPr>
            <p:nvPr/>
          </p:nvSpPr>
          <p:spPr bwMode="auto">
            <a:xfrm>
              <a:off x="2785" y="3057"/>
              <a:ext cx="423" cy="42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2" name="Line 26"/>
            <p:cNvSpPr>
              <a:spLocks noChangeShapeType="1"/>
            </p:cNvSpPr>
            <p:nvPr/>
          </p:nvSpPr>
          <p:spPr bwMode="auto">
            <a:xfrm flipV="1">
              <a:off x="2839" y="2936"/>
              <a:ext cx="421"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3" name="Line 27"/>
            <p:cNvSpPr>
              <a:spLocks noChangeShapeType="1"/>
            </p:cNvSpPr>
            <p:nvPr/>
          </p:nvSpPr>
          <p:spPr bwMode="auto">
            <a:xfrm flipH="1">
              <a:off x="2099" y="3057"/>
              <a:ext cx="686" cy="94"/>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4" name="Line 28"/>
            <p:cNvSpPr>
              <a:spLocks noChangeShapeType="1"/>
            </p:cNvSpPr>
            <p:nvPr/>
          </p:nvSpPr>
          <p:spPr bwMode="auto">
            <a:xfrm>
              <a:off x="2099" y="3178"/>
              <a:ext cx="421" cy="4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5" name="Line 29"/>
            <p:cNvSpPr>
              <a:spLocks noChangeShapeType="1"/>
            </p:cNvSpPr>
            <p:nvPr/>
          </p:nvSpPr>
          <p:spPr bwMode="auto">
            <a:xfrm flipV="1">
              <a:off x="2574" y="3598"/>
              <a:ext cx="634" cy="6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6" name="Line 30"/>
            <p:cNvSpPr>
              <a:spLocks noChangeShapeType="1"/>
            </p:cNvSpPr>
            <p:nvPr/>
          </p:nvSpPr>
          <p:spPr bwMode="auto">
            <a:xfrm>
              <a:off x="4477" y="1574"/>
              <a:ext cx="241" cy="76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7" name="Line 31"/>
            <p:cNvSpPr>
              <a:spLocks noChangeShapeType="1"/>
            </p:cNvSpPr>
            <p:nvPr/>
          </p:nvSpPr>
          <p:spPr bwMode="auto">
            <a:xfrm>
              <a:off x="4106" y="2235"/>
              <a:ext cx="582"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8" name="Line 32"/>
            <p:cNvSpPr>
              <a:spLocks noChangeShapeType="1"/>
            </p:cNvSpPr>
            <p:nvPr/>
          </p:nvSpPr>
          <p:spPr bwMode="auto">
            <a:xfrm>
              <a:off x="4529" y="1433"/>
              <a:ext cx="476" cy="6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89" name="Line 33"/>
            <p:cNvSpPr>
              <a:spLocks noChangeShapeType="1"/>
            </p:cNvSpPr>
            <p:nvPr/>
          </p:nvSpPr>
          <p:spPr bwMode="auto">
            <a:xfrm>
              <a:off x="1781" y="1614"/>
              <a:ext cx="248" cy="2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0" name="Line 34"/>
            <p:cNvSpPr>
              <a:spLocks noChangeShapeType="1"/>
            </p:cNvSpPr>
            <p:nvPr/>
          </p:nvSpPr>
          <p:spPr bwMode="auto">
            <a:xfrm flipV="1">
              <a:off x="1411" y="1989"/>
              <a:ext cx="618" cy="226"/>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1" name="Line 35"/>
            <p:cNvSpPr>
              <a:spLocks noChangeShapeType="1"/>
            </p:cNvSpPr>
            <p:nvPr/>
          </p:nvSpPr>
          <p:spPr bwMode="auto">
            <a:xfrm flipH="1">
              <a:off x="1200" y="2215"/>
              <a:ext cx="211" cy="3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2" name="Line 36"/>
            <p:cNvSpPr>
              <a:spLocks noChangeShapeType="1"/>
            </p:cNvSpPr>
            <p:nvPr/>
          </p:nvSpPr>
          <p:spPr bwMode="auto">
            <a:xfrm flipV="1">
              <a:off x="671" y="2215"/>
              <a:ext cx="688"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3" name="Line 37"/>
            <p:cNvSpPr>
              <a:spLocks noChangeShapeType="1"/>
            </p:cNvSpPr>
            <p:nvPr/>
          </p:nvSpPr>
          <p:spPr bwMode="auto">
            <a:xfrm>
              <a:off x="565" y="1794"/>
              <a:ext cx="84" cy="375"/>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4" name="Line 38"/>
            <p:cNvSpPr>
              <a:spLocks noChangeShapeType="1"/>
            </p:cNvSpPr>
            <p:nvPr/>
          </p:nvSpPr>
          <p:spPr bwMode="auto">
            <a:xfrm flipV="1">
              <a:off x="565" y="1433"/>
              <a:ext cx="582" cy="30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5" name="Line 39"/>
            <p:cNvSpPr>
              <a:spLocks noChangeShapeType="1"/>
            </p:cNvSpPr>
            <p:nvPr/>
          </p:nvSpPr>
          <p:spPr bwMode="auto">
            <a:xfrm>
              <a:off x="1147" y="1433"/>
              <a:ext cx="529" cy="18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6" name="Line 40"/>
            <p:cNvSpPr>
              <a:spLocks noChangeShapeType="1"/>
            </p:cNvSpPr>
            <p:nvPr/>
          </p:nvSpPr>
          <p:spPr bwMode="auto">
            <a:xfrm flipV="1">
              <a:off x="3948" y="1453"/>
              <a:ext cx="475"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797" name="Line 41"/>
            <p:cNvSpPr>
              <a:spLocks noChangeShapeType="1"/>
            </p:cNvSpPr>
            <p:nvPr/>
          </p:nvSpPr>
          <p:spPr bwMode="auto">
            <a:xfrm>
              <a:off x="3948" y="1634"/>
              <a:ext cx="212" cy="54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74798"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 y="2396"/>
              <a:ext cx="289" cy="214"/>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799" name="Picture 4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 y="1895"/>
              <a:ext cx="288" cy="216"/>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00" name="Picture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 y="1895"/>
              <a:ext cx="288" cy="216"/>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01"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6" y="3598"/>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74802"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 y="2156"/>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03" name="Group 47"/>
            <p:cNvGrpSpPr>
              <a:grpSpLocks/>
            </p:cNvGrpSpPr>
            <p:nvPr/>
          </p:nvGrpSpPr>
          <p:grpSpPr bwMode="auto">
            <a:xfrm>
              <a:off x="1517" y="1433"/>
              <a:ext cx="380" cy="329"/>
              <a:chOff x="2949" y="196"/>
              <a:chExt cx="941" cy="598"/>
            </a:xfrm>
          </p:grpSpPr>
          <p:sp>
            <p:nvSpPr>
              <p:cNvPr id="74932" name="Oval 48"/>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3" name="Oval 49"/>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4" name="Oval 50"/>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5" name="Oval 51"/>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6" name="Oval 52"/>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7" name="Oval 53"/>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8" name="Oval 54"/>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39" name="Oval 55"/>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40" name="Freeform 56"/>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41" name="Freeform 57"/>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42" name="Freeform 58"/>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04" name="Group 59"/>
            <p:cNvGrpSpPr>
              <a:grpSpLocks/>
            </p:cNvGrpSpPr>
            <p:nvPr/>
          </p:nvGrpSpPr>
          <p:grpSpPr bwMode="auto">
            <a:xfrm>
              <a:off x="354" y="1614"/>
              <a:ext cx="380" cy="328"/>
              <a:chOff x="2949" y="196"/>
              <a:chExt cx="941" cy="598"/>
            </a:xfrm>
          </p:grpSpPr>
          <p:sp>
            <p:nvSpPr>
              <p:cNvPr id="74921" name="Oval 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2" name="Oval 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3" name="Oval 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4" name="Oval 63"/>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5" name="Oval 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6" name="Oval 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7" name="Oval 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8" name="Oval 67"/>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29" name="Freeform 68"/>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30" name="Freeform 69"/>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31" name="Freeform 70"/>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05" name="Group 71"/>
            <p:cNvGrpSpPr>
              <a:grpSpLocks/>
            </p:cNvGrpSpPr>
            <p:nvPr/>
          </p:nvGrpSpPr>
          <p:grpSpPr bwMode="auto">
            <a:xfrm>
              <a:off x="3049" y="3417"/>
              <a:ext cx="381" cy="329"/>
              <a:chOff x="2949" y="196"/>
              <a:chExt cx="941" cy="598"/>
            </a:xfrm>
          </p:grpSpPr>
          <p:sp>
            <p:nvSpPr>
              <p:cNvPr id="74910" name="Oval 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1" name="Oval 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2" name="Oval 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3" name="Oval 75"/>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4" name="Oval 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5" name="Oval 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6" name="Oval 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7" name="Oval 79"/>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18" name="Freeform 80"/>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19" name="Freeform 81"/>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20" name="Freeform 82"/>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06" name="Group 83"/>
            <p:cNvGrpSpPr>
              <a:grpSpLocks/>
            </p:cNvGrpSpPr>
            <p:nvPr/>
          </p:nvGrpSpPr>
          <p:grpSpPr bwMode="auto">
            <a:xfrm>
              <a:off x="4265" y="1314"/>
              <a:ext cx="380" cy="329"/>
              <a:chOff x="2949" y="196"/>
              <a:chExt cx="941" cy="598"/>
            </a:xfrm>
          </p:grpSpPr>
          <p:sp>
            <p:nvSpPr>
              <p:cNvPr id="74899" name="Oval 84"/>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0" name="Oval 85"/>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1" name="Oval 86"/>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2" name="Oval 87"/>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3" name="Oval 88"/>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4" name="Oval 89"/>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5" name="Oval 90"/>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6" name="Oval 91"/>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907" name="Freeform 92"/>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08" name="Freeform 93"/>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909" name="Freeform 94"/>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07" name="Group 95"/>
            <p:cNvGrpSpPr>
              <a:grpSpLocks/>
            </p:cNvGrpSpPr>
            <p:nvPr/>
          </p:nvGrpSpPr>
          <p:grpSpPr bwMode="auto">
            <a:xfrm>
              <a:off x="3948" y="2035"/>
              <a:ext cx="380" cy="329"/>
              <a:chOff x="2949" y="196"/>
              <a:chExt cx="941" cy="598"/>
            </a:xfrm>
          </p:grpSpPr>
          <p:sp>
            <p:nvSpPr>
              <p:cNvPr id="74888" name="Oval 96"/>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9" name="Oval 97"/>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0" name="Oval 98"/>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1" name="Oval 99"/>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2" name="Oval 100"/>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3" name="Oval 101"/>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4" name="Oval 102"/>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5" name="Oval 103"/>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96" name="Freeform 104"/>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97" name="Freeform 105"/>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98" name="Freeform 106"/>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sp>
          <p:nvSpPr>
            <p:cNvPr id="74808" name="Text Box 107"/>
            <p:cNvSpPr txBox="1">
              <a:spLocks noChangeArrowheads="1"/>
            </p:cNvSpPr>
            <p:nvPr/>
          </p:nvSpPr>
          <p:spPr bwMode="auto">
            <a:xfrm>
              <a:off x="830" y="1599"/>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1</a:t>
              </a:r>
            </a:p>
          </p:txBody>
        </p:sp>
        <p:sp>
          <p:nvSpPr>
            <p:cNvPr id="74809" name="Text Box 108"/>
            <p:cNvSpPr txBox="1">
              <a:spLocks noChangeArrowheads="1"/>
            </p:cNvSpPr>
            <p:nvPr/>
          </p:nvSpPr>
          <p:spPr bwMode="auto">
            <a:xfrm>
              <a:off x="2356" y="2744"/>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3</a:t>
              </a:r>
            </a:p>
          </p:txBody>
        </p:sp>
        <p:sp>
          <p:nvSpPr>
            <p:cNvPr id="74810" name="Text Box 109"/>
            <p:cNvSpPr txBox="1">
              <a:spLocks noChangeArrowheads="1"/>
            </p:cNvSpPr>
            <p:nvPr/>
          </p:nvSpPr>
          <p:spPr bwMode="auto">
            <a:xfrm>
              <a:off x="4637" y="1646"/>
              <a:ext cx="53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2</a:t>
              </a:r>
            </a:p>
          </p:txBody>
        </p:sp>
        <p:sp>
          <p:nvSpPr>
            <p:cNvPr id="74811" name="Text Box 110"/>
            <p:cNvSpPr txBox="1">
              <a:spLocks noChangeArrowheads="1"/>
            </p:cNvSpPr>
            <p:nvPr/>
          </p:nvSpPr>
          <p:spPr bwMode="auto">
            <a:xfrm>
              <a:off x="4532" y="3340"/>
              <a:ext cx="53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5</a:t>
              </a:r>
            </a:p>
          </p:txBody>
        </p:sp>
        <p:sp>
          <p:nvSpPr>
            <p:cNvPr id="74812" name="Text Box 111"/>
            <p:cNvSpPr txBox="1">
              <a:spLocks noChangeArrowheads="1"/>
            </p:cNvSpPr>
            <p:nvPr/>
          </p:nvSpPr>
          <p:spPr bwMode="auto">
            <a:xfrm>
              <a:off x="450" y="2954"/>
              <a:ext cx="53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AS</a:t>
              </a:r>
              <a:r>
                <a:rPr kumimoji="1" lang="en-US" altLang="zh-CN" sz="1600" b="1" baseline="-25000">
                  <a:solidFill>
                    <a:srgbClr val="333399"/>
                  </a:solidFill>
                  <a:latin typeface="+mn-ea"/>
                  <a:ea typeface="+mn-ea"/>
                </a:rPr>
                <a:t>4</a:t>
              </a:r>
            </a:p>
          </p:txBody>
        </p:sp>
        <p:pic>
          <p:nvPicPr>
            <p:cNvPr id="74813" name="Picture 1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 y="3057"/>
              <a:ext cx="289" cy="215"/>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74814" name="Line 113"/>
            <p:cNvSpPr>
              <a:spLocks noChangeShapeType="1"/>
            </p:cNvSpPr>
            <p:nvPr/>
          </p:nvSpPr>
          <p:spPr bwMode="auto">
            <a:xfrm>
              <a:off x="2747" y="2598"/>
              <a:ext cx="515" cy="218"/>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nvGrpSpPr>
            <p:cNvPr id="74815" name="Group 114"/>
            <p:cNvGrpSpPr>
              <a:grpSpLocks/>
            </p:cNvGrpSpPr>
            <p:nvPr/>
          </p:nvGrpSpPr>
          <p:grpSpPr bwMode="auto">
            <a:xfrm>
              <a:off x="3102" y="2696"/>
              <a:ext cx="380" cy="328"/>
              <a:chOff x="2949" y="196"/>
              <a:chExt cx="941" cy="598"/>
            </a:xfrm>
          </p:grpSpPr>
          <p:sp>
            <p:nvSpPr>
              <p:cNvPr id="74877" name="Oval 115"/>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8" name="Oval 116"/>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9" name="Oval 117"/>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0" name="Oval 118"/>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1" name="Oval 119"/>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2" name="Oval 120"/>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3" name="Oval 121"/>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4" name="Oval 122"/>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85" name="Freeform 123"/>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86" name="Freeform 124"/>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87" name="Freeform 125"/>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pic>
          <p:nvPicPr>
            <p:cNvPr id="74816" name="Picture 1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 y="2458"/>
              <a:ext cx="289" cy="215"/>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pic>
        <p:pic>
          <p:nvPicPr>
            <p:cNvPr id="74817" name="Picture 1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 y="2997"/>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18" name="Group 128"/>
            <p:cNvGrpSpPr>
              <a:grpSpLocks/>
            </p:cNvGrpSpPr>
            <p:nvPr/>
          </p:nvGrpSpPr>
          <p:grpSpPr bwMode="auto">
            <a:xfrm>
              <a:off x="1834" y="2997"/>
              <a:ext cx="380" cy="329"/>
              <a:chOff x="2949" y="196"/>
              <a:chExt cx="941" cy="598"/>
            </a:xfrm>
          </p:grpSpPr>
          <p:sp>
            <p:nvSpPr>
              <p:cNvPr id="74866" name="Oval 129"/>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7" name="Oval 130"/>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8" name="Oval 131"/>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9" name="Oval 132"/>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0" name="Oval 133"/>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1" name="Oval 134"/>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2" name="Oval 135"/>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3" name="Oval 136"/>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74" name="Freeform 137"/>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75" name="Freeform 138"/>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76" name="Freeform 139"/>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sp>
          <p:nvSpPr>
            <p:cNvPr id="74819" name="Line 140"/>
            <p:cNvSpPr>
              <a:spLocks noChangeShapeType="1"/>
            </p:cNvSpPr>
            <p:nvPr/>
          </p:nvSpPr>
          <p:spPr bwMode="auto">
            <a:xfrm>
              <a:off x="1147" y="1433"/>
              <a:ext cx="317" cy="723"/>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74820" name="Picture 1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 y="1374"/>
              <a:ext cx="2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21" name="Group 142"/>
            <p:cNvGrpSpPr>
              <a:grpSpLocks/>
            </p:cNvGrpSpPr>
            <p:nvPr/>
          </p:nvGrpSpPr>
          <p:grpSpPr bwMode="auto">
            <a:xfrm>
              <a:off x="1253" y="2035"/>
              <a:ext cx="380" cy="327"/>
              <a:chOff x="2949" y="196"/>
              <a:chExt cx="941" cy="598"/>
            </a:xfrm>
          </p:grpSpPr>
          <p:sp>
            <p:nvSpPr>
              <p:cNvPr id="74855" name="Oval 143"/>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6" name="Oval 144"/>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7" name="Oval 145"/>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8" name="Oval 146"/>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9" name="Oval 147"/>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0" name="Oval 148"/>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1" name="Oval 149"/>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2" name="Oval 150"/>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63" name="Freeform 151"/>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64" name="Freeform 152"/>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65" name="Freeform 153"/>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sp>
          <p:nvSpPr>
            <p:cNvPr id="74822" name="Line 154"/>
            <p:cNvSpPr>
              <a:spLocks noChangeShapeType="1"/>
            </p:cNvSpPr>
            <p:nvPr/>
          </p:nvSpPr>
          <p:spPr bwMode="auto">
            <a:xfrm>
              <a:off x="5058" y="1554"/>
              <a:ext cx="370" cy="36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823" name="Line 155"/>
            <p:cNvSpPr>
              <a:spLocks noChangeShapeType="1"/>
            </p:cNvSpPr>
            <p:nvPr/>
          </p:nvSpPr>
          <p:spPr bwMode="auto">
            <a:xfrm flipH="1">
              <a:off x="4739" y="1934"/>
              <a:ext cx="634" cy="42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74824" name="Line 156"/>
            <p:cNvSpPr>
              <a:spLocks noChangeShapeType="1"/>
            </p:cNvSpPr>
            <p:nvPr/>
          </p:nvSpPr>
          <p:spPr bwMode="auto">
            <a:xfrm flipV="1">
              <a:off x="3683" y="1574"/>
              <a:ext cx="265" cy="121"/>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pic>
          <p:nvPicPr>
            <p:cNvPr id="74825" name="Picture 15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 y="2275"/>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74826" name="Picture 15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 y="1433"/>
              <a:ext cx="21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grpSp>
          <p:nvGrpSpPr>
            <p:cNvPr id="74827" name="Group 159"/>
            <p:cNvGrpSpPr>
              <a:grpSpLocks/>
            </p:cNvGrpSpPr>
            <p:nvPr/>
          </p:nvGrpSpPr>
          <p:grpSpPr bwMode="auto">
            <a:xfrm>
              <a:off x="5217" y="1734"/>
              <a:ext cx="379" cy="328"/>
              <a:chOff x="2949" y="196"/>
              <a:chExt cx="941" cy="598"/>
            </a:xfrm>
          </p:grpSpPr>
          <p:sp>
            <p:nvSpPr>
              <p:cNvPr id="74844" name="Oval 160"/>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5" name="Oval 161"/>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6" name="Oval 162"/>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7" name="Oval 163"/>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8" name="Oval 164"/>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9" name="Oval 165"/>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0" name="Oval 166"/>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1" name="Oval 167"/>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52" name="Freeform 168"/>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53" name="Freeform 169"/>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54" name="Freeform 170"/>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grpSp>
          <p:nvGrpSpPr>
            <p:cNvPr id="74828" name="Group 171"/>
            <p:cNvGrpSpPr>
              <a:grpSpLocks/>
            </p:cNvGrpSpPr>
            <p:nvPr/>
          </p:nvGrpSpPr>
          <p:grpSpPr bwMode="auto">
            <a:xfrm>
              <a:off x="3420" y="1494"/>
              <a:ext cx="380" cy="329"/>
              <a:chOff x="2949" y="196"/>
              <a:chExt cx="941" cy="598"/>
            </a:xfrm>
          </p:grpSpPr>
          <p:sp>
            <p:nvSpPr>
              <p:cNvPr id="74833" name="Oval 172"/>
              <p:cNvSpPr>
                <a:spLocks noChangeArrowheads="1"/>
              </p:cNvSpPr>
              <p:nvPr/>
            </p:nvSpPr>
            <p:spPr bwMode="auto">
              <a:xfrm>
                <a:off x="3168" y="196"/>
                <a:ext cx="407" cy="162"/>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4" name="Oval 173"/>
              <p:cNvSpPr>
                <a:spLocks noChangeArrowheads="1"/>
              </p:cNvSpPr>
              <p:nvPr/>
            </p:nvSpPr>
            <p:spPr bwMode="auto">
              <a:xfrm rot="900000">
                <a:off x="3512" y="252"/>
                <a:ext cx="275" cy="131"/>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5" name="Oval 174"/>
              <p:cNvSpPr>
                <a:spLocks noChangeArrowheads="1"/>
              </p:cNvSpPr>
              <p:nvPr/>
            </p:nvSpPr>
            <p:spPr bwMode="auto">
              <a:xfrm rot="1500000">
                <a:off x="3650" y="385"/>
                <a:ext cx="240" cy="153"/>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6" name="Oval 175"/>
              <p:cNvSpPr>
                <a:spLocks noChangeArrowheads="1"/>
              </p:cNvSpPr>
              <p:nvPr/>
            </p:nvSpPr>
            <p:spPr bwMode="auto">
              <a:xfrm rot="-1560000">
                <a:off x="3573" y="537"/>
                <a:ext cx="291" cy="18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7" name="Oval 176"/>
              <p:cNvSpPr>
                <a:spLocks noChangeArrowheads="1"/>
              </p:cNvSpPr>
              <p:nvPr/>
            </p:nvSpPr>
            <p:spPr bwMode="auto">
              <a:xfrm>
                <a:off x="3216" y="555"/>
                <a:ext cx="471" cy="239"/>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8" name="Oval 177"/>
              <p:cNvSpPr>
                <a:spLocks noChangeArrowheads="1"/>
              </p:cNvSpPr>
              <p:nvPr/>
            </p:nvSpPr>
            <p:spPr bwMode="auto">
              <a:xfrm rot="1080000">
                <a:off x="3023" y="555"/>
                <a:ext cx="26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39" name="Oval 178"/>
              <p:cNvSpPr>
                <a:spLocks noChangeArrowheads="1"/>
              </p:cNvSpPr>
              <p:nvPr/>
            </p:nvSpPr>
            <p:spPr bwMode="auto">
              <a:xfrm>
                <a:off x="2949" y="432"/>
                <a:ext cx="217"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0" name="Oval 179"/>
              <p:cNvSpPr>
                <a:spLocks noChangeArrowheads="1"/>
              </p:cNvSpPr>
              <p:nvPr/>
            </p:nvSpPr>
            <p:spPr bwMode="auto">
              <a:xfrm rot="-1860000">
                <a:off x="2984" y="310"/>
                <a:ext cx="295" cy="156"/>
              </a:xfrm>
              <a:prstGeom prst="ellipse">
                <a:avLst/>
              </a:prstGeom>
              <a:solidFill>
                <a:srgbClr val="EAEAEA"/>
              </a:solidFill>
              <a:ln w="12700">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sz="1600" b="1">
                  <a:latin typeface="+mn-ea"/>
                  <a:ea typeface="+mn-ea"/>
                </a:endParaRPr>
              </a:p>
            </p:txBody>
          </p:sp>
          <p:sp>
            <p:nvSpPr>
              <p:cNvPr id="74841" name="Freeform 180"/>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407"/>
                  <a:gd name="T185" fmla="*/ 738 w 738"/>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42" name="Freeform 181"/>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sp>
            <p:nvSpPr>
              <p:cNvPr id="74843" name="Freeform 182"/>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ea"/>
                  <a:ea typeface="+mn-ea"/>
                </a:endParaRPr>
              </a:p>
            </p:txBody>
          </p:sp>
        </p:grpSp>
        <p:pic>
          <p:nvPicPr>
            <p:cNvPr id="74829" name="Picture 18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 y="1494"/>
              <a:ext cx="2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4830" name="Text Box 184"/>
            <p:cNvSpPr txBox="1">
              <a:spLocks noChangeArrowheads="1"/>
            </p:cNvSpPr>
            <p:nvPr/>
          </p:nvSpPr>
          <p:spPr bwMode="auto">
            <a:xfrm>
              <a:off x="2740" y="1434"/>
              <a:ext cx="99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kumimoji="1" lang="en-US" altLang="zh-CN" sz="1600" b="1">
                  <a:solidFill>
                    <a:srgbClr val="333399"/>
                  </a:solidFill>
                  <a:latin typeface="+mn-ea"/>
                  <a:ea typeface="+mn-ea"/>
                </a:rPr>
                <a:t>BGP</a:t>
              </a:r>
            </a:p>
            <a:p>
              <a:pPr algn="ctr" eaLnBrk="1" hangingPunct="1">
                <a:lnSpc>
                  <a:spcPct val="90000"/>
                </a:lnSpc>
              </a:pPr>
              <a:r>
                <a:rPr kumimoji="1" lang="en-US" altLang="zh-CN" sz="1600" b="1">
                  <a:solidFill>
                    <a:srgbClr val="333399"/>
                  </a:solidFill>
                  <a:latin typeface="+mn-ea"/>
                  <a:ea typeface="+mn-ea"/>
                </a:rPr>
                <a:t>Speaker</a:t>
              </a:r>
            </a:p>
          </p:txBody>
        </p:sp>
        <p:sp>
          <p:nvSpPr>
            <p:cNvPr id="74831" name="Text Box 185"/>
            <p:cNvSpPr txBox="1">
              <a:spLocks noChangeArrowheads="1"/>
            </p:cNvSpPr>
            <p:nvPr/>
          </p:nvSpPr>
          <p:spPr bwMode="auto">
            <a:xfrm>
              <a:off x="2943" y="2339"/>
              <a:ext cx="1480" cy="219"/>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BGP Speaker</a:t>
              </a:r>
            </a:p>
          </p:txBody>
        </p:sp>
        <p:sp>
          <p:nvSpPr>
            <p:cNvPr id="74832" name="Text Box 186"/>
            <p:cNvSpPr txBox="1">
              <a:spLocks noChangeArrowheads="1"/>
            </p:cNvSpPr>
            <p:nvPr/>
          </p:nvSpPr>
          <p:spPr bwMode="auto">
            <a:xfrm>
              <a:off x="1066" y="2569"/>
              <a:ext cx="14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kumimoji="1" lang="en-US" altLang="zh-CN" sz="1600" b="1">
                  <a:solidFill>
                    <a:srgbClr val="333399"/>
                  </a:solidFill>
                  <a:latin typeface="+mn-ea"/>
                  <a:ea typeface="+mn-ea"/>
                </a:rPr>
                <a:t>BGP Speaker</a:t>
              </a:r>
            </a:p>
          </p:txBody>
        </p:sp>
      </p:grpSp>
      <p:sp>
        <p:nvSpPr>
          <p:cNvPr id="74757" name="Text Box 11"/>
          <p:cNvSpPr txBox="1">
            <a:spLocks noChangeArrowheads="1"/>
          </p:cNvSpPr>
          <p:nvPr/>
        </p:nvSpPr>
        <p:spPr bwMode="auto">
          <a:xfrm>
            <a:off x="1835150" y="6308725"/>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OSPF</a:t>
            </a:r>
            <a:r>
              <a:rPr lang="zh-CN" altLang="en-US" sz="1600" b="1">
                <a:latin typeface="+mn-ea"/>
                <a:ea typeface="+mn-ea"/>
              </a:rPr>
              <a:t>或者</a:t>
            </a:r>
            <a:r>
              <a:rPr lang="en-US" altLang="zh-CN" sz="1600" b="1">
                <a:latin typeface="+mn-ea"/>
                <a:ea typeface="+mn-ea"/>
              </a:rPr>
              <a:t>RIP</a:t>
            </a:r>
          </a:p>
        </p:txBody>
      </p:sp>
      <p:sp>
        <p:nvSpPr>
          <p:cNvPr id="74758" name="Text Box 11"/>
          <p:cNvSpPr txBox="1">
            <a:spLocks noChangeArrowheads="1"/>
          </p:cNvSpPr>
          <p:nvPr/>
        </p:nvSpPr>
        <p:spPr bwMode="auto">
          <a:xfrm>
            <a:off x="3708400" y="4221163"/>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OSPF</a:t>
            </a:r>
            <a:r>
              <a:rPr lang="zh-CN" altLang="en-US" sz="1600" b="1">
                <a:latin typeface="+mn-ea"/>
                <a:ea typeface="+mn-ea"/>
              </a:rPr>
              <a:t>或者</a:t>
            </a:r>
            <a:r>
              <a:rPr lang="en-US" altLang="zh-CN" sz="1600" b="1">
                <a:latin typeface="+mn-ea"/>
                <a:ea typeface="+mn-ea"/>
              </a:rPr>
              <a:t>RIP</a:t>
            </a:r>
          </a:p>
        </p:txBody>
      </p:sp>
      <p:sp>
        <p:nvSpPr>
          <p:cNvPr id="74759" name="Text Box 11"/>
          <p:cNvSpPr txBox="1">
            <a:spLocks noChangeArrowheads="1"/>
          </p:cNvSpPr>
          <p:nvPr/>
        </p:nvSpPr>
        <p:spPr bwMode="auto">
          <a:xfrm>
            <a:off x="250825" y="1989138"/>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600" b="1">
                <a:latin typeface="+mn-ea"/>
                <a:ea typeface="+mn-ea"/>
              </a:rPr>
              <a:t>OSPF</a:t>
            </a:r>
            <a:r>
              <a:rPr lang="zh-CN" altLang="en-US" sz="1600" b="1">
                <a:latin typeface="+mn-ea"/>
                <a:ea typeface="+mn-ea"/>
              </a:rPr>
              <a:t>或者</a:t>
            </a:r>
            <a:r>
              <a:rPr lang="en-US" altLang="zh-CN" sz="1600" b="1">
                <a:latin typeface="+mn-ea"/>
                <a:ea typeface="+mn-ea"/>
              </a:rPr>
              <a:t>RIP</a:t>
            </a:r>
          </a:p>
        </p:txBody>
      </p:sp>
      <p:sp>
        <p:nvSpPr>
          <p:cNvPr id="192" name="文本框 191">
            <a:extLst>
              <a:ext uri="{FF2B5EF4-FFF2-40B4-BE49-F238E27FC236}">
                <a16:creationId xmlns:a16="http://schemas.microsoft.com/office/drawing/2014/main" id="{D9D4DF8B-57CF-42FF-AD48-C0714D1D5CEE}"/>
              </a:ext>
            </a:extLst>
          </p:cNvPr>
          <p:cNvSpPr txBox="1"/>
          <p:nvPr/>
        </p:nvSpPr>
        <p:spPr>
          <a:xfrm>
            <a:off x="5865039" y="6459021"/>
            <a:ext cx="3253944" cy="369332"/>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rPr>
              <a:t>BGP-4</a:t>
            </a:r>
            <a:r>
              <a:rPr lang="zh-CN" altLang="en-US" dirty="0">
                <a:latin typeface="微软雅黑" panose="020B0503020204020204" pitchFamily="34" charset="-122"/>
                <a:ea typeface="微软雅黑" panose="020B0503020204020204" pitchFamily="34" charset="-122"/>
              </a:rPr>
              <a:t>详细介绍：</a:t>
            </a:r>
            <a:r>
              <a:rPr lang="en-US" altLang="zh-CN" dirty="0">
                <a:latin typeface="微软雅黑" panose="020B0503020204020204" pitchFamily="34" charset="-122"/>
                <a:ea typeface="微软雅黑" panose="020B0503020204020204" pitchFamily="34" charset="-122"/>
              </a:rPr>
              <a:t>RFC 4271</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5792A26-F03A-4A95-B7C0-0011780A87C8}" type="slidenum">
              <a:rPr lang="en-US" altLang="zh-CN">
                <a:latin typeface="+mn-ea"/>
                <a:ea typeface="+mn-ea"/>
              </a:rPr>
              <a:pPr eaLnBrk="1" hangingPunct="1"/>
              <a:t>71</a:t>
            </a:fld>
            <a:endParaRPr lang="en-US" altLang="zh-CN">
              <a:latin typeface="+mn-ea"/>
              <a:ea typeface="+mn-ea"/>
            </a:endParaRPr>
          </a:p>
        </p:txBody>
      </p:sp>
      <p:sp>
        <p:nvSpPr>
          <p:cNvPr id="17412" name="Rectangle 5"/>
          <p:cNvSpPr>
            <a:spLocks noGrp="1" noChangeArrowheads="1"/>
          </p:cNvSpPr>
          <p:nvPr>
            <p:ph type="title"/>
          </p:nvPr>
        </p:nvSpPr>
        <p:spPr/>
        <p:txBody>
          <a:bodyPr/>
          <a:lstStyle/>
          <a:p>
            <a:pPr eaLnBrk="1" hangingPunct="1"/>
            <a:r>
              <a:rPr lang="zh-CN" altLang="en-US">
                <a:latin typeface="+mn-ea"/>
                <a:ea typeface="+mn-ea"/>
              </a:rPr>
              <a:t>路由协议作用范围</a:t>
            </a:r>
          </a:p>
        </p:txBody>
      </p:sp>
      <p:graphicFrame>
        <p:nvGraphicFramePr>
          <p:cNvPr id="17410" name="Object 4"/>
          <p:cNvGraphicFramePr>
            <a:graphicFrameLocks noGrp="1" noChangeAspect="1"/>
          </p:cNvGraphicFramePr>
          <p:nvPr>
            <p:ph idx="1"/>
            <p:extLst>
              <p:ext uri="{D42A27DB-BD31-4B8C-83A1-F6EECF244321}">
                <p14:modId xmlns:p14="http://schemas.microsoft.com/office/powerpoint/2010/main" val="1488136951"/>
              </p:ext>
            </p:extLst>
          </p:nvPr>
        </p:nvGraphicFramePr>
        <p:xfrm>
          <a:off x="539750" y="1628800"/>
          <a:ext cx="7704138" cy="4918075"/>
        </p:xfrm>
        <a:graphic>
          <a:graphicData uri="http://schemas.openxmlformats.org/presentationml/2006/ole">
            <mc:AlternateContent xmlns:mc="http://schemas.openxmlformats.org/markup-compatibility/2006">
              <mc:Choice xmlns:v="urn:schemas-microsoft-com:vml" Requires="v">
                <p:oleObj name="Visio" r:id="rId3" imgW="4078712" imgH="2602766" progId="Visio.Drawing.11">
                  <p:embed/>
                </p:oleObj>
              </mc:Choice>
              <mc:Fallback>
                <p:oleObj name="Visio" r:id="rId3" imgW="4078712" imgH="2602766" progId="Visio.Drawing.11">
                  <p:embed/>
                  <p:pic>
                    <p:nvPicPr>
                      <p:cNvPr id="1741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800"/>
                        <a:ext cx="7704138"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72</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6.1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6.5 ICMP</a:t>
            </a:r>
            <a:r>
              <a:rPr lang="zh-CN" altLang="en-US" dirty="0">
                <a:solidFill>
                  <a:srgbClr val="FF0000"/>
                </a:solidFill>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6.7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6.8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6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25108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1B6C641-9AF9-49BE-9A64-2AA48C931B4D}" type="slidenum">
              <a:rPr lang="en-US" altLang="zh-CN">
                <a:latin typeface="+mn-ea"/>
                <a:ea typeface="+mn-ea"/>
              </a:rPr>
              <a:pPr eaLnBrk="1" hangingPunct="1"/>
              <a:t>73</a:t>
            </a:fld>
            <a:endParaRPr lang="en-US" altLang="zh-CN">
              <a:latin typeface="+mn-ea"/>
              <a:ea typeface="+mn-ea"/>
            </a:endParaRPr>
          </a:p>
        </p:txBody>
      </p:sp>
      <p:sp>
        <p:nvSpPr>
          <p:cNvPr id="76804" name="Rectangle 2"/>
          <p:cNvSpPr>
            <a:spLocks noGrp="1" noChangeArrowheads="1"/>
          </p:cNvSpPr>
          <p:nvPr>
            <p:ph type="title"/>
          </p:nvPr>
        </p:nvSpPr>
        <p:spPr>
          <a:xfrm>
            <a:off x="776288" y="214313"/>
            <a:ext cx="8259762" cy="1462087"/>
          </a:xfrm>
        </p:spPr>
        <p:txBody>
          <a:bodyPr/>
          <a:lstStyle/>
          <a:p>
            <a:pPr eaLnBrk="1" hangingPunct="1"/>
            <a:r>
              <a:rPr lang="zh-CN" altLang="en-US" sz="4800" dirty="0">
                <a:latin typeface="+mn-ea"/>
                <a:ea typeface="+mn-ea"/>
              </a:rPr>
              <a:t>   </a:t>
            </a:r>
          </a:p>
        </p:txBody>
      </p:sp>
      <p:sp>
        <p:nvSpPr>
          <p:cNvPr id="8" name="Rectangle 2">
            <a:extLst>
              <a:ext uri="{FF2B5EF4-FFF2-40B4-BE49-F238E27FC236}">
                <a16:creationId xmlns:a16="http://schemas.microsoft.com/office/drawing/2014/main" id="{BDD30B68-D9B4-4630-80AA-BFA652D4037F}"/>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4400" dirty="0">
                <a:latin typeface="+mn-ea"/>
                <a:ea typeface="+mn-ea"/>
              </a:rPr>
              <a:t>ICMP</a:t>
            </a:r>
            <a:r>
              <a:rPr lang="zh-CN" altLang="en-US" sz="4400" dirty="0">
                <a:latin typeface="+mn-ea"/>
                <a:ea typeface="+mn-ea"/>
              </a:rPr>
              <a:t>协议：概述</a:t>
            </a:r>
            <a:endParaRPr lang="en-US" altLang="zh-CN" kern="0" dirty="0">
              <a:latin typeface="微软雅黑" panose="020B0503020204020204" pitchFamily="34" charset="-122"/>
              <a:ea typeface="微软雅黑" panose="020B0503020204020204" pitchFamily="34" charset="-122"/>
            </a:endParaRPr>
          </a:p>
        </p:txBody>
      </p:sp>
      <p:sp>
        <p:nvSpPr>
          <p:cNvPr id="9" name="内容占位符 2">
            <a:extLst>
              <a:ext uri="{FF2B5EF4-FFF2-40B4-BE49-F238E27FC236}">
                <a16:creationId xmlns:a16="http://schemas.microsoft.com/office/drawing/2014/main" id="{BA615816-F323-4289-B0F5-78D291E937CB}"/>
              </a:ext>
            </a:extLst>
          </p:cNvPr>
          <p:cNvSpPr>
            <a:spLocks noGrp="1"/>
          </p:cNvSpPr>
          <p:nvPr>
            <p:ph idx="1"/>
          </p:nvPr>
        </p:nvSpPr>
        <p:spPr>
          <a:xfrm>
            <a:off x="304800" y="1219200"/>
            <a:ext cx="8537575" cy="3124200"/>
          </a:xfrm>
        </p:spPr>
        <p:txBody>
          <a:bodyPr/>
          <a:lstStyle/>
          <a:p>
            <a:pPr eaLnBrk="1" hangingPunct="1">
              <a:spcBef>
                <a:spcPct val="20000"/>
              </a:spcBef>
              <a:buSzPct val="100000"/>
            </a:pPr>
            <a:r>
              <a:rPr lang="en-US" altLang="zh-CN" sz="2200" b="1" dirty="0"/>
              <a:t>ICMP</a:t>
            </a:r>
            <a:r>
              <a:rPr lang="zh-CN" altLang="en-US" sz="2200" b="1" dirty="0"/>
              <a:t>：</a:t>
            </a:r>
            <a:r>
              <a:rPr lang="en-US" altLang="zh-CN" sz="2200" b="1" dirty="0"/>
              <a:t>Internet Control Message Protocol</a:t>
            </a:r>
          </a:p>
          <a:p>
            <a:pPr lvl="1" eaLnBrk="1" hangingPunct="1">
              <a:spcBef>
                <a:spcPct val="20000"/>
              </a:spcBef>
              <a:buSzPct val="100000"/>
            </a:pPr>
            <a:r>
              <a:rPr lang="zh-CN" altLang="en-US" sz="2000" b="1" dirty="0"/>
              <a:t>定义在</a:t>
            </a:r>
            <a:r>
              <a:rPr lang="en-US" altLang="zh-CN" sz="2000" b="1" dirty="0"/>
              <a:t>RFC 792 </a:t>
            </a:r>
            <a:r>
              <a:rPr lang="zh-CN" altLang="en-US" sz="2000" b="1" dirty="0"/>
              <a:t>和 </a:t>
            </a:r>
            <a:r>
              <a:rPr lang="en-US" altLang="zh-CN" sz="2000" b="1" dirty="0"/>
              <a:t>RFC 950</a:t>
            </a:r>
            <a:endParaRPr lang="zh-CN" altLang="en-US" sz="2000" b="1" dirty="0"/>
          </a:p>
          <a:p>
            <a:pPr lvl="1" eaLnBrk="1" hangingPunct="1">
              <a:spcBef>
                <a:spcPct val="20000"/>
              </a:spcBef>
              <a:buSzPct val="100000"/>
            </a:pPr>
            <a:r>
              <a:rPr lang="en-US" altLang="zh-CN" sz="2000" b="1" dirty="0"/>
              <a:t>IP</a:t>
            </a:r>
            <a:r>
              <a:rPr lang="zh-CN" altLang="en-US" sz="2000" b="1" dirty="0"/>
              <a:t>在网络层提供尽力服务（</a:t>
            </a:r>
            <a:r>
              <a:rPr lang="en-US" altLang="zh-CN" sz="2000" b="1" dirty="0"/>
              <a:t>best effort service)</a:t>
            </a:r>
            <a:r>
              <a:rPr lang="zh-CN" altLang="en-US" sz="2000" b="1" dirty="0"/>
              <a:t>，当分组由于各种原因无法投递而遭丢弃时，就用</a:t>
            </a:r>
            <a:r>
              <a:rPr lang="en-US" altLang="zh-CN" sz="2000" b="1" dirty="0"/>
              <a:t>ICMP</a:t>
            </a:r>
            <a:r>
              <a:rPr lang="zh-CN" altLang="en-US" sz="2000" b="1" dirty="0"/>
              <a:t>发送差错报告</a:t>
            </a:r>
          </a:p>
          <a:p>
            <a:pPr lvl="1" eaLnBrk="1" hangingPunct="1">
              <a:spcBef>
                <a:spcPct val="20000"/>
              </a:spcBef>
              <a:buSzPct val="100000"/>
            </a:pPr>
            <a:r>
              <a:rPr lang="zh-CN" altLang="en-US" sz="2000" b="1" dirty="0"/>
              <a:t>通过</a:t>
            </a:r>
            <a:r>
              <a:rPr lang="en-US" altLang="zh-CN" sz="2000" b="1" dirty="0"/>
              <a:t>ICMP</a:t>
            </a:r>
            <a:r>
              <a:rPr lang="zh-CN" altLang="en-US" sz="2000" b="1" dirty="0"/>
              <a:t>获取网络相关的信息，例如可达性、网络前缀等</a:t>
            </a:r>
            <a:endParaRPr lang="en-US" altLang="zh-CN" sz="2000" b="1" dirty="0"/>
          </a:p>
          <a:p>
            <a:pPr lvl="1" eaLnBrk="1" hangingPunct="1">
              <a:spcBef>
                <a:spcPct val="20000"/>
              </a:spcBef>
              <a:buSzPct val="100000"/>
            </a:pPr>
            <a:r>
              <a:rPr lang="zh-CN" altLang="en-US" sz="2000" b="1" dirty="0"/>
              <a:t>尽管</a:t>
            </a:r>
            <a:r>
              <a:rPr lang="en-US" altLang="zh-CN" sz="2000" b="1" dirty="0">
                <a:solidFill>
                  <a:srgbClr val="FF0000"/>
                </a:solidFill>
              </a:rPr>
              <a:t>ICMP</a:t>
            </a:r>
            <a:r>
              <a:rPr lang="zh-CN" altLang="en-US" sz="2000" b="1" dirty="0">
                <a:solidFill>
                  <a:srgbClr val="FF0000"/>
                </a:solidFill>
              </a:rPr>
              <a:t>也是网络层协议</a:t>
            </a:r>
            <a:r>
              <a:rPr lang="zh-CN" altLang="en-US" sz="2000" b="1" dirty="0"/>
              <a:t>，但它也需要经过</a:t>
            </a:r>
            <a:r>
              <a:rPr lang="en-US" altLang="zh-CN" sz="2000" b="1" dirty="0"/>
              <a:t>IP</a:t>
            </a:r>
            <a:r>
              <a:rPr lang="zh-CN" altLang="en-US" sz="2000" b="1" dirty="0"/>
              <a:t>协议封装。同样</a:t>
            </a:r>
            <a:r>
              <a:rPr lang="en-US" altLang="zh-CN" sz="2000" b="1" dirty="0"/>
              <a:t>ICMP</a:t>
            </a:r>
            <a:r>
              <a:rPr lang="zh-CN" altLang="en-US" sz="2000" b="1" dirty="0"/>
              <a:t>也不能保证可靠传输</a:t>
            </a:r>
          </a:p>
          <a:p>
            <a:pPr>
              <a:buSzPct val="100000"/>
            </a:pPr>
            <a:endParaRPr lang="zh-CN" altLang="en-US" sz="2200" dirty="0"/>
          </a:p>
        </p:txBody>
      </p:sp>
      <p:pic>
        <p:nvPicPr>
          <p:cNvPr id="10" name="Picture 4">
            <a:extLst>
              <a:ext uri="{FF2B5EF4-FFF2-40B4-BE49-F238E27FC236}">
                <a16:creationId xmlns:a16="http://schemas.microsoft.com/office/drawing/2014/main" id="{B8AC2985-91F4-4CDA-82EC-1C22D64D7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 y="4299142"/>
            <a:ext cx="5163312" cy="20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BF32C1C0-BE24-47DC-AE55-CC9C2D237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339" y="4038600"/>
            <a:ext cx="4447159"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椭圆 1">
            <a:extLst>
              <a:ext uri="{FF2B5EF4-FFF2-40B4-BE49-F238E27FC236}">
                <a16:creationId xmlns:a16="http://schemas.microsoft.com/office/drawing/2014/main" id="{F1A9C400-2D16-4C7D-A8A9-3C29FD9862D1}"/>
              </a:ext>
            </a:extLst>
          </p:cNvPr>
          <p:cNvSpPr/>
          <p:nvPr/>
        </p:nvSpPr>
        <p:spPr>
          <a:xfrm>
            <a:off x="18288" y="3844463"/>
            <a:ext cx="2228627" cy="64881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ICMP</a:t>
            </a:r>
            <a:r>
              <a:rPr lang="zh-CN" altLang="en-US" dirty="0">
                <a:solidFill>
                  <a:srgbClr val="FF0000"/>
                </a:solidFill>
              </a:rPr>
              <a:t>对应协议号</a:t>
            </a:r>
            <a:r>
              <a:rPr lang="en-US" altLang="zh-CN" dirty="0">
                <a:solidFill>
                  <a:srgbClr val="FF0000"/>
                </a:solidFill>
              </a:rPr>
              <a:t>=0x01</a:t>
            </a:r>
            <a:endParaRPr lang="zh-CN" altLang="en-US" dirty="0">
              <a:solidFill>
                <a:srgbClr val="FF0000"/>
              </a:solidFill>
            </a:endParaRPr>
          </a:p>
        </p:txBody>
      </p:sp>
      <p:cxnSp>
        <p:nvCxnSpPr>
          <p:cNvPr id="4" name="直接箭头连接符 3">
            <a:extLst>
              <a:ext uri="{FF2B5EF4-FFF2-40B4-BE49-F238E27FC236}">
                <a16:creationId xmlns:a16="http://schemas.microsoft.com/office/drawing/2014/main" id="{A488A8B7-F849-4E57-824C-5001426478AC}"/>
              </a:ext>
            </a:extLst>
          </p:cNvPr>
          <p:cNvCxnSpPr/>
          <p:nvPr/>
        </p:nvCxnSpPr>
        <p:spPr>
          <a:xfrm>
            <a:off x="1043608" y="4509120"/>
            <a:ext cx="288032" cy="648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2C13D76E-6956-4D9D-9D00-1E8D2059A608}"/>
              </a:ext>
            </a:extLst>
          </p:cNvPr>
          <p:cNvSpPr/>
          <p:nvPr/>
        </p:nvSpPr>
        <p:spPr>
          <a:xfrm>
            <a:off x="6277648" y="3414440"/>
            <a:ext cx="2663850" cy="64881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同时校验</a:t>
            </a:r>
            <a:r>
              <a:rPr lang="en-US" altLang="zh-CN" dirty="0">
                <a:solidFill>
                  <a:srgbClr val="FF0000"/>
                </a:solidFill>
              </a:rPr>
              <a:t>ICMP</a:t>
            </a:r>
            <a:r>
              <a:rPr lang="zh-CN" altLang="en-US" dirty="0">
                <a:solidFill>
                  <a:srgbClr val="FF0000"/>
                </a:solidFill>
              </a:rPr>
              <a:t>首部和数据部分</a:t>
            </a:r>
          </a:p>
        </p:txBody>
      </p:sp>
      <p:cxnSp>
        <p:nvCxnSpPr>
          <p:cNvPr id="13" name="直接箭头连接符 12">
            <a:extLst>
              <a:ext uri="{FF2B5EF4-FFF2-40B4-BE49-F238E27FC236}">
                <a16:creationId xmlns:a16="http://schemas.microsoft.com/office/drawing/2014/main" id="{62E0FAC2-84BD-4FA4-9B66-38BA6A19F4CE}"/>
              </a:ext>
            </a:extLst>
          </p:cNvPr>
          <p:cNvCxnSpPr/>
          <p:nvPr/>
        </p:nvCxnSpPr>
        <p:spPr>
          <a:xfrm>
            <a:off x="7747938" y="4054475"/>
            <a:ext cx="288032" cy="648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0F8DCDB-A2AB-41F6-9EC6-B5095A03AFBB}" type="slidenum">
              <a:rPr lang="en-US" altLang="zh-CN">
                <a:latin typeface="+mn-ea"/>
                <a:ea typeface="+mn-ea"/>
              </a:rPr>
              <a:pPr eaLnBrk="1" hangingPunct="1"/>
              <a:t>74</a:t>
            </a:fld>
            <a:endParaRPr lang="en-US" altLang="zh-CN">
              <a:latin typeface="+mn-ea"/>
              <a:ea typeface="+mn-ea"/>
            </a:endParaRPr>
          </a:p>
        </p:txBody>
      </p:sp>
      <p:sp>
        <p:nvSpPr>
          <p:cNvPr id="77827" name="Rectangle 2"/>
          <p:cNvSpPr>
            <a:spLocks noGrp="1" noChangeArrowheads="1"/>
          </p:cNvSpPr>
          <p:nvPr>
            <p:ph type="title"/>
          </p:nvPr>
        </p:nvSpPr>
        <p:spPr/>
        <p:txBody>
          <a:bodyPr/>
          <a:lstStyle/>
          <a:p>
            <a:pPr eaLnBrk="1" hangingPunct="1"/>
            <a:r>
              <a:rPr lang="en-US" altLang="zh-CN">
                <a:latin typeface="+mn-ea"/>
                <a:ea typeface="+mn-ea"/>
              </a:rPr>
              <a:t>ICMP</a:t>
            </a:r>
            <a:r>
              <a:rPr lang="zh-CN" altLang="en-US">
                <a:latin typeface="+mn-ea"/>
                <a:ea typeface="+mn-ea"/>
              </a:rPr>
              <a:t>的主要功能</a:t>
            </a:r>
          </a:p>
        </p:txBody>
      </p:sp>
      <p:sp>
        <p:nvSpPr>
          <p:cNvPr id="77828" name="Rectangle 3"/>
          <p:cNvSpPr>
            <a:spLocks noGrp="1" noChangeArrowheads="1"/>
          </p:cNvSpPr>
          <p:nvPr>
            <p:ph type="body" idx="1"/>
          </p:nvPr>
        </p:nvSpPr>
        <p:spPr>
          <a:xfrm>
            <a:off x="755576" y="1600597"/>
            <a:ext cx="7772400" cy="4114800"/>
          </a:xfrm>
        </p:spPr>
        <p:txBody>
          <a:bodyPr/>
          <a:lstStyle/>
          <a:p>
            <a:pPr eaLnBrk="1" hangingPunct="1">
              <a:lnSpc>
                <a:spcPct val="110000"/>
              </a:lnSpc>
            </a:pPr>
            <a:r>
              <a:rPr lang="en-US" altLang="zh-CN" sz="2400" dirty="0">
                <a:latin typeface="+mn-ea"/>
              </a:rPr>
              <a:t>ICMP</a:t>
            </a:r>
            <a:r>
              <a:rPr lang="zh-CN" altLang="en-US" sz="2400" dirty="0">
                <a:latin typeface="+mn-ea"/>
              </a:rPr>
              <a:t>定义了两类消息：差错消息和信息消息</a:t>
            </a:r>
          </a:p>
          <a:p>
            <a:pPr eaLnBrk="1" hangingPunct="1">
              <a:lnSpc>
                <a:spcPct val="110000"/>
              </a:lnSpc>
            </a:pPr>
            <a:r>
              <a:rPr lang="zh-CN" altLang="en-US" sz="2400" dirty="0">
                <a:latin typeface="+mn-ea"/>
              </a:rPr>
              <a:t>差错消息</a:t>
            </a:r>
          </a:p>
          <a:p>
            <a:pPr lvl="1" eaLnBrk="1" hangingPunct="1">
              <a:lnSpc>
                <a:spcPct val="110000"/>
              </a:lnSpc>
            </a:pPr>
            <a:r>
              <a:rPr lang="zh-CN" altLang="en-GB" sz="2000" dirty="0">
                <a:latin typeface="+mn-ea"/>
              </a:rPr>
              <a:t>源抑制（</a:t>
            </a:r>
            <a:r>
              <a:rPr lang="en-GB" altLang="zh-CN" sz="2000" dirty="0">
                <a:latin typeface="+mn-ea"/>
              </a:rPr>
              <a:t>Source quench</a:t>
            </a:r>
            <a:r>
              <a:rPr lang="zh-CN" altLang="en-GB" sz="2000" dirty="0">
                <a:latin typeface="+mn-ea"/>
              </a:rPr>
              <a:t>）：抑制发送过多分组的主机。 </a:t>
            </a:r>
          </a:p>
          <a:p>
            <a:pPr lvl="1" eaLnBrk="1" hangingPunct="1">
              <a:lnSpc>
                <a:spcPct val="110000"/>
              </a:lnSpc>
            </a:pPr>
            <a:r>
              <a:rPr lang="zh-CN" altLang="en-GB" sz="2000" dirty="0">
                <a:latin typeface="+mn-ea"/>
              </a:rPr>
              <a:t>超时（</a:t>
            </a:r>
            <a:r>
              <a:rPr lang="en-GB" altLang="zh-CN" sz="2000" dirty="0">
                <a:latin typeface="+mn-ea"/>
              </a:rPr>
              <a:t>Time exceeded</a:t>
            </a:r>
            <a:r>
              <a:rPr lang="zh-CN" altLang="en-GB" sz="2000" dirty="0">
                <a:latin typeface="+mn-ea"/>
              </a:rPr>
              <a:t>） ：分组的</a:t>
            </a:r>
            <a:r>
              <a:rPr lang="en-GB" altLang="zh-CN" sz="2000" dirty="0">
                <a:latin typeface="+mn-ea"/>
              </a:rPr>
              <a:t>TTL</a:t>
            </a:r>
            <a:r>
              <a:rPr lang="zh-CN" altLang="en-GB" sz="2000" dirty="0">
                <a:latin typeface="+mn-ea"/>
              </a:rPr>
              <a:t>为</a:t>
            </a:r>
            <a:r>
              <a:rPr lang="en-GB" altLang="zh-CN" sz="2000" dirty="0">
                <a:latin typeface="+mn-ea"/>
              </a:rPr>
              <a:t>0</a:t>
            </a:r>
            <a:r>
              <a:rPr lang="zh-CN" altLang="en-GB" sz="2000" dirty="0">
                <a:latin typeface="+mn-ea"/>
              </a:rPr>
              <a:t>。</a:t>
            </a:r>
          </a:p>
          <a:p>
            <a:pPr lvl="1" eaLnBrk="1" hangingPunct="1">
              <a:lnSpc>
                <a:spcPct val="110000"/>
              </a:lnSpc>
            </a:pPr>
            <a:r>
              <a:rPr lang="zh-CN" altLang="en-GB" sz="2000" dirty="0">
                <a:latin typeface="+mn-ea"/>
              </a:rPr>
              <a:t>信宿不可达（</a:t>
            </a:r>
            <a:r>
              <a:rPr lang="en-GB" altLang="zh-CN" sz="2000" dirty="0">
                <a:latin typeface="+mn-ea"/>
              </a:rPr>
              <a:t>Destination unreachable</a:t>
            </a:r>
            <a:r>
              <a:rPr lang="zh-CN" altLang="en-GB" sz="2000" dirty="0">
                <a:latin typeface="+mn-ea"/>
              </a:rPr>
              <a:t>） ：报告子网、主机不能定位的信宿。</a:t>
            </a:r>
          </a:p>
          <a:p>
            <a:pPr lvl="1" eaLnBrk="1" hangingPunct="1">
              <a:lnSpc>
                <a:spcPct val="110000"/>
              </a:lnSpc>
            </a:pPr>
            <a:r>
              <a:rPr lang="zh-CN" altLang="en-GB" sz="2000" dirty="0">
                <a:latin typeface="+mn-ea"/>
              </a:rPr>
              <a:t>重定向（</a:t>
            </a:r>
            <a:r>
              <a:rPr lang="en-GB" altLang="zh-CN" sz="2000" dirty="0">
                <a:latin typeface="+mn-ea"/>
              </a:rPr>
              <a:t>Redirect</a:t>
            </a:r>
            <a:r>
              <a:rPr lang="zh-CN" altLang="en-GB" sz="2000" dirty="0">
                <a:latin typeface="+mn-ea"/>
              </a:rPr>
              <a:t>）：路由重定向 </a:t>
            </a:r>
          </a:p>
          <a:p>
            <a:pPr lvl="1" eaLnBrk="1" hangingPunct="1">
              <a:lnSpc>
                <a:spcPct val="110000"/>
              </a:lnSpc>
            </a:pPr>
            <a:r>
              <a:rPr lang="zh-CN" altLang="en-GB" sz="2000" dirty="0">
                <a:latin typeface="+mn-ea"/>
              </a:rPr>
              <a:t>参数问题（</a:t>
            </a:r>
            <a:r>
              <a:rPr lang="en-GB" altLang="zh-CN" sz="2000" dirty="0">
                <a:latin typeface="+mn-ea"/>
              </a:rPr>
              <a:t>Parameter problem)</a:t>
            </a:r>
            <a:r>
              <a:rPr lang="zh-CN" altLang="en-GB" sz="2000" dirty="0">
                <a:latin typeface="+mn-ea"/>
              </a:rPr>
              <a:t>：分组头参数出错。</a:t>
            </a:r>
            <a:endParaRPr lang="zh-CN" altLang="en-US" sz="2000" dirty="0">
              <a:latin typeface="+mn-ea"/>
            </a:endParaRPr>
          </a:p>
          <a:p>
            <a:pPr eaLnBrk="1" hangingPunct="1">
              <a:lnSpc>
                <a:spcPct val="110000"/>
              </a:lnSpc>
            </a:pPr>
            <a:r>
              <a:rPr lang="zh-CN" altLang="en-US" sz="2400" dirty="0">
                <a:latin typeface="+mn-ea"/>
              </a:rPr>
              <a:t>信息消息</a:t>
            </a:r>
            <a:r>
              <a:rPr lang="en-US" altLang="zh-CN" sz="2400" dirty="0">
                <a:latin typeface="+mn-ea"/>
              </a:rPr>
              <a:t>/</a:t>
            </a:r>
            <a:r>
              <a:rPr lang="zh-CN" altLang="en-US" sz="2400" dirty="0">
                <a:latin typeface="+mn-ea"/>
              </a:rPr>
              <a:t>查询消息</a:t>
            </a:r>
          </a:p>
          <a:p>
            <a:pPr lvl="1" eaLnBrk="1" hangingPunct="1">
              <a:lnSpc>
                <a:spcPct val="110000"/>
              </a:lnSpc>
            </a:pPr>
            <a:r>
              <a:rPr lang="zh-CN" altLang="en-GB" sz="2000" dirty="0">
                <a:latin typeface="+mn-ea"/>
              </a:rPr>
              <a:t>回音请求</a:t>
            </a:r>
            <a:r>
              <a:rPr lang="en-GB" altLang="zh-CN" sz="2000" dirty="0">
                <a:latin typeface="+mn-ea"/>
              </a:rPr>
              <a:t>/</a:t>
            </a:r>
            <a:r>
              <a:rPr lang="zh-CN" altLang="en-GB" sz="2000" dirty="0">
                <a:latin typeface="+mn-ea"/>
              </a:rPr>
              <a:t>响应（</a:t>
            </a:r>
            <a:r>
              <a:rPr lang="en-GB" altLang="zh-CN" sz="2000" dirty="0">
                <a:latin typeface="+mn-ea"/>
              </a:rPr>
              <a:t>Echo request/reply</a:t>
            </a:r>
            <a:r>
              <a:rPr lang="zh-CN" altLang="en-GB" sz="2000" dirty="0">
                <a:latin typeface="+mn-ea"/>
              </a:rPr>
              <a:t>） </a:t>
            </a:r>
          </a:p>
          <a:p>
            <a:pPr lvl="1" eaLnBrk="1" hangingPunct="1">
              <a:lnSpc>
                <a:spcPct val="110000"/>
              </a:lnSpc>
            </a:pPr>
            <a:r>
              <a:rPr lang="zh-CN" altLang="en-GB" sz="2000" dirty="0">
                <a:latin typeface="+mn-ea"/>
              </a:rPr>
              <a:t>路由器发现（</a:t>
            </a:r>
            <a:r>
              <a:rPr lang="en-GB" altLang="zh-CN" sz="2000" dirty="0">
                <a:latin typeface="+mn-ea"/>
              </a:rPr>
              <a:t>Router discovery</a:t>
            </a:r>
            <a:r>
              <a:rPr lang="zh-CN" altLang="en-GB" sz="2000" dirty="0">
                <a:latin typeface="+mn-ea"/>
              </a:rPr>
              <a:t>）</a:t>
            </a:r>
          </a:p>
          <a:p>
            <a:pPr lvl="1" eaLnBrk="1" hangingPunct="1">
              <a:lnSpc>
                <a:spcPct val="110000"/>
              </a:lnSpc>
            </a:pPr>
            <a:r>
              <a:rPr lang="zh-CN" altLang="en-GB" sz="2000" dirty="0">
                <a:latin typeface="+mn-ea"/>
              </a:rPr>
              <a:t>地址掩码请求</a:t>
            </a:r>
            <a:r>
              <a:rPr lang="en-GB" altLang="zh-CN" sz="2000" dirty="0">
                <a:latin typeface="+mn-ea"/>
              </a:rPr>
              <a:t>/</a:t>
            </a:r>
            <a:r>
              <a:rPr lang="zh-CN" altLang="en-GB" sz="2000" dirty="0">
                <a:latin typeface="+mn-ea"/>
              </a:rPr>
              <a:t>响应（</a:t>
            </a:r>
            <a:r>
              <a:rPr lang="en-GB" altLang="zh-CN" sz="2000" dirty="0">
                <a:latin typeface="+mn-ea"/>
              </a:rPr>
              <a:t>Address mask request/reply</a:t>
            </a:r>
            <a:r>
              <a:rPr lang="zh-CN" altLang="en-GB" sz="2000" dirty="0">
                <a:latin typeface="+mn-ea"/>
              </a:rPr>
              <a:t>） </a:t>
            </a:r>
            <a:endParaRPr lang="zh-CN" altLang="en-US" sz="2000" dirty="0">
              <a:latin typeface="+mn-ea"/>
            </a:endParaRPr>
          </a:p>
        </p:txBody>
      </p:sp>
      <p:sp>
        <p:nvSpPr>
          <p:cNvPr id="241675" name="Oval 11"/>
          <p:cNvSpPr>
            <a:spLocks noChangeArrowheads="1"/>
          </p:cNvSpPr>
          <p:nvPr/>
        </p:nvSpPr>
        <p:spPr bwMode="auto">
          <a:xfrm>
            <a:off x="1259632" y="2947233"/>
            <a:ext cx="5544616" cy="360363"/>
          </a:xfrm>
          <a:prstGeom prst="ellipse">
            <a:avLst/>
          </a:prstGeom>
          <a:noFill/>
          <a:ln w="19050" algn="ctr">
            <a:solidFill>
              <a:srgbClr val="E2061B"/>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1676" name="Oval 12"/>
          <p:cNvSpPr>
            <a:spLocks noChangeArrowheads="1"/>
          </p:cNvSpPr>
          <p:nvPr/>
        </p:nvSpPr>
        <p:spPr bwMode="auto">
          <a:xfrm>
            <a:off x="1259632" y="5361464"/>
            <a:ext cx="5400600" cy="360362"/>
          </a:xfrm>
          <a:prstGeom prst="ellipse">
            <a:avLst/>
          </a:prstGeom>
          <a:noFill/>
          <a:ln w="19050" algn="ctr">
            <a:solidFill>
              <a:srgbClr val="E2061B"/>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7" name="椭圆 6">
            <a:extLst>
              <a:ext uri="{FF2B5EF4-FFF2-40B4-BE49-F238E27FC236}">
                <a16:creationId xmlns:a16="http://schemas.microsoft.com/office/drawing/2014/main" id="{4E13E29F-0A43-4A19-AE23-185E9A6207FC}"/>
              </a:ext>
            </a:extLst>
          </p:cNvPr>
          <p:cNvSpPr/>
          <p:nvPr/>
        </p:nvSpPr>
        <p:spPr>
          <a:xfrm>
            <a:off x="6804248" y="3862680"/>
            <a:ext cx="2231802" cy="64881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常用网络诊断工具</a:t>
            </a:r>
          </a:p>
        </p:txBody>
      </p:sp>
      <p:cxnSp>
        <p:nvCxnSpPr>
          <p:cNvPr id="8" name="直接箭头连接符 7">
            <a:extLst>
              <a:ext uri="{FF2B5EF4-FFF2-40B4-BE49-F238E27FC236}">
                <a16:creationId xmlns:a16="http://schemas.microsoft.com/office/drawing/2014/main" id="{AA77B73A-5969-4B00-B089-E15C19F5F6D3}"/>
              </a:ext>
            </a:extLst>
          </p:cNvPr>
          <p:cNvCxnSpPr>
            <a:cxnSpLocks/>
          </p:cNvCxnSpPr>
          <p:nvPr/>
        </p:nvCxnSpPr>
        <p:spPr>
          <a:xfrm flipH="1" flipV="1">
            <a:off x="6660232" y="3210318"/>
            <a:ext cx="864096" cy="65236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0D4BCBC7-966A-4212-93A1-8EEA32917809}"/>
              </a:ext>
            </a:extLst>
          </p:cNvPr>
          <p:cNvCxnSpPr>
            <a:cxnSpLocks/>
          </p:cNvCxnSpPr>
          <p:nvPr/>
        </p:nvCxnSpPr>
        <p:spPr>
          <a:xfrm flipH="1">
            <a:off x="6588224" y="4654232"/>
            <a:ext cx="1152128" cy="73819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75"/>
                                        </p:tgtEl>
                                        <p:attrNameLst>
                                          <p:attrName>style.visibility</p:attrName>
                                        </p:attrNameLst>
                                      </p:cBhvr>
                                      <p:to>
                                        <p:strVal val="visible"/>
                                      </p:to>
                                    </p:set>
                                    <p:animEffect transition="in" filter="blinds(horizontal)">
                                      <p:cBhvr>
                                        <p:cTn id="7" dur="500"/>
                                        <p:tgtEl>
                                          <p:spTgt spid="241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76"/>
                                        </p:tgtEl>
                                        <p:attrNameLst>
                                          <p:attrName>style.visibility</p:attrName>
                                        </p:attrNameLst>
                                      </p:cBhvr>
                                      <p:to>
                                        <p:strVal val="visible"/>
                                      </p:to>
                                    </p:set>
                                    <p:animEffect transition="in" filter="blinds(horizontal)">
                                      <p:cBhvr>
                                        <p:cTn id="12" dur="500"/>
                                        <p:tgtEl>
                                          <p:spTgt spid="241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5" grpId="0" animBg="1"/>
      <p:bldP spid="24167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F17915E-1FAF-4C03-8524-D0343D102F75}" type="slidenum">
              <a:rPr lang="en-US" altLang="zh-CN">
                <a:latin typeface="+mn-ea"/>
                <a:ea typeface="+mn-ea"/>
              </a:rPr>
              <a:pPr eaLnBrk="1" hangingPunct="1"/>
              <a:t>75</a:t>
            </a:fld>
            <a:endParaRPr lang="en-US" altLang="zh-CN">
              <a:latin typeface="+mn-ea"/>
              <a:ea typeface="+mn-ea"/>
            </a:endParaRPr>
          </a:p>
        </p:txBody>
      </p:sp>
      <p:sp>
        <p:nvSpPr>
          <p:cNvPr id="78851" name="Rectangle 2"/>
          <p:cNvSpPr>
            <a:spLocks noGrp="1" noChangeArrowheads="1"/>
          </p:cNvSpPr>
          <p:nvPr>
            <p:ph type="title"/>
          </p:nvPr>
        </p:nvSpPr>
        <p:spPr/>
        <p:txBody>
          <a:bodyPr/>
          <a:lstStyle/>
          <a:p>
            <a:pPr eaLnBrk="1" hangingPunct="1"/>
            <a:r>
              <a:rPr lang="zh-CN" altLang="en-US" dirty="0">
                <a:latin typeface="+mn-ea"/>
                <a:ea typeface="+mn-ea"/>
              </a:rPr>
              <a:t>常用网络诊断工具</a:t>
            </a:r>
            <a:r>
              <a:rPr lang="en-US" altLang="zh-CN" dirty="0">
                <a:latin typeface="+mn-ea"/>
                <a:ea typeface="+mn-ea"/>
              </a:rPr>
              <a:t>1</a:t>
            </a:r>
            <a:endParaRPr lang="zh-CN" altLang="en-US" dirty="0">
              <a:latin typeface="+mn-ea"/>
              <a:ea typeface="+mn-ea"/>
            </a:endParaRPr>
          </a:p>
        </p:txBody>
      </p:sp>
      <p:sp>
        <p:nvSpPr>
          <p:cNvPr id="78852" name="Rectangle 3"/>
          <p:cNvSpPr>
            <a:spLocks noGrp="1" noChangeArrowheads="1"/>
          </p:cNvSpPr>
          <p:nvPr>
            <p:ph type="body" idx="1"/>
          </p:nvPr>
        </p:nvSpPr>
        <p:spPr>
          <a:xfrm>
            <a:off x="606812" y="1217434"/>
            <a:ext cx="7772400" cy="3643312"/>
          </a:xfrm>
        </p:spPr>
        <p:txBody>
          <a:bodyPr/>
          <a:lstStyle/>
          <a:p>
            <a:pPr eaLnBrk="1" hangingPunct="1"/>
            <a:r>
              <a:rPr lang="en-US" altLang="zh-CN" dirty="0">
                <a:latin typeface="+mn-ea"/>
              </a:rPr>
              <a:t>ping</a:t>
            </a:r>
          </a:p>
          <a:p>
            <a:pPr lvl="1" eaLnBrk="1" hangingPunct="1"/>
            <a:r>
              <a:rPr lang="zh-CN" altLang="en-US" b="0" dirty="0">
                <a:latin typeface="+mn-ea"/>
              </a:rPr>
              <a:t>功能：测试主机的可到达性和往返延迟等网络信息</a:t>
            </a:r>
          </a:p>
          <a:p>
            <a:pPr lvl="1" eaLnBrk="1" hangingPunct="1"/>
            <a:r>
              <a:rPr lang="en-US" altLang="zh-CN" b="0" dirty="0">
                <a:latin typeface="+mn-ea"/>
              </a:rPr>
              <a:t>ping</a:t>
            </a:r>
            <a:r>
              <a:rPr lang="zh-CN" altLang="en-US" b="0" dirty="0">
                <a:latin typeface="+mn-ea"/>
              </a:rPr>
              <a:t>程序采用</a:t>
            </a:r>
            <a:r>
              <a:rPr lang="en-US" altLang="zh-CN" b="0" dirty="0">
                <a:latin typeface="+mn-ea"/>
              </a:rPr>
              <a:t>ICMP</a:t>
            </a:r>
            <a:r>
              <a:rPr lang="zh-CN" altLang="en-US" b="0" dirty="0">
                <a:latin typeface="+mn-ea"/>
              </a:rPr>
              <a:t>的</a:t>
            </a:r>
            <a:r>
              <a:rPr lang="zh-CN" altLang="en-GB" b="0" dirty="0">
                <a:latin typeface="+mn-ea"/>
              </a:rPr>
              <a:t>回音请求</a:t>
            </a:r>
            <a:r>
              <a:rPr lang="en-GB" altLang="zh-CN" b="0" dirty="0">
                <a:latin typeface="+mn-ea"/>
              </a:rPr>
              <a:t>/</a:t>
            </a:r>
            <a:r>
              <a:rPr lang="zh-CN" altLang="en-GB" b="0" dirty="0">
                <a:latin typeface="+mn-ea"/>
              </a:rPr>
              <a:t>响应（</a:t>
            </a:r>
            <a:r>
              <a:rPr lang="en-GB" altLang="zh-CN" b="0" dirty="0">
                <a:latin typeface="+mn-ea"/>
              </a:rPr>
              <a:t>Echo request/reply</a:t>
            </a:r>
            <a:r>
              <a:rPr lang="zh-CN" altLang="en-GB" b="0" dirty="0">
                <a:latin typeface="+mn-ea"/>
              </a:rPr>
              <a:t>）报文，通过向目的主机发送回音请求，返回响应消息，来测试目的主机的可达性、往返延迟以及丢包率</a:t>
            </a:r>
            <a:endParaRPr lang="zh-CN" altLang="en-US" b="0" dirty="0">
              <a:latin typeface="+mn-ea"/>
            </a:endParaRPr>
          </a:p>
        </p:txBody>
      </p:sp>
      <p:pic>
        <p:nvPicPr>
          <p:cNvPr id="9" name="图片 8">
            <a:extLst>
              <a:ext uri="{FF2B5EF4-FFF2-40B4-BE49-F238E27FC236}">
                <a16:creationId xmlns:a16="http://schemas.microsoft.com/office/drawing/2014/main" id="{48805825-7A3D-4DFA-A9AF-35536B585B55}"/>
              </a:ext>
            </a:extLst>
          </p:cNvPr>
          <p:cNvPicPr>
            <a:picLocks noChangeAspect="1"/>
          </p:cNvPicPr>
          <p:nvPr/>
        </p:nvPicPr>
        <p:blipFill>
          <a:blip r:embed="rId3"/>
          <a:stretch>
            <a:fillRect/>
          </a:stretch>
        </p:blipFill>
        <p:spPr>
          <a:xfrm>
            <a:off x="35312" y="4848225"/>
            <a:ext cx="4457700" cy="2009775"/>
          </a:xfrm>
          <a:prstGeom prst="rect">
            <a:avLst/>
          </a:prstGeom>
        </p:spPr>
      </p:pic>
      <p:pic>
        <p:nvPicPr>
          <p:cNvPr id="10" name="图片 9">
            <a:extLst>
              <a:ext uri="{FF2B5EF4-FFF2-40B4-BE49-F238E27FC236}">
                <a16:creationId xmlns:a16="http://schemas.microsoft.com/office/drawing/2014/main" id="{A4FACF3F-0B61-4375-A700-44A7D58278B4}"/>
              </a:ext>
            </a:extLst>
          </p:cNvPr>
          <p:cNvPicPr>
            <a:picLocks noChangeAspect="1"/>
          </p:cNvPicPr>
          <p:nvPr/>
        </p:nvPicPr>
        <p:blipFill>
          <a:blip r:embed="rId4"/>
          <a:stretch>
            <a:fillRect/>
          </a:stretch>
        </p:blipFill>
        <p:spPr>
          <a:xfrm>
            <a:off x="4493012" y="5062160"/>
            <a:ext cx="4550228" cy="1772816"/>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1D533F5-DA61-4885-A044-43AC5F77AFA9}" type="slidenum">
              <a:rPr lang="en-US" altLang="zh-CN"/>
              <a:pPr eaLnBrk="1" hangingPunct="1"/>
              <a:t>76</a:t>
            </a:fld>
            <a:endParaRPr lang="en-US" altLang="zh-CN"/>
          </a:p>
        </p:txBody>
      </p:sp>
      <p:sp>
        <p:nvSpPr>
          <p:cNvPr id="80899" name="Rectangle 2"/>
          <p:cNvSpPr>
            <a:spLocks noGrp="1" noChangeArrowheads="1"/>
          </p:cNvSpPr>
          <p:nvPr>
            <p:ph type="title"/>
          </p:nvPr>
        </p:nvSpPr>
        <p:spPr/>
        <p:txBody>
          <a:bodyPr/>
          <a:lstStyle/>
          <a:p>
            <a:pPr eaLnBrk="1" hangingPunct="1"/>
            <a:r>
              <a:rPr lang="zh-CN" altLang="en-US" dirty="0"/>
              <a:t>常用网络诊断工具</a:t>
            </a:r>
            <a:r>
              <a:rPr lang="en-US" altLang="zh-CN" dirty="0"/>
              <a:t>2</a:t>
            </a:r>
            <a:endParaRPr lang="zh-CN" altLang="en-US" dirty="0"/>
          </a:p>
        </p:txBody>
      </p:sp>
      <p:sp>
        <p:nvSpPr>
          <p:cNvPr id="79876" name="Rectangle 3"/>
          <p:cNvSpPr>
            <a:spLocks noGrp="1" noChangeArrowheads="1"/>
          </p:cNvSpPr>
          <p:nvPr>
            <p:ph type="body" idx="1"/>
          </p:nvPr>
        </p:nvSpPr>
        <p:spPr>
          <a:xfrm>
            <a:off x="179388" y="1268760"/>
            <a:ext cx="8775700" cy="3457575"/>
          </a:xfrm>
        </p:spPr>
        <p:txBody>
          <a:bodyPr/>
          <a:lstStyle/>
          <a:p>
            <a:pPr eaLnBrk="1" hangingPunct="1">
              <a:lnSpc>
                <a:spcPct val="130000"/>
              </a:lnSpc>
            </a:pPr>
            <a:r>
              <a:rPr lang="en-US" altLang="zh-CN" dirty="0">
                <a:latin typeface="+mn-ea"/>
              </a:rPr>
              <a:t>traceroute in </a:t>
            </a:r>
            <a:r>
              <a:rPr lang="en-US" altLang="zh-CN" dirty="0" err="1">
                <a:latin typeface="+mn-ea"/>
              </a:rPr>
              <a:t>linux</a:t>
            </a:r>
            <a:r>
              <a:rPr lang="en-US" altLang="zh-CN" dirty="0">
                <a:latin typeface="+mn-ea"/>
              </a:rPr>
              <a:t> (tracert in windows)</a:t>
            </a:r>
          </a:p>
          <a:p>
            <a:pPr lvl="1" eaLnBrk="1" hangingPunct="1">
              <a:lnSpc>
                <a:spcPct val="130000"/>
              </a:lnSpc>
            </a:pPr>
            <a:r>
              <a:rPr lang="zh-CN" altLang="en-US" sz="2400" b="0" dirty="0">
                <a:latin typeface="+mn-ea"/>
              </a:rPr>
              <a:t>功能：发现从源主机到目的主机路径上的网络节点</a:t>
            </a:r>
          </a:p>
          <a:p>
            <a:pPr lvl="1" eaLnBrk="1" hangingPunct="1">
              <a:lnSpc>
                <a:spcPct val="130000"/>
              </a:lnSpc>
            </a:pPr>
            <a:r>
              <a:rPr lang="zh-CN" altLang="en-US" sz="2400" b="0" dirty="0">
                <a:latin typeface="+mn-ea"/>
              </a:rPr>
              <a:t>首先发送</a:t>
            </a:r>
            <a:r>
              <a:rPr lang="en-US" altLang="zh-CN" sz="2400" b="0" dirty="0">
                <a:latin typeface="+mn-ea"/>
              </a:rPr>
              <a:t>TTL=1</a:t>
            </a:r>
            <a:r>
              <a:rPr lang="zh-CN" altLang="en-US" sz="2400" b="0" dirty="0">
                <a:latin typeface="+mn-ea"/>
              </a:rPr>
              <a:t>的</a:t>
            </a:r>
            <a:r>
              <a:rPr lang="en-US" altLang="zh-CN" sz="2400" b="0" dirty="0">
                <a:latin typeface="+mn-ea"/>
              </a:rPr>
              <a:t>echo request</a:t>
            </a:r>
            <a:r>
              <a:rPr lang="zh-CN" altLang="en-US" sz="2400" b="0" dirty="0">
                <a:latin typeface="+mn-ea"/>
              </a:rPr>
              <a:t>，第一跳节点向源端返回</a:t>
            </a:r>
            <a:r>
              <a:rPr lang="en-US" altLang="zh-CN" sz="2400" b="0" dirty="0">
                <a:latin typeface="+mn-ea"/>
              </a:rPr>
              <a:t>ICMP</a:t>
            </a:r>
            <a:r>
              <a:rPr lang="zh-CN" altLang="en-US" sz="2400" b="0" dirty="0">
                <a:latin typeface="+mn-ea"/>
              </a:rPr>
              <a:t>的</a:t>
            </a:r>
            <a:r>
              <a:rPr lang="en-US" altLang="zh-CN" sz="2400" b="0" dirty="0">
                <a:latin typeface="+mn-ea"/>
              </a:rPr>
              <a:t>Time Exceeded</a:t>
            </a:r>
            <a:r>
              <a:rPr lang="zh-CN" altLang="en-US" sz="2400" b="0" dirty="0">
                <a:latin typeface="+mn-ea"/>
              </a:rPr>
              <a:t>错误，然后发送</a:t>
            </a:r>
            <a:r>
              <a:rPr lang="en-US" altLang="zh-CN" sz="2400" b="0" dirty="0">
                <a:latin typeface="+mn-ea"/>
              </a:rPr>
              <a:t>TTL=2</a:t>
            </a:r>
            <a:r>
              <a:rPr lang="zh-CN" altLang="en-US" sz="2400" b="0" dirty="0">
                <a:latin typeface="+mn-ea"/>
              </a:rPr>
              <a:t>的</a:t>
            </a:r>
            <a:r>
              <a:rPr lang="en-US" altLang="zh-CN" sz="2400" b="0" dirty="0">
                <a:latin typeface="+mn-ea"/>
              </a:rPr>
              <a:t>echo request</a:t>
            </a:r>
            <a:r>
              <a:rPr lang="zh-CN" altLang="en-US" sz="2400" b="0" dirty="0">
                <a:latin typeface="+mn-ea"/>
              </a:rPr>
              <a:t>，第二跳节点返回</a:t>
            </a:r>
            <a:r>
              <a:rPr lang="en-US" altLang="zh-CN" sz="2400" b="0" dirty="0">
                <a:latin typeface="+mn-ea"/>
              </a:rPr>
              <a:t>Time Exceeded</a:t>
            </a:r>
            <a:r>
              <a:rPr lang="zh-CN" altLang="en-US" sz="2400" b="0" dirty="0">
                <a:latin typeface="+mn-ea"/>
              </a:rPr>
              <a:t>错误，不断递增</a:t>
            </a:r>
            <a:r>
              <a:rPr lang="en-US" altLang="zh-CN" sz="2400" b="0" dirty="0">
                <a:latin typeface="+mn-ea"/>
              </a:rPr>
              <a:t>TTL</a:t>
            </a:r>
            <a:r>
              <a:rPr lang="zh-CN" altLang="en-US" sz="2400" b="0" dirty="0">
                <a:latin typeface="+mn-ea"/>
              </a:rPr>
              <a:t>，直到到达目的主机</a:t>
            </a:r>
          </a:p>
        </p:txBody>
      </p:sp>
      <p:pic>
        <p:nvPicPr>
          <p:cNvPr id="3" name="图片 2">
            <a:extLst>
              <a:ext uri="{FF2B5EF4-FFF2-40B4-BE49-F238E27FC236}">
                <a16:creationId xmlns:a16="http://schemas.microsoft.com/office/drawing/2014/main" id="{60E06912-E86F-454F-BDEA-615EC119EBB5}"/>
              </a:ext>
            </a:extLst>
          </p:cNvPr>
          <p:cNvPicPr>
            <a:picLocks noChangeAspect="1"/>
          </p:cNvPicPr>
          <p:nvPr/>
        </p:nvPicPr>
        <p:blipFill>
          <a:blip r:embed="rId3"/>
          <a:stretch>
            <a:fillRect/>
          </a:stretch>
        </p:blipFill>
        <p:spPr>
          <a:xfrm>
            <a:off x="6112" y="4519317"/>
            <a:ext cx="4956991" cy="2338683"/>
          </a:xfrm>
          <a:prstGeom prst="rect">
            <a:avLst/>
          </a:prstGeom>
        </p:spPr>
      </p:pic>
      <p:pic>
        <p:nvPicPr>
          <p:cNvPr id="6" name="图片 5">
            <a:extLst>
              <a:ext uri="{FF2B5EF4-FFF2-40B4-BE49-F238E27FC236}">
                <a16:creationId xmlns:a16="http://schemas.microsoft.com/office/drawing/2014/main" id="{BAC2B9E2-516F-4347-8AFD-50B4D9A6E550}"/>
              </a:ext>
            </a:extLst>
          </p:cNvPr>
          <p:cNvPicPr>
            <a:picLocks noChangeAspect="1"/>
          </p:cNvPicPr>
          <p:nvPr/>
        </p:nvPicPr>
        <p:blipFill rotWithShape="1">
          <a:blip r:embed="rId4"/>
          <a:srcRect l="1645"/>
          <a:stretch/>
        </p:blipFill>
        <p:spPr>
          <a:xfrm>
            <a:off x="4788024" y="4519317"/>
            <a:ext cx="4304976" cy="23386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9876">
                                            <p:txEl>
                                              <p:pRg st="2" end="2"/>
                                            </p:txEl>
                                          </p:spTgt>
                                        </p:tgtEl>
                                        <p:attrNameLst>
                                          <p:attrName>style.visibility</p:attrName>
                                        </p:attrNameLst>
                                      </p:cBhvr>
                                      <p:to>
                                        <p:strVal val="visible"/>
                                      </p:to>
                                    </p:set>
                                    <p:animEffect transition="in" filter="strips(downRight)">
                                      <p:cBhvr>
                                        <p:cTn id="7" dur="500"/>
                                        <p:tgtEl>
                                          <p:spTgt spid="798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167F9D5-916D-4019-8999-2DFFCCED4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
            <a:ext cx="423554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7">
            <a:extLst>
              <a:ext uri="{FF2B5EF4-FFF2-40B4-BE49-F238E27FC236}">
                <a16:creationId xmlns:a16="http://schemas.microsoft.com/office/drawing/2014/main" id="{03FC5853-A13E-44A0-A84E-47AF185CFAA0}"/>
              </a:ext>
            </a:extLst>
          </p:cNvPr>
          <p:cNvGraphicFramePr>
            <a:graphicFrameLocks noChangeAspect="1"/>
          </p:cNvGraphicFramePr>
          <p:nvPr>
            <p:extLst>
              <p:ext uri="{D42A27DB-BD31-4B8C-83A1-F6EECF244321}">
                <p14:modId xmlns:p14="http://schemas.microsoft.com/office/powerpoint/2010/main" val="2362765926"/>
              </p:ext>
            </p:extLst>
          </p:nvPr>
        </p:nvGraphicFramePr>
        <p:xfrm>
          <a:off x="2514600" y="1099957"/>
          <a:ext cx="2158354" cy="1848481"/>
        </p:xfrm>
        <a:graphic>
          <a:graphicData uri="http://schemas.openxmlformats.org/presentationml/2006/ole">
            <mc:AlternateContent xmlns:mc="http://schemas.openxmlformats.org/markup-compatibility/2006">
              <mc:Choice xmlns:v="urn:schemas-microsoft-com:vml" Requires="v">
                <p:oleObj name="Photo Editor Photo" r:id="rId4" imgW="2712381" imgH="2324301" progId="MSPhotoEd.3">
                  <p:embed/>
                </p:oleObj>
              </mc:Choice>
              <mc:Fallback>
                <p:oleObj name="Photo Editor Photo" r:id="rId4" imgW="2712381" imgH="2324301" progId="MSPhotoEd.3">
                  <p:embed/>
                  <p:pic>
                    <p:nvPicPr>
                      <p:cNvPr id="5" name="Object 7">
                        <a:extLst>
                          <a:ext uri="{FF2B5EF4-FFF2-40B4-BE49-F238E27FC236}">
                            <a16:creationId xmlns:a16="http://schemas.microsoft.com/office/drawing/2014/main" id="{03FC5853-A13E-44A0-A84E-47AF185CF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099957"/>
                        <a:ext cx="2158354" cy="1848481"/>
                      </a:xfrm>
                      <a:prstGeom prst="rect">
                        <a:avLst/>
                      </a:prstGeom>
                      <a:noFill/>
                      <a:ln>
                        <a:noFill/>
                      </a:ln>
                      <a:effectLst/>
                    </p:spPr>
                  </p:pic>
                </p:oleObj>
              </mc:Fallback>
            </mc:AlternateContent>
          </a:graphicData>
        </a:graphic>
      </p:graphicFrame>
      <p:graphicFrame>
        <p:nvGraphicFramePr>
          <p:cNvPr id="6" name="Object 5">
            <a:extLst>
              <a:ext uri="{FF2B5EF4-FFF2-40B4-BE49-F238E27FC236}">
                <a16:creationId xmlns:a16="http://schemas.microsoft.com/office/drawing/2014/main" id="{6278A758-E2C1-4B46-A6AF-B8A1FB000620}"/>
              </a:ext>
            </a:extLst>
          </p:cNvPr>
          <p:cNvGraphicFramePr>
            <a:graphicFrameLocks noChangeAspect="1"/>
          </p:cNvGraphicFramePr>
          <p:nvPr>
            <p:extLst>
              <p:ext uri="{D42A27DB-BD31-4B8C-83A1-F6EECF244321}">
                <p14:modId xmlns:p14="http://schemas.microsoft.com/office/powerpoint/2010/main" val="2207002418"/>
              </p:ext>
            </p:extLst>
          </p:nvPr>
        </p:nvGraphicFramePr>
        <p:xfrm>
          <a:off x="196850" y="4126420"/>
          <a:ext cx="7632700" cy="2349500"/>
        </p:xfrm>
        <a:graphic>
          <a:graphicData uri="http://schemas.openxmlformats.org/presentationml/2006/ole">
            <mc:AlternateContent xmlns:mc="http://schemas.openxmlformats.org/markup-compatibility/2006">
              <mc:Choice xmlns:v="urn:schemas-microsoft-com:vml" Requires="v">
                <p:oleObj name="Visio" r:id="rId6" imgW="6013704" imgH="1851050" progId="Visio.Drawing.11">
                  <p:embed/>
                </p:oleObj>
              </mc:Choice>
              <mc:Fallback>
                <p:oleObj name="Visio" r:id="rId6" imgW="6013704" imgH="1851050" progId="Visio.Drawing.11">
                  <p:embed/>
                  <p:pic>
                    <p:nvPicPr>
                      <p:cNvPr id="6" name="Object 5">
                        <a:extLst>
                          <a:ext uri="{FF2B5EF4-FFF2-40B4-BE49-F238E27FC236}">
                            <a16:creationId xmlns:a16="http://schemas.microsoft.com/office/drawing/2014/main" id="{6278A758-E2C1-4B46-A6AF-B8A1FB0006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 y="4126420"/>
                        <a:ext cx="76327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Group 27">
            <a:extLst>
              <a:ext uri="{FF2B5EF4-FFF2-40B4-BE49-F238E27FC236}">
                <a16:creationId xmlns:a16="http://schemas.microsoft.com/office/drawing/2014/main" id="{450731AF-CB5F-4C04-BC42-9184F09444B0}"/>
              </a:ext>
            </a:extLst>
          </p:cNvPr>
          <p:cNvGraphicFramePr>
            <a:graphicFrameLocks/>
          </p:cNvGraphicFramePr>
          <p:nvPr>
            <p:extLst>
              <p:ext uri="{D42A27DB-BD31-4B8C-83A1-F6EECF244321}">
                <p14:modId xmlns:p14="http://schemas.microsoft.com/office/powerpoint/2010/main" val="3024427718"/>
              </p:ext>
            </p:extLst>
          </p:nvPr>
        </p:nvGraphicFramePr>
        <p:xfrm>
          <a:off x="5791200" y="3471862"/>
          <a:ext cx="3248026" cy="560832"/>
        </p:xfrm>
        <a:graphic>
          <a:graphicData uri="http://schemas.openxmlformats.org/drawingml/2006/table">
            <a:tbl>
              <a:tblPr/>
              <a:tblGrid>
                <a:gridCol w="859227">
                  <a:extLst>
                    <a:ext uri="{9D8B030D-6E8A-4147-A177-3AD203B41FA5}">
                      <a16:colId xmlns:a16="http://schemas.microsoft.com/office/drawing/2014/main" val="20000"/>
                    </a:ext>
                  </a:extLst>
                </a:gridCol>
                <a:gridCol w="859227">
                  <a:extLst>
                    <a:ext uri="{9D8B030D-6E8A-4147-A177-3AD203B41FA5}">
                      <a16:colId xmlns:a16="http://schemas.microsoft.com/office/drawing/2014/main" val="20001"/>
                    </a:ext>
                  </a:extLst>
                </a:gridCol>
                <a:gridCol w="1529572">
                  <a:extLst>
                    <a:ext uri="{9D8B030D-6E8A-4147-A177-3AD203B41FA5}">
                      <a16:colId xmlns:a16="http://schemas.microsoft.com/office/drawing/2014/main" val="20002"/>
                    </a:ext>
                  </a:extLst>
                </a:gridCol>
              </a:tblGrid>
              <a:tr h="500063">
                <a:tc>
                  <a:txBody>
                    <a:bodyPr/>
                    <a:lstStyle>
                      <a:lvl1pPr marL="0" algn="l" defTabSz="914400" rtl="0" eaLnBrk="1" latinLnBrk="0" hangingPunct="1">
                        <a:defRPr sz="1800" kern="1200">
                          <a:solidFill>
                            <a:schemeClr val="tx1"/>
                          </a:solidFill>
                          <a:latin typeface="Tahoma"/>
                          <a:ea typeface="宋体"/>
                          <a:cs typeface=""/>
                        </a:defRPr>
                      </a:lvl1pPr>
                      <a:lvl2pPr marL="457200" algn="l" defTabSz="914400" rtl="0" eaLnBrk="1" latinLnBrk="0" hangingPunct="1">
                        <a:defRPr sz="1800" kern="1200">
                          <a:solidFill>
                            <a:schemeClr val="tx1"/>
                          </a:solidFill>
                          <a:latin typeface="Tahoma"/>
                          <a:ea typeface="宋体"/>
                          <a:cs typeface=""/>
                        </a:defRPr>
                      </a:lvl2pPr>
                      <a:lvl3pPr marL="914400" algn="l" defTabSz="914400" rtl="0" eaLnBrk="1" latinLnBrk="0" hangingPunct="1">
                        <a:defRPr sz="1800" kern="1200">
                          <a:solidFill>
                            <a:schemeClr val="tx1"/>
                          </a:solidFill>
                          <a:latin typeface="Tahoma"/>
                          <a:ea typeface="宋体"/>
                          <a:cs typeface=""/>
                        </a:defRPr>
                      </a:lvl3pPr>
                      <a:lvl4pPr marL="1371600" algn="l" defTabSz="914400" rtl="0" eaLnBrk="1" latinLnBrk="0" hangingPunct="1">
                        <a:defRPr sz="1800" kern="1200">
                          <a:solidFill>
                            <a:schemeClr val="tx1"/>
                          </a:solidFill>
                          <a:latin typeface="Tahoma"/>
                          <a:ea typeface="宋体"/>
                          <a:cs typeface=""/>
                        </a:defRPr>
                      </a:lvl4pPr>
                      <a:lvl5pPr marL="1828800" algn="l" defTabSz="914400" rtl="0" eaLnBrk="1" latinLnBrk="0" hangingPunct="1">
                        <a:defRPr sz="1800" kern="1200">
                          <a:solidFill>
                            <a:schemeClr val="tx1"/>
                          </a:solidFill>
                          <a:latin typeface="Tahoma"/>
                          <a:ea typeface="宋体"/>
                          <a:cs typeface=""/>
                        </a:defRPr>
                      </a:lvl5pPr>
                      <a:lvl6pPr marL="2286000" algn="l" defTabSz="914400" rtl="0" eaLnBrk="1" latinLnBrk="0" hangingPunct="1">
                        <a:defRPr sz="1800" kern="1200">
                          <a:solidFill>
                            <a:schemeClr val="tx1"/>
                          </a:solidFill>
                          <a:latin typeface="Tahoma"/>
                          <a:ea typeface="宋体"/>
                          <a:cs typeface=""/>
                        </a:defRPr>
                      </a:lvl6pPr>
                      <a:lvl7pPr marL="2743200" algn="l" defTabSz="914400" rtl="0" eaLnBrk="1" latinLnBrk="0" hangingPunct="1">
                        <a:defRPr sz="1800" kern="1200">
                          <a:solidFill>
                            <a:schemeClr val="tx1"/>
                          </a:solidFill>
                          <a:latin typeface="Tahoma"/>
                          <a:ea typeface="宋体"/>
                          <a:cs typeface=""/>
                        </a:defRPr>
                      </a:lvl7pPr>
                      <a:lvl8pPr marL="3200400" algn="l" defTabSz="914400" rtl="0" eaLnBrk="1" latinLnBrk="0" hangingPunct="1">
                        <a:defRPr sz="1800" kern="1200">
                          <a:solidFill>
                            <a:schemeClr val="tx1"/>
                          </a:solidFill>
                          <a:latin typeface="Tahoma"/>
                          <a:ea typeface="宋体"/>
                          <a:cs typeface=""/>
                        </a:defRPr>
                      </a:lvl8pPr>
                      <a:lvl9pPr marL="3657600" algn="l" defTabSz="914400" rtl="0" eaLnBrk="1" latinLnBrk="0" hangingPunct="1">
                        <a:defRPr sz="1800" kern="1200">
                          <a:solidFill>
                            <a:schemeClr val="tx1"/>
                          </a:solidFill>
                          <a:latin typeface="Tahoma"/>
                          <a:ea typeface="宋体"/>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TYPE</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1B</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91439" marR="91439"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cs typeface=""/>
                        </a:defRPr>
                      </a:lvl1pPr>
                      <a:lvl2pPr marL="457200" algn="l" defTabSz="914400" rtl="0" eaLnBrk="1" latinLnBrk="0" hangingPunct="1">
                        <a:defRPr sz="1800" kern="1200">
                          <a:solidFill>
                            <a:schemeClr val="tx1"/>
                          </a:solidFill>
                          <a:latin typeface="Tahoma"/>
                          <a:ea typeface="宋体"/>
                          <a:cs typeface=""/>
                        </a:defRPr>
                      </a:lvl2pPr>
                      <a:lvl3pPr marL="914400" algn="l" defTabSz="914400" rtl="0" eaLnBrk="1" latinLnBrk="0" hangingPunct="1">
                        <a:defRPr sz="1800" kern="1200">
                          <a:solidFill>
                            <a:schemeClr val="tx1"/>
                          </a:solidFill>
                          <a:latin typeface="Tahoma"/>
                          <a:ea typeface="宋体"/>
                          <a:cs typeface=""/>
                        </a:defRPr>
                      </a:lvl3pPr>
                      <a:lvl4pPr marL="1371600" algn="l" defTabSz="914400" rtl="0" eaLnBrk="1" latinLnBrk="0" hangingPunct="1">
                        <a:defRPr sz="1800" kern="1200">
                          <a:solidFill>
                            <a:schemeClr val="tx1"/>
                          </a:solidFill>
                          <a:latin typeface="Tahoma"/>
                          <a:ea typeface="宋体"/>
                          <a:cs typeface=""/>
                        </a:defRPr>
                      </a:lvl4pPr>
                      <a:lvl5pPr marL="1828800" algn="l" defTabSz="914400" rtl="0" eaLnBrk="1" latinLnBrk="0" hangingPunct="1">
                        <a:defRPr sz="1800" kern="1200">
                          <a:solidFill>
                            <a:schemeClr val="tx1"/>
                          </a:solidFill>
                          <a:latin typeface="Tahoma"/>
                          <a:ea typeface="宋体"/>
                          <a:cs typeface=""/>
                        </a:defRPr>
                      </a:lvl5pPr>
                      <a:lvl6pPr marL="2286000" algn="l" defTabSz="914400" rtl="0" eaLnBrk="1" latinLnBrk="0" hangingPunct="1">
                        <a:defRPr sz="1800" kern="1200">
                          <a:solidFill>
                            <a:schemeClr val="tx1"/>
                          </a:solidFill>
                          <a:latin typeface="Tahoma"/>
                          <a:ea typeface="宋体"/>
                          <a:cs typeface=""/>
                        </a:defRPr>
                      </a:lvl6pPr>
                      <a:lvl7pPr marL="2743200" algn="l" defTabSz="914400" rtl="0" eaLnBrk="1" latinLnBrk="0" hangingPunct="1">
                        <a:defRPr sz="1800" kern="1200">
                          <a:solidFill>
                            <a:schemeClr val="tx1"/>
                          </a:solidFill>
                          <a:latin typeface="Tahoma"/>
                          <a:ea typeface="宋体"/>
                          <a:cs typeface=""/>
                        </a:defRPr>
                      </a:lvl7pPr>
                      <a:lvl8pPr marL="3200400" algn="l" defTabSz="914400" rtl="0" eaLnBrk="1" latinLnBrk="0" hangingPunct="1">
                        <a:defRPr sz="1800" kern="1200">
                          <a:solidFill>
                            <a:schemeClr val="tx1"/>
                          </a:solidFill>
                          <a:latin typeface="Tahoma"/>
                          <a:ea typeface="宋体"/>
                          <a:cs typeface=""/>
                        </a:defRPr>
                      </a:lvl8pPr>
                      <a:lvl9pPr marL="3657600" algn="l" defTabSz="914400" rtl="0" eaLnBrk="1" latinLnBrk="0" hangingPunct="1">
                        <a:defRPr sz="1800" kern="1200">
                          <a:solidFill>
                            <a:schemeClr val="tx1"/>
                          </a:solidFill>
                          <a:latin typeface="Tahoma"/>
                          <a:ea typeface="宋体"/>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LENTH</a:t>
                      </a: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1B</a:t>
                      </a: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cs typeface=""/>
                        </a:defRPr>
                      </a:lvl1pPr>
                      <a:lvl2pPr marL="457200" algn="l" defTabSz="914400" rtl="0" eaLnBrk="1" latinLnBrk="0" hangingPunct="1">
                        <a:defRPr sz="1800" kern="1200">
                          <a:solidFill>
                            <a:schemeClr val="tx1"/>
                          </a:solidFill>
                          <a:latin typeface="Tahoma"/>
                          <a:ea typeface="宋体"/>
                          <a:cs typeface=""/>
                        </a:defRPr>
                      </a:lvl2pPr>
                      <a:lvl3pPr marL="914400" algn="l" defTabSz="914400" rtl="0" eaLnBrk="1" latinLnBrk="0" hangingPunct="1">
                        <a:defRPr sz="1800" kern="1200">
                          <a:solidFill>
                            <a:schemeClr val="tx1"/>
                          </a:solidFill>
                          <a:latin typeface="Tahoma"/>
                          <a:ea typeface="宋体"/>
                          <a:cs typeface=""/>
                        </a:defRPr>
                      </a:lvl3pPr>
                      <a:lvl4pPr marL="1371600" algn="l" defTabSz="914400" rtl="0" eaLnBrk="1" latinLnBrk="0" hangingPunct="1">
                        <a:defRPr sz="1800" kern="1200">
                          <a:solidFill>
                            <a:schemeClr val="tx1"/>
                          </a:solidFill>
                          <a:latin typeface="Tahoma"/>
                          <a:ea typeface="宋体"/>
                          <a:cs typeface=""/>
                        </a:defRPr>
                      </a:lvl4pPr>
                      <a:lvl5pPr marL="1828800" algn="l" defTabSz="914400" rtl="0" eaLnBrk="1" latinLnBrk="0" hangingPunct="1">
                        <a:defRPr sz="1800" kern="1200">
                          <a:solidFill>
                            <a:schemeClr val="tx1"/>
                          </a:solidFill>
                          <a:latin typeface="Tahoma"/>
                          <a:ea typeface="宋体"/>
                          <a:cs typeface=""/>
                        </a:defRPr>
                      </a:lvl5pPr>
                      <a:lvl6pPr marL="2286000" algn="l" defTabSz="914400" rtl="0" eaLnBrk="1" latinLnBrk="0" hangingPunct="1">
                        <a:defRPr sz="1800" kern="1200">
                          <a:solidFill>
                            <a:schemeClr val="tx1"/>
                          </a:solidFill>
                          <a:latin typeface="Tahoma"/>
                          <a:ea typeface="宋体"/>
                          <a:cs typeface=""/>
                        </a:defRPr>
                      </a:lvl6pPr>
                      <a:lvl7pPr marL="2743200" algn="l" defTabSz="914400" rtl="0" eaLnBrk="1" latinLnBrk="0" hangingPunct="1">
                        <a:defRPr sz="1800" kern="1200">
                          <a:solidFill>
                            <a:schemeClr val="tx1"/>
                          </a:solidFill>
                          <a:latin typeface="Tahoma"/>
                          <a:ea typeface="宋体"/>
                          <a:cs typeface=""/>
                        </a:defRPr>
                      </a:lvl7pPr>
                      <a:lvl8pPr marL="3200400" algn="l" defTabSz="914400" rtl="0" eaLnBrk="1" latinLnBrk="0" hangingPunct="1">
                        <a:defRPr sz="1800" kern="1200">
                          <a:solidFill>
                            <a:schemeClr val="tx1"/>
                          </a:solidFill>
                          <a:latin typeface="Tahoma"/>
                          <a:ea typeface="宋体"/>
                          <a:cs typeface=""/>
                        </a:defRPr>
                      </a:lvl8pPr>
                      <a:lvl9pPr marL="3657600" algn="l" defTabSz="914400" rtl="0" eaLnBrk="1" latinLnBrk="0" hangingPunct="1">
                        <a:defRPr sz="1800" kern="1200">
                          <a:solidFill>
                            <a:schemeClr val="tx1"/>
                          </a:solidFill>
                          <a:latin typeface="Tahoma"/>
                          <a:ea typeface="宋体"/>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VALUE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en-US" altLang="zh-CN" sz="14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n-cs"/>
                        </a:rPr>
                        <a:t>nB</a:t>
                      </a:r>
                      <a:r>
                        <a:rPr kumimoji="0" lang="zh-CN" altLang="en-US" sz="14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p>
                  </a:txBody>
                  <a:tcPr marL="91439" marR="91439"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ext Box 25">
            <a:extLst>
              <a:ext uri="{FF2B5EF4-FFF2-40B4-BE49-F238E27FC236}">
                <a16:creationId xmlns:a16="http://schemas.microsoft.com/office/drawing/2014/main" id="{51A227F2-A575-44F9-9A59-3E42EEE07D47}"/>
              </a:ext>
            </a:extLst>
          </p:cNvPr>
          <p:cNvSpPr txBox="1">
            <a:spLocks noChangeArrowheads="1"/>
          </p:cNvSpPr>
          <p:nvPr/>
        </p:nvSpPr>
        <p:spPr bwMode="auto">
          <a:xfrm>
            <a:off x="5824538" y="297180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mn-ea"/>
                <a:ea typeface="+mn-ea"/>
              </a:rPr>
              <a:t>TLV</a:t>
            </a:r>
            <a:r>
              <a:rPr kumimoji="0" lang="zh-CN" altLang="en-US" sz="2000" b="1" i="0" u="none" strike="noStrike" kern="0" cap="none" spc="0" normalizeH="0" noProof="0">
                <a:ln>
                  <a:noFill/>
                </a:ln>
                <a:solidFill>
                  <a:srgbClr val="000000"/>
                </a:solidFill>
                <a:effectLst/>
                <a:uLnTx/>
                <a:uFillTx/>
                <a:latin typeface="+mn-ea"/>
                <a:ea typeface="+mn-ea"/>
              </a:rPr>
              <a:t>格式</a:t>
            </a:r>
          </a:p>
        </p:txBody>
      </p:sp>
      <p:sp>
        <p:nvSpPr>
          <p:cNvPr id="9" name="TextBox 9">
            <a:extLst>
              <a:ext uri="{FF2B5EF4-FFF2-40B4-BE49-F238E27FC236}">
                <a16:creationId xmlns:a16="http://schemas.microsoft.com/office/drawing/2014/main" id="{DB932504-9D01-4562-A260-99CFEE6E76DE}"/>
              </a:ext>
            </a:extLst>
          </p:cNvPr>
          <p:cNvSpPr txBox="1">
            <a:spLocks noChangeArrowheads="1"/>
          </p:cNvSpPr>
          <p:nvPr/>
        </p:nvSpPr>
        <p:spPr bwMode="auto">
          <a:xfrm>
            <a:off x="304800" y="3334258"/>
            <a:ext cx="55803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a:ln>
                  <a:noFill/>
                </a:ln>
                <a:solidFill>
                  <a:srgbClr val="000000"/>
                </a:solidFill>
                <a:effectLst/>
                <a:uLnTx/>
                <a:uFillTx/>
                <a:latin typeface="+mn-ea"/>
                <a:ea typeface="+mn-ea"/>
              </a:rPr>
              <a:t>路由记录选项（</a:t>
            </a:r>
            <a:r>
              <a:rPr kumimoji="0" lang="en-US" altLang="zh-CN" sz="2800" b="1" i="0" u="none" strike="noStrike" kern="0" cap="none" spc="0" normalizeH="0" noProof="0">
                <a:ln>
                  <a:noFill/>
                </a:ln>
                <a:solidFill>
                  <a:srgbClr val="000000"/>
                </a:solidFill>
                <a:effectLst/>
                <a:uLnTx/>
                <a:uFillTx/>
                <a:latin typeface="+mn-ea"/>
                <a:ea typeface="+mn-ea"/>
              </a:rPr>
              <a:t>Route recording</a:t>
            </a:r>
            <a:r>
              <a:rPr kumimoji="0" lang="zh-CN" altLang="en-US" sz="2400" b="1" i="0" u="none" strike="noStrike" kern="0" cap="none" spc="0" normalizeH="0" noProof="0">
                <a:ln>
                  <a:noFill/>
                </a:ln>
                <a:solidFill>
                  <a:srgbClr val="000000"/>
                </a:solidFill>
                <a:effectLst/>
                <a:uLnTx/>
                <a:uFillTx/>
                <a:latin typeface="+mn-ea"/>
                <a:ea typeface="+mn-ea"/>
              </a:rPr>
              <a:t>）</a:t>
            </a:r>
          </a:p>
        </p:txBody>
      </p:sp>
      <p:sp>
        <p:nvSpPr>
          <p:cNvPr id="10" name="Text Box 19">
            <a:extLst>
              <a:ext uri="{FF2B5EF4-FFF2-40B4-BE49-F238E27FC236}">
                <a16:creationId xmlns:a16="http://schemas.microsoft.com/office/drawing/2014/main" id="{08255135-5015-46F3-B909-0265D77D0D86}"/>
              </a:ext>
            </a:extLst>
          </p:cNvPr>
          <p:cNvSpPr txBox="1">
            <a:spLocks noChangeArrowheads="1"/>
          </p:cNvSpPr>
          <p:nvPr/>
        </p:nvSpPr>
        <p:spPr bwMode="auto">
          <a:xfrm>
            <a:off x="504899" y="3823647"/>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800" b="0" i="0" u="none" strike="noStrike" kern="0" cap="none" spc="0" normalizeH="0" noProof="0" dirty="0">
                <a:ln>
                  <a:noFill/>
                </a:ln>
                <a:solidFill>
                  <a:srgbClr val="FF0000"/>
                </a:solidFill>
                <a:effectLst/>
                <a:uLnTx/>
                <a:uFillTx/>
                <a:latin typeface="+mn-ea"/>
                <a:ea typeface="+mn-ea"/>
              </a:rPr>
              <a:t>最多携带</a:t>
            </a:r>
            <a:r>
              <a:rPr kumimoji="0" lang="en-US" altLang="zh-CN" sz="1800" b="0" i="0" u="none" strike="noStrike" kern="0" cap="none" spc="0" normalizeH="0" noProof="0" dirty="0">
                <a:ln>
                  <a:noFill/>
                </a:ln>
                <a:solidFill>
                  <a:srgbClr val="FF0000"/>
                </a:solidFill>
                <a:effectLst/>
                <a:uLnTx/>
                <a:uFillTx/>
                <a:latin typeface="+mn-ea"/>
                <a:ea typeface="+mn-ea"/>
              </a:rPr>
              <a:t>9</a:t>
            </a:r>
            <a:r>
              <a:rPr kumimoji="0" lang="zh-CN" altLang="en-US" sz="1800" b="0" i="0" u="none" strike="noStrike" kern="0" cap="none" spc="0" normalizeH="0" noProof="0" dirty="0">
                <a:ln>
                  <a:noFill/>
                </a:ln>
                <a:solidFill>
                  <a:srgbClr val="FF0000"/>
                </a:solidFill>
                <a:effectLst/>
                <a:uLnTx/>
                <a:uFillTx/>
                <a:latin typeface="+mn-ea"/>
                <a:ea typeface="+mn-ea"/>
              </a:rPr>
              <a:t>个</a:t>
            </a:r>
            <a:r>
              <a:rPr kumimoji="0" lang="en-US" altLang="zh-CN" sz="1800" b="0" i="0" u="none" strike="noStrike" kern="0" cap="none" spc="0" normalizeH="0" noProof="0" dirty="0">
                <a:ln>
                  <a:noFill/>
                </a:ln>
                <a:solidFill>
                  <a:srgbClr val="FF0000"/>
                </a:solidFill>
                <a:effectLst/>
                <a:uLnTx/>
                <a:uFillTx/>
                <a:latin typeface="+mn-ea"/>
                <a:ea typeface="+mn-ea"/>
              </a:rPr>
              <a:t>IPv4</a:t>
            </a:r>
            <a:r>
              <a:rPr kumimoji="0" lang="zh-CN" altLang="en-US" sz="1800" b="0" i="0" u="none" strike="noStrike" kern="0" cap="none" spc="0" normalizeH="0" noProof="0" dirty="0">
                <a:ln>
                  <a:noFill/>
                </a:ln>
                <a:solidFill>
                  <a:srgbClr val="FF0000"/>
                </a:solidFill>
                <a:effectLst/>
                <a:uLnTx/>
                <a:uFillTx/>
                <a:latin typeface="+mn-ea"/>
                <a:ea typeface="+mn-ea"/>
              </a:rPr>
              <a:t>地址</a:t>
            </a:r>
          </a:p>
        </p:txBody>
      </p:sp>
      <p:cxnSp>
        <p:nvCxnSpPr>
          <p:cNvPr id="11" name="直接连接符 10">
            <a:extLst>
              <a:ext uri="{FF2B5EF4-FFF2-40B4-BE49-F238E27FC236}">
                <a16:creationId xmlns:a16="http://schemas.microsoft.com/office/drawing/2014/main" id="{958ABBC7-E705-471D-8569-C40791A48885}"/>
              </a:ext>
            </a:extLst>
          </p:cNvPr>
          <p:cNvCxnSpPr/>
          <p:nvPr/>
        </p:nvCxnSpPr>
        <p:spPr>
          <a:xfrm>
            <a:off x="952500" y="5278945"/>
            <a:ext cx="215900" cy="360363"/>
          </a:xfrm>
          <a:prstGeom prst="line">
            <a:avLst/>
          </a:prstGeom>
          <a:noFill/>
          <a:ln w="15875" cap="flat" cmpd="sng" algn="ctr">
            <a:solidFill>
              <a:srgbClr val="333399"/>
            </a:solidFill>
            <a:prstDash val="solid"/>
            <a:headEnd type="none"/>
            <a:tailEnd type="triangle"/>
          </a:ln>
          <a:effectLst/>
        </p:spPr>
      </p:cxnSp>
      <p:sp>
        <p:nvSpPr>
          <p:cNvPr id="12" name="文本框 3">
            <a:extLst>
              <a:ext uri="{FF2B5EF4-FFF2-40B4-BE49-F238E27FC236}">
                <a16:creationId xmlns:a16="http://schemas.microsoft.com/office/drawing/2014/main" id="{CA7D51AB-8C4F-4778-83C7-D6D67A31B8AB}"/>
              </a:ext>
            </a:extLst>
          </p:cNvPr>
          <p:cNvSpPr txBox="1">
            <a:spLocks noChangeArrowheads="1"/>
          </p:cNvSpPr>
          <p:nvPr/>
        </p:nvSpPr>
        <p:spPr bwMode="auto">
          <a:xfrm>
            <a:off x="736600" y="5039233"/>
            <a:ext cx="11112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192.168.3.254</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13" name="直接连接符 12">
            <a:extLst>
              <a:ext uri="{FF2B5EF4-FFF2-40B4-BE49-F238E27FC236}">
                <a16:creationId xmlns:a16="http://schemas.microsoft.com/office/drawing/2014/main" id="{EE81CBBC-95E9-455E-8D1F-F7F908F7D9DD}"/>
              </a:ext>
            </a:extLst>
          </p:cNvPr>
          <p:cNvCxnSpPr/>
          <p:nvPr/>
        </p:nvCxnSpPr>
        <p:spPr>
          <a:xfrm>
            <a:off x="2889250" y="5274183"/>
            <a:ext cx="215900" cy="360362"/>
          </a:xfrm>
          <a:prstGeom prst="line">
            <a:avLst/>
          </a:prstGeom>
          <a:noFill/>
          <a:ln w="15875" cap="flat" cmpd="sng" algn="ctr">
            <a:solidFill>
              <a:srgbClr val="333399"/>
            </a:solidFill>
            <a:prstDash val="solid"/>
            <a:headEnd type="none"/>
            <a:tailEnd type="triangle"/>
          </a:ln>
          <a:effectLst/>
        </p:spPr>
      </p:cxnSp>
      <p:sp>
        <p:nvSpPr>
          <p:cNvPr id="14" name="文本框 13">
            <a:extLst>
              <a:ext uri="{FF2B5EF4-FFF2-40B4-BE49-F238E27FC236}">
                <a16:creationId xmlns:a16="http://schemas.microsoft.com/office/drawing/2014/main" id="{BC3FBD26-82C1-48AD-987D-2ED58B73590A}"/>
              </a:ext>
            </a:extLst>
          </p:cNvPr>
          <p:cNvSpPr txBox="1">
            <a:spLocks noChangeArrowheads="1"/>
          </p:cNvSpPr>
          <p:nvPr/>
        </p:nvSpPr>
        <p:spPr bwMode="auto">
          <a:xfrm>
            <a:off x="2368550" y="4956683"/>
            <a:ext cx="11560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202.38.75.254</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15" name="直接连接符 14">
            <a:extLst>
              <a:ext uri="{FF2B5EF4-FFF2-40B4-BE49-F238E27FC236}">
                <a16:creationId xmlns:a16="http://schemas.microsoft.com/office/drawing/2014/main" id="{93805882-3FCA-4D40-8352-C06492EBF973}"/>
              </a:ext>
            </a:extLst>
          </p:cNvPr>
          <p:cNvCxnSpPr/>
          <p:nvPr/>
        </p:nvCxnSpPr>
        <p:spPr>
          <a:xfrm>
            <a:off x="5603875" y="5263070"/>
            <a:ext cx="215900" cy="360363"/>
          </a:xfrm>
          <a:prstGeom prst="line">
            <a:avLst/>
          </a:prstGeom>
          <a:noFill/>
          <a:ln w="15875" cap="flat" cmpd="sng" algn="ctr">
            <a:solidFill>
              <a:srgbClr val="333399"/>
            </a:solidFill>
            <a:prstDash val="solid"/>
            <a:headEnd type="none"/>
            <a:tailEnd type="triangle"/>
          </a:ln>
          <a:effectLst/>
        </p:spPr>
      </p:cxnSp>
      <p:sp>
        <p:nvSpPr>
          <p:cNvPr id="16" name="文本框 15">
            <a:extLst>
              <a:ext uri="{FF2B5EF4-FFF2-40B4-BE49-F238E27FC236}">
                <a16:creationId xmlns:a16="http://schemas.microsoft.com/office/drawing/2014/main" id="{45DDC266-13E4-4EBC-8705-F6A6F02D87C0}"/>
              </a:ext>
            </a:extLst>
          </p:cNvPr>
          <p:cNvSpPr txBox="1">
            <a:spLocks noChangeArrowheads="1"/>
          </p:cNvSpPr>
          <p:nvPr/>
        </p:nvSpPr>
        <p:spPr bwMode="auto">
          <a:xfrm>
            <a:off x="5416550" y="4966208"/>
            <a:ext cx="11112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202.38.96.181</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17" name="直接连接符 16">
            <a:extLst>
              <a:ext uri="{FF2B5EF4-FFF2-40B4-BE49-F238E27FC236}">
                <a16:creationId xmlns:a16="http://schemas.microsoft.com/office/drawing/2014/main" id="{807E17D0-3FA7-45E7-AA14-8C9C3E47D06A}"/>
              </a:ext>
            </a:extLst>
          </p:cNvPr>
          <p:cNvCxnSpPr/>
          <p:nvPr/>
        </p:nvCxnSpPr>
        <p:spPr>
          <a:xfrm flipH="1" flipV="1">
            <a:off x="844550" y="5709158"/>
            <a:ext cx="215900" cy="433387"/>
          </a:xfrm>
          <a:prstGeom prst="line">
            <a:avLst/>
          </a:prstGeom>
          <a:noFill/>
          <a:ln w="15875" cap="flat" cmpd="sng" algn="ctr">
            <a:solidFill>
              <a:srgbClr val="333399"/>
            </a:solidFill>
            <a:prstDash val="solid"/>
            <a:headEnd type="none"/>
            <a:tailEnd type="triangle"/>
          </a:ln>
          <a:effectLst/>
        </p:spPr>
      </p:cxnSp>
      <p:sp>
        <p:nvSpPr>
          <p:cNvPr id="18" name="文本框 19">
            <a:extLst>
              <a:ext uri="{FF2B5EF4-FFF2-40B4-BE49-F238E27FC236}">
                <a16:creationId xmlns:a16="http://schemas.microsoft.com/office/drawing/2014/main" id="{F115E045-C2DA-40BD-870E-E97E92265774}"/>
              </a:ext>
            </a:extLst>
          </p:cNvPr>
          <p:cNvSpPr txBox="1">
            <a:spLocks noChangeArrowheads="1"/>
          </p:cNvSpPr>
          <p:nvPr/>
        </p:nvSpPr>
        <p:spPr bwMode="auto">
          <a:xfrm>
            <a:off x="804863" y="6115558"/>
            <a:ext cx="10358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192.168.3.66</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19" name="直接连接符 18">
            <a:extLst>
              <a:ext uri="{FF2B5EF4-FFF2-40B4-BE49-F238E27FC236}">
                <a16:creationId xmlns:a16="http://schemas.microsoft.com/office/drawing/2014/main" id="{7A844D8A-3000-40E2-8621-094708C20CEE}"/>
              </a:ext>
            </a:extLst>
          </p:cNvPr>
          <p:cNvCxnSpPr/>
          <p:nvPr/>
        </p:nvCxnSpPr>
        <p:spPr>
          <a:xfrm flipH="1" flipV="1">
            <a:off x="2781300" y="5742495"/>
            <a:ext cx="215900" cy="433388"/>
          </a:xfrm>
          <a:prstGeom prst="line">
            <a:avLst/>
          </a:prstGeom>
          <a:noFill/>
          <a:ln w="15875" cap="flat" cmpd="sng" algn="ctr">
            <a:solidFill>
              <a:srgbClr val="333399"/>
            </a:solidFill>
            <a:prstDash val="solid"/>
            <a:headEnd type="none"/>
            <a:tailEnd type="triangle"/>
          </a:ln>
          <a:effectLst/>
        </p:spPr>
      </p:cxnSp>
      <p:sp>
        <p:nvSpPr>
          <p:cNvPr id="20" name="文本框 21">
            <a:extLst>
              <a:ext uri="{FF2B5EF4-FFF2-40B4-BE49-F238E27FC236}">
                <a16:creationId xmlns:a16="http://schemas.microsoft.com/office/drawing/2014/main" id="{A7D2A514-33AE-4342-815C-03F3885C77ED}"/>
              </a:ext>
            </a:extLst>
          </p:cNvPr>
          <p:cNvSpPr txBox="1">
            <a:spLocks noChangeArrowheads="1"/>
          </p:cNvSpPr>
          <p:nvPr/>
        </p:nvSpPr>
        <p:spPr bwMode="auto">
          <a:xfrm>
            <a:off x="2935288" y="6115558"/>
            <a:ext cx="10358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202.38.75.11</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21" name="直接连接符 20">
            <a:extLst>
              <a:ext uri="{FF2B5EF4-FFF2-40B4-BE49-F238E27FC236}">
                <a16:creationId xmlns:a16="http://schemas.microsoft.com/office/drawing/2014/main" id="{704BBE9B-FBC0-4181-BF2D-1CF24FDBF16D}"/>
              </a:ext>
            </a:extLst>
          </p:cNvPr>
          <p:cNvCxnSpPr/>
          <p:nvPr/>
        </p:nvCxnSpPr>
        <p:spPr>
          <a:xfrm flipH="1" flipV="1">
            <a:off x="6872288" y="5701220"/>
            <a:ext cx="215900" cy="434975"/>
          </a:xfrm>
          <a:prstGeom prst="line">
            <a:avLst/>
          </a:prstGeom>
          <a:noFill/>
          <a:ln w="15875" cap="flat" cmpd="sng" algn="ctr">
            <a:solidFill>
              <a:srgbClr val="333399"/>
            </a:solidFill>
            <a:prstDash val="solid"/>
            <a:headEnd type="none"/>
            <a:tailEnd type="triangle"/>
          </a:ln>
          <a:effectLst/>
        </p:spPr>
      </p:cxnSp>
      <p:cxnSp>
        <p:nvCxnSpPr>
          <p:cNvPr id="22" name="直接连接符 21">
            <a:extLst>
              <a:ext uri="{FF2B5EF4-FFF2-40B4-BE49-F238E27FC236}">
                <a16:creationId xmlns:a16="http://schemas.microsoft.com/office/drawing/2014/main" id="{B6E27906-70C5-4D22-A221-DA5AF923C190}"/>
              </a:ext>
            </a:extLst>
          </p:cNvPr>
          <p:cNvCxnSpPr/>
          <p:nvPr/>
        </p:nvCxnSpPr>
        <p:spPr>
          <a:xfrm flipH="1" flipV="1">
            <a:off x="4100513" y="5720270"/>
            <a:ext cx="254000" cy="422275"/>
          </a:xfrm>
          <a:prstGeom prst="line">
            <a:avLst/>
          </a:prstGeom>
          <a:noFill/>
          <a:ln w="15875" cap="flat" cmpd="sng" algn="ctr">
            <a:solidFill>
              <a:srgbClr val="333399"/>
            </a:solidFill>
            <a:prstDash val="solid"/>
            <a:headEnd type="none"/>
            <a:tailEnd type="triangle"/>
          </a:ln>
          <a:effectLst/>
        </p:spPr>
      </p:cxnSp>
      <p:sp>
        <p:nvSpPr>
          <p:cNvPr id="23" name="文本框 25">
            <a:extLst>
              <a:ext uri="{FF2B5EF4-FFF2-40B4-BE49-F238E27FC236}">
                <a16:creationId xmlns:a16="http://schemas.microsoft.com/office/drawing/2014/main" id="{F306EC79-91C5-4E4B-9F42-A85BA07B2B56}"/>
              </a:ext>
            </a:extLst>
          </p:cNvPr>
          <p:cNvSpPr txBox="1">
            <a:spLocks noChangeArrowheads="1"/>
          </p:cNvSpPr>
          <p:nvPr/>
        </p:nvSpPr>
        <p:spPr bwMode="auto">
          <a:xfrm>
            <a:off x="4025900" y="6207633"/>
            <a:ext cx="11336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202.38.96.175</a:t>
            </a:r>
            <a:endParaRPr kumimoji="0" lang="zh-CN" altLang="en-US" sz="1100" b="0" i="0" u="none" strike="noStrike" kern="0" cap="none" spc="0" normalizeH="0" noProof="0">
              <a:ln>
                <a:noFill/>
              </a:ln>
              <a:solidFill>
                <a:srgbClr val="000000"/>
              </a:solidFill>
              <a:effectLst/>
              <a:uLnTx/>
              <a:uFillTx/>
              <a:latin typeface="+mn-ea"/>
              <a:ea typeface="+mn-ea"/>
            </a:endParaRPr>
          </a:p>
        </p:txBody>
      </p:sp>
      <p:sp>
        <p:nvSpPr>
          <p:cNvPr id="24" name="文本框 26">
            <a:extLst>
              <a:ext uri="{FF2B5EF4-FFF2-40B4-BE49-F238E27FC236}">
                <a16:creationId xmlns:a16="http://schemas.microsoft.com/office/drawing/2014/main" id="{DB6A3341-8AF3-4170-A814-8B4EBF5E4DD6}"/>
              </a:ext>
            </a:extLst>
          </p:cNvPr>
          <p:cNvSpPr txBox="1">
            <a:spLocks noChangeArrowheads="1"/>
          </p:cNvSpPr>
          <p:nvPr/>
        </p:nvSpPr>
        <p:spPr bwMode="auto">
          <a:xfrm>
            <a:off x="6788150" y="6093333"/>
            <a:ext cx="11336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202.38.64.126</a:t>
            </a:r>
            <a:endParaRPr kumimoji="0" lang="zh-CN" altLang="en-US" sz="1100" b="0" i="0" u="none" strike="noStrike" kern="0" cap="none" spc="0" normalizeH="0" noProof="0">
              <a:ln>
                <a:noFill/>
              </a:ln>
              <a:solidFill>
                <a:srgbClr val="000000"/>
              </a:solidFill>
              <a:effectLst/>
              <a:uLnTx/>
              <a:uFillTx/>
              <a:latin typeface="+mn-ea"/>
              <a:ea typeface="+mn-ea"/>
            </a:endParaRPr>
          </a:p>
        </p:txBody>
      </p:sp>
      <p:cxnSp>
        <p:nvCxnSpPr>
          <p:cNvPr id="25" name="直接连接符 24">
            <a:extLst>
              <a:ext uri="{FF2B5EF4-FFF2-40B4-BE49-F238E27FC236}">
                <a16:creationId xmlns:a16="http://schemas.microsoft.com/office/drawing/2014/main" id="{3F077F82-5C43-4267-B6CA-DBF5466EA8B7}"/>
              </a:ext>
            </a:extLst>
          </p:cNvPr>
          <p:cNvCxnSpPr/>
          <p:nvPr/>
        </p:nvCxnSpPr>
        <p:spPr>
          <a:xfrm>
            <a:off x="7005638" y="5297995"/>
            <a:ext cx="215900" cy="358775"/>
          </a:xfrm>
          <a:prstGeom prst="line">
            <a:avLst/>
          </a:prstGeom>
          <a:noFill/>
          <a:ln w="15875" cap="flat" cmpd="sng" algn="ctr">
            <a:solidFill>
              <a:srgbClr val="333399"/>
            </a:solidFill>
            <a:prstDash val="solid"/>
            <a:headEnd type="none"/>
            <a:tailEnd type="triangle"/>
          </a:ln>
          <a:effectLst/>
        </p:spPr>
      </p:cxnSp>
      <p:sp>
        <p:nvSpPr>
          <p:cNvPr id="26" name="文本框 28">
            <a:extLst>
              <a:ext uri="{FF2B5EF4-FFF2-40B4-BE49-F238E27FC236}">
                <a16:creationId xmlns:a16="http://schemas.microsoft.com/office/drawing/2014/main" id="{BB31B570-AA4E-4BD4-8A40-A59910E15F8A}"/>
              </a:ext>
            </a:extLst>
          </p:cNvPr>
          <p:cNvSpPr txBox="1">
            <a:spLocks noChangeArrowheads="1"/>
          </p:cNvSpPr>
          <p:nvPr/>
        </p:nvSpPr>
        <p:spPr bwMode="auto">
          <a:xfrm>
            <a:off x="6680200" y="5021770"/>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noProof="0">
                <a:ln>
                  <a:noFill/>
                </a:ln>
                <a:solidFill>
                  <a:srgbClr val="000000"/>
                </a:solidFill>
                <a:effectLst/>
                <a:uLnTx/>
                <a:uFillTx/>
                <a:latin typeface="+mn-ea"/>
                <a:ea typeface="+mn-ea"/>
              </a:rPr>
              <a:t>202.38.64.1</a:t>
            </a:r>
            <a:endParaRPr kumimoji="0" lang="zh-CN" altLang="en-US" sz="1100" b="0" i="0" u="none" strike="noStrike" kern="0" cap="none" spc="0" normalizeH="0" noProof="0">
              <a:ln>
                <a:noFill/>
              </a:ln>
              <a:solidFill>
                <a:srgbClr val="000000"/>
              </a:solidFill>
              <a:effectLst/>
              <a:uLnTx/>
              <a:uFillTx/>
              <a:latin typeface="+mn-ea"/>
              <a:ea typeface="+mn-ea"/>
            </a:endParaRPr>
          </a:p>
        </p:txBody>
      </p:sp>
      <p:sp>
        <p:nvSpPr>
          <p:cNvPr id="27" name="矩形 26">
            <a:extLst>
              <a:ext uri="{FF2B5EF4-FFF2-40B4-BE49-F238E27FC236}">
                <a16:creationId xmlns:a16="http://schemas.microsoft.com/office/drawing/2014/main" id="{D2567933-A38F-469A-BFC4-C847FC414C25}"/>
              </a:ext>
            </a:extLst>
          </p:cNvPr>
          <p:cNvSpPr/>
          <p:nvPr/>
        </p:nvSpPr>
        <p:spPr>
          <a:xfrm>
            <a:off x="2868086" y="2316851"/>
            <a:ext cx="1912818" cy="244247"/>
          </a:xfrm>
          <a:prstGeom prst="rect">
            <a:avLst/>
          </a:prstGeom>
          <a:noFill/>
          <a:ln w="1905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FFFFFF"/>
              </a:solidFill>
              <a:effectLst/>
              <a:uLnTx/>
              <a:uFillTx/>
              <a:latin typeface="+mn-ea"/>
              <a:ea typeface="+mn-ea"/>
            </a:endParaRPr>
          </a:p>
        </p:txBody>
      </p:sp>
      <p:cxnSp>
        <p:nvCxnSpPr>
          <p:cNvPr id="28" name="直接箭头连接符 27">
            <a:extLst>
              <a:ext uri="{FF2B5EF4-FFF2-40B4-BE49-F238E27FC236}">
                <a16:creationId xmlns:a16="http://schemas.microsoft.com/office/drawing/2014/main" id="{A11F9012-EA9F-407A-B5B3-2E701B6B53D4}"/>
              </a:ext>
            </a:extLst>
          </p:cNvPr>
          <p:cNvCxnSpPr/>
          <p:nvPr/>
        </p:nvCxnSpPr>
        <p:spPr bwMode="auto">
          <a:xfrm flipV="1">
            <a:off x="1830041" y="2423115"/>
            <a:ext cx="991246" cy="524563"/>
          </a:xfrm>
          <a:prstGeom prst="straightConnector1">
            <a:avLst/>
          </a:prstGeom>
          <a:ln w="19050">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9" name="文本框 28">
            <a:extLst>
              <a:ext uri="{FF2B5EF4-FFF2-40B4-BE49-F238E27FC236}">
                <a16:creationId xmlns:a16="http://schemas.microsoft.com/office/drawing/2014/main" id="{FA16C3E9-C049-4BB6-B4BF-A95CC0A10FF7}"/>
              </a:ext>
            </a:extLst>
          </p:cNvPr>
          <p:cNvSpPr txBox="1"/>
          <p:nvPr/>
        </p:nvSpPr>
        <p:spPr>
          <a:xfrm>
            <a:off x="1110400" y="2970411"/>
            <a:ext cx="1481496" cy="400110"/>
          </a:xfrm>
          <a:prstGeom prst="rect">
            <a:avLst/>
          </a:prstGeom>
          <a:noFill/>
        </p:spPr>
        <p:txBody>
          <a:bodyPr wrap="none" rtlCol="0">
            <a:spAutoFit/>
          </a:bodyPr>
          <a:lstStyle/>
          <a:p>
            <a:r>
              <a:rPr lang="en-US" altLang="zh-CN" sz="2000" dirty="0">
                <a:solidFill>
                  <a:srgbClr val="FF0000"/>
                </a:solidFill>
                <a:latin typeface="+mn-ea"/>
                <a:ea typeface="+mn-ea"/>
              </a:rPr>
              <a:t>0~40bytes</a:t>
            </a:r>
            <a:endParaRPr lang="zh-CN" altLang="en-US" sz="2000" dirty="0">
              <a:solidFill>
                <a:srgbClr val="FF0000"/>
              </a:solidFill>
              <a:latin typeface="+mn-ea"/>
              <a:ea typeface="+mn-ea"/>
            </a:endParaRPr>
          </a:p>
        </p:txBody>
      </p:sp>
      <p:sp>
        <p:nvSpPr>
          <p:cNvPr id="30" name="内容占位符 2">
            <a:extLst>
              <a:ext uri="{FF2B5EF4-FFF2-40B4-BE49-F238E27FC236}">
                <a16:creationId xmlns:a16="http://schemas.microsoft.com/office/drawing/2014/main" id="{7CE5AA41-FEC1-4F0E-8448-98840384ECCA}"/>
              </a:ext>
            </a:extLst>
          </p:cNvPr>
          <p:cNvSpPr txBox="1">
            <a:spLocks/>
          </p:cNvSpPr>
          <p:nvPr/>
        </p:nvSpPr>
        <p:spPr>
          <a:xfrm>
            <a:off x="304800" y="1219200"/>
            <a:ext cx="8537575" cy="5016500"/>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r>
              <a:rPr lang="en-US" altLang="zh-CN" kern="0">
                <a:latin typeface="+mn-ea"/>
              </a:rPr>
              <a:t>ping –r 9</a:t>
            </a:r>
            <a:endParaRPr lang="zh-CN" altLang="en-US" kern="0" dirty="0">
              <a:latin typeface="+mn-ea"/>
            </a:endParaRPr>
          </a:p>
        </p:txBody>
      </p:sp>
      <p:sp>
        <p:nvSpPr>
          <p:cNvPr id="31" name="Rectangle 2">
            <a:extLst>
              <a:ext uri="{FF2B5EF4-FFF2-40B4-BE49-F238E27FC236}">
                <a16:creationId xmlns:a16="http://schemas.microsoft.com/office/drawing/2014/main" id="{173805DE-08FA-4844-A1BE-6899A6808CC6}"/>
              </a:ext>
            </a:extLst>
          </p:cNvPr>
          <p:cNvSpPr txBox="1">
            <a:spLocks noChangeArrowheads="1"/>
          </p:cNvSpPr>
          <p:nvPr/>
        </p:nvSpPr>
        <p:spPr>
          <a:xfrm>
            <a:off x="696203" y="427829"/>
            <a:ext cx="7793037" cy="858043"/>
          </a:xfrm>
          <a:prstGeom prst="rect">
            <a:avLst/>
          </a:prstGeom>
        </p:spPr>
        <p:txBody>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zh-CN" altLang="en-US" sz="3600" kern="0" dirty="0">
                <a:latin typeface="+mn-ea"/>
                <a:ea typeface="+mn-ea"/>
              </a:rPr>
              <a:t>常用网络诊断工具</a:t>
            </a:r>
            <a:r>
              <a:rPr lang="en-US" altLang="zh-CN" sz="3600" kern="0" dirty="0">
                <a:latin typeface="+mn-ea"/>
                <a:ea typeface="+mn-ea"/>
              </a:rPr>
              <a:t>3</a:t>
            </a:r>
            <a:endParaRPr lang="zh-CN" altLang="en-US" sz="3600" kern="0" dirty="0">
              <a:latin typeface="+mn-ea"/>
              <a:ea typeface="+mn-ea"/>
            </a:endParaRPr>
          </a:p>
        </p:txBody>
      </p:sp>
      <p:cxnSp>
        <p:nvCxnSpPr>
          <p:cNvPr id="3" name="直接连接符 2">
            <a:extLst>
              <a:ext uri="{FF2B5EF4-FFF2-40B4-BE49-F238E27FC236}">
                <a16:creationId xmlns:a16="http://schemas.microsoft.com/office/drawing/2014/main" id="{7A6D8D9C-CCF9-4A2E-8762-1411BDF3B160}"/>
              </a:ext>
            </a:extLst>
          </p:cNvPr>
          <p:cNvCxnSpPr/>
          <p:nvPr/>
        </p:nvCxnSpPr>
        <p:spPr>
          <a:xfrm>
            <a:off x="4860032" y="1484784"/>
            <a:ext cx="2897510" cy="0"/>
          </a:xfrm>
          <a:prstGeom prst="line">
            <a:avLst/>
          </a:prstGeom>
        </p:spPr>
        <p:style>
          <a:lnRef idx="1">
            <a:schemeClr val="accent2"/>
          </a:lnRef>
          <a:fillRef idx="0">
            <a:schemeClr val="accent2"/>
          </a:fillRef>
          <a:effectRef idx="0">
            <a:schemeClr val="accent2"/>
          </a:effectRef>
          <a:fontRef idx="minor">
            <a:schemeClr val="tx1"/>
          </a:fontRef>
        </p:style>
      </p:cxnSp>
      <p:sp>
        <p:nvSpPr>
          <p:cNvPr id="32" name="椭圆 31">
            <a:extLst>
              <a:ext uri="{FF2B5EF4-FFF2-40B4-BE49-F238E27FC236}">
                <a16:creationId xmlns:a16="http://schemas.microsoft.com/office/drawing/2014/main" id="{72273D14-3C8E-40DB-8B33-9B786B4DC072}"/>
              </a:ext>
            </a:extLst>
          </p:cNvPr>
          <p:cNvSpPr/>
          <p:nvPr/>
        </p:nvSpPr>
        <p:spPr>
          <a:xfrm>
            <a:off x="7102517" y="1132356"/>
            <a:ext cx="1999480" cy="64881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往返经过不同网络端口</a:t>
            </a:r>
          </a:p>
        </p:txBody>
      </p:sp>
      <p:cxnSp>
        <p:nvCxnSpPr>
          <p:cNvPr id="33" name="直接箭头连接符 32">
            <a:extLst>
              <a:ext uri="{FF2B5EF4-FFF2-40B4-BE49-F238E27FC236}">
                <a16:creationId xmlns:a16="http://schemas.microsoft.com/office/drawing/2014/main" id="{A91647CF-9C7A-4DDF-8171-F6E72F86DC97}"/>
              </a:ext>
            </a:extLst>
          </p:cNvPr>
          <p:cNvCxnSpPr>
            <a:cxnSpLocks/>
            <a:stCxn id="32" idx="1"/>
          </p:cNvCxnSpPr>
          <p:nvPr/>
        </p:nvCxnSpPr>
        <p:spPr>
          <a:xfrm flipH="1" flipV="1">
            <a:off x="6776624" y="1099957"/>
            <a:ext cx="618710" cy="1274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1CF2C2BF-F84C-4C6C-BD29-0AC267C73889}"/>
              </a:ext>
            </a:extLst>
          </p:cNvPr>
          <p:cNvCxnSpPr>
            <a:cxnSpLocks/>
            <a:stCxn id="32" idx="3"/>
          </p:cNvCxnSpPr>
          <p:nvPr/>
        </p:nvCxnSpPr>
        <p:spPr>
          <a:xfrm flipH="1">
            <a:off x="6788150" y="1686155"/>
            <a:ext cx="607184" cy="1712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41B6C641-9AF9-49BE-9A64-2AA48C931B4D}" type="slidenum">
              <a:rPr lang="en-US" altLang="zh-CN">
                <a:latin typeface="+mn-ea"/>
                <a:ea typeface="+mn-ea"/>
              </a:rPr>
              <a:pPr eaLnBrk="1" hangingPunct="1"/>
              <a:t>78</a:t>
            </a:fld>
            <a:endParaRPr lang="en-US" altLang="zh-CN">
              <a:latin typeface="+mn-ea"/>
              <a:ea typeface="+mn-ea"/>
            </a:endParaRPr>
          </a:p>
        </p:txBody>
      </p:sp>
      <p:sp>
        <p:nvSpPr>
          <p:cNvPr id="76804" name="Rectangle 2"/>
          <p:cNvSpPr>
            <a:spLocks noGrp="1" noChangeArrowheads="1"/>
          </p:cNvSpPr>
          <p:nvPr>
            <p:ph type="title"/>
          </p:nvPr>
        </p:nvSpPr>
        <p:spPr>
          <a:xfrm>
            <a:off x="776288" y="214313"/>
            <a:ext cx="8259762" cy="1462087"/>
          </a:xfrm>
        </p:spPr>
        <p:txBody>
          <a:bodyPr/>
          <a:lstStyle/>
          <a:p>
            <a:pPr eaLnBrk="1" hangingPunct="1"/>
            <a:r>
              <a:rPr lang="zh-CN" altLang="en-US" sz="4800" dirty="0">
                <a:latin typeface="+mn-ea"/>
                <a:ea typeface="+mn-ea"/>
              </a:rPr>
              <a:t>   </a:t>
            </a:r>
          </a:p>
        </p:txBody>
      </p:sp>
      <p:sp>
        <p:nvSpPr>
          <p:cNvPr id="8" name="Rectangle 2">
            <a:extLst>
              <a:ext uri="{FF2B5EF4-FFF2-40B4-BE49-F238E27FC236}">
                <a16:creationId xmlns:a16="http://schemas.microsoft.com/office/drawing/2014/main" id="{BDD30B68-D9B4-4630-80AA-BFA652D4037F}"/>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zh-CN" altLang="en-US" sz="4400" dirty="0">
                <a:latin typeface="+mn-ea"/>
                <a:ea typeface="+mn-ea"/>
              </a:rPr>
              <a:t>潜在的安全性问题</a:t>
            </a:r>
            <a:endParaRPr lang="en-US" altLang="zh-CN" kern="0" dirty="0">
              <a:latin typeface="微软雅黑" panose="020B0503020204020204" pitchFamily="34" charset="-122"/>
              <a:ea typeface="微软雅黑" panose="020B0503020204020204" pitchFamily="34" charset="-122"/>
            </a:endParaRPr>
          </a:p>
        </p:txBody>
      </p:sp>
      <p:sp>
        <p:nvSpPr>
          <p:cNvPr id="9" name="内容占位符 2">
            <a:extLst>
              <a:ext uri="{FF2B5EF4-FFF2-40B4-BE49-F238E27FC236}">
                <a16:creationId xmlns:a16="http://schemas.microsoft.com/office/drawing/2014/main" id="{BA615816-F323-4289-B0F5-78D291E937CB}"/>
              </a:ext>
            </a:extLst>
          </p:cNvPr>
          <p:cNvSpPr>
            <a:spLocks noGrp="1"/>
          </p:cNvSpPr>
          <p:nvPr>
            <p:ph idx="1"/>
          </p:nvPr>
        </p:nvSpPr>
        <p:spPr>
          <a:xfrm>
            <a:off x="304800" y="1339849"/>
            <a:ext cx="8537575" cy="3124200"/>
          </a:xfrm>
        </p:spPr>
        <p:txBody>
          <a:bodyPr/>
          <a:lstStyle/>
          <a:p>
            <a:pPr>
              <a:buSzPct val="100000"/>
            </a:pPr>
            <a:r>
              <a:rPr lang="en-US" altLang="zh-CN" sz="2400" dirty="0"/>
              <a:t>ICMP</a:t>
            </a:r>
            <a:r>
              <a:rPr lang="zh-CN" altLang="en-US" sz="2400" dirty="0"/>
              <a:t>协议本身不具备任何验证机制，任意节点都可以发起请求</a:t>
            </a:r>
            <a:endParaRPr lang="en-US" altLang="zh-CN" sz="2400" dirty="0"/>
          </a:p>
          <a:p>
            <a:pPr>
              <a:buSzPct val="100000"/>
            </a:pPr>
            <a:r>
              <a:rPr lang="zh-CN" altLang="en-US" sz="2400" dirty="0"/>
              <a:t>对单一节点的大量</a:t>
            </a:r>
            <a:r>
              <a:rPr lang="en-US" altLang="zh-CN" sz="2400" dirty="0"/>
              <a:t>ping</a:t>
            </a:r>
            <a:r>
              <a:rPr lang="zh-CN" altLang="en-US" sz="2400" dirty="0"/>
              <a:t>请求，会占用节点大量的带宽和计算资源，严重者可以形成</a:t>
            </a:r>
            <a:r>
              <a:rPr lang="en-US" altLang="zh-CN" sz="2400" b="1" dirty="0" err="1"/>
              <a:t>DDos</a:t>
            </a:r>
            <a:r>
              <a:rPr lang="zh-CN" altLang="en-US" sz="2400" b="1" dirty="0"/>
              <a:t>（</a:t>
            </a:r>
            <a:r>
              <a:rPr lang="en-US" altLang="zh-CN" sz="2400" b="1" dirty="0"/>
              <a:t>Distributed Denial-of-service</a:t>
            </a:r>
            <a:r>
              <a:rPr lang="zh-CN" altLang="en-US" sz="2400" b="1" dirty="0"/>
              <a:t>，分布式拒绝服务）攻击</a:t>
            </a:r>
            <a:endParaRPr lang="en-US" altLang="zh-CN" sz="2400" b="1" dirty="0"/>
          </a:p>
          <a:p>
            <a:pPr>
              <a:buSzPct val="100000"/>
            </a:pPr>
            <a:r>
              <a:rPr lang="zh-CN" altLang="en-US" sz="2400" dirty="0"/>
              <a:t>解决方法：</a:t>
            </a:r>
            <a:r>
              <a:rPr lang="en-US" altLang="zh-CN" sz="2400" dirty="0"/>
              <a:t>Linux/Window</a:t>
            </a:r>
            <a:r>
              <a:rPr lang="zh-CN" altLang="en-US" sz="2400" dirty="0"/>
              <a:t>系统可以设置参数，禁用</a:t>
            </a:r>
            <a:r>
              <a:rPr lang="en-US" altLang="zh-CN" sz="2400" dirty="0"/>
              <a:t>ping</a:t>
            </a:r>
            <a:r>
              <a:rPr lang="zh-CN" altLang="en-US" sz="2400" dirty="0"/>
              <a:t>（</a:t>
            </a:r>
            <a:r>
              <a:rPr lang="en-US" altLang="zh-CN" sz="2400" dirty="0"/>
              <a:t> Linux</a:t>
            </a:r>
            <a:r>
              <a:rPr lang="zh-CN" altLang="en-US" sz="2400" dirty="0"/>
              <a:t>下设置内核参数</a:t>
            </a:r>
            <a:r>
              <a:rPr lang="en-US" altLang="zh-CN" sz="2400" dirty="0" err="1"/>
              <a:t>icmp_echo_ignore_all</a:t>
            </a:r>
            <a:r>
              <a:rPr lang="zh-CN" altLang="en-US" sz="2400" dirty="0"/>
              <a:t>，</a:t>
            </a:r>
            <a:r>
              <a:rPr lang="en-US" altLang="zh-CN" sz="2400" dirty="0"/>
              <a:t>Windows</a:t>
            </a:r>
            <a:r>
              <a:rPr lang="zh-CN" altLang="en-US" sz="2400" dirty="0"/>
              <a:t>下可以修改防火墙规则）</a:t>
            </a:r>
          </a:p>
        </p:txBody>
      </p:sp>
      <p:pic>
        <p:nvPicPr>
          <p:cNvPr id="3" name="图片 2">
            <a:extLst>
              <a:ext uri="{FF2B5EF4-FFF2-40B4-BE49-F238E27FC236}">
                <a16:creationId xmlns:a16="http://schemas.microsoft.com/office/drawing/2014/main" id="{B928F9CD-6B79-45AD-AA33-0D2279AD6648}"/>
              </a:ext>
            </a:extLst>
          </p:cNvPr>
          <p:cNvPicPr>
            <a:picLocks noChangeAspect="1"/>
          </p:cNvPicPr>
          <p:nvPr/>
        </p:nvPicPr>
        <p:blipFill>
          <a:blip r:embed="rId3"/>
          <a:stretch>
            <a:fillRect/>
          </a:stretch>
        </p:blipFill>
        <p:spPr>
          <a:xfrm>
            <a:off x="-2168" y="4499113"/>
            <a:ext cx="9144000" cy="2358887"/>
          </a:xfrm>
          <a:prstGeom prst="rect">
            <a:avLst/>
          </a:prstGeom>
        </p:spPr>
      </p:pic>
    </p:spTree>
    <p:extLst>
      <p:ext uri="{BB962C8B-B14F-4D97-AF65-F5344CB8AC3E}">
        <p14:creationId xmlns:p14="http://schemas.microsoft.com/office/powerpoint/2010/main" val="2886608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79</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6.1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6.5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6.6 IP</a:t>
            </a:r>
            <a:r>
              <a:rPr lang="zh-CN" altLang="en-US" dirty="0">
                <a:solidFill>
                  <a:srgbClr val="FF0000"/>
                </a:solidFill>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latin typeface="微软雅黑" panose="020B0503020204020204" pitchFamily="34" charset="-122"/>
                <a:ea typeface="微软雅黑" panose="020B0503020204020204" pitchFamily="34" charset="-122"/>
              </a:rPr>
              <a:t>6.7 IPv4</a:t>
            </a:r>
            <a:r>
              <a:rPr lang="zh-CN" altLang="en-US" dirty="0">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6.8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6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639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150938" y="214313"/>
            <a:ext cx="7793037" cy="1462087"/>
          </a:xfrm>
          <a:prstGeom prst="rect">
            <a:avLst/>
          </a:prstGeom>
        </p:spPr>
        <p:txBody>
          <a:bodyPr/>
          <a:lstStyle/>
          <a:p>
            <a:r>
              <a:rPr lang="en-US" altLang="zh-CN" b="1" dirty="0">
                <a:latin typeface="微软雅黑" panose="020B0503020204020204" pitchFamily="34" charset="-122"/>
                <a:ea typeface="微软雅黑" panose="020B0503020204020204" pitchFamily="34" charset="-122"/>
              </a:rPr>
              <a:t>Internet</a:t>
            </a:r>
            <a:r>
              <a:rPr lang="zh-CN" altLang="en-US" b="1" dirty="0">
                <a:latin typeface="微软雅黑" panose="020B0503020204020204" pitchFamily="34" charset="-122"/>
                <a:ea typeface="微软雅黑" panose="020B0503020204020204" pitchFamily="34" charset="-122"/>
              </a:rPr>
              <a:t>为什么选择</a:t>
            </a:r>
            <a:r>
              <a:rPr lang="en-US" altLang="zh-CN" b="1" dirty="0">
                <a:latin typeface="微软雅黑" panose="020B0503020204020204" pitchFamily="34" charset="-122"/>
                <a:ea typeface="微软雅黑" panose="020B0503020204020204" pitchFamily="34" charset="-122"/>
              </a:rPr>
              <a:t>IP</a:t>
            </a:r>
          </a:p>
        </p:txBody>
      </p:sp>
      <p:sp>
        <p:nvSpPr>
          <p:cNvPr id="31747" name="Rectangle 3"/>
          <p:cNvSpPr>
            <a:spLocks noGrp="1" noChangeArrowheads="1"/>
          </p:cNvSpPr>
          <p:nvPr>
            <p:ph type="body" idx="1"/>
          </p:nvPr>
        </p:nvSpPr>
        <p:spPr>
          <a:xfrm>
            <a:off x="539552" y="1412776"/>
            <a:ext cx="8415536" cy="4776788"/>
          </a:xfrm>
        </p:spPr>
        <p:txBody>
          <a:bodyPr/>
          <a:lstStyle/>
          <a:p>
            <a:pPr>
              <a:lnSpc>
                <a:spcPct val="130000"/>
              </a:lnSpc>
            </a:pPr>
            <a:r>
              <a:rPr lang="zh-CN" altLang="en-US" sz="2800" dirty="0">
                <a:latin typeface="微软雅黑" panose="020B0503020204020204" pitchFamily="34" charset="-122"/>
                <a:ea typeface="微软雅黑" panose="020B0503020204020204" pitchFamily="34" charset="-122"/>
              </a:rPr>
              <a:t>对于</a:t>
            </a:r>
            <a:r>
              <a:rPr lang="en-US" altLang="zh-CN" sz="2800" b="1" dirty="0">
                <a:latin typeface="微软雅黑" panose="020B0503020204020204" pitchFamily="34" charset="-122"/>
                <a:ea typeface="微软雅黑" panose="020B0503020204020204" pitchFamily="34" charset="-122"/>
              </a:rPr>
              <a:t>Internet</a:t>
            </a:r>
            <a:r>
              <a:rPr lang="zh-CN" altLang="en-US" sz="2800" dirty="0">
                <a:latin typeface="微软雅黑" panose="020B0503020204020204" pitchFamily="34" charset="-122"/>
                <a:ea typeface="微软雅黑" panose="020B0503020204020204" pitchFamily="34" charset="-122"/>
              </a:rPr>
              <a:t>发展来说，可扩展性极其重要</a:t>
            </a:r>
          </a:p>
          <a:p>
            <a:pPr lvl="1">
              <a:lnSpc>
                <a:spcPct val="130000"/>
              </a:lnSpc>
            </a:pPr>
            <a:r>
              <a:rPr lang="en-US" altLang="zh-CN" sz="2400" b="1" dirty="0">
                <a:latin typeface="微软雅黑" panose="020B0503020204020204" pitchFamily="34" charset="-122"/>
                <a:ea typeface="微软雅黑" panose="020B0503020204020204" pitchFamily="34" charset="-122"/>
              </a:rPr>
              <a:t>Internet</a:t>
            </a:r>
            <a:r>
              <a:rPr lang="zh-CN" altLang="en-US" sz="2400" dirty="0">
                <a:latin typeface="微软雅黑" panose="020B0503020204020204" pitchFamily="34" charset="-122"/>
                <a:ea typeface="微软雅黑" panose="020B0503020204020204" pitchFamily="34" charset="-122"/>
              </a:rPr>
              <a:t>实际上可以看作是千千万万个网络互联而成，这些网络分布在世界各地，由不同的实体管理</a:t>
            </a:r>
          </a:p>
          <a:p>
            <a:pPr lvl="1">
              <a:lnSpc>
                <a:spcPct val="130000"/>
              </a:lnSpc>
            </a:pPr>
            <a:r>
              <a:rPr lang="zh-CN" altLang="en-US" sz="2400" dirty="0">
                <a:latin typeface="微软雅黑" panose="020B0503020204020204" pitchFamily="34" charset="-122"/>
                <a:ea typeface="微软雅黑" panose="020B0503020204020204" pitchFamily="34" charset="-122"/>
              </a:rPr>
              <a:t>可扩展性主要要解决两个问题：</a:t>
            </a:r>
            <a:r>
              <a:rPr lang="zh-CN" altLang="en-US" sz="2400" b="1" dirty="0">
                <a:solidFill>
                  <a:schemeClr val="hlink"/>
                </a:solidFill>
                <a:latin typeface="微软雅黑" panose="020B0503020204020204" pitchFamily="34" charset="-122"/>
                <a:ea typeface="微软雅黑" panose="020B0503020204020204" pitchFamily="34" charset="-122"/>
              </a:rPr>
              <a:t>异构性</a:t>
            </a:r>
            <a:r>
              <a:rPr lang="zh-CN" altLang="en-US" sz="2400" dirty="0">
                <a:latin typeface="微软雅黑" panose="020B0503020204020204" pitchFamily="34" charset="-122"/>
                <a:ea typeface="微软雅黑" panose="020B0503020204020204" pitchFamily="34" charset="-122"/>
              </a:rPr>
              <a:t>和</a:t>
            </a:r>
            <a:r>
              <a:rPr lang="zh-CN" altLang="en-US" sz="2400" b="1" dirty="0">
                <a:solidFill>
                  <a:schemeClr val="hlink"/>
                </a:solidFill>
                <a:latin typeface="微软雅黑" panose="020B0503020204020204" pitchFamily="34" charset="-122"/>
                <a:ea typeface="微软雅黑" panose="020B0503020204020204" pitchFamily="34" charset="-122"/>
              </a:rPr>
              <a:t>效率</a:t>
            </a:r>
          </a:p>
          <a:p>
            <a:pPr>
              <a:lnSpc>
                <a:spcPct val="130000"/>
              </a:lnSpc>
            </a:pPr>
            <a:r>
              <a:rPr lang="en-US" altLang="zh-CN" sz="2800" b="1" dirty="0">
                <a:latin typeface="微软雅黑" panose="020B0503020204020204" pitchFamily="34" charset="-122"/>
                <a:ea typeface="微软雅黑" panose="020B0503020204020204" pitchFamily="34" charset="-122"/>
              </a:rPr>
              <a:t>Internet</a:t>
            </a:r>
            <a:r>
              <a:rPr lang="zh-CN" altLang="en-US" sz="2800" dirty="0">
                <a:latin typeface="微软雅黑" panose="020B0503020204020204" pitchFamily="34" charset="-122"/>
                <a:ea typeface="微软雅黑" panose="020B0503020204020204" pitchFamily="34" charset="-122"/>
              </a:rPr>
              <a:t>如何解决可扩展性问题</a:t>
            </a:r>
          </a:p>
          <a:p>
            <a:pPr lvl="1">
              <a:lnSpc>
                <a:spcPct val="130000"/>
              </a:lnSpc>
            </a:pPr>
            <a:r>
              <a:rPr lang="zh-CN" altLang="en-US" sz="2400" dirty="0">
                <a:latin typeface="微软雅黑" panose="020B0503020204020204" pitchFamily="34" charset="-122"/>
                <a:ea typeface="微软雅黑" panose="020B0503020204020204" pitchFamily="34" charset="-122"/>
              </a:rPr>
              <a:t>以</a:t>
            </a:r>
            <a:r>
              <a:rPr lang="en-US" altLang="zh-CN" sz="2400" dirty="0">
                <a:solidFill>
                  <a:srgbClr val="FF0000"/>
                </a:solidFill>
                <a:latin typeface="微软雅黑" panose="020B0503020204020204" pitchFamily="34" charset="-122"/>
                <a:ea typeface="微软雅黑" panose="020B0503020204020204" pitchFamily="34" charset="-122"/>
              </a:rPr>
              <a:t>IP</a:t>
            </a:r>
            <a:r>
              <a:rPr lang="zh-CN" altLang="en-US" sz="2400" dirty="0">
                <a:solidFill>
                  <a:srgbClr val="FF0000"/>
                </a:solidFill>
                <a:latin typeface="微软雅黑" panose="020B0503020204020204" pitchFamily="34" charset="-122"/>
                <a:ea typeface="微软雅黑" panose="020B0503020204020204" pitchFamily="34" charset="-122"/>
              </a:rPr>
              <a:t>为核心</a:t>
            </a:r>
            <a:r>
              <a:rPr lang="zh-CN" altLang="en-US" sz="2400" dirty="0">
                <a:latin typeface="微软雅黑" panose="020B0503020204020204" pitchFamily="34" charset="-122"/>
                <a:ea typeface="微软雅黑" panose="020B0503020204020204" pitchFamily="34" charset="-122"/>
              </a:rPr>
              <a:t>，采用“细腰”体系架构，互联各种异构网络</a:t>
            </a:r>
          </a:p>
          <a:p>
            <a:pPr lvl="1">
              <a:lnSpc>
                <a:spcPct val="130000"/>
              </a:lnSpc>
            </a:pPr>
            <a:r>
              <a:rPr lang="zh-CN" altLang="en-US" sz="2400" dirty="0">
                <a:latin typeface="微软雅黑" panose="020B0503020204020204" pitchFamily="34" charset="-122"/>
                <a:ea typeface="微软雅黑" panose="020B0503020204020204" pitchFamily="34" charset="-122"/>
              </a:rPr>
              <a:t>采用基于</a:t>
            </a:r>
            <a:r>
              <a:rPr lang="en-US" altLang="zh-CN" sz="2400" dirty="0">
                <a:latin typeface="微软雅黑" panose="020B0503020204020204" pitchFamily="34" charset="-122"/>
                <a:ea typeface="微软雅黑" panose="020B0503020204020204" pitchFamily="34" charset="-122"/>
              </a:rPr>
              <a:t>IP</a:t>
            </a:r>
            <a:r>
              <a:rPr lang="zh-CN" altLang="en-US" sz="2400" dirty="0">
                <a:solidFill>
                  <a:srgbClr val="FF0000"/>
                </a:solidFill>
                <a:latin typeface="微软雅黑" panose="020B0503020204020204" pitchFamily="34" charset="-122"/>
                <a:ea typeface="微软雅黑" panose="020B0503020204020204" pitchFamily="34" charset="-122"/>
              </a:rPr>
              <a:t>的尽力服务模型</a:t>
            </a:r>
            <a:r>
              <a:rPr lang="zh-CN" altLang="en-US" sz="2400" dirty="0">
                <a:latin typeface="微软雅黑" panose="020B0503020204020204" pitchFamily="34" charset="-122"/>
                <a:ea typeface="微软雅黑" panose="020B0503020204020204" pitchFamily="34" charset="-122"/>
              </a:rPr>
              <a:t>，实现简单，保证大规模网络下的传输效率</a:t>
            </a:r>
          </a:p>
          <a:p>
            <a:pPr lvl="1">
              <a:lnSpc>
                <a:spcPct val="130000"/>
              </a:lnSpc>
            </a:pPr>
            <a:endParaRPr lang="zh-CN" altLang="en-US" sz="2400" b="1" dirty="0">
              <a:latin typeface="微软雅黑" panose="020B0503020204020204" pitchFamily="34" charset="-122"/>
              <a:ea typeface="微软雅黑" panose="020B0503020204020204" pitchFamily="34" charset="-122"/>
            </a:endParaRPr>
          </a:p>
        </p:txBody>
      </p:sp>
      <p:sp>
        <p:nvSpPr>
          <p:cNvPr id="34820" name="AutoShape 5" descr="data:image/jpeg;base64,/9j/4AAQSkZJRgABAQAAAQABAAD/2wCEAAkGBxITEhQUExIVFhUWGBwYGBUWFRoaGhgYHRcaGBcaFBkgHCggGBslGxkXITEhJSorLi4uGB8zODMsNygtLisBCgoKDg0OGhAQGi8kHBwsLCwsLCwsLCwsLCwsLCwsLCwsLCwsLCwsLCwsLCwsLCwsLCwsLCwsLCwsLCwsLCwsN//AABEIANIA8AMBIgACEQEDEQH/xAAcAAEAAgMBAQEAAAAAAAAAAAAABgcDBAUBAgj/xABMEAACAQIEBAMBCgsDCwUAAAABAgADEQQFEiETMUFRBiIyYRQjQlNxgZGhotEHFRYXJDNSc5KywTRi0kNEcoKTsbPD4fDyJXSDwvH/xAAXAQEBAQEAAAAAAAAAAAAAAAAAAQID/8QAHBEBAQEBAAMBAQAAAAAAAAAAABEBIQISMUFR/9oADAMBAAIRAxEAPwC8YiICIiAiIgIiICIiAiIgIiICIiAiIgIiICIiAiIgIiICIiAiIgIiICIiAiIgIiICIiAiIgIiICIiAiIgIiICIiAiIgIiICIiAiIgIiICIiAiIgIiICIiAiIgIiICIiAiIgIiICIiAiIgIiICIiAiIgImvjsbTorrq1FRf2mIAv29p9ki+Y/hCwyXFINVPs8q/Sd/qgTCYcTikpjVUdUUdWIA+uVbmPjvFVNlZKQ/ubn+I/cJGcXiC51VKhY93a9vpO0sWLbq+OMACRxr26hWI+m0+fy7wHxx/gb7pUHl/aX6RPbL+0PpEsWLe/LvAfHH+Bvuj8u8B8cf4G+6VEFXuPpE+SF7j6REIt78vMB8cf4G+6Py8wHxx/gb7pUBC9x9M8OnuPpiEXB+XuA+OP8AA33Tz8vsv+OP8DfdKdNu4nhA9kRIuP8AL7L/AI4/wN908/L/AC/477DfdKbIHsnzpHsiEXN+X+X/AB/2G+6PzgZf8f8AYb7pS5UTzTEIun84GX/H/Yb7p5+cHLvj/sN90pUpPnREOLs/ODl3x/2G+6Pzg5d8f9hvulJaJ5o9kQ4u784WXfH/AGG+6efnCy74/wCw33SkWT2GfBSIReP5w8u+P+w33R+cPLvj/sN90o0rPkrEIvT84eXfH/Yb7pmwnjvL6jaRiVB/vgqPpItKE0zzREI/TtKqrC6kEHkQbj5jPufmjLczr0DehWen/oNYH5RyMmGVfhTxdOwrIlZe/ob6RcH6JIRc8SGZT+ErA1dnZqLdqg2/iFxJbhcSlRQ9N1dTyZWBB+cSI4PjFQThrgG1UkXF7HhPv8si+dY96aWpcE132pU6rBQ5G7W6khd5KfGP+b/vD/wnkJ8Ssnvek0Bijq9zmsLi9hxLf6sow1c9rnVwhg3DFTQPGHviD9ex9im24ktpcKrh9SinURkJDAKysLGxB6yuVenb3hsv0kH3NdG2pC/uvV89/rkzpYtVwlM4NVNHSdOgbFN77dLRh5OBia9SmagpogHnI/RqDbilSK7lwTuTzt83X7xONrDVYJsKlv0XDncMgX4e/Nv6268TFYunU4xIUEcW9zhviaXViD06/PtaZsdo98vo9Nbrhe9K/M/99ekgy+P8+ogimiPRZiwVVSn5gjlDqI2UEi4PO3TpIyMZU1kayAOlw3z30yxVyPiI9Gtg30mpVqCsvCUi9a4VbX9Q81+3PecjFeH8PRpVKr4CpT4a69dSoj3IciwUW8xUagdhvNYZqOYd6tt6v1D/AAximqW/WjvyH+GZfDmaYDF4ilQpYVlu4N2RRYXFyCGPm9tuk1cbnuX0qpothmLoxW60106jaxXzg/LtLc/hNai4uoXA1MfYLD6fKdpIaHiPCpTqnS4GhVc8MMVZtQUoeoJvffoJ2BkOWWprWU03Zabaaeoes6QCNBABadvKquWhEpIFbUEUFqJu2osELHTzuG59pOJVQjGvw0CO5udidJNvkC7fXNmkMSSbOTb+4PunWGYZNhmdKmHxTFG4Zd3p+YgsCQB0NifomQeL8j3/AEatuLfA5dBz5Rm5i65VT3QP/Ab9/gznDE1tQDEgX/ZH1eXn80lH5XZHv+j1t7DmnIchz5Tr+HjlOYu9Kjh6oYLqLF1FrbbEX337W2l9sRp5Bm2GBpU2Umsuo6SgYONLFtR02uBY8hbT7ZF8wzShVq1nw7uadrgFQgB08hdSbXF+Y5y2sJgsuwLcLbWdJGtNTWc8MWYKBYk2+eamZ+Csu4heoj2Z1XhppVFJsgFgt7X3O8heqZo4mu1rMfo/6TJUqYjnrI+YfdJt4zOAy6utI0WYEa1tdrbgHUS4+awtPH9xLgRjTRbRxSuk6ixUhbba7Xue9pbioI2KxA5u3Q8v+nKSbw/mWGWnWGKLaWUBXA1FCASSg0juN/NynY8D08FmFbhpQICqSS2pd/YdTXHyyU5b4ewNJGr0cNUrk3tQfQxbzWtTBAtuL7kyVN1xsDmFc00JpU9wd/cI3Aqqqn1dVP8AWdLB4ltdqlFWU7C2CUWY1jTUk6uQFr+zecsZfrqMtOjqOqr5Uo4diAMSpOwe/t+bex2m5SyKsHB9y1B51N/c1Hpitd76+3mv2357SDpUswotb9FO+jnhVHqLDfzbW0m/a4jC4qhVeiDhSLslr4YLYsrEajq2AAIPtInJwOQ1l4d8LUWwo88NRFtLVLg2fbTccuV9r3jIsCUr4cNS0Mr0AQ1GgpUilV7VCVte217X2uCbKRM81wtCkhOikiqw30qoAv1NthIfQzWv73xMLh0uX4vv1P3sD9ST31yQ+PcXQWkVr6eExAqKwNmW/O/SxtIGwQ/r0y8KR+ledrBB/Y9O/I7X+aXTx+JblFc1KYNWlSp1f8pSUq+g9ASORI3tJR4GpqqVwoCjjE2AsLlFvtINkZstVlp4c4wlfdCUXsNW+nUTe3lubfLJ54LHlxH74/yLIp4y5Yf96f8AhvIR4kxCgU6a1Ep4ioSKDtT12IF3ttt5dpNvGh2w/wC9/wCW80Mlw6O51qGsLi/Q3ttArkY5XANHE0FFRdWH/RT5Kaf2kHb4R6SW4XOk9yq+HphqTLZLApYHYWXSTz6Tv1cotXRlVOENQYWHIgWFu9x0tz3nE8T4OmlRW1FFUgKiAm1wNzb0rcRmJu4jAxWHYHivUS+oHSaZADIiXTVS3sVvv33vNuvmGXNf9JcX1dKPwip/Z6abfPMGNzKmxqWpqwpLpNyh8pPpUAkgH+8BIfhvHdBnbVhadhYghBc6RtcdLdJNVZtXxVl7VGqF92Ur67WBFtt56/ijLjR4N6ZQ9GbVffqL3PySscF46oFaiHDKqeqyoCG9ri8xUPHNEqxOFRWU3BVVPsBN+ttpaRY+QYbK6VTiUuArAg3QsDzuObGcfFZCjVDV4mX69VwWo1DsDcXHF3O+5kPw3jilwmLUF1AadIRbWNyBfsTNkfhGU0VLYfUyXCDbQtxuF6j5e0lWLDzDQ9ZWpVaOhVpKA1Spq8lTU2we3Ll363EwYCi1NqRapQ8ppXtUrX8jOWtd9/ULX9t77SAVPwgURTBGEXURaxA02FiAOtgb/VPvFfhDohUYYVS19XmsADfdge+0ET7EeFskdnZ6alnYsxNVt2JJJ9W25Mxr4NyM8qK/7V/8U5uDztMQhrNRVteneoVF9iVLXI2BHK959YjCVzUOg4ULqIO3mDMPOOfM/wC6VI6X5FZHe3AFzyHFe5+QXnRyvIMrwrMaVPhl1Kt53BKEi/W45DcT4y+lrYKTTUAeTh/BW/TrY2E08TSW7LueakMLXF9xbqNpUbWY0FNVTSemKaimLPWrBvLV1sLBrHbl35G42nTyivRWhTSs1NnU3NmZhcNqUhmJY2NucjrZfT+LXp8EdOX0TWx2FCU3dUAZFd1bSLhtJOoe24vJCJFm+W4HFPrrik7dDdgeVuh+qfVXLsCaPAIp8Lc6CWtuALjf2D55HcLhg6pUZQXZUcsRuW0jc+3czMMtp/FryItp6E3I+cyeqpBkeCwOFbVR4aHe9mJ5jfmfZM2JFI2FHFGgArC1MKblmDBt+o3+mRLF0+E1MoAhqVUpsQN2QhvKfZsJstllO1tC2tptbpe9vkvLmRPrpu+GwzGo1Wo4cOLJRHwm1k6kFxblPF8X4FTTP6QdAsPLU357nffmefs7TlVcqpvbUg2Oq/W9rX+ichfD1A1zRNPycEPp/vcQi/0SwmJE/ifL9Gi2KsG1XHFvewHPVcDb5PpnNzHxphvdHHWjXI1q+ngoPSrLbURcc735jl1nqeGMKL+8KTv35nYzZo5HQXdaKA2ty5jtEONyt4no4rC1Klag1KgDduOL6l9ijnvYSMPikAPHrYIhVBxPvBsyt/ZbewHpJkmnhgMpbUdOkLqvudrW5bGa7VE4zIwG6qDS4QLX1bM3XSBta23OTVxo5LXslUDhVcUrKMRwhwwWPpJJ52X/AHGTnwUPLiP3x/kScJEW5IAuT5iOpG3m9ond8E+iv++P8iQPrxkhYYcDma23+zeaOUUyjkm1ipNwb7Ai86PisD9GvsONue3vVTrNGkVF9PRXG+4vt9IjE11KVdWAswNxqA6kd7SKeIKQes4bkNG1+4ndwNT9X6b8IbBbHpy7D2WnB8S1LVXtp1Hh6VZguq3OxlTEYxuV8JK24YVACAAxIseTXOknfoOsrDBOa9Q0xQKkKSQibjSCbEWuLkW3l14M0tNM16rBzepoZ1AI5WsaYYICOVwfbNLLqNPWX1IhJIbVVQNUDegvpG5HT+szuNZqo8pqGrxAKLtw1LEKgvcfBNl5nt7JtYDF06lKq4wrHhi+pRe9yBp2W2w3lu4PJ6FMM61QLghnDoLtf1sQLaxe39J7hspoIrolYKGAUhXQeb9q1vUR3vJ1apjiipTqVloOFQrsEBU3vffTbYDr3nmo8A1uC+nXp9AtyuWvptz2l0pleHWmyLXVUYA2DppAGzWFrWPW8ytlFEJw+IAjNqCa006eZQC1iv1x1ao+sStFKxpVNLsyi6AAAabHVptvc/RMmNPDpUXNF7VAxGpALWYgb6Re4F5dLZVQNNUaqGpg30GohUr8FSLWsDytFfJqTqiPU1hbjS1Smbm3lNiNmUcrQeyJeEcAz4ZrHht5X0kMLbMNKhSpB5eyaPjP8bHFH3ImIaktivCUlSebXtz3k9/F6orEVCHKqLmrTuP7w8uzHlvceyY6L01NQ1apTUBpIZdSsvrsdBHK19j15QzWDw0tdlopVLF2FypNm1A7gg7gDt7J9YzAKXvckgnk558jex3ntHOkfE2wy8bbWWuNSA7LwvIDotq59+c5eJzYs+pCgXzNYVdGrkDq97b07kjmNppM66P4vW1vNyC+t+QN+/P285r5lhQtKo291V33ZiNWkncXsV29PKa9PHm4DVDawUlcQpa53Rv1QALbi/I9AJuHEI9NnvWNIMdZ4iaADsadQ8PZR25784UwmF1ojnVd0RiAzAX0g+UA2Av0E2BgR3b4Xw2+Fz6/R26TCuOo3sHdd1UItRLKQLqqjRtqA+ccp8tmlEb8epazNfiU7aSbX/V8kP0dbxR5jqfDaiVuS1VKfmZmAFm3AJsG29XObf4uFrXfkR+sfrz68+x6dJiqYimpptVFVgd6YqMmlmUX107ICzWPQ9eU+FzOlpv7oqW0k6jVo8mOz34dtjsDy73ijY9wC97vzB9bfB5deXcdes0lofpD0btpNEPq1NruahFg97hfYJsjMaWvSKtUksF08Sl6lG6AcO92vcjmelpjrYqjTLh3qrVsFLu9IVEVjdB6LBb8iQefOKNv3DvfU/PV62te1uV+Xs5T5XLemqpy0/rGva9+d+ft5zVqZohuUqvq1EhGqUwPILOh971AD1Ec7+zaayY6sysKdRnZad9q9Mmx3FWy4fftsLey8XB0s7xT4OklSx2byhju3lIIPU7kG8qx/GdYNYsFcVTU1slm18iC37HS0sHx/UqtgFQgbFdZf1DnfcAC5tubSmXCrT8yajpKghyR6vUN7DtttGr4r/8ADlZa9BalNbBjdgTyc+oX67yTeCfTiB2rkfYSQj8GiKcCpYkWcmwIHbfcdJOfB3+df+4b+RI34n6+vFw2w/77/l1Jyxye+w0vz6XAJ+bnOn4yqFVoMOYrA7/6DzmYXFmuxVgANLenYm9rxhrZy8m6rtpWkvfn/wDgnPz+gvEDjUXBUbMAAvW4sSeXsnepoALAchb5hynAzGoBiH7FaY/mAlZxysVmLe6VpAJoKaizGx68t7EbT3FYuiNQDKWAuRTamWH+qW6e2blbK6ZrLWIIKqRzFu3K3KxP1SqMB4HxlPECsatN7XZtLuWYWNx6d+m0bu4Zma6fjDPMxw9YJQ1sp32pFrbkWuNpxsR4szgafJUGwO1BuXYyR+Oc4x1F6ZwjeQ7MqqrEPc7leYFrb8poZ1n+cUmoqlRTrUK2gU2Aq/C1ECyjcc/bMXXSY5uL8VZujAaXIsCbUG3uAe3P+sy4jxPm619FntqC3FFrb235cpv51nucLXSnSqKVdV0sOGVDBRr1Pay+a/OZMZnuajHCktReCWDBve9Ap38135A2B25xdJjmU/FWbcfQRU06tF+Cbc7auW4mXIvFmZVMQqVRVCNffh6dNlJuSV35ToYTPM193cJ6i8EPqLWp6eFfaz8ibW25zHked5s+JaliGXhIG4p0oARoNtDD13NvTF0mPPF3ibM6OIKUA5Qb34RYczte3snLxnjLNrgBHtYE2oNvcX5kGd3xvmmYUsQvuRr0qmwChWIfUb69roNxudtjMGdZhnC1qdOi4YOi2ZRTZQ9gHLsBZRfvBMcvE+JMzFe3DqOgIBtScA+3YbWvM6eJM091aOHUCa9G9OoR6rai3brOrmePzhMaKNNvemIKsAhQJtq1PawOx2O8+qWa5x+MOCX94FS+qyaODq2Ae1tWna3OKsxzcu8Z5q9azUnCEGwNFhayk87b3tb55ueFPFmY1sToro6I24PDK6d/Tcje8ZJm2dPiTTrONCBtTEUwh8p0aHtZvNp5TN4SzLNauJZMUfeqezXVVBbV5dBA84uL+X2RSY1PFPjDMqGKenRDtTU8+ETe/QG3TvNI+OM24oXQ2m4BAoG2/tttO54uzXNqWJWnhRek4HDIRWF/ha2Po3PwrTFmmdZ0mLFGmRw20lW00yumw16n5Lvq2O8lJjVo+Ls2OL4WhtHE4ergG3q06725dbdpiwHjHNqlYpw2VTexagdrKTudIve31idannuc/jDg6xwOLfVpp6OBr2985atO1ud5jynP86fFGlUdQiaizEUghGk6NL8m3K8vbFJjn5X4zzZ2fVTYAKzi9Fh6RfTfTuT/AEnR8GeJ8wr1WTEoygDUG4RQcwNJuu/PvPPD+eZ3UqVUqOF4dNhdxSVTVsQmljswuOY25TY8GZzmmJeoMafelstiqITU1C2kWuwtfcbRdTcx3q9R8VRUtUeiS1joCgLpF2YliDYhlHzTayWgUpqi16lUks+oBCSNhp2a+1r7d5gz3wez4KphcLU0h2DB3N7jUusEoo2IHK280PCPhSvgKNZatQOGdWQU1dtNgQwAtsSSOXbeavWPx2M6y8YhHpNqGonYDzX36fPKjPhHhUjWD0ywqaBSBYsd7Bwt91lveJnK4fipcA0mYEAgghDpuDup5c+0qmvmmI4X9sLXpXIGn50PlJvLrXitHwnhkp4bShPlZg1xYq403BHLnaSzweNsT+/b+RJBvwZ5iy5fSuoYtcktfmCefcyb+DKmpcS3fEMfsJCM/i3AvWogU7a1cOARsbAix7c5B6dDN6b3TD0LWtuxP/fyS0mpgzzhDtIKrFDON/eKe5J/WtzJueu3yTHXwWbkG1CiHNiGLlrEcrgnf5JbHCHaOEO0CA5bgcVw1FcMamnz+nSW62sOU+MtyfFqG1uoJYkBadwFvsLk9tpYPCHaOEO017az64g2LyLiMGZFJAKgmkeTeoerlMD+FlOxRbaOH+rPp7eqWBwh2jhDtJViAVfDCte6L5gqn3o7hfT8LpPX8MqWLFVuWVj70fUvpPqk+4Q7Rwh2kIgQ8Nrq1aFuHNQHhH1nmec+KXhgIVKhBpLFfeTtq9XwussDhDtHDHaKRA8b4e13YorNoKeakdxzsd+V5zKGS4lWYth6bAhR5dSiy3IBGo6ulum0s/hDtHCHaWkVVm2GzJqg4ODpmncM3FOpnceltztYXA+UzHws11ahgKGricS9r+e1i3q7S2eEO0cMdpFio6NHNVKkYDD3UsR5eRf128/Iz7wiZpSKlMvoAopVT2Um5Hq7y2eEO0cMdoFS4lM1qFi+X0CXUK23MA3Hw+89dc0JZmy6gSxVj8qek+uWzwx2jhjtAqa+a6tQy+hfXxL2+Ha2r1z5ofjVCpGXUbqWI25F/V8PrLb4Q7Rwh2gVJTGaKAFy2iLKUHXytuR6+Ux8HM7WOW0CNKrZhcaVN1Hr6GW/wx2jhjtAqc1s03/9MobvxeX+U/b9fq9swP8AjXSFGXUVtqKlUF0ZtmZLvYEy3+EO0cIdoFN42nm1aitGpgE4agAqh0A26bP6fZOWvhevbfJqZ/8AkI/+8vjhjtHDHaBTeU4TMqQFNMtSnS/ZDk2Psu31SyPB+CqUqT8QWZ6hci1rXCi3M35TucMdp9BYHsREBERAREQEREBERAREQEREBERAREQEREBERAREQEREBERAREQEREBERAREQEREBERAREQEREBERAREQEREBERAREQEREBERAREQEREBERAREQEREBERAREQEREBERAREQEREBERAREQEREBERAREQEREBERAREQEREBERAREQEREBERAREQEREBERAREQEREBERAREQEREBERAREQEREBERAREQEREBERAREQEREBERAREQEREBERAREQP/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animEffect transition="in" filter="strips(downRight)">
                                      <p:cBhvr>
                                        <p:cTn id="7" dur="500"/>
                                        <p:tgtEl>
                                          <p:spTgt spid="31747">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1747">
                                            <p:txEl>
                                              <p:pRg st="4" end="4"/>
                                            </p:txEl>
                                          </p:spTgt>
                                        </p:tgtEl>
                                        <p:attrNameLst>
                                          <p:attrName>style.visibility</p:attrName>
                                        </p:attrNameLst>
                                      </p:cBhvr>
                                      <p:to>
                                        <p:strVal val="visible"/>
                                      </p:to>
                                    </p:set>
                                    <p:animEffect transition="in" filter="strips(downRight)">
                                      <p:cBhvr>
                                        <p:cTn id="10" dur="500"/>
                                        <p:tgtEl>
                                          <p:spTgt spid="31747">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1747">
                                            <p:txEl>
                                              <p:pRg st="5" end="5"/>
                                            </p:txEl>
                                          </p:spTgt>
                                        </p:tgtEl>
                                        <p:attrNameLst>
                                          <p:attrName>style.visibility</p:attrName>
                                        </p:attrNameLst>
                                      </p:cBhvr>
                                      <p:to>
                                        <p:strVal val="visible"/>
                                      </p:to>
                                    </p:set>
                                    <p:animEffect transition="in" filter="strips(downRight)">
                                      <p:cBhvr>
                                        <p:cTn id="13"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C2D1EFE-6669-4AB1-BCC2-1D3DD17A0201}" type="slidenum">
              <a:rPr lang="en-US" altLang="zh-CN">
                <a:latin typeface="+mn-ea"/>
                <a:ea typeface="+mn-ea"/>
              </a:rPr>
              <a:pPr eaLnBrk="1" hangingPunct="1"/>
              <a:t>80</a:t>
            </a:fld>
            <a:endParaRPr lang="en-US" altLang="zh-CN">
              <a:latin typeface="+mn-ea"/>
              <a:ea typeface="+mn-ea"/>
            </a:endParaRPr>
          </a:p>
        </p:txBody>
      </p:sp>
      <p:pic>
        <p:nvPicPr>
          <p:cNvPr id="83972"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90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73" name="Line 4"/>
          <p:cNvSpPr>
            <a:spLocks noChangeShapeType="1"/>
          </p:cNvSpPr>
          <p:nvPr/>
        </p:nvSpPr>
        <p:spPr bwMode="auto">
          <a:xfrm>
            <a:off x="44958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74" name="Line 5"/>
          <p:cNvSpPr>
            <a:spLocks noChangeShapeType="1"/>
          </p:cNvSpPr>
          <p:nvPr/>
        </p:nvSpPr>
        <p:spPr bwMode="auto">
          <a:xfrm flipV="1">
            <a:off x="47244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75" name="Line 6"/>
          <p:cNvSpPr>
            <a:spLocks noChangeShapeType="1"/>
          </p:cNvSpPr>
          <p:nvPr/>
        </p:nvSpPr>
        <p:spPr bwMode="auto">
          <a:xfrm flipV="1">
            <a:off x="47244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76" name="Line 7"/>
          <p:cNvSpPr>
            <a:spLocks noChangeShapeType="1"/>
          </p:cNvSpPr>
          <p:nvPr/>
        </p:nvSpPr>
        <p:spPr bwMode="auto">
          <a:xfrm flipV="1">
            <a:off x="34290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3977" name="Group 8"/>
          <p:cNvGrpSpPr>
            <a:grpSpLocks/>
          </p:cNvGrpSpPr>
          <p:nvPr/>
        </p:nvGrpSpPr>
        <p:grpSpPr bwMode="auto">
          <a:xfrm>
            <a:off x="3429000" y="3810000"/>
            <a:ext cx="2362200" cy="381000"/>
            <a:chOff x="2016" y="3408"/>
            <a:chExt cx="1488" cy="240"/>
          </a:xfrm>
        </p:grpSpPr>
        <p:sp>
          <p:nvSpPr>
            <p:cNvPr id="84040" name="Line 9"/>
            <p:cNvSpPr>
              <a:spLocks noChangeShapeType="1"/>
            </p:cNvSpPr>
            <p:nvPr/>
          </p:nvSpPr>
          <p:spPr bwMode="auto">
            <a:xfrm flipV="1">
              <a:off x="2832"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4041" name="Group 10"/>
            <p:cNvGrpSpPr>
              <a:grpSpLocks/>
            </p:cNvGrpSpPr>
            <p:nvPr/>
          </p:nvGrpSpPr>
          <p:grpSpPr bwMode="auto">
            <a:xfrm>
              <a:off x="2016" y="3408"/>
              <a:ext cx="816" cy="240"/>
              <a:chOff x="2016" y="3408"/>
              <a:chExt cx="816" cy="240"/>
            </a:xfrm>
          </p:grpSpPr>
          <p:sp>
            <p:nvSpPr>
              <p:cNvPr id="84042" name="Line 11"/>
              <p:cNvSpPr>
                <a:spLocks noChangeShapeType="1"/>
              </p:cNvSpPr>
              <p:nvPr/>
            </p:nvSpPr>
            <p:spPr bwMode="auto">
              <a:xfrm>
                <a:off x="2688"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43" name="Line 12"/>
              <p:cNvSpPr>
                <a:spLocks noChangeShapeType="1"/>
              </p:cNvSpPr>
              <p:nvPr/>
            </p:nvSpPr>
            <p:spPr bwMode="auto">
              <a:xfrm flipV="1">
                <a:off x="2832"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44" name="Line 13"/>
              <p:cNvSpPr>
                <a:spLocks noChangeShapeType="1"/>
              </p:cNvSpPr>
              <p:nvPr/>
            </p:nvSpPr>
            <p:spPr bwMode="auto">
              <a:xfrm flipV="1">
                <a:off x="2016"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grpSp>
      <p:pic>
        <p:nvPicPr>
          <p:cNvPr id="83978"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0480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3981" name="Picture 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Picture 1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9812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83" name="Line 19"/>
          <p:cNvSpPr>
            <a:spLocks noChangeShapeType="1"/>
          </p:cNvSpPr>
          <p:nvPr/>
        </p:nvSpPr>
        <p:spPr bwMode="auto">
          <a:xfrm flipV="1">
            <a:off x="61722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4" name="Line 20"/>
          <p:cNvSpPr>
            <a:spLocks noChangeShapeType="1"/>
          </p:cNvSpPr>
          <p:nvPr/>
        </p:nvSpPr>
        <p:spPr bwMode="auto">
          <a:xfrm flipH="1">
            <a:off x="61722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5" name="Line 21"/>
          <p:cNvSpPr>
            <a:spLocks noChangeShapeType="1"/>
          </p:cNvSpPr>
          <p:nvPr/>
        </p:nvSpPr>
        <p:spPr bwMode="auto">
          <a:xfrm flipH="1">
            <a:off x="65532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6" name="Line 22"/>
          <p:cNvSpPr>
            <a:spLocks noChangeShapeType="1"/>
          </p:cNvSpPr>
          <p:nvPr/>
        </p:nvSpPr>
        <p:spPr bwMode="auto">
          <a:xfrm flipH="1" flipV="1">
            <a:off x="72390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7" name="Line 23"/>
          <p:cNvSpPr>
            <a:spLocks noChangeShapeType="1"/>
          </p:cNvSpPr>
          <p:nvPr/>
        </p:nvSpPr>
        <p:spPr bwMode="auto">
          <a:xfrm flipH="1">
            <a:off x="18288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88" name="Line 24"/>
          <p:cNvSpPr>
            <a:spLocks noChangeShapeType="1"/>
          </p:cNvSpPr>
          <p:nvPr/>
        </p:nvSpPr>
        <p:spPr bwMode="auto">
          <a:xfrm flipH="1" flipV="1">
            <a:off x="18288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3989" name="Picture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0" name="Line 26"/>
          <p:cNvSpPr>
            <a:spLocks noChangeShapeType="1"/>
          </p:cNvSpPr>
          <p:nvPr/>
        </p:nvSpPr>
        <p:spPr bwMode="auto">
          <a:xfrm flipH="1" flipV="1">
            <a:off x="71628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1" name="Line 27"/>
          <p:cNvSpPr>
            <a:spLocks noChangeShapeType="1"/>
          </p:cNvSpPr>
          <p:nvPr/>
        </p:nvSpPr>
        <p:spPr bwMode="auto">
          <a:xfrm flipH="1" flipV="1">
            <a:off x="73152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2" name="Line 28"/>
          <p:cNvSpPr>
            <a:spLocks noChangeShapeType="1"/>
          </p:cNvSpPr>
          <p:nvPr/>
        </p:nvSpPr>
        <p:spPr bwMode="auto">
          <a:xfrm flipH="1" flipV="1">
            <a:off x="8305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3" name="Line 29"/>
          <p:cNvSpPr>
            <a:spLocks noChangeShapeType="1"/>
          </p:cNvSpPr>
          <p:nvPr/>
        </p:nvSpPr>
        <p:spPr bwMode="auto">
          <a:xfrm flipH="1" flipV="1">
            <a:off x="73152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4" name="Line 30"/>
          <p:cNvSpPr>
            <a:spLocks noChangeShapeType="1"/>
          </p:cNvSpPr>
          <p:nvPr/>
        </p:nvSpPr>
        <p:spPr bwMode="auto">
          <a:xfrm flipH="1" flipV="1">
            <a:off x="70104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5" name="Line 31"/>
          <p:cNvSpPr>
            <a:spLocks noChangeShapeType="1"/>
          </p:cNvSpPr>
          <p:nvPr/>
        </p:nvSpPr>
        <p:spPr bwMode="auto">
          <a:xfrm flipH="1" flipV="1">
            <a:off x="60198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3996" name="Line 32"/>
          <p:cNvSpPr>
            <a:spLocks noChangeShapeType="1"/>
          </p:cNvSpPr>
          <p:nvPr/>
        </p:nvSpPr>
        <p:spPr bwMode="auto">
          <a:xfrm flipH="1" flipV="1">
            <a:off x="6019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3997" name="Picture 3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3998"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3999"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00"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4001" name="Line 37"/>
          <p:cNvSpPr>
            <a:spLocks noChangeShapeType="1"/>
          </p:cNvSpPr>
          <p:nvPr/>
        </p:nvSpPr>
        <p:spPr bwMode="auto">
          <a:xfrm flipH="1" flipV="1">
            <a:off x="17526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2" name="Line 38"/>
          <p:cNvSpPr>
            <a:spLocks noChangeShapeType="1"/>
          </p:cNvSpPr>
          <p:nvPr/>
        </p:nvSpPr>
        <p:spPr bwMode="auto">
          <a:xfrm flipH="1" flipV="1">
            <a:off x="19050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3" name="Line 39"/>
          <p:cNvSpPr>
            <a:spLocks noChangeShapeType="1"/>
          </p:cNvSpPr>
          <p:nvPr/>
        </p:nvSpPr>
        <p:spPr bwMode="auto">
          <a:xfrm flipH="1" flipV="1">
            <a:off x="28956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4" name="Line 40"/>
          <p:cNvSpPr>
            <a:spLocks noChangeShapeType="1"/>
          </p:cNvSpPr>
          <p:nvPr/>
        </p:nvSpPr>
        <p:spPr bwMode="auto">
          <a:xfrm flipH="1" flipV="1">
            <a:off x="19050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5" name="Line 41"/>
          <p:cNvSpPr>
            <a:spLocks noChangeShapeType="1"/>
          </p:cNvSpPr>
          <p:nvPr/>
        </p:nvSpPr>
        <p:spPr bwMode="auto">
          <a:xfrm flipH="1" flipV="1">
            <a:off x="1600200" y="5029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6" name="Line 42"/>
          <p:cNvSpPr>
            <a:spLocks noChangeShapeType="1"/>
          </p:cNvSpPr>
          <p:nvPr/>
        </p:nvSpPr>
        <p:spPr bwMode="auto">
          <a:xfrm flipH="1" flipV="1">
            <a:off x="609600" y="5334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07" name="Line 43"/>
          <p:cNvSpPr>
            <a:spLocks noChangeShapeType="1"/>
          </p:cNvSpPr>
          <p:nvPr/>
        </p:nvSpPr>
        <p:spPr bwMode="auto">
          <a:xfrm flipH="1" flipV="1">
            <a:off x="609600" y="5334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4008" name="Picture 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09"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4010"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011" name="Picture 4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012" name="Line 48"/>
          <p:cNvSpPr>
            <a:spLocks noChangeShapeType="1"/>
          </p:cNvSpPr>
          <p:nvPr/>
        </p:nvSpPr>
        <p:spPr bwMode="auto">
          <a:xfrm flipV="1">
            <a:off x="30480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4013" name="Picture 4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9050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014" name="Line 50"/>
          <p:cNvSpPr>
            <a:spLocks noChangeShapeType="1"/>
          </p:cNvSpPr>
          <p:nvPr/>
        </p:nvSpPr>
        <p:spPr bwMode="auto">
          <a:xfrm flipH="1">
            <a:off x="18288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4015"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514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4016" name="Text Box 52"/>
          <p:cNvSpPr txBox="1">
            <a:spLocks noChangeArrowheads="1"/>
          </p:cNvSpPr>
          <p:nvPr/>
        </p:nvSpPr>
        <p:spPr bwMode="auto">
          <a:xfrm>
            <a:off x="1524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128.146.222.0/24</a:t>
            </a:r>
          </a:p>
        </p:txBody>
      </p:sp>
      <p:sp>
        <p:nvSpPr>
          <p:cNvPr id="84017" name="Text Box 53"/>
          <p:cNvSpPr txBox="1">
            <a:spLocks noChangeArrowheads="1"/>
          </p:cNvSpPr>
          <p:nvPr/>
        </p:nvSpPr>
        <p:spPr bwMode="auto">
          <a:xfrm>
            <a:off x="66675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128.146.226.0/24</a:t>
            </a:r>
          </a:p>
        </p:txBody>
      </p:sp>
      <p:sp>
        <p:nvSpPr>
          <p:cNvPr id="84018" name="Text Box 54"/>
          <p:cNvSpPr txBox="1">
            <a:spLocks noChangeArrowheads="1"/>
          </p:cNvSpPr>
          <p:nvPr/>
        </p:nvSpPr>
        <p:spPr bwMode="auto">
          <a:xfrm>
            <a:off x="4952995" y="1752600"/>
            <a:ext cx="2514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128.146.116.0/24</a:t>
            </a:r>
          </a:p>
        </p:txBody>
      </p:sp>
      <p:sp>
        <p:nvSpPr>
          <p:cNvPr id="84019" name="Line 56"/>
          <p:cNvSpPr>
            <a:spLocks noChangeShapeType="1"/>
          </p:cNvSpPr>
          <p:nvPr/>
        </p:nvSpPr>
        <p:spPr bwMode="auto">
          <a:xfrm flipV="1">
            <a:off x="1371600" y="23622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0" name="Line 57"/>
          <p:cNvSpPr>
            <a:spLocks noChangeShapeType="1"/>
          </p:cNvSpPr>
          <p:nvPr/>
        </p:nvSpPr>
        <p:spPr bwMode="auto">
          <a:xfrm flipV="1">
            <a:off x="7696200" y="22860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1" name="Text Box 58"/>
          <p:cNvSpPr txBox="1">
            <a:spLocks noChangeArrowheads="1"/>
          </p:cNvSpPr>
          <p:nvPr/>
        </p:nvSpPr>
        <p:spPr bwMode="auto">
          <a:xfrm>
            <a:off x="1904999" y="1752600"/>
            <a:ext cx="2438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128.146.199.0/24</a:t>
            </a:r>
          </a:p>
        </p:txBody>
      </p:sp>
      <p:sp>
        <p:nvSpPr>
          <p:cNvPr id="84022" name="Text Box 59"/>
          <p:cNvSpPr txBox="1">
            <a:spLocks noChangeArrowheads="1"/>
          </p:cNvSpPr>
          <p:nvPr/>
        </p:nvSpPr>
        <p:spPr bwMode="auto">
          <a:xfrm>
            <a:off x="914400" y="6461125"/>
            <a:ext cx="178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1</a:t>
            </a:r>
          </a:p>
        </p:txBody>
      </p:sp>
      <p:sp>
        <p:nvSpPr>
          <p:cNvPr id="84023" name="Text Box 60"/>
          <p:cNvSpPr txBox="1">
            <a:spLocks noChangeArrowheads="1"/>
          </p:cNvSpPr>
          <p:nvPr/>
        </p:nvSpPr>
        <p:spPr bwMode="auto">
          <a:xfrm>
            <a:off x="7019925" y="3352800"/>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2</a:t>
            </a:r>
          </a:p>
        </p:txBody>
      </p:sp>
      <p:sp>
        <p:nvSpPr>
          <p:cNvPr id="84024" name="Text Box 61"/>
          <p:cNvSpPr txBox="1">
            <a:spLocks noChangeArrowheads="1"/>
          </p:cNvSpPr>
          <p:nvPr/>
        </p:nvSpPr>
        <p:spPr bwMode="auto">
          <a:xfrm>
            <a:off x="762000" y="3352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Sender</a:t>
            </a:r>
          </a:p>
        </p:txBody>
      </p:sp>
      <p:sp>
        <p:nvSpPr>
          <p:cNvPr id="84025" name="Line 62"/>
          <p:cNvSpPr>
            <a:spLocks noChangeShapeType="1"/>
          </p:cNvSpPr>
          <p:nvPr/>
        </p:nvSpPr>
        <p:spPr bwMode="auto">
          <a:xfrm flipV="1">
            <a:off x="6858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6" name="Line 63"/>
          <p:cNvSpPr>
            <a:spLocks noChangeShapeType="1"/>
          </p:cNvSpPr>
          <p:nvPr/>
        </p:nvSpPr>
        <p:spPr bwMode="auto">
          <a:xfrm flipV="1">
            <a:off x="2286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7" name="Line 64"/>
          <p:cNvSpPr>
            <a:spLocks noChangeShapeType="1"/>
          </p:cNvSpPr>
          <p:nvPr/>
        </p:nvSpPr>
        <p:spPr bwMode="auto">
          <a:xfrm flipV="1">
            <a:off x="3810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28" name="Line 65"/>
          <p:cNvSpPr>
            <a:spLocks noChangeShapeType="1"/>
          </p:cNvSpPr>
          <p:nvPr/>
        </p:nvSpPr>
        <p:spPr bwMode="auto">
          <a:xfrm flipV="1">
            <a:off x="5334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4029" name="Group 66"/>
          <p:cNvGrpSpPr>
            <a:grpSpLocks/>
          </p:cNvGrpSpPr>
          <p:nvPr/>
        </p:nvGrpSpPr>
        <p:grpSpPr bwMode="auto">
          <a:xfrm rot="5400000">
            <a:off x="3810000" y="1981200"/>
            <a:ext cx="457200" cy="762000"/>
            <a:chOff x="144" y="1056"/>
            <a:chExt cx="288" cy="672"/>
          </a:xfrm>
        </p:grpSpPr>
        <p:sp>
          <p:nvSpPr>
            <p:cNvPr id="84036" name="Line 67"/>
            <p:cNvSpPr>
              <a:spLocks noChangeShapeType="1"/>
            </p:cNvSpPr>
            <p:nvPr/>
          </p:nvSpPr>
          <p:spPr bwMode="auto">
            <a:xfrm flipV="1">
              <a:off x="432"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7" name="Line 68"/>
            <p:cNvSpPr>
              <a:spLocks noChangeShapeType="1"/>
            </p:cNvSpPr>
            <p:nvPr/>
          </p:nvSpPr>
          <p:spPr bwMode="auto">
            <a:xfrm flipV="1">
              <a:off x="144"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8" name="Line 69"/>
            <p:cNvSpPr>
              <a:spLocks noChangeShapeType="1"/>
            </p:cNvSpPr>
            <p:nvPr/>
          </p:nvSpPr>
          <p:spPr bwMode="auto">
            <a:xfrm flipV="1">
              <a:off x="240"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9" name="Line 70"/>
            <p:cNvSpPr>
              <a:spLocks noChangeShapeType="1"/>
            </p:cNvSpPr>
            <p:nvPr/>
          </p:nvSpPr>
          <p:spPr bwMode="auto">
            <a:xfrm flipV="1">
              <a:off x="336" y="1056"/>
              <a:ext cx="0" cy="672"/>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
        <p:nvSpPr>
          <p:cNvPr id="84030" name="Line 71"/>
          <p:cNvSpPr>
            <a:spLocks noChangeShapeType="1"/>
          </p:cNvSpPr>
          <p:nvPr/>
        </p:nvSpPr>
        <p:spPr bwMode="auto">
          <a:xfrm rot="16200000" flipV="1">
            <a:off x="39243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1" name="Line 72"/>
          <p:cNvSpPr>
            <a:spLocks noChangeShapeType="1"/>
          </p:cNvSpPr>
          <p:nvPr/>
        </p:nvSpPr>
        <p:spPr bwMode="auto">
          <a:xfrm rot="5400000" flipV="1">
            <a:off x="52197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2" name="Line 73"/>
          <p:cNvSpPr>
            <a:spLocks noChangeShapeType="1"/>
          </p:cNvSpPr>
          <p:nvPr/>
        </p:nvSpPr>
        <p:spPr bwMode="auto">
          <a:xfrm rot="5400000" flipV="1">
            <a:off x="5143500" y="2171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3" name="Line 74"/>
          <p:cNvSpPr>
            <a:spLocks noChangeShapeType="1"/>
          </p:cNvSpPr>
          <p:nvPr/>
        </p:nvSpPr>
        <p:spPr bwMode="auto">
          <a:xfrm rot="5400000" flipV="1">
            <a:off x="5219700" y="4076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034" name="Text Box 55"/>
          <p:cNvSpPr txBox="1">
            <a:spLocks noChangeArrowheads="1"/>
          </p:cNvSpPr>
          <p:nvPr/>
        </p:nvSpPr>
        <p:spPr bwMode="auto">
          <a:xfrm>
            <a:off x="5219700" y="638175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3</a:t>
            </a:r>
          </a:p>
        </p:txBody>
      </p:sp>
      <p:sp>
        <p:nvSpPr>
          <p:cNvPr id="84035" name="Text Box 55"/>
          <p:cNvSpPr txBox="1">
            <a:spLocks noChangeArrowheads="1"/>
          </p:cNvSpPr>
          <p:nvPr/>
        </p:nvSpPr>
        <p:spPr bwMode="auto">
          <a:xfrm>
            <a:off x="7524750" y="6381750"/>
            <a:ext cx="15843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4</a:t>
            </a:r>
          </a:p>
        </p:txBody>
      </p:sp>
      <p:sp>
        <p:nvSpPr>
          <p:cNvPr id="77" name="Rectangle 2">
            <a:extLst>
              <a:ext uri="{FF2B5EF4-FFF2-40B4-BE49-F238E27FC236}">
                <a16:creationId xmlns:a16="http://schemas.microsoft.com/office/drawing/2014/main" id="{340F3D2A-3954-49FF-A339-FA041ACAC8C1}"/>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5400" dirty="0">
                <a:latin typeface="+mn-ea"/>
                <a:ea typeface="+mn-ea"/>
              </a:rPr>
              <a:t> </a:t>
            </a:r>
            <a:r>
              <a:rPr lang="en-US" altLang="zh-CN" sz="4400" dirty="0">
                <a:latin typeface="+mn-ea"/>
                <a:ea typeface="+mn-ea"/>
              </a:rPr>
              <a:t>Unicast</a:t>
            </a:r>
            <a:r>
              <a:rPr lang="zh-CN" altLang="en-US" sz="4400" dirty="0">
                <a:latin typeface="+mn-ea"/>
                <a:ea typeface="+mn-ea"/>
              </a:rPr>
              <a:t>（单播）</a:t>
            </a:r>
            <a:endParaRPr lang="en-US" altLang="zh-CN" kern="0" dirty="0">
              <a:latin typeface="+mn-ea"/>
              <a:ea typeface="+mn-ea"/>
            </a:endParaRPr>
          </a:p>
        </p:txBody>
      </p:sp>
      <p:sp>
        <p:nvSpPr>
          <p:cNvPr id="78" name="Text Box 52">
            <a:extLst>
              <a:ext uri="{FF2B5EF4-FFF2-40B4-BE49-F238E27FC236}">
                <a16:creationId xmlns:a16="http://schemas.microsoft.com/office/drawing/2014/main" id="{0A978AEE-8E2F-4D12-924E-49CCADB1A36B}"/>
              </a:ext>
            </a:extLst>
          </p:cNvPr>
          <p:cNvSpPr txBox="1">
            <a:spLocks noChangeArrowheads="1"/>
          </p:cNvSpPr>
          <p:nvPr/>
        </p:nvSpPr>
        <p:spPr bwMode="auto">
          <a:xfrm>
            <a:off x="2771802" y="1499772"/>
            <a:ext cx="2655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600" b="1" dirty="0">
                <a:solidFill>
                  <a:srgbClr val="C00000"/>
                </a:solidFill>
                <a:latin typeface="+mn-ea"/>
                <a:ea typeface="+mn-ea"/>
              </a:rPr>
              <a:t>出口带宽</a:t>
            </a:r>
            <a:r>
              <a:rPr lang="en-US" altLang="zh-CN" sz="1600" b="1" dirty="0">
                <a:solidFill>
                  <a:srgbClr val="C00000"/>
                </a:solidFill>
                <a:latin typeface="+mn-ea"/>
                <a:ea typeface="+mn-ea"/>
              </a:rPr>
              <a:t>=64KB*4</a:t>
            </a:r>
          </a:p>
        </p:txBody>
      </p:sp>
      <p:sp>
        <p:nvSpPr>
          <p:cNvPr id="80" name="Text Box 52">
            <a:extLst>
              <a:ext uri="{FF2B5EF4-FFF2-40B4-BE49-F238E27FC236}">
                <a16:creationId xmlns:a16="http://schemas.microsoft.com/office/drawing/2014/main" id="{25B8A223-A928-457E-AEC2-6FFAA12360C0}"/>
              </a:ext>
            </a:extLst>
          </p:cNvPr>
          <p:cNvSpPr txBox="1">
            <a:spLocks noChangeArrowheads="1"/>
          </p:cNvSpPr>
          <p:nvPr/>
        </p:nvSpPr>
        <p:spPr bwMode="auto">
          <a:xfrm>
            <a:off x="1906983" y="3086474"/>
            <a:ext cx="1288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400" b="1" dirty="0">
                <a:latin typeface="+mn-ea"/>
                <a:ea typeface="+mn-ea"/>
              </a:rPr>
              <a:t>数据大小</a:t>
            </a:r>
            <a:r>
              <a:rPr lang="en-US" altLang="zh-CN" sz="1400" b="1" dirty="0">
                <a:latin typeface="+mn-ea"/>
                <a:ea typeface="+mn-ea"/>
              </a:rPr>
              <a:t>=64KB</a:t>
            </a:r>
          </a:p>
        </p:txBody>
      </p:sp>
      <p:pic>
        <p:nvPicPr>
          <p:cNvPr id="81" name="图片 80">
            <a:extLst>
              <a:ext uri="{FF2B5EF4-FFF2-40B4-BE49-F238E27FC236}">
                <a16:creationId xmlns:a16="http://schemas.microsoft.com/office/drawing/2014/main" id="{9D9A8F01-5AED-416B-B020-6BA5B200AB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2150" y="2701998"/>
            <a:ext cx="498402" cy="498402"/>
          </a:xfrm>
          <a:prstGeom prst="rect">
            <a:avLst/>
          </a:prstGeom>
        </p:spPr>
      </p:pic>
      <p:sp>
        <p:nvSpPr>
          <p:cNvPr id="83" name="Text Box 52">
            <a:extLst>
              <a:ext uri="{FF2B5EF4-FFF2-40B4-BE49-F238E27FC236}">
                <a16:creationId xmlns:a16="http://schemas.microsoft.com/office/drawing/2014/main" id="{4CC1142A-58BE-47A4-A029-83905BAD18F5}"/>
              </a:ext>
            </a:extLst>
          </p:cNvPr>
          <p:cNvSpPr txBox="1">
            <a:spLocks noChangeArrowheads="1"/>
          </p:cNvSpPr>
          <p:nvPr/>
        </p:nvSpPr>
        <p:spPr bwMode="auto">
          <a:xfrm>
            <a:off x="3059088" y="4936122"/>
            <a:ext cx="2655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600" b="1" dirty="0">
                <a:solidFill>
                  <a:srgbClr val="C00000"/>
                </a:solidFill>
                <a:latin typeface="+mn-ea"/>
                <a:ea typeface="+mn-ea"/>
              </a:rPr>
              <a:t>全网总占用带宽</a:t>
            </a:r>
            <a:r>
              <a:rPr lang="en-US" altLang="zh-CN" sz="1600" b="1" dirty="0">
                <a:solidFill>
                  <a:srgbClr val="C00000"/>
                </a:solidFill>
                <a:latin typeface="+mn-ea"/>
                <a:ea typeface="+mn-ea"/>
              </a:rPr>
              <a:t>=64KB*8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DF258DAD-A0B0-46E0-84DD-5D07AEBEB727}" type="slidenum">
              <a:rPr lang="en-US" altLang="zh-CN">
                <a:latin typeface="+mn-ea"/>
                <a:ea typeface="+mn-ea"/>
              </a:rPr>
              <a:pPr eaLnBrk="1" hangingPunct="1"/>
              <a:t>81</a:t>
            </a:fld>
            <a:endParaRPr lang="en-US" altLang="zh-CN">
              <a:latin typeface="+mn-ea"/>
              <a:ea typeface="+mn-ea"/>
            </a:endParaRPr>
          </a:p>
        </p:txBody>
      </p:sp>
      <p:pic>
        <p:nvPicPr>
          <p:cNvPr id="8499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90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7" name="Line 4"/>
          <p:cNvSpPr>
            <a:spLocks noChangeShapeType="1"/>
          </p:cNvSpPr>
          <p:nvPr/>
        </p:nvSpPr>
        <p:spPr bwMode="auto">
          <a:xfrm>
            <a:off x="44958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998" name="Line 5"/>
          <p:cNvSpPr>
            <a:spLocks noChangeShapeType="1"/>
          </p:cNvSpPr>
          <p:nvPr/>
        </p:nvSpPr>
        <p:spPr bwMode="auto">
          <a:xfrm flipV="1">
            <a:off x="4724400" y="2743200"/>
            <a:ext cx="0" cy="3810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4999" name="Line 6"/>
          <p:cNvSpPr>
            <a:spLocks noChangeShapeType="1"/>
          </p:cNvSpPr>
          <p:nvPr/>
        </p:nvSpPr>
        <p:spPr bwMode="auto">
          <a:xfrm flipV="1">
            <a:off x="47244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00" name="Line 7"/>
          <p:cNvSpPr>
            <a:spLocks noChangeShapeType="1"/>
          </p:cNvSpPr>
          <p:nvPr/>
        </p:nvSpPr>
        <p:spPr bwMode="auto">
          <a:xfrm flipV="1">
            <a:off x="3429000" y="2743200"/>
            <a:ext cx="1066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5001" name="Group 8"/>
          <p:cNvGrpSpPr>
            <a:grpSpLocks/>
          </p:cNvGrpSpPr>
          <p:nvPr/>
        </p:nvGrpSpPr>
        <p:grpSpPr bwMode="auto">
          <a:xfrm>
            <a:off x="3429000" y="3810000"/>
            <a:ext cx="2362200" cy="381000"/>
            <a:chOff x="2016" y="3408"/>
            <a:chExt cx="1488" cy="240"/>
          </a:xfrm>
        </p:grpSpPr>
        <p:sp>
          <p:nvSpPr>
            <p:cNvPr id="85056" name="Line 9"/>
            <p:cNvSpPr>
              <a:spLocks noChangeShapeType="1"/>
            </p:cNvSpPr>
            <p:nvPr/>
          </p:nvSpPr>
          <p:spPr bwMode="auto">
            <a:xfrm flipV="1">
              <a:off x="2832"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85057" name="Group 10"/>
            <p:cNvGrpSpPr>
              <a:grpSpLocks/>
            </p:cNvGrpSpPr>
            <p:nvPr/>
          </p:nvGrpSpPr>
          <p:grpSpPr bwMode="auto">
            <a:xfrm>
              <a:off x="2016" y="3408"/>
              <a:ext cx="816" cy="240"/>
              <a:chOff x="2016" y="3408"/>
              <a:chExt cx="816" cy="240"/>
            </a:xfrm>
          </p:grpSpPr>
          <p:sp>
            <p:nvSpPr>
              <p:cNvPr id="85058" name="Line 11"/>
              <p:cNvSpPr>
                <a:spLocks noChangeShapeType="1"/>
              </p:cNvSpPr>
              <p:nvPr/>
            </p:nvSpPr>
            <p:spPr bwMode="auto">
              <a:xfrm>
                <a:off x="2688"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59" name="Line 12"/>
              <p:cNvSpPr>
                <a:spLocks noChangeShapeType="1"/>
              </p:cNvSpPr>
              <p:nvPr/>
            </p:nvSpPr>
            <p:spPr bwMode="auto">
              <a:xfrm flipV="1">
                <a:off x="2832" y="3408"/>
                <a:ext cx="0" cy="24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60" name="Line 13"/>
              <p:cNvSpPr>
                <a:spLocks noChangeShapeType="1"/>
              </p:cNvSpPr>
              <p:nvPr/>
            </p:nvSpPr>
            <p:spPr bwMode="auto">
              <a:xfrm flipV="1">
                <a:off x="2016" y="3648"/>
                <a:ext cx="67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grpSp>
      <p:pic>
        <p:nvPicPr>
          <p:cNvPr id="85002"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0480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05" name="Picture 1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1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9812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07" name="Line 19"/>
          <p:cNvSpPr>
            <a:spLocks noChangeShapeType="1"/>
          </p:cNvSpPr>
          <p:nvPr/>
        </p:nvSpPr>
        <p:spPr bwMode="auto">
          <a:xfrm flipV="1">
            <a:off x="61722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08" name="Line 20"/>
          <p:cNvSpPr>
            <a:spLocks noChangeShapeType="1"/>
          </p:cNvSpPr>
          <p:nvPr/>
        </p:nvSpPr>
        <p:spPr bwMode="auto">
          <a:xfrm flipH="1">
            <a:off x="61722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09" name="Line 21"/>
          <p:cNvSpPr>
            <a:spLocks noChangeShapeType="1"/>
          </p:cNvSpPr>
          <p:nvPr/>
        </p:nvSpPr>
        <p:spPr bwMode="auto">
          <a:xfrm flipH="1">
            <a:off x="65532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0" name="Line 22"/>
          <p:cNvSpPr>
            <a:spLocks noChangeShapeType="1"/>
          </p:cNvSpPr>
          <p:nvPr/>
        </p:nvSpPr>
        <p:spPr bwMode="auto">
          <a:xfrm flipH="1" flipV="1">
            <a:off x="72390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1" name="Line 23"/>
          <p:cNvSpPr>
            <a:spLocks noChangeShapeType="1"/>
          </p:cNvSpPr>
          <p:nvPr/>
        </p:nvSpPr>
        <p:spPr bwMode="auto">
          <a:xfrm flipH="1">
            <a:off x="1828800" y="4191000"/>
            <a:ext cx="6858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2" name="Line 24"/>
          <p:cNvSpPr>
            <a:spLocks noChangeShapeType="1"/>
          </p:cNvSpPr>
          <p:nvPr/>
        </p:nvSpPr>
        <p:spPr bwMode="auto">
          <a:xfrm flipH="1" flipV="1">
            <a:off x="1828800" y="4191000"/>
            <a:ext cx="0"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13" name="Picture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886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4" name="Line 26"/>
          <p:cNvSpPr>
            <a:spLocks noChangeShapeType="1"/>
          </p:cNvSpPr>
          <p:nvPr/>
        </p:nvSpPr>
        <p:spPr bwMode="auto">
          <a:xfrm flipH="1" flipV="1">
            <a:off x="71628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5" name="Line 27"/>
          <p:cNvSpPr>
            <a:spLocks noChangeShapeType="1"/>
          </p:cNvSpPr>
          <p:nvPr/>
        </p:nvSpPr>
        <p:spPr bwMode="auto">
          <a:xfrm flipH="1" flipV="1">
            <a:off x="73152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6" name="Line 28"/>
          <p:cNvSpPr>
            <a:spLocks noChangeShapeType="1"/>
          </p:cNvSpPr>
          <p:nvPr/>
        </p:nvSpPr>
        <p:spPr bwMode="auto">
          <a:xfrm flipH="1" flipV="1">
            <a:off x="8305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7" name="Line 29"/>
          <p:cNvSpPr>
            <a:spLocks noChangeShapeType="1"/>
          </p:cNvSpPr>
          <p:nvPr/>
        </p:nvSpPr>
        <p:spPr bwMode="auto">
          <a:xfrm flipH="1" flipV="1">
            <a:off x="73152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8" name="Line 30"/>
          <p:cNvSpPr>
            <a:spLocks noChangeShapeType="1"/>
          </p:cNvSpPr>
          <p:nvPr/>
        </p:nvSpPr>
        <p:spPr bwMode="auto">
          <a:xfrm flipH="1" flipV="1">
            <a:off x="70104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19" name="Line 31"/>
          <p:cNvSpPr>
            <a:spLocks noChangeShapeType="1"/>
          </p:cNvSpPr>
          <p:nvPr/>
        </p:nvSpPr>
        <p:spPr bwMode="auto">
          <a:xfrm flipH="1" flipV="1">
            <a:off x="60198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0" name="Line 32"/>
          <p:cNvSpPr>
            <a:spLocks noChangeShapeType="1"/>
          </p:cNvSpPr>
          <p:nvPr/>
        </p:nvSpPr>
        <p:spPr bwMode="auto">
          <a:xfrm flipH="1" flipV="1">
            <a:off x="60198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21" name="Picture 3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22"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5023"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24"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5025" name="Line 37"/>
          <p:cNvSpPr>
            <a:spLocks noChangeShapeType="1"/>
          </p:cNvSpPr>
          <p:nvPr/>
        </p:nvSpPr>
        <p:spPr bwMode="auto">
          <a:xfrm flipH="1" flipV="1">
            <a:off x="1752600" y="51054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6" name="Line 38"/>
          <p:cNvSpPr>
            <a:spLocks noChangeShapeType="1"/>
          </p:cNvSpPr>
          <p:nvPr/>
        </p:nvSpPr>
        <p:spPr bwMode="auto">
          <a:xfrm flipH="1" flipV="1">
            <a:off x="1905000" y="5334000"/>
            <a:ext cx="9906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7" name="Line 39"/>
          <p:cNvSpPr>
            <a:spLocks noChangeShapeType="1"/>
          </p:cNvSpPr>
          <p:nvPr/>
        </p:nvSpPr>
        <p:spPr bwMode="auto">
          <a:xfrm flipH="1" flipV="1">
            <a:off x="2895600" y="53340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8" name="Line 40"/>
          <p:cNvSpPr>
            <a:spLocks noChangeShapeType="1"/>
          </p:cNvSpPr>
          <p:nvPr/>
        </p:nvSpPr>
        <p:spPr bwMode="auto">
          <a:xfrm flipH="1" flipV="1">
            <a:off x="1905000" y="5029200"/>
            <a:ext cx="0" cy="304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29" name="Line 41"/>
          <p:cNvSpPr>
            <a:spLocks noChangeShapeType="1"/>
          </p:cNvSpPr>
          <p:nvPr/>
        </p:nvSpPr>
        <p:spPr bwMode="auto">
          <a:xfrm flipH="1" flipV="1">
            <a:off x="1600200" y="50292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30" name="Line 42"/>
          <p:cNvSpPr>
            <a:spLocks noChangeShapeType="1"/>
          </p:cNvSpPr>
          <p:nvPr/>
        </p:nvSpPr>
        <p:spPr bwMode="auto">
          <a:xfrm flipH="1" flipV="1">
            <a:off x="609600" y="53340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31" name="Line 43"/>
          <p:cNvSpPr>
            <a:spLocks noChangeShapeType="1"/>
          </p:cNvSpPr>
          <p:nvPr/>
        </p:nvSpPr>
        <p:spPr bwMode="auto">
          <a:xfrm flipH="1" flipV="1">
            <a:off x="609600" y="533400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32" name="Picture 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47244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33" name="Picture 4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562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85034" name="Picture 4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35" name="Picture 4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562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36" name="Line 48"/>
          <p:cNvSpPr>
            <a:spLocks noChangeShapeType="1"/>
          </p:cNvSpPr>
          <p:nvPr/>
        </p:nvSpPr>
        <p:spPr bwMode="auto">
          <a:xfrm flipV="1">
            <a:off x="3048000" y="22098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37" name="Picture 4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905000"/>
            <a:ext cx="912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5038" name="Line 50"/>
          <p:cNvSpPr>
            <a:spLocks noChangeShapeType="1"/>
          </p:cNvSpPr>
          <p:nvPr/>
        </p:nvSpPr>
        <p:spPr bwMode="auto">
          <a:xfrm flipH="1">
            <a:off x="1828800" y="2209800"/>
            <a:ext cx="12192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5039" name="Picture 5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514600"/>
            <a:ext cx="762000" cy="7620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5040" name="Text Box 52"/>
          <p:cNvSpPr txBox="1">
            <a:spLocks noChangeArrowheads="1"/>
          </p:cNvSpPr>
          <p:nvPr/>
        </p:nvSpPr>
        <p:spPr bwMode="auto">
          <a:xfrm>
            <a:off x="1524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128.146.222.0/24</a:t>
            </a:r>
          </a:p>
        </p:txBody>
      </p:sp>
      <p:sp>
        <p:nvSpPr>
          <p:cNvPr id="85041" name="Text Box 53"/>
          <p:cNvSpPr txBox="1">
            <a:spLocks noChangeArrowheads="1"/>
          </p:cNvSpPr>
          <p:nvPr/>
        </p:nvSpPr>
        <p:spPr bwMode="auto">
          <a:xfrm>
            <a:off x="6629400" y="3810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128.146.226.0/24</a:t>
            </a:r>
          </a:p>
        </p:txBody>
      </p:sp>
      <p:sp>
        <p:nvSpPr>
          <p:cNvPr id="85042" name="Text Box 54"/>
          <p:cNvSpPr txBox="1">
            <a:spLocks noChangeArrowheads="1"/>
          </p:cNvSpPr>
          <p:nvPr/>
        </p:nvSpPr>
        <p:spPr bwMode="auto">
          <a:xfrm>
            <a:off x="5027613" y="1752600"/>
            <a:ext cx="2439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128.146.116.0/24</a:t>
            </a:r>
          </a:p>
        </p:txBody>
      </p:sp>
      <p:sp>
        <p:nvSpPr>
          <p:cNvPr id="85043" name="Line 56"/>
          <p:cNvSpPr>
            <a:spLocks noChangeShapeType="1"/>
          </p:cNvSpPr>
          <p:nvPr/>
        </p:nvSpPr>
        <p:spPr bwMode="auto">
          <a:xfrm flipV="1">
            <a:off x="1371600" y="23622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44" name="Line 57"/>
          <p:cNvSpPr>
            <a:spLocks noChangeShapeType="1"/>
          </p:cNvSpPr>
          <p:nvPr/>
        </p:nvSpPr>
        <p:spPr bwMode="auto">
          <a:xfrm flipV="1">
            <a:off x="7696200" y="2286000"/>
            <a:ext cx="0" cy="228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45" name="Text Box 58"/>
          <p:cNvSpPr txBox="1">
            <a:spLocks noChangeArrowheads="1"/>
          </p:cNvSpPr>
          <p:nvPr/>
        </p:nvSpPr>
        <p:spPr bwMode="auto">
          <a:xfrm>
            <a:off x="1904999" y="1752600"/>
            <a:ext cx="2436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dirty="0">
                <a:latin typeface="+mn-ea"/>
                <a:ea typeface="+mn-ea"/>
              </a:rPr>
              <a:t>128.146.199.0/24</a:t>
            </a:r>
          </a:p>
        </p:txBody>
      </p:sp>
      <p:sp>
        <p:nvSpPr>
          <p:cNvPr id="85046" name="Text Box 61"/>
          <p:cNvSpPr txBox="1">
            <a:spLocks noChangeArrowheads="1"/>
          </p:cNvSpPr>
          <p:nvPr/>
        </p:nvSpPr>
        <p:spPr bwMode="auto">
          <a:xfrm>
            <a:off x="762000" y="3352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Sender</a:t>
            </a:r>
          </a:p>
        </p:txBody>
      </p:sp>
      <p:sp>
        <p:nvSpPr>
          <p:cNvPr id="85047" name="Line 62"/>
          <p:cNvSpPr>
            <a:spLocks noChangeShapeType="1"/>
          </p:cNvSpPr>
          <p:nvPr/>
        </p:nvSpPr>
        <p:spPr bwMode="auto">
          <a:xfrm flipV="1">
            <a:off x="685800" y="1676400"/>
            <a:ext cx="0" cy="1066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48" name="Line 63"/>
          <p:cNvSpPr>
            <a:spLocks noChangeShapeType="1"/>
          </p:cNvSpPr>
          <p:nvPr/>
        </p:nvSpPr>
        <p:spPr bwMode="auto">
          <a:xfrm rot="5400000" flipV="1">
            <a:off x="4037013" y="2208213"/>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49" name="Line 64"/>
          <p:cNvSpPr>
            <a:spLocks noChangeShapeType="1"/>
          </p:cNvSpPr>
          <p:nvPr/>
        </p:nvSpPr>
        <p:spPr bwMode="auto">
          <a:xfrm rot="5400000" flipV="1">
            <a:off x="5143500" y="21717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50" name="Line 65"/>
          <p:cNvSpPr>
            <a:spLocks noChangeShapeType="1"/>
          </p:cNvSpPr>
          <p:nvPr/>
        </p:nvSpPr>
        <p:spPr bwMode="auto">
          <a:xfrm rot="5400000" flipV="1">
            <a:off x="5257800" y="3962400"/>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51" name="Line 66"/>
          <p:cNvSpPr>
            <a:spLocks noChangeShapeType="1"/>
          </p:cNvSpPr>
          <p:nvPr/>
        </p:nvSpPr>
        <p:spPr bwMode="auto">
          <a:xfrm rot="16200000" flipV="1">
            <a:off x="3924300" y="3924300"/>
            <a:ext cx="0" cy="8382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5052" name="Text Box 55"/>
          <p:cNvSpPr txBox="1">
            <a:spLocks noChangeArrowheads="1"/>
          </p:cNvSpPr>
          <p:nvPr/>
        </p:nvSpPr>
        <p:spPr bwMode="auto">
          <a:xfrm>
            <a:off x="5219700" y="638175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3</a:t>
            </a:r>
          </a:p>
        </p:txBody>
      </p:sp>
      <p:sp>
        <p:nvSpPr>
          <p:cNvPr id="85053" name="Text Box 59"/>
          <p:cNvSpPr txBox="1">
            <a:spLocks noChangeArrowheads="1"/>
          </p:cNvSpPr>
          <p:nvPr/>
        </p:nvSpPr>
        <p:spPr bwMode="auto">
          <a:xfrm>
            <a:off x="914400" y="6461125"/>
            <a:ext cx="178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1</a:t>
            </a:r>
          </a:p>
        </p:txBody>
      </p:sp>
      <p:sp>
        <p:nvSpPr>
          <p:cNvPr id="85054" name="Text Box 60"/>
          <p:cNvSpPr txBox="1">
            <a:spLocks noChangeArrowheads="1"/>
          </p:cNvSpPr>
          <p:nvPr/>
        </p:nvSpPr>
        <p:spPr bwMode="auto">
          <a:xfrm>
            <a:off x="7019925" y="3352800"/>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2</a:t>
            </a:r>
          </a:p>
        </p:txBody>
      </p:sp>
      <p:sp>
        <p:nvSpPr>
          <p:cNvPr id="85055" name="Text Box 55"/>
          <p:cNvSpPr txBox="1">
            <a:spLocks noChangeArrowheads="1"/>
          </p:cNvSpPr>
          <p:nvPr/>
        </p:nvSpPr>
        <p:spPr bwMode="auto">
          <a:xfrm>
            <a:off x="7524750" y="6381750"/>
            <a:ext cx="15843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000" b="1">
                <a:latin typeface="+mn-ea"/>
                <a:ea typeface="+mn-ea"/>
              </a:rPr>
              <a:t>Receiver 4</a:t>
            </a:r>
          </a:p>
        </p:txBody>
      </p:sp>
      <p:sp>
        <p:nvSpPr>
          <p:cNvPr id="71" name="Rectangle 2">
            <a:extLst>
              <a:ext uri="{FF2B5EF4-FFF2-40B4-BE49-F238E27FC236}">
                <a16:creationId xmlns:a16="http://schemas.microsoft.com/office/drawing/2014/main" id="{DB38B1C9-3518-495C-B1B4-269DFA440A31}"/>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5400" dirty="0">
                <a:latin typeface="+mn-ea"/>
                <a:ea typeface="+mn-ea"/>
              </a:rPr>
              <a:t>Multicast</a:t>
            </a:r>
            <a:r>
              <a:rPr lang="zh-CN" altLang="en-US" sz="5400" dirty="0">
                <a:latin typeface="+mn-ea"/>
                <a:ea typeface="+mn-ea"/>
              </a:rPr>
              <a:t>（组播）</a:t>
            </a:r>
            <a:endParaRPr lang="en-US" altLang="zh-CN" kern="0" dirty="0">
              <a:latin typeface="+mn-ea"/>
              <a:ea typeface="+mn-ea"/>
            </a:endParaRPr>
          </a:p>
        </p:txBody>
      </p:sp>
      <p:sp>
        <p:nvSpPr>
          <p:cNvPr id="69" name="Text Box 52">
            <a:extLst>
              <a:ext uri="{FF2B5EF4-FFF2-40B4-BE49-F238E27FC236}">
                <a16:creationId xmlns:a16="http://schemas.microsoft.com/office/drawing/2014/main" id="{447A1AF1-4D0B-4999-ADAC-5A137E122D95}"/>
              </a:ext>
            </a:extLst>
          </p:cNvPr>
          <p:cNvSpPr txBox="1">
            <a:spLocks noChangeArrowheads="1"/>
          </p:cNvSpPr>
          <p:nvPr/>
        </p:nvSpPr>
        <p:spPr bwMode="auto">
          <a:xfrm>
            <a:off x="3094976" y="1499772"/>
            <a:ext cx="23327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600" b="1" dirty="0">
                <a:solidFill>
                  <a:srgbClr val="C00000"/>
                </a:solidFill>
                <a:latin typeface="+mn-ea"/>
                <a:ea typeface="+mn-ea"/>
              </a:rPr>
              <a:t>出口带宽</a:t>
            </a:r>
            <a:r>
              <a:rPr lang="en-US" altLang="zh-CN" sz="1600" b="1" dirty="0">
                <a:solidFill>
                  <a:srgbClr val="C00000"/>
                </a:solidFill>
                <a:latin typeface="+mn-ea"/>
                <a:ea typeface="+mn-ea"/>
              </a:rPr>
              <a:t>=64KB</a:t>
            </a:r>
          </a:p>
        </p:txBody>
      </p:sp>
      <p:sp>
        <p:nvSpPr>
          <p:cNvPr id="70" name="Text Box 52">
            <a:extLst>
              <a:ext uri="{FF2B5EF4-FFF2-40B4-BE49-F238E27FC236}">
                <a16:creationId xmlns:a16="http://schemas.microsoft.com/office/drawing/2014/main" id="{24EA6F8B-9222-4E12-B78E-40E6232A11A5}"/>
              </a:ext>
            </a:extLst>
          </p:cNvPr>
          <p:cNvSpPr txBox="1">
            <a:spLocks noChangeArrowheads="1"/>
          </p:cNvSpPr>
          <p:nvPr/>
        </p:nvSpPr>
        <p:spPr bwMode="auto">
          <a:xfrm>
            <a:off x="1906983" y="3086474"/>
            <a:ext cx="1288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400" b="1" dirty="0">
                <a:latin typeface="+mn-ea"/>
                <a:ea typeface="+mn-ea"/>
              </a:rPr>
              <a:t>数据大小</a:t>
            </a:r>
            <a:r>
              <a:rPr lang="en-US" altLang="zh-CN" sz="1400" b="1" dirty="0">
                <a:latin typeface="+mn-ea"/>
                <a:ea typeface="+mn-ea"/>
              </a:rPr>
              <a:t>=64KB</a:t>
            </a:r>
          </a:p>
        </p:txBody>
      </p:sp>
      <p:pic>
        <p:nvPicPr>
          <p:cNvPr id="72" name="图片 71">
            <a:extLst>
              <a:ext uri="{FF2B5EF4-FFF2-40B4-BE49-F238E27FC236}">
                <a16:creationId xmlns:a16="http://schemas.microsoft.com/office/drawing/2014/main" id="{B54D2217-6906-4D8B-BE73-DB55EDEC62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2150" y="2701998"/>
            <a:ext cx="498402" cy="498402"/>
          </a:xfrm>
          <a:prstGeom prst="rect">
            <a:avLst/>
          </a:prstGeom>
        </p:spPr>
      </p:pic>
      <p:sp>
        <p:nvSpPr>
          <p:cNvPr id="73" name="Text Box 52">
            <a:extLst>
              <a:ext uri="{FF2B5EF4-FFF2-40B4-BE49-F238E27FC236}">
                <a16:creationId xmlns:a16="http://schemas.microsoft.com/office/drawing/2014/main" id="{6DF1CA55-A73B-491B-B90D-BD715CA80F9C}"/>
              </a:ext>
            </a:extLst>
          </p:cNvPr>
          <p:cNvSpPr txBox="1">
            <a:spLocks noChangeArrowheads="1"/>
          </p:cNvSpPr>
          <p:nvPr/>
        </p:nvSpPr>
        <p:spPr bwMode="auto">
          <a:xfrm>
            <a:off x="3411491" y="4881146"/>
            <a:ext cx="2655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1600" b="1" dirty="0">
                <a:solidFill>
                  <a:srgbClr val="C00000"/>
                </a:solidFill>
                <a:latin typeface="+mn-ea"/>
                <a:ea typeface="+mn-ea"/>
              </a:rPr>
              <a:t>总占用带宽</a:t>
            </a:r>
            <a:r>
              <a:rPr lang="en-US" altLang="zh-CN" sz="1600" b="1" dirty="0">
                <a:solidFill>
                  <a:srgbClr val="C00000"/>
                </a:solidFill>
                <a:latin typeface="+mn-ea"/>
                <a:ea typeface="+mn-ea"/>
              </a:rPr>
              <a:t>=64KB*4</a:t>
            </a:r>
          </a:p>
        </p:txBody>
      </p:sp>
      <p:sp>
        <p:nvSpPr>
          <p:cNvPr id="74" name="文本框 73">
            <a:extLst>
              <a:ext uri="{FF2B5EF4-FFF2-40B4-BE49-F238E27FC236}">
                <a16:creationId xmlns:a16="http://schemas.microsoft.com/office/drawing/2014/main" id="{63346EC9-FA4A-4BDB-9361-58CDE04B4C05}"/>
              </a:ext>
            </a:extLst>
          </p:cNvPr>
          <p:cNvSpPr txBox="1"/>
          <p:nvPr/>
        </p:nvSpPr>
        <p:spPr>
          <a:xfrm>
            <a:off x="3407687" y="5280653"/>
            <a:ext cx="2138028" cy="646331"/>
          </a:xfrm>
          <a:prstGeom prst="rect">
            <a:avLst/>
          </a:prstGeom>
          <a:solidFill>
            <a:schemeClr val="accent2">
              <a:lumMod val="20000"/>
              <a:lumOff val="80000"/>
            </a:schemeClr>
          </a:solidFill>
          <a:ln>
            <a:solidFill>
              <a:schemeClr val="tx1"/>
            </a:solidFill>
          </a:ln>
        </p:spPr>
        <p:txBody>
          <a:bodyPr wrap="square">
            <a:spAutoFit/>
          </a:bodyPr>
          <a:lstStyle/>
          <a:p>
            <a:pPr>
              <a:spcBef>
                <a:spcPct val="50000"/>
              </a:spcBef>
            </a:pPr>
            <a:r>
              <a:rPr lang="zh-CN" altLang="en-US" sz="1800" b="1" dirty="0">
                <a:solidFill>
                  <a:srgbClr val="C00000"/>
                </a:solidFill>
                <a:latin typeface="+mn-ea"/>
                <a:ea typeface="+mn-ea"/>
              </a:rPr>
              <a:t>此场景下组播可以节省</a:t>
            </a:r>
            <a:r>
              <a:rPr lang="en-US" altLang="zh-CN" sz="1800" b="1" dirty="0">
                <a:solidFill>
                  <a:srgbClr val="C00000"/>
                </a:solidFill>
                <a:latin typeface="+mn-ea"/>
                <a:ea typeface="+mn-ea"/>
              </a:rPr>
              <a:t>50%</a:t>
            </a:r>
            <a:r>
              <a:rPr lang="zh-CN" altLang="en-US" sz="1800" b="1" dirty="0">
                <a:solidFill>
                  <a:srgbClr val="C00000"/>
                </a:solidFill>
                <a:latin typeface="+mn-ea"/>
                <a:ea typeface="+mn-ea"/>
              </a:rPr>
              <a:t>带宽！</a:t>
            </a:r>
            <a:endParaRPr lang="en-US" altLang="zh-CN" sz="1800" b="1" dirty="0">
              <a:solidFill>
                <a:srgbClr val="C00000"/>
              </a:solidFill>
              <a:latin typeface="+mn-ea"/>
              <a:ea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795C6BE6-ED9A-4C3B-813F-2A2E498C1F18}" type="slidenum">
              <a:rPr lang="en-US" altLang="zh-CN"/>
              <a:pPr eaLnBrk="1" hangingPunct="1"/>
              <a:t>82</a:t>
            </a:fld>
            <a:endParaRPr lang="en-US" altLang="zh-CN"/>
          </a:p>
        </p:txBody>
      </p:sp>
      <p:sp>
        <p:nvSpPr>
          <p:cNvPr id="86019" name="Rectangle 2"/>
          <p:cNvSpPr>
            <a:spLocks noGrp="1" noChangeArrowheads="1"/>
          </p:cNvSpPr>
          <p:nvPr>
            <p:ph type="title"/>
          </p:nvPr>
        </p:nvSpPr>
        <p:spPr/>
        <p:txBody>
          <a:bodyPr/>
          <a:lstStyle/>
          <a:p>
            <a:pPr eaLnBrk="1" hangingPunct="1"/>
            <a:r>
              <a:rPr lang="zh-CN" altLang="en-US" dirty="0"/>
              <a:t>组播概念</a:t>
            </a:r>
          </a:p>
        </p:txBody>
      </p:sp>
      <p:sp>
        <p:nvSpPr>
          <p:cNvPr id="86020" name="Rectangle 3"/>
          <p:cNvSpPr>
            <a:spLocks noGrp="1" noChangeArrowheads="1"/>
          </p:cNvSpPr>
          <p:nvPr>
            <p:ph type="body" idx="1"/>
          </p:nvPr>
        </p:nvSpPr>
        <p:spPr>
          <a:xfrm>
            <a:off x="228600" y="1354931"/>
            <a:ext cx="8726488" cy="3937064"/>
          </a:xfrm>
          <a:noFill/>
        </p:spPr>
        <p:txBody>
          <a:bodyPr/>
          <a:lstStyle/>
          <a:p>
            <a:pPr eaLnBrk="1" hangingPunct="1">
              <a:lnSpc>
                <a:spcPct val="95000"/>
              </a:lnSpc>
            </a:pPr>
            <a:r>
              <a:rPr lang="zh-CN" altLang="en-US" sz="2800" dirty="0"/>
              <a:t>组播（</a:t>
            </a:r>
            <a:r>
              <a:rPr lang="en-US" altLang="zh-CN" sz="2800" dirty="0"/>
              <a:t>multicast) :1</a:t>
            </a:r>
            <a:r>
              <a:rPr lang="zh-CN" altLang="en-US" sz="2800" dirty="0"/>
              <a:t>对多，多对多通信</a:t>
            </a:r>
            <a:endParaRPr lang="en-US" altLang="zh-CN" sz="2800" dirty="0"/>
          </a:p>
          <a:p>
            <a:pPr lvl="1" eaLnBrk="1" hangingPunct="1">
              <a:lnSpc>
                <a:spcPct val="95000"/>
              </a:lnSpc>
            </a:pPr>
            <a:r>
              <a:rPr lang="zh-CN" altLang="en-US" sz="2400" b="0" dirty="0"/>
              <a:t>也称多播，可用于会议电视，分布式计算，视频转播，网络游戏，讨论组</a:t>
            </a:r>
          </a:p>
          <a:p>
            <a:pPr lvl="1" eaLnBrk="1" hangingPunct="1">
              <a:lnSpc>
                <a:spcPct val="95000"/>
              </a:lnSpc>
            </a:pPr>
            <a:r>
              <a:rPr lang="en-US" altLang="zh-CN" sz="2400" b="0" dirty="0"/>
              <a:t>IP</a:t>
            </a:r>
            <a:r>
              <a:rPr lang="zh-CN" altLang="en-US" sz="2400" b="0" dirty="0"/>
              <a:t>采用</a:t>
            </a:r>
            <a:r>
              <a:rPr lang="en-US" altLang="zh-CN" sz="2400" b="0" dirty="0"/>
              <a:t>D</a:t>
            </a:r>
            <a:r>
              <a:rPr lang="zh-CN" altLang="en-US" sz="2400" b="0" dirty="0"/>
              <a:t>类地址作为组播地址，每个</a:t>
            </a:r>
            <a:r>
              <a:rPr lang="en-US" altLang="zh-CN" sz="2400" b="0" dirty="0"/>
              <a:t>D</a:t>
            </a:r>
            <a:r>
              <a:rPr lang="zh-CN" altLang="en-US" sz="2400" b="0" dirty="0"/>
              <a:t>类地址代表一组主机，共有</a:t>
            </a:r>
            <a:r>
              <a:rPr lang="en-US" altLang="zh-CN" sz="2400" b="0" dirty="0"/>
              <a:t>28</a:t>
            </a:r>
            <a:r>
              <a:rPr lang="zh-CN" altLang="en-US" sz="2400" b="0" dirty="0"/>
              <a:t>位可用来标识小组。因此可同时支持多达</a:t>
            </a:r>
            <a:r>
              <a:rPr lang="en-US" altLang="zh-CN" sz="2400" b="0" dirty="0"/>
              <a:t>25</a:t>
            </a:r>
            <a:r>
              <a:rPr lang="zh-CN" altLang="en-US" sz="2400" b="0" dirty="0"/>
              <a:t>亿个小组。</a:t>
            </a:r>
          </a:p>
          <a:p>
            <a:pPr lvl="1" eaLnBrk="1" hangingPunct="1">
              <a:lnSpc>
                <a:spcPct val="95000"/>
              </a:lnSpc>
            </a:pPr>
            <a:r>
              <a:rPr lang="en-US" altLang="zh-CN" sz="2400" b="0" dirty="0"/>
              <a:t>Internet</a:t>
            </a:r>
            <a:r>
              <a:rPr lang="zh-CN" altLang="en-US" sz="2400" b="0" dirty="0"/>
              <a:t>支持两类组地址：永久组地址和临时组地址</a:t>
            </a:r>
          </a:p>
          <a:p>
            <a:pPr lvl="2" eaLnBrk="1" hangingPunct="1">
              <a:lnSpc>
                <a:spcPct val="75000"/>
              </a:lnSpc>
            </a:pPr>
            <a:r>
              <a:rPr lang="en-US" altLang="zh-CN" sz="2000" b="0" dirty="0"/>
              <a:t>224.0.0.1</a:t>
            </a:r>
            <a:r>
              <a:rPr lang="en-US" altLang="zh-CN" sz="2000" b="0" dirty="0">
                <a:latin typeface="Arial" panose="020B0604020202020204" pitchFamily="34" charset="0"/>
              </a:rPr>
              <a:t>——</a:t>
            </a:r>
            <a:r>
              <a:rPr lang="en-US" altLang="zh-CN" sz="2000" b="0" dirty="0"/>
              <a:t>LAN</a:t>
            </a:r>
            <a:r>
              <a:rPr lang="zh-CN" altLang="en-US" sz="2000" b="0" dirty="0"/>
              <a:t>上所有系统 </a:t>
            </a:r>
          </a:p>
          <a:p>
            <a:pPr lvl="2" eaLnBrk="1" hangingPunct="1">
              <a:lnSpc>
                <a:spcPct val="75000"/>
              </a:lnSpc>
            </a:pPr>
            <a:r>
              <a:rPr lang="en-US" altLang="zh-CN" sz="2000" b="0" dirty="0"/>
              <a:t>224.0.0.2</a:t>
            </a:r>
            <a:r>
              <a:rPr lang="en-US" altLang="zh-CN" sz="2000" b="0" dirty="0">
                <a:latin typeface="Arial" panose="020B0604020202020204" pitchFamily="34" charset="0"/>
              </a:rPr>
              <a:t>——</a:t>
            </a:r>
            <a:r>
              <a:rPr lang="en-US" altLang="zh-CN" sz="2000" b="0" dirty="0"/>
              <a:t>LAN</a:t>
            </a:r>
            <a:r>
              <a:rPr lang="zh-CN" altLang="en-US" sz="2000" b="0" dirty="0"/>
              <a:t>上所有路由器 </a:t>
            </a:r>
          </a:p>
          <a:p>
            <a:pPr lvl="2" eaLnBrk="1" hangingPunct="1">
              <a:lnSpc>
                <a:spcPct val="75000"/>
              </a:lnSpc>
            </a:pPr>
            <a:r>
              <a:rPr lang="en-US" altLang="zh-CN" sz="2000" b="0" dirty="0"/>
              <a:t>224.0.0.5</a:t>
            </a:r>
            <a:r>
              <a:rPr lang="en-US" altLang="zh-CN" sz="2000" b="0" dirty="0">
                <a:latin typeface="Arial" panose="020B0604020202020204" pitchFamily="34" charset="0"/>
              </a:rPr>
              <a:t>——</a:t>
            </a:r>
            <a:r>
              <a:rPr lang="en-US" altLang="zh-CN" sz="2000" b="0" dirty="0"/>
              <a:t>LAN</a:t>
            </a:r>
            <a:r>
              <a:rPr lang="zh-CN" altLang="en-US" sz="2000" b="0" dirty="0"/>
              <a:t>上所有</a:t>
            </a:r>
            <a:r>
              <a:rPr lang="en-US" altLang="zh-CN" sz="2000" b="0" dirty="0"/>
              <a:t>OSPF</a:t>
            </a:r>
            <a:r>
              <a:rPr lang="zh-CN" altLang="en-US" sz="2000" b="0" dirty="0"/>
              <a:t>路由器</a:t>
            </a:r>
            <a:endParaRPr lang="en-US" altLang="zh-CN" sz="2000" b="0" dirty="0"/>
          </a:p>
          <a:p>
            <a:pPr lvl="2" eaLnBrk="1" hangingPunct="1">
              <a:lnSpc>
                <a:spcPct val="75000"/>
              </a:lnSpc>
            </a:pPr>
            <a:r>
              <a:rPr lang="en-US" altLang="zh-CN" sz="2000" b="0" dirty="0"/>
              <a:t>224.0.0.251</a:t>
            </a:r>
            <a:r>
              <a:rPr lang="en-US" altLang="zh-CN" sz="2000" b="0" dirty="0">
                <a:latin typeface="Arial" panose="020B0604020202020204" pitchFamily="34" charset="0"/>
              </a:rPr>
              <a:t> ——LAN</a:t>
            </a:r>
            <a:r>
              <a:rPr lang="zh-CN" altLang="en-US" sz="2000" b="0" dirty="0">
                <a:latin typeface="Arial" panose="020B0604020202020204" pitchFamily="34" charset="0"/>
              </a:rPr>
              <a:t>上的所有</a:t>
            </a:r>
            <a:r>
              <a:rPr lang="en-US" altLang="zh-CN" sz="2000" b="0" dirty="0">
                <a:latin typeface="Arial" panose="020B0604020202020204" pitchFamily="34" charset="0"/>
              </a:rPr>
              <a:t>DNS</a:t>
            </a:r>
            <a:r>
              <a:rPr lang="zh-CN" altLang="en-US" sz="2000" b="0" dirty="0">
                <a:latin typeface="Arial" panose="020B0604020202020204" pitchFamily="34" charset="0"/>
              </a:rPr>
              <a:t>服务器</a:t>
            </a:r>
            <a:endParaRPr lang="zh-CN" altLang="en-US" sz="2000" b="0" dirty="0"/>
          </a:p>
        </p:txBody>
      </p:sp>
      <p:sp>
        <p:nvSpPr>
          <p:cNvPr id="86021" name="Text Box 6"/>
          <p:cNvSpPr txBox="1">
            <a:spLocks noChangeArrowheads="1"/>
          </p:cNvSpPr>
          <p:nvPr/>
        </p:nvSpPr>
        <p:spPr bwMode="auto">
          <a:xfrm>
            <a:off x="76745" y="5476145"/>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b="1">
                <a:latin typeface="+mn-ea"/>
                <a:ea typeface="+mn-ea"/>
              </a:rPr>
              <a:t>Class D</a:t>
            </a:r>
          </a:p>
        </p:txBody>
      </p:sp>
      <p:sp>
        <p:nvSpPr>
          <p:cNvPr id="247816" name="Rectangle 8"/>
          <p:cNvSpPr>
            <a:spLocks noChangeArrowheads="1"/>
          </p:cNvSpPr>
          <p:nvPr/>
        </p:nvSpPr>
        <p:spPr bwMode="auto">
          <a:xfrm>
            <a:off x="2915195" y="5372957"/>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mn-ea"/>
                <a:ea typeface="+mn-ea"/>
              </a:rPr>
              <a:t>播</a:t>
            </a:r>
          </a:p>
        </p:txBody>
      </p:sp>
      <p:sp>
        <p:nvSpPr>
          <p:cNvPr id="247817" name="Rectangle 9"/>
          <p:cNvSpPr>
            <a:spLocks noChangeArrowheads="1"/>
          </p:cNvSpPr>
          <p:nvPr/>
        </p:nvSpPr>
        <p:spPr bwMode="auto">
          <a:xfrm>
            <a:off x="4667795" y="5372957"/>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mn-ea"/>
                <a:ea typeface="+mn-ea"/>
              </a:rPr>
              <a:t>地</a:t>
            </a:r>
          </a:p>
        </p:txBody>
      </p:sp>
      <p:sp>
        <p:nvSpPr>
          <p:cNvPr id="86024" name="Oval 10"/>
          <p:cNvSpPr>
            <a:spLocks noChangeArrowheads="1"/>
          </p:cNvSpPr>
          <p:nvPr/>
        </p:nvSpPr>
        <p:spPr bwMode="auto">
          <a:xfrm>
            <a:off x="2686595" y="5631720"/>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86025" name="Oval 11"/>
          <p:cNvSpPr>
            <a:spLocks noChangeArrowheads="1"/>
          </p:cNvSpPr>
          <p:nvPr/>
        </p:nvSpPr>
        <p:spPr bwMode="auto">
          <a:xfrm>
            <a:off x="4439195" y="5631720"/>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86026" name="Oval 12"/>
          <p:cNvSpPr>
            <a:spLocks noChangeArrowheads="1"/>
          </p:cNvSpPr>
          <p:nvPr/>
        </p:nvSpPr>
        <p:spPr bwMode="auto">
          <a:xfrm>
            <a:off x="6191795" y="5631720"/>
            <a:ext cx="152400" cy="2047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mn-ea"/>
              <a:ea typeface="+mn-ea"/>
            </a:endParaRPr>
          </a:p>
        </p:txBody>
      </p:sp>
      <p:sp>
        <p:nvSpPr>
          <p:cNvPr id="247826" name="Rectangle 18"/>
          <p:cNvSpPr>
            <a:spLocks noChangeArrowheads="1"/>
          </p:cNvSpPr>
          <p:nvPr/>
        </p:nvSpPr>
        <p:spPr bwMode="auto">
          <a:xfrm>
            <a:off x="1114970" y="5372957"/>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b="1" dirty="0">
                <a:latin typeface="+mn-ea"/>
                <a:ea typeface="+mn-ea"/>
              </a:rPr>
              <a:t>1110        </a:t>
            </a:r>
          </a:p>
        </p:txBody>
      </p:sp>
      <p:sp>
        <p:nvSpPr>
          <p:cNvPr id="86028" name="Text Box 20"/>
          <p:cNvSpPr txBox="1">
            <a:spLocks noChangeArrowheads="1"/>
          </p:cNvSpPr>
          <p:nvPr/>
        </p:nvSpPr>
        <p:spPr bwMode="auto">
          <a:xfrm>
            <a:off x="7740352" y="5563028"/>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latin typeface="+mn-ea"/>
                <a:ea typeface="+mn-ea"/>
              </a:rPr>
              <a:t>（</a:t>
            </a:r>
            <a:r>
              <a:rPr lang="en-US" altLang="zh-CN" b="1" dirty="0">
                <a:latin typeface="+mn-ea"/>
                <a:ea typeface="+mn-ea"/>
              </a:rPr>
              <a:t>224-239</a:t>
            </a:r>
            <a:r>
              <a:rPr lang="zh-CN" altLang="en-US" b="1" dirty="0">
                <a:latin typeface="+mn-ea"/>
                <a:ea typeface="+mn-ea"/>
              </a:rPr>
              <a:t>）</a:t>
            </a:r>
          </a:p>
        </p:txBody>
      </p:sp>
      <p:sp>
        <p:nvSpPr>
          <p:cNvPr id="86029" name="Rectangle 22"/>
          <p:cNvSpPr>
            <a:spLocks noChangeArrowheads="1"/>
          </p:cNvSpPr>
          <p:nvPr/>
        </p:nvSpPr>
        <p:spPr bwMode="auto">
          <a:xfrm>
            <a:off x="1691233" y="5412645"/>
            <a:ext cx="720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b="1" dirty="0">
                <a:latin typeface="+mn-ea"/>
                <a:ea typeface="+mn-ea"/>
              </a:rPr>
              <a:t>组</a:t>
            </a:r>
          </a:p>
        </p:txBody>
      </p:sp>
      <p:sp>
        <p:nvSpPr>
          <p:cNvPr id="247831" name="Rectangle 23"/>
          <p:cNvSpPr>
            <a:spLocks noChangeArrowheads="1"/>
          </p:cNvSpPr>
          <p:nvPr/>
        </p:nvSpPr>
        <p:spPr bwMode="auto">
          <a:xfrm>
            <a:off x="6444208" y="5372957"/>
            <a:ext cx="1371600" cy="6096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b="1">
                <a:latin typeface="+mn-ea"/>
                <a:ea typeface="+mn-ea"/>
              </a:rPr>
              <a:t>址</a:t>
            </a:r>
          </a:p>
        </p:txBody>
      </p:sp>
      <p:sp>
        <p:nvSpPr>
          <p:cNvPr id="86031" name="AutoShape 26"/>
          <p:cNvSpPr>
            <a:spLocks/>
          </p:cNvSpPr>
          <p:nvPr/>
        </p:nvSpPr>
        <p:spPr bwMode="auto">
          <a:xfrm>
            <a:off x="6344195" y="4254826"/>
            <a:ext cx="71438" cy="936153"/>
          </a:xfrm>
          <a:prstGeom prst="rightBrace">
            <a:avLst>
              <a:gd name="adj1" fmla="val 10074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6032" name="Text Box 27"/>
          <p:cNvSpPr txBox="1">
            <a:spLocks noChangeArrowheads="1"/>
          </p:cNvSpPr>
          <p:nvPr/>
        </p:nvSpPr>
        <p:spPr bwMode="auto">
          <a:xfrm>
            <a:off x="6554788" y="4527550"/>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dirty="0">
                <a:latin typeface="微软雅黑" panose="020B0503020204020204" pitchFamily="34" charset="-122"/>
                <a:ea typeface="微软雅黑" panose="020B0503020204020204" pitchFamily="34" charset="-122"/>
              </a:rPr>
              <a:t>永久组地址</a:t>
            </a:r>
          </a:p>
        </p:txBody>
      </p:sp>
      <p:sp>
        <p:nvSpPr>
          <p:cNvPr id="2" name="矩形 1">
            <a:extLst>
              <a:ext uri="{FF2B5EF4-FFF2-40B4-BE49-F238E27FC236}">
                <a16:creationId xmlns:a16="http://schemas.microsoft.com/office/drawing/2014/main" id="{9FCE0704-12A3-4791-9587-5BDE567DA589}"/>
              </a:ext>
            </a:extLst>
          </p:cNvPr>
          <p:cNvSpPr/>
          <p:nvPr/>
        </p:nvSpPr>
        <p:spPr>
          <a:xfrm>
            <a:off x="683568" y="6165304"/>
            <a:ext cx="7272808" cy="529675"/>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单播采用单播地址（</a:t>
            </a:r>
            <a:r>
              <a:rPr lang="en-US" altLang="zh-CN" b="1" dirty="0">
                <a:solidFill>
                  <a:schemeClr val="tx1"/>
                </a:solidFill>
              </a:rPr>
              <a:t>ABC</a:t>
            </a:r>
            <a:r>
              <a:rPr lang="zh-CN" altLang="en-US" b="1" dirty="0">
                <a:solidFill>
                  <a:schemeClr val="tx1"/>
                </a:solidFill>
              </a:rPr>
              <a:t>类），组播采用特定的组播地址（</a:t>
            </a:r>
            <a:r>
              <a:rPr lang="en-US" altLang="zh-CN" b="1" dirty="0">
                <a:solidFill>
                  <a:schemeClr val="tx1"/>
                </a:solidFill>
              </a:rPr>
              <a:t>D</a:t>
            </a:r>
            <a:r>
              <a:rPr lang="zh-CN" altLang="en-US" b="1" dirty="0">
                <a:solidFill>
                  <a:schemeClr val="tx1"/>
                </a:solidFill>
              </a:rPr>
              <a:t>类）</a:t>
            </a:r>
          </a:p>
        </p:txBody>
      </p:sp>
      <p:sp>
        <p:nvSpPr>
          <p:cNvPr id="18" name="AutoShape 5">
            <a:extLst>
              <a:ext uri="{FF2B5EF4-FFF2-40B4-BE49-F238E27FC236}">
                <a16:creationId xmlns:a16="http://schemas.microsoft.com/office/drawing/2014/main" id="{AC4742DC-3BE1-47DB-9134-DF18AD0DCFDC}"/>
              </a:ext>
            </a:extLst>
          </p:cNvPr>
          <p:cNvSpPr>
            <a:spLocks noChangeArrowheads="1"/>
          </p:cNvSpPr>
          <p:nvPr/>
        </p:nvSpPr>
        <p:spPr bwMode="auto">
          <a:xfrm>
            <a:off x="4573587" y="171450"/>
            <a:ext cx="3097212" cy="831850"/>
          </a:xfrm>
          <a:prstGeom prst="wedgeRectCallout">
            <a:avLst>
              <a:gd name="adj1" fmla="val -46667"/>
              <a:gd name="adj2" fmla="val 94148"/>
            </a:avLst>
          </a:prstGeom>
          <a:solidFill>
            <a:schemeClr val="accent2">
              <a:lumMod val="20000"/>
              <a:lumOff val="80000"/>
            </a:schemeClr>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b="1">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b="1">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b="1">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25000"/>
              </a:lnSpc>
              <a:spcBef>
                <a:spcPct val="0"/>
              </a:spcBef>
              <a:spcAft>
                <a:spcPts val="0"/>
              </a:spcAft>
              <a:buClrTx/>
              <a:buSzTx/>
              <a:buFontTx/>
              <a:buNone/>
              <a:tabLst/>
              <a:defRPr/>
            </a:pPr>
            <a:r>
              <a:rPr kumimoji="0" lang="zh-CN" altLang="en-US" sz="2000" b="1" i="0" u="none" strike="noStrike" kern="0" cap="none" spc="0" normalizeH="0" noProof="0" dirty="0">
                <a:ln>
                  <a:noFill/>
                </a:ln>
                <a:solidFill>
                  <a:srgbClr val="000000"/>
                </a:solidFill>
                <a:effectLst/>
                <a:uLnTx/>
                <a:uFillTx/>
                <a:latin typeface="+mn-ea"/>
                <a:ea typeface="+mn-ea"/>
              </a:rPr>
              <a:t>单播（</a:t>
            </a:r>
            <a:r>
              <a:rPr kumimoji="0" lang="en-US" altLang="zh-CN" sz="2000" b="1" i="0" u="none" strike="noStrike" kern="0" cap="none" spc="0" normalizeH="0" noProof="0" dirty="0">
                <a:ln>
                  <a:noFill/>
                </a:ln>
                <a:solidFill>
                  <a:srgbClr val="000000"/>
                </a:solidFill>
                <a:effectLst/>
                <a:uLnTx/>
                <a:uFillTx/>
                <a:latin typeface="+mn-ea"/>
                <a:ea typeface="+mn-ea"/>
              </a:rPr>
              <a:t>unicast):1</a:t>
            </a:r>
            <a:r>
              <a:rPr kumimoji="0" lang="zh-CN" altLang="en-US" sz="2000" b="1" i="0" u="none" strike="noStrike" kern="0" cap="none" spc="0" normalizeH="0" noProof="0" dirty="0">
                <a:ln>
                  <a:noFill/>
                </a:ln>
                <a:solidFill>
                  <a:srgbClr val="000000"/>
                </a:solidFill>
                <a:effectLst/>
                <a:uLnTx/>
                <a:uFillTx/>
                <a:latin typeface="+mn-ea"/>
                <a:ea typeface="+mn-ea"/>
              </a:rPr>
              <a:t>对</a:t>
            </a:r>
            <a:r>
              <a:rPr kumimoji="0" lang="en-US" altLang="zh-CN" sz="2000" b="1" i="0" u="none" strike="noStrike" kern="0" cap="none" spc="0" normalizeH="0" noProof="0" dirty="0">
                <a:ln>
                  <a:noFill/>
                </a:ln>
                <a:solidFill>
                  <a:srgbClr val="000000"/>
                </a:solidFill>
                <a:effectLst/>
                <a:uLnTx/>
                <a:uFillTx/>
                <a:latin typeface="+mn-ea"/>
                <a:ea typeface="+mn-ea"/>
              </a:rPr>
              <a:t>1</a:t>
            </a:r>
          </a:p>
          <a:p>
            <a:pPr marL="0" marR="0" lvl="0" indent="0" defTabSz="914400" eaLnBrk="1" fontAlgn="auto" latinLnBrk="0" hangingPunct="1">
              <a:lnSpc>
                <a:spcPct val="125000"/>
              </a:lnSpc>
              <a:spcBef>
                <a:spcPct val="0"/>
              </a:spcBef>
              <a:spcAft>
                <a:spcPts val="0"/>
              </a:spcAft>
              <a:buClrTx/>
              <a:buSzTx/>
              <a:buFontTx/>
              <a:buNone/>
              <a:tabLst/>
              <a:defRPr/>
            </a:pPr>
            <a:r>
              <a:rPr kumimoji="0" lang="zh-CN" altLang="en-US" sz="2000" b="1" i="0" u="none" strike="noStrike" kern="0" cap="none" spc="0" normalizeH="0" noProof="0" dirty="0">
                <a:ln>
                  <a:noFill/>
                </a:ln>
                <a:solidFill>
                  <a:srgbClr val="000000"/>
                </a:solidFill>
                <a:effectLst/>
                <a:uLnTx/>
                <a:uFillTx/>
                <a:latin typeface="+mn-ea"/>
                <a:ea typeface="+mn-ea"/>
              </a:rPr>
              <a:t>广播（</a:t>
            </a:r>
            <a:r>
              <a:rPr kumimoji="0" lang="en-US" altLang="zh-CN" sz="2000" b="1" i="0" u="none" strike="noStrike" kern="0" cap="none" spc="0" normalizeH="0" noProof="0" dirty="0">
                <a:ln>
                  <a:noFill/>
                </a:ln>
                <a:solidFill>
                  <a:srgbClr val="000000"/>
                </a:solidFill>
                <a:effectLst/>
                <a:uLnTx/>
                <a:uFillTx/>
                <a:latin typeface="+mn-ea"/>
                <a:ea typeface="+mn-ea"/>
              </a:rPr>
              <a:t>broadcast):1</a:t>
            </a:r>
            <a:r>
              <a:rPr kumimoji="0" lang="zh-CN" altLang="en-US" sz="2000" b="1" i="0" u="none" strike="noStrike" kern="0" cap="none" spc="0" normalizeH="0" noProof="0" dirty="0">
                <a:ln>
                  <a:noFill/>
                </a:ln>
                <a:solidFill>
                  <a:srgbClr val="000000"/>
                </a:solidFill>
                <a:effectLst/>
                <a:uLnTx/>
                <a:uFillTx/>
                <a:latin typeface="+mn-ea"/>
                <a:ea typeface="+mn-ea"/>
              </a:rPr>
              <a:t>对多</a:t>
            </a:r>
          </a:p>
          <a:p>
            <a:pPr marL="0" marR="0" lvl="0" indent="0" algn="ctr" defTabSz="914400" eaLnBrk="1" fontAlgn="auto" latinLnBrk="0" hangingPunct="1">
              <a:lnSpc>
                <a:spcPct val="125000"/>
              </a:lnSpc>
              <a:spcBef>
                <a:spcPct val="0"/>
              </a:spcBef>
              <a:spcAft>
                <a:spcPts val="0"/>
              </a:spcAft>
              <a:buClrTx/>
              <a:buSzTx/>
              <a:buFontTx/>
              <a:buNone/>
              <a:tabLst/>
              <a:defRPr/>
            </a:pPr>
            <a:endParaRPr kumimoji="0" lang="en-US" altLang="zh-CN" sz="2000" b="0" i="0" u="none" strike="noStrike" kern="0" cap="none" spc="0" normalizeH="0" noProof="0" dirty="0">
              <a:ln>
                <a:noFill/>
              </a:ln>
              <a:solidFill>
                <a:srgbClr val="000000"/>
              </a:solidFill>
              <a:effectLst/>
              <a:uLnTx/>
              <a:uFillTx/>
              <a:latin typeface="+mn-ea"/>
              <a:ea typeface="+mn-e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5ECEDE2-355C-4DA5-9861-DDAAC7C585E6}" type="slidenum">
              <a:rPr lang="en-US" altLang="zh-CN"/>
              <a:pPr eaLnBrk="1" hangingPunct="1"/>
              <a:t>83</a:t>
            </a:fld>
            <a:endParaRPr lang="en-US" altLang="zh-CN" dirty="0"/>
          </a:p>
        </p:txBody>
      </p:sp>
      <p:sp>
        <p:nvSpPr>
          <p:cNvPr id="24" name="Rectangle 2">
            <a:extLst>
              <a:ext uri="{FF2B5EF4-FFF2-40B4-BE49-F238E27FC236}">
                <a16:creationId xmlns:a16="http://schemas.microsoft.com/office/drawing/2014/main" id="{5A5E7366-5D86-4752-B3AC-2227BAA110CA}"/>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4400" dirty="0">
                <a:latin typeface="Arial" panose="020B0604020202020204" pitchFamily="34" charset="0"/>
              </a:rPr>
              <a:t> </a:t>
            </a:r>
            <a:r>
              <a:rPr lang="zh-CN" altLang="en-US" sz="4400" dirty="0">
                <a:latin typeface="Arial" panose="020B0604020202020204" pitchFamily="34" charset="0"/>
              </a:rPr>
              <a:t>组播</a:t>
            </a:r>
            <a:r>
              <a:rPr lang="zh-CN" altLang="en-US" dirty="0">
                <a:latin typeface="Arial" panose="020B0604020202020204" pitchFamily="34" charset="0"/>
              </a:rPr>
              <a:t>和广播的区别</a:t>
            </a:r>
            <a:endParaRPr lang="zh-CN" altLang="en-US" kern="0" dirty="0"/>
          </a:p>
        </p:txBody>
      </p:sp>
      <p:sp>
        <p:nvSpPr>
          <p:cNvPr id="25" name="Rectangle 3">
            <a:extLst>
              <a:ext uri="{FF2B5EF4-FFF2-40B4-BE49-F238E27FC236}">
                <a16:creationId xmlns:a16="http://schemas.microsoft.com/office/drawing/2014/main" id="{53B8CD0F-87DC-4977-8603-CEB837A1B15D}"/>
              </a:ext>
            </a:extLst>
          </p:cNvPr>
          <p:cNvSpPr txBox="1">
            <a:spLocks noChangeArrowheads="1"/>
          </p:cNvSpPr>
          <p:nvPr/>
        </p:nvSpPr>
        <p:spPr bwMode="auto">
          <a:xfrm>
            <a:off x="228600" y="1354931"/>
            <a:ext cx="8726488" cy="481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b="1">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b="1">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b="1">
                <a:solidFill>
                  <a:schemeClr val="tx1"/>
                </a:solidFill>
                <a:latin typeface="+mn-lt"/>
                <a:ea typeface="+mn-ea"/>
              </a:defRPr>
            </a:lvl9pPr>
          </a:lstStyle>
          <a:p>
            <a:pPr eaLnBrk="1" hangingPunct="1">
              <a:lnSpc>
                <a:spcPct val="130000"/>
              </a:lnSpc>
            </a:pPr>
            <a:r>
              <a:rPr lang="zh-CN" altLang="en-US" sz="2800" b="0" kern="0" dirty="0"/>
              <a:t>组播使用</a:t>
            </a:r>
            <a:r>
              <a:rPr lang="en-US" altLang="zh-CN" sz="2800" b="0" kern="0" dirty="0"/>
              <a:t>D</a:t>
            </a:r>
            <a:r>
              <a:rPr lang="zh-CN" altLang="en-US" sz="2800" b="0" kern="0" dirty="0"/>
              <a:t>类地址，广播使用特定的广播地址</a:t>
            </a:r>
            <a:endParaRPr lang="en-US" altLang="zh-CN" sz="2800" b="0" kern="0" dirty="0"/>
          </a:p>
          <a:p>
            <a:pPr eaLnBrk="1" hangingPunct="1">
              <a:lnSpc>
                <a:spcPct val="130000"/>
              </a:lnSpc>
            </a:pPr>
            <a:r>
              <a:rPr lang="zh-CN" altLang="en-US" sz="2800" b="0" kern="0" dirty="0"/>
              <a:t>组播可以</a:t>
            </a:r>
            <a:r>
              <a:rPr lang="zh-CN" altLang="en-US" sz="2800" kern="0" dirty="0"/>
              <a:t>按需发送</a:t>
            </a:r>
            <a:r>
              <a:rPr lang="zh-CN" altLang="en-US" sz="2800" b="0" kern="0" dirty="0"/>
              <a:t>，它允许一个或多个组播源发送同一报文到指定的多个接收者；广播不管用户是否有需求，都会把数据报文发送给本网段中的所有用户</a:t>
            </a:r>
            <a:endParaRPr lang="en-US" altLang="zh-CN" sz="2800" b="0" kern="0" dirty="0"/>
          </a:p>
          <a:p>
            <a:pPr eaLnBrk="1" hangingPunct="1">
              <a:lnSpc>
                <a:spcPct val="130000"/>
              </a:lnSpc>
            </a:pPr>
            <a:r>
              <a:rPr lang="zh-CN" altLang="en-US" sz="2800" b="0" kern="0" dirty="0"/>
              <a:t>广播传输数据源必须与用户在同一个网段，组播可以跨网段传输</a:t>
            </a:r>
            <a:endParaRPr lang="en-US" altLang="zh-CN" sz="2800" b="0" kern="0" dirty="0"/>
          </a:p>
          <a:p>
            <a:pPr eaLnBrk="1" hangingPunct="1">
              <a:lnSpc>
                <a:spcPct val="130000"/>
              </a:lnSpc>
            </a:pPr>
            <a:r>
              <a:rPr lang="zh-CN" altLang="en-US" sz="2800" kern="0" dirty="0"/>
              <a:t>组播可以选择路由路径（组播路由）；广播处理流程简单（网段内泛洪），不用选择路径</a:t>
            </a:r>
            <a:endParaRPr lang="en-US" altLang="zh-CN" sz="2800" kern="0" dirty="0"/>
          </a:p>
        </p:txBody>
      </p:sp>
    </p:spTree>
    <p:extLst>
      <p:ext uri="{BB962C8B-B14F-4D97-AF65-F5344CB8AC3E}">
        <p14:creationId xmlns:p14="http://schemas.microsoft.com/office/powerpoint/2010/main" val="2123740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5ECEDE2-355C-4DA5-9861-DDAAC7C585E6}" type="slidenum">
              <a:rPr lang="en-US" altLang="zh-CN"/>
              <a:pPr eaLnBrk="1" hangingPunct="1"/>
              <a:t>84</a:t>
            </a:fld>
            <a:endParaRPr lang="en-US" altLang="zh-CN"/>
          </a:p>
        </p:txBody>
      </p:sp>
      <p:sp>
        <p:nvSpPr>
          <p:cNvPr id="87044" name="Line 3"/>
          <p:cNvSpPr>
            <a:spLocks noChangeShapeType="1"/>
          </p:cNvSpPr>
          <p:nvPr/>
        </p:nvSpPr>
        <p:spPr bwMode="auto">
          <a:xfrm>
            <a:off x="1966913" y="34452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45" name="Line 4"/>
          <p:cNvSpPr>
            <a:spLocks noChangeShapeType="1"/>
          </p:cNvSpPr>
          <p:nvPr/>
        </p:nvSpPr>
        <p:spPr bwMode="auto">
          <a:xfrm>
            <a:off x="3338513" y="34452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46" name="Line 5"/>
          <p:cNvSpPr>
            <a:spLocks noChangeShapeType="1"/>
          </p:cNvSpPr>
          <p:nvPr/>
        </p:nvSpPr>
        <p:spPr bwMode="auto">
          <a:xfrm flipH="1">
            <a:off x="900113" y="3978647"/>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47" name="Line 6"/>
          <p:cNvSpPr>
            <a:spLocks noChangeShapeType="1"/>
          </p:cNvSpPr>
          <p:nvPr/>
        </p:nvSpPr>
        <p:spPr bwMode="auto">
          <a:xfrm flipH="1">
            <a:off x="2043113" y="2378447"/>
            <a:ext cx="533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48" name="Line 7"/>
          <p:cNvSpPr>
            <a:spLocks noChangeShapeType="1"/>
          </p:cNvSpPr>
          <p:nvPr/>
        </p:nvSpPr>
        <p:spPr bwMode="auto">
          <a:xfrm>
            <a:off x="2576513" y="2378447"/>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7049"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913" y="2988047"/>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513" y="2988047"/>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1" name="Picture 1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1997447"/>
            <a:ext cx="7889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52" name="Line 11"/>
          <p:cNvSpPr>
            <a:spLocks noChangeShapeType="1"/>
          </p:cNvSpPr>
          <p:nvPr/>
        </p:nvSpPr>
        <p:spPr bwMode="auto">
          <a:xfrm>
            <a:off x="1281113" y="39786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53" name="Line 12"/>
          <p:cNvSpPr>
            <a:spLocks noChangeShapeType="1"/>
          </p:cNvSpPr>
          <p:nvPr/>
        </p:nvSpPr>
        <p:spPr bwMode="auto">
          <a:xfrm>
            <a:off x="2347913" y="39786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54" name="Line 13"/>
          <p:cNvSpPr>
            <a:spLocks noChangeShapeType="1"/>
          </p:cNvSpPr>
          <p:nvPr/>
        </p:nvSpPr>
        <p:spPr bwMode="auto">
          <a:xfrm>
            <a:off x="3795713" y="3978647"/>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7055"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513" y="4512047"/>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6"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113" y="4512047"/>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57" name="Picture 1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9313" y="4512047"/>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58" name="Line 17"/>
          <p:cNvSpPr>
            <a:spLocks noChangeShapeType="1"/>
          </p:cNvSpPr>
          <p:nvPr/>
        </p:nvSpPr>
        <p:spPr bwMode="auto">
          <a:xfrm>
            <a:off x="4252913" y="4283447"/>
            <a:ext cx="9906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59" name="Line 18"/>
          <p:cNvSpPr>
            <a:spLocks noChangeShapeType="1"/>
          </p:cNvSpPr>
          <p:nvPr/>
        </p:nvSpPr>
        <p:spPr bwMode="auto">
          <a:xfrm>
            <a:off x="3948113" y="2759447"/>
            <a:ext cx="990600"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7060" name="Text Box 19"/>
          <p:cNvSpPr txBox="1">
            <a:spLocks noChangeArrowheads="1"/>
          </p:cNvSpPr>
          <p:nvPr/>
        </p:nvSpPr>
        <p:spPr bwMode="auto">
          <a:xfrm>
            <a:off x="4999038" y="2466506"/>
            <a:ext cx="40110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dirty="0">
                <a:latin typeface="+mn-ea"/>
                <a:ea typeface="+mn-ea"/>
              </a:rPr>
              <a:t>组播路由协议，如</a:t>
            </a:r>
            <a:r>
              <a:rPr lang="en-US" altLang="zh-CN" sz="2000" b="1" dirty="0">
                <a:latin typeface="+mn-ea"/>
                <a:ea typeface="+mn-ea"/>
              </a:rPr>
              <a:t>DVMRP</a:t>
            </a:r>
            <a:r>
              <a:rPr lang="zh-CN" altLang="en-US" sz="2000" b="1" dirty="0">
                <a:latin typeface="+mn-ea"/>
                <a:ea typeface="+mn-ea"/>
              </a:rPr>
              <a:t>，</a:t>
            </a:r>
            <a:r>
              <a:rPr lang="en-US" altLang="zh-CN" sz="2000" b="1" dirty="0">
                <a:latin typeface="+mn-ea"/>
                <a:ea typeface="+mn-ea"/>
              </a:rPr>
              <a:t>PIM</a:t>
            </a:r>
          </a:p>
          <a:p>
            <a:r>
              <a:rPr lang="zh-CN" altLang="en-US" sz="2000" b="1" dirty="0">
                <a:latin typeface="+mn-ea"/>
                <a:ea typeface="+mn-ea"/>
              </a:rPr>
              <a:t>功能：生成组播路由表</a:t>
            </a:r>
          </a:p>
        </p:txBody>
      </p:sp>
      <p:sp>
        <p:nvSpPr>
          <p:cNvPr id="87061" name="Text Box 20"/>
          <p:cNvSpPr txBox="1">
            <a:spLocks noChangeArrowheads="1"/>
          </p:cNvSpPr>
          <p:nvPr/>
        </p:nvSpPr>
        <p:spPr bwMode="auto">
          <a:xfrm>
            <a:off x="5243513" y="4077072"/>
            <a:ext cx="383149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dirty="0">
                <a:latin typeface="+mn-ea"/>
                <a:ea typeface="+mn-ea"/>
              </a:rPr>
              <a:t>组播组管理协议，</a:t>
            </a:r>
            <a:r>
              <a:rPr lang="en-US" altLang="zh-CN" sz="2000" b="1" dirty="0">
                <a:latin typeface="+mn-ea"/>
                <a:ea typeface="+mn-ea"/>
              </a:rPr>
              <a:t>IGMP</a:t>
            </a:r>
          </a:p>
          <a:p>
            <a:r>
              <a:rPr lang="zh-CN" altLang="en-US" b="1" dirty="0">
                <a:latin typeface="+mn-ea"/>
                <a:ea typeface="+mn-ea"/>
              </a:rPr>
              <a:t>（</a:t>
            </a:r>
            <a:r>
              <a:rPr lang="en-US" altLang="zh-CN" b="1" dirty="0">
                <a:latin typeface="+mn-ea"/>
                <a:ea typeface="+mn-ea"/>
              </a:rPr>
              <a:t>Internet Group Management </a:t>
            </a:r>
          </a:p>
          <a:p>
            <a:r>
              <a:rPr lang="en-US" altLang="zh-CN" b="1" dirty="0">
                <a:latin typeface="+mn-ea"/>
                <a:ea typeface="+mn-ea"/>
              </a:rPr>
              <a:t>Protocol</a:t>
            </a:r>
            <a:r>
              <a:rPr lang="zh-CN" altLang="en-US" b="1" dirty="0">
                <a:latin typeface="+mn-ea"/>
                <a:ea typeface="+mn-ea"/>
              </a:rPr>
              <a:t>）</a:t>
            </a:r>
            <a:endParaRPr lang="en-US" altLang="zh-CN" b="1" dirty="0">
              <a:latin typeface="+mn-ea"/>
              <a:ea typeface="+mn-ea"/>
            </a:endParaRPr>
          </a:p>
          <a:p>
            <a:endParaRPr lang="en-US" altLang="zh-CN" b="1" dirty="0">
              <a:latin typeface="+mn-ea"/>
              <a:ea typeface="+mn-ea"/>
            </a:endParaRPr>
          </a:p>
          <a:p>
            <a:r>
              <a:rPr lang="zh-CN" altLang="en-US" sz="2000" b="1" dirty="0">
                <a:latin typeface="+mn-ea"/>
                <a:ea typeface="+mn-ea"/>
              </a:rPr>
              <a:t>功能：组成员的加入和退出</a:t>
            </a:r>
          </a:p>
        </p:txBody>
      </p:sp>
      <p:sp>
        <p:nvSpPr>
          <p:cNvPr id="87062" name="Text Box 21"/>
          <p:cNvSpPr txBox="1">
            <a:spLocks noChangeArrowheads="1"/>
          </p:cNvSpPr>
          <p:nvPr/>
        </p:nvSpPr>
        <p:spPr bwMode="auto">
          <a:xfrm>
            <a:off x="3924300" y="1922835"/>
            <a:ext cx="350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800" b="1">
                <a:latin typeface="+mn-ea"/>
                <a:ea typeface="+mn-ea"/>
              </a:rPr>
              <a:t>Router to Router</a:t>
            </a:r>
          </a:p>
        </p:txBody>
      </p:sp>
      <p:sp>
        <p:nvSpPr>
          <p:cNvPr id="87063" name="Text Box 22"/>
          <p:cNvSpPr txBox="1">
            <a:spLocks noChangeArrowheads="1"/>
          </p:cNvSpPr>
          <p:nvPr/>
        </p:nvSpPr>
        <p:spPr bwMode="auto">
          <a:xfrm>
            <a:off x="4211637" y="3435722"/>
            <a:ext cx="3096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800" b="1" dirty="0">
                <a:latin typeface="+mn-ea"/>
                <a:ea typeface="+mn-ea"/>
              </a:rPr>
              <a:t>Host to Router</a:t>
            </a:r>
          </a:p>
        </p:txBody>
      </p:sp>
      <p:sp>
        <p:nvSpPr>
          <p:cNvPr id="24" name="Rectangle 2">
            <a:extLst>
              <a:ext uri="{FF2B5EF4-FFF2-40B4-BE49-F238E27FC236}">
                <a16:creationId xmlns:a16="http://schemas.microsoft.com/office/drawing/2014/main" id="{5A5E7366-5D86-4752-B3AC-2227BAA110CA}"/>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4400" dirty="0">
                <a:latin typeface="Arial" panose="020B0604020202020204" pitchFamily="34" charset="0"/>
              </a:rPr>
              <a:t> </a:t>
            </a:r>
            <a:r>
              <a:rPr lang="zh-CN" altLang="en-US" sz="4400" dirty="0">
                <a:latin typeface="Arial" panose="020B0604020202020204" pitchFamily="34" charset="0"/>
              </a:rPr>
              <a:t>组播相关协议</a:t>
            </a:r>
            <a:endParaRPr lang="zh-CN" altLang="en-US" kern="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276597D6-154E-4721-91D2-8D5B4FC28D6B}" type="slidenum">
              <a:rPr lang="en-US" altLang="zh-CN">
                <a:latin typeface="+mn-ea"/>
                <a:ea typeface="+mn-ea"/>
              </a:rPr>
              <a:pPr eaLnBrk="1" hangingPunct="1"/>
              <a:t>85</a:t>
            </a:fld>
            <a:endParaRPr lang="en-US" altLang="zh-CN">
              <a:latin typeface="+mn-ea"/>
              <a:ea typeface="+mn-ea"/>
            </a:endParaRPr>
          </a:p>
        </p:txBody>
      </p:sp>
      <p:sp>
        <p:nvSpPr>
          <p:cNvPr id="88068" name="Line 3"/>
          <p:cNvSpPr>
            <a:spLocks noChangeShapeType="1"/>
          </p:cNvSpPr>
          <p:nvPr/>
        </p:nvSpPr>
        <p:spPr bwMode="auto">
          <a:xfrm>
            <a:off x="3713163" y="47513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69" name="Line 4"/>
          <p:cNvSpPr>
            <a:spLocks noChangeShapeType="1"/>
          </p:cNvSpPr>
          <p:nvPr/>
        </p:nvSpPr>
        <p:spPr bwMode="auto">
          <a:xfrm>
            <a:off x="5084763" y="47513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70" name="Line 5"/>
          <p:cNvSpPr>
            <a:spLocks noChangeShapeType="1"/>
          </p:cNvSpPr>
          <p:nvPr/>
        </p:nvSpPr>
        <p:spPr bwMode="auto">
          <a:xfrm flipH="1">
            <a:off x="3789363" y="3684588"/>
            <a:ext cx="533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71" name="Line 6"/>
          <p:cNvSpPr>
            <a:spLocks noChangeShapeType="1"/>
          </p:cNvSpPr>
          <p:nvPr/>
        </p:nvSpPr>
        <p:spPr bwMode="auto">
          <a:xfrm>
            <a:off x="4322763" y="3684588"/>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8072"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2163" y="42941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3"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763" y="42941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4"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763" y="3303588"/>
            <a:ext cx="7889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075" name="Line 10"/>
          <p:cNvSpPr>
            <a:spLocks noChangeShapeType="1"/>
          </p:cNvSpPr>
          <p:nvPr/>
        </p:nvSpPr>
        <p:spPr bwMode="auto">
          <a:xfrm>
            <a:off x="30273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76" name="Line 11"/>
          <p:cNvSpPr>
            <a:spLocks noChangeShapeType="1"/>
          </p:cNvSpPr>
          <p:nvPr/>
        </p:nvSpPr>
        <p:spPr bwMode="auto">
          <a:xfrm>
            <a:off x="40941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88077" name="Line 12"/>
          <p:cNvSpPr>
            <a:spLocks noChangeShapeType="1"/>
          </p:cNvSpPr>
          <p:nvPr/>
        </p:nvSpPr>
        <p:spPr bwMode="auto">
          <a:xfrm>
            <a:off x="5541963" y="5284788"/>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88078" name="Picture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7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79"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3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8080"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563" y="5818188"/>
            <a:ext cx="4429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8081" name="Line 16"/>
          <p:cNvSpPr>
            <a:spLocks noChangeShapeType="1"/>
          </p:cNvSpPr>
          <p:nvPr/>
        </p:nvSpPr>
        <p:spPr bwMode="auto">
          <a:xfrm flipH="1">
            <a:off x="2646363" y="5284788"/>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251921" name="Text Box 17"/>
          <p:cNvSpPr txBox="1">
            <a:spLocks noChangeArrowheads="1"/>
          </p:cNvSpPr>
          <p:nvPr/>
        </p:nvSpPr>
        <p:spPr bwMode="auto">
          <a:xfrm>
            <a:off x="5724525" y="4383088"/>
            <a:ext cx="2808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Host informs router with IGMP report</a:t>
            </a:r>
          </a:p>
        </p:txBody>
      </p:sp>
      <p:sp>
        <p:nvSpPr>
          <p:cNvPr id="251922" name="Line 18"/>
          <p:cNvSpPr>
            <a:spLocks noChangeShapeType="1"/>
          </p:cNvSpPr>
          <p:nvPr/>
        </p:nvSpPr>
        <p:spPr bwMode="auto">
          <a:xfrm flipV="1">
            <a:off x="6456363" y="5132388"/>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251923" name="Text Box 19"/>
          <p:cNvSpPr txBox="1">
            <a:spLocks noChangeArrowheads="1"/>
          </p:cNvSpPr>
          <p:nvPr/>
        </p:nvSpPr>
        <p:spPr bwMode="auto">
          <a:xfrm>
            <a:off x="6664325" y="5295900"/>
            <a:ext cx="1992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solidFill>
                  <a:srgbClr val="CC0000"/>
                </a:solidFill>
                <a:latin typeface="+mn-ea"/>
                <a:ea typeface="+mn-ea"/>
              </a:rPr>
              <a:t>224.2.127.254</a:t>
            </a:r>
          </a:p>
        </p:txBody>
      </p:sp>
      <p:sp>
        <p:nvSpPr>
          <p:cNvPr id="251924" name="Text Box 20"/>
          <p:cNvSpPr txBox="1">
            <a:spLocks noChangeArrowheads="1"/>
          </p:cNvSpPr>
          <p:nvPr/>
        </p:nvSpPr>
        <p:spPr bwMode="auto">
          <a:xfrm>
            <a:off x="358775" y="5446713"/>
            <a:ext cx="27003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Designated router queries LAN for group membership</a:t>
            </a:r>
          </a:p>
        </p:txBody>
      </p:sp>
      <p:sp>
        <p:nvSpPr>
          <p:cNvPr id="251925" name="Line 21"/>
          <p:cNvSpPr>
            <a:spLocks noChangeShapeType="1"/>
          </p:cNvSpPr>
          <p:nvPr/>
        </p:nvSpPr>
        <p:spPr bwMode="auto">
          <a:xfrm rot="10800000" flipV="1">
            <a:off x="2341563" y="4675188"/>
            <a:ext cx="0" cy="762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251926" name="Text Box 22"/>
          <p:cNvSpPr txBox="1">
            <a:spLocks noChangeArrowheads="1"/>
          </p:cNvSpPr>
          <p:nvPr/>
        </p:nvSpPr>
        <p:spPr bwMode="auto">
          <a:xfrm>
            <a:off x="817563" y="4751388"/>
            <a:ext cx="1358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solidFill>
                  <a:srgbClr val="CC0000"/>
                </a:solidFill>
                <a:latin typeface="+mn-ea"/>
                <a:ea typeface="+mn-ea"/>
              </a:rPr>
              <a:t>224.0.0.1</a:t>
            </a:r>
          </a:p>
        </p:txBody>
      </p:sp>
      <p:sp>
        <p:nvSpPr>
          <p:cNvPr id="251928" name="AutoShape 24"/>
          <p:cNvSpPr>
            <a:spLocks noChangeArrowheads="1"/>
          </p:cNvSpPr>
          <p:nvPr/>
        </p:nvSpPr>
        <p:spPr bwMode="auto">
          <a:xfrm>
            <a:off x="755650" y="3836988"/>
            <a:ext cx="2305050" cy="790575"/>
          </a:xfrm>
          <a:prstGeom prst="wedgeRectCallout">
            <a:avLst>
              <a:gd name="adj1" fmla="val -26171"/>
              <a:gd name="adj2" fmla="val 70079"/>
            </a:avLst>
          </a:prstGeom>
          <a:solidFill>
            <a:srgbClr val="FFFFFF"/>
          </a:solidFill>
          <a:ln w="9525">
            <a:solidFill>
              <a:schemeClr val="tx1"/>
            </a:solidFill>
            <a:miter lim="800000"/>
            <a:headEnd/>
            <a:tailEnd/>
          </a:ln>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000" b="1">
                <a:latin typeface="+mn-ea"/>
                <a:ea typeface="+mn-ea"/>
              </a:rPr>
              <a:t>组播地址，表示</a:t>
            </a:r>
            <a:r>
              <a:rPr lang="en-US" altLang="zh-CN" sz="2000" b="1">
                <a:latin typeface="+mn-ea"/>
                <a:ea typeface="+mn-ea"/>
              </a:rPr>
              <a:t>LAN</a:t>
            </a:r>
            <a:r>
              <a:rPr lang="zh-CN" altLang="en-US" sz="2000" b="1">
                <a:latin typeface="+mn-ea"/>
                <a:ea typeface="+mn-ea"/>
              </a:rPr>
              <a:t>上所有系统</a:t>
            </a:r>
          </a:p>
        </p:txBody>
      </p:sp>
      <p:sp>
        <p:nvSpPr>
          <p:cNvPr id="88089" name="Rectangle 25"/>
          <p:cNvSpPr>
            <a:spLocks noGrp="1" noRot="1" noChangeArrowheads="1"/>
          </p:cNvSpPr>
          <p:nvPr>
            <p:ph type="body" idx="1"/>
          </p:nvPr>
        </p:nvSpPr>
        <p:spPr>
          <a:xfrm>
            <a:off x="588962" y="1745735"/>
            <a:ext cx="7943850" cy="936625"/>
          </a:xfrm>
          <a:noFill/>
        </p:spPr>
        <p:txBody>
          <a:bodyPr/>
          <a:lstStyle/>
          <a:p>
            <a:pPr eaLnBrk="1" hangingPunct="1">
              <a:lnSpc>
                <a:spcPct val="90000"/>
              </a:lnSpc>
            </a:pPr>
            <a:r>
              <a:rPr lang="zh-CN" altLang="en-US" sz="2800" dirty="0">
                <a:latin typeface="+mn-ea"/>
              </a:rPr>
              <a:t>组成员管理协议</a:t>
            </a:r>
            <a:r>
              <a:rPr lang="en-US" altLang="zh-CN" sz="2800" dirty="0">
                <a:latin typeface="+mn-ea"/>
              </a:rPr>
              <a:t>IGMP</a:t>
            </a:r>
            <a:r>
              <a:rPr lang="zh-CN" altLang="en-US" sz="2800" dirty="0">
                <a:latin typeface="+mn-ea"/>
              </a:rPr>
              <a:t>： </a:t>
            </a:r>
            <a:r>
              <a:rPr lang="en-US" altLang="zh-CN" sz="2800" dirty="0">
                <a:latin typeface="+mn-ea"/>
              </a:rPr>
              <a:t>Internet Group Management Protocol</a:t>
            </a:r>
          </a:p>
          <a:p>
            <a:pPr eaLnBrk="1" hangingPunct="1">
              <a:lnSpc>
                <a:spcPct val="90000"/>
              </a:lnSpc>
            </a:pPr>
            <a:r>
              <a:rPr lang="en-US" altLang="zh-CN" sz="2800" b="0" dirty="0">
                <a:latin typeface="+mn-ea"/>
              </a:rPr>
              <a:t>RFC3376</a:t>
            </a:r>
            <a:r>
              <a:rPr lang="zh-CN" altLang="en-US" sz="2800" b="0" dirty="0">
                <a:latin typeface="+mn-ea"/>
              </a:rPr>
              <a:t>，对应</a:t>
            </a:r>
            <a:r>
              <a:rPr lang="en-US" altLang="zh-CN" sz="2800" b="0" dirty="0">
                <a:latin typeface="+mn-ea"/>
              </a:rPr>
              <a:t>IGMPv3</a:t>
            </a:r>
            <a:r>
              <a:rPr lang="zh-CN" altLang="en-US" sz="2800" b="0" dirty="0">
                <a:latin typeface="+mn-ea"/>
              </a:rPr>
              <a:t>版本</a:t>
            </a:r>
            <a:endParaRPr lang="en-US" altLang="zh-CN" sz="2800" b="0" dirty="0">
              <a:latin typeface="+mn-ea"/>
            </a:endParaRPr>
          </a:p>
          <a:p>
            <a:pPr eaLnBrk="1" hangingPunct="1">
              <a:lnSpc>
                <a:spcPct val="90000"/>
              </a:lnSpc>
            </a:pPr>
            <a:endParaRPr lang="en-US" altLang="zh-CN" sz="2800" dirty="0">
              <a:latin typeface="+mn-ea"/>
            </a:endParaRPr>
          </a:p>
        </p:txBody>
      </p:sp>
      <p:sp>
        <p:nvSpPr>
          <p:cNvPr id="27" name="Rectangle 2">
            <a:extLst>
              <a:ext uri="{FF2B5EF4-FFF2-40B4-BE49-F238E27FC236}">
                <a16:creationId xmlns:a16="http://schemas.microsoft.com/office/drawing/2014/main" id="{420FF24F-4ECC-483F-ACCF-B5BBCE4068C7}"/>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dirty="0">
                <a:latin typeface="+mn-ea"/>
                <a:ea typeface="+mn-ea"/>
              </a:rPr>
              <a:t>IGMP</a:t>
            </a:r>
            <a:endParaRPr lang="zh-CN" altLang="en-US"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28"/>
                                        </p:tgtEl>
                                        <p:attrNameLst>
                                          <p:attrName>style.visibility</p:attrName>
                                        </p:attrNameLst>
                                      </p:cBhvr>
                                      <p:to>
                                        <p:strVal val="visible"/>
                                      </p:to>
                                    </p:set>
                                    <p:animEffect transition="in" filter="blinds(horizontal)">
                                      <p:cBhvr>
                                        <p:cTn id="7" dur="500"/>
                                        <p:tgtEl>
                                          <p:spTgt spid="2519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1926"/>
                                        </p:tgtEl>
                                        <p:attrNameLst>
                                          <p:attrName>style.visibility</p:attrName>
                                        </p:attrNameLst>
                                      </p:cBhvr>
                                      <p:to>
                                        <p:strVal val="visible"/>
                                      </p:to>
                                    </p:set>
                                    <p:animEffect transition="in" filter="blinds(horizontal)">
                                      <p:cBhvr>
                                        <p:cTn id="10" dur="500"/>
                                        <p:tgtEl>
                                          <p:spTgt spid="2519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1925"/>
                                        </p:tgtEl>
                                        <p:attrNameLst>
                                          <p:attrName>style.visibility</p:attrName>
                                        </p:attrNameLst>
                                      </p:cBhvr>
                                      <p:to>
                                        <p:strVal val="visible"/>
                                      </p:to>
                                    </p:set>
                                    <p:animEffect transition="in" filter="blinds(horizontal)">
                                      <p:cBhvr>
                                        <p:cTn id="13" dur="500"/>
                                        <p:tgtEl>
                                          <p:spTgt spid="2519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1924"/>
                                        </p:tgtEl>
                                        <p:attrNameLst>
                                          <p:attrName>style.visibility</p:attrName>
                                        </p:attrNameLst>
                                      </p:cBhvr>
                                      <p:to>
                                        <p:strVal val="visible"/>
                                      </p:to>
                                    </p:set>
                                    <p:animEffect transition="in" filter="blinds(horizontal)">
                                      <p:cBhvr>
                                        <p:cTn id="16" dur="500"/>
                                        <p:tgtEl>
                                          <p:spTgt spid="2519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51922"/>
                                        </p:tgtEl>
                                        <p:attrNameLst>
                                          <p:attrName>style.visibility</p:attrName>
                                        </p:attrNameLst>
                                      </p:cBhvr>
                                      <p:to>
                                        <p:strVal val="visible"/>
                                      </p:to>
                                    </p:set>
                                    <p:animEffect transition="in" filter="blinds(horizontal)">
                                      <p:cBhvr>
                                        <p:cTn id="21" dur="500"/>
                                        <p:tgtEl>
                                          <p:spTgt spid="25192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51923"/>
                                        </p:tgtEl>
                                        <p:attrNameLst>
                                          <p:attrName>style.visibility</p:attrName>
                                        </p:attrNameLst>
                                      </p:cBhvr>
                                      <p:to>
                                        <p:strVal val="visible"/>
                                      </p:to>
                                    </p:set>
                                    <p:animEffect transition="in" filter="blinds(horizontal)">
                                      <p:cBhvr>
                                        <p:cTn id="24" dur="500"/>
                                        <p:tgtEl>
                                          <p:spTgt spid="25192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1921"/>
                                        </p:tgtEl>
                                        <p:attrNameLst>
                                          <p:attrName>style.visibility</p:attrName>
                                        </p:attrNameLst>
                                      </p:cBhvr>
                                      <p:to>
                                        <p:strVal val="visible"/>
                                      </p:to>
                                    </p:set>
                                    <p:animEffect transition="in" filter="blinds(horizontal)">
                                      <p:cBhvr>
                                        <p:cTn id="27" dur="500"/>
                                        <p:tgtEl>
                                          <p:spTgt spid="25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1" grpId="0"/>
      <p:bldP spid="251922" grpId="0" animBg="1"/>
      <p:bldP spid="251923" grpId="0"/>
      <p:bldP spid="251924" grpId="0"/>
      <p:bldP spid="251925" grpId="0" animBg="1"/>
      <p:bldP spid="251926" grpId="0"/>
      <p:bldP spid="25192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649777B6-A70C-4C6D-BD98-415141100BBE}" type="slidenum">
              <a:rPr lang="en-US" altLang="zh-CN"/>
              <a:pPr eaLnBrk="1" hangingPunct="1"/>
              <a:t>86</a:t>
            </a:fld>
            <a:endParaRPr lang="en-US" altLang="zh-CN"/>
          </a:p>
        </p:txBody>
      </p:sp>
      <p:sp>
        <p:nvSpPr>
          <p:cNvPr id="89091" name="Rectangle 2"/>
          <p:cNvSpPr>
            <a:spLocks noGrp="1" noChangeArrowheads="1"/>
          </p:cNvSpPr>
          <p:nvPr>
            <p:ph type="title"/>
          </p:nvPr>
        </p:nvSpPr>
        <p:spPr/>
        <p:txBody>
          <a:bodyPr/>
          <a:lstStyle/>
          <a:p>
            <a:pPr eaLnBrk="1" hangingPunct="1"/>
            <a:r>
              <a:rPr lang="zh-CN" altLang="en-US" dirty="0"/>
              <a:t>组播路由协议</a:t>
            </a:r>
          </a:p>
        </p:txBody>
      </p:sp>
      <p:sp>
        <p:nvSpPr>
          <p:cNvPr id="89092" name="Rectangle 3"/>
          <p:cNvSpPr>
            <a:spLocks noGrp="1" noChangeArrowheads="1"/>
          </p:cNvSpPr>
          <p:nvPr>
            <p:ph type="body" idx="1"/>
          </p:nvPr>
        </p:nvSpPr>
        <p:spPr>
          <a:xfrm>
            <a:off x="611188" y="1850252"/>
            <a:ext cx="8343900" cy="4364037"/>
          </a:xfrm>
        </p:spPr>
        <p:txBody>
          <a:bodyPr/>
          <a:lstStyle/>
          <a:p>
            <a:pPr eaLnBrk="1" hangingPunct="1">
              <a:lnSpc>
                <a:spcPct val="101000"/>
              </a:lnSpc>
            </a:pPr>
            <a:r>
              <a:rPr lang="zh-CN" altLang="en-US" sz="2800" dirty="0"/>
              <a:t>基于源的组播协议，以发送方为组播树的根，并且包含了所有的组成员</a:t>
            </a:r>
          </a:p>
          <a:p>
            <a:pPr lvl="1" eaLnBrk="1" hangingPunct="1">
              <a:lnSpc>
                <a:spcPct val="101000"/>
              </a:lnSpc>
            </a:pPr>
            <a:r>
              <a:rPr lang="en-US" altLang="zh-CN" sz="2400" dirty="0"/>
              <a:t>DVMRP</a:t>
            </a:r>
            <a:r>
              <a:rPr lang="zh-CN" altLang="en-US" sz="2400" dirty="0"/>
              <a:t>（ </a:t>
            </a:r>
            <a:r>
              <a:rPr lang="en-US" altLang="zh-CN" sz="2400" dirty="0"/>
              <a:t>Distance Vector Multicast Routing Protocol </a:t>
            </a:r>
            <a:r>
              <a:rPr lang="zh-CN" altLang="en-US" sz="2400" dirty="0"/>
              <a:t>）</a:t>
            </a:r>
          </a:p>
          <a:p>
            <a:pPr lvl="1" eaLnBrk="1" hangingPunct="1">
              <a:lnSpc>
                <a:spcPct val="101000"/>
              </a:lnSpc>
            </a:pPr>
            <a:r>
              <a:rPr lang="en-US" altLang="zh-CN" sz="2400" dirty="0"/>
              <a:t>MOSPF (Multicast Extension to OSPF)</a:t>
            </a:r>
          </a:p>
          <a:p>
            <a:pPr eaLnBrk="1" hangingPunct="1">
              <a:lnSpc>
                <a:spcPct val="101000"/>
              </a:lnSpc>
            </a:pPr>
            <a:r>
              <a:rPr lang="zh-CN" altLang="en-US" sz="2800" dirty="0"/>
              <a:t>基于共享树的协议，对于每个组使用同一颗树</a:t>
            </a:r>
          </a:p>
          <a:p>
            <a:pPr lvl="1" eaLnBrk="1" hangingPunct="1">
              <a:lnSpc>
                <a:spcPct val="101000"/>
              </a:lnSpc>
            </a:pPr>
            <a:r>
              <a:rPr lang="en-US" altLang="zh-CN" sz="2400" dirty="0"/>
              <a:t>CBT</a:t>
            </a:r>
            <a:r>
              <a:rPr lang="zh-CN" altLang="en-US" sz="2400" dirty="0"/>
              <a:t>（</a:t>
            </a:r>
            <a:r>
              <a:rPr lang="en-US" altLang="zh-CN" sz="2400" dirty="0"/>
              <a:t>Core Based Trees</a:t>
            </a:r>
            <a:r>
              <a:rPr lang="zh-CN" altLang="en-US" sz="2400" dirty="0"/>
              <a:t>）</a:t>
            </a:r>
          </a:p>
          <a:p>
            <a:pPr eaLnBrk="1" hangingPunct="1">
              <a:lnSpc>
                <a:spcPct val="101000"/>
              </a:lnSpc>
            </a:pPr>
            <a:r>
              <a:rPr lang="zh-CN" altLang="en-US" sz="2800" dirty="0"/>
              <a:t>混合以上两种方法的协议</a:t>
            </a:r>
          </a:p>
          <a:p>
            <a:pPr lvl="1" eaLnBrk="1" hangingPunct="1">
              <a:lnSpc>
                <a:spcPct val="101000"/>
              </a:lnSpc>
            </a:pPr>
            <a:r>
              <a:rPr lang="en-US" altLang="zh-CN" sz="2400" dirty="0">
                <a:solidFill>
                  <a:srgbClr val="FF0000"/>
                </a:solidFill>
              </a:rPr>
              <a:t>PIM (Protocol Independent Multicast)</a:t>
            </a:r>
          </a:p>
          <a:p>
            <a:pPr lvl="1" eaLnBrk="1" hangingPunct="1">
              <a:lnSpc>
                <a:spcPct val="101000"/>
              </a:lnSpc>
            </a:pPr>
            <a:r>
              <a:rPr lang="en-US" altLang="zh-CN" sz="2400" dirty="0">
                <a:solidFill>
                  <a:srgbClr val="FF0000"/>
                </a:solidFill>
              </a:rPr>
              <a:t>PIM-DM (Dense Mode), PIM-SM (Sparse Mode)</a:t>
            </a:r>
          </a:p>
        </p:txBody>
      </p:sp>
      <p:sp>
        <p:nvSpPr>
          <p:cNvPr id="89093" name="Oval 5"/>
          <p:cNvSpPr>
            <a:spLocks noChangeArrowheads="1"/>
          </p:cNvSpPr>
          <p:nvPr/>
        </p:nvSpPr>
        <p:spPr bwMode="auto">
          <a:xfrm>
            <a:off x="7164388" y="260350"/>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Root</a:t>
            </a:r>
          </a:p>
        </p:txBody>
      </p:sp>
      <p:sp>
        <p:nvSpPr>
          <p:cNvPr id="89094" name="Oval 6"/>
          <p:cNvSpPr>
            <a:spLocks noChangeArrowheads="1"/>
          </p:cNvSpPr>
          <p:nvPr/>
        </p:nvSpPr>
        <p:spPr bwMode="auto">
          <a:xfrm>
            <a:off x="7740650" y="836613"/>
            <a:ext cx="431800" cy="3603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R4</a:t>
            </a:r>
          </a:p>
        </p:txBody>
      </p:sp>
      <p:sp>
        <p:nvSpPr>
          <p:cNvPr id="89095" name="Oval 7"/>
          <p:cNvSpPr>
            <a:spLocks noChangeArrowheads="1"/>
          </p:cNvSpPr>
          <p:nvPr/>
        </p:nvSpPr>
        <p:spPr bwMode="auto">
          <a:xfrm>
            <a:off x="6516688" y="836613"/>
            <a:ext cx="431800" cy="3603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R1</a:t>
            </a:r>
          </a:p>
        </p:txBody>
      </p:sp>
      <p:sp>
        <p:nvSpPr>
          <p:cNvPr id="89096" name="Oval 8"/>
          <p:cNvSpPr>
            <a:spLocks noChangeArrowheads="1"/>
          </p:cNvSpPr>
          <p:nvPr/>
        </p:nvSpPr>
        <p:spPr bwMode="auto">
          <a:xfrm>
            <a:off x="5940425" y="1412875"/>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R2</a:t>
            </a:r>
          </a:p>
        </p:txBody>
      </p:sp>
      <p:sp>
        <p:nvSpPr>
          <p:cNvPr id="89097" name="Oval 9"/>
          <p:cNvSpPr>
            <a:spLocks noChangeArrowheads="1"/>
          </p:cNvSpPr>
          <p:nvPr/>
        </p:nvSpPr>
        <p:spPr bwMode="auto">
          <a:xfrm>
            <a:off x="6875463" y="1412875"/>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R3</a:t>
            </a:r>
          </a:p>
        </p:txBody>
      </p:sp>
      <p:sp>
        <p:nvSpPr>
          <p:cNvPr id="89098" name="Oval 10"/>
          <p:cNvSpPr>
            <a:spLocks noChangeArrowheads="1"/>
          </p:cNvSpPr>
          <p:nvPr/>
        </p:nvSpPr>
        <p:spPr bwMode="auto">
          <a:xfrm>
            <a:off x="8027988" y="1485900"/>
            <a:ext cx="431800" cy="3603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200" b="1"/>
              <a:t>R5</a:t>
            </a:r>
          </a:p>
        </p:txBody>
      </p:sp>
      <p:sp>
        <p:nvSpPr>
          <p:cNvPr id="89099" name="Line 11"/>
          <p:cNvSpPr>
            <a:spLocks noChangeShapeType="1"/>
          </p:cNvSpPr>
          <p:nvPr/>
        </p:nvSpPr>
        <p:spPr bwMode="auto">
          <a:xfrm flipH="1">
            <a:off x="6875463" y="549275"/>
            <a:ext cx="360362"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0" name="Line 12"/>
          <p:cNvSpPr>
            <a:spLocks noChangeShapeType="1"/>
          </p:cNvSpPr>
          <p:nvPr/>
        </p:nvSpPr>
        <p:spPr bwMode="auto">
          <a:xfrm flipH="1">
            <a:off x="6300788" y="1125538"/>
            <a:ext cx="287337"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1" name="Line 13"/>
          <p:cNvSpPr>
            <a:spLocks noChangeShapeType="1"/>
          </p:cNvSpPr>
          <p:nvPr/>
        </p:nvSpPr>
        <p:spPr bwMode="auto">
          <a:xfrm>
            <a:off x="6804025" y="1196975"/>
            <a:ext cx="2159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2" name="Line 14"/>
          <p:cNvSpPr>
            <a:spLocks noChangeShapeType="1"/>
          </p:cNvSpPr>
          <p:nvPr/>
        </p:nvSpPr>
        <p:spPr bwMode="auto">
          <a:xfrm>
            <a:off x="7524750" y="620713"/>
            <a:ext cx="287338"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3" name="Line 15"/>
          <p:cNvSpPr>
            <a:spLocks noChangeShapeType="1"/>
          </p:cNvSpPr>
          <p:nvPr/>
        </p:nvSpPr>
        <p:spPr bwMode="auto">
          <a:xfrm>
            <a:off x="8027988" y="1196975"/>
            <a:ext cx="144462"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04" name="Line 16"/>
          <p:cNvSpPr>
            <a:spLocks noChangeShapeType="1"/>
          </p:cNvSpPr>
          <p:nvPr/>
        </p:nvSpPr>
        <p:spPr bwMode="auto">
          <a:xfrm flipH="1">
            <a:off x="6948488" y="693738"/>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5" name="Line 17"/>
          <p:cNvSpPr>
            <a:spLocks noChangeShapeType="1"/>
          </p:cNvSpPr>
          <p:nvPr/>
        </p:nvSpPr>
        <p:spPr bwMode="auto">
          <a:xfrm flipH="1">
            <a:off x="6372225" y="1270000"/>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6" name="Line 18"/>
          <p:cNvSpPr>
            <a:spLocks noChangeShapeType="1"/>
          </p:cNvSpPr>
          <p:nvPr/>
        </p:nvSpPr>
        <p:spPr bwMode="auto">
          <a:xfrm>
            <a:off x="6948488" y="1196975"/>
            <a:ext cx="144462"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7" name="Line 19"/>
          <p:cNvSpPr>
            <a:spLocks noChangeShapeType="1"/>
          </p:cNvSpPr>
          <p:nvPr/>
        </p:nvSpPr>
        <p:spPr bwMode="auto">
          <a:xfrm>
            <a:off x="7812088" y="1270000"/>
            <a:ext cx="1444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8" name="Line 20"/>
          <p:cNvSpPr>
            <a:spLocks noChangeShapeType="1"/>
          </p:cNvSpPr>
          <p:nvPr/>
        </p:nvSpPr>
        <p:spPr bwMode="auto">
          <a:xfrm>
            <a:off x="7451725" y="765175"/>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9337FA2-E049-45DB-A8CB-EA99810C5521}" type="slidenum">
              <a:rPr lang="en-US" altLang="zh-CN">
                <a:latin typeface="+mn-ea"/>
                <a:ea typeface="+mn-ea"/>
              </a:rPr>
              <a:pPr eaLnBrk="1" hangingPunct="1"/>
              <a:t>87</a:t>
            </a:fld>
            <a:endParaRPr lang="en-US" altLang="zh-CN">
              <a:latin typeface="+mn-ea"/>
              <a:ea typeface="+mn-ea"/>
            </a:endParaRPr>
          </a:p>
        </p:txBody>
      </p:sp>
      <p:sp>
        <p:nvSpPr>
          <p:cNvPr id="90116" name="Text Box 3"/>
          <p:cNvSpPr txBox="1">
            <a:spLocks noChangeArrowheads="1"/>
          </p:cNvSpPr>
          <p:nvPr/>
        </p:nvSpPr>
        <p:spPr bwMode="auto">
          <a:xfrm>
            <a:off x="4849813" y="2066925"/>
            <a:ext cx="1063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Source</a:t>
            </a:r>
          </a:p>
        </p:txBody>
      </p:sp>
      <p:sp>
        <p:nvSpPr>
          <p:cNvPr id="90117" name="Line 4"/>
          <p:cNvSpPr>
            <a:spLocks noChangeShapeType="1"/>
          </p:cNvSpPr>
          <p:nvPr/>
        </p:nvSpPr>
        <p:spPr bwMode="auto">
          <a:xfrm flipV="1">
            <a:off x="4164013" y="3895725"/>
            <a:ext cx="1587"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18" name="Line 5"/>
          <p:cNvSpPr>
            <a:spLocks noChangeShapeType="1"/>
          </p:cNvSpPr>
          <p:nvPr/>
        </p:nvSpPr>
        <p:spPr bwMode="auto">
          <a:xfrm flipV="1">
            <a:off x="5078413" y="45815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19" name="Line 6"/>
          <p:cNvSpPr>
            <a:spLocks noChangeShapeType="1"/>
          </p:cNvSpPr>
          <p:nvPr/>
        </p:nvSpPr>
        <p:spPr bwMode="auto">
          <a:xfrm flipV="1">
            <a:off x="5992813" y="44291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0" name="Line 7"/>
          <p:cNvSpPr>
            <a:spLocks noChangeShapeType="1"/>
          </p:cNvSpPr>
          <p:nvPr/>
        </p:nvSpPr>
        <p:spPr bwMode="auto">
          <a:xfrm flipV="1">
            <a:off x="6831013" y="42767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1" name="Line 8"/>
          <p:cNvSpPr>
            <a:spLocks noChangeShapeType="1"/>
          </p:cNvSpPr>
          <p:nvPr/>
        </p:nvSpPr>
        <p:spPr bwMode="auto">
          <a:xfrm>
            <a:off x="4621213" y="4276725"/>
            <a:ext cx="22098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2" name="Line 9"/>
          <p:cNvSpPr>
            <a:spLocks noChangeShapeType="1"/>
          </p:cNvSpPr>
          <p:nvPr/>
        </p:nvSpPr>
        <p:spPr bwMode="auto">
          <a:xfrm flipV="1">
            <a:off x="4621213" y="38195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3" name="Line 10"/>
          <p:cNvSpPr>
            <a:spLocks noChangeShapeType="1"/>
          </p:cNvSpPr>
          <p:nvPr/>
        </p:nvSpPr>
        <p:spPr bwMode="auto">
          <a:xfrm>
            <a:off x="4468813" y="4429125"/>
            <a:ext cx="15240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4" name="Line 11"/>
          <p:cNvSpPr>
            <a:spLocks noChangeShapeType="1"/>
          </p:cNvSpPr>
          <p:nvPr/>
        </p:nvSpPr>
        <p:spPr bwMode="auto">
          <a:xfrm>
            <a:off x="4316413" y="4581525"/>
            <a:ext cx="762000" cy="15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5" name="Line 12"/>
          <p:cNvSpPr>
            <a:spLocks noChangeShapeType="1"/>
          </p:cNvSpPr>
          <p:nvPr/>
        </p:nvSpPr>
        <p:spPr bwMode="auto">
          <a:xfrm flipV="1">
            <a:off x="4468813" y="3819525"/>
            <a:ext cx="1587" cy="6096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26" name="Line 13"/>
          <p:cNvSpPr>
            <a:spLocks noChangeShapeType="1"/>
          </p:cNvSpPr>
          <p:nvPr/>
        </p:nvSpPr>
        <p:spPr bwMode="auto">
          <a:xfrm flipV="1">
            <a:off x="4316413" y="3895725"/>
            <a:ext cx="1587" cy="6858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90127" name="Group 14"/>
          <p:cNvGrpSpPr>
            <a:grpSpLocks/>
          </p:cNvGrpSpPr>
          <p:nvPr/>
        </p:nvGrpSpPr>
        <p:grpSpPr bwMode="auto">
          <a:xfrm>
            <a:off x="1497013" y="3895725"/>
            <a:ext cx="2514600" cy="1066800"/>
            <a:chOff x="624" y="1920"/>
            <a:chExt cx="1584" cy="672"/>
          </a:xfrm>
        </p:grpSpPr>
        <p:sp>
          <p:nvSpPr>
            <p:cNvPr id="90145" name="Line 15"/>
            <p:cNvSpPr>
              <a:spLocks noChangeShapeType="1"/>
            </p:cNvSpPr>
            <p:nvPr/>
          </p:nvSpPr>
          <p:spPr bwMode="auto">
            <a:xfrm>
              <a:off x="1152" y="2304"/>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46" name="Line 16"/>
            <p:cNvSpPr>
              <a:spLocks noChangeShapeType="1"/>
            </p:cNvSpPr>
            <p:nvPr/>
          </p:nvSpPr>
          <p:spPr bwMode="auto">
            <a:xfrm>
              <a:off x="624" y="2208"/>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47" name="Line 17"/>
            <p:cNvSpPr>
              <a:spLocks noChangeShapeType="1"/>
            </p:cNvSpPr>
            <p:nvPr/>
          </p:nvSpPr>
          <p:spPr bwMode="auto">
            <a:xfrm flipV="1">
              <a:off x="624" y="2208"/>
              <a:ext cx="139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48" name="Line 18"/>
            <p:cNvSpPr>
              <a:spLocks noChangeShapeType="1"/>
            </p:cNvSpPr>
            <p:nvPr/>
          </p:nvSpPr>
          <p:spPr bwMode="auto">
            <a:xfrm>
              <a:off x="2016" y="1920"/>
              <a:ext cx="0" cy="28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49" name="Line 19"/>
            <p:cNvSpPr>
              <a:spLocks noChangeShapeType="1"/>
            </p:cNvSpPr>
            <p:nvPr/>
          </p:nvSpPr>
          <p:spPr bwMode="auto">
            <a:xfrm flipV="1">
              <a:off x="1152" y="2304"/>
              <a:ext cx="96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50" name="Line 20"/>
            <p:cNvSpPr>
              <a:spLocks noChangeShapeType="1"/>
            </p:cNvSpPr>
            <p:nvPr/>
          </p:nvSpPr>
          <p:spPr bwMode="auto">
            <a:xfrm flipV="1">
              <a:off x="1728" y="2400"/>
              <a:ext cx="48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51" name="Line 21"/>
            <p:cNvSpPr>
              <a:spLocks noChangeShapeType="1"/>
            </p:cNvSpPr>
            <p:nvPr/>
          </p:nvSpPr>
          <p:spPr bwMode="auto">
            <a:xfrm>
              <a:off x="2112" y="1920"/>
              <a:ext cx="0" cy="38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0152" name="Line 22"/>
            <p:cNvSpPr>
              <a:spLocks noChangeShapeType="1"/>
            </p:cNvSpPr>
            <p:nvPr/>
          </p:nvSpPr>
          <p:spPr bwMode="auto">
            <a:xfrm>
              <a:off x="2208" y="1968"/>
              <a:ext cx="0" cy="43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
        <p:nvSpPr>
          <p:cNvPr id="90128" name="Line 23"/>
          <p:cNvSpPr>
            <a:spLocks noChangeShapeType="1"/>
          </p:cNvSpPr>
          <p:nvPr/>
        </p:nvSpPr>
        <p:spPr bwMode="auto">
          <a:xfrm flipV="1">
            <a:off x="3249613" y="4657725"/>
            <a:ext cx="1587"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90129"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0"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36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1"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4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2"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2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3"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48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4"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213" y="4733925"/>
            <a:ext cx="685800" cy="6858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0135"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013" y="4733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36" name="Line 31"/>
          <p:cNvSpPr>
            <a:spLocks noChangeShapeType="1"/>
          </p:cNvSpPr>
          <p:nvPr/>
        </p:nvSpPr>
        <p:spPr bwMode="auto">
          <a:xfrm flipV="1">
            <a:off x="4392613" y="2371725"/>
            <a:ext cx="1587"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90137"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813" y="19145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138" name="Picture 3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8213" y="3057525"/>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0139" name="Text Box 34"/>
          <p:cNvSpPr txBox="1">
            <a:spLocks noChangeArrowheads="1"/>
          </p:cNvSpPr>
          <p:nvPr/>
        </p:nvSpPr>
        <p:spPr bwMode="auto">
          <a:xfrm>
            <a:off x="6248400" y="5553075"/>
            <a:ext cx="12665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Receiver</a:t>
            </a:r>
          </a:p>
        </p:txBody>
      </p:sp>
      <p:sp>
        <p:nvSpPr>
          <p:cNvPr id="90140" name="Text Box 36"/>
          <p:cNvSpPr txBox="1">
            <a:spLocks noChangeArrowheads="1"/>
          </p:cNvSpPr>
          <p:nvPr/>
        </p:nvSpPr>
        <p:spPr bwMode="auto">
          <a:xfrm>
            <a:off x="4970463" y="3500438"/>
            <a:ext cx="1200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1600" b="1">
                <a:latin typeface="+mn-ea"/>
                <a:ea typeface="+mn-ea"/>
              </a:rPr>
              <a:t>普通交换机</a:t>
            </a:r>
          </a:p>
        </p:txBody>
      </p:sp>
      <p:sp>
        <p:nvSpPr>
          <p:cNvPr id="90141" name="Text Box 43"/>
          <p:cNvSpPr txBox="1">
            <a:spLocks noChangeArrowheads="1"/>
          </p:cNvSpPr>
          <p:nvPr/>
        </p:nvSpPr>
        <p:spPr bwMode="auto">
          <a:xfrm>
            <a:off x="684213" y="5949950"/>
            <a:ext cx="8027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dirty="0">
                <a:latin typeface="+mn-ea"/>
                <a:ea typeface="+mn-ea"/>
              </a:rPr>
              <a:t>交换机的所有端口都转发组播分组，包括那些没有连接组成员的端口</a:t>
            </a:r>
            <a:endParaRPr lang="en-US" altLang="zh-CN" sz="2000" b="1" dirty="0">
              <a:latin typeface="+mn-ea"/>
              <a:ea typeface="+mn-ea"/>
            </a:endParaRPr>
          </a:p>
          <a:p>
            <a:r>
              <a:rPr lang="en-US" altLang="zh-CN" sz="2000" b="1" dirty="0">
                <a:solidFill>
                  <a:srgbClr val="FF0000"/>
                </a:solidFill>
                <a:latin typeface="+mn-ea"/>
                <a:ea typeface="+mn-ea"/>
              </a:rPr>
              <a:t>--&gt;</a:t>
            </a:r>
            <a:r>
              <a:rPr lang="zh-CN" altLang="en-US" sz="2000" b="1" dirty="0">
                <a:solidFill>
                  <a:srgbClr val="FF0000"/>
                </a:solidFill>
                <a:latin typeface="+mn-ea"/>
                <a:ea typeface="+mn-ea"/>
              </a:rPr>
              <a:t>带宽资源浪费！</a:t>
            </a:r>
          </a:p>
        </p:txBody>
      </p:sp>
      <p:grpSp>
        <p:nvGrpSpPr>
          <p:cNvPr id="90142" name="Group 46"/>
          <p:cNvGrpSpPr>
            <a:grpSpLocks/>
          </p:cNvGrpSpPr>
          <p:nvPr/>
        </p:nvGrpSpPr>
        <p:grpSpPr bwMode="auto">
          <a:xfrm>
            <a:off x="106363" y="3790950"/>
            <a:ext cx="3313112" cy="358775"/>
            <a:chOff x="67" y="2388"/>
            <a:chExt cx="2087" cy="226"/>
          </a:xfrm>
        </p:grpSpPr>
        <p:sp>
          <p:nvSpPr>
            <p:cNvPr id="90143" name="Rectangle 40"/>
            <p:cNvSpPr>
              <a:spLocks noChangeArrowheads="1"/>
            </p:cNvSpPr>
            <p:nvPr/>
          </p:nvSpPr>
          <p:spPr bwMode="auto">
            <a:xfrm>
              <a:off x="67" y="2388"/>
              <a:ext cx="2087" cy="226"/>
            </a:xfrm>
            <a:prstGeom prst="rect">
              <a:avLst/>
            </a:prstGeom>
            <a:solidFill>
              <a:srgbClr val="EBF7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a:solidFill>
                    <a:srgbClr val="007A77"/>
                  </a:solidFill>
                  <a:latin typeface="+mn-ea"/>
                  <a:ea typeface="+mn-ea"/>
                </a:rPr>
                <a:t>01    00    5E      0+IP</a:t>
              </a:r>
              <a:r>
                <a:rPr lang="zh-CN" altLang="en-US" sz="1400" b="1">
                  <a:solidFill>
                    <a:srgbClr val="007A77"/>
                  </a:solidFill>
                  <a:latin typeface="+mn-ea"/>
                  <a:ea typeface="+mn-ea"/>
                </a:rPr>
                <a:t>组播地址低</a:t>
              </a:r>
              <a:r>
                <a:rPr lang="en-US" altLang="zh-CN" sz="1400" b="1">
                  <a:solidFill>
                    <a:srgbClr val="007A77"/>
                  </a:solidFill>
                  <a:latin typeface="+mn-ea"/>
                  <a:ea typeface="+mn-ea"/>
                </a:rPr>
                <a:t>23</a:t>
              </a:r>
              <a:r>
                <a:rPr lang="zh-CN" altLang="en-US" sz="1400" b="1">
                  <a:solidFill>
                    <a:srgbClr val="007A77"/>
                  </a:solidFill>
                  <a:latin typeface="+mn-ea"/>
                  <a:ea typeface="+mn-ea"/>
                </a:rPr>
                <a:t>位</a:t>
              </a:r>
            </a:p>
          </p:txBody>
        </p:sp>
        <p:sp>
          <p:nvSpPr>
            <p:cNvPr id="90144" name="Line 41"/>
            <p:cNvSpPr>
              <a:spLocks noChangeShapeType="1"/>
            </p:cNvSpPr>
            <p:nvPr/>
          </p:nvSpPr>
          <p:spPr bwMode="auto">
            <a:xfrm>
              <a:off x="869" y="2388"/>
              <a:ext cx="1" cy="226"/>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42" name="Rectangle 2">
            <a:extLst>
              <a:ext uri="{FF2B5EF4-FFF2-40B4-BE49-F238E27FC236}">
                <a16:creationId xmlns:a16="http://schemas.microsoft.com/office/drawing/2014/main" id="{A9EA73EB-E3B8-47AB-9C02-C9F745595E72}"/>
              </a:ext>
            </a:extLst>
          </p:cNvPr>
          <p:cNvSpPr txBox="1">
            <a:spLocks noChangeArrowheads="1"/>
          </p:cNvSpPr>
          <p:nvPr/>
        </p:nvSpPr>
        <p:spPr bwMode="auto">
          <a:xfrm>
            <a:off x="1150938" y="214313"/>
            <a:ext cx="7793037" cy="8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sz="4400" dirty="0">
                <a:latin typeface="+mn-ea"/>
                <a:ea typeface="+mn-ea"/>
              </a:rPr>
              <a:t>L2</a:t>
            </a:r>
            <a:r>
              <a:rPr lang="zh-CN" altLang="en-US" sz="4400" dirty="0">
                <a:latin typeface="+mn-ea"/>
                <a:ea typeface="+mn-ea"/>
              </a:rPr>
              <a:t>交换机与组播</a:t>
            </a:r>
            <a:endParaRPr lang="zh-CN" altLang="en-US" kern="0" dirty="0">
              <a:latin typeface="+mn-ea"/>
              <a:ea typeface="+mn-ea"/>
            </a:endParaRPr>
          </a:p>
        </p:txBody>
      </p:sp>
      <p:sp>
        <p:nvSpPr>
          <p:cNvPr id="43" name="文本框 42">
            <a:extLst>
              <a:ext uri="{FF2B5EF4-FFF2-40B4-BE49-F238E27FC236}">
                <a16:creationId xmlns:a16="http://schemas.microsoft.com/office/drawing/2014/main" id="{89CB7062-C079-47C3-A17E-6133A296FCFD}"/>
              </a:ext>
            </a:extLst>
          </p:cNvPr>
          <p:cNvSpPr txBox="1"/>
          <p:nvPr/>
        </p:nvSpPr>
        <p:spPr>
          <a:xfrm>
            <a:off x="700788" y="2828939"/>
            <a:ext cx="1790999" cy="369332"/>
          </a:xfrm>
          <a:prstGeom prst="rect">
            <a:avLst/>
          </a:prstGeom>
          <a:noFill/>
        </p:spPr>
        <p:txBody>
          <a:bodyPr wrap="square">
            <a:spAutoFit/>
          </a:bodyPr>
          <a:lstStyle/>
          <a:p>
            <a:r>
              <a:rPr lang="zh-CN" altLang="en-US" b="0" i="0" dirty="0">
                <a:solidFill>
                  <a:srgbClr val="24292E"/>
                </a:solidFill>
                <a:effectLst/>
                <a:latin typeface="+mn-ea"/>
                <a:ea typeface="+mn-ea"/>
              </a:rPr>
              <a:t>详见</a:t>
            </a:r>
            <a:r>
              <a:rPr lang="en-US" altLang="zh-CN" b="0" i="0" dirty="0">
                <a:solidFill>
                  <a:srgbClr val="24292E"/>
                </a:solidFill>
                <a:effectLst/>
                <a:latin typeface="+mn-ea"/>
                <a:ea typeface="+mn-ea"/>
              </a:rPr>
              <a:t>RFC 1112</a:t>
            </a:r>
            <a:endParaRPr lang="zh-CN" altLang="en-US" dirty="0">
              <a:latin typeface="+mn-ea"/>
              <a:ea typeface="+mn-ea"/>
            </a:endParaRPr>
          </a:p>
        </p:txBody>
      </p:sp>
      <p:cxnSp>
        <p:nvCxnSpPr>
          <p:cNvPr id="4" name="直接箭头连接符 3">
            <a:extLst>
              <a:ext uri="{FF2B5EF4-FFF2-40B4-BE49-F238E27FC236}">
                <a16:creationId xmlns:a16="http://schemas.microsoft.com/office/drawing/2014/main" id="{5E142C40-B1C5-4CAA-919E-29428B55B59F}"/>
              </a:ext>
            </a:extLst>
          </p:cNvPr>
          <p:cNvCxnSpPr>
            <a:cxnSpLocks/>
          </p:cNvCxnSpPr>
          <p:nvPr/>
        </p:nvCxnSpPr>
        <p:spPr>
          <a:xfrm flipH="1">
            <a:off x="1340016" y="3246814"/>
            <a:ext cx="143618" cy="459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3A084916-3185-4A68-B96F-84979B614B1C}"/>
              </a:ext>
            </a:extLst>
          </p:cNvPr>
          <p:cNvSpPr txBox="1"/>
          <p:nvPr/>
        </p:nvSpPr>
        <p:spPr>
          <a:xfrm>
            <a:off x="49213" y="3407847"/>
            <a:ext cx="4572000" cy="369332"/>
          </a:xfrm>
          <a:prstGeom prst="rect">
            <a:avLst/>
          </a:prstGeom>
          <a:noFill/>
        </p:spPr>
        <p:txBody>
          <a:bodyPr wrap="square">
            <a:spAutoFit/>
          </a:bodyPr>
          <a:lstStyle/>
          <a:p>
            <a:r>
              <a:rPr lang="en-US" altLang="zh-CN" sz="1800" b="1" dirty="0">
                <a:latin typeface="+mn-ea"/>
                <a:ea typeface="+mn-ea"/>
              </a:rPr>
              <a:t>MAC</a:t>
            </a:r>
            <a:r>
              <a:rPr lang="zh-CN" altLang="en-US" sz="1800" b="1" dirty="0">
                <a:latin typeface="+mn-ea"/>
                <a:ea typeface="+mn-ea"/>
              </a:rPr>
              <a:t>地址：</a:t>
            </a:r>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86E178BD-F670-4C23-80B0-264F7AD11722}" type="slidenum">
              <a:rPr lang="en-US" altLang="zh-CN">
                <a:latin typeface="+mn-ea"/>
                <a:ea typeface="+mn-ea"/>
              </a:rPr>
              <a:pPr eaLnBrk="1" hangingPunct="1"/>
              <a:t>88</a:t>
            </a:fld>
            <a:endParaRPr lang="en-US" altLang="zh-CN">
              <a:latin typeface="+mn-ea"/>
              <a:ea typeface="+mn-ea"/>
            </a:endParaRPr>
          </a:p>
        </p:txBody>
      </p:sp>
      <p:sp>
        <p:nvSpPr>
          <p:cNvPr id="91139" name="Text Box 3"/>
          <p:cNvSpPr txBox="1">
            <a:spLocks noChangeArrowheads="1"/>
          </p:cNvSpPr>
          <p:nvPr/>
        </p:nvSpPr>
        <p:spPr bwMode="auto">
          <a:xfrm>
            <a:off x="5334000" y="2081213"/>
            <a:ext cx="1063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Source</a:t>
            </a:r>
          </a:p>
        </p:txBody>
      </p:sp>
      <p:sp>
        <p:nvSpPr>
          <p:cNvPr id="91140" name="Line 4"/>
          <p:cNvSpPr>
            <a:spLocks noChangeShapeType="1"/>
          </p:cNvSpPr>
          <p:nvPr/>
        </p:nvSpPr>
        <p:spPr bwMode="auto">
          <a:xfrm flipV="1">
            <a:off x="4648200" y="3910013"/>
            <a:ext cx="1588"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1" name="Line 5"/>
          <p:cNvSpPr>
            <a:spLocks noChangeShapeType="1"/>
          </p:cNvSpPr>
          <p:nvPr/>
        </p:nvSpPr>
        <p:spPr bwMode="auto">
          <a:xfrm flipV="1">
            <a:off x="5562600" y="45958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2" name="Line 6"/>
          <p:cNvSpPr>
            <a:spLocks noChangeShapeType="1"/>
          </p:cNvSpPr>
          <p:nvPr/>
        </p:nvSpPr>
        <p:spPr bwMode="auto">
          <a:xfrm flipV="1">
            <a:off x="6477000" y="44434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3" name="Line 7"/>
          <p:cNvSpPr>
            <a:spLocks noChangeShapeType="1"/>
          </p:cNvSpPr>
          <p:nvPr/>
        </p:nvSpPr>
        <p:spPr bwMode="auto">
          <a:xfrm flipV="1">
            <a:off x="7315200" y="4291013"/>
            <a:ext cx="1588"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4" name="Line 8"/>
          <p:cNvSpPr>
            <a:spLocks noChangeShapeType="1"/>
          </p:cNvSpPr>
          <p:nvPr/>
        </p:nvSpPr>
        <p:spPr bwMode="auto">
          <a:xfrm>
            <a:off x="5105400" y="4291013"/>
            <a:ext cx="2209800" cy="158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5" name="Line 9"/>
          <p:cNvSpPr>
            <a:spLocks noChangeShapeType="1"/>
          </p:cNvSpPr>
          <p:nvPr/>
        </p:nvSpPr>
        <p:spPr bwMode="auto">
          <a:xfrm flipV="1">
            <a:off x="5105400" y="3833813"/>
            <a:ext cx="1588" cy="4572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6" name="Line 10"/>
          <p:cNvSpPr>
            <a:spLocks noChangeShapeType="1"/>
          </p:cNvSpPr>
          <p:nvPr/>
        </p:nvSpPr>
        <p:spPr bwMode="auto">
          <a:xfrm>
            <a:off x="4953000" y="4443413"/>
            <a:ext cx="15240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7" name="Line 11"/>
          <p:cNvSpPr>
            <a:spLocks noChangeShapeType="1"/>
          </p:cNvSpPr>
          <p:nvPr/>
        </p:nvSpPr>
        <p:spPr bwMode="auto">
          <a:xfrm>
            <a:off x="4800600" y="4595813"/>
            <a:ext cx="7620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8" name="Line 12"/>
          <p:cNvSpPr>
            <a:spLocks noChangeShapeType="1"/>
          </p:cNvSpPr>
          <p:nvPr/>
        </p:nvSpPr>
        <p:spPr bwMode="auto">
          <a:xfrm flipV="1">
            <a:off x="4953000" y="3833813"/>
            <a:ext cx="1588"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49" name="Line 13"/>
          <p:cNvSpPr>
            <a:spLocks noChangeShapeType="1"/>
          </p:cNvSpPr>
          <p:nvPr/>
        </p:nvSpPr>
        <p:spPr bwMode="auto">
          <a:xfrm flipV="1">
            <a:off x="4800600" y="3910013"/>
            <a:ext cx="1588"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nvGrpSpPr>
          <p:cNvPr id="91150" name="Group 14"/>
          <p:cNvGrpSpPr>
            <a:grpSpLocks/>
          </p:cNvGrpSpPr>
          <p:nvPr/>
        </p:nvGrpSpPr>
        <p:grpSpPr bwMode="auto">
          <a:xfrm>
            <a:off x="1981200" y="3910013"/>
            <a:ext cx="2514600" cy="1066800"/>
            <a:chOff x="624" y="1920"/>
            <a:chExt cx="1584" cy="672"/>
          </a:xfrm>
        </p:grpSpPr>
        <p:sp>
          <p:nvSpPr>
            <p:cNvPr id="91170" name="Line 15"/>
            <p:cNvSpPr>
              <a:spLocks noChangeShapeType="1"/>
            </p:cNvSpPr>
            <p:nvPr/>
          </p:nvSpPr>
          <p:spPr bwMode="auto">
            <a:xfrm>
              <a:off x="1152" y="2304"/>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1" name="Line 16"/>
            <p:cNvSpPr>
              <a:spLocks noChangeShapeType="1"/>
            </p:cNvSpPr>
            <p:nvPr/>
          </p:nvSpPr>
          <p:spPr bwMode="auto">
            <a:xfrm>
              <a:off x="624" y="2208"/>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2" name="Line 17"/>
            <p:cNvSpPr>
              <a:spLocks noChangeShapeType="1"/>
            </p:cNvSpPr>
            <p:nvPr/>
          </p:nvSpPr>
          <p:spPr bwMode="auto">
            <a:xfrm flipV="1">
              <a:off x="624" y="2208"/>
              <a:ext cx="13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3" name="Line 18"/>
            <p:cNvSpPr>
              <a:spLocks noChangeShapeType="1"/>
            </p:cNvSpPr>
            <p:nvPr/>
          </p:nvSpPr>
          <p:spPr bwMode="auto">
            <a:xfrm>
              <a:off x="2016" y="192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4" name="Line 19"/>
            <p:cNvSpPr>
              <a:spLocks noChangeShapeType="1"/>
            </p:cNvSpPr>
            <p:nvPr/>
          </p:nvSpPr>
          <p:spPr bwMode="auto">
            <a:xfrm flipV="1">
              <a:off x="1152" y="2304"/>
              <a:ext cx="9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5" name="Line 20"/>
            <p:cNvSpPr>
              <a:spLocks noChangeShapeType="1"/>
            </p:cNvSpPr>
            <p:nvPr/>
          </p:nvSpPr>
          <p:spPr bwMode="auto">
            <a:xfrm flipV="1">
              <a:off x="1728" y="2400"/>
              <a:ext cx="4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6" name="Line 21"/>
            <p:cNvSpPr>
              <a:spLocks noChangeShapeType="1"/>
            </p:cNvSpPr>
            <p:nvPr/>
          </p:nvSpPr>
          <p:spPr bwMode="auto">
            <a:xfrm>
              <a:off x="2112" y="192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sp>
          <p:nvSpPr>
            <p:cNvPr id="91177" name="Line 22"/>
            <p:cNvSpPr>
              <a:spLocks noChangeShapeType="1"/>
            </p:cNvSpPr>
            <p:nvPr/>
          </p:nvSpPr>
          <p:spPr bwMode="auto">
            <a:xfrm>
              <a:off x="2208" y="1968"/>
              <a:ext cx="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grpSp>
      <p:sp>
        <p:nvSpPr>
          <p:cNvPr id="91151" name="Line 23"/>
          <p:cNvSpPr>
            <a:spLocks noChangeShapeType="1"/>
          </p:cNvSpPr>
          <p:nvPr/>
        </p:nvSpPr>
        <p:spPr bwMode="auto">
          <a:xfrm flipV="1">
            <a:off x="3733800" y="4672013"/>
            <a:ext cx="1588"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91152"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3"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4"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5" name="Picture 2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6"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57"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748213"/>
            <a:ext cx="685800" cy="68580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1158"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482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59" name="Line 31"/>
          <p:cNvSpPr>
            <a:spLocks noChangeShapeType="1"/>
          </p:cNvSpPr>
          <p:nvPr/>
        </p:nvSpPr>
        <p:spPr bwMode="auto">
          <a:xfrm flipV="1">
            <a:off x="4876800" y="2386013"/>
            <a:ext cx="1588" cy="914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ea"/>
              <a:ea typeface="+mn-ea"/>
            </a:endParaRPr>
          </a:p>
        </p:txBody>
      </p:sp>
      <p:pic>
        <p:nvPicPr>
          <p:cNvPr id="91160"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288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61" name="Picture 3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071813"/>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1162" name="Text Box 34"/>
          <p:cNvSpPr txBox="1">
            <a:spLocks noChangeArrowheads="1"/>
          </p:cNvSpPr>
          <p:nvPr/>
        </p:nvSpPr>
        <p:spPr bwMode="auto">
          <a:xfrm>
            <a:off x="6804025" y="5494338"/>
            <a:ext cx="12665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Receiver</a:t>
            </a:r>
          </a:p>
        </p:txBody>
      </p:sp>
      <p:sp>
        <p:nvSpPr>
          <p:cNvPr id="91163" name="Text Box 36"/>
          <p:cNvSpPr txBox="1">
            <a:spLocks noChangeArrowheads="1"/>
          </p:cNvSpPr>
          <p:nvPr/>
        </p:nvSpPr>
        <p:spPr bwMode="auto">
          <a:xfrm>
            <a:off x="1042988" y="3068638"/>
            <a:ext cx="3131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US" altLang="zh-CN" sz="2000" b="1">
                <a:latin typeface="+mn-ea"/>
                <a:ea typeface="+mn-ea"/>
              </a:rPr>
              <a:t>Multicast aware switch</a:t>
            </a:r>
          </a:p>
        </p:txBody>
      </p:sp>
      <p:sp>
        <p:nvSpPr>
          <p:cNvPr id="91164" name="Text Box 37"/>
          <p:cNvSpPr txBox="1">
            <a:spLocks noChangeArrowheads="1"/>
          </p:cNvSpPr>
          <p:nvPr/>
        </p:nvSpPr>
        <p:spPr bwMode="auto">
          <a:xfrm>
            <a:off x="5670302" y="2898335"/>
            <a:ext cx="2847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latin typeface="+mn-ea"/>
                <a:ea typeface="+mn-ea"/>
              </a:rPr>
              <a:t>启用</a:t>
            </a:r>
            <a:r>
              <a:rPr lang="en-US" altLang="zh-CN" b="1">
                <a:latin typeface="+mn-ea"/>
                <a:ea typeface="+mn-ea"/>
              </a:rPr>
              <a:t>IGMP Snooping</a:t>
            </a:r>
            <a:r>
              <a:rPr lang="zh-CN" altLang="en-US" b="1" dirty="0">
                <a:latin typeface="+mn-ea"/>
                <a:ea typeface="+mn-ea"/>
              </a:rPr>
              <a:t>后</a:t>
            </a:r>
            <a:endParaRPr lang="en-US" altLang="zh-CN" b="1">
              <a:latin typeface="+mn-ea"/>
              <a:ea typeface="+mn-ea"/>
            </a:endParaRPr>
          </a:p>
        </p:txBody>
      </p:sp>
      <p:sp>
        <p:nvSpPr>
          <p:cNvPr id="91165" name="Rectangle 38"/>
          <p:cNvSpPr>
            <a:spLocks noGrp="1" noChangeArrowheads="1"/>
          </p:cNvSpPr>
          <p:nvPr>
            <p:ph type="title"/>
          </p:nvPr>
        </p:nvSpPr>
        <p:spPr/>
        <p:txBody>
          <a:bodyPr/>
          <a:lstStyle/>
          <a:p>
            <a:pPr eaLnBrk="1" hangingPunct="1"/>
            <a:r>
              <a:rPr lang="en-US" altLang="zh-CN" sz="4800">
                <a:latin typeface="+mn-ea"/>
                <a:ea typeface="+mn-ea"/>
              </a:rPr>
              <a:t>L2</a:t>
            </a:r>
            <a:r>
              <a:rPr lang="zh-CN" altLang="en-US" sz="4800">
                <a:latin typeface="+mn-ea"/>
                <a:ea typeface="+mn-ea"/>
              </a:rPr>
              <a:t>交换机与组播</a:t>
            </a:r>
            <a:endParaRPr lang="en-US" altLang="zh-CN" sz="4800">
              <a:latin typeface="+mn-ea"/>
              <a:ea typeface="+mn-ea"/>
            </a:endParaRPr>
          </a:p>
        </p:txBody>
      </p:sp>
      <p:sp>
        <p:nvSpPr>
          <p:cNvPr id="91166" name="Text Box 39"/>
          <p:cNvSpPr txBox="1">
            <a:spLocks noChangeArrowheads="1"/>
          </p:cNvSpPr>
          <p:nvPr/>
        </p:nvSpPr>
        <p:spPr bwMode="auto">
          <a:xfrm>
            <a:off x="2339975" y="6056313"/>
            <a:ext cx="496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a:latin typeface="+mn-ea"/>
                <a:ea typeface="+mn-ea"/>
              </a:rPr>
              <a:t>交换机只向连接有组成员的端口转发分组</a:t>
            </a:r>
          </a:p>
        </p:txBody>
      </p:sp>
      <p:grpSp>
        <p:nvGrpSpPr>
          <p:cNvPr id="91167" name="Group 40"/>
          <p:cNvGrpSpPr>
            <a:grpSpLocks/>
          </p:cNvGrpSpPr>
          <p:nvPr/>
        </p:nvGrpSpPr>
        <p:grpSpPr bwMode="auto">
          <a:xfrm>
            <a:off x="5364163" y="3860800"/>
            <a:ext cx="3313112" cy="358775"/>
            <a:chOff x="67" y="2388"/>
            <a:chExt cx="2087" cy="226"/>
          </a:xfrm>
        </p:grpSpPr>
        <p:sp>
          <p:nvSpPr>
            <p:cNvPr id="91168" name="Rectangle 40"/>
            <p:cNvSpPr>
              <a:spLocks noChangeArrowheads="1"/>
            </p:cNvSpPr>
            <p:nvPr/>
          </p:nvSpPr>
          <p:spPr bwMode="auto">
            <a:xfrm>
              <a:off x="67" y="2388"/>
              <a:ext cx="2087" cy="226"/>
            </a:xfrm>
            <a:prstGeom prst="rect">
              <a:avLst/>
            </a:prstGeom>
            <a:solidFill>
              <a:srgbClr val="EBF7FF"/>
            </a:solidFill>
            <a:ln w="9525">
              <a:solidFill>
                <a:srgbClr val="007A77"/>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b="1" dirty="0">
                  <a:solidFill>
                    <a:srgbClr val="007A77"/>
                  </a:solidFill>
                  <a:latin typeface="+mn-ea"/>
                  <a:ea typeface="+mn-ea"/>
                </a:rPr>
                <a:t>01    00    5E      0+IP</a:t>
              </a:r>
              <a:r>
                <a:rPr lang="zh-CN" altLang="en-US" sz="1400" b="1" dirty="0">
                  <a:solidFill>
                    <a:srgbClr val="007A77"/>
                  </a:solidFill>
                  <a:latin typeface="+mn-ea"/>
                  <a:ea typeface="+mn-ea"/>
                </a:rPr>
                <a:t>组播地址低</a:t>
              </a:r>
              <a:r>
                <a:rPr lang="en-US" altLang="zh-CN" sz="1400" b="1" dirty="0">
                  <a:solidFill>
                    <a:srgbClr val="007A77"/>
                  </a:solidFill>
                  <a:latin typeface="+mn-ea"/>
                  <a:ea typeface="+mn-ea"/>
                </a:rPr>
                <a:t>23</a:t>
              </a:r>
              <a:r>
                <a:rPr lang="zh-CN" altLang="en-US" sz="1400" b="1" dirty="0">
                  <a:solidFill>
                    <a:srgbClr val="007A77"/>
                  </a:solidFill>
                  <a:latin typeface="+mn-ea"/>
                  <a:ea typeface="+mn-ea"/>
                </a:rPr>
                <a:t>位</a:t>
              </a:r>
            </a:p>
          </p:txBody>
        </p:sp>
        <p:sp>
          <p:nvSpPr>
            <p:cNvPr id="91169" name="Line 41"/>
            <p:cNvSpPr>
              <a:spLocks noChangeShapeType="1"/>
            </p:cNvSpPr>
            <p:nvPr/>
          </p:nvSpPr>
          <p:spPr bwMode="auto">
            <a:xfrm>
              <a:off x="869" y="2388"/>
              <a:ext cx="1" cy="226"/>
            </a:xfrm>
            <a:prstGeom prst="line">
              <a:avLst/>
            </a:prstGeom>
            <a:noFill/>
            <a:ln w="9525">
              <a:solidFill>
                <a:srgbClr val="007A77"/>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grpSp>
      <p:sp>
        <p:nvSpPr>
          <p:cNvPr id="42" name="文本框 41">
            <a:extLst>
              <a:ext uri="{FF2B5EF4-FFF2-40B4-BE49-F238E27FC236}">
                <a16:creationId xmlns:a16="http://schemas.microsoft.com/office/drawing/2014/main" id="{A9E9AD23-2C9D-4EC3-B0E5-6B9257A91F0B}"/>
              </a:ext>
            </a:extLst>
          </p:cNvPr>
          <p:cNvSpPr txBox="1"/>
          <p:nvPr/>
        </p:nvSpPr>
        <p:spPr>
          <a:xfrm>
            <a:off x="5410200" y="3522814"/>
            <a:ext cx="4572000" cy="369332"/>
          </a:xfrm>
          <a:prstGeom prst="rect">
            <a:avLst/>
          </a:prstGeom>
          <a:noFill/>
        </p:spPr>
        <p:txBody>
          <a:bodyPr wrap="square">
            <a:spAutoFit/>
          </a:bodyPr>
          <a:lstStyle/>
          <a:p>
            <a:r>
              <a:rPr lang="en-US" altLang="zh-CN" sz="1800" b="1" dirty="0">
                <a:latin typeface="+mn-ea"/>
                <a:ea typeface="+mn-ea"/>
              </a:rPr>
              <a:t>MAC</a:t>
            </a:r>
            <a:r>
              <a:rPr lang="zh-CN" altLang="en-US" sz="1800" b="1" dirty="0">
                <a:latin typeface="+mn-ea"/>
                <a:ea typeface="+mn-ea"/>
              </a:rPr>
              <a:t>地址：</a:t>
            </a:r>
            <a:endParaRPr lang="zh-CN"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fld id="{22C534CE-23CF-4DC0-B2BA-2D5836A4587D}" type="slidenum">
              <a:rPr lang="en-US" altLang="zh-CN" sz="1400" b="1">
                <a:latin typeface="微软雅黑" panose="020B0503020204020204" pitchFamily="34" charset="-122"/>
                <a:ea typeface="微软雅黑" panose="020B0503020204020204" pitchFamily="34" charset="-122"/>
              </a:rPr>
              <a:pPr algn="r" eaLnBrk="1" hangingPunct="1"/>
              <a:t>89</a:t>
            </a:fld>
            <a:endParaRPr lang="en-US" altLang="zh-CN" sz="1400" b="1">
              <a:latin typeface="微软雅黑" panose="020B0503020204020204" pitchFamily="34" charset="-122"/>
              <a:ea typeface="微软雅黑" panose="020B0503020204020204" pitchFamily="34" charset="-122"/>
            </a:endParaRPr>
          </a:p>
        </p:txBody>
      </p:sp>
      <p:sp>
        <p:nvSpPr>
          <p:cNvPr id="39940" name="Rectangle 5"/>
          <p:cNvSpPr>
            <a:spLocks noGrp="1" noChangeArrowheads="1"/>
          </p:cNvSpPr>
          <p:nvPr>
            <p:ph type="body" idx="4294967295"/>
          </p:nvPr>
        </p:nvSpPr>
        <p:spPr>
          <a:xfrm>
            <a:off x="971600" y="1372399"/>
            <a:ext cx="7772400" cy="4535487"/>
          </a:xfrm>
        </p:spPr>
        <p:txBody>
          <a:bodyPr/>
          <a:lstStyle/>
          <a:p>
            <a:pPr eaLnBrk="1" hangingPunct="1">
              <a:lnSpc>
                <a:spcPct val="120000"/>
              </a:lnSpc>
            </a:pPr>
            <a:r>
              <a:rPr lang="en-US" altLang="zh-CN" dirty="0">
                <a:latin typeface="微软雅黑" panose="020B0503020204020204" pitchFamily="34" charset="-122"/>
                <a:ea typeface="微软雅黑" panose="020B0503020204020204" pitchFamily="34" charset="-122"/>
              </a:rPr>
              <a:t>6.1 IP</a:t>
            </a:r>
            <a:r>
              <a:rPr lang="zh-CN" altLang="en-US" dirty="0">
                <a:latin typeface="微软雅黑" panose="020B0503020204020204" pitchFamily="34" charset="-122"/>
                <a:ea typeface="微软雅黑" panose="020B0503020204020204" pitchFamily="34" charset="-122"/>
              </a:rPr>
              <a:t>地址</a:t>
            </a:r>
          </a:p>
          <a:p>
            <a:pPr eaLnBrk="1" hangingPunct="1">
              <a:lnSpc>
                <a:spcPct val="120000"/>
              </a:lnSpc>
            </a:pPr>
            <a:r>
              <a:rPr lang="en-US" altLang="zh-CN" dirty="0">
                <a:latin typeface="微软雅黑" panose="020B0503020204020204" pitchFamily="34" charset="-122"/>
                <a:ea typeface="微软雅黑" panose="020B0503020204020204" pitchFamily="34" charset="-122"/>
              </a:rPr>
              <a:t>6.2 </a:t>
            </a:r>
            <a:r>
              <a:rPr lang="zh-CN" altLang="en-US" dirty="0">
                <a:latin typeface="微软雅黑" panose="020B0503020204020204" pitchFamily="34" charset="-122"/>
                <a:ea typeface="微软雅黑" panose="020B0503020204020204" pitchFamily="34" charset="-122"/>
              </a:rPr>
              <a:t>地址解析协议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6.3 IP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6.4 IP</a:t>
            </a:r>
            <a:r>
              <a:rPr lang="zh-CN" altLang="en-US" dirty="0">
                <a:latin typeface="微软雅黑" panose="020B0503020204020204" pitchFamily="34" charset="-122"/>
                <a:ea typeface="微软雅黑" panose="020B0503020204020204" pitchFamily="34" charset="-122"/>
              </a:rPr>
              <a:t>路由和转发</a:t>
            </a:r>
          </a:p>
          <a:p>
            <a:pPr eaLnBrk="1" hangingPunct="1">
              <a:lnSpc>
                <a:spcPct val="120000"/>
              </a:lnSpc>
            </a:pPr>
            <a:r>
              <a:rPr lang="en-US" altLang="zh-CN" dirty="0">
                <a:latin typeface="微软雅黑" panose="020B0503020204020204" pitchFamily="34" charset="-122"/>
                <a:ea typeface="微软雅黑" panose="020B0503020204020204" pitchFamily="34" charset="-122"/>
              </a:rPr>
              <a:t>6.5 ICMP</a:t>
            </a:r>
            <a:r>
              <a:rPr lang="zh-CN" altLang="en-US" dirty="0">
                <a:latin typeface="微软雅黑" panose="020B0503020204020204" pitchFamily="34" charset="-122"/>
                <a:ea typeface="微软雅黑" panose="020B0503020204020204" pitchFamily="34" charset="-122"/>
              </a:rPr>
              <a:t>协议</a:t>
            </a:r>
          </a:p>
          <a:p>
            <a:pPr eaLnBrk="1" hangingPunct="1">
              <a:lnSpc>
                <a:spcPct val="120000"/>
              </a:lnSpc>
            </a:pPr>
            <a:r>
              <a:rPr lang="en-US" altLang="zh-CN" dirty="0">
                <a:latin typeface="微软雅黑" panose="020B0503020204020204" pitchFamily="34" charset="-122"/>
                <a:ea typeface="微软雅黑" panose="020B0503020204020204" pitchFamily="34" charset="-122"/>
              </a:rPr>
              <a:t>6.6 IP</a:t>
            </a:r>
            <a:r>
              <a:rPr lang="zh-CN" altLang="en-US" dirty="0">
                <a:latin typeface="微软雅黑" panose="020B0503020204020204" pitchFamily="34" charset="-122"/>
                <a:ea typeface="微软雅黑" panose="020B0503020204020204" pitchFamily="34" charset="-122"/>
              </a:rPr>
              <a:t>组播</a:t>
            </a:r>
          </a:p>
          <a:p>
            <a:pPr eaLnBrk="1" hangingPunct="1">
              <a:lnSpc>
                <a:spcPct val="120000"/>
              </a:lnSpc>
            </a:pPr>
            <a:r>
              <a:rPr lang="en-US" altLang="zh-CN" dirty="0">
                <a:solidFill>
                  <a:srgbClr val="FF0000"/>
                </a:solidFill>
                <a:latin typeface="微软雅黑" panose="020B0503020204020204" pitchFamily="34" charset="-122"/>
                <a:ea typeface="微软雅黑" panose="020B0503020204020204" pitchFamily="34" charset="-122"/>
              </a:rPr>
              <a:t>6.7 IPv4</a:t>
            </a:r>
            <a:r>
              <a:rPr lang="zh-CN" altLang="en-US" dirty="0">
                <a:solidFill>
                  <a:srgbClr val="FF0000"/>
                </a:solidFill>
                <a:latin typeface="微软雅黑" panose="020B0503020204020204" pitchFamily="34" charset="-122"/>
                <a:ea typeface="微软雅黑" panose="020B0503020204020204" pitchFamily="34" charset="-122"/>
              </a:rPr>
              <a:t>的可扩展性</a:t>
            </a:r>
          </a:p>
          <a:p>
            <a:pPr eaLnBrk="1" hangingPunct="1">
              <a:lnSpc>
                <a:spcPct val="120000"/>
              </a:lnSpc>
            </a:pPr>
            <a:r>
              <a:rPr lang="en-US" altLang="zh-CN" dirty="0">
                <a:latin typeface="微软雅黑" panose="020B0503020204020204" pitchFamily="34" charset="-122"/>
                <a:ea typeface="微软雅黑" panose="020B0503020204020204" pitchFamily="34" charset="-122"/>
              </a:rPr>
              <a:t>6.8 IPv6</a:t>
            </a:r>
            <a:r>
              <a:rPr lang="zh-CN" altLang="en-US" dirty="0">
                <a:latin typeface="微软雅黑" panose="020B0503020204020204" pitchFamily="34" charset="-122"/>
                <a:ea typeface="微软雅黑" panose="020B0503020204020204" pitchFamily="34" charset="-122"/>
              </a:rPr>
              <a:t>协议</a:t>
            </a:r>
          </a:p>
        </p:txBody>
      </p:sp>
      <p:sp>
        <p:nvSpPr>
          <p:cNvPr id="5" name="Rectangle 2">
            <a:extLst>
              <a:ext uri="{FF2B5EF4-FFF2-40B4-BE49-F238E27FC236}">
                <a16:creationId xmlns:a16="http://schemas.microsoft.com/office/drawing/2014/main" id="{47076D8E-E423-4096-9DFD-2B54B4C6B069}"/>
              </a:ext>
            </a:extLst>
          </p:cNvPr>
          <p:cNvSpPr txBox="1">
            <a:spLocks noChangeArrowheads="1"/>
          </p:cNvSpPr>
          <p:nvPr/>
        </p:nvSpPr>
        <p:spPr bwMode="auto">
          <a:xfrm>
            <a:off x="1116013" y="188913"/>
            <a:ext cx="8027987" cy="7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ahoma" pitchFamily="34" charset="0"/>
                <a:ea typeface="宋体" pitchFamily="2" charset="-122"/>
              </a:defRPr>
            </a:lvl2pPr>
            <a:lvl3pPr algn="l" rtl="0" eaLnBrk="0" fontAlgn="base" hangingPunct="0">
              <a:spcBef>
                <a:spcPct val="0"/>
              </a:spcBef>
              <a:spcAft>
                <a:spcPct val="0"/>
              </a:spcAft>
              <a:defRPr sz="4400" b="1">
                <a:solidFill>
                  <a:schemeClr val="tx2"/>
                </a:solidFill>
                <a:latin typeface="Tahoma" pitchFamily="34" charset="0"/>
                <a:ea typeface="宋体" pitchFamily="2" charset="-122"/>
              </a:defRPr>
            </a:lvl3pPr>
            <a:lvl4pPr algn="l" rtl="0" eaLnBrk="0" fontAlgn="base" hangingPunct="0">
              <a:spcBef>
                <a:spcPct val="0"/>
              </a:spcBef>
              <a:spcAft>
                <a:spcPct val="0"/>
              </a:spcAft>
              <a:defRPr sz="4400" b="1">
                <a:solidFill>
                  <a:schemeClr val="tx2"/>
                </a:solidFill>
                <a:latin typeface="Tahoma" pitchFamily="34" charset="0"/>
                <a:ea typeface="宋体" pitchFamily="2" charset="-122"/>
              </a:defRPr>
            </a:lvl4pPr>
            <a:lvl5pPr algn="l" rtl="0" eaLnBrk="0" fontAlgn="base" hangingPunct="0">
              <a:spcBef>
                <a:spcPct val="0"/>
              </a:spcBef>
              <a:spcAft>
                <a:spcPct val="0"/>
              </a:spcAft>
              <a:defRPr sz="4400" b="1">
                <a:solidFill>
                  <a:schemeClr val="tx2"/>
                </a:solidFill>
                <a:latin typeface="Tahoma" pitchFamily="34" charset="0"/>
                <a:ea typeface="宋体" pitchFamily="2" charset="-122"/>
              </a:defRPr>
            </a:lvl5pPr>
            <a:lvl6pPr marL="457200" algn="l" rtl="0" fontAlgn="base">
              <a:spcBef>
                <a:spcPct val="0"/>
              </a:spcBef>
              <a:spcAft>
                <a:spcPct val="0"/>
              </a:spcAft>
              <a:defRPr sz="4400" b="1">
                <a:solidFill>
                  <a:schemeClr val="tx2"/>
                </a:solidFill>
                <a:latin typeface="Tahoma" pitchFamily="34" charset="0"/>
                <a:ea typeface="宋体" pitchFamily="2" charset="-122"/>
              </a:defRPr>
            </a:lvl6pPr>
            <a:lvl7pPr marL="914400" algn="l" rtl="0" fontAlgn="base">
              <a:spcBef>
                <a:spcPct val="0"/>
              </a:spcBef>
              <a:spcAft>
                <a:spcPct val="0"/>
              </a:spcAft>
              <a:defRPr sz="4400" b="1">
                <a:solidFill>
                  <a:schemeClr val="tx2"/>
                </a:solidFill>
                <a:latin typeface="Tahoma" pitchFamily="34" charset="0"/>
                <a:ea typeface="宋体" pitchFamily="2" charset="-122"/>
              </a:defRPr>
            </a:lvl7pPr>
            <a:lvl8pPr marL="1371600" algn="l" rtl="0" fontAlgn="base">
              <a:spcBef>
                <a:spcPct val="0"/>
              </a:spcBef>
              <a:spcAft>
                <a:spcPct val="0"/>
              </a:spcAft>
              <a:defRPr sz="4400" b="1">
                <a:solidFill>
                  <a:schemeClr val="tx2"/>
                </a:solidFill>
                <a:latin typeface="Tahoma" pitchFamily="34" charset="0"/>
                <a:ea typeface="宋体" pitchFamily="2" charset="-122"/>
              </a:defRPr>
            </a:lvl8pPr>
            <a:lvl9pPr marL="1828800" algn="l" rtl="0" fontAlgn="base">
              <a:spcBef>
                <a:spcPct val="0"/>
              </a:spcBef>
              <a:spcAft>
                <a:spcPct val="0"/>
              </a:spcAft>
              <a:defRPr sz="4400" b="1">
                <a:solidFill>
                  <a:schemeClr val="tx2"/>
                </a:solidFill>
                <a:latin typeface="Tahoma" pitchFamily="34" charset="0"/>
                <a:ea typeface="宋体" pitchFamily="2" charset="-122"/>
              </a:defRPr>
            </a:lvl9pPr>
          </a:lstStyle>
          <a:p>
            <a:pPr eaLnBrk="1" hangingPunct="1"/>
            <a:r>
              <a:rPr lang="en-US" altLang="zh-CN" kern="0" dirty="0">
                <a:latin typeface="微软雅黑" panose="020B0503020204020204" pitchFamily="34" charset="-122"/>
                <a:ea typeface="微软雅黑" panose="020B0503020204020204" pitchFamily="34" charset="-122"/>
              </a:rPr>
              <a:t>Chapter 6 Internet Protocol</a:t>
            </a:r>
          </a:p>
        </p:txBody>
      </p:sp>
      <p:sp>
        <p:nvSpPr>
          <p:cNvPr id="6" name="右大括号 5">
            <a:extLst>
              <a:ext uri="{FF2B5EF4-FFF2-40B4-BE49-F238E27FC236}">
                <a16:creationId xmlns:a16="http://schemas.microsoft.com/office/drawing/2014/main" id="{64796265-FFA5-4343-9605-3B0D74315048}"/>
              </a:ext>
            </a:extLst>
          </p:cNvPr>
          <p:cNvSpPr/>
          <p:nvPr/>
        </p:nvSpPr>
        <p:spPr>
          <a:xfrm>
            <a:off x="7327217" y="1484784"/>
            <a:ext cx="432048" cy="4535486"/>
          </a:xfrm>
          <a:prstGeom prst="rightBrac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33C509C-94D3-42D4-AE80-7CAE321D8465}"/>
              </a:ext>
            </a:extLst>
          </p:cNvPr>
          <p:cNvSpPr txBox="1"/>
          <p:nvPr/>
        </p:nvSpPr>
        <p:spPr>
          <a:xfrm>
            <a:off x="8031245" y="3456176"/>
            <a:ext cx="1093940" cy="523220"/>
          </a:xfrm>
          <a:prstGeom prst="rect">
            <a:avLst/>
          </a:prstGeom>
          <a:noFill/>
        </p:spPr>
        <p:txBody>
          <a:bodyPr wrap="square">
            <a:spAutoFit/>
          </a:bodyPr>
          <a:lstStyle/>
          <a:p>
            <a:r>
              <a:rPr lang="en-US" altLang="zh-CN" sz="2800" b="1" dirty="0">
                <a:solidFill>
                  <a:schemeClr val="bg1">
                    <a:lumMod val="65000"/>
                  </a:schemeClr>
                </a:solidFill>
                <a:latin typeface="微软雅黑" panose="020B0503020204020204" pitchFamily="34" charset="-122"/>
                <a:ea typeface="微软雅黑" panose="020B0503020204020204" pitchFamily="34" charset="-122"/>
              </a:rPr>
              <a:t>IPv4</a:t>
            </a:r>
            <a:endParaRPr lang="zh-CN" altLang="en-US" sz="2800" b="1"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147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
            <a:extLst>
              <a:ext uri="{FF2B5EF4-FFF2-40B4-BE49-F238E27FC236}">
                <a16:creationId xmlns:a16="http://schemas.microsoft.com/office/drawing/2014/main" id="{7F0F20C7-C04B-461B-9284-A64FA69B85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1" y="1512887"/>
            <a:ext cx="29146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idx="4294967295"/>
          </p:nvPr>
        </p:nvSpPr>
        <p:spPr>
          <a:xfrm>
            <a:off x="1150938" y="214313"/>
            <a:ext cx="7793037" cy="1462087"/>
          </a:xfrm>
          <a:prstGeom prst="rect">
            <a:avLst/>
          </a:prstGeom>
        </p:spPr>
        <p:txBody>
          <a:bodyPr/>
          <a:lstStyle/>
          <a:p>
            <a:r>
              <a:rPr lang="zh-CN" altLang="en-US" sz="4300" b="1" dirty="0">
                <a:latin typeface="微软雅黑" panose="020B0503020204020204" pitchFamily="34" charset="-122"/>
                <a:ea typeface="微软雅黑" panose="020B0503020204020204" pitchFamily="34" charset="-122"/>
              </a:rPr>
              <a:t>“细腰”体系架构</a:t>
            </a:r>
          </a:p>
        </p:txBody>
      </p:sp>
      <p:sp>
        <p:nvSpPr>
          <p:cNvPr id="35845" name="AutoShape 5"/>
          <p:cNvSpPr>
            <a:spLocks/>
          </p:cNvSpPr>
          <p:nvPr/>
        </p:nvSpPr>
        <p:spPr bwMode="auto">
          <a:xfrm>
            <a:off x="5847955" y="4313237"/>
            <a:ext cx="71437" cy="1584325"/>
          </a:xfrm>
          <a:prstGeom prst="leftBrace">
            <a:avLst>
              <a:gd name="adj1" fmla="val 18481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5846" name="Text Box 6"/>
          <p:cNvSpPr txBox="1">
            <a:spLocks noChangeArrowheads="1"/>
          </p:cNvSpPr>
          <p:nvPr/>
        </p:nvSpPr>
        <p:spPr bwMode="auto">
          <a:xfrm>
            <a:off x="5200255" y="4457699"/>
            <a:ext cx="57626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微软雅黑" panose="020B0503020204020204" pitchFamily="34" charset="-122"/>
                <a:ea typeface="微软雅黑" panose="020B0503020204020204" pitchFamily="34" charset="-122"/>
              </a:rPr>
              <a:t>网络接口层</a:t>
            </a:r>
          </a:p>
        </p:txBody>
      </p:sp>
      <p:sp>
        <p:nvSpPr>
          <p:cNvPr id="35847" name="Text Box 7"/>
          <p:cNvSpPr txBox="1">
            <a:spLocks noChangeArrowheads="1"/>
          </p:cNvSpPr>
          <p:nvPr/>
        </p:nvSpPr>
        <p:spPr bwMode="auto">
          <a:xfrm>
            <a:off x="5121871" y="3664227"/>
            <a:ext cx="649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b="1" dirty="0">
                <a:latin typeface="微软雅黑" panose="020B0503020204020204" pitchFamily="34" charset="-122"/>
                <a:ea typeface="微软雅黑" panose="020B0503020204020204" pitchFamily="34" charset="-122"/>
              </a:rPr>
              <a:t>IP</a:t>
            </a:r>
            <a:r>
              <a:rPr lang="zh-CN" altLang="en-US" b="1" dirty="0">
                <a:latin typeface="微软雅黑" panose="020B0503020204020204" pitchFamily="34" charset="-122"/>
                <a:ea typeface="微软雅黑" panose="020B0503020204020204" pitchFamily="34" charset="-122"/>
              </a:rPr>
              <a:t>层</a:t>
            </a:r>
          </a:p>
        </p:txBody>
      </p:sp>
      <p:sp>
        <p:nvSpPr>
          <p:cNvPr id="35848" name="Text Box 8"/>
          <p:cNvSpPr txBox="1">
            <a:spLocks noChangeArrowheads="1"/>
          </p:cNvSpPr>
          <p:nvPr/>
        </p:nvSpPr>
        <p:spPr bwMode="auto">
          <a:xfrm>
            <a:off x="4912917" y="3017837"/>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微软雅黑" panose="020B0503020204020204" pitchFamily="34" charset="-122"/>
                <a:ea typeface="微软雅黑" panose="020B0503020204020204" pitchFamily="34" charset="-122"/>
              </a:rPr>
              <a:t>传输层</a:t>
            </a:r>
          </a:p>
        </p:txBody>
      </p:sp>
      <p:sp>
        <p:nvSpPr>
          <p:cNvPr id="35849" name="Text Box 9"/>
          <p:cNvSpPr txBox="1">
            <a:spLocks noChangeArrowheads="1"/>
          </p:cNvSpPr>
          <p:nvPr/>
        </p:nvSpPr>
        <p:spPr bwMode="auto">
          <a:xfrm>
            <a:off x="4839892" y="2513012"/>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latin typeface="微软雅黑" panose="020B0503020204020204" pitchFamily="34" charset="-122"/>
                <a:ea typeface="微软雅黑" panose="020B0503020204020204" pitchFamily="34" charset="-122"/>
              </a:rPr>
              <a:t>应用层</a:t>
            </a:r>
          </a:p>
        </p:txBody>
      </p:sp>
      <p:sp>
        <p:nvSpPr>
          <p:cNvPr id="35850" name="Line 10"/>
          <p:cNvSpPr>
            <a:spLocks noChangeShapeType="1"/>
          </p:cNvSpPr>
          <p:nvPr/>
        </p:nvSpPr>
        <p:spPr bwMode="auto">
          <a:xfrm>
            <a:off x="5847955" y="3881437"/>
            <a:ext cx="108108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851" name="Line 11"/>
          <p:cNvSpPr>
            <a:spLocks noChangeShapeType="1"/>
          </p:cNvSpPr>
          <p:nvPr/>
        </p:nvSpPr>
        <p:spPr bwMode="auto">
          <a:xfrm>
            <a:off x="5776517" y="3233737"/>
            <a:ext cx="6477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852" name="Line 12"/>
          <p:cNvSpPr>
            <a:spLocks noChangeShapeType="1"/>
          </p:cNvSpPr>
          <p:nvPr/>
        </p:nvSpPr>
        <p:spPr bwMode="auto">
          <a:xfrm flipV="1">
            <a:off x="5703492" y="2728912"/>
            <a:ext cx="3603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853" name="Rectangle 13"/>
          <p:cNvSpPr>
            <a:spLocks noChangeArrowheads="1"/>
          </p:cNvSpPr>
          <p:nvPr/>
        </p:nvSpPr>
        <p:spPr bwMode="auto">
          <a:xfrm>
            <a:off x="680245" y="5086351"/>
            <a:ext cx="3887787" cy="1150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800" b="1" dirty="0">
                <a:latin typeface="微软雅黑" panose="020B0503020204020204" pitchFamily="34" charset="-122"/>
                <a:ea typeface="微软雅黑" panose="020B0503020204020204" pitchFamily="34" charset="-122"/>
              </a:rPr>
              <a:t>所有接入到</a:t>
            </a:r>
            <a:r>
              <a:rPr lang="en-US" altLang="zh-CN" sz="2800" b="1" dirty="0">
                <a:latin typeface="微软雅黑" panose="020B0503020204020204" pitchFamily="34" charset="-122"/>
                <a:ea typeface="微软雅黑" panose="020B0503020204020204" pitchFamily="34" charset="-122"/>
              </a:rPr>
              <a:t>Internet</a:t>
            </a:r>
            <a:r>
              <a:rPr lang="zh-CN" altLang="en-US" sz="2800" b="1" dirty="0">
                <a:latin typeface="微软雅黑" panose="020B0503020204020204" pitchFamily="34" charset="-122"/>
                <a:ea typeface="微软雅黑" panose="020B0503020204020204" pitchFamily="34" charset="-122"/>
              </a:rPr>
              <a:t>的节点都必须运行</a:t>
            </a:r>
            <a:r>
              <a:rPr lang="en-US" altLang="zh-CN" sz="2800" b="1" dirty="0">
                <a:latin typeface="微软雅黑" panose="020B0503020204020204" pitchFamily="34" charset="-122"/>
                <a:ea typeface="微软雅黑" panose="020B0503020204020204" pitchFamily="34" charset="-122"/>
              </a:rPr>
              <a:t>IP</a:t>
            </a:r>
            <a:r>
              <a:rPr lang="zh-CN" altLang="en-US" sz="2800" b="1" dirty="0">
                <a:latin typeface="微软雅黑" panose="020B0503020204020204" pitchFamily="34" charset="-122"/>
                <a:ea typeface="微软雅黑" panose="020B0503020204020204" pitchFamily="34" charset="-122"/>
              </a:rPr>
              <a:t>协议</a:t>
            </a:r>
          </a:p>
        </p:txBody>
      </p:sp>
      <p:sp>
        <p:nvSpPr>
          <p:cNvPr id="15" name="内容占位符 2">
            <a:extLst>
              <a:ext uri="{FF2B5EF4-FFF2-40B4-BE49-F238E27FC236}">
                <a16:creationId xmlns:a16="http://schemas.microsoft.com/office/drawing/2014/main" id="{FC385B4C-48BC-4874-87BB-2FE91FC10DC2}"/>
              </a:ext>
            </a:extLst>
          </p:cNvPr>
          <p:cNvSpPr>
            <a:spLocks noGrp="1"/>
          </p:cNvSpPr>
          <p:nvPr>
            <p:ph idx="1"/>
          </p:nvPr>
        </p:nvSpPr>
        <p:spPr>
          <a:xfrm>
            <a:off x="636588" y="1752600"/>
            <a:ext cx="3809999" cy="3352800"/>
          </a:xfrm>
        </p:spPr>
        <p:txBody>
          <a:bodyPr/>
          <a:lstStyle/>
          <a:p>
            <a:pPr algn="just">
              <a:defRPr/>
            </a:pPr>
            <a:r>
              <a:rPr lang="zh-CN" altLang="en-US" sz="2800" dirty="0"/>
              <a:t>向下，可以互联采用各种通信技术的网络</a:t>
            </a:r>
          </a:p>
          <a:p>
            <a:pPr algn="just">
              <a:defRPr/>
            </a:pPr>
            <a:r>
              <a:rPr lang="zh-CN" altLang="en-US" sz="2800" dirty="0"/>
              <a:t>向上，可以承载各种类型网络业务</a:t>
            </a:r>
            <a:endParaRPr lang="en-US" altLang="zh-CN" sz="2800" dirty="0"/>
          </a:p>
          <a:p>
            <a:pPr algn="just">
              <a:defRPr/>
            </a:pPr>
            <a:r>
              <a:rPr lang="en-US" altLang="zh-CN" sz="2800" dirty="0"/>
              <a:t>IP over Everything, Everything over IP</a:t>
            </a:r>
            <a:endParaRPr lang="zh-CN" altLang="en-US" sz="2800" dirty="0"/>
          </a:p>
          <a:p>
            <a:pPr algn="just"/>
            <a:endParaRPr lang="zh-CN" altLang="en-US"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zh-CN" altLang="en-US"/>
              <a:t>问题描述</a:t>
            </a:r>
            <a:r>
              <a:rPr lang="en-US" altLang="zh-CN"/>
              <a:t>(1)</a:t>
            </a:r>
          </a:p>
        </p:txBody>
      </p:sp>
      <p:sp>
        <p:nvSpPr>
          <p:cNvPr id="93187" name="Rectangle 3"/>
          <p:cNvSpPr>
            <a:spLocks noGrp="1" noChangeArrowheads="1"/>
          </p:cNvSpPr>
          <p:nvPr>
            <p:ph type="body" idx="1"/>
          </p:nvPr>
        </p:nvSpPr>
        <p:spPr>
          <a:xfrm>
            <a:off x="179388" y="1628800"/>
            <a:ext cx="8775700" cy="4941887"/>
          </a:xfrm>
        </p:spPr>
        <p:txBody>
          <a:bodyPr/>
          <a:lstStyle/>
          <a:p>
            <a:pPr>
              <a:lnSpc>
                <a:spcPct val="90000"/>
              </a:lnSpc>
            </a:pPr>
            <a:r>
              <a:rPr lang="en-US" altLang="zh-CN" sz="2300" dirty="0"/>
              <a:t>IPv4</a:t>
            </a:r>
            <a:r>
              <a:rPr lang="zh-CN" altLang="en-US" sz="2300" dirty="0"/>
              <a:t>地址长度为</a:t>
            </a:r>
            <a:r>
              <a:rPr lang="en-US" altLang="zh-CN" sz="2300" dirty="0"/>
              <a:t>32</a:t>
            </a:r>
            <a:r>
              <a:rPr lang="zh-CN" altLang="en-US" sz="2300" dirty="0"/>
              <a:t>比特，理论上</a:t>
            </a:r>
            <a:r>
              <a:rPr lang="en-US" altLang="zh-CN" sz="2300" dirty="0"/>
              <a:t>IPv4</a:t>
            </a:r>
            <a:r>
              <a:rPr lang="zh-CN" altLang="en-US" sz="2300" dirty="0"/>
              <a:t>地址的最大数量为</a:t>
            </a:r>
            <a:r>
              <a:rPr lang="en-US" altLang="zh-CN" sz="2300" dirty="0"/>
              <a:t>2</a:t>
            </a:r>
            <a:r>
              <a:rPr lang="en-US" altLang="zh-CN" sz="2300" baseline="30000" dirty="0"/>
              <a:t>32</a:t>
            </a:r>
            <a:r>
              <a:rPr lang="zh-CN" altLang="en-US" sz="2300" dirty="0"/>
              <a:t>，大约为</a:t>
            </a:r>
            <a:r>
              <a:rPr lang="en-US" altLang="zh-CN" sz="2300" dirty="0"/>
              <a:t>43</a:t>
            </a:r>
            <a:r>
              <a:rPr lang="zh-CN" altLang="en-US" sz="2300" dirty="0"/>
              <a:t>亿</a:t>
            </a:r>
          </a:p>
          <a:p>
            <a:pPr>
              <a:lnSpc>
                <a:spcPct val="90000"/>
              </a:lnSpc>
            </a:pPr>
            <a:r>
              <a:rPr lang="zh-CN" altLang="en-US" sz="2300" dirty="0">
                <a:solidFill>
                  <a:srgbClr val="FF0000"/>
                </a:solidFill>
              </a:rPr>
              <a:t>地址不够用！</a:t>
            </a:r>
          </a:p>
          <a:p>
            <a:pPr lvl="1">
              <a:lnSpc>
                <a:spcPct val="90000"/>
              </a:lnSpc>
            </a:pPr>
            <a:r>
              <a:rPr lang="zh-CN" altLang="en-US" sz="2000" dirty="0"/>
              <a:t>用户需求的不断增长，在下一代移动通信技术中要求话音等业务均通过</a:t>
            </a:r>
            <a:r>
              <a:rPr lang="en-US" altLang="zh-CN" sz="2000" dirty="0"/>
              <a:t>IP</a:t>
            </a:r>
            <a:r>
              <a:rPr lang="zh-CN" altLang="en-US" sz="2000" dirty="0"/>
              <a:t>进行传输，因此需要每个手持设备拥有</a:t>
            </a:r>
            <a:r>
              <a:rPr lang="en-US" altLang="zh-CN" sz="2000" dirty="0"/>
              <a:t>IP</a:t>
            </a:r>
            <a:r>
              <a:rPr lang="zh-CN" altLang="en-US" sz="2000" dirty="0"/>
              <a:t>地址</a:t>
            </a:r>
          </a:p>
          <a:p>
            <a:pPr lvl="1">
              <a:lnSpc>
                <a:spcPct val="90000"/>
              </a:lnSpc>
            </a:pPr>
            <a:r>
              <a:rPr lang="zh-CN" altLang="en-US" sz="2000" dirty="0"/>
              <a:t>地址利用率不高，分配粒度太大</a:t>
            </a:r>
          </a:p>
          <a:p>
            <a:pPr lvl="1">
              <a:lnSpc>
                <a:spcPct val="90000"/>
              </a:lnSpc>
            </a:pPr>
            <a:endParaRPr lang="zh-CN" altLang="en-US" sz="2000" dirty="0"/>
          </a:p>
          <a:p>
            <a:pPr lvl="1">
              <a:lnSpc>
                <a:spcPct val="90000"/>
              </a:lnSpc>
            </a:pPr>
            <a:endParaRPr lang="zh-CN" altLang="en-US" sz="2000" dirty="0"/>
          </a:p>
          <a:p>
            <a:pPr lvl="1">
              <a:lnSpc>
                <a:spcPct val="90000"/>
              </a:lnSpc>
            </a:pPr>
            <a:endParaRPr lang="zh-CN" altLang="en-US" sz="2000" dirty="0"/>
          </a:p>
          <a:p>
            <a:pPr lvl="1">
              <a:lnSpc>
                <a:spcPct val="90000"/>
              </a:lnSpc>
            </a:pPr>
            <a:endParaRPr lang="zh-CN" altLang="en-US" sz="2000" dirty="0"/>
          </a:p>
          <a:p>
            <a:pPr lvl="1">
              <a:lnSpc>
                <a:spcPct val="90000"/>
              </a:lnSpc>
            </a:pPr>
            <a:endParaRPr lang="zh-CN" altLang="en-US" sz="2000" dirty="0"/>
          </a:p>
          <a:p>
            <a:pPr lvl="1">
              <a:lnSpc>
                <a:spcPct val="90000"/>
              </a:lnSpc>
            </a:pPr>
            <a:endParaRPr lang="zh-CN" altLang="en-US" sz="2000" dirty="0"/>
          </a:p>
          <a:p>
            <a:pPr marL="457200" lvl="1" indent="0">
              <a:lnSpc>
                <a:spcPct val="90000"/>
              </a:lnSpc>
              <a:buNone/>
            </a:pPr>
            <a:endParaRPr lang="zh-CN" altLang="en-US" sz="2000" dirty="0"/>
          </a:p>
          <a:p>
            <a:pPr lvl="1">
              <a:lnSpc>
                <a:spcPct val="90000"/>
              </a:lnSpc>
            </a:pPr>
            <a:r>
              <a:rPr lang="en-US" altLang="zh-CN" sz="2000" dirty="0"/>
              <a:t>IP</a:t>
            </a:r>
            <a:r>
              <a:rPr lang="zh-CN" altLang="en-US" sz="2000" dirty="0"/>
              <a:t>地址中网络号或主机号为全</a:t>
            </a:r>
            <a:r>
              <a:rPr lang="en-US" altLang="zh-CN" sz="2000" dirty="0"/>
              <a:t>0</a:t>
            </a:r>
            <a:r>
              <a:rPr lang="zh-CN" altLang="en-US" sz="2000" dirty="0"/>
              <a:t>或全</a:t>
            </a:r>
            <a:r>
              <a:rPr lang="en-US" altLang="zh-CN" sz="2000" dirty="0"/>
              <a:t>1</a:t>
            </a:r>
            <a:r>
              <a:rPr lang="zh-CN" altLang="en-US" sz="2000" dirty="0"/>
              <a:t>的一般用做特殊处理，不用来标识网络或主机</a:t>
            </a:r>
          </a:p>
        </p:txBody>
      </p:sp>
      <p:grpSp>
        <p:nvGrpSpPr>
          <p:cNvPr id="93188" name="Group 5"/>
          <p:cNvGrpSpPr>
            <a:grpSpLocks/>
          </p:cNvGrpSpPr>
          <p:nvPr/>
        </p:nvGrpSpPr>
        <p:grpSpPr bwMode="auto">
          <a:xfrm>
            <a:off x="250825" y="3793668"/>
            <a:ext cx="8648607" cy="2186254"/>
            <a:chOff x="675" y="2352"/>
            <a:chExt cx="5018" cy="900"/>
          </a:xfrm>
        </p:grpSpPr>
        <p:grpSp>
          <p:nvGrpSpPr>
            <p:cNvPr id="93189" name="Group 6"/>
            <p:cNvGrpSpPr>
              <a:grpSpLocks/>
            </p:cNvGrpSpPr>
            <p:nvPr/>
          </p:nvGrpSpPr>
          <p:grpSpPr bwMode="auto">
            <a:xfrm>
              <a:off x="675" y="2352"/>
              <a:ext cx="5018" cy="724"/>
              <a:chOff x="584" y="2659"/>
              <a:chExt cx="5018" cy="724"/>
            </a:xfrm>
          </p:grpSpPr>
          <p:sp>
            <p:nvSpPr>
              <p:cNvPr id="93191" name="Text Box 52"/>
              <p:cNvSpPr txBox="1">
                <a:spLocks noChangeArrowheads="1"/>
              </p:cNvSpPr>
              <p:nvPr/>
            </p:nvSpPr>
            <p:spPr bwMode="auto">
              <a:xfrm>
                <a:off x="584" y="2704"/>
                <a:ext cx="346" cy="21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solidFill>
                      <a:srgbClr val="0C0500"/>
                    </a:solidFill>
                    <a:latin typeface="+mn-ea"/>
                    <a:ea typeface="+mn-ea"/>
                  </a:rPr>
                  <a:t>单播地址</a:t>
                </a:r>
              </a:p>
            </p:txBody>
          </p:sp>
          <p:sp>
            <p:nvSpPr>
              <p:cNvPr id="93192" name="Rectangle 11"/>
              <p:cNvSpPr>
                <a:spLocks noChangeArrowheads="1"/>
              </p:cNvSpPr>
              <p:nvPr/>
            </p:nvSpPr>
            <p:spPr bwMode="auto">
              <a:xfrm>
                <a:off x="4931" y="2834"/>
                <a:ext cx="588" cy="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dirty="0">
                    <a:solidFill>
                      <a:srgbClr val="0C0500"/>
                    </a:solidFill>
                    <a:latin typeface="+mn-ea"/>
                    <a:ea typeface="+mn-ea"/>
                  </a:rPr>
                  <a:t> (128 </a:t>
                </a:r>
                <a:r>
                  <a:rPr lang="en-GB" altLang="zh-CN" sz="1400" b="1" dirty="0">
                    <a:solidFill>
                      <a:srgbClr val="0C0500"/>
                    </a:solidFill>
                    <a:latin typeface="+mn-ea"/>
                    <a:ea typeface="+mn-ea"/>
                    <a:cs typeface="Arial" panose="020B0604020202020204" pitchFamily="34" charset="0"/>
                  </a:rPr>
                  <a:t>–</a:t>
                </a:r>
                <a:r>
                  <a:rPr lang="en-GB" altLang="zh-CN" sz="1400" b="1" dirty="0">
                    <a:solidFill>
                      <a:srgbClr val="0C0500"/>
                    </a:solidFill>
                    <a:latin typeface="+mn-ea"/>
                    <a:ea typeface="+mn-ea"/>
                  </a:rPr>
                  <a:t> 191)</a:t>
                </a:r>
              </a:p>
            </p:txBody>
          </p:sp>
          <p:sp>
            <p:nvSpPr>
              <p:cNvPr id="93193" name="Rectangle 18"/>
              <p:cNvSpPr>
                <a:spLocks noChangeArrowheads="1"/>
              </p:cNvSpPr>
              <p:nvPr/>
            </p:nvSpPr>
            <p:spPr bwMode="auto">
              <a:xfrm>
                <a:off x="4912" y="2973"/>
                <a:ext cx="62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en-GB" altLang="zh-CN" sz="1400" b="1" dirty="0">
                    <a:solidFill>
                      <a:srgbClr val="0C0500"/>
                    </a:solidFill>
                    <a:latin typeface="+mn-ea"/>
                    <a:ea typeface="+mn-ea"/>
                  </a:rPr>
                  <a:t> (192 </a:t>
                </a:r>
                <a:r>
                  <a:rPr lang="en-GB" altLang="zh-CN" sz="1400" b="1" dirty="0">
                    <a:solidFill>
                      <a:srgbClr val="0C0500"/>
                    </a:solidFill>
                    <a:latin typeface="+mn-ea"/>
                    <a:ea typeface="+mn-ea"/>
                    <a:cs typeface="Arial" panose="020B0604020202020204" pitchFamily="34" charset="0"/>
                  </a:rPr>
                  <a:t>–</a:t>
                </a:r>
                <a:r>
                  <a:rPr lang="en-GB" altLang="zh-CN" sz="1400" b="1" dirty="0">
                    <a:solidFill>
                      <a:srgbClr val="0C0500"/>
                    </a:solidFill>
                    <a:latin typeface="+mn-ea"/>
                    <a:ea typeface="+mn-ea"/>
                  </a:rPr>
                  <a:t> 223)</a:t>
                </a:r>
              </a:p>
            </p:txBody>
          </p:sp>
          <p:sp>
            <p:nvSpPr>
              <p:cNvPr id="93194" name="Text Box 25"/>
              <p:cNvSpPr txBox="1">
                <a:spLocks noChangeArrowheads="1"/>
              </p:cNvSpPr>
              <p:nvPr/>
            </p:nvSpPr>
            <p:spPr bwMode="auto">
              <a:xfrm>
                <a:off x="931" y="2659"/>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A</a:t>
                </a:r>
              </a:p>
            </p:txBody>
          </p:sp>
          <p:sp>
            <p:nvSpPr>
              <p:cNvPr id="93195" name="Text Box 26"/>
              <p:cNvSpPr txBox="1">
                <a:spLocks noChangeArrowheads="1"/>
              </p:cNvSpPr>
              <p:nvPr/>
            </p:nvSpPr>
            <p:spPr bwMode="auto">
              <a:xfrm>
                <a:off x="931" y="2811"/>
                <a:ext cx="47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B</a:t>
                </a:r>
              </a:p>
            </p:txBody>
          </p:sp>
          <p:sp>
            <p:nvSpPr>
              <p:cNvPr id="93196" name="Text Box 27"/>
              <p:cNvSpPr txBox="1">
                <a:spLocks noChangeArrowheads="1"/>
              </p:cNvSpPr>
              <p:nvPr/>
            </p:nvSpPr>
            <p:spPr bwMode="auto">
              <a:xfrm>
                <a:off x="931" y="2936"/>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C</a:t>
                </a:r>
              </a:p>
            </p:txBody>
          </p:sp>
          <p:sp>
            <p:nvSpPr>
              <p:cNvPr id="93197" name="Rectangle 28"/>
              <p:cNvSpPr>
                <a:spLocks noChangeArrowheads="1"/>
              </p:cNvSpPr>
              <p:nvPr/>
            </p:nvSpPr>
            <p:spPr bwMode="auto">
              <a:xfrm>
                <a:off x="4991" y="2686"/>
                <a:ext cx="50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dirty="0">
                    <a:solidFill>
                      <a:srgbClr val="0C0500"/>
                    </a:solidFill>
                    <a:latin typeface="+mn-ea"/>
                    <a:ea typeface="+mn-ea"/>
                  </a:rPr>
                  <a:t>(0–127)</a:t>
                </a:r>
              </a:p>
            </p:txBody>
          </p:sp>
          <p:sp>
            <p:nvSpPr>
              <p:cNvPr id="93198" name="Text Box 32"/>
              <p:cNvSpPr txBox="1">
                <a:spLocks noChangeArrowheads="1"/>
              </p:cNvSpPr>
              <p:nvPr/>
            </p:nvSpPr>
            <p:spPr bwMode="auto">
              <a:xfrm>
                <a:off x="931" y="3109"/>
                <a:ext cx="48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D</a:t>
                </a:r>
              </a:p>
            </p:txBody>
          </p:sp>
          <p:sp>
            <p:nvSpPr>
              <p:cNvPr id="93199" name="Text Box 33"/>
              <p:cNvSpPr txBox="1">
                <a:spLocks noChangeArrowheads="1"/>
              </p:cNvSpPr>
              <p:nvPr/>
            </p:nvSpPr>
            <p:spPr bwMode="auto">
              <a:xfrm>
                <a:off x="936" y="3247"/>
                <a:ext cx="46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en-GB" altLang="zh-CN" sz="1400" b="1">
                    <a:solidFill>
                      <a:srgbClr val="0C0500"/>
                    </a:solidFill>
                    <a:latin typeface="+mn-ea"/>
                    <a:ea typeface="+mn-ea"/>
                  </a:rPr>
                  <a:t>Class E</a:t>
                </a:r>
              </a:p>
            </p:txBody>
          </p:sp>
          <p:sp>
            <p:nvSpPr>
              <p:cNvPr id="93200" name="Text Box 47"/>
              <p:cNvSpPr txBox="1">
                <a:spLocks noChangeArrowheads="1"/>
              </p:cNvSpPr>
              <p:nvPr/>
            </p:nvSpPr>
            <p:spPr bwMode="auto">
              <a:xfrm>
                <a:off x="4883" y="3203"/>
                <a:ext cx="71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dirty="0">
                    <a:solidFill>
                      <a:srgbClr val="0C0500"/>
                    </a:solidFill>
                    <a:latin typeface="+mn-ea"/>
                    <a:ea typeface="+mn-ea"/>
                  </a:rPr>
                  <a:t>(240-247)</a:t>
                </a:r>
                <a:endParaRPr lang="zh-CN" altLang="en-US" sz="1400" b="1" dirty="0">
                  <a:solidFill>
                    <a:srgbClr val="0C0500"/>
                  </a:solidFill>
                  <a:latin typeface="+mn-ea"/>
                  <a:ea typeface="+mn-ea"/>
                </a:endParaRPr>
              </a:p>
            </p:txBody>
          </p:sp>
          <p:grpSp>
            <p:nvGrpSpPr>
              <p:cNvPr id="93201" name="Group 53"/>
              <p:cNvGrpSpPr>
                <a:grpSpLocks/>
              </p:cNvGrpSpPr>
              <p:nvPr/>
            </p:nvGrpSpPr>
            <p:grpSpPr bwMode="auto">
              <a:xfrm>
                <a:off x="1437" y="2673"/>
                <a:ext cx="3423" cy="710"/>
                <a:chOff x="1412" y="1724"/>
                <a:chExt cx="3697" cy="931"/>
              </a:xfrm>
            </p:grpSpPr>
            <p:sp>
              <p:nvSpPr>
                <p:cNvPr id="475141" name="Rectangle 5"/>
                <p:cNvSpPr>
                  <a:spLocks noChangeArrowheads="1"/>
                </p:cNvSpPr>
                <p:nvPr/>
              </p:nvSpPr>
              <p:spPr bwMode="auto">
                <a:xfrm>
                  <a:off x="2405"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475142" name="Rectangle 6"/>
                <p:cNvSpPr>
                  <a:spLocks noChangeArrowheads="1"/>
                </p:cNvSpPr>
                <p:nvPr/>
              </p:nvSpPr>
              <p:spPr bwMode="auto">
                <a:xfrm>
                  <a:off x="3372"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475143" name="Rectangle 7"/>
                <p:cNvSpPr>
                  <a:spLocks noChangeArrowheads="1"/>
                </p:cNvSpPr>
                <p:nvPr/>
              </p:nvSpPr>
              <p:spPr bwMode="auto">
                <a:xfrm>
                  <a:off x="4339"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93206" name="Oval 8"/>
                <p:cNvSpPr>
                  <a:spLocks noChangeArrowheads="1"/>
                </p:cNvSpPr>
                <p:nvPr/>
              </p:nvSpPr>
              <p:spPr bwMode="auto">
                <a:xfrm>
                  <a:off x="2279"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07" name="Oval 9"/>
                <p:cNvSpPr>
                  <a:spLocks noChangeArrowheads="1"/>
                </p:cNvSpPr>
                <p:nvPr/>
              </p:nvSpPr>
              <p:spPr bwMode="auto">
                <a:xfrm>
                  <a:off x="3246"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08" name="Oval 10"/>
                <p:cNvSpPr>
                  <a:spLocks noChangeArrowheads="1"/>
                </p:cNvSpPr>
                <p:nvPr/>
              </p:nvSpPr>
              <p:spPr bwMode="auto">
                <a:xfrm>
                  <a:off x="4213" y="1801"/>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48" name="Rectangle 12"/>
                <p:cNvSpPr>
                  <a:spLocks noChangeArrowheads="1"/>
                </p:cNvSpPr>
                <p:nvPr/>
              </p:nvSpPr>
              <p:spPr bwMode="auto">
                <a:xfrm>
                  <a:off x="2405"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NET</a:t>
                  </a:r>
                </a:p>
              </p:txBody>
            </p:sp>
            <p:sp>
              <p:nvSpPr>
                <p:cNvPr id="475149" name="Rectangle 13"/>
                <p:cNvSpPr>
                  <a:spLocks noChangeArrowheads="1"/>
                </p:cNvSpPr>
                <p:nvPr/>
              </p:nvSpPr>
              <p:spPr bwMode="auto">
                <a:xfrm>
                  <a:off x="3372"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475150" name="Rectangle 14"/>
                <p:cNvSpPr>
                  <a:spLocks noChangeArrowheads="1"/>
                </p:cNvSpPr>
                <p:nvPr/>
              </p:nvSpPr>
              <p:spPr bwMode="auto">
                <a:xfrm>
                  <a:off x="4339"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93212" name="Oval 15"/>
                <p:cNvSpPr>
                  <a:spLocks noChangeArrowheads="1"/>
                </p:cNvSpPr>
                <p:nvPr/>
              </p:nvSpPr>
              <p:spPr bwMode="auto">
                <a:xfrm>
                  <a:off x="2279"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13" name="Oval 16"/>
                <p:cNvSpPr>
                  <a:spLocks noChangeArrowheads="1"/>
                </p:cNvSpPr>
                <p:nvPr/>
              </p:nvSpPr>
              <p:spPr bwMode="auto">
                <a:xfrm>
                  <a:off x="3246"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14" name="Oval 17"/>
                <p:cNvSpPr>
                  <a:spLocks noChangeArrowheads="1"/>
                </p:cNvSpPr>
                <p:nvPr/>
              </p:nvSpPr>
              <p:spPr bwMode="auto">
                <a:xfrm>
                  <a:off x="4213" y="198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55" name="Rectangle 19"/>
                <p:cNvSpPr>
                  <a:spLocks noChangeArrowheads="1"/>
                </p:cNvSpPr>
                <p:nvPr/>
              </p:nvSpPr>
              <p:spPr bwMode="auto">
                <a:xfrm>
                  <a:off x="2405"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NET</a:t>
                  </a:r>
                </a:p>
              </p:txBody>
            </p:sp>
            <p:sp>
              <p:nvSpPr>
                <p:cNvPr id="475156" name="Rectangle 20"/>
                <p:cNvSpPr>
                  <a:spLocks noChangeArrowheads="1"/>
                </p:cNvSpPr>
                <p:nvPr/>
              </p:nvSpPr>
              <p:spPr bwMode="auto">
                <a:xfrm>
                  <a:off x="3372"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NET</a:t>
                  </a:r>
                </a:p>
              </p:txBody>
            </p:sp>
            <p:sp>
              <p:nvSpPr>
                <p:cNvPr id="475157" name="Rectangle 21"/>
                <p:cNvSpPr>
                  <a:spLocks noChangeArrowheads="1"/>
                </p:cNvSpPr>
                <p:nvPr/>
              </p:nvSpPr>
              <p:spPr bwMode="auto">
                <a:xfrm>
                  <a:off x="4339"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a:solidFill>
                        <a:srgbClr val="0C0500"/>
                      </a:solidFill>
                      <a:latin typeface="+mn-ea"/>
                      <a:ea typeface="+mn-ea"/>
                    </a:rPr>
                    <a:t>HOST</a:t>
                  </a:r>
                </a:p>
              </p:txBody>
            </p:sp>
            <p:sp>
              <p:nvSpPr>
                <p:cNvPr id="93218" name="Oval 22"/>
                <p:cNvSpPr>
                  <a:spLocks noChangeArrowheads="1"/>
                </p:cNvSpPr>
                <p:nvPr/>
              </p:nvSpPr>
              <p:spPr bwMode="auto">
                <a:xfrm>
                  <a:off x="2279"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19" name="Oval 23"/>
                <p:cNvSpPr>
                  <a:spLocks noChangeArrowheads="1"/>
                </p:cNvSpPr>
                <p:nvPr/>
              </p:nvSpPr>
              <p:spPr bwMode="auto">
                <a:xfrm>
                  <a:off x="3246"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20" name="Oval 24"/>
                <p:cNvSpPr>
                  <a:spLocks noChangeArrowheads="1"/>
                </p:cNvSpPr>
                <p:nvPr/>
              </p:nvSpPr>
              <p:spPr bwMode="auto">
                <a:xfrm>
                  <a:off x="4213" y="216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65" name="Rectangle 29"/>
                <p:cNvSpPr>
                  <a:spLocks noChangeArrowheads="1"/>
                </p:cNvSpPr>
                <p:nvPr/>
              </p:nvSpPr>
              <p:spPr bwMode="auto">
                <a:xfrm>
                  <a:off x="1412" y="1724"/>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0      NET     </a:t>
                  </a:r>
                </a:p>
              </p:txBody>
            </p:sp>
            <p:sp>
              <p:nvSpPr>
                <p:cNvPr id="475166" name="Rectangle 30"/>
                <p:cNvSpPr>
                  <a:spLocks noChangeArrowheads="1"/>
                </p:cNvSpPr>
                <p:nvPr/>
              </p:nvSpPr>
              <p:spPr bwMode="auto">
                <a:xfrm>
                  <a:off x="1412" y="190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10     NET     </a:t>
                  </a:r>
                </a:p>
              </p:txBody>
            </p:sp>
            <p:sp>
              <p:nvSpPr>
                <p:cNvPr id="475167" name="Rectangle 31"/>
                <p:cNvSpPr>
                  <a:spLocks noChangeArrowheads="1"/>
                </p:cNvSpPr>
                <p:nvPr/>
              </p:nvSpPr>
              <p:spPr bwMode="auto">
                <a:xfrm>
                  <a:off x="1412" y="2085"/>
                  <a:ext cx="757" cy="18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110   NET    </a:t>
                  </a:r>
                </a:p>
              </p:txBody>
            </p:sp>
            <p:sp>
              <p:nvSpPr>
                <p:cNvPr id="475170" name="Rectangle 34"/>
                <p:cNvSpPr>
                  <a:spLocks noChangeArrowheads="1"/>
                </p:cNvSpPr>
                <p:nvPr/>
              </p:nvSpPr>
              <p:spPr bwMode="auto">
                <a:xfrm>
                  <a:off x="2405"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播</a:t>
                  </a:r>
                </a:p>
              </p:txBody>
            </p:sp>
            <p:sp>
              <p:nvSpPr>
                <p:cNvPr id="475171" name="Rectangle 35"/>
                <p:cNvSpPr>
                  <a:spLocks noChangeArrowheads="1"/>
                </p:cNvSpPr>
                <p:nvPr/>
              </p:nvSpPr>
              <p:spPr bwMode="auto">
                <a:xfrm>
                  <a:off x="337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地</a:t>
                  </a:r>
                </a:p>
              </p:txBody>
            </p:sp>
            <p:sp>
              <p:nvSpPr>
                <p:cNvPr id="93226" name="Oval 36"/>
                <p:cNvSpPr>
                  <a:spLocks noChangeArrowheads="1"/>
                </p:cNvSpPr>
                <p:nvPr/>
              </p:nvSpPr>
              <p:spPr bwMode="auto">
                <a:xfrm>
                  <a:off x="2279"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27" name="Oval 37"/>
                <p:cNvSpPr>
                  <a:spLocks noChangeArrowheads="1"/>
                </p:cNvSpPr>
                <p:nvPr/>
              </p:nvSpPr>
              <p:spPr bwMode="auto">
                <a:xfrm>
                  <a:off x="3246"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28" name="Oval 38"/>
                <p:cNvSpPr>
                  <a:spLocks noChangeArrowheads="1"/>
                </p:cNvSpPr>
                <p:nvPr/>
              </p:nvSpPr>
              <p:spPr bwMode="auto">
                <a:xfrm>
                  <a:off x="4213" y="2371"/>
                  <a:ext cx="84" cy="6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75" name="Rectangle 39"/>
                <p:cNvSpPr>
                  <a:spLocks noChangeArrowheads="1"/>
                </p:cNvSpPr>
                <p:nvPr/>
              </p:nvSpPr>
              <p:spPr bwMode="auto">
                <a:xfrm>
                  <a:off x="2405"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留</a:t>
                  </a:r>
                </a:p>
              </p:txBody>
            </p:sp>
            <p:sp>
              <p:nvSpPr>
                <p:cNvPr id="475176" name="Rectangle 40"/>
                <p:cNvSpPr>
                  <a:spLocks noChangeArrowheads="1"/>
                </p:cNvSpPr>
                <p:nvPr/>
              </p:nvSpPr>
              <p:spPr bwMode="auto">
                <a:xfrm>
                  <a:off x="337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地</a:t>
                  </a:r>
                </a:p>
              </p:txBody>
            </p:sp>
            <p:sp>
              <p:nvSpPr>
                <p:cNvPr id="93231" name="Oval 41"/>
                <p:cNvSpPr>
                  <a:spLocks noChangeArrowheads="1"/>
                </p:cNvSpPr>
                <p:nvPr/>
              </p:nvSpPr>
              <p:spPr bwMode="auto">
                <a:xfrm>
                  <a:off x="2279"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32" name="Oval 42"/>
                <p:cNvSpPr>
                  <a:spLocks noChangeArrowheads="1"/>
                </p:cNvSpPr>
                <p:nvPr/>
              </p:nvSpPr>
              <p:spPr bwMode="auto">
                <a:xfrm>
                  <a:off x="3246"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93233" name="Oval 43"/>
                <p:cNvSpPr>
                  <a:spLocks noChangeArrowheads="1"/>
                </p:cNvSpPr>
                <p:nvPr/>
              </p:nvSpPr>
              <p:spPr bwMode="auto">
                <a:xfrm>
                  <a:off x="4213" y="2552"/>
                  <a:ext cx="84" cy="6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sp>
              <p:nvSpPr>
                <p:cNvPr id="475180" name="Rectangle 44"/>
                <p:cNvSpPr>
                  <a:spLocks noChangeArrowheads="1"/>
                </p:cNvSpPr>
                <p:nvPr/>
              </p:nvSpPr>
              <p:spPr bwMode="auto">
                <a:xfrm>
                  <a:off x="141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1110            </a:t>
                  </a:r>
                </a:p>
              </p:txBody>
            </p:sp>
            <p:sp>
              <p:nvSpPr>
                <p:cNvPr id="475181" name="Rectangle 45"/>
                <p:cNvSpPr>
                  <a:spLocks noChangeArrowheads="1"/>
                </p:cNvSpPr>
                <p:nvPr/>
              </p:nvSpPr>
              <p:spPr bwMode="auto">
                <a:xfrm>
                  <a:off x="141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GB" altLang="zh-CN" sz="1400" b="1" dirty="0">
                      <a:solidFill>
                        <a:srgbClr val="0C0500"/>
                      </a:solidFill>
                      <a:latin typeface="+mn-ea"/>
                      <a:ea typeface="+mn-ea"/>
                    </a:rPr>
                    <a:t>11110  </a:t>
                  </a:r>
                  <a:r>
                    <a:rPr lang="zh-CN" altLang="en-GB" sz="1400" b="1" dirty="0">
                      <a:solidFill>
                        <a:srgbClr val="0C0500"/>
                      </a:solidFill>
                      <a:latin typeface="+mn-ea"/>
                      <a:ea typeface="+mn-ea"/>
                    </a:rPr>
                    <a:t>保    </a:t>
                  </a:r>
                </a:p>
              </p:txBody>
            </p:sp>
            <p:sp>
              <p:nvSpPr>
                <p:cNvPr id="93236" name="Rectangle 48"/>
                <p:cNvSpPr>
                  <a:spLocks noChangeArrowheads="1"/>
                </p:cNvSpPr>
                <p:nvPr/>
              </p:nvSpPr>
              <p:spPr bwMode="auto">
                <a:xfrm>
                  <a:off x="1730" y="2306"/>
                  <a:ext cx="3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a:r>
                    <a:rPr lang="zh-CN" altLang="en-GB" sz="1400" b="1">
                      <a:solidFill>
                        <a:srgbClr val="0C0500"/>
                      </a:solidFill>
                      <a:latin typeface="+mn-ea"/>
                      <a:ea typeface="+mn-ea"/>
                    </a:rPr>
                    <a:t>组</a:t>
                  </a:r>
                </a:p>
              </p:txBody>
            </p:sp>
            <p:sp>
              <p:nvSpPr>
                <p:cNvPr id="475185" name="Rectangle 49"/>
                <p:cNvSpPr>
                  <a:spLocks noChangeArrowheads="1"/>
                </p:cNvSpPr>
                <p:nvPr/>
              </p:nvSpPr>
              <p:spPr bwMode="auto">
                <a:xfrm>
                  <a:off x="4352" y="2294"/>
                  <a:ext cx="757" cy="181"/>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址</a:t>
                  </a:r>
                </a:p>
              </p:txBody>
            </p:sp>
            <p:sp>
              <p:nvSpPr>
                <p:cNvPr id="475186" name="Rectangle 50"/>
                <p:cNvSpPr>
                  <a:spLocks noChangeArrowheads="1"/>
                </p:cNvSpPr>
                <p:nvPr/>
              </p:nvSpPr>
              <p:spPr bwMode="auto">
                <a:xfrm>
                  <a:off x="4352" y="2475"/>
                  <a:ext cx="757" cy="18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zh-CN" altLang="en-GB" sz="1400" b="1">
                      <a:solidFill>
                        <a:srgbClr val="0C0500"/>
                      </a:solidFill>
                      <a:latin typeface="+mn-ea"/>
                      <a:ea typeface="+mn-ea"/>
                    </a:rPr>
                    <a:t>址</a:t>
                  </a:r>
                </a:p>
              </p:txBody>
            </p:sp>
          </p:grpSp>
          <p:sp>
            <p:nvSpPr>
              <p:cNvPr id="93202" name="AutoShape 51"/>
              <p:cNvSpPr>
                <a:spLocks/>
              </p:cNvSpPr>
              <p:nvPr/>
            </p:nvSpPr>
            <p:spPr bwMode="auto">
              <a:xfrm>
                <a:off x="888" y="2696"/>
                <a:ext cx="43" cy="346"/>
              </a:xfrm>
              <a:prstGeom prst="leftBrace">
                <a:avLst>
                  <a:gd name="adj1" fmla="val 6705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endParaRPr lang="zh-CN" altLang="en-US" sz="2000" b="1">
                  <a:solidFill>
                    <a:srgbClr val="0C0500"/>
                  </a:solidFill>
                  <a:latin typeface="+mn-ea"/>
                  <a:ea typeface="+mn-ea"/>
                </a:endParaRPr>
              </a:p>
            </p:txBody>
          </p:sp>
        </p:grpSp>
        <p:sp>
          <p:nvSpPr>
            <p:cNvPr id="93190" name="Text Box 55"/>
            <p:cNvSpPr txBox="1">
              <a:spLocks noChangeArrowheads="1"/>
            </p:cNvSpPr>
            <p:nvPr/>
          </p:nvSpPr>
          <p:spPr bwMode="auto">
            <a:xfrm>
              <a:off x="1565" y="3113"/>
              <a:ext cx="340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600" b="1">
                  <a:solidFill>
                    <a:srgbClr val="0C0500"/>
                  </a:solidFill>
                  <a:latin typeface="+mn-ea"/>
                  <a:ea typeface="+mn-ea"/>
                </a:rPr>
                <a:t>有类别地址分配</a:t>
              </a: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zh-CN" altLang="en-US">
                <a:latin typeface="+mn-ea"/>
                <a:ea typeface="+mn-ea"/>
              </a:rPr>
              <a:t>问题描述</a:t>
            </a:r>
            <a:r>
              <a:rPr lang="en-US" altLang="zh-CN">
                <a:latin typeface="+mn-ea"/>
                <a:ea typeface="+mn-ea"/>
              </a:rPr>
              <a:t>(2)</a:t>
            </a:r>
          </a:p>
        </p:txBody>
      </p:sp>
      <p:sp>
        <p:nvSpPr>
          <p:cNvPr id="94211" name="Rectangle 3"/>
          <p:cNvSpPr>
            <a:spLocks noGrp="1" noChangeArrowheads="1"/>
          </p:cNvSpPr>
          <p:nvPr>
            <p:ph type="body" idx="1"/>
          </p:nvPr>
        </p:nvSpPr>
        <p:spPr>
          <a:xfrm>
            <a:off x="323850" y="1595537"/>
            <a:ext cx="8631238" cy="2851150"/>
          </a:xfrm>
        </p:spPr>
        <p:txBody>
          <a:bodyPr/>
          <a:lstStyle/>
          <a:p>
            <a:pPr>
              <a:lnSpc>
                <a:spcPct val="105000"/>
              </a:lnSpc>
            </a:pPr>
            <a:r>
              <a:rPr lang="zh-CN" altLang="en-US" sz="2800" dirty="0">
                <a:solidFill>
                  <a:srgbClr val="FF0000"/>
                </a:solidFill>
                <a:latin typeface="+mn-ea"/>
              </a:rPr>
              <a:t>路由器特别是核心网络路由器路由表</a:t>
            </a:r>
            <a:r>
              <a:rPr lang="en-US" altLang="zh-CN" sz="2800" dirty="0">
                <a:solidFill>
                  <a:srgbClr val="FF0000"/>
                </a:solidFill>
                <a:latin typeface="+mn-ea"/>
              </a:rPr>
              <a:t>(</a:t>
            </a:r>
            <a:r>
              <a:rPr lang="zh-CN" altLang="en-US" sz="2800" dirty="0">
                <a:solidFill>
                  <a:srgbClr val="FF0000"/>
                </a:solidFill>
                <a:latin typeface="+mn-ea"/>
              </a:rPr>
              <a:t>转发表</a:t>
            </a:r>
            <a:r>
              <a:rPr lang="en-US" altLang="zh-CN" sz="2800" dirty="0">
                <a:solidFill>
                  <a:srgbClr val="FF0000"/>
                </a:solidFill>
                <a:latin typeface="+mn-ea"/>
              </a:rPr>
              <a:t>)</a:t>
            </a:r>
            <a:r>
              <a:rPr lang="zh-CN" altLang="en-US" sz="2800" dirty="0">
                <a:solidFill>
                  <a:srgbClr val="FF0000"/>
                </a:solidFill>
                <a:latin typeface="+mn-ea"/>
              </a:rPr>
              <a:t>表项急剧膨胀，从而降低路由效率</a:t>
            </a:r>
          </a:p>
          <a:p>
            <a:pPr lvl="1">
              <a:lnSpc>
                <a:spcPct val="105000"/>
              </a:lnSpc>
            </a:pPr>
            <a:r>
              <a:rPr lang="zh-CN" altLang="en-US" sz="2400" dirty="0">
                <a:latin typeface="+mn-ea"/>
              </a:rPr>
              <a:t>每个路由器上都有一个路由表，有手动配置或者根据路由协议自动生成</a:t>
            </a:r>
          </a:p>
          <a:p>
            <a:pPr lvl="1">
              <a:lnSpc>
                <a:spcPct val="105000"/>
              </a:lnSpc>
            </a:pPr>
            <a:r>
              <a:rPr lang="zh-CN" altLang="en-US" sz="2400" dirty="0">
                <a:latin typeface="+mn-ea"/>
              </a:rPr>
              <a:t>对于</a:t>
            </a:r>
            <a:r>
              <a:rPr lang="en-US" altLang="zh-CN" sz="2400" dirty="0">
                <a:latin typeface="+mn-ea"/>
              </a:rPr>
              <a:t>Internet</a:t>
            </a:r>
            <a:r>
              <a:rPr lang="zh-CN" altLang="en-US" sz="2400" dirty="0">
                <a:latin typeface="+mn-ea"/>
              </a:rPr>
              <a:t>每增加一个网络，必须在路由表中建立该网络网络号所对应路由表表项</a:t>
            </a:r>
          </a:p>
        </p:txBody>
      </p:sp>
      <p:pic>
        <p:nvPicPr>
          <p:cNvPr id="942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587875"/>
            <a:ext cx="79216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539750" y="4221163"/>
            <a:ext cx="4249738" cy="366712"/>
          </a:xfrm>
          <a:prstGeom prst="rect">
            <a:avLst/>
          </a:prstGeom>
          <a:noFill/>
          <a:ln w="9525" algn="ctr">
            <a:noFill/>
            <a:miter lim="800000"/>
            <a:headEnd/>
            <a:tailEnd/>
          </a:ln>
        </p:spPr>
        <p:txBody>
          <a:bodyPr>
            <a:spAutoFit/>
          </a:bodyPr>
          <a:lstStyle/>
          <a:p>
            <a:pPr fontAlgn="auto">
              <a:spcBef>
                <a:spcPct val="50000"/>
              </a:spcBef>
              <a:spcAft>
                <a:spcPts val="0"/>
              </a:spcAft>
              <a:defRPr/>
            </a:pPr>
            <a:r>
              <a:rPr lang="zh-CN" altLang="en-US" kern="0" dirty="0">
                <a:solidFill>
                  <a:sysClr val="windowText" lastClr="000000"/>
                </a:solidFill>
                <a:latin typeface="+mn-ea"/>
                <a:ea typeface="+mn-ea"/>
              </a:rPr>
              <a:t>路由表结构</a:t>
            </a:r>
            <a:r>
              <a:rPr lang="en-US" altLang="zh-CN" kern="0" dirty="0">
                <a:solidFill>
                  <a:srgbClr val="0C0500"/>
                </a:solidFill>
                <a:latin typeface="+mn-ea"/>
                <a:ea typeface="+mn-ea"/>
              </a:rPr>
              <a:t>&lt;</a:t>
            </a:r>
            <a:r>
              <a:rPr lang="zh-CN" altLang="en-US" kern="0" dirty="0">
                <a:solidFill>
                  <a:srgbClr val="0C0500"/>
                </a:solidFill>
                <a:latin typeface="+mn-ea"/>
                <a:ea typeface="+mn-ea"/>
              </a:rPr>
              <a:t>目的网络、下一跳、</a:t>
            </a:r>
            <a:r>
              <a:rPr lang="en-US" altLang="zh-CN" kern="0" dirty="0">
                <a:solidFill>
                  <a:srgbClr val="0C0500"/>
                </a:solidFill>
                <a:latin typeface="+mn-ea"/>
                <a:ea typeface="+mn-ea"/>
              </a:rPr>
              <a:t>…..&gt;</a:t>
            </a:r>
            <a:endParaRPr lang="zh-CN" altLang="en-US" kern="0" dirty="0">
              <a:solidFill>
                <a:srgbClr val="0C0500"/>
              </a:solidFill>
              <a:latin typeface="+mn-ea"/>
              <a:ea typeface="+mn-e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0DF81BE-6929-4CEE-92E9-7B4E78506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144000" cy="6143625"/>
          </a:xfrm>
          <a:prstGeom prst="rect">
            <a:avLst/>
          </a:prstGeom>
          <a:noFill/>
          <a:extLst>
            <a:ext uri="{909E8E84-426E-40DD-AFC4-6F175D3DCCD1}">
              <a14:hiddenFill xmlns:a14="http://schemas.microsoft.com/office/drawing/2010/main">
                <a:solidFill>
                  <a:srgbClr val="FFFFFF"/>
                </a:solidFill>
              </a14:hiddenFill>
            </a:ext>
          </a:extLst>
        </p:spPr>
      </p:pic>
      <p:sp>
        <p:nvSpPr>
          <p:cNvPr id="95236" name="Rectangle 5"/>
          <p:cNvSpPr>
            <a:spLocks noChangeArrowheads="1"/>
          </p:cNvSpPr>
          <p:nvPr/>
        </p:nvSpPr>
        <p:spPr bwMode="auto">
          <a:xfrm>
            <a:off x="179388" y="6380163"/>
            <a:ext cx="6840537" cy="43338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b="1" dirty="0">
                <a:latin typeface="+mn-ea"/>
                <a:ea typeface="+mn-ea"/>
              </a:rPr>
              <a:t>注：关于路由器路由表统计信息参考：</a:t>
            </a:r>
            <a:r>
              <a:rPr lang="en-US" altLang="zh-CN" b="1" dirty="0">
                <a:latin typeface="+mn-ea"/>
                <a:ea typeface="+mn-ea"/>
              </a:rPr>
              <a:t>http://bgp.potaroo.net/</a:t>
            </a:r>
            <a:endParaRPr lang="zh-CN" altLang="en-US" b="1" dirty="0">
              <a:latin typeface="+mn-ea"/>
              <a:ea typeface="+mn-ea"/>
            </a:endParaRPr>
          </a:p>
        </p:txBody>
      </p:sp>
      <p:sp>
        <p:nvSpPr>
          <p:cNvPr id="6" name="Rectangle 5"/>
          <p:cNvSpPr>
            <a:spLocks noChangeArrowheads="1"/>
          </p:cNvSpPr>
          <p:nvPr/>
        </p:nvSpPr>
        <p:spPr bwMode="auto">
          <a:xfrm>
            <a:off x="1939925" y="56197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r>
              <a:rPr lang="en-US" altLang="zh-CN"/>
              <a:t>Growth of the BGP Table - 1994 to Present</a:t>
            </a:r>
          </a:p>
        </p:txBody>
      </p:sp>
      <p:sp>
        <p:nvSpPr>
          <p:cNvPr id="7" name="TextBox 6"/>
          <p:cNvSpPr txBox="1">
            <a:spLocks noChangeArrowheads="1"/>
          </p:cNvSpPr>
          <p:nvPr/>
        </p:nvSpPr>
        <p:spPr bwMode="auto">
          <a:xfrm>
            <a:off x="971600" y="1011110"/>
            <a:ext cx="3569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dirty="0">
                <a:latin typeface="+mn-ea"/>
                <a:ea typeface="+mn-ea"/>
              </a:rPr>
              <a:t>BGP</a:t>
            </a:r>
            <a:r>
              <a:rPr lang="zh-CN" altLang="en-US" dirty="0">
                <a:latin typeface="+mn-ea"/>
                <a:ea typeface="+mn-ea"/>
              </a:rPr>
              <a:t>表项数量：</a:t>
            </a:r>
            <a:r>
              <a:rPr lang="en-US" altLang="zh-CN" dirty="0">
                <a:latin typeface="+mn-ea"/>
                <a:ea typeface="+mn-ea"/>
              </a:rPr>
              <a:t>1,000,000</a:t>
            </a:r>
            <a:endParaRPr lang="zh-CN" altLang="en-US" dirty="0">
              <a:latin typeface="+mn-ea"/>
              <a:ea typeface="+mn-ea"/>
            </a:endParaRPr>
          </a:p>
        </p:txBody>
      </p:sp>
      <p:sp>
        <p:nvSpPr>
          <p:cNvPr id="8" name="TextBox 7"/>
          <p:cNvSpPr txBox="1">
            <a:spLocks noChangeArrowheads="1"/>
          </p:cNvSpPr>
          <p:nvPr/>
        </p:nvSpPr>
        <p:spPr bwMode="auto">
          <a:xfrm>
            <a:off x="8450732" y="6287294"/>
            <a:ext cx="714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dirty="0"/>
              <a:t>2022</a:t>
            </a:r>
            <a:endParaRPr lang="zh-CN" altLang="en-US" dirty="0"/>
          </a:p>
        </p:txBody>
      </p:sp>
      <p:cxnSp>
        <p:nvCxnSpPr>
          <p:cNvPr id="3" name="直接箭头连接符 2">
            <a:extLst>
              <a:ext uri="{FF2B5EF4-FFF2-40B4-BE49-F238E27FC236}">
                <a16:creationId xmlns:a16="http://schemas.microsoft.com/office/drawing/2014/main" id="{00B887BF-BC16-4A6E-8EB9-BD6428EE705D}"/>
              </a:ext>
            </a:extLst>
          </p:cNvPr>
          <p:cNvCxnSpPr>
            <a:cxnSpLocks/>
          </p:cNvCxnSpPr>
          <p:nvPr/>
        </p:nvCxnSpPr>
        <p:spPr>
          <a:xfrm flipV="1">
            <a:off x="582268" y="1192715"/>
            <a:ext cx="402768" cy="2160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zh-CN" altLang="en-US">
                <a:latin typeface="+mn-ea"/>
                <a:ea typeface="+mn-ea"/>
              </a:rPr>
              <a:t>解决方案概述</a:t>
            </a:r>
          </a:p>
        </p:txBody>
      </p:sp>
      <p:sp>
        <p:nvSpPr>
          <p:cNvPr id="96259" name="Rectangle 3"/>
          <p:cNvSpPr>
            <a:spLocks noGrp="1" noChangeArrowheads="1"/>
          </p:cNvSpPr>
          <p:nvPr>
            <p:ph type="body" idx="1"/>
          </p:nvPr>
        </p:nvSpPr>
        <p:spPr>
          <a:xfrm>
            <a:off x="200025" y="1448594"/>
            <a:ext cx="7772400" cy="4114800"/>
          </a:xfrm>
        </p:spPr>
        <p:txBody>
          <a:bodyPr/>
          <a:lstStyle/>
          <a:p>
            <a:pPr>
              <a:lnSpc>
                <a:spcPct val="90000"/>
              </a:lnSpc>
            </a:pPr>
            <a:r>
              <a:rPr lang="zh-CN" altLang="en-US" dirty="0">
                <a:latin typeface="+mn-ea"/>
              </a:rPr>
              <a:t>采用</a:t>
            </a:r>
            <a:r>
              <a:rPr lang="zh-CN" altLang="en-US" dirty="0">
                <a:solidFill>
                  <a:srgbClr val="FF0000"/>
                </a:solidFill>
                <a:latin typeface="+mn-ea"/>
              </a:rPr>
              <a:t>层次化地址结构</a:t>
            </a:r>
          </a:p>
          <a:p>
            <a:pPr lvl="1">
              <a:lnSpc>
                <a:spcPct val="90000"/>
              </a:lnSpc>
            </a:pPr>
            <a:r>
              <a:rPr lang="zh-CN" altLang="en-US" sz="2800" b="0" dirty="0">
                <a:latin typeface="+mn-ea"/>
                <a:ea typeface="+mn-ea"/>
              </a:rPr>
              <a:t>通过细粒度分配</a:t>
            </a:r>
            <a:r>
              <a:rPr lang="en-US" altLang="zh-CN" sz="2800" b="0" dirty="0">
                <a:latin typeface="+mn-ea"/>
                <a:ea typeface="+mn-ea"/>
              </a:rPr>
              <a:t>IP</a:t>
            </a:r>
            <a:r>
              <a:rPr lang="zh-CN" altLang="en-US" sz="2800" b="0" dirty="0">
                <a:latin typeface="+mn-ea"/>
                <a:ea typeface="+mn-ea"/>
              </a:rPr>
              <a:t>地址块来提高</a:t>
            </a:r>
            <a:r>
              <a:rPr lang="en-US" altLang="zh-CN" sz="2800" b="0" dirty="0">
                <a:latin typeface="+mn-ea"/>
                <a:ea typeface="+mn-ea"/>
              </a:rPr>
              <a:t>IP</a:t>
            </a:r>
            <a:r>
              <a:rPr lang="zh-CN" altLang="en-US" sz="2800" b="0" dirty="0">
                <a:latin typeface="+mn-ea"/>
                <a:ea typeface="+mn-ea"/>
              </a:rPr>
              <a:t>地址的利用率</a:t>
            </a:r>
            <a:r>
              <a:rPr lang="zh-CN" altLang="en-US" b="0" dirty="0">
                <a:latin typeface="+mn-ea"/>
              </a:rPr>
              <a:t>划分子网</a:t>
            </a:r>
          </a:p>
          <a:p>
            <a:pPr lvl="1">
              <a:lnSpc>
                <a:spcPct val="90000"/>
              </a:lnSpc>
            </a:pPr>
            <a:r>
              <a:rPr lang="en-US" altLang="zh-CN" sz="2800" b="0" dirty="0">
                <a:latin typeface="+mn-ea"/>
                <a:ea typeface="+mn-ea"/>
              </a:rPr>
              <a:t>IP</a:t>
            </a:r>
            <a:r>
              <a:rPr lang="zh-CN" altLang="en-US" sz="2800" b="0" dirty="0">
                <a:latin typeface="+mn-ea"/>
                <a:ea typeface="+mn-ea"/>
              </a:rPr>
              <a:t>地址进行汇聚，以减少路由协议中路由选择消息携带的和路由器的路由表中储存的网络号的数量</a:t>
            </a:r>
            <a:endParaRPr lang="zh-CN" altLang="en-US" b="0" dirty="0">
              <a:latin typeface="+mn-ea"/>
            </a:endParaRPr>
          </a:p>
          <a:p>
            <a:pPr lvl="1">
              <a:lnSpc>
                <a:spcPct val="90000"/>
              </a:lnSpc>
            </a:pPr>
            <a:endParaRPr lang="zh-CN" altLang="en-US" dirty="0">
              <a:latin typeface="+mn-ea"/>
            </a:endParaRPr>
          </a:p>
          <a:p>
            <a:pPr marL="457200" lvl="1" indent="0">
              <a:lnSpc>
                <a:spcPct val="90000"/>
              </a:lnSpc>
              <a:buNone/>
            </a:pPr>
            <a:endParaRPr lang="zh-CN" altLang="en-US" dirty="0">
              <a:latin typeface="+mn-ea"/>
            </a:endParaRPr>
          </a:p>
          <a:p>
            <a:pPr marL="457200" lvl="1" indent="0">
              <a:lnSpc>
                <a:spcPct val="90000"/>
              </a:lnSpc>
              <a:buNone/>
            </a:pPr>
            <a:endParaRPr lang="en-US" altLang="zh-CN" b="0" dirty="0">
              <a:latin typeface="+mn-ea"/>
            </a:endParaRPr>
          </a:p>
          <a:p>
            <a:pPr lvl="1">
              <a:lnSpc>
                <a:spcPct val="90000"/>
              </a:lnSpc>
            </a:pPr>
            <a:r>
              <a:rPr lang="zh-CN" altLang="en-US" b="0" dirty="0">
                <a:latin typeface="+mn-ea"/>
              </a:rPr>
              <a:t>多台主机共享一个全局的</a:t>
            </a:r>
            <a:r>
              <a:rPr lang="en-US" altLang="zh-CN" b="0" dirty="0">
                <a:latin typeface="+mn-ea"/>
              </a:rPr>
              <a:t>IP</a:t>
            </a:r>
          </a:p>
          <a:p>
            <a:pPr lvl="1">
              <a:lnSpc>
                <a:spcPct val="90000"/>
              </a:lnSpc>
            </a:pPr>
            <a:endParaRPr lang="en-US" altLang="zh-CN" dirty="0">
              <a:latin typeface="+mn-ea"/>
            </a:endParaRPr>
          </a:p>
        </p:txBody>
      </p:sp>
      <p:sp>
        <p:nvSpPr>
          <p:cNvPr id="96260" name="Rectangle 6"/>
          <p:cNvSpPr>
            <a:spLocks noChangeArrowheads="1"/>
          </p:cNvSpPr>
          <p:nvPr/>
        </p:nvSpPr>
        <p:spPr bwMode="auto">
          <a:xfrm>
            <a:off x="519112" y="4287957"/>
            <a:ext cx="8424863" cy="976678"/>
          </a:xfrm>
          <a:prstGeom prst="rect">
            <a:avLst/>
          </a:prstGeom>
          <a:solidFill>
            <a:schemeClr val="accent2">
              <a:lumMod val="20000"/>
              <a:lumOff val="80000"/>
            </a:schemeClr>
          </a:solidFill>
          <a:ln w="9525">
            <a:solidFill>
              <a:schemeClr val="tx1"/>
            </a:solidFill>
            <a:miter lim="800000"/>
            <a:headEnd/>
            <a:tailEnd/>
          </a:ln>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25000"/>
              </a:lnSpc>
              <a:spcBef>
                <a:spcPct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uLnTx/>
                <a:uFillTx/>
                <a:latin typeface="+mn-ea"/>
                <a:ea typeface="+mn-ea"/>
              </a:rPr>
              <a:t>1. </a:t>
            </a:r>
            <a:r>
              <a:rPr kumimoji="0" lang="zh-CN" altLang="en-US" sz="2400" b="1" i="0" u="none" strike="noStrike" kern="0" cap="none" spc="0" normalizeH="0" noProof="0" dirty="0">
                <a:ln>
                  <a:noFill/>
                </a:ln>
                <a:solidFill>
                  <a:srgbClr val="000000"/>
                </a:solidFill>
                <a:effectLst/>
                <a:uLnTx/>
                <a:uFillTx/>
                <a:latin typeface="+mn-ea"/>
                <a:ea typeface="+mn-ea"/>
              </a:rPr>
              <a:t>划分子网</a:t>
            </a:r>
          </a:p>
          <a:p>
            <a:pPr marL="0" marR="0" lvl="0" indent="0" algn="ctr" defTabSz="914400" eaLnBrk="1" fontAlgn="auto" latinLnBrk="0" hangingPunct="1">
              <a:lnSpc>
                <a:spcPct val="125000"/>
              </a:lnSpc>
              <a:spcBef>
                <a:spcPct val="0"/>
              </a:spcBef>
              <a:spcAft>
                <a:spcPts val="0"/>
              </a:spcAft>
              <a:buClrTx/>
              <a:buSzTx/>
              <a:buFontTx/>
              <a:buNone/>
              <a:tabLst/>
              <a:defRPr/>
            </a:pPr>
            <a:r>
              <a:rPr kumimoji="0" lang="en-US" altLang="zh-CN" sz="2400" b="1" i="0" u="none" strike="noStrike" kern="0" cap="none" spc="0" normalizeH="0" noProof="0" dirty="0">
                <a:ln>
                  <a:noFill/>
                </a:ln>
                <a:solidFill>
                  <a:srgbClr val="000000"/>
                </a:solidFill>
                <a:effectLst/>
                <a:uLnTx/>
                <a:uFillTx/>
                <a:latin typeface="+mn-ea"/>
                <a:ea typeface="+mn-ea"/>
              </a:rPr>
              <a:t>2. </a:t>
            </a:r>
            <a:r>
              <a:rPr kumimoji="0" lang="zh-CN" altLang="en-US" sz="2400" b="1" i="0" u="none" strike="noStrike" kern="0" cap="none" spc="0" normalizeH="0" noProof="0" dirty="0">
                <a:ln>
                  <a:noFill/>
                </a:ln>
                <a:solidFill>
                  <a:srgbClr val="000000"/>
                </a:solidFill>
                <a:effectLst/>
                <a:uLnTx/>
                <a:uFillTx/>
                <a:latin typeface="+mn-ea"/>
                <a:ea typeface="+mn-ea"/>
              </a:rPr>
              <a:t>无类别域间寻路</a:t>
            </a:r>
            <a:r>
              <a:rPr kumimoji="0" lang="en-US" altLang="zh-CN" sz="2400" b="1" i="0" u="none" strike="noStrike" kern="0" cap="none" spc="0" normalizeH="0" noProof="0" dirty="0">
                <a:ln>
                  <a:noFill/>
                </a:ln>
                <a:solidFill>
                  <a:srgbClr val="000000"/>
                </a:solidFill>
                <a:effectLst/>
                <a:uLnTx/>
                <a:uFillTx/>
                <a:latin typeface="+mn-ea"/>
                <a:ea typeface="+mn-ea"/>
              </a:rPr>
              <a:t>CIDR</a:t>
            </a:r>
          </a:p>
        </p:txBody>
      </p:sp>
      <p:sp>
        <p:nvSpPr>
          <p:cNvPr id="96261" name="Rectangle 7"/>
          <p:cNvSpPr>
            <a:spLocks noChangeArrowheads="1"/>
          </p:cNvSpPr>
          <p:nvPr/>
        </p:nvSpPr>
        <p:spPr bwMode="auto">
          <a:xfrm>
            <a:off x="523361" y="5939632"/>
            <a:ext cx="8424863" cy="461665"/>
          </a:xfrm>
          <a:prstGeom prst="rect">
            <a:avLst/>
          </a:prstGeom>
          <a:solidFill>
            <a:schemeClr val="accent2">
              <a:lumMod val="20000"/>
              <a:lumOff val="80000"/>
            </a:schemeClr>
          </a:solidFill>
          <a:ln w="9525">
            <a:solidFill>
              <a:schemeClr val="tx1"/>
            </a:solidFill>
            <a:miter lim="800000"/>
            <a:headEnd/>
            <a:tailEnd/>
          </a:ln>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lvl="1" algn="ctr" eaLnBrk="1" hangingPunct="1"/>
            <a:r>
              <a:rPr lang="en-US" altLang="zh-CN" sz="2400" b="1" dirty="0">
                <a:latin typeface="+mn-ea"/>
                <a:ea typeface="+mn-ea"/>
              </a:rPr>
              <a:t>3. </a:t>
            </a:r>
            <a:r>
              <a:rPr lang="zh-CN" altLang="en-US" sz="2400" b="1" dirty="0">
                <a:latin typeface="+mn-ea"/>
                <a:ea typeface="+mn-ea"/>
              </a:rPr>
              <a:t>网络地址转换</a:t>
            </a:r>
            <a:r>
              <a:rPr lang="en-US" altLang="zh-CN" sz="2400" b="1" dirty="0">
                <a:latin typeface="+mn-ea"/>
                <a:ea typeface="+mn-ea"/>
              </a:rPr>
              <a:t>NAT</a:t>
            </a:r>
          </a:p>
        </p:txBody>
      </p:sp>
      <p:sp>
        <p:nvSpPr>
          <p:cNvPr id="2" name="右大括号 1">
            <a:extLst>
              <a:ext uri="{FF2B5EF4-FFF2-40B4-BE49-F238E27FC236}">
                <a16:creationId xmlns:a16="http://schemas.microsoft.com/office/drawing/2014/main" id="{7308955F-F947-4178-B2E2-0BFA4DA33590}"/>
              </a:ext>
            </a:extLst>
          </p:cNvPr>
          <p:cNvSpPr/>
          <p:nvPr/>
        </p:nvSpPr>
        <p:spPr>
          <a:xfrm>
            <a:off x="7956376" y="1700808"/>
            <a:ext cx="144016" cy="22322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右大括号 6">
            <a:extLst>
              <a:ext uri="{FF2B5EF4-FFF2-40B4-BE49-F238E27FC236}">
                <a16:creationId xmlns:a16="http://schemas.microsoft.com/office/drawing/2014/main" id="{1131DFCC-2D93-4EC8-91D5-5AB1170DC049}"/>
              </a:ext>
            </a:extLst>
          </p:cNvPr>
          <p:cNvSpPr/>
          <p:nvPr/>
        </p:nvSpPr>
        <p:spPr>
          <a:xfrm>
            <a:off x="6876256" y="5456661"/>
            <a:ext cx="144016" cy="3684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30229C86-237F-434D-AAD2-146091038D5A}"/>
              </a:ext>
            </a:extLst>
          </p:cNvPr>
          <p:cNvSpPr txBox="1"/>
          <p:nvPr/>
        </p:nvSpPr>
        <p:spPr>
          <a:xfrm flipH="1">
            <a:off x="8172400" y="2406611"/>
            <a:ext cx="1043608" cy="923330"/>
          </a:xfrm>
          <a:prstGeom prst="rect">
            <a:avLst/>
          </a:prstGeom>
          <a:noFill/>
        </p:spPr>
        <p:txBody>
          <a:bodyPr wrap="square">
            <a:spAutoFit/>
          </a:bodyPr>
          <a:lstStyle/>
          <a:p>
            <a:r>
              <a:rPr lang="zh-CN" altLang="en-US" sz="1800" b="0" dirty="0">
                <a:latin typeface="+mn-ea"/>
                <a:ea typeface="+mn-ea"/>
              </a:rPr>
              <a:t>提高</a:t>
            </a:r>
            <a:r>
              <a:rPr lang="en-US" altLang="zh-CN" sz="1800" b="0" dirty="0">
                <a:latin typeface="+mn-ea"/>
                <a:ea typeface="+mn-ea"/>
              </a:rPr>
              <a:t>IP</a:t>
            </a:r>
          </a:p>
          <a:p>
            <a:r>
              <a:rPr lang="zh-CN" altLang="en-US" sz="1800" b="0" dirty="0">
                <a:latin typeface="+mn-ea"/>
                <a:ea typeface="+mn-ea"/>
              </a:rPr>
              <a:t>地址利用率</a:t>
            </a:r>
            <a:endParaRPr lang="zh-CN" altLang="en-US" dirty="0"/>
          </a:p>
        </p:txBody>
      </p:sp>
      <p:sp>
        <p:nvSpPr>
          <p:cNvPr id="10" name="文本框 9">
            <a:extLst>
              <a:ext uri="{FF2B5EF4-FFF2-40B4-BE49-F238E27FC236}">
                <a16:creationId xmlns:a16="http://schemas.microsoft.com/office/drawing/2014/main" id="{B3D38E5C-7343-4D5B-8FA6-01AA57F2FABF}"/>
              </a:ext>
            </a:extLst>
          </p:cNvPr>
          <p:cNvSpPr txBox="1"/>
          <p:nvPr/>
        </p:nvSpPr>
        <p:spPr>
          <a:xfrm flipH="1">
            <a:off x="7043992" y="5315061"/>
            <a:ext cx="2064511" cy="646331"/>
          </a:xfrm>
          <a:prstGeom prst="rect">
            <a:avLst/>
          </a:prstGeom>
          <a:noFill/>
        </p:spPr>
        <p:txBody>
          <a:bodyPr wrap="square">
            <a:spAutoFit/>
          </a:bodyPr>
          <a:lstStyle/>
          <a:p>
            <a:r>
              <a:rPr lang="zh-CN" altLang="en-US" sz="1800" b="0" dirty="0">
                <a:latin typeface="+mn-ea"/>
                <a:ea typeface="+mn-ea"/>
              </a:rPr>
              <a:t>解决</a:t>
            </a:r>
            <a:r>
              <a:rPr lang="en-US" altLang="zh-CN" sz="1800" b="0" dirty="0">
                <a:latin typeface="+mn-ea"/>
                <a:ea typeface="+mn-ea"/>
              </a:rPr>
              <a:t>IP</a:t>
            </a:r>
            <a:r>
              <a:rPr lang="zh-CN" altLang="en-US" sz="1800" b="0" dirty="0">
                <a:latin typeface="+mn-ea"/>
                <a:ea typeface="+mn-ea"/>
              </a:rPr>
              <a:t>地址不够用的问题</a:t>
            </a:r>
            <a:endParaRPr lang="zh-CN"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146D9D46-9D94-4006-A917-8827DC2F8D65}" type="slidenum">
              <a:rPr lang="en-US" altLang="zh-CN">
                <a:latin typeface="+mn-ea"/>
                <a:ea typeface="+mn-ea"/>
              </a:rPr>
              <a:pPr eaLnBrk="1" hangingPunct="1"/>
              <a:t>94</a:t>
            </a:fld>
            <a:endParaRPr lang="en-US" altLang="zh-CN">
              <a:latin typeface="+mn-ea"/>
              <a:ea typeface="+mn-ea"/>
            </a:endParaRPr>
          </a:p>
        </p:txBody>
      </p:sp>
      <p:sp>
        <p:nvSpPr>
          <p:cNvPr id="97283" name="Rectangle 2"/>
          <p:cNvSpPr>
            <a:spLocks noGrp="1" noChangeArrowheads="1"/>
          </p:cNvSpPr>
          <p:nvPr>
            <p:ph type="title"/>
          </p:nvPr>
        </p:nvSpPr>
        <p:spPr/>
        <p:txBody>
          <a:bodyPr/>
          <a:lstStyle/>
          <a:p>
            <a:pPr eaLnBrk="1" hangingPunct="1"/>
            <a:r>
              <a:rPr lang="zh-CN" altLang="en-US">
                <a:latin typeface="+mn-ea"/>
                <a:ea typeface="+mn-ea"/>
              </a:rPr>
              <a:t>划分子网</a:t>
            </a:r>
            <a:r>
              <a:rPr lang="en-US" altLang="zh-CN">
                <a:latin typeface="+mn-ea"/>
                <a:ea typeface="+mn-ea"/>
              </a:rPr>
              <a:t>—</a:t>
            </a:r>
            <a:r>
              <a:rPr lang="zh-CN" altLang="en-US">
                <a:latin typeface="+mn-ea"/>
                <a:ea typeface="+mn-ea"/>
              </a:rPr>
              <a:t>子网号</a:t>
            </a:r>
          </a:p>
        </p:txBody>
      </p:sp>
      <p:sp>
        <p:nvSpPr>
          <p:cNvPr id="97284" name="Rectangle 3"/>
          <p:cNvSpPr>
            <a:spLocks noGrp="1" noChangeArrowheads="1"/>
          </p:cNvSpPr>
          <p:nvPr>
            <p:ph type="body" idx="1"/>
          </p:nvPr>
        </p:nvSpPr>
        <p:spPr>
          <a:xfrm>
            <a:off x="685800" y="1772816"/>
            <a:ext cx="7772400" cy="4114800"/>
          </a:xfrm>
        </p:spPr>
        <p:txBody>
          <a:bodyPr/>
          <a:lstStyle/>
          <a:p>
            <a:pPr eaLnBrk="1" hangingPunct="1">
              <a:lnSpc>
                <a:spcPct val="90000"/>
              </a:lnSpc>
            </a:pPr>
            <a:r>
              <a:rPr lang="zh-CN" altLang="en-US" dirty="0">
                <a:latin typeface="+mn-ea"/>
              </a:rPr>
              <a:t>子网</a:t>
            </a:r>
            <a:r>
              <a:rPr lang="en-US" altLang="zh-CN" dirty="0">
                <a:latin typeface="+mn-ea"/>
              </a:rPr>
              <a:t>subnet</a:t>
            </a:r>
            <a:r>
              <a:rPr lang="zh-CN" altLang="en-US" dirty="0">
                <a:latin typeface="+mn-ea"/>
              </a:rPr>
              <a:t>：将大的</a:t>
            </a:r>
            <a:r>
              <a:rPr lang="en-US" altLang="zh-CN" dirty="0">
                <a:latin typeface="+mn-ea"/>
              </a:rPr>
              <a:t>A/B/C</a:t>
            </a:r>
            <a:r>
              <a:rPr lang="zh-CN" altLang="en-US" dirty="0">
                <a:latin typeface="+mn-ea"/>
              </a:rPr>
              <a:t>类网络划分为多个小的子网，对外仍然表现为一个单独的网络，只有一个网络号</a:t>
            </a:r>
          </a:p>
          <a:p>
            <a:pPr eaLnBrk="1" hangingPunct="1">
              <a:lnSpc>
                <a:spcPct val="90000"/>
              </a:lnSpc>
            </a:pPr>
            <a:r>
              <a:rPr lang="en-US" altLang="zh-CN" dirty="0">
                <a:latin typeface="+mn-ea"/>
              </a:rPr>
              <a:t>IP</a:t>
            </a:r>
            <a:r>
              <a:rPr lang="zh-CN" altLang="en-US" dirty="0">
                <a:latin typeface="+mn-ea"/>
              </a:rPr>
              <a:t>地址</a:t>
            </a:r>
            <a:r>
              <a:rPr lang="en-US" altLang="zh-CN" dirty="0">
                <a:latin typeface="+mn-ea"/>
              </a:rPr>
              <a:t>=</a:t>
            </a:r>
            <a:r>
              <a:rPr lang="zh-CN" altLang="en-US" dirty="0">
                <a:latin typeface="+mn-ea"/>
              </a:rPr>
              <a:t>网络号</a:t>
            </a:r>
            <a:r>
              <a:rPr lang="en-US" altLang="zh-CN" dirty="0">
                <a:latin typeface="+mn-ea"/>
              </a:rPr>
              <a:t>+</a:t>
            </a:r>
            <a:r>
              <a:rPr lang="zh-CN" altLang="en-US" dirty="0">
                <a:latin typeface="+mn-ea"/>
              </a:rPr>
              <a:t>子网</a:t>
            </a:r>
            <a:r>
              <a:rPr lang="en-US" altLang="zh-CN" dirty="0">
                <a:latin typeface="+mn-ea"/>
              </a:rPr>
              <a:t>ID+</a:t>
            </a:r>
            <a:r>
              <a:rPr lang="zh-CN" altLang="en-US" dirty="0">
                <a:latin typeface="+mn-ea"/>
              </a:rPr>
              <a:t>主机号</a:t>
            </a:r>
          </a:p>
          <a:p>
            <a:pPr eaLnBrk="1" hangingPunct="1">
              <a:lnSpc>
                <a:spcPct val="90000"/>
              </a:lnSpc>
            </a:pPr>
            <a:endParaRPr lang="zh-CN" altLang="en-US" dirty="0">
              <a:latin typeface="+mn-ea"/>
            </a:endParaRPr>
          </a:p>
          <a:p>
            <a:pPr eaLnBrk="1" hangingPunct="1">
              <a:lnSpc>
                <a:spcPct val="90000"/>
              </a:lnSpc>
            </a:pPr>
            <a:endParaRPr lang="zh-CN" altLang="en-US" dirty="0">
              <a:latin typeface="+mn-ea"/>
            </a:endParaRPr>
          </a:p>
          <a:p>
            <a:pPr eaLnBrk="1" hangingPunct="1">
              <a:lnSpc>
                <a:spcPct val="90000"/>
              </a:lnSpc>
            </a:pPr>
            <a:r>
              <a:rPr lang="zh-CN" altLang="en-US" dirty="0">
                <a:latin typeface="+mn-ea"/>
              </a:rPr>
              <a:t>使用子网掩码配置每个子网中所有的主机，确保具有相同的子网号</a:t>
            </a:r>
          </a:p>
        </p:txBody>
      </p:sp>
      <p:sp>
        <p:nvSpPr>
          <p:cNvPr id="97285" name="Line 4"/>
          <p:cNvSpPr>
            <a:spLocks noChangeShapeType="1"/>
          </p:cNvSpPr>
          <p:nvPr/>
        </p:nvSpPr>
        <p:spPr bwMode="auto">
          <a:xfrm>
            <a:off x="2995612" y="3615903"/>
            <a:ext cx="0"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7286" name="Line 5"/>
          <p:cNvSpPr>
            <a:spLocks noChangeShapeType="1"/>
          </p:cNvSpPr>
          <p:nvPr/>
        </p:nvSpPr>
        <p:spPr bwMode="auto">
          <a:xfrm>
            <a:off x="2995612" y="3831803"/>
            <a:ext cx="18002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7287" name="Line 6"/>
          <p:cNvSpPr>
            <a:spLocks noChangeShapeType="1"/>
          </p:cNvSpPr>
          <p:nvPr/>
        </p:nvSpPr>
        <p:spPr bwMode="auto">
          <a:xfrm flipV="1">
            <a:off x="4795837" y="3615903"/>
            <a:ext cx="0"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7288" name="Line 7"/>
          <p:cNvSpPr>
            <a:spLocks noChangeShapeType="1"/>
          </p:cNvSpPr>
          <p:nvPr/>
        </p:nvSpPr>
        <p:spPr bwMode="auto">
          <a:xfrm>
            <a:off x="3859212" y="3831803"/>
            <a:ext cx="0" cy="142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ea"/>
              <a:ea typeface="+mn-ea"/>
            </a:endParaRPr>
          </a:p>
        </p:txBody>
      </p:sp>
      <p:sp>
        <p:nvSpPr>
          <p:cNvPr id="97289" name="Text Box 8"/>
          <p:cNvSpPr txBox="1">
            <a:spLocks noChangeArrowheads="1"/>
          </p:cNvSpPr>
          <p:nvPr/>
        </p:nvSpPr>
        <p:spPr bwMode="auto">
          <a:xfrm>
            <a:off x="3067049" y="3952826"/>
            <a:ext cx="165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3200" dirty="0">
                <a:latin typeface="+mn-ea"/>
                <a:ea typeface="+mn-ea"/>
              </a:rPr>
              <a:t>子网号</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B5F1A444-87F3-4584-8F5C-DE626D4B1F99}" type="slidenum">
              <a:rPr lang="en-US" altLang="zh-CN">
                <a:latin typeface="+mn-ea"/>
                <a:ea typeface="+mn-ea"/>
              </a:rPr>
              <a:pPr eaLnBrk="1" hangingPunct="1"/>
              <a:t>95</a:t>
            </a:fld>
            <a:endParaRPr lang="en-US" altLang="zh-CN" dirty="0">
              <a:latin typeface="+mn-ea"/>
              <a:ea typeface="+mn-ea"/>
            </a:endParaRPr>
          </a:p>
        </p:txBody>
      </p:sp>
      <p:sp>
        <p:nvSpPr>
          <p:cNvPr id="98307" name="Rectangle 2"/>
          <p:cNvSpPr>
            <a:spLocks noGrp="1" noChangeArrowheads="1"/>
          </p:cNvSpPr>
          <p:nvPr>
            <p:ph type="title"/>
          </p:nvPr>
        </p:nvSpPr>
        <p:spPr/>
        <p:txBody>
          <a:bodyPr/>
          <a:lstStyle/>
          <a:p>
            <a:pPr eaLnBrk="1" hangingPunct="1"/>
            <a:r>
              <a:rPr lang="zh-CN" altLang="en-US">
                <a:latin typeface="+mn-ea"/>
                <a:ea typeface="+mn-ea"/>
              </a:rPr>
              <a:t>划分子网</a:t>
            </a:r>
            <a:r>
              <a:rPr lang="en-US" altLang="zh-CN">
                <a:latin typeface="+mn-ea"/>
                <a:ea typeface="+mn-ea"/>
              </a:rPr>
              <a:t>—</a:t>
            </a:r>
            <a:r>
              <a:rPr lang="zh-CN" altLang="en-US">
                <a:latin typeface="+mn-ea"/>
                <a:ea typeface="+mn-ea"/>
              </a:rPr>
              <a:t>子网掩码</a:t>
            </a:r>
          </a:p>
        </p:txBody>
      </p:sp>
      <p:sp>
        <p:nvSpPr>
          <p:cNvPr id="98308" name="Rectangle 3"/>
          <p:cNvSpPr>
            <a:spLocks noGrp="1" noChangeArrowheads="1"/>
          </p:cNvSpPr>
          <p:nvPr>
            <p:ph type="body" idx="1"/>
          </p:nvPr>
        </p:nvSpPr>
        <p:spPr>
          <a:xfrm>
            <a:off x="395536" y="1548209"/>
            <a:ext cx="8137525" cy="4219575"/>
          </a:xfrm>
          <a:noFill/>
        </p:spPr>
        <p:txBody>
          <a:bodyPr/>
          <a:lstStyle/>
          <a:p>
            <a:pPr eaLnBrk="1" hangingPunct="1">
              <a:lnSpc>
                <a:spcPct val="95000"/>
              </a:lnSpc>
            </a:pPr>
            <a:r>
              <a:rPr lang="zh-CN" altLang="en-US" dirty="0">
                <a:latin typeface="+mn-ea"/>
              </a:rPr>
              <a:t>子网掩码：</a:t>
            </a:r>
            <a:r>
              <a:rPr lang="en-US" altLang="zh-CN" dirty="0">
                <a:latin typeface="+mn-ea"/>
              </a:rPr>
              <a:t>Subnet Mask</a:t>
            </a:r>
          </a:p>
          <a:p>
            <a:pPr lvl="1" eaLnBrk="1" hangingPunct="1">
              <a:lnSpc>
                <a:spcPct val="95000"/>
              </a:lnSpc>
            </a:pPr>
            <a:r>
              <a:rPr lang="en-US" altLang="zh-CN" dirty="0">
                <a:latin typeface="+mn-ea"/>
              </a:rPr>
              <a:t>32bits</a:t>
            </a:r>
            <a:r>
              <a:rPr lang="zh-CN" altLang="en-US" dirty="0">
                <a:latin typeface="+mn-ea"/>
              </a:rPr>
              <a:t>的位模式，表示方法与</a:t>
            </a:r>
            <a:r>
              <a:rPr lang="en-US" altLang="zh-CN" dirty="0">
                <a:latin typeface="+mn-ea"/>
              </a:rPr>
              <a:t>IP</a:t>
            </a:r>
            <a:r>
              <a:rPr lang="zh-CN" altLang="en-US" dirty="0">
                <a:latin typeface="+mn-ea"/>
              </a:rPr>
              <a:t>地址类似</a:t>
            </a:r>
          </a:p>
          <a:p>
            <a:pPr lvl="1" eaLnBrk="1" hangingPunct="1">
              <a:lnSpc>
                <a:spcPct val="95000"/>
              </a:lnSpc>
            </a:pPr>
            <a:r>
              <a:rPr lang="zh-CN" altLang="en-US" dirty="0">
                <a:latin typeface="+mn-ea"/>
              </a:rPr>
              <a:t>位模式中的</a:t>
            </a:r>
            <a:r>
              <a:rPr lang="en-US" altLang="zh-CN" dirty="0">
                <a:latin typeface="+mn-ea"/>
              </a:rPr>
              <a:t>1</a:t>
            </a:r>
            <a:r>
              <a:rPr lang="zh-CN" altLang="en-US" dirty="0">
                <a:latin typeface="+mn-ea"/>
              </a:rPr>
              <a:t>对应于</a:t>
            </a:r>
            <a:r>
              <a:rPr lang="en-US" altLang="zh-CN" dirty="0">
                <a:latin typeface="+mn-ea"/>
              </a:rPr>
              <a:t>IP</a:t>
            </a:r>
            <a:r>
              <a:rPr lang="zh-CN" altLang="en-US" dirty="0">
                <a:latin typeface="+mn-ea"/>
              </a:rPr>
              <a:t>地址的子网号，</a:t>
            </a:r>
            <a:r>
              <a:rPr lang="en-US" altLang="zh-CN" dirty="0">
                <a:latin typeface="+mn-ea"/>
              </a:rPr>
              <a:t>0</a:t>
            </a:r>
            <a:r>
              <a:rPr lang="zh-CN" altLang="en-US" dirty="0">
                <a:latin typeface="+mn-ea"/>
              </a:rPr>
              <a:t>对应于主机号</a:t>
            </a:r>
          </a:p>
          <a:p>
            <a:pPr lvl="1" eaLnBrk="1" hangingPunct="1">
              <a:lnSpc>
                <a:spcPct val="95000"/>
              </a:lnSpc>
              <a:buFont typeface="Wingdings" panose="05000000000000000000" pitchFamily="2" charset="2"/>
              <a:buNone/>
            </a:pPr>
            <a:r>
              <a:rPr lang="zh-CN" altLang="en-US" sz="1600" dirty="0">
                <a:latin typeface="+mn-ea"/>
              </a:rPr>
              <a:t>例如：</a:t>
            </a:r>
            <a:r>
              <a:rPr lang="en-US" altLang="zh-CN" sz="1600" dirty="0">
                <a:latin typeface="+mn-ea"/>
              </a:rPr>
              <a:t>11111111 11111111 11111111 00000000    255.255.255.0</a:t>
            </a:r>
          </a:p>
          <a:p>
            <a:pPr lvl="2" eaLnBrk="1" hangingPunct="1">
              <a:lnSpc>
                <a:spcPct val="95000"/>
              </a:lnSpc>
              <a:buFont typeface="Wingdings" panose="05000000000000000000" pitchFamily="2" charset="2"/>
              <a:buNone/>
            </a:pPr>
            <a:r>
              <a:rPr lang="en-US" altLang="zh-CN" sz="1600" dirty="0">
                <a:latin typeface="+mn-ea"/>
              </a:rPr>
              <a:t>   11111111 11111111 11111111 11000000    255.255.255.192</a:t>
            </a:r>
          </a:p>
          <a:p>
            <a:pPr eaLnBrk="1" hangingPunct="1">
              <a:lnSpc>
                <a:spcPct val="95000"/>
              </a:lnSpc>
              <a:buFont typeface="Wingdings" panose="05000000000000000000" pitchFamily="2" charset="2"/>
              <a:buNone/>
            </a:pPr>
            <a:r>
              <a:rPr lang="en-US" altLang="zh-CN" sz="2000" dirty="0">
                <a:latin typeface="+mn-ea"/>
              </a:rPr>
              <a:t>    </a:t>
            </a:r>
            <a:r>
              <a:rPr lang="zh-CN" altLang="en-US" sz="2000" dirty="0">
                <a:latin typeface="+mn-ea"/>
              </a:rPr>
              <a:t>某主机的</a:t>
            </a:r>
            <a:r>
              <a:rPr lang="en-US" altLang="zh-CN" sz="2000" dirty="0">
                <a:latin typeface="+mn-ea"/>
              </a:rPr>
              <a:t>IP</a:t>
            </a:r>
            <a:r>
              <a:rPr lang="zh-CN" altLang="en-US" sz="2000" dirty="0">
                <a:latin typeface="+mn-ea"/>
              </a:rPr>
              <a:t>地址为</a:t>
            </a:r>
            <a:r>
              <a:rPr lang="en-US" altLang="zh-CN" sz="2000" dirty="0">
                <a:latin typeface="+mn-ea"/>
              </a:rPr>
              <a:t>140.128.34.79</a:t>
            </a:r>
            <a:r>
              <a:rPr lang="zh-CN" altLang="en-US" sz="2000" dirty="0">
                <a:latin typeface="+mn-ea"/>
              </a:rPr>
              <a:t>，如果其子网掩码为</a:t>
            </a:r>
            <a:r>
              <a:rPr lang="en-US" altLang="zh-CN" sz="2000" dirty="0">
                <a:latin typeface="+mn-ea"/>
              </a:rPr>
              <a:t>255.255.255.0</a:t>
            </a:r>
            <a:r>
              <a:rPr lang="zh-CN" altLang="en-US" sz="2000" dirty="0">
                <a:latin typeface="+mn-ea"/>
              </a:rPr>
              <a:t>，则其子网号为</a:t>
            </a:r>
            <a:r>
              <a:rPr lang="en-US" altLang="zh-CN" sz="2000" dirty="0">
                <a:latin typeface="+mn-ea"/>
              </a:rPr>
              <a:t>140.128.34.0</a:t>
            </a:r>
            <a:r>
              <a:rPr lang="zh-CN" altLang="en-US" sz="2000" dirty="0">
                <a:latin typeface="+mn-ea"/>
              </a:rPr>
              <a:t>，主机号为</a:t>
            </a:r>
            <a:r>
              <a:rPr lang="en-US" altLang="zh-CN" sz="2000" dirty="0">
                <a:latin typeface="+mn-ea"/>
              </a:rPr>
              <a:t>79</a:t>
            </a:r>
            <a:r>
              <a:rPr lang="zh-CN" altLang="en-US" sz="2000" dirty="0">
                <a:latin typeface="+mn-ea"/>
              </a:rPr>
              <a:t>；如果子网掩码为</a:t>
            </a:r>
            <a:r>
              <a:rPr lang="en-US" altLang="zh-CN" sz="2000" dirty="0">
                <a:latin typeface="+mn-ea"/>
              </a:rPr>
              <a:t>255.255.255.192</a:t>
            </a:r>
            <a:r>
              <a:rPr lang="zh-CN" altLang="en-US" sz="2000" dirty="0">
                <a:latin typeface="+mn-ea"/>
              </a:rPr>
              <a:t>，则其</a:t>
            </a:r>
            <a:r>
              <a:rPr lang="zh-CN" altLang="en-US" sz="2000" dirty="0">
                <a:solidFill>
                  <a:schemeClr val="hlink"/>
                </a:solidFill>
                <a:latin typeface="+mn-ea"/>
              </a:rPr>
              <a:t>子网号为</a:t>
            </a:r>
            <a:r>
              <a:rPr lang="en-US" altLang="zh-CN" sz="2000" dirty="0">
                <a:solidFill>
                  <a:schemeClr val="hlink"/>
                </a:solidFill>
                <a:latin typeface="+mn-ea"/>
              </a:rPr>
              <a:t>140.128.34.64</a:t>
            </a:r>
            <a:r>
              <a:rPr lang="zh-CN" altLang="en-US" sz="2000" dirty="0">
                <a:solidFill>
                  <a:schemeClr val="hlink"/>
                </a:solidFill>
                <a:latin typeface="+mn-ea"/>
              </a:rPr>
              <a:t>，主机号为</a:t>
            </a:r>
            <a:r>
              <a:rPr lang="en-US" altLang="zh-CN" sz="2000" dirty="0">
                <a:solidFill>
                  <a:schemeClr val="hlink"/>
                </a:solidFill>
                <a:latin typeface="+mn-ea"/>
              </a:rPr>
              <a:t>15</a:t>
            </a:r>
          </a:p>
          <a:p>
            <a:pPr eaLnBrk="1" hangingPunct="1">
              <a:lnSpc>
                <a:spcPct val="95000"/>
              </a:lnSpc>
              <a:buFont typeface="Wingdings" panose="05000000000000000000" pitchFamily="2" charset="2"/>
              <a:buNone/>
            </a:pPr>
            <a:r>
              <a:rPr lang="en-US" altLang="zh-CN" sz="2000" dirty="0">
                <a:solidFill>
                  <a:schemeClr val="hlink"/>
                </a:solidFill>
                <a:latin typeface="+mn-ea"/>
              </a:rPr>
              <a:t>   (79=0100 1111, 192=1100 0000)</a:t>
            </a:r>
          </a:p>
          <a:p>
            <a:pPr eaLnBrk="1" hangingPunct="1">
              <a:lnSpc>
                <a:spcPct val="95000"/>
              </a:lnSpc>
              <a:buFont typeface="Wingdings" panose="05000000000000000000" pitchFamily="2" charset="2"/>
              <a:buNone/>
            </a:pPr>
            <a:r>
              <a:rPr lang="en-US" altLang="zh-CN" sz="2000" dirty="0">
                <a:latin typeface="+mn-ea"/>
              </a:rPr>
              <a:t>     </a:t>
            </a:r>
            <a:r>
              <a:rPr lang="zh-CN" altLang="en-US" sz="2000" dirty="0">
                <a:latin typeface="+mn-ea"/>
              </a:rPr>
              <a:t>另外也可以采用地址</a:t>
            </a:r>
            <a:r>
              <a:rPr lang="en-US" altLang="zh-CN" sz="2000" dirty="0">
                <a:latin typeface="+mn-ea"/>
              </a:rPr>
              <a:t>/</a:t>
            </a:r>
            <a:r>
              <a:rPr lang="zh-CN" altLang="en-US" sz="2000" dirty="0">
                <a:latin typeface="+mn-ea"/>
              </a:rPr>
              <a:t>掩码长度表示，例如：</a:t>
            </a:r>
            <a:r>
              <a:rPr lang="en-US" altLang="zh-CN" sz="2000" dirty="0">
                <a:latin typeface="+mn-ea"/>
              </a:rPr>
              <a:t>132.46.56.0/22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FE818AA-A727-467B-8CAB-0F45A317A4BE}" type="slidenum">
              <a:rPr lang="en-US" altLang="zh-CN">
                <a:latin typeface="+mn-ea"/>
                <a:ea typeface="+mn-ea"/>
              </a:rPr>
              <a:pPr eaLnBrk="1" hangingPunct="1"/>
              <a:t>96</a:t>
            </a:fld>
            <a:endParaRPr lang="en-US" altLang="zh-CN">
              <a:latin typeface="+mn-ea"/>
              <a:ea typeface="+mn-ea"/>
            </a:endParaRPr>
          </a:p>
        </p:txBody>
      </p:sp>
      <p:sp>
        <p:nvSpPr>
          <p:cNvPr id="99331" name="Rectangle 2"/>
          <p:cNvSpPr>
            <a:spLocks noGrp="1" noChangeArrowheads="1"/>
          </p:cNvSpPr>
          <p:nvPr>
            <p:ph type="title"/>
          </p:nvPr>
        </p:nvSpPr>
        <p:spPr/>
        <p:txBody>
          <a:bodyPr/>
          <a:lstStyle/>
          <a:p>
            <a:pPr eaLnBrk="1" hangingPunct="1"/>
            <a:r>
              <a:rPr lang="zh-CN" altLang="en-US" dirty="0">
                <a:latin typeface="+mn-ea"/>
                <a:ea typeface="+mn-ea"/>
              </a:rPr>
              <a:t>划分子网</a:t>
            </a:r>
            <a:r>
              <a:rPr lang="en-US" altLang="zh-CN" dirty="0">
                <a:latin typeface="+mn-ea"/>
                <a:ea typeface="+mn-ea"/>
              </a:rPr>
              <a:t>—</a:t>
            </a:r>
            <a:r>
              <a:rPr lang="zh-CN" altLang="en-US" dirty="0">
                <a:latin typeface="+mn-ea"/>
                <a:ea typeface="+mn-ea"/>
              </a:rPr>
              <a:t>步骤</a:t>
            </a:r>
          </a:p>
        </p:txBody>
      </p:sp>
      <p:sp>
        <p:nvSpPr>
          <p:cNvPr id="99332" name="Rectangle 3"/>
          <p:cNvSpPr>
            <a:spLocks noGrp="1" noChangeArrowheads="1"/>
          </p:cNvSpPr>
          <p:nvPr>
            <p:ph type="body" idx="1"/>
          </p:nvPr>
        </p:nvSpPr>
        <p:spPr>
          <a:xfrm>
            <a:off x="395288" y="2017713"/>
            <a:ext cx="8559800" cy="4506912"/>
          </a:xfrm>
        </p:spPr>
        <p:txBody>
          <a:bodyPr>
            <a:normAutofit fontScale="92500" lnSpcReduction="10000"/>
          </a:bodyPr>
          <a:lstStyle/>
          <a:p>
            <a:pPr eaLnBrk="1" hangingPunct="1">
              <a:lnSpc>
                <a:spcPct val="105000"/>
              </a:lnSpc>
              <a:buFont typeface="Wingdings" panose="05000000000000000000" pitchFamily="2" charset="2"/>
              <a:buNone/>
              <a:defRPr/>
            </a:pPr>
            <a:r>
              <a:rPr lang="en-US" altLang="zh-CN" sz="2800" dirty="0">
                <a:latin typeface="+mn-ea"/>
              </a:rPr>
              <a:t>1) </a:t>
            </a:r>
            <a:r>
              <a:rPr lang="zh-CN" altLang="en-US" sz="2800" dirty="0">
                <a:latin typeface="+mn-ea"/>
              </a:rPr>
              <a:t>确定子网号的长度或者主机号的长度</a:t>
            </a:r>
          </a:p>
          <a:p>
            <a:pPr lvl="1" eaLnBrk="1" hangingPunct="1">
              <a:lnSpc>
                <a:spcPct val="105000"/>
              </a:lnSpc>
              <a:defRPr/>
            </a:pPr>
            <a:r>
              <a:rPr lang="zh-CN" altLang="en-US" sz="2400" dirty="0">
                <a:latin typeface="+mn-ea"/>
              </a:rPr>
              <a:t>子网数量决定子网</a:t>
            </a:r>
            <a:r>
              <a:rPr lang="en-US" altLang="zh-CN" sz="2400" dirty="0">
                <a:latin typeface="+mn-ea"/>
              </a:rPr>
              <a:t>ID</a:t>
            </a:r>
            <a:r>
              <a:rPr lang="zh-CN" altLang="en-US" sz="2400" dirty="0">
                <a:latin typeface="+mn-ea"/>
              </a:rPr>
              <a:t>的长度，从而决定了子网号的长度</a:t>
            </a:r>
          </a:p>
          <a:p>
            <a:pPr lvl="2" eaLnBrk="1" hangingPunct="1">
              <a:lnSpc>
                <a:spcPct val="105000"/>
              </a:lnSpc>
              <a:defRPr/>
            </a:pPr>
            <a:r>
              <a:rPr lang="zh-CN" altLang="en-US" sz="2000" dirty="0">
                <a:latin typeface="+mn-ea"/>
              </a:rPr>
              <a:t>子网数量</a:t>
            </a:r>
            <a:r>
              <a:rPr lang="en-US" altLang="zh-CN" sz="2000" dirty="0">
                <a:latin typeface="+mn-ea"/>
              </a:rPr>
              <a:t>≤2</a:t>
            </a:r>
            <a:r>
              <a:rPr lang="en-US" altLang="zh-CN" sz="2000" baseline="30000" dirty="0">
                <a:latin typeface="+mn-ea"/>
              </a:rPr>
              <a:t>m</a:t>
            </a:r>
            <a:r>
              <a:rPr lang="zh-CN" altLang="en-US" sz="2000" dirty="0">
                <a:latin typeface="+mn-ea"/>
              </a:rPr>
              <a:t>，其中</a:t>
            </a:r>
            <a:r>
              <a:rPr lang="en-US" altLang="zh-CN" sz="2000" dirty="0">
                <a:latin typeface="+mn-ea"/>
              </a:rPr>
              <a:t>m</a:t>
            </a:r>
            <a:r>
              <a:rPr lang="zh-CN" altLang="en-US" sz="2000" dirty="0">
                <a:latin typeface="+mn-ea"/>
              </a:rPr>
              <a:t>为子网</a:t>
            </a:r>
            <a:r>
              <a:rPr lang="en-US" altLang="zh-CN" sz="2000" dirty="0">
                <a:latin typeface="+mn-ea"/>
              </a:rPr>
              <a:t>ID</a:t>
            </a:r>
            <a:r>
              <a:rPr lang="zh-CN" altLang="en-US" sz="2000" dirty="0">
                <a:latin typeface="+mn-ea"/>
              </a:rPr>
              <a:t>的长度</a:t>
            </a:r>
          </a:p>
          <a:p>
            <a:pPr lvl="1" eaLnBrk="1" hangingPunct="1">
              <a:lnSpc>
                <a:spcPct val="105000"/>
              </a:lnSpc>
              <a:defRPr/>
            </a:pPr>
            <a:r>
              <a:rPr lang="zh-CN" altLang="en-US" sz="2400" dirty="0">
                <a:latin typeface="+mn-ea"/>
              </a:rPr>
              <a:t>主机数量决定了主机号的长度</a:t>
            </a:r>
          </a:p>
          <a:p>
            <a:pPr lvl="2" eaLnBrk="1" hangingPunct="1">
              <a:lnSpc>
                <a:spcPct val="105000"/>
              </a:lnSpc>
              <a:defRPr/>
            </a:pPr>
            <a:r>
              <a:rPr lang="zh-CN" altLang="en-US" sz="2000" dirty="0">
                <a:latin typeface="+mn-ea"/>
              </a:rPr>
              <a:t>主机数量</a:t>
            </a:r>
            <a:r>
              <a:rPr lang="en-US" altLang="zh-CN" sz="2000" dirty="0">
                <a:latin typeface="+mn-ea"/>
              </a:rPr>
              <a:t>≤ 2</a:t>
            </a:r>
            <a:r>
              <a:rPr lang="en-US" altLang="zh-CN" sz="2000" baseline="30000" dirty="0">
                <a:latin typeface="+mn-ea"/>
              </a:rPr>
              <a:t>n</a:t>
            </a:r>
            <a:r>
              <a:rPr lang="en-US" altLang="zh-CN" sz="2000" dirty="0">
                <a:latin typeface="+mn-ea"/>
              </a:rPr>
              <a:t>-2</a:t>
            </a:r>
            <a:r>
              <a:rPr lang="zh-CN" altLang="en-US" sz="2000" dirty="0">
                <a:latin typeface="+mn-ea"/>
              </a:rPr>
              <a:t>，其中</a:t>
            </a:r>
            <a:r>
              <a:rPr lang="en-US" altLang="zh-CN" sz="2000" dirty="0">
                <a:latin typeface="+mn-ea"/>
              </a:rPr>
              <a:t>n</a:t>
            </a:r>
            <a:r>
              <a:rPr lang="zh-CN" altLang="en-US" sz="2000" dirty="0">
                <a:latin typeface="+mn-ea"/>
              </a:rPr>
              <a:t>为主机号的长度</a:t>
            </a:r>
          </a:p>
          <a:p>
            <a:pPr eaLnBrk="1" hangingPunct="1">
              <a:lnSpc>
                <a:spcPct val="105000"/>
              </a:lnSpc>
              <a:buFont typeface="Wingdings" panose="05000000000000000000" pitchFamily="2" charset="2"/>
              <a:buNone/>
              <a:defRPr/>
            </a:pPr>
            <a:r>
              <a:rPr lang="en-US" altLang="zh-CN" sz="2800" dirty="0">
                <a:latin typeface="+mn-ea"/>
              </a:rPr>
              <a:t>2) </a:t>
            </a:r>
            <a:r>
              <a:rPr lang="zh-CN" altLang="en-US" sz="2800" dirty="0">
                <a:latin typeface="+mn-ea"/>
              </a:rPr>
              <a:t>选定子网</a:t>
            </a:r>
            <a:r>
              <a:rPr lang="en-US" altLang="zh-CN" sz="2800" dirty="0">
                <a:latin typeface="+mn-ea"/>
              </a:rPr>
              <a:t>ID</a:t>
            </a:r>
            <a:r>
              <a:rPr lang="zh-CN" altLang="en-US" sz="2800" dirty="0">
                <a:latin typeface="+mn-ea"/>
              </a:rPr>
              <a:t>，确定子网号，然后根据子网号（网络号</a:t>
            </a:r>
            <a:r>
              <a:rPr lang="en-US" altLang="zh-CN" sz="2800" dirty="0">
                <a:latin typeface="+mn-ea"/>
              </a:rPr>
              <a:t>+</a:t>
            </a:r>
            <a:r>
              <a:rPr lang="zh-CN" altLang="en-US" sz="2800" dirty="0">
                <a:latin typeface="+mn-ea"/>
              </a:rPr>
              <a:t>子网</a:t>
            </a:r>
            <a:r>
              <a:rPr lang="en-US" altLang="zh-CN" sz="2800" dirty="0">
                <a:latin typeface="+mn-ea"/>
              </a:rPr>
              <a:t>ID</a:t>
            </a:r>
            <a:r>
              <a:rPr lang="zh-CN" altLang="en-US" sz="2800" dirty="0">
                <a:latin typeface="+mn-ea"/>
              </a:rPr>
              <a:t>）的长度确定子网掩码</a:t>
            </a:r>
            <a:endParaRPr lang="en-US" altLang="zh-CN" sz="2800" dirty="0">
              <a:latin typeface="+mn-ea"/>
            </a:endParaRPr>
          </a:p>
          <a:p>
            <a:pPr eaLnBrk="1" hangingPunct="1">
              <a:lnSpc>
                <a:spcPct val="105000"/>
              </a:lnSpc>
              <a:buFont typeface="Wingdings" panose="05000000000000000000" pitchFamily="2" charset="2"/>
              <a:buNone/>
              <a:defRPr/>
            </a:pPr>
            <a:r>
              <a:rPr lang="en-US" altLang="zh-CN" sz="2800" dirty="0">
                <a:latin typeface="+mn-ea"/>
              </a:rPr>
              <a:t>3) </a:t>
            </a:r>
            <a:r>
              <a:rPr lang="zh-CN" altLang="en-US" sz="2800" dirty="0">
                <a:latin typeface="+mn-ea"/>
              </a:rPr>
              <a:t>确定主机号，给子网内的主机分配</a:t>
            </a:r>
            <a:r>
              <a:rPr lang="en-US" altLang="zh-CN" sz="2800" dirty="0">
                <a:latin typeface="+mn-ea"/>
              </a:rPr>
              <a:t>IP</a:t>
            </a:r>
            <a:r>
              <a:rPr lang="zh-CN" altLang="en-US" sz="2800" dirty="0">
                <a:latin typeface="+mn-ea"/>
              </a:rPr>
              <a:t>地址，注意主机号最大值由主机号的长度决定</a:t>
            </a:r>
          </a:p>
          <a:p>
            <a:pPr eaLnBrk="1" hangingPunct="1">
              <a:lnSpc>
                <a:spcPct val="105000"/>
              </a:lnSpc>
              <a:buFont typeface="Wingdings" panose="05000000000000000000" pitchFamily="2" charset="2"/>
              <a:buNone/>
              <a:defRPr/>
            </a:pPr>
            <a:r>
              <a:rPr lang="en-US" altLang="zh-CN" sz="2800" dirty="0">
                <a:latin typeface="+mn-ea"/>
              </a:rPr>
              <a:t>4) </a:t>
            </a:r>
            <a:r>
              <a:rPr lang="zh-CN" altLang="en-US" sz="2800" dirty="0">
                <a:latin typeface="+mn-ea"/>
              </a:rPr>
              <a:t>根据子网掩码、子网号等信息</a:t>
            </a:r>
            <a:r>
              <a:rPr lang="zh-CN" altLang="en-US" sz="2800" dirty="0">
                <a:solidFill>
                  <a:srgbClr val="FF0000"/>
                </a:solidFill>
                <a:latin typeface="+mn-ea"/>
              </a:rPr>
              <a:t>配置每个路由器上的转发表</a:t>
            </a:r>
          </a:p>
        </p:txBody>
      </p:sp>
      <p:pic>
        <p:nvPicPr>
          <p:cNvPr id="2" name="图片 1"/>
          <p:cNvPicPr>
            <a:picLocks noChangeAspect="1"/>
          </p:cNvPicPr>
          <p:nvPr/>
        </p:nvPicPr>
        <p:blipFill>
          <a:blip r:embed="rId3"/>
          <a:stretch>
            <a:fillRect/>
          </a:stretch>
        </p:blipFill>
        <p:spPr>
          <a:xfrm>
            <a:off x="5117303" y="1294655"/>
            <a:ext cx="4026697" cy="763489"/>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34"/>
          <p:cNvGraphicFramePr>
            <a:graphicFrameLocks noChangeAspect="1"/>
          </p:cNvGraphicFramePr>
          <p:nvPr>
            <p:extLst>
              <p:ext uri="{D42A27DB-BD31-4B8C-83A1-F6EECF244321}">
                <p14:modId xmlns:p14="http://schemas.microsoft.com/office/powerpoint/2010/main" val="275043536"/>
              </p:ext>
            </p:extLst>
          </p:nvPr>
        </p:nvGraphicFramePr>
        <p:xfrm>
          <a:off x="0" y="908050"/>
          <a:ext cx="8964613" cy="4481513"/>
        </p:xfrm>
        <a:graphic>
          <a:graphicData uri="http://schemas.openxmlformats.org/presentationml/2006/ole">
            <mc:AlternateContent xmlns:mc="http://schemas.openxmlformats.org/markup-compatibility/2006">
              <mc:Choice xmlns:v="urn:schemas-microsoft-com:vml" Requires="v">
                <p:oleObj name="Visio" r:id="rId3" imgW="4848155" imgH="2409791" progId="Visio.Drawing.11">
                  <p:embed/>
                </p:oleObj>
              </mc:Choice>
              <mc:Fallback>
                <p:oleObj name="Visio" r:id="rId3" imgW="4848155" imgH="2409791" progId="Visio.Drawing.11">
                  <p:embed/>
                  <p:pic>
                    <p:nvPicPr>
                      <p:cNvPr id="18434"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8964613"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96668E13-F04A-4846-AE32-23D24AC69B1A}" type="slidenum">
              <a:rPr lang="en-US" altLang="zh-CN">
                <a:latin typeface="+mn-ea"/>
                <a:ea typeface="+mn-ea"/>
              </a:rPr>
              <a:pPr eaLnBrk="1" hangingPunct="1"/>
              <a:t>97</a:t>
            </a:fld>
            <a:endParaRPr lang="en-US" altLang="zh-CN">
              <a:latin typeface="+mn-ea"/>
              <a:ea typeface="+mn-ea"/>
            </a:endParaRPr>
          </a:p>
        </p:txBody>
      </p:sp>
      <p:sp>
        <p:nvSpPr>
          <p:cNvPr id="18436" name="Rectangle 31"/>
          <p:cNvSpPr>
            <a:spLocks noGrp="1" noRot="1" noChangeArrowheads="1"/>
          </p:cNvSpPr>
          <p:nvPr>
            <p:ph type="body" idx="1"/>
          </p:nvPr>
        </p:nvSpPr>
        <p:spPr>
          <a:xfrm>
            <a:off x="71438" y="115888"/>
            <a:ext cx="8316986" cy="792162"/>
          </a:xfrm>
          <a:noFill/>
        </p:spPr>
        <p:txBody>
          <a:bodyPr/>
          <a:lstStyle/>
          <a:p>
            <a:pPr eaLnBrk="1" hangingPunct="1">
              <a:lnSpc>
                <a:spcPct val="80000"/>
              </a:lnSpc>
            </a:pPr>
            <a:r>
              <a:rPr lang="zh-CN" altLang="en-US" sz="2000" dirty="0">
                <a:latin typeface="+mn-ea"/>
              </a:rPr>
              <a:t>把一个</a:t>
            </a:r>
            <a:r>
              <a:rPr lang="en-US" altLang="zh-CN" sz="2000" dirty="0">
                <a:latin typeface="+mn-ea"/>
              </a:rPr>
              <a:t>C</a:t>
            </a:r>
            <a:r>
              <a:rPr lang="zh-CN" altLang="en-US" sz="2000" dirty="0">
                <a:latin typeface="+mn-ea"/>
              </a:rPr>
              <a:t>类网络（</a:t>
            </a:r>
            <a:r>
              <a:rPr lang="en-US" altLang="zh-CN" sz="2000" dirty="0">
                <a:latin typeface="+mn-ea"/>
              </a:rPr>
              <a:t>192.228.17.0</a:t>
            </a:r>
            <a:r>
              <a:rPr lang="zh-CN" altLang="en-US" sz="2000" dirty="0">
                <a:latin typeface="+mn-ea"/>
              </a:rPr>
              <a:t>）划分为三个子网</a:t>
            </a:r>
          </a:p>
          <a:p>
            <a:pPr lvl="1" eaLnBrk="1" hangingPunct="1">
              <a:lnSpc>
                <a:spcPct val="80000"/>
              </a:lnSpc>
            </a:pPr>
            <a:r>
              <a:rPr lang="zh-CN" altLang="en-US" sz="2000" dirty="0">
                <a:latin typeface="+mn-ea"/>
              </a:rPr>
              <a:t>根据子网数量</a:t>
            </a:r>
            <a:r>
              <a:rPr lang="en-US" altLang="zh-CN" sz="2000" dirty="0">
                <a:latin typeface="+mn-ea"/>
              </a:rPr>
              <a:t>≤ 2</a:t>
            </a:r>
            <a:r>
              <a:rPr lang="en-US" altLang="zh-CN" sz="2000" baseline="30000" dirty="0">
                <a:latin typeface="+mn-ea"/>
              </a:rPr>
              <a:t>m</a:t>
            </a:r>
            <a:r>
              <a:rPr lang="zh-CN" altLang="en-US" sz="2000" dirty="0">
                <a:latin typeface="+mn-ea"/>
              </a:rPr>
              <a:t>，选择</a:t>
            </a:r>
            <a:r>
              <a:rPr lang="en-US" altLang="zh-CN" sz="2000" dirty="0">
                <a:latin typeface="+mn-ea"/>
              </a:rPr>
              <a:t>m=2</a:t>
            </a:r>
            <a:r>
              <a:rPr lang="zh-CN" altLang="en-US" sz="2000" dirty="0">
                <a:latin typeface="+mn-ea"/>
              </a:rPr>
              <a:t>，从而得到</a:t>
            </a:r>
            <a:r>
              <a:rPr lang="zh-CN" altLang="en-US" sz="2000" dirty="0">
                <a:solidFill>
                  <a:srgbClr val="FF0000"/>
                </a:solidFill>
                <a:latin typeface="+mn-ea"/>
              </a:rPr>
              <a:t>子网号长度为</a:t>
            </a:r>
            <a:r>
              <a:rPr lang="en-US" altLang="zh-CN" sz="2000" dirty="0">
                <a:solidFill>
                  <a:srgbClr val="FF0000"/>
                </a:solidFill>
                <a:latin typeface="+mn-ea"/>
              </a:rPr>
              <a:t>26</a:t>
            </a:r>
            <a:r>
              <a:rPr lang="zh-CN" altLang="en-US" sz="2000" dirty="0">
                <a:solidFill>
                  <a:srgbClr val="FF0000"/>
                </a:solidFill>
                <a:latin typeface="+mn-ea"/>
              </a:rPr>
              <a:t>比特</a:t>
            </a:r>
            <a:r>
              <a:rPr lang="zh-CN" altLang="en-US" sz="2000" dirty="0">
                <a:latin typeface="+mn-ea"/>
              </a:rPr>
              <a:t>，子网掩码为</a:t>
            </a:r>
            <a:r>
              <a:rPr lang="en-US" altLang="zh-CN" sz="2000" dirty="0">
                <a:latin typeface="+mn-ea"/>
              </a:rPr>
              <a:t>255.255.255.192</a:t>
            </a:r>
            <a:r>
              <a:rPr lang="zh-CN" altLang="en-US" sz="2000" dirty="0">
                <a:latin typeface="+mn-ea"/>
              </a:rPr>
              <a:t>（</a:t>
            </a:r>
            <a:r>
              <a:rPr lang="en-US" altLang="zh-CN" sz="2000" dirty="0">
                <a:latin typeface="+mn-ea"/>
              </a:rPr>
              <a:t>192=1100 0000</a:t>
            </a:r>
            <a:r>
              <a:rPr lang="zh-CN" altLang="en-US" sz="2000" dirty="0">
                <a:latin typeface="+mn-ea"/>
              </a:rPr>
              <a:t>）</a:t>
            </a:r>
          </a:p>
        </p:txBody>
      </p:sp>
      <p:graphicFrame>
        <p:nvGraphicFramePr>
          <p:cNvPr id="17454" name="Group 46"/>
          <p:cNvGraphicFramePr>
            <a:graphicFrameLocks noGrp="1"/>
          </p:cNvGraphicFramePr>
          <p:nvPr>
            <p:extLst>
              <p:ext uri="{D42A27DB-BD31-4B8C-83A1-F6EECF244321}">
                <p14:modId xmlns:p14="http://schemas.microsoft.com/office/powerpoint/2010/main" val="1230982407"/>
              </p:ext>
            </p:extLst>
          </p:nvPr>
        </p:nvGraphicFramePr>
        <p:xfrm>
          <a:off x="3779094" y="5084763"/>
          <a:ext cx="5329981" cy="1524000"/>
        </p:xfrm>
        <a:graphic>
          <a:graphicData uri="http://schemas.openxmlformats.org/drawingml/2006/table">
            <a:tbl>
              <a:tblPr/>
              <a:tblGrid>
                <a:gridCol w="1722438">
                  <a:extLst>
                    <a:ext uri="{9D8B030D-6E8A-4147-A177-3AD203B41FA5}">
                      <a16:colId xmlns:a16="http://schemas.microsoft.com/office/drawing/2014/main" val="20000"/>
                    </a:ext>
                  </a:extLst>
                </a:gridCol>
                <a:gridCol w="1734764">
                  <a:extLst>
                    <a:ext uri="{9D8B030D-6E8A-4147-A177-3AD203B41FA5}">
                      <a16:colId xmlns:a16="http://schemas.microsoft.com/office/drawing/2014/main" val="20001"/>
                    </a:ext>
                  </a:extLst>
                </a:gridCol>
                <a:gridCol w="1872779">
                  <a:extLst>
                    <a:ext uri="{9D8B030D-6E8A-4147-A177-3AD203B41FA5}">
                      <a16:colId xmlns:a16="http://schemas.microsoft.com/office/drawing/2014/main" val="20002"/>
                    </a:ext>
                  </a:extLst>
                </a:gridCol>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7A77"/>
                          </a:solidFill>
                          <a:effectLst/>
                          <a:latin typeface="+mn-ea"/>
                          <a:ea typeface="+mn-ea"/>
                          <a:cs typeface="Times New Roman" pitchFamily="18" charset="0"/>
                        </a:rPr>
                        <a:t>子网号</a:t>
                      </a:r>
                      <a:endParaRPr kumimoji="0" lang="zh-CN" altLang="en-US"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007A77"/>
                          </a:solidFill>
                          <a:effectLst/>
                          <a:latin typeface="+mn-ea"/>
                          <a:ea typeface="+mn-ea"/>
                          <a:cs typeface="Times New Roman" pitchFamily="18" charset="0"/>
                        </a:rPr>
                        <a:t>子网掩码</a:t>
                      </a:r>
                      <a:endParaRPr kumimoji="0" lang="zh-CN" altLang="en-US" sz="1400" b="1" i="0" u="none" strike="noStrike" cap="none" normalizeH="0" baseline="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007A77"/>
                          </a:solidFill>
                          <a:effectLst/>
                          <a:latin typeface="+mn-ea"/>
                          <a:ea typeface="+mn-ea"/>
                          <a:cs typeface="Times New Roman" pitchFamily="18" charset="0"/>
                        </a:rPr>
                        <a:t>下一跳</a:t>
                      </a:r>
                      <a:endParaRPr kumimoji="0" lang="zh-CN" altLang="en-US" sz="1400" b="1" i="0" u="none" strike="noStrike" cap="none" normalizeH="0" baseline="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192.228.17.64</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255.255.255.192</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err="1">
                          <a:ln>
                            <a:noFill/>
                          </a:ln>
                          <a:solidFill>
                            <a:srgbClr val="007A77"/>
                          </a:solidFill>
                          <a:effectLst/>
                          <a:latin typeface="+mn-ea"/>
                          <a:ea typeface="+mn-ea"/>
                          <a:cs typeface="Times New Roman" pitchFamily="18" charset="0"/>
                        </a:rPr>
                        <a:t>Onlink</a:t>
                      </a:r>
                      <a:r>
                        <a:rPr kumimoji="0" lang="en-US" altLang="zh-CN" sz="1400" b="1" i="0" u="none" strike="noStrike" cap="none" normalizeH="0" baseline="0" dirty="0">
                          <a:ln>
                            <a:noFill/>
                          </a:ln>
                          <a:solidFill>
                            <a:srgbClr val="007A77"/>
                          </a:solidFill>
                          <a:effectLst/>
                          <a:latin typeface="+mn-ea"/>
                          <a:ea typeface="+mn-ea"/>
                          <a:cs typeface="Times New Roman" pitchFamily="18" charset="0"/>
                        </a:rPr>
                        <a:t>(via </a:t>
                      </a:r>
                      <a:r>
                        <a:rPr kumimoji="0" lang="zh-CN" altLang="en-US" sz="1400" b="1" i="0" u="none" strike="noStrike" cap="none" normalizeH="0" baseline="0" dirty="0">
                          <a:ln>
                            <a:noFill/>
                          </a:ln>
                          <a:solidFill>
                            <a:srgbClr val="007A77"/>
                          </a:solidFill>
                          <a:effectLst/>
                          <a:latin typeface="+mn-ea"/>
                          <a:ea typeface="+mn-ea"/>
                          <a:cs typeface="Times New Roman" pitchFamily="18" charset="0"/>
                        </a:rPr>
                        <a:t>端口</a:t>
                      </a:r>
                      <a:r>
                        <a:rPr kumimoji="0" lang="en-US" altLang="zh-CN" sz="1400" b="1" i="0" u="none" strike="noStrike" cap="none" normalizeH="0" baseline="0" dirty="0">
                          <a:ln>
                            <a:noFill/>
                          </a:ln>
                          <a:solidFill>
                            <a:srgbClr val="007A77"/>
                          </a:solidFill>
                          <a:effectLst/>
                          <a:latin typeface="+mn-ea"/>
                          <a:ea typeface="+mn-ea"/>
                          <a:cs typeface="Times New Roman" pitchFamily="18" charset="0"/>
                        </a:rPr>
                        <a:t>2)</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192.228.17.0</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255.255.255.192</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err="1">
                          <a:ln>
                            <a:noFill/>
                          </a:ln>
                          <a:solidFill>
                            <a:srgbClr val="007A77"/>
                          </a:solidFill>
                          <a:effectLst/>
                          <a:latin typeface="+mn-ea"/>
                          <a:ea typeface="+mn-ea"/>
                          <a:cs typeface="Times New Roman" pitchFamily="18" charset="0"/>
                        </a:rPr>
                        <a:t>Onlink</a:t>
                      </a:r>
                      <a:r>
                        <a:rPr kumimoji="0" lang="en-US" altLang="zh-CN" sz="1400" b="1" i="0" u="none" strike="noStrike" cap="none" normalizeH="0" baseline="0" dirty="0">
                          <a:ln>
                            <a:noFill/>
                          </a:ln>
                          <a:solidFill>
                            <a:srgbClr val="007A77"/>
                          </a:solidFill>
                          <a:effectLst/>
                          <a:latin typeface="+mn-ea"/>
                          <a:ea typeface="+mn-ea"/>
                          <a:cs typeface="Times New Roman" pitchFamily="18" charset="0"/>
                        </a:rPr>
                        <a:t>(via </a:t>
                      </a:r>
                      <a:r>
                        <a:rPr kumimoji="0" lang="zh-CN" altLang="en-US" sz="1400" b="1" i="0" u="none" strike="noStrike" cap="none" normalizeH="0" baseline="0" dirty="0">
                          <a:ln>
                            <a:noFill/>
                          </a:ln>
                          <a:solidFill>
                            <a:srgbClr val="007A77"/>
                          </a:solidFill>
                          <a:effectLst/>
                          <a:latin typeface="+mn-ea"/>
                          <a:ea typeface="+mn-ea"/>
                          <a:cs typeface="Times New Roman" pitchFamily="18" charset="0"/>
                        </a:rPr>
                        <a:t>端口</a:t>
                      </a:r>
                      <a:r>
                        <a:rPr kumimoji="0" lang="en-US" altLang="zh-CN" sz="1400" b="1" i="0" u="none" strike="noStrike" cap="none" normalizeH="0" baseline="0" dirty="0">
                          <a:ln>
                            <a:noFill/>
                          </a:ln>
                          <a:solidFill>
                            <a:srgbClr val="007A77"/>
                          </a:solidFill>
                          <a:effectLst/>
                          <a:latin typeface="+mn-ea"/>
                          <a:ea typeface="+mn-ea"/>
                          <a:cs typeface="Times New Roman" pitchFamily="18" charset="0"/>
                        </a:rPr>
                        <a:t>0)</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192.228.17.128</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007A77"/>
                          </a:solidFill>
                          <a:effectLst/>
                          <a:latin typeface="+mn-ea"/>
                          <a:ea typeface="+mn-ea"/>
                          <a:cs typeface="Times New Roman" pitchFamily="18" charset="0"/>
                        </a:rPr>
                        <a:t>255.255.255.192</a:t>
                      </a:r>
                      <a:endParaRPr kumimoji="0" lang="en-US" altLang="zh-CN" sz="14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7A77"/>
                          </a:solidFill>
                          <a:effectLst/>
                          <a:latin typeface="+mn-ea"/>
                          <a:ea typeface="+mn-ea"/>
                          <a:cs typeface="Times New Roman" pitchFamily="18" charset="0"/>
                        </a:rPr>
                        <a:t>R2</a:t>
                      </a:r>
                      <a:r>
                        <a:rPr kumimoji="0" lang="zh-CN" altLang="en-US" sz="1200" b="1" i="0" u="none" strike="noStrike" cap="none" normalizeH="0" baseline="0" dirty="0">
                          <a:ln>
                            <a:noFill/>
                          </a:ln>
                          <a:solidFill>
                            <a:srgbClr val="007A77"/>
                          </a:solidFill>
                          <a:effectLst/>
                          <a:latin typeface="+mn-ea"/>
                          <a:ea typeface="+mn-ea"/>
                          <a:cs typeface="Times New Roman" pitchFamily="18" charset="0"/>
                        </a:rPr>
                        <a:t>端口</a:t>
                      </a:r>
                      <a:r>
                        <a:rPr kumimoji="0" lang="en-US" altLang="zh-CN" sz="1200" b="1" i="0" u="none" strike="noStrike" cap="none" normalizeH="0" baseline="0" dirty="0">
                          <a:ln>
                            <a:noFill/>
                          </a:ln>
                          <a:solidFill>
                            <a:srgbClr val="007A77"/>
                          </a:solidFill>
                          <a:effectLst/>
                          <a:latin typeface="+mn-ea"/>
                          <a:ea typeface="+mn-ea"/>
                          <a:cs typeface="Times New Roman" pitchFamily="18" charset="0"/>
                        </a:rPr>
                        <a:t>0</a:t>
                      </a:r>
                      <a:r>
                        <a:rPr kumimoji="0" lang="zh-CN" altLang="en-US" sz="1200" b="1" i="0" u="none" strike="noStrike" cap="none" normalizeH="0" baseline="0" dirty="0">
                          <a:ln>
                            <a:noFill/>
                          </a:ln>
                          <a:solidFill>
                            <a:srgbClr val="007A77"/>
                          </a:solidFill>
                          <a:effectLst/>
                          <a:latin typeface="+mn-ea"/>
                          <a:ea typeface="+mn-ea"/>
                          <a:cs typeface="Times New Roman" pitchFamily="18" charset="0"/>
                        </a:rPr>
                        <a:t>的 </a:t>
                      </a:r>
                      <a:r>
                        <a:rPr kumimoji="0" lang="en-US" altLang="zh-CN" sz="1200" b="1" i="0" u="none" strike="noStrike" cap="none" normalizeH="0" baseline="0" dirty="0">
                          <a:ln>
                            <a:noFill/>
                          </a:ln>
                          <a:solidFill>
                            <a:srgbClr val="007A77"/>
                          </a:solidFill>
                          <a:effectLst/>
                          <a:latin typeface="+mn-ea"/>
                          <a:ea typeface="+mn-ea"/>
                          <a:cs typeface="Times New Roman" pitchFamily="18" charset="0"/>
                        </a:rPr>
                        <a:t>IP</a:t>
                      </a:r>
                      <a:endParaRPr kumimoji="0" lang="en-US" altLang="zh-CN" sz="1200" b="1" i="0" u="none" strike="noStrike" cap="none" normalizeH="0" baseline="0" dirty="0">
                        <a:ln>
                          <a:noFill/>
                        </a:ln>
                        <a:solidFill>
                          <a:srgbClr val="007A77"/>
                        </a:solidFill>
                        <a:effectLst/>
                        <a:latin typeface="+mn-ea"/>
                        <a:ea typeface="+mn-ea"/>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0000"/>
                          </a:solidFill>
                          <a:effectLst/>
                          <a:latin typeface="+mn-ea"/>
                          <a:ea typeface="+mn-ea"/>
                        </a:rPr>
                        <a:t>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0000"/>
                          </a:solidFill>
                          <a:effectLst/>
                          <a:latin typeface="+mn-ea"/>
                          <a:ea typeface="+mn-ea"/>
                        </a:rPr>
                        <a:t>0.0.0.0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7A77"/>
                          </a:solidFill>
                          <a:effectLst/>
                          <a:latin typeface="+mn-ea"/>
                          <a:ea typeface="+mn-ea"/>
                          <a:cs typeface="Times New Roman" pitchFamily="18" charset="0"/>
                        </a:rPr>
                        <a:t>R0</a:t>
                      </a:r>
                      <a:r>
                        <a:rPr kumimoji="0" lang="zh-CN" altLang="en-US" sz="1200" b="1" i="0" u="none" strike="noStrike" cap="none" normalizeH="0" baseline="0" dirty="0">
                          <a:ln>
                            <a:noFill/>
                          </a:ln>
                          <a:solidFill>
                            <a:srgbClr val="007A77"/>
                          </a:solidFill>
                          <a:effectLst/>
                          <a:latin typeface="+mn-ea"/>
                          <a:ea typeface="+mn-ea"/>
                          <a:cs typeface="Times New Roman" pitchFamily="18" charset="0"/>
                        </a:rPr>
                        <a:t>的端口</a:t>
                      </a:r>
                      <a:r>
                        <a:rPr kumimoji="0" lang="en-US" altLang="zh-CN" sz="1200" b="1" i="0" u="none" strike="noStrike" cap="none" normalizeH="0" baseline="0" dirty="0">
                          <a:ln>
                            <a:noFill/>
                          </a:ln>
                          <a:solidFill>
                            <a:srgbClr val="007A77"/>
                          </a:solidFill>
                          <a:effectLst/>
                          <a:latin typeface="+mn-ea"/>
                          <a:ea typeface="+mn-ea"/>
                          <a:cs typeface="Times New Roman" pitchFamily="18" charset="0"/>
                        </a:rPr>
                        <a:t>0</a:t>
                      </a:r>
                      <a:r>
                        <a:rPr kumimoji="0" lang="zh-CN" altLang="en-US" sz="1200" b="1" i="0" u="none" strike="noStrike" cap="none" normalizeH="0" baseline="0" dirty="0">
                          <a:ln>
                            <a:noFill/>
                          </a:ln>
                          <a:solidFill>
                            <a:srgbClr val="007A77"/>
                          </a:solidFill>
                          <a:effectLst/>
                          <a:latin typeface="+mn-ea"/>
                          <a:ea typeface="+mn-ea"/>
                          <a:cs typeface="Times New Roman" pitchFamily="18" charset="0"/>
                        </a:rPr>
                        <a:t>的</a:t>
                      </a:r>
                      <a:r>
                        <a:rPr kumimoji="0" lang="en-US" altLang="zh-CN" sz="1200" b="1" i="0" u="none" strike="noStrike" cap="none" normalizeH="0" baseline="0" dirty="0">
                          <a:ln>
                            <a:noFill/>
                          </a:ln>
                          <a:solidFill>
                            <a:srgbClr val="007A77"/>
                          </a:solidFill>
                          <a:effectLst/>
                          <a:latin typeface="+mn-ea"/>
                          <a:ea typeface="+mn-ea"/>
                          <a:cs typeface="Times New Roman" pitchFamily="18" charset="0"/>
                        </a:rPr>
                        <a:t>IP</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8463" name="Text Box 54"/>
          <p:cNvSpPr txBox="1">
            <a:spLocks noChangeArrowheads="1"/>
          </p:cNvSpPr>
          <p:nvPr/>
        </p:nvSpPr>
        <p:spPr bwMode="auto">
          <a:xfrm flipH="1">
            <a:off x="3347864" y="5157192"/>
            <a:ext cx="5032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dirty="0">
                <a:solidFill>
                  <a:srgbClr val="007A77"/>
                </a:solidFill>
                <a:latin typeface="+mn-ea"/>
                <a:ea typeface="+mn-ea"/>
              </a:rPr>
              <a:t>R1</a:t>
            </a:r>
            <a:r>
              <a:rPr lang="zh-CN" altLang="en-US" b="1" dirty="0">
                <a:solidFill>
                  <a:srgbClr val="007A77"/>
                </a:solidFill>
                <a:latin typeface="+mn-ea"/>
                <a:ea typeface="+mn-ea"/>
              </a:rPr>
              <a:t>的路由表</a:t>
            </a:r>
          </a:p>
        </p:txBody>
      </p:sp>
      <p:sp>
        <p:nvSpPr>
          <p:cNvPr id="18464" name="Text Box 36"/>
          <p:cNvSpPr txBox="1">
            <a:spLocks noChangeArrowheads="1"/>
          </p:cNvSpPr>
          <p:nvPr/>
        </p:nvSpPr>
        <p:spPr bwMode="auto">
          <a:xfrm>
            <a:off x="7164288" y="4388440"/>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solidFill>
                  <a:schemeClr val="hlink"/>
                </a:solidFill>
                <a:latin typeface="+mn-ea"/>
                <a:ea typeface="+mn-ea"/>
              </a:rPr>
              <a:t>子网掩码最后</a:t>
            </a:r>
            <a:r>
              <a:rPr lang="en-US" altLang="zh-CN" sz="1400" b="1" dirty="0">
                <a:solidFill>
                  <a:schemeClr val="hlink"/>
                </a:solidFill>
                <a:latin typeface="+mn-ea"/>
                <a:ea typeface="+mn-ea"/>
              </a:rPr>
              <a:t>8</a:t>
            </a:r>
            <a:r>
              <a:rPr lang="zh-CN" altLang="en-US" sz="1400" b="1" dirty="0">
                <a:solidFill>
                  <a:schemeClr val="hlink"/>
                </a:solidFill>
                <a:latin typeface="+mn-ea"/>
                <a:ea typeface="+mn-ea"/>
              </a:rPr>
              <a:t>位：</a:t>
            </a:r>
            <a:r>
              <a:rPr lang="en-US" altLang="zh-CN" sz="1400" b="1" dirty="0">
                <a:solidFill>
                  <a:schemeClr val="hlink"/>
                </a:solidFill>
                <a:latin typeface="+mn-ea"/>
                <a:ea typeface="+mn-ea"/>
              </a:rPr>
              <a:t>10 00 00 00</a:t>
            </a:r>
          </a:p>
        </p:txBody>
      </p:sp>
      <p:sp>
        <p:nvSpPr>
          <p:cNvPr id="18465" name="Text Box 35"/>
          <p:cNvSpPr txBox="1">
            <a:spLocks noChangeArrowheads="1"/>
          </p:cNvSpPr>
          <p:nvPr/>
        </p:nvSpPr>
        <p:spPr bwMode="auto">
          <a:xfrm>
            <a:off x="7596261" y="2498890"/>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solidFill>
                  <a:schemeClr val="hlink"/>
                </a:solidFill>
                <a:latin typeface="+mn-ea"/>
                <a:ea typeface="+mn-ea"/>
              </a:rPr>
              <a:t>子网掩码最后</a:t>
            </a:r>
            <a:r>
              <a:rPr lang="en-US" altLang="zh-CN" sz="1400" b="1" dirty="0">
                <a:solidFill>
                  <a:schemeClr val="hlink"/>
                </a:solidFill>
                <a:latin typeface="+mn-ea"/>
                <a:ea typeface="+mn-ea"/>
              </a:rPr>
              <a:t>8</a:t>
            </a:r>
            <a:r>
              <a:rPr lang="zh-CN" altLang="en-US" sz="1400" b="1" dirty="0">
                <a:solidFill>
                  <a:schemeClr val="hlink"/>
                </a:solidFill>
                <a:latin typeface="+mn-ea"/>
                <a:ea typeface="+mn-ea"/>
              </a:rPr>
              <a:t>位： </a:t>
            </a:r>
            <a:r>
              <a:rPr lang="en-US" altLang="zh-CN" sz="1400" b="1" dirty="0">
                <a:solidFill>
                  <a:schemeClr val="hlink"/>
                </a:solidFill>
                <a:latin typeface="+mn-ea"/>
                <a:ea typeface="+mn-ea"/>
              </a:rPr>
              <a:t>01 00 00 00</a:t>
            </a:r>
          </a:p>
        </p:txBody>
      </p:sp>
      <p:pic>
        <p:nvPicPr>
          <p:cNvPr id="10" name="图片 9"/>
          <p:cNvPicPr>
            <a:picLocks noChangeAspect="1"/>
          </p:cNvPicPr>
          <p:nvPr/>
        </p:nvPicPr>
        <p:blipFill>
          <a:blip r:embed="rId5"/>
          <a:stretch>
            <a:fillRect/>
          </a:stretch>
        </p:blipFill>
        <p:spPr>
          <a:xfrm>
            <a:off x="6372200" y="951878"/>
            <a:ext cx="2724372" cy="516559"/>
          </a:xfrm>
          <a:prstGeom prst="rect">
            <a:avLst/>
          </a:prstGeom>
        </p:spPr>
      </p:pic>
      <p:sp>
        <p:nvSpPr>
          <p:cNvPr id="18466" name="Text Box 35"/>
          <p:cNvSpPr txBox="1">
            <a:spLocks noChangeArrowheads="1"/>
          </p:cNvSpPr>
          <p:nvPr/>
        </p:nvSpPr>
        <p:spPr bwMode="auto">
          <a:xfrm>
            <a:off x="5457825" y="1238905"/>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dirty="0">
                <a:solidFill>
                  <a:schemeClr val="hlink"/>
                </a:solidFill>
                <a:latin typeface="+mn-ea"/>
                <a:ea typeface="+mn-ea"/>
              </a:rPr>
              <a:t>子网掩码最后</a:t>
            </a:r>
            <a:r>
              <a:rPr lang="en-US" altLang="zh-CN" sz="1400" b="1" dirty="0">
                <a:solidFill>
                  <a:schemeClr val="hlink"/>
                </a:solidFill>
                <a:latin typeface="+mn-ea"/>
                <a:ea typeface="+mn-ea"/>
              </a:rPr>
              <a:t>8</a:t>
            </a:r>
            <a:r>
              <a:rPr lang="zh-CN" altLang="en-US" sz="1400" b="1" dirty="0">
                <a:solidFill>
                  <a:schemeClr val="hlink"/>
                </a:solidFill>
                <a:latin typeface="+mn-ea"/>
                <a:ea typeface="+mn-ea"/>
              </a:rPr>
              <a:t>位： </a:t>
            </a:r>
            <a:r>
              <a:rPr lang="en-US" altLang="zh-CN" sz="1400" b="1" dirty="0">
                <a:solidFill>
                  <a:schemeClr val="hlink"/>
                </a:solidFill>
                <a:latin typeface="+mn-ea"/>
                <a:ea typeface="+mn-ea"/>
              </a:rPr>
              <a:t>00 00 00 00</a:t>
            </a:r>
          </a:p>
        </p:txBody>
      </p:sp>
      <p:sp>
        <p:nvSpPr>
          <p:cNvPr id="2" name="矩形 1">
            <a:extLst>
              <a:ext uri="{FF2B5EF4-FFF2-40B4-BE49-F238E27FC236}">
                <a16:creationId xmlns:a16="http://schemas.microsoft.com/office/drawing/2014/main" id="{02977E0C-779B-4D96-B1BF-7743524D2D1D}"/>
              </a:ext>
            </a:extLst>
          </p:cNvPr>
          <p:cNvSpPr/>
          <p:nvPr/>
        </p:nvSpPr>
        <p:spPr>
          <a:xfrm>
            <a:off x="323528" y="2564904"/>
            <a:ext cx="252028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7F2FEE7D-BC04-452C-BA68-9294C103C13E}"/>
              </a:ext>
            </a:extLst>
          </p:cNvPr>
          <p:cNvSpPr/>
          <p:nvPr/>
        </p:nvSpPr>
        <p:spPr>
          <a:xfrm>
            <a:off x="3599483" y="1180405"/>
            <a:ext cx="118854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195F199-4303-4B1C-80A1-3EF211C32164}"/>
              </a:ext>
            </a:extLst>
          </p:cNvPr>
          <p:cNvSpPr/>
          <p:nvPr/>
        </p:nvSpPr>
        <p:spPr>
          <a:xfrm>
            <a:off x="6084168" y="3206471"/>
            <a:ext cx="118854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34AC9BC8-45AA-4EB4-9E41-4AA32DD7C0CC}"/>
              </a:ext>
            </a:extLst>
          </p:cNvPr>
          <p:cNvSpPr/>
          <p:nvPr/>
        </p:nvSpPr>
        <p:spPr>
          <a:xfrm>
            <a:off x="4644008" y="4410905"/>
            <a:ext cx="118854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32ABB135-8948-4F13-AFCD-2FA4FC0921C5}" type="slidenum">
              <a:rPr lang="en-US" altLang="zh-CN">
                <a:latin typeface="+mn-ea"/>
                <a:ea typeface="+mn-ea"/>
              </a:rPr>
              <a:pPr eaLnBrk="1" hangingPunct="1"/>
              <a:t>98</a:t>
            </a:fld>
            <a:endParaRPr lang="en-US" altLang="zh-CN">
              <a:latin typeface="+mn-ea"/>
              <a:ea typeface="+mn-ea"/>
            </a:endParaRPr>
          </a:p>
        </p:txBody>
      </p:sp>
      <p:sp>
        <p:nvSpPr>
          <p:cNvPr id="100355" name="Rectangle 7"/>
          <p:cNvSpPr>
            <a:spLocks noGrp="1" noRot="1" noChangeArrowheads="1"/>
          </p:cNvSpPr>
          <p:nvPr>
            <p:ph type="body" idx="1"/>
          </p:nvPr>
        </p:nvSpPr>
        <p:spPr>
          <a:xfrm>
            <a:off x="71438" y="115888"/>
            <a:ext cx="8964612" cy="1081087"/>
          </a:xfrm>
          <a:solidFill>
            <a:schemeClr val="bg1"/>
          </a:solidFill>
        </p:spPr>
        <p:txBody>
          <a:bodyPr/>
          <a:lstStyle/>
          <a:p>
            <a:pPr eaLnBrk="1" hangingPunct="1">
              <a:lnSpc>
                <a:spcPct val="90000"/>
              </a:lnSpc>
            </a:pPr>
            <a:r>
              <a:rPr lang="zh-CN" altLang="en-US" sz="2400" dirty="0">
                <a:latin typeface="+mn-ea"/>
              </a:rPr>
              <a:t>一个公司有一个</a:t>
            </a:r>
            <a:r>
              <a:rPr lang="en-US" altLang="zh-CN" sz="2400" dirty="0">
                <a:latin typeface="+mn-ea"/>
              </a:rPr>
              <a:t>C</a:t>
            </a:r>
            <a:r>
              <a:rPr lang="zh-CN" altLang="en-US" sz="2400" dirty="0">
                <a:latin typeface="+mn-ea"/>
              </a:rPr>
              <a:t>类网络</a:t>
            </a:r>
            <a:r>
              <a:rPr lang="en-US" altLang="zh-CN" sz="2400" dirty="0">
                <a:latin typeface="+mn-ea"/>
              </a:rPr>
              <a:t>200.1.1.0</a:t>
            </a:r>
            <a:r>
              <a:rPr lang="zh-CN" altLang="en-US" sz="2400" dirty="0">
                <a:latin typeface="+mn-ea"/>
              </a:rPr>
              <a:t>，并且希望建立</a:t>
            </a:r>
            <a:r>
              <a:rPr lang="en-US" altLang="zh-CN" sz="2400" dirty="0">
                <a:latin typeface="+mn-ea"/>
              </a:rPr>
              <a:t>4</a:t>
            </a:r>
            <a:r>
              <a:rPr lang="zh-CN" altLang="en-US" sz="2400" dirty="0">
                <a:latin typeface="+mn-ea"/>
              </a:rPr>
              <a:t>个部门的子网，其中部门</a:t>
            </a:r>
            <a:r>
              <a:rPr lang="en-US" altLang="zh-CN" sz="2400" dirty="0">
                <a:latin typeface="+mn-ea"/>
              </a:rPr>
              <a:t>A</a:t>
            </a:r>
            <a:r>
              <a:rPr lang="zh-CN" altLang="en-US" sz="2400" dirty="0">
                <a:latin typeface="+mn-ea"/>
              </a:rPr>
              <a:t>有</a:t>
            </a:r>
            <a:r>
              <a:rPr lang="en-US" altLang="zh-CN" sz="2400" dirty="0">
                <a:latin typeface="+mn-ea"/>
              </a:rPr>
              <a:t>72</a:t>
            </a:r>
            <a:r>
              <a:rPr lang="zh-CN" altLang="en-US" sz="2400" dirty="0">
                <a:latin typeface="+mn-ea"/>
              </a:rPr>
              <a:t>台主机，</a:t>
            </a:r>
            <a:r>
              <a:rPr lang="en-US" altLang="zh-CN" sz="2400" dirty="0">
                <a:latin typeface="+mn-ea"/>
              </a:rPr>
              <a:t>B</a:t>
            </a:r>
            <a:r>
              <a:rPr lang="zh-CN" altLang="en-US" sz="2400" dirty="0">
                <a:latin typeface="+mn-ea"/>
              </a:rPr>
              <a:t>有</a:t>
            </a:r>
            <a:r>
              <a:rPr lang="en-US" altLang="zh-CN" sz="2400" dirty="0">
                <a:latin typeface="+mn-ea"/>
              </a:rPr>
              <a:t>35</a:t>
            </a:r>
            <a:r>
              <a:rPr lang="zh-CN" altLang="en-US" sz="2400" dirty="0">
                <a:latin typeface="+mn-ea"/>
              </a:rPr>
              <a:t>台主机，</a:t>
            </a:r>
            <a:r>
              <a:rPr lang="en-US" altLang="zh-CN" sz="2400" dirty="0">
                <a:latin typeface="+mn-ea"/>
              </a:rPr>
              <a:t>C</a:t>
            </a:r>
            <a:r>
              <a:rPr lang="zh-CN" altLang="en-US" sz="2400" dirty="0">
                <a:latin typeface="+mn-ea"/>
              </a:rPr>
              <a:t>有</a:t>
            </a:r>
            <a:r>
              <a:rPr lang="en-US" altLang="zh-CN" sz="2400" dirty="0">
                <a:latin typeface="+mn-ea"/>
              </a:rPr>
              <a:t>20</a:t>
            </a:r>
            <a:r>
              <a:rPr lang="zh-CN" altLang="en-US" sz="2400" dirty="0">
                <a:latin typeface="+mn-ea"/>
              </a:rPr>
              <a:t>台主机，</a:t>
            </a:r>
            <a:r>
              <a:rPr lang="en-US" altLang="zh-CN" sz="2400" dirty="0">
                <a:latin typeface="+mn-ea"/>
              </a:rPr>
              <a:t>D</a:t>
            </a:r>
            <a:r>
              <a:rPr lang="zh-CN" altLang="en-US" sz="2400" dirty="0">
                <a:latin typeface="+mn-ea"/>
              </a:rPr>
              <a:t>有</a:t>
            </a:r>
            <a:r>
              <a:rPr lang="en-US" altLang="zh-CN" sz="2400" dirty="0">
                <a:latin typeface="+mn-ea"/>
              </a:rPr>
              <a:t>18</a:t>
            </a:r>
            <a:r>
              <a:rPr lang="zh-CN" altLang="en-US" sz="2400" dirty="0">
                <a:latin typeface="+mn-ea"/>
              </a:rPr>
              <a:t>台主机，共有</a:t>
            </a:r>
            <a:r>
              <a:rPr lang="en-US" altLang="zh-CN" sz="2400" dirty="0">
                <a:latin typeface="+mn-ea"/>
              </a:rPr>
              <a:t>145</a:t>
            </a:r>
            <a:r>
              <a:rPr lang="zh-CN" altLang="en-US" sz="2400" dirty="0">
                <a:latin typeface="+mn-ea"/>
              </a:rPr>
              <a:t>台主机</a:t>
            </a:r>
          </a:p>
        </p:txBody>
      </p:sp>
      <p:sp>
        <p:nvSpPr>
          <p:cNvPr id="288776" name="Rectangle 8"/>
          <p:cNvSpPr>
            <a:spLocks noChangeArrowheads="1"/>
          </p:cNvSpPr>
          <p:nvPr/>
        </p:nvSpPr>
        <p:spPr bwMode="auto">
          <a:xfrm>
            <a:off x="73025" y="1198563"/>
            <a:ext cx="9036050" cy="1943100"/>
          </a:xfrm>
          <a:prstGeom prst="rect">
            <a:avLst/>
          </a:prstGeom>
          <a:solidFill>
            <a:srgbClr val="EBF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100" b="1" dirty="0">
                <a:latin typeface="+mn-ea"/>
                <a:ea typeface="+mn-ea"/>
              </a:rPr>
              <a:t>确定主机号的长度：</a:t>
            </a:r>
          </a:p>
          <a:p>
            <a:pPr eaLnBrk="1" hangingPunct="1"/>
            <a:r>
              <a:rPr lang="zh-CN" altLang="en-US" sz="2100" b="1" dirty="0">
                <a:latin typeface="+mn-ea"/>
                <a:ea typeface="+mn-ea"/>
              </a:rPr>
              <a:t>对于部门</a:t>
            </a:r>
            <a:r>
              <a:rPr lang="en-US" altLang="zh-CN" sz="2100" b="1" dirty="0">
                <a:latin typeface="+mn-ea"/>
                <a:ea typeface="+mn-ea"/>
              </a:rPr>
              <a:t>A</a:t>
            </a:r>
            <a:r>
              <a:rPr lang="zh-CN" altLang="en-US" sz="2100" b="1" dirty="0">
                <a:latin typeface="+mn-ea"/>
                <a:ea typeface="+mn-ea"/>
              </a:rPr>
              <a:t>，有</a:t>
            </a:r>
            <a:r>
              <a:rPr lang="en-US" altLang="zh-CN" sz="2100" b="1" dirty="0">
                <a:latin typeface="+mn-ea"/>
                <a:ea typeface="+mn-ea"/>
              </a:rPr>
              <a:t>2</a:t>
            </a:r>
            <a:r>
              <a:rPr lang="en-US" altLang="zh-CN" sz="2100" b="1" baseline="30000" dirty="0">
                <a:latin typeface="+mn-ea"/>
                <a:ea typeface="+mn-ea"/>
              </a:rPr>
              <a:t>n</a:t>
            </a:r>
            <a:r>
              <a:rPr lang="en-US" altLang="zh-CN" sz="2100" b="1" dirty="0">
                <a:latin typeface="+mn-ea"/>
                <a:ea typeface="+mn-ea"/>
              </a:rPr>
              <a:t>-2 ≥ 72</a:t>
            </a:r>
            <a:r>
              <a:rPr lang="zh-CN" altLang="en-US" sz="2100" b="1" dirty="0">
                <a:latin typeface="+mn-ea"/>
                <a:ea typeface="+mn-ea"/>
              </a:rPr>
              <a:t>，得到</a:t>
            </a:r>
            <a:r>
              <a:rPr lang="en-US" altLang="zh-CN" sz="2100" b="1" dirty="0">
                <a:latin typeface="+mn-ea"/>
                <a:ea typeface="+mn-ea"/>
              </a:rPr>
              <a:t>n ≥ 7</a:t>
            </a:r>
            <a:r>
              <a:rPr lang="zh-CN" altLang="en-US" sz="2100" b="1" dirty="0">
                <a:latin typeface="+mn-ea"/>
                <a:ea typeface="+mn-ea"/>
              </a:rPr>
              <a:t>，取</a:t>
            </a:r>
            <a:r>
              <a:rPr lang="en-US" altLang="zh-CN" sz="2100" b="1" dirty="0">
                <a:latin typeface="+mn-ea"/>
                <a:ea typeface="+mn-ea"/>
              </a:rPr>
              <a:t>n=7</a:t>
            </a:r>
            <a:r>
              <a:rPr lang="zh-CN" altLang="en-US" sz="2100" b="1" dirty="0">
                <a:latin typeface="+mn-ea"/>
                <a:ea typeface="+mn-ea"/>
              </a:rPr>
              <a:t>，子网</a:t>
            </a:r>
            <a:r>
              <a:rPr lang="en-US" altLang="zh-CN" sz="2100" b="1" dirty="0">
                <a:latin typeface="+mn-ea"/>
                <a:ea typeface="+mn-ea"/>
              </a:rPr>
              <a:t>ID</a:t>
            </a:r>
            <a:r>
              <a:rPr lang="zh-CN" altLang="en-US" sz="2100" b="1" dirty="0">
                <a:latin typeface="+mn-ea"/>
                <a:ea typeface="+mn-ea"/>
              </a:rPr>
              <a:t>长度为</a:t>
            </a:r>
            <a:r>
              <a:rPr lang="en-US" altLang="zh-CN" sz="2100" b="1" dirty="0">
                <a:latin typeface="+mn-ea"/>
                <a:ea typeface="+mn-ea"/>
              </a:rPr>
              <a:t>1</a:t>
            </a:r>
          </a:p>
          <a:p>
            <a:pPr eaLnBrk="1" hangingPunct="1"/>
            <a:r>
              <a:rPr lang="zh-CN" altLang="en-US" sz="2100" b="1" dirty="0">
                <a:latin typeface="+mn-ea"/>
                <a:ea typeface="+mn-ea"/>
              </a:rPr>
              <a:t>对于部门</a:t>
            </a:r>
            <a:r>
              <a:rPr lang="en-US" altLang="zh-CN" sz="2100" b="1" dirty="0">
                <a:latin typeface="+mn-ea"/>
                <a:ea typeface="+mn-ea"/>
              </a:rPr>
              <a:t>B</a:t>
            </a:r>
            <a:r>
              <a:rPr lang="zh-CN" altLang="en-US" sz="2100" b="1" dirty="0">
                <a:latin typeface="+mn-ea"/>
                <a:ea typeface="+mn-ea"/>
              </a:rPr>
              <a:t>，有</a:t>
            </a:r>
            <a:r>
              <a:rPr lang="en-US" altLang="zh-CN" sz="2100" b="1" dirty="0">
                <a:latin typeface="+mn-ea"/>
                <a:ea typeface="+mn-ea"/>
              </a:rPr>
              <a:t>2</a:t>
            </a:r>
            <a:r>
              <a:rPr lang="en-US" altLang="zh-CN" sz="2100" b="1" baseline="30000" dirty="0">
                <a:latin typeface="+mn-ea"/>
                <a:ea typeface="+mn-ea"/>
              </a:rPr>
              <a:t>n</a:t>
            </a:r>
            <a:r>
              <a:rPr lang="en-US" altLang="zh-CN" sz="2100" b="1" dirty="0">
                <a:latin typeface="+mn-ea"/>
                <a:ea typeface="+mn-ea"/>
              </a:rPr>
              <a:t>-2 ≥ 35</a:t>
            </a:r>
            <a:r>
              <a:rPr lang="zh-CN" altLang="en-US" sz="2100" b="1" dirty="0">
                <a:latin typeface="+mn-ea"/>
                <a:ea typeface="+mn-ea"/>
              </a:rPr>
              <a:t>，得到</a:t>
            </a:r>
            <a:r>
              <a:rPr lang="en-US" altLang="zh-CN" sz="2100" b="1" dirty="0">
                <a:latin typeface="+mn-ea"/>
                <a:ea typeface="+mn-ea"/>
              </a:rPr>
              <a:t>n ≥ 6</a:t>
            </a:r>
            <a:r>
              <a:rPr lang="zh-CN" altLang="en-US" sz="2100" b="1" dirty="0">
                <a:latin typeface="+mn-ea"/>
                <a:ea typeface="+mn-ea"/>
              </a:rPr>
              <a:t>，取</a:t>
            </a:r>
            <a:r>
              <a:rPr lang="en-US" altLang="zh-CN" sz="2100" b="1" dirty="0">
                <a:latin typeface="+mn-ea"/>
                <a:ea typeface="+mn-ea"/>
              </a:rPr>
              <a:t>n=6</a:t>
            </a:r>
            <a:r>
              <a:rPr lang="zh-CN" altLang="en-US" sz="2100" b="1" dirty="0">
                <a:latin typeface="+mn-ea"/>
                <a:ea typeface="+mn-ea"/>
              </a:rPr>
              <a:t>，子网</a:t>
            </a:r>
            <a:r>
              <a:rPr lang="en-US" altLang="zh-CN" sz="2100" b="1" dirty="0">
                <a:latin typeface="+mn-ea"/>
                <a:ea typeface="+mn-ea"/>
              </a:rPr>
              <a:t>ID</a:t>
            </a:r>
            <a:r>
              <a:rPr lang="zh-CN" altLang="en-US" sz="2100" b="1" dirty="0">
                <a:latin typeface="+mn-ea"/>
                <a:ea typeface="+mn-ea"/>
              </a:rPr>
              <a:t>长度为</a:t>
            </a:r>
            <a:r>
              <a:rPr lang="en-US" altLang="zh-CN" sz="2100" b="1" dirty="0">
                <a:latin typeface="+mn-ea"/>
                <a:ea typeface="+mn-ea"/>
              </a:rPr>
              <a:t>2</a:t>
            </a:r>
          </a:p>
          <a:p>
            <a:pPr eaLnBrk="1" hangingPunct="1"/>
            <a:r>
              <a:rPr lang="zh-CN" altLang="en-US" sz="2100" b="1" dirty="0">
                <a:latin typeface="+mn-ea"/>
                <a:ea typeface="+mn-ea"/>
              </a:rPr>
              <a:t>对于部门</a:t>
            </a:r>
            <a:r>
              <a:rPr lang="en-US" altLang="zh-CN" sz="2100" b="1" dirty="0">
                <a:latin typeface="+mn-ea"/>
                <a:ea typeface="+mn-ea"/>
              </a:rPr>
              <a:t>C</a:t>
            </a:r>
            <a:r>
              <a:rPr lang="zh-CN" altLang="en-US" sz="2100" b="1" dirty="0">
                <a:latin typeface="+mn-ea"/>
                <a:ea typeface="+mn-ea"/>
              </a:rPr>
              <a:t>，有</a:t>
            </a:r>
            <a:r>
              <a:rPr lang="en-US" altLang="zh-CN" sz="2100" b="1" dirty="0">
                <a:latin typeface="+mn-ea"/>
                <a:ea typeface="+mn-ea"/>
              </a:rPr>
              <a:t>2</a:t>
            </a:r>
            <a:r>
              <a:rPr lang="en-US" altLang="zh-CN" sz="2100" b="1" baseline="30000" dirty="0">
                <a:latin typeface="+mn-ea"/>
                <a:ea typeface="+mn-ea"/>
              </a:rPr>
              <a:t>n</a:t>
            </a:r>
            <a:r>
              <a:rPr lang="en-US" altLang="zh-CN" sz="2100" b="1" dirty="0">
                <a:latin typeface="+mn-ea"/>
                <a:ea typeface="+mn-ea"/>
              </a:rPr>
              <a:t>-2 ≥ 20</a:t>
            </a:r>
            <a:r>
              <a:rPr lang="zh-CN" altLang="en-US" sz="2100" b="1" dirty="0">
                <a:latin typeface="+mn-ea"/>
                <a:ea typeface="+mn-ea"/>
              </a:rPr>
              <a:t>，得到</a:t>
            </a:r>
            <a:r>
              <a:rPr lang="en-US" altLang="zh-CN" sz="2100" b="1" dirty="0">
                <a:latin typeface="+mn-ea"/>
                <a:ea typeface="+mn-ea"/>
              </a:rPr>
              <a:t>n ≥ 5</a:t>
            </a:r>
            <a:r>
              <a:rPr lang="zh-CN" altLang="en-US" sz="2100" b="1" dirty="0">
                <a:latin typeface="+mn-ea"/>
                <a:ea typeface="+mn-ea"/>
              </a:rPr>
              <a:t>，取</a:t>
            </a:r>
            <a:r>
              <a:rPr lang="en-US" altLang="zh-CN" sz="2100" b="1" dirty="0">
                <a:latin typeface="+mn-ea"/>
                <a:ea typeface="+mn-ea"/>
              </a:rPr>
              <a:t>n=5</a:t>
            </a:r>
            <a:r>
              <a:rPr lang="zh-CN" altLang="en-US" sz="2100" b="1" dirty="0">
                <a:latin typeface="+mn-ea"/>
                <a:ea typeface="+mn-ea"/>
              </a:rPr>
              <a:t>，子网</a:t>
            </a:r>
            <a:r>
              <a:rPr lang="en-US" altLang="zh-CN" sz="2100" b="1" dirty="0">
                <a:latin typeface="+mn-ea"/>
                <a:ea typeface="+mn-ea"/>
              </a:rPr>
              <a:t>ID</a:t>
            </a:r>
            <a:r>
              <a:rPr lang="zh-CN" altLang="en-US" sz="2100" b="1" dirty="0">
                <a:latin typeface="+mn-ea"/>
                <a:ea typeface="+mn-ea"/>
              </a:rPr>
              <a:t>长度为</a:t>
            </a:r>
            <a:r>
              <a:rPr lang="en-US" altLang="zh-CN" sz="2100" b="1" dirty="0">
                <a:latin typeface="+mn-ea"/>
                <a:ea typeface="+mn-ea"/>
              </a:rPr>
              <a:t>3</a:t>
            </a:r>
          </a:p>
          <a:p>
            <a:pPr eaLnBrk="1" hangingPunct="1"/>
            <a:r>
              <a:rPr lang="zh-CN" altLang="en-US" sz="2100" b="1" dirty="0">
                <a:latin typeface="+mn-ea"/>
                <a:ea typeface="+mn-ea"/>
              </a:rPr>
              <a:t>对于部门</a:t>
            </a:r>
            <a:r>
              <a:rPr lang="en-US" altLang="zh-CN" sz="2100" b="1" dirty="0">
                <a:latin typeface="+mn-ea"/>
                <a:ea typeface="+mn-ea"/>
              </a:rPr>
              <a:t>D</a:t>
            </a:r>
            <a:r>
              <a:rPr lang="zh-CN" altLang="en-US" sz="2100" b="1" dirty="0">
                <a:latin typeface="+mn-ea"/>
                <a:ea typeface="+mn-ea"/>
              </a:rPr>
              <a:t>，有</a:t>
            </a:r>
            <a:r>
              <a:rPr lang="en-US" altLang="zh-CN" sz="2100" b="1" dirty="0">
                <a:latin typeface="+mn-ea"/>
                <a:ea typeface="+mn-ea"/>
              </a:rPr>
              <a:t>2</a:t>
            </a:r>
            <a:r>
              <a:rPr lang="en-US" altLang="zh-CN" sz="2100" b="1" baseline="30000" dirty="0">
                <a:latin typeface="+mn-ea"/>
                <a:ea typeface="+mn-ea"/>
              </a:rPr>
              <a:t>n</a:t>
            </a:r>
            <a:r>
              <a:rPr lang="en-US" altLang="zh-CN" sz="2100" b="1" dirty="0">
                <a:latin typeface="+mn-ea"/>
                <a:ea typeface="+mn-ea"/>
              </a:rPr>
              <a:t>-2 ≥ 20</a:t>
            </a:r>
            <a:r>
              <a:rPr lang="zh-CN" altLang="en-US" sz="2100" b="1" dirty="0">
                <a:latin typeface="+mn-ea"/>
                <a:ea typeface="+mn-ea"/>
              </a:rPr>
              <a:t>，得到</a:t>
            </a:r>
            <a:r>
              <a:rPr lang="en-US" altLang="zh-CN" sz="2100" b="1" dirty="0">
                <a:latin typeface="+mn-ea"/>
                <a:ea typeface="+mn-ea"/>
              </a:rPr>
              <a:t>n ≥ 5</a:t>
            </a:r>
            <a:r>
              <a:rPr lang="en-US" altLang="zh-CN" sz="2100" b="1" dirty="0">
                <a:latin typeface="+mn-ea"/>
                <a:ea typeface="+mn-ea"/>
                <a:sym typeface="Wingdings" panose="05000000000000000000" pitchFamily="2" charset="2"/>
              </a:rPr>
              <a:t> </a:t>
            </a:r>
            <a:r>
              <a:rPr lang="zh-CN" altLang="en-US" sz="2100" b="1" dirty="0">
                <a:latin typeface="+mn-ea"/>
                <a:ea typeface="+mn-ea"/>
                <a:sym typeface="Wingdings" panose="05000000000000000000" pitchFamily="2" charset="2"/>
              </a:rPr>
              <a:t>，取</a:t>
            </a:r>
            <a:r>
              <a:rPr lang="en-US" altLang="zh-CN" sz="2100" b="1" dirty="0">
                <a:latin typeface="+mn-ea"/>
                <a:ea typeface="+mn-ea"/>
                <a:sym typeface="Wingdings" panose="05000000000000000000" pitchFamily="2" charset="2"/>
              </a:rPr>
              <a:t>n=5</a:t>
            </a:r>
            <a:r>
              <a:rPr lang="zh-CN" altLang="en-US" sz="2100" b="1" dirty="0">
                <a:latin typeface="+mn-ea"/>
                <a:ea typeface="+mn-ea"/>
                <a:sym typeface="Wingdings" panose="05000000000000000000" pitchFamily="2" charset="2"/>
              </a:rPr>
              <a:t>，子网</a:t>
            </a:r>
            <a:r>
              <a:rPr lang="en-US" altLang="zh-CN" sz="2100" b="1" dirty="0">
                <a:latin typeface="+mn-ea"/>
                <a:ea typeface="+mn-ea"/>
                <a:sym typeface="Wingdings" panose="05000000000000000000" pitchFamily="2" charset="2"/>
              </a:rPr>
              <a:t>ID</a:t>
            </a:r>
            <a:r>
              <a:rPr lang="zh-CN" altLang="en-US" sz="2100" b="1" dirty="0">
                <a:latin typeface="+mn-ea"/>
                <a:ea typeface="+mn-ea"/>
                <a:sym typeface="Wingdings" panose="05000000000000000000" pitchFamily="2" charset="2"/>
              </a:rPr>
              <a:t>长度为</a:t>
            </a:r>
            <a:r>
              <a:rPr lang="en-US" altLang="zh-CN" sz="2100" b="1" dirty="0">
                <a:latin typeface="+mn-ea"/>
                <a:ea typeface="+mn-ea"/>
                <a:sym typeface="Wingdings" panose="05000000000000000000" pitchFamily="2" charset="2"/>
              </a:rPr>
              <a:t>3</a:t>
            </a:r>
            <a:endParaRPr lang="en-US" altLang="zh-CN" sz="2100" b="1" dirty="0">
              <a:latin typeface="+mn-ea"/>
              <a:ea typeface="+mn-ea"/>
            </a:endParaRPr>
          </a:p>
        </p:txBody>
      </p:sp>
      <p:sp>
        <p:nvSpPr>
          <p:cNvPr id="288777" name="Rectangle 9"/>
          <p:cNvSpPr>
            <a:spLocks noChangeArrowheads="1"/>
          </p:cNvSpPr>
          <p:nvPr/>
        </p:nvSpPr>
        <p:spPr bwMode="auto">
          <a:xfrm>
            <a:off x="107950" y="3357563"/>
            <a:ext cx="8856663" cy="2016125"/>
          </a:xfrm>
          <a:prstGeom prst="rect">
            <a:avLst/>
          </a:prstGeom>
          <a:solidFill>
            <a:srgbClr val="EBF7FF"/>
          </a:solidFill>
          <a:ln w="9525" algn="ctr">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100" b="1" dirty="0">
                <a:latin typeface="+mn-ea"/>
                <a:ea typeface="+mn-ea"/>
              </a:rPr>
              <a:t>确定子网掩码和子网号：</a:t>
            </a:r>
          </a:p>
          <a:p>
            <a:pPr eaLnBrk="1" hangingPunct="1"/>
            <a:r>
              <a:rPr lang="zh-CN" altLang="en-US" sz="2100" b="1" dirty="0">
                <a:latin typeface="+mn-ea"/>
                <a:ea typeface="+mn-ea"/>
              </a:rPr>
              <a:t>部门</a:t>
            </a:r>
            <a:r>
              <a:rPr lang="en-US" altLang="zh-CN" sz="2100" b="1" dirty="0">
                <a:latin typeface="+mn-ea"/>
                <a:ea typeface="+mn-ea"/>
              </a:rPr>
              <a:t>A</a:t>
            </a:r>
            <a:r>
              <a:rPr lang="zh-CN" altLang="en-US" sz="2100" b="1" dirty="0">
                <a:latin typeface="+mn-ea"/>
                <a:ea typeface="+mn-ea"/>
              </a:rPr>
              <a:t>：子网掩码</a:t>
            </a:r>
            <a:r>
              <a:rPr lang="en-US" altLang="zh-CN" sz="2100" b="1" dirty="0">
                <a:latin typeface="+mn-ea"/>
                <a:ea typeface="+mn-ea"/>
              </a:rPr>
              <a:t>255.255.255.128, </a:t>
            </a:r>
            <a:r>
              <a:rPr lang="zh-CN" altLang="en-US" sz="2100" b="1" dirty="0">
                <a:latin typeface="+mn-ea"/>
                <a:ea typeface="+mn-ea"/>
              </a:rPr>
              <a:t>子网号</a:t>
            </a:r>
            <a:r>
              <a:rPr lang="en-US" altLang="zh-CN" sz="2100" b="1" dirty="0">
                <a:latin typeface="+mn-ea"/>
                <a:ea typeface="+mn-ea"/>
              </a:rPr>
              <a:t>200.1.1.0(</a:t>
            </a:r>
            <a:r>
              <a:rPr lang="zh-CN" altLang="en-US" sz="2100" b="1" dirty="0">
                <a:latin typeface="+mn-ea"/>
                <a:ea typeface="+mn-ea"/>
              </a:rPr>
              <a:t>子网</a:t>
            </a:r>
            <a:r>
              <a:rPr lang="en-US" altLang="zh-CN" sz="2100" b="1" dirty="0">
                <a:latin typeface="+mn-ea"/>
                <a:ea typeface="+mn-ea"/>
              </a:rPr>
              <a:t>ID=0)</a:t>
            </a:r>
          </a:p>
          <a:p>
            <a:pPr eaLnBrk="1" hangingPunct="1"/>
            <a:r>
              <a:rPr lang="zh-CN" altLang="en-US" sz="2100" b="1" dirty="0">
                <a:latin typeface="+mn-ea"/>
                <a:ea typeface="+mn-ea"/>
              </a:rPr>
              <a:t>部门</a:t>
            </a:r>
            <a:r>
              <a:rPr lang="en-US" altLang="zh-CN" sz="2100" b="1" dirty="0">
                <a:latin typeface="+mn-ea"/>
                <a:ea typeface="+mn-ea"/>
              </a:rPr>
              <a:t>B</a:t>
            </a:r>
            <a:r>
              <a:rPr lang="zh-CN" altLang="en-US" sz="2100" b="1" dirty="0">
                <a:latin typeface="+mn-ea"/>
                <a:ea typeface="+mn-ea"/>
              </a:rPr>
              <a:t>：子网掩码</a:t>
            </a:r>
            <a:r>
              <a:rPr lang="en-US" altLang="zh-CN" sz="2100" b="1" dirty="0">
                <a:latin typeface="+mn-ea"/>
                <a:ea typeface="+mn-ea"/>
              </a:rPr>
              <a:t>255.255.255.192, </a:t>
            </a:r>
            <a:r>
              <a:rPr lang="zh-CN" altLang="en-US" sz="2100" b="1" dirty="0">
                <a:latin typeface="+mn-ea"/>
                <a:ea typeface="+mn-ea"/>
              </a:rPr>
              <a:t>子网号</a:t>
            </a:r>
            <a:r>
              <a:rPr lang="en-US" altLang="zh-CN" sz="2100" b="1" dirty="0">
                <a:latin typeface="+mn-ea"/>
                <a:ea typeface="+mn-ea"/>
              </a:rPr>
              <a:t>200.1.1.128(</a:t>
            </a:r>
            <a:r>
              <a:rPr lang="zh-CN" altLang="en-US" sz="2100" b="1" dirty="0">
                <a:latin typeface="+mn-ea"/>
                <a:ea typeface="+mn-ea"/>
              </a:rPr>
              <a:t>子网</a:t>
            </a:r>
            <a:r>
              <a:rPr lang="en-US" altLang="zh-CN" sz="2100" b="1" dirty="0">
                <a:latin typeface="+mn-ea"/>
                <a:ea typeface="+mn-ea"/>
              </a:rPr>
              <a:t>ID=10)</a:t>
            </a:r>
          </a:p>
          <a:p>
            <a:pPr eaLnBrk="1" hangingPunct="1"/>
            <a:r>
              <a:rPr lang="zh-CN" altLang="en-US" sz="2100" b="1" dirty="0">
                <a:latin typeface="+mn-ea"/>
                <a:ea typeface="+mn-ea"/>
              </a:rPr>
              <a:t>部门</a:t>
            </a:r>
            <a:r>
              <a:rPr lang="en-US" altLang="zh-CN" sz="2100" b="1" dirty="0">
                <a:latin typeface="+mn-ea"/>
                <a:ea typeface="+mn-ea"/>
              </a:rPr>
              <a:t>C</a:t>
            </a:r>
            <a:r>
              <a:rPr lang="zh-CN" altLang="en-US" sz="2100" b="1" dirty="0">
                <a:latin typeface="+mn-ea"/>
                <a:ea typeface="+mn-ea"/>
              </a:rPr>
              <a:t>：子网掩码</a:t>
            </a:r>
            <a:r>
              <a:rPr lang="en-US" altLang="zh-CN" sz="2100" b="1" dirty="0">
                <a:latin typeface="+mn-ea"/>
                <a:ea typeface="+mn-ea"/>
              </a:rPr>
              <a:t>255.255.255.224, </a:t>
            </a:r>
            <a:r>
              <a:rPr lang="zh-CN" altLang="en-US" sz="2100" b="1" dirty="0">
                <a:latin typeface="+mn-ea"/>
                <a:ea typeface="+mn-ea"/>
              </a:rPr>
              <a:t>子网号</a:t>
            </a:r>
            <a:r>
              <a:rPr lang="en-US" altLang="zh-CN" sz="2100" b="1" dirty="0">
                <a:latin typeface="+mn-ea"/>
                <a:ea typeface="+mn-ea"/>
              </a:rPr>
              <a:t>200.1.1.192(</a:t>
            </a:r>
            <a:r>
              <a:rPr lang="zh-CN" altLang="en-US" sz="2100" b="1" dirty="0">
                <a:latin typeface="+mn-ea"/>
                <a:ea typeface="+mn-ea"/>
              </a:rPr>
              <a:t>子网</a:t>
            </a:r>
            <a:r>
              <a:rPr lang="en-US" altLang="zh-CN" sz="2100" b="1" dirty="0">
                <a:latin typeface="+mn-ea"/>
                <a:ea typeface="+mn-ea"/>
              </a:rPr>
              <a:t>ID=110)</a:t>
            </a:r>
          </a:p>
          <a:p>
            <a:pPr eaLnBrk="1" hangingPunct="1"/>
            <a:r>
              <a:rPr lang="zh-CN" altLang="en-US" sz="2100" b="1" dirty="0">
                <a:latin typeface="+mn-ea"/>
                <a:ea typeface="+mn-ea"/>
              </a:rPr>
              <a:t>部门</a:t>
            </a:r>
            <a:r>
              <a:rPr lang="en-US" altLang="zh-CN" sz="2100" b="1" dirty="0">
                <a:latin typeface="+mn-ea"/>
                <a:ea typeface="+mn-ea"/>
              </a:rPr>
              <a:t>D</a:t>
            </a:r>
            <a:r>
              <a:rPr lang="zh-CN" altLang="en-US" sz="2100" b="1" dirty="0">
                <a:latin typeface="+mn-ea"/>
                <a:ea typeface="+mn-ea"/>
              </a:rPr>
              <a:t>：子网掩码</a:t>
            </a:r>
            <a:r>
              <a:rPr lang="en-US" altLang="zh-CN" sz="2100" b="1" dirty="0">
                <a:latin typeface="+mn-ea"/>
                <a:ea typeface="+mn-ea"/>
              </a:rPr>
              <a:t>255.255.255.224, </a:t>
            </a:r>
            <a:r>
              <a:rPr lang="zh-CN" altLang="en-US" sz="2100" b="1" dirty="0">
                <a:latin typeface="+mn-ea"/>
                <a:ea typeface="+mn-ea"/>
              </a:rPr>
              <a:t>子网号</a:t>
            </a:r>
            <a:r>
              <a:rPr lang="en-US" altLang="zh-CN" sz="2100" b="1" dirty="0">
                <a:latin typeface="+mn-ea"/>
                <a:ea typeface="+mn-ea"/>
              </a:rPr>
              <a:t>200.1.1.224(</a:t>
            </a:r>
            <a:r>
              <a:rPr lang="zh-CN" altLang="en-US" sz="2100" b="1" dirty="0">
                <a:latin typeface="+mn-ea"/>
                <a:ea typeface="+mn-ea"/>
              </a:rPr>
              <a:t>子网</a:t>
            </a:r>
            <a:r>
              <a:rPr lang="en-US" altLang="zh-CN" sz="2100" b="1" dirty="0">
                <a:latin typeface="+mn-ea"/>
                <a:ea typeface="+mn-ea"/>
              </a:rPr>
              <a:t>ID=111)</a:t>
            </a:r>
          </a:p>
        </p:txBody>
      </p:sp>
      <p:sp>
        <p:nvSpPr>
          <p:cNvPr id="98311" name="Rectangle 7"/>
          <p:cNvSpPr>
            <a:spLocks noChangeArrowheads="1"/>
          </p:cNvSpPr>
          <p:nvPr/>
        </p:nvSpPr>
        <p:spPr bwMode="auto">
          <a:xfrm>
            <a:off x="34925" y="5516563"/>
            <a:ext cx="8964613" cy="1152525"/>
          </a:xfrm>
          <a:prstGeom prst="rect">
            <a:avLst/>
          </a:prstGeom>
          <a:solidFill>
            <a:srgbClr val="FFFF99"/>
          </a:solidFill>
          <a:ln w="9525">
            <a:solidFill>
              <a:schemeClr val="tx1"/>
            </a:solidFill>
            <a:miter lim="800000"/>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a:latin typeface="+mn-ea"/>
                <a:ea typeface="+mn-ea"/>
              </a:rPr>
              <a:t>划分子网的本质是将一个大的地址块根据需要划分成地址空间</a:t>
            </a:r>
            <a:r>
              <a:rPr lang="zh-CN" altLang="en-US" sz="2400" b="1" dirty="0">
                <a:solidFill>
                  <a:srgbClr val="FF0000"/>
                </a:solidFill>
                <a:latin typeface="+mn-ea"/>
                <a:ea typeface="+mn-ea"/>
              </a:rPr>
              <a:t>互不重叠</a:t>
            </a:r>
            <a:r>
              <a:rPr lang="zh-CN" altLang="en-US" sz="2400" b="1" dirty="0">
                <a:latin typeface="+mn-ea"/>
                <a:ea typeface="+mn-ea"/>
              </a:rPr>
              <a:t>的小的地址块，</a:t>
            </a:r>
            <a:r>
              <a:rPr lang="zh-CN" altLang="en-US" sz="2400" b="1" dirty="0">
                <a:solidFill>
                  <a:schemeClr val="hlink"/>
                </a:solidFill>
                <a:latin typeface="+mn-ea"/>
                <a:ea typeface="+mn-ea"/>
              </a:rPr>
              <a:t>这种划分是有约束的，那就是要求这些小的地址块的子网号不同</a:t>
            </a:r>
          </a:p>
        </p:txBody>
      </p:sp>
      <p:pic>
        <p:nvPicPr>
          <p:cNvPr id="7" name="图片 6"/>
          <p:cNvPicPr>
            <a:picLocks noChangeAspect="1"/>
          </p:cNvPicPr>
          <p:nvPr/>
        </p:nvPicPr>
        <p:blipFill>
          <a:blip r:embed="rId3"/>
          <a:stretch>
            <a:fillRect/>
          </a:stretch>
        </p:blipFill>
        <p:spPr>
          <a:xfrm>
            <a:off x="5580112" y="751853"/>
            <a:ext cx="3486281" cy="6610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8776"/>
                                        </p:tgtEl>
                                        <p:attrNameLst>
                                          <p:attrName>style.visibility</p:attrName>
                                        </p:attrNameLst>
                                      </p:cBhvr>
                                      <p:to>
                                        <p:strVal val="visible"/>
                                      </p:to>
                                    </p:set>
                                    <p:animEffect transition="in" filter="blinds(horizontal)">
                                      <p:cBhvr>
                                        <p:cTn id="7" dur="500"/>
                                        <p:tgtEl>
                                          <p:spTgt spid="2887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8777"/>
                                        </p:tgtEl>
                                        <p:attrNameLst>
                                          <p:attrName>style.visibility</p:attrName>
                                        </p:attrNameLst>
                                      </p:cBhvr>
                                      <p:to>
                                        <p:strVal val="visible"/>
                                      </p:to>
                                    </p:set>
                                    <p:animEffect transition="in" filter="blinds(horizontal)">
                                      <p:cBhvr>
                                        <p:cTn id="12" dur="500"/>
                                        <p:tgtEl>
                                          <p:spTgt spid="2887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311"/>
                                        </p:tgtEl>
                                        <p:attrNameLst>
                                          <p:attrName>style.visibility</p:attrName>
                                        </p:attrNameLst>
                                      </p:cBhvr>
                                      <p:to>
                                        <p:strVal val="visible"/>
                                      </p:to>
                                    </p:set>
                                    <p:animEffect transition="in" filter="blinds(horizontal)">
                                      <p:cBhvr>
                                        <p:cTn id="17" dur="5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6" grpId="0" animBg="1"/>
      <p:bldP spid="288777" grpId="0" animBg="1"/>
      <p:bldP spid="9831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zh-CN" altLang="en-US">
                <a:latin typeface="微软雅黑" panose="020B0503020204020204" pitchFamily="34" charset="-122"/>
                <a:ea typeface="微软雅黑" panose="020B0503020204020204" pitchFamily="34" charset="-122"/>
              </a:rPr>
              <a:t>划分子网</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分组转发实例</a:t>
            </a:r>
          </a:p>
        </p:txBody>
      </p:sp>
      <p:graphicFrame>
        <p:nvGraphicFramePr>
          <p:cNvPr id="99397" name="Group 69"/>
          <p:cNvGraphicFramePr>
            <a:graphicFrameLocks noGrp="1"/>
          </p:cNvGraphicFramePr>
          <p:nvPr>
            <p:extLst>
              <p:ext uri="{D42A27DB-BD31-4B8C-83A1-F6EECF244321}">
                <p14:modId xmlns:p14="http://schemas.microsoft.com/office/powerpoint/2010/main" val="3718424515"/>
              </p:ext>
            </p:extLst>
          </p:nvPr>
        </p:nvGraphicFramePr>
        <p:xfrm>
          <a:off x="101600" y="3357563"/>
          <a:ext cx="5046663" cy="2410382"/>
        </p:xfrm>
        <a:graphic>
          <a:graphicData uri="http://schemas.openxmlformats.org/drawingml/2006/table">
            <a:tbl>
              <a:tblPr/>
              <a:tblGrid>
                <a:gridCol w="1517650">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gridCol w="1655763">
                  <a:extLst>
                    <a:ext uri="{9D8B030D-6E8A-4147-A177-3AD203B41FA5}">
                      <a16:colId xmlns:a16="http://schemas.microsoft.com/office/drawing/2014/main" val="20002"/>
                    </a:ext>
                  </a:extLst>
                </a:gridCol>
              </a:tblGrid>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子网号</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子网掩码</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下一跳</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128.96.39.0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255.255.255.128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Onlink(</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端口</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128.96.39.128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255.255.255.128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Onlink(</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端口</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128.96.40.0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255.255.255.128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R2</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192.4.153.0</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255.255.255.192</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R3</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0.0.0.0</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0.0.0.0</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R4</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1409" name="Text Box 200"/>
          <p:cNvSpPr txBox="1">
            <a:spLocks noChangeArrowheads="1"/>
          </p:cNvSpPr>
          <p:nvPr/>
        </p:nvSpPr>
        <p:spPr bwMode="auto">
          <a:xfrm>
            <a:off x="403702" y="2924175"/>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dirty="0">
                <a:solidFill>
                  <a:srgbClr val="FF0000"/>
                </a:solidFill>
                <a:latin typeface="微软雅黑" panose="020B0503020204020204" pitchFamily="34" charset="-122"/>
                <a:ea typeface="微软雅黑" panose="020B0503020204020204" pitchFamily="34" charset="-122"/>
              </a:rPr>
              <a:t>路由表</a:t>
            </a:r>
          </a:p>
        </p:txBody>
      </p:sp>
      <p:graphicFrame>
        <p:nvGraphicFramePr>
          <p:cNvPr id="99401" name="Group 73"/>
          <p:cNvGraphicFramePr>
            <a:graphicFrameLocks noGrp="1"/>
          </p:cNvGraphicFramePr>
          <p:nvPr>
            <p:extLst>
              <p:ext uri="{D42A27DB-BD31-4B8C-83A1-F6EECF244321}">
                <p14:modId xmlns:p14="http://schemas.microsoft.com/office/powerpoint/2010/main" val="2981026176"/>
              </p:ext>
            </p:extLst>
          </p:nvPr>
        </p:nvGraphicFramePr>
        <p:xfrm>
          <a:off x="5722938" y="3286125"/>
          <a:ext cx="3241675" cy="2197102"/>
        </p:xfrm>
        <a:graphic>
          <a:graphicData uri="http://schemas.openxmlformats.org/drawingml/2006/table">
            <a:tbl>
              <a:tblPr/>
              <a:tblGrid>
                <a:gridCol w="1638300">
                  <a:extLst>
                    <a:ext uri="{9D8B030D-6E8A-4147-A177-3AD203B41FA5}">
                      <a16:colId xmlns:a16="http://schemas.microsoft.com/office/drawing/2014/main" val="20000"/>
                    </a:ext>
                  </a:extLst>
                </a:gridCol>
                <a:gridCol w="1603375">
                  <a:extLst>
                    <a:ext uri="{9D8B030D-6E8A-4147-A177-3AD203B41FA5}">
                      <a16:colId xmlns:a16="http://schemas.microsoft.com/office/drawing/2014/main" val="20001"/>
                    </a:ext>
                  </a:extLst>
                </a:gridCol>
              </a:tblGrid>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mn-ea"/>
                          <a:ea typeface="+mn-ea"/>
                          <a:cs typeface="Times New Roman" pitchFamily="18" charset="0"/>
                        </a:rPr>
                        <a:t>目的地址</a:t>
                      </a:r>
                      <a:endParaRPr kumimoji="0" lang="zh-CN" altLang="en-US" sz="1600" b="1" i="0" u="none" strike="noStrike" cap="none" normalizeH="0" baseline="0" dirty="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mn-ea"/>
                          <a:ea typeface="+mn-ea"/>
                          <a:cs typeface="Times New Roman" pitchFamily="18" charset="0"/>
                        </a:rPr>
                        <a:t>下一跳</a:t>
                      </a:r>
                      <a:endParaRPr kumimoji="0" lang="zh-CN" altLang="en-US"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128.96.39.10</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Onlink(</a:t>
                      </a:r>
                      <a:r>
                        <a:rPr kumimoji="0" lang="zh-CN" altLang="en-US" sz="1600" b="1" i="0" u="none" strike="noStrike" cap="none" normalizeH="0" baseline="0">
                          <a:ln>
                            <a:noFill/>
                          </a:ln>
                          <a:solidFill>
                            <a:schemeClr val="tx1"/>
                          </a:solidFill>
                          <a:effectLst/>
                          <a:latin typeface="+mn-ea"/>
                          <a:ea typeface="+mn-ea"/>
                          <a:cs typeface="Times New Roman" pitchFamily="18" charset="0"/>
                        </a:rPr>
                        <a:t>端口</a:t>
                      </a:r>
                      <a:r>
                        <a:rPr kumimoji="0" lang="en-US" altLang="zh-CN" sz="1600" b="1" i="0" u="none" strike="noStrike" cap="none" normalizeH="0" baseline="0">
                          <a:ln>
                            <a:noFill/>
                          </a:ln>
                          <a:solidFill>
                            <a:schemeClr val="tx1"/>
                          </a:solidFill>
                          <a:effectLst/>
                          <a:latin typeface="+mn-ea"/>
                          <a:ea typeface="+mn-ea"/>
                          <a:cs typeface="Times New Roman" pitchFamily="18" charset="0"/>
                        </a:rPr>
                        <a:t>0)</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128.96.40.12</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R2</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128.96.40.151</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R4</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mn-ea"/>
                          <a:ea typeface="+mn-ea"/>
                          <a:cs typeface="Times New Roman" pitchFamily="18" charset="0"/>
                        </a:rPr>
                        <a:t>192.4.153.17</a:t>
                      </a:r>
                      <a:endParaRPr kumimoji="0" lang="en-US" altLang="zh-CN" sz="1600" b="1" i="0" u="none" strike="noStrike" cap="none" normalizeH="0" baseline="0" dirty="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R3</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mn-ea"/>
                          <a:ea typeface="+mn-ea"/>
                          <a:cs typeface="Times New Roman" pitchFamily="18" charset="0"/>
                        </a:rPr>
                        <a:t>192.4.153.90</a:t>
                      </a:r>
                      <a:endParaRPr kumimoji="0" lang="en-US" altLang="zh-CN" sz="1600" b="1" i="0" u="none" strike="noStrike" cap="none" normalizeH="0" baseline="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mn-ea"/>
                          <a:ea typeface="+mn-ea"/>
                          <a:cs typeface="Times New Roman" pitchFamily="18" charset="0"/>
                        </a:rPr>
                        <a:t>R4</a:t>
                      </a:r>
                      <a:endParaRPr kumimoji="0" lang="en-US" altLang="zh-CN" sz="1600" b="1" i="0" u="none" strike="noStrike" cap="none" normalizeH="0" baseline="0" dirty="0">
                        <a:ln>
                          <a:noFill/>
                        </a:ln>
                        <a:solidFill>
                          <a:schemeClr val="tx1"/>
                        </a:solidFill>
                        <a:effectLst/>
                        <a:latin typeface="+mn-ea"/>
                        <a:ea typeface="+mn-ea"/>
                      </a:endParaRPr>
                    </a:p>
                  </a:txBody>
                  <a:tcPr marT="45733" marB="4573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1433" name="AutoShape 224"/>
          <p:cNvSpPr>
            <a:spLocks noChangeArrowheads="1"/>
          </p:cNvSpPr>
          <p:nvPr/>
        </p:nvSpPr>
        <p:spPr bwMode="auto">
          <a:xfrm rot="5400000">
            <a:off x="5110163" y="4114800"/>
            <a:ext cx="647700" cy="574675"/>
          </a:xfrm>
          <a:prstGeom prst="upArrow">
            <a:avLst>
              <a:gd name="adj1" fmla="val 50000"/>
              <a:gd name="adj2" fmla="val 25000"/>
            </a:avLst>
          </a:prstGeom>
          <a:solidFill>
            <a:srgbClr val="EBF7FF"/>
          </a:solidFill>
          <a:ln w="9525" algn="ctr">
            <a:solidFill>
              <a:schemeClr val="tx1"/>
            </a:solidFill>
            <a:miter lim="800000"/>
            <a:headEnd/>
            <a:tailEnd/>
          </a:ln>
        </p:spPr>
        <p:txBody>
          <a:bodyPr rot="10800000" vert="eaVert"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64427" name="AutoShape 235"/>
          <p:cNvSpPr>
            <a:spLocks noChangeArrowheads="1"/>
          </p:cNvSpPr>
          <p:nvPr/>
        </p:nvSpPr>
        <p:spPr bwMode="auto">
          <a:xfrm>
            <a:off x="400239" y="5692281"/>
            <a:ext cx="7993062" cy="1008062"/>
          </a:xfrm>
          <a:prstGeom prst="horizontalScroll">
            <a:avLst>
              <a:gd name="adj" fmla="val 12500"/>
            </a:avLst>
          </a:prstGeom>
          <a:solidFill>
            <a:srgbClr val="EBF7FF"/>
          </a:solidFill>
          <a:ln w="9525">
            <a:solidFill>
              <a:schemeClr val="tx1"/>
            </a:solidFill>
            <a:round/>
            <a:headEnd/>
            <a:tailEnd/>
          </a:ln>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dirty="0">
                <a:latin typeface="微软雅黑" panose="020B0503020204020204" pitchFamily="34" charset="-122"/>
                <a:ea typeface="微软雅黑" panose="020B0503020204020204" pitchFamily="34" charset="-122"/>
              </a:rPr>
              <a:t>主要操作：通过子网掩码得</a:t>
            </a:r>
            <a:r>
              <a:rPr lang="en-US" altLang="zh-CN" sz="2000" b="1" dirty="0">
                <a:latin typeface="微软雅黑" panose="020B0503020204020204" pitchFamily="34" charset="-122"/>
                <a:ea typeface="微软雅黑" panose="020B0503020204020204" pitchFamily="34" charset="-122"/>
              </a:rPr>
              <a:t>IP</a:t>
            </a:r>
            <a:r>
              <a:rPr lang="zh-CN" altLang="en-US" sz="2000" b="1" dirty="0">
                <a:latin typeface="微软雅黑" panose="020B0503020204020204" pitchFamily="34" charset="-122"/>
                <a:ea typeface="微软雅黑" panose="020B0503020204020204" pitchFamily="34" charset="-122"/>
              </a:rPr>
              <a:t>地址所对应子网号，然后查找路由表</a:t>
            </a:r>
          </a:p>
        </p:txBody>
      </p:sp>
      <p:sp>
        <p:nvSpPr>
          <p:cNvPr id="101435" name="Rectangle 236"/>
          <p:cNvSpPr>
            <a:spLocks noChangeArrowheads="1"/>
          </p:cNvSpPr>
          <p:nvPr/>
        </p:nvSpPr>
        <p:spPr bwMode="auto">
          <a:xfrm>
            <a:off x="377826" y="1776671"/>
            <a:ext cx="8586787" cy="1152525"/>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b="1" dirty="0">
                <a:latin typeface="微软雅黑" panose="020B0503020204020204" pitchFamily="34" charset="-122"/>
                <a:ea typeface="微软雅黑" panose="020B0503020204020204" pitchFamily="34" charset="-122"/>
              </a:rPr>
              <a:t>128=1000 0000     192=1100 0000	10=0000 1010       12=0000 1100</a:t>
            </a:r>
          </a:p>
          <a:p>
            <a:pPr eaLnBrk="1" hangingPunct="1"/>
            <a:r>
              <a:rPr lang="en-US" altLang="zh-CN" b="1" dirty="0">
                <a:latin typeface="微软雅黑" panose="020B0503020204020204" pitchFamily="34" charset="-122"/>
                <a:ea typeface="微软雅黑" panose="020B0503020204020204" pitchFamily="34" charset="-122"/>
              </a:rPr>
              <a:t>151=1001 0111     17=0010 0001	90=0101 1010</a:t>
            </a:r>
          </a:p>
        </p:txBody>
      </p:sp>
      <p:sp>
        <p:nvSpPr>
          <p:cNvPr id="10" name="文本框 9">
            <a:extLst>
              <a:ext uri="{FF2B5EF4-FFF2-40B4-BE49-F238E27FC236}">
                <a16:creationId xmlns:a16="http://schemas.microsoft.com/office/drawing/2014/main" id="{FD09CF86-8572-44C0-973B-15E895F6ABF9}"/>
              </a:ext>
            </a:extLst>
          </p:cNvPr>
          <p:cNvSpPr txBox="1"/>
          <p:nvPr/>
        </p:nvSpPr>
        <p:spPr>
          <a:xfrm>
            <a:off x="338931" y="1411030"/>
            <a:ext cx="4572000"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rPr>
              <a:t>IP</a:t>
            </a:r>
            <a:r>
              <a:rPr lang="zh-CN" altLang="en-US" b="1" dirty="0">
                <a:latin typeface="微软雅黑" panose="020B0503020204020204" pitchFamily="34" charset="-122"/>
                <a:ea typeface="微软雅黑" panose="020B0503020204020204" pitchFamily="34" charset="-122"/>
              </a:rPr>
              <a:t>地址转换（</a:t>
            </a:r>
            <a:r>
              <a:rPr lang="en-US" altLang="zh-CN" b="1" dirty="0">
                <a:latin typeface="微软雅黑" panose="020B0503020204020204" pitchFamily="34" charset="-122"/>
                <a:ea typeface="微软雅黑" panose="020B0503020204020204" pitchFamily="34" charset="-122"/>
              </a:rPr>
              <a:t>10</a:t>
            </a:r>
            <a:r>
              <a:rPr lang="zh-CN" altLang="en-US" b="1" dirty="0">
                <a:latin typeface="微软雅黑" panose="020B0503020204020204" pitchFamily="34" charset="-122"/>
                <a:ea typeface="微软雅黑" panose="020B0503020204020204" pitchFamily="34" charset="-122"/>
              </a:rPr>
              <a:t>进制</a:t>
            </a:r>
            <a:r>
              <a:rPr lang="en-US" altLang="zh-CN" b="1" dirty="0">
                <a:latin typeface="微软雅黑" panose="020B0503020204020204" pitchFamily="34" charset="-122"/>
                <a:ea typeface="微软雅黑" panose="020B0503020204020204" pitchFamily="34" charset="-122"/>
              </a:rPr>
              <a:t>-&gt;2</a:t>
            </a:r>
            <a:r>
              <a:rPr lang="zh-CN" altLang="en-US" b="1" dirty="0">
                <a:latin typeface="微软雅黑" panose="020B0503020204020204" pitchFamily="34" charset="-122"/>
                <a:ea typeface="微软雅黑" panose="020B0503020204020204" pitchFamily="34" charset="-122"/>
              </a:rPr>
              <a:t>进制）：</a:t>
            </a:r>
            <a:endParaRPr lang="zh-CN" altLang="en-US" dirty="0"/>
          </a:p>
        </p:txBody>
      </p:sp>
      <p:sp>
        <p:nvSpPr>
          <p:cNvPr id="11" name="Text Box 200">
            <a:extLst>
              <a:ext uri="{FF2B5EF4-FFF2-40B4-BE49-F238E27FC236}">
                <a16:creationId xmlns:a16="http://schemas.microsoft.com/office/drawing/2014/main" id="{0AFBB0AA-FC19-4260-AA7A-456848AA3B0F}"/>
              </a:ext>
            </a:extLst>
          </p:cNvPr>
          <p:cNvSpPr txBox="1">
            <a:spLocks noChangeArrowheads="1"/>
          </p:cNvSpPr>
          <p:nvPr/>
        </p:nvSpPr>
        <p:spPr bwMode="auto">
          <a:xfrm>
            <a:off x="5047456" y="2948051"/>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dirty="0">
                <a:solidFill>
                  <a:srgbClr val="FF0000"/>
                </a:solidFill>
                <a:latin typeface="微软雅黑" panose="020B0503020204020204" pitchFamily="34" charset="-122"/>
                <a:ea typeface="微软雅黑" panose="020B0503020204020204" pitchFamily="34" charset="-122"/>
              </a:rPr>
              <a:t>给定目的地址进行匹配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427"/>
                                        </p:tgtEl>
                                        <p:attrNameLst>
                                          <p:attrName>style.visibility</p:attrName>
                                        </p:attrNameLst>
                                      </p:cBhvr>
                                      <p:to>
                                        <p:strVal val="visible"/>
                                      </p:to>
                                    </p:set>
                                    <p:animEffect transition="in" filter="blinds(horizontal)">
                                      <p:cBhvr>
                                        <p:cTn id="7" dur="500"/>
                                        <p:tgtEl>
                                          <p:spTgt spid="264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427"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11913</Words>
  <Application>Microsoft Office PowerPoint</Application>
  <PresentationFormat>全屏显示(4:3)</PresentationFormat>
  <Paragraphs>1921</Paragraphs>
  <Slides>133</Slides>
  <Notes>131</Notes>
  <HiddenSlides>0</HiddenSlides>
  <MMClips>0</MMClips>
  <ScaleCrop>false</ScaleCrop>
  <HeadingPairs>
    <vt:vector size="8" baseType="variant">
      <vt:variant>
        <vt:lpstr>已用的字体</vt:lpstr>
      </vt:variant>
      <vt:variant>
        <vt:i4>10</vt:i4>
      </vt:variant>
      <vt:variant>
        <vt:lpstr>主题</vt:lpstr>
      </vt:variant>
      <vt:variant>
        <vt:i4>4</vt:i4>
      </vt:variant>
      <vt:variant>
        <vt:lpstr>嵌入 OLE 服务器</vt:lpstr>
      </vt:variant>
      <vt:variant>
        <vt:i4>6</vt:i4>
      </vt:variant>
      <vt:variant>
        <vt:lpstr>幻灯片标题</vt:lpstr>
      </vt:variant>
      <vt:variant>
        <vt:i4>133</vt:i4>
      </vt:variant>
    </vt:vector>
  </HeadingPairs>
  <TitlesOfParts>
    <vt:vector size="153" baseType="lpstr">
      <vt:lpstr>Monotype Sorts</vt:lpstr>
      <vt:lpstr>得意黑</vt:lpstr>
      <vt:lpstr>方正舒体</vt:lpstr>
      <vt:lpstr>微软雅黑</vt:lpstr>
      <vt:lpstr>微软雅黑</vt:lpstr>
      <vt:lpstr>Arial</vt:lpstr>
      <vt:lpstr>Calibri</vt:lpstr>
      <vt:lpstr>Comic Sans MS</vt:lpstr>
      <vt:lpstr>Tahoma</vt:lpstr>
      <vt:lpstr>Wingdings</vt:lpstr>
      <vt:lpstr>Blends</vt:lpstr>
      <vt:lpstr>2_Blends</vt:lpstr>
      <vt:lpstr>诗情画意</vt:lpstr>
      <vt:lpstr>3_Office 主题</vt:lpstr>
      <vt:lpstr>Visio</vt:lpstr>
      <vt:lpstr>Photo Editor Photo</vt:lpstr>
      <vt:lpstr>ABC SnapGraphics</vt:lpstr>
      <vt:lpstr>图片</vt:lpstr>
      <vt:lpstr>VISIO</vt:lpstr>
      <vt:lpstr>Clip</vt:lpstr>
      <vt:lpstr>PowerPoint 演示文稿</vt:lpstr>
      <vt:lpstr>如何构建一个网络？</vt:lpstr>
      <vt:lpstr>如何构建一个网络？</vt:lpstr>
      <vt:lpstr>PowerPoint 演示文稿</vt:lpstr>
      <vt:lpstr>网络互联关键设备：路由器</vt:lpstr>
      <vt:lpstr>Internet设备与协议</vt:lpstr>
      <vt:lpstr>Internet协议族</vt:lpstr>
      <vt:lpstr>Internet为什么选择IP</vt:lpstr>
      <vt:lpstr>“细腰”体系架构</vt:lpstr>
      <vt:lpstr>尽力服务模型</vt:lpstr>
      <vt:lpstr>PowerPoint 演示文稿</vt:lpstr>
      <vt:lpstr>PowerPoint 演示文稿</vt:lpstr>
      <vt:lpstr>PowerPoint 演示文稿</vt:lpstr>
      <vt:lpstr>PowerPoint 演示文稿</vt:lpstr>
      <vt:lpstr>IP地址说明</vt:lpstr>
      <vt:lpstr>IP地址格式</vt:lpstr>
      <vt:lpstr>特殊IP地址</vt:lpstr>
      <vt:lpstr>IP地址分配</vt:lpstr>
      <vt:lpstr>PowerPoint 演示文稿</vt:lpstr>
      <vt:lpstr>IP地址配置</vt:lpstr>
      <vt:lpstr>PowerPoint 演示文稿</vt:lpstr>
      <vt:lpstr>DHCP协议：关键点</vt:lpstr>
      <vt:lpstr>DHCP中继</vt:lpstr>
      <vt:lpstr>PowerPoint 演示文稿</vt:lpstr>
      <vt:lpstr>IP地址和MAC地址的区别</vt:lpstr>
      <vt:lpstr>IP地址与MAC地址的区别</vt:lpstr>
      <vt:lpstr>问题</vt:lpstr>
      <vt:lpstr>网络寻址与链路寻址</vt:lpstr>
      <vt:lpstr>地址解析需求-从转发流程来理解</vt:lpstr>
      <vt:lpstr>地址解析需求-从数据帧的封装来理解</vt:lpstr>
      <vt:lpstr>PowerPoint 演示文稿</vt:lpstr>
      <vt:lpstr>PowerPoint 演示文稿</vt:lpstr>
      <vt:lpstr>地址解析实例</vt:lpstr>
      <vt:lpstr>PowerPoint 演示文稿</vt:lpstr>
      <vt:lpstr>ARP Spoofing</vt:lpstr>
      <vt:lpstr>反向ARP</vt:lpstr>
      <vt:lpstr>查看ARP缓存表</vt:lpstr>
      <vt:lpstr>ARP协议帧格式</vt:lpstr>
      <vt:lpstr>特殊情况</vt:lpstr>
      <vt:lpstr>PowerPoint 演示文稿</vt:lpstr>
      <vt:lpstr>IPv4头标格式 </vt:lpstr>
      <vt:lpstr>版本号与头标长度</vt:lpstr>
      <vt:lpstr>服务类型（TOS）</vt:lpstr>
      <vt:lpstr>总长度和分段</vt:lpstr>
      <vt:lpstr>PowerPoint 演示文稿</vt:lpstr>
      <vt:lpstr>PowerPoint 演示文稿</vt:lpstr>
      <vt:lpstr>TTL和协议</vt:lpstr>
      <vt:lpstr>校验和与地址</vt:lpstr>
      <vt:lpstr>校验和计算过程</vt:lpstr>
      <vt:lpstr>PowerPoint 演示文稿</vt:lpstr>
      <vt:lpstr>PowerPoint 演示文稿</vt:lpstr>
      <vt:lpstr>选项（可变部分）</vt:lpstr>
      <vt:lpstr>IPv4协议字段及其功能总结</vt:lpstr>
      <vt:lpstr>路由器会对IP分组执行的操作</vt:lpstr>
      <vt:lpstr>PowerPoint 演示文稿</vt:lpstr>
      <vt:lpstr>分组转发</vt:lpstr>
      <vt:lpstr>路由表和转发表</vt:lpstr>
      <vt:lpstr>PowerPoint 演示文稿</vt:lpstr>
      <vt:lpstr>路由表实例</vt:lpstr>
      <vt:lpstr>缺省路由</vt:lpstr>
      <vt:lpstr>查看路由表/转发表</vt:lpstr>
      <vt:lpstr>路由协议</vt:lpstr>
      <vt:lpstr>路由协议分类</vt:lpstr>
      <vt:lpstr>内部网关路由协议</vt:lpstr>
      <vt:lpstr>路由信息协议 RIP：Routing Information Protocol</vt:lpstr>
      <vt:lpstr>RIP分组格式</vt:lpstr>
      <vt:lpstr>开放最短路径优先协议 OSPF：Open Shortest Path First</vt:lpstr>
      <vt:lpstr>OSPF 分组 </vt:lpstr>
      <vt:lpstr>外部网关路由协议</vt:lpstr>
      <vt:lpstr>外部网关路由协议</vt:lpstr>
      <vt:lpstr>路由协议作用范围</vt:lpstr>
      <vt:lpstr>PowerPoint 演示文稿</vt:lpstr>
      <vt:lpstr>   </vt:lpstr>
      <vt:lpstr>ICMP的主要功能</vt:lpstr>
      <vt:lpstr>常用网络诊断工具1</vt:lpstr>
      <vt:lpstr>常用网络诊断工具2</vt:lpstr>
      <vt:lpstr>PowerPoint 演示文稿</vt:lpstr>
      <vt:lpstr>   </vt:lpstr>
      <vt:lpstr>PowerPoint 演示文稿</vt:lpstr>
      <vt:lpstr>PowerPoint 演示文稿</vt:lpstr>
      <vt:lpstr>PowerPoint 演示文稿</vt:lpstr>
      <vt:lpstr>组播概念</vt:lpstr>
      <vt:lpstr>PowerPoint 演示文稿</vt:lpstr>
      <vt:lpstr>PowerPoint 演示文稿</vt:lpstr>
      <vt:lpstr>PowerPoint 演示文稿</vt:lpstr>
      <vt:lpstr>组播路由协议</vt:lpstr>
      <vt:lpstr>PowerPoint 演示文稿</vt:lpstr>
      <vt:lpstr>L2交换机与组播</vt:lpstr>
      <vt:lpstr>PowerPoint 演示文稿</vt:lpstr>
      <vt:lpstr>问题描述(1)</vt:lpstr>
      <vt:lpstr>问题描述(2)</vt:lpstr>
      <vt:lpstr>PowerPoint 演示文稿</vt:lpstr>
      <vt:lpstr>解决方案概述</vt:lpstr>
      <vt:lpstr>划分子网—子网号</vt:lpstr>
      <vt:lpstr>划分子网—子网掩码</vt:lpstr>
      <vt:lpstr>划分子网—步骤</vt:lpstr>
      <vt:lpstr>PowerPoint 演示文稿</vt:lpstr>
      <vt:lpstr>PowerPoint 演示文稿</vt:lpstr>
      <vt:lpstr>划分子网—分组转发实例</vt:lpstr>
      <vt:lpstr>无类别域间寻路—概述</vt:lpstr>
      <vt:lpstr>无类别域间寻路—地址分配</vt:lpstr>
      <vt:lpstr>关键词</vt:lpstr>
      <vt:lpstr>PowerPoint 演示文稿</vt:lpstr>
      <vt:lpstr>PowerPoint 演示文稿</vt:lpstr>
      <vt:lpstr>PowerPoint 演示文稿</vt:lpstr>
      <vt:lpstr>PowerPoint 演示文稿</vt:lpstr>
      <vt:lpstr>无类别域间寻路—路由</vt:lpstr>
      <vt:lpstr>无类别域间寻路与划分子网</vt:lpstr>
      <vt:lpstr>解决方案概述</vt:lpstr>
      <vt:lpstr>网络地址转换—概述</vt:lpstr>
      <vt:lpstr>网络地址转换—私有IP地址</vt:lpstr>
      <vt:lpstr>网络地址转换—原理</vt:lpstr>
      <vt:lpstr>PowerPoint 演示文稿</vt:lpstr>
      <vt:lpstr>PowerPoint 演示文稿</vt:lpstr>
      <vt:lpstr>网络地址转换—原理</vt:lpstr>
      <vt:lpstr>NAPT下的数据访问流程-out</vt:lpstr>
      <vt:lpstr>NAPT下的数据访问流程-in</vt:lpstr>
      <vt:lpstr>网络地址转换—局限性</vt:lpstr>
      <vt:lpstr>PowerPoint 演示文稿</vt:lpstr>
      <vt:lpstr>PowerPoint 演示文稿</vt:lpstr>
      <vt:lpstr>PowerPoint 演示文稿</vt:lpstr>
      <vt:lpstr>IPv6的优势</vt:lpstr>
      <vt:lpstr>为什么没有IPv5？</vt:lpstr>
      <vt:lpstr>PowerPoint 演示文稿</vt:lpstr>
      <vt:lpstr>PowerPoint 演示文稿</vt:lpstr>
      <vt:lpstr>IPv6部署现状</vt:lpstr>
      <vt:lpstr>PowerPoint 演示文稿</vt:lpstr>
      <vt:lpstr>基本头标格式</vt:lpstr>
      <vt:lpstr>PowerPoint 演示文稿</vt:lpstr>
      <vt:lpstr>IPv6地址：表示</vt:lpstr>
      <vt:lpstr>IPv6地址</vt:lpstr>
      <vt:lpstr>IPv6地址类型</vt:lpstr>
      <vt:lpstr>本章小节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2023-11-17T01:40:08Z</dcterms:created>
  <dcterms:modified xsi:type="dcterms:W3CDTF">2023-11-17T01:40:58Z</dcterms:modified>
</cp:coreProperties>
</file>